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Montserrat" panose="02000505000000020004" pitchFamily="2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67AEB5-2989-4A8C-B06E-DC85DE1E8947}">
  <a:tblStyle styleId="{6E67AEB5-2989-4A8C-B06E-DC85DE1E89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90374e4b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90374e4b5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90374e4b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90374e4b5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90374e4b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90374e4b5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90374e4b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90374e4b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90374e4b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90374e4b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90374e4b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90374e4b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90374e4b5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90374e4b5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90374e4b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90374e4b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90374e4b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90374e4b5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90374e4b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90374e4b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90374e4b5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90374e4b5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90374e4b5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90374e4b5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90374e4b5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90374e4b5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90374e4b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90374e4b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90374e4b5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a90374e4b5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metaphyseal blood capillaries undergo sharp turns prior to entering venous sinusoids leading to turbulent flow and predisposition of bacterial deposition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90374e4b5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90374e4b5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spread through bone occurs via Haversian and Volkmann canal system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purulence develops in conjunction with osteoblast necrosis, osteoclast activation, the release of inflammatory mediators, and blood vessel thrombosis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a subperiosteal abscess develops when the purulence breaks through the metaphyseal cortex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90374e4b5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90374e4b5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periosteal elevation deprives the underlying cortical bone of blood supply leading to necrotic bone (sequestrum)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equestrum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the necrotic bone which has become walled off from its blood supply and can present as a nidus for chronic osteomyelitis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an outer layer of new bone is formed by the periosteum (involucrum)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involucrum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</a:rPr>
              <a:t> layer of new bone growth outside existing bone seen in osteomyelitis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a90374e4b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a90374e4b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a90374e4b5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a90374e4b5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90374e4b5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90374e4b5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90374e4b5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90374e4b5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90374e4b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90374e4b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90374e4b5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a90374e4b5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a90374e4b5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a90374e4b5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90374e4b5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a90374e4b5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a90374e4b5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a90374e4b5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90374e4b5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a90374e4b5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a90374e4b5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a90374e4b5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a90374e4b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a90374e4b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90374e4b5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90374e4b5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90374e4b5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90374e4b5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90374e4b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a90374e4b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90374e4b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90374e4b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a90374e4b5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a90374e4b5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a90374e4b5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a90374e4b5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a90374e4b5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a90374e4b5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90374e4b5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90374e4b5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a90374e4b5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a90374e4b5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90374e4b5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90374e4b5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a90374e4b5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a90374e4b5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a90374e4b5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a90374e4b5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90374e4b5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a90374e4b5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90374e4b5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a90374e4b5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90374e4b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90374e4b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90374e4b5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a90374e4b5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a90374e4b5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a90374e4b5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a90374e4b5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a90374e4b5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a90374e4b5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a90374e4b5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a90374e4b5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a90374e4b5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a90374e4b5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a90374e4b5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a90374e4b5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a90374e4b5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a90374e4b5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a90374e4b5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a90374e4b5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a90374e4b5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90374e4b5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90374e4b5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90374e4b5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90374e4b5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a90374e4b5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a90374e4b5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a90374e4b5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a90374e4b5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a90374e4b5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a90374e4b5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90374e4b5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90374e4b5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90374e4b5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90374e4b5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a90374e4b5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a90374e4b5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90374e4b5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90374e4b5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90374e4b5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90374e4b5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a90374e4b5_0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a90374e4b5_0_1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a90374e4b5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a90374e4b5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90374e4b5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90374e4b5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90374e4b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90374e4b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90374e4b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90374e4b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500"/>
              <a:buFont typeface="Montserra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28950" y="2701528"/>
            <a:ext cx="4972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 rot="5400000">
            <a:off x="4136459" y="430669"/>
            <a:ext cx="3398100" cy="52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706824" y="910294"/>
            <a:ext cx="4359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 rot="5400000">
            <a:off x="408974" y="122044"/>
            <a:ext cx="27825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14351" y="1369219"/>
            <a:ext cx="8001000" cy="15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3502240" y="2937013"/>
            <a:ext cx="50130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500"/>
              <a:buFont typeface="Montserrat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35187" y="2756297"/>
            <a:ext cx="52803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443909" y="1369219"/>
            <a:ext cx="5071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421546" y="1260872"/>
            <a:ext cx="5094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1546" y="1878806"/>
            <a:ext cx="50949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2400"/>
              <a:buFont typeface="Montserra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739002" y="823291"/>
            <a:ext cx="4752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28650" y="1697831"/>
            <a:ext cx="29493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342899"/>
            <a:ext cx="2949300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2400"/>
              <a:buFont typeface="Montserrat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7459" y="1796496"/>
            <a:ext cx="2949300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300"/>
              <a:buFont typeface="Montserrat"/>
              <a:buNone/>
              <a:defRPr sz="33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97916" y="1369219"/>
            <a:ext cx="52752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2B4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29.png" Type="http://schemas.openxmlformats.org/officeDocument/2006/relationships/image"/><Relationship Id="rId5" Target="../media/image28.jpe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4.xml" Type="http://schemas.openxmlformats.org/officeDocument/2006/relationships/slideLayout"/><Relationship Id="rId6" Target="https://www.ncbi.nlm.nih.gov/pmc/articles/PMC6584206/" TargetMode="External" Type="http://schemas.openxmlformats.org/officeDocument/2006/relationships/hyperlink"/><Relationship Id="rId5" Target="../media/image33.jpe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pmc/articles/PMC6584206/" TargetMode="External"/></Relationships>
</file>

<file path=ppt/slides/_rels/slide2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cbi.nlm.nih.gov/pmc/articles/PMC6584206/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6.xml" Type="http://schemas.openxmlformats.org/officeDocument/2006/relationships/slideLayout"/><Relationship Id="rId4" Target="https://www.ncbi.nlm.nih.gov/pmc/articles/PMC6584206/" TargetMode="External" Type="http://schemas.openxmlformats.org/officeDocument/2006/relationships/hyperlink"/></Relationships>
</file>

<file path=ppt/slides/_rels/slide26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image39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mc/articles/PMC6584206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mc/articles/PMC6584206/" TargetMode="External"/></Relationships>
</file>

<file path=ppt/slides/_rels/slide2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42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mc/articles/PMC6584206/" TargetMode="External"/></Relationships>
</file>

<file path=ppt/slides/_rels/slide36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6.xml" Type="http://schemas.openxmlformats.org/officeDocument/2006/relationships/slideLayout"/><Relationship Id="rId6" Target="https://www.ncbi.nlm.nih.gov/pmc/articles/PMC6584206/" TargetMode="External" Type="http://schemas.openxmlformats.org/officeDocument/2006/relationships/hyperlink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584206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 ?><Relationships xmlns="http://schemas.openxmlformats.org/package/2006/relationships"><Relationship Id="rId3" Target="../media/image53.png" Type="http://schemas.openxmlformats.org/officeDocument/2006/relationships/image"/><Relationship Id="rId2" Target="../notesSlides/notesSlide44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image56.png" Type="http://schemas.openxmlformats.org/officeDocument/2006/relationships/image"/><Relationship Id="rId4" Target="../media/image42.pn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60.jpeg" Type="http://schemas.openxmlformats.org/officeDocument/2006/relationships/image"/><Relationship Id="rId5" Target="../media/image59.jpe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notesSlides/notesSlide47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0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notesSlides/notesSlide50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notesSlides/notesSlide51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52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notesSlides/notesSlide5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notesSlides/notesSlide53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67.jpe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3" Target="../media/image68.png" Type="http://schemas.openxmlformats.org/officeDocument/2006/relationships/image"/><Relationship Id="rId2" Target="../notesSlides/notesSlide54.xml" Type="http://schemas.openxmlformats.org/officeDocument/2006/relationships/notesSlide"/><Relationship Id="rId1" Target="../slideLayouts/slideLayout6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notesSlides/notesSlide55.xml" Type="http://schemas.openxmlformats.org/officeDocument/2006/relationships/notesSlide"/><Relationship Id="rId1" Target="../slideLayouts/slideLayout8.xml" Type="http://schemas.openxmlformats.org/officeDocument/2006/relationships/slideLayout"/><Relationship Id="rId4" Target="../media/image71.pn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notesSlides/notesSlide57.xml" Type="http://schemas.openxmlformats.org/officeDocument/2006/relationships/notesSlide"/><Relationship Id="rId1" Target="../slideLayouts/slideLayout9.xml" Type="http://schemas.openxmlformats.org/officeDocument/2006/relationships/slideLayout"/><Relationship Id="rId5" Target="../media/image71.pn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58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notesSlides/notesSlide58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notesSlides/notesSlide60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image77.jpeg" Type="http://schemas.openxmlformats.org/officeDocument/2006/relationships/image"/><Relationship Id="rId4" Target="../media/image76.jpeg" Type="http://schemas.openxmlformats.org/officeDocument/2006/relationships/image"/></Relationships>
</file>

<file path=ppt/slides/_rels/slide61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notesSlides/notesSlide61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3" Target="../media/image79.jpeg" Type="http://schemas.openxmlformats.org/officeDocument/2006/relationships/image"/><Relationship Id="rId2" Target="../notesSlides/notesSlide6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63.xml.rels><?xml version="1.0" encoding="UTF-8" standalone="yes" ?><Relationships xmlns="http://schemas.openxmlformats.org/package/2006/relationships"><Relationship Id="rId3" Target="../media/image80.jpeg" Type="http://schemas.openxmlformats.org/officeDocument/2006/relationships/image"/><Relationship Id="rId2" Target="../notesSlides/notesSlide63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65.xml.rels><?xml version="1.0" encoding="UTF-8" standalone="yes" ?><Relationships xmlns="http://schemas.openxmlformats.org/package/2006/relationships"><Relationship Id="rId3" Target="../media/image83.jpeg" Type="http://schemas.openxmlformats.org/officeDocument/2006/relationships/image"/><Relationship Id="rId2" Target="../notesSlides/notesSlide65.xml" Type="http://schemas.openxmlformats.org/officeDocument/2006/relationships/notesSlide"/><Relationship Id="rId1" Target="../slideLayouts/slideLayout9.xml" Type="http://schemas.openxmlformats.org/officeDocument/2006/relationships/slideLayout"/><Relationship Id="rId4" Target="../media/image84.jpeg" Type="http://schemas.openxmlformats.org/officeDocument/2006/relationships/image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4.xml" Type="http://schemas.openxmlformats.org/officeDocument/2006/relationships/slideLayout"/><Relationship Id="rId5" Target="../media/image11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4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43000" y="4988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Infecciones osteoarticulares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dirty="0"/>
              <a:t>Aprendiendo a tomar decisiones</a:t>
            </a:r>
            <a:endParaRPr sz="2400" b="0"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2085900" y="2360143"/>
            <a:ext cx="49722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/>
              <a:t>Sergio Andrés Arroyave Rivera</a:t>
            </a:r>
            <a:endParaRPr sz="1600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/>
              <a:t>Residente Ortopedia y Traumatología</a:t>
            </a:r>
            <a:endParaRPr sz="1600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 dirty="0"/>
              <a:t>Universidad de Antioquia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Manifestaciones</a:t>
            </a:r>
            <a:endParaRPr dirty="0"/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300" y="1117451"/>
            <a:ext cx="2634555" cy="1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775" y="1117450"/>
            <a:ext cx="2236451" cy="16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775" y="2936375"/>
            <a:ext cx="983150" cy="19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6571975" y="3011525"/>
            <a:ext cx="2130000" cy="5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Fiebre &gt;38.5º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6571975" y="3746675"/>
            <a:ext cx="2130000" cy="5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Síntomas constitucionales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925" y="3017175"/>
            <a:ext cx="2058724" cy="16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3631625" y="1117450"/>
            <a:ext cx="2058600" cy="3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Pseudoparálisis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6279275" y="1117450"/>
            <a:ext cx="2058600" cy="3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Rotado externo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453775" y="2936375"/>
            <a:ext cx="1063500" cy="66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No apoyo!!!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709200" y="3017175"/>
            <a:ext cx="1650600" cy="3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Signos locales</a:t>
            </a:r>
            <a:endParaRPr sz="15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Laboratorio</a:t>
            </a:r>
            <a:endParaRPr dirty="0"/>
          </a:p>
        </p:txBody>
      </p:sp>
      <p:sp>
        <p:nvSpPr>
          <p:cNvPr id="207" name="Google Shape;207;p23"/>
          <p:cNvSpPr/>
          <p:nvPr/>
        </p:nvSpPr>
        <p:spPr>
          <a:xfrm>
            <a:off x="3574475" y="136922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HLG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3574475" y="2041000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VSG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3574475" y="271277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PCR*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3574475" y="3384550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Hemocultivos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3574475" y="405632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Cultivo sinovial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5784850" y="1431625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Leucos&gt;12.000 (baja S)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Neonatos leucopenia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784850" y="210340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&gt;40 mm/hr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5784850" y="2712775"/>
            <a:ext cx="30627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&gt;2 mg/dL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Inicia elevación 6 hs. Vida ½ 19 hs</a:t>
            </a:r>
            <a:endParaRPr sz="11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5801100" y="344695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Sólo 10%-40% son +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5801100" y="3880375"/>
            <a:ext cx="30627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Sólo 40-60% son +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&gt;50.000 leucos (&gt;75%PMN)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Glucosa &lt;40 y lactato elevado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157182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2212400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288417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355596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4227725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Imágenes</a:t>
            </a:r>
            <a:endParaRPr dirty="0"/>
          </a:p>
        </p:txBody>
      </p:sp>
      <p:sp>
        <p:nvSpPr>
          <p:cNvPr id="228" name="Google Shape;228;p24"/>
          <p:cNvSpPr/>
          <p:nvPr/>
        </p:nvSpPr>
        <p:spPr>
          <a:xfrm>
            <a:off x="3574475" y="98822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Rx simple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6547875" y="98822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Ecografía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3734675" y="1482600"/>
            <a:ext cx="14661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Siempre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472925" y="3253575"/>
            <a:ext cx="19896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Aumento 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espacio medial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Desplazamiento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cojinetes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6446325" y="3193625"/>
            <a:ext cx="1989600" cy="1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Dudas en articulaciones profundas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Guía drenaje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¡Neonatos!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338" y="1855225"/>
            <a:ext cx="2314774" cy="14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135554">
            <a:off x="4793902" y="3038552"/>
            <a:ext cx="363644" cy="24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325" y="1855219"/>
            <a:ext cx="1989600" cy="129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Principal diagnóstico diferencial</a:t>
            </a: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3623250" y="1268050"/>
            <a:ext cx="4892100" cy="5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Sinovitis transitoria</a:t>
            </a:r>
            <a:endParaRPr sz="19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En cadera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3623250" y="2170350"/>
            <a:ext cx="2130000" cy="8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Criterios de Kocher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3623250" y="3142175"/>
            <a:ext cx="21300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¡No apoyo!</a:t>
            </a:r>
            <a:endParaRPr sz="1600" u="sng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Fiebre&gt;38.5º</a:t>
            </a:r>
            <a:endParaRPr sz="1600" u="sng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Leucos&gt;12.000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VSG&gt;40/</a:t>
            </a:r>
            <a:r>
              <a:rPr lang="es" sz="1600" u="sng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PCR&gt;2.5</a:t>
            </a:r>
            <a:endParaRPr sz="1600" u="sng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825" y="3582750"/>
            <a:ext cx="930600" cy="3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6735425" y="2339108"/>
            <a:ext cx="2130000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4/4</a:t>
            </a: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Sensibilidad: </a:t>
            </a: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99.6% para a. séptica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3/3 </a:t>
            </a: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Sensibilidad: 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93% a. séptica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0/4: &lt;0.2% probabilidad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Pilares del diagnóstico</a:t>
            </a:r>
            <a:endParaRPr/>
          </a:p>
        </p:txBody>
      </p:sp>
      <p:pic>
        <p:nvPicPr>
          <p:cNvPr id="252" name="Google Shape;252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425" y="1184094"/>
            <a:ext cx="5012521" cy="35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/>
          <p:nvPr/>
        </p:nvSpPr>
        <p:spPr>
          <a:xfrm>
            <a:off x="7059525" y="3115100"/>
            <a:ext cx="612564" cy="431665"/>
          </a:xfrm>
          <a:custGeom>
            <a:avLst/>
            <a:gdLst/>
            <a:ahLst/>
            <a:cxnLst/>
            <a:rect l="l" t="t" r="r" b="b"/>
            <a:pathLst>
              <a:path w="17416" h="13778" extrusionOk="0">
                <a:moveTo>
                  <a:pt x="14343" y="3707"/>
                </a:moveTo>
                <a:cubicBezTo>
                  <a:pt x="9352" y="3707"/>
                  <a:pt x="1654" y="4427"/>
                  <a:pt x="442" y="9268"/>
                </a:cubicBezTo>
                <a:cubicBezTo>
                  <a:pt x="217" y="10167"/>
                  <a:pt x="-329" y="11534"/>
                  <a:pt x="442" y="12048"/>
                </a:cubicBezTo>
                <a:cubicBezTo>
                  <a:pt x="5005" y="15091"/>
                  <a:pt x="13617" y="13831"/>
                  <a:pt x="16660" y="9268"/>
                </a:cubicBezTo>
                <a:cubicBezTo>
                  <a:pt x="18476" y="6545"/>
                  <a:pt x="16689" y="0"/>
                  <a:pt x="13416" y="0"/>
                </a:cubicBezTo>
              </a:path>
            </a:pathLst>
          </a:cu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Google Shape;254;p26"/>
          <p:cNvSpPr/>
          <p:nvPr/>
        </p:nvSpPr>
        <p:spPr>
          <a:xfrm>
            <a:off x="7059525" y="4323075"/>
            <a:ext cx="612564" cy="431665"/>
          </a:xfrm>
          <a:custGeom>
            <a:avLst/>
            <a:gdLst/>
            <a:ahLst/>
            <a:cxnLst/>
            <a:rect l="l" t="t" r="r" b="b"/>
            <a:pathLst>
              <a:path w="17416" h="13778" extrusionOk="0">
                <a:moveTo>
                  <a:pt x="14343" y="3707"/>
                </a:moveTo>
                <a:cubicBezTo>
                  <a:pt x="9352" y="3707"/>
                  <a:pt x="1654" y="4427"/>
                  <a:pt x="442" y="9268"/>
                </a:cubicBezTo>
                <a:cubicBezTo>
                  <a:pt x="217" y="10167"/>
                  <a:pt x="-329" y="11534"/>
                  <a:pt x="442" y="12048"/>
                </a:cubicBezTo>
                <a:cubicBezTo>
                  <a:pt x="5005" y="15091"/>
                  <a:pt x="13617" y="13831"/>
                  <a:pt x="16660" y="9268"/>
                </a:cubicBezTo>
                <a:cubicBezTo>
                  <a:pt x="18476" y="6545"/>
                  <a:pt x="16689" y="0"/>
                  <a:pt x="13416" y="0"/>
                </a:cubicBezTo>
              </a:path>
            </a:pathLst>
          </a:cu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Google Shape;255;p26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Tratamiento</a:t>
            </a:r>
            <a:endParaRPr dirty="0"/>
          </a:p>
        </p:txBody>
      </p:sp>
      <p:sp>
        <p:nvSpPr>
          <p:cNvPr id="261" name="Google Shape;261;p27"/>
          <p:cNvSpPr/>
          <p:nvPr/>
        </p:nvSpPr>
        <p:spPr>
          <a:xfrm>
            <a:off x="3443900" y="2189000"/>
            <a:ext cx="2130000" cy="8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“Gold” 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estándar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6004075" y="2189000"/>
            <a:ext cx="2613300" cy="80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Artrotomía </a:t>
            </a:r>
            <a:endParaRPr sz="18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abierta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3443900" y="1109950"/>
            <a:ext cx="2130000" cy="8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Antibiótico</a:t>
            </a:r>
            <a:endParaRPr sz="18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6003975" y="1109950"/>
            <a:ext cx="2613300" cy="80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Empírico</a:t>
            </a:r>
            <a:endParaRPr sz="18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Una vez tomadas muestras o antes si séptico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4796950" y="3394150"/>
            <a:ext cx="16749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Disminuir presión articular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6471850" y="3394150"/>
            <a:ext cx="1186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Control 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inóculo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7811225" y="3394150"/>
            <a:ext cx="1186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Tomar muestras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8" name="Google Shape;268;p27"/>
          <p:cNvCxnSpPr>
            <a:endCxn id="265" idx="0"/>
          </p:cNvCxnSpPr>
          <p:nvPr/>
        </p:nvCxnSpPr>
        <p:spPr>
          <a:xfrm flipH="1">
            <a:off x="5634400" y="2983150"/>
            <a:ext cx="1424700" cy="41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27"/>
          <p:cNvCxnSpPr>
            <a:stCxn id="262" idx="2"/>
            <a:endCxn id="266" idx="0"/>
          </p:cNvCxnSpPr>
          <p:nvPr/>
        </p:nvCxnSpPr>
        <p:spPr>
          <a:xfrm flipH="1">
            <a:off x="7065325" y="2991800"/>
            <a:ext cx="245400" cy="40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7"/>
          <p:cNvCxnSpPr>
            <a:endCxn id="267" idx="0"/>
          </p:cNvCxnSpPr>
          <p:nvPr/>
        </p:nvCxnSpPr>
        <p:spPr>
          <a:xfrm>
            <a:off x="7586825" y="3019150"/>
            <a:ext cx="817800" cy="37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27"/>
          <p:cNvSpPr/>
          <p:nvPr/>
        </p:nvSpPr>
        <p:spPr>
          <a:xfrm>
            <a:off x="3507000" y="4067900"/>
            <a:ext cx="2130000" cy="80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Otras opciones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6003975" y="4208313"/>
            <a:ext cx="2613300" cy="52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Drenaje artroscopia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139746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247651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4355413"/>
            <a:ext cx="528950" cy="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Manejo antibiótico</a:t>
            </a:r>
            <a:endParaRPr dirty="0"/>
          </a:p>
        </p:txBody>
      </p:sp>
      <p:sp>
        <p:nvSpPr>
          <p:cNvPr id="281" name="Google Shape;281;p28"/>
          <p:cNvSpPr/>
          <p:nvPr/>
        </p:nvSpPr>
        <p:spPr>
          <a:xfrm>
            <a:off x="319347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Neonatos-3 m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521622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3m-3 años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714307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&gt;3 años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3277475" y="2199750"/>
            <a:ext cx="1618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Vancomicina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Gentamicina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5273925" y="21997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Cefazolina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Ceftriaxona en no vacunados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7143100" y="21997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Cefazolina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5368625" y="3642650"/>
            <a:ext cx="3480300" cy="99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Sepsis</a:t>
            </a:r>
            <a:endParaRPr sz="18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Población de alto riesgo</a:t>
            </a:r>
            <a:endParaRPr sz="18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Áreas de alta prevalencia</a:t>
            </a:r>
            <a:endParaRPr sz="18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3193475" y="370205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Cubrir MRSA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974" y="4025850"/>
            <a:ext cx="3886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40400" y="2051647"/>
            <a:ext cx="292675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63137" y="2051647"/>
            <a:ext cx="292675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89987" y="2051647"/>
            <a:ext cx="292675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¿Cuánto tiempo de antibiótico?</a:t>
            </a: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3905925" y="1115650"/>
            <a:ext cx="4831800" cy="479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Clásicamente...2 a 4 semanas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4212575" y="182925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Cursos cortos con AB IV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6499125" y="182925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Continuar AB oral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4296575" y="2997325"/>
            <a:ext cx="16185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≤7 días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Sólo AB sin cirugía: </a:t>
            </a: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Neisseria gonorrhoeae</a:t>
            </a: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6423700" y="2997325"/>
            <a:ext cx="20382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Variable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Respuesta clínica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RFA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Germen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Sepsis grave MRSA (4 a 6 semanas)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59500" y="2737097"/>
            <a:ext cx="292675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96462" y="2737097"/>
            <a:ext cx="292675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43923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Secuelas</a:t>
            </a:r>
            <a:endParaRPr dirty="0"/>
          </a:p>
        </p:txBody>
      </p:sp>
      <p:pic>
        <p:nvPicPr>
          <p:cNvPr id="312" name="Google Shape;312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900" y="212950"/>
            <a:ext cx="2374700" cy="14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450" y="212950"/>
            <a:ext cx="2229025" cy="14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900" y="2191975"/>
            <a:ext cx="2374699" cy="154861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 txBox="1"/>
          <p:nvPr/>
        </p:nvSpPr>
        <p:spPr>
          <a:xfrm>
            <a:off x="4326950" y="1588400"/>
            <a:ext cx="2058600" cy="36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Montserrat"/>
                <a:ea typeface="Montserrat"/>
                <a:cs typeface="Montserrat"/>
                <a:sym typeface="Montserrat"/>
              </a:rPr>
              <a:t>Necrosis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30"/>
          <p:cNvSpPr txBox="1"/>
          <p:nvPr/>
        </p:nvSpPr>
        <p:spPr>
          <a:xfrm>
            <a:off x="6820663" y="1588400"/>
            <a:ext cx="2058600" cy="36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Montserrat"/>
                <a:ea typeface="Montserrat"/>
                <a:cs typeface="Montserrat"/>
                <a:sym typeface="Montserrat"/>
              </a:rPr>
              <a:t>Pseudoartrosis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0"/>
          <p:cNvSpPr txBox="1"/>
          <p:nvPr/>
        </p:nvSpPr>
        <p:spPr>
          <a:xfrm>
            <a:off x="4326950" y="3575200"/>
            <a:ext cx="2058600" cy="36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Montserrat"/>
                <a:ea typeface="Montserrat"/>
                <a:cs typeface="Montserrat"/>
                <a:sym typeface="Montserrat"/>
              </a:rPr>
              <a:t>Luxación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100" y="2191975"/>
            <a:ext cx="1957718" cy="1548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 txBox="1"/>
          <p:nvPr/>
        </p:nvSpPr>
        <p:spPr>
          <a:xfrm>
            <a:off x="6820675" y="3575200"/>
            <a:ext cx="2058600" cy="36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Montserrat"/>
                <a:ea typeface="Montserrat"/>
                <a:cs typeface="Montserrat"/>
                <a:sym typeface="Montserrat"/>
              </a:rPr>
              <a:t>Fractura patológica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4326950" y="4063300"/>
            <a:ext cx="2058600" cy="67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Montserrat"/>
                <a:ea typeface="Montserrat"/>
                <a:cs typeface="Montserrat"/>
                <a:sym typeface="Montserrat"/>
              </a:rPr>
              <a:t>Discrepancia longitudinal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6820675" y="4214950"/>
            <a:ext cx="2058600" cy="36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Montserrat"/>
                <a:ea typeface="Montserrat"/>
                <a:cs typeface="Montserrat"/>
                <a:sym typeface="Montserrat"/>
              </a:rPr>
              <a:t>Anquilosis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48000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Algoritmo </a:t>
            </a:r>
            <a:br>
              <a:rPr lang="es" dirty="0"/>
            </a:br>
            <a:r>
              <a:rPr lang="es" dirty="0"/>
              <a:t>de manejo</a:t>
            </a:r>
            <a:endParaRPr dirty="0"/>
          </a:p>
        </p:txBody>
      </p:sp>
      <p:pic>
        <p:nvPicPr>
          <p:cNvPr id="327" name="Google Shape;3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125" y="153975"/>
            <a:ext cx="4800000" cy="467419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1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0088" y="596504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Infecciones osteoarticulares en niños</a:t>
            </a:r>
            <a:endParaRPr dirty="0"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2003288" y="2080228"/>
            <a:ext cx="5280300" cy="112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3700" dirty="0"/>
              <a:t>Aspectos comunes...</a:t>
            </a:r>
            <a:endParaRPr sz="3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xfrm>
            <a:off x="628650" y="787004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Osteomielitis en niños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Epidemiología</a:t>
            </a:r>
            <a:endParaRPr/>
          </a:p>
        </p:txBody>
      </p:sp>
      <p:pic>
        <p:nvPicPr>
          <p:cNvPr id="340" name="Google Shape;340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100" y="1380550"/>
            <a:ext cx="2005650" cy="27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3"/>
          <p:cNvSpPr txBox="1"/>
          <p:nvPr/>
        </p:nvSpPr>
        <p:spPr>
          <a:xfrm>
            <a:off x="3324625" y="4141700"/>
            <a:ext cx="21306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Mediana </a:t>
            </a: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6.6 años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33"/>
          <p:cNvSpPr txBox="1"/>
          <p:nvPr/>
        </p:nvSpPr>
        <p:spPr>
          <a:xfrm>
            <a:off x="3340575" y="1092900"/>
            <a:ext cx="23835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Niños 2.5 veces</a:t>
            </a: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más</a:t>
            </a:r>
            <a:endParaRPr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3" name="Google Shape;343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213" y="2116388"/>
            <a:ext cx="1643525" cy="181106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3"/>
          <p:cNvSpPr txBox="1"/>
          <p:nvPr/>
        </p:nvSpPr>
        <p:spPr>
          <a:xfrm>
            <a:off x="5589013" y="1680200"/>
            <a:ext cx="12069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1/5000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700" y="1909100"/>
            <a:ext cx="1643525" cy="20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3"/>
          <p:cNvSpPr txBox="1"/>
          <p:nvPr/>
        </p:nvSpPr>
        <p:spPr>
          <a:xfrm>
            <a:off x="6826075" y="980300"/>
            <a:ext cx="23835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Historia de trauma menor</a:t>
            </a: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hasta 30%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6900575" y="4141700"/>
            <a:ext cx="20058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Mortalidad&lt;1%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clasifica?</a:t>
            </a: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3345875" y="16010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Aguda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5368625" y="16010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Subaguda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7295475" y="16010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Crónica 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3429875" y="2876550"/>
            <a:ext cx="1618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&lt;2 semanas</a:t>
            </a:r>
            <a:endParaRPr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5452625" y="2766300"/>
            <a:ext cx="16185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 a 12 semanas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7295475" y="2876550"/>
            <a:ext cx="1618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&gt;12 semanas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40737" y="2508847"/>
            <a:ext cx="292675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63475" y="2508847"/>
            <a:ext cx="292675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90325" y="2508847"/>
            <a:ext cx="292675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4"/>
          <p:cNvSpPr txBox="1"/>
          <p:nvPr/>
        </p:nvSpPr>
        <p:spPr>
          <a:xfrm>
            <a:off x="5452625" y="3811900"/>
            <a:ext cx="1618500" cy="60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Absceso de Brodie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4" name="Google Shape;364;p34"/>
          <p:cNvCxnSpPr>
            <a:stCxn id="358" idx="2"/>
            <a:endCxn id="363" idx="0"/>
          </p:cNvCxnSpPr>
          <p:nvPr/>
        </p:nvCxnSpPr>
        <p:spPr>
          <a:xfrm>
            <a:off x="6261875" y="3522000"/>
            <a:ext cx="0" cy="28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34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ocurre?</a:t>
            </a:r>
            <a:endParaRPr/>
          </a:p>
        </p:txBody>
      </p:sp>
      <p:pic>
        <p:nvPicPr>
          <p:cNvPr id="371" name="Google Shape;371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400" y="1234550"/>
            <a:ext cx="3756200" cy="26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5"/>
          <p:cNvSpPr/>
          <p:nvPr/>
        </p:nvSpPr>
        <p:spPr>
          <a:xfrm>
            <a:off x="4482150" y="591000"/>
            <a:ext cx="3884700" cy="5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Casi siempre 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Hematógena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4546400" y="4014400"/>
            <a:ext cx="3756300" cy="827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Metáfisis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Flujo lento--Trombosis nutricia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Baja tensión O2--pH bajo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ocurre?</a:t>
            </a:r>
            <a:endParaRPr/>
          </a:p>
        </p:txBody>
      </p:sp>
      <p:pic>
        <p:nvPicPr>
          <p:cNvPr id="379" name="Google Shape;379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1275" y="1151550"/>
            <a:ext cx="5156274" cy="32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6"/>
          <p:cNvSpPr txBox="1"/>
          <p:nvPr/>
        </p:nvSpPr>
        <p:spPr>
          <a:xfrm>
            <a:off x="3701275" y="2614300"/>
            <a:ext cx="1619400" cy="20643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Articulaciones con metáfisis intracapsular</a:t>
            </a:r>
            <a:endParaRPr sz="11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Hombro</a:t>
            </a:r>
            <a:endParaRPr sz="11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Codo</a:t>
            </a:r>
            <a:endParaRPr sz="11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Cadera</a:t>
            </a:r>
            <a:endParaRPr sz="11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Tobillo</a:t>
            </a:r>
            <a:endParaRPr sz="11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Hacen osteoartritis</a:t>
            </a:r>
            <a:endParaRPr sz="11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>
            <a:off x="6911000" y="3042450"/>
            <a:ext cx="1862700" cy="60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Absceso subperióstico</a:t>
            </a:r>
            <a:endParaRPr sz="1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>
            <a:off x="7195275" y="1587750"/>
            <a:ext cx="1734300" cy="76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Absceso metafisiario</a:t>
            </a:r>
            <a:endParaRPr sz="11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Siembra inicial</a:t>
            </a:r>
            <a:endParaRPr sz="11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3" name="Google Shape;383;p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220864">
            <a:off x="3989209" y="2103189"/>
            <a:ext cx="764653" cy="22777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6"/>
          <p:cNvSpPr txBox="1"/>
          <p:nvPr/>
        </p:nvSpPr>
        <p:spPr>
          <a:xfrm>
            <a:off x="6911000" y="3809800"/>
            <a:ext cx="1862700" cy="60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&lt;18 meses</a:t>
            </a:r>
            <a:endParaRPr sz="11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Vasos transfisiarios</a:t>
            </a:r>
            <a:endParaRPr sz="11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750" y="1717700"/>
            <a:ext cx="4753300" cy="297601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ocurre?</a:t>
            </a:r>
            <a:endParaRPr/>
          </a:p>
        </p:txBody>
      </p:sp>
      <p:sp>
        <p:nvSpPr>
          <p:cNvPr id="392" name="Google Shape;392;p37"/>
          <p:cNvSpPr/>
          <p:nvPr/>
        </p:nvSpPr>
        <p:spPr>
          <a:xfrm>
            <a:off x="4482150" y="591000"/>
            <a:ext cx="3884700" cy="59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Después de 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dos semanas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6355950" y="2919450"/>
            <a:ext cx="2495100" cy="39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Secuestro </a:t>
            </a: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(hueso muerto)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6232575" y="3959075"/>
            <a:ext cx="2495100" cy="522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Involucro </a:t>
            </a: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(hueso nuevo)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648900" y="3503475"/>
            <a:ext cx="2202000" cy="39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Drenaje del absceso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6164850" y="2413763"/>
            <a:ext cx="2202000" cy="3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Manifestaciones clínicas</a:t>
            </a:r>
            <a:endParaRPr dirty="0"/>
          </a:p>
        </p:txBody>
      </p:sp>
      <p:pic>
        <p:nvPicPr>
          <p:cNvPr id="403" name="Google Shape;403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225" y="1268050"/>
            <a:ext cx="2710426" cy="15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8"/>
          <p:cNvSpPr txBox="1"/>
          <p:nvPr/>
        </p:nvSpPr>
        <p:spPr>
          <a:xfrm>
            <a:off x="3773225" y="1268050"/>
            <a:ext cx="2058600" cy="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Llanto metafisario</a:t>
            </a:r>
            <a:endParaRPr sz="15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5" name="Google Shape;405;p3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850" y="1544444"/>
            <a:ext cx="619850" cy="64123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8"/>
          <p:cNvSpPr/>
          <p:nvPr/>
        </p:nvSpPr>
        <p:spPr>
          <a:xfrm>
            <a:off x="3773225" y="35742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Kingella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kingae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6080125" y="3394352"/>
            <a:ext cx="2613300" cy="45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&lt;15% fiebre en el ingreso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6080125" y="4093948"/>
            <a:ext cx="2613300" cy="45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39% PCR normal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9" name="Google Shape;409;p38"/>
          <p:cNvCxnSpPr>
            <a:stCxn id="406" idx="3"/>
            <a:endCxn id="407" idx="1"/>
          </p:cNvCxnSpPr>
          <p:nvPr/>
        </p:nvCxnSpPr>
        <p:spPr>
          <a:xfrm rot="10800000" flipH="1">
            <a:off x="5559725" y="3620400"/>
            <a:ext cx="520500" cy="39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0" name="Google Shape;410;p38"/>
          <p:cNvCxnSpPr>
            <a:stCxn id="406" idx="3"/>
            <a:endCxn id="408" idx="1"/>
          </p:cNvCxnSpPr>
          <p:nvPr/>
        </p:nvCxnSpPr>
        <p:spPr>
          <a:xfrm>
            <a:off x="5559725" y="4011900"/>
            <a:ext cx="520500" cy="30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11" name="Google Shape;411;p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650" y="1268050"/>
            <a:ext cx="2058600" cy="154287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8"/>
          <p:cNvSpPr txBox="1"/>
          <p:nvPr/>
        </p:nvSpPr>
        <p:spPr>
          <a:xfrm>
            <a:off x="6483650" y="1268050"/>
            <a:ext cx="2058600" cy="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70% signos locales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3773225" y="2810925"/>
            <a:ext cx="4769100" cy="38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30-50% infección no musculoesquelética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Imágenes</a:t>
            </a:r>
            <a:endParaRPr dirty="0"/>
          </a:p>
        </p:txBody>
      </p:sp>
      <p:sp>
        <p:nvSpPr>
          <p:cNvPr id="419" name="Google Shape;419;p39"/>
          <p:cNvSpPr/>
          <p:nvPr/>
        </p:nvSpPr>
        <p:spPr>
          <a:xfrm>
            <a:off x="3654125" y="1220000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Rx simple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39"/>
          <p:cNvSpPr/>
          <p:nvPr/>
        </p:nvSpPr>
        <p:spPr>
          <a:xfrm>
            <a:off x="5568175" y="1220000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RMN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7391479" y="1220000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Gammagrafía 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9"/>
          <p:cNvSpPr txBox="1"/>
          <p:nvPr/>
        </p:nvSpPr>
        <p:spPr>
          <a:xfrm>
            <a:off x="3733600" y="2495550"/>
            <a:ext cx="1531500" cy="19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¡Siempre!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Exámen inicial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Cambios tardíos (10 a 14 días)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39"/>
          <p:cNvSpPr txBox="1"/>
          <p:nvPr/>
        </p:nvSpPr>
        <p:spPr>
          <a:xfrm>
            <a:off x="5647650" y="2385300"/>
            <a:ext cx="1531500" cy="2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Gold estándar </a:t>
            </a: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para diagnóstico OMA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Cambios tempranos (2 a 3 días)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39"/>
          <p:cNvSpPr txBox="1"/>
          <p:nvPr/>
        </p:nvSpPr>
        <p:spPr>
          <a:xfrm>
            <a:off x="7232475" y="2495550"/>
            <a:ext cx="1690500" cy="19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Sólo si dudas persistentes </a:t>
            </a: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sin disponibilidad de RMN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OM multifocal </a:t>
            </a: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(neonatos)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5" name="Google Shape;425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98408" y="2133967"/>
            <a:ext cx="292675" cy="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12447" y="2133967"/>
            <a:ext cx="292675" cy="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90388" y="2133967"/>
            <a:ext cx="292675" cy="21553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Laboratorios</a:t>
            </a:r>
            <a:endParaRPr dirty="0"/>
          </a:p>
        </p:txBody>
      </p:sp>
      <p:sp>
        <p:nvSpPr>
          <p:cNvPr id="434" name="Google Shape;434;p40"/>
          <p:cNvSpPr/>
          <p:nvPr/>
        </p:nvSpPr>
        <p:spPr>
          <a:xfrm>
            <a:off x="3526550" y="1126388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Cultivos de hueso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40"/>
          <p:cNvSpPr/>
          <p:nvPr/>
        </p:nvSpPr>
        <p:spPr>
          <a:xfrm>
            <a:off x="3526550" y="3553663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RFA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0"/>
          <p:cNvSpPr/>
          <p:nvPr/>
        </p:nvSpPr>
        <p:spPr>
          <a:xfrm>
            <a:off x="3526550" y="1963732"/>
            <a:ext cx="1786500" cy="91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Incubar en frasco de hemocultivos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6099925" y="3149275"/>
            <a:ext cx="26997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PCR mejor </a:t>
            </a: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para seguimiento y respuesta al tratamiento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Leucocitos elevados  sólo 25%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6100000" y="1895145"/>
            <a:ext cx="2699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Aumenta el rendimiento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Aumenta 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aislamiento de </a:t>
            </a:r>
            <a:r>
              <a:rPr lang="es" sz="1600" b="1" i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Kingella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33%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9" name="Google Shape;439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762" y="372506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762" y="2305238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0"/>
          <p:cNvSpPr txBox="1"/>
          <p:nvPr/>
        </p:nvSpPr>
        <p:spPr>
          <a:xfrm>
            <a:off x="6099925" y="1188800"/>
            <a:ext cx="2699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Positivos 40-50%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2" name="Google Shape;442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762" y="1297788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0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Cambios radiológicos</a:t>
            </a:r>
            <a:endParaRPr dirty="0"/>
          </a:p>
        </p:txBody>
      </p:sp>
      <p:pic>
        <p:nvPicPr>
          <p:cNvPr id="449" name="Google Shape;449;p4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700" y="585388"/>
            <a:ext cx="3053175" cy="385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1"/>
          <p:cNvSpPr/>
          <p:nvPr/>
        </p:nvSpPr>
        <p:spPr>
          <a:xfrm>
            <a:off x="3766350" y="1371563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Cambios tempranos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1" name="Google Shape;451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5091637" y="2205615"/>
            <a:ext cx="1072879" cy="2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1"/>
          <p:cNvSpPr txBox="1"/>
          <p:nvPr/>
        </p:nvSpPr>
        <p:spPr>
          <a:xfrm>
            <a:off x="3814350" y="2231875"/>
            <a:ext cx="16905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Edema de tejidos blandos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Agentes más prevalentes</a:t>
            </a:r>
            <a:endParaRPr dirty="0"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225" y="2716963"/>
            <a:ext cx="4448125" cy="13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225" y="1191850"/>
            <a:ext cx="4448125" cy="14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5932525" y="1387875"/>
            <a:ext cx="1762064" cy="539546"/>
          </a:xfrm>
          <a:custGeom>
            <a:avLst/>
            <a:gdLst/>
            <a:ahLst/>
            <a:cxnLst/>
            <a:rect l="l" t="t" r="r" b="b"/>
            <a:pathLst>
              <a:path w="17416" h="13778" extrusionOk="0">
                <a:moveTo>
                  <a:pt x="14343" y="3707"/>
                </a:moveTo>
                <a:cubicBezTo>
                  <a:pt x="9352" y="3707"/>
                  <a:pt x="1654" y="4427"/>
                  <a:pt x="442" y="9268"/>
                </a:cubicBezTo>
                <a:cubicBezTo>
                  <a:pt x="217" y="10167"/>
                  <a:pt x="-329" y="11534"/>
                  <a:pt x="442" y="12048"/>
                </a:cubicBezTo>
                <a:cubicBezTo>
                  <a:pt x="5005" y="15091"/>
                  <a:pt x="13617" y="13831"/>
                  <a:pt x="16660" y="9268"/>
                </a:cubicBezTo>
                <a:cubicBezTo>
                  <a:pt x="18476" y="6545"/>
                  <a:pt x="16689" y="0"/>
                  <a:pt x="13416" y="0"/>
                </a:cubicBezTo>
              </a:path>
            </a:pathLst>
          </a:cu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Google Shape;99;p15"/>
          <p:cNvSpPr/>
          <p:nvPr/>
        </p:nvSpPr>
        <p:spPr>
          <a:xfrm>
            <a:off x="3870750" y="406687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S. aureus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093125" y="4066875"/>
            <a:ext cx="30627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80% de todos los aislamientos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962" y="4269475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Cambios radiológicos</a:t>
            </a:r>
            <a:endParaRPr dirty="0"/>
          </a:p>
        </p:txBody>
      </p:sp>
      <p:pic>
        <p:nvPicPr>
          <p:cNvPr id="458" name="Google Shape;458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218" y="273850"/>
            <a:ext cx="2631081" cy="440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00" y="1108719"/>
            <a:ext cx="2767951" cy="3570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42"/>
          <p:cNvCxnSpPr/>
          <p:nvPr/>
        </p:nvCxnSpPr>
        <p:spPr>
          <a:xfrm flipH="1">
            <a:off x="4289575" y="2036100"/>
            <a:ext cx="12000" cy="46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1" name="Google Shape;461;p42"/>
          <p:cNvSpPr txBox="1"/>
          <p:nvPr/>
        </p:nvSpPr>
        <p:spPr>
          <a:xfrm>
            <a:off x="3572250" y="1530225"/>
            <a:ext cx="1999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Zonas líticas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Abscesos óseos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6266425" y="3810550"/>
            <a:ext cx="19995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Secuestro 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Involucro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&gt;14 días de infección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2977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Resonancia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magnética</a:t>
            </a:r>
            <a:endParaRPr/>
          </a:p>
        </p:txBody>
      </p:sp>
      <p:pic>
        <p:nvPicPr>
          <p:cNvPr id="468" name="Google Shape;468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925" y="823913"/>
            <a:ext cx="27614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0450" y="823913"/>
            <a:ext cx="27614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3"/>
          <p:cNvSpPr/>
          <p:nvPr/>
        </p:nvSpPr>
        <p:spPr>
          <a:xfrm>
            <a:off x="3508238" y="3908325"/>
            <a:ext cx="25659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Pobre respuesta clínica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43"/>
          <p:cNvSpPr/>
          <p:nvPr/>
        </p:nvSpPr>
        <p:spPr>
          <a:xfrm>
            <a:off x="6269700" y="3908325"/>
            <a:ext cx="25659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Definir sitios de drenaje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Radiología diferencial</a:t>
            </a:r>
            <a:endParaRPr/>
          </a:p>
        </p:txBody>
      </p:sp>
      <p:pic>
        <p:nvPicPr>
          <p:cNvPr id="477" name="Google Shape;477;p4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402" y="1268050"/>
            <a:ext cx="4347028" cy="356787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4"/>
          <p:cNvSpPr/>
          <p:nvPr/>
        </p:nvSpPr>
        <p:spPr>
          <a:xfrm>
            <a:off x="4142618" y="1133926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Tumoral</a:t>
            </a:r>
            <a:endParaRPr sz="19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Osteosarcoma-Sarcoma de Ewing</a:t>
            </a:r>
            <a:endParaRPr sz="17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9" name="Google Shape;479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637" y="2760513"/>
            <a:ext cx="528950" cy="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Radiología diferencial</a:t>
            </a:r>
            <a:endParaRPr/>
          </a:p>
        </p:txBody>
      </p:sp>
      <p:pic>
        <p:nvPicPr>
          <p:cNvPr id="485" name="Google Shape;485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975" y="1268050"/>
            <a:ext cx="4915700" cy="3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5"/>
          <p:cNvSpPr/>
          <p:nvPr/>
        </p:nvSpPr>
        <p:spPr>
          <a:xfrm>
            <a:off x="4142618" y="1133926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Fracturas patológicas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462" y="262861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657840">
            <a:off x="7521512" y="2747337"/>
            <a:ext cx="528950" cy="22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/>
          <p:cNvSpPr txBox="1">
            <a:spLocks noGrp="1"/>
          </p:cNvSpPr>
          <p:nvPr>
            <p:ph type="title"/>
          </p:nvPr>
        </p:nvSpPr>
        <p:spPr>
          <a:xfrm>
            <a:off x="635700" y="357775"/>
            <a:ext cx="69582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Manejo antibiótico empírico</a:t>
            </a:r>
            <a:endParaRPr dirty="0"/>
          </a:p>
        </p:txBody>
      </p:sp>
      <p:sp>
        <p:nvSpPr>
          <p:cNvPr id="494" name="Google Shape;494;p46"/>
          <p:cNvSpPr/>
          <p:nvPr/>
        </p:nvSpPr>
        <p:spPr>
          <a:xfrm>
            <a:off x="4157650" y="1237625"/>
            <a:ext cx="45921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Siempre </a:t>
            </a: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B-lactámico anti-estafilococo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Cefalosporina de 1º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Oxacilina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46"/>
          <p:cNvSpPr/>
          <p:nvPr/>
        </p:nvSpPr>
        <p:spPr>
          <a:xfrm>
            <a:off x="4109675" y="2960475"/>
            <a:ext cx="45921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Adicionar Vancomicina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Sepsis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Prevalencia MRSA&gt;15% 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46"/>
          <p:cNvSpPr txBox="1"/>
          <p:nvPr/>
        </p:nvSpPr>
        <p:spPr>
          <a:xfrm>
            <a:off x="4667500" y="2167325"/>
            <a:ext cx="3572400" cy="67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Idealmente después de tomar muestras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46"/>
          <p:cNvSpPr/>
          <p:nvPr/>
        </p:nvSpPr>
        <p:spPr>
          <a:xfrm>
            <a:off x="4109675" y="3950125"/>
            <a:ext cx="45921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Según factores de riesgo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Falciforme:</a:t>
            </a: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Cefalosporina de 3º o FQ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 txBox="1">
            <a:spLocks noGrp="1"/>
          </p:cNvSpPr>
          <p:nvPr>
            <p:ph type="title"/>
          </p:nvPr>
        </p:nvSpPr>
        <p:spPr>
          <a:xfrm>
            <a:off x="491490" y="27383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Cirugía ¿cuándo?</a:t>
            </a:r>
            <a:endParaRPr dirty="0"/>
          </a:p>
        </p:txBody>
      </p:sp>
      <p:pic>
        <p:nvPicPr>
          <p:cNvPr id="503" name="Google Shape;503;p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00" y="1268050"/>
            <a:ext cx="3246445" cy="15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7"/>
          <p:cNvSpPr/>
          <p:nvPr/>
        </p:nvSpPr>
        <p:spPr>
          <a:xfrm>
            <a:off x="4572000" y="563650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Absceso subperióstico</a:t>
            </a:r>
            <a:endParaRPr sz="17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7"/>
          <p:cNvSpPr/>
          <p:nvPr/>
        </p:nvSpPr>
        <p:spPr>
          <a:xfrm>
            <a:off x="4572005" y="1373059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Falta de respuesta 48 hs de AB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47"/>
          <p:cNvSpPr/>
          <p:nvPr/>
        </p:nvSpPr>
        <p:spPr>
          <a:xfrm>
            <a:off x="4572005" y="2182467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Crónica / Fístula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47"/>
          <p:cNvSpPr/>
          <p:nvPr/>
        </p:nvSpPr>
        <p:spPr>
          <a:xfrm>
            <a:off x="4572005" y="2991876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Sepsis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Más infrecuente que en artritis séptica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47"/>
          <p:cNvSpPr/>
          <p:nvPr/>
        </p:nvSpPr>
        <p:spPr>
          <a:xfrm>
            <a:off x="4572005" y="3771601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Osteoartritis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47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8"/>
          <p:cNvSpPr txBox="1">
            <a:spLocks noGrp="1"/>
          </p:cNvSpPr>
          <p:nvPr>
            <p:ph type="title"/>
          </p:nvPr>
        </p:nvSpPr>
        <p:spPr>
          <a:xfrm>
            <a:off x="635700" y="357775"/>
            <a:ext cx="69582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Manejo antibiótico específico</a:t>
            </a:r>
            <a:endParaRPr dirty="0"/>
          </a:p>
        </p:txBody>
      </p:sp>
      <p:pic>
        <p:nvPicPr>
          <p:cNvPr id="515" name="Google Shape;515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25" y="1322625"/>
            <a:ext cx="1679349" cy="31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275" y="1322625"/>
            <a:ext cx="2122149" cy="31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050" y="1322625"/>
            <a:ext cx="2122149" cy="316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8"/>
          <p:cNvSpPr txBox="1"/>
          <p:nvPr/>
        </p:nvSpPr>
        <p:spPr>
          <a:xfrm>
            <a:off x="3114600" y="1603700"/>
            <a:ext cx="1798500" cy="4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MSSA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Montserrat"/>
                <a:ea typeface="Montserrat"/>
                <a:cs typeface="Montserrat"/>
                <a:sym typeface="Montserrat"/>
              </a:rPr>
              <a:t>MRSA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48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Escalar a tratamiento oral</a:t>
            </a:r>
            <a:endParaRPr dirty="0"/>
          </a:p>
        </p:txBody>
      </p:sp>
      <p:graphicFrame>
        <p:nvGraphicFramePr>
          <p:cNvPr id="525" name="Google Shape;525;p49"/>
          <p:cNvGraphicFramePr/>
          <p:nvPr>
            <p:extLst>
              <p:ext uri="{D42A27DB-BD31-4B8C-83A1-F6EECF244321}">
                <p14:modId xmlns:p14="http://schemas.microsoft.com/office/powerpoint/2010/main" val="3706289341"/>
              </p:ext>
            </p:extLst>
          </p:nvPr>
        </p:nvGraphicFramePr>
        <p:xfrm>
          <a:off x="4295600" y="1149700"/>
          <a:ext cx="4387650" cy="2224890"/>
        </p:xfrm>
        <a:graphic>
          <a:graphicData uri="http://schemas.openxmlformats.org/drawingml/2006/table">
            <a:tbl>
              <a:tblPr>
                <a:noFill/>
                <a:tableStyleId>{6E67AEB5-2989-4A8C-B06E-DC85DE1E8947}</a:tableStyleId>
              </a:tblPr>
              <a:tblGrid>
                <a:gridCol w="180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b="1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Antibiótico</a:t>
                      </a:r>
                      <a:endParaRPr sz="1500" b="1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b="1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Dosis mg/kg/día</a:t>
                      </a:r>
                      <a:endParaRPr sz="1500" b="1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500" b="1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Dosis por día</a:t>
                      </a:r>
                      <a:endParaRPr sz="1500" b="1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Cefalexina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Clindamicina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30-40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Amoxicilina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3-4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TMP/SMX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8-10</a:t>
                      </a:r>
                      <a:endParaRPr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2-3</a:t>
                      </a:r>
                      <a:endParaRPr dirty="0">
                        <a:solidFill>
                          <a:srgbClr val="152B4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6" name="Google Shape;526;p49"/>
          <p:cNvSpPr txBox="1">
            <a:spLocks noGrp="1"/>
          </p:cNvSpPr>
          <p:nvPr>
            <p:ph type="body" idx="4294967295"/>
          </p:nvPr>
        </p:nvSpPr>
        <p:spPr>
          <a:xfrm>
            <a:off x="628650" y="1149700"/>
            <a:ext cx="3361200" cy="154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/>
              <a:t>Pasar a vía oral:</a:t>
            </a:r>
            <a:endParaRPr/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•"/>
            </a:pPr>
            <a:r>
              <a:rPr lang="es"/>
              <a:t>Depuró bacteriemia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s"/>
              <a:t>Afebril, control dolor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s"/>
              <a:t>PCR &lt;3 mg/dL</a:t>
            </a:r>
            <a:endParaRPr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s"/>
              <a:t>Tolera vía oral y seguimiento</a:t>
            </a:r>
            <a:endParaRPr/>
          </a:p>
        </p:txBody>
      </p:sp>
      <p:sp>
        <p:nvSpPr>
          <p:cNvPr id="527" name="Google Shape;527;p49"/>
          <p:cNvSpPr/>
          <p:nvPr/>
        </p:nvSpPr>
        <p:spPr>
          <a:xfrm>
            <a:off x="4295525" y="3715825"/>
            <a:ext cx="4387800" cy="76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Curso corto AB IV (&lt;7 días)</a:t>
            </a:r>
            <a:endParaRPr sz="17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Completar </a:t>
            </a:r>
            <a:r>
              <a:rPr lang="es" sz="17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 a 6 semanas</a:t>
            </a:r>
            <a:endParaRPr sz="17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49"/>
          <p:cNvSpPr txBox="1"/>
          <p:nvPr/>
        </p:nvSpPr>
        <p:spPr>
          <a:xfrm>
            <a:off x="6144000" y="4792150"/>
            <a:ext cx="30000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rgbClr val="152B48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Ochsner J</a:t>
            </a:r>
            <a:r>
              <a:rPr lang="es" sz="9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. 2019 Summer; 19(2): 116–122</a:t>
            </a:r>
            <a:endParaRPr sz="9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Duración del tratamiento</a:t>
            </a:r>
            <a:endParaRPr dirty="0"/>
          </a:p>
        </p:txBody>
      </p:sp>
      <p:sp>
        <p:nvSpPr>
          <p:cNvPr id="534" name="Google Shape;534;p50"/>
          <p:cNvSpPr/>
          <p:nvPr/>
        </p:nvSpPr>
        <p:spPr>
          <a:xfrm>
            <a:off x="4181625" y="1173250"/>
            <a:ext cx="45921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 a </a:t>
            </a: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4 semanas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Infección no complicada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50"/>
          <p:cNvSpPr/>
          <p:nvPr/>
        </p:nvSpPr>
        <p:spPr>
          <a:xfrm>
            <a:off x="4238125" y="2235250"/>
            <a:ext cx="45921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4 a 6 </a:t>
            </a: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semanas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Infección complicada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p50"/>
          <p:cNvSpPr txBox="1"/>
          <p:nvPr/>
        </p:nvSpPr>
        <p:spPr>
          <a:xfrm>
            <a:off x="4794025" y="3403325"/>
            <a:ext cx="3480300" cy="137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Sepsis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TVP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Microorganismos resistentes (MRSA)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Pelvis/columna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7" name="Google Shape;537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87837" y="3143097"/>
            <a:ext cx="292675" cy="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"/>
          <p:cNvSpPr txBox="1">
            <a:spLocks noGrp="1"/>
          </p:cNvSpPr>
          <p:nvPr>
            <p:ph type="title"/>
          </p:nvPr>
        </p:nvSpPr>
        <p:spPr>
          <a:xfrm>
            <a:off x="629850" y="342900"/>
            <a:ext cx="3623700" cy="137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Sepsis de origen musculoesquelético en niños</a:t>
            </a:r>
            <a:endParaRPr/>
          </a:p>
        </p:txBody>
      </p:sp>
      <p:sp>
        <p:nvSpPr>
          <p:cNvPr id="543" name="Google Shape;543;p51"/>
          <p:cNvSpPr txBox="1">
            <a:spLocks noGrp="1"/>
          </p:cNvSpPr>
          <p:nvPr>
            <p:ph type="body" idx="2"/>
          </p:nvPr>
        </p:nvSpPr>
        <p:spPr>
          <a:xfrm>
            <a:off x="628650" y="1697828"/>
            <a:ext cx="2949300" cy="87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" sz="1400" dirty="0"/>
              <a:t>Un  niño en sepsis dobla la cantidad de patógenos cada 28 minutos.</a:t>
            </a:r>
            <a:endParaRPr sz="1400" dirty="0"/>
          </a:p>
        </p:txBody>
      </p:sp>
      <p:sp>
        <p:nvSpPr>
          <p:cNvPr id="544" name="Google Shape;544;p51"/>
          <p:cNvSpPr/>
          <p:nvPr/>
        </p:nvSpPr>
        <p:spPr>
          <a:xfrm>
            <a:off x="4253550" y="5910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 empírico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51"/>
          <p:cNvSpPr/>
          <p:nvPr/>
        </p:nvSpPr>
        <p:spPr>
          <a:xfrm>
            <a:off x="4253550" y="280315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Drenaje quirúrgico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51"/>
          <p:cNvSpPr/>
          <p:nvPr/>
        </p:nvSpPr>
        <p:spPr>
          <a:xfrm>
            <a:off x="4253550" y="1697075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Reanimación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51"/>
          <p:cNvSpPr txBox="1"/>
          <p:nvPr/>
        </p:nvSpPr>
        <p:spPr>
          <a:xfrm>
            <a:off x="6290225" y="693600"/>
            <a:ext cx="30627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Cubrir MRSA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Vanco+Cefazolina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51"/>
          <p:cNvSpPr txBox="1"/>
          <p:nvPr/>
        </p:nvSpPr>
        <p:spPr>
          <a:xfrm>
            <a:off x="6290225" y="1697075"/>
            <a:ext cx="30627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Cristaloides 20 cc/kg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O2 alto flujo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Vasopresor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TRR temprana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51"/>
          <p:cNvSpPr txBox="1"/>
          <p:nvPr/>
        </p:nvSpPr>
        <p:spPr>
          <a:xfrm>
            <a:off x="6290225" y="301495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Emergente!!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51"/>
          <p:cNvSpPr txBox="1"/>
          <p:nvPr/>
        </p:nvSpPr>
        <p:spPr>
          <a:xfrm>
            <a:off x="6290225" y="3852925"/>
            <a:ext cx="30627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PAM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Presión venosa central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ScvO2&gt;70%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1" name="Google Shape;551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062" y="93637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062" y="2092500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062" y="3123950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062" y="4176738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1"/>
          <p:cNvSpPr/>
          <p:nvPr/>
        </p:nvSpPr>
        <p:spPr>
          <a:xfrm>
            <a:off x="4253550" y="3852925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Monitorizar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51"/>
          <p:cNvSpPr txBox="1"/>
          <p:nvPr/>
        </p:nvSpPr>
        <p:spPr>
          <a:xfrm>
            <a:off x="6819600" y="4805725"/>
            <a:ext cx="2324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Mar;8(3):e0121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2893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Factores </a:t>
            </a:r>
            <a:br>
              <a:rPr lang="es" dirty="0"/>
            </a:br>
            <a:r>
              <a:rPr lang="es" dirty="0"/>
              <a:t>de riesgo</a:t>
            </a:r>
            <a:endParaRPr dirty="0"/>
          </a:p>
        </p:txBody>
      </p:sp>
      <p:sp>
        <p:nvSpPr>
          <p:cNvPr id="108" name="Google Shape;108;p16"/>
          <p:cNvSpPr/>
          <p:nvPr/>
        </p:nvSpPr>
        <p:spPr>
          <a:xfrm>
            <a:off x="3574475" y="60722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Falciforme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574475" y="1279000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No vacunas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574475" y="195077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VIH/ERC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574475" y="2622550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Vida sexual activa/Abuso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3574475" y="3294325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Estomatitis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Varicela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784850" y="669625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Salmonella sp.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784850" y="1226305"/>
            <a:ext cx="3062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H. influenzae 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S. pneumoniae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784850" y="2013175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MRSA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5801100" y="268495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Neisseria gonorrhoeae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5801100" y="3267925"/>
            <a:ext cx="3062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Kingella kingae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S. pyogenes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80982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1450400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212217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279396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3465725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3574475" y="3966100"/>
            <a:ext cx="17865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Punciones accidentales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801100" y="402850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Pseudomonas sp.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87" y="4137500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Complicaciones</a:t>
            </a:r>
            <a:endParaRPr dirty="0"/>
          </a:p>
        </p:txBody>
      </p:sp>
      <p:sp>
        <p:nvSpPr>
          <p:cNvPr id="562" name="Google Shape;562;p52"/>
          <p:cNvSpPr/>
          <p:nvPr/>
        </p:nvSpPr>
        <p:spPr>
          <a:xfrm>
            <a:off x="3828900" y="1198875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TVP</a:t>
            </a: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52"/>
          <p:cNvSpPr txBox="1"/>
          <p:nvPr/>
        </p:nvSpPr>
        <p:spPr>
          <a:xfrm>
            <a:off x="5865575" y="1161038"/>
            <a:ext cx="3062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12%</a:t>
            </a: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infecciones musculoesqueléticas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10% embolismo séptico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4" name="Google Shape;564;p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412" y="1544250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2"/>
          <p:cNvSpPr txBox="1"/>
          <p:nvPr/>
        </p:nvSpPr>
        <p:spPr>
          <a:xfrm>
            <a:off x="4020000" y="3025650"/>
            <a:ext cx="1404300" cy="67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Factores de riesgo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52"/>
          <p:cNvSpPr txBox="1"/>
          <p:nvPr/>
        </p:nvSpPr>
        <p:spPr>
          <a:xfrm>
            <a:off x="6418925" y="2295575"/>
            <a:ext cx="1956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Infección MRSA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2"/>
          <p:cNvSpPr txBox="1"/>
          <p:nvPr/>
        </p:nvSpPr>
        <p:spPr>
          <a:xfrm>
            <a:off x="6418925" y="2903550"/>
            <a:ext cx="1956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Elevación marcada PCR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52"/>
          <p:cNvSpPr txBox="1"/>
          <p:nvPr/>
        </p:nvSpPr>
        <p:spPr>
          <a:xfrm>
            <a:off x="6418925" y="3695850"/>
            <a:ext cx="1956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Hb&lt;9 g/dL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52"/>
          <p:cNvSpPr txBox="1"/>
          <p:nvPr/>
        </p:nvSpPr>
        <p:spPr>
          <a:xfrm>
            <a:off x="6418925" y="4281225"/>
            <a:ext cx="1956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Hombre, ≥8 años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0" name="Google Shape;570;p52"/>
          <p:cNvCxnSpPr>
            <a:stCxn id="565" idx="3"/>
            <a:endCxn id="566" idx="1"/>
          </p:cNvCxnSpPr>
          <p:nvPr/>
        </p:nvCxnSpPr>
        <p:spPr>
          <a:xfrm rot="10800000" flipH="1">
            <a:off x="5424300" y="2518350"/>
            <a:ext cx="994500" cy="84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1" name="Google Shape;571;p52"/>
          <p:cNvCxnSpPr>
            <a:stCxn id="565" idx="3"/>
            <a:endCxn id="567" idx="1"/>
          </p:cNvCxnSpPr>
          <p:nvPr/>
        </p:nvCxnSpPr>
        <p:spPr>
          <a:xfrm rot="10800000" flipH="1">
            <a:off x="5424300" y="3126450"/>
            <a:ext cx="994500" cy="23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2" name="Google Shape;572;p52"/>
          <p:cNvCxnSpPr>
            <a:stCxn id="565" idx="3"/>
            <a:endCxn id="568" idx="1"/>
          </p:cNvCxnSpPr>
          <p:nvPr/>
        </p:nvCxnSpPr>
        <p:spPr>
          <a:xfrm>
            <a:off x="5424300" y="3360750"/>
            <a:ext cx="994500" cy="55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3" name="Google Shape;573;p52"/>
          <p:cNvCxnSpPr>
            <a:stCxn id="565" idx="3"/>
            <a:endCxn id="569" idx="1"/>
          </p:cNvCxnSpPr>
          <p:nvPr/>
        </p:nvCxnSpPr>
        <p:spPr>
          <a:xfrm>
            <a:off x="5424300" y="3360750"/>
            <a:ext cx="994500" cy="114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4" name="Google Shape;574;p52"/>
          <p:cNvSpPr txBox="1"/>
          <p:nvPr/>
        </p:nvSpPr>
        <p:spPr>
          <a:xfrm>
            <a:off x="6819600" y="4805725"/>
            <a:ext cx="2324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Mar;8(3):e0121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Complicaciones</a:t>
            </a:r>
            <a:endParaRPr dirty="0"/>
          </a:p>
        </p:txBody>
      </p:sp>
      <p:sp>
        <p:nvSpPr>
          <p:cNvPr id="580" name="Google Shape;580;p53"/>
          <p:cNvSpPr/>
          <p:nvPr/>
        </p:nvSpPr>
        <p:spPr>
          <a:xfrm>
            <a:off x="3828900" y="1198875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TVP</a:t>
            </a:r>
            <a:endParaRPr sz="20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p53"/>
          <p:cNvSpPr txBox="1"/>
          <p:nvPr/>
        </p:nvSpPr>
        <p:spPr>
          <a:xfrm>
            <a:off x="3828900" y="2700575"/>
            <a:ext cx="1786500" cy="46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Diagnóstico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2" name="Google Shape;582;p53"/>
          <p:cNvSpPr txBox="1"/>
          <p:nvPr/>
        </p:nvSpPr>
        <p:spPr>
          <a:xfrm>
            <a:off x="6521747" y="2385375"/>
            <a:ext cx="22518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Dúplex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53"/>
          <p:cNvSpPr txBox="1"/>
          <p:nvPr/>
        </p:nvSpPr>
        <p:spPr>
          <a:xfrm>
            <a:off x="6521750" y="2907725"/>
            <a:ext cx="22518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Venografía por RM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Proximales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4" name="Google Shape;584;p53"/>
          <p:cNvCxnSpPr>
            <a:stCxn id="581" idx="3"/>
            <a:endCxn id="582" idx="1"/>
          </p:cNvCxnSpPr>
          <p:nvPr/>
        </p:nvCxnSpPr>
        <p:spPr>
          <a:xfrm rot="10800000" flipH="1">
            <a:off x="5615400" y="2615825"/>
            <a:ext cx="9063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5" name="Google Shape;585;p53"/>
          <p:cNvCxnSpPr>
            <a:stCxn id="581" idx="3"/>
            <a:endCxn id="583" idx="1"/>
          </p:cNvCxnSpPr>
          <p:nvPr/>
        </p:nvCxnSpPr>
        <p:spPr>
          <a:xfrm>
            <a:off x="5615400" y="2931125"/>
            <a:ext cx="906300" cy="30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6" name="Google Shape;586;p53"/>
          <p:cNvSpPr txBox="1"/>
          <p:nvPr/>
        </p:nvSpPr>
        <p:spPr>
          <a:xfrm>
            <a:off x="3828900" y="3935525"/>
            <a:ext cx="1786500" cy="46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Tratamiento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53"/>
          <p:cNvSpPr txBox="1"/>
          <p:nvPr/>
        </p:nvSpPr>
        <p:spPr>
          <a:xfrm>
            <a:off x="6730075" y="3809525"/>
            <a:ext cx="21753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Anticoagulación 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 meses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8" name="Google Shape;588;p53"/>
          <p:cNvCxnSpPr>
            <a:stCxn id="586" idx="3"/>
            <a:endCxn id="587" idx="1"/>
          </p:cNvCxnSpPr>
          <p:nvPr/>
        </p:nvCxnSpPr>
        <p:spPr>
          <a:xfrm>
            <a:off x="5615400" y="4166075"/>
            <a:ext cx="111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9" name="Google Shape;589;p53"/>
          <p:cNvSpPr txBox="1"/>
          <p:nvPr/>
        </p:nvSpPr>
        <p:spPr>
          <a:xfrm>
            <a:off x="6819600" y="4805725"/>
            <a:ext cx="2324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Mar;8(3):e0121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4"/>
          <p:cNvSpPr txBox="1">
            <a:spLocks noGrp="1"/>
          </p:cNvSpPr>
          <p:nvPr>
            <p:ph type="title"/>
          </p:nvPr>
        </p:nvSpPr>
        <p:spPr>
          <a:xfrm>
            <a:off x="628650" y="1103250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Infecciones osteoarticulares </a:t>
            </a:r>
            <a:br>
              <a:rPr lang="es" dirty="0"/>
            </a:br>
            <a:r>
              <a:rPr lang="es" dirty="0"/>
              <a:t>en adultos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5"/>
          <p:cNvSpPr txBox="1">
            <a:spLocks noGrp="1"/>
          </p:cNvSpPr>
          <p:nvPr>
            <p:ph type="title"/>
          </p:nvPr>
        </p:nvSpPr>
        <p:spPr>
          <a:xfrm>
            <a:off x="628650" y="916544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Artritis séptica en adultos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Aspectos epidemiológicos</a:t>
            </a:r>
            <a:endParaRPr dirty="0"/>
          </a:p>
        </p:txBody>
      </p:sp>
      <p:pic>
        <p:nvPicPr>
          <p:cNvPr id="607" name="Google Shape;607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638" y="1689975"/>
            <a:ext cx="2488426" cy="22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56"/>
          <p:cNvSpPr txBox="1"/>
          <p:nvPr/>
        </p:nvSpPr>
        <p:spPr>
          <a:xfrm>
            <a:off x="3592804" y="4153675"/>
            <a:ext cx="27321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 x 100.000 por año</a:t>
            </a:r>
            <a:endParaRPr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9" name="Google Shape;60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625" y="526950"/>
            <a:ext cx="1577925" cy="40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6"/>
          <p:cNvSpPr/>
          <p:nvPr/>
        </p:nvSpPr>
        <p:spPr>
          <a:xfrm>
            <a:off x="7461350" y="3287350"/>
            <a:ext cx="574200" cy="5502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1" name="Google Shape;611;p56"/>
          <p:cNvSpPr txBox="1"/>
          <p:nvPr/>
        </p:nvSpPr>
        <p:spPr>
          <a:xfrm>
            <a:off x="6477300" y="3371125"/>
            <a:ext cx="1148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Rodilla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56"/>
          <p:cNvSpPr/>
          <p:nvPr/>
        </p:nvSpPr>
        <p:spPr>
          <a:xfrm>
            <a:off x="8035550" y="2296650"/>
            <a:ext cx="430500" cy="4362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3" name="Google Shape;613;p56"/>
          <p:cNvSpPr/>
          <p:nvPr/>
        </p:nvSpPr>
        <p:spPr>
          <a:xfrm>
            <a:off x="7278875" y="1193075"/>
            <a:ext cx="430500" cy="4362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4" name="Google Shape;614;p56"/>
          <p:cNvSpPr/>
          <p:nvPr/>
        </p:nvSpPr>
        <p:spPr>
          <a:xfrm>
            <a:off x="7144200" y="1860450"/>
            <a:ext cx="430500" cy="4362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56"/>
          <p:cNvSpPr/>
          <p:nvPr/>
        </p:nvSpPr>
        <p:spPr>
          <a:xfrm>
            <a:off x="7930575" y="4180350"/>
            <a:ext cx="430500" cy="4362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6" name="Google Shape;616;p56"/>
          <p:cNvSpPr/>
          <p:nvPr/>
        </p:nvSpPr>
        <p:spPr>
          <a:xfrm>
            <a:off x="7807850" y="1112625"/>
            <a:ext cx="430500" cy="4362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7" name="Google Shape;617;p56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Susceptibilidad</a:t>
            </a:r>
            <a:endParaRPr/>
          </a:p>
        </p:txBody>
      </p:sp>
      <p:pic>
        <p:nvPicPr>
          <p:cNvPr id="623" name="Google Shape;623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224" y="1217100"/>
            <a:ext cx="2631550" cy="35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7"/>
          <p:cNvSpPr txBox="1"/>
          <p:nvPr/>
        </p:nvSpPr>
        <p:spPr>
          <a:xfrm>
            <a:off x="5753250" y="934750"/>
            <a:ext cx="27621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Capilares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Sin membrana basal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57"/>
          <p:cNvSpPr txBox="1"/>
          <p:nvPr/>
        </p:nvSpPr>
        <p:spPr>
          <a:xfrm>
            <a:off x="6035950" y="2049775"/>
            <a:ext cx="27621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Líquido sinovial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Medio de cultivo ideal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6" name="Google Shape;626;p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45996">
            <a:off x="5123712" y="2540540"/>
            <a:ext cx="1072879" cy="2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872903">
            <a:off x="5288722" y="1929398"/>
            <a:ext cx="975953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7"/>
          <p:cNvSpPr/>
          <p:nvPr/>
        </p:nvSpPr>
        <p:spPr>
          <a:xfrm>
            <a:off x="5887775" y="3549550"/>
            <a:ext cx="971700" cy="56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5 días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57"/>
          <p:cNvSpPr/>
          <p:nvPr/>
        </p:nvSpPr>
        <p:spPr>
          <a:xfrm>
            <a:off x="5887750" y="2886650"/>
            <a:ext cx="971700" cy="56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8 hs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57"/>
          <p:cNvSpPr/>
          <p:nvPr/>
        </p:nvSpPr>
        <p:spPr>
          <a:xfrm>
            <a:off x="5887750" y="4212450"/>
            <a:ext cx="971700" cy="56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9 días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57"/>
          <p:cNvSpPr txBox="1"/>
          <p:nvPr/>
        </p:nvSpPr>
        <p:spPr>
          <a:xfrm>
            <a:off x="7119250" y="2886650"/>
            <a:ext cx="1678800" cy="56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Inicia daño cartílago</a:t>
            </a:r>
            <a:endParaRPr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57"/>
          <p:cNvSpPr txBox="1"/>
          <p:nvPr/>
        </p:nvSpPr>
        <p:spPr>
          <a:xfrm>
            <a:off x="7119250" y="3549550"/>
            <a:ext cx="1678800" cy="56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Depleción proteoglicanos</a:t>
            </a:r>
            <a:endParaRPr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57"/>
          <p:cNvSpPr txBox="1"/>
          <p:nvPr/>
        </p:nvSpPr>
        <p:spPr>
          <a:xfrm>
            <a:off x="7119250" y="4212450"/>
            <a:ext cx="1678800" cy="56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Degeneración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colágeno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34" name="Google Shape;634;p57"/>
          <p:cNvCxnSpPr>
            <a:stCxn id="629" idx="3"/>
            <a:endCxn id="631" idx="1"/>
          </p:cNvCxnSpPr>
          <p:nvPr/>
        </p:nvCxnSpPr>
        <p:spPr>
          <a:xfrm>
            <a:off x="6859450" y="3169850"/>
            <a:ext cx="25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5" name="Google Shape;635;p57"/>
          <p:cNvCxnSpPr>
            <a:stCxn id="628" idx="3"/>
            <a:endCxn id="632" idx="1"/>
          </p:cNvCxnSpPr>
          <p:nvPr/>
        </p:nvCxnSpPr>
        <p:spPr>
          <a:xfrm>
            <a:off x="6859475" y="3832750"/>
            <a:ext cx="25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57"/>
          <p:cNvCxnSpPr>
            <a:stCxn id="630" idx="3"/>
            <a:endCxn id="633" idx="1"/>
          </p:cNvCxnSpPr>
          <p:nvPr/>
        </p:nvCxnSpPr>
        <p:spPr>
          <a:xfrm>
            <a:off x="6859450" y="4495650"/>
            <a:ext cx="25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¿Cuál es la población de riesgo?</a:t>
            </a:r>
            <a:endParaRPr/>
          </a:p>
        </p:txBody>
      </p:sp>
      <p:pic>
        <p:nvPicPr>
          <p:cNvPr id="642" name="Google Shape;642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750" y="1153250"/>
            <a:ext cx="1557850" cy="2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775" y="3271350"/>
            <a:ext cx="1507150" cy="15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350" y="3271350"/>
            <a:ext cx="1052626" cy="16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225" y="1076650"/>
            <a:ext cx="2141500" cy="20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8"/>
          <p:cNvSpPr txBox="1"/>
          <p:nvPr/>
        </p:nvSpPr>
        <p:spPr>
          <a:xfrm>
            <a:off x="5026525" y="2401650"/>
            <a:ext cx="1250700" cy="869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A.R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4-15 veces más riesgo</a:t>
            </a:r>
            <a:endParaRPr sz="12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p58"/>
          <p:cNvSpPr txBox="1"/>
          <p:nvPr/>
        </p:nvSpPr>
        <p:spPr>
          <a:xfrm>
            <a:off x="7712525" y="4123675"/>
            <a:ext cx="9276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8" name="Google Shape;648;p58"/>
          <p:cNvSpPr txBox="1"/>
          <p:nvPr/>
        </p:nvSpPr>
        <p:spPr>
          <a:xfrm>
            <a:off x="7277675" y="2486700"/>
            <a:ext cx="1678800" cy="631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Reemplazo articular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58"/>
          <p:cNvSpPr txBox="1"/>
          <p:nvPr/>
        </p:nvSpPr>
        <p:spPr>
          <a:xfrm>
            <a:off x="4834400" y="3953575"/>
            <a:ext cx="1442700" cy="631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Inmuno-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supresores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58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¿Cuál es la población de riesgo?</a:t>
            </a:r>
            <a:endParaRPr/>
          </a:p>
        </p:txBody>
      </p:sp>
      <p:pic>
        <p:nvPicPr>
          <p:cNvPr id="656" name="Google Shape;656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95000"/>
            <a:ext cx="2052000" cy="17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9"/>
          <p:cNvSpPr txBox="1"/>
          <p:nvPr/>
        </p:nvSpPr>
        <p:spPr>
          <a:xfrm>
            <a:off x="6792300" y="1191850"/>
            <a:ext cx="2052000" cy="77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Abuso drogas IV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Bacterias atípicas</a:t>
            </a:r>
            <a:endParaRPr sz="12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Hongos</a:t>
            </a:r>
            <a:endParaRPr sz="12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8" name="Google Shape;658;p59"/>
          <p:cNvSpPr txBox="1"/>
          <p:nvPr/>
        </p:nvSpPr>
        <p:spPr>
          <a:xfrm>
            <a:off x="6698100" y="1883650"/>
            <a:ext cx="2282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9" name="Google Shape;659;p59"/>
          <p:cNvSpPr txBox="1"/>
          <p:nvPr/>
        </p:nvSpPr>
        <p:spPr>
          <a:xfrm>
            <a:off x="4572000" y="3036150"/>
            <a:ext cx="2052000" cy="77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Procedimiento quirúrgico articular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Artroscopia </a:t>
            </a:r>
            <a:r>
              <a:rPr lang="es" sz="12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0.42%</a:t>
            </a:r>
            <a:endParaRPr sz="12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0" name="Google Shape;660;p59"/>
          <p:cNvSpPr txBox="1"/>
          <p:nvPr/>
        </p:nvSpPr>
        <p:spPr>
          <a:xfrm>
            <a:off x="4572000" y="3893788"/>
            <a:ext cx="2052000" cy="3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&gt;60 años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59"/>
          <p:cNvSpPr txBox="1"/>
          <p:nvPr/>
        </p:nvSpPr>
        <p:spPr>
          <a:xfrm>
            <a:off x="4572000" y="4325425"/>
            <a:ext cx="2052000" cy="3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Bacteriemia reciente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59"/>
          <p:cNvSpPr txBox="1"/>
          <p:nvPr/>
        </p:nvSpPr>
        <p:spPr>
          <a:xfrm>
            <a:off x="6792300" y="2104338"/>
            <a:ext cx="2052000" cy="3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&gt;60 años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59"/>
          <p:cNvSpPr txBox="1"/>
          <p:nvPr/>
        </p:nvSpPr>
        <p:spPr>
          <a:xfrm>
            <a:off x="6792300" y="2599700"/>
            <a:ext cx="2052000" cy="3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DM2, ERC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4" name="Google Shape;664;p59"/>
          <p:cNvSpPr txBox="1"/>
          <p:nvPr/>
        </p:nvSpPr>
        <p:spPr>
          <a:xfrm>
            <a:off x="6792300" y="3095050"/>
            <a:ext cx="2052000" cy="3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Cirrosis, abuso OH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59"/>
          <p:cNvSpPr txBox="1"/>
          <p:nvPr/>
        </p:nvSpPr>
        <p:spPr>
          <a:xfrm>
            <a:off x="6813300" y="3590400"/>
            <a:ext cx="2052000" cy="3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Infiltración (0.037%)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p59"/>
          <p:cNvSpPr txBox="1"/>
          <p:nvPr/>
        </p:nvSpPr>
        <p:spPr>
          <a:xfrm>
            <a:off x="6792300" y="4085750"/>
            <a:ext cx="2052000" cy="588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Procedimientos dentales o tatto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p59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Etiología</a:t>
            </a:r>
            <a:endParaRPr dirty="0"/>
          </a:p>
        </p:txBody>
      </p:sp>
      <p:sp>
        <p:nvSpPr>
          <p:cNvPr id="673" name="Google Shape;673;p60"/>
          <p:cNvSpPr/>
          <p:nvPr/>
        </p:nvSpPr>
        <p:spPr>
          <a:xfrm>
            <a:off x="3443575" y="607225"/>
            <a:ext cx="22248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S. aureus</a:t>
            </a:r>
            <a:endParaRPr sz="1600" i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60"/>
          <p:cNvSpPr/>
          <p:nvPr/>
        </p:nvSpPr>
        <p:spPr>
          <a:xfrm>
            <a:off x="3443575" y="1279000"/>
            <a:ext cx="22248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Neisseria gonorrhoeae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60"/>
          <p:cNvSpPr/>
          <p:nvPr/>
        </p:nvSpPr>
        <p:spPr>
          <a:xfrm>
            <a:off x="3443575" y="1950775"/>
            <a:ext cx="22248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Bacilos gram negativos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60"/>
          <p:cNvSpPr/>
          <p:nvPr/>
        </p:nvSpPr>
        <p:spPr>
          <a:xfrm>
            <a:off x="3443575" y="2622550"/>
            <a:ext cx="22248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Propionibacterium acnes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60"/>
          <p:cNvSpPr/>
          <p:nvPr/>
        </p:nvSpPr>
        <p:spPr>
          <a:xfrm>
            <a:off x="3443675" y="3294325"/>
            <a:ext cx="22248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Bartonella henselae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8" name="Google Shape;678;p60"/>
          <p:cNvSpPr txBox="1"/>
          <p:nvPr/>
        </p:nvSpPr>
        <p:spPr>
          <a:xfrm>
            <a:off x="6013450" y="669625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Más común (&gt;50%)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9" name="Google Shape;679;p60"/>
          <p:cNvSpPr txBox="1"/>
          <p:nvPr/>
        </p:nvSpPr>
        <p:spPr>
          <a:xfrm>
            <a:off x="6013450" y="1226305"/>
            <a:ext cx="3062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Sind dermatitis-artritis 60%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0" name="Google Shape;680;p60"/>
          <p:cNvSpPr txBox="1"/>
          <p:nvPr/>
        </p:nvSpPr>
        <p:spPr>
          <a:xfrm>
            <a:off x="6013450" y="1808136"/>
            <a:ext cx="30627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10-20%</a:t>
            </a:r>
            <a:endParaRPr sz="1500">
              <a:solidFill>
                <a:srgbClr val="152B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i="1">
                <a:solidFill>
                  <a:srgbClr val="152B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 coli, proteus, klebsiella</a:t>
            </a:r>
            <a:endParaRPr sz="1500" i="1">
              <a:solidFill>
                <a:srgbClr val="152B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Inmunocompromiso. Drogas IV</a:t>
            </a:r>
            <a:endParaRPr sz="1300">
              <a:solidFill>
                <a:srgbClr val="152B4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60"/>
          <p:cNvSpPr txBox="1"/>
          <p:nvPr/>
        </p:nvSpPr>
        <p:spPr>
          <a:xfrm>
            <a:off x="6029700" y="268495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Neisseria gonorrhoeae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60"/>
          <p:cNvSpPr txBox="1"/>
          <p:nvPr/>
        </p:nvSpPr>
        <p:spPr>
          <a:xfrm>
            <a:off x="6029700" y="3267925"/>
            <a:ext cx="3062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VIH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3" name="Google Shape;683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287" y="80982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287" y="1450400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287" y="2122175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287" y="2793963"/>
            <a:ext cx="528950" cy="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287" y="3465725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60"/>
          <p:cNvSpPr/>
          <p:nvPr/>
        </p:nvSpPr>
        <p:spPr>
          <a:xfrm>
            <a:off x="3443675" y="3966100"/>
            <a:ext cx="2224800" cy="57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Pasteurella multocida</a:t>
            </a:r>
            <a:endParaRPr sz="1600" i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p60"/>
          <p:cNvSpPr txBox="1"/>
          <p:nvPr/>
        </p:nvSpPr>
        <p:spPr>
          <a:xfrm>
            <a:off x="6029700" y="4028500"/>
            <a:ext cx="3062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Mordeduras perro 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 gato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0" name="Google Shape;690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287" y="4137500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60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Pilares del diagnóstico</a:t>
            </a:r>
            <a:endParaRPr/>
          </a:p>
        </p:txBody>
      </p:sp>
      <p:sp>
        <p:nvSpPr>
          <p:cNvPr id="697" name="Google Shape;697;p61"/>
          <p:cNvSpPr/>
          <p:nvPr/>
        </p:nvSpPr>
        <p:spPr>
          <a:xfrm>
            <a:off x="4572005" y="1068259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Historia clínica completa</a:t>
            </a:r>
            <a:endParaRPr sz="17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8" name="Google Shape;698;p61"/>
          <p:cNvSpPr/>
          <p:nvPr/>
        </p:nvSpPr>
        <p:spPr>
          <a:xfrm>
            <a:off x="4572005" y="1877667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Exámen físico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9" name="Google Shape;699;p61"/>
          <p:cNvSpPr/>
          <p:nvPr/>
        </p:nvSpPr>
        <p:spPr>
          <a:xfrm>
            <a:off x="4572005" y="2687076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Laboratorio básico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61"/>
          <p:cNvSpPr/>
          <p:nvPr/>
        </p:nvSpPr>
        <p:spPr>
          <a:xfrm>
            <a:off x="4572005" y="3466801"/>
            <a:ext cx="4206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u="sng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Líquido sinovial</a:t>
            </a:r>
            <a:endParaRPr sz="1300" u="sng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p61"/>
          <p:cNvSpPr txBox="1"/>
          <p:nvPr/>
        </p:nvSpPr>
        <p:spPr>
          <a:xfrm>
            <a:off x="4572000" y="4141500"/>
            <a:ext cx="4206600" cy="67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Monoartritis aguda... 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Siempre se punciona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¿Dónde ocurre?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675" y="1184126"/>
            <a:ext cx="3885425" cy="3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"/>
          <p:cNvSpPr txBox="1">
            <a:spLocks noGrp="1"/>
          </p:cNvSpPr>
          <p:nvPr>
            <p:ph type="title"/>
          </p:nvPr>
        </p:nvSpPr>
        <p:spPr>
          <a:xfrm>
            <a:off x="441775" y="28932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Manifestaciones</a:t>
            </a:r>
            <a:endParaRPr dirty="0"/>
          </a:p>
        </p:txBody>
      </p:sp>
      <p:pic>
        <p:nvPicPr>
          <p:cNvPr id="707" name="Google Shape;707;p6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950" y="334275"/>
            <a:ext cx="2078471" cy="24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2"/>
          <p:cNvSpPr/>
          <p:nvPr/>
        </p:nvSpPr>
        <p:spPr>
          <a:xfrm>
            <a:off x="6479825" y="333250"/>
            <a:ext cx="2222400" cy="70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Derrame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9" name="Google Shape;709;p62"/>
          <p:cNvSpPr/>
          <p:nvPr/>
        </p:nvSpPr>
        <p:spPr>
          <a:xfrm>
            <a:off x="6479825" y="1170125"/>
            <a:ext cx="2222400" cy="80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Signos inflamatorios locales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0" name="Google Shape;710;p62"/>
          <p:cNvSpPr/>
          <p:nvPr/>
        </p:nvSpPr>
        <p:spPr>
          <a:xfrm>
            <a:off x="6479825" y="2104800"/>
            <a:ext cx="2222400" cy="70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Limitación funcional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1" name="Google Shape;711;p6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250" y="2932649"/>
            <a:ext cx="2643926" cy="1755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p62"/>
          <p:cNvCxnSpPr/>
          <p:nvPr/>
        </p:nvCxnSpPr>
        <p:spPr>
          <a:xfrm rot="10800000" flipH="1">
            <a:off x="6241275" y="3700050"/>
            <a:ext cx="1411500" cy="562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62"/>
          <p:cNvCxnSpPr/>
          <p:nvPr/>
        </p:nvCxnSpPr>
        <p:spPr>
          <a:xfrm>
            <a:off x="7545075" y="3694050"/>
            <a:ext cx="1064700" cy="574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62"/>
          <p:cNvSpPr/>
          <p:nvPr/>
        </p:nvSpPr>
        <p:spPr>
          <a:xfrm>
            <a:off x="4267000" y="3277350"/>
            <a:ext cx="1734900" cy="129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Rodilla 30º flexión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Discernir bursitis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Manifestaciones</a:t>
            </a:r>
            <a:endParaRPr dirty="0"/>
          </a:p>
        </p:txBody>
      </p:sp>
      <p:sp>
        <p:nvSpPr>
          <p:cNvPr id="720" name="Google Shape;720;p63"/>
          <p:cNvSpPr/>
          <p:nvPr/>
        </p:nvSpPr>
        <p:spPr>
          <a:xfrm>
            <a:off x="4267000" y="972975"/>
            <a:ext cx="1734900" cy="70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Fiebre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63"/>
          <p:cNvSpPr/>
          <p:nvPr/>
        </p:nvSpPr>
        <p:spPr>
          <a:xfrm>
            <a:off x="4267000" y="1866563"/>
            <a:ext cx="1734900" cy="80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Escalofríos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2" name="Google Shape;722;p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525" y="2857950"/>
            <a:ext cx="3015701" cy="186844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63"/>
          <p:cNvSpPr/>
          <p:nvPr/>
        </p:nvSpPr>
        <p:spPr>
          <a:xfrm>
            <a:off x="4267000" y="3277350"/>
            <a:ext cx="1734900" cy="1290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Usuarios drogas IV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4" name="Google Shape;724;p63"/>
          <p:cNvSpPr txBox="1"/>
          <p:nvPr/>
        </p:nvSpPr>
        <p:spPr>
          <a:xfrm>
            <a:off x="6676625" y="1085325"/>
            <a:ext cx="2025600" cy="48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Sólo 60%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5" name="Google Shape;725;p63"/>
          <p:cNvSpPr txBox="1"/>
          <p:nvPr/>
        </p:nvSpPr>
        <p:spPr>
          <a:xfrm>
            <a:off x="6676625" y="2027825"/>
            <a:ext cx="2025600" cy="48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Más específico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6" name="Google Shape;726;p63"/>
          <p:cNvCxnSpPr>
            <a:stCxn id="720" idx="3"/>
            <a:endCxn id="724" idx="1"/>
          </p:cNvCxnSpPr>
          <p:nvPr/>
        </p:nvCxnSpPr>
        <p:spPr>
          <a:xfrm>
            <a:off x="6001900" y="1325625"/>
            <a:ext cx="67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7" name="Google Shape;727;p63"/>
          <p:cNvCxnSpPr>
            <a:stCxn id="721" idx="3"/>
            <a:endCxn id="725" idx="1"/>
          </p:cNvCxnSpPr>
          <p:nvPr/>
        </p:nvCxnSpPr>
        <p:spPr>
          <a:xfrm>
            <a:off x="6001900" y="2268113"/>
            <a:ext cx="67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8" name="Google Shape;728;p63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Diagnósticos diferenciales</a:t>
            </a:r>
            <a:endParaRPr dirty="0"/>
          </a:p>
        </p:txBody>
      </p:sp>
      <p:pic>
        <p:nvPicPr>
          <p:cNvPr id="734" name="Google Shape;734;p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225" y="1005013"/>
            <a:ext cx="3879175" cy="3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64"/>
          <p:cNvSpPr/>
          <p:nvPr/>
        </p:nvSpPr>
        <p:spPr>
          <a:xfrm>
            <a:off x="4685228" y="4041875"/>
            <a:ext cx="1815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Osteoartrosis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64"/>
          <p:cNvSpPr/>
          <p:nvPr/>
        </p:nvSpPr>
        <p:spPr>
          <a:xfrm>
            <a:off x="6748803" y="4041875"/>
            <a:ext cx="18156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Artritis reumatoide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Diagnósticos diferenciales</a:t>
            </a:r>
            <a:endParaRPr dirty="0"/>
          </a:p>
        </p:txBody>
      </p:sp>
      <p:pic>
        <p:nvPicPr>
          <p:cNvPr id="742" name="Google Shape;742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99" y="1268050"/>
            <a:ext cx="244017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65"/>
          <p:cNvSpPr/>
          <p:nvPr/>
        </p:nvSpPr>
        <p:spPr>
          <a:xfrm>
            <a:off x="4610888" y="2459275"/>
            <a:ext cx="1427400" cy="1292700"/>
          </a:xfrm>
          <a:prstGeom prst="ellipse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4" name="Google Shape;744;p6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675" y="1680338"/>
            <a:ext cx="2318595" cy="27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65"/>
          <p:cNvSpPr/>
          <p:nvPr/>
        </p:nvSpPr>
        <p:spPr>
          <a:xfrm>
            <a:off x="6600125" y="1035450"/>
            <a:ext cx="1997700" cy="77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Bursitis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65"/>
          <p:cNvSpPr/>
          <p:nvPr/>
        </p:nvSpPr>
        <p:spPr>
          <a:xfrm>
            <a:off x="3656525" y="3945225"/>
            <a:ext cx="2943600" cy="77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Artropatías por cristales</a:t>
            </a:r>
            <a:endParaRPr sz="17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Gota</a:t>
            </a:r>
            <a:endParaRPr sz="15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Imágenes</a:t>
            </a:r>
            <a:endParaRPr dirty="0"/>
          </a:p>
        </p:txBody>
      </p:sp>
      <p:pic>
        <p:nvPicPr>
          <p:cNvPr id="752" name="Google Shape;752;p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7750" y="451575"/>
            <a:ext cx="3085351" cy="32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66"/>
          <p:cNvSpPr/>
          <p:nvPr/>
        </p:nvSpPr>
        <p:spPr>
          <a:xfrm>
            <a:off x="3758925" y="3586400"/>
            <a:ext cx="2589900" cy="99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Cambios tempranos</a:t>
            </a:r>
            <a:endParaRPr sz="17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Derrame</a:t>
            </a:r>
            <a:endParaRPr sz="13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Edema tejidos blandos</a:t>
            </a:r>
            <a:endParaRPr sz="13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4" name="Google Shape;754;p6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100" y="451575"/>
            <a:ext cx="2225600" cy="3254451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66"/>
          <p:cNvSpPr/>
          <p:nvPr/>
        </p:nvSpPr>
        <p:spPr>
          <a:xfrm>
            <a:off x="6500950" y="3586400"/>
            <a:ext cx="2589900" cy="99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Cambios tardíos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Condrolisis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Disminución espacio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Osteopenia yuxta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37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“Gold” estándar del diagnóstico</a:t>
            </a:r>
            <a:endParaRPr dirty="0"/>
          </a:p>
        </p:txBody>
      </p:sp>
      <p:pic>
        <p:nvPicPr>
          <p:cNvPr id="761" name="Google Shape;761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363" y="1116425"/>
            <a:ext cx="5184625" cy="22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7"/>
          <p:cNvSpPr/>
          <p:nvPr/>
        </p:nvSpPr>
        <p:spPr>
          <a:xfrm>
            <a:off x="3688225" y="379350"/>
            <a:ext cx="5136900" cy="65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Líquido sinovial</a:t>
            </a:r>
            <a:endParaRPr sz="19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3" name="Google Shape;763;p67"/>
          <p:cNvSpPr/>
          <p:nvPr/>
        </p:nvSpPr>
        <p:spPr>
          <a:xfrm>
            <a:off x="7832150" y="1156850"/>
            <a:ext cx="1124400" cy="2081400"/>
          </a:xfrm>
          <a:prstGeom prst="rect">
            <a:avLst/>
          </a:prstGeom>
          <a:solidFill>
            <a:srgbClr val="36B386">
              <a:alpha val="2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7"/>
          <p:cNvSpPr/>
          <p:nvPr/>
        </p:nvSpPr>
        <p:spPr>
          <a:xfrm>
            <a:off x="3594125" y="3357850"/>
            <a:ext cx="2097300" cy="37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Leucos &gt;50.000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67"/>
          <p:cNvSpPr/>
          <p:nvPr/>
        </p:nvSpPr>
        <p:spPr>
          <a:xfrm>
            <a:off x="3594219" y="3794803"/>
            <a:ext cx="2097300" cy="37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Glucosa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6" name="Google Shape;766;p67"/>
          <p:cNvSpPr txBox="1"/>
          <p:nvPr/>
        </p:nvSpPr>
        <p:spPr>
          <a:xfrm>
            <a:off x="6032025" y="3327512"/>
            <a:ext cx="28872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Son diagnósticos!!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&gt;1.100 si es prótesis</a:t>
            </a:r>
            <a:endParaRPr sz="12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7" name="Google Shape;767;p67"/>
          <p:cNvSpPr txBox="1"/>
          <p:nvPr/>
        </p:nvSpPr>
        <p:spPr>
          <a:xfrm>
            <a:off x="6032032" y="3777581"/>
            <a:ext cx="2887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Montserrat"/>
                <a:ea typeface="Montserrat"/>
                <a:cs typeface="Montserrat"/>
                <a:sym typeface="Montserrat"/>
              </a:rPr>
              <a:t>&lt;60% glucemia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8" name="Google Shape;768;p6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888" y="3469345"/>
            <a:ext cx="498635" cy="14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6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888" y="3906290"/>
            <a:ext cx="498635" cy="14815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67"/>
          <p:cNvSpPr/>
          <p:nvPr/>
        </p:nvSpPr>
        <p:spPr>
          <a:xfrm>
            <a:off x="3594219" y="4231756"/>
            <a:ext cx="2097300" cy="37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Gram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67"/>
          <p:cNvSpPr txBox="1"/>
          <p:nvPr/>
        </p:nvSpPr>
        <p:spPr>
          <a:xfrm>
            <a:off x="6108232" y="4231744"/>
            <a:ext cx="2887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Positivos en ⅓ de los casos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2" name="Google Shape;772;p6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888" y="4343242"/>
            <a:ext cx="498635" cy="14815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67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Pilares 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tratamiento</a:t>
            </a:r>
            <a:endParaRPr dirty="0"/>
          </a:p>
        </p:txBody>
      </p:sp>
      <p:sp>
        <p:nvSpPr>
          <p:cNvPr id="779" name="Google Shape;779;p68"/>
          <p:cNvSpPr/>
          <p:nvPr/>
        </p:nvSpPr>
        <p:spPr>
          <a:xfrm>
            <a:off x="3927574" y="573498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Desbridamiento e irrigación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Montserrat"/>
                <a:ea typeface="Montserrat"/>
                <a:cs typeface="Montserrat"/>
                <a:sym typeface="Montserrat"/>
              </a:rPr>
              <a:t>Artrotomía vs artroscopia (urgentes)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0" name="Google Shape;780;p68"/>
          <p:cNvSpPr/>
          <p:nvPr/>
        </p:nvSpPr>
        <p:spPr>
          <a:xfrm>
            <a:off x="3927574" y="1540827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Sin evidencia</a:t>
            </a: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de punciones repetidas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1" name="Google Shape;781;p68"/>
          <p:cNvSpPr/>
          <p:nvPr/>
        </p:nvSpPr>
        <p:spPr>
          <a:xfrm>
            <a:off x="3927574" y="2508156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Manejo antibiótico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Empírico luego de toma de muestras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p68"/>
          <p:cNvSpPr/>
          <p:nvPr/>
        </p:nvSpPr>
        <p:spPr>
          <a:xfrm>
            <a:off x="3927574" y="3440010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Seguimiento clínico y paraclínico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p68"/>
          <p:cNvSpPr/>
          <p:nvPr/>
        </p:nvSpPr>
        <p:spPr>
          <a:xfrm>
            <a:off x="4009800" y="655625"/>
            <a:ext cx="4615800" cy="666900"/>
          </a:xfrm>
          <a:prstGeom prst="rect">
            <a:avLst/>
          </a:prstGeom>
          <a:solidFill>
            <a:srgbClr val="36B386">
              <a:alpha val="2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52B48"/>
              </a:solidFill>
            </a:endParaRPr>
          </a:p>
        </p:txBody>
      </p:sp>
      <p:sp>
        <p:nvSpPr>
          <p:cNvPr id="784" name="Google Shape;784;p68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9"/>
          <p:cNvSpPr txBox="1">
            <a:spLocks noGrp="1"/>
          </p:cNvSpPr>
          <p:nvPr>
            <p:ph type="title"/>
          </p:nvPr>
        </p:nvSpPr>
        <p:spPr>
          <a:xfrm>
            <a:off x="629841" y="342899"/>
            <a:ext cx="2949300" cy="145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Drenaje abierto vs artroscópico</a:t>
            </a:r>
            <a:endParaRPr/>
          </a:p>
        </p:txBody>
      </p:sp>
      <p:pic>
        <p:nvPicPr>
          <p:cNvPr id="790" name="Google Shape;790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025" y="617228"/>
            <a:ext cx="3996100" cy="19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125" y="617225"/>
            <a:ext cx="1703799" cy="19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69"/>
          <p:cNvSpPr/>
          <p:nvPr/>
        </p:nvSpPr>
        <p:spPr>
          <a:xfrm>
            <a:off x="3951450" y="2824200"/>
            <a:ext cx="19530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 y II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69"/>
          <p:cNvSpPr/>
          <p:nvPr/>
        </p:nvSpPr>
        <p:spPr>
          <a:xfrm>
            <a:off x="3951450" y="3740350"/>
            <a:ext cx="19530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III y IV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4" name="Google Shape;794;p69"/>
          <p:cNvSpPr txBox="1"/>
          <p:nvPr/>
        </p:nvSpPr>
        <p:spPr>
          <a:xfrm>
            <a:off x="6584750" y="2824200"/>
            <a:ext cx="23028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Casi siempre se controlan con </a:t>
            </a:r>
            <a:r>
              <a:rPr lang="es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un solo procedimiento</a:t>
            </a:r>
            <a:endParaRPr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Artroscopia</a:t>
            </a:r>
            <a:endParaRPr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5" name="Google Shape;795;p6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438" y="3209015"/>
            <a:ext cx="498635" cy="148155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69"/>
          <p:cNvSpPr txBox="1"/>
          <p:nvPr/>
        </p:nvSpPr>
        <p:spPr>
          <a:xfrm>
            <a:off x="6236725" y="3932681"/>
            <a:ext cx="2887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Sinovectomía amplia!!</a:t>
            </a:r>
            <a:endParaRPr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Abierto los grado IV</a:t>
            </a:r>
            <a:endParaRPr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7" name="Google Shape;797;p6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438" y="4155292"/>
            <a:ext cx="498635" cy="14815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69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37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Algoritmo </a:t>
            </a:r>
            <a:br>
              <a:rPr lang="es" dirty="0"/>
            </a:br>
            <a:r>
              <a:rPr lang="es" dirty="0"/>
              <a:t>de manejo</a:t>
            </a:r>
            <a:endParaRPr dirty="0"/>
          </a:p>
        </p:txBody>
      </p:sp>
      <p:pic>
        <p:nvPicPr>
          <p:cNvPr id="804" name="Google Shape;804;p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200" y="229300"/>
            <a:ext cx="5934800" cy="4684901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70"/>
          <p:cNvSpPr txBox="1"/>
          <p:nvPr/>
        </p:nvSpPr>
        <p:spPr>
          <a:xfrm>
            <a:off x="6655500" y="4828250"/>
            <a:ext cx="248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Montserrat"/>
                <a:ea typeface="Montserrat"/>
                <a:cs typeface="Montserrat"/>
                <a:sym typeface="Montserrat"/>
              </a:rPr>
              <a:t>JBJS Rev. 2020 Jan;8(1):e0059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1"/>
          <p:cNvSpPr txBox="1">
            <a:spLocks noGrp="1"/>
          </p:cNvSpPr>
          <p:nvPr>
            <p:ph type="title"/>
          </p:nvPr>
        </p:nvSpPr>
        <p:spPr>
          <a:xfrm>
            <a:off x="628650" y="954644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Osteomielitis </a:t>
            </a:r>
            <a:br>
              <a:rPr lang="es" dirty="0"/>
            </a:br>
            <a:r>
              <a:rPr lang="es" dirty="0"/>
              <a:t>crónica en adultos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628650" y="466964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Artritis séptica en niños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2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26265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Escenarios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usuales</a:t>
            </a:r>
            <a:endParaRPr dirty="0"/>
          </a:p>
        </p:txBody>
      </p:sp>
      <p:pic>
        <p:nvPicPr>
          <p:cNvPr id="817" name="Google Shape;817;p7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625" y="384950"/>
            <a:ext cx="2911849" cy="14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7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625" y="1752475"/>
            <a:ext cx="2911850" cy="14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7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625" y="3208400"/>
            <a:ext cx="2911851" cy="14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72"/>
          <p:cNvSpPr/>
          <p:nvPr/>
        </p:nvSpPr>
        <p:spPr>
          <a:xfrm>
            <a:off x="6381950" y="670713"/>
            <a:ext cx="25020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Infección </a:t>
            </a:r>
            <a:r>
              <a:rPr lang="es" sz="17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asociada a implante</a:t>
            </a:r>
            <a:endParaRPr sz="17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1" name="Google Shape;821;p72"/>
          <p:cNvSpPr/>
          <p:nvPr/>
        </p:nvSpPr>
        <p:spPr>
          <a:xfrm>
            <a:off x="6381952" y="2088000"/>
            <a:ext cx="25020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Pie diabético</a:t>
            </a:r>
            <a:endParaRPr sz="17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2" name="Google Shape;822;p72"/>
          <p:cNvSpPr/>
          <p:nvPr/>
        </p:nvSpPr>
        <p:spPr>
          <a:xfrm>
            <a:off x="6381950" y="3494163"/>
            <a:ext cx="25020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Infección </a:t>
            </a: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periprotésica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3"/>
          <p:cNvSpPr txBox="1">
            <a:spLocks noGrp="1"/>
          </p:cNvSpPr>
          <p:nvPr>
            <p:ph type="title"/>
          </p:nvPr>
        </p:nvSpPr>
        <p:spPr>
          <a:xfrm>
            <a:off x="629841" y="342899"/>
            <a:ext cx="2949300" cy="145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Fisiopatología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Formación de biofilm</a:t>
            </a:r>
            <a:endParaRPr/>
          </a:p>
        </p:txBody>
      </p:sp>
      <p:pic>
        <p:nvPicPr>
          <p:cNvPr id="828" name="Google Shape;828;p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025" y="2177400"/>
            <a:ext cx="5189325" cy="27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73"/>
          <p:cNvSpPr txBox="1"/>
          <p:nvPr/>
        </p:nvSpPr>
        <p:spPr>
          <a:xfrm>
            <a:off x="6381383" y="2177401"/>
            <a:ext cx="1332900" cy="480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Maduro</a:t>
            </a:r>
            <a:endParaRPr sz="15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¿4 semanas?</a:t>
            </a:r>
            <a:endParaRPr sz="12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0" name="Google Shape;830;p73"/>
          <p:cNvSpPr txBox="1"/>
          <p:nvPr/>
        </p:nvSpPr>
        <p:spPr>
          <a:xfrm>
            <a:off x="4839952" y="2952751"/>
            <a:ext cx="1395600" cy="480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2-3 semanas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1" name="Google Shape;831;p73"/>
          <p:cNvSpPr/>
          <p:nvPr/>
        </p:nvSpPr>
        <p:spPr>
          <a:xfrm>
            <a:off x="3574475" y="607225"/>
            <a:ext cx="1578300" cy="81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Adhesión bacteriana</a:t>
            </a:r>
            <a:r>
              <a:rPr lang="es" sz="13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a material inerte</a:t>
            </a:r>
            <a:endParaRPr sz="13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2" name="Google Shape;832;p73"/>
          <p:cNvSpPr/>
          <p:nvPr/>
        </p:nvSpPr>
        <p:spPr>
          <a:xfrm>
            <a:off x="5327375" y="607225"/>
            <a:ext cx="1578300" cy="81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Formación de </a:t>
            </a:r>
            <a:r>
              <a:rPr lang="es" sz="13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matriz de glicocálix</a:t>
            </a:r>
            <a:endParaRPr sz="13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3" name="Google Shape;833;p73"/>
          <p:cNvSpPr/>
          <p:nvPr/>
        </p:nvSpPr>
        <p:spPr>
          <a:xfrm>
            <a:off x="7080275" y="607225"/>
            <a:ext cx="1762800" cy="810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Bacterias en</a:t>
            </a:r>
            <a:r>
              <a:rPr lang="es" sz="13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fase estacionaria</a:t>
            </a:r>
            <a:endParaRPr sz="13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34" name="Google Shape;834;p73"/>
          <p:cNvCxnSpPr>
            <a:endCxn id="832" idx="1"/>
          </p:cNvCxnSpPr>
          <p:nvPr/>
        </p:nvCxnSpPr>
        <p:spPr>
          <a:xfrm>
            <a:off x="5152775" y="1012675"/>
            <a:ext cx="17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5" name="Google Shape;835;p73"/>
          <p:cNvCxnSpPr>
            <a:stCxn id="832" idx="3"/>
            <a:endCxn id="833" idx="1"/>
          </p:cNvCxnSpPr>
          <p:nvPr/>
        </p:nvCxnSpPr>
        <p:spPr>
          <a:xfrm>
            <a:off x="6905675" y="1012675"/>
            <a:ext cx="17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6" name="Google Shape;836;p73"/>
          <p:cNvSpPr txBox="1"/>
          <p:nvPr/>
        </p:nvSpPr>
        <p:spPr>
          <a:xfrm>
            <a:off x="5327375" y="1418125"/>
            <a:ext cx="1578300" cy="4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No penetra AB</a:t>
            </a:r>
            <a:endParaRPr sz="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7" name="Google Shape;837;p73"/>
          <p:cNvSpPr txBox="1"/>
          <p:nvPr/>
        </p:nvSpPr>
        <p:spPr>
          <a:xfrm>
            <a:off x="7080275" y="1418125"/>
            <a:ext cx="1762800" cy="4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Perpetúa infección</a:t>
            </a:r>
            <a:endParaRPr sz="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4"/>
          <p:cNvSpPr txBox="1">
            <a:spLocks noGrp="1"/>
          </p:cNvSpPr>
          <p:nvPr>
            <p:ph type="title"/>
          </p:nvPr>
        </p:nvSpPr>
        <p:spPr>
          <a:xfrm>
            <a:off x="5779025" y="4056875"/>
            <a:ext cx="31938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Clasificación</a:t>
            </a:r>
            <a:endParaRPr/>
          </a:p>
        </p:txBody>
      </p:sp>
      <p:pic>
        <p:nvPicPr>
          <p:cNvPr id="843" name="Google Shape;843;p7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75" y="369300"/>
            <a:ext cx="6029951" cy="3459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4"/>
          <p:cNvSpPr/>
          <p:nvPr/>
        </p:nvSpPr>
        <p:spPr>
          <a:xfrm>
            <a:off x="546275" y="369300"/>
            <a:ext cx="22911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Cierny 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Mader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Manifestaciones clínicas</a:t>
            </a:r>
            <a:endParaRPr dirty="0"/>
          </a:p>
        </p:txBody>
      </p:sp>
      <p:pic>
        <p:nvPicPr>
          <p:cNvPr id="850" name="Google Shape;850;p7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25" y="1912500"/>
            <a:ext cx="4475200" cy="2862651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5"/>
          <p:cNvSpPr/>
          <p:nvPr/>
        </p:nvSpPr>
        <p:spPr>
          <a:xfrm>
            <a:off x="4305373" y="1097475"/>
            <a:ext cx="44751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Cursos larvados</a:t>
            </a:r>
            <a:endParaRPr sz="17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Extremadamente raro la sepsis</a:t>
            </a:r>
            <a:endParaRPr sz="15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2" name="Google Shape;852;p75"/>
          <p:cNvSpPr/>
          <p:nvPr/>
        </p:nvSpPr>
        <p:spPr>
          <a:xfrm>
            <a:off x="4305373" y="4149825"/>
            <a:ext cx="4475100" cy="674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Fístula 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Patognomónico de OMC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6"/>
          <p:cNvSpPr txBox="1">
            <a:spLocks noGrp="1"/>
          </p:cNvSpPr>
          <p:nvPr>
            <p:ph type="title"/>
          </p:nvPr>
        </p:nvSpPr>
        <p:spPr>
          <a:xfrm>
            <a:off x="629841" y="342899"/>
            <a:ext cx="2949300" cy="145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Diagnóstico </a:t>
            </a:r>
            <a:br>
              <a:rPr lang="es" dirty="0"/>
            </a:br>
            <a:r>
              <a:rPr lang="es" dirty="0"/>
              <a:t>por imágenes</a:t>
            </a:r>
            <a:endParaRPr dirty="0"/>
          </a:p>
        </p:txBody>
      </p:sp>
      <p:pic>
        <p:nvPicPr>
          <p:cNvPr id="859" name="Google Shape;859;p7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549" y="152400"/>
            <a:ext cx="2949299" cy="4294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76"/>
          <p:cNvSpPr/>
          <p:nvPr/>
        </p:nvSpPr>
        <p:spPr>
          <a:xfrm>
            <a:off x="4126425" y="4009125"/>
            <a:ext cx="22911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Cambios óseos 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&gt;2 semanas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1" name="Google Shape;861;p7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850" y="152400"/>
            <a:ext cx="1939875" cy="42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76"/>
          <p:cNvSpPr/>
          <p:nvPr/>
        </p:nvSpPr>
        <p:spPr>
          <a:xfrm>
            <a:off x="6855788" y="533625"/>
            <a:ext cx="1590000" cy="46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Secuestro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3" name="Google Shape;863;p76"/>
          <p:cNvSpPr/>
          <p:nvPr/>
        </p:nvSpPr>
        <p:spPr>
          <a:xfrm>
            <a:off x="6855775" y="3250000"/>
            <a:ext cx="1590000" cy="46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Involucro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64" name="Google Shape;864;p76"/>
          <p:cNvCxnSpPr>
            <a:endCxn id="862" idx="2"/>
          </p:cNvCxnSpPr>
          <p:nvPr/>
        </p:nvCxnSpPr>
        <p:spPr>
          <a:xfrm rot="10800000">
            <a:off x="7650788" y="1000425"/>
            <a:ext cx="222900" cy="525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5" name="Google Shape;865;p76"/>
          <p:cNvCxnSpPr>
            <a:endCxn id="863" idx="0"/>
          </p:cNvCxnSpPr>
          <p:nvPr/>
        </p:nvCxnSpPr>
        <p:spPr>
          <a:xfrm flipH="1">
            <a:off x="7650775" y="2336800"/>
            <a:ext cx="282600" cy="913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77"/>
          <p:cNvSpPr txBox="1">
            <a:spLocks noGrp="1"/>
          </p:cNvSpPr>
          <p:nvPr>
            <p:ph type="title"/>
          </p:nvPr>
        </p:nvSpPr>
        <p:spPr>
          <a:xfrm>
            <a:off x="629841" y="342899"/>
            <a:ext cx="2949300" cy="145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Diagnóstico por imágenes</a:t>
            </a:r>
            <a:endParaRPr/>
          </a:p>
        </p:txBody>
      </p:sp>
      <p:pic>
        <p:nvPicPr>
          <p:cNvPr id="872" name="Google Shape;872;p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800" y="414950"/>
            <a:ext cx="2434524" cy="36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7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928" y="414950"/>
            <a:ext cx="2244926" cy="36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77"/>
          <p:cNvSpPr/>
          <p:nvPr/>
        </p:nvSpPr>
        <p:spPr>
          <a:xfrm>
            <a:off x="3934838" y="3854000"/>
            <a:ext cx="22911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Osteolisis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No unión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5" name="Google Shape;875;p77"/>
          <p:cNvSpPr/>
          <p:nvPr/>
        </p:nvSpPr>
        <p:spPr>
          <a:xfrm>
            <a:off x="6465500" y="3854000"/>
            <a:ext cx="22911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Aflojamiento protésico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8"/>
          <p:cNvSpPr txBox="1">
            <a:spLocks noGrp="1"/>
          </p:cNvSpPr>
          <p:nvPr>
            <p:ph type="title"/>
          </p:nvPr>
        </p:nvSpPr>
        <p:spPr>
          <a:xfrm>
            <a:off x="629841" y="342899"/>
            <a:ext cx="2949300" cy="1453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Diagnóstico </a:t>
            </a:r>
            <a:br>
              <a:rPr lang="es" dirty="0"/>
            </a:br>
            <a:r>
              <a:rPr lang="es" dirty="0"/>
              <a:t>por imágenes</a:t>
            </a:r>
            <a:endParaRPr dirty="0"/>
          </a:p>
        </p:txBody>
      </p:sp>
      <p:sp>
        <p:nvSpPr>
          <p:cNvPr id="881" name="Google Shape;881;p78"/>
          <p:cNvSpPr/>
          <p:nvPr/>
        </p:nvSpPr>
        <p:spPr>
          <a:xfrm>
            <a:off x="3934838" y="3854000"/>
            <a:ext cx="22911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TAC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Montserrat"/>
                <a:ea typeface="Montserrat"/>
                <a:cs typeface="Montserrat"/>
                <a:sym typeface="Montserrat"/>
              </a:rPr>
              <a:t>Mirar extensión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Montserrat"/>
                <a:ea typeface="Montserrat"/>
                <a:cs typeface="Montserrat"/>
                <a:sym typeface="Montserrat"/>
              </a:rPr>
              <a:t>Planeamiento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2" name="Google Shape;882;p78"/>
          <p:cNvSpPr/>
          <p:nvPr/>
        </p:nvSpPr>
        <p:spPr>
          <a:xfrm>
            <a:off x="6465500" y="3854000"/>
            <a:ext cx="2291100" cy="88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latin typeface="Montserrat"/>
                <a:ea typeface="Montserrat"/>
                <a:cs typeface="Montserrat"/>
                <a:sym typeface="Montserrat"/>
              </a:rPr>
              <a:t>RMN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Montserrat"/>
                <a:ea typeface="Montserrat"/>
                <a:cs typeface="Montserrat"/>
                <a:sym typeface="Montserrat"/>
              </a:rPr>
              <a:t>Ideal en OMA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Montserrat"/>
                <a:ea typeface="Montserrat"/>
                <a:cs typeface="Montserrat"/>
                <a:sym typeface="Montserrat"/>
              </a:rPr>
              <a:t>No si hay MOS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3" name="Google Shape;883;p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612" y="247850"/>
            <a:ext cx="2205575" cy="35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625" y="247850"/>
            <a:ext cx="2147685" cy="35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7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Laboratorios</a:t>
            </a:r>
            <a:endParaRPr/>
          </a:p>
        </p:txBody>
      </p:sp>
      <p:sp>
        <p:nvSpPr>
          <p:cNvPr id="890" name="Google Shape;890;p79"/>
          <p:cNvSpPr/>
          <p:nvPr/>
        </p:nvSpPr>
        <p:spPr>
          <a:xfrm>
            <a:off x="3558650" y="456225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Leucocitos</a:t>
            </a:r>
            <a:endParaRPr sz="16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1" name="Google Shape;891;p79"/>
          <p:cNvSpPr/>
          <p:nvPr/>
        </p:nvSpPr>
        <p:spPr>
          <a:xfrm>
            <a:off x="5472700" y="456225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VSG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2" name="Google Shape;892;p79"/>
          <p:cNvSpPr/>
          <p:nvPr/>
        </p:nvSpPr>
        <p:spPr>
          <a:xfrm>
            <a:off x="7296004" y="456225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PCR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3" name="Google Shape;893;p79"/>
          <p:cNvSpPr txBox="1"/>
          <p:nvPr/>
        </p:nvSpPr>
        <p:spPr>
          <a:xfrm>
            <a:off x="3638150" y="1687875"/>
            <a:ext cx="15315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Rara vez se elevan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4" name="Google Shape;894;p79"/>
          <p:cNvSpPr txBox="1"/>
          <p:nvPr/>
        </p:nvSpPr>
        <p:spPr>
          <a:xfrm>
            <a:off x="5552200" y="1669438"/>
            <a:ext cx="15315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Elevada 90%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5" name="Google Shape;895;p79"/>
          <p:cNvSpPr txBox="1"/>
          <p:nvPr/>
        </p:nvSpPr>
        <p:spPr>
          <a:xfrm>
            <a:off x="7296000" y="1620775"/>
            <a:ext cx="1690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Mejor indicador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Elevada 97%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6" name="Google Shape;896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02933" y="1370192"/>
            <a:ext cx="292675" cy="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16972" y="1370192"/>
            <a:ext cx="292675" cy="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94913" y="1370192"/>
            <a:ext cx="292675" cy="21553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79"/>
          <p:cNvSpPr/>
          <p:nvPr/>
        </p:nvSpPr>
        <p:spPr>
          <a:xfrm>
            <a:off x="3604000" y="2611450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Hemocultivos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0" name="Google Shape;900;p79"/>
          <p:cNvSpPr/>
          <p:nvPr/>
        </p:nvSpPr>
        <p:spPr>
          <a:xfrm>
            <a:off x="5518050" y="2611450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Cultivo de secreción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1" name="Google Shape;901;p79"/>
          <p:cNvSpPr/>
          <p:nvPr/>
        </p:nvSpPr>
        <p:spPr>
          <a:xfrm>
            <a:off x="7341354" y="2611450"/>
            <a:ext cx="1690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Cultivo de hueso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2" name="Google Shape;902;p79"/>
          <p:cNvSpPr txBox="1"/>
          <p:nvPr/>
        </p:nvSpPr>
        <p:spPr>
          <a:xfrm>
            <a:off x="3683475" y="3887000"/>
            <a:ext cx="15315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Casi siempre negativos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3" name="Google Shape;903;p79"/>
          <p:cNvSpPr txBox="1"/>
          <p:nvPr/>
        </p:nvSpPr>
        <p:spPr>
          <a:xfrm>
            <a:off x="5552200" y="3776750"/>
            <a:ext cx="1630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Nunca!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Sólo refleja colonización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4" name="Google Shape;904;p79"/>
          <p:cNvSpPr txBox="1"/>
          <p:nvPr/>
        </p:nvSpPr>
        <p:spPr>
          <a:xfrm>
            <a:off x="7341350" y="3776750"/>
            <a:ext cx="1690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“Gold” estándar diagnóstico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5" name="Google Shape;905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348283" y="3525417"/>
            <a:ext cx="292675" cy="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62322" y="3525417"/>
            <a:ext cx="292675" cy="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40263" y="3525417"/>
            <a:ext cx="292675" cy="21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37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Pilares de tratamiento</a:t>
            </a:r>
            <a:endParaRPr/>
          </a:p>
        </p:txBody>
      </p:sp>
      <p:sp>
        <p:nvSpPr>
          <p:cNvPr id="913" name="Google Shape;913;p80"/>
          <p:cNvSpPr/>
          <p:nvPr/>
        </p:nvSpPr>
        <p:spPr>
          <a:xfrm>
            <a:off x="3927574" y="342900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Desbridamiento quirúrgico</a:t>
            </a:r>
            <a:endParaRPr sz="17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Resección hueso necrótico y cultivos</a:t>
            </a:r>
            <a:endParaRPr sz="1500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4" name="Google Shape;914;p80"/>
          <p:cNvSpPr/>
          <p:nvPr/>
        </p:nvSpPr>
        <p:spPr>
          <a:xfrm>
            <a:off x="3927574" y="1310229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Manejo del espacio muerto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Cemento con antibiótico/Resección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5" name="Google Shape;915;p80"/>
          <p:cNvSpPr/>
          <p:nvPr/>
        </p:nvSpPr>
        <p:spPr>
          <a:xfrm>
            <a:off x="3927574" y="2277558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Antibiótico dirigido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No empírico! Sólo si sepsis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6" name="Google Shape;916;p80"/>
          <p:cNvSpPr/>
          <p:nvPr/>
        </p:nvSpPr>
        <p:spPr>
          <a:xfrm>
            <a:off x="3927574" y="3209412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Reconstrucción de tejidos blandos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Colgajos, injertos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7" name="Google Shape;917;p80"/>
          <p:cNvSpPr/>
          <p:nvPr/>
        </p:nvSpPr>
        <p:spPr>
          <a:xfrm>
            <a:off x="3927574" y="4143260"/>
            <a:ext cx="4817100" cy="8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Reconstrucción ósea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Transporte, alargamiento, fijación</a:t>
            </a:r>
            <a:endParaRPr sz="15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8" name="Google Shape;918;p80"/>
          <p:cNvSpPr/>
          <p:nvPr/>
        </p:nvSpPr>
        <p:spPr>
          <a:xfrm>
            <a:off x="3481950" y="427525"/>
            <a:ext cx="758700" cy="7239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9" name="Google Shape;919;p80"/>
          <p:cNvSpPr/>
          <p:nvPr/>
        </p:nvSpPr>
        <p:spPr>
          <a:xfrm>
            <a:off x="3569850" y="1421638"/>
            <a:ext cx="582900" cy="5877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0" name="Google Shape;920;p80"/>
          <p:cNvSpPr/>
          <p:nvPr/>
        </p:nvSpPr>
        <p:spPr>
          <a:xfrm>
            <a:off x="3569850" y="2371150"/>
            <a:ext cx="582900" cy="5877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1" name="Google Shape;921;p80"/>
          <p:cNvSpPr/>
          <p:nvPr/>
        </p:nvSpPr>
        <p:spPr>
          <a:xfrm>
            <a:off x="3569850" y="3320738"/>
            <a:ext cx="582900" cy="5877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2" name="Google Shape;922;p80"/>
          <p:cNvSpPr/>
          <p:nvPr/>
        </p:nvSpPr>
        <p:spPr>
          <a:xfrm>
            <a:off x="3569850" y="4270350"/>
            <a:ext cx="582900" cy="587700"/>
          </a:xfrm>
          <a:prstGeom prst="ellipse">
            <a:avLst/>
          </a:prstGeom>
          <a:solidFill>
            <a:srgbClr val="00AA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81"/>
          <p:cNvSpPr txBox="1">
            <a:spLocks noGrp="1"/>
          </p:cNvSpPr>
          <p:nvPr>
            <p:ph type="title"/>
          </p:nvPr>
        </p:nvSpPr>
        <p:spPr>
          <a:xfrm>
            <a:off x="628650" y="703184"/>
            <a:ext cx="7886700" cy="1468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¡Muchas gracias!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Epidemiología</a:t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25" y="1136875"/>
            <a:ext cx="2225325" cy="30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3592788" y="4153675"/>
            <a:ext cx="21306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50% en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 &lt;2 años</a:t>
            </a:r>
            <a:endParaRPr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125" y="936550"/>
            <a:ext cx="1510674" cy="29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300" y="1284144"/>
            <a:ext cx="619850" cy="64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00" y="2203032"/>
            <a:ext cx="619850" cy="64123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5491975" y="759750"/>
            <a:ext cx="1618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35% cadera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779675" y="2782525"/>
            <a:ext cx="10431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35% rodilla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898438" y="4030325"/>
            <a:ext cx="21306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Mortalidad </a:t>
            </a:r>
            <a:r>
              <a:rPr lang="es" sz="19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7.3%</a:t>
            </a:r>
            <a:endParaRPr sz="17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475" y="1925372"/>
            <a:ext cx="1816826" cy="181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ocurre?</a:t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334587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Hematógena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536862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Inoculación directa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729547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Contigüidad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3429875" y="21997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Más común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Ojo niños con accesos IV</a:t>
            </a:r>
            <a:endParaRPr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350" y="3362850"/>
            <a:ext cx="1043875" cy="11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5870">
            <a:off x="3356087" y="3380588"/>
            <a:ext cx="528951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5452625" y="22669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Trauma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Cirugía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Infiltración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7295475" y="22669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OM (&lt;18 m)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Vasos transfisiarios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525" y="3420525"/>
            <a:ext cx="1090407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012" y="3753413"/>
            <a:ext cx="528950" cy="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¿Cómo daña la articulación?</a:t>
            </a:r>
            <a:endParaRPr dirty="0"/>
          </a:p>
        </p:txBody>
      </p:sp>
      <p:sp>
        <p:nvSpPr>
          <p:cNvPr id="175" name="Google Shape;175;p21"/>
          <p:cNvSpPr/>
          <p:nvPr/>
        </p:nvSpPr>
        <p:spPr>
          <a:xfrm>
            <a:off x="334587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Daño directo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36862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Daño colateral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7295475" y="1143800"/>
            <a:ext cx="1786500" cy="87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Aumento de presión 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3429875" y="21997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Toxinas bacterianas</a:t>
            </a:r>
            <a:endParaRPr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5426313" y="21997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Enzimas proteolíticas</a:t>
            </a: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7295500" y="2199750"/>
            <a:ext cx="16185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Isquemia cartílago</a:t>
            </a:r>
            <a:endParaRPr sz="16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613" y="2911350"/>
            <a:ext cx="1873026" cy="14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301" y="2911350"/>
            <a:ext cx="1399532" cy="141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54700" y="2979425"/>
            <a:ext cx="1415100" cy="12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 txBox="1"/>
          <p:nvPr/>
        </p:nvSpPr>
        <p:spPr>
          <a:xfrm>
            <a:off x="3345875" y="4294550"/>
            <a:ext cx="56115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Disminución de glucosaminoglicanos </a:t>
            </a:r>
            <a:r>
              <a:rPr lang="es" sz="1600" b="1" dirty="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desde 8 horas</a:t>
            </a: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6659100" y="4810225"/>
            <a:ext cx="240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JBJS Rev. 2020 Feb;8(2):e0103</a:t>
            </a:r>
            <a:endParaRPr sz="9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1827</Words>
  <Application>Microsoft Office PowerPoint</Application>
  <PresentationFormat>Presentación en pantalla (16:9)</PresentationFormat>
  <Paragraphs>559</Paragraphs>
  <Slides>69</Slides>
  <Notes>69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3" baseType="lpstr">
      <vt:lpstr>Montserrat</vt:lpstr>
      <vt:lpstr>Arial</vt:lpstr>
      <vt:lpstr>Calibri</vt:lpstr>
      <vt:lpstr>Tema de Office</vt:lpstr>
      <vt:lpstr>Infecciones osteoarticulares Aprendiendo a tomar decisiones</vt:lpstr>
      <vt:lpstr>Infecciones osteoarticulares en niños</vt:lpstr>
      <vt:lpstr>Agentes más prevalentes</vt:lpstr>
      <vt:lpstr>Factores  de riesgo</vt:lpstr>
      <vt:lpstr>¿Dónde ocurre?</vt:lpstr>
      <vt:lpstr>Artritis séptica en niños</vt:lpstr>
      <vt:lpstr>Epidemiología</vt:lpstr>
      <vt:lpstr>¿Cómo ocurre?</vt:lpstr>
      <vt:lpstr>¿Cómo daña la articulación?</vt:lpstr>
      <vt:lpstr>Manifestaciones</vt:lpstr>
      <vt:lpstr>Laboratorio</vt:lpstr>
      <vt:lpstr>Imágenes</vt:lpstr>
      <vt:lpstr>Principal diagnóstico diferencial</vt:lpstr>
      <vt:lpstr>Pilares del diagnóstico</vt:lpstr>
      <vt:lpstr>Tratamiento</vt:lpstr>
      <vt:lpstr>Manejo antibiótico</vt:lpstr>
      <vt:lpstr>¿Cuánto tiempo de antibiótico?</vt:lpstr>
      <vt:lpstr>Secuelas</vt:lpstr>
      <vt:lpstr>Algoritmo  de manejo</vt:lpstr>
      <vt:lpstr>Osteomielitis en niños</vt:lpstr>
      <vt:lpstr>Epidemiología</vt:lpstr>
      <vt:lpstr>¿Cómo se clasifica?</vt:lpstr>
      <vt:lpstr>¿Cómo ocurre?</vt:lpstr>
      <vt:lpstr>¿Cómo ocurre?</vt:lpstr>
      <vt:lpstr>¿Cómo ocurre?</vt:lpstr>
      <vt:lpstr>Manifestaciones clínicas</vt:lpstr>
      <vt:lpstr>Imágenes</vt:lpstr>
      <vt:lpstr>Laboratorios</vt:lpstr>
      <vt:lpstr>Cambios radiológicos</vt:lpstr>
      <vt:lpstr>Cambios radiológicos</vt:lpstr>
      <vt:lpstr>Resonancia magnética</vt:lpstr>
      <vt:lpstr>Radiología diferencial</vt:lpstr>
      <vt:lpstr>Radiología diferencial</vt:lpstr>
      <vt:lpstr>Manejo antibiótico empírico</vt:lpstr>
      <vt:lpstr>Cirugía ¿cuándo?</vt:lpstr>
      <vt:lpstr>Manejo antibiótico específico</vt:lpstr>
      <vt:lpstr>Escalar a tratamiento oral</vt:lpstr>
      <vt:lpstr>Duración del tratamiento</vt:lpstr>
      <vt:lpstr>Sepsis de origen musculoesquelético en niños</vt:lpstr>
      <vt:lpstr>Complicaciones</vt:lpstr>
      <vt:lpstr>Complicaciones</vt:lpstr>
      <vt:lpstr>Infecciones osteoarticulares  en adultos</vt:lpstr>
      <vt:lpstr>Artritis séptica en adultos</vt:lpstr>
      <vt:lpstr>Aspectos epidemiológicos</vt:lpstr>
      <vt:lpstr>Susceptibilidad</vt:lpstr>
      <vt:lpstr>¿Cuál es la población de riesgo?</vt:lpstr>
      <vt:lpstr>¿Cuál es la población de riesgo?</vt:lpstr>
      <vt:lpstr>Etiología</vt:lpstr>
      <vt:lpstr>Pilares del diagnóstico</vt:lpstr>
      <vt:lpstr>Manifestaciones</vt:lpstr>
      <vt:lpstr>Manifestaciones</vt:lpstr>
      <vt:lpstr>Diagnósticos diferenciales</vt:lpstr>
      <vt:lpstr>Diagnósticos diferenciales</vt:lpstr>
      <vt:lpstr>Imágenes</vt:lpstr>
      <vt:lpstr>“Gold” estándar del diagnóstico</vt:lpstr>
      <vt:lpstr> Pilares de tratamiento</vt:lpstr>
      <vt:lpstr>Drenaje abierto vs artroscópico</vt:lpstr>
      <vt:lpstr>Algoritmo  de manejo</vt:lpstr>
      <vt:lpstr>Osteomielitis  crónica en adultos</vt:lpstr>
      <vt:lpstr>Escenarios  usuales</vt:lpstr>
      <vt:lpstr>Fisiopatología Formación de biofilm</vt:lpstr>
      <vt:lpstr>Clasificación</vt:lpstr>
      <vt:lpstr>Manifestaciones clínicas</vt:lpstr>
      <vt:lpstr>Diagnóstico  por imágenes</vt:lpstr>
      <vt:lpstr>Diagnóstico por imágenes</vt:lpstr>
      <vt:lpstr>Diagnóstico  por imágenes</vt:lpstr>
      <vt:lpstr>Laboratorios</vt:lpstr>
      <vt:lpstr>Pilares de tratamiento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Infecciones osteoarticulares Aprendiendo a tomar decisiones</dc:title>
  <dc:creator>Sistemas Sentire</dc:creator>
  <cp:lastModifiedBy>User</cp:lastModifiedBy>
  <cp:revision>6</cp:revision>
  <dcterms:modified xsi:type="dcterms:W3CDTF">2021-02-22T22:54:25Z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2399811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