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6.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7.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8.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presentationml.notesSlide+xml" PartName="/ppt/notesSlides/notesSlide9.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presentationml.notesSlide+xml" PartName="/ppt/notesSlides/notesSlide10.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30" r:id="rId2"/>
    <p:sldId id="352" r:id="rId3"/>
    <p:sldId id="261" r:id="rId4"/>
    <p:sldId id="262" r:id="rId5"/>
    <p:sldId id="263" r:id="rId6"/>
    <p:sldId id="260" r:id="rId7"/>
    <p:sldId id="273" r:id="rId8"/>
    <p:sldId id="274" r:id="rId9"/>
    <p:sldId id="292" r:id="rId10"/>
    <p:sldId id="293" r:id="rId11"/>
    <p:sldId id="264" r:id="rId12"/>
    <p:sldId id="289" r:id="rId13"/>
    <p:sldId id="290" r:id="rId14"/>
    <p:sldId id="291" r:id="rId15"/>
    <p:sldId id="296" r:id="rId16"/>
    <p:sldId id="265" r:id="rId17"/>
    <p:sldId id="266" r:id="rId18"/>
    <p:sldId id="294" r:id="rId19"/>
    <p:sldId id="295" r:id="rId20"/>
    <p:sldId id="328" r:id="rId21"/>
    <p:sldId id="322" r:id="rId22"/>
    <p:sldId id="325" r:id="rId23"/>
    <p:sldId id="267" r:id="rId24"/>
    <p:sldId id="268" r:id="rId25"/>
    <p:sldId id="269" r:id="rId26"/>
    <p:sldId id="297" r:id="rId27"/>
    <p:sldId id="270" r:id="rId28"/>
    <p:sldId id="271" r:id="rId29"/>
    <p:sldId id="329" r:id="rId30"/>
    <p:sldId id="275" r:id="rId31"/>
    <p:sldId id="277" r:id="rId32"/>
    <p:sldId id="276" r:id="rId33"/>
    <p:sldId id="278" r:id="rId34"/>
    <p:sldId id="279" r:id="rId35"/>
    <p:sldId id="280" r:id="rId36"/>
    <p:sldId id="313" r:id="rId37"/>
    <p:sldId id="281" r:id="rId38"/>
    <p:sldId id="282" r:id="rId39"/>
    <p:sldId id="298" r:id="rId40"/>
    <p:sldId id="283" r:id="rId41"/>
    <p:sldId id="284" r:id="rId42"/>
    <p:sldId id="303" r:id="rId43"/>
    <p:sldId id="304" r:id="rId44"/>
    <p:sldId id="285" r:id="rId45"/>
    <p:sldId id="305" r:id="rId46"/>
    <p:sldId id="307" r:id="rId47"/>
    <p:sldId id="286" r:id="rId48"/>
    <p:sldId id="309" r:id="rId49"/>
    <p:sldId id="287" r:id="rId50"/>
    <p:sldId id="311" r:id="rId51"/>
    <p:sldId id="312" r:id="rId52"/>
    <p:sldId id="354" r:id="rId53"/>
    <p:sldId id="288" r:id="rId54"/>
    <p:sldId id="326" r:id="rId55"/>
    <p:sldId id="327" r:id="rId56"/>
    <p:sldId id="314" r:id="rId57"/>
    <p:sldId id="316" r:id="rId58"/>
    <p:sldId id="317" r:id="rId59"/>
    <p:sldId id="318" r:id="rId60"/>
    <p:sldId id="319" r:id="rId61"/>
    <p:sldId id="353" r:id="rId62"/>
    <p:sldId id="320" r:id="rId63"/>
    <p:sldId id="321" r:id="rId64"/>
    <p:sldId id="451" r:id="rId65"/>
    <p:sldId id="315" r:id="rId6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showGuides="1">
      <p:cViewPr varScale="1">
        <p:scale>
          <a:sx n="67" d="100"/>
          <a:sy n="67" d="100"/>
        </p:scale>
        <p:origin x="49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A5E84-30B6-0C46-A9D6-C6B30ABE2C93}"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s-ES"/>
        </a:p>
      </dgm:t>
    </dgm:pt>
    <dgm:pt modelId="{44323E5A-FFEB-1C49-9DCF-A60608552C8D}">
      <dgm:prSet phldrT="[Texto]"/>
      <dgm:spPr/>
      <dgm:t>
        <a:bodyPr/>
        <a:lstStyle/>
        <a:p>
          <a:pPr>
            <a:buClr>
              <a:srgbClr val="152B48"/>
            </a:buClr>
            <a:buSzPts val="1400"/>
            <a:buFont typeface="Arial"/>
            <a:buChar char="•"/>
          </a:pPr>
          <a:r>
            <a:rPr lang="es-CO" dirty="0">
              <a:latin typeface="Montserrat"/>
              <a:ea typeface="Montserrat"/>
              <a:cs typeface="Montserrat"/>
              <a:sym typeface="Montserrat"/>
            </a:rPr>
            <a:t>¿Qué tan común es?</a:t>
          </a:r>
          <a:endParaRPr lang="es-ES" dirty="0">
            <a:latin typeface="Montserrat" panose="02000505000000020004"/>
          </a:endParaRPr>
        </a:p>
      </dgm:t>
    </dgm:pt>
    <dgm:pt modelId="{74F210D3-C534-9943-B3B7-7DB4A5DBDFD0}" type="parTrans" cxnId="{CED214A3-F9F8-F34E-BE22-EC021A9E6EC2}">
      <dgm:prSet/>
      <dgm:spPr/>
      <dgm:t>
        <a:bodyPr/>
        <a:lstStyle/>
        <a:p>
          <a:endParaRPr lang="es-ES">
            <a:latin typeface="Montserrat" panose="02000505000000020004"/>
          </a:endParaRPr>
        </a:p>
      </dgm:t>
    </dgm:pt>
    <dgm:pt modelId="{53DE9080-DA57-DE4A-AF1E-85F49F24C123}" type="sibTrans" cxnId="{CED214A3-F9F8-F34E-BE22-EC021A9E6EC2}">
      <dgm:prSet/>
      <dgm:spPr/>
      <dgm:t>
        <a:bodyPr/>
        <a:lstStyle/>
        <a:p>
          <a:endParaRPr lang="es-ES">
            <a:latin typeface="Montserrat" panose="02000505000000020004"/>
          </a:endParaRPr>
        </a:p>
      </dgm:t>
    </dgm:pt>
    <dgm:pt modelId="{7A977198-B441-A74B-9CA3-33AA961AE60D}">
      <dgm:prSet phldrT="[Texto]"/>
      <dgm:spPr/>
      <dgm:t>
        <a:bodyPr/>
        <a:lstStyle/>
        <a:p>
          <a:r>
            <a:rPr lang="es-ES" dirty="0">
              <a:latin typeface="Montserrat" panose="02000505000000020004"/>
            </a:rPr>
            <a:t>¿Es frecuente?</a:t>
          </a:r>
        </a:p>
      </dgm:t>
    </dgm:pt>
    <dgm:pt modelId="{B17F26D6-1551-154D-B10D-702FDCD1253D}" type="parTrans" cxnId="{E6A9C5FF-AC5A-4E48-973E-F82A18950797}">
      <dgm:prSet/>
      <dgm:spPr/>
      <dgm:t>
        <a:bodyPr/>
        <a:lstStyle/>
        <a:p>
          <a:endParaRPr lang="es-ES">
            <a:latin typeface="Montserrat" panose="02000505000000020004"/>
          </a:endParaRPr>
        </a:p>
      </dgm:t>
    </dgm:pt>
    <dgm:pt modelId="{4A44FE24-76E1-D843-88E1-8C669EF0CDD4}" type="sibTrans" cxnId="{E6A9C5FF-AC5A-4E48-973E-F82A18950797}">
      <dgm:prSet/>
      <dgm:spPr/>
      <dgm:t>
        <a:bodyPr/>
        <a:lstStyle/>
        <a:p>
          <a:endParaRPr lang="es-ES">
            <a:latin typeface="Montserrat" panose="02000505000000020004"/>
          </a:endParaRPr>
        </a:p>
      </dgm:t>
    </dgm:pt>
    <dgm:pt modelId="{33D5C7C8-8517-704C-8046-5C74A6FB4C23}">
      <dgm:prSet phldrT="[Texto]"/>
      <dgm:spPr/>
      <dgm:t>
        <a:bodyPr/>
        <a:lstStyle/>
        <a:p>
          <a:r>
            <a:rPr lang="es-ES" dirty="0">
              <a:latin typeface="Montserrat" panose="02000505000000020004"/>
            </a:rPr>
            <a:t>¿Cuándo lo sospecho?</a:t>
          </a:r>
        </a:p>
      </dgm:t>
    </dgm:pt>
    <dgm:pt modelId="{96B6929D-458E-1E47-A1BA-9C9AD28F60D5}" type="parTrans" cxnId="{670BECE7-996B-864B-AD08-DA34061B7726}">
      <dgm:prSet/>
      <dgm:spPr/>
      <dgm:t>
        <a:bodyPr/>
        <a:lstStyle/>
        <a:p>
          <a:endParaRPr lang="es-ES">
            <a:latin typeface="Montserrat" panose="02000505000000020004"/>
          </a:endParaRPr>
        </a:p>
      </dgm:t>
    </dgm:pt>
    <dgm:pt modelId="{CEF94913-EEFE-634F-9D32-BC3DAC7ED0EC}" type="sibTrans" cxnId="{670BECE7-996B-864B-AD08-DA34061B7726}">
      <dgm:prSet/>
      <dgm:spPr/>
      <dgm:t>
        <a:bodyPr/>
        <a:lstStyle/>
        <a:p>
          <a:endParaRPr lang="es-ES">
            <a:latin typeface="Montserrat" panose="02000505000000020004"/>
          </a:endParaRPr>
        </a:p>
      </dgm:t>
    </dgm:pt>
    <dgm:pt modelId="{A2124ABC-D1D6-5F47-A1D0-B1A82BB3EBC0}">
      <dgm:prSet/>
      <dgm:spPr/>
      <dgm:t>
        <a:bodyPr/>
        <a:lstStyle/>
        <a:p>
          <a:r>
            <a:rPr lang="es-ES" dirty="0">
              <a:latin typeface="Montserrat" panose="02000505000000020004"/>
            </a:rPr>
            <a:t>¿Cómo manejo este paciente?</a:t>
          </a:r>
        </a:p>
      </dgm:t>
    </dgm:pt>
    <dgm:pt modelId="{BF158195-9F16-D242-8051-EAEFDBDC761D}" type="parTrans" cxnId="{7E0E8340-5FC2-1E43-9048-58CF1CB1EA74}">
      <dgm:prSet/>
      <dgm:spPr/>
      <dgm:t>
        <a:bodyPr/>
        <a:lstStyle/>
        <a:p>
          <a:endParaRPr lang="es-ES">
            <a:latin typeface="Montserrat" panose="02000505000000020004"/>
          </a:endParaRPr>
        </a:p>
      </dgm:t>
    </dgm:pt>
    <dgm:pt modelId="{BFEA7697-196C-0349-B336-FA78044812F7}" type="sibTrans" cxnId="{7E0E8340-5FC2-1E43-9048-58CF1CB1EA74}">
      <dgm:prSet/>
      <dgm:spPr/>
      <dgm:t>
        <a:bodyPr/>
        <a:lstStyle/>
        <a:p>
          <a:endParaRPr lang="es-ES">
            <a:latin typeface="Montserrat" panose="02000505000000020004"/>
          </a:endParaRPr>
        </a:p>
      </dgm:t>
    </dgm:pt>
    <dgm:pt modelId="{510D7429-7248-5649-A0A1-47184DCB697C}" type="pres">
      <dgm:prSet presAssocID="{EBFA5E84-30B6-0C46-A9D6-C6B30ABE2C93}" presName="linearFlow" presStyleCnt="0">
        <dgm:presLayoutVars>
          <dgm:dir/>
          <dgm:resizeHandles val="exact"/>
        </dgm:presLayoutVars>
      </dgm:prSet>
      <dgm:spPr/>
    </dgm:pt>
    <dgm:pt modelId="{618C837E-EF0F-5B48-BBC3-9A8BC144A984}" type="pres">
      <dgm:prSet presAssocID="{44323E5A-FFEB-1C49-9DCF-A60608552C8D}" presName="composite" presStyleCnt="0"/>
      <dgm:spPr/>
    </dgm:pt>
    <dgm:pt modelId="{4D6CC421-2580-E848-93E6-16BF46BE739A}" type="pres">
      <dgm:prSet presAssocID="{44323E5A-FFEB-1C49-9DCF-A60608552C8D}" presName="imgShp" presStyleLbl="fgImgPlace1" presStyleIdx="0" presStyleCnt="4"/>
      <dgm:spPr/>
    </dgm:pt>
    <dgm:pt modelId="{C09EA6CD-6176-074F-B051-BD1EDF72EC87}" type="pres">
      <dgm:prSet presAssocID="{44323E5A-FFEB-1C49-9DCF-A60608552C8D}" presName="txShp" presStyleLbl="node1" presStyleIdx="0" presStyleCnt="4" custLinFactNeighborX="270" custLinFactNeighborY="-1298">
        <dgm:presLayoutVars>
          <dgm:bulletEnabled val="1"/>
        </dgm:presLayoutVars>
      </dgm:prSet>
      <dgm:spPr/>
    </dgm:pt>
    <dgm:pt modelId="{04E85695-64EE-D042-8386-B432C8F042ED}" type="pres">
      <dgm:prSet presAssocID="{53DE9080-DA57-DE4A-AF1E-85F49F24C123}" presName="spacing" presStyleCnt="0"/>
      <dgm:spPr/>
    </dgm:pt>
    <dgm:pt modelId="{CDFF087F-F462-3A44-9A11-7EB36FC4ADF0}" type="pres">
      <dgm:prSet presAssocID="{7A977198-B441-A74B-9CA3-33AA961AE60D}" presName="composite" presStyleCnt="0"/>
      <dgm:spPr/>
    </dgm:pt>
    <dgm:pt modelId="{01605A51-727B-2640-AC26-6C82DCA24EE9}" type="pres">
      <dgm:prSet presAssocID="{7A977198-B441-A74B-9CA3-33AA961AE60D}" presName="imgShp" presStyleLbl="fgImgPlace1" presStyleIdx="1" presStyleCnt="4"/>
      <dgm:spPr/>
    </dgm:pt>
    <dgm:pt modelId="{9F435DC1-2F5B-5742-B268-57EE910F1F61}" type="pres">
      <dgm:prSet presAssocID="{7A977198-B441-A74B-9CA3-33AA961AE60D}" presName="txShp" presStyleLbl="node1" presStyleIdx="1" presStyleCnt="4">
        <dgm:presLayoutVars>
          <dgm:bulletEnabled val="1"/>
        </dgm:presLayoutVars>
      </dgm:prSet>
      <dgm:spPr/>
    </dgm:pt>
    <dgm:pt modelId="{54965064-670B-384D-B2E4-F8A37270463A}" type="pres">
      <dgm:prSet presAssocID="{4A44FE24-76E1-D843-88E1-8C669EF0CDD4}" presName="spacing" presStyleCnt="0"/>
      <dgm:spPr/>
    </dgm:pt>
    <dgm:pt modelId="{975C6E27-5B47-2048-87D6-5FBEB175049B}" type="pres">
      <dgm:prSet presAssocID="{33D5C7C8-8517-704C-8046-5C74A6FB4C23}" presName="composite" presStyleCnt="0"/>
      <dgm:spPr/>
    </dgm:pt>
    <dgm:pt modelId="{0B26E87D-C46E-3F41-A3BC-2DA173328112}" type="pres">
      <dgm:prSet presAssocID="{33D5C7C8-8517-704C-8046-5C74A6FB4C23}" presName="imgShp" presStyleLbl="fgImgPlace1" presStyleIdx="2" presStyleCnt="4"/>
      <dgm:spPr/>
    </dgm:pt>
    <dgm:pt modelId="{2361B6F9-EC43-1D4A-BED4-4BC3DD4BC802}" type="pres">
      <dgm:prSet presAssocID="{33D5C7C8-8517-704C-8046-5C74A6FB4C23}" presName="txShp" presStyleLbl="node1" presStyleIdx="2" presStyleCnt="4">
        <dgm:presLayoutVars>
          <dgm:bulletEnabled val="1"/>
        </dgm:presLayoutVars>
      </dgm:prSet>
      <dgm:spPr/>
    </dgm:pt>
    <dgm:pt modelId="{D9B14D86-D38E-0943-872C-E9915B75B7EC}" type="pres">
      <dgm:prSet presAssocID="{CEF94913-EEFE-634F-9D32-BC3DAC7ED0EC}" presName="spacing" presStyleCnt="0"/>
      <dgm:spPr/>
    </dgm:pt>
    <dgm:pt modelId="{3DBA4479-0A50-7E4F-8F6E-37D0F07B57AC}" type="pres">
      <dgm:prSet presAssocID="{A2124ABC-D1D6-5F47-A1D0-B1A82BB3EBC0}" presName="composite" presStyleCnt="0"/>
      <dgm:spPr/>
    </dgm:pt>
    <dgm:pt modelId="{82836EE5-4D87-E245-8F1F-C1003D94D288}" type="pres">
      <dgm:prSet presAssocID="{A2124ABC-D1D6-5F47-A1D0-B1A82BB3EBC0}" presName="imgShp" presStyleLbl="fgImgPlace1" presStyleIdx="3" presStyleCnt="4"/>
      <dgm:spPr/>
    </dgm:pt>
    <dgm:pt modelId="{5B911E76-5982-DA45-978D-9151CA2A569D}" type="pres">
      <dgm:prSet presAssocID="{A2124ABC-D1D6-5F47-A1D0-B1A82BB3EBC0}" presName="txShp" presStyleLbl="node1" presStyleIdx="3" presStyleCnt="4">
        <dgm:presLayoutVars>
          <dgm:bulletEnabled val="1"/>
        </dgm:presLayoutVars>
      </dgm:prSet>
      <dgm:spPr/>
    </dgm:pt>
  </dgm:ptLst>
  <dgm:cxnLst>
    <dgm:cxn modelId="{7E0E8340-5FC2-1E43-9048-58CF1CB1EA74}" srcId="{EBFA5E84-30B6-0C46-A9D6-C6B30ABE2C93}" destId="{A2124ABC-D1D6-5F47-A1D0-B1A82BB3EBC0}" srcOrd="3" destOrd="0" parTransId="{BF158195-9F16-D242-8051-EAEFDBDC761D}" sibTransId="{BFEA7697-196C-0349-B336-FA78044812F7}"/>
    <dgm:cxn modelId="{5E59BD42-BFD9-3448-8AB4-260FDD096984}" type="presOf" srcId="{44323E5A-FFEB-1C49-9DCF-A60608552C8D}" destId="{C09EA6CD-6176-074F-B051-BD1EDF72EC87}" srcOrd="0" destOrd="0" presId="urn:microsoft.com/office/officeart/2005/8/layout/vList3"/>
    <dgm:cxn modelId="{1766AA86-70A5-8A4F-B701-4D5B76CC1E03}" type="presOf" srcId="{A2124ABC-D1D6-5F47-A1D0-B1A82BB3EBC0}" destId="{5B911E76-5982-DA45-978D-9151CA2A569D}" srcOrd="0" destOrd="0" presId="urn:microsoft.com/office/officeart/2005/8/layout/vList3"/>
    <dgm:cxn modelId="{CED214A3-F9F8-F34E-BE22-EC021A9E6EC2}" srcId="{EBFA5E84-30B6-0C46-A9D6-C6B30ABE2C93}" destId="{44323E5A-FFEB-1C49-9DCF-A60608552C8D}" srcOrd="0" destOrd="0" parTransId="{74F210D3-C534-9943-B3B7-7DB4A5DBDFD0}" sibTransId="{53DE9080-DA57-DE4A-AF1E-85F49F24C123}"/>
    <dgm:cxn modelId="{DD85E6BA-A90B-D34D-9557-E72721F96290}" type="presOf" srcId="{33D5C7C8-8517-704C-8046-5C74A6FB4C23}" destId="{2361B6F9-EC43-1D4A-BED4-4BC3DD4BC802}" srcOrd="0" destOrd="0" presId="urn:microsoft.com/office/officeart/2005/8/layout/vList3"/>
    <dgm:cxn modelId="{8C148EBF-988F-5B4B-8148-41BC99B72D99}" type="presOf" srcId="{7A977198-B441-A74B-9CA3-33AA961AE60D}" destId="{9F435DC1-2F5B-5742-B268-57EE910F1F61}" srcOrd="0" destOrd="0" presId="urn:microsoft.com/office/officeart/2005/8/layout/vList3"/>
    <dgm:cxn modelId="{27B893C9-DF1B-C340-9388-97974B7DDFDA}" type="presOf" srcId="{EBFA5E84-30B6-0C46-A9D6-C6B30ABE2C93}" destId="{510D7429-7248-5649-A0A1-47184DCB697C}" srcOrd="0" destOrd="0" presId="urn:microsoft.com/office/officeart/2005/8/layout/vList3"/>
    <dgm:cxn modelId="{670BECE7-996B-864B-AD08-DA34061B7726}" srcId="{EBFA5E84-30B6-0C46-A9D6-C6B30ABE2C93}" destId="{33D5C7C8-8517-704C-8046-5C74A6FB4C23}" srcOrd="2" destOrd="0" parTransId="{96B6929D-458E-1E47-A1BA-9C9AD28F60D5}" sibTransId="{CEF94913-EEFE-634F-9D32-BC3DAC7ED0EC}"/>
    <dgm:cxn modelId="{E6A9C5FF-AC5A-4E48-973E-F82A18950797}" srcId="{EBFA5E84-30B6-0C46-A9D6-C6B30ABE2C93}" destId="{7A977198-B441-A74B-9CA3-33AA961AE60D}" srcOrd="1" destOrd="0" parTransId="{B17F26D6-1551-154D-B10D-702FDCD1253D}" sibTransId="{4A44FE24-76E1-D843-88E1-8C669EF0CDD4}"/>
    <dgm:cxn modelId="{873311E5-F176-1546-8D8A-D3C82CBDFA39}" type="presParOf" srcId="{510D7429-7248-5649-A0A1-47184DCB697C}" destId="{618C837E-EF0F-5B48-BBC3-9A8BC144A984}" srcOrd="0" destOrd="0" presId="urn:microsoft.com/office/officeart/2005/8/layout/vList3"/>
    <dgm:cxn modelId="{57C953FA-390A-1F47-BC32-49731AD0904C}" type="presParOf" srcId="{618C837E-EF0F-5B48-BBC3-9A8BC144A984}" destId="{4D6CC421-2580-E848-93E6-16BF46BE739A}" srcOrd="0" destOrd="0" presId="urn:microsoft.com/office/officeart/2005/8/layout/vList3"/>
    <dgm:cxn modelId="{4F5223AD-7009-3C4E-8B5A-4835FB9A4AC6}" type="presParOf" srcId="{618C837E-EF0F-5B48-BBC3-9A8BC144A984}" destId="{C09EA6CD-6176-074F-B051-BD1EDF72EC87}" srcOrd="1" destOrd="0" presId="urn:microsoft.com/office/officeart/2005/8/layout/vList3"/>
    <dgm:cxn modelId="{82263AFD-83A0-934A-84C8-65864C99A3A4}" type="presParOf" srcId="{510D7429-7248-5649-A0A1-47184DCB697C}" destId="{04E85695-64EE-D042-8386-B432C8F042ED}" srcOrd="1" destOrd="0" presId="urn:microsoft.com/office/officeart/2005/8/layout/vList3"/>
    <dgm:cxn modelId="{159661EC-2A28-AA4C-B811-A823D38CCBDF}" type="presParOf" srcId="{510D7429-7248-5649-A0A1-47184DCB697C}" destId="{CDFF087F-F462-3A44-9A11-7EB36FC4ADF0}" srcOrd="2" destOrd="0" presId="urn:microsoft.com/office/officeart/2005/8/layout/vList3"/>
    <dgm:cxn modelId="{207526A7-C772-B143-BADC-C97F97B19210}" type="presParOf" srcId="{CDFF087F-F462-3A44-9A11-7EB36FC4ADF0}" destId="{01605A51-727B-2640-AC26-6C82DCA24EE9}" srcOrd="0" destOrd="0" presId="urn:microsoft.com/office/officeart/2005/8/layout/vList3"/>
    <dgm:cxn modelId="{6E2CB707-DA22-2141-A7CB-A05719FCA698}" type="presParOf" srcId="{CDFF087F-F462-3A44-9A11-7EB36FC4ADF0}" destId="{9F435DC1-2F5B-5742-B268-57EE910F1F61}" srcOrd="1" destOrd="0" presId="urn:microsoft.com/office/officeart/2005/8/layout/vList3"/>
    <dgm:cxn modelId="{EDA05E26-201A-DF4D-98C2-CD3D8C7BE28D}" type="presParOf" srcId="{510D7429-7248-5649-A0A1-47184DCB697C}" destId="{54965064-670B-384D-B2E4-F8A37270463A}" srcOrd="3" destOrd="0" presId="urn:microsoft.com/office/officeart/2005/8/layout/vList3"/>
    <dgm:cxn modelId="{9AB2F46E-D80B-D84C-BB53-F3CA332FD055}" type="presParOf" srcId="{510D7429-7248-5649-A0A1-47184DCB697C}" destId="{975C6E27-5B47-2048-87D6-5FBEB175049B}" srcOrd="4" destOrd="0" presId="urn:microsoft.com/office/officeart/2005/8/layout/vList3"/>
    <dgm:cxn modelId="{EB734038-71CD-1344-9C6B-ACF18BD4081F}" type="presParOf" srcId="{975C6E27-5B47-2048-87D6-5FBEB175049B}" destId="{0B26E87D-C46E-3F41-A3BC-2DA173328112}" srcOrd="0" destOrd="0" presId="urn:microsoft.com/office/officeart/2005/8/layout/vList3"/>
    <dgm:cxn modelId="{EDD9D163-529E-F743-AA8B-2CD7C597F0AE}" type="presParOf" srcId="{975C6E27-5B47-2048-87D6-5FBEB175049B}" destId="{2361B6F9-EC43-1D4A-BED4-4BC3DD4BC802}" srcOrd="1" destOrd="0" presId="urn:microsoft.com/office/officeart/2005/8/layout/vList3"/>
    <dgm:cxn modelId="{CD21DC29-4286-E148-8E2A-E5809BA8EB9C}" type="presParOf" srcId="{510D7429-7248-5649-A0A1-47184DCB697C}" destId="{D9B14D86-D38E-0943-872C-E9915B75B7EC}" srcOrd="5" destOrd="0" presId="urn:microsoft.com/office/officeart/2005/8/layout/vList3"/>
    <dgm:cxn modelId="{73F619B4-19C7-A640-ABE1-DF3BF180F7B2}" type="presParOf" srcId="{510D7429-7248-5649-A0A1-47184DCB697C}" destId="{3DBA4479-0A50-7E4F-8F6E-37D0F07B57AC}" srcOrd="6" destOrd="0" presId="urn:microsoft.com/office/officeart/2005/8/layout/vList3"/>
    <dgm:cxn modelId="{60A27CE3-7721-0A4D-8519-9BD9A80565F6}" type="presParOf" srcId="{3DBA4479-0A50-7E4F-8F6E-37D0F07B57AC}" destId="{82836EE5-4D87-E245-8F1F-C1003D94D288}" srcOrd="0" destOrd="0" presId="urn:microsoft.com/office/officeart/2005/8/layout/vList3"/>
    <dgm:cxn modelId="{A7406265-2B4F-C94C-BAC8-3E2B6A821867}" type="presParOf" srcId="{3DBA4479-0A50-7E4F-8F6E-37D0F07B57AC}" destId="{5B911E76-5982-DA45-978D-9151CA2A569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027FCF-6F81-B44B-AC87-0B9E25705E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3B1062A-679F-3946-8556-92484C81A3D5}">
      <dgm:prSet/>
      <dgm:spPr/>
      <dgm:t>
        <a:bodyPr/>
        <a:lstStyle/>
        <a:p>
          <a:r>
            <a:rPr lang="es-CO" dirty="0">
              <a:latin typeface="Montserrat" panose="02000505000000020004"/>
            </a:rPr>
            <a:t>Fracción de eyección del VI.</a:t>
          </a:r>
        </a:p>
      </dgm:t>
    </dgm:pt>
    <dgm:pt modelId="{0171A6C3-8E9A-6D4E-AF6E-5C0831CDD7BA}" type="parTrans" cxnId="{38C134F1-5020-D147-BD9F-2E3FE7FEA3F6}">
      <dgm:prSet/>
      <dgm:spPr/>
      <dgm:t>
        <a:bodyPr/>
        <a:lstStyle/>
        <a:p>
          <a:endParaRPr lang="es-ES"/>
        </a:p>
      </dgm:t>
    </dgm:pt>
    <dgm:pt modelId="{00267DCD-FC42-2144-BBBC-A16A0383C649}" type="sibTrans" cxnId="{38C134F1-5020-D147-BD9F-2E3FE7FEA3F6}">
      <dgm:prSet/>
      <dgm:spPr/>
      <dgm:t>
        <a:bodyPr/>
        <a:lstStyle/>
        <a:p>
          <a:endParaRPr lang="es-ES"/>
        </a:p>
      </dgm:t>
    </dgm:pt>
    <dgm:pt modelId="{F2A69EE7-5BC8-2E47-94C0-0DF9D596A3E2}">
      <dgm:prSet/>
      <dgm:spPr/>
      <dgm:t>
        <a:bodyPr/>
        <a:lstStyle/>
        <a:p>
          <a:r>
            <a:rPr lang="es-CO" dirty="0">
              <a:latin typeface="Montserrat" panose="02000505000000020004"/>
            </a:rPr>
            <a:t>Tapse y velocidad del anillo tricúspideo.</a:t>
          </a:r>
        </a:p>
      </dgm:t>
    </dgm:pt>
    <dgm:pt modelId="{16BF2704-04A0-9B4B-9EA4-76684E12AEB4}" type="parTrans" cxnId="{7E8EBA84-52F4-C443-B99F-097696F2E799}">
      <dgm:prSet/>
      <dgm:spPr/>
      <dgm:t>
        <a:bodyPr/>
        <a:lstStyle/>
        <a:p>
          <a:endParaRPr lang="es-ES"/>
        </a:p>
      </dgm:t>
    </dgm:pt>
    <dgm:pt modelId="{003618F2-48FB-FA48-A3EE-4642C02C0CBC}" type="sibTrans" cxnId="{7E8EBA84-52F4-C443-B99F-097696F2E799}">
      <dgm:prSet/>
      <dgm:spPr/>
      <dgm:t>
        <a:bodyPr/>
        <a:lstStyle/>
        <a:p>
          <a:endParaRPr lang="es-ES"/>
        </a:p>
      </dgm:t>
    </dgm:pt>
    <dgm:pt modelId="{D3A04777-C6F2-5942-908E-C356183D043E}">
      <dgm:prSet/>
      <dgm:spPr/>
      <dgm:t>
        <a:bodyPr/>
        <a:lstStyle/>
        <a:p>
          <a:r>
            <a:rPr lang="es-CO" dirty="0">
              <a:latin typeface="Montserrat" panose="02000505000000020004"/>
            </a:rPr>
            <a:t>Alteraciones en la contractilidad segmentaria y difusa.</a:t>
          </a:r>
        </a:p>
      </dgm:t>
    </dgm:pt>
    <dgm:pt modelId="{A0B87284-5765-2E4C-A6B0-82C1ECF323F2}" type="parTrans" cxnId="{2015C01C-055D-7845-B8EB-D045C6F57CF2}">
      <dgm:prSet/>
      <dgm:spPr/>
      <dgm:t>
        <a:bodyPr/>
        <a:lstStyle/>
        <a:p>
          <a:endParaRPr lang="es-ES"/>
        </a:p>
      </dgm:t>
    </dgm:pt>
    <dgm:pt modelId="{335B8BDC-3116-5241-BDCA-0B319882D992}" type="sibTrans" cxnId="{2015C01C-055D-7845-B8EB-D045C6F57CF2}">
      <dgm:prSet/>
      <dgm:spPr/>
      <dgm:t>
        <a:bodyPr/>
        <a:lstStyle/>
        <a:p>
          <a:endParaRPr lang="es-ES"/>
        </a:p>
      </dgm:t>
    </dgm:pt>
    <dgm:pt modelId="{CBA900F5-AFE8-5747-9ED1-B13AB1B2910D}">
      <dgm:prSet/>
      <dgm:spPr/>
      <dgm:t>
        <a:bodyPr/>
        <a:lstStyle/>
        <a:p>
          <a:r>
            <a:rPr lang="es-ES" dirty="0">
              <a:latin typeface="Montserrat" panose="02000505000000020004"/>
            </a:rPr>
            <a:t>Í</a:t>
          </a:r>
          <a:r>
            <a:rPr lang="es-CO" dirty="0" err="1">
              <a:latin typeface="Montserrat" panose="02000505000000020004"/>
            </a:rPr>
            <a:t>ndice</a:t>
          </a:r>
          <a:r>
            <a:rPr lang="es-CO" dirty="0">
              <a:latin typeface="Montserrat" panose="02000505000000020004"/>
            </a:rPr>
            <a:t> de volumen de la aurícula izquierda (</a:t>
          </a:r>
          <a:r>
            <a:rPr lang="es-CO" dirty="0" err="1">
              <a:latin typeface="Montserrat" panose="02000505000000020004"/>
            </a:rPr>
            <a:t>LAVI</a:t>
          </a:r>
          <a:r>
            <a:rPr lang="es-CO" dirty="0">
              <a:latin typeface="Montserrat" panose="02000505000000020004"/>
            </a:rPr>
            <a:t>) 34 ml / m2. </a:t>
          </a:r>
        </a:p>
      </dgm:t>
    </dgm:pt>
    <dgm:pt modelId="{56CC5400-5881-914A-A948-E9FA45792212}" type="parTrans" cxnId="{30B89AD1-5DCF-7644-837E-DF734785D0EB}">
      <dgm:prSet/>
      <dgm:spPr/>
      <dgm:t>
        <a:bodyPr/>
        <a:lstStyle/>
        <a:p>
          <a:endParaRPr lang="es-ES"/>
        </a:p>
      </dgm:t>
    </dgm:pt>
    <dgm:pt modelId="{927E0063-BC65-9349-AC51-1E20892AB695}" type="sibTrans" cxnId="{30B89AD1-5DCF-7644-837E-DF734785D0EB}">
      <dgm:prSet/>
      <dgm:spPr/>
      <dgm:t>
        <a:bodyPr/>
        <a:lstStyle/>
        <a:p>
          <a:endParaRPr lang="es-ES"/>
        </a:p>
      </dgm:t>
    </dgm:pt>
    <dgm:pt modelId="{6C168B69-C23C-3A45-9544-525700DF475A}">
      <dgm:prSet/>
      <dgm:spPr/>
      <dgm:t>
        <a:bodyPr/>
        <a:lstStyle/>
        <a:p>
          <a:r>
            <a:rPr lang="es-ES" dirty="0">
              <a:latin typeface="Montserrat" panose="02000505000000020004"/>
            </a:rPr>
            <a:t>Í</a:t>
          </a:r>
          <a:r>
            <a:rPr lang="es-CO" dirty="0" err="1">
              <a:latin typeface="Montserrat" panose="02000505000000020004"/>
            </a:rPr>
            <a:t>ndice</a:t>
          </a:r>
          <a:r>
            <a:rPr lang="es-CO" dirty="0">
              <a:latin typeface="Montserrat" panose="02000505000000020004"/>
            </a:rPr>
            <a:t> de masa del  ventrículo izquierdo (</a:t>
          </a:r>
          <a:r>
            <a:rPr lang="es-CO" dirty="0" err="1">
              <a:latin typeface="Montserrat" panose="02000505000000020004"/>
            </a:rPr>
            <a:t>IMVI</a:t>
          </a:r>
          <a:r>
            <a:rPr lang="es-CO" dirty="0">
              <a:latin typeface="Montserrat" panose="02000505000000020004"/>
            </a:rPr>
            <a:t>) ≥115 g / m2 para los hombres y ≥95 g / m2 para las mujeres.</a:t>
          </a:r>
        </a:p>
      </dgm:t>
    </dgm:pt>
    <dgm:pt modelId="{3FDF792D-BD8A-7E4D-94B1-325275FD3314}" type="parTrans" cxnId="{B4BF1328-0150-9F44-BC20-9590FDDEE053}">
      <dgm:prSet/>
      <dgm:spPr/>
      <dgm:t>
        <a:bodyPr/>
        <a:lstStyle/>
        <a:p>
          <a:endParaRPr lang="es-ES"/>
        </a:p>
      </dgm:t>
    </dgm:pt>
    <dgm:pt modelId="{372AC7AD-366B-194C-AECF-A921BEDDBA47}" type="sibTrans" cxnId="{B4BF1328-0150-9F44-BC20-9590FDDEE053}">
      <dgm:prSet/>
      <dgm:spPr/>
      <dgm:t>
        <a:bodyPr/>
        <a:lstStyle/>
        <a:p>
          <a:endParaRPr lang="es-ES"/>
        </a:p>
      </dgm:t>
    </dgm:pt>
    <dgm:pt modelId="{09C33459-D1F4-054C-B94C-EB3C62495336}">
      <dgm:prSet/>
      <dgm:spPr/>
      <dgm:t>
        <a:bodyPr/>
        <a:lstStyle/>
        <a:p>
          <a:r>
            <a:rPr lang="es-CO" dirty="0">
              <a:latin typeface="Montserrat" panose="02000505000000020004"/>
            </a:rPr>
            <a:t>Alteraciones funcionales, relación E / E ‘ ≥13.</a:t>
          </a:r>
        </a:p>
      </dgm:t>
    </dgm:pt>
    <dgm:pt modelId="{03E961C8-7A32-8849-B0BA-70516FFBFE26}" type="parTrans" cxnId="{35B05F85-FFF5-8F40-9483-34DFBFE77DB2}">
      <dgm:prSet/>
      <dgm:spPr/>
      <dgm:t>
        <a:bodyPr/>
        <a:lstStyle/>
        <a:p>
          <a:endParaRPr lang="es-ES"/>
        </a:p>
      </dgm:t>
    </dgm:pt>
    <dgm:pt modelId="{35BEC99F-39E4-1542-88B6-64CB24487E4A}" type="sibTrans" cxnId="{35B05F85-FFF5-8F40-9483-34DFBFE77DB2}">
      <dgm:prSet/>
      <dgm:spPr/>
      <dgm:t>
        <a:bodyPr/>
        <a:lstStyle/>
        <a:p>
          <a:endParaRPr lang="es-ES"/>
        </a:p>
      </dgm:t>
    </dgm:pt>
    <dgm:pt modelId="{B4731949-B88B-984B-AB33-3F43BDB0FBE2}" type="pres">
      <dgm:prSet presAssocID="{C1027FCF-6F81-B44B-AC87-0B9E25705E9B}" presName="linear" presStyleCnt="0">
        <dgm:presLayoutVars>
          <dgm:animLvl val="lvl"/>
          <dgm:resizeHandles val="exact"/>
        </dgm:presLayoutVars>
      </dgm:prSet>
      <dgm:spPr/>
    </dgm:pt>
    <dgm:pt modelId="{D01479D8-3417-3C43-8A83-0CF8F93F2C40}" type="pres">
      <dgm:prSet presAssocID="{73B1062A-679F-3946-8556-92484C81A3D5}" presName="parentText" presStyleLbl="node1" presStyleIdx="0" presStyleCnt="6">
        <dgm:presLayoutVars>
          <dgm:chMax val="0"/>
          <dgm:bulletEnabled val="1"/>
        </dgm:presLayoutVars>
      </dgm:prSet>
      <dgm:spPr/>
    </dgm:pt>
    <dgm:pt modelId="{BFD2B05E-D81E-0248-8F48-873022DC2529}" type="pres">
      <dgm:prSet presAssocID="{00267DCD-FC42-2144-BBBC-A16A0383C649}" presName="spacer" presStyleCnt="0"/>
      <dgm:spPr/>
    </dgm:pt>
    <dgm:pt modelId="{5907AE04-0C15-6F49-B5D3-3D518E6B2F92}" type="pres">
      <dgm:prSet presAssocID="{F2A69EE7-5BC8-2E47-94C0-0DF9D596A3E2}" presName="parentText" presStyleLbl="node1" presStyleIdx="1" presStyleCnt="6">
        <dgm:presLayoutVars>
          <dgm:chMax val="0"/>
          <dgm:bulletEnabled val="1"/>
        </dgm:presLayoutVars>
      </dgm:prSet>
      <dgm:spPr/>
    </dgm:pt>
    <dgm:pt modelId="{E22B6448-0E47-274E-8998-FFD7ABD4D056}" type="pres">
      <dgm:prSet presAssocID="{003618F2-48FB-FA48-A3EE-4642C02C0CBC}" presName="spacer" presStyleCnt="0"/>
      <dgm:spPr/>
    </dgm:pt>
    <dgm:pt modelId="{A795602D-D267-D140-8037-0442EFACA993}" type="pres">
      <dgm:prSet presAssocID="{D3A04777-C6F2-5942-908E-C356183D043E}" presName="parentText" presStyleLbl="node1" presStyleIdx="2" presStyleCnt="6">
        <dgm:presLayoutVars>
          <dgm:chMax val="0"/>
          <dgm:bulletEnabled val="1"/>
        </dgm:presLayoutVars>
      </dgm:prSet>
      <dgm:spPr/>
    </dgm:pt>
    <dgm:pt modelId="{DA64606B-C9CB-DA44-B837-B4E5DE815B8A}" type="pres">
      <dgm:prSet presAssocID="{335B8BDC-3116-5241-BDCA-0B319882D992}" presName="spacer" presStyleCnt="0"/>
      <dgm:spPr/>
    </dgm:pt>
    <dgm:pt modelId="{8EF412B5-2EC2-1949-9B95-B37D5A5AA826}" type="pres">
      <dgm:prSet presAssocID="{CBA900F5-AFE8-5747-9ED1-B13AB1B2910D}" presName="parentText" presStyleLbl="node1" presStyleIdx="3" presStyleCnt="6">
        <dgm:presLayoutVars>
          <dgm:chMax val="0"/>
          <dgm:bulletEnabled val="1"/>
        </dgm:presLayoutVars>
      </dgm:prSet>
      <dgm:spPr/>
    </dgm:pt>
    <dgm:pt modelId="{C72ACB1F-F231-4846-8081-7F75ABAA4961}" type="pres">
      <dgm:prSet presAssocID="{927E0063-BC65-9349-AC51-1E20892AB695}" presName="spacer" presStyleCnt="0"/>
      <dgm:spPr/>
    </dgm:pt>
    <dgm:pt modelId="{A6626657-4BE9-4549-A5F0-F893EF0D29B0}" type="pres">
      <dgm:prSet presAssocID="{6C168B69-C23C-3A45-9544-525700DF475A}" presName="parentText" presStyleLbl="node1" presStyleIdx="4" presStyleCnt="6">
        <dgm:presLayoutVars>
          <dgm:chMax val="0"/>
          <dgm:bulletEnabled val="1"/>
        </dgm:presLayoutVars>
      </dgm:prSet>
      <dgm:spPr/>
    </dgm:pt>
    <dgm:pt modelId="{0AF516E4-F6EF-A04E-B280-3D41D3AC0BB0}" type="pres">
      <dgm:prSet presAssocID="{372AC7AD-366B-194C-AECF-A921BEDDBA47}" presName="spacer" presStyleCnt="0"/>
      <dgm:spPr/>
    </dgm:pt>
    <dgm:pt modelId="{06B92ED0-4EE0-7545-9C7D-B0698F51F278}" type="pres">
      <dgm:prSet presAssocID="{09C33459-D1F4-054C-B94C-EB3C62495336}" presName="parentText" presStyleLbl="node1" presStyleIdx="5" presStyleCnt="6">
        <dgm:presLayoutVars>
          <dgm:chMax val="0"/>
          <dgm:bulletEnabled val="1"/>
        </dgm:presLayoutVars>
      </dgm:prSet>
      <dgm:spPr/>
    </dgm:pt>
  </dgm:ptLst>
  <dgm:cxnLst>
    <dgm:cxn modelId="{2015C01C-055D-7845-B8EB-D045C6F57CF2}" srcId="{C1027FCF-6F81-B44B-AC87-0B9E25705E9B}" destId="{D3A04777-C6F2-5942-908E-C356183D043E}" srcOrd="2" destOrd="0" parTransId="{A0B87284-5765-2E4C-A6B0-82C1ECF323F2}" sibTransId="{335B8BDC-3116-5241-BDCA-0B319882D992}"/>
    <dgm:cxn modelId="{B4BF1328-0150-9F44-BC20-9590FDDEE053}" srcId="{C1027FCF-6F81-B44B-AC87-0B9E25705E9B}" destId="{6C168B69-C23C-3A45-9544-525700DF475A}" srcOrd="4" destOrd="0" parTransId="{3FDF792D-BD8A-7E4D-94B1-325275FD3314}" sibTransId="{372AC7AD-366B-194C-AECF-A921BEDDBA47}"/>
    <dgm:cxn modelId="{F1052A40-3750-564C-8110-0D396EF53485}" type="presOf" srcId="{CBA900F5-AFE8-5747-9ED1-B13AB1B2910D}" destId="{8EF412B5-2EC2-1949-9B95-B37D5A5AA826}" srcOrd="0" destOrd="0" presId="urn:microsoft.com/office/officeart/2005/8/layout/vList2"/>
    <dgm:cxn modelId="{DED7267C-EB34-3E47-A8A5-0697CAD80C90}" type="presOf" srcId="{09C33459-D1F4-054C-B94C-EB3C62495336}" destId="{06B92ED0-4EE0-7545-9C7D-B0698F51F278}" srcOrd="0" destOrd="0" presId="urn:microsoft.com/office/officeart/2005/8/layout/vList2"/>
    <dgm:cxn modelId="{7E8EBA84-52F4-C443-B99F-097696F2E799}" srcId="{C1027FCF-6F81-B44B-AC87-0B9E25705E9B}" destId="{F2A69EE7-5BC8-2E47-94C0-0DF9D596A3E2}" srcOrd="1" destOrd="0" parTransId="{16BF2704-04A0-9B4B-9EA4-76684E12AEB4}" sibTransId="{003618F2-48FB-FA48-A3EE-4642C02C0CBC}"/>
    <dgm:cxn modelId="{35B05F85-FFF5-8F40-9483-34DFBFE77DB2}" srcId="{C1027FCF-6F81-B44B-AC87-0B9E25705E9B}" destId="{09C33459-D1F4-054C-B94C-EB3C62495336}" srcOrd="5" destOrd="0" parTransId="{03E961C8-7A32-8849-B0BA-70516FFBFE26}" sibTransId="{35BEC99F-39E4-1542-88B6-64CB24487E4A}"/>
    <dgm:cxn modelId="{4F9DAAB4-8C94-0C4E-8A59-873CA05B7E3B}" type="presOf" srcId="{C1027FCF-6F81-B44B-AC87-0B9E25705E9B}" destId="{B4731949-B88B-984B-AB33-3F43BDB0FBE2}" srcOrd="0" destOrd="0" presId="urn:microsoft.com/office/officeart/2005/8/layout/vList2"/>
    <dgm:cxn modelId="{FC3B50C2-7018-1A40-999D-04E7FAA77DAB}" type="presOf" srcId="{D3A04777-C6F2-5942-908E-C356183D043E}" destId="{A795602D-D267-D140-8037-0442EFACA993}" srcOrd="0" destOrd="0" presId="urn:microsoft.com/office/officeart/2005/8/layout/vList2"/>
    <dgm:cxn modelId="{30B89AD1-5DCF-7644-837E-DF734785D0EB}" srcId="{C1027FCF-6F81-B44B-AC87-0B9E25705E9B}" destId="{CBA900F5-AFE8-5747-9ED1-B13AB1B2910D}" srcOrd="3" destOrd="0" parTransId="{56CC5400-5881-914A-A948-E9FA45792212}" sibTransId="{927E0063-BC65-9349-AC51-1E20892AB695}"/>
    <dgm:cxn modelId="{66B3B8D3-B47C-184E-8A43-BA06FD99E60B}" type="presOf" srcId="{F2A69EE7-5BC8-2E47-94C0-0DF9D596A3E2}" destId="{5907AE04-0C15-6F49-B5D3-3D518E6B2F92}" srcOrd="0" destOrd="0" presId="urn:microsoft.com/office/officeart/2005/8/layout/vList2"/>
    <dgm:cxn modelId="{5FEB2CD9-4F0D-9A44-8C7A-F28B10BD03E7}" type="presOf" srcId="{6C168B69-C23C-3A45-9544-525700DF475A}" destId="{A6626657-4BE9-4549-A5F0-F893EF0D29B0}" srcOrd="0" destOrd="0" presId="urn:microsoft.com/office/officeart/2005/8/layout/vList2"/>
    <dgm:cxn modelId="{2AFD64E2-DEE9-6143-A6CC-F4E49ACB075A}" type="presOf" srcId="{73B1062A-679F-3946-8556-92484C81A3D5}" destId="{D01479D8-3417-3C43-8A83-0CF8F93F2C40}" srcOrd="0" destOrd="0" presId="urn:microsoft.com/office/officeart/2005/8/layout/vList2"/>
    <dgm:cxn modelId="{38C134F1-5020-D147-BD9F-2E3FE7FEA3F6}" srcId="{C1027FCF-6F81-B44B-AC87-0B9E25705E9B}" destId="{73B1062A-679F-3946-8556-92484C81A3D5}" srcOrd="0" destOrd="0" parTransId="{0171A6C3-8E9A-6D4E-AF6E-5C0831CDD7BA}" sibTransId="{00267DCD-FC42-2144-BBBC-A16A0383C649}"/>
    <dgm:cxn modelId="{9F5A8C66-0309-AF41-ACCA-CE49F39A121F}" type="presParOf" srcId="{B4731949-B88B-984B-AB33-3F43BDB0FBE2}" destId="{D01479D8-3417-3C43-8A83-0CF8F93F2C40}" srcOrd="0" destOrd="0" presId="urn:microsoft.com/office/officeart/2005/8/layout/vList2"/>
    <dgm:cxn modelId="{6341E6C9-0083-6543-A592-4798432E0A5C}" type="presParOf" srcId="{B4731949-B88B-984B-AB33-3F43BDB0FBE2}" destId="{BFD2B05E-D81E-0248-8F48-873022DC2529}" srcOrd="1" destOrd="0" presId="urn:microsoft.com/office/officeart/2005/8/layout/vList2"/>
    <dgm:cxn modelId="{38D0853E-C175-804B-B0A6-267BEF79E341}" type="presParOf" srcId="{B4731949-B88B-984B-AB33-3F43BDB0FBE2}" destId="{5907AE04-0C15-6F49-B5D3-3D518E6B2F92}" srcOrd="2" destOrd="0" presId="urn:microsoft.com/office/officeart/2005/8/layout/vList2"/>
    <dgm:cxn modelId="{75D6A702-8689-DF44-8378-50BF2665B54C}" type="presParOf" srcId="{B4731949-B88B-984B-AB33-3F43BDB0FBE2}" destId="{E22B6448-0E47-274E-8998-FFD7ABD4D056}" srcOrd="3" destOrd="0" presId="urn:microsoft.com/office/officeart/2005/8/layout/vList2"/>
    <dgm:cxn modelId="{4BA82B8B-8E0B-2745-9D33-A1A68C8A91A5}" type="presParOf" srcId="{B4731949-B88B-984B-AB33-3F43BDB0FBE2}" destId="{A795602D-D267-D140-8037-0442EFACA993}" srcOrd="4" destOrd="0" presId="urn:microsoft.com/office/officeart/2005/8/layout/vList2"/>
    <dgm:cxn modelId="{A7371124-FF1D-0E49-BDF0-A4542EDE451F}" type="presParOf" srcId="{B4731949-B88B-984B-AB33-3F43BDB0FBE2}" destId="{DA64606B-C9CB-DA44-B837-B4E5DE815B8A}" srcOrd="5" destOrd="0" presId="urn:microsoft.com/office/officeart/2005/8/layout/vList2"/>
    <dgm:cxn modelId="{E58A5CDB-5A1E-1748-808F-4C207FD84F6B}" type="presParOf" srcId="{B4731949-B88B-984B-AB33-3F43BDB0FBE2}" destId="{8EF412B5-2EC2-1949-9B95-B37D5A5AA826}" srcOrd="6" destOrd="0" presId="urn:microsoft.com/office/officeart/2005/8/layout/vList2"/>
    <dgm:cxn modelId="{BF8A15B2-C85C-C245-9920-69C71113A88C}" type="presParOf" srcId="{B4731949-B88B-984B-AB33-3F43BDB0FBE2}" destId="{C72ACB1F-F231-4846-8081-7F75ABAA4961}" srcOrd="7" destOrd="0" presId="urn:microsoft.com/office/officeart/2005/8/layout/vList2"/>
    <dgm:cxn modelId="{D2FD531E-0641-374E-9529-78464FDE39B5}" type="presParOf" srcId="{B4731949-B88B-984B-AB33-3F43BDB0FBE2}" destId="{A6626657-4BE9-4549-A5F0-F893EF0D29B0}" srcOrd="8" destOrd="0" presId="urn:microsoft.com/office/officeart/2005/8/layout/vList2"/>
    <dgm:cxn modelId="{9F015739-371A-194C-B049-BE50586097A1}" type="presParOf" srcId="{B4731949-B88B-984B-AB33-3F43BDB0FBE2}" destId="{0AF516E4-F6EF-A04E-B280-3D41D3AC0BB0}" srcOrd="9" destOrd="0" presId="urn:microsoft.com/office/officeart/2005/8/layout/vList2"/>
    <dgm:cxn modelId="{EF48A594-022B-DB40-B3DA-AD25F0CE8E7D}" type="presParOf" srcId="{B4731949-B88B-984B-AB33-3F43BDB0FBE2}" destId="{06B92ED0-4EE0-7545-9C7D-B0698F51F27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0B2F34-4948-4098-BC00-C35B34D89F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0F11144-328B-4891-AB5B-2B78831CDFF6}">
      <dgm:prSet phldrT="[Texto]"/>
      <dgm:spPr/>
      <dgm:t>
        <a:bodyPr/>
        <a:lstStyle/>
        <a:p>
          <a:r>
            <a:rPr lang="es-ES" dirty="0">
              <a:latin typeface="Montserrat" panose="00000500000000000000" pitchFamily="50" charset="0"/>
            </a:rPr>
            <a:t>RX de Tórax</a:t>
          </a:r>
        </a:p>
      </dgm:t>
    </dgm:pt>
    <dgm:pt modelId="{F550E573-C0FF-4672-8D5F-75BB157ADDC4}" type="parTrans" cxnId="{906B223C-6EC5-411B-A42D-7649EE15A2DA}">
      <dgm:prSet/>
      <dgm:spPr/>
      <dgm:t>
        <a:bodyPr/>
        <a:lstStyle/>
        <a:p>
          <a:endParaRPr lang="es-ES"/>
        </a:p>
      </dgm:t>
    </dgm:pt>
    <dgm:pt modelId="{8A37DD52-A20B-4FA4-8241-3E1CA0F813DE}" type="sibTrans" cxnId="{906B223C-6EC5-411B-A42D-7649EE15A2DA}">
      <dgm:prSet/>
      <dgm:spPr/>
      <dgm:t>
        <a:bodyPr/>
        <a:lstStyle/>
        <a:p>
          <a:endParaRPr lang="es-ES"/>
        </a:p>
      </dgm:t>
    </dgm:pt>
    <dgm:pt modelId="{8346D853-35AB-4E31-A8A7-F4FF93E8D35B}">
      <dgm:prSet phldrT="[Texto]"/>
      <dgm:spPr/>
      <dgm:t>
        <a:bodyPr/>
        <a:lstStyle/>
        <a:p>
          <a:r>
            <a:rPr lang="es-ES" dirty="0">
              <a:latin typeface="Montserrat" panose="00000500000000000000" pitchFamily="50" charset="0"/>
            </a:rPr>
            <a:t>Ecocardiograma TE</a:t>
          </a:r>
        </a:p>
      </dgm:t>
    </dgm:pt>
    <dgm:pt modelId="{0BEA8FCA-4839-4C8C-B5B0-1D4CA2660266}" type="parTrans" cxnId="{5A9AD975-5A0F-45DC-94BC-FAE0A548C541}">
      <dgm:prSet/>
      <dgm:spPr/>
      <dgm:t>
        <a:bodyPr/>
        <a:lstStyle/>
        <a:p>
          <a:endParaRPr lang="es-ES"/>
        </a:p>
      </dgm:t>
    </dgm:pt>
    <dgm:pt modelId="{D4E210B8-4720-45DB-A79C-49B02983CFAD}" type="sibTrans" cxnId="{5A9AD975-5A0F-45DC-94BC-FAE0A548C541}">
      <dgm:prSet/>
      <dgm:spPr/>
      <dgm:t>
        <a:bodyPr/>
        <a:lstStyle/>
        <a:p>
          <a:endParaRPr lang="es-ES"/>
        </a:p>
      </dgm:t>
    </dgm:pt>
    <dgm:pt modelId="{A676D4A7-D7AC-449C-8507-648B54C9DA16}">
      <dgm:prSet phldrT="[Texto]"/>
      <dgm:spPr/>
      <dgm:t>
        <a:bodyPr/>
        <a:lstStyle/>
        <a:p>
          <a:r>
            <a:rPr lang="es-ES" dirty="0" err="1">
              <a:latin typeface="Montserrat" panose="00000500000000000000" pitchFamily="50" charset="0"/>
            </a:rPr>
            <a:t>Cardiorresonancia</a:t>
          </a:r>
          <a:r>
            <a:rPr lang="es-ES" dirty="0">
              <a:latin typeface="Montserrat" panose="00000500000000000000" pitchFamily="50" charset="0"/>
            </a:rPr>
            <a:t> </a:t>
          </a:r>
        </a:p>
      </dgm:t>
    </dgm:pt>
    <dgm:pt modelId="{190918C1-2AF2-42C7-9251-89300FBABFFB}" type="parTrans" cxnId="{39495AD9-E697-41F7-BB71-EFBD8456978D}">
      <dgm:prSet/>
      <dgm:spPr/>
      <dgm:t>
        <a:bodyPr/>
        <a:lstStyle/>
        <a:p>
          <a:endParaRPr lang="es-ES"/>
        </a:p>
      </dgm:t>
    </dgm:pt>
    <dgm:pt modelId="{14D62090-F364-4BC4-8D9D-A08771C3A354}" type="sibTrans" cxnId="{39495AD9-E697-41F7-BB71-EFBD8456978D}">
      <dgm:prSet/>
      <dgm:spPr/>
      <dgm:t>
        <a:bodyPr/>
        <a:lstStyle/>
        <a:p>
          <a:endParaRPr lang="es-ES"/>
        </a:p>
      </dgm:t>
    </dgm:pt>
    <dgm:pt modelId="{11DC319E-84D2-4E6C-AC31-F53DA211C735}">
      <dgm:prSet phldrT="[Texto]"/>
      <dgm:spPr/>
      <dgm:t>
        <a:bodyPr/>
        <a:lstStyle/>
        <a:p>
          <a:r>
            <a:rPr lang="es-ES" dirty="0">
              <a:latin typeface="Montserrat" panose="00000500000000000000" pitchFamily="50" charset="0"/>
            </a:rPr>
            <a:t>PET </a:t>
          </a:r>
        </a:p>
      </dgm:t>
    </dgm:pt>
    <dgm:pt modelId="{54EACEF9-F64C-4677-B77E-7D3AD1447483}" type="parTrans" cxnId="{82594AD7-BE04-4B8C-B50C-6274DFF55C73}">
      <dgm:prSet/>
      <dgm:spPr/>
      <dgm:t>
        <a:bodyPr/>
        <a:lstStyle/>
        <a:p>
          <a:endParaRPr lang="es-ES"/>
        </a:p>
      </dgm:t>
    </dgm:pt>
    <dgm:pt modelId="{EAE0621C-52B8-4354-8D9E-31813D728BE5}" type="sibTrans" cxnId="{82594AD7-BE04-4B8C-B50C-6274DFF55C73}">
      <dgm:prSet/>
      <dgm:spPr/>
      <dgm:t>
        <a:bodyPr/>
        <a:lstStyle/>
        <a:p>
          <a:endParaRPr lang="es-ES"/>
        </a:p>
      </dgm:t>
    </dgm:pt>
    <dgm:pt modelId="{B140B6BC-0F40-4CDA-AC29-BF1C988DCDC5}">
      <dgm:prSet phldrT="[Texto]"/>
      <dgm:spPr/>
      <dgm:t>
        <a:bodyPr/>
        <a:lstStyle/>
        <a:p>
          <a:r>
            <a:rPr lang="es-ES" dirty="0">
              <a:latin typeface="Montserrat" panose="00000500000000000000" pitchFamily="50" charset="0"/>
            </a:rPr>
            <a:t>Tomografía</a:t>
          </a:r>
        </a:p>
      </dgm:t>
    </dgm:pt>
    <dgm:pt modelId="{D429E5FC-2BF7-4D9F-AAE9-8F043DEFEF4C}" type="parTrans" cxnId="{7B4B09AF-8D5E-432A-A947-DAC2C6F1F405}">
      <dgm:prSet/>
      <dgm:spPr/>
      <dgm:t>
        <a:bodyPr/>
        <a:lstStyle/>
        <a:p>
          <a:endParaRPr lang="es-ES"/>
        </a:p>
      </dgm:t>
    </dgm:pt>
    <dgm:pt modelId="{2E8243D6-F037-4680-857C-DD02DE965FD3}" type="sibTrans" cxnId="{7B4B09AF-8D5E-432A-A947-DAC2C6F1F405}">
      <dgm:prSet/>
      <dgm:spPr/>
      <dgm:t>
        <a:bodyPr/>
        <a:lstStyle/>
        <a:p>
          <a:endParaRPr lang="es-ES"/>
        </a:p>
      </dgm:t>
    </dgm:pt>
    <dgm:pt modelId="{345D0333-EAB9-4E92-9BAE-2DE9AE7D5E1E}">
      <dgm:prSet phldrT="[Texto]"/>
      <dgm:spPr/>
      <dgm:t>
        <a:bodyPr/>
        <a:lstStyle/>
        <a:p>
          <a:r>
            <a:rPr lang="es-ES" dirty="0">
              <a:latin typeface="Montserrat" panose="00000500000000000000" pitchFamily="50" charset="0"/>
            </a:rPr>
            <a:t>Coronariografía</a:t>
          </a:r>
        </a:p>
      </dgm:t>
    </dgm:pt>
    <dgm:pt modelId="{7C07EC70-8FFB-4745-A108-5B0D7AB94D93}" type="parTrans" cxnId="{DA7763F4-28D8-44AC-ADED-0A9D52C1DDCB}">
      <dgm:prSet/>
      <dgm:spPr/>
      <dgm:t>
        <a:bodyPr/>
        <a:lstStyle/>
        <a:p>
          <a:endParaRPr lang="es-ES"/>
        </a:p>
      </dgm:t>
    </dgm:pt>
    <dgm:pt modelId="{152E49ED-6AB2-4E93-A8B3-5D6E2B536492}" type="sibTrans" cxnId="{DA7763F4-28D8-44AC-ADED-0A9D52C1DDCB}">
      <dgm:prSet/>
      <dgm:spPr/>
      <dgm:t>
        <a:bodyPr/>
        <a:lstStyle/>
        <a:p>
          <a:endParaRPr lang="es-ES"/>
        </a:p>
      </dgm:t>
    </dgm:pt>
    <dgm:pt modelId="{DBDF5D1C-8CC1-474D-8607-CCB0D9E1079E}" type="pres">
      <dgm:prSet presAssocID="{830B2F34-4948-4098-BC00-C35B34D89FC0}" presName="linear" presStyleCnt="0">
        <dgm:presLayoutVars>
          <dgm:dir/>
          <dgm:animLvl val="lvl"/>
          <dgm:resizeHandles val="exact"/>
        </dgm:presLayoutVars>
      </dgm:prSet>
      <dgm:spPr/>
    </dgm:pt>
    <dgm:pt modelId="{9C4D10BC-9938-4C98-8D8B-066006ABF8AE}" type="pres">
      <dgm:prSet presAssocID="{50F11144-328B-4891-AB5B-2B78831CDFF6}" presName="parentLin" presStyleCnt="0"/>
      <dgm:spPr/>
    </dgm:pt>
    <dgm:pt modelId="{F652E661-2A39-415D-A0ED-35A0A1AEB653}" type="pres">
      <dgm:prSet presAssocID="{50F11144-328B-4891-AB5B-2B78831CDFF6}" presName="parentLeftMargin" presStyleLbl="node1" presStyleIdx="0" presStyleCnt="6"/>
      <dgm:spPr/>
    </dgm:pt>
    <dgm:pt modelId="{EE86FD8A-7601-46B0-9626-D332A272A64E}" type="pres">
      <dgm:prSet presAssocID="{50F11144-328B-4891-AB5B-2B78831CDFF6}" presName="parentText" presStyleLbl="node1" presStyleIdx="0" presStyleCnt="6">
        <dgm:presLayoutVars>
          <dgm:chMax val="0"/>
          <dgm:bulletEnabled val="1"/>
        </dgm:presLayoutVars>
      </dgm:prSet>
      <dgm:spPr/>
    </dgm:pt>
    <dgm:pt modelId="{BFD5DE8B-8086-40CC-B38B-3FDF13A12D05}" type="pres">
      <dgm:prSet presAssocID="{50F11144-328B-4891-AB5B-2B78831CDFF6}" presName="negativeSpace" presStyleCnt="0"/>
      <dgm:spPr/>
    </dgm:pt>
    <dgm:pt modelId="{9D2F3B08-ED43-4DDD-A519-F8F4ED1F665B}" type="pres">
      <dgm:prSet presAssocID="{50F11144-328B-4891-AB5B-2B78831CDFF6}" presName="childText" presStyleLbl="conFgAcc1" presStyleIdx="0" presStyleCnt="6" custScaleX="69983">
        <dgm:presLayoutVars>
          <dgm:bulletEnabled val="1"/>
        </dgm:presLayoutVars>
      </dgm:prSet>
      <dgm:spPr/>
    </dgm:pt>
    <dgm:pt modelId="{D5E10F2A-9001-48B4-8905-44D5B6C5A38B}" type="pres">
      <dgm:prSet presAssocID="{8A37DD52-A20B-4FA4-8241-3E1CA0F813DE}" presName="spaceBetweenRectangles" presStyleCnt="0"/>
      <dgm:spPr/>
    </dgm:pt>
    <dgm:pt modelId="{2C16A337-353F-4352-8F0D-B4A9A357549F}" type="pres">
      <dgm:prSet presAssocID="{8346D853-35AB-4E31-A8A7-F4FF93E8D35B}" presName="parentLin" presStyleCnt="0"/>
      <dgm:spPr/>
    </dgm:pt>
    <dgm:pt modelId="{C300A55D-5446-42E8-A399-1C6F40AA6934}" type="pres">
      <dgm:prSet presAssocID="{8346D853-35AB-4E31-A8A7-F4FF93E8D35B}" presName="parentLeftMargin" presStyleLbl="node1" presStyleIdx="0" presStyleCnt="6"/>
      <dgm:spPr/>
    </dgm:pt>
    <dgm:pt modelId="{67CF27D4-B2AF-44F4-B3B5-38447F592788}" type="pres">
      <dgm:prSet presAssocID="{8346D853-35AB-4E31-A8A7-F4FF93E8D35B}" presName="parentText" presStyleLbl="node1" presStyleIdx="1" presStyleCnt="6">
        <dgm:presLayoutVars>
          <dgm:chMax val="0"/>
          <dgm:bulletEnabled val="1"/>
        </dgm:presLayoutVars>
      </dgm:prSet>
      <dgm:spPr/>
    </dgm:pt>
    <dgm:pt modelId="{A7236979-38C5-4F86-92AB-D7DD8FB6E974}" type="pres">
      <dgm:prSet presAssocID="{8346D853-35AB-4E31-A8A7-F4FF93E8D35B}" presName="negativeSpace" presStyleCnt="0"/>
      <dgm:spPr/>
    </dgm:pt>
    <dgm:pt modelId="{796968D0-FAAD-44CB-B348-77798BBCCBA6}" type="pres">
      <dgm:prSet presAssocID="{8346D853-35AB-4E31-A8A7-F4FF93E8D35B}" presName="childText" presStyleLbl="conFgAcc1" presStyleIdx="1" presStyleCnt="6" custScaleX="69983">
        <dgm:presLayoutVars>
          <dgm:bulletEnabled val="1"/>
        </dgm:presLayoutVars>
      </dgm:prSet>
      <dgm:spPr/>
    </dgm:pt>
    <dgm:pt modelId="{DE1A4952-B400-4148-BDE8-5646C4E5D8AB}" type="pres">
      <dgm:prSet presAssocID="{D4E210B8-4720-45DB-A79C-49B02983CFAD}" presName="spaceBetweenRectangles" presStyleCnt="0"/>
      <dgm:spPr/>
    </dgm:pt>
    <dgm:pt modelId="{4AFFE2B3-848A-4E61-8727-15B36B6999BC}" type="pres">
      <dgm:prSet presAssocID="{A676D4A7-D7AC-449C-8507-648B54C9DA16}" presName="parentLin" presStyleCnt="0"/>
      <dgm:spPr/>
    </dgm:pt>
    <dgm:pt modelId="{5069F414-F9CC-4B76-B5A2-ECFA6876DF7F}" type="pres">
      <dgm:prSet presAssocID="{A676D4A7-D7AC-449C-8507-648B54C9DA16}" presName="parentLeftMargin" presStyleLbl="node1" presStyleIdx="1" presStyleCnt="6"/>
      <dgm:spPr/>
    </dgm:pt>
    <dgm:pt modelId="{169DB6E7-4059-45C2-A240-CE38464FA70F}" type="pres">
      <dgm:prSet presAssocID="{A676D4A7-D7AC-449C-8507-648B54C9DA16}" presName="parentText" presStyleLbl="node1" presStyleIdx="2" presStyleCnt="6">
        <dgm:presLayoutVars>
          <dgm:chMax val="0"/>
          <dgm:bulletEnabled val="1"/>
        </dgm:presLayoutVars>
      </dgm:prSet>
      <dgm:spPr/>
    </dgm:pt>
    <dgm:pt modelId="{2436262D-1795-4A17-9B5A-AB8204FCA4D1}" type="pres">
      <dgm:prSet presAssocID="{A676D4A7-D7AC-449C-8507-648B54C9DA16}" presName="negativeSpace" presStyleCnt="0"/>
      <dgm:spPr/>
    </dgm:pt>
    <dgm:pt modelId="{3CCF182D-CE5E-4D78-ADD7-4C3FD860353C}" type="pres">
      <dgm:prSet presAssocID="{A676D4A7-D7AC-449C-8507-648B54C9DA16}" presName="childText" presStyleLbl="conFgAcc1" presStyleIdx="2" presStyleCnt="6" custScaleX="69983">
        <dgm:presLayoutVars>
          <dgm:bulletEnabled val="1"/>
        </dgm:presLayoutVars>
      </dgm:prSet>
      <dgm:spPr/>
    </dgm:pt>
    <dgm:pt modelId="{98375BFE-C156-4A32-8A9D-6E3747683794}" type="pres">
      <dgm:prSet presAssocID="{14D62090-F364-4BC4-8D9D-A08771C3A354}" presName="spaceBetweenRectangles" presStyleCnt="0"/>
      <dgm:spPr/>
    </dgm:pt>
    <dgm:pt modelId="{EF1823EC-4A67-4457-8A83-14A15B1A25F4}" type="pres">
      <dgm:prSet presAssocID="{11DC319E-84D2-4E6C-AC31-F53DA211C735}" presName="parentLin" presStyleCnt="0"/>
      <dgm:spPr/>
    </dgm:pt>
    <dgm:pt modelId="{C72692B4-F0D6-4C62-B706-D5EA91064744}" type="pres">
      <dgm:prSet presAssocID="{11DC319E-84D2-4E6C-AC31-F53DA211C735}" presName="parentLeftMargin" presStyleLbl="node1" presStyleIdx="2" presStyleCnt="6"/>
      <dgm:spPr/>
    </dgm:pt>
    <dgm:pt modelId="{F5D66D1A-3284-4AE0-BDF4-A375053C357E}" type="pres">
      <dgm:prSet presAssocID="{11DC319E-84D2-4E6C-AC31-F53DA211C735}" presName="parentText" presStyleLbl="node1" presStyleIdx="3" presStyleCnt="6">
        <dgm:presLayoutVars>
          <dgm:chMax val="0"/>
          <dgm:bulletEnabled val="1"/>
        </dgm:presLayoutVars>
      </dgm:prSet>
      <dgm:spPr/>
    </dgm:pt>
    <dgm:pt modelId="{733CECC6-EF61-40A7-9BCC-5ED5749D747C}" type="pres">
      <dgm:prSet presAssocID="{11DC319E-84D2-4E6C-AC31-F53DA211C735}" presName="negativeSpace" presStyleCnt="0"/>
      <dgm:spPr/>
    </dgm:pt>
    <dgm:pt modelId="{194C6468-340F-4AD7-B982-42EEAEE87BB8}" type="pres">
      <dgm:prSet presAssocID="{11DC319E-84D2-4E6C-AC31-F53DA211C735}" presName="childText" presStyleLbl="conFgAcc1" presStyleIdx="3" presStyleCnt="6" custScaleX="69983">
        <dgm:presLayoutVars>
          <dgm:bulletEnabled val="1"/>
        </dgm:presLayoutVars>
      </dgm:prSet>
      <dgm:spPr/>
    </dgm:pt>
    <dgm:pt modelId="{4D2E4D7D-17F5-4A01-8CB4-E1D8045D54F6}" type="pres">
      <dgm:prSet presAssocID="{EAE0621C-52B8-4354-8D9E-31813D728BE5}" presName="spaceBetweenRectangles" presStyleCnt="0"/>
      <dgm:spPr/>
    </dgm:pt>
    <dgm:pt modelId="{E925C672-DFCF-4379-806A-AEB5430AC289}" type="pres">
      <dgm:prSet presAssocID="{B140B6BC-0F40-4CDA-AC29-BF1C988DCDC5}" presName="parentLin" presStyleCnt="0"/>
      <dgm:spPr/>
    </dgm:pt>
    <dgm:pt modelId="{B1433739-A9E0-4E66-9C64-C7C16DD36B1A}" type="pres">
      <dgm:prSet presAssocID="{B140B6BC-0F40-4CDA-AC29-BF1C988DCDC5}" presName="parentLeftMargin" presStyleLbl="node1" presStyleIdx="3" presStyleCnt="6"/>
      <dgm:spPr/>
    </dgm:pt>
    <dgm:pt modelId="{35D7B465-63B6-41AF-A5AC-C590E41DEF14}" type="pres">
      <dgm:prSet presAssocID="{B140B6BC-0F40-4CDA-AC29-BF1C988DCDC5}" presName="parentText" presStyleLbl="node1" presStyleIdx="4" presStyleCnt="6">
        <dgm:presLayoutVars>
          <dgm:chMax val="0"/>
          <dgm:bulletEnabled val="1"/>
        </dgm:presLayoutVars>
      </dgm:prSet>
      <dgm:spPr/>
    </dgm:pt>
    <dgm:pt modelId="{2D7B68A6-3B85-419D-B1A0-41FC568F5FBC}" type="pres">
      <dgm:prSet presAssocID="{B140B6BC-0F40-4CDA-AC29-BF1C988DCDC5}" presName="negativeSpace" presStyleCnt="0"/>
      <dgm:spPr/>
    </dgm:pt>
    <dgm:pt modelId="{DD1265E3-4002-4FFA-9207-A0D89586706F}" type="pres">
      <dgm:prSet presAssocID="{B140B6BC-0F40-4CDA-AC29-BF1C988DCDC5}" presName="childText" presStyleLbl="conFgAcc1" presStyleIdx="4" presStyleCnt="6" custScaleX="69983">
        <dgm:presLayoutVars>
          <dgm:bulletEnabled val="1"/>
        </dgm:presLayoutVars>
      </dgm:prSet>
      <dgm:spPr/>
    </dgm:pt>
    <dgm:pt modelId="{A841E61A-F462-4321-BDF8-CE5122F9D038}" type="pres">
      <dgm:prSet presAssocID="{2E8243D6-F037-4680-857C-DD02DE965FD3}" presName="spaceBetweenRectangles" presStyleCnt="0"/>
      <dgm:spPr/>
    </dgm:pt>
    <dgm:pt modelId="{FA0228FB-314C-4903-BB70-61F7750DF393}" type="pres">
      <dgm:prSet presAssocID="{345D0333-EAB9-4E92-9BAE-2DE9AE7D5E1E}" presName="parentLin" presStyleCnt="0"/>
      <dgm:spPr/>
    </dgm:pt>
    <dgm:pt modelId="{9FD784EA-0D97-444E-A8B7-51A7D20692C8}" type="pres">
      <dgm:prSet presAssocID="{345D0333-EAB9-4E92-9BAE-2DE9AE7D5E1E}" presName="parentLeftMargin" presStyleLbl="node1" presStyleIdx="4" presStyleCnt="6"/>
      <dgm:spPr/>
    </dgm:pt>
    <dgm:pt modelId="{17D130C7-EBA1-4286-8F96-B7B5B70DF281}" type="pres">
      <dgm:prSet presAssocID="{345D0333-EAB9-4E92-9BAE-2DE9AE7D5E1E}" presName="parentText" presStyleLbl="node1" presStyleIdx="5" presStyleCnt="6">
        <dgm:presLayoutVars>
          <dgm:chMax val="0"/>
          <dgm:bulletEnabled val="1"/>
        </dgm:presLayoutVars>
      </dgm:prSet>
      <dgm:spPr/>
    </dgm:pt>
    <dgm:pt modelId="{0387E20B-DB6D-4F50-90F9-09133C62D495}" type="pres">
      <dgm:prSet presAssocID="{345D0333-EAB9-4E92-9BAE-2DE9AE7D5E1E}" presName="negativeSpace" presStyleCnt="0"/>
      <dgm:spPr/>
    </dgm:pt>
    <dgm:pt modelId="{D901A05E-D34D-4A88-B2B5-C1E33584EF17}" type="pres">
      <dgm:prSet presAssocID="{345D0333-EAB9-4E92-9BAE-2DE9AE7D5E1E}" presName="childText" presStyleLbl="conFgAcc1" presStyleIdx="5" presStyleCnt="6" custScaleX="69983">
        <dgm:presLayoutVars>
          <dgm:bulletEnabled val="1"/>
        </dgm:presLayoutVars>
      </dgm:prSet>
      <dgm:spPr/>
    </dgm:pt>
  </dgm:ptLst>
  <dgm:cxnLst>
    <dgm:cxn modelId="{26264B01-D641-46B9-BBB6-682A39D53DF2}" type="presOf" srcId="{B140B6BC-0F40-4CDA-AC29-BF1C988DCDC5}" destId="{35D7B465-63B6-41AF-A5AC-C590E41DEF14}" srcOrd="1" destOrd="0" presId="urn:microsoft.com/office/officeart/2005/8/layout/list1"/>
    <dgm:cxn modelId="{906B223C-6EC5-411B-A42D-7649EE15A2DA}" srcId="{830B2F34-4948-4098-BC00-C35B34D89FC0}" destId="{50F11144-328B-4891-AB5B-2B78831CDFF6}" srcOrd="0" destOrd="0" parTransId="{F550E573-C0FF-4672-8D5F-75BB157ADDC4}" sibTransId="{8A37DD52-A20B-4FA4-8241-3E1CA0F813DE}"/>
    <dgm:cxn modelId="{86F16666-0A04-4495-AC75-0868BC3EAC3B}" type="presOf" srcId="{11DC319E-84D2-4E6C-AC31-F53DA211C735}" destId="{C72692B4-F0D6-4C62-B706-D5EA91064744}" srcOrd="0" destOrd="0" presId="urn:microsoft.com/office/officeart/2005/8/layout/list1"/>
    <dgm:cxn modelId="{3C7B6D46-C14E-4D78-A16A-D542296200C6}" type="presOf" srcId="{345D0333-EAB9-4E92-9BAE-2DE9AE7D5E1E}" destId="{17D130C7-EBA1-4286-8F96-B7B5B70DF281}" srcOrd="1" destOrd="0" presId="urn:microsoft.com/office/officeart/2005/8/layout/list1"/>
    <dgm:cxn modelId="{FF7AAF69-4351-4869-80F7-5B1004140C84}" type="presOf" srcId="{A676D4A7-D7AC-449C-8507-648B54C9DA16}" destId="{169DB6E7-4059-45C2-A240-CE38464FA70F}" srcOrd="1" destOrd="0" presId="urn:microsoft.com/office/officeart/2005/8/layout/list1"/>
    <dgm:cxn modelId="{5A9AD975-5A0F-45DC-94BC-FAE0A548C541}" srcId="{830B2F34-4948-4098-BC00-C35B34D89FC0}" destId="{8346D853-35AB-4E31-A8A7-F4FF93E8D35B}" srcOrd="1" destOrd="0" parTransId="{0BEA8FCA-4839-4C8C-B5B0-1D4CA2660266}" sibTransId="{D4E210B8-4720-45DB-A79C-49B02983CFAD}"/>
    <dgm:cxn modelId="{E311A67F-8FD9-4E3C-9F08-7EA1E0DF3D76}" type="presOf" srcId="{345D0333-EAB9-4E92-9BAE-2DE9AE7D5E1E}" destId="{9FD784EA-0D97-444E-A8B7-51A7D20692C8}" srcOrd="0" destOrd="0" presId="urn:microsoft.com/office/officeart/2005/8/layout/list1"/>
    <dgm:cxn modelId="{F3B5389B-880F-4E66-AEF1-4880619EE455}" type="presOf" srcId="{830B2F34-4948-4098-BC00-C35B34D89FC0}" destId="{DBDF5D1C-8CC1-474D-8607-CCB0D9E1079E}" srcOrd="0" destOrd="0" presId="urn:microsoft.com/office/officeart/2005/8/layout/list1"/>
    <dgm:cxn modelId="{11A258A4-B5E7-4B39-BE66-5BF55C957289}" type="presOf" srcId="{B140B6BC-0F40-4CDA-AC29-BF1C988DCDC5}" destId="{B1433739-A9E0-4E66-9C64-C7C16DD36B1A}" srcOrd="0" destOrd="0" presId="urn:microsoft.com/office/officeart/2005/8/layout/list1"/>
    <dgm:cxn modelId="{72F48CA6-BD37-428C-BCFF-DC337F0DA8B2}" type="presOf" srcId="{A676D4A7-D7AC-449C-8507-648B54C9DA16}" destId="{5069F414-F9CC-4B76-B5A2-ECFA6876DF7F}" srcOrd="0" destOrd="0" presId="urn:microsoft.com/office/officeart/2005/8/layout/list1"/>
    <dgm:cxn modelId="{7B4B09AF-8D5E-432A-A947-DAC2C6F1F405}" srcId="{830B2F34-4948-4098-BC00-C35B34D89FC0}" destId="{B140B6BC-0F40-4CDA-AC29-BF1C988DCDC5}" srcOrd="4" destOrd="0" parTransId="{D429E5FC-2BF7-4D9F-AAE9-8F043DEFEF4C}" sibTransId="{2E8243D6-F037-4680-857C-DD02DE965FD3}"/>
    <dgm:cxn modelId="{1216D5BC-282E-4D4A-A87B-5DF3859CEC1B}" type="presOf" srcId="{50F11144-328B-4891-AB5B-2B78831CDFF6}" destId="{F652E661-2A39-415D-A0ED-35A0A1AEB653}" srcOrd="0" destOrd="0" presId="urn:microsoft.com/office/officeart/2005/8/layout/list1"/>
    <dgm:cxn modelId="{5D196AC4-478B-4A62-9645-7900B94E2CB4}" type="presOf" srcId="{50F11144-328B-4891-AB5B-2B78831CDFF6}" destId="{EE86FD8A-7601-46B0-9626-D332A272A64E}" srcOrd="1" destOrd="0" presId="urn:microsoft.com/office/officeart/2005/8/layout/list1"/>
    <dgm:cxn modelId="{82594AD7-BE04-4B8C-B50C-6274DFF55C73}" srcId="{830B2F34-4948-4098-BC00-C35B34D89FC0}" destId="{11DC319E-84D2-4E6C-AC31-F53DA211C735}" srcOrd="3" destOrd="0" parTransId="{54EACEF9-F64C-4677-B77E-7D3AD1447483}" sibTransId="{EAE0621C-52B8-4354-8D9E-31813D728BE5}"/>
    <dgm:cxn modelId="{39495AD9-E697-41F7-BB71-EFBD8456978D}" srcId="{830B2F34-4948-4098-BC00-C35B34D89FC0}" destId="{A676D4A7-D7AC-449C-8507-648B54C9DA16}" srcOrd="2" destOrd="0" parTransId="{190918C1-2AF2-42C7-9251-89300FBABFFB}" sibTransId="{14D62090-F364-4BC4-8D9D-A08771C3A354}"/>
    <dgm:cxn modelId="{D55360DE-B8D8-4269-8C46-A5F2AB5FD825}" type="presOf" srcId="{11DC319E-84D2-4E6C-AC31-F53DA211C735}" destId="{F5D66D1A-3284-4AE0-BDF4-A375053C357E}" srcOrd="1" destOrd="0" presId="urn:microsoft.com/office/officeart/2005/8/layout/list1"/>
    <dgm:cxn modelId="{003E52EB-A180-4B01-B66A-447D02D4E770}" type="presOf" srcId="{8346D853-35AB-4E31-A8A7-F4FF93E8D35B}" destId="{C300A55D-5446-42E8-A399-1C6F40AA6934}" srcOrd="0" destOrd="0" presId="urn:microsoft.com/office/officeart/2005/8/layout/list1"/>
    <dgm:cxn modelId="{DA7763F4-28D8-44AC-ADED-0A9D52C1DDCB}" srcId="{830B2F34-4948-4098-BC00-C35B34D89FC0}" destId="{345D0333-EAB9-4E92-9BAE-2DE9AE7D5E1E}" srcOrd="5" destOrd="0" parTransId="{7C07EC70-8FFB-4745-A108-5B0D7AB94D93}" sibTransId="{152E49ED-6AB2-4E93-A8B3-5D6E2B536492}"/>
    <dgm:cxn modelId="{B7E214F6-D22A-4219-BCDD-6083FF901EE9}" type="presOf" srcId="{8346D853-35AB-4E31-A8A7-F4FF93E8D35B}" destId="{67CF27D4-B2AF-44F4-B3B5-38447F592788}" srcOrd="1" destOrd="0" presId="urn:microsoft.com/office/officeart/2005/8/layout/list1"/>
    <dgm:cxn modelId="{B252EDD1-64F3-4285-8731-A9DF184928FC}" type="presParOf" srcId="{DBDF5D1C-8CC1-474D-8607-CCB0D9E1079E}" destId="{9C4D10BC-9938-4C98-8D8B-066006ABF8AE}" srcOrd="0" destOrd="0" presId="urn:microsoft.com/office/officeart/2005/8/layout/list1"/>
    <dgm:cxn modelId="{173586E2-67E6-42DA-97B7-BF14F17DEC28}" type="presParOf" srcId="{9C4D10BC-9938-4C98-8D8B-066006ABF8AE}" destId="{F652E661-2A39-415D-A0ED-35A0A1AEB653}" srcOrd="0" destOrd="0" presId="urn:microsoft.com/office/officeart/2005/8/layout/list1"/>
    <dgm:cxn modelId="{8D26E929-2863-4978-8A90-A4269084E350}" type="presParOf" srcId="{9C4D10BC-9938-4C98-8D8B-066006ABF8AE}" destId="{EE86FD8A-7601-46B0-9626-D332A272A64E}" srcOrd="1" destOrd="0" presId="urn:microsoft.com/office/officeart/2005/8/layout/list1"/>
    <dgm:cxn modelId="{6A6976CD-75EA-4CFC-931D-206E06582018}" type="presParOf" srcId="{DBDF5D1C-8CC1-474D-8607-CCB0D9E1079E}" destId="{BFD5DE8B-8086-40CC-B38B-3FDF13A12D05}" srcOrd="1" destOrd="0" presId="urn:microsoft.com/office/officeart/2005/8/layout/list1"/>
    <dgm:cxn modelId="{81497765-A323-46A4-A096-17866DDADB5B}" type="presParOf" srcId="{DBDF5D1C-8CC1-474D-8607-CCB0D9E1079E}" destId="{9D2F3B08-ED43-4DDD-A519-F8F4ED1F665B}" srcOrd="2" destOrd="0" presId="urn:microsoft.com/office/officeart/2005/8/layout/list1"/>
    <dgm:cxn modelId="{A0D63293-CB79-4D6B-9E38-C842EF083524}" type="presParOf" srcId="{DBDF5D1C-8CC1-474D-8607-CCB0D9E1079E}" destId="{D5E10F2A-9001-48B4-8905-44D5B6C5A38B}" srcOrd="3" destOrd="0" presId="urn:microsoft.com/office/officeart/2005/8/layout/list1"/>
    <dgm:cxn modelId="{E134579E-E5F2-4DCB-B148-18065C796A44}" type="presParOf" srcId="{DBDF5D1C-8CC1-474D-8607-CCB0D9E1079E}" destId="{2C16A337-353F-4352-8F0D-B4A9A357549F}" srcOrd="4" destOrd="0" presId="urn:microsoft.com/office/officeart/2005/8/layout/list1"/>
    <dgm:cxn modelId="{34D112F0-01A0-46D0-ADCA-3AE6D2C56DAC}" type="presParOf" srcId="{2C16A337-353F-4352-8F0D-B4A9A357549F}" destId="{C300A55D-5446-42E8-A399-1C6F40AA6934}" srcOrd="0" destOrd="0" presId="urn:microsoft.com/office/officeart/2005/8/layout/list1"/>
    <dgm:cxn modelId="{1D52D93A-0E35-4BAE-B8FE-58CB324EAA3C}" type="presParOf" srcId="{2C16A337-353F-4352-8F0D-B4A9A357549F}" destId="{67CF27D4-B2AF-44F4-B3B5-38447F592788}" srcOrd="1" destOrd="0" presId="urn:microsoft.com/office/officeart/2005/8/layout/list1"/>
    <dgm:cxn modelId="{9EFE1887-98CA-494D-B94F-592C842821AC}" type="presParOf" srcId="{DBDF5D1C-8CC1-474D-8607-CCB0D9E1079E}" destId="{A7236979-38C5-4F86-92AB-D7DD8FB6E974}" srcOrd="5" destOrd="0" presId="urn:microsoft.com/office/officeart/2005/8/layout/list1"/>
    <dgm:cxn modelId="{2BDC634B-4DDD-48DE-96F1-2B8B3AC68681}" type="presParOf" srcId="{DBDF5D1C-8CC1-474D-8607-CCB0D9E1079E}" destId="{796968D0-FAAD-44CB-B348-77798BBCCBA6}" srcOrd="6" destOrd="0" presId="urn:microsoft.com/office/officeart/2005/8/layout/list1"/>
    <dgm:cxn modelId="{516D838C-57D9-4017-AE4A-78E6021AC23D}" type="presParOf" srcId="{DBDF5D1C-8CC1-474D-8607-CCB0D9E1079E}" destId="{DE1A4952-B400-4148-BDE8-5646C4E5D8AB}" srcOrd="7" destOrd="0" presId="urn:microsoft.com/office/officeart/2005/8/layout/list1"/>
    <dgm:cxn modelId="{20577605-080F-4021-B7C1-8A26239ED2BB}" type="presParOf" srcId="{DBDF5D1C-8CC1-474D-8607-CCB0D9E1079E}" destId="{4AFFE2B3-848A-4E61-8727-15B36B6999BC}" srcOrd="8" destOrd="0" presId="urn:microsoft.com/office/officeart/2005/8/layout/list1"/>
    <dgm:cxn modelId="{6F4B624F-D10C-40B1-B77F-9F81A9EB628A}" type="presParOf" srcId="{4AFFE2B3-848A-4E61-8727-15B36B6999BC}" destId="{5069F414-F9CC-4B76-B5A2-ECFA6876DF7F}" srcOrd="0" destOrd="0" presId="urn:microsoft.com/office/officeart/2005/8/layout/list1"/>
    <dgm:cxn modelId="{93132C7D-33D8-473E-8E67-D73BC4736C6B}" type="presParOf" srcId="{4AFFE2B3-848A-4E61-8727-15B36B6999BC}" destId="{169DB6E7-4059-45C2-A240-CE38464FA70F}" srcOrd="1" destOrd="0" presId="urn:microsoft.com/office/officeart/2005/8/layout/list1"/>
    <dgm:cxn modelId="{1EC7C199-EAD3-4AE1-861F-064881035216}" type="presParOf" srcId="{DBDF5D1C-8CC1-474D-8607-CCB0D9E1079E}" destId="{2436262D-1795-4A17-9B5A-AB8204FCA4D1}" srcOrd="9" destOrd="0" presId="urn:microsoft.com/office/officeart/2005/8/layout/list1"/>
    <dgm:cxn modelId="{3EAE1854-1A87-4BB9-9A1C-73C87E5893D6}" type="presParOf" srcId="{DBDF5D1C-8CC1-474D-8607-CCB0D9E1079E}" destId="{3CCF182D-CE5E-4D78-ADD7-4C3FD860353C}" srcOrd="10" destOrd="0" presId="urn:microsoft.com/office/officeart/2005/8/layout/list1"/>
    <dgm:cxn modelId="{14DA3299-5507-46E2-86BF-AB332243AC6D}" type="presParOf" srcId="{DBDF5D1C-8CC1-474D-8607-CCB0D9E1079E}" destId="{98375BFE-C156-4A32-8A9D-6E3747683794}" srcOrd="11" destOrd="0" presId="urn:microsoft.com/office/officeart/2005/8/layout/list1"/>
    <dgm:cxn modelId="{6EF648FB-4455-4D96-91C1-EC7114BD4557}" type="presParOf" srcId="{DBDF5D1C-8CC1-474D-8607-CCB0D9E1079E}" destId="{EF1823EC-4A67-4457-8A83-14A15B1A25F4}" srcOrd="12" destOrd="0" presId="urn:microsoft.com/office/officeart/2005/8/layout/list1"/>
    <dgm:cxn modelId="{6A59ACDD-C922-44D7-87E9-58F189CE3A45}" type="presParOf" srcId="{EF1823EC-4A67-4457-8A83-14A15B1A25F4}" destId="{C72692B4-F0D6-4C62-B706-D5EA91064744}" srcOrd="0" destOrd="0" presId="urn:microsoft.com/office/officeart/2005/8/layout/list1"/>
    <dgm:cxn modelId="{13B454F8-5349-48CA-A40B-E3230F2A6B34}" type="presParOf" srcId="{EF1823EC-4A67-4457-8A83-14A15B1A25F4}" destId="{F5D66D1A-3284-4AE0-BDF4-A375053C357E}" srcOrd="1" destOrd="0" presId="urn:microsoft.com/office/officeart/2005/8/layout/list1"/>
    <dgm:cxn modelId="{B2DDA47C-727D-410E-A449-17274CBCB039}" type="presParOf" srcId="{DBDF5D1C-8CC1-474D-8607-CCB0D9E1079E}" destId="{733CECC6-EF61-40A7-9BCC-5ED5749D747C}" srcOrd="13" destOrd="0" presId="urn:microsoft.com/office/officeart/2005/8/layout/list1"/>
    <dgm:cxn modelId="{B17F46F3-6ED4-4BF1-933D-4B5A62B65056}" type="presParOf" srcId="{DBDF5D1C-8CC1-474D-8607-CCB0D9E1079E}" destId="{194C6468-340F-4AD7-B982-42EEAEE87BB8}" srcOrd="14" destOrd="0" presId="urn:microsoft.com/office/officeart/2005/8/layout/list1"/>
    <dgm:cxn modelId="{8FC0C490-DF66-417C-99D4-E4944C038251}" type="presParOf" srcId="{DBDF5D1C-8CC1-474D-8607-CCB0D9E1079E}" destId="{4D2E4D7D-17F5-4A01-8CB4-E1D8045D54F6}" srcOrd="15" destOrd="0" presId="urn:microsoft.com/office/officeart/2005/8/layout/list1"/>
    <dgm:cxn modelId="{646B7157-6C91-4FC6-9B93-3AB13C550F82}" type="presParOf" srcId="{DBDF5D1C-8CC1-474D-8607-CCB0D9E1079E}" destId="{E925C672-DFCF-4379-806A-AEB5430AC289}" srcOrd="16" destOrd="0" presId="urn:microsoft.com/office/officeart/2005/8/layout/list1"/>
    <dgm:cxn modelId="{687AB959-1001-4E83-819E-D9E6BEBDB877}" type="presParOf" srcId="{E925C672-DFCF-4379-806A-AEB5430AC289}" destId="{B1433739-A9E0-4E66-9C64-C7C16DD36B1A}" srcOrd="0" destOrd="0" presId="urn:microsoft.com/office/officeart/2005/8/layout/list1"/>
    <dgm:cxn modelId="{2BE0A478-8CEE-4753-A640-59DEB76779FA}" type="presParOf" srcId="{E925C672-DFCF-4379-806A-AEB5430AC289}" destId="{35D7B465-63B6-41AF-A5AC-C590E41DEF14}" srcOrd="1" destOrd="0" presId="urn:microsoft.com/office/officeart/2005/8/layout/list1"/>
    <dgm:cxn modelId="{AF8346CE-F1D0-41A0-B5D0-507FC306008D}" type="presParOf" srcId="{DBDF5D1C-8CC1-474D-8607-CCB0D9E1079E}" destId="{2D7B68A6-3B85-419D-B1A0-41FC568F5FBC}" srcOrd="17" destOrd="0" presId="urn:microsoft.com/office/officeart/2005/8/layout/list1"/>
    <dgm:cxn modelId="{39316492-D2B4-4037-84EC-FC1426EED388}" type="presParOf" srcId="{DBDF5D1C-8CC1-474D-8607-CCB0D9E1079E}" destId="{DD1265E3-4002-4FFA-9207-A0D89586706F}" srcOrd="18" destOrd="0" presId="urn:microsoft.com/office/officeart/2005/8/layout/list1"/>
    <dgm:cxn modelId="{5F0314F6-98A4-4494-A267-990E27D322F9}" type="presParOf" srcId="{DBDF5D1C-8CC1-474D-8607-CCB0D9E1079E}" destId="{A841E61A-F462-4321-BDF8-CE5122F9D038}" srcOrd="19" destOrd="0" presId="urn:microsoft.com/office/officeart/2005/8/layout/list1"/>
    <dgm:cxn modelId="{4E83374E-16B3-4540-A7CC-D8B728AF2A8A}" type="presParOf" srcId="{DBDF5D1C-8CC1-474D-8607-CCB0D9E1079E}" destId="{FA0228FB-314C-4903-BB70-61F7750DF393}" srcOrd="20" destOrd="0" presId="urn:microsoft.com/office/officeart/2005/8/layout/list1"/>
    <dgm:cxn modelId="{AD6DE8E5-6548-4C4D-813B-B017AE2E48CA}" type="presParOf" srcId="{FA0228FB-314C-4903-BB70-61F7750DF393}" destId="{9FD784EA-0D97-444E-A8B7-51A7D20692C8}" srcOrd="0" destOrd="0" presId="urn:microsoft.com/office/officeart/2005/8/layout/list1"/>
    <dgm:cxn modelId="{40625B99-EFB9-47FF-834E-BE72D5D8ED9E}" type="presParOf" srcId="{FA0228FB-314C-4903-BB70-61F7750DF393}" destId="{17D130C7-EBA1-4286-8F96-B7B5B70DF281}" srcOrd="1" destOrd="0" presId="urn:microsoft.com/office/officeart/2005/8/layout/list1"/>
    <dgm:cxn modelId="{15D13142-48C7-4487-BB4F-5AA6E4B082B3}" type="presParOf" srcId="{DBDF5D1C-8CC1-474D-8607-CCB0D9E1079E}" destId="{0387E20B-DB6D-4F50-90F9-09133C62D495}" srcOrd="21" destOrd="0" presId="urn:microsoft.com/office/officeart/2005/8/layout/list1"/>
    <dgm:cxn modelId="{141018F8-77B3-4D9C-B2EB-B72C85DF5D7C}" type="presParOf" srcId="{DBDF5D1C-8CC1-474D-8607-CCB0D9E1079E}" destId="{D901A05E-D34D-4A88-B2B5-C1E33584EF1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22E0DB-1229-D947-8800-C15784AF07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D609365-71CA-0E44-A7EB-CF4DB8F7019D}">
      <dgm:prSet/>
      <dgm:spPr/>
      <dgm:t>
        <a:bodyPr/>
        <a:lstStyle/>
        <a:p>
          <a:r>
            <a:rPr lang="es-CO" dirty="0">
              <a:latin typeface="Montserrat" panose="02000505000000020004"/>
            </a:rPr>
            <a:t>Diagnósticos diferenciales.</a:t>
          </a:r>
        </a:p>
      </dgm:t>
    </dgm:pt>
    <dgm:pt modelId="{4CC1A03E-D2E9-2D47-AD3D-B3FAD16A1A0C}" type="parTrans" cxnId="{E68A290D-FD03-8349-959C-C4A4B352F64C}">
      <dgm:prSet/>
      <dgm:spPr/>
      <dgm:t>
        <a:bodyPr/>
        <a:lstStyle/>
        <a:p>
          <a:endParaRPr lang="es-ES"/>
        </a:p>
      </dgm:t>
    </dgm:pt>
    <dgm:pt modelId="{5A848835-F6B4-964E-85EC-B5C4D6987A29}" type="sibTrans" cxnId="{E68A290D-FD03-8349-959C-C4A4B352F64C}">
      <dgm:prSet/>
      <dgm:spPr/>
      <dgm:t>
        <a:bodyPr/>
        <a:lstStyle/>
        <a:p>
          <a:endParaRPr lang="es-ES"/>
        </a:p>
      </dgm:t>
    </dgm:pt>
    <dgm:pt modelId="{CC179C2F-0411-A04E-AA3C-DE9A93D0EFA1}">
      <dgm:prSet/>
      <dgm:spPr/>
      <dgm:t>
        <a:bodyPr/>
        <a:lstStyle/>
        <a:p>
          <a:r>
            <a:rPr lang="es-CO" dirty="0">
              <a:latin typeface="Montserrat" panose="02000505000000020004"/>
            </a:rPr>
            <a:t>Congestión venosa o signos de sobrecarga.</a:t>
          </a:r>
        </a:p>
      </dgm:t>
    </dgm:pt>
    <dgm:pt modelId="{79F36919-83B0-A242-8B36-380CD55C78CA}" type="parTrans" cxnId="{5537595E-E344-1B4A-9276-C8F7D857C4AA}">
      <dgm:prSet/>
      <dgm:spPr/>
      <dgm:t>
        <a:bodyPr/>
        <a:lstStyle/>
        <a:p>
          <a:endParaRPr lang="es-ES"/>
        </a:p>
      </dgm:t>
    </dgm:pt>
    <dgm:pt modelId="{A565D215-E88B-C546-BAC0-BD6D6A8ED4E6}" type="sibTrans" cxnId="{5537595E-E344-1B4A-9276-C8F7D857C4AA}">
      <dgm:prSet/>
      <dgm:spPr/>
      <dgm:t>
        <a:bodyPr/>
        <a:lstStyle/>
        <a:p>
          <a:endParaRPr lang="es-ES"/>
        </a:p>
      </dgm:t>
    </dgm:pt>
    <dgm:pt modelId="{BEC630AA-00E0-F845-82C9-7F0B58135EC4}">
      <dgm:prSet/>
      <dgm:spPr/>
      <dgm:t>
        <a:bodyPr/>
        <a:lstStyle/>
        <a:p>
          <a:r>
            <a:rPr lang="es-CO" dirty="0">
              <a:latin typeface="Montserrat" panose="02000505000000020004"/>
            </a:rPr>
            <a:t>Mayor utilidad en falla cardiaca aguda.</a:t>
          </a:r>
        </a:p>
      </dgm:t>
    </dgm:pt>
    <dgm:pt modelId="{94078C87-4A72-F346-9B89-3D992880FAEC}" type="parTrans" cxnId="{D5D76BC3-6FEA-E744-9A32-11DAE529AC8D}">
      <dgm:prSet/>
      <dgm:spPr/>
      <dgm:t>
        <a:bodyPr/>
        <a:lstStyle/>
        <a:p>
          <a:endParaRPr lang="es-ES"/>
        </a:p>
      </dgm:t>
    </dgm:pt>
    <dgm:pt modelId="{1C0D6824-FCF9-6345-8839-5C59EB12B0D5}" type="sibTrans" cxnId="{D5D76BC3-6FEA-E744-9A32-11DAE529AC8D}">
      <dgm:prSet/>
      <dgm:spPr/>
      <dgm:t>
        <a:bodyPr/>
        <a:lstStyle/>
        <a:p>
          <a:endParaRPr lang="es-ES"/>
        </a:p>
      </dgm:t>
    </dgm:pt>
    <dgm:pt modelId="{46939621-4206-E548-9829-039F08F352AE}">
      <dgm:prSet/>
      <dgm:spPr/>
      <dgm:t>
        <a:bodyPr/>
        <a:lstStyle/>
        <a:p>
          <a:r>
            <a:rPr lang="es-CO" dirty="0">
              <a:latin typeface="Montserrat" panose="02000505000000020004"/>
            </a:rPr>
            <a:t>La ausencia de cardiomegalia no descarta falla cardiaca.</a:t>
          </a:r>
        </a:p>
      </dgm:t>
    </dgm:pt>
    <dgm:pt modelId="{F2D830C3-FAD6-0847-93FB-08846B706EDD}" type="parTrans" cxnId="{ACB69ADA-6DD9-964F-844D-E9DE773F92BB}">
      <dgm:prSet/>
      <dgm:spPr/>
      <dgm:t>
        <a:bodyPr/>
        <a:lstStyle/>
        <a:p>
          <a:endParaRPr lang="es-ES"/>
        </a:p>
      </dgm:t>
    </dgm:pt>
    <dgm:pt modelId="{AAE1B8D6-9754-6544-92C0-FEF5AA3EB88F}" type="sibTrans" cxnId="{ACB69ADA-6DD9-964F-844D-E9DE773F92BB}">
      <dgm:prSet/>
      <dgm:spPr/>
      <dgm:t>
        <a:bodyPr/>
        <a:lstStyle/>
        <a:p>
          <a:endParaRPr lang="es-ES"/>
        </a:p>
      </dgm:t>
    </dgm:pt>
    <dgm:pt modelId="{DBDCBC04-ECC6-8E42-BD57-736EC9313C51}" type="pres">
      <dgm:prSet presAssocID="{1E22E0DB-1229-D947-8800-C15784AF0787}" presName="Name0" presStyleCnt="0">
        <dgm:presLayoutVars>
          <dgm:chMax val="7"/>
          <dgm:chPref val="7"/>
          <dgm:dir/>
        </dgm:presLayoutVars>
      </dgm:prSet>
      <dgm:spPr/>
    </dgm:pt>
    <dgm:pt modelId="{E59EDBC7-ABA5-B440-8A42-843462AA490A}" type="pres">
      <dgm:prSet presAssocID="{1E22E0DB-1229-D947-8800-C15784AF0787}" presName="Name1" presStyleCnt="0"/>
      <dgm:spPr/>
    </dgm:pt>
    <dgm:pt modelId="{992AB1EF-7E3C-D84B-92A6-2D85C6FCD698}" type="pres">
      <dgm:prSet presAssocID="{1E22E0DB-1229-D947-8800-C15784AF0787}" presName="cycle" presStyleCnt="0"/>
      <dgm:spPr/>
    </dgm:pt>
    <dgm:pt modelId="{8640E009-DC68-FB4A-BA49-A3EA35D49B45}" type="pres">
      <dgm:prSet presAssocID="{1E22E0DB-1229-D947-8800-C15784AF0787}" presName="srcNode" presStyleLbl="node1" presStyleIdx="0" presStyleCnt="4"/>
      <dgm:spPr/>
    </dgm:pt>
    <dgm:pt modelId="{9EC531E5-FDFB-D34E-BAF2-9A84C33575DE}" type="pres">
      <dgm:prSet presAssocID="{1E22E0DB-1229-D947-8800-C15784AF0787}" presName="conn" presStyleLbl="parChTrans1D2" presStyleIdx="0" presStyleCnt="1"/>
      <dgm:spPr/>
    </dgm:pt>
    <dgm:pt modelId="{25879CB9-F7B0-1A49-A09C-93DB6F4F0A18}" type="pres">
      <dgm:prSet presAssocID="{1E22E0DB-1229-D947-8800-C15784AF0787}" presName="extraNode" presStyleLbl="node1" presStyleIdx="0" presStyleCnt="4"/>
      <dgm:spPr/>
    </dgm:pt>
    <dgm:pt modelId="{BB5C7C23-9BD6-6846-B554-11EC1EB0E153}" type="pres">
      <dgm:prSet presAssocID="{1E22E0DB-1229-D947-8800-C15784AF0787}" presName="dstNode" presStyleLbl="node1" presStyleIdx="0" presStyleCnt="4"/>
      <dgm:spPr/>
    </dgm:pt>
    <dgm:pt modelId="{5E3ED22F-8421-BB48-9BAC-1A133EB56459}" type="pres">
      <dgm:prSet presAssocID="{FD609365-71CA-0E44-A7EB-CF4DB8F7019D}" presName="text_1" presStyleLbl="node1" presStyleIdx="0" presStyleCnt="4">
        <dgm:presLayoutVars>
          <dgm:bulletEnabled val="1"/>
        </dgm:presLayoutVars>
      </dgm:prSet>
      <dgm:spPr/>
    </dgm:pt>
    <dgm:pt modelId="{E5A2CB38-8134-BD46-BB53-959C5FAC512D}" type="pres">
      <dgm:prSet presAssocID="{FD609365-71CA-0E44-A7EB-CF4DB8F7019D}" presName="accent_1" presStyleCnt="0"/>
      <dgm:spPr/>
    </dgm:pt>
    <dgm:pt modelId="{429E42CC-8874-6742-9144-088DB1444DF0}" type="pres">
      <dgm:prSet presAssocID="{FD609365-71CA-0E44-A7EB-CF4DB8F7019D}" presName="accentRepeatNode" presStyleLbl="solidFgAcc1" presStyleIdx="0" presStyleCnt="4"/>
      <dgm:spPr/>
    </dgm:pt>
    <dgm:pt modelId="{011F3930-8C75-D14C-B366-62D2C9510E15}" type="pres">
      <dgm:prSet presAssocID="{CC179C2F-0411-A04E-AA3C-DE9A93D0EFA1}" presName="text_2" presStyleLbl="node1" presStyleIdx="1" presStyleCnt="4">
        <dgm:presLayoutVars>
          <dgm:bulletEnabled val="1"/>
        </dgm:presLayoutVars>
      </dgm:prSet>
      <dgm:spPr/>
    </dgm:pt>
    <dgm:pt modelId="{87F397AC-496F-7D43-8233-97AB01F29910}" type="pres">
      <dgm:prSet presAssocID="{CC179C2F-0411-A04E-AA3C-DE9A93D0EFA1}" presName="accent_2" presStyleCnt="0"/>
      <dgm:spPr/>
    </dgm:pt>
    <dgm:pt modelId="{E7F7E3AD-F5A5-0C4D-AFE0-8E9BB43BA00E}" type="pres">
      <dgm:prSet presAssocID="{CC179C2F-0411-A04E-AA3C-DE9A93D0EFA1}" presName="accentRepeatNode" presStyleLbl="solidFgAcc1" presStyleIdx="1" presStyleCnt="4"/>
      <dgm:spPr/>
    </dgm:pt>
    <dgm:pt modelId="{6F92F66C-3205-6042-8F84-6969795B534B}" type="pres">
      <dgm:prSet presAssocID="{BEC630AA-00E0-F845-82C9-7F0B58135EC4}" presName="text_3" presStyleLbl="node1" presStyleIdx="2" presStyleCnt="4">
        <dgm:presLayoutVars>
          <dgm:bulletEnabled val="1"/>
        </dgm:presLayoutVars>
      </dgm:prSet>
      <dgm:spPr/>
    </dgm:pt>
    <dgm:pt modelId="{4DE25519-182A-F241-9815-49A187538ADE}" type="pres">
      <dgm:prSet presAssocID="{BEC630AA-00E0-F845-82C9-7F0B58135EC4}" presName="accent_3" presStyleCnt="0"/>
      <dgm:spPr/>
    </dgm:pt>
    <dgm:pt modelId="{3DA4DF38-110C-D943-81D3-22528F9E3C0C}" type="pres">
      <dgm:prSet presAssocID="{BEC630AA-00E0-F845-82C9-7F0B58135EC4}" presName="accentRepeatNode" presStyleLbl="solidFgAcc1" presStyleIdx="2" presStyleCnt="4"/>
      <dgm:spPr/>
    </dgm:pt>
    <dgm:pt modelId="{730CDCE2-704D-B143-92D5-11D0226EBDEA}" type="pres">
      <dgm:prSet presAssocID="{46939621-4206-E548-9829-039F08F352AE}" presName="text_4" presStyleLbl="node1" presStyleIdx="3" presStyleCnt="4">
        <dgm:presLayoutVars>
          <dgm:bulletEnabled val="1"/>
        </dgm:presLayoutVars>
      </dgm:prSet>
      <dgm:spPr/>
    </dgm:pt>
    <dgm:pt modelId="{4711902F-0932-694C-BB6F-5312E9BC6CA0}" type="pres">
      <dgm:prSet presAssocID="{46939621-4206-E548-9829-039F08F352AE}" presName="accent_4" presStyleCnt="0"/>
      <dgm:spPr/>
    </dgm:pt>
    <dgm:pt modelId="{A9CBF466-39AB-4B4E-9177-5A7A190E4BD7}" type="pres">
      <dgm:prSet presAssocID="{46939621-4206-E548-9829-039F08F352AE}" presName="accentRepeatNode" presStyleLbl="solidFgAcc1" presStyleIdx="3" presStyleCnt="4"/>
      <dgm:spPr/>
    </dgm:pt>
  </dgm:ptLst>
  <dgm:cxnLst>
    <dgm:cxn modelId="{4CA35D0C-B90A-9743-819C-1557995EAD26}" type="presOf" srcId="{46939621-4206-E548-9829-039F08F352AE}" destId="{730CDCE2-704D-B143-92D5-11D0226EBDEA}" srcOrd="0" destOrd="0" presId="urn:microsoft.com/office/officeart/2008/layout/VerticalCurvedList"/>
    <dgm:cxn modelId="{E68A290D-FD03-8349-959C-C4A4B352F64C}" srcId="{1E22E0DB-1229-D947-8800-C15784AF0787}" destId="{FD609365-71CA-0E44-A7EB-CF4DB8F7019D}" srcOrd="0" destOrd="0" parTransId="{4CC1A03E-D2E9-2D47-AD3D-B3FAD16A1A0C}" sibTransId="{5A848835-F6B4-964E-85EC-B5C4D6987A29}"/>
    <dgm:cxn modelId="{F3912A0F-B86C-3140-A780-329CC481C8DA}" type="presOf" srcId="{1E22E0DB-1229-D947-8800-C15784AF0787}" destId="{DBDCBC04-ECC6-8E42-BD57-736EC9313C51}" srcOrd="0" destOrd="0" presId="urn:microsoft.com/office/officeart/2008/layout/VerticalCurvedList"/>
    <dgm:cxn modelId="{5537595E-E344-1B4A-9276-C8F7D857C4AA}" srcId="{1E22E0DB-1229-D947-8800-C15784AF0787}" destId="{CC179C2F-0411-A04E-AA3C-DE9A93D0EFA1}" srcOrd="1" destOrd="0" parTransId="{79F36919-83B0-A242-8B36-380CD55C78CA}" sibTransId="{A565D215-E88B-C546-BAC0-BD6D6A8ED4E6}"/>
    <dgm:cxn modelId="{8004F36A-67B4-9144-8152-DD44F5038D18}" type="presOf" srcId="{FD609365-71CA-0E44-A7EB-CF4DB8F7019D}" destId="{5E3ED22F-8421-BB48-9BAC-1A133EB56459}" srcOrd="0" destOrd="0" presId="urn:microsoft.com/office/officeart/2008/layout/VerticalCurvedList"/>
    <dgm:cxn modelId="{1D85624E-5DD7-914C-B103-6BDA393BC5D9}" type="presOf" srcId="{BEC630AA-00E0-F845-82C9-7F0B58135EC4}" destId="{6F92F66C-3205-6042-8F84-6969795B534B}" srcOrd="0" destOrd="0" presId="urn:microsoft.com/office/officeart/2008/layout/VerticalCurvedList"/>
    <dgm:cxn modelId="{484E3495-67E2-0846-8EEC-8F73E1CB4570}" type="presOf" srcId="{CC179C2F-0411-A04E-AA3C-DE9A93D0EFA1}" destId="{011F3930-8C75-D14C-B366-62D2C9510E15}" srcOrd="0" destOrd="0" presId="urn:microsoft.com/office/officeart/2008/layout/VerticalCurvedList"/>
    <dgm:cxn modelId="{8B73DCA9-D260-3240-8AC5-B4EA08D6D21B}" type="presOf" srcId="{5A848835-F6B4-964E-85EC-B5C4D6987A29}" destId="{9EC531E5-FDFB-D34E-BAF2-9A84C33575DE}" srcOrd="0" destOrd="0" presId="urn:microsoft.com/office/officeart/2008/layout/VerticalCurvedList"/>
    <dgm:cxn modelId="{D5D76BC3-6FEA-E744-9A32-11DAE529AC8D}" srcId="{1E22E0DB-1229-D947-8800-C15784AF0787}" destId="{BEC630AA-00E0-F845-82C9-7F0B58135EC4}" srcOrd="2" destOrd="0" parTransId="{94078C87-4A72-F346-9B89-3D992880FAEC}" sibTransId="{1C0D6824-FCF9-6345-8839-5C59EB12B0D5}"/>
    <dgm:cxn modelId="{ACB69ADA-6DD9-964F-844D-E9DE773F92BB}" srcId="{1E22E0DB-1229-D947-8800-C15784AF0787}" destId="{46939621-4206-E548-9829-039F08F352AE}" srcOrd="3" destOrd="0" parTransId="{F2D830C3-FAD6-0847-93FB-08846B706EDD}" sibTransId="{AAE1B8D6-9754-6544-92C0-FEF5AA3EB88F}"/>
    <dgm:cxn modelId="{5D982574-3913-274B-AAEA-D115DF9ACB0E}" type="presParOf" srcId="{DBDCBC04-ECC6-8E42-BD57-736EC9313C51}" destId="{E59EDBC7-ABA5-B440-8A42-843462AA490A}" srcOrd="0" destOrd="0" presId="urn:microsoft.com/office/officeart/2008/layout/VerticalCurvedList"/>
    <dgm:cxn modelId="{BB00E439-309F-9F43-B9ED-7D188DFD15C3}" type="presParOf" srcId="{E59EDBC7-ABA5-B440-8A42-843462AA490A}" destId="{992AB1EF-7E3C-D84B-92A6-2D85C6FCD698}" srcOrd="0" destOrd="0" presId="urn:microsoft.com/office/officeart/2008/layout/VerticalCurvedList"/>
    <dgm:cxn modelId="{89FE715D-D8B1-5E46-B0C5-31AF2DA697DF}" type="presParOf" srcId="{992AB1EF-7E3C-D84B-92A6-2D85C6FCD698}" destId="{8640E009-DC68-FB4A-BA49-A3EA35D49B45}" srcOrd="0" destOrd="0" presId="urn:microsoft.com/office/officeart/2008/layout/VerticalCurvedList"/>
    <dgm:cxn modelId="{A49FD484-CD0E-114C-BD8A-D36BA2CC19AD}" type="presParOf" srcId="{992AB1EF-7E3C-D84B-92A6-2D85C6FCD698}" destId="{9EC531E5-FDFB-D34E-BAF2-9A84C33575DE}" srcOrd="1" destOrd="0" presId="urn:microsoft.com/office/officeart/2008/layout/VerticalCurvedList"/>
    <dgm:cxn modelId="{CE22EBD0-CD6D-6940-BB61-8CA359990CE4}" type="presParOf" srcId="{992AB1EF-7E3C-D84B-92A6-2D85C6FCD698}" destId="{25879CB9-F7B0-1A49-A09C-93DB6F4F0A18}" srcOrd="2" destOrd="0" presId="urn:microsoft.com/office/officeart/2008/layout/VerticalCurvedList"/>
    <dgm:cxn modelId="{B80DB575-559B-CC47-95E7-2C0EF2AB277B}" type="presParOf" srcId="{992AB1EF-7E3C-D84B-92A6-2D85C6FCD698}" destId="{BB5C7C23-9BD6-6846-B554-11EC1EB0E153}" srcOrd="3" destOrd="0" presId="urn:microsoft.com/office/officeart/2008/layout/VerticalCurvedList"/>
    <dgm:cxn modelId="{523D6E35-EBA0-7D4C-9FE0-9384F68CC595}" type="presParOf" srcId="{E59EDBC7-ABA5-B440-8A42-843462AA490A}" destId="{5E3ED22F-8421-BB48-9BAC-1A133EB56459}" srcOrd="1" destOrd="0" presId="urn:microsoft.com/office/officeart/2008/layout/VerticalCurvedList"/>
    <dgm:cxn modelId="{FAC30A58-6044-D147-B6B5-BB0CE06BF766}" type="presParOf" srcId="{E59EDBC7-ABA5-B440-8A42-843462AA490A}" destId="{E5A2CB38-8134-BD46-BB53-959C5FAC512D}" srcOrd="2" destOrd="0" presId="urn:microsoft.com/office/officeart/2008/layout/VerticalCurvedList"/>
    <dgm:cxn modelId="{861BD83A-5FF7-B04B-9ACF-562FD112240A}" type="presParOf" srcId="{E5A2CB38-8134-BD46-BB53-959C5FAC512D}" destId="{429E42CC-8874-6742-9144-088DB1444DF0}" srcOrd="0" destOrd="0" presId="urn:microsoft.com/office/officeart/2008/layout/VerticalCurvedList"/>
    <dgm:cxn modelId="{5AB3A78E-EB1F-BB46-BA90-99C284D73EBF}" type="presParOf" srcId="{E59EDBC7-ABA5-B440-8A42-843462AA490A}" destId="{011F3930-8C75-D14C-B366-62D2C9510E15}" srcOrd="3" destOrd="0" presId="urn:microsoft.com/office/officeart/2008/layout/VerticalCurvedList"/>
    <dgm:cxn modelId="{615427F1-D8D0-1846-8FEF-95C5E46CB1CA}" type="presParOf" srcId="{E59EDBC7-ABA5-B440-8A42-843462AA490A}" destId="{87F397AC-496F-7D43-8233-97AB01F29910}" srcOrd="4" destOrd="0" presId="urn:microsoft.com/office/officeart/2008/layout/VerticalCurvedList"/>
    <dgm:cxn modelId="{1FF3B840-2BE4-9F49-8B85-1E4CFAF70037}" type="presParOf" srcId="{87F397AC-496F-7D43-8233-97AB01F29910}" destId="{E7F7E3AD-F5A5-0C4D-AFE0-8E9BB43BA00E}" srcOrd="0" destOrd="0" presId="urn:microsoft.com/office/officeart/2008/layout/VerticalCurvedList"/>
    <dgm:cxn modelId="{598A140C-ED43-7E49-AC2D-13CE483E027D}" type="presParOf" srcId="{E59EDBC7-ABA5-B440-8A42-843462AA490A}" destId="{6F92F66C-3205-6042-8F84-6969795B534B}" srcOrd="5" destOrd="0" presId="urn:microsoft.com/office/officeart/2008/layout/VerticalCurvedList"/>
    <dgm:cxn modelId="{018931A2-91A6-CF45-820F-5A6DF2592908}" type="presParOf" srcId="{E59EDBC7-ABA5-B440-8A42-843462AA490A}" destId="{4DE25519-182A-F241-9815-49A187538ADE}" srcOrd="6" destOrd="0" presId="urn:microsoft.com/office/officeart/2008/layout/VerticalCurvedList"/>
    <dgm:cxn modelId="{BD08D9C7-E07C-ED44-A278-D380A6A142B7}" type="presParOf" srcId="{4DE25519-182A-F241-9815-49A187538ADE}" destId="{3DA4DF38-110C-D943-81D3-22528F9E3C0C}" srcOrd="0" destOrd="0" presId="urn:microsoft.com/office/officeart/2008/layout/VerticalCurvedList"/>
    <dgm:cxn modelId="{8FD54C47-A69F-604D-AAE6-509339C0A72C}" type="presParOf" srcId="{E59EDBC7-ABA5-B440-8A42-843462AA490A}" destId="{730CDCE2-704D-B143-92D5-11D0226EBDEA}" srcOrd="7" destOrd="0" presId="urn:microsoft.com/office/officeart/2008/layout/VerticalCurvedList"/>
    <dgm:cxn modelId="{F6378ED4-2F16-434F-A982-79DF46FDE293}" type="presParOf" srcId="{E59EDBC7-ABA5-B440-8A42-843462AA490A}" destId="{4711902F-0932-694C-BB6F-5312E9BC6CA0}" srcOrd="8" destOrd="0" presId="urn:microsoft.com/office/officeart/2008/layout/VerticalCurvedList"/>
    <dgm:cxn modelId="{40AB4655-17A7-4C41-AC68-523C36656920}" type="presParOf" srcId="{4711902F-0932-694C-BB6F-5312E9BC6CA0}" destId="{A9CBF466-39AB-4B4E-9177-5A7A190E4B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9F1314-A305-3F46-894A-F1ADBC29824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299E90CB-4119-854D-86CF-90ECE376FA69}">
      <dgm:prSet/>
      <dgm:spPr/>
      <dgm:t>
        <a:bodyPr/>
        <a:lstStyle/>
        <a:p>
          <a:r>
            <a:rPr lang="es-CO" dirty="0">
              <a:solidFill>
                <a:srgbClr val="152B48"/>
              </a:solidFill>
              <a:latin typeface="Montserrat" panose="02000505000000020004"/>
            </a:rPr>
            <a:t>Enfermedad  valvular</a:t>
          </a:r>
          <a:r>
            <a:rPr lang="es-CO" dirty="0">
              <a:latin typeface="Montserrat" panose="02000505000000020004"/>
            </a:rPr>
            <a:t>.</a:t>
          </a:r>
        </a:p>
      </dgm:t>
    </dgm:pt>
    <dgm:pt modelId="{184784D0-BACE-B143-9C27-40BCD986805C}" type="parTrans" cxnId="{48DC11E2-AE2D-6941-A5D3-BAAF6CF6AA61}">
      <dgm:prSet/>
      <dgm:spPr/>
      <dgm:t>
        <a:bodyPr/>
        <a:lstStyle/>
        <a:p>
          <a:endParaRPr lang="es-ES"/>
        </a:p>
      </dgm:t>
    </dgm:pt>
    <dgm:pt modelId="{C90E2920-73FB-0648-8AC6-868D16F78E79}" type="sibTrans" cxnId="{48DC11E2-AE2D-6941-A5D3-BAAF6CF6AA61}">
      <dgm:prSet/>
      <dgm:spPr/>
      <dgm:t>
        <a:bodyPr/>
        <a:lstStyle/>
        <a:p>
          <a:endParaRPr lang="es-ES"/>
        </a:p>
      </dgm:t>
    </dgm:pt>
    <dgm:pt modelId="{5F2F5358-98FE-8145-B6C9-700258FEA307}">
      <dgm:prSet/>
      <dgm:spPr/>
      <dgm:t>
        <a:bodyPr/>
        <a:lstStyle/>
        <a:p>
          <a:r>
            <a:rPr lang="es-CO" dirty="0">
              <a:solidFill>
                <a:srgbClr val="152B48"/>
              </a:solidFill>
              <a:latin typeface="Montserrat" panose="02000505000000020004"/>
            </a:rPr>
            <a:t>Disección aórtica</a:t>
          </a:r>
          <a:r>
            <a:rPr lang="es-CO" dirty="0">
              <a:latin typeface="Montserrat" panose="02000505000000020004"/>
            </a:rPr>
            <a:t>.</a:t>
          </a:r>
        </a:p>
      </dgm:t>
    </dgm:pt>
    <dgm:pt modelId="{F5B8254B-5778-A944-90D5-30170A2519E9}" type="parTrans" cxnId="{788A895B-6D3D-264D-904E-AC00A9773649}">
      <dgm:prSet/>
      <dgm:spPr/>
      <dgm:t>
        <a:bodyPr/>
        <a:lstStyle/>
        <a:p>
          <a:endParaRPr lang="es-ES"/>
        </a:p>
      </dgm:t>
    </dgm:pt>
    <dgm:pt modelId="{6DD42350-9DC2-6243-B7CC-07F35A7C42BF}" type="sibTrans" cxnId="{788A895B-6D3D-264D-904E-AC00A9773649}">
      <dgm:prSet/>
      <dgm:spPr/>
      <dgm:t>
        <a:bodyPr/>
        <a:lstStyle/>
        <a:p>
          <a:endParaRPr lang="es-ES"/>
        </a:p>
      </dgm:t>
    </dgm:pt>
    <dgm:pt modelId="{481318DA-EE66-744B-ADE4-FE9FB04B4257}">
      <dgm:prSet/>
      <dgm:spPr/>
      <dgm:t>
        <a:bodyPr/>
        <a:lstStyle/>
        <a:p>
          <a:r>
            <a:rPr lang="es-CO" dirty="0">
              <a:solidFill>
                <a:srgbClr val="152B48"/>
              </a:solidFill>
              <a:latin typeface="Montserrat" panose="02000505000000020004"/>
            </a:rPr>
            <a:t>Endocarditis o cardiopatías congénitas.</a:t>
          </a:r>
        </a:p>
      </dgm:t>
    </dgm:pt>
    <dgm:pt modelId="{F2CE938D-6793-524C-9F69-9C39C26D3325}" type="parTrans" cxnId="{2C921232-0369-7243-AB13-8FDEE8C1AE9E}">
      <dgm:prSet/>
      <dgm:spPr/>
      <dgm:t>
        <a:bodyPr/>
        <a:lstStyle/>
        <a:p>
          <a:endParaRPr lang="es-ES"/>
        </a:p>
      </dgm:t>
    </dgm:pt>
    <dgm:pt modelId="{785CB7A1-FE60-6041-BDCA-7E580E707A2B}" type="sibTrans" cxnId="{2C921232-0369-7243-AB13-8FDEE8C1AE9E}">
      <dgm:prSet/>
      <dgm:spPr/>
      <dgm:t>
        <a:bodyPr/>
        <a:lstStyle/>
        <a:p>
          <a:endParaRPr lang="es-ES"/>
        </a:p>
      </dgm:t>
    </dgm:pt>
    <dgm:pt modelId="{65CF8E41-7558-0549-B4AE-2CE58A5B056A}">
      <dgm:prSet/>
      <dgm:spPr/>
      <dgm:t>
        <a:bodyPr/>
        <a:lstStyle/>
        <a:p>
          <a:r>
            <a:rPr lang="es-CO" dirty="0">
              <a:solidFill>
                <a:srgbClr val="152B48"/>
              </a:solidFill>
              <a:latin typeface="Montserrat" panose="02000505000000020004"/>
            </a:rPr>
            <a:t>Trombos intracavitarios en pacientes con FA que requieren cardioversión.</a:t>
          </a:r>
        </a:p>
      </dgm:t>
    </dgm:pt>
    <dgm:pt modelId="{5E91B9CE-358B-C044-8B77-D34B27DA0F8D}" type="parTrans" cxnId="{2A1F292B-DA7E-344C-995B-8B28E7281F71}">
      <dgm:prSet/>
      <dgm:spPr/>
      <dgm:t>
        <a:bodyPr/>
        <a:lstStyle/>
        <a:p>
          <a:endParaRPr lang="es-ES"/>
        </a:p>
      </dgm:t>
    </dgm:pt>
    <dgm:pt modelId="{E696F29F-FBF5-F94D-AC5F-07C44FDB53A4}" type="sibTrans" cxnId="{2A1F292B-DA7E-344C-995B-8B28E7281F71}">
      <dgm:prSet/>
      <dgm:spPr/>
      <dgm:t>
        <a:bodyPr/>
        <a:lstStyle/>
        <a:p>
          <a:endParaRPr lang="es-ES"/>
        </a:p>
      </dgm:t>
    </dgm:pt>
    <dgm:pt modelId="{32CEA513-D269-D448-BB1E-3263C5F3EF45}" type="pres">
      <dgm:prSet presAssocID="{6E9F1314-A305-3F46-894A-F1ADBC29824B}" presName="compositeShape" presStyleCnt="0">
        <dgm:presLayoutVars>
          <dgm:dir/>
          <dgm:resizeHandles/>
        </dgm:presLayoutVars>
      </dgm:prSet>
      <dgm:spPr/>
    </dgm:pt>
    <dgm:pt modelId="{F6EA9C20-44D5-3A41-B0F6-16085D3C08A9}" type="pres">
      <dgm:prSet presAssocID="{6E9F1314-A305-3F46-894A-F1ADBC29824B}" presName="pyramid" presStyleLbl="node1" presStyleIdx="0" presStyleCnt="1"/>
      <dgm:spPr/>
    </dgm:pt>
    <dgm:pt modelId="{DFCE2711-60F0-6043-A548-737BC7B81E58}" type="pres">
      <dgm:prSet presAssocID="{6E9F1314-A305-3F46-894A-F1ADBC29824B}" presName="theList" presStyleCnt="0"/>
      <dgm:spPr/>
    </dgm:pt>
    <dgm:pt modelId="{F0B73E51-C427-284A-94D6-BC8649A299EA}" type="pres">
      <dgm:prSet presAssocID="{299E90CB-4119-854D-86CF-90ECE376FA69}" presName="aNode" presStyleLbl="fgAcc1" presStyleIdx="0" presStyleCnt="4">
        <dgm:presLayoutVars>
          <dgm:bulletEnabled val="1"/>
        </dgm:presLayoutVars>
      </dgm:prSet>
      <dgm:spPr/>
    </dgm:pt>
    <dgm:pt modelId="{C98C5D9C-FBEB-A747-BEED-2D27B5031424}" type="pres">
      <dgm:prSet presAssocID="{299E90CB-4119-854D-86CF-90ECE376FA69}" presName="aSpace" presStyleCnt="0"/>
      <dgm:spPr/>
    </dgm:pt>
    <dgm:pt modelId="{2A92F82F-45A1-F842-A4D6-81A02D7ED1A9}" type="pres">
      <dgm:prSet presAssocID="{5F2F5358-98FE-8145-B6C9-700258FEA307}" presName="aNode" presStyleLbl="fgAcc1" presStyleIdx="1" presStyleCnt="4">
        <dgm:presLayoutVars>
          <dgm:bulletEnabled val="1"/>
        </dgm:presLayoutVars>
      </dgm:prSet>
      <dgm:spPr/>
    </dgm:pt>
    <dgm:pt modelId="{17ED8327-D93D-0340-855C-A9B384493DE8}" type="pres">
      <dgm:prSet presAssocID="{5F2F5358-98FE-8145-B6C9-700258FEA307}" presName="aSpace" presStyleCnt="0"/>
      <dgm:spPr/>
    </dgm:pt>
    <dgm:pt modelId="{528EA3CB-9521-C041-8BDD-07D979463F79}" type="pres">
      <dgm:prSet presAssocID="{481318DA-EE66-744B-ADE4-FE9FB04B4257}" presName="aNode" presStyleLbl="fgAcc1" presStyleIdx="2" presStyleCnt="4">
        <dgm:presLayoutVars>
          <dgm:bulletEnabled val="1"/>
        </dgm:presLayoutVars>
      </dgm:prSet>
      <dgm:spPr/>
    </dgm:pt>
    <dgm:pt modelId="{BD6C182C-13B4-1345-9991-FA12A36E02B0}" type="pres">
      <dgm:prSet presAssocID="{481318DA-EE66-744B-ADE4-FE9FB04B4257}" presName="aSpace" presStyleCnt="0"/>
      <dgm:spPr/>
    </dgm:pt>
    <dgm:pt modelId="{2B298477-D1DB-1B4B-863C-C4C1BD246EDC}" type="pres">
      <dgm:prSet presAssocID="{65CF8E41-7558-0549-B4AE-2CE58A5B056A}" presName="aNode" presStyleLbl="fgAcc1" presStyleIdx="3" presStyleCnt="4">
        <dgm:presLayoutVars>
          <dgm:bulletEnabled val="1"/>
        </dgm:presLayoutVars>
      </dgm:prSet>
      <dgm:spPr/>
    </dgm:pt>
    <dgm:pt modelId="{E7278D61-7AF1-5146-B7E5-58CC60DEB5B6}" type="pres">
      <dgm:prSet presAssocID="{65CF8E41-7558-0549-B4AE-2CE58A5B056A}" presName="aSpace" presStyleCnt="0"/>
      <dgm:spPr/>
    </dgm:pt>
  </dgm:ptLst>
  <dgm:cxnLst>
    <dgm:cxn modelId="{EF20B310-345D-FD47-AC43-6644F8DC2D63}" type="presOf" srcId="{5F2F5358-98FE-8145-B6C9-700258FEA307}" destId="{2A92F82F-45A1-F842-A4D6-81A02D7ED1A9}" srcOrd="0" destOrd="0" presId="urn:microsoft.com/office/officeart/2005/8/layout/pyramid2"/>
    <dgm:cxn modelId="{2A1F292B-DA7E-344C-995B-8B28E7281F71}" srcId="{6E9F1314-A305-3F46-894A-F1ADBC29824B}" destId="{65CF8E41-7558-0549-B4AE-2CE58A5B056A}" srcOrd="3" destOrd="0" parTransId="{5E91B9CE-358B-C044-8B77-D34B27DA0F8D}" sibTransId="{E696F29F-FBF5-F94D-AC5F-07C44FDB53A4}"/>
    <dgm:cxn modelId="{2C921232-0369-7243-AB13-8FDEE8C1AE9E}" srcId="{6E9F1314-A305-3F46-894A-F1ADBC29824B}" destId="{481318DA-EE66-744B-ADE4-FE9FB04B4257}" srcOrd="2" destOrd="0" parTransId="{F2CE938D-6793-524C-9F69-9C39C26D3325}" sibTransId="{785CB7A1-FE60-6041-BDCA-7E580E707A2B}"/>
    <dgm:cxn modelId="{788A895B-6D3D-264D-904E-AC00A9773649}" srcId="{6E9F1314-A305-3F46-894A-F1ADBC29824B}" destId="{5F2F5358-98FE-8145-B6C9-700258FEA307}" srcOrd="1" destOrd="0" parTransId="{F5B8254B-5778-A944-90D5-30170A2519E9}" sibTransId="{6DD42350-9DC2-6243-B7CC-07F35A7C42BF}"/>
    <dgm:cxn modelId="{2615956E-448F-8045-BFEB-1EBC747A1499}" type="presOf" srcId="{65CF8E41-7558-0549-B4AE-2CE58A5B056A}" destId="{2B298477-D1DB-1B4B-863C-C4C1BD246EDC}" srcOrd="0" destOrd="0" presId="urn:microsoft.com/office/officeart/2005/8/layout/pyramid2"/>
    <dgm:cxn modelId="{A9FC8B8E-B511-EA4F-884F-0F2CC89F3288}" type="presOf" srcId="{481318DA-EE66-744B-ADE4-FE9FB04B4257}" destId="{528EA3CB-9521-C041-8BDD-07D979463F79}" srcOrd="0" destOrd="0" presId="urn:microsoft.com/office/officeart/2005/8/layout/pyramid2"/>
    <dgm:cxn modelId="{0DBCE2BB-913C-9545-8EB3-DCA7FADFB894}" type="presOf" srcId="{6E9F1314-A305-3F46-894A-F1ADBC29824B}" destId="{32CEA513-D269-D448-BB1E-3263C5F3EF45}" srcOrd="0" destOrd="0" presId="urn:microsoft.com/office/officeart/2005/8/layout/pyramid2"/>
    <dgm:cxn modelId="{48DC11E2-AE2D-6941-A5D3-BAAF6CF6AA61}" srcId="{6E9F1314-A305-3F46-894A-F1ADBC29824B}" destId="{299E90CB-4119-854D-86CF-90ECE376FA69}" srcOrd="0" destOrd="0" parTransId="{184784D0-BACE-B143-9C27-40BCD986805C}" sibTransId="{C90E2920-73FB-0648-8AC6-868D16F78E79}"/>
    <dgm:cxn modelId="{29CF7AFD-8131-344C-918F-C8D5EC9D994A}" type="presOf" srcId="{299E90CB-4119-854D-86CF-90ECE376FA69}" destId="{F0B73E51-C427-284A-94D6-BC8649A299EA}" srcOrd="0" destOrd="0" presId="urn:microsoft.com/office/officeart/2005/8/layout/pyramid2"/>
    <dgm:cxn modelId="{D12BDC67-76FF-2D44-B95F-976AA06A36AE}" type="presParOf" srcId="{32CEA513-D269-D448-BB1E-3263C5F3EF45}" destId="{F6EA9C20-44D5-3A41-B0F6-16085D3C08A9}" srcOrd="0" destOrd="0" presId="urn:microsoft.com/office/officeart/2005/8/layout/pyramid2"/>
    <dgm:cxn modelId="{F8807B2D-4767-B84A-9EE8-61F11F2E5E6F}" type="presParOf" srcId="{32CEA513-D269-D448-BB1E-3263C5F3EF45}" destId="{DFCE2711-60F0-6043-A548-737BC7B81E58}" srcOrd="1" destOrd="0" presId="urn:microsoft.com/office/officeart/2005/8/layout/pyramid2"/>
    <dgm:cxn modelId="{C312892F-8416-474B-8AE8-6D2D04461B6D}" type="presParOf" srcId="{DFCE2711-60F0-6043-A548-737BC7B81E58}" destId="{F0B73E51-C427-284A-94D6-BC8649A299EA}" srcOrd="0" destOrd="0" presId="urn:microsoft.com/office/officeart/2005/8/layout/pyramid2"/>
    <dgm:cxn modelId="{98ADDB14-5597-7B4E-AD7C-D3E66849471F}" type="presParOf" srcId="{DFCE2711-60F0-6043-A548-737BC7B81E58}" destId="{C98C5D9C-FBEB-A747-BEED-2D27B5031424}" srcOrd="1" destOrd="0" presId="urn:microsoft.com/office/officeart/2005/8/layout/pyramid2"/>
    <dgm:cxn modelId="{AECC7E04-8414-164A-8800-0CC47884B2BB}" type="presParOf" srcId="{DFCE2711-60F0-6043-A548-737BC7B81E58}" destId="{2A92F82F-45A1-F842-A4D6-81A02D7ED1A9}" srcOrd="2" destOrd="0" presId="urn:microsoft.com/office/officeart/2005/8/layout/pyramid2"/>
    <dgm:cxn modelId="{9D76D519-FED3-2341-9FA8-A1E186EF942E}" type="presParOf" srcId="{DFCE2711-60F0-6043-A548-737BC7B81E58}" destId="{17ED8327-D93D-0340-855C-A9B384493DE8}" srcOrd="3" destOrd="0" presId="urn:microsoft.com/office/officeart/2005/8/layout/pyramid2"/>
    <dgm:cxn modelId="{37355410-8B7E-C74A-ACC7-5A40261D2527}" type="presParOf" srcId="{DFCE2711-60F0-6043-A548-737BC7B81E58}" destId="{528EA3CB-9521-C041-8BDD-07D979463F79}" srcOrd="4" destOrd="0" presId="urn:microsoft.com/office/officeart/2005/8/layout/pyramid2"/>
    <dgm:cxn modelId="{AF734944-6EEC-FD46-9172-038CA5E562C8}" type="presParOf" srcId="{DFCE2711-60F0-6043-A548-737BC7B81E58}" destId="{BD6C182C-13B4-1345-9991-FA12A36E02B0}" srcOrd="5" destOrd="0" presId="urn:microsoft.com/office/officeart/2005/8/layout/pyramid2"/>
    <dgm:cxn modelId="{BD4FADF2-B4CB-FB4C-A6C8-72AFCF7354D2}" type="presParOf" srcId="{DFCE2711-60F0-6043-A548-737BC7B81E58}" destId="{2B298477-D1DB-1B4B-863C-C4C1BD246EDC}" srcOrd="6" destOrd="0" presId="urn:microsoft.com/office/officeart/2005/8/layout/pyramid2"/>
    <dgm:cxn modelId="{428E7C00-83B3-1E4E-9480-18ED458E64C1}" type="presParOf" srcId="{DFCE2711-60F0-6043-A548-737BC7B81E58}" destId="{E7278D61-7AF1-5146-B7E5-58CC60DEB5B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1CAD19-BF6D-3143-8C49-1904E8501E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4BB26C7-7ACA-D945-B5AC-76215C4BB938}">
      <dgm:prSet/>
      <dgm:spPr/>
      <dgm:t>
        <a:bodyPr/>
        <a:lstStyle/>
        <a:p>
          <a:r>
            <a:rPr lang="es-CO" dirty="0">
              <a:latin typeface="Montserrat" panose="02000505000000020004"/>
            </a:rPr>
            <a:t>Elección para determinar masa y volumen cardiaco.</a:t>
          </a:r>
        </a:p>
      </dgm:t>
    </dgm:pt>
    <dgm:pt modelId="{3D5EE6F0-46FB-764F-A198-F8E3EC2D35D2}" type="parTrans" cxnId="{F51FEAF9-DD7C-614A-8BDC-7FFF014B2B7E}">
      <dgm:prSet/>
      <dgm:spPr/>
      <dgm:t>
        <a:bodyPr/>
        <a:lstStyle/>
        <a:p>
          <a:endParaRPr lang="es-ES">
            <a:latin typeface="Montserrat" panose="02000505000000020004"/>
          </a:endParaRPr>
        </a:p>
      </dgm:t>
    </dgm:pt>
    <dgm:pt modelId="{3B078AED-5B28-BB4C-BB49-DF386D877461}" type="sibTrans" cxnId="{F51FEAF9-DD7C-614A-8BDC-7FFF014B2B7E}">
      <dgm:prSet/>
      <dgm:spPr/>
      <dgm:t>
        <a:bodyPr/>
        <a:lstStyle/>
        <a:p>
          <a:endParaRPr lang="es-ES">
            <a:latin typeface="Montserrat" panose="02000505000000020004"/>
          </a:endParaRPr>
        </a:p>
      </dgm:t>
    </dgm:pt>
    <dgm:pt modelId="{2C586741-8AA6-FF4E-BE95-BA015FBDCE46}">
      <dgm:prSet/>
      <dgm:spPr/>
      <dgm:t>
        <a:bodyPr/>
        <a:lstStyle/>
        <a:p>
          <a:r>
            <a:rPr lang="es-CO" dirty="0">
              <a:latin typeface="Montserrat" panose="02000505000000020004"/>
            </a:rPr>
            <a:t>Ecocardiogramas no diagnósticos. </a:t>
          </a:r>
        </a:p>
      </dgm:t>
    </dgm:pt>
    <dgm:pt modelId="{3D8B6D94-0D5B-6C4E-BF5E-25B0916DB699}" type="parTrans" cxnId="{3A34E5E8-2B99-1E43-B147-753FE5E8648B}">
      <dgm:prSet/>
      <dgm:spPr/>
      <dgm:t>
        <a:bodyPr/>
        <a:lstStyle/>
        <a:p>
          <a:endParaRPr lang="es-ES">
            <a:latin typeface="Montserrat" panose="02000505000000020004"/>
          </a:endParaRPr>
        </a:p>
      </dgm:t>
    </dgm:pt>
    <dgm:pt modelId="{22EB46C8-F6B9-8740-9B57-964D1D2F54E6}" type="sibTrans" cxnId="{3A34E5E8-2B99-1E43-B147-753FE5E8648B}">
      <dgm:prSet/>
      <dgm:spPr/>
      <dgm:t>
        <a:bodyPr/>
        <a:lstStyle/>
        <a:p>
          <a:endParaRPr lang="es-ES">
            <a:latin typeface="Montserrat" panose="02000505000000020004"/>
          </a:endParaRPr>
        </a:p>
      </dgm:t>
    </dgm:pt>
    <dgm:pt modelId="{056176D1-563F-3842-8358-7B259B9CFB3A}">
      <dgm:prSet/>
      <dgm:spPr/>
      <dgm:t>
        <a:bodyPr/>
        <a:lstStyle/>
        <a:p>
          <a:r>
            <a:rPr lang="es-CO" dirty="0">
              <a:latin typeface="Montserrat" panose="02000505000000020004"/>
            </a:rPr>
            <a:t>Cardiopatías congénitas (1C).</a:t>
          </a:r>
        </a:p>
      </dgm:t>
    </dgm:pt>
    <dgm:pt modelId="{607C9BA0-77A6-2F40-9DB7-924E91DD8A1F}" type="parTrans" cxnId="{D7C8EAB4-8270-204E-8D0B-3888E62A9449}">
      <dgm:prSet/>
      <dgm:spPr/>
      <dgm:t>
        <a:bodyPr/>
        <a:lstStyle/>
        <a:p>
          <a:endParaRPr lang="es-ES">
            <a:latin typeface="Montserrat" panose="02000505000000020004"/>
          </a:endParaRPr>
        </a:p>
      </dgm:t>
    </dgm:pt>
    <dgm:pt modelId="{16D8DC3E-AECF-A84A-AB55-1DEC8FDF5821}" type="sibTrans" cxnId="{D7C8EAB4-8270-204E-8D0B-3888E62A9449}">
      <dgm:prSet/>
      <dgm:spPr/>
      <dgm:t>
        <a:bodyPr/>
        <a:lstStyle/>
        <a:p>
          <a:endParaRPr lang="es-ES">
            <a:latin typeface="Montserrat" panose="02000505000000020004"/>
          </a:endParaRPr>
        </a:p>
      </dgm:t>
    </dgm:pt>
    <dgm:pt modelId="{C5BE4895-3105-9046-A6C5-B45CE72806F4}">
      <dgm:prSet/>
      <dgm:spPr/>
      <dgm:t>
        <a:bodyPr/>
        <a:lstStyle/>
        <a:p>
          <a:r>
            <a:rPr lang="es-CO" dirty="0">
              <a:latin typeface="Montserrat" panose="02000505000000020004"/>
            </a:rPr>
            <a:t>Fibrosis (isquémica vs no isquémica).</a:t>
          </a:r>
        </a:p>
      </dgm:t>
    </dgm:pt>
    <dgm:pt modelId="{E5254230-AB62-DE40-B87B-8C33D68D6918}" type="parTrans" cxnId="{42A2D611-1F6B-C845-8745-E914EC438DE7}">
      <dgm:prSet/>
      <dgm:spPr/>
      <dgm:t>
        <a:bodyPr/>
        <a:lstStyle/>
        <a:p>
          <a:endParaRPr lang="es-ES">
            <a:latin typeface="Montserrat" panose="02000505000000020004"/>
          </a:endParaRPr>
        </a:p>
      </dgm:t>
    </dgm:pt>
    <dgm:pt modelId="{E5BDD2BA-3F8B-1D47-BF8B-7BE477A2FB0D}" type="sibTrans" cxnId="{42A2D611-1F6B-C845-8745-E914EC438DE7}">
      <dgm:prSet/>
      <dgm:spPr/>
      <dgm:t>
        <a:bodyPr/>
        <a:lstStyle/>
        <a:p>
          <a:endParaRPr lang="es-ES">
            <a:latin typeface="Montserrat" panose="02000505000000020004"/>
          </a:endParaRPr>
        </a:p>
      </dgm:t>
    </dgm:pt>
    <dgm:pt modelId="{A77F23D3-8515-AB47-BD03-AC0554CDA6E0}">
      <dgm:prSet/>
      <dgm:spPr/>
      <dgm:t>
        <a:bodyPr/>
        <a:lstStyle/>
        <a:p>
          <a:r>
            <a:rPr lang="es-CO" dirty="0">
              <a:latin typeface="Montserrat" panose="02000505000000020004"/>
            </a:rPr>
            <a:t>Miocardio: miocarditis, amiloidosis, sarcoidosis, enfermedad de Chagas, cardiomiopatía y  hemocromatosis (1C).</a:t>
          </a:r>
        </a:p>
      </dgm:t>
    </dgm:pt>
    <dgm:pt modelId="{076E464B-EBC9-B24C-B27A-1E4C48D76B29}" type="parTrans" cxnId="{782F0727-EF90-2248-ADF6-724CC6F4D783}">
      <dgm:prSet/>
      <dgm:spPr/>
      <dgm:t>
        <a:bodyPr/>
        <a:lstStyle/>
        <a:p>
          <a:endParaRPr lang="es-ES">
            <a:latin typeface="Montserrat" panose="02000505000000020004"/>
          </a:endParaRPr>
        </a:p>
      </dgm:t>
    </dgm:pt>
    <dgm:pt modelId="{A9CCF195-2998-AD4E-9B01-97FFC2D17357}" type="sibTrans" cxnId="{782F0727-EF90-2248-ADF6-724CC6F4D783}">
      <dgm:prSet/>
      <dgm:spPr/>
      <dgm:t>
        <a:bodyPr/>
        <a:lstStyle/>
        <a:p>
          <a:endParaRPr lang="es-ES">
            <a:latin typeface="Montserrat" panose="02000505000000020004"/>
          </a:endParaRPr>
        </a:p>
      </dgm:t>
    </dgm:pt>
    <dgm:pt modelId="{1B473684-9534-854F-9C61-A401EA72B1AF}">
      <dgm:prSet/>
      <dgm:spPr/>
      <dgm:t>
        <a:bodyPr/>
        <a:lstStyle/>
        <a:p>
          <a:r>
            <a:rPr lang="es-CO" dirty="0">
              <a:solidFill>
                <a:srgbClr val="152B48"/>
              </a:solidFill>
              <a:latin typeface="Montserrat" panose="02000505000000020004"/>
            </a:rPr>
            <a:t>Limitaciones: Costo, claustrofobia, TFG y dispositivos cardiacos.</a:t>
          </a:r>
        </a:p>
      </dgm:t>
    </dgm:pt>
    <dgm:pt modelId="{D625F130-23EE-7345-98B6-94BE29571849}" type="parTrans" cxnId="{B6196738-C548-2B4D-96D2-9F111444EB25}">
      <dgm:prSet/>
      <dgm:spPr/>
      <dgm:t>
        <a:bodyPr/>
        <a:lstStyle/>
        <a:p>
          <a:endParaRPr lang="es-ES">
            <a:latin typeface="Montserrat" panose="02000505000000020004"/>
          </a:endParaRPr>
        </a:p>
      </dgm:t>
    </dgm:pt>
    <dgm:pt modelId="{5855BCAD-FBBC-EE4E-8999-0928F62FF487}" type="sibTrans" cxnId="{B6196738-C548-2B4D-96D2-9F111444EB25}">
      <dgm:prSet/>
      <dgm:spPr/>
      <dgm:t>
        <a:bodyPr/>
        <a:lstStyle/>
        <a:p>
          <a:endParaRPr lang="es-ES">
            <a:latin typeface="Montserrat" panose="02000505000000020004"/>
          </a:endParaRPr>
        </a:p>
      </dgm:t>
    </dgm:pt>
    <dgm:pt modelId="{AC4B72CF-81BD-364F-AA78-5E8551AF3FCB}" type="pres">
      <dgm:prSet presAssocID="{B01CAD19-BF6D-3143-8C49-1904E8501E75}" presName="linear" presStyleCnt="0">
        <dgm:presLayoutVars>
          <dgm:animLvl val="lvl"/>
          <dgm:resizeHandles val="exact"/>
        </dgm:presLayoutVars>
      </dgm:prSet>
      <dgm:spPr/>
    </dgm:pt>
    <dgm:pt modelId="{E097728C-903B-A544-A615-F2B04068EC9B}" type="pres">
      <dgm:prSet presAssocID="{24BB26C7-7ACA-D945-B5AC-76215C4BB938}" presName="parentText" presStyleLbl="node1" presStyleIdx="0" presStyleCnt="5">
        <dgm:presLayoutVars>
          <dgm:chMax val="0"/>
          <dgm:bulletEnabled val="1"/>
        </dgm:presLayoutVars>
      </dgm:prSet>
      <dgm:spPr/>
    </dgm:pt>
    <dgm:pt modelId="{05E906A7-9BF6-114B-8919-CB781A8AF985}" type="pres">
      <dgm:prSet presAssocID="{3B078AED-5B28-BB4C-BB49-DF386D877461}" presName="spacer" presStyleCnt="0"/>
      <dgm:spPr/>
    </dgm:pt>
    <dgm:pt modelId="{17A02882-3482-E44B-B2F2-F49B5EB3DFD2}" type="pres">
      <dgm:prSet presAssocID="{2C586741-8AA6-FF4E-BE95-BA015FBDCE46}" presName="parentText" presStyleLbl="node1" presStyleIdx="1" presStyleCnt="5">
        <dgm:presLayoutVars>
          <dgm:chMax val="0"/>
          <dgm:bulletEnabled val="1"/>
        </dgm:presLayoutVars>
      </dgm:prSet>
      <dgm:spPr/>
    </dgm:pt>
    <dgm:pt modelId="{DAA31B62-8601-3F4E-B162-6511FFB627BB}" type="pres">
      <dgm:prSet presAssocID="{22EB46C8-F6B9-8740-9B57-964D1D2F54E6}" presName="spacer" presStyleCnt="0"/>
      <dgm:spPr/>
    </dgm:pt>
    <dgm:pt modelId="{0A8AD217-13F9-B345-B27B-CBE9956BF033}" type="pres">
      <dgm:prSet presAssocID="{056176D1-563F-3842-8358-7B259B9CFB3A}" presName="parentText" presStyleLbl="node1" presStyleIdx="2" presStyleCnt="5">
        <dgm:presLayoutVars>
          <dgm:chMax val="0"/>
          <dgm:bulletEnabled val="1"/>
        </dgm:presLayoutVars>
      </dgm:prSet>
      <dgm:spPr/>
    </dgm:pt>
    <dgm:pt modelId="{9637EFB5-7A80-3647-A4E1-FEF2ACE123C4}" type="pres">
      <dgm:prSet presAssocID="{16D8DC3E-AECF-A84A-AB55-1DEC8FDF5821}" presName="spacer" presStyleCnt="0"/>
      <dgm:spPr/>
    </dgm:pt>
    <dgm:pt modelId="{C1952D8E-DFE0-2041-8B2D-0D69D7B1F432}" type="pres">
      <dgm:prSet presAssocID="{C5BE4895-3105-9046-A6C5-B45CE72806F4}" presName="parentText" presStyleLbl="node1" presStyleIdx="3" presStyleCnt="5">
        <dgm:presLayoutVars>
          <dgm:chMax val="0"/>
          <dgm:bulletEnabled val="1"/>
        </dgm:presLayoutVars>
      </dgm:prSet>
      <dgm:spPr/>
    </dgm:pt>
    <dgm:pt modelId="{3365A58A-10BA-D745-B654-01CCB62AF210}" type="pres">
      <dgm:prSet presAssocID="{E5BDD2BA-3F8B-1D47-BF8B-7BE477A2FB0D}" presName="spacer" presStyleCnt="0"/>
      <dgm:spPr/>
    </dgm:pt>
    <dgm:pt modelId="{D6FB3B10-4100-6949-AC97-103F3BFA1042}" type="pres">
      <dgm:prSet presAssocID="{A77F23D3-8515-AB47-BD03-AC0554CDA6E0}" presName="parentText" presStyleLbl="node1" presStyleIdx="4" presStyleCnt="5">
        <dgm:presLayoutVars>
          <dgm:chMax val="0"/>
          <dgm:bulletEnabled val="1"/>
        </dgm:presLayoutVars>
      </dgm:prSet>
      <dgm:spPr/>
    </dgm:pt>
    <dgm:pt modelId="{969E19D8-7652-5C47-BF29-22F21FBFBAC2}" type="pres">
      <dgm:prSet presAssocID="{A77F23D3-8515-AB47-BD03-AC0554CDA6E0}" presName="childText" presStyleLbl="revTx" presStyleIdx="0" presStyleCnt="1">
        <dgm:presLayoutVars>
          <dgm:bulletEnabled val="1"/>
        </dgm:presLayoutVars>
      </dgm:prSet>
      <dgm:spPr/>
    </dgm:pt>
  </dgm:ptLst>
  <dgm:cxnLst>
    <dgm:cxn modelId="{42A2D611-1F6B-C845-8745-E914EC438DE7}" srcId="{B01CAD19-BF6D-3143-8C49-1904E8501E75}" destId="{C5BE4895-3105-9046-A6C5-B45CE72806F4}" srcOrd="3" destOrd="0" parTransId="{E5254230-AB62-DE40-B87B-8C33D68D6918}" sibTransId="{E5BDD2BA-3F8B-1D47-BF8B-7BE477A2FB0D}"/>
    <dgm:cxn modelId="{782F0727-EF90-2248-ADF6-724CC6F4D783}" srcId="{B01CAD19-BF6D-3143-8C49-1904E8501E75}" destId="{A77F23D3-8515-AB47-BD03-AC0554CDA6E0}" srcOrd="4" destOrd="0" parTransId="{076E464B-EBC9-B24C-B27A-1E4C48D76B29}" sibTransId="{A9CCF195-2998-AD4E-9B01-97FFC2D17357}"/>
    <dgm:cxn modelId="{B6196738-C548-2B4D-96D2-9F111444EB25}" srcId="{A77F23D3-8515-AB47-BD03-AC0554CDA6E0}" destId="{1B473684-9534-854F-9C61-A401EA72B1AF}" srcOrd="0" destOrd="0" parTransId="{D625F130-23EE-7345-98B6-94BE29571849}" sibTransId="{5855BCAD-FBBC-EE4E-8999-0928F62FF487}"/>
    <dgm:cxn modelId="{8ABD9E5D-751B-1E4C-87C5-5DB150BDFA51}" type="presOf" srcId="{C5BE4895-3105-9046-A6C5-B45CE72806F4}" destId="{C1952D8E-DFE0-2041-8B2D-0D69D7B1F432}" srcOrd="0" destOrd="0" presId="urn:microsoft.com/office/officeart/2005/8/layout/vList2"/>
    <dgm:cxn modelId="{145463A3-BD46-7143-9181-919B5751FD89}" type="presOf" srcId="{B01CAD19-BF6D-3143-8C49-1904E8501E75}" destId="{AC4B72CF-81BD-364F-AA78-5E8551AF3FCB}" srcOrd="0" destOrd="0" presId="urn:microsoft.com/office/officeart/2005/8/layout/vList2"/>
    <dgm:cxn modelId="{C9A8AFA3-E6BB-D34D-A8FA-9D3146114685}" type="presOf" srcId="{056176D1-563F-3842-8358-7B259B9CFB3A}" destId="{0A8AD217-13F9-B345-B27B-CBE9956BF033}" srcOrd="0" destOrd="0" presId="urn:microsoft.com/office/officeart/2005/8/layout/vList2"/>
    <dgm:cxn modelId="{6E0125A8-5E8B-4043-8B65-862117552647}" type="presOf" srcId="{A77F23D3-8515-AB47-BD03-AC0554CDA6E0}" destId="{D6FB3B10-4100-6949-AC97-103F3BFA1042}" srcOrd="0" destOrd="0" presId="urn:microsoft.com/office/officeart/2005/8/layout/vList2"/>
    <dgm:cxn modelId="{B9E751B3-BD4A-2A4A-8C36-F5AA0C0D8716}" type="presOf" srcId="{2C586741-8AA6-FF4E-BE95-BA015FBDCE46}" destId="{17A02882-3482-E44B-B2F2-F49B5EB3DFD2}" srcOrd="0" destOrd="0" presId="urn:microsoft.com/office/officeart/2005/8/layout/vList2"/>
    <dgm:cxn modelId="{D7C8EAB4-8270-204E-8D0B-3888E62A9449}" srcId="{B01CAD19-BF6D-3143-8C49-1904E8501E75}" destId="{056176D1-563F-3842-8358-7B259B9CFB3A}" srcOrd="2" destOrd="0" parTransId="{607C9BA0-77A6-2F40-9DB7-924E91DD8A1F}" sibTransId="{16D8DC3E-AECF-A84A-AB55-1DEC8FDF5821}"/>
    <dgm:cxn modelId="{879692B5-275E-CC47-8F6E-7A5F47708ECA}" type="presOf" srcId="{1B473684-9534-854F-9C61-A401EA72B1AF}" destId="{969E19D8-7652-5C47-BF29-22F21FBFBAC2}" srcOrd="0" destOrd="0" presId="urn:microsoft.com/office/officeart/2005/8/layout/vList2"/>
    <dgm:cxn modelId="{8353D0D2-F84D-D34C-AC6A-F07EF1E55A21}" type="presOf" srcId="{24BB26C7-7ACA-D945-B5AC-76215C4BB938}" destId="{E097728C-903B-A544-A615-F2B04068EC9B}" srcOrd="0" destOrd="0" presId="urn:microsoft.com/office/officeart/2005/8/layout/vList2"/>
    <dgm:cxn modelId="{3A34E5E8-2B99-1E43-B147-753FE5E8648B}" srcId="{B01CAD19-BF6D-3143-8C49-1904E8501E75}" destId="{2C586741-8AA6-FF4E-BE95-BA015FBDCE46}" srcOrd="1" destOrd="0" parTransId="{3D8B6D94-0D5B-6C4E-BF5E-25B0916DB699}" sibTransId="{22EB46C8-F6B9-8740-9B57-964D1D2F54E6}"/>
    <dgm:cxn modelId="{F51FEAF9-DD7C-614A-8BDC-7FFF014B2B7E}" srcId="{B01CAD19-BF6D-3143-8C49-1904E8501E75}" destId="{24BB26C7-7ACA-D945-B5AC-76215C4BB938}" srcOrd="0" destOrd="0" parTransId="{3D5EE6F0-46FB-764F-A198-F8E3EC2D35D2}" sibTransId="{3B078AED-5B28-BB4C-BB49-DF386D877461}"/>
    <dgm:cxn modelId="{FD730AAB-A4CC-8340-8BBC-F020B0BC746F}" type="presParOf" srcId="{AC4B72CF-81BD-364F-AA78-5E8551AF3FCB}" destId="{E097728C-903B-A544-A615-F2B04068EC9B}" srcOrd="0" destOrd="0" presId="urn:microsoft.com/office/officeart/2005/8/layout/vList2"/>
    <dgm:cxn modelId="{04872E59-FE8A-1D47-8CEC-AFBBE8BB9C50}" type="presParOf" srcId="{AC4B72CF-81BD-364F-AA78-5E8551AF3FCB}" destId="{05E906A7-9BF6-114B-8919-CB781A8AF985}" srcOrd="1" destOrd="0" presId="urn:microsoft.com/office/officeart/2005/8/layout/vList2"/>
    <dgm:cxn modelId="{B2D29F66-72E4-0148-BD72-BB2B79164447}" type="presParOf" srcId="{AC4B72CF-81BD-364F-AA78-5E8551AF3FCB}" destId="{17A02882-3482-E44B-B2F2-F49B5EB3DFD2}" srcOrd="2" destOrd="0" presId="urn:microsoft.com/office/officeart/2005/8/layout/vList2"/>
    <dgm:cxn modelId="{4FA89B52-FE9C-5A4E-B82C-405C1DDA352D}" type="presParOf" srcId="{AC4B72CF-81BD-364F-AA78-5E8551AF3FCB}" destId="{DAA31B62-8601-3F4E-B162-6511FFB627BB}" srcOrd="3" destOrd="0" presId="urn:microsoft.com/office/officeart/2005/8/layout/vList2"/>
    <dgm:cxn modelId="{562FDD62-AB81-224E-A32A-7649201505F5}" type="presParOf" srcId="{AC4B72CF-81BD-364F-AA78-5E8551AF3FCB}" destId="{0A8AD217-13F9-B345-B27B-CBE9956BF033}" srcOrd="4" destOrd="0" presId="urn:microsoft.com/office/officeart/2005/8/layout/vList2"/>
    <dgm:cxn modelId="{393D9E3F-DCA7-954E-928F-F9AFD3188AFE}" type="presParOf" srcId="{AC4B72CF-81BD-364F-AA78-5E8551AF3FCB}" destId="{9637EFB5-7A80-3647-A4E1-FEF2ACE123C4}" srcOrd="5" destOrd="0" presId="urn:microsoft.com/office/officeart/2005/8/layout/vList2"/>
    <dgm:cxn modelId="{EE8172B7-7BBA-7B40-B82B-99B47C2F2E4B}" type="presParOf" srcId="{AC4B72CF-81BD-364F-AA78-5E8551AF3FCB}" destId="{C1952D8E-DFE0-2041-8B2D-0D69D7B1F432}" srcOrd="6" destOrd="0" presId="urn:microsoft.com/office/officeart/2005/8/layout/vList2"/>
    <dgm:cxn modelId="{138AFA5E-40CE-594F-876C-100ABD01335F}" type="presParOf" srcId="{AC4B72CF-81BD-364F-AA78-5E8551AF3FCB}" destId="{3365A58A-10BA-D745-B654-01CCB62AF210}" srcOrd="7" destOrd="0" presId="urn:microsoft.com/office/officeart/2005/8/layout/vList2"/>
    <dgm:cxn modelId="{BDBE0653-6364-1E45-8332-58D17B1D2B57}" type="presParOf" srcId="{AC4B72CF-81BD-364F-AA78-5E8551AF3FCB}" destId="{D6FB3B10-4100-6949-AC97-103F3BFA1042}" srcOrd="8" destOrd="0" presId="urn:microsoft.com/office/officeart/2005/8/layout/vList2"/>
    <dgm:cxn modelId="{371927A9-61DA-EC44-A1A0-579E30D3B327}" type="presParOf" srcId="{AC4B72CF-81BD-364F-AA78-5E8551AF3FCB}" destId="{969E19D8-7652-5C47-BF29-22F21FBFBAC2}"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8A373B-204E-DA4B-8897-08C98F98E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82FC14-1BEE-E94B-99B8-2DBE7D546331}">
      <dgm:prSet/>
      <dgm:spPr/>
      <dgm:t>
        <a:bodyPr/>
        <a:lstStyle/>
        <a:p>
          <a:r>
            <a:rPr lang="es-CO" dirty="0">
              <a:latin typeface="Montserrat" panose="02000505000000020004"/>
            </a:rPr>
            <a:t>Hemograma completo.</a:t>
          </a:r>
        </a:p>
      </dgm:t>
    </dgm:pt>
    <dgm:pt modelId="{90FA3442-947A-5C42-8A93-2E2D0FC18918}" type="parTrans" cxnId="{0899EA99-5622-E448-9474-1C5A82F70464}">
      <dgm:prSet/>
      <dgm:spPr/>
      <dgm:t>
        <a:bodyPr/>
        <a:lstStyle/>
        <a:p>
          <a:endParaRPr lang="es-ES">
            <a:latin typeface="Montserrat" panose="02000505000000020004"/>
          </a:endParaRPr>
        </a:p>
      </dgm:t>
    </dgm:pt>
    <dgm:pt modelId="{82C89BDF-B607-2E41-8136-DE333EA33472}" type="sibTrans" cxnId="{0899EA99-5622-E448-9474-1C5A82F70464}">
      <dgm:prSet/>
      <dgm:spPr/>
      <dgm:t>
        <a:bodyPr/>
        <a:lstStyle/>
        <a:p>
          <a:endParaRPr lang="es-ES">
            <a:latin typeface="Montserrat" panose="02000505000000020004"/>
          </a:endParaRPr>
        </a:p>
      </dgm:t>
    </dgm:pt>
    <dgm:pt modelId="{2CA0A007-C031-8E43-A7C9-4193FF2609D5}">
      <dgm:prSet/>
      <dgm:spPr/>
      <dgm:t>
        <a:bodyPr/>
        <a:lstStyle/>
        <a:p>
          <a:r>
            <a:rPr lang="es-CO" dirty="0">
              <a:latin typeface="Montserrat" panose="02000505000000020004"/>
            </a:rPr>
            <a:t>Ionograma y función renal.</a:t>
          </a:r>
        </a:p>
      </dgm:t>
    </dgm:pt>
    <dgm:pt modelId="{1DAA65BC-1069-F745-B3B8-E7FF59DF648D}" type="parTrans" cxnId="{B12287D4-4582-2B4C-851D-4F5918960A4D}">
      <dgm:prSet/>
      <dgm:spPr/>
      <dgm:t>
        <a:bodyPr/>
        <a:lstStyle/>
        <a:p>
          <a:endParaRPr lang="es-ES">
            <a:latin typeface="Montserrat" panose="02000505000000020004"/>
          </a:endParaRPr>
        </a:p>
      </dgm:t>
    </dgm:pt>
    <dgm:pt modelId="{5EDED2CB-BE0E-5546-A9E3-60D5C152057E}" type="sibTrans" cxnId="{B12287D4-4582-2B4C-851D-4F5918960A4D}">
      <dgm:prSet/>
      <dgm:spPr/>
      <dgm:t>
        <a:bodyPr/>
        <a:lstStyle/>
        <a:p>
          <a:endParaRPr lang="es-ES">
            <a:latin typeface="Montserrat" panose="02000505000000020004"/>
          </a:endParaRPr>
        </a:p>
      </dgm:t>
    </dgm:pt>
    <dgm:pt modelId="{56A53965-DF25-3243-87C2-2631ADCE5B90}">
      <dgm:prSet/>
      <dgm:spPr/>
      <dgm:t>
        <a:bodyPr/>
        <a:lstStyle/>
        <a:p>
          <a:r>
            <a:rPr lang="es-CO" dirty="0">
              <a:latin typeface="Montserrat" panose="02000505000000020004"/>
            </a:rPr>
            <a:t>Pruebas de función hepática (bilirrubina, AST, ALT, </a:t>
          </a:r>
          <a:r>
            <a:rPr lang="es-CO" dirty="0" err="1">
              <a:latin typeface="Montserrat" panose="02000505000000020004"/>
            </a:rPr>
            <a:t>GGT</a:t>
          </a:r>
          <a:r>
            <a:rPr lang="es-CO" dirty="0">
              <a:latin typeface="Montserrat" panose="02000505000000020004"/>
            </a:rPr>
            <a:t>).</a:t>
          </a:r>
        </a:p>
      </dgm:t>
    </dgm:pt>
    <dgm:pt modelId="{80CDAB62-F4F3-BC41-A951-C17890DB33DC}" type="parTrans" cxnId="{9BC76A3F-A08B-034A-93E0-0333B9067F21}">
      <dgm:prSet/>
      <dgm:spPr/>
      <dgm:t>
        <a:bodyPr/>
        <a:lstStyle/>
        <a:p>
          <a:endParaRPr lang="es-ES">
            <a:latin typeface="Montserrat" panose="02000505000000020004"/>
          </a:endParaRPr>
        </a:p>
      </dgm:t>
    </dgm:pt>
    <dgm:pt modelId="{A4DF079B-2F82-5E4B-9DD3-DC63FCB8CB6C}" type="sibTrans" cxnId="{9BC76A3F-A08B-034A-93E0-0333B9067F21}">
      <dgm:prSet/>
      <dgm:spPr/>
      <dgm:t>
        <a:bodyPr/>
        <a:lstStyle/>
        <a:p>
          <a:endParaRPr lang="es-ES">
            <a:latin typeface="Montserrat" panose="02000505000000020004"/>
          </a:endParaRPr>
        </a:p>
      </dgm:t>
    </dgm:pt>
    <dgm:pt modelId="{8898DDB7-4D87-8043-B6B8-F8C0BBCF46B8}">
      <dgm:prSet/>
      <dgm:spPr/>
      <dgm:t>
        <a:bodyPr/>
        <a:lstStyle/>
        <a:p>
          <a:r>
            <a:rPr lang="es-CO" dirty="0">
              <a:latin typeface="Montserrat" panose="02000505000000020004"/>
            </a:rPr>
            <a:t>Glucosa, HbA1c.</a:t>
          </a:r>
        </a:p>
      </dgm:t>
    </dgm:pt>
    <dgm:pt modelId="{7CF4DEFC-5890-D74C-9F29-538AF245A98D}" type="parTrans" cxnId="{BE364730-DD97-F74A-BEE4-CBE096C642C0}">
      <dgm:prSet/>
      <dgm:spPr/>
      <dgm:t>
        <a:bodyPr/>
        <a:lstStyle/>
        <a:p>
          <a:endParaRPr lang="es-ES">
            <a:latin typeface="Montserrat" panose="02000505000000020004"/>
          </a:endParaRPr>
        </a:p>
      </dgm:t>
    </dgm:pt>
    <dgm:pt modelId="{C84F964F-3B82-CB43-96DC-A6694ABC0C64}" type="sibTrans" cxnId="{BE364730-DD97-F74A-BEE4-CBE096C642C0}">
      <dgm:prSet/>
      <dgm:spPr/>
      <dgm:t>
        <a:bodyPr/>
        <a:lstStyle/>
        <a:p>
          <a:endParaRPr lang="es-ES">
            <a:latin typeface="Montserrat" panose="02000505000000020004"/>
          </a:endParaRPr>
        </a:p>
      </dgm:t>
    </dgm:pt>
    <dgm:pt modelId="{07D7F9AC-7BFB-8840-A8F7-712BB07451BD}">
      <dgm:prSet/>
      <dgm:spPr/>
      <dgm:t>
        <a:bodyPr/>
        <a:lstStyle/>
        <a:p>
          <a:r>
            <a:rPr lang="es-CO" dirty="0" err="1">
              <a:latin typeface="Montserrat" panose="02000505000000020004"/>
            </a:rPr>
            <a:t>TSH</a:t>
          </a:r>
          <a:r>
            <a:rPr lang="es-CO" dirty="0">
              <a:latin typeface="Montserrat" panose="02000505000000020004"/>
            </a:rPr>
            <a:t>.</a:t>
          </a:r>
        </a:p>
      </dgm:t>
    </dgm:pt>
    <dgm:pt modelId="{D77F9D01-4B8D-B24E-BFDD-B789FD3C89E8}" type="parTrans" cxnId="{81E00D55-65FE-FC45-B0B4-13D7C8F5DF8C}">
      <dgm:prSet/>
      <dgm:spPr/>
      <dgm:t>
        <a:bodyPr/>
        <a:lstStyle/>
        <a:p>
          <a:endParaRPr lang="es-ES">
            <a:latin typeface="Montserrat" panose="02000505000000020004"/>
          </a:endParaRPr>
        </a:p>
      </dgm:t>
    </dgm:pt>
    <dgm:pt modelId="{0AC7DD05-3AAC-4F4E-9024-ED1D3A89D33E}" type="sibTrans" cxnId="{81E00D55-65FE-FC45-B0B4-13D7C8F5DF8C}">
      <dgm:prSet/>
      <dgm:spPr/>
      <dgm:t>
        <a:bodyPr/>
        <a:lstStyle/>
        <a:p>
          <a:endParaRPr lang="es-ES">
            <a:latin typeface="Montserrat" panose="02000505000000020004"/>
          </a:endParaRPr>
        </a:p>
      </dgm:t>
    </dgm:pt>
    <dgm:pt modelId="{F1A3EDEB-D468-6747-8231-A5A33BE4B2EC}">
      <dgm:prSet/>
      <dgm:spPr/>
      <dgm:t>
        <a:bodyPr/>
        <a:lstStyle/>
        <a:p>
          <a:r>
            <a:rPr lang="es-CO" dirty="0">
              <a:latin typeface="Montserrat" panose="02000505000000020004"/>
            </a:rPr>
            <a:t>Péptidos natriuréticos.</a:t>
          </a:r>
        </a:p>
      </dgm:t>
    </dgm:pt>
    <dgm:pt modelId="{66B278B4-59C3-5240-A77A-11DE6DC86ED3}" type="parTrans" cxnId="{4BC4EF5C-1585-324F-BFE5-43D2175F9E6E}">
      <dgm:prSet/>
      <dgm:spPr/>
      <dgm:t>
        <a:bodyPr/>
        <a:lstStyle/>
        <a:p>
          <a:endParaRPr lang="es-ES">
            <a:latin typeface="Montserrat" panose="02000505000000020004"/>
          </a:endParaRPr>
        </a:p>
      </dgm:t>
    </dgm:pt>
    <dgm:pt modelId="{33C4E046-5171-4F49-A139-37696E6EDF63}" type="sibTrans" cxnId="{4BC4EF5C-1585-324F-BFE5-43D2175F9E6E}">
      <dgm:prSet/>
      <dgm:spPr/>
      <dgm:t>
        <a:bodyPr/>
        <a:lstStyle/>
        <a:p>
          <a:endParaRPr lang="es-ES">
            <a:latin typeface="Montserrat" panose="02000505000000020004"/>
          </a:endParaRPr>
        </a:p>
      </dgm:t>
    </dgm:pt>
    <dgm:pt modelId="{ABBFC184-CB1E-724D-8842-2DD96ED4AE18}" type="pres">
      <dgm:prSet presAssocID="{FD8A373B-204E-DA4B-8897-08C98F98E444}" presName="linear" presStyleCnt="0">
        <dgm:presLayoutVars>
          <dgm:animLvl val="lvl"/>
          <dgm:resizeHandles val="exact"/>
        </dgm:presLayoutVars>
      </dgm:prSet>
      <dgm:spPr/>
    </dgm:pt>
    <dgm:pt modelId="{2F7CCAD9-1064-E144-A571-C7227E98B4C7}" type="pres">
      <dgm:prSet presAssocID="{8D82FC14-1BEE-E94B-99B8-2DBE7D546331}" presName="parentText" presStyleLbl="node1" presStyleIdx="0" presStyleCnt="6">
        <dgm:presLayoutVars>
          <dgm:chMax val="0"/>
          <dgm:bulletEnabled val="1"/>
        </dgm:presLayoutVars>
      </dgm:prSet>
      <dgm:spPr/>
    </dgm:pt>
    <dgm:pt modelId="{B153B19F-0966-DE4B-A51B-7AFE5EF1B99E}" type="pres">
      <dgm:prSet presAssocID="{82C89BDF-B607-2E41-8136-DE333EA33472}" presName="spacer" presStyleCnt="0"/>
      <dgm:spPr/>
    </dgm:pt>
    <dgm:pt modelId="{E3F0DA07-C861-0D44-9BF0-12B8B3FB8892}" type="pres">
      <dgm:prSet presAssocID="{2CA0A007-C031-8E43-A7C9-4193FF2609D5}" presName="parentText" presStyleLbl="node1" presStyleIdx="1" presStyleCnt="6">
        <dgm:presLayoutVars>
          <dgm:chMax val="0"/>
          <dgm:bulletEnabled val="1"/>
        </dgm:presLayoutVars>
      </dgm:prSet>
      <dgm:spPr/>
    </dgm:pt>
    <dgm:pt modelId="{1BDE0BA0-3E96-4247-8083-A4C9A2BD2E2F}" type="pres">
      <dgm:prSet presAssocID="{5EDED2CB-BE0E-5546-A9E3-60D5C152057E}" presName="spacer" presStyleCnt="0"/>
      <dgm:spPr/>
    </dgm:pt>
    <dgm:pt modelId="{CB772E90-3942-9A45-8FCE-D7FAB1A1FEBC}" type="pres">
      <dgm:prSet presAssocID="{56A53965-DF25-3243-87C2-2631ADCE5B90}" presName="parentText" presStyleLbl="node1" presStyleIdx="2" presStyleCnt="6">
        <dgm:presLayoutVars>
          <dgm:chMax val="0"/>
          <dgm:bulletEnabled val="1"/>
        </dgm:presLayoutVars>
      </dgm:prSet>
      <dgm:spPr/>
    </dgm:pt>
    <dgm:pt modelId="{833EC3BA-3A12-5443-BFB7-DA0316269DCB}" type="pres">
      <dgm:prSet presAssocID="{A4DF079B-2F82-5E4B-9DD3-DC63FCB8CB6C}" presName="spacer" presStyleCnt="0"/>
      <dgm:spPr/>
    </dgm:pt>
    <dgm:pt modelId="{1F118039-851A-2D42-AA17-18A9A2923383}" type="pres">
      <dgm:prSet presAssocID="{8898DDB7-4D87-8043-B6B8-F8C0BBCF46B8}" presName="parentText" presStyleLbl="node1" presStyleIdx="3" presStyleCnt="6">
        <dgm:presLayoutVars>
          <dgm:chMax val="0"/>
          <dgm:bulletEnabled val="1"/>
        </dgm:presLayoutVars>
      </dgm:prSet>
      <dgm:spPr/>
    </dgm:pt>
    <dgm:pt modelId="{5B8A85F6-85F5-B44D-BFDE-193402F352B1}" type="pres">
      <dgm:prSet presAssocID="{C84F964F-3B82-CB43-96DC-A6694ABC0C64}" presName="spacer" presStyleCnt="0"/>
      <dgm:spPr/>
    </dgm:pt>
    <dgm:pt modelId="{D7C91D6C-EB45-CA4A-B263-3F2236D26A26}" type="pres">
      <dgm:prSet presAssocID="{07D7F9AC-7BFB-8840-A8F7-712BB07451BD}" presName="parentText" presStyleLbl="node1" presStyleIdx="4" presStyleCnt="6">
        <dgm:presLayoutVars>
          <dgm:chMax val="0"/>
          <dgm:bulletEnabled val="1"/>
        </dgm:presLayoutVars>
      </dgm:prSet>
      <dgm:spPr/>
    </dgm:pt>
    <dgm:pt modelId="{A4336493-3AF3-A54A-8F8F-78EDAB6269ED}" type="pres">
      <dgm:prSet presAssocID="{0AC7DD05-3AAC-4F4E-9024-ED1D3A89D33E}" presName="spacer" presStyleCnt="0"/>
      <dgm:spPr/>
    </dgm:pt>
    <dgm:pt modelId="{9FC18104-0CB0-8048-817E-77327E5BEACD}" type="pres">
      <dgm:prSet presAssocID="{F1A3EDEB-D468-6747-8231-A5A33BE4B2EC}" presName="parentText" presStyleLbl="node1" presStyleIdx="5" presStyleCnt="6">
        <dgm:presLayoutVars>
          <dgm:chMax val="0"/>
          <dgm:bulletEnabled val="1"/>
        </dgm:presLayoutVars>
      </dgm:prSet>
      <dgm:spPr/>
    </dgm:pt>
  </dgm:ptLst>
  <dgm:cxnLst>
    <dgm:cxn modelId="{2D40042E-BE41-7C4C-8D14-903AB0F91ADF}" type="presOf" srcId="{56A53965-DF25-3243-87C2-2631ADCE5B90}" destId="{CB772E90-3942-9A45-8FCE-D7FAB1A1FEBC}" srcOrd="0" destOrd="0" presId="urn:microsoft.com/office/officeart/2005/8/layout/vList2"/>
    <dgm:cxn modelId="{BE364730-DD97-F74A-BEE4-CBE096C642C0}" srcId="{FD8A373B-204E-DA4B-8897-08C98F98E444}" destId="{8898DDB7-4D87-8043-B6B8-F8C0BBCF46B8}" srcOrd="3" destOrd="0" parTransId="{7CF4DEFC-5890-D74C-9F29-538AF245A98D}" sibTransId="{C84F964F-3B82-CB43-96DC-A6694ABC0C64}"/>
    <dgm:cxn modelId="{9BC76A3F-A08B-034A-93E0-0333B9067F21}" srcId="{FD8A373B-204E-DA4B-8897-08C98F98E444}" destId="{56A53965-DF25-3243-87C2-2631ADCE5B90}" srcOrd="2" destOrd="0" parTransId="{80CDAB62-F4F3-BC41-A951-C17890DB33DC}" sibTransId="{A4DF079B-2F82-5E4B-9DD3-DC63FCB8CB6C}"/>
    <dgm:cxn modelId="{4BC4EF5C-1585-324F-BFE5-43D2175F9E6E}" srcId="{FD8A373B-204E-DA4B-8897-08C98F98E444}" destId="{F1A3EDEB-D468-6747-8231-A5A33BE4B2EC}" srcOrd="5" destOrd="0" parTransId="{66B278B4-59C3-5240-A77A-11DE6DC86ED3}" sibTransId="{33C4E046-5171-4F49-A139-37696E6EDF63}"/>
    <dgm:cxn modelId="{81E00D55-65FE-FC45-B0B4-13D7C8F5DF8C}" srcId="{FD8A373B-204E-DA4B-8897-08C98F98E444}" destId="{07D7F9AC-7BFB-8840-A8F7-712BB07451BD}" srcOrd="4" destOrd="0" parTransId="{D77F9D01-4B8D-B24E-BFDD-B789FD3C89E8}" sibTransId="{0AC7DD05-3AAC-4F4E-9024-ED1D3A89D33E}"/>
    <dgm:cxn modelId="{D6923C98-549D-8746-8724-A76660967AFB}" type="presOf" srcId="{2CA0A007-C031-8E43-A7C9-4193FF2609D5}" destId="{E3F0DA07-C861-0D44-9BF0-12B8B3FB8892}" srcOrd="0" destOrd="0" presId="urn:microsoft.com/office/officeart/2005/8/layout/vList2"/>
    <dgm:cxn modelId="{0899EA99-5622-E448-9474-1C5A82F70464}" srcId="{FD8A373B-204E-DA4B-8897-08C98F98E444}" destId="{8D82FC14-1BEE-E94B-99B8-2DBE7D546331}" srcOrd="0" destOrd="0" parTransId="{90FA3442-947A-5C42-8A93-2E2D0FC18918}" sibTransId="{82C89BDF-B607-2E41-8136-DE333EA33472}"/>
    <dgm:cxn modelId="{00FB5AAE-950C-1B4F-AA17-816D85DA4E0E}" type="presOf" srcId="{8D82FC14-1BEE-E94B-99B8-2DBE7D546331}" destId="{2F7CCAD9-1064-E144-A571-C7227E98B4C7}" srcOrd="0" destOrd="0" presId="urn:microsoft.com/office/officeart/2005/8/layout/vList2"/>
    <dgm:cxn modelId="{B12287D4-4582-2B4C-851D-4F5918960A4D}" srcId="{FD8A373B-204E-DA4B-8897-08C98F98E444}" destId="{2CA0A007-C031-8E43-A7C9-4193FF2609D5}" srcOrd="1" destOrd="0" parTransId="{1DAA65BC-1069-F745-B3B8-E7FF59DF648D}" sibTransId="{5EDED2CB-BE0E-5546-A9E3-60D5C152057E}"/>
    <dgm:cxn modelId="{10EC9DEA-876D-1249-8B2C-2E0A993A93DF}" type="presOf" srcId="{FD8A373B-204E-DA4B-8897-08C98F98E444}" destId="{ABBFC184-CB1E-724D-8842-2DD96ED4AE18}" srcOrd="0" destOrd="0" presId="urn:microsoft.com/office/officeart/2005/8/layout/vList2"/>
    <dgm:cxn modelId="{16A631EB-418F-FA4D-A465-BAF4B3F79536}" type="presOf" srcId="{8898DDB7-4D87-8043-B6B8-F8C0BBCF46B8}" destId="{1F118039-851A-2D42-AA17-18A9A2923383}" srcOrd="0" destOrd="0" presId="urn:microsoft.com/office/officeart/2005/8/layout/vList2"/>
    <dgm:cxn modelId="{66AB9EEE-6A82-DB47-BC7E-A9FA571C8C31}" type="presOf" srcId="{07D7F9AC-7BFB-8840-A8F7-712BB07451BD}" destId="{D7C91D6C-EB45-CA4A-B263-3F2236D26A26}" srcOrd="0" destOrd="0" presId="urn:microsoft.com/office/officeart/2005/8/layout/vList2"/>
    <dgm:cxn modelId="{B49A3DF6-C7B6-E348-A6EF-B264D5C565E6}" type="presOf" srcId="{F1A3EDEB-D468-6747-8231-A5A33BE4B2EC}" destId="{9FC18104-0CB0-8048-817E-77327E5BEACD}" srcOrd="0" destOrd="0" presId="urn:microsoft.com/office/officeart/2005/8/layout/vList2"/>
    <dgm:cxn modelId="{839E2B81-894D-3640-82BD-156E08688090}" type="presParOf" srcId="{ABBFC184-CB1E-724D-8842-2DD96ED4AE18}" destId="{2F7CCAD9-1064-E144-A571-C7227E98B4C7}" srcOrd="0" destOrd="0" presId="urn:microsoft.com/office/officeart/2005/8/layout/vList2"/>
    <dgm:cxn modelId="{74F36EDB-CE83-0A4B-8EA1-B7F4178585CA}" type="presParOf" srcId="{ABBFC184-CB1E-724D-8842-2DD96ED4AE18}" destId="{B153B19F-0966-DE4B-A51B-7AFE5EF1B99E}" srcOrd="1" destOrd="0" presId="urn:microsoft.com/office/officeart/2005/8/layout/vList2"/>
    <dgm:cxn modelId="{6EDB7D5D-1149-CA4B-9730-DE7A91D1705A}" type="presParOf" srcId="{ABBFC184-CB1E-724D-8842-2DD96ED4AE18}" destId="{E3F0DA07-C861-0D44-9BF0-12B8B3FB8892}" srcOrd="2" destOrd="0" presId="urn:microsoft.com/office/officeart/2005/8/layout/vList2"/>
    <dgm:cxn modelId="{26B6C7B0-6704-3E4E-8D3D-26D9C644617A}" type="presParOf" srcId="{ABBFC184-CB1E-724D-8842-2DD96ED4AE18}" destId="{1BDE0BA0-3E96-4247-8083-A4C9A2BD2E2F}" srcOrd="3" destOrd="0" presId="urn:microsoft.com/office/officeart/2005/8/layout/vList2"/>
    <dgm:cxn modelId="{0BDCF979-7FF5-2340-949E-DFC4854F2975}" type="presParOf" srcId="{ABBFC184-CB1E-724D-8842-2DD96ED4AE18}" destId="{CB772E90-3942-9A45-8FCE-D7FAB1A1FEBC}" srcOrd="4" destOrd="0" presId="urn:microsoft.com/office/officeart/2005/8/layout/vList2"/>
    <dgm:cxn modelId="{F72B274D-160A-304A-B63E-4756096C165F}" type="presParOf" srcId="{ABBFC184-CB1E-724D-8842-2DD96ED4AE18}" destId="{833EC3BA-3A12-5443-BFB7-DA0316269DCB}" srcOrd="5" destOrd="0" presId="urn:microsoft.com/office/officeart/2005/8/layout/vList2"/>
    <dgm:cxn modelId="{739DD91E-4352-AC43-A1D2-9B086F5F00F0}" type="presParOf" srcId="{ABBFC184-CB1E-724D-8842-2DD96ED4AE18}" destId="{1F118039-851A-2D42-AA17-18A9A2923383}" srcOrd="6" destOrd="0" presId="urn:microsoft.com/office/officeart/2005/8/layout/vList2"/>
    <dgm:cxn modelId="{97E9364C-8805-5548-844F-994349DDFC92}" type="presParOf" srcId="{ABBFC184-CB1E-724D-8842-2DD96ED4AE18}" destId="{5B8A85F6-85F5-B44D-BFDE-193402F352B1}" srcOrd="7" destOrd="0" presId="urn:microsoft.com/office/officeart/2005/8/layout/vList2"/>
    <dgm:cxn modelId="{123471BA-6E17-144F-B36D-F52A50520D8D}" type="presParOf" srcId="{ABBFC184-CB1E-724D-8842-2DD96ED4AE18}" destId="{D7C91D6C-EB45-CA4A-B263-3F2236D26A26}" srcOrd="8" destOrd="0" presId="urn:microsoft.com/office/officeart/2005/8/layout/vList2"/>
    <dgm:cxn modelId="{E920CBD2-8F76-D94B-B1B0-DECF90C5E517}" type="presParOf" srcId="{ABBFC184-CB1E-724D-8842-2DD96ED4AE18}" destId="{A4336493-3AF3-A54A-8F8F-78EDAB6269ED}" srcOrd="9" destOrd="0" presId="urn:microsoft.com/office/officeart/2005/8/layout/vList2"/>
    <dgm:cxn modelId="{139144A3-61DE-0046-8CE0-C8489E5E7ACF}" type="presParOf" srcId="{ABBFC184-CB1E-724D-8842-2DD96ED4AE18}" destId="{9FC18104-0CB0-8048-817E-77327E5BEAC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4B9E7B-2009-8645-969C-A7D4AC5C1F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27CB387-5D1A-964C-BCF0-FDF5C3D13BB7}">
      <dgm:prSet/>
      <dgm:spPr/>
      <dgm:t>
        <a:bodyPr/>
        <a:lstStyle/>
        <a:p>
          <a:r>
            <a:rPr lang="es-CO" dirty="0">
              <a:latin typeface="Montserrat" panose="02000505000000020004"/>
            </a:rPr>
            <a:t>Cateterismo derecho con catéter en la arteria pulmonar.</a:t>
          </a:r>
        </a:p>
      </dgm:t>
    </dgm:pt>
    <dgm:pt modelId="{C406897B-1AA2-F742-8A41-4D844E357803}" type="parTrans" cxnId="{17B198D3-4ADC-A149-B5FA-AD96A55796B4}">
      <dgm:prSet/>
      <dgm:spPr/>
      <dgm:t>
        <a:bodyPr/>
        <a:lstStyle/>
        <a:p>
          <a:endParaRPr lang="es-ES">
            <a:latin typeface="Montserrat" panose="02000505000000020004"/>
          </a:endParaRPr>
        </a:p>
      </dgm:t>
    </dgm:pt>
    <dgm:pt modelId="{1521A8C8-3CB7-2544-ADA7-D79DFD990692}" type="sibTrans" cxnId="{17B198D3-4ADC-A149-B5FA-AD96A55796B4}">
      <dgm:prSet/>
      <dgm:spPr/>
      <dgm:t>
        <a:bodyPr/>
        <a:lstStyle/>
        <a:p>
          <a:endParaRPr lang="es-ES">
            <a:latin typeface="Montserrat" panose="02000505000000020004"/>
          </a:endParaRPr>
        </a:p>
      </dgm:t>
    </dgm:pt>
    <dgm:pt modelId="{48698A43-99F9-EC49-8049-DA541BE7C5A3}">
      <dgm:prSet/>
      <dgm:spPr/>
      <dgm:t>
        <a:bodyPr/>
        <a:lstStyle/>
        <a:p>
          <a:r>
            <a:rPr lang="es-CO" dirty="0">
              <a:latin typeface="Montserrat" panose="02000505000000020004"/>
            </a:rPr>
            <a:t>Pacientes con insuficiencia cardiaca severa candidatos a trasplante de corazón o de asistencia circulatoria mecánica.</a:t>
          </a:r>
        </a:p>
      </dgm:t>
    </dgm:pt>
    <dgm:pt modelId="{976EB516-E5D0-624D-9377-74B49D7BB22F}" type="parTrans" cxnId="{C390D07D-BA4E-4846-8F08-29044EE5A25C}">
      <dgm:prSet/>
      <dgm:spPr/>
      <dgm:t>
        <a:bodyPr/>
        <a:lstStyle/>
        <a:p>
          <a:endParaRPr lang="es-ES">
            <a:latin typeface="Montserrat" panose="02000505000000020004"/>
          </a:endParaRPr>
        </a:p>
      </dgm:t>
    </dgm:pt>
    <dgm:pt modelId="{FCA7920B-74E9-9F4E-8A80-826585A16CD5}" type="sibTrans" cxnId="{C390D07D-BA4E-4846-8F08-29044EE5A25C}">
      <dgm:prSet/>
      <dgm:spPr/>
      <dgm:t>
        <a:bodyPr/>
        <a:lstStyle/>
        <a:p>
          <a:endParaRPr lang="es-ES">
            <a:latin typeface="Montserrat" panose="02000505000000020004"/>
          </a:endParaRPr>
        </a:p>
      </dgm:t>
    </dgm:pt>
    <dgm:pt modelId="{57A7A172-49C0-8A46-8008-AD29ACEDF33C}">
      <dgm:prSet/>
      <dgm:spPr/>
      <dgm:t>
        <a:bodyPr/>
        <a:lstStyle/>
        <a:p>
          <a:r>
            <a:rPr lang="es-CO" dirty="0">
              <a:latin typeface="Montserrat" panose="02000505000000020004"/>
            </a:rPr>
            <a:t>Estudio de hipertensión pulmonar y su reversibilidad antes de la corrección de valvulopatía.</a:t>
          </a:r>
        </a:p>
      </dgm:t>
    </dgm:pt>
    <dgm:pt modelId="{069D14C5-23FE-D64A-ADC4-144A6C06D0F6}" type="parTrans" cxnId="{C46A20FB-10A9-6548-940D-09CCE1EB5F9D}">
      <dgm:prSet/>
      <dgm:spPr/>
      <dgm:t>
        <a:bodyPr/>
        <a:lstStyle/>
        <a:p>
          <a:endParaRPr lang="es-ES">
            <a:latin typeface="Montserrat" panose="02000505000000020004"/>
          </a:endParaRPr>
        </a:p>
      </dgm:t>
    </dgm:pt>
    <dgm:pt modelId="{35B5F27C-89AA-8942-969E-6758900C36C8}" type="sibTrans" cxnId="{C46A20FB-10A9-6548-940D-09CCE1EB5F9D}">
      <dgm:prSet/>
      <dgm:spPr/>
      <dgm:t>
        <a:bodyPr/>
        <a:lstStyle/>
        <a:p>
          <a:endParaRPr lang="es-ES">
            <a:latin typeface="Montserrat" panose="02000505000000020004"/>
          </a:endParaRPr>
        </a:p>
      </dgm:t>
    </dgm:pt>
    <dgm:pt modelId="{DBA38E57-49E7-E14A-82CF-61A40BA59160}">
      <dgm:prSet/>
      <dgm:spPr/>
      <dgm:t>
        <a:bodyPr/>
        <a:lstStyle/>
        <a:p>
          <a:r>
            <a:rPr lang="es-CO">
              <a:latin typeface="Montserrat" panose="02000505000000020004"/>
            </a:rPr>
            <a:t>Ajustar el tratamiento en pacientes con IC que permanecen gravemente sintomáticos a pesar del manejo inicial.</a:t>
          </a:r>
        </a:p>
      </dgm:t>
    </dgm:pt>
    <dgm:pt modelId="{2CF67A96-9259-D344-A39E-E86FAF4FB2D7}" type="parTrans" cxnId="{9B09275C-1DFB-B54D-BDC3-0B7D6AEF8668}">
      <dgm:prSet/>
      <dgm:spPr/>
      <dgm:t>
        <a:bodyPr/>
        <a:lstStyle/>
        <a:p>
          <a:endParaRPr lang="es-ES">
            <a:latin typeface="Montserrat" panose="02000505000000020004"/>
          </a:endParaRPr>
        </a:p>
      </dgm:t>
    </dgm:pt>
    <dgm:pt modelId="{4536EB90-6EA4-1A40-B74A-0943A2A9D661}" type="sibTrans" cxnId="{9B09275C-1DFB-B54D-BDC3-0B7D6AEF8668}">
      <dgm:prSet/>
      <dgm:spPr/>
      <dgm:t>
        <a:bodyPr/>
        <a:lstStyle/>
        <a:p>
          <a:endParaRPr lang="es-ES">
            <a:latin typeface="Montserrat" panose="02000505000000020004"/>
          </a:endParaRPr>
        </a:p>
      </dgm:t>
    </dgm:pt>
    <dgm:pt modelId="{2989B1EE-61DE-5D4C-B77C-CA0DFA488C2B}" type="pres">
      <dgm:prSet presAssocID="{3A4B9E7B-2009-8645-969C-A7D4AC5C1F86}" presName="linear" presStyleCnt="0">
        <dgm:presLayoutVars>
          <dgm:animLvl val="lvl"/>
          <dgm:resizeHandles val="exact"/>
        </dgm:presLayoutVars>
      </dgm:prSet>
      <dgm:spPr/>
    </dgm:pt>
    <dgm:pt modelId="{4E68615C-4277-784B-B8CE-24E133F521C3}" type="pres">
      <dgm:prSet presAssocID="{C27CB387-5D1A-964C-BCF0-FDF5C3D13BB7}" presName="parentText" presStyleLbl="node1" presStyleIdx="0" presStyleCnt="4">
        <dgm:presLayoutVars>
          <dgm:chMax val="0"/>
          <dgm:bulletEnabled val="1"/>
        </dgm:presLayoutVars>
      </dgm:prSet>
      <dgm:spPr/>
    </dgm:pt>
    <dgm:pt modelId="{4DE840DC-3D10-004C-A137-7F5BE4CBD0CB}" type="pres">
      <dgm:prSet presAssocID="{1521A8C8-3CB7-2544-ADA7-D79DFD990692}" presName="spacer" presStyleCnt="0"/>
      <dgm:spPr/>
    </dgm:pt>
    <dgm:pt modelId="{400D9788-736A-814B-BF01-A5527D689D7F}" type="pres">
      <dgm:prSet presAssocID="{48698A43-99F9-EC49-8049-DA541BE7C5A3}" presName="parentText" presStyleLbl="node1" presStyleIdx="1" presStyleCnt="4">
        <dgm:presLayoutVars>
          <dgm:chMax val="0"/>
          <dgm:bulletEnabled val="1"/>
        </dgm:presLayoutVars>
      </dgm:prSet>
      <dgm:spPr/>
    </dgm:pt>
    <dgm:pt modelId="{8E3B792F-544F-1E41-9BE9-6BAF38E0197D}" type="pres">
      <dgm:prSet presAssocID="{FCA7920B-74E9-9F4E-8A80-826585A16CD5}" presName="spacer" presStyleCnt="0"/>
      <dgm:spPr/>
    </dgm:pt>
    <dgm:pt modelId="{A53D304C-CD95-0F47-9195-0D290E0038A0}" type="pres">
      <dgm:prSet presAssocID="{57A7A172-49C0-8A46-8008-AD29ACEDF33C}" presName="parentText" presStyleLbl="node1" presStyleIdx="2" presStyleCnt="4">
        <dgm:presLayoutVars>
          <dgm:chMax val="0"/>
          <dgm:bulletEnabled val="1"/>
        </dgm:presLayoutVars>
      </dgm:prSet>
      <dgm:spPr/>
    </dgm:pt>
    <dgm:pt modelId="{041898AA-35A3-A04F-9D4E-C212BFA4A680}" type="pres">
      <dgm:prSet presAssocID="{35B5F27C-89AA-8942-969E-6758900C36C8}" presName="spacer" presStyleCnt="0"/>
      <dgm:spPr/>
    </dgm:pt>
    <dgm:pt modelId="{84B40173-850C-E543-AFAD-EBCFFDD2B0C5}" type="pres">
      <dgm:prSet presAssocID="{DBA38E57-49E7-E14A-82CF-61A40BA59160}" presName="parentText" presStyleLbl="node1" presStyleIdx="3" presStyleCnt="4">
        <dgm:presLayoutVars>
          <dgm:chMax val="0"/>
          <dgm:bulletEnabled val="1"/>
        </dgm:presLayoutVars>
      </dgm:prSet>
      <dgm:spPr/>
    </dgm:pt>
  </dgm:ptLst>
  <dgm:cxnLst>
    <dgm:cxn modelId="{52A9560E-8E64-3D42-9EBF-D4BC91FD375D}" type="presOf" srcId="{48698A43-99F9-EC49-8049-DA541BE7C5A3}" destId="{400D9788-736A-814B-BF01-A5527D689D7F}" srcOrd="0" destOrd="0" presId="urn:microsoft.com/office/officeart/2005/8/layout/vList2"/>
    <dgm:cxn modelId="{9B09275C-1DFB-B54D-BDC3-0B7D6AEF8668}" srcId="{3A4B9E7B-2009-8645-969C-A7D4AC5C1F86}" destId="{DBA38E57-49E7-E14A-82CF-61A40BA59160}" srcOrd="3" destOrd="0" parTransId="{2CF67A96-9259-D344-A39E-E86FAF4FB2D7}" sibTransId="{4536EB90-6EA4-1A40-B74A-0943A2A9D661}"/>
    <dgm:cxn modelId="{A86CE97A-E3ED-4641-B115-1E6560196010}" type="presOf" srcId="{DBA38E57-49E7-E14A-82CF-61A40BA59160}" destId="{84B40173-850C-E543-AFAD-EBCFFDD2B0C5}" srcOrd="0" destOrd="0" presId="urn:microsoft.com/office/officeart/2005/8/layout/vList2"/>
    <dgm:cxn modelId="{61912B7B-C42C-0749-92C6-C92A2ACD9942}" type="presOf" srcId="{C27CB387-5D1A-964C-BCF0-FDF5C3D13BB7}" destId="{4E68615C-4277-784B-B8CE-24E133F521C3}" srcOrd="0" destOrd="0" presId="urn:microsoft.com/office/officeart/2005/8/layout/vList2"/>
    <dgm:cxn modelId="{C390D07D-BA4E-4846-8F08-29044EE5A25C}" srcId="{3A4B9E7B-2009-8645-969C-A7D4AC5C1F86}" destId="{48698A43-99F9-EC49-8049-DA541BE7C5A3}" srcOrd="1" destOrd="0" parTransId="{976EB516-E5D0-624D-9377-74B49D7BB22F}" sibTransId="{FCA7920B-74E9-9F4E-8A80-826585A16CD5}"/>
    <dgm:cxn modelId="{17B198D3-4ADC-A149-B5FA-AD96A55796B4}" srcId="{3A4B9E7B-2009-8645-969C-A7D4AC5C1F86}" destId="{C27CB387-5D1A-964C-BCF0-FDF5C3D13BB7}" srcOrd="0" destOrd="0" parTransId="{C406897B-1AA2-F742-8A41-4D844E357803}" sibTransId="{1521A8C8-3CB7-2544-ADA7-D79DFD990692}"/>
    <dgm:cxn modelId="{9518D2E8-34A8-2949-9D6C-54A610E36DA1}" type="presOf" srcId="{3A4B9E7B-2009-8645-969C-A7D4AC5C1F86}" destId="{2989B1EE-61DE-5D4C-B77C-CA0DFA488C2B}" srcOrd="0" destOrd="0" presId="urn:microsoft.com/office/officeart/2005/8/layout/vList2"/>
    <dgm:cxn modelId="{28EEF3F9-7FAB-CC46-A1ED-C58B0DE217EA}" type="presOf" srcId="{57A7A172-49C0-8A46-8008-AD29ACEDF33C}" destId="{A53D304C-CD95-0F47-9195-0D290E0038A0}" srcOrd="0" destOrd="0" presId="urn:microsoft.com/office/officeart/2005/8/layout/vList2"/>
    <dgm:cxn modelId="{C46A20FB-10A9-6548-940D-09CCE1EB5F9D}" srcId="{3A4B9E7B-2009-8645-969C-A7D4AC5C1F86}" destId="{57A7A172-49C0-8A46-8008-AD29ACEDF33C}" srcOrd="2" destOrd="0" parTransId="{069D14C5-23FE-D64A-ADC4-144A6C06D0F6}" sibTransId="{35B5F27C-89AA-8942-969E-6758900C36C8}"/>
    <dgm:cxn modelId="{5BE54744-1160-E545-9B6D-408D87B42AEE}" type="presParOf" srcId="{2989B1EE-61DE-5D4C-B77C-CA0DFA488C2B}" destId="{4E68615C-4277-784B-B8CE-24E133F521C3}" srcOrd="0" destOrd="0" presId="urn:microsoft.com/office/officeart/2005/8/layout/vList2"/>
    <dgm:cxn modelId="{546435AC-194E-FC4B-BB9E-A624DBCB5BD4}" type="presParOf" srcId="{2989B1EE-61DE-5D4C-B77C-CA0DFA488C2B}" destId="{4DE840DC-3D10-004C-A137-7F5BE4CBD0CB}" srcOrd="1" destOrd="0" presId="urn:microsoft.com/office/officeart/2005/8/layout/vList2"/>
    <dgm:cxn modelId="{F7AAB5B4-B410-6C4E-A64F-036F8D18D4BF}" type="presParOf" srcId="{2989B1EE-61DE-5D4C-B77C-CA0DFA488C2B}" destId="{400D9788-736A-814B-BF01-A5527D689D7F}" srcOrd="2" destOrd="0" presId="urn:microsoft.com/office/officeart/2005/8/layout/vList2"/>
    <dgm:cxn modelId="{09E5E6A0-93DD-B445-8393-9C8DB3F59130}" type="presParOf" srcId="{2989B1EE-61DE-5D4C-B77C-CA0DFA488C2B}" destId="{8E3B792F-544F-1E41-9BE9-6BAF38E0197D}" srcOrd="3" destOrd="0" presId="urn:microsoft.com/office/officeart/2005/8/layout/vList2"/>
    <dgm:cxn modelId="{163BCEC7-267B-0E4B-9DE0-CCBC52CAD6FF}" type="presParOf" srcId="{2989B1EE-61DE-5D4C-B77C-CA0DFA488C2B}" destId="{A53D304C-CD95-0F47-9195-0D290E0038A0}" srcOrd="4" destOrd="0" presId="urn:microsoft.com/office/officeart/2005/8/layout/vList2"/>
    <dgm:cxn modelId="{4885324A-02B0-FA4E-B473-74ABEA5C1FA1}" type="presParOf" srcId="{2989B1EE-61DE-5D4C-B77C-CA0DFA488C2B}" destId="{041898AA-35A3-A04F-9D4E-C212BFA4A680}" srcOrd="5" destOrd="0" presId="urn:microsoft.com/office/officeart/2005/8/layout/vList2"/>
    <dgm:cxn modelId="{2E7DE708-E6A7-C244-9C51-E1A102B63E38}" type="presParOf" srcId="{2989B1EE-61DE-5D4C-B77C-CA0DFA488C2B}" destId="{84B40173-850C-E543-AFAD-EBCFFDD2B0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301E1D-17E5-3D4B-84DE-6349201083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91C7C67-799C-D946-B0FD-65519601B41C}">
      <dgm:prSet custT="1"/>
      <dgm:spPr/>
      <dgm:t>
        <a:bodyPr/>
        <a:lstStyle/>
        <a:p>
          <a:r>
            <a:rPr lang="es-CO" sz="1600" dirty="0">
              <a:latin typeface="Montserrat" panose="02000505000000020004"/>
            </a:rPr>
            <a:t>En hipertensos de edad avanzada (≥ 75 años de edad) o de alto riesgo CV, reduce el riesgo de enfermedad cardiovascular, muerte y hospitalización por IC.</a:t>
          </a:r>
        </a:p>
      </dgm:t>
    </dgm:pt>
    <dgm:pt modelId="{5BC44848-FC9B-C64B-B29B-59CFEACFA562}" type="parTrans" cxnId="{5578B787-1A1F-804D-A60B-6AAD8DFD8332}">
      <dgm:prSet/>
      <dgm:spPr/>
      <dgm:t>
        <a:bodyPr/>
        <a:lstStyle/>
        <a:p>
          <a:endParaRPr lang="es-ES" sz="1600">
            <a:latin typeface="Montserrat" panose="02000505000000020004"/>
          </a:endParaRPr>
        </a:p>
      </dgm:t>
    </dgm:pt>
    <dgm:pt modelId="{534901C4-4742-E14E-A178-372ABF63ADB7}" type="sibTrans" cxnId="{5578B787-1A1F-804D-A60B-6AAD8DFD8332}">
      <dgm:prSet/>
      <dgm:spPr/>
      <dgm:t>
        <a:bodyPr/>
        <a:lstStyle/>
        <a:p>
          <a:endParaRPr lang="es-ES" sz="1600">
            <a:latin typeface="Montserrat" panose="02000505000000020004"/>
          </a:endParaRPr>
        </a:p>
      </dgm:t>
    </dgm:pt>
    <dgm:pt modelId="{D8F77D64-A56C-564C-B8C1-581F9051A43F}">
      <dgm:prSet custT="1"/>
      <dgm:spPr/>
      <dgm:t>
        <a:bodyPr/>
        <a:lstStyle/>
        <a:p>
          <a:r>
            <a:rPr lang="es-CO" sz="1600" dirty="0">
              <a:latin typeface="Montserrat" panose="02000505000000020004"/>
            </a:rPr>
            <a:t>EMPA-REG: Empagliflozina mostro Disminución de la mortalidad y las hospitalizaciones por IC.</a:t>
          </a:r>
        </a:p>
      </dgm:t>
    </dgm:pt>
    <dgm:pt modelId="{10198A4B-58FC-3947-B86C-D1ACDD1DA47E}" type="parTrans" cxnId="{53AD128E-E845-3A44-B1F4-1FAF0CD49B74}">
      <dgm:prSet/>
      <dgm:spPr/>
      <dgm:t>
        <a:bodyPr/>
        <a:lstStyle/>
        <a:p>
          <a:endParaRPr lang="es-ES" sz="1600">
            <a:latin typeface="Montserrat" panose="02000505000000020004"/>
          </a:endParaRPr>
        </a:p>
      </dgm:t>
    </dgm:pt>
    <dgm:pt modelId="{4744BAB6-1294-9844-B811-11F0ADF6E54E}" type="sibTrans" cxnId="{53AD128E-E845-3A44-B1F4-1FAF0CD49B74}">
      <dgm:prSet/>
      <dgm:spPr/>
      <dgm:t>
        <a:bodyPr/>
        <a:lstStyle/>
        <a:p>
          <a:endParaRPr lang="es-ES" sz="1600">
            <a:latin typeface="Montserrat" panose="02000505000000020004"/>
          </a:endParaRPr>
        </a:p>
      </dgm:t>
    </dgm:pt>
    <dgm:pt modelId="{DC69E26C-A4B8-5C4D-8054-E5A76A72A247}">
      <dgm:prSet custT="1"/>
      <dgm:spPr/>
      <dgm:t>
        <a:bodyPr/>
        <a:lstStyle/>
        <a:p>
          <a:r>
            <a:rPr lang="es-CO" sz="1600" dirty="0">
              <a:latin typeface="Montserrat" panose="02000505000000020004"/>
            </a:rPr>
            <a:t>Consumo del OH y miocardiopatía tóxica.</a:t>
          </a:r>
        </a:p>
      </dgm:t>
    </dgm:pt>
    <dgm:pt modelId="{056E2EF8-2DEC-E748-AB66-4C73EC5F2437}" type="parTrans" cxnId="{8862F914-F26F-AC4B-ACAD-D33E6093BB20}">
      <dgm:prSet/>
      <dgm:spPr/>
      <dgm:t>
        <a:bodyPr/>
        <a:lstStyle/>
        <a:p>
          <a:endParaRPr lang="es-ES" sz="1600">
            <a:latin typeface="Montserrat" panose="02000505000000020004"/>
          </a:endParaRPr>
        </a:p>
      </dgm:t>
    </dgm:pt>
    <dgm:pt modelId="{17692F7C-A635-9E45-B273-DD8EB54936E6}" type="sibTrans" cxnId="{8862F914-F26F-AC4B-ACAD-D33E6093BB20}">
      <dgm:prSet/>
      <dgm:spPr/>
      <dgm:t>
        <a:bodyPr/>
        <a:lstStyle/>
        <a:p>
          <a:endParaRPr lang="es-ES" sz="1600">
            <a:latin typeface="Montserrat" panose="02000505000000020004"/>
          </a:endParaRPr>
        </a:p>
      </dgm:t>
    </dgm:pt>
    <dgm:pt modelId="{E0686E0C-CD75-2D45-8511-D1EDF9B970FF}">
      <dgm:prSet custT="1"/>
      <dgm:spPr/>
      <dgm:t>
        <a:bodyPr/>
        <a:lstStyle/>
        <a:p>
          <a:r>
            <a:rPr lang="es-CO" sz="1600">
              <a:latin typeface="Montserrat" panose="02000505000000020004"/>
            </a:rPr>
            <a:t>Estatinas: disiminucion en la mortalidad, retrasan el inicio</a:t>
          </a:r>
        </a:p>
      </dgm:t>
    </dgm:pt>
    <dgm:pt modelId="{89F72B71-83B6-EE4B-AB7D-7E5ED99F4B07}" type="parTrans" cxnId="{C187F88F-0405-B445-B4EC-DE4C89384BE8}">
      <dgm:prSet/>
      <dgm:spPr/>
      <dgm:t>
        <a:bodyPr/>
        <a:lstStyle/>
        <a:p>
          <a:endParaRPr lang="es-ES" sz="1600">
            <a:latin typeface="Montserrat" panose="02000505000000020004"/>
          </a:endParaRPr>
        </a:p>
      </dgm:t>
    </dgm:pt>
    <dgm:pt modelId="{56DD7CFC-4615-214F-B03E-3926A1FB3563}" type="sibTrans" cxnId="{C187F88F-0405-B445-B4EC-DE4C89384BE8}">
      <dgm:prSet/>
      <dgm:spPr/>
      <dgm:t>
        <a:bodyPr/>
        <a:lstStyle/>
        <a:p>
          <a:endParaRPr lang="es-ES" sz="1600">
            <a:latin typeface="Montserrat" panose="02000505000000020004"/>
          </a:endParaRPr>
        </a:p>
      </dgm:t>
    </dgm:pt>
    <dgm:pt modelId="{1F62D32B-0496-6E49-B1CF-225188E00939}">
      <dgm:prSet custT="1"/>
      <dgm:spPr/>
      <dgm:t>
        <a:bodyPr/>
        <a:lstStyle/>
        <a:p>
          <a:r>
            <a:rPr lang="es-CO" sz="1600" dirty="0">
              <a:latin typeface="Montserrat" panose="02000505000000020004"/>
            </a:rPr>
            <a:t>NO hay evidencia en revascularización ni ASA en enfermedad coronaria estable.</a:t>
          </a:r>
        </a:p>
      </dgm:t>
    </dgm:pt>
    <dgm:pt modelId="{4B31AB86-60D9-A74B-852D-0D6C38B687A4}" type="parTrans" cxnId="{3E7D296E-AF60-D94B-88A7-E480369B6DD2}">
      <dgm:prSet/>
      <dgm:spPr/>
      <dgm:t>
        <a:bodyPr/>
        <a:lstStyle/>
        <a:p>
          <a:endParaRPr lang="es-ES" sz="1600">
            <a:latin typeface="Montserrat" panose="02000505000000020004"/>
          </a:endParaRPr>
        </a:p>
      </dgm:t>
    </dgm:pt>
    <dgm:pt modelId="{9A8D7151-9E59-9646-B87D-3C6E1CE6C943}" type="sibTrans" cxnId="{3E7D296E-AF60-D94B-88A7-E480369B6DD2}">
      <dgm:prSet/>
      <dgm:spPr/>
      <dgm:t>
        <a:bodyPr/>
        <a:lstStyle/>
        <a:p>
          <a:endParaRPr lang="es-ES" sz="1600">
            <a:latin typeface="Montserrat" panose="02000505000000020004"/>
          </a:endParaRPr>
        </a:p>
      </dgm:t>
    </dgm:pt>
    <dgm:pt modelId="{143643BB-5195-F440-99D1-152AE37C5D47}">
      <dgm:prSet custT="1"/>
      <dgm:spPr/>
      <dgm:t>
        <a:bodyPr/>
        <a:lstStyle/>
        <a:p>
          <a:r>
            <a:rPr lang="es-CO" sz="1600">
              <a:latin typeface="Montserrat" panose="02000505000000020004"/>
            </a:rPr>
            <a:t>No hay evidencia de medicamentos para la obesidad.</a:t>
          </a:r>
        </a:p>
      </dgm:t>
    </dgm:pt>
    <dgm:pt modelId="{24D371BD-0993-EC44-AED2-FC754233721A}" type="parTrans" cxnId="{1FA3265E-277B-0445-97AC-B8659092C469}">
      <dgm:prSet/>
      <dgm:spPr/>
      <dgm:t>
        <a:bodyPr/>
        <a:lstStyle/>
        <a:p>
          <a:endParaRPr lang="es-ES" sz="1600">
            <a:latin typeface="Montserrat" panose="02000505000000020004"/>
          </a:endParaRPr>
        </a:p>
      </dgm:t>
    </dgm:pt>
    <dgm:pt modelId="{F6CFBA3E-E2C1-314E-BC55-CACCD44AD89C}" type="sibTrans" cxnId="{1FA3265E-277B-0445-97AC-B8659092C469}">
      <dgm:prSet/>
      <dgm:spPr/>
      <dgm:t>
        <a:bodyPr/>
        <a:lstStyle/>
        <a:p>
          <a:endParaRPr lang="es-ES" sz="1600">
            <a:latin typeface="Montserrat" panose="02000505000000020004"/>
          </a:endParaRPr>
        </a:p>
      </dgm:t>
    </dgm:pt>
    <dgm:pt modelId="{B3E466CE-F4AE-6945-B95D-17FE9CDAF624}" type="pres">
      <dgm:prSet presAssocID="{6F301E1D-17E5-3D4B-84DE-634920108399}" presName="linear" presStyleCnt="0">
        <dgm:presLayoutVars>
          <dgm:animLvl val="lvl"/>
          <dgm:resizeHandles val="exact"/>
        </dgm:presLayoutVars>
      </dgm:prSet>
      <dgm:spPr/>
    </dgm:pt>
    <dgm:pt modelId="{9B1BCA13-041D-3C49-AAF7-51FDD95A411E}" type="pres">
      <dgm:prSet presAssocID="{891C7C67-799C-D946-B0FD-65519601B41C}" presName="parentText" presStyleLbl="node1" presStyleIdx="0" presStyleCnt="6">
        <dgm:presLayoutVars>
          <dgm:chMax val="0"/>
          <dgm:bulletEnabled val="1"/>
        </dgm:presLayoutVars>
      </dgm:prSet>
      <dgm:spPr/>
    </dgm:pt>
    <dgm:pt modelId="{8FA3041A-5B42-3F41-A364-90DD50B63A9D}" type="pres">
      <dgm:prSet presAssocID="{534901C4-4742-E14E-A178-372ABF63ADB7}" presName="spacer" presStyleCnt="0"/>
      <dgm:spPr/>
    </dgm:pt>
    <dgm:pt modelId="{F6EB4FB1-2192-3A46-89D8-4E3995CC1383}" type="pres">
      <dgm:prSet presAssocID="{D8F77D64-A56C-564C-B8C1-581F9051A43F}" presName="parentText" presStyleLbl="node1" presStyleIdx="1" presStyleCnt="6" custLinFactNeighborX="-2744" custLinFactNeighborY="40471">
        <dgm:presLayoutVars>
          <dgm:chMax val="0"/>
          <dgm:bulletEnabled val="1"/>
        </dgm:presLayoutVars>
      </dgm:prSet>
      <dgm:spPr/>
    </dgm:pt>
    <dgm:pt modelId="{23587998-9FBC-B14E-9DAB-BBB7FBF69B0C}" type="pres">
      <dgm:prSet presAssocID="{4744BAB6-1294-9844-B811-11F0ADF6E54E}" presName="spacer" presStyleCnt="0"/>
      <dgm:spPr/>
    </dgm:pt>
    <dgm:pt modelId="{42B1DFB1-9FBA-DA4B-8E8F-E31A15CD0D68}" type="pres">
      <dgm:prSet presAssocID="{DC69E26C-A4B8-5C4D-8054-E5A76A72A247}" presName="parentText" presStyleLbl="node1" presStyleIdx="2" presStyleCnt="6" custScaleY="65175">
        <dgm:presLayoutVars>
          <dgm:chMax val="0"/>
          <dgm:bulletEnabled val="1"/>
        </dgm:presLayoutVars>
      </dgm:prSet>
      <dgm:spPr/>
    </dgm:pt>
    <dgm:pt modelId="{13B4AB95-4C10-2B4F-98F2-E6B8D2C61FDE}" type="pres">
      <dgm:prSet presAssocID="{17692F7C-A635-9E45-B273-DD8EB54936E6}" presName="spacer" presStyleCnt="0"/>
      <dgm:spPr/>
    </dgm:pt>
    <dgm:pt modelId="{A7BF4DC9-FB58-FE43-B035-331406B2F331}" type="pres">
      <dgm:prSet presAssocID="{E0686E0C-CD75-2D45-8511-D1EDF9B970FF}" presName="parentText" presStyleLbl="node1" presStyleIdx="3" presStyleCnt="6" custScaleY="54378">
        <dgm:presLayoutVars>
          <dgm:chMax val="0"/>
          <dgm:bulletEnabled val="1"/>
        </dgm:presLayoutVars>
      </dgm:prSet>
      <dgm:spPr/>
    </dgm:pt>
    <dgm:pt modelId="{0BF9B71E-A047-0A4E-9209-81E6F98D1026}" type="pres">
      <dgm:prSet presAssocID="{56DD7CFC-4615-214F-B03E-3926A1FB3563}" presName="spacer" presStyleCnt="0"/>
      <dgm:spPr/>
    </dgm:pt>
    <dgm:pt modelId="{36F5121E-8954-3F41-AE6B-81FEC857D911}" type="pres">
      <dgm:prSet presAssocID="{1F62D32B-0496-6E49-B1CF-225188E00939}" presName="parentText" presStyleLbl="node1" presStyleIdx="4" presStyleCnt="6">
        <dgm:presLayoutVars>
          <dgm:chMax val="0"/>
          <dgm:bulletEnabled val="1"/>
        </dgm:presLayoutVars>
      </dgm:prSet>
      <dgm:spPr/>
    </dgm:pt>
    <dgm:pt modelId="{7FA8543C-F00F-B644-86DA-9F11B6088446}" type="pres">
      <dgm:prSet presAssocID="{9A8D7151-9E59-9646-B87D-3C6E1CE6C943}" presName="spacer" presStyleCnt="0"/>
      <dgm:spPr/>
    </dgm:pt>
    <dgm:pt modelId="{06EEA98E-D6D3-A24D-BFB3-21675EA75E3D}" type="pres">
      <dgm:prSet presAssocID="{143643BB-5195-F440-99D1-152AE37C5D47}" presName="parentText" presStyleLbl="node1" presStyleIdx="5" presStyleCnt="6" custScaleY="53288">
        <dgm:presLayoutVars>
          <dgm:chMax val="0"/>
          <dgm:bulletEnabled val="1"/>
        </dgm:presLayoutVars>
      </dgm:prSet>
      <dgm:spPr/>
    </dgm:pt>
  </dgm:ptLst>
  <dgm:cxnLst>
    <dgm:cxn modelId="{B1300702-3E77-FD4C-83D9-6CE501838413}" type="presOf" srcId="{143643BB-5195-F440-99D1-152AE37C5D47}" destId="{06EEA98E-D6D3-A24D-BFB3-21675EA75E3D}" srcOrd="0" destOrd="0" presId="urn:microsoft.com/office/officeart/2005/8/layout/vList2"/>
    <dgm:cxn modelId="{8862F914-F26F-AC4B-ACAD-D33E6093BB20}" srcId="{6F301E1D-17E5-3D4B-84DE-634920108399}" destId="{DC69E26C-A4B8-5C4D-8054-E5A76A72A247}" srcOrd="2" destOrd="0" parTransId="{056E2EF8-2DEC-E748-AB66-4C73EC5F2437}" sibTransId="{17692F7C-A635-9E45-B273-DD8EB54936E6}"/>
    <dgm:cxn modelId="{1FE96133-CB3C-2347-94A6-192F2D98D25D}" type="presOf" srcId="{E0686E0C-CD75-2D45-8511-D1EDF9B970FF}" destId="{A7BF4DC9-FB58-FE43-B035-331406B2F331}" srcOrd="0" destOrd="0" presId="urn:microsoft.com/office/officeart/2005/8/layout/vList2"/>
    <dgm:cxn modelId="{1FA3265E-277B-0445-97AC-B8659092C469}" srcId="{6F301E1D-17E5-3D4B-84DE-634920108399}" destId="{143643BB-5195-F440-99D1-152AE37C5D47}" srcOrd="5" destOrd="0" parTransId="{24D371BD-0993-EC44-AED2-FC754233721A}" sibTransId="{F6CFBA3E-E2C1-314E-BC55-CACCD44AD89C}"/>
    <dgm:cxn modelId="{3E7D296E-AF60-D94B-88A7-E480369B6DD2}" srcId="{6F301E1D-17E5-3D4B-84DE-634920108399}" destId="{1F62D32B-0496-6E49-B1CF-225188E00939}" srcOrd="4" destOrd="0" parTransId="{4B31AB86-60D9-A74B-852D-0D6C38B687A4}" sibTransId="{9A8D7151-9E59-9646-B87D-3C6E1CE6C943}"/>
    <dgm:cxn modelId="{5578B787-1A1F-804D-A60B-6AAD8DFD8332}" srcId="{6F301E1D-17E5-3D4B-84DE-634920108399}" destId="{891C7C67-799C-D946-B0FD-65519601B41C}" srcOrd="0" destOrd="0" parTransId="{5BC44848-FC9B-C64B-B29B-59CFEACFA562}" sibTransId="{534901C4-4742-E14E-A178-372ABF63ADB7}"/>
    <dgm:cxn modelId="{53AD128E-E845-3A44-B1F4-1FAF0CD49B74}" srcId="{6F301E1D-17E5-3D4B-84DE-634920108399}" destId="{D8F77D64-A56C-564C-B8C1-581F9051A43F}" srcOrd="1" destOrd="0" parTransId="{10198A4B-58FC-3947-B86C-D1ACDD1DA47E}" sibTransId="{4744BAB6-1294-9844-B811-11F0ADF6E54E}"/>
    <dgm:cxn modelId="{C187F88F-0405-B445-B4EC-DE4C89384BE8}" srcId="{6F301E1D-17E5-3D4B-84DE-634920108399}" destId="{E0686E0C-CD75-2D45-8511-D1EDF9B970FF}" srcOrd="3" destOrd="0" parTransId="{89F72B71-83B6-EE4B-AB7D-7E5ED99F4B07}" sibTransId="{56DD7CFC-4615-214F-B03E-3926A1FB3563}"/>
    <dgm:cxn modelId="{8D642CBA-F099-BA43-8D7C-C33FDDA4B42B}" type="presOf" srcId="{6F301E1D-17E5-3D4B-84DE-634920108399}" destId="{B3E466CE-F4AE-6945-B95D-17FE9CDAF624}" srcOrd="0" destOrd="0" presId="urn:microsoft.com/office/officeart/2005/8/layout/vList2"/>
    <dgm:cxn modelId="{3AF58EC9-2C55-3F45-83BD-14B898808A0A}" type="presOf" srcId="{D8F77D64-A56C-564C-B8C1-581F9051A43F}" destId="{F6EB4FB1-2192-3A46-89D8-4E3995CC1383}" srcOrd="0" destOrd="0" presId="urn:microsoft.com/office/officeart/2005/8/layout/vList2"/>
    <dgm:cxn modelId="{CA7ADCE0-BCB5-B040-9DC1-033DAAF46228}" type="presOf" srcId="{1F62D32B-0496-6E49-B1CF-225188E00939}" destId="{36F5121E-8954-3F41-AE6B-81FEC857D911}" srcOrd="0" destOrd="0" presId="urn:microsoft.com/office/officeart/2005/8/layout/vList2"/>
    <dgm:cxn modelId="{FDBBA0E2-2F72-1D40-9A78-6E4B55C75510}" type="presOf" srcId="{DC69E26C-A4B8-5C4D-8054-E5A76A72A247}" destId="{42B1DFB1-9FBA-DA4B-8E8F-E31A15CD0D68}" srcOrd="0" destOrd="0" presId="urn:microsoft.com/office/officeart/2005/8/layout/vList2"/>
    <dgm:cxn modelId="{B953FEEC-126E-0345-860D-6FB3DA6314A1}" type="presOf" srcId="{891C7C67-799C-D946-B0FD-65519601B41C}" destId="{9B1BCA13-041D-3C49-AAF7-51FDD95A411E}" srcOrd="0" destOrd="0" presId="urn:microsoft.com/office/officeart/2005/8/layout/vList2"/>
    <dgm:cxn modelId="{539BCEC1-9F2A-5849-AADF-DA9FF497598B}" type="presParOf" srcId="{B3E466CE-F4AE-6945-B95D-17FE9CDAF624}" destId="{9B1BCA13-041D-3C49-AAF7-51FDD95A411E}" srcOrd="0" destOrd="0" presId="urn:microsoft.com/office/officeart/2005/8/layout/vList2"/>
    <dgm:cxn modelId="{C250A52A-BCD9-B445-B498-D60DEC0E6AE4}" type="presParOf" srcId="{B3E466CE-F4AE-6945-B95D-17FE9CDAF624}" destId="{8FA3041A-5B42-3F41-A364-90DD50B63A9D}" srcOrd="1" destOrd="0" presId="urn:microsoft.com/office/officeart/2005/8/layout/vList2"/>
    <dgm:cxn modelId="{23B00B94-FD6D-5245-A2E9-050823E575C2}" type="presParOf" srcId="{B3E466CE-F4AE-6945-B95D-17FE9CDAF624}" destId="{F6EB4FB1-2192-3A46-89D8-4E3995CC1383}" srcOrd="2" destOrd="0" presId="urn:microsoft.com/office/officeart/2005/8/layout/vList2"/>
    <dgm:cxn modelId="{43212884-5496-7647-B23B-F5396D491C81}" type="presParOf" srcId="{B3E466CE-F4AE-6945-B95D-17FE9CDAF624}" destId="{23587998-9FBC-B14E-9DAB-BBB7FBF69B0C}" srcOrd="3" destOrd="0" presId="urn:microsoft.com/office/officeart/2005/8/layout/vList2"/>
    <dgm:cxn modelId="{819ABC86-25E9-5E4A-B29A-106F3CEEF893}" type="presParOf" srcId="{B3E466CE-F4AE-6945-B95D-17FE9CDAF624}" destId="{42B1DFB1-9FBA-DA4B-8E8F-E31A15CD0D68}" srcOrd="4" destOrd="0" presId="urn:microsoft.com/office/officeart/2005/8/layout/vList2"/>
    <dgm:cxn modelId="{4247972B-2A6E-E147-A2BF-B5CA17657D79}" type="presParOf" srcId="{B3E466CE-F4AE-6945-B95D-17FE9CDAF624}" destId="{13B4AB95-4C10-2B4F-98F2-E6B8D2C61FDE}" srcOrd="5" destOrd="0" presId="urn:microsoft.com/office/officeart/2005/8/layout/vList2"/>
    <dgm:cxn modelId="{949C0250-3162-8E4E-8A64-5572A51F0F02}" type="presParOf" srcId="{B3E466CE-F4AE-6945-B95D-17FE9CDAF624}" destId="{A7BF4DC9-FB58-FE43-B035-331406B2F331}" srcOrd="6" destOrd="0" presId="urn:microsoft.com/office/officeart/2005/8/layout/vList2"/>
    <dgm:cxn modelId="{51055EB7-FB61-8048-B837-9ABD9FBF45F7}" type="presParOf" srcId="{B3E466CE-F4AE-6945-B95D-17FE9CDAF624}" destId="{0BF9B71E-A047-0A4E-9209-81E6F98D1026}" srcOrd="7" destOrd="0" presId="urn:microsoft.com/office/officeart/2005/8/layout/vList2"/>
    <dgm:cxn modelId="{FFE0CD24-86A0-C546-A810-4DE67933F167}" type="presParOf" srcId="{B3E466CE-F4AE-6945-B95D-17FE9CDAF624}" destId="{36F5121E-8954-3F41-AE6B-81FEC857D911}" srcOrd="8" destOrd="0" presId="urn:microsoft.com/office/officeart/2005/8/layout/vList2"/>
    <dgm:cxn modelId="{DFAFBF59-5E4A-424C-8301-7E9DC3C655B9}" type="presParOf" srcId="{B3E466CE-F4AE-6945-B95D-17FE9CDAF624}" destId="{7FA8543C-F00F-B644-86DA-9F11B6088446}" srcOrd="9" destOrd="0" presId="urn:microsoft.com/office/officeart/2005/8/layout/vList2"/>
    <dgm:cxn modelId="{1F3BE915-FB6E-D945-BBA1-CB700C4DB8C9}" type="presParOf" srcId="{B3E466CE-F4AE-6945-B95D-17FE9CDAF624}" destId="{06EEA98E-D6D3-A24D-BFB3-21675EA75E3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1681CD-8B57-874F-BFD5-10FDC8C14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F64B90E-9D0F-F64E-BB43-87F27F2C45F4}">
      <dgm:prSet custT="1"/>
      <dgm:spPr/>
      <dgm:t>
        <a:bodyPr/>
        <a:lstStyle/>
        <a:p>
          <a:r>
            <a:rPr lang="es-CO" sz="1600" dirty="0">
              <a:latin typeface="Montserrat" panose="02000505000000020004"/>
            </a:rPr>
            <a:t>IECA: Disminuye la mortalidad cardiovascular y retrasa la aparición de síntomas.</a:t>
          </a:r>
        </a:p>
      </dgm:t>
    </dgm:pt>
    <dgm:pt modelId="{774ED3A1-52A5-9F4B-B66B-96268800B6A3}" type="parTrans" cxnId="{43180868-6D19-5A4A-8766-87E04ABC175F}">
      <dgm:prSet/>
      <dgm:spPr/>
      <dgm:t>
        <a:bodyPr/>
        <a:lstStyle/>
        <a:p>
          <a:endParaRPr lang="es-ES" sz="1600">
            <a:latin typeface="Montserrat" panose="02000505000000020004"/>
          </a:endParaRPr>
        </a:p>
      </dgm:t>
    </dgm:pt>
    <dgm:pt modelId="{180AAFDD-BCE4-CE43-80CE-6FD9ECED8B49}" type="sibTrans" cxnId="{43180868-6D19-5A4A-8766-87E04ABC175F}">
      <dgm:prSet/>
      <dgm:spPr/>
      <dgm:t>
        <a:bodyPr/>
        <a:lstStyle/>
        <a:p>
          <a:endParaRPr lang="es-ES" sz="1600">
            <a:latin typeface="Montserrat" panose="02000505000000020004"/>
          </a:endParaRPr>
        </a:p>
      </dgm:t>
    </dgm:pt>
    <dgm:pt modelId="{D288ABEC-8AB5-8B49-B3BB-C9370CE41D2D}">
      <dgm:prSet custT="1"/>
      <dgm:spPr/>
      <dgm:t>
        <a:bodyPr/>
        <a:lstStyle/>
        <a:p>
          <a:r>
            <a:rPr lang="es-CO" sz="1600" dirty="0">
              <a:latin typeface="Montserrat" panose="02000505000000020004"/>
            </a:rPr>
            <a:t>PCI temprana luego de un infarto.</a:t>
          </a:r>
        </a:p>
      </dgm:t>
    </dgm:pt>
    <dgm:pt modelId="{452C7F78-99E1-9840-A766-D8EA5E3BAF55}" type="parTrans" cxnId="{973B570C-2838-6A46-8AB7-6ADD056F9E5E}">
      <dgm:prSet/>
      <dgm:spPr/>
      <dgm:t>
        <a:bodyPr/>
        <a:lstStyle/>
        <a:p>
          <a:endParaRPr lang="es-ES" sz="1600">
            <a:latin typeface="Montserrat" panose="02000505000000020004"/>
          </a:endParaRPr>
        </a:p>
      </dgm:t>
    </dgm:pt>
    <dgm:pt modelId="{E1EB8D3B-041B-DF4D-AF8E-176E90AB2217}" type="sibTrans" cxnId="{973B570C-2838-6A46-8AB7-6ADD056F9E5E}">
      <dgm:prSet/>
      <dgm:spPr/>
      <dgm:t>
        <a:bodyPr/>
        <a:lstStyle/>
        <a:p>
          <a:endParaRPr lang="es-ES" sz="1600">
            <a:latin typeface="Montserrat" panose="02000505000000020004"/>
          </a:endParaRPr>
        </a:p>
      </dgm:t>
    </dgm:pt>
    <dgm:pt modelId="{807DAB6A-CC4E-6242-8DD5-1A56AD3A01AE}">
      <dgm:prSet custT="1"/>
      <dgm:spPr/>
      <dgm:t>
        <a:bodyPr/>
        <a:lstStyle/>
        <a:p>
          <a:r>
            <a:rPr lang="es-CO" sz="1600" dirty="0" err="1">
              <a:latin typeface="Montserrat" panose="02000505000000020004"/>
            </a:rPr>
            <a:t>Introduccion</a:t>
          </a:r>
          <a:r>
            <a:rPr lang="es-CO" sz="1600" dirty="0">
              <a:latin typeface="Montserrat" panose="02000505000000020004"/>
            </a:rPr>
            <a:t> temprana de </a:t>
          </a:r>
          <a:r>
            <a:rPr lang="es-CO" sz="1600" dirty="0" err="1">
              <a:latin typeface="Montserrat" panose="02000505000000020004"/>
            </a:rPr>
            <a:t>IECA</a:t>
          </a:r>
          <a:r>
            <a:rPr lang="es-CO" sz="1600" dirty="0">
              <a:latin typeface="Montserrat" panose="02000505000000020004"/>
            </a:rPr>
            <a:t>, </a:t>
          </a:r>
          <a:r>
            <a:rPr lang="es-CO" sz="1600" dirty="0" err="1">
              <a:latin typeface="Montserrat" panose="02000505000000020004"/>
            </a:rPr>
            <a:t>BB</a:t>
          </a:r>
          <a:r>
            <a:rPr lang="es-CO" sz="1600" dirty="0">
              <a:latin typeface="Montserrat" panose="02000505000000020004"/>
            </a:rPr>
            <a:t> y antagonista del receptor mineralocorticoide, sobre todo en FE disminuida secundario a isquemia.</a:t>
          </a:r>
        </a:p>
      </dgm:t>
    </dgm:pt>
    <dgm:pt modelId="{F62D485A-381E-F845-8A64-0054675D4ED9}" type="parTrans" cxnId="{2C41EE44-FF56-114F-831D-162D97DE7852}">
      <dgm:prSet/>
      <dgm:spPr/>
      <dgm:t>
        <a:bodyPr/>
        <a:lstStyle/>
        <a:p>
          <a:endParaRPr lang="es-ES" sz="1600">
            <a:latin typeface="Montserrat" panose="02000505000000020004"/>
          </a:endParaRPr>
        </a:p>
      </dgm:t>
    </dgm:pt>
    <dgm:pt modelId="{8CD8806E-CB7E-5D4C-99F8-12F45F28CAC8}" type="sibTrans" cxnId="{2C41EE44-FF56-114F-831D-162D97DE7852}">
      <dgm:prSet/>
      <dgm:spPr/>
      <dgm:t>
        <a:bodyPr/>
        <a:lstStyle/>
        <a:p>
          <a:endParaRPr lang="es-ES" sz="1600">
            <a:latin typeface="Montserrat" panose="02000505000000020004"/>
          </a:endParaRPr>
        </a:p>
      </dgm:t>
    </dgm:pt>
    <dgm:pt modelId="{55A8CB9D-4200-554C-B614-2F9AFE55EE16}">
      <dgm:prSet custT="1"/>
      <dgm:spPr/>
      <dgm:t>
        <a:bodyPr/>
        <a:lstStyle/>
        <a:p>
          <a:r>
            <a:rPr lang="es-CO" sz="1600" dirty="0" err="1">
              <a:latin typeface="Montserrat" panose="02000505000000020004"/>
            </a:rPr>
            <a:t>Cardiodesfibrilador</a:t>
          </a:r>
          <a:r>
            <a:rPr lang="es-CO" sz="1600" dirty="0">
              <a:latin typeface="Montserrat" panose="02000505000000020004"/>
            </a:rPr>
            <a:t> implantable.</a:t>
          </a:r>
        </a:p>
      </dgm:t>
    </dgm:pt>
    <dgm:pt modelId="{14AAFE64-7F9B-0444-A641-431027608986}" type="parTrans" cxnId="{619F7F02-E7E0-7743-ACA2-C211787C47E0}">
      <dgm:prSet/>
      <dgm:spPr/>
      <dgm:t>
        <a:bodyPr/>
        <a:lstStyle/>
        <a:p>
          <a:endParaRPr lang="es-ES" sz="1600">
            <a:latin typeface="Montserrat" panose="02000505000000020004"/>
          </a:endParaRPr>
        </a:p>
      </dgm:t>
    </dgm:pt>
    <dgm:pt modelId="{4A3DD3FE-DD0D-0848-9B15-67FE44344FE8}" type="sibTrans" cxnId="{619F7F02-E7E0-7743-ACA2-C211787C47E0}">
      <dgm:prSet/>
      <dgm:spPr/>
      <dgm:t>
        <a:bodyPr/>
        <a:lstStyle/>
        <a:p>
          <a:endParaRPr lang="es-ES" sz="1600">
            <a:latin typeface="Montserrat" panose="02000505000000020004"/>
          </a:endParaRPr>
        </a:p>
      </dgm:t>
    </dgm:pt>
    <dgm:pt modelId="{66C29630-3E5F-0442-9A59-973D9D708D9F}">
      <dgm:prSet custT="1"/>
      <dgm:spPr/>
      <dgm:t>
        <a:bodyPr/>
        <a:lstStyle/>
        <a:p>
          <a:r>
            <a:rPr lang="es-CO" sz="1500" dirty="0">
              <a:solidFill>
                <a:srgbClr val="152B48"/>
              </a:solidFill>
              <a:latin typeface="Montserrat" panose="02000505000000020004"/>
            </a:rPr>
            <a:t>a) disfunción sistólica del VI asintomática (</a:t>
          </a:r>
          <a:r>
            <a:rPr lang="es-CO" sz="1500" dirty="0" err="1">
              <a:solidFill>
                <a:srgbClr val="152B48"/>
              </a:solidFill>
              <a:latin typeface="Montserrat" panose="02000505000000020004"/>
            </a:rPr>
            <a:t>FEVI</a:t>
          </a:r>
          <a:r>
            <a:rPr lang="es-CO" sz="1500" dirty="0">
              <a:solidFill>
                <a:srgbClr val="152B48"/>
              </a:solidFill>
              <a:latin typeface="Montserrat" panose="02000505000000020004"/>
            </a:rPr>
            <a:t> ≤30%) de origen isquémico, 40 días después  de </a:t>
          </a:r>
          <a:r>
            <a:rPr lang="es-CO" sz="1500" dirty="0" err="1">
              <a:solidFill>
                <a:srgbClr val="152B48"/>
              </a:solidFill>
              <a:latin typeface="Montserrat" panose="02000505000000020004"/>
            </a:rPr>
            <a:t>IAM</a:t>
          </a:r>
          <a:r>
            <a:rPr lang="es-CO" sz="1500" dirty="0">
              <a:solidFill>
                <a:srgbClr val="152B48"/>
              </a:solidFill>
              <a:latin typeface="Montserrat" panose="02000505000000020004"/>
            </a:rPr>
            <a:t>.</a:t>
          </a:r>
        </a:p>
      </dgm:t>
    </dgm:pt>
    <dgm:pt modelId="{34035FA5-FC6F-B242-ADC0-AA59C4E4E396}" type="parTrans" cxnId="{9D477562-34CC-8647-9EF3-AC1ADBCDE23D}">
      <dgm:prSet/>
      <dgm:spPr/>
      <dgm:t>
        <a:bodyPr/>
        <a:lstStyle/>
        <a:p>
          <a:endParaRPr lang="es-ES" sz="1600">
            <a:latin typeface="Montserrat" panose="02000505000000020004"/>
          </a:endParaRPr>
        </a:p>
      </dgm:t>
    </dgm:pt>
    <dgm:pt modelId="{D9538F4F-759C-DA45-BD5D-E3B5C4807782}" type="sibTrans" cxnId="{9D477562-34CC-8647-9EF3-AC1ADBCDE23D}">
      <dgm:prSet/>
      <dgm:spPr/>
      <dgm:t>
        <a:bodyPr/>
        <a:lstStyle/>
        <a:p>
          <a:endParaRPr lang="es-ES" sz="1600">
            <a:latin typeface="Montserrat" panose="02000505000000020004"/>
          </a:endParaRPr>
        </a:p>
      </dgm:t>
    </dgm:pt>
    <dgm:pt modelId="{D9CA19DF-B5E7-CD4B-AE79-CD7E01D491C6}">
      <dgm:prSet custT="1"/>
      <dgm:spPr/>
      <dgm:t>
        <a:bodyPr/>
        <a:lstStyle/>
        <a:p>
          <a:r>
            <a:rPr lang="es-CO" sz="1500" dirty="0">
              <a:solidFill>
                <a:srgbClr val="152B48"/>
              </a:solidFill>
              <a:latin typeface="Montserrat" panose="02000505000000020004"/>
            </a:rPr>
            <a:t>b) miocardiopatía dilatada no isquémica asintomática (</a:t>
          </a:r>
          <a:r>
            <a:rPr lang="es-CO" sz="1500" dirty="0" err="1">
              <a:solidFill>
                <a:srgbClr val="152B48"/>
              </a:solidFill>
              <a:latin typeface="Montserrat" panose="02000505000000020004"/>
            </a:rPr>
            <a:t>FEVI</a:t>
          </a:r>
          <a:r>
            <a:rPr lang="es-CO" sz="1500" dirty="0">
              <a:solidFill>
                <a:srgbClr val="152B48"/>
              </a:solidFill>
              <a:latin typeface="Montserrat" panose="02000505000000020004"/>
            </a:rPr>
            <a:t> ≤30%), que reciben la terapia medica óptima.</a:t>
          </a:r>
        </a:p>
      </dgm:t>
    </dgm:pt>
    <dgm:pt modelId="{E8B352EA-D8B6-AA4D-85B2-8CED710AF2C6}" type="parTrans" cxnId="{80C816C9-E4FB-F34C-915F-DB9FACBE8DA5}">
      <dgm:prSet/>
      <dgm:spPr/>
      <dgm:t>
        <a:bodyPr/>
        <a:lstStyle/>
        <a:p>
          <a:endParaRPr lang="es-ES" sz="1600">
            <a:latin typeface="Montserrat" panose="02000505000000020004"/>
          </a:endParaRPr>
        </a:p>
      </dgm:t>
    </dgm:pt>
    <dgm:pt modelId="{14F05B63-E08C-9F4F-AE9D-495A916C265B}" type="sibTrans" cxnId="{80C816C9-E4FB-F34C-915F-DB9FACBE8DA5}">
      <dgm:prSet/>
      <dgm:spPr/>
      <dgm:t>
        <a:bodyPr/>
        <a:lstStyle/>
        <a:p>
          <a:endParaRPr lang="es-ES" sz="1600">
            <a:latin typeface="Montserrat" panose="02000505000000020004"/>
          </a:endParaRPr>
        </a:p>
      </dgm:t>
    </dgm:pt>
    <dgm:pt modelId="{E3008C34-668A-094D-83BE-3D5B8E2CE354}" type="pres">
      <dgm:prSet presAssocID="{3A1681CD-8B57-874F-BFD5-10FDC8C14567}" presName="linear" presStyleCnt="0">
        <dgm:presLayoutVars>
          <dgm:animLvl val="lvl"/>
          <dgm:resizeHandles val="exact"/>
        </dgm:presLayoutVars>
      </dgm:prSet>
      <dgm:spPr/>
    </dgm:pt>
    <dgm:pt modelId="{1D47CA0E-01A8-F842-987D-D526FF42168A}" type="pres">
      <dgm:prSet presAssocID="{0F64B90E-9D0F-F64E-BB43-87F27F2C45F4}" presName="parentText" presStyleLbl="node1" presStyleIdx="0" presStyleCnt="4">
        <dgm:presLayoutVars>
          <dgm:chMax val="0"/>
          <dgm:bulletEnabled val="1"/>
        </dgm:presLayoutVars>
      </dgm:prSet>
      <dgm:spPr/>
    </dgm:pt>
    <dgm:pt modelId="{A46DEEDC-4B6D-CA48-87FF-C3EF345E7E87}" type="pres">
      <dgm:prSet presAssocID="{180AAFDD-BCE4-CE43-80CE-6FD9ECED8B49}" presName="spacer" presStyleCnt="0"/>
      <dgm:spPr/>
    </dgm:pt>
    <dgm:pt modelId="{9A11E98F-C146-944E-A132-75DFD3558933}" type="pres">
      <dgm:prSet presAssocID="{D288ABEC-8AB5-8B49-B3BB-C9370CE41D2D}" presName="parentText" presStyleLbl="node1" presStyleIdx="1" presStyleCnt="4" custScaleY="55660" custLinFactNeighborY="-74356">
        <dgm:presLayoutVars>
          <dgm:chMax val="0"/>
          <dgm:bulletEnabled val="1"/>
        </dgm:presLayoutVars>
      </dgm:prSet>
      <dgm:spPr/>
    </dgm:pt>
    <dgm:pt modelId="{C3FB8E85-F0BF-9E43-A1E2-67D0B96445B2}" type="pres">
      <dgm:prSet presAssocID="{E1EB8D3B-041B-DF4D-AF8E-176E90AB2217}" presName="spacer" presStyleCnt="0"/>
      <dgm:spPr/>
    </dgm:pt>
    <dgm:pt modelId="{2BF7E3C1-8375-9A41-849F-E87E7D868A7D}" type="pres">
      <dgm:prSet presAssocID="{807DAB6A-CC4E-6242-8DD5-1A56AD3A01AE}" presName="parentText" presStyleLbl="node1" presStyleIdx="2" presStyleCnt="4" custScaleY="73115" custLinFactY="-3986" custLinFactNeighborX="-120" custLinFactNeighborY="-100000">
        <dgm:presLayoutVars>
          <dgm:chMax val="0"/>
          <dgm:bulletEnabled val="1"/>
        </dgm:presLayoutVars>
      </dgm:prSet>
      <dgm:spPr/>
    </dgm:pt>
    <dgm:pt modelId="{7D996906-D9C3-8846-A043-AEB95743F889}" type="pres">
      <dgm:prSet presAssocID="{8CD8806E-CB7E-5D4C-99F8-12F45F28CAC8}" presName="spacer" presStyleCnt="0"/>
      <dgm:spPr/>
    </dgm:pt>
    <dgm:pt modelId="{69CC5D59-8237-E84C-AB37-63856554A4E8}" type="pres">
      <dgm:prSet presAssocID="{55A8CB9D-4200-554C-B614-2F9AFE55EE16}" presName="parentText" presStyleLbl="node1" presStyleIdx="3" presStyleCnt="4" custScaleY="35221" custLinFactNeighborX="120" custLinFactNeighborY="-27841">
        <dgm:presLayoutVars>
          <dgm:chMax val="0"/>
          <dgm:bulletEnabled val="1"/>
        </dgm:presLayoutVars>
      </dgm:prSet>
      <dgm:spPr/>
    </dgm:pt>
    <dgm:pt modelId="{82EE082C-FCE9-4145-AC40-DB62DAD3C390}" type="pres">
      <dgm:prSet presAssocID="{55A8CB9D-4200-554C-B614-2F9AFE55EE16}" presName="childText" presStyleLbl="revTx" presStyleIdx="0" presStyleCnt="1" custLinFactNeighborY="-15264">
        <dgm:presLayoutVars>
          <dgm:bulletEnabled val="1"/>
        </dgm:presLayoutVars>
      </dgm:prSet>
      <dgm:spPr/>
    </dgm:pt>
  </dgm:ptLst>
  <dgm:cxnLst>
    <dgm:cxn modelId="{619F7F02-E7E0-7743-ACA2-C211787C47E0}" srcId="{3A1681CD-8B57-874F-BFD5-10FDC8C14567}" destId="{55A8CB9D-4200-554C-B614-2F9AFE55EE16}" srcOrd="3" destOrd="0" parTransId="{14AAFE64-7F9B-0444-A641-431027608986}" sibTransId="{4A3DD3FE-DD0D-0848-9B15-67FE44344FE8}"/>
    <dgm:cxn modelId="{973B570C-2838-6A46-8AB7-6ADD056F9E5E}" srcId="{3A1681CD-8B57-874F-BFD5-10FDC8C14567}" destId="{D288ABEC-8AB5-8B49-B3BB-C9370CE41D2D}" srcOrd="1" destOrd="0" parTransId="{452C7F78-99E1-9840-A766-D8EA5E3BAF55}" sibTransId="{E1EB8D3B-041B-DF4D-AF8E-176E90AB2217}"/>
    <dgm:cxn modelId="{2AF1390D-8C06-9F4E-A014-3A466368A3C4}" type="presOf" srcId="{807DAB6A-CC4E-6242-8DD5-1A56AD3A01AE}" destId="{2BF7E3C1-8375-9A41-849F-E87E7D868A7D}" srcOrd="0" destOrd="0" presId="urn:microsoft.com/office/officeart/2005/8/layout/vList2"/>
    <dgm:cxn modelId="{8524C418-F499-7140-B21C-3B22EE1F68FF}" type="presOf" srcId="{66C29630-3E5F-0442-9A59-973D9D708D9F}" destId="{82EE082C-FCE9-4145-AC40-DB62DAD3C390}" srcOrd="0" destOrd="0" presId="urn:microsoft.com/office/officeart/2005/8/layout/vList2"/>
    <dgm:cxn modelId="{A0D26027-44CD-C546-A639-2D208661D0C2}" type="presOf" srcId="{D9CA19DF-B5E7-CD4B-AE79-CD7E01D491C6}" destId="{82EE082C-FCE9-4145-AC40-DB62DAD3C390}" srcOrd="0" destOrd="1" presId="urn:microsoft.com/office/officeart/2005/8/layout/vList2"/>
    <dgm:cxn modelId="{15492740-0732-A04B-AF3A-827FF3827B92}" type="presOf" srcId="{55A8CB9D-4200-554C-B614-2F9AFE55EE16}" destId="{69CC5D59-8237-E84C-AB37-63856554A4E8}" srcOrd="0" destOrd="0" presId="urn:microsoft.com/office/officeart/2005/8/layout/vList2"/>
    <dgm:cxn modelId="{9D477562-34CC-8647-9EF3-AC1ADBCDE23D}" srcId="{55A8CB9D-4200-554C-B614-2F9AFE55EE16}" destId="{66C29630-3E5F-0442-9A59-973D9D708D9F}" srcOrd="0" destOrd="0" parTransId="{34035FA5-FC6F-B242-ADC0-AA59C4E4E396}" sibTransId="{D9538F4F-759C-DA45-BD5D-E3B5C4807782}"/>
    <dgm:cxn modelId="{2C41EE44-FF56-114F-831D-162D97DE7852}" srcId="{3A1681CD-8B57-874F-BFD5-10FDC8C14567}" destId="{807DAB6A-CC4E-6242-8DD5-1A56AD3A01AE}" srcOrd="2" destOrd="0" parTransId="{F62D485A-381E-F845-8A64-0054675D4ED9}" sibTransId="{8CD8806E-CB7E-5D4C-99F8-12F45F28CAC8}"/>
    <dgm:cxn modelId="{43180868-6D19-5A4A-8766-87E04ABC175F}" srcId="{3A1681CD-8B57-874F-BFD5-10FDC8C14567}" destId="{0F64B90E-9D0F-F64E-BB43-87F27F2C45F4}" srcOrd="0" destOrd="0" parTransId="{774ED3A1-52A5-9F4B-B66B-96268800B6A3}" sibTransId="{180AAFDD-BCE4-CE43-80CE-6FD9ECED8B49}"/>
    <dgm:cxn modelId="{DF592385-96D9-DE41-9700-BA58EE804187}" type="presOf" srcId="{3A1681CD-8B57-874F-BFD5-10FDC8C14567}" destId="{E3008C34-668A-094D-83BE-3D5B8E2CE354}" srcOrd="0" destOrd="0" presId="urn:microsoft.com/office/officeart/2005/8/layout/vList2"/>
    <dgm:cxn modelId="{9B5689AB-B52D-0640-B10E-A746E75B48C3}" type="presOf" srcId="{D288ABEC-8AB5-8B49-B3BB-C9370CE41D2D}" destId="{9A11E98F-C146-944E-A132-75DFD3558933}" srcOrd="0" destOrd="0" presId="urn:microsoft.com/office/officeart/2005/8/layout/vList2"/>
    <dgm:cxn modelId="{F27CC4AC-45ED-1742-A847-2944A3CCB2C0}" type="presOf" srcId="{0F64B90E-9D0F-F64E-BB43-87F27F2C45F4}" destId="{1D47CA0E-01A8-F842-987D-D526FF42168A}" srcOrd="0" destOrd="0" presId="urn:microsoft.com/office/officeart/2005/8/layout/vList2"/>
    <dgm:cxn modelId="{80C816C9-E4FB-F34C-915F-DB9FACBE8DA5}" srcId="{55A8CB9D-4200-554C-B614-2F9AFE55EE16}" destId="{D9CA19DF-B5E7-CD4B-AE79-CD7E01D491C6}" srcOrd="1" destOrd="0" parTransId="{E8B352EA-D8B6-AA4D-85B2-8CED710AF2C6}" sibTransId="{14F05B63-E08C-9F4F-AE9D-495A916C265B}"/>
    <dgm:cxn modelId="{E36CEF14-5D32-344A-AA7F-49FE4F77C1BB}" type="presParOf" srcId="{E3008C34-668A-094D-83BE-3D5B8E2CE354}" destId="{1D47CA0E-01A8-F842-987D-D526FF42168A}" srcOrd="0" destOrd="0" presId="urn:microsoft.com/office/officeart/2005/8/layout/vList2"/>
    <dgm:cxn modelId="{87E6FDC2-1389-9546-B3BA-8BED905067CD}" type="presParOf" srcId="{E3008C34-668A-094D-83BE-3D5B8E2CE354}" destId="{A46DEEDC-4B6D-CA48-87FF-C3EF345E7E87}" srcOrd="1" destOrd="0" presId="urn:microsoft.com/office/officeart/2005/8/layout/vList2"/>
    <dgm:cxn modelId="{D6243F32-9CFF-1B48-91B1-01FE282469AA}" type="presParOf" srcId="{E3008C34-668A-094D-83BE-3D5B8E2CE354}" destId="{9A11E98F-C146-944E-A132-75DFD3558933}" srcOrd="2" destOrd="0" presId="urn:microsoft.com/office/officeart/2005/8/layout/vList2"/>
    <dgm:cxn modelId="{B60632BB-E519-1E46-8688-47427B528E77}" type="presParOf" srcId="{E3008C34-668A-094D-83BE-3D5B8E2CE354}" destId="{C3FB8E85-F0BF-9E43-A1E2-67D0B96445B2}" srcOrd="3" destOrd="0" presId="urn:microsoft.com/office/officeart/2005/8/layout/vList2"/>
    <dgm:cxn modelId="{F856D6F7-2546-254C-A745-FFBB17AA4DF1}" type="presParOf" srcId="{E3008C34-668A-094D-83BE-3D5B8E2CE354}" destId="{2BF7E3C1-8375-9A41-849F-E87E7D868A7D}" srcOrd="4" destOrd="0" presId="urn:microsoft.com/office/officeart/2005/8/layout/vList2"/>
    <dgm:cxn modelId="{7EF8E3C9-5421-8140-890D-3D2CF9EC8B1E}" type="presParOf" srcId="{E3008C34-668A-094D-83BE-3D5B8E2CE354}" destId="{7D996906-D9C3-8846-A043-AEB95743F889}" srcOrd="5" destOrd="0" presId="urn:microsoft.com/office/officeart/2005/8/layout/vList2"/>
    <dgm:cxn modelId="{03F219E3-A658-A342-9F53-E7CD19C3641C}" type="presParOf" srcId="{E3008C34-668A-094D-83BE-3D5B8E2CE354}" destId="{69CC5D59-8237-E84C-AB37-63856554A4E8}" srcOrd="6" destOrd="0" presId="urn:microsoft.com/office/officeart/2005/8/layout/vList2"/>
    <dgm:cxn modelId="{D70EF7E1-1ED1-F241-AC2A-DE4224702575}" type="presParOf" srcId="{E3008C34-668A-094D-83BE-3D5B8E2CE354}" destId="{82EE082C-FCE9-4145-AC40-DB62DAD3C39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B61692-F2E6-104D-B04A-DBCD0024FD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E0A8016-8DF1-5B46-86BF-2EBC00F29A15}">
      <dgm:prSet/>
      <dgm:spPr/>
      <dgm:t>
        <a:bodyPr/>
        <a:lstStyle/>
        <a:p>
          <a:r>
            <a:rPr lang="es-CO" dirty="0">
              <a:latin typeface="Montserrat" panose="02000505000000020004"/>
            </a:rPr>
            <a:t>Pacientes con ritmo sinusal, </a:t>
          </a:r>
          <a:r>
            <a:rPr lang="es-CO" dirty="0" err="1">
              <a:latin typeface="Montserrat" panose="02000505000000020004"/>
            </a:rPr>
            <a:t>QRS</a:t>
          </a:r>
          <a:r>
            <a:rPr lang="es-CO" dirty="0">
              <a:latin typeface="Montserrat" panose="02000505000000020004"/>
            </a:rPr>
            <a:t> &gt; 150 </a:t>
          </a:r>
          <a:r>
            <a:rPr lang="es-CO" dirty="0" err="1">
              <a:latin typeface="Montserrat" panose="02000505000000020004"/>
            </a:rPr>
            <a:t>mseg</a:t>
          </a:r>
          <a:r>
            <a:rPr lang="es-CO" dirty="0">
              <a:latin typeface="Montserrat" panose="02000505000000020004"/>
            </a:rPr>
            <a:t>.</a:t>
          </a:r>
        </a:p>
      </dgm:t>
    </dgm:pt>
    <dgm:pt modelId="{68B7EF66-8BF4-7B4E-B77E-FF67897DFC0A}" type="parTrans" cxnId="{02A58EA3-3C71-714E-A436-CE01DB023B04}">
      <dgm:prSet/>
      <dgm:spPr/>
      <dgm:t>
        <a:bodyPr/>
        <a:lstStyle/>
        <a:p>
          <a:endParaRPr lang="es-ES">
            <a:latin typeface="Montserrat" panose="02000505000000020004"/>
          </a:endParaRPr>
        </a:p>
      </dgm:t>
    </dgm:pt>
    <dgm:pt modelId="{E0D77B4C-8CEE-E448-9641-DA4532269AF6}" type="sibTrans" cxnId="{02A58EA3-3C71-714E-A436-CE01DB023B04}">
      <dgm:prSet/>
      <dgm:spPr/>
      <dgm:t>
        <a:bodyPr/>
        <a:lstStyle/>
        <a:p>
          <a:endParaRPr lang="es-ES">
            <a:latin typeface="Montserrat" panose="02000505000000020004"/>
          </a:endParaRPr>
        </a:p>
      </dgm:t>
    </dgm:pt>
    <dgm:pt modelId="{BD5E92D9-F4E9-BB48-84F8-8FC2FA7AFF9F}">
      <dgm:prSet/>
      <dgm:spPr/>
      <dgm:t>
        <a:bodyPr/>
        <a:lstStyle/>
        <a:p>
          <a:r>
            <a:rPr lang="es-CO" dirty="0">
              <a:latin typeface="Montserrat" panose="02000505000000020004"/>
            </a:rPr>
            <a:t>Morfología de </a:t>
          </a:r>
          <a:r>
            <a:rPr lang="es-CO" dirty="0" err="1">
              <a:latin typeface="Montserrat" panose="02000505000000020004"/>
            </a:rPr>
            <a:t>BRIHH</a:t>
          </a:r>
          <a:r>
            <a:rPr lang="es-CO" dirty="0">
              <a:latin typeface="Montserrat" panose="02000505000000020004"/>
            </a:rPr>
            <a:t>.</a:t>
          </a:r>
        </a:p>
      </dgm:t>
    </dgm:pt>
    <dgm:pt modelId="{2F88E0EE-6238-934B-BC4A-2AE4855DAB84}" type="parTrans" cxnId="{C7B5C911-9371-5449-AF6B-45804BC63C43}">
      <dgm:prSet/>
      <dgm:spPr/>
      <dgm:t>
        <a:bodyPr/>
        <a:lstStyle/>
        <a:p>
          <a:endParaRPr lang="es-ES">
            <a:latin typeface="Montserrat" panose="02000505000000020004"/>
          </a:endParaRPr>
        </a:p>
      </dgm:t>
    </dgm:pt>
    <dgm:pt modelId="{6B3206EE-A3D2-F741-989F-D1691A2B750D}" type="sibTrans" cxnId="{C7B5C911-9371-5449-AF6B-45804BC63C43}">
      <dgm:prSet/>
      <dgm:spPr/>
      <dgm:t>
        <a:bodyPr/>
        <a:lstStyle/>
        <a:p>
          <a:endParaRPr lang="es-ES">
            <a:latin typeface="Montserrat" panose="02000505000000020004"/>
          </a:endParaRPr>
        </a:p>
      </dgm:t>
    </dgm:pt>
    <dgm:pt modelId="{797A4634-D956-454D-84A5-085E763C0159}">
      <dgm:prSet/>
      <dgm:spPr/>
      <dgm:t>
        <a:bodyPr/>
        <a:lstStyle/>
        <a:p>
          <a:r>
            <a:rPr lang="es-CO" dirty="0" err="1">
              <a:latin typeface="Montserrat" panose="02000505000000020004"/>
            </a:rPr>
            <a:t>FEVI</a:t>
          </a:r>
          <a:r>
            <a:rPr lang="es-CO" dirty="0">
              <a:latin typeface="Montserrat" panose="02000505000000020004"/>
            </a:rPr>
            <a:t> &lt; 35%.</a:t>
          </a:r>
        </a:p>
      </dgm:t>
    </dgm:pt>
    <dgm:pt modelId="{7C8D567B-86F0-384A-8653-FEF297890EAC}" type="parTrans" cxnId="{37241B6A-5E2C-6143-AC2A-8CFD657E3211}">
      <dgm:prSet/>
      <dgm:spPr/>
      <dgm:t>
        <a:bodyPr/>
        <a:lstStyle/>
        <a:p>
          <a:endParaRPr lang="es-ES">
            <a:latin typeface="Montserrat" panose="02000505000000020004"/>
          </a:endParaRPr>
        </a:p>
      </dgm:t>
    </dgm:pt>
    <dgm:pt modelId="{D5FD8695-EA5C-904F-AAA5-89D36BACF682}" type="sibTrans" cxnId="{37241B6A-5E2C-6143-AC2A-8CFD657E3211}">
      <dgm:prSet/>
      <dgm:spPr/>
      <dgm:t>
        <a:bodyPr/>
        <a:lstStyle/>
        <a:p>
          <a:endParaRPr lang="es-ES">
            <a:latin typeface="Montserrat" panose="02000505000000020004"/>
          </a:endParaRPr>
        </a:p>
      </dgm:t>
    </dgm:pt>
    <dgm:pt modelId="{9047869B-4A84-654B-968C-7984026F050A}">
      <dgm:prSet/>
      <dgm:spPr/>
      <dgm:t>
        <a:bodyPr/>
        <a:lstStyle/>
        <a:p>
          <a:r>
            <a:rPr lang="es-CO" dirty="0">
              <a:latin typeface="Montserrat" panose="02000505000000020004"/>
            </a:rPr>
            <a:t>Estado funcional bueno.</a:t>
          </a:r>
        </a:p>
      </dgm:t>
    </dgm:pt>
    <dgm:pt modelId="{DA8BA896-C99C-9547-8DA6-CF582A20FBF6}" type="parTrans" cxnId="{878619A0-D30A-A94A-9FEB-5B6FBC23A3D7}">
      <dgm:prSet/>
      <dgm:spPr/>
      <dgm:t>
        <a:bodyPr/>
        <a:lstStyle/>
        <a:p>
          <a:endParaRPr lang="es-ES">
            <a:latin typeface="Montserrat" panose="02000505000000020004"/>
          </a:endParaRPr>
        </a:p>
      </dgm:t>
    </dgm:pt>
    <dgm:pt modelId="{E495E43F-9008-DA4A-8444-87EE614AE6F8}" type="sibTrans" cxnId="{878619A0-D30A-A94A-9FEB-5B6FBC23A3D7}">
      <dgm:prSet/>
      <dgm:spPr/>
      <dgm:t>
        <a:bodyPr/>
        <a:lstStyle/>
        <a:p>
          <a:endParaRPr lang="es-ES">
            <a:latin typeface="Montserrat" panose="02000505000000020004"/>
          </a:endParaRPr>
        </a:p>
      </dgm:t>
    </dgm:pt>
    <dgm:pt modelId="{FCF7D89D-70AC-4A49-8A3B-3E503F2876F3}">
      <dgm:prSet/>
      <dgm:spPr/>
      <dgm:t>
        <a:bodyPr/>
        <a:lstStyle/>
        <a:p>
          <a:r>
            <a:rPr lang="es-CO" dirty="0">
              <a:latin typeface="Montserrat" panose="02000505000000020004"/>
            </a:rPr>
            <a:t>Expectativa de vida &gt; 1 año.</a:t>
          </a:r>
        </a:p>
      </dgm:t>
    </dgm:pt>
    <dgm:pt modelId="{58E3E8C2-6F61-FC48-A7E5-28BAF02B089F}" type="parTrans" cxnId="{8C505380-0917-9842-A23A-D60308449BFE}">
      <dgm:prSet/>
      <dgm:spPr/>
      <dgm:t>
        <a:bodyPr/>
        <a:lstStyle/>
        <a:p>
          <a:endParaRPr lang="es-ES">
            <a:latin typeface="Montserrat" panose="02000505000000020004"/>
          </a:endParaRPr>
        </a:p>
      </dgm:t>
    </dgm:pt>
    <dgm:pt modelId="{6FA50E1E-9619-864A-8212-C8D82B0DAEF2}" type="sibTrans" cxnId="{8C505380-0917-9842-A23A-D60308449BFE}">
      <dgm:prSet/>
      <dgm:spPr/>
      <dgm:t>
        <a:bodyPr/>
        <a:lstStyle/>
        <a:p>
          <a:endParaRPr lang="es-ES">
            <a:latin typeface="Montserrat" panose="02000505000000020004"/>
          </a:endParaRPr>
        </a:p>
      </dgm:t>
    </dgm:pt>
    <dgm:pt modelId="{B0987F12-936F-4D4A-B866-3AE18AD614F8}" type="pres">
      <dgm:prSet presAssocID="{86B61692-F2E6-104D-B04A-DBCD0024FDC0}" presName="linear" presStyleCnt="0">
        <dgm:presLayoutVars>
          <dgm:animLvl val="lvl"/>
          <dgm:resizeHandles val="exact"/>
        </dgm:presLayoutVars>
      </dgm:prSet>
      <dgm:spPr/>
    </dgm:pt>
    <dgm:pt modelId="{0C2DFAC2-2F5A-B44E-9C8D-5C749C63A279}" type="pres">
      <dgm:prSet presAssocID="{BE0A8016-8DF1-5B46-86BF-2EBC00F29A15}" presName="parentText" presStyleLbl="node1" presStyleIdx="0" presStyleCnt="5">
        <dgm:presLayoutVars>
          <dgm:chMax val="0"/>
          <dgm:bulletEnabled val="1"/>
        </dgm:presLayoutVars>
      </dgm:prSet>
      <dgm:spPr/>
    </dgm:pt>
    <dgm:pt modelId="{5FF877B4-02A6-A344-8138-754DC6FAC78D}" type="pres">
      <dgm:prSet presAssocID="{E0D77B4C-8CEE-E448-9641-DA4532269AF6}" presName="spacer" presStyleCnt="0"/>
      <dgm:spPr/>
    </dgm:pt>
    <dgm:pt modelId="{FEE37738-0B0B-4F47-AA29-EC9F46004165}" type="pres">
      <dgm:prSet presAssocID="{BD5E92D9-F4E9-BB48-84F8-8FC2FA7AFF9F}" presName="parentText" presStyleLbl="node1" presStyleIdx="1" presStyleCnt="5">
        <dgm:presLayoutVars>
          <dgm:chMax val="0"/>
          <dgm:bulletEnabled val="1"/>
        </dgm:presLayoutVars>
      </dgm:prSet>
      <dgm:spPr/>
    </dgm:pt>
    <dgm:pt modelId="{BFC27497-E291-D947-BF2E-40025BE4AB42}" type="pres">
      <dgm:prSet presAssocID="{6B3206EE-A3D2-F741-989F-D1691A2B750D}" presName="spacer" presStyleCnt="0"/>
      <dgm:spPr/>
    </dgm:pt>
    <dgm:pt modelId="{11C9AB0F-76E3-0D4F-B5A9-328709532EC5}" type="pres">
      <dgm:prSet presAssocID="{797A4634-D956-454D-84A5-085E763C0159}" presName="parentText" presStyleLbl="node1" presStyleIdx="2" presStyleCnt="5">
        <dgm:presLayoutVars>
          <dgm:chMax val="0"/>
          <dgm:bulletEnabled val="1"/>
        </dgm:presLayoutVars>
      </dgm:prSet>
      <dgm:spPr/>
    </dgm:pt>
    <dgm:pt modelId="{44531DF6-4F70-CA45-81A7-7CBA77E32645}" type="pres">
      <dgm:prSet presAssocID="{D5FD8695-EA5C-904F-AAA5-89D36BACF682}" presName="spacer" presStyleCnt="0"/>
      <dgm:spPr/>
    </dgm:pt>
    <dgm:pt modelId="{B20293C8-F870-3042-8D1E-FA19277C143B}" type="pres">
      <dgm:prSet presAssocID="{9047869B-4A84-654B-968C-7984026F050A}" presName="parentText" presStyleLbl="node1" presStyleIdx="3" presStyleCnt="5">
        <dgm:presLayoutVars>
          <dgm:chMax val="0"/>
          <dgm:bulletEnabled val="1"/>
        </dgm:presLayoutVars>
      </dgm:prSet>
      <dgm:spPr/>
    </dgm:pt>
    <dgm:pt modelId="{C3F1AAB2-A2BF-F343-AB81-5AB91F5A1B76}" type="pres">
      <dgm:prSet presAssocID="{E495E43F-9008-DA4A-8444-87EE614AE6F8}" presName="spacer" presStyleCnt="0"/>
      <dgm:spPr/>
    </dgm:pt>
    <dgm:pt modelId="{503AFD80-B69F-9344-8A7C-9495E588F966}" type="pres">
      <dgm:prSet presAssocID="{FCF7D89D-70AC-4A49-8A3B-3E503F2876F3}" presName="parentText" presStyleLbl="node1" presStyleIdx="4" presStyleCnt="5">
        <dgm:presLayoutVars>
          <dgm:chMax val="0"/>
          <dgm:bulletEnabled val="1"/>
        </dgm:presLayoutVars>
      </dgm:prSet>
      <dgm:spPr/>
    </dgm:pt>
  </dgm:ptLst>
  <dgm:cxnLst>
    <dgm:cxn modelId="{C7B5C911-9371-5449-AF6B-45804BC63C43}" srcId="{86B61692-F2E6-104D-B04A-DBCD0024FDC0}" destId="{BD5E92D9-F4E9-BB48-84F8-8FC2FA7AFF9F}" srcOrd="1" destOrd="0" parTransId="{2F88E0EE-6238-934B-BC4A-2AE4855DAB84}" sibTransId="{6B3206EE-A3D2-F741-989F-D1691A2B750D}"/>
    <dgm:cxn modelId="{37241B6A-5E2C-6143-AC2A-8CFD657E3211}" srcId="{86B61692-F2E6-104D-B04A-DBCD0024FDC0}" destId="{797A4634-D956-454D-84A5-085E763C0159}" srcOrd="2" destOrd="0" parTransId="{7C8D567B-86F0-384A-8653-FEF297890EAC}" sibTransId="{D5FD8695-EA5C-904F-AAA5-89D36BACF682}"/>
    <dgm:cxn modelId="{0AFDB34B-8D5F-C248-890D-5C7C65DB7BAA}" type="presOf" srcId="{BD5E92D9-F4E9-BB48-84F8-8FC2FA7AFF9F}" destId="{FEE37738-0B0B-4F47-AA29-EC9F46004165}" srcOrd="0" destOrd="0" presId="urn:microsoft.com/office/officeart/2005/8/layout/vList2"/>
    <dgm:cxn modelId="{438F4354-DC7D-4F49-A43F-910421721F24}" type="presOf" srcId="{797A4634-D956-454D-84A5-085E763C0159}" destId="{11C9AB0F-76E3-0D4F-B5A9-328709532EC5}" srcOrd="0" destOrd="0" presId="urn:microsoft.com/office/officeart/2005/8/layout/vList2"/>
    <dgm:cxn modelId="{8C505380-0917-9842-A23A-D60308449BFE}" srcId="{86B61692-F2E6-104D-B04A-DBCD0024FDC0}" destId="{FCF7D89D-70AC-4A49-8A3B-3E503F2876F3}" srcOrd="4" destOrd="0" parTransId="{58E3E8C2-6F61-FC48-A7E5-28BAF02B089F}" sibTransId="{6FA50E1E-9619-864A-8212-C8D82B0DAEF2}"/>
    <dgm:cxn modelId="{B8AC6F8F-C40F-CE4E-B0A1-167380375718}" type="presOf" srcId="{BE0A8016-8DF1-5B46-86BF-2EBC00F29A15}" destId="{0C2DFAC2-2F5A-B44E-9C8D-5C749C63A279}" srcOrd="0" destOrd="0" presId="urn:microsoft.com/office/officeart/2005/8/layout/vList2"/>
    <dgm:cxn modelId="{878619A0-D30A-A94A-9FEB-5B6FBC23A3D7}" srcId="{86B61692-F2E6-104D-B04A-DBCD0024FDC0}" destId="{9047869B-4A84-654B-968C-7984026F050A}" srcOrd="3" destOrd="0" parTransId="{DA8BA896-C99C-9547-8DA6-CF582A20FBF6}" sibTransId="{E495E43F-9008-DA4A-8444-87EE614AE6F8}"/>
    <dgm:cxn modelId="{02A58EA3-3C71-714E-A436-CE01DB023B04}" srcId="{86B61692-F2E6-104D-B04A-DBCD0024FDC0}" destId="{BE0A8016-8DF1-5B46-86BF-2EBC00F29A15}" srcOrd="0" destOrd="0" parTransId="{68B7EF66-8BF4-7B4E-B77E-FF67897DFC0A}" sibTransId="{E0D77B4C-8CEE-E448-9641-DA4532269AF6}"/>
    <dgm:cxn modelId="{55B7CCAD-5F86-2845-AB5E-88CB8DB2CE5C}" type="presOf" srcId="{9047869B-4A84-654B-968C-7984026F050A}" destId="{B20293C8-F870-3042-8D1E-FA19277C143B}" srcOrd="0" destOrd="0" presId="urn:microsoft.com/office/officeart/2005/8/layout/vList2"/>
    <dgm:cxn modelId="{31C6B6B7-EB3F-DE40-9E85-C281EA21C835}" type="presOf" srcId="{FCF7D89D-70AC-4A49-8A3B-3E503F2876F3}" destId="{503AFD80-B69F-9344-8A7C-9495E588F966}" srcOrd="0" destOrd="0" presId="urn:microsoft.com/office/officeart/2005/8/layout/vList2"/>
    <dgm:cxn modelId="{BF408DEA-330F-494C-8E56-BE979001BAD3}" type="presOf" srcId="{86B61692-F2E6-104D-B04A-DBCD0024FDC0}" destId="{B0987F12-936F-4D4A-B866-3AE18AD614F8}" srcOrd="0" destOrd="0" presId="urn:microsoft.com/office/officeart/2005/8/layout/vList2"/>
    <dgm:cxn modelId="{882F65F4-BAE1-D34A-A6EC-767EC0BB299A}" type="presParOf" srcId="{B0987F12-936F-4D4A-B866-3AE18AD614F8}" destId="{0C2DFAC2-2F5A-B44E-9C8D-5C749C63A279}" srcOrd="0" destOrd="0" presId="urn:microsoft.com/office/officeart/2005/8/layout/vList2"/>
    <dgm:cxn modelId="{2BF0AEB3-275E-5644-9ECB-47692C6BB8BC}" type="presParOf" srcId="{B0987F12-936F-4D4A-B866-3AE18AD614F8}" destId="{5FF877B4-02A6-A344-8138-754DC6FAC78D}" srcOrd="1" destOrd="0" presId="urn:microsoft.com/office/officeart/2005/8/layout/vList2"/>
    <dgm:cxn modelId="{1117110D-999A-9346-9F91-782638A5A3F0}" type="presParOf" srcId="{B0987F12-936F-4D4A-B866-3AE18AD614F8}" destId="{FEE37738-0B0B-4F47-AA29-EC9F46004165}" srcOrd="2" destOrd="0" presId="urn:microsoft.com/office/officeart/2005/8/layout/vList2"/>
    <dgm:cxn modelId="{B655672E-6A1B-D44A-B865-2D198F1197A2}" type="presParOf" srcId="{B0987F12-936F-4D4A-B866-3AE18AD614F8}" destId="{BFC27497-E291-D947-BF2E-40025BE4AB42}" srcOrd="3" destOrd="0" presId="urn:microsoft.com/office/officeart/2005/8/layout/vList2"/>
    <dgm:cxn modelId="{37884976-CBDC-3B4E-BA1A-99870DC36A8A}" type="presParOf" srcId="{B0987F12-936F-4D4A-B866-3AE18AD614F8}" destId="{11C9AB0F-76E3-0D4F-B5A9-328709532EC5}" srcOrd="4" destOrd="0" presId="urn:microsoft.com/office/officeart/2005/8/layout/vList2"/>
    <dgm:cxn modelId="{73D9B949-8064-EA42-8B49-A6CA98637DAF}" type="presParOf" srcId="{B0987F12-936F-4D4A-B866-3AE18AD614F8}" destId="{44531DF6-4F70-CA45-81A7-7CBA77E32645}" srcOrd="5" destOrd="0" presId="urn:microsoft.com/office/officeart/2005/8/layout/vList2"/>
    <dgm:cxn modelId="{39A228F2-0F32-A943-82E4-2F734D91C365}" type="presParOf" srcId="{B0987F12-936F-4D4A-B866-3AE18AD614F8}" destId="{B20293C8-F870-3042-8D1E-FA19277C143B}" srcOrd="6" destOrd="0" presId="urn:microsoft.com/office/officeart/2005/8/layout/vList2"/>
    <dgm:cxn modelId="{5845F920-0C1C-9D44-A477-38582FA8BA47}" type="presParOf" srcId="{B0987F12-936F-4D4A-B866-3AE18AD614F8}" destId="{C3F1AAB2-A2BF-F343-AB81-5AB91F5A1B76}" srcOrd="7" destOrd="0" presId="urn:microsoft.com/office/officeart/2005/8/layout/vList2"/>
    <dgm:cxn modelId="{D98D40E3-CC66-834D-ADD4-DDD20CB36552}" type="presParOf" srcId="{B0987F12-936F-4D4A-B866-3AE18AD614F8}" destId="{503AFD80-B69F-9344-8A7C-9495E588F9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AC078-DF8B-4E28-8D8A-96B773B845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FCB4062-A0B3-4798-BF0C-A1063C1AC82E}">
      <dgm:prSet phldrT="[Texto]"/>
      <dgm:spPr/>
      <dgm:t>
        <a:bodyPr/>
        <a:lstStyle/>
        <a:p>
          <a:r>
            <a:rPr lang="es-ES" dirty="0">
              <a:latin typeface="Montserrat" panose="00000500000000000000" pitchFamily="50" charset="0"/>
            </a:rPr>
            <a:t>1-2% de la población adulta en los países desarrollados.</a:t>
          </a:r>
        </a:p>
      </dgm:t>
    </dgm:pt>
    <dgm:pt modelId="{A1E92A00-BFBB-4A15-97E6-5D32CE6044E0}" type="parTrans" cxnId="{D1D54F6F-495E-4838-B1A7-4C8E2ECC719A}">
      <dgm:prSet/>
      <dgm:spPr/>
      <dgm:t>
        <a:bodyPr/>
        <a:lstStyle/>
        <a:p>
          <a:endParaRPr lang="es-ES">
            <a:latin typeface="Montserrat" panose="00000500000000000000" pitchFamily="50" charset="0"/>
          </a:endParaRPr>
        </a:p>
      </dgm:t>
    </dgm:pt>
    <dgm:pt modelId="{3E62E7ED-E8F8-4AAE-A393-480632E271A5}" type="sibTrans" cxnId="{D1D54F6F-495E-4838-B1A7-4C8E2ECC719A}">
      <dgm:prSet/>
      <dgm:spPr/>
      <dgm:t>
        <a:bodyPr/>
        <a:lstStyle/>
        <a:p>
          <a:endParaRPr lang="es-ES">
            <a:latin typeface="Montserrat" panose="00000500000000000000" pitchFamily="50" charset="0"/>
          </a:endParaRPr>
        </a:p>
      </dgm:t>
    </dgm:pt>
    <dgm:pt modelId="{0EE70689-7E69-4819-8707-A34697E7E6D8}">
      <dgm:prSet phldrT="[Texto]"/>
      <dgm:spPr/>
      <dgm:t>
        <a:bodyPr/>
        <a:lstStyle/>
        <a:p>
          <a:r>
            <a:rPr lang="es-ES" dirty="0">
              <a:latin typeface="Montserrat" panose="00000500000000000000" pitchFamily="50" charset="0"/>
            </a:rPr>
            <a:t>≥10% en mayores de 70 años.</a:t>
          </a:r>
        </a:p>
      </dgm:t>
    </dgm:pt>
    <dgm:pt modelId="{8029B31D-9C52-4CE3-906B-8A3E586277D3}" type="parTrans" cxnId="{CF8204B4-1115-4274-A870-E7FCFCBD212E}">
      <dgm:prSet/>
      <dgm:spPr/>
      <dgm:t>
        <a:bodyPr/>
        <a:lstStyle/>
        <a:p>
          <a:endParaRPr lang="es-ES">
            <a:latin typeface="Montserrat" panose="00000500000000000000" pitchFamily="50" charset="0"/>
          </a:endParaRPr>
        </a:p>
      </dgm:t>
    </dgm:pt>
    <dgm:pt modelId="{72B3770A-05E1-49FA-8D62-CB310D859939}" type="sibTrans" cxnId="{CF8204B4-1115-4274-A870-E7FCFCBD212E}">
      <dgm:prSet/>
      <dgm:spPr/>
      <dgm:t>
        <a:bodyPr/>
        <a:lstStyle/>
        <a:p>
          <a:endParaRPr lang="es-ES">
            <a:latin typeface="Montserrat" panose="00000500000000000000" pitchFamily="50" charset="0"/>
          </a:endParaRPr>
        </a:p>
      </dgm:t>
    </dgm:pt>
    <dgm:pt modelId="{1A6BBB8E-21F8-4576-BB28-1B5812DD873F}">
      <dgm:prSet phldrT="[Texto]"/>
      <dgm:spPr/>
      <dgm:t>
        <a:bodyPr/>
        <a:lstStyle/>
        <a:p>
          <a:r>
            <a:rPr lang="es-ES" dirty="0">
              <a:latin typeface="Montserrat" panose="00000500000000000000" pitchFamily="50" charset="0"/>
            </a:rPr>
            <a:t>El riesgo de por vida de la IC a los 55 años es del 33% para hombres y 28% para mujeres.</a:t>
          </a:r>
        </a:p>
      </dgm:t>
    </dgm:pt>
    <dgm:pt modelId="{6448527D-72CD-454E-B0A2-21CCD3D00217}" type="parTrans" cxnId="{D9D2E8C7-9059-4431-9395-9D42D9790234}">
      <dgm:prSet/>
      <dgm:spPr/>
      <dgm:t>
        <a:bodyPr/>
        <a:lstStyle/>
        <a:p>
          <a:endParaRPr lang="es-ES">
            <a:latin typeface="Montserrat" panose="00000500000000000000" pitchFamily="50" charset="0"/>
          </a:endParaRPr>
        </a:p>
      </dgm:t>
    </dgm:pt>
    <dgm:pt modelId="{3D58952B-1B96-4BAF-8636-C347B6FD68FD}" type="sibTrans" cxnId="{D9D2E8C7-9059-4431-9395-9D42D9790234}">
      <dgm:prSet/>
      <dgm:spPr/>
      <dgm:t>
        <a:bodyPr/>
        <a:lstStyle/>
        <a:p>
          <a:endParaRPr lang="es-ES">
            <a:latin typeface="Montserrat" panose="00000500000000000000" pitchFamily="50" charset="0"/>
          </a:endParaRPr>
        </a:p>
      </dgm:t>
    </dgm:pt>
    <dgm:pt modelId="{AE8F3662-15E5-413A-B072-C4B94800DBC2}">
      <dgm:prSet phldrT="[Texto]"/>
      <dgm:spPr/>
      <dgm:t>
        <a:bodyPr/>
        <a:lstStyle/>
        <a:p>
          <a:r>
            <a:rPr lang="es-ES" dirty="0">
              <a:latin typeface="Montserrat" panose="00000500000000000000" pitchFamily="50" charset="0"/>
            </a:rPr>
            <a:t>FE conservada mujeres, mayores hipertensas o con FA.</a:t>
          </a:r>
        </a:p>
      </dgm:t>
    </dgm:pt>
    <dgm:pt modelId="{DFD5CB58-1BC7-4257-926D-2B719C952BAC}" type="parTrans" cxnId="{483A3FAC-52A2-47D4-903D-C4AB62CE86D1}">
      <dgm:prSet/>
      <dgm:spPr/>
      <dgm:t>
        <a:bodyPr/>
        <a:lstStyle/>
        <a:p>
          <a:endParaRPr lang="es-ES">
            <a:latin typeface="Montserrat" panose="00000500000000000000" pitchFamily="50" charset="0"/>
          </a:endParaRPr>
        </a:p>
      </dgm:t>
    </dgm:pt>
    <dgm:pt modelId="{D4947BF2-4344-459A-9406-8DDC0AF8E91A}" type="sibTrans" cxnId="{483A3FAC-52A2-47D4-903D-C4AB62CE86D1}">
      <dgm:prSet/>
      <dgm:spPr/>
      <dgm:t>
        <a:bodyPr/>
        <a:lstStyle/>
        <a:p>
          <a:endParaRPr lang="es-ES">
            <a:latin typeface="Montserrat" panose="00000500000000000000" pitchFamily="50" charset="0"/>
          </a:endParaRPr>
        </a:p>
      </dgm:t>
    </dgm:pt>
    <dgm:pt modelId="{8883EC5F-EE51-4018-8525-DC55BCAE33D9}">
      <dgm:prSet phldrT="[Texto]"/>
      <dgm:spPr/>
      <dgm:t>
        <a:bodyPr/>
        <a:lstStyle/>
        <a:p>
          <a:r>
            <a:rPr lang="es-ES" dirty="0">
              <a:latin typeface="Montserrat" panose="00000500000000000000" pitchFamily="50" charset="0"/>
            </a:rPr>
            <a:t>FE disminuida cardiopatía isquémica.</a:t>
          </a:r>
        </a:p>
      </dgm:t>
    </dgm:pt>
    <dgm:pt modelId="{ED47816A-00DC-4C78-B6A9-98CBDD4B3697}" type="parTrans" cxnId="{099A7AF7-4146-49ED-A931-9F61935E20BA}">
      <dgm:prSet/>
      <dgm:spPr/>
      <dgm:t>
        <a:bodyPr/>
        <a:lstStyle/>
        <a:p>
          <a:endParaRPr lang="es-ES">
            <a:latin typeface="Montserrat" panose="00000500000000000000" pitchFamily="50" charset="0"/>
          </a:endParaRPr>
        </a:p>
      </dgm:t>
    </dgm:pt>
    <dgm:pt modelId="{35BAEE98-F239-4865-84C2-57FF3749ED95}" type="sibTrans" cxnId="{099A7AF7-4146-49ED-A931-9F61935E20BA}">
      <dgm:prSet/>
      <dgm:spPr/>
      <dgm:t>
        <a:bodyPr/>
        <a:lstStyle/>
        <a:p>
          <a:endParaRPr lang="es-ES">
            <a:latin typeface="Montserrat" panose="00000500000000000000" pitchFamily="50" charset="0"/>
          </a:endParaRPr>
        </a:p>
      </dgm:t>
    </dgm:pt>
    <dgm:pt modelId="{D10BB99F-7D31-474B-BA83-9DD098558E94}" type="pres">
      <dgm:prSet presAssocID="{77DAC078-DF8B-4E28-8D8A-96B773B845D1}" presName="diagram" presStyleCnt="0">
        <dgm:presLayoutVars>
          <dgm:dir/>
          <dgm:resizeHandles val="exact"/>
        </dgm:presLayoutVars>
      </dgm:prSet>
      <dgm:spPr/>
    </dgm:pt>
    <dgm:pt modelId="{24983ACA-F0FB-43C1-8825-E3BEBD16AE37}" type="pres">
      <dgm:prSet presAssocID="{CFCB4062-A0B3-4798-BF0C-A1063C1AC82E}" presName="node" presStyleLbl="node1" presStyleIdx="0" presStyleCnt="5">
        <dgm:presLayoutVars>
          <dgm:bulletEnabled val="1"/>
        </dgm:presLayoutVars>
      </dgm:prSet>
      <dgm:spPr/>
    </dgm:pt>
    <dgm:pt modelId="{1B302C5B-A497-4105-8C45-F027DFFBF29C}" type="pres">
      <dgm:prSet presAssocID="{3E62E7ED-E8F8-4AAE-A393-480632E271A5}" presName="sibTrans" presStyleCnt="0"/>
      <dgm:spPr/>
    </dgm:pt>
    <dgm:pt modelId="{1BFD3770-9C90-4BA7-A236-82B2A72C8D12}" type="pres">
      <dgm:prSet presAssocID="{0EE70689-7E69-4819-8707-A34697E7E6D8}" presName="node" presStyleLbl="node1" presStyleIdx="1" presStyleCnt="5">
        <dgm:presLayoutVars>
          <dgm:bulletEnabled val="1"/>
        </dgm:presLayoutVars>
      </dgm:prSet>
      <dgm:spPr/>
    </dgm:pt>
    <dgm:pt modelId="{74084D08-2E78-44C2-A391-BCAB63650164}" type="pres">
      <dgm:prSet presAssocID="{72B3770A-05E1-49FA-8D62-CB310D859939}" presName="sibTrans" presStyleCnt="0"/>
      <dgm:spPr/>
    </dgm:pt>
    <dgm:pt modelId="{FACE525E-7ED6-4261-B07A-02D552A8191F}" type="pres">
      <dgm:prSet presAssocID="{1A6BBB8E-21F8-4576-BB28-1B5812DD873F}" presName="node" presStyleLbl="node1" presStyleIdx="2" presStyleCnt="5">
        <dgm:presLayoutVars>
          <dgm:bulletEnabled val="1"/>
        </dgm:presLayoutVars>
      </dgm:prSet>
      <dgm:spPr/>
    </dgm:pt>
    <dgm:pt modelId="{2F7D5FE3-326A-421D-9350-462ACAB775B8}" type="pres">
      <dgm:prSet presAssocID="{3D58952B-1B96-4BAF-8636-C347B6FD68FD}" presName="sibTrans" presStyleCnt="0"/>
      <dgm:spPr/>
    </dgm:pt>
    <dgm:pt modelId="{4B8348A7-2481-43B0-AED1-E729DE9BB4FB}" type="pres">
      <dgm:prSet presAssocID="{AE8F3662-15E5-413A-B072-C4B94800DBC2}" presName="node" presStyleLbl="node1" presStyleIdx="3" presStyleCnt="5">
        <dgm:presLayoutVars>
          <dgm:bulletEnabled val="1"/>
        </dgm:presLayoutVars>
      </dgm:prSet>
      <dgm:spPr/>
    </dgm:pt>
    <dgm:pt modelId="{0185BAB8-6D74-4E5C-BAD0-2D0E7829C5B3}" type="pres">
      <dgm:prSet presAssocID="{D4947BF2-4344-459A-9406-8DDC0AF8E91A}" presName="sibTrans" presStyleCnt="0"/>
      <dgm:spPr/>
    </dgm:pt>
    <dgm:pt modelId="{AD7A3074-B28A-448E-B042-6065A88C60CD}" type="pres">
      <dgm:prSet presAssocID="{8883EC5F-EE51-4018-8525-DC55BCAE33D9}" presName="node" presStyleLbl="node1" presStyleIdx="4" presStyleCnt="5">
        <dgm:presLayoutVars>
          <dgm:bulletEnabled val="1"/>
        </dgm:presLayoutVars>
      </dgm:prSet>
      <dgm:spPr/>
    </dgm:pt>
  </dgm:ptLst>
  <dgm:cxnLst>
    <dgm:cxn modelId="{A78CB121-374E-4AF4-B681-995C7542B627}" type="presOf" srcId="{AE8F3662-15E5-413A-B072-C4B94800DBC2}" destId="{4B8348A7-2481-43B0-AED1-E729DE9BB4FB}" srcOrd="0" destOrd="0" presId="urn:microsoft.com/office/officeart/2005/8/layout/default"/>
    <dgm:cxn modelId="{D5B13A39-F351-4F33-86CA-25DE54B3C031}" type="presOf" srcId="{1A6BBB8E-21F8-4576-BB28-1B5812DD873F}" destId="{FACE525E-7ED6-4261-B07A-02D552A8191F}" srcOrd="0" destOrd="0" presId="urn:microsoft.com/office/officeart/2005/8/layout/default"/>
    <dgm:cxn modelId="{F17EB33A-36F9-4911-A63B-6213CBCC9398}" type="presOf" srcId="{0EE70689-7E69-4819-8707-A34697E7E6D8}" destId="{1BFD3770-9C90-4BA7-A236-82B2A72C8D12}" srcOrd="0" destOrd="0" presId="urn:microsoft.com/office/officeart/2005/8/layout/default"/>
    <dgm:cxn modelId="{D1D54F6F-495E-4838-B1A7-4C8E2ECC719A}" srcId="{77DAC078-DF8B-4E28-8D8A-96B773B845D1}" destId="{CFCB4062-A0B3-4798-BF0C-A1063C1AC82E}" srcOrd="0" destOrd="0" parTransId="{A1E92A00-BFBB-4A15-97E6-5D32CE6044E0}" sibTransId="{3E62E7ED-E8F8-4AAE-A393-480632E271A5}"/>
    <dgm:cxn modelId="{4CD9AC8E-E12D-46FB-B048-5CEDDD058B78}" type="presOf" srcId="{8883EC5F-EE51-4018-8525-DC55BCAE33D9}" destId="{AD7A3074-B28A-448E-B042-6065A88C60CD}" srcOrd="0" destOrd="0" presId="urn:microsoft.com/office/officeart/2005/8/layout/default"/>
    <dgm:cxn modelId="{78E2E7A9-323F-4BA1-B4B5-C31777F81021}" type="presOf" srcId="{77DAC078-DF8B-4E28-8D8A-96B773B845D1}" destId="{D10BB99F-7D31-474B-BA83-9DD098558E94}" srcOrd="0" destOrd="0" presId="urn:microsoft.com/office/officeart/2005/8/layout/default"/>
    <dgm:cxn modelId="{483A3FAC-52A2-47D4-903D-C4AB62CE86D1}" srcId="{77DAC078-DF8B-4E28-8D8A-96B773B845D1}" destId="{AE8F3662-15E5-413A-B072-C4B94800DBC2}" srcOrd="3" destOrd="0" parTransId="{DFD5CB58-1BC7-4257-926D-2B719C952BAC}" sibTransId="{D4947BF2-4344-459A-9406-8DDC0AF8E91A}"/>
    <dgm:cxn modelId="{CF8204B4-1115-4274-A870-E7FCFCBD212E}" srcId="{77DAC078-DF8B-4E28-8D8A-96B773B845D1}" destId="{0EE70689-7E69-4819-8707-A34697E7E6D8}" srcOrd="1" destOrd="0" parTransId="{8029B31D-9C52-4CE3-906B-8A3E586277D3}" sibTransId="{72B3770A-05E1-49FA-8D62-CB310D859939}"/>
    <dgm:cxn modelId="{5C47DAC0-0426-4C08-91A9-9AF4984660DF}" type="presOf" srcId="{CFCB4062-A0B3-4798-BF0C-A1063C1AC82E}" destId="{24983ACA-F0FB-43C1-8825-E3BEBD16AE37}" srcOrd="0" destOrd="0" presId="urn:microsoft.com/office/officeart/2005/8/layout/default"/>
    <dgm:cxn modelId="{D9D2E8C7-9059-4431-9395-9D42D9790234}" srcId="{77DAC078-DF8B-4E28-8D8A-96B773B845D1}" destId="{1A6BBB8E-21F8-4576-BB28-1B5812DD873F}" srcOrd="2" destOrd="0" parTransId="{6448527D-72CD-454E-B0A2-21CCD3D00217}" sibTransId="{3D58952B-1B96-4BAF-8636-C347B6FD68FD}"/>
    <dgm:cxn modelId="{099A7AF7-4146-49ED-A931-9F61935E20BA}" srcId="{77DAC078-DF8B-4E28-8D8A-96B773B845D1}" destId="{8883EC5F-EE51-4018-8525-DC55BCAE33D9}" srcOrd="4" destOrd="0" parTransId="{ED47816A-00DC-4C78-B6A9-98CBDD4B3697}" sibTransId="{35BAEE98-F239-4865-84C2-57FF3749ED95}"/>
    <dgm:cxn modelId="{566C740C-B8FE-4D78-957B-7A342DEB9881}" type="presParOf" srcId="{D10BB99F-7D31-474B-BA83-9DD098558E94}" destId="{24983ACA-F0FB-43C1-8825-E3BEBD16AE37}" srcOrd="0" destOrd="0" presId="urn:microsoft.com/office/officeart/2005/8/layout/default"/>
    <dgm:cxn modelId="{4372FAEB-1485-4CB7-B04A-64F15A2A1D46}" type="presParOf" srcId="{D10BB99F-7D31-474B-BA83-9DD098558E94}" destId="{1B302C5B-A497-4105-8C45-F027DFFBF29C}" srcOrd="1" destOrd="0" presId="urn:microsoft.com/office/officeart/2005/8/layout/default"/>
    <dgm:cxn modelId="{7C8308CB-E9E7-4B20-8D60-07DB69B258AA}" type="presParOf" srcId="{D10BB99F-7D31-474B-BA83-9DD098558E94}" destId="{1BFD3770-9C90-4BA7-A236-82B2A72C8D12}" srcOrd="2" destOrd="0" presId="urn:microsoft.com/office/officeart/2005/8/layout/default"/>
    <dgm:cxn modelId="{7782F03C-F15C-4643-A457-D1404C65720E}" type="presParOf" srcId="{D10BB99F-7D31-474B-BA83-9DD098558E94}" destId="{74084D08-2E78-44C2-A391-BCAB63650164}" srcOrd="3" destOrd="0" presId="urn:microsoft.com/office/officeart/2005/8/layout/default"/>
    <dgm:cxn modelId="{1DA151EF-6E4E-45B4-819C-482C2A89FE92}" type="presParOf" srcId="{D10BB99F-7D31-474B-BA83-9DD098558E94}" destId="{FACE525E-7ED6-4261-B07A-02D552A8191F}" srcOrd="4" destOrd="0" presId="urn:microsoft.com/office/officeart/2005/8/layout/default"/>
    <dgm:cxn modelId="{0ED48A6B-E521-49F9-8E88-89531FD12564}" type="presParOf" srcId="{D10BB99F-7D31-474B-BA83-9DD098558E94}" destId="{2F7D5FE3-326A-421D-9350-462ACAB775B8}" srcOrd="5" destOrd="0" presId="urn:microsoft.com/office/officeart/2005/8/layout/default"/>
    <dgm:cxn modelId="{765A5FDA-B02A-4840-943F-3E5682C4AC65}" type="presParOf" srcId="{D10BB99F-7D31-474B-BA83-9DD098558E94}" destId="{4B8348A7-2481-43B0-AED1-E729DE9BB4FB}" srcOrd="6" destOrd="0" presId="urn:microsoft.com/office/officeart/2005/8/layout/default"/>
    <dgm:cxn modelId="{C9EED61A-BE14-4F0E-9E61-924BA9B19604}" type="presParOf" srcId="{D10BB99F-7D31-474B-BA83-9DD098558E94}" destId="{0185BAB8-6D74-4E5C-BAD0-2D0E7829C5B3}" srcOrd="7" destOrd="0" presId="urn:microsoft.com/office/officeart/2005/8/layout/default"/>
    <dgm:cxn modelId="{EC5450E5-9715-473B-A5B1-EAD2C5F4A1CF}" type="presParOf" srcId="{D10BB99F-7D31-474B-BA83-9DD098558E94}" destId="{AD7A3074-B28A-448E-B042-6065A88C60C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ADB130-9E1C-3B4E-A0A5-079D5321CE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4E256EA-7637-A740-B2A9-7D50086CB27C}">
      <dgm:prSet/>
      <dgm:spPr/>
      <dgm:t>
        <a:bodyPr/>
        <a:lstStyle/>
        <a:p>
          <a:r>
            <a:rPr lang="es-CO" dirty="0">
              <a:latin typeface="Montserrat" panose="00000500000000000000" pitchFamily="50" charset="0"/>
            </a:rPr>
            <a:t>Indicado en paciente con arritmias ventricular sostenidas sintomáticas y antecedente de muerte súbita.</a:t>
          </a:r>
        </a:p>
      </dgm:t>
    </dgm:pt>
    <dgm:pt modelId="{9ED8CD94-BE17-5741-B61E-F99007D1D032}" type="parTrans" cxnId="{510ADE70-198A-0C42-ADFA-46B906155291}">
      <dgm:prSet/>
      <dgm:spPr/>
      <dgm:t>
        <a:bodyPr/>
        <a:lstStyle/>
        <a:p>
          <a:endParaRPr lang="es-ES">
            <a:latin typeface="Montserrat" panose="00000500000000000000" pitchFamily="50" charset="0"/>
          </a:endParaRPr>
        </a:p>
      </dgm:t>
    </dgm:pt>
    <dgm:pt modelId="{7AB87F68-E0BD-1043-9A80-AEB8F7FFAE74}" type="sibTrans" cxnId="{510ADE70-198A-0C42-ADFA-46B906155291}">
      <dgm:prSet/>
      <dgm:spPr/>
      <dgm:t>
        <a:bodyPr/>
        <a:lstStyle/>
        <a:p>
          <a:endParaRPr lang="es-ES">
            <a:latin typeface="Montserrat" panose="00000500000000000000" pitchFamily="50" charset="0"/>
          </a:endParaRPr>
        </a:p>
      </dgm:t>
    </dgm:pt>
    <dgm:pt modelId="{6E31EBD3-5240-844B-893C-4038377793AF}">
      <dgm:prSet/>
      <dgm:spPr/>
      <dgm:t>
        <a:bodyPr/>
        <a:lstStyle/>
        <a:p>
          <a:r>
            <a:rPr lang="es-CO" dirty="0">
              <a:latin typeface="Montserrat" panose="00000500000000000000" pitchFamily="50" charset="0"/>
            </a:rPr>
            <a:t>Independiente de la fracción de eyección.</a:t>
          </a:r>
        </a:p>
      </dgm:t>
    </dgm:pt>
    <dgm:pt modelId="{B05357A1-A52A-D24C-9A96-5EC3C7EA5F7E}" type="parTrans" cxnId="{808B2EA9-4482-5041-9ED4-5C683A3CD761}">
      <dgm:prSet/>
      <dgm:spPr/>
      <dgm:t>
        <a:bodyPr/>
        <a:lstStyle/>
        <a:p>
          <a:endParaRPr lang="es-ES">
            <a:latin typeface="Montserrat" panose="00000500000000000000" pitchFamily="50" charset="0"/>
          </a:endParaRPr>
        </a:p>
      </dgm:t>
    </dgm:pt>
    <dgm:pt modelId="{4E2613D3-405A-0946-BDA5-7B35DBF484E8}" type="sibTrans" cxnId="{808B2EA9-4482-5041-9ED4-5C683A3CD761}">
      <dgm:prSet/>
      <dgm:spPr/>
      <dgm:t>
        <a:bodyPr/>
        <a:lstStyle/>
        <a:p>
          <a:endParaRPr lang="es-ES">
            <a:latin typeface="Montserrat" panose="00000500000000000000" pitchFamily="50" charset="0"/>
          </a:endParaRPr>
        </a:p>
      </dgm:t>
    </dgm:pt>
    <dgm:pt modelId="{FEDDB3DD-47F5-AA42-A56B-99B4032996DB}">
      <dgm:prSet/>
      <dgm:spPr/>
      <dgm:t>
        <a:bodyPr/>
        <a:lstStyle/>
        <a:p>
          <a:r>
            <a:rPr lang="es-CO" dirty="0">
              <a:latin typeface="Montserrat" panose="00000500000000000000" pitchFamily="50" charset="0"/>
            </a:rPr>
            <a:t>Estado funcional bueno y con expectativa de vida mayor a 1 año. </a:t>
          </a:r>
        </a:p>
      </dgm:t>
    </dgm:pt>
    <dgm:pt modelId="{E9AEC9A7-7A72-644E-820D-5B8E836F5A0C}" type="parTrans" cxnId="{35646704-7067-FB4B-9068-003C58B21A67}">
      <dgm:prSet/>
      <dgm:spPr/>
      <dgm:t>
        <a:bodyPr/>
        <a:lstStyle/>
        <a:p>
          <a:endParaRPr lang="es-ES">
            <a:latin typeface="Montserrat" panose="00000500000000000000" pitchFamily="50" charset="0"/>
          </a:endParaRPr>
        </a:p>
      </dgm:t>
    </dgm:pt>
    <dgm:pt modelId="{04222A38-05C4-684E-8FC5-2FE5E01167AF}" type="sibTrans" cxnId="{35646704-7067-FB4B-9068-003C58B21A67}">
      <dgm:prSet/>
      <dgm:spPr/>
      <dgm:t>
        <a:bodyPr/>
        <a:lstStyle/>
        <a:p>
          <a:endParaRPr lang="es-ES">
            <a:latin typeface="Montserrat" panose="00000500000000000000" pitchFamily="50" charset="0"/>
          </a:endParaRPr>
        </a:p>
      </dgm:t>
    </dgm:pt>
    <dgm:pt modelId="{8143E1A4-6986-5042-B1F0-D4BB3AD5ED2D}">
      <dgm:prSet/>
      <dgm:spPr/>
      <dgm:t>
        <a:bodyPr/>
        <a:lstStyle/>
        <a:p>
          <a:r>
            <a:rPr lang="es-CO" dirty="0">
              <a:latin typeface="Montserrat" panose="00000500000000000000" pitchFamily="50" charset="0"/>
            </a:rPr>
            <a:t>Terapia médica óptima para la insufiiencia cardiaca (betabloqueadores, IECA o ARA II y espironolactona) durante al menos tres meses.</a:t>
          </a:r>
        </a:p>
      </dgm:t>
    </dgm:pt>
    <dgm:pt modelId="{9FDADBE4-AD12-B741-8135-7649515E56B0}" type="parTrans" cxnId="{611C0D5D-C41A-784B-9322-E3208C4BD844}">
      <dgm:prSet/>
      <dgm:spPr/>
      <dgm:t>
        <a:bodyPr/>
        <a:lstStyle/>
        <a:p>
          <a:endParaRPr lang="es-ES">
            <a:latin typeface="Montserrat" panose="00000500000000000000" pitchFamily="50" charset="0"/>
          </a:endParaRPr>
        </a:p>
      </dgm:t>
    </dgm:pt>
    <dgm:pt modelId="{C6BAF887-62C9-4A4F-B888-8F4E136F85C8}" type="sibTrans" cxnId="{611C0D5D-C41A-784B-9322-E3208C4BD844}">
      <dgm:prSet/>
      <dgm:spPr/>
      <dgm:t>
        <a:bodyPr/>
        <a:lstStyle/>
        <a:p>
          <a:endParaRPr lang="es-ES">
            <a:latin typeface="Montserrat" panose="00000500000000000000" pitchFamily="50" charset="0"/>
          </a:endParaRPr>
        </a:p>
      </dgm:t>
    </dgm:pt>
    <dgm:pt modelId="{05F7FDC7-F06C-C540-BD74-D16541D4A9AB}">
      <dgm:prSet/>
      <dgm:spPr/>
      <dgm:t>
        <a:bodyPr/>
        <a:lstStyle/>
        <a:p>
          <a:r>
            <a:rPr lang="es-CO" b="1" dirty="0">
              <a:latin typeface="Montserrat" panose="00000500000000000000" pitchFamily="50" charset="0"/>
            </a:rPr>
            <a:t>Cardiopatía isquémica o cardiomiopatía dilatada</a:t>
          </a:r>
        </a:p>
      </dgm:t>
    </dgm:pt>
    <dgm:pt modelId="{E179BAB2-161F-B24C-8F98-39437A9942EB}" type="parTrans" cxnId="{42632DEF-D955-5040-AD55-536481B829F3}">
      <dgm:prSet/>
      <dgm:spPr/>
      <dgm:t>
        <a:bodyPr/>
        <a:lstStyle/>
        <a:p>
          <a:endParaRPr lang="es-ES">
            <a:latin typeface="Montserrat" panose="00000500000000000000" pitchFamily="50" charset="0"/>
          </a:endParaRPr>
        </a:p>
      </dgm:t>
    </dgm:pt>
    <dgm:pt modelId="{8A614572-8BF4-3B43-BB9D-F266D9C7E839}" type="sibTrans" cxnId="{42632DEF-D955-5040-AD55-536481B829F3}">
      <dgm:prSet/>
      <dgm:spPr/>
      <dgm:t>
        <a:bodyPr/>
        <a:lstStyle/>
        <a:p>
          <a:endParaRPr lang="es-ES">
            <a:latin typeface="Montserrat" panose="00000500000000000000" pitchFamily="50" charset="0"/>
          </a:endParaRPr>
        </a:p>
      </dgm:t>
    </dgm:pt>
    <dgm:pt modelId="{59C3834A-0C2E-E444-A87D-5D72C22285AB}" type="pres">
      <dgm:prSet presAssocID="{16ADB130-9E1C-3B4E-A0A5-079D5321CE7C}" presName="Name0" presStyleCnt="0">
        <dgm:presLayoutVars>
          <dgm:chMax val="7"/>
          <dgm:chPref val="7"/>
          <dgm:dir/>
        </dgm:presLayoutVars>
      </dgm:prSet>
      <dgm:spPr/>
    </dgm:pt>
    <dgm:pt modelId="{1BBE3222-37ED-6A43-A203-6D04243C3876}" type="pres">
      <dgm:prSet presAssocID="{16ADB130-9E1C-3B4E-A0A5-079D5321CE7C}" presName="Name1" presStyleCnt="0"/>
      <dgm:spPr/>
    </dgm:pt>
    <dgm:pt modelId="{3D94AD0E-F46C-954A-8D03-DDFD7CAFC1BD}" type="pres">
      <dgm:prSet presAssocID="{16ADB130-9E1C-3B4E-A0A5-079D5321CE7C}" presName="cycle" presStyleCnt="0"/>
      <dgm:spPr/>
    </dgm:pt>
    <dgm:pt modelId="{2662F2D2-0D13-EC4D-8E63-601062DC33B9}" type="pres">
      <dgm:prSet presAssocID="{16ADB130-9E1C-3B4E-A0A5-079D5321CE7C}" presName="srcNode" presStyleLbl="node1" presStyleIdx="0" presStyleCnt="5"/>
      <dgm:spPr/>
    </dgm:pt>
    <dgm:pt modelId="{9A78FA13-C715-1440-8B9F-FEFFABA305A8}" type="pres">
      <dgm:prSet presAssocID="{16ADB130-9E1C-3B4E-A0A5-079D5321CE7C}" presName="conn" presStyleLbl="parChTrans1D2" presStyleIdx="0" presStyleCnt="1"/>
      <dgm:spPr/>
    </dgm:pt>
    <dgm:pt modelId="{73B8CED1-19B1-C143-A879-6216F06CAD80}" type="pres">
      <dgm:prSet presAssocID="{16ADB130-9E1C-3B4E-A0A5-079D5321CE7C}" presName="extraNode" presStyleLbl="node1" presStyleIdx="0" presStyleCnt="5"/>
      <dgm:spPr/>
    </dgm:pt>
    <dgm:pt modelId="{F7E23C3F-1010-1F43-B1E7-5A1D22965793}" type="pres">
      <dgm:prSet presAssocID="{16ADB130-9E1C-3B4E-A0A5-079D5321CE7C}" presName="dstNode" presStyleLbl="node1" presStyleIdx="0" presStyleCnt="5"/>
      <dgm:spPr/>
    </dgm:pt>
    <dgm:pt modelId="{5749F8CC-9709-D247-B02F-F9B3AC53CC96}" type="pres">
      <dgm:prSet presAssocID="{44E256EA-7637-A740-B2A9-7D50086CB27C}" presName="text_1" presStyleLbl="node1" presStyleIdx="0" presStyleCnt="5">
        <dgm:presLayoutVars>
          <dgm:bulletEnabled val="1"/>
        </dgm:presLayoutVars>
      </dgm:prSet>
      <dgm:spPr/>
    </dgm:pt>
    <dgm:pt modelId="{5F026CCB-548A-8541-87EC-B349F74FD858}" type="pres">
      <dgm:prSet presAssocID="{44E256EA-7637-A740-B2A9-7D50086CB27C}" presName="accent_1" presStyleCnt="0"/>
      <dgm:spPr/>
    </dgm:pt>
    <dgm:pt modelId="{87D31156-E6E3-2546-8137-3EE139B0913C}" type="pres">
      <dgm:prSet presAssocID="{44E256EA-7637-A740-B2A9-7D50086CB27C}" presName="accentRepeatNode" presStyleLbl="solidFgAcc1" presStyleIdx="0" presStyleCnt="5"/>
      <dgm:spPr/>
    </dgm:pt>
    <dgm:pt modelId="{FEDA0E94-E968-E942-A3DC-C4468DDF3FBD}" type="pres">
      <dgm:prSet presAssocID="{6E31EBD3-5240-844B-893C-4038377793AF}" presName="text_2" presStyleLbl="node1" presStyleIdx="1" presStyleCnt="5">
        <dgm:presLayoutVars>
          <dgm:bulletEnabled val="1"/>
        </dgm:presLayoutVars>
      </dgm:prSet>
      <dgm:spPr/>
    </dgm:pt>
    <dgm:pt modelId="{870E0356-2B69-0444-B984-D50D0A3A0921}" type="pres">
      <dgm:prSet presAssocID="{6E31EBD3-5240-844B-893C-4038377793AF}" presName="accent_2" presStyleCnt="0"/>
      <dgm:spPr/>
    </dgm:pt>
    <dgm:pt modelId="{1E9674C4-2E0F-3B49-9712-9BEB7C4D7B38}" type="pres">
      <dgm:prSet presAssocID="{6E31EBD3-5240-844B-893C-4038377793AF}" presName="accentRepeatNode" presStyleLbl="solidFgAcc1" presStyleIdx="1" presStyleCnt="5"/>
      <dgm:spPr/>
    </dgm:pt>
    <dgm:pt modelId="{37B180E8-9C5B-CB46-B919-CE1970A0A0E2}" type="pres">
      <dgm:prSet presAssocID="{FEDDB3DD-47F5-AA42-A56B-99B4032996DB}" presName="text_3" presStyleLbl="node1" presStyleIdx="2" presStyleCnt="5">
        <dgm:presLayoutVars>
          <dgm:bulletEnabled val="1"/>
        </dgm:presLayoutVars>
      </dgm:prSet>
      <dgm:spPr/>
    </dgm:pt>
    <dgm:pt modelId="{EAEC6551-022B-F944-B601-04324925458C}" type="pres">
      <dgm:prSet presAssocID="{FEDDB3DD-47F5-AA42-A56B-99B4032996DB}" presName="accent_3" presStyleCnt="0"/>
      <dgm:spPr/>
    </dgm:pt>
    <dgm:pt modelId="{DB6D95F8-B398-0846-B3EB-93125387E1EB}" type="pres">
      <dgm:prSet presAssocID="{FEDDB3DD-47F5-AA42-A56B-99B4032996DB}" presName="accentRepeatNode" presStyleLbl="solidFgAcc1" presStyleIdx="2" presStyleCnt="5"/>
      <dgm:spPr/>
    </dgm:pt>
    <dgm:pt modelId="{128527F5-F3E9-264E-A024-6B69F7C1992E}" type="pres">
      <dgm:prSet presAssocID="{8143E1A4-6986-5042-B1F0-D4BB3AD5ED2D}" presName="text_4" presStyleLbl="node1" presStyleIdx="3" presStyleCnt="5">
        <dgm:presLayoutVars>
          <dgm:bulletEnabled val="1"/>
        </dgm:presLayoutVars>
      </dgm:prSet>
      <dgm:spPr/>
    </dgm:pt>
    <dgm:pt modelId="{8E004428-0778-4C40-9437-DEDE0A4D4A94}" type="pres">
      <dgm:prSet presAssocID="{8143E1A4-6986-5042-B1F0-D4BB3AD5ED2D}" presName="accent_4" presStyleCnt="0"/>
      <dgm:spPr/>
    </dgm:pt>
    <dgm:pt modelId="{2693FA3C-5B86-CD47-A5ED-DD048EDB5108}" type="pres">
      <dgm:prSet presAssocID="{8143E1A4-6986-5042-B1F0-D4BB3AD5ED2D}" presName="accentRepeatNode" presStyleLbl="solidFgAcc1" presStyleIdx="3" presStyleCnt="5"/>
      <dgm:spPr/>
    </dgm:pt>
    <dgm:pt modelId="{FA9B8237-8F8F-6F44-AD7B-C2D1A575A37B}" type="pres">
      <dgm:prSet presAssocID="{05F7FDC7-F06C-C540-BD74-D16541D4A9AB}" presName="text_5" presStyleLbl="node1" presStyleIdx="4" presStyleCnt="5">
        <dgm:presLayoutVars>
          <dgm:bulletEnabled val="1"/>
        </dgm:presLayoutVars>
      </dgm:prSet>
      <dgm:spPr/>
    </dgm:pt>
    <dgm:pt modelId="{6E43C571-EA95-D040-A62F-825A742B5023}" type="pres">
      <dgm:prSet presAssocID="{05F7FDC7-F06C-C540-BD74-D16541D4A9AB}" presName="accent_5" presStyleCnt="0"/>
      <dgm:spPr/>
    </dgm:pt>
    <dgm:pt modelId="{BC22778C-4C13-4F43-8863-241DD2C326F3}" type="pres">
      <dgm:prSet presAssocID="{05F7FDC7-F06C-C540-BD74-D16541D4A9AB}" presName="accentRepeatNode" presStyleLbl="solidFgAcc1" presStyleIdx="4" presStyleCnt="5"/>
      <dgm:spPr/>
    </dgm:pt>
  </dgm:ptLst>
  <dgm:cxnLst>
    <dgm:cxn modelId="{35646704-7067-FB4B-9068-003C58B21A67}" srcId="{16ADB130-9E1C-3B4E-A0A5-079D5321CE7C}" destId="{FEDDB3DD-47F5-AA42-A56B-99B4032996DB}" srcOrd="2" destOrd="0" parTransId="{E9AEC9A7-7A72-644E-820D-5B8E836F5A0C}" sibTransId="{04222A38-05C4-684E-8FC5-2FE5E01167AF}"/>
    <dgm:cxn modelId="{E092BE40-E01B-8445-8645-808BA7D51CB1}" type="presOf" srcId="{8143E1A4-6986-5042-B1F0-D4BB3AD5ED2D}" destId="{128527F5-F3E9-264E-A024-6B69F7C1992E}" srcOrd="0" destOrd="0" presId="urn:microsoft.com/office/officeart/2008/layout/VerticalCurvedList"/>
    <dgm:cxn modelId="{611C0D5D-C41A-784B-9322-E3208C4BD844}" srcId="{16ADB130-9E1C-3B4E-A0A5-079D5321CE7C}" destId="{8143E1A4-6986-5042-B1F0-D4BB3AD5ED2D}" srcOrd="3" destOrd="0" parTransId="{9FDADBE4-AD12-B741-8135-7649515E56B0}" sibTransId="{C6BAF887-62C9-4A4F-B888-8F4E136F85C8}"/>
    <dgm:cxn modelId="{6F794F6D-630D-1845-BF41-8ADA4E8E7B2E}" type="presOf" srcId="{16ADB130-9E1C-3B4E-A0A5-079D5321CE7C}" destId="{59C3834A-0C2E-E444-A87D-5D72C22285AB}" srcOrd="0" destOrd="0" presId="urn:microsoft.com/office/officeart/2008/layout/VerticalCurvedList"/>
    <dgm:cxn modelId="{510ADE70-198A-0C42-ADFA-46B906155291}" srcId="{16ADB130-9E1C-3B4E-A0A5-079D5321CE7C}" destId="{44E256EA-7637-A740-B2A9-7D50086CB27C}" srcOrd="0" destOrd="0" parTransId="{9ED8CD94-BE17-5741-B61E-F99007D1D032}" sibTransId="{7AB87F68-E0BD-1043-9A80-AEB8F7FFAE74}"/>
    <dgm:cxn modelId="{7B88BC7A-1B2E-4244-88AE-BD6BEF667B57}" type="presOf" srcId="{FEDDB3DD-47F5-AA42-A56B-99B4032996DB}" destId="{37B180E8-9C5B-CB46-B919-CE1970A0A0E2}" srcOrd="0" destOrd="0" presId="urn:microsoft.com/office/officeart/2008/layout/VerticalCurvedList"/>
    <dgm:cxn modelId="{EC39ECA2-37BF-8043-AAC6-8D55BAB07216}" type="presOf" srcId="{7AB87F68-E0BD-1043-9A80-AEB8F7FFAE74}" destId="{9A78FA13-C715-1440-8B9F-FEFFABA305A8}" srcOrd="0" destOrd="0" presId="urn:microsoft.com/office/officeart/2008/layout/VerticalCurvedList"/>
    <dgm:cxn modelId="{EAF3ABA8-2645-1245-8C93-333DCF02AAD4}" type="presOf" srcId="{6E31EBD3-5240-844B-893C-4038377793AF}" destId="{FEDA0E94-E968-E942-A3DC-C4468DDF3FBD}" srcOrd="0" destOrd="0" presId="urn:microsoft.com/office/officeart/2008/layout/VerticalCurvedList"/>
    <dgm:cxn modelId="{808B2EA9-4482-5041-9ED4-5C683A3CD761}" srcId="{16ADB130-9E1C-3B4E-A0A5-079D5321CE7C}" destId="{6E31EBD3-5240-844B-893C-4038377793AF}" srcOrd="1" destOrd="0" parTransId="{B05357A1-A52A-D24C-9A96-5EC3C7EA5F7E}" sibTransId="{4E2613D3-405A-0946-BDA5-7B35DBF484E8}"/>
    <dgm:cxn modelId="{7970C9D3-744C-C449-AE14-0DCEB6DCE809}" type="presOf" srcId="{05F7FDC7-F06C-C540-BD74-D16541D4A9AB}" destId="{FA9B8237-8F8F-6F44-AD7B-C2D1A575A37B}" srcOrd="0" destOrd="0" presId="urn:microsoft.com/office/officeart/2008/layout/VerticalCurvedList"/>
    <dgm:cxn modelId="{B8A43EDB-0233-D840-8EAE-16EB68BE483B}" type="presOf" srcId="{44E256EA-7637-A740-B2A9-7D50086CB27C}" destId="{5749F8CC-9709-D247-B02F-F9B3AC53CC96}" srcOrd="0" destOrd="0" presId="urn:microsoft.com/office/officeart/2008/layout/VerticalCurvedList"/>
    <dgm:cxn modelId="{42632DEF-D955-5040-AD55-536481B829F3}" srcId="{16ADB130-9E1C-3B4E-A0A5-079D5321CE7C}" destId="{05F7FDC7-F06C-C540-BD74-D16541D4A9AB}" srcOrd="4" destOrd="0" parTransId="{E179BAB2-161F-B24C-8F98-39437A9942EB}" sibTransId="{8A614572-8BF4-3B43-BB9D-F266D9C7E839}"/>
    <dgm:cxn modelId="{F1B0938E-F577-D94E-B8B9-23F72770462A}" type="presParOf" srcId="{59C3834A-0C2E-E444-A87D-5D72C22285AB}" destId="{1BBE3222-37ED-6A43-A203-6D04243C3876}" srcOrd="0" destOrd="0" presId="urn:microsoft.com/office/officeart/2008/layout/VerticalCurvedList"/>
    <dgm:cxn modelId="{1822D21C-68ED-F248-9677-B82541E6AD49}" type="presParOf" srcId="{1BBE3222-37ED-6A43-A203-6D04243C3876}" destId="{3D94AD0E-F46C-954A-8D03-DDFD7CAFC1BD}" srcOrd="0" destOrd="0" presId="urn:microsoft.com/office/officeart/2008/layout/VerticalCurvedList"/>
    <dgm:cxn modelId="{BE774DB7-BCFF-2A4F-A289-958530AB63FF}" type="presParOf" srcId="{3D94AD0E-F46C-954A-8D03-DDFD7CAFC1BD}" destId="{2662F2D2-0D13-EC4D-8E63-601062DC33B9}" srcOrd="0" destOrd="0" presId="urn:microsoft.com/office/officeart/2008/layout/VerticalCurvedList"/>
    <dgm:cxn modelId="{3B5AC730-9A95-D149-BC94-A8DCE6DB0760}" type="presParOf" srcId="{3D94AD0E-F46C-954A-8D03-DDFD7CAFC1BD}" destId="{9A78FA13-C715-1440-8B9F-FEFFABA305A8}" srcOrd="1" destOrd="0" presId="urn:microsoft.com/office/officeart/2008/layout/VerticalCurvedList"/>
    <dgm:cxn modelId="{36EE32C4-7259-0447-9E39-31E0803AD69B}" type="presParOf" srcId="{3D94AD0E-F46C-954A-8D03-DDFD7CAFC1BD}" destId="{73B8CED1-19B1-C143-A879-6216F06CAD80}" srcOrd="2" destOrd="0" presId="urn:microsoft.com/office/officeart/2008/layout/VerticalCurvedList"/>
    <dgm:cxn modelId="{BB43D619-7ADF-504B-AFAB-2D01CEB46FA8}" type="presParOf" srcId="{3D94AD0E-F46C-954A-8D03-DDFD7CAFC1BD}" destId="{F7E23C3F-1010-1F43-B1E7-5A1D22965793}" srcOrd="3" destOrd="0" presId="urn:microsoft.com/office/officeart/2008/layout/VerticalCurvedList"/>
    <dgm:cxn modelId="{C01C9CFF-7E7D-2241-99DB-68323B2A1D39}" type="presParOf" srcId="{1BBE3222-37ED-6A43-A203-6D04243C3876}" destId="{5749F8CC-9709-D247-B02F-F9B3AC53CC96}" srcOrd="1" destOrd="0" presId="urn:microsoft.com/office/officeart/2008/layout/VerticalCurvedList"/>
    <dgm:cxn modelId="{1BD22BA7-6065-9B49-96BB-3F9D78D80522}" type="presParOf" srcId="{1BBE3222-37ED-6A43-A203-6D04243C3876}" destId="{5F026CCB-548A-8541-87EC-B349F74FD858}" srcOrd="2" destOrd="0" presId="urn:microsoft.com/office/officeart/2008/layout/VerticalCurvedList"/>
    <dgm:cxn modelId="{ED313BF3-7E62-3449-9695-D49F58D64161}" type="presParOf" srcId="{5F026CCB-548A-8541-87EC-B349F74FD858}" destId="{87D31156-E6E3-2546-8137-3EE139B0913C}" srcOrd="0" destOrd="0" presId="urn:microsoft.com/office/officeart/2008/layout/VerticalCurvedList"/>
    <dgm:cxn modelId="{D904D780-8246-C64B-96A1-CCD02037D357}" type="presParOf" srcId="{1BBE3222-37ED-6A43-A203-6D04243C3876}" destId="{FEDA0E94-E968-E942-A3DC-C4468DDF3FBD}" srcOrd="3" destOrd="0" presId="urn:microsoft.com/office/officeart/2008/layout/VerticalCurvedList"/>
    <dgm:cxn modelId="{B7DD7DE7-151D-114A-B3CF-EFFFECCB8674}" type="presParOf" srcId="{1BBE3222-37ED-6A43-A203-6D04243C3876}" destId="{870E0356-2B69-0444-B984-D50D0A3A0921}" srcOrd="4" destOrd="0" presId="urn:microsoft.com/office/officeart/2008/layout/VerticalCurvedList"/>
    <dgm:cxn modelId="{CCC9DAD2-62BE-3C4C-A204-5E4EA48FB649}" type="presParOf" srcId="{870E0356-2B69-0444-B984-D50D0A3A0921}" destId="{1E9674C4-2E0F-3B49-9712-9BEB7C4D7B38}" srcOrd="0" destOrd="0" presId="urn:microsoft.com/office/officeart/2008/layout/VerticalCurvedList"/>
    <dgm:cxn modelId="{989D3215-1879-9240-91C7-9294B5A3862F}" type="presParOf" srcId="{1BBE3222-37ED-6A43-A203-6D04243C3876}" destId="{37B180E8-9C5B-CB46-B919-CE1970A0A0E2}" srcOrd="5" destOrd="0" presId="urn:microsoft.com/office/officeart/2008/layout/VerticalCurvedList"/>
    <dgm:cxn modelId="{12CA64B0-1A93-CB4F-991E-4A65DBA0AC4C}" type="presParOf" srcId="{1BBE3222-37ED-6A43-A203-6D04243C3876}" destId="{EAEC6551-022B-F944-B601-04324925458C}" srcOrd="6" destOrd="0" presId="urn:microsoft.com/office/officeart/2008/layout/VerticalCurvedList"/>
    <dgm:cxn modelId="{D940C708-09CB-7446-8EBD-A25EC09E603B}" type="presParOf" srcId="{EAEC6551-022B-F944-B601-04324925458C}" destId="{DB6D95F8-B398-0846-B3EB-93125387E1EB}" srcOrd="0" destOrd="0" presId="urn:microsoft.com/office/officeart/2008/layout/VerticalCurvedList"/>
    <dgm:cxn modelId="{A4EB04C8-E9EC-4C47-8BFB-F2145F5342F8}" type="presParOf" srcId="{1BBE3222-37ED-6A43-A203-6D04243C3876}" destId="{128527F5-F3E9-264E-A024-6B69F7C1992E}" srcOrd="7" destOrd="0" presId="urn:microsoft.com/office/officeart/2008/layout/VerticalCurvedList"/>
    <dgm:cxn modelId="{F634838C-6083-094A-91B8-B01000A017CA}" type="presParOf" srcId="{1BBE3222-37ED-6A43-A203-6D04243C3876}" destId="{8E004428-0778-4C40-9437-DEDE0A4D4A94}" srcOrd="8" destOrd="0" presId="urn:microsoft.com/office/officeart/2008/layout/VerticalCurvedList"/>
    <dgm:cxn modelId="{F3F189F1-D859-124A-8C20-B35F5B960266}" type="presParOf" srcId="{8E004428-0778-4C40-9437-DEDE0A4D4A94}" destId="{2693FA3C-5B86-CD47-A5ED-DD048EDB5108}" srcOrd="0" destOrd="0" presId="urn:microsoft.com/office/officeart/2008/layout/VerticalCurvedList"/>
    <dgm:cxn modelId="{E9C36688-9434-EE40-967A-C47E79332B6F}" type="presParOf" srcId="{1BBE3222-37ED-6A43-A203-6D04243C3876}" destId="{FA9B8237-8F8F-6F44-AD7B-C2D1A575A37B}" srcOrd="9" destOrd="0" presId="urn:microsoft.com/office/officeart/2008/layout/VerticalCurvedList"/>
    <dgm:cxn modelId="{978E7868-706D-B64B-B2FD-FCB78E4693C6}" type="presParOf" srcId="{1BBE3222-37ED-6A43-A203-6D04243C3876}" destId="{6E43C571-EA95-D040-A62F-825A742B5023}" srcOrd="10" destOrd="0" presId="urn:microsoft.com/office/officeart/2008/layout/VerticalCurvedList"/>
    <dgm:cxn modelId="{E2DC4E5C-2B43-B549-A45A-D7678CF967C7}" type="presParOf" srcId="{6E43C571-EA95-D040-A62F-825A742B5023}" destId="{BC22778C-4C13-4F43-8863-241DD2C326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BB51FA-D0A6-C246-B8C3-7325224656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CAB3CDA-7681-874A-95A8-6521CCE45EC8}">
      <dgm:prSet/>
      <dgm:spPr/>
      <dgm:t>
        <a:bodyPr/>
        <a:lstStyle/>
        <a:p>
          <a:r>
            <a:rPr lang="es-CO" dirty="0">
              <a:latin typeface="Montserrat" panose="02000505000000020004"/>
            </a:rPr>
            <a:t>Pacientes con cardiomiopatía dilatada no isquémica o falla cardiaca isquémica NYHA II-III, con FEVI &lt; 35%.</a:t>
          </a:r>
        </a:p>
      </dgm:t>
    </dgm:pt>
    <dgm:pt modelId="{A934EBBE-11DA-574B-96D3-EDCCF81ACC3A}" type="parTrans" cxnId="{692CF7FC-24B1-9847-91C6-21CBC2D483A5}">
      <dgm:prSet/>
      <dgm:spPr/>
      <dgm:t>
        <a:bodyPr/>
        <a:lstStyle/>
        <a:p>
          <a:endParaRPr lang="es-ES"/>
        </a:p>
      </dgm:t>
    </dgm:pt>
    <dgm:pt modelId="{A1854EA1-569D-F74C-B3EE-E3AA00A3689C}" type="sibTrans" cxnId="{692CF7FC-24B1-9847-91C6-21CBC2D483A5}">
      <dgm:prSet/>
      <dgm:spPr/>
      <dgm:t>
        <a:bodyPr/>
        <a:lstStyle/>
        <a:p>
          <a:endParaRPr lang="es-ES"/>
        </a:p>
      </dgm:t>
    </dgm:pt>
    <dgm:pt modelId="{CFC95DD0-B201-3147-85CC-3C4C243AACE8}">
      <dgm:prSet/>
      <dgm:spPr/>
      <dgm:t>
        <a:bodyPr/>
        <a:lstStyle/>
        <a:p>
          <a:r>
            <a:rPr lang="es-CO" dirty="0">
              <a:latin typeface="Montserrat" panose="02000505000000020004"/>
            </a:rPr>
            <a:t>Terapia médica optima para la insuficiencia cardiaca (</a:t>
          </a:r>
          <a:r>
            <a:rPr lang="es-CO" dirty="0" err="1">
              <a:latin typeface="Montserrat" panose="02000505000000020004"/>
            </a:rPr>
            <a:t>betabloqueadores</a:t>
          </a:r>
          <a:r>
            <a:rPr lang="es-CO" dirty="0">
              <a:latin typeface="Montserrat" panose="02000505000000020004"/>
            </a:rPr>
            <a:t>, </a:t>
          </a:r>
          <a:r>
            <a:rPr lang="es-CO" dirty="0" err="1">
              <a:latin typeface="Montserrat" panose="02000505000000020004"/>
            </a:rPr>
            <a:t>IECA</a:t>
          </a:r>
          <a:r>
            <a:rPr lang="es-CO" dirty="0">
              <a:latin typeface="Montserrat" panose="02000505000000020004"/>
            </a:rPr>
            <a:t> o ARA II y espironolactona) durante al menos tres meses. </a:t>
          </a:r>
        </a:p>
      </dgm:t>
    </dgm:pt>
    <dgm:pt modelId="{005BC922-96AB-D74F-8484-A0D2730E2E9E}" type="parTrans" cxnId="{61F28165-81AA-114F-85D9-40EE5C58EEA1}">
      <dgm:prSet/>
      <dgm:spPr/>
      <dgm:t>
        <a:bodyPr/>
        <a:lstStyle/>
        <a:p>
          <a:endParaRPr lang="es-ES"/>
        </a:p>
      </dgm:t>
    </dgm:pt>
    <dgm:pt modelId="{4EDFAA3A-AD06-FF48-995A-BDC370C5E725}" type="sibTrans" cxnId="{61F28165-81AA-114F-85D9-40EE5C58EEA1}">
      <dgm:prSet/>
      <dgm:spPr/>
      <dgm:t>
        <a:bodyPr/>
        <a:lstStyle/>
        <a:p>
          <a:endParaRPr lang="es-ES"/>
        </a:p>
      </dgm:t>
    </dgm:pt>
    <dgm:pt modelId="{1FD56A0A-2832-A143-A0B2-E4654A0BE9FA}">
      <dgm:prSet/>
      <dgm:spPr/>
      <dgm:t>
        <a:bodyPr/>
        <a:lstStyle/>
        <a:p>
          <a:r>
            <a:rPr lang="es-CO" dirty="0">
              <a:latin typeface="Montserrat" panose="02000505000000020004"/>
            </a:rPr>
            <a:t>Reduce el riesgo relativo de muerte en 23% (P=0.007).</a:t>
          </a:r>
        </a:p>
      </dgm:t>
    </dgm:pt>
    <dgm:pt modelId="{1C68F2A1-3B8B-2D49-B782-23B4E4CAFFF3}" type="parTrans" cxnId="{44C37883-3268-4E4A-8FC1-634468F70913}">
      <dgm:prSet/>
      <dgm:spPr/>
      <dgm:t>
        <a:bodyPr/>
        <a:lstStyle/>
        <a:p>
          <a:endParaRPr lang="es-ES"/>
        </a:p>
      </dgm:t>
    </dgm:pt>
    <dgm:pt modelId="{45541F8D-373C-8843-A4D3-2AA070E64030}" type="sibTrans" cxnId="{44C37883-3268-4E4A-8FC1-634468F70913}">
      <dgm:prSet/>
      <dgm:spPr/>
      <dgm:t>
        <a:bodyPr/>
        <a:lstStyle/>
        <a:p>
          <a:endParaRPr lang="es-ES"/>
        </a:p>
      </dgm:t>
    </dgm:pt>
    <dgm:pt modelId="{B8C7F711-9FA0-BC4B-811F-E3F58577C69B}" type="pres">
      <dgm:prSet presAssocID="{D0BB51FA-D0A6-C246-B8C3-7325224656D5}" presName="linear" presStyleCnt="0">
        <dgm:presLayoutVars>
          <dgm:animLvl val="lvl"/>
          <dgm:resizeHandles val="exact"/>
        </dgm:presLayoutVars>
      </dgm:prSet>
      <dgm:spPr/>
    </dgm:pt>
    <dgm:pt modelId="{D4EA1952-CB73-AF4C-B82F-1ACDB44C3084}" type="pres">
      <dgm:prSet presAssocID="{0CAB3CDA-7681-874A-95A8-6521CCE45EC8}" presName="parentText" presStyleLbl="node1" presStyleIdx="0" presStyleCnt="3">
        <dgm:presLayoutVars>
          <dgm:chMax val="0"/>
          <dgm:bulletEnabled val="1"/>
        </dgm:presLayoutVars>
      </dgm:prSet>
      <dgm:spPr/>
    </dgm:pt>
    <dgm:pt modelId="{B8B5DE30-6086-4741-82C1-1A8FB7080C7A}" type="pres">
      <dgm:prSet presAssocID="{A1854EA1-569D-F74C-B3EE-E3AA00A3689C}" presName="spacer" presStyleCnt="0"/>
      <dgm:spPr/>
    </dgm:pt>
    <dgm:pt modelId="{83BC36A4-F892-294B-AB46-9FCCB316B85B}" type="pres">
      <dgm:prSet presAssocID="{CFC95DD0-B201-3147-85CC-3C4C243AACE8}" presName="parentText" presStyleLbl="node1" presStyleIdx="1" presStyleCnt="3">
        <dgm:presLayoutVars>
          <dgm:chMax val="0"/>
          <dgm:bulletEnabled val="1"/>
        </dgm:presLayoutVars>
      </dgm:prSet>
      <dgm:spPr/>
    </dgm:pt>
    <dgm:pt modelId="{4F08EDFD-4954-C349-9220-B21C76E15613}" type="pres">
      <dgm:prSet presAssocID="{4EDFAA3A-AD06-FF48-995A-BDC370C5E725}" presName="spacer" presStyleCnt="0"/>
      <dgm:spPr/>
    </dgm:pt>
    <dgm:pt modelId="{246CAE45-753B-9C41-B3BB-0C39E1D2BD89}" type="pres">
      <dgm:prSet presAssocID="{1FD56A0A-2832-A143-A0B2-E4654A0BE9FA}" presName="parentText" presStyleLbl="node1" presStyleIdx="2" presStyleCnt="3">
        <dgm:presLayoutVars>
          <dgm:chMax val="0"/>
          <dgm:bulletEnabled val="1"/>
        </dgm:presLayoutVars>
      </dgm:prSet>
      <dgm:spPr/>
    </dgm:pt>
  </dgm:ptLst>
  <dgm:cxnLst>
    <dgm:cxn modelId="{0E3CC622-8966-724A-B278-1E3E1BC5AD48}" type="presOf" srcId="{D0BB51FA-D0A6-C246-B8C3-7325224656D5}" destId="{B8C7F711-9FA0-BC4B-811F-E3F58577C69B}" srcOrd="0" destOrd="0" presId="urn:microsoft.com/office/officeart/2005/8/layout/vList2"/>
    <dgm:cxn modelId="{61F28165-81AA-114F-85D9-40EE5C58EEA1}" srcId="{D0BB51FA-D0A6-C246-B8C3-7325224656D5}" destId="{CFC95DD0-B201-3147-85CC-3C4C243AACE8}" srcOrd="1" destOrd="0" parTransId="{005BC922-96AB-D74F-8484-A0D2730E2E9E}" sibTransId="{4EDFAA3A-AD06-FF48-995A-BDC370C5E725}"/>
    <dgm:cxn modelId="{44C37883-3268-4E4A-8FC1-634468F70913}" srcId="{D0BB51FA-D0A6-C246-B8C3-7325224656D5}" destId="{1FD56A0A-2832-A143-A0B2-E4654A0BE9FA}" srcOrd="2" destOrd="0" parTransId="{1C68F2A1-3B8B-2D49-B782-23B4E4CAFFF3}" sibTransId="{45541F8D-373C-8843-A4D3-2AA070E64030}"/>
    <dgm:cxn modelId="{C3015DA0-CC6C-B44D-ACF4-F6A0CAC1D2D2}" type="presOf" srcId="{CFC95DD0-B201-3147-85CC-3C4C243AACE8}" destId="{83BC36A4-F892-294B-AB46-9FCCB316B85B}" srcOrd="0" destOrd="0" presId="urn:microsoft.com/office/officeart/2005/8/layout/vList2"/>
    <dgm:cxn modelId="{68453BC4-54AB-EB41-9363-33BEC3BE9A89}" type="presOf" srcId="{0CAB3CDA-7681-874A-95A8-6521CCE45EC8}" destId="{D4EA1952-CB73-AF4C-B82F-1ACDB44C3084}" srcOrd="0" destOrd="0" presId="urn:microsoft.com/office/officeart/2005/8/layout/vList2"/>
    <dgm:cxn modelId="{B8DA54C4-37C2-2C45-A4B4-B7B4D8C575B0}" type="presOf" srcId="{1FD56A0A-2832-A143-A0B2-E4654A0BE9FA}" destId="{246CAE45-753B-9C41-B3BB-0C39E1D2BD89}" srcOrd="0" destOrd="0" presId="urn:microsoft.com/office/officeart/2005/8/layout/vList2"/>
    <dgm:cxn modelId="{692CF7FC-24B1-9847-91C6-21CBC2D483A5}" srcId="{D0BB51FA-D0A6-C246-B8C3-7325224656D5}" destId="{0CAB3CDA-7681-874A-95A8-6521CCE45EC8}" srcOrd="0" destOrd="0" parTransId="{A934EBBE-11DA-574B-96D3-EDCCF81ACC3A}" sibTransId="{A1854EA1-569D-F74C-B3EE-E3AA00A3689C}"/>
    <dgm:cxn modelId="{092D0B76-F876-844E-9F4D-12D18FD158C7}" type="presParOf" srcId="{B8C7F711-9FA0-BC4B-811F-E3F58577C69B}" destId="{D4EA1952-CB73-AF4C-B82F-1ACDB44C3084}" srcOrd="0" destOrd="0" presId="urn:microsoft.com/office/officeart/2005/8/layout/vList2"/>
    <dgm:cxn modelId="{094CA308-AF44-674C-873A-B41DE1B94090}" type="presParOf" srcId="{B8C7F711-9FA0-BC4B-811F-E3F58577C69B}" destId="{B8B5DE30-6086-4741-82C1-1A8FB7080C7A}" srcOrd="1" destOrd="0" presId="urn:microsoft.com/office/officeart/2005/8/layout/vList2"/>
    <dgm:cxn modelId="{79A8139E-925A-E545-B0D4-71EE5AC90582}" type="presParOf" srcId="{B8C7F711-9FA0-BC4B-811F-E3F58577C69B}" destId="{83BC36A4-F892-294B-AB46-9FCCB316B85B}" srcOrd="2" destOrd="0" presId="urn:microsoft.com/office/officeart/2005/8/layout/vList2"/>
    <dgm:cxn modelId="{79AB3952-2C1D-884C-96A9-19888142D00A}" type="presParOf" srcId="{B8C7F711-9FA0-BC4B-811F-E3F58577C69B}" destId="{4F08EDFD-4954-C349-9220-B21C76E15613}" srcOrd="3" destOrd="0" presId="urn:microsoft.com/office/officeart/2005/8/layout/vList2"/>
    <dgm:cxn modelId="{25AFAD9F-33FC-674B-B459-86FAAD58A864}" type="presParOf" srcId="{B8C7F711-9FA0-BC4B-811F-E3F58577C69B}" destId="{246CAE45-753B-9C41-B3BB-0C39E1D2BD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BDB2D1-EAB7-274B-8C0B-8A25E1E099A6}"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CB7C1000-9107-0542-B564-A5845133105F}">
      <dgm:prSet/>
      <dgm:spPr>
        <a:solidFill>
          <a:srgbClr val="152B48"/>
        </a:solidFill>
      </dgm:spPr>
      <dgm:t>
        <a:bodyPr/>
        <a:lstStyle/>
        <a:p>
          <a:r>
            <a:rPr lang="es-CO" dirty="0">
              <a:latin typeface="Montserrat" panose="02000505000000020004"/>
            </a:rPr>
            <a:t>La insuficiencia cardiaca crónica es una patología muy frecuente en pacientes con y sin antecedentes cardiovasculares.</a:t>
          </a:r>
        </a:p>
      </dgm:t>
    </dgm:pt>
    <dgm:pt modelId="{4B64A2C4-BA2F-3849-85C6-8193E1744B93}" type="parTrans" cxnId="{81396D56-209A-8D4F-9EFB-C6B93B2CAD4A}">
      <dgm:prSet/>
      <dgm:spPr/>
      <dgm:t>
        <a:bodyPr/>
        <a:lstStyle/>
        <a:p>
          <a:endParaRPr lang="es-ES">
            <a:latin typeface="AdvOTb7819099"/>
          </a:endParaRPr>
        </a:p>
      </dgm:t>
    </dgm:pt>
    <dgm:pt modelId="{8BADCD66-5CDE-134C-8891-62FAC3B03C2A}" type="sibTrans" cxnId="{81396D56-209A-8D4F-9EFB-C6B93B2CAD4A}">
      <dgm:prSet/>
      <dgm:spPr>
        <a:ln>
          <a:solidFill>
            <a:srgbClr val="00AAA7"/>
          </a:solidFill>
        </a:ln>
      </dgm:spPr>
      <dgm:t>
        <a:bodyPr/>
        <a:lstStyle/>
        <a:p>
          <a:endParaRPr lang="es-ES">
            <a:latin typeface="AdvOTb7819099"/>
          </a:endParaRPr>
        </a:p>
      </dgm:t>
    </dgm:pt>
    <dgm:pt modelId="{729C7F91-FA35-3941-B545-BD66572572B5}">
      <dgm:prSet/>
      <dgm:spPr>
        <a:solidFill>
          <a:srgbClr val="00AAA7"/>
        </a:solidFill>
      </dgm:spPr>
      <dgm:t>
        <a:bodyPr/>
        <a:lstStyle/>
        <a:p>
          <a:r>
            <a:rPr lang="es-CO" dirty="0">
              <a:latin typeface="Montserrat" panose="02000505000000020004"/>
            </a:rPr>
            <a:t>Su correcto diagnóstico involucra la clínica, imágenes y paraclínicos</a:t>
          </a:r>
          <a:r>
            <a:rPr lang="es-CO" dirty="0">
              <a:latin typeface="AdvOTb7819099"/>
            </a:rPr>
            <a:t>. </a:t>
          </a:r>
        </a:p>
      </dgm:t>
    </dgm:pt>
    <dgm:pt modelId="{83331CB6-72A0-4E4F-88FE-EFCDB335C42E}" type="parTrans" cxnId="{364031C4-6641-744F-BAB0-448DF2B7B572}">
      <dgm:prSet/>
      <dgm:spPr/>
      <dgm:t>
        <a:bodyPr/>
        <a:lstStyle/>
        <a:p>
          <a:endParaRPr lang="es-ES">
            <a:latin typeface="AdvOTb7819099"/>
          </a:endParaRPr>
        </a:p>
      </dgm:t>
    </dgm:pt>
    <dgm:pt modelId="{631D0C34-EEB7-4D41-B06B-1FB8D20ED3F5}" type="sibTrans" cxnId="{364031C4-6641-744F-BAB0-448DF2B7B572}">
      <dgm:prSet/>
      <dgm:spPr/>
      <dgm:t>
        <a:bodyPr/>
        <a:lstStyle/>
        <a:p>
          <a:endParaRPr lang="es-ES">
            <a:latin typeface="AdvOTb7819099"/>
          </a:endParaRPr>
        </a:p>
      </dgm:t>
    </dgm:pt>
    <dgm:pt modelId="{7AF52CA9-9D1A-E149-B346-B9E88380F302}">
      <dgm:prSet/>
      <dgm:spPr>
        <a:solidFill>
          <a:srgbClr val="152B48"/>
        </a:solidFill>
      </dgm:spPr>
      <dgm:t>
        <a:bodyPr/>
        <a:lstStyle/>
        <a:p>
          <a:r>
            <a:rPr lang="es-CO" dirty="0">
              <a:latin typeface="Montserrat" panose="02000505000000020004"/>
            </a:rPr>
            <a:t>Su manejo integral impacta en sobrevida a largo plazo. </a:t>
          </a:r>
        </a:p>
      </dgm:t>
    </dgm:pt>
    <dgm:pt modelId="{B1A37EDA-6743-164F-9D87-24A56A7E7FD1}" type="parTrans" cxnId="{503E5DFA-E143-8646-8AFE-D1C6A4CCD57F}">
      <dgm:prSet/>
      <dgm:spPr/>
      <dgm:t>
        <a:bodyPr/>
        <a:lstStyle/>
        <a:p>
          <a:endParaRPr lang="es-ES">
            <a:latin typeface="AdvOTb7819099"/>
          </a:endParaRPr>
        </a:p>
      </dgm:t>
    </dgm:pt>
    <dgm:pt modelId="{48C0CD33-D6A2-FA43-8AEE-B1ACBE570FA3}" type="sibTrans" cxnId="{503E5DFA-E143-8646-8AFE-D1C6A4CCD57F}">
      <dgm:prSet/>
      <dgm:spPr/>
      <dgm:t>
        <a:bodyPr/>
        <a:lstStyle/>
        <a:p>
          <a:endParaRPr lang="es-ES">
            <a:latin typeface="AdvOTb7819099"/>
          </a:endParaRPr>
        </a:p>
      </dgm:t>
    </dgm:pt>
    <dgm:pt modelId="{D9E6D41B-44FC-D94D-9926-57C9E3C9D8F7}">
      <dgm:prSet/>
      <dgm:spPr>
        <a:solidFill>
          <a:srgbClr val="00AAA7"/>
        </a:solidFill>
      </dgm:spPr>
      <dgm:t>
        <a:bodyPr/>
        <a:lstStyle/>
        <a:p>
          <a:r>
            <a:rPr lang="es-CO" dirty="0">
              <a:latin typeface="Montserrat" panose="02000505000000020004"/>
            </a:rPr>
            <a:t>Los dispositivos implantables y “nuevos” medicamentos continúan prolongando la vida de los pacientes.</a:t>
          </a:r>
        </a:p>
      </dgm:t>
    </dgm:pt>
    <dgm:pt modelId="{1F92BC59-E0E7-5540-AB9C-8F48C85CE579}" type="parTrans" cxnId="{E231A7BD-CCB0-6749-8D56-07F3CF51417D}">
      <dgm:prSet/>
      <dgm:spPr/>
      <dgm:t>
        <a:bodyPr/>
        <a:lstStyle/>
        <a:p>
          <a:endParaRPr lang="es-ES">
            <a:latin typeface="AdvOTb7819099"/>
          </a:endParaRPr>
        </a:p>
      </dgm:t>
    </dgm:pt>
    <dgm:pt modelId="{72833380-B607-C945-9DA3-E37DDFFEDFC7}" type="sibTrans" cxnId="{E231A7BD-CCB0-6749-8D56-07F3CF51417D}">
      <dgm:prSet/>
      <dgm:spPr/>
      <dgm:t>
        <a:bodyPr/>
        <a:lstStyle/>
        <a:p>
          <a:endParaRPr lang="es-ES">
            <a:latin typeface="AdvOTb7819099"/>
          </a:endParaRPr>
        </a:p>
      </dgm:t>
    </dgm:pt>
    <dgm:pt modelId="{A7CDAB66-553D-BB40-95EA-B45C80E3C09B}" type="pres">
      <dgm:prSet presAssocID="{B7BDB2D1-EAB7-274B-8C0B-8A25E1E099A6}" presName="Name0" presStyleCnt="0">
        <dgm:presLayoutVars>
          <dgm:chMax val="7"/>
          <dgm:chPref val="7"/>
          <dgm:dir/>
        </dgm:presLayoutVars>
      </dgm:prSet>
      <dgm:spPr/>
    </dgm:pt>
    <dgm:pt modelId="{89FE6362-C961-6746-BFCF-C9D037B2C366}" type="pres">
      <dgm:prSet presAssocID="{B7BDB2D1-EAB7-274B-8C0B-8A25E1E099A6}" presName="Name1" presStyleCnt="0"/>
      <dgm:spPr/>
    </dgm:pt>
    <dgm:pt modelId="{12E05037-652F-EE4E-8722-D71C9C29751E}" type="pres">
      <dgm:prSet presAssocID="{B7BDB2D1-EAB7-274B-8C0B-8A25E1E099A6}" presName="cycle" presStyleCnt="0"/>
      <dgm:spPr/>
    </dgm:pt>
    <dgm:pt modelId="{05ACD424-81C3-7E4A-9EBB-2B46200AE86E}" type="pres">
      <dgm:prSet presAssocID="{B7BDB2D1-EAB7-274B-8C0B-8A25E1E099A6}" presName="srcNode" presStyleLbl="node1" presStyleIdx="0" presStyleCnt="4"/>
      <dgm:spPr/>
    </dgm:pt>
    <dgm:pt modelId="{395899C1-39FA-474C-A8A5-2E6824D7A515}" type="pres">
      <dgm:prSet presAssocID="{B7BDB2D1-EAB7-274B-8C0B-8A25E1E099A6}" presName="conn" presStyleLbl="parChTrans1D2" presStyleIdx="0" presStyleCnt="1"/>
      <dgm:spPr/>
    </dgm:pt>
    <dgm:pt modelId="{5E9CE028-EDD1-EB4B-A046-F920A8E9BA9C}" type="pres">
      <dgm:prSet presAssocID="{B7BDB2D1-EAB7-274B-8C0B-8A25E1E099A6}" presName="extraNode" presStyleLbl="node1" presStyleIdx="0" presStyleCnt="4"/>
      <dgm:spPr/>
    </dgm:pt>
    <dgm:pt modelId="{F38BA3D2-4F3B-8244-9A50-BDFB54D81571}" type="pres">
      <dgm:prSet presAssocID="{B7BDB2D1-EAB7-274B-8C0B-8A25E1E099A6}" presName="dstNode" presStyleLbl="node1" presStyleIdx="0" presStyleCnt="4"/>
      <dgm:spPr/>
    </dgm:pt>
    <dgm:pt modelId="{A54B90CA-2286-B94C-827D-1934EAC35FBE}" type="pres">
      <dgm:prSet presAssocID="{CB7C1000-9107-0542-B564-A5845133105F}" presName="text_1" presStyleLbl="node1" presStyleIdx="0" presStyleCnt="4">
        <dgm:presLayoutVars>
          <dgm:bulletEnabled val="1"/>
        </dgm:presLayoutVars>
      </dgm:prSet>
      <dgm:spPr/>
    </dgm:pt>
    <dgm:pt modelId="{3AF3156B-1308-4F46-AFA6-8B0603AC2A80}" type="pres">
      <dgm:prSet presAssocID="{CB7C1000-9107-0542-B564-A5845133105F}" presName="accent_1" presStyleCnt="0"/>
      <dgm:spPr/>
    </dgm:pt>
    <dgm:pt modelId="{5BBC8976-FB82-2440-AFA7-3C6A8EE33D6A}" type="pres">
      <dgm:prSet presAssocID="{CB7C1000-9107-0542-B564-A5845133105F}" presName="accentRepeatNode" presStyleLbl="solidFgAcc1" presStyleIdx="0" presStyleCnt="4"/>
      <dgm:spPr>
        <a:ln>
          <a:solidFill>
            <a:srgbClr val="00AAA7"/>
          </a:solidFill>
        </a:ln>
      </dgm:spPr>
    </dgm:pt>
    <dgm:pt modelId="{6C331B35-1F54-9C47-BF51-AD82D9F590CF}" type="pres">
      <dgm:prSet presAssocID="{729C7F91-FA35-3941-B545-BD66572572B5}" presName="text_2" presStyleLbl="node1" presStyleIdx="1" presStyleCnt="4">
        <dgm:presLayoutVars>
          <dgm:bulletEnabled val="1"/>
        </dgm:presLayoutVars>
      </dgm:prSet>
      <dgm:spPr/>
    </dgm:pt>
    <dgm:pt modelId="{6309DD3E-7526-3842-95A1-DC1A167CDD88}" type="pres">
      <dgm:prSet presAssocID="{729C7F91-FA35-3941-B545-BD66572572B5}" presName="accent_2" presStyleCnt="0"/>
      <dgm:spPr/>
    </dgm:pt>
    <dgm:pt modelId="{6FC7C811-82AF-BB40-B2D6-383537A3EFB4}" type="pres">
      <dgm:prSet presAssocID="{729C7F91-FA35-3941-B545-BD66572572B5}" presName="accentRepeatNode" presStyleLbl="solidFgAcc1" presStyleIdx="1" presStyleCnt="4"/>
      <dgm:spPr>
        <a:ln>
          <a:solidFill>
            <a:srgbClr val="152B48"/>
          </a:solidFill>
        </a:ln>
      </dgm:spPr>
    </dgm:pt>
    <dgm:pt modelId="{82D8A7AC-3011-6245-A556-82F249B58AF7}" type="pres">
      <dgm:prSet presAssocID="{7AF52CA9-9D1A-E149-B346-B9E88380F302}" presName="text_3" presStyleLbl="node1" presStyleIdx="2" presStyleCnt="4">
        <dgm:presLayoutVars>
          <dgm:bulletEnabled val="1"/>
        </dgm:presLayoutVars>
      </dgm:prSet>
      <dgm:spPr/>
    </dgm:pt>
    <dgm:pt modelId="{4B6A3DD1-FE2A-524C-8404-966AF6F858D2}" type="pres">
      <dgm:prSet presAssocID="{7AF52CA9-9D1A-E149-B346-B9E88380F302}" presName="accent_3" presStyleCnt="0"/>
      <dgm:spPr/>
    </dgm:pt>
    <dgm:pt modelId="{720AAD08-D4A3-1047-9060-BC0C5673F584}" type="pres">
      <dgm:prSet presAssocID="{7AF52CA9-9D1A-E149-B346-B9E88380F302}" presName="accentRepeatNode" presStyleLbl="solidFgAcc1" presStyleIdx="2" presStyleCnt="4"/>
      <dgm:spPr>
        <a:ln>
          <a:solidFill>
            <a:srgbClr val="00AAA7"/>
          </a:solidFill>
        </a:ln>
      </dgm:spPr>
    </dgm:pt>
    <dgm:pt modelId="{D4031E46-6A5A-E747-BE97-E6109BE2ABD6}" type="pres">
      <dgm:prSet presAssocID="{D9E6D41B-44FC-D94D-9926-57C9E3C9D8F7}" presName="text_4" presStyleLbl="node1" presStyleIdx="3" presStyleCnt="4">
        <dgm:presLayoutVars>
          <dgm:bulletEnabled val="1"/>
        </dgm:presLayoutVars>
      </dgm:prSet>
      <dgm:spPr/>
    </dgm:pt>
    <dgm:pt modelId="{C74D9EAB-4AF0-AB46-A403-1248150A691F}" type="pres">
      <dgm:prSet presAssocID="{D9E6D41B-44FC-D94D-9926-57C9E3C9D8F7}" presName="accent_4" presStyleCnt="0"/>
      <dgm:spPr/>
    </dgm:pt>
    <dgm:pt modelId="{F165AF4E-EAEC-5C4A-98DD-9F360D2C87DF}" type="pres">
      <dgm:prSet presAssocID="{D9E6D41B-44FC-D94D-9926-57C9E3C9D8F7}" presName="accentRepeatNode" presStyleLbl="solidFgAcc1" presStyleIdx="3" presStyleCnt="4"/>
      <dgm:spPr>
        <a:ln>
          <a:solidFill>
            <a:srgbClr val="152B48"/>
          </a:solidFill>
        </a:ln>
      </dgm:spPr>
    </dgm:pt>
  </dgm:ptLst>
  <dgm:cxnLst>
    <dgm:cxn modelId="{C5E74D38-BF2A-7246-B6D9-BF2CF1698503}" type="presOf" srcId="{8BADCD66-5CDE-134C-8891-62FAC3B03C2A}" destId="{395899C1-39FA-474C-A8A5-2E6824D7A515}" srcOrd="0" destOrd="0" presId="urn:microsoft.com/office/officeart/2008/layout/VerticalCurvedList"/>
    <dgm:cxn modelId="{81396D56-209A-8D4F-9EFB-C6B93B2CAD4A}" srcId="{B7BDB2D1-EAB7-274B-8C0B-8A25E1E099A6}" destId="{CB7C1000-9107-0542-B564-A5845133105F}" srcOrd="0" destOrd="0" parTransId="{4B64A2C4-BA2F-3849-85C6-8193E1744B93}" sibTransId="{8BADCD66-5CDE-134C-8891-62FAC3B03C2A}"/>
    <dgm:cxn modelId="{84CEC978-BABE-934D-9032-B13DDF07C710}" type="presOf" srcId="{7AF52CA9-9D1A-E149-B346-B9E88380F302}" destId="{82D8A7AC-3011-6245-A556-82F249B58AF7}" srcOrd="0" destOrd="0" presId="urn:microsoft.com/office/officeart/2008/layout/VerticalCurvedList"/>
    <dgm:cxn modelId="{53EEC899-BFFB-A849-BE5E-6FB0BF0A9CC5}" type="presOf" srcId="{CB7C1000-9107-0542-B564-A5845133105F}" destId="{A54B90CA-2286-B94C-827D-1934EAC35FBE}" srcOrd="0" destOrd="0" presId="urn:microsoft.com/office/officeart/2008/layout/VerticalCurvedList"/>
    <dgm:cxn modelId="{E231A7BD-CCB0-6749-8D56-07F3CF51417D}" srcId="{B7BDB2D1-EAB7-274B-8C0B-8A25E1E099A6}" destId="{D9E6D41B-44FC-D94D-9926-57C9E3C9D8F7}" srcOrd="3" destOrd="0" parTransId="{1F92BC59-E0E7-5540-AB9C-8F48C85CE579}" sibTransId="{72833380-B607-C945-9DA3-E37DDFFEDFC7}"/>
    <dgm:cxn modelId="{198184C1-A1B0-1F42-8CB9-3D77545847B0}" type="presOf" srcId="{B7BDB2D1-EAB7-274B-8C0B-8A25E1E099A6}" destId="{A7CDAB66-553D-BB40-95EA-B45C80E3C09B}" srcOrd="0" destOrd="0" presId="urn:microsoft.com/office/officeart/2008/layout/VerticalCurvedList"/>
    <dgm:cxn modelId="{364031C4-6641-744F-BAB0-448DF2B7B572}" srcId="{B7BDB2D1-EAB7-274B-8C0B-8A25E1E099A6}" destId="{729C7F91-FA35-3941-B545-BD66572572B5}" srcOrd="1" destOrd="0" parTransId="{83331CB6-72A0-4E4F-88FE-EFCDB335C42E}" sibTransId="{631D0C34-EEB7-4D41-B06B-1FB8D20ED3F5}"/>
    <dgm:cxn modelId="{4671CCD6-44D2-4A49-A2DA-B27025714D5E}" type="presOf" srcId="{729C7F91-FA35-3941-B545-BD66572572B5}" destId="{6C331B35-1F54-9C47-BF51-AD82D9F590CF}" srcOrd="0" destOrd="0" presId="urn:microsoft.com/office/officeart/2008/layout/VerticalCurvedList"/>
    <dgm:cxn modelId="{6B67F9F2-B83D-CE4D-955E-70F27B2F7C0E}" type="presOf" srcId="{D9E6D41B-44FC-D94D-9926-57C9E3C9D8F7}" destId="{D4031E46-6A5A-E747-BE97-E6109BE2ABD6}" srcOrd="0" destOrd="0" presId="urn:microsoft.com/office/officeart/2008/layout/VerticalCurvedList"/>
    <dgm:cxn modelId="{503E5DFA-E143-8646-8AFE-D1C6A4CCD57F}" srcId="{B7BDB2D1-EAB7-274B-8C0B-8A25E1E099A6}" destId="{7AF52CA9-9D1A-E149-B346-B9E88380F302}" srcOrd="2" destOrd="0" parTransId="{B1A37EDA-6743-164F-9D87-24A56A7E7FD1}" sibTransId="{48C0CD33-D6A2-FA43-8AEE-B1ACBE570FA3}"/>
    <dgm:cxn modelId="{D487108B-34BA-744D-807C-33DF29FD5D46}" type="presParOf" srcId="{A7CDAB66-553D-BB40-95EA-B45C80E3C09B}" destId="{89FE6362-C961-6746-BFCF-C9D037B2C366}" srcOrd="0" destOrd="0" presId="urn:microsoft.com/office/officeart/2008/layout/VerticalCurvedList"/>
    <dgm:cxn modelId="{5B00C96D-26C8-8D42-941E-885FDB2AFDD6}" type="presParOf" srcId="{89FE6362-C961-6746-BFCF-C9D037B2C366}" destId="{12E05037-652F-EE4E-8722-D71C9C29751E}" srcOrd="0" destOrd="0" presId="urn:microsoft.com/office/officeart/2008/layout/VerticalCurvedList"/>
    <dgm:cxn modelId="{1A6D9A38-A667-AC40-AD95-C5DE59E134AB}" type="presParOf" srcId="{12E05037-652F-EE4E-8722-D71C9C29751E}" destId="{05ACD424-81C3-7E4A-9EBB-2B46200AE86E}" srcOrd="0" destOrd="0" presId="urn:microsoft.com/office/officeart/2008/layout/VerticalCurvedList"/>
    <dgm:cxn modelId="{67D9FF29-E9DD-E94A-AAD2-5908A399EBCF}" type="presParOf" srcId="{12E05037-652F-EE4E-8722-D71C9C29751E}" destId="{395899C1-39FA-474C-A8A5-2E6824D7A515}" srcOrd="1" destOrd="0" presId="urn:microsoft.com/office/officeart/2008/layout/VerticalCurvedList"/>
    <dgm:cxn modelId="{1C7101BE-64AC-D248-8D25-A8EDD1C4AA69}" type="presParOf" srcId="{12E05037-652F-EE4E-8722-D71C9C29751E}" destId="{5E9CE028-EDD1-EB4B-A046-F920A8E9BA9C}" srcOrd="2" destOrd="0" presId="urn:microsoft.com/office/officeart/2008/layout/VerticalCurvedList"/>
    <dgm:cxn modelId="{96B82910-A12C-4946-A631-3B31C2792464}" type="presParOf" srcId="{12E05037-652F-EE4E-8722-D71C9C29751E}" destId="{F38BA3D2-4F3B-8244-9A50-BDFB54D81571}" srcOrd="3" destOrd="0" presId="urn:microsoft.com/office/officeart/2008/layout/VerticalCurvedList"/>
    <dgm:cxn modelId="{29D538A6-46FE-734E-A213-D34673633E07}" type="presParOf" srcId="{89FE6362-C961-6746-BFCF-C9D037B2C366}" destId="{A54B90CA-2286-B94C-827D-1934EAC35FBE}" srcOrd="1" destOrd="0" presId="urn:microsoft.com/office/officeart/2008/layout/VerticalCurvedList"/>
    <dgm:cxn modelId="{7E63E7F5-52C0-2D47-A58E-FC5DE77A331A}" type="presParOf" srcId="{89FE6362-C961-6746-BFCF-C9D037B2C366}" destId="{3AF3156B-1308-4F46-AFA6-8B0603AC2A80}" srcOrd="2" destOrd="0" presId="urn:microsoft.com/office/officeart/2008/layout/VerticalCurvedList"/>
    <dgm:cxn modelId="{9AF2EA3A-EFAE-9F4B-BF35-ED6546E8462A}" type="presParOf" srcId="{3AF3156B-1308-4F46-AFA6-8B0603AC2A80}" destId="{5BBC8976-FB82-2440-AFA7-3C6A8EE33D6A}" srcOrd="0" destOrd="0" presId="urn:microsoft.com/office/officeart/2008/layout/VerticalCurvedList"/>
    <dgm:cxn modelId="{6D4706C8-74C9-B74B-869F-3ABD23D0D6C0}" type="presParOf" srcId="{89FE6362-C961-6746-BFCF-C9D037B2C366}" destId="{6C331B35-1F54-9C47-BF51-AD82D9F590CF}" srcOrd="3" destOrd="0" presId="urn:microsoft.com/office/officeart/2008/layout/VerticalCurvedList"/>
    <dgm:cxn modelId="{BAE938FB-9B7F-1840-830B-D12895EA8ACB}" type="presParOf" srcId="{89FE6362-C961-6746-BFCF-C9D037B2C366}" destId="{6309DD3E-7526-3842-95A1-DC1A167CDD88}" srcOrd="4" destOrd="0" presId="urn:microsoft.com/office/officeart/2008/layout/VerticalCurvedList"/>
    <dgm:cxn modelId="{E3B58099-3BF4-8341-9934-F28CD76C5929}" type="presParOf" srcId="{6309DD3E-7526-3842-95A1-DC1A167CDD88}" destId="{6FC7C811-82AF-BB40-B2D6-383537A3EFB4}" srcOrd="0" destOrd="0" presId="urn:microsoft.com/office/officeart/2008/layout/VerticalCurvedList"/>
    <dgm:cxn modelId="{5F7D8C4C-C7F0-1249-B89F-804E971D9322}" type="presParOf" srcId="{89FE6362-C961-6746-BFCF-C9D037B2C366}" destId="{82D8A7AC-3011-6245-A556-82F249B58AF7}" srcOrd="5" destOrd="0" presId="urn:microsoft.com/office/officeart/2008/layout/VerticalCurvedList"/>
    <dgm:cxn modelId="{6402D2B6-C186-0341-A46A-5B7AF0686617}" type="presParOf" srcId="{89FE6362-C961-6746-BFCF-C9D037B2C366}" destId="{4B6A3DD1-FE2A-524C-8404-966AF6F858D2}" srcOrd="6" destOrd="0" presId="urn:microsoft.com/office/officeart/2008/layout/VerticalCurvedList"/>
    <dgm:cxn modelId="{90CC455D-B889-8D4A-9671-704741AC4ED5}" type="presParOf" srcId="{4B6A3DD1-FE2A-524C-8404-966AF6F858D2}" destId="{720AAD08-D4A3-1047-9060-BC0C5673F584}" srcOrd="0" destOrd="0" presId="urn:microsoft.com/office/officeart/2008/layout/VerticalCurvedList"/>
    <dgm:cxn modelId="{7AB4E030-FA55-E54C-8171-C06DD9CFAE45}" type="presParOf" srcId="{89FE6362-C961-6746-BFCF-C9D037B2C366}" destId="{D4031E46-6A5A-E747-BE97-E6109BE2ABD6}" srcOrd="7" destOrd="0" presId="urn:microsoft.com/office/officeart/2008/layout/VerticalCurvedList"/>
    <dgm:cxn modelId="{608E4714-2186-7144-926D-49B1B38FAAC2}" type="presParOf" srcId="{89FE6362-C961-6746-BFCF-C9D037B2C366}" destId="{C74D9EAB-4AF0-AB46-A403-1248150A691F}" srcOrd="8" destOrd="0" presId="urn:microsoft.com/office/officeart/2008/layout/VerticalCurvedList"/>
    <dgm:cxn modelId="{69590588-11BA-C649-864F-3363454571CE}" type="presParOf" srcId="{C74D9EAB-4AF0-AB46-A403-1248150A691F}" destId="{F165AF4E-EAEC-5C4A-98DD-9F360D2C87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9D9D8-EF78-484C-959C-D520554A06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0A549451-8ACA-4C9F-B815-3FCE07209FCC}">
      <dgm:prSet phldrT="[Texto]" custT="1"/>
      <dgm:spPr/>
      <dgm:t>
        <a:bodyPr/>
        <a:lstStyle/>
        <a:p>
          <a:r>
            <a:rPr lang="es-ES" sz="1800" dirty="0">
              <a:latin typeface="Montserrat" panose="00000500000000000000" pitchFamily="50" charset="0"/>
            </a:rPr>
            <a:t>FE entre 40-49% con las respectivas consideraciones </a:t>
          </a:r>
          <a:r>
            <a:rPr lang="es-ES" sz="1800" dirty="0">
              <a:latin typeface="Montserrat" panose="00000500000000000000" pitchFamily="50" charset="0"/>
              <a:sym typeface="Wingdings" panose="05000000000000000000" pitchFamily="2" charset="2"/>
            </a:rPr>
            <a:t></a:t>
          </a:r>
          <a:r>
            <a:rPr lang="es-ES" sz="1800" dirty="0">
              <a:latin typeface="Montserrat" panose="00000500000000000000" pitchFamily="50" charset="0"/>
            </a:rPr>
            <a:t> </a:t>
          </a:r>
          <a:r>
            <a:rPr lang="es-ES" sz="1800" dirty="0" err="1">
              <a:latin typeface="Montserrat" panose="00000500000000000000" pitchFamily="50" charset="0"/>
            </a:rPr>
            <a:t>FCmrFE</a:t>
          </a:r>
          <a:r>
            <a:rPr lang="es-ES" sz="1800" dirty="0">
              <a:latin typeface="Montserrat" panose="00000500000000000000" pitchFamily="50" charset="0"/>
            </a:rPr>
            <a:t>.</a:t>
          </a:r>
        </a:p>
      </dgm:t>
    </dgm:pt>
    <dgm:pt modelId="{B74511AF-0B84-47ED-814A-6E6D67E375B7}" type="parTrans" cxnId="{18F12604-D4EE-493C-A4AB-711D086765D5}">
      <dgm:prSet/>
      <dgm:spPr/>
      <dgm:t>
        <a:bodyPr/>
        <a:lstStyle/>
        <a:p>
          <a:endParaRPr lang="es-ES">
            <a:latin typeface="Montserrat" panose="00000500000000000000" pitchFamily="50" charset="0"/>
          </a:endParaRPr>
        </a:p>
      </dgm:t>
    </dgm:pt>
    <dgm:pt modelId="{9EC3F9B6-BC61-4F37-AE9D-1D470452FA27}" type="sibTrans" cxnId="{18F12604-D4EE-493C-A4AB-711D086765D5}">
      <dgm:prSet/>
      <dgm:spPr/>
      <dgm:t>
        <a:bodyPr/>
        <a:lstStyle/>
        <a:p>
          <a:endParaRPr lang="es-ES">
            <a:latin typeface="Montserrat" panose="00000500000000000000" pitchFamily="50" charset="0"/>
          </a:endParaRPr>
        </a:p>
      </dgm:t>
    </dgm:pt>
    <dgm:pt modelId="{39C179C2-0123-4426-8524-5E24430B6F70}">
      <dgm:prSet phldrT="[Texto]"/>
      <dgm:spPr/>
      <dgm:t>
        <a:bodyPr/>
        <a:lstStyle/>
        <a:p>
          <a:r>
            <a:rPr lang="es-ES" dirty="0">
              <a:latin typeface="Montserrat" panose="00000500000000000000" pitchFamily="50" charset="0"/>
            </a:rPr>
            <a:t>Indicaciones para: FE conservada, reducida y </a:t>
          </a:r>
          <a:r>
            <a:rPr lang="es-ES" dirty="0" err="1">
              <a:latin typeface="Montserrat" panose="00000500000000000000" pitchFamily="50" charset="0"/>
            </a:rPr>
            <a:t>FCmrFE</a:t>
          </a:r>
          <a:r>
            <a:rPr lang="es-ES" dirty="0">
              <a:latin typeface="Montserrat" panose="00000500000000000000" pitchFamily="50" charset="0"/>
            </a:rPr>
            <a:t>.</a:t>
          </a:r>
        </a:p>
      </dgm:t>
    </dgm:pt>
    <dgm:pt modelId="{8225060E-4060-4B77-8F85-594462AF3F16}" type="parTrans" cxnId="{DD87181F-223F-4F1F-B017-C77C7F5AC1EB}">
      <dgm:prSet/>
      <dgm:spPr/>
      <dgm:t>
        <a:bodyPr/>
        <a:lstStyle/>
        <a:p>
          <a:endParaRPr lang="es-ES">
            <a:latin typeface="Montserrat" panose="00000500000000000000" pitchFamily="50" charset="0"/>
          </a:endParaRPr>
        </a:p>
      </dgm:t>
    </dgm:pt>
    <dgm:pt modelId="{AC2321EE-1E6D-488F-91FC-24167EAE0B25}" type="sibTrans" cxnId="{DD87181F-223F-4F1F-B017-C77C7F5AC1EB}">
      <dgm:prSet/>
      <dgm:spPr/>
      <dgm:t>
        <a:bodyPr/>
        <a:lstStyle/>
        <a:p>
          <a:endParaRPr lang="es-ES">
            <a:latin typeface="Montserrat" panose="00000500000000000000" pitchFamily="50" charset="0"/>
          </a:endParaRPr>
        </a:p>
      </dgm:t>
    </dgm:pt>
    <dgm:pt modelId="{7E5418F4-838A-4B58-9D74-1408E9430003}">
      <dgm:prSet phldrT="[Texto]"/>
      <dgm:spPr/>
      <dgm:t>
        <a:bodyPr/>
        <a:lstStyle/>
        <a:p>
          <a:r>
            <a:rPr lang="es-ES" dirty="0">
              <a:latin typeface="Montserrat" panose="00000500000000000000" pitchFamily="50" charset="0"/>
            </a:rPr>
            <a:t>Recomendaciones para el retraso en aparición de síntomas.</a:t>
          </a:r>
        </a:p>
      </dgm:t>
    </dgm:pt>
    <dgm:pt modelId="{27AC8BE1-8F94-4937-BCA7-95537BE9C6E6}" type="parTrans" cxnId="{3D57E3FB-C6C0-457D-9B69-D5C7999EB477}">
      <dgm:prSet/>
      <dgm:spPr/>
      <dgm:t>
        <a:bodyPr/>
        <a:lstStyle/>
        <a:p>
          <a:endParaRPr lang="es-ES">
            <a:latin typeface="Montserrat" panose="00000500000000000000" pitchFamily="50" charset="0"/>
          </a:endParaRPr>
        </a:p>
      </dgm:t>
    </dgm:pt>
    <dgm:pt modelId="{DE978AF9-FBA3-449E-A1C0-60322FF50C98}" type="sibTrans" cxnId="{3D57E3FB-C6C0-457D-9B69-D5C7999EB477}">
      <dgm:prSet/>
      <dgm:spPr/>
      <dgm:t>
        <a:bodyPr/>
        <a:lstStyle/>
        <a:p>
          <a:endParaRPr lang="es-ES">
            <a:latin typeface="Montserrat" panose="00000500000000000000" pitchFamily="50" charset="0"/>
          </a:endParaRPr>
        </a:p>
      </dgm:t>
    </dgm:pt>
    <dgm:pt modelId="{1DDA5AEC-4968-415B-A025-9E61CC5D68CE}">
      <dgm:prSet phldrT="[Texto]"/>
      <dgm:spPr/>
      <dgm:t>
        <a:bodyPr/>
        <a:lstStyle/>
        <a:p>
          <a:r>
            <a:rPr lang="es-ES" dirty="0">
              <a:latin typeface="Montserrat" panose="00000500000000000000" pitchFamily="50" charset="0"/>
            </a:rPr>
            <a:t>Indicación para el uso de inhibidor del receptor de neprilisina.</a:t>
          </a:r>
        </a:p>
      </dgm:t>
    </dgm:pt>
    <dgm:pt modelId="{4111DFC6-12DC-45EA-A9C0-E3A25A09DBB7}" type="parTrans" cxnId="{A7E87383-7CF1-4C5B-8B06-A3329246D54C}">
      <dgm:prSet/>
      <dgm:spPr/>
      <dgm:t>
        <a:bodyPr/>
        <a:lstStyle/>
        <a:p>
          <a:endParaRPr lang="es-ES">
            <a:latin typeface="Montserrat" panose="00000500000000000000" pitchFamily="50" charset="0"/>
          </a:endParaRPr>
        </a:p>
      </dgm:t>
    </dgm:pt>
    <dgm:pt modelId="{D5663782-C6E9-4FF5-9B09-6FDEF19374E6}" type="sibTrans" cxnId="{A7E87383-7CF1-4C5B-8B06-A3329246D54C}">
      <dgm:prSet/>
      <dgm:spPr/>
      <dgm:t>
        <a:bodyPr/>
        <a:lstStyle/>
        <a:p>
          <a:endParaRPr lang="es-ES">
            <a:latin typeface="Montserrat" panose="00000500000000000000" pitchFamily="50" charset="0"/>
          </a:endParaRPr>
        </a:p>
      </dgm:t>
    </dgm:pt>
    <dgm:pt modelId="{8AD9C79E-4475-4905-BD5E-757124EDFE32}">
      <dgm:prSet phldrT="[Texto]"/>
      <dgm:spPr/>
      <dgm:t>
        <a:bodyPr/>
        <a:lstStyle/>
        <a:p>
          <a:r>
            <a:rPr lang="es-ES" dirty="0">
              <a:latin typeface="Montserrat" panose="00000500000000000000" pitchFamily="50" charset="0"/>
            </a:rPr>
            <a:t>Indicaciones para uso de terapia de resincronización cardiaca.</a:t>
          </a:r>
        </a:p>
      </dgm:t>
    </dgm:pt>
    <dgm:pt modelId="{033CB170-F95A-4D97-98B6-2A2B01469134}" type="parTrans" cxnId="{27FF3196-6526-4AFF-B878-3FF300201BB2}">
      <dgm:prSet/>
      <dgm:spPr/>
      <dgm:t>
        <a:bodyPr/>
        <a:lstStyle/>
        <a:p>
          <a:endParaRPr lang="es-ES">
            <a:latin typeface="Montserrat" panose="00000500000000000000" pitchFamily="50" charset="0"/>
          </a:endParaRPr>
        </a:p>
      </dgm:t>
    </dgm:pt>
    <dgm:pt modelId="{B4380FF5-FCEA-4943-954D-DB6DA04B2740}" type="sibTrans" cxnId="{27FF3196-6526-4AFF-B878-3FF300201BB2}">
      <dgm:prSet/>
      <dgm:spPr/>
      <dgm:t>
        <a:bodyPr/>
        <a:lstStyle/>
        <a:p>
          <a:endParaRPr lang="es-ES">
            <a:latin typeface="Montserrat" panose="00000500000000000000" pitchFamily="50" charset="0"/>
          </a:endParaRPr>
        </a:p>
      </dgm:t>
    </dgm:pt>
    <dgm:pt modelId="{1083ED4B-0FE4-4CC1-A477-24623790C2F0}" type="pres">
      <dgm:prSet presAssocID="{AAB9D9D8-EF78-484C-959C-D520554A0698}" presName="linear" presStyleCnt="0">
        <dgm:presLayoutVars>
          <dgm:dir/>
          <dgm:animLvl val="lvl"/>
          <dgm:resizeHandles val="exact"/>
        </dgm:presLayoutVars>
      </dgm:prSet>
      <dgm:spPr/>
    </dgm:pt>
    <dgm:pt modelId="{C5EBC4A3-9B77-4E2E-BD3C-DF017D747E79}" type="pres">
      <dgm:prSet presAssocID="{0A549451-8ACA-4C9F-B815-3FCE07209FCC}" presName="parentLin" presStyleCnt="0"/>
      <dgm:spPr/>
    </dgm:pt>
    <dgm:pt modelId="{F03C30E2-4194-4C7E-BAA2-9BE26CD9BACF}" type="pres">
      <dgm:prSet presAssocID="{0A549451-8ACA-4C9F-B815-3FCE07209FCC}" presName="parentLeftMargin" presStyleLbl="node1" presStyleIdx="0" presStyleCnt="5"/>
      <dgm:spPr/>
    </dgm:pt>
    <dgm:pt modelId="{9B7DA6ED-E2D5-4DB7-8668-12E7479E60EF}" type="pres">
      <dgm:prSet presAssocID="{0A549451-8ACA-4C9F-B815-3FCE07209FCC}" presName="parentText" presStyleLbl="node1" presStyleIdx="0" presStyleCnt="5" custScaleY="133924">
        <dgm:presLayoutVars>
          <dgm:chMax val="0"/>
          <dgm:bulletEnabled val="1"/>
        </dgm:presLayoutVars>
      </dgm:prSet>
      <dgm:spPr/>
    </dgm:pt>
    <dgm:pt modelId="{3C12C435-3256-4295-8B61-66820A553003}" type="pres">
      <dgm:prSet presAssocID="{0A549451-8ACA-4C9F-B815-3FCE07209FCC}" presName="negativeSpace" presStyleCnt="0"/>
      <dgm:spPr/>
    </dgm:pt>
    <dgm:pt modelId="{2DD74BA8-98F7-4FBA-843E-735F599A4454}" type="pres">
      <dgm:prSet presAssocID="{0A549451-8ACA-4C9F-B815-3FCE07209FCC}" presName="childText" presStyleLbl="conFgAcc1" presStyleIdx="0" presStyleCnt="5" custScaleX="48262" custLinFactNeighborX="903" custLinFactNeighborY="-10274">
        <dgm:presLayoutVars>
          <dgm:bulletEnabled val="1"/>
        </dgm:presLayoutVars>
      </dgm:prSet>
      <dgm:spPr/>
    </dgm:pt>
    <dgm:pt modelId="{866690EC-76E7-42E3-9515-C99652A3ADF2}" type="pres">
      <dgm:prSet presAssocID="{9EC3F9B6-BC61-4F37-AE9D-1D470452FA27}" presName="spaceBetweenRectangles" presStyleCnt="0"/>
      <dgm:spPr/>
    </dgm:pt>
    <dgm:pt modelId="{8082C0E8-CB70-4562-9450-4EAF72596539}" type="pres">
      <dgm:prSet presAssocID="{39C179C2-0123-4426-8524-5E24430B6F70}" presName="parentLin" presStyleCnt="0"/>
      <dgm:spPr/>
    </dgm:pt>
    <dgm:pt modelId="{212115E5-6526-41D0-8031-B73D1A0BBDA5}" type="pres">
      <dgm:prSet presAssocID="{39C179C2-0123-4426-8524-5E24430B6F70}" presName="parentLeftMargin" presStyleLbl="node1" presStyleIdx="0" presStyleCnt="5"/>
      <dgm:spPr/>
    </dgm:pt>
    <dgm:pt modelId="{F1ECBB63-E984-49AE-B928-1162C19A0495}" type="pres">
      <dgm:prSet presAssocID="{39C179C2-0123-4426-8524-5E24430B6F70}" presName="parentText" presStyleLbl="node1" presStyleIdx="1" presStyleCnt="5">
        <dgm:presLayoutVars>
          <dgm:chMax val="0"/>
          <dgm:bulletEnabled val="1"/>
        </dgm:presLayoutVars>
      </dgm:prSet>
      <dgm:spPr/>
    </dgm:pt>
    <dgm:pt modelId="{95217F43-08A1-4F39-872A-B812829AF947}" type="pres">
      <dgm:prSet presAssocID="{39C179C2-0123-4426-8524-5E24430B6F70}" presName="negativeSpace" presStyleCnt="0"/>
      <dgm:spPr/>
    </dgm:pt>
    <dgm:pt modelId="{651FED5B-E5C5-4EBE-8168-B90EE5BE91A5}" type="pres">
      <dgm:prSet presAssocID="{39C179C2-0123-4426-8524-5E24430B6F70}" presName="childText" presStyleLbl="conFgAcc1" presStyleIdx="1" presStyleCnt="5" custScaleX="48967">
        <dgm:presLayoutVars>
          <dgm:bulletEnabled val="1"/>
        </dgm:presLayoutVars>
      </dgm:prSet>
      <dgm:spPr/>
    </dgm:pt>
    <dgm:pt modelId="{BC0B82A3-5B7C-455C-9CBF-1239096101BA}" type="pres">
      <dgm:prSet presAssocID="{AC2321EE-1E6D-488F-91FC-24167EAE0B25}" presName="spaceBetweenRectangles" presStyleCnt="0"/>
      <dgm:spPr/>
    </dgm:pt>
    <dgm:pt modelId="{63747149-D05B-4D2D-9CB5-1C148199EF22}" type="pres">
      <dgm:prSet presAssocID="{7E5418F4-838A-4B58-9D74-1408E9430003}" presName="parentLin" presStyleCnt="0"/>
      <dgm:spPr/>
    </dgm:pt>
    <dgm:pt modelId="{1A071332-ED7C-4BBB-9F30-10732A4841A0}" type="pres">
      <dgm:prSet presAssocID="{7E5418F4-838A-4B58-9D74-1408E9430003}" presName="parentLeftMargin" presStyleLbl="node1" presStyleIdx="1" presStyleCnt="5"/>
      <dgm:spPr/>
    </dgm:pt>
    <dgm:pt modelId="{04922E96-7051-407F-82DD-5E7514E1E8B6}" type="pres">
      <dgm:prSet presAssocID="{7E5418F4-838A-4B58-9D74-1408E9430003}" presName="parentText" presStyleLbl="node1" presStyleIdx="2" presStyleCnt="5">
        <dgm:presLayoutVars>
          <dgm:chMax val="0"/>
          <dgm:bulletEnabled val="1"/>
        </dgm:presLayoutVars>
      </dgm:prSet>
      <dgm:spPr/>
    </dgm:pt>
    <dgm:pt modelId="{3F28B9D7-9501-4184-B4A9-8798A08EFCFE}" type="pres">
      <dgm:prSet presAssocID="{7E5418F4-838A-4B58-9D74-1408E9430003}" presName="negativeSpace" presStyleCnt="0"/>
      <dgm:spPr/>
    </dgm:pt>
    <dgm:pt modelId="{363F7484-E9E2-41DB-8F0E-14A6D3F8D858}" type="pres">
      <dgm:prSet presAssocID="{7E5418F4-838A-4B58-9D74-1408E9430003}" presName="childText" presStyleLbl="conFgAcc1" presStyleIdx="2" presStyleCnt="5" custScaleX="48967">
        <dgm:presLayoutVars>
          <dgm:bulletEnabled val="1"/>
        </dgm:presLayoutVars>
      </dgm:prSet>
      <dgm:spPr/>
    </dgm:pt>
    <dgm:pt modelId="{E97A930C-B76E-42CF-A5F7-E0BB8465D88B}" type="pres">
      <dgm:prSet presAssocID="{DE978AF9-FBA3-449E-A1C0-60322FF50C98}" presName="spaceBetweenRectangles" presStyleCnt="0"/>
      <dgm:spPr/>
    </dgm:pt>
    <dgm:pt modelId="{07CA526E-B19D-4201-B7D3-E2968C7C9504}" type="pres">
      <dgm:prSet presAssocID="{1DDA5AEC-4968-415B-A025-9E61CC5D68CE}" presName="parentLin" presStyleCnt="0"/>
      <dgm:spPr/>
    </dgm:pt>
    <dgm:pt modelId="{CB5FC92D-EB7C-47E2-8CB6-CBF9F2611179}" type="pres">
      <dgm:prSet presAssocID="{1DDA5AEC-4968-415B-A025-9E61CC5D68CE}" presName="parentLeftMargin" presStyleLbl="node1" presStyleIdx="2" presStyleCnt="5"/>
      <dgm:spPr/>
    </dgm:pt>
    <dgm:pt modelId="{45EC718E-723A-4F36-9108-E0B79FF52DF3}" type="pres">
      <dgm:prSet presAssocID="{1DDA5AEC-4968-415B-A025-9E61CC5D68CE}" presName="parentText" presStyleLbl="node1" presStyleIdx="3" presStyleCnt="5">
        <dgm:presLayoutVars>
          <dgm:chMax val="0"/>
          <dgm:bulletEnabled val="1"/>
        </dgm:presLayoutVars>
      </dgm:prSet>
      <dgm:spPr/>
    </dgm:pt>
    <dgm:pt modelId="{6FD3049B-2E01-4BA5-8D96-335EDD5D432A}" type="pres">
      <dgm:prSet presAssocID="{1DDA5AEC-4968-415B-A025-9E61CC5D68CE}" presName="negativeSpace" presStyleCnt="0"/>
      <dgm:spPr/>
    </dgm:pt>
    <dgm:pt modelId="{F1C77EDB-A7B1-4BC9-BF05-6999495C3072}" type="pres">
      <dgm:prSet presAssocID="{1DDA5AEC-4968-415B-A025-9E61CC5D68CE}" presName="childText" presStyleLbl="conFgAcc1" presStyleIdx="3" presStyleCnt="5" custScaleX="48967">
        <dgm:presLayoutVars>
          <dgm:bulletEnabled val="1"/>
        </dgm:presLayoutVars>
      </dgm:prSet>
      <dgm:spPr/>
    </dgm:pt>
    <dgm:pt modelId="{24375FE4-06CB-4ED6-BC45-53CB2F0429F8}" type="pres">
      <dgm:prSet presAssocID="{D5663782-C6E9-4FF5-9B09-6FDEF19374E6}" presName="spaceBetweenRectangles" presStyleCnt="0"/>
      <dgm:spPr/>
    </dgm:pt>
    <dgm:pt modelId="{0F2179CB-D5E1-456C-8116-E010F6B10117}" type="pres">
      <dgm:prSet presAssocID="{8AD9C79E-4475-4905-BD5E-757124EDFE32}" presName="parentLin" presStyleCnt="0"/>
      <dgm:spPr/>
    </dgm:pt>
    <dgm:pt modelId="{F291C3DB-FCC6-4526-B0EA-61C61707B8D0}" type="pres">
      <dgm:prSet presAssocID="{8AD9C79E-4475-4905-BD5E-757124EDFE32}" presName="parentLeftMargin" presStyleLbl="node1" presStyleIdx="3" presStyleCnt="5"/>
      <dgm:spPr/>
    </dgm:pt>
    <dgm:pt modelId="{B091E7F2-888A-4AD5-8BA2-DB5819AF957B}" type="pres">
      <dgm:prSet presAssocID="{8AD9C79E-4475-4905-BD5E-757124EDFE32}" presName="parentText" presStyleLbl="node1" presStyleIdx="4" presStyleCnt="5">
        <dgm:presLayoutVars>
          <dgm:chMax val="0"/>
          <dgm:bulletEnabled val="1"/>
        </dgm:presLayoutVars>
      </dgm:prSet>
      <dgm:spPr/>
    </dgm:pt>
    <dgm:pt modelId="{85CDA7B8-4974-40B6-9702-463896497705}" type="pres">
      <dgm:prSet presAssocID="{8AD9C79E-4475-4905-BD5E-757124EDFE32}" presName="negativeSpace" presStyleCnt="0"/>
      <dgm:spPr/>
    </dgm:pt>
    <dgm:pt modelId="{5981E9EB-8A35-489B-9DC5-41CC2E492D49}" type="pres">
      <dgm:prSet presAssocID="{8AD9C79E-4475-4905-BD5E-757124EDFE32}" presName="childText" presStyleLbl="conFgAcc1" presStyleIdx="4" presStyleCnt="5" custScaleX="49873">
        <dgm:presLayoutVars>
          <dgm:bulletEnabled val="1"/>
        </dgm:presLayoutVars>
      </dgm:prSet>
      <dgm:spPr/>
    </dgm:pt>
  </dgm:ptLst>
  <dgm:cxnLst>
    <dgm:cxn modelId="{18F12604-D4EE-493C-A4AB-711D086765D5}" srcId="{AAB9D9D8-EF78-484C-959C-D520554A0698}" destId="{0A549451-8ACA-4C9F-B815-3FCE07209FCC}" srcOrd="0" destOrd="0" parTransId="{B74511AF-0B84-47ED-814A-6E6D67E375B7}" sibTransId="{9EC3F9B6-BC61-4F37-AE9D-1D470452FA27}"/>
    <dgm:cxn modelId="{28A8FB04-1D5A-4FB4-8A21-F27D3DCA4F2D}" type="presOf" srcId="{7E5418F4-838A-4B58-9D74-1408E9430003}" destId="{1A071332-ED7C-4BBB-9F30-10732A4841A0}" srcOrd="0" destOrd="0" presId="urn:microsoft.com/office/officeart/2005/8/layout/list1"/>
    <dgm:cxn modelId="{DD87181F-223F-4F1F-B017-C77C7F5AC1EB}" srcId="{AAB9D9D8-EF78-484C-959C-D520554A0698}" destId="{39C179C2-0123-4426-8524-5E24430B6F70}" srcOrd="1" destOrd="0" parTransId="{8225060E-4060-4B77-8F85-594462AF3F16}" sibTransId="{AC2321EE-1E6D-488F-91FC-24167EAE0B25}"/>
    <dgm:cxn modelId="{F66D622A-BA65-4FDC-B9F7-458F23E21D4A}" type="presOf" srcId="{0A549451-8ACA-4C9F-B815-3FCE07209FCC}" destId="{9B7DA6ED-E2D5-4DB7-8668-12E7479E60EF}" srcOrd="1" destOrd="0" presId="urn:microsoft.com/office/officeart/2005/8/layout/list1"/>
    <dgm:cxn modelId="{C5DEDB65-1021-4F65-8B92-04E5CF96FDAA}" type="presOf" srcId="{8AD9C79E-4475-4905-BD5E-757124EDFE32}" destId="{F291C3DB-FCC6-4526-B0EA-61C61707B8D0}" srcOrd="0" destOrd="0" presId="urn:microsoft.com/office/officeart/2005/8/layout/list1"/>
    <dgm:cxn modelId="{69738F5A-CF6A-45C3-8237-38AC10C5F65C}" type="presOf" srcId="{1DDA5AEC-4968-415B-A025-9E61CC5D68CE}" destId="{45EC718E-723A-4F36-9108-E0B79FF52DF3}" srcOrd="1" destOrd="0" presId="urn:microsoft.com/office/officeart/2005/8/layout/list1"/>
    <dgm:cxn modelId="{A7E87383-7CF1-4C5B-8B06-A3329246D54C}" srcId="{AAB9D9D8-EF78-484C-959C-D520554A0698}" destId="{1DDA5AEC-4968-415B-A025-9E61CC5D68CE}" srcOrd="3" destOrd="0" parTransId="{4111DFC6-12DC-45EA-A9C0-E3A25A09DBB7}" sibTransId="{D5663782-C6E9-4FF5-9B09-6FDEF19374E6}"/>
    <dgm:cxn modelId="{085CD488-CE69-4743-97A0-0394BA89ED68}" type="presOf" srcId="{7E5418F4-838A-4B58-9D74-1408E9430003}" destId="{04922E96-7051-407F-82DD-5E7514E1E8B6}" srcOrd="1" destOrd="0" presId="urn:microsoft.com/office/officeart/2005/8/layout/list1"/>
    <dgm:cxn modelId="{27FF3196-6526-4AFF-B878-3FF300201BB2}" srcId="{AAB9D9D8-EF78-484C-959C-D520554A0698}" destId="{8AD9C79E-4475-4905-BD5E-757124EDFE32}" srcOrd="4" destOrd="0" parTransId="{033CB170-F95A-4D97-98B6-2A2B01469134}" sibTransId="{B4380FF5-FCEA-4943-954D-DB6DA04B2740}"/>
    <dgm:cxn modelId="{1543FB97-B8C0-4F55-9F06-691375E65171}" type="presOf" srcId="{0A549451-8ACA-4C9F-B815-3FCE07209FCC}" destId="{F03C30E2-4194-4C7E-BAA2-9BE26CD9BACF}" srcOrd="0" destOrd="0" presId="urn:microsoft.com/office/officeart/2005/8/layout/list1"/>
    <dgm:cxn modelId="{5AC4C3A9-68C0-427B-8CAD-144572DF607C}" type="presOf" srcId="{AAB9D9D8-EF78-484C-959C-D520554A0698}" destId="{1083ED4B-0FE4-4CC1-A477-24623790C2F0}" srcOrd="0" destOrd="0" presId="urn:microsoft.com/office/officeart/2005/8/layout/list1"/>
    <dgm:cxn modelId="{668359AE-3F28-4166-BC06-0A085BB82B27}" type="presOf" srcId="{39C179C2-0123-4426-8524-5E24430B6F70}" destId="{F1ECBB63-E984-49AE-B928-1162C19A0495}" srcOrd="1" destOrd="0" presId="urn:microsoft.com/office/officeart/2005/8/layout/list1"/>
    <dgm:cxn modelId="{7C8673EC-5057-4854-9729-E9B132B2DDE1}" type="presOf" srcId="{8AD9C79E-4475-4905-BD5E-757124EDFE32}" destId="{B091E7F2-888A-4AD5-8BA2-DB5819AF957B}" srcOrd="1" destOrd="0" presId="urn:microsoft.com/office/officeart/2005/8/layout/list1"/>
    <dgm:cxn modelId="{2FE6E6EE-47EF-49CF-9010-69810858E749}" type="presOf" srcId="{1DDA5AEC-4968-415B-A025-9E61CC5D68CE}" destId="{CB5FC92D-EB7C-47E2-8CB6-CBF9F2611179}" srcOrd="0" destOrd="0" presId="urn:microsoft.com/office/officeart/2005/8/layout/list1"/>
    <dgm:cxn modelId="{ACBBD3F4-B7C6-45C9-B75B-2287A380C6C1}" type="presOf" srcId="{39C179C2-0123-4426-8524-5E24430B6F70}" destId="{212115E5-6526-41D0-8031-B73D1A0BBDA5}" srcOrd="0" destOrd="0" presId="urn:microsoft.com/office/officeart/2005/8/layout/list1"/>
    <dgm:cxn modelId="{3D57E3FB-C6C0-457D-9B69-D5C7999EB477}" srcId="{AAB9D9D8-EF78-484C-959C-D520554A0698}" destId="{7E5418F4-838A-4B58-9D74-1408E9430003}" srcOrd="2" destOrd="0" parTransId="{27AC8BE1-8F94-4937-BCA7-95537BE9C6E6}" sibTransId="{DE978AF9-FBA3-449E-A1C0-60322FF50C98}"/>
    <dgm:cxn modelId="{4173DB20-B4D1-4E2D-805F-06467628B0B2}" type="presParOf" srcId="{1083ED4B-0FE4-4CC1-A477-24623790C2F0}" destId="{C5EBC4A3-9B77-4E2E-BD3C-DF017D747E79}" srcOrd="0" destOrd="0" presId="urn:microsoft.com/office/officeart/2005/8/layout/list1"/>
    <dgm:cxn modelId="{9706C8D7-CC3F-4196-AB42-A0129AB13057}" type="presParOf" srcId="{C5EBC4A3-9B77-4E2E-BD3C-DF017D747E79}" destId="{F03C30E2-4194-4C7E-BAA2-9BE26CD9BACF}" srcOrd="0" destOrd="0" presId="urn:microsoft.com/office/officeart/2005/8/layout/list1"/>
    <dgm:cxn modelId="{64B970AF-8BA6-4FC1-AA4F-501212849EEA}" type="presParOf" srcId="{C5EBC4A3-9B77-4E2E-BD3C-DF017D747E79}" destId="{9B7DA6ED-E2D5-4DB7-8668-12E7479E60EF}" srcOrd="1" destOrd="0" presId="urn:microsoft.com/office/officeart/2005/8/layout/list1"/>
    <dgm:cxn modelId="{2A7CB0BF-DA9E-4EC8-BFF0-5EBA7E867F77}" type="presParOf" srcId="{1083ED4B-0FE4-4CC1-A477-24623790C2F0}" destId="{3C12C435-3256-4295-8B61-66820A553003}" srcOrd="1" destOrd="0" presId="urn:microsoft.com/office/officeart/2005/8/layout/list1"/>
    <dgm:cxn modelId="{62EDB487-5DC8-4B46-A2EE-D9A88E3B6F95}" type="presParOf" srcId="{1083ED4B-0FE4-4CC1-A477-24623790C2F0}" destId="{2DD74BA8-98F7-4FBA-843E-735F599A4454}" srcOrd="2" destOrd="0" presId="urn:microsoft.com/office/officeart/2005/8/layout/list1"/>
    <dgm:cxn modelId="{3E894D14-E553-4EC8-BDA4-07932F80B27F}" type="presParOf" srcId="{1083ED4B-0FE4-4CC1-A477-24623790C2F0}" destId="{866690EC-76E7-42E3-9515-C99652A3ADF2}" srcOrd="3" destOrd="0" presId="urn:microsoft.com/office/officeart/2005/8/layout/list1"/>
    <dgm:cxn modelId="{C52217FE-B012-44D1-827A-AA77B135A6FE}" type="presParOf" srcId="{1083ED4B-0FE4-4CC1-A477-24623790C2F0}" destId="{8082C0E8-CB70-4562-9450-4EAF72596539}" srcOrd="4" destOrd="0" presId="urn:microsoft.com/office/officeart/2005/8/layout/list1"/>
    <dgm:cxn modelId="{0EE4AD78-E455-44FA-AA9A-1E62278FDBF4}" type="presParOf" srcId="{8082C0E8-CB70-4562-9450-4EAF72596539}" destId="{212115E5-6526-41D0-8031-B73D1A0BBDA5}" srcOrd="0" destOrd="0" presId="urn:microsoft.com/office/officeart/2005/8/layout/list1"/>
    <dgm:cxn modelId="{CDAB80D1-818C-46E8-80AB-5BC3792549BE}" type="presParOf" srcId="{8082C0E8-CB70-4562-9450-4EAF72596539}" destId="{F1ECBB63-E984-49AE-B928-1162C19A0495}" srcOrd="1" destOrd="0" presId="urn:microsoft.com/office/officeart/2005/8/layout/list1"/>
    <dgm:cxn modelId="{1EE8DDEB-6B18-4530-962A-7D7FC8F65977}" type="presParOf" srcId="{1083ED4B-0FE4-4CC1-A477-24623790C2F0}" destId="{95217F43-08A1-4F39-872A-B812829AF947}" srcOrd="5" destOrd="0" presId="urn:microsoft.com/office/officeart/2005/8/layout/list1"/>
    <dgm:cxn modelId="{A686AA94-CD1B-46C1-866A-D09500988DE0}" type="presParOf" srcId="{1083ED4B-0FE4-4CC1-A477-24623790C2F0}" destId="{651FED5B-E5C5-4EBE-8168-B90EE5BE91A5}" srcOrd="6" destOrd="0" presId="urn:microsoft.com/office/officeart/2005/8/layout/list1"/>
    <dgm:cxn modelId="{A6E6D413-806E-42A0-9D8B-523D14AB6CC6}" type="presParOf" srcId="{1083ED4B-0FE4-4CC1-A477-24623790C2F0}" destId="{BC0B82A3-5B7C-455C-9CBF-1239096101BA}" srcOrd="7" destOrd="0" presId="urn:microsoft.com/office/officeart/2005/8/layout/list1"/>
    <dgm:cxn modelId="{C628986C-3BB9-4F50-90BF-5A18ADEDFE3A}" type="presParOf" srcId="{1083ED4B-0FE4-4CC1-A477-24623790C2F0}" destId="{63747149-D05B-4D2D-9CB5-1C148199EF22}" srcOrd="8" destOrd="0" presId="urn:microsoft.com/office/officeart/2005/8/layout/list1"/>
    <dgm:cxn modelId="{40C8E5DD-C07E-40A6-B515-90FEA50744BB}" type="presParOf" srcId="{63747149-D05B-4D2D-9CB5-1C148199EF22}" destId="{1A071332-ED7C-4BBB-9F30-10732A4841A0}" srcOrd="0" destOrd="0" presId="urn:microsoft.com/office/officeart/2005/8/layout/list1"/>
    <dgm:cxn modelId="{CEDBF1B9-7FFF-4DDA-977A-F67B9D2917E0}" type="presParOf" srcId="{63747149-D05B-4D2D-9CB5-1C148199EF22}" destId="{04922E96-7051-407F-82DD-5E7514E1E8B6}" srcOrd="1" destOrd="0" presId="urn:microsoft.com/office/officeart/2005/8/layout/list1"/>
    <dgm:cxn modelId="{B187CCC3-B6AA-4F0E-B5B1-7C089B1377EA}" type="presParOf" srcId="{1083ED4B-0FE4-4CC1-A477-24623790C2F0}" destId="{3F28B9D7-9501-4184-B4A9-8798A08EFCFE}" srcOrd="9" destOrd="0" presId="urn:microsoft.com/office/officeart/2005/8/layout/list1"/>
    <dgm:cxn modelId="{8A4E0363-68D4-476A-BD8F-0534D9003459}" type="presParOf" srcId="{1083ED4B-0FE4-4CC1-A477-24623790C2F0}" destId="{363F7484-E9E2-41DB-8F0E-14A6D3F8D858}" srcOrd="10" destOrd="0" presId="urn:microsoft.com/office/officeart/2005/8/layout/list1"/>
    <dgm:cxn modelId="{DB8AE9B3-C563-46F8-BC24-1B5B7C57CC49}" type="presParOf" srcId="{1083ED4B-0FE4-4CC1-A477-24623790C2F0}" destId="{E97A930C-B76E-42CF-A5F7-E0BB8465D88B}" srcOrd="11" destOrd="0" presId="urn:microsoft.com/office/officeart/2005/8/layout/list1"/>
    <dgm:cxn modelId="{572CB2AF-AAA3-4684-83DC-2CE46F7A52F2}" type="presParOf" srcId="{1083ED4B-0FE4-4CC1-A477-24623790C2F0}" destId="{07CA526E-B19D-4201-B7D3-E2968C7C9504}" srcOrd="12" destOrd="0" presId="urn:microsoft.com/office/officeart/2005/8/layout/list1"/>
    <dgm:cxn modelId="{32FF7BFE-EA21-4A9D-9AB0-7C88C79FC95A}" type="presParOf" srcId="{07CA526E-B19D-4201-B7D3-E2968C7C9504}" destId="{CB5FC92D-EB7C-47E2-8CB6-CBF9F2611179}" srcOrd="0" destOrd="0" presId="urn:microsoft.com/office/officeart/2005/8/layout/list1"/>
    <dgm:cxn modelId="{DB0F69FA-AFFE-468E-AE0B-E7D765F105A0}" type="presParOf" srcId="{07CA526E-B19D-4201-B7D3-E2968C7C9504}" destId="{45EC718E-723A-4F36-9108-E0B79FF52DF3}" srcOrd="1" destOrd="0" presId="urn:microsoft.com/office/officeart/2005/8/layout/list1"/>
    <dgm:cxn modelId="{B9C7555C-D4B1-4500-9D0D-6B9544797407}" type="presParOf" srcId="{1083ED4B-0FE4-4CC1-A477-24623790C2F0}" destId="{6FD3049B-2E01-4BA5-8D96-335EDD5D432A}" srcOrd="13" destOrd="0" presId="urn:microsoft.com/office/officeart/2005/8/layout/list1"/>
    <dgm:cxn modelId="{90E34FAA-3DBA-4D8D-B9DD-12358ABA55E2}" type="presParOf" srcId="{1083ED4B-0FE4-4CC1-A477-24623790C2F0}" destId="{F1C77EDB-A7B1-4BC9-BF05-6999495C3072}" srcOrd="14" destOrd="0" presId="urn:microsoft.com/office/officeart/2005/8/layout/list1"/>
    <dgm:cxn modelId="{606B4E52-41DB-4454-8FD5-31D490079E1F}" type="presParOf" srcId="{1083ED4B-0FE4-4CC1-A477-24623790C2F0}" destId="{24375FE4-06CB-4ED6-BC45-53CB2F0429F8}" srcOrd="15" destOrd="0" presId="urn:microsoft.com/office/officeart/2005/8/layout/list1"/>
    <dgm:cxn modelId="{0DA9CD24-B00A-4309-9579-41AF8998F034}" type="presParOf" srcId="{1083ED4B-0FE4-4CC1-A477-24623790C2F0}" destId="{0F2179CB-D5E1-456C-8116-E010F6B10117}" srcOrd="16" destOrd="0" presId="urn:microsoft.com/office/officeart/2005/8/layout/list1"/>
    <dgm:cxn modelId="{AD880249-75C9-41FE-BD97-4720C04311AD}" type="presParOf" srcId="{0F2179CB-D5E1-456C-8116-E010F6B10117}" destId="{F291C3DB-FCC6-4526-B0EA-61C61707B8D0}" srcOrd="0" destOrd="0" presId="urn:microsoft.com/office/officeart/2005/8/layout/list1"/>
    <dgm:cxn modelId="{006AFA44-68E0-4341-9B2A-C297AF54D5CC}" type="presParOf" srcId="{0F2179CB-D5E1-456C-8116-E010F6B10117}" destId="{B091E7F2-888A-4AD5-8BA2-DB5819AF957B}" srcOrd="1" destOrd="0" presId="urn:microsoft.com/office/officeart/2005/8/layout/list1"/>
    <dgm:cxn modelId="{6F0309B2-4642-441E-9F72-21D68689EA21}" type="presParOf" srcId="{1083ED4B-0FE4-4CC1-A477-24623790C2F0}" destId="{85CDA7B8-4974-40B6-9702-463896497705}" srcOrd="17" destOrd="0" presId="urn:microsoft.com/office/officeart/2005/8/layout/list1"/>
    <dgm:cxn modelId="{74C989FB-AF9B-463A-9380-00C9A726C42F}" type="presParOf" srcId="{1083ED4B-0FE4-4CC1-A477-24623790C2F0}" destId="{5981E9EB-8A35-489B-9DC5-41CC2E492D4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1C3E7-E5A9-6F47-A06C-278A8BC115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2F8A2FA-A6A0-0B45-9FA6-7E870D486434}">
      <dgm:prSet/>
      <dgm:spPr/>
      <dgm:t>
        <a:bodyPr/>
        <a:lstStyle/>
        <a:p>
          <a:r>
            <a:rPr lang="es-CO" b="1" dirty="0">
              <a:latin typeface="Montserrat" panose="02000505000000020004"/>
            </a:rPr>
            <a:t>Crónica </a:t>
          </a:r>
          <a:r>
            <a:rPr lang="es-CO" b="1" dirty="0">
              <a:latin typeface="Montserrat" panose="02000505000000020004"/>
              <a:sym typeface="Wingdings" pitchFamily="2" charset="2"/>
            </a:rPr>
            <a:t></a:t>
          </a:r>
          <a:r>
            <a:rPr lang="es-CO" b="1" dirty="0">
              <a:latin typeface="Montserrat" panose="02000505000000020004"/>
            </a:rPr>
            <a:t> </a:t>
          </a:r>
          <a:r>
            <a:rPr lang="es-CO" dirty="0">
              <a:latin typeface="Montserrat" panose="02000505000000020004"/>
            </a:rPr>
            <a:t>Paciente con signos y síntomas estables en al menos un mes.</a:t>
          </a:r>
        </a:p>
      </dgm:t>
    </dgm:pt>
    <dgm:pt modelId="{A2B67BA2-AC77-914C-8C46-4F21F2958E90}" type="parTrans" cxnId="{43508659-42B9-054F-AE48-2177EFB3FE45}">
      <dgm:prSet/>
      <dgm:spPr/>
      <dgm:t>
        <a:bodyPr/>
        <a:lstStyle/>
        <a:p>
          <a:endParaRPr lang="es-ES"/>
        </a:p>
      </dgm:t>
    </dgm:pt>
    <dgm:pt modelId="{EE9F155F-0F33-844C-A217-D837629CFF85}" type="sibTrans" cxnId="{43508659-42B9-054F-AE48-2177EFB3FE45}">
      <dgm:prSet/>
      <dgm:spPr/>
      <dgm:t>
        <a:bodyPr/>
        <a:lstStyle/>
        <a:p>
          <a:endParaRPr lang="es-ES"/>
        </a:p>
      </dgm:t>
    </dgm:pt>
    <dgm:pt modelId="{DE929788-F942-F041-979E-D1B834CCBEE1}">
      <dgm:prSet/>
      <dgm:spPr/>
      <dgm:t>
        <a:bodyPr/>
        <a:lstStyle/>
        <a:p>
          <a:r>
            <a:rPr lang="es-CO" b="1" dirty="0">
              <a:latin typeface="Montserrat" panose="02000505000000020004"/>
            </a:rPr>
            <a:t>Descompensada </a:t>
          </a:r>
          <a:r>
            <a:rPr lang="es-CO" b="1" dirty="0">
              <a:latin typeface="Montserrat" panose="02000505000000020004"/>
              <a:sym typeface="Wingdings" pitchFamily="2" charset="2"/>
            </a:rPr>
            <a:t></a:t>
          </a:r>
          <a:r>
            <a:rPr lang="es-CO" b="1" dirty="0">
              <a:latin typeface="Montserrat" panose="02000505000000020004"/>
            </a:rPr>
            <a:t> </a:t>
          </a:r>
          <a:r>
            <a:rPr lang="es-CO" dirty="0">
              <a:latin typeface="Montserrat" panose="02000505000000020004"/>
            </a:rPr>
            <a:t>Cambios en síntomas preexistentes.</a:t>
          </a:r>
        </a:p>
      </dgm:t>
    </dgm:pt>
    <dgm:pt modelId="{84196667-C8F5-E84D-960A-95608F0AACDA}" type="parTrans" cxnId="{4A227CD5-5FD1-E44E-986A-EDF5FCE48201}">
      <dgm:prSet/>
      <dgm:spPr/>
      <dgm:t>
        <a:bodyPr/>
        <a:lstStyle/>
        <a:p>
          <a:endParaRPr lang="es-ES"/>
        </a:p>
      </dgm:t>
    </dgm:pt>
    <dgm:pt modelId="{7BFB6C17-62C0-7B49-ABAC-7D81C0CCEE15}" type="sibTrans" cxnId="{4A227CD5-5FD1-E44E-986A-EDF5FCE48201}">
      <dgm:prSet/>
      <dgm:spPr/>
      <dgm:t>
        <a:bodyPr/>
        <a:lstStyle/>
        <a:p>
          <a:endParaRPr lang="es-ES"/>
        </a:p>
      </dgm:t>
    </dgm:pt>
    <dgm:pt modelId="{5A3A948F-5607-DD40-9C5F-7887D0663D34}">
      <dgm:prSet/>
      <dgm:spPr/>
      <dgm:t>
        <a:bodyPr/>
        <a:lstStyle/>
        <a:p>
          <a:r>
            <a:rPr lang="es-CO" b="1" dirty="0">
              <a:latin typeface="Montserrat" panose="02000505000000020004"/>
            </a:rPr>
            <a:t>De Novo</a:t>
          </a:r>
        </a:p>
      </dgm:t>
    </dgm:pt>
    <dgm:pt modelId="{D41E06E3-6B9E-0F45-ACE6-A9FD26D1DA60}" type="parTrans" cxnId="{7EF8E1F1-625B-E249-9C78-EEF9494ECBE4}">
      <dgm:prSet/>
      <dgm:spPr/>
      <dgm:t>
        <a:bodyPr/>
        <a:lstStyle/>
        <a:p>
          <a:endParaRPr lang="es-ES"/>
        </a:p>
      </dgm:t>
    </dgm:pt>
    <dgm:pt modelId="{727E5E1C-0836-0243-89AB-103C64F836DC}" type="sibTrans" cxnId="{7EF8E1F1-625B-E249-9C78-EEF9494ECBE4}">
      <dgm:prSet/>
      <dgm:spPr/>
      <dgm:t>
        <a:bodyPr/>
        <a:lstStyle/>
        <a:p>
          <a:endParaRPr lang="es-ES"/>
        </a:p>
      </dgm:t>
    </dgm:pt>
    <dgm:pt modelId="{CF202A55-F70F-D745-8B4F-E9F611A77A88}">
      <dgm:prSet/>
      <dgm:spPr/>
      <dgm:t>
        <a:bodyPr/>
        <a:lstStyle/>
        <a:p>
          <a:r>
            <a:rPr lang="es-CO" dirty="0">
              <a:solidFill>
                <a:srgbClr val="152B48"/>
              </a:solidFill>
              <a:latin typeface="Montserrat" panose="02000505000000020004"/>
            </a:rPr>
            <a:t>Aguda.</a:t>
          </a:r>
        </a:p>
      </dgm:t>
    </dgm:pt>
    <dgm:pt modelId="{98A621FF-5A24-F244-959C-2B8E3A317FF4}" type="parTrans" cxnId="{B36417FE-87FB-594F-B8B2-621CFB64BEAE}">
      <dgm:prSet/>
      <dgm:spPr/>
      <dgm:t>
        <a:bodyPr/>
        <a:lstStyle/>
        <a:p>
          <a:endParaRPr lang="es-ES"/>
        </a:p>
      </dgm:t>
    </dgm:pt>
    <dgm:pt modelId="{6A8AFDBE-0B2C-6F40-8494-18A0D54F33F4}" type="sibTrans" cxnId="{B36417FE-87FB-594F-B8B2-621CFB64BEAE}">
      <dgm:prSet/>
      <dgm:spPr/>
      <dgm:t>
        <a:bodyPr/>
        <a:lstStyle/>
        <a:p>
          <a:endParaRPr lang="es-ES"/>
        </a:p>
      </dgm:t>
    </dgm:pt>
    <dgm:pt modelId="{98EF070B-6639-8442-9307-56FF933E410D}">
      <dgm:prSet/>
      <dgm:spPr/>
      <dgm:t>
        <a:bodyPr/>
        <a:lstStyle/>
        <a:p>
          <a:r>
            <a:rPr lang="es-CO" dirty="0">
              <a:solidFill>
                <a:srgbClr val="152B48"/>
              </a:solidFill>
              <a:latin typeface="Montserrat" panose="02000505000000020004"/>
            </a:rPr>
            <a:t>Subaguda.</a:t>
          </a:r>
        </a:p>
      </dgm:t>
    </dgm:pt>
    <dgm:pt modelId="{807E9104-3B73-A04D-A7F2-C5AF4E11C80B}" type="parTrans" cxnId="{86C18B7A-07BF-9E46-9576-BFC32EAA7FD1}">
      <dgm:prSet/>
      <dgm:spPr/>
      <dgm:t>
        <a:bodyPr/>
        <a:lstStyle/>
        <a:p>
          <a:endParaRPr lang="es-ES"/>
        </a:p>
      </dgm:t>
    </dgm:pt>
    <dgm:pt modelId="{C44EC0CE-E68F-6444-B683-FB74A8E794B9}" type="sibTrans" cxnId="{86C18B7A-07BF-9E46-9576-BFC32EAA7FD1}">
      <dgm:prSet/>
      <dgm:spPr/>
      <dgm:t>
        <a:bodyPr/>
        <a:lstStyle/>
        <a:p>
          <a:endParaRPr lang="es-ES"/>
        </a:p>
      </dgm:t>
    </dgm:pt>
    <dgm:pt modelId="{0791144E-DBFF-3A46-9DD9-FBCF3FF5D1A3}">
      <dgm:prSet/>
      <dgm:spPr/>
      <dgm:t>
        <a:bodyPr/>
        <a:lstStyle/>
        <a:p>
          <a:r>
            <a:rPr lang="es-CO" b="1" dirty="0">
              <a:latin typeface="Montserrat" panose="02000505000000020004"/>
            </a:rPr>
            <a:t>Reversible.</a:t>
          </a:r>
        </a:p>
      </dgm:t>
    </dgm:pt>
    <dgm:pt modelId="{B0BAA229-A2C9-224D-9435-85846EDDE808}" type="parTrans" cxnId="{DEEB94DE-514E-EA47-BCC2-238DFB711B74}">
      <dgm:prSet/>
      <dgm:spPr/>
      <dgm:t>
        <a:bodyPr/>
        <a:lstStyle/>
        <a:p>
          <a:endParaRPr lang="es-ES"/>
        </a:p>
      </dgm:t>
    </dgm:pt>
    <dgm:pt modelId="{725E60A7-66B3-ED48-89F3-7742BD1B914B}" type="sibTrans" cxnId="{DEEB94DE-514E-EA47-BCC2-238DFB711B74}">
      <dgm:prSet/>
      <dgm:spPr/>
      <dgm:t>
        <a:bodyPr/>
        <a:lstStyle/>
        <a:p>
          <a:endParaRPr lang="es-ES"/>
        </a:p>
      </dgm:t>
    </dgm:pt>
    <dgm:pt modelId="{D398C965-AED1-7146-951A-07A613448714}" type="pres">
      <dgm:prSet presAssocID="{AE11C3E7-E5A9-6F47-A06C-278A8BC1150B}" presName="linear" presStyleCnt="0">
        <dgm:presLayoutVars>
          <dgm:animLvl val="lvl"/>
          <dgm:resizeHandles val="exact"/>
        </dgm:presLayoutVars>
      </dgm:prSet>
      <dgm:spPr/>
    </dgm:pt>
    <dgm:pt modelId="{CDA5BB9B-A986-B84C-B54F-ADAC5B394D60}" type="pres">
      <dgm:prSet presAssocID="{32F8A2FA-A6A0-0B45-9FA6-7E870D486434}" presName="parentText" presStyleLbl="node1" presStyleIdx="0" presStyleCnt="4">
        <dgm:presLayoutVars>
          <dgm:chMax val="0"/>
          <dgm:bulletEnabled val="1"/>
        </dgm:presLayoutVars>
      </dgm:prSet>
      <dgm:spPr/>
    </dgm:pt>
    <dgm:pt modelId="{786004A5-A725-8D4B-8223-A432F5108D62}" type="pres">
      <dgm:prSet presAssocID="{EE9F155F-0F33-844C-A217-D837629CFF85}" presName="spacer" presStyleCnt="0"/>
      <dgm:spPr/>
    </dgm:pt>
    <dgm:pt modelId="{AF905206-1662-C148-AC71-262E04FE2E96}" type="pres">
      <dgm:prSet presAssocID="{DE929788-F942-F041-979E-D1B834CCBEE1}" presName="parentText" presStyleLbl="node1" presStyleIdx="1" presStyleCnt="4">
        <dgm:presLayoutVars>
          <dgm:chMax val="0"/>
          <dgm:bulletEnabled val="1"/>
        </dgm:presLayoutVars>
      </dgm:prSet>
      <dgm:spPr/>
    </dgm:pt>
    <dgm:pt modelId="{03225327-5694-8948-B9AA-9E93E03BE42A}" type="pres">
      <dgm:prSet presAssocID="{7BFB6C17-62C0-7B49-ABAC-7D81C0CCEE15}" presName="spacer" presStyleCnt="0"/>
      <dgm:spPr/>
    </dgm:pt>
    <dgm:pt modelId="{E0162502-8BBA-D44C-8D8B-45904BCFF358}" type="pres">
      <dgm:prSet presAssocID="{5A3A948F-5607-DD40-9C5F-7887D0663D34}" presName="parentText" presStyleLbl="node1" presStyleIdx="2" presStyleCnt="4">
        <dgm:presLayoutVars>
          <dgm:chMax val="0"/>
          <dgm:bulletEnabled val="1"/>
        </dgm:presLayoutVars>
      </dgm:prSet>
      <dgm:spPr/>
    </dgm:pt>
    <dgm:pt modelId="{05B1C9C0-6C28-5C41-899E-C70A39D74743}" type="pres">
      <dgm:prSet presAssocID="{5A3A948F-5607-DD40-9C5F-7887D0663D34}" presName="childText" presStyleLbl="revTx" presStyleIdx="0" presStyleCnt="1">
        <dgm:presLayoutVars>
          <dgm:bulletEnabled val="1"/>
        </dgm:presLayoutVars>
      </dgm:prSet>
      <dgm:spPr/>
    </dgm:pt>
    <dgm:pt modelId="{13A03E65-13EA-4E42-B67E-DCC746E6510E}" type="pres">
      <dgm:prSet presAssocID="{0791144E-DBFF-3A46-9DD9-FBCF3FF5D1A3}" presName="parentText" presStyleLbl="node1" presStyleIdx="3" presStyleCnt="4">
        <dgm:presLayoutVars>
          <dgm:chMax val="0"/>
          <dgm:bulletEnabled val="1"/>
        </dgm:presLayoutVars>
      </dgm:prSet>
      <dgm:spPr/>
    </dgm:pt>
  </dgm:ptLst>
  <dgm:cxnLst>
    <dgm:cxn modelId="{7CBD8217-78FE-0241-A4CF-BD5591563F6B}" type="presOf" srcId="{5A3A948F-5607-DD40-9C5F-7887D0663D34}" destId="{E0162502-8BBA-D44C-8D8B-45904BCFF358}" srcOrd="0" destOrd="0" presId="urn:microsoft.com/office/officeart/2005/8/layout/vList2"/>
    <dgm:cxn modelId="{EBF6FA1E-345E-9247-BE17-D097709C9200}" type="presOf" srcId="{32F8A2FA-A6A0-0B45-9FA6-7E870D486434}" destId="{CDA5BB9B-A986-B84C-B54F-ADAC5B394D60}" srcOrd="0" destOrd="0" presId="urn:microsoft.com/office/officeart/2005/8/layout/vList2"/>
    <dgm:cxn modelId="{0BC7AC35-A6B7-BE4A-92FF-F4205CB0D7D9}" type="presOf" srcId="{AE11C3E7-E5A9-6F47-A06C-278A8BC1150B}" destId="{D398C965-AED1-7146-951A-07A613448714}" srcOrd="0" destOrd="0" presId="urn:microsoft.com/office/officeart/2005/8/layout/vList2"/>
    <dgm:cxn modelId="{62A7783E-8BCD-5C47-B851-C67AE6D5BD4B}" type="presOf" srcId="{DE929788-F942-F041-979E-D1B834CCBEE1}" destId="{AF905206-1662-C148-AC71-262E04FE2E96}" srcOrd="0" destOrd="0" presId="urn:microsoft.com/office/officeart/2005/8/layout/vList2"/>
    <dgm:cxn modelId="{2756675B-0125-C442-8CD7-6D82DD748DAB}" type="presOf" srcId="{CF202A55-F70F-D745-8B4F-E9F611A77A88}" destId="{05B1C9C0-6C28-5C41-899E-C70A39D74743}" srcOrd="0" destOrd="0" presId="urn:microsoft.com/office/officeart/2005/8/layout/vList2"/>
    <dgm:cxn modelId="{43508659-42B9-054F-AE48-2177EFB3FE45}" srcId="{AE11C3E7-E5A9-6F47-A06C-278A8BC1150B}" destId="{32F8A2FA-A6A0-0B45-9FA6-7E870D486434}" srcOrd="0" destOrd="0" parTransId="{A2B67BA2-AC77-914C-8C46-4F21F2958E90}" sibTransId="{EE9F155F-0F33-844C-A217-D837629CFF85}"/>
    <dgm:cxn modelId="{86C18B7A-07BF-9E46-9576-BFC32EAA7FD1}" srcId="{5A3A948F-5607-DD40-9C5F-7887D0663D34}" destId="{98EF070B-6639-8442-9307-56FF933E410D}" srcOrd="1" destOrd="0" parTransId="{807E9104-3B73-A04D-A7F2-C5AF4E11C80B}" sibTransId="{C44EC0CE-E68F-6444-B683-FB74A8E794B9}"/>
    <dgm:cxn modelId="{020B30B3-5135-2843-9AFD-2BA737CD7C0A}" type="presOf" srcId="{98EF070B-6639-8442-9307-56FF933E410D}" destId="{05B1C9C0-6C28-5C41-899E-C70A39D74743}" srcOrd="0" destOrd="1" presId="urn:microsoft.com/office/officeart/2005/8/layout/vList2"/>
    <dgm:cxn modelId="{993036BE-043E-9742-B6B0-B04CB81C4BCB}" type="presOf" srcId="{0791144E-DBFF-3A46-9DD9-FBCF3FF5D1A3}" destId="{13A03E65-13EA-4E42-B67E-DCC746E6510E}" srcOrd="0" destOrd="0" presId="urn:microsoft.com/office/officeart/2005/8/layout/vList2"/>
    <dgm:cxn modelId="{4A227CD5-5FD1-E44E-986A-EDF5FCE48201}" srcId="{AE11C3E7-E5A9-6F47-A06C-278A8BC1150B}" destId="{DE929788-F942-F041-979E-D1B834CCBEE1}" srcOrd="1" destOrd="0" parTransId="{84196667-C8F5-E84D-960A-95608F0AACDA}" sibTransId="{7BFB6C17-62C0-7B49-ABAC-7D81C0CCEE15}"/>
    <dgm:cxn modelId="{DEEB94DE-514E-EA47-BCC2-238DFB711B74}" srcId="{AE11C3E7-E5A9-6F47-A06C-278A8BC1150B}" destId="{0791144E-DBFF-3A46-9DD9-FBCF3FF5D1A3}" srcOrd="3" destOrd="0" parTransId="{B0BAA229-A2C9-224D-9435-85846EDDE808}" sibTransId="{725E60A7-66B3-ED48-89F3-7742BD1B914B}"/>
    <dgm:cxn modelId="{7EF8E1F1-625B-E249-9C78-EEF9494ECBE4}" srcId="{AE11C3E7-E5A9-6F47-A06C-278A8BC1150B}" destId="{5A3A948F-5607-DD40-9C5F-7887D0663D34}" srcOrd="2" destOrd="0" parTransId="{D41E06E3-6B9E-0F45-ACE6-A9FD26D1DA60}" sibTransId="{727E5E1C-0836-0243-89AB-103C64F836DC}"/>
    <dgm:cxn modelId="{B36417FE-87FB-594F-B8B2-621CFB64BEAE}" srcId="{5A3A948F-5607-DD40-9C5F-7887D0663D34}" destId="{CF202A55-F70F-D745-8B4F-E9F611A77A88}" srcOrd="0" destOrd="0" parTransId="{98A621FF-5A24-F244-959C-2B8E3A317FF4}" sibTransId="{6A8AFDBE-0B2C-6F40-8494-18A0D54F33F4}"/>
    <dgm:cxn modelId="{E1372210-0797-2941-B70E-B48495E11B50}" type="presParOf" srcId="{D398C965-AED1-7146-951A-07A613448714}" destId="{CDA5BB9B-A986-B84C-B54F-ADAC5B394D60}" srcOrd="0" destOrd="0" presId="urn:microsoft.com/office/officeart/2005/8/layout/vList2"/>
    <dgm:cxn modelId="{49361292-214D-8349-9BC6-D1CB5A48C5D7}" type="presParOf" srcId="{D398C965-AED1-7146-951A-07A613448714}" destId="{786004A5-A725-8D4B-8223-A432F5108D62}" srcOrd="1" destOrd="0" presId="urn:microsoft.com/office/officeart/2005/8/layout/vList2"/>
    <dgm:cxn modelId="{359F1212-65D1-4F4D-8708-20FB4D60A184}" type="presParOf" srcId="{D398C965-AED1-7146-951A-07A613448714}" destId="{AF905206-1662-C148-AC71-262E04FE2E96}" srcOrd="2" destOrd="0" presId="urn:microsoft.com/office/officeart/2005/8/layout/vList2"/>
    <dgm:cxn modelId="{EDF4CBD2-76F2-984E-8FE0-7DF6236473F8}" type="presParOf" srcId="{D398C965-AED1-7146-951A-07A613448714}" destId="{03225327-5694-8948-B9AA-9E93E03BE42A}" srcOrd="3" destOrd="0" presId="urn:microsoft.com/office/officeart/2005/8/layout/vList2"/>
    <dgm:cxn modelId="{129DE2FF-2290-0E47-96FE-4EBEB8BF1690}" type="presParOf" srcId="{D398C965-AED1-7146-951A-07A613448714}" destId="{E0162502-8BBA-D44C-8D8B-45904BCFF358}" srcOrd="4" destOrd="0" presId="urn:microsoft.com/office/officeart/2005/8/layout/vList2"/>
    <dgm:cxn modelId="{740A0DB3-4696-734F-9BFD-AA4B4FB30929}" type="presParOf" srcId="{D398C965-AED1-7146-951A-07A613448714}" destId="{05B1C9C0-6C28-5C41-899E-C70A39D74743}" srcOrd="5" destOrd="0" presId="urn:microsoft.com/office/officeart/2005/8/layout/vList2"/>
    <dgm:cxn modelId="{6D741D14-914F-AF49-845D-0960AC312336}" type="presParOf" srcId="{D398C965-AED1-7146-951A-07A613448714}" destId="{13A03E65-13EA-4E42-B67E-DCC746E651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982529-9B1F-495A-9EFF-0D428D942D7B}" type="doc">
      <dgm:prSet loTypeId="urn:microsoft.com/office/officeart/2005/8/layout/hProcess9" loCatId="process" qsTypeId="urn:microsoft.com/office/officeart/2005/8/quickstyle/simple1" qsCatId="simple" csTypeId="urn:microsoft.com/office/officeart/2005/8/colors/accent1_2" csCatId="accent1" phldr="1"/>
      <dgm:spPr/>
    </dgm:pt>
    <dgm:pt modelId="{B3D1CB7D-EF13-41E2-B142-35BEF8818B88}">
      <dgm:prSet phldrT="[Texto]" custT="1"/>
      <dgm:spPr/>
      <dgm:t>
        <a:bodyPr/>
        <a:lstStyle/>
        <a:p>
          <a:r>
            <a:rPr lang="es-CO" sz="1900" dirty="0">
              <a:latin typeface="Montserrat" panose="02000505000000020004"/>
            </a:rPr>
            <a:t>Estadio A</a:t>
          </a:r>
        </a:p>
      </dgm:t>
    </dgm:pt>
    <dgm:pt modelId="{958375BE-ECEB-4DE2-B485-AF237C95E677}" type="parTrans" cxnId="{28AB0A9B-EB57-4E52-9BB8-FD1A83E8B709}">
      <dgm:prSet/>
      <dgm:spPr/>
      <dgm:t>
        <a:bodyPr/>
        <a:lstStyle/>
        <a:p>
          <a:endParaRPr lang="es-CO"/>
        </a:p>
      </dgm:t>
    </dgm:pt>
    <dgm:pt modelId="{3AA9DAD6-328E-4C1C-88AD-AD5ADD9ECC30}" type="sibTrans" cxnId="{28AB0A9B-EB57-4E52-9BB8-FD1A83E8B709}">
      <dgm:prSet/>
      <dgm:spPr/>
      <dgm:t>
        <a:bodyPr/>
        <a:lstStyle/>
        <a:p>
          <a:endParaRPr lang="es-CO"/>
        </a:p>
      </dgm:t>
    </dgm:pt>
    <dgm:pt modelId="{41C52928-5093-4D6C-B92D-4A113E706321}">
      <dgm:prSet phldrT="[Texto]" custT="1"/>
      <dgm:spPr/>
      <dgm:t>
        <a:bodyPr/>
        <a:lstStyle/>
        <a:p>
          <a:r>
            <a:rPr lang="es-CO" sz="1900" dirty="0">
              <a:latin typeface="Montserrat" panose="02000505000000020004"/>
            </a:rPr>
            <a:t>Estadio B</a:t>
          </a:r>
        </a:p>
      </dgm:t>
    </dgm:pt>
    <dgm:pt modelId="{DC6B75D5-2E8D-4D31-88F0-2481B5EA3B97}" type="parTrans" cxnId="{9F73C9CA-BE3D-487A-8A64-98B76E68722B}">
      <dgm:prSet/>
      <dgm:spPr/>
      <dgm:t>
        <a:bodyPr/>
        <a:lstStyle/>
        <a:p>
          <a:endParaRPr lang="es-CO"/>
        </a:p>
      </dgm:t>
    </dgm:pt>
    <dgm:pt modelId="{B9094DC3-3EB5-48E6-98FF-3C4C0321AF11}" type="sibTrans" cxnId="{9F73C9CA-BE3D-487A-8A64-98B76E68722B}">
      <dgm:prSet/>
      <dgm:spPr/>
      <dgm:t>
        <a:bodyPr/>
        <a:lstStyle/>
        <a:p>
          <a:endParaRPr lang="es-CO"/>
        </a:p>
      </dgm:t>
    </dgm:pt>
    <dgm:pt modelId="{D1007B4F-E022-4E6C-8D1D-B819F07A3598}">
      <dgm:prSet phldrT="[Texto]" custT="1"/>
      <dgm:spPr/>
      <dgm:t>
        <a:bodyPr/>
        <a:lstStyle/>
        <a:p>
          <a:pPr marL="0" lvl="0" indent="0" algn="ctr" defTabSz="1333500">
            <a:lnSpc>
              <a:spcPct val="90000"/>
            </a:lnSpc>
            <a:spcBef>
              <a:spcPct val="0"/>
            </a:spcBef>
            <a:spcAft>
              <a:spcPct val="35000"/>
            </a:spcAft>
            <a:buNone/>
          </a:pPr>
          <a:r>
            <a:rPr lang="es-CO" sz="1900" kern="1200" dirty="0">
              <a:solidFill>
                <a:prstClr val="white"/>
              </a:solidFill>
              <a:latin typeface="Montserrat" panose="02000505000000020004"/>
              <a:ea typeface="+mn-ea"/>
              <a:cs typeface="+mn-cs"/>
            </a:rPr>
            <a:t>Estadio D</a:t>
          </a:r>
        </a:p>
      </dgm:t>
    </dgm:pt>
    <dgm:pt modelId="{AA39108C-89D9-4A28-8255-80A8C1A331D7}" type="parTrans" cxnId="{14262C85-FA60-467E-83EB-332388BDB1AD}">
      <dgm:prSet/>
      <dgm:spPr/>
      <dgm:t>
        <a:bodyPr/>
        <a:lstStyle/>
        <a:p>
          <a:endParaRPr lang="es-CO"/>
        </a:p>
      </dgm:t>
    </dgm:pt>
    <dgm:pt modelId="{3D4719BB-2A95-4EA4-AE44-5BE52394E692}" type="sibTrans" cxnId="{14262C85-FA60-467E-83EB-332388BDB1AD}">
      <dgm:prSet/>
      <dgm:spPr/>
      <dgm:t>
        <a:bodyPr/>
        <a:lstStyle/>
        <a:p>
          <a:endParaRPr lang="es-CO"/>
        </a:p>
      </dgm:t>
    </dgm:pt>
    <dgm:pt modelId="{B833576E-89FE-4058-B282-57165EA2D2F3}">
      <dgm:prSet custT="1"/>
      <dgm:spPr/>
      <dgm:t>
        <a:bodyPr/>
        <a:lstStyle/>
        <a:p>
          <a:pPr marL="0" lvl="0" indent="0" algn="ctr" defTabSz="1333500">
            <a:lnSpc>
              <a:spcPct val="90000"/>
            </a:lnSpc>
            <a:spcBef>
              <a:spcPct val="0"/>
            </a:spcBef>
            <a:spcAft>
              <a:spcPct val="35000"/>
            </a:spcAft>
            <a:buNone/>
          </a:pPr>
          <a:r>
            <a:rPr lang="es-CO" sz="1900" kern="1200" dirty="0">
              <a:solidFill>
                <a:prstClr val="white"/>
              </a:solidFill>
              <a:latin typeface="Montserrat" panose="02000505000000020004"/>
              <a:ea typeface="+mn-ea"/>
              <a:cs typeface="+mn-cs"/>
            </a:rPr>
            <a:t>Estadio C</a:t>
          </a:r>
        </a:p>
      </dgm:t>
    </dgm:pt>
    <dgm:pt modelId="{E242FD8B-CD8B-42F1-9C05-7B0E7B18C695}" type="parTrans" cxnId="{D85DD31D-6248-4679-B303-1BC3B9858C2D}">
      <dgm:prSet/>
      <dgm:spPr/>
      <dgm:t>
        <a:bodyPr/>
        <a:lstStyle/>
        <a:p>
          <a:endParaRPr lang="es-ES_tradnl"/>
        </a:p>
      </dgm:t>
    </dgm:pt>
    <dgm:pt modelId="{01062268-3B35-4E1D-B6E2-BD9F54CDB14C}" type="sibTrans" cxnId="{D85DD31D-6248-4679-B303-1BC3B9858C2D}">
      <dgm:prSet/>
      <dgm:spPr/>
      <dgm:t>
        <a:bodyPr/>
        <a:lstStyle/>
        <a:p>
          <a:endParaRPr lang="es-ES_tradnl"/>
        </a:p>
      </dgm:t>
    </dgm:pt>
    <dgm:pt modelId="{518212FF-F5EA-423F-AA3A-81FB4C8467CD}" type="pres">
      <dgm:prSet presAssocID="{C2982529-9B1F-495A-9EFF-0D428D942D7B}" presName="CompostProcess" presStyleCnt="0">
        <dgm:presLayoutVars>
          <dgm:dir/>
          <dgm:resizeHandles val="exact"/>
        </dgm:presLayoutVars>
      </dgm:prSet>
      <dgm:spPr/>
    </dgm:pt>
    <dgm:pt modelId="{5DB63F64-D399-4DA4-BFE9-885EB6B13E6E}" type="pres">
      <dgm:prSet presAssocID="{C2982529-9B1F-495A-9EFF-0D428D942D7B}" presName="arrow" presStyleLbl="bgShp" presStyleIdx="0" presStyleCnt="1"/>
      <dgm:spPr/>
    </dgm:pt>
    <dgm:pt modelId="{C431AE45-F7B5-44C5-ADCB-5723BDCC21D6}" type="pres">
      <dgm:prSet presAssocID="{C2982529-9B1F-495A-9EFF-0D428D942D7B}" presName="linearProcess" presStyleCnt="0"/>
      <dgm:spPr/>
    </dgm:pt>
    <dgm:pt modelId="{527A94DC-C1B9-413F-A9F9-4EC1C1692419}" type="pres">
      <dgm:prSet presAssocID="{B3D1CB7D-EF13-41E2-B142-35BEF8818B88}" presName="textNode" presStyleLbl="node1" presStyleIdx="0" presStyleCnt="4" custScaleX="116734">
        <dgm:presLayoutVars>
          <dgm:bulletEnabled val="1"/>
        </dgm:presLayoutVars>
      </dgm:prSet>
      <dgm:spPr/>
    </dgm:pt>
    <dgm:pt modelId="{663855CE-7054-409F-96A0-2C1DF419D886}" type="pres">
      <dgm:prSet presAssocID="{3AA9DAD6-328E-4C1C-88AD-AD5ADD9ECC30}" presName="sibTrans" presStyleCnt="0"/>
      <dgm:spPr/>
    </dgm:pt>
    <dgm:pt modelId="{8851E3BD-6144-48A2-82D7-30AE6C5F1FB7}" type="pres">
      <dgm:prSet presAssocID="{41C52928-5093-4D6C-B92D-4A113E706321}" presName="textNode" presStyleLbl="node1" presStyleIdx="1" presStyleCnt="4" custScaleX="124730">
        <dgm:presLayoutVars>
          <dgm:bulletEnabled val="1"/>
        </dgm:presLayoutVars>
      </dgm:prSet>
      <dgm:spPr/>
    </dgm:pt>
    <dgm:pt modelId="{B1F4083A-9569-406A-B3BD-6724FB5265BD}" type="pres">
      <dgm:prSet presAssocID="{B9094DC3-3EB5-48E6-98FF-3C4C0321AF11}" presName="sibTrans" presStyleCnt="0"/>
      <dgm:spPr/>
    </dgm:pt>
    <dgm:pt modelId="{0201F410-7A63-4B3A-918B-6C636FFAA834}" type="pres">
      <dgm:prSet presAssocID="{B833576E-89FE-4058-B282-57165EA2D2F3}" presName="textNode" presStyleLbl="node1" presStyleIdx="2" presStyleCnt="4" custScaleX="127999">
        <dgm:presLayoutVars>
          <dgm:bulletEnabled val="1"/>
        </dgm:presLayoutVars>
      </dgm:prSet>
      <dgm:spPr/>
    </dgm:pt>
    <dgm:pt modelId="{5163B919-5CA5-432D-8D36-A2681B910B24}" type="pres">
      <dgm:prSet presAssocID="{01062268-3B35-4E1D-B6E2-BD9F54CDB14C}" presName="sibTrans" presStyleCnt="0"/>
      <dgm:spPr/>
    </dgm:pt>
    <dgm:pt modelId="{EFA8F9FB-C900-4F87-B545-0E81A4FB4280}" type="pres">
      <dgm:prSet presAssocID="{D1007B4F-E022-4E6C-8D1D-B819F07A3598}" presName="textNode" presStyleLbl="node1" presStyleIdx="3" presStyleCnt="4" custScaleX="123898">
        <dgm:presLayoutVars>
          <dgm:bulletEnabled val="1"/>
        </dgm:presLayoutVars>
      </dgm:prSet>
      <dgm:spPr/>
    </dgm:pt>
  </dgm:ptLst>
  <dgm:cxnLst>
    <dgm:cxn modelId="{1A5C3417-A33E-C641-AECA-1F744318878D}" type="presOf" srcId="{B833576E-89FE-4058-B282-57165EA2D2F3}" destId="{0201F410-7A63-4B3A-918B-6C636FFAA834}" srcOrd="0" destOrd="0" presId="urn:microsoft.com/office/officeart/2005/8/layout/hProcess9"/>
    <dgm:cxn modelId="{A3FA781A-6433-D845-83D9-1534E2A2A1DF}" type="presOf" srcId="{41C52928-5093-4D6C-B92D-4A113E706321}" destId="{8851E3BD-6144-48A2-82D7-30AE6C5F1FB7}" srcOrd="0" destOrd="0" presId="urn:microsoft.com/office/officeart/2005/8/layout/hProcess9"/>
    <dgm:cxn modelId="{D85DD31D-6248-4679-B303-1BC3B9858C2D}" srcId="{C2982529-9B1F-495A-9EFF-0D428D942D7B}" destId="{B833576E-89FE-4058-B282-57165EA2D2F3}" srcOrd="2" destOrd="0" parTransId="{E242FD8B-CD8B-42F1-9C05-7B0E7B18C695}" sibTransId="{01062268-3B35-4E1D-B6E2-BD9F54CDB14C}"/>
    <dgm:cxn modelId="{B914E253-B2E5-B644-B664-BBC37A675001}" type="presOf" srcId="{B3D1CB7D-EF13-41E2-B142-35BEF8818B88}" destId="{527A94DC-C1B9-413F-A9F9-4EC1C1692419}" srcOrd="0" destOrd="0" presId="urn:microsoft.com/office/officeart/2005/8/layout/hProcess9"/>
    <dgm:cxn modelId="{14262C85-FA60-467E-83EB-332388BDB1AD}" srcId="{C2982529-9B1F-495A-9EFF-0D428D942D7B}" destId="{D1007B4F-E022-4E6C-8D1D-B819F07A3598}" srcOrd="3" destOrd="0" parTransId="{AA39108C-89D9-4A28-8255-80A8C1A331D7}" sibTransId="{3D4719BB-2A95-4EA4-AE44-5BE52394E692}"/>
    <dgm:cxn modelId="{B7E61A95-7154-3441-B3CC-9DF11B27EDFF}" type="presOf" srcId="{C2982529-9B1F-495A-9EFF-0D428D942D7B}" destId="{518212FF-F5EA-423F-AA3A-81FB4C8467CD}" srcOrd="0" destOrd="0" presId="urn:microsoft.com/office/officeart/2005/8/layout/hProcess9"/>
    <dgm:cxn modelId="{28AB0A9B-EB57-4E52-9BB8-FD1A83E8B709}" srcId="{C2982529-9B1F-495A-9EFF-0D428D942D7B}" destId="{B3D1CB7D-EF13-41E2-B142-35BEF8818B88}" srcOrd="0" destOrd="0" parTransId="{958375BE-ECEB-4DE2-B485-AF237C95E677}" sibTransId="{3AA9DAD6-328E-4C1C-88AD-AD5ADD9ECC30}"/>
    <dgm:cxn modelId="{9F73C9CA-BE3D-487A-8A64-98B76E68722B}" srcId="{C2982529-9B1F-495A-9EFF-0D428D942D7B}" destId="{41C52928-5093-4D6C-B92D-4A113E706321}" srcOrd="1" destOrd="0" parTransId="{DC6B75D5-2E8D-4D31-88F0-2481B5EA3B97}" sibTransId="{B9094DC3-3EB5-48E6-98FF-3C4C0321AF11}"/>
    <dgm:cxn modelId="{215560F3-F126-7845-A9BA-1C98639933E5}" type="presOf" srcId="{D1007B4F-E022-4E6C-8D1D-B819F07A3598}" destId="{EFA8F9FB-C900-4F87-B545-0E81A4FB4280}" srcOrd="0" destOrd="0" presId="urn:microsoft.com/office/officeart/2005/8/layout/hProcess9"/>
    <dgm:cxn modelId="{712F7B56-E4A4-EF40-853B-500B8AD0C2AA}" type="presParOf" srcId="{518212FF-F5EA-423F-AA3A-81FB4C8467CD}" destId="{5DB63F64-D399-4DA4-BFE9-885EB6B13E6E}" srcOrd="0" destOrd="0" presId="urn:microsoft.com/office/officeart/2005/8/layout/hProcess9"/>
    <dgm:cxn modelId="{ABDF09A3-A40B-594B-B8F0-F7A819B9AB3A}" type="presParOf" srcId="{518212FF-F5EA-423F-AA3A-81FB4C8467CD}" destId="{C431AE45-F7B5-44C5-ADCB-5723BDCC21D6}" srcOrd="1" destOrd="0" presId="urn:microsoft.com/office/officeart/2005/8/layout/hProcess9"/>
    <dgm:cxn modelId="{BA6BFA32-CAC4-524E-AAE8-15D3EC830983}" type="presParOf" srcId="{C431AE45-F7B5-44C5-ADCB-5723BDCC21D6}" destId="{527A94DC-C1B9-413F-A9F9-4EC1C1692419}" srcOrd="0" destOrd="0" presId="urn:microsoft.com/office/officeart/2005/8/layout/hProcess9"/>
    <dgm:cxn modelId="{014F98CB-0BAA-4846-93CF-B220606F2406}" type="presParOf" srcId="{C431AE45-F7B5-44C5-ADCB-5723BDCC21D6}" destId="{663855CE-7054-409F-96A0-2C1DF419D886}" srcOrd="1" destOrd="0" presId="urn:microsoft.com/office/officeart/2005/8/layout/hProcess9"/>
    <dgm:cxn modelId="{2AE057A6-99E6-CA46-9239-834FFEF76E5A}" type="presParOf" srcId="{C431AE45-F7B5-44C5-ADCB-5723BDCC21D6}" destId="{8851E3BD-6144-48A2-82D7-30AE6C5F1FB7}" srcOrd="2" destOrd="0" presId="urn:microsoft.com/office/officeart/2005/8/layout/hProcess9"/>
    <dgm:cxn modelId="{7864537E-867C-F045-A72B-5F34BE76BC27}" type="presParOf" srcId="{C431AE45-F7B5-44C5-ADCB-5723BDCC21D6}" destId="{B1F4083A-9569-406A-B3BD-6724FB5265BD}" srcOrd="3" destOrd="0" presId="urn:microsoft.com/office/officeart/2005/8/layout/hProcess9"/>
    <dgm:cxn modelId="{3BED8CD3-441E-EA4E-AFDA-C994AAC32364}" type="presParOf" srcId="{C431AE45-F7B5-44C5-ADCB-5723BDCC21D6}" destId="{0201F410-7A63-4B3A-918B-6C636FFAA834}" srcOrd="4" destOrd="0" presId="urn:microsoft.com/office/officeart/2005/8/layout/hProcess9"/>
    <dgm:cxn modelId="{3C4DDFD3-86BE-A844-8337-F20BBBB8D67E}" type="presParOf" srcId="{C431AE45-F7B5-44C5-ADCB-5723BDCC21D6}" destId="{5163B919-5CA5-432D-8D36-A2681B910B24}" srcOrd="5" destOrd="0" presId="urn:microsoft.com/office/officeart/2005/8/layout/hProcess9"/>
    <dgm:cxn modelId="{224B023A-84B9-BF43-8D4B-5601CF775827}" type="presParOf" srcId="{C431AE45-F7B5-44C5-ADCB-5723BDCC21D6}" destId="{EFA8F9FB-C900-4F87-B545-0E81A4FB428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62D652-E2BE-4946-BC91-97259BD00288}" type="doc">
      <dgm:prSet loTypeId="urn:microsoft.com/office/officeart/2005/8/layout/cycle3" loCatId="cycle" qsTypeId="urn:microsoft.com/office/officeart/2005/8/quickstyle/simple1" qsCatId="simple" csTypeId="urn:microsoft.com/office/officeart/2005/8/colors/accent1_3" csCatId="accent1" phldr="1"/>
      <dgm:spPr/>
      <dgm:t>
        <a:bodyPr/>
        <a:lstStyle/>
        <a:p>
          <a:endParaRPr lang="es-CO"/>
        </a:p>
      </dgm:t>
    </dgm:pt>
    <dgm:pt modelId="{36FBC61E-7D6A-448D-BAFB-B6E6C2AC389E}">
      <dgm:prSet phldrT="[Texto]"/>
      <dgm:spPr/>
      <dgm:t>
        <a:bodyPr/>
        <a:lstStyle/>
        <a:p>
          <a:r>
            <a:rPr lang="es-CO" dirty="0">
              <a:latin typeface="Montserrat" panose="00000500000000000000" pitchFamily="50" charset="0"/>
            </a:rPr>
            <a:t>Injuria Miocárdica.</a:t>
          </a:r>
        </a:p>
      </dgm:t>
    </dgm:pt>
    <dgm:pt modelId="{D74D0DF8-5583-49A6-B30F-1457CB6A54B3}" type="parTrans" cxnId="{F4D9983B-89E3-40B2-88F1-D22E8DF35ACD}">
      <dgm:prSet/>
      <dgm:spPr/>
      <dgm:t>
        <a:bodyPr/>
        <a:lstStyle/>
        <a:p>
          <a:endParaRPr lang="es-CO">
            <a:latin typeface="Montserrat" panose="00000500000000000000" pitchFamily="50" charset="0"/>
          </a:endParaRPr>
        </a:p>
      </dgm:t>
    </dgm:pt>
    <dgm:pt modelId="{D2140F1C-7E7D-4EF9-A88B-472A5015CDA5}" type="sibTrans" cxnId="{F4D9983B-89E3-40B2-88F1-D22E8DF35ACD}">
      <dgm:prSet/>
      <dgm:spPr/>
      <dgm:t>
        <a:bodyPr/>
        <a:lstStyle/>
        <a:p>
          <a:endParaRPr lang="es-CO">
            <a:latin typeface="Montserrat" panose="00000500000000000000" pitchFamily="50" charset="0"/>
          </a:endParaRPr>
        </a:p>
      </dgm:t>
    </dgm:pt>
    <dgm:pt modelId="{B17B28F9-4C82-4D42-A512-3DF2D717A1A0}">
      <dgm:prSet phldrT="[Texto]"/>
      <dgm:spPr/>
      <dgm:t>
        <a:bodyPr/>
        <a:lstStyle/>
        <a:p>
          <a:r>
            <a:rPr lang="es-CO" dirty="0">
              <a:latin typeface="Montserrat" panose="00000500000000000000" pitchFamily="50" charset="0"/>
            </a:rPr>
            <a:t>Cambios </a:t>
          </a:r>
          <a:r>
            <a:rPr lang="es-CO" dirty="0" err="1">
              <a:latin typeface="Montserrat" panose="00000500000000000000" pitchFamily="50" charset="0"/>
            </a:rPr>
            <a:t>maladaptativos</a:t>
          </a:r>
          <a:r>
            <a:rPr lang="es-CO" dirty="0">
              <a:latin typeface="Montserrat" panose="00000500000000000000" pitchFamily="50" charset="0"/>
            </a:rPr>
            <a:t> miocitos y matriz extracelular.</a:t>
          </a:r>
        </a:p>
      </dgm:t>
    </dgm:pt>
    <dgm:pt modelId="{CB2F3B43-D6A9-4E8F-BCDE-14D796D92DE4}" type="parTrans" cxnId="{1C26FA15-5126-455B-B615-07D35A7F5F60}">
      <dgm:prSet/>
      <dgm:spPr/>
      <dgm:t>
        <a:bodyPr/>
        <a:lstStyle/>
        <a:p>
          <a:endParaRPr lang="es-CO">
            <a:latin typeface="Montserrat" panose="00000500000000000000" pitchFamily="50" charset="0"/>
          </a:endParaRPr>
        </a:p>
      </dgm:t>
    </dgm:pt>
    <dgm:pt modelId="{3B271AFA-4CAD-4000-9D6A-149664415372}" type="sibTrans" cxnId="{1C26FA15-5126-455B-B615-07D35A7F5F60}">
      <dgm:prSet/>
      <dgm:spPr/>
      <dgm:t>
        <a:bodyPr/>
        <a:lstStyle/>
        <a:p>
          <a:endParaRPr lang="es-CO">
            <a:latin typeface="Montserrat" panose="00000500000000000000" pitchFamily="50" charset="0"/>
          </a:endParaRPr>
        </a:p>
      </dgm:t>
    </dgm:pt>
    <dgm:pt modelId="{D2653783-5901-4C0D-82CA-6CC6A7D65A19}">
      <dgm:prSet phldrT="[Texto]"/>
      <dgm:spPr/>
      <dgm:t>
        <a:bodyPr/>
        <a:lstStyle/>
        <a:p>
          <a:r>
            <a:rPr lang="es-CO" dirty="0" err="1">
              <a:latin typeface="Montserrat" panose="00000500000000000000" pitchFamily="50" charset="0"/>
            </a:rPr>
            <a:t>Remodelamiento</a:t>
          </a:r>
          <a:r>
            <a:rPr lang="es-CO" dirty="0">
              <a:latin typeface="Montserrat" panose="00000500000000000000" pitchFamily="50" charset="0"/>
            </a:rPr>
            <a:t> del ventrículo.</a:t>
          </a:r>
        </a:p>
      </dgm:t>
    </dgm:pt>
    <dgm:pt modelId="{A490BF8E-6EFC-4232-9C63-5E0207CB4A7D}" type="parTrans" cxnId="{732C8354-278B-491A-9136-8216AE4EC622}">
      <dgm:prSet/>
      <dgm:spPr/>
      <dgm:t>
        <a:bodyPr/>
        <a:lstStyle/>
        <a:p>
          <a:endParaRPr lang="es-CO">
            <a:latin typeface="Montserrat" panose="00000500000000000000" pitchFamily="50" charset="0"/>
          </a:endParaRPr>
        </a:p>
      </dgm:t>
    </dgm:pt>
    <dgm:pt modelId="{A2425E96-46D1-4D10-B5A3-2A07E78A6E9F}" type="sibTrans" cxnId="{732C8354-278B-491A-9136-8216AE4EC622}">
      <dgm:prSet/>
      <dgm:spPr/>
      <dgm:t>
        <a:bodyPr/>
        <a:lstStyle/>
        <a:p>
          <a:endParaRPr lang="es-CO">
            <a:latin typeface="Montserrat" panose="00000500000000000000" pitchFamily="50" charset="0"/>
          </a:endParaRPr>
        </a:p>
      </dgm:t>
    </dgm:pt>
    <dgm:pt modelId="{A13D6258-2BB4-4BD1-A6FD-202E25117EE2}">
      <dgm:prSet phldrT="[Texto]"/>
      <dgm:spPr/>
      <dgm:t>
        <a:bodyPr/>
        <a:lstStyle/>
        <a:p>
          <a:r>
            <a:rPr lang="es-CO" dirty="0">
              <a:latin typeface="Montserrat" panose="00000500000000000000" pitchFamily="50" charset="0"/>
            </a:rPr>
            <a:t>Dilatación y alteración contractilidad.</a:t>
          </a:r>
        </a:p>
      </dgm:t>
    </dgm:pt>
    <dgm:pt modelId="{1BABB123-A119-4AA9-9DD9-B4F315815399}" type="parTrans" cxnId="{15A1A8C0-6916-4395-8288-27910C127C06}">
      <dgm:prSet/>
      <dgm:spPr/>
      <dgm:t>
        <a:bodyPr/>
        <a:lstStyle/>
        <a:p>
          <a:endParaRPr lang="es-CO">
            <a:latin typeface="Montserrat" panose="00000500000000000000" pitchFamily="50" charset="0"/>
          </a:endParaRPr>
        </a:p>
      </dgm:t>
    </dgm:pt>
    <dgm:pt modelId="{6AAD00A5-7305-4BB2-A996-AAEF1E79910A}" type="sibTrans" cxnId="{15A1A8C0-6916-4395-8288-27910C127C06}">
      <dgm:prSet/>
      <dgm:spPr/>
      <dgm:t>
        <a:bodyPr/>
        <a:lstStyle/>
        <a:p>
          <a:endParaRPr lang="es-CO">
            <a:latin typeface="Montserrat" panose="00000500000000000000" pitchFamily="50" charset="0"/>
          </a:endParaRPr>
        </a:p>
      </dgm:t>
    </dgm:pt>
    <dgm:pt modelId="{51B9C87C-D8CF-418B-9EAE-92126C5FC828}">
      <dgm:prSet phldrT="[Texto]"/>
      <dgm:spPr/>
      <dgm:t>
        <a:bodyPr/>
        <a:lstStyle/>
        <a:p>
          <a:r>
            <a:rPr lang="es-CO" dirty="0" err="1">
              <a:latin typeface="Montserrat" panose="00000500000000000000" pitchFamily="50" charset="0"/>
            </a:rPr>
            <a:t>Imbalance</a:t>
          </a:r>
          <a:r>
            <a:rPr lang="es-CO" dirty="0">
              <a:latin typeface="Montserrat" panose="00000500000000000000" pitchFamily="50" charset="0"/>
            </a:rPr>
            <a:t> </a:t>
          </a:r>
          <a:r>
            <a:rPr lang="es-CO" dirty="0" err="1">
              <a:latin typeface="Montserrat" panose="00000500000000000000" pitchFamily="50" charset="0"/>
            </a:rPr>
            <a:t>neurohumoral</a:t>
          </a:r>
          <a:r>
            <a:rPr lang="es-CO" dirty="0">
              <a:latin typeface="Montserrat" panose="00000500000000000000" pitchFamily="50" charset="0"/>
            </a:rPr>
            <a:t>.</a:t>
          </a:r>
        </a:p>
      </dgm:t>
    </dgm:pt>
    <dgm:pt modelId="{1F294B4C-1C10-4602-AED8-6EBD085A5E0D}" type="parTrans" cxnId="{14114F4E-0FDD-4994-88DB-53AACBF607AD}">
      <dgm:prSet/>
      <dgm:spPr/>
      <dgm:t>
        <a:bodyPr/>
        <a:lstStyle/>
        <a:p>
          <a:endParaRPr lang="es-CO">
            <a:latin typeface="Montserrat" panose="00000500000000000000" pitchFamily="50" charset="0"/>
          </a:endParaRPr>
        </a:p>
      </dgm:t>
    </dgm:pt>
    <dgm:pt modelId="{C1266E74-F8DF-42B5-BC5C-885FDAF7401B}" type="sibTrans" cxnId="{14114F4E-0FDD-4994-88DB-53AACBF607AD}">
      <dgm:prSet/>
      <dgm:spPr/>
      <dgm:t>
        <a:bodyPr/>
        <a:lstStyle/>
        <a:p>
          <a:endParaRPr lang="es-CO">
            <a:latin typeface="Montserrat" panose="00000500000000000000" pitchFamily="50" charset="0"/>
          </a:endParaRPr>
        </a:p>
      </dgm:t>
    </dgm:pt>
    <dgm:pt modelId="{5B3151F7-3580-41E7-8370-1A3E2CE165A2}" type="pres">
      <dgm:prSet presAssocID="{0F62D652-E2BE-4946-BC91-97259BD00288}" presName="Name0" presStyleCnt="0">
        <dgm:presLayoutVars>
          <dgm:dir/>
          <dgm:resizeHandles val="exact"/>
        </dgm:presLayoutVars>
      </dgm:prSet>
      <dgm:spPr/>
    </dgm:pt>
    <dgm:pt modelId="{7D76946B-4289-43C8-BF92-17C6E3162666}" type="pres">
      <dgm:prSet presAssocID="{0F62D652-E2BE-4946-BC91-97259BD00288}" presName="cycle" presStyleCnt="0"/>
      <dgm:spPr/>
    </dgm:pt>
    <dgm:pt modelId="{4C01362B-ED64-48B0-89E2-A17002D29249}" type="pres">
      <dgm:prSet presAssocID="{36FBC61E-7D6A-448D-BAFB-B6E6C2AC389E}" presName="nodeFirstNode" presStyleLbl="node1" presStyleIdx="0" presStyleCnt="5">
        <dgm:presLayoutVars>
          <dgm:bulletEnabled val="1"/>
        </dgm:presLayoutVars>
      </dgm:prSet>
      <dgm:spPr/>
    </dgm:pt>
    <dgm:pt modelId="{A3674C03-580E-4263-80D5-1525FF073523}" type="pres">
      <dgm:prSet presAssocID="{D2140F1C-7E7D-4EF9-A88B-472A5015CDA5}" presName="sibTransFirstNode" presStyleLbl="bgShp" presStyleIdx="0" presStyleCnt="1"/>
      <dgm:spPr/>
    </dgm:pt>
    <dgm:pt modelId="{98066DD9-4189-4792-959D-575841A7BC92}" type="pres">
      <dgm:prSet presAssocID="{B17B28F9-4C82-4D42-A512-3DF2D717A1A0}" presName="nodeFollowingNodes" presStyleLbl="node1" presStyleIdx="1" presStyleCnt="5">
        <dgm:presLayoutVars>
          <dgm:bulletEnabled val="1"/>
        </dgm:presLayoutVars>
      </dgm:prSet>
      <dgm:spPr/>
    </dgm:pt>
    <dgm:pt modelId="{5A8A25B1-F403-43F4-9AE3-68C3BCE23078}" type="pres">
      <dgm:prSet presAssocID="{D2653783-5901-4C0D-82CA-6CC6A7D65A19}" presName="nodeFollowingNodes" presStyleLbl="node1" presStyleIdx="2" presStyleCnt="5">
        <dgm:presLayoutVars>
          <dgm:bulletEnabled val="1"/>
        </dgm:presLayoutVars>
      </dgm:prSet>
      <dgm:spPr/>
    </dgm:pt>
    <dgm:pt modelId="{5813878B-FD79-4758-AB9D-EEA70F630BE0}" type="pres">
      <dgm:prSet presAssocID="{A13D6258-2BB4-4BD1-A6FD-202E25117EE2}" presName="nodeFollowingNodes" presStyleLbl="node1" presStyleIdx="3" presStyleCnt="5">
        <dgm:presLayoutVars>
          <dgm:bulletEnabled val="1"/>
        </dgm:presLayoutVars>
      </dgm:prSet>
      <dgm:spPr/>
    </dgm:pt>
    <dgm:pt modelId="{D8E11D2D-E28D-47D8-8F40-8613CC38C589}" type="pres">
      <dgm:prSet presAssocID="{51B9C87C-D8CF-418B-9EAE-92126C5FC828}" presName="nodeFollowingNodes" presStyleLbl="node1" presStyleIdx="4" presStyleCnt="5">
        <dgm:presLayoutVars>
          <dgm:bulletEnabled val="1"/>
        </dgm:presLayoutVars>
      </dgm:prSet>
      <dgm:spPr/>
    </dgm:pt>
  </dgm:ptLst>
  <dgm:cxnLst>
    <dgm:cxn modelId="{4A3A6B02-29B0-E844-8935-9771CAE807EF}" type="presOf" srcId="{0F62D652-E2BE-4946-BC91-97259BD00288}" destId="{5B3151F7-3580-41E7-8370-1A3E2CE165A2}" srcOrd="0" destOrd="0" presId="urn:microsoft.com/office/officeart/2005/8/layout/cycle3"/>
    <dgm:cxn modelId="{1C26FA15-5126-455B-B615-07D35A7F5F60}" srcId="{0F62D652-E2BE-4946-BC91-97259BD00288}" destId="{B17B28F9-4C82-4D42-A512-3DF2D717A1A0}" srcOrd="1" destOrd="0" parTransId="{CB2F3B43-D6A9-4E8F-BCDE-14D796D92DE4}" sibTransId="{3B271AFA-4CAD-4000-9D6A-149664415372}"/>
    <dgm:cxn modelId="{F4D9983B-89E3-40B2-88F1-D22E8DF35ACD}" srcId="{0F62D652-E2BE-4946-BC91-97259BD00288}" destId="{36FBC61E-7D6A-448D-BAFB-B6E6C2AC389E}" srcOrd="0" destOrd="0" parTransId="{D74D0DF8-5583-49A6-B30F-1457CB6A54B3}" sibTransId="{D2140F1C-7E7D-4EF9-A88B-472A5015CDA5}"/>
    <dgm:cxn modelId="{14114F4E-0FDD-4994-88DB-53AACBF607AD}" srcId="{0F62D652-E2BE-4946-BC91-97259BD00288}" destId="{51B9C87C-D8CF-418B-9EAE-92126C5FC828}" srcOrd="4" destOrd="0" parTransId="{1F294B4C-1C10-4602-AED8-6EBD085A5E0D}" sibTransId="{C1266E74-F8DF-42B5-BC5C-885FDAF7401B}"/>
    <dgm:cxn modelId="{6AC47F70-8C83-8947-9FB9-7D77B10E4EB8}" type="presOf" srcId="{A13D6258-2BB4-4BD1-A6FD-202E25117EE2}" destId="{5813878B-FD79-4758-AB9D-EEA70F630BE0}" srcOrd="0" destOrd="0" presId="urn:microsoft.com/office/officeart/2005/8/layout/cycle3"/>
    <dgm:cxn modelId="{732C8354-278B-491A-9136-8216AE4EC622}" srcId="{0F62D652-E2BE-4946-BC91-97259BD00288}" destId="{D2653783-5901-4C0D-82CA-6CC6A7D65A19}" srcOrd="2" destOrd="0" parTransId="{A490BF8E-6EFC-4232-9C63-5E0207CB4A7D}" sibTransId="{A2425E96-46D1-4D10-B5A3-2A07E78A6E9F}"/>
    <dgm:cxn modelId="{E13EA17C-19E0-744A-B355-E44F50983394}" type="presOf" srcId="{D2140F1C-7E7D-4EF9-A88B-472A5015CDA5}" destId="{A3674C03-580E-4263-80D5-1525FF073523}" srcOrd="0" destOrd="0" presId="urn:microsoft.com/office/officeart/2005/8/layout/cycle3"/>
    <dgm:cxn modelId="{4385C181-0A44-5743-BF26-375DD2FCEBB8}" type="presOf" srcId="{D2653783-5901-4C0D-82CA-6CC6A7D65A19}" destId="{5A8A25B1-F403-43F4-9AE3-68C3BCE23078}" srcOrd="0" destOrd="0" presId="urn:microsoft.com/office/officeart/2005/8/layout/cycle3"/>
    <dgm:cxn modelId="{5E6303BB-463F-3246-A246-241DF422A8E3}" type="presOf" srcId="{51B9C87C-D8CF-418B-9EAE-92126C5FC828}" destId="{D8E11D2D-E28D-47D8-8F40-8613CC38C589}" srcOrd="0" destOrd="0" presId="urn:microsoft.com/office/officeart/2005/8/layout/cycle3"/>
    <dgm:cxn modelId="{15A1A8C0-6916-4395-8288-27910C127C06}" srcId="{0F62D652-E2BE-4946-BC91-97259BD00288}" destId="{A13D6258-2BB4-4BD1-A6FD-202E25117EE2}" srcOrd="3" destOrd="0" parTransId="{1BABB123-A119-4AA9-9DD9-B4F315815399}" sibTransId="{6AAD00A5-7305-4BB2-A996-AAEF1E79910A}"/>
    <dgm:cxn modelId="{DE2200D2-9712-8B41-983A-6DE8DB669882}" type="presOf" srcId="{B17B28F9-4C82-4D42-A512-3DF2D717A1A0}" destId="{98066DD9-4189-4792-959D-575841A7BC92}" srcOrd="0" destOrd="0" presId="urn:microsoft.com/office/officeart/2005/8/layout/cycle3"/>
    <dgm:cxn modelId="{B8ACE4F1-C388-0748-AE70-BFFC7A2D3F81}" type="presOf" srcId="{36FBC61E-7D6A-448D-BAFB-B6E6C2AC389E}" destId="{4C01362B-ED64-48B0-89E2-A17002D29249}" srcOrd="0" destOrd="0" presId="urn:microsoft.com/office/officeart/2005/8/layout/cycle3"/>
    <dgm:cxn modelId="{CEBD5C00-6F9D-FC49-BC34-6632C03404AD}" type="presParOf" srcId="{5B3151F7-3580-41E7-8370-1A3E2CE165A2}" destId="{7D76946B-4289-43C8-BF92-17C6E3162666}" srcOrd="0" destOrd="0" presId="urn:microsoft.com/office/officeart/2005/8/layout/cycle3"/>
    <dgm:cxn modelId="{B500CEB6-60A2-A248-9D1F-CD0E1E4F77A5}" type="presParOf" srcId="{7D76946B-4289-43C8-BF92-17C6E3162666}" destId="{4C01362B-ED64-48B0-89E2-A17002D29249}" srcOrd="0" destOrd="0" presId="urn:microsoft.com/office/officeart/2005/8/layout/cycle3"/>
    <dgm:cxn modelId="{7D94FC70-709B-3941-AD94-C34078D31651}" type="presParOf" srcId="{7D76946B-4289-43C8-BF92-17C6E3162666}" destId="{A3674C03-580E-4263-80D5-1525FF073523}" srcOrd="1" destOrd="0" presId="urn:microsoft.com/office/officeart/2005/8/layout/cycle3"/>
    <dgm:cxn modelId="{6283100B-1789-F649-9DFC-38DACAE5866E}" type="presParOf" srcId="{7D76946B-4289-43C8-BF92-17C6E3162666}" destId="{98066DD9-4189-4792-959D-575841A7BC92}" srcOrd="2" destOrd="0" presId="urn:microsoft.com/office/officeart/2005/8/layout/cycle3"/>
    <dgm:cxn modelId="{D3FA9EE1-C074-CD47-AA34-DB39ED4FD8C4}" type="presParOf" srcId="{7D76946B-4289-43C8-BF92-17C6E3162666}" destId="{5A8A25B1-F403-43F4-9AE3-68C3BCE23078}" srcOrd="3" destOrd="0" presId="urn:microsoft.com/office/officeart/2005/8/layout/cycle3"/>
    <dgm:cxn modelId="{A717965E-83F9-5541-85C3-7911E50764CA}" type="presParOf" srcId="{7D76946B-4289-43C8-BF92-17C6E3162666}" destId="{5813878B-FD79-4758-AB9D-EEA70F630BE0}" srcOrd="4" destOrd="0" presId="urn:microsoft.com/office/officeart/2005/8/layout/cycle3"/>
    <dgm:cxn modelId="{AB2DB604-F068-114E-A409-CBB29DED3B56}" type="presParOf" srcId="{7D76946B-4289-43C8-BF92-17C6E3162666}" destId="{D8E11D2D-E28D-47D8-8F40-8613CC38C58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A5C1F9-4228-4A3C-A0CD-0F5B2A13E4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94DCE8B-AF51-4E92-B5DC-5F35DA5A90D6}">
      <dgm:prSet phldrT="[Texto]"/>
      <dgm:spPr/>
      <dgm:t>
        <a:bodyPr/>
        <a:lstStyle/>
        <a:p>
          <a:r>
            <a:rPr lang="es-ES" dirty="0">
              <a:latin typeface="Montserrat" panose="02000505000000020004"/>
            </a:rPr>
            <a:t>Historia clínica y EF.</a:t>
          </a:r>
        </a:p>
      </dgm:t>
    </dgm:pt>
    <dgm:pt modelId="{5595F4C3-A2FD-47B7-A9E1-6961185CA4E3}" type="parTrans" cxnId="{D09A3819-F4BF-4C00-8CA4-8BB64003C63C}">
      <dgm:prSet/>
      <dgm:spPr/>
      <dgm:t>
        <a:bodyPr/>
        <a:lstStyle/>
        <a:p>
          <a:endParaRPr lang="es-ES"/>
        </a:p>
      </dgm:t>
    </dgm:pt>
    <dgm:pt modelId="{8D8BA1AA-E4F7-472D-B97B-AD8308DE769B}" type="sibTrans" cxnId="{D09A3819-F4BF-4C00-8CA4-8BB64003C63C}">
      <dgm:prSet/>
      <dgm:spPr/>
      <dgm:t>
        <a:bodyPr/>
        <a:lstStyle/>
        <a:p>
          <a:endParaRPr lang="es-ES"/>
        </a:p>
      </dgm:t>
    </dgm:pt>
    <dgm:pt modelId="{7AEF716B-CC7A-4EBB-A3E2-01F575CF8777}">
      <dgm:prSet phldrT="[Texto]"/>
      <dgm:spPr/>
      <dgm:t>
        <a:bodyPr/>
        <a:lstStyle/>
        <a:p>
          <a:r>
            <a:rPr lang="es-ES" dirty="0" err="1">
              <a:latin typeface="Montserrat" panose="02000505000000020004"/>
            </a:rPr>
            <a:t>EKG</a:t>
          </a:r>
          <a:r>
            <a:rPr lang="es-ES" dirty="0">
              <a:latin typeface="Montserrat" panose="02000505000000020004"/>
            </a:rPr>
            <a:t>.</a:t>
          </a:r>
        </a:p>
      </dgm:t>
    </dgm:pt>
    <dgm:pt modelId="{3BC9C953-AD4B-4971-ACC9-579A013EB30E}" type="parTrans" cxnId="{C459181B-8ABA-4A2A-87F2-06B7061E72D1}">
      <dgm:prSet/>
      <dgm:spPr/>
      <dgm:t>
        <a:bodyPr/>
        <a:lstStyle/>
        <a:p>
          <a:endParaRPr lang="es-ES"/>
        </a:p>
      </dgm:t>
    </dgm:pt>
    <dgm:pt modelId="{9565A196-84C5-495D-82D2-6A787AAE0E24}" type="sibTrans" cxnId="{C459181B-8ABA-4A2A-87F2-06B7061E72D1}">
      <dgm:prSet/>
      <dgm:spPr/>
      <dgm:t>
        <a:bodyPr/>
        <a:lstStyle/>
        <a:p>
          <a:endParaRPr lang="es-ES"/>
        </a:p>
      </dgm:t>
    </dgm:pt>
    <dgm:pt modelId="{96834430-C955-4180-95F1-215171107C6F}">
      <dgm:prSet phldrT="[Texto]"/>
      <dgm:spPr/>
      <dgm:t>
        <a:bodyPr/>
        <a:lstStyle/>
        <a:p>
          <a:r>
            <a:rPr lang="es-ES" dirty="0">
              <a:latin typeface="Montserrat" panose="02000505000000020004"/>
            </a:rPr>
            <a:t>Péptidos natriuréticos.</a:t>
          </a:r>
        </a:p>
      </dgm:t>
    </dgm:pt>
    <dgm:pt modelId="{C8803F5D-A97F-4EBD-8601-EC72BE181992}" type="parTrans" cxnId="{C5AF6C4C-1CAC-4326-B4D2-420FE6700D06}">
      <dgm:prSet/>
      <dgm:spPr/>
      <dgm:t>
        <a:bodyPr/>
        <a:lstStyle/>
        <a:p>
          <a:endParaRPr lang="es-ES"/>
        </a:p>
      </dgm:t>
    </dgm:pt>
    <dgm:pt modelId="{513D5989-04DA-44E4-B2ED-8C81796224D0}" type="sibTrans" cxnId="{C5AF6C4C-1CAC-4326-B4D2-420FE6700D06}">
      <dgm:prSet/>
      <dgm:spPr/>
      <dgm:t>
        <a:bodyPr/>
        <a:lstStyle/>
        <a:p>
          <a:endParaRPr lang="es-ES"/>
        </a:p>
      </dgm:t>
    </dgm:pt>
    <dgm:pt modelId="{08D6118D-CD08-4C98-9DD7-AAB8A353B05F}">
      <dgm:prSet phldrT="[Texto]"/>
      <dgm:spPr/>
      <dgm:t>
        <a:bodyPr/>
        <a:lstStyle/>
        <a:p>
          <a:r>
            <a:rPr lang="es-ES" dirty="0">
              <a:latin typeface="Montserrat" panose="02000505000000020004"/>
            </a:rPr>
            <a:t>Ecocardiograma.</a:t>
          </a:r>
        </a:p>
      </dgm:t>
    </dgm:pt>
    <dgm:pt modelId="{BF04A64C-9EF5-44A7-B47E-310B60AB58C8}" type="parTrans" cxnId="{9BA19C1A-CFEA-40D1-809C-808FB7EA08AB}">
      <dgm:prSet/>
      <dgm:spPr/>
      <dgm:t>
        <a:bodyPr/>
        <a:lstStyle/>
        <a:p>
          <a:endParaRPr lang="es-ES"/>
        </a:p>
      </dgm:t>
    </dgm:pt>
    <dgm:pt modelId="{05402B37-52F4-49F2-8E80-A3616F47F606}" type="sibTrans" cxnId="{9BA19C1A-CFEA-40D1-809C-808FB7EA08AB}">
      <dgm:prSet/>
      <dgm:spPr/>
      <dgm:t>
        <a:bodyPr/>
        <a:lstStyle/>
        <a:p>
          <a:endParaRPr lang="es-ES"/>
        </a:p>
      </dgm:t>
    </dgm:pt>
    <dgm:pt modelId="{3CCE6799-3203-41C1-9D41-9D0ED8A76CEF}" type="pres">
      <dgm:prSet presAssocID="{E1A5C1F9-4228-4A3C-A0CD-0F5B2A13E4AC}" presName="diagram" presStyleCnt="0">
        <dgm:presLayoutVars>
          <dgm:dir/>
          <dgm:resizeHandles val="exact"/>
        </dgm:presLayoutVars>
      </dgm:prSet>
      <dgm:spPr/>
    </dgm:pt>
    <dgm:pt modelId="{2F942577-D758-4EAB-81F1-19B7DD717FF4}" type="pres">
      <dgm:prSet presAssocID="{E94DCE8B-AF51-4E92-B5DC-5F35DA5A90D6}" presName="node" presStyleLbl="node1" presStyleIdx="0" presStyleCnt="4">
        <dgm:presLayoutVars>
          <dgm:bulletEnabled val="1"/>
        </dgm:presLayoutVars>
      </dgm:prSet>
      <dgm:spPr/>
    </dgm:pt>
    <dgm:pt modelId="{B480C3BF-526C-4231-8BD2-1E8FB2AC3A32}" type="pres">
      <dgm:prSet presAssocID="{8D8BA1AA-E4F7-472D-B97B-AD8308DE769B}" presName="sibTrans" presStyleCnt="0"/>
      <dgm:spPr/>
    </dgm:pt>
    <dgm:pt modelId="{3279B229-F15D-4DCE-8FF6-C78F6BB979AD}" type="pres">
      <dgm:prSet presAssocID="{7AEF716B-CC7A-4EBB-A3E2-01F575CF8777}" presName="node" presStyleLbl="node1" presStyleIdx="1" presStyleCnt="4">
        <dgm:presLayoutVars>
          <dgm:bulletEnabled val="1"/>
        </dgm:presLayoutVars>
      </dgm:prSet>
      <dgm:spPr/>
    </dgm:pt>
    <dgm:pt modelId="{65CBB8FE-EA19-4C51-939D-D18567D81A6C}" type="pres">
      <dgm:prSet presAssocID="{9565A196-84C5-495D-82D2-6A787AAE0E24}" presName="sibTrans" presStyleCnt="0"/>
      <dgm:spPr/>
    </dgm:pt>
    <dgm:pt modelId="{A3739BB0-9005-47E3-BFC6-F8F9B82BA7AB}" type="pres">
      <dgm:prSet presAssocID="{96834430-C955-4180-95F1-215171107C6F}" presName="node" presStyleLbl="node1" presStyleIdx="2" presStyleCnt="4">
        <dgm:presLayoutVars>
          <dgm:bulletEnabled val="1"/>
        </dgm:presLayoutVars>
      </dgm:prSet>
      <dgm:spPr/>
    </dgm:pt>
    <dgm:pt modelId="{5FC26555-F5ED-4BCC-B558-80A0B137B280}" type="pres">
      <dgm:prSet presAssocID="{513D5989-04DA-44E4-B2ED-8C81796224D0}" presName="sibTrans" presStyleCnt="0"/>
      <dgm:spPr/>
    </dgm:pt>
    <dgm:pt modelId="{B64B08A9-73EC-4335-99DC-4675BE7F9E2A}" type="pres">
      <dgm:prSet presAssocID="{08D6118D-CD08-4C98-9DD7-AAB8A353B05F}" presName="node" presStyleLbl="node1" presStyleIdx="3" presStyleCnt="4">
        <dgm:presLayoutVars>
          <dgm:bulletEnabled val="1"/>
        </dgm:presLayoutVars>
      </dgm:prSet>
      <dgm:spPr/>
    </dgm:pt>
  </dgm:ptLst>
  <dgm:cxnLst>
    <dgm:cxn modelId="{D09A3819-F4BF-4C00-8CA4-8BB64003C63C}" srcId="{E1A5C1F9-4228-4A3C-A0CD-0F5B2A13E4AC}" destId="{E94DCE8B-AF51-4E92-B5DC-5F35DA5A90D6}" srcOrd="0" destOrd="0" parTransId="{5595F4C3-A2FD-47B7-A9E1-6961185CA4E3}" sibTransId="{8D8BA1AA-E4F7-472D-B97B-AD8308DE769B}"/>
    <dgm:cxn modelId="{9BA19C1A-CFEA-40D1-809C-808FB7EA08AB}" srcId="{E1A5C1F9-4228-4A3C-A0CD-0F5B2A13E4AC}" destId="{08D6118D-CD08-4C98-9DD7-AAB8A353B05F}" srcOrd="3" destOrd="0" parTransId="{BF04A64C-9EF5-44A7-B47E-310B60AB58C8}" sibTransId="{05402B37-52F4-49F2-8E80-A3616F47F606}"/>
    <dgm:cxn modelId="{C459181B-8ABA-4A2A-87F2-06B7061E72D1}" srcId="{E1A5C1F9-4228-4A3C-A0CD-0F5B2A13E4AC}" destId="{7AEF716B-CC7A-4EBB-A3E2-01F575CF8777}" srcOrd="1" destOrd="0" parTransId="{3BC9C953-AD4B-4971-ACC9-579A013EB30E}" sibTransId="{9565A196-84C5-495D-82D2-6A787AAE0E24}"/>
    <dgm:cxn modelId="{983A8F44-D271-4E42-8BA2-2D9AF7F08F4C}" type="presOf" srcId="{96834430-C955-4180-95F1-215171107C6F}" destId="{A3739BB0-9005-47E3-BFC6-F8F9B82BA7AB}" srcOrd="0" destOrd="0" presId="urn:microsoft.com/office/officeart/2005/8/layout/default"/>
    <dgm:cxn modelId="{C5AF6C4C-1CAC-4326-B4D2-420FE6700D06}" srcId="{E1A5C1F9-4228-4A3C-A0CD-0F5B2A13E4AC}" destId="{96834430-C955-4180-95F1-215171107C6F}" srcOrd="2" destOrd="0" parTransId="{C8803F5D-A97F-4EBD-8601-EC72BE181992}" sibTransId="{513D5989-04DA-44E4-B2ED-8C81796224D0}"/>
    <dgm:cxn modelId="{59A82B70-2EF0-4744-A5E9-535EA717E8B2}" type="presOf" srcId="{E1A5C1F9-4228-4A3C-A0CD-0F5B2A13E4AC}" destId="{3CCE6799-3203-41C1-9D41-9D0ED8A76CEF}" srcOrd="0" destOrd="0" presId="urn:microsoft.com/office/officeart/2005/8/layout/default"/>
    <dgm:cxn modelId="{4D47557A-3627-4CDB-9DBC-F31CB396D6D9}" type="presOf" srcId="{7AEF716B-CC7A-4EBB-A3E2-01F575CF8777}" destId="{3279B229-F15D-4DCE-8FF6-C78F6BB979AD}" srcOrd="0" destOrd="0" presId="urn:microsoft.com/office/officeart/2005/8/layout/default"/>
    <dgm:cxn modelId="{A420FA8F-5FE6-457F-9B93-048520A11419}" type="presOf" srcId="{E94DCE8B-AF51-4E92-B5DC-5F35DA5A90D6}" destId="{2F942577-D758-4EAB-81F1-19B7DD717FF4}" srcOrd="0" destOrd="0" presId="urn:microsoft.com/office/officeart/2005/8/layout/default"/>
    <dgm:cxn modelId="{820538DF-770C-4DC9-9F90-0CA89D9BEA07}" type="presOf" srcId="{08D6118D-CD08-4C98-9DD7-AAB8A353B05F}" destId="{B64B08A9-73EC-4335-99DC-4675BE7F9E2A}" srcOrd="0" destOrd="0" presId="urn:microsoft.com/office/officeart/2005/8/layout/default"/>
    <dgm:cxn modelId="{6EA94283-4F20-4ABD-BB9C-20D845577954}" type="presParOf" srcId="{3CCE6799-3203-41C1-9D41-9D0ED8A76CEF}" destId="{2F942577-D758-4EAB-81F1-19B7DD717FF4}" srcOrd="0" destOrd="0" presId="urn:microsoft.com/office/officeart/2005/8/layout/default"/>
    <dgm:cxn modelId="{85C45DDE-4B2C-41C0-B237-AC217C5A217F}" type="presParOf" srcId="{3CCE6799-3203-41C1-9D41-9D0ED8A76CEF}" destId="{B480C3BF-526C-4231-8BD2-1E8FB2AC3A32}" srcOrd="1" destOrd="0" presId="urn:microsoft.com/office/officeart/2005/8/layout/default"/>
    <dgm:cxn modelId="{577C52E9-C1B5-4B76-80B7-5221EB6BDB6A}" type="presParOf" srcId="{3CCE6799-3203-41C1-9D41-9D0ED8A76CEF}" destId="{3279B229-F15D-4DCE-8FF6-C78F6BB979AD}" srcOrd="2" destOrd="0" presId="urn:microsoft.com/office/officeart/2005/8/layout/default"/>
    <dgm:cxn modelId="{AAF99C37-52A5-4E50-BF1A-36215740242C}" type="presParOf" srcId="{3CCE6799-3203-41C1-9D41-9D0ED8A76CEF}" destId="{65CBB8FE-EA19-4C51-939D-D18567D81A6C}" srcOrd="3" destOrd="0" presId="urn:microsoft.com/office/officeart/2005/8/layout/default"/>
    <dgm:cxn modelId="{0C771226-3B0A-4B7C-92CC-7F78EDA58656}" type="presParOf" srcId="{3CCE6799-3203-41C1-9D41-9D0ED8A76CEF}" destId="{A3739BB0-9005-47E3-BFC6-F8F9B82BA7AB}" srcOrd="4" destOrd="0" presId="urn:microsoft.com/office/officeart/2005/8/layout/default"/>
    <dgm:cxn modelId="{F84572E9-D25F-4431-9683-A4CA3D0A020B}" type="presParOf" srcId="{3CCE6799-3203-41C1-9D41-9D0ED8A76CEF}" destId="{5FC26555-F5ED-4BCC-B558-80A0B137B280}" srcOrd="5" destOrd="0" presId="urn:microsoft.com/office/officeart/2005/8/layout/default"/>
    <dgm:cxn modelId="{8B540F0C-85A6-4BA6-9E66-78F9E5F639AB}" type="presParOf" srcId="{3CCE6799-3203-41C1-9D41-9D0ED8A76CEF}" destId="{B64B08A9-73EC-4335-99DC-4675BE7F9E2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DF0A76-AED0-0647-958D-73B5D72001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ECA7904-75E1-6F4C-9665-0067FC0ED75B}">
      <dgm:prSet/>
      <dgm:spPr/>
      <dgm:t>
        <a:bodyPr/>
        <a:lstStyle/>
        <a:p>
          <a:r>
            <a:rPr lang="es-CO" dirty="0">
              <a:latin typeface="Montserrat" panose="02000505000000020004"/>
            </a:rPr>
            <a:t>Punto de corte. </a:t>
          </a:r>
        </a:p>
      </dgm:t>
    </dgm:pt>
    <dgm:pt modelId="{5FC9259B-8545-AF45-BF33-814E6CEA8D6A}" type="parTrans" cxnId="{EA98A8C9-3A4F-E340-A5D6-F6143F8F4871}">
      <dgm:prSet/>
      <dgm:spPr/>
      <dgm:t>
        <a:bodyPr/>
        <a:lstStyle/>
        <a:p>
          <a:endParaRPr lang="es-ES"/>
        </a:p>
      </dgm:t>
    </dgm:pt>
    <dgm:pt modelId="{F5E812B2-6E0B-C44F-932E-28C7F182A718}" type="sibTrans" cxnId="{EA98A8C9-3A4F-E340-A5D6-F6143F8F4871}">
      <dgm:prSet/>
      <dgm:spPr/>
      <dgm:t>
        <a:bodyPr/>
        <a:lstStyle/>
        <a:p>
          <a:endParaRPr lang="es-ES"/>
        </a:p>
      </dgm:t>
    </dgm:pt>
    <dgm:pt modelId="{82F48DD4-D7EE-0D42-9F0C-FD6EC4614C65}">
      <dgm:prSet/>
      <dgm:spPr/>
      <dgm:t>
        <a:bodyPr/>
        <a:lstStyle/>
        <a:p>
          <a:r>
            <a:rPr lang="es-CO" dirty="0">
              <a:solidFill>
                <a:srgbClr val="152B48"/>
              </a:solidFill>
              <a:latin typeface="Montserrat" panose="02000505000000020004"/>
            </a:rPr>
            <a:t>Falla cadiaca aguda:  BNP100 pg / ml y pro-BNP  300 pg/ml. </a:t>
          </a:r>
        </a:p>
      </dgm:t>
    </dgm:pt>
    <dgm:pt modelId="{1F4C5ADB-5C76-374A-8ADF-B5934C93CB22}" type="parTrans" cxnId="{3398ACE8-7D57-C54E-ABBE-283B8DF6D4E1}">
      <dgm:prSet/>
      <dgm:spPr/>
      <dgm:t>
        <a:bodyPr/>
        <a:lstStyle/>
        <a:p>
          <a:endParaRPr lang="es-ES"/>
        </a:p>
      </dgm:t>
    </dgm:pt>
    <dgm:pt modelId="{F1B61598-A304-8A43-B872-6AEADC86CCE1}" type="sibTrans" cxnId="{3398ACE8-7D57-C54E-ABBE-283B8DF6D4E1}">
      <dgm:prSet/>
      <dgm:spPr/>
      <dgm:t>
        <a:bodyPr/>
        <a:lstStyle/>
        <a:p>
          <a:endParaRPr lang="es-ES"/>
        </a:p>
      </dgm:t>
    </dgm:pt>
    <dgm:pt modelId="{80632A2F-BEFF-B240-8860-685EEBC4CBE8}">
      <dgm:prSet/>
      <dgm:spPr/>
      <dgm:t>
        <a:bodyPr/>
        <a:lstStyle/>
        <a:p>
          <a:r>
            <a:rPr lang="es-CO" dirty="0">
              <a:latin typeface="Montserrat" panose="02000505000000020004"/>
            </a:rPr>
            <a:t>VPN: 94 Y 98% en fase aguda y crónica.</a:t>
          </a:r>
        </a:p>
      </dgm:t>
    </dgm:pt>
    <dgm:pt modelId="{7C020457-5B00-234A-A47C-13790BF40C72}" type="parTrans" cxnId="{8DB380FE-568E-D048-9D10-C781A72B2BD4}">
      <dgm:prSet/>
      <dgm:spPr/>
      <dgm:t>
        <a:bodyPr/>
        <a:lstStyle/>
        <a:p>
          <a:endParaRPr lang="es-ES"/>
        </a:p>
      </dgm:t>
    </dgm:pt>
    <dgm:pt modelId="{DA950659-BEC2-154B-9035-FFAB0E37B4E2}" type="sibTrans" cxnId="{8DB380FE-568E-D048-9D10-C781A72B2BD4}">
      <dgm:prSet/>
      <dgm:spPr/>
      <dgm:t>
        <a:bodyPr/>
        <a:lstStyle/>
        <a:p>
          <a:endParaRPr lang="es-ES"/>
        </a:p>
      </dgm:t>
    </dgm:pt>
    <dgm:pt modelId="{0A89266B-ED0F-EF43-BEF1-F4038FF64EBC}">
      <dgm:prSet/>
      <dgm:spPr/>
      <dgm:t>
        <a:bodyPr/>
        <a:lstStyle/>
        <a:p>
          <a:r>
            <a:rPr lang="es-CO" dirty="0">
              <a:latin typeface="Montserrat" panose="02000505000000020004"/>
            </a:rPr>
            <a:t>VPP: condición no aguda 44 y 57%  y en la fase aguda 66 y 67.</a:t>
          </a:r>
        </a:p>
      </dgm:t>
    </dgm:pt>
    <dgm:pt modelId="{70678BC4-2023-134B-97F1-0C46047F0364}" type="parTrans" cxnId="{A4A2A6A0-F133-CE43-8466-F914C4A56953}">
      <dgm:prSet/>
      <dgm:spPr/>
      <dgm:t>
        <a:bodyPr/>
        <a:lstStyle/>
        <a:p>
          <a:endParaRPr lang="es-ES"/>
        </a:p>
      </dgm:t>
    </dgm:pt>
    <dgm:pt modelId="{A42315A9-2F2D-614F-B909-DB14D767A0ED}" type="sibTrans" cxnId="{A4A2A6A0-F133-CE43-8466-F914C4A56953}">
      <dgm:prSet/>
      <dgm:spPr/>
      <dgm:t>
        <a:bodyPr/>
        <a:lstStyle/>
        <a:p>
          <a:endParaRPr lang="es-ES"/>
        </a:p>
      </dgm:t>
    </dgm:pt>
    <dgm:pt modelId="{9F77A5B2-EE2B-B042-897E-0811713C350A}">
      <dgm:prSet/>
      <dgm:spPr/>
      <dgm:t>
        <a:bodyPr/>
        <a:lstStyle/>
        <a:p>
          <a:r>
            <a:rPr lang="es-CO" b="1" dirty="0">
              <a:latin typeface="Montserrat" panose="02000505000000020004"/>
            </a:rPr>
            <a:t>Un valor negativo descarta el </a:t>
          </a:r>
          <a:r>
            <a:rPr lang="es-CO" b="1" dirty="0" err="1">
              <a:latin typeface="Montserrat" panose="02000505000000020004"/>
            </a:rPr>
            <a:t>dx</a:t>
          </a:r>
          <a:r>
            <a:rPr lang="es-CO" b="1" dirty="0">
              <a:latin typeface="Montserrat" panose="02000505000000020004"/>
            </a:rPr>
            <a:t> pero un valor positivo no lo confirma.</a:t>
          </a:r>
          <a:endParaRPr lang="es-ES" b="1" dirty="0">
            <a:latin typeface="Montserrat" panose="02000505000000020004"/>
          </a:endParaRPr>
        </a:p>
      </dgm:t>
    </dgm:pt>
    <dgm:pt modelId="{1E72B559-04D5-FB4A-B5CF-C15483276452}" type="parTrans" cxnId="{024BB002-D932-4041-B6FF-D055A3C0A2C4}">
      <dgm:prSet/>
      <dgm:spPr/>
      <dgm:t>
        <a:bodyPr/>
        <a:lstStyle/>
        <a:p>
          <a:endParaRPr lang="es-ES"/>
        </a:p>
      </dgm:t>
    </dgm:pt>
    <dgm:pt modelId="{05160B61-906F-9149-9F07-7CD51ECB3891}" type="sibTrans" cxnId="{024BB002-D932-4041-B6FF-D055A3C0A2C4}">
      <dgm:prSet/>
      <dgm:spPr/>
      <dgm:t>
        <a:bodyPr/>
        <a:lstStyle/>
        <a:p>
          <a:endParaRPr lang="es-ES"/>
        </a:p>
      </dgm:t>
    </dgm:pt>
    <dgm:pt modelId="{C713EDA4-AA06-CE42-ADBD-0D2A1E4D3445}">
      <dgm:prSet/>
      <dgm:spPr/>
      <dgm:t>
        <a:bodyPr/>
        <a:lstStyle/>
        <a:p>
          <a:r>
            <a:rPr lang="es-CO" dirty="0">
              <a:solidFill>
                <a:srgbClr val="152B48"/>
              </a:solidFill>
              <a:latin typeface="Montserrat" panose="02000505000000020004"/>
            </a:rPr>
            <a:t>Falla cardiaca crónica: BNP 35 pg / ml y  pro-BNP (NT-proBNP):  125 pg/ml.</a:t>
          </a:r>
        </a:p>
      </dgm:t>
    </dgm:pt>
    <dgm:pt modelId="{6B79FF49-F4DB-6840-A99A-C8BD842114C0}" type="parTrans" cxnId="{F2F8347E-873C-8247-BC68-7D3A3644A46E}">
      <dgm:prSet/>
      <dgm:spPr/>
      <dgm:t>
        <a:bodyPr/>
        <a:lstStyle/>
        <a:p>
          <a:endParaRPr lang="es-ES"/>
        </a:p>
      </dgm:t>
    </dgm:pt>
    <dgm:pt modelId="{E917FC0C-189D-054C-8A3D-209A057FCCD7}" type="sibTrans" cxnId="{F2F8347E-873C-8247-BC68-7D3A3644A46E}">
      <dgm:prSet/>
      <dgm:spPr/>
      <dgm:t>
        <a:bodyPr/>
        <a:lstStyle/>
        <a:p>
          <a:endParaRPr lang="es-ES"/>
        </a:p>
      </dgm:t>
    </dgm:pt>
    <dgm:pt modelId="{2AE1FD86-5C44-294A-ABA3-DBFBBFFB889A}" type="pres">
      <dgm:prSet presAssocID="{72DF0A76-AED0-0647-958D-73B5D7200109}" presName="linear" presStyleCnt="0">
        <dgm:presLayoutVars>
          <dgm:animLvl val="lvl"/>
          <dgm:resizeHandles val="exact"/>
        </dgm:presLayoutVars>
      </dgm:prSet>
      <dgm:spPr/>
    </dgm:pt>
    <dgm:pt modelId="{AF267C98-F5E5-F24E-9275-C17299D6664D}" type="pres">
      <dgm:prSet presAssocID="{0ECA7904-75E1-6F4C-9665-0067FC0ED75B}" presName="parentText" presStyleLbl="node1" presStyleIdx="0" presStyleCnt="4">
        <dgm:presLayoutVars>
          <dgm:chMax val="0"/>
          <dgm:bulletEnabled val="1"/>
        </dgm:presLayoutVars>
      </dgm:prSet>
      <dgm:spPr/>
    </dgm:pt>
    <dgm:pt modelId="{1A552949-CCE6-ED45-93BB-097FF945AB0A}" type="pres">
      <dgm:prSet presAssocID="{0ECA7904-75E1-6F4C-9665-0067FC0ED75B}" presName="childText" presStyleLbl="revTx" presStyleIdx="0" presStyleCnt="1">
        <dgm:presLayoutVars>
          <dgm:bulletEnabled val="1"/>
        </dgm:presLayoutVars>
      </dgm:prSet>
      <dgm:spPr/>
    </dgm:pt>
    <dgm:pt modelId="{2FC19B3F-174C-EB47-9747-78DFF431E1F5}" type="pres">
      <dgm:prSet presAssocID="{80632A2F-BEFF-B240-8860-685EEBC4CBE8}" presName="parentText" presStyleLbl="node1" presStyleIdx="1" presStyleCnt="4">
        <dgm:presLayoutVars>
          <dgm:chMax val="0"/>
          <dgm:bulletEnabled val="1"/>
        </dgm:presLayoutVars>
      </dgm:prSet>
      <dgm:spPr/>
    </dgm:pt>
    <dgm:pt modelId="{66C77AFF-F3B7-7442-8BC2-7FB3AAE06910}" type="pres">
      <dgm:prSet presAssocID="{DA950659-BEC2-154B-9035-FFAB0E37B4E2}" presName="spacer" presStyleCnt="0"/>
      <dgm:spPr/>
    </dgm:pt>
    <dgm:pt modelId="{490F7F63-F7E7-0740-B6D4-E2C39E565462}" type="pres">
      <dgm:prSet presAssocID="{0A89266B-ED0F-EF43-BEF1-F4038FF64EBC}" presName="parentText" presStyleLbl="node1" presStyleIdx="2" presStyleCnt="4">
        <dgm:presLayoutVars>
          <dgm:chMax val="0"/>
          <dgm:bulletEnabled val="1"/>
        </dgm:presLayoutVars>
      </dgm:prSet>
      <dgm:spPr/>
    </dgm:pt>
    <dgm:pt modelId="{35AEF149-B7BE-7F46-A42C-5116AF45AB7A}" type="pres">
      <dgm:prSet presAssocID="{A42315A9-2F2D-614F-B909-DB14D767A0ED}" presName="spacer" presStyleCnt="0"/>
      <dgm:spPr/>
    </dgm:pt>
    <dgm:pt modelId="{33C35528-3237-A24C-946C-F605681DDA12}" type="pres">
      <dgm:prSet presAssocID="{9F77A5B2-EE2B-B042-897E-0811713C350A}" presName="parentText" presStyleLbl="node1" presStyleIdx="3" presStyleCnt="4">
        <dgm:presLayoutVars>
          <dgm:chMax val="0"/>
          <dgm:bulletEnabled val="1"/>
        </dgm:presLayoutVars>
      </dgm:prSet>
      <dgm:spPr/>
    </dgm:pt>
  </dgm:ptLst>
  <dgm:cxnLst>
    <dgm:cxn modelId="{024BB002-D932-4041-B6FF-D055A3C0A2C4}" srcId="{72DF0A76-AED0-0647-958D-73B5D7200109}" destId="{9F77A5B2-EE2B-B042-897E-0811713C350A}" srcOrd="3" destOrd="0" parTransId="{1E72B559-04D5-FB4A-B5CF-C15483276452}" sibTransId="{05160B61-906F-9149-9F07-7CD51ECB3891}"/>
    <dgm:cxn modelId="{99A14503-5C1A-FE4F-9025-DA87CC3D201D}" type="presOf" srcId="{0ECA7904-75E1-6F4C-9665-0067FC0ED75B}" destId="{AF267C98-F5E5-F24E-9275-C17299D6664D}" srcOrd="0" destOrd="0" presId="urn:microsoft.com/office/officeart/2005/8/layout/vList2"/>
    <dgm:cxn modelId="{A3696205-681C-B741-895E-257145A3E859}" type="presOf" srcId="{C713EDA4-AA06-CE42-ADBD-0D2A1E4D3445}" destId="{1A552949-CCE6-ED45-93BB-097FF945AB0A}" srcOrd="0" destOrd="0" presId="urn:microsoft.com/office/officeart/2005/8/layout/vList2"/>
    <dgm:cxn modelId="{6614D21E-DD17-FD41-AAD3-40110465A8DA}" type="presOf" srcId="{9F77A5B2-EE2B-B042-897E-0811713C350A}" destId="{33C35528-3237-A24C-946C-F605681DDA12}" srcOrd="0" destOrd="0" presId="urn:microsoft.com/office/officeart/2005/8/layout/vList2"/>
    <dgm:cxn modelId="{9D81D334-F7B9-B549-A60A-4F549CF38982}" type="presOf" srcId="{82F48DD4-D7EE-0D42-9F0C-FD6EC4614C65}" destId="{1A552949-CCE6-ED45-93BB-097FF945AB0A}" srcOrd="0" destOrd="1" presId="urn:microsoft.com/office/officeart/2005/8/layout/vList2"/>
    <dgm:cxn modelId="{F2F8347E-873C-8247-BC68-7D3A3644A46E}" srcId="{0ECA7904-75E1-6F4C-9665-0067FC0ED75B}" destId="{C713EDA4-AA06-CE42-ADBD-0D2A1E4D3445}" srcOrd="0" destOrd="0" parTransId="{6B79FF49-F4DB-6840-A99A-C8BD842114C0}" sibTransId="{E917FC0C-189D-054C-8A3D-209A057FCCD7}"/>
    <dgm:cxn modelId="{BCD65186-E039-A44E-BAB4-C233E5711D49}" type="presOf" srcId="{80632A2F-BEFF-B240-8860-685EEBC4CBE8}" destId="{2FC19B3F-174C-EB47-9747-78DFF431E1F5}" srcOrd="0" destOrd="0" presId="urn:microsoft.com/office/officeart/2005/8/layout/vList2"/>
    <dgm:cxn modelId="{B7C4278D-4C39-2646-A9C1-D2135E2635B8}" type="presOf" srcId="{0A89266B-ED0F-EF43-BEF1-F4038FF64EBC}" destId="{490F7F63-F7E7-0740-B6D4-E2C39E565462}" srcOrd="0" destOrd="0" presId="urn:microsoft.com/office/officeart/2005/8/layout/vList2"/>
    <dgm:cxn modelId="{A4A2A6A0-F133-CE43-8466-F914C4A56953}" srcId="{72DF0A76-AED0-0647-958D-73B5D7200109}" destId="{0A89266B-ED0F-EF43-BEF1-F4038FF64EBC}" srcOrd="2" destOrd="0" parTransId="{70678BC4-2023-134B-97F1-0C46047F0364}" sibTransId="{A42315A9-2F2D-614F-B909-DB14D767A0ED}"/>
    <dgm:cxn modelId="{EECB26B8-009D-9E4B-87A4-B67E4D7AED1A}" type="presOf" srcId="{72DF0A76-AED0-0647-958D-73B5D7200109}" destId="{2AE1FD86-5C44-294A-ABA3-DBFBBFFB889A}" srcOrd="0" destOrd="0" presId="urn:microsoft.com/office/officeart/2005/8/layout/vList2"/>
    <dgm:cxn modelId="{EA98A8C9-3A4F-E340-A5D6-F6143F8F4871}" srcId="{72DF0A76-AED0-0647-958D-73B5D7200109}" destId="{0ECA7904-75E1-6F4C-9665-0067FC0ED75B}" srcOrd="0" destOrd="0" parTransId="{5FC9259B-8545-AF45-BF33-814E6CEA8D6A}" sibTransId="{F5E812B2-6E0B-C44F-932E-28C7F182A718}"/>
    <dgm:cxn modelId="{3398ACE8-7D57-C54E-ABBE-283B8DF6D4E1}" srcId="{0ECA7904-75E1-6F4C-9665-0067FC0ED75B}" destId="{82F48DD4-D7EE-0D42-9F0C-FD6EC4614C65}" srcOrd="1" destOrd="0" parTransId="{1F4C5ADB-5C76-374A-8ADF-B5934C93CB22}" sibTransId="{F1B61598-A304-8A43-B872-6AEADC86CCE1}"/>
    <dgm:cxn modelId="{8DB380FE-568E-D048-9D10-C781A72B2BD4}" srcId="{72DF0A76-AED0-0647-958D-73B5D7200109}" destId="{80632A2F-BEFF-B240-8860-685EEBC4CBE8}" srcOrd="1" destOrd="0" parTransId="{7C020457-5B00-234A-A47C-13790BF40C72}" sibTransId="{DA950659-BEC2-154B-9035-FFAB0E37B4E2}"/>
    <dgm:cxn modelId="{F5FA3415-655B-0E44-9619-828C920367F0}" type="presParOf" srcId="{2AE1FD86-5C44-294A-ABA3-DBFBBFFB889A}" destId="{AF267C98-F5E5-F24E-9275-C17299D6664D}" srcOrd="0" destOrd="0" presId="urn:microsoft.com/office/officeart/2005/8/layout/vList2"/>
    <dgm:cxn modelId="{1F1EC090-35E6-DA4A-B0BF-79F90CD197BF}" type="presParOf" srcId="{2AE1FD86-5C44-294A-ABA3-DBFBBFFB889A}" destId="{1A552949-CCE6-ED45-93BB-097FF945AB0A}" srcOrd="1" destOrd="0" presId="urn:microsoft.com/office/officeart/2005/8/layout/vList2"/>
    <dgm:cxn modelId="{076D6642-F680-2F46-8945-13E9ABDCFD96}" type="presParOf" srcId="{2AE1FD86-5C44-294A-ABA3-DBFBBFFB889A}" destId="{2FC19B3F-174C-EB47-9747-78DFF431E1F5}" srcOrd="2" destOrd="0" presId="urn:microsoft.com/office/officeart/2005/8/layout/vList2"/>
    <dgm:cxn modelId="{313FD4D0-689A-7F48-8B37-72B1BB04CB1E}" type="presParOf" srcId="{2AE1FD86-5C44-294A-ABA3-DBFBBFFB889A}" destId="{66C77AFF-F3B7-7442-8BC2-7FB3AAE06910}" srcOrd="3" destOrd="0" presId="urn:microsoft.com/office/officeart/2005/8/layout/vList2"/>
    <dgm:cxn modelId="{73D601A0-4D19-3940-8393-FE1D6A83B8D0}" type="presParOf" srcId="{2AE1FD86-5C44-294A-ABA3-DBFBBFFB889A}" destId="{490F7F63-F7E7-0740-B6D4-E2C39E565462}" srcOrd="4" destOrd="0" presId="urn:microsoft.com/office/officeart/2005/8/layout/vList2"/>
    <dgm:cxn modelId="{CAA33B18-3E67-ED4F-A405-BA284D7F9846}" type="presParOf" srcId="{2AE1FD86-5C44-294A-ABA3-DBFBBFFB889A}" destId="{35AEF149-B7BE-7F46-A42C-5116AF45AB7A}" srcOrd="5" destOrd="0" presId="urn:microsoft.com/office/officeart/2005/8/layout/vList2"/>
    <dgm:cxn modelId="{2BC432DE-A65F-8F47-9AE1-499B30C53B07}" type="presParOf" srcId="{2AE1FD86-5C44-294A-ABA3-DBFBBFFB889A}" destId="{33C35528-3237-A24C-946C-F605681DDA1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F9AB97-3708-EE4C-996E-7F2443E7A1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A49A05E-CF71-B64A-9CA9-9534779C9753}">
      <dgm:prSet/>
      <dgm:spPr/>
      <dgm:t>
        <a:bodyPr/>
        <a:lstStyle/>
        <a:p>
          <a:r>
            <a:rPr lang="es-CO" dirty="0">
              <a:latin typeface="Montserrat" panose="02000505000000020004"/>
            </a:rPr>
            <a:t>Sensibilidad del 89% muy poco especifico.</a:t>
          </a:r>
        </a:p>
      </dgm:t>
    </dgm:pt>
    <dgm:pt modelId="{893F952A-F5E8-A146-9A09-CEC34FDB2718}" type="parTrans" cxnId="{077F5637-15ED-0B42-86BD-E5E6E0407352}">
      <dgm:prSet/>
      <dgm:spPr/>
      <dgm:t>
        <a:bodyPr/>
        <a:lstStyle/>
        <a:p>
          <a:endParaRPr lang="es-ES"/>
        </a:p>
      </dgm:t>
    </dgm:pt>
    <dgm:pt modelId="{217571FF-D7BD-0041-873F-049172FEFAD0}" type="sibTrans" cxnId="{077F5637-15ED-0B42-86BD-E5E6E0407352}">
      <dgm:prSet/>
      <dgm:spPr/>
      <dgm:t>
        <a:bodyPr/>
        <a:lstStyle/>
        <a:p>
          <a:endParaRPr lang="es-ES"/>
        </a:p>
      </dgm:t>
    </dgm:pt>
    <dgm:pt modelId="{8E564592-F07D-2846-B5C1-D572227D6DED}">
      <dgm:prSet/>
      <dgm:spPr/>
      <dgm:t>
        <a:bodyPr/>
        <a:lstStyle/>
        <a:p>
          <a:r>
            <a:rPr lang="es-CO" dirty="0">
              <a:latin typeface="Montserrat" panose="02000505000000020004"/>
            </a:rPr>
            <a:t>Etiología.</a:t>
          </a:r>
        </a:p>
      </dgm:t>
    </dgm:pt>
    <dgm:pt modelId="{50CDD6D5-3BD6-CE4F-AB79-FA6A76DA8FBF}" type="parTrans" cxnId="{537FE94A-0268-804B-886E-FDD221500A13}">
      <dgm:prSet/>
      <dgm:spPr/>
      <dgm:t>
        <a:bodyPr/>
        <a:lstStyle/>
        <a:p>
          <a:endParaRPr lang="es-ES"/>
        </a:p>
      </dgm:t>
    </dgm:pt>
    <dgm:pt modelId="{9D25E49D-F46C-124D-932E-193C146E0619}" type="sibTrans" cxnId="{537FE94A-0268-804B-886E-FDD221500A13}">
      <dgm:prSet/>
      <dgm:spPr/>
      <dgm:t>
        <a:bodyPr/>
        <a:lstStyle/>
        <a:p>
          <a:endParaRPr lang="es-ES"/>
        </a:p>
      </dgm:t>
    </dgm:pt>
    <dgm:pt modelId="{B5C3918E-FAE7-6949-9C4D-6334E67C0B23}">
      <dgm:prSet/>
      <dgm:spPr/>
      <dgm:t>
        <a:bodyPr/>
        <a:lstStyle/>
        <a:p>
          <a:r>
            <a:rPr lang="es-CO" dirty="0">
              <a:latin typeface="Montserrat" panose="02000505000000020004"/>
            </a:rPr>
            <a:t>Conductas terapéuticas ( FA, isquemia, bradicardia, bloqueo de rama).</a:t>
          </a:r>
        </a:p>
      </dgm:t>
    </dgm:pt>
    <dgm:pt modelId="{5A82A24A-9293-A94B-8974-59469437DD03}" type="parTrans" cxnId="{BF96BA89-E6A6-9D4F-8FA9-F9C653EC5939}">
      <dgm:prSet/>
      <dgm:spPr/>
      <dgm:t>
        <a:bodyPr/>
        <a:lstStyle/>
        <a:p>
          <a:endParaRPr lang="es-ES"/>
        </a:p>
      </dgm:t>
    </dgm:pt>
    <dgm:pt modelId="{A956C163-EC85-094E-A462-76BC48819D6F}" type="sibTrans" cxnId="{BF96BA89-E6A6-9D4F-8FA9-F9C653EC5939}">
      <dgm:prSet/>
      <dgm:spPr/>
      <dgm:t>
        <a:bodyPr/>
        <a:lstStyle/>
        <a:p>
          <a:endParaRPr lang="es-ES"/>
        </a:p>
      </dgm:t>
    </dgm:pt>
    <dgm:pt modelId="{A97198BD-04BA-064B-B978-640A5EA5D7F0}">
      <dgm:prSet/>
      <dgm:spPr/>
      <dgm:t>
        <a:bodyPr/>
        <a:lstStyle/>
        <a:p>
          <a:r>
            <a:rPr lang="es-CO" dirty="0">
              <a:latin typeface="Montserrat" panose="02000505000000020004"/>
            </a:rPr>
            <a:t>Costo efectivo.</a:t>
          </a:r>
        </a:p>
      </dgm:t>
    </dgm:pt>
    <dgm:pt modelId="{10CDC0F6-B790-F140-BB77-13F451960226}" type="parTrans" cxnId="{177FA5FF-340B-2041-8215-C1DABE7F875D}">
      <dgm:prSet/>
      <dgm:spPr/>
      <dgm:t>
        <a:bodyPr/>
        <a:lstStyle/>
        <a:p>
          <a:endParaRPr lang="es-ES"/>
        </a:p>
      </dgm:t>
    </dgm:pt>
    <dgm:pt modelId="{E0D551B7-B213-8A44-BE24-080FD4648140}" type="sibTrans" cxnId="{177FA5FF-340B-2041-8215-C1DABE7F875D}">
      <dgm:prSet/>
      <dgm:spPr/>
      <dgm:t>
        <a:bodyPr/>
        <a:lstStyle/>
        <a:p>
          <a:endParaRPr lang="es-ES"/>
        </a:p>
      </dgm:t>
    </dgm:pt>
    <dgm:pt modelId="{3E145854-EE46-494B-8E4C-AC25D22316E9}" type="pres">
      <dgm:prSet presAssocID="{BFF9AB97-3708-EE4C-996E-7F2443E7A180}" presName="linear" presStyleCnt="0">
        <dgm:presLayoutVars>
          <dgm:animLvl val="lvl"/>
          <dgm:resizeHandles val="exact"/>
        </dgm:presLayoutVars>
      </dgm:prSet>
      <dgm:spPr/>
    </dgm:pt>
    <dgm:pt modelId="{66C02797-1011-344E-9903-FA504E754064}" type="pres">
      <dgm:prSet presAssocID="{3A49A05E-CF71-B64A-9CA9-9534779C9753}" presName="parentText" presStyleLbl="node1" presStyleIdx="0" presStyleCnt="4" custLinFactNeighborY="95573">
        <dgm:presLayoutVars>
          <dgm:chMax val="0"/>
          <dgm:bulletEnabled val="1"/>
        </dgm:presLayoutVars>
      </dgm:prSet>
      <dgm:spPr/>
    </dgm:pt>
    <dgm:pt modelId="{7C13FFD5-4972-4E42-98AC-25974B3BA7E6}" type="pres">
      <dgm:prSet presAssocID="{217571FF-D7BD-0041-873F-049172FEFAD0}" presName="spacer" presStyleCnt="0"/>
      <dgm:spPr/>
    </dgm:pt>
    <dgm:pt modelId="{FB39BAFF-AF23-A54F-A234-E7F5475FCF10}" type="pres">
      <dgm:prSet presAssocID="{8E564592-F07D-2846-B5C1-D572227D6DED}" presName="parentText" presStyleLbl="node1" presStyleIdx="1" presStyleCnt="4" custLinFactNeighborX="-790" custLinFactNeighborY="2835">
        <dgm:presLayoutVars>
          <dgm:chMax val="0"/>
          <dgm:bulletEnabled val="1"/>
        </dgm:presLayoutVars>
      </dgm:prSet>
      <dgm:spPr/>
    </dgm:pt>
    <dgm:pt modelId="{A0BDBA15-2D7E-D74F-B14B-3597E7C272CA}" type="pres">
      <dgm:prSet presAssocID="{9D25E49D-F46C-124D-932E-193C146E0619}" presName="spacer" presStyleCnt="0"/>
      <dgm:spPr/>
    </dgm:pt>
    <dgm:pt modelId="{55B6BB4F-D3A8-A541-A264-16ABEA93C8B7}" type="pres">
      <dgm:prSet presAssocID="{B5C3918E-FAE7-6949-9C4D-6334E67C0B23}" presName="parentText" presStyleLbl="node1" presStyleIdx="2" presStyleCnt="4">
        <dgm:presLayoutVars>
          <dgm:chMax val="0"/>
          <dgm:bulletEnabled val="1"/>
        </dgm:presLayoutVars>
      </dgm:prSet>
      <dgm:spPr/>
    </dgm:pt>
    <dgm:pt modelId="{993E66A2-A9EC-1043-AC5A-560AF753B409}" type="pres">
      <dgm:prSet presAssocID="{A956C163-EC85-094E-A462-76BC48819D6F}" presName="spacer" presStyleCnt="0"/>
      <dgm:spPr/>
    </dgm:pt>
    <dgm:pt modelId="{8CF3333B-0AE0-B541-83BC-7D4C22190824}" type="pres">
      <dgm:prSet presAssocID="{A97198BD-04BA-064B-B978-640A5EA5D7F0}" presName="parentText" presStyleLbl="node1" presStyleIdx="3" presStyleCnt="4" custLinFactNeighborY="22203">
        <dgm:presLayoutVars>
          <dgm:chMax val="0"/>
          <dgm:bulletEnabled val="1"/>
        </dgm:presLayoutVars>
      </dgm:prSet>
      <dgm:spPr/>
    </dgm:pt>
  </dgm:ptLst>
  <dgm:cxnLst>
    <dgm:cxn modelId="{069AA32E-882D-DF45-BA4D-AAD43DF13CC8}" type="presOf" srcId="{B5C3918E-FAE7-6949-9C4D-6334E67C0B23}" destId="{55B6BB4F-D3A8-A541-A264-16ABEA93C8B7}" srcOrd="0" destOrd="0" presId="urn:microsoft.com/office/officeart/2005/8/layout/vList2"/>
    <dgm:cxn modelId="{077F5637-15ED-0B42-86BD-E5E6E0407352}" srcId="{BFF9AB97-3708-EE4C-996E-7F2443E7A180}" destId="{3A49A05E-CF71-B64A-9CA9-9534779C9753}" srcOrd="0" destOrd="0" parTransId="{893F952A-F5E8-A146-9A09-CEC34FDB2718}" sibTransId="{217571FF-D7BD-0041-873F-049172FEFAD0}"/>
    <dgm:cxn modelId="{537FE94A-0268-804B-886E-FDD221500A13}" srcId="{BFF9AB97-3708-EE4C-996E-7F2443E7A180}" destId="{8E564592-F07D-2846-B5C1-D572227D6DED}" srcOrd="1" destOrd="0" parTransId="{50CDD6D5-3BD6-CE4F-AB79-FA6A76DA8FBF}" sibTransId="{9D25E49D-F46C-124D-932E-193C146E0619}"/>
    <dgm:cxn modelId="{7F9B277E-4D1B-E64B-8203-F29AF9D30FDE}" type="presOf" srcId="{A97198BD-04BA-064B-B978-640A5EA5D7F0}" destId="{8CF3333B-0AE0-B541-83BC-7D4C22190824}" srcOrd="0" destOrd="0" presId="urn:microsoft.com/office/officeart/2005/8/layout/vList2"/>
    <dgm:cxn modelId="{BF96BA89-E6A6-9D4F-8FA9-F9C653EC5939}" srcId="{BFF9AB97-3708-EE4C-996E-7F2443E7A180}" destId="{B5C3918E-FAE7-6949-9C4D-6334E67C0B23}" srcOrd="2" destOrd="0" parTransId="{5A82A24A-9293-A94B-8974-59469437DD03}" sibTransId="{A956C163-EC85-094E-A462-76BC48819D6F}"/>
    <dgm:cxn modelId="{080996D1-F763-2E43-AF50-929B850B8109}" type="presOf" srcId="{BFF9AB97-3708-EE4C-996E-7F2443E7A180}" destId="{3E145854-EE46-494B-8E4C-AC25D22316E9}" srcOrd="0" destOrd="0" presId="urn:microsoft.com/office/officeart/2005/8/layout/vList2"/>
    <dgm:cxn modelId="{A998A7F3-D2EB-D148-9C3B-1C06AAA2DD90}" type="presOf" srcId="{8E564592-F07D-2846-B5C1-D572227D6DED}" destId="{FB39BAFF-AF23-A54F-A234-E7F5475FCF10}" srcOrd="0" destOrd="0" presId="urn:microsoft.com/office/officeart/2005/8/layout/vList2"/>
    <dgm:cxn modelId="{C85377F9-9F33-5E4A-9B84-066BE16FC64F}" type="presOf" srcId="{3A49A05E-CF71-B64A-9CA9-9534779C9753}" destId="{66C02797-1011-344E-9903-FA504E754064}" srcOrd="0" destOrd="0" presId="urn:microsoft.com/office/officeart/2005/8/layout/vList2"/>
    <dgm:cxn modelId="{177FA5FF-340B-2041-8215-C1DABE7F875D}" srcId="{BFF9AB97-3708-EE4C-996E-7F2443E7A180}" destId="{A97198BD-04BA-064B-B978-640A5EA5D7F0}" srcOrd="3" destOrd="0" parTransId="{10CDC0F6-B790-F140-BB77-13F451960226}" sibTransId="{E0D551B7-B213-8A44-BE24-080FD4648140}"/>
    <dgm:cxn modelId="{408BECDD-67CC-134F-BDA6-5ECEB54ADC16}" type="presParOf" srcId="{3E145854-EE46-494B-8E4C-AC25D22316E9}" destId="{66C02797-1011-344E-9903-FA504E754064}" srcOrd="0" destOrd="0" presId="urn:microsoft.com/office/officeart/2005/8/layout/vList2"/>
    <dgm:cxn modelId="{E50CC8C2-6629-FB4F-B099-76F202B54794}" type="presParOf" srcId="{3E145854-EE46-494B-8E4C-AC25D22316E9}" destId="{7C13FFD5-4972-4E42-98AC-25974B3BA7E6}" srcOrd="1" destOrd="0" presId="urn:microsoft.com/office/officeart/2005/8/layout/vList2"/>
    <dgm:cxn modelId="{9AA284C0-71B7-7C44-84EB-ADC3B94FA354}" type="presParOf" srcId="{3E145854-EE46-494B-8E4C-AC25D22316E9}" destId="{FB39BAFF-AF23-A54F-A234-E7F5475FCF10}" srcOrd="2" destOrd="0" presId="urn:microsoft.com/office/officeart/2005/8/layout/vList2"/>
    <dgm:cxn modelId="{ED881ED7-5E24-D944-BC3F-2B11588C755A}" type="presParOf" srcId="{3E145854-EE46-494B-8E4C-AC25D22316E9}" destId="{A0BDBA15-2D7E-D74F-B14B-3597E7C272CA}" srcOrd="3" destOrd="0" presId="urn:microsoft.com/office/officeart/2005/8/layout/vList2"/>
    <dgm:cxn modelId="{8DDBB8D4-06FC-1648-8645-B75DEB4F1AF3}" type="presParOf" srcId="{3E145854-EE46-494B-8E4C-AC25D22316E9}" destId="{55B6BB4F-D3A8-A541-A264-16ABEA93C8B7}" srcOrd="4" destOrd="0" presId="urn:microsoft.com/office/officeart/2005/8/layout/vList2"/>
    <dgm:cxn modelId="{B4132A84-4A43-4948-950E-08074048440E}" type="presParOf" srcId="{3E145854-EE46-494B-8E4C-AC25D22316E9}" destId="{993E66A2-A9EC-1043-AC5A-560AF753B409}" srcOrd="5" destOrd="0" presId="urn:microsoft.com/office/officeart/2005/8/layout/vList2"/>
    <dgm:cxn modelId="{DC7C87C2-C603-D842-937A-1978409468B5}" type="presParOf" srcId="{3E145854-EE46-494B-8E4C-AC25D22316E9}" destId="{8CF3333B-0AE0-B541-83BC-7D4C2219082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EA6CD-6176-074F-B051-BD1EDF72EC87}">
      <dsp:nvSpPr>
        <dsp:cNvPr id="0" name=""/>
        <dsp:cNvSpPr/>
      </dsp:nvSpPr>
      <dsp:spPr>
        <a:xfrm rot="10800000">
          <a:off x="1503322" y="0"/>
          <a:ext cx="4902162" cy="1021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376" tIns="99060" rIns="184912" bIns="99060" numCol="1" spcCol="1270" anchor="ctr" anchorCtr="0">
          <a:noAutofit/>
        </a:bodyPr>
        <a:lstStyle/>
        <a:p>
          <a:pPr marL="0" lvl="0" indent="0" algn="ctr" defTabSz="1155700">
            <a:lnSpc>
              <a:spcPct val="90000"/>
            </a:lnSpc>
            <a:spcBef>
              <a:spcPct val="0"/>
            </a:spcBef>
            <a:spcAft>
              <a:spcPct val="35000"/>
            </a:spcAft>
            <a:buClr>
              <a:srgbClr val="152B48"/>
            </a:buClr>
            <a:buSzPts val="1400"/>
            <a:buFont typeface="Arial"/>
            <a:buNone/>
          </a:pPr>
          <a:r>
            <a:rPr lang="es-CO" sz="2600" kern="1200" dirty="0">
              <a:latin typeface="Montserrat"/>
              <a:ea typeface="Montserrat"/>
              <a:cs typeface="Montserrat"/>
              <a:sym typeface="Montserrat"/>
            </a:rPr>
            <a:t>¿Qué tan común es?</a:t>
          </a:r>
          <a:endParaRPr lang="es-ES" sz="2600" kern="1200" dirty="0">
            <a:latin typeface="Montserrat" panose="02000505000000020004"/>
          </a:endParaRPr>
        </a:p>
      </dsp:txBody>
      <dsp:txXfrm rot="10800000">
        <a:off x="1758653" y="0"/>
        <a:ext cx="4646831" cy="1021325"/>
      </dsp:txXfrm>
    </dsp:sp>
    <dsp:sp modelId="{4D6CC421-2580-E848-93E6-16BF46BE739A}">
      <dsp:nvSpPr>
        <dsp:cNvPr id="0" name=""/>
        <dsp:cNvSpPr/>
      </dsp:nvSpPr>
      <dsp:spPr>
        <a:xfrm>
          <a:off x="979423" y="1578"/>
          <a:ext cx="1021325" cy="10213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435DC1-2F5B-5742-B268-57EE910F1F61}">
      <dsp:nvSpPr>
        <dsp:cNvPr id="0" name=""/>
        <dsp:cNvSpPr/>
      </dsp:nvSpPr>
      <dsp:spPr>
        <a:xfrm rot="10800000">
          <a:off x="1490086" y="1327777"/>
          <a:ext cx="4902162" cy="1021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376" tIns="99060" rIns="184912"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¿Es frecuente?</a:t>
          </a:r>
        </a:p>
      </dsp:txBody>
      <dsp:txXfrm rot="10800000">
        <a:off x="1745417" y="1327777"/>
        <a:ext cx="4646831" cy="1021325"/>
      </dsp:txXfrm>
    </dsp:sp>
    <dsp:sp modelId="{01605A51-727B-2640-AC26-6C82DCA24EE9}">
      <dsp:nvSpPr>
        <dsp:cNvPr id="0" name=""/>
        <dsp:cNvSpPr/>
      </dsp:nvSpPr>
      <dsp:spPr>
        <a:xfrm>
          <a:off x="979423" y="1327777"/>
          <a:ext cx="1021325" cy="10213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1B6F9-EC43-1D4A-BED4-4BC3DD4BC802}">
      <dsp:nvSpPr>
        <dsp:cNvPr id="0" name=""/>
        <dsp:cNvSpPr/>
      </dsp:nvSpPr>
      <dsp:spPr>
        <a:xfrm rot="10800000">
          <a:off x="1490086" y="2653976"/>
          <a:ext cx="4902162" cy="1021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376" tIns="99060" rIns="184912"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¿Cuándo lo sospecho?</a:t>
          </a:r>
        </a:p>
      </dsp:txBody>
      <dsp:txXfrm rot="10800000">
        <a:off x="1745417" y="2653976"/>
        <a:ext cx="4646831" cy="1021325"/>
      </dsp:txXfrm>
    </dsp:sp>
    <dsp:sp modelId="{0B26E87D-C46E-3F41-A3BC-2DA173328112}">
      <dsp:nvSpPr>
        <dsp:cNvPr id="0" name=""/>
        <dsp:cNvSpPr/>
      </dsp:nvSpPr>
      <dsp:spPr>
        <a:xfrm>
          <a:off x="979423" y="2653976"/>
          <a:ext cx="1021325" cy="10213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11E76-5982-DA45-978D-9151CA2A569D}">
      <dsp:nvSpPr>
        <dsp:cNvPr id="0" name=""/>
        <dsp:cNvSpPr/>
      </dsp:nvSpPr>
      <dsp:spPr>
        <a:xfrm rot="10800000">
          <a:off x="1490086" y="3980175"/>
          <a:ext cx="4902162" cy="1021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376" tIns="99060" rIns="184912"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¿Cómo manejo este paciente?</a:t>
          </a:r>
        </a:p>
      </dsp:txBody>
      <dsp:txXfrm rot="10800000">
        <a:off x="1745417" y="3980175"/>
        <a:ext cx="4646831" cy="1021325"/>
      </dsp:txXfrm>
    </dsp:sp>
    <dsp:sp modelId="{82836EE5-4D87-E245-8F1F-C1003D94D288}">
      <dsp:nvSpPr>
        <dsp:cNvPr id="0" name=""/>
        <dsp:cNvSpPr/>
      </dsp:nvSpPr>
      <dsp:spPr>
        <a:xfrm>
          <a:off x="979423" y="3980175"/>
          <a:ext cx="1021325" cy="102132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479D8-3417-3C43-8A83-0CF8F93F2C40}">
      <dsp:nvSpPr>
        <dsp:cNvPr id="0" name=""/>
        <dsp:cNvSpPr/>
      </dsp:nvSpPr>
      <dsp:spPr>
        <a:xfrm>
          <a:off x="0" y="28998"/>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Fracción de eyección del VI.</a:t>
          </a:r>
        </a:p>
      </dsp:txBody>
      <dsp:txXfrm>
        <a:off x="34055" y="63053"/>
        <a:ext cx="6443091" cy="629502"/>
      </dsp:txXfrm>
    </dsp:sp>
    <dsp:sp modelId="{5907AE04-0C15-6F49-B5D3-3D518E6B2F92}">
      <dsp:nvSpPr>
        <dsp:cNvPr id="0" name=""/>
        <dsp:cNvSpPr/>
      </dsp:nvSpPr>
      <dsp:spPr>
        <a:xfrm>
          <a:off x="0" y="772690"/>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Tapse y velocidad del anillo tricúspideo.</a:t>
          </a:r>
        </a:p>
      </dsp:txBody>
      <dsp:txXfrm>
        <a:off x="34055" y="806745"/>
        <a:ext cx="6443091" cy="629502"/>
      </dsp:txXfrm>
    </dsp:sp>
    <dsp:sp modelId="{A795602D-D267-D140-8037-0442EFACA993}">
      <dsp:nvSpPr>
        <dsp:cNvPr id="0" name=""/>
        <dsp:cNvSpPr/>
      </dsp:nvSpPr>
      <dsp:spPr>
        <a:xfrm>
          <a:off x="0" y="1516383"/>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Alteraciones en la contractilidad segmentaria y difusa.</a:t>
          </a:r>
        </a:p>
      </dsp:txBody>
      <dsp:txXfrm>
        <a:off x="34055" y="1550438"/>
        <a:ext cx="6443091" cy="629502"/>
      </dsp:txXfrm>
    </dsp:sp>
    <dsp:sp modelId="{8EF412B5-2EC2-1949-9B95-B37D5A5AA826}">
      <dsp:nvSpPr>
        <dsp:cNvPr id="0" name=""/>
        <dsp:cNvSpPr/>
      </dsp:nvSpPr>
      <dsp:spPr>
        <a:xfrm>
          <a:off x="0" y="2260075"/>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2000505000000020004"/>
            </a:rPr>
            <a:t>Í</a:t>
          </a:r>
          <a:r>
            <a:rPr lang="es-CO" sz="1600" kern="1200" dirty="0" err="1">
              <a:latin typeface="Montserrat" panose="02000505000000020004"/>
            </a:rPr>
            <a:t>ndice</a:t>
          </a:r>
          <a:r>
            <a:rPr lang="es-CO" sz="1600" kern="1200" dirty="0">
              <a:latin typeface="Montserrat" panose="02000505000000020004"/>
            </a:rPr>
            <a:t> de volumen de la aurícula izquierda (</a:t>
          </a:r>
          <a:r>
            <a:rPr lang="es-CO" sz="1600" kern="1200" dirty="0" err="1">
              <a:latin typeface="Montserrat" panose="02000505000000020004"/>
            </a:rPr>
            <a:t>LAVI</a:t>
          </a:r>
          <a:r>
            <a:rPr lang="es-CO" sz="1600" kern="1200" dirty="0">
              <a:latin typeface="Montserrat" panose="02000505000000020004"/>
            </a:rPr>
            <a:t>) 34 ml / m2. </a:t>
          </a:r>
        </a:p>
      </dsp:txBody>
      <dsp:txXfrm>
        <a:off x="34055" y="2294130"/>
        <a:ext cx="6443091" cy="629502"/>
      </dsp:txXfrm>
    </dsp:sp>
    <dsp:sp modelId="{A6626657-4BE9-4549-A5F0-F893EF0D29B0}">
      <dsp:nvSpPr>
        <dsp:cNvPr id="0" name=""/>
        <dsp:cNvSpPr/>
      </dsp:nvSpPr>
      <dsp:spPr>
        <a:xfrm>
          <a:off x="0" y="3003768"/>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2000505000000020004"/>
            </a:rPr>
            <a:t>Í</a:t>
          </a:r>
          <a:r>
            <a:rPr lang="es-CO" sz="1600" kern="1200" dirty="0" err="1">
              <a:latin typeface="Montserrat" panose="02000505000000020004"/>
            </a:rPr>
            <a:t>ndice</a:t>
          </a:r>
          <a:r>
            <a:rPr lang="es-CO" sz="1600" kern="1200" dirty="0">
              <a:latin typeface="Montserrat" panose="02000505000000020004"/>
            </a:rPr>
            <a:t> de masa del  ventrículo izquierdo (</a:t>
          </a:r>
          <a:r>
            <a:rPr lang="es-CO" sz="1600" kern="1200" dirty="0" err="1">
              <a:latin typeface="Montserrat" panose="02000505000000020004"/>
            </a:rPr>
            <a:t>IMVI</a:t>
          </a:r>
          <a:r>
            <a:rPr lang="es-CO" sz="1600" kern="1200" dirty="0">
              <a:latin typeface="Montserrat" panose="02000505000000020004"/>
            </a:rPr>
            <a:t>) ≥115 g / m2 para los hombres y ≥95 g / m2 para las mujeres.</a:t>
          </a:r>
        </a:p>
      </dsp:txBody>
      <dsp:txXfrm>
        <a:off x="34055" y="3037823"/>
        <a:ext cx="6443091" cy="629502"/>
      </dsp:txXfrm>
    </dsp:sp>
    <dsp:sp modelId="{06B92ED0-4EE0-7545-9C7D-B0698F51F278}">
      <dsp:nvSpPr>
        <dsp:cNvPr id="0" name=""/>
        <dsp:cNvSpPr/>
      </dsp:nvSpPr>
      <dsp:spPr>
        <a:xfrm>
          <a:off x="0" y="3747460"/>
          <a:ext cx="6511201"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Alteraciones funcionales, relación E / E ‘ ≥13.</a:t>
          </a:r>
        </a:p>
      </dsp:txBody>
      <dsp:txXfrm>
        <a:off x="34055" y="3781515"/>
        <a:ext cx="6443091" cy="629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3B08-ED43-4DDD-A519-F8F4ED1F665B}">
      <dsp:nvSpPr>
        <dsp:cNvPr id="0" name=""/>
        <dsp:cNvSpPr/>
      </dsp:nvSpPr>
      <dsp:spPr>
        <a:xfrm>
          <a:off x="0" y="30228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6FD8A-7601-46B0-9626-D332A272A64E}">
      <dsp:nvSpPr>
        <dsp:cNvPr id="0" name=""/>
        <dsp:cNvSpPr/>
      </dsp:nvSpPr>
      <dsp:spPr>
        <a:xfrm>
          <a:off x="428045" y="5136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a:latin typeface="Montserrat" panose="00000500000000000000" pitchFamily="50" charset="0"/>
            </a:rPr>
            <a:t>RX de Tórax</a:t>
          </a:r>
        </a:p>
      </dsp:txBody>
      <dsp:txXfrm>
        <a:off x="452543" y="75862"/>
        <a:ext cx="5943637" cy="452844"/>
      </dsp:txXfrm>
    </dsp:sp>
    <dsp:sp modelId="{796968D0-FAAD-44CB-B348-77798BBCCBA6}">
      <dsp:nvSpPr>
        <dsp:cNvPr id="0" name=""/>
        <dsp:cNvSpPr/>
      </dsp:nvSpPr>
      <dsp:spPr>
        <a:xfrm>
          <a:off x="0" y="107340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CF27D4-B2AF-44F4-B3B5-38447F592788}">
      <dsp:nvSpPr>
        <dsp:cNvPr id="0" name=""/>
        <dsp:cNvSpPr/>
      </dsp:nvSpPr>
      <dsp:spPr>
        <a:xfrm>
          <a:off x="428045" y="82248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a:latin typeface="Montserrat" panose="00000500000000000000" pitchFamily="50" charset="0"/>
            </a:rPr>
            <a:t>Ecocardiograma TE</a:t>
          </a:r>
        </a:p>
      </dsp:txBody>
      <dsp:txXfrm>
        <a:off x="452543" y="846982"/>
        <a:ext cx="5943637" cy="452844"/>
      </dsp:txXfrm>
    </dsp:sp>
    <dsp:sp modelId="{3CCF182D-CE5E-4D78-ADD7-4C3FD860353C}">
      <dsp:nvSpPr>
        <dsp:cNvPr id="0" name=""/>
        <dsp:cNvSpPr/>
      </dsp:nvSpPr>
      <dsp:spPr>
        <a:xfrm>
          <a:off x="0" y="184452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DB6E7-4059-45C2-A240-CE38464FA70F}">
      <dsp:nvSpPr>
        <dsp:cNvPr id="0" name=""/>
        <dsp:cNvSpPr/>
      </dsp:nvSpPr>
      <dsp:spPr>
        <a:xfrm>
          <a:off x="428045" y="159360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err="1">
              <a:latin typeface="Montserrat" panose="00000500000000000000" pitchFamily="50" charset="0"/>
            </a:rPr>
            <a:t>Cardiorresonancia</a:t>
          </a:r>
          <a:r>
            <a:rPr lang="es-ES" sz="1700" kern="1200" dirty="0">
              <a:latin typeface="Montserrat" panose="00000500000000000000" pitchFamily="50" charset="0"/>
            </a:rPr>
            <a:t> </a:t>
          </a:r>
        </a:p>
      </dsp:txBody>
      <dsp:txXfrm>
        <a:off x="452543" y="1618102"/>
        <a:ext cx="5943637" cy="452844"/>
      </dsp:txXfrm>
    </dsp:sp>
    <dsp:sp modelId="{194C6468-340F-4AD7-B982-42EEAEE87BB8}">
      <dsp:nvSpPr>
        <dsp:cNvPr id="0" name=""/>
        <dsp:cNvSpPr/>
      </dsp:nvSpPr>
      <dsp:spPr>
        <a:xfrm>
          <a:off x="0" y="261564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66D1A-3284-4AE0-BDF4-A375053C357E}">
      <dsp:nvSpPr>
        <dsp:cNvPr id="0" name=""/>
        <dsp:cNvSpPr/>
      </dsp:nvSpPr>
      <dsp:spPr>
        <a:xfrm>
          <a:off x="428045" y="236472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a:latin typeface="Montserrat" panose="00000500000000000000" pitchFamily="50" charset="0"/>
            </a:rPr>
            <a:t>PET </a:t>
          </a:r>
        </a:p>
      </dsp:txBody>
      <dsp:txXfrm>
        <a:off x="452543" y="2389222"/>
        <a:ext cx="5943637" cy="452844"/>
      </dsp:txXfrm>
    </dsp:sp>
    <dsp:sp modelId="{DD1265E3-4002-4FFA-9207-A0D89586706F}">
      <dsp:nvSpPr>
        <dsp:cNvPr id="0" name=""/>
        <dsp:cNvSpPr/>
      </dsp:nvSpPr>
      <dsp:spPr>
        <a:xfrm>
          <a:off x="0" y="338676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7B465-63B6-41AF-A5AC-C590E41DEF14}">
      <dsp:nvSpPr>
        <dsp:cNvPr id="0" name=""/>
        <dsp:cNvSpPr/>
      </dsp:nvSpPr>
      <dsp:spPr>
        <a:xfrm>
          <a:off x="428045" y="313584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a:latin typeface="Montserrat" panose="00000500000000000000" pitchFamily="50" charset="0"/>
            </a:rPr>
            <a:t>Tomografía</a:t>
          </a:r>
        </a:p>
      </dsp:txBody>
      <dsp:txXfrm>
        <a:off x="452543" y="3160342"/>
        <a:ext cx="5943637" cy="452844"/>
      </dsp:txXfrm>
    </dsp:sp>
    <dsp:sp modelId="{D901A05E-D34D-4A88-B2B5-C1E33584EF17}">
      <dsp:nvSpPr>
        <dsp:cNvPr id="0" name=""/>
        <dsp:cNvSpPr/>
      </dsp:nvSpPr>
      <dsp:spPr>
        <a:xfrm>
          <a:off x="0" y="4157884"/>
          <a:ext cx="5991178"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130C7-EBA1-4286-8F96-B7B5B70DF281}">
      <dsp:nvSpPr>
        <dsp:cNvPr id="0" name=""/>
        <dsp:cNvSpPr/>
      </dsp:nvSpPr>
      <dsp:spPr>
        <a:xfrm>
          <a:off x="428045" y="3906964"/>
          <a:ext cx="599263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07" tIns="0" rIns="226507" bIns="0" numCol="1" spcCol="1270" anchor="ctr" anchorCtr="0">
          <a:noAutofit/>
        </a:bodyPr>
        <a:lstStyle/>
        <a:p>
          <a:pPr marL="0" lvl="0" indent="0" algn="l" defTabSz="755650">
            <a:lnSpc>
              <a:spcPct val="90000"/>
            </a:lnSpc>
            <a:spcBef>
              <a:spcPct val="0"/>
            </a:spcBef>
            <a:spcAft>
              <a:spcPct val="35000"/>
            </a:spcAft>
            <a:buNone/>
          </a:pPr>
          <a:r>
            <a:rPr lang="es-ES" sz="1700" kern="1200" dirty="0">
              <a:latin typeface="Montserrat" panose="00000500000000000000" pitchFamily="50" charset="0"/>
            </a:rPr>
            <a:t>Coronariografía</a:t>
          </a:r>
        </a:p>
      </dsp:txBody>
      <dsp:txXfrm>
        <a:off x="452543" y="3931462"/>
        <a:ext cx="5943637"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31E5-FDFB-D34E-BAF2-9A84C33575DE}">
      <dsp:nvSpPr>
        <dsp:cNvPr id="0" name=""/>
        <dsp:cNvSpPr/>
      </dsp:nvSpPr>
      <dsp:spPr>
        <a:xfrm>
          <a:off x="-5513922" y="-844209"/>
          <a:ext cx="6565219" cy="6565219"/>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ED22F-8421-BB48-9BAC-1A133EB56459}">
      <dsp:nvSpPr>
        <dsp:cNvPr id="0" name=""/>
        <dsp:cNvSpPr/>
      </dsp:nvSpPr>
      <dsp:spPr>
        <a:xfrm>
          <a:off x="550354" y="374928"/>
          <a:ext cx="5663151" cy="7502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Diagnósticos diferenciales.</a:t>
          </a:r>
        </a:p>
      </dsp:txBody>
      <dsp:txXfrm>
        <a:off x="550354" y="374928"/>
        <a:ext cx="5663151" cy="750246"/>
      </dsp:txXfrm>
    </dsp:sp>
    <dsp:sp modelId="{429E42CC-8874-6742-9144-088DB1444DF0}">
      <dsp:nvSpPr>
        <dsp:cNvPr id="0" name=""/>
        <dsp:cNvSpPr/>
      </dsp:nvSpPr>
      <dsp:spPr>
        <a:xfrm>
          <a:off x="81450" y="281147"/>
          <a:ext cx="937808" cy="9378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F3930-8C75-D14C-B366-62D2C9510E15}">
      <dsp:nvSpPr>
        <dsp:cNvPr id="0" name=""/>
        <dsp:cNvSpPr/>
      </dsp:nvSpPr>
      <dsp:spPr>
        <a:xfrm>
          <a:off x="980488" y="1500493"/>
          <a:ext cx="5233018" cy="7502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Congestión venosa o signos de sobrecarga.</a:t>
          </a:r>
        </a:p>
      </dsp:txBody>
      <dsp:txXfrm>
        <a:off x="980488" y="1500493"/>
        <a:ext cx="5233018" cy="750246"/>
      </dsp:txXfrm>
    </dsp:sp>
    <dsp:sp modelId="{E7F7E3AD-F5A5-0C4D-AFE0-8E9BB43BA00E}">
      <dsp:nvSpPr>
        <dsp:cNvPr id="0" name=""/>
        <dsp:cNvSpPr/>
      </dsp:nvSpPr>
      <dsp:spPr>
        <a:xfrm>
          <a:off x="511583" y="1406712"/>
          <a:ext cx="937808" cy="9378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2F66C-3205-6042-8F84-6969795B534B}">
      <dsp:nvSpPr>
        <dsp:cNvPr id="0" name=""/>
        <dsp:cNvSpPr/>
      </dsp:nvSpPr>
      <dsp:spPr>
        <a:xfrm>
          <a:off x="980488" y="2626059"/>
          <a:ext cx="5233018" cy="7502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Mayor utilidad en falla cardiaca aguda.</a:t>
          </a:r>
        </a:p>
      </dsp:txBody>
      <dsp:txXfrm>
        <a:off x="980488" y="2626059"/>
        <a:ext cx="5233018" cy="750246"/>
      </dsp:txXfrm>
    </dsp:sp>
    <dsp:sp modelId="{3DA4DF38-110C-D943-81D3-22528F9E3C0C}">
      <dsp:nvSpPr>
        <dsp:cNvPr id="0" name=""/>
        <dsp:cNvSpPr/>
      </dsp:nvSpPr>
      <dsp:spPr>
        <a:xfrm>
          <a:off x="511583" y="2532278"/>
          <a:ext cx="937808" cy="9378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CDCE2-704D-B143-92D5-11D0226EBDEA}">
      <dsp:nvSpPr>
        <dsp:cNvPr id="0" name=""/>
        <dsp:cNvSpPr/>
      </dsp:nvSpPr>
      <dsp:spPr>
        <a:xfrm>
          <a:off x="550354" y="3751624"/>
          <a:ext cx="5663151" cy="7502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La ausencia de cardiomegalia no descarta falla cardiaca.</a:t>
          </a:r>
        </a:p>
      </dsp:txBody>
      <dsp:txXfrm>
        <a:off x="550354" y="3751624"/>
        <a:ext cx="5663151" cy="750246"/>
      </dsp:txXfrm>
    </dsp:sp>
    <dsp:sp modelId="{A9CBF466-39AB-4B4E-9177-5A7A190E4BD7}">
      <dsp:nvSpPr>
        <dsp:cNvPr id="0" name=""/>
        <dsp:cNvSpPr/>
      </dsp:nvSpPr>
      <dsp:spPr>
        <a:xfrm>
          <a:off x="81450" y="3657843"/>
          <a:ext cx="937808" cy="9378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A9C20-44D5-3A41-B0F6-16085D3C08A9}">
      <dsp:nvSpPr>
        <dsp:cNvPr id="0" name=""/>
        <dsp:cNvSpPr/>
      </dsp:nvSpPr>
      <dsp:spPr>
        <a:xfrm>
          <a:off x="1194290" y="0"/>
          <a:ext cx="4745316" cy="474531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73E51-C427-284A-94D6-BC8649A299EA}">
      <dsp:nvSpPr>
        <dsp:cNvPr id="0" name=""/>
        <dsp:cNvSpPr/>
      </dsp:nvSpPr>
      <dsp:spPr>
        <a:xfrm>
          <a:off x="3566948" y="474995"/>
          <a:ext cx="3084455" cy="8434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anose="02000505000000020004"/>
            </a:rPr>
            <a:t>Enfermedad  valvular</a:t>
          </a:r>
          <a:r>
            <a:rPr lang="es-CO" sz="1300" kern="1200" dirty="0">
              <a:latin typeface="Montserrat" panose="02000505000000020004"/>
            </a:rPr>
            <a:t>.</a:t>
          </a:r>
        </a:p>
      </dsp:txBody>
      <dsp:txXfrm>
        <a:off x="3608120" y="516167"/>
        <a:ext cx="3002111" cy="761061"/>
      </dsp:txXfrm>
    </dsp:sp>
    <dsp:sp modelId="{2A92F82F-45A1-F842-A4D6-81A02D7ED1A9}">
      <dsp:nvSpPr>
        <dsp:cNvPr id="0" name=""/>
        <dsp:cNvSpPr/>
      </dsp:nvSpPr>
      <dsp:spPr>
        <a:xfrm>
          <a:off x="3566948" y="1423826"/>
          <a:ext cx="3084455" cy="8434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anose="02000505000000020004"/>
            </a:rPr>
            <a:t>Disección aórtica</a:t>
          </a:r>
          <a:r>
            <a:rPr lang="es-CO" sz="1300" kern="1200" dirty="0">
              <a:latin typeface="Montserrat" panose="02000505000000020004"/>
            </a:rPr>
            <a:t>.</a:t>
          </a:r>
        </a:p>
      </dsp:txBody>
      <dsp:txXfrm>
        <a:off x="3608120" y="1464998"/>
        <a:ext cx="3002111" cy="761061"/>
      </dsp:txXfrm>
    </dsp:sp>
    <dsp:sp modelId="{528EA3CB-9521-C041-8BDD-07D979463F79}">
      <dsp:nvSpPr>
        <dsp:cNvPr id="0" name=""/>
        <dsp:cNvSpPr/>
      </dsp:nvSpPr>
      <dsp:spPr>
        <a:xfrm>
          <a:off x="3566948" y="2372658"/>
          <a:ext cx="3084455" cy="8434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anose="02000505000000020004"/>
            </a:rPr>
            <a:t>Endocarditis o cardiopatías congénitas.</a:t>
          </a:r>
        </a:p>
      </dsp:txBody>
      <dsp:txXfrm>
        <a:off x="3608120" y="2413830"/>
        <a:ext cx="3002111" cy="761061"/>
      </dsp:txXfrm>
    </dsp:sp>
    <dsp:sp modelId="{2B298477-D1DB-1B4B-863C-C4C1BD246EDC}">
      <dsp:nvSpPr>
        <dsp:cNvPr id="0" name=""/>
        <dsp:cNvSpPr/>
      </dsp:nvSpPr>
      <dsp:spPr>
        <a:xfrm>
          <a:off x="3566948" y="3321489"/>
          <a:ext cx="3084455" cy="8434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anose="02000505000000020004"/>
            </a:rPr>
            <a:t>Trombos intracavitarios en pacientes con FA que requieren cardioversión.</a:t>
          </a:r>
        </a:p>
      </dsp:txBody>
      <dsp:txXfrm>
        <a:off x="3608120" y="3362661"/>
        <a:ext cx="3002111" cy="7610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7728C-903B-A544-A615-F2B04068EC9B}">
      <dsp:nvSpPr>
        <dsp:cNvPr id="0" name=""/>
        <dsp:cNvSpPr/>
      </dsp:nvSpPr>
      <dsp:spPr>
        <a:xfrm>
          <a:off x="0" y="585685"/>
          <a:ext cx="6350493"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Elección para determinar masa y volumen cardiaco.</a:t>
          </a:r>
        </a:p>
      </dsp:txBody>
      <dsp:txXfrm>
        <a:off x="34055" y="619740"/>
        <a:ext cx="6282383" cy="629502"/>
      </dsp:txXfrm>
    </dsp:sp>
    <dsp:sp modelId="{17A02882-3482-E44B-B2F2-F49B5EB3DFD2}">
      <dsp:nvSpPr>
        <dsp:cNvPr id="0" name=""/>
        <dsp:cNvSpPr/>
      </dsp:nvSpPr>
      <dsp:spPr>
        <a:xfrm>
          <a:off x="0" y="1329377"/>
          <a:ext cx="6350493"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Ecocardiogramas no diagnósticos. </a:t>
          </a:r>
        </a:p>
      </dsp:txBody>
      <dsp:txXfrm>
        <a:off x="34055" y="1363432"/>
        <a:ext cx="6282383" cy="629502"/>
      </dsp:txXfrm>
    </dsp:sp>
    <dsp:sp modelId="{0A8AD217-13F9-B345-B27B-CBE9956BF033}">
      <dsp:nvSpPr>
        <dsp:cNvPr id="0" name=""/>
        <dsp:cNvSpPr/>
      </dsp:nvSpPr>
      <dsp:spPr>
        <a:xfrm>
          <a:off x="0" y="2073070"/>
          <a:ext cx="6350493"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Cardiopatías congénitas (1C).</a:t>
          </a:r>
        </a:p>
      </dsp:txBody>
      <dsp:txXfrm>
        <a:off x="34055" y="2107125"/>
        <a:ext cx="6282383" cy="629502"/>
      </dsp:txXfrm>
    </dsp:sp>
    <dsp:sp modelId="{C1952D8E-DFE0-2041-8B2D-0D69D7B1F432}">
      <dsp:nvSpPr>
        <dsp:cNvPr id="0" name=""/>
        <dsp:cNvSpPr/>
      </dsp:nvSpPr>
      <dsp:spPr>
        <a:xfrm>
          <a:off x="0" y="2816762"/>
          <a:ext cx="6350493"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Fibrosis (isquémica vs no isquémica).</a:t>
          </a:r>
        </a:p>
      </dsp:txBody>
      <dsp:txXfrm>
        <a:off x="34055" y="2850817"/>
        <a:ext cx="6282383" cy="629502"/>
      </dsp:txXfrm>
    </dsp:sp>
    <dsp:sp modelId="{D6FB3B10-4100-6949-AC97-103F3BFA1042}">
      <dsp:nvSpPr>
        <dsp:cNvPr id="0" name=""/>
        <dsp:cNvSpPr/>
      </dsp:nvSpPr>
      <dsp:spPr>
        <a:xfrm>
          <a:off x="0" y="3560455"/>
          <a:ext cx="6350493"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Miocardio: miocarditis, amiloidosis, sarcoidosis, enfermedad de Chagas, cardiomiopatía y  hemocromatosis (1C).</a:t>
          </a:r>
        </a:p>
      </dsp:txBody>
      <dsp:txXfrm>
        <a:off x="34055" y="3594510"/>
        <a:ext cx="6282383" cy="629502"/>
      </dsp:txXfrm>
    </dsp:sp>
    <dsp:sp modelId="{969E19D8-7652-5C47-BF29-22F21FBFBAC2}">
      <dsp:nvSpPr>
        <dsp:cNvPr id="0" name=""/>
        <dsp:cNvSpPr/>
      </dsp:nvSpPr>
      <dsp:spPr>
        <a:xfrm>
          <a:off x="0" y="4258067"/>
          <a:ext cx="635049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62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CO" sz="1200" kern="1200" dirty="0">
              <a:solidFill>
                <a:srgbClr val="152B48"/>
              </a:solidFill>
              <a:latin typeface="Montserrat" panose="02000505000000020004"/>
            </a:rPr>
            <a:t>Limitaciones: Costo, claustrofobia, TFG y dispositivos cardiacos.</a:t>
          </a:r>
        </a:p>
      </dsp:txBody>
      <dsp:txXfrm>
        <a:off x="0" y="4258067"/>
        <a:ext cx="6350493" cy="2649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CCAD9-1064-E144-A571-C7227E98B4C7}">
      <dsp:nvSpPr>
        <dsp:cNvPr id="0" name=""/>
        <dsp:cNvSpPr/>
      </dsp:nvSpPr>
      <dsp:spPr>
        <a:xfrm>
          <a:off x="0" y="35106"/>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Hemograma completo.</a:t>
          </a:r>
        </a:p>
      </dsp:txBody>
      <dsp:txXfrm>
        <a:off x="42568" y="77674"/>
        <a:ext cx="6535650" cy="786879"/>
      </dsp:txXfrm>
    </dsp:sp>
    <dsp:sp modelId="{E3F0DA07-C861-0D44-9BF0-12B8B3FB8892}">
      <dsp:nvSpPr>
        <dsp:cNvPr id="0" name=""/>
        <dsp:cNvSpPr/>
      </dsp:nvSpPr>
      <dsp:spPr>
        <a:xfrm>
          <a:off x="0" y="964722"/>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Ionograma y función renal.</a:t>
          </a:r>
        </a:p>
      </dsp:txBody>
      <dsp:txXfrm>
        <a:off x="42568" y="1007290"/>
        <a:ext cx="6535650" cy="786879"/>
      </dsp:txXfrm>
    </dsp:sp>
    <dsp:sp modelId="{CB772E90-3942-9A45-8FCE-D7FAB1A1FEBC}">
      <dsp:nvSpPr>
        <dsp:cNvPr id="0" name=""/>
        <dsp:cNvSpPr/>
      </dsp:nvSpPr>
      <dsp:spPr>
        <a:xfrm>
          <a:off x="0" y="1894337"/>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Pruebas de función hepática (bilirrubina, AST, ALT, </a:t>
          </a:r>
          <a:r>
            <a:rPr lang="es-CO" sz="2000" kern="1200" dirty="0" err="1">
              <a:latin typeface="Montserrat" panose="02000505000000020004"/>
            </a:rPr>
            <a:t>GGT</a:t>
          </a:r>
          <a:r>
            <a:rPr lang="es-CO" sz="2000" kern="1200" dirty="0">
              <a:latin typeface="Montserrat" panose="02000505000000020004"/>
            </a:rPr>
            <a:t>).</a:t>
          </a:r>
        </a:p>
      </dsp:txBody>
      <dsp:txXfrm>
        <a:off x="42568" y="1936905"/>
        <a:ext cx="6535650" cy="786879"/>
      </dsp:txXfrm>
    </dsp:sp>
    <dsp:sp modelId="{1F118039-851A-2D42-AA17-18A9A2923383}">
      <dsp:nvSpPr>
        <dsp:cNvPr id="0" name=""/>
        <dsp:cNvSpPr/>
      </dsp:nvSpPr>
      <dsp:spPr>
        <a:xfrm>
          <a:off x="0" y="2823953"/>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Glucosa, HbA1c.</a:t>
          </a:r>
        </a:p>
      </dsp:txBody>
      <dsp:txXfrm>
        <a:off x="42568" y="2866521"/>
        <a:ext cx="6535650" cy="786879"/>
      </dsp:txXfrm>
    </dsp:sp>
    <dsp:sp modelId="{D7C91D6C-EB45-CA4A-B263-3F2236D26A26}">
      <dsp:nvSpPr>
        <dsp:cNvPr id="0" name=""/>
        <dsp:cNvSpPr/>
      </dsp:nvSpPr>
      <dsp:spPr>
        <a:xfrm>
          <a:off x="0" y="3753569"/>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err="1">
              <a:latin typeface="Montserrat" panose="02000505000000020004"/>
            </a:rPr>
            <a:t>TSH</a:t>
          </a:r>
          <a:r>
            <a:rPr lang="es-CO" sz="2000" kern="1200" dirty="0">
              <a:latin typeface="Montserrat" panose="02000505000000020004"/>
            </a:rPr>
            <a:t>.</a:t>
          </a:r>
        </a:p>
      </dsp:txBody>
      <dsp:txXfrm>
        <a:off x="42568" y="3796137"/>
        <a:ext cx="6535650" cy="786879"/>
      </dsp:txXfrm>
    </dsp:sp>
    <dsp:sp modelId="{9FC18104-0CB0-8048-817E-77327E5BEACD}">
      <dsp:nvSpPr>
        <dsp:cNvPr id="0" name=""/>
        <dsp:cNvSpPr/>
      </dsp:nvSpPr>
      <dsp:spPr>
        <a:xfrm>
          <a:off x="0" y="4683184"/>
          <a:ext cx="6620786" cy="872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Péptidos natriuréticos.</a:t>
          </a:r>
        </a:p>
      </dsp:txBody>
      <dsp:txXfrm>
        <a:off x="42568" y="4725752"/>
        <a:ext cx="6535650" cy="7868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8615C-4277-784B-B8CE-24E133F521C3}">
      <dsp:nvSpPr>
        <dsp:cNvPr id="0" name=""/>
        <dsp:cNvSpPr/>
      </dsp:nvSpPr>
      <dsp:spPr>
        <a:xfrm>
          <a:off x="0" y="8096"/>
          <a:ext cx="7049136" cy="122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Cateterismo derecho con catéter en la arteria pulmonar.</a:t>
          </a:r>
        </a:p>
      </dsp:txBody>
      <dsp:txXfrm>
        <a:off x="59685" y="67781"/>
        <a:ext cx="6929766" cy="1103280"/>
      </dsp:txXfrm>
    </dsp:sp>
    <dsp:sp modelId="{400D9788-736A-814B-BF01-A5527D689D7F}">
      <dsp:nvSpPr>
        <dsp:cNvPr id="0" name=""/>
        <dsp:cNvSpPr/>
      </dsp:nvSpPr>
      <dsp:spPr>
        <a:xfrm>
          <a:off x="0" y="1288346"/>
          <a:ext cx="7049136" cy="122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Pacientes con insuficiencia cardiaca severa candidatos a trasplante de corazón o de asistencia circulatoria mecánica.</a:t>
          </a:r>
        </a:p>
      </dsp:txBody>
      <dsp:txXfrm>
        <a:off x="59685" y="1348031"/>
        <a:ext cx="6929766" cy="1103280"/>
      </dsp:txXfrm>
    </dsp:sp>
    <dsp:sp modelId="{A53D304C-CD95-0F47-9195-0D290E0038A0}">
      <dsp:nvSpPr>
        <dsp:cNvPr id="0" name=""/>
        <dsp:cNvSpPr/>
      </dsp:nvSpPr>
      <dsp:spPr>
        <a:xfrm>
          <a:off x="0" y="2568596"/>
          <a:ext cx="7049136" cy="122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Montserrat" panose="02000505000000020004"/>
            </a:rPr>
            <a:t>Estudio de hipertensión pulmonar y su reversibilidad antes de la corrección de valvulopatía.</a:t>
          </a:r>
        </a:p>
      </dsp:txBody>
      <dsp:txXfrm>
        <a:off x="59685" y="2628281"/>
        <a:ext cx="6929766" cy="1103280"/>
      </dsp:txXfrm>
    </dsp:sp>
    <dsp:sp modelId="{84B40173-850C-E543-AFAD-EBCFFDD2B0C5}">
      <dsp:nvSpPr>
        <dsp:cNvPr id="0" name=""/>
        <dsp:cNvSpPr/>
      </dsp:nvSpPr>
      <dsp:spPr>
        <a:xfrm>
          <a:off x="0" y="3848846"/>
          <a:ext cx="7049136" cy="122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latin typeface="Montserrat" panose="02000505000000020004"/>
            </a:rPr>
            <a:t>Ajustar el tratamiento en pacientes con IC que permanecen gravemente sintomáticos a pesar del manejo inicial.</a:t>
          </a:r>
        </a:p>
      </dsp:txBody>
      <dsp:txXfrm>
        <a:off x="59685" y="3908531"/>
        <a:ext cx="6929766" cy="11032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CA13-041D-3C49-AAF7-51FDD95A411E}">
      <dsp:nvSpPr>
        <dsp:cNvPr id="0" name=""/>
        <dsp:cNvSpPr/>
      </dsp:nvSpPr>
      <dsp:spPr>
        <a:xfrm>
          <a:off x="0" y="21805"/>
          <a:ext cx="6841966" cy="979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En hipertensos de edad avanzada (≥ 75 años de edad) o de alto riesgo CV, reduce el riesgo de enfermedad cardiovascular, muerte y hospitalización por IC.</a:t>
          </a:r>
        </a:p>
      </dsp:txBody>
      <dsp:txXfrm>
        <a:off x="47805" y="69610"/>
        <a:ext cx="6746356" cy="883680"/>
      </dsp:txXfrm>
    </dsp:sp>
    <dsp:sp modelId="{F6EB4FB1-2192-3A46-89D8-4E3995CC1383}">
      <dsp:nvSpPr>
        <dsp:cNvPr id="0" name=""/>
        <dsp:cNvSpPr/>
      </dsp:nvSpPr>
      <dsp:spPr>
        <a:xfrm>
          <a:off x="0" y="1126507"/>
          <a:ext cx="6841966" cy="979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EMPA-REG: Empagliflozina mostro Disminución de la mortalidad y las hospitalizaciones por IC.</a:t>
          </a:r>
        </a:p>
      </dsp:txBody>
      <dsp:txXfrm>
        <a:off x="47805" y="1174312"/>
        <a:ext cx="6746356" cy="883680"/>
      </dsp:txXfrm>
    </dsp:sp>
    <dsp:sp modelId="{42B1DFB1-9FBA-DA4B-8E8F-E31A15CD0D68}">
      <dsp:nvSpPr>
        <dsp:cNvPr id="0" name=""/>
        <dsp:cNvSpPr/>
      </dsp:nvSpPr>
      <dsp:spPr>
        <a:xfrm>
          <a:off x="0" y="2158945"/>
          <a:ext cx="6841966" cy="638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Consumo del OH y miocardiopatía tóxica.</a:t>
          </a:r>
        </a:p>
      </dsp:txBody>
      <dsp:txXfrm>
        <a:off x="31157" y="2190102"/>
        <a:ext cx="6779652" cy="575938"/>
      </dsp:txXfrm>
    </dsp:sp>
    <dsp:sp modelId="{A7BF4DC9-FB58-FE43-B035-331406B2F331}">
      <dsp:nvSpPr>
        <dsp:cNvPr id="0" name=""/>
        <dsp:cNvSpPr/>
      </dsp:nvSpPr>
      <dsp:spPr>
        <a:xfrm>
          <a:off x="0" y="2886477"/>
          <a:ext cx="6841966" cy="532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a:latin typeface="Montserrat" panose="02000505000000020004"/>
            </a:rPr>
            <a:t>Estatinas: disiminucion en la mortalidad, retrasan el inicio</a:t>
          </a:r>
        </a:p>
      </dsp:txBody>
      <dsp:txXfrm>
        <a:off x="25995" y="2912472"/>
        <a:ext cx="6789976" cy="480528"/>
      </dsp:txXfrm>
    </dsp:sp>
    <dsp:sp modelId="{36F5121E-8954-3F41-AE6B-81FEC857D911}">
      <dsp:nvSpPr>
        <dsp:cNvPr id="0" name=""/>
        <dsp:cNvSpPr/>
      </dsp:nvSpPr>
      <dsp:spPr>
        <a:xfrm>
          <a:off x="0" y="3508275"/>
          <a:ext cx="6841966" cy="979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NO hay evidencia en revascularización ni ASA en enfermedad coronaria estable.</a:t>
          </a:r>
        </a:p>
      </dsp:txBody>
      <dsp:txXfrm>
        <a:off x="47805" y="3556080"/>
        <a:ext cx="6746356" cy="883680"/>
      </dsp:txXfrm>
    </dsp:sp>
    <dsp:sp modelId="{06EEA98E-D6D3-A24D-BFB3-21675EA75E3D}">
      <dsp:nvSpPr>
        <dsp:cNvPr id="0" name=""/>
        <dsp:cNvSpPr/>
      </dsp:nvSpPr>
      <dsp:spPr>
        <a:xfrm>
          <a:off x="0" y="4576845"/>
          <a:ext cx="6841966" cy="521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a:latin typeface="Montserrat" panose="02000505000000020004"/>
            </a:rPr>
            <a:t>No hay evidencia de medicamentos para la obesidad.</a:t>
          </a:r>
        </a:p>
      </dsp:txBody>
      <dsp:txXfrm>
        <a:off x="25474" y="4602319"/>
        <a:ext cx="6791018" cy="4708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7CA0E-01A8-F842-987D-D526FF42168A}">
      <dsp:nvSpPr>
        <dsp:cNvPr id="0" name=""/>
        <dsp:cNvSpPr/>
      </dsp:nvSpPr>
      <dsp:spPr>
        <a:xfrm>
          <a:off x="0" y="222123"/>
          <a:ext cx="7247919"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IECA: Disminuye la mortalidad cardiovascular y retrasa la aparición de síntomas.</a:t>
          </a:r>
        </a:p>
      </dsp:txBody>
      <dsp:txXfrm>
        <a:off x="58485" y="280608"/>
        <a:ext cx="7130949" cy="1081110"/>
      </dsp:txXfrm>
    </dsp:sp>
    <dsp:sp modelId="{9A11E98F-C146-944E-A132-75DFD3558933}">
      <dsp:nvSpPr>
        <dsp:cNvPr id="0" name=""/>
        <dsp:cNvSpPr/>
      </dsp:nvSpPr>
      <dsp:spPr>
        <a:xfrm>
          <a:off x="0" y="1467470"/>
          <a:ext cx="7247919" cy="666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2000505000000020004"/>
            </a:rPr>
            <a:t>PCI temprana luego de un infarto.</a:t>
          </a:r>
        </a:p>
      </dsp:txBody>
      <dsp:txXfrm>
        <a:off x="32553" y="1500023"/>
        <a:ext cx="7182813" cy="601745"/>
      </dsp:txXfrm>
    </dsp:sp>
    <dsp:sp modelId="{2BF7E3C1-8375-9A41-849F-E87E7D868A7D}">
      <dsp:nvSpPr>
        <dsp:cNvPr id="0" name=""/>
        <dsp:cNvSpPr/>
      </dsp:nvSpPr>
      <dsp:spPr>
        <a:xfrm>
          <a:off x="0" y="2223619"/>
          <a:ext cx="7247919" cy="875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err="1">
              <a:latin typeface="Montserrat" panose="02000505000000020004"/>
            </a:rPr>
            <a:t>Introduccion</a:t>
          </a:r>
          <a:r>
            <a:rPr lang="es-CO" sz="1600" kern="1200" dirty="0">
              <a:latin typeface="Montserrat" panose="02000505000000020004"/>
            </a:rPr>
            <a:t> temprana de </a:t>
          </a:r>
          <a:r>
            <a:rPr lang="es-CO" sz="1600" kern="1200" dirty="0" err="1">
              <a:latin typeface="Montserrat" panose="02000505000000020004"/>
            </a:rPr>
            <a:t>IECA</a:t>
          </a:r>
          <a:r>
            <a:rPr lang="es-CO" sz="1600" kern="1200" dirty="0">
              <a:latin typeface="Montserrat" panose="02000505000000020004"/>
            </a:rPr>
            <a:t>, </a:t>
          </a:r>
          <a:r>
            <a:rPr lang="es-CO" sz="1600" kern="1200" dirty="0" err="1">
              <a:latin typeface="Montserrat" panose="02000505000000020004"/>
            </a:rPr>
            <a:t>BB</a:t>
          </a:r>
          <a:r>
            <a:rPr lang="es-CO" sz="1600" kern="1200" dirty="0">
              <a:latin typeface="Montserrat" panose="02000505000000020004"/>
            </a:rPr>
            <a:t> y antagonista del receptor mineralocorticoide, sobre todo en FE disminuida secundario a isquemia.</a:t>
          </a:r>
        </a:p>
      </dsp:txBody>
      <dsp:txXfrm>
        <a:off x="42762" y="2266381"/>
        <a:ext cx="7162395" cy="790452"/>
      </dsp:txXfrm>
    </dsp:sp>
    <dsp:sp modelId="{69CC5D59-8237-E84C-AB37-63856554A4E8}">
      <dsp:nvSpPr>
        <dsp:cNvPr id="0" name=""/>
        <dsp:cNvSpPr/>
      </dsp:nvSpPr>
      <dsp:spPr>
        <a:xfrm>
          <a:off x="0" y="3220920"/>
          <a:ext cx="7247919" cy="4219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err="1">
              <a:latin typeface="Montserrat" panose="02000505000000020004"/>
            </a:rPr>
            <a:t>Cardiodesfibrilador</a:t>
          </a:r>
          <a:r>
            <a:rPr lang="es-CO" sz="1600" kern="1200" dirty="0">
              <a:latin typeface="Montserrat" panose="02000505000000020004"/>
            </a:rPr>
            <a:t> implantable.</a:t>
          </a:r>
        </a:p>
      </dsp:txBody>
      <dsp:txXfrm>
        <a:off x="20599" y="3241519"/>
        <a:ext cx="7206721" cy="380777"/>
      </dsp:txXfrm>
    </dsp:sp>
    <dsp:sp modelId="{82EE082C-FCE9-4145-AC40-DB62DAD3C390}">
      <dsp:nvSpPr>
        <dsp:cNvPr id="0" name=""/>
        <dsp:cNvSpPr/>
      </dsp:nvSpPr>
      <dsp:spPr>
        <a:xfrm>
          <a:off x="0" y="3755091"/>
          <a:ext cx="724791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121"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s-CO" sz="1500" kern="1200" dirty="0">
              <a:solidFill>
                <a:srgbClr val="152B48"/>
              </a:solidFill>
              <a:latin typeface="Montserrat" panose="02000505000000020004"/>
            </a:rPr>
            <a:t>a) disfunción sistólica del VI asintomática (</a:t>
          </a:r>
          <a:r>
            <a:rPr lang="es-CO" sz="1500" kern="1200" dirty="0" err="1">
              <a:solidFill>
                <a:srgbClr val="152B48"/>
              </a:solidFill>
              <a:latin typeface="Montserrat" panose="02000505000000020004"/>
            </a:rPr>
            <a:t>FEVI</a:t>
          </a:r>
          <a:r>
            <a:rPr lang="es-CO" sz="1500" kern="1200" dirty="0">
              <a:solidFill>
                <a:srgbClr val="152B48"/>
              </a:solidFill>
              <a:latin typeface="Montserrat" panose="02000505000000020004"/>
            </a:rPr>
            <a:t> ≤30%) de origen isquémico, 40 días después  de </a:t>
          </a:r>
          <a:r>
            <a:rPr lang="es-CO" sz="1500" kern="1200" dirty="0" err="1">
              <a:solidFill>
                <a:srgbClr val="152B48"/>
              </a:solidFill>
              <a:latin typeface="Montserrat" panose="02000505000000020004"/>
            </a:rPr>
            <a:t>IAM</a:t>
          </a:r>
          <a:r>
            <a:rPr lang="es-CO" sz="1500" kern="1200" dirty="0">
              <a:solidFill>
                <a:srgbClr val="152B48"/>
              </a:solidFill>
              <a:latin typeface="Montserrat" panose="02000505000000020004"/>
            </a:rPr>
            <a:t>.</a:t>
          </a:r>
        </a:p>
        <a:p>
          <a:pPr marL="114300" lvl="1" indent="-114300" algn="l" defTabSz="666750">
            <a:lnSpc>
              <a:spcPct val="90000"/>
            </a:lnSpc>
            <a:spcBef>
              <a:spcPct val="0"/>
            </a:spcBef>
            <a:spcAft>
              <a:spcPct val="20000"/>
            </a:spcAft>
            <a:buChar char="•"/>
          </a:pPr>
          <a:r>
            <a:rPr lang="es-CO" sz="1500" kern="1200" dirty="0">
              <a:solidFill>
                <a:srgbClr val="152B48"/>
              </a:solidFill>
              <a:latin typeface="Montserrat" panose="02000505000000020004"/>
            </a:rPr>
            <a:t>b) miocardiopatía dilatada no isquémica asintomática (</a:t>
          </a:r>
          <a:r>
            <a:rPr lang="es-CO" sz="1500" kern="1200" dirty="0" err="1">
              <a:solidFill>
                <a:srgbClr val="152B48"/>
              </a:solidFill>
              <a:latin typeface="Montserrat" panose="02000505000000020004"/>
            </a:rPr>
            <a:t>FEVI</a:t>
          </a:r>
          <a:r>
            <a:rPr lang="es-CO" sz="1500" kern="1200" dirty="0">
              <a:solidFill>
                <a:srgbClr val="152B48"/>
              </a:solidFill>
              <a:latin typeface="Montserrat" panose="02000505000000020004"/>
            </a:rPr>
            <a:t> ≤30%), que reciben la terapia medica óptima.</a:t>
          </a:r>
        </a:p>
      </dsp:txBody>
      <dsp:txXfrm>
        <a:off x="0" y="3755091"/>
        <a:ext cx="7247919" cy="10598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DFAC2-2F5A-B44E-9C8D-5C749C63A279}">
      <dsp:nvSpPr>
        <dsp:cNvPr id="0" name=""/>
        <dsp:cNvSpPr/>
      </dsp:nvSpPr>
      <dsp:spPr>
        <a:xfrm>
          <a:off x="0" y="580321"/>
          <a:ext cx="624850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Pacientes con ritmo sinusal, </a:t>
          </a:r>
          <a:r>
            <a:rPr lang="es-CO" sz="2100" kern="1200" dirty="0" err="1">
              <a:latin typeface="Montserrat" panose="02000505000000020004"/>
            </a:rPr>
            <a:t>QRS</a:t>
          </a:r>
          <a:r>
            <a:rPr lang="es-CO" sz="2100" kern="1200" dirty="0">
              <a:latin typeface="Montserrat" panose="02000505000000020004"/>
            </a:rPr>
            <a:t> &gt; 150 </a:t>
          </a:r>
          <a:r>
            <a:rPr lang="es-CO" sz="2100" kern="1200" dirty="0" err="1">
              <a:latin typeface="Montserrat" panose="02000505000000020004"/>
            </a:rPr>
            <a:t>mseg</a:t>
          </a:r>
          <a:r>
            <a:rPr lang="es-CO" sz="2100" kern="1200" dirty="0">
              <a:latin typeface="Montserrat" panose="02000505000000020004"/>
            </a:rPr>
            <a:t>.</a:t>
          </a:r>
        </a:p>
      </dsp:txBody>
      <dsp:txXfrm>
        <a:off x="26987" y="607308"/>
        <a:ext cx="6194527" cy="498850"/>
      </dsp:txXfrm>
    </dsp:sp>
    <dsp:sp modelId="{FEE37738-0B0B-4F47-AA29-EC9F46004165}">
      <dsp:nvSpPr>
        <dsp:cNvPr id="0" name=""/>
        <dsp:cNvSpPr/>
      </dsp:nvSpPr>
      <dsp:spPr>
        <a:xfrm>
          <a:off x="0" y="1193625"/>
          <a:ext cx="624850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Morfología de </a:t>
          </a:r>
          <a:r>
            <a:rPr lang="es-CO" sz="2100" kern="1200" dirty="0" err="1">
              <a:latin typeface="Montserrat" panose="02000505000000020004"/>
            </a:rPr>
            <a:t>BRIHH</a:t>
          </a:r>
          <a:r>
            <a:rPr lang="es-CO" sz="2100" kern="1200" dirty="0">
              <a:latin typeface="Montserrat" panose="02000505000000020004"/>
            </a:rPr>
            <a:t>.</a:t>
          </a:r>
        </a:p>
      </dsp:txBody>
      <dsp:txXfrm>
        <a:off x="26987" y="1220612"/>
        <a:ext cx="6194527" cy="498850"/>
      </dsp:txXfrm>
    </dsp:sp>
    <dsp:sp modelId="{11C9AB0F-76E3-0D4F-B5A9-328709532EC5}">
      <dsp:nvSpPr>
        <dsp:cNvPr id="0" name=""/>
        <dsp:cNvSpPr/>
      </dsp:nvSpPr>
      <dsp:spPr>
        <a:xfrm>
          <a:off x="0" y="1806931"/>
          <a:ext cx="624850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err="1">
              <a:latin typeface="Montserrat" panose="02000505000000020004"/>
            </a:rPr>
            <a:t>FEVI</a:t>
          </a:r>
          <a:r>
            <a:rPr lang="es-CO" sz="2100" kern="1200" dirty="0">
              <a:latin typeface="Montserrat" panose="02000505000000020004"/>
            </a:rPr>
            <a:t> &lt; 35%.</a:t>
          </a:r>
        </a:p>
      </dsp:txBody>
      <dsp:txXfrm>
        <a:off x="26987" y="1833918"/>
        <a:ext cx="6194527" cy="498850"/>
      </dsp:txXfrm>
    </dsp:sp>
    <dsp:sp modelId="{B20293C8-F870-3042-8D1E-FA19277C143B}">
      <dsp:nvSpPr>
        <dsp:cNvPr id="0" name=""/>
        <dsp:cNvSpPr/>
      </dsp:nvSpPr>
      <dsp:spPr>
        <a:xfrm>
          <a:off x="0" y="2420235"/>
          <a:ext cx="624850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Estado funcional bueno.</a:t>
          </a:r>
        </a:p>
      </dsp:txBody>
      <dsp:txXfrm>
        <a:off x="26987" y="2447222"/>
        <a:ext cx="6194527" cy="498850"/>
      </dsp:txXfrm>
    </dsp:sp>
    <dsp:sp modelId="{503AFD80-B69F-9344-8A7C-9495E588F966}">
      <dsp:nvSpPr>
        <dsp:cNvPr id="0" name=""/>
        <dsp:cNvSpPr/>
      </dsp:nvSpPr>
      <dsp:spPr>
        <a:xfrm>
          <a:off x="0" y="3033541"/>
          <a:ext cx="624850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Expectativa de vida &gt; 1 año.</a:t>
          </a:r>
        </a:p>
      </dsp:txBody>
      <dsp:txXfrm>
        <a:off x="26987" y="3060528"/>
        <a:ext cx="6194527" cy="498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83ACA-F0FB-43C1-8825-E3BEBD16AE37}">
      <dsp:nvSpPr>
        <dsp:cNvPr id="0" name=""/>
        <dsp:cNvSpPr/>
      </dsp:nvSpPr>
      <dsp:spPr>
        <a:xfrm>
          <a:off x="125835" y="5"/>
          <a:ext cx="2784762" cy="1670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anose="00000500000000000000" pitchFamily="50" charset="0"/>
            </a:rPr>
            <a:t>1-2% de la población adulta en los países desarrollados.</a:t>
          </a:r>
        </a:p>
      </dsp:txBody>
      <dsp:txXfrm>
        <a:off x="125835" y="5"/>
        <a:ext cx="2784762" cy="1670857"/>
      </dsp:txXfrm>
    </dsp:sp>
    <dsp:sp modelId="{1BFD3770-9C90-4BA7-A236-82B2A72C8D12}">
      <dsp:nvSpPr>
        <dsp:cNvPr id="0" name=""/>
        <dsp:cNvSpPr/>
      </dsp:nvSpPr>
      <dsp:spPr>
        <a:xfrm>
          <a:off x="3189074" y="5"/>
          <a:ext cx="2784762" cy="1670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anose="00000500000000000000" pitchFamily="50" charset="0"/>
            </a:rPr>
            <a:t>≥10% en mayores de 70 años.</a:t>
          </a:r>
        </a:p>
      </dsp:txBody>
      <dsp:txXfrm>
        <a:off x="3189074" y="5"/>
        <a:ext cx="2784762" cy="1670857"/>
      </dsp:txXfrm>
    </dsp:sp>
    <dsp:sp modelId="{FACE525E-7ED6-4261-B07A-02D552A8191F}">
      <dsp:nvSpPr>
        <dsp:cNvPr id="0" name=""/>
        <dsp:cNvSpPr/>
      </dsp:nvSpPr>
      <dsp:spPr>
        <a:xfrm>
          <a:off x="125835" y="1949338"/>
          <a:ext cx="2784762" cy="1670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anose="00000500000000000000" pitchFamily="50" charset="0"/>
            </a:rPr>
            <a:t>El riesgo de por vida de la IC a los 55 años es del 33% para hombres y 28% para mujeres.</a:t>
          </a:r>
        </a:p>
      </dsp:txBody>
      <dsp:txXfrm>
        <a:off x="125835" y="1949338"/>
        <a:ext cx="2784762" cy="1670857"/>
      </dsp:txXfrm>
    </dsp:sp>
    <dsp:sp modelId="{4B8348A7-2481-43B0-AED1-E729DE9BB4FB}">
      <dsp:nvSpPr>
        <dsp:cNvPr id="0" name=""/>
        <dsp:cNvSpPr/>
      </dsp:nvSpPr>
      <dsp:spPr>
        <a:xfrm>
          <a:off x="3189074" y="1949338"/>
          <a:ext cx="2784762" cy="1670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anose="00000500000000000000" pitchFamily="50" charset="0"/>
            </a:rPr>
            <a:t>FE conservada mujeres, mayores hipertensas o con FA.</a:t>
          </a:r>
        </a:p>
      </dsp:txBody>
      <dsp:txXfrm>
        <a:off x="3189074" y="1949338"/>
        <a:ext cx="2784762" cy="1670857"/>
      </dsp:txXfrm>
    </dsp:sp>
    <dsp:sp modelId="{AD7A3074-B28A-448E-B042-6065A88C60CD}">
      <dsp:nvSpPr>
        <dsp:cNvPr id="0" name=""/>
        <dsp:cNvSpPr/>
      </dsp:nvSpPr>
      <dsp:spPr>
        <a:xfrm>
          <a:off x="1657454" y="3898672"/>
          <a:ext cx="2784762" cy="1670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anose="00000500000000000000" pitchFamily="50" charset="0"/>
            </a:rPr>
            <a:t>FE disminuida cardiopatía isquémica.</a:t>
          </a:r>
        </a:p>
      </dsp:txBody>
      <dsp:txXfrm>
        <a:off x="1657454" y="3898672"/>
        <a:ext cx="2784762" cy="16708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8FA13-C715-1440-8B9F-FEFFABA305A8}">
      <dsp:nvSpPr>
        <dsp:cNvPr id="0" name=""/>
        <dsp:cNvSpPr/>
      </dsp:nvSpPr>
      <dsp:spPr>
        <a:xfrm>
          <a:off x="-6512922" y="-996084"/>
          <a:ext cx="7751959" cy="7751959"/>
        </a:xfrm>
        <a:prstGeom prst="blockArc">
          <a:avLst>
            <a:gd name="adj1" fmla="val 18900000"/>
            <a:gd name="adj2" fmla="val 2700000"/>
            <a:gd name="adj3" fmla="val 27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9F8CC-9709-D247-B02F-F9B3AC53CC96}">
      <dsp:nvSpPr>
        <dsp:cNvPr id="0" name=""/>
        <dsp:cNvSpPr/>
      </dsp:nvSpPr>
      <dsp:spPr>
        <a:xfrm>
          <a:off x="541239" y="359871"/>
          <a:ext cx="6729096" cy="72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662" tIns="33020" rIns="33020" bIns="33020"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Indicado en paciente con arritmias ventricular sostenidas sintomáticas y antecedente de muerte súbita.</a:t>
          </a:r>
        </a:p>
      </dsp:txBody>
      <dsp:txXfrm>
        <a:off x="541239" y="359871"/>
        <a:ext cx="6729096" cy="720204"/>
      </dsp:txXfrm>
    </dsp:sp>
    <dsp:sp modelId="{87D31156-E6E3-2546-8137-3EE139B0913C}">
      <dsp:nvSpPr>
        <dsp:cNvPr id="0" name=""/>
        <dsp:cNvSpPr/>
      </dsp:nvSpPr>
      <dsp:spPr>
        <a:xfrm>
          <a:off x="91111" y="269846"/>
          <a:ext cx="900255" cy="9002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A0E94-E968-E942-A3DC-C4468DDF3FBD}">
      <dsp:nvSpPr>
        <dsp:cNvPr id="0" name=""/>
        <dsp:cNvSpPr/>
      </dsp:nvSpPr>
      <dsp:spPr>
        <a:xfrm>
          <a:off x="1057316" y="1439832"/>
          <a:ext cx="6213019" cy="72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662" tIns="33020" rIns="33020" bIns="33020"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Independiente de la fracción de eyección.</a:t>
          </a:r>
        </a:p>
      </dsp:txBody>
      <dsp:txXfrm>
        <a:off x="1057316" y="1439832"/>
        <a:ext cx="6213019" cy="720204"/>
      </dsp:txXfrm>
    </dsp:sp>
    <dsp:sp modelId="{1E9674C4-2E0F-3B49-9712-9BEB7C4D7B38}">
      <dsp:nvSpPr>
        <dsp:cNvPr id="0" name=""/>
        <dsp:cNvSpPr/>
      </dsp:nvSpPr>
      <dsp:spPr>
        <a:xfrm>
          <a:off x="607189" y="1349807"/>
          <a:ext cx="900255" cy="9002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180E8-9C5B-CB46-B919-CE1970A0A0E2}">
      <dsp:nvSpPr>
        <dsp:cNvPr id="0" name=""/>
        <dsp:cNvSpPr/>
      </dsp:nvSpPr>
      <dsp:spPr>
        <a:xfrm>
          <a:off x="1215711" y="2519793"/>
          <a:ext cx="6054625" cy="72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662" tIns="33020" rIns="33020" bIns="33020"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Estado funcional bueno y con expectativa de vida mayor a 1 año. </a:t>
          </a:r>
        </a:p>
      </dsp:txBody>
      <dsp:txXfrm>
        <a:off x="1215711" y="2519793"/>
        <a:ext cx="6054625" cy="720204"/>
      </dsp:txXfrm>
    </dsp:sp>
    <dsp:sp modelId="{DB6D95F8-B398-0846-B3EB-93125387E1EB}">
      <dsp:nvSpPr>
        <dsp:cNvPr id="0" name=""/>
        <dsp:cNvSpPr/>
      </dsp:nvSpPr>
      <dsp:spPr>
        <a:xfrm>
          <a:off x="765583" y="2429767"/>
          <a:ext cx="900255" cy="9002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527F5-F3E9-264E-A024-6B69F7C1992E}">
      <dsp:nvSpPr>
        <dsp:cNvPr id="0" name=""/>
        <dsp:cNvSpPr/>
      </dsp:nvSpPr>
      <dsp:spPr>
        <a:xfrm>
          <a:off x="1057316" y="3599754"/>
          <a:ext cx="6213019" cy="72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662" tIns="33020" rIns="33020" bIns="33020" numCol="1" spcCol="1270" anchor="ctr" anchorCtr="0">
          <a:noAutofit/>
        </a:bodyPr>
        <a:lstStyle/>
        <a:p>
          <a:pPr marL="0" lvl="0" indent="0" algn="l" defTabSz="577850">
            <a:lnSpc>
              <a:spcPct val="90000"/>
            </a:lnSpc>
            <a:spcBef>
              <a:spcPct val="0"/>
            </a:spcBef>
            <a:spcAft>
              <a:spcPct val="35000"/>
            </a:spcAft>
            <a:buNone/>
          </a:pPr>
          <a:r>
            <a:rPr lang="es-CO" sz="1300" kern="1200" dirty="0">
              <a:latin typeface="Montserrat" panose="00000500000000000000" pitchFamily="50" charset="0"/>
            </a:rPr>
            <a:t>Terapia médica óptima para la insufiiencia cardiaca (betabloqueadores, IECA o ARA II y espironolactona) durante al menos tres meses.</a:t>
          </a:r>
        </a:p>
      </dsp:txBody>
      <dsp:txXfrm>
        <a:off x="1057316" y="3599754"/>
        <a:ext cx="6213019" cy="720204"/>
      </dsp:txXfrm>
    </dsp:sp>
    <dsp:sp modelId="{2693FA3C-5B86-CD47-A5ED-DD048EDB5108}">
      <dsp:nvSpPr>
        <dsp:cNvPr id="0" name=""/>
        <dsp:cNvSpPr/>
      </dsp:nvSpPr>
      <dsp:spPr>
        <a:xfrm>
          <a:off x="607189" y="3509728"/>
          <a:ext cx="900255" cy="9002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9B8237-8F8F-6F44-AD7B-C2D1A575A37B}">
      <dsp:nvSpPr>
        <dsp:cNvPr id="0" name=""/>
        <dsp:cNvSpPr/>
      </dsp:nvSpPr>
      <dsp:spPr>
        <a:xfrm>
          <a:off x="541239" y="4679714"/>
          <a:ext cx="6729096" cy="72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662" tIns="33020" rIns="33020" bIns="33020" numCol="1" spcCol="1270" anchor="ctr" anchorCtr="0">
          <a:noAutofit/>
        </a:bodyPr>
        <a:lstStyle/>
        <a:p>
          <a:pPr marL="0" lvl="0" indent="0" algn="l" defTabSz="577850">
            <a:lnSpc>
              <a:spcPct val="90000"/>
            </a:lnSpc>
            <a:spcBef>
              <a:spcPct val="0"/>
            </a:spcBef>
            <a:spcAft>
              <a:spcPct val="35000"/>
            </a:spcAft>
            <a:buNone/>
          </a:pPr>
          <a:r>
            <a:rPr lang="es-CO" sz="1300" b="1" kern="1200" dirty="0">
              <a:latin typeface="Montserrat" panose="00000500000000000000" pitchFamily="50" charset="0"/>
            </a:rPr>
            <a:t>Cardiopatía isquémica o cardiomiopatía dilatada</a:t>
          </a:r>
        </a:p>
      </dsp:txBody>
      <dsp:txXfrm>
        <a:off x="541239" y="4679714"/>
        <a:ext cx="6729096" cy="720204"/>
      </dsp:txXfrm>
    </dsp:sp>
    <dsp:sp modelId="{BC22778C-4C13-4F43-8863-241DD2C326F3}">
      <dsp:nvSpPr>
        <dsp:cNvPr id="0" name=""/>
        <dsp:cNvSpPr/>
      </dsp:nvSpPr>
      <dsp:spPr>
        <a:xfrm>
          <a:off x="91111" y="4589689"/>
          <a:ext cx="900255" cy="90025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A1952-CB73-AF4C-B82F-1ACDB44C3084}">
      <dsp:nvSpPr>
        <dsp:cNvPr id="0" name=""/>
        <dsp:cNvSpPr/>
      </dsp:nvSpPr>
      <dsp:spPr>
        <a:xfrm>
          <a:off x="0" y="1708"/>
          <a:ext cx="6613181"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anose="02000505000000020004"/>
            </a:rPr>
            <a:t>Pacientes con cardiomiopatía dilatada no isquémica o falla cardiaca isquémica NYHA II-III, con FEVI &lt; 35%.</a:t>
          </a:r>
        </a:p>
      </dsp:txBody>
      <dsp:txXfrm>
        <a:off x="85326" y="87034"/>
        <a:ext cx="6442529" cy="1577254"/>
      </dsp:txXfrm>
    </dsp:sp>
    <dsp:sp modelId="{83BC36A4-F892-294B-AB46-9FCCB316B85B}">
      <dsp:nvSpPr>
        <dsp:cNvPr id="0" name=""/>
        <dsp:cNvSpPr/>
      </dsp:nvSpPr>
      <dsp:spPr>
        <a:xfrm>
          <a:off x="0" y="1812975"/>
          <a:ext cx="6613181"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anose="02000505000000020004"/>
            </a:rPr>
            <a:t>Terapia médica optima para la insuficiencia cardiaca (</a:t>
          </a:r>
          <a:r>
            <a:rPr lang="es-CO" sz="2200" kern="1200" dirty="0" err="1">
              <a:latin typeface="Montserrat" panose="02000505000000020004"/>
            </a:rPr>
            <a:t>betabloqueadores</a:t>
          </a:r>
          <a:r>
            <a:rPr lang="es-CO" sz="2200" kern="1200" dirty="0">
              <a:latin typeface="Montserrat" panose="02000505000000020004"/>
            </a:rPr>
            <a:t>, </a:t>
          </a:r>
          <a:r>
            <a:rPr lang="es-CO" sz="2200" kern="1200" dirty="0" err="1">
              <a:latin typeface="Montserrat" panose="02000505000000020004"/>
            </a:rPr>
            <a:t>IECA</a:t>
          </a:r>
          <a:r>
            <a:rPr lang="es-CO" sz="2200" kern="1200" dirty="0">
              <a:latin typeface="Montserrat" panose="02000505000000020004"/>
            </a:rPr>
            <a:t> o ARA II y espironolactona) durante al menos tres meses. </a:t>
          </a:r>
        </a:p>
      </dsp:txBody>
      <dsp:txXfrm>
        <a:off x="85326" y="1898301"/>
        <a:ext cx="6442529" cy="1577254"/>
      </dsp:txXfrm>
    </dsp:sp>
    <dsp:sp modelId="{246CAE45-753B-9C41-B3BB-0C39E1D2BD89}">
      <dsp:nvSpPr>
        <dsp:cNvPr id="0" name=""/>
        <dsp:cNvSpPr/>
      </dsp:nvSpPr>
      <dsp:spPr>
        <a:xfrm>
          <a:off x="0" y="3624242"/>
          <a:ext cx="6613181"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anose="02000505000000020004"/>
            </a:rPr>
            <a:t>Reduce el riesgo relativo de muerte en 23% (P=0.007).</a:t>
          </a:r>
        </a:p>
      </dsp:txBody>
      <dsp:txXfrm>
        <a:off x="85326" y="3709568"/>
        <a:ext cx="6442529" cy="15772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99C1-39FA-474C-A8A5-2E6824D7A515}">
      <dsp:nvSpPr>
        <dsp:cNvPr id="0" name=""/>
        <dsp:cNvSpPr/>
      </dsp:nvSpPr>
      <dsp:spPr>
        <a:xfrm>
          <a:off x="-5788754" y="-885991"/>
          <a:ext cx="6891699" cy="6891699"/>
        </a:xfrm>
        <a:prstGeom prst="blockArc">
          <a:avLst>
            <a:gd name="adj1" fmla="val 18900000"/>
            <a:gd name="adj2" fmla="val 2700000"/>
            <a:gd name="adj3" fmla="val 313"/>
          </a:avLst>
        </a:prstGeom>
        <a:noFill/>
        <a:ln w="12700" cap="flat" cmpd="sng" algn="ctr">
          <a:solidFill>
            <a:srgbClr val="00AAA7"/>
          </a:solidFill>
          <a:prstDash val="solid"/>
          <a:miter lim="800000"/>
        </a:ln>
        <a:effectLst/>
      </dsp:spPr>
      <dsp:style>
        <a:lnRef idx="2">
          <a:scrgbClr r="0" g="0" b="0"/>
        </a:lnRef>
        <a:fillRef idx="0">
          <a:scrgbClr r="0" g="0" b="0"/>
        </a:fillRef>
        <a:effectRef idx="0">
          <a:scrgbClr r="0" g="0" b="0"/>
        </a:effectRef>
        <a:fontRef idx="minor"/>
      </dsp:style>
    </dsp:sp>
    <dsp:sp modelId="{A54B90CA-2286-B94C-827D-1934EAC35FBE}">
      <dsp:nvSpPr>
        <dsp:cNvPr id="0" name=""/>
        <dsp:cNvSpPr/>
      </dsp:nvSpPr>
      <dsp:spPr>
        <a:xfrm>
          <a:off x="577319" y="393603"/>
          <a:ext cx="6286051" cy="787617"/>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anose="02000505000000020004"/>
            </a:rPr>
            <a:t>La insuficiencia cardiaca crónica es una patología muy frecuente en pacientes con y sin antecedentes cardiovasculares.</a:t>
          </a:r>
        </a:p>
      </dsp:txBody>
      <dsp:txXfrm>
        <a:off x="577319" y="393603"/>
        <a:ext cx="6286051" cy="787617"/>
      </dsp:txXfrm>
    </dsp:sp>
    <dsp:sp modelId="{5BBC8976-FB82-2440-AFA7-3C6A8EE33D6A}">
      <dsp:nvSpPr>
        <dsp:cNvPr id="0" name=""/>
        <dsp:cNvSpPr/>
      </dsp:nvSpPr>
      <dsp:spPr>
        <a:xfrm>
          <a:off x="85058" y="295151"/>
          <a:ext cx="984521" cy="984521"/>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6C331B35-1F54-9C47-BF51-AD82D9F590CF}">
      <dsp:nvSpPr>
        <dsp:cNvPr id="0" name=""/>
        <dsp:cNvSpPr/>
      </dsp:nvSpPr>
      <dsp:spPr>
        <a:xfrm>
          <a:off x="1028878" y="1575234"/>
          <a:ext cx="5834492" cy="787617"/>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anose="02000505000000020004"/>
            </a:rPr>
            <a:t>Su correcto diagnóstico involucra la clínica, imágenes y paraclínicos</a:t>
          </a:r>
          <a:r>
            <a:rPr lang="es-CO" sz="1500" kern="1200" dirty="0">
              <a:latin typeface="AdvOTb7819099"/>
            </a:rPr>
            <a:t>. </a:t>
          </a:r>
        </a:p>
      </dsp:txBody>
      <dsp:txXfrm>
        <a:off x="1028878" y="1575234"/>
        <a:ext cx="5834492" cy="787617"/>
      </dsp:txXfrm>
    </dsp:sp>
    <dsp:sp modelId="{6FC7C811-82AF-BB40-B2D6-383537A3EFB4}">
      <dsp:nvSpPr>
        <dsp:cNvPr id="0" name=""/>
        <dsp:cNvSpPr/>
      </dsp:nvSpPr>
      <dsp:spPr>
        <a:xfrm>
          <a:off x="536617" y="1476782"/>
          <a:ext cx="984521" cy="984521"/>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 modelId="{82D8A7AC-3011-6245-A556-82F249B58AF7}">
      <dsp:nvSpPr>
        <dsp:cNvPr id="0" name=""/>
        <dsp:cNvSpPr/>
      </dsp:nvSpPr>
      <dsp:spPr>
        <a:xfrm>
          <a:off x="1028878" y="2756865"/>
          <a:ext cx="5834492" cy="787617"/>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anose="02000505000000020004"/>
            </a:rPr>
            <a:t>Su manejo integral impacta en sobrevida a largo plazo. </a:t>
          </a:r>
        </a:p>
      </dsp:txBody>
      <dsp:txXfrm>
        <a:off x="1028878" y="2756865"/>
        <a:ext cx="5834492" cy="787617"/>
      </dsp:txXfrm>
    </dsp:sp>
    <dsp:sp modelId="{720AAD08-D4A3-1047-9060-BC0C5673F584}">
      <dsp:nvSpPr>
        <dsp:cNvPr id="0" name=""/>
        <dsp:cNvSpPr/>
      </dsp:nvSpPr>
      <dsp:spPr>
        <a:xfrm>
          <a:off x="536617" y="2658413"/>
          <a:ext cx="984521" cy="984521"/>
        </a:xfrm>
        <a:prstGeom prst="ellipse">
          <a:avLst/>
        </a:prstGeom>
        <a:solidFill>
          <a:schemeClr val="lt1">
            <a:hueOff val="0"/>
            <a:satOff val="0"/>
            <a:lumOff val="0"/>
            <a:alphaOff val="0"/>
          </a:schemeClr>
        </a:solidFill>
        <a:ln w="12700" cap="flat" cmpd="sng" algn="ctr">
          <a:solidFill>
            <a:srgbClr val="00AAA7"/>
          </a:solidFill>
          <a:prstDash val="solid"/>
          <a:miter lim="800000"/>
        </a:ln>
        <a:effectLst/>
      </dsp:spPr>
      <dsp:style>
        <a:lnRef idx="2">
          <a:scrgbClr r="0" g="0" b="0"/>
        </a:lnRef>
        <a:fillRef idx="1">
          <a:scrgbClr r="0" g="0" b="0"/>
        </a:fillRef>
        <a:effectRef idx="0">
          <a:scrgbClr r="0" g="0" b="0"/>
        </a:effectRef>
        <a:fontRef idx="minor"/>
      </dsp:style>
    </dsp:sp>
    <dsp:sp modelId="{D4031E46-6A5A-E747-BE97-E6109BE2ABD6}">
      <dsp:nvSpPr>
        <dsp:cNvPr id="0" name=""/>
        <dsp:cNvSpPr/>
      </dsp:nvSpPr>
      <dsp:spPr>
        <a:xfrm>
          <a:off x="577319" y="3938495"/>
          <a:ext cx="6286051" cy="787617"/>
        </a:xfrm>
        <a:prstGeom prst="rect">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17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Montserrat" panose="02000505000000020004"/>
            </a:rPr>
            <a:t>Los dispositivos implantables y “nuevos” medicamentos continúan prolongando la vida de los pacientes.</a:t>
          </a:r>
        </a:p>
      </dsp:txBody>
      <dsp:txXfrm>
        <a:off x="577319" y="3938495"/>
        <a:ext cx="6286051" cy="787617"/>
      </dsp:txXfrm>
    </dsp:sp>
    <dsp:sp modelId="{F165AF4E-EAEC-5C4A-98DD-9F360D2C87DF}">
      <dsp:nvSpPr>
        <dsp:cNvPr id="0" name=""/>
        <dsp:cNvSpPr/>
      </dsp:nvSpPr>
      <dsp:spPr>
        <a:xfrm>
          <a:off x="85058" y="3840043"/>
          <a:ext cx="984521" cy="984521"/>
        </a:xfrm>
        <a:prstGeom prst="ellipse">
          <a:avLst/>
        </a:prstGeom>
        <a:solidFill>
          <a:schemeClr val="lt1">
            <a:hueOff val="0"/>
            <a:satOff val="0"/>
            <a:lumOff val="0"/>
            <a:alphaOff val="0"/>
          </a:schemeClr>
        </a:solidFill>
        <a:ln w="12700" cap="flat" cmpd="sng" algn="ctr">
          <a:solidFill>
            <a:srgbClr val="152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74BA8-98F7-4FBA-843E-735F599A4454}">
      <dsp:nvSpPr>
        <dsp:cNvPr id="0" name=""/>
        <dsp:cNvSpPr/>
      </dsp:nvSpPr>
      <dsp:spPr>
        <a:xfrm>
          <a:off x="88735" y="3565398"/>
          <a:ext cx="4742582"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DA6ED-E2D5-4DB7-8668-12E7479E60EF}">
      <dsp:nvSpPr>
        <dsp:cNvPr id="0" name=""/>
        <dsp:cNvSpPr/>
      </dsp:nvSpPr>
      <dsp:spPr>
        <a:xfrm>
          <a:off x="491337" y="3177885"/>
          <a:ext cx="6878720" cy="632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999" tIns="0" rIns="259999" bIns="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Montserrat" panose="00000500000000000000" pitchFamily="50" charset="0"/>
            </a:rPr>
            <a:t>FE entre 40-49% con las respectivas consideraciones </a:t>
          </a:r>
          <a:r>
            <a:rPr lang="es-ES" sz="1800" kern="1200" dirty="0">
              <a:latin typeface="Montserrat" panose="00000500000000000000" pitchFamily="50" charset="0"/>
              <a:sym typeface="Wingdings" panose="05000000000000000000" pitchFamily="2" charset="2"/>
            </a:rPr>
            <a:t></a:t>
          </a:r>
          <a:r>
            <a:rPr lang="es-ES" sz="1800" kern="1200" dirty="0">
              <a:latin typeface="Montserrat" panose="00000500000000000000" pitchFamily="50" charset="0"/>
            </a:rPr>
            <a:t> </a:t>
          </a:r>
          <a:r>
            <a:rPr lang="es-ES" sz="1800" kern="1200" dirty="0" err="1">
              <a:latin typeface="Montserrat" panose="00000500000000000000" pitchFamily="50" charset="0"/>
            </a:rPr>
            <a:t>FCmrFE</a:t>
          </a:r>
          <a:r>
            <a:rPr lang="es-ES" sz="1800" kern="1200" dirty="0">
              <a:latin typeface="Montserrat" panose="00000500000000000000" pitchFamily="50" charset="0"/>
            </a:rPr>
            <a:t>.</a:t>
          </a:r>
        </a:p>
      </dsp:txBody>
      <dsp:txXfrm>
        <a:off x="522215" y="3208763"/>
        <a:ext cx="6816964" cy="570793"/>
      </dsp:txXfrm>
    </dsp:sp>
    <dsp:sp modelId="{651FED5B-E5C5-4EBE-8168-B90EE5BE91A5}">
      <dsp:nvSpPr>
        <dsp:cNvPr id="0" name=""/>
        <dsp:cNvSpPr/>
      </dsp:nvSpPr>
      <dsp:spPr>
        <a:xfrm>
          <a:off x="0" y="4300034"/>
          <a:ext cx="481186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CBB63-E984-49AE-B928-1162C19A0495}">
      <dsp:nvSpPr>
        <dsp:cNvPr id="0" name=""/>
        <dsp:cNvSpPr/>
      </dsp:nvSpPr>
      <dsp:spPr>
        <a:xfrm>
          <a:off x="491337" y="4063874"/>
          <a:ext cx="68787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999" tIns="0" rIns="259999"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0000500000000000000" pitchFamily="50" charset="0"/>
            </a:rPr>
            <a:t>Indicaciones para: FE conservada, reducida y </a:t>
          </a:r>
          <a:r>
            <a:rPr lang="es-ES" sz="1600" kern="1200" dirty="0" err="1">
              <a:latin typeface="Montserrat" panose="00000500000000000000" pitchFamily="50" charset="0"/>
            </a:rPr>
            <a:t>FCmrFE</a:t>
          </a:r>
          <a:r>
            <a:rPr lang="es-ES" sz="1600" kern="1200" dirty="0">
              <a:latin typeface="Montserrat" panose="00000500000000000000" pitchFamily="50" charset="0"/>
            </a:rPr>
            <a:t>.</a:t>
          </a:r>
        </a:p>
      </dsp:txBody>
      <dsp:txXfrm>
        <a:off x="514394" y="4086931"/>
        <a:ext cx="6832606" cy="426206"/>
      </dsp:txXfrm>
    </dsp:sp>
    <dsp:sp modelId="{363F7484-E9E2-41DB-8F0E-14A6D3F8D858}">
      <dsp:nvSpPr>
        <dsp:cNvPr id="0" name=""/>
        <dsp:cNvSpPr/>
      </dsp:nvSpPr>
      <dsp:spPr>
        <a:xfrm>
          <a:off x="0" y="5025794"/>
          <a:ext cx="481186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22E96-7051-407F-82DD-5E7514E1E8B6}">
      <dsp:nvSpPr>
        <dsp:cNvPr id="0" name=""/>
        <dsp:cNvSpPr/>
      </dsp:nvSpPr>
      <dsp:spPr>
        <a:xfrm>
          <a:off x="491337" y="4789634"/>
          <a:ext cx="68787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999" tIns="0" rIns="259999"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0000500000000000000" pitchFamily="50" charset="0"/>
            </a:rPr>
            <a:t>Recomendaciones para el retraso en aparición de síntomas.</a:t>
          </a:r>
        </a:p>
      </dsp:txBody>
      <dsp:txXfrm>
        <a:off x="514394" y="4812691"/>
        <a:ext cx="6832606" cy="426206"/>
      </dsp:txXfrm>
    </dsp:sp>
    <dsp:sp modelId="{F1C77EDB-A7B1-4BC9-BF05-6999495C3072}">
      <dsp:nvSpPr>
        <dsp:cNvPr id="0" name=""/>
        <dsp:cNvSpPr/>
      </dsp:nvSpPr>
      <dsp:spPr>
        <a:xfrm>
          <a:off x="0" y="5751554"/>
          <a:ext cx="481186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C718E-723A-4F36-9108-E0B79FF52DF3}">
      <dsp:nvSpPr>
        <dsp:cNvPr id="0" name=""/>
        <dsp:cNvSpPr/>
      </dsp:nvSpPr>
      <dsp:spPr>
        <a:xfrm>
          <a:off x="491337" y="5515394"/>
          <a:ext cx="68787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999" tIns="0" rIns="259999"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0000500000000000000" pitchFamily="50" charset="0"/>
            </a:rPr>
            <a:t>Indicación para el uso de inhibidor del receptor de neprilisina.</a:t>
          </a:r>
        </a:p>
      </dsp:txBody>
      <dsp:txXfrm>
        <a:off x="514394" y="5538451"/>
        <a:ext cx="6832606" cy="426206"/>
      </dsp:txXfrm>
    </dsp:sp>
    <dsp:sp modelId="{5981E9EB-8A35-489B-9DC5-41CC2E492D49}">
      <dsp:nvSpPr>
        <dsp:cNvPr id="0" name=""/>
        <dsp:cNvSpPr/>
      </dsp:nvSpPr>
      <dsp:spPr>
        <a:xfrm>
          <a:off x="0" y="6477314"/>
          <a:ext cx="490089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91E7F2-888A-4AD5-8BA2-DB5819AF957B}">
      <dsp:nvSpPr>
        <dsp:cNvPr id="0" name=""/>
        <dsp:cNvSpPr/>
      </dsp:nvSpPr>
      <dsp:spPr>
        <a:xfrm>
          <a:off x="491337" y="6241154"/>
          <a:ext cx="68787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999" tIns="0" rIns="259999"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ontserrat" panose="00000500000000000000" pitchFamily="50" charset="0"/>
            </a:rPr>
            <a:t>Indicaciones para uso de terapia de resincronización cardiaca.</a:t>
          </a:r>
        </a:p>
      </dsp:txBody>
      <dsp:txXfrm>
        <a:off x="514394" y="6264211"/>
        <a:ext cx="683260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BB9B-A986-B84C-B54F-ADAC5B394D60}">
      <dsp:nvSpPr>
        <dsp:cNvPr id="0" name=""/>
        <dsp:cNvSpPr/>
      </dsp:nvSpPr>
      <dsp:spPr>
        <a:xfrm>
          <a:off x="0" y="82697"/>
          <a:ext cx="6479052" cy="933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b="1" kern="1200" dirty="0">
              <a:latin typeface="Montserrat" panose="02000505000000020004"/>
            </a:rPr>
            <a:t>Crónica </a:t>
          </a:r>
          <a:r>
            <a:rPr lang="es-CO" sz="2100" b="1" kern="1200" dirty="0">
              <a:latin typeface="Montserrat" panose="02000505000000020004"/>
              <a:sym typeface="Wingdings" pitchFamily="2" charset="2"/>
            </a:rPr>
            <a:t></a:t>
          </a:r>
          <a:r>
            <a:rPr lang="es-CO" sz="2100" b="1" kern="1200" dirty="0">
              <a:latin typeface="Montserrat" panose="02000505000000020004"/>
            </a:rPr>
            <a:t> </a:t>
          </a:r>
          <a:r>
            <a:rPr lang="es-CO" sz="2100" kern="1200" dirty="0">
              <a:latin typeface="Montserrat" panose="02000505000000020004"/>
            </a:rPr>
            <a:t>Paciente con signos y síntomas estables en al menos un mes.</a:t>
          </a:r>
        </a:p>
      </dsp:txBody>
      <dsp:txXfrm>
        <a:off x="45577" y="128274"/>
        <a:ext cx="6387898" cy="842505"/>
      </dsp:txXfrm>
    </dsp:sp>
    <dsp:sp modelId="{AF905206-1662-C148-AC71-262E04FE2E96}">
      <dsp:nvSpPr>
        <dsp:cNvPr id="0" name=""/>
        <dsp:cNvSpPr/>
      </dsp:nvSpPr>
      <dsp:spPr>
        <a:xfrm>
          <a:off x="0" y="1076837"/>
          <a:ext cx="6479052" cy="933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b="1" kern="1200" dirty="0">
              <a:latin typeface="Montserrat" panose="02000505000000020004"/>
            </a:rPr>
            <a:t>Descompensada </a:t>
          </a:r>
          <a:r>
            <a:rPr lang="es-CO" sz="2100" b="1" kern="1200" dirty="0">
              <a:latin typeface="Montserrat" panose="02000505000000020004"/>
              <a:sym typeface="Wingdings" pitchFamily="2" charset="2"/>
            </a:rPr>
            <a:t></a:t>
          </a:r>
          <a:r>
            <a:rPr lang="es-CO" sz="2100" b="1" kern="1200" dirty="0">
              <a:latin typeface="Montserrat" panose="02000505000000020004"/>
            </a:rPr>
            <a:t> </a:t>
          </a:r>
          <a:r>
            <a:rPr lang="es-CO" sz="2100" kern="1200" dirty="0">
              <a:latin typeface="Montserrat" panose="02000505000000020004"/>
            </a:rPr>
            <a:t>Cambios en síntomas preexistentes.</a:t>
          </a:r>
        </a:p>
      </dsp:txBody>
      <dsp:txXfrm>
        <a:off x="45577" y="1122414"/>
        <a:ext cx="6387898" cy="842505"/>
      </dsp:txXfrm>
    </dsp:sp>
    <dsp:sp modelId="{E0162502-8BBA-D44C-8D8B-45904BCFF358}">
      <dsp:nvSpPr>
        <dsp:cNvPr id="0" name=""/>
        <dsp:cNvSpPr/>
      </dsp:nvSpPr>
      <dsp:spPr>
        <a:xfrm>
          <a:off x="0" y="2070977"/>
          <a:ext cx="6479052" cy="933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b="1" kern="1200" dirty="0">
              <a:latin typeface="Montserrat" panose="02000505000000020004"/>
            </a:rPr>
            <a:t>De Novo</a:t>
          </a:r>
        </a:p>
      </dsp:txBody>
      <dsp:txXfrm>
        <a:off x="45577" y="2116554"/>
        <a:ext cx="6387898" cy="842505"/>
      </dsp:txXfrm>
    </dsp:sp>
    <dsp:sp modelId="{05B1C9C0-6C28-5C41-899E-C70A39D74743}">
      <dsp:nvSpPr>
        <dsp:cNvPr id="0" name=""/>
        <dsp:cNvSpPr/>
      </dsp:nvSpPr>
      <dsp:spPr>
        <a:xfrm>
          <a:off x="0" y="3004637"/>
          <a:ext cx="6479052" cy="61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1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a:solidFill>
                <a:srgbClr val="152B48"/>
              </a:solidFill>
              <a:latin typeface="Montserrat" panose="02000505000000020004"/>
            </a:rPr>
            <a:t>Aguda.</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anose="02000505000000020004"/>
            </a:rPr>
            <a:t>Subaguda.</a:t>
          </a:r>
        </a:p>
      </dsp:txBody>
      <dsp:txXfrm>
        <a:off x="0" y="3004637"/>
        <a:ext cx="6479052" cy="619447"/>
      </dsp:txXfrm>
    </dsp:sp>
    <dsp:sp modelId="{13A03E65-13EA-4E42-B67E-DCC746E6510E}">
      <dsp:nvSpPr>
        <dsp:cNvPr id="0" name=""/>
        <dsp:cNvSpPr/>
      </dsp:nvSpPr>
      <dsp:spPr>
        <a:xfrm>
          <a:off x="0" y="3624085"/>
          <a:ext cx="6479052" cy="933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b="1" kern="1200" dirty="0">
              <a:latin typeface="Montserrat" panose="02000505000000020004"/>
            </a:rPr>
            <a:t>Reversible.</a:t>
          </a:r>
        </a:p>
      </dsp:txBody>
      <dsp:txXfrm>
        <a:off x="45577" y="3669662"/>
        <a:ext cx="6387898" cy="842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63F64-D399-4DA4-BFE9-885EB6B13E6E}">
      <dsp:nvSpPr>
        <dsp:cNvPr id="0" name=""/>
        <dsp:cNvSpPr/>
      </dsp:nvSpPr>
      <dsp:spPr>
        <a:xfrm>
          <a:off x="439644" y="0"/>
          <a:ext cx="4982634" cy="3542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A94DC-C1B9-413F-A9F9-4EC1C1692419}">
      <dsp:nvSpPr>
        <dsp:cNvPr id="0" name=""/>
        <dsp:cNvSpPr/>
      </dsp:nvSpPr>
      <dsp:spPr>
        <a:xfrm>
          <a:off x="881" y="1062835"/>
          <a:ext cx="1258978" cy="1417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2000505000000020004"/>
            </a:rPr>
            <a:t>Estadio A</a:t>
          </a:r>
        </a:p>
      </dsp:txBody>
      <dsp:txXfrm>
        <a:off x="62339" y="1124293"/>
        <a:ext cx="1136062" cy="1294198"/>
      </dsp:txXfrm>
    </dsp:sp>
    <dsp:sp modelId="{8851E3BD-6144-48A2-82D7-30AE6C5F1FB7}">
      <dsp:nvSpPr>
        <dsp:cNvPr id="0" name=""/>
        <dsp:cNvSpPr/>
      </dsp:nvSpPr>
      <dsp:spPr>
        <a:xfrm>
          <a:off x="1439610" y="1062835"/>
          <a:ext cx="1345215" cy="1417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2000505000000020004"/>
            </a:rPr>
            <a:t>Estadio B</a:t>
          </a:r>
        </a:p>
      </dsp:txBody>
      <dsp:txXfrm>
        <a:off x="1505278" y="1128503"/>
        <a:ext cx="1213879" cy="1285778"/>
      </dsp:txXfrm>
    </dsp:sp>
    <dsp:sp modelId="{0201F410-7A63-4B3A-918B-6C636FFAA834}">
      <dsp:nvSpPr>
        <dsp:cNvPr id="0" name=""/>
        <dsp:cNvSpPr/>
      </dsp:nvSpPr>
      <dsp:spPr>
        <a:xfrm>
          <a:off x="2964576" y="1062835"/>
          <a:ext cx="1380472" cy="1417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333500">
            <a:lnSpc>
              <a:spcPct val="90000"/>
            </a:lnSpc>
            <a:spcBef>
              <a:spcPct val="0"/>
            </a:spcBef>
            <a:spcAft>
              <a:spcPct val="35000"/>
            </a:spcAft>
            <a:buNone/>
          </a:pPr>
          <a:r>
            <a:rPr lang="es-CO" sz="1900" kern="1200" dirty="0">
              <a:solidFill>
                <a:prstClr val="white"/>
              </a:solidFill>
              <a:latin typeface="Montserrat" panose="02000505000000020004"/>
              <a:ea typeface="+mn-ea"/>
              <a:cs typeface="+mn-cs"/>
            </a:rPr>
            <a:t>Estadio C</a:t>
          </a:r>
        </a:p>
      </dsp:txBody>
      <dsp:txXfrm>
        <a:off x="3031965" y="1130224"/>
        <a:ext cx="1245694" cy="1282336"/>
      </dsp:txXfrm>
    </dsp:sp>
    <dsp:sp modelId="{EFA8F9FB-C900-4F87-B545-0E81A4FB4280}">
      <dsp:nvSpPr>
        <dsp:cNvPr id="0" name=""/>
        <dsp:cNvSpPr/>
      </dsp:nvSpPr>
      <dsp:spPr>
        <a:xfrm>
          <a:off x="4524799" y="1062835"/>
          <a:ext cx="1336242" cy="1417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333500">
            <a:lnSpc>
              <a:spcPct val="90000"/>
            </a:lnSpc>
            <a:spcBef>
              <a:spcPct val="0"/>
            </a:spcBef>
            <a:spcAft>
              <a:spcPct val="35000"/>
            </a:spcAft>
            <a:buNone/>
          </a:pPr>
          <a:r>
            <a:rPr lang="es-CO" sz="1900" kern="1200" dirty="0">
              <a:solidFill>
                <a:prstClr val="white"/>
              </a:solidFill>
              <a:latin typeface="Montserrat" panose="02000505000000020004"/>
              <a:ea typeface="+mn-ea"/>
              <a:cs typeface="+mn-cs"/>
            </a:rPr>
            <a:t>Estadio D</a:t>
          </a:r>
        </a:p>
      </dsp:txBody>
      <dsp:txXfrm>
        <a:off x="4590029" y="1128065"/>
        <a:ext cx="1205782" cy="1286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4C03-580E-4263-80D5-1525FF073523}">
      <dsp:nvSpPr>
        <dsp:cNvPr id="0" name=""/>
        <dsp:cNvSpPr/>
      </dsp:nvSpPr>
      <dsp:spPr>
        <a:xfrm>
          <a:off x="2010700" y="-33722"/>
          <a:ext cx="5154607" cy="5154607"/>
        </a:xfrm>
        <a:prstGeom prst="circularArrow">
          <a:avLst>
            <a:gd name="adj1" fmla="val 5544"/>
            <a:gd name="adj2" fmla="val 330680"/>
            <a:gd name="adj3" fmla="val 13753155"/>
            <a:gd name="adj4" fmla="val 1739983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1362B-ED64-48B0-89E2-A17002D29249}">
      <dsp:nvSpPr>
        <dsp:cNvPr id="0" name=""/>
        <dsp:cNvSpPr/>
      </dsp:nvSpPr>
      <dsp:spPr>
        <a:xfrm>
          <a:off x="3369315" y="113"/>
          <a:ext cx="2437377" cy="1218688"/>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Injuria Miocárdica.</a:t>
          </a:r>
        </a:p>
      </dsp:txBody>
      <dsp:txXfrm>
        <a:off x="3428806" y="59604"/>
        <a:ext cx="2318395" cy="1099706"/>
      </dsp:txXfrm>
    </dsp:sp>
    <dsp:sp modelId="{98066DD9-4189-4792-959D-575841A7BC92}">
      <dsp:nvSpPr>
        <dsp:cNvPr id="0" name=""/>
        <dsp:cNvSpPr/>
      </dsp:nvSpPr>
      <dsp:spPr>
        <a:xfrm>
          <a:off x="5459858" y="1518982"/>
          <a:ext cx="2437377" cy="1218688"/>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Cambios </a:t>
          </a:r>
          <a:r>
            <a:rPr lang="es-CO" sz="1500" kern="1200" dirty="0" err="1">
              <a:latin typeface="Montserrat" panose="00000500000000000000" pitchFamily="50" charset="0"/>
            </a:rPr>
            <a:t>maladaptativos</a:t>
          </a:r>
          <a:r>
            <a:rPr lang="es-CO" sz="1500" kern="1200" dirty="0">
              <a:latin typeface="Montserrat" panose="00000500000000000000" pitchFamily="50" charset="0"/>
            </a:rPr>
            <a:t> miocitos y matriz extracelular.</a:t>
          </a:r>
        </a:p>
      </dsp:txBody>
      <dsp:txXfrm>
        <a:off x="5519349" y="1578473"/>
        <a:ext cx="2318395" cy="1099706"/>
      </dsp:txXfrm>
    </dsp:sp>
    <dsp:sp modelId="{5A8A25B1-F403-43F4-9AE3-68C3BCE23078}">
      <dsp:nvSpPr>
        <dsp:cNvPr id="0" name=""/>
        <dsp:cNvSpPr/>
      </dsp:nvSpPr>
      <dsp:spPr>
        <a:xfrm>
          <a:off x="4661342" y="3976562"/>
          <a:ext cx="2437377" cy="1218688"/>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err="1">
              <a:latin typeface="Montserrat" panose="00000500000000000000" pitchFamily="50" charset="0"/>
            </a:rPr>
            <a:t>Remodelamiento</a:t>
          </a:r>
          <a:r>
            <a:rPr lang="es-CO" sz="1500" kern="1200" dirty="0">
              <a:latin typeface="Montserrat" panose="00000500000000000000" pitchFamily="50" charset="0"/>
            </a:rPr>
            <a:t> del ventrículo.</a:t>
          </a:r>
        </a:p>
      </dsp:txBody>
      <dsp:txXfrm>
        <a:off x="4720833" y="4036053"/>
        <a:ext cx="2318395" cy="1099706"/>
      </dsp:txXfrm>
    </dsp:sp>
    <dsp:sp modelId="{5813878B-FD79-4758-AB9D-EEA70F630BE0}">
      <dsp:nvSpPr>
        <dsp:cNvPr id="0" name=""/>
        <dsp:cNvSpPr/>
      </dsp:nvSpPr>
      <dsp:spPr>
        <a:xfrm>
          <a:off x="2077289" y="3976562"/>
          <a:ext cx="2437377" cy="1218688"/>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Dilatación y alteración contractilidad.</a:t>
          </a:r>
        </a:p>
      </dsp:txBody>
      <dsp:txXfrm>
        <a:off x="2136780" y="4036053"/>
        <a:ext cx="2318395" cy="1099706"/>
      </dsp:txXfrm>
    </dsp:sp>
    <dsp:sp modelId="{D8E11D2D-E28D-47D8-8F40-8613CC38C589}">
      <dsp:nvSpPr>
        <dsp:cNvPr id="0" name=""/>
        <dsp:cNvSpPr/>
      </dsp:nvSpPr>
      <dsp:spPr>
        <a:xfrm>
          <a:off x="1278773" y="1518982"/>
          <a:ext cx="2437377" cy="1218688"/>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err="1">
              <a:latin typeface="Montserrat" panose="00000500000000000000" pitchFamily="50" charset="0"/>
            </a:rPr>
            <a:t>Imbalance</a:t>
          </a:r>
          <a:r>
            <a:rPr lang="es-CO" sz="1500" kern="1200" dirty="0">
              <a:latin typeface="Montserrat" panose="00000500000000000000" pitchFamily="50" charset="0"/>
            </a:rPr>
            <a:t> </a:t>
          </a:r>
          <a:r>
            <a:rPr lang="es-CO" sz="1500" kern="1200" dirty="0" err="1">
              <a:latin typeface="Montserrat" panose="00000500000000000000" pitchFamily="50" charset="0"/>
            </a:rPr>
            <a:t>neurohumoral</a:t>
          </a:r>
          <a:r>
            <a:rPr lang="es-CO" sz="1500" kern="1200" dirty="0">
              <a:latin typeface="Montserrat" panose="00000500000000000000" pitchFamily="50" charset="0"/>
            </a:rPr>
            <a:t>.</a:t>
          </a:r>
        </a:p>
      </dsp:txBody>
      <dsp:txXfrm>
        <a:off x="1338264" y="1578473"/>
        <a:ext cx="2318395" cy="1099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42577-D758-4EAB-81F1-19B7DD717FF4}">
      <dsp:nvSpPr>
        <dsp:cNvPr id="0" name=""/>
        <dsp:cNvSpPr/>
      </dsp:nvSpPr>
      <dsp:spPr>
        <a:xfrm>
          <a:off x="794" y="663266"/>
          <a:ext cx="3097435" cy="1858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Historia clínica y EF.</a:t>
          </a:r>
        </a:p>
      </dsp:txBody>
      <dsp:txXfrm>
        <a:off x="794" y="663266"/>
        <a:ext cx="3097435" cy="1858461"/>
      </dsp:txXfrm>
    </dsp:sp>
    <dsp:sp modelId="{3279B229-F15D-4DCE-8FF6-C78F6BB979AD}">
      <dsp:nvSpPr>
        <dsp:cNvPr id="0" name=""/>
        <dsp:cNvSpPr/>
      </dsp:nvSpPr>
      <dsp:spPr>
        <a:xfrm>
          <a:off x="3407973" y="663266"/>
          <a:ext cx="3097435" cy="1858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err="1">
              <a:latin typeface="Montserrat" panose="02000505000000020004"/>
            </a:rPr>
            <a:t>EKG</a:t>
          </a:r>
          <a:r>
            <a:rPr lang="es-ES" sz="2600" kern="1200" dirty="0">
              <a:latin typeface="Montserrat" panose="02000505000000020004"/>
            </a:rPr>
            <a:t>.</a:t>
          </a:r>
        </a:p>
      </dsp:txBody>
      <dsp:txXfrm>
        <a:off x="3407973" y="663266"/>
        <a:ext cx="3097435" cy="1858461"/>
      </dsp:txXfrm>
    </dsp:sp>
    <dsp:sp modelId="{A3739BB0-9005-47E3-BFC6-F8F9B82BA7AB}">
      <dsp:nvSpPr>
        <dsp:cNvPr id="0" name=""/>
        <dsp:cNvSpPr/>
      </dsp:nvSpPr>
      <dsp:spPr>
        <a:xfrm>
          <a:off x="794" y="2831471"/>
          <a:ext cx="3097435" cy="1858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Péptidos natriuréticos.</a:t>
          </a:r>
        </a:p>
      </dsp:txBody>
      <dsp:txXfrm>
        <a:off x="794" y="2831471"/>
        <a:ext cx="3097435" cy="1858461"/>
      </dsp:txXfrm>
    </dsp:sp>
    <dsp:sp modelId="{B64B08A9-73EC-4335-99DC-4675BE7F9E2A}">
      <dsp:nvSpPr>
        <dsp:cNvPr id="0" name=""/>
        <dsp:cNvSpPr/>
      </dsp:nvSpPr>
      <dsp:spPr>
        <a:xfrm>
          <a:off x="3407973" y="2831471"/>
          <a:ext cx="3097435" cy="1858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latin typeface="Montserrat" panose="02000505000000020004"/>
            </a:rPr>
            <a:t>Ecocardiograma.</a:t>
          </a:r>
        </a:p>
      </dsp:txBody>
      <dsp:txXfrm>
        <a:off x="3407973" y="2831471"/>
        <a:ext cx="3097435" cy="1858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67C98-F5E5-F24E-9275-C17299D6664D}">
      <dsp:nvSpPr>
        <dsp:cNvPr id="0" name=""/>
        <dsp:cNvSpPr/>
      </dsp:nvSpPr>
      <dsp:spPr>
        <a:xfrm>
          <a:off x="0" y="186505"/>
          <a:ext cx="6641172" cy="915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Punto de corte. </a:t>
          </a:r>
        </a:p>
      </dsp:txBody>
      <dsp:txXfrm>
        <a:off x="44697" y="231202"/>
        <a:ext cx="6551778" cy="826222"/>
      </dsp:txXfrm>
    </dsp:sp>
    <dsp:sp modelId="{1A552949-CCE6-ED45-93BB-097FF945AB0A}">
      <dsp:nvSpPr>
        <dsp:cNvPr id="0" name=""/>
        <dsp:cNvSpPr/>
      </dsp:nvSpPr>
      <dsp:spPr>
        <a:xfrm>
          <a:off x="0" y="1102122"/>
          <a:ext cx="6641172"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a:solidFill>
                <a:srgbClr val="152B48"/>
              </a:solidFill>
              <a:latin typeface="Montserrat" panose="02000505000000020004"/>
            </a:rPr>
            <a:t>Falla cardiaca crónica: BNP 35 pg / ml y  pro-BNP (NT-proBNP):  125 pg/ml.</a:t>
          </a:r>
        </a:p>
        <a:p>
          <a:pPr marL="171450" lvl="1" indent="-171450" algn="l" defTabSz="711200">
            <a:lnSpc>
              <a:spcPct val="90000"/>
            </a:lnSpc>
            <a:spcBef>
              <a:spcPct val="0"/>
            </a:spcBef>
            <a:spcAft>
              <a:spcPct val="20000"/>
            </a:spcAft>
            <a:buChar char="•"/>
          </a:pPr>
          <a:r>
            <a:rPr lang="es-CO" sz="1600" kern="1200" dirty="0">
              <a:solidFill>
                <a:srgbClr val="152B48"/>
              </a:solidFill>
              <a:latin typeface="Montserrat" panose="02000505000000020004"/>
            </a:rPr>
            <a:t>Falla cadiaca aguda:  BNP100 pg / ml y pro-BNP  300 pg/ml. </a:t>
          </a:r>
        </a:p>
      </dsp:txBody>
      <dsp:txXfrm>
        <a:off x="0" y="1102122"/>
        <a:ext cx="6641172" cy="869400"/>
      </dsp:txXfrm>
    </dsp:sp>
    <dsp:sp modelId="{2FC19B3F-174C-EB47-9747-78DFF431E1F5}">
      <dsp:nvSpPr>
        <dsp:cNvPr id="0" name=""/>
        <dsp:cNvSpPr/>
      </dsp:nvSpPr>
      <dsp:spPr>
        <a:xfrm>
          <a:off x="0" y="1971522"/>
          <a:ext cx="6641172" cy="915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VPN: 94 Y 98% en fase aguda y crónica.</a:t>
          </a:r>
        </a:p>
      </dsp:txBody>
      <dsp:txXfrm>
        <a:off x="44697" y="2016219"/>
        <a:ext cx="6551778" cy="826222"/>
      </dsp:txXfrm>
    </dsp:sp>
    <dsp:sp modelId="{490F7F63-F7E7-0740-B6D4-E2C39E565462}">
      <dsp:nvSpPr>
        <dsp:cNvPr id="0" name=""/>
        <dsp:cNvSpPr/>
      </dsp:nvSpPr>
      <dsp:spPr>
        <a:xfrm>
          <a:off x="0" y="2947618"/>
          <a:ext cx="6641172" cy="915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latin typeface="Montserrat" panose="02000505000000020004"/>
            </a:rPr>
            <a:t>VPP: condición no aguda 44 y 57%  y en la fase aguda 66 y 67.</a:t>
          </a:r>
        </a:p>
      </dsp:txBody>
      <dsp:txXfrm>
        <a:off x="44697" y="2992315"/>
        <a:ext cx="6551778" cy="826222"/>
      </dsp:txXfrm>
    </dsp:sp>
    <dsp:sp modelId="{33C35528-3237-A24C-946C-F605681DDA12}">
      <dsp:nvSpPr>
        <dsp:cNvPr id="0" name=""/>
        <dsp:cNvSpPr/>
      </dsp:nvSpPr>
      <dsp:spPr>
        <a:xfrm>
          <a:off x="0" y="3923714"/>
          <a:ext cx="6641172" cy="915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b="1" kern="1200" dirty="0">
              <a:latin typeface="Montserrat" panose="02000505000000020004"/>
            </a:rPr>
            <a:t>Un valor negativo descarta el </a:t>
          </a:r>
          <a:r>
            <a:rPr lang="es-CO" sz="2100" b="1" kern="1200" dirty="0" err="1">
              <a:latin typeface="Montserrat" panose="02000505000000020004"/>
            </a:rPr>
            <a:t>dx</a:t>
          </a:r>
          <a:r>
            <a:rPr lang="es-CO" sz="2100" b="1" kern="1200" dirty="0">
              <a:latin typeface="Montserrat" panose="02000505000000020004"/>
            </a:rPr>
            <a:t> pero un valor positivo no lo confirma.</a:t>
          </a:r>
          <a:endParaRPr lang="es-ES" sz="2100" b="1" kern="1200" dirty="0">
            <a:latin typeface="Montserrat" panose="02000505000000020004"/>
          </a:endParaRPr>
        </a:p>
      </dsp:txBody>
      <dsp:txXfrm>
        <a:off x="44697" y="3968411"/>
        <a:ext cx="6551778" cy="8262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2797-1011-344E-9903-FA504E754064}">
      <dsp:nvSpPr>
        <dsp:cNvPr id="0" name=""/>
        <dsp:cNvSpPr/>
      </dsp:nvSpPr>
      <dsp:spPr>
        <a:xfrm>
          <a:off x="0" y="59148"/>
          <a:ext cx="6467063" cy="828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dirty="0">
              <a:latin typeface="Montserrat" panose="02000505000000020004"/>
            </a:rPr>
            <a:t>Sensibilidad del 89% muy poco especifico.</a:t>
          </a:r>
        </a:p>
      </dsp:txBody>
      <dsp:txXfrm>
        <a:off x="40440" y="99588"/>
        <a:ext cx="6386183" cy="747534"/>
      </dsp:txXfrm>
    </dsp:sp>
    <dsp:sp modelId="{FB39BAFF-AF23-A54F-A234-E7F5475FCF10}">
      <dsp:nvSpPr>
        <dsp:cNvPr id="0" name=""/>
        <dsp:cNvSpPr/>
      </dsp:nvSpPr>
      <dsp:spPr>
        <a:xfrm>
          <a:off x="0" y="891536"/>
          <a:ext cx="6467063" cy="828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dirty="0">
              <a:latin typeface="Montserrat" panose="02000505000000020004"/>
            </a:rPr>
            <a:t>Etiología.</a:t>
          </a:r>
        </a:p>
      </dsp:txBody>
      <dsp:txXfrm>
        <a:off x="40440" y="931976"/>
        <a:ext cx="6386183" cy="747534"/>
      </dsp:txXfrm>
    </dsp:sp>
    <dsp:sp modelId="{55B6BB4F-D3A8-A541-A264-16ABEA93C8B7}">
      <dsp:nvSpPr>
        <dsp:cNvPr id="0" name=""/>
        <dsp:cNvSpPr/>
      </dsp:nvSpPr>
      <dsp:spPr>
        <a:xfrm>
          <a:off x="0" y="1773120"/>
          <a:ext cx="6467063" cy="828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dirty="0">
              <a:latin typeface="Montserrat" panose="02000505000000020004"/>
            </a:rPr>
            <a:t>Conductas terapéuticas ( FA, isquemia, bradicardia, bloqueo de rama).</a:t>
          </a:r>
        </a:p>
      </dsp:txBody>
      <dsp:txXfrm>
        <a:off x="40440" y="1813560"/>
        <a:ext cx="6386183" cy="747534"/>
      </dsp:txXfrm>
    </dsp:sp>
    <dsp:sp modelId="{8CF3333B-0AE0-B541-83BC-7D4C22190824}">
      <dsp:nvSpPr>
        <dsp:cNvPr id="0" name=""/>
        <dsp:cNvSpPr/>
      </dsp:nvSpPr>
      <dsp:spPr>
        <a:xfrm>
          <a:off x="0" y="2663106"/>
          <a:ext cx="6467063" cy="828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dirty="0">
              <a:latin typeface="Montserrat" panose="02000505000000020004"/>
            </a:rPr>
            <a:t>Costo efectivo.</a:t>
          </a:r>
        </a:p>
      </dsp:txBody>
      <dsp:txXfrm>
        <a:off x="40440" y="2703546"/>
        <a:ext cx="6386183" cy="7475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3A8CA-E5D0-D64C-84CA-920FFA63E47F}" type="datetimeFigureOut">
              <a:rPr lang="es-CO" smtClean="0"/>
              <a:t>30/12/2020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DAFD2-F6FB-7240-9B7F-29AB1D6FF196}" type="slidenum">
              <a:rPr lang="es-CO" smtClean="0"/>
              <a:t>‹#›</a:t>
            </a:fld>
            <a:endParaRPr lang="es-CO"/>
          </a:p>
        </p:txBody>
      </p:sp>
    </p:spTree>
    <p:extLst>
      <p:ext uri="{BB962C8B-B14F-4D97-AF65-F5344CB8AC3E}">
        <p14:creationId xmlns:p14="http://schemas.microsoft.com/office/powerpoint/2010/main" val="110608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3</a:t>
            </a:fld>
            <a:endParaRPr lang="es-CO"/>
          </a:p>
        </p:txBody>
      </p:sp>
    </p:spTree>
    <p:extLst>
      <p:ext uri="{BB962C8B-B14F-4D97-AF65-F5344CB8AC3E}">
        <p14:creationId xmlns:p14="http://schemas.microsoft.com/office/powerpoint/2010/main" val="128167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reducción de la FEVI y el posterior desarrollo de Iniciación HFrEF.112 de un IECA, un betabloqueante y un ARM inmediatamente después de una infarto de miocardio, especialmente cuando se asocia con LV La disfunción sistólica, reduce la tasa de hospitalización por IC y la mortalidad, 144 - 148</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38</a:t>
            </a:fld>
            <a:endParaRPr lang="es-CO"/>
          </a:p>
        </p:txBody>
      </p:sp>
    </p:spTree>
    <p:extLst>
      <p:ext uri="{BB962C8B-B14F-4D97-AF65-F5344CB8AC3E}">
        <p14:creationId xmlns:p14="http://schemas.microsoft.com/office/powerpoint/2010/main" val="188969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43</a:t>
            </a:fld>
            <a:endParaRPr lang="es-CO"/>
          </a:p>
        </p:txBody>
      </p:sp>
    </p:spTree>
    <p:extLst>
      <p:ext uri="{BB962C8B-B14F-4D97-AF65-F5344CB8AC3E}">
        <p14:creationId xmlns:p14="http://schemas.microsoft.com/office/powerpoint/2010/main" val="4902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46</a:t>
            </a:fld>
            <a:endParaRPr lang="es-CO"/>
          </a:p>
        </p:txBody>
      </p:sp>
    </p:spTree>
    <p:extLst>
      <p:ext uri="{BB962C8B-B14F-4D97-AF65-F5344CB8AC3E}">
        <p14:creationId xmlns:p14="http://schemas.microsoft.com/office/powerpoint/2010/main" val="308866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reduce the risk of HF hospitalization and cardiovascular death.</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49</a:t>
            </a:fld>
            <a:endParaRPr lang="es-CO"/>
          </a:p>
        </p:txBody>
      </p:sp>
    </p:spTree>
    <p:extLst>
      <p:ext uri="{BB962C8B-B14F-4D97-AF65-F5344CB8AC3E}">
        <p14:creationId xmlns:p14="http://schemas.microsoft.com/office/powerpoint/2010/main" val="71524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50</a:t>
            </a:fld>
            <a:endParaRPr lang="es-CO"/>
          </a:p>
        </p:txBody>
      </p:sp>
    </p:spTree>
    <p:extLst>
      <p:ext uri="{BB962C8B-B14F-4D97-AF65-F5344CB8AC3E}">
        <p14:creationId xmlns:p14="http://schemas.microsoft.com/office/powerpoint/2010/main" val="375203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51</a:t>
            </a:fld>
            <a:endParaRPr lang="es-CO"/>
          </a:p>
        </p:txBody>
      </p:sp>
    </p:spTree>
    <p:extLst>
      <p:ext uri="{BB962C8B-B14F-4D97-AF65-F5344CB8AC3E}">
        <p14:creationId xmlns:p14="http://schemas.microsoft.com/office/powerpoint/2010/main" val="135465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8442 Pacientes, con FE &lt;40%, NYHA</a:t>
            </a:r>
            <a:r>
              <a:rPr lang="es-CO" baseline="0" dirty="0"/>
              <a:t> II-III-IV</a:t>
            </a:r>
          </a:p>
          <a:p>
            <a:r>
              <a:rPr lang="es-CO" baseline="0" dirty="0"/>
              <a:t>Asignados a recibir 200 mg de inhibidor del receptor de Angiotensina y nerprilisina vs 10 mg 2 veces al día de Enalapril</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54</a:t>
            </a:fld>
            <a:endParaRPr lang="es-CO" dirty="0"/>
          </a:p>
        </p:txBody>
      </p:sp>
    </p:spTree>
    <p:extLst>
      <p:ext uri="{BB962C8B-B14F-4D97-AF65-F5344CB8AC3E}">
        <p14:creationId xmlns:p14="http://schemas.microsoft.com/office/powerpoint/2010/main" val="9714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El reto radica en el reconocimiento precoz de estos pacientes que tienen</a:t>
            </a:r>
            <a:r>
              <a:rPr lang="es-CO" baseline="0" dirty="0"/>
              <a:t> una falla cardiaca </a:t>
            </a:r>
            <a:r>
              <a:rPr lang="es-CO" baseline="0" dirty="0" err="1"/>
              <a:t>asintomativa</a:t>
            </a:r>
            <a:r>
              <a:rPr lang="es-CO" baseline="0" dirty="0"/>
              <a:t>, impactando en su pronostico y </a:t>
            </a:r>
            <a:r>
              <a:rPr lang="es-CO" baseline="0" dirty="0" err="1"/>
              <a:t>proegresion</a:t>
            </a: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Importancia de conocer la </a:t>
            </a:r>
            <a:r>
              <a:rPr lang="es-CO" baseline="0" dirty="0" err="1"/>
              <a:t>cuasa</a:t>
            </a:r>
            <a:r>
              <a:rPr lang="es-CO" baseline="0" dirty="0"/>
              <a:t> de la falla cardiaca para implementar un tratamiento especifico. ( arritmia, disfunción ventricular, pericarditis, </a:t>
            </a:r>
            <a:r>
              <a:rPr lang="es-CO" baseline="0" dirty="0" err="1"/>
              <a:t>taquicardiomiopatia</a:t>
            </a:r>
            <a:r>
              <a:rPr lang="es-CO" baseline="0" dirty="0"/>
              <a:t>, </a:t>
            </a:r>
            <a:r>
              <a:rPr lang="es-CO" baseline="0" dirty="0" err="1"/>
              <a:t>etc</a:t>
            </a:r>
            <a:r>
              <a:rPr lang="es-CO"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5</a:t>
            </a:fld>
            <a:endParaRPr lang="es-CO"/>
          </a:p>
        </p:txBody>
      </p:sp>
    </p:spTree>
    <p:extLst>
      <p:ext uri="{BB962C8B-B14F-4D97-AF65-F5344CB8AC3E}">
        <p14:creationId xmlns:p14="http://schemas.microsoft.com/office/powerpoint/2010/main" val="327622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Esta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defiincion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improtante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porque</a:t>
            </a:r>
            <a:r>
              <a:rPr lang="en-US" sz="1200" b="0" i="0" u="none" strike="noStrike" kern="1200" baseline="0" dirty="0">
                <a:solidFill>
                  <a:schemeClr val="tx1"/>
                </a:solidFill>
                <a:latin typeface="+mn-lt"/>
                <a:ea typeface="+mn-ea"/>
                <a:cs typeface="+mn-cs"/>
              </a:rPr>
              <a:t> hasta </a:t>
            </a:r>
            <a:r>
              <a:rPr lang="en-US" sz="1200" b="0" i="0" u="none" strike="noStrike" kern="1200" baseline="0" dirty="0" err="1">
                <a:solidFill>
                  <a:schemeClr val="tx1"/>
                </a:solidFill>
                <a:latin typeface="+mn-lt"/>
                <a:ea typeface="+mn-ea"/>
                <a:cs typeface="+mn-cs"/>
              </a:rPr>
              <a:t>ahora</a:t>
            </a:r>
            <a:r>
              <a:rPr lang="en-US" sz="1200" b="0" i="0" u="none" strike="noStrike" kern="1200" baseline="0" dirty="0">
                <a:solidFill>
                  <a:schemeClr val="tx1"/>
                </a:solidFill>
                <a:latin typeface="+mn-lt"/>
                <a:ea typeface="+mn-ea"/>
                <a:cs typeface="+mn-cs"/>
              </a:rPr>
              <a:t> solo se </a:t>
            </a:r>
            <a:r>
              <a:rPr lang="en-US" sz="1200" b="0" i="0" u="none" strike="noStrike" kern="1200" baseline="0" dirty="0" err="1">
                <a:solidFill>
                  <a:schemeClr val="tx1"/>
                </a:solidFill>
                <a:latin typeface="+mn-lt"/>
                <a:ea typeface="+mn-ea"/>
                <a:cs typeface="+mn-cs"/>
              </a:rPr>
              <a:t>cuenta</a:t>
            </a:r>
            <a:r>
              <a:rPr lang="en-US" sz="1200" b="0" i="0" u="none" strike="noStrike" kern="1200" baseline="0" dirty="0">
                <a:solidFill>
                  <a:schemeClr val="tx1"/>
                </a:solidFill>
                <a:latin typeface="+mn-lt"/>
                <a:ea typeface="+mn-ea"/>
                <a:cs typeface="+mn-cs"/>
              </a:rPr>
              <a:t> con </a:t>
            </a:r>
            <a:r>
              <a:rPr lang="en-US" sz="1200" b="0" i="0" u="none" strike="noStrike" kern="1200" baseline="0" dirty="0" err="1">
                <a:solidFill>
                  <a:schemeClr val="tx1"/>
                </a:solidFill>
                <a:latin typeface="+mn-lt"/>
                <a:ea typeface="+mn-ea"/>
                <a:cs typeface="+mn-cs"/>
              </a:rPr>
              <a:t>terapia</a:t>
            </a:r>
            <a:r>
              <a:rPr lang="en-US" sz="1200" b="0" i="0" u="none" strike="noStrike" kern="1200" baseline="0" dirty="0">
                <a:solidFill>
                  <a:schemeClr val="tx1"/>
                </a:solidFill>
                <a:latin typeface="+mn-lt"/>
                <a:ea typeface="+mn-ea"/>
                <a:cs typeface="+mn-cs"/>
              </a:rPr>
              <a:t> que </a:t>
            </a:r>
            <a:r>
              <a:rPr lang="en-US" sz="1200" b="0" i="0" u="none" strike="noStrike" kern="1200" baseline="0" dirty="0" err="1">
                <a:solidFill>
                  <a:schemeClr val="tx1"/>
                </a:solidFill>
                <a:latin typeface="+mn-lt"/>
                <a:ea typeface="+mn-ea"/>
                <a:cs typeface="+mn-cs"/>
              </a:rPr>
              <a:t>impacten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mortalida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dde</a:t>
            </a:r>
            <a:r>
              <a:rPr lang="en-US" sz="1200" b="0" i="0" u="none" strike="noStrike" kern="1200" baseline="0" dirty="0">
                <a:solidFill>
                  <a:schemeClr val="tx1"/>
                </a:solidFill>
                <a:latin typeface="+mn-lt"/>
                <a:ea typeface="+mn-ea"/>
                <a:cs typeface="+mn-cs"/>
              </a:rPr>
              <a:t> la FC con FE </a:t>
            </a:r>
            <a:r>
              <a:rPr lang="en-US" sz="1200" b="0" i="0" u="none" strike="noStrike" kern="1200" baseline="0" dirty="0" err="1">
                <a:solidFill>
                  <a:schemeClr val="tx1"/>
                </a:solidFill>
                <a:latin typeface="+mn-lt"/>
                <a:ea typeface="+mn-ea"/>
                <a:cs typeface="+mn-cs"/>
              </a:rPr>
              <a:t>disminuida</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El diagnostic de </a:t>
            </a:r>
            <a:r>
              <a:rPr lang="en-US" sz="1200" b="0" i="0" u="none" strike="noStrike" kern="1200" baseline="0" dirty="0" err="1">
                <a:solidFill>
                  <a:schemeClr val="tx1"/>
                </a:solidFill>
                <a:latin typeface="+mn-lt"/>
                <a:ea typeface="+mn-ea"/>
                <a:cs typeface="+mn-cs"/>
              </a:rPr>
              <a:t>falla</a:t>
            </a:r>
            <a:r>
              <a:rPr lang="en-US" sz="1200" b="0" i="0" u="none" strike="noStrike" kern="1200" baseline="0" dirty="0">
                <a:solidFill>
                  <a:schemeClr val="tx1"/>
                </a:solidFill>
                <a:latin typeface="+mn-lt"/>
                <a:ea typeface="+mn-ea"/>
                <a:cs typeface="+mn-cs"/>
              </a:rPr>
              <a:t> cardiac con FE </a:t>
            </a:r>
            <a:r>
              <a:rPr lang="en-US" sz="1200" b="0" i="0" u="none" strike="noStrike" kern="1200" baseline="0" dirty="0" err="1">
                <a:solidFill>
                  <a:schemeClr val="tx1"/>
                </a:solidFill>
                <a:latin typeface="+mn-lt"/>
                <a:ea typeface="+mn-ea"/>
                <a:cs typeface="+mn-cs"/>
              </a:rPr>
              <a:t>preservada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a:t>
            </a:r>
            <a:r>
              <a:rPr lang="en-US" sz="1200" b="0" i="0" u="none" strike="noStrike" kern="1200" baseline="0" dirty="0">
                <a:solidFill>
                  <a:schemeClr val="tx1"/>
                </a:solidFill>
                <a:latin typeface="+mn-lt"/>
                <a:ea typeface="+mn-ea"/>
                <a:cs typeface="+mn-cs"/>
              </a:rPr>
              <a:t> mas </a:t>
            </a:r>
            <a:r>
              <a:rPr lang="en-US" sz="1200" b="0" i="0" u="none" strike="noStrike" kern="1200" baseline="0" dirty="0" err="1">
                <a:solidFill>
                  <a:schemeClr val="tx1"/>
                </a:solidFill>
                <a:latin typeface="+mn-lt"/>
                <a:ea typeface="+mn-ea"/>
                <a:cs typeface="+mn-cs"/>
              </a:rPr>
              <a:t>dificil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pero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generalmente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tiene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dilatacion</a:t>
            </a:r>
            <a:r>
              <a:rPr lang="en-US" sz="1200" b="0" i="0" u="none" strike="noStrike" kern="1200" baseline="0" dirty="0">
                <a:solidFill>
                  <a:schemeClr val="tx1"/>
                </a:solidFill>
                <a:latin typeface="+mn-lt"/>
                <a:ea typeface="+mn-ea"/>
                <a:cs typeface="+mn-cs"/>
              </a:rPr>
              <a:t> auricular, </a:t>
            </a:r>
            <a:r>
              <a:rPr lang="en-US" sz="1200" b="0" i="0" u="none" strike="noStrike" kern="1200" baseline="0" dirty="0" err="1">
                <a:solidFill>
                  <a:schemeClr val="tx1"/>
                </a:solidFill>
                <a:latin typeface="+mn-lt"/>
                <a:ea typeface="+mn-ea"/>
                <a:cs typeface="+mn-cs"/>
              </a:rPr>
              <a:t>aumento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el </a:t>
            </a:r>
            <a:r>
              <a:rPr lang="en-US" sz="1200" b="0" i="0" u="none" strike="noStrike" kern="1200" baseline="0" dirty="0" err="1">
                <a:solidFill>
                  <a:schemeClr val="tx1"/>
                </a:solidFill>
                <a:latin typeface="+mn-lt"/>
                <a:ea typeface="+mn-ea"/>
                <a:cs typeface="+mn-cs"/>
              </a:rPr>
              <a:t>grosor</a:t>
            </a:r>
            <a:r>
              <a:rPr lang="en-US" sz="1200" b="0" i="0" u="none" strike="noStrike" kern="1200" baseline="0" dirty="0">
                <a:solidFill>
                  <a:schemeClr val="tx1"/>
                </a:solidFill>
                <a:latin typeface="+mn-lt"/>
                <a:ea typeface="+mn-ea"/>
                <a:cs typeface="+mn-cs"/>
              </a:rPr>
              <a:t> del </a:t>
            </a:r>
            <a:r>
              <a:rPr lang="en-US" sz="1200" b="0" i="0" u="none" strike="noStrike" kern="1200" baseline="0" dirty="0" err="1">
                <a:solidFill>
                  <a:schemeClr val="tx1"/>
                </a:solidFill>
                <a:latin typeface="+mn-lt"/>
                <a:ea typeface="+mn-ea"/>
                <a:cs typeface="+mn-cs"/>
              </a:rPr>
              <a:t>ventriculo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alteraicon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el </a:t>
            </a:r>
            <a:r>
              <a:rPr lang="en-US" sz="1200" b="0" i="0" u="none" strike="noStrike" kern="1200" baseline="0" dirty="0" err="1">
                <a:solidFill>
                  <a:schemeClr val="tx1"/>
                </a:solidFill>
                <a:latin typeface="+mn-lt"/>
                <a:ea typeface="+mn-ea"/>
                <a:cs typeface="+mn-cs"/>
              </a:rPr>
              <a:t>llenado</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BNP ¼ B-type natriuretic peptide; HF ¼ heart failure; </a:t>
            </a:r>
            <a:r>
              <a:rPr lang="en-US" sz="1200" b="0" i="0" u="none" strike="noStrike" kern="1200" baseline="0" dirty="0" err="1">
                <a:solidFill>
                  <a:schemeClr val="tx1"/>
                </a:solidFill>
                <a:latin typeface="+mn-lt"/>
                <a:ea typeface="+mn-ea"/>
                <a:cs typeface="+mn-cs"/>
              </a:rPr>
              <a:t>HFmrEF</a:t>
            </a:r>
            <a:r>
              <a:rPr lang="en-US" sz="1200" b="0" i="0" u="none" strike="noStrike" kern="1200" baseline="0" dirty="0">
                <a:solidFill>
                  <a:schemeClr val="tx1"/>
                </a:solidFill>
                <a:latin typeface="+mn-lt"/>
                <a:ea typeface="+mn-ea"/>
                <a:cs typeface="+mn-cs"/>
              </a:rPr>
              <a:t> ¼ heart failure with mid-range ejection fraction; </a:t>
            </a:r>
            <a:r>
              <a:rPr lang="en-US" sz="1200" b="0" i="0" u="none" strike="noStrike" kern="1200" baseline="0" dirty="0" err="1">
                <a:solidFill>
                  <a:schemeClr val="tx1"/>
                </a:solidFill>
                <a:latin typeface="+mn-lt"/>
                <a:ea typeface="+mn-ea"/>
                <a:cs typeface="+mn-cs"/>
              </a:rPr>
              <a:t>HFpEF</a:t>
            </a:r>
            <a:r>
              <a:rPr lang="en-US" sz="1200" b="0" i="0" u="none" strike="noStrike" kern="1200" baseline="0" dirty="0">
                <a:solidFill>
                  <a:schemeClr val="tx1"/>
                </a:solidFill>
                <a:latin typeface="+mn-lt"/>
                <a:ea typeface="+mn-ea"/>
                <a:cs typeface="+mn-cs"/>
              </a:rPr>
              <a:t> ¼ heart failure with preserved ejection fraction; </a:t>
            </a:r>
            <a:r>
              <a:rPr lang="en-US" sz="1200" b="0" i="0" u="none" strike="noStrike" kern="1200" baseline="0" dirty="0" err="1">
                <a:solidFill>
                  <a:schemeClr val="tx1"/>
                </a:solidFill>
                <a:latin typeface="+mn-lt"/>
                <a:ea typeface="+mn-ea"/>
                <a:cs typeface="+mn-cs"/>
              </a:rPr>
              <a:t>HFrEF</a:t>
            </a:r>
            <a:r>
              <a:rPr lang="en-US" sz="1200" b="0" i="0" u="none" strike="noStrike" kern="1200" baseline="0" dirty="0">
                <a:solidFill>
                  <a:schemeClr val="tx1"/>
                </a:solidFill>
                <a:latin typeface="+mn-lt"/>
                <a:ea typeface="+mn-ea"/>
                <a:cs typeface="+mn-cs"/>
              </a:rPr>
              <a:t> ¼</a:t>
            </a:r>
          </a:p>
          <a:p>
            <a:r>
              <a:rPr lang="es-CO" sz="1200" b="0" i="0" u="none" strike="noStrike" kern="1200" baseline="0" dirty="0" err="1">
                <a:solidFill>
                  <a:schemeClr val="tx1"/>
                </a:solidFill>
                <a:latin typeface="+mn-lt"/>
                <a:ea typeface="+mn-ea"/>
                <a:cs typeface="+mn-cs"/>
              </a:rPr>
              <a:t>heart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failure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with</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reduced</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ejection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fraction</a:t>
            </a:r>
            <a:r>
              <a:rPr lang="es-CO" sz="1200" b="0" i="0" u="none" strike="noStrike" kern="1200" baseline="0" dirty="0">
                <a:solidFill>
                  <a:schemeClr val="tx1"/>
                </a:solidFill>
                <a:latin typeface="+mn-lt"/>
                <a:ea typeface="+mn-ea"/>
                <a:cs typeface="+mn-cs"/>
              </a:rPr>
              <a:t>; LAE ¼ </a:t>
            </a:r>
            <a:r>
              <a:rPr lang="es-CO" sz="1200" b="0" i="0" u="none" strike="noStrike" kern="1200" baseline="0" dirty="0" err="1">
                <a:solidFill>
                  <a:schemeClr val="tx1"/>
                </a:solidFill>
                <a:latin typeface="+mn-lt"/>
                <a:ea typeface="+mn-ea"/>
                <a:cs typeface="+mn-cs"/>
              </a:rPr>
              <a:t>left</a:t>
            </a:r>
            <a:r>
              <a:rPr lang="es-CO" sz="1200" b="0" i="0" u="none" strike="noStrike" kern="1200" baseline="0" dirty="0">
                <a:solidFill>
                  <a:schemeClr val="tx1"/>
                </a:solidFill>
                <a:latin typeface="+mn-lt"/>
                <a:ea typeface="+mn-ea"/>
                <a:cs typeface="+mn-cs"/>
              </a:rPr>
              <a:t> atrial </a:t>
            </a:r>
            <a:r>
              <a:rPr lang="es-CO" sz="1200" b="0" i="0" u="none" strike="noStrike" kern="1200" baseline="0" dirty="0" err="1">
                <a:solidFill>
                  <a:schemeClr val="tx1"/>
                </a:solidFill>
                <a:latin typeface="+mn-lt"/>
                <a:ea typeface="+mn-ea"/>
                <a:cs typeface="+mn-cs"/>
              </a:rPr>
              <a:t>enlargement</a:t>
            </a:r>
            <a:r>
              <a:rPr lang="es-CO" sz="1200" b="0" i="0" u="none" strike="noStrike" kern="1200" baseline="0" dirty="0">
                <a:solidFill>
                  <a:schemeClr val="tx1"/>
                </a:solidFill>
                <a:latin typeface="+mn-lt"/>
                <a:ea typeface="+mn-ea"/>
                <a:cs typeface="+mn-cs"/>
              </a:rPr>
              <a:t>; LVEF ¼ </a:t>
            </a:r>
            <a:r>
              <a:rPr lang="es-CO" sz="1200" b="0" i="0" u="none" strike="noStrike" kern="1200" baseline="0" dirty="0" err="1">
                <a:solidFill>
                  <a:schemeClr val="tx1"/>
                </a:solidFill>
                <a:latin typeface="+mn-lt"/>
                <a:ea typeface="+mn-ea"/>
                <a:cs typeface="+mn-cs"/>
              </a:rPr>
              <a:t>left</a:t>
            </a:r>
            <a:r>
              <a:rPr lang="es-CO" sz="1200" b="0" i="0" u="none" strike="noStrike" kern="1200" baseline="0" dirty="0">
                <a:solidFill>
                  <a:schemeClr val="tx1"/>
                </a:solidFill>
                <a:latin typeface="+mn-lt"/>
                <a:ea typeface="+mn-ea"/>
                <a:cs typeface="+mn-cs"/>
              </a:rPr>
              <a:t> ventricular </a:t>
            </a:r>
            <a:r>
              <a:rPr lang="es-CO" sz="1200" b="0" i="0" u="none" strike="noStrike" kern="1200" baseline="0" dirty="0" err="1">
                <a:solidFill>
                  <a:schemeClr val="tx1"/>
                </a:solidFill>
                <a:latin typeface="+mn-lt"/>
                <a:ea typeface="+mn-ea"/>
                <a:cs typeface="+mn-cs"/>
              </a:rPr>
              <a:t>ejection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fraction</a:t>
            </a:r>
            <a:r>
              <a:rPr lang="es-CO" sz="1200" b="0" i="0" u="none" strike="noStrike" kern="1200" baseline="0" dirty="0">
                <a:solidFill>
                  <a:schemeClr val="tx1"/>
                </a:solidFill>
                <a:latin typeface="+mn-lt"/>
                <a:ea typeface="+mn-ea"/>
                <a:cs typeface="+mn-cs"/>
              </a:rPr>
              <a:t>; LVH ¼ </a:t>
            </a:r>
            <a:r>
              <a:rPr lang="es-CO" sz="1200" b="0" i="0" u="none" strike="noStrike" kern="1200" baseline="0" dirty="0" err="1">
                <a:solidFill>
                  <a:schemeClr val="tx1"/>
                </a:solidFill>
                <a:latin typeface="+mn-lt"/>
                <a:ea typeface="+mn-ea"/>
                <a:cs typeface="+mn-cs"/>
              </a:rPr>
              <a:t>left</a:t>
            </a:r>
            <a:r>
              <a:rPr lang="es-CO" sz="1200" b="0" i="0" u="none" strike="noStrike" kern="1200" baseline="0" dirty="0">
                <a:solidFill>
                  <a:schemeClr val="tx1"/>
                </a:solidFill>
                <a:latin typeface="+mn-lt"/>
                <a:ea typeface="+mn-ea"/>
                <a:cs typeface="+mn-cs"/>
              </a:rPr>
              <a:t> ventricular </a:t>
            </a:r>
            <a:r>
              <a:rPr lang="es-CO" sz="1200" b="0" i="0" u="none" strike="noStrike" kern="1200" baseline="0" dirty="0" err="1">
                <a:solidFill>
                  <a:schemeClr val="tx1"/>
                </a:solidFill>
                <a:latin typeface="+mn-lt"/>
                <a:ea typeface="+mn-ea"/>
                <a:cs typeface="+mn-cs"/>
              </a:rPr>
              <a:t>hypertrophy</a:t>
            </a:r>
            <a:r>
              <a:rPr lang="es-CO" sz="1200" b="0" i="0" u="none" strike="noStrike" kern="1200" baseline="0" dirty="0">
                <a:solidFill>
                  <a:schemeClr val="tx1"/>
                </a:solidFill>
                <a:latin typeface="+mn-lt"/>
                <a:ea typeface="+mn-ea"/>
                <a:cs typeface="+mn-cs"/>
              </a:rPr>
              <a:t>; NT-</a:t>
            </a:r>
            <a:r>
              <a:rPr lang="es-CO" sz="1200" b="0" i="0" u="none" strike="noStrike" kern="1200" baseline="0" dirty="0" err="1">
                <a:solidFill>
                  <a:schemeClr val="tx1"/>
                </a:solidFill>
                <a:latin typeface="+mn-lt"/>
                <a:ea typeface="+mn-ea"/>
                <a:cs typeface="+mn-cs"/>
              </a:rPr>
              <a:t>proBNP</a:t>
            </a:r>
            <a:r>
              <a:rPr lang="es-CO" sz="1200" b="0" i="0" u="none" strike="noStrike" kern="1200" baseline="0" dirty="0">
                <a:solidFill>
                  <a:schemeClr val="tx1"/>
                </a:solidFill>
                <a:latin typeface="+mn-lt"/>
                <a:ea typeface="+mn-ea"/>
                <a:cs typeface="+mn-cs"/>
              </a:rPr>
              <a:t> ¼ N-terminal</a:t>
            </a:r>
          </a:p>
          <a:p>
            <a:r>
              <a:rPr lang="es-CO" sz="1200" b="0" i="0" u="none" strike="noStrike" kern="1200" baseline="0" dirty="0">
                <a:solidFill>
                  <a:schemeClr val="tx1"/>
                </a:solidFill>
                <a:latin typeface="+mn-lt"/>
                <a:ea typeface="+mn-ea"/>
                <a:cs typeface="+mn-cs"/>
              </a:rPr>
              <a:t>pro-B </a:t>
            </a:r>
            <a:r>
              <a:rPr lang="es-CO" sz="1200" b="0" i="0" u="none" strike="noStrike" kern="1200" baseline="0" dirty="0" err="1">
                <a:solidFill>
                  <a:schemeClr val="tx1"/>
                </a:solidFill>
                <a:latin typeface="+mn-lt"/>
                <a:ea typeface="+mn-ea"/>
                <a:cs typeface="+mn-cs"/>
              </a:rPr>
              <a:t>type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natriuretic</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peptide</a:t>
            </a:r>
            <a:r>
              <a:rPr lang="es-CO"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aSigns</a:t>
            </a:r>
            <a:r>
              <a:rPr lang="en-US" sz="1200" b="0" i="0" u="none" strike="noStrike" kern="1200" baseline="0" dirty="0">
                <a:solidFill>
                  <a:schemeClr val="tx1"/>
                </a:solidFill>
                <a:latin typeface="+mn-lt"/>
                <a:ea typeface="+mn-ea"/>
                <a:cs typeface="+mn-cs"/>
              </a:rPr>
              <a:t> may not be present in the early stages of HF (especially in </a:t>
            </a:r>
            <a:r>
              <a:rPr lang="en-US" sz="1200" b="0" i="0" u="none" strike="noStrike" kern="1200" baseline="0" dirty="0" err="1">
                <a:solidFill>
                  <a:schemeClr val="tx1"/>
                </a:solidFill>
                <a:latin typeface="+mn-lt"/>
                <a:ea typeface="+mn-ea"/>
                <a:cs typeface="+mn-cs"/>
              </a:rPr>
              <a:t>HFpEF</a:t>
            </a:r>
            <a:r>
              <a:rPr lang="en-US" sz="1200" b="0" i="0" u="none" strike="noStrike" kern="1200" baseline="0" dirty="0">
                <a:solidFill>
                  <a:schemeClr val="tx1"/>
                </a:solidFill>
                <a:latin typeface="+mn-lt"/>
                <a:ea typeface="+mn-ea"/>
                <a:cs typeface="+mn-cs"/>
              </a:rPr>
              <a:t>) and in patients treated with diuretics.</a:t>
            </a:r>
          </a:p>
          <a:p>
            <a:r>
              <a:rPr lang="en-US" sz="1200" b="0" i="0" u="none" strike="noStrike" kern="1200" baseline="0" dirty="0">
                <a:solidFill>
                  <a:schemeClr val="tx1"/>
                </a:solidFill>
                <a:latin typeface="+mn-lt"/>
                <a:ea typeface="+mn-ea"/>
                <a:cs typeface="+mn-cs"/>
              </a:rPr>
              <a:t>bBNP.35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/ml and/or NT-proBNP.125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ESC Guidelines Page 9 of 85</a:t>
            </a:r>
          </a:p>
        </p:txBody>
      </p:sp>
      <p:sp>
        <p:nvSpPr>
          <p:cNvPr id="4" name="Marcador de número de diapositiva 3"/>
          <p:cNvSpPr>
            <a:spLocks noGrp="1"/>
          </p:cNvSpPr>
          <p:nvPr>
            <p:ph type="sldNum" sz="quarter" idx="10"/>
          </p:nvPr>
        </p:nvSpPr>
        <p:spPr/>
        <p:txBody>
          <a:bodyPr/>
          <a:lstStyle/>
          <a:p>
            <a:fld id="{26A226D6-2D94-43D5-9998-E1C4D3307BF8}" type="slidenum">
              <a:rPr lang="es-CO" smtClean="0"/>
              <a:t>6</a:t>
            </a:fld>
            <a:endParaRPr lang="es-CO"/>
          </a:p>
        </p:txBody>
      </p:sp>
    </p:spTree>
    <p:extLst>
      <p:ext uri="{BB962C8B-B14F-4D97-AF65-F5344CB8AC3E}">
        <p14:creationId xmlns:p14="http://schemas.microsoft.com/office/powerpoint/2010/main" val="202111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Historia</a:t>
            </a:r>
            <a:r>
              <a:rPr lang="es-CO" baseline="0" dirty="0"/>
              <a:t> </a:t>
            </a:r>
            <a:r>
              <a:rPr lang="es-CO" baseline="0" dirty="0" err="1"/>
              <a:t>clinic</a:t>
            </a:r>
            <a:r>
              <a:rPr lang="es-CO" baseline="0" dirty="0"/>
              <a:t> </a:t>
            </a:r>
            <a:r>
              <a:rPr lang="es-CO" baseline="0" dirty="0" err="1"/>
              <a:t>aisn</a:t>
            </a:r>
            <a:r>
              <a:rPr lang="es-CO" baseline="0" dirty="0"/>
              <a:t> antecedentes de importancia hace poco probable el dx de una </a:t>
            </a:r>
            <a:r>
              <a:rPr lang="es-CO" baseline="0" dirty="0" err="1"/>
              <a:t>fc</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17</a:t>
            </a:fld>
            <a:endParaRPr lang="es-CO"/>
          </a:p>
        </p:txBody>
      </p:sp>
    </p:spTree>
    <p:extLst>
      <p:ext uri="{BB962C8B-B14F-4D97-AF65-F5344CB8AC3E}">
        <p14:creationId xmlns:p14="http://schemas.microsoft.com/office/powerpoint/2010/main" val="184136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Entre ellos, AF, la edad y la insuficiencia renal son los más importantes factores que obstaculizan la interpretación de NP measurements.55 Por </a:t>
            </a:r>
            <a:r>
              <a:rPr lang="es-ES" dirty="0" err="1"/>
              <a:t>Por</a:t>
            </a:r>
            <a:r>
              <a:rPr lang="es-ES" dirty="0"/>
              <a:t> otro lado, los niveles de NP puede ser desproporcionadamente baja en patients62 obesos</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23</a:t>
            </a:fld>
            <a:endParaRPr lang="es-CO"/>
          </a:p>
        </p:txBody>
      </p:sp>
    </p:spTree>
    <p:extLst>
      <p:ext uri="{BB962C8B-B14F-4D97-AF65-F5344CB8AC3E}">
        <p14:creationId xmlns:p14="http://schemas.microsoft.com/office/powerpoint/2010/main" val="216963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25</a:t>
            </a:fld>
            <a:endParaRPr lang="es-CO"/>
          </a:p>
        </p:txBody>
      </p:sp>
    </p:spTree>
    <p:extLst>
      <p:ext uri="{BB962C8B-B14F-4D97-AF65-F5344CB8AC3E}">
        <p14:creationId xmlns:p14="http://schemas.microsoft.com/office/powerpoint/2010/main" val="2552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Cuando</a:t>
            </a:r>
            <a:r>
              <a:rPr lang="es-CO" baseline="0" dirty="0"/>
              <a:t> la FE esta conservada, para hace el dx se necesita alteración en el BNP y PRO-BNP o en prueba de stress o </a:t>
            </a:r>
            <a:r>
              <a:rPr lang="es-CO" baseline="0" dirty="0" err="1"/>
              <a:t>estratifiacion</a:t>
            </a:r>
            <a:r>
              <a:rPr lang="es-CO" baseline="0" dirty="0"/>
              <a:t> invasiva si es necesario. </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27</a:t>
            </a:fld>
            <a:endParaRPr lang="es-CO"/>
          </a:p>
        </p:txBody>
      </p:sp>
    </p:spTree>
    <p:extLst>
      <p:ext uri="{BB962C8B-B14F-4D97-AF65-F5344CB8AC3E}">
        <p14:creationId xmlns:p14="http://schemas.microsoft.com/office/powerpoint/2010/main" val="48278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siguientes pruebas de diagnóstico se recomienda / deben ser considerados para la evaluación inicial de un paciente con diagnóstico reciente HF con el fin de evaluar la idoneidad del paciente para terapias particulares, para detectar las causas reversibles / tratables de HF y comorbilidades interferir con HF</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34</a:t>
            </a:fld>
            <a:endParaRPr lang="es-CO"/>
          </a:p>
        </p:txBody>
      </p:sp>
    </p:spTree>
    <p:extLst>
      <p:ext uri="{BB962C8B-B14F-4D97-AF65-F5344CB8AC3E}">
        <p14:creationId xmlns:p14="http://schemas.microsoft.com/office/powerpoint/2010/main" val="402708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Las </a:t>
            </a:r>
            <a:r>
              <a:rPr lang="es-CO" sz="1200" b="0" i="0" kern="1200" dirty="0" err="1">
                <a:solidFill>
                  <a:schemeClr val="tx1"/>
                </a:solidFill>
                <a:effectLst/>
                <a:latin typeface="+mn-lt"/>
                <a:ea typeface="+mn-ea"/>
                <a:cs typeface="+mn-cs"/>
              </a:rPr>
              <a:t>estatinas</a:t>
            </a:r>
            <a:r>
              <a:rPr lang="es-CO" sz="1200" b="0" i="0" kern="1200" dirty="0">
                <a:solidFill>
                  <a:schemeClr val="tx1"/>
                </a:solidFill>
                <a:effectLst/>
                <a:latin typeface="+mn-lt"/>
                <a:ea typeface="+mn-ea"/>
                <a:cs typeface="+mn-cs"/>
              </a:rPr>
              <a:t> reducen la tasa de eventos cardiovasculares y la mortalidad; también hay pruebas razonables de que prevengan o retrasen el inicio de HF.137 - 140 Ni la aspirina ni otros agentes </a:t>
            </a:r>
            <a:r>
              <a:rPr lang="es-CO" sz="1200" b="0" i="0" kern="1200" dirty="0" err="1">
                <a:solidFill>
                  <a:schemeClr val="tx1"/>
                </a:solidFill>
                <a:effectLst/>
                <a:latin typeface="+mn-lt"/>
                <a:ea typeface="+mn-ea"/>
                <a:cs typeface="+mn-cs"/>
              </a:rPr>
              <a:t>antiplaquetarios</a:t>
            </a:r>
            <a:r>
              <a:rPr lang="es-CO" sz="1200" b="0" i="0" kern="1200" dirty="0">
                <a:solidFill>
                  <a:schemeClr val="tx1"/>
                </a:solidFill>
                <a:effectLst/>
                <a:latin typeface="+mn-lt"/>
                <a:ea typeface="+mn-ea"/>
                <a:cs typeface="+mn-cs"/>
              </a:rPr>
              <a:t>, ni revascularización, se ha demostrado para reducir el riesgo de desarrollar HF o mortalidad en pacientes con enfermedad coronaria estable.</a:t>
            </a:r>
            <a:endParaRPr lang="es-CO" dirty="0"/>
          </a:p>
        </p:txBody>
      </p:sp>
      <p:sp>
        <p:nvSpPr>
          <p:cNvPr id="4" name="Marcador de número de diapositiva 3"/>
          <p:cNvSpPr>
            <a:spLocks noGrp="1"/>
          </p:cNvSpPr>
          <p:nvPr>
            <p:ph type="sldNum" sz="quarter" idx="10"/>
          </p:nvPr>
        </p:nvSpPr>
        <p:spPr/>
        <p:txBody>
          <a:bodyPr/>
          <a:lstStyle/>
          <a:p>
            <a:fld id="{26A226D6-2D94-43D5-9998-E1C4D3307BF8}" type="slidenum">
              <a:rPr lang="es-CO" smtClean="0"/>
              <a:t>37</a:t>
            </a:fld>
            <a:endParaRPr lang="es-CO"/>
          </a:p>
        </p:txBody>
      </p:sp>
    </p:spTree>
    <p:extLst>
      <p:ext uri="{BB962C8B-B14F-4D97-AF65-F5344CB8AC3E}">
        <p14:creationId xmlns:p14="http://schemas.microsoft.com/office/powerpoint/2010/main" val="84013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5A14B1-C94D-4DB7-B1D3-561BB5B6E378}" type="datetimeFigureOut">
              <a:rPr lang="es-CO" smtClean="0"/>
              <a:t>30/12/2020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CE28AB-5B20-4616-9FEF-0852DB371DFD}" type="slidenum">
              <a:rPr lang="es-CO" smtClean="0"/>
              <a:t>‹#›</a:t>
            </a:fld>
            <a:endParaRPr lang="es-CO"/>
          </a:p>
        </p:txBody>
      </p:sp>
    </p:spTree>
    <p:extLst>
      <p:ext uri="{BB962C8B-B14F-4D97-AF65-F5344CB8AC3E}">
        <p14:creationId xmlns:p14="http://schemas.microsoft.com/office/powerpoint/2010/main" val="413151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30/12/2020</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30/12/2020</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arget="../media/image16.jpeg" Type="http://schemas.openxmlformats.org/officeDocument/2006/relationships/image"/><Relationship Id="rId1" Target="../slideLayouts/slideLayout1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12.xml" Type="http://schemas.openxmlformats.org/officeDocument/2006/relationships/slideLayout"/><Relationship Id="rId4" Target="../media/image19.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arget="../media/image42.jpeg" Type="http://schemas.openxmlformats.org/officeDocument/2006/relationships/image"/><Relationship Id="rId2" Target="../media/image41.jpeg" Type="http://schemas.openxmlformats.org/officeDocument/2006/relationships/image"/><Relationship Id="rId1" Target="../slideLayouts/slideLayout12.xml" Type="http://schemas.openxmlformats.org/officeDocument/2006/relationships/slideLayout"/></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arget="../media/image50.jpeg" Type="http://schemas.openxmlformats.org/officeDocument/2006/relationships/image"/><Relationship Id="rId2" Target="../media/image49.jpeg" Type="http://schemas.openxmlformats.org/officeDocument/2006/relationships/image"/><Relationship Id="rId1" Target="../slideLayouts/slideLayout1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1304" y="836188"/>
            <a:ext cx="11860696" cy="1466002"/>
          </a:xfrm>
        </p:spPr>
        <p:txBody>
          <a:bodyPr>
            <a:normAutofit/>
          </a:bodyPr>
          <a:lstStyle/>
          <a:p>
            <a:pPr algn="ctr"/>
            <a:r>
              <a:rPr lang="es-ES" b="0" dirty="0">
                <a:latin typeface="Montserrat" panose="02000505000000020004"/>
                <a:cs typeface="Arial" panose="020B0604020202020204" pitchFamily="34" charset="0"/>
              </a:rPr>
              <a:t>Insuficiencia cardiaca crónica</a:t>
            </a:r>
          </a:p>
        </p:txBody>
      </p:sp>
      <p:sp>
        <p:nvSpPr>
          <p:cNvPr id="6" name="Subtitle 2">
            <a:extLst>
              <a:ext uri="{FF2B5EF4-FFF2-40B4-BE49-F238E27FC236}">
                <a16:creationId xmlns:a16="http://schemas.microsoft.com/office/drawing/2014/main" id="{C42A3FAD-5E2E-3149-B2D8-946C183C5044}"/>
              </a:ext>
            </a:extLst>
          </p:cNvPr>
          <p:cNvSpPr>
            <a:spLocks noGrp="1"/>
          </p:cNvSpPr>
          <p:nvPr>
            <p:ph type="subTitle" idx="1"/>
          </p:nvPr>
        </p:nvSpPr>
        <p:spPr>
          <a:xfrm>
            <a:off x="2813058" y="2617092"/>
            <a:ext cx="6897188" cy="1466002"/>
          </a:xfrm>
        </p:spPr>
        <p:txBody>
          <a:bodyPr>
            <a:normAutofit/>
          </a:bodyPr>
          <a:lstStyle/>
          <a:p>
            <a:r>
              <a:rPr lang="es-CO" sz="2000" dirty="0">
                <a:latin typeface="Montserrat" panose="02000505000000020004"/>
              </a:rPr>
              <a:t>Luis Miguel Ruiz Velásquez</a:t>
            </a:r>
          </a:p>
          <a:p>
            <a:r>
              <a:rPr lang="es-CO" sz="2000" dirty="0">
                <a:latin typeface="Montserrat" panose="02000505000000020004"/>
              </a:rPr>
              <a:t>Médico Internista Epidemiólogo</a:t>
            </a:r>
          </a:p>
          <a:p>
            <a:r>
              <a:rPr lang="es-CO" sz="2000" dirty="0" err="1">
                <a:latin typeface="Montserrat" panose="02000505000000020004"/>
              </a:rPr>
              <a:t>Fellow</a:t>
            </a:r>
            <a:r>
              <a:rPr lang="es-CO" sz="2000" dirty="0">
                <a:latin typeface="Montserrat" panose="02000505000000020004"/>
              </a:rPr>
              <a:t> de Cardiología</a:t>
            </a:r>
          </a:p>
        </p:txBody>
      </p:sp>
    </p:spTree>
    <p:extLst>
      <p:ext uri="{BB962C8B-B14F-4D97-AF65-F5344CB8AC3E}">
        <p14:creationId xmlns:p14="http://schemas.microsoft.com/office/powerpoint/2010/main" val="2748164924"/>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568234" y="247412"/>
            <a:ext cx="4474029" cy="1325563"/>
          </a:xfrm>
        </p:spPr>
        <p:txBody>
          <a:bodyPr/>
          <a:lstStyle/>
          <a:p>
            <a:pPr algn="ctr"/>
            <a:r>
              <a:rPr altLang="es-ES_tradnl" b="0" dirty="0" lang="es-CO"/>
              <a:t>Clasificación AHA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2016298"/>
              </p:ext>
            </p:extLst>
          </p:nvPr>
        </p:nvGraphicFramePr>
        <p:xfrm>
          <a:off x="5828440" y="3019078"/>
          <a:ext cx="5861923" cy="3542785"/>
        </p:xfrm>
        <a:graphic>
          <a:graphicData uri="http://schemas.openxmlformats.org/drawingml/2006/diagram">
            <dgm:relIds xmlns:dgm="http://schemas.openxmlformats.org/drawingml/2006/diagram" xmlns:r="http://schemas.openxmlformats.org/officeDocument/2006/relationships" r:cs="rId5" r:dm="rId2" r:lo="rId3" r:qs="rId4"/>
          </a:graphicData>
        </a:graphic>
      </p:graphicFrame>
      <p:pic>
        <p:nvPicPr>
          <p:cNvPr id="5" name="Imagen 4"/>
          <p:cNvPicPr>
            <a:picLocks noChangeAspect="1"/>
          </p:cNvPicPr>
          <p:nvPr/>
        </p:nvPicPr>
        <p:blipFill rotWithShape="1">
          <a:blip r:embed="rId7"/>
          <a:srcRect b="113" r="57"/>
          <a:stretch/>
        </p:blipFill>
        <p:spPr>
          <a:xfrm>
            <a:off x="5828440" y="721329"/>
            <a:ext cx="5861923" cy="2216588"/>
          </a:xfrm>
          <a:prstGeom prst="rect">
            <a:avLst/>
          </a:prstGeom>
        </p:spPr>
      </p:pic>
      <p:sp>
        <p:nvSpPr>
          <p:cNvPr id="6" name="Rectángulo 5"/>
          <p:cNvSpPr/>
          <p:nvPr/>
        </p:nvSpPr>
        <p:spPr>
          <a:xfrm>
            <a:off x="4892791" y="6519446"/>
            <a:ext cx="7352306" cy="261610"/>
          </a:xfrm>
          <a:prstGeom prst="rect">
            <a:avLst/>
          </a:prstGeom>
        </p:spPr>
        <p:txBody>
          <a:bodyPr wrap="square">
            <a:spAutoFit/>
          </a:bodyPr>
          <a:lstStyle/>
          <a:p>
            <a:pPr algn="r"/>
            <a:r>
              <a:rPr dirty="0" lang="en-US" sz="110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10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354837980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graphicEl>
                                              <a:dgm id="{5DB63F64-D399-4DA4-BFE9-885EB6B13E6E}"/>
                                            </p:graphic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4">
                                            <p:graphicEl>
                                              <a:dgm id="{527A94DC-C1B9-413F-A9F9-4EC1C1692419}"/>
                                            </p:graphic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4">
                                            <p:graphicEl>
                                              <a:dgm id="{8851E3BD-6144-48A2-82D7-30AE6C5F1FB7}"/>
                                            </p:graphic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4">
                                            <p:graphicEl>
                                              <a:dgm id="{0201F410-7A63-4B3A-918B-6C636FFAA834}"/>
                                            </p:graphic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4">
                                            <p:graphicEl>
                                              <a:dgm id="{EFA8F9FB-C900-4F87-B545-0E81A4FB4280}"/>
                                            </p:graphic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Sub>
          <a:bldDgm bld="one"/>
        </p:bldSub>
      </p:bldGraphic>
    </p:bld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549343" y="0"/>
            <a:ext cx="3709149" cy="1326321"/>
          </a:xfrm>
        </p:spPr>
        <p:txBody>
          <a:bodyPr/>
          <a:lstStyle/>
          <a:p>
            <a:pPr algn="ctr"/>
            <a:r>
              <a:rPr b="0" dirty="0" lang="es-CO"/>
              <a:t>Etiología</a:t>
            </a:r>
          </a:p>
        </p:txBody>
      </p:sp>
      <p:pic>
        <p:nvPicPr>
          <p:cNvPr descr="How Drugs &amp; Alcohol Abuse Affect the Heart &amp; Cardiovascular System" id="3074" name="Picture 2">
            <a:extLst>
              <a:ext uri="{FF2B5EF4-FFF2-40B4-BE49-F238E27FC236}">
                <a16:creationId xmlns:a16="http://schemas.microsoft.com/office/drawing/2014/main" id="{720D7AE8-C2E1-9C4D-B925-92AAA2226723}"/>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55" y="3692789"/>
            <a:ext cx="2602599" cy="2602599"/>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p:cNvPicPr>
            <a:picLocks noChangeAspect="1" noGrp="1"/>
          </p:cNvPicPr>
          <p:nvPr>
            <p:ph idx="1"/>
          </p:nvPr>
        </p:nvPicPr>
        <p:blipFill rotWithShape="1">
          <a:blip r:embed="rId3"/>
          <a:srcRect b="-23" r="-23"/>
          <a:stretch/>
        </p:blipFill>
        <p:spPr>
          <a:xfrm>
            <a:off x="4636665" y="1231306"/>
            <a:ext cx="7434481" cy="5083407"/>
          </a:xfrm>
          <a:prstGeom prst="rect">
            <a:avLst/>
          </a:prstGeom>
        </p:spPr>
      </p:pic>
      <p:pic>
        <p:nvPicPr>
          <p:cNvPr id="5" name="Imagen 4"/>
          <p:cNvPicPr>
            <a:picLocks noChangeAspect="1"/>
          </p:cNvPicPr>
          <p:nvPr/>
        </p:nvPicPr>
        <p:blipFill rotWithShape="1">
          <a:blip r:embed="rId4"/>
          <a:srcRect b="73" r="6"/>
          <a:stretch/>
        </p:blipFill>
        <p:spPr>
          <a:xfrm>
            <a:off x="958191" y="1181178"/>
            <a:ext cx="10275618" cy="2409245"/>
          </a:xfrm>
          <a:prstGeom prst="rect">
            <a:avLst/>
          </a:prstGeom>
        </p:spPr>
      </p:pic>
      <p:pic>
        <p:nvPicPr>
          <p:cNvPr id="6" name="Imagen 5"/>
          <p:cNvPicPr>
            <a:picLocks noChangeAspect="1"/>
          </p:cNvPicPr>
          <p:nvPr/>
        </p:nvPicPr>
        <p:blipFill rotWithShape="1">
          <a:blip r:embed="rId5"/>
          <a:srcRect b="253" r="-30"/>
          <a:stretch/>
        </p:blipFill>
        <p:spPr>
          <a:xfrm>
            <a:off x="1180575" y="1606005"/>
            <a:ext cx="9426347" cy="1174118"/>
          </a:xfrm>
          <a:prstGeom prst="rect">
            <a:avLst/>
          </a:prstGeom>
        </p:spPr>
      </p:pic>
      <p:sp>
        <p:nvSpPr>
          <p:cNvPr id="7" name="Rectángulo 6"/>
          <p:cNvSpPr/>
          <p:nvPr/>
        </p:nvSpPr>
        <p:spPr>
          <a:xfrm>
            <a:off x="6775268" y="6519445"/>
            <a:ext cx="5416731" cy="430887"/>
          </a:xfrm>
          <a:prstGeom prst="rect">
            <a:avLst/>
          </a:prstGeom>
        </p:spPr>
        <p:txBody>
          <a:bodyPr wrap="square">
            <a:spAutoFit/>
          </a:bodyPr>
          <a:lstStyle/>
          <a:p>
            <a:r>
              <a:rPr dirty="0" lang="en-US" sz="110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10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17725253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xit" presetID="1" presetSubtype="0">
                                  <p:stCondLst>
                                    <p:cond delay="0"/>
                                  </p:stCondLst>
                                  <p:childTnLst>
                                    <p:set>
                                      <p:cBhvr>
                                        <p:cTn dur="1" fill="hold" id="10">
                                          <p:stCondLst>
                                            <p:cond delay="0"/>
                                          </p:stCondLst>
                                        </p:cTn>
                                        <p:tgtEl>
                                          <p:spTgt spid="4"/>
                                        </p:tgtEl>
                                        <p:attrNameLst>
                                          <p:attrName>style.visibility</p:attrName>
                                        </p:attrNameLst>
                                      </p:cBhvr>
                                      <p:to>
                                        <p:strVal val="hidden"/>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5"/>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xit" presetID="1" presetSubtype="0">
                                  <p:stCondLst>
                                    <p:cond delay="0"/>
                                  </p:stCondLst>
                                  <p:childTnLst>
                                    <p:set>
                                      <p:cBhvr>
                                        <p:cTn dur="1" fill="hold" id="18">
                                          <p:stCondLst>
                                            <p:cond delay="0"/>
                                          </p:stCondLst>
                                        </p:cTn>
                                        <p:tgtEl>
                                          <p:spTgt spid="5"/>
                                        </p:tgtEl>
                                        <p:attrNameLst>
                                          <p:attrName>style.visibility</p:attrName>
                                        </p:attrNameLst>
                                      </p:cBhvr>
                                      <p:to>
                                        <p:strVal val="hidden"/>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resetSubtype="0">
                                  <p:stCondLst>
                                    <p:cond delay="0"/>
                                  </p:stCondLst>
                                  <p:childTnLst>
                                    <p:set>
                                      <p:cBhvr>
                                        <p:cTn dur="1" fill="hold" id="22">
                                          <p:stCondLst>
                                            <p:cond delay="0"/>
                                          </p:stCondLst>
                                        </p:cTn>
                                        <p:tgtEl>
                                          <p:spTgt spid="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7" y="2102679"/>
            <a:ext cx="11847443" cy="1326321"/>
          </a:xfrm>
        </p:spPr>
        <p:txBody>
          <a:bodyPr>
            <a:normAutofit/>
          </a:bodyPr>
          <a:lstStyle/>
          <a:p>
            <a:pPr algn="ctr"/>
            <a:r>
              <a:rPr lang="es-CO" sz="6000" b="0" dirty="0"/>
              <a:t>Fisiopatología</a:t>
            </a:r>
          </a:p>
        </p:txBody>
      </p:sp>
    </p:spTree>
    <p:extLst>
      <p:ext uri="{BB962C8B-B14F-4D97-AF65-F5344CB8AC3E}">
        <p14:creationId xmlns:p14="http://schemas.microsoft.com/office/powerpoint/2010/main" val="133577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344557" y="230184"/>
            <a:ext cx="4810917" cy="1066800"/>
          </a:xfrm>
        </p:spPr>
        <p:txBody>
          <a:bodyPr/>
          <a:lstStyle/>
          <a:p>
            <a:pPr algn="ctr" eaLnBrk="1" hangingPunct="1"/>
            <a:r>
              <a:rPr lang="es-CO" altLang="es-ES_tradnl" b="0" dirty="0"/>
              <a:t>Fisiopatología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77006049"/>
              </p:ext>
            </p:extLst>
          </p:nvPr>
        </p:nvGraphicFramePr>
        <p:xfrm>
          <a:off x="3771364" y="1280079"/>
          <a:ext cx="9176009" cy="5195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449294" y="6585976"/>
            <a:ext cx="7352306" cy="261610"/>
          </a:xfrm>
          <a:prstGeom prst="rect">
            <a:avLst/>
          </a:prstGeom>
        </p:spPr>
        <p:txBody>
          <a:bodyPr wrap="square">
            <a:spAutoFit/>
          </a:bodyPr>
          <a:lstStyle/>
          <a:p>
            <a:r>
              <a:rPr lang="en-US" sz="110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10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8872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C01362B-ED64-48B0-89E2-A17002D292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3674C03-580E-4263-80D5-1525FF07352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8066DD9-4189-4792-959D-575841A7BC9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A8A25B1-F403-43F4-9AE3-68C3BCE2307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5813878B-FD79-4758-AB9D-EEA70F630BE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8E11D2D-E28D-47D8-8F40-8613CC38C5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595" y="320330"/>
            <a:ext cx="7071345" cy="597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5 Rectángulo"/>
          <p:cNvSpPr>
            <a:spLocks noChangeArrowheads="1"/>
          </p:cNvSpPr>
          <p:nvPr/>
        </p:nvSpPr>
        <p:spPr bwMode="auto">
          <a:xfrm>
            <a:off x="4041257" y="6512719"/>
            <a:ext cx="792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altLang="es-ES_tradnl" sz="1100" i="1" dirty="0">
                <a:solidFill>
                  <a:srgbClr val="152B48"/>
                </a:solidFill>
                <a:latin typeface="Georgia" charset="0"/>
              </a:rPr>
              <a:t>Jhon J.V. McMurray, MD, Systolic Heart failure. New England Journal of Medicine. </a:t>
            </a:r>
            <a:r>
              <a:rPr lang="es-CO" altLang="es-ES_tradnl" sz="1100" i="1" dirty="0">
                <a:solidFill>
                  <a:srgbClr val="152B48"/>
                </a:solidFill>
                <a:latin typeface="Georgia" charset="0"/>
              </a:rPr>
              <a:t>362;3. january 21, 2010</a:t>
            </a:r>
            <a:endParaRPr lang="es-CO" altLang="es-ES_tradnl" sz="1100" dirty="0">
              <a:solidFill>
                <a:srgbClr val="152B48"/>
              </a:solidFill>
              <a:latin typeface="Georgia" charset="0"/>
            </a:endParaRPr>
          </a:p>
        </p:txBody>
      </p:sp>
    </p:spTree>
    <p:extLst>
      <p:ext uri="{BB962C8B-B14F-4D97-AF65-F5344CB8AC3E}">
        <p14:creationId xmlns:p14="http://schemas.microsoft.com/office/powerpoint/2010/main" val="342132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09" y="1982730"/>
            <a:ext cx="11834191" cy="1326321"/>
          </a:xfrm>
        </p:spPr>
        <p:txBody>
          <a:bodyPr>
            <a:normAutofit/>
          </a:bodyPr>
          <a:lstStyle/>
          <a:p>
            <a:pPr algn="ctr"/>
            <a:r>
              <a:rPr lang="es-CO" sz="6000" b="0" dirty="0"/>
              <a:t>Diagnóstico</a:t>
            </a:r>
          </a:p>
        </p:txBody>
      </p:sp>
    </p:spTree>
    <p:extLst>
      <p:ext uri="{BB962C8B-B14F-4D97-AF65-F5344CB8AC3E}">
        <p14:creationId xmlns:p14="http://schemas.microsoft.com/office/powerpoint/2010/main" val="131433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936" y="403639"/>
            <a:ext cx="4500321" cy="1326321"/>
          </a:xfrm>
        </p:spPr>
        <p:txBody>
          <a:bodyPr/>
          <a:lstStyle/>
          <a:p>
            <a:pPr algn="ctr"/>
            <a:r>
              <a:rPr lang="es-CO" b="0" dirty="0"/>
              <a:t>Diagnóstico</a:t>
            </a:r>
            <a:br>
              <a:rPr lang="es-CO" b="0" dirty="0"/>
            </a:br>
            <a:endParaRPr lang="es-CO" b="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11521060"/>
              </p:ext>
            </p:extLst>
          </p:nvPr>
        </p:nvGraphicFramePr>
        <p:xfrm>
          <a:off x="5221357" y="1113183"/>
          <a:ext cx="6506204" cy="53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913120" y="6519446"/>
            <a:ext cx="6383266" cy="261610"/>
          </a:xfrm>
          <a:prstGeom prst="rect">
            <a:avLst/>
          </a:prstGeom>
        </p:spPr>
        <p:txBody>
          <a:bodyPr wrap="square">
            <a:spAutoFit/>
          </a:bodyPr>
          <a:lstStyle/>
          <a:p>
            <a:r>
              <a:rPr lang="en-US" sz="110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100" dirty="0">
              <a:solidFill>
                <a:srgbClr val="152B48"/>
              </a:solidFill>
              <a:latin typeface="Montserrat" panose="00000500000000000000" pitchFamily="50" charset="0"/>
              <a:cs typeface="Calibri" panose="020F0502020204030204" pitchFamily="34" charset="0"/>
            </a:endParaRPr>
          </a:p>
        </p:txBody>
      </p:sp>
      <p:pic>
        <p:nvPicPr>
          <p:cNvPr id="4098" name="Picture 2" descr="Heart Disease Icon #293861 - Free Icons Library">
            <a:extLst>
              <a:ext uri="{FF2B5EF4-FFF2-40B4-BE49-F238E27FC236}">
                <a16:creationId xmlns:a16="http://schemas.microsoft.com/office/drawing/2014/main" id="{5F7FCAFA-77AB-D04D-90CF-41FC3A94625A}"/>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570" y="1503324"/>
            <a:ext cx="2084607" cy="2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942577-D758-4EAB-81F1-19B7DD717FF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279B229-F15D-4DCE-8FF6-C78F6BB979A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3739BB0-9005-47E3-BFC6-F8F9B82BA7A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64B08A9-73EC-4335-99DC-4675BE7F9E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53265" y="241189"/>
            <a:ext cx="4741249" cy="1326321"/>
          </a:xfrm>
        </p:spPr>
        <p:txBody>
          <a:bodyPr/>
          <a:lstStyle/>
          <a:p>
            <a:pPr algn="ctr"/>
            <a:r>
              <a:rPr b="0" dirty="0" lang="es-CO"/>
              <a:t>Signos y síntomas</a:t>
            </a:r>
          </a:p>
        </p:txBody>
      </p:sp>
      <p:pic>
        <p:nvPicPr>
          <p:cNvPr id="4" name="Marcador de contenido 3"/>
          <p:cNvPicPr>
            <a:picLocks noChangeAspect="1" noGrp="1"/>
          </p:cNvPicPr>
          <p:nvPr>
            <p:ph idx="1"/>
          </p:nvPr>
        </p:nvPicPr>
        <p:blipFill rotWithShape="1">
          <a:blip r:embed="rId3"/>
          <a:srcRect b="-19" r="-52"/>
          <a:stretch/>
        </p:blipFill>
        <p:spPr>
          <a:xfrm>
            <a:off x="6968883" y="1152939"/>
            <a:ext cx="3916452" cy="5271715"/>
          </a:xfrm>
          <a:prstGeom prst="rect">
            <a:avLst/>
          </a:prstGeom>
        </p:spPr>
      </p:pic>
      <p:sp>
        <p:nvSpPr>
          <p:cNvPr id="5" name="Rectángulo 4"/>
          <p:cNvSpPr/>
          <p:nvPr/>
        </p:nvSpPr>
        <p:spPr>
          <a:xfrm>
            <a:off x="4855595" y="6519446"/>
            <a:ext cx="7352306" cy="338554"/>
          </a:xfrm>
          <a:prstGeom prst="rect">
            <a:avLst/>
          </a:prstGeom>
        </p:spPr>
        <p:txBody>
          <a:bodyPr wrap="square">
            <a:spAutoFit/>
          </a:bodyPr>
          <a:lstStyle/>
          <a:p>
            <a:r>
              <a:rPr dirty="0" lang="en-US" sz="1600">
                <a:solidFill>
                  <a:srgbClr val="152B48"/>
                </a:solidFill>
                <a:latin charset="0" panose="020F0502020204030204" pitchFamily="34" typeface="Calibri"/>
                <a:cs charset="0" panose="020F0502020204030204" pitchFamily="34" typeface="Calibri"/>
              </a:rPr>
              <a:t>2016 ESC Guidelines for the diagnosis and treatment of acute and chronic heart failure</a:t>
            </a:r>
            <a:endParaRPr dirty="0" lang="es-CO" sz="1600">
              <a:solidFill>
                <a:srgbClr val="152B48"/>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272083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10" y="230517"/>
            <a:ext cx="4417557" cy="1325563"/>
          </a:xfrm>
        </p:spPr>
        <p:txBody>
          <a:bodyPr/>
          <a:lstStyle/>
          <a:p>
            <a:pPr algn="ctr"/>
            <a:r>
              <a:rPr lang="es-ES_tradnl" b="0" dirty="0"/>
              <a:t>Síntomas falla cardiaca</a:t>
            </a:r>
          </a:p>
        </p:txBody>
      </p:sp>
      <p:pic>
        <p:nvPicPr>
          <p:cNvPr id="5" name="Imagen 4">
            <a:extLst>
              <a:ext uri="{FF2B5EF4-FFF2-40B4-BE49-F238E27FC236}">
                <a16:creationId xmlns:a16="http://schemas.microsoft.com/office/drawing/2014/main" id="{526F86BF-121A-7D46-A5A0-751A4CDA2340}"/>
              </a:ext>
            </a:extLst>
          </p:cNvPr>
          <p:cNvPicPr>
            <a:picLocks noChangeAspect="1"/>
          </p:cNvPicPr>
          <p:nvPr/>
        </p:nvPicPr>
        <p:blipFill>
          <a:blip r:embed="rId2"/>
          <a:stretch>
            <a:fillRect/>
          </a:stretch>
        </p:blipFill>
        <p:spPr>
          <a:xfrm>
            <a:off x="4775367" y="1923875"/>
            <a:ext cx="7285132" cy="3934344"/>
          </a:xfrm>
          <a:prstGeom prst="rect">
            <a:avLst/>
          </a:prstGeom>
        </p:spPr>
      </p:pic>
    </p:spTree>
    <p:extLst>
      <p:ext uri="{BB962C8B-B14F-4D97-AF65-F5344CB8AC3E}">
        <p14:creationId xmlns:p14="http://schemas.microsoft.com/office/powerpoint/2010/main" val="3926664151"/>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91190" y="139771"/>
            <a:ext cx="5103920" cy="1326321"/>
          </a:xfrm>
        </p:spPr>
        <p:txBody>
          <a:bodyPr/>
          <a:lstStyle/>
          <a:p>
            <a:pPr algn="ctr"/>
            <a:r>
              <a:rPr b="0" dirty="0" lang="es-ES_tradnl"/>
              <a:t>LR y examen físico</a:t>
            </a:r>
          </a:p>
        </p:txBody>
      </p:sp>
      <p:pic>
        <p:nvPicPr>
          <p:cNvPr id="4" name="Imagen 3"/>
          <p:cNvPicPr>
            <a:picLocks noChangeAspect="1"/>
          </p:cNvPicPr>
          <p:nvPr/>
        </p:nvPicPr>
        <p:blipFill rotWithShape="1">
          <a:blip r:embed="rId2"/>
          <a:srcRect b="-56" r="-46"/>
          <a:stretch/>
        </p:blipFill>
        <p:spPr>
          <a:xfrm>
            <a:off x="5701336" y="909919"/>
            <a:ext cx="5750435" cy="5226032"/>
          </a:xfrm>
          <a:prstGeom prst="rect">
            <a:avLst/>
          </a:prstGeom>
        </p:spPr>
      </p:pic>
      <p:pic>
        <p:nvPicPr>
          <p:cNvPr id="5" name="Imagen 4"/>
          <p:cNvPicPr>
            <a:picLocks noChangeAspect="1"/>
          </p:cNvPicPr>
          <p:nvPr/>
        </p:nvPicPr>
        <p:blipFill rotWithShape="1">
          <a:blip r:embed="rId3"/>
          <a:srcRect b="-9" r="-89"/>
          <a:stretch/>
        </p:blipFill>
        <p:spPr>
          <a:xfrm>
            <a:off x="6003842" y="873679"/>
            <a:ext cx="5117910" cy="5308256"/>
          </a:xfrm>
          <a:prstGeom prst="rect">
            <a:avLst/>
          </a:prstGeom>
        </p:spPr>
      </p:pic>
      <p:pic>
        <p:nvPicPr>
          <p:cNvPr descr="Heart Failure Icons - Download Free Vector Icons | Noun Project" id="6146" name="Picture 2">
            <a:extLst>
              <a:ext uri="{FF2B5EF4-FFF2-40B4-BE49-F238E27FC236}">
                <a16:creationId xmlns:a16="http://schemas.microsoft.com/office/drawing/2014/main" id="{ACA961EC-FC45-2A42-8374-77DA3785C224}"/>
              </a:ext>
            </a:extLst>
          </p:cNvPr>
          <p:cNvPicPr>
            <a:picLocks noChangeArrowheads="1"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0819" y="1684162"/>
            <a:ext cx="1971261" cy="197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4743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xit" presetID="1" presetSubtype="0">
                                  <p:stCondLst>
                                    <p:cond delay="0"/>
                                  </p:stCondLst>
                                  <p:childTnLst>
                                    <p:set>
                                      <p:cBhvr>
                                        <p:cTn dur="1" fill="hold" id="10">
                                          <p:stCondLst>
                                            <p:cond delay="0"/>
                                          </p:stCondLst>
                                        </p:cTn>
                                        <p:tgtEl>
                                          <p:spTgt spid="5"/>
                                        </p:tgtEl>
                                        <p:attrNameLst>
                                          <p:attrName>style.visibility</p:attrName>
                                        </p:attrNameLst>
                                      </p:cBhvr>
                                      <p:to>
                                        <p:strVal val="hidden"/>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0BC41-923D-D747-BEB8-FD86F63101F4}"/>
              </a:ext>
            </a:extLst>
          </p:cNvPr>
          <p:cNvSpPr>
            <a:spLocks noGrp="1"/>
          </p:cNvSpPr>
          <p:nvPr>
            <p:ph type="title"/>
          </p:nvPr>
        </p:nvSpPr>
        <p:spPr>
          <a:xfrm>
            <a:off x="838200" y="211302"/>
            <a:ext cx="3010989" cy="1325563"/>
          </a:xfrm>
        </p:spPr>
        <p:txBody>
          <a:bodyPr/>
          <a:lstStyle/>
          <a:p>
            <a:pPr algn="ctr"/>
            <a:r>
              <a:rPr lang="es-CO" b="0" dirty="0"/>
              <a:t>Agenda</a:t>
            </a:r>
          </a:p>
        </p:txBody>
      </p:sp>
      <p:pic>
        <p:nvPicPr>
          <p:cNvPr id="5" name="Picture 2" descr="E:\002-KIMS BUSINESS\007-02-Fullslidesppt-Contents\20161216\Stethoscope as symbol of medicine PowerPoint Templates\main-item-01.png">
            <a:extLst>
              <a:ext uri="{FF2B5EF4-FFF2-40B4-BE49-F238E27FC236}">
                <a16:creationId xmlns:a16="http://schemas.microsoft.com/office/drawing/2014/main" id="{24B7B759-1B44-784A-8E2A-EC97E44C03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730" y="1685924"/>
            <a:ext cx="1816547" cy="134822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
            <a:extLst>
              <a:ext uri="{FF2B5EF4-FFF2-40B4-BE49-F238E27FC236}">
                <a16:creationId xmlns:a16="http://schemas.microsoft.com/office/drawing/2014/main" id="{2E3E307B-13C5-E848-A049-BC260BFC0D51}"/>
              </a:ext>
            </a:extLst>
          </p:cNvPr>
          <p:cNvSpPr/>
          <p:nvPr/>
        </p:nvSpPr>
        <p:spPr>
          <a:xfrm>
            <a:off x="5242891" y="1685924"/>
            <a:ext cx="365760" cy="4610100"/>
          </a:xfrm>
          <a:custGeom>
            <a:avLst/>
            <a:gdLst>
              <a:gd name="connsiteX0" fmla="*/ 0 w 365760"/>
              <a:gd name="connsiteY0" fmla="*/ 0 h 5013960"/>
              <a:gd name="connsiteX1" fmla="*/ 0 w 365760"/>
              <a:gd name="connsiteY1" fmla="*/ 502920 h 5013960"/>
              <a:gd name="connsiteX2" fmla="*/ 365760 w 365760"/>
              <a:gd name="connsiteY2" fmla="*/ 502920 h 5013960"/>
              <a:gd name="connsiteX3" fmla="*/ 365760 w 365760"/>
              <a:gd name="connsiteY3" fmla="*/ 1249680 h 5013960"/>
              <a:gd name="connsiteX4" fmla="*/ 7620 w 365760"/>
              <a:gd name="connsiteY4" fmla="*/ 1249680 h 5013960"/>
              <a:gd name="connsiteX5" fmla="*/ 7620 w 365760"/>
              <a:gd name="connsiteY5" fmla="*/ 5013960 h 5013960"/>
              <a:gd name="connsiteX0" fmla="*/ 0 w 365760"/>
              <a:gd name="connsiteY0" fmla="*/ 0 h 4762500"/>
              <a:gd name="connsiteX1" fmla="*/ 0 w 365760"/>
              <a:gd name="connsiteY1" fmla="*/ 251460 h 4762500"/>
              <a:gd name="connsiteX2" fmla="*/ 365760 w 365760"/>
              <a:gd name="connsiteY2" fmla="*/ 251460 h 4762500"/>
              <a:gd name="connsiteX3" fmla="*/ 365760 w 365760"/>
              <a:gd name="connsiteY3" fmla="*/ 998220 h 4762500"/>
              <a:gd name="connsiteX4" fmla="*/ 7620 w 365760"/>
              <a:gd name="connsiteY4" fmla="*/ 998220 h 4762500"/>
              <a:gd name="connsiteX5" fmla="*/ 7620 w 365760"/>
              <a:gd name="connsiteY5" fmla="*/ 4762500 h 4762500"/>
              <a:gd name="connsiteX0" fmla="*/ 0 w 365760"/>
              <a:gd name="connsiteY0" fmla="*/ 0 h 4610100"/>
              <a:gd name="connsiteX1" fmla="*/ 0 w 365760"/>
              <a:gd name="connsiteY1" fmla="*/ 251460 h 4610100"/>
              <a:gd name="connsiteX2" fmla="*/ 365760 w 365760"/>
              <a:gd name="connsiteY2" fmla="*/ 251460 h 4610100"/>
              <a:gd name="connsiteX3" fmla="*/ 365760 w 365760"/>
              <a:gd name="connsiteY3" fmla="*/ 998220 h 4610100"/>
              <a:gd name="connsiteX4" fmla="*/ 7620 w 365760"/>
              <a:gd name="connsiteY4" fmla="*/ 998220 h 4610100"/>
              <a:gd name="connsiteX5" fmla="*/ 7620 w 365760"/>
              <a:gd name="connsiteY5"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4610100">
                <a:moveTo>
                  <a:pt x="0" y="0"/>
                </a:moveTo>
                <a:lnTo>
                  <a:pt x="0" y="251460"/>
                </a:lnTo>
                <a:lnTo>
                  <a:pt x="365760" y="251460"/>
                </a:lnTo>
                <a:lnTo>
                  <a:pt x="365760" y="998220"/>
                </a:lnTo>
                <a:lnTo>
                  <a:pt x="7620" y="998220"/>
                </a:lnTo>
                <a:lnTo>
                  <a:pt x="7620" y="4610100"/>
                </a:lnTo>
              </a:path>
            </a:pathLst>
          </a:custGeom>
          <a:ln w="34925">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graphicFrame>
        <p:nvGraphicFramePr>
          <p:cNvPr id="7" name="Diagrama 6">
            <a:extLst>
              <a:ext uri="{FF2B5EF4-FFF2-40B4-BE49-F238E27FC236}">
                <a16:creationId xmlns:a16="http://schemas.microsoft.com/office/drawing/2014/main" id="{296C9B36-3CB4-E241-85FF-EFF7119BA2C3}"/>
              </a:ext>
            </a:extLst>
          </p:cNvPr>
          <p:cNvGraphicFramePr/>
          <p:nvPr>
            <p:extLst>
              <p:ext uri="{D42A27DB-BD31-4B8C-83A1-F6EECF244321}">
                <p14:modId xmlns:p14="http://schemas.microsoft.com/office/powerpoint/2010/main" val="2847663939"/>
              </p:ext>
            </p:extLst>
          </p:nvPr>
        </p:nvGraphicFramePr>
        <p:xfrm>
          <a:off x="4820327" y="1387807"/>
          <a:ext cx="7371673" cy="500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7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D6CC421-2580-E848-93E6-16BF46BE739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09EA6CD-6176-074F-B051-BD1EDF72EC8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01605A51-727B-2640-AC26-6C82DCA24E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9F435DC1-2F5B-5742-B268-57EE910F1F6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26E87D-C46E-3F41-A3BC-2DA17332811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2361B6F9-EC43-1D4A-BED4-4BC3DD4BC80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82836EE5-4D87-E245-8F1F-C1003D94D28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B911E76-5982-DA45-978D-9151CA2A56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Marcador de contenido 4"/>
          <p:cNvPicPr>
            <a:picLocks noChangeAspect="1" noGrp="1"/>
          </p:cNvPicPr>
          <p:nvPr>
            <p:ph idx="1"/>
          </p:nvPr>
        </p:nvPicPr>
        <p:blipFill rotWithShape="1">
          <a:blip r:embed="rId2"/>
          <a:srcRect b="59" r="-9"/>
          <a:stretch/>
        </p:blipFill>
        <p:spPr>
          <a:xfrm>
            <a:off x="2122052" y="536239"/>
            <a:ext cx="7947896" cy="2163418"/>
          </a:xfrm>
          <a:prstGeom prst="rect">
            <a:avLst/>
          </a:prstGeom>
        </p:spPr>
      </p:pic>
      <p:pic>
        <p:nvPicPr>
          <p:cNvPr id="7" name="Imagen 6"/>
          <p:cNvPicPr>
            <a:picLocks noChangeAspect="1"/>
          </p:cNvPicPr>
          <p:nvPr/>
        </p:nvPicPr>
        <p:blipFill rotWithShape="1">
          <a:blip r:embed="rId3"/>
          <a:srcRect b="80" r="85"/>
          <a:stretch/>
        </p:blipFill>
        <p:spPr>
          <a:xfrm>
            <a:off x="6096000" y="3429000"/>
            <a:ext cx="5787827" cy="3093059"/>
          </a:xfrm>
          <a:prstGeom prst="rect">
            <a:avLst/>
          </a:prstGeom>
        </p:spPr>
      </p:pic>
    </p:spTree>
    <p:extLst>
      <p:ext uri="{BB962C8B-B14F-4D97-AF65-F5344CB8AC3E}">
        <p14:creationId xmlns:p14="http://schemas.microsoft.com/office/powerpoint/2010/main" val="2424469495"/>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13846" y="187253"/>
            <a:ext cx="5020302" cy="1325563"/>
          </a:xfrm>
        </p:spPr>
        <p:txBody>
          <a:bodyPr/>
          <a:lstStyle/>
          <a:p>
            <a:pPr algn="ctr"/>
            <a:r>
              <a:rPr b="0" dirty="0" lang="es-CO"/>
              <a:t>Péptidos natriuréticos</a:t>
            </a:r>
          </a:p>
        </p:txBody>
      </p:sp>
      <p:pic>
        <p:nvPicPr>
          <p:cNvPr id="4" name="Marcador de contenido 3"/>
          <p:cNvPicPr>
            <a:picLocks noChangeAspect="1" noGrp="1"/>
          </p:cNvPicPr>
          <p:nvPr>
            <p:ph idx="1"/>
          </p:nvPr>
        </p:nvPicPr>
        <p:blipFill rotWithShape="1">
          <a:blip r:embed="rId2"/>
          <a:srcRect b="24" r="-4"/>
          <a:stretch/>
        </p:blipFill>
        <p:spPr>
          <a:xfrm>
            <a:off x="4568928" y="1512816"/>
            <a:ext cx="7623072" cy="4748960"/>
          </a:xfrm>
          <a:prstGeom prst="rect">
            <a:avLst/>
          </a:prstGeom>
          <a:effectLst>
            <a:softEdge rad="63500"/>
          </a:effectLst>
        </p:spPr>
      </p:pic>
      <p:sp>
        <p:nvSpPr>
          <p:cNvPr id="5" name="Rectángulo 4"/>
          <p:cNvSpPr/>
          <p:nvPr/>
        </p:nvSpPr>
        <p:spPr>
          <a:xfrm>
            <a:off x="8820243" y="6550223"/>
            <a:ext cx="3371757" cy="307777"/>
          </a:xfrm>
          <a:prstGeom prst="rect">
            <a:avLst/>
          </a:prstGeom>
        </p:spPr>
        <p:txBody>
          <a:bodyPr wrap="none">
            <a:spAutoFit/>
          </a:bodyPr>
          <a:lstStyle/>
          <a:p>
            <a:r>
              <a:rPr dirty="0" lang="en-US" sz="1400">
                <a:solidFill>
                  <a:srgbClr val="152B48"/>
                </a:solidFill>
                <a:latin charset="0" panose="020F0502020204030204" pitchFamily="34" typeface="Calibri"/>
                <a:cs charset="0" panose="020F0502020204030204" pitchFamily="34" typeface="Calibri"/>
              </a:rPr>
              <a:t>European Heart Journal (2006) 27, 330–337</a:t>
            </a:r>
            <a:endParaRPr dirty="0" lang="es-CO" sz="1400">
              <a:solidFill>
                <a:srgbClr val="152B48"/>
              </a:solidFill>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262581196"/>
      </p:ext>
    </p:extLst>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75187" y="0"/>
            <a:ext cx="4854460" cy="1325563"/>
          </a:xfrm>
        </p:spPr>
        <p:txBody>
          <a:bodyPr/>
          <a:lstStyle/>
          <a:p>
            <a:pPr algn="ctr"/>
            <a:r>
              <a:rPr b="0" dirty="0" lang="es-CO"/>
              <a:t>Puntos de corte</a:t>
            </a:r>
          </a:p>
        </p:txBody>
      </p:sp>
      <p:pic>
        <p:nvPicPr>
          <p:cNvPr id="4" name="Marcador de contenido 3"/>
          <p:cNvPicPr>
            <a:picLocks noChangeAspect="1" noGrp="1"/>
          </p:cNvPicPr>
          <p:nvPr>
            <p:ph idx="1"/>
          </p:nvPr>
        </p:nvPicPr>
        <p:blipFill rotWithShape="1">
          <a:blip r:embed="rId2"/>
          <a:srcRect b="120" r="6"/>
          <a:stretch/>
        </p:blipFill>
        <p:spPr>
          <a:xfrm>
            <a:off x="1605769" y="1199453"/>
            <a:ext cx="9325018" cy="2282799"/>
          </a:xfrm>
          <a:prstGeom prst="rect">
            <a:avLst/>
          </a:prstGeom>
        </p:spPr>
      </p:pic>
      <p:sp>
        <p:nvSpPr>
          <p:cNvPr id="5" name="Rectángulo 4"/>
          <p:cNvSpPr/>
          <p:nvPr/>
        </p:nvSpPr>
        <p:spPr>
          <a:xfrm>
            <a:off x="8724384" y="6581001"/>
            <a:ext cx="3467616" cy="276999"/>
          </a:xfrm>
          <a:prstGeom prst="rect">
            <a:avLst/>
          </a:prstGeom>
        </p:spPr>
        <p:txBody>
          <a:bodyPr wrap="none">
            <a:spAutoFit/>
          </a:bodyPr>
          <a:lstStyle/>
          <a:p>
            <a:r>
              <a:rPr dirty="0" lang="en-US" sz="1200">
                <a:solidFill>
                  <a:srgbClr val="152B48"/>
                </a:solidFill>
                <a:latin charset="0" panose="00000500000000000000" pitchFamily="50" typeface="Montserrat"/>
                <a:cs charset="0" panose="020F0502020204030204" pitchFamily="34" typeface="Calibri"/>
              </a:rPr>
              <a:t>European Heart Journal (2006) 27, 330–337</a:t>
            </a:r>
            <a:endParaRPr dirty="0" lang="es-CO" sz="1200">
              <a:solidFill>
                <a:srgbClr val="152B48"/>
              </a:solidFill>
              <a:latin charset="0" panose="00000500000000000000" pitchFamily="50" typeface="Montserrat"/>
              <a:cs charset="0" panose="020F0502020204030204" pitchFamily="34" typeface="Calibri"/>
            </a:endParaRPr>
          </a:p>
        </p:txBody>
      </p:sp>
      <p:pic>
        <p:nvPicPr>
          <p:cNvPr descr="Natriuretic Peptides for Diagnosis, Prognosis, and Management of Heart  Failure | SpringerLink" id="9218" name="Picture 2">
            <a:extLst>
              <a:ext uri="{FF2B5EF4-FFF2-40B4-BE49-F238E27FC236}">
                <a16:creationId xmlns:a16="http://schemas.microsoft.com/office/drawing/2014/main" id="{8A3BAEA4-8E90-E648-A5F8-973C6391D0B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267" y="3649254"/>
            <a:ext cx="4490652" cy="286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2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10" y="145625"/>
            <a:ext cx="4551541" cy="1325563"/>
          </a:xfrm>
        </p:spPr>
        <p:txBody>
          <a:bodyPr/>
          <a:lstStyle/>
          <a:p>
            <a:pPr algn="ctr"/>
            <a:r>
              <a:rPr lang="es-CO" b="0" dirty="0"/>
              <a:t>Péptidos natriuréticos</a:t>
            </a:r>
          </a:p>
        </p:txBody>
      </p:sp>
      <p:graphicFrame>
        <p:nvGraphicFramePr>
          <p:cNvPr id="4" name="Marcador de contenido 3">
            <a:extLst>
              <a:ext uri="{FF2B5EF4-FFF2-40B4-BE49-F238E27FC236}">
                <a16:creationId xmlns:a16="http://schemas.microsoft.com/office/drawing/2014/main" id="{6E0ACE0D-1EA6-C046-AE88-DC2D9A3EC784}"/>
              </a:ext>
            </a:extLst>
          </p:cNvPr>
          <p:cNvGraphicFramePr>
            <a:graphicFrameLocks noGrp="1"/>
          </p:cNvGraphicFramePr>
          <p:nvPr>
            <p:ph idx="1"/>
            <p:extLst>
              <p:ext uri="{D42A27DB-BD31-4B8C-83A1-F6EECF244321}">
                <p14:modId xmlns:p14="http://schemas.microsoft.com/office/powerpoint/2010/main" val="58638804"/>
              </p:ext>
            </p:extLst>
          </p:nvPr>
        </p:nvGraphicFramePr>
        <p:xfrm>
          <a:off x="5193018" y="1347984"/>
          <a:ext cx="6641172" cy="5025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169980" y="6550223"/>
            <a:ext cx="6917865" cy="261610"/>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4414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267C98-F5E5-F24E-9275-C17299D666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A552949-CCE6-ED45-93BB-097FF945AB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FC19B3F-174C-EB47-9747-78DFF431E1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90F7F63-F7E7-0740-B6D4-E2C39E5654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3C35528-3237-A24C-946C-F605681DDA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3" r="39"/>
          <a:stretch/>
        </p:blipFill>
        <p:spPr>
          <a:xfrm>
            <a:off x="6502195" y="566530"/>
            <a:ext cx="5030524" cy="5816881"/>
          </a:xfrm>
          <a:prstGeom prst="rect">
            <a:avLst/>
          </a:prstGeom>
        </p:spPr>
      </p:pic>
      <p:sp>
        <p:nvSpPr>
          <p:cNvPr id="5" name="Rectángulo 4"/>
          <p:cNvSpPr/>
          <p:nvPr/>
        </p:nvSpPr>
        <p:spPr>
          <a:xfrm>
            <a:off x="6258756" y="6556300"/>
            <a:ext cx="6887399" cy="261610"/>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pic>
        <p:nvPicPr>
          <p:cNvPr descr="Brain or b-type natriuretic peptide (bnp) molecule, chemical str. Chemical  structure of a molecule of brain or b-type" id="10242" name="Picture 2">
            <a:extLst>
              <a:ext uri="{FF2B5EF4-FFF2-40B4-BE49-F238E27FC236}">
                <a16:creationId xmlns:a16="http://schemas.microsoft.com/office/drawing/2014/main" id="{CF380ABD-35CE-0A49-8580-7DA335FFC14D}"/>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102" r="-3"/>
          <a:stretch/>
        </p:blipFill>
        <p:spPr bwMode="auto">
          <a:xfrm>
            <a:off x="1534339" y="637551"/>
            <a:ext cx="3085925" cy="286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29340"/>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16118" y="0"/>
            <a:ext cx="6011315" cy="1325563"/>
          </a:xfrm>
        </p:spPr>
        <p:txBody>
          <a:bodyPr>
            <a:normAutofit/>
          </a:bodyPr>
          <a:lstStyle/>
          <a:p>
            <a:pPr algn="ctr"/>
            <a:r>
              <a:rPr b="0" dirty="0" lang="es-CO"/>
              <a:t>Electrocardiograma</a:t>
            </a:r>
          </a:p>
        </p:txBody>
      </p:sp>
      <p:graphicFrame>
        <p:nvGraphicFramePr>
          <p:cNvPr id="4" name="Marcador de contenido 3">
            <a:extLst>
              <a:ext uri="{FF2B5EF4-FFF2-40B4-BE49-F238E27FC236}">
                <a16:creationId xmlns:a16="http://schemas.microsoft.com/office/drawing/2014/main" id="{C1F44878-B556-0942-A46F-8263B8006560}"/>
              </a:ext>
            </a:extLst>
          </p:cNvPr>
          <p:cNvGraphicFramePr>
            <a:graphicFrameLocks noGrp="1"/>
          </p:cNvGraphicFramePr>
          <p:nvPr>
            <p:ph idx="1"/>
            <p:extLst>
              <p:ext uri="{D42A27DB-BD31-4B8C-83A1-F6EECF244321}">
                <p14:modId xmlns:p14="http://schemas.microsoft.com/office/powerpoint/2010/main" val="3222647009"/>
              </p:ext>
            </p:extLst>
          </p:nvPr>
        </p:nvGraphicFramePr>
        <p:xfrm>
          <a:off x="5261116" y="2027249"/>
          <a:ext cx="6467063" cy="3491521"/>
        </p:xfrm>
        <a:graphic>
          <a:graphicData uri="http://schemas.openxmlformats.org/drawingml/2006/diagram">
            <dgm:relIds xmlns:dgm="http://schemas.openxmlformats.org/drawingml/2006/diagram" xmlns:r="http://schemas.openxmlformats.org/officeDocument/2006/relationships" r:cs="rId6" r:dm="rId3" r:lo="rId4" r:qs="rId5"/>
          </a:graphicData>
        </a:graphic>
      </p:graphicFrame>
      <p:pic>
        <p:nvPicPr>
          <p:cNvPr descr="Ecg heartbeat cardiology symbol logo Royalty Free Vector" id="11266" name="Picture 2">
            <a:extLst>
              <a:ext uri="{FF2B5EF4-FFF2-40B4-BE49-F238E27FC236}">
                <a16:creationId xmlns:a16="http://schemas.microsoft.com/office/drawing/2014/main" id="{D0B4DF95-1105-DE4F-83E6-4A4CDB4E73C2}"/>
              </a:ext>
            </a:extLst>
          </p:cNvPr>
          <p:cNvPicPr>
            <a:picLocks noChangeArrowheads="1" noChangeAspect="1"/>
          </p:cNvPicPr>
          <p:nvPr/>
        </p:nvPicPr>
        <p:blipFill rotWithShape="1">
          <a:blip r:embed="rId8">
            <a:extLst>
              <a:ext uri="{28A0092B-C50C-407E-A947-70E740481C1C}">
                <a14:useLocalDpi xmlns:a14="http://schemas.microsoft.com/office/drawing/2010/main" val="0"/>
              </a:ext>
            </a:extLst>
          </a:blip>
          <a:srcRect b="44" r="44"/>
          <a:stretch/>
        </p:blipFill>
        <p:spPr bwMode="auto">
          <a:xfrm>
            <a:off x="1432163" y="1538627"/>
            <a:ext cx="2711394" cy="1999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4">
            <a:extLst>
              <a:ext uri="{FF2B5EF4-FFF2-40B4-BE49-F238E27FC236}">
                <a16:creationId xmlns:a16="http://schemas.microsoft.com/office/drawing/2014/main" id="{4CD488D5-AAEE-4186-BE42-CB6DFC00DC97}"/>
              </a:ext>
            </a:extLst>
          </p:cNvPr>
          <p:cNvSpPr/>
          <p:nvPr/>
        </p:nvSpPr>
        <p:spPr>
          <a:xfrm>
            <a:off x="6258756" y="6556300"/>
            <a:ext cx="6887399" cy="261610"/>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399495079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
                                            <p:graphicEl>
                                              <a:dgm id="{66C02797-1011-344E-9903-FA504E754064}"/>
                                            </p:graphic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4">
                                            <p:graphicEl>
                                              <a:dgm id="{FB39BAFF-AF23-A54F-A234-E7F5475FCF10}"/>
                                            </p:graphic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4">
                                            <p:graphicEl>
                                              <a:dgm id="{55B6BB4F-D3A8-A541-A264-16ABEA93C8B7}"/>
                                            </p:graphic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4">
                                            <p:graphicEl>
                                              <a:dgm id="{8CF3333B-0AE0-B541-83BC-7D4C22190824}"/>
                                            </p:graphic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326" y="-176445"/>
            <a:ext cx="5816674" cy="1325563"/>
          </a:xfrm>
        </p:spPr>
        <p:txBody>
          <a:bodyPr/>
          <a:lstStyle/>
          <a:p>
            <a:pPr algn="ctr"/>
            <a:r>
              <a:rPr lang="es-CO" b="0" dirty="0"/>
              <a:t>Electrocardiograma</a:t>
            </a:r>
          </a:p>
        </p:txBody>
      </p:sp>
      <p:graphicFrame>
        <p:nvGraphicFramePr>
          <p:cNvPr id="4" name="5 Tabla"/>
          <p:cNvGraphicFramePr>
            <a:graphicFrameLocks noGrp="1"/>
          </p:cNvGraphicFramePr>
          <p:nvPr>
            <p:extLst>
              <p:ext uri="{D42A27DB-BD31-4B8C-83A1-F6EECF244321}">
                <p14:modId xmlns:p14="http://schemas.microsoft.com/office/powerpoint/2010/main" val="1421986238"/>
              </p:ext>
            </p:extLst>
          </p:nvPr>
        </p:nvGraphicFramePr>
        <p:xfrm>
          <a:off x="5546743" y="965006"/>
          <a:ext cx="6425565" cy="5414325"/>
        </p:xfrm>
        <a:graphic>
          <a:graphicData uri="http://schemas.openxmlformats.org/drawingml/2006/table">
            <a:tbl>
              <a:tblPr/>
              <a:tblGrid>
                <a:gridCol w="2062574">
                  <a:extLst>
                    <a:ext uri="{9D8B030D-6E8A-4147-A177-3AD203B41FA5}">
                      <a16:colId xmlns:a16="http://schemas.microsoft.com/office/drawing/2014/main" val="20000"/>
                    </a:ext>
                  </a:extLst>
                </a:gridCol>
                <a:gridCol w="4362991">
                  <a:extLst>
                    <a:ext uri="{9D8B030D-6E8A-4147-A177-3AD203B41FA5}">
                      <a16:colId xmlns:a16="http://schemas.microsoft.com/office/drawing/2014/main" val="20001"/>
                    </a:ext>
                  </a:extLst>
                </a:gridCol>
              </a:tblGrid>
              <a:tr h="341380">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1" i="0" u="none" strike="noStrike" cap="none" normalizeH="0" baseline="0" dirty="0">
                          <a:ln>
                            <a:noFill/>
                          </a:ln>
                          <a:solidFill>
                            <a:srgbClr val="FFFFFF"/>
                          </a:solidFill>
                          <a:effectLst/>
                          <a:latin typeface="Montserrat" panose="02000505000000020004"/>
                          <a:ea typeface="Arial" charset="0"/>
                          <a:cs typeface="Arial" charset="0"/>
                        </a:rPr>
                        <a:t>Anormalidad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1" i="0" u="none" strike="noStrike" cap="none" normalizeH="0" baseline="0" dirty="0">
                          <a:ln>
                            <a:noFill/>
                          </a:ln>
                          <a:solidFill>
                            <a:srgbClr val="FFFFFF"/>
                          </a:solidFill>
                          <a:effectLst/>
                          <a:latin typeface="Montserrat" panose="02000505000000020004"/>
                          <a:ea typeface="Arial" charset="0"/>
                          <a:cs typeface="Arial" charset="0"/>
                        </a:rPr>
                        <a:t>Causa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Taquicardia sinusal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ICC </a:t>
                      </a:r>
                      <a:r>
                        <a:rPr kumimoji="0" lang="es-CO" altLang="es-ES_tradnl" sz="1800" b="0" i="0" u="none" strike="noStrike" cap="none" normalizeH="0" baseline="0" dirty="0" err="1">
                          <a:ln>
                            <a:noFill/>
                          </a:ln>
                          <a:solidFill>
                            <a:srgbClr val="152B48"/>
                          </a:solidFill>
                          <a:effectLst/>
                          <a:latin typeface="Montserrat" panose="02000505000000020004"/>
                          <a:ea typeface="Arial" charset="0"/>
                          <a:cs typeface="Arial" charset="0"/>
                        </a:rPr>
                        <a:t>descomp</a:t>
                      </a: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 anemia, fiebre.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Bradicardia sinusal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Bloqueador, digoxina, antiarrítmicos.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40269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FA, flutter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Hipertiroidismo, valvulopatía mitral.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3"/>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Arritmia ventricular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Isquemia, infarto, cardiomiopatía.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4"/>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Isquemia o infarto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Enfermedad coronaria.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5"/>
                  </a:ext>
                </a:extLst>
              </a:tr>
              <a:tr h="40269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Onda Q</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Infarto, cardiomiopatía hipertrófica.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6"/>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Hipertrofia VI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Hipertensión, enfermedad valvular aórtica.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7"/>
                  </a:ext>
                </a:extLst>
              </a:tr>
              <a:tr h="59741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Bloqueo AV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Infarto, toxicidad medicamento, miocarditis.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8"/>
                  </a:ext>
                </a:extLst>
              </a:tr>
              <a:tr h="402695">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err="1">
                          <a:ln>
                            <a:noFill/>
                          </a:ln>
                          <a:solidFill>
                            <a:srgbClr val="152B48"/>
                          </a:solidFill>
                          <a:effectLst/>
                          <a:latin typeface="Montserrat" panose="02000505000000020004"/>
                          <a:ea typeface="Arial" charset="0"/>
                          <a:cs typeface="Arial" charset="0"/>
                        </a:rPr>
                        <a:t>BRIHH</a:t>
                      </a: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Disincronía eléctrica y mecánica.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9"/>
                  </a:ext>
                </a:extLst>
              </a:tr>
            </a:tbl>
          </a:graphicData>
        </a:graphic>
      </p:graphicFrame>
      <p:sp>
        <p:nvSpPr>
          <p:cNvPr id="6" name="Rectangle 3"/>
          <p:cNvSpPr>
            <a:spLocks noChangeArrowheads="1"/>
          </p:cNvSpPr>
          <p:nvPr/>
        </p:nvSpPr>
        <p:spPr bwMode="auto">
          <a:xfrm>
            <a:off x="5546743" y="6350169"/>
            <a:ext cx="66452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en-US" altLang="es-ES_tradnl" sz="900" dirty="0">
                <a:solidFill>
                  <a:srgbClr val="152B48"/>
                </a:solidFill>
                <a:latin typeface="Montserrat" panose="00000500000000000000" pitchFamily="50" charset="0"/>
                <a:ea typeface="Calibri" charset="0"/>
                <a:cs typeface="AdvOT9069d8b3.B" charset="0"/>
              </a:rPr>
              <a:t>John J.V. McMurray. The Task Force for the Diagnosis and Treatment of Acute and</a:t>
            </a:r>
            <a:endParaRPr lang="es-CO" altLang="es-ES_tradnl" sz="900" dirty="0">
              <a:solidFill>
                <a:srgbClr val="152B48"/>
              </a:solidFill>
              <a:latin typeface="Montserrat" panose="00000500000000000000" pitchFamily="50" charset="0"/>
              <a:ea typeface="Calibri" charset="0"/>
              <a:cs typeface="AdvOT9069d8b3.B" charset="0"/>
            </a:endParaRPr>
          </a:p>
          <a:p>
            <a:pPr algn="just"/>
            <a:r>
              <a:rPr lang="en-US" altLang="es-ES_tradnl" sz="900" dirty="0">
                <a:solidFill>
                  <a:srgbClr val="152B48"/>
                </a:solidFill>
                <a:latin typeface="Montserrat" panose="00000500000000000000" pitchFamily="50" charset="0"/>
                <a:ea typeface="Calibri" charset="0"/>
                <a:cs typeface="AdvOT9069d8b3.B" charset="0"/>
              </a:rPr>
              <a:t>Chronic Heart Failure 2012 of the European Society of </a:t>
            </a:r>
            <a:r>
              <a:rPr lang="en-US" altLang="es-ES_tradnl" sz="900" dirty="0" err="1">
                <a:solidFill>
                  <a:srgbClr val="152B48"/>
                </a:solidFill>
                <a:latin typeface="Montserrat" panose="00000500000000000000" pitchFamily="50" charset="0"/>
                <a:ea typeface="Calibri" charset="0"/>
                <a:cs typeface="AdvOT9069d8b3.B" charset="0"/>
              </a:rPr>
              <a:t>Cardiology.Developed</a:t>
            </a:r>
            <a:r>
              <a:rPr lang="en-US" altLang="es-ES_tradnl" sz="900" dirty="0">
                <a:solidFill>
                  <a:srgbClr val="152B48"/>
                </a:solidFill>
                <a:latin typeface="Montserrat" panose="00000500000000000000" pitchFamily="50" charset="0"/>
                <a:ea typeface="Calibri" charset="0"/>
                <a:cs typeface="AdvOT9069d8b3.B" charset="0"/>
              </a:rPr>
              <a:t> in collaboration with the Heart Failure Association (HFA) of the ESC. </a:t>
            </a:r>
            <a:r>
              <a:rPr lang="es-CO" altLang="es-ES_tradnl" sz="900" dirty="0">
                <a:solidFill>
                  <a:srgbClr val="152B48"/>
                </a:solidFill>
                <a:latin typeface="Montserrat" panose="00000500000000000000" pitchFamily="50" charset="0"/>
                <a:ea typeface="Calibri" charset="0"/>
                <a:cs typeface="AdvOTb7819099" charset="0"/>
              </a:rPr>
              <a:t>(2012) </a:t>
            </a:r>
            <a:r>
              <a:rPr lang="es-CO" altLang="es-ES_tradnl" sz="900" dirty="0">
                <a:solidFill>
                  <a:srgbClr val="152B48"/>
                </a:solidFill>
                <a:latin typeface="Montserrat" panose="00000500000000000000" pitchFamily="50" charset="0"/>
                <a:ea typeface="Calibri" charset="0"/>
                <a:cs typeface="AdvOT9069d8b3.B" charset="0"/>
              </a:rPr>
              <a:t>33</a:t>
            </a:r>
            <a:r>
              <a:rPr lang="es-CO" altLang="es-ES_tradnl" sz="900" dirty="0">
                <a:solidFill>
                  <a:srgbClr val="152B48"/>
                </a:solidFill>
                <a:latin typeface="Montserrat" panose="00000500000000000000" pitchFamily="50" charset="0"/>
                <a:ea typeface="Calibri" charset="0"/>
                <a:cs typeface="AdvOTb7819099" charset="0"/>
              </a:rPr>
              <a:t>, 1787–1847</a:t>
            </a:r>
            <a:endParaRPr lang="es-CO" altLang="es-ES_tradnl" sz="9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1057364466"/>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b="20" r="-29"/>
          <a:stretch/>
        </p:blipFill>
        <p:spPr>
          <a:xfrm>
            <a:off x="6441649" y="245710"/>
            <a:ext cx="5112690" cy="6366580"/>
          </a:xfrm>
          <a:prstGeom prst="rect">
            <a:avLst/>
          </a:prstGeom>
          <a:effectLst>
            <a:softEdge rad="63500"/>
          </a:effectLst>
        </p:spPr>
      </p:pic>
      <p:pic>
        <p:nvPicPr>
          <p:cNvPr descr="Our Policy Positions | American Heart Association" id="12290" name="Picture 2">
            <a:extLst>
              <a:ext uri="{FF2B5EF4-FFF2-40B4-BE49-F238E27FC236}">
                <a16:creationId xmlns:a16="http://schemas.microsoft.com/office/drawing/2014/main" id="{9452B5D4-3C52-504E-B432-BD6CFE95E732}"/>
              </a:ext>
            </a:extLst>
          </p:cNvPr>
          <p:cNvPicPr>
            <a:picLocks noChangeArrowheads="1" noChangeAspect="1"/>
          </p:cNvPicPr>
          <p:nvPr/>
        </p:nvPicPr>
        <p:blipFill rotWithShape="1">
          <a:blip r:embed="rId4">
            <a:extLst>
              <a:ext uri="{28A0092B-C50C-407E-A947-70E740481C1C}">
                <a14:useLocalDpi xmlns:a14="http://schemas.microsoft.com/office/drawing/2010/main" val="0"/>
              </a:ext>
            </a:extLst>
          </a:blip>
          <a:srcRect b="-142" r="114"/>
          <a:stretch/>
        </p:blipFill>
        <p:spPr bwMode="auto">
          <a:xfrm>
            <a:off x="1690355" y="699052"/>
            <a:ext cx="2255938" cy="272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41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695" y="73537"/>
            <a:ext cx="4999928" cy="1325563"/>
          </a:xfrm>
        </p:spPr>
        <p:txBody>
          <a:bodyPr/>
          <a:lstStyle/>
          <a:p>
            <a:pPr algn="ctr"/>
            <a:r>
              <a:rPr lang="es-CO" b="0" dirty="0"/>
              <a:t>Ecocardiograma</a:t>
            </a:r>
          </a:p>
        </p:txBody>
      </p:sp>
      <p:graphicFrame>
        <p:nvGraphicFramePr>
          <p:cNvPr id="4" name="Marcador de contenido 3">
            <a:extLst>
              <a:ext uri="{FF2B5EF4-FFF2-40B4-BE49-F238E27FC236}">
                <a16:creationId xmlns:a16="http://schemas.microsoft.com/office/drawing/2014/main" id="{2A413B0E-8F83-BC4E-B0C7-A7D2AF56CA7F}"/>
              </a:ext>
            </a:extLst>
          </p:cNvPr>
          <p:cNvGraphicFramePr>
            <a:graphicFrameLocks noGrp="1"/>
          </p:cNvGraphicFramePr>
          <p:nvPr>
            <p:ph idx="1"/>
            <p:extLst>
              <p:ext uri="{D42A27DB-BD31-4B8C-83A1-F6EECF244321}">
                <p14:modId xmlns:p14="http://schemas.microsoft.com/office/powerpoint/2010/main" val="3673406013"/>
              </p:ext>
            </p:extLst>
          </p:nvPr>
        </p:nvGraphicFramePr>
        <p:xfrm>
          <a:off x="5397623" y="1320376"/>
          <a:ext cx="6511201" cy="447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C1DE616B-771A-4BBE-9DB3-65F74253EFA6}"/>
              </a:ext>
            </a:extLst>
          </p:cNvPr>
          <p:cNvSpPr/>
          <p:nvPr/>
        </p:nvSpPr>
        <p:spPr>
          <a:xfrm>
            <a:off x="6258756" y="6556300"/>
            <a:ext cx="6887399" cy="261610"/>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1916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01479D8-3417-3C43-8A83-0CF8F93F2C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907AE04-0C15-6F49-B5D3-3D518E6B2F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795602D-D267-D140-8037-0442EFACA99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EF412B5-2EC2-1949-9B95-B37D5A5AA82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6626657-4BE9-4549-A5F0-F893EF0D29B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6B92ED0-4EE0-7545-9C7D-B0698F51F2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7" y="209993"/>
            <a:ext cx="4768981" cy="1325563"/>
          </a:xfrm>
        </p:spPr>
        <p:txBody>
          <a:bodyPr/>
          <a:lstStyle/>
          <a:p>
            <a:pPr algn="ctr"/>
            <a:r>
              <a:rPr lang="es-CO" b="0" dirty="0"/>
              <a:t>Otras ayudas diagnosticas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58337246"/>
              </p:ext>
            </p:extLst>
          </p:nvPr>
        </p:nvGraphicFramePr>
        <p:xfrm>
          <a:off x="4915944" y="1405487"/>
          <a:ext cx="8560905" cy="463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BE100ABC-5C6A-4371-8E7B-06C29B6BCF15}"/>
              </a:ext>
            </a:extLst>
          </p:cNvPr>
          <p:cNvSpPr/>
          <p:nvPr/>
        </p:nvSpPr>
        <p:spPr>
          <a:xfrm>
            <a:off x="6258756" y="6556300"/>
            <a:ext cx="6887399" cy="261610"/>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1648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E86FD8A-7601-46B0-9626-D332A272A6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D2F3B08-ED43-4DDD-A519-F8F4ED1F665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7CF27D4-B2AF-44F4-B3B5-38447F59278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96968D0-FAAD-44CB-B348-77798BBCCBA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69DB6E7-4059-45C2-A240-CE38464FA70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CCF182D-CE5E-4D78-ADD7-4C3FD860353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5D66D1A-3284-4AE0-BDF4-A375053C35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94C6468-340F-4AD7-B982-42EEAEE87BB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35D7B465-63B6-41AF-A5AC-C590E41DEF1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DD1265E3-4002-4FFA-9207-A0D89586706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17D130C7-EBA1-4286-8F96-B7B5B70DF28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D901A05E-D34D-4A88-B2B5-C1E33584EF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0082"/>
            <a:ext cx="4399625" cy="1325563"/>
          </a:xfrm>
        </p:spPr>
        <p:txBody>
          <a:bodyPr/>
          <a:lstStyle/>
          <a:p>
            <a:pPr algn="ctr"/>
            <a:r>
              <a:rPr lang="es-CO" b="0" dirty="0"/>
              <a:t>Epidemiologia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36012641"/>
              </p:ext>
            </p:extLst>
          </p:nvPr>
        </p:nvGraphicFramePr>
        <p:xfrm>
          <a:off x="5442013" y="949911"/>
          <a:ext cx="6099672" cy="5569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258756" y="6604029"/>
            <a:ext cx="6911673" cy="261610"/>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60159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4983ACA-F0FB-43C1-8825-E3BEBD16AE3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BFD3770-9C90-4BA7-A236-82B2A72C8D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ACE525E-7ED6-4261-B07A-02D552A8191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B8348A7-2481-43B0-AED1-E729DE9BB4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D7A3074-B28A-448E-B042-6065A88C60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64698"/>
            <a:ext cx="4781006" cy="1325563"/>
          </a:xfrm>
        </p:spPr>
        <p:txBody>
          <a:bodyPr/>
          <a:lstStyle/>
          <a:p>
            <a:pPr algn="ctr"/>
            <a:r>
              <a:rPr lang="es-CO" b="0" dirty="0"/>
              <a:t>RX de tórax</a:t>
            </a:r>
          </a:p>
        </p:txBody>
      </p:sp>
      <p:graphicFrame>
        <p:nvGraphicFramePr>
          <p:cNvPr id="5" name="Marcador de contenido 4">
            <a:extLst>
              <a:ext uri="{FF2B5EF4-FFF2-40B4-BE49-F238E27FC236}">
                <a16:creationId xmlns:a16="http://schemas.microsoft.com/office/drawing/2014/main" id="{BB20E1AA-7B9B-1F4A-A51F-2473D031BF2A}"/>
              </a:ext>
            </a:extLst>
          </p:cNvPr>
          <p:cNvGraphicFramePr>
            <a:graphicFrameLocks noGrp="1"/>
          </p:cNvGraphicFramePr>
          <p:nvPr>
            <p:ph idx="1"/>
            <p:extLst>
              <p:ext uri="{D42A27DB-BD31-4B8C-83A1-F6EECF244321}">
                <p14:modId xmlns:p14="http://schemas.microsoft.com/office/powerpoint/2010/main" val="1412593468"/>
              </p:ext>
            </p:extLst>
          </p:nvPr>
        </p:nvGraphicFramePr>
        <p:xfrm>
          <a:off x="5353878" y="1417983"/>
          <a:ext cx="628153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3EF4346B-9DC9-4859-A913-D1827CCEAD11}"/>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0633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EC531E5-FDFB-D34E-BAF2-9A84C33575D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29E42CC-8874-6742-9144-088DB1444DF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5E3ED22F-8421-BB48-9BAC-1A133EB5645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7F7E3AD-F5A5-0C4D-AFE0-8E9BB43BA00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011F3930-8C75-D14C-B366-62D2C9510E1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3DA4DF38-110C-D943-81D3-22528F9E3C0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6F92F66C-3205-6042-8F84-6969795B534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A9CBF466-39AB-4B4E-9177-5A7A190E4BD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730CDCE2-704D-B143-92D5-11D0226EBD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10" y="178378"/>
            <a:ext cx="5918703" cy="1325563"/>
          </a:xfrm>
        </p:spPr>
        <p:txBody>
          <a:bodyPr/>
          <a:lstStyle/>
          <a:p>
            <a:pPr algn="ctr"/>
            <a:r>
              <a:rPr lang="es-CO" b="0" dirty="0"/>
              <a:t>Ecocardiograma transesofágico</a:t>
            </a:r>
          </a:p>
        </p:txBody>
      </p:sp>
      <p:graphicFrame>
        <p:nvGraphicFramePr>
          <p:cNvPr id="4" name="Marcador de contenido 3">
            <a:extLst>
              <a:ext uri="{FF2B5EF4-FFF2-40B4-BE49-F238E27FC236}">
                <a16:creationId xmlns:a16="http://schemas.microsoft.com/office/drawing/2014/main" id="{8D71D713-3253-D04B-9504-EDBEAEA2AE0F}"/>
              </a:ext>
            </a:extLst>
          </p:cNvPr>
          <p:cNvGraphicFramePr>
            <a:graphicFrameLocks noGrp="1"/>
          </p:cNvGraphicFramePr>
          <p:nvPr>
            <p:ph idx="1"/>
            <p:extLst>
              <p:ext uri="{D42A27DB-BD31-4B8C-83A1-F6EECF244321}">
                <p14:modId xmlns:p14="http://schemas.microsoft.com/office/powerpoint/2010/main" val="3746436194"/>
              </p:ext>
            </p:extLst>
          </p:nvPr>
        </p:nvGraphicFramePr>
        <p:xfrm>
          <a:off x="4346305" y="1056342"/>
          <a:ext cx="7845695" cy="4745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94BA6A7F-ED77-4188-A8F5-F31E93C5916C}"/>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6154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6EA9C20-44D5-3A41-B0F6-16085D3C08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0B73E51-C427-284A-94D6-BC8649A299E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A92F82F-45A1-F842-A4D6-81A02D7ED1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28EA3CB-9521-C041-8BDD-07D979463F7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B298477-D1DB-1B4B-863C-C4C1BD246ED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7565" y="159677"/>
            <a:ext cx="4572000" cy="1325563"/>
          </a:xfrm>
        </p:spPr>
        <p:txBody>
          <a:bodyPr/>
          <a:lstStyle/>
          <a:p>
            <a:pPr algn="ctr"/>
            <a:r>
              <a:rPr lang="es-CO" b="0" dirty="0"/>
              <a:t>RNM cardiaca</a:t>
            </a:r>
          </a:p>
        </p:txBody>
      </p:sp>
      <p:graphicFrame>
        <p:nvGraphicFramePr>
          <p:cNvPr id="4" name="Marcador de contenido 3">
            <a:extLst>
              <a:ext uri="{FF2B5EF4-FFF2-40B4-BE49-F238E27FC236}">
                <a16:creationId xmlns:a16="http://schemas.microsoft.com/office/drawing/2014/main" id="{A0DF4D10-23BE-034A-A231-6BD1CBF94830}"/>
              </a:ext>
            </a:extLst>
          </p:cNvPr>
          <p:cNvGraphicFramePr>
            <a:graphicFrameLocks noGrp="1"/>
          </p:cNvGraphicFramePr>
          <p:nvPr>
            <p:ph idx="1"/>
            <p:extLst>
              <p:ext uri="{D42A27DB-BD31-4B8C-83A1-F6EECF244321}">
                <p14:modId xmlns:p14="http://schemas.microsoft.com/office/powerpoint/2010/main" val="3617093009"/>
              </p:ext>
            </p:extLst>
          </p:nvPr>
        </p:nvGraphicFramePr>
        <p:xfrm>
          <a:off x="4969565" y="1394301"/>
          <a:ext cx="6350494" cy="510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FEAF5154-6734-43D1-9A74-85581C2C5DC1}"/>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81562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097728C-903B-A544-A615-F2B04068EC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7A02882-3482-E44B-B2F2-F49B5EB3DF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A8AD217-13F9-B345-B27B-CBE9956BF03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1952D8E-DFE0-2041-8B2D-0D69D7B1F43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6FB3B10-4100-6949-AC97-103F3BFA10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69E19D8-7652-5C47-BF29-22F21FBFBA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b="-141" r="10"/>
          <a:stretch/>
        </p:blipFill>
        <p:spPr>
          <a:xfrm>
            <a:off x="757419" y="516669"/>
            <a:ext cx="11225575" cy="1947857"/>
          </a:xfrm>
          <a:prstGeom prst="rect">
            <a:avLst/>
          </a:prstGeom>
        </p:spPr>
      </p:pic>
      <p:pic>
        <p:nvPicPr>
          <p:cNvPr descr="How to Perform Echocardiography Examination During COVID-19 Pandemic: Full  or Targeted Examination? | Indonesian Society of Echocardiography" id="13314" name="Picture 2">
            <a:extLst>
              <a:ext uri="{FF2B5EF4-FFF2-40B4-BE49-F238E27FC236}">
                <a16:creationId xmlns:a16="http://schemas.microsoft.com/office/drawing/2014/main" id="{772DDC3A-A35B-EE46-8035-23975F199FE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992" y="2945756"/>
            <a:ext cx="3987013" cy="298641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A8FC9F38-C06C-4218-8D28-974E10A0EF95}"/>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410886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8" y="239786"/>
            <a:ext cx="4790256" cy="1325563"/>
          </a:xfrm>
        </p:spPr>
        <p:txBody>
          <a:bodyPr/>
          <a:lstStyle/>
          <a:p>
            <a:pPr algn="ctr"/>
            <a:r>
              <a:rPr lang="es-CO" b="0" dirty="0"/>
              <a:t>Otros paraclínicos</a:t>
            </a:r>
          </a:p>
        </p:txBody>
      </p:sp>
      <p:graphicFrame>
        <p:nvGraphicFramePr>
          <p:cNvPr id="4" name="Marcador de contenido 3">
            <a:extLst>
              <a:ext uri="{FF2B5EF4-FFF2-40B4-BE49-F238E27FC236}">
                <a16:creationId xmlns:a16="http://schemas.microsoft.com/office/drawing/2014/main" id="{5C27C299-BC6D-C246-B9D3-47DB86709BFC}"/>
              </a:ext>
            </a:extLst>
          </p:cNvPr>
          <p:cNvGraphicFramePr>
            <a:graphicFrameLocks noGrp="1"/>
          </p:cNvGraphicFramePr>
          <p:nvPr>
            <p:ph idx="1"/>
            <p:extLst>
              <p:ext uri="{D42A27DB-BD31-4B8C-83A1-F6EECF244321}">
                <p14:modId xmlns:p14="http://schemas.microsoft.com/office/powerpoint/2010/main" val="2421456304"/>
              </p:ext>
            </p:extLst>
          </p:nvPr>
        </p:nvGraphicFramePr>
        <p:xfrm>
          <a:off x="5303520" y="633846"/>
          <a:ext cx="6620786" cy="559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a:extLst>
              <a:ext uri="{FF2B5EF4-FFF2-40B4-BE49-F238E27FC236}">
                <a16:creationId xmlns:a16="http://schemas.microsoft.com/office/drawing/2014/main" id="{F3858875-E5FC-9A44-B843-11B0696B5C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6507" y="1565349"/>
            <a:ext cx="1906357" cy="2002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4">
            <a:extLst>
              <a:ext uri="{FF2B5EF4-FFF2-40B4-BE49-F238E27FC236}">
                <a16:creationId xmlns:a16="http://schemas.microsoft.com/office/drawing/2014/main" id="{11AD2BDF-91F2-402C-A80F-AEBCC1DBDD3E}"/>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72211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7CCAD9-1064-E144-A571-C7227E98B4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3F0DA07-C861-0D44-9BF0-12B8B3FB88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B772E90-3942-9A45-8FCE-D7FAB1A1FEB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F118039-851A-2D42-AA17-18A9A29233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7C91D6C-EB45-CA4A-B263-3F2236D26A2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FC18104-0CB0-8048-817E-77327E5BEA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120" y="292892"/>
            <a:ext cx="4016544" cy="1325563"/>
          </a:xfrm>
        </p:spPr>
        <p:txBody>
          <a:bodyPr/>
          <a:lstStyle/>
          <a:p>
            <a:pPr algn="ctr"/>
            <a:r>
              <a:rPr lang="es-CO" b="0" dirty="0"/>
              <a:t>Otros paraclínicos</a:t>
            </a:r>
          </a:p>
        </p:txBody>
      </p:sp>
      <p:graphicFrame>
        <p:nvGraphicFramePr>
          <p:cNvPr id="4" name="Marcador de contenido 3">
            <a:extLst>
              <a:ext uri="{FF2B5EF4-FFF2-40B4-BE49-F238E27FC236}">
                <a16:creationId xmlns:a16="http://schemas.microsoft.com/office/drawing/2014/main" id="{2D13DD1C-1808-6E43-A0A0-C76FCE931E57}"/>
              </a:ext>
            </a:extLst>
          </p:cNvPr>
          <p:cNvGraphicFramePr>
            <a:graphicFrameLocks noGrp="1"/>
          </p:cNvGraphicFramePr>
          <p:nvPr>
            <p:ph idx="1"/>
            <p:extLst>
              <p:ext uri="{D42A27DB-BD31-4B8C-83A1-F6EECF244321}">
                <p14:modId xmlns:p14="http://schemas.microsoft.com/office/powerpoint/2010/main" val="3113670656"/>
              </p:ext>
            </p:extLst>
          </p:nvPr>
        </p:nvGraphicFramePr>
        <p:xfrm>
          <a:off x="4726745" y="1294228"/>
          <a:ext cx="7049136" cy="5079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4">
            <a:extLst>
              <a:ext uri="{FF2B5EF4-FFF2-40B4-BE49-F238E27FC236}">
                <a16:creationId xmlns:a16="http://schemas.microsoft.com/office/drawing/2014/main" id="{BF00563B-1780-4491-BB62-1C764BEE2157}"/>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7959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E68615C-4277-784B-B8CE-24E133F521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00D9788-736A-814B-BF01-A5527D689D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53D304C-CD95-0F47-9195-0D290E0038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4B40173-850C-E543-AFAD-EBCFFDD2B0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Marcador de contenido 3"/>
          <p:cNvPicPr>
            <a:picLocks noChangeAspect="1" noGrp="1"/>
          </p:cNvPicPr>
          <p:nvPr>
            <p:ph idx="1"/>
          </p:nvPr>
        </p:nvPicPr>
        <p:blipFill rotWithShape="1">
          <a:blip r:embed="rId2"/>
          <a:srcRect b="10" r="-32"/>
          <a:stretch/>
        </p:blipFill>
        <p:spPr>
          <a:xfrm>
            <a:off x="5779852" y="963650"/>
            <a:ext cx="6066985" cy="5228144"/>
          </a:xfrm>
          <a:prstGeom prst="rect">
            <a:avLst/>
          </a:prstGeom>
        </p:spPr>
      </p:pic>
      <p:sp>
        <p:nvSpPr>
          <p:cNvPr id="7" name="Título 1">
            <a:extLst>
              <a:ext uri="{FF2B5EF4-FFF2-40B4-BE49-F238E27FC236}">
                <a16:creationId xmlns:a16="http://schemas.microsoft.com/office/drawing/2014/main" id="{8AC16C37-944B-47D7-AB56-AFE8A3FE7575}"/>
              </a:ext>
            </a:extLst>
          </p:cNvPr>
          <p:cNvSpPr txBox="1">
            <a:spLocks/>
          </p:cNvSpPr>
          <p:nvPr/>
        </p:nvSpPr>
        <p:spPr>
          <a:xfrm>
            <a:off x="416120" y="161532"/>
            <a:ext cx="4565184"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b="1" kern="1200" sz="4400">
                <a:solidFill>
                  <a:srgbClr val="00AAA7"/>
                </a:solidFill>
                <a:latin charset="0" panose="02000505000000020004" pitchFamily="2" typeface="Montserrat"/>
                <a:ea typeface="+mj-ea"/>
                <a:cs typeface="+mj-cs"/>
              </a:defRPr>
            </a:lvl1pPr>
          </a:lstStyle>
          <a:p>
            <a:pPr algn="ctr"/>
            <a:r>
              <a:rPr b="0" dirty="0" lang="es-CO"/>
              <a:t>Otros paraclínicos</a:t>
            </a:r>
          </a:p>
        </p:txBody>
      </p:sp>
      <p:sp>
        <p:nvSpPr>
          <p:cNvPr id="5" name="Rectángulo 4">
            <a:extLst>
              <a:ext uri="{FF2B5EF4-FFF2-40B4-BE49-F238E27FC236}">
                <a16:creationId xmlns:a16="http://schemas.microsoft.com/office/drawing/2014/main" id="{8CE169AA-2BE4-4B46-AA8A-8B3F0FCE2D87}"/>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179160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010" y="86583"/>
            <a:ext cx="8811736" cy="1325563"/>
          </a:xfrm>
        </p:spPr>
        <p:txBody>
          <a:bodyPr>
            <a:normAutofit fontScale="90000"/>
          </a:bodyPr>
          <a:lstStyle/>
          <a:p>
            <a:pPr algn="ctr"/>
            <a:r>
              <a:rPr lang="es-CO" b="0" dirty="0"/>
              <a:t>Retraso en aparición de síntomas y disminución de mortalidad</a:t>
            </a:r>
          </a:p>
        </p:txBody>
      </p:sp>
      <p:graphicFrame>
        <p:nvGraphicFramePr>
          <p:cNvPr id="4" name="Marcador de contenido 3">
            <a:extLst>
              <a:ext uri="{FF2B5EF4-FFF2-40B4-BE49-F238E27FC236}">
                <a16:creationId xmlns:a16="http://schemas.microsoft.com/office/drawing/2014/main" id="{F4E74E94-6BC4-0849-B0DB-86F752229DFA}"/>
              </a:ext>
            </a:extLst>
          </p:cNvPr>
          <p:cNvGraphicFramePr>
            <a:graphicFrameLocks noGrp="1"/>
          </p:cNvGraphicFramePr>
          <p:nvPr>
            <p:ph idx="1"/>
            <p:extLst>
              <p:ext uri="{D42A27DB-BD31-4B8C-83A1-F6EECF244321}">
                <p14:modId xmlns:p14="http://schemas.microsoft.com/office/powerpoint/2010/main" val="2884772906"/>
              </p:ext>
            </p:extLst>
          </p:nvPr>
        </p:nvGraphicFramePr>
        <p:xfrm>
          <a:off x="4792878" y="1335946"/>
          <a:ext cx="6841966" cy="5120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42938DE2-A4D5-448A-9A8B-54A2128EF24E}"/>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7960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1BCA13-041D-3C49-AAF7-51FDD95A41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6EB4FB1-2192-3A46-89D8-4E3995CC13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2B1DFB1-9FBA-DA4B-8E8F-E31A15CD0D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7BF4DC9-FB58-FE43-B035-331406B2F3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6F5121E-8954-3F41-AE6B-81FEC857D91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6EEA98E-D6D3-A24D-BFB3-21675EA75E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129" y="208371"/>
            <a:ext cx="9632438" cy="1325563"/>
          </a:xfrm>
        </p:spPr>
        <p:txBody>
          <a:bodyPr/>
          <a:lstStyle/>
          <a:p>
            <a:pPr algn="ctr"/>
            <a:r>
              <a:rPr lang="es-CO" b="0" dirty="0"/>
              <a:t>Retraso en aparición de síntomas y disminución de mortalidad</a:t>
            </a:r>
          </a:p>
        </p:txBody>
      </p:sp>
      <p:graphicFrame>
        <p:nvGraphicFramePr>
          <p:cNvPr id="4" name="Marcador de contenido 3">
            <a:extLst>
              <a:ext uri="{FF2B5EF4-FFF2-40B4-BE49-F238E27FC236}">
                <a16:creationId xmlns:a16="http://schemas.microsoft.com/office/drawing/2014/main" id="{3CF2DFA5-4370-6447-AE0D-B4324221EF67}"/>
              </a:ext>
            </a:extLst>
          </p:cNvPr>
          <p:cNvGraphicFramePr>
            <a:graphicFrameLocks noGrp="1"/>
          </p:cNvGraphicFramePr>
          <p:nvPr>
            <p:ph idx="1"/>
            <p:extLst>
              <p:ext uri="{D42A27DB-BD31-4B8C-83A1-F6EECF244321}">
                <p14:modId xmlns:p14="http://schemas.microsoft.com/office/powerpoint/2010/main" val="2265626955"/>
              </p:ext>
            </p:extLst>
          </p:nvPr>
        </p:nvGraphicFramePr>
        <p:xfrm>
          <a:off x="4800958" y="1477056"/>
          <a:ext cx="7247919" cy="521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4">
            <a:extLst>
              <a:ext uri="{FF2B5EF4-FFF2-40B4-BE49-F238E27FC236}">
                <a16:creationId xmlns:a16="http://schemas.microsoft.com/office/drawing/2014/main" id="{417E24B8-F095-4177-921A-4A0642721269}"/>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5347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D47CA0E-01A8-F842-987D-D526FF4216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A11E98F-C146-944E-A132-75DFD355893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BF7E3C1-8375-9A41-849F-E87E7D868A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9CC5D59-8237-E84C-AB37-63856554A4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2EE082C-FCE9-4145-AC40-DB62DAD3C3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939914"/>
            <a:ext cx="11767929" cy="1326321"/>
          </a:xfrm>
        </p:spPr>
        <p:txBody>
          <a:bodyPr>
            <a:normAutofit/>
          </a:bodyPr>
          <a:lstStyle/>
          <a:p>
            <a:pPr algn="ctr"/>
            <a:r>
              <a:rPr lang="es-CO" sz="6600" b="0" dirty="0"/>
              <a:t>Tratamiento</a:t>
            </a:r>
            <a:endParaRPr lang="es-CO" sz="5400" b="0" dirty="0"/>
          </a:p>
        </p:txBody>
      </p:sp>
    </p:spTree>
    <p:extLst>
      <p:ext uri="{BB962C8B-B14F-4D97-AF65-F5344CB8AC3E}">
        <p14:creationId xmlns:p14="http://schemas.microsoft.com/office/powerpoint/2010/main" val="106631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74" y="334149"/>
            <a:ext cx="4531830" cy="1325563"/>
          </a:xfrm>
        </p:spPr>
        <p:txBody>
          <a:bodyPr/>
          <a:lstStyle/>
          <a:p>
            <a:pPr algn="ctr"/>
            <a:r>
              <a:rPr lang="es-CO" b="0" dirty="0"/>
              <a:t>Cambios </a:t>
            </a:r>
            <a:br>
              <a:rPr lang="es-CO" b="0" dirty="0"/>
            </a:br>
            <a:r>
              <a:rPr lang="es-CO" b="0" dirty="0"/>
              <a:t>en la guía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22896995"/>
              </p:ext>
            </p:extLst>
          </p:nvPr>
        </p:nvGraphicFramePr>
        <p:xfrm>
          <a:off x="4430256" y="-1280394"/>
          <a:ext cx="9826743" cy="100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6095999" y="6605517"/>
            <a:ext cx="7041293" cy="261610"/>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9390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B7DA6ED-E2D5-4DB7-8668-12E7479E60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DD74BA8-98F7-4FBA-843E-735F599A44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1ECBB63-E984-49AE-B928-1162C19A04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51FED5B-E5C5-4EBE-8168-B90EE5BE91A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4922E96-7051-407F-82DD-5E7514E1E8B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63F7484-E9E2-41DB-8F0E-14A6D3F8D85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45EC718E-723A-4F36-9108-E0B79FF52DF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F1C77EDB-A7B1-4BC9-BF05-6999495C307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B091E7F2-888A-4AD5-8BA2-DB5819AF957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5981E9EB-8A35-489B-9DC5-41CC2E492D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71062" y="185530"/>
            <a:ext cx="5158882" cy="1326321"/>
          </a:xfrm>
        </p:spPr>
        <p:txBody>
          <a:bodyPr/>
          <a:lstStyle/>
          <a:p>
            <a:pPr algn="ctr"/>
            <a:r>
              <a:rPr b="0" dirty="0" lang="es-CO"/>
              <a:t>Algoritmo de manejo</a:t>
            </a:r>
          </a:p>
        </p:txBody>
      </p:sp>
      <p:pic>
        <p:nvPicPr>
          <p:cNvPr id="4" name="Marcador de contenido 3"/>
          <p:cNvPicPr>
            <a:picLocks noChangeAspect="1" noGrp="1"/>
          </p:cNvPicPr>
          <p:nvPr>
            <p:ph idx="1"/>
          </p:nvPr>
        </p:nvPicPr>
        <p:blipFill rotWithShape="1">
          <a:blip r:embed="rId2"/>
          <a:srcRect r="11"/>
          <a:stretch/>
        </p:blipFill>
        <p:spPr>
          <a:xfrm>
            <a:off x="6096000" y="450264"/>
            <a:ext cx="5436087" cy="5957472"/>
          </a:xfrm>
          <a:prstGeom prst="rect">
            <a:avLst/>
          </a:prstGeom>
        </p:spPr>
      </p:pic>
      <p:sp>
        <p:nvSpPr>
          <p:cNvPr id="6" name="Rectángulo 4">
            <a:extLst>
              <a:ext uri="{FF2B5EF4-FFF2-40B4-BE49-F238E27FC236}">
                <a16:creationId xmlns:a16="http://schemas.microsoft.com/office/drawing/2014/main" id="{E8B39E08-FD2E-4E28-B5D6-25CC7010AA55}"/>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3933931857"/>
      </p:ext>
    </p:extLst>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66423" y="225121"/>
            <a:ext cx="4240412" cy="1325563"/>
          </a:xfrm>
        </p:spPr>
        <p:txBody>
          <a:bodyPr/>
          <a:lstStyle/>
          <a:p>
            <a:pPr algn="ctr"/>
            <a:r>
              <a:rPr b="0" dirty="0" lang="es-CO"/>
              <a:t>IECAS</a:t>
            </a:r>
          </a:p>
        </p:txBody>
      </p:sp>
      <p:pic>
        <p:nvPicPr>
          <p:cNvPr id="6" name="Marcador de contenido 3"/>
          <p:cNvPicPr>
            <a:picLocks noChangeAspect="1"/>
          </p:cNvPicPr>
          <p:nvPr/>
        </p:nvPicPr>
        <p:blipFill rotWithShape="1">
          <a:blip r:embed="rId2"/>
          <a:srcRect b="-74" r="507"/>
          <a:stretch/>
        </p:blipFill>
        <p:spPr>
          <a:xfrm>
            <a:off x="4449168" y="1859830"/>
            <a:ext cx="7352306" cy="3455675"/>
          </a:xfrm>
          <a:prstGeom prst="rect">
            <a:avLst/>
          </a:prstGeom>
        </p:spPr>
      </p:pic>
      <p:sp>
        <p:nvSpPr>
          <p:cNvPr id="5" name="Rectángulo 4">
            <a:extLst>
              <a:ext uri="{FF2B5EF4-FFF2-40B4-BE49-F238E27FC236}">
                <a16:creationId xmlns:a16="http://schemas.microsoft.com/office/drawing/2014/main" id="{27EA84D3-E4EE-4E4B-B9A9-90F633F63061}"/>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947804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19" y="145625"/>
            <a:ext cx="3879282" cy="1010921"/>
          </a:xfrm>
        </p:spPr>
        <p:txBody>
          <a:bodyPr/>
          <a:lstStyle/>
          <a:p>
            <a:pPr algn="ctr"/>
            <a:r>
              <a:rPr lang="es-CO" b="0" dirty="0"/>
              <a:t>IECAS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44808991"/>
              </p:ext>
            </p:extLst>
          </p:nvPr>
        </p:nvGraphicFramePr>
        <p:xfrm>
          <a:off x="690282" y="1297074"/>
          <a:ext cx="10811435" cy="1010920"/>
        </p:xfrm>
        <a:graphic>
          <a:graphicData uri="http://schemas.openxmlformats.org/drawingml/2006/table">
            <a:tbl>
              <a:tblPr firstRow="1" bandRow="1">
                <a:tableStyleId>{5C22544A-7EE6-4342-B048-85BDC9FD1C3A}</a:tableStyleId>
              </a:tblPr>
              <a:tblGrid>
                <a:gridCol w="10811435">
                  <a:extLst>
                    <a:ext uri="{9D8B030D-6E8A-4147-A177-3AD203B41FA5}">
                      <a16:colId xmlns:a16="http://schemas.microsoft.com/office/drawing/2014/main" val="3634291100"/>
                    </a:ext>
                  </a:extLst>
                </a:gridCol>
              </a:tblGrid>
              <a:tr h="370840">
                <a:tc>
                  <a:txBody>
                    <a:bodyPr/>
                    <a:lstStyle/>
                    <a:p>
                      <a:pPr algn="ctr"/>
                      <a:r>
                        <a:rPr lang="es-CO" dirty="0">
                          <a:latin typeface="Montserrat" panose="02000505000000020004"/>
                        </a:rPr>
                        <a:t>¿ Por qué?</a:t>
                      </a:r>
                    </a:p>
                  </a:txBody>
                  <a:tcPr/>
                </a:tc>
                <a:extLst>
                  <a:ext uri="{0D108BD9-81ED-4DB2-BD59-A6C34878D82A}">
                    <a16:rowId xmlns:a16="http://schemas.microsoft.com/office/drawing/2014/main" val="196831150"/>
                  </a:ext>
                </a:extLst>
              </a:tr>
              <a:tr h="370840">
                <a:tc>
                  <a:txBody>
                    <a:bodyPr/>
                    <a:lstStyle/>
                    <a:p>
                      <a:r>
                        <a:rPr lang="es-ES" dirty="0">
                          <a:solidFill>
                            <a:srgbClr val="152B48"/>
                          </a:solidFill>
                          <a:latin typeface="Montserrat" panose="02000505000000020004"/>
                        </a:rPr>
                        <a:t>Para mejorar los síntomas y la capacidad de ejercicio, reducir el riesgo de hospitalización por insuficiencia cardíaca y aumentar la supervivencia.</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graphicFrame>
        <p:nvGraphicFramePr>
          <p:cNvPr id="8" name="Marcador de contenido 6"/>
          <p:cNvGraphicFramePr>
            <a:graphicFrameLocks/>
          </p:cNvGraphicFramePr>
          <p:nvPr>
            <p:extLst>
              <p:ext uri="{D42A27DB-BD31-4B8C-83A1-F6EECF244321}">
                <p14:modId xmlns:p14="http://schemas.microsoft.com/office/powerpoint/2010/main" val="1853928053"/>
              </p:ext>
            </p:extLst>
          </p:nvPr>
        </p:nvGraphicFramePr>
        <p:xfrm>
          <a:off x="690282" y="2448522"/>
          <a:ext cx="10811435" cy="1280160"/>
        </p:xfrm>
        <a:graphic>
          <a:graphicData uri="http://schemas.openxmlformats.org/drawingml/2006/table">
            <a:tbl>
              <a:tblPr firstRow="1" bandRow="1">
                <a:tableStyleId>{5C22544A-7EE6-4342-B048-85BDC9FD1C3A}</a:tableStyleId>
              </a:tblPr>
              <a:tblGrid>
                <a:gridCol w="10811435">
                  <a:extLst>
                    <a:ext uri="{9D8B030D-6E8A-4147-A177-3AD203B41FA5}">
                      <a16:colId xmlns:a16="http://schemas.microsoft.com/office/drawing/2014/main" val="3634291100"/>
                    </a:ext>
                  </a:extLst>
                </a:gridCol>
              </a:tblGrid>
              <a:tr h="0">
                <a:tc>
                  <a:txBody>
                    <a:bodyPr/>
                    <a:lstStyle/>
                    <a:p>
                      <a:pPr algn="ctr"/>
                      <a:r>
                        <a:rPr lang="es-CO" dirty="0">
                          <a:latin typeface="Montserrat" panose="02000505000000020004"/>
                        </a:rPr>
                        <a:t>Indicaciones</a:t>
                      </a:r>
                    </a:p>
                  </a:txBody>
                  <a:tcPr/>
                </a:tc>
                <a:extLst>
                  <a:ext uri="{0D108BD9-81ED-4DB2-BD59-A6C34878D82A}">
                    <a16:rowId xmlns:a16="http://schemas.microsoft.com/office/drawing/2014/main" val="196831150"/>
                  </a:ext>
                </a:extLst>
              </a:tr>
              <a:tr h="370840">
                <a:tc>
                  <a:txBody>
                    <a:bodyPr/>
                    <a:lstStyle/>
                    <a:p>
                      <a:r>
                        <a:rPr lang="es-ES" dirty="0">
                          <a:latin typeface="Montserrat" panose="02000505000000020004"/>
                        </a:rPr>
                        <a:t>1</a:t>
                      </a:r>
                      <a:r>
                        <a:rPr lang="es-ES" dirty="0">
                          <a:solidFill>
                            <a:srgbClr val="152B48"/>
                          </a:solidFill>
                          <a:latin typeface="Montserrat" panose="02000505000000020004"/>
                        </a:rPr>
                        <a:t>.Todos los pacientes con IC y FEVI &lt;40%. </a:t>
                      </a:r>
                    </a:p>
                    <a:p>
                      <a:r>
                        <a:rPr lang="es-ES" dirty="0">
                          <a:solidFill>
                            <a:srgbClr val="152B48"/>
                          </a:solidFill>
                          <a:latin typeface="Montserrat" panose="02000505000000020004"/>
                        </a:rPr>
                        <a:t>2. Tratamiento de primera línea (junto con BB y  MRA) en pacientes con IC </a:t>
                      </a:r>
                      <a:r>
                        <a:rPr lang="es-ES" dirty="0" err="1">
                          <a:solidFill>
                            <a:srgbClr val="152B48"/>
                          </a:solidFill>
                          <a:latin typeface="Montserrat" panose="02000505000000020004"/>
                        </a:rPr>
                        <a:t>NYHA</a:t>
                      </a:r>
                      <a:r>
                        <a:rPr lang="es-ES" dirty="0">
                          <a:solidFill>
                            <a:srgbClr val="152B48"/>
                          </a:solidFill>
                          <a:latin typeface="Montserrat" panose="02000505000000020004"/>
                        </a:rPr>
                        <a:t> II-IV.</a:t>
                      </a:r>
                    </a:p>
                    <a:p>
                      <a:r>
                        <a:rPr lang="es-ES" dirty="0">
                          <a:solidFill>
                            <a:srgbClr val="152B48"/>
                          </a:solidFill>
                          <a:latin typeface="Montserrat" panose="02000505000000020004"/>
                        </a:rPr>
                        <a:t>3. Pacientes asintomáticos con disfunción del VI.</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2049645307"/>
              </p:ext>
            </p:extLst>
          </p:nvPr>
        </p:nvGraphicFramePr>
        <p:xfrm>
          <a:off x="5872488" y="4176622"/>
          <a:ext cx="5629229" cy="1384304"/>
        </p:xfrm>
        <a:graphic>
          <a:graphicData uri="http://schemas.openxmlformats.org/drawingml/2006/table">
            <a:tbl>
              <a:tblPr firstRow="1" bandRow="1">
                <a:tableStyleId>{5C22544A-7EE6-4342-B048-85BDC9FD1C3A}</a:tableStyleId>
              </a:tblPr>
              <a:tblGrid>
                <a:gridCol w="5629229">
                  <a:extLst>
                    <a:ext uri="{9D8B030D-6E8A-4147-A177-3AD203B41FA5}">
                      <a16:colId xmlns:a16="http://schemas.microsoft.com/office/drawing/2014/main" val="3634291100"/>
                    </a:ext>
                  </a:extLst>
                </a:gridCol>
              </a:tblGrid>
              <a:tr h="369475">
                <a:tc>
                  <a:txBody>
                    <a:bodyPr/>
                    <a:lstStyle/>
                    <a:p>
                      <a:pPr algn="ctr"/>
                      <a:r>
                        <a:rPr lang="es-CO" dirty="0">
                          <a:latin typeface="Montserrat" panose="02000505000000020004"/>
                        </a:rPr>
                        <a:t>Contraindicaciones</a:t>
                      </a:r>
                    </a:p>
                  </a:txBody>
                  <a:tcPr/>
                </a:tc>
                <a:extLst>
                  <a:ext uri="{0D108BD9-81ED-4DB2-BD59-A6C34878D82A}">
                    <a16:rowId xmlns:a16="http://schemas.microsoft.com/office/drawing/2014/main" val="196831150"/>
                  </a:ext>
                </a:extLst>
              </a:tr>
              <a:tr h="1014829">
                <a:tc>
                  <a:txBody>
                    <a:bodyPr/>
                    <a:lstStyle/>
                    <a:p>
                      <a:r>
                        <a:rPr lang="es-CO" sz="1800" b="0" i="0" kern="1200" dirty="0">
                          <a:solidFill>
                            <a:srgbClr val="152B48"/>
                          </a:solidFill>
                          <a:effectLst/>
                          <a:latin typeface="Montserrat" panose="02000505000000020004"/>
                          <a:ea typeface="+mn-ea"/>
                          <a:cs typeface="+mn-cs"/>
                        </a:rPr>
                        <a:t>1. Historia de angioedema.</a:t>
                      </a:r>
                    </a:p>
                    <a:p>
                      <a:r>
                        <a:rPr lang="es-CO" sz="1800" b="0" i="0" kern="1200" dirty="0">
                          <a:solidFill>
                            <a:srgbClr val="152B48"/>
                          </a:solidFill>
                          <a:effectLst/>
                          <a:latin typeface="Montserrat" panose="02000505000000020004"/>
                          <a:ea typeface="+mn-ea"/>
                          <a:cs typeface="+mn-cs"/>
                        </a:rPr>
                        <a:t>2. Estenosis de la arteria renal bilateral. </a:t>
                      </a:r>
                    </a:p>
                    <a:p>
                      <a:r>
                        <a:rPr lang="es-CO" sz="1800" b="0" i="0" kern="1200" dirty="0">
                          <a:solidFill>
                            <a:srgbClr val="152B48"/>
                          </a:solidFill>
                          <a:effectLst/>
                          <a:latin typeface="Montserrat" panose="02000505000000020004"/>
                          <a:ea typeface="+mn-ea"/>
                          <a:cs typeface="+mn-cs"/>
                        </a:rPr>
                        <a:t>3. Embarazo.</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sp>
        <p:nvSpPr>
          <p:cNvPr id="11" name="Rectángulo 4">
            <a:extLst>
              <a:ext uri="{FF2B5EF4-FFF2-40B4-BE49-F238E27FC236}">
                <a16:creationId xmlns:a16="http://schemas.microsoft.com/office/drawing/2014/main" id="{9EF91C4C-00D4-4415-B4C7-7CF2DA0A9FAE}"/>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4258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314" y="87241"/>
            <a:ext cx="4083184" cy="1326321"/>
          </a:xfrm>
        </p:spPr>
        <p:txBody>
          <a:bodyPr/>
          <a:lstStyle/>
          <a:p>
            <a:pPr algn="ctr"/>
            <a:r>
              <a:rPr lang="es-CO" b="0" dirty="0"/>
              <a:t>IECAS</a:t>
            </a:r>
          </a:p>
        </p:txBody>
      </p:sp>
      <p:graphicFrame>
        <p:nvGraphicFramePr>
          <p:cNvPr id="4" name="Marcador de contenido 6"/>
          <p:cNvGraphicFramePr>
            <a:graphicFrameLocks noGrp="1"/>
          </p:cNvGraphicFramePr>
          <p:nvPr>
            <p:ph idx="1"/>
            <p:extLst>
              <p:ext uri="{D42A27DB-BD31-4B8C-83A1-F6EECF244321}">
                <p14:modId xmlns:p14="http://schemas.microsoft.com/office/powerpoint/2010/main" val="304558699"/>
              </p:ext>
            </p:extLst>
          </p:nvPr>
        </p:nvGraphicFramePr>
        <p:xfrm>
          <a:off x="848092" y="1237303"/>
          <a:ext cx="10880080" cy="2377440"/>
        </p:xfrm>
        <a:graphic>
          <a:graphicData uri="http://schemas.openxmlformats.org/drawingml/2006/table">
            <a:tbl>
              <a:tblPr firstRow="1" bandRow="1">
                <a:tableStyleId>{5C22544A-7EE6-4342-B048-85BDC9FD1C3A}</a:tableStyleId>
              </a:tblPr>
              <a:tblGrid>
                <a:gridCol w="10880080">
                  <a:extLst>
                    <a:ext uri="{9D8B030D-6E8A-4147-A177-3AD203B41FA5}">
                      <a16:colId xmlns:a16="http://schemas.microsoft.com/office/drawing/2014/main" val="3634291100"/>
                    </a:ext>
                  </a:extLst>
                </a:gridCol>
              </a:tblGrid>
              <a:tr h="254321">
                <a:tc>
                  <a:txBody>
                    <a:bodyPr/>
                    <a:lstStyle/>
                    <a:p>
                      <a:pPr algn="ctr"/>
                      <a:r>
                        <a:rPr lang="es-CO" dirty="0">
                          <a:latin typeface="Montserrat" panose="00000500000000000000" pitchFamily="50" charset="0"/>
                        </a:rPr>
                        <a:t>Precauciones</a:t>
                      </a:r>
                    </a:p>
                  </a:txBody>
                  <a:tcPr/>
                </a:tc>
                <a:extLst>
                  <a:ext uri="{0D108BD9-81ED-4DB2-BD59-A6C34878D82A}">
                    <a16:rowId xmlns:a16="http://schemas.microsoft.com/office/drawing/2014/main" val="196831150"/>
                  </a:ext>
                </a:extLst>
              </a:tr>
              <a:tr h="1869481">
                <a:tc>
                  <a:txBody>
                    <a:bodyPr/>
                    <a:lstStyle/>
                    <a:p>
                      <a:pPr marL="342900" indent="-342900">
                        <a:buAutoNum type="arabicPeriod"/>
                      </a:pPr>
                      <a:r>
                        <a:rPr lang="es-ES" dirty="0" err="1">
                          <a:solidFill>
                            <a:srgbClr val="152B48"/>
                          </a:solidFill>
                          <a:latin typeface="Montserrat" panose="00000500000000000000" pitchFamily="50" charset="0"/>
                        </a:rPr>
                        <a:t>Hiperkalemia</a:t>
                      </a:r>
                      <a:r>
                        <a:rPr lang="es-ES" dirty="0">
                          <a:solidFill>
                            <a:srgbClr val="152B48"/>
                          </a:solidFill>
                          <a:latin typeface="Montserrat" panose="00000500000000000000" pitchFamily="50" charset="0"/>
                        </a:rPr>
                        <a:t> &gt; 5.</a:t>
                      </a:r>
                    </a:p>
                    <a:p>
                      <a:pPr marL="342900" indent="-342900">
                        <a:buAutoNum type="arabicPeriod"/>
                      </a:pPr>
                      <a:r>
                        <a:rPr lang="es-ES" dirty="0">
                          <a:solidFill>
                            <a:srgbClr val="152B48"/>
                          </a:solidFill>
                          <a:latin typeface="Montserrat" panose="00000500000000000000" pitchFamily="50" charset="0"/>
                        </a:rPr>
                        <a:t>Disfunción renal: creatinina &gt; 2.5 o</a:t>
                      </a:r>
                      <a:r>
                        <a:rPr lang="es-ES" baseline="0" dirty="0">
                          <a:solidFill>
                            <a:srgbClr val="152B48"/>
                          </a:solidFill>
                          <a:latin typeface="Montserrat" panose="00000500000000000000" pitchFamily="50" charset="0"/>
                        </a:rPr>
                        <a:t> TFG &lt; 30.</a:t>
                      </a:r>
                      <a:r>
                        <a:rPr lang="es-ES" dirty="0">
                          <a:solidFill>
                            <a:srgbClr val="152B48"/>
                          </a:solidFill>
                          <a:latin typeface="Montserrat" panose="00000500000000000000" pitchFamily="50" charset="0"/>
                        </a:rPr>
                        <a:t> </a:t>
                      </a:r>
                    </a:p>
                    <a:p>
                      <a:r>
                        <a:rPr lang="es-ES" dirty="0">
                          <a:solidFill>
                            <a:srgbClr val="152B48"/>
                          </a:solidFill>
                          <a:latin typeface="Montserrat" panose="00000500000000000000" pitchFamily="50" charset="0"/>
                        </a:rPr>
                        <a:t>3.   (Presión arterial sistólica &lt;90 </a:t>
                      </a:r>
                      <a:r>
                        <a:rPr lang="es-ES" dirty="0" err="1">
                          <a:solidFill>
                            <a:srgbClr val="152B48"/>
                          </a:solidFill>
                          <a:latin typeface="Montserrat" panose="00000500000000000000" pitchFamily="50" charset="0"/>
                        </a:rPr>
                        <a:t>mmHg</a:t>
                      </a:r>
                      <a:r>
                        <a:rPr lang="es-ES" dirty="0">
                          <a:solidFill>
                            <a:srgbClr val="152B48"/>
                          </a:solidFill>
                          <a:latin typeface="Montserrat" panose="00000500000000000000" pitchFamily="50" charset="0"/>
                        </a:rPr>
                        <a:t>) hipotensión sintomática o grave asintomática. </a:t>
                      </a:r>
                    </a:p>
                    <a:p>
                      <a:r>
                        <a:rPr lang="es-ES" dirty="0">
                          <a:solidFill>
                            <a:srgbClr val="152B48"/>
                          </a:solidFill>
                          <a:latin typeface="Montserrat" panose="00000500000000000000" pitchFamily="50" charset="0"/>
                        </a:rPr>
                        <a:t>4.   Interacción con otros medicamentos: </a:t>
                      </a:r>
                    </a:p>
                    <a:p>
                      <a:r>
                        <a:rPr lang="es-ES" dirty="0">
                          <a:solidFill>
                            <a:srgbClr val="152B48"/>
                          </a:solidFill>
                          <a:latin typeface="Montserrat" panose="00000500000000000000" pitchFamily="50" charset="0"/>
                        </a:rPr>
                        <a:t>- Diuréticos ahorradores</a:t>
                      </a:r>
                      <a:r>
                        <a:rPr lang="es-ES" baseline="0" dirty="0">
                          <a:solidFill>
                            <a:srgbClr val="152B48"/>
                          </a:solidFill>
                          <a:latin typeface="Montserrat" panose="00000500000000000000" pitchFamily="50" charset="0"/>
                        </a:rPr>
                        <a:t> </a:t>
                      </a:r>
                      <a:r>
                        <a:rPr lang="es-ES" dirty="0">
                          <a:solidFill>
                            <a:srgbClr val="152B48"/>
                          </a:solidFill>
                          <a:latin typeface="Montserrat" panose="00000500000000000000" pitchFamily="50" charset="0"/>
                        </a:rPr>
                        <a:t>de</a:t>
                      </a:r>
                      <a:r>
                        <a:rPr lang="es-ES" baseline="0" dirty="0">
                          <a:solidFill>
                            <a:srgbClr val="152B48"/>
                          </a:solidFill>
                          <a:latin typeface="Montserrat" panose="00000500000000000000" pitchFamily="50" charset="0"/>
                        </a:rPr>
                        <a:t> K.</a:t>
                      </a:r>
                      <a:endParaRPr lang="es-ES" dirty="0">
                        <a:solidFill>
                          <a:srgbClr val="152B48"/>
                        </a:solidFill>
                        <a:latin typeface="Montserrat" panose="00000500000000000000" pitchFamily="50" charset="0"/>
                      </a:endParaRPr>
                    </a:p>
                    <a:p>
                      <a:r>
                        <a:rPr lang="es-ES" dirty="0">
                          <a:solidFill>
                            <a:srgbClr val="152B48"/>
                          </a:solidFill>
                          <a:latin typeface="Montserrat" panose="00000500000000000000" pitchFamily="50" charset="0"/>
                        </a:rPr>
                        <a:t>- Inhibidores</a:t>
                      </a:r>
                      <a:r>
                        <a:rPr lang="es-ES" baseline="0" dirty="0">
                          <a:solidFill>
                            <a:srgbClr val="152B48"/>
                          </a:solidFill>
                          <a:latin typeface="Montserrat" panose="00000500000000000000" pitchFamily="50" charset="0"/>
                        </a:rPr>
                        <a:t> de renina.</a:t>
                      </a:r>
                    </a:p>
                    <a:p>
                      <a:r>
                        <a:rPr lang="es-ES" dirty="0">
                          <a:solidFill>
                            <a:srgbClr val="152B48"/>
                          </a:solidFill>
                          <a:latin typeface="Montserrat" panose="00000500000000000000" pitchFamily="50" charset="0"/>
                        </a:rPr>
                        <a:t>- AINES.</a:t>
                      </a:r>
                      <a:endParaRPr lang="es-CO" dirty="0">
                        <a:solidFill>
                          <a:srgbClr val="152B48"/>
                        </a:solidFill>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graphicFrame>
        <p:nvGraphicFramePr>
          <p:cNvPr id="6" name="Marcador de contenido 6"/>
          <p:cNvGraphicFramePr>
            <a:graphicFrameLocks/>
          </p:cNvGraphicFramePr>
          <p:nvPr>
            <p:extLst>
              <p:ext uri="{D42A27DB-BD31-4B8C-83A1-F6EECF244321}">
                <p14:modId xmlns:p14="http://schemas.microsoft.com/office/powerpoint/2010/main" val="3148843082"/>
              </p:ext>
            </p:extLst>
          </p:nvPr>
        </p:nvGraphicFramePr>
        <p:xfrm>
          <a:off x="5233852" y="3781278"/>
          <a:ext cx="6494320" cy="2651760"/>
        </p:xfrm>
        <a:graphic>
          <a:graphicData uri="http://schemas.openxmlformats.org/drawingml/2006/table">
            <a:tbl>
              <a:tblPr firstRow="1" bandRow="1">
                <a:tableStyleId>{5C22544A-7EE6-4342-B048-85BDC9FD1C3A}</a:tableStyleId>
              </a:tblPr>
              <a:tblGrid>
                <a:gridCol w="6494320">
                  <a:extLst>
                    <a:ext uri="{9D8B030D-6E8A-4147-A177-3AD203B41FA5}">
                      <a16:colId xmlns:a16="http://schemas.microsoft.com/office/drawing/2014/main" val="3634291100"/>
                    </a:ext>
                  </a:extLst>
                </a:gridCol>
              </a:tblGrid>
              <a:tr h="344627">
                <a:tc>
                  <a:txBody>
                    <a:bodyPr/>
                    <a:lstStyle/>
                    <a:p>
                      <a:pPr algn="ctr"/>
                      <a:r>
                        <a:rPr lang="es-CO" dirty="0">
                          <a:latin typeface="Montserrat" panose="00000500000000000000" pitchFamily="50" charset="0"/>
                        </a:rPr>
                        <a:t>Efectos adversos</a:t>
                      </a:r>
                    </a:p>
                  </a:txBody>
                  <a:tcPr/>
                </a:tc>
                <a:extLst>
                  <a:ext uri="{0D108BD9-81ED-4DB2-BD59-A6C34878D82A}">
                    <a16:rowId xmlns:a16="http://schemas.microsoft.com/office/drawing/2014/main" val="196831150"/>
                  </a:ext>
                </a:extLst>
              </a:tr>
              <a:tr h="1869481">
                <a:tc>
                  <a:txBody>
                    <a:bodyPr/>
                    <a:lstStyle/>
                    <a:p>
                      <a:pPr marL="285750" indent="-285750">
                        <a:buFont typeface="Arial" panose="020B0604020202020204" pitchFamily="34" charset="0"/>
                        <a:buChar char="•"/>
                      </a:pPr>
                      <a:r>
                        <a:rPr lang="es-ES_tradnl" dirty="0">
                          <a:solidFill>
                            <a:srgbClr val="152B48"/>
                          </a:solidFill>
                          <a:latin typeface="Montserrat" panose="00000500000000000000" pitchFamily="50" charset="0"/>
                        </a:rPr>
                        <a:t>El 85 al 90% de los pacientes toleran el tratamiento </a:t>
                      </a:r>
                    </a:p>
                    <a:p>
                      <a:pPr marL="285750" indent="-285750">
                        <a:buFont typeface="Arial" panose="020B0604020202020204" pitchFamily="34" charset="0"/>
                        <a:buChar char="•"/>
                      </a:pPr>
                      <a:r>
                        <a:rPr lang="es-ES_tradnl" dirty="0" err="1">
                          <a:solidFill>
                            <a:srgbClr val="152B48"/>
                          </a:solidFill>
                          <a:latin typeface="Montserrat" panose="00000500000000000000" pitchFamily="50" charset="0"/>
                        </a:rPr>
                        <a:t>Rash</a:t>
                      </a:r>
                      <a:r>
                        <a:rPr lang="es-ES_tradnl" dirty="0">
                          <a:solidFill>
                            <a:srgbClr val="152B48"/>
                          </a:solidFill>
                          <a:latin typeface="Montserrat" panose="00000500000000000000" pitchFamily="50" charset="0"/>
                        </a:rPr>
                        <a:t>.</a:t>
                      </a: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Alteración</a:t>
                      </a:r>
                      <a:r>
                        <a:rPr lang="es-ES" dirty="0">
                          <a:solidFill>
                            <a:srgbClr val="152B48"/>
                          </a:solidFill>
                          <a:latin typeface="Montserrat" panose="00000500000000000000" pitchFamily="50" charset="0"/>
                        </a:rPr>
                        <a:t> cutánea.</a:t>
                      </a:r>
                      <a:endParaRPr lang="es-ES_tradnl" dirty="0">
                        <a:solidFill>
                          <a:srgbClr val="152B48"/>
                        </a:solidFill>
                        <a:latin typeface="Montserrat" panose="00000500000000000000" pitchFamily="50" charset="0"/>
                      </a:endParaRP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Tos hasta el 20%</a:t>
                      </a: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Angioedema 0.2%.</a:t>
                      </a: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Disminución de función</a:t>
                      </a:r>
                      <a:r>
                        <a:rPr lang="es-ES" dirty="0">
                          <a:solidFill>
                            <a:srgbClr val="152B48"/>
                          </a:solidFill>
                          <a:latin typeface="Montserrat" panose="00000500000000000000" pitchFamily="50" charset="0"/>
                        </a:rPr>
                        <a:t> renal.</a:t>
                      </a:r>
                    </a:p>
                    <a:p>
                      <a:pPr marL="285750" indent="-285750">
                        <a:buFont typeface="Arial" panose="020B0604020202020204" pitchFamily="34" charset="0"/>
                        <a:buChar char="•"/>
                      </a:pPr>
                      <a:r>
                        <a:rPr lang="es-ES" b="1" dirty="0">
                          <a:solidFill>
                            <a:srgbClr val="152B48"/>
                          </a:solidFill>
                          <a:latin typeface="Montserrat" panose="00000500000000000000" pitchFamily="50" charset="0"/>
                        </a:rPr>
                        <a:t>Ojo suspender si deteriora mas de 30 a 50% función renal.</a:t>
                      </a:r>
                      <a:endParaRPr lang="es-CO" dirty="0">
                        <a:solidFill>
                          <a:srgbClr val="152B48"/>
                        </a:solidFill>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sp>
        <p:nvSpPr>
          <p:cNvPr id="8" name="Rectángulo 4">
            <a:extLst>
              <a:ext uri="{FF2B5EF4-FFF2-40B4-BE49-F238E27FC236}">
                <a16:creationId xmlns:a16="http://schemas.microsoft.com/office/drawing/2014/main" id="{0DA0F31A-C17C-454F-854F-4F1FECE3719B}"/>
              </a:ext>
            </a:extLst>
          </p:cNvPr>
          <p:cNvSpPr/>
          <p:nvPr/>
        </p:nvSpPr>
        <p:spPr>
          <a:xfrm>
            <a:off x="6205490" y="6599574"/>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718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89460" y="145747"/>
            <a:ext cx="5706540" cy="1325563"/>
          </a:xfrm>
        </p:spPr>
        <p:txBody>
          <a:bodyPr/>
          <a:lstStyle/>
          <a:p>
            <a:pPr algn="ctr"/>
            <a:r>
              <a:rPr b="0" dirty="0" err="1" lang="es-CO"/>
              <a:t>Betabloqueadores</a:t>
            </a:r>
            <a:endParaRPr b="0" dirty="0" lang="es-CO"/>
          </a:p>
        </p:txBody>
      </p:sp>
      <p:pic>
        <p:nvPicPr>
          <p:cNvPr id="4" name="Imagen 3"/>
          <p:cNvPicPr>
            <a:picLocks noChangeAspect="1"/>
          </p:cNvPicPr>
          <p:nvPr/>
        </p:nvPicPr>
        <p:blipFill rotWithShape="1">
          <a:blip r:embed="rId2"/>
          <a:srcRect b="31" r="23"/>
          <a:stretch/>
        </p:blipFill>
        <p:spPr>
          <a:xfrm>
            <a:off x="4479650" y="2296999"/>
            <a:ext cx="7526820" cy="3533667"/>
          </a:xfrm>
          <a:prstGeom prst="rect">
            <a:avLst/>
          </a:prstGeom>
        </p:spPr>
      </p:pic>
      <p:pic>
        <p:nvPicPr>
          <p:cNvPr id="5" name="Marcador de contenido 3"/>
          <p:cNvPicPr>
            <a:picLocks noChangeAspect="1" noGrp="1"/>
          </p:cNvPicPr>
          <p:nvPr>
            <p:ph idx="1"/>
          </p:nvPr>
        </p:nvPicPr>
        <p:blipFill rotWithShape="1">
          <a:blip r:embed="rId3"/>
          <a:srcRect b="86346" r="220"/>
          <a:stretch/>
        </p:blipFill>
        <p:spPr>
          <a:xfrm>
            <a:off x="4480254" y="1815700"/>
            <a:ext cx="7526216" cy="481299"/>
          </a:xfrm>
          <a:prstGeom prst="rect">
            <a:avLst/>
          </a:prstGeom>
        </p:spPr>
      </p:pic>
      <p:sp>
        <p:nvSpPr>
          <p:cNvPr id="7" name="Rectángulo 4">
            <a:extLst>
              <a:ext uri="{FF2B5EF4-FFF2-40B4-BE49-F238E27FC236}">
                <a16:creationId xmlns:a16="http://schemas.microsoft.com/office/drawing/2014/main" id="{FE429A92-9FD5-49B8-8405-D72688667A54}"/>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381109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450" y="-8583"/>
            <a:ext cx="5749550" cy="1325563"/>
          </a:xfrm>
        </p:spPr>
        <p:txBody>
          <a:bodyPr/>
          <a:lstStyle/>
          <a:p>
            <a:pPr algn="ctr"/>
            <a:r>
              <a:rPr lang="es-CO" b="0" dirty="0" err="1"/>
              <a:t>Betabloqueadores</a:t>
            </a:r>
            <a:endParaRPr lang="es-CO" b="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198819991"/>
              </p:ext>
            </p:extLst>
          </p:nvPr>
        </p:nvGraphicFramePr>
        <p:xfrm>
          <a:off x="1073425" y="1316980"/>
          <a:ext cx="10702455" cy="1005840"/>
        </p:xfrm>
        <a:graphic>
          <a:graphicData uri="http://schemas.openxmlformats.org/drawingml/2006/table">
            <a:tbl>
              <a:tblPr firstRow="1" bandRow="1">
                <a:tableStyleId>{5C22544A-7EE6-4342-B048-85BDC9FD1C3A}</a:tableStyleId>
              </a:tblPr>
              <a:tblGrid>
                <a:gridCol w="10702455">
                  <a:extLst>
                    <a:ext uri="{9D8B030D-6E8A-4147-A177-3AD203B41FA5}">
                      <a16:colId xmlns:a16="http://schemas.microsoft.com/office/drawing/2014/main" val="3634291100"/>
                    </a:ext>
                  </a:extLst>
                </a:gridCol>
              </a:tblGrid>
              <a:tr h="355608">
                <a:tc>
                  <a:txBody>
                    <a:bodyPr/>
                    <a:lstStyle/>
                    <a:p>
                      <a:pPr algn="ctr"/>
                      <a:r>
                        <a:rPr lang="es-CO" dirty="0">
                          <a:latin typeface="Montserrat" panose="02000505000000020004"/>
                        </a:rPr>
                        <a:t>¿ Por qué?</a:t>
                      </a:r>
                    </a:p>
                  </a:txBody>
                  <a:tcPr/>
                </a:tc>
                <a:extLst>
                  <a:ext uri="{0D108BD9-81ED-4DB2-BD59-A6C34878D82A}">
                    <a16:rowId xmlns:a16="http://schemas.microsoft.com/office/drawing/2014/main" val="196831150"/>
                  </a:ext>
                </a:extLst>
              </a:tr>
              <a:tr h="355608">
                <a:tc>
                  <a:txBody>
                    <a:bodyPr/>
                    <a:lstStyle/>
                    <a:p>
                      <a:r>
                        <a:rPr lang="es-ES" dirty="0">
                          <a:solidFill>
                            <a:srgbClr val="152B48"/>
                          </a:solidFill>
                          <a:latin typeface="Montserrat" panose="02000505000000020004"/>
                        </a:rPr>
                        <a:t>Para mejorar los síntomas, reducir el riesgo de hospitalización por insuficiencia cardíaca y aumentar la supervivencia.</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graphicFrame>
        <p:nvGraphicFramePr>
          <p:cNvPr id="8" name="Marcador de contenido 6"/>
          <p:cNvGraphicFramePr>
            <a:graphicFrameLocks/>
          </p:cNvGraphicFramePr>
          <p:nvPr>
            <p:extLst>
              <p:ext uri="{D42A27DB-BD31-4B8C-83A1-F6EECF244321}">
                <p14:modId xmlns:p14="http://schemas.microsoft.com/office/powerpoint/2010/main" val="2645926903"/>
              </p:ext>
            </p:extLst>
          </p:nvPr>
        </p:nvGraphicFramePr>
        <p:xfrm>
          <a:off x="1073424" y="2415000"/>
          <a:ext cx="10702455" cy="1280160"/>
        </p:xfrm>
        <a:graphic>
          <a:graphicData uri="http://schemas.openxmlformats.org/drawingml/2006/table">
            <a:tbl>
              <a:tblPr firstRow="1" bandRow="1">
                <a:tableStyleId>{5C22544A-7EE6-4342-B048-85BDC9FD1C3A}</a:tableStyleId>
              </a:tblPr>
              <a:tblGrid>
                <a:gridCol w="10702455">
                  <a:extLst>
                    <a:ext uri="{9D8B030D-6E8A-4147-A177-3AD203B41FA5}">
                      <a16:colId xmlns:a16="http://schemas.microsoft.com/office/drawing/2014/main" val="3634291100"/>
                    </a:ext>
                  </a:extLst>
                </a:gridCol>
              </a:tblGrid>
              <a:tr h="334007">
                <a:tc>
                  <a:txBody>
                    <a:bodyPr/>
                    <a:lstStyle/>
                    <a:p>
                      <a:pPr algn="ctr"/>
                      <a:r>
                        <a:rPr lang="es-CO" dirty="0">
                          <a:latin typeface="Montserrat" panose="02000505000000020004"/>
                        </a:rPr>
                        <a:t>Indicaciones</a:t>
                      </a:r>
                    </a:p>
                  </a:txBody>
                  <a:tcPr/>
                </a:tc>
                <a:extLst>
                  <a:ext uri="{0D108BD9-81ED-4DB2-BD59-A6C34878D82A}">
                    <a16:rowId xmlns:a16="http://schemas.microsoft.com/office/drawing/2014/main" val="196831150"/>
                  </a:ext>
                </a:extLst>
              </a:tr>
              <a:tr h="584512">
                <a:tc>
                  <a:txBody>
                    <a:bodyPr/>
                    <a:lstStyle/>
                    <a:p>
                      <a:pPr marL="342900" indent="-342900">
                        <a:buAutoNum type="arabicPeriod"/>
                      </a:pPr>
                      <a:r>
                        <a:rPr lang="es-ES" dirty="0">
                          <a:solidFill>
                            <a:srgbClr val="152B48"/>
                          </a:solidFill>
                          <a:latin typeface="Montserrat" panose="02000505000000020004"/>
                        </a:rPr>
                        <a:t>Todos los pacientes con IC sistólica estable leve o moderada (FEVI &lt;40%) (NYHA clase II-III)</a:t>
                      </a:r>
                    </a:p>
                    <a:p>
                      <a:pPr marL="342900" indent="-342900">
                        <a:buAutoNum type="arabicPeriod"/>
                      </a:pPr>
                      <a:r>
                        <a:rPr lang="es-ES" dirty="0">
                          <a:solidFill>
                            <a:srgbClr val="152B48"/>
                          </a:solidFill>
                          <a:latin typeface="Montserrat" panose="02000505000000020004"/>
                        </a:rPr>
                        <a:t>Tratamiento de primera línea (junto con IECAS y  MRA) en pacientes con IC </a:t>
                      </a:r>
                      <a:r>
                        <a:rPr lang="es-ES" dirty="0" err="1">
                          <a:solidFill>
                            <a:srgbClr val="152B48"/>
                          </a:solidFill>
                          <a:latin typeface="Montserrat" panose="02000505000000020004"/>
                        </a:rPr>
                        <a:t>NYHA</a:t>
                      </a:r>
                      <a:r>
                        <a:rPr lang="es-ES" dirty="0">
                          <a:solidFill>
                            <a:srgbClr val="152B48"/>
                          </a:solidFill>
                          <a:latin typeface="Montserrat" panose="02000505000000020004"/>
                        </a:rPr>
                        <a:t> II-IV.</a:t>
                      </a:r>
                    </a:p>
                  </a:txBody>
                  <a:tcPr/>
                </a:tc>
                <a:extLst>
                  <a:ext uri="{0D108BD9-81ED-4DB2-BD59-A6C34878D82A}">
                    <a16:rowId xmlns:a16="http://schemas.microsoft.com/office/drawing/2014/main" val="2824916968"/>
                  </a:ext>
                </a:extLst>
              </a:tr>
            </a:tbl>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1350948103"/>
              </p:ext>
            </p:extLst>
          </p:nvPr>
        </p:nvGraphicFramePr>
        <p:xfrm>
          <a:off x="5050918" y="3802920"/>
          <a:ext cx="6724963" cy="2103120"/>
        </p:xfrm>
        <a:graphic>
          <a:graphicData uri="http://schemas.openxmlformats.org/drawingml/2006/table">
            <a:tbl>
              <a:tblPr firstRow="1" bandRow="1">
                <a:tableStyleId>{5C22544A-7EE6-4342-B048-85BDC9FD1C3A}</a:tableStyleId>
              </a:tblPr>
              <a:tblGrid>
                <a:gridCol w="6724963">
                  <a:extLst>
                    <a:ext uri="{9D8B030D-6E8A-4147-A177-3AD203B41FA5}">
                      <a16:colId xmlns:a16="http://schemas.microsoft.com/office/drawing/2014/main" val="3634291100"/>
                    </a:ext>
                  </a:extLst>
                </a:gridCol>
              </a:tblGrid>
              <a:tr h="326007">
                <a:tc>
                  <a:txBody>
                    <a:bodyPr/>
                    <a:lstStyle/>
                    <a:p>
                      <a:pPr algn="ctr"/>
                      <a:r>
                        <a:rPr lang="es-CO" dirty="0">
                          <a:latin typeface="Montserrat" panose="02000505000000020004"/>
                        </a:rPr>
                        <a:t>Contraindicaciones</a:t>
                      </a:r>
                    </a:p>
                  </a:txBody>
                  <a:tcPr/>
                </a:tc>
                <a:extLst>
                  <a:ext uri="{0D108BD9-81ED-4DB2-BD59-A6C34878D82A}">
                    <a16:rowId xmlns:a16="http://schemas.microsoft.com/office/drawing/2014/main" val="196831150"/>
                  </a:ext>
                </a:extLst>
              </a:tr>
              <a:tr h="1004623">
                <a:tc>
                  <a:txBody>
                    <a:bodyPr/>
                    <a:lstStyle/>
                    <a:p>
                      <a:pPr marL="342900" indent="-342900">
                        <a:buAutoNum type="arabicPeriod"/>
                      </a:pPr>
                      <a:r>
                        <a:rPr lang="es-ES" dirty="0">
                          <a:solidFill>
                            <a:srgbClr val="152B48"/>
                          </a:solidFill>
                          <a:latin typeface="Montserrat" panose="02000505000000020004"/>
                        </a:rPr>
                        <a:t>Bloqueo AV de</a:t>
                      </a:r>
                      <a:r>
                        <a:rPr lang="es-ES" baseline="0" dirty="0">
                          <a:solidFill>
                            <a:srgbClr val="152B48"/>
                          </a:solidFill>
                          <a:latin typeface="Montserrat" panose="02000505000000020004"/>
                        </a:rPr>
                        <a:t> 2do o 3</a:t>
                      </a:r>
                      <a:r>
                        <a:rPr lang="es-ES" dirty="0">
                          <a:solidFill>
                            <a:srgbClr val="152B48"/>
                          </a:solidFill>
                          <a:latin typeface="Montserrat" panose="02000505000000020004"/>
                        </a:rPr>
                        <a:t>er grado (en ausencia de un marcapasos permanente).</a:t>
                      </a:r>
                    </a:p>
                    <a:p>
                      <a:pPr marL="342900" indent="-342900">
                        <a:buAutoNum type="arabicPeriod"/>
                      </a:pPr>
                      <a:r>
                        <a:rPr lang="es-ES" dirty="0">
                          <a:solidFill>
                            <a:srgbClr val="152B48"/>
                          </a:solidFill>
                          <a:latin typeface="Montserrat" panose="02000505000000020004"/>
                        </a:rPr>
                        <a:t>Isquemia crítica extremidad.</a:t>
                      </a:r>
                    </a:p>
                    <a:p>
                      <a:pPr marL="342900" indent="-342900">
                        <a:buAutoNum type="arabicPeriod"/>
                      </a:pPr>
                      <a:r>
                        <a:rPr lang="es-ES" dirty="0">
                          <a:solidFill>
                            <a:srgbClr val="152B48"/>
                          </a:solidFill>
                          <a:latin typeface="Montserrat" panose="02000505000000020004"/>
                        </a:rPr>
                        <a:t>El asma;</a:t>
                      </a:r>
                      <a:r>
                        <a:rPr lang="es-ES" baseline="0" dirty="0">
                          <a:solidFill>
                            <a:srgbClr val="152B48"/>
                          </a:solidFill>
                          <a:latin typeface="Montserrat" panose="02000505000000020004"/>
                        </a:rPr>
                        <a:t> </a:t>
                      </a:r>
                      <a:r>
                        <a:rPr lang="es-ES" dirty="0">
                          <a:solidFill>
                            <a:srgbClr val="152B48"/>
                          </a:solidFill>
                          <a:latin typeface="Montserrat" panose="02000505000000020004"/>
                        </a:rPr>
                        <a:t>si se indican cardio-selectivo de los beta-bloqueantes, no es una contraindicación absoluta.</a:t>
                      </a:r>
                    </a:p>
                    <a:p>
                      <a:pPr marL="342900" indent="-342900">
                        <a:buAutoNum type="arabicPeriod"/>
                      </a:pPr>
                      <a:r>
                        <a:rPr lang="es-ES" dirty="0">
                          <a:solidFill>
                            <a:srgbClr val="152B48"/>
                          </a:solidFill>
                          <a:latin typeface="Montserrat" panose="02000505000000020004"/>
                        </a:rPr>
                        <a:t>Alergia.</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sp>
        <p:nvSpPr>
          <p:cNvPr id="10" name="Rectángulo 4">
            <a:extLst>
              <a:ext uri="{FF2B5EF4-FFF2-40B4-BE49-F238E27FC236}">
                <a16:creationId xmlns:a16="http://schemas.microsoft.com/office/drawing/2014/main" id="{C48D59C2-92F6-41F2-90B5-7BA5B06A40A3}"/>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8753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6"/>
          <p:cNvGraphicFramePr>
            <a:graphicFrameLocks noGrp="1"/>
          </p:cNvGraphicFramePr>
          <p:nvPr>
            <p:ph idx="1"/>
            <p:extLst>
              <p:ext uri="{D42A27DB-BD31-4B8C-83A1-F6EECF244321}">
                <p14:modId xmlns:p14="http://schemas.microsoft.com/office/powerpoint/2010/main" val="277535061"/>
              </p:ext>
            </p:extLst>
          </p:nvPr>
        </p:nvGraphicFramePr>
        <p:xfrm>
          <a:off x="5353877" y="2275242"/>
          <a:ext cx="6109254" cy="3587675"/>
        </p:xfrm>
        <a:graphic>
          <a:graphicData uri="http://schemas.openxmlformats.org/drawingml/2006/table">
            <a:tbl>
              <a:tblPr firstRow="1" bandRow="1">
                <a:tableStyleId>{5C22544A-7EE6-4342-B048-85BDC9FD1C3A}</a:tableStyleId>
              </a:tblPr>
              <a:tblGrid>
                <a:gridCol w="6109254">
                  <a:extLst>
                    <a:ext uri="{9D8B030D-6E8A-4147-A177-3AD203B41FA5}">
                      <a16:colId xmlns:a16="http://schemas.microsoft.com/office/drawing/2014/main" val="3634291100"/>
                    </a:ext>
                  </a:extLst>
                </a:gridCol>
              </a:tblGrid>
              <a:tr h="478715">
                <a:tc>
                  <a:txBody>
                    <a:bodyPr/>
                    <a:lstStyle/>
                    <a:p>
                      <a:pPr algn="ctr"/>
                      <a:r>
                        <a:rPr lang="es-CO" sz="2000" dirty="0">
                          <a:latin typeface="Montserrat" panose="00000500000000000000" pitchFamily="50" charset="0"/>
                        </a:rPr>
                        <a:t>Precauciones</a:t>
                      </a:r>
                    </a:p>
                  </a:txBody>
                  <a:tcPr/>
                </a:tc>
                <a:extLst>
                  <a:ext uri="{0D108BD9-81ED-4DB2-BD59-A6C34878D82A}">
                    <a16:rowId xmlns:a16="http://schemas.microsoft.com/office/drawing/2014/main" val="196831150"/>
                  </a:ext>
                </a:extLst>
              </a:tr>
              <a:tr h="1997198">
                <a:tc>
                  <a:txBody>
                    <a:bodyPr/>
                    <a:lstStyle/>
                    <a:p>
                      <a:pPr marL="342900" indent="-342900">
                        <a:buAutoNum type="arabicPeriod"/>
                      </a:pPr>
                      <a:endParaRPr lang="es-ES" dirty="0">
                        <a:latin typeface="Montserrat" panose="00000500000000000000" pitchFamily="50" charset="0"/>
                      </a:endParaRPr>
                    </a:p>
                    <a:p>
                      <a:pPr marL="342900" indent="-342900">
                        <a:buAutoNum type="arabicPeriod"/>
                      </a:pPr>
                      <a:r>
                        <a:rPr lang="es-ES" dirty="0">
                          <a:solidFill>
                            <a:srgbClr val="152B48"/>
                          </a:solidFill>
                          <a:latin typeface="Montserrat" panose="00000500000000000000" pitchFamily="50" charset="0"/>
                        </a:rPr>
                        <a:t>IC (NYHA clase IV).</a:t>
                      </a:r>
                    </a:p>
                    <a:p>
                      <a:pPr marL="342900" indent="-342900">
                        <a:buAutoNum type="arabicPeriod"/>
                      </a:pPr>
                      <a:r>
                        <a:rPr lang="es-ES" dirty="0">
                          <a:solidFill>
                            <a:srgbClr val="152B48"/>
                          </a:solidFill>
                          <a:latin typeface="Montserrat" panose="00000500000000000000" pitchFamily="50" charset="0"/>
                        </a:rPr>
                        <a:t>Descompensación</a:t>
                      </a:r>
                      <a:r>
                        <a:rPr lang="es-ES" baseline="0" dirty="0">
                          <a:solidFill>
                            <a:srgbClr val="152B48"/>
                          </a:solidFill>
                          <a:latin typeface="Montserrat" panose="00000500000000000000" pitchFamily="50" charset="0"/>
                        </a:rPr>
                        <a:t> de IC </a:t>
                      </a:r>
                      <a:r>
                        <a:rPr lang="es-ES" dirty="0">
                          <a:solidFill>
                            <a:srgbClr val="152B48"/>
                          </a:solidFill>
                          <a:latin typeface="Montserrat" panose="00000500000000000000" pitchFamily="50" charset="0"/>
                        </a:rPr>
                        <a:t>actual o reciente(&lt;4 semanas). </a:t>
                      </a:r>
                    </a:p>
                    <a:p>
                      <a:pPr marL="342900" indent="-342900">
                        <a:buAutoNum type="arabicPeriod"/>
                      </a:pPr>
                      <a:r>
                        <a:rPr lang="es-ES" dirty="0">
                          <a:solidFill>
                            <a:srgbClr val="152B48"/>
                          </a:solidFill>
                          <a:latin typeface="Montserrat" panose="00000500000000000000" pitchFamily="50" charset="0"/>
                        </a:rPr>
                        <a:t>Signos de congestión, hipotensión (presión sistólica &lt;90 </a:t>
                      </a:r>
                      <a:r>
                        <a:rPr lang="es-ES" dirty="0" err="1">
                          <a:solidFill>
                            <a:srgbClr val="152B48"/>
                          </a:solidFill>
                          <a:latin typeface="Montserrat" panose="00000500000000000000" pitchFamily="50" charset="0"/>
                        </a:rPr>
                        <a:t>mmHg</a:t>
                      </a:r>
                      <a:r>
                        <a:rPr lang="es-ES" dirty="0">
                          <a:solidFill>
                            <a:srgbClr val="152B48"/>
                          </a:solidFill>
                          <a:latin typeface="Montserrat" panose="00000500000000000000" pitchFamily="50" charset="0"/>
                        </a:rPr>
                        <a:t>).</a:t>
                      </a:r>
                    </a:p>
                    <a:p>
                      <a:pPr marL="342900" indent="-342900">
                        <a:buAutoNum type="arabicPeriod"/>
                      </a:pPr>
                      <a:r>
                        <a:rPr lang="es-ES" dirty="0">
                          <a:solidFill>
                            <a:srgbClr val="152B48"/>
                          </a:solidFill>
                          <a:latin typeface="Montserrat" panose="00000500000000000000" pitchFamily="50" charset="0"/>
                        </a:rPr>
                        <a:t> Interacción con otros medicamentos a tener en cuenta.</a:t>
                      </a:r>
                    </a:p>
                    <a:p>
                      <a:pPr marL="0" indent="0">
                        <a:buNone/>
                      </a:pPr>
                      <a:r>
                        <a:rPr lang="es-ES" dirty="0">
                          <a:solidFill>
                            <a:srgbClr val="152B48"/>
                          </a:solidFill>
                          <a:latin typeface="Montserrat" panose="00000500000000000000" pitchFamily="50" charset="0"/>
                        </a:rPr>
                        <a:t>      verapamilo, </a:t>
                      </a:r>
                      <a:r>
                        <a:rPr lang="es-ES" dirty="0" err="1">
                          <a:solidFill>
                            <a:srgbClr val="152B48"/>
                          </a:solidFill>
                          <a:latin typeface="Montserrat" panose="00000500000000000000" pitchFamily="50" charset="0"/>
                        </a:rPr>
                        <a:t>diltiazem</a:t>
                      </a:r>
                      <a:r>
                        <a:rPr lang="es-ES" dirty="0">
                          <a:solidFill>
                            <a:srgbClr val="152B48"/>
                          </a:solidFill>
                          <a:latin typeface="Montserrat" panose="00000500000000000000" pitchFamily="50" charset="0"/>
                        </a:rPr>
                        <a:t>, </a:t>
                      </a:r>
                      <a:r>
                        <a:rPr lang="es-ES" dirty="0" err="1">
                          <a:solidFill>
                            <a:srgbClr val="152B48"/>
                          </a:solidFill>
                          <a:latin typeface="Montserrat" panose="00000500000000000000" pitchFamily="50" charset="0"/>
                        </a:rPr>
                        <a:t>digoxina,amiodarona</a:t>
                      </a:r>
                      <a:r>
                        <a:rPr lang="es-ES" baseline="0" dirty="0">
                          <a:solidFill>
                            <a:srgbClr val="152B48"/>
                          </a:solidFill>
                          <a:latin typeface="Montserrat" panose="00000500000000000000" pitchFamily="50" charset="0"/>
                        </a:rPr>
                        <a:t> </a:t>
                      </a:r>
                      <a:r>
                        <a:rPr lang="es-ES" dirty="0">
                          <a:solidFill>
                            <a:srgbClr val="152B48"/>
                          </a:solidFill>
                          <a:latin typeface="Montserrat" panose="00000500000000000000" pitchFamily="50" charset="0"/>
                        </a:rPr>
                        <a:t>o </a:t>
                      </a:r>
                      <a:r>
                        <a:rPr lang="es-ES" dirty="0" err="1">
                          <a:solidFill>
                            <a:srgbClr val="152B48"/>
                          </a:solidFill>
                          <a:latin typeface="Montserrat" panose="00000500000000000000" pitchFamily="50" charset="0"/>
                        </a:rPr>
                        <a:t>ivabradina</a:t>
                      </a:r>
                      <a:r>
                        <a:rPr lang="es-ES" dirty="0">
                          <a:solidFill>
                            <a:srgbClr val="152B48"/>
                          </a:solidFill>
                          <a:latin typeface="Montserrat" panose="00000500000000000000" pitchFamily="50" charset="0"/>
                        </a:rPr>
                        <a:t>.</a:t>
                      </a:r>
                    </a:p>
                    <a:p>
                      <a:pPr marL="0" indent="0">
                        <a:buNone/>
                      </a:pPr>
                      <a:endParaRPr lang="es-CO" dirty="0">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sp>
        <p:nvSpPr>
          <p:cNvPr id="7" name="Título 1">
            <a:extLst>
              <a:ext uri="{FF2B5EF4-FFF2-40B4-BE49-F238E27FC236}">
                <a16:creationId xmlns:a16="http://schemas.microsoft.com/office/drawing/2014/main" id="{090C23D7-6453-9149-A62B-65F84FC3117A}"/>
              </a:ext>
            </a:extLst>
          </p:cNvPr>
          <p:cNvSpPr>
            <a:spLocks noGrp="1"/>
          </p:cNvSpPr>
          <p:nvPr>
            <p:ph type="title"/>
          </p:nvPr>
        </p:nvSpPr>
        <p:spPr>
          <a:xfrm>
            <a:off x="278842" y="30777"/>
            <a:ext cx="6109255" cy="1325563"/>
          </a:xfrm>
        </p:spPr>
        <p:txBody>
          <a:bodyPr/>
          <a:lstStyle/>
          <a:p>
            <a:pPr algn="ctr"/>
            <a:r>
              <a:rPr lang="es-CO" b="0" dirty="0" err="1"/>
              <a:t>Betabloqueadores</a:t>
            </a:r>
            <a:endParaRPr lang="es-CO" b="0" dirty="0"/>
          </a:p>
        </p:txBody>
      </p:sp>
      <p:pic>
        <p:nvPicPr>
          <p:cNvPr id="16386" name="Picture 2" descr="Medical Clipart Plaster - Médicament Svg, HD Png Download , Transparent Png  Image - PNGitem">
            <a:extLst>
              <a:ext uri="{FF2B5EF4-FFF2-40B4-BE49-F238E27FC236}">
                <a16:creationId xmlns:a16="http://schemas.microsoft.com/office/drawing/2014/main" id="{9584DCA6-8850-6541-B9AD-386D8426A35E}"/>
              </a:ext>
            </a:extLst>
          </p:cNvPr>
          <p:cNvPicPr>
            <a:picLocks noChangeAspect="1" noChangeArrowheads="1"/>
          </p:cNvPicPr>
          <p:nvPr/>
        </p:nvPicPr>
        <p:blipFill>
          <a:blip r:embed="rId3">
            <a:duotone>
              <a:srgbClr val="4472C4">
                <a:shade val="45000"/>
                <a:satMod val="135000"/>
              </a:srgb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82496" y="1705783"/>
            <a:ext cx="1862811" cy="195181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4">
            <a:extLst>
              <a:ext uri="{FF2B5EF4-FFF2-40B4-BE49-F238E27FC236}">
                <a16:creationId xmlns:a16="http://schemas.microsoft.com/office/drawing/2014/main" id="{EEF8C7E0-FEC8-4730-A5BB-42A2DAEB48CA}"/>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623573600"/>
      </p:ext>
    </p:extLst>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58372" y="121156"/>
            <a:ext cx="5637628" cy="1325563"/>
          </a:xfrm>
        </p:spPr>
        <p:txBody>
          <a:bodyPr/>
          <a:lstStyle/>
          <a:p>
            <a:pPr algn="ctr"/>
            <a:r>
              <a:rPr b="0" dirty="0" lang="es-CO"/>
              <a:t>Antagonistas mineralocorticoide</a:t>
            </a:r>
          </a:p>
        </p:txBody>
      </p:sp>
      <p:pic>
        <p:nvPicPr>
          <p:cNvPr id="4" name="Marcador de contenido 3"/>
          <p:cNvPicPr>
            <a:picLocks noChangeAspect="1" noGrp="1"/>
          </p:cNvPicPr>
          <p:nvPr>
            <p:ph idx="1"/>
          </p:nvPr>
        </p:nvPicPr>
        <p:blipFill rotWithShape="1">
          <a:blip r:embed="rId2"/>
          <a:srcRect b="62" r="25"/>
          <a:stretch/>
        </p:blipFill>
        <p:spPr>
          <a:xfrm>
            <a:off x="4937892" y="2356106"/>
            <a:ext cx="7155910" cy="2576222"/>
          </a:xfrm>
          <a:prstGeom prst="rect">
            <a:avLst/>
          </a:prstGeom>
        </p:spPr>
      </p:pic>
      <p:pic>
        <p:nvPicPr>
          <p:cNvPr id="5" name="Marcador de contenido 3"/>
          <p:cNvPicPr>
            <a:picLocks noChangeAspect="1"/>
          </p:cNvPicPr>
          <p:nvPr/>
        </p:nvPicPr>
        <p:blipFill rotWithShape="1">
          <a:blip r:embed="rId3"/>
          <a:srcRect b="86184" r="332"/>
          <a:stretch/>
        </p:blipFill>
        <p:spPr>
          <a:xfrm>
            <a:off x="4937892" y="1923700"/>
            <a:ext cx="7155910" cy="463642"/>
          </a:xfrm>
          <a:prstGeom prst="rect">
            <a:avLst/>
          </a:prstGeom>
        </p:spPr>
      </p:pic>
      <p:sp>
        <p:nvSpPr>
          <p:cNvPr id="7" name="Rectángulo 4">
            <a:extLst>
              <a:ext uri="{FF2B5EF4-FFF2-40B4-BE49-F238E27FC236}">
                <a16:creationId xmlns:a16="http://schemas.microsoft.com/office/drawing/2014/main" id="{08297110-E9CF-4A26-9A3E-CC10F0CCE313}"/>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2510559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531" y="24603"/>
            <a:ext cx="6026607" cy="1325563"/>
          </a:xfrm>
        </p:spPr>
        <p:txBody>
          <a:bodyPr/>
          <a:lstStyle/>
          <a:p>
            <a:pPr algn="ctr"/>
            <a:r>
              <a:rPr lang="es-CO" b="0" dirty="0"/>
              <a:t>Antagonistas mineralocorticoide</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33846952"/>
              </p:ext>
            </p:extLst>
          </p:nvPr>
        </p:nvGraphicFramePr>
        <p:xfrm>
          <a:off x="821635" y="1405639"/>
          <a:ext cx="11031006" cy="1005840"/>
        </p:xfrm>
        <a:graphic>
          <a:graphicData uri="http://schemas.openxmlformats.org/drawingml/2006/table">
            <a:tbl>
              <a:tblPr firstRow="1" bandRow="1">
                <a:tableStyleId>{5C22544A-7EE6-4342-B048-85BDC9FD1C3A}</a:tableStyleId>
              </a:tblPr>
              <a:tblGrid>
                <a:gridCol w="11031006">
                  <a:extLst>
                    <a:ext uri="{9D8B030D-6E8A-4147-A177-3AD203B41FA5}">
                      <a16:colId xmlns:a16="http://schemas.microsoft.com/office/drawing/2014/main" val="3634291100"/>
                    </a:ext>
                  </a:extLst>
                </a:gridCol>
              </a:tblGrid>
              <a:tr h="316101">
                <a:tc>
                  <a:txBody>
                    <a:bodyPr/>
                    <a:lstStyle/>
                    <a:p>
                      <a:pPr algn="ctr"/>
                      <a:r>
                        <a:rPr lang="es-CO" sz="1800" dirty="0">
                          <a:latin typeface="Montserrat" panose="00000500000000000000" pitchFamily="50" charset="0"/>
                        </a:rPr>
                        <a:t>¿ Por qué?</a:t>
                      </a:r>
                    </a:p>
                  </a:txBody>
                  <a:tcPr/>
                </a:tc>
                <a:extLst>
                  <a:ext uri="{0D108BD9-81ED-4DB2-BD59-A6C34878D82A}">
                    <a16:rowId xmlns:a16="http://schemas.microsoft.com/office/drawing/2014/main" val="196831150"/>
                  </a:ext>
                </a:extLst>
              </a:tr>
              <a:tr h="316101">
                <a:tc>
                  <a:txBody>
                    <a:bodyPr/>
                    <a:lstStyle/>
                    <a:p>
                      <a:r>
                        <a:rPr lang="es-ES" dirty="0">
                          <a:solidFill>
                            <a:srgbClr val="152B48"/>
                          </a:solidFill>
                          <a:latin typeface="Montserrat" panose="00000500000000000000" pitchFamily="50" charset="0"/>
                        </a:rPr>
                        <a:t>Para mejorar los síntomas, reducir el riesgo de hospitalización por insuficiencia cardíaca y aumentar la supervivencia</a:t>
                      </a:r>
                      <a:r>
                        <a:rPr lang="es-ES" dirty="0">
                          <a:latin typeface="Montserrat" panose="00000500000000000000" pitchFamily="50" charset="0"/>
                        </a:rPr>
                        <a:t>.</a:t>
                      </a:r>
                      <a:endParaRPr lang="es-CO" dirty="0">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graphicFrame>
        <p:nvGraphicFramePr>
          <p:cNvPr id="8" name="Marcador de contenido 6"/>
          <p:cNvGraphicFramePr>
            <a:graphicFrameLocks/>
          </p:cNvGraphicFramePr>
          <p:nvPr>
            <p:extLst>
              <p:ext uri="{D42A27DB-BD31-4B8C-83A1-F6EECF244321}">
                <p14:modId xmlns:p14="http://schemas.microsoft.com/office/powerpoint/2010/main" val="3732245033"/>
              </p:ext>
            </p:extLst>
          </p:nvPr>
        </p:nvGraphicFramePr>
        <p:xfrm>
          <a:off x="821635" y="2522424"/>
          <a:ext cx="11031006" cy="1005840"/>
        </p:xfrm>
        <a:graphic>
          <a:graphicData uri="http://schemas.openxmlformats.org/drawingml/2006/table">
            <a:tbl>
              <a:tblPr firstRow="1" bandRow="1">
                <a:tableStyleId>{5C22544A-7EE6-4342-B048-85BDC9FD1C3A}</a:tableStyleId>
              </a:tblPr>
              <a:tblGrid>
                <a:gridCol w="11031006">
                  <a:extLst>
                    <a:ext uri="{9D8B030D-6E8A-4147-A177-3AD203B41FA5}">
                      <a16:colId xmlns:a16="http://schemas.microsoft.com/office/drawing/2014/main" val="3634291100"/>
                    </a:ext>
                  </a:extLst>
                </a:gridCol>
              </a:tblGrid>
              <a:tr h="365760">
                <a:tc>
                  <a:txBody>
                    <a:bodyPr/>
                    <a:lstStyle/>
                    <a:p>
                      <a:pPr algn="ctr"/>
                      <a:r>
                        <a:rPr lang="es-CO" dirty="0">
                          <a:latin typeface="Montserrat" panose="00000500000000000000" pitchFamily="50" charset="0"/>
                        </a:rPr>
                        <a:t>Indicaciones</a:t>
                      </a:r>
                    </a:p>
                  </a:txBody>
                  <a:tcPr/>
                </a:tc>
                <a:extLst>
                  <a:ext uri="{0D108BD9-81ED-4DB2-BD59-A6C34878D82A}">
                    <a16:rowId xmlns:a16="http://schemas.microsoft.com/office/drawing/2014/main" val="196831150"/>
                  </a:ext>
                </a:extLst>
              </a:tr>
              <a:tr h="640079">
                <a:tc>
                  <a:txBody>
                    <a:bodyPr/>
                    <a:lstStyle/>
                    <a:p>
                      <a:pPr marL="342900" indent="-342900">
                        <a:buAutoNum type="arabicPeriod"/>
                      </a:pPr>
                      <a:r>
                        <a:rPr lang="es-ES" dirty="0">
                          <a:solidFill>
                            <a:srgbClr val="152B48"/>
                          </a:solidFill>
                          <a:latin typeface="Montserrat" panose="00000500000000000000" pitchFamily="50" charset="0"/>
                        </a:rPr>
                        <a:t>Pacientes con síntomas persistentes (NYHA clase II-IV) y una FEVI ≤35% a pesar del tratamiento con I-ECA (o BRA) y un </a:t>
                      </a:r>
                      <a:r>
                        <a:rPr lang="es-ES" dirty="0" err="1">
                          <a:solidFill>
                            <a:srgbClr val="152B48"/>
                          </a:solidFill>
                          <a:latin typeface="Montserrat" panose="00000500000000000000" pitchFamily="50" charset="0"/>
                        </a:rPr>
                        <a:t>BB</a:t>
                      </a:r>
                      <a:r>
                        <a:rPr lang="es-ES" dirty="0">
                          <a:solidFill>
                            <a:srgbClr val="152B48"/>
                          </a:solidFill>
                          <a:latin typeface="Montserrat" panose="00000500000000000000" pitchFamily="50" charset="0"/>
                        </a:rPr>
                        <a:t>.</a:t>
                      </a:r>
                    </a:p>
                  </a:txBody>
                  <a:tcPr/>
                </a:tc>
                <a:extLst>
                  <a:ext uri="{0D108BD9-81ED-4DB2-BD59-A6C34878D82A}">
                    <a16:rowId xmlns:a16="http://schemas.microsoft.com/office/drawing/2014/main" val="2824916968"/>
                  </a:ext>
                </a:extLst>
              </a:tr>
            </a:tbl>
          </a:graphicData>
        </a:graphic>
      </p:graphicFrame>
      <p:graphicFrame>
        <p:nvGraphicFramePr>
          <p:cNvPr id="11" name="Marcador de contenido 6">
            <a:extLst>
              <a:ext uri="{FF2B5EF4-FFF2-40B4-BE49-F238E27FC236}">
                <a16:creationId xmlns:a16="http://schemas.microsoft.com/office/drawing/2014/main" id="{8C292298-08F2-7B4E-9266-D3BAA14EA766}"/>
              </a:ext>
            </a:extLst>
          </p:cNvPr>
          <p:cNvGraphicFramePr>
            <a:graphicFrameLocks/>
          </p:cNvGraphicFramePr>
          <p:nvPr>
            <p:extLst>
              <p:ext uri="{D42A27DB-BD31-4B8C-83A1-F6EECF244321}">
                <p14:modId xmlns:p14="http://schemas.microsoft.com/office/powerpoint/2010/main" val="710014870"/>
              </p:ext>
            </p:extLst>
          </p:nvPr>
        </p:nvGraphicFramePr>
        <p:xfrm>
          <a:off x="5115339" y="3616146"/>
          <a:ext cx="6737302" cy="2665384"/>
        </p:xfrm>
        <a:graphic>
          <a:graphicData uri="http://schemas.openxmlformats.org/drawingml/2006/table">
            <a:tbl>
              <a:tblPr firstRow="1" bandRow="1">
                <a:tableStyleId>{5C22544A-7EE6-4342-B048-85BDC9FD1C3A}</a:tableStyleId>
              </a:tblPr>
              <a:tblGrid>
                <a:gridCol w="6737302">
                  <a:extLst>
                    <a:ext uri="{9D8B030D-6E8A-4147-A177-3AD203B41FA5}">
                      <a16:colId xmlns:a16="http://schemas.microsoft.com/office/drawing/2014/main" val="3634291100"/>
                    </a:ext>
                  </a:extLst>
                </a:gridCol>
              </a:tblGrid>
              <a:tr h="367639">
                <a:tc>
                  <a:txBody>
                    <a:bodyPr/>
                    <a:lstStyle/>
                    <a:p>
                      <a:pPr algn="ctr"/>
                      <a:r>
                        <a:rPr lang="es-CO" dirty="0">
                          <a:latin typeface="Montserrat" panose="00000500000000000000" pitchFamily="50" charset="0"/>
                        </a:rPr>
                        <a:t>Precauciones</a:t>
                      </a:r>
                    </a:p>
                  </a:txBody>
                  <a:tcPr/>
                </a:tc>
                <a:extLst>
                  <a:ext uri="{0D108BD9-81ED-4DB2-BD59-A6C34878D82A}">
                    <a16:rowId xmlns:a16="http://schemas.microsoft.com/office/drawing/2014/main" val="196831150"/>
                  </a:ext>
                </a:extLst>
              </a:tr>
              <a:tr h="2297745">
                <a:tc>
                  <a:txBody>
                    <a:bodyPr/>
                    <a:lstStyle/>
                    <a:p>
                      <a:pPr marL="342900" indent="-342900">
                        <a:buAutoNum type="arabicPeriod"/>
                      </a:pPr>
                      <a:r>
                        <a:rPr lang="es-ES" dirty="0" err="1">
                          <a:solidFill>
                            <a:srgbClr val="152B48"/>
                          </a:solidFill>
                          <a:latin typeface="Montserrat" panose="00000500000000000000" pitchFamily="50" charset="0"/>
                        </a:rPr>
                        <a:t>Hiperkalemia</a:t>
                      </a:r>
                      <a:r>
                        <a:rPr lang="es-ES" dirty="0">
                          <a:solidFill>
                            <a:srgbClr val="152B48"/>
                          </a:solidFill>
                          <a:latin typeface="Montserrat" panose="00000500000000000000" pitchFamily="50" charset="0"/>
                        </a:rPr>
                        <a:t> &gt; 5.</a:t>
                      </a:r>
                    </a:p>
                    <a:p>
                      <a:pPr marL="342900" indent="-342900">
                        <a:buAutoNum type="arabicPeriod"/>
                      </a:pPr>
                      <a:r>
                        <a:rPr lang="es-ES" dirty="0">
                          <a:solidFill>
                            <a:srgbClr val="152B48"/>
                          </a:solidFill>
                          <a:latin typeface="Montserrat" panose="00000500000000000000" pitchFamily="50" charset="0"/>
                        </a:rPr>
                        <a:t>Disfunción renal: creatinina &gt; 2.5 o</a:t>
                      </a:r>
                      <a:r>
                        <a:rPr lang="es-ES" baseline="0" dirty="0">
                          <a:solidFill>
                            <a:srgbClr val="152B48"/>
                          </a:solidFill>
                          <a:latin typeface="Montserrat" panose="00000500000000000000" pitchFamily="50" charset="0"/>
                        </a:rPr>
                        <a:t> TFG &lt; 30.</a:t>
                      </a:r>
                      <a:endParaRPr lang="es-ES" dirty="0">
                        <a:solidFill>
                          <a:srgbClr val="152B48"/>
                        </a:solidFill>
                        <a:latin typeface="Montserrat" panose="00000500000000000000" pitchFamily="50" charset="0"/>
                      </a:endParaRPr>
                    </a:p>
                    <a:p>
                      <a:r>
                        <a:rPr lang="es-ES" dirty="0">
                          <a:solidFill>
                            <a:srgbClr val="152B48"/>
                          </a:solidFill>
                          <a:latin typeface="Montserrat" panose="00000500000000000000" pitchFamily="50" charset="0"/>
                        </a:rPr>
                        <a:t>3. (Presión arterial sistólica &lt;90 </a:t>
                      </a:r>
                      <a:r>
                        <a:rPr lang="es-ES" dirty="0" err="1">
                          <a:solidFill>
                            <a:srgbClr val="152B48"/>
                          </a:solidFill>
                          <a:latin typeface="Montserrat" panose="00000500000000000000" pitchFamily="50" charset="0"/>
                        </a:rPr>
                        <a:t>mmHg</a:t>
                      </a:r>
                      <a:r>
                        <a:rPr lang="es-ES" dirty="0">
                          <a:solidFill>
                            <a:srgbClr val="152B48"/>
                          </a:solidFill>
                          <a:latin typeface="Montserrat" panose="00000500000000000000" pitchFamily="50" charset="0"/>
                        </a:rPr>
                        <a:t>) hipotensión sintomática o grave asintomática. </a:t>
                      </a:r>
                    </a:p>
                    <a:p>
                      <a:r>
                        <a:rPr lang="es-ES" dirty="0">
                          <a:solidFill>
                            <a:srgbClr val="152B48"/>
                          </a:solidFill>
                          <a:latin typeface="Montserrat" panose="00000500000000000000" pitchFamily="50" charset="0"/>
                        </a:rPr>
                        <a:t>4. Interacción con otros medicamentos : </a:t>
                      </a:r>
                    </a:p>
                    <a:p>
                      <a:r>
                        <a:rPr lang="es-ES" dirty="0">
                          <a:solidFill>
                            <a:srgbClr val="152B48"/>
                          </a:solidFill>
                          <a:latin typeface="Montserrat" panose="00000500000000000000" pitchFamily="50" charset="0"/>
                        </a:rPr>
                        <a:t>- Inhibidores</a:t>
                      </a:r>
                      <a:r>
                        <a:rPr lang="es-ES" baseline="0" dirty="0">
                          <a:solidFill>
                            <a:srgbClr val="152B48"/>
                          </a:solidFill>
                          <a:latin typeface="Montserrat" panose="00000500000000000000" pitchFamily="50" charset="0"/>
                        </a:rPr>
                        <a:t> de renina</a:t>
                      </a:r>
                    </a:p>
                    <a:p>
                      <a:r>
                        <a:rPr lang="es-ES" dirty="0">
                          <a:solidFill>
                            <a:srgbClr val="152B48"/>
                          </a:solidFill>
                          <a:latin typeface="Montserrat" panose="00000500000000000000" pitchFamily="50" charset="0"/>
                        </a:rPr>
                        <a:t>- AINES</a:t>
                      </a:r>
                    </a:p>
                    <a:p>
                      <a:r>
                        <a:rPr lang="es-ES" dirty="0">
                          <a:solidFill>
                            <a:srgbClr val="152B48"/>
                          </a:solidFill>
                          <a:latin typeface="Montserrat" panose="00000500000000000000" pitchFamily="50" charset="0"/>
                        </a:rPr>
                        <a:t>- IECAS</a:t>
                      </a:r>
                      <a:r>
                        <a:rPr lang="es-ES" baseline="0" dirty="0">
                          <a:solidFill>
                            <a:srgbClr val="152B48"/>
                          </a:solidFill>
                          <a:latin typeface="Montserrat" panose="00000500000000000000" pitchFamily="50" charset="0"/>
                        </a:rPr>
                        <a:t> y ARA2</a:t>
                      </a:r>
                      <a:endParaRPr lang="es-CO" dirty="0">
                        <a:solidFill>
                          <a:srgbClr val="152B48"/>
                        </a:solidFill>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sp>
        <p:nvSpPr>
          <p:cNvPr id="9" name="Rectángulo 4">
            <a:extLst>
              <a:ext uri="{FF2B5EF4-FFF2-40B4-BE49-F238E27FC236}">
                <a16:creationId xmlns:a16="http://schemas.microsoft.com/office/drawing/2014/main" id="{E5E17032-A1F9-4799-AAF4-031070E0D450}"/>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7913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54" y="244470"/>
            <a:ext cx="5341384" cy="1325563"/>
          </a:xfrm>
        </p:spPr>
        <p:txBody>
          <a:bodyPr/>
          <a:lstStyle/>
          <a:p>
            <a:pPr algn="ctr"/>
            <a:r>
              <a:rPr b="0" dirty="0" lang="es-CO"/>
              <a:t>Bloqueador de corrientes </a:t>
            </a:r>
            <a:r>
              <a:rPr b="0" dirty="0" err="1" lang="es-CO"/>
              <a:t>IFFI</a:t>
            </a:r>
            <a:endParaRPr b="0" dirty="0" lang="es-CO"/>
          </a:p>
        </p:txBody>
      </p:sp>
      <p:pic>
        <p:nvPicPr>
          <p:cNvPr id="4" name="Marcador de contenido 3"/>
          <p:cNvPicPr>
            <a:picLocks noChangeAspect="1" noGrp="1"/>
          </p:cNvPicPr>
          <p:nvPr>
            <p:ph idx="1"/>
          </p:nvPr>
        </p:nvPicPr>
        <p:blipFill rotWithShape="1">
          <a:blip r:embed="rId3"/>
          <a:srcRect b="179" r="7"/>
          <a:stretch/>
        </p:blipFill>
        <p:spPr>
          <a:xfrm>
            <a:off x="4669654" y="2920892"/>
            <a:ext cx="7245467" cy="1558343"/>
          </a:xfrm>
          <a:prstGeom prst="rect">
            <a:avLst/>
          </a:prstGeom>
        </p:spPr>
      </p:pic>
      <p:pic>
        <p:nvPicPr>
          <p:cNvPr id="5" name="Marcador de contenido 3"/>
          <p:cNvPicPr>
            <a:picLocks noChangeAspect="1"/>
          </p:cNvPicPr>
          <p:nvPr/>
        </p:nvPicPr>
        <p:blipFill rotWithShape="1">
          <a:blip r:embed="rId4"/>
          <a:srcRect b="86968" l="3" r="14"/>
          <a:stretch/>
        </p:blipFill>
        <p:spPr>
          <a:xfrm>
            <a:off x="4669654" y="2479571"/>
            <a:ext cx="7245467" cy="441321"/>
          </a:xfrm>
          <a:prstGeom prst="rect">
            <a:avLst/>
          </a:prstGeom>
        </p:spPr>
      </p:pic>
      <p:sp>
        <p:nvSpPr>
          <p:cNvPr id="7" name="Rectángulo 4">
            <a:extLst>
              <a:ext uri="{FF2B5EF4-FFF2-40B4-BE49-F238E27FC236}">
                <a16:creationId xmlns:a16="http://schemas.microsoft.com/office/drawing/2014/main" id="{BAC00ADD-99B0-4EAE-A288-6CA3CD866AFF}"/>
              </a:ext>
            </a:extLst>
          </p:cNvPr>
          <p:cNvSpPr/>
          <p:nvPr/>
        </p:nvSpPr>
        <p:spPr>
          <a:xfrm>
            <a:off x="6205491" y="6556300"/>
            <a:ext cx="5986510" cy="253916"/>
          </a:xfrm>
          <a:prstGeom prst="rect">
            <a:avLst/>
          </a:prstGeom>
        </p:spPr>
        <p:txBody>
          <a:bodyPr wrap="square">
            <a:spAutoFit/>
          </a:bodyPr>
          <a:lstStyle/>
          <a:p>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spTree>
    <p:extLst>
      <p:ext uri="{BB962C8B-B14F-4D97-AF65-F5344CB8AC3E}">
        <p14:creationId xmlns:p14="http://schemas.microsoft.com/office/powerpoint/2010/main" val="178833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194" y="145625"/>
            <a:ext cx="4561732" cy="1325563"/>
          </a:xfrm>
        </p:spPr>
        <p:txBody>
          <a:bodyPr/>
          <a:lstStyle/>
          <a:p>
            <a:pPr algn="ctr"/>
            <a:r>
              <a:rPr lang="es-CO" b="0" dirty="0"/>
              <a:t>Definición</a:t>
            </a:r>
          </a:p>
        </p:txBody>
      </p:sp>
      <p:sp>
        <p:nvSpPr>
          <p:cNvPr id="3" name="Marcador de contenido 2"/>
          <p:cNvSpPr>
            <a:spLocks noGrp="1"/>
          </p:cNvSpPr>
          <p:nvPr>
            <p:ph idx="1"/>
          </p:nvPr>
        </p:nvSpPr>
        <p:spPr>
          <a:xfrm>
            <a:off x="5442857" y="1591460"/>
            <a:ext cx="6053191" cy="4363100"/>
          </a:xfrm>
          <a:ln>
            <a:solidFill>
              <a:srgbClr val="152B48"/>
            </a:solidFill>
          </a:ln>
        </p:spPr>
        <p:txBody>
          <a:bodyPr anchor="ctr">
            <a:noAutofit/>
          </a:bodyPr>
          <a:lstStyle/>
          <a:p>
            <a:pPr marL="0" indent="0" algn="ctr">
              <a:buNone/>
            </a:pPr>
            <a:r>
              <a:rPr lang="es-CO" sz="2800" dirty="0">
                <a:effectLst/>
              </a:rPr>
              <a:t>Síndrome clínico caracterizado por signos y síntomas típicos, secundario a una alteración estructural y / o funcional del corazón, lo que resulta en una reducción del gasto cardiaco o al aumento de las presiones intracardiacas en reposo o durante el estrés.</a:t>
            </a:r>
            <a:endParaRPr lang="es-CO" sz="2800" dirty="0"/>
          </a:p>
        </p:txBody>
      </p:sp>
      <p:sp>
        <p:nvSpPr>
          <p:cNvPr id="4" name="Rectángulo 3"/>
          <p:cNvSpPr/>
          <p:nvPr/>
        </p:nvSpPr>
        <p:spPr>
          <a:xfrm>
            <a:off x="4839694" y="6519446"/>
            <a:ext cx="7352306" cy="261610"/>
          </a:xfrm>
          <a:prstGeom prst="rect">
            <a:avLst/>
          </a:prstGeom>
        </p:spPr>
        <p:txBody>
          <a:bodyPr wrap="square">
            <a:spAutoFit/>
          </a:bodyPr>
          <a:lstStyle/>
          <a:p>
            <a:pPr algn="r"/>
            <a:r>
              <a:rPr lang="en-US" sz="110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100" dirty="0">
              <a:solidFill>
                <a:srgbClr val="152B48"/>
              </a:solidFill>
              <a:latin typeface="Montserrat" panose="00000500000000000000" pitchFamily="50" charset="0"/>
              <a:cs typeface="Calibri" panose="020F0502020204030204" pitchFamily="34" charset="0"/>
            </a:endParaRPr>
          </a:p>
        </p:txBody>
      </p:sp>
      <p:pic>
        <p:nvPicPr>
          <p:cNvPr id="1026" name="Picture 2" descr="Chronic heart failure - Leading Better Value Care">
            <a:extLst>
              <a:ext uri="{FF2B5EF4-FFF2-40B4-BE49-F238E27FC236}">
                <a16:creationId xmlns:a16="http://schemas.microsoft.com/office/drawing/2014/main" id="{3C038BA6-0AB8-E14C-87C0-F39BE61A28A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3210" y="1591460"/>
            <a:ext cx="19177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418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41" y="0"/>
            <a:ext cx="4069465" cy="1325563"/>
          </a:xfrm>
        </p:spPr>
        <p:txBody>
          <a:bodyPr/>
          <a:lstStyle/>
          <a:p>
            <a:pPr algn="ctr"/>
            <a:r>
              <a:rPr lang="es-CO" b="0" dirty="0" err="1"/>
              <a:t>Ivabradina</a:t>
            </a:r>
            <a:endParaRPr lang="es-CO" b="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1084162"/>
              </p:ext>
            </p:extLst>
          </p:nvPr>
        </p:nvGraphicFramePr>
        <p:xfrm>
          <a:off x="905222" y="1283211"/>
          <a:ext cx="10880037" cy="806846"/>
        </p:xfrm>
        <a:graphic>
          <a:graphicData uri="http://schemas.openxmlformats.org/drawingml/2006/table">
            <a:tbl>
              <a:tblPr firstRow="1" bandRow="1">
                <a:tableStyleId>{5C22544A-7EE6-4342-B048-85BDC9FD1C3A}</a:tableStyleId>
              </a:tblPr>
              <a:tblGrid>
                <a:gridCol w="10880037">
                  <a:extLst>
                    <a:ext uri="{9D8B030D-6E8A-4147-A177-3AD203B41FA5}">
                      <a16:colId xmlns:a16="http://schemas.microsoft.com/office/drawing/2014/main" val="3634291100"/>
                    </a:ext>
                  </a:extLst>
                </a:gridCol>
              </a:tblGrid>
              <a:tr h="403423">
                <a:tc>
                  <a:txBody>
                    <a:bodyPr/>
                    <a:lstStyle/>
                    <a:p>
                      <a:pPr algn="ctr"/>
                      <a:r>
                        <a:rPr lang="es-CO" dirty="0">
                          <a:latin typeface="Montserrat" panose="02000505000000020004"/>
                        </a:rPr>
                        <a:t>¿ Por que?</a:t>
                      </a:r>
                    </a:p>
                  </a:txBody>
                  <a:tcPr/>
                </a:tc>
                <a:extLst>
                  <a:ext uri="{0D108BD9-81ED-4DB2-BD59-A6C34878D82A}">
                    <a16:rowId xmlns:a16="http://schemas.microsoft.com/office/drawing/2014/main" val="196831150"/>
                  </a:ext>
                </a:extLst>
              </a:tr>
              <a:tr h="403423">
                <a:tc>
                  <a:txBody>
                    <a:bodyPr/>
                    <a:lstStyle/>
                    <a:p>
                      <a:r>
                        <a:rPr lang="es-ES" dirty="0">
                          <a:solidFill>
                            <a:srgbClr val="152B48"/>
                          </a:solidFill>
                          <a:latin typeface="Montserrat" panose="02000505000000020004"/>
                        </a:rPr>
                        <a:t>Reducir el riesgo de hospitalización por insuficiencia cardíaca y aumentar la supervivencia.</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graphicFrame>
        <p:nvGraphicFramePr>
          <p:cNvPr id="8" name="Marcador de contenido 6"/>
          <p:cNvGraphicFramePr>
            <a:graphicFrameLocks/>
          </p:cNvGraphicFramePr>
          <p:nvPr>
            <p:extLst>
              <p:ext uri="{D42A27DB-BD31-4B8C-83A1-F6EECF244321}">
                <p14:modId xmlns:p14="http://schemas.microsoft.com/office/powerpoint/2010/main" val="289458288"/>
              </p:ext>
            </p:extLst>
          </p:nvPr>
        </p:nvGraphicFramePr>
        <p:xfrm>
          <a:off x="905223" y="2176841"/>
          <a:ext cx="10880036" cy="1554480"/>
        </p:xfrm>
        <a:graphic>
          <a:graphicData uri="http://schemas.openxmlformats.org/drawingml/2006/table">
            <a:tbl>
              <a:tblPr firstRow="1" bandRow="1">
                <a:tableStyleId>{5C22544A-7EE6-4342-B048-85BDC9FD1C3A}</a:tableStyleId>
              </a:tblPr>
              <a:tblGrid>
                <a:gridCol w="10880036">
                  <a:extLst>
                    <a:ext uri="{9D8B030D-6E8A-4147-A177-3AD203B41FA5}">
                      <a16:colId xmlns:a16="http://schemas.microsoft.com/office/drawing/2014/main" val="3634291100"/>
                    </a:ext>
                  </a:extLst>
                </a:gridCol>
              </a:tblGrid>
              <a:tr h="306397">
                <a:tc>
                  <a:txBody>
                    <a:bodyPr/>
                    <a:lstStyle/>
                    <a:p>
                      <a:pPr algn="ctr"/>
                      <a:r>
                        <a:rPr lang="es-CO" dirty="0">
                          <a:latin typeface="Montserrat" panose="02000505000000020004"/>
                        </a:rPr>
                        <a:t>Indicaciones</a:t>
                      </a:r>
                    </a:p>
                  </a:txBody>
                  <a:tcPr/>
                </a:tc>
                <a:extLst>
                  <a:ext uri="{0D108BD9-81ED-4DB2-BD59-A6C34878D82A}">
                    <a16:rowId xmlns:a16="http://schemas.microsoft.com/office/drawing/2014/main" val="196831150"/>
                  </a:ext>
                </a:extLst>
              </a:tr>
              <a:tr h="536196">
                <a:tc>
                  <a:txBody>
                    <a:bodyPr/>
                    <a:lstStyle/>
                    <a:p>
                      <a:pPr marL="342900" indent="-342900">
                        <a:buAutoNum type="arabicPeriod"/>
                      </a:pPr>
                      <a:r>
                        <a:rPr lang="es-ES" dirty="0">
                          <a:solidFill>
                            <a:srgbClr val="152B48"/>
                          </a:solidFill>
                          <a:latin typeface="Montserrat" panose="02000505000000020004"/>
                        </a:rPr>
                        <a:t>Los pacientes IC (NYHA clase II-IV) y una FEVI ≤35% en ritmo sinusal y frecuencia cardíaca en reposo ≥70 </a:t>
                      </a:r>
                      <a:r>
                        <a:rPr lang="es-ES" dirty="0" err="1">
                          <a:solidFill>
                            <a:srgbClr val="152B48"/>
                          </a:solidFill>
                          <a:latin typeface="Montserrat" panose="02000505000000020004"/>
                        </a:rPr>
                        <a:t>lpm</a:t>
                      </a:r>
                      <a:r>
                        <a:rPr lang="es-ES" dirty="0">
                          <a:solidFill>
                            <a:srgbClr val="152B48"/>
                          </a:solidFill>
                          <a:latin typeface="Montserrat" panose="02000505000000020004"/>
                        </a:rPr>
                        <a:t>.</a:t>
                      </a:r>
                    </a:p>
                    <a:p>
                      <a:pPr marL="342900" indent="-342900">
                        <a:buAutoNum type="arabicPeriod"/>
                      </a:pPr>
                      <a:r>
                        <a:rPr lang="es-ES" dirty="0">
                          <a:solidFill>
                            <a:srgbClr val="152B48"/>
                          </a:solidFill>
                          <a:latin typeface="Montserrat" panose="02000505000000020004"/>
                        </a:rPr>
                        <a:t>Tratados con las dosis máximas toleradas basadas en la evidencia de un IECA, un BB y un ARM.</a:t>
                      </a:r>
                    </a:p>
                  </a:txBody>
                  <a:tcPr/>
                </a:tc>
                <a:extLst>
                  <a:ext uri="{0D108BD9-81ED-4DB2-BD59-A6C34878D82A}">
                    <a16:rowId xmlns:a16="http://schemas.microsoft.com/office/drawing/2014/main" val="2824916968"/>
                  </a:ext>
                </a:extLst>
              </a:tr>
            </a:tbl>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2386146772"/>
              </p:ext>
            </p:extLst>
          </p:nvPr>
        </p:nvGraphicFramePr>
        <p:xfrm>
          <a:off x="6096000" y="3893431"/>
          <a:ext cx="5689259" cy="2351721"/>
        </p:xfrm>
        <a:graphic>
          <a:graphicData uri="http://schemas.openxmlformats.org/drawingml/2006/table">
            <a:tbl>
              <a:tblPr firstRow="1" bandRow="1">
                <a:tableStyleId>{5C22544A-7EE6-4342-B048-85BDC9FD1C3A}</a:tableStyleId>
              </a:tblPr>
              <a:tblGrid>
                <a:gridCol w="5689259">
                  <a:extLst>
                    <a:ext uri="{9D8B030D-6E8A-4147-A177-3AD203B41FA5}">
                      <a16:colId xmlns:a16="http://schemas.microsoft.com/office/drawing/2014/main" val="3634291100"/>
                    </a:ext>
                  </a:extLst>
                </a:gridCol>
              </a:tblGrid>
              <a:tr h="644057">
                <a:tc>
                  <a:txBody>
                    <a:bodyPr/>
                    <a:lstStyle/>
                    <a:p>
                      <a:pPr algn="ctr"/>
                      <a:r>
                        <a:rPr lang="es-CO" dirty="0">
                          <a:latin typeface="Montserrat" panose="02000505000000020004"/>
                        </a:rPr>
                        <a:t>Contraindicaciones</a:t>
                      </a:r>
                    </a:p>
                  </a:txBody>
                  <a:tcPr/>
                </a:tc>
                <a:extLst>
                  <a:ext uri="{0D108BD9-81ED-4DB2-BD59-A6C34878D82A}">
                    <a16:rowId xmlns:a16="http://schemas.microsoft.com/office/drawing/2014/main" val="196831150"/>
                  </a:ext>
                </a:extLst>
              </a:tr>
              <a:tr h="1707664">
                <a:tc>
                  <a:txBody>
                    <a:bodyPr/>
                    <a:lstStyle/>
                    <a:p>
                      <a:pPr marL="342900" indent="-342900">
                        <a:buAutoNum type="arabicPeriod"/>
                      </a:pPr>
                      <a:r>
                        <a:rPr lang="es-ES" dirty="0">
                          <a:solidFill>
                            <a:srgbClr val="152B48"/>
                          </a:solidFill>
                          <a:latin typeface="Montserrat" panose="02000505000000020004"/>
                        </a:rPr>
                        <a:t>Inestabilidad (síndrome coronario agudo, ACV / AIT, hipotensión grave). </a:t>
                      </a:r>
                    </a:p>
                    <a:p>
                      <a:pPr marL="342900" indent="-342900">
                        <a:buAutoNum type="arabicPeriod"/>
                      </a:pPr>
                      <a:r>
                        <a:rPr lang="es-ES" dirty="0">
                          <a:solidFill>
                            <a:srgbClr val="152B48"/>
                          </a:solidFill>
                          <a:latin typeface="Montserrat" panose="02000505000000020004"/>
                        </a:rPr>
                        <a:t>disfunción hepática grave o disfunción renal (sin evidencia en creatinina &lt;15 ml / min). </a:t>
                      </a:r>
                    </a:p>
                    <a:p>
                      <a:pPr marL="342900" indent="-342900">
                        <a:buAutoNum type="arabicPeriod"/>
                      </a:pPr>
                      <a:r>
                        <a:rPr lang="es-ES" dirty="0">
                          <a:solidFill>
                            <a:srgbClr val="152B48"/>
                          </a:solidFill>
                          <a:latin typeface="Montserrat" panose="02000505000000020004"/>
                        </a:rPr>
                        <a:t> El embarazo o la lactancia.</a:t>
                      </a:r>
                      <a:endParaRPr lang="es-CO" dirty="0">
                        <a:solidFill>
                          <a:srgbClr val="152B48"/>
                        </a:solidFill>
                        <a:latin typeface="Montserrat" panose="02000505000000020004"/>
                      </a:endParaRPr>
                    </a:p>
                  </a:txBody>
                  <a:tcPr/>
                </a:tc>
                <a:extLst>
                  <a:ext uri="{0D108BD9-81ED-4DB2-BD59-A6C34878D82A}">
                    <a16:rowId xmlns:a16="http://schemas.microsoft.com/office/drawing/2014/main" val="2824916968"/>
                  </a:ext>
                </a:extLst>
              </a:tr>
            </a:tbl>
          </a:graphicData>
        </a:graphic>
      </p:graphicFrame>
      <p:sp>
        <p:nvSpPr>
          <p:cNvPr id="10" name="Rectángulo 4">
            <a:extLst>
              <a:ext uri="{FF2B5EF4-FFF2-40B4-BE49-F238E27FC236}">
                <a16:creationId xmlns:a16="http://schemas.microsoft.com/office/drawing/2014/main" id="{748670B2-0A3E-4B40-AA4D-6B23F998E6A9}"/>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33690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061" y="0"/>
            <a:ext cx="4468633" cy="1326321"/>
          </a:xfrm>
        </p:spPr>
        <p:txBody>
          <a:bodyPr/>
          <a:lstStyle/>
          <a:p>
            <a:pPr algn="ctr"/>
            <a:r>
              <a:rPr lang="es-CO" b="0" dirty="0"/>
              <a:t>Ivabradina</a:t>
            </a:r>
          </a:p>
        </p:txBody>
      </p:sp>
      <p:graphicFrame>
        <p:nvGraphicFramePr>
          <p:cNvPr id="4" name="Marcador de contenido 6"/>
          <p:cNvGraphicFramePr>
            <a:graphicFrameLocks noGrp="1"/>
          </p:cNvGraphicFramePr>
          <p:nvPr>
            <p:ph idx="1"/>
            <p:extLst>
              <p:ext uri="{D42A27DB-BD31-4B8C-83A1-F6EECF244321}">
                <p14:modId xmlns:p14="http://schemas.microsoft.com/office/powerpoint/2010/main" val="2449425795"/>
              </p:ext>
            </p:extLst>
          </p:nvPr>
        </p:nvGraphicFramePr>
        <p:xfrm>
          <a:off x="1572985" y="1506582"/>
          <a:ext cx="9863639" cy="2131679"/>
        </p:xfrm>
        <a:graphic>
          <a:graphicData uri="http://schemas.openxmlformats.org/drawingml/2006/table">
            <a:tbl>
              <a:tblPr firstRow="1" bandRow="1">
                <a:tableStyleId>{5C22544A-7EE6-4342-B048-85BDC9FD1C3A}</a:tableStyleId>
              </a:tblPr>
              <a:tblGrid>
                <a:gridCol w="9863639">
                  <a:extLst>
                    <a:ext uri="{9D8B030D-6E8A-4147-A177-3AD203B41FA5}">
                      <a16:colId xmlns:a16="http://schemas.microsoft.com/office/drawing/2014/main" val="3634291100"/>
                    </a:ext>
                  </a:extLst>
                </a:gridCol>
              </a:tblGrid>
              <a:tr h="353936">
                <a:tc>
                  <a:txBody>
                    <a:bodyPr/>
                    <a:lstStyle/>
                    <a:p>
                      <a:pPr algn="ctr"/>
                      <a:r>
                        <a:rPr lang="es-CO" dirty="0">
                          <a:latin typeface="Montserrat" panose="00000500000000000000" pitchFamily="50" charset="0"/>
                        </a:rPr>
                        <a:t>Precauciones</a:t>
                      </a:r>
                    </a:p>
                  </a:txBody>
                  <a:tcPr/>
                </a:tc>
                <a:extLst>
                  <a:ext uri="{0D108BD9-81ED-4DB2-BD59-A6C34878D82A}">
                    <a16:rowId xmlns:a16="http://schemas.microsoft.com/office/drawing/2014/main" val="196831150"/>
                  </a:ext>
                </a:extLst>
              </a:tr>
              <a:tr h="1765919">
                <a:tc>
                  <a:txBody>
                    <a:bodyPr/>
                    <a:lstStyle/>
                    <a:p>
                      <a:pPr marL="342900" indent="-342900">
                        <a:buAutoNum type="arabicPeriod"/>
                      </a:pPr>
                      <a:r>
                        <a:rPr lang="es-ES" dirty="0">
                          <a:solidFill>
                            <a:srgbClr val="152B48"/>
                          </a:solidFill>
                          <a:latin typeface="Montserrat" panose="00000500000000000000" pitchFamily="50" charset="0"/>
                        </a:rPr>
                        <a:t>IC grave (NYHA clase IV).</a:t>
                      </a:r>
                    </a:p>
                    <a:p>
                      <a:pPr marL="342900" indent="-342900">
                        <a:buAutoNum type="arabicPeriod"/>
                      </a:pPr>
                      <a:r>
                        <a:rPr lang="es-ES" dirty="0">
                          <a:solidFill>
                            <a:srgbClr val="152B48"/>
                          </a:solidFill>
                          <a:latin typeface="Montserrat" panose="00000500000000000000" pitchFamily="50" charset="0"/>
                        </a:rPr>
                        <a:t>IC</a:t>
                      </a:r>
                      <a:r>
                        <a:rPr lang="es-ES" baseline="0" dirty="0">
                          <a:solidFill>
                            <a:srgbClr val="152B48"/>
                          </a:solidFill>
                          <a:latin typeface="Montserrat" panose="00000500000000000000" pitchFamily="50" charset="0"/>
                        </a:rPr>
                        <a:t> aguda. </a:t>
                      </a:r>
                    </a:p>
                    <a:p>
                      <a:pPr marL="342900" indent="-342900">
                        <a:buAutoNum type="arabicPeriod"/>
                      </a:pPr>
                      <a:r>
                        <a:rPr lang="es-ES" dirty="0">
                          <a:solidFill>
                            <a:srgbClr val="152B48"/>
                          </a:solidFill>
                          <a:latin typeface="Montserrat" panose="00000500000000000000" pitchFamily="50" charset="0"/>
                        </a:rPr>
                        <a:t>Frecuencia cardiaca en reposo &lt;50 latidos por minuto durante el tratamiento. </a:t>
                      </a:r>
                    </a:p>
                    <a:p>
                      <a:pPr marL="342900" indent="-342900">
                        <a:buAutoNum type="arabicPeriod"/>
                      </a:pPr>
                      <a:r>
                        <a:rPr lang="es-ES" dirty="0">
                          <a:solidFill>
                            <a:srgbClr val="152B48"/>
                          </a:solidFill>
                          <a:latin typeface="Montserrat" panose="00000500000000000000" pitchFamily="50" charset="0"/>
                        </a:rPr>
                        <a:t>Disfunción hepática moderada. </a:t>
                      </a:r>
                    </a:p>
                    <a:p>
                      <a:pPr marL="342900" indent="-342900">
                        <a:buAutoNum type="arabicPeriod"/>
                      </a:pPr>
                      <a:r>
                        <a:rPr lang="es-ES" dirty="0">
                          <a:solidFill>
                            <a:srgbClr val="152B48"/>
                          </a:solidFill>
                          <a:latin typeface="Montserrat" panose="00000500000000000000" pitchFamily="50" charset="0"/>
                        </a:rPr>
                        <a:t>Enfermedades retinianas crónicas, como la retinitis </a:t>
                      </a:r>
                      <a:r>
                        <a:rPr lang="es-ES" dirty="0" err="1">
                          <a:solidFill>
                            <a:srgbClr val="152B48"/>
                          </a:solidFill>
                          <a:latin typeface="Montserrat" panose="00000500000000000000" pitchFamily="50" charset="0"/>
                        </a:rPr>
                        <a:t>pigmentosa</a:t>
                      </a:r>
                      <a:r>
                        <a:rPr lang="es-ES" dirty="0">
                          <a:solidFill>
                            <a:srgbClr val="152B48"/>
                          </a:solidFill>
                          <a:latin typeface="Montserrat" panose="00000500000000000000" pitchFamily="50" charset="0"/>
                        </a:rPr>
                        <a:t>.</a:t>
                      </a:r>
                      <a:endParaRPr lang="es-CO" dirty="0">
                        <a:solidFill>
                          <a:srgbClr val="152B48"/>
                        </a:solidFill>
                        <a:latin typeface="Montserrat" panose="00000500000000000000" pitchFamily="50" charset="0"/>
                      </a:endParaRPr>
                    </a:p>
                  </a:txBody>
                  <a:tcPr/>
                </a:tc>
                <a:extLst>
                  <a:ext uri="{0D108BD9-81ED-4DB2-BD59-A6C34878D82A}">
                    <a16:rowId xmlns:a16="http://schemas.microsoft.com/office/drawing/2014/main" val="2824916968"/>
                  </a:ext>
                </a:extLst>
              </a:tr>
            </a:tbl>
          </a:graphicData>
        </a:graphic>
      </p:graphicFrame>
      <p:pic>
        <p:nvPicPr>
          <p:cNvPr id="17410" name="Picture 2" descr="Download Ico Medicine PNG Transparent Background, Free Download #29788 -  FreeIconsPNG">
            <a:extLst>
              <a:ext uri="{FF2B5EF4-FFF2-40B4-BE49-F238E27FC236}">
                <a16:creationId xmlns:a16="http://schemas.microsoft.com/office/drawing/2014/main" id="{38FB6B5F-720A-0B44-A9E6-B044A666A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842" y="3987877"/>
            <a:ext cx="2181953" cy="218195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4">
            <a:extLst>
              <a:ext uri="{FF2B5EF4-FFF2-40B4-BE49-F238E27FC236}">
                <a16:creationId xmlns:a16="http://schemas.microsoft.com/office/drawing/2014/main" id="{9F77D616-685F-4A1B-80CB-A8D7ED77B8F1}"/>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1629401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11A21-D195-734C-955E-7D5FBFC8714D}"/>
              </a:ext>
            </a:extLst>
          </p:cNvPr>
          <p:cNvSpPr>
            <a:spLocks noGrp="1"/>
          </p:cNvSpPr>
          <p:nvPr>
            <p:ph type="title"/>
          </p:nvPr>
        </p:nvSpPr>
        <p:spPr>
          <a:xfrm>
            <a:off x="357809" y="266946"/>
            <a:ext cx="3691677" cy="1325563"/>
          </a:xfrm>
        </p:spPr>
        <p:txBody>
          <a:bodyPr/>
          <a:lstStyle/>
          <a:p>
            <a:pPr algn="ctr"/>
            <a:r>
              <a:rPr lang="es-CO" b="0" dirty="0"/>
              <a:t>ARNI</a:t>
            </a:r>
          </a:p>
        </p:txBody>
      </p:sp>
      <p:pic>
        <p:nvPicPr>
          <p:cNvPr id="4" name="Imagen 3">
            <a:extLst>
              <a:ext uri="{FF2B5EF4-FFF2-40B4-BE49-F238E27FC236}">
                <a16:creationId xmlns:a16="http://schemas.microsoft.com/office/drawing/2014/main" id="{015D1339-A64A-E446-A2F3-754C064078B4}"/>
              </a:ext>
            </a:extLst>
          </p:cNvPr>
          <p:cNvPicPr>
            <a:picLocks noChangeAspect="1"/>
          </p:cNvPicPr>
          <p:nvPr/>
        </p:nvPicPr>
        <p:blipFill>
          <a:blip r:embed="rId2"/>
          <a:stretch>
            <a:fillRect/>
          </a:stretch>
        </p:blipFill>
        <p:spPr>
          <a:xfrm>
            <a:off x="585566" y="1648048"/>
            <a:ext cx="11535508" cy="2124962"/>
          </a:xfrm>
          <a:prstGeom prst="rect">
            <a:avLst/>
          </a:prstGeom>
        </p:spPr>
      </p:pic>
      <p:pic>
        <p:nvPicPr>
          <p:cNvPr id="5" name="Imagen 4">
            <a:extLst>
              <a:ext uri="{FF2B5EF4-FFF2-40B4-BE49-F238E27FC236}">
                <a16:creationId xmlns:a16="http://schemas.microsoft.com/office/drawing/2014/main" id="{1CE51366-BA77-0045-B7B9-965AD7605DAD}"/>
              </a:ext>
            </a:extLst>
          </p:cNvPr>
          <p:cNvPicPr>
            <a:picLocks noChangeAspect="1"/>
          </p:cNvPicPr>
          <p:nvPr/>
        </p:nvPicPr>
        <p:blipFill>
          <a:blip r:embed="rId3"/>
          <a:stretch>
            <a:fillRect/>
          </a:stretch>
        </p:blipFill>
        <p:spPr>
          <a:xfrm>
            <a:off x="1546370" y="1996959"/>
            <a:ext cx="9613900" cy="1371600"/>
          </a:xfrm>
          <a:prstGeom prst="rect">
            <a:avLst/>
          </a:prstGeom>
        </p:spPr>
      </p:pic>
    </p:spTree>
    <p:extLst>
      <p:ext uri="{BB962C8B-B14F-4D97-AF65-F5344CB8AC3E}">
        <p14:creationId xmlns:p14="http://schemas.microsoft.com/office/powerpoint/2010/main" val="176716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p="http://schemas.openxmlformats.org/presentationml/2006/main" xmlns:a="http://schemas.openxmlformats.org/drawingml/2006/main" xmlns:r="http://schemas.openxmlformats.org/officeDocument/2006/relationships"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380149" y="195306"/>
            <a:ext cx="7588194" cy="1325563"/>
          </a:xfrm>
        </p:spPr>
        <p:txBody>
          <a:bodyPr/>
          <a:lstStyle/>
          <a:p>
            <a:pPr algn="ctr"/>
            <a:r>
              <a:rPr b="0" dirty="0" lang="es-CO"/>
              <a:t>Antagonistas de receptor de angiotensina</a:t>
            </a:r>
          </a:p>
        </p:txBody>
      </p:sp>
      <p:pic>
        <p:nvPicPr>
          <p:cNvPr id="4" name="Marcador de contenido 3"/>
          <p:cNvPicPr>
            <a:picLocks noChangeAspect="1" noGrp="1"/>
          </p:cNvPicPr>
          <p:nvPr>
            <p:ph idx="1"/>
          </p:nvPr>
        </p:nvPicPr>
        <p:blipFill rotWithShape="1">
          <a:blip r:embed="rId2"/>
          <a:srcRect b="39" r="31"/>
          <a:stretch/>
        </p:blipFill>
        <p:spPr>
          <a:xfrm>
            <a:off x="4852680" y="2162179"/>
            <a:ext cx="7339320" cy="3695282"/>
          </a:xfrm>
          <a:prstGeom prst="rect">
            <a:avLst/>
          </a:prstGeom>
        </p:spPr>
      </p:pic>
    </p:spTree>
    <p:extLst>
      <p:ext uri="{BB962C8B-B14F-4D97-AF65-F5344CB8AC3E}">
        <p14:creationId xmlns:p14="http://schemas.microsoft.com/office/powerpoint/2010/main" val="444838445"/>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show="0">
  <p:cSld>
    <p:spTree>
      <p:nvGrpSpPr>
        <p:cNvPr id="1" name=""/>
        <p:cNvGrpSpPr/>
        <p:nvPr/>
      </p:nvGrpSpPr>
      <p:grpSpPr>
        <a:xfrm>
          <a:off x="0" y="0"/>
          <a:ext cx="0" cy="0"/>
          <a:chOff x="0" y="0"/>
          <a:chExt cx="0" cy="0"/>
        </a:xfrm>
      </p:grpSpPr>
      <p:pic>
        <p:nvPicPr>
          <p:cNvPr id="5" name="Marcador de contenido 4"/>
          <p:cNvPicPr>
            <a:picLocks noChangeAspect="1" noGrp="1"/>
          </p:cNvPicPr>
          <p:nvPr>
            <p:ph idx="1"/>
          </p:nvPr>
        </p:nvPicPr>
        <p:blipFill rotWithShape="1">
          <a:blip r:embed="rId3"/>
          <a:srcRect b="-31" r="7"/>
          <a:stretch/>
        </p:blipFill>
        <p:spPr>
          <a:xfrm>
            <a:off x="1314520" y="458259"/>
            <a:ext cx="9891423" cy="2659409"/>
          </a:xfrm>
          <a:prstGeom prst="rect">
            <a:avLst/>
          </a:prstGeom>
        </p:spPr>
      </p:pic>
      <p:sp>
        <p:nvSpPr>
          <p:cNvPr id="6" name="Rectángulo 5"/>
          <p:cNvSpPr/>
          <p:nvPr/>
        </p:nvSpPr>
        <p:spPr>
          <a:xfrm>
            <a:off x="5512904" y="3557705"/>
            <a:ext cx="6347792" cy="3108543"/>
          </a:xfrm>
          <a:prstGeom prst="rect">
            <a:avLst/>
          </a:prstGeom>
        </p:spPr>
        <p:txBody>
          <a:bodyPr wrap="square">
            <a:spAutoFit/>
          </a:bodyPr>
          <a:lstStyle/>
          <a:p>
            <a:r>
              <a:rPr dirty="0" lang="es-CO" sz="2400">
                <a:solidFill>
                  <a:srgbClr val="152B48"/>
                </a:solidFill>
                <a:latin panose="02000505000000020004" typeface="Montserrat"/>
                <a:cs charset="0" panose="020F0502020204030204" pitchFamily="34" typeface="Calibri"/>
              </a:rPr>
              <a:t>8442 Pacientes, con FE &lt;40%, NYHA II-III-IV.</a:t>
            </a:r>
          </a:p>
          <a:p>
            <a:endParaRPr dirty="0" lang="es-CO" sz="2400">
              <a:solidFill>
                <a:srgbClr val="152B48"/>
              </a:solidFill>
              <a:latin panose="02000505000000020004" typeface="Montserrat"/>
              <a:cs charset="0" panose="020F0502020204030204" pitchFamily="34" typeface="Calibri"/>
            </a:endParaRPr>
          </a:p>
          <a:p>
            <a:r>
              <a:rPr dirty="0" lang="es-CO" sz="2400">
                <a:solidFill>
                  <a:srgbClr val="152B48"/>
                </a:solidFill>
                <a:latin panose="02000505000000020004" typeface="Montserrat"/>
                <a:cs charset="0" panose="020F0502020204030204" pitchFamily="34" typeface="Calibri"/>
              </a:rPr>
              <a:t>Asignados a recibir 200 mg de inhibidor del receptor de Angiotensina y nerprilisina vs 10 mg 2 veces al día de Enalapril.</a:t>
            </a:r>
          </a:p>
          <a:p>
            <a:endParaRPr dirty="0" lang="es-CO" sz="2800">
              <a:latin charset="0" panose="020F0502020204030204" pitchFamily="34" typeface="Calibri"/>
              <a:cs charset="0" panose="020F0502020204030204" pitchFamily="34" typeface="Calibri"/>
            </a:endParaRPr>
          </a:p>
        </p:txBody>
      </p:sp>
    </p:spTree>
    <p:extLst>
      <p:ext uri="{BB962C8B-B14F-4D97-AF65-F5344CB8AC3E}">
        <p14:creationId xmlns:p14="http://schemas.microsoft.com/office/powerpoint/2010/main" val="3268086529"/>
      </p:ext>
    </p:extLst>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show="0">
  <p:cSld>
    <p:spTree>
      <p:nvGrpSpPr>
        <p:cNvPr id="1" name=""/>
        <p:cNvGrpSpPr/>
        <p:nvPr/>
      </p:nvGrpSpPr>
      <p:grpSpPr>
        <a:xfrm>
          <a:off x="0" y="0"/>
          <a:ext cx="0" cy="0"/>
          <a:chOff x="0" y="0"/>
          <a:chExt cx="0" cy="0"/>
        </a:xfrm>
      </p:grpSpPr>
      <p:pic>
        <p:nvPicPr>
          <p:cNvPr id="4" name="Marcador de contenido 3"/>
          <p:cNvPicPr>
            <a:picLocks noChangeAspect="1" noGrp="1"/>
          </p:cNvPicPr>
          <p:nvPr>
            <p:ph idx="1"/>
          </p:nvPr>
        </p:nvPicPr>
        <p:blipFill rotWithShape="1">
          <a:blip r:embed="rId2"/>
          <a:srcRect b="28" r="8"/>
          <a:stretch/>
        </p:blipFill>
        <p:spPr>
          <a:xfrm>
            <a:off x="1463040" y="452889"/>
            <a:ext cx="10107295" cy="3084990"/>
          </a:xfrm>
          <a:prstGeom prst="rect">
            <a:avLst/>
          </a:prstGeom>
        </p:spPr>
      </p:pic>
    </p:spTree>
    <p:extLst>
      <p:ext uri="{BB962C8B-B14F-4D97-AF65-F5344CB8AC3E}">
        <p14:creationId xmlns:p14="http://schemas.microsoft.com/office/powerpoint/2010/main" val="1459862779"/>
      </p:ext>
    </p:extLst>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show="0">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b="75" r="-13"/>
          <a:stretch/>
        </p:blipFill>
        <p:spPr>
          <a:xfrm>
            <a:off x="513250" y="147906"/>
            <a:ext cx="7872723" cy="1946631"/>
          </a:xfrm>
          <a:prstGeom prst="rect">
            <a:avLst/>
          </a:prstGeom>
        </p:spPr>
      </p:pic>
      <p:pic>
        <p:nvPicPr>
          <p:cNvPr id="4" name="Marcador de contenido 3"/>
          <p:cNvPicPr>
            <a:picLocks noChangeAspect="1" noGrp="1"/>
          </p:cNvPicPr>
          <p:nvPr>
            <p:ph idx="1"/>
          </p:nvPr>
        </p:nvPicPr>
        <p:blipFill rotWithShape="1">
          <a:blip r:embed="rId3"/>
          <a:srcRect r="6"/>
          <a:stretch/>
        </p:blipFill>
        <p:spPr>
          <a:xfrm>
            <a:off x="4647274" y="1690980"/>
            <a:ext cx="7485949" cy="4299003"/>
          </a:xfrm>
          <a:prstGeom prst="rect">
            <a:avLst/>
          </a:prstGeom>
        </p:spPr>
      </p:pic>
      <p:pic>
        <p:nvPicPr>
          <p:cNvPr id="5" name="Imagen 4"/>
          <p:cNvPicPr>
            <a:picLocks noChangeAspect="1"/>
          </p:cNvPicPr>
          <p:nvPr/>
        </p:nvPicPr>
        <p:blipFill rotWithShape="1">
          <a:blip r:embed="rId4"/>
          <a:srcRect b="-39" r="21"/>
          <a:stretch/>
        </p:blipFill>
        <p:spPr>
          <a:xfrm>
            <a:off x="4669654" y="2172939"/>
            <a:ext cx="7397774" cy="3182084"/>
          </a:xfrm>
          <a:prstGeom prst="rect">
            <a:avLst/>
          </a:prstGeom>
        </p:spPr>
      </p:pic>
      <p:sp>
        <p:nvSpPr>
          <p:cNvPr id="7" name="Rectángulo 6"/>
          <p:cNvSpPr/>
          <p:nvPr/>
        </p:nvSpPr>
        <p:spPr>
          <a:xfrm>
            <a:off x="4449611" y="6471942"/>
            <a:ext cx="9660836" cy="338554"/>
          </a:xfrm>
          <a:prstGeom prst="rect">
            <a:avLst/>
          </a:prstGeom>
        </p:spPr>
        <p:txBody>
          <a:bodyPr wrap="square">
            <a:spAutoFit/>
          </a:bodyPr>
          <a:lstStyle/>
          <a:p>
            <a:r>
              <a:rPr dirty="0" lang="en-US" sz="800">
                <a:solidFill>
                  <a:srgbClr val="152B48"/>
                </a:solidFill>
                <a:latin charset="0" panose="00000500000000000000" pitchFamily="50" typeface="Montserrat"/>
              </a:rPr>
              <a:t>1Golden Jubilee National Hospital, Glasgow G81 4DY, UK; and 2Institute of Cardiovascular and Medical Sciences, BHF Cardiovascular Research Centre,</a:t>
            </a:r>
          </a:p>
          <a:p>
            <a:r>
              <a:rPr dirty="0" err="1" lang="es-CO" sz="800">
                <a:solidFill>
                  <a:srgbClr val="152B48"/>
                </a:solidFill>
                <a:latin charset="0" panose="00000500000000000000" pitchFamily="50" typeface="Montserrat"/>
              </a:rPr>
              <a:t>University</a:t>
            </a:r>
            <a:r>
              <a:rPr dirty="0" lang="es-CO" sz="800">
                <a:solidFill>
                  <a:srgbClr val="152B48"/>
                </a:solidFill>
                <a:latin charset="0" panose="00000500000000000000" pitchFamily="50" typeface="Montserrat"/>
              </a:rPr>
              <a:t> of Glasgow, Glasgow G12 8TA, UK</a:t>
            </a:r>
            <a:endParaRPr dirty="0" lang="es-CO">
              <a:solidFill>
                <a:srgbClr val="152B48"/>
              </a:solidFill>
              <a:latin charset="0" panose="00000500000000000000" pitchFamily="50" typeface="Montserrat"/>
            </a:endParaRPr>
          </a:p>
        </p:txBody>
      </p:sp>
    </p:spTree>
    <p:extLst>
      <p:ext uri="{BB962C8B-B14F-4D97-AF65-F5344CB8AC3E}">
        <p14:creationId xmlns:p14="http://schemas.microsoft.com/office/powerpoint/2010/main" val="262844346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062" y="1995574"/>
            <a:ext cx="11820938" cy="1326321"/>
          </a:xfrm>
        </p:spPr>
        <p:txBody>
          <a:bodyPr>
            <a:noAutofit/>
          </a:bodyPr>
          <a:lstStyle/>
          <a:p>
            <a:pPr algn="ctr"/>
            <a:r>
              <a:rPr lang="es-ES_tradnl" sz="6000" b="0" dirty="0"/>
              <a:t>¿Cuándo es necesario un </a:t>
            </a:r>
            <a:r>
              <a:rPr lang="es-ES_tradnl" sz="6000" b="0" dirty="0" err="1"/>
              <a:t>resincronizador</a:t>
            </a:r>
            <a:r>
              <a:rPr lang="es-ES_tradnl" sz="6000" b="0" dirty="0"/>
              <a:t>?</a:t>
            </a:r>
          </a:p>
        </p:txBody>
      </p:sp>
    </p:spTree>
    <p:extLst>
      <p:ext uri="{BB962C8B-B14F-4D97-AF65-F5344CB8AC3E}">
        <p14:creationId xmlns:p14="http://schemas.microsoft.com/office/powerpoint/2010/main" val="3197191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285134" y="235999"/>
            <a:ext cx="7125860" cy="1325563"/>
          </a:xfrm>
        </p:spPr>
        <p:txBody>
          <a:bodyPr/>
          <a:lstStyle/>
          <a:p>
            <a:pPr algn="ctr" eaLnBrk="1" hangingPunct="1"/>
            <a:r>
              <a:rPr lang="es-CO" altLang="es-ES_tradnl" b="0" dirty="0"/>
              <a:t>Terapia cardiorresincronización</a:t>
            </a:r>
          </a:p>
        </p:txBody>
      </p:sp>
      <p:graphicFrame>
        <p:nvGraphicFramePr>
          <p:cNvPr id="2" name="Marcador de contenido 1">
            <a:extLst>
              <a:ext uri="{FF2B5EF4-FFF2-40B4-BE49-F238E27FC236}">
                <a16:creationId xmlns:a16="http://schemas.microsoft.com/office/drawing/2014/main" id="{932FEF74-DF09-6040-AA53-5FAF0E236EB9}"/>
              </a:ext>
            </a:extLst>
          </p:cNvPr>
          <p:cNvGraphicFramePr>
            <a:graphicFrameLocks noGrp="1"/>
          </p:cNvGraphicFramePr>
          <p:nvPr>
            <p:ph idx="1"/>
            <p:extLst>
              <p:ext uri="{D42A27DB-BD31-4B8C-83A1-F6EECF244321}">
                <p14:modId xmlns:p14="http://schemas.microsoft.com/office/powerpoint/2010/main" val="273250784"/>
              </p:ext>
            </p:extLst>
          </p:nvPr>
        </p:nvGraphicFramePr>
        <p:xfrm>
          <a:off x="5283896" y="1666065"/>
          <a:ext cx="6248501" cy="416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59E0460-51EF-4FA0-9690-D88A8DB7CD96}"/>
              </a:ext>
            </a:extLst>
          </p:cNvPr>
          <p:cNvSpPr/>
          <p:nvPr/>
        </p:nvSpPr>
        <p:spPr>
          <a:xfrm>
            <a:off x="6205491" y="6556300"/>
            <a:ext cx="5986510" cy="253916"/>
          </a:xfrm>
          <a:prstGeom prst="rect">
            <a:avLst/>
          </a:prstGeom>
        </p:spPr>
        <p:txBody>
          <a:bodyPr wrap="square">
            <a:spAutoFit/>
          </a:bodyPr>
          <a:lstStyle/>
          <a:p>
            <a:r>
              <a:rPr lang="en-US" sz="105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5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85802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C2DFAC2-2F5A-B44E-9C8D-5C749C63A2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EE37738-0B0B-4F47-AA29-EC9F4600416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1C9AB0F-76E3-0D4F-B5A9-328709532EC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20293C8-F870-3042-8D1E-FA19277C14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03AFD80-B69F-9344-8A7C-9495E588F9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41423" y="812654"/>
            <a:ext cx="6540865" cy="5232692"/>
          </a:xfrm>
          <a:prstGeom prst="rect">
            <a:avLst/>
          </a:prstGeom>
        </p:spPr>
      </p:pic>
      <p:pic>
        <p:nvPicPr>
          <p:cNvPr id="18434" name="Picture 2" descr="Medtronic: Cardiología - MedicalExpo">
            <a:extLst>
              <a:ext uri="{FF2B5EF4-FFF2-40B4-BE49-F238E27FC236}">
                <a16:creationId xmlns:a16="http://schemas.microsoft.com/office/drawing/2014/main" id="{D4C67956-8545-C745-A553-2F9876190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975" y="614901"/>
            <a:ext cx="3207027" cy="320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05488"/>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82145" y="102280"/>
            <a:ext cx="4478985" cy="1325563"/>
          </a:xfrm>
        </p:spPr>
        <p:txBody>
          <a:bodyPr/>
          <a:lstStyle/>
          <a:p>
            <a:pPr algn="ctr"/>
            <a:r>
              <a:rPr b="0" dirty="0" lang="es-CO"/>
              <a:t>Según la </a:t>
            </a:r>
            <a:r>
              <a:rPr b="0" dirty="0" err="1" lang="es-CO"/>
              <a:t>FEVI</a:t>
            </a:r>
            <a:endParaRPr b="0" dirty="0" lang="es-CO"/>
          </a:p>
        </p:txBody>
      </p:sp>
      <p:pic>
        <p:nvPicPr>
          <p:cNvPr id="4" name="Marcador de contenido 3"/>
          <p:cNvPicPr>
            <a:picLocks noChangeAspect="1" noGrp="1"/>
          </p:cNvPicPr>
          <p:nvPr>
            <p:ph idx="1"/>
          </p:nvPr>
        </p:nvPicPr>
        <p:blipFill rotWithShape="1">
          <a:blip r:embed="rId3"/>
          <a:srcRect b="-51" r="1"/>
          <a:stretch/>
        </p:blipFill>
        <p:spPr>
          <a:xfrm>
            <a:off x="867461" y="1427843"/>
            <a:ext cx="10804387" cy="2292263"/>
          </a:xfrm>
          <a:prstGeom prst="rect">
            <a:avLst/>
          </a:prstGeom>
        </p:spPr>
      </p:pic>
      <p:sp>
        <p:nvSpPr>
          <p:cNvPr id="5" name="Rectángulo 4"/>
          <p:cNvSpPr/>
          <p:nvPr/>
        </p:nvSpPr>
        <p:spPr>
          <a:xfrm>
            <a:off x="4861130" y="6565917"/>
            <a:ext cx="7352306" cy="261610"/>
          </a:xfrm>
          <a:prstGeom prst="rect">
            <a:avLst/>
          </a:prstGeom>
        </p:spPr>
        <p:txBody>
          <a:bodyPr wrap="square">
            <a:spAutoFit/>
          </a:bodyPr>
          <a:lstStyle/>
          <a:p>
            <a:pPr algn="r"/>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pic>
        <p:nvPicPr>
          <p:cNvPr descr="Imágenes, fotos de stock y vectores sobre Heart+failure | Shutterstock" id="2050" name="Picture 2">
            <a:extLst>
              <a:ext uri="{FF2B5EF4-FFF2-40B4-BE49-F238E27FC236}">
                <a16:creationId xmlns:a16="http://schemas.microsoft.com/office/drawing/2014/main" id="{78444C5E-B0D9-7D49-8857-C8502A09FE10}"/>
              </a:ext>
            </a:extLst>
          </p:cNvPr>
          <p:cNvPicPr>
            <a:picLocks noChangeArrowheads="1" noChangeAspect="1"/>
          </p:cNvPicPr>
          <p:nvPr/>
        </p:nvPicPr>
        <p:blipFill rotWithShape="1">
          <a:blip r:embed="rId4">
            <a:extLst>
              <a:ext uri="{28A0092B-C50C-407E-A947-70E740481C1C}">
                <a14:useLocalDpi xmlns:a14="http://schemas.microsoft.com/office/drawing/2010/main" val="0"/>
              </a:ext>
            </a:extLst>
          </a:blip>
          <a:srcRect b="167" r="-348"/>
          <a:stretch/>
        </p:blipFill>
        <p:spPr bwMode="auto">
          <a:xfrm>
            <a:off x="7996419" y="3946831"/>
            <a:ext cx="2098941" cy="229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17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2 Marcador de contenido"/>
          <p:cNvSpPr>
            <a:spLocks noGrp="1"/>
          </p:cNvSpPr>
          <p:nvPr>
            <p:ph idx="1"/>
          </p:nvPr>
        </p:nvSpPr>
        <p:spPr>
          <a:xfrm>
            <a:off x="4342547" y="2436885"/>
            <a:ext cx="7650991" cy="3452889"/>
          </a:xfrm>
        </p:spPr>
        <p:txBody>
          <a:bodyPr>
            <a:normAutofit lnSpcReduction="10000"/>
          </a:bodyPr>
          <a:lstStyle/>
          <a:p>
            <a:r>
              <a:rPr lang="es-CO" altLang="es-ES_tradnl" sz="2400" dirty="0"/>
              <a:t>Estudio multicéntrico, aleatorizado comparando la mortalidad y morbilidad en paciente con falla cardiaca NYHA III y IV con terapia farmacológica sola y con implante </a:t>
            </a:r>
            <a:r>
              <a:rPr lang="es-CO" altLang="es-ES_tradnl" sz="2400" dirty="0" err="1"/>
              <a:t>cardioresincronizador</a:t>
            </a:r>
            <a:r>
              <a:rPr lang="es-CO" altLang="es-ES_tradnl" sz="2400" dirty="0"/>
              <a:t>.</a:t>
            </a:r>
          </a:p>
          <a:p>
            <a:r>
              <a:rPr lang="es-CO" altLang="es-ES_tradnl" sz="2400" dirty="0"/>
              <a:t>813 paciente con seguimiento 29.4 meses.</a:t>
            </a:r>
          </a:p>
          <a:p>
            <a:r>
              <a:rPr lang="es-CO" altLang="es-ES_tradnl" sz="2400" dirty="0"/>
              <a:t>Resultados:</a:t>
            </a:r>
          </a:p>
          <a:p>
            <a:pPr>
              <a:buFont typeface="Georgia" charset="0"/>
              <a:buNone/>
            </a:pPr>
            <a:r>
              <a:rPr lang="es-CO" altLang="es-ES_tradnl" sz="2400" dirty="0"/>
              <a:t>   - Reducción mortalidad.</a:t>
            </a:r>
          </a:p>
          <a:p>
            <a:pPr>
              <a:buFont typeface="Georgia" charset="0"/>
              <a:buNone/>
            </a:pPr>
            <a:r>
              <a:rPr lang="es-CO" altLang="es-ES_tradnl" sz="2400" dirty="0"/>
              <a:t>   - HR 0.64 IC (0.48-0.85) P &lt; 0,002.</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35" y="396875"/>
            <a:ext cx="10465130" cy="167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3"/>
          <p:cNvSpPr>
            <a:spLocks noChangeArrowheads="1"/>
          </p:cNvSpPr>
          <p:nvPr/>
        </p:nvSpPr>
        <p:spPr bwMode="auto">
          <a:xfrm>
            <a:off x="5251801" y="6442502"/>
            <a:ext cx="70580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s-ES_tradnl" sz="1050" dirty="0">
                <a:solidFill>
                  <a:srgbClr val="152B48"/>
                </a:solidFill>
                <a:latin typeface="Montserrat" panose="00000500000000000000" pitchFamily="50" charset="0"/>
                <a:ea typeface="Calibri" charset="0"/>
                <a:cs typeface="Calibri" charset="0"/>
              </a:rPr>
              <a:t>Cleland JG, </a:t>
            </a:r>
            <a:r>
              <a:rPr lang="en-US" altLang="es-ES_tradnl" sz="1050" dirty="0" err="1">
                <a:solidFill>
                  <a:srgbClr val="152B48"/>
                </a:solidFill>
                <a:latin typeface="Montserrat" panose="00000500000000000000" pitchFamily="50" charset="0"/>
                <a:ea typeface="Calibri" charset="0"/>
                <a:cs typeface="Calibri" charset="0"/>
              </a:rPr>
              <a:t>Daubert</a:t>
            </a:r>
            <a:r>
              <a:rPr lang="en-US" altLang="es-ES_tradnl" sz="1050" dirty="0">
                <a:solidFill>
                  <a:srgbClr val="152B48"/>
                </a:solidFill>
                <a:latin typeface="Montserrat" panose="00000500000000000000" pitchFamily="50" charset="0"/>
                <a:ea typeface="Calibri" charset="0"/>
                <a:cs typeface="Calibri" charset="0"/>
              </a:rPr>
              <a:t> JC, Erdmann E, Freemantle N, Gras D, </a:t>
            </a:r>
            <a:r>
              <a:rPr lang="en-US" altLang="es-ES_tradnl" sz="1050" dirty="0" err="1">
                <a:solidFill>
                  <a:srgbClr val="152B48"/>
                </a:solidFill>
                <a:latin typeface="Montserrat" panose="00000500000000000000" pitchFamily="50" charset="0"/>
                <a:ea typeface="Calibri" charset="0"/>
                <a:cs typeface="Calibri" charset="0"/>
              </a:rPr>
              <a:t>Kappenberger</a:t>
            </a:r>
            <a:r>
              <a:rPr lang="en-US" altLang="es-ES_tradnl" sz="1050" dirty="0">
                <a:solidFill>
                  <a:srgbClr val="152B48"/>
                </a:solidFill>
                <a:latin typeface="Montserrat" panose="00000500000000000000" pitchFamily="50" charset="0"/>
                <a:ea typeface="Calibri" charset="0"/>
                <a:cs typeface="Calibri" charset="0"/>
              </a:rPr>
              <a:t> L, </a:t>
            </a:r>
            <a:r>
              <a:rPr lang="en-US" altLang="es-ES_tradnl" sz="1050" dirty="0" err="1">
                <a:solidFill>
                  <a:srgbClr val="152B48"/>
                </a:solidFill>
                <a:latin typeface="Montserrat" panose="00000500000000000000" pitchFamily="50" charset="0"/>
                <a:ea typeface="Calibri" charset="0"/>
                <a:cs typeface="Calibri" charset="0"/>
              </a:rPr>
              <a:t>Tavazzi</a:t>
            </a:r>
            <a:r>
              <a:rPr lang="en-US" altLang="es-ES_tradnl" sz="1050" dirty="0">
                <a:solidFill>
                  <a:srgbClr val="152B48"/>
                </a:solidFill>
                <a:latin typeface="Montserrat" panose="00000500000000000000" pitchFamily="50" charset="0"/>
                <a:ea typeface="Calibri" charset="0"/>
                <a:cs typeface="Calibri" charset="0"/>
              </a:rPr>
              <a:t> L. The effect of cardiac resynchronization on morbidity and mortality in heart failure. N Engl J Med 2005;352:1539–1549</a:t>
            </a:r>
            <a:endParaRPr lang="en-US" altLang="es-ES_tradnl" sz="105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185183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7443" y="1785054"/>
            <a:ext cx="11774557" cy="1326321"/>
          </a:xfrm>
        </p:spPr>
        <p:txBody>
          <a:bodyPr>
            <a:noAutofit/>
          </a:bodyPr>
          <a:lstStyle/>
          <a:p>
            <a:pPr algn="ctr"/>
            <a:r>
              <a:rPr lang="es-ES_tradnl" sz="6000" b="0" dirty="0"/>
              <a:t>¿Cuándo es necesario un desfibrilador implantable?</a:t>
            </a:r>
          </a:p>
        </p:txBody>
      </p:sp>
    </p:spTree>
    <p:extLst>
      <p:ext uri="{BB962C8B-B14F-4D97-AF65-F5344CB8AC3E}">
        <p14:creationId xmlns:p14="http://schemas.microsoft.com/office/powerpoint/2010/main" val="1220350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371062" y="212034"/>
            <a:ext cx="4584116" cy="1338092"/>
          </a:xfrm>
        </p:spPr>
        <p:txBody>
          <a:bodyPr>
            <a:normAutofit/>
          </a:bodyPr>
          <a:lstStyle/>
          <a:p>
            <a:pPr algn="ctr" eaLnBrk="1" hangingPunct="1"/>
            <a:r>
              <a:rPr lang="es-CO" altLang="es-ES_tradnl" b="0" dirty="0"/>
              <a:t>Prevención primaria</a:t>
            </a:r>
          </a:p>
        </p:txBody>
      </p:sp>
      <p:graphicFrame>
        <p:nvGraphicFramePr>
          <p:cNvPr id="2" name="Marcador de contenido 1">
            <a:extLst>
              <a:ext uri="{FF2B5EF4-FFF2-40B4-BE49-F238E27FC236}">
                <a16:creationId xmlns:a16="http://schemas.microsoft.com/office/drawing/2014/main" id="{93A9520F-8A1C-E945-BD5C-CB18F8D6388B}"/>
              </a:ext>
            </a:extLst>
          </p:cNvPr>
          <p:cNvGraphicFramePr>
            <a:graphicFrameLocks noGrp="1"/>
          </p:cNvGraphicFramePr>
          <p:nvPr>
            <p:ph idx="1"/>
            <p:extLst>
              <p:ext uri="{D42A27DB-BD31-4B8C-83A1-F6EECF244321}">
                <p14:modId xmlns:p14="http://schemas.microsoft.com/office/powerpoint/2010/main" val="1534210704"/>
              </p:ext>
            </p:extLst>
          </p:nvPr>
        </p:nvGraphicFramePr>
        <p:xfrm>
          <a:off x="4693920" y="1098209"/>
          <a:ext cx="7352306" cy="57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114DEE79-5778-41A6-B079-4F426FD3FBF1}"/>
              </a:ext>
            </a:extLst>
          </p:cNvPr>
          <p:cNvSpPr/>
          <p:nvPr/>
        </p:nvSpPr>
        <p:spPr>
          <a:xfrm>
            <a:off x="6595038" y="6640244"/>
            <a:ext cx="5986510" cy="253916"/>
          </a:xfrm>
          <a:prstGeom prst="rect">
            <a:avLst/>
          </a:prstGeom>
        </p:spPr>
        <p:txBody>
          <a:bodyPr wrap="square">
            <a:spAutoFit/>
          </a:bodyPr>
          <a:lstStyle/>
          <a:p>
            <a:r>
              <a:rPr lang="en-US" sz="100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00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63974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466806" y="205327"/>
            <a:ext cx="4673365" cy="1445920"/>
          </a:xfrm>
        </p:spPr>
        <p:txBody>
          <a:bodyPr/>
          <a:lstStyle/>
          <a:p>
            <a:pPr algn="ctr"/>
            <a:r>
              <a:rPr lang="es-CO" altLang="es-ES_tradnl" b="0" dirty="0"/>
              <a:t>Prevención Primaria</a:t>
            </a:r>
          </a:p>
        </p:txBody>
      </p:sp>
      <p:graphicFrame>
        <p:nvGraphicFramePr>
          <p:cNvPr id="2" name="Marcador de contenido 1">
            <a:extLst>
              <a:ext uri="{FF2B5EF4-FFF2-40B4-BE49-F238E27FC236}">
                <a16:creationId xmlns:a16="http://schemas.microsoft.com/office/drawing/2014/main" id="{0BCB1C4E-0858-A34F-BD2F-A71F588B2820}"/>
              </a:ext>
            </a:extLst>
          </p:cNvPr>
          <p:cNvGraphicFramePr>
            <a:graphicFrameLocks noGrp="1"/>
          </p:cNvGraphicFramePr>
          <p:nvPr>
            <p:ph idx="1"/>
            <p:extLst>
              <p:ext uri="{D42A27DB-BD31-4B8C-83A1-F6EECF244321}">
                <p14:modId xmlns:p14="http://schemas.microsoft.com/office/powerpoint/2010/main" val="3133604776"/>
              </p:ext>
            </p:extLst>
          </p:nvPr>
        </p:nvGraphicFramePr>
        <p:xfrm>
          <a:off x="5416062" y="1119017"/>
          <a:ext cx="6613181" cy="537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8" name="Rectangle 1"/>
          <p:cNvSpPr>
            <a:spLocks noChangeArrowheads="1"/>
          </p:cNvSpPr>
          <p:nvPr/>
        </p:nvSpPr>
        <p:spPr bwMode="auto">
          <a:xfrm>
            <a:off x="10062658" y="6623955"/>
            <a:ext cx="70564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s-ES_tradnl" sz="1000" i="1" dirty="0">
                <a:solidFill>
                  <a:srgbClr val="152B48"/>
                </a:solidFill>
                <a:latin typeface="Montserrat" panose="00000500000000000000" pitchFamily="50" charset="0"/>
                <a:ea typeface="Calibri" charset="0"/>
                <a:cs typeface="Calibri" charset="0"/>
              </a:rPr>
              <a:t>N </a:t>
            </a:r>
            <a:r>
              <a:rPr lang="en-US" altLang="es-ES_tradnl" sz="1000" i="1" dirty="0" err="1">
                <a:solidFill>
                  <a:srgbClr val="152B48"/>
                </a:solidFill>
                <a:latin typeface="Montserrat" panose="00000500000000000000" pitchFamily="50" charset="0"/>
                <a:ea typeface="Calibri" charset="0"/>
                <a:cs typeface="Calibri" charset="0"/>
              </a:rPr>
              <a:t>Engl</a:t>
            </a:r>
            <a:r>
              <a:rPr lang="en-US" altLang="es-ES_tradnl" sz="1000" i="1" dirty="0">
                <a:solidFill>
                  <a:srgbClr val="152B48"/>
                </a:solidFill>
                <a:latin typeface="Montserrat" panose="00000500000000000000" pitchFamily="50" charset="0"/>
                <a:ea typeface="Calibri" charset="0"/>
                <a:cs typeface="Calibri" charset="0"/>
              </a:rPr>
              <a:t> J Med 2005;352:225–237.</a:t>
            </a:r>
            <a:endParaRPr lang="en-US" altLang="es-ES_tradnl" sz="1000" i="1"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019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4EA1952-CB73-AF4C-B82F-1ACDB44C30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3BC36A4-F892-294B-AB46-9FCCB316B85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46CAE45-753B-9C41-B3BB-0C39E1D2BD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C8931-F655-4341-B827-376C80E47842}"/>
              </a:ext>
            </a:extLst>
          </p:cNvPr>
          <p:cNvSpPr>
            <a:spLocks noGrp="1"/>
          </p:cNvSpPr>
          <p:nvPr>
            <p:ph type="title"/>
          </p:nvPr>
        </p:nvSpPr>
        <p:spPr>
          <a:xfrm>
            <a:off x="626166" y="114242"/>
            <a:ext cx="4329011" cy="1325563"/>
          </a:xfrm>
        </p:spPr>
        <p:txBody>
          <a:bodyPr/>
          <a:lstStyle/>
          <a:p>
            <a:pPr algn="ctr"/>
            <a:r>
              <a:rPr lang="es-CO" b="0" dirty="0"/>
              <a:t>Conclusiones</a:t>
            </a:r>
          </a:p>
        </p:txBody>
      </p:sp>
      <p:graphicFrame>
        <p:nvGraphicFramePr>
          <p:cNvPr id="6" name="Marcador de contenido 5">
            <a:extLst>
              <a:ext uri="{FF2B5EF4-FFF2-40B4-BE49-F238E27FC236}">
                <a16:creationId xmlns:a16="http://schemas.microsoft.com/office/drawing/2014/main" id="{13212B5F-07C3-7442-A4F8-A0D426F85583}"/>
              </a:ext>
            </a:extLst>
          </p:cNvPr>
          <p:cNvGraphicFramePr>
            <a:graphicFrameLocks noGrp="1"/>
          </p:cNvGraphicFramePr>
          <p:nvPr>
            <p:ph idx="1"/>
            <p:extLst>
              <p:ext uri="{D42A27DB-BD31-4B8C-83A1-F6EECF244321}">
                <p14:modId xmlns:p14="http://schemas.microsoft.com/office/powerpoint/2010/main" val="888231313"/>
              </p:ext>
            </p:extLst>
          </p:nvPr>
        </p:nvGraphicFramePr>
        <p:xfrm>
          <a:off x="5049078" y="1305989"/>
          <a:ext cx="6935232" cy="511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5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95899C1-39FA-474C-A8A5-2E6824D7A5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BBC8976-FB82-2440-AFA7-3C6A8EE33D6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A54B90CA-2286-B94C-827D-1934EAC35FB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FC7C811-82AF-BB40-B2D6-383537A3EFB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6C331B35-1F54-9C47-BF51-AD82D9F590C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720AAD08-D4A3-1047-9060-BC0C5673F58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82D8A7AC-3011-6245-A556-82F249B58AF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165AF4E-EAEC-5C4A-98DD-9F360D2C87D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D4031E46-6A5A-E747-BE97-E6109BE2AB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6" y="1554039"/>
            <a:ext cx="11847444" cy="1874961"/>
          </a:xfrm>
        </p:spPr>
        <p:txBody>
          <a:bodyPr>
            <a:normAutofit/>
          </a:bodyPr>
          <a:lstStyle/>
          <a:p>
            <a:pPr algn="ctr"/>
            <a:r>
              <a:rPr lang="es-CO" sz="9000" b="0" dirty="0"/>
              <a:t>¡Gracias!</a:t>
            </a:r>
          </a:p>
        </p:txBody>
      </p:sp>
      <p:sp>
        <p:nvSpPr>
          <p:cNvPr id="3" name="Subtitle 2">
            <a:extLst>
              <a:ext uri="{FF2B5EF4-FFF2-40B4-BE49-F238E27FC236}">
                <a16:creationId xmlns:a16="http://schemas.microsoft.com/office/drawing/2014/main" id="{3D344E4D-3909-46B8-A88C-F55F45FECAA4}"/>
              </a:ext>
            </a:extLst>
          </p:cNvPr>
          <p:cNvSpPr txBox="1">
            <a:spLocks/>
          </p:cNvSpPr>
          <p:nvPr/>
        </p:nvSpPr>
        <p:spPr>
          <a:xfrm>
            <a:off x="553290" y="3344021"/>
            <a:ext cx="11847443"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800" dirty="0">
                <a:latin typeface="Montserrat" panose="02000505000000020004"/>
              </a:rPr>
              <a:t>Luis Miguel Ruiz Velásquez</a:t>
            </a:r>
          </a:p>
          <a:p>
            <a:pPr marL="0" indent="0" algn="ctr">
              <a:buNone/>
            </a:pPr>
            <a:r>
              <a:rPr lang="es-CO" sz="1800" dirty="0">
                <a:latin typeface="Montserrat" panose="02000505000000020004"/>
              </a:rPr>
              <a:t>Médico Internista Epidemiólogo</a:t>
            </a:r>
          </a:p>
          <a:p>
            <a:pPr marL="0" indent="0" algn="ctr">
              <a:buNone/>
            </a:pPr>
            <a:r>
              <a:rPr lang="es-CO" sz="1800" dirty="0" err="1">
                <a:latin typeface="Montserrat" panose="02000505000000020004"/>
              </a:rPr>
              <a:t>Fellow</a:t>
            </a:r>
            <a:r>
              <a:rPr lang="es-CO" sz="1800" dirty="0">
                <a:latin typeface="Montserrat" panose="02000505000000020004"/>
              </a:rPr>
              <a:t> de Cardiología</a:t>
            </a:r>
          </a:p>
        </p:txBody>
      </p:sp>
    </p:spTree>
    <p:extLst>
      <p:ext uri="{BB962C8B-B14F-4D97-AF65-F5344CB8AC3E}">
        <p14:creationId xmlns:p14="http://schemas.microsoft.com/office/powerpoint/2010/main" val="3996389274"/>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Marcador de contenido 4"/>
          <p:cNvPicPr>
            <a:picLocks noChangeAspect="1" noGrp="1"/>
          </p:cNvPicPr>
          <p:nvPr>
            <p:ph idx="1"/>
          </p:nvPr>
        </p:nvPicPr>
        <p:blipFill rotWithShape="1">
          <a:blip r:embed="rId2"/>
          <a:srcRect b="-13" r="46"/>
          <a:stretch/>
        </p:blipFill>
        <p:spPr>
          <a:xfrm>
            <a:off x="5589348" y="587939"/>
            <a:ext cx="5598560" cy="5682122"/>
          </a:xfrm>
          <a:prstGeom prst="rect">
            <a:avLst/>
          </a:prstGeom>
        </p:spPr>
      </p:pic>
      <p:sp>
        <p:nvSpPr>
          <p:cNvPr id="6" name="Rectángulo 5"/>
          <p:cNvSpPr/>
          <p:nvPr/>
        </p:nvSpPr>
        <p:spPr>
          <a:xfrm>
            <a:off x="4839694" y="6519446"/>
            <a:ext cx="7352306" cy="261610"/>
          </a:xfrm>
          <a:prstGeom prst="rect">
            <a:avLst/>
          </a:prstGeom>
        </p:spPr>
        <p:txBody>
          <a:bodyPr wrap="square">
            <a:spAutoFit/>
          </a:bodyPr>
          <a:lstStyle/>
          <a:p>
            <a:pPr algn="r"/>
            <a:r>
              <a:rPr dirty="0" lang="en-US" sz="1050">
                <a:solidFill>
                  <a:srgbClr val="152B48"/>
                </a:solidFill>
                <a:latin charset="0" panose="00000500000000000000" pitchFamily="50" typeface="Montserrat"/>
                <a:cs charset="0" panose="020F0502020204030204" pitchFamily="34" typeface="Calibri"/>
              </a:rPr>
              <a:t>2016 ESC Guidelines for the diagnosis and treatment of acute and chronic heart failure</a:t>
            </a:r>
            <a:endParaRPr dirty="0" lang="es-CO" sz="1050">
              <a:solidFill>
                <a:srgbClr val="152B48"/>
              </a:solidFill>
              <a:latin charset="0" panose="00000500000000000000" pitchFamily="50" typeface="Montserrat"/>
              <a:cs charset="0" panose="020F0502020204030204" pitchFamily="34" typeface="Calibri"/>
            </a:endParaRPr>
          </a:p>
        </p:txBody>
      </p:sp>
      <p:pic>
        <p:nvPicPr>
          <p:cNvPr descr="Congestive Heart Failure Vector Images (26)" id="8194" name="Picture 2">
            <a:extLst>
              <a:ext uri="{FF2B5EF4-FFF2-40B4-BE49-F238E27FC236}">
                <a16:creationId xmlns:a16="http://schemas.microsoft.com/office/drawing/2014/main" id="{7B12D9C2-BE0B-9345-87A7-CB34C5625A09}"/>
              </a:ext>
            </a:extLst>
          </p:cNvPr>
          <p:cNvPicPr>
            <a:picLocks noChangeArrowheads="1"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50" r="-48"/>
          <a:stretch/>
        </p:blipFill>
        <p:spPr bwMode="auto">
          <a:xfrm>
            <a:off x="1636338" y="1311965"/>
            <a:ext cx="2167036" cy="265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4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10" y="192900"/>
            <a:ext cx="5119881" cy="1325563"/>
          </a:xfrm>
        </p:spPr>
        <p:txBody>
          <a:bodyPr/>
          <a:lstStyle/>
          <a:p>
            <a:pPr algn="ctr"/>
            <a:r>
              <a:rPr lang="es-CO" b="0" dirty="0"/>
              <a:t>Según el tiempo</a:t>
            </a:r>
          </a:p>
        </p:txBody>
      </p:sp>
      <p:graphicFrame>
        <p:nvGraphicFramePr>
          <p:cNvPr id="5" name="Marcador de contenido 4">
            <a:extLst>
              <a:ext uri="{FF2B5EF4-FFF2-40B4-BE49-F238E27FC236}">
                <a16:creationId xmlns:a16="http://schemas.microsoft.com/office/drawing/2014/main" id="{EFD025F4-0E5B-1542-8CB6-D5AF7BD2B6A6}"/>
              </a:ext>
            </a:extLst>
          </p:cNvPr>
          <p:cNvGraphicFramePr>
            <a:graphicFrameLocks noGrp="1"/>
          </p:cNvGraphicFramePr>
          <p:nvPr>
            <p:ph idx="1"/>
            <p:extLst>
              <p:ext uri="{D42A27DB-BD31-4B8C-83A1-F6EECF244321}">
                <p14:modId xmlns:p14="http://schemas.microsoft.com/office/powerpoint/2010/main" val="3136410233"/>
              </p:ext>
            </p:extLst>
          </p:nvPr>
        </p:nvGraphicFramePr>
        <p:xfrm>
          <a:off x="5296830" y="1690688"/>
          <a:ext cx="6479052" cy="464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026331" y="6519446"/>
            <a:ext cx="6262506" cy="261610"/>
          </a:xfrm>
          <a:prstGeom prst="rect">
            <a:avLst/>
          </a:prstGeom>
        </p:spPr>
        <p:txBody>
          <a:bodyPr wrap="square">
            <a:spAutoFit/>
          </a:bodyPr>
          <a:lstStyle/>
          <a:p>
            <a:r>
              <a:rPr lang="en-US" sz="1100" dirty="0">
                <a:solidFill>
                  <a:srgbClr val="152B48"/>
                </a:solidFill>
                <a:latin typeface="Montserrat" panose="00000500000000000000" pitchFamily="50" charset="0"/>
                <a:cs typeface="Calibri" panose="020F0502020204030204" pitchFamily="34" charset="0"/>
              </a:rPr>
              <a:t>2016 ESC Guidelines for the diagnosis and treatment of acute and chronic heart failure</a:t>
            </a:r>
            <a:endParaRPr lang="es-CO" sz="1100" dirty="0">
              <a:solidFill>
                <a:srgbClr val="152B48"/>
              </a:solidFill>
              <a:latin typeface="Montserrat" panose="00000500000000000000" pitchFamily="50" charset="0"/>
              <a:cs typeface="Calibri" panose="020F0502020204030204" pitchFamily="34" charset="0"/>
            </a:endParaRPr>
          </a:p>
        </p:txBody>
      </p:sp>
    </p:spTree>
    <p:extLst>
      <p:ext uri="{BB962C8B-B14F-4D97-AF65-F5344CB8AC3E}">
        <p14:creationId xmlns:p14="http://schemas.microsoft.com/office/powerpoint/2010/main" val="2128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DA5BB9B-A986-B84C-B54F-ADAC5B394D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905206-1662-C148-AC71-262E04FE2E9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0162502-8BBA-D44C-8D8B-45904BCFF3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5B1C9C0-6C28-5C41-899E-C70A39D747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3A03E65-13EA-4E42-B67E-DCC746E651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387113" y="217079"/>
            <a:ext cx="4452581" cy="1325563"/>
          </a:xfrm>
        </p:spPr>
        <p:txBody>
          <a:bodyPr/>
          <a:lstStyle/>
          <a:p>
            <a:pPr algn="ctr" eaLnBrk="1" hangingPunct="1"/>
            <a:r>
              <a:rPr lang="es-CO" altLang="es-ES_tradnl" b="0" dirty="0"/>
              <a:t>Clasificación clase funcional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32354374"/>
              </p:ext>
            </p:extLst>
          </p:nvPr>
        </p:nvGraphicFramePr>
        <p:xfrm>
          <a:off x="5124690" y="775356"/>
          <a:ext cx="6884430" cy="5625443"/>
        </p:xfrm>
        <a:graphic>
          <a:graphicData uri="http://schemas.openxmlformats.org/drawingml/2006/table">
            <a:tbl>
              <a:tblPr/>
              <a:tblGrid>
                <a:gridCol w="1686579">
                  <a:extLst>
                    <a:ext uri="{9D8B030D-6E8A-4147-A177-3AD203B41FA5}">
                      <a16:colId xmlns:a16="http://schemas.microsoft.com/office/drawing/2014/main" val="20000"/>
                    </a:ext>
                  </a:extLst>
                </a:gridCol>
                <a:gridCol w="5197851">
                  <a:extLst>
                    <a:ext uri="{9D8B030D-6E8A-4147-A177-3AD203B41FA5}">
                      <a16:colId xmlns:a16="http://schemas.microsoft.com/office/drawing/2014/main" val="20001"/>
                    </a:ext>
                  </a:extLst>
                </a:gridCol>
              </a:tblGrid>
              <a:tr h="437221">
                <a:tc gridSpan="2">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1" i="0" u="none" strike="noStrike" cap="none" normalizeH="0" baseline="0" dirty="0">
                          <a:ln>
                            <a:noFill/>
                          </a:ln>
                          <a:solidFill>
                            <a:srgbClr val="FFFFFF"/>
                          </a:solidFill>
                          <a:effectLst/>
                          <a:latin typeface="Montserrat" panose="02000505000000020004"/>
                          <a:ea typeface="Arial" charset="0"/>
                          <a:cs typeface="Arial" charset="0"/>
                        </a:rPr>
                        <a:t>Clasificación de la NYHA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ES_tradnl"/>
                    </a:p>
                  </a:txBody>
                  <a:tcPr/>
                </a:tc>
                <a:extLst>
                  <a:ext uri="{0D108BD9-81ED-4DB2-BD59-A6C34878D82A}">
                    <a16:rowId xmlns:a16="http://schemas.microsoft.com/office/drawing/2014/main" val="10000"/>
                  </a:ext>
                </a:extLst>
              </a:tr>
              <a:tr h="1093051">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Clase 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a:ln>
                            <a:noFill/>
                          </a:ln>
                          <a:solidFill>
                            <a:srgbClr val="152B48"/>
                          </a:solidFill>
                          <a:effectLst/>
                          <a:latin typeface="Montserrat" panose="02000505000000020004"/>
                          <a:ea typeface="Arial" charset="0"/>
                          <a:cs typeface="Arial" charset="0"/>
                        </a:rPr>
                        <a:t>No hay limitación de la actividad física. Actividad ordinaria físico no causa disnea excesiva, fatiga o palpitaciones.</a:t>
                      </a:r>
                      <a:endPar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1"/>
                  </a:ext>
                </a:extLst>
              </a:tr>
              <a:tr h="1365057">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Clase II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a:ln>
                            <a:noFill/>
                          </a:ln>
                          <a:solidFill>
                            <a:srgbClr val="152B48"/>
                          </a:solidFill>
                          <a:effectLst/>
                          <a:latin typeface="Montserrat" panose="02000505000000020004"/>
                          <a:ea typeface="Arial" charset="0"/>
                          <a:cs typeface="Arial" charset="0"/>
                        </a:rPr>
                        <a:t>Ligera limitación de la actividad física. Sin síntomas en reposo, pero con esfuerzos de la actividad física presenta disnea, fatiga o palpitaciones</a:t>
                      </a:r>
                      <a:endPar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2"/>
                  </a:ext>
                </a:extLst>
              </a:tr>
              <a:tr h="1365057">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a:ln>
                            <a:noFill/>
                          </a:ln>
                          <a:solidFill>
                            <a:srgbClr val="152B48"/>
                          </a:solidFill>
                          <a:effectLst/>
                          <a:latin typeface="Montserrat" panose="02000505000000020004"/>
                          <a:ea typeface="Arial" charset="0"/>
                          <a:cs typeface="Arial" charset="0"/>
                        </a:rPr>
                        <a:t>Clase III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a:ln>
                            <a:noFill/>
                          </a:ln>
                          <a:solidFill>
                            <a:srgbClr val="152B48"/>
                          </a:solidFill>
                          <a:effectLst/>
                          <a:latin typeface="Montserrat" panose="02000505000000020004"/>
                          <a:ea typeface="Arial" charset="0"/>
                          <a:cs typeface="Arial" charset="0"/>
                        </a:rPr>
                        <a:t>Marcado limitación de la actividad física. No síntomas en reposo, pero con actividad física ordinaria resultada en disnea excesiva, fatiga o palpitaciones.</a:t>
                      </a:r>
                      <a:endPar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extLst>
                  <a:ext uri="{0D108BD9-81ED-4DB2-BD59-A6C34878D82A}">
                    <a16:rowId xmlns:a16="http://schemas.microsoft.com/office/drawing/2014/main" val="10003"/>
                  </a:ext>
                </a:extLst>
              </a:tr>
              <a:tr h="1365057">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rPr>
                        <a:t>Clase IV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eaLnBrk="0" hangingPunct="0">
                        <a:spcBef>
                          <a:spcPts val="300"/>
                        </a:spcBef>
                        <a:buClr>
                          <a:srgbClr val="A04DA3"/>
                        </a:buClr>
                        <a:buFont typeface="Georgia" charset="0"/>
                        <a:defRPr sz="2400">
                          <a:solidFill>
                            <a:schemeClr val="tx1"/>
                          </a:solidFill>
                          <a:latin typeface="Georgia" charset="0"/>
                        </a:defRPr>
                      </a:lvl1pPr>
                      <a:lvl2pPr marL="742950" indent="-285750" eaLnBrk="0" hangingPunct="0">
                        <a:spcBef>
                          <a:spcPts val="300"/>
                        </a:spcBef>
                        <a:buClr>
                          <a:schemeClr val="accent2"/>
                        </a:buClr>
                        <a:buFont typeface="Georgia" charset="0"/>
                        <a:defRPr sz="2200">
                          <a:solidFill>
                            <a:schemeClr val="accent2"/>
                          </a:solidFill>
                          <a:latin typeface="Georgia" charset="0"/>
                        </a:defRPr>
                      </a:lvl2pPr>
                      <a:lvl3pPr marL="1143000" indent="-228600" eaLnBrk="0" hangingPunct="0">
                        <a:spcBef>
                          <a:spcPts val="300"/>
                        </a:spcBef>
                        <a:buClr>
                          <a:schemeClr val="accent1"/>
                        </a:buClr>
                        <a:buFont typeface="Wingdings 2" charset="2"/>
                        <a:defRPr sz="2000">
                          <a:solidFill>
                            <a:schemeClr val="accent1"/>
                          </a:solidFill>
                          <a:latin typeface="Georgia" charset="0"/>
                        </a:defRPr>
                      </a:lvl3pPr>
                      <a:lvl4pPr marL="1600200" indent="-228600" eaLnBrk="0" hangingPunct="0">
                        <a:spcBef>
                          <a:spcPts val="300"/>
                        </a:spcBef>
                        <a:buClr>
                          <a:schemeClr val="accent1"/>
                        </a:buClr>
                        <a:buFont typeface="Wingdings 2" charset="2"/>
                        <a:defRPr sz="2000">
                          <a:solidFill>
                            <a:schemeClr val="accent1"/>
                          </a:solidFill>
                          <a:latin typeface="Georgia" charset="0"/>
                        </a:defRPr>
                      </a:lvl4pPr>
                      <a:lvl5pPr marL="2057400" indent="-228600" eaLnBrk="0" hangingPunct="0">
                        <a:spcBef>
                          <a:spcPts val="300"/>
                        </a:spcBef>
                        <a:buClr>
                          <a:srgbClr val="A04DA3"/>
                        </a:buClr>
                        <a:buFont typeface="Georgia" charset="0"/>
                        <a:defRPr>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a:ln>
                            <a:noFill/>
                          </a:ln>
                          <a:solidFill>
                            <a:srgbClr val="152B48"/>
                          </a:solidFill>
                          <a:effectLst/>
                          <a:latin typeface="Montserrat" panose="02000505000000020004"/>
                          <a:ea typeface="Arial" charset="0"/>
                          <a:cs typeface="Arial" charset="0"/>
                        </a:rPr>
                        <a:t>No se puede llevar a cabo cualquier actividad física sin incomodidad. Los síntomas en reposo están presentes. </a:t>
                      </a:r>
                      <a:endPar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ES_tradnl" sz="1800" b="0" i="0" u="none" strike="noStrike" cap="none" normalizeH="0" baseline="0" dirty="0">
                        <a:ln>
                          <a:noFill/>
                        </a:ln>
                        <a:solidFill>
                          <a:srgbClr val="152B48"/>
                        </a:solidFill>
                        <a:effectLst/>
                        <a:latin typeface="Montserrat" panose="02000505000000020004"/>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4839694" y="6492875"/>
            <a:ext cx="7352306" cy="307777"/>
          </a:xfrm>
          <a:prstGeom prst="rect">
            <a:avLst/>
          </a:prstGeom>
        </p:spPr>
        <p:txBody>
          <a:bodyPr wrap="square">
            <a:spAutoFit/>
          </a:bodyPr>
          <a:lstStyle/>
          <a:p>
            <a:pPr algn="r"/>
            <a:r>
              <a:rPr lang="en-US" sz="1400" dirty="0">
                <a:solidFill>
                  <a:srgbClr val="152B48"/>
                </a:solidFill>
                <a:latin typeface="Calibri" panose="020F0502020204030204" pitchFamily="34" charset="0"/>
                <a:cs typeface="Calibri" panose="020F0502020204030204" pitchFamily="34" charset="0"/>
              </a:rPr>
              <a:t>2016 ESC Guidelines for the diagnosis and treatment of acute and chronic heart failure</a:t>
            </a:r>
            <a:endParaRPr lang="es-CO" sz="1400" dirty="0">
              <a:solidFill>
                <a:srgbClr val="152B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7298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367</TotalTime>
  <Words>3233</Words>
  <Application>Microsoft Office PowerPoint</Application>
  <PresentationFormat>Widescreen</PresentationFormat>
  <Paragraphs>363</Paragraphs>
  <Slides>65</Slides>
  <Notes>16</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AdvOTb7819099</vt:lpstr>
      <vt:lpstr>Arial</vt:lpstr>
      <vt:lpstr>Calibri</vt:lpstr>
      <vt:lpstr>Georgia</vt:lpstr>
      <vt:lpstr>Montserrat</vt:lpstr>
      <vt:lpstr>Tema de Office</vt:lpstr>
      <vt:lpstr>Insuficiencia cardiaca crónica</vt:lpstr>
      <vt:lpstr>Agenda</vt:lpstr>
      <vt:lpstr>Epidemiologia</vt:lpstr>
      <vt:lpstr>Cambios  en la guía</vt:lpstr>
      <vt:lpstr>Definición</vt:lpstr>
      <vt:lpstr>Según la FEVI</vt:lpstr>
      <vt:lpstr>PowerPoint Presentation</vt:lpstr>
      <vt:lpstr>Según el tiempo</vt:lpstr>
      <vt:lpstr>Clasificación clase funcional</vt:lpstr>
      <vt:lpstr>Clasificación AHA</vt:lpstr>
      <vt:lpstr>Etiología</vt:lpstr>
      <vt:lpstr>Fisiopatología</vt:lpstr>
      <vt:lpstr>Fisiopatología</vt:lpstr>
      <vt:lpstr>PowerPoint Presentation</vt:lpstr>
      <vt:lpstr>Diagnóstico</vt:lpstr>
      <vt:lpstr>Diagnóstico </vt:lpstr>
      <vt:lpstr>Signos y síntomas</vt:lpstr>
      <vt:lpstr>Síntomas falla cardiaca</vt:lpstr>
      <vt:lpstr>LR y examen físico</vt:lpstr>
      <vt:lpstr>PowerPoint Presentation</vt:lpstr>
      <vt:lpstr>Péptidos natriuréticos</vt:lpstr>
      <vt:lpstr>Puntos de corte</vt:lpstr>
      <vt:lpstr>Péptidos natriuréticos</vt:lpstr>
      <vt:lpstr>PowerPoint Presentation</vt:lpstr>
      <vt:lpstr>Electrocardiograma</vt:lpstr>
      <vt:lpstr>Electrocardiograma</vt:lpstr>
      <vt:lpstr>PowerPoint Presentation</vt:lpstr>
      <vt:lpstr>Ecocardiograma</vt:lpstr>
      <vt:lpstr>Otras ayudas diagnosticas</vt:lpstr>
      <vt:lpstr>RX de tórax</vt:lpstr>
      <vt:lpstr>Ecocardiograma transesofágico</vt:lpstr>
      <vt:lpstr>RNM cardiaca</vt:lpstr>
      <vt:lpstr>PowerPoint Presentation</vt:lpstr>
      <vt:lpstr>Otros paraclínicos</vt:lpstr>
      <vt:lpstr>Otros paraclínicos</vt:lpstr>
      <vt:lpstr>PowerPoint Presentation</vt:lpstr>
      <vt:lpstr>Retraso en aparición de síntomas y disminución de mortalidad</vt:lpstr>
      <vt:lpstr>Retraso en aparición de síntomas y disminución de mortalidad</vt:lpstr>
      <vt:lpstr>Tratamiento</vt:lpstr>
      <vt:lpstr>Algoritmo de manejo</vt:lpstr>
      <vt:lpstr>IECAS</vt:lpstr>
      <vt:lpstr>IECAS</vt:lpstr>
      <vt:lpstr>IECAS</vt:lpstr>
      <vt:lpstr>Betabloqueadores</vt:lpstr>
      <vt:lpstr>Betabloqueadores</vt:lpstr>
      <vt:lpstr>Betabloqueadores</vt:lpstr>
      <vt:lpstr>Antagonistas mineralocorticoide</vt:lpstr>
      <vt:lpstr>Antagonistas mineralocorticoide</vt:lpstr>
      <vt:lpstr>Bloqueador de corrientes IFFI</vt:lpstr>
      <vt:lpstr>Ivabradina</vt:lpstr>
      <vt:lpstr>Ivabradina</vt:lpstr>
      <vt:lpstr>ARNI</vt:lpstr>
      <vt:lpstr>Antagonistas de receptor de angiotensina</vt:lpstr>
      <vt:lpstr>PowerPoint Presentation</vt:lpstr>
      <vt:lpstr>PowerPoint Presentation</vt:lpstr>
      <vt:lpstr>PowerPoint Presentation</vt:lpstr>
      <vt:lpstr>¿Cuándo es necesario un resincronizador?</vt:lpstr>
      <vt:lpstr>Terapia cardiorresincronización</vt:lpstr>
      <vt:lpstr>PowerPoint Presentation</vt:lpstr>
      <vt:lpstr>PowerPoint Presentation</vt:lpstr>
      <vt:lpstr>¿Cuándo es necesario un desfibrilador implantable?</vt:lpstr>
      <vt:lpstr>Prevención primaria</vt:lpstr>
      <vt:lpstr>Prevención Primaria</vt:lpstr>
      <vt:lpstr>Conclusiones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ana.cardonaga@outlook.es</cp:lastModifiedBy>
  <cp:revision>71</cp:revision>
  <dcterms:created xsi:type="dcterms:W3CDTF">2020-11-12T02:46:13Z</dcterms:created>
  <dcterms:modified xsi:type="dcterms:W3CDTF">2020-12-30T15:18:42Z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1449425</vt:lpwstr>
  </property>
  <property fmtid="{D5CDD505-2E9C-101B-9397-08002B2CF9AE}" name="NXPowerLiteSettings" pid="3">
    <vt:lpwstr>F7000400038000</vt:lpwstr>
  </property>
  <property fmtid="{D5CDD505-2E9C-101B-9397-08002B2CF9AE}" name="NXPowerLiteVersion" pid="4">
    <vt:lpwstr>S9.1.2</vt:lpwstr>
  </property>
</Properties>
</file>