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1" r:id="rId2"/>
    <p:sldId id="353" r:id="rId3"/>
    <p:sldId id="259" r:id="rId4"/>
    <p:sldId id="354" r:id="rId5"/>
    <p:sldId id="260" r:id="rId6"/>
    <p:sldId id="261" r:id="rId7"/>
    <p:sldId id="262" r:id="rId8"/>
    <p:sldId id="275" r:id="rId9"/>
    <p:sldId id="310" r:id="rId10"/>
    <p:sldId id="276" r:id="rId11"/>
    <p:sldId id="277" r:id="rId12"/>
    <p:sldId id="266" r:id="rId13"/>
    <p:sldId id="263" r:id="rId14"/>
    <p:sldId id="355" r:id="rId15"/>
    <p:sldId id="267" r:id="rId16"/>
    <p:sldId id="265" r:id="rId17"/>
    <p:sldId id="269" r:id="rId18"/>
    <p:sldId id="356" r:id="rId19"/>
    <p:sldId id="268" r:id="rId20"/>
    <p:sldId id="270" r:id="rId21"/>
    <p:sldId id="271" r:id="rId22"/>
    <p:sldId id="272" r:id="rId23"/>
    <p:sldId id="273" r:id="rId24"/>
    <p:sldId id="278" r:id="rId25"/>
    <p:sldId id="274" r:id="rId26"/>
    <p:sldId id="357" r:id="rId27"/>
    <p:sldId id="283" r:id="rId28"/>
    <p:sldId id="264" r:id="rId29"/>
    <p:sldId id="284" r:id="rId30"/>
    <p:sldId id="281" r:id="rId31"/>
    <p:sldId id="285" r:id="rId32"/>
    <p:sldId id="286" r:id="rId33"/>
    <p:sldId id="287" r:id="rId34"/>
    <p:sldId id="280" r:id="rId35"/>
    <p:sldId id="294" r:id="rId36"/>
    <p:sldId id="295" r:id="rId37"/>
    <p:sldId id="288" r:id="rId38"/>
    <p:sldId id="289" r:id="rId39"/>
    <p:sldId id="290" r:id="rId40"/>
    <p:sldId id="291" r:id="rId41"/>
    <p:sldId id="292" r:id="rId42"/>
    <p:sldId id="296" r:id="rId43"/>
    <p:sldId id="307" r:id="rId44"/>
    <p:sldId id="358" r:id="rId45"/>
    <p:sldId id="293" r:id="rId46"/>
    <p:sldId id="308" r:id="rId47"/>
    <p:sldId id="297" r:id="rId48"/>
    <p:sldId id="298" r:id="rId49"/>
    <p:sldId id="299" r:id="rId50"/>
    <p:sldId id="300" r:id="rId51"/>
    <p:sldId id="303" r:id="rId52"/>
    <p:sldId id="304" r:id="rId53"/>
    <p:sldId id="306" r:id="rId5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48"/>
    <a:srgbClr val="06AEAA"/>
    <a:srgbClr val="00A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A999C8-FF79-B743-A171-B85D21BB97E3}" type="doc">
      <dgm:prSet loTypeId="urn:microsoft.com/office/officeart/2005/8/layout/chevron1" loCatId="" qsTypeId="urn:microsoft.com/office/officeart/2005/8/quickstyle/simple1" qsCatId="simple" csTypeId="urn:microsoft.com/office/officeart/2005/8/colors/accent1_3" csCatId="accent1" phldr="1"/>
      <dgm:spPr/>
    </dgm:pt>
    <dgm:pt modelId="{9E84F53E-82C8-D547-B94E-AFC95914E1DA}">
      <dgm:prSet phldrT="[Texto]" custT="1"/>
      <dgm:spPr/>
      <dgm:t>
        <a:bodyPr/>
        <a:lstStyle/>
        <a:p>
          <a:pPr algn="l"/>
          <a:r>
            <a:rPr lang="es-ES_tradnl" sz="1800" b="0" dirty="0">
              <a:latin typeface="Montserrat" pitchFamily="2" charset="77"/>
            </a:rPr>
            <a:t>Síntomas  y signos de falla cardíaca.</a:t>
          </a:r>
          <a:endParaRPr lang="es-ES" sz="1800" b="0" dirty="0">
            <a:latin typeface="Montserrat" pitchFamily="2" charset="77"/>
          </a:endParaRPr>
        </a:p>
      </dgm:t>
    </dgm:pt>
    <dgm:pt modelId="{A2EC86A5-17DE-C64A-B869-1E8D74D83EB5}" type="parTrans" cxnId="{AD8DDCB4-02C0-A547-8F50-E2B469678F9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C5BD898-4F02-9743-95B6-09A218F41D03}" type="sibTrans" cxnId="{AD8DDCB4-02C0-A547-8F50-E2B469678F9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26F3798-9738-E347-B43C-6A078EE3BA74}">
      <dgm:prSet custT="1"/>
      <dgm:spPr/>
      <dgm:t>
        <a:bodyPr/>
        <a:lstStyle/>
        <a:p>
          <a:pPr algn="l"/>
          <a:r>
            <a:rPr lang="es-ES_tradnl" sz="1800" b="0" dirty="0">
              <a:latin typeface="Montserrat" pitchFamily="2" charset="77"/>
            </a:rPr>
            <a:t>Rápido inicio o empeoramiento agudo.</a:t>
          </a:r>
        </a:p>
      </dgm:t>
    </dgm:pt>
    <dgm:pt modelId="{E6225B13-0409-3047-AC48-14CA8BBEC1CC}" type="parTrans" cxnId="{3CBB5B5A-3FE3-E843-AAA6-6FA129E3307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0EB8C1A-C389-004D-9C5F-99E3D74ED0F6}" type="sibTrans" cxnId="{3CBB5B5A-3FE3-E843-AAA6-6FA129E3307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49D2738-E904-2D49-8AE4-7716C717E3B3}">
      <dgm:prSet custT="1"/>
      <dgm:spPr/>
      <dgm:t>
        <a:bodyPr/>
        <a:lstStyle/>
        <a:p>
          <a:pPr algn="l"/>
          <a:r>
            <a:rPr lang="es-ES_tradnl" sz="1800" b="0" dirty="0">
              <a:latin typeface="Montserrat" pitchFamily="2" charset="77"/>
            </a:rPr>
            <a:t>Con o sin enfermedad previa.</a:t>
          </a:r>
        </a:p>
      </dgm:t>
    </dgm:pt>
    <dgm:pt modelId="{AB4C7A9F-1159-1743-96F3-F7CC4E4B9BB8}" type="parTrans" cxnId="{2421F73C-20A1-FC45-9B03-C4BEC30A59F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1EC9126-CC9E-9848-8700-EB28D50FE97C}" type="sibTrans" cxnId="{2421F73C-20A1-FC45-9B03-C4BEC30A59F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32E978C-5922-C745-8A95-EB369FDAFD90}">
      <dgm:prSet custT="1"/>
      <dgm:spPr/>
      <dgm:t>
        <a:bodyPr/>
        <a:lstStyle/>
        <a:p>
          <a:pPr algn="l"/>
          <a:r>
            <a:rPr lang="es-ES_tradnl" sz="1800" b="0" dirty="0">
              <a:latin typeface="Montserrat" pitchFamily="2" charset="77"/>
            </a:rPr>
            <a:t>Alteración de la función sistólica o diastólica.</a:t>
          </a:r>
        </a:p>
      </dgm:t>
    </dgm:pt>
    <dgm:pt modelId="{8F02209E-3D20-C246-999B-90DC754608FB}" type="parTrans" cxnId="{FCE6AA0E-61A7-714D-AE8E-53CC080873F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18A631F-D081-6143-9A2E-297D95ABFEE3}" type="sibTrans" cxnId="{FCE6AA0E-61A7-714D-AE8E-53CC080873F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1A7AE3F-4A4A-DC49-BB4E-3B75F2339088}" type="pres">
      <dgm:prSet presAssocID="{77A999C8-FF79-B743-A171-B85D21BB97E3}" presName="Name0" presStyleCnt="0">
        <dgm:presLayoutVars>
          <dgm:dir/>
          <dgm:animLvl val="lvl"/>
          <dgm:resizeHandles val="exact"/>
        </dgm:presLayoutVars>
      </dgm:prSet>
      <dgm:spPr/>
    </dgm:pt>
    <dgm:pt modelId="{FA3953A8-6F38-1149-9DDE-6FCA83EBC842}" type="pres">
      <dgm:prSet presAssocID="{9E84F53E-82C8-D547-B94E-AFC95914E1D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87FDB10-23A9-DB4A-8FEC-940A9F2440FD}" type="pres">
      <dgm:prSet presAssocID="{FC5BD898-4F02-9743-95B6-09A218F41D03}" presName="parTxOnlySpace" presStyleCnt="0"/>
      <dgm:spPr/>
    </dgm:pt>
    <dgm:pt modelId="{F5BC3FBC-AD83-A843-A499-32BEB56EEDD6}" type="pres">
      <dgm:prSet presAssocID="{326F3798-9738-E347-B43C-6A078EE3BA74}" presName="parTxOnly" presStyleLbl="node1" presStyleIdx="1" presStyleCnt="4" custScaleX="112752">
        <dgm:presLayoutVars>
          <dgm:chMax val="0"/>
          <dgm:chPref val="0"/>
          <dgm:bulletEnabled val="1"/>
        </dgm:presLayoutVars>
      </dgm:prSet>
      <dgm:spPr/>
    </dgm:pt>
    <dgm:pt modelId="{4AF2F6C0-E6CA-F342-84DB-10AA1C0C5302}" type="pres">
      <dgm:prSet presAssocID="{F0EB8C1A-C389-004D-9C5F-99E3D74ED0F6}" presName="parTxOnlySpace" presStyleCnt="0"/>
      <dgm:spPr/>
    </dgm:pt>
    <dgm:pt modelId="{E0046AFE-DAE2-F245-9AA5-2D3C5FF77F74}" type="pres">
      <dgm:prSet presAssocID="{749D2738-E904-2D49-8AE4-7716C717E3B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E897C7C-E316-4643-A2C6-74846066CB29}" type="pres">
      <dgm:prSet presAssocID="{51EC9126-CC9E-9848-8700-EB28D50FE97C}" presName="parTxOnlySpace" presStyleCnt="0"/>
      <dgm:spPr/>
    </dgm:pt>
    <dgm:pt modelId="{45A36230-7EB6-644A-8CA2-AA14DE29927D}" type="pres">
      <dgm:prSet presAssocID="{732E978C-5922-C745-8A95-EB369FDAFD9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4F3E50A-CA6A-3E48-8F41-23A84A5AE8E7}" type="presOf" srcId="{749D2738-E904-2D49-8AE4-7716C717E3B3}" destId="{E0046AFE-DAE2-F245-9AA5-2D3C5FF77F74}" srcOrd="0" destOrd="0" presId="urn:microsoft.com/office/officeart/2005/8/layout/chevron1"/>
    <dgm:cxn modelId="{FCE6AA0E-61A7-714D-AE8E-53CC080873FE}" srcId="{77A999C8-FF79-B743-A171-B85D21BB97E3}" destId="{732E978C-5922-C745-8A95-EB369FDAFD90}" srcOrd="3" destOrd="0" parTransId="{8F02209E-3D20-C246-999B-90DC754608FB}" sibTransId="{718A631F-D081-6143-9A2E-297D95ABFEE3}"/>
    <dgm:cxn modelId="{776E9E15-09C6-174B-80E7-F53D7D8EF92A}" type="presOf" srcId="{77A999C8-FF79-B743-A171-B85D21BB97E3}" destId="{21A7AE3F-4A4A-DC49-BB4E-3B75F2339088}" srcOrd="0" destOrd="0" presId="urn:microsoft.com/office/officeart/2005/8/layout/chevron1"/>
    <dgm:cxn modelId="{1CE60919-E961-FC49-BDED-3D9A0DFD4FD2}" type="presOf" srcId="{326F3798-9738-E347-B43C-6A078EE3BA74}" destId="{F5BC3FBC-AD83-A843-A499-32BEB56EEDD6}" srcOrd="0" destOrd="0" presId="urn:microsoft.com/office/officeart/2005/8/layout/chevron1"/>
    <dgm:cxn modelId="{2421F73C-20A1-FC45-9B03-C4BEC30A59FA}" srcId="{77A999C8-FF79-B743-A171-B85D21BB97E3}" destId="{749D2738-E904-2D49-8AE4-7716C717E3B3}" srcOrd="2" destOrd="0" parTransId="{AB4C7A9F-1159-1743-96F3-F7CC4E4B9BB8}" sibTransId="{51EC9126-CC9E-9848-8700-EB28D50FE97C}"/>
    <dgm:cxn modelId="{3CBB5B5A-3FE3-E843-AAA6-6FA129E3307C}" srcId="{77A999C8-FF79-B743-A171-B85D21BB97E3}" destId="{326F3798-9738-E347-B43C-6A078EE3BA74}" srcOrd="1" destOrd="0" parTransId="{E6225B13-0409-3047-AC48-14CA8BBEC1CC}" sibTransId="{F0EB8C1A-C389-004D-9C5F-99E3D74ED0F6}"/>
    <dgm:cxn modelId="{F35BC695-6A88-8141-A09F-77A31D7AA32D}" type="presOf" srcId="{9E84F53E-82C8-D547-B94E-AFC95914E1DA}" destId="{FA3953A8-6F38-1149-9DDE-6FCA83EBC842}" srcOrd="0" destOrd="0" presId="urn:microsoft.com/office/officeart/2005/8/layout/chevron1"/>
    <dgm:cxn modelId="{AD8DDCB4-02C0-A547-8F50-E2B469678F92}" srcId="{77A999C8-FF79-B743-A171-B85D21BB97E3}" destId="{9E84F53E-82C8-D547-B94E-AFC95914E1DA}" srcOrd="0" destOrd="0" parTransId="{A2EC86A5-17DE-C64A-B869-1E8D74D83EB5}" sibTransId="{FC5BD898-4F02-9743-95B6-09A218F41D03}"/>
    <dgm:cxn modelId="{0489F3D9-6EC8-B344-9893-341E3D39AB6C}" type="presOf" srcId="{732E978C-5922-C745-8A95-EB369FDAFD90}" destId="{45A36230-7EB6-644A-8CA2-AA14DE29927D}" srcOrd="0" destOrd="0" presId="urn:microsoft.com/office/officeart/2005/8/layout/chevron1"/>
    <dgm:cxn modelId="{8E86A63F-4165-8540-9A16-48E23BC02D4D}" type="presParOf" srcId="{21A7AE3F-4A4A-DC49-BB4E-3B75F2339088}" destId="{FA3953A8-6F38-1149-9DDE-6FCA83EBC842}" srcOrd="0" destOrd="0" presId="urn:microsoft.com/office/officeart/2005/8/layout/chevron1"/>
    <dgm:cxn modelId="{F8009096-4770-2746-8A90-ECC94CD21480}" type="presParOf" srcId="{21A7AE3F-4A4A-DC49-BB4E-3B75F2339088}" destId="{887FDB10-23A9-DB4A-8FEC-940A9F2440FD}" srcOrd="1" destOrd="0" presId="urn:microsoft.com/office/officeart/2005/8/layout/chevron1"/>
    <dgm:cxn modelId="{1AA11B78-4F28-9E42-AA50-8E8C468827CC}" type="presParOf" srcId="{21A7AE3F-4A4A-DC49-BB4E-3B75F2339088}" destId="{F5BC3FBC-AD83-A843-A499-32BEB56EEDD6}" srcOrd="2" destOrd="0" presId="urn:microsoft.com/office/officeart/2005/8/layout/chevron1"/>
    <dgm:cxn modelId="{22799329-F074-9343-A3D0-19E75CDFAFFF}" type="presParOf" srcId="{21A7AE3F-4A4A-DC49-BB4E-3B75F2339088}" destId="{4AF2F6C0-E6CA-F342-84DB-10AA1C0C5302}" srcOrd="3" destOrd="0" presId="urn:microsoft.com/office/officeart/2005/8/layout/chevron1"/>
    <dgm:cxn modelId="{11CEEBC8-1D7F-8A4A-B8E5-249425B5BEDD}" type="presParOf" srcId="{21A7AE3F-4A4A-DC49-BB4E-3B75F2339088}" destId="{E0046AFE-DAE2-F245-9AA5-2D3C5FF77F74}" srcOrd="4" destOrd="0" presId="urn:microsoft.com/office/officeart/2005/8/layout/chevron1"/>
    <dgm:cxn modelId="{CE092FD1-F2C6-9141-984D-732E7FF26318}" type="presParOf" srcId="{21A7AE3F-4A4A-DC49-BB4E-3B75F2339088}" destId="{0E897C7C-E316-4643-A2C6-74846066CB29}" srcOrd="5" destOrd="0" presId="urn:microsoft.com/office/officeart/2005/8/layout/chevron1"/>
    <dgm:cxn modelId="{143D0131-6229-3249-AA6E-67C9A8A139E7}" type="presParOf" srcId="{21A7AE3F-4A4A-DC49-BB4E-3B75F2339088}" destId="{45A36230-7EB6-644A-8CA2-AA14DE29927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01EF8-5229-6049-9575-2D898E702132}" type="doc">
      <dgm:prSet loTypeId="urn:microsoft.com/office/officeart/2005/8/layout/hList1" loCatId="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F7D9EF24-CB7B-8E4C-986A-7521431477FD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Descompensación de FCC</a:t>
          </a:r>
        </a:p>
      </dgm:t>
    </dgm:pt>
    <dgm:pt modelId="{2CBD4F77-1A03-864B-BB82-8F0688736889}" type="parTrans" cxnId="{AC3BCA13-A8B8-DB45-AB13-400529433E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37F7F0A-192F-4247-85B5-805C52258FCD}" type="sibTrans" cxnId="{AC3BCA13-A8B8-DB45-AB13-400529433E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66405E3-396A-314D-A3C9-26756888C7DC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Adherencia. </a:t>
          </a:r>
        </a:p>
      </dgm:t>
    </dgm:pt>
    <dgm:pt modelId="{1A0C216C-A60D-D647-B589-E165AC5E8A10}" type="parTrans" cxnId="{BFF23C94-FE43-F94C-83D2-25212196C5B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3B5842A-BEB7-E347-9585-720B6252D622}" type="sibTrans" cxnId="{BFF23C94-FE43-F94C-83D2-25212196C5B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DEA4412-2854-564C-826B-1CF976FC5AB9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Tóxicos.</a:t>
          </a:r>
        </a:p>
      </dgm:t>
    </dgm:pt>
    <dgm:pt modelId="{AAEA0EA1-E525-FE4D-A6E6-64D49CBB849D}" type="parTrans" cxnId="{FDF1A29F-34D9-534D-BE87-12B4CD4C162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C043E8E-F2EC-6A4C-8B89-DB395954DE48}" type="sibTrans" cxnId="{FDF1A29F-34D9-534D-BE87-12B4CD4C162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D10F501-40AE-5748-AD04-B3E5101CC53E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Enfermedad coronaria</a:t>
          </a:r>
        </a:p>
      </dgm:t>
    </dgm:pt>
    <dgm:pt modelId="{3BA4FB39-E5BF-464C-AC69-39F36AAFD16E}" type="parTrans" cxnId="{78C89721-69D0-2840-9715-400533322A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D558D3D-C661-2D4C-8ED6-BCE1DA13BDCF}" type="sibTrans" cxnId="{78C89721-69D0-2840-9715-400533322A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3E61544-EA0E-E740-8413-7B9AAD3A76E8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SCA.</a:t>
          </a:r>
        </a:p>
      </dgm:t>
    </dgm:pt>
    <dgm:pt modelId="{5DF8C79F-55AA-D447-89C5-ADFF5B5FDF46}" type="parTrans" cxnId="{BC4F4347-027E-5F43-8C2C-B39BB0BBBE8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6A4B68F-8EF3-A74C-81A2-B2C06206B540}" type="sibTrans" cxnId="{BC4F4347-027E-5F43-8C2C-B39BB0BBBE8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0574C9B-98A5-4F4E-920D-8524B396D6A3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Complicaciones mecánicas.</a:t>
          </a:r>
        </a:p>
      </dgm:t>
    </dgm:pt>
    <dgm:pt modelId="{581078B6-CC83-C344-84E9-6868DCD9C942}" type="parTrans" cxnId="{E129AB97-2EBC-1347-BC45-33FBD94605F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7B900E6-335A-8949-8262-5B3D08EF0C63}" type="sibTrans" cxnId="{E129AB97-2EBC-1347-BC45-33FBD94605F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43BB718-EA99-2048-825C-B94C110D1977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Secundarias</a:t>
          </a:r>
        </a:p>
      </dgm:t>
    </dgm:pt>
    <dgm:pt modelId="{DF7F129A-E5C3-CE40-BE4F-B2EFDF3022E8}" type="parTrans" cxnId="{FDC7AC88-99A0-B242-B5D2-F954DDC703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09846CA-A5EA-8143-9716-067AC27FE893}" type="sibTrans" cxnId="{FDC7AC88-99A0-B242-B5D2-F954DDC703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5D0845B-6D5A-4741-8762-1682EE8FDEF8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Sal y líquidos.</a:t>
          </a:r>
        </a:p>
      </dgm:t>
    </dgm:pt>
    <dgm:pt modelId="{43149F3C-2C74-7A4E-B9CA-58A5C851EC85}" type="parTrans" cxnId="{14964D6A-4F3E-CC44-A248-E795B13716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FB76DA7-0B33-2C47-8C51-64063A81723C}" type="sibTrans" cxnId="{14964D6A-4F3E-CC44-A248-E795B13716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FCB936D-0D71-3749-9F4F-DB6A756603BC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Medicamentos.</a:t>
          </a:r>
        </a:p>
      </dgm:t>
    </dgm:pt>
    <dgm:pt modelId="{785289DB-9BEB-EE47-A0D9-332C7F27F8EA}" type="parTrans" cxnId="{319C9BCC-8663-8F47-9761-55EF708D7DF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C00A1E3-9D43-FC40-8F7B-5A536E327EF3}" type="sibTrans" cxnId="{319C9BCC-8663-8F47-9761-55EF708D7DF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E37A287-FCD9-2348-A656-539391A4A0F7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Infección.</a:t>
          </a:r>
        </a:p>
      </dgm:t>
    </dgm:pt>
    <dgm:pt modelId="{33E465B4-007D-054C-AFCC-B421AB818C27}" type="parTrans" cxnId="{767FC147-AC4B-0341-92AD-198AFEB496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F555DD0-495B-684E-8D46-EB6B2DF7AC02}" type="sibTrans" cxnId="{767FC147-AC4B-0341-92AD-198AFEB496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27DDC49-B9DA-8B47-B7E7-A3B431292342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Tirotoxicosis.</a:t>
          </a:r>
        </a:p>
      </dgm:t>
    </dgm:pt>
    <dgm:pt modelId="{CD933FF0-E7E0-0649-8305-B9D3B0A10FF2}" type="parTrans" cxnId="{B7E1B4CC-4873-B748-84CF-F008380F66B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D2FB567-95A0-7943-BBA2-DC418B0CD45B}" type="sibTrans" cxnId="{B7E1B4CC-4873-B748-84CF-F008380F66B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03331E0-52D1-9D49-924E-D9AA7C8FF761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Anemia.</a:t>
          </a:r>
        </a:p>
      </dgm:t>
    </dgm:pt>
    <dgm:pt modelId="{0D9451FA-A624-AD47-899C-F7161B1B2D0F}" type="parTrans" cxnId="{E8C5DED3-68A6-FE49-937A-BA29A2FF48D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A4B6E4F-16F5-6849-8271-2BEDCCEDFD44}" type="sibTrans" cxnId="{E8C5DED3-68A6-FE49-937A-BA29A2FF48D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04EA2BE-43B7-FA47-A127-9DBC697164F2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HTA.</a:t>
          </a:r>
        </a:p>
      </dgm:t>
    </dgm:pt>
    <dgm:pt modelId="{988BADEE-CBC6-8040-A3D0-325317853C9B}" type="parTrans" cxnId="{5EF69555-8E02-344D-ABFE-9ABF5153D66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CB533DB-2A89-8841-8ED1-662D0C321EDF}" type="sibTrans" cxnId="{5EF69555-8E02-344D-ABFE-9ABF5153D66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DC03D97-6275-3E4D-9B6F-A5DC2C5008E7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Metabólicas.</a:t>
          </a:r>
        </a:p>
      </dgm:t>
    </dgm:pt>
    <dgm:pt modelId="{5CF42AF6-8D82-0A4A-BE90-2E15020A3D65}" type="parTrans" cxnId="{DEBC99C6-BD65-6640-9C03-FB40A7B1FB7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2459276-8294-1948-988B-33A2F1BD3AB7}" type="sibTrans" cxnId="{DEBC99C6-BD65-6640-9C03-FB40A7B1FB7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96CBC66-0F01-644D-AD2A-D23D705A7848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EPOC.</a:t>
          </a:r>
        </a:p>
      </dgm:t>
    </dgm:pt>
    <dgm:pt modelId="{AC61F67B-BC7C-E24B-82B3-44248E553544}" type="parTrans" cxnId="{CBCA02CA-8E76-3647-B11B-564256D40F5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6AF54D8-F0B9-6747-9AB2-CDE298A759CC}" type="sibTrans" cxnId="{CBCA02CA-8E76-3647-B11B-564256D40F5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9EBDC3B-9161-3348-98F4-2C546142C9DF}">
      <dgm:prSet phldrT="[Texto]"/>
      <dgm:spPr/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ECV.</a:t>
          </a:r>
        </a:p>
      </dgm:t>
    </dgm:pt>
    <dgm:pt modelId="{028DE2F7-FE23-C14C-9D3A-58A4191F1716}" type="parTrans" cxnId="{19378BB6-7599-9D4A-A307-99AA9A6DA21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5177950-58CA-F04E-9106-67B6B68C1FDB}" type="sibTrans" cxnId="{19378BB6-7599-9D4A-A307-99AA9A6DA21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14B8E09-F080-764C-8EEE-C138F169B6ED}" type="pres">
      <dgm:prSet presAssocID="{30201EF8-5229-6049-9575-2D898E702132}" presName="Name0" presStyleCnt="0">
        <dgm:presLayoutVars>
          <dgm:dir/>
          <dgm:animLvl val="lvl"/>
          <dgm:resizeHandles val="exact"/>
        </dgm:presLayoutVars>
      </dgm:prSet>
      <dgm:spPr/>
    </dgm:pt>
    <dgm:pt modelId="{8947A7F5-B9EA-2549-BA4E-B73CD055667B}" type="pres">
      <dgm:prSet presAssocID="{F7D9EF24-CB7B-8E4C-986A-7521431477FD}" presName="composite" presStyleCnt="0"/>
      <dgm:spPr/>
    </dgm:pt>
    <dgm:pt modelId="{DE54FC14-FB85-2E46-9A86-E8BA278A5A18}" type="pres">
      <dgm:prSet presAssocID="{F7D9EF24-CB7B-8E4C-986A-7521431477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5833FBB-26C7-A447-9C18-B7AE3EFC4034}" type="pres">
      <dgm:prSet presAssocID="{F7D9EF24-CB7B-8E4C-986A-7521431477FD}" presName="desTx" presStyleLbl="alignAccFollowNode1" presStyleIdx="0" presStyleCnt="3" custLinFactNeighborX="-899" custLinFactNeighborY="60">
        <dgm:presLayoutVars>
          <dgm:bulletEnabled val="1"/>
        </dgm:presLayoutVars>
      </dgm:prSet>
      <dgm:spPr/>
    </dgm:pt>
    <dgm:pt modelId="{EE929176-5D1E-6E4B-8605-ABA28C6FDEF5}" type="pres">
      <dgm:prSet presAssocID="{037F7F0A-192F-4247-85B5-805C52258FCD}" presName="space" presStyleCnt="0"/>
      <dgm:spPr/>
    </dgm:pt>
    <dgm:pt modelId="{248283E1-CAB7-D840-A5F6-C88260D40336}" type="pres">
      <dgm:prSet presAssocID="{5D10F501-40AE-5748-AD04-B3E5101CC53E}" presName="composite" presStyleCnt="0"/>
      <dgm:spPr/>
    </dgm:pt>
    <dgm:pt modelId="{38AF18A8-26B9-D34A-8628-3B7178CCFBD5}" type="pres">
      <dgm:prSet presAssocID="{5D10F501-40AE-5748-AD04-B3E5101CC53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698F3C7-4B84-8C44-8A72-EB1BBB1E1774}" type="pres">
      <dgm:prSet presAssocID="{5D10F501-40AE-5748-AD04-B3E5101CC53E}" presName="desTx" presStyleLbl="alignAccFollowNode1" presStyleIdx="1" presStyleCnt="3">
        <dgm:presLayoutVars>
          <dgm:bulletEnabled val="1"/>
        </dgm:presLayoutVars>
      </dgm:prSet>
      <dgm:spPr/>
    </dgm:pt>
    <dgm:pt modelId="{8E0E78F0-DC41-FA4E-96C3-27EDFFA65B62}" type="pres">
      <dgm:prSet presAssocID="{DD558D3D-C661-2D4C-8ED6-BCE1DA13BDCF}" presName="space" presStyleCnt="0"/>
      <dgm:spPr/>
    </dgm:pt>
    <dgm:pt modelId="{E6AB1965-39AA-B045-89BE-18D87A4C7783}" type="pres">
      <dgm:prSet presAssocID="{543BB718-EA99-2048-825C-B94C110D1977}" presName="composite" presStyleCnt="0"/>
      <dgm:spPr/>
    </dgm:pt>
    <dgm:pt modelId="{86E0BBC4-16E9-E244-9CCB-EA423645D538}" type="pres">
      <dgm:prSet presAssocID="{543BB718-EA99-2048-825C-B94C110D197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D6564B8-81EC-A247-8D89-0E6D49D3C721}" type="pres">
      <dgm:prSet presAssocID="{543BB718-EA99-2048-825C-B94C110D197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C3BCA13-A8B8-DB45-AB13-400529433EBC}" srcId="{30201EF8-5229-6049-9575-2D898E702132}" destId="{F7D9EF24-CB7B-8E4C-986A-7521431477FD}" srcOrd="0" destOrd="0" parTransId="{2CBD4F77-1A03-864B-BB82-8F0688736889}" sibTransId="{037F7F0A-192F-4247-85B5-805C52258FCD}"/>
    <dgm:cxn modelId="{2BB89E15-371A-9946-BBB8-2D35C3014F98}" type="presOf" srcId="{7FCB936D-0D71-3749-9F4F-DB6A756603BC}" destId="{C5833FBB-26C7-A447-9C18-B7AE3EFC4034}" srcOrd="0" destOrd="3" presId="urn:microsoft.com/office/officeart/2005/8/layout/hList1"/>
    <dgm:cxn modelId="{78C89721-69D0-2840-9715-400533322A88}" srcId="{30201EF8-5229-6049-9575-2D898E702132}" destId="{5D10F501-40AE-5748-AD04-B3E5101CC53E}" srcOrd="1" destOrd="0" parTransId="{3BA4FB39-E5BF-464C-AC69-39F36AAFD16E}" sibTransId="{DD558D3D-C661-2D4C-8ED6-BCE1DA13BDCF}"/>
    <dgm:cxn modelId="{A347545C-39BE-F044-AF0D-48B4555402E4}" type="presOf" srcId="{6DC03D97-6275-3E4D-9B6F-A5DC2C5008E7}" destId="{AD6564B8-81EC-A247-8D89-0E6D49D3C721}" srcOrd="0" destOrd="4" presId="urn:microsoft.com/office/officeart/2005/8/layout/hList1"/>
    <dgm:cxn modelId="{25B26842-D2F3-EF42-BD50-02451DC905DF}" type="presOf" srcId="{803331E0-52D1-9D49-924E-D9AA7C8FF761}" destId="{AD6564B8-81EC-A247-8D89-0E6D49D3C721}" srcOrd="0" destOrd="2" presId="urn:microsoft.com/office/officeart/2005/8/layout/hList1"/>
    <dgm:cxn modelId="{BC4F4347-027E-5F43-8C2C-B39BB0BBBE84}" srcId="{5D10F501-40AE-5748-AD04-B3E5101CC53E}" destId="{D3E61544-EA0E-E740-8413-7B9AAD3A76E8}" srcOrd="0" destOrd="0" parTransId="{5DF8C79F-55AA-D447-89C5-ADFF5B5FDF46}" sibTransId="{F6A4B68F-8EF3-A74C-81A2-B2C06206B540}"/>
    <dgm:cxn modelId="{767FC147-AC4B-0341-92AD-198AFEB496BC}" srcId="{543BB718-EA99-2048-825C-B94C110D1977}" destId="{FE37A287-FCD9-2348-A656-539391A4A0F7}" srcOrd="0" destOrd="0" parTransId="{33E465B4-007D-054C-AFCC-B421AB818C27}" sibTransId="{0F555DD0-495B-684E-8D46-EB6B2DF7AC02}"/>
    <dgm:cxn modelId="{14964D6A-4F3E-CC44-A248-E795B13716C0}" srcId="{F7D9EF24-CB7B-8E4C-986A-7521431477FD}" destId="{05D0845B-6D5A-4741-8762-1682EE8FDEF8}" srcOrd="1" destOrd="0" parTransId="{43149F3C-2C74-7A4E-B9CA-58A5C851EC85}" sibTransId="{6FB76DA7-0B33-2C47-8C51-64063A81723C}"/>
    <dgm:cxn modelId="{E4F2FA6D-D68B-764E-A35A-213870D3DA47}" type="presOf" srcId="{543BB718-EA99-2048-825C-B94C110D1977}" destId="{86E0BBC4-16E9-E244-9CCB-EA423645D538}" srcOrd="0" destOrd="0" presId="urn:microsoft.com/office/officeart/2005/8/layout/hList1"/>
    <dgm:cxn modelId="{ABFB514F-85CC-E44B-A008-18CEEE848B4B}" type="presOf" srcId="{627DDC49-B9DA-8B47-B7E7-A3B431292342}" destId="{AD6564B8-81EC-A247-8D89-0E6D49D3C721}" srcOrd="0" destOrd="1" presId="urn:microsoft.com/office/officeart/2005/8/layout/hList1"/>
    <dgm:cxn modelId="{5E8E3D74-F2BF-B24B-9463-6578CA2247D0}" type="presOf" srcId="{D3E61544-EA0E-E740-8413-7B9AAD3A76E8}" destId="{2698F3C7-4B84-8C44-8A72-EB1BBB1E1774}" srcOrd="0" destOrd="0" presId="urn:microsoft.com/office/officeart/2005/8/layout/hList1"/>
    <dgm:cxn modelId="{5EF69555-8E02-344D-ABFE-9ABF5153D665}" srcId="{543BB718-EA99-2048-825C-B94C110D1977}" destId="{104EA2BE-43B7-FA47-A127-9DBC697164F2}" srcOrd="3" destOrd="0" parTransId="{988BADEE-CBC6-8040-A3D0-325317853C9B}" sibTransId="{7CB533DB-2A89-8841-8ED1-662D0C321EDF}"/>
    <dgm:cxn modelId="{C2C3D37F-1668-3743-94D7-BEFE243C6161}" type="presOf" srcId="{30201EF8-5229-6049-9575-2D898E702132}" destId="{914B8E09-F080-764C-8EEE-C138F169B6ED}" srcOrd="0" destOrd="0" presId="urn:microsoft.com/office/officeart/2005/8/layout/hList1"/>
    <dgm:cxn modelId="{87549788-A875-1343-8244-33B429395DBE}" type="presOf" srcId="{F7D9EF24-CB7B-8E4C-986A-7521431477FD}" destId="{DE54FC14-FB85-2E46-9A86-E8BA278A5A18}" srcOrd="0" destOrd="0" presId="urn:microsoft.com/office/officeart/2005/8/layout/hList1"/>
    <dgm:cxn modelId="{FDC7AC88-99A0-B242-B5D2-F954DDC70388}" srcId="{30201EF8-5229-6049-9575-2D898E702132}" destId="{543BB718-EA99-2048-825C-B94C110D1977}" srcOrd="2" destOrd="0" parTransId="{DF7F129A-E5C3-CE40-BE4F-B2EFDF3022E8}" sibTransId="{309846CA-A5EA-8143-9716-067AC27FE893}"/>
    <dgm:cxn modelId="{8EBEB889-E776-6148-AFE0-73918130DEDB}" type="presOf" srcId="{FDEA4412-2854-564C-826B-1CF976FC5AB9}" destId="{C5833FBB-26C7-A447-9C18-B7AE3EFC4034}" srcOrd="0" destOrd="2" presId="urn:microsoft.com/office/officeart/2005/8/layout/hList1"/>
    <dgm:cxn modelId="{BFF23C94-FE43-F94C-83D2-25212196C5BE}" srcId="{F7D9EF24-CB7B-8E4C-986A-7521431477FD}" destId="{566405E3-396A-314D-A3C9-26756888C7DC}" srcOrd="0" destOrd="0" parTransId="{1A0C216C-A60D-D647-B589-E165AC5E8A10}" sibTransId="{C3B5842A-BEB7-E347-9585-720B6252D622}"/>
    <dgm:cxn modelId="{BF964697-6620-8A43-81C1-BA5AE22530DA}" type="presOf" srcId="{59EBDC3B-9161-3348-98F4-2C546142C9DF}" destId="{AD6564B8-81EC-A247-8D89-0E6D49D3C721}" srcOrd="0" destOrd="6" presId="urn:microsoft.com/office/officeart/2005/8/layout/hList1"/>
    <dgm:cxn modelId="{E129AB97-2EBC-1347-BC45-33FBD94605F0}" srcId="{5D10F501-40AE-5748-AD04-B3E5101CC53E}" destId="{90574C9B-98A5-4F4E-920D-8524B396D6A3}" srcOrd="1" destOrd="0" parTransId="{581078B6-CC83-C344-84E9-6868DCD9C942}" sibTransId="{97B900E6-335A-8949-8262-5B3D08EF0C63}"/>
    <dgm:cxn modelId="{FDF1A29F-34D9-534D-BE87-12B4CD4C1625}" srcId="{F7D9EF24-CB7B-8E4C-986A-7521431477FD}" destId="{FDEA4412-2854-564C-826B-1CF976FC5AB9}" srcOrd="2" destOrd="0" parTransId="{AAEA0EA1-E525-FE4D-A6E6-64D49CBB849D}" sibTransId="{2C043E8E-F2EC-6A4C-8B89-DB395954DE48}"/>
    <dgm:cxn modelId="{5E0199A2-B590-874A-9AB8-24B01E1114D8}" type="presOf" srcId="{05D0845B-6D5A-4741-8762-1682EE8FDEF8}" destId="{C5833FBB-26C7-A447-9C18-B7AE3EFC4034}" srcOrd="0" destOrd="1" presId="urn:microsoft.com/office/officeart/2005/8/layout/hList1"/>
    <dgm:cxn modelId="{452D65A7-CE76-C040-8193-6E13D4AFB7F8}" type="presOf" srcId="{566405E3-396A-314D-A3C9-26756888C7DC}" destId="{C5833FBB-26C7-A447-9C18-B7AE3EFC4034}" srcOrd="0" destOrd="0" presId="urn:microsoft.com/office/officeart/2005/8/layout/hList1"/>
    <dgm:cxn modelId="{19378BB6-7599-9D4A-A307-99AA9A6DA210}" srcId="{543BB718-EA99-2048-825C-B94C110D1977}" destId="{59EBDC3B-9161-3348-98F4-2C546142C9DF}" srcOrd="6" destOrd="0" parTransId="{028DE2F7-FE23-C14C-9D3A-58A4191F1716}" sibTransId="{E5177950-58CA-F04E-9106-67B6B68C1FDB}"/>
    <dgm:cxn modelId="{2D3328BC-5281-444B-9B68-CE9E4EFA5B1A}" type="presOf" srcId="{104EA2BE-43B7-FA47-A127-9DBC697164F2}" destId="{AD6564B8-81EC-A247-8D89-0E6D49D3C721}" srcOrd="0" destOrd="3" presId="urn:microsoft.com/office/officeart/2005/8/layout/hList1"/>
    <dgm:cxn modelId="{DEBC99C6-BD65-6640-9C03-FB40A7B1FB70}" srcId="{543BB718-EA99-2048-825C-B94C110D1977}" destId="{6DC03D97-6275-3E4D-9B6F-A5DC2C5008E7}" srcOrd="4" destOrd="0" parTransId="{5CF42AF6-8D82-0A4A-BE90-2E15020A3D65}" sibTransId="{12459276-8294-1948-988B-33A2F1BD3AB7}"/>
    <dgm:cxn modelId="{CBCA02CA-8E76-3647-B11B-564256D40F57}" srcId="{543BB718-EA99-2048-825C-B94C110D1977}" destId="{B96CBC66-0F01-644D-AD2A-D23D705A7848}" srcOrd="5" destOrd="0" parTransId="{AC61F67B-BC7C-E24B-82B3-44248E553544}" sibTransId="{16AF54D8-F0B9-6747-9AB2-CDE298A759CC}"/>
    <dgm:cxn modelId="{319C9BCC-8663-8F47-9761-55EF708D7DF9}" srcId="{F7D9EF24-CB7B-8E4C-986A-7521431477FD}" destId="{7FCB936D-0D71-3749-9F4F-DB6A756603BC}" srcOrd="3" destOrd="0" parTransId="{785289DB-9BEB-EE47-A0D9-332C7F27F8EA}" sibTransId="{7C00A1E3-9D43-FC40-8F7B-5A536E327EF3}"/>
    <dgm:cxn modelId="{B7E1B4CC-4873-B748-84CF-F008380F66B7}" srcId="{543BB718-EA99-2048-825C-B94C110D1977}" destId="{627DDC49-B9DA-8B47-B7E7-A3B431292342}" srcOrd="1" destOrd="0" parTransId="{CD933FF0-E7E0-0649-8305-B9D3B0A10FF2}" sibTransId="{4D2FB567-95A0-7943-BBA2-DC418B0CD45B}"/>
    <dgm:cxn modelId="{6758B2CD-FADC-2540-90E8-859912D47362}" type="presOf" srcId="{FE37A287-FCD9-2348-A656-539391A4A0F7}" destId="{AD6564B8-81EC-A247-8D89-0E6D49D3C721}" srcOrd="0" destOrd="0" presId="urn:microsoft.com/office/officeart/2005/8/layout/hList1"/>
    <dgm:cxn modelId="{F4AAE1CD-162A-0E4B-834E-0341C85D191A}" type="presOf" srcId="{90574C9B-98A5-4F4E-920D-8524B396D6A3}" destId="{2698F3C7-4B84-8C44-8A72-EB1BBB1E1774}" srcOrd="0" destOrd="1" presId="urn:microsoft.com/office/officeart/2005/8/layout/hList1"/>
    <dgm:cxn modelId="{D2528BD1-A606-184D-B180-CC5CB24B398A}" type="presOf" srcId="{B96CBC66-0F01-644D-AD2A-D23D705A7848}" destId="{AD6564B8-81EC-A247-8D89-0E6D49D3C721}" srcOrd="0" destOrd="5" presId="urn:microsoft.com/office/officeart/2005/8/layout/hList1"/>
    <dgm:cxn modelId="{E8C5DED3-68A6-FE49-937A-BA29A2FF48DB}" srcId="{543BB718-EA99-2048-825C-B94C110D1977}" destId="{803331E0-52D1-9D49-924E-D9AA7C8FF761}" srcOrd="2" destOrd="0" parTransId="{0D9451FA-A624-AD47-899C-F7161B1B2D0F}" sibTransId="{EA4B6E4F-16F5-6849-8271-2BEDCCEDFD44}"/>
    <dgm:cxn modelId="{4FEE42D9-0C38-DD4C-B455-723951EFF1D9}" type="presOf" srcId="{5D10F501-40AE-5748-AD04-B3E5101CC53E}" destId="{38AF18A8-26B9-D34A-8628-3B7178CCFBD5}" srcOrd="0" destOrd="0" presId="urn:microsoft.com/office/officeart/2005/8/layout/hList1"/>
    <dgm:cxn modelId="{CA6727EE-B949-9244-AB91-BDAA5224B0A4}" type="presParOf" srcId="{914B8E09-F080-764C-8EEE-C138F169B6ED}" destId="{8947A7F5-B9EA-2549-BA4E-B73CD055667B}" srcOrd="0" destOrd="0" presId="urn:microsoft.com/office/officeart/2005/8/layout/hList1"/>
    <dgm:cxn modelId="{2B3AFD2C-292E-CE45-8350-4DD162CFF722}" type="presParOf" srcId="{8947A7F5-B9EA-2549-BA4E-B73CD055667B}" destId="{DE54FC14-FB85-2E46-9A86-E8BA278A5A18}" srcOrd="0" destOrd="0" presId="urn:microsoft.com/office/officeart/2005/8/layout/hList1"/>
    <dgm:cxn modelId="{BA222FB4-0C43-C34E-B331-707F0355FF6D}" type="presParOf" srcId="{8947A7F5-B9EA-2549-BA4E-B73CD055667B}" destId="{C5833FBB-26C7-A447-9C18-B7AE3EFC4034}" srcOrd="1" destOrd="0" presId="urn:microsoft.com/office/officeart/2005/8/layout/hList1"/>
    <dgm:cxn modelId="{81049489-4F51-FB4D-A4BF-9667DDFEBE18}" type="presParOf" srcId="{914B8E09-F080-764C-8EEE-C138F169B6ED}" destId="{EE929176-5D1E-6E4B-8605-ABA28C6FDEF5}" srcOrd="1" destOrd="0" presId="urn:microsoft.com/office/officeart/2005/8/layout/hList1"/>
    <dgm:cxn modelId="{4F973D7E-3F1A-D741-869C-631FDBE8B484}" type="presParOf" srcId="{914B8E09-F080-764C-8EEE-C138F169B6ED}" destId="{248283E1-CAB7-D840-A5F6-C88260D40336}" srcOrd="2" destOrd="0" presId="urn:microsoft.com/office/officeart/2005/8/layout/hList1"/>
    <dgm:cxn modelId="{73832896-C424-684F-89F3-8A140689ACE9}" type="presParOf" srcId="{248283E1-CAB7-D840-A5F6-C88260D40336}" destId="{38AF18A8-26B9-D34A-8628-3B7178CCFBD5}" srcOrd="0" destOrd="0" presId="urn:microsoft.com/office/officeart/2005/8/layout/hList1"/>
    <dgm:cxn modelId="{D76C9F87-047A-0A48-8804-29D09BE712C9}" type="presParOf" srcId="{248283E1-CAB7-D840-A5F6-C88260D40336}" destId="{2698F3C7-4B84-8C44-8A72-EB1BBB1E1774}" srcOrd="1" destOrd="0" presId="urn:microsoft.com/office/officeart/2005/8/layout/hList1"/>
    <dgm:cxn modelId="{DC8E0BA8-A19C-FD4D-BAF4-2F57B5E1D553}" type="presParOf" srcId="{914B8E09-F080-764C-8EEE-C138F169B6ED}" destId="{8E0E78F0-DC41-FA4E-96C3-27EDFFA65B62}" srcOrd="3" destOrd="0" presId="urn:microsoft.com/office/officeart/2005/8/layout/hList1"/>
    <dgm:cxn modelId="{5BA20D0E-DAA6-E84B-8A0D-5A80E560A1B5}" type="presParOf" srcId="{914B8E09-F080-764C-8EEE-C138F169B6ED}" destId="{E6AB1965-39AA-B045-89BE-18D87A4C7783}" srcOrd="4" destOrd="0" presId="urn:microsoft.com/office/officeart/2005/8/layout/hList1"/>
    <dgm:cxn modelId="{67D7A107-477B-0941-83BD-4C6148F5EA4E}" type="presParOf" srcId="{E6AB1965-39AA-B045-89BE-18D87A4C7783}" destId="{86E0BBC4-16E9-E244-9CCB-EA423645D538}" srcOrd="0" destOrd="0" presId="urn:microsoft.com/office/officeart/2005/8/layout/hList1"/>
    <dgm:cxn modelId="{202BDC0B-B355-E447-83B5-A25756EA362F}" type="presParOf" srcId="{E6AB1965-39AA-B045-89BE-18D87A4C7783}" destId="{AD6564B8-81EC-A247-8D89-0E6D49D3C72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01EF8-5229-6049-9575-2D898E702132}" type="doc">
      <dgm:prSet loTypeId="urn:microsoft.com/office/officeart/2005/8/layout/hList1" loCatId="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F7D9EF24-CB7B-8E4C-986A-7521431477FD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000" dirty="0">
              <a:latin typeface="Montserrat" pitchFamily="2" charset="77"/>
            </a:rPr>
            <a:t>Arritmias</a:t>
          </a:r>
        </a:p>
      </dgm:t>
    </dgm:pt>
    <dgm:pt modelId="{2CBD4F77-1A03-864B-BB82-8F0688736889}" type="parTrans" cxnId="{AC3BCA13-A8B8-DB45-AB13-400529433EB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037F7F0A-192F-4247-85B5-805C52258FCD}" type="sibTrans" cxnId="{AC3BCA13-A8B8-DB45-AB13-400529433EB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566405E3-396A-314D-A3C9-26756888C7DC}">
      <dgm:prSet phldrT="[Texto]" custT="1"/>
      <dgm:spPr/>
      <dgm:t>
        <a:bodyPr/>
        <a:lstStyle/>
        <a:p>
          <a:r>
            <a:rPr lang="es-CO" sz="1800" dirty="0">
              <a:solidFill>
                <a:srgbClr val="152B48"/>
              </a:solidFill>
              <a:effectLst/>
              <a:latin typeface="Montserrat" pitchFamily="2" charset="77"/>
            </a:rPr>
            <a:t>Taquiarritmias.</a:t>
          </a:r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1A0C216C-A60D-D647-B589-E165AC5E8A10}" type="parTrans" cxnId="{BFF23C94-FE43-F94C-83D2-25212196C5B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C3B5842A-BEB7-E347-9585-720B6252D622}" type="sibTrans" cxnId="{BFF23C94-FE43-F94C-83D2-25212196C5B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5D10F501-40AE-5748-AD04-B3E5101CC53E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000" dirty="0">
              <a:latin typeface="Montserrat" pitchFamily="2" charset="77"/>
            </a:rPr>
            <a:t>Valvular</a:t>
          </a:r>
        </a:p>
      </dgm:t>
    </dgm:pt>
    <dgm:pt modelId="{3BA4FB39-E5BF-464C-AC69-39F36AAFD16E}" type="parTrans" cxnId="{78C89721-69D0-2840-9715-400533322A8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D558D3D-C661-2D4C-8ED6-BCE1DA13BDCF}" type="sibTrans" cxnId="{78C89721-69D0-2840-9715-400533322A8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8E7FA412-D12C-794F-8456-5E74788EFABB}">
      <dgm:prSet custT="1"/>
      <dgm:spPr/>
      <dgm:t>
        <a:bodyPr/>
        <a:lstStyle/>
        <a:p>
          <a:r>
            <a:rPr lang="es-CO" sz="1800" dirty="0">
              <a:solidFill>
                <a:srgbClr val="152B48"/>
              </a:solidFill>
              <a:effectLst/>
              <a:latin typeface="Montserrat" pitchFamily="2" charset="77"/>
            </a:rPr>
            <a:t>Bradiarritmias. </a:t>
          </a:r>
        </a:p>
      </dgm:t>
    </dgm:pt>
    <dgm:pt modelId="{FCEBC47B-7522-D445-8554-D02D23BA50EE}" type="parTrans" cxnId="{7D45F24B-FD16-9A45-B304-5EC6475BBFF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F4171013-4773-E04C-AEF1-2F1395493A30}" type="sibTrans" cxnId="{7D45F24B-FD16-9A45-B304-5EC6475BBFFA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BBA3CE99-ACA9-B94B-94A0-5D36957C5A2E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VT.</a:t>
          </a:r>
        </a:p>
      </dgm:t>
    </dgm:pt>
    <dgm:pt modelId="{14A39B5C-5493-5F4B-B1DB-6BC3431DB099}" type="parTrans" cxnId="{A0CF3D74-E74F-5F41-9528-6CF40F11B00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75AD7629-7FB6-A14A-A907-A40D98DF327E}" type="sibTrans" cxnId="{A0CF3D74-E74F-5F41-9528-6CF40F11B00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D317BF9-3E78-0744-9612-3970F419F556}">
      <dgm:prSet phldrT="[Texto]" custT="1"/>
      <dgm:spPr/>
      <dgm:t>
        <a:bodyPr/>
        <a:lstStyle/>
        <a:p>
          <a:r>
            <a:rPr lang="es-CO" sz="1800" dirty="0">
              <a:solidFill>
                <a:srgbClr val="152B48"/>
              </a:solidFill>
              <a:effectLst/>
              <a:latin typeface="Montserrat" pitchFamily="2" charset="77"/>
            </a:rPr>
            <a:t>SVT.</a:t>
          </a:r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7B1A6781-D5FB-FD47-BF29-50645E2DD80E}" type="parTrans" cxnId="{8544CD6E-EE71-CC48-B1FB-4D6572CC7D6B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27F1317-D603-CF4C-A296-C9E331AF435E}" type="sibTrans" cxnId="{8544CD6E-EE71-CC48-B1FB-4D6572CC7D6B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CFE38A28-C4A3-5045-98A1-A647A57FCD44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Progresión.</a:t>
          </a:r>
        </a:p>
      </dgm:t>
    </dgm:pt>
    <dgm:pt modelId="{00ACC63A-CDFD-2E4F-9E23-DD487DDF8B0F}" type="parTrans" cxnId="{6AE643E6-8AEC-CA49-975E-3C2FE749E475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2377085-3F55-624B-A18D-EFD1A97096C3}" type="sibTrans" cxnId="{6AE643E6-8AEC-CA49-975E-3C2FE749E475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323FFA2B-640A-254C-9419-A3040AC517E2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Endocarditis</a:t>
          </a:r>
          <a:r>
            <a:rPr lang="es-ES" sz="1800" dirty="0">
              <a:latin typeface="Montserrat" pitchFamily="2" charset="77"/>
            </a:rPr>
            <a:t>.</a:t>
          </a:r>
        </a:p>
      </dgm:t>
    </dgm:pt>
    <dgm:pt modelId="{F4A4D630-56EC-E041-84C3-E8153EB4B6F0}" type="parTrans" cxnId="{239CA5D5-7062-B540-B8E1-11ED31455665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1B4DB73-E6EC-E34C-AC3B-F3763F514502}" type="sibTrans" cxnId="{239CA5D5-7062-B540-B8E1-11ED31455665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65C817BA-EB41-304D-B04E-D47CFB498CF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000" dirty="0">
              <a:latin typeface="Montserrat" pitchFamily="2" charset="77"/>
            </a:rPr>
            <a:t>Otras</a:t>
          </a:r>
        </a:p>
      </dgm:t>
    </dgm:pt>
    <dgm:pt modelId="{281F451D-8397-7540-B002-54829154BC97}" type="parTrans" cxnId="{81885941-5029-EA4D-9BB0-95F9BDDB194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E4B03D21-5F00-D54B-B6A7-62AA1C0AECCA}" type="sibTrans" cxnId="{81885941-5029-EA4D-9BB0-95F9BDDB194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42B6FAC-3E07-BE42-9C44-444B8E43EA18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Peripato.</a:t>
          </a:r>
        </a:p>
      </dgm:t>
    </dgm:pt>
    <dgm:pt modelId="{1F0D3871-E07D-B74F-AB14-906F3A15609B}" type="parTrans" cxnId="{EB4A8F40-2B91-EE46-B7D9-04CAA0781C8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6C1426CC-20D8-B348-A595-1A3A0AF16F45}" type="sibTrans" cxnId="{EB4A8F40-2B91-EE46-B7D9-04CAA0781C8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EF514464-EB2A-2A4C-AA1D-CDD17EDBDAD9}">
      <dgm:prSet phldrT="[Texto]" custT="1"/>
      <dgm:spPr/>
      <dgm:t>
        <a:bodyPr/>
        <a:lstStyle/>
        <a:p>
          <a:r>
            <a:rPr lang="es-ES" sz="1800" dirty="0" err="1">
              <a:solidFill>
                <a:srgbClr val="152B48"/>
              </a:solidFill>
              <a:latin typeface="Montserrat" pitchFamily="2" charset="77"/>
            </a:rPr>
            <a:t>Takotsubo</a:t>
          </a: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370558A7-89DA-C04A-AFF9-2DA1A4FB69A0}" type="parTrans" cxnId="{4813AF46-C7A1-5849-B354-ED6E496094A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0DCA853F-5640-FE47-BC60-90AB86121F44}" type="sibTrans" cxnId="{4813AF46-C7A1-5849-B354-ED6E496094A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AC61038E-2AAB-7D4F-947E-169E2DA5DCF7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TEP.</a:t>
          </a:r>
        </a:p>
      </dgm:t>
    </dgm:pt>
    <dgm:pt modelId="{3BEB7556-6486-6141-AD94-111A9B842A83}" type="parTrans" cxnId="{DD1780EE-91B2-1B42-8198-06DAF1C6DBF0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758D6A94-258D-BD4F-9849-B16E88214FB3}" type="sibTrans" cxnId="{DD1780EE-91B2-1B42-8198-06DAF1C6DBF0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2F81D266-5C72-A141-A472-2FA39E5890DE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Miocarditis.</a:t>
          </a:r>
        </a:p>
      </dgm:t>
    </dgm:pt>
    <dgm:pt modelId="{1FC02CC4-7A5A-3E41-93DC-6F5892388E7D}" type="parTrans" cxnId="{7651AD48-C4F2-724C-A880-3772253C6EC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A576E86B-E778-794C-B181-0B8BFA8275B3}" type="sibTrans" cxnId="{7651AD48-C4F2-724C-A880-3772253C6ECE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87CAEAF5-6E2A-8A45-83C3-45D066F880DC}">
      <dgm:prSet phldrT="[Texto]"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Cirugía.</a:t>
          </a:r>
        </a:p>
      </dgm:t>
    </dgm:pt>
    <dgm:pt modelId="{B9331878-1028-FA43-BCAB-E71196A06D5A}" type="parTrans" cxnId="{847A79AF-126B-794B-9C54-3AEF7105541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DD4A2BF1-7829-C743-9B48-FFE79B942C55}" type="sibTrans" cxnId="{847A79AF-126B-794B-9C54-3AEF71055417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914B8E09-F080-764C-8EEE-C138F169B6ED}" type="pres">
      <dgm:prSet presAssocID="{30201EF8-5229-6049-9575-2D898E702132}" presName="Name0" presStyleCnt="0">
        <dgm:presLayoutVars>
          <dgm:dir/>
          <dgm:animLvl val="lvl"/>
          <dgm:resizeHandles val="exact"/>
        </dgm:presLayoutVars>
      </dgm:prSet>
      <dgm:spPr/>
    </dgm:pt>
    <dgm:pt modelId="{8947A7F5-B9EA-2549-BA4E-B73CD055667B}" type="pres">
      <dgm:prSet presAssocID="{F7D9EF24-CB7B-8E4C-986A-7521431477FD}" presName="composite" presStyleCnt="0"/>
      <dgm:spPr/>
    </dgm:pt>
    <dgm:pt modelId="{DE54FC14-FB85-2E46-9A86-E8BA278A5A18}" type="pres">
      <dgm:prSet presAssocID="{F7D9EF24-CB7B-8E4C-986A-7521431477F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5833FBB-26C7-A447-9C18-B7AE3EFC4034}" type="pres">
      <dgm:prSet presAssocID="{F7D9EF24-CB7B-8E4C-986A-7521431477FD}" presName="desTx" presStyleLbl="alignAccFollowNode1" presStyleIdx="0" presStyleCnt="3" custLinFactNeighborX="-899" custLinFactNeighborY="60">
        <dgm:presLayoutVars>
          <dgm:bulletEnabled val="1"/>
        </dgm:presLayoutVars>
      </dgm:prSet>
      <dgm:spPr/>
    </dgm:pt>
    <dgm:pt modelId="{EE929176-5D1E-6E4B-8605-ABA28C6FDEF5}" type="pres">
      <dgm:prSet presAssocID="{037F7F0A-192F-4247-85B5-805C52258FCD}" presName="space" presStyleCnt="0"/>
      <dgm:spPr/>
    </dgm:pt>
    <dgm:pt modelId="{248283E1-CAB7-D840-A5F6-C88260D40336}" type="pres">
      <dgm:prSet presAssocID="{5D10F501-40AE-5748-AD04-B3E5101CC53E}" presName="composite" presStyleCnt="0"/>
      <dgm:spPr/>
    </dgm:pt>
    <dgm:pt modelId="{38AF18A8-26B9-D34A-8628-3B7178CCFBD5}" type="pres">
      <dgm:prSet presAssocID="{5D10F501-40AE-5748-AD04-B3E5101CC53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698F3C7-4B84-8C44-8A72-EB1BBB1E1774}" type="pres">
      <dgm:prSet presAssocID="{5D10F501-40AE-5748-AD04-B3E5101CC53E}" presName="desTx" presStyleLbl="alignAccFollowNode1" presStyleIdx="1" presStyleCnt="3">
        <dgm:presLayoutVars>
          <dgm:bulletEnabled val="1"/>
        </dgm:presLayoutVars>
      </dgm:prSet>
      <dgm:spPr/>
    </dgm:pt>
    <dgm:pt modelId="{3D9A9498-2C47-6445-A4E2-E86A13D5A163}" type="pres">
      <dgm:prSet presAssocID="{DD558D3D-C661-2D4C-8ED6-BCE1DA13BDCF}" presName="space" presStyleCnt="0"/>
      <dgm:spPr/>
    </dgm:pt>
    <dgm:pt modelId="{F50B7B3C-3620-C643-9F3A-61496CE57D74}" type="pres">
      <dgm:prSet presAssocID="{65C817BA-EB41-304D-B04E-D47CFB498CF2}" presName="composite" presStyleCnt="0"/>
      <dgm:spPr/>
    </dgm:pt>
    <dgm:pt modelId="{64C3BB49-C85B-BD40-99FF-D7CFCBE1EF75}" type="pres">
      <dgm:prSet presAssocID="{65C817BA-EB41-304D-B04E-D47CFB498CF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C1C5AEB-08E3-CD46-BE40-B526E18943B0}" type="pres">
      <dgm:prSet presAssocID="{65C817BA-EB41-304D-B04E-D47CFB498CF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C3BCA13-A8B8-DB45-AB13-400529433EBC}" srcId="{30201EF8-5229-6049-9575-2D898E702132}" destId="{F7D9EF24-CB7B-8E4C-986A-7521431477FD}" srcOrd="0" destOrd="0" parTransId="{2CBD4F77-1A03-864B-BB82-8F0688736889}" sibTransId="{037F7F0A-192F-4247-85B5-805C52258FCD}"/>
    <dgm:cxn modelId="{78C89721-69D0-2840-9715-400533322A88}" srcId="{30201EF8-5229-6049-9575-2D898E702132}" destId="{5D10F501-40AE-5748-AD04-B3E5101CC53E}" srcOrd="1" destOrd="0" parTransId="{3BA4FB39-E5BF-464C-AC69-39F36AAFD16E}" sibTransId="{DD558D3D-C661-2D4C-8ED6-BCE1DA13BDCF}"/>
    <dgm:cxn modelId="{4D33B62D-1A09-6B41-95F5-578E2E339EF3}" type="presOf" srcId="{EF514464-EB2A-2A4C-AA1D-CDD17EDBDAD9}" destId="{3C1C5AEB-08E3-CD46-BE40-B526E18943B0}" srcOrd="0" destOrd="1" presId="urn:microsoft.com/office/officeart/2005/8/layout/hList1"/>
    <dgm:cxn modelId="{4703D736-E1F9-7842-910D-3217B9D157B5}" type="presOf" srcId="{CFE38A28-C4A3-5045-98A1-A647A57FCD44}" destId="{2698F3C7-4B84-8C44-8A72-EB1BBB1E1774}" srcOrd="0" destOrd="0" presId="urn:microsoft.com/office/officeart/2005/8/layout/hList1"/>
    <dgm:cxn modelId="{EB4A8F40-2B91-EE46-B7D9-04CAA0781C8C}" srcId="{65C817BA-EB41-304D-B04E-D47CFB498CF2}" destId="{D42B6FAC-3E07-BE42-9C44-444B8E43EA18}" srcOrd="0" destOrd="0" parTransId="{1F0D3871-E07D-B74F-AB14-906F3A15609B}" sibTransId="{6C1426CC-20D8-B348-A595-1A3A0AF16F45}"/>
    <dgm:cxn modelId="{2068F360-0D2F-BC47-9FE3-59FB79038906}" type="presOf" srcId="{D42B6FAC-3E07-BE42-9C44-444B8E43EA18}" destId="{3C1C5AEB-08E3-CD46-BE40-B526E18943B0}" srcOrd="0" destOrd="0" presId="urn:microsoft.com/office/officeart/2005/8/layout/hList1"/>
    <dgm:cxn modelId="{81885941-5029-EA4D-9BB0-95F9BDDB1947}" srcId="{30201EF8-5229-6049-9575-2D898E702132}" destId="{65C817BA-EB41-304D-B04E-D47CFB498CF2}" srcOrd="2" destOrd="0" parTransId="{281F451D-8397-7540-B002-54829154BC97}" sibTransId="{E4B03D21-5F00-D54B-B6A7-62AA1C0AECCA}"/>
    <dgm:cxn modelId="{4813AF46-C7A1-5849-B354-ED6E496094A7}" srcId="{65C817BA-EB41-304D-B04E-D47CFB498CF2}" destId="{EF514464-EB2A-2A4C-AA1D-CDD17EDBDAD9}" srcOrd="1" destOrd="0" parTransId="{370558A7-89DA-C04A-AFF9-2DA1A4FB69A0}" sibTransId="{0DCA853F-5640-FE47-BC60-90AB86121F44}"/>
    <dgm:cxn modelId="{30CD9368-DCF4-7D41-8867-F80545D1D096}" type="presOf" srcId="{1D317BF9-3E78-0744-9612-3970F419F556}" destId="{C5833FBB-26C7-A447-9C18-B7AE3EFC4034}" srcOrd="0" destOrd="1" presId="urn:microsoft.com/office/officeart/2005/8/layout/hList1"/>
    <dgm:cxn modelId="{7651AD48-C4F2-724C-A880-3772253C6ECE}" srcId="{65C817BA-EB41-304D-B04E-D47CFB498CF2}" destId="{2F81D266-5C72-A141-A472-2FA39E5890DE}" srcOrd="3" destOrd="0" parTransId="{1FC02CC4-7A5A-3E41-93DC-6F5892388E7D}" sibTransId="{A576E86B-E778-794C-B181-0B8BFA8275B3}"/>
    <dgm:cxn modelId="{0B513A69-1677-0E43-9253-1053A0971FA8}" type="presOf" srcId="{323FFA2B-640A-254C-9419-A3040AC517E2}" destId="{2698F3C7-4B84-8C44-8A72-EB1BBB1E1774}" srcOrd="0" destOrd="1" presId="urn:microsoft.com/office/officeart/2005/8/layout/hList1"/>
    <dgm:cxn modelId="{7D45F24B-FD16-9A45-B304-5EC6475BBFFA}" srcId="{F7D9EF24-CB7B-8E4C-986A-7521431477FD}" destId="{8E7FA412-D12C-794F-8456-5E74788EFABB}" srcOrd="3" destOrd="0" parTransId="{FCEBC47B-7522-D445-8554-D02D23BA50EE}" sibTransId="{F4171013-4773-E04C-AEF1-2F1395493A30}"/>
    <dgm:cxn modelId="{8544CD6E-EE71-CC48-B1FB-4D6572CC7D6B}" srcId="{F7D9EF24-CB7B-8E4C-986A-7521431477FD}" destId="{1D317BF9-3E78-0744-9612-3970F419F556}" srcOrd="1" destOrd="0" parTransId="{7B1A6781-D5FB-FD47-BF29-50645E2DD80E}" sibTransId="{D27F1317-D603-CF4C-A296-C9E331AF435E}"/>
    <dgm:cxn modelId="{A0CF3D74-E74F-5F41-9528-6CF40F11B00E}" srcId="{F7D9EF24-CB7B-8E4C-986A-7521431477FD}" destId="{BBA3CE99-ACA9-B94B-94A0-5D36957C5A2E}" srcOrd="2" destOrd="0" parTransId="{14A39B5C-5493-5F4B-B1DB-6BC3431DB099}" sibTransId="{75AD7629-7FB6-A14A-A907-A40D98DF327E}"/>
    <dgm:cxn modelId="{C2C3D37F-1668-3743-94D7-BEFE243C6161}" type="presOf" srcId="{30201EF8-5229-6049-9575-2D898E702132}" destId="{914B8E09-F080-764C-8EEE-C138F169B6ED}" srcOrd="0" destOrd="0" presId="urn:microsoft.com/office/officeart/2005/8/layout/hList1"/>
    <dgm:cxn modelId="{87549788-A875-1343-8244-33B429395DBE}" type="presOf" srcId="{F7D9EF24-CB7B-8E4C-986A-7521431477FD}" destId="{DE54FC14-FB85-2E46-9A86-E8BA278A5A18}" srcOrd="0" destOrd="0" presId="urn:microsoft.com/office/officeart/2005/8/layout/hList1"/>
    <dgm:cxn modelId="{ED7E0992-FD66-DB48-8AE8-2059F7291F21}" type="presOf" srcId="{8E7FA412-D12C-794F-8456-5E74788EFABB}" destId="{C5833FBB-26C7-A447-9C18-B7AE3EFC4034}" srcOrd="0" destOrd="3" presId="urn:microsoft.com/office/officeart/2005/8/layout/hList1"/>
    <dgm:cxn modelId="{BFF23C94-FE43-F94C-83D2-25212196C5BE}" srcId="{F7D9EF24-CB7B-8E4C-986A-7521431477FD}" destId="{566405E3-396A-314D-A3C9-26756888C7DC}" srcOrd="0" destOrd="0" parTransId="{1A0C216C-A60D-D647-B589-E165AC5E8A10}" sibTransId="{C3B5842A-BEB7-E347-9585-720B6252D622}"/>
    <dgm:cxn modelId="{D035B5A1-665C-234D-B482-0765195A2D10}" type="presOf" srcId="{BBA3CE99-ACA9-B94B-94A0-5D36957C5A2E}" destId="{C5833FBB-26C7-A447-9C18-B7AE3EFC4034}" srcOrd="0" destOrd="2" presId="urn:microsoft.com/office/officeart/2005/8/layout/hList1"/>
    <dgm:cxn modelId="{452D65A7-CE76-C040-8193-6E13D4AFB7F8}" type="presOf" srcId="{566405E3-396A-314D-A3C9-26756888C7DC}" destId="{C5833FBB-26C7-A447-9C18-B7AE3EFC4034}" srcOrd="0" destOrd="0" presId="urn:microsoft.com/office/officeart/2005/8/layout/hList1"/>
    <dgm:cxn modelId="{847A79AF-126B-794B-9C54-3AEF71055417}" srcId="{65C817BA-EB41-304D-B04E-D47CFB498CF2}" destId="{87CAEAF5-6E2A-8A45-83C3-45D066F880DC}" srcOrd="4" destOrd="0" parTransId="{B9331878-1028-FA43-BCAB-E71196A06D5A}" sibTransId="{DD4A2BF1-7829-C743-9B48-FFE79B942C55}"/>
    <dgm:cxn modelId="{239CA5D5-7062-B540-B8E1-11ED31455665}" srcId="{5D10F501-40AE-5748-AD04-B3E5101CC53E}" destId="{323FFA2B-640A-254C-9419-A3040AC517E2}" srcOrd="1" destOrd="0" parTransId="{F4A4D630-56EC-E041-84C3-E8153EB4B6F0}" sibTransId="{D1B4DB73-E6EC-E34C-AC3B-F3763F514502}"/>
    <dgm:cxn modelId="{4FEE42D9-0C38-DD4C-B455-723951EFF1D9}" type="presOf" srcId="{5D10F501-40AE-5748-AD04-B3E5101CC53E}" destId="{38AF18A8-26B9-D34A-8628-3B7178CCFBD5}" srcOrd="0" destOrd="0" presId="urn:microsoft.com/office/officeart/2005/8/layout/hList1"/>
    <dgm:cxn modelId="{3BF35DDC-DD0D-C148-A98A-1DA101D689CA}" type="presOf" srcId="{AC61038E-2AAB-7D4F-947E-169E2DA5DCF7}" destId="{3C1C5AEB-08E3-CD46-BE40-B526E18943B0}" srcOrd="0" destOrd="2" presId="urn:microsoft.com/office/officeart/2005/8/layout/hList1"/>
    <dgm:cxn modelId="{3FB9FBE0-E88A-4F4B-BEBB-6BB5878B37AB}" type="presOf" srcId="{2F81D266-5C72-A141-A472-2FA39E5890DE}" destId="{3C1C5AEB-08E3-CD46-BE40-B526E18943B0}" srcOrd="0" destOrd="3" presId="urn:microsoft.com/office/officeart/2005/8/layout/hList1"/>
    <dgm:cxn modelId="{6AE643E6-8AEC-CA49-975E-3C2FE749E475}" srcId="{5D10F501-40AE-5748-AD04-B3E5101CC53E}" destId="{CFE38A28-C4A3-5045-98A1-A647A57FCD44}" srcOrd="0" destOrd="0" parTransId="{00ACC63A-CDFD-2E4F-9E23-DD487DDF8B0F}" sibTransId="{12377085-3F55-624B-A18D-EFD1A97096C3}"/>
    <dgm:cxn modelId="{DD1780EE-91B2-1B42-8198-06DAF1C6DBF0}" srcId="{65C817BA-EB41-304D-B04E-D47CFB498CF2}" destId="{AC61038E-2AAB-7D4F-947E-169E2DA5DCF7}" srcOrd="2" destOrd="0" parTransId="{3BEB7556-6486-6141-AD94-111A9B842A83}" sibTransId="{758D6A94-258D-BD4F-9849-B16E88214FB3}"/>
    <dgm:cxn modelId="{DC25C2F2-3003-4E4D-87B6-8E2E9A948A63}" type="presOf" srcId="{87CAEAF5-6E2A-8A45-83C3-45D066F880DC}" destId="{3C1C5AEB-08E3-CD46-BE40-B526E18943B0}" srcOrd="0" destOrd="4" presId="urn:microsoft.com/office/officeart/2005/8/layout/hList1"/>
    <dgm:cxn modelId="{FB3DF2FC-8B83-124C-AF8F-30E58369B262}" type="presOf" srcId="{65C817BA-EB41-304D-B04E-D47CFB498CF2}" destId="{64C3BB49-C85B-BD40-99FF-D7CFCBE1EF75}" srcOrd="0" destOrd="0" presId="urn:microsoft.com/office/officeart/2005/8/layout/hList1"/>
    <dgm:cxn modelId="{CA6727EE-B949-9244-AB91-BDAA5224B0A4}" type="presParOf" srcId="{914B8E09-F080-764C-8EEE-C138F169B6ED}" destId="{8947A7F5-B9EA-2549-BA4E-B73CD055667B}" srcOrd="0" destOrd="0" presId="urn:microsoft.com/office/officeart/2005/8/layout/hList1"/>
    <dgm:cxn modelId="{2B3AFD2C-292E-CE45-8350-4DD162CFF722}" type="presParOf" srcId="{8947A7F5-B9EA-2549-BA4E-B73CD055667B}" destId="{DE54FC14-FB85-2E46-9A86-E8BA278A5A18}" srcOrd="0" destOrd="0" presId="urn:microsoft.com/office/officeart/2005/8/layout/hList1"/>
    <dgm:cxn modelId="{BA222FB4-0C43-C34E-B331-707F0355FF6D}" type="presParOf" srcId="{8947A7F5-B9EA-2549-BA4E-B73CD055667B}" destId="{C5833FBB-26C7-A447-9C18-B7AE3EFC4034}" srcOrd="1" destOrd="0" presId="urn:microsoft.com/office/officeart/2005/8/layout/hList1"/>
    <dgm:cxn modelId="{81049489-4F51-FB4D-A4BF-9667DDFEBE18}" type="presParOf" srcId="{914B8E09-F080-764C-8EEE-C138F169B6ED}" destId="{EE929176-5D1E-6E4B-8605-ABA28C6FDEF5}" srcOrd="1" destOrd="0" presId="urn:microsoft.com/office/officeart/2005/8/layout/hList1"/>
    <dgm:cxn modelId="{4F973D7E-3F1A-D741-869C-631FDBE8B484}" type="presParOf" srcId="{914B8E09-F080-764C-8EEE-C138F169B6ED}" destId="{248283E1-CAB7-D840-A5F6-C88260D40336}" srcOrd="2" destOrd="0" presId="urn:microsoft.com/office/officeart/2005/8/layout/hList1"/>
    <dgm:cxn modelId="{73832896-C424-684F-89F3-8A140689ACE9}" type="presParOf" srcId="{248283E1-CAB7-D840-A5F6-C88260D40336}" destId="{38AF18A8-26B9-D34A-8628-3B7178CCFBD5}" srcOrd="0" destOrd="0" presId="urn:microsoft.com/office/officeart/2005/8/layout/hList1"/>
    <dgm:cxn modelId="{D76C9F87-047A-0A48-8804-29D09BE712C9}" type="presParOf" srcId="{248283E1-CAB7-D840-A5F6-C88260D40336}" destId="{2698F3C7-4B84-8C44-8A72-EB1BBB1E1774}" srcOrd="1" destOrd="0" presId="urn:microsoft.com/office/officeart/2005/8/layout/hList1"/>
    <dgm:cxn modelId="{221CE1CF-F9C9-A640-9169-153C2906C986}" type="presParOf" srcId="{914B8E09-F080-764C-8EEE-C138F169B6ED}" destId="{3D9A9498-2C47-6445-A4E2-E86A13D5A163}" srcOrd="3" destOrd="0" presId="urn:microsoft.com/office/officeart/2005/8/layout/hList1"/>
    <dgm:cxn modelId="{68853083-ED36-9441-81C2-E23B7DF3115B}" type="presParOf" srcId="{914B8E09-F080-764C-8EEE-C138F169B6ED}" destId="{F50B7B3C-3620-C643-9F3A-61496CE57D74}" srcOrd="4" destOrd="0" presId="urn:microsoft.com/office/officeart/2005/8/layout/hList1"/>
    <dgm:cxn modelId="{A64A3EDA-E747-EA4F-9F54-2E381DBA23D6}" type="presParOf" srcId="{F50B7B3C-3620-C643-9F3A-61496CE57D74}" destId="{64C3BB49-C85B-BD40-99FF-D7CFCBE1EF75}" srcOrd="0" destOrd="0" presId="urn:microsoft.com/office/officeart/2005/8/layout/hList1"/>
    <dgm:cxn modelId="{7BB5E251-1CA2-AB4A-94D7-729B24B18361}" type="presParOf" srcId="{F50B7B3C-3620-C643-9F3A-61496CE57D74}" destId="{3C1C5AEB-08E3-CD46-BE40-B526E18943B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D46527-459F-4F48-A1EB-FAFE56DDE23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EA8F10-855D-184C-8D4F-14569B24B571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800" b="1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Estructura cardiaca y diferenciales.</a:t>
          </a:r>
          <a:endParaRPr lang="es-CO" sz="1800" b="0" dirty="0">
            <a:solidFill>
              <a:srgbClr val="152B48"/>
            </a:solidFill>
          </a:endParaRPr>
        </a:p>
      </dgm:t>
    </dgm:pt>
    <dgm:pt modelId="{FB26EA55-2351-7D42-B99C-9C00C99101EC}" type="parTrans" cxnId="{46B2A02F-893E-864A-894A-871A356C764A}">
      <dgm:prSet/>
      <dgm:spPr/>
      <dgm:t>
        <a:bodyPr/>
        <a:lstStyle/>
        <a:p>
          <a:endParaRPr lang="es-ES"/>
        </a:p>
      </dgm:t>
    </dgm:pt>
    <dgm:pt modelId="{7529BF3F-70B8-704F-B9BD-0F2833CDA050}" type="sibTrans" cxnId="{46B2A02F-893E-864A-894A-871A356C764A}">
      <dgm:prSet/>
      <dgm:spPr/>
      <dgm:t>
        <a:bodyPr/>
        <a:lstStyle/>
        <a:p>
          <a:endParaRPr lang="es-ES"/>
        </a:p>
      </dgm:t>
    </dgm:pt>
    <dgm:pt modelId="{CF013E59-B3B8-7E48-A55E-DA33F4B727DF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800" b="1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Cambio desde última valoración.</a:t>
          </a:r>
          <a:endParaRPr lang="es-ES" sz="1800" dirty="0">
            <a:solidFill>
              <a:srgbClr val="152B48"/>
            </a:solidFill>
          </a:endParaRPr>
        </a:p>
      </dgm:t>
    </dgm:pt>
    <dgm:pt modelId="{9CF063D2-7083-CE43-A7FD-FD641FA5CC07}" type="parTrans" cxnId="{4443CBB5-17CA-B049-8EBD-D6517EE8A7D1}">
      <dgm:prSet/>
      <dgm:spPr/>
      <dgm:t>
        <a:bodyPr/>
        <a:lstStyle/>
        <a:p>
          <a:endParaRPr lang="es-ES"/>
        </a:p>
      </dgm:t>
    </dgm:pt>
    <dgm:pt modelId="{BC166B9E-6A6D-3542-8804-EC1C053EA39C}" type="sibTrans" cxnId="{4443CBB5-17CA-B049-8EBD-D6517EE8A7D1}">
      <dgm:prSet/>
      <dgm:spPr/>
      <dgm:t>
        <a:bodyPr/>
        <a:lstStyle/>
        <a:p>
          <a:endParaRPr lang="es-ES"/>
        </a:p>
      </dgm:t>
    </dgm:pt>
    <dgm:pt modelId="{3371D39A-7D34-3347-9DD7-304C2D952E0C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800" b="1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Paciente con inestabilidad.</a:t>
          </a:r>
        </a:p>
      </dgm:t>
    </dgm:pt>
    <dgm:pt modelId="{08C122F9-0103-7D4E-9EE3-8A47CED046DB}" type="sibTrans" cxnId="{684CDC66-4362-2945-A9B0-FF31FEBCF569}">
      <dgm:prSet/>
      <dgm:spPr/>
      <dgm:t>
        <a:bodyPr/>
        <a:lstStyle/>
        <a:p>
          <a:endParaRPr lang="es-ES"/>
        </a:p>
      </dgm:t>
    </dgm:pt>
    <dgm:pt modelId="{5EB9AB7B-FEBF-364E-A2FD-3F41FF07134A}" type="parTrans" cxnId="{684CDC66-4362-2945-A9B0-FF31FEBCF569}">
      <dgm:prSet/>
      <dgm:spPr/>
      <dgm:t>
        <a:bodyPr/>
        <a:lstStyle/>
        <a:p>
          <a:endParaRPr lang="es-ES"/>
        </a:p>
      </dgm:t>
    </dgm:pt>
    <dgm:pt modelId="{9F989820-B249-D744-83BD-97BA1A558C8D}" type="pres">
      <dgm:prSet presAssocID="{35D46527-459F-4F48-A1EB-FAFE56DDE23A}" presName="compositeShape" presStyleCnt="0">
        <dgm:presLayoutVars>
          <dgm:dir/>
          <dgm:resizeHandles/>
        </dgm:presLayoutVars>
      </dgm:prSet>
      <dgm:spPr/>
    </dgm:pt>
    <dgm:pt modelId="{5C83E953-504E-1B4F-A7AD-B3F7F2B085B4}" type="pres">
      <dgm:prSet presAssocID="{35D46527-459F-4F48-A1EB-FAFE56DDE23A}" presName="pyramid" presStyleLbl="node1" presStyleIdx="0" presStyleCnt="1"/>
      <dgm:spPr>
        <a:solidFill>
          <a:srgbClr val="06AEAA">
            <a:alpha val="50000"/>
          </a:srgbClr>
        </a:solidFill>
      </dgm:spPr>
    </dgm:pt>
    <dgm:pt modelId="{E4856C03-F9CE-B640-9C59-52FB3F0F0AE1}" type="pres">
      <dgm:prSet presAssocID="{35D46527-459F-4F48-A1EB-FAFE56DDE23A}" presName="theList" presStyleCnt="0"/>
      <dgm:spPr/>
    </dgm:pt>
    <dgm:pt modelId="{442B3A3A-410A-3544-B0CD-2F6C942F6D77}" type="pres">
      <dgm:prSet presAssocID="{1FEA8F10-855D-184C-8D4F-14569B24B571}" presName="aNode" presStyleLbl="fgAcc1" presStyleIdx="0" presStyleCnt="3">
        <dgm:presLayoutVars>
          <dgm:bulletEnabled val="1"/>
        </dgm:presLayoutVars>
      </dgm:prSet>
      <dgm:spPr/>
    </dgm:pt>
    <dgm:pt modelId="{9E624885-628C-E64A-9CDD-390D1D24DC2B}" type="pres">
      <dgm:prSet presAssocID="{1FEA8F10-855D-184C-8D4F-14569B24B571}" presName="aSpace" presStyleCnt="0"/>
      <dgm:spPr/>
    </dgm:pt>
    <dgm:pt modelId="{2C411ACF-257D-8849-AC84-0C2851533C85}" type="pres">
      <dgm:prSet presAssocID="{CF013E59-B3B8-7E48-A55E-DA33F4B727DF}" presName="aNode" presStyleLbl="fgAcc1" presStyleIdx="1" presStyleCnt="3">
        <dgm:presLayoutVars>
          <dgm:bulletEnabled val="1"/>
        </dgm:presLayoutVars>
      </dgm:prSet>
      <dgm:spPr/>
    </dgm:pt>
    <dgm:pt modelId="{08852997-A47B-D646-B6C1-E9E47B097FF8}" type="pres">
      <dgm:prSet presAssocID="{CF013E59-B3B8-7E48-A55E-DA33F4B727DF}" presName="aSpace" presStyleCnt="0"/>
      <dgm:spPr/>
    </dgm:pt>
    <dgm:pt modelId="{D7BA3E6F-2166-9F4B-9153-5F9670E3517E}" type="pres">
      <dgm:prSet presAssocID="{3371D39A-7D34-3347-9DD7-304C2D952E0C}" presName="aNode" presStyleLbl="fgAcc1" presStyleIdx="2" presStyleCnt="3">
        <dgm:presLayoutVars>
          <dgm:bulletEnabled val="1"/>
        </dgm:presLayoutVars>
      </dgm:prSet>
      <dgm:spPr/>
    </dgm:pt>
    <dgm:pt modelId="{EA96FCD5-8355-3448-9B6A-79493FE81108}" type="pres">
      <dgm:prSet presAssocID="{3371D39A-7D34-3347-9DD7-304C2D952E0C}" presName="aSpace" presStyleCnt="0"/>
      <dgm:spPr/>
    </dgm:pt>
  </dgm:ptLst>
  <dgm:cxnLst>
    <dgm:cxn modelId="{8BF19C1D-D5FB-9F47-978C-0EF9693A7E26}" type="presOf" srcId="{3371D39A-7D34-3347-9DD7-304C2D952E0C}" destId="{D7BA3E6F-2166-9F4B-9153-5F9670E3517E}" srcOrd="0" destOrd="0" presId="urn:microsoft.com/office/officeart/2005/8/layout/pyramid2"/>
    <dgm:cxn modelId="{46B2A02F-893E-864A-894A-871A356C764A}" srcId="{35D46527-459F-4F48-A1EB-FAFE56DDE23A}" destId="{1FEA8F10-855D-184C-8D4F-14569B24B571}" srcOrd="0" destOrd="0" parTransId="{FB26EA55-2351-7D42-B99C-9C00C99101EC}" sibTransId="{7529BF3F-70B8-704F-B9BD-0F2833CDA050}"/>
    <dgm:cxn modelId="{16C31F65-3611-DC44-9C98-DA3E077AFE29}" type="presOf" srcId="{35D46527-459F-4F48-A1EB-FAFE56DDE23A}" destId="{9F989820-B249-D744-83BD-97BA1A558C8D}" srcOrd="0" destOrd="0" presId="urn:microsoft.com/office/officeart/2005/8/layout/pyramid2"/>
    <dgm:cxn modelId="{684CDC66-4362-2945-A9B0-FF31FEBCF569}" srcId="{35D46527-459F-4F48-A1EB-FAFE56DDE23A}" destId="{3371D39A-7D34-3347-9DD7-304C2D952E0C}" srcOrd="2" destOrd="0" parTransId="{5EB9AB7B-FEBF-364E-A2FD-3F41FF07134A}" sibTransId="{08C122F9-0103-7D4E-9EE3-8A47CED046DB}"/>
    <dgm:cxn modelId="{4066BB70-1676-864A-8127-98D1F2005B26}" type="presOf" srcId="{1FEA8F10-855D-184C-8D4F-14569B24B571}" destId="{442B3A3A-410A-3544-B0CD-2F6C942F6D77}" srcOrd="0" destOrd="0" presId="urn:microsoft.com/office/officeart/2005/8/layout/pyramid2"/>
    <dgm:cxn modelId="{2FA7118B-6E86-DB47-9D72-EC54C2D94D0C}" type="presOf" srcId="{CF013E59-B3B8-7E48-A55E-DA33F4B727DF}" destId="{2C411ACF-257D-8849-AC84-0C2851533C85}" srcOrd="0" destOrd="0" presId="urn:microsoft.com/office/officeart/2005/8/layout/pyramid2"/>
    <dgm:cxn modelId="{4443CBB5-17CA-B049-8EBD-D6517EE8A7D1}" srcId="{35D46527-459F-4F48-A1EB-FAFE56DDE23A}" destId="{CF013E59-B3B8-7E48-A55E-DA33F4B727DF}" srcOrd="1" destOrd="0" parTransId="{9CF063D2-7083-CE43-A7FD-FD641FA5CC07}" sibTransId="{BC166B9E-6A6D-3542-8804-EC1C053EA39C}"/>
    <dgm:cxn modelId="{4270E837-C271-0B45-BFAD-6BB520052E81}" type="presParOf" srcId="{9F989820-B249-D744-83BD-97BA1A558C8D}" destId="{5C83E953-504E-1B4F-A7AD-B3F7F2B085B4}" srcOrd="0" destOrd="0" presId="urn:microsoft.com/office/officeart/2005/8/layout/pyramid2"/>
    <dgm:cxn modelId="{1D5AB648-E30D-0544-89D8-3B67B24942F3}" type="presParOf" srcId="{9F989820-B249-D744-83BD-97BA1A558C8D}" destId="{E4856C03-F9CE-B640-9C59-52FB3F0F0AE1}" srcOrd="1" destOrd="0" presId="urn:microsoft.com/office/officeart/2005/8/layout/pyramid2"/>
    <dgm:cxn modelId="{B1C7E95A-6C11-BA41-9EB0-CC5A0138E719}" type="presParOf" srcId="{E4856C03-F9CE-B640-9C59-52FB3F0F0AE1}" destId="{442B3A3A-410A-3544-B0CD-2F6C942F6D77}" srcOrd="0" destOrd="0" presId="urn:microsoft.com/office/officeart/2005/8/layout/pyramid2"/>
    <dgm:cxn modelId="{C7193B4D-9D4B-224D-80F5-BC837DE8190D}" type="presParOf" srcId="{E4856C03-F9CE-B640-9C59-52FB3F0F0AE1}" destId="{9E624885-628C-E64A-9CDD-390D1D24DC2B}" srcOrd="1" destOrd="0" presId="urn:microsoft.com/office/officeart/2005/8/layout/pyramid2"/>
    <dgm:cxn modelId="{92736110-7B4F-2341-8CB7-13116E9F0BE9}" type="presParOf" srcId="{E4856C03-F9CE-B640-9C59-52FB3F0F0AE1}" destId="{2C411ACF-257D-8849-AC84-0C2851533C85}" srcOrd="2" destOrd="0" presId="urn:microsoft.com/office/officeart/2005/8/layout/pyramid2"/>
    <dgm:cxn modelId="{F691FC6A-0566-6F44-B070-00283E81C99D}" type="presParOf" srcId="{E4856C03-F9CE-B640-9C59-52FB3F0F0AE1}" destId="{08852997-A47B-D646-B6C1-E9E47B097FF8}" srcOrd="3" destOrd="0" presId="urn:microsoft.com/office/officeart/2005/8/layout/pyramid2"/>
    <dgm:cxn modelId="{BE41D3C0-1FFB-E741-8171-983559612AD8}" type="presParOf" srcId="{E4856C03-F9CE-B640-9C59-52FB3F0F0AE1}" destId="{D7BA3E6F-2166-9F4B-9153-5F9670E3517E}" srcOrd="4" destOrd="0" presId="urn:microsoft.com/office/officeart/2005/8/layout/pyramid2"/>
    <dgm:cxn modelId="{39C3D4FB-1EAA-C240-A190-9E703575DD6D}" type="presParOf" srcId="{E4856C03-F9CE-B640-9C59-52FB3F0F0AE1}" destId="{EA96FCD5-8355-3448-9B6A-79493FE8110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77AFB9-5E5A-FE46-BDB5-0BB7B88D4F05}" type="doc">
      <dgm:prSet loTypeId="urn:microsoft.com/office/officeart/2005/8/layout/arrow3" loCatId="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D36AB1A6-31AB-4B43-A767-7C4A85A96250}">
      <dgm:prSet phldrT="[Texto]" custT="1"/>
      <dgm:spPr/>
      <dgm:t>
        <a:bodyPr/>
        <a:lstStyle/>
        <a:p>
          <a:pPr algn="l"/>
          <a:r>
            <a:rPr lang="es-CO" sz="1400" dirty="0">
              <a:solidFill>
                <a:srgbClr val="152B48"/>
              </a:solidFill>
              <a:latin typeface="Montserrat" pitchFamily="2" charset="77"/>
            </a:rPr>
            <a:t>Aumento de postcarga.</a:t>
          </a:r>
        </a:p>
        <a:p>
          <a:pPr algn="l"/>
          <a:r>
            <a:rPr lang="es-CO" sz="1400" dirty="0">
              <a:solidFill>
                <a:srgbClr val="152B48"/>
              </a:solidFill>
              <a:latin typeface="Montserrat" pitchFamily="2" charset="77"/>
            </a:rPr>
            <a:t>Disminución de gasto cardíaco.</a:t>
          </a:r>
          <a:r>
            <a:rPr lang="es-CO" sz="2700" dirty="0">
              <a:solidFill>
                <a:srgbClr val="152B48"/>
              </a:solidFill>
              <a:latin typeface="Montserrat" pitchFamily="2" charset="77"/>
            </a:rPr>
            <a:t> </a:t>
          </a:r>
          <a:endParaRPr lang="es-ES" sz="2700" dirty="0">
            <a:solidFill>
              <a:srgbClr val="152B48"/>
            </a:solidFill>
            <a:latin typeface="Montserrat" pitchFamily="2" charset="77"/>
          </a:endParaRPr>
        </a:p>
      </dgm:t>
    </dgm:pt>
    <dgm:pt modelId="{AADB0D6A-0C6E-FA49-9D6E-1066AA62360E}" type="parTrans" cxnId="{EBB0E2DE-D599-4C40-A364-D427D7F09C2C}">
      <dgm:prSet/>
      <dgm:spPr/>
      <dgm:t>
        <a:bodyPr/>
        <a:lstStyle/>
        <a:p>
          <a:endParaRPr lang="es-ES"/>
        </a:p>
      </dgm:t>
    </dgm:pt>
    <dgm:pt modelId="{A36C6991-1F37-5A42-8682-DD1D61A8D26B}" type="sibTrans" cxnId="{EBB0E2DE-D599-4C40-A364-D427D7F09C2C}">
      <dgm:prSet/>
      <dgm:spPr/>
      <dgm:t>
        <a:bodyPr/>
        <a:lstStyle/>
        <a:p>
          <a:endParaRPr lang="es-ES"/>
        </a:p>
      </dgm:t>
    </dgm:pt>
    <dgm:pt modelId="{EB2E1AF8-4359-324D-9F00-9FC257D98119}">
      <dgm:prSet phldrT="[Texto]" custT="1"/>
      <dgm:spPr/>
      <dgm:t>
        <a:bodyPr/>
        <a:lstStyle/>
        <a:p>
          <a:pPr algn="l"/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Contemporizar.</a:t>
          </a:r>
        </a:p>
        <a:p>
          <a:pPr algn="l"/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Mantener perfusión. </a:t>
          </a:r>
        </a:p>
      </dgm:t>
    </dgm:pt>
    <dgm:pt modelId="{7098C8D1-2574-5047-A8EE-44BF3E833A54}" type="parTrans" cxnId="{B143F342-48C3-CE46-875D-651A665BE5C9}">
      <dgm:prSet/>
      <dgm:spPr/>
      <dgm:t>
        <a:bodyPr/>
        <a:lstStyle/>
        <a:p>
          <a:endParaRPr lang="es-ES"/>
        </a:p>
      </dgm:t>
    </dgm:pt>
    <dgm:pt modelId="{8E66A98B-CEFB-3C4B-B02A-3E315CB1A919}" type="sibTrans" cxnId="{B143F342-48C3-CE46-875D-651A665BE5C9}">
      <dgm:prSet/>
      <dgm:spPr/>
      <dgm:t>
        <a:bodyPr/>
        <a:lstStyle/>
        <a:p>
          <a:endParaRPr lang="es-ES"/>
        </a:p>
      </dgm:t>
    </dgm:pt>
    <dgm:pt modelId="{44440F21-87C9-F54E-A8DF-76F2F7075345}" type="pres">
      <dgm:prSet presAssocID="{9377AFB9-5E5A-FE46-BDB5-0BB7B88D4F05}" presName="compositeShape" presStyleCnt="0">
        <dgm:presLayoutVars>
          <dgm:chMax val="2"/>
          <dgm:dir/>
          <dgm:resizeHandles val="exact"/>
        </dgm:presLayoutVars>
      </dgm:prSet>
      <dgm:spPr/>
    </dgm:pt>
    <dgm:pt modelId="{C8BD0C4A-E9CB-874C-B45E-10ED2561A035}" type="pres">
      <dgm:prSet presAssocID="{9377AFB9-5E5A-FE46-BDB5-0BB7B88D4F05}" presName="divider" presStyleLbl="fgShp" presStyleIdx="0" presStyleCnt="1"/>
      <dgm:spPr>
        <a:solidFill>
          <a:srgbClr val="152B48"/>
        </a:solidFill>
      </dgm:spPr>
    </dgm:pt>
    <dgm:pt modelId="{140010C0-3535-CA4E-ACB1-0F76E7A2C307}" type="pres">
      <dgm:prSet presAssocID="{D36AB1A6-31AB-4B43-A767-7C4A85A96250}" presName="downArrow" presStyleLbl="node1" presStyleIdx="0" presStyleCnt="2"/>
      <dgm:spPr>
        <a:solidFill>
          <a:srgbClr val="06AEAA"/>
        </a:solidFill>
      </dgm:spPr>
    </dgm:pt>
    <dgm:pt modelId="{0A6050AE-A322-7143-A029-7DF806B37E27}" type="pres">
      <dgm:prSet presAssocID="{D36AB1A6-31AB-4B43-A767-7C4A85A96250}" presName="downArrowText" presStyleLbl="revTx" presStyleIdx="0" presStyleCnt="2" custScaleX="165940" custLinFactNeighborX="29639">
        <dgm:presLayoutVars>
          <dgm:bulletEnabled val="1"/>
        </dgm:presLayoutVars>
      </dgm:prSet>
      <dgm:spPr/>
    </dgm:pt>
    <dgm:pt modelId="{79CA3C82-3A50-F448-8D10-8AF38AD7CC87}" type="pres">
      <dgm:prSet presAssocID="{EB2E1AF8-4359-324D-9F00-9FC257D98119}" presName="upArrow" presStyleLbl="node1" presStyleIdx="1" presStyleCnt="2"/>
      <dgm:spPr>
        <a:solidFill>
          <a:srgbClr val="06AEAA"/>
        </a:solidFill>
      </dgm:spPr>
    </dgm:pt>
    <dgm:pt modelId="{DEC40C2E-A8E6-D749-895E-9D804754A536}" type="pres">
      <dgm:prSet presAssocID="{EB2E1AF8-4359-324D-9F00-9FC257D98119}" presName="upArrowText" presStyleLbl="revTx" presStyleIdx="1" presStyleCnt="2" custScaleX="142460">
        <dgm:presLayoutVars>
          <dgm:bulletEnabled val="1"/>
        </dgm:presLayoutVars>
      </dgm:prSet>
      <dgm:spPr/>
    </dgm:pt>
  </dgm:ptLst>
  <dgm:cxnLst>
    <dgm:cxn modelId="{12D3C108-CDC3-6F40-A9BC-E8087ADB4564}" type="presOf" srcId="{D36AB1A6-31AB-4B43-A767-7C4A85A96250}" destId="{0A6050AE-A322-7143-A029-7DF806B37E27}" srcOrd="0" destOrd="0" presId="urn:microsoft.com/office/officeart/2005/8/layout/arrow3"/>
    <dgm:cxn modelId="{B143F342-48C3-CE46-875D-651A665BE5C9}" srcId="{9377AFB9-5E5A-FE46-BDB5-0BB7B88D4F05}" destId="{EB2E1AF8-4359-324D-9F00-9FC257D98119}" srcOrd="1" destOrd="0" parTransId="{7098C8D1-2574-5047-A8EE-44BF3E833A54}" sibTransId="{8E66A98B-CEFB-3C4B-B02A-3E315CB1A919}"/>
    <dgm:cxn modelId="{3CBE704F-002E-D143-AEF2-5C0342A590E1}" type="presOf" srcId="{EB2E1AF8-4359-324D-9F00-9FC257D98119}" destId="{DEC40C2E-A8E6-D749-895E-9D804754A536}" srcOrd="0" destOrd="0" presId="urn:microsoft.com/office/officeart/2005/8/layout/arrow3"/>
    <dgm:cxn modelId="{DCFB51AE-582C-294C-B51A-9E339B0AC481}" type="presOf" srcId="{9377AFB9-5E5A-FE46-BDB5-0BB7B88D4F05}" destId="{44440F21-87C9-F54E-A8DF-76F2F7075345}" srcOrd="0" destOrd="0" presId="urn:microsoft.com/office/officeart/2005/8/layout/arrow3"/>
    <dgm:cxn modelId="{EBB0E2DE-D599-4C40-A364-D427D7F09C2C}" srcId="{9377AFB9-5E5A-FE46-BDB5-0BB7B88D4F05}" destId="{D36AB1A6-31AB-4B43-A767-7C4A85A96250}" srcOrd="0" destOrd="0" parTransId="{AADB0D6A-0C6E-FA49-9D6E-1066AA62360E}" sibTransId="{A36C6991-1F37-5A42-8682-DD1D61A8D26B}"/>
    <dgm:cxn modelId="{3FCC2464-8AA4-D448-BB2D-795D1E4FE94F}" type="presParOf" srcId="{44440F21-87C9-F54E-A8DF-76F2F7075345}" destId="{C8BD0C4A-E9CB-874C-B45E-10ED2561A035}" srcOrd="0" destOrd="0" presId="urn:microsoft.com/office/officeart/2005/8/layout/arrow3"/>
    <dgm:cxn modelId="{7FD207BE-F072-6E41-B97E-56C395707097}" type="presParOf" srcId="{44440F21-87C9-F54E-A8DF-76F2F7075345}" destId="{140010C0-3535-CA4E-ACB1-0F76E7A2C307}" srcOrd="1" destOrd="0" presId="urn:microsoft.com/office/officeart/2005/8/layout/arrow3"/>
    <dgm:cxn modelId="{23B3590C-888D-2542-805D-6AFD8AB93E27}" type="presParOf" srcId="{44440F21-87C9-F54E-A8DF-76F2F7075345}" destId="{0A6050AE-A322-7143-A029-7DF806B37E27}" srcOrd="2" destOrd="0" presId="urn:microsoft.com/office/officeart/2005/8/layout/arrow3"/>
    <dgm:cxn modelId="{774C5192-7CF9-174B-AB5A-3ACE0C0F3B64}" type="presParOf" srcId="{44440F21-87C9-F54E-A8DF-76F2F7075345}" destId="{79CA3C82-3A50-F448-8D10-8AF38AD7CC87}" srcOrd="3" destOrd="0" presId="urn:microsoft.com/office/officeart/2005/8/layout/arrow3"/>
    <dgm:cxn modelId="{D2EDA472-E16E-B648-8FC8-85FB446276AF}" type="presParOf" srcId="{44440F21-87C9-F54E-A8DF-76F2F7075345}" destId="{DEC40C2E-A8E6-D749-895E-9D804754A536}" srcOrd="4" destOrd="0" presId="urn:microsoft.com/office/officeart/2005/8/layout/arrow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30C965-90EE-6E4F-BBE0-7B882DD3EB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12FE908-1F05-5E4B-95CE-60951BAB69A5}">
      <dgm:prSet custT="1"/>
      <dgm:spPr>
        <a:solidFill>
          <a:srgbClr val="152B48"/>
        </a:solidFill>
      </dgm:spPr>
      <dgm:t>
        <a:bodyPr/>
        <a:lstStyle/>
        <a:p>
          <a:r>
            <a:rPr lang="es-ES_tradnl" sz="1800" dirty="0" err="1">
              <a:latin typeface="Montserrat" pitchFamily="2" charset="77"/>
            </a:rPr>
            <a:t>Tromboprofilaxis</a:t>
          </a:r>
          <a:r>
            <a:rPr lang="es-ES_tradnl" sz="1800" dirty="0">
              <a:latin typeface="Montserrat" pitchFamily="2" charset="77"/>
            </a:rPr>
            <a:t> .</a:t>
          </a:r>
          <a:endParaRPr lang="es-CO" sz="1800" dirty="0">
            <a:latin typeface="Montserrat" pitchFamily="2" charset="77"/>
          </a:endParaRPr>
        </a:p>
      </dgm:t>
    </dgm:pt>
    <dgm:pt modelId="{4B53086E-B9B5-544C-8D9C-75AD2D418EBC}" type="parTrans" cxnId="{1D25E1B7-8D8D-1D45-A917-E413DC02E10F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7A8C5F0-E717-4B4B-819A-82DC821DD11F}" type="sibTrans" cxnId="{1D25E1B7-8D8D-1D45-A917-E413DC02E10F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3830C42-3316-6840-8950-FDD1CFAB6185}">
      <dgm:prSet custT="1"/>
      <dgm:spPr>
        <a:solidFill>
          <a:srgbClr val="15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Opioides .</a:t>
          </a:r>
          <a:endParaRPr lang="es-CO" sz="1800" dirty="0">
            <a:latin typeface="Montserrat" pitchFamily="2" charset="77"/>
          </a:endParaRPr>
        </a:p>
      </dgm:t>
    </dgm:pt>
    <dgm:pt modelId="{EE1EA12F-0231-5245-B716-6BB639C274A3}" type="parTrans" cxnId="{6A74A7C6-6E8A-CE4E-AF39-5BCBDDE1D6B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8403B5F9-20F3-FF4A-A45A-1CA05F0EDB2A}" type="sibTrans" cxnId="{6A74A7C6-6E8A-CE4E-AF39-5BCBDDE1D6BC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2B0D9A28-2AA9-6E44-B835-1720FE58925C}">
      <dgm:prSet custT="1"/>
      <dgm:spPr>
        <a:solidFill>
          <a:srgbClr val="15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Conciliación de medicamentos ambulatorios .</a:t>
          </a:r>
          <a:endParaRPr lang="es-CO" sz="1800" dirty="0">
            <a:latin typeface="Montserrat" pitchFamily="2" charset="77"/>
          </a:endParaRPr>
        </a:p>
      </dgm:t>
    </dgm:pt>
    <dgm:pt modelId="{0E988482-2C4C-9F4F-A99E-08D53B32B96E}" type="parTrans" cxnId="{2F1E2BA0-B9D9-AA4E-ACE4-F4445747AFF1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111193CF-CE7F-7A40-BDA4-28BC8F133AB3}" type="sibTrans" cxnId="{2F1E2BA0-B9D9-AA4E-ACE4-F4445747AFF1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48A54DB5-B209-564B-AEF0-4946AD90C49C}">
      <dgm:prSet custT="1"/>
      <dgm:spPr>
        <a:solidFill>
          <a:srgbClr val="152B48"/>
        </a:solidFill>
      </dgm:spPr>
      <dgm:t>
        <a:bodyPr/>
        <a:lstStyle/>
        <a:p>
          <a:r>
            <a:rPr lang="es-ES_tradnl" sz="1800" dirty="0" err="1">
              <a:latin typeface="Montserrat" pitchFamily="2" charset="77"/>
            </a:rPr>
            <a:t>Sacubutril</a:t>
          </a:r>
          <a:r>
            <a:rPr lang="es-ES_tradnl" sz="1800" dirty="0">
              <a:latin typeface="Montserrat" pitchFamily="2" charset="77"/>
            </a:rPr>
            <a:t> / </a:t>
          </a:r>
          <a:r>
            <a:rPr lang="es-ES_tradnl" sz="1800" dirty="0" err="1">
              <a:latin typeface="Montserrat" pitchFamily="2" charset="77"/>
            </a:rPr>
            <a:t>Valsartan</a:t>
          </a:r>
          <a:r>
            <a:rPr lang="es-ES_tradnl" sz="1800" dirty="0">
              <a:latin typeface="Montserrat" pitchFamily="2" charset="77"/>
            </a:rPr>
            <a:t> .</a:t>
          </a:r>
          <a:endParaRPr lang="es-CO" sz="1800" dirty="0">
            <a:latin typeface="Montserrat" pitchFamily="2" charset="77"/>
          </a:endParaRPr>
        </a:p>
      </dgm:t>
    </dgm:pt>
    <dgm:pt modelId="{728C53E1-F6D2-984E-9C33-07279EFE57F9}" type="parTrans" cxnId="{A95CADA6-2DF0-824C-85C4-D6DE2260F99F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F7A7CD06-B859-7545-B971-65EE520E2501}" type="sibTrans" cxnId="{A95CADA6-2DF0-824C-85C4-D6DE2260F99F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659592FA-E592-DD4C-82DA-27BE0881CD87}">
      <dgm:prSet custT="1"/>
      <dgm:spPr>
        <a:solidFill>
          <a:srgbClr val="152B48"/>
        </a:solidFill>
      </dgm:spPr>
      <dgm:t>
        <a:bodyPr/>
        <a:lstStyle/>
        <a:p>
          <a:r>
            <a:rPr lang="es-ES_tradnl" sz="1800" dirty="0">
              <a:latin typeface="Montserrat" pitchFamily="2" charset="77"/>
            </a:rPr>
            <a:t>Digoxina.</a:t>
          </a:r>
          <a:endParaRPr lang="es-CO" sz="1800" dirty="0">
            <a:latin typeface="Montserrat" pitchFamily="2" charset="77"/>
          </a:endParaRPr>
        </a:p>
      </dgm:t>
    </dgm:pt>
    <dgm:pt modelId="{10F61D16-0C3A-F94E-93B8-E6A89440152B}" type="sibTrans" cxnId="{88810146-B779-9C46-B0E8-379BFE1300D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B24E18E4-5ADA-1B4A-B389-673C30C12B14}" type="parTrans" cxnId="{88810146-B779-9C46-B0E8-379BFE1300D8}">
      <dgm:prSet/>
      <dgm:spPr/>
      <dgm:t>
        <a:bodyPr/>
        <a:lstStyle/>
        <a:p>
          <a:endParaRPr lang="es-ES" sz="1800">
            <a:latin typeface="Montserrat" pitchFamily="2" charset="77"/>
          </a:endParaRPr>
        </a:p>
      </dgm:t>
    </dgm:pt>
    <dgm:pt modelId="{4F8528A1-CEA6-BA43-B515-9D1A05478BC6}" type="pres">
      <dgm:prSet presAssocID="{9130C965-90EE-6E4F-BBE0-7B882DD3EBFC}" presName="linear" presStyleCnt="0">
        <dgm:presLayoutVars>
          <dgm:animLvl val="lvl"/>
          <dgm:resizeHandles val="exact"/>
        </dgm:presLayoutVars>
      </dgm:prSet>
      <dgm:spPr/>
    </dgm:pt>
    <dgm:pt modelId="{7B0EBB28-F447-E54B-BECA-4B2154016F62}" type="pres">
      <dgm:prSet presAssocID="{659592FA-E592-DD4C-82DA-27BE0881CD8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426E9A-2449-284B-A1B8-C816526D2BFD}" type="pres">
      <dgm:prSet presAssocID="{10F61D16-0C3A-F94E-93B8-E6A89440152B}" presName="spacer" presStyleCnt="0"/>
      <dgm:spPr/>
    </dgm:pt>
    <dgm:pt modelId="{1CC69068-8EC0-0B47-8F40-179796A3F3F6}" type="pres">
      <dgm:prSet presAssocID="{C12FE908-1F05-5E4B-95CE-60951BAB69A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00C467E-09DD-564A-8C7B-E7CB69079C0A}" type="pres">
      <dgm:prSet presAssocID="{17A8C5F0-E717-4B4B-819A-82DC821DD11F}" presName="spacer" presStyleCnt="0"/>
      <dgm:spPr/>
    </dgm:pt>
    <dgm:pt modelId="{D998EE1B-8209-904C-B9E8-E0B3E8A41B72}" type="pres">
      <dgm:prSet presAssocID="{13830C42-3316-6840-8950-FDD1CFAB61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087A079-30F9-6F4A-87F9-54E2C0E97970}" type="pres">
      <dgm:prSet presAssocID="{8403B5F9-20F3-FF4A-A45A-1CA05F0EDB2A}" presName="spacer" presStyleCnt="0"/>
      <dgm:spPr/>
    </dgm:pt>
    <dgm:pt modelId="{3D135DF4-2466-2F4B-81B3-461B3D4A7A91}" type="pres">
      <dgm:prSet presAssocID="{2B0D9A28-2AA9-6E44-B835-1720FE58925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A60C4D8-8D90-B240-B182-5CEE5FDB0534}" type="pres">
      <dgm:prSet presAssocID="{111193CF-CE7F-7A40-BDA4-28BC8F133AB3}" presName="spacer" presStyleCnt="0"/>
      <dgm:spPr/>
    </dgm:pt>
    <dgm:pt modelId="{B5E5D79C-D32F-244F-AF91-DEA584C92DAD}" type="pres">
      <dgm:prSet presAssocID="{48A54DB5-B209-564B-AEF0-4946AD90C49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7FC2716-AA56-6644-AC4B-C27EB7CD173B}" type="presOf" srcId="{C12FE908-1F05-5E4B-95CE-60951BAB69A5}" destId="{1CC69068-8EC0-0B47-8F40-179796A3F3F6}" srcOrd="0" destOrd="0" presId="urn:microsoft.com/office/officeart/2005/8/layout/vList2"/>
    <dgm:cxn modelId="{DEAE655B-67E9-F14B-90CE-4DD65D8CDF96}" type="presOf" srcId="{48A54DB5-B209-564B-AEF0-4946AD90C49C}" destId="{B5E5D79C-D32F-244F-AF91-DEA584C92DAD}" srcOrd="0" destOrd="0" presId="urn:microsoft.com/office/officeart/2005/8/layout/vList2"/>
    <dgm:cxn modelId="{88810146-B779-9C46-B0E8-379BFE1300D8}" srcId="{9130C965-90EE-6E4F-BBE0-7B882DD3EBFC}" destId="{659592FA-E592-DD4C-82DA-27BE0881CD87}" srcOrd="0" destOrd="0" parTransId="{B24E18E4-5ADA-1B4A-B389-673C30C12B14}" sibTransId="{10F61D16-0C3A-F94E-93B8-E6A89440152B}"/>
    <dgm:cxn modelId="{153D8E6C-9614-3E4D-A64D-73EDA1E4D15C}" type="presOf" srcId="{13830C42-3316-6840-8950-FDD1CFAB6185}" destId="{D998EE1B-8209-904C-B9E8-E0B3E8A41B72}" srcOrd="0" destOrd="0" presId="urn:microsoft.com/office/officeart/2005/8/layout/vList2"/>
    <dgm:cxn modelId="{6D1C0273-8257-874D-A8CB-44D7C3624236}" type="presOf" srcId="{2B0D9A28-2AA9-6E44-B835-1720FE58925C}" destId="{3D135DF4-2466-2F4B-81B3-461B3D4A7A91}" srcOrd="0" destOrd="0" presId="urn:microsoft.com/office/officeart/2005/8/layout/vList2"/>
    <dgm:cxn modelId="{088BE68F-E3FA-F949-A174-68F6EE6E0D25}" type="presOf" srcId="{659592FA-E592-DD4C-82DA-27BE0881CD87}" destId="{7B0EBB28-F447-E54B-BECA-4B2154016F62}" srcOrd="0" destOrd="0" presId="urn:microsoft.com/office/officeart/2005/8/layout/vList2"/>
    <dgm:cxn modelId="{2F1E2BA0-B9D9-AA4E-ACE4-F4445747AFF1}" srcId="{9130C965-90EE-6E4F-BBE0-7B882DD3EBFC}" destId="{2B0D9A28-2AA9-6E44-B835-1720FE58925C}" srcOrd="3" destOrd="0" parTransId="{0E988482-2C4C-9F4F-A99E-08D53B32B96E}" sibTransId="{111193CF-CE7F-7A40-BDA4-28BC8F133AB3}"/>
    <dgm:cxn modelId="{A95CADA6-2DF0-824C-85C4-D6DE2260F99F}" srcId="{9130C965-90EE-6E4F-BBE0-7B882DD3EBFC}" destId="{48A54DB5-B209-564B-AEF0-4946AD90C49C}" srcOrd="4" destOrd="0" parTransId="{728C53E1-F6D2-984E-9C33-07279EFE57F9}" sibTransId="{F7A7CD06-B859-7545-B971-65EE520E2501}"/>
    <dgm:cxn modelId="{C8769EAA-CBE2-0648-9057-85026ADC7779}" type="presOf" srcId="{9130C965-90EE-6E4F-BBE0-7B882DD3EBFC}" destId="{4F8528A1-CEA6-BA43-B515-9D1A05478BC6}" srcOrd="0" destOrd="0" presId="urn:microsoft.com/office/officeart/2005/8/layout/vList2"/>
    <dgm:cxn modelId="{1D25E1B7-8D8D-1D45-A917-E413DC02E10F}" srcId="{9130C965-90EE-6E4F-BBE0-7B882DD3EBFC}" destId="{C12FE908-1F05-5E4B-95CE-60951BAB69A5}" srcOrd="1" destOrd="0" parTransId="{4B53086E-B9B5-544C-8D9C-75AD2D418EBC}" sibTransId="{17A8C5F0-E717-4B4B-819A-82DC821DD11F}"/>
    <dgm:cxn modelId="{6A74A7C6-6E8A-CE4E-AF39-5BCBDDE1D6BC}" srcId="{9130C965-90EE-6E4F-BBE0-7B882DD3EBFC}" destId="{13830C42-3316-6840-8950-FDD1CFAB6185}" srcOrd="2" destOrd="0" parTransId="{EE1EA12F-0231-5245-B716-6BB639C274A3}" sibTransId="{8403B5F9-20F3-FF4A-A45A-1CA05F0EDB2A}"/>
    <dgm:cxn modelId="{2AE16E09-24D7-344F-A67A-93D25508B378}" type="presParOf" srcId="{4F8528A1-CEA6-BA43-B515-9D1A05478BC6}" destId="{7B0EBB28-F447-E54B-BECA-4B2154016F62}" srcOrd="0" destOrd="0" presId="urn:microsoft.com/office/officeart/2005/8/layout/vList2"/>
    <dgm:cxn modelId="{D741C1A3-8154-6147-8C6F-E880E595A00D}" type="presParOf" srcId="{4F8528A1-CEA6-BA43-B515-9D1A05478BC6}" destId="{A6426E9A-2449-284B-A1B8-C816526D2BFD}" srcOrd="1" destOrd="0" presId="urn:microsoft.com/office/officeart/2005/8/layout/vList2"/>
    <dgm:cxn modelId="{95B9C649-CEDD-1744-934E-3E96F32A43C6}" type="presParOf" srcId="{4F8528A1-CEA6-BA43-B515-9D1A05478BC6}" destId="{1CC69068-8EC0-0B47-8F40-179796A3F3F6}" srcOrd="2" destOrd="0" presId="urn:microsoft.com/office/officeart/2005/8/layout/vList2"/>
    <dgm:cxn modelId="{A59C00D6-4067-AE47-AACD-8DFE0D8D6384}" type="presParOf" srcId="{4F8528A1-CEA6-BA43-B515-9D1A05478BC6}" destId="{E00C467E-09DD-564A-8C7B-E7CB69079C0A}" srcOrd="3" destOrd="0" presId="urn:microsoft.com/office/officeart/2005/8/layout/vList2"/>
    <dgm:cxn modelId="{2C1AB060-1EBB-3441-8772-622273CDAF63}" type="presParOf" srcId="{4F8528A1-CEA6-BA43-B515-9D1A05478BC6}" destId="{D998EE1B-8209-904C-B9E8-E0B3E8A41B72}" srcOrd="4" destOrd="0" presId="urn:microsoft.com/office/officeart/2005/8/layout/vList2"/>
    <dgm:cxn modelId="{E082A51C-170C-2B43-94B7-9A43BCDFFF42}" type="presParOf" srcId="{4F8528A1-CEA6-BA43-B515-9D1A05478BC6}" destId="{E087A079-30F9-6F4A-87F9-54E2C0E97970}" srcOrd="5" destOrd="0" presId="urn:microsoft.com/office/officeart/2005/8/layout/vList2"/>
    <dgm:cxn modelId="{55DC958E-3DC3-7943-9C85-F165C1A33AD1}" type="presParOf" srcId="{4F8528A1-CEA6-BA43-B515-9D1A05478BC6}" destId="{3D135DF4-2466-2F4B-81B3-461B3D4A7A91}" srcOrd="6" destOrd="0" presId="urn:microsoft.com/office/officeart/2005/8/layout/vList2"/>
    <dgm:cxn modelId="{EBE40DFF-B96F-E344-B714-DFC32D1C7099}" type="presParOf" srcId="{4F8528A1-CEA6-BA43-B515-9D1A05478BC6}" destId="{3A60C4D8-8D90-B240-B182-5CEE5FDB0534}" srcOrd="7" destOrd="0" presId="urn:microsoft.com/office/officeart/2005/8/layout/vList2"/>
    <dgm:cxn modelId="{04AB19F5-F051-8F44-8870-3816C2941481}" type="presParOf" srcId="{4F8528A1-CEA6-BA43-B515-9D1A05478BC6}" destId="{B5E5D79C-D32F-244F-AF91-DEA584C92DA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DBE04F-8FF7-1144-91AE-80D0F86495E3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D3634F4-29D5-9A49-B3A0-E5ED9C38C87F}">
      <dgm:prSet/>
      <dgm:spPr>
        <a:solidFill>
          <a:srgbClr val="152B48"/>
        </a:solidFill>
      </dgm:spPr>
      <dgm:t>
        <a:bodyPr/>
        <a:lstStyle/>
        <a:p>
          <a:r>
            <a:rPr lang="es-ES_tradnl" b="1" dirty="0">
              <a:latin typeface="Montserrat" pitchFamily="2" charset="77"/>
            </a:rPr>
            <a:t>No hay receta perfecta </a:t>
          </a:r>
          <a:r>
            <a:rPr lang="es-ES_tradnl" dirty="0">
              <a:latin typeface="Montserrat" pitchFamily="2" charset="77"/>
            </a:rPr>
            <a:t>para el tratamiento, la evidencia tampoco es fuerte. </a:t>
          </a:r>
          <a:endParaRPr lang="es-CO" dirty="0">
            <a:latin typeface="Montserrat" pitchFamily="2" charset="77"/>
          </a:endParaRPr>
        </a:p>
      </dgm:t>
    </dgm:pt>
    <dgm:pt modelId="{B2246D65-3135-4847-855B-45E3AD625412}" type="parTrans" cxnId="{05326F30-F514-EF47-948D-A63B37B4DC7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CC0417A-B2FE-3C4E-BDBF-59715B135443}" type="sibTrans" cxnId="{05326F30-F514-EF47-948D-A63B37B4DC77}">
      <dgm:prSet/>
      <dgm:spPr>
        <a:ln>
          <a:solidFill>
            <a:srgbClr val="06AEAA"/>
          </a:solidFill>
        </a:ln>
      </dgm:spPr>
      <dgm:t>
        <a:bodyPr/>
        <a:lstStyle/>
        <a:p>
          <a:endParaRPr lang="es-ES">
            <a:latin typeface="Montserrat" pitchFamily="2" charset="77"/>
          </a:endParaRPr>
        </a:p>
      </dgm:t>
    </dgm:pt>
    <dgm:pt modelId="{8B40310C-0CEC-9841-8789-31F7E3E52AEF}">
      <dgm:prSet/>
      <dgm:spPr>
        <a:solidFill>
          <a:srgbClr val="152B48"/>
        </a:solidFill>
      </dgm:spPr>
      <dgm:t>
        <a:bodyPr/>
        <a:lstStyle/>
        <a:p>
          <a:r>
            <a:rPr lang="es-ES_tradnl">
              <a:latin typeface="Montserrat" pitchFamily="2" charset="77"/>
            </a:rPr>
            <a:t>Requiere manejo </a:t>
          </a:r>
          <a:r>
            <a:rPr lang="es-ES_tradnl" b="1">
              <a:latin typeface="Montserrat" pitchFamily="2" charset="77"/>
            </a:rPr>
            <a:t>individualizado</a:t>
          </a:r>
          <a:r>
            <a:rPr lang="es-ES_tradnl">
              <a:latin typeface="Montserrat" pitchFamily="2" charset="77"/>
            </a:rPr>
            <a:t> y buenas bases fisiopatológicas. </a:t>
          </a:r>
          <a:endParaRPr lang="es-CO">
            <a:latin typeface="Montserrat" pitchFamily="2" charset="77"/>
          </a:endParaRPr>
        </a:p>
      </dgm:t>
    </dgm:pt>
    <dgm:pt modelId="{5D61CD8E-CE00-C043-A40A-E63D954E40EB}" type="parTrans" cxnId="{1E7247E1-73D5-2E48-9652-9E11355A753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34F6CAC-6DDC-0F4F-A676-07D6470CEE99}" type="sibTrans" cxnId="{1E7247E1-73D5-2E48-9652-9E11355A753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89E8B74-1C1C-1049-A05E-44E4F76FA758}">
      <dgm:prSet/>
      <dgm:spPr>
        <a:solidFill>
          <a:srgbClr val="152B48"/>
        </a:solidFill>
      </dgm:spPr>
      <dgm:t>
        <a:bodyPr/>
        <a:lstStyle/>
        <a:p>
          <a:r>
            <a:rPr lang="es-ES_tradnl" dirty="0">
              <a:latin typeface="Montserrat" pitchFamily="2" charset="77"/>
            </a:rPr>
            <a:t>El </a:t>
          </a:r>
          <a:r>
            <a:rPr lang="es-ES_tradnl" b="1" dirty="0">
              <a:latin typeface="Montserrat" pitchFamily="2" charset="77"/>
            </a:rPr>
            <a:t>seguimiento y tratamiento ambulatorio es igual o más importante </a:t>
          </a:r>
          <a:r>
            <a:rPr lang="es-ES_tradnl" dirty="0">
              <a:latin typeface="Montserrat" pitchFamily="2" charset="77"/>
            </a:rPr>
            <a:t>que la estabilización inicial.  </a:t>
          </a:r>
          <a:endParaRPr lang="es-CO" dirty="0">
            <a:latin typeface="Montserrat" pitchFamily="2" charset="77"/>
          </a:endParaRPr>
        </a:p>
      </dgm:t>
    </dgm:pt>
    <dgm:pt modelId="{15227275-1E3A-DF4F-B07E-6C98D55F202A}" type="parTrans" cxnId="{D5EDF727-A9EA-9C4D-A8E6-3E95F2FCE28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32D9DE6-4B98-3C43-AE39-C44B692348B0}" type="sibTrans" cxnId="{D5EDF727-A9EA-9C4D-A8E6-3E95F2FCE28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2B65BF3-720D-F84F-BBC1-3CADA68A2317}">
      <dgm:prSet/>
      <dgm:spPr>
        <a:solidFill>
          <a:srgbClr val="152B48"/>
        </a:solidFill>
      </dgm:spPr>
      <dgm:t>
        <a:bodyPr/>
        <a:lstStyle/>
        <a:p>
          <a:r>
            <a:rPr lang="es-ES_tradnl">
              <a:latin typeface="Montserrat" pitchFamily="2" charset="77"/>
            </a:rPr>
            <a:t>Se deben instaurar redes de </a:t>
          </a:r>
          <a:r>
            <a:rPr lang="es-ES_tradnl" b="1">
              <a:latin typeface="Montserrat" pitchFamily="2" charset="77"/>
            </a:rPr>
            <a:t>manejo multidisciplinario </a:t>
          </a:r>
          <a:r>
            <a:rPr lang="es-ES_tradnl">
              <a:latin typeface="Montserrat" pitchFamily="2" charset="77"/>
            </a:rPr>
            <a:t>para </a:t>
          </a:r>
          <a:r>
            <a:rPr lang="es-ES_tradnl" b="1">
              <a:latin typeface="Montserrat" pitchFamily="2" charset="77"/>
            </a:rPr>
            <a:t>mitigar mortalidad, reingresos y costos.  </a:t>
          </a:r>
          <a:endParaRPr lang="es-CO">
            <a:latin typeface="Montserrat" pitchFamily="2" charset="77"/>
          </a:endParaRPr>
        </a:p>
      </dgm:t>
    </dgm:pt>
    <dgm:pt modelId="{0B4C3710-067E-3C4E-9A79-3C9A0971BEA6}" type="parTrans" cxnId="{1B622470-81DB-A74B-8751-B191F2953DC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0E3C732-5690-6D40-9BEE-977821760BFE}" type="sibTrans" cxnId="{1B622470-81DB-A74B-8751-B191F2953DC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578C85E-C7B9-C64C-B904-DE2F29CFA30E}" type="pres">
      <dgm:prSet presAssocID="{B1DBE04F-8FF7-1144-91AE-80D0F86495E3}" presName="Name0" presStyleCnt="0">
        <dgm:presLayoutVars>
          <dgm:chMax val="7"/>
          <dgm:chPref val="7"/>
          <dgm:dir/>
        </dgm:presLayoutVars>
      </dgm:prSet>
      <dgm:spPr/>
    </dgm:pt>
    <dgm:pt modelId="{07E06A09-74E8-8D4F-BC18-6A1D2D2E8FF8}" type="pres">
      <dgm:prSet presAssocID="{B1DBE04F-8FF7-1144-91AE-80D0F86495E3}" presName="Name1" presStyleCnt="0"/>
      <dgm:spPr/>
    </dgm:pt>
    <dgm:pt modelId="{F613ED71-E6D5-0648-AA23-DBE96E8C6F24}" type="pres">
      <dgm:prSet presAssocID="{B1DBE04F-8FF7-1144-91AE-80D0F86495E3}" presName="cycle" presStyleCnt="0"/>
      <dgm:spPr/>
    </dgm:pt>
    <dgm:pt modelId="{8468DD52-ECCA-4D40-936C-C02219762240}" type="pres">
      <dgm:prSet presAssocID="{B1DBE04F-8FF7-1144-91AE-80D0F86495E3}" presName="srcNode" presStyleLbl="node1" presStyleIdx="0" presStyleCnt="4"/>
      <dgm:spPr/>
    </dgm:pt>
    <dgm:pt modelId="{F59148E5-C10C-6045-A116-726F07736B5E}" type="pres">
      <dgm:prSet presAssocID="{B1DBE04F-8FF7-1144-91AE-80D0F86495E3}" presName="conn" presStyleLbl="parChTrans1D2" presStyleIdx="0" presStyleCnt="1"/>
      <dgm:spPr/>
    </dgm:pt>
    <dgm:pt modelId="{32261D2F-5601-BB44-B505-77FB53F907CF}" type="pres">
      <dgm:prSet presAssocID="{B1DBE04F-8FF7-1144-91AE-80D0F86495E3}" presName="extraNode" presStyleLbl="node1" presStyleIdx="0" presStyleCnt="4"/>
      <dgm:spPr/>
    </dgm:pt>
    <dgm:pt modelId="{0B03D647-64C7-894C-9A96-17F41D860DFD}" type="pres">
      <dgm:prSet presAssocID="{B1DBE04F-8FF7-1144-91AE-80D0F86495E3}" presName="dstNode" presStyleLbl="node1" presStyleIdx="0" presStyleCnt="4"/>
      <dgm:spPr/>
    </dgm:pt>
    <dgm:pt modelId="{8CA33900-E73D-8F40-A269-F2940713C94A}" type="pres">
      <dgm:prSet presAssocID="{5D3634F4-29D5-9A49-B3A0-E5ED9C38C87F}" presName="text_1" presStyleLbl="node1" presStyleIdx="0" presStyleCnt="4">
        <dgm:presLayoutVars>
          <dgm:bulletEnabled val="1"/>
        </dgm:presLayoutVars>
      </dgm:prSet>
      <dgm:spPr/>
    </dgm:pt>
    <dgm:pt modelId="{FFE2037F-3F82-7946-AFAF-6E304F1DA5D6}" type="pres">
      <dgm:prSet presAssocID="{5D3634F4-29D5-9A49-B3A0-E5ED9C38C87F}" presName="accent_1" presStyleCnt="0"/>
      <dgm:spPr/>
    </dgm:pt>
    <dgm:pt modelId="{774BB297-6B7C-7D4D-A86D-11039657ACEA}" type="pres">
      <dgm:prSet presAssocID="{5D3634F4-29D5-9A49-B3A0-E5ED9C38C87F}" presName="accentRepeatNode" presStyleLbl="solidFgAcc1" presStyleIdx="0" presStyleCnt="4"/>
      <dgm:spPr>
        <a:ln>
          <a:solidFill>
            <a:srgbClr val="06AEAA"/>
          </a:solidFill>
        </a:ln>
      </dgm:spPr>
    </dgm:pt>
    <dgm:pt modelId="{6E2E90D2-ABC6-9442-9DA5-FB4BACC3247F}" type="pres">
      <dgm:prSet presAssocID="{8B40310C-0CEC-9841-8789-31F7E3E52AEF}" presName="text_2" presStyleLbl="node1" presStyleIdx="1" presStyleCnt="4">
        <dgm:presLayoutVars>
          <dgm:bulletEnabled val="1"/>
        </dgm:presLayoutVars>
      </dgm:prSet>
      <dgm:spPr/>
    </dgm:pt>
    <dgm:pt modelId="{2762566C-FE06-014D-B16B-CD579FAAEF13}" type="pres">
      <dgm:prSet presAssocID="{8B40310C-0CEC-9841-8789-31F7E3E52AEF}" presName="accent_2" presStyleCnt="0"/>
      <dgm:spPr/>
    </dgm:pt>
    <dgm:pt modelId="{7352ED3D-5C8F-2645-BD45-83F89D8E1E94}" type="pres">
      <dgm:prSet presAssocID="{8B40310C-0CEC-9841-8789-31F7E3E52AEF}" presName="accentRepeatNode" presStyleLbl="solidFgAcc1" presStyleIdx="1" presStyleCnt="4"/>
      <dgm:spPr>
        <a:ln>
          <a:solidFill>
            <a:srgbClr val="06AEAA"/>
          </a:solidFill>
        </a:ln>
      </dgm:spPr>
    </dgm:pt>
    <dgm:pt modelId="{82B507A9-EA88-2C47-86D7-3799CE56BB45}" type="pres">
      <dgm:prSet presAssocID="{789E8B74-1C1C-1049-A05E-44E4F76FA758}" presName="text_3" presStyleLbl="node1" presStyleIdx="2" presStyleCnt="4">
        <dgm:presLayoutVars>
          <dgm:bulletEnabled val="1"/>
        </dgm:presLayoutVars>
      </dgm:prSet>
      <dgm:spPr/>
    </dgm:pt>
    <dgm:pt modelId="{C4D3DFD2-045E-2D41-A04C-E19B1E734CDC}" type="pres">
      <dgm:prSet presAssocID="{789E8B74-1C1C-1049-A05E-44E4F76FA758}" presName="accent_3" presStyleCnt="0"/>
      <dgm:spPr/>
    </dgm:pt>
    <dgm:pt modelId="{0CDBAEA3-2353-6D40-BFE5-A742A608A329}" type="pres">
      <dgm:prSet presAssocID="{789E8B74-1C1C-1049-A05E-44E4F76FA758}" presName="accentRepeatNode" presStyleLbl="solidFgAcc1" presStyleIdx="2" presStyleCnt="4"/>
      <dgm:spPr>
        <a:ln>
          <a:solidFill>
            <a:srgbClr val="06AEAA"/>
          </a:solidFill>
        </a:ln>
      </dgm:spPr>
    </dgm:pt>
    <dgm:pt modelId="{2714A8D0-7B1D-BD41-AFA9-42509BEF782C}" type="pres">
      <dgm:prSet presAssocID="{D2B65BF3-720D-F84F-BBC1-3CADA68A2317}" presName="text_4" presStyleLbl="node1" presStyleIdx="3" presStyleCnt="4">
        <dgm:presLayoutVars>
          <dgm:bulletEnabled val="1"/>
        </dgm:presLayoutVars>
      </dgm:prSet>
      <dgm:spPr/>
    </dgm:pt>
    <dgm:pt modelId="{93EF0F8C-E323-3442-86CA-C577DDCA84C7}" type="pres">
      <dgm:prSet presAssocID="{D2B65BF3-720D-F84F-BBC1-3CADA68A2317}" presName="accent_4" presStyleCnt="0"/>
      <dgm:spPr/>
    </dgm:pt>
    <dgm:pt modelId="{82768A06-B80E-B740-B230-0F4AF10ECCBF}" type="pres">
      <dgm:prSet presAssocID="{D2B65BF3-720D-F84F-BBC1-3CADA68A2317}" presName="accentRepeatNode" presStyleLbl="solidFgAcc1" presStyleIdx="3" presStyleCnt="4"/>
      <dgm:spPr>
        <a:ln>
          <a:solidFill>
            <a:srgbClr val="06AEAA"/>
          </a:solidFill>
        </a:ln>
      </dgm:spPr>
    </dgm:pt>
  </dgm:ptLst>
  <dgm:cxnLst>
    <dgm:cxn modelId="{79297800-EDF6-8249-A40E-DD1DBA62D42B}" type="presOf" srcId="{5D3634F4-29D5-9A49-B3A0-E5ED9C38C87F}" destId="{8CA33900-E73D-8F40-A269-F2940713C94A}" srcOrd="0" destOrd="0" presId="urn:microsoft.com/office/officeart/2008/layout/VerticalCurvedList"/>
    <dgm:cxn modelId="{442B861F-AAC0-C948-ACBF-B102658D4721}" type="presOf" srcId="{8B40310C-0CEC-9841-8789-31F7E3E52AEF}" destId="{6E2E90D2-ABC6-9442-9DA5-FB4BACC3247F}" srcOrd="0" destOrd="0" presId="urn:microsoft.com/office/officeart/2008/layout/VerticalCurvedList"/>
    <dgm:cxn modelId="{B52A4F22-C4BF-7345-8729-C779D2845037}" type="presOf" srcId="{B1DBE04F-8FF7-1144-91AE-80D0F86495E3}" destId="{A578C85E-C7B9-C64C-B904-DE2F29CFA30E}" srcOrd="0" destOrd="0" presId="urn:microsoft.com/office/officeart/2008/layout/VerticalCurvedList"/>
    <dgm:cxn modelId="{D5EDF727-A9EA-9C4D-A8E6-3E95F2FCE28C}" srcId="{B1DBE04F-8FF7-1144-91AE-80D0F86495E3}" destId="{789E8B74-1C1C-1049-A05E-44E4F76FA758}" srcOrd="2" destOrd="0" parTransId="{15227275-1E3A-DF4F-B07E-6C98D55F202A}" sibTransId="{D32D9DE6-4B98-3C43-AE39-C44B692348B0}"/>
    <dgm:cxn modelId="{05326F30-F514-EF47-948D-A63B37B4DC77}" srcId="{B1DBE04F-8FF7-1144-91AE-80D0F86495E3}" destId="{5D3634F4-29D5-9A49-B3A0-E5ED9C38C87F}" srcOrd="0" destOrd="0" parTransId="{B2246D65-3135-4847-855B-45E3AD625412}" sibTransId="{0CC0417A-B2FE-3C4E-BDBF-59715B135443}"/>
    <dgm:cxn modelId="{1B622470-81DB-A74B-8751-B191F2953DCB}" srcId="{B1DBE04F-8FF7-1144-91AE-80D0F86495E3}" destId="{D2B65BF3-720D-F84F-BBC1-3CADA68A2317}" srcOrd="3" destOrd="0" parTransId="{0B4C3710-067E-3C4E-9A79-3C9A0971BEA6}" sibTransId="{A0E3C732-5690-6D40-9BEE-977821760BFE}"/>
    <dgm:cxn modelId="{0D8CEC56-E3F4-C444-8D6C-4C9DECC1899F}" type="presOf" srcId="{0CC0417A-B2FE-3C4E-BDBF-59715B135443}" destId="{F59148E5-C10C-6045-A116-726F07736B5E}" srcOrd="0" destOrd="0" presId="urn:microsoft.com/office/officeart/2008/layout/VerticalCurvedList"/>
    <dgm:cxn modelId="{4C61C38C-6341-6941-8B0A-AB56B41C5E9B}" type="presOf" srcId="{789E8B74-1C1C-1049-A05E-44E4F76FA758}" destId="{82B507A9-EA88-2C47-86D7-3799CE56BB45}" srcOrd="0" destOrd="0" presId="urn:microsoft.com/office/officeart/2008/layout/VerticalCurvedList"/>
    <dgm:cxn modelId="{206268AA-0B3D-4C4D-8CD9-ED736AC7A50C}" type="presOf" srcId="{D2B65BF3-720D-F84F-BBC1-3CADA68A2317}" destId="{2714A8D0-7B1D-BD41-AFA9-42509BEF782C}" srcOrd="0" destOrd="0" presId="urn:microsoft.com/office/officeart/2008/layout/VerticalCurvedList"/>
    <dgm:cxn modelId="{1E7247E1-73D5-2E48-9652-9E11355A7531}" srcId="{B1DBE04F-8FF7-1144-91AE-80D0F86495E3}" destId="{8B40310C-0CEC-9841-8789-31F7E3E52AEF}" srcOrd="1" destOrd="0" parTransId="{5D61CD8E-CE00-C043-A40A-E63D954E40EB}" sibTransId="{634F6CAC-6DDC-0F4F-A676-07D6470CEE99}"/>
    <dgm:cxn modelId="{27510F20-856D-0848-85DB-878F345249B7}" type="presParOf" srcId="{A578C85E-C7B9-C64C-B904-DE2F29CFA30E}" destId="{07E06A09-74E8-8D4F-BC18-6A1D2D2E8FF8}" srcOrd="0" destOrd="0" presId="urn:microsoft.com/office/officeart/2008/layout/VerticalCurvedList"/>
    <dgm:cxn modelId="{BB67AD09-F28A-344D-B70D-A67375F12DC4}" type="presParOf" srcId="{07E06A09-74E8-8D4F-BC18-6A1D2D2E8FF8}" destId="{F613ED71-E6D5-0648-AA23-DBE96E8C6F24}" srcOrd="0" destOrd="0" presId="urn:microsoft.com/office/officeart/2008/layout/VerticalCurvedList"/>
    <dgm:cxn modelId="{1E4B6C3A-917E-664D-9EE7-F3A462184348}" type="presParOf" srcId="{F613ED71-E6D5-0648-AA23-DBE96E8C6F24}" destId="{8468DD52-ECCA-4D40-936C-C02219762240}" srcOrd="0" destOrd="0" presId="urn:microsoft.com/office/officeart/2008/layout/VerticalCurvedList"/>
    <dgm:cxn modelId="{8FFC6E41-999B-C445-A6CA-6F249DF02448}" type="presParOf" srcId="{F613ED71-E6D5-0648-AA23-DBE96E8C6F24}" destId="{F59148E5-C10C-6045-A116-726F07736B5E}" srcOrd="1" destOrd="0" presId="urn:microsoft.com/office/officeart/2008/layout/VerticalCurvedList"/>
    <dgm:cxn modelId="{47F2BE0E-2B60-734A-BAF3-79D5925099BF}" type="presParOf" srcId="{F613ED71-E6D5-0648-AA23-DBE96E8C6F24}" destId="{32261D2F-5601-BB44-B505-77FB53F907CF}" srcOrd="2" destOrd="0" presId="urn:microsoft.com/office/officeart/2008/layout/VerticalCurvedList"/>
    <dgm:cxn modelId="{794C0C0E-EF09-E04B-BB55-AAB91BF5E322}" type="presParOf" srcId="{F613ED71-E6D5-0648-AA23-DBE96E8C6F24}" destId="{0B03D647-64C7-894C-9A96-17F41D860DFD}" srcOrd="3" destOrd="0" presId="urn:microsoft.com/office/officeart/2008/layout/VerticalCurvedList"/>
    <dgm:cxn modelId="{3B337DD9-7285-2644-A4BF-1699DA4C9464}" type="presParOf" srcId="{07E06A09-74E8-8D4F-BC18-6A1D2D2E8FF8}" destId="{8CA33900-E73D-8F40-A269-F2940713C94A}" srcOrd="1" destOrd="0" presId="urn:microsoft.com/office/officeart/2008/layout/VerticalCurvedList"/>
    <dgm:cxn modelId="{50C8AC46-6A36-D248-A28C-4E5420394721}" type="presParOf" srcId="{07E06A09-74E8-8D4F-BC18-6A1D2D2E8FF8}" destId="{FFE2037F-3F82-7946-AFAF-6E304F1DA5D6}" srcOrd="2" destOrd="0" presId="urn:microsoft.com/office/officeart/2008/layout/VerticalCurvedList"/>
    <dgm:cxn modelId="{0D4FB279-3C2C-1540-A440-7440EEE99737}" type="presParOf" srcId="{FFE2037F-3F82-7946-AFAF-6E304F1DA5D6}" destId="{774BB297-6B7C-7D4D-A86D-11039657ACEA}" srcOrd="0" destOrd="0" presId="urn:microsoft.com/office/officeart/2008/layout/VerticalCurvedList"/>
    <dgm:cxn modelId="{51DF53E5-D13F-8748-93F1-60F2713F5CBE}" type="presParOf" srcId="{07E06A09-74E8-8D4F-BC18-6A1D2D2E8FF8}" destId="{6E2E90D2-ABC6-9442-9DA5-FB4BACC3247F}" srcOrd="3" destOrd="0" presId="urn:microsoft.com/office/officeart/2008/layout/VerticalCurvedList"/>
    <dgm:cxn modelId="{92EDC593-8BF6-2A40-AE4C-2A64F378EA8C}" type="presParOf" srcId="{07E06A09-74E8-8D4F-BC18-6A1D2D2E8FF8}" destId="{2762566C-FE06-014D-B16B-CD579FAAEF13}" srcOrd="4" destOrd="0" presId="urn:microsoft.com/office/officeart/2008/layout/VerticalCurvedList"/>
    <dgm:cxn modelId="{4437E62F-A96D-0A41-A02D-865C68443ED2}" type="presParOf" srcId="{2762566C-FE06-014D-B16B-CD579FAAEF13}" destId="{7352ED3D-5C8F-2645-BD45-83F89D8E1E94}" srcOrd="0" destOrd="0" presId="urn:microsoft.com/office/officeart/2008/layout/VerticalCurvedList"/>
    <dgm:cxn modelId="{421E11E2-BA4E-954A-BE68-16FC356368B5}" type="presParOf" srcId="{07E06A09-74E8-8D4F-BC18-6A1D2D2E8FF8}" destId="{82B507A9-EA88-2C47-86D7-3799CE56BB45}" srcOrd="5" destOrd="0" presId="urn:microsoft.com/office/officeart/2008/layout/VerticalCurvedList"/>
    <dgm:cxn modelId="{2AFAF982-8528-1749-9D54-3DD384988C26}" type="presParOf" srcId="{07E06A09-74E8-8D4F-BC18-6A1D2D2E8FF8}" destId="{C4D3DFD2-045E-2D41-A04C-E19B1E734CDC}" srcOrd="6" destOrd="0" presId="urn:microsoft.com/office/officeart/2008/layout/VerticalCurvedList"/>
    <dgm:cxn modelId="{515E7258-E198-0F41-98A6-3B466DA84960}" type="presParOf" srcId="{C4D3DFD2-045E-2D41-A04C-E19B1E734CDC}" destId="{0CDBAEA3-2353-6D40-BFE5-A742A608A329}" srcOrd="0" destOrd="0" presId="urn:microsoft.com/office/officeart/2008/layout/VerticalCurvedList"/>
    <dgm:cxn modelId="{FD22A5B7-F5A6-3F47-91BD-7A809B0EDA8B}" type="presParOf" srcId="{07E06A09-74E8-8D4F-BC18-6A1D2D2E8FF8}" destId="{2714A8D0-7B1D-BD41-AFA9-42509BEF782C}" srcOrd="7" destOrd="0" presId="urn:microsoft.com/office/officeart/2008/layout/VerticalCurvedList"/>
    <dgm:cxn modelId="{EE796C34-8F86-7148-A33A-7077BBF7AB4A}" type="presParOf" srcId="{07E06A09-74E8-8D4F-BC18-6A1D2D2E8FF8}" destId="{93EF0F8C-E323-3442-86CA-C577DDCA84C7}" srcOrd="8" destOrd="0" presId="urn:microsoft.com/office/officeart/2008/layout/VerticalCurvedList"/>
    <dgm:cxn modelId="{F6BF9A06-06C9-BE45-81A6-D8632F0BFC3F}" type="presParOf" srcId="{93EF0F8C-E323-3442-86CA-C577DDCA84C7}" destId="{82768A06-B80E-B740-B230-0F4AF10ECC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953A8-6F38-1149-9DDE-6FCA83EBC842}">
      <dsp:nvSpPr>
        <dsp:cNvPr id="0" name=""/>
        <dsp:cNvSpPr/>
      </dsp:nvSpPr>
      <dsp:spPr>
        <a:xfrm>
          <a:off x="795" y="2723970"/>
          <a:ext cx="3073243" cy="1229297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Montserrat" pitchFamily="2" charset="77"/>
            </a:rPr>
            <a:t>Síntomas  y signos de falla cardíaca.</a:t>
          </a:r>
          <a:endParaRPr lang="es-ES" sz="1800" b="0" kern="1200" dirty="0">
            <a:latin typeface="Montserrat" pitchFamily="2" charset="77"/>
          </a:endParaRPr>
        </a:p>
      </dsp:txBody>
      <dsp:txXfrm>
        <a:off x="615444" y="2723970"/>
        <a:ext cx="1843946" cy="1229297"/>
      </dsp:txXfrm>
    </dsp:sp>
    <dsp:sp modelId="{F5BC3FBC-AD83-A843-A499-32BEB56EEDD6}">
      <dsp:nvSpPr>
        <dsp:cNvPr id="0" name=""/>
        <dsp:cNvSpPr/>
      </dsp:nvSpPr>
      <dsp:spPr>
        <a:xfrm>
          <a:off x="2766714" y="2723970"/>
          <a:ext cx="3465143" cy="1229297"/>
        </a:xfrm>
        <a:prstGeom prst="chevron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Montserrat" pitchFamily="2" charset="77"/>
            </a:rPr>
            <a:t>Rápido inicio o empeoramiento agudo.</a:t>
          </a:r>
        </a:p>
      </dsp:txBody>
      <dsp:txXfrm>
        <a:off x="3381363" y="2723970"/>
        <a:ext cx="2235846" cy="1229297"/>
      </dsp:txXfrm>
    </dsp:sp>
    <dsp:sp modelId="{E0046AFE-DAE2-F245-9AA5-2D3C5FF77F74}">
      <dsp:nvSpPr>
        <dsp:cNvPr id="0" name=""/>
        <dsp:cNvSpPr/>
      </dsp:nvSpPr>
      <dsp:spPr>
        <a:xfrm>
          <a:off x="5924533" y="2723970"/>
          <a:ext cx="3073243" cy="1229297"/>
        </a:xfrm>
        <a:prstGeom prst="chevron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Montserrat" pitchFamily="2" charset="77"/>
            </a:rPr>
            <a:t>Con o sin enfermedad previa.</a:t>
          </a:r>
        </a:p>
      </dsp:txBody>
      <dsp:txXfrm>
        <a:off x="6539182" y="2723970"/>
        <a:ext cx="1843946" cy="1229297"/>
      </dsp:txXfrm>
    </dsp:sp>
    <dsp:sp modelId="{45A36230-7EB6-644A-8CA2-AA14DE29927D}">
      <dsp:nvSpPr>
        <dsp:cNvPr id="0" name=""/>
        <dsp:cNvSpPr/>
      </dsp:nvSpPr>
      <dsp:spPr>
        <a:xfrm>
          <a:off x="8690452" y="2723970"/>
          <a:ext cx="3073243" cy="1229297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Montserrat" pitchFamily="2" charset="77"/>
            </a:rPr>
            <a:t>Alteración de la función sistólica o diastólica.</a:t>
          </a:r>
        </a:p>
      </dsp:txBody>
      <dsp:txXfrm>
        <a:off x="9305101" y="2723970"/>
        <a:ext cx="1843946" cy="1229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4FC14-FB85-2E46-9A86-E8BA278A5A18}">
      <dsp:nvSpPr>
        <dsp:cNvPr id="0" name=""/>
        <dsp:cNvSpPr/>
      </dsp:nvSpPr>
      <dsp:spPr>
        <a:xfrm>
          <a:off x="2292" y="948616"/>
          <a:ext cx="2234775" cy="636751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itchFamily="2" charset="77"/>
            </a:rPr>
            <a:t>Descompensación de FCC</a:t>
          </a:r>
        </a:p>
      </dsp:txBody>
      <dsp:txXfrm>
        <a:off x="2292" y="948616"/>
        <a:ext cx="2234775" cy="636751"/>
      </dsp:txXfrm>
    </dsp:sp>
    <dsp:sp modelId="{C5833FBB-26C7-A447-9C18-B7AE3EFC4034}">
      <dsp:nvSpPr>
        <dsp:cNvPr id="0" name=""/>
        <dsp:cNvSpPr/>
      </dsp:nvSpPr>
      <dsp:spPr>
        <a:xfrm>
          <a:off x="0" y="1586720"/>
          <a:ext cx="2234775" cy="2255017"/>
        </a:xfrm>
        <a:prstGeom prst="rect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Adherencia.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Sal y líquidos.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Tóxicos.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Medicamentos.</a:t>
          </a:r>
        </a:p>
      </dsp:txBody>
      <dsp:txXfrm>
        <a:off x="0" y="1586720"/>
        <a:ext cx="2234775" cy="2255017"/>
      </dsp:txXfrm>
    </dsp:sp>
    <dsp:sp modelId="{38AF18A8-26B9-D34A-8628-3B7178CCFBD5}">
      <dsp:nvSpPr>
        <dsp:cNvPr id="0" name=""/>
        <dsp:cNvSpPr/>
      </dsp:nvSpPr>
      <dsp:spPr>
        <a:xfrm>
          <a:off x="2549936" y="948616"/>
          <a:ext cx="2234775" cy="636751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itchFamily="2" charset="77"/>
            </a:rPr>
            <a:t>Enfermedad coronaria</a:t>
          </a:r>
        </a:p>
      </dsp:txBody>
      <dsp:txXfrm>
        <a:off x="2549936" y="948616"/>
        <a:ext cx="2234775" cy="636751"/>
      </dsp:txXfrm>
    </dsp:sp>
    <dsp:sp modelId="{2698F3C7-4B84-8C44-8A72-EB1BBB1E1774}">
      <dsp:nvSpPr>
        <dsp:cNvPr id="0" name=""/>
        <dsp:cNvSpPr/>
      </dsp:nvSpPr>
      <dsp:spPr>
        <a:xfrm>
          <a:off x="2549936" y="1585367"/>
          <a:ext cx="2234775" cy="2255017"/>
        </a:xfrm>
        <a:prstGeom prst="rect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SCA.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Complicaciones mecánicas.</a:t>
          </a:r>
        </a:p>
      </dsp:txBody>
      <dsp:txXfrm>
        <a:off x="2549936" y="1585367"/>
        <a:ext cx="2234775" cy="2255017"/>
      </dsp:txXfrm>
    </dsp:sp>
    <dsp:sp modelId="{86E0BBC4-16E9-E244-9CCB-EA423645D538}">
      <dsp:nvSpPr>
        <dsp:cNvPr id="0" name=""/>
        <dsp:cNvSpPr/>
      </dsp:nvSpPr>
      <dsp:spPr>
        <a:xfrm>
          <a:off x="5097581" y="948616"/>
          <a:ext cx="2234775" cy="636751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Montserrat" pitchFamily="2" charset="77"/>
            </a:rPr>
            <a:t>Secundarias</a:t>
          </a:r>
        </a:p>
      </dsp:txBody>
      <dsp:txXfrm>
        <a:off x="5097581" y="948616"/>
        <a:ext cx="2234775" cy="636751"/>
      </dsp:txXfrm>
    </dsp:sp>
    <dsp:sp modelId="{AD6564B8-81EC-A247-8D89-0E6D49D3C721}">
      <dsp:nvSpPr>
        <dsp:cNvPr id="0" name=""/>
        <dsp:cNvSpPr/>
      </dsp:nvSpPr>
      <dsp:spPr>
        <a:xfrm>
          <a:off x="5097581" y="1585367"/>
          <a:ext cx="2234775" cy="2255017"/>
        </a:xfrm>
        <a:prstGeom prst="rect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Infección.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Tirotoxicosis.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Anemia.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HTA.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Metabólicas.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EPOC.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ECV.</a:t>
          </a:r>
        </a:p>
      </dsp:txBody>
      <dsp:txXfrm>
        <a:off x="5097581" y="1585367"/>
        <a:ext cx="2234775" cy="2255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4FC14-FB85-2E46-9A86-E8BA278A5A18}">
      <dsp:nvSpPr>
        <dsp:cNvPr id="0" name=""/>
        <dsp:cNvSpPr/>
      </dsp:nvSpPr>
      <dsp:spPr>
        <a:xfrm>
          <a:off x="2197" y="19487"/>
          <a:ext cx="2142132" cy="856852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Montserrat" pitchFamily="2" charset="77"/>
            </a:rPr>
            <a:t>Arritmias</a:t>
          </a:r>
        </a:p>
      </dsp:txBody>
      <dsp:txXfrm>
        <a:off x="2197" y="19487"/>
        <a:ext cx="2142132" cy="856852"/>
      </dsp:txXfrm>
    </dsp:sp>
    <dsp:sp modelId="{C5833FBB-26C7-A447-9C18-B7AE3EFC4034}">
      <dsp:nvSpPr>
        <dsp:cNvPr id="0" name=""/>
        <dsp:cNvSpPr/>
      </dsp:nvSpPr>
      <dsp:spPr>
        <a:xfrm>
          <a:off x="0" y="877710"/>
          <a:ext cx="2142132" cy="22838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rgbClr val="152B48"/>
              </a:solidFill>
              <a:effectLst/>
              <a:latin typeface="Montserrat" pitchFamily="2" charset="77"/>
            </a:rPr>
            <a:t>Taquiarritmias.</a:t>
          </a: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rgbClr val="152B48"/>
              </a:solidFill>
              <a:effectLst/>
              <a:latin typeface="Montserrat" pitchFamily="2" charset="77"/>
            </a:rPr>
            <a:t>SVT.</a:t>
          </a: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VT.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solidFill>
                <a:srgbClr val="152B48"/>
              </a:solidFill>
              <a:effectLst/>
              <a:latin typeface="Montserrat" pitchFamily="2" charset="77"/>
            </a:rPr>
            <a:t>Bradiarritmias. </a:t>
          </a:r>
        </a:p>
      </dsp:txBody>
      <dsp:txXfrm>
        <a:off x="0" y="877710"/>
        <a:ext cx="2142132" cy="2283840"/>
      </dsp:txXfrm>
    </dsp:sp>
    <dsp:sp modelId="{38AF18A8-26B9-D34A-8628-3B7178CCFBD5}">
      <dsp:nvSpPr>
        <dsp:cNvPr id="0" name=""/>
        <dsp:cNvSpPr/>
      </dsp:nvSpPr>
      <dsp:spPr>
        <a:xfrm>
          <a:off x="2444227" y="19487"/>
          <a:ext cx="2142132" cy="856852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80000"/>
              <a:hueOff val="135632"/>
              <a:satOff val="2588"/>
              <a:lumOff val="114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Montserrat" pitchFamily="2" charset="77"/>
            </a:rPr>
            <a:t>Valvular</a:t>
          </a:r>
        </a:p>
      </dsp:txBody>
      <dsp:txXfrm>
        <a:off x="2444227" y="19487"/>
        <a:ext cx="2142132" cy="856852"/>
      </dsp:txXfrm>
    </dsp:sp>
    <dsp:sp modelId="{2698F3C7-4B84-8C44-8A72-EB1BBB1E1774}">
      <dsp:nvSpPr>
        <dsp:cNvPr id="0" name=""/>
        <dsp:cNvSpPr/>
      </dsp:nvSpPr>
      <dsp:spPr>
        <a:xfrm>
          <a:off x="2444227" y="876339"/>
          <a:ext cx="2142132" cy="22838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Progresión.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Endocarditis</a:t>
          </a:r>
          <a:r>
            <a:rPr lang="es-ES" sz="1800" kern="1200" dirty="0">
              <a:latin typeface="Montserrat" pitchFamily="2" charset="77"/>
            </a:rPr>
            <a:t>.</a:t>
          </a:r>
        </a:p>
      </dsp:txBody>
      <dsp:txXfrm>
        <a:off x="2444227" y="876339"/>
        <a:ext cx="2142132" cy="2283840"/>
      </dsp:txXfrm>
    </dsp:sp>
    <dsp:sp modelId="{64C3BB49-C85B-BD40-99FF-D7CFCBE1EF75}">
      <dsp:nvSpPr>
        <dsp:cNvPr id="0" name=""/>
        <dsp:cNvSpPr/>
      </dsp:nvSpPr>
      <dsp:spPr>
        <a:xfrm>
          <a:off x="4886258" y="19487"/>
          <a:ext cx="2142132" cy="856852"/>
        </a:xfrm>
        <a:prstGeom prst="rect">
          <a:avLst/>
        </a:prstGeom>
        <a:solidFill>
          <a:srgbClr val="152B48"/>
        </a:solidFill>
        <a:ln w="6350" cap="flat" cmpd="sng" algn="ctr">
          <a:solidFill>
            <a:schemeClr val="accent5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Montserrat" pitchFamily="2" charset="77"/>
            </a:rPr>
            <a:t>Otras</a:t>
          </a:r>
        </a:p>
      </dsp:txBody>
      <dsp:txXfrm>
        <a:off x="4886258" y="19487"/>
        <a:ext cx="2142132" cy="856852"/>
      </dsp:txXfrm>
    </dsp:sp>
    <dsp:sp modelId="{3C1C5AEB-08E3-CD46-BE40-B526E18943B0}">
      <dsp:nvSpPr>
        <dsp:cNvPr id="0" name=""/>
        <dsp:cNvSpPr/>
      </dsp:nvSpPr>
      <dsp:spPr>
        <a:xfrm>
          <a:off x="4886258" y="876339"/>
          <a:ext cx="2142132" cy="2283840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Peripato.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 err="1">
              <a:solidFill>
                <a:srgbClr val="152B48"/>
              </a:solidFill>
              <a:latin typeface="Montserrat" pitchFamily="2" charset="77"/>
            </a:rPr>
            <a:t>Takotsubo</a:t>
          </a: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TEP.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Miocarditis.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Cirugía.</a:t>
          </a:r>
        </a:p>
      </dsp:txBody>
      <dsp:txXfrm>
        <a:off x="4886258" y="876339"/>
        <a:ext cx="2142132" cy="2283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3E953-504E-1B4F-A7AD-B3F7F2B085B4}">
      <dsp:nvSpPr>
        <dsp:cNvPr id="0" name=""/>
        <dsp:cNvSpPr/>
      </dsp:nvSpPr>
      <dsp:spPr>
        <a:xfrm>
          <a:off x="1631990" y="0"/>
          <a:ext cx="4226388" cy="4226388"/>
        </a:xfrm>
        <a:prstGeom prst="triangle">
          <a:avLst/>
        </a:prstGeom>
        <a:solidFill>
          <a:srgbClr val="06AEAA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B3A3A-410A-3544-B0CD-2F6C942F6D77}">
      <dsp:nvSpPr>
        <dsp:cNvPr id="0" name=""/>
        <dsp:cNvSpPr/>
      </dsp:nvSpPr>
      <dsp:spPr>
        <a:xfrm>
          <a:off x="3745184" y="424908"/>
          <a:ext cx="2747152" cy="10004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Estructura cardiaca y diferenciales.</a:t>
          </a:r>
          <a:endParaRPr lang="es-CO" sz="1800" b="0" kern="1200" dirty="0">
            <a:solidFill>
              <a:srgbClr val="152B48"/>
            </a:solidFill>
          </a:endParaRPr>
        </a:p>
      </dsp:txBody>
      <dsp:txXfrm>
        <a:off x="3794023" y="473747"/>
        <a:ext cx="2649474" cy="902787"/>
      </dsp:txXfrm>
    </dsp:sp>
    <dsp:sp modelId="{2C411ACF-257D-8849-AC84-0C2851533C85}">
      <dsp:nvSpPr>
        <dsp:cNvPr id="0" name=""/>
        <dsp:cNvSpPr/>
      </dsp:nvSpPr>
      <dsp:spPr>
        <a:xfrm>
          <a:off x="3745184" y="1550432"/>
          <a:ext cx="2747152" cy="10004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Cambio desde última valoración.</a:t>
          </a:r>
          <a:endParaRPr lang="es-ES" sz="1800" kern="1200" dirty="0">
            <a:solidFill>
              <a:srgbClr val="152B48"/>
            </a:solidFill>
          </a:endParaRPr>
        </a:p>
      </dsp:txBody>
      <dsp:txXfrm>
        <a:off x="3794023" y="1599271"/>
        <a:ext cx="2649474" cy="902787"/>
      </dsp:txXfrm>
    </dsp:sp>
    <dsp:sp modelId="{D7BA3E6F-2166-9F4B-9153-5F9670E3517E}">
      <dsp:nvSpPr>
        <dsp:cNvPr id="0" name=""/>
        <dsp:cNvSpPr/>
      </dsp:nvSpPr>
      <dsp:spPr>
        <a:xfrm>
          <a:off x="3745184" y="2675955"/>
          <a:ext cx="2747152" cy="10004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/>
              <a:ea typeface="Montserrat"/>
              <a:cs typeface="Montserrat"/>
              <a:sym typeface="Montserrat"/>
            </a:rPr>
            <a:t>Paciente con inestabilidad.</a:t>
          </a:r>
        </a:p>
      </dsp:txBody>
      <dsp:txXfrm>
        <a:off x="3794023" y="2724794"/>
        <a:ext cx="2649474" cy="902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D0C4A-E9CB-874C-B45E-10ED2561A035}">
      <dsp:nvSpPr>
        <dsp:cNvPr id="0" name=""/>
        <dsp:cNvSpPr/>
      </dsp:nvSpPr>
      <dsp:spPr>
        <a:xfrm rot="21300000">
          <a:off x="17580" y="1263066"/>
          <a:ext cx="6802344" cy="700425"/>
        </a:xfrm>
        <a:prstGeom prst="mathMinus">
          <a:avLst/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0010C0-3535-CA4E-ACB1-0F76E7A2C307}">
      <dsp:nvSpPr>
        <dsp:cNvPr id="0" name=""/>
        <dsp:cNvSpPr/>
      </dsp:nvSpPr>
      <dsp:spPr>
        <a:xfrm>
          <a:off x="820500" y="161327"/>
          <a:ext cx="2051251" cy="1290623"/>
        </a:xfrm>
        <a:prstGeom prst="downArrow">
          <a:avLst/>
        </a:prstGeom>
        <a:solidFill>
          <a:srgbClr val="06AEA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6050AE-A322-7143-A029-7DF806B37E27}">
      <dsp:nvSpPr>
        <dsp:cNvPr id="0" name=""/>
        <dsp:cNvSpPr/>
      </dsp:nvSpPr>
      <dsp:spPr>
        <a:xfrm>
          <a:off x="3206735" y="0"/>
          <a:ext cx="3630770" cy="1355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rgbClr val="152B48"/>
              </a:solidFill>
              <a:latin typeface="Montserrat" pitchFamily="2" charset="77"/>
            </a:rPr>
            <a:t>Aumento de postcarga.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solidFill>
                <a:srgbClr val="152B48"/>
              </a:solidFill>
              <a:latin typeface="Montserrat" pitchFamily="2" charset="77"/>
            </a:rPr>
            <a:t>Disminución de gasto cardíaco.</a:t>
          </a:r>
          <a:r>
            <a:rPr lang="es-CO" sz="2700" kern="1200" dirty="0">
              <a:solidFill>
                <a:srgbClr val="152B48"/>
              </a:solidFill>
              <a:latin typeface="Montserrat" pitchFamily="2" charset="77"/>
            </a:rPr>
            <a:t> </a:t>
          </a:r>
          <a:endParaRPr lang="es-ES" sz="27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206735" y="0"/>
        <a:ext cx="3630770" cy="1355154"/>
      </dsp:txXfrm>
    </dsp:sp>
    <dsp:sp modelId="{79CA3C82-3A50-F448-8D10-8AF38AD7CC87}">
      <dsp:nvSpPr>
        <dsp:cNvPr id="0" name=""/>
        <dsp:cNvSpPr/>
      </dsp:nvSpPr>
      <dsp:spPr>
        <a:xfrm>
          <a:off x="3965753" y="1774606"/>
          <a:ext cx="2051251" cy="1290623"/>
        </a:xfrm>
        <a:prstGeom prst="upArrow">
          <a:avLst/>
        </a:prstGeom>
        <a:solidFill>
          <a:srgbClr val="06AEA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40C2E-A8E6-D749-895E-9D804754A536}">
      <dsp:nvSpPr>
        <dsp:cNvPr id="0" name=""/>
        <dsp:cNvSpPr/>
      </dsp:nvSpPr>
      <dsp:spPr>
        <a:xfrm>
          <a:off x="561113" y="1871403"/>
          <a:ext cx="3117027" cy="1355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Contemporizar.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Mantener perfusión. </a:t>
          </a:r>
        </a:p>
      </dsp:txBody>
      <dsp:txXfrm>
        <a:off x="561113" y="1871403"/>
        <a:ext cx="3117027" cy="13551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EBB28-F447-E54B-BECA-4B2154016F62}">
      <dsp:nvSpPr>
        <dsp:cNvPr id="0" name=""/>
        <dsp:cNvSpPr/>
      </dsp:nvSpPr>
      <dsp:spPr>
        <a:xfrm>
          <a:off x="0" y="25487"/>
          <a:ext cx="5751686" cy="4680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Digoxina.</a:t>
          </a:r>
          <a:endParaRPr lang="es-CO" sz="1800" kern="1200" dirty="0">
            <a:latin typeface="Montserrat" pitchFamily="2" charset="77"/>
          </a:endParaRPr>
        </a:p>
      </dsp:txBody>
      <dsp:txXfrm>
        <a:off x="22846" y="48333"/>
        <a:ext cx="5705994" cy="422308"/>
      </dsp:txXfrm>
    </dsp:sp>
    <dsp:sp modelId="{1CC69068-8EC0-0B47-8F40-179796A3F3F6}">
      <dsp:nvSpPr>
        <dsp:cNvPr id="0" name=""/>
        <dsp:cNvSpPr/>
      </dsp:nvSpPr>
      <dsp:spPr>
        <a:xfrm>
          <a:off x="0" y="565487"/>
          <a:ext cx="5751686" cy="4680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 err="1">
              <a:latin typeface="Montserrat" pitchFamily="2" charset="77"/>
            </a:rPr>
            <a:t>Tromboprofilaxis</a:t>
          </a:r>
          <a:r>
            <a:rPr lang="es-ES_tradnl" sz="1800" kern="1200" dirty="0">
              <a:latin typeface="Montserrat" pitchFamily="2" charset="77"/>
            </a:rPr>
            <a:t> .</a:t>
          </a:r>
          <a:endParaRPr lang="es-CO" sz="1800" kern="1200" dirty="0">
            <a:latin typeface="Montserrat" pitchFamily="2" charset="77"/>
          </a:endParaRPr>
        </a:p>
      </dsp:txBody>
      <dsp:txXfrm>
        <a:off x="22846" y="588333"/>
        <a:ext cx="5705994" cy="422308"/>
      </dsp:txXfrm>
    </dsp:sp>
    <dsp:sp modelId="{D998EE1B-8209-904C-B9E8-E0B3E8A41B72}">
      <dsp:nvSpPr>
        <dsp:cNvPr id="0" name=""/>
        <dsp:cNvSpPr/>
      </dsp:nvSpPr>
      <dsp:spPr>
        <a:xfrm>
          <a:off x="0" y="1105487"/>
          <a:ext cx="5751686" cy="4680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Opioides .</a:t>
          </a:r>
          <a:endParaRPr lang="es-CO" sz="1800" kern="1200" dirty="0">
            <a:latin typeface="Montserrat" pitchFamily="2" charset="77"/>
          </a:endParaRPr>
        </a:p>
      </dsp:txBody>
      <dsp:txXfrm>
        <a:off x="22846" y="1128333"/>
        <a:ext cx="5705994" cy="422308"/>
      </dsp:txXfrm>
    </dsp:sp>
    <dsp:sp modelId="{3D135DF4-2466-2F4B-81B3-461B3D4A7A91}">
      <dsp:nvSpPr>
        <dsp:cNvPr id="0" name=""/>
        <dsp:cNvSpPr/>
      </dsp:nvSpPr>
      <dsp:spPr>
        <a:xfrm>
          <a:off x="0" y="1645487"/>
          <a:ext cx="5751686" cy="4680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Montserrat" pitchFamily="2" charset="77"/>
            </a:rPr>
            <a:t>Conciliación de medicamentos ambulatorios .</a:t>
          </a:r>
          <a:endParaRPr lang="es-CO" sz="1800" kern="1200" dirty="0">
            <a:latin typeface="Montserrat" pitchFamily="2" charset="77"/>
          </a:endParaRPr>
        </a:p>
      </dsp:txBody>
      <dsp:txXfrm>
        <a:off x="22846" y="1668333"/>
        <a:ext cx="5705994" cy="422308"/>
      </dsp:txXfrm>
    </dsp:sp>
    <dsp:sp modelId="{B5E5D79C-D32F-244F-AF91-DEA584C92DAD}">
      <dsp:nvSpPr>
        <dsp:cNvPr id="0" name=""/>
        <dsp:cNvSpPr/>
      </dsp:nvSpPr>
      <dsp:spPr>
        <a:xfrm>
          <a:off x="0" y="2185487"/>
          <a:ext cx="5751686" cy="46800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 err="1">
              <a:latin typeface="Montserrat" pitchFamily="2" charset="77"/>
            </a:rPr>
            <a:t>Sacubutril</a:t>
          </a:r>
          <a:r>
            <a:rPr lang="es-ES_tradnl" sz="1800" kern="1200" dirty="0">
              <a:latin typeface="Montserrat" pitchFamily="2" charset="77"/>
            </a:rPr>
            <a:t> / </a:t>
          </a:r>
          <a:r>
            <a:rPr lang="es-ES_tradnl" sz="1800" kern="1200" dirty="0" err="1">
              <a:latin typeface="Montserrat" pitchFamily="2" charset="77"/>
            </a:rPr>
            <a:t>Valsartan</a:t>
          </a:r>
          <a:r>
            <a:rPr lang="es-ES_tradnl" sz="1800" kern="1200" dirty="0">
              <a:latin typeface="Montserrat" pitchFamily="2" charset="77"/>
            </a:rPr>
            <a:t> .</a:t>
          </a:r>
          <a:endParaRPr lang="es-CO" sz="1800" kern="1200" dirty="0">
            <a:latin typeface="Montserrat" pitchFamily="2" charset="77"/>
          </a:endParaRPr>
        </a:p>
      </dsp:txBody>
      <dsp:txXfrm>
        <a:off x="22846" y="2208333"/>
        <a:ext cx="5705994" cy="422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148E5-C10C-6045-A116-726F07736B5E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33900-E73D-8F40-A269-F2940713C94A}">
      <dsp:nvSpPr>
        <dsp:cNvPr id="0" name=""/>
        <dsp:cNvSpPr/>
      </dsp:nvSpPr>
      <dsp:spPr>
        <a:xfrm>
          <a:off x="492024" y="334530"/>
          <a:ext cx="6837512" cy="669409"/>
        </a:xfrm>
        <a:prstGeom prst="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b="1" kern="1200" dirty="0">
              <a:latin typeface="Montserrat" pitchFamily="2" charset="77"/>
            </a:rPr>
            <a:t>No hay receta perfecta </a:t>
          </a:r>
          <a:r>
            <a:rPr lang="es-ES_tradnl" sz="1700" kern="1200" dirty="0">
              <a:latin typeface="Montserrat" pitchFamily="2" charset="77"/>
            </a:rPr>
            <a:t>para el tratamiento, la evidencia tampoco es fuerte. </a:t>
          </a:r>
          <a:endParaRPr lang="es-CO" sz="1700" kern="1200" dirty="0">
            <a:latin typeface="Montserrat" pitchFamily="2" charset="77"/>
          </a:endParaRPr>
        </a:p>
      </dsp:txBody>
      <dsp:txXfrm>
        <a:off x="492024" y="334530"/>
        <a:ext cx="6837512" cy="669409"/>
      </dsp:txXfrm>
    </dsp:sp>
    <dsp:sp modelId="{774BB297-6B7C-7D4D-A86D-11039657ACEA}">
      <dsp:nvSpPr>
        <dsp:cNvPr id="0" name=""/>
        <dsp:cNvSpPr/>
      </dsp:nvSpPr>
      <dsp:spPr>
        <a:xfrm>
          <a:off x="73643" y="250854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E90D2-ABC6-9442-9DA5-FB4BACC3247F}">
      <dsp:nvSpPr>
        <dsp:cNvPr id="0" name=""/>
        <dsp:cNvSpPr/>
      </dsp:nvSpPr>
      <dsp:spPr>
        <a:xfrm>
          <a:off x="875812" y="1338819"/>
          <a:ext cx="6453724" cy="669409"/>
        </a:xfrm>
        <a:prstGeom prst="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>
              <a:latin typeface="Montserrat" pitchFamily="2" charset="77"/>
            </a:rPr>
            <a:t>Requiere manejo </a:t>
          </a:r>
          <a:r>
            <a:rPr lang="es-ES_tradnl" sz="1700" b="1" kern="1200">
              <a:latin typeface="Montserrat" pitchFamily="2" charset="77"/>
            </a:rPr>
            <a:t>individualizado</a:t>
          </a:r>
          <a:r>
            <a:rPr lang="es-ES_tradnl" sz="1700" kern="1200">
              <a:latin typeface="Montserrat" pitchFamily="2" charset="77"/>
            </a:rPr>
            <a:t> y buenas bases fisiopatológicas. </a:t>
          </a:r>
          <a:endParaRPr lang="es-CO" sz="1700" kern="1200">
            <a:latin typeface="Montserrat" pitchFamily="2" charset="77"/>
          </a:endParaRPr>
        </a:p>
      </dsp:txBody>
      <dsp:txXfrm>
        <a:off x="875812" y="1338819"/>
        <a:ext cx="6453724" cy="669409"/>
      </dsp:txXfrm>
    </dsp:sp>
    <dsp:sp modelId="{7352ED3D-5C8F-2645-BD45-83F89D8E1E94}">
      <dsp:nvSpPr>
        <dsp:cNvPr id="0" name=""/>
        <dsp:cNvSpPr/>
      </dsp:nvSpPr>
      <dsp:spPr>
        <a:xfrm>
          <a:off x="457431" y="1255143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507A9-EA88-2C47-86D7-3799CE56BB45}">
      <dsp:nvSpPr>
        <dsp:cNvPr id="0" name=""/>
        <dsp:cNvSpPr/>
      </dsp:nvSpPr>
      <dsp:spPr>
        <a:xfrm>
          <a:off x="875812" y="2343108"/>
          <a:ext cx="6453724" cy="669409"/>
        </a:xfrm>
        <a:prstGeom prst="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 dirty="0">
              <a:latin typeface="Montserrat" pitchFamily="2" charset="77"/>
            </a:rPr>
            <a:t>El </a:t>
          </a:r>
          <a:r>
            <a:rPr lang="es-ES_tradnl" sz="1700" b="1" kern="1200" dirty="0">
              <a:latin typeface="Montserrat" pitchFamily="2" charset="77"/>
            </a:rPr>
            <a:t>seguimiento y tratamiento ambulatorio es igual o más importante </a:t>
          </a:r>
          <a:r>
            <a:rPr lang="es-ES_tradnl" sz="1700" kern="1200" dirty="0">
              <a:latin typeface="Montserrat" pitchFamily="2" charset="77"/>
            </a:rPr>
            <a:t>que la estabilización inicial.  </a:t>
          </a:r>
          <a:endParaRPr lang="es-CO" sz="1700" kern="1200" dirty="0">
            <a:latin typeface="Montserrat" pitchFamily="2" charset="77"/>
          </a:endParaRPr>
        </a:p>
      </dsp:txBody>
      <dsp:txXfrm>
        <a:off x="875812" y="2343108"/>
        <a:ext cx="6453724" cy="669409"/>
      </dsp:txXfrm>
    </dsp:sp>
    <dsp:sp modelId="{0CDBAEA3-2353-6D40-BFE5-A742A608A329}">
      <dsp:nvSpPr>
        <dsp:cNvPr id="0" name=""/>
        <dsp:cNvSpPr/>
      </dsp:nvSpPr>
      <dsp:spPr>
        <a:xfrm>
          <a:off x="457431" y="2259432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4A8D0-7B1D-BD41-AFA9-42509BEF782C}">
      <dsp:nvSpPr>
        <dsp:cNvPr id="0" name=""/>
        <dsp:cNvSpPr/>
      </dsp:nvSpPr>
      <dsp:spPr>
        <a:xfrm>
          <a:off x="492024" y="3347397"/>
          <a:ext cx="6837512" cy="669409"/>
        </a:xfrm>
        <a:prstGeom prst="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700" kern="1200">
              <a:latin typeface="Montserrat" pitchFamily="2" charset="77"/>
            </a:rPr>
            <a:t>Se deben instaurar redes de </a:t>
          </a:r>
          <a:r>
            <a:rPr lang="es-ES_tradnl" sz="1700" b="1" kern="1200">
              <a:latin typeface="Montserrat" pitchFamily="2" charset="77"/>
            </a:rPr>
            <a:t>manejo multidisciplinario </a:t>
          </a:r>
          <a:r>
            <a:rPr lang="es-ES_tradnl" sz="1700" kern="1200">
              <a:latin typeface="Montserrat" pitchFamily="2" charset="77"/>
            </a:rPr>
            <a:t>para </a:t>
          </a:r>
          <a:r>
            <a:rPr lang="es-ES_tradnl" sz="1700" b="1" kern="1200">
              <a:latin typeface="Montserrat" pitchFamily="2" charset="77"/>
            </a:rPr>
            <a:t>mitigar mortalidad, reingresos y costos.  </a:t>
          </a:r>
          <a:endParaRPr lang="es-CO" sz="1700" kern="1200">
            <a:latin typeface="Montserrat" pitchFamily="2" charset="77"/>
          </a:endParaRPr>
        </a:p>
      </dsp:txBody>
      <dsp:txXfrm>
        <a:off x="492024" y="3347397"/>
        <a:ext cx="6837512" cy="669409"/>
      </dsp:txXfrm>
    </dsp:sp>
    <dsp:sp modelId="{82768A06-B80E-B740-B230-0F4AF10ECCBF}">
      <dsp:nvSpPr>
        <dsp:cNvPr id="0" name=""/>
        <dsp:cNvSpPr/>
      </dsp:nvSpPr>
      <dsp:spPr>
        <a:xfrm>
          <a:off x="73643" y="3263721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3A8CA-E5D0-D64C-84CA-920FFA63E47F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DAFD2-F6FB-7240-9B7F-29AB1D6FF19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608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>
            <a:extLst>
              <a:ext uri="{FF2B5EF4-FFF2-40B4-BE49-F238E27FC236}">
                <a16:creationId xmlns:a16="http://schemas.microsoft.com/office/drawing/2014/main" id="{E8F60954-F4B4-1843-B839-DB50BCB3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Marcador de notas 2">
            <a:extLst>
              <a:ext uri="{FF2B5EF4-FFF2-40B4-BE49-F238E27FC236}">
                <a16:creationId xmlns:a16="http://schemas.microsoft.com/office/drawing/2014/main" id="{FD4957C4-2FD6-FE45-ACBE-E153E6BA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/>
          </a:p>
        </p:txBody>
      </p:sp>
      <p:sp>
        <p:nvSpPr>
          <p:cNvPr id="23555" name="Marcador de número de diapositiva 3">
            <a:extLst>
              <a:ext uri="{FF2B5EF4-FFF2-40B4-BE49-F238E27FC236}">
                <a16:creationId xmlns:a16="http://schemas.microsoft.com/office/drawing/2014/main" id="{390480AA-06F0-EA4F-BAC3-FB8AC4D3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15BC8-6904-BA4F-AD16-DE27BE06F1AE}" type="slidenum">
              <a:rPr lang="es-ES_tradnl" altLang="es-CO"/>
              <a:pPr/>
              <a:t>2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27911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>
            <a:extLst>
              <a:ext uri="{FF2B5EF4-FFF2-40B4-BE49-F238E27FC236}">
                <a16:creationId xmlns:a16="http://schemas.microsoft.com/office/drawing/2014/main" id="{E8F60954-F4B4-1843-B839-DB50BCB3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Marcador de notas 2">
            <a:extLst>
              <a:ext uri="{FF2B5EF4-FFF2-40B4-BE49-F238E27FC236}">
                <a16:creationId xmlns:a16="http://schemas.microsoft.com/office/drawing/2014/main" id="{FD4957C4-2FD6-FE45-ACBE-E153E6BA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/>
          </a:p>
        </p:txBody>
      </p:sp>
      <p:sp>
        <p:nvSpPr>
          <p:cNvPr id="23555" name="Marcador de número de diapositiva 3">
            <a:extLst>
              <a:ext uri="{FF2B5EF4-FFF2-40B4-BE49-F238E27FC236}">
                <a16:creationId xmlns:a16="http://schemas.microsoft.com/office/drawing/2014/main" id="{390480AA-06F0-EA4F-BAC3-FB8AC4D3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15BC8-6904-BA4F-AD16-DE27BE06F1AE}" type="slidenum">
              <a:rPr lang="es-ES_tradnl" altLang="es-CO"/>
              <a:pPr/>
              <a:t>4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34768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>
            <a:extLst>
              <a:ext uri="{FF2B5EF4-FFF2-40B4-BE49-F238E27FC236}">
                <a16:creationId xmlns:a16="http://schemas.microsoft.com/office/drawing/2014/main" id="{E8F60954-F4B4-1843-B839-DB50BCB3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Marcador de notas 2">
            <a:extLst>
              <a:ext uri="{FF2B5EF4-FFF2-40B4-BE49-F238E27FC236}">
                <a16:creationId xmlns:a16="http://schemas.microsoft.com/office/drawing/2014/main" id="{FD4957C4-2FD6-FE45-ACBE-E153E6BA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/>
          </a:p>
        </p:txBody>
      </p:sp>
      <p:sp>
        <p:nvSpPr>
          <p:cNvPr id="23555" name="Marcador de número de diapositiva 3">
            <a:extLst>
              <a:ext uri="{FF2B5EF4-FFF2-40B4-BE49-F238E27FC236}">
                <a16:creationId xmlns:a16="http://schemas.microsoft.com/office/drawing/2014/main" id="{390480AA-06F0-EA4F-BAC3-FB8AC4D3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15BC8-6904-BA4F-AD16-DE27BE06F1AE}" type="slidenum">
              <a:rPr lang="es-ES_tradnl" altLang="es-CO"/>
              <a:pPr/>
              <a:t>14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101288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>
            <a:extLst>
              <a:ext uri="{FF2B5EF4-FFF2-40B4-BE49-F238E27FC236}">
                <a16:creationId xmlns:a16="http://schemas.microsoft.com/office/drawing/2014/main" id="{E8F60954-F4B4-1843-B839-DB50BCB3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Marcador de notas 2">
            <a:extLst>
              <a:ext uri="{FF2B5EF4-FFF2-40B4-BE49-F238E27FC236}">
                <a16:creationId xmlns:a16="http://schemas.microsoft.com/office/drawing/2014/main" id="{FD4957C4-2FD6-FE45-ACBE-E153E6BA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/>
          </a:p>
        </p:txBody>
      </p:sp>
      <p:sp>
        <p:nvSpPr>
          <p:cNvPr id="23555" name="Marcador de número de diapositiva 3">
            <a:extLst>
              <a:ext uri="{FF2B5EF4-FFF2-40B4-BE49-F238E27FC236}">
                <a16:creationId xmlns:a16="http://schemas.microsoft.com/office/drawing/2014/main" id="{390480AA-06F0-EA4F-BAC3-FB8AC4D3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15BC8-6904-BA4F-AD16-DE27BE06F1AE}" type="slidenum">
              <a:rPr lang="es-ES_tradnl" altLang="es-CO"/>
              <a:pPr/>
              <a:t>18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80505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Marcador de imagen de diapositiva 1">
            <a:extLst>
              <a:ext uri="{FF2B5EF4-FFF2-40B4-BE49-F238E27FC236}">
                <a16:creationId xmlns:a16="http://schemas.microsoft.com/office/drawing/2014/main" id="{E8F60954-F4B4-1843-B839-DB50BCB358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Marcador de notas 2">
            <a:extLst>
              <a:ext uri="{FF2B5EF4-FFF2-40B4-BE49-F238E27FC236}">
                <a16:creationId xmlns:a16="http://schemas.microsoft.com/office/drawing/2014/main" id="{FD4957C4-2FD6-FE45-ACBE-E153E6BA92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/>
          </a:p>
        </p:txBody>
      </p:sp>
      <p:sp>
        <p:nvSpPr>
          <p:cNvPr id="23555" name="Marcador de número de diapositiva 3">
            <a:extLst>
              <a:ext uri="{FF2B5EF4-FFF2-40B4-BE49-F238E27FC236}">
                <a16:creationId xmlns:a16="http://schemas.microsoft.com/office/drawing/2014/main" id="{390480AA-06F0-EA4F-BAC3-FB8AC4D32D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D115BC8-6904-BA4F-AD16-DE27BE06F1AE}" type="slidenum">
              <a:rPr lang="es-ES_tradnl" altLang="es-CO"/>
              <a:pPr/>
              <a:t>26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383398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E37DF-EC54-4263-8F2E-675F09D3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48E76-FA62-4A64-B559-E0990333E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02038"/>
            <a:ext cx="6629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FB237-85B5-4E59-B1F1-B1270528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8A0BE-4588-4000-BB99-7E87239B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783A1-00AF-4EC7-A6EC-7F516605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19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129AD-ECE5-474A-B387-D1DB95C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7BA0B1-5703-4417-8EBC-2B452AB88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DD7C9-0917-4A0B-B8A9-9E5FB50D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1FD9F-47C6-487B-ADEA-D7CBC8BA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79742-8F91-422B-ACE1-ECE7A871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9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709C36-9BD2-4D6A-BAFE-594FC6E0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7868E-B92C-4F91-9B8A-C374BE835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57698" y="365125"/>
            <a:ext cx="41148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00ABA-6F60-480A-91BE-73DEB6CC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D68B3-2C5D-4908-94A6-5DDD186B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3D45F-3A7A-45C9-9A79-640C4410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texto vertical 2">
            <a:extLst>
              <a:ext uri="{FF2B5EF4-FFF2-40B4-BE49-F238E27FC236}">
                <a16:creationId xmlns:a16="http://schemas.microsoft.com/office/drawing/2014/main" id="{B82BB312-C856-43C9-8F5C-0C179D08ED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342897" y="365125"/>
            <a:ext cx="4114801" cy="370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512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8A2D5-D639-2846-81A6-1B7D856C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11DCBC-C9CC-BB4C-9BC0-015025282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08BCC6-D10D-EF44-B96A-D0ABA166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C4C-68F8-624E-BF36-CD49D6D27FB7}" type="datetimeFigureOut">
              <a:rPr lang="es-ES_tradnl" smtClean="0"/>
              <a:t>29/12/2020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0F6598-EA54-2348-8069-45186FCD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EA5842-C563-6746-B5B0-CAA05CE7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CE0E3-0156-674B-8870-6A17AF12BD2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56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B230-510B-46BA-A458-30415A4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52972-705E-4EE7-8C92-A2ECFCE6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25625"/>
            <a:ext cx="10667997" cy="2090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B5BA6-96B9-4621-B526-119BBB5F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D5DBF-74C2-43DA-BA08-F929BB9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8F0D5-E917-4FE5-8E29-10C8AAF7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12CB0F7-CC93-4978-8EAB-608B0E4AA3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9654" y="3916017"/>
            <a:ext cx="6684145" cy="241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66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1A1B7-772D-4D75-892B-27B117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578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9B326C-5AAD-4A5D-9296-5664DBF19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582" y="3675063"/>
            <a:ext cx="7040217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52B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6101B-76EA-4336-A5AF-59DE7ADA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2D21D-9C42-4277-85E1-AB84A87F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D6901-65A5-489B-8A2A-AC46A185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94B4E-5A7E-47AC-84D3-3F40ADCC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D664EE-6701-4718-9054-5109FF57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1878" y="1825625"/>
            <a:ext cx="676192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49F008-5191-4482-9476-FAD016A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74705-EC7E-43CD-A8BA-700FE6E2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8F706-3B1B-4FF9-88B2-38308E9F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4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9AB5-B49C-4FFE-8A17-CE1143B3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4D0541-6456-44EA-8EDE-0DA35BC4B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2061" y="1681163"/>
            <a:ext cx="679332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D6A3DD-A066-4224-8516-F51699A7A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2061" y="2505075"/>
            <a:ext cx="67933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B1CEC8-2EE5-4FC9-94AA-7C888ABF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828688-3403-4A3E-BE99-690BD45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F64CFD-C2A2-4388-BBFA-BD36C2F2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945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5552E-E0E0-4B03-B999-37BDBB2B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ED610B-0321-476E-9BDD-9AF9E1F6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4B43B3-517F-4151-8DE4-861C3C25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0816D1-42B2-40D3-B7F5-3134B038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88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101B7F-8231-49AA-9066-E09F3127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C27FB9-FFA6-4E46-B67E-824570F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6F992B-FA33-4EF0-A371-7FB8AB4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1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5C37-8A66-4194-8B48-3492CE49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4EE391-0CA3-46D5-BA01-0747611F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336" y="1097722"/>
            <a:ext cx="633612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470823-846D-4C9D-A634-758AADAE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3775"/>
            <a:ext cx="3932237" cy="2057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B5D89-E0B9-4201-893E-1DC7B83C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8A9D8-E9CE-48AA-B8A0-C3101523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D2967-F181-41FE-9E18-6D7ED3C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424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50178-0339-493E-A5F4-3BED390B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381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48A928-B801-4B0F-B845-F5F594E35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A892E-8CD1-4179-BB23-621C0A02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95328"/>
            <a:ext cx="3932237" cy="19381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7A5898-E776-4E35-9018-F93701CB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735FD8-D311-44BB-B68C-AF313C5A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E25C-900D-4F62-A21D-CCF3C63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723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7114FF-0857-4F90-9F06-BB38153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99329-E129-454C-ABE2-297FFEBB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888" y="1825625"/>
            <a:ext cx="703359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A192E3-AE8E-451E-B7EA-62C5FC52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F6315-8EFA-4957-8B1F-343D251DE1AB}" type="datetimeFigureOut">
              <a:rPr lang="es-CO" smtClean="0"/>
              <a:t>29/12/2020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D69EF-6718-4696-9E2F-7A83A62FB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317729-648F-433D-B41C-1A360C5F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0CCD-6591-48DB-8B0C-02F666FB18B1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6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AA7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xfordmedicine.com/view/10.1093/med/9780199687039.001.0001/med-978019968703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xfordmedicine.com/view/10.1093/med/9780199687039.001.0001/med-9780199687039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xfordmedicine.com/view/10.1093/med/9780199687039.001.0001/med-978019968703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xfordmedicine.com/view/10.1093/med/9780199687039.001.0001/med-9780199687039" TargetMode="Externa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xfordmedicine.com/view/10.1093/med/9780199687039.001.0001/med-9780199687039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6800" y="820059"/>
            <a:ext cx="10058400" cy="1466002"/>
          </a:xfrm>
        </p:spPr>
        <p:txBody>
          <a:bodyPr>
            <a:noAutofit/>
          </a:bodyPr>
          <a:lstStyle/>
          <a:p>
            <a:pPr algn="ctr"/>
            <a:r>
              <a:rPr lang="es-ES" sz="4000" dirty="0">
                <a:latin typeface="Montserrat" pitchFamily="2" charset="77"/>
                <a:cs typeface="Arial" panose="020B0604020202020204" pitchFamily="34" charset="0"/>
              </a:rPr>
              <a:t>INSUFICIENCIA CARDÍACA AGUDA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42A3FAD-5E2E-3149-B2D8-946C183C5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0287" y="2525228"/>
            <a:ext cx="6311425" cy="1655762"/>
          </a:xfrm>
        </p:spPr>
        <p:txBody>
          <a:bodyPr>
            <a:normAutofit/>
          </a:bodyPr>
          <a:lstStyle/>
          <a:p>
            <a:r>
              <a:rPr lang="es-CO" sz="2000" b="1" dirty="0"/>
              <a:t>LUIS MIGUEL RUIZ VELÁSQUEZ</a:t>
            </a:r>
          </a:p>
          <a:p>
            <a:r>
              <a:rPr lang="es-CO" sz="2000" b="1" dirty="0"/>
              <a:t>MÉDICO INTERNISTA EPIDEMIÓLOGO</a:t>
            </a:r>
          </a:p>
          <a:p>
            <a:r>
              <a:rPr lang="es-CO" sz="2000" b="1" dirty="0"/>
              <a:t>FELLOW DE CARDIOLOGÍA</a:t>
            </a:r>
          </a:p>
        </p:txBody>
      </p:sp>
    </p:spTree>
    <p:extLst>
      <p:ext uri="{BB962C8B-B14F-4D97-AF65-F5344CB8AC3E}">
        <p14:creationId xmlns:p14="http://schemas.microsoft.com/office/powerpoint/2010/main" val="5287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2993-58DA-FF44-A52C-8E6C84B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28718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Desencadenantes </a:t>
            </a:r>
          </a:p>
        </p:txBody>
      </p:sp>
      <p:graphicFrame>
        <p:nvGraphicFramePr>
          <p:cNvPr id="99" name="Diagrama 98">
            <a:extLst>
              <a:ext uri="{FF2B5EF4-FFF2-40B4-BE49-F238E27FC236}">
                <a16:creationId xmlns:a16="http://schemas.microsoft.com/office/drawing/2014/main" id="{8FBC545A-1ECC-1D4A-BD5D-9BD40BD71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994100"/>
              </p:ext>
            </p:extLst>
          </p:nvPr>
        </p:nvGraphicFramePr>
        <p:xfrm>
          <a:off x="4762420" y="1742801"/>
          <a:ext cx="7334649" cy="4789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4" name="Rectángulo 103">
            <a:extLst>
              <a:ext uri="{FF2B5EF4-FFF2-40B4-BE49-F238E27FC236}">
                <a16:creationId xmlns:a16="http://schemas.microsoft.com/office/drawing/2014/main" id="{EAAED5F6-62EB-B94B-A948-A34C2E286AB9}"/>
              </a:ext>
            </a:extLst>
          </p:cNvPr>
          <p:cNvSpPr/>
          <p:nvPr/>
        </p:nvSpPr>
        <p:spPr>
          <a:xfrm>
            <a:off x="8366264" y="6393303"/>
            <a:ext cx="382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Arrigo M. et al;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Nat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Rev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Dis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Primers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2020;6:16</a:t>
            </a:r>
          </a:p>
        </p:txBody>
      </p:sp>
      <p:pic>
        <p:nvPicPr>
          <p:cNvPr id="1026" name="Picture 2" descr="Heart Failure Icons - Download Free Vector Icons | Noun Project">
            <a:extLst>
              <a:ext uri="{FF2B5EF4-FFF2-40B4-BE49-F238E27FC236}">
                <a16:creationId xmlns:a16="http://schemas.microsoft.com/office/drawing/2014/main" id="{E7488F75-9DCD-EE4C-A10B-C7ED7315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3" y="691499"/>
            <a:ext cx="3445803" cy="34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4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2993-58DA-FF44-A52C-8E6C84B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166342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Desencadenantes </a:t>
            </a:r>
          </a:p>
        </p:txBody>
      </p:sp>
      <p:graphicFrame>
        <p:nvGraphicFramePr>
          <p:cNvPr id="99" name="Diagrama 98">
            <a:extLst>
              <a:ext uri="{FF2B5EF4-FFF2-40B4-BE49-F238E27FC236}">
                <a16:creationId xmlns:a16="http://schemas.microsoft.com/office/drawing/2014/main" id="{8FBC545A-1ECC-1D4A-BD5D-9BD40BD71D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0246254"/>
              </p:ext>
            </p:extLst>
          </p:nvPr>
        </p:nvGraphicFramePr>
        <p:xfrm>
          <a:off x="4956313" y="2183176"/>
          <a:ext cx="7030588" cy="3179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94C59964-396A-7E4E-96C2-90B33F66ED5E}"/>
              </a:ext>
            </a:extLst>
          </p:cNvPr>
          <p:cNvSpPr/>
          <p:nvPr/>
        </p:nvSpPr>
        <p:spPr>
          <a:xfrm>
            <a:off x="8256104" y="6414659"/>
            <a:ext cx="4192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Arrigo M. et al;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Nat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Rev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Dis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Primers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2020;6:16</a:t>
            </a:r>
          </a:p>
        </p:txBody>
      </p:sp>
    </p:spTree>
    <p:extLst>
      <p:ext uri="{BB962C8B-B14F-4D97-AF65-F5344CB8AC3E}">
        <p14:creationId xmlns:p14="http://schemas.microsoft.com/office/powerpoint/2010/main" val="196436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C2993-58DA-FF44-A52C-8E6C84B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1" y="113333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Desencadenantes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31E34B5-D0B2-AC46-A934-140936E8C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409" y="1287290"/>
            <a:ext cx="5918200" cy="4495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C11BC58-21D1-474D-8CA8-6DF92F42F9B8}"/>
              </a:ext>
            </a:extLst>
          </p:cNvPr>
          <p:cNvSpPr/>
          <p:nvPr/>
        </p:nvSpPr>
        <p:spPr>
          <a:xfrm>
            <a:off x="6989934" y="6320168"/>
            <a:ext cx="520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  <p:pic>
        <p:nvPicPr>
          <p:cNvPr id="8" name="Picture 4" descr="Real heart icon png » PNG Image">
            <a:extLst>
              <a:ext uri="{FF2B5EF4-FFF2-40B4-BE49-F238E27FC236}">
                <a16:creationId xmlns:a16="http://schemas.microsoft.com/office/drawing/2014/main" id="{97A28DDC-CBED-9546-85CB-46B604FBA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262" y="1391104"/>
            <a:ext cx="2329070" cy="23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80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AD097AE-BFF4-5C48-B3A3-8F3D6F0C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30" y="63747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Desencadenantes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3FCCA5C-816A-9D49-8474-B9C787E9AF81}"/>
              </a:ext>
            </a:extLst>
          </p:cNvPr>
          <p:cNvGrpSpPr/>
          <p:nvPr/>
        </p:nvGrpSpPr>
        <p:grpSpPr>
          <a:xfrm>
            <a:off x="985881" y="2782410"/>
            <a:ext cx="2697892" cy="990600"/>
            <a:chOff x="2539" y="714319"/>
            <a:chExt cx="2476500" cy="990600"/>
          </a:xfrm>
          <a:solidFill>
            <a:srgbClr val="152B48"/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BF8556F-6866-A140-A1E2-BCB951C8481B}"/>
                </a:ext>
              </a:extLst>
            </p:cNvPr>
            <p:cNvSpPr/>
            <p:nvPr/>
          </p:nvSpPr>
          <p:spPr>
            <a:xfrm>
              <a:off x="2539" y="714319"/>
              <a:ext cx="2476500" cy="990600"/>
            </a:xfrm>
            <a:prstGeom prst="rect">
              <a:avLst/>
            </a:prstGeom>
            <a:grpFill/>
          </p:spPr>
          <p:style>
            <a:ln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07D6D26-1B9E-3A46-BFE6-FA3264776989}"/>
                </a:ext>
              </a:extLst>
            </p:cNvPr>
            <p:cNvSpPr txBox="1"/>
            <p:nvPr/>
          </p:nvSpPr>
          <p:spPr>
            <a:xfrm>
              <a:off x="2539" y="714319"/>
              <a:ext cx="2476500" cy="990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kern="1200" dirty="0">
                  <a:latin typeface="Montserrat" pitchFamily="2" charset="77"/>
                </a:rPr>
                <a:t>Sin causa clara 40-50%.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97A995F5-542C-9946-AAC8-D2144AFB86D8}"/>
              </a:ext>
            </a:extLst>
          </p:cNvPr>
          <p:cNvGrpSpPr/>
          <p:nvPr/>
        </p:nvGrpSpPr>
        <p:grpSpPr>
          <a:xfrm>
            <a:off x="985881" y="1548949"/>
            <a:ext cx="2697892" cy="990600"/>
            <a:chOff x="2539" y="714319"/>
            <a:chExt cx="2476500" cy="990600"/>
          </a:xfrm>
          <a:solidFill>
            <a:srgbClr val="152B48"/>
          </a:solidFill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C27ED26-9656-4D4C-B1DF-AA0DB80A6343}"/>
                </a:ext>
              </a:extLst>
            </p:cNvPr>
            <p:cNvSpPr/>
            <p:nvPr/>
          </p:nvSpPr>
          <p:spPr>
            <a:xfrm>
              <a:off x="2539" y="714319"/>
              <a:ext cx="2476500" cy="990600"/>
            </a:xfrm>
            <a:prstGeom prst="rect">
              <a:avLst/>
            </a:prstGeom>
            <a:grpFill/>
          </p:spPr>
          <p:style>
            <a:lnRef idx="1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93DB6E1-2E36-394E-9501-5BC0C92589B7}"/>
                </a:ext>
              </a:extLst>
            </p:cNvPr>
            <p:cNvSpPr txBox="1"/>
            <p:nvPr/>
          </p:nvSpPr>
          <p:spPr>
            <a:xfrm>
              <a:off x="2539" y="714319"/>
              <a:ext cx="2476500" cy="9906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400" kern="1200" dirty="0">
                  <a:latin typeface="Montserrat" pitchFamily="2" charset="77"/>
                </a:rPr>
                <a:t>Múltiples 5-20%.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3F915458-BA39-0245-AF7E-64543EE43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" t="32589" r="11985" b="30890"/>
          <a:stretch/>
        </p:blipFill>
        <p:spPr>
          <a:xfrm>
            <a:off x="5172294" y="1548949"/>
            <a:ext cx="6812427" cy="362088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98734A1-7E20-7046-AEAF-4ACEA0151709}"/>
              </a:ext>
            </a:extLst>
          </p:cNvPr>
          <p:cNvSpPr/>
          <p:nvPr/>
        </p:nvSpPr>
        <p:spPr>
          <a:xfrm>
            <a:off x="8216348" y="6261191"/>
            <a:ext cx="3768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rgbClr val="152B48"/>
                </a:solidFill>
                <a:latin typeface="Montserrat" pitchFamily="2" charset="77"/>
              </a:rPr>
              <a:t>J Cardio. 2013 Sep 30;168(2):1186-94</a:t>
            </a:r>
            <a:endParaRPr lang="es-ES_tradnl" sz="14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6FA0DBA-8438-9C4A-B2CC-C46BBAF6F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7" t="19193"/>
          <a:stretch/>
        </p:blipFill>
        <p:spPr>
          <a:xfrm>
            <a:off x="4441726" y="1548949"/>
            <a:ext cx="7750274" cy="39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65266-EB00-F143-9610-10B94A832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025" y="2302985"/>
            <a:ext cx="10363200" cy="14700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4000" b="1" dirty="0"/>
              <a:t>CLÍNICA Y EXÁMEN FÍSICO</a:t>
            </a:r>
            <a:r>
              <a:rPr lang="es-E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C51A6E-E9AE-8149-BE70-497C67EE3B2B}"/>
              </a:ext>
            </a:extLst>
          </p:cNvPr>
          <p:cNvCxnSpPr>
            <a:cxnSpLocks/>
          </p:cNvCxnSpPr>
          <p:nvPr/>
        </p:nvCxnSpPr>
        <p:spPr>
          <a:xfrm>
            <a:off x="708025" y="3340162"/>
            <a:ext cx="7486409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eart Disease Icon #293837 - Free Icons Library">
            <a:extLst>
              <a:ext uri="{FF2B5EF4-FFF2-40B4-BE49-F238E27FC236}">
                <a16:creationId xmlns:a16="http://schemas.microsoft.com/office/drawing/2014/main" id="{52BCD606-9310-1A44-8EB6-3EF326C9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23" y="1393031"/>
            <a:ext cx="4071938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05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79B6AB-50A4-1849-A64F-58166D82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 b="41503"/>
          <a:stretch/>
        </p:blipFill>
        <p:spPr>
          <a:xfrm>
            <a:off x="5622421" y="772845"/>
            <a:ext cx="5881025" cy="531231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47B9E93-0920-0A48-87C2-C7EE1EA8D35B}"/>
              </a:ext>
            </a:extLst>
          </p:cNvPr>
          <p:cNvSpPr/>
          <p:nvPr/>
        </p:nvSpPr>
        <p:spPr>
          <a:xfrm>
            <a:off x="8657728" y="6351441"/>
            <a:ext cx="2845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JAMA. 2005 Oct 19;294(15):1944-56.</a:t>
            </a:r>
          </a:p>
        </p:txBody>
      </p:sp>
      <p:pic>
        <p:nvPicPr>
          <p:cNvPr id="9218" name="Picture 2" descr="Chronic Heart Failure | IronDeficiency.com">
            <a:extLst>
              <a:ext uri="{FF2B5EF4-FFF2-40B4-BE49-F238E27FC236}">
                <a16:creationId xmlns:a16="http://schemas.microsoft.com/office/drawing/2014/main" id="{E233965A-9FCC-DD4C-BFEF-0D7BB7A6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42" y="571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4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26C98CC-E474-3046-8C26-928D05F52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 b="88277"/>
          <a:stretch/>
        </p:blipFill>
        <p:spPr>
          <a:xfrm>
            <a:off x="838199" y="166879"/>
            <a:ext cx="10265245" cy="6507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10CCB3-B401-AD4C-AB45-BF94EE205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85" b="38027"/>
          <a:stretch/>
        </p:blipFill>
        <p:spPr>
          <a:xfrm>
            <a:off x="775610" y="880482"/>
            <a:ext cx="10390422" cy="24449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6CFF12-FF61-0949-9EE4-040D7EF23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" t="61784" r="-262" b="18596"/>
          <a:stretch/>
        </p:blipFill>
        <p:spPr>
          <a:xfrm>
            <a:off x="838199" y="1087703"/>
            <a:ext cx="10483985" cy="24449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BEAA2B2-6F94-364C-B711-6AA9ADC6241B}"/>
              </a:ext>
            </a:extLst>
          </p:cNvPr>
          <p:cNvSpPr/>
          <p:nvPr/>
        </p:nvSpPr>
        <p:spPr>
          <a:xfrm>
            <a:off x="8721151" y="638334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400" dirty="0">
                <a:solidFill>
                  <a:srgbClr val="152B48"/>
                </a:solidFill>
                <a:latin typeface="Montserrat" pitchFamily="2" charset="77"/>
              </a:rPr>
              <a:t>JAMA. 2005 Oct 19;294(15):1944-56.</a:t>
            </a:r>
          </a:p>
        </p:txBody>
      </p:sp>
      <p:pic>
        <p:nvPicPr>
          <p:cNvPr id="15" name="Picture 2" descr="Chronic heart failure - Leading Better Value Care">
            <a:extLst>
              <a:ext uri="{FF2B5EF4-FFF2-40B4-BE49-F238E27FC236}">
                <a16:creationId xmlns:a16="http://schemas.microsoft.com/office/drawing/2014/main" id="{A4B027EC-F6AC-4340-AD2A-D5526791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1" y="3920074"/>
            <a:ext cx="2633876" cy="2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B315EE-624D-0947-A47D-34A8674A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155631"/>
            <a:ext cx="10515600" cy="830805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Presentación</a:t>
            </a:r>
            <a:endParaRPr lang="es-ES_tradnl" dirty="0">
              <a:solidFill>
                <a:srgbClr val="06AEAA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D789C6-C179-804C-B579-131CEEAD5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451" y="2399177"/>
            <a:ext cx="3542988" cy="44085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549CC-A25F-4548-8A42-207177AE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1033"/>
            <a:ext cx="5107459" cy="162527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9D146B-8BB0-014D-B597-60E77F9E8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1" b="1578"/>
          <a:stretch/>
        </p:blipFill>
        <p:spPr>
          <a:xfrm>
            <a:off x="1032890" y="1135950"/>
            <a:ext cx="4524487" cy="252645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97C5988-9934-6947-ABD2-3CDAA4C380EF}"/>
              </a:ext>
            </a:extLst>
          </p:cNvPr>
          <p:cNvSpPr/>
          <p:nvPr/>
        </p:nvSpPr>
        <p:spPr>
          <a:xfrm>
            <a:off x="247134" y="652067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/>
              <a:t>JACC Heart Fail. 2014 Feb;2(1):24-31.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406970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65266-EB00-F143-9610-10B94A832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87600"/>
            <a:ext cx="10363200" cy="14700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4400" b="1" dirty="0"/>
              <a:t>DIAGNÓSTICO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C51A6E-E9AE-8149-BE70-497C67EE3B2B}"/>
              </a:ext>
            </a:extLst>
          </p:cNvPr>
          <p:cNvCxnSpPr>
            <a:cxnSpLocks/>
          </p:cNvCxnSpPr>
          <p:nvPr/>
        </p:nvCxnSpPr>
        <p:spPr>
          <a:xfrm>
            <a:off x="708025" y="3340162"/>
            <a:ext cx="6497637" cy="174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eart Disease Icon #293837 - Free Icons Library">
            <a:extLst>
              <a:ext uri="{FF2B5EF4-FFF2-40B4-BE49-F238E27FC236}">
                <a16:creationId xmlns:a16="http://schemas.microsoft.com/office/drawing/2014/main" id="{52BCD606-9310-1A44-8EB6-3EF326C9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1393031"/>
            <a:ext cx="4071938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35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79D89C9-D328-C046-98EE-BE4389414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35453"/>
              </p:ext>
            </p:extLst>
          </p:nvPr>
        </p:nvGraphicFramePr>
        <p:xfrm>
          <a:off x="5262536" y="4249629"/>
          <a:ext cx="6096000" cy="1974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57782869"/>
                    </a:ext>
                  </a:extLst>
                </a:gridCol>
              </a:tblGrid>
              <a:tr h="742077">
                <a:tc>
                  <a:txBody>
                    <a:bodyPr/>
                    <a:lstStyle/>
                    <a:p>
                      <a:r>
                        <a:rPr lang="es-ES_tradnl" sz="2000" b="1" dirty="0">
                          <a:latin typeface="Montserrat" pitchFamily="2" charset="77"/>
                        </a:rPr>
                        <a:t>Electrocardiograma </a:t>
                      </a:r>
                    </a:p>
                  </a:txBody>
                  <a:tcPr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11056"/>
                  </a:ext>
                </a:extLst>
              </a:tr>
              <a:tr h="123224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>
                          <a:latin typeface="Montserrat" pitchFamily="2" charset="77"/>
                        </a:rPr>
                        <a:t>En general anormal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>
                          <a:latin typeface="Montserrat" pitchFamily="2" charset="77"/>
                        </a:rPr>
                        <a:t>No diagnostico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38987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75DAC5C-F477-C849-B3F0-BF49F5CBE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18600"/>
              </p:ext>
            </p:extLst>
          </p:nvPr>
        </p:nvGraphicFramePr>
        <p:xfrm>
          <a:off x="5262536" y="4712203"/>
          <a:ext cx="6096000" cy="1798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357782869"/>
                    </a:ext>
                  </a:extLst>
                </a:gridCol>
              </a:tblGrid>
              <a:tr h="583534">
                <a:tc>
                  <a:txBody>
                    <a:bodyPr/>
                    <a:lstStyle/>
                    <a:p>
                      <a:r>
                        <a:rPr lang="es-ES_tradnl" sz="2000" b="1" dirty="0">
                          <a:latin typeface="Montserrat" pitchFamily="2" charset="77"/>
                        </a:rPr>
                        <a:t>Radiografía de Tórax </a:t>
                      </a:r>
                    </a:p>
                  </a:txBody>
                  <a:tcPr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11056"/>
                  </a:ext>
                </a:extLst>
              </a:tr>
              <a:tr h="12146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Diagnósticos diferenciales.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20% es normal.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38987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55F9A2BA-7416-D645-B81B-001AF774B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15"/>
          <a:stretch/>
        </p:blipFill>
        <p:spPr>
          <a:xfrm>
            <a:off x="2016912" y="665838"/>
            <a:ext cx="8064934" cy="28670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E48A3A-1770-6543-AD2E-8CB1DAEA9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715"/>
          <a:stretch/>
        </p:blipFill>
        <p:spPr>
          <a:xfrm>
            <a:off x="1814732" y="516917"/>
            <a:ext cx="8360356" cy="30159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7FDB677-E6E7-0E4E-95A5-A914C8CF8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50" r="22987" b="31289"/>
          <a:stretch/>
        </p:blipFill>
        <p:spPr>
          <a:xfrm>
            <a:off x="1814732" y="347634"/>
            <a:ext cx="8360356" cy="320752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C4A2353-DA9A-B24E-B6D5-FD19209676FA}"/>
              </a:ext>
            </a:extLst>
          </p:cNvPr>
          <p:cNvSpPr/>
          <p:nvPr/>
        </p:nvSpPr>
        <p:spPr>
          <a:xfrm>
            <a:off x="9037776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400" dirty="0"/>
              <a:t>JAMA. 2005 Oct 19;294(15):1944-56.</a:t>
            </a:r>
          </a:p>
        </p:txBody>
      </p:sp>
    </p:spTree>
    <p:extLst>
      <p:ext uri="{BB962C8B-B14F-4D97-AF65-F5344CB8AC3E}">
        <p14:creationId xmlns:p14="http://schemas.microsoft.com/office/powerpoint/2010/main" val="23307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65266-EB00-F143-9610-10B94A832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87600"/>
            <a:ext cx="10363200" cy="14700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4400" b="1" dirty="0"/>
              <a:t>INTRODUCCIÓN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C51A6E-E9AE-8149-BE70-497C67EE3B2B}"/>
              </a:ext>
            </a:extLst>
          </p:cNvPr>
          <p:cNvCxnSpPr>
            <a:cxnSpLocks/>
          </p:cNvCxnSpPr>
          <p:nvPr/>
        </p:nvCxnSpPr>
        <p:spPr>
          <a:xfrm>
            <a:off x="708025" y="3340162"/>
            <a:ext cx="6497637" cy="174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eart Disease Icon #293837 - Free Icons Library">
            <a:extLst>
              <a:ext uri="{FF2B5EF4-FFF2-40B4-BE49-F238E27FC236}">
                <a16:creationId xmlns:a16="http://schemas.microsoft.com/office/drawing/2014/main" id="{DBFAD850-158B-CB4A-8ED7-93D3DDF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1393031"/>
            <a:ext cx="4071938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83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B411F1-738F-E048-BAD2-8DA5ADCB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212" y="1635338"/>
            <a:ext cx="3796886" cy="42714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71E37C-C403-1E46-9C3B-378D9C356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16"/>
          <a:stretch/>
        </p:blipFill>
        <p:spPr>
          <a:xfrm>
            <a:off x="8280098" y="1639186"/>
            <a:ext cx="3796885" cy="42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52EDD50F-C29A-1A49-8C55-7853171E9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674625"/>
              </p:ext>
            </p:extLst>
          </p:nvPr>
        </p:nvGraphicFramePr>
        <p:xfrm>
          <a:off x="6654018" y="4195068"/>
          <a:ext cx="4811151" cy="2008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1151">
                  <a:extLst>
                    <a:ext uri="{9D8B030D-6E8A-4147-A177-3AD203B41FA5}">
                      <a16:colId xmlns:a16="http://schemas.microsoft.com/office/drawing/2014/main" val="2357782869"/>
                    </a:ext>
                  </a:extLst>
                </a:gridCol>
              </a:tblGrid>
              <a:tr h="660030">
                <a:tc>
                  <a:txBody>
                    <a:bodyPr/>
                    <a:lstStyle/>
                    <a:p>
                      <a:r>
                        <a:rPr lang="es-ES_tradnl" sz="2000" b="1" dirty="0">
                          <a:latin typeface="Montserrat" pitchFamily="2" charset="77"/>
                        </a:rPr>
                        <a:t>Ecografía de Tórax </a:t>
                      </a:r>
                    </a:p>
                  </a:txBody>
                  <a:tcPr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11056"/>
                  </a:ext>
                </a:extLst>
              </a:tr>
              <a:tr h="134890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8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Operador dependiente.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8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Disponbilidad. 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CO" sz="18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Valor pronóstico.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38987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AFEC176-E59E-F042-9617-5E933349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0" y="616961"/>
            <a:ext cx="11032979" cy="293326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9F04CB6-F17A-FF4F-ABB7-A469CDC3EA29}"/>
              </a:ext>
            </a:extLst>
          </p:cNvPr>
          <p:cNvSpPr/>
          <p:nvPr/>
        </p:nvSpPr>
        <p:spPr>
          <a:xfrm>
            <a:off x="8414234" y="6550223"/>
            <a:ext cx="3668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/>
              <a:t>Platz E. et al; Eur. Heart J. 37,1244–1251 (2016).</a:t>
            </a:r>
          </a:p>
        </p:txBody>
      </p:sp>
    </p:spTree>
    <p:extLst>
      <p:ext uri="{BB962C8B-B14F-4D97-AF65-F5344CB8AC3E}">
        <p14:creationId xmlns:p14="http://schemas.microsoft.com/office/powerpoint/2010/main" val="25414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0796EB6-626E-1642-8322-E577FB808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6" r="1567" b="36220"/>
          <a:stretch/>
        </p:blipFill>
        <p:spPr>
          <a:xfrm>
            <a:off x="1052411" y="618445"/>
            <a:ext cx="10819479" cy="10999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1CEF2E-263E-7A44-8836-65ABAF9E1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69" t="81790" r="7391" b="-16494"/>
          <a:stretch/>
        </p:blipFill>
        <p:spPr>
          <a:xfrm>
            <a:off x="883670" y="1718391"/>
            <a:ext cx="10351732" cy="1099947"/>
          </a:xfrm>
          <a:prstGeom prst="rect">
            <a:avLst/>
          </a:prstGeom>
        </p:spPr>
      </p:pic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4DDEA594-1E80-3D43-AFFE-CEA67F2AF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246686"/>
              </p:ext>
            </p:extLst>
          </p:nvPr>
        </p:nvGraphicFramePr>
        <p:xfrm>
          <a:off x="5045186" y="2409161"/>
          <a:ext cx="8124327" cy="422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36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9154076-791A-874D-87D0-619D5C8FE41B}"/>
              </a:ext>
            </a:extLst>
          </p:cNvPr>
          <p:cNvSpPr txBox="1"/>
          <p:nvPr/>
        </p:nvSpPr>
        <p:spPr>
          <a:xfrm>
            <a:off x="767957" y="483112"/>
            <a:ext cx="4861878" cy="27084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Péptidos </a:t>
            </a:r>
            <a:r>
              <a:rPr lang="es-ES_tradnl" sz="2000" b="1" dirty="0" err="1">
                <a:solidFill>
                  <a:srgbClr val="06AEAA"/>
                </a:solidFill>
                <a:latin typeface="Montserrat" pitchFamily="2" charset="77"/>
              </a:rPr>
              <a:t>natriuréticos</a:t>
            </a: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Bioquímica sanguínea: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 err="1">
                <a:solidFill>
                  <a:srgbClr val="152B48"/>
                </a:solidFill>
                <a:latin typeface="Montserrat" pitchFamily="2" charset="77"/>
              </a:rPr>
              <a:t>Troponinas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Electrolitos, glucosa, TSH, HLG.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Función hepática y renal.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Gases arteriales: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No de rutina.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Gases venosos: pH y pCO2.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Dímero D.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2FE14D9-CFFF-264B-9F09-54F9A682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451" y="929795"/>
            <a:ext cx="6504709" cy="284321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F7987AA-FAD2-4F4A-AAFC-C4727A32B7F6}"/>
              </a:ext>
            </a:extLst>
          </p:cNvPr>
          <p:cNvSpPr/>
          <p:nvPr/>
        </p:nvSpPr>
        <p:spPr>
          <a:xfrm>
            <a:off x="8779703" y="6113061"/>
            <a:ext cx="2852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Roberts E. et al; BMJ 2015;350:h910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4EF0A36-B42C-634F-9B60-823A0DE94C90}"/>
              </a:ext>
            </a:extLst>
          </p:cNvPr>
          <p:cNvSpPr/>
          <p:nvPr/>
        </p:nvSpPr>
        <p:spPr>
          <a:xfrm>
            <a:off x="5130584" y="4219693"/>
            <a:ext cx="1560868" cy="1200329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solidFill>
                  <a:srgbClr val="06AEAA"/>
                </a:solidFill>
                <a:latin typeface="Montserrat" pitchFamily="2" charset="77"/>
              </a:rPr>
              <a:t>BNP 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100 ng/L.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S: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95%.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VPN: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94%.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E03A01B-0007-1F4E-BD1A-74C86A5F86CD}"/>
              </a:ext>
            </a:extLst>
          </p:cNvPr>
          <p:cNvSpPr/>
          <p:nvPr/>
        </p:nvSpPr>
        <p:spPr>
          <a:xfrm>
            <a:off x="7556389" y="4219693"/>
            <a:ext cx="1790917" cy="1200329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solidFill>
                  <a:srgbClr val="06AEAA"/>
                </a:solidFill>
                <a:latin typeface="Montserrat" pitchFamily="2" charset="77"/>
              </a:rPr>
              <a:t>NT proBNP 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300 ng/L.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S: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99%.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VPN: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98%.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870D7B2-A107-EF40-8996-173427855110}"/>
              </a:ext>
            </a:extLst>
          </p:cNvPr>
          <p:cNvSpPr/>
          <p:nvPr/>
        </p:nvSpPr>
        <p:spPr>
          <a:xfrm>
            <a:off x="10212243" y="4220586"/>
            <a:ext cx="1790917" cy="1200329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solidFill>
                  <a:srgbClr val="06AEAA"/>
                </a:solidFill>
                <a:latin typeface="Montserrat" pitchFamily="2" charset="77"/>
              </a:rPr>
              <a:t>MR proANP 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120 pmol/L.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S: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95%.</a:t>
            </a:r>
          </a:p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VPN: </a:t>
            </a:r>
            <a:r>
              <a:rPr lang="es-CO" b="1" dirty="0">
                <a:solidFill>
                  <a:srgbClr val="152B48"/>
                </a:solidFill>
                <a:latin typeface="Montserrat" pitchFamily="2" charset="77"/>
              </a:rPr>
              <a:t>90%.</a:t>
            </a:r>
          </a:p>
        </p:txBody>
      </p:sp>
    </p:spTree>
    <p:extLst>
      <p:ext uri="{BB962C8B-B14F-4D97-AF65-F5344CB8AC3E}">
        <p14:creationId xmlns:p14="http://schemas.microsoft.com/office/powerpoint/2010/main" val="38046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9154076-791A-874D-87D0-619D5C8FE41B}"/>
              </a:ext>
            </a:extLst>
          </p:cNvPr>
          <p:cNvSpPr txBox="1"/>
          <p:nvPr/>
        </p:nvSpPr>
        <p:spPr>
          <a:xfrm>
            <a:off x="644840" y="572390"/>
            <a:ext cx="5451159" cy="27084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Péptidos </a:t>
            </a:r>
            <a:r>
              <a:rPr lang="es-ES_tradnl" sz="2000" b="1" dirty="0" err="1">
                <a:solidFill>
                  <a:srgbClr val="06AEAA"/>
                </a:solidFill>
                <a:latin typeface="Montserrat" pitchFamily="2" charset="77"/>
              </a:rPr>
              <a:t>natriuréticos</a:t>
            </a: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Bioquímica sanguínea: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 err="1">
                <a:solidFill>
                  <a:srgbClr val="152B48"/>
                </a:solidFill>
                <a:latin typeface="Montserrat" pitchFamily="2" charset="77"/>
              </a:rPr>
              <a:t>Troponinas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Electrolitos, glucosa, TSH, HLG.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Función hepática y renal.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Gases arteriales: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No de rutina.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Gases venosos: pH y pCO2.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Dímero D.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3541F15-43E0-4041-BD57-2C56B1D7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177" y="277894"/>
            <a:ext cx="5279982" cy="612897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489A9A7-C49F-254F-9A2E-95D40C2C67DA}"/>
              </a:ext>
            </a:extLst>
          </p:cNvPr>
          <p:cNvSpPr/>
          <p:nvPr/>
        </p:nvSpPr>
        <p:spPr>
          <a:xfrm>
            <a:off x="6455244" y="656075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Ponikowski</a:t>
            </a:r>
            <a:r>
              <a:rPr lang="en-US" sz="1400" dirty="0"/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305062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9154076-791A-874D-87D0-619D5C8FE41B}"/>
              </a:ext>
            </a:extLst>
          </p:cNvPr>
          <p:cNvSpPr txBox="1"/>
          <p:nvPr/>
        </p:nvSpPr>
        <p:spPr>
          <a:xfrm>
            <a:off x="6115456" y="2960390"/>
            <a:ext cx="4934014" cy="2708434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Péptidos </a:t>
            </a:r>
            <a:r>
              <a:rPr lang="es-ES_tradnl" sz="2000" b="1" dirty="0" err="1">
                <a:solidFill>
                  <a:srgbClr val="06AEAA"/>
                </a:solidFill>
                <a:latin typeface="Montserrat" pitchFamily="2" charset="77"/>
              </a:rPr>
              <a:t>natriuréticos</a:t>
            </a: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Bioquímica sanguínea: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 err="1">
                <a:solidFill>
                  <a:srgbClr val="152B48"/>
                </a:solidFill>
                <a:latin typeface="Montserrat" pitchFamily="2" charset="77"/>
              </a:rPr>
              <a:t>Troponinas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Electrolitos, glucosa, TSH, HLG.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Función hepática y renal.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Gases arteriales: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No de rutina.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Gases venosos: pH y pCO2.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b="1" dirty="0">
                <a:solidFill>
                  <a:srgbClr val="06AEAA"/>
                </a:solidFill>
                <a:latin typeface="Montserrat" pitchFamily="2" charset="77"/>
              </a:rPr>
              <a:t>Dímero 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A407B9-149C-4D41-BEC9-9AF517EFA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72" b="18802"/>
          <a:stretch/>
        </p:blipFill>
        <p:spPr>
          <a:xfrm>
            <a:off x="1399054" y="1632027"/>
            <a:ext cx="10330207" cy="5634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C893E4E-633E-5E4F-8834-EE892B4CE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" t="1462" r="-227" b="72660"/>
          <a:stretch/>
        </p:blipFill>
        <p:spPr>
          <a:xfrm>
            <a:off x="1418510" y="734285"/>
            <a:ext cx="10330207" cy="90978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C0B9A41-68BC-8D43-B967-6CDA7181EB2E}"/>
              </a:ext>
            </a:extLst>
          </p:cNvPr>
          <p:cNvSpPr/>
          <p:nvPr/>
        </p:nvSpPr>
        <p:spPr>
          <a:xfrm>
            <a:off x="6355067" y="623365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854885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65266-EB00-F143-9610-10B94A832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87600"/>
            <a:ext cx="10363200" cy="14700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4400" b="1" dirty="0"/>
              <a:t>TRATAMIENTO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C51A6E-E9AE-8149-BE70-497C67EE3B2B}"/>
              </a:ext>
            </a:extLst>
          </p:cNvPr>
          <p:cNvCxnSpPr>
            <a:cxnSpLocks/>
          </p:cNvCxnSpPr>
          <p:nvPr/>
        </p:nvCxnSpPr>
        <p:spPr>
          <a:xfrm>
            <a:off x="708025" y="3340162"/>
            <a:ext cx="6497637" cy="174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eart Disease Icon #293837 - Free Icons Library">
            <a:extLst>
              <a:ext uri="{FF2B5EF4-FFF2-40B4-BE49-F238E27FC236}">
                <a16:creationId xmlns:a16="http://schemas.microsoft.com/office/drawing/2014/main" id="{52BCD606-9310-1A44-8EB6-3EF326C9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1393031"/>
            <a:ext cx="4071938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03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F37434-2288-A441-9A36-445B6604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83" y="1687842"/>
            <a:ext cx="7391696" cy="417033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BF47621-4A41-DE40-A66A-4F759CB169CD}"/>
              </a:ext>
            </a:extLst>
          </p:cNvPr>
          <p:cNvSpPr/>
          <p:nvPr/>
        </p:nvSpPr>
        <p:spPr>
          <a:xfrm>
            <a:off x="8151795" y="636584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2290" name="Picture 2" descr="Cardiomyopathy and Heart Failure Service | The Johns Hopkins">
            <a:extLst>
              <a:ext uri="{FF2B5EF4-FFF2-40B4-BE49-F238E27FC236}">
                <a16:creationId xmlns:a16="http://schemas.microsoft.com/office/drawing/2014/main" id="{22248BB6-5F90-5648-9DC9-8607B010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860" y="22441"/>
            <a:ext cx="5455373" cy="37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62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486D199-7011-934D-A43D-5784A9C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182" y="697815"/>
            <a:ext cx="7234963" cy="527064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3A0D78E-1624-9F47-AA30-3CC45F0EDB2C}"/>
              </a:ext>
            </a:extLst>
          </p:cNvPr>
          <p:cNvSpPr/>
          <p:nvPr/>
        </p:nvSpPr>
        <p:spPr>
          <a:xfrm>
            <a:off x="6510220" y="627473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The ESC Textbook of Intensive and Acute Cardiovascular Care (2 ed.)</a:t>
            </a:r>
            <a:endParaRPr lang="es-CO" sz="1200" dirty="0">
              <a:solidFill>
                <a:srgbClr val="152B4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9854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FF617A-99B3-F749-9F85-951379792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" r="4387"/>
          <a:stretch/>
        </p:blipFill>
        <p:spPr>
          <a:xfrm>
            <a:off x="4669654" y="936829"/>
            <a:ext cx="7368730" cy="49843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867BE6-7A0A-5949-94DC-EFBA8F761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0" t="32588" r="8347" b="8055"/>
          <a:stretch/>
        </p:blipFill>
        <p:spPr>
          <a:xfrm>
            <a:off x="590564" y="721676"/>
            <a:ext cx="3949587" cy="2172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D31237C-58EE-8345-8ADA-50F27E0E98CB}"/>
              </a:ext>
            </a:extLst>
          </p:cNvPr>
          <p:cNvSpPr/>
          <p:nvPr/>
        </p:nvSpPr>
        <p:spPr>
          <a:xfrm>
            <a:off x="7540277" y="4797358"/>
            <a:ext cx="3781480" cy="844062"/>
          </a:xfrm>
          <a:prstGeom prst="rect">
            <a:avLst/>
          </a:prstGeom>
          <a:noFill/>
          <a:ln w="57150"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018C937-321F-7644-9C0C-736078D51B11}"/>
              </a:ext>
            </a:extLst>
          </p:cNvPr>
          <p:cNvSpPr/>
          <p:nvPr/>
        </p:nvSpPr>
        <p:spPr>
          <a:xfrm>
            <a:off x="8129729" y="638377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0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94D79C82-8B40-2B4B-A946-8C3EF7D7A524}"/>
              </a:ext>
            </a:extLst>
          </p:cNvPr>
          <p:cNvSpPr txBox="1"/>
          <p:nvPr/>
        </p:nvSpPr>
        <p:spPr>
          <a:xfrm>
            <a:off x="601171" y="2253371"/>
            <a:ext cx="4477345" cy="830997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Requiere atención médica prioritaria.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Hospitalización.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Puede amenazar la vida.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9663C4CC-4816-B54D-AD0D-F95AE3DDE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0488984"/>
              </p:ext>
            </p:extLst>
          </p:nvPr>
        </p:nvGraphicFramePr>
        <p:xfrm>
          <a:off x="374015" y="-2172216"/>
          <a:ext cx="11764491" cy="667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Imagen 19">
            <a:extLst>
              <a:ext uri="{FF2B5EF4-FFF2-40B4-BE49-F238E27FC236}">
                <a16:creationId xmlns:a16="http://schemas.microsoft.com/office/drawing/2014/main" id="{30A84E4B-7589-B346-B11D-01EBCED0B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516" y="3084368"/>
            <a:ext cx="7059990" cy="268401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9308C8C-1097-494F-81C8-E8A618B6FC15}"/>
              </a:ext>
            </a:extLst>
          </p:cNvPr>
          <p:cNvSpPr/>
          <p:nvPr/>
        </p:nvSpPr>
        <p:spPr>
          <a:xfrm>
            <a:off x="6552339" y="616590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The ESC Textbook of Intensive and Acute Cardiovascular Care (2 ed.)</a:t>
            </a:r>
            <a:endParaRPr lang="es-CO" sz="1200" dirty="0">
              <a:solidFill>
                <a:srgbClr val="152B48"/>
              </a:solidFill>
              <a:latin typeface="Montserrat" pitchFamily="2" charset="77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15817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A3953A8-6F38-1149-9DDE-6FCA83EBC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5BC3FBC-AD83-A843-A499-32BEB56EE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0046AFE-DAE2-F245-9AA5-2D3C5FF77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5A36230-7EB6-644A-8CA2-AA14DE299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817B99E-5235-E74C-9164-200A86B2C2A6}"/>
              </a:ext>
            </a:extLst>
          </p:cNvPr>
          <p:cNvSpPr txBox="1"/>
          <p:nvPr/>
        </p:nvSpPr>
        <p:spPr>
          <a:xfrm>
            <a:off x="6272093" y="3755088"/>
            <a:ext cx="4850319" cy="2308324"/>
          </a:xfrm>
          <a:prstGeom prst="rect">
            <a:avLst/>
          </a:prstGeom>
          <a:noFill/>
          <a:ln w="38100">
            <a:solidFill>
              <a:srgbClr val="06AEA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Definir traslado a UCI.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Tratamiento inmediato.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Ecocardiograma y ECG.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Monitoreo invasivo.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Reto hídrico.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Soporte mecánico.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9F09333-9829-A846-BB0E-A3A7A689A11B}"/>
              </a:ext>
            </a:extLst>
          </p:cNvPr>
          <p:cNvSpPr txBox="1"/>
          <p:nvPr/>
        </p:nvSpPr>
        <p:spPr>
          <a:xfrm>
            <a:off x="5916125" y="2228671"/>
            <a:ext cx="5562256" cy="1200329"/>
          </a:xfrm>
          <a:prstGeom prst="rect">
            <a:avLst/>
          </a:prstGeom>
          <a:ln w="38100">
            <a:solidFill>
              <a:srgbClr val="06AE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PAS menor a 90 </a:t>
            </a:r>
            <a:r>
              <a:rPr lang="es-ES_tradnl" sz="2400" dirty="0" err="1">
                <a:solidFill>
                  <a:srgbClr val="152B48"/>
                </a:solidFill>
                <a:latin typeface="Montserrat" pitchFamily="2" charset="77"/>
              </a:rPr>
              <a:t>mmHg</a:t>
            </a: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Signos de hipoperfusión.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rgbClr val="152B48"/>
                </a:solidFill>
                <a:latin typeface="Montserrat" pitchFamily="2" charset="77"/>
              </a:rPr>
              <a:t>Presiones de llenado adecuadas.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5686A5-0CB2-EC49-9215-CC0A7C7492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848" y="249267"/>
            <a:ext cx="3296715" cy="350864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FD022C2-DA0C-6949-A37E-749FCFB6B9D9}"/>
              </a:ext>
            </a:extLst>
          </p:cNvPr>
          <p:cNvSpPr/>
          <p:nvPr/>
        </p:nvSpPr>
        <p:spPr>
          <a:xfrm>
            <a:off x="6590298" y="1294555"/>
            <a:ext cx="4213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06AEAA"/>
                </a:solidFill>
                <a:latin typeface="Montserrat" pitchFamily="2" charset="77"/>
              </a:rPr>
              <a:t>Shock cardiogénico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490DDDF-52DF-D843-A5D6-801C304FF3B7}"/>
              </a:ext>
            </a:extLst>
          </p:cNvPr>
          <p:cNvSpPr/>
          <p:nvPr/>
        </p:nvSpPr>
        <p:spPr>
          <a:xfrm>
            <a:off x="8086164" y="6389500"/>
            <a:ext cx="39072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4256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21D1506-59FC-9E4C-B3B8-2DDB47093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047" y="371229"/>
            <a:ext cx="5856949" cy="57569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2954C5-09F5-5749-9542-874DB3BFD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8" b="60548"/>
          <a:stretch/>
        </p:blipFill>
        <p:spPr>
          <a:xfrm>
            <a:off x="470073" y="928395"/>
            <a:ext cx="5625925" cy="98653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DDF1AFE-60B7-8A49-9557-92D2C880B3A2}"/>
              </a:ext>
            </a:extLst>
          </p:cNvPr>
          <p:cNvSpPr/>
          <p:nvPr/>
        </p:nvSpPr>
        <p:spPr>
          <a:xfrm>
            <a:off x="8261579" y="634827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B440B13-975E-0145-A9DB-DA1B1D807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08"/>
          <a:stretch/>
        </p:blipFill>
        <p:spPr>
          <a:xfrm>
            <a:off x="470073" y="749118"/>
            <a:ext cx="5625925" cy="25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5DEDA7-4ABE-2C45-B125-78F2D313C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" r="5556"/>
          <a:stretch/>
        </p:blipFill>
        <p:spPr>
          <a:xfrm>
            <a:off x="4883084" y="1004047"/>
            <a:ext cx="7097375" cy="47067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351220-44B1-0C43-9BF6-4F36638BB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97" b="31109"/>
          <a:stretch/>
        </p:blipFill>
        <p:spPr>
          <a:xfrm>
            <a:off x="488990" y="471945"/>
            <a:ext cx="4252380" cy="2868662"/>
          </a:xfrm>
          <a:prstGeom prst="rect">
            <a:avLst/>
          </a:prstGeom>
          <a:ln w="38100">
            <a:solidFill>
              <a:srgbClr val="24437D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BACFA0B-6725-2143-B463-4297176203C8}"/>
              </a:ext>
            </a:extLst>
          </p:cNvPr>
          <p:cNvSpPr/>
          <p:nvPr/>
        </p:nvSpPr>
        <p:spPr>
          <a:xfrm>
            <a:off x="8431771" y="634791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87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0059489-F568-F14C-AE33-84D1A0AF6C50}"/>
              </a:ext>
            </a:extLst>
          </p:cNvPr>
          <p:cNvSpPr/>
          <p:nvPr/>
        </p:nvSpPr>
        <p:spPr>
          <a:xfrm>
            <a:off x="3109717" y="870537"/>
            <a:ext cx="2716531" cy="1569660"/>
          </a:xfrm>
          <a:prstGeom prst="rect">
            <a:avLst/>
          </a:prstGeom>
          <a:solidFill>
            <a:srgbClr val="152B4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Llenado capilar lento.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Lesión renal.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Hiponatremia.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Pulso alternante.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Acidosis láctica.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Extremidades frías.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E4DD82-5620-414E-9FA0-12B5B107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610" y="416682"/>
            <a:ext cx="6095999" cy="53892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382D55-ED8B-1043-B5C8-28AF678E0CD2}"/>
              </a:ext>
            </a:extLst>
          </p:cNvPr>
          <p:cNvSpPr txBox="1"/>
          <p:nvPr/>
        </p:nvSpPr>
        <p:spPr>
          <a:xfrm>
            <a:off x="521712" y="2457099"/>
            <a:ext cx="3218555" cy="1323439"/>
          </a:xfrm>
          <a:prstGeom prst="rect">
            <a:avLst/>
          </a:prstGeom>
          <a:solidFill>
            <a:srgbClr val="152B4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Hipotensión.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Presión de pulso estrecha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Alteración del sensorio.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Piel fría y sudor pegajoso.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Palidez.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067840-A2E0-FF4D-A7A4-F5B6E471DFB6}"/>
              </a:ext>
            </a:extLst>
          </p:cNvPr>
          <p:cNvSpPr/>
          <p:nvPr/>
        </p:nvSpPr>
        <p:spPr>
          <a:xfrm>
            <a:off x="439045" y="101096"/>
            <a:ext cx="4217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dirty="0">
                <a:solidFill>
                  <a:srgbClr val="06AEAA"/>
                </a:solidFill>
                <a:latin typeface="Montserrat" pitchFamily="2" charset="77"/>
              </a:rPr>
              <a:t>Hipoperfusión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A54DA5-8C25-E64D-A8CB-F3FEDBA2A807}"/>
              </a:ext>
            </a:extLst>
          </p:cNvPr>
          <p:cNvSpPr/>
          <p:nvPr/>
        </p:nvSpPr>
        <p:spPr>
          <a:xfrm>
            <a:off x="6832818" y="616431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42435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E4DD82-5620-414E-9FA0-12B5B107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94" y="903697"/>
            <a:ext cx="6335151" cy="560064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382D55-ED8B-1043-B5C8-28AF678E0CD2}"/>
              </a:ext>
            </a:extLst>
          </p:cNvPr>
          <p:cNvSpPr txBox="1"/>
          <p:nvPr/>
        </p:nvSpPr>
        <p:spPr>
          <a:xfrm>
            <a:off x="587172" y="2695792"/>
            <a:ext cx="4592136" cy="1077218"/>
          </a:xfrm>
          <a:prstGeom prst="rect">
            <a:avLst/>
          </a:prstGeom>
          <a:solidFill>
            <a:srgbClr val="152B4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Ascitis.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Montserrat" pitchFamily="2" charset="77"/>
              </a:rPr>
              <a:t>Crépitos</a:t>
            </a:r>
            <a:r>
              <a:rPr lang="es-ES_tradnl" sz="1600" dirty="0">
                <a:latin typeface="Montserrat" pitchFamily="2" charset="77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P2 mayor que A2.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S3 y/o S4.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0059489-F568-F14C-AE33-84D1A0AF6C50}"/>
              </a:ext>
            </a:extLst>
          </p:cNvPr>
          <p:cNvSpPr/>
          <p:nvPr/>
        </p:nvSpPr>
        <p:spPr>
          <a:xfrm>
            <a:off x="587172" y="1266563"/>
            <a:ext cx="4592137" cy="1323439"/>
          </a:xfrm>
          <a:prstGeom prst="rect">
            <a:avLst/>
          </a:prstGeom>
          <a:solidFill>
            <a:srgbClr val="152B48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Disnea paroxística nocturna.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err="1">
                <a:latin typeface="Montserrat" pitchFamily="2" charset="77"/>
              </a:rPr>
              <a:t>Ortopnea</a:t>
            </a:r>
            <a:r>
              <a:rPr lang="es-ES_tradnl" sz="1600" dirty="0"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Ingurgitación yugular.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Reflejo </a:t>
            </a:r>
            <a:r>
              <a:rPr lang="es-ES_tradnl" sz="1600" dirty="0" err="1">
                <a:latin typeface="Montserrat" pitchFamily="2" charset="77"/>
              </a:rPr>
              <a:t>hepato</a:t>
            </a:r>
            <a:r>
              <a:rPr lang="es-ES_tradnl" sz="1600" dirty="0">
                <a:latin typeface="Montserrat" pitchFamily="2" charset="77"/>
              </a:rPr>
              <a:t>-yugular.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>
                <a:latin typeface="Montserrat" pitchFamily="2" charset="77"/>
              </a:rPr>
              <a:t>Hepatomegalia.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067840-A2E0-FF4D-A7A4-F5B6E471DFB6}"/>
              </a:ext>
            </a:extLst>
          </p:cNvPr>
          <p:cNvSpPr/>
          <p:nvPr/>
        </p:nvSpPr>
        <p:spPr>
          <a:xfrm>
            <a:off x="543311" y="249927"/>
            <a:ext cx="35830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4400" b="1" dirty="0">
                <a:solidFill>
                  <a:srgbClr val="06AEAA"/>
                </a:solidFill>
                <a:latin typeface="Montserrat" pitchFamily="2" charset="77"/>
              </a:rPr>
              <a:t>Congestión</a:t>
            </a:r>
          </a:p>
        </p:txBody>
      </p:sp>
    </p:spTree>
    <p:extLst>
      <p:ext uri="{BB962C8B-B14F-4D97-AF65-F5344CB8AC3E}">
        <p14:creationId xmlns:p14="http://schemas.microsoft.com/office/powerpoint/2010/main" val="29214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D6080B-5841-0945-805E-4B6983843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16" b="11108"/>
          <a:stretch/>
        </p:blipFill>
        <p:spPr>
          <a:xfrm>
            <a:off x="4778782" y="1369747"/>
            <a:ext cx="7255568" cy="45200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C0A8BD4-2E57-8C4F-99B0-23026ACE6CE9}"/>
              </a:ext>
            </a:extLst>
          </p:cNvPr>
          <p:cNvSpPr txBox="1"/>
          <p:nvPr/>
        </p:nvSpPr>
        <p:spPr>
          <a:xfrm>
            <a:off x="8348858" y="2130854"/>
            <a:ext cx="39305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2F9AB0-E146-714E-995B-4163601C388A}"/>
              </a:ext>
            </a:extLst>
          </p:cNvPr>
          <p:cNvSpPr txBox="1"/>
          <p:nvPr/>
        </p:nvSpPr>
        <p:spPr>
          <a:xfrm>
            <a:off x="8406566" y="4108945"/>
            <a:ext cx="335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2C65530-0680-3F47-9A8A-B4FBF86F5F3E}"/>
              </a:ext>
            </a:extLst>
          </p:cNvPr>
          <p:cNvSpPr txBox="1"/>
          <p:nvPr/>
        </p:nvSpPr>
        <p:spPr>
          <a:xfrm>
            <a:off x="11024792" y="2130854"/>
            <a:ext cx="39305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A19F29-0618-C244-B89D-B63211ED40B4}"/>
              </a:ext>
            </a:extLst>
          </p:cNvPr>
          <p:cNvSpPr txBox="1"/>
          <p:nvPr/>
        </p:nvSpPr>
        <p:spPr>
          <a:xfrm>
            <a:off x="11024792" y="4108945"/>
            <a:ext cx="3754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B34F2D-471B-1447-9C5D-44E5E1170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4" y="121331"/>
            <a:ext cx="3525166" cy="309696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1B88F49-14C8-7346-8B68-5A2FB0C155C3}"/>
              </a:ext>
            </a:extLst>
          </p:cNvPr>
          <p:cNvSpPr/>
          <p:nvPr/>
        </p:nvSpPr>
        <p:spPr>
          <a:xfrm>
            <a:off x="5239060" y="6189221"/>
            <a:ext cx="7005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Consenso Colombiano para el Diagnóstico y Tratamiento de la Insuficiencia Cardíaca Aguda y Crónica. 2014 </a:t>
            </a:r>
          </a:p>
        </p:txBody>
      </p:sp>
    </p:spTree>
    <p:extLst>
      <p:ext uri="{BB962C8B-B14F-4D97-AF65-F5344CB8AC3E}">
        <p14:creationId xmlns:p14="http://schemas.microsoft.com/office/powerpoint/2010/main" val="22206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91E3F2-AA35-8D41-BFB3-E1310A6C6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00822" y="-259571"/>
            <a:ext cx="5547368" cy="689245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C802401-C0F8-8D43-A5D0-8DA6979F47DA}"/>
              </a:ext>
            </a:extLst>
          </p:cNvPr>
          <p:cNvSpPr/>
          <p:nvPr/>
        </p:nvSpPr>
        <p:spPr>
          <a:xfrm>
            <a:off x="6999453" y="630652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3257336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DF4DF-D6F5-2746-BA49-09CE71BC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24" y="172646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Diuréticos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1F97E10-DA0A-6D43-A359-17E3B2C1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12" y="242361"/>
            <a:ext cx="6018489" cy="598410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41148D4-8724-C748-A850-5C332C157EEC}"/>
              </a:ext>
            </a:extLst>
          </p:cNvPr>
          <p:cNvSpPr/>
          <p:nvPr/>
        </p:nvSpPr>
        <p:spPr>
          <a:xfrm>
            <a:off x="10108943" y="4683967"/>
            <a:ext cx="1342158" cy="675824"/>
          </a:xfrm>
          <a:prstGeom prst="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880566F-BBF0-0649-9A86-EEB070AB71EC}"/>
              </a:ext>
            </a:extLst>
          </p:cNvPr>
          <p:cNvSpPr/>
          <p:nvPr/>
        </p:nvSpPr>
        <p:spPr>
          <a:xfrm>
            <a:off x="6402851" y="6458450"/>
            <a:ext cx="1009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Mullens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W. et al;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European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Journal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Heart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Failure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(2019) 21, 137–155</a:t>
            </a:r>
          </a:p>
        </p:txBody>
      </p:sp>
    </p:spTree>
    <p:extLst>
      <p:ext uri="{BB962C8B-B14F-4D97-AF65-F5344CB8AC3E}">
        <p14:creationId xmlns:p14="http://schemas.microsoft.com/office/powerpoint/2010/main" val="56437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DF4DF-D6F5-2746-BA49-09CE71BC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03" y="47383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Diuréticos</a:t>
            </a:r>
            <a:r>
              <a:rPr lang="es-ES_tradnl" dirty="0">
                <a:solidFill>
                  <a:srgbClr val="06AEAA"/>
                </a:solidFill>
              </a:rPr>
              <a:t> d</a:t>
            </a:r>
            <a:r>
              <a:rPr lang="es-ES_tradnl" b="1" dirty="0">
                <a:solidFill>
                  <a:srgbClr val="06AEAA"/>
                </a:solidFill>
              </a:rPr>
              <a:t>e asa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D0C9B3-49B6-394C-99CA-551F8033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905" y="1807734"/>
            <a:ext cx="6130212" cy="25450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F1981-B884-6C4D-97D6-732D920C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644" y="4220973"/>
            <a:ext cx="6130212" cy="176572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E2AB684-B2EE-0344-97DC-9537BECC5FD9}"/>
              </a:ext>
            </a:extLst>
          </p:cNvPr>
          <p:cNvSpPr/>
          <p:nvPr/>
        </p:nvSpPr>
        <p:spPr>
          <a:xfrm>
            <a:off x="594051" y="1418249"/>
            <a:ext cx="4669654" cy="1661993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Unión a proteínas 90%.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Dosis techo.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Pico 1-1,5 h: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Oído: </a:t>
            </a:r>
            <a:r>
              <a:rPr lang="es-ES_tradnl" sz="1600" dirty="0" err="1">
                <a:solidFill>
                  <a:srgbClr val="152B48"/>
                </a:solidFill>
                <a:latin typeface="Montserrat" pitchFamily="2" charset="77"/>
              </a:rPr>
              <a:t>ototoxicidad</a:t>
            </a: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Músculo liso: vasodilatación.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s-ES_tradnl" sz="1600" dirty="0">
                <a:solidFill>
                  <a:srgbClr val="152B48"/>
                </a:solidFill>
                <a:latin typeface="Montserrat" pitchFamily="2" charset="77"/>
              </a:rPr>
              <a:t>Macula densa: secreción de renina.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9B0E8DF-242C-4B45-9912-B4462E0A4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4"/>
          <a:stretch/>
        </p:blipFill>
        <p:spPr>
          <a:xfrm>
            <a:off x="5909521" y="1612444"/>
            <a:ext cx="6204856" cy="431074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A3AD74-75B2-B44D-9AC5-F292081E8899}"/>
              </a:ext>
            </a:extLst>
          </p:cNvPr>
          <p:cNvSpPr txBox="1"/>
          <p:nvPr/>
        </p:nvSpPr>
        <p:spPr>
          <a:xfrm>
            <a:off x="5705485" y="128435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24437D"/>
                </a:solidFill>
                <a:latin typeface="Montserrat" pitchFamily="2" charset="77"/>
              </a:rPr>
              <a:t>DOSE</a:t>
            </a:r>
            <a:endParaRPr lang="es-ES_tradnl" dirty="0">
              <a:latin typeface="Montserrat" pitchFamily="2" charset="77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50B4B2C-0040-E54F-BAE5-B0DD1B8BF4F1}"/>
              </a:ext>
            </a:extLst>
          </p:cNvPr>
          <p:cNvSpPr/>
          <p:nvPr/>
        </p:nvSpPr>
        <p:spPr>
          <a:xfrm>
            <a:off x="5874853" y="2890653"/>
            <a:ext cx="6055564" cy="1754326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b="1" dirty="0">
                <a:solidFill>
                  <a:srgbClr val="06AEAA"/>
                </a:solidFill>
                <a:latin typeface="Montserrat" pitchFamily="2" charset="77"/>
              </a:rPr>
              <a:t>Mejoría disnea: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Mayor disminución peso.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Mayor balance negativo (4.9L vs 3,5L).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Menor estancia hospitalaria: 5 vs 6 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Mayor disfunción renal: 23% vs 14%.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Mortalidad: HR 0.83 (0.6-1.16).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F3E5662-BD79-524B-B39F-5D703DA68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028" y="1653684"/>
            <a:ext cx="6164424" cy="4310744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2E0546EB-A02F-6849-9523-CE97BE6A91C6}"/>
              </a:ext>
            </a:extLst>
          </p:cNvPr>
          <p:cNvSpPr/>
          <p:nvPr/>
        </p:nvSpPr>
        <p:spPr>
          <a:xfrm>
            <a:off x="8016389" y="6334149"/>
            <a:ext cx="3672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Ellison D. et al; N Engl J Med 2017;377:1964-75.</a:t>
            </a:r>
          </a:p>
        </p:txBody>
      </p:sp>
    </p:spTree>
    <p:extLst>
      <p:ext uri="{BB962C8B-B14F-4D97-AF65-F5344CB8AC3E}">
        <p14:creationId xmlns:p14="http://schemas.microsoft.com/office/powerpoint/2010/main" val="695292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DF4DF-D6F5-2746-BA49-09CE71BC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7" y="0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Diuréticos de asa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5BD35E8-669C-D441-903C-C7E16EA05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860" y="299810"/>
            <a:ext cx="4669654" cy="597617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6C45254-EF53-9746-AD39-5E80F5B9CD2D}"/>
              </a:ext>
            </a:extLst>
          </p:cNvPr>
          <p:cNvSpPr/>
          <p:nvPr/>
        </p:nvSpPr>
        <p:spPr>
          <a:xfrm>
            <a:off x="8190968" y="6456185"/>
            <a:ext cx="36728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Ellison D. et al; N Engl J Med 2017;377:1964-75.</a:t>
            </a:r>
          </a:p>
        </p:txBody>
      </p:sp>
    </p:spTree>
    <p:extLst>
      <p:ext uri="{BB962C8B-B14F-4D97-AF65-F5344CB8AC3E}">
        <p14:creationId xmlns:p14="http://schemas.microsoft.com/office/powerpoint/2010/main" val="316568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65266-EB00-F143-9610-10B94A832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87600"/>
            <a:ext cx="10363200" cy="14700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" sz="4400" b="1" dirty="0"/>
              <a:t>EPIDEMIOLOGÍA</a:t>
            </a:r>
            <a:r>
              <a:rPr lang="es-E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s-E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C51A6E-E9AE-8149-BE70-497C67EE3B2B}"/>
              </a:ext>
            </a:extLst>
          </p:cNvPr>
          <p:cNvCxnSpPr>
            <a:cxnSpLocks/>
          </p:cNvCxnSpPr>
          <p:nvPr/>
        </p:nvCxnSpPr>
        <p:spPr>
          <a:xfrm>
            <a:off x="708025" y="3340162"/>
            <a:ext cx="6497637" cy="174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eart Disease Icon #293837 - Free Icons Library">
            <a:extLst>
              <a:ext uri="{FF2B5EF4-FFF2-40B4-BE49-F238E27FC236}">
                <a16:creationId xmlns:a16="http://schemas.microsoft.com/office/drawing/2014/main" id="{99E25347-73C9-A94D-99D2-B7F2F57A9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1393031"/>
            <a:ext cx="4071938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32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AD5BB-3955-9343-A93E-058C9915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26" y="103515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Diuréticos</a:t>
            </a:r>
            <a:endParaRPr lang="es-ES_tradnl" dirty="0">
              <a:solidFill>
                <a:srgbClr val="06AEAA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8C4F91-C72B-244C-A5BF-EBA17B0BD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24" y="766296"/>
            <a:ext cx="8091524" cy="37339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F6E809-9D8E-3548-BE1B-D994C4710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734" y="4724611"/>
            <a:ext cx="1223626" cy="10807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CB63E7-5051-6F42-B502-C710F7A1247B}"/>
              </a:ext>
            </a:extLst>
          </p:cNvPr>
          <p:cNvSpPr/>
          <p:nvPr/>
        </p:nvSpPr>
        <p:spPr>
          <a:xfrm>
            <a:off x="6997502" y="6206503"/>
            <a:ext cx="50740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 err="1">
                <a:solidFill>
                  <a:srgbClr val="152B48"/>
                </a:solidFill>
                <a:latin typeface="Montserrat" pitchFamily="2" charset="77"/>
              </a:rPr>
              <a:t>Mullens</a:t>
            </a:r>
            <a:r>
              <a:rPr lang="es-CO" sz="1100" dirty="0">
                <a:solidFill>
                  <a:srgbClr val="152B48"/>
                </a:solidFill>
                <a:latin typeface="Montserrat" pitchFamily="2" charset="77"/>
              </a:rPr>
              <a:t> W. et al; </a:t>
            </a:r>
            <a:r>
              <a:rPr lang="es-CO" sz="1100" dirty="0" err="1">
                <a:solidFill>
                  <a:srgbClr val="152B48"/>
                </a:solidFill>
                <a:latin typeface="Montserrat" pitchFamily="2" charset="77"/>
              </a:rPr>
              <a:t>European</a:t>
            </a:r>
            <a:r>
              <a:rPr lang="es-CO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100" dirty="0" err="1">
                <a:solidFill>
                  <a:srgbClr val="152B48"/>
                </a:solidFill>
                <a:latin typeface="Montserrat" pitchFamily="2" charset="77"/>
              </a:rPr>
              <a:t>Journal</a:t>
            </a:r>
            <a:r>
              <a:rPr lang="es-CO" sz="11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1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CO" sz="1100" dirty="0">
                <a:solidFill>
                  <a:srgbClr val="152B48"/>
                </a:solidFill>
                <a:latin typeface="Montserrat" pitchFamily="2" charset="77"/>
              </a:rPr>
              <a:t> Heart </a:t>
            </a:r>
            <a:r>
              <a:rPr lang="es-CO" sz="1100" dirty="0" err="1">
                <a:solidFill>
                  <a:srgbClr val="152B48"/>
                </a:solidFill>
                <a:latin typeface="Montserrat" pitchFamily="2" charset="77"/>
              </a:rPr>
              <a:t>Failure</a:t>
            </a:r>
            <a:r>
              <a:rPr lang="es-CO" sz="1100" dirty="0">
                <a:solidFill>
                  <a:srgbClr val="152B48"/>
                </a:solidFill>
                <a:latin typeface="Montserrat" pitchFamily="2" charset="77"/>
              </a:rPr>
              <a:t> (2019) 21, 137–155</a:t>
            </a:r>
          </a:p>
        </p:txBody>
      </p:sp>
    </p:spTree>
    <p:extLst>
      <p:ext uri="{BB962C8B-B14F-4D97-AF65-F5344CB8AC3E}">
        <p14:creationId xmlns:p14="http://schemas.microsoft.com/office/powerpoint/2010/main" val="1741839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D3AAA0-38E5-4F41-A112-4C5CE0D1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924938" y="120003"/>
            <a:ext cx="5382398" cy="61582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5739E5-62A5-3B4C-8372-9F08416D4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90"/>
          <a:stretch/>
        </p:blipFill>
        <p:spPr>
          <a:xfrm>
            <a:off x="5755341" y="120003"/>
            <a:ext cx="5848849" cy="617638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1160275-6255-9F48-80AB-4D459DB9F794}"/>
              </a:ext>
            </a:extLst>
          </p:cNvPr>
          <p:cNvSpPr/>
          <p:nvPr/>
        </p:nvSpPr>
        <p:spPr>
          <a:xfrm>
            <a:off x="6420936" y="6496856"/>
            <a:ext cx="10096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Mullens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W. et al;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European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Journal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of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Heart </a:t>
            </a:r>
            <a:r>
              <a:rPr lang="es-CO" sz="1200" dirty="0" err="1">
                <a:solidFill>
                  <a:srgbClr val="152B48"/>
                </a:solidFill>
                <a:latin typeface="Montserrat" pitchFamily="2" charset="77"/>
              </a:rPr>
              <a:t>Failure</a:t>
            </a:r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 (2019) 21, 137–155</a:t>
            </a:r>
          </a:p>
        </p:txBody>
      </p:sp>
    </p:spTree>
    <p:extLst>
      <p:ext uri="{BB962C8B-B14F-4D97-AF65-F5344CB8AC3E}">
        <p14:creationId xmlns:p14="http://schemas.microsoft.com/office/powerpoint/2010/main" val="7870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E389D-A751-4444-8C8D-02B27FC35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0" y="125969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Diuréticos de asa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072303-4E1F-DB43-B4ED-9DC4549DF622}"/>
              </a:ext>
            </a:extLst>
          </p:cNvPr>
          <p:cNvSpPr/>
          <p:nvPr/>
        </p:nvSpPr>
        <p:spPr>
          <a:xfrm>
            <a:off x="5304089" y="2668174"/>
            <a:ext cx="6508375" cy="32771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152B48"/>
                </a:solidFill>
                <a:latin typeface="Montserrat" pitchFamily="2" charset="77"/>
              </a:rPr>
              <a:t>Electrolitos.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>
                <a:solidFill>
                  <a:srgbClr val="152B48"/>
                </a:solidFill>
                <a:latin typeface="Montserrat" pitchFamily="2" charset="77"/>
              </a:rPr>
              <a:t>Lesión renal: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06AEAA"/>
                </a:solidFill>
                <a:latin typeface="Montserrat" pitchFamily="2" charset="77"/>
              </a:rPr>
              <a:t>Descartar asociados 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(obstrucción, NT).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06AEAA"/>
                </a:solidFill>
                <a:latin typeface="Montserrat" pitchFamily="2" charset="77"/>
              </a:rPr>
              <a:t>Síntomas severos de congestión: 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continuar.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06AEAA"/>
                </a:solidFill>
                <a:latin typeface="Montserrat" pitchFamily="2" charset="77"/>
              </a:rPr>
              <a:t>BUN aumentando + Cr estable:</a:t>
            </a:r>
            <a:r>
              <a:rPr lang="es-ES_tradnl" dirty="0">
                <a:solidFill>
                  <a:srgbClr val="24437D"/>
                </a:solidFill>
                <a:latin typeface="Montserrat" pitchFamily="2" charset="77"/>
              </a:rPr>
              <a:t> 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continuar bajo vigilancia.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06AEAA"/>
                </a:solidFill>
                <a:latin typeface="Montserrat" pitchFamily="2" charset="77"/>
              </a:rPr>
              <a:t>Cr aumentando + signos de </a:t>
            </a:r>
            <a:r>
              <a:rPr lang="es-ES_tradnl" dirty="0" err="1">
                <a:solidFill>
                  <a:srgbClr val="06AEAA"/>
                </a:solidFill>
                <a:latin typeface="Montserrat" pitchFamily="2" charset="77"/>
              </a:rPr>
              <a:t>deplesión</a:t>
            </a:r>
            <a:r>
              <a:rPr lang="es-ES_tradnl" dirty="0">
                <a:solidFill>
                  <a:srgbClr val="06AEAA"/>
                </a:solidFill>
                <a:latin typeface="Montserrat" pitchFamily="2" charset="77"/>
              </a:rPr>
              <a:t> IV: 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ajuste de IECA, ARAII, inotrópicos, ultrafiltración. 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76A544-9F05-6442-8E3F-C3699562C280}"/>
              </a:ext>
            </a:extLst>
          </p:cNvPr>
          <p:cNvSpPr/>
          <p:nvPr/>
        </p:nvSpPr>
        <p:spPr>
          <a:xfrm>
            <a:off x="6919846" y="2016240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rgbClr val="06AEAA"/>
                </a:solidFill>
                <a:latin typeface="Montserrat" pitchFamily="2" charset="77"/>
              </a:rPr>
              <a:t>Complicaciones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69AFB7-7F43-AF47-A52E-FDC798740124}"/>
              </a:ext>
            </a:extLst>
          </p:cNvPr>
          <p:cNvSpPr/>
          <p:nvPr/>
        </p:nvSpPr>
        <p:spPr>
          <a:xfrm>
            <a:off x="5629836" y="6270366"/>
            <a:ext cx="6508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Consenso Colombiano para el Diagnóstico y Tratamiento de la Insuficiencia Cardíaca Aguda y Crónica. 2014 </a:t>
            </a:r>
          </a:p>
        </p:txBody>
      </p:sp>
    </p:spTree>
    <p:extLst>
      <p:ext uri="{BB962C8B-B14F-4D97-AF65-F5344CB8AC3E}">
        <p14:creationId xmlns:p14="http://schemas.microsoft.com/office/powerpoint/2010/main" val="42162314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7B438-FCBB-8047-A7F8-380BFE26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49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Furosemida + SSHT%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9F5532-AD83-C741-8E12-5E1B9EC8C603}"/>
              </a:ext>
            </a:extLst>
          </p:cNvPr>
          <p:cNvSpPr txBox="1"/>
          <p:nvPr/>
        </p:nvSpPr>
        <p:spPr>
          <a:xfrm>
            <a:off x="1217476" y="1385912"/>
            <a:ext cx="4081805" cy="1477328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Furosemida 125-1000 mg/día  cada 12 horas  en 30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>
              <a:solidFill>
                <a:srgbClr val="152B48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Solución salina hipertónica  3-7.5%  100-150 ml.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275B58-795C-FF43-83C1-775644E78EA4}"/>
              </a:ext>
            </a:extLst>
          </p:cNvPr>
          <p:cNvSpPr/>
          <p:nvPr/>
        </p:nvSpPr>
        <p:spPr>
          <a:xfrm>
            <a:off x="5629836" y="6220153"/>
            <a:ext cx="6733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De Vecchis (2014). Hypertonic saline plus i.v. furosemide improve renal safety profile and clinical outcomes in acute decompensated heart failure. Herz, 40(3), 423–435. 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5362" name="Picture 2" descr="BMWi - Federal Ministry for Economic Affairs and Energy - Improve Chronic Heart  Failure Patient Management">
            <a:extLst>
              <a:ext uri="{FF2B5EF4-FFF2-40B4-BE49-F238E27FC236}">
                <a16:creationId xmlns:a16="http://schemas.microsoft.com/office/drawing/2014/main" id="{7D5C055E-09B1-2846-9B3B-F05A8EFD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77" y="1214765"/>
            <a:ext cx="4845424" cy="4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34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7B438-FCBB-8047-A7F8-380BFE26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7" y="115131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Furosemida + SSHT%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9F5532-AD83-C741-8E12-5E1B9EC8C603}"/>
              </a:ext>
            </a:extLst>
          </p:cNvPr>
          <p:cNvSpPr txBox="1"/>
          <p:nvPr/>
        </p:nvSpPr>
        <p:spPr>
          <a:xfrm>
            <a:off x="838200" y="1748472"/>
            <a:ext cx="4081805" cy="1754326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Furosemida 125-1000 mg/día  cada 12 horas  en 30 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>
              <a:solidFill>
                <a:srgbClr val="152B48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Solución salina hipertónica  3-7.5%  100-150 ml.</a:t>
            </a:r>
          </a:p>
          <a:p>
            <a:endParaRPr lang="es-ES_tradnl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B3CB612-0635-E24F-AF9B-980AD2CB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90" y="1690688"/>
            <a:ext cx="4388998" cy="368998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3C95FA2-ADDE-5649-820A-661F99F0D64A}"/>
              </a:ext>
            </a:extLst>
          </p:cNvPr>
          <p:cNvCxnSpPr>
            <a:cxnSpLocks/>
          </p:cNvCxnSpPr>
          <p:nvPr/>
        </p:nvCxnSpPr>
        <p:spPr>
          <a:xfrm>
            <a:off x="7435702" y="1885507"/>
            <a:ext cx="715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8DC36959-B6D0-0E4C-AAEA-B02E298B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223" y="1690687"/>
            <a:ext cx="4388998" cy="3689985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C01FFD4-D33F-9D40-BBDA-26D0CC16F36C}"/>
              </a:ext>
            </a:extLst>
          </p:cNvPr>
          <p:cNvCxnSpPr>
            <a:cxnSpLocks/>
          </p:cNvCxnSpPr>
          <p:nvPr/>
        </p:nvCxnSpPr>
        <p:spPr>
          <a:xfrm>
            <a:off x="7254948" y="2002465"/>
            <a:ext cx="715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A07E1ADE-C988-464D-8C4C-88C51DD6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990" y="1097039"/>
            <a:ext cx="6148281" cy="5172652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2F3299A0-AA8E-C740-BB05-C7BF4BA9922C}"/>
              </a:ext>
            </a:extLst>
          </p:cNvPr>
          <p:cNvCxnSpPr>
            <a:cxnSpLocks/>
          </p:cNvCxnSpPr>
          <p:nvPr/>
        </p:nvCxnSpPr>
        <p:spPr>
          <a:xfrm>
            <a:off x="7726325" y="2204484"/>
            <a:ext cx="715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275B58-795C-FF43-83C1-775644E78EA4}"/>
              </a:ext>
            </a:extLst>
          </p:cNvPr>
          <p:cNvSpPr/>
          <p:nvPr/>
        </p:nvSpPr>
        <p:spPr>
          <a:xfrm>
            <a:off x="5087262" y="6317873"/>
            <a:ext cx="7068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De Vecchis (2014). Hypertonic saline plus i.v. furosemide improve renal safety profile and clinical outcomes in acute decompensated heart failure. Herz, 40(3), 423–435. 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51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723157-F441-0F44-B61F-006781C7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44678"/>
            <a:ext cx="4523198" cy="449735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043F3AA-FCFB-E84C-994C-CE50B96CA14C}"/>
              </a:ext>
            </a:extLst>
          </p:cNvPr>
          <p:cNvSpPr/>
          <p:nvPr/>
        </p:nvSpPr>
        <p:spPr>
          <a:xfrm>
            <a:off x="7883318" y="3191720"/>
            <a:ext cx="1203648" cy="653143"/>
          </a:xfrm>
          <a:prstGeom prst="rect">
            <a:avLst/>
          </a:prstGeom>
          <a:noFill/>
          <a:ln w="47625">
            <a:solidFill>
              <a:srgbClr val="06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FCE22FC-342F-CB40-9937-8724BAA8B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02"/>
          <a:stretch/>
        </p:blipFill>
        <p:spPr>
          <a:xfrm>
            <a:off x="5580712" y="4722149"/>
            <a:ext cx="5246916" cy="15931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EC34BA4-4B38-7243-805A-E3C864A70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01" y="4777400"/>
            <a:ext cx="4241541" cy="151851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7D33B70-23D7-9948-89DF-B8DA1EFEBB41}"/>
              </a:ext>
            </a:extLst>
          </p:cNvPr>
          <p:cNvSpPr/>
          <p:nvPr/>
        </p:nvSpPr>
        <p:spPr>
          <a:xfrm>
            <a:off x="679133" y="1737813"/>
            <a:ext cx="5574858" cy="1953740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FCA hipertensiva o vascular.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PAS mayor a 90 </a:t>
            </a:r>
            <a:r>
              <a:rPr lang="es-ES_tradnl" dirty="0" err="1">
                <a:solidFill>
                  <a:srgbClr val="152B48"/>
                </a:solidFill>
                <a:latin typeface="Montserrat" pitchFamily="2" charset="77"/>
              </a:rPr>
              <a:t>mmHg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Monitorización.</a:t>
            </a:r>
          </a:p>
          <a:p>
            <a:pPr lvl="1">
              <a:lnSpc>
                <a:spcPct val="200000"/>
              </a:lnSpc>
            </a:pPr>
            <a:r>
              <a:rPr lang="es-ES_tradnl" b="1" dirty="0">
                <a:solidFill>
                  <a:srgbClr val="00B050"/>
                </a:solidFill>
                <a:latin typeface="Montserrat" pitchFamily="2" charset="77"/>
              </a:rPr>
              <a:t>IM, IA,  Ruptura </a:t>
            </a:r>
            <a:r>
              <a:rPr lang="es-ES_tradnl" b="1" dirty="0" err="1">
                <a:solidFill>
                  <a:srgbClr val="00B050"/>
                </a:solidFill>
                <a:latin typeface="Montserrat" pitchFamily="2" charset="77"/>
              </a:rPr>
              <a:t>septal</a:t>
            </a:r>
            <a:r>
              <a:rPr lang="es-ES_tradnl" b="1" dirty="0">
                <a:solidFill>
                  <a:srgbClr val="00B050"/>
                </a:solidFill>
                <a:latin typeface="Montserrat" pitchFamily="2" charset="77"/>
              </a:rPr>
              <a:t>, HTA.</a:t>
            </a:r>
            <a:endParaRPr lang="es-ES_tradnl" dirty="0">
              <a:latin typeface="Montserrat" pitchFamily="2" charset="77"/>
            </a:endParaRPr>
          </a:p>
          <a:p>
            <a:pPr lvl="1">
              <a:lnSpc>
                <a:spcPct val="200000"/>
              </a:lnSpc>
            </a:pPr>
            <a:r>
              <a:rPr lang="es-ES_tradnl" b="1" dirty="0">
                <a:solidFill>
                  <a:srgbClr val="FF0000"/>
                </a:solidFill>
                <a:latin typeface="Montserrat" pitchFamily="2" charset="77"/>
              </a:rPr>
              <a:t>EM, EA, SCA-VD, PDE-5</a:t>
            </a:r>
            <a:r>
              <a:rPr lang="es-CO" b="1" dirty="0">
                <a:solidFill>
                  <a:srgbClr val="FF0000"/>
                </a:solidFill>
                <a:latin typeface="Montserrat" pitchFamily="2" charset="77"/>
              </a:rPr>
              <a:t>.</a:t>
            </a:r>
            <a:endParaRPr lang="es-CO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5A935DE-A77F-A44B-83C9-1C648F2CACBD}"/>
              </a:ext>
            </a:extLst>
          </p:cNvPr>
          <p:cNvSpPr/>
          <p:nvPr/>
        </p:nvSpPr>
        <p:spPr>
          <a:xfrm>
            <a:off x="679133" y="1252590"/>
            <a:ext cx="5574858" cy="369332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>
                <a:solidFill>
                  <a:srgbClr val="152B48"/>
                </a:solidFill>
                <a:latin typeface="Montserrat" pitchFamily="2" charset="77"/>
              </a:rPr>
              <a:t>Serelaxin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A53F552-B67F-DD4B-B8E9-C56B7353A97A}"/>
              </a:ext>
            </a:extLst>
          </p:cNvPr>
          <p:cNvSpPr/>
          <p:nvPr/>
        </p:nvSpPr>
        <p:spPr>
          <a:xfrm>
            <a:off x="6959801" y="645067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3A0ECA3-564C-434E-B298-8105E9927219}"/>
              </a:ext>
            </a:extLst>
          </p:cNvPr>
          <p:cNvSpPr txBox="1">
            <a:spLocks/>
          </p:cNvSpPr>
          <p:nvPr/>
        </p:nvSpPr>
        <p:spPr>
          <a:xfrm>
            <a:off x="467902" y="271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AA7"/>
                </a:solidFill>
                <a:latin typeface="Montserrat" panose="02000505000000020004" pitchFamily="2" charset="0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rgbClr val="06AEAA"/>
                </a:solidFill>
              </a:rPr>
              <a:t>Vasodilatadores </a:t>
            </a:r>
          </a:p>
        </p:txBody>
      </p:sp>
    </p:spTree>
    <p:extLst>
      <p:ext uri="{BB962C8B-B14F-4D97-AF65-F5344CB8AC3E}">
        <p14:creationId xmlns:p14="http://schemas.microsoft.com/office/powerpoint/2010/main" val="2129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CF372-650C-F147-BBF3-38834B3E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38" y="0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Vasodilatadores</a:t>
            </a:r>
            <a:r>
              <a:rPr lang="es-ES_tradnl" dirty="0">
                <a:solidFill>
                  <a:srgbClr val="06AEAA"/>
                </a:solidFill>
              </a:rPr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C2DE104-3C6F-2A4E-BE1B-D9A2161CA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"/>
          <a:stretch/>
        </p:blipFill>
        <p:spPr>
          <a:xfrm>
            <a:off x="935427" y="1468980"/>
            <a:ext cx="10742282" cy="197605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E7FA4AF-011C-6547-BE08-39C0B43E90AA}"/>
              </a:ext>
            </a:extLst>
          </p:cNvPr>
          <p:cNvSpPr/>
          <p:nvPr/>
        </p:nvSpPr>
        <p:spPr>
          <a:xfrm>
            <a:off x="7128801" y="611933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32BC266-A210-9445-8EEE-D56E86B0E177}"/>
              </a:ext>
            </a:extLst>
          </p:cNvPr>
          <p:cNvSpPr/>
          <p:nvPr/>
        </p:nvSpPr>
        <p:spPr>
          <a:xfrm>
            <a:off x="4849836" y="6396335"/>
            <a:ext cx="7481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Wakai, A., (2013). Nitrates for acute heart failure syndromes. Cochrane Database of Systematic Reviews.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4906D31-5192-4E4C-B361-42362D2DE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02"/>
          <a:stretch/>
        </p:blipFill>
        <p:spPr>
          <a:xfrm>
            <a:off x="4849836" y="3574858"/>
            <a:ext cx="6827873" cy="20731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4FCF86-4B70-E240-A748-2D65227F3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39" y="3653349"/>
            <a:ext cx="5519568" cy="19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DCBF0-7877-AE4E-91DB-9C407697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55" y="60326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6AEAA"/>
                </a:solidFill>
              </a:rPr>
              <a:t>Inotrópicos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9AACF5F-B696-5B46-85D6-76EE7CC4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18087"/>
              </p:ext>
            </p:extLst>
          </p:nvPr>
        </p:nvGraphicFramePr>
        <p:xfrm>
          <a:off x="4669654" y="723107"/>
          <a:ext cx="7522346" cy="5505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852">
                  <a:extLst>
                    <a:ext uri="{9D8B030D-6E8A-4147-A177-3AD203B41FA5}">
                      <a16:colId xmlns:a16="http://schemas.microsoft.com/office/drawing/2014/main" val="2553306204"/>
                    </a:ext>
                  </a:extLst>
                </a:gridCol>
                <a:gridCol w="1237129">
                  <a:extLst>
                    <a:ext uri="{9D8B030D-6E8A-4147-A177-3AD203B41FA5}">
                      <a16:colId xmlns:a16="http://schemas.microsoft.com/office/drawing/2014/main" val="421424286"/>
                    </a:ext>
                  </a:extLst>
                </a:gridCol>
                <a:gridCol w="770965">
                  <a:extLst>
                    <a:ext uri="{9D8B030D-6E8A-4147-A177-3AD203B41FA5}">
                      <a16:colId xmlns:a16="http://schemas.microsoft.com/office/drawing/2014/main" val="3729841644"/>
                    </a:ext>
                  </a:extLst>
                </a:gridCol>
                <a:gridCol w="655238">
                  <a:extLst>
                    <a:ext uri="{9D8B030D-6E8A-4147-A177-3AD203B41FA5}">
                      <a16:colId xmlns:a16="http://schemas.microsoft.com/office/drawing/2014/main" val="1034794201"/>
                    </a:ext>
                  </a:extLst>
                </a:gridCol>
                <a:gridCol w="529146">
                  <a:extLst>
                    <a:ext uri="{9D8B030D-6E8A-4147-A177-3AD203B41FA5}">
                      <a16:colId xmlns:a16="http://schemas.microsoft.com/office/drawing/2014/main" val="3066078867"/>
                    </a:ext>
                  </a:extLst>
                </a:gridCol>
                <a:gridCol w="646734">
                  <a:extLst>
                    <a:ext uri="{9D8B030D-6E8A-4147-A177-3AD203B41FA5}">
                      <a16:colId xmlns:a16="http://schemas.microsoft.com/office/drawing/2014/main" val="4119058660"/>
                    </a:ext>
                  </a:extLst>
                </a:gridCol>
                <a:gridCol w="750717">
                  <a:extLst>
                    <a:ext uri="{9D8B030D-6E8A-4147-A177-3AD203B41FA5}">
                      <a16:colId xmlns:a16="http://schemas.microsoft.com/office/drawing/2014/main" val="1033105875"/>
                    </a:ext>
                  </a:extLst>
                </a:gridCol>
                <a:gridCol w="1380565">
                  <a:extLst>
                    <a:ext uri="{9D8B030D-6E8A-4147-A177-3AD203B41FA5}">
                      <a16:colId xmlns:a16="http://schemas.microsoft.com/office/drawing/2014/main" val="386235762"/>
                    </a:ext>
                  </a:extLst>
                </a:gridCol>
              </a:tblGrid>
              <a:tr h="658919">
                <a:tc>
                  <a:txBody>
                    <a:bodyPr/>
                    <a:lstStyle/>
                    <a:p>
                      <a:r>
                        <a:rPr lang="es-ES_tradnl" sz="1400" dirty="0">
                          <a:latin typeface="Montserrat" pitchFamily="2" charset="77"/>
                        </a:rPr>
                        <a:t>Medicamento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latin typeface="Montserrat" pitchFamily="2" charset="77"/>
                        </a:rPr>
                        <a:t>Efecto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latin typeface="Montserrat" pitchFamily="2" charset="77"/>
                        </a:rPr>
                        <a:t>Inot</a:t>
                      </a:r>
                      <a:endParaRPr lang="es-ES_tradnl" sz="140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latin typeface="Montserrat" pitchFamily="2" charset="77"/>
                        </a:rPr>
                        <a:t>RVS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latin typeface="Montserrat" pitchFamily="2" charset="77"/>
                        </a:rPr>
                        <a:t>GC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latin typeface="Montserrat" pitchFamily="2" charset="77"/>
                        </a:rPr>
                        <a:t>PreC</a:t>
                      </a:r>
                      <a:endParaRPr lang="es-ES_tradnl" sz="140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>
                          <a:latin typeface="Montserrat" pitchFamily="2" charset="77"/>
                        </a:rPr>
                        <a:t>PostC</a:t>
                      </a:r>
                      <a:endParaRPr lang="es-ES_tradnl" sz="140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40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796591"/>
                  </a:ext>
                </a:extLst>
              </a:tr>
              <a:tr h="1117297">
                <a:tc>
                  <a:txBody>
                    <a:bodyPr/>
                    <a:lstStyle/>
                    <a:p>
                      <a:r>
                        <a:rPr lang="es-ES_tradnl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Milrinone</a:t>
                      </a: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i PDIII (</a:t>
                      </a:r>
                      <a:r>
                        <a:rPr lang="es-ES_tradnl" sz="1400" dirty="0" err="1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AMPc</a:t>
                      </a:r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 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b="1" dirty="0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BB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C000"/>
                          </a:solidFill>
                          <a:latin typeface="Montserrat" pitchFamily="2" charset="77"/>
                        </a:rPr>
                        <a:t>Bolo</a:t>
                      </a:r>
                    </a:p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OPTIME CHF – SCA</a:t>
                      </a:r>
                    </a:p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02853"/>
                  </a:ext>
                </a:extLst>
              </a:tr>
              <a:tr h="1375135">
                <a:tc>
                  <a:txBody>
                    <a:bodyPr/>
                    <a:lstStyle/>
                    <a:p>
                      <a:r>
                        <a:rPr lang="es-ES_tradnl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Levosimendan</a:t>
                      </a: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Sensibiliza Ca</a:t>
                      </a:r>
                    </a:p>
                    <a:p>
                      <a:r>
                        <a:rPr lang="es-ES_tradnl" sz="1400" dirty="0" err="1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Troponina</a:t>
                      </a:r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</a:t>
                      </a:r>
                    </a:p>
                    <a:p>
                      <a:pPr algn="ctr"/>
                      <a:endParaRPr lang="es-ES_tradnl" sz="14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 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b="1" dirty="0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Dilatación coronaria</a:t>
                      </a:r>
                    </a:p>
                    <a:p>
                      <a:r>
                        <a:rPr lang="es-ES_tradnl" sz="1400" b="1" dirty="0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No </a:t>
                      </a:r>
                      <a:r>
                        <a:rPr lang="es-ES_tradnl" sz="1400" b="1" dirty="0" err="1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arritmogenico</a:t>
                      </a:r>
                      <a:r>
                        <a:rPr lang="es-ES_tradnl" sz="1400" b="1" dirty="0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  </a:t>
                      </a:r>
                    </a:p>
                    <a:p>
                      <a:r>
                        <a:rPr lang="es-ES_tradnl" sz="1400" b="1" dirty="0">
                          <a:solidFill>
                            <a:srgbClr val="00B050"/>
                          </a:solidFill>
                          <a:latin typeface="Montserrat" pitchFamily="2" charset="77"/>
                        </a:rPr>
                        <a:t>SURVIVE BB</a:t>
                      </a:r>
                    </a:p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Precio </a:t>
                      </a:r>
                    </a:p>
                    <a:p>
                      <a:endParaRPr lang="es-ES_tradnl" sz="1400" dirty="0"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51384"/>
                  </a:ext>
                </a:extLst>
              </a:tr>
              <a:tr h="859459">
                <a:tc>
                  <a:txBody>
                    <a:bodyPr/>
                    <a:lstStyle/>
                    <a:p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Dopamina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Dopa</a:t>
                      </a:r>
                    </a:p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B (LD)  y A (HD)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Var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Var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Var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-/+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-/+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SOAP II vs NE </a:t>
                      </a:r>
                    </a:p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Aumento trabajo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84240"/>
                  </a:ext>
                </a:extLst>
              </a:tr>
              <a:tr h="859459">
                <a:tc>
                  <a:txBody>
                    <a:bodyPr/>
                    <a:lstStyle/>
                    <a:p>
                      <a:r>
                        <a:rPr lang="es-ES_tradnl" sz="1400" b="1" dirty="0" err="1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Dobutamina</a:t>
                      </a:r>
                      <a:r>
                        <a:rPr lang="es-ES_tradnl" sz="14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B1 +++</a:t>
                      </a:r>
                    </a:p>
                    <a:p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B2++ y A1 + </a:t>
                      </a:r>
                    </a:p>
                    <a:p>
                      <a:endParaRPr lang="es-ES_tradnl" sz="14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Arritmias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>
                          <a:solidFill>
                            <a:srgbClr val="FF0000"/>
                          </a:solidFill>
                          <a:latin typeface="Montserrat" pitchFamily="2" charset="77"/>
                        </a:rPr>
                        <a:t>Aumento trabajo</a:t>
                      </a:r>
                    </a:p>
                    <a:p>
                      <a:endParaRPr lang="es-ES_tradnl" sz="1400" b="1" dirty="0">
                        <a:solidFill>
                          <a:srgbClr val="FF0000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6443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2953E4C-8EE3-3443-A4CD-EB854F918EB5}"/>
              </a:ext>
            </a:extLst>
          </p:cNvPr>
          <p:cNvSpPr/>
          <p:nvPr/>
        </p:nvSpPr>
        <p:spPr>
          <a:xfrm>
            <a:off x="5218013" y="6332957"/>
            <a:ext cx="6973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Consenso Colombiano para el Diagnóstico y Tratamiento de la Insuficiencia Cardíaca Aguda y Crónica. 2014 </a:t>
            </a:r>
          </a:p>
        </p:txBody>
      </p:sp>
    </p:spTree>
    <p:extLst>
      <p:ext uri="{BB962C8B-B14F-4D97-AF65-F5344CB8AC3E}">
        <p14:creationId xmlns:p14="http://schemas.microsoft.com/office/powerpoint/2010/main" val="2713815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DCBF0-7877-AE4E-91DB-9C407697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28" y="0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06AEAA"/>
                </a:solidFill>
                <a:latin typeface="Montserrat" pitchFamily="2" charset="77"/>
              </a:rPr>
              <a:t>Inotrópicos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325584-EE89-2045-BD72-BACA18E280DA}"/>
              </a:ext>
            </a:extLst>
          </p:cNvPr>
          <p:cNvSpPr/>
          <p:nvPr/>
        </p:nvSpPr>
        <p:spPr>
          <a:xfrm>
            <a:off x="514476" y="1424127"/>
            <a:ext cx="4548219" cy="1815882"/>
          </a:xfrm>
          <a:prstGeom prst="rect">
            <a:avLst/>
          </a:prstGeom>
          <a:ln w="38100"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itchFamily="2" charset="77"/>
              </a:rPr>
              <a:t>La selección depende de la etiología.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itchFamily="2" charset="77"/>
              </a:rPr>
              <a:t>Tiempo a terapia definitiva.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itchFamily="2" charset="77"/>
              </a:rPr>
              <a:t>Aumento de mortalidad en quien no está indicada.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itchFamily="2" charset="77"/>
              </a:rPr>
              <a:t>Menor dosis necesaria y menor tiempo posible.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152B48"/>
                </a:solidFill>
                <a:latin typeface="Montserrat" pitchFamily="2" charset="77"/>
              </a:rPr>
              <a:t>Vigilancia estrecha de efectos adversos.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6C08E1B-C07F-1A4F-88B2-33EC0BD7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60" y="662781"/>
            <a:ext cx="5100376" cy="551271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C22AC55-2F32-2C44-A223-B7A3BF833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2"/>
          <a:stretch/>
        </p:blipFill>
        <p:spPr>
          <a:xfrm>
            <a:off x="5249955" y="2806381"/>
            <a:ext cx="6744454" cy="234504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2BE187D8-1839-6B40-828F-98D7E98DAEE5}"/>
              </a:ext>
            </a:extLst>
          </p:cNvPr>
          <p:cNvSpPr/>
          <p:nvPr/>
        </p:nvSpPr>
        <p:spPr>
          <a:xfrm>
            <a:off x="7055399" y="6472384"/>
            <a:ext cx="510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30094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90EFA-8203-214D-B13E-9278CC79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53" y="0"/>
            <a:ext cx="10515600" cy="1325563"/>
          </a:xfrm>
        </p:spPr>
        <p:txBody>
          <a:bodyPr/>
          <a:lstStyle/>
          <a:p>
            <a:r>
              <a:rPr lang="es-ES_tradnl" b="1" dirty="0" err="1">
                <a:solidFill>
                  <a:srgbClr val="06AEAA"/>
                </a:solidFill>
              </a:rPr>
              <a:t>Vasopresores</a:t>
            </a:r>
            <a:r>
              <a:rPr lang="es-ES_tradnl" dirty="0">
                <a:solidFill>
                  <a:srgbClr val="06AEAA"/>
                </a:solidFill>
              </a:rPr>
              <a:t>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5B97EF7-792E-7748-A747-BC370C558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"/>
          <a:stretch/>
        </p:blipFill>
        <p:spPr>
          <a:xfrm>
            <a:off x="5676900" y="3509923"/>
            <a:ext cx="6439691" cy="2328985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A89835-DF35-604E-BDA1-8D0C0CC44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6" b="939"/>
          <a:stretch/>
        </p:blipFill>
        <p:spPr>
          <a:xfrm>
            <a:off x="634253" y="1271540"/>
            <a:ext cx="11353800" cy="1795900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65A7DFA-E923-2440-A97D-0F77577D07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555287"/>
              </p:ext>
            </p:extLst>
          </p:nvPr>
        </p:nvGraphicFramePr>
        <p:xfrm>
          <a:off x="5354494" y="3161146"/>
          <a:ext cx="6837506" cy="322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949228CB-8943-444A-A79E-801198A94F58}"/>
              </a:ext>
            </a:extLst>
          </p:cNvPr>
          <p:cNvSpPr/>
          <p:nvPr/>
        </p:nvSpPr>
        <p:spPr>
          <a:xfrm>
            <a:off x="6849036" y="6387704"/>
            <a:ext cx="53429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152B48"/>
                </a:solidFill>
                <a:latin typeface="Montserrat" pitchFamily="2" charset="77"/>
              </a:rPr>
              <a:t>Ponikowski</a:t>
            </a:r>
            <a:r>
              <a:rPr lang="en-US" sz="1200" dirty="0">
                <a:solidFill>
                  <a:srgbClr val="152B48"/>
                </a:solidFill>
                <a:latin typeface="Montserrat" pitchFamily="2" charset="77"/>
              </a:rPr>
              <a:t> P. et al; European Heart Journal (2016) 37, 2129–2200</a:t>
            </a:r>
          </a:p>
        </p:txBody>
      </p:sp>
    </p:spTree>
    <p:extLst>
      <p:ext uri="{BB962C8B-B14F-4D97-AF65-F5344CB8AC3E}">
        <p14:creationId xmlns:p14="http://schemas.microsoft.com/office/powerpoint/2010/main" val="41238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0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0BA8BC-ED79-5C42-9C7D-AADB208B5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345" y="1650192"/>
            <a:ext cx="5300587" cy="3319374"/>
          </a:xfr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_tradnl" b="1" dirty="0">
                <a:solidFill>
                  <a:srgbClr val="152B48"/>
                </a:solidFill>
                <a:latin typeface="Montserrat" pitchFamily="2" charset="77"/>
              </a:rPr>
              <a:t>Principal causa de hospitalización en mayores de 65 años.</a:t>
            </a:r>
          </a:p>
          <a:p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Prevalencia de falla cardiaca crónica en aumento. </a:t>
            </a:r>
          </a:p>
          <a:p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Hospitalizaciones se han </a:t>
            </a:r>
            <a:r>
              <a:rPr lang="es-ES_tradnl" b="1" dirty="0">
                <a:solidFill>
                  <a:srgbClr val="152B48"/>
                </a:solidFill>
                <a:latin typeface="Montserrat" pitchFamily="2" charset="77"/>
              </a:rPr>
              <a:t>triplicado </a:t>
            </a: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desde 1990.</a:t>
            </a:r>
          </a:p>
          <a:p>
            <a:r>
              <a:rPr lang="es-ES_tradnl" b="1" dirty="0">
                <a:solidFill>
                  <a:srgbClr val="152B48"/>
                </a:solidFill>
                <a:latin typeface="Montserrat" pitchFamily="2" charset="77"/>
              </a:rPr>
              <a:t>Mortalidad sin cambios.</a:t>
            </a:r>
          </a:p>
          <a:p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Manejo sin evidencia fuerte.</a:t>
            </a:r>
          </a:p>
          <a:p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Reingresos y costos.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0D19CD-C7FC-1F4E-98C0-DA0D0B55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596" y="528553"/>
            <a:ext cx="3150039" cy="258040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5A73F7C-0A81-AA48-9890-6C50CC075738}"/>
              </a:ext>
            </a:extLst>
          </p:cNvPr>
          <p:cNvSpPr/>
          <p:nvPr/>
        </p:nvSpPr>
        <p:spPr>
          <a:xfrm>
            <a:off x="8243073" y="6011157"/>
            <a:ext cx="3575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Arrigo M. et al; Nat Rev Dis Primers 2020;6:16</a:t>
            </a:r>
          </a:p>
        </p:txBody>
      </p:sp>
    </p:spTree>
    <p:extLst>
      <p:ext uri="{BB962C8B-B14F-4D97-AF65-F5344CB8AC3E}">
        <p14:creationId xmlns:p14="http://schemas.microsoft.com/office/powerpoint/2010/main" val="608892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166EC-4AF1-2E4D-B5B8-FD2771D87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30" y="9624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Otros</a:t>
            </a:r>
            <a:r>
              <a:rPr lang="es-ES_tradnl" b="1" dirty="0">
                <a:solidFill>
                  <a:srgbClr val="24437D"/>
                </a:solidFill>
              </a:rPr>
              <a:t>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46CA407-7F60-9540-979F-BFA9EB133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750672"/>
              </p:ext>
            </p:extLst>
          </p:nvPr>
        </p:nvGraphicFramePr>
        <p:xfrm>
          <a:off x="5615561" y="3603812"/>
          <a:ext cx="5751686" cy="267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B9C9CAFC-6613-7F4C-BB0C-E97E7A1AB5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" t="2654"/>
          <a:stretch/>
        </p:blipFill>
        <p:spPr>
          <a:xfrm>
            <a:off x="817504" y="1120258"/>
            <a:ext cx="9489234" cy="230874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C2C388D-3317-8B48-A3A4-DA2C90D2E671}"/>
              </a:ext>
            </a:extLst>
          </p:cNvPr>
          <p:cNvSpPr/>
          <p:nvPr/>
        </p:nvSpPr>
        <p:spPr>
          <a:xfrm>
            <a:off x="7522348" y="6457598"/>
            <a:ext cx="43556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Srivastava P. et al; JAMA Cardiol. 2019 Mar 1;4(3):195-196</a:t>
            </a:r>
          </a:p>
        </p:txBody>
      </p:sp>
    </p:spTree>
    <p:extLst>
      <p:ext uri="{BB962C8B-B14F-4D97-AF65-F5344CB8AC3E}">
        <p14:creationId xmlns:p14="http://schemas.microsoft.com/office/powerpoint/2010/main" val="4082068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C0A56-BBEC-F249-9A9B-2781D9FB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5" y="126143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Egreso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9622C23-73BC-B349-A36A-124685A38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456" y="895784"/>
            <a:ext cx="7057357" cy="42771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2C4672-3852-DA42-9B12-E8D85CA49A5C}"/>
              </a:ext>
            </a:extLst>
          </p:cNvPr>
          <p:cNvSpPr txBox="1"/>
          <p:nvPr/>
        </p:nvSpPr>
        <p:spPr>
          <a:xfrm>
            <a:off x="927847" y="1557018"/>
            <a:ext cx="43792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u="sng" dirty="0">
                <a:solidFill>
                  <a:srgbClr val="06AEAA"/>
                </a:solidFill>
                <a:latin typeface="Montserrat" pitchFamily="2" charset="77"/>
              </a:rPr>
              <a:t>Puntos clave: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Congestión residual.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Educación.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Conciliación de medicamentos.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>
                <a:solidFill>
                  <a:srgbClr val="152B48"/>
                </a:solidFill>
                <a:latin typeface="Montserrat" pitchFamily="2" charset="77"/>
              </a:rPr>
              <a:t>Instaurar seguimiento.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FF0D0F-0F89-0447-848D-F2B39A80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49" y="694786"/>
            <a:ext cx="7720664" cy="467912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2BBAF48-7C5C-0245-98A4-AB09B1A5769A}"/>
              </a:ext>
            </a:extLst>
          </p:cNvPr>
          <p:cNvSpPr/>
          <p:nvPr/>
        </p:nvSpPr>
        <p:spPr>
          <a:xfrm>
            <a:off x="8068645" y="6163214"/>
            <a:ext cx="4016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43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3C159-4EEE-7149-9887-CDE84D14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68" y="0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Manejo ambulatorio</a:t>
            </a:r>
            <a:endParaRPr lang="es-ES_tradnl" dirty="0">
              <a:solidFill>
                <a:srgbClr val="06AEAA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830373-D8C0-E94B-90F6-5418D9B7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500" y="162074"/>
            <a:ext cx="4890868" cy="61923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86DAEA2-2549-264C-9E5B-7A013EB5EC07}"/>
              </a:ext>
            </a:extLst>
          </p:cNvPr>
          <p:cNvSpPr/>
          <p:nvPr/>
        </p:nvSpPr>
        <p:spPr>
          <a:xfrm>
            <a:off x="8295368" y="647073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J Am Coll Cardiol. 2019 Oct 15;74(15):1966-2011.</a:t>
            </a:r>
            <a:endParaRPr lang="es-ES_tradnl" sz="1200" dirty="0">
              <a:solidFill>
                <a:srgbClr val="152B48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9721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BA4FF-EABD-0042-A1B0-AA70D28B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196097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06AEAA"/>
                </a:solidFill>
              </a:rPr>
              <a:t>Para llevar a casa  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0B5DB40B-8E24-D341-A848-2F3A01543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533545"/>
              </p:ext>
            </p:extLst>
          </p:nvPr>
        </p:nvGraphicFramePr>
        <p:xfrm>
          <a:off x="4669654" y="1597341"/>
          <a:ext cx="73892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44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C28A55-B7DA-3F49-B90B-F598C8E38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85"/>
          <a:stretch/>
        </p:blipFill>
        <p:spPr>
          <a:xfrm>
            <a:off x="4827716" y="643172"/>
            <a:ext cx="7152249" cy="4745067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E880DA8-206E-834B-9B49-1F5B7883FA73}"/>
              </a:ext>
            </a:extLst>
          </p:cNvPr>
          <p:cNvCxnSpPr>
            <a:cxnSpLocks/>
          </p:cNvCxnSpPr>
          <p:nvPr/>
        </p:nvCxnSpPr>
        <p:spPr>
          <a:xfrm>
            <a:off x="4827716" y="2382143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F3ED343-A7E8-7B48-8356-CB6C97CD1444}"/>
              </a:ext>
            </a:extLst>
          </p:cNvPr>
          <p:cNvCxnSpPr>
            <a:cxnSpLocks/>
          </p:cNvCxnSpPr>
          <p:nvPr/>
        </p:nvCxnSpPr>
        <p:spPr>
          <a:xfrm>
            <a:off x="4827716" y="2695181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B197522-244F-D140-95EB-8C418EF5E9B7}"/>
              </a:ext>
            </a:extLst>
          </p:cNvPr>
          <p:cNvCxnSpPr>
            <a:cxnSpLocks/>
          </p:cNvCxnSpPr>
          <p:nvPr/>
        </p:nvCxnSpPr>
        <p:spPr>
          <a:xfrm>
            <a:off x="4827716" y="2868175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8DEE1D4-C011-F64A-A37C-8853D678B453}"/>
              </a:ext>
            </a:extLst>
          </p:cNvPr>
          <p:cNvCxnSpPr>
            <a:cxnSpLocks/>
          </p:cNvCxnSpPr>
          <p:nvPr/>
        </p:nvCxnSpPr>
        <p:spPr>
          <a:xfrm>
            <a:off x="4827716" y="3918500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81D7C67-B54D-FC42-8B52-8097E131EFDF}"/>
              </a:ext>
            </a:extLst>
          </p:cNvPr>
          <p:cNvCxnSpPr>
            <a:cxnSpLocks/>
          </p:cNvCxnSpPr>
          <p:nvPr/>
        </p:nvCxnSpPr>
        <p:spPr>
          <a:xfrm>
            <a:off x="4827716" y="4404532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537CC46-8480-764F-8747-EFEFE5D884E3}"/>
              </a:ext>
            </a:extLst>
          </p:cNvPr>
          <p:cNvCxnSpPr>
            <a:cxnSpLocks/>
          </p:cNvCxnSpPr>
          <p:nvPr/>
        </p:nvCxnSpPr>
        <p:spPr>
          <a:xfrm>
            <a:off x="4827716" y="4709332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6CA84F7-203B-0546-95C0-300C012222C1}"/>
              </a:ext>
            </a:extLst>
          </p:cNvPr>
          <p:cNvCxnSpPr>
            <a:cxnSpLocks/>
          </p:cNvCxnSpPr>
          <p:nvPr/>
        </p:nvCxnSpPr>
        <p:spPr>
          <a:xfrm>
            <a:off x="4827716" y="5129462"/>
            <a:ext cx="1843216" cy="0"/>
          </a:xfrm>
          <a:prstGeom prst="line">
            <a:avLst/>
          </a:prstGeom>
          <a:ln w="38100">
            <a:solidFill>
              <a:srgbClr val="06AE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C90FFA0-9D54-A94D-9A09-1758C5E82E79}"/>
              </a:ext>
            </a:extLst>
          </p:cNvPr>
          <p:cNvSpPr/>
          <p:nvPr/>
        </p:nvSpPr>
        <p:spPr>
          <a:xfrm>
            <a:off x="6321287" y="6076328"/>
            <a:ext cx="5658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The ESC Textbook of Intensive and Acute Cardiovascular Care (2 ed.)</a:t>
            </a:r>
            <a:endParaRPr lang="es-CO" sz="1200" dirty="0">
              <a:solidFill>
                <a:srgbClr val="152B4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8295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A9CF537-9635-2A46-8BF7-7D04A436F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" t="11352" r="9653" b="4324"/>
          <a:stretch/>
        </p:blipFill>
        <p:spPr>
          <a:xfrm>
            <a:off x="5340626" y="1120569"/>
            <a:ext cx="6022275" cy="512440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53BF5A1-E69E-8749-9DEA-70594D00F2E4}"/>
              </a:ext>
            </a:extLst>
          </p:cNvPr>
          <p:cNvSpPr/>
          <p:nvPr/>
        </p:nvSpPr>
        <p:spPr>
          <a:xfrm>
            <a:off x="9149110" y="6458432"/>
            <a:ext cx="2810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Acta Med Colomb 2011; 36: 125-129</a:t>
            </a:r>
            <a:r>
              <a:rPr lang="es-CO" sz="1200" b="1" dirty="0">
                <a:solidFill>
                  <a:srgbClr val="152B48"/>
                </a:solidFill>
                <a:effectLst/>
                <a:latin typeface="Montserrat" pitchFamily="2" charset="77"/>
              </a:rPr>
              <a:t> </a:t>
            </a:r>
            <a:endParaRPr lang="es-CO" sz="1200" dirty="0">
              <a:solidFill>
                <a:srgbClr val="152B48"/>
              </a:solidFill>
              <a:effectLst/>
              <a:latin typeface="Montserrat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061B683-6F34-B34F-9BF2-17DF689F92E1}"/>
              </a:ext>
            </a:extLst>
          </p:cNvPr>
          <p:cNvSpPr/>
          <p:nvPr/>
        </p:nvSpPr>
        <p:spPr>
          <a:xfrm>
            <a:off x="6697939" y="613022"/>
            <a:ext cx="3572496" cy="400110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Edad promedio:  62.4 años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2E51FF-2C2C-7142-B59A-D30ED021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40" t="21247" r="19454" b="36661"/>
          <a:stretch/>
        </p:blipFill>
        <p:spPr>
          <a:xfrm>
            <a:off x="1049339" y="223689"/>
            <a:ext cx="3151600" cy="30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B125707-DD2F-4540-AA5A-62C584F90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25" y="115688"/>
            <a:ext cx="6542649" cy="54936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923110B-C1AE-3649-9199-4AB937AA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345" y="5663169"/>
            <a:ext cx="1518035" cy="5915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18AEC7-5979-C54E-BEC0-ED97BA694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45" t="11298" r="30978" b="10859"/>
          <a:stretch/>
        </p:blipFill>
        <p:spPr>
          <a:xfrm rot="3622992">
            <a:off x="5666651" y="5158457"/>
            <a:ext cx="858699" cy="9016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8F9E9A-57EC-7A4F-92E5-383670199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3" r="27723" b="14109"/>
          <a:stretch/>
        </p:blipFill>
        <p:spPr>
          <a:xfrm>
            <a:off x="10202451" y="4889476"/>
            <a:ext cx="965673" cy="893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C6B3693-41BE-1441-AA5D-F6060EC9623A}"/>
              </a:ext>
            </a:extLst>
          </p:cNvPr>
          <p:cNvSpPr/>
          <p:nvPr/>
        </p:nvSpPr>
        <p:spPr>
          <a:xfrm>
            <a:off x="6700128" y="6542760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The ESC Textbook of Intensive and Acute Cardiovascular Care (2 ed.)</a:t>
            </a:r>
            <a:endParaRPr lang="es-CO" sz="1200" dirty="0">
              <a:solidFill>
                <a:srgbClr val="152B48"/>
              </a:solidFill>
              <a:latin typeface="Montserrat" pitchFamily="2" charset="77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B7D6EB8-598E-EB4A-B085-F6051B9B9C71}"/>
              </a:ext>
            </a:extLst>
          </p:cNvPr>
          <p:cNvSpPr/>
          <p:nvPr/>
        </p:nvSpPr>
        <p:spPr>
          <a:xfrm>
            <a:off x="8410133" y="6308569"/>
            <a:ext cx="3584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Arrigo M. et al; Nat Rev Dis Primers 2020;6:16</a:t>
            </a:r>
          </a:p>
        </p:txBody>
      </p:sp>
    </p:spTree>
    <p:extLst>
      <p:ext uri="{BB962C8B-B14F-4D97-AF65-F5344CB8AC3E}">
        <p14:creationId xmlns:p14="http://schemas.microsoft.com/office/powerpoint/2010/main" val="11347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6B3693-41BE-1441-AA5D-F6060EC9623A}"/>
              </a:ext>
            </a:extLst>
          </p:cNvPr>
          <p:cNvSpPr/>
          <p:nvPr/>
        </p:nvSpPr>
        <p:spPr>
          <a:xfrm>
            <a:off x="6665960" y="65378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The ESC Textbook of Intensive and Acute Cardiovascular Care (2 ed.)</a:t>
            </a:r>
            <a:endParaRPr lang="es-CO" sz="1200" dirty="0">
              <a:solidFill>
                <a:srgbClr val="152B48"/>
              </a:solidFill>
              <a:latin typeface="Montserrat" pitchFamily="2" charset="7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B7D6EB8-598E-EB4A-B085-F6051B9B9C71}"/>
              </a:ext>
            </a:extLst>
          </p:cNvPr>
          <p:cNvSpPr/>
          <p:nvPr/>
        </p:nvSpPr>
        <p:spPr>
          <a:xfrm>
            <a:off x="8425664" y="6260824"/>
            <a:ext cx="35846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00" dirty="0">
                <a:solidFill>
                  <a:srgbClr val="152B48"/>
                </a:solidFill>
                <a:latin typeface="Montserrat" pitchFamily="2" charset="77"/>
              </a:rPr>
              <a:t>Arrigo M. et al; Nat Rev Dis Primers 2020;6:16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9B1C052-5051-484A-B581-AD890AF88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706" y="258637"/>
            <a:ext cx="6777926" cy="54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7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D1CFEA7-C285-4D64-B998-B77C0839C080}" vid="{BECAA0F5-D504-4101-B8E0-AAB2FE77096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PlantillaNuevoFR2020</Template>
  <TotalTime>2534</TotalTime>
  <Words>1565</Words>
  <Application>Microsoft Office PowerPoint</Application>
  <PresentationFormat>Widescreen</PresentationFormat>
  <Paragraphs>320</Paragraphs>
  <Slides>53</Slides>
  <Notes>5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Montserrat</vt:lpstr>
      <vt:lpstr>Wingdings</vt:lpstr>
      <vt:lpstr>Tema de Office</vt:lpstr>
      <vt:lpstr>INSUFICIENCIA CARDÍACA AGUDA</vt:lpstr>
      <vt:lpstr>INTRODUCCIÓN  </vt:lpstr>
      <vt:lpstr>PowerPoint Presentation</vt:lpstr>
      <vt:lpstr>EPIDEMIOLOGÍA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Desencadenantes </vt:lpstr>
      <vt:lpstr>Desencadenantes </vt:lpstr>
      <vt:lpstr>Desencadenantes </vt:lpstr>
      <vt:lpstr>Desencadenantes </vt:lpstr>
      <vt:lpstr>CLÍNICA Y EXÁMEN FÍSICO  </vt:lpstr>
      <vt:lpstr>PowerPoint Presentation</vt:lpstr>
      <vt:lpstr>PowerPoint Presentation</vt:lpstr>
      <vt:lpstr>Presentación</vt:lpstr>
      <vt:lpstr>DIAGNÓSTICO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TRATAMIENTO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Diuréticos </vt:lpstr>
      <vt:lpstr>Diuréticos de asa  </vt:lpstr>
      <vt:lpstr>Diuréticos de asa  </vt:lpstr>
      <vt:lpstr>Diuréticos</vt:lpstr>
      <vt:lpstr>PowerPoint Presentation</vt:lpstr>
      <vt:lpstr>Diuréticos de asa </vt:lpstr>
      <vt:lpstr>Furosemida + SSHT% </vt:lpstr>
      <vt:lpstr>Furosemida + SSHT% </vt:lpstr>
      <vt:lpstr>PowerPoint Presentation</vt:lpstr>
      <vt:lpstr>Vasodilatadores </vt:lpstr>
      <vt:lpstr>Inotrópicos </vt:lpstr>
      <vt:lpstr>Inotrópicos </vt:lpstr>
      <vt:lpstr>Vasopresores </vt:lpstr>
      <vt:lpstr>Otros </vt:lpstr>
      <vt:lpstr>Egreso</vt:lpstr>
      <vt:lpstr>Manejo ambulatorio</vt:lpstr>
      <vt:lpstr>Para llevar a casa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ana.cardonaga@outlook.es</dc:creator>
  <cp:lastModifiedBy>ana.cardonaga@outlook.es</cp:lastModifiedBy>
  <cp:revision>43</cp:revision>
  <dcterms:created xsi:type="dcterms:W3CDTF">2020-11-12T02:46:13Z</dcterms:created>
  <dcterms:modified xsi:type="dcterms:W3CDTF">2020-12-30T04:25:55Z</dcterms:modified>
</cp:coreProperties>
</file>