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308" r:id="rId36"/>
    <p:sldId id="309" r:id="rId37"/>
    <p:sldId id="310" r:id="rId38"/>
    <p:sldId id="311" r:id="rId39"/>
    <p:sldId id="289" r:id="rId40"/>
    <p:sldId id="312" r:id="rId41"/>
    <p:sldId id="313" r:id="rId42"/>
    <p:sldId id="314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15" r:id="rId58"/>
    <p:sldId id="307" r:id="rId59"/>
    <p:sldId id="316" r:id="rId60"/>
    <p:sldId id="318" r:id="rId61"/>
    <p:sldId id="317" r:id="rId62"/>
    <p:sldId id="319" r:id="rId63"/>
    <p:sldId id="321" r:id="rId6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2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0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16/02/2021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028C-6784-4ACF-BF2C-6344CE1C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354081"/>
            <a:ext cx="9144000" cy="2387600"/>
          </a:xfrm>
        </p:spPr>
        <p:txBody>
          <a:bodyPr>
            <a:noAutofit/>
          </a:bodyPr>
          <a:lstStyle/>
          <a:p>
            <a:r>
              <a:rPr lang="es-CO" sz="3600" dirty="0"/>
              <a:t>Interpretación de </a:t>
            </a:r>
            <a:br>
              <a:rPr lang="es-CO" sz="3600" dirty="0"/>
            </a:br>
            <a:r>
              <a:rPr lang="es-CO" sz="3600" dirty="0"/>
              <a:t>gases arteriales: </a:t>
            </a:r>
            <a:br>
              <a:rPr lang="es-CO" sz="3600" dirty="0"/>
            </a:br>
            <a:r>
              <a:rPr lang="es-CO" sz="3600" dirty="0"/>
              <a:t>una visión desde urgencias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C9C0-AE97-406A-8289-8F06853E8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049519"/>
            <a:ext cx="6629400" cy="1655762"/>
          </a:xfrm>
        </p:spPr>
        <p:txBody>
          <a:bodyPr>
            <a:normAutofit/>
          </a:bodyPr>
          <a:lstStyle/>
          <a:p>
            <a:r>
              <a:rPr lang="es-CO" sz="2800" dirty="0"/>
              <a:t>Mateo Zuluaga Gómez</a:t>
            </a:r>
          </a:p>
          <a:p>
            <a:r>
              <a:rPr lang="es-CO" sz="2800" b="1" dirty="0"/>
              <a:t>Medicina de urgencias</a:t>
            </a:r>
          </a:p>
        </p:txBody>
      </p:sp>
    </p:spTree>
    <p:extLst>
      <p:ext uri="{BB962C8B-B14F-4D97-AF65-F5344CB8AC3E}">
        <p14:creationId xmlns:p14="http://schemas.microsoft.com/office/powerpoint/2010/main" val="202017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2B55B-7BBB-B64D-B3D0-53F691F3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4" y="191742"/>
            <a:ext cx="10515600" cy="1325563"/>
          </a:xfrm>
        </p:spPr>
        <p:txBody>
          <a:bodyPr/>
          <a:lstStyle/>
          <a:p>
            <a:r>
              <a:rPr lang="es-CO" dirty="0"/>
              <a:t>Sistema respiratorio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5D406-590F-AB4A-AD79-25F3AE2D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6" y="1455131"/>
            <a:ext cx="10515600" cy="209039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CO" dirty="0"/>
              <a:t>Mantienen el Ph alterando la ventilación alveolar.</a:t>
            </a:r>
          </a:p>
          <a:p>
            <a:pPr algn="just">
              <a:lnSpc>
                <a:spcPct val="100000"/>
              </a:lnSpc>
            </a:pPr>
            <a:r>
              <a:rPr lang="es-CO" dirty="0"/>
              <a:t>Alteran la excreción de CO2 y esto cambia la tensión arterial de CO2 con impactos en el Ph.</a:t>
            </a:r>
          </a:p>
          <a:p>
            <a:pPr algn="just">
              <a:lnSpc>
                <a:spcPct val="100000"/>
              </a:lnSpc>
            </a:pP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FFD412-4ABB-8448-92BD-5A03C6A538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9497" y="4538217"/>
            <a:ext cx="6104363" cy="1225826"/>
          </a:xfrm>
        </p:spPr>
        <p:txBody>
          <a:bodyPr>
            <a:normAutofit/>
          </a:bodyPr>
          <a:lstStyle/>
          <a:p>
            <a:r>
              <a:rPr lang="es-CO" sz="2400" b="1" dirty="0"/>
              <a:t>La compensación respiratoria casi nunca normaliza el pH.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CBF8AF-F0A1-E94A-924D-D1CF77DF30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1" y="2887139"/>
            <a:ext cx="10667997" cy="8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2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2B55B-7BBB-B64D-B3D0-53F691F3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0"/>
            <a:ext cx="10515600" cy="1325563"/>
          </a:xfrm>
        </p:spPr>
        <p:txBody>
          <a:bodyPr/>
          <a:lstStyle/>
          <a:p>
            <a:r>
              <a:rPr lang="es-CO" dirty="0"/>
              <a:t>Sistema renal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15D406-590F-AB4A-AD79-25F3AE2D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50" y="1015654"/>
            <a:ext cx="11048998" cy="2413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O" sz="1600" dirty="0"/>
              <a:t>Excreción de acido para balancear la producción de ácidos no volátiles en el cuerpo.</a:t>
            </a:r>
          </a:p>
          <a:p>
            <a:pPr>
              <a:lnSpc>
                <a:spcPct val="100000"/>
              </a:lnSpc>
            </a:pPr>
            <a:r>
              <a:rPr lang="es-CO" sz="1600" b="1" dirty="0"/>
              <a:t>Excreción neta de ácido: </a:t>
            </a:r>
            <a:endParaRPr lang="es-CO" sz="1600" dirty="0"/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600" dirty="0"/>
              <a:t>Ácidos titulables (P).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600" dirty="0"/>
              <a:t>Amonio (NH4).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600" dirty="0"/>
              <a:t>Bicarbonato (HCO3).</a:t>
            </a:r>
          </a:p>
          <a:p>
            <a:pPr>
              <a:lnSpc>
                <a:spcPct val="100000"/>
              </a:lnSpc>
            </a:pPr>
            <a:r>
              <a:rPr lang="es-CO" sz="1600" b="1" dirty="0"/>
              <a:t>En condiciones normales la excreción de HCO3 es 0.</a:t>
            </a:r>
            <a:endParaRPr lang="es-CO" sz="1600" dirty="0"/>
          </a:p>
          <a:p>
            <a:pPr>
              <a:lnSpc>
                <a:spcPct val="100000"/>
              </a:lnSpc>
            </a:pPr>
            <a:r>
              <a:rPr lang="es-CO" sz="1600" dirty="0"/>
              <a:t>Reabsorbe 80% del HCO3 filtrado </a:t>
            </a:r>
            <a:r>
              <a:rPr lang="es-CO" sz="1600" dirty="0">
                <a:sym typeface="Wingdings" pitchFamily="2" charset="2"/>
              </a:rPr>
              <a:t> m</a:t>
            </a:r>
            <a:r>
              <a:rPr lang="es-CO" sz="1600" dirty="0"/>
              <a:t>ediado por H+ (túbulo proximal).</a:t>
            </a:r>
          </a:p>
          <a:p>
            <a:pPr>
              <a:lnSpc>
                <a:spcPct val="100000"/>
              </a:lnSpc>
            </a:pPr>
            <a:r>
              <a:rPr lang="es-CO" sz="1600" dirty="0"/>
              <a:t>Reabsorbe el 5% de HCO3 restante (nefrona distal),</a:t>
            </a:r>
          </a:p>
          <a:p>
            <a:pPr>
              <a:lnSpc>
                <a:spcPct val="100000"/>
              </a:lnSpc>
            </a:pPr>
            <a:endParaRPr lang="es-CO" sz="16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112B6FC-D12B-F34E-B411-E8C638DB9B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37403" y="3982278"/>
            <a:ext cx="6684145" cy="2413346"/>
          </a:xfrm>
        </p:spPr>
        <p:txBody>
          <a:bodyPr>
            <a:normAutofit/>
          </a:bodyPr>
          <a:lstStyle/>
          <a:p>
            <a:r>
              <a:rPr lang="es-CO" sz="1600" dirty="0"/>
              <a:t>En situaciones de aumento de la carga de ácido el mayor responsable de la excreción es del NH.</a:t>
            </a:r>
          </a:p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86742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60E8A-D55F-B349-A68E-F52CA62D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3215"/>
            <a:ext cx="10515600" cy="1325563"/>
          </a:xfrm>
        </p:spPr>
        <p:txBody>
          <a:bodyPr/>
          <a:lstStyle/>
          <a:p>
            <a:r>
              <a:rPr lang="es-CO" dirty="0"/>
              <a:t>Henderson-Hasselbalch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97D393-9A75-BC42-86B7-FDF35AF7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508778"/>
            <a:ext cx="10667997" cy="2090392"/>
          </a:xfrm>
        </p:spPr>
        <p:txBody>
          <a:bodyPr/>
          <a:lstStyle/>
          <a:p>
            <a:r>
              <a:rPr lang="es-CO" dirty="0"/>
              <a:t>Basado en el balance entre ácido carbónico y bicarbonato.</a:t>
            </a:r>
          </a:p>
          <a:p>
            <a:r>
              <a:rPr lang="es-CO" b="1" dirty="0"/>
              <a:t>Ácidos como donantes de H+ y bases como receptores de H+.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E81A54-B0BF-F84A-963F-1041331EF9C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55174" y="5862982"/>
            <a:ext cx="7055184" cy="523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800" dirty="0"/>
              <a:t>pH, es un valor que emerge de un cálculo logarítmico efectuado sobre la concentración de hidrogeniones.</a:t>
            </a:r>
          </a:p>
          <a:p>
            <a:pPr algn="ctr"/>
            <a:endParaRPr lang="es-CO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D89F17-310B-C245-919A-A5EAD6A495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2669069"/>
            <a:ext cx="7426225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1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8B3AB-6BBD-5342-A4AC-0E07309A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5899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F7DCE-D6D7-7D45-A50D-A17059F5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01462"/>
            <a:ext cx="10667997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/>
              <a:t>Entrega de O2 a los tejidos depende de: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Gasto cardíaco y contenido arterial de oxígeno (CaO2).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EO2= gasto cardíaco x CaO2.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CaO2: cantidad de O2 que transporta la Hb y la cantidad de O2 diluído en el plasma.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CO" sz="1800" dirty="0"/>
              <a:t>CaO2= Hb x SaO2 x 1.34 + PaO2 x 0.003.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7D0D20-2759-C64F-8132-3E6C020F676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1932" y="3822160"/>
            <a:ext cx="7141343" cy="2413346"/>
          </a:xfrm>
        </p:spPr>
        <p:txBody>
          <a:bodyPr/>
          <a:lstStyle/>
          <a:p>
            <a:r>
              <a:rPr lang="es-CO" dirty="0"/>
              <a:t>1.34: capacidad de fijación de Hb.</a:t>
            </a:r>
          </a:p>
          <a:p>
            <a:r>
              <a:rPr lang="es-CO" dirty="0"/>
              <a:t>0.003: constante de solubilidad del O2 en el plasma.</a:t>
            </a:r>
          </a:p>
        </p:txBody>
      </p:sp>
    </p:spTree>
    <p:extLst>
      <p:ext uri="{BB962C8B-B14F-4D97-AF65-F5344CB8AC3E}">
        <p14:creationId xmlns:p14="http://schemas.microsoft.com/office/powerpoint/2010/main" val="269493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221771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8C1FD-9A5C-4C45-9B31-7E9D4933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9" y="1693105"/>
            <a:ext cx="10667997" cy="2090392"/>
          </a:xfrm>
        </p:spPr>
        <p:txBody>
          <a:bodyPr>
            <a:normAutofit/>
          </a:bodyPr>
          <a:lstStyle/>
          <a:p>
            <a:r>
              <a:rPr lang="es-CO" b="1" dirty="0"/>
              <a:t>Santa Marta: </a:t>
            </a:r>
            <a:r>
              <a:rPr lang="es-CO" dirty="0"/>
              <a:t>presión de atmósfera 760mmHg.</a:t>
            </a:r>
            <a:br>
              <a:rPr lang="es-CO" dirty="0"/>
            </a:br>
            <a:endParaRPr lang="es-CO" dirty="0"/>
          </a:p>
          <a:p>
            <a:r>
              <a:rPr lang="es-CO" b="1" dirty="0"/>
              <a:t>Presión parcial de oxígeno a nivel del mar:</a:t>
            </a:r>
            <a:endParaRPr lang="es-CO" dirty="0"/>
          </a:p>
          <a:p>
            <a:pPr lvl="1">
              <a:buFont typeface="Wingdings" pitchFamily="2" charset="2"/>
              <a:buChar char="§"/>
            </a:pPr>
            <a:r>
              <a:rPr lang="es-CO" sz="1800" dirty="0"/>
              <a:t>Presión atmosférica x 21% (porcentaje de O2 en la mezcla).</a:t>
            </a:r>
          </a:p>
          <a:p>
            <a:pPr lvl="1">
              <a:buFont typeface="Wingdings" pitchFamily="2" charset="2"/>
              <a:buChar char="§"/>
            </a:pPr>
            <a:r>
              <a:rPr lang="es-CO" sz="1800" dirty="0"/>
              <a:t>760mmHg  x 21% = 159.6mmHg.</a:t>
            </a:r>
            <a:br>
              <a:rPr lang="es-CO" dirty="0"/>
            </a:br>
            <a:endParaRPr lang="es-CO" dirty="0"/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ADCCBD-2F49-4847-B07E-F9FA9D2EC7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47951" y="3929269"/>
            <a:ext cx="6684145" cy="2413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  <a:p>
            <a:r>
              <a:rPr lang="es-CO" b="1" dirty="0"/>
              <a:t>Medellín: </a:t>
            </a:r>
            <a:r>
              <a:rPr lang="es-CO" dirty="0"/>
              <a:t>presión de atmósfera 640mmHg.</a:t>
            </a:r>
            <a:br>
              <a:rPr lang="es-CO" dirty="0"/>
            </a:br>
            <a:endParaRPr lang="es-CO" dirty="0"/>
          </a:p>
          <a:p>
            <a:r>
              <a:rPr lang="es-CO" b="1" dirty="0"/>
              <a:t>Presión parcial de oxígeno: </a:t>
            </a:r>
            <a:r>
              <a:rPr lang="es-CO" dirty="0"/>
              <a:t>640mmHg x 21% = 134mmHg.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720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5" y="192847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83A7BFB5-1AB0-5948-8F6D-A744075CBD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600449"/>
              </p:ext>
            </p:extLst>
          </p:nvPr>
        </p:nvGraphicFramePr>
        <p:xfrm>
          <a:off x="4911826" y="1518410"/>
          <a:ext cx="6972059" cy="4638674"/>
        </p:xfrm>
        <a:graphic>
          <a:graphicData uri="http://schemas.openxmlformats.org/drawingml/2006/table">
            <a:tbl>
              <a:tblPr/>
              <a:tblGrid>
                <a:gridCol w="1288953">
                  <a:extLst>
                    <a:ext uri="{9D8B030D-6E8A-4147-A177-3AD203B41FA5}">
                      <a16:colId xmlns:a16="http://schemas.microsoft.com/office/drawing/2014/main" val="1412327063"/>
                    </a:ext>
                  </a:extLst>
                </a:gridCol>
                <a:gridCol w="2008757">
                  <a:extLst>
                    <a:ext uri="{9D8B030D-6E8A-4147-A177-3AD203B41FA5}">
                      <a16:colId xmlns:a16="http://schemas.microsoft.com/office/drawing/2014/main" val="55507798"/>
                    </a:ext>
                  </a:extLst>
                </a:gridCol>
                <a:gridCol w="1849730">
                  <a:extLst>
                    <a:ext uri="{9D8B030D-6E8A-4147-A177-3AD203B41FA5}">
                      <a16:colId xmlns:a16="http://schemas.microsoft.com/office/drawing/2014/main" val="1215129826"/>
                    </a:ext>
                  </a:extLst>
                </a:gridCol>
                <a:gridCol w="1824619">
                  <a:extLst>
                    <a:ext uri="{9D8B030D-6E8A-4147-A177-3AD203B41FA5}">
                      <a16:colId xmlns:a16="http://schemas.microsoft.com/office/drawing/2014/main" val="691707500"/>
                    </a:ext>
                  </a:extLst>
                </a:gridCol>
              </a:tblGrid>
              <a:tr h="851233">
                <a:tc>
                  <a:txBody>
                    <a:bodyPr/>
                    <a:lstStyle/>
                    <a:p>
                      <a:br>
                        <a:rPr lang="es-CO" sz="2400" b="1" dirty="0">
                          <a:effectLst/>
                          <a:latin typeface="Montserrat" pitchFamily="2" charset="77"/>
                        </a:rPr>
                      </a:br>
                      <a:endParaRPr lang="es-CO" sz="2400" b="1" dirty="0">
                        <a:effectLst/>
                        <a:latin typeface="Montserrat" pitchFamily="2" charset="77"/>
                      </a:endParaRPr>
                    </a:p>
                  </a:txBody>
                  <a:tcPr marL="15732" marR="15732" marT="15732" marB="15732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Cartagena</a:t>
                      </a:r>
                      <a:endParaRPr lang="es-CO" sz="2400" b="1" dirty="0">
                        <a:effectLst/>
                        <a:latin typeface="Montserrat" pitchFamily="2" charset="77"/>
                      </a:endParaRP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80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Bogotá</a:t>
                      </a:r>
                      <a:endParaRPr lang="es-CO" sz="2400" b="1" dirty="0">
                        <a:effectLst/>
                        <a:latin typeface="Montserrat" pitchFamily="2" charset="77"/>
                      </a:endParaRP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80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Medellín</a:t>
                      </a:r>
                      <a:endParaRPr lang="es-CO" sz="2400" b="1" dirty="0">
                        <a:effectLst/>
                        <a:latin typeface="Montserrat" pitchFamily="2" charset="77"/>
                      </a:endParaRP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80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08971"/>
                  </a:ext>
                </a:extLst>
              </a:tr>
              <a:tr h="892667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paO2</a:t>
                      </a:r>
                      <a:endParaRPr lang="es-CO" sz="2400" b="1" dirty="0">
                        <a:effectLst/>
                        <a:latin typeface="Montserrat" pitchFamily="2" charset="77"/>
                      </a:endParaRPr>
                    </a:p>
                  </a:txBody>
                  <a:tcPr marL="15732" marR="15732" marT="15732" marB="15732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85-100mmHg.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62mmHg.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80 - 82mmHg.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22879"/>
                  </a:ext>
                </a:extLst>
              </a:tr>
              <a:tr h="851233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paCO2</a:t>
                      </a:r>
                      <a:endParaRPr lang="es-CO" sz="2400" b="1" dirty="0">
                        <a:effectLst/>
                        <a:latin typeface="Montserrat" pitchFamily="2" charset="77"/>
                      </a:endParaRPr>
                    </a:p>
                  </a:txBody>
                  <a:tcPr marL="15732" marR="15732" marT="15732" marB="15732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35-45mmHg.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32 - 35mmHg.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31,6 (24 - 37mmHg).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37286"/>
                  </a:ext>
                </a:extLst>
              </a:tr>
              <a:tr h="641834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Sat02</a:t>
                      </a:r>
                      <a:endParaRPr lang="es-CO" sz="2400" b="1" dirty="0">
                        <a:effectLst/>
                        <a:latin typeface="Montserrat" pitchFamily="2" charset="77"/>
                      </a:endParaRPr>
                    </a:p>
                  </a:txBody>
                  <a:tcPr marL="15732" marR="15732" marT="15732" marB="15732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94%.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92%.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93-92%.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88288"/>
                  </a:ext>
                </a:extLst>
              </a:tr>
              <a:tr h="1401707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pH</a:t>
                      </a:r>
                      <a:endParaRPr lang="es-CO" sz="2400" b="1" dirty="0">
                        <a:effectLst/>
                        <a:latin typeface="Montserrat" pitchFamily="2" charset="77"/>
                      </a:endParaRPr>
                    </a:p>
                  </a:txBody>
                  <a:tcPr marL="15732" marR="15732" marT="15732" marB="15732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7,35 - 7,45.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7,35 - 7,45.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7,35 - 7,45.</a:t>
                      </a:r>
                    </a:p>
                  </a:txBody>
                  <a:tcPr marL="15732" marR="15732" marT="15732" marB="1573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5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891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Equilibrio ácido-base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0A911D-5EE8-644D-90F0-DB3A3761E9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269" y="2326793"/>
            <a:ext cx="8255000" cy="39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159126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F0CEFF-3935-7A43-BF1A-4677E0BBA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09879"/>
              </p:ext>
            </p:extLst>
          </p:nvPr>
        </p:nvGraphicFramePr>
        <p:xfrm>
          <a:off x="4886878" y="1787939"/>
          <a:ext cx="7034214" cy="4553089"/>
        </p:xfrm>
        <a:graphic>
          <a:graphicData uri="http://schemas.openxmlformats.org/drawingml/2006/table">
            <a:tbl>
              <a:tblPr/>
              <a:tblGrid>
                <a:gridCol w="1787518">
                  <a:extLst>
                    <a:ext uri="{9D8B030D-6E8A-4147-A177-3AD203B41FA5}">
                      <a16:colId xmlns:a16="http://schemas.microsoft.com/office/drawing/2014/main" val="238814958"/>
                    </a:ext>
                  </a:extLst>
                </a:gridCol>
                <a:gridCol w="2730930">
                  <a:extLst>
                    <a:ext uri="{9D8B030D-6E8A-4147-A177-3AD203B41FA5}">
                      <a16:colId xmlns:a16="http://schemas.microsoft.com/office/drawing/2014/main" val="3767959151"/>
                    </a:ext>
                  </a:extLst>
                </a:gridCol>
                <a:gridCol w="2515766">
                  <a:extLst>
                    <a:ext uri="{9D8B030D-6E8A-4147-A177-3AD203B41FA5}">
                      <a16:colId xmlns:a16="http://schemas.microsoft.com/office/drawing/2014/main" val="2035456256"/>
                    </a:ext>
                  </a:extLst>
                </a:gridCol>
              </a:tblGrid>
              <a:tr h="542876">
                <a:tc>
                  <a:txBody>
                    <a:bodyPr/>
                    <a:lstStyle/>
                    <a:p>
                      <a:br>
                        <a:rPr lang="es-CO" sz="1600" dirty="0">
                          <a:effectLst/>
                          <a:latin typeface="Montserrat" pitchFamily="2" charset="77"/>
                        </a:rPr>
                      </a:br>
                      <a:endParaRPr lang="es-CO" sz="1600" dirty="0">
                        <a:effectLst/>
                        <a:latin typeface="Montserrat" pitchFamily="2" charset="77"/>
                      </a:endParaRP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Acidosis metabólica</a:t>
                      </a:r>
                      <a:endParaRPr lang="es-CO" sz="1600" b="1" dirty="0">
                        <a:effectLst/>
                        <a:latin typeface="Montserrat" pitchFamily="2" charset="77"/>
                      </a:endParaRP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A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Alcalosis metabólica</a:t>
                      </a:r>
                      <a:endParaRPr lang="es-CO" sz="1600" b="1" dirty="0">
                        <a:effectLst/>
                        <a:latin typeface="Montserrat" pitchFamily="2" charset="77"/>
                      </a:endParaRP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4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97197"/>
                  </a:ext>
                </a:extLst>
              </a:tr>
              <a:tr h="1019547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Cardiovascular</a:t>
                      </a:r>
                      <a:endParaRPr lang="es-CO" sz="1600" b="1" dirty="0">
                        <a:effectLst/>
                        <a:latin typeface="Montserrat" pitchFamily="2" charset="77"/>
                      </a:endParaRP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808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A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5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9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↓ inotropismo.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Defectos conducción.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Vasodilatación arterial.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Vasoconstricción venosa.</a:t>
                      </a:r>
                    </a:p>
                  </a:txBody>
                  <a:tcPr marL="33102" marR="33102" marT="33102" marB="33102" anchor="ctr">
                    <a:lnL w="9525" cap="flat" cmpd="sng" algn="ctr">
                      <a:solidFill>
                        <a:srgbClr val="702A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A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1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↑ inotropismo.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Disminución del flujo sanguíneo.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Arritimias cardíacas.</a:t>
                      </a: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104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44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099990"/>
                  </a:ext>
                </a:extLst>
              </a:tr>
              <a:tr h="562737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Entrega de O2</a:t>
                      </a:r>
                      <a:endParaRPr lang="es-CO" sz="1600" b="1" dirty="0">
                        <a:effectLst/>
                        <a:latin typeface="Montserrat" pitchFamily="2" charset="77"/>
                      </a:endParaRP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00F9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1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F9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B2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&lt; unión O2-Hb.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&lt; 2,3DPG (tarde).</a:t>
                      </a:r>
                    </a:p>
                  </a:txBody>
                  <a:tcPr marL="33102" marR="33102" marT="33102" marB="33102" anchor="ctr">
                    <a:lnL w="9525" cap="flat" cmpd="sng" algn="ctr">
                      <a:solidFill>
                        <a:srgbClr val="301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1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↑ unión O2-Hb.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↑ 2,3DPG (tarde).</a:t>
                      </a: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50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71225"/>
                  </a:ext>
                </a:extLst>
              </a:tr>
              <a:tr h="781211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Neurológico</a:t>
                      </a:r>
                      <a:endParaRPr lang="es-CO" sz="1600" b="1" dirty="0">
                        <a:effectLst/>
                        <a:latin typeface="Montserrat" pitchFamily="2" charset="77"/>
                      </a:endParaRP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40B2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B2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60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Depresión respiratoria.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↓ sensorio.</a:t>
                      </a:r>
                    </a:p>
                  </a:txBody>
                  <a:tcPr marL="33102" marR="33102" marT="33102" marB="33102" anchor="ctr">
                    <a:lnL w="9525" cap="flat" cmpd="sng" algn="ctr">
                      <a:solidFill>
                        <a:srgbClr val="307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4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9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Excitabilidad.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Encefalopatía.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Convulsiones.</a:t>
                      </a: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804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4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3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987112"/>
                  </a:ext>
                </a:extLst>
              </a:tr>
              <a:tr h="1597180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Metabolismo</a:t>
                      </a:r>
                      <a:endParaRPr lang="es-CO" sz="1600" b="1" dirty="0">
                        <a:effectLst/>
                        <a:latin typeface="Montserrat" pitchFamily="2" charset="77"/>
                      </a:endParaRP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9060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60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606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↑ K, ↑ Ca, ↑ úrico.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Pérdida proteínas.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Demineralización ósea.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↑catecolaminas, PTH y aldosterona.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Resistencia a insulina.</a:t>
                      </a:r>
                    </a:p>
                  </a:txBody>
                  <a:tcPr marL="33102" marR="33102" marT="33102" marB="33102" anchor="ctr">
                    <a:lnL w="9525" cap="flat" cmpd="sng" algn="ctr">
                      <a:solidFill>
                        <a:srgbClr val="C02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3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2D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↓ K, ↓ Ca, ↓ PO4.</a:t>
                      </a:r>
                    </a:p>
                    <a:p>
                      <a:pPr algn="ctr"/>
                      <a:r>
                        <a:rPr lang="es-CO" sz="16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Altera función de enzimas.</a:t>
                      </a:r>
                    </a:p>
                  </a:txBody>
                  <a:tcPr marL="33102" marR="33102" marT="33102" marB="33102" anchor="ctr">
                    <a:lnL w="12700" cap="flat" cmpd="sng" algn="ctr">
                      <a:solidFill>
                        <a:srgbClr val="F03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3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3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3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8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23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175899"/>
            <a:ext cx="10515600" cy="1325563"/>
          </a:xfrm>
        </p:spPr>
        <p:txBody>
          <a:bodyPr/>
          <a:lstStyle/>
          <a:p>
            <a:r>
              <a:rPr lang="es-CO" dirty="0"/>
              <a:t>Uso de los gases arteriales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1C8C3F3-7CFC-7244-82D4-8E9D783C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853" y="1501462"/>
            <a:ext cx="10667997" cy="22980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s-CO" dirty="0"/>
              <a:t>Reanimación guiada por metas.</a:t>
            </a:r>
          </a:p>
          <a:p>
            <a:pPr>
              <a:lnSpc>
                <a:spcPct val="120000"/>
              </a:lnSpc>
            </a:pPr>
            <a:r>
              <a:rPr lang="es-CO" dirty="0"/>
              <a:t>Valoración del estado hemodinámico del paciente.</a:t>
            </a:r>
          </a:p>
          <a:p>
            <a:pPr>
              <a:lnSpc>
                <a:spcPct val="120000"/>
              </a:lnSpc>
            </a:pPr>
            <a:r>
              <a:rPr lang="es-CO" dirty="0"/>
              <a:t>Valorar la oxigenación del paciente.</a:t>
            </a:r>
          </a:p>
          <a:p>
            <a:pPr>
              <a:lnSpc>
                <a:spcPct val="120000"/>
              </a:lnSpc>
            </a:pPr>
            <a:r>
              <a:rPr lang="es-CO" dirty="0"/>
              <a:t>Origen y clasificación de los principales trastornos metabólicos y respiratorios.</a:t>
            </a:r>
          </a:p>
          <a:p>
            <a:pPr>
              <a:lnSpc>
                <a:spcPct val="120000"/>
              </a:lnSpc>
            </a:pPr>
            <a:r>
              <a:rPr lang="es-CO" dirty="0"/>
              <a:t>Reconocer exceso de bases como marcador de estado hemodinámico.</a:t>
            </a:r>
          </a:p>
        </p:txBody>
      </p:sp>
    </p:spTree>
    <p:extLst>
      <p:ext uri="{BB962C8B-B14F-4D97-AF65-F5344CB8AC3E}">
        <p14:creationId xmlns:p14="http://schemas.microsoft.com/office/powerpoint/2010/main" val="97514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86" y="73709"/>
            <a:ext cx="10515600" cy="1325563"/>
          </a:xfrm>
        </p:spPr>
        <p:txBody>
          <a:bodyPr/>
          <a:lstStyle/>
          <a:p>
            <a:r>
              <a:rPr lang="es-CO" dirty="0"/>
              <a:t>Oxigenación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1D99C18-8AF1-F141-B7AE-DC24C1164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17" y="1321135"/>
            <a:ext cx="5300801" cy="24783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40D2D1-54CF-984C-B482-A079DC2D91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804" y="1721085"/>
            <a:ext cx="6135018" cy="18418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25A122-D575-C64B-8B9B-7D3C02C4C6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019" y="3799515"/>
            <a:ext cx="5530850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3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175899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6" y="1501462"/>
            <a:ext cx="10667997" cy="2298053"/>
          </a:xfrm>
        </p:spPr>
        <p:txBody>
          <a:bodyPr>
            <a:normAutofit/>
          </a:bodyPr>
          <a:lstStyle/>
          <a:p>
            <a:r>
              <a:rPr lang="es-CO" dirty="0"/>
              <a:t>Ácido: sustancias que al disociarse liberan protones: H+ </a:t>
            </a:r>
            <a:r>
              <a:rPr lang="es-CO" dirty="0">
                <a:sym typeface="Wingdings" pitchFamily="2" charset="2"/>
              </a:rPr>
              <a:t> </a:t>
            </a:r>
            <a:r>
              <a:rPr lang="es-CO" dirty="0"/>
              <a:t>[H+] define la acidez del medio.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Base: sustancia capaz de captar protones o de liberar hidroxiliones.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9581BC-8897-C04C-BCD9-B3121FE5DE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676" y="2317470"/>
            <a:ext cx="4356100" cy="35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265489"/>
            <a:ext cx="10515600" cy="1325563"/>
          </a:xfrm>
        </p:spPr>
        <p:txBody>
          <a:bodyPr/>
          <a:lstStyle/>
          <a:p>
            <a:r>
              <a:rPr lang="es-CO" dirty="0"/>
              <a:t>Gradiente alveólo-arterial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F40B33-0A33-E64D-BD5B-FC9CA5D41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9" y="1558973"/>
            <a:ext cx="10667997" cy="20903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CO" sz="1800" dirty="0"/>
              <a:t>Nos muestra la uniformidad entre la ventilación y la perfusión.</a:t>
            </a:r>
          </a:p>
          <a:p>
            <a:pPr>
              <a:lnSpc>
                <a:spcPct val="120000"/>
              </a:lnSpc>
            </a:pPr>
            <a:r>
              <a:rPr lang="es-CO" sz="1800" dirty="0"/>
              <a:t>La diferencia o el gradiente alvéolo-arterial tiene un rango de normalidad entre 5 y 20 mmHg. Esta se incrementa con la edad, tabaquismo y, con requerimiento de FIO2 altas, podría sobrestimarse. </a:t>
            </a:r>
          </a:p>
          <a:p>
            <a:pPr>
              <a:lnSpc>
                <a:spcPct val="120000"/>
              </a:lnSpc>
            </a:pPr>
            <a:r>
              <a:rPr lang="es-CO" sz="1800" b="1" dirty="0"/>
              <a:t>P(A-a) O2 esperada = 3 + (0,21 x edad).</a:t>
            </a:r>
          </a:p>
          <a:p>
            <a:pPr>
              <a:lnSpc>
                <a:spcPct val="120000"/>
              </a:lnSpc>
            </a:pPr>
            <a:endParaRPr lang="es-CO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6C7D72-19DA-1043-8980-D2788BE3D4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374" y="4344505"/>
            <a:ext cx="348193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3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9838"/>
            <a:ext cx="10515600" cy="1325563"/>
          </a:xfrm>
        </p:spPr>
        <p:txBody>
          <a:bodyPr/>
          <a:lstStyle/>
          <a:p>
            <a:r>
              <a:rPr lang="es-CO" dirty="0"/>
              <a:t>Gradiente alveólo-arterial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17F89D-92F3-E540-B545-51DBB3AD8A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598" y="1323497"/>
            <a:ext cx="6539391" cy="52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23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190051"/>
            <a:ext cx="10515600" cy="1325563"/>
          </a:xfrm>
        </p:spPr>
        <p:txBody>
          <a:bodyPr/>
          <a:lstStyle/>
          <a:p>
            <a:r>
              <a:rPr lang="es-CO" dirty="0"/>
              <a:t>Gradiente alveólo-arterial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F4A37D-F657-A349-AD0A-BED6141FC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2040835"/>
            <a:ext cx="7356641" cy="424304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80DE947-F625-C948-A79D-B1A98D661F9D}"/>
              </a:ext>
            </a:extLst>
          </p:cNvPr>
          <p:cNvSpPr/>
          <p:nvPr/>
        </p:nvSpPr>
        <p:spPr>
          <a:xfrm>
            <a:off x="4161183" y="1690688"/>
            <a:ext cx="1934817" cy="77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267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75899"/>
            <a:ext cx="10515600" cy="1325563"/>
          </a:xfrm>
        </p:spPr>
        <p:txBody>
          <a:bodyPr/>
          <a:lstStyle/>
          <a:p>
            <a:r>
              <a:rPr lang="es-CO" dirty="0"/>
              <a:t>Ventilación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A880C2-E782-534E-BA3E-0434C15054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85" y="1925017"/>
            <a:ext cx="6929129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32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166342"/>
            <a:ext cx="10515600" cy="1325563"/>
          </a:xfrm>
        </p:spPr>
        <p:txBody>
          <a:bodyPr/>
          <a:lstStyle/>
          <a:p>
            <a:r>
              <a:rPr lang="es-CO" dirty="0"/>
              <a:t>Perfusión periférica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219DFB-B8BE-F745-AD03-4C80B81AD6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57" y="1886505"/>
            <a:ext cx="8125643" cy="30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8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B0-EC27-CB43-ADB2-FC290300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39838"/>
            <a:ext cx="10515600" cy="1325563"/>
          </a:xfrm>
        </p:spPr>
        <p:txBody>
          <a:bodyPr/>
          <a:lstStyle/>
          <a:p>
            <a:r>
              <a:rPr lang="es-CO" dirty="0"/>
              <a:t>Lactato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6A8830-597B-5645-8E8D-06A3B5A579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64" y="2043784"/>
            <a:ext cx="6818243" cy="29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18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147203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2EFED-7137-D844-8A07-7D4A94E22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8608"/>
            <a:ext cx="10667997" cy="2090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/>
              <a:t>Paso 1: historia clínica y examen físico: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CF6CB6C-75A7-414D-90C4-081554CF7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23350"/>
              </p:ext>
            </p:extLst>
          </p:nvPr>
        </p:nvGraphicFramePr>
        <p:xfrm>
          <a:off x="4989444" y="2062230"/>
          <a:ext cx="6516755" cy="4454730"/>
        </p:xfrm>
        <a:graphic>
          <a:graphicData uri="http://schemas.openxmlformats.org/drawingml/2006/table">
            <a:tbl>
              <a:tblPr/>
              <a:tblGrid>
                <a:gridCol w="2307108">
                  <a:extLst>
                    <a:ext uri="{9D8B030D-6E8A-4147-A177-3AD203B41FA5}">
                      <a16:colId xmlns:a16="http://schemas.microsoft.com/office/drawing/2014/main" val="3395016213"/>
                    </a:ext>
                  </a:extLst>
                </a:gridCol>
                <a:gridCol w="4209647">
                  <a:extLst>
                    <a:ext uri="{9D8B030D-6E8A-4147-A177-3AD203B41FA5}">
                      <a16:colId xmlns:a16="http://schemas.microsoft.com/office/drawing/2014/main" val="1478757946"/>
                    </a:ext>
                  </a:extLst>
                </a:gridCol>
              </a:tblGrid>
              <a:tr h="47584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Signos vitales</a:t>
                      </a:r>
                      <a:endParaRPr lang="es-CO" sz="1400" b="1" dirty="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00A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0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s-CO" sz="1400" dirty="0">
                          <a:effectLst/>
                          <a:latin typeface="Montserrat" pitchFamily="2" charset="77"/>
                        </a:rPr>
                      </a:br>
                      <a:endParaRPr lang="es-CO" sz="1400" dirty="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00A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2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60381"/>
                  </a:ext>
                </a:extLst>
              </a:tr>
              <a:tr h="47584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Estado neurológico</a:t>
                      </a:r>
                      <a:endParaRPr lang="es-CO" sz="1400" b="1" dirty="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300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0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F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s-CO" sz="1400">
                          <a:effectLst/>
                          <a:latin typeface="Montserrat" pitchFamily="2" charset="77"/>
                        </a:rPr>
                      </a:br>
                      <a:endParaRPr lang="es-CO" sz="140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1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3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695382"/>
                  </a:ext>
                </a:extLst>
              </a:tr>
              <a:tr h="26607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Signos de infección</a:t>
                      </a:r>
                      <a:endParaRPr lang="es-CO" sz="1400" b="1" dirty="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C0F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3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F6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B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Respiratoria.</a:t>
                      </a: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E03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3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3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378697"/>
                  </a:ext>
                </a:extLst>
              </a:tr>
              <a:tr h="47584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Síntomas gastrointestinales</a:t>
                      </a:r>
                      <a:endParaRPr lang="es-CO" sz="1400" b="1" dirty="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E0B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2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A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77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Vómito.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Diarrea.</a:t>
                      </a: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A02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2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8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8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827152"/>
                  </a:ext>
                </a:extLst>
              </a:tr>
              <a:tr h="1105155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Condiciones médicas</a:t>
                      </a:r>
                      <a:endParaRPr lang="es-CO" sz="1400" b="1" dirty="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F077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28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77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1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DM.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Embarazo.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ERC.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Falla cardíaca.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Enfermedad pulmonar.</a:t>
                      </a: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A028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28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8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60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19718"/>
                  </a:ext>
                </a:extLst>
              </a:tr>
              <a:tr h="89538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Medicamentos</a:t>
                      </a:r>
                      <a:endParaRPr lang="es-CO" sz="1400" b="1" dirty="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301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0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1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1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Laxantes.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Diuréticos.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Topiramato.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Metformina.</a:t>
                      </a: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D060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60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60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6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381248"/>
                  </a:ext>
                </a:extLst>
              </a:tr>
              <a:tr h="47584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Intoxicación</a:t>
                      </a:r>
                      <a:endParaRPr lang="es-CO" sz="1400" b="1" dirty="0">
                        <a:effectLst/>
                        <a:latin typeface="Montserrat" pitchFamily="2" charset="77"/>
                      </a:endParaRP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C01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6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1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1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Fetor acetona: cetoacidosis diabética/isopropil/ OH.</a:t>
                      </a:r>
                    </a:p>
                    <a:p>
                      <a:pPr algn="ctr"/>
                      <a:r>
                        <a:rPr lang="es-CO" sz="14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Alteraciones visuales: metanol.</a:t>
                      </a:r>
                    </a:p>
                  </a:txBody>
                  <a:tcPr marL="28635" marR="28635" marT="28635" marB="28635" anchor="ctr">
                    <a:lnL w="12700" cap="flat" cmpd="sng" algn="ctr">
                      <a:solidFill>
                        <a:srgbClr val="306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6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6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61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5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61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175899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2EFED-7137-D844-8A07-7D4A94E22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338608"/>
            <a:ext cx="10667997" cy="2090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800" b="1" dirty="0"/>
              <a:t>Paso 2:  determinar el valor del pH: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D424E9-E7A2-D64F-BF45-F83FDB595F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0" y="2413000"/>
            <a:ext cx="707798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87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175899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F3109A-86B2-1B40-BAC3-63F9F26C3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890" y="1955731"/>
            <a:ext cx="9474200" cy="16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2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175899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E4BF0E-03F7-FD42-AEDA-B8E9CE260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3" y="2186976"/>
            <a:ext cx="7355589" cy="34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5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A5C9D-EF85-1B45-8B59-1C51E7EA4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/>
              <a:t>Ácidos fuertes:</a:t>
            </a:r>
          </a:p>
          <a:p>
            <a:r>
              <a:rPr lang="es-CO" dirty="0"/>
              <a:t>Mucha tendencia a ceder protones.</a:t>
            </a:r>
          </a:p>
          <a:p>
            <a:r>
              <a:rPr lang="es-CO" dirty="0"/>
              <a:t>Disociación completa.</a:t>
            </a:r>
          </a:p>
          <a:p>
            <a:r>
              <a:rPr lang="es-CO" dirty="0"/>
              <a:t>1mmol de ácido = 1 mmol de H+ libre.</a:t>
            </a:r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BC3EF8-5674-5749-9171-C6327015FAF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779" y="3874428"/>
            <a:ext cx="6684145" cy="2413346"/>
          </a:xfrm>
        </p:spPr>
        <p:txBody>
          <a:bodyPr/>
          <a:lstStyle/>
          <a:p>
            <a:pPr marL="0" indent="0">
              <a:buNone/>
            </a:pPr>
            <a:r>
              <a:rPr lang="es-CO" b="1" dirty="0"/>
              <a:t>Ácidos débiles:</a:t>
            </a:r>
          </a:p>
          <a:p>
            <a:r>
              <a:rPr lang="es-CO" dirty="0"/>
              <a:t>Poca tendencia a ceder protones.</a:t>
            </a:r>
          </a:p>
          <a:p>
            <a:r>
              <a:rPr lang="es-CO" dirty="0"/>
              <a:t>Disociación incompleta.</a:t>
            </a:r>
          </a:p>
          <a:p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B1249EF-9B07-E845-9866-737CBBF5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175899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A146E1-CBB1-724F-8E54-ED12D91790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762" y="1501462"/>
            <a:ext cx="5913090" cy="47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3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175899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B820B4-40CC-554D-B62A-3D7DF589BA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653899"/>
            <a:ext cx="7320592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87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7" y="206099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AD4092A-947C-ED4E-86FB-38EA006E8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69158"/>
              </p:ext>
            </p:extLst>
          </p:nvPr>
        </p:nvGraphicFramePr>
        <p:xfrm>
          <a:off x="6374297" y="1825623"/>
          <a:ext cx="5335104" cy="4641437"/>
        </p:xfrm>
        <a:graphic>
          <a:graphicData uri="http://schemas.openxmlformats.org/drawingml/2006/table">
            <a:tbl>
              <a:tblPr/>
              <a:tblGrid>
                <a:gridCol w="5335104">
                  <a:extLst>
                    <a:ext uri="{9D8B030D-6E8A-4147-A177-3AD203B41FA5}">
                      <a16:colId xmlns:a16="http://schemas.microsoft.com/office/drawing/2014/main" val="3896404011"/>
                    </a:ext>
                  </a:extLst>
                </a:gridCol>
              </a:tblGrid>
              <a:tr h="4641437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Acidosis metabólica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b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</a:br>
                      <a:endParaRPr lang="es-CO" sz="1800" dirty="0">
                        <a:solidFill>
                          <a:srgbClr val="FFFFFF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pH &lt; 7.4   HCO3 &lt; 22mmol/L.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b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</a:br>
                      <a:endParaRPr lang="es-CO" sz="1800" dirty="0">
                        <a:solidFill>
                          <a:srgbClr val="FFFFFF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Respuesta respiratoria: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PACO2 = 1.5 x HCO3 + 8 (+/-2)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b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</a:br>
                      <a:endParaRPr lang="es-CO" sz="1800" dirty="0">
                        <a:solidFill>
                          <a:srgbClr val="FFFFFF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Si PACO2 es </a:t>
                      </a:r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mayor</a:t>
                      </a:r>
                      <a: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 del predicho: 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acidosis respiratoria superpuesta.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  <a:p>
                      <a:pPr algn="ctr"/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 Si es menor </a:t>
                      </a:r>
                      <a:r>
                        <a:rPr lang="es-CO" sz="18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del predicho: Alcalosis respiratoria.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</a:txBody>
                  <a:tcPr marL="19329" marR="19329" marT="19329" marB="19329" anchor="ctr">
                    <a:lnL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742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192846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AD4092A-947C-ED4E-86FB-38EA006E8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6776"/>
              </p:ext>
            </p:extLst>
          </p:nvPr>
        </p:nvGraphicFramePr>
        <p:xfrm>
          <a:off x="5989983" y="1696278"/>
          <a:ext cx="5255591" cy="4844696"/>
        </p:xfrm>
        <a:graphic>
          <a:graphicData uri="http://schemas.openxmlformats.org/drawingml/2006/table">
            <a:tbl>
              <a:tblPr/>
              <a:tblGrid>
                <a:gridCol w="5255591">
                  <a:extLst>
                    <a:ext uri="{9D8B030D-6E8A-4147-A177-3AD203B41FA5}">
                      <a16:colId xmlns:a16="http://schemas.microsoft.com/office/drawing/2014/main" val="3896404011"/>
                    </a:ext>
                  </a:extLst>
                </a:gridCol>
              </a:tblGrid>
              <a:tr h="4844696">
                <a:tc>
                  <a:txBody>
                    <a:bodyPr/>
                    <a:lstStyle/>
                    <a:p>
                      <a:pPr algn="ctr"/>
                      <a:endParaRPr lang="es-CO" sz="1800" b="1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Acidosis respiratoria</a:t>
                      </a: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b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pH &lt; 7.4   PACO2 &gt; 42mmHg.</a:t>
                      </a:r>
                      <a:b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Respuesta metabólica aguda:</a:t>
                      </a: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Si por cada 10mmHg que se aumenta la PaCO2 por encima de 40mmHg, el HCO3 se incrementa 1mEq/L.</a:t>
                      </a:r>
                    </a:p>
                    <a:p>
                      <a:pPr algn="ctr"/>
                      <a:b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Crónica:</a:t>
                      </a: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Si por cada 10mmHg que se aumenta la PaCO2 por encima de 40mmHg, el HCO3 se incrementa 4-5mEq/L.</a:t>
                      </a:r>
                    </a:p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Mayor HCO3: </a:t>
                      </a:r>
                      <a:r>
                        <a:rPr lang="es-CO" sz="1800" b="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a</a:t>
                      </a:r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lcalosis /  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Menor</a:t>
                      </a:r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: acidosis</a:t>
                      </a:r>
                    </a:p>
                  </a:txBody>
                  <a:tcPr marL="19329" marR="19329" marT="19329" marB="19329" anchor="ctr">
                    <a:lnL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73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52" y="245856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AD4092A-947C-ED4E-86FB-38EA006E8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05554"/>
              </p:ext>
            </p:extLst>
          </p:nvPr>
        </p:nvGraphicFramePr>
        <p:xfrm>
          <a:off x="6228523" y="1706354"/>
          <a:ext cx="5335104" cy="4786520"/>
        </p:xfrm>
        <a:graphic>
          <a:graphicData uri="http://schemas.openxmlformats.org/drawingml/2006/table">
            <a:tbl>
              <a:tblPr/>
              <a:tblGrid>
                <a:gridCol w="5335104">
                  <a:extLst>
                    <a:ext uri="{9D8B030D-6E8A-4147-A177-3AD203B41FA5}">
                      <a16:colId xmlns:a16="http://schemas.microsoft.com/office/drawing/2014/main" val="3896404011"/>
                    </a:ext>
                  </a:extLst>
                </a:gridCol>
              </a:tblGrid>
              <a:tr h="4786520">
                <a:tc>
                  <a:txBody>
                    <a:bodyPr/>
                    <a:lstStyle/>
                    <a:p>
                      <a:pPr algn="ctr"/>
                      <a:r>
                        <a:rPr lang="es-CO" sz="20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Alcalosis metabólica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br>
                        <a:rPr lang="es-CO" sz="20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20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pH &gt; 7.4   HCO3  &gt; 26 mmol/L.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br>
                        <a:rPr lang="es-CO" sz="20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20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Respuesta respiratoria: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20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PACO2 = 0.7 X (HCO3) - 24 + 40+/-2</a:t>
                      </a: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br>
                        <a:rPr lang="es-CO" sz="20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20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20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Si PACO2 es </a:t>
                      </a:r>
                      <a:r>
                        <a:rPr lang="es-CO" sz="20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mayor</a:t>
                      </a:r>
                      <a:r>
                        <a:rPr lang="es-CO" sz="20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 del predicho: acidosis respiratoria sobreagregada.</a:t>
                      </a:r>
                    </a:p>
                    <a:p>
                      <a:pPr algn="ctr"/>
                      <a:r>
                        <a:rPr lang="es-CO" sz="20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Si es </a:t>
                      </a:r>
                      <a:r>
                        <a:rPr lang="es-CO" sz="20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menor</a:t>
                      </a:r>
                      <a:r>
                        <a:rPr lang="es-CO" sz="20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 del predicho: alcalosis respiratoria.</a:t>
                      </a:r>
                    </a:p>
                  </a:txBody>
                  <a:tcPr marL="19329" marR="19329" marT="19329" marB="19329" anchor="ctr">
                    <a:lnL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515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139838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AD4092A-947C-ED4E-86FB-38EA006E8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33040"/>
              </p:ext>
            </p:extLst>
          </p:nvPr>
        </p:nvGraphicFramePr>
        <p:xfrm>
          <a:off x="6493565" y="1727199"/>
          <a:ext cx="5215835" cy="4800523"/>
        </p:xfrm>
        <a:graphic>
          <a:graphicData uri="http://schemas.openxmlformats.org/drawingml/2006/table">
            <a:tbl>
              <a:tblPr/>
              <a:tblGrid>
                <a:gridCol w="5215835">
                  <a:extLst>
                    <a:ext uri="{9D8B030D-6E8A-4147-A177-3AD203B41FA5}">
                      <a16:colId xmlns:a16="http://schemas.microsoft.com/office/drawing/2014/main" val="3896404011"/>
                    </a:ext>
                  </a:extLst>
                </a:gridCol>
              </a:tblGrid>
              <a:tr h="4800523">
                <a:tc>
                  <a:txBody>
                    <a:bodyPr/>
                    <a:lstStyle/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Alcalosis respiratoria</a:t>
                      </a:r>
                    </a:p>
                    <a:p>
                      <a:pPr algn="ctr"/>
                      <a:b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pH &gt; 7.4 y PACO2 &lt; 38mmHg.</a:t>
                      </a:r>
                    </a:p>
                    <a:p>
                      <a:pPr algn="ctr"/>
                      <a:b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Respuesta metabólica aguda:</a:t>
                      </a: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si por cada 10mmHg que dismuye PaCO2 por debajo de 40mmHg, el HCO3 disminuye 2mEq/L.</a:t>
                      </a:r>
                    </a:p>
                    <a:p>
                      <a:pPr algn="ctr"/>
                      <a:b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</a:b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Crónica:</a:t>
                      </a:r>
                      <a:endParaRPr lang="es-CO" sz="1800" kern="12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Si por cada 10mmHg que dismuye PaCO2 por debajo de 40mmHg, el HCO3 disminuye 4-5mEq/L.</a:t>
                      </a:r>
                    </a:p>
                    <a:p>
                      <a:pPr algn="ctr"/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Mayor HCO3: </a:t>
                      </a:r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alcalosis /  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Menor</a:t>
                      </a:r>
                      <a:r>
                        <a:rPr lang="es-CO" sz="1800" kern="12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+mn-ea"/>
                          <a:cs typeface="+mn-cs"/>
                        </a:rPr>
                        <a:t>: acidosis</a:t>
                      </a:r>
                    </a:p>
                  </a:txBody>
                  <a:tcPr marL="19329" marR="19329" marT="19329" marB="19329" anchor="ctr">
                    <a:lnL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76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A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5587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82FB091-07A7-684E-889B-C0681185B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1" y="1727199"/>
            <a:ext cx="4558265" cy="19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28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232603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A57E64-3AD1-2C40-B505-0718F0B021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422" y="2131697"/>
            <a:ext cx="67945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72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4" y="192847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3925D5-6FD8-584A-A534-3D5F5329A5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394" y="1768475"/>
            <a:ext cx="7543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4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79594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C201AA-4496-D248-85F5-00DAB7119C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538" y="1955667"/>
            <a:ext cx="7119553" cy="45372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EEE0E9-DFE6-1941-99E7-A374A3B38A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74" y="2107096"/>
            <a:ext cx="7624726" cy="43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173906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73A7E4-E066-B74D-BB4D-81EEF1CDEC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0" y="1690688"/>
            <a:ext cx="7493000" cy="472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A0C135-E6AF-6447-80F9-7B13AEA44E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00" y="2274888"/>
            <a:ext cx="7073900" cy="4140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DF674F-6F7D-E447-9A41-B630F3E83E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300" y="3391769"/>
            <a:ext cx="67437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3202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0EEAC3-3E22-D74F-B024-7C6FA0B6E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052" y="2224012"/>
            <a:ext cx="871220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3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B1249EF-9B07-E845-9866-737CBBF5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Equilibrio ácido-base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B0D8EE9-ED98-C144-9C84-B740528FE6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933" y="2128010"/>
            <a:ext cx="7138033" cy="29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8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163185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6E5F6C-F266-734D-B743-1C486DA2F4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338" y="3019025"/>
            <a:ext cx="6205349" cy="3632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43A3D91-D7DF-E94C-8F95-BAC99FF23F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778" y="1538956"/>
            <a:ext cx="7137400" cy="12235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B7B0FC-A425-7A44-8108-60643A17B0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3924899"/>
            <a:ext cx="7264400" cy="3035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2807A6-51AE-C64B-A401-7F5C296675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87" y="2812718"/>
            <a:ext cx="6654800" cy="38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113334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3A3D91-D7DF-E94C-8F95-BAC99FF23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778" y="1361449"/>
            <a:ext cx="7137400" cy="12235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3089EC-CD79-2142-8003-A4E91DB0E0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778" y="2871166"/>
            <a:ext cx="7340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2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2" y="213393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3A3D91-D7DF-E94C-8F95-BAC99FF23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378867"/>
            <a:ext cx="7137400" cy="12235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899B9C-C612-D74B-AB5D-30F0026FB8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164807"/>
            <a:ext cx="7467600" cy="3479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CAF367-88C1-2C42-9C5F-23CAD2099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00" y="2794000"/>
            <a:ext cx="6438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79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219351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DFC788-4992-044E-83DD-C1E09C5D8F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2098350"/>
            <a:ext cx="7162800" cy="34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7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103202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6A1A073-7B98-C44F-9732-6C714FBF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169" y="1640108"/>
            <a:ext cx="10591799" cy="2674760"/>
          </a:xfrm>
        </p:spPr>
        <p:txBody>
          <a:bodyPr>
            <a:normAutofit/>
          </a:bodyPr>
          <a:lstStyle/>
          <a:p>
            <a:r>
              <a:rPr lang="es-CO" b="1" dirty="0"/>
              <a:t>Na+ - (Cl + HCO3)=  </a:t>
            </a:r>
            <a:r>
              <a:rPr lang="es-CO" dirty="0"/>
              <a:t>10 a 12mmol/L*.</a:t>
            </a:r>
          </a:p>
          <a:p>
            <a:endParaRPr lang="es-CO" dirty="0"/>
          </a:p>
          <a:p>
            <a:r>
              <a:rPr lang="es-CO" b="1" dirty="0"/>
              <a:t>OJO:  bajo nivel de Albumina disminuye el Agap:</a:t>
            </a:r>
          </a:p>
          <a:p>
            <a:pPr lvl="1">
              <a:buFont typeface="Wingdings" pitchFamily="2" charset="2"/>
              <a:buChar char="§"/>
            </a:pPr>
            <a:r>
              <a:rPr lang="es-CO" dirty="0"/>
              <a:t>1g/dL que disminuya por debajo de 4, se debe sumar al Agap 2,5Meq/L.</a:t>
            </a:r>
          </a:p>
          <a:p>
            <a:pPr lvl="1">
              <a:buFont typeface="Wingdings" pitchFamily="2" charset="2"/>
              <a:buChar char="§"/>
            </a:pPr>
            <a:r>
              <a:rPr lang="es-CO" dirty="0"/>
              <a:t>Anión GAPcorregido = anión GAPcalculado + 2,5 (4,0 – albúmina medida).</a:t>
            </a:r>
            <a:br>
              <a:rPr lang="es-CO" dirty="0"/>
            </a:b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1442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48770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DC6F16-537C-4B45-B8FE-348F7CFB59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738" y="1420980"/>
            <a:ext cx="7569262" cy="49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9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166343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DF1ABF-985A-AF4A-B83A-0F24CBC11D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271" y="2460853"/>
            <a:ext cx="7359112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3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162630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999FBA-FBAA-AC41-B2AF-4B45754ACB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786" y="2333020"/>
            <a:ext cx="6992082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4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177758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DDE897-6E4D-B94B-8825-7BA16A382C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722781"/>
            <a:ext cx="7360363" cy="4664075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5D61298-B9C7-3249-9EC6-8C5517D49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722" y="2518730"/>
            <a:ext cx="6619002" cy="20665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CO" sz="2200" dirty="0"/>
              <a:t>Útil para diferenciar alteraciones renales vs extra-renales: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900" dirty="0"/>
              <a:t>No se debe interpretar cuando el Ph urinario &gt; 6.8 o cuando hay poliuria.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es-CO" sz="1900" dirty="0"/>
              <a:t>Es necesario tener un NaU &gt; 20 (ya que la acidificación distal depende de la entrega de Na).</a:t>
            </a:r>
            <a:br>
              <a:rPr lang="es-CO" sz="1900" dirty="0"/>
            </a:br>
            <a:endParaRPr lang="es-CO" sz="1900" dirty="0"/>
          </a:p>
          <a:p>
            <a:pPr>
              <a:lnSpc>
                <a:spcPct val="110000"/>
              </a:lnSpc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5091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138843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766BCB-5E0C-CF4A-8D09-5A279D32EB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509" y="1968560"/>
            <a:ext cx="7338727" cy="46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5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B1249EF-9B07-E845-9866-737CBBF5D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0" y="259465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3CC9AD7-974F-DA4C-BF8E-633CB41A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709123"/>
            <a:ext cx="10667997" cy="20903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CO" dirty="0"/>
              <a:t>La acidez es proporcional a la concentración de H</a:t>
            </a:r>
            <a:r>
              <a:rPr lang="es-CO" baseline="30000" dirty="0"/>
              <a:t>+</a:t>
            </a:r>
            <a:r>
              <a:rPr lang="es-CO" dirty="0"/>
              <a:t> en la solución.</a:t>
            </a:r>
          </a:p>
          <a:p>
            <a:pPr>
              <a:lnSpc>
                <a:spcPct val="100000"/>
              </a:lnSpc>
            </a:pPr>
            <a:endParaRPr lang="es-CO" dirty="0"/>
          </a:p>
          <a:p>
            <a:pPr>
              <a:lnSpc>
                <a:spcPct val="100000"/>
              </a:lnSpc>
            </a:pPr>
            <a:r>
              <a:rPr lang="es-CO" b="1" dirty="0"/>
              <a:t>pH = </a:t>
            </a:r>
            <a:r>
              <a:rPr lang="es-CO" dirty="0"/>
              <a:t>variación inversa a la concentración de H+.</a:t>
            </a:r>
          </a:p>
          <a:p>
            <a:pPr>
              <a:lnSpc>
                <a:spcPct val="100000"/>
              </a:lnSpc>
            </a:pP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12D6A1-59EA-E24B-BE4F-6B4323327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699" y="3293005"/>
            <a:ext cx="5905500" cy="28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3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26" y="132264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390F8E5-C20B-1B4B-B23E-18724A90C1AA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Acidosis respiratoria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pH &lt; 7.4   PACO2 &gt; 42mmHg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Respuesta metabólica aguda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1mEq/L</a:t>
            </a:r>
            <a:endParaRPr lang="es-CO" dirty="0"/>
          </a:p>
          <a:p>
            <a:pPr algn="ctr"/>
            <a:b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endParaRPr lang="es-CO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Crónica</a:t>
            </a:r>
            <a:endParaRPr lang="es-CO" dirty="0"/>
          </a:p>
          <a:p>
            <a:pPr algn="ctr"/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Si por cada 10mmHg que se aumenta la PaCO2 por encima de 40mmHg, el HCO3 se incrementa 4-5mEq/L</a:t>
            </a:r>
            <a:endParaRPr lang="es-CO" dirty="0"/>
          </a:p>
          <a:p>
            <a:pPr algn="ctr"/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Mayor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 HCO3: Alcalosis /  </a:t>
            </a:r>
            <a:r>
              <a:rPr lang="es-CO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Menor</a:t>
            </a:r>
            <a:r>
              <a:rPr lang="es-CO" dirty="0">
                <a:solidFill>
                  <a:srgbClr val="FFFFFF"/>
                </a:solidFill>
                <a:latin typeface="American Typewriter" panose="02090604020004020304" pitchFamily="18" charset="77"/>
              </a:rPr>
              <a:t>: Acidosis</a:t>
            </a:r>
            <a:endParaRPr lang="es-CO" dirty="0"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A74DB1-B655-3342-B42A-710F1C7635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0" y="2733325"/>
            <a:ext cx="6096000" cy="21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38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9" y="154436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DFF16E-8C2D-4847-BDA6-852BA1EB38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201" y="2061722"/>
            <a:ext cx="7392243" cy="432845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9DC0EAC-A20A-A44F-8D1F-F0DD2A47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201" y="2521620"/>
            <a:ext cx="7415706" cy="3011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200" b="1" dirty="0"/>
              <a:t>Ejemplo No.1: </a:t>
            </a:r>
          </a:p>
          <a:p>
            <a:r>
              <a:rPr lang="es-CO" sz="1200" dirty="0"/>
              <a:t>Paciente urémico con vómito incoercible, tiene el siguiente perfil gasimétrico: </a:t>
            </a:r>
          </a:p>
          <a:p>
            <a:pPr lvl="1">
              <a:buFont typeface="Wingdings" pitchFamily="2" charset="2"/>
              <a:buChar char="§"/>
            </a:pPr>
            <a:r>
              <a:rPr lang="es-CO" sz="1200" dirty="0"/>
              <a:t>pH 7.42 – CO2 40 – HCO3 25 – Na 140 – Cl 95 – K 3    Sin trastorno acido base claro.</a:t>
            </a:r>
          </a:p>
          <a:p>
            <a:pPr lvl="1">
              <a:buFont typeface="Wingdings" pitchFamily="2" charset="2"/>
              <a:buChar char="§"/>
            </a:pPr>
            <a:r>
              <a:rPr lang="es-CO" sz="1200" dirty="0"/>
              <a:t>Anión Gap = 20 = ELEVADO.</a:t>
            </a:r>
          </a:p>
          <a:p>
            <a:pPr lvl="1">
              <a:buFont typeface="Wingdings" pitchFamily="2" charset="2"/>
              <a:buChar char="§"/>
            </a:pPr>
            <a:r>
              <a:rPr lang="es-CO" sz="1200" dirty="0"/>
              <a:t>Acidosis metabólica con AG elevado.</a:t>
            </a:r>
          </a:p>
          <a:p>
            <a:pPr lvl="1">
              <a:buFont typeface="Wingdings" pitchFamily="2" charset="2"/>
              <a:buChar char="§"/>
            </a:pPr>
            <a:r>
              <a:rPr lang="es-CO" sz="1200" dirty="0"/>
              <a:t>∆AG = AG paciente 20 – AG normal 10 = 10. </a:t>
            </a:r>
          </a:p>
          <a:p>
            <a:pPr lvl="1">
              <a:buFont typeface="Wingdings" pitchFamily="2" charset="2"/>
              <a:buChar char="§"/>
            </a:pPr>
            <a:r>
              <a:rPr lang="es-CO" sz="1200" dirty="0"/>
              <a:t>∆HCO3 = HCO3 paciente 25 -  HCO3 normal 20 = .</a:t>
            </a:r>
            <a:br>
              <a:rPr lang="es-CO" sz="1200" dirty="0"/>
            </a:br>
            <a:endParaRPr lang="es-CO" sz="1200" dirty="0"/>
          </a:p>
          <a:p>
            <a:r>
              <a:rPr lang="es-CO" sz="1200" dirty="0"/>
              <a:t>La relación entonces es 20/5 = 4 (o sea, relación &gt; 1.2). </a:t>
            </a:r>
          </a:p>
          <a:p>
            <a:r>
              <a:rPr lang="es-CO" sz="1200" dirty="0"/>
              <a:t>CONCLUSIÓN: Es decir, el paciente tiene una </a:t>
            </a:r>
            <a:r>
              <a:rPr lang="es-CO" sz="1200" b="1" dirty="0"/>
              <a:t>acidosis metabólica gap y una alcalosis metabólica.</a:t>
            </a:r>
            <a:endParaRPr lang="es-CO" sz="1200" dirty="0"/>
          </a:p>
          <a:p>
            <a:r>
              <a:rPr lang="es-CO" sz="1200" dirty="0"/>
              <a:t>La fórmula de compensación de CO2 (para acidosis metabólica):   PACO2 = 1.5 x HCO3 + 8 (+/-2).</a:t>
            </a:r>
          </a:p>
          <a:p>
            <a:r>
              <a:rPr lang="es-CO" sz="1200" b="1" dirty="0"/>
              <a:t>Acidosis respiratoria.</a:t>
            </a:r>
            <a:endParaRPr lang="es-CO" sz="1200" dirty="0"/>
          </a:p>
          <a:p>
            <a:pPr marL="0" indent="0">
              <a:buNone/>
            </a:pP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915508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1DE1C-240E-2E47-AF0C-9899896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125664"/>
            <a:ext cx="10515600" cy="1325563"/>
          </a:xfrm>
        </p:spPr>
        <p:txBody>
          <a:bodyPr/>
          <a:lstStyle/>
          <a:p>
            <a:r>
              <a:rPr lang="es-CO" dirty="0"/>
              <a:t>Pasos para la interpretación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76CD6F4-02F4-CD4D-ADF7-46C35A5627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955381"/>
            <a:ext cx="7255223" cy="45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1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96DAAB-D299-A848-94AD-C38D75ADD2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000" y="831823"/>
            <a:ext cx="7216866" cy="51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4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1FDE8C-38DE-C84B-8B02-464F5B708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2142730"/>
            <a:ext cx="7402149" cy="331356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1B9C649-6607-6C46-8324-ACFDF49FFB0C}"/>
              </a:ext>
            </a:extLst>
          </p:cNvPr>
          <p:cNvSpPr/>
          <p:nvPr/>
        </p:nvSpPr>
        <p:spPr>
          <a:xfrm>
            <a:off x="7775853" y="1578212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152B48"/>
                </a:solidFill>
                <a:latin typeface="Montserrat" pitchFamily="2" charset="77"/>
              </a:rPr>
              <a:t>Acidosis</a:t>
            </a:r>
          </a:p>
        </p:txBody>
      </p:sp>
    </p:spTree>
    <p:extLst>
      <p:ext uri="{BB962C8B-B14F-4D97-AF65-F5344CB8AC3E}">
        <p14:creationId xmlns:p14="http://schemas.microsoft.com/office/powerpoint/2010/main" val="635310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F482E0-94A4-7E47-97C1-ED318312A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695" y="996963"/>
            <a:ext cx="7261201" cy="48640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86D4B4A-99EB-124C-8F97-EF40E1C3F4A9}"/>
              </a:ext>
            </a:extLst>
          </p:cNvPr>
          <p:cNvSpPr/>
          <p:nvPr/>
        </p:nvSpPr>
        <p:spPr>
          <a:xfrm>
            <a:off x="7859772" y="518038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rgbClr val="152B48"/>
                </a:solidFill>
                <a:latin typeface="Montserrat" pitchFamily="2" charset="77"/>
              </a:rPr>
              <a:t>Alcalosis</a:t>
            </a:r>
          </a:p>
        </p:txBody>
      </p:sp>
    </p:spTree>
    <p:extLst>
      <p:ext uri="{BB962C8B-B14F-4D97-AF65-F5344CB8AC3E}">
        <p14:creationId xmlns:p14="http://schemas.microsoft.com/office/powerpoint/2010/main" val="1627265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A3CB82-685D-684C-A870-BF3898B097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45" y="599848"/>
            <a:ext cx="7056473" cy="49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822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F41CA8C-B8DB-8043-A7C7-4FDD3271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87" y="209417"/>
            <a:ext cx="10515600" cy="1325563"/>
          </a:xfrm>
        </p:spPr>
        <p:txBody>
          <a:bodyPr/>
          <a:lstStyle/>
          <a:p>
            <a:r>
              <a:rPr lang="es-CO" dirty="0"/>
              <a:t>Caso clínico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522C19-AD9A-7F4B-BE67-196CF16FC9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265" y="1489614"/>
            <a:ext cx="6848535" cy="44723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50785E-FEA1-1241-A790-E69175326D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038680"/>
            <a:ext cx="7351853" cy="50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F41CA8C-B8DB-8043-A7C7-4FDD3271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202869"/>
            <a:ext cx="10515600" cy="1325563"/>
          </a:xfrm>
        </p:spPr>
        <p:txBody>
          <a:bodyPr/>
          <a:lstStyle/>
          <a:p>
            <a:r>
              <a:rPr lang="es-CO" dirty="0"/>
              <a:t>Caso clínico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DFF9BA1-7AE2-1B45-87C9-6F593D539D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631" y="1528432"/>
            <a:ext cx="7468558" cy="46352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17170C4-D602-7E49-827F-28F72540F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358" y="1043696"/>
            <a:ext cx="7109453" cy="51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2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F41CA8C-B8DB-8043-A7C7-4FDD3271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3" y="215635"/>
            <a:ext cx="10515600" cy="1325563"/>
          </a:xfrm>
        </p:spPr>
        <p:txBody>
          <a:bodyPr/>
          <a:lstStyle/>
          <a:p>
            <a:r>
              <a:rPr lang="es-CO" dirty="0"/>
              <a:t>Caso clínico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3D66D1-F650-AE44-A318-9CBCCAD6BD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50" y="1115383"/>
            <a:ext cx="6448091" cy="46272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C2C821-853B-084C-9CEC-A22B8003B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485" y="980661"/>
            <a:ext cx="7446670" cy="51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B1249EF-9B07-E845-9866-737CBBF5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Equilibrio ácido-base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6ACF72D-5DA9-3341-BC40-EF5F6303F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87339"/>
              </p:ext>
            </p:extLst>
          </p:nvPr>
        </p:nvGraphicFramePr>
        <p:xfrm>
          <a:off x="5125416" y="2587700"/>
          <a:ext cx="6589505" cy="2423630"/>
        </p:xfrm>
        <a:graphic>
          <a:graphicData uri="http://schemas.openxmlformats.org/drawingml/2006/table">
            <a:tbl>
              <a:tblPr/>
              <a:tblGrid>
                <a:gridCol w="3290318">
                  <a:extLst>
                    <a:ext uri="{9D8B030D-6E8A-4147-A177-3AD203B41FA5}">
                      <a16:colId xmlns:a16="http://schemas.microsoft.com/office/drawing/2014/main" val="3145228766"/>
                    </a:ext>
                  </a:extLst>
                </a:gridCol>
                <a:gridCol w="3299187">
                  <a:extLst>
                    <a:ext uri="{9D8B030D-6E8A-4147-A177-3AD203B41FA5}">
                      <a16:colId xmlns:a16="http://schemas.microsoft.com/office/drawing/2014/main" val="620223157"/>
                    </a:ext>
                  </a:extLst>
                </a:gridCol>
              </a:tblGrid>
              <a:tr h="397627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Parámetro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79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973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Valor</a:t>
                      </a:r>
                      <a:endParaRPr lang="es-CO" sz="1800" dirty="0">
                        <a:effectLst/>
                        <a:latin typeface="Montserrat" pitchFamily="2" charset="77"/>
                      </a:endParaRP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73960"/>
                  </a:ext>
                </a:extLst>
              </a:tr>
              <a:tr h="40709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pH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7,35 – 7,45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596586"/>
                  </a:ext>
                </a:extLst>
              </a:tr>
              <a:tr h="40709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PCO2 mmHg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35-45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01466"/>
                  </a:ext>
                </a:extLst>
              </a:tr>
              <a:tr h="397627"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PO2 mmHg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80-100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335854"/>
                  </a:ext>
                </a:extLst>
              </a:tr>
              <a:tr h="407094"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HCO3 mEq/Lt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22-26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161927"/>
                  </a:ext>
                </a:extLst>
              </a:tr>
              <a:tr h="407094">
                <a:tc>
                  <a:txBody>
                    <a:bodyPr/>
                    <a:lstStyle/>
                    <a:p>
                      <a:pPr algn="ctr"/>
                      <a:r>
                        <a:rPr lang="es-CO" sz="180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Anion GAP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effectLst/>
                          <a:latin typeface="Montserrat" pitchFamily="2" charset="77"/>
                        </a:rPr>
                        <a:t>8-12</a:t>
                      </a:r>
                    </a:p>
                  </a:txBody>
                  <a:tcPr marL="37869" marR="37869" marT="37869" marB="37869" anchor="ctr">
                    <a:lnL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E49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90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997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F41CA8C-B8DB-8043-A7C7-4FDD3271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196835"/>
            <a:ext cx="10515600" cy="1325563"/>
          </a:xfrm>
        </p:spPr>
        <p:txBody>
          <a:bodyPr/>
          <a:lstStyle/>
          <a:p>
            <a:r>
              <a:rPr lang="es-CO" dirty="0"/>
              <a:t>Caso clínico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9326B2-F8A6-734A-8B6C-919E5F59D4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486" y="1027906"/>
            <a:ext cx="7135402" cy="4786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AF533E-096F-6645-AA66-1431204C8C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112" y="859616"/>
            <a:ext cx="7530776" cy="54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145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F41CA8C-B8DB-8043-A7C7-4FDD3271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5" y="192847"/>
            <a:ext cx="10515600" cy="1325563"/>
          </a:xfrm>
        </p:spPr>
        <p:txBody>
          <a:bodyPr/>
          <a:lstStyle/>
          <a:p>
            <a:r>
              <a:rPr lang="es-CO" dirty="0"/>
              <a:t>Caso clínico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3B638C-7FE5-4243-82C7-8ABE5441EB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18" y="984849"/>
            <a:ext cx="6865481" cy="48883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7CE1D0-41CD-1246-A769-4A06F1FE1D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151633"/>
            <a:ext cx="7377345" cy="52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F41CA8C-B8DB-8043-A7C7-4FDD3271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166343"/>
            <a:ext cx="10515600" cy="1325563"/>
          </a:xfrm>
        </p:spPr>
        <p:txBody>
          <a:bodyPr/>
          <a:lstStyle/>
          <a:p>
            <a:r>
              <a:rPr lang="es-CO" dirty="0"/>
              <a:t>Caso clínico</a:t>
            </a:r>
          </a:p>
        </p:txBody>
      </p:sp>
      <p:pic>
        <p:nvPicPr>
          <p:cNvPr id="2" name="Imagen 1" descr="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3E76048-9E59-3D40-B332-0EF00B1159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289" y="1345632"/>
            <a:ext cx="7257438" cy="4557712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8CF6E3FB-41AA-884D-ACFC-A7E20168B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289" y="1345632"/>
            <a:ext cx="7455434" cy="47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028C-6784-4ACF-BF2C-6344CE1C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2945"/>
            <a:ext cx="9144000" cy="2387600"/>
          </a:xfrm>
        </p:spPr>
        <p:txBody>
          <a:bodyPr>
            <a:noAutofit/>
          </a:bodyPr>
          <a:lstStyle/>
          <a:p>
            <a:r>
              <a:rPr lang="es-CO" sz="4000" dirty="0"/>
              <a:t>Interpretación de </a:t>
            </a:r>
            <a:br>
              <a:rPr lang="es-CO" sz="4000" dirty="0"/>
            </a:br>
            <a:r>
              <a:rPr lang="es-CO" sz="4000" dirty="0"/>
              <a:t>gases arteriales: </a:t>
            </a:r>
            <a:br>
              <a:rPr lang="es-CO" sz="4000" dirty="0"/>
            </a:br>
            <a:r>
              <a:rPr lang="es-CO" sz="4000" dirty="0"/>
              <a:t>una visión desde urgencias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C9C0-AE97-406A-8289-8F06853E8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0" y="3259069"/>
            <a:ext cx="6629400" cy="1655762"/>
          </a:xfrm>
        </p:spPr>
        <p:txBody>
          <a:bodyPr>
            <a:normAutofit/>
          </a:bodyPr>
          <a:lstStyle/>
          <a:p>
            <a:r>
              <a:rPr lang="es-CO" sz="2800" dirty="0"/>
              <a:t>Mateo Zuluaga Gómez</a:t>
            </a:r>
          </a:p>
          <a:p>
            <a:r>
              <a:rPr lang="es-CO" sz="2800" b="1" dirty="0"/>
              <a:t>Medicina de urgencias</a:t>
            </a:r>
          </a:p>
        </p:txBody>
      </p:sp>
    </p:spTree>
    <p:extLst>
      <p:ext uri="{BB962C8B-B14F-4D97-AF65-F5344CB8AC3E}">
        <p14:creationId xmlns:p14="http://schemas.microsoft.com/office/powerpoint/2010/main" val="43978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238-C4CB-E24B-95B5-DED0D1F4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7" y="0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7E223F-1004-CB4F-A0D7-B250878A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112810"/>
            <a:ext cx="10836965" cy="308498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O" sz="1600" b="1" dirty="0"/>
              <a:t>Regulación para mantener:</a:t>
            </a:r>
          </a:p>
          <a:p>
            <a:pPr algn="just">
              <a:lnSpc>
                <a:spcPct val="120000"/>
              </a:lnSpc>
            </a:pPr>
            <a:r>
              <a:rPr lang="es-CO" sz="1400" dirty="0"/>
              <a:t>Los ácidos y los álcali son generados por la dieta.</a:t>
            </a:r>
          </a:p>
          <a:p>
            <a:pPr algn="just">
              <a:lnSpc>
                <a:spcPct val="120000"/>
              </a:lnSpc>
            </a:pPr>
            <a:r>
              <a:rPr lang="es-CO" sz="1400" dirty="0"/>
              <a:t>Lípidos y CHO: CO2 (ácido volátil) 15.000mmol/día.</a:t>
            </a:r>
          </a:p>
          <a:p>
            <a:pPr algn="just">
              <a:lnSpc>
                <a:spcPct val="120000"/>
              </a:lnSpc>
            </a:pPr>
            <a:r>
              <a:rPr lang="es-CO" sz="1400" dirty="0"/>
              <a:t>Proteínas: aminoácidos, aniones orgánicos.</a:t>
            </a:r>
          </a:p>
          <a:p>
            <a:pPr algn="just">
              <a:lnSpc>
                <a:spcPct val="120000"/>
              </a:lnSpc>
            </a:pPr>
            <a:r>
              <a:rPr lang="es-CO" sz="1400" dirty="0"/>
              <a:t>Ácidos: lisina, arginina, los que contienen sulfato (metionina, cisteina) llegan a H2SO4 , los organofosfatos a H3PO4.</a:t>
            </a:r>
          </a:p>
          <a:p>
            <a:pPr algn="just">
              <a:lnSpc>
                <a:spcPct val="120000"/>
              </a:lnSpc>
            </a:pPr>
            <a:r>
              <a:rPr lang="es-CO" sz="1400" dirty="0"/>
              <a:t>Álcalis: glutamato, aspartato, citrato, acetato.</a:t>
            </a:r>
          </a:p>
          <a:p>
            <a:pPr algn="just">
              <a:lnSpc>
                <a:spcPct val="120000"/>
              </a:lnSpc>
            </a:pPr>
            <a:r>
              <a:rPr lang="es-CO" sz="1400" dirty="0"/>
              <a:t>Producción endógena: ácido acetico, ácido láctico, ácido piruvico.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A31A99-32EC-F745-A0D3-0C4362BA9A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29908" y="4444654"/>
            <a:ext cx="4669655" cy="2413346"/>
          </a:xfrm>
        </p:spPr>
        <p:txBody>
          <a:bodyPr/>
          <a:lstStyle/>
          <a:p>
            <a:r>
              <a:rPr lang="es-CO" b="1" dirty="0"/>
              <a:t>pH sérico: </a:t>
            </a:r>
            <a:r>
              <a:rPr lang="es-CO" dirty="0"/>
              <a:t>7.35 a 7.45 - </a:t>
            </a:r>
          </a:p>
          <a:p>
            <a:r>
              <a:rPr lang="es-CO" b="1" dirty="0"/>
              <a:t>pH intracelular: </a:t>
            </a:r>
            <a:r>
              <a:rPr lang="es-CO" dirty="0"/>
              <a:t>7 a 7.3</a:t>
            </a:r>
          </a:p>
        </p:txBody>
      </p:sp>
    </p:spTree>
    <p:extLst>
      <p:ext uri="{BB962C8B-B14F-4D97-AF65-F5344CB8AC3E}">
        <p14:creationId xmlns:p14="http://schemas.microsoft.com/office/powerpoint/2010/main" val="148478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2B55B-7BBB-B64D-B3D0-53F691F3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153090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DD9671-BF67-254E-9C09-B3CC78C93B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677436"/>
            <a:ext cx="73404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7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2B55B-7BBB-B64D-B3D0-53F691F3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6342"/>
            <a:ext cx="10515600" cy="1325563"/>
          </a:xfrm>
        </p:spPr>
        <p:txBody>
          <a:bodyPr/>
          <a:lstStyle/>
          <a:p>
            <a:r>
              <a:rPr lang="es-CO" dirty="0"/>
              <a:t>Equilibrio ácido-base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BE940D-5C68-1E4C-AD38-4625F0453D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271" y="1678615"/>
            <a:ext cx="6899995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9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PlantillaNuevoFR2020</Template>
  <TotalTime>2160</TotalTime>
  <Words>2153</Words>
  <Application>Microsoft Office PowerPoint</Application>
  <PresentationFormat>Panorámica</PresentationFormat>
  <Paragraphs>371</Paragraphs>
  <Slides>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9" baseType="lpstr">
      <vt:lpstr>American Typewriter</vt:lpstr>
      <vt:lpstr>Arial</vt:lpstr>
      <vt:lpstr>Calibri</vt:lpstr>
      <vt:lpstr>Montserrat</vt:lpstr>
      <vt:lpstr>Wingdings</vt:lpstr>
      <vt:lpstr>Tema de Office</vt:lpstr>
      <vt:lpstr>Interpretación de  gases arteriales:  una visión desde urgencias</vt:lpstr>
      <vt:lpstr>Equilibrio ácido-base</vt:lpstr>
      <vt:lpstr>Equilibrio ácido-base</vt:lpstr>
      <vt:lpstr>Equilibrio ácido-base</vt:lpstr>
      <vt:lpstr>Equilibrio ácido-base</vt:lpstr>
      <vt:lpstr>Equilibrio ácido-base</vt:lpstr>
      <vt:lpstr>Equilibrio ácido-base</vt:lpstr>
      <vt:lpstr>Equilibrio ácido-base</vt:lpstr>
      <vt:lpstr>Equilibrio ácido-base</vt:lpstr>
      <vt:lpstr>Sistema respiratorio</vt:lpstr>
      <vt:lpstr>Sistema renal</vt:lpstr>
      <vt:lpstr>Henderson-Hasselbalch </vt:lpstr>
      <vt:lpstr>Equilibrio ácido-base</vt:lpstr>
      <vt:lpstr>Equilibrio ácido-base</vt:lpstr>
      <vt:lpstr>Equilibrio ácido-base</vt:lpstr>
      <vt:lpstr>Equilibrio ácido-base</vt:lpstr>
      <vt:lpstr>Equilibrio ácido-base</vt:lpstr>
      <vt:lpstr>Uso de los gases arteriales</vt:lpstr>
      <vt:lpstr>Oxigenación</vt:lpstr>
      <vt:lpstr>Gradiente alveólo-arterial</vt:lpstr>
      <vt:lpstr>Gradiente alveólo-arterial</vt:lpstr>
      <vt:lpstr>Gradiente alveólo-arterial</vt:lpstr>
      <vt:lpstr>Ventilación</vt:lpstr>
      <vt:lpstr>Perfusión periférica</vt:lpstr>
      <vt:lpstr>Lactato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Pasos para la interpretación</vt:lpstr>
      <vt:lpstr>Presentación de PowerPoint</vt:lpstr>
      <vt:lpstr>Presentación de PowerPoint</vt:lpstr>
      <vt:lpstr>Presentación de PowerPoint</vt:lpstr>
      <vt:lpstr>Presentación de PowerPoint</vt:lpstr>
      <vt:lpstr>Caso clínico</vt:lpstr>
      <vt:lpstr>Caso clínico</vt:lpstr>
      <vt:lpstr>Caso clínico</vt:lpstr>
      <vt:lpstr>Caso clínico</vt:lpstr>
      <vt:lpstr>Caso clínico</vt:lpstr>
      <vt:lpstr>Caso clínico</vt:lpstr>
      <vt:lpstr>Interpretación de  gases arteriales:  una visión desde urgencias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ana.cardonaga@outlook.es</dc:creator>
  <cp:lastModifiedBy>User</cp:lastModifiedBy>
  <cp:revision>25</cp:revision>
  <dcterms:created xsi:type="dcterms:W3CDTF">2020-11-12T02:46:13Z</dcterms:created>
  <dcterms:modified xsi:type="dcterms:W3CDTF">2021-02-16T17:22:33Z</dcterms:modified>
</cp:coreProperties>
</file>