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4" r:id="rId4"/>
    <p:sldId id="275" r:id="rId5"/>
    <p:sldId id="276" r:id="rId6"/>
    <p:sldId id="272" r:id="rId7"/>
    <p:sldId id="277" r:id="rId8"/>
    <p:sldId id="264" r:id="rId9"/>
    <p:sldId id="278" r:id="rId10"/>
    <p:sldId id="279" r:id="rId11"/>
    <p:sldId id="280" r:id="rId12"/>
    <p:sldId id="268" r:id="rId13"/>
    <p:sldId id="273" r:id="rId14"/>
    <p:sldId id="269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EAA"/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699" y="500957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Módulo Inversiones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14123-5978-4D8D-8682-25434A74C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0379" y="1760786"/>
            <a:ext cx="5418336" cy="2746055"/>
          </a:xfrm>
        </p:spPr>
        <p:txBody>
          <a:bodyPr>
            <a:noAutofit/>
          </a:bodyPr>
          <a:lstStyle/>
          <a:p>
            <a:pPr algn="l"/>
            <a:r>
              <a:rPr lang="es-MX" sz="2000" dirty="0"/>
              <a:t>Lo que aprenderás:</a:t>
            </a:r>
          </a:p>
          <a:p>
            <a:pPr algn="l"/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¿Qué son las tasas de interés?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¿Cómo elegir la mejor inversión entre varias opciones?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¿En qué puedo invertir para mi vejez?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dirty="0"/>
          </a:p>
          <a:p>
            <a:pPr algn="l"/>
            <a:endParaRPr lang="es-CO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4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259B5008-64DB-4D73-B680-7F5543B0D751}"/>
              </a:ext>
            </a:extLst>
          </p:cNvPr>
          <p:cNvGrpSpPr/>
          <p:nvPr/>
        </p:nvGrpSpPr>
        <p:grpSpPr>
          <a:xfrm>
            <a:off x="4998128" y="815162"/>
            <a:ext cx="6549120" cy="3759512"/>
            <a:chOff x="1977861" y="1402994"/>
            <a:chExt cx="6715125" cy="3854807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40D0EDA8-A844-43C0-BDC8-E0F617523B18}"/>
                </a:ext>
              </a:extLst>
            </p:cNvPr>
            <p:cNvGrpSpPr/>
            <p:nvPr/>
          </p:nvGrpSpPr>
          <p:grpSpPr>
            <a:xfrm>
              <a:off x="1977861" y="1402994"/>
              <a:ext cx="6715125" cy="3854807"/>
              <a:chOff x="2738437" y="1306286"/>
              <a:chExt cx="6715125" cy="3854807"/>
            </a:xfrm>
          </p:grpSpPr>
          <p:pic>
            <p:nvPicPr>
              <p:cNvPr id="5" name="Picture 2" descr="Imagen relacionada">
                <a:extLst>
                  <a:ext uri="{FF2B5EF4-FFF2-40B4-BE49-F238E27FC236}">
                    <a16:creationId xmlns:a16="http://schemas.microsoft.com/office/drawing/2014/main" id="{7D130DC9-3E2A-45D6-A216-388E853062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1289"/>
              <a:stretch/>
            </p:blipFill>
            <p:spPr bwMode="auto">
              <a:xfrm>
                <a:off x="2738437" y="1306286"/>
                <a:ext cx="6715125" cy="38548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49C6579E-A0E7-438A-B78C-63505A073B90}"/>
                  </a:ext>
                </a:extLst>
              </p:cNvPr>
              <p:cNvSpPr/>
              <p:nvPr/>
            </p:nvSpPr>
            <p:spPr>
              <a:xfrm>
                <a:off x="2811566" y="1324598"/>
                <a:ext cx="333286" cy="315339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8879EC63-99CF-418C-B2C4-7A46A06B0EB2}"/>
                </a:ext>
              </a:extLst>
            </p:cNvPr>
            <p:cNvSpPr/>
            <p:nvPr/>
          </p:nvSpPr>
          <p:spPr>
            <a:xfrm>
              <a:off x="2538101" y="4811282"/>
              <a:ext cx="5956419" cy="4465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C8485E0E-F191-4710-9BC5-6F5B93559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2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9E45674-A76F-4C78-A1E4-6C486E33174C}"/>
              </a:ext>
            </a:extLst>
          </p:cNvPr>
          <p:cNvGrpSpPr/>
          <p:nvPr/>
        </p:nvGrpSpPr>
        <p:grpSpPr>
          <a:xfrm>
            <a:off x="4614405" y="596283"/>
            <a:ext cx="7042964" cy="4437355"/>
            <a:chOff x="2286000" y="890588"/>
            <a:chExt cx="7620000" cy="4800911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3994A7B1-86E8-4E34-A451-E2690D635ACB}"/>
                </a:ext>
              </a:extLst>
            </p:cNvPr>
            <p:cNvGrpSpPr/>
            <p:nvPr/>
          </p:nvGrpSpPr>
          <p:grpSpPr>
            <a:xfrm>
              <a:off x="2286000" y="890588"/>
              <a:ext cx="7620000" cy="4523173"/>
              <a:chOff x="2286000" y="890588"/>
              <a:chExt cx="7620000" cy="4523173"/>
            </a:xfrm>
          </p:grpSpPr>
          <p:grpSp>
            <p:nvGrpSpPr>
              <p:cNvPr id="5" name="Grupo 4">
                <a:extLst>
                  <a:ext uri="{FF2B5EF4-FFF2-40B4-BE49-F238E27FC236}">
                    <a16:creationId xmlns:a16="http://schemas.microsoft.com/office/drawing/2014/main" id="{4E1AF3CC-CC7E-4B09-9242-8BF2CC82F61B}"/>
                  </a:ext>
                </a:extLst>
              </p:cNvPr>
              <p:cNvGrpSpPr/>
              <p:nvPr/>
            </p:nvGrpSpPr>
            <p:grpSpPr>
              <a:xfrm>
                <a:off x="2286000" y="890588"/>
                <a:ext cx="7620000" cy="4523173"/>
                <a:chOff x="2286000" y="890588"/>
                <a:chExt cx="7620000" cy="4523173"/>
              </a:xfrm>
            </p:grpSpPr>
            <p:grpSp>
              <p:nvGrpSpPr>
                <p:cNvPr id="7" name="Grupo 6">
                  <a:extLst>
                    <a:ext uri="{FF2B5EF4-FFF2-40B4-BE49-F238E27FC236}">
                      <a16:creationId xmlns:a16="http://schemas.microsoft.com/office/drawing/2014/main" id="{BA7B8ED0-30A5-4BC5-BC2B-EB66C4B2353D}"/>
                    </a:ext>
                  </a:extLst>
                </p:cNvPr>
                <p:cNvGrpSpPr/>
                <p:nvPr/>
              </p:nvGrpSpPr>
              <p:grpSpPr>
                <a:xfrm>
                  <a:off x="2286000" y="890588"/>
                  <a:ext cx="7620000" cy="4523173"/>
                  <a:chOff x="2286000" y="890588"/>
                  <a:chExt cx="7620000" cy="4523173"/>
                </a:xfrm>
              </p:grpSpPr>
              <p:pic>
                <p:nvPicPr>
                  <p:cNvPr id="9" name="Picture 2" descr="Imagen relacionada">
                    <a:extLst>
                      <a:ext uri="{FF2B5EF4-FFF2-40B4-BE49-F238E27FC236}">
                        <a16:creationId xmlns:a16="http://schemas.microsoft.com/office/drawing/2014/main" id="{45F26ED2-2DF6-410F-8249-B5264F82160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10905"/>
                  <a:stretch/>
                </p:blipFill>
                <p:spPr bwMode="auto">
                  <a:xfrm>
                    <a:off x="2286000" y="890588"/>
                    <a:ext cx="7620000" cy="452317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0" name="Rectángulo 9">
                    <a:extLst>
                      <a:ext uri="{FF2B5EF4-FFF2-40B4-BE49-F238E27FC236}">
                        <a16:creationId xmlns:a16="http://schemas.microsoft.com/office/drawing/2014/main" id="{8F5D75AA-3554-442D-9057-1F8C31CF5037}"/>
                      </a:ext>
                    </a:extLst>
                  </p:cNvPr>
                  <p:cNvSpPr/>
                  <p:nvPr/>
                </p:nvSpPr>
                <p:spPr>
                  <a:xfrm>
                    <a:off x="2469735" y="1444239"/>
                    <a:ext cx="675117" cy="3529413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/>
                  </a:p>
                </p:txBody>
              </p:sp>
            </p:grpSp>
            <p:sp>
              <p:nvSpPr>
                <p:cNvPr id="8" name="Rectángulo 7">
                  <a:extLst>
                    <a:ext uri="{FF2B5EF4-FFF2-40B4-BE49-F238E27FC236}">
                      <a16:creationId xmlns:a16="http://schemas.microsoft.com/office/drawing/2014/main" id="{C2656DA2-C0BC-4017-AE78-ACC7D74666C3}"/>
                    </a:ext>
                  </a:extLst>
                </p:cNvPr>
                <p:cNvSpPr/>
                <p:nvPr/>
              </p:nvSpPr>
              <p:spPr>
                <a:xfrm>
                  <a:off x="5460763" y="940037"/>
                  <a:ext cx="1239140" cy="36747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ED2F150B-5BB9-4167-9631-44A460650064}"/>
                  </a:ext>
                </a:extLst>
              </p:cNvPr>
              <p:cNvSpPr/>
              <p:nvPr/>
            </p:nvSpPr>
            <p:spPr>
              <a:xfrm>
                <a:off x="9468740" y="2521009"/>
                <a:ext cx="222191" cy="11878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0BD38F4E-CB5A-4B8C-A944-338F725AE73D}"/>
                </a:ext>
              </a:extLst>
            </p:cNvPr>
            <p:cNvSpPr/>
            <p:nvPr/>
          </p:nvSpPr>
          <p:spPr>
            <a:xfrm>
              <a:off x="3443955" y="4768553"/>
              <a:ext cx="5776957" cy="9229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FA934E33-1C97-4804-88CB-4F6844885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27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F749204E-6865-41AC-B927-8915CD1AAAD0}"/>
              </a:ext>
            </a:extLst>
          </p:cNvPr>
          <p:cNvGrpSpPr/>
          <p:nvPr/>
        </p:nvGrpSpPr>
        <p:grpSpPr>
          <a:xfrm>
            <a:off x="4801883" y="1096856"/>
            <a:ext cx="6905481" cy="3413000"/>
            <a:chOff x="2220684" y="1759913"/>
            <a:chExt cx="7265437" cy="3338174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8E842B2E-3F31-41B9-A766-A264549D10B0}"/>
                </a:ext>
              </a:extLst>
            </p:cNvPr>
            <p:cNvGrpSpPr/>
            <p:nvPr/>
          </p:nvGrpSpPr>
          <p:grpSpPr>
            <a:xfrm>
              <a:off x="2220684" y="1759913"/>
              <a:ext cx="7265437" cy="3338174"/>
              <a:chOff x="2220684" y="1759913"/>
              <a:chExt cx="7265437" cy="3338174"/>
            </a:xfrm>
          </p:grpSpPr>
          <p:grpSp>
            <p:nvGrpSpPr>
              <p:cNvPr id="7" name="Grupo 6">
                <a:extLst>
                  <a:ext uri="{FF2B5EF4-FFF2-40B4-BE49-F238E27FC236}">
                    <a16:creationId xmlns:a16="http://schemas.microsoft.com/office/drawing/2014/main" id="{EF3C0FB5-7D6A-4FF9-86E4-D1E99594BEF0}"/>
                  </a:ext>
                </a:extLst>
              </p:cNvPr>
              <p:cNvGrpSpPr/>
              <p:nvPr/>
            </p:nvGrpSpPr>
            <p:grpSpPr>
              <a:xfrm>
                <a:off x="2220684" y="1759913"/>
                <a:ext cx="7265437" cy="3338174"/>
                <a:chOff x="2220684" y="1759913"/>
                <a:chExt cx="7265437" cy="3338174"/>
              </a:xfrm>
            </p:grpSpPr>
            <p:pic>
              <p:nvPicPr>
                <p:cNvPr id="9" name="Imagen 8">
                  <a:extLst>
                    <a:ext uri="{FF2B5EF4-FFF2-40B4-BE49-F238E27FC236}">
                      <a16:creationId xmlns:a16="http://schemas.microsoft.com/office/drawing/2014/main" id="{595F829C-5ED4-4EDB-A183-3B75ACBE5E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220684" y="1759913"/>
                  <a:ext cx="7265437" cy="3338174"/>
                </a:xfrm>
                <a:prstGeom prst="rect">
                  <a:avLst/>
                </a:prstGeom>
              </p:spPr>
            </p:pic>
            <p:sp>
              <p:nvSpPr>
                <p:cNvPr id="10" name="Rectángulo 9">
                  <a:extLst>
                    <a:ext uri="{FF2B5EF4-FFF2-40B4-BE49-F238E27FC236}">
                      <a16:creationId xmlns:a16="http://schemas.microsoft.com/office/drawing/2014/main" id="{183F3145-45A1-4DF7-A875-6873DC315CA7}"/>
                    </a:ext>
                  </a:extLst>
                </p:cNvPr>
                <p:cNvSpPr/>
                <p:nvPr/>
              </p:nvSpPr>
              <p:spPr>
                <a:xfrm>
                  <a:off x="7827948" y="1811707"/>
                  <a:ext cx="304545" cy="2552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0976DB9-684B-47C2-8A81-A7914E2BF5A2}"/>
                  </a:ext>
                </a:extLst>
              </p:cNvPr>
              <p:cNvSpPr/>
              <p:nvPr/>
            </p:nvSpPr>
            <p:spPr>
              <a:xfrm>
                <a:off x="8212407" y="1811707"/>
                <a:ext cx="1207818" cy="2028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43E46B29-7280-42DC-8CBE-B785AC15EF82}"/>
                </a:ext>
              </a:extLst>
            </p:cNvPr>
            <p:cNvSpPr/>
            <p:nvPr/>
          </p:nvSpPr>
          <p:spPr>
            <a:xfrm>
              <a:off x="8096250" y="1819275"/>
              <a:ext cx="136207" cy="142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5B81164F-9753-4B35-82A1-7357DAD73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49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619" y="529851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Módulo Inversiones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14123-5978-4D8D-8682-25434A74C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5721" y="1708200"/>
            <a:ext cx="5311806" cy="2746055"/>
          </a:xfrm>
        </p:spPr>
        <p:txBody>
          <a:bodyPr>
            <a:noAutofit/>
          </a:bodyPr>
          <a:lstStyle/>
          <a:p>
            <a:pPr algn="l"/>
            <a:r>
              <a:rPr lang="es-MX" sz="2000" dirty="0"/>
              <a:t>Lo que aprenderás:</a:t>
            </a:r>
          </a:p>
          <a:p>
            <a:pPr algn="l"/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¿Qué son las tasas de interés?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¿Cómo elegir la mejor inversión entre varias opciones?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¿En qué puedo invertir para mi vejez?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dirty="0"/>
          </a:p>
          <a:p>
            <a:pPr algn="l"/>
            <a:endParaRPr lang="es-CO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952" y="5149800"/>
            <a:ext cx="1392865" cy="1802531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42F15B6-61F7-4EA8-A4FE-7862D2C8481E}"/>
              </a:ext>
            </a:extLst>
          </p:cNvPr>
          <p:cNvSpPr/>
          <p:nvPr/>
        </p:nvSpPr>
        <p:spPr>
          <a:xfrm rot="10800000">
            <a:off x="10462668" y="4111727"/>
            <a:ext cx="989717" cy="483063"/>
          </a:xfrm>
          <a:prstGeom prst="rightArrow">
            <a:avLst/>
          </a:prstGeom>
          <a:solidFill>
            <a:srgbClr val="20284F"/>
          </a:solidFill>
          <a:ln w="38100">
            <a:solidFill>
              <a:srgbClr val="2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73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ECF5FDE5-CAB8-482B-9C43-C5239E08B9CB}"/>
              </a:ext>
            </a:extLst>
          </p:cNvPr>
          <p:cNvGrpSpPr/>
          <p:nvPr/>
        </p:nvGrpSpPr>
        <p:grpSpPr>
          <a:xfrm>
            <a:off x="2438842" y="817282"/>
            <a:ext cx="2009554" cy="2016670"/>
            <a:chOff x="2428209" y="1312371"/>
            <a:chExt cx="2009554" cy="2016670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708B6FAD-F2F0-4DEF-930C-9710C016C272}"/>
                </a:ext>
              </a:extLst>
            </p:cNvPr>
            <p:cNvGrpSpPr/>
            <p:nvPr/>
          </p:nvGrpSpPr>
          <p:grpSpPr>
            <a:xfrm>
              <a:off x="2428209" y="1326573"/>
              <a:ext cx="109866" cy="2002468"/>
              <a:chOff x="3349255" y="2700667"/>
              <a:chExt cx="109866" cy="2002468"/>
            </a:xfrm>
          </p:grpSpPr>
          <p:cxnSp>
            <p:nvCxnSpPr>
              <p:cNvPr id="12" name="Conector recto 11">
                <a:extLst>
                  <a:ext uri="{FF2B5EF4-FFF2-40B4-BE49-F238E27FC236}">
                    <a16:creationId xmlns:a16="http://schemas.microsoft.com/office/drawing/2014/main" id="{D6F0B426-CD4F-44F0-9115-8EDE0AEE113B}"/>
                  </a:ext>
                </a:extLst>
              </p:cNvPr>
              <p:cNvCxnSpPr/>
              <p:nvPr/>
            </p:nvCxnSpPr>
            <p:spPr>
              <a:xfrm>
                <a:off x="3402416" y="2806993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ipse 12">
                <a:extLst>
                  <a:ext uri="{FF2B5EF4-FFF2-40B4-BE49-F238E27FC236}">
                    <a16:creationId xmlns:a16="http://schemas.microsoft.com/office/drawing/2014/main" id="{3DBC8E1A-1562-4ADF-9D52-903678453DE0}"/>
                  </a:ext>
                </a:extLst>
              </p:cNvPr>
              <p:cNvSpPr/>
              <p:nvPr/>
            </p:nvSpPr>
            <p:spPr>
              <a:xfrm>
                <a:off x="3349255" y="2700667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  <p:sp>
            <p:nvSpPr>
              <p:cNvPr id="14" name="Elipse 13">
                <a:extLst>
                  <a:ext uri="{FF2B5EF4-FFF2-40B4-BE49-F238E27FC236}">
                    <a16:creationId xmlns:a16="http://schemas.microsoft.com/office/drawing/2014/main" id="{84173019-965C-4858-922D-0A07969F46F5}"/>
                  </a:ext>
                </a:extLst>
              </p:cNvPr>
              <p:cNvSpPr/>
              <p:nvPr/>
            </p:nvSpPr>
            <p:spPr>
              <a:xfrm>
                <a:off x="3352795" y="4596809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3FB61DF-51D1-42E6-8332-F15202775ED7}"/>
                </a:ext>
              </a:extLst>
            </p:cNvPr>
            <p:cNvGrpSpPr/>
            <p:nvPr/>
          </p:nvGrpSpPr>
          <p:grpSpPr>
            <a:xfrm>
              <a:off x="2534535" y="1312371"/>
              <a:ext cx="1903228" cy="106326"/>
              <a:chOff x="4099566" y="2206468"/>
              <a:chExt cx="1903228" cy="106326"/>
            </a:xfrm>
          </p:grpSpPr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314723CB-97EB-4050-BC3B-DC7A575C8D37}"/>
                  </a:ext>
                </a:extLst>
              </p:cNvPr>
              <p:cNvCxnSpPr/>
              <p:nvPr/>
            </p:nvCxnSpPr>
            <p:spPr>
              <a:xfrm rot="5400000">
                <a:off x="4998017" y="1361178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BB6EF56-5523-44CA-B838-51E74CB57BA1}"/>
                  </a:ext>
                </a:extLst>
              </p:cNvPr>
              <p:cNvSpPr/>
              <p:nvPr/>
            </p:nvSpPr>
            <p:spPr>
              <a:xfrm rot="5400000">
                <a:off x="5896468" y="2206468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</p:grp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51931716-2AA9-4507-AE4F-AABC6F710B68}"/>
              </a:ext>
            </a:extLst>
          </p:cNvPr>
          <p:cNvSpPr txBox="1">
            <a:spLocks/>
          </p:cNvSpPr>
          <p:nvPr/>
        </p:nvSpPr>
        <p:spPr>
          <a:xfrm>
            <a:off x="1890136" y="2791420"/>
            <a:ext cx="1530761" cy="4406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dirty="0">
                <a:solidFill>
                  <a:srgbClr val="202850"/>
                </a:solidFill>
                <a:latin typeface="Montserrat" panose="02000505000000020004" pitchFamily="2" charset="0"/>
              </a:rPr>
              <a:t>Negocios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O" sz="1800" dirty="0">
              <a:solidFill>
                <a:srgbClr val="202850"/>
              </a:solidFill>
              <a:latin typeface="Montserrat" panose="02000505000000020004" pitchFamily="2" charset="0"/>
            </a:endParaRP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FB55D432-6FD9-4EF3-A833-826A6C53B720}"/>
              </a:ext>
            </a:extLst>
          </p:cNvPr>
          <p:cNvSpPr txBox="1">
            <a:spLocks/>
          </p:cNvSpPr>
          <p:nvPr/>
        </p:nvSpPr>
        <p:spPr>
          <a:xfrm>
            <a:off x="411959" y="1769948"/>
            <a:ext cx="2503737" cy="24141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Máquinas dispensadoras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Negocio propio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Propiedad raíz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Restaurante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Franquicias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Comisiones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Comercio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Servicios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O" sz="1100" dirty="0">
              <a:solidFill>
                <a:srgbClr val="202850"/>
              </a:solidFill>
              <a:latin typeface="Montserrat" panose="02000505000000020004" pitchFamily="2" charset="0"/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3319BAC-9AEE-4CFD-8D3A-6A224CA0F823}"/>
              </a:ext>
            </a:extLst>
          </p:cNvPr>
          <p:cNvGrpSpPr/>
          <p:nvPr/>
        </p:nvGrpSpPr>
        <p:grpSpPr>
          <a:xfrm rot="16200000">
            <a:off x="2453974" y="3175393"/>
            <a:ext cx="2009554" cy="2016670"/>
            <a:chOff x="2428209" y="1312371"/>
            <a:chExt cx="2009554" cy="2016670"/>
          </a:xfrm>
        </p:grpSpPr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F232069E-FC2A-4763-AC9D-5B4AAAEC4639}"/>
                </a:ext>
              </a:extLst>
            </p:cNvPr>
            <p:cNvGrpSpPr/>
            <p:nvPr/>
          </p:nvGrpSpPr>
          <p:grpSpPr>
            <a:xfrm>
              <a:off x="2428209" y="1326573"/>
              <a:ext cx="109866" cy="2002468"/>
              <a:chOff x="3349255" y="2700667"/>
              <a:chExt cx="109866" cy="2002468"/>
            </a:xfrm>
          </p:grpSpPr>
          <p:cxnSp>
            <p:nvCxnSpPr>
              <p:cNvPr id="22" name="Conector recto 21">
                <a:extLst>
                  <a:ext uri="{FF2B5EF4-FFF2-40B4-BE49-F238E27FC236}">
                    <a16:creationId xmlns:a16="http://schemas.microsoft.com/office/drawing/2014/main" id="{C5373C69-B7D9-4843-B7D0-96A2FFEAB2D6}"/>
                  </a:ext>
                </a:extLst>
              </p:cNvPr>
              <p:cNvCxnSpPr/>
              <p:nvPr/>
            </p:nvCxnSpPr>
            <p:spPr>
              <a:xfrm>
                <a:off x="3402416" y="2806993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Elipse 22">
                <a:extLst>
                  <a:ext uri="{FF2B5EF4-FFF2-40B4-BE49-F238E27FC236}">
                    <a16:creationId xmlns:a16="http://schemas.microsoft.com/office/drawing/2014/main" id="{3A2448B0-1555-49D4-A460-B2E5F56751EB}"/>
                  </a:ext>
                </a:extLst>
              </p:cNvPr>
              <p:cNvSpPr/>
              <p:nvPr/>
            </p:nvSpPr>
            <p:spPr>
              <a:xfrm>
                <a:off x="3349255" y="2700667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  <p:sp>
            <p:nvSpPr>
              <p:cNvPr id="24" name="Elipse 23">
                <a:extLst>
                  <a:ext uri="{FF2B5EF4-FFF2-40B4-BE49-F238E27FC236}">
                    <a16:creationId xmlns:a16="http://schemas.microsoft.com/office/drawing/2014/main" id="{EA29F68E-6025-479D-97F4-228055634FC1}"/>
                  </a:ext>
                </a:extLst>
              </p:cNvPr>
              <p:cNvSpPr/>
              <p:nvPr/>
            </p:nvSpPr>
            <p:spPr>
              <a:xfrm>
                <a:off x="3352795" y="4596809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F3DCA5D6-5CE6-48CD-A6FE-28CF109ADF16}"/>
                </a:ext>
              </a:extLst>
            </p:cNvPr>
            <p:cNvGrpSpPr/>
            <p:nvPr/>
          </p:nvGrpSpPr>
          <p:grpSpPr>
            <a:xfrm>
              <a:off x="2534535" y="1312371"/>
              <a:ext cx="1903228" cy="106326"/>
              <a:chOff x="4099566" y="2206468"/>
              <a:chExt cx="1903228" cy="106326"/>
            </a:xfrm>
          </p:grpSpPr>
          <p:cxnSp>
            <p:nvCxnSpPr>
              <p:cNvPr id="20" name="Conector recto 19">
                <a:extLst>
                  <a:ext uri="{FF2B5EF4-FFF2-40B4-BE49-F238E27FC236}">
                    <a16:creationId xmlns:a16="http://schemas.microsoft.com/office/drawing/2014/main" id="{109A02C8-E27B-490F-983B-2558856DEA50}"/>
                  </a:ext>
                </a:extLst>
              </p:cNvPr>
              <p:cNvCxnSpPr/>
              <p:nvPr/>
            </p:nvCxnSpPr>
            <p:spPr>
              <a:xfrm rot="5400000">
                <a:off x="4998017" y="1361178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Elipse 20">
                <a:extLst>
                  <a:ext uri="{FF2B5EF4-FFF2-40B4-BE49-F238E27FC236}">
                    <a16:creationId xmlns:a16="http://schemas.microsoft.com/office/drawing/2014/main" id="{114BFA29-4397-4469-BF9B-D4A4AC1482F2}"/>
                  </a:ext>
                </a:extLst>
              </p:cNvPr>
              <p:cNvSpPr/>
              <p:nvPr/>
            </p:nvSpPr>
            <p:spPr>
              <a:xfrm rot="5400000">
                <a:off x="5896468" y="2206468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</p:grpSp>
      <p:sp>
        <p:nvSpPr>
          <p:cNvPr id="26" name="Marcador de contenido 2">
            <a:extLst>
              <a:ext uri="{FF2B5EF4-FFF2-40B4-BE49-F238E27FC236}">
                <a16:creationId xmlns:a16="http://schemas.microsoft.com/office/drawing/2014/main" id="{6F921514-B76C-44B9-8319-BDE127C5A1B2}"/>
              </a:ext>
            </a:extLst>
          </p:cNvPr>
          <p:cNvSpPr txBox="1">
            <a:spLocks/>
          </p:cNvSpPr>
          <p:nvPr/>
        </p:nvSpPr>
        <p:spPr>
          <a:xfrm>
            <a:off x="4402956" y="598039"/>
            <a:ext cx="2420831" cy="5545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dirty="0">
                <a:solidFill>
                  <a:srgbClr val="202850"/>
                </a:solidFill>
                <a:latin typeface="Montserrat" panose="02000505000000020004" pitchFamily="2" charset="0"/>
              </a:rPr>
              <a:t>Comisionistas de bolsa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CO" sz="1800" dirty="0">
              <a:solidFill>
                <a:srgbClr val="202850"/>
              </a:solidFill>
              <a:latin typeface="Montserrat" panose="02000505000000020004" pitchFamily="2" charset="0"/>
            </a:endParaRPr>
          </a:p>
        </p:txBody>
      </p:sp>
      <p:sp>
        <p:nvSpPr>
          <p:cNvPr id="27" name="Marcador de contenido 2">
            <a:extLst>
              <a:ext uri="{FF2B5EF4-FFF2-40B4-BE49-F238E27FC236}">
                <a16:creationId xmlns:a16="http://schemas.microsoft.com/office/drawing/2014/main" id="{FCBE69F6-FCBB-48EE-A451-FFD602E245F5}"/>
              </a:ext>
            </a:extLst>
          </p:cNvPr>
          <p:cNvSpPr txBox="1">
            <a:spLocks/>
          </p:cNvSpPr>
          <p:nvPr/>
        </p:nvSpPr>
        <p:spPr>
          <a:xfrm>
            <a:off x="4424223" y="4858511"/>
            <a:ext cx="2356660" cy="5545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2000" dirty="0">
                <a:solidFill>
                  <a:srgbClr val="202850"/>
                </a:solidFill>
                <a:latin typeface="Montserrat" panose="02000505000000020004" pitchFamily="2" charset="0"/>
              </a:rPr>
              <a:t>Fondo de Pensiones Voluntarias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s-CO" sz="1800" dirty="0">
              <a:solidFill>
                <a:srgbClr val="202850"/>
              </a:solidFill>
              <a:latin typeface="Montserrat" panose="02000505000000020004" pitchFamily="2" charset="0"/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68CC6F9-6DCF-486D-9BEC-057BF1F3F604}"/>
              </a:ext>
            </a:extLst>
          </p:cNvPr>
          <p:cNvGrpSpPr/>
          <p:nvPr/>
        </p:nvGrpSpPr>
        <p:grpSpPr>
          <a:xfrm rot="5400000">
            <a:off x="6767064" y="817282"/>
            <a:ext cx="2009554" cy="2016670"/>
            <a:chOff x="2428209" y="1312371"/>
            <a:chExt cx="2009554" cy="2016670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5970E165-203C-4BFC-9F69-DABE38774B3B}"/>
                </a:ext>
              </a:extLst>
            </p:cNvPr>
            <p:cNvGrpSpPr/>
            <p:nvPr/>
          </p:nvGrpSpPr>
          <p:grpSpPr>
            <a:xfrm>
              <a:off x="2428209" y="1326573"/>
              <a:ext cx="109866" cy="2002468"/>
              <a:chOff x="3349255" y="2700667"/>
              <a:chExt cx="109866" cy="2002468"/>
            </a:xfrm>
          </p:grpSpPr>
          <p:cxnSp>
            <p:nvCxnSpPr>
              <p:cNvPr id="33" name="Conector recto 32">
                <a:extLst>
                  <a:ext uri="{FF2B5EF4-FFF2-40B4-BE49-F238E27FC236}">
                    <a16:creationId xmlns:a16="http://schemas.microsoft.com/office/drawing/2014/main" id="{76E53660-90D7-424A-B2FA-EAA59C900C30}"/>
                  </a:ext>
                </a:extLst>
              </p:cNvPr>
              <p:cNvCxnSpPr/>
              <p:nvPr/>
            </p:nvCxnSpPr>
            <p:spPr>
              <a:xfrm>
                <a:off x="3402416" y="2806993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Elipse 33">
                <a:extLst>
                  <a:ext uri="{FF2B5EF4-FFF2-40B4-BE49-F238E27FC236}">
                    <a16:creationId xmlns:a16="http://schemas.microsoft.com/office/drawing/2014/main" id="{11B8E33A-D326-41D1-A723-C9539BFA7DC9}"/>
                  </a:ext>
                </a:extLst>
              </p:cNvPr>
              <p:cNvSpPr/>
              <p:nvPr/>
            </p:nvSpPr>
            <p:spPr>
              <a:xfrm>
                <a:off x="3349255" y="2700667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  <p:sp>
            <p:nvSpPr>
              <p:cNvPr id="35" name="Elipse 34">
                <a:extLst>
                  <a:ext uri="{FF2B5EF4-FFF2-40B4-BE49-F238E27FC236}">
                    <a16:creationId xmlns:a16="http://schemas.microsoft.com/office/drawing/2014/main" id="{810CB322-857F-442A-BC30-E4C6659FFB5B}"/>
                  </a:ext>
                </a:extLst>
              </p:cNvPr>
              <p:cNvSpPr/>
              <p:nvPr/>
            </p:nvSpPr>
            <p:spPr>
              <a:xfrm>
                <a:off x="3352795" y="4596809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8A59E4F9-32E6-48CB-9C3E-1DBD182E2B9E}"/>
                </a:ext>
              </a:extLst>
            </p:cNvPr>
            <p:cNvGrpSpPr/>
            <p:nvPr/>
          </p:nvGrpSpPr>
          <p:grpSpPr>
            <a:xfrm>
              <a:off x="2534535" y="1312371"/>
              <a:ext cx="1903228" cy="106326"/>
              <a:chOff x="4099566" y="2206468"/>
              <a:chExt cx="1903228" cy="106326"/>
            </a:xfrm>
          </p:grpSpPr>
          <p:cxnSp>
            <p:nvCxnSpPr>
              <p:cNvPr id="31" name="Conector recto 30">
                <a:extLst>
                  <a:ext uri="{FF2B5EF4-FFF2-40B4-BE49-F238E27FC236}">
                    <a16:creationId xmlns:a16="http://schemas.microsoft.com/office/drawing/2014/main" id="{28C3E40A-651F-4627-98B3-67C6A88E4738}"/>
                  </a:ext>
                </a:extLst>
              </p:cNvPr>
              <p:cNvCxnSpPr/>
              <p:nvPr/>
            </p:nvCxnSpPr>
            <p:spPr>
              <a:xfrm rot="5400000">
                <a:off x="4998017" y="1361178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Elipse 31">
                <a:extLst>
                  <a:ext uri="{FF2B5EF4-FFF2-40B4-BE49-F238E27FC236}">
                    <a16:creationId xmlns:a16="http://schemas.microsoft.com/office/drawing/2014/main" id="{567689F0-B8F5-495A-8828-18F84E5BC8CA}"/>
                  </a:ext>
                </a:extLst>
              </p:cNvPr>
              <p:cNvSpPr/>
              <p:nvPr/>
            </p:nvSpPr>
            <p:spPr>
              <a:xfrm rot="5400000">
                <a:off x="5896468" y="2206468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5AC69E70-7A91-4AF2-AB2D-11DC40E248DD}"/>
              </a:ext>
            </a:extLst>
          </p:cNvPr>
          <p:cNvGrpSpPr/>
          <p:nvPr/>
        </p:nvGrpSpPr>
        <p:grpSpPr>
          <a:xfrm rot="10800000">
            <a:off x="6780962" y="3175393"/>
            <a:ext cx="2009554" cy="2016670"/>
            <a:chOff x="2428209" y="1312371"/>
            <a:chExt cx="2009554" cy="2016670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42D6D17-3AB4-48A2-B9ED-2A8FEAA86514}"/>
                </a:ext>
              </a:extLst>
            </p:cNvPr>
            <p:cNvGrpSpPr/>
            <p:nvPr/>
          </p:nvGrpSpPr>
          <p:grpSpPr>
            <a:xfrm>
              <a:off x="2428209" y="1326573"/>
              <a:ext cx="109866" cy="2002468"/>
              <a:chOff x="3349255" y="2700667"/>
              <a:chExt cx="109866" cy="2002468"/>
            </a:xfrm>
          </p:grpSpPr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543344A9-3351-4BD3-9DEF-2D675E284F21}"/>
                  </a:ext>
                </a:extLst>
              </p:cNvPr>
              <p:cNvCxnSpPr/>
              <p:nvPr/>
            </p:nvCxnSpPr>
            <p:spPr>
              <a:xfrm>
                <a:off x="3402416" y="2806993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Elipse 41">
                <a:extLst>
                  <a:ext uri="{FF2B5EF4-FFF2-40B4-BE49-F238E27FC236}">
                    <a16:creationId xmlns:a16="http://schemas.microsoft.com/office/drawing/2014/main" id="{7F91DBB3-49CC-4CA2-AF50-818D1478B0C9}"/>
                  </a:ext>
                </a:extLst>
              </p:cNvPr>
              <p:cNvSpPr/>
              <p:nvPr/>
            </p:nvSpPr>
            <p:spPr>
              <a:xfrm>
                <a:off x="3349255" y="2700667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  <p:sp>
            <p:nvSpPr>
              <p:cNvPr id="43" name="Elipse 42">
                <a:extLst>
                  <a:ext uri="{FF2B5EF4-FFF2-40B4-BE49-F238E27FC236}">
                    <a16:creationId xmlns:a16="http://schemas.microsoft.com/office/drawing/2014/main" id="{E148143F-001B-428A-BF43-F271437887BF}"/>
                  </a:ext>
                </a:extLst>
              </p:cNvPr>
              <p:cNvSpPr/>
              <p:nvPr/>
            </p:nvSpPr>
            <p:spPr>
              <a:xfrm>
                <a:off x="3352795" y="4596809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97801EAF-A61D-4945-833B-BC39193A3E3E}"/>
                </a:ext>
              </a:extLst>
            </p:cNvPr>
            <p:cNvGrpSpPr/>
            <p:nvPr/>
          </p:nvGrpSpPr>
          <p:grpSpPr>
            <a:xfrm>
              <a:off x="2534535" y="1312371"/>
              <a:ext cx="1903228" cy="106326"/>
              <a:chOff x="4099566" y="2206468"/>
              <a:chExt cx="1903228" cy="106326"/>
            </a:xfrm>
          </p:grpSpPr>
          <p:cxnSp>
            <p:nvCxnSpPr>
              <p:cNvPr id="39" name="Conector recto 38">
                <a:extLst>
                  <a:ext uri="{FF2B5EF4-FFF2-40B4-BE49-F238E27FC236}">
                    <a16:creationId xmlns:a16="http://schemas.microsoft.com/office/drawing/2014/main" id="{6A1F4FFD-A6D2-49F0-96A8-A0515504A93C}"/>
                  </a:ext>
                </a:extLst>
              </p:cNvPr>
              <p:cNvCxnSpPr/>
              <p:nvPr/>
            </p:nvCxnSpPr>
            <p:spPr>
              <a:xfrm rot="5400000">
                <a:off x="4998017" y="1361178"/>
                <a:ext cx="0" cy="1796902"/>
              </a:xfrm>
              <a:prstGeom prst="line">
                <a:avLst/>
              </a:prstGeom>
              <a:ln w="12700">
                <a:solidFill>
                  <a:srgbClr val="008E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Elipse 39">
                <a:extLst>
                  <a:ext uri="{FF2B5EF4-FFF2-40B4-BE49-F238E27FC236}">
                    <a16:creationId xmlns:a16="http://schemas.microsoft.com/office/drawing/2014/main" id="{614D14CA-9098-4630-BA7F-AB597DE3EB8D}"/>
                  </a:ext>
                </a:extLst>
              </p:cNvPr>
              <p:cNvSpPr/>
              <p:nvPr/>
            </p:nvSpPr>
            <p:spPr>
              <a:xfrm rot="5400000">
                <a:off x="5896468" y="2206468"/>
                <a:ext cx="106326" cy="106326"/>
              </a:xfrm>
              <a:prstGeom prst="ellipse">
                <a:avLst/>
              </a:prstGeom>
              <a:noFill/>
              <a:ln w="12700">
                <a:solidFill>
                  <a:srgbClr val="008ED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latin typeface="Montserrat" panose="02000505000000020004" pitchFamily="2" charset="0"/>
                </a:endParaRPr>
              </a:p>
            </p:txBody>
          </p:sp>
        </p:grpSp>
      </p:grpSp>
      <p:sp>
        <p:nvSpPr>
          <p:cNvPr id="44" name="Marcador de contenido 2">
            <a:extLst>
              <a:ext uri="{FF2B5EF4-FFF2-40B4-BE49-F238E27FC236}">
                <a16:creationId xmlns:a16="http://schemas.microsoft.com/office/drawing/2014/main" id="{F845B652-67E2-4F72-A20F-32670364BA24}"/>
              </a:ext>
            </a:extLst>
          </p:cNvPr>
          <p:cNvSpPr txBox="1">
            <a:spLocks/>
          </p:cNvSpPr>
          <p:nvPr/>
        </p:nvSpPr>
        <p:spPr>
          <a:xfrm>
            <a:off x="7379000" y="2791420"/>
            <a:ext cx="2768074" cy="4406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1800" dirty="0">
                <a:solidFill>
                  <a:srgbClr val="202850"/>
                </a:solidFill>
                <a:latin typeface="Montserrat" panose="02000505000000020004" pitchFamily="2" charset="0"/>
              </a:rPr>
              <a:t>Fiducias y Fiduciarias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O" sz="1800" dirty="0">
              <a:solidFill>
                <a:srgbClr val="202850"/>
              </a:solidFill>
              <a:latin typeface="Montserrat" panose="02000505000000020004" pitchFamily="2" charset="0"/>
            </a:endParaRP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8FBE4355-EF3B-4EA2-B159-399DD7952A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73"/>
          <a:stretch/>
        </p:blipFill>
        <p:spPr>
          <a:xfrm>
            <a:off x="4878146" y="1981578"/>
            <a:ext cx="1516207" cy="1546693"/>
          </a:xfrm>
          <a:prstGeom prst="rect">
            <a:avLst/>
          </a:prstGeom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4DA7DA84-1B72-4039-94D6-BFE8512B85F5}"/>
              </a:ext>
            </a:extLst>
          </p:cNvPr>
          <p:cNvSpPr txBox="1"/>
          <p:nvPr/>
        </p:nvSpPr>
        <p:spPr>
          <a:xfrm>
            <a:off x="2644952" y="1304005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</a:rPr>
              <a:t>$100 </a:t>
            </a:r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  <a:sym typeface="Wingdings" panose="05000000000000000000" pitchFamily="2" charset="2"/>
              </a:rPr>
              <a:t> Renta fija         </a:t>
            </a:r>
          </a:p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  <a:sym typeface="Wingdings" panose="05000000000000000000" pitchFamily="2" charset="2"/>
              </a:rPr>
              <a:t>               Renta variable</a:t>
            </a:r>
            <a:endParaRPr lang="es-CO" sz="1600" dirty="0">
              <a:solidFill>
                <a:srgbClr val="FF0000"/>
              </a:solidFill>
              <a:latin typeface="Montserrat" panose="02000505000000020004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8DF7CFB2-FE82-4114-860C-581EF02775C6}"/>
              </a:ext>
            </a:extLst>
          </p:cNvPr>
          <p:cNvSpPr txBox="1"/>
          <p:nvPr/>
        </p:nvSpPr>
        <p:spPr>
          <a:xfrm>
            <a:off x="6531630" y="1335247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</a:rPr>
              <a:t>$10 </a:t>
            </a:r>
          </a:p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</a:rPr>
              <a:t>Impuesto de Renta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27439133-84F7-4A37-B7EE-9D3EF1E93DF7}"/>
              </a:ext>
            </a:extLst>
          </p:cNvPr>
          <p:cNvSpPr txBox="1"/>
          <p:nvPr/>
        </p:nvSpPr>
        <p:spPr>
          <a:xfrm>
            <a:off x="5585246" y="1304005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</a:rPr>
              <a:t>$110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ADD8061F-C993-4671-93AB-982C2665818D}"/>
              </a:ext>
            </a:extLst>
          </p:cNvPr>
          <p:cNvSpPr/>
          <p:nvPr/>
        </p:nvSpPr>
        <p:spPr>
          <a:xfrm>
            <a:off x="6567345" y="1339020"/>
            <a:ext cx="454420" cy="316926"/>
          </a:xfrm>
          <a:prstGeom prst="ellipse">
            <a:avLst/>
          </a:prstGeom>
          <a:noFill/>
          <a:ln w="38100">
            <a:solidFill>
              <a:srgbClr val="2129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Montserrat" panose="02000505000000020004" pitchFamily="2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7DC047C-B4AB-4E31-9F80-A6273E1FD982}"/>
              </a:ext>
            </a:extLst>
          </p:cNvPr>
          <p:cNvSpPr txBox="1"/>
          <p:nvPr/>
        </p:nvSpPr>
        <p:spPr>
          <a:xfrm>
            <a:off x="5081635" y="1304005"/>
            <a:ext cx="691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600">
                <a:solidFill>
                  <a:srgbClr val="FF0000"/>
                </a:solidFill>
                <a:latin typeface="Candara" panose="020E0502030303020204" pitchFamily="34" charset="0"/>
              </a:defRPr>
            </a:lvl1pPr>
          </a:lstStyle>
          <a:p>
            <a:r>
              <a:rPr lang="es-CO" dirty="0">
                <a:latin typeface="Montserrat" panose="02000505000000020004" pitchFamily="2" charset="0"/>
              </a:rPr>
              <a:t>10%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FAEAA32-5DC3-42FB-BE5E-895B0C367AF9}"/>
              </a:ext>
            </a:extLst>
          </p:cNvPr>
          <p:cNvSpPr txBox="1"/>
          <p:nvPr/>
        </p:nvSpPr>
        <p:spPr>
          <a:xfrm>
            <a:off x="9916569" y="1340778"/>
            <a:ext cx="23695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>
                <a:solidFill>
                  <a:srgbClr val="FF0000"/>
                </a:solidFill>
                <a:latin typeface="Montserrat" panose="02000505000000020004" pitchFamily="2" charset="0"/>
                <a:sym typeface="Wingdings" panose="05000000000000000000" pitchFamily="2" charset="2"/>
              </a:rPr>
              <a:t>Carteras colectivas</a:t>
            </a:r>
          </a:p>
          <a:p>
            <a:endParaRPr lang="es-CO" sz="1400" dirty="0">
              <a:solidFill>
                <a:srgbClr val="FF0000"/>
              </a:solidFill>
              <a:latin typeface="Montserrat" panose="02000505000000020004" pitchFamily="2" charset="0"/>
              <a:sym typeface="Wingdings" panose="05000000000000000000" pitchFamily="2" charset="2"/>
            </a:endParaRPr>
          </a:p>
          <a:p>
            <a:r>
              <a:rPr lang="es-CO" sz="1400" dirty="0">
                <a:solidFill>
                  <a:srgbClr val="FF0000"/>
                </a:solidFill>
                <a:latin typeface="Montserrat" panose="02000505000000020004" pitchFamily="2" charset="0"/>
                <a:sym typeface="Wingdings" panose="05000000000000000000" pitchFamily="2" charset="2"/>
              </a:rPr>
              <a:t>Patrimonios autónomos</a:t>
            </a: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3D3E37F5-4A49-439E-BE48-3D9042AF0FB7}"/>
              </a:ext>
            </a:extLst>
          </p:cNvPr>
          <p:cNvCxnSpPr>
            <a:cxnSpLocks/>
          </p:cNvCxnSpPr>
          <p:nvPr/>
        </p:nvCxnSpPr>
        <p:spPr>
          <a:xfrm flipH="1">
            <a:off x="9829752" y="2014905"/>
            <a:ext cx="127274" cy="815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C693E0A5-B96E-4DE5-AB68-7855BF2F48E6}"/>
              </a:ext>
            </a:extLst>
          </p:cNvPr>
          <p:cNvCxnSpPr>
            <a:cxnSpLocks/>
          </p:cNvCxnSpPr>
          <p:nvPr/>
        </p:nvCxnSpPr>
        <p:spPr>
          <a:xfrm flipH="1">
            <a:off x="9829751" y="2520625"/>
            <a:ext cx="153103" cy="3083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0DA6B99-FAB6-477F-B898-BC9DADD96849}"/>
              </a:ext>
            </a:extLst>
          </p:cNvPr>
          <p:cNvSpPr txBox="1"/>
          <p:nvPr/>
        </p:nvSpPr>
        <p:spPr>
          <a:xfrm>
            <a:off x="10089259" y="2113259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rgbClr val="FF0000"/>
                </a:solidFill>
                <a:latin typeface="Montserrat" panose="02000505000000020004" pitchFamily="2" charset="0"/>
              </a:rPr>
              <a:t>(Impuesto de Renta)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60EE147-EAC1-4D54-AF34-ADEE49383809}"/>
              </a:ext>
            </a:extLst>
          </p:cNvPr>
          <p:cNvSpPr txBox="1"/>
          <p:nvPr/>
        </p:nvSpPr>
        <p:spPr>
          <a:xfrm>
            <a:off x="342010" y="4226702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rgbClr val="FF0000"/>
                </a:solidFill>
                <a:latin typeface="Montserrat" panose="02000505000000020004" pitchFamily="2" charset="0"/>
              </a:rPr>
              <a:t>(Impuesto de Renta)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C750A83D-BEA5-4AA9-A8F4-EFBC65041780}"/>
              </a:ext>
            </a:extLst>
          </p:cNvPr>
          <p:cNvSpPr txBox="1"/>
          <p:nvPr/>
        </p:nvSpPr>
        <p:spPr>
          <a:xfrm>
            <a:off x="2644952" y="4097464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</a:rPr>
              <a:t>$100 </a:t>
            </a:r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  <a:sym typeface="Wingdings" panose="05000000000000000000" pitchFamily="2" charset="2"/>
              </a:rPr>
              <a:t> Renta fija         </a:t>
            </a:r>
          </a:p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  <a:sym typeface="Wingdings" panose="05000000000000000000" pitchFamily="2" charset="2"/>
              </a:rPr>
              <a:t>               Renta variable</a:t>
            </a:r>
            <a:endParaRPr lang="es-CO" sz="1600" dirty="0">
              <a:solidFill>
                <a:srgbClr val="FF0000"/>
              </a:solidFill>
              <a:latin typeface="Montserrat" panose="02000505000000020004" pitchFamily="2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DBA872F-E23D-41C6-BFD4-5647F00F030B}"/>
              </a:ext>
            </a:extLst>
          </p:cNvPr>
          <p:cNvSpPr txBox="1"/>
          <p:nvPr/>
        </p:nvSpPr>
        <p:spPr>
          <a:xfrm>
            <a:off x="5554842" y="4097464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</a:rPr>
              <a:t>$110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20FAD62-393C-49A2-AB24-93BF91164077}"/>
              </a:ext>
            </a:extLst>
          </p:cNvPr>
          <p:cNvSpPr txBox="1"/>
          <p:nvPr/>
        </p:nvSpPr>
        <p:spPr>
          <a:xfrm>
            <a:off x="5102903" y="4097464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rgbClr val="FF0000"/>
                </a:solidFill>
                <a:latin typeface="Montserrat" panose="02000505000000020004" pitchFamily="2" charset="0"/>
              </a:rPr>
              <a:t>10%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B3F4AD62-9BF0-4893-BB20-036436442CE5}"/>
              </a:ext>
            </a:extLst>
          </p:cNvPr>
          <p:cNvSpPr txBox="1"/>
          <p:nvPr/>
        </p:nvSpPr>
        <p:spPr>
          <a:xfrm>
            <a:off x="6188172" y="4097464"/>
            <a:ext cx="2395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u="sng" dirty="0">
                <a:solidFill>
                  <a:srgbClr val="FF0000"/>
                </a:solidFill>
                <a:latin typeface="Montserrat" panose="02000505000000020004" pitchFamily="2" charset="0"/>
              </a:rPr>
              <a:t>Beneficios tributarios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944B1A6-5AA7-457C-9587-A42097C4F045}"/>
              </a:ext>
            </a:extLst>
          </p:cNvPr>
          <p:cNvSpPr txBox="1"/>
          <p:nvPr/>
        </p:nvSpPr>
        <p:spPr>
          <a:xfrm>
            <a:off x="5716656" y="464589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>
                <a:solidFill>
                  <a:srgbClr val="FF0000"/>
                </a:solidFill>
                <a:latin typeface="Montserrat" panose="02000505000000020004" pitchFamily="2" charset="0"/>
              </a:rPr>
              <a:t>Pensionado (a)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8F72420-33BE-47E5-9F89-9205F639F90E}"/>
              </a:ext>
            </a:extLst>
          </p:cNvPr>
          <p:cNvSpPr txBox="1"/>
          <p:nvPr/>
        </p:nvSpPr>
        <p:spPr>
          <a:xfrm>
            <a:off x="6834186" y="4645891"/>
            <a:ext cx="6880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>
                <a:solidFill>
                  <a:srgbClr val="FF0000"/>
                </a:solidFill>
                <a:latin typeface="Montserrat" panose="02000505000000020004" pitchFamily="2" charset="0"/>
              </a:rPr>
              <a:t>10 años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D32D306-C7B7-4499-A2FC-8B57D8D5CE73}"/>
              </a:ext>
            </a:extLst>
          </p:cNvPr>
          <p:cNvSpPr txBox="1"/>
          <p:nvPr/>
        </p:nvSpPr>
        <p:spPr>
          <a:xfrm>
            <a:off x="7493779" y="4645891"/>
            <a:ext cx="7681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>
                <a:solidFill>
                  <a:srgbClr val="FF0000"/>
                </a:solidFill>
                <a:latin typeface="Montserrat" panose="02000505000000020004" pitchFamily="2" charset="0"/>
              </a:rPr>
              <a:t>Vivienda</a:t>
            </a:r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417E7EC2-BB7F-401E-9364-07F3AA753072}"/>
              </a:ext>
            </a:extLst>
          </p:cNvPr>
          <p:cNvSpPr/>
          <p:nvPr/>
        </p:nvSpPr>
        <p:spPr>
          <a:xfrm>
            <a:off x="6178759" y="4388908"/>
            <a:ext cx="272538" cy="272538"/>
          </a:xfrm>
          <a:prstGeom prst="ellipse">
            <a:avLst/>
          </a:prstGeom>
          <a:solidFill>
            <a:srgbClr val="2129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atin typeface="Montserrat" panose="02000505000000020004" pitchFamily="2" charset="0"/>
              </a:rPr>
              <a:t>1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A4E7BB1C-A1C8-49DE-9619-85A1A4D8FD6B}"/>
              </a:ext>
            </a:extLst>
          </p:cNvPr>
          <p:cNvSpPr/>
          <p:nvPr/>
        </p:nvSpPr>
        <p:spPr>
          <a:xfrm>
            <a:off x="6982070" y="4384209"/>
            <a:ext cx="272538" cy="272538"/>
          </a:xfrm>
          <a:prstGeom prst="ellipse">
            <a:avLst/>
          </a:prstGeom>
          <a:solidFill>
            <a:srgbClr val="2129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atin typeface="Montserrat" panose="02000505000000020004" pitchFamily="2" charset="0"/>
              </a:rPr>
              <a:t>2</a:t>
            </a: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42E0DA43-4035-4218-AC5C-BF069885C6C5}"/>
              </a:ext>
            </a:extLst>
          </p:cNvPr>
          <p:cNvSpPr/>
          <p:nvPr/>
        </p:nvSpPr>
        <p:spPr>
          <a:xfrm>
            <a:off x="7691374" y="4369618"/>
            <a:ext cx="272538" cy="272538"/>
          </a:xfrm>
          <a:prstGeom prst="ellipse">
            <a:avLst/>
          </a:prstGeom>
          <a:solidFill>
            <a:srgbClr val="2129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atin typeface="Montserrat" panose="02000505000000020004" pitchFamily="2" charset="0"/>
              </a:rPr>
              <a:t>3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ED156861-753E-438D-8394-ED06E8492A0C}"/>
              </a:ext>
            </a:extLst>
          </p:cNvPr>
          <p:cNvSpPr/>
          <p:nvPr/>
        </p:nvSpPr>
        <p:spPr>
          <a:xfrm>
            <a:off x="6194708" y="3492866"/>
            <a:ext cx="973088" cy="584775"/>
          </a:xfrm>
          <a:prstGeom prst="rect">
            <a:avLst/>
          </a:prstGeom>
          <a:noFill/>
          <a:ln w="19050">
            <a:solidFill>
              <a:srgbClr val="2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>
                <a:solidFill>
                  <a:srgbClr val="FF0000"/>
                </a:solidFill>
                <a:latin typeface="Montserrat" panose="02000505000000020004" pitchFamily="2" charset="0"/>
              </a:rPr>
              <a:t>Deducción </a:t>
            </a:r>
            <a:r>
              <a:rPr lang="es-CO" dirty="0">
                <a:solidFill>
                  <a:srgbClr val="FF0000"/>
                </a:solidFill>
                <a:latin typeface="Montserrat" panose="02000505000000020004" pitchFamily="2" charset="0"/>
              </a:rPr>
              <a:t>40</a:t>
            </a:r>
            <a:r>
              <a:rPr lang="es-CO" sz="1100" dirty="0">
                <a:solidFill>
                  <a:srgbClr val="FF0000"/>
                </a:solidFill>
                <a:latin typeface="Montserrat" panose="02000505000000020004" pitchFamily="2" charset="0"/>
              </a:rPr>
              <a:t>%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575ACD6E-F49A-4BA4-8C1E-AF09EA7C745B}"/>
              </a:ext>
            </a:extLst>
          </p:cNvPr>
          <p:cNvSpPr/>
          <p:nvPr/>
        </p:nvSpPr>
        <p:spPr>
          <a:xfrm>
            <a:off x="7285070" y="3492866"/>
            <a:ext cx="802702" cy="584775"/>
          </a:xfrm>
          <a:prstGeom prst="rect">
            <a:avLst/>
          </a:prstGeom>
          <a:noFill/>
          <a:ln w="19050">
            <a:solidFill>
              <a:srgbClr val="2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rgbClr val="FF0000"/>
                </a:solidFill>
                <a:latin typeface="Montserrat" panose="02000505000000020004" pitchFamily="2" charset="0"/>
              </a:rPr>
              <a:t>NO </a:t>
            </a:r>
          </a:p>
          <a:p>
            <a:pPr algn="ctr"/>
            <a:r>
              <a:rPr lang="es-CO" sz="1400" dirty="0">
                <a:solidFill>
                  <a:srgbClr val="FF0000"/>
                </a:solidFill>
                <a:latin typeface="Montserrat" panose="02000505000000020004" pitchFamily="2" charset="0"/>
              </a:rPr>
              <a:t>4 x mil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85AC1FE-B2E1-49C2-87D5-8843581BFFDA}"/>
              </a:ext>
            </a:extLst>
          </p:cNvPr>
          <p:cNvSpPr/>
          <p:nvPr/>
        </p:nvSpPr>
        <p:spPr>
          <a:xfrm>
            <a:off x="2248360" y="5413060"/>
            <a:ext cx="1172537" cy="911177"/>
          </a:xfrm>
          <a:prstGeom prst="rect">
            <a:avLst/>
          </a:prstGeom>
          <a:noFill/>
          <a:ln w="19050">
            <a:solidFill>
              <a:srgbClr val="2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solidFill>
                  <a:srgbClr val="FF0000"/>
                </a:solidFill>
                <a:latin typeface="Montserrat" panose="02000505000000020004" pitchFamily="2" charset="0"/>
              </a:rPr>
              <a:t>Deducción </a:t>
            </a:r>
            <a:r>
              <a:rPr lang="es-CO" sz="2000" dirty="0">
                <a:solidFill>
                  <a:srgbClr val="FF0000"/>
                </a:solidFill>
                <a:latin typeface="Montserrat" panose="02000505000000020004" pitchFamily="2" charset="0"/>
              </a:rPr>
              <a:t>40</a:t>
            </a:r>
            <a:r>
              <a:rPr lang="es-CO" sz="1200" dirty="0">
                <a:solidFill>
                  <a:srgbClr val="FF0000"/>
                </a:solidFill>
                <a:latin typeface="Montserrat" panose="02000505000000020004" pitchFamily="2" charset="0"/>
              </a:rPr>
              <a:t>%</a:t>
            </a:r>
          </a:p>
          <a:p>
            <a:pPr algn="ctr"/>
            <a:r>
              <a:rPr lang="es-CO" sz="1200" dirty="0">
                <a:solidFill>
                  <a:srgbClr val="FF0000"/>
                </a:solidFill>
                <a:latin typeface="Montserrat" panose="02000505000000020004" pitchFamily="2" charset="0"/>
              </a:rPr>
              <a:t>Impuesto Renta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DDAA0525-510E-4541-9F76-0E1DCB0ADBB1}"/>
              </a:ext>
            </a:extLst>
          </p:cNvPr>
          <p:cNvSpPr txBox="1"/>
          <p:nvPr/>
        </p:nvSpPr>
        <p:spPr>
          <a:xfrm>
            <a:off x="6736639" y="5431157"/>
            <a:ext cx="2182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- Intereses de vivienda</a:t>
            </a:r>
          </a:p>
          <a:p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- Dependientes (10%)</a:t>
            </a:r>
          </a:p>
          <a:p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- Póliza de salud</a:t>
            </a:r>
          </a:p>
          <a:p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- Ingreso bruto (</a:t>
            </a:r>
            <a:r>
              <a:rPr lang="es-CO" sz="1200" dirty="0" err="1">
                <a:solidFill>
                  <a:srgbClr val="202850"/>
                </a:solidFill>
                <a:latin typeface="Montserrat" panose="02000505000000020004" pitchFamily="2" charset="0"/>
              </a:rPr>
              <a:t>Máx</a:t>
            </a:r>
            <a:r>
              <a:rPr lang="es-CO" sz="1200" dirty="0">
                <a:solidFill>
                  <a:srgbClr val="202850"/>
                </a:solidFill>
                <a:latin typeface="Montserrat" panose="02000505000000020004" pitchFamily="2" charset="0"/>
              </a:rPr>
              <a:t> 30%)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BA6E76F7-4D47-4A6F-A54C-F03255864791}"/>
              </a:ext>
            </a:extLst>
          </p:cNvPr>
          <p:cNvSpPr txBox="1"/>
          <p:nvPr/>
        </p:nvSpPr>
        <p:spPr>
          <a:xfrm>
            <a:off x="9386939" y="4555455"/>
            <a:ext cx="255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rgbClr val="202850"/>
                </a:solidFill>
                <a:latin typeface="Montserrat" panose="02000505000000020004" pitchFamily="2" charset="0"/>
              </a:rPr>
              <a:t>“La verdadera planeación consiste en no aumentar los ingresos brutos o base de cotización innecesariamente”.</a:t>
            </a:r>
          </a:p>
        </p:txBody>
      </p:sp>
    </p:spTree>
    <p:extLst>
      <p:ext uri="{BB962C8B-B14F-4D97-AF65-F5344CB8AC3E}">
        <p14:creationId xmlns:p14="http://schemas.microsoft.com/office/powerpoint/2010/main" val="11857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6" grpId="0"/>
      <p:bldP spid="47" grpId="0"/>
      <p:bldP spid="48" grpId="0"/>
      <p:bldP spid="49" grpId="0" animBg="1"/>
      <p:bldP spid="50" grpId="0"/>
      <p:bldP spid="5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5045" y="764717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Módulo Inversiones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14123-5978-4D8D-8682-25434A74C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9255" y="1869153"/>
            <a:ext cx="5835588" cy="2746055"/>
          </a:xfrm>
        </p:spPr>
        <p:txBody>
          <a:bodyPr>
            <a:noAutofit/>
          </a:bodyPr>
          <a:lstStyle/>
          <a:p>
            <a:pPr algn="l"/>
            <a:r>
              <a:rPr lang="es-MX" sz="2000" dirty="0"/>
              <a:t>Lo que aprenderás:</a:t>
            </a:r>
          </a:p>
          <a:p>
            <a:pPr algn="l"/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¿Qué son las tasas de interés?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¿Cómo elegir la mejor inversión entre varias opciones?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¿En qué puedo invertir para mi vejez?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dirty="0"/>
          </a:p>
          <a:p>
            <a:pPr algn="l"/>
            <a:endParaRPr lang="es-CO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42F15B6-61F7-4EA8-A4FE-7862D2C8481E}"/>
              </a:ext>
            </a:extLst>
          </p:cNvPr>
          <p:cNvSpPr/>
          <p:nvPr/>
        </p:nvSpPr>
        <p:spPr>
          <a:xfrm rot="10800000">
            <a:off x="9725631" y="2603562"/>
            <a:ext cx="989717" cy="483063"/>
          </a:xfrm>
          <a:prstGeom prst="rightArrow">
            <a:avLst/>
          </a:prstGeom>
          <a:solidFill>
            <a:srgbClr val="20284F"/>
          </a:solidFill>
          <a:ln w="38100">
            <a:solidFill>
              <a:srgbClr val="2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093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5694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Tasas de Interés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9375"/>
            <a:ext cx="1392865" cy="1802531"/>
          </a:xfrm>
          <a:prstGeom prst="rect">
            <a:avLst/>
          </a:prstGeom>
        </p:spPr>
      </p:pic>
      <p:pic>
        <p:nvPicPr>
          <p:cNvPr id="6" name="Picture 2" descr="An introduction to investment funds ...">
            <a:extLst>
              <a:ext uri="{FF2B5EF4-FFF2-40B4-BE49-F238E27FC236}">
                <a16:creationId xmlns:a16="http://schemas.microsoft.com/office/drawing/2014/main" id="{2617A15E-94F3-47CD-8475-FCBCD318C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35" y="2359446"/>
            <a:ext cx="3406064" cy="269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B614123-5978-4D8D-8682-25434A74C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588" y="1307622"/>
            <a:ext cx="7170821" cy="2746055"/>
          </a:xfrm>
        </p:spPr>
        <p:txBody>
          <a:bodyPr>
            <a:noAutofit/>
          </a:bodyPr>
          <a:lstStyle/>
          <a:p>
            <a:pPr algn="l"/>
            <a:r>
              <a:rPr lang="es-MX" sz="2000" dirty="0"/>
              <a:t>Lo que aprenderás:</a:t>
            </a:r>
          </a:p>
          <a:p>
            <a:pPr algn="l"/>
            <a:endParaRPr lang="es-MX" sz="2000" dirty="0"/>
          </a:p>
          <a:p>
            <a:pPr algn="l"/>
            <a:r>
              <a:rPr lang="es-MX" sz="2000" dirty="0"/>
              <a:t>“La tasa de interés es el precio del dinero en el tiempo, en el mercado financiero”. </a:t>
            </a:r>
          </a:p>
          <a:p>
            <a:pPr algn="l"/>
            <a:endParaRPr lang="es-MX" sz="2000" dirty="0"/>
          </a:p>
          <a:p>
            <a:pPr algn="l"/>
            <a:r>
              <a:rPr lang="es-MX" sz="2000" dirty="0"/>
              <a:t>Tomado del Banco de la República de Colombia.</a:t>
            </a:r>
          </a:p>
          <a:p>
            <a:pPr algn="l"/>
            <a:endParaRPr lang="es-MX" sz="2000" dirty="0"/>
          </a:p>
          <a:p>
            <a:pPr algn="l"/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93495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14E129F-3DC5-49A2-86AA-31443102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381" y="1408954"/>
            <a:ext cx="7286075" cy="35113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3418" y="275781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Tasas de Interés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86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3868" y="0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Tasas de Interés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F5F47E0-E129-41B4-8CEE-E36ADD288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843" y="1161639"/>
            <a:ext cx="6496049" cy="399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5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4124" y="560531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Módulo Inversiones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14123-5978-4D8D-8682-25434A74C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0478" y="1868733"/>
            <a:ext cx="5776406" cy="2746055"/>
          </a:xfrm>
        </p:spPr>
        <p:txBody>
          <a:bodyPr>
            <a:normAutofit lnSpcReduction="10000"/>
          </a:bodyPr>
          <a:lstStyle/>
          <a:p>
            <a:pPr algn="l"/>
            <a:r>
              <a:rPr lang="es-MX" sz="2000" dirty="0"/>
              <a:t>Lo que aprenderás:</a:t>
            </a:r>
          </a:p>
          <a:p>
            <a:pPr algn="l"/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¿Qué son las tasas de interés?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¿Cómo elegir la mejor inversión entre varias opciones?</a:t>
            </a:r>
            <a:br>
              <a:rPr lang="es-MX" sz="2000" dirty="0"/>
            </a:br>
            <a:endParaRPr lang="es-MX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000" dirty="0"/>
              <a:t>¿En qué puedo invertir para mi vejez?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000" dirty="0"/>
          </a:p>
          <a:p>
            <a:pPr algn="l"/>
            <a:endParaRPr lang="es-CO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42F15B6-61F7-4EA8-A4FE-7862D2C8481E}"/>
              </a:ext>
            </a:extLst>
          </p:cNvPr>
          <p:cNvSpPr/>
          <p:nvPr/>
        </p:nvSpPr>
        <p:spPr>
          <a:xfrm rot="10800000">
            <a:off x="10678501" y="3166279"/>
            <a:ext cx="989717" cy="483063"/>
          </a:xfrm>
          <a:prstGeom prst="rightArrow">
            <a:avLst/>
          </a:prstGeom>
          <a:solidFill>
            <a:srgbClr val="20284F"/>
          </a:solidFill>
          <a:ln w="38100">
            <a:solidFill>
              <a:srgbClr val="2028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922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1B92-20C0-49AC-8787-2AC8AACE6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1172" y="764717"/>
            <a:ext cx="9144000" cy="1037814"/>
          </a:xfrm>
        </p:spPr>
        <p:txBody>
          <a:bodyPr>
            <a:normAutofit/>
          </a:bodyPr>
          <a:lstStyle/>
          <a:p>
            <a:r>
              <a:rPr lang="es-CO" sz="4000" b="1" dirty="0"/>
              <a:t>Eligiendo Inversiones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BEFA65-5FC4-4313-92D8-2CB346621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5469"/>
            <a:ext cx="1392865" cy="180253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5D2E092-46F8-40F7-A3E4-AE0B3650A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063" y="1848613"/>
            <a:ext cx="7241219" cy="2663620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2FD853C4-98DF-4CB1-999E-D714C227C7DA}"/>
              </a:ext>
            </a:extLst>
          </p:cNvPr>
          <p:cNvSpPr/>
          <p:nvPr/>
        </p:nvSpPr>
        <p:spPr>
          <a:xfrm>
            <a:off x="10963168" y="1893770"/>
            <a:ext cx="364740" cy="364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221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3F5A544F-A611-4884-8972-459B6E4BEF6F}"/>
              </a:ext>
            </a:extLst>
          </p:cNvPr>
          <p:cNvGrpSpPr/>
          <p:nvPr/>
        </p:nvGrpSpPr>
        <p:grpSpPr>
          <a:xfrm>
            <a:off x="4741124" y="681557"/>
            <a:ext cx="7101688" cy="3996976"/>
            <a:chOff x="2210334" y="1342134"/>
            <a:chExt cx="7429500" cy="4181475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55ECFA24-571C-4367-9965-5FB87234470F}"/>
                </a:ext>
              </a:extLst>
            </p:cNvPr>
            <p:cNvGrpSpPr/>
            <p:nvPr/>
          </p:nvGrpSpPr>
          <p:grpSpPr>
            <a:xfrm>
              <a:off x="2210334" y="1342134"/>
              <a:ext cx="7429500" cy="4181475"/>
              <a:chOff x="2210334" y="1342134"/>
              <a:chExt cx="7429500" cy="4181475"/>
            </a:xfrm>
          </p:grpSpPr>
          <p:grpSp>
            <p:nvGrpSpPr>
              <p:cNvPr id="7" name="Grupo 6">
                <a:extLst>
                  <a:ext uri="{FF2B5EF4-FFF2-40B4-BE49-F238E27FC236}">
                    <a16:creationId xmlns:a16="http://schemas.microsoft.com/office/drawing/2014/main" id="{3C63B8B0-823D-4ADF-9D1E-675203AB2002}"/>
                  </a:ext>
                </a:extLst>
              </p:cNvPr>
              <p:cNvGrpSpPr/>
              <p:nvPr/>
            </p:nvGrpSpPr>
            <p:grpSpPr>
              <a:xfrm>
                <a:off x="2210334" y="1342134"/>
                <a:ext cx="7429500" cy="4181475"/>
                <a:chOff x="2210334" y="1342134"/>
                <a:chExt cx="7429500" cy="4181475"/>
              </a:xfrm>
            </p:grpSpPr>
            <p:grpSp>
              <p:nvGrpSpPr>
                <p:cNvPr id="9" name="Grupo 8">
                  <a:extLst>
                    <a:ext uri="{FF2B5EF4-FFF2-40B4-BE49-F238E27FC236}">
                      <a16:creationId xmlns:a16="http://schemas.microsoft.com/office/drawing/2014/main" id="{6627C178-CC74-4C99-83A6-1FDD2B254CDB}"/>
                    </a:ext>
                  </a:extLst>
                </p:cNvPr>
                <p:cNvGrpSpPr/>
                <p:nvPr/>
              </p:nvGrpSpPr>
              <p:grpSpPr>
                <a:xfrm>
                  <a:off x="2210334" y="1342134"/>
                  <a:ext cx="7429500" cy="4181475"/>
                  <a:chOff x="2210334" y="1342134"/>
                  <a:chExt cx="7429500" cy="4181475"/>
                </a:xfrm>
              </p:grpSpPr>
              <p:grpSp>
                <p:nvGrpSpPr>
                  <p:cNvPr id="11" name="Grupo 10">
                    <a:extLst>
                      <a:ext uri="{FF2B5EF4-FFF2-40B4-BE49-F238E27FC236}">
                        <a16:creationId xmlns:a16="http://schemas.microsoft.com/office/drawing/2014/main" id="{908BCC78-CD6E-44C1-AB26-6E253CFCDF46}"/>
                      </a:ext>
                    </a:extLst>
                  </p:cNvPr>
                  <p:cNvGrpSpPr/>
                  <p:nvPr/>
                </p:nvGrpSpPr>
                <p:grpSpPr>
                  <a:xfrm>
                    <a:off x="2210334" y="1342134"/>
                    <a:ext cx="7429500" cy="4181475"/>
                    <a:chOff x="2381250" y="1338263"/>
                    <a:chExt cx="7429500" cy="4181475"/>
                  </a:xfrm>
                </p:grpSpPr>
                <p:grpSp>
                  <p:nvGrpSpPr>
                    <p:cNvPr id="13" name="Grupo 12">
                      <a:extLst>
                        <a:ext uri="{FF2B5EF4-FFF2-40B4-BE49-F238E27FC236}">
                          <a16:creationId xmlns:a16="http://schemas.microsoft.com/office/drawing/2014/main" id="{D43E805C-0E86-4AED-9741-F00B441F916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81250" y="1338263"/>
                      <a:ext cx="7429500" cy="4181475"/>
                      <a:chOff x="2381250" y="1338263"/>
                      <a:chExt cx="7429500" cy="4181475"/>
                    </a:xfrm>
                  </p:grpSpPr>
                  <p:grpSp>
                    <p:nvGrpSpPr>
                      <p:cNvPr id="15" name="Grupo 14">
                        <a:extLst>
                          <a:ext uri="{FF2B5EF4-FFF2-40B4-BE49-F238E27FC236}">
                            <a16:creationId xmlns:a16="http://schemas.microsoft.com/office/drawing/2014/main" id="{A11E0A39-8FFA-4C8C-874C-1F16BA327CC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81250" y="1338263"/>
                        <a:ext cx="7429500" cy="4181475"/>
                        <a:chOff x="2381250" y="1338263"/>
                        <a:chExt cx="7429500" cy="4181475"/>
                      </a:xfrm>
                    </p:grpSpPr>
                    <p:grpSp>
                      <p:nvGrpSpPr>
                        <p:cNvPr id="17" name="Grupo 16">
                          <a:extLst>
                            <a:ext uri="{FF2B5EF4-FFF2-40B4-BE49-F238E27FC236}">
                              <a16:creationId xmlns:a16="http://schemas.microsoft.com/office/drawing/2014/main" id="{E58E33AB-08BB-4475-8E88-6CE37ED4D6E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381250" y="1338263"/>
                          <a:ext cx="7429500" cy="4181475"/>
                          <a:chOff x="2381250" y="1338263"/>
                          <a:chExt cx="7429500" cy="4181475"/>
                        </a:xfrm>
                      </p:grpSpPr>
                      <p:pic>
                        <p:nvPicPr>
                          <p:cNvPr id="19" name="Picture 2" descr="Imagen relacionada">
                            <a:extLst>
                              <a:ext uri="{FF2B5EF4-FFF2-40B4-BE49-F238E27FC236}">
                                <a16:creationId xmlns:a16="http://schemas.microsoft.com/office/drawing/2014/main" id="{D54B3124-EEBE-4E5D-8627-768E1742AA5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1250" y="1338263"/>
                            <a:ext cx="7429500" cy="41814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20" name="Rectángulo 19">
                            <a:extLst>
                              <a:ext uri="{FF2B5EF4-FFF2-40B4-BE49-F238E27FC236}">
                                <a16:creationId xmlns:a16="http://schemas.microsoft.com/office/drawing/2014/main" id="{1F95319C-F5D9-429E-A641-22075A3883C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606467" y="1529697"/>
                            <a:ext cx="4247260" cy="282011"/>
                          </a:xfrm>
                          <a:prstGeom prst="rect">
                            <a:avLst/>
                          </a:prstGeom>
                          <a:solidFill>
                            <a:srgbClr val="F9F9F9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CO"/>
                          </a:p>
                        </p:txBody>
                      </p:sp>
                    </p:grpSp>
                    <p:sp>
                      <p:nvSpPr>
                        <p:cNvPr id="18" name="Rectángulo 17">
                          <a:extLst>
                            <a:ext uri="{FF2B5EF4-FFF2-40B4-BE49-F238E27FC236}">
                              <a16:creationId xmlns:a16="http://schemas.microsoft.com/office/drawing/2014/main" id="{66B97380-B7CF-413F-8370-4591A63444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132493" y="1606609"/>
                          <a:ext cx="1054236" cy="427290"/>
                        </a:xfrm>
                        <a:prstGeom prst="rect">
                          <a:avLst/>
                        </a:prstGeom>
                        <a:solidFill>
                          <a:srgbClr val="F9F9F9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CO"/>
                        </a:p>
                      </p:txBody>
                    </p:sp>
                  </p:grpSp>
                  <p:sp>
                    <p:nvSpPr>
                      <p:cNvPr id="16" name="Rectángulo 15">
                        <a:extLst>
                          <a:ext uri="{FF2B5EF4-FFF2-40B4-BE49-F238E27FC236}">
                            <a16:creationId xmlns:a16="http://schemas.microsoft.com/office/drawing/2014/main" id="{48463448-0D6E-4313-84AF-FB6939B9DF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57742" y="4700187"/>
                        <a:ext cx="786213" cy="675118"/>
                      </a:xfrm>
                      <a:prstGeom prst="rect">
                        <a:avLst/>
                      </a:prstGeom>
                      <a:solidFill>
                        <a:srgbClr val="F9F9F9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CO"/>
                      </a:p>
                    </p:txBody>
                  </p:sp>
                </p:grpSp>
                <p:sp>
                  <p:nvSpPr>
                    <p:cNvPr id="14" name="Rectángulo 13">
                      <a:extLst>
                        <a:ext uri="{FF2B5EF4-FFF2-40B4-BE49-F238E27FC236}">
                          <a16:creationId xmlns:a16="http://schemas.microsoft.com/office/drawing/2014/main" id="{CF599881-70EE-4D76-AEEA-F426916D5A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93009" y="4700187"/>
                      <a:ext cx="2170632" cy="299103"/>
                    </a:xfrm>
                    <a:prstGeom prst="rect">
                      <a:avLst/>
                    </a:prstGeom>
                    <a:solidFill>
                      <a:srgbClr val="F9F9F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CO"/>
                    </a:p>
                  </p:txBody>
                </p:sp>
              </p:grpSp>
              <p:sp>
                <p:nvSpPr>
                  <p:cNvPr id="12" name="Rectángulo 11">
                    <a:extLst>
                      <a:ext uri="{FF2B5EF4-FFF2-40B4-BE49-F238E27FC236}">
                        <a16:creationId xmlns:a16="http://schemas.microsoft.com/office/drawing/2014/main" id="{50436998-C9EB-4B1A-ACA7-32756EFDD271}"/>
                      </a:ext>
                    </a:extLst>
                  </p:cNvPr>
                  <p:cNvSpPr/>
                  <p:nvPr/>
                </p:nvSpPr>
                <p:spPr>
                  <a:xfrm>
                    <a:off x="2512464" y="3226037"/>
                    <a:ext cx="914400" cy="264919"/>
                  </a:xfrm>
                  <a:prstGeom prst="rect">
                    <a:avLst/>
                  </a:prstGeom>
                  <a:solidFill>
                    <a:srgbClr val="F9F9F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O"/>
                  </a:p>
                </p:txBody>
              </p:sp>
            </p:grpSp>
            <p:sp>
              <p:nvSpPr>
                <p:cNvPr id="10" name="Rectángulo 9">
                  <a:extLst>
                    <a:ext uri="{FF2B5EF4-FFF2-40B4-BE49-F238E27FC236}">
                      <a16:creationId xmlns:a16="http://schemas.microsoft.com/office/drawing/2014/main" id="{7A1FE8A5-A5C3-4E15-9FEF-86933ADF2D76}"/>
                    </a:ext>
                  </a:extLst>
                </p:cNvPr>
                <p:cNvSpPr/>
                <p:nvPr/>
              </p:nvSpPr>
              <p:spPr>
                <a:xfrm>
                  <a:off x="7246834" y="3307222"/>
                  <a:ext cx="1153682" cy="213645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31A0090-D391-45D2-8EBC-F4C0524F63A7}"/>
                  </a:ext>
                </a:extLst>
              </p:cNvPr>
              <p:cNvSpPr/>
              <p:nvPr/>
            </p:nvSpPr>
            <p:spPr>
              <a:xfrm>
                <a:off x="5067656" y="4298535"/>
                <a:ext cx="1298961" cy="239282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74A2A77F-3FD6-489A-8CC5-CF329937A5F2}"/>
                </a:ext>
              </a:extLst>
            </p:cNvPr>
            <p:cNvSpPr/>
            <p:nvPr/>
          </p:nvSpPr>
          <p:spPr>
            <a:xfrm>
              <a:off x="2546647" y="3429000"/>
              <a:ext cx="128187" cy="305512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22" name="Imagen 21">
            <a:extLst>
              <a:ext uri="{FF2B5EF4-FFF2-40B4-BE49-F238E27FC236}">
                <a16:creationId xmlns:a16="http://schemas.microsoft.com/office/drawing/2014/main" id="{F5FCADA6-9AD4-463F-835F-AE18B0DFB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135" y="5051589"/>
            <a:ext cx="1392865" cy="18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4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2669182-A9D6-4FA0-B9DC-DD3FBE2732B6}"/>
              </a:ext>
            </a:extLst>
          </p:cNvPr>
          <p:cNvGrpSpPr/>
          <p:nvPr/>
        </p:nvGrpSpPr>
        <p:grpSpPr>
          <a:xfrm>
            <a:off x="5006833" y="1298985"/>
            <a:ext cx="6731545" cy="2695967"/>
            <a:chOff x="1797238" y="1707357"/>
            <a:chExt cx="8597524" cy="3443287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BC329163-6708-4DE3-9F22-BE2F2B8D02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7238" y="1707357"/>
              <a:ext cx="8597524" cy="3443287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B8A8B0F2-C26A-463F-A105-80885C94E644}"/>
                </a:ext>
              </a:extLst>
            </p:cNvPr>
            <p:cNvSpPr/>
            <p:nvPr/>
          </p:nvSpPr>
          <p:spPr>
            <a:xfrm>
              <a:off x="1819275" y="4648200"/>
              <a:ext cx="741045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3293841B-96DA-4E80-8A3E-511C819C0F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197" y="5055469"/>
            <a:ext cx="1392865" cy="18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23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  COM_FR_2020 (1) - copia</Template>
  <TotalTime>131</TotalTime>
  <Words>311</Words>
  <Application>Microsoft Office PowerPoint</Application>
  <PresentationFormat>Panorámica</PresentationFormat>
  <Paragraphs>77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Montserrat</vt:lpstr>
      <vt:lpstr>Tema de Office</vt:lpstr>
      <vt:lpstr>Módulo Inversiones</vt:lpstr>
      <vt:lpstr>Módulo Inversiones</vt:lpstr>
      <vt:lpstr>Tasas de Interés</vt:lpstr>
      <vt:lpstr>Tasas de Interés</vt:lpstr>
      <vt:lpstr>Tasas de Interés</vt:lpstr>
      <vt:lpstr>Módulo Inversiones</vt:lpstr>
      <vt:lpstr>Eligiendo Inversiones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Módulo Inversiones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Presupuesto</dc:title>
  <dc:creator>Sebastian Bedoya Carvajal</dc:creator>
  <cp:lastModifiedBy>Sentire Taller SAS</cp:lastModifiedBy>
  <cp:revision>19</cp:revision>
  <dcterms:created xsi:type="dcterms:W3CDTF">2020-10-06T23:07:15Z</dcterms:created>
  <dcterms:modified xsi:type="dcterms:W3CDTF">2020-11-11T03:35:49Z</dcterms:modified>
</cp:coreProperties>
</file>