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</p:sldIdLst>
  <p:sldSz cx="12192000" cy="6858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Montserrat" panose="00000500000000000000" pitchFamily="50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01" y="1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96bf4ff0d1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96bf4ff0d1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9df90af0e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Google Shape;107;g9df90af0e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9df90af0e7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2" name="Google Shape;142;g9df90af0e7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9df90af0e7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2" name="Google Shape;152;g9df90af0e7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9df90af0e7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2" name="Google Shape;152;g9df90af0e7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37753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9df90af0e7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1" name="Google Shape;161;g9df90af0e7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96bf4ff0d1_1_5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g96bf4ff0d1_1_5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524000" y="914972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6AEAA"/>
              </a:buClr>
              <a:buSzPts val="6000"/>
              <a:buFont typeface="Montserrat"/>
              <a:buNone/>
              <a:defRPr sz="6000">
                <a:solidFill>
                  <a:srgbClr val="06AEAA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524000" y="3394647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400"/>
              <a:buNone/>
              <a:defRPr sz="24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ftr" idx="11"/>
          </p:nvPr>
        </p:nvSpPr>
        <p:spPr>
          <a:xfrm>
            <a:off x="838200" y="632401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7943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6AEAA"/>
              </a:buClr>
              <a:buSzPts val="4400"/>
              <a:buFont typeface="Montserrat"/>
              <a:buNone/>
              <a:defRPr>
                <a:solidFill>
                  <a:srgbClr val="06AEAA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 rot="5400000">
            <a:off x="4158792" y="-2057399"/>
            <a:ext cx="3874416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800"/>
              <a:buChar char="•"/>
              <a:defRPr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400"/>
              <a:buChar char="•"/>
              <a:defRPr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  <a:defRPr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ftr" idx="11"/>
          </p:nvPr>
        </p:nvSpPr>
        <p:spPr>
          <a:xfrm>
            <a:off x="838200" y="632401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>
            <a:spLocks noGrp="1"/>
          </p:cNvSpPr>
          <p:nvPr>
            <p:ph type="title"/>
          </p:nvPr>
        </p:nvSpPr>
        <p:spPr>
          <a:xfrm rot="5400000">
            <a:off x="7535273" y="1554752"/>
            <a:ext cx="5008153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6AEAA"/>
              </a:buClr>
              <a:buSzPts val="4400"/>
              <a:buFont typeface="Montserrat"/>
              <a:buNone/>
              <a:defRPr>
                <a:solidFill>
                  <a:srgbClr val="06AEAA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2"/>
          <p:cNvSpPr txBox="1">
            <a:spLocks noGrp="1"/>
          </p:cNvSpPr>
          <p:nvPr>
            <p:ph type="body" idx="1"/>
          </p:nvPr>
        </p:nvSpPr>
        <p:spPr>
          <a:xfrm rot="5400000">
            <a:off x="2201274" y="-997948"/>
            <a:ext cx="5008153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800"/>
              <a:buChar char="•"/>
              <a:defRPr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400"/>
              <a:buChar char="•"/>
              <a:defRPr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  <a:defRPr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12"/>
          <p:cNvSpPr txBox="1">
            <a:spLocks noGrp="1"/>
          </p:cNvSpPr>
          <p:nvPr>
            <p:ph type="ftr" idx="11"/>
          </p:nvPr>
        </p:nvSpPr>
        <p:spPr>
          <a:xfrm>
            <a:off x="838200" y="632401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838200" y="48767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6AEAA"/>
              </a:buClr>
              <a:buSzPts val="4400"/>
              <a:buFont typeface="Montserrat"/>
              <a:buNone/>
              <a:defRPr>
                <a:solidFill>
                  <a:srgbClr val="06AEAA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body" idx="1"/>
          </p:nvPr>
        </p:nvSpPr>
        <p:spPr>
          <a:xfrm>
            <a:off x="838200" y="1948176"/>
            <a:ext cx="10515600" cy="3142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800"/>
              <a:buChar char="•"/>
              <a:defRPr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400"/>
              <a:buChar char="•"/>
              <a:defRPr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  <a:defRPr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ftr" idx="11"/>
          </p:nvPr>
        </p:nvSpPr>
        <p:spPr>
          <a:xfrm>
            <a:off x="838200" y="632401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831850" y="616229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6AEAA"/>
              </a:buClr>
              <a:buSzPts val="6000"/>
              <a:buFont typeface="Montserrat"/>
              <a:buNone/>
              <a:defRPr sz="6000">
                <a:solidFill>
                  <a:srgbClr val="06AEAA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831850" y="3495954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400"/>
              <a:buNone/>
              <a:defRPr sz="24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ftr" idx="11"/>
          </p:nvPr>
        </p:nvSpPr>
        <p:spPr>
          <a:xfrm>
            <a:off x="838200" y="632401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747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6AEAA"/>
              </a:buClr>
              <a:buSzPts val="4400"/>
              <a:buFont typeface="Montserrat"/>
              <a:buNone/>
              <a:defRPr>
                <a:solidFill>
                  <a:srgbClr val="06AEAA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310327"/>
            <a:ext cx="5181600" cy="3987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800"/>
              <a:buChar char="•"/>
              <a:defRPr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400"/>
              <a:buChar char="•"/>
              <a:defRPr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  <a:defRPr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6172200" y="1310327"/>
            <a:ext cx="5181600" cy="3987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800"/>
              <a:buChar char="•"/>
              <a:defRPr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400"/>
              <a:buChar char="•"/>
              <a:defRPr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  <a:defRPr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838200" y="632401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839788" y="365126"/>
            <a:ext cx="1051560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6AEAA"/>
              </a:buClr>
              <a:buSzPts val="4400"/>
              <a:buFont typeface="Montserrat"/>
              <a:buNone/>
              <a:defRPr>
                <a:solidFill>
                  <a:srgbClr val="06AEAA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body" idx="1"/>
          </p:nvPr>
        </p:nvSpPr>
        <p:spPr>
          <a:xfrm>
            <a:off x="839788" y="1266385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400"/>
              <a:buNone/>
              <a:defRPr sz="2400" b="1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2"/>
          </p:nvPr>
        </p:nvSpPr>
        <p:spPr>
          <a:xfrm>
            <a:off x="839788" y="2090296"/>
            <a:ext cx="5157787" cy="3332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800"/>
              <a:buChar char="•"/>
              <a:defRPr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400"/>
              <a:buChar char="•"/>
              <a:defRPr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  <a:defRPr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body" idx="3"/>
          </p:nvPr>
        </p:nvSpPr>
        <p:spPr>
          <a:xfrm>
            <a:off x="6172200" y="1266385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400"/>
              <a:buNone/>
              <a:defRPr sz="2400" b="1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4"/>
          </p:nvPr>
        </p:nvSpPr>
        <p:spPr>
          <a:xfrm>
            <a:off x="6172200" y="2090297"/>
            <a:ext cx="5183188" cy="33324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800"/>
              <a:buChar char="•"/>
              <a:defRPr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400"/>
              <a:buChar char="•"/>
              <a:defRPr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  <a:defRPr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ftr" idx="11"/>
          </p:nvPr>
        </p:nvSpPr>
        <p:spPr>
          <a:xfrm>
            <a:off x="838200" y="632401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6AEAA"/>
              </a:buClr>
              <a:buSzPts val="4400"/>
              <a:buFont typeface="Montserrat"/>
              <a:buNone/>
              <a:defRPr>
                <a:solidFill>
                  <a:srgbClr val="06AEAA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ftr" idx="11"/>
          </p:nvPr>
        </p:nvSpPr>
        <p:spPr>
          <a:xfrm>
            <a:off x="838200" y="632401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ftr" idx="11"/>
          </p:nvPr>
        </p:nvSpPr>
        <p:spPr>
          <a:xfrm>
            <a:off x="838200" y="632401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6AEAA"/>
              </a:buClr>
              <a:buSzPts val="3200"/>
              <a:buFont typeface="Montserrat"/>
              <a:buNone/>
              <a:defRPr sz="3200">
                <a:solidFill>
                  <a:srgbClr val="06AEAA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body" idx="1"/>
          </p:nvPr>
        </p:nvSpPr>
        <p:spPr>
          <a:xfrm>
            <a:off x="5183188" y="987426"/>
            <a:ext cx="6172200" cy="4319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3200"/>
              <a:buChar char="•"/>
              <a:defRPr sz="32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800"/>
              <a:buChar char="•"/>
              <a:defRPr sz="28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400"/>
              <a:buChar char="•"/>
              <a:defRPr sz="24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  <a:defRPr sz="20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  <a:defRPr sz="20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249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600"/>
              <a:buNone/>
              <a:defRPr sz="16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ftr" idx="11"/>
          </p:nvPr>
        </p:nvSpPr>
        <p:spPr>
          <a:xfrm>
            <a:off x="838200" y="632401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6AEAA"/>
              </a:buClr>
              <a:buSzPts val="3200"/>
              <a:buFont typeface="Montserrat"/>
              <a:buNone/>
              <a:defRPr sz="3200">
                <a:solidFill>
                  <a:srgbClr val="06AEAA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0"/>
          <p:cNvSpPr>
            <a:spLocks noGrp="1"/>
          </p:cNvSpPr>
          <p:nvPr>
            <p:ph type="pic" idx="2"/>
          </p:nvPr>
        </p:nvSpPr>
        <p:spPr>
          <a:xfrm>
            <a:off x="5180012" y="457200"/>
            <a:ext cx="6172200" cy="4404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334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600"/>
              <a:buNone/>
              <a:defRPr sz="16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ftr" idx="11"/>
          </p:nvPr>
        </p:nvSpPr>
        <p:spPr>
          <a:xfrm>
            <a:off x="838200" y="632401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6AEAA"/>
              </a:buClr>
              <a:buSzPts val="4400"/>
              <a:buFont typeface="Montserrat"/>
              <a:buNone/>
              <a:defRPr sz="4400" b="0" i="0" u="none" strike="noStrike" cap="none">
                <a:solidFill>
                  <a:srgbClr val="06AEAA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3538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ftr" idx="11"/>
          </p:nvPr>
        </p:nvSpPr>
        <p:spPr>
          <a:xfrm>
            <a:off x="838200" y="632401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3"/>
          <p:cNvSpPr txBox="1">
            <a:spLocks noGrp="1"/>
          </p:cNvSpPr>
          <p:nvPr>
            <p:ph type="ctrTitle"/>
          </p:nvPr>
        </p:nvSpPr>
        <p:spPr>
          <a:xfrm>
            <a:off x="1524000" y="112025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6AEAA"/>
              </a:buClr>
              <a:buSzPts val="6000"/>
              <a:buFont typeface="Montserrat"/>
              <a:buNone/>
            </a:pPr>
            <a:r>
              <a:rPr lang="en-US" sz="4000" b="1" dirty="0" err="1"/>
              <a:t>Introducción</a:t>
            </a:r>
            <a:r>
              <a:rPr lang="en-US" sz="4000" b="1" dirty="0"/>
              <a:t> a las </a:t>
            </a:r>
            <a:br>
              <a:rPr lang="en-US" sz="4000" b="1" dirty="0"/>
            </a:br>
            <a:r>
              <a:rPr lang="en-US" sz="4000" b="1" dirty="0" err="1"/>
              <a:t>entrevistas</a:t>
            </a:r>
            <a:r>
              <a:rPr lang="en-US" sz="4000" b="1" dirty="0"/>
              <a:t> </a:t>
            </a:r>
            <a:r>
              <a:rPr lang="en-US" sz="4000" b="1" dirty="0" err="1"/>
              <a:t>psicológicas</a:t>
            </a:r>
            <a:endParaRPr sz="4000" b="1" dirty="0"/>
          </a:p>
        </p:txBody>
      </p:sp>
      <p:sp>
        <p:nvSpPr>
          <p:cNvPr id="61" name="Google Shape;61;p13"/>
          <p:cNvSpPr txBox="1">
            <a:spLocks noGrp="1"/>
          </p:cNvSpPr>
          <p:nvPr>
            <p:ph type="subTitle" idx="1"/>
          </p:nvPr>
        </p:nvSpPr>
        <p:spPr>
          <a:xfrm>
            <a:off x="-314130" y="2362749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2400"/>
              <a:buNone/>
            </a:pPr>
            <a:endParaRPr b="1" dirty="0"/>
          </a:p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2400"/>
              <a:buNone/>
            </a:pPr>
            <a:r>
              <a:rPr lang="en-US" b="1" dirty="0"/>
              <a:t>Mónica Alejandra Cardona </a:t>
            </a:r>
            <a:r>
              <a:rPr lang="en-US" b="1" dirty="0" err="1"/>
              <a:t>Alzate</a:t>
            </a:r>
            <a:endParaRPr b="1" dirty="0"/>
          </a:p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2400"/>
              <a:buNone/>
            </a:pPr>
            <a:r>
              <a:rPr lang="en-US" dirty="0" err="1"/>
              <a:t>Psicóloga</a:t>
            </a:r>
            <a:r>
              <a:rPr lang="en-US" dirty="0"/>
              <a:t> - Esp. </a:t>
            </a:r>
            <a:r>
              <a:rPr lang="en-US" dirty="0" err="1"/>
              <a:t>Psicología</a:t>
            </a:r>
            <a:r>
              <a:rPr lang="en-US" dirty="0"/>
              <a:t> </a:t>
            </a:r>
            <a:r>
              <a:rPr lang="en-US" dirty="0" err="1"/>
              <a:t>Jurídica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213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152B48"/>
                </a:solidFill>
              </a:rPr>
              <a:t>¿Cuáles son las fases del proceso de selección?</a:t>
            </a:r>
            <a:endParaRPr sz="3000" b="1">
              <a:solidFill>
                <a:srgbClr val="152B48"/>
              </a:solidFill>
            </a:endParaRPr>
          </a:p>
        </p:txBody>
      </p:sp>
      <p:grpSp>
        <p:nvGrpSpPr>
          <p:cNvPr id="67" name="Google Shape;67;p14"/>
          <p:cNvGrpSpPr/>
          <p:nvPr/>
        </p:nvGrpSpPr>
        <p:grpSpPr>
          <a:xfrm>
            <a:off x="3994808" y="1683866"/>
            <a:ext cx="4157653" cy="3637979"/>
            <a:chOff x="3318063" y="1368287"/>
            <a:chExt cx="2408000" cy="2993482"/>
          </a:xfrm>
        </p:grpSpPr>
        <p:sp>
          <p:nvSpPr>
            <p:cNvPr id="68" name="Google Shape;68;p14"/>
            <p:cNvSpPr/>
            <p:nvPr/>
          </p:nvSpPr>
          <p:spPr>
            <a:xfrm>
              <a:off x="3595785" y="2775241"/>
              <a:ext cx="1853168" cy="919151"/>
            </a:xfrm>
            <a:custGeom>
              <a:avLst/>
              <a:gdLst/>
              <a:ahLst/>
              <a:cxnLst/>
              <a:rect l="l" t="t" r="r" b="b"/>
              <a:pathLst>
                <a:path w="39012" h="12970" extrusionOk="0">
                  <a:moveTo>
                    <a:pt x="0" y="5914"/>
                  </a:moveTo>
                  <a:lnTo>
                    <a:pt x="19531" y="12970"/>
                  </a:lnTo>
                  <a:lnTo>
                    <a:pt x="39012" y="5914"/>
                  </a:lnTo>
                  <a:lnTo>
                    <a:pt x="19581" y="0"/>
                  </a:lnTo>
                  <a:close/>
                </a:path>
              </a:pathLst>
            </a:custGeom>
            <a:solidFill>
              <a:srgbClr val="E7E6E6"/>
            </a:solidFill>
            <a:ln>
              <a:noFill/>
            </a:ln>
          </p:spPr>
        </p:sp>
        <p:sp>
          <p:nvSpPr>
            <p:cNvPr id="69" name="Google Shape;69;p14"/>
            <p:cNvSpPr/>
            <p:nvPr/>
          </p:nvSpPr>
          <p:spPr>
            <a:xfrm>
              <a:off x="3318063" y="3194383"/>
              <a:ext cx="1203867" cy="1167385"/>
            </a:xfrm>
            <a:custGeom>
              <a:avLst/>
              <a:gdLst/>
              <a:ahLst/>
              <a:cxnLst/>
              <a:rect l="l" t="t" r="r" b="b"/>
              <a:pathLst>
                <a:path w="31954" h="20822" extrusionOk="0">
                  <a:moveTo>
                    <a:pt x="7355" y="0"/>
                  </a:moveTo>
                  <a:lnTo>
                    <a:pt x="31954" y="8796"/>
                  </a:lnTo>
                  <a:lnTo>
                    <a:pt x="31954" y="20822"/>
                  </a:lnTo>
                  <a:lnTo>
                    <a:pt x="0" y="8895"/>
                  </a:lnTo>
                  <a:close/>
                </a:path>
              </a:pathLst>
            </a:custGeom>
            <a:solidFill>
              <a:srgbClr val="06AEAA"/>
            </a:solidFill>
            <a:ln>
              <a:noFill/>
            </a:ln>
          </p:spPr>
        </p:sp>
        <p:sp>
          <p:nvSpPr>
            <p:cNvPr id="70" name="Google Shape;70;p14"/>
            <p:cNvSpPr/>
            <p:nvPr/>
          </p:nvSpPr>
          <p:spPr>
            <a:xfrm flipH="1">
              <a:off x="4522196" y="3194383"/>
              <a:ext cx="1203867" cy="1167385"/>
            </a:xfrm>
            <a:custGeom>
              <a:avLst/>
              <a:gdLst/>
              <a:ahLst/>
              <a:cxnLst/>
              <a:rect l="l" t="t" r="r" b="b"/>
              <a:pathLst>
                <a:path w="31954" h="20822" extrusionOk="0">
                  <a:moveTo>
                    <a:pt x="7355" y="0"/>
                  </a:moveTo>
                  <a:lnTo>
                    <a:pt x="31954" y="8796"/>
                  </a:lnTo>
                  <a:lnTo>
                    <a:pt x="31954" y="20822"/>
                  </a:lnTo>
                  <a:lnTo>
                    <a:pt x="0" y="8895"/>
                  </a:lnTo>
                  <a:close/>
                </a:path>
              </a:pathLst>
            </a:custGeom>
            <a:solidFill>
              <a:srgbClr val="06AEAA"/>
            </a:solidFill>
            <a:ln>
              <a:noFill/>
            </a:ln>
          </p:spPr>
        </p:sp>
        <p:sp>
          <p:nvSpPr>
            <p:cNvPr id="71" name="Google Shape;71;p14"/>
            <p:cNvSpPr/>
            <p:nvPr/>
          </p:nvSpPr>
          <p:spPr>
            <a:xfrm>
              <a:off x="3844034" y="2401368"/>
              <a:ext cx="1356545" cy="672851"/>
            </a:xfrm>
            <a:custGeom>
              <a:avLst/>
              <a:gdLst/>
              <a:ahLst/>
              <a:cxnLst/>
              <a:rect l="l" t="t" r="r" b="b"/>
              <a:pathLst>
                <a:path w="39012" h="12970" extrusionOk="0">
                  <a:moveTo>
                    <a:pt x="0" y="5914"/>
                  </a:moveTo>
                  <a:lnTo>
                    <a:pt x="19531" y="12970"/>
                  </a:lnTo>
                  <a:lnTo>
                    <a:pt x="39012" y="5914"/>
                  </a:lnTo>
                  <a:lnTo>
                    <a:pt x="19581" y="0"/>
                  </a:lnTo>
                  <a:close/>
                </a:path>
              </a:pathLst>
            </a:custGeom>
            <a:solidFill>
              <a:srgbClr val="E7E6E6"/>
            </a:solidFill>
            <a:ln>
              <a:noFill/>
            </a:ln>
          </p:spPr>
        </p:sp>
        <p:sp>
          <p:nvSpPr>
            <p:cNvPr id="72" name="Google Shape;72;p14"/>
            <p:cNvSpPr/>
            <p:nvPr/>
          </p:nvSpPr>
          <p:spPr>
            <a:xfrm>
              <a:off x="3930892" y="2272397"/>
              <a:ext cx="1175304" cy="581421"/>
            </a:xfrm>
            <a:custGeom>
              <a:avLst/>
              <a:gdLst/>
              <a:ahLst/>
              <a:cxnLst/>
              <a:rect l="l" t="t" r="r" b="b"/>
              <a:pathLst>
                <a:path w="49248" h="16300" extrusionOk="0">
                  <a:moveTo>
                    <a:pt x="0" y="7554"/>
                  </a:moveTo>
                  <a:lnTo>
                    <a:pt x="24649" y="16300"/>
                  </a:lnTo>
                  <a:lnTo>
                    <a:pt x="49248" y="7604"/>
                  </a:lnTo>
                  <a:lnTo>
                    <a:pt x="24599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</p:sp>
        <p:sp>
          <p:nvSpPr>
            <p:cNvPr id="73" name="Google Shape;73;p14"/>
            <p:cNvSpPr/>
            <p:nvPr/>
          </p:nvSpPr>
          <p:spPr>
            <a:xfrm>
              <a:off x="4052837" y="2081437"/>
              <a:ext cx="931314" cy="460727"/>
            </a:xfrm>
            <a:custGeom>
              <a:avLst/>
              <a:gdLst/>
              <a:ahLst/>
              <a:cxnLst/>
              <a:rect l="l" t="t" r="r" b="b"/>
              <a:pathLst>
                <a:path w="39012" h="12970" extrusionOk="0">
                  <a:moveTo>
                    <a:pt x="0" y="5914"/>
                  </a:moveTo>
                  <a:lnTo>
                    <a:pt x="19531" y="12970"/>
                  </a:lnTo>
                  <a:lnTo>
                    <a:pt x="39012" y="5914"/>
                  </a:lnTo>
                  <a:lnTo>
                    <a:pt x="19581" y="0"/>
                  </a:lnTo>
                  <a:close/>
                </a:path>
              </a:pathLst>
            </a:custGeom>
            <a:solidFill>
              <a:srgbClr val="E7E6E6"/>
            </a:solidFill>
            <a:ln>
              <a:noFill/>
            </a:ln>
          </p:spPr>
        </p:sp>
        <p:sp>
          <p:nvSpPr>
            <p:cNvPr id="74" name="Google Shape;74;p14"/>
            <p:cNvSpPr/>
            <p:nvPr/>
          </p:nvSpPr>
          <p:spPr>
            <a:xfrm>
              <a:off x="4233144" y="1787006"/>
              <a:ext cx="573183" cy="289305"/>
            </a:xfrm>
            <a:custGeom>
              <a:avLst/>
              <a:gdLst/>
              <a:ahLst/>
              <a:cxnLst/>
              <a:rect l="l" t="t" r="r" b="b"/>
              <a:pathLst>
                <a:path w="24053" h="8150" extrusionOk="0">
                  <a:moveTo>
                    <a:pt x="0" y="3827"/>
                  </a:moveTo>
                  <a:lnTo>
                    <a:pt x="11976" y="8150"/>
                  </a:lnTo>
                  <a:lnTo>
                    <a:pt x="24053" y="3827"/>
                  </a:lnTo>
                  <a:lnTo>
                    <a:pt x="12126" y="0"/>
                  </a:lnTo>
                  <a:close/>
                </a:path>
              </a:pathLst>
            </a:custGeom>
            <a:solidFill>
              <a:srgbClr val="E7E6E6"/>
            </a:solidFill>
            <a:ln>
              <a:noFill/>
            </a:ln>
          </p:spPr>
        </p:sp>
        <p:sp>
          <p:nvSpPr>
            <p:cNvPr id="75" name="Google Shape;75;p14"/>
            <p:cNvSpPr/>
            <p:nvPr/>
          </p:nvSpPr>
          <p:spPr>
            <a:xfrm>
              <a:off x="3640743" y="2708179"/>
              <a:ext cx="881371" cy="854431"/>
            </a:xfrm>
            <a:custGeom>
              <a:avLst/>
              <a:gdLst/>
              <a:ahLst/>
              <a:cxnLst/>
              <a:rect l="l" t="t" r="r" b="b"/>
              <a:pathLst>
                <a:path w="31954" h="20822" extrusionOk="0">
                  <a:moveTo>
                    <a:pt x="7355" y="0"/>
                  </a:moveTo>
                  <a:lnTo>
                    <a:pt x="31954" y="8796"/>
                  </a:lnTo>
                  <a:lnTo>
                    <a:pt x="31954" y="20822"/>
                  </a:lnTo>
                  <a:lnTo>
                    <a:pt x="0" y="8895"/>
                  </a:lnTo>
                  <a:close/>
                </a:path>
              </a:pathLst>
            </a:custGeom>
            <a:solidFill>
              <a:srgbClr val="06AEAA"/>
            </a:solidFill>
            <a:ln>
              <a:noFill/>
            </a:ln>
          </p:spPr>
        </p:sp>
        <p:sp>
          <p:nvSpPr>
            <p:cNvPr id="76" name="Google Shape;76;p14"/>
            <p:cNvSpPr/>
            <p:nvPr/>
          </p:nvSpPr>
          <p:spPr>
            <a:xfrm>
              <a:off x="3964720" y="2291507"/>
              <a:ext cx="555203" cy="453658"/>
            </a:xfrm>
            <a:custGeom>
              <a:avLst/>
              <a:gdLst/>
              <a:ahLst/>
              <a:cxnLst/>
              <a:rect l="l" t="t" r="r" b="b"/>
              <a:pathLst>
                <a:path w="23257" h="12771" extrusionOk="0">
                  <a:moveTo>
                    <a:pt x="3727" y="0"/>
                  </a:moveTo>
                  <a:lnTo>
                    <a:pt x="0" y="4522"/>
                  </a:lnTo>
                  <a:lnTo>
                    <a:pt x="23257" y="12771"/>
                  </a:lnTo>
                  <a:lnTo>
                    <a:pt x="23257" y="7056"/>
                  </a:lnTo>
                  <a:close/>
                </a:path>
              </a:pathLst>
            </a:custGeom>
            <a:gradFill>
              <a:gsLst>
                <a:gs pos="0">
                  <a:srgbClr val="FFCA37"/>
                </a:gs>
                <a:gs pos="100000">
                  <a:srgbClr val="AD8107"/>
                </a:gs>
              </a:gsLst>
              <a:lin ang="5400012" scaled="0"/>
            </a:gradFill>
            <a:ln>
              <a:noFill/>
            </a:ln>
          </p:spPr>
        </p:sp>
        <p:sp>
          <p:nvSpPr>
            <p:cNvPr id="77" name="Google Shape;77;p14"/>
            <p:cNvSpPr/>
            <p:nvPr/>
          </p:nvSpPr>
          <p:spPr>
            <a:xfrm flipH="1">
              <a:off x="4518736" y="2291507"/>
              <a:ext cx="555203" cy="453658"/>
            </a:xfrm>
            <a:custGeom>
              <a:avLst/>
              <a:gdLst/>
              <a:ahLst/>
              <a:cxnLst/>
              <a:rect l="l" t="t" r="r" b="b"/>
              <a:pathLst>
                <a:path w="23257" h="12771" extrusionOk="0">
                  <a:moveTo>
                    <a:pt x="3727" y="0"/>
                  </a:moveTo>
                  <a:lnTo>
                    <a:pt x="0" y="4522"/>
                  </a:lnTo>
                  <a:lnTo>
                    <a:pt x="23257" y="12771"/>
                  </a:lnTo>
                  <a:lnTo>
                    <a:pt x="23257" y="7056"/>
                  </a:lnTo>
                  <a:close/>
                </a:path>
              </a:pathLst>
            </a:custGeom>
            <a:solidFill>
              <a:srgbClr val="F4B400"/>
            </a:solidFill>
            <a:ln>
              <a:noFill/>
            </a:ln>
          </p:spPr>
        </p:sp>
        <p:sp>
          <p:nvSpPr>
            <p:cNvPr id="78" name="Google Shape;78;p14"/>
            <p:cNvSpPr/>
            <p:nvPr/>
          </p:nvSpPr>
          <p:spPr>
            <a:xfrm>
              <a:off x="4084537" y="1922553"/>
              <a:ext cx="435387" cy="501365"/>
            </a:xfrm>
            <a:custGeom>
              <a:avLst/>
              <a:gdLst/>
              <a:ahLst/>
              <a:cxnLst/>
              <a:rect l="l" t="t" r="r" b="b"/>
              <a:pathLst>
                <a:path w="18238" h="14114" extrusionOk="0">
                  <a:moveTo>
                    <a:pt x="6262" y="0"/>
                  </a:moveTo>
                  <a:lnTo>
                    <a:pt x="18238" y="4324"/>
                  </a:lnTo>
                  <a:lnTo>
                    <a:pt x="18238" y="14114"/>
                  </a:lnTo>
                  <a:lnTo>
                    <a:pt x="0" y="7554"/>
                  </a:lnTo>
                  <a:close/>
                </a:path>
              </a:pathLst>
            </a:custGeom>
            <a:solidFill>
              <a:srgbClr val="06AEAA"/>
            </a:solidFill>
            <a:ln>
              <a:noFill/>
            </a:ln>
          </p:spPr>
        </p:sp>
        <p:sp>
          <p:nvSpPr>
            <p:cNvPr id="79" name="Google Shape;79;p14"/>
            <p:cNvSpPr/>
            <p:nvPr/>
          </p:nvSpPr>
          <p:spPr>
            <a:xfrm flipH="1">
              <a:off x="4518735" y="1922553"/>
              <a:ext cx="435387" cy="501365"/>
            </a:xfrm>
            <a:custGeom>
              <a:avLst/>
              <a:gdLst/>
              <a:ahLst/>
              <a:cxnLst/>
              <a:rect l="l" t="t" r="r" b="b"/>
              <a:pathLst>
                <a:path w="18238" h="14114" extrusionOk="0">
                  <a:moveTo>
                    <a:pt x="6262" y="0"/>
                  </a:moveTo>
                  <a:lnTo>
                    <a:pt x="18238" y="4324"/>
                  </a:lnTo>
                  <a:lnTo>
                    <a:pt x="18238" y="14114"/>
                  </a:lnTo>
                  <a:lnTo>
                    <a:pt x="0" y="7554"/>
                  </a:lnTo>
                  <a:close/>
                </a:path>
              </a:pathLst>
            </a:custGeom>
            <a:solidFill>
              <a:srgbClr val="06AEAA"/>
            </a:solidFill>
            <a:ln>
              <a:noFill/>
            </a:ln>
          </p:spPr>
        </p:sp>
        <p:sp>
          <p:nvSpPr>
            <p:cNvPr id="80" name="Google Shape;80;p14"/>
            <p:cNvSpPr/>
            <p:nvPr/>
          </p:nvSpPr>
          <p:spPr>
            <a:xfrm>
              <a:off x="4266040" y="1368287"/>
              <a:ext cx="253884" cy="593119"/>
            </a:xfrm>
            <a:custGeom>
              <a:avLst/>
              <a:gdLst/>
              <a:ahLst/>
              <a:cxnLst/>
              <a:rect l="l" t="t" r="r" b="b"/>
              <a:pathLst>
                <a:path w="10635" h="16697" extrusionOk="0">
                  <a:moveTo>
                    <a:pt x="10635" y="0"/>
                  </a:moveTo>
                  <a:lnTo>
                    <a:pt x="0" y="12722"/>
                  </a:lnTo>
                  <a:lnTo>
                    <a:pt x="10635" y="16697"/>
                  </a:lnTo>
                  <a:close/>
                </a:path>
              </a:pathLst>
            </a:custGeom>
            <a:solidFill>
              <a:srgbClr val="06AEAA"/>
            </a:solidFill>
            <a:ln>
              <a:noFill/>
            </a:ln>
          </p:spPr>
        </p:sp>
        <p:sp>
          <p:nvSpPr>
            <p:cNvPr id="81" name="Google Shape;81;p14"/>
            <p:cNvSpPr/>
            <p:nvPr/>
          </p:nvSpPr>
          <p:spPr>
            <a:xfrm flipH="1">
              <a:off x="4518734" y="1368287"/>
              <a:ext cx="253884" cy="593119"/>
            </a:xfrm>
            <a:custGeom>
              <a:avLst/>
              <a:gdLst/>
              <a:ahLst/>
              <a:cxnLst/>
              <a:rect l="l" t="t" r="r" b="b"/>
              <a:pathLst>
                <a:path w="10635" h="16697" extrusionOk="0">
                  <a:moveTo>
                    <a:pt x="10635" y="0"/>
                  </a:moveTo>
                  <a:lnTo>
                    <a:pt x="0" y="12722"/>
                  </a:lnTo>
                  <a:lnTo>
                    <a:pt x="10635" y="16697"/>
                  </a:lnTo>
                  <a:close/>
                </a:path>
              </a:pathLst>
            </a:custGeom>
            <a:solidFill>
              <a:srgbClr val="06AEAA"/>
            </a:solidFill>
            <a:ln>
              <a:noFill/>
            </a:ln>
          </p:spPr>
        </p:sp>
        <p:sp>
          <p:nvSpPr>
            <p:cNvPr id="82" name="Google Shape;82;p14"/>
            <p:cNvSpPr/>
            <p:nvPr/>
          </p:nvSpPr>
          <p:spPr>
            <a:xfrm>
              <a:off x="3877348" y="2290728"/>
              <a:ext cx="642683" cy="657851"/>
            </a:xfrm>
            <a:custGeom>
              <a:avLst/>
              <a:gdLst/>
              <a:ahLst/>
              <a:cxnLst/>
              <a:rect l="l" t="t" r="r" b="b"/>
              <a:pathLst>
                <a:path w="65016" h="46623" extrusionOk="0">
                  <a:moveTo>
                    <a:pt x="17858" y="0"/>
                  </a:moveTo>
                  <a:lnTo>
                    <a:pt x="0" y="22135"/>
                  </a:lnTo>
                  <a:lnTo>
                    <a:pt x="65016" y="46623"/>
                  </a:lnTo>
                  <a:lnTo>
                    <a:pt x="65016" y="17537"/>
                  </a:lnTo>
                  <a:close/>
                </a:path>
              </a:pathLst>
            </a:custGeom>
            <a:solidFill>
              <a:srgbClr val="06AEAA"/>
            </a:solidFill>
            <a:ln>
              <a:noFill/>
            </a:ln>
          </p:spPr>
        </p:sp>
        <p:sp>
          <p:nvSpPr>
            <p:cNvPr id="83" name="Google Shape;83;p14"/>
            <p:cNvSpPr/>
            <p:nvPr/>
          </p:nvSpPr>
          <p:spPr>
            <a:xfrm flipH="1">
              <a:off x="4518572" y="2291772"/>
              <a:ext cx="642683" cy="657851"/>
            </a:xfrm>
            <a:custGeom>
              <a:avLst/>
              <a:gdLst/>
              <a:ahLst/>
              <a:cxnLst/>
              <a:rect l="l" t="t" r="r" b="b"/>
              <a:pathLst>
                <a:path w="65016" h="46623" extrusionOk="0">
                  <a:moveTo>
                    <a:pt x="17858" y="0"/>
                  </a:moveTo>
                  <a:lnTo>
                    <a:pt x="0" y="22135"/>
                  </a:lnTo>
                  <a:lnTo>
                    <a:pt x="65016" y="46623"/>
                  </a:lnTo>
                  <a:lnTo>
                    <a:pt x="65016" y="17537"/>
                  </a:lnTo>
                  <a:close/>
                </a:path>
              </a:pathLst>
            </a:custGeom>
            <a:solidFill>
              <a:srgbClr val="06AEAA"/>
            </a:solidFill>
            <a:ln>
              <a:noFill/>
            </a:ln>
          </p:spPr>
        </p:sp>
        <p:sp>
          <p:nvSpPr>
            <p:cNvPr id="84" name="Google Shape;84;p14"/>
            <p:cNvSpPr/>
            <p:nvPr/>
          </p:nvSpPr>
          <p:spPr>
            <a:xfrm flipH="1">
              <a:off x="4522009" y="2708179"/>
              <a:ext cx="881371" cy="854431"/>
            </a:xfrm>
            <a:custGeom>
              <a:avLst/>
              <a:gdLst/>
              <a:ahLst/>
              <a:cxnLst/>
              <a:rect l="l" t="t" r="r" b="b"/>
              <a:pathLst>
                <a:path w="31954" h="20822" extrusionOk="0">
                  <a:moveTo>
                    <a:pt x="7355" y="0"/>
                  </a:moveTo>
                  <a:lnTo>
                    <a:pt x="31954" y="8796"/>
                  </a:lnTo>
                  <a:lnTo>
                    <a:pt x="31954" y="20822"/>
                  </a:lnTo>
                  <a:lnTo>
                    <a:pt x="0" y="8895"/>
                  </a:lnTo>
                  <a:close/>
                </a:path>
              </a:pathLst>
            </a:custGeom>
            <a:solidFill>
              <a:srgbClr val="06AEAA"/>
            </a:solidFill>
            <a:ln>
              <a:noFill/>
            </a:ln>
          </p:spPr>
        </p:sp>
      </p:grpSp>
      <p:grpSp>
        <p:nvGrpSpPr>
          <p:cNvPr id="85" name="Google Shape;85;p14"/>
          <p:cNvGrpSpPr/>
          <p:nvPr/>
        </p:nvGrpSpPr>
        <p:grpSpPr>
          <a:xfrm>
            <a:off x="838226" y="3085612"/>
            <a:ext cx="3923419" cy="834659"/>
            <a:chOff x="454334" y="2507616"/>
            <a:chExt cx="3311461" cy="747300"/>
          </a:xfrm>
        </p:grpSpPr>
        <p:cxnSp>
          <p:nvCxnSpPr>
            <p:cNvPr id="86" name="Google Shape;86;p14"/>
            <p:cNvCxnSpPr/>
            <p:nvPr/>
          </p:nvCxnSpPr>
          <p:spPr>
            <a:xfrm rot="10800000">
              <a:off x="2915895" y="2881250"/>
              <a:ext cx="849900" cy="0"/>
            </a:xfrm>
            <a:prstGeom prst="straightConnector1">
              <a:avLst/>
            </a:prstGeom>
            <a:noFill/>
            <a:ln w="9525" cap="flat" cmpd="sng">
              <a:solidFill>
                <a:srgbClr val="BDBD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87" name="Google Shape;87;p14"/>
            <p:cNvSpPr txBox="1"/>
            <p:nvPr/>
          </p:nvSpPr>
          <p:spPr>
            <a:xfrm>
              <a:off x="454334" y="2507616"/>
              <a:ext cx="2404800" cy="74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210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1500" dirty="0" err="1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Revisión</a:t>
              </a:r>
              <a:r>
                <a:rPr lang="en-US" sz="1500" dirty="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de hojas de </a:t>
              </a:r>
              <a:r>
                <a:rPr lang="en-US" sz="1500" dirty="0" err="1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vida</a:t>
              </a:r>
              <a:r>
                <a:rPr lang="en-US" sz="1500" dirty="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.</a:t>
              </a:r>
              <a:endParaRPr sz="1500" dirty="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8" name="Google Shape;88;p14"/>
            <p:cNvSpPr/>
            <p:nvPr/>
          </p:nvSpPr>
          <p:spPr>
            <a:xfrm>
              <a:off x="2874851" y="2780836"/>
              <a:ext cx="198600" cy="198300"/>
            </a:xfrm>
            <a:prstGeom prst="ellipse">
              <a:avLst/>
            </a:prstGeom>
            <a:solidFill>
              <a:srgbClr val="06AEA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89;p14"/>
          <p:cNvGrpSpPr/>
          <p:nvPr/>
        </p:nvGrpSpPr>
        <p:grpSpPr>
          <a:xfrm>
            <a:off x="7030579" y="2586287"/>
            <a:ext cx="4171341" cy="834659"/>
            <a:chOff x="5064450" y="2086427"/>
            <a:chExt cx="3520713" cy="747300"/>
          </a:xfrm>
        </p:grpSpPr>
        <p:cxnSp>
          <p:nvCxnSpPr>
            <p:cNvPr id="90" name="Google Shape;90;p14"/>
            <p:cNvCxnSpPr/>
            <p:nvPr/>
          </p:nvCxnSpPr>
          <p:spPr>
            <a:xfrm>
              <a:off x="5064450" y="2460069"/>
              <a:ext cx="1119000" cy="0"/>
            </a:xfrm>
            <a:prstGeom prst="straightConnector1">
              <a:avLst/>
            </a:prstGeom>
            <a:noFill/>
            <a:ln w="9525" cap="flat" cmpd="sng">
              <a:solidFill>
                <a:srgbClr val="BDBD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91" name="Google Shape;91;p14"/>
            <p:cNvSpPr txBox="1"/>
            <p:nvPr/>
          </p:nvSpPr>
          <p:spPr>
            <a:xfrm>
              <a:off x="6223863" y="2086427"/>
              <a:ext cx="2361300" cy="74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2100"/>
                </a:spcAft>
                <a:buNone/>
              </a:pPr>
              <a:r>
                <a:rPr lang="en-US" sz="1500" dirty="0" err="1">
                  <a:latin typeface="Montserrat"/>
                  <a:ea typeface="Montserrat"/>
                  <a:cs typeface="Montserrat"/>
                  <a:sym typeface="Montserrat"/>
                </a:rPr>
                <a:t>Aplicación</a:t>
              </a:r>
              <a:r>
                <a:rPr lang="en-US" sz="1500" dirty="0">
                  <a:latin typeface="Montserrat"/>
                  <a:ea typeface="Montserrat"/>
                  <a:cs typeface="Montserrat"/>
                  <a:sym typeface="Montserrat"/>
                </a:rPr>
                <a:t> de </a:t>
              </a:r>
              <a:r>
                <a:rPr lang="en-US" sz="1500" dirty="0" err="1">
                  <a:latin typeface="Montserrat"/>
                  <a:ea typeface="Montserrat"/>
                  <a:cs typeface="Montserrat"/>
                  <a:sym typeface="Montserrat"/>
                </a:rPr>
                <a:t>pruebas</a:t>
              </a:r>
              <a:r>
                <a:rPr lang="en-US" sz="1500" dirty="0"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sz="1500" dirty="0" err="1">
                  <a:latin typeface="Montserrat"/>
                  <a:ea typeface="Montserrat"/>
                  <a:cs typeface="Montserrat"/>
                  <a:sym typeface="Montserrat"/>
                </a:rPr>
                <a:t>psicotécnicas</a:t>
              </a:r>
              <a:r>
                <a:rPr lang="en-US" sz="1500" dirty="0">
                  <a:latin typeface="Montserrat"/>
                  <a:ea typeface="Montserrat"/>
                  <a:cs typeface="Montserrat"/>
                  <a:sym typeface="Montserrat"/>
                </a:rPr>
                <a:t>.</a:t>
              </a:r>
              <a:endParaRPr sz="1500" dirty="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2" name="Google Shape;92;p14"/>
            <p:cNvSpPr/>
            <p:nvPr/>
          </p:nvSpPr>
          <p:spPr>
            <a:xfrm>
              <a:off x="6014671" y="2353882"/>
              <a:ext cx="198600" cy="198300"/>
            </a:xfrm>
            <a:prstGeom prst="ellipse">
              <a:avLst/>
            </a:prstGeom>
            <a:solidFill>
              <a:srgbClr val="06AEA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" name="Google Shape;93;p14"/>
          <p:cNvGrpSpPr/>
          <p:nvPr/>
        </p:nvGrpSpPr>
        <p:grpSpPr>
          <a:xfrm>
            <a:off x="6275714" y="1536162"/>
            <a:ext cx="4926153" cy="834659"/>
            <a:chOff x="4530625" y="1206568"/>
            <a:chExt cx="3811042" cy="747300"/>
          </a:xfrm>
        </p:grpSpPr>
        <p:cxnSp>
          <p:nvCxnSpPr>
            <p:cNvPr id="94" name="Google Shape;94;p14"/>
            <p:cNvCxnSpPr/>
            <p:nvPr/>
          </p:nvCxnSpPr>
          <p:spPr>
            <a:xfrm>
              <a:off x="4530625" y="1582195"/>
              <a:ext cx="1652700" cy="0"/>
            </a:xfrm>
            <a:prstGeom prst="straightConnector1">
              <a:avLst/>
            </a:prstGeom>
            <a:noFill/>
            <a:ln w="9525" cap="flat" cmpd="sng">
              <a:solidFill>
                <a:srgbClr val="BDBD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95" name="Google Shape;95;p14"/>
            <p:cNvSpPr txBox="1"/>
            <p:nvPr/>
          </p:nvSpPr>
          <p:spPr>
            <a:xfrm>
              <a:off x="6214367" y="1206568"/>
              <a:ext cx="2127300" cy="74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2100"/>
                </a:spcAft>
                <a:buNone/>
              </a:pPr>
              <a:r>
                <a:rPr lang="en-US" sz="1500" b="1" dirty="0" err="1">
                  <a:latin typeface="Montserrat"/>
                  <a:ea typeface="Montserrat"/>
                  <a:cs typeface="Montserrat"/>
                  <a:sym typeface="Montserrat"/>
                </a:rPr>
                <a:t>Proceso</a:t>
              </a:r>
              <a:r>
                <a:rPr lang="en-US" sz="1500" b="1" dirty="0">
                  <a:latin typeface="Montserrat"/>
                  <a:ea typeface="Montserrat"/>
                  <a:cs typeface="Montserrat"/>
                  <a:sym typeface="Montserrat"/>
                </a:rPr>
                <a:t> de </a:t>
              </a:r>
              <a:r>
                <a:rPr lang="en-US" sz="1500" b="1" dirty="0" err="1">
                  <a:latin typeface="Montserrat"/>
                  <a:ea typeface="Montserrat"/>
                  <a:cs typeface="Montserrat"/>
                  <a:sym typeface="Montserrat"/>
                </a:rPr>
                <a:t>entrevistas</a:t>
              </a:r>
              <a:r>
                <a:rPr lang="en-US" sz="1500" b="1" dirty="0">
                  <a:latin typeface="Montserrat"/>
                  <a:ea typeface="Montserrat"/>
                  <a:cs typeface="Montserrat"/>
                  <a:sym typeface="Montserrat"/>
                </a:rPr>
                <a:t>.</a:t>
              </a:r>
              <a:endParaRPr sz="1500" b="1" dirty="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6" name="Google Shape;96;p14"/>
            <p:cNvSpPr/>
            <p:nvPr/>
          </p:nvSpPr>
          <p:spPr>
            <a:xfrm>
              <a:off x="6014671" y="1481782"/>
              <a:ext cx="198600" cy="198300"/>
            </a:xfrm>
            <a:prstGeom prst="ellipse">
              <a:avLst/>
            </a:prstGeom>
            <a:solidFill>
              <a:srgbClr val="06AEA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" name="Google Shape;97;p14"/>
          <p:cNvGrpSpPr/>
          <p:nvPr/>
        </p:nvGrpSpPr>
        <p:grpSpPr>
          <a:xfrm>
            <a:off x="838224" y="2104137"/>
            <a:ext cx="4602123" cy="834659"/>
            <a:chOff x="328522" y="1672386"/>
            <a:chExt cx="3884303" cy="747300"/>
          </a:xfrm>
        </p:grpSpPr>
        <p:cxnSp>
          <p:nvCxnSpPr>
            <p:cNvPr id="98" name="Google Shape;98;p14"/>
            <p:cNvCxnSpPr/>
            <p:nvPr/>
          </p:nvCxnSpPr>
          <p:spPr>
            <a:xfrm rot="10800000">
              <a:off x="2921325" y="2046050"/>
              <a:ext cx="1291500" cy="0"/>
            </a:xfrm>
            <a:prstGeom prst="straightConnector1">
              <a:avLst/>
            </a:prstGeom>
            <a:noFill/>
            <a:ln w="9525" cap="flat" cmpd="sng">
              <a:solidFill>
                <a:srgbClr val="BDBD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99" name="Google Shape;99;p14"/>
            <p:cNvSpPr txBox="1"/>
            <p:nvPr/>
          </p:nvSpPr>
          <p:spPr>
            <a:xfrm>
              <a:off x="328522" y="1672386"/>
              <a:ext cx="2542800" cy="74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210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1500" dirty="0" err="1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Verificación</a:t>
              </a:r>
              <a:r>
                <a:rPr lang="en-US" sz="1500" dirty="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de </a:t>
              </a:r>
              <a:r>
                <a:rPr lang="en-US" sz="1500" dirty="0" err="1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documentación</a:t>
              </a:r>
              <a:r>
                <a:rPr lang="en-US" sz="1500" dirty="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, </a:t>
              </a:r>
              <a:r>
                <a:rPr lang="en-US" sz="1500" dirty="0" err="1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referencias</a:t>
              </a:r>
              <a:r>
                <a:rPr lang="en-US" sz="1500" dirty="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y </a:t>
              </a:r>
              <a:r>
                <a:rPr lang="en-US" sz="1500" dirty="0" err="1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antecedentes</a:t>
              </a:r>
              <a:r>
                <a:rPr lang="en-US" sz="1500" dirty="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. </a:t>
              </a:r>
              <a:endParaRPr sz="1500" dirty="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0" name="Google Shape;100;p14"/>
            <p:cNvSpPr/>
            <p:nvPr/>
          </p:nvSpPr>
          <p:spPr>
            <a:xfrm>
              <a:off x="2874851" y="1943786"/>
              <a:ext cx="198600" cy="198300"/>
            </a:xfrm>
            <a:prstGeom prst="ellipse">
              <a:avLst/>
            </a:prstGeom>
            <a:solidFill>
              <a:srgbClr val="06AEA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" name="Google Shape;101;p14"/>
          <p:cNvGrpSpPr/>
          <p:nvPr/>
        </p:nvGrpSpPr>
        <p:grpSpPr>
          <a:xfrm>
            <a:off x="7734816" y="3574163"/>
            <a:ext cx="3618965" cy="834659"/>
            <a:chOff x="5574150" y="3083451"/>
            <a:chExt cx="3054494" cy="747300"/>
          </a:xfrm>
        </p:grpSpPr>
        <p:cxnSp>
          <p:nvCxnSpPr>
            <p:cNvPr id="102" name="Google Shape;102;p14"/>
            <p:cNvCxnSpPr/>
            <p:nvPr/>
          </p:nvCxnSpPr>
          <p:spPr>
            <a:xfrm>
              <a:off x="5574150" y="3449448"/>
              <a:ext cx="609300" cy="0"/>
            </a:xfrm>
            <a:prstGeom prst="straightConnector1">
              <a:avLst/>
            </a:prstGeom>
            <a:noFill/>
            <a:ln w="9525" cap="flat" cmpd="sng">
              <a:solidFill>
                <a:srgbClr val="BDBD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03" name="Google Shape;103;p14"/>
            <p:cNvSpPr txBox="1"/>
            <p:nvPr/>
          </p:nvSpPr>
          <p:spPr>
            <a:xfrm>
              <a:off x="6223844" y="3083451"/>
              <a:ext cx="2404800" cy="74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2100"/>
                </a:spcAft>
                <a:buNone/>
              </a:pPr>
              <a:r>
                <a:rPr lang="en-US" sz="1500" dirty="0">
                  <a:latin typeface="Montserrat"/>
                  <a:ea typeface="Montserrat"/>
                  <a:cs typeface="Montserrat"/>
                  <a:sym typeface="Montserrat"/>
                </a:rPr>
                <a:t>Examen de </a:t>
              </a:r>
              <a:r>
                <a:rPr lang="en-US" sz="1500" dirty="0" err="1">
                  <a:latin typeface="Montserrat"/>
                  <a:ea typeface="Montserrat"/>
                  <a:cs typeface="Montserrat"/>
                  <a:sym typeface="Montserrat"/>
                </a:rPr>
                <a:t>conocimientos</a:t>
              </a:r>
              <a:r>
                <a:rPr lang="en-US" sz="1500" dirty="0">
                  <a:latin typeface="Montserrat"/>
                  <a:ea typeface="Montserrat"/>
                  <a:cs typeface="Montserrat"/>
                  <a:sym typeface="Montserrat"/>
                </a:rPr>
                <a:t> medicos.</a:t>
              </a:r>
              <a:endParaRPr sz="1500" dirty="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4" name="Google Shape;104;p14"/>
            <p:cNvSpPr/>
            <p:nvPr/>
          </p:nvSpPr>
          <p:spPr>
            <a:xfrm>
              <a:off x="6014671" y="3349032"/>
              <a:ext cx="198600" cy="198300"/>
            </a:xfrm>
            <a:prstGeom prst="ellipse">
              <a:avLst/>
            </a:prstGeom>
            <a:solidFill>
              <a:srgbClr val="06AEA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5"/>
          <p:cNvSpPr txBox="1">
            <a:spLocks noGrp="1"/>
          </p:cNvSpPr>
          <p:nvPr>
            <p:ph type="title"/>
          </p:nvPr>
        </p:nvSpPr>
        <p:spPr>
          <a:xfrm>
            <a:off x="2131400" y="596975"/>
            <a:ext cx="8279100" cy="4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3000" b="1">
                <a:solidFill>
                  <a:srgbClr val="152B48"/>
                </a:solidFill>
              </a:rPr>
              <a:t>Prepárate para el proceso de entrevista</a:t>
            </a:r>
            <a:endParaRPr sz="3000" b="1">
              <a:solidFill>
                <a:srgbClr val="152B48"/>
              </a:solidFill>
            </a:endParaRPr>
          </a:p>
        </p:txBody>
      </p:sp>
      <p:sp>
        <p:nvSpPr>
          <p:cNvPr id="110" name="Google Shape;110;p15"/>
          <p:cNvSpPr/>
          <p:nvPr/>
        </p:nvSpPr>
        <p:spPr>
          <a:xfrm>
            <a:off x="3944299" y="1588685"/>
            <a:ext cx="3751200" cy="3403200"/>
          </a:xfrm>
          <a:prstGeom prst="ellipse">
            <a:avLst/>
          </a:prstGeom>
          <a:solidFill>
            <a:srgbClr val="BDBDB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1" name="Google Shape;111;p15"/>
          <p:cNvGrpSpPr/>
          <p:nvPr/>
        </p:nvGrpSpPr>
        <p:grpSpPr>
          <a:xfrm>
            <a:off x="4772414" y="1405434"/>
            <a:ext cx="2094305" cy="1900015"/>
            <a:chOff x="3614360" y="410488"/>
            <a:chExt cx="2166000" cy="2166000"/>
          </a:xfrm>
        </p:grpSpPr>
        <p:sp>
          <p:nvSpPr>
            <p:cNvPr id="112" name="Google Shape;112;p15"/>
            <p:cNvSpPr/>
            <p:nvPr/>
          </p:nvSpPr>
          <p:spPr>
            <a:xfrm>
              <a:off x="3614360" y="410488"/>
              <a:ext cx="2166000" cy="2166000"/>
            </a:xfrm>
            <a:prstGeom prst="ellipse">
              <a:avLst/>
            </a:prstGeom>
            <a:solidFill>
              <a:srgbClr val="06AEA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15"/>
            <p:cNvSpPr txBox="1"/>
            <p:nvPr/>
          </p:nvSpPr>
          <p:spPr>
            <a:xfrm>
              <a:off x="3961563" y="924350"/>
              <a:ext cx="1496100" cy="70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lang="en-US" sz="1300" b="0" i="0" u="none" strike="noStrike" cap="none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Entrevista</a:t>
              </a:r>
              <a:endParaRPr sz="13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114" name="Google Shape;114;p15"/>
          <p:cNvGrpSpPr/>
          <p:nvPr/>
        </p:nvGrpSpPr>
        <p:grpSpPr>
          <a:xfrm>
            <a:off x="3713760" y="2355810"/>
            <a:ext cx="2094305" cy="1900015"/>
            <a:chOff x="2519466" y="1493908"/>
            <a:chExt cx="2166000" cy="2166000"/>
          </a:xfrm>
        </p:grpSpPr>
        <p:sp>
          <p:nvSpPr>
            <p:cNvPr id="115" name="Google Shape;115;p15"/>
            <p:cNvSpPr/>
            <p:nvPr/>
          </p:nvSpPr>
          <p:spPr>
            <a:xfrm>
              <a:off x="2519466" y="1493908"/>
              <a:ext cx="2166000" cy="2166000"/>
            </a:xfrm>
            <a:prstGeom prst="ellipse">
              <a:avLst/>
            </a:prstGeom>
            <a:solidFill>
              <a:srgbClr val="152B4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15"/>
            <p:cNvSpPr txBox="1"/>
            <p:nvPr/>
          </p:nvSpPr>
          <p:spPr>
            <a:xfrm>
              <a:off x="2601163" y="2232100"/>
              <a:ext cx="1496100" cy="70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lang="en-US" sz="1300" b="0" i="0" u="none" strike="noStrike" cap="none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Evaluaciones técnicas</a:t>
              </a:r>
              <a:endParaRPr sz="13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117" name="Google Shape;117;p15"/>
          <p:cNvGrpSpPr/>
          <p:nvPr/>
        </p:nvGrpSpPr>
        <p:grpSpPr>
          <a:xfrm>
            <a:off x="4772409" y="3297047"/>
            <a:ext cx="2094305" cy="1900015"/>
            <a:chOff x="3614356" y="2566908"/>
            <a:chExt cx="2166000" cy="2166000"/>
          </a:xfrm>
        </p:grpSpPr>
        <p:sp>
          <p:nvSpPr>
            <p:cNvPr id="118" name="Google Shape;118;p15"/>
            <p:cNvSpPr/>
            <p:nvPr/>
          </p:nvSpPr>
          <p:spPr>
            <a:xfrm>
              <a:off x="3614356" y="2566908"/>
              <a:ext cx="2166000" cy="2166000"/>
            </a:xfrm>
            <a:prstGeom prst="ellipse">
              <a:avLst/>
            </a:prstGeom>
            <a:solidFill>
              <a:srgbClr val="06AEA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15"/>
            <p:cNvSpPr txBox="1"/>
            <p:nvPr/>
          </p:nvSpPr>
          <p:spPr>
            <a:xfrm>
              <a:off x="3961563" y="3539875"/>
              <a:ext cx="1496100" cy="70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lang="en-US" sz="1300" b="0" i="0" u="none" strike="noStrike" cap="none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Observación conductual</a:t>
              </a:r>
              <a:endParaRPr sz="13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120" name="Google Shape;120;p15"/>
          <p:cNvGrpSpPr/>
          <p:nvPr/>
        </p:nvGrpSpPr>
        <p:grpSpPr>
          <a:xfrm>
            <a:off x="5823951" y="2355781"/>
            <a:ext cx="2094305" cy="1900015"/>
            <a:chOff x="4701894" y="1493874"/>
            <a:chExt cx="2166000" cy="2166000"/>
          </a:xfrm>
        </p:grpSpPr>
        <p:sp>
          <p:nvSpPr>
            <p:cNvPr id="121" name="Google Shape;121;p15"/>
            <p:cNvSpPr/>
            <p:nvPr/>
          </p:nvSpPr>
          <p:spPr>
            <a:xfrm>
              <a:off x="4701894" y="1493874"/>
              <a:ext cx="2166000" cy="2166000"/>
            </a:xfrm>
            <a:prstGeom prst="ellipse">
              <a:avLst/>
            </a:prstGeom>
            <a:solidFill>
              <a:srgbClr val="152B4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15"/>
            <p:cNvSpPr txBox="1"/>
            <p:nvPr/>
          </p:nvSpPr>
          <p:spPr>
            <a:xfrm>
              <a:off x="5295688" y="2220300"/>
              <a:ext cx="1496100" cy="70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lang="en-US" sz="1300" b="0" i="0" u="none" strike="noStrike" cap="none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Ejercicios situacionales</a:t>
              </a:r>
              <a:endParaRPr sz="13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123" name="Google Shape;123;p15"/>
          <p:cNvSpPr/>
          <p:nvPr/>
        </p:nvSpPr>
        <p:spPr>
          <a:xfrm>
            <a:off x="5147767" y="2650750"/>
            <a:ext cx="1348800" cy="1245300"/>
          </a:xfrm>
          <a:prstGeom prst="ellipse">
            <a:avLst/>
          </a:prstGeom>
          <a:solidFill>
            <a:srgbClr val="BDBDB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300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Ser</a:t>
            </a:r>
            <a:endParaRPr sz="1300" i="0" u="none" strike="noStrike" cap="none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300" i="0" u="none" strike="noStrike" cap="none" dirty="0" err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Hacer</a:t>
            </a:r>
            <a:endParaRPr sz="1300" i="0" u="none" strike="noStrike" cap="none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en-US" sz="1300" i="0" u="none" strike="noStrike" cap="none" dirty="0" err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Conocer</a:t>
            </a:r>
            <a:endParaRPr sz="1300" i="0" u="none" strike="noStrike" cap="none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24" name="Google Shape;124;p15"/>
          <p:cNvGrpSpPr/>
          <p:nvPr/>
        </p:nvGrpSpPr>
        <p:grpSpPr>
          <a:xfrm>
            <a:off x="159090" y="3022434"/>
            <a:ext cx="3554626" cy="722386"/>
            <a:chOff x="-1486135" y="2506320"/>
            <a:chExt cx="5235862" cy="1076100"/>
          </a:xfrm>
        </p:grpSpPr>
        <p:cxnSp>
          <p:nvCxnSpPr>
            <p:cNvPr id="125" name="Google Shape;125;p15"/>
            <p:cNvCxnSpPr/>
            <p:nvPr/>
          </p:nvCxnSpPr>
          <p:spPr>
            <a:xfrm rot="10800000">
              <a:off x="2899827" y="2879984"/>
              <a:ext cx="849900" cy="0"/>
            </a:xfrm>
            <a:prstGeom prst="straightConnector1">
              <a:avLst/>
            </a:prstGeom>
            <a:noFill/>
            <a:ln w="9525" cap="flat" cmpd="sng">
              <a:solidFill>
                <a:srgbClr val="BDBD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26" name="Google Shape;126;p15"/>
            <p:cNvSpPr/>
            <p:nvPr/>
          </p:nvSpPr>
          <p:spPr>
            <a:xfrm>
              <a:off x="2874851" y="2780836"/>
              <a:ext cx="198600" cy="198300"/>
            </a:xfrm>
            <a:prstGeom prst="ellipse">
              <a:avLst/>
            </a:prstGeom>
            <a:solidFill>
              <a:srgbClr val="152B48"/>
            </a:solidFill>
            <a:ln>
              <a:noFill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15"/>
            <p:cNvSpPr txBox="1"/>
            <p:nvPr/>
          </p:nvSpPr>
          <p:spPr>
            <a:xfrm>
              <a:off x="-1486135" y="2506320"/>
              <a:ext cx="4413000" cy="107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lang="en-US" sz="1300" b="0" i="0" u="none" strike="noStrike" cap="none" dirty="0" err="1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Apreciación</a:t>
              </a:r>
              <a:r>
                <a:rPr lang="en-US" sz="1300" b="0" i="0" u="none" strike="noStrike" cap="none" dirty="0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del </a:t>
              </a:r>
              <a:r>
                <a:rPr lang="en-US" sz="1300" b="0" i="0" u="none" strike="noStrike" cap="none" dirty="0" err="1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conocimiento</a:t>
              </a:r>
              <a:r>
                <a:rPr lang="en-US" sz="1300" b="0" i="0" u="none" strike="noStrike" cap="none" dirty="0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y </a:t>
              </a:r>
              <a:r>
                <a:rPr lang="en-US" sz="1300" b="0" i="0" u="none" strike="noStrike" cap="none" dirty="0" err="1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preparación</a:t>
              </a:r>
              <a:r>
                <a:rPr lang="en-US" sz="1300" b="0" i="0" u="none" strike="noStrike" cap="none" dirty="0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previa.</a:t>
              </a:r>
              <a:endParaRPr sz="1300" b="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marR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rPr lang="en-US" sz="1300" b="1" i="0" u="none" strike="noStrike" cap="none" dirty="0" err="1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Temas</a:t>
              </a:r>
              <a:r>
                <a:rPr lang="en-US" sz="1300" b="1" i="0" u="none" strike="noStrike" cap="none" dirty="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de </a:t>
              </a:r>
              <a:r>
                <a:rPr lang="en-US" sz="1300" b="1" i="0" u="none" strike="noStrike" cap="none" dirty="0" err="1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actualidad</a:t>
              </a:r>
              <a:r>
                <a:rPr lang="en-US" sz="1300" b="1" i="0" u="none" strike="noStrike" cap="none" dirty="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vs </a:t>
              </a:r>
              <a:r>
                <a:rPr lang="en-US" sz="1300" b="1" i="0" u="none" strike="noStrike" cap="none" dirty="0" err="1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Dilemas</a:t>
              </a:r>
              <a:r>
                <a:rPr lang="en-US" sz="1300" b="1" i="0" u="none" strike="noStrike" cap="none" dirty="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sz="1300" b="1" i="0" u="none" strike="noStrike" cap="none" dirty="0" err="1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éticos</a:t>
              </a:r>
              <a:endParaRPr sz="1300" b="1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marR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128" name="Google Shape;128;p15"/>
          <p:cNvGrpSpPr/>
          <p:nvPr/>
        </p:nvGrpSpPr>
        <p:grpSpPr>
          <a:xfrm>
            <a:off x="327473" y="1405366"/>
            <a:ext cx="4782441" cy="950359"/>
            <a:chOff x="-3223025" y="2506295"/>
            <a:chExt cx="7044397" cy="1415700"/>
          </a:xfrm>
        </p:grpSpPr>
        <p:cxnSp>
          <p:nvCxnSpPr>
            <p:cNvPr id="129" name="Google Shape;129;p15"/>
            <p:cNvCxnSpPr/>
            <p:nvPr/>
          </p:nvCxnSpPr>
          <p:spPr>
            <a:xfrm rot="10800000">
              <a:off x="2971472" y="2879984"/>
              <a:ext cx="849900" cy="0"/>
            </a:xfrm>
            <a:prstGeom prst="straightConnector1">
              <a:avLst/>
            </a:prstGeom>
            <a:noFill/>
            <a:ln w="9525" cap="flat" cmpd="sng">
              <a:solidFill>
                <a:srgbClr val="BDBD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30" name="Google Shape;130;p15"/>
            <p:cNvSpPr/>
            <p:nvPr/>
          </p:nvSpPr>
          <p:spPr>
            <a:xfrm>
              <a:off x="2874851" y="2780836"/>
              <a:ext cx="198600" cy="198300"/>
            </a:xfrm>
            <a:prstGeom prst="ellipse">
              <a:avLst/>
            </a:prstGeom>
            <a:solidFill>
              <a:srgbClr val="06AEAA"/>
            </a:solidFill>
            <a:ln>
              <a:noFill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15"/>
            <p:cNvSpPr txBox="1"/>
            <p:nvPr/>
          </p:nvSpPr>
          <p:spPr>
            <a:xfrm>
              <a:off x="-3223025" y="2506295"/>
              <a:ext cx="6150000" cy="141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lang="en-US" sz="1300" b="0" i="0" u="none" strike="noStrike" cap="none" dirty="0" err="1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Recopilar</a:t>
              </a:r>
              <a:r>
                <a:rPr lang="en-US" sz="1300" b="0" i="0" u="none" strike="noStrike" cap="none" dirty="0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sz="1300" b="0" i="0" u="none" strike="noStrike" cap="none" dirty="0" err="1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información</a:t>
              </a:r>
              <a:r>
                <a:rPr lang="en-US" sz="1300" b="0" i="0" u="none" strike="noStrike" cap="none" dirty="0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a </a:t>
              </a:r>
              <a:r>
                <a:rPr lang="en-US" sz="1300" b="0" i="0" u="none" strike="noStrike" cap="none" dirty="0" err="1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través</a:t>
              </a:r>
              <a:r>
                <a:rPr lang="en-US" sz="1300" b="0" i="0" u="none" strike="noStrike" cap="none" dirty="0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de la </a:t>
              </a:r>
              <a:r>
                <a:rPr lang="en-US" sz="1300" b="0" i="0" u="none" strike="noStrike" cap="none" dirty="0" err="1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comunicación</a:t>
              </a:r>
              <a:r>
                <a:rPr lang="en-US" sz="1300" b="0" i="0" u="none" strike="noStrike" cap="none" dirty="0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sz="1300" b="0" i="0" u="none" strike="noStrike" cap="none" dirty="0" err="1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directa</a:t>
              </a:r>
              <a:r>
                <a:rPr lang="en-US" sz="1300" b="0" i="0" u="none" strike="noStrike" cap="none" dirty="0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.</a:t>
              </a:r>
              <a:endParaRPr sz="1300" b="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marR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lang="en-US" sz="1300" b="1" i="0" u="none" strike="noStrike" cap="none" dirty="0" err="1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Grupal</a:t>
              </a:r>
              <a:r>
                <a:rPr lang="en-US" sz="1300" b="1" i="0" u="none" strike="noStrike" cap="none" dirty="0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vs Individual</a:t>
              </a:r>
              <a:endParaRPr sz="1300" b="1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marR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132" name="Google Shape;132;p15"/>
          <p:cNvGrpSpPr/>
          <p:nvPr/>
        </p:nvGrpSpPr>
        <p:grpSpPr>
          <a:xfrm>
            <a:off x="7926162" y="3008379"/>
            <a:ext cx="4155388" cy="594627"/>
            <a:chOff x="5574150" y="3083451"/>
            <a:chExt cx="4523117" cy="747300"/>
          </a:xfrm>
        </p:grpSpPr>
        <p:cxnSp>
          <p:nvCxnSpPr>
            <p:cNvPr id="133" name="Google Shape;133;p15"/>
            <p:cNvCxnSpPr/>
            <p:nvPr/>
          </p:nvCxnSpPr>
          <p:spPr>
            <a:xfrm>
              <a:off x="5574150" y="3449448"/>
              <a:ext cx="609300" cy="0"/>
            </a:xfrm>
            <a:prstGeom prst="straightConnector1">
              <a:avLst/>
            </a:prstGeom>
            <a:noFill/>
            <a:ln w="9525" cap="flat" cmpd="sng">
              <a:solidFill>
                <a:srgbClr val="BDBD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34" name="Google Shape;134;p15"/>
            <p:cNvSpPr/>
            <p:nvPr/>
          </p:nvSpPr>
          <p:spPr>
            <a:xfrm>
              <a:off x="6014671" y="3349032"/>
              <a:ext cx="198600" cy="198300"/>
            </a:xfrm>
            <a:prstGeom prst="ellipse">
              <a:avLst/>
            </a:prstGeom>
            <a:solidFill>
              <a:srgbClr val="152B48"/>
            </a:solidFill>
            <a:ln>
              <a:noFill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15"/>
            <p:cNvSpPr txBox="1"/>
            <p:nvPr/>
          </p:nvSpPr>
          <p:spPr>
            <a:xfrm>
              <a:off x="6183467" y="3083451"/>
              <a:ext cx="3913800" cy="74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lang="en-US" sz="1300" b="0" i="0" u="none" strike="noStrike" cap="non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Evaluación de habilidades prácticas y conocimientos técnicos.</a:t>
              </a:r>
              <a:endParaRPr sz="13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lang="en-US" sz="1300" b="1" i="0" u="none" strike="noStrike" cap="non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Simulaciones vs Ejercicios grupales</a:t>
              </a:r>
              <a:endParaRPr sz="13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136" name="Google Shape;136;p15"/>
          <p:cNvGrpSpPr/>
          <p:nvPr/>
        </p:nvGrpSpPr>
        <p:grpSpPr>
          <a:xfrm>
            <a:off x="6577762" y="4423986"/>
            <a:ext cx="5032099" cy="772943"/>
            <a:chOff x="5574150" y="2859507"/>
            <a:chExt cx="5477413" cy="971400"/>
          </a:xfrm>
        </p:grpSpPr>
        <p:cxnSp>
          <p:nvCxnSpPr>
            <p:cNvPr id="137" name="Google Shape;137;p15"/>
            <p:cNvCxnSpPr/>
            <p:nvPr/>
          </p:nvCxnSpPr>
          <p:spPr>
            <a:xfrm>
              <a:off x="5574150" y="3449448"/>
              <a:ext cx="609300" cy="0"/>
            </a:xfrm>
            <a:prstGeom prst="straightConnector1">
              <a:avLst/>
            </a:prstGeom>
            <a:noFill/>
            <a:ln w="9525" cap="flat" cmpd="sng">
              <a:solidFill>
                <a:srgbClr val="BDBD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38" name="Google Shape;138;p15"/>
            <p:cNvSpPr/>
            <p:nvPr/>
          </p:nvSpPr>
          <p:spPr>
            <a:xfrm>
              <a:off x="6014671" y="3349032"/>
              <a:ext cx="198600" cy="198300"/>
            </a:xfrm>
            <a:prstGeom prst="ellipse">
              <a:avLst/>
            </a:prstGeom>
            <a:solidFill>
              <a:srgbClr val="06AEAA"/>
            </a:solidFill>
            <a:ln>
              <a:noFill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15"/>
            <p:cNvSpPr txBox="1"/>
            <p:nvPr/>
          </p:nvSpPr>
          <p:spPr>
            <a:xfrm>
              <a:off x="6183463" y="2859507"/>
              <a:ext cx="4868100" cy="97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lang="en-US" sz="1300" b="0" i="0" u="none" strike="noStrike" cap="non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Monitoreo cualitativo de acciones corporales. Recuerda controlar tics o movimientos bruscos y repetitivos.</a:t>
              </a:r>
              <a:endParaRPr sz="13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6"/>
          <p:cNvSpPr txBox="1">
            <a:spLocks noGrp="1"/>
          </p:cNvSpPr>
          <p:nvPr>
            <p:ph type="title"/>
          </p:nvPr>
        </p:nvSpPr>
        <p:spPr>
          <a:xfrm>
            <a:off x="3616313" y="4027241"/>
            <a:ext cx="7737900" cy="5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3000" b="1" dirty="0" err="1"/>
              <a:t>Preguntas</a:t>
            </a:r>
            <a:r>
              <a:rPr lang="en-US" sz="3000" b="1" dirty="0"/>
              <a:t> </a:t>
            </a:r>
            <a:r>
              <a:rPr lang="en-US" sz="3000" b="1" dirty="0" err="1"/>
              <a:t>frecuentes</a:t>
            </a:r>
            <a:endParaRPr sz="3000" b="1" dirty="0"/>
          </a:p>
        </p:txBody>
      </p:sp>
      <p:sp>
        <p:nvSpPr>
          <p:cNvPr id="145" name="Google Shape;145;p16"/>
          <p:cNvSpPr txBox="1">
            <a:spLocks noGrp="1"/>
          </p:cNvSpPr>
          <p:nvPr>
            <p:ph type="body" idx="1"/>
          </p:nvPr>
        </p:nvSpPr>
        <p:spPr>
          <a:xfrm>
            <a:off x="837687" y="794218"/>
            <a:ext cx="4758600" cy="5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2000"/>
              <a:buNone/>
            </a:pPr>
            <a:r>
              <a:rPr lang="en-US" sz="1600"/>
              <a:t>Compatibilidad con el perfil:</a:t>
            </a:r>
            <a:endParaRPr sz="1600"/>
          </a:p>
        </p:txBody>
      </p:sp>
      <p:sp>
        <p:nvSpPr>
          <p:cNvPr id="146" name="Google Shape;146;p16"/>
          <p:cNvSpPr txBox="1">
            <a:spLocks noGrp="1"/>
          </p:cNvSpPr>
          <p:nvPr>
            <p:ph type="body" idx="2"/>
          </p:nvPr>
        </p:nvSpPr>
        <p:spPr>
          <a:xfrm>
            <a:off x="757969" y="1185824"/>
            <a:ext cx="4758600" cy="30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09600" lvl="0" indent="-406400" algn="just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600"/>
              <a:buFont typeface="Montserrat"/>
              <a:buAutoNum type="arabicPeriod"/>
            </a:pPr>
            <a:r>
              <a:rPr lang="en-US" sz="1400" dirty="0" err="1"/>
              <a:t>Presentación</a:t>
            </a:r>
            <a:r>
              <a:rPr lang="en-US" sz="1400" dirty="0"/>
              <a:t> </a:t>
            </a:r>
            <a:r>
              <a:rPr lang="en-US" sz="1400" dirty="0" err="1"/>
              <a:t>inicial</a:t>
            </a:r>
            <a:r>
              <a:rPr lang="en-US" sz="1400" dirty="0"/>
              <a:t> del </a:t>
            </a:r>
            <a:r>
              <a:rPr lang="en-US" sz="1400" dirty="0" err="1"/>
              <a:t>candidato</a:t>
            </a:r>
            <a:r>
              <a:rPr lang="en-US" sz="1400" dirty="0"/>
              <a:t>.</a:t>
            </a:r>
            <a:endParaRPr sz="1400" dirty="0"/>
          </a:p>
          <a:p>
            <a:pPr marL="609600" lvl="0" indent="-4064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Montserrat"/>
              <a:buAutoNum type="arabicPeriod"/>
            </a:pPr>
            <a:r>
              <a:rPr lang="en-US" sz="1400" dirty="0" err="1"/>
              <a:t>Trayectoria</a:t>
            </a:r>
            <a:r>
              <a:rPr lang="en-US" sz="1400" dirty="0"/>
              <a:t> </a:t>
            </a:r>
            <a:r>
              <a:rPr lang="en-US" sz="1400" dirty="0" err="1"/>
              <a:t>profesional</a:t>
            </a:r>
            <a:r>
              <a:rPr lang="en-US" sz="1400" dirty="0"/>
              <a:t> y </a:t>
            </a:r>
            <a:r>
              <a:rPr lang="en-US" sz="1400" dirty="0" err="1"/>
              <a:t>académica</a:t>
            </a:r>
            <a:r>
              <a:rPr lang="en-US" sz="1400" dirty="0"/>
              <a:t>.</a:t>
            </a:r>
            <a:endParaRPr sz="1400" dirty="0"/>
          </a:p>
          <a:p>
            <a:pPr marL="609600" lvl="0" indent="-4064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Montserrat"/>
              <a:buAutoNum type="arabicPeriod"/>
            </a:pPr>
            <a:r>
              <a:rPr lang="en-US" sz="1400" dirty="0" err="1"/>
              <a:t>Formación</a:t>
            </a:r>
            <a:r>
              <a:rPr lang="en-US" sz="1400" dirty="0"/>
              <a:t> </a:t>
            </a:r>
            <a:r>
              <a:rPr lang="en-US" sz="1400" dirty="0" err="1"/>
              <a:t>complementaria</a:t>
            </a:r>
            <a:r>
              <a:rPr lang="en-US" sz="1400" dirty="0"/>
              <a:t> o </a:t>
            </a:r>
            <a:r>
              <a:rPr lang="en-US" sz="1400" dirty="0" err="1"/>
              <a:t>experiencia</a:t>
            </a:r>
            <a:r>
              <a:rPr lang="en-US" sz="1400" dirty="0"/>
              <a:t> </a:t>
            </a:r>
            <a:r>
              <a:rPr lang="en-US" sz="1400" dirty="0" err="1"/>
              <a:t>afín</a:t>
            </a:r>
            <a:r>
              <a:rPr lang="en-US" sz="1400" dirty="0"/>
              <a:t> a la </a:t>
            </a:r>
            <a:r>
              <a:rPr lang="en-US" sz="1400" dirty="0" err="1"/>
              <a:t>especialidad</a:t>
            </a:r>
            <a:r>
              <a:rPr lang="en-US" sz="1400" dirty="0"/>
              <a:t>.</a:t>
            </a:r>
            <a:endParaRPr sz="1400" dirty="0"/>
          </a:p>
          <a:p>
            <a:pPr marL="609600" lvl="0" indent="-4064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Montserrat"/>
              <a:buAutoNum type="arabicPeriod"/>
            </a:pPr>
            <a:r>
              <a:rPr lang="en-US" sz="1400" dirty="0" err="1"/>
              <a:t>Principales</a:t>
            </a:r>
            <a:r>
              <a:rPr lang="en-US" sz="1400" dirty="0"/>
              <a:t> </a:t>
            </a:r>
            <a:r>
              <a:rPr lang="en-US" sz="1400" dirty="0" err="1"/>
              <a:t>fortalezas</a:t>
            </a:r>
            <a:r>
              <a:rPr lang="en-US" sz="1400" dirty="0"/>
              <a:t> y </a:t>
            </a:r>
            <a:r>
              <a:rPr lang="en-US" sz="1400" dirty="0" err="1"/>
              <a:t>debilidades</a:t>
            </a:r>
            <a:r>
              <a:rPr lang="en-US" sz="1400" dirty="0"/>
              <a:t>.</a:t>
            </a:r>
            <a:endParaRPr sz="1400" dirty="0"/>
          </a:p>
          <a:p>
            <a:pPr marL="609600" lvl="0" indent="-4064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Montserrat"/>
              <a:buAutoNum type="arabicPeriod"/>
            </a:pPr>
            <a:r>
              <a:rPr lang="en-US" sz="1400" dirty="0" err="1"/>
              <a:t>Habilidades</a:t>
            </a:r>
            <a:r>
              <a:rPr lang="en-US" sz="1400" dirty="0"/>
              <a:t> </a:t>
            </a:r>
            <a:r>
              <a:rPr lang="en-US" sz="1400" dirty="0" err="1"/>
              <a:t>técnicas</a:t>
            </a:r>
            <a:r>
              <a:rPr lang="en-US" sz="1400" dirty="0"/>
              <a:t> y hobbies </a:t>
            </a:r>
            <a:r>
              <a:rPr lang="en-US" sz="1400" dirty="0" err="1"/>
              <a:t>diferentes</a:t>
            </a:r>
            <a:r>
              <a:rPr lang="en-US" sz="1400" dirty="0"/>
              <a:t> a la </a:t>
            </a:r>
            <a:r>
              <a:rPr lang="en-US" sz="1400" dirty="0" err="1"/>
              <a:t>medicina</a:t>
            </a:r>
            <a:r>
              <a:rPr lang="en-US" sz="1400" dirty="0"/>
              <a:t>.</a:t>
            </a:r>
            <a:endParaRPr sz="1400" dirty="0"/>
          </a:p>
          <a:p>
            <a:pPr marL="609600" lvl="0" indent="-4064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Montserrat"/>
              <a:buAutoNum type="arabicPeriod"/>
            </a:pPr>
            <a:r>
              <a:rPr lang="en-US" sz="1400" dirty="0" err="1"/>
              <a:t>Experiencia</a:t>
            </a:r>
            <a:r>
              <a:rPr lang="en-US" sz="1400" dirty="0"/>
              <a:t> </a:t>
            </a:r>
            <a:r>
              <a:rPr lang="en-US" sz="1400" dirty="0" err="1"/>
              <a:t>investigativa</a:t>
            </a:r>
            <a:r>
              <a:rPr lang="en-US" sz="1400" dirty="0"/>
              <a:t>.</a:t>
            </a:r>
            <a:endParaRPr sz="1400" dirty="0"/>
          </a:p>
          <a:p>
            <a:pPr marL="609600" lvl="0" indent="-4064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Montserrat"/>
              <a:buAutoNum type="arabicPeriod"/>
            </a:pPr>
            <a:r>
              <a:rPr lang="en-US" sz="1400" dirty="0" err="1"/>
              <a:t>Competencias</a:t>
            </a:r>
            <a:r>
              <a:rPr lang="en-US" sz="1400" dirty="0"/>
              <a:t> </a:t>
            </a:r>
            <a:r>
              <a:rPr lang="en-US" sz="1400" dirty="0" err="1"/>
              <a:t>lingüísticas</a:t>
            </a:r>
            <a:r>
              <a:rPr lang="en-US" sz="1400" dirty="0"/>
              <a:t>.</a:t>
            </a:r>
            <a:endParaRPr sz="1400" dirty="0"/>
          </a:p>
        </p:txBody>
      </p:sp>
      <p:sp>
        <p:nvSpPr>
          <p:cNvPr id="148" name="Google Shape;148;p16"/>
          <p:cNvSpPr txBox="1">
            <a:spLocks noGrp="1"/>
          </p:cNvSpPr>
          <p:nvPr>
            <p:ph type="body" idx="4"/>
          </p:nvPr>
        </p:nvSpPr>
        <p:spPr>
          <a:xfrm>
            <a:off x="6270580" y="1107242"/>
            <a:ext cx="5750100" cy="29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09600" lvl="0" indent="-406400" algn="just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600"/>
              <a:buFont typeface="Montserrat"/>
              <a:buAutoNum type="arabicPeriod"/>
            </a:pPr>
            <a:r>
              <a:rPr lang="en-US" sz="1400" dirty="0"/>
              <a:t>Por </a:t>
            </a:r>
            <a:r>
              <a:rPr lang="en-US" sz="1400" dirty="0" err="1"/>
              <a:t>qué</a:t>
            </a:r>
            <a:r>
              <a:rPr lang="en-US" sz="1400" dirty="0"/>
              <a:t> la </a:t>
            </a:r>
            <a:r>
              <a:rPr lang="en-US" sz="1400" dirty="0" err="1"/>
              <a:t>especialidad</a:t>
            </a:r>
            <a:r>
              <a:rPr lang="en-US" sz="1400" dirty="0"/>
              <a:t>.</a:t>
            </a:r>
            <a:endParaRPr sz="1400" dirty="0"/>
          </a:p>
          <a:p>
            <a:pPr marL="609600" lvl="0" indent="-4064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Montserrat"/>
              <a:buAutoNum type="arabicPeriod"/>
            </a:pPr>
            <a:r>
              <a:rPr lang="en-US" sz="1400" dirty="0"/>
              <a:t>Por </a:t>
            </a:r>
            <a:r>
              <a:rPr lang="en-US" sz="1400" dirty="0" err="1"/>
              <a:t>qué</a:t>
            </a:r>
            <a:r>
              <a:rPr lang="en-US" sz="1400" dirty="0"/>
              <a:t> la </a:t>
            </a:r>
            <a:r>
              <a:rPr lang="en-US" sz="1400" dirty="0" err="1"/>
              <a:t>universidad</a:t>
            </a:r>
            <a:r>
              <a:rPr lang="en-US" sz="1400" dirty="0"/>
              <a:t>.</a:t>
            </a:r>
            <a:endParaRPr sz="1400" dirty="0"/>
          </a:p>
          <a:p>
            <a:pPr marL="609600" lvl="0" indent="-4064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Montserrat"/>
              <a:buAutoNum type="arabicPeriod"/>
            </a:pPr>
            <a:r>
              <a:rPr lang="en-US" sz="1400" dirty="0" err="1"/>
              <a:t>Proyectos</a:t>
            </a:r>
            <a:r>
              <a:rPr lang="en-US" sz="1400" dirty="0"/>
              <a:t> a </a:t>
            </a:r>
            <a:r>
              <a:rPr lang="en-US" sz="1400" dirty="0" err="1"/>
              <a:t>corto</a:t>
            </a:r>
            <a:r>
              <a:rPr lang="en-US" sz="1400" dirty="0"/>
              <a:t>, </a:t>
            </a:r>
            <a:r>
              <a:rPr lang="en-US" sz="1400" dirty="0" err="1"/>
              <a:t>mediano</a:t>
            </a:r>
            <a:r>
              <a:rPr lang="en-US" sz="1400" dirty="0"/>
              <a:t> y largo </a:t>
            </a:r>
            <a:r>
              <a:rPr lang="en-US" sz="1400" dirty="0" err="1"/>
              <a:t>plazo</a:t>
            </a:r>
            <a:r>
              <a:rPr lang="en-US" sz="1400" dirty="0"/>
              <a:t>.</a:t>
            </a:r>
            <a:endParaRPr sz="1400" dirty="0"/>
          </a:p>
          <a:p>
            <a:pPr marL="609600" lvl="0" indent="-4064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Montserrat"/>
              <a:buAutoNum type="arabicPeriod"/>
            </a:pPr>
            <a:r>
              <a:rPr lang="en-US" sz="1400" dirty="0" err="1"/>
              <a:t>Motivadores</a:t>
            </a:r>
            <a:r>
              <a:rPr lang="en-US" sz="1400" dirty="0"/>
              <a:t>.</a:t>
            </a:r>
            <a:endParaRPr sz="1400" dirty="0"/>
          </a:p>
          <a:p>
            <a:pPr marL="609600" lvl="0" indent="-4064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Montserrat"/>
              <a:buAutoNum type="arabicPeriod"/>
            </a:pPr>
            <a:r>
              <a:rPr lang="en-US" sz="1400" dirty="0" err="1"/>
              <a:t>Composición</a:t>
            </a:r>
            <a:r>
              <a:rPr lang="en-US" sz="1400" dirty="0"/>
              <a:t> familiar y redes de </a:t>
            </a:r>
            <a:r>
              <a:rPr lang="en-US" sz="1400" dirty="0" err="1"/>
              <a:t>apoyo</a:t>
            </a:r>
            <a:r>
              <a:rPr lang="en-US" sz="1400" dirty="0"/>
              <a:t>.</a:t>
            </a:r>
            <a:endParaRPr sz="1400" dirty="0"/>
          </a:p>
          <a:p>
            <a:pPr marL="609600" lvl="0" indent="-4064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Montserrat"/>
              <a:buAutoNum type="arabicPeriod"/>
            </a:pPr>
            <a:r>
              <a:rPr lang="en-US" sz="1400" dirty="0" err="1"/>
              <a:t>Soportes</a:t>
            </a:r>
            <a:r>
              <a:rPr lang="en-US" sz="1400" dirty="0"/>
              <a:t> </a:t>
            </a:r>
            <a:r>
              <a:rPr lang="en-US" sz="1400" dirty="0" err="1"/>
              <a:t>financieros</a:t>
            </a:r>
            <a:r>
              <a:rPr lang="en-US" sz="1400" dirty="0"/>
              <a:t> y de </a:t>
            </a:r>
            <a:r>
              <a:rPr lang="en-US" sz="1400" dirty="0" err="1"/>
              <a:t>sostenimiento</a:t>
            </a:r>
            <a:r>
              <a:rPr lang="en-US" sz="1400" dirty="0"/>
              <a:t>.</a:t>
            </a:r>
            <a:endParaRPr sz="1400" dirty="0"/>
          </a:p>
        </p:txBody>
      </p:sp>
      <p:pic>
        <p:nvPicPr>
          <p:cNvPr id="149" name="Google Shape;149;p16"/>
          <p:cNvPicPr preferRelativeResize="0"/>
          <p:nvPr/>
        </p:nvPicPr>
        <p:blipFill rotWithShape="1">
          <a:blip r:embed="rId3">
            <a:alphaModFix amt="20000"/>
          </a:blip>
          <a:srcRect/>
          <a:stretch/>
        </p:blipFill>
        <p:spPr>
          <a:xfrm>
            <a:off x="9859451" y="2918925"/>
            <a:ext cx="1893365" cy="221663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03C751D-92F6-441F-BBEF-820DA4B65F81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6190862" y="778565"/>
            <a:ext cx="5183188" cy="823912"/>
          </a:xfrm>
        </p:spPr>
        <p:txBody>
          <a:bodyPr/>
          <a:lstStyle/>
          <a:p>
            <a:r>
              <a:rPr lang="es-MX" sz="1600" dirty="0"/>
              <a:t>Evaluación del riesgo de deserción:</a:t>
            </a:r>
          </a:p>
          <a:p>
            <a:endParaRPr lang="es-CO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7"/>
          <p:cNvSpPr txBox="1">
            <a:spLocks noGrp="1"/>
          </p:cNvSpPr>
          <p:nvPr>
            <p:ph type="title"/>
          </p:nvPr>
        </p:nvSpPr>
        <p:spPr>
          <a:xfrm>
            <a:off x="2178600" y="597816"/>
            <a:ext cx="7834800" cy="5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3200" b="1"/>
              <a:t>Recomendaciones generales</a:t>
            </a:r>
            <a:endParaRPr sz="3200" b="1"/>
          </a:p>
        </p:txBody>
      </p:sp>
      <p:sp>
        <p:nvSpPr>
          <p:cNvPr id="155" name="Google Shape;155;p17"/>
          <p:cNvSpPr txBox="1">
            <a:spLocks noGrp="1"/>
          </p:cNvSpPr>
          <p:nvPr>
            <p:ph type="body" idx="1"/>
          </p:nvPr>
        </p:nvSpPr>
        <p:spPr>
          <a:xfrm>
            <a:off x="5555400" y="1312116"/>
            <a:ext cx="4458000" cy="5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2000"/>
              <a:buNone/>
            </a:pPr>
            <a:r>
              <a:rPr lang="en-US" sz="2800" dirty="0"/>
              <a:t>Durante la </a:t>
            </a:r>
            <a:r>
              <a:rPr lang="en-US" sz="2800" dirty="0" err="1"/>
              <a:t>entrevista</a:t>
            </a:r>
            <a:r>
              <a:rPr lang="en-US" sz="2800" dirty="0"/>
              <a:t>:</a:t>
            </a:r>
            <a:endParaRPr sz="2800" dirty="0"/>
          </a:p>
        </p:txBody>
      </p:sp>
      <p:sp>
        <p:nvSpPr>
          <p:cNvPr id="156" name="Google Shape;156;p17"/>
          <p:cNvSpPr txBox="1">
            <a:spLocks noGrp="1"/>
          </p:cNvSpPr>
          <p:nvPr>
            <p:ph type="body" idx="2"/>
          </p:nvPr>
        </p:nvSpPr>
        <p:spPr>
          <a:xfrm>
            <a:off x="5555400" y="1814016"/>
            <a:ext cx="5128200" cy="356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09600" lvl="0" indent="-4064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1600"/>
              <a:buFont typeface="Montserrat"/>
              <a:buAutoNum type="arabicPeriod"/>
            </a:pPr>
            <a:r>
              <a:rPr lang="en-US" sz="1800" dirty="0" err="1"/>
              <a:t>Reglas</a:t>
            </a:r>
            <a:r>
              <a:rPr lang="en-US" sz="1800" dirty="0"/>
              <a:t> de </a:t>
            </a:r>
            <a:r>
              <a:rPr lang="en-US" sz="1800" dirty="0" err="1"/>
              <a:t>cortesía</a:t>
            </a:r>
            <a:r>
              <a:rPr lang="en-US" sz="1800" dirty="0"/>
              <a:t>: </a:t>
            </a:r>
            <a:r>
              <a:rPr lang="en-US" sz="1800" dirty="0" err="1"/>
              <a:t>puntualidad</a:t>
            </a:r>
            <a:r>
              <a:rPr lang="en-US" sz="1800" dirty="0"/>
              <a:t>, </a:t>
            </a:r>
            <a:r>
              <a:rPr lang="en-US" sz="1800" dirty="0" err="1"/>
              <a:t>presentación</a:t>
            </a:r>
            <a:r>
              <a:rPr lang="en-US" sz="1800" dirty="0"/>
              <a:t> personal, </a:t>
            </a:r>
            <a:r>
              <a:rPr lang="en-US" sz="1800" dirty="0" err="1"/>
              <a:t>documentación</a:t>
            </a:r>
            <a:r>
              <a:rPr lang="en-US" sz="1800" dirty="0"/>
              <a:t> </a:t>
            </a:r>
            <a:r>
              <a:rPr lang="en-US" sz="1800" dirty="0" err="1"/>
              <a:t>completa</a:t>
            </a:r>
            <a:r>
              <a:rPr lang="en-US" sz="1800" dirty="0"/>
              <a:t>, </a:t>
            </a:r>
            <a:r>
              <a:rPr lang="en-US" sz="1800" dirty="0" err="1"/>
              <a:t>saludo</a:t>
            </a:r>
            <a:r>
              <a:rPr lang="en-US" sz="1800" dirty="0"/>
              <a:t> y </a:t>
            </a:r>
            <a:r>
              <a:rPr lang="en-US" sz="1800" dirty="0" err="1"/>
              <a:t>cordialidad</a:t>
            </a:r>
            <a:r>
              <a:rPr lang="en-US" sz="1800" dirty="0"/>
              <a:t>.</a:t>
            </a:r>
            <a:endParaRPr sz="1800" dirty="0"/>
          </a:p>
          <a:p>
            <a:pPr marL="609600" lvl="0" indent="-406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Montserrat"/>
              <a:buAutoNum type="arabicPeriod"/>
            </a:pPr>
            <a:r>
              <a:rPr lang="en-US" sz="1800" dirty="0" err="1"/>
              <a:t>Tranquilidad</a:t>
            </a:r>
            <a:r>
              <a:rPr lang="en-US" sz="1800" dirty="0"/>
              <a:t>, </a:t>
            </a:r>
            <a:r>
              <a:rPr lang="en-US" sz="1800" dirty="0" err="1"/>
              <a:t>coherencia</a:t>
            </a:r>
            <a:r>
              <a:rPr lang="en-US" sz="1800" dirty="0"/>
              <a:t> y </a:t>
            </a:r>
            <a:r>
              <a:rPr lang="en-US" sz="1800" dirty="0" err="1"/>
              <a:t>autenticidad</a:t>
            </a:r>
            <a:r>
              <a:rPr lang="en-US" sz="1800" dirty="0"/>
              <a:t>.</a:t>
            </a:r>
            <a:endParaRPr sz="1800" dirty="0"/>
          </a:p>
          <a:p>
            <a:pPr marL="609600" lvl="0" indent="-406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Montserrat"/>
              <a:buAutoNum type="arabicPeriod"/>
            </a:pPr>
            <a:r>
              <a:rPr lang="en-US" sz="1800" dirty="0" err="1"/>
              <a:t>Escucha</a:t>
            </a:r>
            <a:r>
              <a:rPr lang="en-US" sz="1800" dirty="0"/>
              <a:t> </a:t>
            </a:r>
            <a:r>
              <a:rPr lang="en-US" sz="1800" dirty="0" err="1"/>
              <a:t>atenta</a:t>
            </a:r>
            <a:r>
              <a:rPr lang="en-US" sz="1800" dirty="0"/>
              <a:t> y no </a:t>
            </a:r>
            <a:r>
              <a:rPr lang="en-US" sz="1800" dirty="0" err="1"/>
              <a:t>personalizar</a:t>
            </a:r>
            <a:r>
              <a:rPr lang="en-US" sz="1800" dirty="0"/>
              <a:t> los “</a:t>
            </a:r>
            <a:r>
              <a:rPr lang="en-US" sz="1800" dirty="0" err="1"/>
              <a:t>ataques</a:t>
            </a:r>
            <a:r>
              <a:rPr lang="en-US" sz="1800" dirty="0"/>
              <a:t>”.</a:t>
            </a:r>
            <a:endParaRPr sz="1800" dirty="0"/>
          </a:p>
          <a:p>
            <a:pPr marL="609600" lvl="0" indent="-406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Montserrat"/>
              <a:buAutoNum type="arabicPeriod"/>
            </a:pPr>
            <a:r>
              <a:rPr lang="en-US" sz="1800" dirty="0" err="1"/>
              <a:t>Respuestas</a:t>
            </a:r>
            <a:r>
              <a:rPr lang="en-US" sz="1800" dirty="0"/>
              <a:t> </a:t>
            </a:r>
            <a:r>
              <a:rPr lang="en-US" sz="1800" dirty="0" err="1"/>
              <a:t>precisas</a:t>
            </a:r>
            <a:r>
              <a:rPr lang="en-US" sz="1800" dirty="0"/>
              <a:t> y </a:t>
            </a:r>
            <a:r>
              <a:rPr lang="en-US" sz="1800" dirty="0" err="1"/>
              <a:t>argumentativas</a:t>
            </a:r>
            <a:r>
              <a:rPr lang="en-US" sz="1800" dirty="0"/>
              <a:t>.</a:t>
            </a:r>
            <a:endParaRPr sz="1800" dirty="0"/>
          </a:p>
          <a:p>
            <a:pPr marL="609600" lvl="0" indent="-406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Montserrat"/>
              <a:buAutoNum type="arabicPeriod"/>
            </a:pPr>
            <a:r>
              <a:rPr lang="en-US" sz="1800" dirty="0" err="1"/>
              <a:t>Manejo</a:t>
            </a:r>
            <a:r>
              <a:rPr lang="en-US" sz="1800" dirty="0"/>
              <a:t> de la </a:t>
            </a:r>
            <a:r>
              <a:rPr lang="en-US" sz="1800" dirty="0" err="1"/>
              <a:t>ansiedad</a:t>
            </a:r>
            <a:r>
              <a:rPr lang="en-US" sz="1800" dirty="0"/>
              <a:t> y el </a:t>
            </a:r>
            <a:r>
              <a:rPr lang="en-US" sz="1800" dirty="0" err="1"/>
              <a:t>agotamiento</a:t>
            </a:r>
            <a:r>
              <a:rPr lang="en-US" sz="1800" dirty="0"/>
              <a:t>.</a:t>
            </a:r>
            <a:endParaRPr sz="1800" dirty="0"/>
          </a:p>
          <a:p>
            <a:pPr marL="609600" lvl="0" indent="-406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Montserrat"/>
              <a:buAutoNum type="arabicPeriod"/>
            </a:pPr>
            <a:r>
              <a:rPr lang="en-US" sz="1800" dirty="0"/>
              <a:t>Regula el </a:t>
            </a:r>
            <a:r>
              <a:rPr lang="en-US" sz="1800" dirty="0" err="1"/>
              <a:t>lenguaje</a:t>
            </a:r>
            <a:r>
              <a:rPr lang="en-US" sz="1800" dirty="0"/>
              <a:t> no verbal y el </a:t>
            </a:r>
            <a:r>
              <a:rPr lang="en-US" sz="1800" dirty="0" err="1"/>
              <a:t>tono</a:t>
            </a:r>
            <a:r>
              <a:rPr lang="en-US" sz="1800" dirty="0"/>
              <a:t> de </a:t>
            </a:r>
            <a:r>
              <a:rPr lang="en-US" sz="1800" dirty="0" err="1"/>
              <a:t>voz</a:t>
            </a:r>
            <a:r>
              <a:rPr lang="en-US" sz="1800" dirty="0"/>
              <a:t>.</a:t>
            </a:r>
            <a:endParaRPr sz="1800" dirty="0"/>
          </a:p>
          <a:p>
            <a:pPr marL="609600" lvl="0" indent="-406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Montserrat"/>
              <a:buAutoNum type="arabicPeriod"/>
            </a:pPr>
            <a:r>
              <a:rPr lang="en-US" sz="1800" dirty="0" err="1"/>
              <a:t>Transmite</a:t>
            </a:r>
            <a:r>
              <a:rPr lang="en-US" sz="1800" dirty="0"/>
              <a:t> </a:t>
            </a:r>
            <a:r>
              <a:rPr lang="en-US" sz="1800" dirty="0" err="1"/>
              <a:t>confianza</a:t>
            </a:r>
            <a:r>
              <a:rPr lang="en-US" sz="1800" dirty="0"/>
              <a:t>, </a:t>
            </a:r>
            <a:r>
              <a:rPr lang="en-US" sz="1800" dirty="0" err="1"/>
              <a:t>seguridad</a:t>
            </a:r>
            <a:r>
              <a:rPr lang="en-US" sz="1800" dirty="0"/>
              <a:t> y </a:t>
            </a:r>
            <a:r>
              <a:rPr lang="en-US" sz="1800" dirty="0" err="1"/>
              <a:t>espontaneidad</a:t>
            </a:r>
            <a:r>
              <a:rPr lang="en-US" sz="1800" dirty="0"/>
              <a:t>.</a:t>
            </a:r>
            <a:endParaRPr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7"/>
          <p:cNvSpPr txBox="1">
            <a:spLocks noGrp="1"/>
          </p:cNvSpPr>
          <p:nvPr>
            <p:ph type="title"/>
          </p:nvPr>
        </p:nvSpPr>
        <p:spPr>
          <a:xfrm>
            <a:off x="2178600" y="714550"/>
            <a:ext cx="7834800" cy="5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3200" b="1"/>
              <a:t>Recomendaciones generales</a:t>
            </a:r>
            <a:endParaRPr sz="3200" b="1"/>
          </a:p>
        </p:txBody>
      </p:sp>
      <p:sp>
        <p:nvSpPr>
          <p:cNvPr id="157" name="Google Shape;157;p17"/>
          <p:cNvSpPr txBox="1">
            <a:spLocks noGrp="1"/>
          </p:cNvSpPr>
          <p:nvPr>
            <p:ph type="body" idx="3"/>
          </p:nvPr>
        </p:nvSpPr>
        <p:spPr>
          <a:xfrm>
            <a:off x="5334899" y="1587471"/>
            <a:ext cx="4904100" cy="5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2000"/>
              <a:buNone/>
            </a:pPr>
            <a:r>
              <a:rPr lang="en-US" sz="2800"/>
              <a:t>Antes de la entrevista:</a:t>
            </a:r>
            <a:endParaRPr sz="2800"/>
          </a:p>
        </p:txBody>
      </p:sp>
      <p:sp>
        <p:nvSpPr>
          <p:cNvPr id="158" name="Google Shape;158;p17"/>
          <p:cNvSpPr txBox="1">
            <a:spLocks noGrp="1"/>
          </p:cNvSpPr>
          <p:nvPr>
            <p:ph type="body" idx="4"/>
          </p:nvPr>
        </p:nvSpPr>
        <p:spPr>
          <a:xfrm>
            <a:off x="5334898" y="2168296"/>
            <a:ext cx="5417400" cy="32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09600" lvl="0" indent="-4064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600"/>
              <a:buFont typeface="Montserrat"/>
              <a:buAutoNum type="arabicPeriod"/>
            </a:pPr>
            <a:r>
              <a:rPr lang="en-US" sz="1800" dirty="0" err="1"/>
              <a:t>Estudiar</a:t>
            </a:r>
            <a:r>
              <a:rPr lang="en-US" sz="1800" dirty="0"/>
              <a:t> </a:t>
            </a:r>
            <a:r>
              <a:rPr lang="en-US" sz="1800" dirty="0" err="1"/>
              <a:t>previamente</a:t>
            </a:r>
            <a:r>
              <a:rPr lang="en-US" sz="1800" dirty="0"/>
              <a:t> el </a:t>
            </a:r>
            <a:r>
              <a:rPr lang="en-US" sz="1800" dirty="0" err="1"/>
              <a:t>perfil</a:t>
            </a:r>
            <a:r>
              <a:rPr lang="en-US" sz="1800" dirty="0"/>
              <a:t> </a:t>
            </a:r>
            <a:r>
              <a:rPr lang="en-US" sz="1800" dirty="0" err="1"/>
              <a:t>ocupacional</a:t>
            </a:r>
            <a:r>
              <a:rPr lang="en-US" sz="1800" dirty="0"/>
              <a:t>, la </a:t>
            </a:r>
            <a:r>
              <a:rPr lang="en-US" sz="1800" dirty="0" err="1"/>
              <a:t>institución</a:t>
            </a:r>
            <a:r>
              <a:rPr lang="en-US" sz="1800" dirty="0"/>
              <a:t> y los </a:t>
            </a:r>
            <a:r>
              <a:rPr lang="en-US" sz="1800" dirty="0" err="1"/>
              <a:t>evaluadores</a:t>
            </a:r>
            <a:r>
              <a:rPr lang="en-US" sz="1800" dirty="0"/>
              <a:t>: </a:t>
            </a:r>
            <a:r>
              <a:rPr lang="en-US" sz="1800" dirty="0" err="1"/>
              <a:t>trayectoria</a:t>
            </a:r>
            <a:r>
              <a:rPr lang="en-US" sz="1800" dirty="0"/>
              <a:t>, </a:t>
            </a:r>
            <a:r>
              <a:rPr lang="en-US" sz="1800" dirty="0" err="1"/>
              <a:t>historia</a:t>
            </a:r>
            <a:r>
              <a:rPr lang="en-US" sz="1800" dirty="0"/>
              <a:t>, </a:t>
            </a:r>
            <a:r>
              <a:rPr lang="en-US" sz="1800" dirty="0" err="1"/>
              <a:t>proyectos</a:t>
            </a:r>
            <a:r>
              <a:rPr lang="en-US" sz="1800" dirty="0"/>
              <a:t> </a:t>
            </a:r>
            <a:r>
              <a:rPr lang="en-US" sz="1800" dirty="0" err="1"/>
              <a:t>desarrollados</a:t>
            </a:r>
            <a:r>
              <a:rPr lang="en-US" sz="1800" dirty="0"/>
              <a:t>, </a:t>
            </a:r>
            <a:r>
              <a:rPr lang="en-US" sz="1800" dirty="0" err="1"/>
              <a:t>grupos</a:t>
            </a:r>
            <a:r>
              <a:rPr lang="en-US" sz="1800" dirty="0"/>
              <a:t> </a:t>
            </a:r>
            <a:r>
              <a:rPr lang="en-US" sz="1800" dirty="0" err="1"/>
              <a:t>investigativos</a:t>
            </a:r>
            <a:r>
              <a:rPr lang="en-US" sz="1800" dirty="0"/>
              <a:t>, </a:t>
            </a:r>
            <a:r>
              <a:rPr lang="en-US" sz="1800" dirty="0" err="1"/>
              <a:t>malla</a:t>
            </a:r>
            <a:r>
              <a:rPr lang="en-US" sz="1800" dirty="0"/>
              <a:t> curricular, factor </a:t>
            </a:r>
            <a:r>
              <a:rPr lang="en-US" sz="1800" dirty="0" err="1"/>
              <a:t>diferenciador</a:t>
            </a:r>
            <a:r>
              <a:rPr lang="en-US" sz="1800" dirty="0"/>
              <a:t> de la </a:t>
            </a:r>
            <a:r>
              <a:rPr lang="en-US" sz="1800" dirty="0" err="1"/>
              <a:t>institución</a:t>
            </a:r>
            <a:r>
              <a:rPr lang="en-US" sz="1800" dirty="0"/>
              <a:t>, etc.</a:t>
            </a:r>
            <a:endParaRPr sz="1800" dirty="0"/>
          </a:p>
          <a:p>
            <a:pPr marL="609600" lvl="0" indent="-406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Montserrat"/>
              <a:buAutoNum type="arabicPeriod"/>
            </a:pPr>
            <a:r>
              <a:rPr lang="en-US" sz="1800" dirty="0" err="1"/>
              <a:t>Desarrollar</a:t>
            </a:r>
            <a:r>
              <a:rPr lang="en-US" sz="1800" dirty="0"/>
              <a:t> un banco de </a:t>
            </a:r>
            <a:r>
              <a:rPr lang="en-US" sz="1800" dirty="0" err="1"/>
              <a:t>preguntas</a:t>
            </a:r>
            <a:r>
              <a:rPr lang="en-US" sz="1800" dirty="0"/>
              <a:t> </a:t>
            </a:r>
            <a:r>
              <a:rPr lang="en-US" sz="1800" dirty="0" err="1"/>
              <a:t>potenciales</a:t>
            </a:r>
            <a:r>
              <a:rPr lang="en-US" sz="1800" dirty="0"/>
              <a:t> y </a:t>
            </a:r>
            <a:r>
              <a:rPr lang="en-US" sz="1800" dirty="0" err="1"/>
              <a:t>preparar</a:t>
            </a:r>
            <a:r>
              <a:rPr lang="en-US" sz="1800" dirty="0"/>
              <a:t> las ideas que </a:t>
            </a:r>
            <a:r>
              <a:rPr lang="en-US" sz="1800" dirty="0" err="1"/>
              <a:t>quieres</a:t>
            </a:r>
            <a:r>
              <a:rPr lang="en-US" sz="1800" dirty="0"/>
              <a:t> </a:t>
            </a:r>
            <a:r>
              <a:rPr lang="en-US" sz="1800" dirty="0" err="1"/>
              <a:t>presentar</a:t>
            </a:r>
            <a:r>
              <a:rPr lang="en-US" sz="1800" dirty="0"/>
              <a:t>. </a:t>
            </a:r>
            <a:r>
              <a:rPr lang="en-US" sz="1800" dirty="0" err="1"/>
              <a:t>Practica</a:t>
            </a:r>
            <a:r>
              <a:rPr lang="en-US" sz="1800" dirty="0"/>
              <a:t> con </a:t>
            </a:r>
            <a:r>
              <a:rPr lang="en-US" sz="1800" dirty="0" err="1"/>
              <a:t>allegados</a:t>
            </a:r>
            <a:r>
              <a:rPr lang="en-US" sz="1800" dirty="0"/>
              <a:t> y </a:t>
            </a:r>
            <a:r>
              <a:rPr lang="en-US" sz="1800" dirty="0" err="1"/>
              <a:t>realiza</a:t>
            </a:r>
            <a:r>
              <a:rPr lang="en-US" sz="1800" dirty="0"/>
              <a:t> </a:t>
            </a:r>
            <a:r>
              <a:rPr lang="en-US" sz="1800" dirty="0" err="1"/>
              <a:t>simulaciones</a:t>
            </a:r>
            <a:r>
              <a:rPr lang="en-US" sz="1800" dirty="0"/>
              <a:t> de </a:t>
            </a:r>
            <a:r>
              <a:rPr lang="en-US" sz="1800" dirty="0" err="1"/>
              <a:t>entrevistas</a:t>
            </a:r>
            <a:r>
              <a:rPr lang="en-US" sz="1800" dirty="0"/>
              <a:t>.</a:t>
            </a:r>
            <a:endParaRPr sz="1800" dirty="0"/>
          </a:p>
        </p:txBody>
      </p:sp>
    </p:spTree>
    <p:extLst>
      <p:ext uri="{BB962C8B-B14F-4D97-AF65-F5344CB8AC3E}">
        <p14:creationId xmlns:p14="http://schemas.microsoft.com/office/powerpoint/2010/main" val="38707351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8"/>
          <p:cNvSpPr txBox="1">
            <a:spLocks noGrp="1"/>
          </p:cNvSpPr>
          <p:nvPr>
            <p:ph type="ctrTitle"/>
          </p:nvPr>
        </p:nvSpPr>
        <p:spPr>
          <a:xfrm>
            <a:off x="1524000" y="590797"/>
            <a:ext cx="9144000" cy="58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 sz="4000" b="1"/>
              <a:t>Recuerda:</a:t>
            </a:r>
            <a:endParaRPr sz="4000" b="1"/>
          </a:p>
        </p:txBody>
      </p:sp>
      <p:sp>
        <p:nvSpPr>
          <p:cNvPr id="164" name="Google Shape;164;p18"/>
          <p:cNvSpPr txBox="1">
            <a:spLocks noGrp="1"/>
          </p:cNvSpPr>
          <p:nvPr>
            <p:ph type="subTitle" idx="1"/>
          </p:nvPr>
        </p:nvSpPr>
        <p:spPr>
          <a:xfrm>
            <a:off x="1164367" y="1356148"/>
            <a:ext cx="10074900" cy="27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2000" dirty="0"/>
              <a:t>Procura que </a:t>
            </a:r>
            <a:r>
              <a:rPr lang="en-US" sz="2000" dirty="0" err="1"/>
              <a:t>tus</a:t>
            </a:r>
            <a:r>
              <a:rPr lang="en-US" sz="2000" dirty="0"/>
              <a:t> </a:t>
            </a:r>
            <a:r>
              <a:rPr lang="en-US" sz="2000" dirty="0" err="1"/>
              <a:t>respuestas</a:t>
            </a:r>
            <a:r>
              <a:rPr lang="en-US" sz="2000" dirty="0"/>
              <a:t> </a:t>
            </a:r>
            <a:r>
              <a:rPr lang="en-US" sz="2000" dirty="0" err="1"/>
              <a:t>te</a:t>
            </a:r>
            <a:r>
              <a:rPr lang="en-US" sz="2000" dirty="0"/>
              <a:t> </a:t>
            </a:r>
            <a:r>
              <a:rPr lang="en-US" sz="2000" dirty="0" err="1"/>
              <a:t>acerquen</a:t>
            </a:r>
            <a:r>
              <a:rPr lang="en-US" sz="2000" dirty="0"/>
              <a:t> al </a:t>
            </a:r>
            <a:r>
              <a:rPr lang="en-US" sz="2000" dirty="0" err="1"/>
              <a:t>perfil</a:t>
            </a:r>
            <a:r>
              <a:rPr lang="en-US" sz="2000" dirty="0"/>
              <a:t> que </a:t>
            </a:r>
            <a:r>
              <a:rPr lang="en-US" sz="2000" dirty="0" err="1"/>
              <a:t>buscan</a:t>
            </a:r>
            <a:r>
              <a:rPr lang="en-US" sz="2000" dirty="0"/>
              <a:t> los </a:t>
            </a:r>
            <a:r>
              <a:rPr lang="en-US" sz="2000" dirty="0" err="1"/>
              <a:t>evaluadores</a:t>
            </a:r>
            <a:r>
              <a:rPr lang="en-US" sz="2000" dirty="0"/>
              <a:t>, </a:t>
            </a:r>
            <a:r>
              <a:rPr lang="en-US" sz="2000" dirty="0" err="1"/>
              <a:t>destacando</a:t>
            </a:r>
            <a:r>
              <a:rPr lang="en-US" sz="2000" dirty="0"/>
              <a:t> </a:t>
            </a:r>
            <a:r>
              <a:rPr lang="en-US" sz="2000" dirty="0" err="1"/>
              <a:t>experiencias</a:t>
            </a:r>
            <a:r>
              <a:rPr lang="en-US" sz="2000" dirty="0"/>
              <a:t>, </a:t>
            </a:r>
            <a:r>
              <a:rPr lang="en-US" sz="2000" dirty="0" err="1"/>
              <a:t>formaciones</a:t>
            </a:r>
            <a:r>
              <a:rPr lang="en-US" sz="2000" dirty="0"/>
              <a:t> y </a:t>
            </a:r>
            <a:r>
              <a:rPr lang="en-US" sz="2000" dirty="0" err="1"/>
              <a:t>competencias</a:t>
            </a:r>
            <a:r>
              <a:rPr lang="en-US" sz="2000" dirty="0"/>
              <a:t> </a:t>
            </a:r>
            <a:r>
              <a:rPr lang="en-US" sz="2000" dirty="0" err="1"/>
              <a:t>técnicas</a:t>
            </a:r>
            <a:r>
              <a:rPr lang="en-US" sz="2000" dirty="0"/>
              <a:t> y </a:t>
            </a:r>
            <a:r>
              <a:rPr lang="en-US" sz="2000" dirty="0" err="1"/>
              <a:t>blandas</a:t>
            </a:r>
            <a:r>
              <a:rPr lang="en-US" sz="2000" dirty="0"/>
              <a:t> </a:t>
            </a:r>
            <a:r>
              <a:rPr lang="en-US" sz="2000" dirty="0" err="1"/>
              <a:t>esenciales</a:t>
            </a:r>
            <a:r>
              <a:rPr lang="en-US" sz="2000" dirty="0"/>
              <a:t> para la </a:t>
            </a:r>
            <a:r>
              <a:rPr lang="en-US" sz="2000" dirty="0" err="1"/>
              <a:t>universidad</a:t>
            </a:r>
            <a:r>
              <a:rPr lang="en-US" sz="2000" dirty="0"/>
              <a:t>.</a:t>
            </a:r>
            <a:endParaRPr sz="2000" dirty="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sz="2000" dirty="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2000" dirty="0" err="1"/>
              <a:t>Apuéstale</a:t>
            </a:r>
            <a:r>
              <a:rPr lang="en-US" sz="2000" dirty="0"/>
              <a:t> a </a:t>
            </a:r>
            <a:r>
              <a:rPr lang="en-US" sz="2000" dirty="0" err="1"/>
              <a:t>tu</a:t>
            </a:r>
            <a:r>
              <a:rPr lang="en-US" sz="2000" dirty="0"/>
              <a:t> factor </a:t>
            </a:r>
            <a:r>
              <a:rPr lang="en-US" sz="2000" dirty="0" err="1"/>
              <a:t>diferenciador</a:t>
            </a:r>
            <a:r>
              <a:rPr lang="en-US" sz="2000" dirty="0"/>
              <a:t> para </a:t>
            </a:r>
            <a:r>
              <a:rPr lang="en-US" sz="2000" dirty="0" err="1"/>
              <a:t>resaltar</a:t>
            </a:r>
            <a:r>
              <a:rPr lang="en-US" sz="2000" dirty="0"/>
              <a:t> por </a:t>
            </a:r>
            <a:r>
              <a:rPr lang="en-US" sz="2000" dirty="0" err="1"/>
              <a:t>encima</a:t>
            </a:r>
            <a:r>
              <a:rPr lang="en-US" sz="2000" dirty="0"/>
              <a:t> de </a:t>
            </a:r>
            <a:r>
              <a:rPr lang="en-US" sz="2000" dirty="0" err="1"/>
              <a:t>otros</a:t>
            </a:r>
            <a:r>
              <a:rPr lang="en-US" sz="2000" dirty="0"/>
              <a:t> </a:t>
            </a:r>
            <a:r>
              <a:rPr lang="en-US" sz="2000" dirty="0" err="1"/>
              <a:t>candidatos</a:t>
            </a:r>
            <a:r>
              <a:rPr lang="en-US" sz="2000" dirty="0"/>
              <a:t>: </a:t>
            </a:r>
            <a:r>
              <a:rPr lang="en-US" sz="2000" dirty="0" err="1"/>
              <a:t>habilidades</a:t>
            </a:r>
            <a:r>
              <a:rPr lang="en-US" sz="2000" dirty="0"/>
              <a:t> </a:t>
            </a:r>
            <a:r>
              <a:rPr lang="en-US" sz="2000" dirty="0" err="1"/>
              <a:t>técnicas</a:t>
            </a:r>
            <a:r>
              <a:rPr lang="en-US" sz="2000" dirty="0"/>
              <a:t> </a:t>
            </a:r>
            <a:r>
              <a:rPr lang="en-US" sz="2000" dirty="0" err="1"/>
              <a:t>altamente</a:t>
            </a:r>
            <a:r>
              <a:rPr lang="en-US" sz="2000" dirty="0"/>
              <a:t> </a:t>
            </a:r>
            <a:r>
              <a:rPr lang="en-US" sz="2000" dirty="0" err="1"/>
              <a:t>desarrolladas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000" dirty="0" err="1"/>
              <a:t>tu</a:t>
            </a:r>
            <a:r>
              <a:rPr lang="en-US" sz="2000" dirty="0"/>
              <a:t> </a:t>
            </a:r>
            <a:r>
              <a:rPr lang="en-US" sz="2000" dirty="0" err="1"/>
              <a:t>perfil</a:t>
            </a:r>
            <a:r>
              <a:rPr lang="en-US" sz="2000" dirty="0"/>
              <a:t>, </a:t>
            </a:r>
            <a:r>
              <a:rPr lang="en-US" sz="2000" dirty="0" err="1"/>
              <a:t>participación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000" dirty="0" err="1"/>
              <a:t>voluntariados</a:t>
            </a:r>
            <a:r>
              <a:rPr lang="en-US" sz="2000" dirty="0"/>
              <a:t> o </a:t>
            </a:r>
            <a:r>
              <a:rPr lang="en-US" sz="2000" dirty="0" err="1"/>
              <a:t>eventos</a:t>
            </a:r>
            <a:r>
              <a:rPr lang="en-US" sz="2000" dirty="0"/>
              <a:t> </a:t>
            </a:r>
            <a:r>
              <a:rPr lang="en-US" sz="2000" dirty="0" err="1"/>
              <a:t>académicos</a:t>
            </a:r>
            <a:r>
              <a:rPr lang="en-US" sz="2000" dirty="0"/>
              <a:t> </a:t>
            </a:r>
            <a:r>
              <a:rPr lang="en-US" sz="2000" dirty="0" err="1"/>
              <a:t>afines</a:t>
            </a:r>
            <a:r>
              <a:rPr lang="en-US" sz="2000" dirty="0"/>
              <a:t> a la </a:t>
            </a:r>
            <a:r>
              <a:rPr lang="en-US" sz="2000" dirty="0" err="1"/>
              <a:t>especialidad</a:t>
            </a:r>
            <a:r>
              <a:rPr lang="en-US" sz="2000" dirty="0"/>
              <a:t>, </a:t>
            </a:r>
            <a:r>
              <a:rPr lang="en-US" sz="2000" dirty="0" err="1"/>
              <a:t>competencias</a:t>
            </a:r>
            <a:r>
              <a:rPr lang="en-US" sz="2000" dirty="0"/>
              <a:t> </a:t>
            </a:r>
            <a:r>
              <a:rPr lang="en-US" sz="2000" dirty="0" err="1"/>
              <a:t>lingüísticas</a:t>
            </a:r>
            <a:r>
              <a:rPr lang="en-US" sz="2000" dirty="0"/>
              <a:t>, </a:t>
            </a:r>
            <a:r>
              <a:rPr lang="en-US" sz="2000" dirty="0" err="1"/>
              <a:t>experiencia</a:t>
            </a:r>
            <a:r>
              <a:rPr lang="en-US" sz="2000" dirty="0"/>
              <a:t> </a:t>
            </a:r>
            <a:r>
              <a:rPr lang="en-US" sz="2000" dirty="0" err="1"/>
              <a:t>investigativa</a:t>
            </a:r>
            <a:r>
              <a:rPr lang="en-US" sz="2000" dirty="0"/>
              <a:t> o </a:t>
            </a:r>
            <a:r>
              <a:rPr lang="en-US" sz="2000" dirty="0" err="1"/>
              <a:t>producción</a:t>
            </a:r>
            <a:r>
              <a:rPr lang="en-US" sz="2000" dirty="0"/>
              <a:t> </a:t>
            </a:r>
            <a:r>
              <a:rPr lang="en-US" sz="2000" dirty="0" err="1"/>
              <a:t>intelectual</a:t>
            </a:r>
            <a:r>
              <a:rPr lang="en-US" sz="2000" dirty="0"/>
              <a:t>.</a:t>
            </a:r>
            <a:endParaRPr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9"/>
          <p:cNvSpPr txBox="1">
            <a:spLocks noGrp="1"/>
          </p:cNvSpPr>
          <p:nvPr>
            <p:ph type="ctrTitle"/>
          </p:nvPr>
        </p:nvSpPr>
        <p:spPr>
          <a:xfrm>
            <a:off x="1524000" y="159191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6AEAA"/>
              </a:buClr>
              <a:buSzPts val="6000"/>
              <a:buFont typeface="Montserrat"/>
              <a:buNone/>
            </a:pPr>
            <a:r>
              <a:rPr lang="en-US" b="1" dirty="0"/>
              <a:t>¡</a:t>
            </a:r>
            <a:r>
              <a:rPr lang="en-US" b="1" dirty="0" err="1"/>
              <a:t>Muchos</a:t>
            </a:r>
            <a:r>
              <a:rPr lang="en-US" b="1" dirty="0"/>
              <a:t> </a:t>
            </a:r>
            <a:r>
              <a:rPr lang="en-US" b="1" dirty="0" err="1"/>
              <a:t>éxitos</a:t>
            </a:r>
            <a:r>
              <a:rPr lang="en-US" b="1" dirty="0"/>
              <a:t>!</a:t>
            </a:r>
            <a:endParaRPr b="1" dirty="0"/>
          </a:p>
        </p:txBody>
      </p:sp>
      <p:sp>
        <p:nvSpPr>
          <p:cNvPr id="170" name="Google Shape;170;p19"/>
          <p:cNvSpPr txBox="1">
            <a:spLocks noGrp="1"/>
          </p:cNvSpPr>
          <p:nvPr>
            <p:ph type="subTitle" idx="1"/>
          </p:nvPr>
        </p:nvSpPr>
        <p:spPr>
          <a:xfrm>
            <a:off x="-258147" y="2288391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2400"/>
              <a:buNone/>
            </a:pPr>
            <a:endParaRPr b="1" dirty="0"/>
          </a:p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2400"/>
              <a:buNone/>
            </a:pPr>
            <a:r>
              <a:rPr lang="en-US" b="1" dirty="0"/>
              <a:t>Mónica Alejandra Cardona </a:t>
            </a:r>
            <a:r>
              <a:rPr lang="en-US" b="1" dirty="0" err="1"/>
              <a:t>Alzate</a:t>
            </a:r>
            <a:endParaRPr b="1" dirty="0"/>
          </a:p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2400"/>
              <a:buNone/>
            </a:pPr>
            <a:r>
              <a:rPr lang="en-US" dirty="0" err="1"/>
              <a:t>Psicóloga</a:t>
            </a:r>
            <a:r>
              <a:rPr lang="en-US" dirty="0"/>
              <a:t> - Esp. </a:t>
            </a:r>
            <a:r>
              <a:rPr lang="en-US" dirty="0" err="1"/>
              <a:t>Psicología</a:t>
            </a:r>
            <a:r>
              <a:rPr lang="en-US" dirty="0"/>
              <a:t> </a:t>
            </a:r>
            <a:r>
              <a:rPr lang="en-US" dirty="0" err="1"/>
              <a:t>Jurídica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423</Words>
  <Application>Microsoft Office PowerPoint</Application>
  <PresentationFormat>Panorámica</PresentationFormat>
  <Paragraphs>62</Paragraphs>
  <Slides>8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Montserrat</vt:lpstr>
      <vt:lpstr>Arial</vt:lpstr>
      <vt:lpstr>Calibri</vt:lpstr>
      <vt:lpstr>Office Theme</vt:lpstr>
      <vt:lpstr>Introducción a las  entrevistas psicológicas</vt:lpstr>
      <vt:lpstr>¿Cuáles son las fases del proceso de selección?</vt:lpstr>
      <vt:lpstr>Prepárate para el proceso de entrevista</vt:lpstr>
      <vt:lpstr>Preguntas frecuentes</vt:lpstr>
      <vt:lpstr>Recomendaciones generales</vt:lpstr>
      <vt:lpstr>Recomendaciones generales</vt:lpstr>
      <vt:lpstr>Recuerda:</vt:lpstr>
      <vt:lpstr>¡Muchos éxitos!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Introducción a las entrevistas psicológicas</dc:title>
  <cp:lastModifiedBy>Sentire Taller SAS</cp:lastModifiedBy>
  <cp:revision>5</cp:revision>
  <dcterms:modified xsi:type="dcterms:W3CDTF">2020-11-11T03:00:35Z</dcterms:modified>
</cp:coreProperties>
</file>