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tiff" Extension="tiff"/>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8" r:id="rId2"/>
    <p:sldId id="261" r:id="rId3"/>
    <p:sldId id="262" r:id="rId4"/>
    <p:sldId id="263" r:id="rId5"/>
    <p:sldId id="266" r:id="rId6"/>
    <p:sldId id="264" r:id="rId7"/>
    <p:sldId id="265" r:id="rId8"/>
    <p:sldId id="267" r:id="rId9"/>
    <p:sldId id="270" r:id="rId10"/>
    <p:sldId id="269" r:id="rId11"/>
    <p:sldId id="271" r:id="rId12"/>
    <p:sldId id="272" r:id="rId13"/>
    <p:sldId id="274" r:id="rId14"/>
    <p:sldId id="273" r:id="rId15"/>
    <p:sldId id="268" r:id="rId16"/>
    <p:sldId id="275" r:id="rId17"/>
    <p:sldId id="276" r:id="rId18"/>
    <p:sldId id="277" r:id="rId19"/>
    <p:sldId id="278" r:id="rId20"/>
    <p:sldId id="279" r:id="rId21"/>
    <p:sldId id="280" r:id="rId22"/>
    <p:sldId id="281" r:id="rId23"/>
    <p:sldId id="282" r:id="rId24"/>
    <p:sldId id="283" r:id="rId25"/>
    <p:sldId id="316" r:id="rId26"/>
    <p:sldId id="317" r:id="rId27"/>
    <p:sldId id="284" r:id="rId28"/>
    <p:sldId id="318" r:id="rId29"/>
    <p:sldId id="319" r:id="rId30"/>
    <p:sldId id="320" r:id="rId31"/>
    <p:sldId id="321" r:id="rId32"/>
    <p:sldId id="322" r:id="rId33"/>
    <p:sldId id="323" r:id="rId34"/>
    <p:sldId id="324" r:id="rId35"/>
    <p:sldId id="325" r:id="rId36"/>
    <p:sldId id="326" r:id="rId37"/>
    <p:sldId id="327" r:id="rId38"/>
    <p:sldId id="328" r:id="rId39"/>
    <p:sldId id="444" r:id="rId40"/>
    <p:sldId id="441" r:id="rId41"/>
    <p:sldId id="384" r:id="rId42"/>
    <p:sldId id="385" r:id="rId43"/>
    <p:sldId id="386" r:id="rId44"/>
    <p:sldId id="387" r:id="rId45"/>
    <p:sldId id="336" r:id="rId46"/>
    <p:sldId id="478" r:id="rId47"/>
    <p:sldId id="477" r:id="rId48"/>
    <p:sldId id="442" r:id="rId49"/>
    <p:sldId id="559" r:id="rId50"/>
    <p:sldId id="560" r:id="rId51"/>
    <p:sldId id="561" r:id="rId52"/>
    <p:sldId id="562" r:id="rId53"/>
    <p:sldId id="564" r:id="rId54"/>
    <p:sldId id="340" r:id="rId55"/>
    <p:sldId id="570" r:id="rId56"/>
    <p:sldId id="446" r:id="rId57"/>
    <p:sldId id="566" r:id="rId58"/>
    <p:sldId id="567" r:id="rId59"/>
    <p:sldId id="568" r:id="rId60"/>
    <p:sldId id="479" r:id="rId61"/>
    <p:sldId id="481" r:id="rId62"/>
    <p:sldId id="482" r:id="rId63"/>
    <p:sldId id="483" r:id="rId64"/>
    <p:sldId id="480" r:id="rId65"/>
    <p:sldId id="569" r:id="rId66"/>
    <p:sldId id="484" r:id="rId67"/>
    <p:sldId id="424" r:id="rId68"/>
    <p:sldId id="425" r:id="rId69"/>
    <p:sldId id="571" r:id="rId70"/>
    <p:sldId id="427" r:id="rId71"/>
    <p:sldId id="428" r:id="rId72"/>
    <p:sldId id="260" r:id="rId7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B48"/>
    <a:srgbClr val="00AA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79606"/>
  </p:normalViewPr>
  <p:slideViewPr>
    <p:cSldViewPr snapToGrid="0" showGuides="1">
      <p:cViewPr varScale="1">
        <p:scale>
          <a:sx n="69" d="100"/>
          <a:sy n="69" d="100"/>
        </p:scale>
        <p:origin x="1234"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6F7837-419E-5845-8698-DB9946292797}" type="doc">
      <dgm:prSet loTypeId="urn:microsoft.com/office/officeart/2005/8/layout/pList1" loCatId="" qsTypeId="urn:microsoft.com/office/officeart/2005/8/quickstyle/simple1" qsCatId="simple" csTypeId="urn:microsoft.com/office/officeart/2005/8/colors/accent1_2" csCatId="accent1" phldr="1"/>
      <dgm:spPr/>
      <dgm:t>
        <a:bodyPr/>
        <a:lstStyle/>
        <a:p>
          <a:endParaRPr lang="es-ES"/>
        </a:p>
      </dgm:t>
    </dgm:pt>
    <dgm:pt modelId="{D66D3266-6D77-7148-A5F0-F95A0910E893}">
      <dgm:prSet phldrT="[Texto]" custT="1"/>
      <dgm:spPr/>
      <dgm:t>
        <a:bodyPr/>
        <a:lstStyle/>
        <a:p>
          <a:r>
            <a:rPr lang="es-ES" sz="2000" dirty="0">
              <a:solidFill>
                <a:srgbClr val="152B48"/>
              </a:solidFill>
              <a:latin typeface="Montserrat" pitchFamily="2" charset="77"/>
            </a:rPr>
            <a:t>Abrasión</a:t>
          </a:r>
        </a:p>
      </dgm:t>
    </dgm:pt>
    <dgm:pt modelId="{C7F536BB-2CE3-294B-8F32-1BFCE7749121}" type="parTrans" cxnId="{70A65DDA-DE16-294C-B648-2C8FF53C6BD7}">
      <dgm:prSet/>
      <dgm:spPr/>
      <dgm:t>
        <a:bodyPr/>
        <a:lstStyle/>
        <a:p>
          <a:endParaRPr lang="es-ES" sz="2000">
            <a:solidFill>
              <a:srgbClr val="152B48"/>
            </a:solidFill>
            <a:latin typeface="Montserrat" pitchFamily="2" charset="77"/>
          </a:endParaRPr>
        </a:p>
      </dgm:t>
    </dgm:pt>
    <dgm:pt modelId="{A858F2F2-DA74-0347-8EAC-84AF9E76BD30}" type="sibTrans" cxnId="{70A65DDA-DE16-294C-B648-2C8FF53C6BD7}">
      <dgm:prSet/>
      <dgm:spPr/>
      <dgm:t>
        <a:bodyPr/>
        <a:lstStyle/>
        <a:p>
          <a:endParaRPr lang="es-ES" sz="2000">
            <a:solidFill>
              <a:srgbClr val="152B48"/>
            </a:solidFill>
            <a:latin typeface="Montserrat" pitchFamily="2" charset="77"/>
          </a:endParaRPr>
        </a:p>
      </dgm:t>
    </dgm:pt>
    <dgm:pt modelId="{2FD9AF80-1761-2541-B09F-D2B7C4A66240}">
      <dgm:prSet phldrT="[Texto]" custT="1"/>
      <dgm:spPr/>
      <dgm:t>
        <a:bodyPr/>
        <a:lstStyle/>
        <a:p>
          <a:r>
            <a:rPr lang="es-ES" sz="2000" dirty="0">
              <a:solidFill>
                <a:srgbClr val="152B48"/>
              </a:solidFill>
              <a:latin typeface="Montserrat" pitchFamily="2" charset="77"/>
            </a:rPr>
            <a:t>Laceración</a:t>
          </a:r>
        </a:p>
      </dgm:t>
    </dgm:pt>
    <dgm:pt modelId="{CD4A71A3-F41D-7540-AD58-3E21292B547E}" type="parTrans" cxnId="{B0000466-3793-054D-86AE-251CF8E8B7C5}">
      <dgm:prSet/>
      <dgm:spPr/>
      <dgm:t>
        <a:bodyPr/>
        <a:lstStyle/>
        <a:p>
          <a:endParaRPr lang="es-ES" sz="2000">
            <a:solidFill>
              <a:srgbClr val="152B48"/>
            </a:solidFill>
            <a:latin typeface="Montserrat" pitchFamily="2" charset="77"/>
          </a:endParaRPr>
        </a:p>
      </dgm:t>
    </dgm:pt>
    <dgm:pt modelId="{FD69139F-C7D5-7C44-8696-C5846BB950CC}" type="sibTrans" cxnId="{B0000466-3793-054D-86AE-251CF8E8B7C5}">
      <dgm:prSet/>
      <dgm:spPr/>
      <dgm:t>
        <a:bodyPr/>
        <a:lstStyle/>
        <a:p>
          <a:endParaRPr lang="es-ES" sz="2000">
            <a:solidFill>
              <a:srgbClr val="152B48"/>
            </a:solidFill>
            <a:latin typeface="Montserrat" pitchFamily="2" charset="77"/>
          </a:endParaRPr>
        </a:p>
      </dgm:t>
    </dgm:pt>
    <dgm:pt modelId="{11DAB1FF-033E-464A-B5E7-5279ECDF0582}">
      <dgm:prSet phldrT="[Texto]" custT="1"/>
      <dgm:spPr/>
      <dgm:t>
        <a:bodyPr/>
        <a:lstStyle/>
        <a:p>
          <a:r>
            <a:rPr lang="es-ES" sz="2000" dirty="0">
              <a:solidFill>
                <a:srgbClr val="152B48"/>
              </a:solidFill>
              <a:latin typeface="Montserrat" pitchFamily="2" charset="77"/>
            </a:rPr>
            <a:t>Avulsión	</a:t>
          </a:r>
        </a:p>
      </dgm:t>
    </dgm:pt>
    <dgm:pt modelId="{73ED3418-21DC-9A48-BBBB-8260C068E57C}" type="parTrans" cxnId="{3720AAD0-4B40-B34E-855C-61F09025373D}">
      <dgm:prSet/>
      <dgm:spPr/>
      <dgm:t>
        <a:bodyPr/>
        <a:lstStyle/>
        <a:p>
          <a:endParaRPr lang="es-ES" sz="2000">
            <a:solidFill>
              <a:srgbClr val="152B48"/>
            </a:solidFill>
            <a:latin typeface="Montserrat" pitchFamily="2" charset="77"/>
          </a:endParaRPr>
        </a:p>
      </dgm:t>
    </dgm:pt>
    <dgm:pt modelId="{86692A74-2631-FC4D-A3FE-F8B6B0F09FBA}" type="sibTrans" cxnId="{3720AAD0-4B40-B34E-855C-61F09025373D}">
      <dgm:prSet/>
      <dgm:spPr/>
      <dgm:t>
        <a:bodyPr/>
        <a:lstStyle/>
        <a:p>
          <a:endParaRPr lang="es-ES" sz="2000">
            <a:solidFill>
              <a:srgbClr val="152B48"/>
            </a:solidFill>
            <a:latin typeface="Montserrat" pitchFamily="2" charset="77"/>
          </a:endParaRPr>
        </a:p>
      </dgm:t>
    </dgm:pt>
    <dgm:pt modelId="{456A3839-D12E-234E-9981-8AF65EDE936F}">
      <dgm:prSet phldrT="[Texto]" custT="1"/>
      <dgm:spPr/>
      <dgm:t>
        <a:bodyPr/>
        <a:lstStyle/>
        <a:p>
          <a:r>
            <a:rPr lang="es-ES" sz="2000" dirty="0">
              <a:solidFill>
                <a:srgbClr val="152B48"/>
              </a:solidFill>
              <a:latin typeface="Montserrat" pitchFamily="2" charset="77"/>
            </a:rPr>
            <a:t>Aplastamiento </a:t>
          </a:r>
        </a:p>
      </dgm:t>
    </dgm:pt>
    <dgm:pt modelId="{D475AE3B-91F2-4848-BC6D-B2CF911B9D2F}" type="parTrans" cxnId="{E4093D1B-A834-6E46-919C-8DA7B083ED43}">
      <dgm:prSet/>
      <dgm:spPr/>
      <dgm:t>
        <a:bodyPr/>
        <a:lstStyle/>
        <a:p>
          <a:endParaRPr lang="es-ES" sz="2000">
            <a:solidFill>
              <a:srgbClr val="152B48"/>
            </a:solidFill>
            <a:latin typeface="Montserrat" pitchFamily="2" charset="77"/>
          </a:endParaRPr>
        </a:p>
      </dgm:t>
    </dgm:pt>
    <dgm:pt modelId="{249FCD97-4EF5-C248-8ACB-80D383294A51}" type="sibTrans" cxnId="{E4093D1B-A834-6E46-919C-8DA7B083ED43}">
      <dgm:prSet/>
      <dgm:spPr/>
      <dgm:t>
        <a:bodyPr/>
        <a:lstStyle/>
        <a:p>
          <a:endParaRPr lang="es-ES" sz="2000">
            <a:solidFill>
              <a:srgbClr val="152B48"/>
            </a:solidFill>
            <a:latin typeface="Montserrat" pitchFamily="2" charset="77"/>
          </a:endParaRPr>
        </a:p>
      </dgm:t>
    </dgm:pt>
    <dgm:pt modelId="{D6D02CD1-DAE7-1840-98C4-92242A21EE6D}">
      <dgm:prSet custT="1"/>
      <dgm:spPr/>
      <dgm:t>
        <a:bodyPr/>
        <a:lstStyle/>
        <a:p>
          <a:r>
            <a:rPr lang="es-ES" sz="2000" dirty="0">
              <a:solidFill>
                <a:srgbClr val="152B48"/>
              </a:solidFill>
              <a:latin typeface="Montserrat" pitchFamily="2" charset="77"/>
            </a:rPr>
            <a:t>Mordeduras </a:t>
          </a:r>
        </a:p>
      </dgm:t>
    </dgm:pt>
    <dgm:pt modelId="{890B5F0F-FEFD-1A46-B566-BB7E469843A3}" type="parTrans" cxnId="{DFA96485-42D5-1B40-AF1F-D685513FED8A}">
      <dgm:prSet/>
      <dgm:spPr/>
      <dgm:t>
        <a:bodyPr/>
        <a:lstStyle/>
        <a:p>
          <a:endParaRPr lang="en-US" sz="2000">
            <a:solidFill>
              <a:srgbClr val="152B48"/>
            </a:solidFill>
            <a:latin typeface="Montserrat" pitchFamily="2" charset="77"/>
          </a:endParaRPr>
        </a:p>
      </dgm:t>
    </dgm:pt>
    <dgm:pt modelId="{03A62F2F-2A23-8E44-A157-D5C4F545DF1A}" type="sibTrans" cxnId="{DFA96485-42D5-1B40-AF1F-D685513FED8A}">
      <dgm:prSet/>
      <dgm:spPr/>
      <dgm:t>
        <a:bodyPr/>
        <a:lstStyle/>
        <a:p>
          <a:endParaRPr lang="en-US" sz="2000">
            <a:solidFill>
              <a:srgbClr val="152B48"/>
            </a:solidFill>
            <a:latin typeface="Montserrat" pitchFamily="2" charset="77"/>
          </a:endParaRPr>
        </a:p>
      </dgm:t>
    </dgm:pt>
    <dgm:pt modelId="{11F2B483-B846-C14F-BB01-C5FD6DBE4ED9}">
      <dgm:prSet custT="1"/>
      <dgm:spPr/>
      <dgm:t>
        <a:bodyPr/>
        <a:lstStyle/>
        <a:p>
          <a:r>
            <a:rPr lang="es-ES" sz="2000" dirty="0">
              <a:solidFill>
                <a:srgbClr val="152B48"/>
              </a:solidFill>
              <a:latin typeface="Montserrat" pitchFamily="2" charset="77"/>
            </a:rPr>
            <a:t>HPAF</a:t>
          </a:r>
        </a:p>
      </dgm:t>
    </dgm:pt>
    <dgm:pt modelId="{0CB585B0-9CB0-5D48-BF69-B7711E1C369E}" type="parTrans" cxnId="{F39CF597-7C6B-D94E-82CA-550BBAFA8C44}">
      <dgm:prSet/>
      <dgm:spPr/>
      <dgm:t>
        <a:bodyPr/>
        <a:lstStyle/>
        <a:p>
          <a:endParaRPr lang="en-US" sz="2000">
            <a:solidFill>
              <a:srgbClr val="152B48"/>
            </a:solidFill>
            <a:latin typeface="Montserrat" pitchFamily="2" charset="77"/>
          </a:endParaRPr>
        </a:p>
      </dgm:t>
    </dgm:pt>
    <dgm:pt modelId="{ADD3756C-CF99-A047-9F2A-E6F09B5BB43D}" type="sibTrans" cxnId="{F39CF597-7C6B-D94E-82CA-550BBAFA8C44}">
      <dgm:prSet/>
      <dgm:spPr/>
      <dgm:t>
        <a:bodyPr/>
        <a:lstStyle/>
        <a:p>
          <a:endParaRPr lang="en-US" sz="2000">
            <a:solidFill>
              <a:srgbClr val="152B48"/>
            </a:solidFill>
            <a:latin typeface="Montserrat" pitchFamily="2" charset="77"/>
          </a:endParaRPr>
        </a:p>
      </dgm:t>
    </dgm:pt>
    <dgm:pt modelId="{B8FEF443-AEF1-2042-BAD4-0F71B2F3E709}" type="pres">
      <dgm:prSet presAssocID="{CE6F7837-419E-5845-8698-DB9946292797}" presName="Name0" presStyleCnt="0">
        <dgm:presLayoutVars>
          <dgm:dir/>
          <dgm:resizeHandles val="exact"/>
        </dgm:presLayoutVars>
      </dgm:prSet>
      <dgm:spPr/>
    </dgm:pt>
    <dgm:pt modelId="{5B26535A-14A7-6144-8780-8E8325D6D7A0}" type="pres">
      <dgm:prSet presAssocID="{D66D3266-6D77-7148-A5F0-F95A0910E893}" presName="compNode" presStyleCnt="0"/>
      <dgm:spPr/>
    </dgm:pt>
    <dgm:pt modelId="{E6D19677-65F6-E545-AFA2-F24D8969E895}" type="pres">
      <dgm:prSet presAssocID="{D66D3266-6D77-7148-A5F0-F95A0910E893}" presName="pictRect" presStyleLbl="node1" presStyleIdx="0" presStyleCnt="6" custLinFactX="-6487" custLinFactNeighborX="-100000" custLinFactNeighborY="-19057"/>
      <dgm:spPr/>
    </dgm:pt>
    <dgm:pt modelId="{A9E1D8F1-85EC-D24A-94C2-85B094597FA1}" type="pres">
      <dgm:prSet presAssocID="{D66D3266-6D77-7148-A5F0-F95A0910E893}" presName="textRect" presStyleLbl="revTx" presStyleIdx="0" presStyleCnt="6" custLinFactNeighborX="-53521" custLinFactNeighborY="1141">
        <dgm:presLayoutVars>
          <dgm:bulletEnabled val="1"/>
        </dgm:presLayoutVars>
      </dgm:prSet>
      <dgm:spPr/>
    </dgm:pt>
    <dgm:pt modelId="{CA7B87BE-FD5B-814A-AA88-23B96F33A07B}" type="pres">
      <dgm:prSet presAssocID="{A858F2F2-DA74-0347-8EAC-84AF9E76BD30}" presName="sibTrans" presStyleLbl="sibTrans2D1" presStyleIdx="0" presStyleCnt="0"/>
      <dgm:spPr/>
    </dgm:pt>
    <dgm:pt modelId="{C2F09FB3-F569-2642-9F69-8E4617C32AB1}" type="pres">
      <dgm:prSet presAssocID="{2FD9AF80-1761-2541-B09F-D2B7C4A66240}" presName="compNode" presStyleCnt="0"/>
      <dgm:spPr/>
    </dgm:pt>
    <dgm:pt modelId="{43A96823-7094-E644-A905-61E6C761BEB1}" type="pres">
      <dgm:prSet presAssocID="{2FD9AF80-1761-2541-B09F-D2B7C4A66240}" presName="pictRect" presStyleLbl="node1" presStyleIdx="1" presStyleCnt="6" custLinFactNeighborX="-5424" custLinFactNeighborY="-7"/>
      <dgm:spPr/>
    </dgm:pt>
    <dgm:pt modelId="{4940E50B-DF99-194F-A673-3B3691127EA4}" type="pres">
      <dgm:prSet presAssocID="{2FD9AF80-1761-2541-B09F-D2B7C4A66240}" presName="textRect" presStyleLbl="revTx" presStyleIdx="1" presStyleCnt="6" custLinFactNeighborX="-8630" custLinFactNeighborY="9835">
        <dgm:presLayoutVars>
          <dgm:bulletEnabled val="1"/>
        </dgm:presLayoutVars>
      </dgm:prSet>
      <dgm:spPr/>
    </dgm:pt>
    <dgm:pt modelId="{94B36A58-3833-AD47-8D00-AE5362D80F2F}" type="pres">
      <dgm:prSet presAssocID="{FD69139F-C7D5-7C44-8696-C5846BB950CC}" presName="sibTrans" presStyleLbl="sibTrans2D1" presStyleIdx="0" presStyleCnt="0"/>
      <dgm:spPr/>
    </dgm:pt>
    <dgm:pt modelId="{6015F488-CC95-804E-B6AE-F0588A523CE0}" type="pres">
      <dgm:prSet presAssocID="{11DAB1FF-033E-464A-B5E7-5279ECDF0582}" presName="compNode" presStyleCnt="0"/>
      <dgm:spPr/>
    </dgm:pt>
    <dgm:pt modelId="{9C777A07-F4F3-F249-9DE2-4CBC0FCFD5C0}" type="pres">
      <dgm:prSet presAssocID="{11DAB1FF-033E-464A-B5E7-5279ECDF0582}" presName="pictRect" presStyleLbl="node1" presStyleIdx="2" presStyleCnt="6" custLinFactNeighborX="16623" custLinFactNeighborY="-2922"/>
      <dgm:spPr/>
    </dgm:pt>
    <dgm:pt modelId="{A8FEDE79-7A21-1048-9989-E8E59634E71C}" type="pres">
      <dgm:prSet presAssocID="{11DAB1FF-033E-464A-B5E7-5279ECDF0582}" presName="textRect" presStyleLbl="revTx" presStyleIdx="2" presStyleCnt="6" custLinFactNeighborX="14596" custLinFactNeighborY="2380">
        <dgm:presLayoutVars>
          <dgm:bulletEnabled val="1"/>
        </dgm:presLayoutVars>
      </dgm:prSet>
      <dgm:spPr/>
    </dgm:pt>
    <dgm:pt modelId="{3C6C1378-4B31-4242-BCF4-8655E249ECC9}" type="pres">
      <dgm:prSet presAssocID="{86692A74-2631-FC4D-A3FE-F8B6B0F09FBA}" presName="sibTrans" presStyleLbl="sibTrans2D1" presStyleIdx="0" presStyleCnt="0"/>
      <dgm:spPr/>
    </dgm:pt>
    <dgm:pt modelId="{5826A342-299C-DB48-AE87-B9CEBDDA90A1}" type="pres">
      <dgm:prSet presAssocID="{456A3839-D12E-234E-9981-8AF65EDE936F}" presName="compNode" presStyleCnt="0"/>
      <dgm:spPr/>
    </dgm:pt>
    <dgm:pt modelId="{23DB419A-1CE0-644A-8BAA-BA93A59FD425}" type="pres">
      <dgm:prSet presAssocID="{456A3839-D12E-234E-9981-8AF65EDE936F}" presName="pictRect" presStyleLbl="node1" presStyleIdx="3" presStyleCnt="6" custLinFactNeighborX="25557" custLinFactNeighborY="3787"/>
      <dgm:spPr/>
    </dgm:pt>
    <dgm:pt modelId="{525E2559-7858-224B-B36C-6864AD4B746D}" type="pres">
      <dgm:prSet presAssocID="{456A3839-D12E-234E-9981-8AF65EDE936F}" presName="textRect" presStyleLbl="revTx" presStyleIdx="3" presStyleCnt="6" custScaleX="135924" custLinFactNeighborX="31930" custLinFactNeighborY="20933">
        <dgm:presLayoutVars>
          <dgm:bulletEnabled val="1"/>
        </dgm:presLayoutVars>
      </dgm:prSet>
      <dgm:spPr/>
    </dgm:pt>
    <dgm:pt modelId="{67185C13-FF2A-F64B-A4CF-2A09A4D8DE86}" type="pres">
      <dgm:prSet presAssocID="{249FCD97-4EF5-C248-8ACB-80D383294A51}" presName="sibTrans" presStyleLbl="sibTrans2D1" presStyleIdx="0" presStyleCnt="0"/>
      <dgm:spPr/>
    </dgm:pt>
    <dgm:pt modelId="{9EF85311-AF6D-E94A-8D74-0B2970053CF6}" type="pres">
      <dgm:prSet presAssocID="{D6D02CD1-DAE7-1840-98C4-92242A21EE6D}" presName="compNode" presStyleCnt="0"/>
      <dgm:spPr/>
    </dgm:pt>
    <dgm:pt modelId="{D2342143-87F5-F64D-85B8-2380B62F92BB}" type="pres">
      <dgm:prSet presAssocID="{D6D02CD1-DAE7-1840-98C4-92242A21EE6D}" presName="pictRect" presStyleLbl="node1" presStyleIdx="4" presStyleCnt="6" custLinFactNeighborX="36932" custLinFactNeighborY="3345"/>
      <dgm:spPr/>
    </dgm:pt>
    <dgm:pt modelId="{837A5E41-471D-8F44-BBF8-0ADEBBB43C5D}" type="pres">
      <dgm:prSet presAssocID="{D6D02CD1-DAE7-1840-98C4-92242A21EE6D}" presName="textRect" presStyleLbl="revTx" presStyleIdx="4" presStyleCnt="6" custLinFactNeighborX="44031" custLinFactNeighborY="7608">
        <dgm:presLayoutVars>
          <dgm:bulletEnabled val="1"/>
        </dgm:presLayoutVars>
      </dgm:prSet>
      <dgm:spPr/>
    </dgm:pt>
    <dgm:pt modelId="{39D2FFC3-2747-0049-908B-0FA1293FA5EC}" type="pres">
      <dgm:prSet presAssocID="{03A62F2F-2A23-8E44-A157-D5C4F545DF1A}" presName="sibTrans" presStyleLbl="sibTrans2D1" presStyleIdx="0" presStyleCnt="0"/>
      <dgm:spPr/>
    </dgm:pt>
    <dgm:pt modelId="{125168BB-623C-AF40-BFE2-0BC50731BF51}" type="pres">
      <dgm:prSet presAssocID="{11F2B483-B846-C14F-BB01-C5FD6DBE4ED9}" presName="compNode" presStyleCnt="0"/>
      <dgm:spPr/>
    </dgm:pt>
    <dgm:pt modelId="{CEAF9FD5-975D-244D-9FDB-3364308599DF}" type="pres">
      <dgm:prSet presAssocID="{11F2B483-B846-C14F-BB01-C5FD6DBE4ED9}" presName="pictRect" presStyleLbl="node1" presStyleIdx="5" presStyleCnt="6" custLinFactNeighborX="81892" custLinFactNeighborY="-7079"/>
      <dgm:spPr/>
    </dgm:pt>
    <dgm:pt modelId="{43301A55-9E11-C14A-B78B-1F17C0641129}" type="pres">
      <dgm:prSet presAssocID="{11F2B483-B846-C14F-BB01-C5FD6DBE4ED9}" presName="textRect" presStyleLbl="revTx" presStyleIdx="5" presStyleCnt="6" custLinFactNeighborX="86539" custLinFactNeighborY="2644">
        <dgm:presLayoutVars>
          <dgm:bulletEnabled val="1"/>
        </dgm:presLayoutVars>
      </dgm:prSet>
      <dgm:spPr/>
    </dgm:pt>
  </dgm:ptLst>
  <dgm:cxnLst>
    <dgm:cxn modelId="{931CEC18-D0A6-3C4F-833D-D45BA7964B33}" type="presOf" srcId="{86692A74-2631-FC4D-A3FE-F8B6B0F09FBA}" destId="{3C6C1378-4B31-4242-BCF4-8655E249ECC9}" srcOrd="0" destOrd="0" presId="urn:microsoft.com/office/officeart/2005/8/layout/pList1"/>
    <dgm:cxn modelId="{E4093D1B-A834-6E46-919C-8DA7B083ED43}" srcId="{CE6F7837-419E-5845-8698-DB9946292797}" destId="{456A3839-D12E-234E-9981-8AF65EDE936F}" srcOrd="3" destOrd="0" parTransId="{D475AE3B-91F2-4848-BC6D-B2CF911B9D2F}" sibTransId="{249FCD97-4EF5-C248-8ACB-80D383294A51}"/>
    <dgm:cxn modelId="{DFAA1C1F-D370-6944-ABAB-49C3ACFF4413}" type="presOf" srcId="{11F2B483-B846-C14F-BB01-C5FD6DBE4ED9}" destId="{43301A55-9E11-C14A-B78B-1F17C0641129}" srcOrd="0" destOrd="0" presId="urn:microsoft.com/office/officeart/2005/8/layout/pList1"/>
    <dgm:cxn modelId="{D1E6D53C-21DB-C64D-ADBA-DD21FA5523F7}" type="presOf" srcId="{2FD9AF80-1761-2541-B09F-D2B7C4A66240}" destId="{4940E50B-DF99-194F-A673-3B3691127EA4}" srcOrd="0" destOrd="0" presId="urn:microsoft.com/office/officeart/2005/8/layout/pList1"/>
    <dgm:cxn modelId="{B0000466-3793-054D-86AE-251CF8E8B7C5}" srcId="{CE6F7837-419E-5845-8698-DB9946292797}" destId="{2FD9AF80-1761-2541-B09F-D2B7C4A66240}" srcOrd="1" destOrd="0" parTransId="{CD4A71A3-F41D-7540-AD58-3E21292B547E}" sibTransId="{FD69139F-C7D5-7C44-8696-C5846BB950CC}"/>
    <dgm:cxn modelId="{764F5647-74D1-8E42-9FE1-0B2BBA10BE5E}" type="presOf" srcId="{FD69139F-C7D5-7C44-8696-C5846BB950CC}" destId="{94B36A58-3833-AD47-8D00-AE5362D80F2F}" srcOrd="0" destOrd="0" presId="urn:microsoft.com/office/officeart/2005/8/layout/pList1"/>
    <dgm:cxn modelId="{4411AD47-6C6D-3D48-8801-135B5894BA0C}" type="presOf" srcId="{CE6F7837-419E-5845-8698-DB9946292797}" destId="{B8FEF443-AEF1-2042-BAD4-0F71B2F3E709}" srcOrd="0" destOrd="0" presId="urn:microsoft.com/office/officeart/2005/8/layout/pList1"/>
    <dgm:cxn modelId="{AE300083-47E6-1C4C-9576-7E68FE06ADF6}" type="presOf" srcId="{03A62F2F-2A23-8E44-A157-D5C4F545DF1A}" destId="{39D2FFC3-2747-0049-908B-0FA1293FA5EC}" srcOrd="0" destOrd="0" presId="urn:microsoft.com/office/officeart/2005/8/layout/pList1"/>
    <dgm:cxn modelId="{DFA96485-42D5-1B40-AF1F-D685513FED8A}" srcId="{CE6F7837-419E-5845-8698-DB9946292797}" destId="{D6D02CD1-DAE7-1840-98C4-92242A21EE6D}" srcOrd="4" destOrd="0" parTransId="{890B5F0F-FEFD-1A46-B566-BB7E469843A3}" sibTransId="{03A62F2F-2A23-8E44-A157-D5C4F545DF1A}"/>
    <dgm:cxn modelId="{B1E94291-1637-BA4E-9B06-E7233C65B6B3}" type="presOf" srcId="{D66D3266-6D77-7148-A5F0-F95A0910E893}" destId="{A9E1D8F1-85EC-D24A-94C2-85B094597FA1}" srcOrd="0" destOrd="0" presId="urn:microsoft.com/office/officeart/2005/8/layout/pList1"/>
    <dgm:cxn modelId="{F39CF597-7C6B-D94E-82CA-550BBAFA8C44}" srcId="{CE6F7837-419E-5845-8698-DB9946292797}" destId="{11F2B483-B846-C14F-BB01-C5FD6DBE4ED9}" srcOrd="5" destOrd="0" parTransId="{0CB585B0-9CB0-5D48-BF69-B7711E1C369E}" sibTransId="{ADD3756C-CF99-A047-9F2A-E6F09B5BB43D}"/>
    <dgm:cxn modelId="{C3CC39A3-FFA6-D348-98D0-16A65C1DE325}" type="presOf" srcId="{11DAB1FF-033E-464A-B5E7-5279ECDF0582}" destId="{A8FEDE79-7A21-1048-9989-E8E59634E71C}" srcOrd="0" destOrd="0" presId="urn:microsoft.com/office/officeart/2005/8/layout/pList1"/>
    <dgm:cxn modelId="{EB41FEBA-C125-5144-A7FE-8DCA4B3E3E1D}" type="presOf" srcId="{249FCD97-4EF5-C248-8ACB-80D383294A51}" destId="{67185C13-FF2A-F64B-A4CF-2A09A4D8DE86}" srcOrd="0" destOrd="0" presId="urn:microsoft.com/office/officeart/2005/8/layout/pList1"/>
    <dgm:cxn modelId="{3720AAD0-4B40-B34E-855C-61F09025373D}" srcId="{CE6F7837-419E-5845-8698-DB9946292797}" destId="{11DAB1FF-033E-464A-B5E7-5279ECDF0582}" srcOrd="2" destOrd="0" parTransId="{73ED3418-21DC-9A48-BBBB-8260C068E57C}" sibTransId="{86692A74-2631-FC4D-A3FE-F8B6B0F09FBA}"/>
    <dgm:cxn modelId="{70A65DDA-DE16-294C-B648-2C8FF53C6BD7}" srcId="{CE6F7837-419E-5845-8698-DB9946292797}" destId="{D66D3266-6D77-7148-A5F0-F95A0910E893}" srcOrd="0" destOrd="0" parTransId="{C7F536BB-2CE3-294B-8F32-1BFCE7749121}" sibTransId="{A858F2F2-DA74-0347-8EAC-84AF9E76BD30}"/>
    <dgm:cxn modelId="{C30C7FDF-896C-DA42-B5F4-75F79AF0AD27}" type="presOf" srcId="{D6D02CD1-DAE7-1840-98C4-92242A21EE6D}" destId="{837A5E41-471D-8F44-BBF8-0ADEBBB43C5D}" srcOrd="0" destOrd="0" presId="urn:microsoft.com/office/officeart/2005/8/layout/pList1"/>
    <dgm:cxn modelId="{24E421FA-945C-5341-9E28-0D13C0EE6B52}" type="presOf" srcId="{456A3839-D12E-234E-9981-8AF65EDE936F}" destId="{525E2559-7858-224B-B36C-6864AD4B746D}" srcOrd="0" destOrd="0" presId="urn:microsoft.com/office/officeart/2005/8/layout/pList1"/>
    <dgm:cxn modelId="{2814DAFF-8BF7-A845-BC6F-1AD857F56EDD}" type="presOf" srcId="{A858F2F2-DA74-0347-8EAC-84AF9E76BD30}" destId="{CA7B87BE-FD5B-814A-AA88-23B96F33A07B}" srcOrd="0" destOrd="0" presId="urn:microsoft.com/office/officeart/2005/8/layout/pList1"/>
    <dgm:cxn modelId="{16B00CC0-2F69-EE4A-86EB-E66C2D383AAC}" type="presParOf" srcId="{B8FEF443-AEF1-2042-BAD4-0F71B2F3E709}" destId="{5B26535A-14A7-6144-8780-8E8325D6D7A0}" srcOrd="0" destOrd="0" presId="urn:microsoft.com/office/officeart/2005/8/layout/pList1"/>
    <dgm:cxn modelId="{F546B46E-9D66-F046-A5B6-E67AD6626EBE}" type="presParOf" srcId="{5B26535A-14A7-6144-8780-8E8325D6D7A0}" destId="{E6D19677-65F6-E545-AFA2-F24D8969E895}" srcOrd="0" destOrd="0" presId="urn:microsoft.com/office/officeart/2005/8/layout/pList1"/>
    <dgm:cxn modelId="{27EEAD17-B838-9A4C-9228-E935A591E64C}" type="presParOf" srcId="{5B26535A-14A7-6144-8780-8E8325D6D7A0}" destId="{A9E1D8F1-85EC-D24A-94C2-85B094597FA1}" srcOrd="1" destOrd="0" presId="urn:microsoft.com/office/officeart/2005/8/layout/pList1"/>
    <dgm:cxn modelId="{7F46CD5B-6EB6-EF4D-B7D0-1641DFF70344}" type="presParOf" srcId="{B8FEF443-AEF1-2042-BAD4-0F71B2F3E709}" destId="{CA7B87BE-FD5B-814A-AA88-23B96F33A07B}" srcOrd="1" destOrd="0" presId="urn:microsoft.com/office/officeart/2005/8/layout/pList1"/>
    <dgm:cxn modelId="{F5CD392B-8C6B-614A-B4DE-47A0E844C944}" type="presParOf" srcId="{B8FEF443-AEF1-2042-BAD4-0F71B2F3E709}" destId="{C2F09FB3-F569-2642-9F69-8E4617C32AB1}" srcOrd="2" destOrd="0" presId="urn:microsoft.com/office/officeart/2005/8/layout/pList1"/>
    <dgm:cxn modelId="{16CA4E2B-88DC-3245-9F8F-395B2A4C3E70}" type="presParOf" srcId="{C2F09FB3-F569-2642-9F69-8E4617C32AB1}" destId="{43A96823-7094-E644-A905-61E6C761BEB1}" srcOrd="0" destOrd="0" presId="urn:microsoft.com/office/officeart/2005/8/layout/pList1"/>
    <dgm:cxn modelId="{FF3E03EE-2A20-6E44-B7B6-56C3D2F22E5A}" type="presParOf" srcId="{C2F09FB3-F569-2642-9F69-8E4617C32AB1}" destId="{4940E50B-DF99-194F-A673-3B3691127EA4}" srcOrd="1" destOrd="0" presId="urn:microsoft.com/office/officeart/2005/8/layout/pList1"/>
    <dgm:cxn modelId="{18B52933-5A14-C94D-8374-36DBA68BD92D}" type="presParOf" srcId="{B8FEF443-AEF1-2042-BAD4-0F71B2F3E709}" destId="{94B36A58-3833-AD47-8D00-AE5362D80F2F}" srcOrd="3" destOrd="0" presId="urn:microsoft.com/office/officeart/2005/8/layout/pList1"/>
    <dgm:cxn modelId="{B21A11D8-FFE5-DF4D-BF84-21059D833350}" type="presParOf" srcId="{B8FEF443-AEF1-2042-BAD4-0F71B2F3E709}" destId="{6015F488-CC95-804E-B6AE-F0588A523CE0}" srcOrd="4" destOrd="0" presId="urn:microsoft.com/office/officeart/2005/8/layout/pList1"/>
    <dgm:cxn modelId="{00DB8197-DEB7-3849-8AAC-312D4373FB3B}" type="presParOf" srcId="{6015F488-CC95-804E-B6AE-F0588A523CE0}" destId="{9C777A07-F4F3-F249-9DE2-4CBC0FCFD5C0}" srcOrd="0" destOrd="0" presId="urn:microsoft.com/office/officeart/2005/8/layout/pList1"/>
    <dgm:cxn modelId="{8A653C79-769B-2149-8E0F-B1A24DD7AE3A}" type="presParOf" srcId="{6015F488-CC95-804E-B6AE-F0588A523CE0}" destId="{A8FEDE79-7A21-1048-9989-E8E59634E71C}" srcOrd="1" destOrd="0" presId="urn:microsoft.com/office/officeart/2005/8/layout/pList1"/>
    <dgm:cxn modelId="{A22BFB5D-AA11-8F4E-9723-FDE55A51666E}" type="presParOf" srcId="{B8FEF443-AEF1-2042-BAD4-0F71B2F3E709}" destId="{3C6C1378-4B31-4242-BCF4-8655E249ECC9}" srcOrd="5" destOrd="0" presId="urn:microsoft.com/office/officeart/2005/8/layout/pList1"/>
    <dgm:cxn modelId="{6F42C96C-80B0-8E41-A45F-1E6AD06A8666}" type="presParOf" srcId="{B8FEF443-AEF1-2042-BAD4-0F71B2F3E709}" destId="{5826A342-299C-DB48-AE87-B9CEBDDA90A1}" srcOrd="6" destOrd="0" presId="urn:microsoft.com/office/officeart/2005/8/layout/pList1"/>
    <dgm:cxn modelId="{09E20E94-A304-2A48-8C5F-BC0BC9141A7A}" type="presParOf" srcId="{5826A342-299C-DB48-AE87-B9CEBDDA90A1}" destId="{23DB419A-1CE0-644A-8BAA-BA93A59FD425}" srcOrd="0" destOrd="0" presId="urn:microsoft.com/office/officeart/2005/8/layout/pList1"/>
    <dgm:cxn modelId="{0A99510C-1C12-464F-A290-3F8EB0D6D2A1}" type="presParOf" srcId="{5826A342-299C-DB48-AE87-B9CEBDDA90A1}" destId="{525E2559-7858-224B-B36C-6864AD4B746D}" srcOrd="1" destOrd="0" presId="urn:microsoft.com/office/officeart/2005/8/layout/pList1"/>
    <dgm:cxn modelId="{8214D219-B5E5-D94F-B01E-DFBEECE59855}" type="presParOf" srcId="{B8FEF443-AEF1-2042-BAD4-0F71B2F3E709}" destId="{67185C13-FF2A-F64B-A4CF-2A09A4D8DE86}" srcOrd="7" destOrd="0" presId="urn:microsoft.com/office/officeart/2005/8/layout/pList1"/>
    <dgm:cxn modelId="{AD58987E-DF1C-9C4D-9AE9-67745AD260B4}" type="presParOf" srcId="{B8FEF443-AEF1-2042-BAD4-0F71B2F3E709}" destId="{9EF85311-AF6D-E94A-8D74-0B2970053CF6}" srcOrd="8" destOrd="0" presId="urn:microsoft.com/office/officeart/2005/8/layout/pList1"/>
    <dgm:cxn modelId="{62D8A520-A012-B642-A22E-43E617547C84}" type="presParOf" srcId="{9EF85311-AF6D-E94A-8D74-0B2970053CF6}" destId="{D2342143-87F5-F64D-85B8-2380B62F92BB}" srcOrd="0" destOrd="0" presId="urn:microsoft.com/office/officeart/2005/8/layout/pList1"/>
    <dgm:cxn modelId="{CA757F36-DD0C-8449-97CF-BC40A55B7B61}" type="presParOf" srcId="{9EF85311-AF6D-E94A-8D74-0B2970053CF6}" destId="{837A5E41-471D-8F44-BBF8-0ADEBBB43C5D}" srcOrd="1" destOrd="0" presId="urn:microsoft.com/office/officeart/2005/8/layout/pList1"/>
    <dgm:cxn modelId="{CE055CAF-CC29-7443-83F3-53C462600653}" type="presParOf" srcId="{B8FEF443-AEF1-2042-BAD4-0F71B2F3E709}" destId="{39D2FFC3-2747-0049-908B-0FA1293FA5EC}" srcOrd="9" destOrd="0" presId="urn:microsoft.com/office/officeart/2005/8/layout/pList1"/>
    <dgm:cxn modelId="{ADF10825-8EDC-6948-A168-62995372BA49}" type="presParOf" srcId="{B8FEF443-AEF1-2042-BAD4-0F71B2F3E709}" destId="{125168BB-623C-AF40-BFE2-0BC50731BF51}" srcOrd="10" destOrd="0" presId="urn:microsoft.com/office/officeart/2005/8/layout/pList1"/>
    <dgm:cxn modelId="{E604144F-5096-254D-9F7C-E2F6431BF627}" type="presParOf" srcId="{125168BB-623C-AF40-BFE2-0BC50731BF51}" destId="{CEAF9FD5-975D-244D-9FDB-3364308599DF}" srcOrd="0" destOrd="0" presId="urn:microsoft.com/office/officeart/2005/8/layout/pList1"/>
    <dgm:cxn modelId="{2AD1FD07-E414-574D-B1D0-FADDF3F47008}" type="presParOf" srcId="{125168BB-623C-AF40-BFE2-0BC50731BF51}" destId="{43301A55-9E11-C14A-B78B-1F17C0641129}"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7F3EC1-FA66-074E-A93C-6438267CB680}"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s-ES"/>
        </a:p>
      </dgm:t>
    </dgm:pt>
    <dgm:pt modelId="{D75A3690-9292-F24E-89D9-E5649C330762}">
      <dgm:prSet phldrT="[Texto]" custT="1"/>
      <dgm:spPr>
        <a:solidFill>
          <a:srgbClr val="152B48"/>
        </a:solidFill>
      </dgm:spPr>
      <dgm:t>
        <a:bodyPr/>
        <a:lstStyle/>
        <a:p>
          <a:r>
            <a:rPr lang="es-ES" sz="2000" dirty="0">
              <a:latin typeface="Montserrat" pitchFamily="2" charset="77"/>
            </a:rPr>
            <a:t>Quirúrgico                   </a:t>
          </a:r>
        </a:p>
      </dgm:t>
    </dgm:pt>
    <dgm:pt modelId="{E10B186B-B79B-694A-B44E-2DF6872CEC07}" type="parTrans" cxnId="{234E2F1F-4E29-6645-B4C2-DEB178257839}">
      <dgm:prSet/>
      <dgm:spPr/>
      <dgm:t>
        <a:bodyPr/>
        <a:lstStyle/>
        <a:p>
          <a:endParaRPr lang="es-ES" sz="2000">
            <a:latin typeface="Montserrat" pitchFamily="2" charset="77"/>
          </a:endParaRPr>
        </a:p>
      </dgm:t>
    </dgm:pt>
    <dgm:pt modelId="{90479099-9505-ED47-AD95-84FA13BBD585}" type="sibTrans" cxnId="{234E2F1F-4E29-6645-B4C2-DEB178257839}">
      <dgm:prSet/>
      <dgm:spPr/>
      <dgm:t>
        <a:bodyPr/>
        <a:lstStyle/>
        <a:p>
          <a:endParaRPr lang="es-ES" sz="2000">
            <a:latin typeface="Montserrat" pitchFamily="2" charset="77"/>
          </a:endParaRPr>
        </a:p>
      </dgm:t>
    </dgm:pt>
    <dgm:pt modelId="{7561E6EF-A10D-1343-A964-EEEBB5EBF044}">
      <dgm:prSet phldrT="[Texto]" custT="1"/>
      <dgm:spPr>
        <a:solidFill>
          <a:srgbClr val="152B48"/>
        </a:solidFill>
      </dgm:spPr>
      <dgm:t>
        <a:bodyPr/>
        <a:lstStyle/>
        <a:p>
          <a:r>
            <a:rPr lang="es-ES" sz="2000" dirty="0">
              <a:latin typeface="Montserrat" pitchFamily="2" charset="77"/>
            </a:rPr>
            <a:t>Mecánico</a:t>
          </a:r>
        </a:p>
      </dgm:t>
    </dgm:pt>
    <dgm:pt modelId="{2F13ACCD-538F-EC49-9EAE-124F6830697C}" type="parTrans" cxnId="{586B59A7-8CE8-204A-AFEB-3AACB50F5987}">
      <dgm:prSet/>
      <dgm:spPr/>
      <dgm:t>
        <a:bodyPr/>
        <a:lstStyle/>
        <a:p>
          <a:endParaRPr lang="es-ES" sz="2000">
            <a:latin typeface="Montserrat" pitchFamily="2" charset="77"/>
          </a:endParaRPr>
        </a:p>
      </dgm:t>
    </dgm:pt>
    <dgm:pt modelId="{D11907B1-CF7F-DA47-A030-5A6DDF57C146}" type="sibTrans" cxnId="{586B59A7-8CE8-204A-AFEB-3AACB50F5987}">
      <dgm:prSet/>
      <dgm:spPr/>
      <dgm:t>
        <a:bodyPr/>
        <a:lstStyle/>
        <a:p>
          <a:endParaRPr lang="es-ES" sz="2000">
            <a:latin typeface="Montserrat" pitchFamily="2" charset="77"/>
          </a:endParaRPr>
        </a:p>
      </dgm:t>
    </dgm:pt>
    <dgm:pt modelId="{A83173C4-DF7A-BC44-B8A7-5E6599ABBE1C}">
      <dgm:prSet phldrT="[Texto]" custT="1"/>
      <dgm:spPr>
        <a:solidFill>
          <a:srgbClr val="152B48"/>
        </a:solidFill>
      </dgm:spPr>
      <dgm:t>
        <a:bodyPr/>
        <a:lstStyle/>
        <a:p>
          <a:r>
            <a:rPr lang="es-ES" sz="2000" dirty="0">
              <a:latin typeface="Montserrat" pitchFamily="2" charset="77"/>
            </a:rPr>
            <a:t>Enzimático </a:t>
          </a:r>
        </a:p>
      </dgm:t>
    </dgm:pt>
    <dgm:pt modelId="{19C567D9-BD7B-A14B-8838-E138F2C90816}" type="parTrans" cxnId="{199B050B-B7CF-2941-9750-CE0DE4E7F66D}">
      <dgm:prSet/>
      <dgm:spPr/>
      <dgm:t>
        <a:bodyPr/>
        <a:lstStyle/>
        <a:p>
          <a:endParaRPr lang="es-ES" sz="2000">
            <a:latin typeface="Montserrat" pitchFamily="2" charset="77"/>
          </a:endParaRPr>
        </a:p>
      </dgm:t>
    </dgm:pt>
    <dgm:pt modelId="{7194DCEB-CC06-DB48-8196-E34689156328}" type="sibTrans" cxnId="{199B050B-B7CF-2941-9750-CE0DE4E7F66D}">
      <dgm:prSet/>
      <dgm:spPr/>
      <dgm:t>
        <a:bodyPr/>
        <a:lstStyle/>
        <a:p>
          <a:endParaRPr lang="es-ES" sz="2000">
            <a:latin typeface="Montserrat" pitchFamily="2" charset="77"/>
          </a:endParaRPr>
        </a:p>
      </dgm:t>
    </dgm:pt>
    <dgm:pt modelId="{202AF214-714F-7048-A391-F5710B63F949}">
      <dgm:prSet phldrT="[Texto]" custT="1"/>
      <dgm:spPr>
        <a:solidFill>
          <a:srgbClr val="152B48"/>
        </a:solidFill>
      </dgm:spPr>
      <dgm:t>
        <a:bodyPr/>
        <a:lstStyle/>
        <a:p>
          <a:r>
            <a:rPr lang="es-ES" sz="2000" dirty="0">
              <a:latin typeface="Montserrat" pitchFamily="2" charset="77"/>
            </a:rPr>
            <a:t>Biológico </a:t>
          </a:r>
        </a:p>
      </dgm:t>
    </dgm:pt>
    <dgm:pt modelId="{69EB1559-ED92-4E42-869C-E009768E4C3B}" type="parTrans" cxnId="{C5C82C97-2185-EF44-BFB8-B73B1D1F4E22}">
      <dgm:prSet/>
      <dgm:spPr/>
      <dgm:t>
        <a:bodyPr/>
        <a:lstStyle/>
        <a:p>
          <a:endParaRPr lang="es-ES" sz="2000">
            <a:latin typeface="Montserrat" pitchFamily="2" charset="77"/>
          </a:endParaRPr>
        </a:p>
      </dgm:t>
    </dgm:pt>
    <dgm:pt modelId="{059DC932-8107-C045-811E-438BA9843BC6}" type="sibTrans" cxnId="{C5C82C97-2185-EF44-BFB8-B73B1D1F4E22}">
      <dgm:prSet/>
      <dgm:spPr/>
      <dgm:t>
        <a:bodyPr/>
        <a:lstStyle/>
        <a:p>
          <a:endParaRPr lang="es-ES" sz="2000">
            <a:latin typeface="Montserrat" pitchFamily="2" charset="77"/>
          </a:endParaRPr>
        </a:p>
      </dgm:t>
    </dgm:pt>
    <dgm:pt modelId="{86DAC612-E42E-594E-B03E-22771978263D}">
      <dgm:prSet phldrT="[Texto]" custT="1"/>
      <dgm:spPr>
        <a:solidFill>
          <a:srgbClr val="152B48"/>
        </a:solidFill>
      </dgm:spPr>
      <dgm:t>
        <a:bodyPr/>
        <a:lstStyle/>
        <a:p>
          <a:r>
            <a:rPr lang="es-ES" sz="2000" dirty="0" err="1">
              <a:latin typeface="Montserrat" pitchFamily="2" charset="77"/>
            </a:rPr>
            <a:t>Autolítico</a:t>
          </a:r>
          <a:endParaRPr lang="es-ES" sz="2000" dirty="0">
            <a:latin typeface="Montserrat" pitchFamily="2" charset="77"/>
          </a:endParaRPr>
        </a:p>
      </dgm:t>
    </dgm:pt>
    <dgm:pt modelId="{5D76D832-2EF1-A649-9CA9-49FE3AC32A54}" type="parTrans" cxnId="{081E347C-E6E4-2940-ABC1-925EF7346670}">
      <dgm:prSet/>
      <dgm:spPr/>
      <dgm:t>
        <a:bodyPr/>
        <a:lstStyle/>
        <a:p>
          <a:endParaRPr lang="es-ES" sz="2000">
            <a:latin typeface="Montserrat" pitchFamily="2" charset="77"/>
          </a:endParaRPr>
        </a:p>
      </dgm:t>
    </dgm:pt>
    <dgm:pt modelId="{06DB71CA-4E8F-524F-A6E3-4CE51607AA32}" type="sibTrans" cxnId="{081E347C-E6E4-2940-ABC1-925EF7346670}">
      <dgm:prSet/>
      <dgm:spPr/>
      <dgm:t>
        <a:bodyPr/>
        <a:lstStyle/>
        <a:p>
          <a:endParaRPr lang="es-ES" sz="2000">
            <a:latin typeface="Montserrat" pitchFamily="2" charset="77"/>
          </a:endParaRPr>
        </a:p>
      </dgm:t>
    </dgm:pt>
    <dgm:pt modelId="{D995E181-2E2E-FB41-A50B-BA676B1BE2DA}" type="pres">
      <dgm:prSet presAssocID="{727F3EC1-FA66-074E-A93C-6438267CB680}" presName="diagram" presStyleCnt="0">
        <dgm:presLayoutVars>
          <dgm:dir/>
          <dgm:resizeHandles val="exact"/>
        </dgm:presLayoutVars>
      </dgm:prSet>
      <dgm:spPr/>
    </dgm:pt>
    <dgm:pt modelId="{3257EF0B-817D-2E4D-8123-E9AB6FE91057}" type="pres">
      <dgm:prSet presAssocID="{D75A3690-9292-F24E-89D9-E5649C330762}" presName="node" presStyleLbl="node1" presStyleIdx="0" presStyleCnt="5">
        <dgm:presLayoutVars>
          <dgm:bulletEnabled val="1"/>
        </dgm:presLayoutVars>
      </dgm:prSet>
      <dgm:spPr/>
    </dgm:pt>
    <dgm:pt modelId="{C2D8E629-EFEF-BE44-99C5-662A1636A69D}" type="pres">
      <dgm:prSet presAssocID="{90479099-9505-ED47-AD95-84FA13BBD585}" presName="sibTrans" presStyleCnt="0"/>
      <dgm:spPr/>
    </dgm:pt>
    <dgm:pt modelId="{26540C54-A8D0-9346-AF61-C02C7ECC7A64}" type="pres">
      <dgm:prSet presAssocID="{7561E6EF-A10D-1343-A964-EEEBB5EBF044}" presName="node" presStyleLbl="node1" presStyleIdx="1" presStyleCnt="5">
        <dgm:presLayoutVars>
          <dgm:bulletEnabled val="1"/>
        </dgm:presLayoutVars>
      </dgm:prSet>
      <dgm:spPr/>
    </dgm:pt>
    <dgm:pt modelId="{AF053F97-8A0F-C84A-9918-21992A2C4585}" type="pres">
      <dgm:prSet presAssocID="{D11907B1-CF7F-DA47-A030-5A6DDF57C146}" presName="sibTrans" presStyleCnt="0"/>
      <dgm:spPr/>
    </dgm:pt>
    <dgm:pt modelId="{FB7C9A3B-21B7-2E4F-AA07-A090B58D2F5B}" type="pres">
      <dgm:prSet presAssocID="{A83173C4-DF7A-BC44-B8A7-5E6599ABBE1C}" presName="node" presStyleLbl="node1" presStyleIdx="2" presStyleCnt="5" custScaleX="88641">
        <dgm:presLayoutVars>
          <dgm:bulletEnabled val="1"/>
        </dgm:presLayoutVars>
      </dgm:prSet>
      <dgm:spPr/>
    </dgm:pt>
    <dgm:pt modelId="{FA9C5527-B09C-B644-927A-15B930CC57C5}" type="pres">
      <dgm:prSet presAssocID="{7194DCEB-CC06-DB48-8196-E34689156328}" presName="sibTrans" presStyleCnt="0"/>
      <dgm:spPr/>
    </dgm:pt>
    <dgm:pt modelId="{6776C70D-29C8-1A48-B688-5E926E41BD4F}" type="pres">
      <dgm:prSet presAssocID="{202AF214-714F-7048-A391-F5710B63F949}" presName="node" presStyleLbl="node1" presStyleIdx="3" presStyleCnt="5">
        <dgm:presLayoutVars>
          <dgm:bulletEnabled val="1"/>
        </dgm:presLayoutVars>
      </dgm:prSet>
      <dgm:spPr/>
    </dgm:pt>
    <dgm:pt modelId="{5C52130C-ADFA-824D-B891-DF3AAD07F2CD}" type="pres">
      <dgm:prSet presAssocID="{059DC932-8107-C045-811E-438BA9843BC6}" presName="sibTrans" presStyleCnt="0"/>
      <dgm:spPr/>
    </dgm:pt>
    <dgm:pt modelId="{53000541-331E-1347-BD07-BB32272CD4F5}" type="pres">
      <dgm:prSet presAssocID="{86DAC612-E42E-594E-B03E-22771978263D}" presName="node" presStyleLbl="node1" presStyleIdx="4" presStyleCnt="5">
        <dgm:presLayoutVars>
          <dgm:bulletEnabled val="1"/>
        </dgm:presLayoutVars>
      </dgm:prSet>
      <dgm:spPr/>
    </dgm:pt>
  </dgm:ptLst>
  <dgm:cxnLst>
    <dgm:cxn modelId="{5B3E8704-64FE-A34E-A1B5-34941BD039C7}" type="presOf" srcId="{727F3EC1-FA66-074E-A93C-6438267CB680}" destId="{D995E181-2E2E-FB41-A50B-BA676B1BE2DA}" srcOrd="0" destOrd="0" presId="urn:microsoft.com/office/officeart/2005/8/layout/default"/>
    <dgm:cxn modelId="{199B050B-B7CF-2941-9750-CE0DE4E7F66D}" srcId="{727F3EC1-FA66-074E-A93C-6438267CB680}" destId="{A83173C4-DF7A-BC44-B8A7-5E6599ABBE1C}" srcOrd="2" destOrd="0" parTransId="{19C567D9-BD7B-A14B-8838-E138F2C90816}" sibTransId="{7194DCEB-CC06-DB48-8196-E34689156328}"/>
    <dgm:cxn modelId="{234E2F1F-4E29-6645-B4C2-DEB178257839}" srcId="{727F3EC1-FA66-074E-A93C-6438267CB680}" destId="{D75A3690-9292-F24E-89D9-E5649C330762}" srcOrd="0" destOrd="0" parTransId="{E10B186B-B79B-694A-B44E-2DF6872CEC07}" sibTransId="{90479099-9505-ED47-AD95-84FA13BBD585}"/>
    <dgm:cxn modelId="{7AFEEA3A-DA14-5446-855C-E419173844C3}" type="presOf" srcId="{86DAC612-E42E-594E-B03E-22771978263D}" destId="{53000541-331E-1347-BD07-BB32272CD4F5}" srcOrd="0" destOrd="0" presId="urn:microsoft.com/office/officeart/2005/8/layout/default"/>
    <dgm:cxn modelId="{698E3352-BAFB-A945-ACB5-8DDA51ED49DF}" type="presOf" srcId="{7561E6EF-A10D-1343-A964-EEEBB5EBF044}" destId="{26540C54-A8D0-9346-AF61-C02C7ECC7A64}" srcOrd="0" destOrd="0" presId="urn:microsoft.com/office/officeart/2005/8/layout/default"/>
    <dgm:cxn modelId="{081E347C-E6E4-2940-ABC1-925EF7346670}" srcId="{727F3EC1-FA66-074E-A93C-6438267CB680}" destId="{86DAC612-E42E-594E-B03E-22771978263D}" srcOrd="4" destOrd="0" parTransId="{5D76D832-2EF1-A649-9CA9-49FE3AC32A54}" sibTransId="{06DB71CA-4E8F-524F-A6E3-4CE51607AA32}"/>
    <dgm:cxn modelId="{C5C82C97-2185-EF44-BFB8-B73B1D1F4E22}" srcId="{727F3EC1-FA66-074E-A93C-6438267CB680}" destId="{202AF214-714F-7048-A391-F5710B63F949}" srcOrd="3" destOrd="0" parTransId="{69EB1559-ED92-4E42-869C-E009768E4C3B}" sibTransId="{059DC932-8107-C045-811E-438BA9843BC6}"/>
    <dgm:cxn modelId="{586B59A7-8CE8-204A-AFEB-3AACB50F5987}" srcId="{727F3EC1-FA66-074E-A93C-6438267CB680}" destId="{7561E6EF-A10D-1343-A964-EEEBB5EBF044}" srcOrd="1" destOrd="0" parTransId="{2F13ACCD-538F-EC49-9EAE-124F6830697C}" sibTransId="{D11907B1-CF7F-DA47-A030-5A6DDF57C146}"/>
    <dgm:cxn modelId="{F5D16ABE-C886-F049-888B-DAC3ACAECF76}" type="presOf" srcId="{A83173C4-DF7A-BC44-B8A7-5E6599ABBE1C}" destId="{FB7C9A3B-21B7-2E4F-AA07-A090B58D2F5B}" srcOrd="0" destOrd="0" presId="urn:microsoft.com/office/officeart/2005/8/layout/default"/>
    <dgm:cxn modelId="{CC5F34CF-BA6F-3343-83B2-0AFEA9E9BF55}" type="presOf" srcId="{D75A3690-9292-F24E-89D9-E5649C330762}" destId="{3257EF0B-817D-2E4D-8123-E9AB6FE91057}" srcOrd="0" destOrd="0" presId="urn:microsoft.com/office/officeart/2005/8/layout/default"/>
    <dgm:cxn modelId="{55BEE8EC-5546-B14F-BB13-AF0D5EBA0B4F}" type="presOf" srcId="{202AF214-714F-7048-A391-F5710B63F949}" destId="{6776C70D-29C8-1A48-B688-5E926E41BD4F}" srcOrd="0" destOrd="0" presId="urn:microsoft.com/office/officeart/2005/8/layout/default"/>
    <dgm:cxn modelId="{420DDEF0-6DE8-1846-A9B5-9B731AC76206}" type="presParOf" srcId="{D995E181-2E2E-FB41-A50B-BA676B1BE2DA}" destId="{3257EF0B-817D-2E4D-8123-E9AB6FE91057}" srcOrd="0" destOrd="0" presId="urn:microsoft.com/office/officeart/2005/8/layout/default"/>
    <dgm:cxn modelId="{E78C66AC-608A-ED40-90CF-3CBF46E59449}" type="presParOf" srcId="{D995E181-2E2E-FB41-A50B-BA676B1BE2DA}" destId="{C2D8E629-EFEF-BE44-99C5-662A1636A69D}" srcOrd="1" destOrd="0" presId="urn:microsoft.com/office/officeart/2005/8/layout/default"/>
    <dgm:cxn modelId="{44456AED-F80E-434F-99E4-638B5D4FCDF1}" type="presParOf" srcId="{D995E181-2E2E-FB41-A50B-BA676B1BE2DA}" destId="{26540C54-A8D0-9346-AF61-C02C7ECC7A64}" srcOrd="2" destOrd="0" presId="urn:microsoft.com/office/officeart/2005/8/layout/default"/>
    <dgm:cxn modelId="{795F74D7-F551-8D4A-8F35-37A67798F352}" type="presParOf" srcId="{D995E181-2E2E-FB41-A50B-BA676B1BE2DA}" destId="{AF053F97-8A0F-C84A-9918-21992A2C4585}" srcOrd="3" destOrd="0" presId="urn:microsoft.com/office/officeart/2005/8/layout/default"/>
    <dgm:cxn modelId="{7D2A8DE5-5EFB-7545-A40D-492492975A4D}" type="presParOf" srcId="{D995E181-2E2E-FB41-A50B-BA676B1BE2DA}" destId="{FB7C9A3B-21B7-2E4F-AA07-A090B58D2F5B}" srcOrd="4" destOrd="0" presId="urn:microsoft.com/office/officeart/2005/8/layout/default"/>
    <dgm:cxn modelId="{F0E12B9F-9721-A845-A058-C6AF910BA6EB}" type="presParOf" srcId="{D995E181-2E2E-FB41-A50B-BA676B1BE2DA}" destId="{FA9C5527-B09C-B644-927A-15B930CC57C5}" srcOrd="5" destOrd="0" presId="urn:microsoft.com/office/officeart/2005/8/layout/default"/>
    <dgm:cxn modelId="{F6F8DA62-A648-D847-9697-EC041DD71EB3}" type="presParOf" srcId="{D995E181-2E2E-FB41-A50B-BA676B1BE2DA}" destId="{6776C70D-29C8-1A48-B688-5E926E41BD4F}" srcOrd="6" destOrd="0" presId="urn:microsoft.com/office/officeart/2005/8/layout/default"/>
    <dgm:cxn modelId="{0367DAF2-4DB4-2F4B-987E-39FF50A75569}" type="presParOf" srcId="{D995E181-2E2E-FB41-A50B-BA676B1BE2DA}" destId="{5C52130C-ADFA-824D-B891-DF3AAD07F2CD}" srcOrd="7" destOrd="0" presId="urn:microsoft.com/office/officeart/2005/8/layout/default"/>
    <dgm:cxn modelId="{151D04D7-5BC4-DC48-91C3-B4263FC5F4F3}" type="presParOf" srcId="{D995E181-2E2E-FB41-A50B-BA676B1BE2DA}" destId="{53000541-331E-1347-BD07-BB32272CD4F5}" srcOrd="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19677-65F6-E545-AFA2-F24D8969E895}">
      <dsp:nvSpPr>
        <dsp:cNvPr id="0" name=""/>
        <dsp:cNvSpPr/>
      </dsp:nvSpPr>
      <dsp:spPr>
        <a:xfrm>
          <a:off x="0" y="0"/>
          <a:ext cx="2063230" cy="14215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E1D8F1-85EC-D24A-94C2-85B094597FA1}">
      <dsp:nvSpPr>
        <dsp:cNvPr id="0" name=""/>
        <dsp:cNvSpPr/>
      </dsp:nvSpPr>
      <dsp:spPr>
        <a:xfrm>
          <a:off x="0" y="1431618"/>
          <a:ext cx="2063230" cy="765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s-ES" sz="2000" kern="1200" dirty="0">
              <a:solidFill>
                <a:srgbClr val="152B48"/>
              </a:solidFill>
              <a:latin typeface="Montserrat" pitchFamily="2" charset="77"/>
            </a:rPr>
            <a:t>Abrasión</a:t>
          </a:r>
        </a:p>
      </dsp:txBody>
      <dsp:txXfrm>
        <a:off x="0" y="1431618"/>
        <a:ext cx="2063230" cy="765458"/>
      </dsp:txXfrm>
    </dsp:sp>
    <dsp:sp modelId="{43A96823-7094-E644-A905-61E6C761BEB1}">
      <dsp:nvSpPr>
        <dsp:cNvPr id="0" name=""/>
        <dsp:cNvSpPr/>
      </dsp:nvSpPr>
      <dsp:spPr>
        <a:xfrm>
          <a:off x="2608857" y="1219"/>
          <a:ext cx="2063230" cy="14215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40E50B-DF99-194F-A673-3B3691127EA4}">
      <dsp:nvSpPr>
        <dsp:cNvPr id="0" name=""/>
        <dsp:cNvSpPr/>
      </dsp:nvSpPr>
      <dsp:spPr>
        <a:xfrm>
          <a:off x="2542710" y="1498167"/>
          <a:ext cx="2063230" cy="765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s-ES" sz="2000" kern="1200" dirty="0">
              <a:solidFill>
                <a:srgbClr val="152B48"/>
              </a:solidFill>
              <a:latin typeface="Montserrat" pitchFamily="2" charset="77"/>
            </a:rPr>
            <a:t>Laceración</a:t>
          </a:r>
        </a:p>
      </dsp:txBody>
      <dsp:txXfrm>
        <a:off x="2542710" y="1498167"/>
        <a:ext cx="2063230" cy="765458"/>
      </dsp:txXfrm>
    </dsp:sp>
    <dsp:sp modelId="{9C777A07-F4F3-F249-9DE2-4CBC0FCFD5C0}">
      <dsp:nvSpPr>
        <dsp:cNvPr id="0" name=""/>
        <dsp:cNvSpPr/>
      </dsp:nvSpPr>
      <dsp:spPr>
        <a:xfrm>
          <a:off x="5333378" y="0"/>
          <a:ext cx="2063230" cy="14215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FEDE79-7A21-1048-9989-E8E59634E71C}">
      <dsp:nvSpPr>
        <dsp:cNvPr id="0" name=""/>
        <dsp:cNvSpPr/>
      </dsp:nvSpPr>
      <dsp:spPr>
        <a:xfrm>
          <a:off x="5291556" y="1441102"/>
          <a:ext cx="2063230" cy="765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s-ES" sz="2000" kern="1200" dirty="0">
              <a:solidFill>
                <a:srgbClr val="152B48"/>
              </a:solidFill>
              <a:latin typeface="Montserrat" pitchFamily="2" charset="77"/>
            </a:rPr>
            <a:t>Avulsión	</a:t>
          </a:r>
        </a:p>
      </dsp:txBody>
      <dsp:txXfrm>
        <a:off x="5291556" y="1441102"/>
        <a:ext cx="2063230" cy="765458"/>
      </dsp:txXfrm>
    </dsp:sp>
    <dsp:sp modelId="{23DB419A-1CE0-644A-8BAA-BA93A59FD425}">
      <dsp:nvSpPr>
        <dsp:cNvPr id="0" name=""/>
        <dsp:cNvSpPr/>
      </dsp:nvSpPr>
      <dsp:spPr>
        <a:xfrm>
          <a:off x="8157944" y="55154"/>
          <a:ext cx="2063230" cy="14215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5E2559-7858-224B-B36C-6864AD4B746D}">
      <dsp:nvSpPr>
        <dsp:cNvPr id="0" name=""/>
        <dsp:cNvSpPr/>
      </dsp:nvSpPr>
      <dsp:spPr>
        <a:xfrm>
          <a:off x="7711174" y="1583118"/>
          <a:ext cx="2804425" cy="765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s-ES" sz="2000" kern="1200" dirty="0">
              <a:solidFill>
                <a:srgbClr val="152B48"/>
              </a:solidFill>
              <a:latin typeface="Montserrat" pitchFamily="2" charset="77"/>
            </a:rPr>
            <a:t>Aplastamiento </a:t>
          </a:r>
        </a:p>
      </dsp:txBody>
      <dsp:txXfrm>
        <a:off x="7711174" y="1583118"/>
        <a:ext cx="2804425" cy="765458"/>
      </dsp:txXfrm>
    </dsp:sp>
    <dsp:sp modelId="{D2342143-87F5-F64D-85B8-2380B62F92BB}">
      <dsp:nvSpPr>
        <dsp:cNvPr id="0" name=""/>
        <dsp:cNvSpPr/>
      </dsp:nvSpPr>
      <dsp:spPr>
        <a:xfrm>
          <a:off x="3853357" y="2442217"/>
          <a:ext cx="2063230" cy="14215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7A5E41-471D-8F44-BBF8-0ADEBBB43C5D}">
      <dsp:nvSpPr>
        <dsp:cNvPr id="0" name=""/>
        <dsp:cNvSpPr/>
      </dsp:nvSpPr>
      <dsp:spPr>
        <a:xfrm>
          <a:off x="3999825" y="3817551"/>
          <a:ext cx="2063230" cy="765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s-ES" sz="2000" kern="1200" dirty="0">
              <a:solidFill>
                <a:srgbClr val="152B48"/>
              </a:solidFill>
              <a:latin typeface="Montserrat" pitchFamily="2" charset="77"/>
            </a:rPr>
            <a:t>Mordeduras </a:t>
          </a:r>
        </a:p>
      </dsp:txBody>
      <dsp:txXfrm>
        <a:off x="3999825" y="3817551"/>
        <a:ext cx="2063230" cy="765458"/>
      </dsp:txXfrm>
    </dsp:sp>
    <dsp:sp modelId="{CEAF9FD5-975D-244D-9FDB-3364308599DF}">
      <dsp:nvSpPr>
        <dsp:cNvPr id="0" name=""/>
        <dsp:cNvSpPr/>
      </dsp:nvSpPr>
      <dsp:spPr>
        <a:xfrm>
          <a:off x="7050625" y="2294033"/>
          <a:ext cx="2063230" cy="14215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301A55-9E11-C14A-B78B-1F17C0641129}">
      <dsp:nvSpPr>
        <dsp:cNvPr id="0" name=""/>
        <dsp:cNvSpPr/>
      </dsp:nvSpPr>
      <dsp:spPr>
        <a:xfrm>
          <a:off x="7146503" y="3817551"/>
          <a:ext cx="2063230" cy="765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s-ES" sz="2000" kern="1200" dirty="0">
              <a:solidFill>
                <a:srgbClr val="152B48"/>
              </a:solidFill>
              <a:latin typeface="Montserrat" pitchFamily="2" charset="77"/>
            </a:rPr>
            <a:t>HPAF</a:t>
          </a:r>
        </a:p>
      </dsp:txBody>
      <dsp:txXfrm>
        <a:off x="7146503" y="3817551"/>
        <a:ext cx="2063230" cy="7654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7EF0B-817D-2E4D-8123-E9AB6FE91057}">
      <dsp:nvSpPr>
        <dsp:cNvPr id="0" name=""/>
        <dsp:cNvSpPr/>
      </dsp:nvSpPr>
      <dsp:spPr>
        <a:xfrm>
          <a:off x="1295398" y="1036"/>
          <a:ext cx="2407375" cy="1444425"/>
        </a:xfrm>
        <a:prstGeom prst="rect">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itchFamily="2" charset="77"/>
            </a:rPr>
            <a:t>Quirúrgico                   </a:t>
          </a:r>
        </a:p>
      </dsp:txBody>
      <dsp:txXfrm>
        <a:off x="1295398" y="1036"/>
        <a:ext cx="2407375" cy="1444425"/>
      </dsp:txXfrm>
    </dsp:sp>
    <dsp:sp modelId="{26540C54-A8D0-9346-AF61-C02C7ECC7A64}">
      <dsp:nvSpPr>
        <dsp:cNvPr id="0" name=""/>
        <dsp:cNvSpPr/>
      </dsp:nvSpPr>
      <dsp:spPr>
        <a:xfrm>
          <a:off x="3943512" y="1036"/>
          <a:ext cx="2407375" cy="1444425"/>
        </a:xfrm>
        <a:prstGeom prst="rect">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itchFamily="2" charset="77"/>
            </a:rPr>
            <a:t>Mecánico</a:t>
          </a:r>
        </a:p>
      </dsp:txBody>
      <dsp:txXfrm>
        <a:off x="3943512" y="1036"/>
        <a:ext cx="2407375" cy="1444425"/>
      </dsp:txXfrm>
    </dsp:sp>
    <dsp:sp modelId="{FB7C9A3B-21B7-2E4F-AA07-A090B58D2F5B}">
      <dsp:nvSpPr>
        <dsp:cNvPr id="0" name=""/>
        <dsp:cNvSpPr/>
      </dsp:nvSpPr>
      <dsp:spPr>
        <a:xfrm>
          <a:off x="6591625" y="1036"/>
          <a:ext cx="2133921" cy="1444425"/>
        </a:xfrm>
        <a:prstGeom prst="rect">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itchFamily="2" charset="77"/>
            </a:rPr>
            <a:t>Enzimático </a:t>
          </a:r>
        </a:p>
      </dsp:txBody>
      <dsp:txXfrm>
        <a:off x="6591625" y="1036"/>
        <a:ext cx="2133921" cy="1444425"/>
      </dsp:txXfrm>
    </dsp:sp>
    <dsp:sp modelId="{6776C70D-29C8-1A48-B688-5E926E41BD4F}">
      <dsp:nvSpPr>
        <dsp:cNvPr id="0" name=""/>
        <dsp:cNvSpPr/>
      </dsp:nvSpPr>
      <dsp:spPr>
        <a:xfrm>
          <a:off x="2482728" y="1686199"/>
          <a:ext cx="2407375" cy="1444425"/>
        </a:xfrm>
        <a:prstGeom prst="rect">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latin typeface="Montserrat" pitchFamily="2" charset="77"/>
            </a:rPr>
            <a:t>Biológico </a:t>
          </a:r>
        </a:p>
      </dsp:txBody>
      <dsp:txXfrm>
        <a:off x="2482728" y="1686199"/>
        <a:ext cx="2407375" cy="1444425"/>
      </dsp:txXfrm>
    </dsp:sp>
    <dsp:sp modelId="{53000541-331E-1347-BD07-BB32272CD4F5}">
      <dsp:nvSpPr>
        <dsp:cNvPr id="0" name=""/>
        <dsp:cNvSpPr/>
      </dsp:nvSpPr>
      <dsp:spPr>
        <a:xfrm>
          <a:off x="5130841" y="1686199"/>
          <a:ext cx="2407375" cy="1444425"/>
        </a:xfrm>
        <a:prstGeom prst="rect">
          <a:avLst/>
        </a:prstGeom>
        <a:solidFill>
          <a:srgbClr val="152B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err="1">
              <a:latin typeface="Montserrat" pitchFamily="2" charset="77"/>
            </a:rPr>
            <a:t>Autolítico</a:t>
          </a:r>
          <a:endParaRPr lang="es-ES" sz="2000" kern="1200" dirty="0">
            <a:latin typeface="Montserrat" pitchFamily="2" charset="77"/>
          </a:endParaRPr>
        </a:p>
      </dsp:txBody>
      <dsp:txXfrm>
        <a:off x="5130841" y="1686199"/>
        <a:ext cx="2407375" cy="1444425"/>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88261F-3D31-9B4F-949C-89126537E27F}" type="datetimeFigureOut">
              <a:rPr lang="en-CO" smtClean="0"/>
              <a:t>02/25/2021</a:t>
            </a:fld>
            <a:endParaRPr lang="en-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A0C5C-F95D-6045-81D4-3CCDB5A49F1D}" type="slidenum">
              <a:rPr lang="en-CO" smtClean="0"/>
              <a:t>‹Nº›</a:t>
            </a:fld>
            <a:endParaRPr lang="en-CO"/>
          </a:p>
        </p:txBody>
      </p:sp>
    </p:spTree>
    <p:extLst>
      <p:ext uri="{BB962C8B-B14F-4D97-AF65-F5344CB8AC3E}">
        <p14:creationId xmlns:p14="http://schemas.microsoft.com/office/powerpoint/2010/main" val="1629392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9F1A0C5C-F95D-6045-81D4-3CCDB5A49F1D}" type="slidenum">
              <a:rPr lang="en-CO" smtClean="0"/>
              <a:t>9</a:t>
            </a:fld>
            <a:endParaRPr lang="en-CO"/>
          </a:p>
        </p:txBody>
      </p:sp>
    </p:spTree>
    <p:extLst>
      <p:ext uri="{BB962C8B-B14F-4D97-AF65-F5344CB8AC3E}">
        <p14:creationId xmlns:p14="http://schemas.microsoft.com/office/powerpoint/2010/main" val="584700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9F1A0C5C-F95D-6045-81D4-3CCDB5A49F1D}" type="slidenum">
              <a:rPr lang="en-CO" smtClean="0"/>
              <a:t>19</a:t>
            </a:fld>
            <a:endParaRPr lang="en-CO"/>
          </a:p>
        </p:txBody>
      </p:sp>
    </p:spTree>
    <p:extLst>
      <p:ext uri="{BB962C8B-B14F-4D97-AF65-F5344CB8AC3E}">
        <p14:creationId xmlns:p14="http://schemas.microsoft.com/office/powerpoint/2010/main" val="855258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9F1A0C5C-F95D-6045-81D4-3CCDB5A49F1D}" type="slidenum">
              <a:rPr lang="en-CO" smtClean="0"/>
              <a:t>20</a:t>
            </a:fld>
            <a:endParaRPr lang="en-CO"/>
          </a:p>
        </p:txBody>
      </p:sp>
    </p:spTree>
    <p:extLst>
      <p:ext uri="{BB962C8B-B14F-4D97-AF65-F5344CB8AC3E}">
        <p14:creationId xmlns:p14="http://schemas.microsoft.com/office/powerpoint/2010/main" val="3220893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9F1A0C5C-F95D-6045-81D4-3CCDB5A49F1D}" type="slidenum">
              <a:rPr lang="en-CO" smtClean="0"/>
              <a:t>21</a:t>
            </a:fld>
            <a:endParaRPr lang="en-CO"/>
          </a:p>
        </p:txBody>
      </p:sp>
    </p:spTree>
    <p:extLst>
      <p:ext uri="{BB962C8B-B14F-4D97-AF65-F5344CB8AC3E}">
        <p14:creationId xmlns:p14="http://schemas.microsoft.com/office/powerpoint/2010/main" val="2665959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9F1A0C5C-F95D-6045-81D4-3CCDB5A49F1D}" type="slidenum">
              <a:rPr lang="en-CO" smtClean="0"/>
              <a:t>22</a:t>
            </a:fld>
            <a:endParaRPr lang="en-CO"/>
          </a:p>
        </p:txBody>
      </p:sp>
    </p:spTree>
    <p:extLst>
      <p:ext uri="{BB962C8B-B14F-4D97-AF65-F5344CB8AC3E}">
        <p14:creationId xmlns:p14="http://schemas.microsoft.com/office/powerpoint/2010/main" val="1333827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9F1A0C5C-F95D-6045-81D4-3CCDB5A49F1D}" type="slidenum">
              <a:rPr lang="en-CO" smtClean="0"/>
              <a:t>23</a:t>
            </a:fld>
            <a:endParaRPr lang="en-CO"/>
          </a:p>
        </p:txBody>
      </p:sp>
    </p:spTree>
    <p:extLst>
      <p:ext uri="{BB962C8B-B14F-4D97-AF65-F5344CB8AC3E}">
        <p14:creationId xmlns:p14="http://schemas.microsoft.com/office/powerpoint/2010/main" val="1454381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9F1A0C5C-F95D-6045-81D4-3CCDB5A49F1D}" type="slidenum">
              <a:rPr lang="en-CO" smtClean="0"/>
              <a:t>24</a:t>
            </a:fld>
            <a:endParaRPr lang="en-CO"/>
          </a:p>
        </p:txBody>
      </p:sp>
    </p:spTree>
    <p:extLst>
      <p:ext uri="{BB962C8B-B14F-4D97-AF65-F5344CB8AC3E}">
        <p14:creationId xmlns:p14="http://schemas.microsoft.com/office/powerpoint/2010/main" val="61408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O" dirty="0"/>
              <a:t>PAUSA ACTIVA !!!</a:t>
            </a:r>
          </a:p>
        </p:txBody>
      </p:sp>
      <p:sp>
        <p:nvSpPr>
          <p:cNvPr id="4" name="Slide Number Placeholder 3"/>
          <p:cNvSpPr>
            <a:spLocks noGrp="1"/>
          </p:cNvSpPr>
          <p:nvPr>
            <p:ph type="sldNum" sz="quarter" idx="5"/>
          </p:nvPr>
        </p:nvSpPr>
        <p:spPr/>
        <p:txBody>
          <a:bodyPr/>
          <a:lstStyle/>
          <a:p>
            <a:fld id="{7213D527-9694-9B43-99FB-84D8F82D96A5}" type="slidenum">
              <a:rPr lang="en-CO" smtClean="0"/>
              <a:t>25</a:t>
            </a:fld>
            <a:endParaRPr lang="en-CO"/>
          </a:p>
        </p:txBody>
      </p:sp>
    </p:spTree>
    <p:extLst>
      <p:ext uri="{BB962C8B-B14F-4D97-AF65-F5344CB8AC3E}">
        <p14:creationId xmlns:p14="http://schemas.microsoft.com/office/powerpoint/2010/main" val="659976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O" dirty="0"/>
              <a:t>PAUSA ACTIVA !!!</a:t>
            </a:r>
          </a:p>
        </p:txBody>
      </p:sp>
      <p:sp>
        <p:nvSpPr>
          <p:cNvPr id="4" name="Slide Number Placeholder 3"/>
          <p:cNvSpPr>
            <a:spLocks noGrp="1"/>
          </p:cNvSpPr>
          <p:nvPr>
            <p:ph type="sldNum" sz="quarter" idx="5"/>
          </p:nvPr>
        </p:nvSpPr>
        <p:spPr/>
        <p:txBody>
          <a:bodyPr/>
          <a:lstStyle/>
          <a:p>
            <a:fld id="{7213D527-9694-9B43-99FB-84D8F82D96A5}" type="slidenum">
              <a:rPr lang="en-CO" smtClean="0"/>
              <a:t>26</a:t>
            </a:fld>
            <a:endParaRPr lang="en-CO"/>
          </a:p>
        </p:txBody>
      </p:sp>
    </p:spTree>
    <p:extLst>
      <p:ext uri="{BB962C8B-B14F-4D97-AF65-F5344CB8AC3E}">
        <p14:creationId xmlns:p14="http://schemas.microsoft.com/office/powerpoint/2010/main" val="451346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9F1A0C5C-F95D-6045-81D4-3CCDB5A49F1D}" type="slidenum">
              <a:rPr lang="en-CO" smtClean="0"/>
              <a:t>27</a:t>
            </a:fld>
            <a:endParaRPr lang="en-CO"/>
          </a:p>
        </p:txBody>
      </p:sp>
    </p:spTree>
    <p:extLst>
      <p:ext uri="{BB962C8B-B14F-4D97-AF65-F5344CB8AC3E}">
        <p14:creationId xmlns:p14="http://schemas.microsoft.com/office/powerpoint/2010/main" val="4117976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9F1A0C5C-F95D-6045-81D4-3CCDB5A49F1D}" type="slidenum">
              <a:rPr lang="en-CO" smtClean="0"/>
              <a:t>28</a:t>
            </a:fld>
            <a:endParaRPr lang="en-CO"/>
          </a:p>
        </p:txBody>
      </p:sp>
    </p:spTree>
    <p:extLst>
      <p:ext uri="{BB962C8B-B14F-4D97-AF65-F5344CB8AC3E}">
        <p14:creationId xmlns:p14="http://schemas.microsoft.com/office/powerpoint/2010/main" val="827705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9F1A0C5C-F95D-6045-81D4-3CCDB5A49F1D}" type="slidenum">
              <a:rPr lang="en-CO" smtClean="0"/>
              <a:t>10</a:t>
            </a:fld>
            <a:endParaRPr lang="en-CO"/>
          </a:p>
        </p:txBody>
      </p:sp>
    </p:spTree>
    <p:extLst>
      <p:ext uri="{BB962C8B-B14F-4D97-AF65-F5344CB8AC3E}">
        <p14:creationId xmlns:p14="http://schemas.microsoft.com/office/powerpoint/2010/main" val="333966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9F1A0C5C-F95D-6045-81D4-3CCDB5A49F1D}" type="slidenum">
              <a:rPr lang="en-CO" smtClean="0"/>
              <a:t>29</a:t>
            </a:fld>
            <a:endParaRPr lang="en-CO"/>
          </a:p>
        </p:txBody>
      </p:sp>
    </p:spTree>
    <p:extLst>
      <p:ext uri="{BB962C8B-B14F-4D97-AF65-F5344CB8AC3E}">
        <p14:creationId xmlns:p14="http://schemas.microsoft.com/office/powerpoint/2010/main" val="2093741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9F1A0C5C-F95D-6045-81D4-3CCDB5A49F1D}" type="slidenum">
              <a:rPr lang="en-CO" smtClean="0"/>
              <a:t>30</a:t>
            </a:fld>
            <a:endParaRPr lang="en-CO"/>
          </a:p>
        </p:txBody>
      </p:sp>
    </p:spTree>
    <p:extLst>
      <p:ext uri="{BB962C8B-B14F-4D97-AF65-F5344CB8AC3E}">
        <p14:creationId xmlns:p14="http://schemas.microsoft.com/office/powerpoint/2010/main" val="1686941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9F1A0C5C-F95D-6045-81D4-3CCDB5A49F1D}" type="slidenum">
              <a:rPr lang="en-CO" smtClean="0"/>
              <a:t>31</a:t>
            </a:fld>
            <a:endParaRPr lang="en-CO"/>
          </a:p>
        </p:txBody>
      </p:sp>
    </p:spTree>
    <p:extLst>
      <p:ext uri="{BB962C8B-B14F-4D97-AF65-F5344CB8AC3E}">
        <p14:creationId xmlns:p14="http://schemas.microsoft.com/office/powerpoint/2010/main" val="618040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9F1A0C5C-F95D-6045-81D4-3CCDB5A49F1D}" type="slidenum">
              <a:rPr lang="en-CO" smtClean="0"/>
              <a:t>32</a:t>
            </a:fld>
            <a:endParaRPr lang="en-CO"/>
          </a:p>
        </p:txBody>
      </p:sp>
    </p:spTree>
    <p:extLst>
      <p:ext uri="{BB962C8B-B14F-4D97-AF65-F5344CB8AC3E}">
        <p14:creationId xmlns:p14="http://schemas.microsoft.com/office/powerpoint/2010/main" val="4134168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9F1A0C5C-F95D-6045-81D4-3CCDB5A49F1D}" type="slidenum">
              <a:rPr lang="en-CO" smtClean="0"/>
              <a:t>33</a:t>
            </a:fld>
            <a:endParaRPr lang="en-CO"/>
          </a:p>
        </p:txBody>
      </p:sp>
    </p:spTree>
    <p:extLst>
      <p:ext uri="{BB962C8B-B14F-4D97-AF65-F5344CB8AC3E}">
        <p14:creationId xmlns:p14="http://schemas.microsoft.com/office/powerpoint/2010/main" val="3731121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9F1A0C5C-F95D-6045-81D4-3CCDB5A49F1D}" type="slidenum">
              <a:rPr lang="en-CO" smtClean="0"/>
              <a:t>34</a:t>
            </a:fld>
            <a:endParaRPr lang="en-CO"/>
          </a:p>
        </p:txBody>
      </p:sp>
    </p:spTree>
    <p:extLst>
      <p:ext uri="{BB962C8B-B14F-4D97-AF65-F5344CB8AC3E}">
        <p14:creationId xmlns:p14="http://schemas.microsoft.com/office/powerpoint/2010/main" val="4138526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9F1A0C5C-F95D-6045-81D4-3CCDB5A49F1D}" type="slidenum">
              <a:rPr lang="en-CO" smtClean="0"/>
              <a:t>35</a:t>
            </a:fld>
            <a:endParaRPr lang="en-CO"/>
          </a:p>
        </p:txBody>
      </p:sp>
    </p:spTree>
    <p:extLst>
      <p:ext uri="{BB962C8B-B14F-4D97-AF65-F5344CB8AC3E}">
        <p14:creationId xmlns:p14="http://schemas.microsoft.com/office/powerpoint/2010/main" val="367678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9F1A0C5C-F95D-6045-81D4-3CCDB5A49F1D}" type="slidenum">
              <a:rPr lang="en-CO" smtClean="0"/>
              <a:t>36</a:t>
            </a:fld>
            <a:endParaRPr lang="en-CO"/>
          </a:p>
        </p:txBody>
      </p:sp>
    </p:spTree>
    <p:extLst>
      <p:ext uri="{BB962C8B-B14F-4D97-AF65-F5344CB8AC3E}">
        <p14:creationId xmlns:p14="http://schemas.microsoft.com/office/powerpoint/2010/main" val="2990574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9F1A0C5C-F95D-6045-81D4-3CCDB5A49F1D}" type="slidenum">
              <a:rPr lang="en-CO" smtClean="0"/>
              <a:t>37</a:t>
            </a:fld>
            <a:endParaRPr lang="en-CO"/>
          </a:p>
        </p:txBody>
      </p:sp>
    </p:spTree>
    <p:extLst>
      <p:ext uri="{BB962C8B-B14F-4D97-AF65-F5344CB8AC3E}">
        <p14:creationId xmlns:p14="http://schemas.microsoft.com/office/powerpoint/2010/main" val="985079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9F1A0C5C-F95D-6045-81D4-3CCDB5A49F1D}" type="slidenum">
              <a:rPr lang="en-CO" smtClean="0"/>
              <a:t>38</a:t>
            </a:fld>
            <a:endParaRPr lang="en-CO"/>
          </a:p>
        </p:txBody>
      </p:sp>
    </p:spTree>
    <p:extLst>
      <p:ext uri="{BB962C8B-B14F-4D97-AF65-F5344CB8AC3E}">
        <p14:creationId xmlns:p14="http://schemas.microsoft.com/office/powerpoint/2010/main" val="2731425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9F1A0C5C-F95D-6045-81D4-3CCDB5A49F1D}" type="slidenum">
              <a:rPr lang="en-CO" smtClean="0"/>
              <a:t>11</a:t>
            </a:fld>
            <a:endParaRPr lang="en-CO"/>
          </a:p>
        </p:txBody>
      </p:sp>
    </p:spTree>
    <p:extLst>
      <p:ext uri="{BB962C8B-B14F-4D97-AF65-F5344CB8AC3E}">
        <p14:creationId xmlns:p14="http://schemas.microsoft.com/office/powerpoint/2010/main" val="33832992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Irrigation volumes of 50 to 100 ml per cm of laceration length have been reported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Despite the lack of clinical studies, most authorities recommend irrigation impact pressures in the range of 5 to 8 psi [32]. Wound impact pressures in the range of 5 to 8 psi can be easily obtained using a 30- to 60- mL syringe and a 19-gauge needle </a:t>
            </a:r>
            <a:endParaRPr lang="es-C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CO" dirty="0"/>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Antiseptic solutions, such as povidone-iodine, chlorhexidine, and hydrogen peroxide, are toxic to tissues and may impede acute wound healing </a:t>
            </a:r>
            <a:endParaRPr lang="es-CO" dirty="0"/>
          </a:p>
          <a:p>
            <a:endParaRPr lang="es-CO" dirty="0"/>
          </a:p>
        </p:txBody>
      </p:sp>
      <p:sp>
        <p:nvSpPr>
          <p:cNvPr id="4" name="Marcador de número de diapositiva 3"/>
          <p:cNvSpPr>
            <a:spLocks noGrp="1"/>
          </p:cNvSpPr>
          <p:nvPr>
            <p:ph type="sldNum" sz="quarter" idx="5"/>
          </p:nvPr>
        </p:nvSpPr>
        <p:spPr/>
        <p:txBody>
          <a:bodyPr/>
          <a:lstStyle/>
          <a:p>
            <a:fld id="{86654212-7F18-8C49-BF70-D215501874D6}" type="slidenum">
              <a:rPr lang="es-CO" smtClean="0"/>
              <a:t>39</a:t>
            </a:fld>
            <a:endParaRPr lang="es-CO"/>
          </a:p>
        </p:txBody>
      </p:sp>
    </p:spTree>
    <p:extLst>
      <p:ext uri="{BB962C8B-B14F-4D97-AF65-F5344CB8AC3E}">
        <p14:creationId xmlns:p14="http://schemas.microsoft.com/office/powerpoint/2010/main" val="32397259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Debridement is the most fundamental principle in surgical wound bed preparation before closure. Inadequate debridement is the surgical corollary to a postoperative infectious complication after acute wound bed closure. – Plastic surgery dictum </a:t>
            </a:r>
            <a:endParaRPr lang="es-CO" dirty="0"/>
          </a:p>
          <a:p>
            <a:endParaRPr lang="es-CO" dirty="0"/>
          </a:p>
        </p:txBody>
      </p:sp>
      <p:sp>
        <p:nvSpPr>
          <p:cNvPr id="4" name="Marcador de número de diapositiva 3"/>
          <p:cNvSpPr>
            <a:spLocks noGrp="1"/>
          </p:cNvSpPr>
          <p:nvPr>
            <p:ph type="sldNum" sz="quarter" idx="5"/>
          </p:nvPr>
        </p:nvSpPr>
        <p:spPr/>
        <p:txBody>
          <a:bodyPr/>
          <a:lstStyle/>
          <a:p>
            <a:fld id="{86654212-7F18-8C49-BF70-D215501874D6}" type="slidenum">
              <a:rPr lang="es-CO" smtClean="0"/>
              <a:t>40</a:t>
            </a:fld>
            <a:endParaRPr lang="es-CO"/>
          </a:p>
        </p:txBody>
      </p:sp>
    </p:spTree>
    <p:extLst>
      <p:ext uri="{BB962C8B-B14F-4D97-AF65-F5344CB8AC3E}">
        <p14:creationId xmlns:p14="http://schemas.microsoft.com/office/powerpoint/2010/main" val="2571579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Colagenasa</a:t>
            </a:r>
            <a:r>
              <a:rPr lang="es-ES" dirty="0"/>
              <a:t>: </a:t>
            </a:r>
            <a:r>
              <a:rPr lang="es-ES" dirty="0" err="1"/>
              <a:t>proteinasa</a:t>
            </a:r>
            <a:r>
              <a:rPr lang="es-ES" dirty="0"/>
              <a:t> que daña el </a:t>
            </a:r>
            <a:r>
              <a:rPr lang="es-ES" dirty="0" err="1"/>
              <a:t>colageno</a:t>
            </a:r>
            <a:endParaRPr lang="es-ES" dirty="0"/>
          </a:p>
          <a:p>
            <a:r>
              <a:rPr lang="es-ES" dirty="0" err="1"/>
              <a:t>Papina</a:t>
            </a:r>
            <a:r>
              <a:rPr lang="es-ES" dirty="0"/>
              <a:t> urea: daña</a:t>
            </a:r>
            <a:r>
              <a:rPr lang="es-ES" baseline="0" dirty="0"/>
              <a:t> tejido sano </a:t>
            </a:r>
            <a:r>
              <a:rPr lang="es-ES" baseline="0" dirty="0" err="1"/>
              <a:t>tambien</a:t>
            </a:r>
            <a:r>
              <a:rPr lang="es-ES" baseline="0" dirty="0"/>
              <a:t>, rompiendo residuos de </a:t>
            </a:r>
            <a:r>
              <a:rPr lang="es-ES" baseline="0" dirty="0" err="1"/>
              <a:t>cisteina</a:t>
            </a:r>
            <a:r>
              <a:rPr lang="es-ES" baseline="0" dirty="0"/>
              <a:t>.</a:t>
            </a:r>
            <a:endParaRPr lang="es-ES" dirty="0"/>
          </a:p>
        </p:txBody>
      </p:sp>
      <p:sp>
        <p:nvSpPr>
          <p:cNvPr id="4" name="Marcador de número de diapositiva 3"/>
          <p:cNvSpPr>
            <a:spLocks noGrp="1"/>
          </p:cNvSpPr>
          <p:nvPr>
            <p:ph type="sldNum" sz="quarter" idx="10"/>
          </p:nvPr>
        </p:nvSpPr>
        <p:spPr/>
        <p:txBody>
          <a:bodyPr/>
          <a:lstStyle/>
          <a:p>
            <a:fld id="{7AE6909F-1660-E847-AAEB-D6291DADC351}" type="slidenum">
              <a:rPr lang="es-ES" smtClean="0"/>
              <a:t>43</a:t>
            </a:fld>
            <a:endParaRPr lang="es-ES"/>
          </a:p>
        </p:txBody>
      </p:sp>
    </p:spTree>
    <p:extLst>
      <p:ext uri="{BB962C8B-B14F-4D97-AF65-F5344CB8AC3E}">
        <p14:creationId xmlns:p14="http://schemas.microsoft.com/office/powerpoint/2010/main" val="13862730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s-ES" dirty="0">
                <a:latin typeface="Calibri" charset="0"/>
              </a:rPr>
              <a:t>Las</a:t>
            </a:r>
            <a:r>
              <a:rPr lang="es-ES" baseline="0" dirty="0">
                <a:latin typeface="Calibri" charset="0"/>
              </a:rPr>
              <a:t> irradian para esterilizarlas y que no sean adultos </a:t>
            </a:r>
            <a:r>
              <a:rPr lang="es-ES" dirty="0">
                <a:latin typeface="Calibri" charset="0"/>
              </a:rPr>
              <a:t>30 larvas pueden </a:t>
            </a:r>
            <a:r>
              <a:rPr lang="es-ES" dirty="0" err="1">
                <a:latin typeface="Calibri" charset="0"/>
              </a:rPr>
              <a:t>consulmir</a:t>
            </a:r>
            <a:r>
              <a:rPr lang="es-ES" dirty="0">
                <a:latin typeface="Calibri" charset="0"/>
              </a:rPr>
              <a:t> 1g de </a:t>
            </a:r>
            <a:r>
              <a:rPr lang="es-ES" dirty="0" err="1">
                <a:latin typeface="Calibri" charset="0"/>
              </a:rPr>
              <a:t>tej</a:t>
            </a:r>
            <a:r>
              <a:rPr lang="es-ES" dirty="0">
                <a:latin typeface="Calibri" charset="0"/>
              </a:rPr>
              <a:t> al día. Gran técnica para remover el </a:t>
            </a:r>
            <a:r>
              <a:rPr lang="es-ES" dirty="0" err="1">
                <a:latin typeface="Calibri" charset="0"/>
              </a:rPr>
              <a:t>tej</a:t>
            </a:r>
            <a:r>
              <a:rPr lang="es-ES" dirty="0">
                <a:latin typeface="Calibri" charset="0"/>
              </a:rPr>
              <a:t>. Necrótico  en pacientes a quienes no se puede hacer </a:t>
            </a:r>
            <a:r>
              <a:rPr lang="es-ES" dirty="0" err="1">
                <a:latin typeface="Calibri" charset="0"/>
              </a:rPr>
              <a:t>debridamiento</a:t>
            </a:r>
            <a:r>
              <a:rPr lang="es-ES" dirty="0">
                <a:latin typeface="Calibri" charset="0"/>
              </a:rPr>
              <a:t> </a:t>
            </a:r>
            <a:r>
              <a:rPr lang="es-ES" dirty="0" err="1">
                <a:latin typeface="Calibri" charset="0"/>
              </a:rPr>
              <a:t>qx</a:t>
            </a:r>
            <a:r>
              <a:rPr lang="es-ES" dirty="0">
                <a:latin typeface="Calibri" charset="0"/>
              </a:rPr>
              <a:t>. se puede utilizar en heridas infectadas sin ningún problema", ingieren la carne infectada en una herida causando la muerte de bacterias. Durante la primera guerra mundial comenzó a utilizarse metódicamente cuando los cirujanos observaron que los soldados con gangrena que había desarrollado larvas mostraban más posibilidades de recuperarse. </a:t>
            </a:r>
          </a:p>
          <a:p>
            <a:pPr eaLnBrk="1" hangingPunct="1"/>
            <a:endParaRPr lang="es-ES" dirty="0">
              <a:latin typeface="Calibri" charset="0"/>
            </a:endParaRPr>
          </a:p>
        </p:txBody>
      </p:sp>
      <p:sp>
        <p:nvSpPr>
          <p:cNvPr id="4" name="Marcador de número de diapositiva 3"/>
          <p:cNvSpPr>
            <a:spLocks noGrp="1"/>
          </p:cNvSpPr>
          <p:nvPr>
            <p:ph type="sldNum" sz="quarter" idx="10"/>
          </p:nvPr>
        </p:nvSpPr>
        <p:spPr/>
        <p:txBody>
          <a:bodyPr/>
          <a:lstStyle/>
          <a:p>
            <a:fld id="{7AE6909F-1660-E847-AAEB-D6291DADC351}" type="slidenum">
              <a:rPr lang="es-ES" smtClean="0"/>
              <a:t>44</a:t>
            </a:fld>
            <a:endParaRPr lang="es-ES"/>
          </a:p>
        </p:txBody>
      </p:sp>
    </p:spTree>
    <p:extLst>
      <p:ext uri="{BB962C8B-B14F-4D97-AF65-F5344CB8AC3E}">
        <p14:creationId xmlns:p14="http://schemas.microsoft.com/office/powerpoint/2010/main" val="4994154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O" dirty="0"/>
              <a:t>PAUSA ACTIVA !!!</a:t>
            </a:r>
          </a:p>
        </p:txBody>
      </p:sp>
      <p:sp>
        <p:nvSpPr>
          <p:cNvPr id="4" name="Slide Number Placeholder 3"/>
          <p:cNvSpPr>
            <a:spLocks noGrp="1"/>
          </p:cNvSpPr>
          <p:nvPr>
            <p:ph type="sldNum" sz="quarter" idx="5"/>
          </p:nvPr>
        </p:nvSpPr>
        <p:spPr/>
        <p:txBody>
          <a:bodyPr/>
          <a:lstStyle/>
          <a:p>
            <a:fld id="{7213D527-9694-9B43-99FB-84D8F82D96A5}" type="slidenum">
              <a:rPr lang="en-CO" smtClean="0"/>
              <a:t>46</a:t>
            </a:fld>
            <a:endParaRPr lang="en-CO"/>
          </a:p>
        </p:txBody>
      </p:sp>
    </p:spTree>
    <p:extLst>
      <p:ext uri="{BB962C8B-B14F-4D97-AF65-F5344CB8AC3E}">
        <p14:creationId xmlns:p14="http://schemas.microsoft.com/office/powerpoint/2010/main" val="28410543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Cuando pensamos en reconstrucción nos enfocamos en dos conceptos:</a:t>
            </a:r>
          </a:p>
          <a:p>
            <a:endParaRPr lang="es-CO" dirty="0"/>
          </a:p>
          <a:p>
            <a:r>
              <a:rPr lang="es-CO" dirty="0"/>
              <a:t>La escalera reconstructiva y el elevador reconstructivo. </a:t>
            </a:r>
          </a:p>
          <a:p>
            <a:endParaRPr lang="es-CO" dirty="0"/>
          </a:p>
          <a:p>
            <a:r>
              <a:rPr lang="es-CO" dirty="0"/>
              <a:t>La escalera, propuesta por Mathes y Nahai en 1970 sigue el paradigma de iniciar con los procedimientos más simples hasta llegar a el procedimiento más complejo. </a:t>
            </a:r>
          </a:p>
          <a:p>
            <a:endParaRPr lang="es-CO" dirty="0"/>
          </a:p>
          <a:p>
            <a:r>
              <a:rPr lang="es-CO" dirty="0"/>
              <a:t>El elevador propuesto por GottLieb en 1994 trata de hacer la mejor opción reconstructiva para el paciente sin importar su complejidad, de esta manera hacer el procedimeinto más simple que tenga el mejor resultado funcional y de forma, no temer hacer un procedimiento complejo si los resultados serán buenos a largo plazo, no todo se reconstruye con colgajos libres.</a:t>
            </a:r>
          </a:p>
        </p:txBody>
      </p:sp>
      <p:sp>
        <p:nvSpPr>
          <p:cNvPr id="4" name="Marcador de número de diapositiva 3"/>
          <p:cNvSpPr>
            <a:spLocks noGrp="1"/>
          </p:cNvSpPr>
          <p:nvPr>
            <p:ph type="sldNum" sz="quarter" idx="5"/>
          </p:nvPr>
        </p:nvSpPr>
        <p:spPr/>
        <p:txBody>
          <a:bodyPr/>
          <a:lstStyle/>
          <a:p>
            <a:fld id="{290220A1-3B68-8E46-9083-5BDBCC94F9A0}" type="slidenum">
              <a:rPr lang="es-CO" smtClean="0"/>
              <a:t>47</a:t>
            </a:fld>
            <a:endParaRPr lang="es-CO"/>
          </a:p>
        </p:txBody>
      </p:sp>
    </p:spTree>
    <p:extLst>
      <p:ext uri="{BB962C8B-B14F-4D97-AF65-F5344CB8AC3E}">
        <p14:creationId xmlns:p14="http://schemas.microsoft.com/office/powerpoint/2010/main" val="29861170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Sutures containing silk or cotton should be avoided in wounds that have significant bacterial contamination.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The incidence of infection in contaminated wounds containing monofilament sutures is lower than in those containing multi- filament sutures. </a:t>
            </a:r>
            <a:endParaRPr lang="es-C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bsorbable sutures. Most increase the duration of time the wound retains 50% of its tensile strength, from 1 week to as many as 4 weeks. Synthetic absorbable sutures are less reactive and have greater tensile strength than sutures from natural sources such as catgut. Some synthetic absorbable sutures retain their tensile strength for as long as 2 months </a:t>
            </a:r>
            <a:endParaRPr lang="es-C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dermal sutures increase the risk of infection in highly contaminated wounds [47–49]. They do not, however, increase the risk of infection in clean, noncontaminated laceration </a:t>
            </a:r>
            <a:endParaRPr lang="es-C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Staples can be applied more rapidly than sutures [53,54]. Staples are associated with a decreased rate of foreign body reaction and a lower infection rate </a:t>
            </a:r>
            <a:endParaRPr lang="es-C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closure of a wound at the time of initial presentation. Wound edges are approximated with suture, adhesives, staples, or strips after appropriate wound management techniques are applied. </a:t>
            </a:r>
            <a:endParaRPr lang="es-CO" dirty="0"/>
          </a:p>
          <a:p>
            <a:endParaRPr lang="es-CO" dirty="0"/>
          </a:p>
          <a:p>
            <a:r>
              <a:rPr lang="es-CO" dirty="0"/>
              <a:t>Ciere diferido en heridas contaminadas, que requieren varios lavados antes de considerar e cierre </a:t>
            </a:r>
          </a:p>
          <a:p>
            <a:endParaRPr lang="es-CO" dirty="0"/>
          </a:p>
          <a:p>
            <a:r>
              <a:rPr lang="es-CO" sz="1200" kern="1200" dirty="0">
                <a:solidFill>
                  <a:schemeClr val="tx1"/>
                </a:solidFill>
                <a:effectLst/>
                <a:latin typeface="+mn-lt"/>
                <a:ea typeface="+mn-ea"/>
                <a:cs typeface="+mn-cs"/>
              </a:rPr>
              <a:t>Acute wound management: revisiting the approach to assessment, irrigation, and closure considerations </a:t>
            </a:r>
            <a:endParaRPr lang="es-CO" dirty="0"/>
          </a:p>
          <a:p>
            <a:r>
              <a:rPr lang="es-CO" sz="1200" kern="1200" dirty="0">
                <a:solidFill>
                  <a:schemeClr val="tx1"/>
                </a:solidFill>
                <a:effectLst/>
                <a:latin typeface="+mn-lt"/>
                <a:ea typeface="+mn-ea"/>
                <a:cs typeface="+mn-cs"/>
              </a:rPr>
              <a:t>Bret A. Nicks &amp; Elizabeth A. Ayello &amp; Kevin Woo &amp; Diane Nitzki-George &amp; R. Gary Sibbald </a:t>
            </a:r>
            <a:endParaRPr lang="es-CO" dirty="0"/>
          </a:p>
          <a:p>
            <a:r>
              <a:rPr lang="es-CO" sz="1200" kern="1200" dirty="0">
                <a:solidFill>
                  <a:schemeClr val="tx1"/>
                </a:solidFill>
                <a:effectLst/>
                <a:latin typeface="+mn-lt"/>
                <a:ea typeface="+mn-ea"/>
                <a:cs typeface="+mn-cs"/>
              </a:rPr>
              <a:t>Received: 26 April 2010 / Accepted: 30 June 2010 / Published online: 27 August 2010 # Springer-Verlag London Ltd 2010 </a:t>
            </a:r>
            <a:endParaRPr lang="es-CO" dirty="0"/>
          </a:p>
          <a:p>
            <a:endParaRPr lang="es-CO" dirty="0"/>
          </a:p>
        </p:txBody>
      </p:sp>
      <p:sp>
        <p:nvSpPr>
          <p:cNvPr id="4" name="Marcador de número de diapositiva 3"/>
          <p:cNvSpPr>
            <a:spLocks noGrp="1"/>
          </p:cNvSpPr>
          <p:nvPr>
            <p:ph type="sldNum" sz="quarter" idx="5"/>
          </p:nvPr>
        </p:nvSpPr>
        <p:spPr/>
        <p:txBody>
          <a:bodyPr/>
          <a:lstStyle/>
          <a:p>
            <a:fld id="{86654212-7F18-8C49-BF70-D215501874D6}" type="slidenum">
              <a:rPr lang="es-CO" smtClean="0"/>
              <a:t>48</a:t>
            </a:fld>
            <a:endParaRPr lang="es-CO"/>
          </a:p>
        </p:txBody>
      </p:sp>
    </p:spTree>
    <p:extLst>
      <p:ext uri="{BB962C8B-B14F-4D97-AF65-F5344CB8AC3E}">
        <p14:creationId xmlns:p14="http://schemas.microsoft.com/office/powerpoint/2010/main" val="19563906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Sutured or stapled lacerations should be covered with a protective nonadherent dressing for 24 to 48 hours until enough epithelization takes place to protect the wound from gross contamination [71]. Maintenance of a moist wound environment increases the rate of re-epithelization in sutured or stapled lacerations </a:t>
            </a:r>
            <a:endParaRPr lang="es-CO" dirty="0"/>
          </a:p>
          <a:p>
            <a:endParaRPr lang="es-CO" dirty="0"/>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Sutured or stapled lacerations should be kept clean and dry. Patients may gently cleanse the area after 24 to 48 hours. </a:t>
            </a:r>
            <a:endParaRPr lang="es-CO" dirty="0"/>
          </a:p>
          <a:p>
            <a:endParaRPr lang="es-CO" dirty="0"/>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Facial sutures should be removed sooner (within 3–5 days) to avoid formation of unsightly sinus tracts. Sutures subject to high tensions (eg, joints, hands) should be left in for 10 to 14 days (Table 1). </a:t>
            </a:r>
            <a:endParaRPr lang="es-CO" dirty="0"/>
          </a:p>
          <a:p>
            <a:endParaRPr lang="es-CO" dirty="0"/>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 All wounds should be protected with a sun-blocking agent for at least 6 to 12 months after injury </a:t>
            </a:r>
            <a:endParaRPr lang="es-CO" dirty="0"/>
          </a:p>
          <a:p>
            <a:endParaRPr lang="es-CO" dirty="0"/>
          </a:p>
        </p:txBody>
      </p:sp>
      <p:sp>
        <p:nvSpPr>
          <p:cNvPr id="4" name="Marcador de número de diapositiva 3"/>
          <p:cNvSpPr>
            <a:spLocks noGrp="1"/>
          </p:cNvSpPr>
          <p:nvPr>
            <p:ph type="sldNum" sz="quarter" idx="5"/>
          </p:nvPr>
        </p:nvSpPr>
        <p:spPr/>
        <p:txBody>
          <a:bodyPr/>
          <a:lstStyle/>
          <a:p>
            <a:fld id="{86654212-7F18-8C49-BF70-D215501874D6}" type="slidenum">
              <a:rPr lang="es-CO" smtClean="0"/>
              <a:t>56</a:t>
            </a:fld>
            <a:endParaRPr lang="es-CO"/>
          </a:p>
        </p:txBody>
      </p:sp>
    </p:spTree>
    <p:extLst>
      <p:ext uri="{BB962C8B-B14F-4D97-AF65-F5344CB8AC3E}">
        <p14:creationId xmlns:p14="http://schemas.microsoft.com/office/powerpoint/2010/main" val="8778145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Perforante. La definición es una porción de tejido que esta suplida por una arteria que perfora la fascia, la definición clásica es que dicha perforante es musculocutánea, la dfinición clínica es cualquuier arteria que perfore la fascia hacia la piel </a:t>
            </a:r>
          </a:p>
          <a:p>
            <a:endParaRPr lang="es-CO" dirty="0"/>
          </a:p>
          <a:p>
            <a:r>
              <a:rPr lang="es-CO" b="1" dirty="0"/>
              <a:t>6 C del diseño de colgajos </a:t>
            </a:r>
          </a:p>
          <a:p>
            <a:r>
              <a:rPr lang="es-CO" dirty="0"/>
              <a:t>Circulación </a:t>
            </a:r>
          </a:p>
          <a:p>
            <a:r>
              <a:rPr lang="es-CO" dirty="0"/>
              <a:t>Consituyentes (composición)</a:t>
            </a:r>
          </a:p>
          <a:p>
            <a:r>
              <a:rPr lang="es-CO" dirty="0"/>
              <a:t>Construcción (tipo de peículo, movimiento)</a:t>
            </a:r>
          </a:p>
          <a:p>
            <a:r>
              <a:rPr lang="es-CO" dirty="0"/>
              <a:t>Conformación (configuración geométrica)</a:t>
            </a:r>
          </a:p>
          <a:p>
            <a:r>
              <a:rPr lang="es-CO" dirty="0"/>
              <a:t>Congruencia (localización del colgajo en relación al defecto)</a:t>
            </a:r>
          </a:p>
          <a:p>
            <a:r>
              <a:rPr lang="es-CO" dirty="0"/>
              <a:t>Condicionamiento (retraso en el colgajo)</a:t>
            </a:r>
          </a:p>
        </p:txBody>
      </p:sp>
      <p:sp>
        <p:nvSpPr>
          <p:cNvPr id="4" name="Marcador de número de diapositiva 3"/>
          <p:cNvSpPr>
            <a:spLocks noGrp="1"/>
          </p:cNvSpPr>
          <p:nvPr>
            <p:ph type="sldNum" sz="quarter" idx="5"/>
          </p:nvPr>
        </p:nvSpPr>
        <p:spPr/>
        <p:txBody>
          <a:bodyPr/>
          <a:lstStyle/>
          <a:p>
            <a:fld id="{F86A0C13-70F8-1749-941F-36F63A3A9849}" type="slidenum">
              <a:rPr lang="es-CO" smtClean="0"/>
              <a:t>59</a:t>
            </a:fld>
            <a:endParaRPr lang="es-CO"/>
          </a:p>
        </p:txBody>
      </p:sp>
    </p:spTree>
    <p:extLst>
      <p:ext uri="{BB962C8B-B14F-4D97-AF65-F5344CB8AC3E}">
        <p14:creationId xmlns:p14="http://schemas.microsoft.com/office/powerpoint/2010/main" val="10235217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Indicaciones</a:t>
            </a:r>
          </a:p>
          <a:p>
            <a:pPr lvl="1"/>
            <a:r>
              <a:rPr lang="es-CO" dirty="0"/>
              <a:t>Defectos con lecho mal vascularizado</a:t>
            </a:r>
          </a:p>
          <a:p>
            <a:pPr lvl="1"/>
            <a:r>
              <a:rPr lang="es-CO" dirty="0"/>
              <a:t>Sobre prominencias óseas y/o  zonas de apoyo.</a:t>
            </a:r>
          </a:p>
          <a:p>
            <a:pPr lvl="1"/>
            <a:r>
              <a:rPr lang="es-CO" dirty="0"/>
              <a:t>Para ofrecer un cubrimiento estable.</a:t>
            </a:r>
          </a:p>
          <a:p>
            <a:pPr lvl="1"/>
            <a:r>
              <a:rPr lang="es-CO" dirty="0"/>
              <a:t>Necesidad de recuperar sensibilidad.</a:t>
            </a:r>
          </a:p>
          <a:p>
            <a:endParaRPr lang="es-CO" dirty="0"/>
          </a:p>
          <a:p>
            <a:endParaRPr lang="es-CO" dirty="0"/>
          </a:p>
          <a:p>
            <a:endParaRPr lang="es-CO" dirty="0"/>
          </a:p>
        </p:txBody>
      </p:sp>
      <p:sp>
        <p:nvSpPr>
          <p:cNvPr id="4" name="Marcador de número de diapositiva 3"/>
          <p:cNvSpPr>
            <a:spLocks noGrp="1"/>
          </p:cNvSpPr>
          <p:nvPr>
            <p:ph type="sldNum" sz="quarter" idx="5"/>
          </p:nvPr>
        </p:nvSpPr>
        <p:spPr/>
        <p:txBody>
          <a:bodyPr/>
          <a:lstStyle/>
          <a:p>
            <a:fld id="{F86A0C13-70F8-1749-941F-36F63A3A9849}" type="slidenum">
              <a:rPr lang="es-CO" smtClean="0"/>
              <a:t>60</a:t>
            </a:fld>
            <a:endParaRPr lang="es-CO"/>
          </a:p>
        </p:txBody>
      </p:sp>
    </p:spTree>
    <p:extLst>
      <p:ext uri="{BB962C8B-B14F-4D97-AF65-F5344CB8AC3E}">
        <p14:creationId xmlns:p14="http://schemas.microsoft.com/office/powerpoint/2010/main" val="480155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9F1A0C5C-F95D-6045-81D4-3CCDB5A49F1D}" type="slidenum">
              <a:rPr lang="en-CO" smtClean="0"/>
              <a:t>12</a:t>
            </a:fld>
            <a:endParaRPr lang="en-CO"/>
          </a:p>
        </p:txBody>
      </p:sp>
    </p:spTree>
    <p:extLst>
      <p:ext uri="{BB962C8B-B14F-4D97-AF65-F5344CB8AC3E}">
        <p14:creationId xmlns:p14="http://schemas.microsoft.com/office/powerpoint/2010/main" val="37690924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F86A0C13-70F8-1749-941F-36F63A3A9849}" type="slidenum">
              <a:rPr lang="es-CO" smtClean="0"/>
              <a:t>61</a:t>
            </a:fld>
            <a:endParaRPr lang="es-CO"/>
          </a:p>
        </p:txBody>
      </p:sp>
    </p:spTree>
    <p:extLst>
      <p:ext uri="{BB962C8B-B14F-4D97-AF65-F5344CB8AC3E}">
        <p14:creationId xmlns:p14="http://schemas.microsoft.com/office/powerpoint/2010/main" val="9063537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Descritos por Ponten (1981)</a:t>
            </a:r>
          </a:p>
          <a:p>
            <a:r>
              <a:rPr lang="es-CO" dirty="0"/>
              <a:t>Colgajos constituidos por fascia, tejido celular subcutáneo y piel.</a:t>
            </a:r>
          </a:p>
          <a:p>
            <a:r>
              <a:rPr lang="es-CO" dirty="0"/>
              <a:t>Basados en el plexo sub y suprafascial, que tiene su origen en arterias directas e indirectas (septocutáneas y musculocutáneas).</a:t>
            </a:r>
          </a:p>
          <a:p>
            <a:r>
              <a:rPr lang="es-CO" dirty="0"/>
              <a:t>Según su irrigación pueden ser clasificados en varios tipos. </a:t>
            </a:r>
          </a:p>
          <a:p>
            <a:pPr lvl="1"/>
            <a:r>
              <a:rPr lang="es-CO" dirty="0"/>
              <a:t>De Mathes y Nahai</a:t>
            </a:r>
          </a:p>
          <a:p>
            <a:pPr lvl="1"/>
            <a:r>
              <a:rPr lang="es-CO" dirty="0"/>
              <a:t>De Cormack y Lamberthy</a:t>
            </a:r>
          </a:p>
          <a:p>
            <a:endParaRPr lang="es-CO" dirty="0"/>
          </a:p>
        </p:txBody>
      </p:sp>
      <p:sp>
        <p:nvSpPr>
          <p:cNvPr id="4" name="Marcador de número de diapositiva 3"/>
          <p:cNvSpPr>
            <a:spLocks noGrp="1"/>
          </p:cNvSpPr>
          <p:nvPr>
            <p:ph type="sldNum" sz="quarter" idx="5"/>
          </p:nvPr>
        </p:nvSpPr>
        <p:spPr/>
        <p:txBody>
          <a:bodyPr/>
          <a:lstStyle/>
          <a:p>
            <a:fld id="{F86A0C13-70F8-1749-941F-36F63A3A9849}" type="slidenum">
              <a:rPr lang="es-CO" smtClean="0"/>
              <a:t>63</a:t>
            </a:fld>
            <a:endParaRPr lang="es-CO"/>
          </a:p>
        </p:txBody>
      </p:sp>
    </p:spTree>
    <p:extLst>
      <p:ext uri="{BB962C8B-B14F-4D97-AF65-F5344CB8AC3E}">
        <p14:creationId xmlns:p14="http://schemas.microsoft.com/office/powerpoint/2010/main" val="29787766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El donante preferido es el mismo párpado superìor contralateral o ipsi si es el caso</a:t>
            </a:r>
          </a:p>
        </p:txBody>
      </p:sp>
      <p:sp>
        <p:nvSpPr>
          <p:cNvPr id="4" name="Marcador de número de diapositiva 3"/>
          <p:cNvSpPr>
            <a:spLocks noGrp="1"/>
          </p:cNvSpPr>
          <p:nvPr>
            <p:ph type="sldNum" sz="quarter" idx="5"/>
          </p:nvPr>
        </p:nvSpPr>
        <p:spPr/>
        <p:txBody>
          <a:bodyPr/>
          <a:lstStyle/>
          <a:p>
            <a:fld id="{97F73684-F512-4806-843B-C5591DB9C440}" type="slidenum">
              <a:rPr lang="es-ES" smtClean="0"/>
              <a:t>65</a:t>
            </a:fld>
            <a:endParaRPr lang="es-ES"/>
          </a:p>
        </p:txBody>
      </p:sp>
    </p:spTree>
    <p:extLst>
      <p:ext uri="{BB962C8B-B14F-4D97-AF65-F5344CB8AC3E}">
        <p14:creationId xmlns:p14="http://schemas.microsoft.com/office/powerpoint/2010/main" val="15407357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Reemplazo a las placas </a:t>
            </a:r>
            <a:r>
              <a:rPr lang="es-ES" dirty="0" err="1"/>
              <a:t>tarsales</a:t>
            </a:r>
            <a:r>
              <a:rPr lang="es-ES" dirty="0"/>
              <a:t> o también para dar soporte. </a:t>
            </a:r>
          </a:p>
          <a:p>
            <a:r>
              <a:rPr lang="es-ES" dirty="0"/>
              <a:t>Se </a:t>
            </a:r>
            <a:r>
              <a:rPr lang="es-ES" dirty="0" err="1"/>
              <a:t>epitelizan</a:t>
            </a:r>
            <a:r>
              <a:rPr lang="es-ES" dirty="0"/>
              <a:t> al cabo de varias semanas por lo que pueden </a:t>
            </a:r>
            <a:r>
              <a:rPr lang="es-ES" dirty="0" err="1"/>
              <a:t>irritae</a:t>
            </a:r>
            <a:r>
              <a:rPr lang="es-ES" dirty="0"/>
              <a:t> la córnea, si se usan se debe usar  gotas oftálmicas antiinflamatorias y antibióticas </a:t>
            </a:r>
          </a:p>
          <a:p>
            <a:r>
              <a:rPr lang="es-ES" dirty="0"/>
              <a:t>El sitio de elección para sacarlo es la </a:t>
            </a:r>
            <a:r>
              <a:rPr lang="es-ES" dirty="0" err="1"/>
              <a:t>escafa</a:t>
            </a:r>
            <a:r>
              <a:rPr lang="es-ES" dirty="0"/>
              <a:t> </a:t>
            </a:r>
          </a:p>
          <a:p>
            <a:br>
              <a:rPr lang="es-ES" dirty="0"/>
            </a:br>
            <a:r>
              <a:rPr lang="es-ES" sz="1200" b="0" i="0" kern="1200" dirty="0">
                <a:solidFill>
                  <a:schemeClr val="tx1"/>
                </a:solidFill>
                <a:effectLst/>
                <a:latin typeface="+mn-lt"/>
                <a:ea typeface="+mn-ea"/>
                <a:cs typeface="+mn-cs"/>
              </a:rPr>
              <a:t>Incisión </a:t>
            </a:r>
            <a:r>
              <a:rPr lang="es-ES" sz="1200" b="0" i="0" kern="1200" dirty="0" err="1">
                <a:solidFill>
                  <a:schemeClr val="tx1"/>
                </a:solidFill>
                <a:effectLst/>
                <a:latin typeface="+mn-lt"/>
                <a:ea typeface="+mn-ea"/>
                <a:cs typeface="+mn-cs"/>
              </a:rPr>
              <a:t>postauricular</a:t>
            </a:r>
            <a:r>
              <a:rPr lang="es-ES" sz="1200" b="0" i="0" kern="1200" dirty="0">
                <a:solidFill>
                  <a:schemeClr val="tx1"/>
                </a:solidFill>
                <a:effectLst/>
                <a:latin typeface="+mn-lt"/>
                <a:ea typeface="+mn-ea"/>
                <a:cs typeface="+mn-cs"/>
              </a:rPr>
              <a:t> para la cosecha de </a:t>
            </a:r>
            <a:r>
              <a:rPr lang="es-ES" sz="1200" b="0" i="0" kern="1200" dirty="0" err="1">
                <a:solidFill>
                  <a:schemeClr val="tx1"/>
                </a:solidFill>
                <a:effectLst/>
                <a:latin typeface="+mn-lt"/>
                <a:ea typeface="+mn-ea"/>
                <a:cs typeface="+mn-cs"/>
              </a:rPr>
              <a:t>scapha</a:t>
            </a:r>
            <a:r>
              <a:rPr lang="es-ES" sz="1200" b="0" i="0" kern="1200" dirty="0">
                <a:solidFill>
                  <a:schemeClr val="tx1"/>
                </a:solidFill>
                <a:effectLst/>
                <a:latin typeface="+mn-lt"/>
                <a:ea typeface="+mn-ea"/>
                <a:cs typeface="+mn-cs"/>
              </a:rPr>
              <a:t> cartílago para la reconstrucción. B, un anterior la incisión del borde </a:t>
            </a:r>
            <a:r>
              <a:rPr lang="es-ES" sz="1200" b="0" i="0" kern="1200" dirty="0" err="1">
                <a:solidFill>
                  <a:schemeClr val="tx1"/>
                </a:solidFill>
                <a:effectLst/>
                <a:latin typeface="+mn-lt"/>
                <a:ea typeface="+mn-ea"/>
                <a:cs typeface="+mn-cs"/>
              </a:rPr>
              <a:t>subantihelical</a:t>
            </a:r>
            <a:r>
              <a:rPr lang="es-ES" sz="1200" b="0" i="0" kern="1200" dirty="0">
                <a:solidFill>
                  <a:schemeClr val="tx1"/>
                </a:solidFill>
                <a:effectLst/>
                <a:latin typeface="+mn-lt"/>
                <a:ea typeface="+mn-ea"/>
                <a:cs typeface="+mn-cs"/>
              </a:rPr>
              <a:t> para la recolección del cartílago de la concha es superior al abordaje </a:t>
            </a:r>
            <a:r>
              <a:rPr lang="es-ES" sz="1200" b="0" i="0" kern="1200" dirty="0" err="1">
                <a:solidFill>
                  <a:schemeClr val="tx1"/>
                </a:solidFill>
                <a:effectLst/>
                <a:latin typeface="+mn-lt"/>
                <a:ea typeface="+mn-ea"/>
                <a:cs typeface="+mn-cs"/>
              </a:rPr>
              <a:t>postauricular</a:t>
            </a:r>
            <a:r>
              <a:rPr lang="es-ES" sz="1200" b="0" i="0" kern="1200" dirty="0">
                <a:solidFill>
                  <a:schemeClr val="tx1"/>
                </a:solidFill>
                <a:effectLst/>
                <a:latin typeface="+mn-lt"/>
                <a:ea typeface="+mn-ea"/>
                <a:cs typeface="+mn-cs"/>
              </a:rPr>
              <a:t>, proporcionando una excelente exposición y cicatrización. C, sitio donante de paladar duro para injerto de mucosa. D, inferior interno sitio del donante labial para injerto de mucosa de grosor completo o parcial.</a:t>
            </a:r>
            <a:endParaRPr lang="es-ES" dirty="0"/>
          </a:p>
        </p:txBody>
      </p:sp>
      <p:sp>
        <p:nvSpPr>
          <p:cNvPr id="4" name="3 Marcador de número de diapositiva"/>
          <p:cNvSpPr>
            <a:spLocks noGrp="1"/>
          </p:cNvSpPr>
          <p:nvPr>
            <p:ph type="sldNum" sz="quarter" idx="10"/>
          </p:nvPr>
        </p:nvSpPr>
        <p:spPr/>
        <p:txBody>
          <a:bodyPr/>
          <a:lstStyle/>
          <a:p>
            <a:fld id="{97F73684-F512-4806-843B-C5591DB9C440}" type="slidenum">
              <a:rPr lang="es-ES" smtClean="0"/>
              <a:t>66</a:t>
            </a:fld>
            <a:endParaRPr lang="es-ES"/>
          </a:p>
        </p:txBody>
      </p:sp>
    </p:spTree>
    <p:extLst>
      <p:ext uri="{BB962C8B-B14F-4D97-AF65-F5344CB8AC3E}">
        <p14:creationId xmlns:p14="http://schemas.microsoft.com/office/powerpoint/2010/main" val="3796723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9F1A0C5C-F95D-6045-81D4-3CCDB5A49F1D}" type="slidenum">
              <a:rPr lang="en-CO" smtClean="0"/>
              <a:t>13</a:t>
            </a:fld>
            <a:endParaRPr lang="en-CO"/>
          </a:p>
        </p:txBody>
      </p:sp>
    </p:spTree>
    <p:extLst>
      <p:ext uri="{BB962C8B-B14F-4D97-AF65-F5344CB8AC3E}">
        <p14:creationId xmlns:p14="http://schemas.microsoft.com/office/powerpoint/2010/main" val="3487053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9F1A0C5C-F95D-6045-81D4-3CCDB5A49F1D}" type="slidenum">
              <a:rPr lang="en-CO" smtClean="0"/>
              <a:t>14</a:t>
            </a:fld>
            <a:endParaRPr lang="en-CO"/>
          </a:p>
        </p:txBody>
      </p:sp>
    </p:spTree>
    <p:extLst>
      <p:ext uri="{BB962C8B-B14F-4D97-AF65-F5344CB8AC3E}">
        <p14:creationId xmlns:p14="http://schemas.microsoft.com/office/powerpoint/2010/main" val="1052291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9F1A0C5C-F95D-6045-81D4-3CCDB5A49F1D}" type="slidenum">
              <a:rPr lang="en-CO" smtClean="0"/>
              <a:t>16</a:t>
            </a:fld>
            <a:endParaRPr lang="en-CO"/>
          </a:p>
        </p:txBody>
      </p:sp>
    </p:spTree>
    <p:extLst>
      <p:ext uri="{BB962C8B-B14F-4D97-AF65-F5344CB8AC3E}">
        <p14:creationId xmlns:p14="http://schemas.microsoft.com/office/powerpoint/2010/main" val="3935906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9F1A0C5C-F95D-6045-81D4-3CCDB5A49F1D}" type="slidenum">
              <a:rPr lang="en-CO" smtClean="0"/>
              <a:t>17</a:t>
            </a:fld>
            <a:endParaRPr lang="en-CO"/>
          </a:p>
        </p:txBody>
      </p:sp>
    </p:spTree>
    <p:extLst>
      <p:ext uri="{BB962C8B-B14F-4D97-AF65-F5344CB8AC3E}">
        <p14:creationId xmlns:p14="http://schemas.microsoft.com/office/powerpoint/2010/main" val="33535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9F1A0C5C-F95D-6045-81D4-3CCDB5A49F1D}" type="slidenum">
              <a:rPr lang="en-CO" smtClean="0"/>
              <a:t>18</a:t>
            </a:fld>
            <a:endParaRPr lang="en-CO"/>
          </a:p>
        </p:txBody>
      </p:sp>
    </p:spTree>
    <p:extLst>
      <p:ext uri="{BB962C8B-B14F-4D97-AF65-F5344CB8AC3E}">
        <p14:creationId xmlns:p14="http://schemas.microsoft.com/office/powerpoint/2010/main" val="2401210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E37DF-EC54-4263-8F2E-675F09D36E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CO" dirty="0"/>
          </a:p>
        </p:txBody>
      </p:sp>
      <p:sp>
        <p:nvSpPr>
          <p:cNvPr id="3" name="Subtítulo 2">
            <a:extLst>
              <a:ext uri="{FF2B5EF4-FFF2-40B4-BE49-F238E27FC236}">
                <a16:creationId xmlns:a16="http://schemas.microsoft.com/office/drawing/2014/main" id="{9AE48E76-FA62-4A64-B559-E0990333E4A9}"/>
              </a:ext>
            </a:extLst>
          </p:cNvPr>
          <p:cNvSpPr>
            <a:spLocks noGrp="1"/>
          </p:cNvSpPr>
          <p:nvPr>
            <p:ph type="subTitle" idx="1"/>
          </p:nvPr>
        </p:nvSpPr>
        <p:spPr>
          <a:xfrm>
            <a:off x="4038600" y="3602038"/>
            <a:ext cx="6629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CO"/>
          </a:p>
        </p:txBody>
      </p:sp>
      <p:sp>
        <p:nvSpPr>
          <p:cNvPr id="4" name="Marcador de fecha 3">
            <a:extLst>
              <a:ext uri="{FF2B5EF4-FFF2-40B4-BE49-F238E27FC236}">
                <a16:creationId xmlns:a16="http://schemas.microsoft.com/office/drawing/2014/main" id="{673FB237-85B5-4E59-B1F1-B12705287A2F}"/>
              </a:ext>
            </a:extLst>
          </p:cNvPr>
          <p:cNvSpPr>
            <a:spLocks noGrp="1"/>
          </p:cNvSpPr>
          <p:nvPr>
            <p:ph type="dt" sz="half" idx="10"/>
          </p:nvPr>
        </p:nvSpPr>
        <p:spPr/>
        <p:txBody>
          <a:bodyPr/>
          <a:lstStyle/>
          <a:p>
            <a:fld id="{86CF6315-8EFA-4957-8B1F-343D251DE1AB}" type="datetimeFigureOut">
              <a:rPr lang="es-CO" smtClean="0"/>
              <a:t>25/02/2021</a:t>
            </a:fld>
            <a:endParaRPr lang="es-CO" dirty="0"/>
          </a:p>
        </p:txBody>
      </p:sp>
      <p:sp>
        <p:nvSpPr>
          <p:cNvPr id="5" name="Marcador de pie de página 4">
            <a:extLst>
              <a:ext uri="{FF2B5EF4-FFF2-40B4-BE49-F238E27FC236}">
                <a16:creationId xmlns:a16="http://schemas.microsoft.com/office/drawing/2014/main" id="{D9D8A0BE-4588-4000-BB99-7E87239B1C10}"/>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C62783A1-00AF-4EC7-A6EC-7F5166052D80}"/>
              </a:ext>
            </a:extLst>
          </p:cNvPr>
          <p:cNvSpPr>
            <a:spLocks noGrp="1"/>
          </p:cNvSpPr>
          <p:nvPr>
            <p:ph type="sldNum" sz="quarter" idx="12"/>
          </p:nvPr>
        </p:nvSpPr>
        <p:spPr/>
        <p:txBody>
          <a:bodyPr/>
          <a:lstStyle/>
          <a:p>
            <a:fld id="{02AB0CCD-6591-48DB-8B0C-02F666FB18B1}" type="slidenum">
              <a:rPr lang="es-CO" smtClean="0"/>
              <a:t>‹Nº›</a:t>
            </a:fld>
            <a:endParaRPr lang="es-CO" dirty="0"/>
          </a:p>
        </p:txBody>
      </p:sp>
    </p:spTree>
    <p:extLst>
      <p:ext uri="{BB962C8B-B14F-4D97-AF65-F5344CB8AC3E}">
        <p14:creationId xmlns:p14="http://schemas.microsoft.com/office/powerpoint/2010/main" val="165419833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4129AD-ECE5-474A-B387-D1DB95CB4CDD}"/>
              </a:ext>
            </a:extLst>
          </p:cNvPr>
          <p:cNvSpPr>
            <a:spLocks noGrp="1"/>
          </p:cNvSpPr>
          <p:nvPr>
            <p:ph type="title"/>
          </p:nvPr>
        </p:nvSpPr>
        <p:spPr/>
        <p:txBody>
          <a:bodyPr/>
          <a:lstStyle/>
          <a:p>
            <a:r>
              <a:rPr lang="en-US"/>
              <a:t>Click to edit Master title style</a:t>
            </a:r>
            <a:endParaRPr lang="es-CO"/>
          </a:p>
        </p:txBody>
      </p:sp>
      <p:sp>
        <p:nvSpPr>
          <p:cNvPr id="3" name="Marcador de texto vertical 2">
            <a:extLst>
              <a:ext uri="{FF2B5EF4-FFF2-40B4-BE49-F238E27FC236}">
                <a16:creationId xmlns:a16="http://schemas.microsoft.com/office/drawing/2014/main" id="{AB7BA0B1-5703-4417-8EBC-2B452AB883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Marcador de fecha 3">
            <a:extLst>
              <a:ext uri="{FF2B5EF4-FFF2-40B4-BE49-F238E27FC236}">
                <a16:creationId xmlns:a16="http://schemas.microsoft.com/office/drawing/2014/main" id="{DECDD7C9-0917-4A0B-B8A9-9E5FB50DA9F0}"/>
              </a:ext>
            </a:extLst>
          </p:cNvPr>
          <p:cNvSpPr>
            <a:spLocks noGrp="1"/>
          </p:cNvSpPr>
          <p:nvPr>
            <p:ph type="dt" sz="half" idx="10"/>
          </p:nvPr>
        </p:nvSpPr>
        <p:spPr/>
        <p:txBody>
          <a:bodyPr/>
          <a:lstStyle/>
          <a:p>
            <a:fld id="{86CF6315-8EFA-4957-8B1F-343D251DE1AB}" type="datetimeFigureOut">
              <a:rPr lang="es-CO" smtClean="0"/>
              <a:t>25/02/2021</a:t>
            </a:fld>
            <a:endParaRPr lang="es-CO" dirty="0"/>
          </a:p>
        </p:txBody>
      </p:sp>
      <p:sp>
        <p:nvSpPr>
          <p:cNvPr id="5" name="Marcador de pie de página 4">
            <a:extLst>
              <a:ext uri="{FF2B5EF4-FFF2-40B4-BE49-F238E27FC236}">
                <a16:creationId xmlns:a16="http://schemas.microsoft.com/office/drawing/2014/main" id="{0611FD9F-47C6-487B-ADEA-D7CBC8BA32D6}"/>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44879742-8F91-422B-ACE1-ECE7A8713263}"/>
              </a:ext>
            </a:extLst>
          </p:cNvPr>
          <p:cNvSpPr>
            <a:spLocks noGrp="1"/>
          </p:cNvSpPr>
          <p:nvPr>
            <p:ph type="sldNum" sz="quarter" idx="12"/>
          </p:nvPr>
        </p:nvSpPr>
        <p:spPr/>
        <p:txBody>
          <a:bodyPr/>
          <a:lstStyle/>
          <a:p>
            <a:fld id="{02AB0CCD-6591-48DB-8B0C-02F666FB18B1}" type="slidenum">
              <a:rPr lang="es-CO" smtClean="0"/>
              <a:t>‹Nº›</a:t>
            </a:fld>
            <a:endParaRPr lang="es-CO" dirty="0"/>
          </a:p>
        </p:txBody>
      </p:sp>
    </p:spTree>
    <p:extLst>
      <p:ext uri="{BB962C8B-B14F-4D97-AF65-F5344CB8AC3E}">
        <p14:creationId xmlns:p14="http://schemas.microsoft.com/office/powerpoint/2010/main" val="265690458"/>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9709C36-9BD2-4D6A-BAFE-594FC6E00F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CO"/>
          </a:p>
        </p:txBody>
      </p:sp>
      <p:sp>
        <p:nvSpPr>
          <p:cNvPr id="3" name="Marcador de texto vertical 2">
            <a:extLst>
              <a:ext uri="{FF2B5EF4-FFF2-40B4-BE49-F238E27FC236}">
                <a16:creationId xmlns:a16="http://schemas.microsoft.com/office/drawing/2014/main" id="{D947868E-B92C-4F91-9B8A-C374BE835A43}"/>
              </a:ext>
            </a:extLst>
          </p:cNvPr>
          <p:cNvSpPr>
            <a:spLocks noGrp="1"/>
          </p:cNvSpPr>
          <p:nvPr>
            <p:ph type="body" orient="vert" idx="1"/>
          </p:nvPr>
        </p:nvSpPr>
        <p:spPr>
          <a:xfrm>
            <a:off x="4457698" y="365125"/>
            <a:ext cx="41148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Marcador de fecha 3">
            <a:extLst>
              <a:ext uri="{FF2B5EF4-FFF2-40B4-BE49-F238E27FC236}">
                <a16:creationId xmlns:a16="http://schemas.microsoft.com/office/drawing/2014/main" id="{4F300ABA-6F60-480A-91BE-73DEB6CCFD54}"/>
              </a:ext>
            </a:extLst>
          </p:cNvPr>
          <p:cNvSpPr>
            <a:spLocks noGrp="1"/>
          </p:cNvSpPr>
          <p:nvPr>
            <p:ph type="dt" sz="half" idx="10"/>
          </p:nvPr>
        </p:nvSpPr>
        <p:spPr/>
        <p:txBody>
          <a:bodyPr/>
          <a:lstStyle/>
          <a:p>
            <a:fld id="{86CF6315-8EFA-4957-8B1F-343D251DE1AB}" type="datetimeFigureOut">
              <a:rPr lang="es-CO" smtClean="0"/>
              <a:t>25/02/2021</a:t>
            </a:fld>
            <a:endParaRPr lang="es-CO" dirty="0"/>
          </a:p>
        </p:txBody>
      </p:sp>
      <p:sp>
        <p:nvSpPr>
          <p:cNvPr id="5" name="Marcador de pie de página 4">
            <a:extLst>
              <a:ext uri="{FF2B5EF4-FFF2-40B4-BE49-F238E27FC236}">
                <a16:creationId xmlns:a16="http://schemas.microsoft.com/office/drawing/2014/main" id="{078D68B3-2C5D-4908-94A6-5DDD186B62F7}"/>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E273D45F-3A7A-45C9-9A79-640C4410A74E}"/>
              </a:ext>
            </a:extLst>
          </p:cNvPr>
          <p:cNvSpPr>
            <a:spLocks noGrp="1"/>
          </p:cNvSpPr>
          <p:nvPr>
            <p:ph type="sldNum" sz="quarter" idx="12"/>
          </p:nvPr>
        </p:nvSpPr>
        <p:spPr/>
        <p:txBody>
          <a:bodyPr/>
          <a:lstStyle/>
          <a:p>
            <a:fld id="{02AB0CCD-6591-48DB-8B0C-02F666FB18B1}" type="slidenum">
              <a:rPr lang="es-CO" smtClean="0"/>
              <a:t>‹Nº›</a:t>
            </a:fld>
            <a:endParaRPr lang="es-CO" dirty="0"/>
          </a:p>
        </p:txBody>
      </p:sp>
      <p:sp>
        <p:nvSpPr>
          <p:cNvPr id="9" name="Marcador de texto vertical 2">
            <a:extLst>
              <a:ext uri="{FF2B5EF4-FFF2-40B4-BE49-F238E27FC236}">
                <a16:creationId xmlns:a16="http://schemas.microsoft.com/office/drawing/2014/main" id="{B82BB312-C856-43C9-8F5C-0C179D08EDB8}"/>
              </a:ext>
            </a:extLst>
          </p:cNvPr>
          <p:cNvSpPr>
            <a:spLocks noGrp="1"/>
          </p:cNvSpPr>
          <p:nvPr>
            <p:ph type="body" orient="vert" idx="13"/>
          </p:nvPr>
        </p:nvSpPr>
        <p:spPr>
          <a:xfrm>
            <a:off x="342897" y="365125"/>
            <a:ext cx="4114801" cy="3709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Tree>
    <p:extLst>
      <p:ext uri="{BB962C8B-B14F-4D97-AF65-F5344CB8AC3E}">
        <p14:creationId xmlns:p14="http://schemas.microsoft.com/office/powerpoint/2010/main" val="3719512671"/>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9F8A0E-FD88-2542-9BA0-54649DBDEE6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54429FE-9F30-8543-AF9A-0D27DE3D0C7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CF1BD58-882D-1C41-B820-80E360CD431A}"/>
              </a:ext>
            </a:extLst>
          </p:cNvPr>
          <p:cNvSpPr>
            <a:spLocks noGrp="1"/>
          </p:cNvSpPr>
          <p:nvPr>
            <p:ph type="dt" sz="half" idx="10"/>
          </p:nvPr>
        </p:nvSpPr>
        <p:spPr/>
        <p:txBody>
          <a:bodyPr/>
          <a:lstStyle/>
          <a:p>
            <a:fld id="{E4C88140-DA62-6C40-BDD3-3035203A157F}" type="datetimeFigureOut">
              <a:rPr lang="es-CO" smtClean="0"/>
              <a:t>25/02/2021</a:t>
            </a:fld>
            <a:endParaRPr lang="es-CO"/>
          </a:p>
        </p:txBody>
      </p:sp>
      <p:sp>
        <p:nvSpPr>
          <p:cNvPr id="5" name="Marcador de pie de página 4">
            <a:extLst>
              <a:ext uri="{FF2B5EF4-FFF2-40B4-BE49-F238E27FC236}">
                <a16:creationId xmlns:a16="http://schemas.microsoft.com/office/drawing/2014/main" id="{E4BA252C-0BF5-914A-8C5A-E71AE95173E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63C58F8-8D99-8643-9248-17DF31E6B090}"/>
              </a:ext>
            </a:extLst>
          </p:cNvPr>
          <p:cNvSpPr>
            <a:spLocks noGrp="1"/>
          </p:cNvSpPr>
          <p:nvPr>
            <p:ph type="sldNum" sz="quarter" idx="12"/>
          </p:nvPr>
        </p:nvSpPr>
        <p:spPr/>
        <p:txBody>
          <a:bodyPr/>
          <a:lstStyle/>
          <a:p>
            <a:fld id="{53D86763-F3AD-0F49-80C0-9850EE0591FF}" type="slidenum">
              <a:rPr lang="es-CO" smtClean="0"/>
              <a:t>‹Nº›</a:t>
            </a:fld>
            <a:endParaRPr lang="es-CO"/>
          </a:p>
        </p:txBody>
      </p:sp>
    </p:spTree>
    <p:extLst>
      <p:ext uri="{BB962C8B-B14F-4D97-AF65-F5344CB8AC3E}">
        <p14:creationId xmlns:p14="http://schemas.microsoft.com/office/powerpoint/2010/main" val="265972549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0AB230-510B-46BA-A458-30415A4476DB}"/>
              </a:ext>
            </a:extLst>
          </p:cNvPr>
          <p:cNvSpPr>
            <a:spLocks noGrp="1"/>
          </p:cNvSpPr>
          <p:nvPr>
            <p:ph type="title"/>
          </p:nvPr>
        </p:nvSpPr>
        <p:spPr/>
        <p:txBody>
          <a:bodyPr/>
          <a:lstStyle/>
          <a:p>
            <a:r>
              <a:rPr lang="en-US"/>
              <a:t>Click to edit Master title style</a:t>
            </a:r>
            <a:endParaRPr lang="es-CO"/>
          </a:p>
        </p:txBody>
      </p:sp>
      <p:sp>
        <p:nvSpPr>
          <p:cNvPr id="3" name="Marcador de contenido 2">
            <a:extLst>
              <a:ext uri="{FF2B5EF4-FFF2-40B4-BE49-F238E27FC236}">
                <a16:creationId xmlns:a16="http://schemas.microsoft.com/office/drawing/2014/main" id="{D0852972-705E-4EE7-8C92-A2ECFCE604A5}"/>
              </a:ext>
            </a:extLst>
          </p:cNvPr>
          <p:cNvSpPr>
            <a:spLocks noGrp="1"/>
          </p:cNvSpPr>
          <p:nvPr>
            <p:ph idx="1"/>
          </p:nvPr>
        </p:nvSpPr>
        <p:spPr>
          <a:xfrm>
            <a:off x="685801" y="1825625"/>
            <a:ext cx="10667997" cy="2090392"/>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dirty="0"/>
          </a:p>
        </p:txBody>
      </p:sp>
      <p:sp>
        <p:nvSpPr>
          <p:cNvPr id="4" name="Marcador de fecha 3">
            <a:extLst>
              <a:ext uri="{FF2B5EF4-FFF2-40B4-BE49-F238E27FC236}">
                <a16:creationId xmlns:a16="http://schemas.microsoft.com/office/drawing/2014/main" id="{647B5BA6-96B9-4621-B526-119BBB5FAA0C}"/>
              </a:ext>
            </a:extLst>
          </p:cNvPr>
          <p:cNvSpPr>
            <a:spLocks noGrp="1"/>
          </p:cNvSpPr>
          <p:nvPr>
            <p:ph type="dt" sz="half" idx="10"/>
          </p:nvPr>
        </p:nvSpPr>
        <p:spPr/>
        <p:txBody>
          <a:bodyPr/>
          <a:lstStyle/>
          <a:p>
            <a:fld id="{86CF6315-8EFA-4957-8B1F-343D251DE1AB}" type="datetimeFigureOut">
              <a:rPr lang="es-CO" smtClean="0"/>
              <a:t>25/02/2021</a:t>
            </a:fld>
            <a:endParaRPr lang="es-CO" dirty="0"/>
          </a:p>
        </p:txBody>
      </p:sp>
      <p:sp>
        <p:nvSpPr>
          <p:cNvPr id="5" name="Marcador de pie de página 4">
            <a:extLst>
              <a:ext uri="{FF2B5EF4-FFF2-40B4-BE49-F238E27FC236}">
                <a16:creationId xmlns:a16="http://schemas.microsoft.com/office/drawing/2014/main" id="{768D5DBF-74C2-43DA-BA08-F929BB9B2294}"/>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0388F0D5-E917-4FE5-8E29-10C8AAF764BB}"/>
              </a:ext>
            </a:extLst>
          </p:cNvPr>
          <p:cNvSpPr>
            <a:spLocks noGrp="1"/>
          </p:cNvSpPr>
          <p:nvPr>
            <p:ph type="sldNum" sz="quarter" idx="12"/>
          </p:nvPr>
        </p:nvSpPr>
        <p:spPr/>
        <p:txBody>
          <a:bodyPr/>
          <a:lstStyle/>
          <a:p>
            <a:fld id="{02AB0CCD-6591-48DB-8B0C-02F666FB18B1}" type="slidenum">
              <a:rPr lang="es-CO" smtClean="0"/>
              <a:t>‹Nº›</a:t>
            </a:fld>
            <a:endParaRPr lang="es-CO" dirty="0"/>
          </a:p>
        </p:txBody>
      </p:sp>
      <p:sp>
        <p:nvSpPr>
          <p:cNvPr id="9" name="Marcador de contenido 2">
            <a:extLst>
              <a:ext uri="{FF2B5EF4-FFF2-40B4-BE49-F238E27FC236}">
                <a16:creationId xmlns:a16="http://schemas.microsoft.com/office/drawing/2014/main" id="{812CB0F7-CC93-4978-8EAB-608B0E4AA3AF}"/>
              </a:ext>
            </a:extLst>
          </p:cNvPr>
          <p:cNvSpPr>
            <a:spLocks noGrp="1"/>
          </p:cNvSpPr>
          <p:nvPr>
            <p:ph idx="13"/>
          </p:nvPr>
        </p:nvSpPr>
        <p:spPr>
          <a:xfrm>
            <a:off x="4669654" y="3916017"/>
            <a:ext cx="6684145" cy="2413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Tree>
    <p:extLst>
      <p:ext uri="{BB962C8B-B14F-4D97-AF65-F5344CB8AC3E}">
        <p14:creationId xmlns:p14="http://schemas.microsoft.com/office/powerpoint/2010/main" val="211666674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1A1B7-772D-4D75-892B-27B117D804CA}"/>
              </a:ext>
            </a:extLst>
          </p:cNvPr>
          <p:cNvSpPr>
            <a:spLocks noGrp="1"/>
          </p:cNvSpPr>
          <p:nvPr>
            <p:ph type="title"/>
          </p:nvPr>
        </p:nvSpPr>
        <p:spPr>
          <a:xfrm>
            <a:off x="831850" y="1709738"/>
            <a:ext cx="10515600" cy="1957801"/>
          </a:xfrm>
        </p:spPr>
        <p:txBody>
          <a:bodyPr anchor="b"/>
          <a:lstStyle>
            <a:lvl1pPr>
              <a:defRPr sz="6000"/>
            </a:lvl1pPr>
          </a:lstStyle>
          <a:p>
            <a:r>
              <a:rPr lang="en-US"/>
              <a:t>Click to edit Master title style</a:t>
            </a:r>
            <a:endParaRPr lang="es-CO" dirty="0"/>
          </a:p>
        </p:txBody>
      </p:sp>
      <p:sp>
        <p:nvSpPr>
          <p:cNvPr id="3" name="Marcador de texto 2">
            <a:extLst>
              <a:ext uri="{FF2B5EF4-FFF2-40B4-BE49-F238E27FC236}">
                <a16:creationId xmlns:a16="http://schemas.microsoft.com/office/drawing/2014/main" id="{FF9B326C-5AAD-4A5D-9296-5664DBF19386}"/>
              </a:ext>
            </a:extLst>
          </p:cNvPr>
          <p:cNvSpPr>
            <a:spLocks noGrp="1"/>
          </p:cNvSpPr>
          <p:nvPr>
            <p:ph type="body" idx="1"/>
          </p:nvPr>
        </p:nvSpPr>
        <p:spPr>
          <a:xfrm>
            <a:off x="4313582" y="3675063"/>
            <a:ext cx="7040217" cy="1500187"/>
          </a:xfrm>
        </p:spPr>
        <p:txBody>
          <a:bodyPr/>
          <a:lstStyle>
            <a:lvl1pPr marL="0" indent="0">
              <a:buNone/>
              <a:defRPr sz="2400">
                <a:solidFill>
                  <a:srgbClr val="152B4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Marcador de fecha 3">
            <a:extLst>
              <a:ext uri="{FF2B5EF4-FFF2-40B4-BE49-F238E27FC236}">
                <a16:creationId xmlns:a16="http://schemas.microsoft.com/office/drawing/2014/main" id="{EFC6101B-76EA-4336-A5AF-59DE7ADA5256}"/>
              </a:ext>
            </a:extLst>
          </p:cNvPr>
          <p:cNvSpPr>
            <a:spLocks noGrp="1"/>
          </p:cNvSpPr>
          <p:nvPr>
            <p:ph type="dt" sz="half" idx="10"/>
          </p:nvPr>
        </p:nvSpPr>
        <p:spPr/>
        <p:txBody>
          <a:bodyPr/>
          <a:lstStyle/>
          <a:p>
            <a:fld id="{86CF6315-8EFA-4957-8B1F-343D251DE1AB}" type="datetimeFigureOut">
              <a:rPr lang="es-CO" smtClean="0"/>
              <a:t>25/02/2021</a:t>
            </a:fld>
            <a:endParaRPr lang="es-CO" dirty="0"/>
          </a:p>
        </p:txBody>
      </p:sp>
      <p:sp>
        <p:nvSpPr>
          <p:cNvPr id="5" name="Marcador de pie de página 4">
            <a:extLst>
              <a:ext uri="{FF2B5EF4-FFF2-40B4-BE49-F238E27FC236}">
                <a16:creationId xmlns:a16="http://schemas.microsoft.com/office/drawing/2014/main" id="{C232D21D-9C42-4277-85E1-AB84A87F0742}"/>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D75D6901-65A5-489B-8A2A-AC46A185E954}"/>
              </a:ext>
            </a:extLst>
          </p:cNvPr>
          <p:cNvSpPr>
            <a:spLocks noGrp="1"/>
          </p:cNvSpPr>
          <p:nvPr>
            <p:ph type="sldNum" sz="quarter" idx="12"/>
          </p:nvPr>
        </p:nvSpPr>
        <p:spPr/>
        <p:txBody>
          <a:bodyPr/>
          <a:lstStyle/>
          <a:p>
            <a:fld id="{02AB0CCD-6591-48DB-8B0C-02F666FB18B1}" type="slidenum">
              <a:rPr lang="es-CO" smtClean="0"/>
              <a:t>‹Nº›</a:t>
            </a:fld>
            <a:endParaRPr lang="es-CO" dirty="0"/>
          </a:p>
        </p:txBody>
      </p:sp>
    </p:spTree>
    <p:extLst>
      <p:ext uri="{BB962C8B-B14F-4D97-AF65-F5344CB8AC3E}">
        <p14:creationId xmlns:p14="http://schemas.microsoft.com/office/powerpoint/2010/main" val="84743230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94B4E-5A7E-47AC-84D3-3F40ADCCB1EA}"/>
              </a:ext>
            </a:extLst>
          </p:cNvPr>
          <p:cNvSpPr>
            <a:spLocks noGrp="1"/>
          </p:cNvSpPr>
          <p:nvPr>
            <p:ph type="title"/>
          </p:nvPr>
        </p:nvSpPr>
        <p:spPr/>
        <p:txBody>
          <a:bodyPr/>
          <a:lstStyle/>
          <a:p>
            <a:r>
              <a:rPr lang="en-US"/>
              <a:t>Click to edit Master title style</a:t>
            </a:r>
            <a:endParaRPr lang="es-CO"/>
          </a:p>
        </p:txBody>
      </p:sp>
      <p:sp>
        <p:nvSpPr>
          <p:cNvPr id="4" name="Marcador de contenido 3">
            <a:extLst>
              <a:ext uri="{FF2B5EF4-FFF2-40B4-BE49-F238E27FC236}">
                <a16:creationId xmlns:a16="http://schemas.microsoft.com/office/drawing/2014/main" id="{94D664EE-6701-4718-9054-5109FF57E41A}"/>
              </a:ext>
            </a:extLst>
          </p:cNvPr>
          <p:cNvSpPr>
            <a:spLocks noGrp="1"/>
          </p:cNvSpPr>
          <p:nvPr>
            <p:ph sz="half" idx="2"/>
          </p:nvPr>
        </p:nvSpPr>
        <p:spPr>
          <a:xfrm>
            <a:off x="4591878" y="1825625"/>
            <a:ext cx="676192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5" name="Marcador de fecha 4">
            <a:extLst>
              <a:ext uri="{FF2B5EF4-FFF2-40B4-BE49-F238E27FC236}">
                <a16:creationId xmlns:a16="http://schemas.microsoft.com/office/drawing/2014/main" id="{1749F008-5191-4482-9476-FAD016A650DE}"/>
              </a:ext>
            </a:extLst>
          </p:cNvPr>
          <p:cNvSpPr>
            <a:spLocks noGrp="1"/>
          </p:cNvSpPr>
          <p:nvPr>
            <p:ph type="dt" sz="half" idx="10"/>
          </p:nvPr>
        </p:nvSpPr>
        <p:spPr/>
        <p:txBody>
          <a:bodyPr/>
          <a:lstStyle/>
          <a:p>
            <a:fld id="{86CF6315-8EFA-4957-8B1F-343D251DE1AB}" type="datetimeFigureOut">
              <a:rPr lang="es-CO" smtClean="0"/>
              <a:t>25/02/2021</a:t>
            </a:fld>
            <a:endParaRPr lang="es-CO" dirty="0"/>
          </a:p>
        </p:txBody>
      </p:sp>
      <p:sp>
        <p:nvSpPr>
          <p:cNvPr id="6" name="Marcador de pie de página 5">
            <a:extLst>
              <a:ext uri="{FF2B5EF4-FFF2-40B4-BE49-F238E27FC236}">
                <a16:creationId xmlns:a16="http://schemas.microsoft.com/office/drawing/2014/main" id="{2D374705-EC7E-43CD-A8BA-700FE6E243F1}"/>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5298F706-3B1B-4FF9-88B2-38308E9FDEAD}"/>
              </a:ext>
            </a:extLst>
          </p:cNvPr>
          <p:cNvSpPr>
            <a:spLocks noGrp="1"/>
          </p:cNvSpPr>
          <p:nvPr>
            <p:ph type="sldNum" sz="quarter" idx="12"/>
          </p:nvPr>
        </p:nvSpPr>
        <p:spPr/>
        <p:txBody>
          <a:bodyPr/>
          <a:lstStyle/>
          <a:p>
            <a:fld id="{02AB0CCD-6591-48DB-8B0C-02F666FB18B1}" type="slidenum">
              <a:rPr lang="es-CO" smtClean="0"/>
              <a:t>‹Nº›</a:t>
            </a:fld>
            <a:endParaRPr lang="es-CO" dirty="0"/>
          </a:p>
        </p:txBody>
      </p:sp>
    </p:spTree>
    <p:extLst>
      <p:ext uri="{BB962C8B-B14F-4D97-AF65-F5344CB8AC3E}">
        <p14:creationId xmlns:p14="http://schemas.microsoft.com/office/powerpoint/2010/main" val="6364019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59AB5-B49C-4FFE-8A17-CE1143B3AA55}"/>
              </a:ext>
            </a:extLst>
          </p:cNvPr>
          <p:cNvSpPr>
            <a:spLocks noGrp="1"/>
          </p:cNvSpPr>
          <p:nvPr>
            <p:ph type="title"/>
          </p:nvPr>
        </p:nvSpPr>
        <p:spPr>
          <a:xfrm>
            <a:off x="839788" y="365125"/>
            <a:ext cx="10515600" cy="1325563"/>
          </a:xfrm>
        </p:spPr>
        <p:txBody>
          <a:bodyPr/>
          <a:lstStyle/>
          <a:p>
            <a:r>
              <a:rPr lang="en-US"/>
              <a:t>Click to edit Master title style</a:t>
            </a:r>
            <a:endParaRPr lang="es-CO" dirty="0"/>
          </a:p>
        </p:txBody>
      </p:sp>
      <p:sp>
        <p:nvSpPr>
          <p:cNvPr id="5" name="Marcador de texto 4">
            <a:extLst>
              <a:ext uri="{FF2B5EF4-FFF2-40B4-BE49-F238E27FC236}">
                <a16:creationId xmlns:a16="http://schemas.microsoft.com/office/drawing/2014/main" id="{374D0541-6456-44EA-8EDE-0DA35BC4BE16}"/>
              </a:ext>
            </a:extLst>
          </p:cNvPr>
          <p:cNvSpPr>
            <a:spLocks noGrp="1"/>
          </p:cNvSpPr>
          <p:nvPr>
            <p:ph type="body" sz="quarter" idx="3"/>
          </p:nvPr>
        </p:nvSpPr>
        <p:spPr>
          <a:xfrm>
            <a:off x="4562061" y="1681163"/>
            <a:ext cx="679332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Marcador de contenido 5">
            <a:extLst>
              <a:ext uri="{FF2B5EF4-FFF2-40B4-BE49-F238E27FC236}">
                <a16:creationId xmlns:a16="http://schemas.microsoft.com/office/drawing/2014/main" id="{ECD6A3DD-A066-4224-8516-F51699A7A42D}"/>
              </a:ext>
            </a:extLst>
          </p:cNvPr>
          <p:cNvSpPr>
            <a:spLocks noGrp="1"/>
          </p:cNvSpPr>
          <p:nvPr>
            <p:ph sz="quarter" idx="4"/>
          </p:nvPr>
        </p:nvSpPr>
        <p:spPr>
          <a:xfrm>
            <a:off x="4562061" y="2505075"/>
            <a:ext cx="67933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7" name="Marcador de fecha 6">
            <a:extLst>
              <a:ext uri="{FF2B5EF4-FFF2-40B4-BE49-F238E27FC236}">
                <a16:creationId xmlns:a16="http://schemas.microsoft.com/office/drawing/2014/main" id="{25B1CEC8-2EE5-4FC9-94AA-7C888ABF70E2}"/>
              </a:ext>
            </a:extLst>
          </p:cNvPr>
          <p:cNvSpPr>
            <a:spLocks noGrp="1"/>
          </p:cNvSpPr>
          <p:nvPr>
            <p:ph type="dt" sz="half" idx="10"/>
          </p:nvPr>
        </p:nvSpPr>
        <p:spPr/>
        <p:txBody>
          <a:bodyPr/>
          <a:lstStyle/>
          <a:p>
            <a:fld id="{86CF6315-8EFA-4957-8B1F-343D251DE1AB}" type="datetimeFigureOut">
              <a:rPr lang="es-CO" smtClean="0"/>
              <a:t>25/02/2021</a:t>
            </a:fld>
            <a:endParaRPr lang="es-CO" dirty="0"/>
          </a:p>
        </p:txBody>
      </p:sp>
      <p:sp>
        <p:nvSpPr>
          <p:cNvPr id="8" name="Marcador de pie de página 7">
            <a:extLst>
              <a:ext uri="{FF2B5EF4-FFF2-40B4-BE49-F238E27FC236}">
                <a16:creationId xmlns:a16="http://schemas.microsoft.com/office/drawing/2014/main" id="{5B828688-3403-4A3E-BE99-690BD45BAE34}"/>
              </a:ext>
            </a:extLst>
          </p:cNvPr>
          <p:cNvSpPr>
            <a:spLocks noGrp="1"/>
          </p:cNvSpPr>
          <p:nvPr>
            <p:ph type="ftr" sz="quarter" idx="11"/>
          </p:nvPr>
        </p:nvSpPr>
        <p:spPr/>
        <p:txBody>
          <a:bodyPr/>
          <a:lstStyle/>
          <a:p>
            <a:endParaRPr lang="es-CO" dirty="0"/>
          </a:p>
        </p:txBody>
      </p:sp>
      <p:sp>
        <p:nvSpPr>
          <p:cNvPr id="9" name="Marcador de número de diapositiva 8">
            <a:extLst>
              <a:ext uri="{FF2B5EF4-FFF2-40B4-BE49-F238E27FC236}">
                <a16:creationId xmlns:a16="http://schemas.microsoft.com/office/drawing/2014/main" id="{87F64CFD-C2A2-4388-BBFA-BD36C2F25EF9}"/>
              </a:ext>
            </a:extLst>
          </p:cNvPr>
          <p:cNvSpPr>
            <a:spLocks noGrp="1"/>
          </p:cNvSpPr>
          <p:nvPr>
            <p:ph type="sldNum" sz="quarter" idx="12"/>
          </p:nvPr>
        </p:nvSpPr>
        <p:spPr/>
        <p:txBody>
          <a:bodyPr/>
          <a:lstStyle/>
          <a:p>
            <a:fld id="{02AB0CCD-6591-48DB-8B0C-02F666FB18B1}" type="slidenum">
              <a:rPr lang="es-CO" smtClean="0"/>
              <a:t>‹Nº›</a:t>
            </a:fld>
            <a:endParaRPr lang="es-CO" dirty="0"/>
          </a:p>
        </p:txBody>
      </p:sp>
    </p:spTree>
    <p:extLst>
      <p:ext uri="{BB962C8B-B14F-4D97-AF65-F5344CB8AC3E}">
        <p14:creationId xmlns:p14="http://schemas.microsoft.com/office/powerpoint/2010/main" val="365945580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5552E-E0E0-4B03-B999-37BDBB2B7694}"/>
              </a:ext>
            </a:extLst>
          </p:cNvPr>
          <p:cNvSpPr>
            <a:spLocks noGrp="1"/>
          </p:cNvSpPr>
          <p:nvPr>
            <p:ph type="title"/>
          </p:nvPr>
        </p:nvSpPr>
        <p:spPr/>
        <p:txBody>
          <a:bodyPr/>
          <a:lstStyle/>
          <a:p>
            <a:r>
              <a:rPr lang="en-US"/>
              <a:t>Click to edit Master title style</a:t>
            </a:r>
            <a:endParaRPr lang="es-CO"/>
          </a:p>
        </p:txBody>
      </p:sp>
      <p:sp>
        <p:nvSpPr>
          <p:cNvPr id="3" name="Marcador de fecha 2">
            <a:extLst>
              <a:ext uri="{FF2B5EF4-FFF2-40B4-BE49-F238E27FC236}">
                <a16:creationId xmlns:a16="http://schemas.microsoft.com/office/drawing/2014/main" id="{58ED610B-0321-476E-9BDD-9AF9E1F64A95}"/>
              </a:ext>
            </a:extLst>
          </p:cNvPr>
          <p:cNvSpPr>
            <a:spLocks noGrp="1"/>
          </p:cNvSpPr>
          <p:nvPr>
            <p:ph type="dt" sz="half" idx="10"/>
          </p:nvPr>
        </p:nvSpPr>
        <p:spPr/>
        <p:txBody>
          <a:bodyPr/>
          <a:lstStyle/>
          <a:p>
            <a:fld id="{86CF6315-8EFA-4957-8B1F-343D251DE1AB}" type="datetimeFigureOut">
              <a:rPr lang="es-CO" smtClean="0"/>
              <a:t>25/02/2021</a:t>
            </a:fld>
            <a:endParaRPr lang="es-CO" dirty="0"/>
          </a:p>
        </p:txBody>
      </p:sp>
      <p:sp>
        <p:nvSpPr>
          <p:cNvPr id="4" name="Marcador de pie de página 3">
            <a:extLst>
              <a:ext uri="{FF2B5EF4-FFF2-40B4-BE49-F238E27FC236}">
                <a16:creationId xmlns:a16="http://schemas.microsoft.com/office/drawing/2014/main" id="{B94B43B3-517F-4151-8DE4-861C3C25DF27}"/>
              </a:ext>
            </a:extLst>
          </p:cNvPr>
          <p:cNvSpPr>
            <a:spLocks noGrp="1"/>
          </p:cNvSpPr>
          <p:nvPr>
            <p:ph type="ftr" sz="quarter" idx="11"/>
          </p:nvPr>
        </p:nvSpPr>
        <p:spPr/>
        <p:txBody>
          <a:bodyPr/>
          <a:lstStyle/>
          <a:p>
            <a:endParaRPr lang="es-CO" dirty="0"/>
          </a:p>
        </p:txBody>
      </p:sp>
      <p:sp>
        <p:nvSpPr>
          <p:cNvPr id="5" name="Marcador de número de diapositiva 4">
            <a:extLst>
              <a:ext uri="{FF2B5EF4-FFF2-40B4-BE49-F238E27FC236}">
                <a16:creationId xmlns:a16="http://schemas.microsoft.com/office/drawing/2014/main" id="{5C0816D1-42B2-40D3-B7F5-3134B038E7DB}"/>
              </a:ext>
            </a:extLst>
          </p:cNvPr>
          <p:cNvSpPr>
            <a:spLocks noGrp="1"/>
          </p:cNvSpPr>
          <p:nvPr>
            <p:ph type="sldNum" sz="quarter" idx="12"/>
          </p:nvPr>
        </p:nvSpPr>
        <p:spPr/>
        <p:txBody>
          <a:bodyPr/>
          <a:lstStyle/>
          <a:p>
            <a:fld id="{02AB0CCD-6591-48DB-8B0C-02F666FB18B1}" type="slidenum">
              <a:rPr lang="es-CO" smtClean="0"/>
              <a:t>‹Nº›</a:t>
            </a:fld>
            <a:endParaRPr lang="es-CO" dirty="0"/>
          </a:p>
        </p:txBody>
      </p:sp>
    </p:spTree>
    <p:extLst>
      <p:ext uri="{BB962C8B-B14F-4D97-AF65-F5344CB8AC3E}">
        <p14:creationId xmlns:p14="http://schemas.microsoft.com/office/powerpoint/2010/main" val="424883036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9101B7F-8231-49AA-9066-E09F3127EEE9}"/>
              </a:ext>
            </a:extLst>
          </p:cNvPr>
          <p:cNvSpPr>
            <a:spLocks noGrp="1"/>
          </p:cNvSpPr>
          <p:nvPr>
            <p:ph type="dt" sz="half" idx="10"/>
          </p:nvPr>
        </p:nvSpPr>
        <p:spPr/>
        <p:txBody>
          <a:bodyPr/>
          <a:lstStyle/>
          <a:p>
            <a:fld id="{86CF6315-8EFA-4957-8B1F-343D251DE1AB}" type="datetimeFigureOut">
              <a:rPr lang="es-CO" smtClean="0"/>
              <a:t>25/02/2021</a:t>
            </a:fld>
            <a:endParaRPr lang="es-CO" dirty="0"/>
          </a:p>
        </p:txBody>
      </p:sp>
      <p:sp>
        <p:nvSpPr>
          <p:cNvPr id="3" name="Marcador de pie de página 2">
            <a:extLst>
              <a:ext uri="{FF2B5EF4-FFF2-40B4-BE49-F238E27FC236}">
                <a16:creationId xmlns:a16="http://schemas.microsoft.com/office/drawing/2014/main" id="{E8C27FB9-FFA6-4E46-B67E-824570F85C4F}"/>
              </a:ext>
            </a:extLst>
          </p:cNvPr>
          <p:cNvSpPr>
            <a:spLocks noGrp="1"/>
          </p:cNvSpPr>
          <p:nvPr>
            <p:ph type="ftr" sz="quarter" idx="11"/>
          </p:nvPr>
        </p:nvSpPr>
        <p:spPr/>
        <p:txBody>
          <a:bodyPr/>
          <a:lstStyle/>
          <a:p>
            <a:endParaRPr lang="es-CO" dirty="0"/>
          </a:p>
        </p:txBody>
      </p:sp>
      <p:sp>
        <p:nvSpPr>
          <p:cNvPr id="4" name="Marcador de número de diapositiva 3">
            <a:extLst>
              <a:ext uri="{FF2B5EF4-FFF2-40B4-BE49-F238E27FC236}">
                <a16:creationId xmlns:a16="http://schemas.microsoft.com/office/drawing/2014/main" id="{6C6F992B-FA33-4EF0-A371-7FB8AB4EBE0C}"/>
              </a:ext>
            </a:extLst>
          </p:cNvPr>
          <p:cNvSpPr>
            <a:spLocks noGrp="1"/>
          </p:cNvSpPr>
          <p:nvPr>
            <p:ph type="sldNum" sz="quarter" idx="12"/>
          </p:nvPr>
        </p:nvSpPr>
        <p:spPr/>
        <p:txBody>
          <a:bodyPr/>
          <a:lstStyle/>
          <a:p>
            <a:fld id="{02AB0CCD-6591-48DB-8B0C-02F666FB18B1}" type="slidenum">
              <a:rPr lang="es-CO" smtClean="0"/>
              <a:t>‹Nº›</a:t>
            </a:fld>
            <a:endParaRPr lang="es-CO" dirty="0"/>
          </a:p>
        </p:txBody>
      </p:sp>
    </p:spTree>
    <p:extLst>
      <p:ext uri="{BB962C8B-B14F-4D97-AF65-F5344CB8AC3E}">
        <p14:creationId xmlns:p14="http://schemas.microsoft.com/office/powerpoint/2010/main" val="20361499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B55C37-8A66-4194-8B48-3492CE49FCC7}"/>
              </a:ext>
            </a:extLst>
          </p:cNvPr>
          <p:cNvSpPr>
            <a:spLocks noGrp="1"/>
          </p:cNvSpPr>
          <p:nvPr>
            <p:ph type="title"/>
          </p:nvPr>
        </p:nvSpPr>
        <p:spPr>
          <a:xfrm>
            <a:off x="839788" y="457200"/>
            <a:ext cx="3932237" cy="1828800"/>
          </a:xfrm>
        </p:spPr>
        <p:txBody>
          <a:bodyPr anchor="b"/>
          <a:lstStyle>
            <a:lvl1pPr>
              <a:defRPr sz="3200"/>
            </a:lvl1pPr>
          </a:lstStyle>
          <a:p>
            <a:r>
              <a:rPr lang="en-US"/>
              <a:t>Click to edit Master title style</a:t>
            </a:r>
            <a:endParaRPr lang="es-CO"/>
          </a:p>
        </p:txBody>
      </p:sp>
      <p:sp>
        <p:nvSpPr>
          <p:cNvPr id="3" name="Marcador de contenido 2">
            <a:extLst>
              <a:ext uri="{FF2B5EF4-FFF2-40B4-BE49-F238E27FC236}">
                <a16:creationId xmlns:a16="http://schemas.microsoft.com/office/drawing/2014/main" id="{024EE391-0CA3-46D5-BA01-0747611F58D5}"/>
              </a:ext>
            </a:extLst>
          </p:cNvPr>
          <p:cNvSpPr>
            <a:spLocks noGrp="1"/>
          </p:cNvSpPr>
          <p:nvPr>
            <p:ph idx="1"/>
          </p:nvPr>
        </p:nvSpPr>
        <p:spPr>
          <a:xfrm>
            <a:off x="4985336" y="1097722"/>
            <a:ext cx="633612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Marcador de texto 3">
            <a:extLst>
              <a:ext uri="{FF2B5EF4-FFF2-40B4-BE49-F238E27FC236}">
                <a16:creationId xmlns:a16="http://schemas.microsoft.com/office/drawing/2014/main" id="{5E470823-846D-4C9D-A634-758AADAE936A}"/>
              </a:ext>
            </a:extLst>
          </p:cNvPr>
          <p:cNvSpPr>
            <a:spLocks noGrp="1"/>
          </p:cNvSpPr>
          <p:nvPr>
            <p:ph type="body" sz="half" idx="2"/>
          </p:nvPr>
        </p:nvSpPr>
        <p:spPr>
          <a:xfrm>
            <a:off x="838200" y="2263775"/>
            <a:ext cx="3932237" cy="2057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Marcador de fecha 4">
            <a:extLst>
              <a:ext uri="{FF2B5EF4-FFF2-40B4-BE49-F238E27FC236}">
                <a16:creationId xmlns:a16="http://schemas.microsoft.com/office/drawing/2014/main" id="{AD3B5D89-E0B9-4201-893E-1DC7B83CEC64}"/>
              </a:ext>
            </a:extLst>
          </p:cNvPr>
          <p:cNvSpPr>
            <a:spLocks noGrp="1"/>
          </p:cNvSpPr>
          <p:nvPr>
            <p:ph type="dt" sz="half" idx="10"/>
          </p:nvPr>
        </p:nvSpPr>
        <p:spPr/>
        <p:txBody>
          <a:bodyPr/>
          <a:lstStyle/>
          <a:p>
            <a:fld id="{86CF6315-8EFA-4957-8B1F-343D251DE1AB}" type="datetimeFigureOut">
              <a:rPr lang="es-CO" smtClean="0"/>
              <a:t>25/02/2021</a:t>
            </a:fld>
            <a:endParaRPr lang="es-CO" dirty="0"/>
          </a:p>
        </p:txBody>
      </p:sp>
      <p:sp>
        <p:nvSpPr>
          <p:cNvPr id="6" name="Marcador de pie de página 5">
            <a:extLst>
              <a:ext uri="{FF2B5EF4-FFF2-40B4-BE49-F238E27FC236}">
                <a16:creationId xmlns:a16="http://schemas.microsoft.com/office/drawing/2014/main" id="{5378A9D8-E9CE-48AA-B8A0-C31015237A27}"/>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19DD2967-F181-41FE-9E18-6D7ED3CC46BC}"/>
              </a:ext>
            </a:extLst>
          </p:cNvPr>
          <p:cNvSpPr>
            <a:spLocks noGrp="1"/>
          </p:cNvSpPr>
          <p:nvPr>
            <p:ph type="sldNum" sz="quarter" idx="12"/>
          </p:nvPr>
        </p:nvSpPr>
        <p:spPr/>
        <p:txBody>
          <a:bodyPr/>
          <a:lstStyle/>
          <a:p>
            <a:fld id="{02AB0CCD-6591-48DB-8B0C-02F666FB18B1}" type="slidenum">
              <a:rPr lang="es-CO" smtClean="0"/>
              <a:t>‹Nº›</a:t>
            </a:fld>
            <a:endParaRPr lang="es-CO" dirty="0"/>
          </a:p>
        </p:txBody>
      </p:sp>
    </p:spTree>
    <p:extLst>
      <p:ext uri="{BB962C8B-B14F-4D97-AF65-F5344CB8AC3E}">
        <p14:creationId xmlns:p14="http://schemas.microsoft.com/office/powerpoint/2010/main" val="64424418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B50178-0339-493E-A5F4-3BED390B22DC}"/>
              </a:ext>
            </a:extLst>
          </p:cNvPr>
          <p:cNvSpPr>
            <a:spLocks noGrp="1"/>
          </p:cNvSpPr>
          <p:nvPr>
            <p:ph type="title"/>
          </p:nvPr>
        </p:nvSpPr>
        <p:spPr>
          <a:xfrm>
            <a:off x="839788" y="457199"/>
            <a:ext cx="3932237" cy="1938129"/>
          </a:xfrm>
        </p:spPr>
        <p:txBody>
          <a:bodyPr anchor="b"/>
          <a:lstStyle>
            <a:lvl1pPr>
              <a:defRPr sz="3200"/>
            </a:lvl1pPr>
          </a:lstStyle>
          <a:p>
            <a:r>
              <a:rPr lang="en-US"/>
              <a:t>Click to edit Master title style</a:t>
            </a:r>
            <a:endParaRPr lang="es-CO"/>
          </a:p>
        </p:txBody>
      </p:sp>
      <p:sp>
        <p:nvSpPr>
          <p:cNvPr id="3" name="Marcador de posición de imagen 2">
            <a:extLst>
              <a:ext uri="{FF2B5EF4-FFF2-40B4-BE49-F238E27FC236}">
                <a16:creationId xmlns:a16="http://schemas.microsoft.com/office/drawing/2014/main" id="{F248A928-B801-4B0F-B845-F5F594E358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s-CO" dirty="0"/>
          </a:p>
        </p:txBody>
      </p:sp>
      <p:sp>
        <p:nvSpPr>
          <p:cNvPr id="4" name="Marcador de texto 3">
            <a:extLst>
              <a:ext uri="{FF2B5EF4-FFF2-40B4-BE49-F238E27FC236}">
                <a16:creationId xmlns:a16="http://schemas.microsoft.com/office/drawing/2014/main" id="{E73A892E-8CD1-4179-BB23-621C0A02365A}"/>
              </a:ext>
            </a:extLst>
          </p:cNvPr>
          <p:cNvSpPr>
            <a:spLocks noGrp="1"/>
          </p:cNvSpPr>
          <p:nvPr>
            <p:ph type="body" sz="half" idx="2"/>
          </p:nvPr>
        </p:nvSpPr>
        <p:spPr>
          <a:xfrm>
            <a:off x="836612" y="2395328"/>
            <a:ext cx="3932237" cy="19381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Marcador de fecha 4">
            <a:extLst>
              <a:ext uri="{FF2B5EF4-FFF2-40B4-BE49-F238E27FC236}">
                <a16:creationId xmlns:a16="http://schemas.microsoft.com/office/drawing/2014/main" id="{9B7A5898-E776-4E35-9018-F93701CB6919}"/>
              </a:ext>
            </a:extLst>
          </p:cNvPr>
          <p:cNvSpPr>
            <a:spLocks noGrp="1"/>
          </p:cNvSpPr>
          <p:nvPr>
            <p:ph type="dt" sz="half" idx="10"/>
          </p:nvPr>
        </p:nvSpPr>
        <p:spPr/>
        <p:txBody>
          <a:bodyPr/>
          <a:lstStyle/>
          <a:p>
            <a:fld id="{86CF6315-8EFA-4957-8B1F-343D251DE1AB}" type="datetimeFigureOut">
              <a:rPr lang="es-CO" smtClean="0"/>
              <a:t>25/02/2021</a:t>
            </a:fld>
            <a:endParaRPr lang="es-CO" dirty="0"/>
          </a:p>
        </p:txBody>
      </p:sp>
      <p:sp>
        <p:nvSpPr>
          <p:cNvPr id="6" name="Marcador de pie de página 5">
            <a:extLst>
              <a:ext uri="{FF2B5EF4-FFF2-40B4-BE49-F238E27FC236}">
                <a16:creationId xmlns:a16="http://schemas.microsoft.com/office/drawing/2014/main" id="{3C735FD8-D311-44BB-B68C-AF313C5AB761}"/>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A919E25C-900D-4F62-A21D-CCF3C63E1C25}"/>
              </a:ext>
            </a:extLst>
          </p:cNvPr>
          <p:cNvSpPr>
            <a:spLocks noGrp="1"/>
          </p:cNvSpPr>
          <p:nvPr>
            <p:ph type="sldNum" sz="quarter" idx="12"/>
          </p:nvPr>
        </p:nvSpPr>
        <p:spPr/>
        <p:txBody>
          <a:bodyPr/>
          <a:lstStyle/>
          <a:p>
            <a:fld id="{02AB0CCD-6591-48DB-8B0C-02F666FB18B1}" type="slidenum">
              <a:rPr lang="es-CO" smtClean="0"/>
              <a:t>‹Nº›</a:t>
            </a:fld>
            <a:endParaRPr lang="es-CO" dirty="0"/>
          </a:p>
        </p:txBody>
      </p:sp>
    </p:spTree>
    <p:extLst>
      <p:ext uri="{BB962C8B-B14F-4D97-AF65-F5344CB8AC3E}">
        <p14:creationId xmlns:p14="http://schemas.microsoft.com/office/powerpoint/2010/main" val="143723384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7114FF-0857-4F90-9F06-BB3815374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B5C99329-E129-454C-ABE2-297FFEBB817B}"/>
              </a:ext>
            </a:extLst>
          </p:cNvPr>
          <p:cNvSpPr>
            <a:spLocks noGrp="1"/>
          </p:cNvSpPr>
          <p:nvPr>
            <p:ph type="body" idx="1"/>
          </p:nvPr>
        </p:nvSpPr>
        <p:spPr>
          <a:xfrm>
            <a:off x="4263888" y="1825625"/>
            <a:ext cx="7033590" cy="4530725"/>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9FA192E3-AE8E-451E-B7EA-62C5FC52A9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F6315-8EFA-4957-8B1F-343D251DE1AB}" type="datetimeFigureOut">
              <a:rPr lang="es-CO" smtClean="0"/>
              <a:t>25/02/2021</a:t>
            </a:fld>
            <a:endParaRPr lang="es-CO" dirty="0"/>
          </a:p>
        </p:txBody>
      </p:sp>
      <p:sp>
        <p:nvSpPr>
          <p:cNvPr id="5" name="Marcador de pie de página 4">
            <a:extLst>
              <a:ext uri="{FF2B5EF4-FFF2-40B4-BE49-F238E27FC236}">
                <a16:creationId xmlns:a16="http://schemas.microsoft.com/office/drawing/2014/main" id="{620D69EF-6718-4696-9E2F-7A83A62FB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a:extLst>
              <a:ext uri="{FF2B5EF4-FFF2-40B4-BE49-F238E27FC236}">
                <a16:creationId xmlns:a16="http://schemas.microsoft.com/office/drawing/2014/main" id="{99317729-648F-433D-B41C-1A360C5FB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B0CCD-6591-48DB-8B0C-02F666FB18B1}" type="slidenum">
              <a:rPr lang="es-CO" smtClean="0"/>
              <a:t>‹Nº›</a:t>
            </a:fld>
            <a:endParaRPr lang="es-CO" dirty="0"/>
          </a:p>
        </p:txBody>
      </p:sp>
    </p:spTree>
    <p:extLst>
      <p:ext uri="{BB962C8B-B14F-4D97-AF65-F5344CB8AC3E}">
        <p14:creationId xmlns:p14="http://schemas.microsoft.com/office/powerpoint/2010/main" val="419466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xStyles>
    <p:title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arget="../media/image14.jpeg" Type="http://schemas.openxmlformats.org/officeDocument/2006/relationships/image"/><Relationship Id="rId2" Target="../notesSlides/notesSlide4.xml" Type="http://schemas.openxmlformats.org/officeDocument/2006/relationships/notesSlide"/><Relationship Id="rId1" Target="../slideLayouts/slideLayout2.xml" Type="http://schemas.openxmlformats.org/officeDocument/2006/relationships/slideLayout"/></Relationships>
</file>

<file path=ppt/slides/_rels/slide13.xml.rels><?xml version="1.0" encoding="UTF-8" standalone="yes" ?><Relationships xmlns="http://schemas.openxmlformats.org/package/2006/relationships"><Relationship Id="rId3" Target="../media/image15.jpeg" Type="http://schemas.openxmlformats.org/officeDocument/2006/relationships/image"/><Relationship Id="rId2" Target="../notesSlides/notesSlide5.xml" Type="http://schemas.openxmlformats.org/officeDocument/2006/relationships/notesSlide"/><Relationship Id="rId1" Target="../slideLayouts/slideLayout2.xml" Type="http://schemas.openxmlformats.org/officeDocument/2006/relationships/slideLayout"/></Relationships>
</file>

<file path=ppt/slides/_rels/slide14.xml.rels><?xml version="1.0" encoding="UTF-8" standalone="yes" ?><Relationships xmlns="http://schemas.openxmlformats.org/package/2006/relationships"><Relationship Id="rId3" Target="../media/image16.jpeg" Type="http://schemas.openxmlformats.org/officeDocument/2006/relationships/image"/><Relationship Id="rId2" Target="../notesSlides/notesSlide6.xml" Type="http://schemas.openxmlformats.org/officeDocument/2006/relationships/notesSlide"/><Relationship Id="rId1" Target="../slideLayouts/slideLayout2.xml" Type="http://schemas.openxmlformats.org/officeDocument/2006/relationships/slideLayout"/></Relationships>
</file>

<file path=ppt/slides/_rels/slide15.xml.rels><?xml version="1.0" encoding="UTF-8" standalone="yes" ?><Relationships xmlns="http://schemas.openxmlformats.org/package/2006/relationships"><Relationship Id="rId8" Target="../media/image18.jpeg" Type="http://schemas.openxmlformats.org/officeDocument/2006/relationships/image"/><Relationship Id="rId3" Target="../diagrams/layout1.xml" Type="http://schemas.openxmlformats.org/officeDocument/2006/relationships/diagramLayout"/><Relationship Id="rId7" Target="../media/image17.jpeg" Type="http://schemas.openxmlformats.org/officeDocument/2006/relationships/image"/><Relationship Id="rId12" Target="../media/image22.jpeg" Type="http://schemas.openxmlformats.org/officeDocument/2006/relationships/image"/><Relationship Id="rId2" Target="../diagrams/data1.xml" Type="http://schemas.openxmlformats.org/officeDocument/2006/relationships/diagramData"/><Relationship Id="rId1" Target="../slideLayouts/slideLayout2.xml" Type="http://schemas.openxmlformats.org/officeDocument/2006/relationships/slideLayout"/><Relationship Id="rId6" Target="../diagrams/drawing1.xml" Type="http://schemas.microsoft.com/office/2007/relationships/diagramDrawing"/><Relationship Id="rId11" Target="../media/image21.jpeg" Type="http://schemas.openxmlformats.org/officeDocument/2006/relationships/image"/><Relationship Id="rId5" Target="../diagrams/colors1.xml" Type="http://schemas.openxmlformats.org/officeDocument/2006/relationships/diagramColors"/><Relationship Id="rId10" Target="../media/image20.jpeg" Type="http://schemas.openxmlformats.org/officeDocument/2006/relationships/image"/><Relationship Id="rId4" Target="../diagrams/quickStyle1.xml" Type="http://schemas.openxmlformats.org/officeDocument/2006/relationships/diagramQuickStyle"/><Relationship Id="rId9" Target="../media/image19.jpeg" Type="http://schemas.openxmlformats.org/officeDocument/2006/relationships/image"/></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arget="../media/image24.jpeg" Type="http://schemas.openxmlformats.org/officeDocument/2006/relationships/image"/><Relationship Id="rId2" Target="../notesSlides/notesSlide8.xml" Type="http://schemas.openxmlformats.org/officeDocument/2006/relationships/notesSlide"/><Relationship Id="rId1" Target="../slideLayouts/slideLayout2.xml" Type="http://schemas.openxmlformats.org/officeDocument/2006/relationships/slideLayout"/></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arget="../media/image3.jpeg" Type="http://schemas.openxmlformats.org/officeDocument/2006/relationships/image"/><Relationship Id="rId2" Target="../media/image2.jpeg" Type="http://schemas.openxmlformats.org/officeDocument/2006/relationships/image"/><Relationship Id="rId1" Target="../slideLayouts/slideLayout2.xml" Type="http://schemas.openxmlformats.org/officeDocument/2006/relationships/slideLayout"/><Relationship Id="rId4" Target="../media/image4.jpeg" Type="http://schemas.openxmlformats.org/officeDocument/2006/relationships/image"/></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arget="../media/image24.jpeg" Type="http://schemas.openxmlformats.org/officeDocument/2006/relationships/image"/><Relationship Id="rId2" Target="../notesSlides/notesSlide13.xml" Type="http://schemas.openxmlformats.org/officeDocument/2006/relationships/notesSlide"/><Relationship Id="rId1" Target="../slideLayouts/slideLayout2.xml" Type="http://schemas.openxmlformats.org/officeDocument/2006/relationships/slideLayout"/></Relationships>
</file>

<file path=ppt/slides/_rels/slide23.xml.rels><?xml version="1.0" encoding="UTF-8" standalone="yes" ?><Relationships xmlns="http://schemas.openxmlformats.org/package/2006/relationships"><Relationship Id="rId3" Target="../media/image30.jpeg" Type="http://schemas.openxmlformats.org/officeDocument/2006/relationships/image"/><Relationship Id="rId2" Target="../notesSlides/notesSlide14.xml" Type="http://schemas.openxmlformats.org/officeDocument/2006/relationships/notesSlide"/><Relationship Id="rId1" Target="../slideLayouts/slideLayout2.xml" Type="http://schemas.openxmlformats.org/officeDocument/2006/relationships/slideLayout"/></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arget="../media/image32.png" Type="http://schemas.openxmlformats.org/officeDocument/2006/relationships/image"/><Relationship Id="rId2" Target="../notesSlides/notesSlide16.xml" Type="http://schemas.openxmlformats.org/officeDocument/2006/relationships/notesSlide"/><Relationship Id="rId1" Target="../slideLayouts/slideLayout5.xml" Type="http://schemas.openxmlformats.org/officeDocument/2006/relationships/slideLayout"/><Relationship Id="rId4" Target="../media/image33.png" Type="http://schemas.openxmlformats.org/officeDocument/2006/relationships/image"/></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arget="../media/image34.jpeg" Type="http://schemas.openxmlformats.org/officeDocument/2006/relationships/image"/><Relationship Id="rId2" Target="../notesSlides/notesSlide19.xml" Type="http://schemas.openxmlformats.org/officeDocument/2006/relationships/notesSlide"/><Relationship Id="rId1" Target="../slideLayouts/slideLayout2.xml" Type="http://schemas.openxmlformats.org/officeDocument/2006/relationships/slideLayout"/></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arget="../media/image5.jpeg" Type="http://schemas.openxmlformats.org/officeDocument/2006/relationships/image"/><Relationship Id="rId1" Target="../slideLayouts/slideLayout2.xml" Type="http://schemas.openxmlformats.org/officeDocument/2006/relationships/slideLayout"/></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arget="../media/image39.jpeg" Type="http://schemas.openxmlformats.org/officeDocument/2006/relationships/image"/><Relationship Id="rId2" Target="../notesSlides/notesSlide24.xml" Type="http://schemas.openxmlformats.org/officeDocument/2006/relationships/notesSlide"/><Relationship Id="rId1" Target="../slideLayouts/slideLayout2.xml" Type="http://schemas.openxmlformats.org/officeDocument/2006/relationships/slideLayout"/></Relationships>
</file>

<file path=ppt/slides/_rels/slide34.xml.rels><?xml version="1.0" encoding="UTF-8" standalone="yes" ?><Relationships xmlns="http://schemas.openxmlformats.org/package/2006/relationships"><Relationship Id="rId3" Target="../media/image40.jpeg" Type="http://schemas.openxmlformats.org/officeDocument/2006/relationships/image"/><Relationship Id="rId2" Target="../notesSlides/notesSlide25.xml" Type="http://schemas.openxmlformats.org/officeDocument/2006/relationships/notesSlide"/><Relationship Id="rId1" Target="../slideLayouts/slideLayout2.xml" Type="http://schemas.openxmlformats.org/officeDocument/2006/relationships/slideLayout"/></Relationships>
</file>

<file path=ppt/slides/_rels/slide35.xml.rels><?xml version="1.0" encoding="UTF-8" standalone="yes" ?><Relationships xmlns="http://schemas.openxmlformats.org/package/2006/relationships"><Relationship Id="rId3" Target="../media/image41.jpeg" Type="http://schemas.openxmlformats.org/officeDocument/2006/relationships/image"/><Relationship Id="rId2" Target="../notesSlides/notesSlide26.xml" Type="http://schemas.openxmlformats.org/officeDocument/2006/relationships/notesSlide"/><Relationship Id="rId1" Target="../slideLayouts/slideLayout2.xml" Type="http://schemas.openxmlformats.org/officeDocument/2006/relationships/slideLayout"/></Relationships>
</file>

<file path=ppt/slides/_rels/slide36.xml.rels><?xml version="1.0" encoding="UTF-8" standalone="yes" ?><Relationships xmlns="http://schemas.openxmlformats.org/package/2006/relationships"><Relationship Id="rId3" Target="../media/image42.jpeg" Type="http://schemas.openxmlformats.org/officeDocument/2006/relationships/image"/><Relationship Id="rId2" Target="../notesSlides/notesSlide27.xml" Type="http://schemas.openxmlformats.org/officeDocument/2006/relationships/notesSlide"/><Relationship Id="rId1" Target="../slideLayouts/slideLayout2.xml" Type="http://schemas.openxmlformats.org/officeDocument/2006/relationships/slideLayout"/></Relationships>
</file>

<file path=ppt/slides/_rels/slide37.xml.rels><?xml version="1.0" encoding="UTF-8" standalone="yes" ?><Relationships xmlns="http://schemas.openxmlformats.org/package/2006/relationships"><Relationship Id="rId3" Target="../media/image43.jpeg" Type="http://schemas.openxmlformats.org/officeDocument/2006/relationships/image"/><Relationship Id="rId2" Target="../notesSlides/notesSlide28.xml" Type="http://schemas.openxmlformats.org/officeDocument/2006/relationships/notesSlide"/><Relationship Id="rId1" Target="../slideLayouts/slideLayout2.xml" Type="http://schemas.openxmlformats.org/officeDocument/2006/relationships/slideLayout"/></Relationships>
</file>

<file path=ppt/slides/_rels/slide38.xml.rels><?xml version="1.0" encoding="UTF-8" standalone="yes" ?><Relationships xmlns="http://schemas.openxmlformats.org/package/2006/relationships"><Relationship Id="rId3" Target="../media/image44.jpeg" Type="http://schemas.openxmlformats.org/officeDocument/2006/relationships/image"/><Relationship Id="rId2" Target="../notesSlides/notesSlide29.xml" Type="http://schemas.openxmlformats.org/officeDocument/2006/relationships/notesSlide"/><Relationship Id="rId1" Target="../slideLayouts/slideLayout2.xml" Type="http://schemas.openxmlformats.org/officeDocument/2006/relationships/slideLayout"/></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2" Target="../media/image45.jpeg" Type="http://schemas.openxmlformats.org/officeDocument/2006/relationships/image"/><Relationship Id="rId1" Target="../slideLayouts/slideLayout12.xml" Type="http://schemas.openxmlformats.org/officeDocument/2006/relationships/slideLayout"/></Relationships>
</file>

<file path=ppt/slides/_rels/slide42.xml.rels><?xml version="1.0" encoding="UTF-8" standalone="yes" ?><Relationships xmlns="http://schemas.openxmlformats.org/package/2006/relationships"><Relationship Id="rId2" Target="../media/image46.jpeg" Type="http://schemas.openxmlformats.org/officeDocument/2006/relationships/image"/><Relationship Id="rId1" Target="../slideLayouts/slideLayout12.xml" Type="http://schemas.openxmlformats.org/officeDocument/2006/relationships/slideLayout"/></Relationships>
</file>

<file path=ppt/slides/_rels/slide43.xml.rels><?xml version="1.0" encoding="UTF-8" standalone="yes" ?><Relationships xmlns="http://schemas.openxmlformats.org/package/2006/relationships"><Relationship Id="rId3" Target="../media/image47.jpeg" Type="http://schemas.openxmlformats.org/officeDocument/2006/relationships/image"/><Relationship Id="rId2" Target="../notesSlides/notesSlide32.xml" Type="http://schemas.openxmlformats.org/officeDocument/2006/relationships/notesSlide"/><Relationship Id="rId1" Target="../slideLayouts/slideLayout12.xml" Type="http://schemas.openxmlformats.org/officeDocument/2006/relationships/slideLayout"/><Relationship Id="rId4" Target="../media/image48.jpeg" Type="http://schemas.openxmlformats.org/officeDocument/2006/relationships/image"/></Relationships>
</file>

<file path=ppt/slides/_rels/slide44.xml.rels><?xml version="1.0" encoding="UTF-8" standalone="yes" ?><Relationships xmlns="http://schemas.openxmlformats.org/package/2006/relationships"><Relationship Id="rId3" Target="../media/image49.jpeg" Type="http://schemas.openxmlformats.org/officeDocument/2006/relationships/image"/><Relationship Id="rId2" Target="../notesSlides/notesSlide33.xml" Type="http://schemas.openxmlformats.org/officeDocument/2006/relationships/notesSlide"/><Relationship Id="rId1" Target="../slideLayouts/slideLayout12.xml" Type="http://schemas.openxmlformats.org/officeDocument/2006/relationships/slideLayout"/><Relationship Id="rId4" Target="../media/image50.jpeg" Type="http://schemas.openxmlformats.org/officeDocument/2006/relationships/image"/></Relationships>
</file>

<file path=ppt/slides/_rels/slide45.xml.rels><?xml version="1.0" encoding="UTF-8" standalone="yes" ?><Relationships xmlns="http://schemas.openxmlformats.org/package/2006/relationships"><Relationship Id="rId2" Target="../media/image51.jpeg" Type="http://schemas.openxmlformats.org/officeDocument/2006/relationships/image"/><Relationship Id="rId1" Target="../slideLayouts/slideLayout12.xml" Type="http://schemas.openxmlformats.org/officeDocument/2006/relationships/slideLayout"/></Relationships>
</file>

<file path=ppt/slides/_rels/slide46.xml.rels><?xml version="1.0" encoding="UTF-8" standalone="yes" ?><Relationships xmlns="http://schemas.openxmlformats.org/package/2006/relationships"><Relationship Id="rId3" Target="../media/image32.png" Type="http://schemas.openxmlformats.org/officeDocument/2006/relationships/image"/><Relationship Id="rId2" Target="../notesSlides/notesSlide34.xml" Type="http://schemas.openxmlformats.org/officeDocument/2006/relationships/notesSlide"/><Relationship Id="rId1" Target="../slideLayouts/slideLayout5.xml" Type="http://schemas.openxmlformats.org/officeDocument/2006/relationships/slideLayout"/><Relationship Id="rId4" Target="../media/image33.png" Type="http://schemas.openxmlformats.org/officeDocument/2006/relationships/image"/></Relationships>
</file>

<file path=ppt/slides/_rels/slide47.xml.rels><?xml version="1.0" encoding="UTF-8" standalone="yes" ?><Relationships xmlns="http://schemas.openxmlformats.org/package/2006/relationships"><Relationship Id="rId3" Target="../media/image52.jpeg" Type="http://schemas.openxmlformats.org/officeDocument/2006/relationships/image"/><Relationship Id="rId2" Target="../notesSlides/notesSlide35.xml" Type="http://schemas.openxmlformats.org/officeDocument/2006/relationships/notesSlide"/><Relationship Id="rId1" Target="../slideLayouts/slideLayout12.xml" Type="http://schemas.openxmlformats.org/officeDocument/2006/relationships/slideLayout"/><Relationship Id="rId4" Target="../media/image53.jpeg" Type="http://schemas.openxmlformats.org/officeDocument/2006/relationships/image"/></Relationships>
</file>

<file path=ppt/slides/_rels/slide48.xml.rels><?xml version="1.0" encoding="UTF-8" standalone="yes" ?><Relationships xmlns="http://schemas.openxmlformats.org/package/2006/relationships"><Relationship Id="rId3" Target="../media/image54.jpeg" Type="http://schemas.openxmlformats.org/officeDocument/2006/relationships/image"/><Relationship Id="rId2" Target="../notesSlides/notesSlide36.xml" Type="http://schemas.openxmlformats.org/officeDocument/2006/relationships/notesSlide"/><Relationship Id="rId1" Target="../slideLayouts/slideLayout12.xml" Type="http://schemas.openxmlformats.org/officeDocument/2006/relationships/slideLayout"/><Relationship Id="rId6" Target="../media/image57.jpeg" Type="http://schemas.openxmlformats.org/officeDocument/2006/relationships/image"/><Relationship Id="rId5" Target="../media/image56.jpeg" Type="http://schemas.openxmlformats.org/officeDocument/2006/relationships/image"/><Relationship Id="rId4" Target="../media/image55.jpeg" Type="http://schemas.openxmlformats.org/officeDocument/2006/relationships/image"/></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arget="../media/image7.jpeg" Type="http://schemas.openxmlformats.org/officeDocument/2006/relationships/image"/><Relationship Id="rId2" Target="../media/image6.jpeg" Type="http://schemas.openxmlformats.org/officeDocument/2006/relationships/image"/><Relationship Id="rId1" Target="../slideLayouts/slideLayout2.xml" Type="http://schemas.openxmlformats.org/officeDocument/2006/relationships/slideLayout"/><Relationship Id="rId6" Target="../media/image9.jpeg" Type="http://schemas.openxmlformats.org/officeDocument/2006/relationships/image"/><Relationship Id="rId5" Target="../media/image8.jpeg" Type="http://schemas.openxmlformats.org/officeDocument/2006/relationships/image"/><Relationship Id="rId4" Target="http://brown-recluse-spider.ascendedhealth.com/brown-recluse-spider-bite-pictures.htm#brown-recluse-spider-bite-pictures" TargetMode="External" Type="http://schemas.openxmlformats.org/officeDocument/2006/relationships/hyperlink"/></Relationships>
</file>

<file path=ppt/slides/_rels/slide5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arget="../media/image63.jpeg" Type="http://schemas.openxmlformats.org/officeDocument/2006/relationships/image"/><Relationship Id="rId2" Target="../media/image62.jpeg" Type="http://schemas.openxmlformats.org/officeDocument/2006/relationships/image"/><Relationship Id="rId1" Target="../slideLayouts/slideLayout12.xml" Type="http://schemas.openxmlformats.org/officeDocument/2006/relationships/slideLayout"/></Relationships>
</file>

<file path=ppt/slides/_rels/slide53.xml.rels><?xml version="1.0" encoding="UTF-8" standalone="yes" ?><Relationships xmlns="http://schemas.openxmlformats.org/package/2006/relationships"><Relationship Id="rId2" Target="../media/image64.jpeg" Type="http://schemas.openxmlformats.org/officeDocument/2006/relationships/image"/><Relationship Id="rId1" Target="../slideLayouts/slideLayout12.xml" Type="http://schemas.openxmlformats.org/officeDocument/2006/relationships/slideLayout"/></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arget="../media/image10.jpeg" Type="http://schemas.openxmlformats.org/officeDocument/2006/relationships/image"/><Relationship Id="rId1" Target="../slideLayouts/slideLayout2.xml" Type="http://schemas.openxmlformats.org/officeDocument/2006/relationships/slideLayout"/></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image" Target="../media/image69.jpeg"/><Relationship Id="rId4" Type="http://schemas.openxmlformats.org/officeDocument/2006/relationships/image" Target="../media/image68.jpeg"/></Relationships>
</file>

<file path=ppt/slides/_rels/slide6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12.xml"/><Relationship Id="rId4" Type="http://schemas.openxmlformats.org/officeDocument/2006/relationships/image" Target="../media/image72.jpeg"/></Relationships>
</file>

<file path=ppt/slides/_rels/slide6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74.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66.xml.rels><?xml version="1.0" encoding="UTF-8" standalone="yes" ?><Relationships xmlns="http://schemas.openxmlformats.org/package/2006/relationships"><Relationship Id="rId3" Target="../media/image81.jpeg" Type="http://schemas.openxmlformats.org/officeDocument/2006/relationships/image"/><Relationship Id="rId2" Target="../notesSlides/notesSlide43.xml" Type="http://schemas.openxmlformats.org/officeDocument/2006/relationships/notesSlide"/><Relationship Id="rId1" Target="../slideLayouts/slideLayout12.xml" Type="http://schemas.openxmlformats.org/officeDocument/2006/relationships/slideLayout"/><Relationship Id="rId6" Target="../media/image84.jpeg" Type="http://schemas.openxmlformats.org/officeDocument/2006/relationships/image"/><Relationship Id="rId5" Target="../media/image83.jpeg" Type="http://schemas.openxmlformats.org/officeDocument/2006/relationships/image"/><Relationship Id="rId4" Target="../media/image82.jpeg" Type="http://schemas.openxmlformats.org/officeDocument/2006/relationships/image"/></Relationships>
</file>

<file path=ppt/slides/_rels/slide67.xml.rels><?xml version="1.0" encoding="UTF-8" standalone="yes" ?><Relationships xmlns="http://schemas.openxmlformats.org/package/2006/relationships"><Relationship Id="rId2" Target="../media/image85.jpeg" Type="http://schemas.openxmlformats.org/officeDocument/2006/relationships/image"/><Relationship Id="rId1" Target="../slideLayouts/slideLayout12.xml" Type="http://schemas.openxmlformats.org/officeDocument/2006/relationships/slideLayout"/></Relationships>
</file>

<file path=ppt/slides/_rels/slide68.xml.rels><?xml version="1.0" encoding="UTF-8" standalone="yes" ?><Relationships xmlns="http://schemas.openxmlformats.org/package/2006/relationships"><Relationship Id="rId2" Target="../media/image86.jpeg" Type="http://schemas.openxmlformats.org/officeDocument/2006/relationships/image"/><Relationship Id="rId1" Target="../slideLayouts/slideLayout12.xml" Type="http://schemas.openxmlformats.org/officeDocument/2006/relationships/slideLayout"/></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70.xml.rels><?xml version="1.0" encoding="UTF-8" standalone="yes" ?><Relationships xmlns="http://schemas.openxmlformats.org/package/2006/relationships"><Relationship Id="rId2" Target="../media/image87.jpeg" Type="http://schemas.openxmlformats.org/officeDocument/2006/relationships/image"/><Relationship Id="rId1" Target="../slideLayouts/slideLayout12.xml" Type="http://schemas.openxmlformats.org/officeDocument/2006/relationships/slideLayout"/></Relationships>
</file>

<file path=ppt/slides/_rels/slide71.xml.rels><?xml version="1.0" encoding="UTF-8" standalone="yes" ?><Relationships xmlns="http://schemas.openxmlformats.org/package/2006/relationships"><Relationship Id="rId2" Target="../media/image88.jpeg" Type="http://schemas.openxmlformats.org/officeDocument/2006/relationships/image"/><Relationship Id="rId1" Target="../slideLayouts/slideLayout12.xml" Type="http://schemas.openxmlformats.org/officeDocument/2006/relationships/slideLayout"/></Relationships>
</file>

<file path=ppt/slides/_rels/slide7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arget="../media/image12.jpeg" Type="http://schemas.openxmlformats.org/officeDocument/2006/relationships/image"/><Relationship Id="rId1" Target="../slideLayouts/slideLayout2.xml" Type="http://schemas.openxmlformats.org/officeDocument/2006/relationships/slideLayout"/></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D028C-6784-4ACF-BF2C-6344CE1CE6C6}"/>
              </a:ext>
            </a:extLst>
          </p:cNvPr>
          <p:cNvSpPr>
            <a:spLocks noGrp="1"/>
          </p:cNvSpPr>
          <p:nvPr>
            <p:ph type="ctrTitle"/>
          </p:nvPr>
        </p:nvSpPr>
        <p:spPr>
          <a:xfrm>
            <a:off x="1524000" y="938048"/>
            <a:ext cx="9144000" cy="1440531"/>
          </a:xfrm>
        </p:spPr>
        <p:txBody>
          <a:bodyPr>
            <a:noAutofit/>
          </a:bodyPr>
          <a:lstStyle/>
          <a:p>
            <a:r>
              <a:rPr lang="es-CO" sz="4000" dirty="0"/>
              <a:t>MANEJO AGUDO DE LAS HERIDAS TRAUMÁTICAS</a:t>
            </a:r>
          </a:p>
        </p:txBody>
      </p:sp>
      <p:sp>
        <p:nvSpPr>
          <p:cNvPr id="4" name="Subtitle 2">
            <a:extLst>
              <a:ext uri="{FF2B5EF4-FFF2-40B4-BE49-F238E27FC236}">
                <a16:creationId xmlns:a16="http://schemas.microsoft.com/office/drawing/2014/main" id="{D8057304-1197-6A40-BF9A-3BE89B77A8F2}"/>
              </a:ext>
            </a:extLst>
          </p:cNvPr>
          <p:cNvSpPr>
            <a:spLocks noGrp="1"/>
          </p:cNvSpPr>
          <p:nvPr>
            <p:ph type="subTitle" idx="1"/>
          </p:nvPr>
        </p:nvSpPr>
        <p:spPr>
          <a:xfrm>
            <a:off x="2781300" y="2724148"/>
            <a:ext cx="6629400" cy="1655762"/>
          </a:xfrm>
        </p:spPr>
        <p:txBody>
          <a:bodyPr>
            <a:normAutofit/>
          </a:bodyPr>
          <a:lstStyle/>
          <a:p>
            <a:r>
              <a:rPr lang="en-CO" sz="1800" b="1" dirty="0">
                <a:latin typeface="Montserrat" pitchFamily="2" charset="77"/>
              </a:rPr>
              <a:t>Juan Gabriel Ciro Peláez</a:t>
            </a:r>
          </a:p>
          <a:p>
            <a:r>
              <a:rPr lang="en-CO" sz="1800">
                <a:latin typeface="Montserrat" pitchFamily="2" charset="77"/>
              </a:rPr>
              <a:t>Residente </a:t>
            </a:r>
            <a:r>
              <a:rPr lang="es-ES" sz="1800" dirty="0">
                <a:latin typeface="Montserrat" pitchFamily="2" charset="77"/>
              </a:rPr>
              <a:t>c</a:t>
            </a:r>
            <a:r>
              <a:rPr lang="en-CO" sz="1800">
                <a:latin typeface="Montserrat" pitchFamily="2" charset="77"/>
              </a:rPr>
              <a:t>irugía </a:t>
            </a:r>
            <a:r>
              <a:rPr lang="es-ES" sz="1800" dirty="0">
                <a:latin typeface="Montserrat" pitchFamily="2" charset="77"/>
              </a:rPr>
              <a:t>p</a:t>
            </a:r>
            <a:r>
              <a:rPr lang="en-CO" sz="1800">
                <a:latin typeface="Montserrat" pitchFamily="2" charset="77"/>
              </a:rPr>
              <a:t>lástica, </a:t>
            </a:r>
            <a:r>
              <a:rPr lang="es-ES" sz="1800" dirty="0">
                <a:latin typeface="Montserrat" pitchFamily="2" charset="77"/>
              </a:rPr>
              <a:t>m</a:t>
            </a:r>
            <a:r>
              <a:rPr lang="en-CO" sz="1800">
                <a:latin typeface="Montserrat" pitchFamily="2" charset="77"/>
              </a:rPr>
              <a:t>axilofacial </a:t>
            </a:r>
            <a:r>
              <a:rPr lang="en-CO" sz="1800" dirty="0">
                <a:latin typeface="Montserrat" pitchFamily="2" charset="77"/>
              </a:rPr>
              <a:t>y de </a:t>
            </a:r>
            <a:r>
              <a:rPr lang="en-CO" sz="1800">
                <a:latin typeface="Montserrat" pitchFamily="2" charset="77"/>
              </a:rPr>
              <a:t>la </a:t>
            </a:r>
            <a:r>
              <a:rPr lang="es-ES" sz="1800" dirty="0">
                <a:latin typeface="Montserrat" pitchFamily="2" charset="77"/>
              </a:rPr>
              <a:t>m</a:t>
            </a:r>
            <a:r>
              <a:rPr lang="en-CO" sz="1800">
                <a:latin typeface="Montserrat" pitchFamily="2" charset="77"/>
              </a:rPr>
              <a:t>ano</a:t>
            </a:r>
            <a:endParaRPr lang="en-CO" sz="1800" dirty="0">
              <a:latin typeface="Montserrat" pitchFamily="2" charset="77"/>
            </a:endParaRPr>
          </a:p>
          <a:p>
            <a:r>
              <a:rPr lang="en-CO" sz="1800" dirty="0">
                <a:latin typeface="Montserrat" pitchFamily="2" charset="77"/>
              </a:rPr>
              <a:t>Universidad de Antioquia</a:t>
            </a:r>
          </a:p>
        </p:txBody>
      </p:sp>
    </p:spTree>
    <p:extLst>
      <p:ext uri="{BB962C8B-B14F-4D97-AF65-F5344CB8AC3E}">
        <p14:creationId xmlns:p14="http://schemas.microsoft.com/office/powerpoint/2010/main" val="202017809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arcador de contenido 4">
            <a:extLst>
              <a:ext uri="{FF2B5EF4-FFF2-40B4-BE49-F238E27FC236}">
                <a16:creationId xmlns:a16="http://schemas.microsoft.com/office/drawing/2014/main" id="{7D10BC80-F9EA-9748-A1E2-4B92E0AFC428}"/>
              </a:ext>
            </a:extLst>
          </p:cNvPr>
          <p:cNvSpPr>
            <a:spLocks noGrp="1"/>
          </p:cNvSpPr>
          <p:nvPr>
            <p:ph idx="1"/>
          </p:nvPr>
        </p:nvSpPr>
        <p:spPr>
          <a:xfrm>
            <a:off x="4872852" y="1475075"/>
            <a:ext cx="10515600" cy="4841059"/>
          </a:xfrm>
        </p:spPr>
        <p:txBody>
          <a:bodyPr>
            <a:normAutofit/>
          </a:bodyPr>
          <a:lstStyle/>
          <a:p>
            <a:pPr>
              <a:lnSpc>
                <a:spcPct val="100000"/>
              </a:lnSpc>
            </a:pPr>
            <a:r>
              <a:rPr lang="es-CO" sz="2800" dirty="0"/>
              <a:t>Aguda &lt; 4-6 semanas.</a:t>
            </a:r>
          </a:p>
          <a:p>
            <a:pPr>
              <a:lnSpc>
                <a:spcPct val="100000"/>
              </a:lnSpc>
            </a:pPr>
            <a:endParaRPr lang="es-CO" sz="2800" dirty="0"/>
          </a:p>
          <a:p>
            <a:pPr>
              <a:lnSpc>
                <a:spcPct val="100000"/>
              </a:lnSpc>
            </a:pPr>
            <a:r>
              <a:rPr lang="es-CO" sz="2800" dirty="0"/>
              <a:t>Objetivo:</a:t>
            </a:r>
          </a:p>
          <a:p>
            <a:pPr lvl="1">
              <a:lnSpc>
                <a:spcPct val="100000"/>
              </a:lnSpc>
              <a:buFont typeface="Wingdings" pitchFamily="2" charset="2"/>
              <a:buChar char="§"/>
            </a:pPr>
            <a:r>
              <a:rPr lang="es-CO" sz="2400" dirty="0"/>
              <a:t>Cierre funcional.</a:t>
            </a:r>
          </a:p>
          <a:p>
            <a:pPr lvl="1">
              <a:lnSpc>
                <a:spcPct val="100000"/>
              </a:lnSpc>
              <a:buFont typeface="Wingdings" pitchFamily="2" charset="2"/>
              <a:buChar char="§"/>
            </a:pPr>
            <a:r>
              <a:rPr lang="es-CO" sz="2400" dirty="0"/>
              <a:t>Reducir el riesgo de infección.</a:t>
            </a:r>
          </a:p>
          <a:p>
            <a:pPr lvl="1">
              <a:lnSpc>
                <a:spcPct val="100000"/>
              </a:lnSpc>
              <a:buFont typeface="Wingdings" pitchFamily="2" charset="2"/>
              <a:buChar char="§"/>
            </a:pPr>
            <a:r>
              <a:rPr lang="es-CO" sz="2400" dirty="0"/>
              <a:t>Minimizar formación de cicatriz.</a:t>
            </a:r>
          </a:p>
          <a:p>
            <a:pPr lvl="1">
              <a:lnSpc>
                <a:spcPct val="100000"/>
              </a:lnSpc>
            </a:pPr>
            <a:endParaRPr lang="es-CO" sz="2800" dirty="0"/>
          </a:p>
          <a:p>
            <a:pPr>
              <a:lnSpc>
                <a:spcPct val="100000"/>
              </a:lnSpc>
            </a:pPr>
            <a:r>
              <a:rPr lang="es-CO" sz="2800" dirty="0"/>
              <a:t>Tiempo de oro para el cierre &lt; 6 horas-</a:t>
            </a:r>
          </a:p>
          <a:p>
            <a:pPr lvl="1">
              <a:lnSpc>
                <a:spcPct val="100000"/>
              </a:lnSpc>
              <a:buFont typeface="Wingdings" pitchFamily="2" charset="2"/>
              <a:buChar char="§"/>
            </a:pPr>
            <a:r>
              <a:rPr lang="es-CO" sz="2800" dirty="0"/>
              <a:t>6-10 h extremidades.</a:t>
            </a:r>
          </a:p>
          <a:p>
            <a:pPr lvl="1">
              <a:lnSpc>
                <a:spcPct val="100000"/>
              </a:lnSpc>
              <a:buFont typeface="Wingdings" pitchFamily="2" charset="2"/>
              <a:buChar char="§"/>
            </a:pPr>
            <a:r>
              <a:rPr lang="es-CO" sz="2800" dirty="0"/>
              <a:t>10-12 h cara y  cuero cabelludo.</a:t>
            </a:r>
          </a:p>
          <a:p>
            <a:pPr lvl="1">
              <a:lnSpc>
                <a:spcPct val="100000"/>
              </a:lnSpc>
            </a:pPr>
            <a:endParaRPr lang="es-CO" dirty="0"/>
          </a:p>
        </p:txBody>
      </p:sp>
      <p:sp>
        <p:nvSpPr>
          <p:cNvPr id="20" name="Title 1">
            <a:extLst>
              <a:ext uri="{FF2B5EF4-FFF2-40B4-BE49-F238E27FC236}">
                <a16:creationId xmlns:a16="http://schemas.microsoft.com/office/drawing/2014/main" id="{6C7E5E40-E8F2-294F-A61E-78C4C99A37FD}"/>
              </a:ext>
            </a:extLst>
          </p:cNvPr>
          <p:cNvSpPr>
            <a:spLocks noGrp="1"/>
          </p:cNvSpPr>
          <p:nvPr>
            <p:ph type="title"/>
          </p:nvPr>
        </p:nvSpPr>
        <p:spPr>
          <a:xfrm>
            <a:off x="414867" y="0"/>
            <a:ext cx="10515600" cy="1325563"/>
          </a:xfrm>
        </p:spPr>
        <p:txBody>
          <a:bodyPr/>
          <a:lstStyle/>
          <a:p>
            <a:r>
              <a:rPr lang="en-CO" dirty="0"/>
              <a:t>HISTORIA CLÍNICA</a:t>
            </a:r>
          </a:p>
        </p:txBody>
      </p:sp>
    </p:spTree>
    <p:extLst>
      <p:ext uri="{BB962C8B-B14F-4D97-AF65-F5344CB8AC3E}">
        <p14:creationId xmlns:p14="http://schemas.microsoft.com/office/powerpoint/2010/main" val="37311886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6C7E5E40-E8F2-294F-A61E-78C4C99A37FD}"/>
              </a:ext>
            </a:extLst>
          </p:cNvPr>
          <p:cNvSpPr>
            <a:spLocks noGrp="1"/>
          </p:cNvSpPr>
          <p:nvPr>
            <p:ph type="title"/>
          </p:nvPr>
        </p:nvSpPr>
        <p:spPr>
          <a:xfrm>
            <a:off x="431800" y="25642"/>
            <a:ext cx="10515600" cy="1325563"/>
          </a:xfrm>
        </p:spPr>
        <p:txBody>
          <a:bodyPr/>
          <a:lstStyle/>
          <a:p>
            <a:r>
              <a:rPr lang="en-CO" dirty="0"/>
              <a:t>CLASIFICACIÓN</a:t>
            </a:r>
          </a:p>
        </p:txBody>
      </p:sp>
      <p:sp>
        <p:nvSpPr>
          <p:cNvPr id="7" name="Rectangle 3">
            <a:extLst>
              <a:ext uri="{FF2B5EF4-FFF2-40B4-BE49-F238E27FC236}">
                <a16:creationId xmlns:a16="http://schemas.microsoft.com/office/drawing/2014/main" id="{EC3D981B-B482-474B-A3A8-C049B659DA6D}"/>
              </a:ext>
            </a:extLst>
          </p:cNvPr>
          <p:cNvSpPr txBox="1">
            <a:spLocks noChangeArrowheads="1"/>
          </p:cNvSpPr>
          <p:nvPr/>
        </p:nvSpPr>
        <p:spPr>
          <a:xfrm>
            <a:off x="741120" y="1063747"/>
            <a:ext cx="3505200" cy="91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9FFCC"/>
              </a:buClr>
              <a:buFont typeface="Wingdings" pitchFamily="2" charset="2"/>
              <a:buNone/>
            </a:pPr>
            <a:r>
              <a:rPr lang="es-MX" altLang="es-CO" sz="2800" b="1" dirty="0"/>
              <a:t> Limpias (5%):</a:t>
            </a:r>
            <a:endParaRPr lang="es-ES" altLang="es-CO" sz="2800" b="1" dirty="0"/>
          </a:p>
        </p:txBody>
      </p:sp>
      <p:pic>
        <p:nvPicPr>
          <p:cNvPr id="8" name="Picture 6">
            <a:extLst>
              <a:ext uri="{FF2B5EF4-FFF2-40B4-BE49-F238E27FC236}">
                <a16:creationId xmlns:a16="http://schemas.microsoft.com/office/drawing/2014/main" id="{43C7524F-21DD-5440-BFDD-87204142F79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68613" y="1690688"/>
            <a:ext cx="5964238" cy="3929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6345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6C7E5E40-E8F2-294F-A61E-78C4C99A37FD}"/>
              </a:ext>
            </a:extLst>
          </p:cNvPr>
          <p:cNvSpPr>
            <a:spLocks noGrp="1"/>
          </p:cNvSpPr>
          <p:nvPr>
            <p:ph type="title"/>
          </p:nvPr>
        </p:nvSpPr>
        <p:spPr>
          <a:xfrm>
            <a:off x="381000" y="125165"/>
            <a:ext cx="10515600" cy="1325563"/>
          </a:xfrm>
        </p:spPr>
        <p:txBody>
          <a:bodyPr/>
          <a:lstStyle/>
          <a:p>
            <a:r>
              <a:rPr lang="en-CO" dirty="0"/>
              <a:t>CLASIFICACIÓN</a:t>
            </a:r>
          </a:p>
        </p:txBody>
      </p:sp>
      <p:sp>
        <p:nvSpPr>
          <p:cNvPr id="5" name="Rectangle 3">
            <a:extLst>
              <a:ext uri="{FF2B5EF4-FFF2-40B4-BE49-F238E27FC236}">
                <a16:creationId xmlns:a16="http://schemas.microsoft.com/office/drawing/2014/main" id="{57A29174-8A3E-4941-BBFE-C62DC624D42D}"/>
              </a:ext>
            </a:extLst>
          </p:cNvPr>
          <p:cNvSpPr>
            <a:spLocks noGrp="1" noChangeArrowheads="1"/>
          </p:cNvSpPr>
          <p:nvPr>
            <p:ph sz="quarter" idx="1"/>
          </p:nvPr>
        </p:nvSpPr>
        <p:spPr>
          <a:xfrm>
            <a:off x="792662" y="1245790"/>
            <a:ext cx="5832505" cy="1676400"/>
          </a:xfrm>
        </p:spPr>
        <p:txBody>
          <a:bodyPr>
            <a:normAutofit/>
          </a:bodyPr>
          <a:lstStyle/>
          <a:p>
            <a:pPr>
              <a:lnSpc>
                <a:spcPct val="90000"/>
              </a:lnSpc>
              <a:buClr>
                <a:srgbClr val="99FFCC"/>
              </a:buClr>
              <a:buFont typeface="Wingdings" pitchFamily="2" charset="2"/>
              <a:buNone/>
            </a:pPr>
            <a:r>
              <a:rPr lang="es-MX" altLang="en-CO" sz="2800" b="1" dirty="0"/>
              <a:t>Limpia contaminada (10%):</a:t>
            </a:r>
          </a:p>
          <a:p>
            <a:pPr algn="ctr">
              <a:lnSpc>
                <a:spcPct val="90000"/>
              </a:lnSpc>
              <a:buClr>
                <a:srgbClr val="99FFCC"/>
              </a:buClr>
              <a:buFont typeface="Wingdings" pitchFamily="2" charset="2"/>
              <a:buNone/>
            </a:pPr>
            <a:endParaRPr lang="es-ES" altLang="en-CO" sz="2800" b="1" dirty="0"/>
          </a:p>
        </p:txBody>
      </p:sp>
      <p:pic>
        <p:nvPicPr>
          <p:cNvPr id="6" name="Picture 4" descr="foto5">
            <a:extLst>
              <a:ext uri="{FF2B5EF4-FFF2-40B4-BE49-F238E27FC236}">
                <a16:creationId xmlns:a16="http://schemas.microsoft.com/office/drawing/2014/main" id="{0E698E4D-4F92-0644-A38E-49B4896417F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l="1964" t="4129" r="6940" b="5009"/>
          <a:stretch>
            <a:fillRect/>
          </a:stretch>
        </p:blipFill>
        <p:spPr bwMode="auto">
          <a:xfrm>
            <a:off x="7036829" y="832999"/>
            <a:ext cx="3651765" cy="52370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45109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6C7E5E40-E8F2-294F-A61E-78C4C99A37FD}"/>
              </a:ext>
            </a:extLst>
          </p:cNvPr>
          <p:cNvSpPr>
            <a:spLocks noGrp="1"/>
          </p:cNvSpPr>
          <p:nvPr>
            <p:ph type="title"/>
          </p:nvPr>
        </p:nvSpPr>
        <p:spPr>
          <a:xfrm>
            <a:off x="364067" y="17913"/>
            <a:ext cx="10515600" cy="1325563"/>
          </a:xfrm>
        </p:spPr>
        <p:txBody>
          <a:bodyPr/>
          <a:lstStyle/>
          <a:p>
            <a:r>
              <a:rPr lang="en-CO" dirty="0"/>
              <a:t>CLASIFICACIÓN</a:t>
            </a:r>
          </a:p>
        </p:txBody>
      </p:sp>
      <p:sp>
        <p:nvSpPr>
          <p:cNvPr id="7" name="Rectangle 3">
            <a:extLst>
              <a:ext uri="{FF2B5EF4-FFF2-40B4-BE49-F238E27FC236}">
                <a16:creationId xmlns:a16="http://schemas.microsoft.com/office/drawing/2014/main" id="{E342528A-A141-E540-A0DD-745D84FB2D51}"/>
              </a:ext>
            </a:extLst>
          </p:cNvPr>
          <p:cNvSpPr txBox="1">
            <a:spLocks noChangeArrowheads="1"/>
          </p:cNvSpPr>
          <p:nvPr/>
        </p:nvSpPr>
        <p:spPr>
          <a:xfrm>
            <a:off x="1032740" y="1343476"/>
            <a:ext cx="6095511" cy="1600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9FFCC"/>
              </a:buClr>
              <a:buFont typeface="Wingdings" pitchFamily="2" charset="2"/>
              <a:buNone/>
            </a:pPr>
            <a:r>
              <a:rPr lang="es-MX" altLang="es-CO" sz="2800" b="1" dirty="0"/>
              <a:t>Contaminadas (20-30%):</a:t>
            </a:r>
          </a:p>
          <a:p>
            <a:pPr>
              <a:buClr>
                <a:srgbClr val="99FFCC"/>
              </a:buClr>
              <a:buFont typeface="Wingdings" pitchFamily="2" charset="2"/>
              <a:buNone/>
            </a:pPr>
            <a:endParaRPr lang="es-ES" altLang="es-CO" sz="2800" b="1" dirty="0">
              <a:latin typeface="Tempus Sans ITC" panose="020F0502020204030204" pitchFamily="34" charset="0"/>
            </a:endParaRPr>
          </a:p>
        </p:txBody>
      </p:sp>
      <p:pic>
        <p:nvPicPr>
          <p:cNvPr id="8" name="Picture 4">
            <a:extLst>
              <a:ext uri="{FF2B5EF4-FFF2-40B4-BE49-F238E27FC236}">
                <a16:creationId xmlns:a16="http://schemas.microsoft.com/office/drawing/2014/main" id="{C9C39081-3BCD-F546-ADCB-C60505EF4E7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l="6107" t="3897" r="4631" b="6418"/>
          <a:stretch>
            <a:fillRect/>
          </a:stretch>
        </p:blipFill>
        <p:spPr bwMode="auto">
          <a:xfrm>
            <a:off x="7011691" y="946506"/>
            <a:ext cx="3639834" cy="52307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08575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6C7E5E40-E8F2-294F-A61E-78C4C99A37FD}"/>
              </a:ext>
            </a:extLst>
          </p:cNvPr>
          <p:cNvSpPr>
            <a:spLocks noGrp="1"/>
          </p:cNvSpPr>
          <p:nvPr>
            <p:ph type="title"/>
          </p:nvPr>
        </p:nvSpPr>
        <p:spPr>
          <a:xfrm>
            <a:off x="397933" y="9764"/>
            <a:ext cx="10515600" cy="1325563"/>
          </a:xfrm>
        </p:spPr>
        <p:txBody>
          <a:bodyPr/>
          <a:lstStyle/>
          <a:p>
            <a:r>
              <a:rPr lang="en-CO" dirty="0"/>
              <a:t>CLASIFICACIÓN</a:t>
            </a:r>
          </a:p>
        </p:txBody>
      </p:sp>
      <p:sp>
        <p:nvSpPr>
          <p:cNvPr id="9" name="Rectangle 3">
            <a:extLst>
              <a:ext uri="{FF2B5EF4-FFF2-40B4-BE49-F238E27FC236}">
                <a16:creationId xmlns:a16="http://schemas.microsoft.com/office/drawing/2014/main" id="{E8D5FD00-9682-F840-B021-7114C76E9795}"/>
              </a:ext>
            </a:extLst>
          </p:cNvPr>
          <p:cNvSpPr txBox="1">
            <a:spLocks noChangeArrowheads="1"/>
          </p:cNvSpPr>
          <p:nvPr/>
        </p:nvSpPr>
        <p:spPr>
          <a:xfrm>
            <a:off x="1151467" y="1182568"/>
            <a:ext cx="5325533" cy="1371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9FFCC"/>
              </a:buClr>
              <a:buFont typeface="Wingdings" pitchFamily="2" charset="2"/>
              <a:buNone/>
            </a:pPr>
            <a:r>
              <a:rPr lang="es-MX" altLang="es-CO" sz="2800" b="1" dirty="0"/>
              <a:t>Sucias (40%):</a:t>
            </a:r>
          </a:p>
        </p:txBody>
      </p:sp>
      <p:pic>
        <p:nvPicPr>
          <p:cNvPr id="10" name="Picture 4">
            <a:extLst>
              <a:ext uri="{FF2B5EF4-FFF2-40B4-BE49-F238E27FC236}">
                <a16:creationId xmlns:a16="http://schemas.microsoft.com/office/drawing/2014/main" id="{0E632E61-7455-614D-A9B1-B401E6C236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b="14967"/>
          <a:stretch>
            <a:fillRect/>
          </a:stretch>
        </p:blipFill>
        <p:spPr bwMode="auto">
          <a:xfrm>
            <a:off x="6843241" y="1252238"/>
            <a:ext cx="3540125" cy="4752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02732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42BCB-0B42-4040-B12F-89993ED2A03F}"/>
              </a:ext>
            </a:extLst>
          </p:cNvPr>
          <p:cNvSpPr>
            <a:spLocks noGrp="1"/>
          </p:cNvSpPr>
          <p:nvPr>
            <p:ph type="title"/>
          </p:nvPr>
        </p:nvSpPr>
        <p:spPr>
          <a:xfrm>
            <a:off x="397933" y="76481"/>
            <a:ext cx="10515600" cy="1325563"/>
          </a:xfrm>
        </p:spPr>
        <p:txBody>
          <a:bodyPr/>
          <a:lstStyle/>
          <a:p>
            <a:r>
              <a:rPr lang="en-CO" dirty="0"/>
              <a:t>SEMIOLOGÍA</a:t>
            </a:r>
          </a:p>
        </p:txBody>
      </p:sp>
      <p:sp>
        <p:nvSpPr>
          <p:cNvPr id="10" name="Rectángulo 5">
            <a:extLst>
              <a:ext uri="{FF2B5EF4-FFF2-40B4-BE49-F238E27FC236}">
                <a16:creationId xmlns:a16="http://schemas.microsoft.com/office/drawing/2014/main" id="{F5A3FA01-90CA-C244-9123-3A4C02B5A11A}"/>
              </a:ext>
            </a:extLst>
          </p:cNvPr>
          <p:cNvSpPr/>
          <p:nvPr/>
        </p:nvSpPr>
        <p:spPr>
          <a:xfrm>
            <a:off x="5425428" y="6319854"/>
            <a:ext cx="6542936" cy="461665"/>
          </a:xfrm>
          <a:prstGeom prst="rect">
            <a:avLst/>
          </a:prstGeom>
        </p:spPr>
        <p:txBody>
          <a:bodyPr wrap="square">
            <a:spAutoFit/>
          </a:bodyPr>
          <a:lstStyle/>
          <a:p>
            <a:r>
              <a:rPr lang="es-ES" sz="1200" dirty="0" err="1">
                <a:solidFill>
                  <a:srgbClr val="152B48"/>
                </a:solidFill>
                <a:latin typeface="Montserrat" pitchFamily="2" charset="77"/>
              </a:rPr>
              <a:t>Panuncialman</a:t>
            </a:r>
            <a:r>
              <a:rPr lang="es-ES" sz="1200" dirty="0">
                <a:solidFill>
                  <a:srgbClr val="152B48"/>
                </a:solidFill>
                <a:latin typeface="Montserrat" pitchFamily="2" charset="77"/>
              </a:rPr>
              <a:t> J, </a:t>
            </a:r>
            <a:r>
              <a:rPr lang="es-ES" sz="1200" dirty="0" err="1">
                <a:solidFill>
                  <a:srgbClr val="152B48"/>
                </a:solidFill>
                <a:latin typeface="Montserrat" pitchFamily="2" charset="77"/>
              </a:rPr>
              <a:t>Falanga</a:t>
            </a:r>
            <a:r>
              <a:rPr lang="es-ES" sz="1200" dirty="0">
                <a:solidFill>
                  <a:srgbClr val="152B48"/>
                </a:solidFill>
                <a:latin typeface="Montserrat" pitchFamily="2" charset="77"/>
              </a:rPr>
              <a:t> V. </a:t>
            </a:r>
            <a:r>
              <a:rPr lang="es-ES" sz="1200" dirty="0" err="1">
                <a:solidFill>
                  <a:srgbClr val="152B48"/>
                </a:solidFill>
                <a:latin typeface="Montserrat" pitchFamily="2" charset="77"/>
              </a:rPr>
              <a:t>The</a:t>
            </a:r>
            <a:r>
              <a:rPr lang="es-ES" sz="1200" dirty="0">
                <a:solidFill>
                  <a:srgbClr val="152B48"/>
                </a:solidFill>
                <a:latin typeface="Montserrat" pitchFamily="2" charset="77"/>
              </a:rPr>
              <a:t> </a:t>
            </a:r>
            <a:r>
              <a:rPr lang="es-ES" sz="1200" dirty="0" err="1">
                <a:solidFill>
                  <a:srgbClr val="152B48"/>
                </a:solidFill>
                <a:latin typeface="Montserrat" pitchFamily="2" charset="77"/>
              </a:rPr>
              <a:t>Science</a:t>
            </a:r>
            <a:r>
              <a:rPr lang="es-ES" sz="1200" dirty="0">
                <a:solidFill>
                  <a:srgbClr val="152B48"/>
                </a:solidFill>
                <a:latin typeface="Montserrat" pitchFamily="2" charset="77"/>
              </a:rPr>
              <a:t> of </a:t>
            </a:r>
            <a:r>
              <a:rPr lang="es-ES" sz="1200" dirty="0" err="1">
                <a:solidFill>
                  <a:srgbClr val="152B48"/>
                </a:solidFill>
                <a:latin typeface="Montserrat" pitchFamily="2" charset="77"/>
              </a:rPr>
              <a:t>Wound</a:t>
            </a:r>
            <a:r>
              <a:rPr lang="es-ES" sz="1200" dirty="0">
                <a:solidFill>
                  <a:srgbClr val="152B48"/>
                </a:solidFill>
                <a:latin typeface="Montserrat" pitchFamily="2" charset="77"/>
              </a:rPr>
              <a:t> </a:t>
            </a:r>
            <a:r>
              <a:rPr lang="es-ES" sz="1200" dirty="0" err="1">
                <a:solidFill>
                  <a:srgbClr val="152B48"/>
                </a:solidFill>
                <a:latin typeface="Montserrat" pitchFamily="2" charset="77"/>
              </a:rPr>
              <a:t>Bed</a:t>
            </a:r>
            <a:r>
              <a:rPr lang="es-ES" sz="1200" dirty="0">
                <a:solidFill>
                  <a:srgbClr val="152B48"/>
                </a:solidFill>
                <a:latin typeface="Montserrat" pitchFamily="2" charset="77"/>
              </a:rPr>
              <a:t> </a:t>
            </a:r>
            <a:r>
              <a:rPr lang="es-ES" sz="1200" dirty="0" err="1">
                <a:solidFill>
                  <a:srgbClr val="152B48"/>
                </a:solidFill>
                <a:latin typeface="Montserrat" pitchFamily="2" charset="77"/>
              </a:rPr>
              <a:t>Preparation</a:t>
            </a:r>
            <a:r>
              <a:rPr lang="es-ES" sz="1200" dirty="0">
                <a:solidFill>
                  <a:srgbClr val="152B48"/>
                </a:solidFill>
                <a:latin typeface="Montserrat" pitchFamily="2" charset="77"/>
              </a:rPr>
              <a:t>. </a:t>
            </a:r>
            <a:r>
              <a:rPr lang="es-ES" sz="1200" i="1" dirty="0" err="1">
                <a:solidFill>
                  <a:srgbClr val="152B48"/>
                </a:solidFill>
                <a:latin typeface="Montserrat" pitchFamily="2" charset="77"/>
              </a:rPr>
              <a:t>Surg</a:t>
            </a:r>
            <a:r>
              <a:rPr lang="es-ES" sz="1200" i="1" dirty="0">
                <a:solidFill>
                  <a:srgbClr val="152B48"/>
                </a:solidFill>
                <a:latin typeface="Montserrat" pitchFamily="2" charset="77"/>
              </a:rPr>
              <a:t> </a:t>
            </a:r>
            <a:r>
              <a:rPr lang="es-ES" sz="1200" i="1" dirty="0" err="1">
                <a:solidFill>
                  <a:srgbClr val="152B48"/>
                </a:solidFill>
                <a:latin typeface="Montserrat" pitchFamily="2" charset="77"/>
              </a:rPr>
              <a:t>Clin</a:t>
            </a:r>
            <a:r>
              <a:rPr lang="es-ES" sz="1200" i="1" dirty="0">
                <a:solidFill>
                  <a:srgbClr val="152B48"/>
                </a:solidFill>
                <a:latin typeface="Montserrat" pitchFamily="2" charset="77"/>
              </a:rPr>
              <a:t> North Am</a:t>
            </a:r>
            <a:r>
              <a:rPr lang="es-ES" sz="1200" dirty="0">
                <a:solidFill>
                  <a:srgbClr val="152B48"/>
                </a:solidFill>
                <a:latin typeface="Montserrat" pitchFamily="2" charset="77"/>
              </a:rPr>
              <a:t>. 2009;89(3):611-626</a:t>
            </a:r>
            <a:r>
              <a:rPr lang="es-ES_tradnl" sz="1200" dirty="0">
                <a:solidFill>
                  <a:srgbClr val="152B48"/>
                </a:solidFill>
                <a:latin typeface="Montserrat" pitchFamily="2" charset="77"/>
              </a:rPr>
              <a:t> </a:t>
            </a:r>
            <a:endParaRPr lang="es-ES" sz="1200" dirty="0">
              <a:solidFill>
                <a:srgbClr val="152B48"/>
              </a:solidFill>
              <a:latin typeface="Montserrat" pitchFamily="2" charset="77"/>
            </a:endParaRPr>
          </a:p>
        </p:txBody>
      </p:sp>
      <p:graphicFrame>
        <p:nvGraphicFramePr>
          <p:cNvPr id="8" name="Marcador de contenido 3">
            <a:extLst>
              <a:ext uri="{FF2B5EF4-FFF2-40B4-BE49-F238E27FC236}">
                <a16:creationId xmlns:a16="http://schemas.microsoft.com/office/drawing/2014/main" id="{4ADF18B0-F0F2-564A-8A88-0EBAE579637D}"/>
              </a:ext>
            </a:extLst>
          </p:cNvPr>
          <p:cNvGraphicFramePr>
            <a:graphicFrameLocks noGrp="1"/>
          </p:cNvGraphicFramePr>
          <p:nvPr>
            <p:ph idx="1"/>
            <p:extLst>
              <p:ext uri="{D42A27DB-BD31-4B8C-83A1-F6EECF244321}">
                <p14:modId xmlns:p14="http://schemas.microsoft.com/office/powerpoint/2010/main" val="1025044895"/>
              </p:ext>
            </p:extLst>
          </p:nvPr>
        </p:nvGraphicFramePr>
        <p:xfrm>
          <a:off x="1046363" y="1817790"/>
          <a:ext cx="10515600" cy="4583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2">
            <a:extLst>
              <a:ext uri="{FF2B5EF4-FFF2-40B4-BE49-F238E27FC236}">
                <a16:creationId xmlns:a16="http://schemas.microsoft.com/office/drawing/2014/main" id="{74EAA524-E55F-3844-B84B-3510C7AE45A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46363" y="1344475"/>
            <a:ext cx="2057102" cy="1910166"/>
          </a:xfrm>
          <a:prstGeom prst="rect">
            <a:avLst/>
          </a:prstGeom>
        </p:spPr>
      </p:pic>
      <p:pic>
        <p:nvPicPr>
          <p:cNvPr id="11" name="Imagen 4">
            <a:extLst>
              <a:ext uri="{FF2B5EF4-FFF2-40B4-BE49-F238E27FC236}">
                <a16:creationId xmlns:a16="http://schemas.microsoft.com/office/drawing/2014/main" id="{DA7D9D68-84C0-9043-B01F-AE7DA579F8C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64101" y="1592502"/>
            <a:ext cx="2180729" cy="1600320"/>
          </a:xfrm>
          <a:prstGeom prst="rect">
            <a:avLst/>
          </a:prstGeom>
        </p:spPr>
      </p:pic>
      <p:pic>
        <p:nvPicPr>
          <p:cNvPr id="12" name="Imagen 5">
            <a:extLst>
              <a:ext uri="{FF2B5EF4-FFF2-40B4-BE49-F238E27FC236}">
                <a16:creationId xmlns:a16="http://schemas.microsoft.com/office/drawing/2014/main" id="{B3DB0B16-73F2-6643-BE1C-B62749ED039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270197" y="1722885"/>
            <a:ext cx="2180729" cy="1490356"/>
          </a:xfrm>
          <a:prstGeom prst="rect">
            <a:avLst/>
          </a:prstGeom>
        </p:spPr>
      </p:pic>
      <p:pic>
        <p:nvPicPr>
          <p:cNvPr id="13" name="Imagen 6">
            <a:extLst>
              <a:ext uri="{FF2B5EF4-FFF2-40B4-BE49-F238E27FC236}">
                <a16:creationId xmlns:a16="http://schemas.microsoft.com/office/drawing/2014/main" id="{6BDC1125-F771-5A40-872E-5CB9C4F7AAA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772400" y="3999469"/>
            <a:ext cx="2845013" cy="1600320"/>
          </a:xfrm>
          <a:prstGeom prst="rect">
            <a:avLst/>
          </a:prstGeom>
        </p:spPr>
      </p:pic>
      <p:pic>
        <p:nvPicPr>
          <p:cNvPr id="14" name="Imagen 7">
            <a:extLst>
              <a:ext uri="{FF2B5EF4-FFF2-40B4-BE49-F238E27FC236}">
                <a16:creationId xmlns:a16="http://schemas.microsoft.com/office/drawing/2014/main" id="{6A076CB2-D836-2B46-B408-5A8BB1CF943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761182" y="4182915"/>
            <a:ext cx="2633245" cy="1479549"/>
          </a:xfrm>
          <a:prstGeom prst="rect">
            <a:avLst/>
          </a:prstGeom>
        </p:spPr>
      </p:pic>
      <p:pic>
        <p:nvPicPr>
          <p:cNvPr id="15" name="Imagen 8">
            <a:extLst>
              <a:ext uri="{FF2B5EF4-FFF2-40B4-BE49-F238E27FC236}">
                <a16:creationId xmlns:a16="http://schemas.microsoft.com/office/drawing/2014/main" id="{3CFE9F3A-C3FD-414C-9364-874AA8984BC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976293" y="1722885"/>
            <a:ext cx="2367840" cy="1613639"/>
          </a:xfrm>
          <a:prstGeom prst="rect">
            <a:avLst/>
          </a:prstGeom>
        </p:spPr>
      </p:pic>
    </p:spTree>
    <p:extLst>
      <p:ext uri="{BB962C8B-B14F-4D97-AF65-F5344CB8AC3E}">
        <p14:creationId xmlns:p14="http://schemas.microsoft.com/office/powerpoint/2010/main" val="34590121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6C7E5E40-E8F2-294F-A61E-78C4C99A37FD}"/>
              </a:ext>
            </a:extLst>
          </p:cNvPr>
          <p:cNvSpPr>
            <a:spLocks noGrp="1"/>
          </p:cNvSpPr>
          <p:nvPr>
            <p:ph type="title"/>
          </p:nvPr>
        </p:nvSpPr>
        <p:spPr>
          <a:xfrm>
            <a:off x="431800" y="165100"/>
            <a:ext cx="10515600" cy="1325563"/>
          </a:xfrm>
        </p:spPr>
        <p:txBody>
          <a:bodyPr/>
          <a:lstStyle/>
          <a:p>
            <a:r>
              <a:rPr lang="en-CO" dirty="0"/>
              <a:t>CLASIFICACIÓN</a:t>
            </a:r>
          </a:p>
        </p:txBody>
      </p:sp>
      <p:sp>
        <p:nvSpPr>
          <p:cNvPr id="5" name="Rectangle 3">
            <a:extLst>
              <a:ext uri="{FF2B5EF4-FFF2-40B4-BE49-F238E27FC236}">
                <a16:creationId xmlns:a16="http://schemas.microsoft.com/office/drawing/2014/main" id="{402B7220-FF33-8340-91C6-950D899E7B5A}"/>
              </a:ext>
            </a:extLst>
          </p:cNvPr>
          <p:cNvSpPr txBox="1">
            <a:spLocks noChangeArrowheads="1"/>
          </p:cNvSpPr>
          <p:nvPr/>
        </p:nvSpPr>
        <p:spPr>
          <a:xfrm>
            <a:off x="1048723" y="125333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altLang="es-CO" sz="2800" b="1" dirty="0"/>
              <a:t>Abrasión:</a:t>
            </a:r>
          </a:p>
        </p:txBody>
      </p:sp>
      <p:pic>
        <p:nvPicPr>
          <p:cNvPr id="6" name="Picture 4">
            <a:extLst>
              <a:ext uri="{FF2B5EF4-FFF2-40B4-BE49-F238E27FC236}">
                <a16:creationId xmlns:a16="http://schemas.microsoft.com/office/drawing/2014/main" id="{006CE38E-9023-704D-B730-5F55AC12C89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623158"/>
            <a:ext cx="4717836" cy="58697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47883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6C7E5E40-E8F2-294F-A61E-78C4C99A37FD}"/>
              </a:ext>
            </a:extLst>
          </p:cNvPr>
          <p:cNvSpPr>
            <a:spLocks noGrp="1"/>
          </p:cNvSpPr>
          <p:nvPr>
            <p:ph type="title"/>
          </p:nvPr>
        </p:nvSpPr>
        <p:spPr>
          <a:xfrm>
            <a:off x="347133" y="56860"/>
            <a:ext cx="10515600" cy="1325563"/>
          </a:xfrm>
        </p:spPr>
        <p:txBody>
          <a:bodyPr/>
          <a:lstStyle/>
          <a:p>
            <a:r>
              <a:rPr lang="en-CO" dirty="0"/>
              <a:t>CLASIFICACIÓN</a:t>
            </a:r>
          </a:p>
        </p:txBody>
      </p:sp>
      <p:sp>
        <p:nvSpPr>
          <p:cNvPr id="7" name="Rectangle 3">
            <a:extLst>
              <a:ext uri="{FF2B5EF4-FFF2-40B4-BE49-F238E27FC236}">
                <a16:creationId xmlns:a16="http://schemas.microsoft.com/office/drawing/2014/main" id="{4D5FF9D1-3817-D34A-9266-7E2EE08E3F80}"/>
              </a:ext>
            </a:extLst>
          </p:cNvPr>
          <p:cNvSpPr txBox="1">
            <a:spLocks noChangeArrowheads="1"/>
          </p:cNvSpPr>
          <p:nvPr/>
        </p:nvSpPr>
        <p:spPr>
          <a:xfrm>
            <a:off x="838200" y="125333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altLang="es-CO" sz="2800" b="1" dirty="0"/>
              <a:t>Laceración:</a:t>
            </a:r>
          </a:p>
        </p:txBody>
      </p:sp>
      <p:pic>
        <p:nvPicPr>
          <p:cNvPr id="8" name="Picture 4">
            <a:extLst>
              <a:ext uri="{FF2B5EF4-FFF2-40B4-BE49-F238E27FC236}">
                <a16:creationId xmlns:a16="http://schemas.microsoft.com/office/drawing/2014/main" id="{11C8AE85-F573-D44F-80EB-2F3E3B9BE1C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t="6271"/>
          <a:stretch>
            <a:fillRect/>
          </a:stretch>
        </p:blipFill>
        <p:spPr bwMode="auto">
          <a:xfrm>
            <a:off x="6586152" y="507708"/>
            <a:ext cx="4010970" cy="58425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45853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6C7E5E40-E8F2-294F-A61E-78C4C99A37FD}"/>
              </a:ext>
            </a:extLst>
          </p:cNvPr>
          <p:cNvSpPr>
            <a:spLocks noGrp="1"/>
          </p:cNvSpPr>
          <p:nvPr>
            <p:ph type="title"/>
          </p:nvPr>
        </p:nvSpPr>
        <p:spPr>
          <a:xfrm>
            <a:off x="370017" y="170548"/>
            <a:ext cx="10515600" cy="1325563"/>
          </a:xfrm>
        </p:spPr>
        <p:txBody>
          <a:bodyPr/>
          <a:lstStyle/>
          <a:p>
            <a:r>
              <a:rPr lang="en-CO" dirty="0"/>
              <a:t>CLASIFICACIÓN</a:t>
            </a:r>
          </a:p>
        </p:txBody>
      </p:sp>
      <p:sp>
        <p:nvSpPr>
          <p:cNvPr id="5" name="Rectangle 3">
            <a:extLst>
              <a:ext uri="{FF2B5EF4-FFF2-40B4-BE49-F238E27FC236}">
                <a16:creationId xmlns:a16="http://schemas.microsoft.com/office/drawing/2014/main" id="{03419610-C5A1-B444-B174-85E2F2D22A31}"/>
              </a:ext>
            </a:extLst>
          </p:cNvPr>
          <p:cNvSpPr txBox="1">
            <a:spLocks noChangeArrowheads="1"/>
          </p:cNvSpPr>
          <p:nvPr/>
        </p:nvSpPr>
        <p:spPr>
          <a:xfrm>
            <a:off x="879547" y="149611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altLang="es-CO" sz="2800" b="1" dirty="0"/>
              <a:t>Avulsión sin pérdida de tejido:</a:t>
            </a:r>
          </a:p>
        </p:txBody>
      </p:sp>
      <p:pic>
        <p:nvPicPr>
          <p:cNvPr id="9" name="Picture 5">
            <a:extLst>
              <a:ext uri="{FF2B5EF4-FFF2-40B4-BE49-F238E27FC236}">
                <a16:creationId xmlns:a16="http://schemas.microsoft.com/office/drawing/2014/main" id="{11DDFA68-E9F4-934C-8173-D73FB5F74EB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33989" y="3474905"/>
            <a:ext cx="4105275" cy="31924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AE950963-AFD3-B64A-8D27-E06F9290C9B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84094" y="713845"/>
            <a:ext cx="3600450" cy="3173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84843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6C7E5E40-E8F2-294F-A61E-78C4C99A37FD}"/>
              </a:ext>
            </a:extLst>
          </p:cNvPr>
          <p:cNvSpPr>
            <a:spLocks noGrp="1"/>
          </p:cNvSpPr>
          <p:nvPr>
            <p:ph type="title"/>
          </p:nvPr>
        </p:nvSpPr>
        <p:spPr>
          <a:xfrm>
            <a:off x="465667" y="137125"/>
            <a:ext cx="10515600" cy="1325563"/>
          </a:xfrm>
        </p:spPr>
        <p:txBody>
          <a:bodyPr/>
          <a:lstStyle/>
          <a:p>
            <a:r>
              <a:rPr lang="en-CO" dirty="0"/>
              <a:t>CLASIFICACIÓN</a:t>
            </a:r>
          </a:p>
        </p:txBody>
      </p:sp>
      <p:pic>
        <p:nvPicPr>
          <p:cNvPr id="7" name="Picture 4">
            <a:extLst>
              <a:ext uri="{FF2B5EF4-FFF2-40B4-BE49-F238E27FC236}">
                <a16:creationId xmlns:a16="http://schemas.microsoft.com/office/drawing/2014/main" id="{7254AAC1-A9AF-AA49-86E8-762F6345151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61488" y="2062455"/>
            <a:ext cx="5850966" cy="43886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06ED76E9-6F3B-D345-9B86-934E5F9BA834}"/>
              </a:ext>
            </a:extLst>
          </p:cNvPr>
          <p:cNvSpPr txBox="1">
            <a:spLocks noChangeArrowheads="1"/>
          </p:cNvSpPr>
          <p:nvPr/>
        </p:nvSpPr>
        <p:spPr>
          <a:xfrm>
            <a:off x="879547" y="149611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altLang="es-CO" sz="2800" b="1" dirty="0"/>
              <a:t>Avulsión con pérdida de tejido:</a:t>
            </a:r>
          </a:p>
        </p:txBody>
      </p:sp>
    </p:spTree>
    <p:extLst>
      <p:ext uri="{BB962C8B-B14F-4D97-AF65-F5344CB8AC3E}">
        <p14:creationId xmlns:p14="http://schemas.microsoft.com/office/powerpoint/2010/main" val="110357522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42BCB-0B42-4040-B12F-89993ED2A03F}"/>
              </a:ext>
            </a:extLst>
          </p:cNvPr>
          <p:cNvSpPr>
            <a:spLocks noGrp="1"/>
          </p:cNvSpPr>
          <p:nvPr>
            <p:ph type="title"/>
          </p:nvPr>
        </p:nvSpPr>
        <p:spPr>
          <a:xfrm>
            <a:off x="344610" y="43929"/>
            <a:ext cx="10515600" cy="1325563"/>
          </a:xfrm>
        </p:spPr>
        <p:txBody>
          <a:bodyPr/>
          <a:lstStyle/>
          <a:p>
            <a:r>
              <a:rPr lang="en-CO" dirty="0"/>
              <a:t>CICATRIZACIÓN</a:t>
            </a:r>
          </a:p>
        </p:txBody>
      </p:sp>
      <p:sp>
        <p:nvSpPr>
          <p:cNvPr id="5" name="Text Box 9">
            <a:extLst>
              <a:ext uri="{FF2B5EF4-FFF2-40B4-BE49-F238E27FC236}">
                <a16:creationId xmlns:a16="http://schemas.microsoft.com/office/drawing/2014/main" id="{78D3D06F-86A4-0C4C-AAF7-D675B800D923}"/>
              </a:ext>
            </a:extLst>
          </p:cNvPr>
          <p:cNvSpPr txBox="1">
            <a:spLocks noChangeArrowheads="1"/>
          </p:cNvSpPr>
          <p:nvPr/>
        </p:nvSpPr>
        <p:spPr bwMode="auto">
          <a:xfrm>
            <a:off x="5791201" y="6418539"/>
            <a:ext cx="73216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CO" sz="1200" i="1" dirty="0">
                <a:solidFill>
                  <a:srgbClr val="152B48"/>
                </a:solidFill>
                <a:latin typeface="Montserrat" pitchFamily="2" charset="77"/>
              </a:rPr>
              <a:t>Wound Healing: An Overview. </a:t>
            </a:r>
            <a:r>
              <a:rPr lang="en-GB" altLang="en-CO" sz="1200" dirty="0">
                <a:solidFill>
                  <a:srgbClr val="152B48"/>
                </a:solidFill>
                <a:latin typeface="Montserrat" pitchFamily="2" charset="77"/>
              </a:rPr>
              <a:t>Plastic and Reconstructive Surgery 2006, 117: 1eS</a:t>
            </a:r>
            <a:r>
              <a:rPr lang="es-ES" altLang="en-CO" sz="1200" dirty="0">
                <a:solidFill>
                  <a:srgbClr val="152B48"/>
                </a:solidFill>
                <a:latin typeface="Montserrat" pitchFamily="2" charset="77"/>
              </a:rPr>
              <a:t> </a:t>
            </a:r>
          </a:p>
        </p:txBody>
      </p:sp>
      <p:pic>
        <p:nvPicPr>
          <p:cNvPr id="6" name="Picture 8" descr="keloid scarification7">
            <a:extLst>
              <a:ext uri="{FF2B5EF4-FFF2-40B4-BE49-F238E27FC236}">
                <a16:creationId xmlns:a16="http://schemas.microsoft.com/office/drawing/2014/main" id="{946166F5-EE69-8541-BF5A-79482CA389E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32320" y="1177103"/>
            <a:ext cx="3298880" cy="505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collagen_III">
            <a:extLst>
              <a:ext uri="{FF2B5EF4-FFF2-40B4-BE49-F238E27FC236}">
                <a16:creationId xmlns:a16="http://schemas.microsoft.com/office/drawing/2014/main" id="{7D16AF91-C815-7842-8A2B-F14BCC361E0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b="6569"/>
          <a:stretch>
            <a:fillRect/>
          </a:stretch>
        </p:blipFill>
        <p:spPr bwMode="auto">
          <a:xfrm>
            <a:off x="9091449" y="3876666"/>
            <a:ext cx="2781459" cy="2026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collagen1">
            <a:extLst>
              <a:ext uri="{FF2B5EF4-FFF2-40B4-BE49-F238E27FC236}">
                <a16:creationId xmlns:a16="http://schemas.microsoft.com/office/drawing/2014/main" id="{41B1864C-679D-0044-AB8F-0E0B60CA52F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b="6017"/>
          <a:stretch>
            <a:fillRect/>
          </a:stretch>
        </p:blipFill>
        <p:spPr bwMode="auto">
          <a:xfrm>
            <a:off x="9091449" y="1196295"/>
            <a:ext cx="2755941" cy="202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131813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6C7E5E40-E8F2-294F-A61E-78C4C99A37FD}"/>
              </a:ext>
            </a:extLst>
          </p:cNvPr>
          <p:cNvSpPr>
            <a:spLocks noGrp="1"/>
          </p:cNvSpPr>
          <p:nvPr>
            <p:ph type="title"/>
          </p:nvPr>
        </p:nvSpPr>
        <p:spPr>
          <a:xfrm>
            <a:off x="509994" y="259272"/>
            <a:ext cx="10515600" cy="1325563"/>
          </a:xfrm>
        </p:spPr>
        <p:txBody>
          <a:bodyPr/>
          <a:lstStyle/>
          <a:p>
            <a:r>
              <a:rPr lang="en-CO" dirty="0"/>
              <a:t>ETIOLOGÍA</a:t>
            </a:r>
          </a:p>
        </p:txBody>
      </p:sp>
      <p:sp>
        <p:nvSpPr>
          <p:cNvPr id="5" name="Rectangle 3">
            <a:extLst>
              <a:ext uri="{FF2B5EF4-FFF2-40B4-BE49-F238E27FC236}">
                <a16:creationId xmlns:a16="http://schemas.microsoft.com/office/drawing/2014/main" id="{03419610-C5A1-B444-B174-85E2F2D22A31}"/>
              </a:ext>
            </a:extLst>
          </p:cNvPr>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ltLang="es-CO" dirty="0"/>
          </a:p>
        </p:txBody>
      </p:sp>
      <p:sp>
        <p:nvSpPr>
          <p:cNvPr id="6" name="Rectangle 3">
            <a:extLst>
              <a:ext uri="{FF2B5EF4-FFF2-40B4-BE49-F238E27FC236}">
                <a16:creationId xmlns:a16="http://schemas.microsoft.com/office/drawing/2014/main" id="{F75E965E-E690-0245-B479-2401799A67FF}"/>
              </a:ext>
            </a:extLst>
          </p:cNvPr>
          <p:cNvSpPr txBox="1">
            <a:spLocks noChangeArrowheads="1"/>
          </p:cNvSpPr>
          <p:nvPr/>
        </p:nvSpPr>
        <p:spPr>
          <a:xfrm>
            <a:off x="948144" y="1545129"/>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99FFCC"/>
              </a:buClr>
              <a:buNone/>
            </a:pPr>
            <a:r>
              <a:rPr lang="es-MX" altLang="es-CO" sz="2800" b="1" dirty="0"/>
              <a:t>Cortante:</a:t>
            </a:r>
          </a:p>
          <a:p>
            <a:pPr>
              <a:buClr>
                <a:srgbClr val="99FFCC"/>
              </a:buClr>
              <a:buFont typeface="Wingdings" pitchFamily="2" charset="2"/>
              <a:buChar char="§"/>
            </a:pPr>
            <a:endParaRPr lang="es-MX" altLang="es-CO" sz="2800" b="1" dirty="0"/>
          </a:p>
          <a:p>
            <a:pPr>
              <a:buClr>
                <a:srgbClr val="99FFCC"/>
              </a:buClr>
              <a:buFont typeface="Wingdings" pitchFamily="2" charset="2"/>
              <a:buNone/>
            </a:pPr>
            <a:endParaRPr lang="es-ES" altLang="es-CO" sz="2800" b="1" dirty="0"/>
          </a:p>
        </p:txBody>
      </p:sp>
      <p:pic>
        <p:nvPicPr>
          <p:cNvPr id="8" name="Picture 5">
            <a:extLst>
              <a:ext uri="{FF2B5EF4-FFF2-40B4-BE49-F238E27FC236}">
                <a16:creationId xmlns:a16="http://schemas.microsoft.com/office/drawing/2014/main" id="{F01A8367-E993-AA4F-98C0-B918728D20B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62944" y="2254742"/>
            <a:ext cx="5962650" cy="3816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93320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6C7E5E40-E8F2-294F-A61E-78C4C99A37FD}"/>
              </a:ext>
            </a:extLst>
          </p:cNvPr>
          <p:cNvSpPr>
            <a:spLocks noGrp="1"/>
          </p:cNvSpPr>
          <p:nvPr>
            <p:ph type="title"/>
          </p:nvPr>
        </p:nvSpPr>
        <p:spPr>
          <a:xfrm>
            <a:off x="499534" y="168961"/>
            <a:ext cx="10515600" cy="1325563"/>
          </a:xfrm>
        </p:spPr>
        <p:txBody>
          <a:bodyPr/>
          <a:lstStyle/>
          <a:p>
            <a:r>
              <a:rPr lang="en-CO" dirty="0"/>
              <a:t>ETIOLOGÍA</a:t>
            </a:r>
          </a:p>
        </p:txBody>
      </p:sp>
      <p:sp>
        <p:nvSpPr>
          <p:cNvPr id="5" name="Rectangle 3">
            <a:extLst>
              <a:ext uri="{FF2B5EF4-FFF2-40B4-BE49-F238E27FC236}">
                <a16:creationId xmlns:a16="http://schemas.microsoft.com/office/drawing/2014/main" id="{03419610-C5A1-B444-B174-85E2F2D22A31}"/>
              </a:ext>
            </a:extLst>
          </p:cNvPr>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ltLang="es-CO" dirty="0"/>
          </a:p>
        </p:txBody>
      </p:sp>
      <p:sp>
        <p:nvSpPr>
          <p:cNvPr id="9" name="Rectangle 3">
            <a:extLst>
              <a:ext uri="{FF2B5EF4-FFF2-40B4-BE49-F238E27FC236}">
                <a16:creationId xmlns:a16="http://schemas.microsoft.com/office/drawing/2014/main" id="{7A2EF988-0B05-2647-9771-D5CC31359E19}"/>
              </a:ext>
            </a:extLst>
          </p:cNvPr>
          <p:cNvSpPr txBox="1">
            <a:spLocks noChangeArrowheads="1"/>
          </p:cNvSpPr>
          <p:nvPr/>
        </p:nvSpPr>
        <p:spPr>
          <a:xfrm>
            <a:off x="889815" y="1432004"/>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99FFCC"/>
              </a:buClr>
              <a:buNone/>
            </a:pPr>
            <a:r>
              <a:rPr lang="es-MX" altLang="es-CO" sz="2800" b="1" dirty="0"/>
              <a:t>Contundente:</a:t>
            </a:r>
          </a:p>
          <a:p>
            <a:pPr>
              <a:buClr>
                <a:srgbClr val="99FFCC"/>
              </a:buClr>
              <a:buFont typeface="Wingdings" pitchFamily="2" charset="2"/>
              <a:buChar char="§"/>
            </a:pPr>
            <a:endParaRPr lang="es-MX" altLang="es-CO" sz="2800" b="1" dirty="0"/>
          </a:p>
          <a:p>
            <a:pPr>
              <a:buClr>
                <a:srgbClr val="99FFCC"/>
              </a:buClr>
              <a:buFont typeface="Wingdings" pitchFamily="2" charset="2"/>
              <a:buNone/>
            </a:pPr>
            <a:endParaRPr lang="es-MX" altLang="es-CO" sz="2800" b="1" dirty="0"/>
          </a:p>
          <a:p>
            <a:pPr>
              <a:buClr>
                <a:srgbClr val="99FFCC"/>
              </a:buClr>
              <a:buFont typeface="Wingdings" pitchFamily="2" charset="2"/>
              <a:buChar char="§"/>
            </a:pPr>
            <a:endParaRPr lang="es-MX" altLang="es-CO" sz="2800" b="1" dirty="0"/>
          </a:p>
          <a:p>
            <a:pPr>
              <a:buClr>
                <a:srgbClr val="99FFCC"/>
              </a:buClr>
              <a:buFont typeface="Wingdings" pitchFamily="2" charset="2"/>
              <a:buChar char="§"/>
            </a:pPr>
            <a:endParaRPr lang="es-ES" altLang="es-CO" sz="2800" b="1" dirty="0"/>
          </a:p>
        </p:txBody>
      </p:sp>
      <p:pic>
        <p:nvPicPr>
          <p:cNvPr id="10" name="Picture 4">
            <a:extLst>
              <a:ext uri="{FF2B5EF4-FFF2-40B4-BE49-F238E27FC236}">
                <a16:creationId xmlns:a16="http://schemas.microsoft.com/office/drawing/2014/main" id="{4B059FD5-7C39-8A41-BD0B-00463346D2E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4615" y="1238462"/>
            <a:ext cx="6141179" cy="460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04603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6C7E5E40-E8F2-294F-A61E-78C4C99A37FD}"/>
              </a:ext>
            </a:extLst>
          </p:cNvPr>
          <p:cNvSpPr>
            <a:spLocks noGrp="1"/>
          </p:cNvSpPr>
          <p:nvPr>
            <p:ph type="title"/>
          </p:nvPr>
        </p:nvSpPr>
        <p:spPr>
          <a:xfrm>
            <a:off x="431800" y="121446"/>
            <a:ext cx="10515600" cy="1325563"/>
          </a:xfrm>
        </p:spPr>
        <p:txBody>
          <a:bodyPr/>
          <a:lstStyle/>
          <a:p>
            <a:r>
              <a:rPr lang="en-CO" dirty="0"/>
              <a:t>ETIOLOGÍA</a:t>
            </a:r>
          </a:p>
        </p:txBody>
      </p:sp>
      <p:sp>
        <p:nvSpPr>
          <p:cNvPr id="5" name="Rectangle 3">
            <a:extLst>
              <a:ext uri="{FF2B5EF4-FFF2-40B4-BE49-F238E27FC236}">
                <a16:creationId xmlns:a16="http://schemas.microsoft.com/office/drawing/2014/main" id="{03419610-C5A1-B444-B174-85E2F2D22A31}"/>
              </a:ext>
            </a:extLst>
          </p:cNvPr>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ltLang="es-CO" dirty="0"/>
          </a:p>
        </p:txBody>
      </p:sp>
      <p:pic>
        <p:nvPicPr>
          <p:cNvPr id="6" name="Picture 4">
            <a:extLst>
              <a:ext uri="{FF2B5EF4-FFF2-40B4-BE49-F238E27FC236}">
                <a16:creationId xmlns:a16="http://schemas.microsoft.com/office/drawing/2014/main" id="{7F6D967B-D4EB-3D40-8F4F-0D701B8CB0F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t="6271"/>
          <a:stretch>
            <a:fillRect/>
          </a:stretch>
        </p:blipFill>
        <p:spPr bwMode="auto">
          <a:xfrm>
            <a:off x="6474942" y="276251"/>
            <a:ext cx="4183278" cy="60935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AA78CA3D-313E-774B-AB62-9C76BE4E8596}"/>
              </a:ext>
            </a:extLst>
          </p:cNvPr>
          <p:cNvSpPr txBox="1">
            <a:spLocks noChangeArrowheads="1"/>
          </p:cNvSpPr>
          <p:nvPr/>
        </p:nvSpPr>
        <p:spPr>
          <a:xfrm>
            <a:off x="902644" y="1302809"/>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99FFCC"/>
              </a:buClr>
              <a:buNone/>
            </a:pPr>
            <a:r>
              <a:rPr lang="es-MX" altLang="es-CO" sz="2800" b="1" dirty="0"/>
              <a:t>Cortocontundente:</a:t>
            </a:r>
          </a:p>
          <a:p>
            <a:pPr>
              <a:buClr>
                <a:srgbClr val="99FFCC"/>
              </a:buClr>
              <a:buFont typeface="Wingdings" pitchFamily="2" charset="2"/>
              <a:buChar char="§"/>
            </a:pPr>
            <a:endParaRPr lang="es-MX" altLang="es-CO" sz="2800" b="1" dirty="0"/>
          </a:p>
          <a:p>
            <a:pPr>
              <a:buClr>
                <a:srgbClr val="99FFCC"/>
              </a:buClr>
              <a:buFont typeface="Wingdings" pitchFamily="2" charset="2"/>
              <a:buChar char="§"/>
            </a:pPr>
            <a:endParaRPr lang="es-MX" altLang="es-CO" sz="2800" b="1" dirty="0"/>
          </a:p>
          <a:p>
            <a:pPr>
              <a:buClr>
                <a:srgbClr val="99FFCC"/>
              </a:buClr>
              <a:buFont typeface="Wingdings" pitchFamily="2" charset="2"/>
              <a:buChar char="§"/>
            </a:pPr>
            <a:endParaRPr lang="es-ES" altLang="es-CO" sz="2800" b="1" dirty="0"/>
          </a:p>
        </p:txBody>
      </p:sp>
    </p:spTree>
    <p:extLst>
      <p:ext uri="{BB962C8B-B14F-4D97-AF65-F5344CB8AC3E}">
        <p14:creationId xmlns:p14="http://schemas.microsoft.com/office/powerpoint/2010/main" val="298602219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6C7E5E40-E8F2-294F-A61E-78C4C99A37FD}"/>
              </a:ext>
            </a:extLst>
          </p:cNvPr>
          <p:cNvSpPr>
            <a:spLocks noGrp="1"/>
          </p:cNvSpPr>
          <p:nvPr>
            <p:ph type="title"/>
          </p:nvPr>
        </p:nvSpPr>
        <p:spPr>
          <a:xfrm>
            <a:off x="558799" y="189151"/>
            <a:ext cx="10515600" cy="1325563"/>
          </a:xfrm>
        </p:spPr>
        <p:txBody>
          <a:bodyPr/>
          <a:lstStyle/>
          <a:p>
            <a:r>
              <a:rPr lang="en-CO" dirty="0"/>
              <a:t>ETIOLOGÍA</a:t>
            </a:r>
          </a:p>
        </p:txBody>
      </p:sp>
      <p:sp>
        <p:nvSpPr>
          <p:cNvPr id="5" name="Rectangle 3">
            <a:extLst>
              <a:ext uri="{FF2B5EF4-FFF2-40B4-BE49-F238E27FC236}">
                <a16:creationId xmlns:a16="http://schemas.microsoft.com/office/drawing/2014/main" id="{03419610-C5A1-B444-B174-85E2F2D22A31}"/>
              </a:ext>
            </a:extLst>
          </p:cNvPr>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ltLang="es-CO" dirty="0"/>
          </a:p>
        </p:txBody>
      </p:sp>
      <p:sp>
        <p:nvSpPr>
          <p:cNvPr id="8" name="Rectangle 3">
            <a:extLst>
              <a:ext uri="{FF2B5EF4-FFF2-40B4-BE49-F238E27FC236}">
                <a16:creationId xmlns:a16="http://schemas.microsoft.com/office/drawing/2014/main" id="{5401CACC-C833-0340-B31F-DD2BC1620AAA}"/>
              </a:ext>
            </a:extLst>
          </p:cNvPr>
          <p:cNvSpPr txBox="1">
            <a:spLocks noChangeArrowheads="1"/>
          </p:cNvSpPr>
          <p:nvPr/>
        </p:nvSpPr>
        <p:spPr>
          <a:xfrm>
            <a:off x="1003044" y="924223"/>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9FFCC"/>
              </a:buClr>
              <a:buFont typeface="Wingdings" pitchFamily="2" charset="2"/>
              <a:buNone/>
            </a:pPr>
            <a:endParaRPr lang="es-MX" altLang="es-CO" sz="2800" b="1" dirty="0"/>
          </a:p>
          <a:p>
            <a:pPr marL="0" indent="0">
              <a:buClr>
                <a:srgbClr val="99FFCC"/>
              </a:buClr>
              <a:buNone/>
            </a:pPr>
            <a:r>
              <a:rPr lang="es-MX" altLang="es-CO" sz="2800" b="1" dirty="0"/>
              <a:t>Electricidad:</a:t>
            </a:r>
          </a:p>
          <a:p>
            <a:pPr>
              <a:buClr>
                <a:srgbClr val="99FFCC"/>
              </a:buClr>
              <a:buFont typeface="Wingdings" pitchFamily="2" charset="2"/>
              <a:buChar char="§"/>
            </a:pPr>
            <a:endParaRPr lang="es-ES" altLang="es-CO" sz="2800" b="1" dirty="0"/>
          </a:p>
        </p:txBody>
      </p:sp>
      <p:pic>
        <p:nvPicPr>
          <p:cNvPr id="9" name="Picture 4">
            <a:extLst>
              <a:ext uri="{FF2B5EF4-FFF2-40B4-BE49-F238E27FC236}">
                <a16:creationId xmlns:a16="http://schemas.microsoft.com/office/drawing/2014/main" id="{694FDC63-6256-2142-87E4-036841D6A45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6033" y="1407814"/>
            <a:ext cx="6067168" cy="4525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10289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6C7E5E40-E8F2-294F-A61E-78C4C99A37FD}"/>
              </a:ext>
            </a:extLst>
          </p:cNvPr>
          <p:cNvSpPr>
            <a:spLocks noGrp="1"/>
          </p:cNvSpPr>
          <p:nvPr>
            <p:ph type="title"/>
          </p:nvPr>
        </p:nvSpPr>
        <p:spPr>
          <a:xfrm>
            <a:off x="432487" y="170259"/>
            <a:ext cx="10515600" cy="1325563"/>
          </a:xfrm>
        </p:spPr>
        <p:txBody>
          <a:bodyPr/>
          <a:lstStyle/>
          <a:p>
            <a:r>
              <a:rPr lang="en-CO" dirty="0"/>
              <a:t>ETIOLOGÍA</a:t>
            </a:r>
          </a:p>
        </p:txBody>
      </p:sp>
      <p:sp>
        <p:nvSpPr>
          <p:cNvPr id="5" name="Rectangle 3">
            <a:extLst>
              <a:ext uri="{FF2B5EF4-FFF2-40B4-BE49-F238E27FC236}">
                <a16:creationId xmlns:a16="http://schemas.microsoft.com/office/drawing/2014/main" id="{03419610-C5A1-B444-B174-85E2F2D22A31}"/>
              </a:ext>
            </a:extLst>
          </p:cNvPr>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ltLang="es-CO" dirty="0"/>
          </a:p>
        </p:txBody>
      </p:sp>
      <p:sp>
        <p:nvSpPr>
          <p:cNvPr id="6" name="Rectangle 3">
            <a:extLst>
              <a:ext uri="{FF2B5EF4-FFF2-40B4-BE49-F238E27FC236}">
                <a16:creationId xmlns:a16="http://schemas.microsoft.com/office/drawing/2014/main" id="{1142868E-081A-A344-BE9F-51881BF72A6E}"/>
              </a:ext>
            </a:extLst>
          </p:cNvPr>
          <p:cNvSpPr txBox="1">
            <a:spLocks noChangeArrowheads="1"/>
          </p:cNvSpPr>
          <p:nvPr/>
        </p:nvSpPr>
        <p:spPr>
          <a:xfrm>
            <a:off x="984422" y="833040"/>
            <a:ext cx="8229600" cy="45259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99FFCC"/>
              </a:buClr>
              <a:buFont typeface="Wingdings" pitchFamily="2" charset="2"/>
              <a:buNone/>
            </a:pPr>
            <a:endParaRPr lang="es-MX" altLang="es-CO" sz="2800" b="1" dirty="0"/>
          </a:p>
          <a:p>
            <a:pPr marL="0" indent="0">
              <a:buClr>
                <a:srgbClr val="99FFCC"/>
              </a:buClr>
              <a:buNone/>
            </a:pPr>
            <a:r>
              <a:rPr lang="es-MX" altLang="es-CO" sz="2800" b="1" dirty="0"/>
              <a:t>Quemadura:</a:t>
            </a:r>
          </a:p>
          <a:p>
            <a:pPr>
              <a:buClr>
                <a:srgbClr val="99FFCC"/>
              </a:buClr>
              <a:buFont typeface="Wingdings" pitchFamily="2" charset="2"/>
              <a:buChar char="§"/>
            </a:pPr>
            <a:endParaRPr lang="es-ES" altLang="es-CO" sz="2800" b="1" dirty="0"/>
          </a:p>
        </p:txBody>
      </p:sp>
      <p:pic>
        <p:nvPicPr>
          <p:cNvPr id="7" name="Picture 4">
            <a:extLst>
              <a:ext uri="{FF2B5EF4-FFF2-40B4-BE49-F238E27FC236}">
                <a16:creationId xmlns:a16="http://schemas.microsoft.com/office/drawing/2014/main" id="{04D02CBA-A56C-C94D-88F7-1F9A3E858A6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35579" y="589083"/>
            <a:ext cx="4312508" cy="56798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40698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B13D41-0553-0846-92E8-1A2EB36EB7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6417" y="216976"/>
            <a:ext cx="3010634" cy="2930049"/>
          </a:xfrm>
          <a:prstGeom prst="rect">
            <a:avLst/>
          </a:prstGeom>
        </p:spPr>
      </p:pic>
      <p:pic>
        <p:nvPicPr>
          <p:cNvPr id="6" name="Picture 5">
            <a:extLst>
              <a:ext uri="{FF2B5EF4-FFF2-40B4-BE49-F238E27FC236}">
                <a16:creationId xmlns:a16="http://schemas.microsoft.com/office/drawing/2014/main" id="{43739208-6837-F54D-92E3-33F2E40A4F32}"/>
              </a:ext>
            </a:extLst>
          </p:cNvPr>
          <p:cNvPicPr>
            <a:picLocks noChangeAspect="1"/>
          </p:cNvPicPr>
          <p:nvPr/>
        </p:nvPicPr>
        <p:blipFill>
          <a:blip r:embed="rId4"/>
          <a:stretch>
            <a:fillRect/>
          </a:stretch>
        </p:blipFill>
        <p:spPr>
          <a:xfrm>
            <a:off x="8730959" y="3429000"/>
            <a:ext cx="2290341" cy="2617533"/>
          </a:xfrm>
          <a:prstGeom prst="rect">
            <a:avLst/>
          </a:prstGeom>
        </p:spPr>
      </p:pic>
    </p:spTree>
    <p:extLst>
      <p:ext uri="{BB962C8B-B14F-4D97-AF65-F5344CB8AC3E}">
        <p14:creationId xmlns:p14="http://schemas.microsoft.com/office/powerpoint/2010/main" val="281691983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75D55F-E595-E243-B0F6-8AC0C3575C3E}"/>
              </a:ext>
            </a:extLst>
          </p:cNvPr>
          <p:cNvSpPr txBox="1">
            <a:spLocks noChangeArrowheads="1"/>
          </p:cNvSpPr>
          <p:nvPr/>
        </p:nvSpPr>
        <p:spPr>
          <a:xfrm>
            <a:off x="6615231" y="1470554"/>
            <a:ext cx="8153400" cy="54979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s-CO" sz="2400" dirty="0"/>
              <a:t>Vacuna Td.</a:t>
            </a:r>
          </a:p>
          <a:p>
            <a:pPr>
              <a:defRPr/>
            </a:pPr>
            <a:endParaRPr lang="es-CO" sz="2400" dirty="0"/>
          </a:p>
          <a:p>
            <a:pPr>
              <a:defRPr/>
            </a:pPr>
            <a:r>
              <a:rPr lang="es-CO" sz="2400" dirty="0"/>
              <a:t>Anestesia.</a:t>
            </a:r>
          </a:p>
          <a:p>
            <a:pPr>
              <a:defRPr/>
            </a:pPr>
            <a:endParaRPr lang="es-CO" sz="2400" dirty="0"/>
          </a:p>
          <a:p>
            <a:pPr>
              <a:defRPr/>
            </a:pPr>
            <a:r>
              <a:rPr lang="es-CO" sz="2400" dirty="0"/>
              <a:t>Lavado.</a:t>
            </a:r>
          </a:p>
          <a:p>
            <a:pPr>
              <a:defRPr/>
            </a:pPr>
            <a:endParaRPr lang="es-CO" sz="2400" dirty="0"/>
          </a:p>
          <a:p>
            <a:pPr>
              <a:defRPr/>
            </a:pPr>
            <a:r>
              <a:rPr lang="es-CO" sz="2400" dirty="0"/>
              <a:t>Desbridamiento.</a:t>
            </a:r>
          </a:p>
          <a:p>
            <a:pPr>
              <a:defRPr/>
            </a:pPr>
            <a:endParaRPr lang="es-CO" sz="2400" dirty="0"/>
          </a:p>
          <a:p>
            <a:pPr>
              <a:defRPr/>
            </a:pPr>
            <a:r>
              <a:rPr lang="es-CO" sz="2400" dirty="0"/>
              <a:t>¿Cierre?</a:t>
            </a:r>
          </a:p>
          <a:p>
            <a:pPr>
              <a:defRPr/>
            </a:pPr>
            <a:endParaRPr lang="es-CO" sz="2400" dirty="0"/>
          </a:p>
          <a:p>
            <a:pPr>
              <a:defRPr/>
            </a:pPr>
            <a:r>
              <a:rPr lang="es-CO" sz="2400" dirty="0"/>
              <a:t>Antibióticos.</a:t>
            </a:r>
          </a:p>
        </p:txBody>
      </p:sp>
      <p:sp>
        <p:nvSpPr>
          <p:cNvPr id="7" name="Title 1">
            <a:extLst>
              <a:ext uri="{FF2B5EF4-FFF2-40B4-BE49-F238E27FC236}">
                <a16:creationId xmlns:a16="http://schemas.microsoft.com/office/drawing/2014/main" id="{9F94890B-7DDE-0E44-8914-33E238145566}"/>
              </a:ext>
            </a:extLst>
          </p:cNvPr>
          <p:cNvSpPr>
            <a:spLocks noGrp="1"/>
          </p:cNvSpPr>
          <p:nvPr>
            <p:ph type="title"/>
          </p:nvPr>
        </p:nvSpPr>
        <p:spPr>
          <a:xfrm>
            <a:off x="565798" y="144991"/>
            <a:ext cx="10515600" cy="1325563"/>
          </a:xfrm>
        </p:spPr>
        <p:txBody>
          <a:bodyPr/>
          <a:lstStyle/>
          <a:p>
            <a:r>
              <a:rPr lang="en-CO" dirty="0"/>
              <a:t>MANEJO DE HERIDAS</a:t>
            </a:r>
          </a:p>
        </p:txBody>
      </p:sp>
    </p:spTree>
    <p:extLst>
      <p:ext uri="{BB962C8B-B14F-4D97-AF65-F5344CB8AC3E}">
        <p14:creationId xmlns:p14="http://schemas.microsoft.com/office/powerpoint/2010/main" val="376926630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6C7E5E40-E8F2-294F-A61E-78C4C99A37FD}"/>
              </a:ext>
            </a:extLst>
          </p:cNvPr>
          <p:cNvSpPr>
            <a:spLocks noGrp="1"/>
          </p:cNvSpPr>
          <p:nvPr>
            <p:ph type="title"/>
          </p:nvPr>
        </p:nvSpPr>
        <p:spPr>
          <a:xfrm>
            <a:off x="431800" y="40004"/>
            <a:ext cx="10515600" cy="1325563"/>
          </a:xfrm>
        </p:spPr>
        <p:txBody>
          <a:bodyPr/>
          <a:lstStyle/>
          <a:p>
            <a:r>
              <a:rPr lang="en-CO" dirty="0"/>
              <a:t>1. TOXOIDE</a:t>
            </a:r>
          </a:p>
        </p:txBody>
      </p:sp>
      <p:sp>
        <p:nvSpPr>
          <p:cNvPr id="5" name="Rectangle 3">
            <a:extLst>
              <a:ext uri="{FF2B5EF4-FFF2-40B4-BE49-F238E27FC236}">
                <a16:creationId xmlns:a16="http://schemas.microsoft.com/office/drawing/2014/main" id="{03419610-C5A1-B444-B174-85E2F2D22A31}"/>
              </a:ext>
            </a:extLst>
          </p:cNvPr>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ltLang="es-CO" dirty="0"/>
          </a:p>
        </p:txBody>
      </p:sp>
      <p:sp>
        <p:nvSpPr>
          <p:cNvPr id="8" name="Marcador de contenido 2">
            <a:extLst>
              <a:ext uri="{FF2B5EF4-FFF2-40B4-BE49-F238E27FC236}">
                <a16:creationId xmlns:a16="http://schemas.microsoft.com/office/drawing/2014/main" id="{4C87AB99-56F3-EE47-BFD7-14A5D51FC3F1}"/>
              </a:ext>
            </a:extLst>
          </p:cNvPr>
          <p:cNvSpPr>
            <a:spLocks noGrp="1"/>
          </p:cNvSpPr>
          <p:nvPr>
            <p:ph idx="1"/>
          </p:nvPr>
        </p:nvSpPr>
        <p:spPr>
          <a:xfrm>
            <a:off x="584200" y="1253331"/>
            <a:ext cx="10515600" cy="4351338"/>
          </a:xfrm>
        </p:spPr>
        <p:txBody>
          <a:bodyPr/>
          <a:lstStyle/>
          <a:p>
            <a:pPr marL="0" indent="0">
              <a:buNone/>
            </a:pPr>
            <a:r>
              <a:rPr lang="es-CO" sz="2400" b="1" dirty="0"/>
              <a:t>Factores de riesgo:</a:t>
            </a:r>
          </a:p>
          <a:p>
            <a:pPr lvl="1"/>
            <a:r>
              <a:rPr lang="es-CO" dirty="0"/>
              <a:t>Heridas &gt; 6 horas.</a:t>
            </a:r>
          </a:p>
          <a:p>
            <a:pPr lvl="1"/>
            <a:r>
              <a:rPr lang="es-CO" dirty="0"/>
              <a:t>Profundidad &gt; 1cm. </a:t>
            </a:r>
          </a:p>
          <a:p>
            <a:pPr lvl="1"/>
            <a:r>
              <a:rPr lang="es-CO" dirty="0"/>
              <a:t>Macrocontaminación.</a:t>
            </a:r>
          </a:p>
          <a:p>
            <a:pPr lvl="1"/>
            <a:r>
              <a:rPr lang="es-CO" dirty="0"/>
              <a:t>Tejido desvitalizado.</a:t>
            </a:r>
          </a:p>
          <a:p>
            <a:pPr lvl="1"/>
            <a:endParaRPr lang="es-CO" dirty="0"/>
          </a:p>
        </p:txBody>
      </p:sp>
      <p:graphicFrame>
        <p:nvGraphicFramePr>
          <p:cNvPr id="9" name="Tabla 3">
            <a:extLst>
              <a:ext uri="{FF2B5EF4-FFF2-40B4-BE49-F238E27FC236}">
                <a16:creationId xmlns:a16="http://schemas.microsoft.com/office/drawing/2014/main" id="{13C58F5F-AD7D-874B-BD60-5C9987C24324}"/>
              </a:ext>
            </a:extLst>
          </p:cNvPr>
          <p:cNvGraphicFramePr>
            <a:graphicFrameLocks noGrp="1"/>
          </p:cNvGraphicFramePr>
          <p:nvPr>
            <p:extLst>
              <p:ext uri="{D42A27DB-BD31-4B8C-83A1-F6EECF244321}">
                <p14:modId xmlns:p14="http://schemas.microsoft.com/office/powerpoint/2010/main" val="935094136"/>
              </p:ext>
            </p:extLst>
          </p:nvPr>
        </p:nvGraphicFramePr>
        <p:xfrm>
          <a:off x="4669654" y="2050957"/>
          <a:ext cx="7474761" cy="2977683"/>
        </p:xfrm>
        <a:graphic>
          <a:graphicData uri="http://schemas.openxmlformats.org/drawingml/2006/table">
            <a:tbl>
              <a:tblPr firstRow="1" bandRow="1">
                <a:tableStyleId>{5C22544A-7EE6-4342-B048-85BDC9FD1C3A}</a:tableStyleId>
              </a:tblPr>
              <a:tblGrid>
                <a:gridCol w="1494952">
                  <a:extLst>
                    <a:ext uri="{9D8B030D-6E8A-4147-A177-3AD203B41FA5}">
                      <a16:colId xmlns:a16="http://schemas.microsoft.com/office/drawing/2014/main" val="1160606115"/>
                    </a:ext>
                  </a:extLst>
                </a:gridCol>
                <a:gridCol w="1264867">
                  <a:extLst>
                    <a:ext uri="{9D8B030D-6E8A-4147-A177-3AD203B41FA5}">
                      <a16:colId xmlns:a16="http://schemas.microsoft.com/office/drawing/2014/main" val="1422185974"/>
                    </a:ext>
                  </a:extLst>
                </a:gridCol>
                <a:gridCol w="1893744">
                  <a:extLst>
                    <a:ext uri="{9D8B030D-6E8A-4147-A177-3AD203B41FA5}">
                      <a16:colId xmlns:a16="http://schemas.microsoft.com/office/drawing/2014/main" val="3661632378"/>
                    </a:ext>
                  </a:extLst>
                </a:gridCol>
                <a:gridCol w="1326246">
                  <a:extLst>
                    <a:ext uri="{9D8B030D-6E8A-4147-A177-3AD203B41FA5}">
                      <a16:colId xmlns:a16="http://schemas.microsoft.com/office/drawing/2014/main" val="4185946313"/>
                    </a:ext>
                  </a:extLst>
                </a:gridCol>
                <a:gridCol w="1494952">
                  <a:extLst>
                    <a:ext uri="{9D8B030D-6E8A-4147-A177-3AD203B41FA5}">
                      <a16:colId xmlns:a16="http://schemas.microsoft.com/office/drawing/2014/main" val="3031083121"/>
                    </a:ext>
                  </a:extLst>
                </a:gridCol>
              </a:tblGrid>
              <a:tr h="307318">
                <a:tc>
                  <a:txBody>
                    <a:bodyPr/>
                    <a:lstStyle/>
                    <a:p>
                      <a:pPr algn="ctr"/>
                      <a:endParaRPr lang="es-CO" sz="1400" dirty="0">
                        <a:solidFill>
                          <a:srgbClr val="152B48"/>
                        </a:solidFill>
                        <a:latin typeface="Montserrat" pitchFamily="2" charset="77"/>
                      </a:endParaRPr>
                    </a:p>
                  </a:txBody>
                  <a:tcPr>
                    <a:solidFill>
                      <a:srgbClr val="152B48"/>
                    </a:solidFill>
                  </a:tcPr>
                </a:tc>
                <a:tc gridSpan="2">
                  <a:txBody>
                    <a:bodyPr/>
                    <a:lstStyle/>
                    <a:p>
                      <a:pPr algn="ctr"/>
                      <a:r>
                        <a:rPr lang="es-CO" sz="1400" dirty="0">
                          <a:solidFill>
                            <a:schemeClr val="bg1"/>
                          </a:solidFill>
                          <a:latin typeface="Montserrat" pitchFamily="2" charset="77"/>
                        </a:rPr>
                        <a:t>Factores de riesgo</a:t>
                      </a:r>
                    </a:p>
                  </a:txBody>
                  <a:tcPr>
                    <a:solidFill>
                      <a:srgbClr val="152B48"/>
                    </a:solidFill>
                  </a:tcPr>
                </a:tc>
                <a:tc hMerge="1">
                  <a:txBody>
                    <a:bodyPr/>
                    <a:lstStyle/>
                    <a:p>
                      <a:endParaRPr lang="es-CO" dirty="0"/>
                    </a:p>
                  </a:txBody>
                  <a:tcPr/>
                </a:tc>
                <a:tc gridSpan="2">
                  <a:txBody>
                    <a:bodyPr/>
                    <a:lstStyle/>
                    <a:p>
                      <a:pPr algn="ctr"/>
                      <a:r>
                        <a:rPr lang="es-CO" sz="1400" dirty="0">
                          <a:solidFill>
                            <a:schemeClr val="bg1"/>
                          </a:solidFill>
                          <a:latin typeface="Montserrat" pitchFamily="2" charset="77"/>
                        </a:rPr>
                        <a:t>Sin factores de riesgo</a:t>
                      </a:r>
                    </a:p>
                  </a:txBody>
                  <a:tcPr>
                    <a:solidFill>
                      <a:srgbClr val="152B48"/>
                    </a:solidFill>
                  </a:tcPr>
                </a:tc>
                <a:tc hMerge="1">
                  <a:txBody>
                    <a:bodyPr/>
                    <a:lstStyle/>
                    <a:p>
                      <a:endParaRPr lang="es-CO" dirty="0"/>
                    </a:p>
                  </a:txBody>
                  <a:tcPr/>
                </a:tc>
                <a:extLst>
                  <a:ext uri="{0D108BD9-81ED-4DB2-BD59-A6C34878D82A}">
                    <a16:rowId xmlns:a16="http://schemas.microsoft.com/office/drawing/2014/main" val="3357104827"/>
                  </a:ext>
                </a:extLst>
              </a:tr>
              <a:tr h="519137">
                <a:tc>
                  <a:txBody>
                    <a:bodyPr/>
                    <a:lstStyle/>
                    <a:p>
                      <a:pPr algn="ctr"/>
                      <a:r>
                        <a:rPr lang="es-CO" sz="1400" dirty="0">
                          <a:solidFill>
                            <a:srgbClr val="152B48"/>
                          </a:solidFill>
                          <a:latin typeface="Montserrat" pitchFamily="2" charset="77"/>
                        </a:rPr>
                        <a:t>Inmunización </a:t>
                      </a:r>
                    </a:p>
                  </a:txBody>
                  <a:tcPr/>
                </a:tc>
                <a:tc>
                  <a:txBody>
                    <a:bodyPr/>
                    <a:lstStyle/>
                    <a:p>
                      <a:pPr algn="ctr"/>
                      <a:r>
                        <a:rPr lang="es-CO" sz="1400" dirty="0">
                          <a:solidFill>
                            <a:srgbClr val="152B48"/>
                          </a:solidFill>
                          <a:latin typeface="Montserrat" pitchFamily="2" charset="77"/>
                        </a:rPr>
                        <a:t>Toxoide </a:t>
                      </a:r>
                    </a:p>
                  </a:txBody>
                  <a:tcPr/>
                </a:tc>
                <a:tc>
                  <a:txBody>
                    <a:bodyPr/>
                    <a:lstStyle/>
                    <a:p>
                      <a:pPr algn="ctr"/>
                      <a:r>
                        <a:rPr lang="es-CO" sz="1400" dirty="0">
                          <a:solidFill>
                            <a:srgbClr val="152B48"/>
                          </a:solidFill>
                          <a:latin typeface="Montserrat" pitchFamily="2" charset="77"/>
                        </a:rPr>
                        <a:t>Inmunoglobulina</a:t>
                      </a:r>
                    </a:p>
                  </a:txBody>
                  <a:tcPr/>
                </a:tc>
                <a:tc>
                  <a:txBody>
                    <a:bodyPr/>
                    <a:lstStyle/>
                    <a:p>
                      <a:pPr algn="ctr"/>
                      <a:r>
                        <a:rPr lang="es-CO" sz="1400" dirty="0">
                          <a:solidFill>
                            <a:srgbClr val="152B48"/>
                          </a:solidFill>
                          <a:latin typeface="Montserrat" pitchFamily="2" charset="77"/>
                        </a:rPr>
                        <a:t>Toxoide </a:t>
                      </a:r>
                    </a:p>
                  </a:txBody>
                  <a:tcPr/>
                </a:tc>
                <a:tc>
                  <a:txBody>
                    <a:bodyPr/>
                    <a:lstStyle/>
                    <a:p>
                      <a:pPr algn="ctr"/>
                      <a:r>
                        <a:rPr lang="es-CO" sz="1400" dirty="0">
                          <a:solidFill>
                            <a:srgbClr val="152B48"/>
                          </a:solidFill>
                          <a:latin typeface="Montserrat" pitchFamily="2" charset="77"/>
                        </a:rPr>
                        <a:t>Ig</a:t>
                      </a:r>
                    </a:p>
                  </a:txBody>
                  <a:tcPr/>
                </a:tc>
                <a:extLst>
                  <a:ext uri="{0D108BD9-81ED-4DB2-BD59-A6C34878D82A}">
                    <a16:rowId xmlns:a16="http://schemas.microsoft.com/office/drawing/2014/main" val="4073398301"/>
                  </a:ext>
                </a:extLst>
              </a:tr>
              <a:tr h="537807">
                <a:tc>
                  <a:txBody>
                    <a:bodyPr/>
                    <a:lstStyle/>
                    <a:p>
                      <a:pPr algn="ctr"/>
                      <a:r>
                        <a:rPr lang="es-CO" sz="1400" dirty="0">
                          <a:solidFill>
                            <a:srgbClr val="152B48"/>
                          </a:solidFill>
                          <a:latin typeface="Montserrat" pitchFamily="2" charset="77"/>
                        </a:rPr>
                        <a:t>Incompleta o desconocida</a:t>
                      </a:r>
                    </a:p>
                  </a:txBody>
                  <a:tcPr/>
                </a:tc>
                <a:tc>
                  <a:txBody>
                    <a:bodyPr/>
                    <a:lstStyle/>
                    <a:p>
                      <a:pPr algn="ctr"/>
                      <a:r>
                        <a:rPr lang="es-CO" sz="1400" dirty="0">
                          <a:solidFill>
                            <a:srgbClr val="152B48"/>
                          </a:solidFill>
                          <a:latin typeface="Montserrat" pitchFamily="2" charset="77"/>
                        </a:rPr>
                        <a:t>0,5 cc </a:t>
                      </a:r>
                    </a:p>
                  </a:txBody>
                  <a:tcPr/>
                </a:tc>
                <a:tc>
                  <a:txBody>
                    <a:bodyPr/>
                    <a:lstStyle/>
                    <a:p>
                      <a:pPr algn="ctr"/>
                      <a:r>
                        <a:rPr lang="es-CO" sz="1400" dirty="0">
                          <a:solidFill>
                            <a:srgbClr val="152B48"/>
                          </a:solidFill>
                          <a:latin typeface="Montserrat" pitchFamily="2" charset="77"/>
                        </a:rPr>
                        <a:t>250 U</a:t>
                      </a:r>
                    </a:p>
                  </a:txBody>
                  <a:tcPr/>
                </a:tc>
                <a:tc>
                  <a:txBody>
                    <a:bodyPr/>
                    <a:lstStyle/>
                    <a:p>
                      <a:pPr algn="ctr"/>
                      <a:r>
                        <a:rPr lang="es-CO" sz="1400" dirty="0">
                          <a:solidFill>
                            <a:srgbClr val="152B48"/>
                          </a:solidFill>
                          <a:latin typeface="Montserrat" pitchFamily="2" charset="77"/>
                        </a:rPr>
                        <a:t>0,5cc</a:t>
                      </a:r>
                    </a:p>
                  </a:txBody>
                  <a:tcPr/>
                </a:tc>
                <a:tc>
                  <a:txBody>
                    <a:bodyPr/>
                    <a:lstStyle/>
                    <a:p>
                      <a:pPr algn="ctr"/>
                      <a:r>
                        <a:rPr lang="es-CO" sz="1400" dirty="0">
                          <a:solidFill>
                            <a:srgbClr val="152B48"/>
                          </a:solidFill>
                          <a:latin typeface="Montserrat" pitchFamily="2" charset="77"/>
                        </a:rPr>
                        <a:t>No</a:t>
                      </a:r>
                    </a:p>
                  </a:txBody>
                  <a:tcPr/>
                </a:tc>
                <a:extLst>
                  <a:ext uri="{0D108BD9-81ED-4DB2-BD59-A6C34878D82A}">
                    <a16:rowId xmlns:a16="http://schemas.microsoft.com/office/drawing/2014/main" val="2214550586"/>
                  </a:ext>
                </a:extLst>
              </a:tr>
              <a:tr h="537807">
                <a:tc>
                  <a:txBody>
                    <a:bodyPr/>
                    <a:lstStyle/>
                    <a:p>
                      <a:pPr algn="ctr"/>
                      <a:r>
                        <a:rPr lang="es-CO" sz="1400" dirty="0">
                          <a:solidFill>
                            <a:srgbClr val="152B48"/>
                          </a:solidFill>
                          <a:latin typeface="Montserrat" pitchFamily="2" charset="77"/>
                        </a:rPr>
                        <a:t>Completa &gt; 10 años</a:t>
                      </a:r>
                    </a:p>
                  </a:txBody>
                  <a:tcPr/>
                </a:tc>
                <a:tc>
                  <a:txBody>
                    <a:bodyPr/>
                    <a:lstStyle/>
                    <a:p>
                      <a:pPr algn="ctr"/>
                      <a:r>
                        <a:rPr lang="es-CO" sz="1400" dirty="0">
                          <a:solidFill>
                            <a:srgbClr val="152B48"/>
                          </a:solidFill>
                          <a:latin typeface="Montserrat" pitchFamily="2" charset="77"/>
                        </a:rPr>
                        <a:t>0,5 cc </a:t>
                      </a:r>
                    </a:p>
                  </a:txBody>
                  <a:tcPr/>
                </a:tc>
                <a:tc>
                  <a:txBody>
                    <a:bodyPr/>
                    <a:lstStyle/>
                    <a:p>
                      <a:pPr algn="ctr"/>
                      <a:r>
                        <a:rPr lang="es-CO" sz="1400" dirty="0">
                          <a:solidFill>
                            <a:srgbClr val="152B48"/>
                          </a:solidFill>
                          <a:latin typeface="Montserrat" pitchFamily="2" charset="77"/>
                        </a:rPr>
                        <a:t>250 U</a:t>
                      </a:r>
                    </a:p>
                  </a:txBody>
                  <a:tcPr/>
                </a:tc>
                <a:tc>
                  <a:txBody>
                    <a:bodyPr/>
                    <a:lstStyle/>
                    <a:p>
                      <a:pPr algn="ctr"/>
                      <a:r>
                        <a:rPr lang="es-CO" sz="1400" dirty="0">
                          <a:solidFill>
                            <a:srgbClr val="152B48"/>
                          </a:solidFill>
                          <a:latin typeface="Montserrat" pitchFamily="2" charset="77"/>
                        </a:rPr>
                        <a:t>0,5cc</a:t>
                      </a:r>
                    </a:p>
                  </a:txBody>
                  <a:tcPr/>
                </a:tc>
                <a:tc>
                  <a:txBody>
                    <a:bodyPr/>
                    <a:lstStyle/>
                    <a:p>
                      <a:pPr algn="ctr"/>
                      <a:r>
                        <a:rPr lang="es-CO" sz="1400" dirty="0">
                          <a:solidFill>
                            <a:srgbClr val="152B48"/>
                          </a:solidFill>
                          <a:latin typeface="Montserrat" pitchFamily="2" charset="77"/>
                        </a:rPr>
                        <a:t>No</a:t>
                      </a:r>
                    </a:p>
                  </a:txBody>
                  <a:tcPr/>
                </a:tc>
                <a:extLst>
                  <a:ext uri="{0D108BD9-81ED-4DB2-BD59-A6C34878D82A}">
                    <a16:rowId xmlns:a16="http://schemas.microsoft.com/office/drawing/2014/main" val="3410641356"/>
                  </a:ext>
                </a:extLst>
              </a:tr>
              <a:tr h="537807">
                <a:tc>
                  <a:txBody>
                    <a:bodyPr/>
                    <a:lstStyle/>
                    <a:p>
                      <a:pPr algn="ctr"/>
                      <a:r>
                        <a:rPr lang="es-CO" sz="1400" dirty="0">
                          <a:solidFill>
                            <a:srgbClr val="152B48"/>
                          </a:solidFill>
                          <a:latin typeface="Montserrat" pitchFamily="2" charset="77"/>
                        </a:rPr>
                        <a:t>Completa &gt; 5 años </a:t>
                      </a:r>
                    </a:p>
                  </a:txBody>
                  <a:tcPr/>
                </a:tc>
                <a:tc>
                  <a:txBody>
                    <a:bodyPr/>
                    <a:lstStyle/>
                    <a:p>
                      <a:pPr algn="ctr"/>
                      <a:r>
                        <a:rPr lang="es-CO" sz="1400" dirty="0">
                          <a:solidFill>
                            <a:srgbClr val="152B48"/>
                          </a:solidFill>
                          <a:latin typeface="Montserrat" pitchFamily="2" charset="77"/>
                        </a:rPr>
                        <a:t>0,5 cc </a:t>
                      </a:r>
                    </a:p>
                  </a:txBody>
                  <a:tcPr/>
                </a:tc>
                <a:tc>
                  <a:txBody>
                    <a:bodyPr/>
                    <a:lstStyle/>
                    <a:p>
                      <a:pPr algn="ctr"/>
                      <a:r>
                        <a:rPr lang="es-CO" sz="1400" dirty="0">
                          <a:solidFill>
                            <a:srgbClr val="152B48"/>
                          </a:solidFill>
                          <a:latin typeface="Montserrat" pitchFamily="2" charset="77"/>
                        </a:rPr>
                        <a:t>No</a:t>
                      </a:r>
                    </a:p>
                  </a:txBody>
                  <a:tcPr/>
                </a:tc>
                <a:tc>
                  <a:txBody>
                    <a:bodyPr/>
                    <a:lstStyle/>
                    <a:p>
                      <a:pPr algn="ctr"/>
                      <a:r>
                        <a:rPr lang="es-CO" sz="1400" dirty="0">
                          <a:solidFill>
                            <a:srgbClr val="152B48"/>
                          </a:solidFill>
                          <a:latin typeface="Montserrat" pitchFamily="2" charset="77"/>
                        </a:rPr>
                        <a:t>No</a:t>
                      </a:r>
                    </a:p>
                  </a:txBody>
                  <a:tcPr/>
                </a:tc>
                <a:tc>
                  <a:txBody>
                    <a:bodyPr/>
                    <a:lstStyle/>
                    <a:p>
                      <a:pPr algn="ctr"/>
                      <a:r>
                        <a:rPr lang="es-CO" sz="1400" dirty="0">
                          <a:solidFill>
                            <a:srgbClr val="152B48"/>
                          </a:solidFill>
                          <a:latin typeface="Montserrat" pitchFamily="2" charset="77"/>
                        </a:rPr>
                        <a:t>No</a:t>
                      </a:r>
                    </a:p>
                  </a:txBody>
                  <a:tcPr/>
                </a:tc>
                <a:extLst>
                  <a:ext uri="{0D108BD9-81ED-4DB2-BD59-A6C34878D82A}">
                    <a16:rowId xmlns:a16="http://schemas.microsoft.com/office/drawing/2014/main" val="1908577065"/>
                  </a:ext>
                </a:extLst>
              </a:tr>
              <a:tr h="537807">
                <a:tc>
                  <a:txBody>
                    <a:bodyPr/>
                    <a:lstStyle/>
                    <a:p>
                      <a:pPr algn="ctr"/>
                      <a:r>
                        <a:rPr lang="es-CO" sz="1400" dirty="0">
                          <a:solidFill>
                            <a:srgbClr val="152B48"/>
                          </a:solidFill>
                          <a:latin typeface="Montserrat" pitchFamily="2" charset="77"/>
                        </a:rPr>
                        <a:t>Completa &lt; 5 años </a:t>
                      </a:r>
                    </a:p>
                  </a:txBody>
                  <a:tcPr/>
                </a:tc>
                <a:tc>
                  <a:txBody>
                    <a:bodyPr/>
                    <a:lstStyle/>
                    <a:p>
                      <a:pPr algn="ctr"/>
                      <a:r>
                        <a:rPr lang="es-CO" sz="1400" dirty="0">
                          <a:solidFill>
                            <a:srgbClr val="152B48"/>
                          </a:solidFill>
                          <a:latin typeface="Montserrat" pitchFamily="2" charset="77"/>
                        </a:rPr>
                        <a:t>No</a:t>
                      </a:r>
                    </a:p>
                  </a:txBody>
                  <a:tcPr/>
                </a:tc>
                <a:tc>
                  <a:txBody>
                    <a:bodyPr/>
                    <a:lstStyle/>
                    <a:p>
                      <a:pPr algn="ctr"/>
                      <a:r>
                        <a:rPr lang="es-CO" sz="1400" dirty="0">
                          <a:solidFill>
                            <a:srgbClr val="152B48"/>
                          </a:solidFill>
                          <a:latin typeface="Montserrat" pitchFamily="2" charset="77"/>
                        </a:rPr>
                        <a:t>No</a:t>
                      </a:r>
                    </a:p>
                  </a:txBody>
                  <a:tcPr/>
                </a:tc>
                <a:tc>
                  <a:txBody>
                    <a:bodyPr/>
                    <a:lstStyle/>
                    <a:p>
                      <a:pPr algn="ctr"/>
                      <a:r>
                        <a:rPr lang="es-CO" sz="1400" dirty="0">
                          <a:solidFill>
                            <a:srgbClr val="152B48"/>
                          </a:solidFill>
                          <a:latin typeface="Montserrat" pitchFamily="2" charset="77"/>
                        </a:rPr>
                        <a:t>No</a:t>
                      </a:r>
                    </a:p>
                  </a:txBody>
                  <a:tcPr/>
                </a:tc>
                <a:tc>
                  <a:txBody>
                    <a:bodyPr/>
                    <a:lstStyle/>
                    <a:p>
                      <a:pPr algn="ctr"/>
                      <a:r>
                        <a:rPr lang="es-CO" sz="1400" dirty="0">
                          <a:solidFill>
                            <a:srgbClr val="152B48"/>
                          </a:solidFill>
                          <a:latin typeface="Montserrat" pitchFamily="2" charset="77"/>
                        </a:rPr>
                        <a:t>No</a:t>
                      </a:r>
                    </a:p>
                  </a:txBody>
                  <a:tcPr/>
                </a:tc>
                <a:extLst>
                  <a:ext uri="{0D108BD9-81ED-4DB2-BD59-A6C34878D82A}">
                    <a16:rowId xmlns:a16="http://schemas.microsoft.com/office/drawing/2014/main" val="1896599460"/>
                  </a:ext>
                </a:extLst>
              </a:tr>
            </a:tbl>
          </a:graphicData>
        </a:graphic>
      </p:graphicFrame>
    </p:spTree>
    <p:extLst>
      <p:ext uri="{BB962C8B-B14F-4D97-AF65-F5344CB8AC3E}">
        <p14:creationId xmlns:p14="http://schemas.microsoft.com/office/powerpoint/2010/main" val="262863294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6C7E5E40-E8F2-294F-A61E-78C4C99A37FD}"/>
              </a:ext>
            </a:extLst>
          </p:cNvPr>
          <p:cNvSpPr>
            <a:spLocks noGrp="1"/>
          </p:cNvSpPr>
          <p:nvPr>
            <p:ph type="title"/>
          </p:nvPr>
        </p:nvSpPr>
        <p:spPr>
          <a:xfrm>
            <a:off x="465667" y="108067"/>
            <a:ext cx="10515600" cy="1325563"/>
          </a:xfrm>
        </p:spPr>
        <p:txBody>
          <a:bodyPr/>
          <a:lstStyle/>
          <a:p>
            <a:r>
              <a:rPr lang="en-CO" dirty="0"/>
              <a:t>2. ANESTÉSICOS LOCALES</a:t>
            </a:r>
          </a:p>
        </p:txBody>
      </p:sp>
      <p:sp>
        <p:nvSpPr>
          <p:cNvPr id="5" name="Rectangle 3">
            <a:extLst>
              <a:ext uri="{FF2B5EF4-FFF2-40B4-BE49-F238E27FC236}">
                <a16:creationId xmlns:a16="http://schemas.microsoft.com/office/drawing/2014/main" id="{03419610-C5A1-B444-B174-85E2F2D22A31}"/>
              </a:ext>
            </a:extLst>
          </p:cNvPr>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ltLang="es-CO" dirty="0"/>
          </a:p>
        </p:txBody>
      </p:sp>
      <p:pic>
        <p:nvPicPr>
          <p:cNvPr id="10" name="Marcador de contenido 4" descr="Captura de pantalla de un celular&#10;&#10;Descripción generada automáticamente">
            <a:extLst>
              <a:ext uri="{FF2B5EF4-FFF2-40B4-BE49-F238E27FC236}">
                <a16:creationId xmlns:a16="http://schemas.microsoft.com/office/drawing/2014/main" id="{321EFC2A-D871-F740-A9C0-D57D2B5FEB12}"/>
              </a:ext>
            </a:extLst>
          </p:cNvPr>
          <p:cNvPicPr>
            <a:picLocks noChangeAspect="1"/>
          </p:cNvPicPr>
          <p:nvPr/>
        </p:nvPicPr>
        <p:blipFill>
          <a:blip r:embed="rId3"/>
          <a:stretch>
            <a:fillRect/>
          </a:stretch>
        </p:blipFill>
        <p:spPr>
          <a:xfrm>
            <a:off x="4956081" y="1948634"/>
            <a:ext cx="7235919" cy="3648751"/>
          </a:xfrm>
          <a:prstGeom prst="rect">
            <a:avLst/>
          </a:prstGeom>
        </p:spPr>
      </p:pic>
    </p:spTree>
    <p:extLst>
      <p:ext uri="{BB962C8B-B14F-4D97-AF65-F5344CB8AC3E}">
        <p14:creationId xmlns:p14="http://schemas.microsoft.com/office/powerpoint/2010/main" val="144023440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6C7E5E40-E8F2-294F-A61E-78C4C99A37FD}"/>
              </a:ext>
            </a:extLst>
          </p:cNvPr>
          <p:cNvSpPr>
            <a:spLocks noGrp="1"/>
          </p:cNvSpPr>
          <p:nvPr>
            <p:ph type="title"/>
          </p:nvPr>
        </p:nvSpPr>
        <p:spPr>
          <a:xfrm>
            <a:off x="572529" y="192254"/>
            <a:ext cx="10515600" cy="1325563"/>
          </a:xfrm>
        </p:spPr>
        <p:txBody>
          <a:bodyPr/>
          <a:lstStyle/>
          <a:p>
            <a:r>
              <a:rPr lang="en-CO" dirty="0"/>
              <a:t>2. ANESTÉSICOS LOCALES</a:t>
            </a:r>
          </a:p>
        </p:txBody>
      </p:sp>
      <p:sp>
        <p:nvSpPr>
          <p:cNvPr id="5" name="Rectangle 3">
            <a:extLst>
              <a:ext uri="{FF2B5EF4-FFF2-40B4-BE49-F238E27FC236}">
                <a16:creationId xmlns:a16="http://schemas.microsoft.com/office/drawing/2014/main" id="{03419610-C5A1-B444-B174-85E2F2D22A31}"/>
              </a:ext>
            </a:extLst>
          </p:cNvPr>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ltLang="es-CO" dirty="0"/>
          </a:p>
        </p:txBody>
      </p:sp>
      <p:pic>
        <p:nvPicPr>
          <p:cNvPr id="6" name="Picture 4">
            <a:extLst>
              <a:ext uri="{FF2B5EF4-FFF2-40B4-BE49-F238E27FC236}">
                <a16:creationId xmlns:a16="http://schemas.microsoft.com/office/drawing/2014/main" id="{809468C3-4A6B-CD42-BEA4-44F48AD4FEA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32401" y="1618842"/>
            <a:ext cx="6353204" cy="4764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97254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42BCB-0B42-4040-B12F-89993ED2A03F}"/>
              </a:ext>
            </a:extLst>
          </p:cNvPr>
          <p:cNvSpPr>
            <a:spLocks noGrp="1"/>
          </p:cNvSpPr>
          <p:nvPr>
            <p:ph type="title"/>
          </p:nvPr>
        </p:nvSpPr>
        <p:spPr/>
        <p:txBody>
          <a:bodyPr/>
          <a:lstStyle/>
          <a:p>
            <a:r>
              <a:rPr lang="en-CO" dirty="0"/>
              <a:t>CICATRIZACIÓN</a:t>
            </a:r>
          </a:p>
        </p:txBody>
      </p:sp>
      <p:sp>
        <p:nvSpPr>
          <p:cNvPr id="5" name="Text Box 9">
            <a:extLst>
              <a:ext uri="{FF2B5EF4-FFF2-40B4-BE49-F238E27FC236}">
                <a16:creationId xmlns:a16="http://schemas.microsoft.com/office/drawing/2014/main" id="{78D3D06F-86A4-0C4C-AAF7-D675B800D923}"/>
              </a:ext>
            </a:extLst>
          </p:cNvPr>
          <p:cNvSpPr txBox="1">
            <a:spLocks noChangeArrowheads="1"/>
          </p:cNvSpPr>
          <p:nvPr/>
        </p:nvSpPr>
        <p:spPr bwMode="auto">
          <a:xfrm>
            <a:off x="5509684" y="6467948"/>
            <a:ext cx="62402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CO" sz="1200" i="1" dirty="0">
                <a:solidFill>
                  <a:srgbClr val="152B48"/>
                </a:solidFill>
                <a:latin typeface="Montserrat" pitchFamily="2" charset="77"/>
              </a:rPr>
              <a:t>Wound Healing: An Overview. </a:t>
            </a:r>
            <a:r>
              <a:rPr lang="en-GB" altLang="en-CO" sz="1200" dirty="0">
                <a:solidFill>
                  <a:srgbClr val="152B48"/>
                </a:solidFill>
                <a:latin typeface="Montserrat" pitchFamily="2" charset="77"/>
              </a:rPr>
              <a:t>Plastic and Reconstructive Surgery 2006, 117: 1eS</a:t>
            </a:r>
            <a:r>
              <a:rPr lang="es-ES" altLang="en-CO" sz="1200" dirty="0">
                <a:solidFill>
                  <a:srgbClr val="152B48"/>
                </a:solidFill>
                <a:latin typeface="Montserrat" pitchFamily="2" charset="77"/>
              </a:rPr>
              <a:t> </a:t>
            </a:r>
          </a:p>
        </p:txBody>
      </p:sp>
      <p:pic>
        <p:nvPicPr>
          <p:cNvPr id="7" name="Picture 106">
            <a:extLst>
              <a:ext uri="{FF2B5EF4-FFF2-40B4-BE49-F238E27FC236}">
                <a16:creationId xmlns:a16="http://schemas.microsoft.com/office/drawing/2014/main" id="{AE8A2D27-4900-D544-BF12-C3BCF7AC515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69194" y="1325212"/>
            <a:ext cx="7416192" cy="491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05667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6C7E5E40-E8F2-294F-A61E-78C4C99A37FD}"/>
              </a:ext>
            </a:extLst>
          </p:cNvPr>
          <p:cNvSpPr>
            <a:spLocks noGrp="1"/>
          </p:cNvSpPr>
          <p:nvPr>
            <p:ph type="title"/>
          </p:nvPr>
        </p:nvSpPr>
        <p:spPr>
          <a:xfrm>
            <a:off x="567267" y="189151"/>
            <a:ext cx="10515600" cy="1325563"/>
          </a:xfrm>
        </p:spPr>
        <p:txBody>
          <a:bodyPr/>
          <a:lstStyle/>
          <a:p>
            <a:r>
              <a:rPr lang="en-CO" dirty="0"/>
              <a:t>2. ANESTÉSICOS LOCALES</a:t>
            </a:r>
          </a:p>
        </p:txBody>
      </p:sp>
      <p:sp>
        <p:nvSpPr>
          <p:cNvPr id="5" name="Rectangle 3">
            <a:extLst>
              <a:ext uri="{FF2B5EF4-FFF2-40B4-BE49-F238E27FC236}">
                <a16:creationId xmlns:a16="http://schemas.microsoft.com/office/drawing/2014/main" id="{03419610-C5A1-B444-B174-85E2F2D22A31}"/>
              </a:ext>
            </a:extLst>
          </p:cNvPr>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ltLang="es-CO" dirty="0"/>
          </a:p>
        </p:txBody>
      </p:sp>
      <p:pic>
        <p:nvPicPr>
          <p:cNvPr id="7" name="Picture 4">
            <a:extLst>
              <a:ext uri="{FF2B5EF4-FFF2-40B4-BE49-F238E27FC236}">
                <a16:creationId xmlns:a16="http://schemas.microsoft.com/office/drawing/2014/main" id="{B2A5F2BF-6C18-1D48-BAFC-C0CAA91A7AE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91506" y="1493258"/>
            <a:ext cx="6863888" cy="5147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44799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6C7E5E40-E8F2-294F-A61E-78C4C99A37FD}"/>
              </a:ext>
            </a:extLst>
          </p:cNvPr>
          <p:cNvSpPr>
            <a:spLocks noGrp="1"/>
          </p:cNvSpPr>
          <p:nvPr>
            <p:ph type="title"/>
          </p:nvPr>
        </p:nvSpPr>
        <p:spPr>
          <a:xfrm>
            <a:off x="589005" y="189151"/>
            <a:ext cx="10515600" cy="1325563"/>
          </a:xfrm>
        </p:spPr>
        <p:txBody>
          <a:bodyPr/>
          <a:lstStyle/>
          <a:p>
            <a:r>
              <a:rPr lang="en-CO" dirty="0"/>
              <a:t>2. ANESTÉSICOS LOCALES</a:t>
            </a:r>
          </a:p>
        </p:txBody>
      </p:sp>
      <p:sp>
        <p:nvSpPr>
          <p:cNvPr id="5" name="Rectangle 3">
            <a:extLst>
              <a:ext uri="{FF2B5EF4-FFF2-40B4-BE49-F238E27FC236}">
                <a16:creationId xmlns:a16="http://schemas.microsoft.com/office/drawing/2014/main" id="{03419610-C5A1-B444-B174-85E2F2D22A31}"/>
              </a:ext>
            </a:extLst>
          </p:cNvPr>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ltLang="es-CO" dirty="0"/>
          </a:p>
        </p:txBody>
      </p:sp>
      <p:pic>
        <p:nvPicPr>
          <p:cNvPr id="6" name="Picture 4">
            <a:extLst>
              <a:ext uri="{FF2B5EF4-FFF2-40B4-BE49-F238E27FC236}">
                <a16:creationId xmlns:a16="http://schemas.microsoft.com/office/drawing/2014/main" id="{D67D710E-6EB1-214D-A795-3B71270C9C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599" y="1700402"/>
            <a:ext cx="6624595" cy="4968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99436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6C7E5E40-E8F2-294F-A61E-78C4C99A37FD}"/>
              </a:ext>
            </a:extLst>
          </p:cNvPr>
          <p:cNvSpPr>
            <a:spLocks noGrp="1"/>
          </p:cNvSpPr>
          <p:nvPr>
            <p:ph type="title"/>
          </p:nvPr>
        </p:nvSpPr>
        <p:spPr>
          <a:xfrm>
            <a:off x="567267" y="189151"/>
            <a:ext cx="10515600" cy="1325563"/>
          </a:xfrm>
        </p:spPr>
        <p:txBody>
          <a:bodyPr/>
          <a:lstStyle/>
          <a:p>
            <a:r>
              <a:rPr lang="en-CO" dirty="0"/>
              <a:t>2. ANESTÉSICOS LOCALES</a:t>
            </a:r>
          </a:p>
        </p:txBody>
      </p:sp>
      <p:sp>
        <p:nvSpPr>
          <p:cNvPr id="5" name="Rectangle 3">
            <a:extLst>
              <a:ext uri="{FF2B5EF4-FFF2-40B4-BE49-F238E27FC236}">
                <a16:creationId xmlns:a16="http://schemas.microsoft.com/office/drawing/2014/main" id="{03419610-C5A1-B444-B174-85E2F2D22A31}"/>
              </a:ext>
            </a:extLst>
          </p:cNvPr>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ltLang="es-CO" dirty="0"/>
          </a:p>
        </p:txBody>
      </p:sp>
      <p:pic>
        <p:nvPicPr>
          <p:cNvPr id="7" name="Picture 4">
            <a:extLst>
              <a:ext uri="{FF2B5EF4-FFF2-40B4-BE49-F238E27FC236}">
                <a16:creationId xmlns:a16="http://schemas.microsoft.com/office/drawing/2014/main" id="{2A8683FB-3D70-964F-9D6C-D37D9D542B4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95395" y="1474595"/>
            <a:ext cx="6925672" cy="5194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6986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4" descr="Imagen que contiene persona, interior, foto, ropa&#10;&#10;Descripción generada automáticamente">
            <a:extLst>
              <a:ext uri="{FF2B5EF4-FFF2-40B4-BE49-F238E27FC236}">
                <a16:creationId xmlns:a16="http://schemas.microsoft.com/office/drawing/2014/main" id="{F329200E-BC8D-4741-97FE-E95341EA2CC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562"/>
          <a:stretch/>
        </p:blipFill>
        <p:spPr>
          <a:xfrm>
            <a:off x="6688825" y="846665"/>
            <a:ext cx="5655575" cy="6137257"/>
          </a:xfrm>
          <a:prstGeom prst="rect">
            <a:avLst/>
          </a:prstGeom>
        </p:spPr>
      </p:pic>
      <p:sp>
        <p:nvSpPr>
          <p:cNvPr id="20" name="Title 1">
            <a:extLst>
              <a:ext uri="{FF2B5EF4-FFF2-40B4-BE49-F238E27FC236}">
                <a16:creationId xmlns:a16="http://schemas.microsoft.com/office/drawing/2014/main" id="{6C7E5E40-E8F2-294F-A61E-78C4C99A37FD}"/>
              </a:ext>
            </a:extLst>
          </p:cNvPr>
          <p:cNvSpPr>
            <a:spLocks noGrp="1"/>
          </p:cNvSpPr>
          <p:nvPr>
            <p:ph type="title"/>
          </p:nvPr>
        </p:nvSpPr>
        <p:spPr>
          <a:xfrm>
            <a:off x="440425" y="183884"/>
            <a:ext cx="10515600" cy="1325563"/>
          </a:xfrm>
        </p:spPr>
        <p:txBody>
          <a:bodyPr/>
          <a:lstStyle/>
          <a:p>
            <a:r>
              <a:rPr lang="en-CO" dirty="0"/>
              <a:t>2. ANESTÉSICOS LOCALES</a:t>
            </a:r>
          </a:p>
        </p:txBody>
      </p:sp>
      <p:sp>
        <p:nvSpPr>
          <p:cNvPr id="5" name="Rectangle 3">
            <a:extLst>
              <a:ext uri="{FF2B5EF4-FFF2-40B4-BE49-F238E27FC236}">
                <a16:creationId xmlns:a16="http://schemas.microsoft.com/office/drawing/2014/main" id="{03419610-C5A1-B444-B174-85E2F2D22A31}"/>
              </a:ext>
            </a:extLst>
          </p:cNvPr>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ltLang="es-CO" dirty="0"/>
          </a:p>
        </p:txBody>
      </p:sp>
    </p:spTree>
    <p:extLst>
      <p:ext uri="{BB962C8B-B14F-4D97-AF65-F5344CB8AC3E}">
        <p14:creationId xmlns:p14="http://schemas.microsoft.com/office/powerpoint/2010/main" val="385561489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4" descr="Imagen que contiene persona, interior, foto, ropa&#10;&#10;Descripción generada automáticamente">
            <a:extLst>
              <a:ext uri="{FF2B5EF4-FFF2-40B4-BE49-F238E27FC236}">
                <a16:creationId xmlns:a16="http://schemas.microsoft.com/office/drawing/2014/main" id="{7BB0C746-37C2-D644-AFEC-89483FE39F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32845" y="954034"/>
            <a:ext cx="5659155" cy="5669867"/>
          </a:xfrm>
          <a:prstGeom prst="rect">
            <a:avLst/>
          </a:prstGeom>
        </p:spPr>
      </p:pic>
      <p:sp>
        <p:nvSpPr>
          <p:cNvPr id="20" name="Title 1">
            <a:extLst>
              <a:ext uri="{FF2B5EF4-FFF2-40B4-BE49-F238E27FC236}">
                <a16:creationId xmlns:a16="http://schemas.microsoft.com/office/drawing/2014/main" id="{6C7E5E40-E8F2-294F-A61E-78C4C99A37FD}"/>
              </a:ext>
            </a:extLst>
          </p:cNvPr>
          <p:cNvSpPr>
            <a:spLocks noGrp="1"/>
          </p:cNvSpPr>
          <p:nvPr>
            <p:ph type="title"/>
          </p:nvPr>
        </p:nvSpPr>
        <p:spPr>
          <a:xfrm>
            <a:off x="499533" y="139206"/>
            <a:ext cx="10515600" cy="1325563"/>
          </a:xfrm>
        </p:spPr>
        <p:txBody>
          <a:bodyPr/>
          <a:lstStyle/>
          <a:p>
            <a:r>
              <a:rPr lang="en-CO" dirty="0"/>
              <a:t>2. ANESTÉSICOS LOCALES</a:t>
            </a:r>
          </a:p>
        </p:txBody>
      </p:sp>
      <p:sp>
        <p:nvSpPr>
          <p:cNvPr id="5" name="Rectangle 3">
            <a:extLst>
              <a:ext uri="{FF2B5EF4-FFF2-40B4-BE49-F238E27FC236}">
                <a16:creationId xmlns:a16="http://schemas.microsoft.com/office/drawing/2014/main" id="{03419610-C5A1-B444-B174-85E2F2D22A31}"/>
              </a:ext>
            </a:extLst>
          </p:cNvPr>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ltLang="es-CO" dirty="0"/>
          </a:p>
        </p:txBody>
      </p:sp>
    </p:spTree>
    <p:extLst>
      <p:ext uri="{BB962C8B-B14F-4D97-AF65-F5344CB8AC3E}">
        <p14:creationId xmlns:p14="http://schemas.microsoft.com/office/powerpoint/2010/main" val="54447572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4" descr="Imagen que contiene persona, interior, niña, sonriendo&#10;&#10;Descripción generada automáticamente">
            <a:extLst>
              <a:ext uri="{FF2B5EF4-FFF2-40B4-BE49-F238E27FC236}">
                <a16:creationId xmlns:a16="http://schemas.microsoft.com/office/drawing/2014/main" id="{22ED0D84-DE56-F449-9451-18356CC688D4}"/>
              </a:ext>
            </a:extLst>
          </p:cNvPr>
          <p:cNvPicPr>
            <a:picLocks noGrp="1" noChangeAspect="1"/>
          </p:cNvPicPr>
          <p:nvPr>
            <p:ph idx="1"/>
          </p:nvPr>
        </p:nvPicPr>
        <p:blipFill>
          <a:blip r:embed="rId3"/>
          <a:stretch>
            <a:fillRect/>
          </a:stretch>
        </p:blipFill>
        <p:spPr>
          <a:xfrm>
            <a:off x="7522348" y="989561"/>
            <a:ext cx="4378920" cy="5713806"/>
          </a:xfrm>
        </p:spPr>
      </p:pic>
      <p:sp>
        <p:nvSpPr>
          <p:cNvPr id="20" name="Title 1">
            <a:extLst>
              <a:ext uri="{FF2B5EF4-FFF2-40B4-BE49-F238E27FC236}">
                <a16:creationId xmlns:a16="http://schemas.microsoft.com/office/drawing/2014/main" id="{6C7E5E40-E8F2-294F-A61E-78C4C99A37FD}"/>
              </a:ext>
            </a:extLst>
          </p:cNvPr>
          <p:cNvSpPr>
            <a:spLocks noGrp="1"/>
          </p:cNvSpPr>
          <p:nvPr>
            <p:ph type="title"/>
          </p:nvPr>
        </p:nvSpPr>
        <p:spPr>
          <a:xfrm>
            <a:off x="465667" y="154633"/>
            <a:ext cx="10515600" cy="1325563"/>
          </a:xfrm>
        </p:spPr>
        <p:txBody>
          <a:bodyPr/>
          <a:lstStyle/>
          <a:p>
            <a:r>
              <a:rPr lang="en-CO" dirty="0"/>
              <a:t>2. ANESTÉSICOS LOCALES</a:t>
            </a:r>
          </a:p>
        </p:txBody>
      </p:sp>
      <p:sp>
        <p:nvSpPr>
          <p:cNvPr id="5" name="Rectangle 3">
            <a:extLst>
              <a:ext uri="{FF2B5EF4-FFF2-40B4-BE49-F238E27FC236}">
                <a16:creationId xmlns:a16="http://schemas.microsoft.com/office/drawing/2014/main" id="{03419610-C5A1-B444-B174-85E2F2D22A31}"/>
              </a:ext>
            </a:extLst>
          </p:cNvPr>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ltLang="es-CO" dirty="0"/>
          </a:p>
        </p:txBody>
      </p:sp>
    </p:spTree>
    <p:extLst>
      <p:ext uri="{BB962C8B-B14F-4D97-AF65-F5344CB8AC3E}">
        <p14:creationId xmlns:p14="http://schemas.microsoft.com/office/powerpoint/2010/main" val="65564900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4" descr="Cara de una mujer&#10;&#10;Descripción generada automáticamente">
            <a:extLst>
              <a:ext uri="{FF2B5EF4-FFF2-40B4-BE49-F238E27FC236}">
                <a16:creationId xmlns:a16="http://schemas.microsoft.com/office/drawing/2014/main" id="{FD1B4A9B-4D5B-3E4C-8647-988CBAC5D274}"/>
              </a:ext>
            </a:extLst>
          </p:cNvPr>
          <p:cNvPicPr>
            <a:picLocks noChangeAspect="1"/>
          </p:cNvPicPr>
          <p:nvPr/>
        </p:nvPicPr>
        <p:blipFill>
          <a:blip r:embed="rId3"/>
          <a:stretch>
            <a:fillRect/>
          </a:stretch>
        </p:blipFill>
        <p:spPr>
          <a:xfrm>
            <a:off x="6802588" y="794317"/>
            <a:ext cx="5389412" cy="5957385"/>
          </a:xfrm>
          <a:prstGeom prst="rect">
            <a:avLst/>
          </a:prstGeom>
        </p:spPr>
      </p:pic>
      <p:sp>
        <p:nvSpPr>
          <p:cNvPr id="20" name="Title 1">
            <a:extLst>
              <a:ext uri="{FF2B5EF4-FFF2-40B4-BE49-F238E27FC236}">
                <a16:creationId xmlns:a16="http://schemas.microsoft.com/office/drawing/2014/main" id="{6C7E5E40-E8F2-294F-A61E-78C4C99A37FD}"/>
              </a:ext>
            </a:extLst>
          </p:cNvPr>
          <p:cNvSpPr>
            <a:spLocks noGrp="1"/>
          </p:cNvSpPr>
          <p:nvPr>
            <p:ph type="title"/>
          </p:nvPr>
        </p:nvSpPr>
        <p:spPr>
          <a:xfrm>
            <a:off x="478321" y="131535"/>
            <a:ext cx="10515600" cy="1325563"/>
          </a:xfrm>
        </p:spPr>
        <p:txBody>
          <a:bodyPr/>
          <a:lstStyle/>
          <a:p>
            <a:r>
              <a:rPr lang="en-CO" dirty="0"/>
              <a:t>2. ANESTÉSICOS LOCALES</a:t>
            </a:r>
          </a:p>
        </p:txBody>
      </p:sp>
      <p:sp>
        <p:nvSpPr>
          <p:cNvPr id="5" name="Rectangle 3">
            <a:extLst>
              <a:ext uri="{FF2B5EF4-FFF2-40B4-BE49-F238E27FC236}">
                <a16:creationId xmlns:a16="http://schemas.microsoft.com/office/drawing/2014/main" id="{03419610-C5A1-B444-B174-85E2F2D22A31}"/>
              </a:ext>
            </a:extLst>
          </p:cNvPr>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ltLang="es-CO" dirty="0"/>
          </a:p>
        </p:txBody>
      </p:sp>
    </p:spTree>
    <p:extLst>
      <p:ext uri="{BB962C8B-B14F-4D97-AF65-F5344CB8AC3E}">
        <p14:creationId xmlns:p14="http://schemas.microsoft.com/office/powerpoint/2010/main" val="25824660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6C7E5E40-E8F2-294F-A61E-78C4C99A37FD}"/>
              </a:ext>
            </a:extLst>
          </p:cNvPr>
          <p:cNvSpPr>
            <a:spLocks noGrp="1"/>
          </p:cNvSpPr>
          <p:nvPr>
            <p:ph type="title"/>
          </p:nvPr>
        </p:nvSpPr>
        <p:spPr>
          <a:xfrm>
            <a:off x="462735" y="189151"/>
            <a:ext cx="10515600" cy="1325563"/>
          </a:xfrm>
        </p:spPr>
        <p:txBody>
          <a:bodyPr/>
          <a:lstStyle/>
          <a:p>
            <a:r>
              <a:rPr lang="en-CO" dirty="0"/>
              <a:t>2. ANESTÉSICOS LOCALES</a:t>
            </a:r>
          </a:p>
        </p:txBody>
      </p:sp>
      <p:sp>
        <p:nvSpPr>
          <p:cNvPr id="5" name="Rectangle 3">
            <a:extLst>
              <a:ext uri="{FF2B5EF4-FFF2-40B4-BE49-F238E27FC236}">
                <a16:creationId xmlns:a16="http://schemas.microsoft.com/office/drawing/2014/main" id="{03419610-C5A1-B444-B174-85E2F2D22A31}"/>
              </a:ext>
            </a:extLst>
          </p:cNvPr>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ltLang="es-CO" dirty="0"/>
          </a:p>
        </p:txBody>
      </p:sp>
      <p:pic>
        <p:nvPicPr>
          <p:cNvPr id="6" name="Imagen 6" descr="Imagen que contiene persona, interior, niña, diente&#10;&#10;Descripción generada automáticamente">
            <a:extLst>
              <a:ext uri="{FF2B5EF4-FFF2-40B4-BE49-F238E27FC236}">
                <a16:creationId xmlns:a16="http://schemas.microsoft.com/office/drawing/2014/main" id="{C58B37A6-0AB2-5D41-A31F-267A2613FEC0}"/>
              </a:ext>
            </a:extLst>
          </p:cNvPr>
          <p:cNvPicPr>
            <a:picLocks noChangeAspect="1"/>
          </p:cNvPicPr>
          <p:nvPr/>
        </p:nvPicPr>
        <p:blipFill>
          <a:blip r:embed="rId3"/>
          <a:stretch>
            <a:fillRect/>
          </a:stretch>
        </p:blipFill>
        <p:spPr>
          <a:xfrm>
            <a:off x="7394484" y="1083732"/>
            <a:ext cx="4515121" cy="5774267"/>
          </a:xfrm>
          <a:prstGeom prst="rect">
            <a:avLst/>
          </a:prstGeom>
        </p:spPr>
      </p:pic>
    </p:spTree>
    <p:extLst>
      <p:ext uri="{BB962C8B-B14F-4D97-AF65-F5344CB8AC3E}">
        <p14:creationId xmlns:p14="http://schemas.microsoft.com/office/powerpoint/2010/main" val="270612081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6C7E5E40-E8F2-294F-A61E-78C4C99A37FD}"/>
              </a:ext>
            </a:extLst>
          </p:cNvPr>
          <p:cNvSpPr>
            <a:spLocks noGrp="1"/>
          </p:cNvSpPr>
          <p:nvPr>
            <p:ph type="title"/>
          </p:nvPr>
        </p:nvSpPr>
        <p:spPr>
          <a:xfrm>
            <a:off x="488394" y="189151"/>
            <a:ext cx="10515600" cy="1325563"/>
          </a:xfrm>
        </p:spPr>
        <p:txBody>
          <a:bodyPr/>
          <a:lstStyle/>
          <a:p>
            <a:r>
              <a:rPr lang="en-CO" dirty="0"/>
              <a:t>2. ANESTÉSICOS LOCALES</a:t>
            </a:r>
          </a:p>
        </p:txBody>
      </p:sp>
      <p:sp>
        <p:nvSpPr>
          <p:cNvPr id="5" name="Rectangle 3">
            <a:extLst>
              <a:ext uri="{FF2B5EF4-FFF2-40B4-BE49-F238E27FC236}">
                <a16:creationId xmlns:a16="http://schemas.microsoft.com/office/drawing/2014/main" id="{03419610-C5A1-B444-B174-85E2F2D22A31}"/>
              </a:ext>
            </a:extLst>
          </p:cNvPr>
          <p:cNvSpPr txBox="1">
            <a:spLocks noChangeArrowheads="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ltLang="es-CO" dirty="0"/>
          </a:p>
        </p:txBody>
      </p:sp>
      <p:pic>
        <p:nvPicPr>
          <p:cNvPr id="6" name="Imagen 3">
            <a:extLst>
              <a:ext uri="{FF2B5EF4-FFF2-40B4-BE49-F238E27FC236}">
                <a16:creationId xmlns:a16="http://schemas.microsoft.com/office/drawing/2014/main" id="{7FF61AF5-157E-3747-838D-74859052211A}"/>
              </a:ext>
            </a:extLst>
          </p:cNvPr>
          <p:cNvPicPr>
            <a:picLocks noChangeAspect="1"/>
          </p:cNvPicPr>
          <p:nvPr/>
        </p:nvPicPr>
        <p:blipFill>
          <a:blip r:embed="rId3"/>
          <a:stretch>
            <a:fillRect/>
          </a:stretch>
        </p:blipFill>
        <p:spPr>
          <a:xfrm>
            <a:off x="6933391" y="1225121"/>
            <a:ext cx="4908803" cy="5582080"/>
          </a:xfrm>
          <a:prstGeom prst="rect">
            <a:avLst/>
          </a:prstGeom>
        </p:spPr>
      </p:pic>
    </p:spTree>
    <p:extLst>
      <p:ext uri="{BB962C8B-B14F-4D97-AF65-F5344CB8AC3E}">
        <p14:creationId xmlns:p14="http://schemas.microsoft.com/office/powerpoint/2010/main" val="87191890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10B84A-C3E0-0E4F-BAFF-9F8BBABC52B2}"/>
              </a:ext>
            </a:extLst>
          </p:cNvPr>
          <p:cNvSpPr>
            <a:spLocks noGrp="1"/>
          </p:cNvSpPr>
          <p:nvPr>
            <p:ph type="title"/>
          </p:nvPr>
        </p:nvSpPr>
        <p:spPr>
          <a:xfrm>
            <a:off x="482600" y="111561"/>
            <a:ext cx="10515600" cy="1325563"/>
          </a:xfrm>
        </p:spPr>
        <p:txBody>
          <a:bodyPr/>
          <a:lstStyle/>
          <a:p>
            <a:r>
              <a:rPr lang="es-CO" dirty="0"/>
              <a:t>3. IRRIGACIÓN - LAVADO</a:t>
            </a:r>
          </a:p>
        </p:txBody>
      </p:sp>
      <p:sp>
        <p:nvSpPr>
          <p:cNvPr id="3" name="Marcador de contenido 2">
            <a:extLst>
              <a:ext uri="{FF2B5EF4-FFF2-40B4-BE49-F238E27FC236}">
                <a16:creationId xmlns:a16="http://schemas.microsoft.com/office/drawing/2014/main" id="{E542DD7A-6BBF-C048-9305-76D20AFD6BCF}"/>
              </a:ext>
            </a:extLst>
          </p:cNvPr>
          <p:cNvSpPr>
            <a:spLocks noGrp="1"/>
          </p:cNvSpPr>
          <p:nvPr>
            <p:ph idx="1"/>
          </p:nvPr>
        </p:nvSpPr>
        <p:spPr>
          <a:xfrm>
            <a:off x="4936803" y="1809314"/>
            <a:ext cx="7033590" cy="4530725"/>
          </a:xfrm>
        </p:spPr>
        <p:txBody>
          <a:bodyPr>
            <a:normAutofit/>
          </a:bodyPr>
          <a:lstStyle/>
          <a:p>
            <a:pPr algn="just">
              <a:lnSpc>
                <a:spcPct val="100000"/>
              </a:lnSpc>
            </a:pPr>
            <a:r>
              <a:rPr lang="es-CO" sz="2800" dirty="0"/>
              <a:t>Irrigación a presión: </a:t>
            </a:r>
          </a:p>
          <a:p>
            <a:pPr lvl="1" algn="just">
              <a:lnSpc>
                <a:spcPct val="100000"/>
              </a:lnSpc>
              <a:buFont typeface="Wingdings" pitchFamily="2" charset="2"/>
              <a:buChar char="§"/>
            </a:pPr>
            <a:r>
              <a:rPr lang="es-CO" sz="2400" dirty="0"/>
              <a:t>5 - 8 Psi </a:t>
            </a:r>
            <a:r>
              <a:rPr lang="es-CO" sz="2400" dirty="0">
                <a:sym typeface="Wingdings" pitchFamily="2" charset="2"/>
              </a:rPr>
              <a:t> irrigar con una jeringa de 30-60 cc con una jeringa de 19 gauge.</a:t>
            </a:r>
          </a:p>
          <a:p>
            <a:pPr lvl="1" algn="just">
              <a:lnSpc>
                <a:spcPct val="100000"/>
              </a:lnSpc>
              <a:buFont typeface="Wingdings" pitchFamily="2" charset="2"/>
              <a:buChar char="§"/>
            </a:pPr>
            <a:endParaRPr lang="es-CO" sz="2400" b="1" dirty="0">
              <a:sym typeface="Wingdings" pitchFamily="2" charset="2"/>
            </a:endParaRPr>
          </a:p>
          <a:p>
            <a:pPr lvl="1" algn="just">
              <a:lnSpc>
                <a:spcPct val="100000"/>
              </a:lnSpc>
              <a:buFont typeface="Wingdings" pitchFamily="2" charset="2"/>
              <a:buChar char="§"/>
            </a:pPr>
            <a:r>
              <a:rPr lang="es-CO" sz="2400" b="1" dirty="0">
                <a:sym typeface="Wingdings" pitchFamily="2" charset="2"/>
              </a:rPr>
              <a:t>No uso de antisépticos, jabones ni yodados.</a:t>
            </a:r>
          </a:p>
          <a:p>
            <a:pPr lvl="1" algn="just">
              <a:lnSpc>
                <a:spcPct val="100000"/>
              </a:lnSpc>
              <a:buFont typeface="Wingdings" pitchFamily="2" charset="2"/>
              <a:buChar char="§"/>
            </a:pPr>
            <a:endParaRPr lang="es-CO" sz="2800" dirty="0"/>
          </a:p>
          <a:p>
            <a:pPr algn="just">
              <a:lnSpc>
                <a:spcPct val="100000"/>
              </a:lnSpc>
            </a:pPr>
            <a:r>
              <a:rPr lang="es-CO" sz="2800" dirty="0"/>
              <a:t>Retiro de tejido desvidalizado con bisturí.</a:t>
            </a:r>
          </a:p>
        </p:txBody>
      </p:sp>
    </p:spTree>
    <p:extLst>
      <p:ext uri="{BB962C8B-B14F-4D97-AF65-F5344CB8AC3E}">
        <p14:creationId xmlns:p14="http://schemas.microsoft.com/office/powerpoint/2010/main" val="300234799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42BCB-0B42-4040-B12F-89993ED2A03F}"/>
              </a:ext>
            </a:extLst>
          </p:cNvPr>
          <p:cNvSpPr>
            <a:spLocks noGrp="1"/>
          </p:cNvSpPr>
          <p:nvPr>
            <p:ph type="title"/>
          </p:nvPr>
        </p:nvSpPr>
        <p:spPr>
          <a:xfrm>
            <a:off x="388243" y="39399"/>
            <a:ext cx="10515600" cy="1325563"/>
          </a:xfrm>
        </p:spPr>
        <p:txBody>
          <a:bodyPr/>
          <a:lstStyle/>
          <a:p>
            <a:r>
              <a:rPr lang="en-CO" dirty="0"/>
              <a:t>CICATRIZACIÓN</a:t>
            </a:r>
          </a:p>
        </p:txBody>
      </p:sp>
      <p:sp>
        <p:nvSpPr>
          <p:cNvPr id="5" name="Text Box 9">
            <a:extLst>
              <a:ext uri="{FF2B5EF4-FFF2-40B4-BE49-F238E27FC236}">
                <a16:creationId xmlns:a16="http://schemas.microsoft.com/office/drawing/2014/main" id="{78D3D06F-86A4-0C4C-AAF7-D675B800D923}"/>
              </a:ext>
            </a:extLst>
          </p:cNvPr>
          <p:cNvSpPr txBox="1">
            <a:spLocks noChangeArrowheads="1"/>
          </p:cNvSpPr>
          <p:nvPr/>
        </p:nvSpPr>
        <p:spPr bwMode="auto">
          <a:xfrm>
            <a:off x="5164667" y="6343771"/>
            <a:ext cx="67259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CO" sz="1200" i="1" dirty="0">
                <a:solidFill>
                  <a:srgbClr val="152B48"/>
                </a:solidFill>
                <a:latin typeface="Montserrat" pitchFamily="2" charset="77"/>
              </a:rPr>
              <a:t>Wound Healing: An Overview. </a:t>
            </a:r>
            <a:r>
              <a:rPr lang="en-GB" altLang="en-CO" sz="1200" dirty="0">
                <a:solidFill>
                  <a:srgbClr val="152B48"/>
                </a:solidFill>
                <a:latin typeface="Montserrat" pitchFamily="2" charset="77"/>
              </a:rPr>
              <a:t>Plastic and Reconstructive Surgery 2006, 117: 1eS</a:t>
            </a:r>
            <a:r>
              <a:rPr lang="es-ES" altLang="en-CO" sz="1200" dirty="0">
                <a:solidFill>
                  <a:srgbClr val="152B48"/>
                </a:solidFill>
                <a:latin typeface="Montserrat" pitchFamily="2" charset="77"/>
              </a:rPr>
              <a:t> </a:t>
            </a:r>
          </a:p>
        </p:txBody>
      </p:sp>
      <p:sp>
        <p:nvSpPr>
          <p:cNvPr id="8" name="Rectangle 3">
            <a:extLst>
              <a:ext uri="{FF2B5EF4-FFF2-40B4-BE49-F238E27FC236}">
                <a16:creationId xmlns:a16="http://schemas.microsoft.com/office/drawing/2014/main" id="{9EF8A153-CDB3-1E4C-969B-34EB3D327A64}"/>
              </a:ext>
            </a:extLst>
          </p:cNvPr>
          <p:cNvSpPr txBox="1">
            <a:spLocks noChangeArrowheads="1"/>
          </p:cNvSpPr>
          <p:nvPr/>
        </p:nvSpPr>
        <p:spPr>
          <a:xfrm>
            <a:off x="6413504" y="929961"/>
            <a:ext cx="4099464" cy="12767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5475" indent="-609600" algn="ctr">
              <a:buFont typeface="Wingdings" pitchFamily="2" charset="2"/>
              <a:buNone/>
            </a:pPr>
            <a:r>
              <a:rPr lang="es-ES" altLang="en-CO" sz="2600" dirty="0"/>
              <a:t>Sistémicos locales</a:t>
            </a:r>
          </a:p>
        </p:txBody>
      </p:sp>
      <p:grpSp>
        <p:nvGrpSpPr>
          <p:cNvPr id="9" name="Group 30">
            <a:extLst>
              <a:ext uri="{FF2B5EF4-FFF2-40B4-BE49-F238E27FC236}">
                <a16:creationId xmlns:a16="http://schemas.microsoft.com/office/drawing/2014/main" id="{03489F09-D90A-404F-9BFA-6816F40B901F}"/>
              </a:ext>
            </a:extLst>
          </p:cNvPr>
          <p:cNvGrpSpPr>
            <a:grpSpLocks/>
          </p:cNvGrpSpPr>
          <p:nvPr/>
        </p:nvGrpSpPr>
        <p:grpSpPr bwMode="auto">
          <a:xfrm>
            <a:off x="5766074" y="1632071"/>
            <a:ext cx="5329238" cy="4033837"/>
            <a:chOff x="249" y="1071"/>
            <a:chExt cx="3357" cy="2541"/>
          </a:xfrm>
        </p:grpSpPr>
        <p:sp>
          <p:nvSpPr>
            <p:cNvPr id="10" name="Oval 18">
              <a:extLst>
                <a:ext uri="{FF2B5EF4-FFF2-40B4-BE49-F238E27FC236}">
                  <a16:creationId xmlns:a16="http://schemas.microsoft.com/office/drawing/2014/main" id="{325D11DB-99B4-0F46-B1E4-F1CE4899E003}"/>
                </a:ext>
              </a:extLst>
            </p:cNvPr>
            <p:cNvSpPr>
              <a:spLocks noChangeArrowheads="1"/>
            </p:cNvSpPr>
            <p:nvPr/>
          </p:nvSpPr>
          <p:spPr bwMode="auto">
            <a:xfrm>
              <a:off x="249" y="1602"/>
              <a:ext cx="1451" cy="1404"/>
            </a:xfrm>
            <a:prstGeom prst="ellipse">
              <a:avLst/>
            </a:prstGeom>
            <a:solidFill>
              <a:schemeClr val="accent1">
                <a:alpha val="54901"/>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 altLang="en-CO" sz="1700" b="1">
                <a:solidFill>
                  <a:srgbClr val="152B48"/>
                </a:solidFill>
                <a:latin typeface="Montserrat" pitchFamily="2" charset="77"/>
              </a:endParaRPr>
            </a:p>
            <a:p>
              <a:pPr eaLnBrk="1" hangingPunct="1"/>
              <a:endParaRPr lang="es-ES" altLang="en-CO" sz="1700" b="1">
                <a:solidFill>
                  <a:srgbClr val="152B48"/>
                </a:solidFill>
                <a:latin typeface="Montserrat" pitchFamily="2" charset="77"/>
              </a:endParaRPr>
            </a:p>
            <a:p>
              <a:pPr eaLnBrk="1" hangingPunct="1"/>
              <a:endParaRPr lang="es-ES" altLang="en-CO" sz="1700" b="1">
                <a:solidFill>
                  <a:srgbClr val="152B48"/>
                </a:solidFill>
                <a:latin typeface="Montserrat" pitchFamily="2" charset="77"/>
              </a:endParaRPr>
            </a:p>
            <a:p>
              <a:pPr eaLnBrk="1" hangingPunct="1"/>
              <a:endParaRPr lang="es-ES" altLang="en-CO" sz="1700" b="1">
                <a:solidFill>
                  <a:srgbClr val="152B48"/>
                </a:solidFill>
                <a:latin typeface="Montserrat" pitchFamily="2" charset="77"/>
              </a:endParaRPr>
            </a:p>
          </p:txBody>
        </p:sp>
        <p:sp>
          <p:nvSpPr>
            <p:cNvPr id="11" name="Oval 19">
              <a:extLst>
                <a:ext uri="{FF2B5EF4-FFF2-40B4-BE49-F238E27FC236}">
                  <a16:creationId xmlns:a16="http://schemas.microsoft.com/office/drawing/2014/main" id="{2994328F-0A3E-7648-BCC3-105711D9667D}"/>
                </a:ext>
              </a:extLst>
            </p:cNvPr>
            <p:cNvSpPr>
              <a:spLocks noChangeArrowheads="1"/>
            </p:cNvSpPr>
            <p:nvPr/>
          </p:nvSpPr>
          <p:spPr bwMode="auto">
            <a:xfrm>
              <a:off x="2155" y="1602"/>
              <a:ext cx="1451" cy="1404"/>
            </a:xfrm>
            <a:prstGeom prst="ellipse">
              <a:avLst/>
            </a:prstGeom>
            <a:solidFill>
              <a:srgbClr val="996633">
                <a:alpha val="54117"/>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s-ES" altLang="en-CO" sz="1700" b="1">
                <a:solidFill>
                  <a:srgbClr val="152B48"/>
                </a:solidFill>
                <a:latin typeface="Montserrat" pitchFamily="2" charset="77"/>
              </a:endParaRPr>
            </a:p>
            <a:p>
              <a:pPr algn="ctr" eaLnBrk="1" hangingPunct="1"/>
              <a:endParaRPr lang="es-ES" altLang="en-CO" sz="1700" b="1">
                <a:solidFill>
                  <a:srgbClr val="152B48"/>
                </a:solidFill>
                <a:latin typeface="Montserrat" pitchFamily="2" charset="77"/>
              </a:endParaRPr>
            </a:p>
            <a:p>
              <a:pPr algn="ctr" eaLnBrk="1" hangingPunct="1"/>
              <a:endParaRPr lang="es-ES" altLang="en-CO" sz="1700" b="1">
                <a:solidFill>
                  <a:srgbClr val="152B48"/>
                </a:solidFill>
                <a:latin typeface="Montserrat" pitchFamily="2" charset="77"/>
              </a:endParaRPr>
            </a:p>
            <a:p>
              <a:pPr algn="ctr" eaLnBrk="1" hangingPunct="1"/>
              <a:endParaRPr lang="es-ES" altLang="en-CO" sz="1700" b="1">
                <a:solidFill>
                  <a:srgbClr val="152B48"/>
                </a:solidFill>
                <a:latin typeface="Montserrat" pitchFamily="2" charset="77"/>
              </a:endParaRPr>
            </a:p>
            <a:p>
              <a:pPr algn="ctr" eaLnBrk="1" hangingPunct="1"/>
              <a:r>
                <a:rPr lang="es-ES" altLang="en-CO" sz="1700" b="1">
                  <a:solidFill>
                    <a:srgbClr val="152B48"/>
                  </a:solidFill>
                  <a:latin typeface="Montserrat" pitchFamily="2" charset="77"/>
                </a:rPr>
                <a:t>      </a:t>
              </a:r>
            </a:p>
          </p:txBody>
        </p:sp>
        <p:sp>
          <p:nvSpPr>
            <p:cNvPr id="12" name="Oval 20">
              <a:extLst>
                <a:ext uri="{FF2B5EF4-FFF2-40B4-BE49-F238E27FC236}">
                  <a16:creationId xmlns:a16="http://schemas.microsoft.com/office/drawing/2014/main" id="{3819867C-D503-C446-8F60-A85B2AE3082B}"/>
                </a:ext>
              </a:extLst>
            </p:cNvPr>
            <p:cNvSpPr>
              <a:spLocks noChangeArrowheads="1"/>
            </p:cNvSpPr>
            <p:nvPr/>
          </p:nvSpPr>
          <p:spPr bwMode="auto">
            <a:xfrm>
              <a:off x="1223" y="1071"/>
              <a:ext cx="1450" cy="1403"/>
            </a:xfrm>
            <a:prstGeom prst="ellipse">
              <a:avLst/>
            </a:prstGeom>
            <a:solidFill>
              <a:srgbClr val="FF6600">
                <a:alpha val="54901"/>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n-CO" sz="1500" b="1" dirty="0">
                  <a:solidFill>
                    <a:srgbClr val="152B48"/>
                  </a:solidFill>
                  <a:latin typeface="Montserrat" pitchFamily="2" charset="77"/>
                </a:rPr>
                <a:t>EDEMA/</a:t>
              </a:r>
            </a:p>
            <a:p>
              <a:pPr algn="ctr" eaLnBrk="1" hangingPunct="1"/>
              <a:r>
                <a:rPr lang="es-ES" altLang="en-CO" sz="1500" b="1" dirty="0">
                  <a:solidFill>
                    <a:srgbClr val="152B48"/>
                  </a:solidFill>
                  <a:latin typeface="Montserrat" pitchFamily="2" charset="77"/>
                </a:rPr>
                <a:t>AUMENTO DE LA</a:t>
              </a:r>
            </a:p>
            <a:p>
              <a:pPr algn="ctr" eaLnBrk="1" hangingPunct="1"/>
              <a:r>
                <a:rPr lang="es-ES" altLang="en-CO" sz="1500" b="1" dirty="0">
                  <a:solidFill>
                    <a:srgbClr val="152B48"/>
                  </a:solidFill>
                  <a:latin typeface="Montserrat" pitchFamily="2" charset="77"/>
                </a:rPr>
                <a:t>PRESIÓN TISULAR</a:t>
              </a:r>
            </a:p>
            <a:p>
              <a:pPr algn="ctr" eaLnBrk="1" hangingPunct="1"/>
              <a:endParaRPr lang="es-ES" altLang="en-CO" sz="1500" b="1" dirty="0">
                <a:solidFill>
                  <a:srgbClr val="152B48"/>
                </a:solidFill>
                <a:latin typeface="Montserrat" pitchFamily="2" charset="77"/>
              </a:endParaRPr>
            </a:p>
          </p:txBody>
        </p:sp>
        <p:sp>
          <p:nvSpPr>
            <p:cNvPr id="13" name="Oval 21">
              <a:extLst>
                <a:ext uri="{FF2B5EF4-FFF2-40B4-BE49-F238E27FC236}">
                  <a16:creationId xmlns:a16="http://schemas.microsoft.com/office/drawing/2014/main" id="{1D448AD8-10B9-D649-B490-66AF10959D84}"/>
                </a:ext>
              </a:extLst>
            </p:cNvPr>
            <p:cNvSpPr>
              <a:spLocks noChangeArrowheads="1"/>
            </p:cNvSpPr>
            <p:nvPr/>
          </p:nvSpPr>
          <p:spPr bwMode="auto">
            <a:xfrm>
              <a:off x="1223" y="2209"/>
              <a:ext cx="1450" cy="1403"/>
            </a:xfrm>
            <a:prstGeom prst="ellipse">
              <a:avLst/>
            </a:prstGeom>
            <a:solidFill>
              <a:srgbClr val="339966">
                <a:alpha val="6313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n-CO" sz="1500" b="1">
                  <a:solidFill>
                    <a:srgbClr val="152B48"/>
                  </a:solidFill>
                  <a:latin typeface="Montserrat" pitchFamily="2" charset="77"/>
                </a:rPr>
                <a:t>CUERPOS </a:t>
              </a:r>
            </a:p>
            <a:p>
              <a:pPr algn="ctr" eaLnBrk="1" hangingPunct="1"/>
              <a:r>
                <a:rPr lang="es-ES" altLang="en-CO" sz="1500" b="1">
                  <a:solidFill>
                    <a:srgbClr val="152B48"/>
                  </a:solidFill>
                  <a:latin typeface="Montserrat" pitchFamily="2" charset="77"/>
                </a:rPr>
                <a:t>EXTRAÑOS</a:t>
              </a:r>
            </a:p>
          </p:txBody>
        </p:sp>
        <p:sp>
          <p:nvSpPr>
            <p:cNvPr id="14" name="Oval 22">
              <a:extLst>
                <a:ext uri="{FF2B5EF4-FFF2-40B4-BE49-F238E27FC236}">
                  <a16:creationId xmlns:a16="http://schemas.microsoft.com/office/drawing/2014/main" id="{19D746F4-E492-C748-B6A7-D5C0EB029927}"/>
                </a:ext>
              </a:extLst>
            </p:cNvPr>
            <p:cNvSpPr>
              <a:spLocks noChangeArrowheads="1"/>
            </p:cNvSpPr>
            <p:nvPr/>
          </p:nvSpPr>
          <p:spPr bwMode="auto">
            <a:xfrm>
              <a:off x="994" y="2019"/>
              <a:ext cx="2031" cy="494"/>
            </a:xfrm>
            <a:prstGeom prst="ellipse">
              <a:avLst/>
            </a:prstGeom>
            <a:solidFill>
              <a:srgbClr val="FFCC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n-CO" sz="1500" b="1">
                  <a:solidFill>
                    <a:srgbClr val="152B48"/>
                  </a:solidFill>
                  <a:latin typeface="Montserrat" pitchFamily="2" charset="77"/>
                </a:rPr>
                <a:t>CICATRIZACIÓN ANORMAL</a:t>
              </a:r>
            </a:p>
          </p:txBody>
        </p:sp>
        <p:sp>
          <p:nvSpPr>
            <p:cNvPr id="15" name="Text Box 24">
              <a:extLst>
                <a:ext uri="{FF2B5EF4-FFF2-40B4-BE49-F238E27FC236}">
                  <a16:creationId xmlns:a16="http://schemas.microsoft.com/office/drawing/2014/main" id="{74ACC06D-2C00-6943-A0BB-CFCCF6F743E8}"/>
                </a:ext>
              </a:extLst>
            </p:cNvPr>
            <p:cNvSpPr txBox="1">
              <a:spLocks noChangeArrowheads="1"/>
            </p:cNvSpPr>
            <p:nvPr/>
          </p:nvSpPr>
          <p:spPr bwMode="auto">
            <a:xfrm>
              <a:off x="1533" y="3175"/>
              <a:ext cx="83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n-CO" sz="1500" b="1">
                  <a:solidFill>
                    <a:srgbClr val="152B48"/>
                  </a:solidFill>
                  <a:latin typeface="Montserrat" pitchFamily="2" charset="77"/>
                </a:rPr>
                <a:t>INFECCIÓN</a:t>
              </a:r>
            </a:p>
          </p:txBody>
        </p:sp>
      </p:grpSp>
      <p:sp>
        <p:nvSpPr>
          <p:cNvPr id="16" name="Text Box 26">
            <a:extLst>
              <a:ext uri="{FF2B5EF4-FFF2-40B4-BE49-F238E27FC236}">
                <a16:creationId xmlns:a16="http://schemas.microsoft.com/office/drawing/2014/main" id="{A8F569C9-A4F2-6640-A881-24ECCA542BE7}"/>
              </a:ext>
            </a:extLst>
          </p:cNvPr>
          <p:cNvSpPr txBox="1">
            <a:spLocks noChangeArrowheads="1"/>
          </p:cNvSpPr>
          <p:nvPr/>
        </p:nvSpPr>
        <p:spPr bwMode="auto">
          <a:xfrm rot="17489555">
            <a:off x="5822430" y="3199727"/>
            <a:ext cx="1385887"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s-ES" altLang="en-CO" sz="1500" b="1" dirty="0"/>
              <a:t>RADIACIÓN</a:t>
            </a:r>
          </a:p>
          <a:p>
            <a:pPr eaLnBrk="1" hangingPunct="1">
              <a:spcBef>
                <a:spcPct val="50000"/>
              </a:spcBef>
            </a:pPr>
            <a:r>
              <a:rPr lang="es-ES" altLang="en-CO" sz="1500" b="1" dirty="0"/>
              <a:t>IONIZANTE</a:t>
            </a:r>
          </a:p>
        </p:txBody>
      </p:sp>
      <p:sp>
        <p:nvSpPr>
          <p:cNvPr id="17" name="AutoShape 29">
            <a:extLst>
              <a:ext uri="{FF2B5EF4-FFF2-40B4-BE49-F238E27FC236}">
                <a16:creationId xmlns:a16="http://schemas.microsoft.com/office/drawing/2014/main" id="{1FEABA7A-AF10-4741-959C-C74854F10227}"/>
              </a:ext>
            </a:extLst>
          </p:cNvPr>
          <p:cNvSpPr>
            <a:spLocks noChangeArrowheads="1"/>
          </p:cNvSpPr>
          <p:nvPr/>
        </p:nvSpPr>
        <p:spPr bwMode="auto">
          <a:xfrm>
            <a:off x="913778" y="1466199"/>
            <a:ext cx="3374948" cy="1962801"/>
          </a:xfrm>
          <a:prstGeom prst="roundRect">
            <a:avLst>
              <a:gd name="adj" fmla="val 16667"/>
            </a:avLst>
          </a:prstGeom>
          <a:solidFill>
            <a:srgbClr val="152B48">
              <a:alpha val="70195"/>
            </a:srgbClr>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buFont typeface="Wingdings" pitchFamily="2" charset="2"/>
              <a:buChar char="§"/>
            </a:pPr>
            <a:r>
              <a:rPr lang="es-ES" altLang="en-CO" dirty="0">
                <a:solidFill>
                  <a:schemeClr val="bg1"/>
                </a:solidFill>
                <a:latin typeface="Montserrat" pitchFamily="2" charset="77"/>
              </a:rPr>
              <a:t> Nutrición.</a:t>
            </a:r>
          </a:p>
          <a:p>
            <a:pPr eaLnBrk="1" hangingPunct="1">
              <a:lnSpc>
                <a:spcPct val="150000"/>
              </a:lnSpc>
              <a:buFont typeface="Wingdings" pitchFamily="2" charset="2"/>
              <a:buChar char="§"/>
            </a:pPr>
            <a:r>
              <a:rPr lang="es-ES" altLang="en-CO" dirty="0">
                <a:solidFill>
                  <a:schemeClr val="bg1"/>
                </a:solidFill>
                <a:latin typeface="Montserrat" pitchFamily="2" charset="77"/>
              </a:rPr>
              <a:t> Fármacos.</a:t>
            </a:r>
          </a:p>
          <a:p>
            <a:pPr eaLnBrk="1" hangingPunct="1">
              <a:lnSpc>
                <a:spcPct val="150000"/>
              </a:lnSpc>
              <a:buFont typeface="Wingdings" pitchFamily="2" charset="2"/>
              <a:buChar char="§"/>
            </a:pPr>
            <a:r>
              <a:rPr lang="es-ES" altLang="en-CO" dirty="0">
                <a:solidFill>
                  <a:schemeClr val="bg1"/>
                </a:solidFill>
                <a:latin typeface="Montserrat" pitchFamily="2" charset="77"/>
              </a:rPr>
              <a:t> Tabaquismo.</a:t>
            </a:r>
          </a:p>
          <a:p>
            <a:pPr eaLnBrk="1" hangingPunct="1">
              <a:lnSpc>
                <a:spcPct val="150000"/>
              </a:lnSpc>
              <a:buFont typeface="Wingdings" pitchFamily="2" charset="2"/>
              <a:buChar char="§"/>
            </a:pPr>
            <a:r>
              <a:rPr lang="es-ES" altLang="en-CO" dirty="0">
                <a:solidFill>
                  <a:schemeClr val="bg1"/>
                </a:solidFill>
                <a:latin typeface="Montserrat" pitchFamily="2" charset="77"/>
              </a:rPr>
              <a:t> Enfermedades sistémicas.</a:t>
            </a:r>
          </a:p>
        </p:txBody>
      </p:sp>
      <p:sp>
        <p:nvSpPr>
          <p:cNvPr id="19" name="Text Box 26">
            <a:extLst>
              <a:ext uri="{FF2B5EF4-FFF2-40B4-BE49-F238E27FC236}">
                <a16:creationId xmlns:a16="http://schemas.microsoft.com/office/drawing/2014/main" id="{E3DBFFB3-EE8E-9E46-ABCB-AA35086D4A53}"/>
              </a:ext>
            </a:extLst>
          </p:cNvPr>
          <p:cNvSpPr txBox="1">
            <a:spLocks noChangeArrowheads="1"/>
          </p:cNvSpPr>
          <p:nvPr/>
        </p:nvSpPr>
        <p:spPr bwMode="auto">
          <a:xfrm rot="2671660">
            <a:off x="9718155" y="3456540"/>
            <a:ext cx="138588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s-ES" altLang="en-CO" sz="1500" b="1" dirty="0"/>
              <a:t>ISQUEMIA</a:t>
            </a:r>
          </a:p>
        </p:txBody>
      </p:sp>
    </p:spTree>
    <p:extLst>
      <p:ext uri="{BB962C8B-B14F-4D97-AF65-F5344CB8AC3E}">
        <p14:creationId xmlns:p14="http://schemas.microsoft.com/office/powerpoint/2010/main" val="260189132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8490EB-FFA8-524A-B518-19B20FE3D996}"/>
              </a:ext>
            </a:extLst>
          </p:cNvPr>
          <p:cNvSpPr>
            <a:spLocks noGrp="1"/>
          </p:cNvSpPr>
          <p:nvPr>
            <p:ph type="title"/>
          </p:nvPr>
        </p:nvSpPr>
        <p:spPr>
          <a:xfrm>
            <a:off x="567267" y="138215"/>
            <a:ext cx="10515600" cy="1325563"/>
          </a:xfrm>
        </p:spPr>
        <p:txBody>
          <a:bodyPr/>
          <a:lstStyle/>
          <a:p>
            <a:r>
              <a:rPr lang="es-CO" dirty="0"/>
              <a:t>4. DESBRIDAMIENTO</a:t>
            </a:r>
          </a:p>
        </p:txBody>
      </p:sp>
      <p:sp>
        <p:nvSpPr>
          <p:cNvPr id="3" name="Marcador de contenido 2">
            <a:extLst>
              <a:ext uri="{FF2B5EF4-FFF2-40B4-BE49-F238E27FC236}">
                <a16:creationId xmlns:a16="http://schemas.microsoft.com/office/drawing/2014/main" id="{3C9551F2-D47B-AB43-91E3-23F5631792D3}"/>
              </a:ext>
            </a:extLst>
          </p:cNvPr>
          <p:cNvSpPr>
            <a:spLocks noGrp="1"/>
          </p:cNvSpPr>
          <p:nvPr>
            <p:ph idx="1"/>
          </p:nvPr>
        </p:nvSpPr>
        <p:spPr>
          <a:xfrm>
            <a:off x="4852280" y="1463778"/>
            <a:ext cx="7033590" cy="4530725"/>
          </a:xfrm>
        </p:spPr>
        <p:txBody>
          <a:bodyPr/>
          <a:lstStyle/>
          <a:p>
            <a:pPr marL="0" indent="0" algn="ctr">
              <a:buNone/>
            </a:pPr>
            <a:r>
              <a:rPr lang="es-CO" dirty="0">
                <a:solidFill>
                  <a:schemeClr val="bg1"/>
                </a:solidFill>
                <a:highlight>
                  <a:srgbClr val="00AAA7"/>
                </a:highlight>
              </a:rPr>
              <a:t>“El desbridamiento es el principio más fundamental en la preparación del lecho de una herida y su preparación para el cierre”. </a:t>
            </a:r>
          </a:p>
          <a:p>
            <a:endParaRPr lang="es-CO" dirty="0"/>
          </a:p>
        </p:txBody>
      </p:sp>
      <p:graphicFrame>
        <p:nvGraphicFramePr>
          <p:cNvPr id="4" name="Diagrama 3">
            <a:extLst>
              <a:ext uri="{FF2B5EF4-FFF2-40B4-BE49-F238E27FC236}">
                <a16:creationId xmlns:a16="http://schemas.microsoft.com/office/drawing/2014/main" id="{79F11AA0-B844-DD46-A167-511D56FA8F45}"/>
              </a:ext>
            </a:extLst>
          </p:cNvPr>
          <p:cNvGraphicFramePr/>
          <p:nvPr>
            <p:extLst>
              <p:ext uri="{D42A27DB-BD31-4B8C-83A1-F6EECF244321}">
                <p14:modId xmlns:p14="http://schemas.microsoft.com/office/powerpoint/2010/main" val="3617323326"/>
              </p:ext>
            </p:extLst>
          </p:nvPr>
        </p:nvGraphicFramePr>
        <p:xfrm>
          <a:off x="3358602" y="2573260"/>
          <a:ext cx="10020946" cy="3131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3">
            <a:extLst>
              <a:ext uri="{FF2B5EF4-FFF2-40B4-BE49-F238E27FC236}">
                <a16:creationId xmlns:a16="http://schemas.microsoft.com/office/drawing/2014/main" id="{6CE67D4B-61CA-3C4A-AB6A-1F237744B09D}"/>
              </a:ext>
            </a:extLst>
          </p:cNvPr>
          <p:cNvSpPr/>
          <p:nvPr/>
        </p:nvSpPr>
        <p:spPr>
          <a:xfrm>
            <a:off x="5318108" y="6258120"/>
            <a:ext cx="6873892" cy="461665"/>
          </a:xfrm>
          <a:prstGeom prst="rect">
            <a:avLst/>
          </a:prstGeom>
        </p:spPr>
        <p:txBody>
          <a:bodyPr wrap="square">
            <a:spAutoFit/>
          </a:bodyPr>
          <a:lstStyle/>
          <a:p>
            <a:r>
              <a:rPr lang="es-ES" sz="1200" dirty="0" err="1">
                <a:solidFill>
                  <a:srgbClr val="152B48"/>
                </a:solidFill>
                <a:latin typeface="Montserrat" pitchFamily="2" charset="77"/>
              </a:rPr>
              <a:t>Panuncialman</a:t>
            </a:r>
            <a:r>
              <a:rPr lang="es-ES" sz="1200" dirty="0">
                <a:solidFill>
                  <a:srgbClr val="152B48"/>
                </a:solidFill>
                <a:latin typeface="Montserrat" pitchFamily="2" charset="77"/>
              </a:rPr>
              <a:t> J, </a:t>
            </a:r>
            <a:r>
              <a:rPr lang="es-ES" sz="1200" dirty="0" err="1">
                <a:solidFill>
                  <a:srgbClr val="152B48"/>
                </a:solidFill>
                <a:latin typeface="Montserrat" pitchFamily="2" charset="77"/>
              </a:rPr>
              <a:t>Falanga</a:t>
            </a:r>
            <a:r>
              <a:rPr lang="es-ES" sz="1200" dirty="0">
                <a:solidFill>
                  <a:srgbClr val="152B48"/>
                </a:solidFill>
                <a:latin typeface="Montserrat" pitchFamily="2" charset="77"/>
              </a:rPr>
              <a:t> V. </a:t>
            </a:r>
            <a:r>
              <a:rPr lang="es-ES" sz="1200" dirty="0" err="1">
                <a:solidFill>
                  <a:srgbClr val="152B48"/>
                </a:solidFill>
                <a:latin typeface="Montserrat" pitchFamily="2" charset="77"/>
              </a:rPr>
              <a:t>The</a:t>
            </a:r>
            <a:r>
              <a:rPr lang="es-ES" sz="1200" dirty="0">
                <a:solidFill>
                  <a:srgbClr val="152B48"/>
                </a:solidFill>
                <a:latin typeface="Montserrat" pitchFamily="2" charset="77"/>
              </a:rPr>
              <a:t> </a:t>
            </a:r>
            <a:r>
              <a:rPr lang="es-ES" sz="1200" dirty="0" err="1">
                <a:solidFill>
                  <a:srgbClr val="152B48"/>
                </a:solidFill>
                <a:latin typeface="Montserrat" pitchFamily="2" charset="77"/>
              </a:rPr>
              <a:t>Science</a:t>
            </a:r>
            <a:r>
              <a:rPr lang="es-ES" sz="1200" dirty="0">
                <a:solidFill>
                  <a:srgbClr val="152B48"/>
                </a:solidFill>
                <a:latin typeface="Montserrat" pitchFamily="2" charset="77"/>
              </a:rPr>
              <a:t> of </a:t>
            </a:r>
            <a:r>
              <a:rPr lang="es-ES" sz="1200" dirty="0" err="1">
                <a:solidFill>
                  <a:srgbClr val="152B48"/>
                </a:solidFill>
                <a:latin typeface="Montserrat" pitchFamily="2" charset="77"/>
              </a:rPr>
              <a:t>Wound</a:t>
            </a:r>
            <a:r>
              <a:rPr lang="es-ES" sz="1200" dirty="0">
                <a:solidFill>
                  <a:srgbClr val="152B48"/>
                </a:solidFill>
                <a:latin typeface="Montserrat" pitchFamily="2" charset="77"/>
              </a:rPr>
              <a:t> </a:t>
            </a:r>
            <a:r>
              <a:rPr lang="es-ES" sz="1200" dirty="0" err="1">
                <a:solidFill>
                  <a:srgbClr val="152B48"/>
                </a:solidFill>
                <a:latin typeface="Montserrat" pitchFamily="2" charset="77"/>
              </a:rPr>
              <a:t>Bed</a:t>
            </a:r>
            <a:r>
              <a:rPr lang="es-ES" sz="1200" dirty="0">
                <a:solidFill>
                  <a:srgbClr val="152B48"/>
                </a:solidFill>
                <a:latin typeface="Montserrat" pitchFamily="2" charset="77"/>
              </a:rPr>
              <a:t> </a:t>
            </a:r>
            <a:r>
              <a:rPr lang="es-ES" sz="1200" dirty="0" err="1">
                <a:solidFill>
                  <a:srgbClr val="152B48"/>
                </a:solidFill>
                <a:latin typeface="Montserrat" pitchFamily="2" charset="77"/>
              </a:rPr>
              <a:t>Preparation</a:t>
            </a:r>
            <a:r>
              <a:rPr lang="es-ES" sz="1200" dirty="0">
                <a:solidFill>
                  <a:srgbClr val="152B48"/>
                </a:solidFill>
                <a:latin typeface="Montserrat" pitchFamily="2" charset="77"/>
              </a:rPr>
              <a:t>. </a:t>
            </a:r>
            <a:r>
              <a:rPr lang="es-ES" sz="1200" i="1" dirty="0" err="1">
                <a:solidFill>
                  <a:srgbClr val="152B48"/>
                </a:solidFill>
                <a:latin typeface="Montserrat" pitchFamily="2" charset="77"/>
              </a:rPr>
              <a:t>Surg</a:t>
            </a:r>
            <a:r>
              <a:rPr lang="es-ES" sz="1200" i="1" dirty="0">
                <a:solidFill>
                  <a:srgbClr val="152B48"/>
                </a:solidFill>
                <a:latin typeface="Montserrat" pitchFamily="2" charset="77"/>
              </a:rPr>
              <a:t> </a:t>
            </a:r>
            <a:r>
              <a:rPr lang="es-ES" sz="1200" i="1" dirty="0" err="1">
                <a:solidFill>
                  <a:srgbClr val="152B48"/>
                </a:solidFill>
                <a:latin typeface="Montserrat" pitchFamily="2" charset="77"/>
              </a:rPr>
              <a:t>Clin</a:t>
            </a:r>
            <a:r>
              <a:rPr lang="es-ES" sz="1200" i="1" dirty="0">
                <a:solidFill>
                  <a:srgbClr val="152B48"/>
                </a:solidFill>
                <a:latin typeface="Montserrat" pitchFamily="2" charset="77"/>
              </a:rPr>
              <a:t> North Am</a:t>
            </a:r>
            <a:r>
              <a:rPr lang="es-ES" sz="1200" dirty="0">
                <a:solidFill>
                  <a:srgbClr val="152B48"/>
                </a:solidFill>
                <a:latin typeface="Montserrat" pitchFamily="2" charset="77"/>
              </a:rPr>
              <a:t>. 2009;89(3):611-626</a:t>
            </a:r>
            <a:r>
              <a:rPr lang="es-ES_tradnl" sz="1200" dirty="0">
                <a:solidFill>
                  <a:srgbClr val="152B48"/>
                </a:solidFill>
                <a:latin typeface="Montserrat" pitchFamily="2" charset="77"/>
              </a:rPr>
              <a:t> </a:t>
            </a:r>
            <a:endParaRPr lang="es-ES" sz="1200" dirty="0">
              <a:solidFill>
                <a:srgbClr val="152B48"/>
              </a:solidFill>
              <a:latin typeface="Montserrat" pitchFamily="2" charset="77"/>
            </a:endParaRPr>
          </a:p>
        </p:txBody>
      </p:sp>
    </p:spTree>
    <p:extLst>
      <p:ext uri="{BB962C8B-B14F-4D97-AF65-F5344CB8AC3E}">
        <p14:creationId xmlns:p14="http://schemas.microsoft.com/office/powerpoint/2010/main" val="415876003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2311" y="229108"/>
            <a:ext cx="10515600" cy="1325563"/>
          </a:xfrm>
        </p:spPr>
        <p:txBody>
          <a:bodyPr>
            <a:normAutofit/>
          </a:bodyPr>
          <a:lstStyle/>
          <a:p>
            <a:r>
              <a:rPr lang="es-ES" dirty="0" err="1"/>
              <a:t>Autolítico</a:t>
            </a:r>
            <a:endParaRPr lang="es-ES" dirty="0"/>
          </a:p>
        </p:txBody>
      </p:sp>
      <p:sp>
        <p:nvSpPr>
          <p:cNvPr id="3" name="Marcador de contenido 2"/>
          <p:cNvSpPr>
            <a:spLocks noGrp="1"/>
          </p:cNvSpPr>
          <p:nvPr>
            <p:ph idx="1"/>
          </p:nvPr>
        </p:nvSpPr>
        <p:spPr>
          <a:xfrm>
            <a:off x="1154089" y="1364778"/>
            <a:ext cx="3935095" cy="4525963"/>
          </a:xfrm>
        </p:spPr>
        <p:txBody>
          <a:bodyPr>
            <a:normAutofit/>
          </a:bodyPr>
          <a:lstStyle/>
          <a:p>
            <a:pPr>
              <a:lnSpc>
                <a:spcPct val="100000"/>
              </a:lnSpc>
            </a:pPr>
            <a:r>
              <a:rPr lang="es-ES" sz="2400" dirty="0"/>
              <a:t>El mismo organismo.</a:t>
            </a:r>
          </a:p>
          <a:p>
            <a:pPr>
              <a:lnSpc>
                <a:spcPct val="100000"/>
              </a:lnSpc>
            </a:pPr>
            <a:r>
              <a:rPr lang="es-ES" sz="2400" dirty="0"/>
              <a:t>Ambiente húmedo.</a:t>
            </a:r>
          </a:p>
          <a:p>
            <a:pPr>
              <a:lnSpc>
                <a:spcPct val="100000"/>
              </a:lnSpc>
            </a:pPr>
            <a:r>
              <a:rPr lang="es-ES" sz="2400" dirty="0"/>
              <a:t>Semanas.</a:t>
            </a:r>
          </a:p>
        </p:txBody>
      </p:sp>
      <p:sp>
        <p:nvSpPr>
          <p:cNvPr id="4" name="Rectángulo 3"/>
          <p:cNvSpPr/>
          <p:nvPr/>
        </p:nvSpPr>
        <p:spPr>
          <a:xfrm>
            <a:off x="5089184" y="6167227"/>
            <a:ext cx="6780367" cy="461665"/>
          </a:xfrm>
          <a:prstGeom prst="rect">
            <a:avLst/>
          </a:prstGeom>
        </p:spPr>
        <p:txBody>
          <a:bodyPr wrap="square">
            <a:spAutoFit/>
          </a:bodyPr>
          <a:lstStyle/>
          <a:p>
            <a:r>
              <a:rPr lang="es-ES" sz="1200" dirty="0" err="1">
                <a:solidFill>
                  <a:srgbClr val="152B48"/>
                </a:solidFill>
                <a:latin typeface="Montserrat" pitchFamily="2" charset="77"/>
              </a:rPr>
              <a:t>Panuncialman</a:t>
            </a:r>
            <a:r>
              <a:rPr lang="es-ES" sz="1200" dirty="0">
                <a:solidFill>
                  <a:srgbClr val="152B48"/>
                </a:solidFill>
                <a:latin typeface="Montserrat" pitchFamily="2" charset="77"/>
              </a:rPr>
              <a:t> J, </a:t>
            </a:r>
            <a:r>
              <a:rPr lang="es-ES" sz="1200" dirty="0" err="1">
                <a:solidFill>
                  <a:srgbClr val="152B48"/>
                </a:solidFill>
                <a:latin typeface="Montserrat" pitchFamily="2" charset="77"/>
              </a:rPr>
              <a:t>Falanga</a:t>
            </a:r>
            <a:r>
              <a:rPr lang="es-ES" sz="1200" dirty="0">
                <a:solidFill>
                  <a:srgbClr val="152B48"/>
                </a:solidFill>
                <a:latin typeface="Montserrat" pitchFamily="2" charset="77"/>
              </a:rPr>
              <a:t> V. </a:t>
            </a:r>
            <a:r>
              <a:rPr lang="es-ES" sz="1200" dirty="0" err="1">
                <a:solidFill>
                  <a:srgbClr val="152B48"/>
                </a:solidFill>
                <a:latin typeface="Montserrat" pitchFamily="2" charset="77"/>
              </a:rPr>
              <a:t>The</a:t>
            </a:r>
            <a:r>
              <a:rPr lang="es-ES" sz="1200" dirty="0">
                <a:solidFill>
                  <a:srgbClr val="152B48"/>
                </a:solidFill>
                <a:latin typeface="Montserrat" pitchFamily="2" charset="77"/>
              </a:rPr>
              <a:t> </a:t>
            </a:r>
            <a:r>
              <a:rPr lang="es-ES" sz="1200" dirty="0" err="1">
                <a:solidFill>
                  <a:srgbClr val="152B48"/>
                </a:solidFill>
                <a:latin typeface="Montserrat" pitchFamily="2" charset="77"/>
              </a:rPr>
              <a:t>Science</a:t>
            </a:r>
            <a:r>
              <a:rPr lang="es-ES" sz="1200" dirty="0">
                <a:solidFill>
                  <a:srgbClr val="152B48"/>
                </a:solidFill>
                <a:latin typeface="Montserrat" pitchFamily="2" charset="77"/>
              </a:rPr>
              <a:t> of </a:t>
            </a:r>
            <a:r>
              <a:rPr lang="es-ES" sz="1200" dirty="0" err="1">
                <a:solidFill>
                  <a:srgbClr val="152B48"/>
                </a:solidFill>
                <a:latin typeface="Montserrat" pitchFamily="2" charset="77"/>
              </a:rPr>
              <a:t>Wound</a:t>
            </a:r>
            <a:r>
              <a:rPr lang="es-ES" sz="1200" dirty="0">
                <a:solidFill>
                  <a:srgbClr val="152B48"/>
                </a:solidFill>
                <a:latin typeface="Montserrat" pitchFamily="2" charset="77"/>
              </a:rPr>
              <a:t> </a:t>
            </a:r>
            <a:r>
              <a:rPr lang="es-ES" sz="1200" dirty="0" err="1">
                <a:solidFill>
                  <a:srgbClr val="152B48"/>
                </a:solidFill>
                <a:latin typeface="Montserrat" pitchFamily="2" charset="77"/>
              </a:rPr>
              <a:t>Bed</a:t>
            </a:r>
            <a:r>
              <a:rPr lang="es-ES" sz="1200" dirty="0">
                <a:solidFill>
                  <a:srgbClr val="152B48"/>
                </a:solidFill>
                <a:latin typeface="Montserrat" pitchFamily="2" charset="77"/>
              </a:rPr>
              <a:t> </a:t>
            </a:r>
            <a:r>
              <a:rPr lang="es-ES" sz="1200" dirty="0" err="1">
                <a:solidFill>
                  <a:srgbClr val="152B48"/>
                </a:solidFill>
                <a:latin typeface="Montserrat" pitchFamily="2" charset="77"/>
              </a:rPr>
              <a:t>Preparation</a:t>
            </a:r>
            <a:r>
              <a:rPr lang="es-ES" sz="1200" dirty="0">
                <a:solidFill>
                  <a:srgbClr val="152B48"/>
                </a:solidFill>
                <a:latin typeface="Montserrat" pitchFamily="2" charset="77"/>
              </a:rPr>
              <a:t>. </a:t>
            </a:r>
            <a:r>
              <a:rPr lang="es-ES" sz="1200" i="1" dirty="0" err="1">
                <a:solidFill>
                  <a:srgbClr val="152B48"/>
                </a:solidFill>
                <a:latin typeface="Montserrat" pitchFamily="2" charset="77"/>
              </a:rPr>
              <a:t>Surg</a:t>
            </a:r>
            <a:r>
              <a:rPr lang="es-ES" sz="1200" i="1" dirty="0">
                <a:solidFill>
                  <a:srgbClr val="152B48"/>
                </a:solidFill>
                <a:latin typeface="Montserrat" pitchFamily="2" charset="77"/>
              </a:rPr>
              <a:t> </a:t>
            </a:r>
            <a:r>
              <a:rPr lang="es-ES" sz="1200" i="1" dirty="0" err="1">
                <a:solidFill>
                  <a:srgbClr val="152B48"/>
                </a:solidFill>
                <a:latin typeface="Montserrat" pitchFamily="2" charset="77"/>
              </a:rPr>
              <a:t>Clin</a:t>
            </a:r>
            <a:r>
              <a:rPr lang="es-ES" sz="1200" i="1" dirty="0">
                <a:solidFill>
                  <a:srgbClr val="152B48"/>
                </a:solidFill>
                <a:latin typeface="Montserrat" pitchFamily="2" charset="77"/>
              </a:rPr>
              <a:t> North Am</a:t>
            </a:r>
            <a:r>
              <a:rPr lang="es-ES" sz="1200" dirty="0">
                <a:solidFill>
                  <a:srgbClr val="152B48"/>
                </a:solidFill>
                <a:latin typeface="Montserrat" pitchFamily="2" charset="77"/>
              </a:rPr>
              <a:t>. 2009;89(3):611-626</a:t>
            </a:r>
            <a:r>
              <a:rPr lang="es-ES_tradnl" sz="1200" dirty="0">
                <a:solidFill>
                  <a:srgbClr val="152B48"/>
                </a:solidFill>
                <a:latin typeface="Montserrat" pitchFamily="2" charset="77"/>
              </a:rPr>
              <a:t> </a:t>
            </a:r>
            <a:endParaRPr lang="es-ES" sz="1200" dirty="0">
              <a:solidFill>
                <a:srgbClr val="152B48"/>
              </a:solidFill>
              <a:latin typeface="Montserrat" pitchFamily="2" charset="77"/>
            </a:endParaRPr>
          </a:p>
        </p:txBody>
      </p:sp>
      <p:pic>
        <p:nvPicPr>
          <p:cNvPr id="5" name="Imagen 4" descr="Captura de pantalla 2017-10-23 a la(s) 11.34.19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96053" y="1028916"/>
            <a:ext cx="5610814" cy="3921746"/>
          </a:xfrm>
          <a:prstGeom prst="rect">
            <a:avLst/>
          </a:prstGeom>
          <a:ln>
            <a:noFill/>
          </a:ln>
          <a:effectLst>
            <a:softEdge rad="112500"/>
          </a:effectLst>
        </p:spPr>
      </p:pic>
    </p:spTree>
    <p:extLst>
      <p:ext uri="{BB962C8B-B14F-4D97-AF65-F5344CB8AC3E}">
        <p14:creationId xmlns:p14="http://schemas.microsoft.com/office/powerpoint/2010/main" val="110257955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9533" y="147001"/>
            <a:ext cx="10515600" cy="1325563"/>
          </a:xfrm>
        </p:spPr>
        <p:txBody>
          <a:bodyPr/>
          <a:lstStyle/>
          <a:p>
            <a:r>
              <a:rPr lang="es-ES" dirty="0"/>
              <a:t>Mecánico y quirúrgico</a:t>
            </a:r>
          </a:p>
        </p:txBody>
      </p:sp>
      <p:sp>
        <p:nvSpPr>
          <p:cNvPr id="3" name="Marcador de contenido 2"/>
          <p:cNvSpPr>
            <a:spLocks noGrp="1"/>
          </p:cNvSpPr>
          <p:nvPr>
            <p:ph idx="1"/>
          </p:nvPr>
        </p:nvSpPr>
        <p:spPr>
          <a:xfrm>
            <a:off x="1202266" y="1510028"/>
            <a:ext cx="8229600" cy="4525963"/>
          </a:xfrm>
        </p:spPr>
        <p:txBody>
          <a:bodyPr>
            <a:normAutofit/>
          </a:bodyPr>
          <a:lstStyle/>
          <a:p>
            <a:r>
              <a:rPr lang="es-ES" sz="2400" dirty="0">
                <a:latin typeface="Montserrat" pitchFamily="2" charset="77"/>
              </a:rPr>
              <a:t>Gasas.</a:t>
            </a:r>
          </a:p>
          <a:p>
            <a:pPr marL="0" indent="0">
              <a:buNone/>
            </a:pPr>
            <a:endParaRPr lang="es-ES" sz="2400" dirty="0">
              <a:latin typeface="Montserrat" pitchFamily="2" charset="77"/>
            </a:endParaRPr>
          </a:p>
          <a:p>
            <a:r>
              <a:rPr lang="es-ES" sz="2400" dirty="0">
                <a:latin typeface="Montserrat" pitchFamily="2" charset="77"/>
              </a:rPr>
              <a:t>Irrigación.</a:t>
            </a:r>
          </a:p>
          <a:p>
            <a:pPr marL="0" indent="0">
              <a:buNone/>
            </a:pPr>
            <a:endParaRPr lang="es-ES" sz="2400" dirty="0">
              <a:latin typeface="Montserrat" pitchFamily="2" charset="77"/>
            </a:endParaRPr>
          </a:p>
          <a:p>
            <a:endParaRPr lang="es-ES" sz="2400" dirty="0">
              <a:latin typeface="Montserrat" pitchFamily="2" charset="77"/>
            </a:endParaRPr>
          </a:p>
          <a:p>
            <a:pPr marL="0" indent="0">
              <a:buNone/>
            </a:pPr>
            <a:endParaRPr lang="es-ES" sz="2400" dirty="0">
              <a:latin typeface="Montserrat" pitchFamily="2" charset="77"/>
            </a:endParaRPr>
          </a:p>
        </p:txBody>
      </p:sp>
      <p:pic>
        <p:nvPicPr>
          <p:cNvPr id="5" name="Imagen 4" descr="Captura de pantalla 2017-10-23 a la(s) 11.33.40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19100" y="1509238"/>
            <a:ext cx="6008790" cy="3405826"/>
          </a:xfrm>
          <a:prstGeom prst="rect">
            <a:avLst/>
          </a:prstGeom>
          <a:ln>
            <a:noFill/>
          </a:ln>
          <a:effectLst>
            <a:softEdge rad="112500"/>
          </a:effectLst>
        </p:spPr>
      </p:pic>
      <p:sp>
        <p:nvSpPr>
          <p:cNvPr id="6" name="Rectángulo 3">
            <a:extLst>
              <a:ext uri="{FF2B5EF4-FFF2-40B4-BE49-F238E27FC236}">
                <a16:creationId xmlns:a16="http://schemas.microsoft.com/office/drawing/2014/main" id="{CB2CD673-E4A3-7541-9F09-98ACF269688C}"/>
              </a:ext>
            </a:extLst>
          </p:cNvPr>
          <p:cNvSpPr/>
          <p:nvPr/>
        </p:nvSpPr>
        <p:spPr>
          <a:xfrm>
            <a:off x="5090941" y="6035991"/>
            <a:ext cx="6694659" cy="461665"/>
          </a:xfrm>
          <a:prstGeom prst="rect">
            <a:avLst/>
          </a:prstGeom>
        </p:spPr>
        <p:txBody>
          <a:bodyPr wrap="square">
            <a:spAutoFit/>
          </a:bodyPr>
          <a:lstStyle/>
          <a:p>
            <a:r>
              <a:rPr lang="es-ES" sz="1200" dirty="0" err="1">
                <a:solidFill>
                  <a:srgbClr val="152B48"/>
                </a:solidFill>
                <a:latin typeface="Montserrat" pitchFamily="2" charset="77"/>
              </a:rPr>
              <a:t>Panuncialman</a:t>
            </a:r>
            <a:r>
              <a:rPr lang="es-ES" sz="1200" dirty="0">
                <a:solidFill>
                  <a:srgbClr val="152B48"/>
                </a:solidFill>
                <a:latin typeface="Montserrat" pitchFamily="2" charset="77"/>
              </a:rPr>
              <a:t> J, </a:t>
            </a:r>
            <a:r>
              <a:rPr lang="es-ES" sz="1200" dirty="0" err="1">
                <a:solidFill>
                  <a:srgbClr val="152B48"/>
                </a:solidFill>
                <a:latin typeface="Montserrat" pitchFamily="2" charset="77"/>
              </a:rPr>
              <a:t>Falanga</a:t>
            </a:r>
            <a:r>
              <a:rPr lang="es-ES" sz="1200" dirty="0">
                <a:solidFill>
                  <a:srgbClr val="152B48"/>
                </a:solidFill>
                <a:latin typeface="Montserrat" pitchFamily="2" charset="77"/>
              </a:rPr>
              <a:t> V. </a:t>
            </a:r>
            <a:r>
              <a:rPr lang="es-ES" sz="1200" dirty="0" err="1">
                <a:solidFill>
                  <a:srgbClr val="152B48"/>
                </a:solidFill>
                <a:latin typeface="Montserrat" pitchFamily="2" charset="77"/>
              </a:rPr>
              <a:t>The</a:t>
            </a:r>
            <a:r>
              <a:rPr lang="es-ES" sz="1200" dirty="0">
                <a:solidFill>
                  <a:srgbClr val="152B48"/>
                </a:solidFill>
                <a:latin typeface="Montserrat" pitchFamily="2" charset="77"/>
              </a:rPr>
              <a:t> </a:t>
            </a:r>
            <a:r>
              <a:rPr lang="es-ES" sz="1200" dirty="0" err="1">
                <a:solidFill>
                  <a:srgbClr val="152B48"/>
                </a:solidFill>
                <a:latin typeface="Montserrat" pitchFamily="2" charset="77"/>
              </a:rPr>
              <a:t>Science</a:t>
            </a:r>
            <a:r>
              <a:rPr lang="es-ES" sz="1200" dirty="0">
                <a:solidFill>
                  <a:srgbClr val="152B48"/>
                </a:solidFill>
                <a:latin typeface="Montserrat" pitchFamily="2" charset="77"/>
              </a:rPr>
              <a:t> of </a:t>
            </a:r>
            <a:r>
              <a:rPr lang="es-ES" sz="1200" dirty="0" err="1">
                <a:solidFill>
                  <a:srgbClr val="152B48"/>
                </a:solidFill>
                <a:latin typeface="Montserrat" pitchFamily="2" charset="77"/>
              </a:rPr>
              <a:t>Wound</a:t>
            </a:r>
            <a:r>
              <a:rPr lang="es-ES" sz="1200" dirty="0">
                <a:solidFill>
                  <a:srgbClr val="152B48"/>
                </a:solidFill>
                <a:latin typeface="Montserrat" pitchFamily="2" charset="77"/>
              </a:rPr>
              <a:t> </a:t>
            </a:r>
            <a:r>
              <a:rPr lang="es-ES" sz="1200" dirty="0" err="1">
                <a:solidFill>
                  <a:srgbClr val="152B48"/>
                </a:solidFill>
                <a:latin typeface="Montserrat" pitchFamily="2" charset="77"/>
              </a:rPr>
              <a:t>Bed</a:t>
            </a:r>
            <a:r>
              <a:rPr lang="es-ES" sz="1200" dirty="0">
                <a:solidFill>
                  <a:srgbClr val="152B48"/>
                </a:solidFill>
                <a:latin typeface="Montserrat" pitchFamily="2" charset="77"/>
              </a:rPr>
              <a:t> </a:t>
            </a:r>
            <a:r>
              <a:rPr lang="es-ES" sz="1200" dirty="0" err="1">
                <a:solidFill>
                  <a:srgbClr val="152B48"/>
                </a:solidFill>
                <a:latin typeface="Montserrat" pitchFamily="2" charset="77"/>
              </a:rPr>
              <a:t>Preparation</a:t>
            </a:r>
            <a:r>
              <a:rPr lang="es-ES" sz="1200" dirty="0">
                <a:solidFill>
                  <a:srgbClr val="152B48"/>
                </a:solidFill>
                <a:latin typeface="Montserrat" pitchFamily="2" charset="77"/>
              </a:rPr>
              <a:t>. </a:t>
            </a:r>
            <a:r>
              <a:rPr lang="es-ES" sz="1200" i="1" dirty="0" err="1">
                <a:solidFill>
                  <a:srgbClr val="152B48"/>
                </a:solidFill>
                <a:latin typeface="Montserrat" pitchFamily="2" charset="77"/>
              </a:rPr>
              <a:t>Surg</a:t>
            </a:r>
            <a:r>
              <a:rPr lang="es-ES" sz="1200" i="1" dirty="0">
                <a:solidFill>
                  <a:srgbClr val="152B48"/>
                </a:solidFill>
                <a:latin typeface="Montserrat" pitchFamily="2" charset="77"/>
              </a:rPr>
              <a:t> </a:t>
            </a:r>
            <a:r>
              <a:rPr lang="es-ES" sz="1200" i="1" dirty="0" err="1">
                <a:solidFill>
                  <a:srgbClr val="152B48"/>
                </a:solidFill>
                <a:latin typeface="Montserrat" pitchFamily="2" charset="77"/>
              </a:rPr>
              <a:t>Clin</a:t>
            </a:r>
            <a:r>
              <a:rPr lang="es-ES" sz="1200" i="1" dirty="0">
                <a:solidFill>
                  <a:srgbClr val="152B48"/>
                </a:solidFill>
                <a:latin typeface="Montserrat" pitchFamily="2" charset="77"/>
              </a:rPr>
              <a:t> North Am</a:t>
            </a:r>
            <a:r>
              <a:rPr lang="es-ES" sz="1200" dirty="0">
                <a:solidFill>
                  <a:srgbClr val="152B48"/>
                </a:solidFill>
                <a:latin typeface="Montserrat" pitchFamily="2" charset="77"/>
              </a:rPr>
              <a:t>. 2009;89(3):611-626</a:t>
            </a:r>
            <a:r>
              <a:rPr lang="es-ES_tradnl" sz="1200" dirty="0">
                <a:solidFill>
                  <a:srgbClr val="152B48"/>
                </a:solidFill>
                <a:latin typeface="Montserrat" pitchFamily="2" charset="77"/>
              </a:rPr>
              <a:t> </a:t>
            </a:r>
            <a:endParaRPr lang="es-ES" sz="1200" dirty="0">
              <a:solidFill>
                <a:srgbClr val="152B48"/>
              </a:solidFill>
              <a:latin typeface="Montserrat" pitchFamily="2" charset="77"/>
            </a:endParaRPr>
          </a:p>
        </p:txBody>
      </p:sp>
    </p:spTree>
    <p:extLst>
      <p:ext uri="{BB962C8B-B14F-4D97-AF65-F5344CB8AC3E}">
        <p14:creationId xmlns:p14="http://schemas.microsoft.com/office/powerpoint/2010/main" val="272964838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8067" y="289845"/>
            <a:ext cx="10515600" cy="1325563"/>
          </a:xfrm>
        </p:spPr>
        <p:txBody>
          <a:bodyPr/>
          <a:lstStyle/>
          <a:p>
            <a:r>
              <a:rPr lang="es-ES" dirty="0"/>
              <a:t>Enzimático</a:t>
            </a:r>
          </a:p>
        </p:txBody>
      </p:sp>
      <p:sp>
        <p:nvSpPr>
          <p:cNvPr id="3" name="Marcador de contenido 2"/>
          <p:cNvSpPr>
            <a:spLocks noGrp="1"/>
          </p:cNvSpPr>
          <p:nvPr>
            <p:ph idx="1"/>
          </p:nvPr>
        </p:nvSpPr>
        <p:spPr>
          <a:xfrm>
            <a:off x="1058333" y="1712627"/>
            <a:ext cx="4552486" cy="1628132"/>
          </a:xfrm>
        </p:spPr>
        <p:txBody>
          <a:bodyPr>
            <a:normAutofit/>
          </a:bodyPr>
          <a:lstStyle/>
          <a:p>
            <a:r>
              <a:rPr lang="es-ES" sz="2400" dirty="0" err="1"/>
              <a:t>Colagenasa</a:t>
            </a:r>
            <a:r>
              <a:rPr lang="es-ES" sz="2400" dirty="0"/>
              <a:t>: </a:t>
            </a:r>
            <a:r>
              <a:rPr lang="es-ES" sz="2400" dirty="0" err="1"/>
              <a:t>clostridium</a:t>
            </a:r>
            <a:r>
              <a:rPr lang="es-ES" sz="2400" dirty="0"/>
              <a:t> </a:t>
            </a:r>
            <a:r>
              <a:rPr lang="es-ES" sz="2400" dirty="0" err="1"/>
              <a:t>histoliticum</a:t>
            </a:r>
            <a:r>
              <a:rPr lang="es-ES_tradnl" sz="2400" dirty="0"/>
              <a:t>, específica.</a:t>
            </a:r>
            <a:endParaRPr lang="es-ES_tradnl" sz="2400" dirty="0">
              <a:effectLst/>
            </a:endParaRPr>
          </a:p>
          <a:p>
            <a:endParaRPr lang="es-ES_tradnl" sz="2400" dirty="0"/>
          </a:p>
          <a:p>
            <a:endParaRPr lang="es-ES" sz="2400" dirty="0"/>
          </a:p>
        </p:txBody>
      </p:sp>
      <p:pic>
        <p:nvPicPr>
          <p:cNvPr id="5" name="Imagen 4" descr="Captura de pantalla 2017-10-23 a la(s) 11.05.44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2772" y="3517242"/>
            <a:ext cx="2296886" cy="2116466"/>
          </a:xfrm>
          <a:prstGeom prst="rect">
            <a:avLst/>
          </a:prstGeom>
        </p:spPr>
      </p:pic>
      <p:sp>
        <p:nvSpPr>
          <p:cNvPr id="7" name="Marcador de contenido 2"/>
          <p:cNvSpPr txBox="1">
            <a:spLocks/>
          </p:cNvSpPr>
          <p:nvPr/>
        </p:nvSpPr>
        <p:spPr>
          <a:xfrm>
            <a:off x="7532776" y="4275917"/>
            <a:ext cx="5370529" cy="162813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152B48"/>
              </a:buClr>
            </a:pPr>
            <a:r>
              <a:rPr lang="es-ES" sz="2400" dirty="0">
                <a:solidFill>
                  <a:srgbClr val="152B48"/>
                </a:solidFill>
                <a:latin typeface="Montserrat" pitchFamily="2" charset="77"/>
              </a:rPr>
              <a:t>Papaína-</a:t>
            </a:r>
            <a:r>
              <a:rPr lang="es-ES" sz="2400" dirty="0" err="1">
                <a:solidFill>
                  <a:srgbClr val="152B48"/>
                </a:solidFill>
                <a:latin typeface="Montserrat" pitchFamily="2" charset="77"/>
              </a:rPr>
              <a:t>úrea</a:t>
            </a:r>
            <a:r>
              <a:rPr lang="es-ES" sz="2400" dirty="0">
                <a:solidFill>
                  <a:srgbClr val="152B48"/>
                </a:solidFill>
                <a:latin typeface="Montserrat" pitchFamily="2" charset="77"/>
              </a:rPr>
              <a:t>: papaya, inespecífica.</a:t>
            </a:r>
          </a:p>
          <a:p>
            <a:pPr>
              <a:buClr>
                <a:srgbClr val="152B48"/>
              </a:buClr>
            </a:pPr>
            <a:endParaRPr lang="es-ES_tradnl" sz="2400" dirty="0">
              <a:solidFill>
                <a:srgbClr val="152B48"/>
              </a:solidFill>
              <a:latin typeface="Montserrat" pitchFamily="2" charset="77"/>
            </a:endParaRPr>
          </a:p>
          <a:p>
            <a:pPr>
              <a:buClr>
                <a:srgbClr val="152B48"/>
              </a:buClr>
            </a:pPr>
            <a:endParaRPr lang="es-ES" sz="2400" dirty="0">
              <a:solidFill>
                <a:srgbClr val="152B48"/>
              </a:solidFill>
              <a:latin typeface="Montserrat" pitchFamily="2" charset="77"/>
            </a:endParaRPr>
          </a:p>
        </p:txBody>
      </p:sp>
      <p:pic>
        <p:nvPicPr>
          <p:cNvPr id="8" name="Imagen 7" descr="Captura de pantalla 2017-10-23 a la(s) 11.04.58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1118642"/>
            <a:ext cx="3852078" cy="1650891"/>
          </a:xfrm>
          <a:prstGeom prst="rect">
            <a:avLst/>
          </a:prstGeom>
        </p:spPr>
      </p:pic>
      <p:sp>
        <p:nvSpPr>
          <p:cNvPr id="9" name="Rectángulo 3">
            <a:extLst>
              <a:ext uri="{FF2B5EF4-FFF2-40B4-BE49-F238E27FC236}">
                <a16:creationId xmlns:a16="http://schemas.microsoft.com/office/drawing/2014/main" id="{308C398B-2EF3-454D-A0B4-1778F03D2975}"/>
              </a:ext>
            </a:extLst>
          </p:cNvPr>
          <p:cNvSpPr/>
          <p:nvPr/>
        </p:nvSpPr>
        <p:spPr>
          <a:xfrm>
            <a:off x="5411632" y="6106490"/>
            <a:ext cx="6611035" cy="461665"/>
          </a:xfrm>
          <a:prstGeom prst="rect">
            <a:avLst/>
          </a:prstGeom>
        </p:spPr>
        <p:txBody>
          <a:bodyPr wrap="square">
            <a:spAutoFit/>
          </a:bodyPr>
          <a:lstStyle/>
          <a:p>
            <a:r>
              <a:rPr lang="es-ES" sz="1200" dirty="0" err="1">
                <a:solidFill>
                  <a:srgbClr val="152B48"/>
                </a:solidFill>
                <a:latin typeface="Montserrat" pitchFamily="2" charset="77"/>
              </a:rPr>
              <a:t>Panuncialman</a:t>
            </a:r>
            <a:r>
              <a:rPr lang="es-ES" sz="1200" dirty="0">
                <a:solidFill>
                  <a:srgbClr val="152B48"/>
                </a:solidFill>
                <a:latin typeface="Montserrat" pitchFamily="2" charset="77"/>
              </a:rPr>
              <a:t> J, </a:t>
            </a:r>
            <a:r>
              <a:rPr lang="es-ES" sz="1200" dirty="0" err="1">
                <a:solidFill>
                  <a:srgbClr val="152B48"/>
                </a:solidFill>
                <a:latin typeface="Montserrat" pitchFamily="2" charset="77"/>
              </a:rPr>
              <a:t>Falanga</a:t>
            </a:r>
            <a:r>
              <a:rPr lang="es-ES" sz="1200" dirty="0">
                <a:solidFill>
                  <a:srgbClr val="152B48"/>
                </a:solidFill>
                <a:latin typeface="Montserrat" pitchFamily="2" charset="77"/>
              </a:rPr>
              <a:t> V. </a:t>
            </a:r>
            <a:r>
              <a:rPr lang="es-ES" sz="1200" dirty="0" err="1">
                <a:solidFill>
                  <a:srgbClr val="152B48"/>
                </a:solidFill>
                <a:latin typeface="Montserrat" pitchFamily="2" charset="77"/>
              </a:rPr>
              <a:t>The</a:t>
            </a:r>
            <a:r>
              <a:rPr lang="es-ES" sz="1200" dirty="0">
                <a:solidFill>
                  <a:srgbClr val="152B48"/>
                </a:solidFill>
                <a:latin typeface="Montserrat" pitchFamily="2" charset="77"/>
              </a:rPr>
              <a:t> </a:t>
            </a:r>
            <a:r>
              <a:rPr lang="es-ES" sz="1200" dirty="0" err="1">
                <a:solidFill>
                  <a:srgbClr val="152B48"/>
                </a:solidFill>
                <a:latin typeface="Montserrat" pitchFamily="2" charset="77"/>
              </a:rPr>
              <a:t>Science</a:t>
            </a:r>
            <a:r>
              <a:rPr lang="es-ES" sz="1200" dirty="0">
                <a:solidFill>
                  <a:srgbClr val="152B48"/>
                </a:solidFill>
                <a:latin typeface="Montserrat" pitchFamily="2" charset="77"/>
              </a:rPr>
              <a:t> of </a:t>
            </a:r>
            <a:r>
              <a:rPr lang="es-ES" sz="1200" dirty="0" err="1">
                <a:solidFill>
                  <a:srgbClr val="152B48"/>
                </a:solidFill>
                <a:latin typeface="Montserrat" pitchFamily="2" charset="77"/>
              </a:rPr>
              <a:t>Wound</a:t>
            </a:r>
            <a:r>
              <a:rPr lang="es-ES" sz="1200" dirty="0">
                <a:solidFill>
                  <a:srgbClr val="152B48"/>
                </a:solidFill>
                <a:latin typeface="Montserrat" pitchFamily="2" charset="77"/>
              </a:rPr>
              <a:t> </a:t>
            </a:r>
            <a:r>
              <a:rPr lang="es-ES" sz="1200" dirty="0" err="1">
                <a:solidFill>
                  <a:srgbClr val="152B48"/>
                </a:solidFill>
                <a:latin typeface="Montserrat" pitchFamily="2" charset="77"/>
              </a:rPr>
              <a:t>Bed</a:t>
            </a:r>
            <a:r>
              <a:rPr lang="es-ES" sz="1200" dirty="0">
                <a:solidFill>
                  <a:srgbClr val="152B48"/>
                </a:solidFill>
                <a:latin typeface="Montserrat" pitchFamily="2" charset="77"/>
              </a:rPr>
              <a:t> </a:t>
            </a:r>
            <a:r>
              <a:rPr lang="es-ES" sz="1200" dirty="0" err="1">
                <a:solidFill>
                  <a:srgbClr val="152B48"/>
                </a:solidFill>
                <a:latin typeface="Montserrat" pitchFamily="2" charset="77"/>
              </a:rPr>
              <a:t>Preparation</a:t>
            </a:r>
            <a:r>
              <a:rPr lang="es-ES" sz="1200" dirty="0">
                <a:solidFill>
                  <a:srgbClr val="152B48"/>
                </a:solidFill>
                <a:latin typeface="Montserrat" pitchFamily="2" charset="77"/>
              </a:rPr>
              <a:t>. </a:t>
            </a:r>
            <a:r>
              <a:rPr lang="es-ES" sz="1200" i="1" dirty="0" err="1">
                <a:solidFill>
                  <a:srgbClr val="152B48"/>
                </a:solidFill>
                <a:latin typeface="Montserrat" pitchFamily="2" charset="77"/>
              </a:rPr>
              <a:t>Surg</a:t>
            </a:r>
            <a:r>
              <a:rPr lang="es-ES" sz="1200" i="1" dirty="0">
                <a:solidFill>
                  <a:srgbClr val="152B48"/>
                </a:solidFill>
                <a:latin typeface="Montserrat" pitchFamily="2" charset="77"/>
              </a:rPr>
              <a:t> </a:t>
            </a:r>
            <a:r>
              <a:rPr lang="es-ES" sz="1200" i="1" dirty="0" err="1">
                <a:solidFill>
                  <a:srgbClr val="152B48"/>
                </a:solidFill>
                <a:latin typeface="Montserrat" pitchFamily="2" charset="77"/>
              </a:rPr>
              <a:t>Clin</a:t>
            </a:r>
            <a:r>
              <a:rPr lang="es-ES" sz="1200" i="1" dirty="0">
                <a:solidFill>
                  <a:srgbClr val="152B48"/>
                </a:solidFill>
                <a:latin typeface="Montserrat" pitchFamily="2" charset="77"/>
              </a:rPr>
              <a:t> North Am</a:t>
            </a:r>
            <a:r>
              <a:rPr lang="es-ES" sz="1200" dirty="0">
                <a:solidFill>
                  <a:srgbClr val="152B48"/>
                </a:solidFill>
                <a:latin typeface="Montserrat" pitchFamily="2" charset="77"/>
              </a:rPr>
              <a:t>. 2009;89(3):611-626</a:t>
            </a:r>
            <a:r>
              <a:rPr lang="es-ES_tradnl" sz="1200" dirty="0">
                <a:solidFill>
                  <a:srgbClr val="152B48"/>
                </a:solidFill>
                <a:latin typeface="Montserrat" pitchFamily="2" charset="77"/>
              </a:rPr>
              <a:t> </a:t>
            </a:r>
            <a:endParaRPr lang="es-ES" sz="1200" dirty="0">
              <a:solidFill>
                <a:srgbClr val="152B48"/>
              </a:solidFill>
              <a:latin typeface="Montserrat" pitchFamily="2" charset="77"/>
            </a:endParaRPr>
          </a:p>
        </p:txBody>
      </p:sp>
    </p:spTree>
    <p:extLst>
      <p:ext uri="{BB962C8B-B14F-4D97-AF65-F5344CB8AC3E}">
        <p14:creationId xmlns:p14="http://schemas.microsoft.com/office/powerpoint/2010/main" val="66916532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2600" y="250136"/>
            <a:ext cx="10515600" cy="1325563"/>
          </a:xfrm>
        </p:spPr>
        <p:txBody>
          <a:bodyPr/>
          <a:lstStyle/>
          <a:p>
            <a:r>
              <a:rPr lang="es-ES" dirty="0"/>
              <a:t>Biológico (</a:t>
            </a:r>
            <a:r>
              <a:rPr lang="es-ES" dirty="0" err="1"/>
              <a:t>magoterapia</a:t>
            </a:r>
            <a:r>
              <a:rPr lang="es-ES" dirty="0"/>
              <a:t>)</a:t>
            </a:r>
          </a:p>
        </p:txBody>
      </p:sp>
      <p:sp>
        <p:nvSpPr>
          <p:cNvPr id="3" name="Marcador de contenido 2"/>
          <p:cNvSpPr>
            <a:spLocks noGrp="1"/>
          </p:cNvSpPr>
          <p:nvPr>
            <p:ph idx="1"/>
          </p:nvPr>
        </p:nvSpPr>
        <p:spPr>
          <a:xfrm>
            <a:off x="999066" y="1517745"/>
            <a:ext cx="8229600" cy="4525963"/>
          </a:xfrm>
        </p:spPr>
        <p:txBody>
          <a:bodyPr>
            <a:normAutofit/>
          </a:bodyPr>
          <a:lstStyle/>
          <a:p>
            <a:r>
              <a:rPr lang="es-ES" sz="2400" dirty="0"/>
              <a:t>Larvas de </a:t>
            </a:r>
            <a:r>
              <a:rPr lang="es-ES" sz="2400" dirty="0" err="1"/>
              <a:t>Lucilia</a:t>
            </a:r>
            <a:r>
              <a:rPr lang="es-ES" sz="2400" dirty="0"/>
              <a:t> </a:t>
            </a:r>
            <a:r>
              <a:rPr lang="es-ES" sz="2400" dirty="0" err="1"/>
              <a:t>cuprina</a:t>
            </a:r>
            <a:r>
              <a:rPr lang="es-ES" sz="2400" dirty="0"/>
              <a:t>  o </a:t>
            </a:r>
            <a:r>
              <a:rPr lang="es-ES" sz="2400" dirty="0" err="1"/>
              <a:t>Lucilia</a:t>
            </a:r>
            <a:r>
              <a:rPr lang="es-ES" sz="2400" dirty="0"/>
              <a:t> </a:t>
            </a:r>
            <a:r>
              <a:rPr lang="es-ES" sz="2400" dirty="0" err="1"/>
              <a:t>sericata</a:t>
            </a:r>
            <a:r>
              <a:rPr lang="es-ES" sz="2400" dirty="0"/>
              <a:t>:</a:t>
            </a:r>
          </a:p>
          <a:p>
            <a:pPr lvl="1">
              <a:buFont typeface="Wingdings" pitchFamily="2" charset="2"/>
              <a:buChar char="§"/>
            </a:pPr>
            <a:r>
              <a:rPr lang="es-ES" dirty="0"/>
              <a:t>Secretan enzimas proteolíticas que hacen licuefacción del tejido necrótico.</a:t>
            </a:r>
          </a:p>
          <a:p>
            <a:pPr lvl="1">
              <a:buFont typeface="Wingdings" pitchFamily="2" charset="2"/>
              <a:buChar char="§"/>
            </a:pPr>
            <a:r>
              <a:rPr lang="es-ES" dirty="0"/>
              <a:t>Se cambian 48-72 horas, por una semana.</a:t>
            </a:r>
          </a:p>
          <a:p>
            <a:pPr lvl="1">
              <a:buFont typeface="Wingdings" pitchFamily="2" charset="2"/>
              <a:buChar char="§"/>
            </a:pPr>
            <a:r>
              <a:rPr lang="es-ES" dirty="0"/>
              <a:t>Mal tolerado.</a:t>
            </a:r>
          </a:p>
        </p:txBody>
      </p:sp>
      <p:pic>
        <p:nvPicPr>
          <p:cNvPr id="5" name="Imagen 4" descr="Captura de pantalla 2017-10-23 a la(s) 11.09.37 p.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99851" y="3270917"/>
            <a:ext cx="3255761" cy="2357422"/>
          </a:xfrm>
          <a:prstGeom prst="rect">
            <a:avLst/>
          </a:prstGeom>
          <a:ln>
            <a:noFill/>
          </a:ln>
          <a:effectLst>
            <a:softEdge rad="112500"/>
          </a:effectLst>
        </p:spPr>
      </p:pic>
      <p:pic>
        <p:nvPicPr>
          <p:cNvPr id="6" name="Imagen 5" descr="Captura de pantalla 2017-10-23 a la(s) 11.11.42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24340" y="3270917"/>
            <a:ext cx="3675511" cy="2359505"/>
          </a:xfrm>
          <a:prstGeom prst="rect">
            <a:avLst/>
          </a:prstGeom>
          <a:ln>
            <a:noFill/>
          </a:ln>
          <a:effectLst>
            <a:softEdge rad="112500"/>
          </a:effectLst>
        </p:spPr>
      </p:pic>
      <p:sp>
        <p:nvSpPr>
          <p:cNvPr id="7" name="Rectángulo 3">
            <a:extLst>
              <a:ext uri="{FF2B5EF4-FFF2-40B4-BE49-F238E27FC236}">
                <a16:creationId xmlns:a16="http://schemas.microsoft.com/office/drawing/2014/main" id="{0CD3048D-C501-7443-B509-211EA7EBAFAF}"/>
              </a:ext>
            </a:extLst>
          </p:cNvPr>
          <p:cNvSpPr/>
          <p:nvPr/>
        </p:nvSpPr>
        <p:spPr>
          <a:xfrm>
            <a:off x="5181600" y="6146199"/>
            <a:ext cx="6674012" cy="461665"/>
          </a:xfrm>
          <a:prstGeom prst="rect">
            <a:avLst/>
          </a:prstGeom>
        </p:spPr>
        <p:txBody>
          <a:bodyPr wrap="square">
            <a:spAutoFit/>
          </a:bodyPr>
          <a:lstStyle/>
          <a:p>
            <a:r>
              <a:rPr lang="es-ES" sz="1200" dirty="0" err="1">
                <a:solidFill>
                  <a:srgbClr val="152B48"/>
                </a:solidFill>
                <a:latin typeface="Montserrat" pitchFamily="2" charset="77"/>
              </a:rPr>
              <a:t>Panuncialman</a:t>
            </a:r>
            <a:r>
              <a:rPr lang="es-ES" sz="1200" dirty="0">
                <a:solidFill>
                  <a:srgbClr val="152B48"/>
                </a:solidFill>
                <a:latin typeface="Montserrat" pitchFamily="2" charset="77"/>
              </a:rPr>
              <a:t> J, </a:t>
            </a:r>
            <a:r>
              <a:rPr lang="es-ES" sz="1200" dirty="0" err="1">
                <a:solidFill>
                  <a:srgbClr val="152B48"/>
                </a:solidFill>
                <a:latin typeface="Montserrat" pitchFamily="2" charset="77"/>
              </a:rPr>
              <a:t>Falanga</a:t>
            </a:r>
            <a:r>
              <a:rPr lang="es-ES" sz="1200" dirty="0">
                <a:solidFill>
                  <a:srgbClr val="152B48"/>
                </a:solidFill>
                <a:latin typeface="Montserrat" pitchFamily="2" charset="77"/>
              </a:rPr>
              <a:t> V. </a:t>
            </a:r>
            <a:r>
              <a:rPr lang="es-ES" sz="1200" dirty="0" err="1">
                <a:solidFill>
                  <a:srgbClr val="152B48"/>
                </a:solidFill>
                <a:latin typeface="Montserrat" pitchFamily="2" charset="77"/>
              </a:rPr>
              <a:t>The</a:t>
            </a:r>
            <a:r>
              <a:rPr lang="es-ES" sz="1200" dirty="0">
                <a:solidFill>
                  <a:srgbClr val="152B48"/>
                </a:solidFill>
                <a:latin typeface="Montserrat" pitchFamily="2" charset="77"/>
              </a:rPr>
              <a:t> </a:t>
            </a:r>
            <a:r>
              <a:rPr lang="es-ES" sz="1200" dirty="0" err="1">
                <a:solidFill>
                  <a:srgbClr val="152B48"/>
                </a:solidFill>
                <a:latin typeface="Montserrat" pitchFamily="2" charset="77"/>
              </a:rPr>
              <a:t>Science</a:t>
            </a:r>
            <a:r>
              <a:rPr lang="es-ES" sz="1200" dirty="0">
                <a:solidFill>
                  <a:srgbClr val="152B48"/>
                </a:solidFill>
                <a:latin typeface="Montserrat" pitchFamily="2" charset="77"/>
              </a:rPr>
              <a:t> of </a:t>
            </a:r>
            <a:r>
              <a:rPr lang="es-ES" sz="1200" dirty="0" err="1">
                <a:solidFill>
                  <a:srgbClr val="152B48"/>
                </a:solidFill>
                <a:latin typeface="Montserrat" pitchFamily="2" charset="77"/>
              </a:rPr>
              <a:t>Wound</a:t>
            </a:r>
            <a:r>
              <a:rPr lang="es-ES" sz="1200" dirty="0">
                <a:solidFill>
                  <a:srgbClr val="152B48"/>
                </a:solidFill>
                <a:latin typeface="Montserrat" pitchFamily="2" charset="77"/>
              </a:rPr>
              <a:t> </a:t>
            </a:r>
            <a:r>
              <a:rPr lang="es-ES" sz="1200" dirty="0" err="1">
                <a:solidFill>
                  <a:srgbClr val="152B48"/>
                </a:solidFill>
                <a:latin typeface="Montserrat" pitchFamily="2" charset="77"/>
              </a:rPr>
              <a:t>Bed</a:t>
            </a:r>
            <a:r>
              <a:rPr lang="es-ES" sz="1200" dirty="0">
                <a:solidFill>
                  <a:srgbClr val="152B48"/>
                </a:solidFill>
                <a:latin typeface="Montserrat" pitchFamily="2" charset="77"/>
              </a:rPr>
              <a:t> </a:t>
            </a:r>
            <a:r>
              <a:rPr lang="es-ES" sz="1200" dirty="0" err="1">
                <a:solidFill>
                  <a:srgbClr val="152B48"/>
                </a:solidFill>
                <a:latin typeface="Montserrat" pitchFamily="2" charset="77"/>
              </a:rPr>
              <a:t>Preparation</a:t>
            </a:r>
            <a:r>
              <a:rPr lang="es-ES" sz="1200" dirty="0">
                <a:solidFill>
                  <a:srgbClr val="152B48"/>
                </a:solidFill>
                <a:latin typeface="Montserrat" pitchFamily="2" charset="77"/>
              </a:rPr>
              <a:t>. </a:t>
            </a:r>
            <a:r>
              <a:rPr lang="es-ES" sz="1200" i="1" dirty="0" err="1">
                <a:solidFill>
                  <a:srgbClr val="152B48"/>
                </a:solidFill>
                <a:latin typeface="Montserrat" pitchFamily="2" charset="77"/>
              </a:rPr>
              <a:t>Surg</a:t>
            </a:r>
            <a:r>
              <a:rPr lang="es-ES" sz="1200" i="1" dirty="0">
                <a:solidFill>
                  <a:srgbClr val="152B48"/>
                </a:solidFill>
                <a:latin typeface="Montserrat" pitchFamily="2" charset="77"/>
              </a:rPr>
              <a:t> </a:t>
            </a:r>
            <a:r>
              <a:rPr lang="es-ES" sz="1200" i="1" dirty="0" err="1">
                <a:solidFill>
                  <a:srgbClr val="152B48"/>
                </a:solidFill>
                <a:latin typeface="Montserrat" pitchFamily="2" charset="77"/>
              </a:rPr>
              <a:t>Clin</a:t>
            </a:r>
            <a:r>
              <a:rPr lang="es-ES" sz="1200" i="1" dirty="0">
                <a:solidFill>
                  <a:srgbClr val="152B48"/>
                </a:solidFill>
                <a:latin typeface="Montserrat" pitchFamily="2" charset="77"/>
              </a:rPr>
              <a:t> North Am</a:t>
            </a:r>
            <a:r>
              <a:rPr lang="es-ES" sz="1200" dirty="0">
                <a:solidFill>
                  <a:srgbClr val="152B48"/>
                </a:solidFill>
                <a:latin typeface="Montserrat" pitchFamily="2" charset="77"/>
              </a:rPr>
              <a:t>. 2009;89(3):611-626</a:t>
            </a:r>
            <a:r>
              <a:rPr lang="es-ES_tradnl" sz="1200" dirty="0">
                <a:solidFill>
                  <a:srgbClr val="152B48"/>
                </a:solidFill>
                <a:latin typeface="Montserrat" pitchFamily="2" charset="77"/>
              </a:rPr>
              <a:t> </a:t>
            </a:r>
            <a:endParaRPr lang="es-ES" sz="1200" dirty="0">
              <a:solidFill>
                <a:srgbClr val="152B48"/>
              </a:solidFill>
              <a:latin typeface="Montserrat" pitchFamily="2" charset="77"/>
            </a:endParaRPr>
          </a:p>
        </p:txBody>
      </p:sp>
    </p:spTree>
    <p:extLst>
      <p:ext uri="{BB962C8B-B14F-4D97-AF65-F5344CB8AC3E}">
        <p14:creationId xmlns:p14="http://schemas.microsoft.com/office/powerpoint/2010/main" val="28927633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8ADA9A-7C3B-9740-ACF9-FCF430C84B48}"/>
              </a:ext>
            </a:extLst>
          </p:cNvPr>
          <p:cNvSpPr>
            <a:spLocks noGrp="1"/>
          </p:cNvSpPr>
          <p:nvPr>
            <p:ph type="title"/>
          </p:nvPr>
        </p:nvSpPr>
        <p:spPr>
          <a:xfrm>
            <a:off x="533400" y="273347"/>
            <a:ext cx="10515600" cy="1325563"/>
          </a:xfrm>
        </p:spPr>
        <p:txBody>
          <a:bodyPr/>
          <a:lstStyle/>
          <a:p>
            <a:r>
              <a:rPr lang="es-CO" dirty="0"/>
              <a:t>4. DESBRIDAMIENTO </a:t>
            </a:r>
          </a:p>
        </p:txBody>
      </p:sp>
      <p:sp>
        <p:nvSpPr>
          <p:cNvPr id="3" name="Marcador de contenido 2">
            <a:extLst>
              <a:ext uri="{FF2B5EF4-FFF2-40B4-BE49-F238E27FC236}">
                <a16:creationId xmlns:a16="http://schemas.microsoft.com/office/drawing/2014/main" id="{0FACB79C-BEFB-E54E-A913-C8E0208A02FB}"/>
              </a:ext>
            </a:extLst>
          </p:cNvPr>
          <p:cNvSpPr>
            <a:spLocks noGrp="1"/>
          </p:cNvSpPr>
          <p:nvPr>
            <p:ph idx="1"/>
          </p:nvPr>
        </p:nvSpPr>
        <p:spPr>
          <a:xfrm>
            <a:off x="1056360" y="1507647"/>
            <a:ext cx="7033590" cy="4530725"/>
          </a:xfrm>
        </p:spPr>
        <p:txBody>
          <a:bodyPr/>
          <a:lstStyle/>
          <a:p>
            <a:pPr>
              <a:lnSpc>
                <a:spcPct val="100000"/>
              </a:lnSpc>
            </a:pPr>
            <a:r>
              <a:rPr lang="es-CO" sz="2400" dirty="0"/>
              <a:t>Desbridamiento conservador en párpados, labios, orejas y nariz.</a:t>
            </a:r>
          </a:p>
          <a:p>
            <a:pPr>
              <a:lnSpc>
                <a:spcPct val="100000"/>
              </a:lnSpc>
            </a:pPr>
            <a:r>
              <a:rPr lang="es-CO" sz="2400" dirty="0"/>
              <a:t>Dermoabrasión:</a:t>
            </a:r>
          </a:p>
          <a:p>
            <a:pPr lvl="1">
              <a:lnSpc>
                <a:spcPct val="100000"/>
              </a:lnSpc>
              <a:buFont typeface="Wingdings" pitchFamily="2" charset="2"/>
              <a:buChar char="§"/>
            </a:pPr>
            <a:r>
              <a:rPr lang="es-CO" dirty="0"/>
              <a:t>Reduce el tatuaje traumático.</a:t>
            </a:r>
          </a:p>
        </p:txBody>
      </p:sp>
      <p:pic>
        <p:nvPicPr>
          <p:cNvPr id="6" name="Imagen 5" descr="Imagen que contiene computadora, cama, viejo, alimentos&#10;&#10;Descripción generada automáticamente">
            <a:extLst>
              <a:ext uri="{FF2B5EF4-FFF2-40B4-BE49-F238E27FC236}">
                <a16:creationId xmlns:a16="http://schemas.microsoft.com/office/drawing/2014/main" id="{FE054271-C94E-0049-9989-176ADC0EDC02}"/>
              </a:ext>
            </a:extLst>
          </p:cNvPr>
          <p:cNvPicPr>
            <a:picLocks noChangeAspect="1"/>
          </p:cNvPicPr>
          <p:nvPr/>
        </p:nvPicPr>
        <p:blipFill>
          <a:blip r:embed="rId2"/>
          <a:stretch>
            <a:fillRect/>
          </a:stretch>
        </p:blipFill>
        <p:spPr>
          <a:xfrm>
            <a:off x="6651147" y="2304291"/>
            <a:ext cx="4990326" cy="4280362"/>
          </a:xfrm>
          <a:prstGeom prst="rect">
            <a:avLst/>
          </a:prstGeom>
        </p:spPr>
      </p:pic>
    </p:spTree>
    <p:extLst>
      <p:ext uri="{BB962C8B-B14F-4D97-AF65-F5344CB8AC3E}">
        <p14:creationId xmlns:p14="http://schemas.microsoft.com/office/powerpoint/2010/main" val="247345941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B13D41-0553-0846-92E8-1A2EB36EB7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6417" y="216976"/>
            <a:ext cx="3010634" cy="2930049"/>
          </a:xfrm>
          <a:prstGeom prst="rect">
            <a:avLst/>
          </a:prstGeom>
        </p:spPr>
      </p:pic>
      <p:pic>
        <p:nvPicPr>
          <p:cNvPr id="6" name="Picture 5">
            <a:extLst>
              <a:ext uri="{FF2B5EF4-FFF2-40B4-BE49-F238E27FC236}">
                <a16:creationId xmlns:a16="http://schemas.microsoft.com/office/drawing/2014/main" id="{43739208-6837-F54D-92E3-33F2E40A4F32}"/>
              </a:ext>
            </a:extLst>
          </p:cNvPr>
          <p:cNvPicPr>
            <a:picLocks noChangeAspect="1"/>
          </p:cNvPicPr>
          <p:nvPr/>
        </p:nvPicPr>
        <p:blipFill>
          <a:blip r:embed="rId4"/>
          <a:stretch>
            <a:fillRect/>
          </a:stretch>
        </p:blipFill>
        <p:spPr>
          <a:xfrm>
            <a:off x="8730959" y="3429000"/>
            <a:ext cx="2290341" cy="2617533"/>
          </a:xfrm>
          <a:prstGeom prst="rect">
            <a:avLst/>
          </a:prstGeom>
        </p:spPr>
      </p:pic>
    </p:spTree>
    <p:extLst>
      <p:ext uri="{BB962C8B-B14F-4D97-AF65-F5344CB8AC3E}">
        <p14:creationId xmlns:p14="http://schemas.microsoft.com/office/powerpoint/2010/main" val="55752216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EFC1FB-4DE6-594A-84E5-03DE2EED8B7B}"/>
              </a:ext>
            </a:extLst>
          </p:cNvPr>
          <p:cNvSpPr txBox="1"/>
          <p:nvPr/>
        </p:nvSpPr>
        <p:spPr>
          <a:xfrm>
            <a:off x="4782133" y="6329892"/>
            <a:ext cx="7409867" cy="461665"/>
          </a:xfrm>
          <a:prstGeom prst="rect">
            <a:avLst/>
          </a:prstGeom>
          <a:noFill/>
        </p:spPr>
        <p:txBody>
          <a:bodyPr wrap="square" rtlCol="0">
            <a:spAutoFit/>
          </a:bodyPr>
          <a:lstStyle/>
          <a:p>
            <a:pPr algn="just"/>
            <a:r>
              <a:rPr lang="es-CO" sz="1200" dirty="0">
                <a:solidFill>
                  <a:srgbClr val="152B48"/>
                </a:solidFill>
                <a:latin typeface="Montserrat" pitchFamily="2" charset="77"/>
              </a:rPr>
              <a:t>Wei FC Mardini S (2017) Capítulo 1 Problem Analysis in Reconstructive Surgery: Reconstructive Ladders, Elevators, and Surgical Judgment. Flaps and reconstructive surgery. El sevier</a:t>
            </a:r>
          </a:p>
        </p:txBody>
      </p:sp>
      <p:pic>
        <p:nvPicPr>
          <p:cNvPr id="9" name="Imagen 8">
            <a:extLst>
              <a:ext uri="{FF2B5EF4-FFF2-40B4-BE49-F238E27FC236}">
                <a16:creationId xmlns:a16="http://schemas.microsoft.com/office/drawing/2014/main" id="{8FB6F414-D1AC-EA4D-AC99-AFC7634118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53865" y="3163349"/>
            <a:ext cx="4037581" cy="2919817"/>
          </a:xfrm>
          <a:prstGeom prst="rect">
            <a:avLst/>
          </a:prstGeom>
        </p:spPr>
      </p:pic>
      <p:sp>
        <p:nvSpPr>
          <p:cNvPr id="4" name="Rectángulo 3">
            <a:extLst>
              <a:ext uri="{FF2B5EF4-FFF2-40B4-BE49-F238E27FC236}">
                <a16:creationId xmlns:a16="http://schemas.microsoft.com/office/drawing/2014/main" id="{DE54A299-D422-B24E-B026-179DEFFA4327}"/>
              </a:ext>
            </a:extLst>
          </p:cNvPr>
          <p:cNvSpPr/>
          <p:nvPr/>
        </p:nvSpPr>
        <p:spPr>
          <a:xfrm>
            <a:off x="633880" y="507161"/>
            <a:ext cx="3667187" cy="2364059"/>
          </a:xfrm>
          <a:prstGeom prst="rect">
            <a:avLst/>
          </a:prstGeom>
          <a:solidFill>
            <a:srgbClr val="152B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600" indent="-609600"/>
            <a:r>
              <a:rPr lang="es-CO" altLang="es-CO" b="1" dirty="0">
                <a:latin typeface="Montserrat" pitchFamily="2" charset="77"/>
              </a:rPr>
              <a:t>ESCALA RECONSTRUCTIVA:</a:t>
            </a:r>
          </a:p>
          <a:p>
            <a:pPr marL="609600" indent="-609600"/>
            <a:endParaRPr lang="es-CO" altLang="es-CO" b="1" dirty="0">
              <a:latin typeface="Montserrat" pitchFamily="2" charset="77"/>
            </a:endParaRPr>
          </a:p>
          <a:p>
            <a:pPr marL="990600" lvl="1" indent="-533400">
              <a:buFontTx/>
              <a:buAutoNum type="arabicPeriod"/>
            </a:pPr>
            <a:r>
              <a:rPr lang="es-CO" altLang="es-CO" dirty="0">
                <a:latin typeface="Montserrat" pitchFamily="2" charset="77"/>
              </a:rPr>
              <a:t>Cierre espontáneo.</a:t>
            </a:r>
          </a:p>
          <a:p>
            <a:pPr marL="990600" lvl="1" indent="-533400">
              <a:buFontTx/>
              <a:buAutoNum type="arabicPeriod"/>
            </a:pPr>
            <a:r>
              <a:rPr lang="es-CO" altLang="es-CO" dirty="0">
                <a:latin typeface="Montserrat" pitchFamily="2" charset="77"/>
              </a:rPr>
              <a:t>Cierre directo.</a:t>
            </a:r>
          </a:p>
          <a:p>
            <a:pPr marL="990600" lvl="1" indent="-533400">
              <a:buFontTx/>
              <a:buAutoNum type="arabicPeriod"/>
            </a:pPr>
            <a:r>
              <a:rPr lang="es-CO" altLang="es-CO" dirty="0">
                <a:latin typeface="Montserrat" pitchFamily="2" charset="77"/>
              </a:rPr>
              <a:t>Injerto.</a:t>
            </a:r>
          </a:p>
          <a:p>
            <a:pPr marL="990600" lvl="1" indent="-533400">
              <a:buFontTx/>
              <a:buAutoNum type="arabicPeriod"/>
            </a:pPr>
            <a:r>
              <a:rPr lang="es-CO" altLang="es-CO" dirty="0">
                <a:latin typeface="Montserrat" pitchFamily="2" charset="77"/>
              </a:rPr>
              <a:t>Colgajo.</a:t>
            </a:r>
          </a:p>
        </p:txBody>
      </p:sp>
      <p:pic>
        <p:nvPicPr>
          <p:cNvPr id="8" name="Imagen 7">
            <a:extLst>
              <a:ext uri="{FF2B5EF4-FFF2-40B4-BE49-F238E27FC236}">
                <a16:creationId xmlns:a16="http://schemas.microsoft.com/office/drawing/2014/main" id="{F424FED5-DE77-8D46-8D6B-6D32FBFF7A5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83345" y="135281"/>
            <a:ext cx="4815180" cy="2895607"/>
          </a:xfrm>
          <a:prstGeom prst="rect">
            <a:avLst/>
          </a:prstGeom>
        </p:spPr>
      </p:pic>
    </p:spTree>
    <p:extLst>
      <p:ext uri="{BB962C8B-B14F-4D97-AF65-F5344CB8AC3E}">
        <p14:creationId xmlns:p14="http://schemas.microsoft.com/office/powerpoint/2010/main" val="291209566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5F7A54-B6B1-544A-95A4-66D5B10DAFDB}"/>
              </a:ext>
            </a:extLst>
          </p:cNvPr>
          <p:cNvSpPr>
            <a:spLocks noGrp="1"/>
          </p:cNvSpPr>
          <p:nvPr>
            <p:ph type="title"/>
          </p:nvPr>
        </p:nvSpPr>
        <p:spPr>
          <a:xfrm>
            <a:off x="502139" y="180688"/>
            <a:ext cx="10515600" cy="1325563"/>
          </a:xfrm>
        </p:spPr>
        <p:txBody>
          <a:bodyPr/>
          <a:lstStyle/>
          <a:p>
            <a:r>
              <a:rPr lang="es-CO" dirty="0"/>
              <a:t>5. CIERRE</a:t>
            </a:r>
          </a:p>
        </p:txBody>
      </p:sp>
      <p:grpSp>
        <p:nvGrpSpPr>
          <p:cNvPr id="3" name="Grupo 2">
            <a:extLst>
              <a:ext uri="{FF2B5EF4-FFF2-40B4-BE49-F238E27FC236}">
                <a16:creationId xmlns:a16="http://schemas.microsoft.com/office/drawing/2014/main" id="{7A6AC2DD-D4B4-1049-A774-233BE8F0DFBA}"/>
              </a:ext>
            </a:extLst>
          </p:cNvPr>
          <p:cNvGrpSpPr/>
          <p:nvPr/>
        </p:nvGrpSpPr>
        <p:grpSpPr>
          <a:xfrm>
            <a:off x="5398716" y="1624209"/>
            <a:ext cx="5953045" cy="5058265"/>
            <a:chOff x="5151967" y="1416727"/>
            <a:chExt cx="5953045" cy="5058265"/>
          </a:xfrm>
        </p:grpSpPr>
        <p:sp>
          <p:nvSpPr>
            <p:cNvPr id="12" name="Forma libre 11">
              <a:extLst>
                <a:ext uri="{FF2B5EF4-FFF2-40B4-BE49-F238E27FC236}">
                  <a16:creationId xmlns:a16="http://schemas.microsoft.com/office/drawing/2014/main" id="{92E9D807-13CA-AF4C-998F-B5075D6225A8}"/>
                </a:ext>
              </a:extLst>
            </p:cNvPr>
            <p:cNvSpPr/>
            <p:nvPr/>
          </p:nvSpPr>
          <p:spPr>
            <a:xfrm>
              <a:off x="5151967" y="1646672"/>
              <a:ext cx="2297413" cy="1754371"/>
            </a:xfrm>
            <a:custGeom>
              <a:avLst/>
              <a:gdLst>
                <a:gd name="connsiteX0" fmla="*/ 224989 w 2297412"/>
                <a:gd name="connsiteY0" fmla="*/ 0 h 2142757"/>
                <a:gd name="connsiteX1" fmla="*/ 2072423 w 2297412"/>
                <a:gd name="connsiteY1" fmla="*/ 0 h 2142757"/>
                <a:gd name="connsiteX2" fmla="*/ 2297412 w 2297412"/>
                <a:gd name="connsiteY2" fmla="*/ 224989 h 2142757"/>
                <a:gd name="connsiteX3" fmla="*/ 2297412 w 2297412"/>
                <a:gd name="connsiteY3" fmla="*/ 2142757 h 2142757"/>
                <a:gd name="connsiteX4" fmla="*/ 2297412 w 2297412"/>
                <a:gd name="connsiteY4" fmla="*/ 2142757 h 2142757"/>
                <a:gd name="connsiteX5" fmla="*/ 0 w 2297412"/>
                <a:gd name="connsiteY5" fmla="*/ 2142757 h 2142757"/>
                <a:gd name="connsiteX6" fmla="*/ 0 w 2297412"/>
                <a:gd name="connsiteY6" fmla="*/ 2142757 h 2142757"/>
                <a:gd name="connsiteX7" fmla="*/ 0 w 2297412"/>
                <a:gd name="connsiteY7" fmla="*/ 224989 h 2142757"/>
                <a:gd name="connsiteX8" fmla="*/ 224989 w 2297412"/>
                <a:gd name="connsiteY8" fmla="*/ 0 h 214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7412" h="2142757">
                  <a:moveTo>
                    <a:pt x="2072423" y="2142757"/>
                  </a:moveTo>
                  <a:lnTo>
                    <a:pt x="224989" y="2142757"/>
                  </a:lnTo>
                  <a:cubicBezTo>
                    <a:pt x="100731" y="2142757"/>
                    <a:pt x="0" y="2042026"/>
                    <a:pt x="0" y="1917768"/>
                  </a:cubicBezTo>
                  <a:lnTo>
                    <a:pt x="0" y="0"/>
                  </a:lnTo>
                  <a:lnTo>
                    <a:pt x="0" y="0"/>
                  </a:lnTo>
                  <a:lnTo>
                    <a:pt x="2297412" y="0"/>
                  </a:lnTo>
                  <a:lnTo>
                    <a:pt x="2297412" y="0"/>
                  </a:lnTo>
                  <a:lnTo>
                    <a:pt x="2297412" y="1917768"/>
                  </a:lnTo>
                  <a:cubicBezTo>
                    <a:pt x="2297412" y="2042026"/>
                    <a:pt x="2196681" y="2142757"/>
                    <a:pt x="2072423" y="2142757"/>
                  </a:cubicBezTo>
                  <a:close/>
                </a:path>
              </a:pathLst>
            </a:custGeom>
            <a:solidFill>
              <a:srgbClr val="152B4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1025" tIns="135129" rIns="201026" bIns="201025" numCol="1" spcCol="1270" anchor="t" anchorCtr="0">
              <a:noAutofit/>
            </a:bodyPr>
            <a:lstStyle/>
            <a:p>
              <a:pPr marL="0" lvl="0" indent="0" algn="l" defTabSz="844550">
                <a:lnSpc>
                  <a:spcPct val="90000"/>
                </a:lnSpc>
                <a:spcBef>
                  <a:spcPct val="0"/>
                </a:spcBef>
                <a:spcAft>
                  <a:spcPct val="35000"/>
                </a:spcAft>
                <a:buNone/>
              </a:pPr>
              <a:r>
                <a:rPr lang="es-ES" sz="1400" b="1" kern="1200" dirty="0">
                  <a:latin typeface="Montserrat" pitchFamily="2" charset="77"/>
                </a:rPr>
                <a:t>SUTURAS:</a:t>
              </a:r>
            </a:p>
            <a:p>
              <a:pPr marL="114300" lvl="1" indent="-114300" algn="l" defTabSz="666750">
                <a:lnSpc>
                  <a:spcPct val="90000"/>
                </a:lnSpc>
                <a:spcBef>
                  <a:spcPct val="0"/>
                </a:spcBef>
                <a:spcAft>
                  <a:spcPct val="15000"/>
                </a:spcAft>
                <a:buChar char="•"/>
              </a:pPr>
              <a:r>
                <a:rPr lang="es-ES" sz="1400" kern="1200" dirty="0">
                  <a:latin typeface="Montserrat" pitchFamily="2" charset="77"/>
                </a:rPr>
                <a:t>Absorbibles.</a:t>
              </a:r>
            </a:p>
            <a:p>
              <a:pPr marL="114300" lvl="1" indent="-114300" algn="l" defTabSz="666750">
                <a:lnSpc>
                  <a:spcPct val="90000"/>
                </a:lnSpc>
                <a:spcBef>
                  <a:spcPct val="0"/>
                </a:spcBef>
                <a:spcAft>
                  <a:spcPct val="15000"/>
                </a:spcAft>
                <a:buChar char="•"/>
              </a:pPr>
              <a:r>
                <a:rPr lang="es-ES" sz="1400" kern="1200" dirty="0">
                  <a:latin typeface="Montserrat" pitchFamily="2" charset="77"/>
                </a:rPr>
                <a:t>No absorbibles. </a:t>
              </a:r>
            </a:p>
            <a:p>
              <a:pPr marL="114300" lvl="1" indent="-114300" algn="l" defTabSz="666750">
                <a:lnSpc>
                  <a:spcPct val="90000"/>
                </a:lnSpc>
                <a:spcBef>
                  <a:spcPct val="0"/>
                </a:spcBef>
                <a:spcAft>
                  <a:spcPct val="15000"/>
                </a:spcAft>
                <a:buChar char="•"/>
              </a:pPr>
              <a:r>
                <a:rPr lang="es-ES" sz="1400" kern="1200" dirty="0">
                  <a:latin typeface="Montserrat" pitchFamily="2" charset="77"/>
                </a:rPr>
                <a:t>Monofilamento. </a:t>
              </a:r>
            </a:p>
            <a:p>
              <a:pPr marL="114300" lvl="1" indent="-114300" algn="l" defTabSz="666750">
                <a:lnSpc>
                  <a:spcPct val="90000"/>
                </a:lnSpc>
                <a:spcBef>
                  <a:spcPct val="0"/>
                </a:spcBef>
                <a:spcAft>
                  <a:spcPct val="15000"/>
                </a:spcAft>
                <a:buChar char="•"/>
              </a:pPr>
              <a:r>
                <a:rPr lang="es-ES" sz="1400" kern="1200" dirty="0" err="1">
                  <a:latin typeface="Montserrat" pitchFamily="2" charset="77"/>
                </a:rPr>
                <a:t>Polifilamento</a:t>
              </a:r>
              <a:r>
                <a:rPr lang="es-ES" sz="1400" kern="1200" dirty="0">
                  <a:latin typeface="Montserrat" pitchFamily="2" charset="77"/>
                </a:rPr>
                <a:t>.</a:t>
              </a:r>
            </a:p>
            <a:p>
              <a:pPr marL="114300" lvl="1" indent="-114300" algn="l" defTabSz="666750">
                <a:lnSpc>
                  <a:spcPct val="90000"/>
                </a:lnSpc>
                <a:spcBef>
                  <a:spcPct val="0"/>
                </a:spcBef>
                <a:spcAft>
                  <a:spcPct val="15000"/>
                </a:spcAft>
                <a:buChar char="•"/>
              </a:pPr>
              <a:r>
                <a:rPr lang="es-ES" sz="1400" kern="1200" dirty="0">
                  <a:latin typeface="Montserrat" pitchFamily="2" charset="77"/>
                </a:rPr>
                <a:t>Sintéticas.</a:t>
              </a:r>
            </a:p>
            <a:p>
              <a:pPr marL="114300" lvl="1" indent="-114300" algn="l" defTabSz="666750">
                <a:lnSpc>
                  <a:spcPct val="90000"/>
                </a:lnSpc>
                <a:spcBef>
                  <a:spcPct val="0"/>
                </a:spcBef>
                <a:spcAft>
                  <a:spcPct val="15000"/>
                </a:spcAft>
                <a:buChar char="•"/>
              </a:pPr>
              <a:r>
                <a:rPr lang="es-ES" sz="1400" kern="1200" dirty="0">
                  <a:latin typeface="Montserrat" pitchFamily="2" charset="77"/>
                </a:rPr>
                <a:t>Biológicas.</a:t>
              </a:r>
            </a:p>
          </p:txBody>
        </p:sp>
        <p:sp>
          <p:nvSpPr>
            <p:cNvPr id="14" name="Forma libre 13">
              <a:extLst>
                <a:ext uri="{FF2B5EF4-FFF2-40B4-BE49-F238E27FC236}">
                  <a16:creationId xmlns:a16="http://schemas.microsoft.com/office/drawing/2014/main" id="{0CA25659-9705-4A44-8E71-7729BC5F9225}"/>
                </a:ext>
              </a:extLst>
            </p:cNvPr>
            <p:cNvSpPr/>
            <p:nvPr/>
          </p:nvSpPr>
          <p:spPr>
            <a:xfrm>
              <a:off x="8763545" y="1416727"/>
              <a:ext cx="2297412" cy="1984315"/>
            </a:xfrm>
            <a:custGeom>
              <a:avLst/>
              <a:gdLst>
                <a:gd name="connsiteX0" fmla="*/ 224989 w 2297412"/>
                <a:gd name="connsiteY0" fmla="*/ 0 h 2142757"/>
                <a:gd name="connsiteX1" fmla="*/ 2072423 w 2297412"/>
                <a:gd name="connsiteY1" fmla="*/ 0 h 2142757"/>
                <a:gd name="connsiteX2" fmla="*/ 2297412 w 2297412"/>
                <a:gd name="connsiteY2" fmla="*/ 224989 h 2142757"/>
                <a:gd name="connsiteX3" fmla="*/ 2297412 w 2297412"/>
                <a:gd name="connsiteY3" fmla="*/ 2142757 h 2142757"/>
                <a:gd name="connsiteX4" fmla="*/ 2297412 w 2297412"/>
                <a:gd name="connsiteY4" fmla="*/ 2142757 h 2142757"/>
                <a:gd name="connsiteX5" fmla="*/ 0 w 2297412"/>
                <a:gd name="connsiteY5" fmla="*/ 2142757 h 2142757"/>
                <a:gd name="connsiteX6" fmla="*/ 0 w 2297412"/>
                <a:gd name="connsiteY6" fmla="*/ 2142757 h 2142757"/>
                <a:gd name="connsiteX7" fmla="*/ 0 w 2297412"/>
                <a:gd name="connsiteY7" fmla="*/ 224989 h 2142757"/>
                <a:gd name="connsiteX8" fmla="*/ 224989 w 2297412"/>
                <a:gd name="connsiteY8" fmla="*/ 0 h 214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7412" h="2142757">
                  <a:moveTo>
                    <a:pt x="2072423" y="2142757"/>
                  </a:moveTo>
                  <a:lnTo>
                    <a:pt x="224989" y="2142757"/>
                  </a:lnTo>
                  <a:cubicBezTo>
                    <a:pt x="100731" y="2142757"/>
                    <a:pt x="0" y="2042026"/>
                    <a:pt x="0" y="1917768"/>
                  </a:cubicBezTo>
                  <a:lnTo>
                    <a:pt x="0" y="0"/>
                  </a:lnTo>
                  <a:lnTo>
                    <a:pt x="0" y="0"/>
                  </a:lnTo>
                  <a:lnTo>
                    <a:pt x="2297412" y="0"/>
                  </a:lnTo>
                  <a:lnTo>
                    <a:pt x="2297412" y="0"/>
                  </a:lnTo>
                  <a:lnTo>
                    <a:pt x="2297412" y="1917768"/>
                  </a:lnTo>
                  <a:cubicBezTo>
                    <a:pt x="2297412" y="2042026"/>
                    <a:pt x="2196681" y="2142757"/>
                    <a:pt x="2072423" y="2142757"/>
                  </a:cubicBezTo>
                  <a:close/>
                </a:path>
              </a:pathLst>
            </a:custGeom>
            <a:solidFill>
              <a:srgbClr val="152B4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1025" tIns="135129" rIns="201025" bIns="201025" numCol="1" spcCol="1270" anchor="t" anchorCtr="0">
              <a:noAutofit/>
            </a:bodyPr>
            <a:lstStyle/>
            <a:p>
              <a:pPr marL="0" lvl="0" indent="0" algn="l" defTabSz="844550">
                <a:lnSpc>
                  <a:spcPct val="90000"/>
                </a:lnSpc>
                <a:spcBef>
                  <a:spcPct val="0"/>
                </a:spcBef>
                <a:spcAft>
                  <a:spcPct val="35000"/>
                </a:spcAft>
                <a:buNone/>
              </a:pPr>
              <a:r>
                <a:rPr lang="es-ES" sz="1400" b="1" kern="1200" dirty="0">
                  <a:latin typeface="Montserrat" pitchFamily="2" charset="77"/>
                </a:rPr>
                <a:t>GRAPAS:</a:t>
              </a:r>
            </a:p>
            <a:p>
              <a:pPr marL="114300" lvl="1" indent="-114300" algn="l" defTabSz="666750">
                <a:lnSpc>
                  <a:spcPct val="90000"/>
                </a:lnSpc>
                <a:spcBef>
                  <a:spcPct val="0"/>
                </a:spcBef>
                <a:spcAft>
                  <a:spcPct val="15000"/>
                </a:spcAft>
                <a:buChar char="•"/>
              </a:pPr>
              <a:r>
                <a:rPr lang="es-ES" sz="1400" kern="1200" dirty="0">
                  <a:latin typeface="Montserrat" pitchFamily="2" charset="77"/>
                </a:rPr>
                <a:t>Tan efectivas como suturas.</a:t>
              </a:r>
            </a:p>
            <a:p>
              <a:pPr marL="114300" lvl="1" indent="-114300" algn="l" defTabSz="666750">
                <a:lnSpc>
                  <a:spcPct val="90000"/>
                </a:lnSpc>
                <a:spcBef>
                  <a:spcPct val="0"/>
                </a:spcBef>
                <a:spcAft>
                  <a:spcPct val="15000"/>
                </a:spcAft>
                <a:buChar char="•"/>
              </a:pPr>
              <a:r>
                <a:rPr lang="es-ES" sz="1400" kern="1200" dirty="0">
                  <a:latin typeface="Montserrat" pitchFamily="2" charset="77"/>
                </a:rPr>
                <a:t>Reducen el tiempo de aplicación.</a:t>
              </a:r>
            </a:p>
            <a:p>
              <a:pPr marL="114300" lvl="1" indent="-114300" algn="l" defTabSz="666750">
                <a:lnSpc>
                  <a:spcPct val="90000"/>
                </a:lnSpc>
                <a:spcBef>
                  <a:spcPct val="0"/>
                </a:spcBef>
                <a:spcAft>
                  <a:spcPct val="15000"/>
                </a:spcAft>
                <a:buChar char="•"/>
              </a:pPr>
              <a:r>
                <a:rPr lang="es-ES" sz="1400" kern="1200" dirty="0">
                  <a:latin typeface="Montserrat" pitchFamily="2" charset="77"/>
                </a:rPr>
                <a:t>No aumentan costos.</a:t>
              </a:r>
            </a:p>
            <a:p>
              <a:pPr marL="114300" lvl="1" indent="-114300" algn="l" defTabSz="666750">
                <a:lnSpc>
                  <a:spcPct val="90000"/>
                </a:lnSpc>
                <a:spcBef>
                  <a:spcPct val="0"/>
                </a:spcBef>
                <a:spcAft>
                  <a:spcPct val="15000"/>
                </a:spcAft>
                <a:buChar char="•"/>
              </a:pPr>
              <a:r>
                <a:rPr lang="es-ES" sz="1400" kern="1200" dirty="0">
                  <a:latin typeface="Montserrat" pitchFamily="2" charset="77"/>
                </a:rPr>
                <a:t>Retiro doloroso.  </a:t>
              </a:r>
            </a:p>
          </p:txBody>
        </p:sp>
        <p:sp>
          <p:nvSpPr>
            <p:cNvPr id="16" name="Forma libre 15">
              <a:extLst>
                <a:ext uri="{FF2B5EF4-FFF2-40B4-BE49-F238E27FC236}">
                  <a16:creationId xmlns:a16="http://schemas.microsoft.com/office/drawing/2014/main" id="{D0FF307F-B6DF-0041-9F58-CD01434D8580}"/>
                </a:ext>
              </a:extLst>
            </p:cNvPr>
            <p:cNvSpPr/>
            <p:nvPr/>
          </p:nvSpPr>
          <p:spPr>
            <a:xfrm>
              <a:off x="5206715" y="5343020"/>
              <a:ext cx="2297413" cy="1130435"/>
            </a:xfrm>
            <a:custGeom>
              <a:avLst/>
              <a:gdLst>
                <a:gd name="connsiteX0" fmla="*/ 224989 w 2297412"/>
                <a:gd name="connsiteY0" fmla="*/ 0 h 2142757"/>
                <a:gd name="connsiteX1" fmla="*/ 2072423 w 2297412"/>
                <a:gd name="connsiteY1" fmla="*/ 0 h 2142757"/>
                <a:gd name="connsiteX2" fmla="*/ 2297412 w 2297412"/>
                <a:gd name="connsiteY2" fmla="*/ 224989 h 2142757"/>
                <a:gd name="connsiteX3" fmla="*/ 2297412 w 2297412"/>
                <a:gd name="connsiteY3" fmla="*/ 2142757 h 2142757"/>
                <a:gd name="connsiteX4" fmla="*/ 2297412 w 2297412"/>
                <a:gd name="connsiteY4" fmla="*/ 2142757 h 2142757"/>
                <a:gd name="connsiteX5" fmla="*/ 0 w 2297412"/>
                <a:gd name="connsiteY5" fmla="*/ 2142757 h 2142757"/>
                <a:gd name="connsiteX6" fmla="*/ 0 w 2297412"/>
                <a:gd name="connsiteY6" fmla="*/ 2142757 h 2142757"/>
                <a:gd name="connsiteX7" fmla="*/ 0 w 2297412"/>
                <a:gd name="connsiteY7" fmla="*/ 224989 h 2142757"/>
                <a:gd name="connsiteX8" fmla="*/ 224989 w 2297412"/>
                <a:gd name="connsiteY8" fmla="*/ 0 h 214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7412" h="2142757">
                  <a:moveTo>
                    <a:pt x="2072423" y="2142757"/>
                  </a:moveTo>
                  <a:lnTo>
                    <a:pt x="224989" y="2142757"/>
                  </a:lnTo>
                  <a:cubicBezTo>
                    <a:pt x="100731" y="2142757"/>
                    <a:pt x="0" y="2042026"/>
                    <a:pt x="0" y="1917768"/>
                  </a:cubicBezTo>
                  <a:lnTo>
                    <a:pt x="0" y="0"/>
                  </a:lnTo>
                  <a:lnTo>
                    <a:pt x="0" y="0"/>
                  </a:lnTo>
                  <a:lnTo>
                    <a:pt x="2297412" y="0"/>
                  </a:lnTo>
                  <a:lnTo>
                    <a:pt x="2297412" y="0"/>
                  </a:lnTo>
                  <a:lnTo>
                    <a:pt x="2297412" y="1917768"/>
                  </a:lnTo>
                  <a:cubicBezTo>
                    <a:pt x="2297412" y="2042026"/>
                    <a:pt x="2196681" y="2142757"/>
                    <a:pt x="2072423" y="2142757"/>
                  </a:cubicBezTo>
                  <a:close/>
                </a:path>
              </a:pathLst>
            </a:custGeom>
            <a:solidFill>
              <a:srgbClr val="152B4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1025" tIns="135128" rIns="201026" bIns="201025" numCol="1" spcCol="1270" anchor="t" anchorCtr="0">
              <a:noAutofit/>
            </a:bodyPr>
            <a:lstStyle/>
            <a:p>
              <a:pPr marL="0" lvl="0" indent="0" algn="l" defTabSz="844550">
                <a:lnSpc>
                  <a:spcPct val="90000"/>
                </a:lnSpc>
                <a:spcBef>
                  <a:spcPct val="0"/>
                </a:spcBef>
                <a:spcAft>
                  <a:spcPct val="35000"/>
                </a:spcAft>
                <a:buNone/>
              </a:pPr>
              <a:r>
                <a:rPr lang="es-ES" sz="1400" b="1" kern="1200" dirty="0">
                  <a:latin typeface="Montserrat" pitchFamily="2" charset="77"/>
                </a:rPr>
                <a:t>CINTAS ADHESIVAS:</a:t>
              </a:r>
            </a:p>
            <a:p>
              <a:pPr marL="114300" lvl="1" indent="-114300" algn="l" defTabSz="666750">
                <a:lnSpc>
                  <a:spcPct val="90000"/>
                </a:lnSpc>
                <a:spcBef>
                  <a:spcPct val="0"/>
                </a:spcBef>
                <a:spcAft>
                  <a:spcPct val="15000"/>
                </a:spcAft>
                <a:buChar char="•"/>
              </a:pPr>
              <a:r>
                <a:rPr lang="es-ES" sz="1400" kern="1200" dirty="0">
                  <a:latin typeface="Montserrat" pitchFamily="2" charset="77"/>
                </a:rPr>
                <a:t>Únicamente en heridas con muy baja tensión.</a:t>
              </a:r>
            </a:p>
          </p:txBody>
        </p:sp>
        <p:sp>
          <p:nvSpPr>
            <p:cNvPr id="18" name="Forma libre 17">
              <a:extLst>
                <a:ext uri="{FF2B5EF4-FFF2-40B4-BE49-F238E27FC236}">
                  <a16:creationId xmlns:a16="http://schemas.microsoft.com/office/drawing/2014/main" id="{E2ACCB50-B91C-024C-8A46-2286DE90EDBF}"/>
                </a:ext>
              </a:extLst>
            </p:cNvPr>
            <p:cNvSpPr/>
            <p:nvPr/>
          </p:nvSpPr>
          <p:spPr>
            <a:xfrm>
              <a:off x="8807600" y="4790733"/>
              <a:ext cx="2297412" cy="1684259"/>
            </a:xfrm>
            <a:custGeom>
              <a:avLst/>
              <a:gdLst>
                <a:gd name="connsiteX0" fmla="*/ 224989 w 2297412"/>
                <a:gd name="connsiteY0" fmla="*/ 0 h 2142757"/>
                <a:gd name="connsiteX1" fmla="*/ 2072423 w 2297412"/>
                <a:gd name="connsiteY1" fmla="*/ 0 h 2142757"/>
                <a:gd name="connsiteX2" fmla="*/ 2297412 w 2297412"/>
                <a:gd name="connsiteY2" fmla="*/ 224989 h 2142757"/>
                <a:gd name="connsiteX3" fmla="*/ 2297412 w 2297412"/>
                <a:gd name="connsiteY3" fmla="*/ 2142757 h 2142757"/>
                <a:gd name="connsiteX4" fmla="*/ 2297412 w 2297412"/>
                <a:gd name="connsiteY4" fmla="*/ 2142757 h 2142757"/>
                <a:gd name="connsiteX5" fmla="*/ 0 w 2297412"/>
                <a:gd name="connsiteY5" fmla="*/ 2142757 h 2142757"/>
                <a:gd name="connsiteX6" fmla="*/ 0 w 2297412"/>
                <a:gd name="connsiteY6" fmla="*/ 2142757 h 2142757"/>
                <a:gd name="connsiteX7" fmla="*/ 0 w 2297412"/>
                <a:gd name="connsiteY7" fmla="*/ 224989 h 2142757"/>
                <a:gd name="connsiteX8" fmla="*/ 224989 w 2297412"/>
                <a:gd name="connsiteY8" fmla="*/ 0 h 214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7412" h="2142757">
                  <a:moveTo>
                    <a:pt x="2072423" y="2142757"/>
                  </a:moveTo>
                  <a:lnTo>
                    <a:pt x="224989" y="2142757"/>
                  </a:lnTo>
                  <a:cubicBezTo>
                    <a:pt x="100731" y="2142757"/>
                    <a:pt x="0" y="2042026"/>
                    <a:pt x="0" y="1917768"/>
                  </a:cubicBezTo>
                  <a:lnTo>
                    <a:pt x="0" y="0"/>
                  </a:lnTo>
                  <a:lnTo>
                    <a:pt x="0" y="0"/>
                  </a:lnTo>
                  <a:lnTo>
                    <a:pt x="2297412" y="0"/>
                  </a:lnTo>
                  <a:lnTo>
                    <a:pt x="2297412" y="0"/>
                  </a:lnTo>
                  <a:lnTo>
                    <a:pt x="2297412" y="1917768"/>
                  </a:lnTo>
                  <a:cubicBezTo>
                    <a:pt x="2297412" y="2042026"/>
                    <a:pt x="2196681" y="2142757"/>
                    <a:pt x="2072423" y="2142757"/>
                  </a:cubicBezTo>
                  <a:close/>
                </a:path>
              </a:pathLst>
            </a:custGeom>
            <a:solidFill>
              <a:srgbClr val="152B4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1025" tIns="135129" rIns="201025" bIns="201025" numCol="1" spcCol="1270" anchor="t" anchorCtr="0">
              <a:noAutofit/>
            </a:bodyPr>
            <a:lstStyle/>
            <a:p>
              <a:pPr marL="0" lvl="0" indent="0" algn="l" defTabSz="844550">
                <a:lnSpc>
                  <a:spcPct val="90000"/>
                </a:lnSpc>
                <a:spcBef>
                  <a:spcPct val="0"/>
                </a:spcBef>
                <a:spcAft>
                  <a:spcPct val="35000"/>
                </a:spcAft>
                <a:buNone/>
              </a:pPr>
              <a:r>
                <a:rPr lang="es-ES" sz="1400" b="1" kern="1200" dirty="0">
                  <a:latin typeface="Montserrat" pitchFamily="2" charset="77"/>
                </a:rPr>
                <a:t>PEGAMENTOS:</a:t>
              </a:r>
            </a:p>
            <a:p>
              <a:pPr marL="114300" lvl="1" indent="-114300" algn="l" defTabSz="666750">
                <a:lnSpc>
                  <a:spcPct val="90000"/>
                </a:lnSpc>
                <a:spcBef>
                  <a:spcPct val="0"/>
                </a:spcBef>
                <a:spcAft>
                  <a:spcPct val="15000"/>
                </a:spcAft>
                <a:buChar char="•"/>
              </a:pPr>
              <a:r>
                <a:rPr lang="es-ES" sz="1400" kern="1200" dirty="0">
                  <a:latin typeface="Montserrat" pitchFamily="2" charset="77"/>
                </a:rPr>
                <a:t>Niños. </a:t>
              </a:r>
            </a:p>
            <a:p>
              <a:pPr marL="114300" lvl="1" indent="-114300" algn="l" defTabSz="666750">
                <a:lnSpc>
                  <a:spcPct val="90000"/>
                </a:lnSpc>
                <a:spcBef>
                  <a:spcPct val="0"/>
                </a:spcBef>
                <a:spcAft>
                  <a:spcPct val="15000"/>
                </a:spcAft>
                <a:buChar char="•"/>
              </a:pPr>
              <a:r>
                <a:rPr lang="es-ES" sz="1400" kern="1200" dirty="0">
                  <a:latin typeface="Montserrat" pitchFamily="2" charset="77"/>
                </a:rPr>
                <a:t>Procedimiento no doloroso.</a:t>
              </a:r>
            </a:p>
            <a:p>
              <a:pPr marL="114300" lvl="1" indent="-114300" algn="l" defTabSz="666750">
                <a:lnSpc>
                  <a:spcPct val="90000"/>
                </a:lnSpc>
                <a:spcBef>
                  <a:spcPct val="0"/>
                </a:spcBef>
                <a:spcAft>
                  <a:spcPct val="15000"/>
                </a:spcAft>
                <a:buChar char="•"/>
              </a:pPr>
              <a:r>
                <a:rPr lang="es-ES" sz="1400" kern="1200" dirty="0">
                  <a:latin typeface="Montserrat" pitchFamily="2" charset="77"/>
                </a:rPr>
                <a:t>Mayor tasa de dehiscencia que los otros métodos. </a:t>
              </a:r>
            </a:p>
          </p:txBody>
        </p:sp>
      </p:grpSp>
      <p:pic>
        <p:nvPicPr>
          <p:cNvPr id="5" name="Imagen 4">
            <a:extLst>
              <a:ext uri="{FF2B5EF4-FFF2-40B4-BE49-F238E27FC236}">
                <a16:creationId xmlns:a16="http://schemas.microsoft.com/office/drawing/2014/main" id="{178FB4C1-6635-014D-83D6-B555ABDDCF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35832" y="177063"/>
            <a:ext cx="2488225" cy="1754370"/>
          </a:xfrm>
          <a:prstGeom prst="rect">
            <a:avLst/>
          </a:prstGeom>
        </p:spPr>
      </p:pic>
      <p:pic>
        <p:nvPicPr>
          <p:cNvPr id="6" name="Imagen 5">
            <a:extLst>
              <a:ext uri="{FF2B5EF4-FFF2-40B4-BE49-F238E27FC236}">
                <a16:creationId xmlns:a16="http://schemas.microsoft.com/office/drawing/2014/main" id="{74433E14-90C9-1244-ACD7-25A503847CB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897954" y="137484"/>
            <a:ext cx="2488225" cy="1557224"/>
          </a:xfrm>
          <a:prstGeom prst="rect">
            <a:avLst/>
          </a:prstGeom>
        </p:spPr>
      </p:pic>
      <p:pic>
        <p:nvPicPr>
          <p:cNvPr id="7" name="Imagen 6">
            <a:extLst>
              <a:ext uri="{FF2B5EF4-FFF2-40B4-BE49-F238E27FC236}">
                <a16:creationId xmlns:a16="http://schemas.microsoft.com/office/drawing/2014/main" id="{95D399B3-4165-DD48-8A92-D2B1C2F087E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109362" y="3699397"/>
            <a:ext cx="2876120" cy="1883615"/>
          </a:xfrm>
          <a:prstGeom prst="rect">
            <a:avLst/>
          </a:prstGeom>
        </p:spPr>
      </p:pic>
      <p:pic>
        <p:nvPicPr>
          <p:cNvPr id="8" name="Imagen 7">
            <a:extLst>
              <a:ext uri="{FF2B5EF4-FFF2-40B4-BE49-F238E27FC236}">
                <a16:creationId xmlns:a16="http://schemas.microsoft.com/office/drawing/2014/main" id="{B4DBF830-F110-4B49-947F-AC7CB36AED6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926045" y="3658250"/>
            <a:ext cx="2425716" cy="1364466"/>
          </a:xfrm>
          <a:prstGeom prst="rect">
            <a:avLst/>
          </a:prstGeom>
        </p:spPr>
      </p:pic>
    </p:spTree>
    <p:extLst>
      <p:ext uri="{BB962C8B-B14F-4D97-AF65-F5344CB8AC3E}">
        <p14:creationId xmlns:p14="http://schemas.microsoft.com/office/powerpoint/2010/main" val="184963339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a:extLst>
              <a:ext uri="{FF2B5EF4-FFF2-40B4-BE49-F238E27FC236}">
                <a16:creationId xmlns:a16="http://schemas.microsoft.com/office/drawing/2014/main" id="{69D3F296-B62C-A347-A92E-818FDECDD9E8}"/>
              </a:ext>
            </a:extLst>
          </p:cNvPr>
          <p:cNvSpPr>
            <a:spLocks noGrp="1" noChangeArrowheads="1"/>
          </p:cNvSpPr>
          <p:nvPr>
            <p:ph type="body" idx="1"/>
          </p:nvPr>
        </p:nvSpPr>
        <p:spPr>
          <a:xfrm>
            <a:off x="4685919" y="1027906"/>
            <a:ext cx="7033590" cy="4530725"/>
          </a:xfrm>
        </p:spPr>
        <p:txBody>
          <a:bodyPr>
            <a:normAutofit/>
          </a:bodyPr>
          <a:lstStyle/>
          <a:p>
            <a:pPr marL="0" indent="0">
              <a:lnSpc>
                <a:spcPct val="90000"/>
              </a:lnSpc>
              <a:buNone/>
            </a:pPr>
            <a:endParaRPr lang="es-CO" altLang="es-CO" sz="2800" dirty="0"/>
          </a:p>
          <a:p>
            <a:pPr>
              <a:lnSpc>
                <a:spcPct val="90000"/>
              </a:lnSpc>
            </a:pPr>
            <a:endParaRPr lang="es-CO" altLang="es-CO" sz="2800" dirty="0"/>
          </a:p>
          <a:p>
            <a:pPr lvl="1">
              <a:lnSpc>
                <a:spcPct val="90000"/>
              </a:lnSpc>
            </a:pPr>
            <a:r>
              <a:rPr lang="es-CO" altLang="es-CO" sz="2800" dirty="0"/>
              <a:t>Primera intención.</a:t>
            </a:r>
          </a:p>
          <a:p>
            <a:pPr lvl="1">
              <a:lnSpc>
                <a:spcPct val="90000"/>
              </a:lnSpc>
            </a:pPr>
            <a:endParaRPr lang="es-CO" altLang="es-CO" sz="2800" dirty="0"/>
          </a:p>
          <a:p>
            <a:pPr lvl="1">
              <a:lnSpc>
                <a:spcPct val="90000"/>
              </a:lnSpc>
            </a:pPr>
            <a:r>
              <a:rPr lang="es-CO" altLang="es-CO" sz="2800" dirty="0"/>
              <a:t>Segunda intención.</a:t>
            </a:r>
          </a:p>
          <a:p>
            <a:pPr lvl="1">
              <a:lnSpc>
                <a:spcPct val="90000"/>
              </a:lnSpc>
            </a:pPr>
            <a:endParaRPr lang="es-CO" altLang="es-CO" sz="2800" dirty="0"/>
          </a:p>
          <a:p>
            <a:pPr lvl="1">
              <a:lnSpc>
                <a:spcPct val="90000"/>
              </a:lnSpc>
            </a:pPr>
            <a:r>
              <a:rPr lang="es-CO" altLang="es-CO" sz="2800" dirty="0"/>
              <a:t>Tercera intención.</a:t>
            </a:r>
          </a:p>
          <a:p>
            <a:pPr lvl="1">
              <a:lnSpc>
                <a:spcPct val="90000"/>
              </a:lnSpc>
            </a:pPr>
            <a:endParaRPr lang="es-CO" altLang="es-CO" sz="2800" dirty="0"/>
          </a:p>
          <a:p>
            <a:pPr lvl="1">
              <a:lnSpc>
                <a:spcPct val="90000"/>
              </a:lnSpc>
            </a:pPr>
            <a:r>
              <a:rPr lang="es-CO" altLang="es-CO" sz="2800" dirty="0"/>
              <a:t>Cobertura: injertos o colgajos.</a:t>
            </a:r>
          </a:p>
          <a:p>
            <a:pPr>
              <a:lnSpc>
                <a:spcPct val="90000"/>
              </a:lnSpc>
            </a:pPr>
            <a:endParaRPr lang="es-CO" altLang="es-CO" sz="2800" dirty="0"/>
          </a:p>
          <a:p>
            <a:pPr lvl="1">
              <a:lnSpc>
                <a:spcPct val="90000"/>
              </a:lnSpc>
            </a:pPr>
            <a:endParaRPr lang="es-CO" altLang="es-CO" sz="2800" dirty="0"/>
          </a:p>
        </p:txBody>
      </p:sp>
      <p:sp>
        <p:nvSpPr>
          <p:cNvPr id="3" name="Título 2">
            <a:extLst>
              <a:ext uri="{FF2B5EF4-FFF2-40B4-BE49-F238E27FC236}">
                <a16:creationId xmlns:a16="http://schemas.microsoft.com/office/drawing/2014/main" id="{7F77D8E3-22ED-2947-A797-94FEF5CF477B}"/>
              </a:ext>
            </a:extLst>
          </p:cNvPr>
          <p:cNvSpPr>
            <a:spLocks noGrp="1"/>
          </p:cNvSpPr>
          <p:nvPr>
            <p:ph type="title"/>
          </p:nvPr>
        </p:nvSpPr>
        <p:spPr>
          <a:xfrm>
            <a:off x="635000" y="365124"/>
            <a:ext cx="10515600" cy="1325563"/>
          </a:xfrm>
        </p:spPr>
        <p:txBody>
          <a:bodyPr/>
          <a:lstStyle/>
          <a:p>
            <a:r>
              <a:rPr lang="es-CO" dirty="0"/>
              <a:t>5. CIERRE</a:t>
            </a:r>
          </a:p>
        </p:txBody>
      </p:sp>
    </p:spTree>
    <p:extLst>
      <p:ext uri="{BB962C8B-B14F-4D97-AF65-F5344CB8AC3E}">
        <p14:creationId xmlns:p14="http://schemas.microsoft.com/office/powerpoint/2010/main" val="377133144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42BCB-0B42-4040-B12F-89993ED2A03F}"/>
              </a:ext>
            </a:extLst>
          </p:cNvPr>
          <p:cNvSpPr>
            <a:spLocks noGrp="1"/>
          </p:cNvSpPr>
          <p:nvPr>
            <p:ph type="title"/>
          </p:nvPr>
        </p:nvSpPr>
        <p:spPr>
          <a:xfrm>
            <a:off x="397933" y="4538"/>
            <a:ext cx="10515600" cy="1325563"/>
          </a:xfrm>
        </p:spPr>
        <p:txBody>
          <a:bodyPr/>
          <a:lstStyle/>
          <a:p>
            <a:r>
              <a:rPr lang="en-CO" dirty="0"/>
              <a:t>CICATRIZACIÓN</a:t>
            </a:r>
          </a:p>
        </p:txBody>
      </p:sp>
      <p:sp>
        <p:nvSpPr>
          <p:cNvPr id="5" name="Text Box 9">
            <a:extLst>
              <a:ext uri="{FF2B5EF4-FFF2-40B4-BE49-F238E27FC236}">
                <a16:creationId xmlns:a16="http://schemas.microsoft.com/office/drawing/2014/main" id="{78D3D06F-86A4-0C4C-AAF7-D675B800D923}"/>
              </a:ext>
            </a:extLst>
          </p:cNvPr>
          <p:cNvSpPr txBox="1">
            <a:spLocks noChangeArrowheads="1"/>
          </p:cNvSpPr>
          <p:nvPr/>
        </p:nvSpPr>
        <p:spPr bwMode="auto">
          <a:xfrm>
            <a:off x="5808133" y="6480398"/>
            <a:ext cx="66950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CO" sz="1200" i="1" dirty="0">
                <a:solidFill>
                  <a:srgbClr val="152B48"/>
                </a:solidFill>
                <a:latin typeface="Montserrat" pitchFamily="2" charset="77"/>
              </a:rPr>
              <a:t>Wound Healing: An Overview. </a:t>
            </a:r>
            <a:r>
              <a:rPr lang="en-GB" altLang="en-CO" sz="1200" dirty="0">
                <a:solidFill>
                  <a:srgbClr val="152B48"/>
                </a:solidFill>
                <a:latin typeface="Montserrat" pitchFamily="2" charset="77"/>
              </a:rPr>
              <a:t>Plastic and Reconstructive Surgery 2006, 117: 1eS</a:t>
            </a:r>
            <a:r>
              <a:rPr lang="es-ES" altLang="en-CO" sz="1200" dirty="0">
                <a:solidFill>
                  <a:srgbClr val="152B48"/>
                </a:solidFill>
                <a:latin typeface="Montserrat" pitchFamily="2" charset="77"/>
              </a:rPr>
              <a:t> </a:t>
            </a:r>
          </a:p>
        </p:txBody>
      </p:sp>
      <p:pic>
        <p:nvPicPr>
          <p:cNvPr id="18" name="Picture 5" descr="radiodermitisis2">
            <a:extLst>
              <a:ext uri="{FF2B5EF4-FFF2-40B4-BE49-F238E27FC236}">
                <a16:creationId xmlns:a16="http://schemas.microsoft.com/office/drawing/2014/main" id="{C102D08C-517E-334C-BB8F-65519DBF67B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19752" y="504538"/>
            <a:ext cx="3024188"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descr="ulcera cronica">
            <a:extLst>
              <a:ext uri="{FF2B5EF4-FFF2-40B4-BE49-F238E27FC236}">
                <a16:creationId xmlns:a16="http://schemas.microsoft.com/office/drawing/2014/main" id="{F1ACF97F-98C5-B840-B64B-ADD82676AED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25060" y="100603"/>
            <a:ext cx="321945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brown recluse spider bite picture">
            <a:hlinkClick r:id="rId4"/>
            <a:extLst>
              <a:ext uri="{FF2B5EF4-FFF2-40B4-BE49-F238E27FC236}">
                <a16:creationId xmlns:a16="http://schemas.microsoft.com/office/drawing/2014/main" id="{595EEC46-49B4-CC48-9363-2931C8EFB3B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a:xfrm>
            <a:off x="1676653" y="1086593"/>
            <a:ext cx="3447888" cy="2585916"/>
          </a:xfrm>
          <a:prstGeom prst="rect">
            <a:avLst/>
          </a:prstGeom>
        </p:spPr>
      </p:pic>
      <p:pic>
        <p:nvPicPr>
          <p:cNvPr id="22" name="Imagen 4" descr="Captura de pantalla 2017-10-24 a la(s) 5.37.11 p.m..png">
            <a:extLst>
              <a:ext uri="{FF2B5EF4-FFF2-40B4-BE49-F238E27FC236}">
                <a16:creationId xmlns:a16="http://schemas.microsoft.com/office/drawing/2014/main" id="{9D20CCF7-D35D-FD44-9D4E-E998EEC89C3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19752" y="3356221"/>
            <a:ext cx="4305603" cy="2997241"/>
          </a:xfrm>
          <a:prstGeom prst="rect">
            <a:avLst/>
          </a:prstGeom>
        </p:spPr>
      </p:pic>
    </p:spTree>
    <p:extLst>
      <p:ext uri="{BB962C8B-B14F-4D97-AF65-F5344CB8AC3E}">
        <p14:creationId xmlns:p14="http://schemas.microsoft.com/office/powerpoint/2010/main" val="169672102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6" name="Picture 4">
            <a:extLst>
              <a:ext uri="{FF2B5EF4-FFF2-40B4-BE49-F238E27FC236}">
                <a16:creationId xmlns:a16="http://schemas.microsoft.com/office/drawing/2014/main" id="{9BFCB570-5340-6B44-90E4-5595008381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6805" y="451757"/>
            <a:ext cx="4426634" cy="33212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1797" name="Picture 5">
            <a:extLst>
              <a:ext uri="{FF2B5EF4-FFF2-40B4-BE49-F238E27FC236}">
                <a16:creationId xmlns:a16="http://schemas.microsoft.com/office/drawing/2014/main" id="{BDF48C0D-3C5B-7C46-812C-92628B9FE07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64663" y="3518797"/>
            <a:ext cx="4103687" cy="3078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ítulo 2">
            <a:extLst>
              <a:ext uri="{FF2B5EF4-FFF2-40B4-BE49-F238E27FC236}">
                <a16:creationId xmlns:a16="http://schemas.microsoft.com/office/drawing/2014/main" id="{FF26E254-C742-FF43-96EA-349A06B07EBB}"/>
              </a:ext>
            </a:extLst>
          </p:cNvPr>
          <p:cNvSpPr>
            <a:spLocks noGrp="1"/>
          </p:cNvSpPr>
          <p:nvPr>
            <p:ph type="title"/>
          </p:nvPr>
        </p:nvSpPr>
        <p:spPr>
          <a:xfrm>
            <a:off x="504483" y="474560"/>
            <a:ext cx="10515600" cy="1325563"/>
          </a:xfrm>
        </p:spPr>
        <p:txBody>
          <a:bodyPr/>
          <a:lstStyle/>
          <a:p>
            <a:r>
              <a:rPr lang="es-CO" dirty="0"/>
              <a:t>PRIMERA </a:t>
            </a:r>
            <a:br>
              <a:rPr lang="es-CO" dirty="0"/>
            </a:br>
            <a:r>
              <a:rPr lang="es-CO" dirty="0"/>
              <a:t>INTENCIÓN</a:t>
            </a:r>
          </a:p>
        </p:txBody>
      </p:sp>
    </p:spTree>
    <p:extLst>
      <p:ext uri="{BB962C8B-B14F-4D97-AF65-F5344CB8AC3E}">
        <p14:creationId xmlns:p14="http://schemas.microsoft.com/office/powerpoint/2010/main" val="370402157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a:extLst>
              <a:ext uri="{FF2B5EF4-FFF2-40B4-BE49-F238E27FC236}">
                <a16:creationId xmlns:a16="http://schemas.microsoft.com/office/drawing/2014/main" id="{46760F36-D7F0-594D-886B-5CC9974D3DA7}"/>
              </a:ext>
            </a:extLst>
          </p:cNvPr>
          <p:cNvSpPr>
            <a:spLocks noGrp="1" noChangeArrowheads="1"/>
          </p:cNvSpPr>
          <p:nvPr>
            <p:ph type="body" idx="1"/>
          </p:nvPr>
        </p:nvSpPr>
        <p:spPr>
          <a:xfrm>
            <a:off x="949716" y="1166019"/>
            <a:ext cx="8229600" cy="4525962"/>
          </a:xfrm>
        </p:spPr>
        <p:txBody>
          <a:bodyPr>
            <a:normAutofit/>
          </a:bodyPr>
          <a:lstStyle/>
          <a:p>
            <a:endParaRPr lang="es-CO" altLang="es-CO" sz="2400" dirty="0"/>
          </a:p>
          <a:p>
            <a:pPr lvl="1"/>
            <a:r>
              <a:rPr lang="es-CO" altLang="es-CO" sz="2400" dirty="0"/>
              <a:t>Heridas limpias.</a:t>
            </a:r>
          </a:p>
          <a:p>
            <a:pPr lvl="1"/>
            <a:endParaRPr lang="es-CO" altLang="es-CO" sz="2400" dirty="0"/>
          </a:p>
          <a:p>
            <a:pPr lvl="1"/>
            <a:r>
              <a:rPr lang="es-CO" altLang="es-CO" sz="2400" dirty="0"/>
              <a:t>Cara.</a:t>
            </a:r>
          </a:p>
          <a:p>
            <a:endParaRPr lang="es-CO" altLang="es-CO" sz="2400" dirty="0"/>
          </a:p>
          <a:p>
            <a:pPr lvl="1"/>
            <a:endParaRPr lang="es-CO" altLang="es-CO" sz="2400" dirty="0"/>
          </a:p>
        </p:txBody>
      </p:sp>
      <p:pic>
        <p:nvPicPr>
          <p:cNvPr id="164870" name="Picture 6">
            <a:extLst>
              <a:ext uri="{FF2B5EF4-FFF2-40B4-BE49-F238E27FC236}">
                <a16:creationId xmlns:a16="http://schemas.microsoft.com/office/drawing/2014/main" id="{FBE54E35-56E4-1C4C-9DE1-D54163FBBB6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98267" y="550180"/>
            <a:ext cx="3939255" cy="29790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871" name="Picture 7">
            <a:extLst>
              <a:ext uri="{FF2B5EF4-FFF2-40B4-BE49-F238E27FC236}">
                <a16:creationId xmlns:a16="http://schemas.microsoft.com/office/drawing/2014/main" id="{6009CC50-57B8-9B46-A9C6-07E70A38620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98267" y="3728634"/>
            <a:ext cx="3944017" cy="29159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ítulo 2">
            <a:extLst>
              <a:ext uri="{FF2B5EF4-FFF2-40B4-BE49-F238E27FC236}">
                <a16:creationId xmlns:a16="http://schemas.microsoft.com/office/drawing/2014/main" id="{36494C89-D017-6245-883D-B351D4990C29}"/>
              </a:ext>
            </a:extLst>
          </p:cNvPr>
          <p:cNvSpPr txBox="1">
            <a:spLocks/>
          </p:cNvSpPr>
          <p:nvPr/>
        </p:nvSpPr>
        <p:spPr>
          <a:xfrm>
            <a:off x="487550" y="131114"/>
            <a:ext cx="744162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a:lstStyle>
          <a:p>
            <a:r>
              <a:rPr lang="es-CO" dirty="0"/>
              <a:t>PRIMERA INTENCIÓN</a:t>
            </a:r>
          </a:p>
        </p:txBody>
      </p:sp>
    </p:spTree>
    <p:extLst>
      <p:ext uri="{BB962C8B-B14F-4D97-AF65-F5344CB8AC3E}">
        <p14:creationId xmlns:p14="http://schemas.microsoft.com/office/powerpoint/2010/main" val="403230366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64870"/>
                                        </p:tgtEl>
                                        <p:attrNameLst>
                                          <p:attrName>style.visibility</p:attrName>
                                        </p:attrNameLst>
                                      </p:cBhvr>
                                      <p:to>
                                        <p:strVal val="visible"/>
                                      </p:to>
                                    </p:set>
                                    <p:animEffect transition="in" filter="fade">
                                      <p:cBhvr>
                                        <p:cTn id="7" dur="500"/>
                                        <p:tgtEl>
                                          <p:spTgt spid="164870"/>
                                        </p:tgtEl>
                                      </p:cBhvr>
                                    </p:animEffect>
                                  </p:childTnLst>
                                </p:cTn>
                              </p:par>
                              <p:par>
                                <p:cTn id="8" presetID="10" presetClass="entr" presetSubtype="0" fill="hold" nodeType="withEffect">
                                  <p:stCondLst>
                                    <p:cond delay="0"/>
                                  </p:stCondLst>
                                  <p:childTnLst>
                                    <p:set>
                                      <p:cBhvr>
                                        <p:cTn id="9" dur="1" fill="hold">
                                          <p:stCondLst>
                                            <p:cond delay="0"/>
                                          </p:stCondLst>
                                        </p:cTn>
                                        <p:tgtEl>
                                          <p:spTgt spid="164871"/>
                                        </p:tgtEl>
                                        <p:attrNameLst>
                                          <p:attrName>style.visibility</p:attrName>
                                        </p:attrNameLst>
                                      </p:cBhvr>
                                      <p:to>
                                        <p:strVal val="visible"/>
                                      </p:to>
                                    </p:set>
                                    <p:animEffect transition="in" filter="fade">
                                      <p:cBhvr>
                                        <p:cTn id="10" dur="500"/>
                                        <p:tgtEl>
                                          <p:spTgt spid="164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22" name="Picture 6">
            <a:extLst>
              <a:ext uri="{FF2B5EF4-FFF2-40B4-BE49-F238E27FC236}">
                <a16:creationId xmlns:a16="http://schemas.microsoft.com/office/drawing/2014/main" id="{04D5C136-2030-424B-830C-25207DD05C3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2678" y="173029"/>
            <a:ext cx="2700217" cy="36338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2823" name="Picture 7">
            <a:extLst>
              <a:ext uri="{FF2B5EF4-FFF2-40B4-BE49-F238E27FC236}">
                <a16:creationId xmlns:a16="http://schemas.microsoft.com/office/drawing/2014/main" id="{CDBE8799-F32D-4C42-9363-989F938E374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44095" y="3591844"/>
            <a:ext cx="4669654" cy="30931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ítulo 2">
            <a:extLst>
              <a:ext uri="{FF2B5EF4-FFF2-40B4-BE49-F238E27FC236}">
                <a16:creationId xmlns:a16="http://schemas.microsoft.com/office/drawing/2014/main" id="{3F79F2CC-6E41-7642-8ECF-90AC87DE5A8C}"/>
              </a:ext>
            </a:extLst>
          </p:cNvPr>
          <p:cNvSpPr>
            <a:spLocks noGrp="1"/>
          </p:cNvSpPr>
          <p:nvPr>
            <p:ph type="title"/>
          </p:nvPr>
        </p:nvSpPr>
        <p:spPr>
          <a:xfrm>
            <a:off x="584200" y="371475"/>
            <a:ext cx="10515600" cy="1325563"/>
          </a:xfrm>
        </p:spPr>
        <p:txBody>
          <a:bodyPr/>
          <a:lstStyle/>
          <a:p>
            <a:r>
              <a:rPr lang="es-CO" dirty="0"/>
              <a:t>SEGUNDA </a:t>
            </a:r>
            <a:br>
              <a:rPr lang="es-CO" dirty="0"/>
            </a:br>
            <a:r>
              <a:rPr lang="es-CO" dirty="0"/>
              <a:t>INTENCIÓN</a:t>
            </a:r>
          </a:p>
        </p:txBody>
      </p:sp>
      <p:sp>
        <p:nvSpPr>
          <p:cNvPr id="8" name="Rectangle 3">
            <a:extLst>
              <a:ext uri="{FF2B5EF4-FFF2-40B4-BE49-F238E27FC236}">
                <a16:creationId xmlns:a16="http://schemas.microsoft.com/office/drawing/2014/main" id="{BA888AFF-D359-FB42-8AAE-040F6E7A3182}"/>
              </a:ext>
            </a:extLst>
          </p:cNvPr>
          <p:cNvSpPr txBox="1">
            <a:spLocks noChangeArrowheads="1"/>
          </p:cNvSpPr>
          <p:nvPr/>
        </p:nvSpPr>
        <p:spPr>
          <a:xfrm>
            <a:off x="554854" y="1543851"/>
            <a:ext cx="8229600" cy="45259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CO" altLang="es-CO" sz="2400" dirty="0"/>
          </a:p>
          <a:p>
            <a:pPr lvl="1"/>
            <a:r>
              <a:rPr lang="es-CO" altLang="es-CO" sz="2400" dirty="0"/>
              <a:t>Heridas superficiales.</a:t>
            </a:r>
          </a:p>
          <a:p>
            <a:pPr lvl="1"/>
            <a:endParaRPr lang="es-CO" altLang="es-CO" sz="2400" dirty="0"/>
          </a:p>
          <a:p>
            <a:pPr lvl="1"/>
            <a:r>
              <a:rPr lang="es-CO" altLang="es-CO" sz="2400" dirty="0"/>
              <a:t>Áreas pequeñas.</a:t>
            </a:r>
          </a:p>
          <a:p>
            <a:pPr lvl="1"/>
            <a:endParaRPr lang="es-CO" altLang="es-CO" sz="2400" dirty="0"/>
          </a:p>
          <a:p>
            <a:pPr lvl="1">
              <a:buFontTx/>
              <a:buNone/>
            </a:pPr>
            <a:endParaRPr lang="es-CO" altLang="es-CO" sz="2400" dirty="0"/>
          </a:p>
          <a:p>
            <a:endParaRPr lang="es-CO" altLang="es-CO" sz="2400" dirty="0"/>
          </a:p>
          <a:p>
            <a:pPr lvl="1"/>
            <a:endParaRPr lang="es-CO" altLang="es-CO" sz="2400" dirty="0"/>
          </a:p>
        </p:txBody>
      </p:sp>
    </p:spTree>
    <p:extLst>
      <p:ext uri="{BB962C8B-B14F-4D97-AF65-F5344CB8AC3E}">
        <p14:creationId xmlns:p14="http://schemas.microsoft.com/office/powerpoint/2010/main" val="223688137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6" name="Picture 6">
            <a:extLst>
              <a:ext uri="{FF2B5EF4-FFF2-40B4-BE49-F238E27FC236}">
                <a16:creationId xmlns:a16="http://schemas.microsoft.com/office/drawing/2014/main" id="{C00BDB6F-B365-D54E-BE14-1CB1375E5D9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18987" y="1286932"/>
            <a:ext cx="3907034" cy="51001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ítulo 2">
            <a:extLst>
              <a:ext uri="{FF2B5EF4-FFF2-40B4-BE49-F238E27FC236}">
                <a16:creationId xmlns:a16="http://schemas.microsoft.com/office/drawing/2014/main" id="{46FC1244-86DF-4A47-813F-5AFBD75CA73A}"/>
              </a:ext>
            </a:extLst>
          </p:cNvPr>
          <p:cNvSpPr>
            <a:spLocks noGrp="1"/>
          </p:cNvSpPr>
          <p:nvPr>
            <p:ph type="title"/>
          </p:nvPr>
        </p:nvSpPr>
        <p:spPr>
          <a:xfrm>
            <a:off x="457271" y="292735"/>
            <a:ext cx="10515600" cy="1325563"/>
          </a:xfrm>
        </p:spPr>
        <p:txBody>
          <a:bodyPr/>
          <a:lstStyle/>
          <a:p>
            <a:r>
              <a:rPr lang="es-CO" dirty="0"/>
              <a:t>TERCERA INTENCIÓN</a:t>
            </a:r>
          </a:p>
        </p:txBody>
      </p:sp>
      <p:sp>
        <p:nvSpPr>
          <p:cNvPr id="7" name="Rectangle 3">
            <a:extLst>
              <a:ext uri="{FF2B5EF4-FFF2-40B4-BE49-F238E27FC236}">
                <a16:creationId xmlns:a16="http://schemas.microsoft.com/office/drawing/2014/main" id="{19F55E96-A245-3540-912A-D7A1D94364D2}"/>
              </a:ext>
            </a:extLst>
          </p:cNvPr>
          <p:cNvSpPr txBox="1">
            <a:spLocks noChangeArrowheads="1"/>
          </p:cNvSpPr>
          <p:nvPr/>
        </p:nvSpPr>
        <p:spPr>
          <a:xfrm>
            <a:off x="758214" y="1166018"/>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CO" altLang="es-CO" sz="2400" dirty="0"/>
          </a:p>
          <a:p>
            <a:pPr lvl="1"/>
            <a:r>
              <a:rPr lang="es-CO" altLang="es-CO" sz="2400" dirty="0"/>
              <a:t>Heridas infectadas.</a:t>
            </a:r>
          </a:p>
          <a:p>
            <a:pPr lvl="1"/>
            <a:endParaRPr lang="es-CO" altLang="es-CO" sz="2400" dirty="0"/>
          </a:p>
          <a:p>
            <a:pPr lvl="1"/>
            <a:r>
              <a:rPr lang="es-CO" altLang="es-CO" sz="2400" dirty="0"/>
              <a:t>Cierre tardío.</a:t>
            </a:r>
          </a:p>
          <a:p>
            <a:endParaRPr lang="es-CO" altLang="es-CO" sz="2400" dirty="0"/>
          </a:p>
          <a:p>
            <a:pPr lvl="1"/>
            <a:endParaRPr lang="es-CO" altLang="es-CO" sz="2400" dirty="0"/>
          </a:p>
        </p:txBody>
      </p:sp>
    </p:spTree>
    <p:extLst>
      <p:ext uri="{BB962C8B-B14F-4D97-AF65-F5344CB8AC3E}">
        <p14:creationId xmlns:p14="http://schemas.microsoft.com/office/powerpoint/2010/main" val="376725110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D8E8B700-F1D1-864E-A007-D3473CCCDBEC}"/>
              </a:ext>
            </a:extLst>
          </p:cNvPr>
          <p:cNvSpPr>
            <a:spLocks noGrp="1" noChangeArrowheads="1"/>
          </p:cNvSpPr>
          <p:nvPr>
            <p:ph type="title"/>
          </p:nvPr>
        </p:nvSpPr>
        <p:spPr>
          <a:xfrm>
            <a:off x="478802" y="502318"/>
            <a:ext cx="7772400" cy="1143000"/>
          </a:xfrm>
        </p:spPr>
        <p:txBody>
          <a:bodyPr>
            <a:normAutofit fontScale="90000"/>
          </a:bodyPr>
          <a:lstStyle/>
          <a:p>
            <a:r>
              <a:rPr lang="es-MX" altLang="es-CO" dirty="0"/>
              <a:t>PRINCIPIOS DE CIERRE</a:t>
            </a:r>
            <a:br>
              <a:rPr lang="es-MX" altLang="es-CO" sz="5400" b="1" dirty="0">
                <a:latin typeface="Tempus Sans ITC" panose="020F0502020204030204" pitchFamily="34" charset="0"/>
              </a:rPr>
            </a:br>
            <a:endParaRPr lang="es-ES" altLang="es-CO" sz="5400" b="1" dirty="0">
              <a:latin typeface="Tempus Sans ITC" panose="020F0502020204030204" pitchFamily="34" charset="0"/>
            </a:endParaRPr>
          </a:p>
        </p:txBody>
      </p:sp>
      <p:sp>
        <p:nvSpPr>
          <p:cNvPr id="131075" name="Rectangle 3">
            <a:extLst>
              <a:ext uri="{FF2B5EF4-FFF2-40B4-BE49-F238E27FC236}">
                <a16:creationId xmlns:a16="http://schemas.microsoft.com/office/drawing/2014/main" id="{B84D0E19-6122-7A41-9079-FBEFE9CA7E59}"/>
              </a:ext>
            </a:extLst>
          </p:cNvPr>
          <p:cNvSpPr>
            <a:spLocks noGrp="1" noChangeArrowheads="1"/>
          </p:cNvSpPr>
          <p:nvPr>
            <p:ph type="body" idx="1"/>
          </p:nvPr>
        </p:nvSpPr>
        <p:spPr>
          <a:xfrm>
            <a:off x="4962812" y="1479713"/>
            <a:ext cx="7419403" cy="5028369"/>
          </a:xfrm>
        </p:spPr>
        <p:txBody>
          <a:bodyPr>
            <a:normAutofit/>
          </a:bodyPr>
          <a:lstStyle/>
          <a:p>
            <a:pPr>
              <a:lnSpc>
                <a:spcPct val="90000"/>
              </a:lnSpc>
              <a:buClr>
                <a:srgbClr val="152B48"/>
              </a:buClr>
            </a:pPr>
            <a:r>
              <a:rPr lang="es-MX" altLang="es-CO" dirty="0"/>
              <a:t>Técnica aséptica, estéril.</a:t>
            </a:r>
          </a:p>
          <a:p>
            <a:pPr>
              <a:lnSpc>
                <a:spcPct val="90000"/>
              </a:lnSpc>
              <a:buClr>
                <a:srgbClr val="152B48"/>
              </a:buClr>
            </a:pPr>
            <a:endParaRPr lang="es-MX" altLang="es-CO" dirty="0"/>
          </a:p>
          <a:p>
            <a:pPr>
              <a:lnSpc>
                <a:spcPct val="90000"/>
              </a:lnSpc>
              <a:buClr>
                <a:srgbClr val="152B48"/>
              </a:buClr>
            </a:pPr>
            <a:r>
              <a:rPr lang="es-MX" altLang="es-CO" dirty="0"/>
              <a:t>Manejo delicado de los tejidos.</a:t>
            </a:r>
          </a:p>
          <a:p>
            <a:pPr>
              <a:lnSpc>
                <a:spcPct val="90000"/>
              </a:lnSpc>
              <a:buClr>
                <a:srgbClr val="152B48"/>
              </a:buClr>
            </a:pPr>
            <a:endParaRPr lang="es-MX" altLang="es-CO" dirty="0"/>
          </a:p>
          <a:p>
            <a:pPr>
              <a:lnSpc>
                <a:spcPct val="90000"/>
              </a:lnSpc>
              <a:buClr>
                <a:srgbClr val="152B48"/>
              </a:buClr>
            </a:pPr>
            <a:r>
              <a:rPr lang="es-MX" altLang="es-CO" dirty="0"/>
              <a:t>Minimizar traumatismo tisular.</a:t>
            </a:r>
          </a:p>
          <a:p>
            <a:pPr>
              <a:lnSpc>
                <a:spcPct val="90000"/>
              </a:lnSpc>
              <a:buClr>
                <a:srgbClr val="152B48"/>
              </a:buClr>
            </a:pPr>
            <a:endParaRPr lang="es-MX" altLang="es-CO" dirty="0"/>
          </a:p>
          <a:p>
            <a:pPr>
              <a:lnSpc>
                <a:spcPct val="90000"/>
              </a:lnSpc>
              <a:buClr>
                <a:srgbClr val="152B48"/>
              </a:buClr>
            </a:pPr>
            <a:r>
              <a:rPr lang="es-MX" altLang="es-CO" dirty="0"/>
              <a:t>Aliviar tensión.</a:t>
            </a:r>
          </a:p>
          <a:p>
            <a:pPr>
              <a:lnSpc>
                <a:spcPct val="90000"/>
              </a:lnSpc>
              <a:buClr>
                <a:srgbClr val="152B48"/>
              </a:buClr>
            </a:pPr>
            <a:endParaRPr lang="es-MX" altLang="es-CO" dirty="0"/>
          </a:p>
          <a:p>
            <a:pPr>
              <a:lnSpc>
                <a:spcPct val="90000"/>
              </a:lnSpc>
              <a:buClr>
                <a:srgbClr val="152B48"/>
              </a:buClr>
            </a:pPr>
            <a:r>
              <a:rPr lang="es-MX" altLang="es-CO" dirty="0"/>
              <a:t>Cierre por planos.</a:t>
            </a:r>
          </a:p>
          <a:p>
            <a:pPr>
              <a:lnSpc>
                <a:spcPct val="90000"/>
              </a:lnSpc>
              <a:buClr>
                <a:srgbClr val="152B48"/>
              </a:buClr>
            </a:pPr>
            <a:endParaRPr lang="es-MX" altLang="es-CO" dirty="0"/>
          </a:p>
          <a:p>
            <a:pPr>
              <a:lnSpc>
                <a:spcPct val="90000"/>
              </a:lnSpc>
              <a:buClr>
                <a:srgbClr val="152B48"/>
              </a:buClr>
            </a:pPr>
            <a:r>
              <a:rPr lang="es-MX" altLang="es-CO" dirty="0"/>
              <a:t>Alineación precisa de bordes cutáneos y puntos de reparo.</a:t>
            </a:r>
            <a:endParaRPr lang="es-ES" altLang="es-CO" dirty="0"/>
          </a:p>
        </p:txBody>
      </p:sp>
    </p:spTree>
    <p:extLst>
      <p:ext uri="{BB962C8B-B14F-4D97-AF65-F5344CB8AC3E}">
        <p14:creationId xmlns:p14="http://schemas.microsoft.com/office/powerpoint/2010/main" val="28602172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BCB74-6954-1A47-8E2B-BC7F8CBB286D}"/>
              </a:ext>
            </a:extLst>
          </p:cNvPr>
          <p:cNvSpPr>
            <a:spLocks noGrp="1"/>
          </p:cNvSpPr>
          <p:nvPr>
            <p:ph type="title"/>
          </p:nvPr>
        </p:nvSpPr>
        <p:spPr>
          <a:xfrm>
            <a:off x="509433" y="192405"/>
            <a:ext cx="10515600" cy="1325563"/>
          </a:xfrm>
        </p:spPr>
        <p:txBody>
          <a:bodyPr/>
          <a:lstStyle/>
          <a:p>
            <a:r>
              <a:rPr lang="en-CO" dirty="0"/>
              <a:t>SUTURAS</a:t>
            </a:r>
          </a:p>
        </p:txBody>
      </p:sp>
      <p:pic>
        <p:nvPicPr>
          <p:cNvPr id="45066" name="Picture 10" descr="Ethicon Products - Buy Ethicon Sutura,Ethicon Product on Alibaba.com">
            <a:extLst>
              <a:ext uri="{FF2B5EF4-FFF2-40B4-BE49-F238E27FC236}">
                <a16:creationId xmlns:a16="http://schemas.microsoft.com/office/drawing/2014/main" id="{C902D6A3-31EB-F246-82F2-B2EAA73FE08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22316" y="276331"/>
            <a:ext cx="6305338" cy="6305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90613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4C38D5-E85C-0D47-B0C4-BC9B820F26B9}"/>
              </a:ext>
            </a:extLst>
          </p:cNvPr>
          <p:cNvSpPr>
            <a:spLocks noGrp="1"/>
          </p:cNvSpPr>
          <p:nvPr>
            <p:ph type="title"/>
          </p:nvPr>
        </p:nvSpPr>
        <p:spPr>
          <a:xfrm>
            <a:off x="550333" y="174245"/>
            <a:ext cx="10515600" cy="1325563"/>
          </a:xfrm>
        </p:spPr>
        <p:txBody>
          <a:bodyPr/>
          <a:lstStyle/>
          <a:p>
            <a:r>
              <a:rPr lang="es-CO" dirty="0"/>
              <a:t>CUIDADOS</a:t>
            </a:r>
          </a:p>
        </p:txBody>
      </p:sp>
      <p:sp>
        <p:nvSpPr>
          <p:cNvPr id="3" name="Marcador de contenido 2">
            <a:extLst>
              <a:ext uri="{FF2B5EF4-FFF2-40B4-BE49-F238E27FC236}">
                <a16:creationId xmlns:a16="http://schemas.microsoft.com/office/drawing/2014/main" id="{52EE460B-B314-D642-B553-27E21A384877}"/>
              </a:ext>
            </a:extLst>
          </p:cNvPr>
          <p:cNvSpPr>
            <a:spLocks noGrp="1"/>
          </p:cNvSpPr>
          <p:nvPr>
            <p:ph idx="1"/>
          </p:nvPr>
        </p:nvSpPr>
        <p:spPr>
          <a:xfrm>
            <a:off x="4751568" y="1066800"/>
            <a:ext cx="7440432" cy="5791199"/>
          </a:xfrm>
        </p:spPr>
        <p:txBody>
          <a:bodyPr>
            <a:noAutofit/>
          </a:bodyPr>
          <a:lstStyle/>
          <a:p>
            <a:pPr>
              <a:lnSpc>
                <a:spcPct val="100000"/>
              </a:lnSpc>
            </a:pPr>
            <a:r>
              <a:rPr lang="es-CO" sz="2400" dirty="0"/>
              <a:t>Cubrir heridas con apósito no adherente por 48 horas: </a:t>
            </a:r>
          </a:p>
          <a:p>
            <a:pPr lvl="1">
              <a:lnSpc>
                <a:spcPct val="100000"/>
              </a:lnSpc>
            </a:pPr>
            <a:r>
              <a:rPr lang="es-CO" dirty="0"/>
              <a:t>Medio ocluído húmedo promueve epitelización.</a:t>
            </a:r>
          </a:p>
          <a:p>
            <a:pPr lvl="1">
              <a:lnSpc>
                <a:spcPct val="100000"/>
              </a:lnSpc>
            </a:pPr>
            <a:endParaRPr lang="es-CO" sz="2400" dirty="0"/>
          </a:p>
          <a:p>
            <a:pPr>
              <a:lnSpc>
                <a:spcPct val="100000"/>
              </a:lnSpc>
            </a:pPr>
            <a:r>
              <a:rPr lang="es-CO" sz="2400" dirty="0"/>
              <a:t>Lavado de heridas despúes de 48 a 72 horas. </a:t>
            </a:r>
          </a:p>
          <a:p>
            <a:pPr>
              <a:lnSpc>
                <a:spcPct val="100000"/>
              </a:lnSpc>
            </a:pPr>
            <a:endParaRPr lang="es-CO" sz="2400" dirty="0"/>
          </a:p>
          <a:p>
            <a:pPr>
              <a:lnSpc>
                <a:spcPct val="100000"/>
              </a:lnSpc>
            </a:pPr>
            <a:r>
              <a:rPr lang="es-CO" sz="2400" dirty="0"/>
              <a:t>Retiro de suturas:</a:t>
            </a:r>
          </a:p>
          <a:p>
            <a:pPr lvl="1">
              <a:lnSpc>
                <a:spcPct val="100000"/>
              </a:lnSpc>
              <a:buFont typeface="Wingdings" pitchFamily="2" charset="2"/>
              <a:buChar char="§"/>
            </a:pPr>
            <a:r>
              <a:rPr lang="es-CO" dirty="0"/>
              <a:t>Cara: </a:t>
            </a:r>
            <a:r>
              <a:rPr lang="es-CO" dirty="0">
                <a:sym typeface="Wingdings" pitchFamily="2" charset="2"/>
              </a:rPr>
              <a:t>3 – 5 días.</a:t>
            </a:r>
          </a:p>
          <a:p>
            <a:pPr lvl="1">
              <a:lnSpc>
                <a:spcPct val="100000"/>
              </a:lnSpc>
              <a:buFont typeface="Wingdings" pitchFamily="2" charset="2"/>
              <a:buChar char="§"/>
            </a:pPr>
            <a:r>
              <a:rPr lang="es-CO" dirty="0">
                <a:sym typeface="Wingdings" pitchFamily="2" charset="2"/>
              </a:rPr>
              <a:t>Extremidades y manos: 7 - </a:t>
            </a:r>
            <a:r>
              <a:rPr lang="es-CO" b="1" dirty="0">
                <a:sym typeface="Wingdings" pitchFamily="2" charset="2"/>
              </a:rPr>
              <a:t>10 días.</a:t>
            </a:r>
          </a:p>
          <a:p>
            <a:pPr lvl="1">
              <a:lnSpc>
                <a:spcPct val="100000"/>
              </a:lnSpc>
              <a:buFont typeface="Wingdings" pitchFamily="2" charset="2"/>
              <a:buChar char="§"/>
            </a:pPr>
            <a:r>
              <a:rPr lang="es-CO" dirty="0">
                <a:sym typeface="Wingdings" pitchFamily="2" charset="2"/>
              </a:rPr>
              <a:t>Tronco: 7 – 10 días. </a:t>
            </a:r>
          </a:p>
          <a:p>
            <a:pPr lvl="1">
              <a:lnSpc>
                <a:spcPct val="100000"/>
              </a:lnSpc>
              <a:buFont typeface="Wingdings" pitchFamily="2" charset="2"/>
              <a:buChar char="§"/>
            </a:pPr>
            <a:r>
              <a:rPr lang="es-CO" dirty="0">
                <a:sym typeface="Wingdings" pitchFamily="2" charset="2"/>
              </a:rPr>
              <a:t>Zonas de flexo extension cuero cabelludo: 14 dias. </a:t>
            </a:r>
          </a:p>
          <a:p>
            <a:pPr lvl="1">
              <a:lnSpc>
                <a:spcPct val="100000"/>
              </a:lnSpc>
            </a:pPr>
            <a:endParaRPr lang="es-CO" sz="2400" dirty="0">
              <a:sym typeface="Wingdings" pitchFamily="2" charset="2"/>
            </a:endParaRPr>
          </a:p>
          <a:p>
            <a:pPr>
              <a:lnSpc>
                <a:spcPct val="100000"/>
              </a:lnSpc>
            </a:pPr>
            <a:r>
              <a:rPr lang="es-CO" sz="2400" dirty="0">
                <a:sym typeface="Wingdings" pitchFamily="2" charset="2"/>
              </a:rPr>
              <a:t>Antisolar por 6 meses.</a:t>
            </a:r>
          </a:p>
          <a:p>
            <a:pPr>
              <a:lnSpc>
                <a:spcPct val="100000"/>
              </a:lnSpc>
            </a:pPr>
            <a:endParaRPr lang="es-CO" sz="2400" dirty="0"/>
          </a:p>
          <a:p>
            <a:pPr>
              <a:lnSpc>
                <a:spcPct val="100000"/>
              </a:lnSpc>
            </a:pPr>
            <a:endParaRPr lang="es-CO" sz="2400" dirty="0"/>
          </a:p>
        </p:txBody>
      </p:sp>
    </p:spTree>
    <p:extLst>
      <p:ext uri="{BB962C8B-B14F-4D97-AF65-F5344CB8AC3E}">
        <p14:creationId xmlns:p14="http://schemas.microsoft.com/office/powerpoint/2010/main" val="57520714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a:extLst>
              <a:ext uri="{FF2B5EF4-FFF2-40B4-BE49-F238E27FC236}">
                <a16:creationId xmlns:a16="http://schemas.microsoft.com/office/drawing/2014/main" id="{79620777-7AEC-514A-B22E-3C90B55278F8}"/>
              </a:ext>
            </a:extLst>
          </p:cNvPr>
          <p:cNvSpPr>
            <a:spLocks noGrp="1" noChangeArrowheads="1"/>
          </p:cNvSpPr>
          <p:nvPr>
            <p:ph type="body" idx="1"/>
          </p:nvPr>
        </p:nvSpPr>
        <p:spPr>
          <a:xfrm>
            <a:off x="990464" y="1510029"/>
            <a:ext cx="8229600" cy="4525962"/>
          </a:xfrm>
        </p:spPr>
        <p:txBody>
          <a:bodyPr>
            <a:normAutofit/>
          </a:bodyPr>
          <a:lstStyle/>
          <a:p>
            <a:pPr marL="0" indent="0">
              <a:buNone/>
            </a:pPr>
            <a:endParaRPr lang="es-CO" altLang="es-CO" sz="2400" dirty="0"/>
          </a:p>
          <a:p>
            <a:pPr lvl="1"/>
            <a:r>
              <a:rPr lang="es-CO" altLang="es-CO" sz="2400" dirty="0"/>
              <a:t>Injertos.</a:t>
            </a:r>
          </a:p>
          <a:p>
            <a:pPr marL="457200" lvl="1" indent="0">
              <a:buNone/>
            </a:pPr>
            <a:endParaRPr lang="es-CO" altLang="es-CO" sz="2400" dirty="0"/>
          </a:p>
          <a:p>
            <a:pPr lvl="1"/>
            <a:r>
              <a:rPr lang="es-CO" altLang="es-CO" sz="2400" dirty="0"/>
              <a:t>Colgajos.</a:t>
            </a:r>
          </a:p>
          <a:p>
            <a:endParaRPr lang="es-CO" altLang="es-CO" sz="2400" dirty="0"/>
          </a:p>
          <a:p>
            <a:pPr>
              <a:buFontTx/>
              <a:buNone/>
            </a:pPr>
            <a:endParaRPr lang="es-CO" altLang="es-CO" sz="2400" dirty="0"/>
          </a:p>
        </p:txBody>
      </p:sp>
      <p:pic>
        <p:nvPicPr>
          <p:cNvPr id="168964" name="Picture 4">
            <a:extLst>
              <a:ext uri="{FF2B5EF4-FFF2-40B4-BE49-F238E27FC236}">
                <a16:creationId xmlns:a16="http://schemas.microsoft.com/office/drawing/2014/main" id="{B099D1C4-BFBD-4C44-84B0-0C661632B56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60118" y="1898459"/>
            <a:ext cx="5732069" cy="43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ítulo 2">
            <a:extLst>
              <a:ext uri="{FF2B5EF4-FFF2-40B4-BE49-F238E27FC236}">
                <a16:creationId xmlns:a16="http://schemas.microsoft.com/office/drawing/2014/main" id="{7E62299E-BA4E-D046-BF2C-A2A7465C0D4D}"/>
              </a:ext>
            </a:extLst>
          </p:cNvPr>
          <p:cNvSpPr>
            <a:spLocks noGrp="1"/>
          </p:cNvSpPr>
          <p:nvPr>
            <p:ph type="title"/>
          </p:nvPr>
        </p:nvSpPr>
        <p:spPr>
          <a:xfrm>
            <a:off x="685936" y="335364"/>
            <a:ext cx="10515600" cy="1325563"/>
          </a:xfrm>
        </p:spPr>
        <p:txBody>
          <a:bodyPr/>
          <a:lstStyle/>
          <a:p>
            <a:r>
              <a:rPr lang="es-CO" dirty="0"/>
              <a:t>¿Defectos de cobertura?</a:t>
            </a:r>
          </a:p>
        </p:txBody>
      </p:sp>
    </p:spTree>
    <p:extLst>
      <p:ext uri="{BB962C8B-B14F-4D97-AF65-F5344CB8AC3E}">
        <p14:creationId xmlns:p14="http://schemas.microsoft.com/office/powerpoint/2010/main" val="352451802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68964"/>
                                        </p:tgtEl>
                                        <p:attrNameLst>
                                          <p:attrName>style.visibility</p:attrName>
                                        </p:attrNameLst>
                                      </p:cBhvr>
                                      <p:to>
                                        <p:strVal val="visible"/>
                                      </p:to>
                                    </p:set>
                                    <p:animEffect transition="in" filter="fade">
                                      <p:cBhvr>
                                        <p:cTn id="7" dur="500"/>
                                        <p:tgtEl>
                                          <p:spTgt spid="168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F7862B-06C9-9444-B214-5CF85AA598B6}"/>
              </a:ext>
            </a:extLst>
          </p:cNvPr>
          <p:cNvSpPr>
            <a:spLocks noGrp="1"/>
          </p:cNvSpPr>
          <p:nvPr>
            <p:ph type="title"/>
          </p:nvPr>
        </p:nvSpPr>
        <p:spPr/>
        <p:txBody>
          <a:bodyPr/>
          <a:lstStyle/>
          <a:p>
            <a:r>
              <a:rPr lang="es-CO" dirty="0"/>
              <a:t>COLGAJOS</a:t>
            </a:r>
          </a:p>
        </p:txBody>
      </p:sp>
      <p:sp>
        <p:nvSpPr>
          <p:cNvPr id="3" name="Marcador de contenido 2">
            <a:extLst>
              <a:ext uri="{FF2B5EF4-FFF2-40B4-BE49-F238E27FC236}">
                <a16:creationId xmlns:a16="http://schemas.microsoft.com/office/drawing/2014/main" id="{1076E214-65DC-7E43-BB38-6BEFBA0DDAD5}"/>
              </a:ext>
            </a:extLst>
          </p:cNvPr>
          <p:cNvSpPr>
            <a:spLocks noGrp="1"/>
          </p:cNvSpPr>
          <p:nvPr>
            <p:ph idx="1"/>
          </p:nvPr>
        </p:nvSpPr>
        <p:spPr>
          <a:xfrm>
            <a:off x="4906721" y="1056745"/>
            <a:ext cx="7033590" cy="4530725"/>
          </a:xfrm>
        </p:spPr>
        <p:txBody>
          <a:bodyPr anchor="ctr">
            <a:normAutofit/>
          </a:bodyPr>
          <a:lstStyle/>
          <a:p>
            <a:pPr marL="0" indent="0" algn="ctr">
              <a:buNone/>
            </a:pPr>
            <a:r>
              <a:rPr lang="es-CO" sz="3200" dirty="0"/>
              <a:t>“Unidad de tejido que mantiene su propio soporte vascular mientras es trasladado de un sitio donante a un sitio receptor.”</a:t>
            </a:r>
          </a:p>
        </p:txBody>
      </p:sp>
      <p:sp>
        <p:nvSpPr>
          <p:cNvPr id="4" name="CuadroTexto 3">
            <a:extLst>
              <a:ext uri="{FF2B5EF4-FFF2-40B4-BE49-F238E27FC236}">
                <a16:creationId xmlns:a16="http://schemas.microsoft.com/office/drawing/2014/main" id="{06719F2F-D200-844C-857E-722FD03FE19A}"/>
              </a:ext>
            </a:extLst>
          </p:cNvPr>
          <p:cNvSpPr txBox="1"/>
          <p:nvPr/>
        </p:nvSpPr>
        <p:spPr>
          <a:xfrm>
            <a:off x="4906721" y="6096000"/>
            <a:ext cx="7326495" cy="461665"/>
          </a:xfrm>
          <a:prstGeom prst="rect">
            <a:avLst/>
          </a:prstGeom>
          <a:noFill/>
        </p:spPr>
        <p:txBody>
          <a:bodyPr wrap="square" rtlCol="0">
            <a:spAutoFit/>
          </a:bodyPr>
          <a:lstStyle/>
          <a:p>
            <a:r>
              <a:rPr lang="es-CO" sz="1200" dirty="0">
                <a:solidFill>
                  <a:srgbClr val="152B48"/>
                </a:solidFill>
                <a:latin typeface="Montserrat" pitchFamily="2" charset="77"/>
              </a:rPr>
              <a:t>Gosman Amanda. (2004) Skin grafts and skin substitudes and principles of flaps. Selected readings in plastic sugery </a:t>
            </a:r>
          </a:p>
        </p:txBody>
      </p:sp>
    </p:spTree>
    <p:extLst>
      <p:ext uri="{BB962C8B-B14F-4D97-AF65-F5344CB8AC3E}">
        <p14:creationId xmlns:p14="http://schemas.microsoft.com/office/powerpoint/2010/main" val="254557524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91FF04-9B88-244A-8DB5-11A2FF08F065}"/>
              </a:ext>
            </a:extLst>
          </p:cNvPr>
          <p:cNvSpPr>
            <a:spLocks noGrp="1"/>
          </p:cNvSpPr>
          <p:nvPr>
            <p:ph type="title"/>
          </p:nvPr>
        </p:nvSpPr>
        <p:spPr>
          <a:xfrm>
            <a:off x="465667" y="275967"/>
            <a:ext cx="10515600" cy="1325563"/>
          </a:xfrm>
        </p:spPr>
        <p:txBody>
          <a:bodyPr/>
          <a:lstStyle/>
          <a:p>
            <a:r>
              <a:rPr lang="es-CO" dirty="0"/>
              <a:t>CLASIFICACIÓN DE LOS COLGAJOS </a:t>
            </a:r>
            <a:br>
              <a:rPr lang="es-CO" dirty="0"/>
            </a:br>
            <a:endParaRPr lang="es-CO" dirty="0"/>
          </a:p>
        </p:txBody>
      </p:sp>
      <p:graphicFrame>
        <p:nvGraphicFramePr>
          <p:cNvPr id="4" name="Marcador de contenido 3">
            <a:extLst>
              <a:ext uri="{FF2B5EF4-FFF2-40B4-BE49-F238E27FC236}">
                <a16:creationId xmlns:a16="http://schemas.microsoft.com/office/drawing/2014/main" id="{AAB11342-01EE-294C-BBD8-0F5962427CE8}"/>
              </a:ext>
            </a:extLst>
          </p:cNvPr>
          <p:cNvGraphicFramePr>
            <a:graphicFrameLocks/>
          </p:cNvGraphicFramePr>
          <p:nvPr>
            <p:extLst>
              <p:ext uri="{D42A27DB-BD31-4B8C-83A1-F6EECF244321}">
                <p14:modId xmlns:p14="http://schemas.microsoft.com/office/powerpoint/2010/main" val="2035763504"/>
              </p:ext>
            </p:extLst>
          </p:nvPr>
        </p:nvGraphicFramePr>
        <p:xfrm>
          <a:off x="4502293" y="2138712"/>
          <a:ext cx="7548632" cy="3084990"/>
        </p:xfrm>
        <a:graphic>
          <a:graphicData uri="http://schemas.openxmlformats.org/drawingml/2006/table">
            <a:tbl>
              <a:tblPr firstRow="1" bandRow="1">
                <a:tableStyleId>{5C22544A-7EE6-4342-B048-85BDC9FD1C3A}</a:tableStyleId>
              </a:tblPr>
              <a:tblGrid>
                <a:gridCol w="2743201">
                  <a:extLst>
                    <a:ext uri="{9D8B030D-6E8A-4147-A177-3AD203B41FA5}">
                      <a16:colId xmlns:a16="http://schemas.microsoft.com/office/drawing/2014/main" val="3672863602"/>
                    </a:ext>
                  </a:extLst>
                </a:gridCol>
                <a:gridCol w="2133600">
                  <a:extLst>
                    <a:ext uri="{9D8B030D-6E8A-4147-A177-3AD203B41FA5}">
                      <a16:colId xmlns:a16="http://schemas.microsoft.com/office/drawing/2014/main" val="417389361"/>
                    </a:ext>
                  </a:extLst>
                </a:gridCol>
                <a:gridCol w="2671831">
                  <a:extLst>
                    <a:ext uri="{9D8B030D-6E8A-4147-A177-3AD203B41FA5}">
                      <a16:colId xmlns:a16="http://schemas.microsoft.com/office/drawing/2014/main" val="492235045"/>
                    </a:ext>
                  </a:extLst>
                </a:gridCol>
              </a:tblGrid>
              <a:tr h="476941">
                <a:tc>
                  <a:txBody>
                    <a:bodyPr/>
                    <a:lstStyle/>
                    <a:p>
                      <a:pPr algn="ctr"/>
                      <a:r>
                        <a:rPr lang="es-CO" sz="2400" b="1" dirty="0">
                          <a:latin typeface="Montserrat" pitchFamily="2" charset="77"/>
                        </a:rPr>
                        <a:t>Vascularización</a:t>
                      </a:r>
                    </a:p>
                  </a:txBody>
                  <a:tcPr>
                    <a:solidFill>
                      <a:srgbClr val="152B48"/>
                    </a:solidFill>
                  </a:tcPr>
                </a:tc>
                <a:tc>
                  <a:txBody>
                    <a:bodyPr/>
                    <a:lstStyle/>
                    <a:p>
                      <a:pPr algn="ctr"/>
                      <a:r>
                        <a:rPr lang="es-CO" sz="2400" dirty="0">
                          <a:latin typeface="Montserrat" pitchFamily="2" charset="77"/>
                        </a:rPr>
                        <a:t>Tejido </a:t>
                      </a:r>
                    </a:p>
                  </a:txBody>
                  <a:tcPr>
                    <a:solidFill>
                      <a:srgbClr val="152B48"/>
                    </a:solidFill>
                  </a:tcPr>
                </a:tc>
                <a:tc>
                  <a:txBody>
                    <a:bodyPr/>
                    <a:lstStyle/>
                    <a:p>
                      <a:pPr algn="ctr"/>
                      <a:r>
                        <a:rPr lang="es-CO" sz="2400" dirty="0">
                          <a:latin typeface="Montserrat" pitchFamily="2" charset="77"/>
                        </a:rPr>
                        <a:t>Movimiento</a:t>
                      </a:r>
                    </a:p>
                  </a:txBody>
                  <a:tcPr>
                    <a:solidFill>
                      <a:srgbClr val="152B48"/>
                    </a:solidFill>
                  </a:tcPr>
                </a:tc>
                <a:extLst>
                  <a:ext uri="{0D108BD9-81ED-4DB2-BD59-A6C34878D82A}">
                    <a16:rowId xmlns:a16="http://schemas.microsoft.com/office/drawing/2014/main" val="2971236807"/>
                  </a:ext>
                </a:extLst>
              </a:tr>
              <a:tr h="2608049">
                <a:tc>
                  <a:txBody>
                    <a:bodyPr/>
                    <a:lstStyle/>
                    <a:p>
                      <a:pPr marL="342900" indent="-342900" algn="l">
                        <a:buFont typeface="Arial" panose="020B0604020202020204" pitchFamily="34" charset="0"/>
                        <a:buChar char="•"/>
                      </a:pPr>
                      <a:r>
                        <a:rPr lang="es-CO" sz="2000" dirty="0">
                          <a:latin typeface="Montserrat" pitchFamily="2" charset="77"/>
                        </a:rPr>
                        <a:t>Aleatorio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2000" dirty="0">
                          <a:latin typeface="Montserrat" pitchFamily="2" charset="77"/>
                        </a:rPr>
                        <a:t>Axial (cutáneo directo).</a:t>
                      </a:r>
                    </a:p>
                    <a:p>
                      <a:pPr marL="342900" indent="-342900" algn="l">
                        <a:buFont typeface="Arial" panose="020B0604020202020204" pitchFamily="34" charset="0"/>
                        <a:buChar char="•"/>
                      </a:pPr>
                      <a:r>
                        <a:rPr lang="es-CO" sz="2000" dirty="0">
                          <a:latin typeface="Montserrat" pitchFamily="2" charset="77"/>
                        </a:rPr>
                        <a:t>Fasciocutáneo. </a:t>
                      </a:r>
                    </a:p>
                    <a:p>
                      <a:pPr marL="342900" indent="-342900" algn="l">
                        <a:buFont typeface="Arial" panose="020B0604020202020204" pitchFamily="34" charset="0"/>
                        <a:buChar char="•"/>
                      </a:pPr>
                      <a:r>
                        <a:rPr lang="es-CO" sz="2000" dirty="0">
                          <a:latin typeface="Montserrat" pitchFamily="2" charset="77"/>
                        </a:rPr>
                        <a:t>Músculocutáneo. </a:t>
                      </a:r>
                    </a:p>
                    <a:p>
                      <a:pPr marL="342900" indent="-342900" algn="l">
                        <a:buFont typeface="Arial" panose="020B0604020202020204" pitchFamily="34" charset="0"/>
                        <a:buChar char="•"/>
                      </a:pPr>
                      <a:r>
                        <a:rPr lang="es-CO" sz="2000" dirty="0">
                          <a:latin typeface="Montserrat" pitchFamily="2" charset="77"/>
                        </a:rPr>
                        <a:t>Perforante.</a:t>
                      </a:r>
                    </a:p>
                  </a:txBody>
                  <a:tcPr/>
                </a:tc>
                <a:tc>
                  <a:txBody>
                    <a:bodyPr/>
                    <a:lstStyle/>
                    <a:p>
                      <a:pPr marL="342900" indent="-342900" algn="l">
                        <a:buFont typeface="Arial" panose="020B0604020202020204" pitchFamily="34" charset="0"/>
                        <a:buChar char="•"/>
                      </a:pPr>
                      <a:r>
                        <a:rPr lang="es-CO" sz="2000" dirty="0">
                          <a:latin typeface="Montserrat" pitchFamily="2" charset="77"/>
                        </a:rPr>
                        <a:t>Cutáneo. </a:t>
                      </a:r>
                    </a:p>
                    <a:p>
                      <a:pPr marL="342900" indent="-342900" algn="l">
                        <a:buFont typeface="Arial" panose="020B0604020202020204" pitchFamily="34" charset="0"/>
                        <a:buChar char="•"/>
                      </a:pPr>
                      <a:r>
                        <a:rPr lang="es-CO" sz="2000" dirty="0">
                          <a:latin typeface="Montserrat" pitchFamily="2" charset="77"/>
                        </a:rPr>
                        <a:t>Muscular.</a:t>
                      </a:r>
                    </a:p>
                    <a:p>
                      <a:pPr marL="342900" indent="-342900" algn="l">
                        <a:buFont typeface="Arial" panose="020B0604020202020204" pitchFamily="34" charset="0"/>
                        <a:buChar char="•"/>
                      </a:pPr>
                      <a:r>
                        <a:rPr lang="es-CO" sz="2000" dirty="0">
                          <a:latin typeface="Montserrat" pitchFamily="2" charset="77"/>
                        </a:rPr>
                        <a:t>Óseo. </a:t>
                      </a:r>
                    </a:p>
                    <a:p>
                      <a:pPr marL="342900" indent="-342900" algn="l">
                        <a:buFont typeface="Arial" panose="020B0604020202020204" pitchFamily="34" charset="0"/>
                        <a:buChar char="•"/>
                      </a:pPr>
                      <a:r>
                        <a:rPr lang="es-CO" sz="2000" dirty="0">
                          <a:latin typeface="Montserrat" pitchFamily="2" charset="77"/>
                        </a:rPr>
                        <a:t>Grasa. </a:t>
                      </a:r>
                    </a:p>
                    <a:p>
                      <a:pPr marL="342900" indent="-342900" algn="l">
                        <a:buFont typeface="Arial" panose="020B0604020202020204" pitchFamily="34" charset="0"/>
                        <a:buChar char="•"/>
                      </a:pPr>
                      <a:r>
                        <a:rPr lang="es-CO" sz="2000" dirty="0">
                          <a:latin typeface="Montserrat" pitchFamily="2" charset="77"/>
                        </a:rPr>
                        <a:t>Omento. </a:t>
                      </a:r>
                    </a:p>
                    <a:p>
                      <a:pPr marL="342900" indent="-342900" algn="l">
                        <a:buFont typeface="Arial" panose="020B0604020202020204" pitchFamily="34" charset="0"/>
                        <a:buChar char="•"/>
                      </a:pPr>
                      <a:r>
                        <a:rPr lang="es-CO" sz="2000" dirty="0">
                          <a:latin typeface="Montserrat" pitchFamily="2" charset="77"/>
                        </a:rPr>
                        <a:t>Compuesto.</a:t>
                      </a:r>
                    </a:p>
                    <a:p>
                      <a:pPr marL="342900" indent="-342900" algn="l">
                        <a:buFont typeface="Arial" panose="020B0604020202020204" pitchFamily="34" charset="0"/>
                        <a:buChar char="•"/>
                      </a:pPr>
                      <a:r>
                        <a:rPr lang="es-CO" sz="2000" dirty="0">
                          <a:latin typeface="Montserrat" pitchFamily="2" charset="77"/>
                        </a:rPr>
                        <a:t>Quimérico.</a:t>
                      </a:r>
                    </a:p>
                    <a:p>
                      <a:pPr algn="l"/>
                      <a:endParaRPr lang="es-CO" sz="2000" dirty="0">
                        <a:latin typeface="Montserrat" pitchFamily="2" charset="77"/>
                      </a:endParaRPr>
                    </a:p>
                  </a:txBody>
                  <a:tcPr/>
                </a:tc>
                <a:tc>
                  <a:txBody>
                    <a:bodyPr/>
                    <a:lstStyle/>
                    <a:p>
                      <a:pPr marL="342900" indent="-342900" algn="l">
                        <a:buFont typeface="Arial" panose="020B0604020202020204" pitchFamily="34" charset="0"/>
                        <a:buChar char="•"/>
                      </a:pPr>
                      <a:r>
                        <a:rPr lang="es-CO" sz="2000" dirty="0">
                          <a:latin typeface="Montserrat" pitchFamily="2" charset="77"/>
                        </a:rPr>
                        <a:t>Local:</a:t>
                      </a:r>
                    </a:p>
                    <a:p>
                      <a:pPr marL="800100" lvl="1" indent="-342900" algn="l">
                        <a:buFont typeface="Wingdings" pitchFamily="2" charset="2"/>
                        <a:buChar char="§"/>
                      </a:pPr>
                      <a:r>
                        <a:rPr lang="es-CO" sz="1800" dirty="0">
                          <a:latin typeface="Montserrat" pitchFamily="2" charset="77"/>
                        </a:rPr>
                        <a:t>Avance.</a:t>
                      </a:r>
                    </a:p>
                    <a:p>
                      <a:pPr marL="800100" lvl="1" indent="-342900" algn="l">
                        <a:buFont typeface="Wingdings" pitchFamily="2" charset="2"/>
                        <a:buChar char="§"/>
                      </a:pPr>
                      <a:r>
                        <a:rPr lang="es-CO" sz="1800" dirty="0">
                          <a:latin typeface="Montserrat" pitchFamily="2" charset="77"/>
                        </a:rPr>
                        <a:t>Rotación.</a:t>
                      </a:r>
                    </a:p>
                    <a:p>
                      <a:pPr marL="800100" lvl="1" indent="-342900" algn="l">
                        <a:buFont typeface="Wingdings" pitchFamily="2" charset="2"/>
                        <a:buChar char="§"/>
                      </a:pPr>
                      <a:r>
                        <a:rPr lang="es-CO" sz="1800" dirty="0">
                          <a:latin typeface="Montserrat" pitchFamily="2" charset="77"/>
                        </a:rPr>
                        <a:t>Transposición</a:t>
                      </a:r>
                      <a:r>
                        <a:rPr lang="es-CO" sz="2000" dirty="0">
                          <a:latin typeface="Montserrat" pitchFamily="2" charset="77"/>
                        </a:rPr>
                        <a:t>. </a:t>
                      </a:r>
                    </a:p>
                    <a:p>
                      <a:pPr marL="342900" indent="-342900" algn="l">
                        <a:buFont typeface="Arial" panose="020B0604020202020204" pitchFamily="34" charset="0"/>
                        <a:buChar char="•"/>
                      </a:pPr>
                      <a:r>
                        <a:rPr lang="es-CO" sz="2000" dirty="0">
                          <a:latin typeface="Montserrat" pitchFamily="2" charset="77"/>
                        </a:rPr>
                        <a:t>A distancia:</a:t>
                      </a:r>
                    </a:p>
                    <a:p>
                      <a:pPr marL="800100" lvl="1" indent="-342900" algn="l">
                        <a:buFont typeface="Wingdings" pitchFamily="2" charset="2"/>
                        <a:buChar char="§"/>
                      </a:pPr>
                      <a:r>
                        <a:rPr lang="es-CO" sz="1800" dirty="0">
                          <a:latin typeface="Montserrat" pitchFamily="2" charset="77"/>
                        </a:rPr>
                        <a:t>Directo.</a:t>
                      </a:r>
                    </a:p>
                    <a:p>
                      <a:pPr marL="800100" lvl="1" indent="-342900" algn="l">
                        <a:buFont typeface="Wingdings" pitchFamily="2" charset="2"/>
                        <a:buChar char="§"/>
                      </a:pPr>
                      <a:r>
                        <a:rPr lang="es-CO" sz="1800" dirty="0">
                          <a:latin typeface="Montserrat" pitchFamily="2" charset="77"/>
                        </a:rPr>
                        <a:t> Libre.</a:t>
                      </a:r>
                    </a:p>
                    <a:p>
                      <a:pPr marL="800100" lvl="1" indent="-342900" algn="l">
                        <a:buFont typeface="Wingdings" pitchFamily="2" charset="2"/>
                        <a:buChar char="§"/>
                      </a:pPr>
                      <a:r>
                        <a:rPr lang="es-CO" sz="1800" dirty="0">
                          <a:latin typeface="Montserrat" pitchFamily="2" charset="77"/>
                        </a:rPr>
                        <a:t> Tubulizado.</a:t>
                      </a:r>
                    </a:p>
                  </a:txBody>
                  <a:tcPr/>
                </a:tc>
                <a:extLst>
                  <a:ext uri="{0D108BD9-81ED-4DB2-BD59-A6C34878D82A}">
                    <a16:rowId xmlns:a16="http://schemas.microsoft.com/office/drawing/2014/main" val="529096307"/>
                  </a:ext>
                </a:extLst>
              </a:tr>
            </a:tbl>
          </a:graphicData>
        </a:graphic>
      </p:graphicFrame>
      <p:sp>
        <p:nvSpPr>
          <p:cNvPr id="5" name="CuadroTexto 4">
            <a:extLst>
              <a:ext uri="{FF2B5EF4-FFF2-40B4-BE49-F238E27FC236}">
                <a16:creationId xmlns:a16="http://schemas.microsoft.com/office/drawing/2014/main" id="{CB71308F-E64A-D345-B518-B40D70130C55}"/>
              </a:ext>
            </a:extLst>
          </p:cNvPr>
          <p:cNvSpPr txBox="1"/>
          <p:nvPr/>
        </p:nvSpPr>
        <p:spPr>
          <a:xfrm>
            <a:off x="5006502" y="6120368"/>
            <a:ext cx="6641813" cy="461665"/>
          </a:xfrm>
          <a:prstGeom prst="rect">
            <a:avLst/>
          </a:prstGeom>
          <a:noFill/>
        </p:spPr>
        <p:txBody>
          <a:bodyPr wrap="square" rtlCol="0">
            <a:spAutoFit/>
          </a:bodyPr>
          <a:lstStyle/>
          <a:p>
            <a:pPr algn="just"/>
            <a:r>
              <a:rPr lang="es-CO" sz="1200" dirty="0">
                <a:solidFill>
                  <a:srgbClr val="152B48"/>
                </a:solidFill>
                <a:latin typeface="Montserrat" pitchFamily="2" charset="77"/>
              </a:rPr>
              <a:t>Basci Deniz, Gosman Amanda (2014). Essential of plastic surgery. Capítulo 4 Basic of flaps. CRC press</a:t>
            </a:r>
          </a:p>
        </p:txBody>
      </p:sp>
    </p:spTree>
    <p:extLst>
      <p:ext uri="{BB962C8B-B14F-4D97-AF65-F5344CB8AC3E}">
        <p14:creationId xmlns:p14="http://schemas.microsoft.com/office/powerpoint/2010/main" val="357744570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42BCB-0B42-4040-B12F-89993ED2A03F}"/>
              </a:ext>
            </a:extLst>
          </p:cNvPr>
          <p:cNvSpPr>
            <a:spLocks noGrp="1"/>
          </p:cNvSpPr>
          <p:nvPr>
            <p:ph type="title"/>
          </p:nvPr>
        </p:nvSpPr>
        <p:spPr>
          <a:xfrm>
            <a:off x="397934" y="17510"/>
            <a:ext cx="10515600" cy="1325563"/>
          </a:xfrm>
        </p:spPr>
        <p:txBody>
          <a:bodyPr/>
          <a:lstStyle/>
          <a:p>
            <a:r>
              <a:rPr lang="en-CO" dirty="0"/>
              <a:t>CICATRIZACIÓN</a:t>
            </a:r>
          </a:p>
        </p:txBody>
      </p:sp>
      <p:sp>
        <p:nvSpPr>
          <p:cNvPr id="5" name="Text Box 9">
            <a:extLst>
              <a:ext uri="{FF2B5EF4-FFF2-40B4-BE49-F238E27FC236}">
                <a16:creationId xmlns:a16="http://schemas.microsoft.com/office/drawing/2014/main" id="{78D3D06F-86A4-0C4C-AAF7-D675B800D923}"/>
              </a:ext>
            </a:extLst>
          </p:cNvPr>
          <p:cNvSpPr txBox="1">
            <a:spLocks noChangeArrowheads="1"/>
          </p:cNvSpPr>
          <p:nvPr/>
        </p:nvSpPr>
        <p:spPr bwMode="auto">
          <a:xfrm>
            <a:off x="5486400" y="6264623"/>
            <a:ext cx="63867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CO" sz="1200" i="1" dirty="0">
                <a:solidFill>
                  <a:srgbClr val="152B48"/>
                </a:solidFill>
                <a:latin typeface="Montserrat" pitchFamily="2" charset="77"/>
              </a:rPr>
              <a:t>Wound Healing: An Overview. </a:t>
            </a:r>
            <a:r>
              <a:rPr lang="en-GB" altLang="en-CO" sz="1200" dirty="0">
                <a:solidFill>
                  <a:srgbClr val="152B48"/>
                </a:solidFill>
                <a:latin typeface="Montserrat" pitchFamily="2" charset="77"/>
              </a:rPr>
              <a:t>Plastic and Reconstructive Surgery 2006, 117: 1eS</a:t>
            </a:r>
            <a:r>
              <a:rPr lang="es-ES" altLang="en-CO" sz="1200" dirty="0">
                <a:solidFill>
                  <a:srgbClr val="152B48"/>
                </a:solidFill>
                <a:latin typeface="Montserrat" pitchFamily="2" charset="77"/>
              </a:rPr>
              <a:t> </a:t>
            </a:r>
          </a:p>
        </p:txBody>
      </p:sp>
      <p:sp>
        <p:nvSpPr>
          <p:cNvPr id="22" name="Marcador de contenido 2">
            <a:extLst>
              <a:ext uri="{FF2B5EF4-FFF2-40B4-BE49-F238E27FC236}">
                <a16:creationId xmlns:a16="http://schemas.microsoft.com/office/drawing/2014/main" id="{BBA4603D-FFA9-D94E-AC94-E4373A9EC8B7}"/>
              </a:ext>
            </a:extLst>
          </p:cNvPr>
          <p:cNvSpPr txBox="1">
            <a:spLocks/>
          </p:cNvSpPr>
          <p:nvPr/>
        </p:nvSpPr>
        <p:spPr>
          <a:xfrm>
            <a:off x="911879" y="1446370"/>
            <a:ext cx="5438122" cy="42952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Primera intención.</a:t>
            </a:r>
          </a:p>
          <a:p>
            <a:pPr marL="0" indent="0">
              <a:buNone/>
            </a:pPr>
            <a:endParaRPr lang="es-ES" dirty="0"/>
          </a:p>
          <a:p>
            <a:r>
              <a:rPr lang="es-ES" dirty="0"/>
              <a:t>Segunda intención.</a:t>
            </a:r>
          </a:p>
          <a:p>
            <a:endParaRPr lang="es-ES" dirty="0"/>
          </a:p>
          <a:p>
            <a:r>
              <a:rPr lang="es-ES" dirty="0"/>
              <a:t>Tercera intención en primaria diferida.</a:t>
            </a:r>
          </a:p>
        </p:txBody>
      </p:sp>
      <p:pic>
        <p:nvPicPr>
          <p:cNvPr id="23" name="Imagen 4" descr="Captura de pantalla 2017-10-23 a la(s) 8.07.13 p.m..png">
            <a:extLst>
              <a:ext uri="{FF2B5EF4-FFF2-40B4-BE49-F238E27FC236}">
                <a16:creationId xmlns:a16="http://schemas.microsoft.com/office/drawing/2014/main" id="{D18FEFD5-15DF-A848-A1D3-EF513154CC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55946" y="1013051"/>
            <a:ext cx="5325782" cy="4831897"/>
          </a:xfrm>
          <a:prstGeom prst="rect">
            <a:avLst/>
          </a:prstGeom>
        </p:spPr>
      </p:pic>
    </p:spTree>
    <p:extLst>
      <p:ext uri="{BB962C8B-B14F-4D97-AF65-F5344CB8AC3E}">
        <p14:creationId xmlns:p14="http://schemas.microsoft.com/office/powerpoint/2010/main" val="139458126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B752E-D235-DA44-B8C9-55F7D9AFC9A5}"/>
              </a:ext>
            </a:extLst>
          </p:cNvPr>
          <p:cNvSpPr>
            <a:spLocks noGrp="1"/>
          </p:cNvSpPr>
          <p:nvPr>
            <p:ph type="title"/>
          </p:nvPr>
        </p:nvSpPr>
        <p:spPr>
          <a:xfrm>
            <a:off x="414867" y="111702"/>
            <a:ext cx="10515600" cy="1325563"/>
          </a:xfrm>
        </p:spPr>
        <p:txBody>
          <a:bodyPr/>
          <a:lstStyle/>
          <a:p>
            <a:r>
              <a:rPr lang="es-CO" dirty="0"/>
              <a:t>INDICACIONES </a:t>
            </a:r>
          </a:p>
        </p:txBody>
      </p:sp>
      <p:sp>
        <p:nvSpPr>
          <p:cNvPr id="3" name="Marcador de contenido 2">
            <a:extLst>
              <a:ext uri="{FF2B5EF4-FFF2-40B4-BE49-F238E27FC236}">
                <a16:creationId xmlns:a16="http://schemas.microsoft.com/office/drawing/2014/main" id="{148646D2-9EE7-1047-941B-3C1F57184B2F}"/>
              </a:ext>
            </a:extLst>
          </p:cNvPr>
          <p:cNvSpPr>
            <a:spLocks noGrp="1"/>
          </p:cNvSpPr>
          <p:nvPr>
            <p:ph idx="1"/>
          </p:nvPr>
        </p:nvSpPr>
        <p:spPr>
          <a:xfrm>
            <a:off x="5030494" y="1674279"/>
            <a:ext cx="7033590" cy="4197461"/>
          </a:xfrm>
        </p:spPr>
        <p:txBody>
          <a:bodyPr>
            <a:normAutofit/>
          </a:bodyPr>
          <a:lstStyle/>
          <a:p>
            <a:pPr>
              <a:lnSpc>
                <a:spcPct val="100000"/>
              </a:lnSpc>
            </a:pPr>
            <a:r>
              <a:rPr lang="es-CO" sz="2400" dirty="0"/>
              <a:t> Cobertura estable.</a:t>
            </a:r>
          </a:p>
          <a:p>
            <a:pPr>
              <a:lnSpc>
                <a:spcPct val="100000"/>
              </a:lnSpc>
            </a:pPr>
            <a:r>
              <a:rPr lang="es-CO" sz="2400" dirty="0"/>
              <a:t>Defectos mal vascularizados:</a:t>
            </a:r>
          </a:p>
          <a:p>
            <a:pPr lvl="1">
              <a:lnSpc>
                <a:spcPct val="100000"/>
              </a:lnSpc>
              <a:buFont typeface="Wingdings" pitchFamily="2" charset="2"/>
              <a:buChar char="§"/>
            </a:pPr>
            <a:r>
              <a:rPr lang="es-CO" sz="2400" dirty="0"/>
              <a:t>Hueso sin periostio, cartílago sin pericondrio, tendón sin paratenón, nervio sin epineuro.</a:t>
            </a:r>
          </a:p>
          <a:p>
            <a:pPr lvl="1">
              <a:lnSpc>
                <a:spcPct val="100000"/>
              </a:lnSpc>
              <a:buFont typeface="Wingdings" pitchFamily="2" charset="2"/>
              <a:buChar char="§"/>
            </a:pPr>
            <a:r>
              <a:rPr lang="es-CO" sz="2400" dirty="0"/>
              <a:t>Irradiación previa.</a:t>
            </a:r>
          </a:p>
          <a:p>
            <a:pPr>
              <a:lnSpc>
                <a:spcPct val="100000"/>
              </a:lnSpc>
            </a:pPr>
            <a:r>
              <a:rPr lang="es-CO" sz="2400" dirty="0"/>
              <a:t>Necesidad de recuperar la sensibilidad.</a:t>
            </a:r>
          </a:p>
          <a:p>
            <a:pPr>
              <a:lnSpc>
                <a:spcPct val="100000"/>
              </a:lnSpc>
            </a:pPr>
            <a:r>
              <a:rPr lang="es-CO" sz="2400" dirty="0"/>
              <a:t>Defectos en prominencia óseas – zonas de apoyo.</a:t>
            </a:r>
          </a:p>
        </p:txBody>
      </p:sp>
      <p:sp>
        <p:nvSpPr>
          <p:cNvPr id="5" name="CuadroTexto 4">
            <a:extLst>
              <a:ext uri="{FF2B5EF4-FFF2-40B4-BE49-F238E27FC236}">
                <a16:creationId xmlns:a16="http://schemas.microsoft.com/office/drawing/2014/main" id="{03FD5F89-4F62-234C-BA8D-2100FB79535D}"/>
              </a:ext>
            </a:extLst>
          </p:cNvPr>
          <p:cNvSpPr txBox="1"/>
          <p:nvPr/>
        </p:nvSpPr>
        <p:spPr>
          <a:xfrm>
            <a:off x="4805755" y="6211669"/>
            <a:ext cx="7033590" cy="646331"/>
          </a:xfrm>
          <a:prstGeom prst="rect">
            <a:avLst/>
          </a:prstGeom>
          <a:noFill/>
        </p:spPr>
        <p:txBody>
          <a:bodyPr wrap="square" rtlCol="0">
            <a:spAutoFit/>
          </a:bodyPr>
          <a:lstStyle/>
          <a:p>
            <a:pPr algn="just"/>
            <a:r>
              <a:rPr lang="es-CO" sz="1200" dirty="0">
                <a:solidFill>
                  <a:srgbClr val="152B48"/>
                </a:solidFill>
                <a:latin typeface="Montserrat" pitchFamily="2" charset="77"/>
              </a:rPr>
              <a:t>Mathes, S. and Nahai, F.; Flap classification and aplications. In Reconstructive Surgery: Principles, Anatomy &amp; Technique. 1st Edition. Churchill Livingstone; 1997.</a:t>
            </a:r>
          </a:p>
          <a:p>
            <a:pPr algn="just"/>
            <a:endParaRPr lang="es-CO" sz="1200" dirty="0">
              <a:solidFill>
                <a:srgbClr val="152B48"/>
              </a:solidFill>
              <a:latin typeface="Montserrat" pitchFamily="2" charset="77"/>
            </a:endParaRPr>
          </a:p>
        </p:txBody>
      </p:sp>
    </p:spTree>
    <p:extLst>
      <p:ext uri="{BB962C8B-B14F-4D97-AF65-F5344CB8AC3E}">
        <p14:creationId xmlns:p14="http://schemas.microsoft.com/office/powerpoint/2010/main" val="200383610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Imagen que contiene persona, hombre, interior&#10;&#10;Descripción generada automáticamente">
            <a:extLst>
              <a:ext uri="{FF2B5EF4-FFF2-40B4-BE49-F238E27FC236}">
                <a16:creationId xmlns:a16="http://schemas.microsoft.com/office/drawing/2014/main" id="{142AD28B-3186-8545-B6BD-A11CA8B96E6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09805" y="571962"/>
            <a:ext cx="3952765" cy="2958398"/>
          </a:xfrm>
        </p:spPr>
      </p:pic>
      <p:pic>
        <p:nvPicPr>
          <p:cNvPr id="7" name="Imagen 6" descr="Imagen que contiene cama, interior, persona&#10;&#10;Descripción generada automáticamente">
            <a:extLst>
              <a:ext uri="{FF2B5EF4-FFF2-40B4-BE49-F238E27FC236}">
                <a16:creationId xmlns:a16="http://schemas.microsoft.com/office/drawing/2014/main" id="{EC312D3C-411D-1B45-95E5-8DD0C7FEB0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42439" y="571962"/>
            <a:ext cx="3952765" cy="2983102"/>
          </a:xfrm>
          <a:prstGeom prst="rect">
            <a:avLst/>
          </a:prstGeom>
        </p:spPr>
      </p:pic>
      <p:pic>
        <p:nvPicPr>
          <p:cNvPr id="9" name="Imagen 8" descr="Imagen que contiene persona, interior, hombre&#10;&#10;Descripción generada automáticamente">
            <a:extLst>
              <a:ext uri="{FF2B5EF4-FFF2-40B4-BE49-F238E27FC236}">
                <a16:creationId xmlns:a16="http://schemas.microsoft.com/office/drawing/2014/main" id="{C38CA98E-B170-7B42-9184-71EA5A2FD2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75659" y="573557"/>
            <a:ext cx="3952765" cy="2964574"/>
          </a:xfrm>
          <a:prstGeom prst="rect">
            <a:avLst/>
          </a:prstGeom>
        </p:spPr>
      </p:pic>
      <p:sp>
        <p:nvSpPr>
          <p:cNvPr id="10" name="CuadroTexto 9">
            <a:extLst>
              <a:ext uri="{FF2B5EF4-FFF2-40B4-BE49-F238E27FC236}">
                <a16:creationId xmlns:a16="http://schemas.microsoft.com/office/drawing/2014/main" id="{821A2349-B6E0-8B4A-90DE-02E6DF1B783B}"/>
              </a:ext>
            </a:extLst>
          </p:cNvPr>
          <p:cNvSpPr txBox="1"/>
          <p:nvPr/>
        </p:nvSpPr>
        <p:spPr>
          <a:xfrm>
            <a:off x="9363120" y="6007444"/>
            <a:ext cx="4064000" cy="276999"/>
          </a:xfrm>
          <a:prstGeom prst="rect">
            <a:avLst/>
          </a:prstGeom>
          <a:noFill/>
        </p:spPr>
        <p:txBody>
          <a:bodyPr wrap="square" rtlCol="0">
            <a:spAutoFit/>
          </a:bodyPr>
          <a:lstStyle/>
          <a:p>
            <a:pPr algn="just"/>
            <a:r>
              <a:rPr lang="es-CO" sz="1200" dirty="0">
                <a:solidFill>
                  <a:srgbClr val="152B48"/>
                </a:solidFill>
                <a:latin typeface="Montserrat" pitchFamily="2" charset="77"/>
              </a:rPr>
              <a:t>Cortesía Dr. David Delgado.</a:t>
            </a:r>
          </a:p>
        </p:txBody>
      </p:sp>
    </p:spTree>
    <p:extLst>
      <p:ext uri="{BB962C8B-B14F-4D97-AF65-F5344CB8AC3E}">
        <p14:creationId xmlns:p14="http://schemas.microsoft.com/office/powerpoint/2010/main" val="3346075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A7EEF610-F239-0F4F-889E-DA89D9C543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05399" y="262007"/>
            <a:ext cx="4165600" cy="2759446"/>
          </a:xfrm>
          <a:prstGeom prst="rect">
            <a:avLst/>
          </a:prstGeom>
        </p:spPr>
      </p:pic>
      <p:pic>
        <p:nvPicPr>
          <p:cNvPr id="5" name="Marcador de contenido 4" descr="Imagen que contiene persona, interior, hombre, pared&#10;&#10;Descripción generada automáticamente">
            <a:extLst>
              <a:ext uri="{FF2B5EF4-FFF2-40B4-BE49-F238E27FC236}">
                <a16:creationId xmlns:a16="http://schemas.microsoft.com/office/drawing/2014/main" id="{F0A8A5C2-91F1-6D41-8F37-61D68E00871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rot="16200000">
            <a:off x="7433806" y="2975293"/>
            <a:ext cx="3790895" cy="2843171"/>
          </a:xfrm>
        </p:spPr>
      </p:pic>
      <p:pic>
        <p:nvPicPr>
          <p:cNvPr id="7" name="Imagen 6" descr="Imagen que contiene persona, azul, arma, sentado&#10;&#10;Descripción generada automáticamente">
            <a:extLst>
              <a:ext uri="{FF2B5EF4-FFF2-40B4-BE49-F238E27FC236}">
                <a16:creationId xmlns:a16="http://schemas.microsoft.com/office/drawing/2014/main" id="{2480C305-E179-C046-B3CD-08042850DB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4590636" y="2975295"/>
            <a:ext cx="3790893" cy="2843170"/>
          </a:xfrm>
          <a:prstGeom prst="rect">
            <a:avLst/>
          </a:prstGeom>
        </p:spPr>
      </p:pic>
      <p:sp>
        <p:nvSpPr>
          <p:cNvPr id="11" name="CuadroTexto 10">
            <a:extLst>
              <a:ext uri="{FF2B5EF4-FFF2-40B4-BE49-F238E27FC236}">
                <a16:creationId xmlns:a16="http://schemas.microsoft.com/office/drawing/2014/main" id="{3EE4BE5D-2A82-114E-8601-195C14196881}"/>
              </a:ext>
            </a:extLst>
          </p:cNvPr>
          <p:cNvSpPr txBox="1"/>
          <p:nvPr/>
        </p:nvSpPr>
        <p:spPr>
          <a:xfrm>
            <a:off x="9541934" y="6457493"/>
            <a:ext cx="4064000" cy="276999"/>
          </a:xfrm>
          <a:prstGeom prst="rect">
            <a:avLst/>
          </a:prstGeom>
          <a:noFill/>
        </p:spPr>
        <p:txBody>
          <a:bodyPr wrap="square" rtlCol="0">
            <a:spAutoFit/>
          </a:bodyPr>
          <a:lstStyle/>
          <a:p>
            <a:r>
              <a:rPr lang="es-CO" sz="1200" dirty="0">
                <a:solidFill>
                  <a:srgbClr val="152B48"/>
                </a:solidFill>
                <a:latin typeface="Montserrat" pitchFamily="2" charset="77"/>
              </a:rPr>
              <a:t>Cortesía Dra. Sabrina Gallego.</a:t>
            </a:r>
          </a:p>
        </p:txBody>
      </p:sp>
      <p:sp>
        <p:nvSpPr>
          <p:cNvPr id="9" name="Título 1">
            <a:extLst>
              <a:ext uri="{FF2B5EF4-FFF2-40B4-BE49-F238E27FC236}">
                <a16:creationId xmlns:a16="http://schemas.microsoft.com/office/drawing/2014/main" id="{084A7C03-C81D-4A43-946A-AAB719BED8DB}"/>
              </a:ext>
            </a:extLst>
          </p:cNvPr>
          <p:cNvSpPr>
            <a:spLocks noGrp="1"/>
          </p:cNvSpPr>
          <p:nvPr>
            <p:ph type="title"/>
          </p:nvPr>
        </p:nvSpPr>
        <p:spPr>
          <a:xfrm>
            <a:off x="499534" y="262007"/>
            <a:ext cx="10515600" cy="1325563"/>
          </a:xfrm>
        </p:spPr>
        <p:txBody>
          <a:bodyPr/>
          <a:lstStyle/>
          <a:p>
            <a:r>
              <a:rPr lang="es-CO" dirty="0"/>
              <a:t>COLGAJOS</a:t>
            </a:r>
          </a:p>
        </p:txBody>
      </p:sp>
    </p:spTree>
    <p:extLst>
      <p:ext uri="{BB962C8B-B14F-4D97-AF65-F5344CB8AC3E}">
        <p14:creationId xmlns:p14="http://schemas.microsoft.com/office/powerpoint/2010/main" val="101524890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interior, cama, pared, persona&#10;&#10;Descripción generada automáticamente">
            <a:extLst>
              <a:ext uri="{FF2B5EF4-FFF2-40B4-BE49-F238E27FC236}">
                <a16:creationId xmlns:a16="http://schemas.microsoft.com/office/drawing/2014/main" id="{126219AD-B7F4-F94F-BBB7-B311B6D9F4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582613"/>
            <a:ext cx="4665014" cy="2846387"/>
          </a:xfrm>
          <a:prstGeom prst="rect">
            <a:avLst/>
          </a:prstGeom>
        </p:spPr>
      </p:pic>
      <p:pic>
        <p:nvPicPr>
          <p:cNvPr id="9" name="Imagen 8" descr="Imagen que contiene interior, comida&#10;&#10;Descripción generada automáticamente">
            <a:extLst>
              <a:ext uri="{FF2B5EF4-FFF2-40B4-BE49-F238E27FC236}">
                <a16:creationId xmlns:a16="http://schemas.microsoft.com/office/drawing/2014/main" id="{6A1FCE51-E304-6249-BF6D-D7DD436E50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3331371"/>
            <a:ext cx="4658635" cy="2504016"/>
          </a:xfrm>
          <a:prstGeom prst="rect">
            <a:avLst/>
          </a:prstGeom>
        </p:spPr>
      </p:pic>
      <p:sp>
        <p:nvSpPr>
          <p:cNvPr id="10" name="CuadroTexto 9">
            <a:extLst>
              <a:ext uri="{FF2B5EF4-FFF2-40B4-BE49-F238E27FC236}">
                <a16:creationId xmlns:a16="http://schemas.microsoft.com/office/drawing/2014/main" id="{4F7DAE68-C3EA-B448-9EBE-96C42FD01094}"/>
              </a:ext>
            </a:extLst>
          </p:cNvPr>
          <p:cNvSpPr txBox="1"/>
          <p:nvPr/>
        </p:nvSpPr>
        <p:spPr>
          <a:xfrm>
            <a:off x="9505901" y="6302374"/>
            <a:ext cx="4064000" cy="276999"/>
          </a:xfrm>
          <a:prstGeom prst="rect">
            <a:avLst/>
          </a:prstGeom>
          <a:noFill/>
        </p:spPr>
        <p:txBody>
          <a:bodyPr wrap="square" rtlCol="0">
            <a:spAutoFit/>
          </a:bodyPr>
          <a:lstStyle/>
          <a:p>
            <a:r>
              <a:rPr lang="es-CO" sz="1200" dirty="0">
                <a:solidFill>
                  <a:srgbClr val="152B48"/>
                </a:solidFill>
                <a:latin typeface="Montserrat" pitchFamily="2" charset="77"/>
              </a:rPr>
              <a:t>Cortesía Dr. David Delgado.</a:t>
            </a:r>
          </a:p>
        </p:txBody>
      </p:sp>
      <p:sp>
        <p:nvSpPr>
          <p:cNvPr id="7" name="Título 1">
            <a:extLst>
              <a:ext uri="{FF2B5EF4-FFF2-40B4-BE49-F238E27FC236}">
                <a16:creationId xmlns:a16="http://schemas.microsoft.com/office/drawing/2014/main" id="{1AD4B82E-C64C-984F-869D-0E60EC431DD7}"/>
              </a:ext>
            </a:extLst>
          </p:cNvPr>
          <p:cNvSpPr>
            <a:spLocks noGrp="1"/>
          </p:cNvSpPr>
          <p:nvPr>
            <p:ph type="title"/>
          </p:nvPr>
        </p:nvSpPr>
        <p:spPr>
          <a:xfrm>
            <a:off x="543300" y="316310"/>
            <a:ext cx="10515600" cy="1325563"/>
          </a:xfrm>
        </p:spPr>
        <p:txBody>
          <a:bodyPr/>
          <a:lstStyle/>
          <a:p>
            <a:r>
              <a:rPr lang="es-CO" dirty="0"/>
              <a:t>COLGAJOS</a:t>
            </a:r>
          </a:p>
        </p:txBody>
      </p:sp>
    </p:spTree>
    <p:extLst>
      <p:ext uri="{BB962C8B-B14F-4D97-AF65-F5344CB8AC3E}">
        <p14:creationId xmlns:p14="http://schemas.microsoft.com/office/powerpoint/2010/main" val="408592447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1350E5-1BAC-B944-8B02-79164304299A}"/>
              </a:ext>
            </a:extLst>
          </p:cNvPr>
          <p:cNvSpPr>
            <a:spLocks noGrp="1"/>
          </p:cNvSpPr>
          <p:nvPr>
            <p:ph type="title"/>
          </p:nvPr>
        </p:nvSpPr>
        <p:spPr/>
        <p:txBody>
          <a:bodyPr/>
          <a:lstStyle/>
          <a:p>
            <a:r>
              <a:rPr lang="es-CO" dirty="0"/>
              <a:t>INJERTOS </a:t>
            </a:r>
          </a:p>
        </p:txBody>
      </p:sp>
      <p:sp>
        <p:nvSpPr>
          <p:cNvPr id="3" name="Marcador de contenido 2">
            <a:extLst>
              <a:ext uri="{FF2B5EF4-FFF2-40B4-BE49-F238E27FC236}">
                <a16:creationId xmlns:a16="http://schemas.microsoft.com/office/drawing/2014/main" id="{5BE644BE-F514-7E4F-AE3C-84AB6BD7ADBA}"/>
              </a:ext>
            </a:extLst>
          </p:cNvPr>
          <p:cNvSpPr>
            <a:spLocks noGrp="1"/>
          </p:cNvSpPr>
          <p:nvPr>
            <p:ph idx="1"/>
          </p:nvPr>
        </p:nvSpPr>
        <p:spPr>
          <a:xfrm>
            <a:off x="5143788" y="1690688"/>
            <a:ext cx="6684146" cy="4351338"/>
          </a:xfrm>
        </p:spPr>
        <p:txBody>
          <a:bodyPr/>
          <a:lstStyle/>
          <a:p>
            <a:pPr marL="0" indent="0" algn="ctr">
              <a:buNone/>
            </a:pPr>
            <a:r>
              <a:rPr lang="es-CO" sz="3200" dirty="0"/>
              <a:t>“Unidad de tejido que NO mantiene su propio soporte vascular mientras es trasladado de un sitio donante a un sitio receptor, y DEPENDE del lecho receptor.”</a:t>
            </a:r>
          </a:p>
          <a:p>
            <a:endParaRPr lang="es-CO" dirty="0"/>
          </a:p>
        </p:txBody>
      </p:sp>
      <p:sp>
        <p:nvSpPr>
          <p:cNvPr id="4" name="CuadroTexto 3">
            <a:extLst>
              <a:ext uri="{FF2B5EF4-FFF2-40B4-BE49-F238E27FC236}">
                <a16:creationId xmlns:a16="http://schemas.microsoft.com/office/drawing/2014/main" id="{283BAAE9-8A4E-1F4B-916D-79420A2CD72A}"/>
              </a:ext>
            </a:extLst>
          </p:cNvPr>
          <p:cNvSpPr txBox="1"/>
          <p:nvPr/>
        </p:nvSpPr>
        <p:spPr>
          <a:xfrm>
            <a:off x="5087922" y="6042026"/>
            <a:ext cx="7593480" cy="461665"/>
          </a:xfrm>
          <a:prstGeom prst="rect">
            <a:avLst/>
          </a:prstGeom>
          <a:noFill/>
        </p:spPr>
        <p:txBody>
          <a:bodyPr wrap="square" rtlCol="0">
            <a:spAutoFit/>
          </a:bodyPr>
          <a:lstStyle/>
          <a:p>
            <a:r>
              <a:rPr lang="es-CO" sz="1200" dirty="0">
                <a:solidFill>
                  <a:srgbClr val="152B48"/>
                </a:solidFill>
                <a:latin typeface="Montserrat" pitchFamily="2" charset="77"/>
              </a:rPr>
              <a:t>Gosman Amanda. (2004) Skin grafts and skin substitudes and principles of flaps. Selected readings in plastic sugery.</a:t>
            </a:r>
          </a:p>
        </p:txBody>
      </p:sp>
    </p:spTree>
    <p:extLst>
      <p:ext uri="{BB962C8B-B14F-4D97-AF65-F5344CB8AC3E}">
        <p14:creationId xmlns:p14="http://schemas.microsoft.com/office/powerpoint/2010/main" val="122997934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5667" y="189151"/>
            <a:ext cx="10515600" cy="1325563"/>
          </a:xfrm>
        </p:spPr>
        <p:txBody>
          <a:bodyPr/>
          <a:lstStyle/>
          <a:p>
            <a:r>
              <a:rPr lang="es-ES" dirty="0"/>
              <a:t>INJERTOS DE PIEL</a:t>
            </a:r>
          </a:p>
        </p:txBody>
      </p:sp>
      <p:pic>
        <p:nvPicPr>
          <p:cNvPr id="614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96000" y="1178868"/>
            <a:ext cx="2448272" cy="163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120338" y="1262738"/>
            <a:ext cx="2304255" cy="1419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096000" y="2807793"/>
            <a:ext cx="2448272" cy="1528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9120708" y="2703598"/>
            <a:ext cx="2303884" cy="1594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096000" y="4336011"/>
            <a:ext cx="2448272" cy="1550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9120708" y="4263520"/>
            <a:ext cx="2303884" cy="1490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5164643" y="6207184"/>
            <a:ext cx="6759257" cy="461665"/>
          </a:xfrm>
          <a:prstGeom prst="rect">
            <a:avLst/>
          </a:prstGeom>
        </p:spPr>
        <p:txBody>
          <a:bodyPr wrap="square">
            <a:spAutoFit/>
          </a:bodyPr>
          <a:lstStyle/>
          <a:p>
            <a:pPr algn="just"/>
            <a:r>
              <a:rPr lang="en-US" sz="1200" dirty="0">
                <a:solidFill>
                  <a:srgbClr val="152B48"/>
                </a:solidFill>
                <a:latin typeface="Montserrat" pitchFamily="2" charset="77"/>
              </a:rPr>
              <a:t>Anthony </a:t>
            </a:r>
            <a:r>
              <a:rPr lang="en-US" sz="1200" dirty="0" err="1">
                <a:solidFill>
                  <a:srgbClr val="152B48"/>
                </a:solidFill>
                <a:latin typeface="Montserrat" pitchFamily="2" charset="77"/>
              </a:rPr>
              <a:t>Tyers</a:t>
            </a:r>
            <a:r>
              <a:rPr lang="en-US" sz="1200" dirty="0">
                <a:solidFill>
                  <a:srgbClr val="152B48"/>
                </a:solidFill>
                <a:latin typeface="Montserrat" pitchFamily="2" charset="77"/>
              </a:rPr>
              <a:t> J. R. O. Collin. </a:t>
            </a:r>
            <a:r>
              <a:rPr lang="en-US" sz="1200" dirty="0" err="1">
                <a:solidFill>
                  <a:srgbClr val="152B48"/>
                </a:solidFill>
                <a:latin typeface="Montserrat" pitchFamily="2" charset="77"/>
              </a:rPr>
              <a:t>Colour</a:t>
            </a:r>
            <a:r>
              <a:rPr lang="en-US" sz="1200" dirty="0">
                <a:solidFill>
                  <a:srgbClr val="152B48"/>
                </a:solidFill>
                <a:latin typeface="Montserrat" pitchFamily="2" charset="77"/>
              </a:rPr>
              <a:t> Atlas of Ophthalmic Plastic Surgery 4th Edition, 2017.  chapter 15  Eyelid reconstruction – anterior lamella</a:t>
            </a:r>
            <a:endParaRPr lang="es-ES" sz="1200" dirty="0">
              <a:solidFill>
                <a:srgbClr val="152B48"/>
              </a:solidFill>
              <a:latin typeface="Montserrat" pitchFamily="2" charset="77"/>
            </a:endParaRPr>
          </a:p>
        </p:txBody>
      </p:sp>
    </p:spTree>
    <p:extLst>
      <p:ext uri="{BB962C8B-B14F-4D97-AF65-F5344CB8AC3E}">
        <p14:creationId xmlns:p14="http://schemas.microsoft.com/office/powerpoint/2010/main" val="184074878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2600" y="234545"/>
            <a:ext cx="10515600" cy="1325563"/>
          </a:xfrm>
        </p:spPr>
        <p:txBody>
          <a:bodyPr/>
          <a:lstStyle/>
          <a:p>
            <a:r>
              <a:rPr lang="es-ES" dirty="0"/>
              <a:t>INJERTOS DE SCAFA/CONCHA</a:t>
            </a: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572189" y="1540762"/>
            <a:ext cx="5887698"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4985854" y="6195656"/>
            <a:ext cx="7079693" cy="461665"/>
          </a:xfrm>
          <a:prstGeom prst="rect">
            <a:avLst/>
          </a:prstGeom>
        </p:spPr>
        <p:txBody>
          <a:bodyPr wrap="square">
            <a:spAutoFit/>
          </a:bodyPr>
          <a:lstStyle/>
          <a:p>
            <a:pPr algn="just"/>
            <a:r>
              <a:rPr lang="es-ES" sz="1200" dirty="0">
                <a:solidFill>
                  <a:srgbClr val="152B48"/>
                </a:solidFill>
                <a:latin typeface="Montserrat" pitchFamily="2" charset="77"/>
              </a:rPr>
              <a:t>Mark A. </a:t>
            </a:r>
            <a:r>
              <a:rPr lang="es-ES" sz="1200" dirty="0" err="1">
                <a:solidFill>
                  <a:srgbClr val="152B48"/>
                </a:solidFill>
                <a:latin typeface="Montserrat" pitchFamily="2" charset="77"/>
              </a:rPr>
              <a:t>Codner</a:t>
            </a:r>
            <a:r>
              <a:rPr lang="es-ES" sz="1200" dirty="0">
                <a:solidFill>
                  <a:srgbClr val="152B48"/>
                </a:solidFill>
                <a:latin typeface="Montserrat" pitchFamily="2" charset="77"/>
              </a:rPr>
              <a:t>, Clinton D. </a:t>
            </a:r>
            <a:r>
              <a:rPr lang="es-ES" sz="1200" dirty="0" err="1">
                <a:solidFill>
                  <a:srgbClr val="152B48"/>
                </a:solidFill>
                <a:latin typeface="Montserrat" pitchFamily="2" charset="77"/>
              </a:rPr>
              <a:t>McCord</a:t>
            </a:r>
            <a:r>
              <a:rPr lang="es-ES" sz="1200" dirty="0">
                <a:solidFill>
                  <a:srgbClr val="152B48"/>
                </a:solidFill>
                <a:latin typeface="Montserrat" pitchFamily="2" charset="77"/>
              </a:rPr>
              <a:t>. </a:t>
            </a:r>
            <a:r>
              <a:rPr lang="es-ES" sz="1200" dirty="0" err="1">
                <a:solidFill>
                  <a:srgbClr val="152B48"/>
                </a:solidFill>
                <a:latin typeface="Montserrat" pitchFamily="2" charset="77"/>
              </a:rPr>
              <a:t>Eyelid</a:t>
            </a:r>
            <a:r>
              <a:rPr lang="es-ES" sz="1200" dirty="0">
                <a:solidFill>
                  <a:srgbClr val="152B48"/>
                </a:solidFill>
                <a:latin typeface="Montserrat" pitchFamily="2" charset="77"/>
              </a:rPr>
              <a:t> &amp; </a:t>
            </a:r>
            <a:r>
              <a:rPr lang="es-ES" sz="1200" dirty="0" err="1">
                <a:solidFill>
                  <a:srgbClr val="152B48"/>
                </a:solidFill>
                <a:latin typeface="Montserrat" pitchFamily="2" charset="77"/>
              </a:rPr>
              <a:t>periorbital</a:t>
            </a:r>
            <a:r>
              <a:rPr lang="es-ES" sz="1200" dirty="0">
                <a:solidFill>
                  <a:srgbClr val="152B48"/>
                </a:solidFill>
                <a:latin typeface="Montserrat" pitchFamily="2" charset="77"/>
              </a:rPr>
              <a:t> </a:t>
            </a:r>
            <a:r>
              <a:rPr lang="es-ES" sz="1200" dirty="0" err="1">
                <a:solidFill>
                  <a:srgbClr val="152B48"/>
                </a:solidFill>
                <a:latin typeface="Montserrat" pitchFamily="2" charset="77"/>
              </a:rPr>
              <a:t>surgey</a:t>
            </a:r>
            <a:r>
              <a:rPr lang="es-ES" sz="1200" dirty="0">
                <a:solidFill>
                  <a:srgbClr val="152B48"/>
                </a:solidFill>
                <a:latin typeface="Montserrat" pitchFamily="2" charset="77"/>
              </a:rPr>
              <a:t>. 2 </a:t>
            </a:r>
            <a:r>
              <a:rPr lang="es-ES" sz="1200" dirty="0" err="1">
                <a:solidFill>
                  <a:srgbClr val="152B48"/>
                </a:solidFill>
                <a:latin typeface="Montserrat" pitchFamily="2" charset="77"/>
              </a:rPr>
              <a:t>edition</a:t>
            </a:r>
            <a:r>
              <a:rPr lang="es-ES" sz="1200" dirty="0">
                <a:solidFill>
                  <a:srgbClr val="152B48"/>
                </a:solidFill>
                <a:latin typeface="Montserrat" pitchFamily="2" charset="77"/>
              </a:rPr>
              <a:t>, </a:t>
            </a:r>
            <a:r>
              <a:rPr lang="en-US" sz="1200" i="1" dirty="0">
                <a:solidFill>
                  <a:srgbClr val="152B48"/>
                </a:solidFill>
                <a:latin typeface="Montserrat" pitchFamily="2" charset="77"/>
              </a:rPr>
              <a:t>Chapter 24.  Eyelid Reconstruction After </a:t>
            </a:r>
            <a:r>
              <a:rPr lang="en-US" sz="1200" i="1" dirty="0" err="1">
                <a:solidFill>
                  <a:srgbClr val="152B48"/>
                </a:solidFill>
                <a:latin typeface="Montserrat" pitchFamily="2" charset="77"/>
              </a:rPr>
              <a:t>Mohs</a:t>
            </a:r>
            <a:r>
              <a:rPr lang="en-US" sz="1200" i="1" dirty="0">
                <a:solidFill>
                  <a:srgbClr val="152B48"/>
                </a:solidFill>
                <a:latin typeface="Montserrat" pitchFamily="2" charset="77"/>
              </a:rPr>
              <a:t> Surgery</a:t>
            </a:r>
            <a:endParaRPr lang="es-ES" sz="1200" dirty="0">
              <a:solidFill>
                <a:srgbClr val="152B48"/>
              </a:solidFill>
              <a:latin typeface="Montserrat" pitchFamily="2" charset="77"/>
            </a:endParaRPr>
          </a:p>
        </p:txBody>
      </p:sp>
      <p:pic>
        <p:nvPicPr>
          <p:cNvPr id="2049" name="Picture 1" descr="page139image440768032">
            <a:extLst>
              <a:ext uri="{FF2B5EF4-FFF2-40B4-BE49-F238E27FC236}">
                <a16:creationId xmlns:a16="http://schemas.microsoft.com/office/drawing/2014/main" id="{1B8FE122-0A5F-2D48-A8CE-DC0FDBD9DAB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69654" y="3787476"/>
            <a:ext cx="2886702" cy="210951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age139image488636784">
            <a:extLst>
              <a:ext uri="{FF2B5EF4-FFF2-40B4-BE49-F238E27FC236}">
                <a16:creationId xmlns:a16="http://schemas.microsoft.com/office/drawing/2014/main" id="{9927571D-6AFB-1D4C-85B5-098CF0AF503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628142" y="3805343"/>
            <a:ext cx="15240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page139image442630192">
            <a:extLst>
              <a:ext uri="{FF2B5EF4-FFF2-40B4-BE49-F238E27FC236}">
                <a16:creationId xmlns:a16="http://schemas.microsoft.com/office/drawing/2014/main" id="{C6A81EC8-CB2F-E346-BDB4-0E6637B96BB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246147" y="4149199"/>
            <a:ext cx="2819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35075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0334" y="238921"/>
            <a:ext cx="10515600" cy="1325563"/>
          </a:xfrm>
        </p:spPr>
        <p:txBody>
          <a:bodyPr/>
          <a:lstStyle/>
          <a:p>
            <a:r>
              <a:rPr lang="es-ES" dirty="0"/>
              <a:t>VAC – SISTEMA DE PRESIÓN NEGATIVA</a:t>
            </a:r>
          </a:p>
        </p:txBody>
      </p:sp>
      <p:sp>
        <p:nvSpPr>
          <p:cNvPr id="3" name="Marcador de contenido 2"/>
          <p:cNvSpPr>
            <a:spLocks noGrp="1"/>
          </p:cNvSpPr>
          <p:nvPr>
            <p:ph idx="1"/>
          </p:nvPr>
        </p:nvSpPr>
        <p:spPr>
          <a:xfrm>
            <a:off x="550334" y="1962150"/>
            <a:ext cx="7033590" cy="4530725"/>
          </a:xfrm>
        </p:spPr>
        <p:txBody>
          <a:bodyPr>
            <a:normAutofit/>
          </a:bodyPr>
          <a:lstStyle/>
          <a:p>
            <a:r>
              <a:rPr lang="es-ES" sz="2400" dirty="0"/>
              <a:t>1997 </a:t>
            </a:r>
            <a:r>
              <a:rPr lang="es-ES" sz="2400" dirty="0" err="1"/>
              <a:t>Morykwas</a:t>
            </a:r>
            <a:r>
              <a:rPr lang="es-ES" sz="2400" dirty="0"/>
              <a:t> y Argenta.</a:t>
            </a:r>
          </a:p>
        </p:txBody>
      </p:sp>
      <p:pic>
        <p:nvPicPr>
          <p:cNvPr id="4" name="Imagen 3" descr="Captura de pantalla 2017-10-21 a la(s) 1.46.30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08134" y="1809339"/>
            <a:ext cx="5951851" cy="3446899"/>
          </a:xfrm>
          <a:prstGeom prst="rect">
            <a:avLst/>
          </a:prstGeom>
        </p:spPr>
      </p:pic>
      <p:sp>
        <p:nvSpPr>
          <p:cNvPr id="5" name="Rectángulo 4"/>
          <p:cNvSpPr/>
          <p:nvPr/>
        </p:nvSpPr>
        <p:spPr>
          <a:xfrm>
            <a:off x="4913245" y="6231265"/>
            <a:ext cx="7033590" cy="461665"/>
          </a:xfrm>
          <a:prstGeom prst="rect">
            <a:avLst/>
          </a:prstGeom>
        </p:spPr>
        <p:txBody>
          <a:bodyPr wrap="square">
            <a:spAutoFit/>
          </a:bodyPr>
          <a:lstStyle/>
          <a:p>
            <a:pPr algn="just"/>
            <a:r>
              <a:rPr lang="es-ES" sz="1200" dirty="0" err="1">
                <a:solidFill>
                  <a:srgbClr val="152B48"/>
                </a:solidFill>
                <a:latin typeface="Montserrat" pitchFamily="2" charset="77"/>
              </a:rPr>
              <a:t>Maurya</a:t>
            </a:r>
            <a:r>
              <a:rPr lang="es-ES" sz="1200" dirty="0">
                <a:solidFill>
                  <a:srgbClr val="152B48"/>
                </a:solidFill>
                <a:latin typeface="Montserrat" pitchFamily="2" charset="77"/>
              </a:rPr>
              <a:t> S, </a:t>
            </a:r>
            <a:r>
              <a:rPr lang="es-ES" sz="1200" dirty="0" err="1">
                <a:solidFill>
                  <a:srgbClr val="152B48"/>
                </a:solidFill>
                <a:latin typeface="Montserrat" pitchFamily="2" charset="77"/>
              </a:rPr>
              <a:t>Bhandari</a:t>
            </a:r>
            <a:r>
              <a:rPr lang="es-ES" sz="1200" dirty="0">
                <a:solidFill>
                  <a:srgbClr val="152B48"/>
                </a:solidFill>
                <a:latin typeface="Montserrat" pitchFamily="2" charset="77"/>
              </a:rPr>
              <a:t> PS. </a:t>
            </a:r>
            <a:r>
              <a:rPr lang="es-ES" sz="1200" dirty="0" err="1">
                <a:solidFill>
                  <a:srgbClr val="152B48"/>
                </a:solidFill>
                <a:latin typeface="Montserrat" pitchFamily="2" charset="77"/>
              </a:rPr>
              <a:t>Negative</a:t>
            </a:r>
            <a:r>
              <a:rPr lang="es-ES" sz="1200" dirty="0">
                <a:solidFill>
                  <a:srgbClr val="152B48"/>
                </a:solidFill>
                <a:latin typeface="Montserrat" pitchFamily="2" charset="77"/>
              </a:rPr>
              <a:t> </a:t>
            </a:r>
            <a:r>
              <a:rPr lang="es-ES" sz="1200" dirty="0" err="1">
                <a:solidFill>
                  <a:srgbClr val="152B48"/>
                </a:solidFill>
                <a:latin typeface="Montserrat" pitchFamily="2" charset="77"/>
              </a:rPr>
              <a:t>Pressure</a:t>
            </a:r>
            <a:r>
              <a:rPr lang="es-ES" sz="1200" dirty="0">
                <a:solidFill>
                  <a:srgbClr val="152B48"/>
                </a:solidFill>
                <a:latin typeface="Montserrat" pitchFamily="2" charset="77"/>
              </a:rPr>
              <a:t> </a:t>
            </a:r>
            <a:r>
              <a:rPr lang="es-ES" sz="1200" dirty="0" err="1">
                <a:solidFill>
                  <a:srgbClr val="152B48"/>
                </a:solidFill>
                <a:latin typeface="Montserrat" pitchFamily="2" charset="77"/>
              </a:rPr>
              <a:t>Wound</a:t>
            </a:r>
            <a:r>
              <a:rPr lang="es-ES" sz="1200" dirty="0">
                <a:solidFill>
                  <a:srgbClr val="152B48"/>
                </a:solidFill>
                <a:latin typeface="Montserrat" pitchFamily="2" charset="77"/>
              </a:rPr>
              <a:t> </a:t>
            </a:r>
            <a:r>
              <a:rPr lang="es-ES" sz="1200" dirty="0" err="1">
                <a:solidFill>
                  <a:srgbClr val="152B48"/>
                </a:solidFill>
                <a:latin typeface="Montserrat" pitchFamily="2" charset="77"/>
              </a:rPr>
              <a:t>Therapy</a:t>
            </a:r>
            <a:r>
              <a:rPr lang="es-ES" sz="1200" dirty="0">
                <a:solidFill>
                  <a:srgbClr val="152B48"/>
                </a:solidFill>
                <a:latin typeface="Montserrat" pitchFamily="2" charset="77"/>
              </a:rPr>
              <a:t> in </a:t>
            </a:r>
            <a:r>
              <a:rPr lang="es-ES" sz="1200" dirty="0" err="1">
                <a:solidFill>
                  <a:srgbClr val="152B48"/>
                </a:solidFill>
                <a:latin typeface="Montserrat" pitchFamily="2" charset="77"/>
              </a:rPr>
              <a:t>the</a:t>
            </a:r>
            <a:r>
              <a:rPr lang="es-ES" sz="1200" dirty="0">
                <a:solidFill>
                  <a:srgbClr val="152B48"/>
                </a:solidFill>
                <a:latin typeface="Montserrat" pitchFamily="2" charset="77"/>
              </a:rPr>
              <a:t> Management of </a:t>
            </a:r>
            <a:r>
              <a:rPr lang="es-ES" sz="1200" dirty="0" err="1">
                <a:solidFill>
                  <a:srgbClr val="152B48"/>
                </a:solidFill>
                <a:latin typeface="Montserrat" pitchFamily="2" charset="77"/>
              </a:rPr>
              <a:t>Combat</a:t>
            </a:r>
            <a:r>
              <a:rPr lang="es-ES" sz="1200" dirty="0">
                <a:solidFill>
                  <a:srgbClr val="152B48"/>
                </a:solidFill>
                <a:latin typeface="Montserrat" pitchFamily="2" charset="77"/>
              </a:rPr>
              <a:t> </a:t>
            </a:r>
            <a:r>
              <a:rPr lang="es-ES" sz="1200" dirty="0" err="1">
                <a:solidFill>
                  <a:srgbClr val="152B48"/>
                </a:solidFill>
                <a:latin typeface="Montserrat" pitchFamily="2" charset="77"/>
              </a:rPr>
              <a:t>Wounds</a:t>
            </a:r>
            <a:r>
              <a:rPr lang="es-ES" sz="1200" dirty="0">
                <a:solidFill>
                  <a:srgbClr val="152B48"/>
                </a:solidFill>
                <a:latin typeface="Montserrat" pitchFamily="2" charset="77"/>
              </a:rPr>
              <a:t>: A </a:t>
            </a:r>
            <a:r>
              <a:rPr lang="es-ES" sz="1200" dirty="0" err="1">
                <a:solidFill>
                  <a:srgbClr val="152B48"/>
                </a:solidFill>
                <a:latin typeface="Montserrat" pitchFamily="2" charset="77"/>
              </a:rPr>
              <a:t>Critical</a:t>
            </a:r>
            <a:r>
              <a:rPr lang="es-ES" sz="1200" dirty="0">
                <a:solidFill>
                  <a:srgbClr val="152B48"/>
                </a:solidFill>
                <a:latin typeface="Montserrat" pitchFamily="2" charset="77"/>
              </a:rPr>
              <a:t> </a:t>
            </a:r>
            <a:r>
              <a:rPr lang="es-ES" sz="1200" dirty="0" err="1">
                <a:solidFill>
                  <a:srgbClr val="152B48"/>
                </a:solidFill>
                <a:latin typeface="Montserrat" pitchFamily="2" charset="77"/>
              </a:rPr>
              <a:t>Review</a:t>
            </a:r>
            <a:r>
              <a:rPr lang="es-ES" sz="1200" dirty="0">
                <a:solidFill>
                  <a:srgbClr val="152B48"/>
                </a:solidFill>
                <a:latin typeface="Montserrat" pitchFamily="2" charset="77"/>
              </a:rPr>
              <a:t>. </a:t>
            </a:r>
            <a:r>
              <a:rPr lang="es-ES" sz="1200" i="1" dirty="0" err="1">
                <a:solidFill>
                  <a:srgbClr val="152B48"/>
                </a:solidFill>
                <a:latin typeface="Montserrat" pitchFamily="2" charset="77"/>
              </a:rPr>
              <a:t>Adv</a:t>
            </a:r>
            <a:r>
              <a:rPr lang="es-ES" sz="1200" i="1" dirty="0">
                <a:solidFill>
                  <a:srgbClr val="152B48"/>
                </a:solidFill>
                <a:latin typeface="Montserrat" pitchFamily="2" charset="77"/>
              </a:rPr>
              <a:t> </a:t>
            </a:r>
            <a:r>
              <a:rPr lang="es-ES" sz="1200" i="1" dirty="0" err="1">
                <a:solidFill>
                  <a:srgbClr val="152B48"/>
                </a:solidFill>
                <a:latin typeface="Montserrat" pitchFamily="2" charset="77"/>
              </a:rPr>
              <a:t>Wound</a:t>
            </a:r>
            <a:r>
              <a:rPr lang="es-ES" sz="1200" i="1" dirty="0">
                <a:solidFill>
                  <a:srgbClr val="152B48"/>
                </a:solidFill>
                <a:latin typeface="Montserrat" pitchFamily="2" charset="77"/>
              </a:rPr>
              <a:t> </a:t>
            </a:r>
            <a:r>
              <a:rPr lang="es-ES" sz="1200" i="1" dirty="0" err="1">
                <a:solidFill>
                  <a:srgbClr val="152B48"/>
                </a:solidFill>
                <a:latin typeface="Montserrat" pitchFamily="2" charset="77"/>
              </a:rPr>
              <a:t>Care</a:t>
            </a:r>
            <a:r>
              <a:rPr lang="es-ES" sz="1200" dirty="0">
                <a:solidFill>
                  <a:srgbClr val="152B48"/>
                </a:solidFill>
                <a:latin typeface="Montserrat" pitchFamily="2" charset="77"/>
              </a:rPr>
              <a:t>. 2016</a:t>
            </a:r>
            <a:r>
              <a:rPr lang="es-ES_tradnl" sz="1200" dirty="0">
                <a:solidFill>
                  <a:srgbClr val="152B48"/>
                </a:solidFill>
                <a:latin typeface="Montserrat" pitchFamily="2" charset="77"/>
              </a:rPr>
              <a:t> </a:t>
            </a:r>
            <a:endParaRPr lang="es-ES" sz="1200" dirty="0">
              <a:solidFill>
                <a:srgbClr val="152B48"/>
              </a:solidFill>
              <a:latin typeface="Montserrat" pitchFamily="2" charset="77"/>
            </a:endParaRPr>
          </a:p>
        </p:txBody>
      </p:sp>
    </p:spTree>
    <p:extLst>
      <p:ext uri="{BB962C8B-B14F-4D97-AF65-F5344CB8AC3E}">
        <p14:creationId xmlns:p14="http://schemas.microsoft.com/office/powerpoint/2010/main" val="319875072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Captura de pantalla 2017-10-15 a la(s) 9.38.46 p.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34484" y="3064165"/>
            <a:ext cx="6271561" cy="3009600"/>
          </a:xfrm>
          <a:prstGeom prst="rect">
            <a:avLst/>
          </a:prstGeom>
        </p:spPr>
      </p:pic>
      <p:sp>
        <p:nvSpPr>
          <p:cNvPr id="2" name="Título 1"/>
          <p:cNvSpPr>
            <a:spLocks noGrp="1"/>
          </p:cNvSpPr>
          <p:nvPr>
            <p:ph type="title"/>
          </p:nvPr>
        </p:nvSpPr>
        <p:spPr>
          <a:xfrm>
            <a:off x="448734" y="159513"/>
            <a:ext cx="10515600" cy="1325563"/>
          </a:xfrm>
        </p:spPr>
        <p:txBody>
          <a:bodyPr/>
          <a:lstStyle/>
          <a:p>
            <a:r>
              <a:rPr lang="es-ES" dirty="0"/>
              <a:t>¿Cómo funciona?</a:t>
            </a:r>
          </a:p>
        </p:txBody>
      </p:sp>
      <p:sp>
        <p:nvSpPr>
          <p:cNvPr id="3" name="Marcador de contenido 2"/>
          <p:cNvSpPr>
            <a:spLocks noGrp="1"/>
          </p:cNvSpPr>
          <p:nvPr>
            <p:ph idx="1"/>
          </p:nvPr>
        </p:nvSpPr>
        <p:spPr>
          <a:xfrm>
            <a:off x="964830" y="1390302"/>
            <a:ext cx="8229600" cy="4525963"/>
          </a:xfrm>
        </p:spPr>
        <p:txBody>
          <a:bodyPr>
            <a:normAutofit/>
          </a:bodyPr>
          <a:lstStyle/>
          <a:p>
            <a:pPr marL="0" indent="0">
              <a:buNone/>
            </a:pPr>
            <a:r>
              <a:rPr lang="es-ES_tradnl" sz="2400" b="1" dirty="0"/>
              <a:t>Efectos directos: </a:t>
            </a:r>
          </a:p>
          <a:p>
            <a:pPr lvl="1"/>
            <a:r>
              <a:rPr lang="es-ES_tradnl" dirty="0"/>
              <a:t>Contracción de la herida (</a:t>
            </a:r>
            <a:r>
              <a:rPr lang="es-ES_tradnl" dirty="0" err="1"/>
              <a:t>macrodeformación</a:t>
            </a:r>
            <a:r>
              <a:rPr lang="es-ES_tradnl" dirty="0"/>
              <a:t>).</a:t>
            </a:r>
          </a:p>
          <a:p>
            <a:pPr lvl="1"/>
            <a:r>
              <a:rPr lang="es-ES_tradnl" dirty="0" err="1"/>
              <a:t>Microdeformación</a:t>
            </a:r>
            <a:r>
              <a:rPr lang="es-ES_tradnl" dirty="0"/>
              <a:t> (</a:t>
            </a:r>
            <a:r>
              <a:rPr lang="es-ES_tradnl" dirty="0" err="1"/>
              <a:t>mecanotransducción</a:t>
            </a:r>
            <a:r>
              <a:rPr lang="es-ES_tradnl" dirty="0"/>
              <a:t>).</a:t>
            </a:r>
          </a:p>
          <a:p>
            <a:pPr lvl="1"/>
            <a:r>
              <a:rPr lang="es-ES_tradnl" dirty="0"/>
              <a:t>Disminuye el edema y la presión hidrostática.</a:t>
            </a:r>
            <a:endParaRPr lang="es-ES" dirty="0"/>
          </a:p>
        </p:txBody>
      </p:sp>
      <p:sp>
        <p:nvSpPr>
          <p:cNvPr id="7" name="Rectángulo 6"/>
          <p:cNvSpPr/>
          <p:nvPr/>
        </p:nvSpPr>
        <p:spPr>
          <a:xfrm>
            <a:off x="4946445" y="6260871"/>
            <a:ext cx="6959600" cy="461665"/>
          </a:xfrm>
          <a:prstGeom prst="rect">
            <a:avLst/>
          </a:prstGeom>
        </p:spPr>
        <p:txBody>
          <a:bodyPr wrap="square">
            <a:spAutoFit/>
          </a:bodyPr>
          <a:lstStyle/>
          <a:p>
            <a:pPr algn="just"/>
            <a:r>
              <a:rPr lang="es-ES" sz="1200" dirty="0" err="1">
                <a:solidFill>
                  <a:srgbClr val="152B48"/>
                </a:solidFill>
                <a:latin typeface="Montserrat" pitchFamily="2" charset="77"/>
              </a:rPr>
              <a:t>Maurya</a:t>
            </a:r>
            <a:r>
              <a:rPr lang="es-ES" sz="1200" dirty="0">
                <a:solidFill>
                  <a:srgbClr val="152B48"/>
                </a:solidFill>
                <a:latin typeface="Montserrat" pitchFamily="2" charset="77"/>
              </a:rPr>
              <a:t> S, </a:t>
            </a:r>
            <a:r>
              <a:rPr lang="es-ES" sz="1200" dirty="0" err="1">
                <a:solidFill>
                  <a:srgbClr val="152B48"/>
                </a:solidFill>
                <a:latin typeface="Montserrat" pitchFamily="2" charset="77"/>
              </a:rPr>
              <a:t>Bhandari</a:t>
            </a:r>
            <a:r>
              <a:rPr lang="es-ES" sz="1200" dirty="0">
                <a:solidFill>
                  <a:srgbClr val="152B48"/>
                </a:solidFill>
                <a:latin typeface="Montserrat" pitchFamily="2" charset="77"/>
              </a:rPr>
              <a:t> PS. </a:t>
            </a:r>
            <a:r>
              <a:rPr lang="es-ES" sz="1200" dirty="0" err="1">
                <a:solidFill>
                  <a:srgbClr val="152B48"/>
                </a:solidFill>
                <a:latin typeface="Montserrat" pitchFamily="2" charset="77"/>
              </a:rPr>
              <a:t>Negative</a:t>
            </a:r>
            <a:r>
              <a:rPr lang="es-ES" sz="1200" dirty="0">
                <a:solidFill>
                  <a:srgbClr val="152B48"/>
                </a:solidFill>
                <a:latin typeface="Montserrat" pitchFamily="2" charset="77"/>
              </a:rPr>
              <a:t> </a:t>
            </a:r>
            <a:r>
              <a:rPr lang="es-ES" sz="1200" dirty="0" err="1">
                <a:solidFill>
                  <a:srgbClr val="152B48"/>
                </a:solidFill>
                <a:latin typeface="Montserrat" pitchFamily="2" charset="77"/>
              </a:rPr>
              <a:t>Pressure</a:t>
            </a:r>
            <a:r>
              <a:rPr lang="es-ES" sz="1200" dirty="0">
                <a:solidFill>
                  <a:srgbClr val="152B48"/>
                </a:solidFill>
                <a:latin typeface="Montserrat" pitchFamily="2" charset="77"/>
              </a:rPr>
              <a:t> </a:t>
            </a:r>
            <a:r>
              <a:rPr lang="es-ES" sz="1200" dirty="0" err="1">
                <a:solidFill>
                  <a:srgbClr val="152B48"/>
                </a:solidFill>
                <a:latin typeface="Montserrat" pitchFamily="2" charset="77"/>
              </a:rPr>
              <a:t>Wound</a:t>
            </a:r>
            <a:r>
              <a:rPr lang="es-ES" sz="1200" dirty="0">
                <a:solidFill>
                  <a:srgbClr val="152B48"/>
                </a:solidFill>
                <a:latin typeface="Montserrat" pitchFamily="2" charset="77"/>
              </a:rPr>
              <a:t> </a:t>
            </a:r>
            <a:r>
              <a:rPr lang="es-ES" sz="1200" dirty="0" err="1">
                <a:solidFill>
                  <a:srgbClr val="152B48"/>
                </a:solidFill>
                <a:latin typeface="Montserrat" pitchFamily="2" charset="77"/>
              </a:rPr>
              <a:t>Therapy</a:t>
            </a:r>
            <a:r>
              <a:rPr lang="es-ES" sz="1200" dirty="0">
                <a:solidFill>
                  <a:srgbClr val="152B48"/>
                </a:solidFill>
                <a:latin typeface="Montserrat" pitchFamily="2" charset="77"/>
              </a:rPr>
              <a:t> in </a:t>
            </a:r>
            <a:r>
              <a:rPr lang="es-ES" sz="1200" dirty="0" err="1">
                <a:solidFill>
                  <a:srgbClr val="152B48"/>
                </a:solidFill>
                <a:latin typeface="Montserrat" pitchFamily="2" charset="77"/>
              </a:rPr>
              <a:t>the</a:t>
            </a:r>
            <a:r>
              <a:rPr lang="es-ES" sz="1200" dirty="0">
                <a:solidFill>
                  <a:srgbClr val="152B48"/>
                </a:solidFill>
                <a:latin typeface="Montserrat" pitchFamily="2" charset="77"/>
              </a:rPr>
              <a:t> Management of </a:t>
            </a:r>
            <a:r>
              <a:rPr lang="es-ES" sz="1200" dirty="0" err="1">
                <a:solidFill>
                  <a:srgbClr val="152B48"/>
                </a:solidFill>
                <a:latin typeface="Montserrat" pitchFamily="2" charset="77"/>
              </a:rPr>
              <a:t>Combat</a:t>
            </a:r>
            <a:r>
              <a:rPr lang="es-ES" sz="1200" dirty="0">
                <a:solidFill>
                  <a:srgbClr val="152B48"/>
                </a:solidFill>
                <a:latin typeface="Montserrat" pitchFamily="2" charset="77"/>
              </a:rPr>
              <a:t> </a:t>
            </a:r>
            <a:r>
              <a:rPr lang="es-ES" sz="1200" dirty="0" err="1">
                <a:solidFill>
                  <a:srgbClr val="152B48"/>
                </a:solidFill>
                <a:latin typeface="Montserrat" pitchFamily="2" charset="77"/>
              </a:rPr>
              <a:t>Wounds</a:t>
            </a:r>
            <a:r>
              <a:rPr lang="es-ES" sz="1200" dirty="0">
                <a:solidFill>
                  <a:srgbClr val="152B48"/>
                </a:solidFill>
                <a:latin typeface="Montserrat" pitchFamily="2" charset="77"/>
              </a:rPr>
              <a:t>: A </a:t>
            </a:r>
            <a:r>
              <a:rPr lang="es-ES" sz="1200" dirty="0" err="1">
                <a:solidFill>
                  <a:srgbClr val="152B48"/>
                </a:solidFill>
                <a:latin typeface="Montserrat" pitchFamily="2" charset="77"/>
              </a:rPr>
              <a:t>Critical</a:t>
            </a:r>
            <a:r>
              <a:rPr lang="es-ES" sz="1200" dirty="0">
                <a:solidFill>
                  <a:srgbClr val="152B48"/>
                </a:solidFill>
                <a:latin typeface="Montserrat" pitchFamily="2" charset="77"/>
              </a:rPr>
              <a:t> </a:t>
            </a:r>
            <a:r>
              <a:rPr lang="es-ES" sz="1200" dirty="0" err="1">
                <a:solidFill>
                  <a:srgbClr val="152B48"/>
                </a:solidFill>
                <a:latin typeface="Montserrat" pitchFamily="2" charset="77"/>
              </a:rPr>
              <a:t>Review</a:t>
            </a:r>
            <a:r>
              <a:rPr lang="es-ES" sz="1200" dirty="0">
                <a:solidFill>
                  <a:srgbClr val="152B48"/>
                </a:solidFill>
                <a:latin typeface="Montserrat" pitchFamily="2" charset="77"/>
              </a:rPr>
              <a:t>. </a:t>
            </a:r>
            <a:r>
              <a:rPr lang="es-ES" sz="1200" i="1" dirty="0" err="1">
                <a:solidFill>
                  <a:srgbClr val="152B48"/>
                </a:solidFill>
                <a:latin typeface="Montserrat" pitchFamily="2" charset="77"/>
              </a:rPr>
              <a:t>Adv</a:t>
            </a:r>
            <a:r>
              <a:rPr lang="es-ES" sz="1200" i="1" dirty="0">
                <a:solidFill>
                  <a:srgbClr val="152B48"/>
                </a:solidFill>
                <a:latin typeface="Montserrat" pitchFamily="2" charset="77"/>
              </a:rPr>
              <a:t> </a:t>
            </a:r>
            <a:r>
              <a:rPr lang="es-ES" sz="1200" i="1" dirty="0" err="1">
                <a:solidFill>
                  <a:srgbClr val="152B48"/>
                </a:solidFill>
                <a:latin typeface="Montserrat" pitchFamily="2" charset="77"/>
              </a:rPr>
              <a:t>Wound</a:t>
            </a:r>
            <a:r>
              <a:rPr lang="es-ES" sz="1200" i="1" dirty="0">
                <a:solidFill>
                  <a:srgbClr val="152B48"/>
                </a:solidFill>
                <a:latin typeface="Montserrat" pitchFamily="2" charset="77"/>
              </a:rPr>
              <a:t> </a:t>
            </a:r>
            <a:r>
              <a:rPr lang="es-ES" sz="1200" i="1" dirty="0" err="1">
                <a:solidFill>
                  <a:srgbClr val="152B48"/>
                </a:solidFill>
                <a:latin typeface="Montserrat" pitchFamily="2" charset="77"/>
              </a:rPr>
              <a:t>Care</a:t>
            </a:r>
            <a:r>
              <a:rPr lang="es-ES" sz="1200" dirty="0">
                <a:solidFill>
                  <a:srgbClr val="152B48"/>
                </a:solidFill>
                <a:latin typeface="Montserrat" pitchFamily="2" charset="77"/>
              </a:rPr>
              <a:t>. 2016</a:t>
            </a:r>
            <a:r>
              <a:rPr lang="es-ES_tradnl" sz="1200" dirty="0">
                <a:solidFill>
                  <a:srgbClr val="152B48"/>
                </a:solidFill>
                <a:latin typeface="Montserrat" pitchFamily="2" charset="77"/>
              </a:rPr>
              <a:t> </a:t>
            </a:r>
            <a:endParaRPr lang="es-ES" sz="1200" dirty="0">
              <a:solidFill>
                <a:srgbClr val="152B48"/>
              </a:solidFill>
              <a:latin typeface="Montserrat" pitchFamily="2" charset="77"/>
            </a:endParaRPr>
          </a:p>
        </p:txBody>
      </p:sp>
    </p:spTree>
    <p:extLst>
      <p:ext uri="{BB962C8B-B14F-4D97-AF65-F5344CB8AC3E}">
        <p14:creationId xmlns:p14="http://schemas.microsoft.com/office/powerpoint/2010/main" val="153526277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1934" y="214110"/>
            <a:ext cx="10515600" cy="1325563"/>
          </a:xfrm>
        </p:spPr>
        <p:txBody>
          <a:bodyPr/>
          <a:lstStyle/>
          <a:p>
            <a:r>
              <a:rPr lang="es-ES" dirty="0"/>
              <a:t>¿Cómo funciona?</a:t>
            </a:r>
          </a:p>
        </p:txBody>
      </p:sp>
      <p:sp>
        <p:nvSpPr>
          <p:cNvPr id="3" name="Marcador de contenido 2"/>
          <p:cNvSpPr>
            <a:spLocks noGrp="1"/>
          </p:cNvSpPr>
          <p:nvPr>
            <p:ph idx="1"/>
          </p:nvPr>
        </p:nvSpPr>
        <p:spPr>
          <a:xfrm>
            <a:off x="817476" y="1510028"/>
            <a:ext cx="8229600" cy="4525963"/>
          </a:xfrm>
        </p:spPr>
        <p:txBody>
          <a:bodyPr>
            <a:normAutofit/>
          </a:bodyPr>
          <a:lstStyle/>
          <a:p>
            <a:pPr>
              <a:lnSpc>
                <a:spcPct val="100000"/>
              </a:lnSpc>
            </a:pPr>
            <a:r>
              <a:rPr lang="es-ES_tradnl" sz="2400" b="1" dirty="0"/>
              <a:t>Efectos directos: </a:t>
            </a:r>
          </a:p>
          <a:p>
            <a:pPr lvl="1">
              <a:lnSpc>
                <a:spcPct val="100000"/>
              </a:lnSpc>
            </a:pPr>
            <a:r>
              <a:rPr lang="es-ES_tradnl" dirty="0"/>
              <a:t>Contracción de la herida (</a:t>
            </a:r>
            <a:r>
              <a:rPr lang="es-ES_tradnl" dirty="0" err="1"/>
              <a:t>macrodeformación</a:t>
            </a:r>
            <a:r>
              <a:rPr lang="es-ES_tradnl" dirty="0"/>
              <a:t>).</a:t>
            </a:r>
          </a:p>
          <a:p>
            <a:pPr lvl="1">
              <a:lnSpc>
                <a:spcPct val="100000"/>
              </a:lnSpc>
            </a:pPr>
            <a:r>
              <a:rPr lang="es-ES_tradnl" dirty="0" err="1"/>
              <a:t>Microdeformación</a:t>
            </a:r>
            <a:r>
              <a:rPr lang="es-ES_tradnl" dirty="0"/>
              <a:t> (</a:t>
            </a:r>
            <a:r>
              <a:rPr lang="es-ES_tradnl" dirty="0" err="1"/>
              <a:t>mecanotransducción</a:t>
            </a:r>
            <a:r>
              <a:rPr lang="es-ES_tradnl" dirty="0"/>
              <a:t>).</a:t>
            </a:r>
          </a:p>
          <a:p>
            <a:pPr lvl="1">
              <a:lnSpc>
                <a:spcPct val="100000"/>
              </a:lnSpc>
            </a:pPr>
            <a:r>
              <a:rPr lang="es-ES_tradnl" dirty="0"/>
              <a:t>Disminuye el edema y la presión hidrostática.</a:t>
            </a:r>
            <a:endParaRPr lang="es-ES" dirty="0"/>
          </a:p>
        </p:txBody>
      </p:sp>
      <p:sp>
        <p:nvSpPr>
          <p:cNvPr id="7" name="Rectángulo 6"/>
          <p:cNvSpPr/>
          <p:nvPr/>
        </p:nvSpPr>
        <p:spPr>
          <a:xfrm>
            <a:off x="4801330" y="6216163"/>
            <a:ext cx="7316375" cy="461665"/>
          </a:xfrm>
          <a:prstGeom prst="rect">
            <a:avLst/>
          </a:prstGeom>
        </p:spPr>
        <p:txBody>
          <a:bodyPr wrap="square">
            <a:spAutoFit/>
          </a:bodyPr>
          <a:lstStyle/>
          <a:p>
            <a:pPr algn="just"/>
            <a:r>
              <a:rPr lang="es-ES" sz="1200" dirty="0" err="1">
                <a:solidFill>
                  <a:srgbClr val="152B48"/>
                </a:solidFill>
                <a:latin typeface="Montserrat" pitchFamily="2" charset="77"/>
              </a:rPr>
              <a:t>Maurya</a:t>
            </a:r>
            <a:r>
              <a:rPr lang="es-ES" sz="1200" dirty="0">
                <a:solidFill>
                  <a:srgbClr val="152B48"/>
                </a:solidFill>
                <a:latin typeface="Montserrat" pitchFamily="2" charset="77"/>
              </a:rPr>
              <a:t> S, </a:t>
            </a:r>
            <a:r>
              <a:rPr lang="es-ES" sz="1200" dirty="0" err="1">
                <a:solidFill>
                  <a:srgbClr val="152B48"/>
                </a:solidFill>
                <a:latin typeface="Montserrat" pitchFamily="2" charset="77"/>
              </a:rPr>
              <a:t>Bhandari</a:t>
            </a:r>
            <a:r>
              <a:rPr lang="es-ES" sz="1200" dirty="0">
                <a:solidFill>
                  <a:srgbClr val="152B48"/>
                </a:solidFill>
                <a:latin typeface="Montserrat" pitchFamily="2" charset="77"/>
              </a:rPr>
              <a:t> PS. </a:t>
            </a:r>
            <a:r>
              <a:rPr lang="es-ES" sz="1200" dirty="0" err="1">
                <a:solidFill>
                  <a:srgbClr val="152B48"/>
                </a:solidFill>
                <a:latin typeface="Montserrat" pitchFamily="2" charset="77"/>
              </a:rPr>
              <a:t>Negative</a:t>
            </a:r>
            <a:r>
              <a:rPr lang="es-ES" sz="1200" dirty="0">
                <a:solidFill>
                  <a:srgbClr val="152B48"/>
                </a:solidFill>
                <a:latin typeface="Montserrat" pitchFamily="2" charset="77"/>
              </a:rPr>
              <a:t> </a:t>
            </a:r>
            <a:r>
              <a:rPr lang="es-ES" sz="1200" dirty="0" err="1">
                <a:solidFill>
                  <a:srgbClr val="152B48"/>
                </a:solidFill>
                <a:latin typeface="Montserrat" pitchFamily="2" charset="77"/>
              </a:rPr>
              <a:t>Pressure</a:t>
            </a:r>
            <a:r>
              <a:rPr lang="es-ES" sz="1200" dirty="0">
                <a:solidFill>
                  <a:srgbClr val="152B48"/>
                </a:solidFill>
                <a:latin typeface="Montserrat" pitchFamily="2" charset="77"/>
              </a:rPr>
              <a:t> </a:t>
            </a:r>
            <a:r>
              <a:rPr lang="es-ES" sz="1200" dirty="0" err="1">
                <a:solidFill>
                  <a:srgbClr val="152B48"/>
                </a:solidFill>
                <a:latin typeface="Montserrat" pitchFamily="2" charset="77"/>
              </a:rPr>
              <a:t>Wound</a:t>
            </a:r>
            <a:r>
              <a:rPr lang="es-ES" sz="1200" dirty="0">
                <a:solidFill>
                  <a:srgbClr val="152B48"/>
                </a:solidFill>
                <a:latin typeface="Montserrat" pitchFamily="2" charset="77"/>
              </a:rPr>
              <a:t> </a:t>
            </a:r>
            <a:r>
              <a:rPr lang="es-ES" sz="1200" dirty="0" err="1">
                <a:solidFill>
                  <a:srgbClr val="152B48"/>
                </a:solidFill>
                <a:latin typeface="Montserrat" pitchFamily="2" charset="77"/>
              </a:rPr>
              <a:t>Therapy</a:t>
            </a:r>
            <a:r>
              <a:rPr lang="es-ES" sz="1200" dirty="0">
                <a:solidFill>
                  <a:srgbClr val="152B48"/>
                </a:solidFill>
                <a:latin typeface="Montserrat" pitchFamily="2" charset="77"/>
              </a:rPr>
              <a:t> in </a:t>
            </a:r>
            <a:r>
              <a:rPr lang="es-ES" sz="1200" dirty="0" err="1">
                <a:solidFill>
                  <a:srgbClr val="152B48"/>
                </a:solidFill>
                <a:latin typeface="Montserrat" pitchFamily="2" charset="77"/>
              </a:rPr>
              <a:t>the</a:t>
            </a:r>
            <a:r>
              <a:rPr lang="es-ES" sz="1200" dirty="0">
                <a:solidFill>
                  <a:srgbClr val="152B48"/>
                </a:solidFill>
                <a:latin typeface="Montserrat" pitchFamily="2" charset="77"/>
              </a:rPr>
              <a:t> Management of </a:t>
            </a:r>
            <a:r>
              <a:rPr lang="es-ES" sz="1200" dirty="0" err="1">
                <a:solidFill>
                  <a:srgbClr val="152B48"/>
                </a:solidFill>
                <a:latin typeface="Montserrat" pitchFamily="2" charset="77"/>
              </a:rPr>
              <a:t>Combat</a:t>
            </a:r>
            <a:r>
              <a:rPr lang="es-ES" sz="1200" dirty="0">
                <a:solidFill>
                  <a:srgbClr val="152B48"/>
                </a:solidFill>
                <a:latin typeface="Montserrat" pitchFamily="2" charset="77"/>
              </a:rPr>
              <a:t> </a:t>
            </a:r>
            <a:r>
              <a:rPr lang="es-ES" sz="1200" dirty="0" err="1">
                <a:solidFill>
                  <a:srgbClr val="152B48"/>
                </a:solidFill>
                <a:latin typeface="Montserrat" pitchFamily="2" charset="77"/>
              </a:rPr>
              <a:t>Wounds</a:t>
            </a:r>
            <a:r>
              <a:rPr lang="es-ES" sz="1200" dirty="0">
                <a:solidFill>
                  <a:srgbClr val="152B48"/>
                </a:solidFill>
                <a:latin typeface="Montserrat" pitchFamily="2" charset="77"/>
              </a:rPr>
              <a:t>: A </a:t>
            </a:r>
            <a:r>
              <a:rPr lang="es-ES" sz="1200" dirty="0" err="1">
                <a:solidFill>
                  <a:srgbClr val="152B48"/>
                </a:solidFill>
                <a:latin typeface="Montserrat" pitchFamily="2" charset="77"/>
              </a:rPr>
              <a:t>Critical</a:t>
            </a:r>
            <a:r>
              <a:rPr lang="es-ES" sz="1200" dirty="0">
                <a:solidFill>
                  <a:srgbClr val="152B48"/>
                </a:solidFill>
                <a:latin typeface="Montserrat" pitchFamily="2" charset="77"/>
              </a:rPr>
              <a:t> </a:t>
            </a:r>
            <a:r>
              <a:rPr lang="es-ES" sz="1200" dirty="0" err="1">
                <a:solidFill>
                  <a:srgbClr val="152B48"/>
                </a:solidFill>
                <a:latin typeface="Montserrat" pitchFamily="2" charset="77"/>
              </a:rPr>
              <a:t>Review</a:t>
            </a:r>
            <a:r>
              <a:rPr lang="es-ES" sz="1200" dirty="0">
                <a:solidFill>
                  <a:srgbClr val="152B48"/>
                </a:solidFill>
                <a:latin typeface="Montserrat" pitchFamily="2" charset="77"/>
              </a:rPr>
              <a:t>. </a:t>
            </a:r>
            <a:r>
              <a:rPr lang="es-ES" sz="1200" i="1" dirty="0" err="1">
                <a:solidFill>
                  <a:srgbClr val="152B48"/>
                </a:solidFill>
                <a:latin typeface="Montserrat" pitchFamily="2" charset="77"/>
              </a:rPr>
              <a:t>Adv</a:t>
            </a:r>
            <a:r>
              <a:rPr lang="es-ES" sz="1200" i="1" dirty="0">
                <a:solidFill>
                  <a:srgbClr val="152B48"/>
                </a:solidFill>
                <a:latin typeface="Montserrat" pitchFamily="2" charset="77"/>
              </a:rPr>
              <a:t> </a:t>
            </a:r>
            <a:r>
              <a:rPr lang="es-ES" sz="1200" i="1" dirty="0" err="1">
                <a:solidFill>
                  <a:srgbClr val="152B48"/>
                </a:solidFill>
                <a:latin typeface="Montserrat" pitchFamily="2" charset="77"/>
              </a:rPr>
              <a:t>Wound</a:t>
            </a:r>
            <a:r>
              <a:rPr lang="es-ES" sz="1200" i="1" dirty="0">
                <a:solidFill>
                  <a:srgbClr val="152B48"/>
                </a:solidFill>
                <a:latin typeface="Montserrat" pitchFamily="2" charset="77"/>
              </a:rPr>
              <a:t> </a:t>
            </a:r>
            <a:r>
              <a:rPr lang="es-ES" sz="1200" i="1" dirty="0" err="1">
                <a:solidFill>
                  <a:srgbClr val="152B48"/>
                </a:solidFill>
                <a:latin typeface="Montserrat" pitchFamily="2" charset="77"/>
              </a:rPr>
              <a:t>Care</a:t>
            </a:r>
            <a:r>
              <a:rPr lang="es-ES" sz="1200" dirty="0">
                <a:solidFill>
                  <a:srgbClr val="152B48"/>
                </a:solidFill>
                <a:latin typeface="Montserrat" pitchFamily="2" charset="77"/>
              </a:rPr>
              <a:t>. 2016</a:t>
            </a:r>
            <a:r>
              <a:rPr lang="es-ES_tradnl" sz="1200" dirty="0">
                <a:solidFill>
                  <a:srgbClr val="152B48"/>
                </a:solidFill>
                <a:latin typeface="Montserrat" pitchFamily="2" charset="77"/>
              </a:rPr>
              <a:t> </a:t>
            </a:r>
            <a:endParaRPr lang="es-ES" sz="1200" dirty="0">
              <a:solidFill>
                <a:srgbClr val="152B48"/>
              </a:solidFill>
              <a:latin typeface="Montserrat" pitchFamily="2" charset="77"/>
            </a:endParaRPr>
          </a:p>
        </p:txBody>
      </p:sp>
      <p:sp>
        <p:nvSpPr>
          <p:cNvPr id="8" name="Marcador de contenido 2">
            <a:extLst>
              <a:ext uri="{FF2B5EF4-FFF2-40B4-BE49-F238E27FC236}">
                <a16:creationId xmlns:a16="http://schemas.microsoft.com/office/drawing/2014/main" id="{11CDEC84-A939-E647-97CC-8C0E0599C1C4}"/>
              </a:ext>
            </a:extLst>
          </p:cNvPr>
          <p:cNvSpPr txBox="1">
            <a:spLocks/>
          </p:cNvSpPr>
          <p:nvPr/>
        </p:nvSpPr>
        <p:spPr>
          <a:xfrm>
            <a:off x="4835196" y="3437467"/>
            <a:ext cx="7033590" cy="4530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ES_tradnl" sz="2400" b="1" dirty="0"/>
              <a:t>Mecanismos indirectos:</a:t>
            </a:r>
          </a:p>
          <a:p>
            <a:pPr lvl="1">
              <a:lnSpc>
                <a:spcPct val="100000"/>
              </a:lnSpc>
            </a:pPr>
            <a:r>
              <a:rPr lang="es-ES_tradnl" dirty="0"/>
              <a:t>Aumentan la proliferación.</a:t>
            </a:r>
          </a:p>
          <a:p>
            <a:pPr lvl="1">
              <a:lnSpc>
                <a:spcPct val="100000"/>
              </a:lnSpc>
            </a:pPr>
            <a:r>
              <a:rPr lang="es-ES_tradnl" dirty="0"/>
              <a:t>Migración de fibroblastos, células endoteliales y epiteliales que resulta en granulación.</a:t>
            </a:r>
          </a:p>
          <a:p>
            <a:pPr lvl="1">
              <a:lnSpc>
                <a:spcPct val="100000"/>
              </a:lnSpc>
            </a:pPr>
            <a:r>
              <a:rPr lang="es-ES_tradnl" dirty="0"/>
              <a:t>Promueve angiogénesis por aumento del VEGF.</a:t>
            </a:r>
          </a:p>
          <a:p>
            <a:pPr lvl="1">
              <a:lnSpc>
                <a:spcPct val="100000"/>
              </a:lnSpc>
            </a:pPr>
            <a:r>
              <a:rPr lang="es-ES_tradnl" dirty="0"/>
              <a:t>¿Disminuye carga bacteriana?</a:t>
            </a:r>
            <a:endParaRPr lang="es-ES" dirty="0"/>
          </a:p>
        </p:txBody>
      </p:sp>
    </p:spTree>
    <p:extLst>
      <p:ext uri="{BB962C8B-B14F-4D97-AF65-F5344CB8AC3E}">
        <p14:creationId xmlns:p14="http://schemas.microsoft.com/office/powerpoint/2010/main" val="300421704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42BCB-0B42-4040-B12F-89993ED2A03F}"/>
              </a:ext>
            </a:extLst>
          </p:cNvPr>
          <p:cNvSpPr>
            <a:spLocks noGrp="1"/>
          </p:cNvSpPr>
          <p:nvPr>
            <p:ph type="title"/>
          </p:nvPr>
        </p:nvSpPr>
        <p:spPr>
          <a:xfrm>
            <a:off x="427199" y="25873"/>
            <a:ext cx="10515600" cy="1325563"/>
          </a:xfrm>
        </p:spPr>
        <p:txBody>
          <a:bodyPr/>
          <a:lstStyle/>
          <a:p>
            <a:r>
              <a:rPr lang="en-CO" dirty="0"/>
              <a:t>CICATRIZACIÓN</a:t>
            </a:r>
          </a:p>
        </p:txBody>
      </p:sp>
      <p:sp>
        <p:nvSpPr>
          <p:cNvPr id="8" name="Marcador de contenido 2">
            <a:extLst>
              <a:ext uri="{FF2B5EF4-FFF2-40B4-BE49-F238E27FC236}">
                <a16:creationId xmlns:a16="http://schemas.microsoft.com/office/drawing/2014/main" id="{A54E0A08-018F-5546-9946-DF1C1D29DA83}"/>
              </a:ext>
            </a:extLst>
          </p:cNvPr>
          <p:cNvSpPr txBox="1">
            <a:spLocks/>
          </p:cNvSpPr>
          <p:nvPr/>
        </p:nvSpPr>
        <p:spPr>
          <a:xfrm>
            <a:off x="4864297" y="2813368"/>
            <a:ext cx="6396370" cy="34194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800" dirty="0"/>
              <a:t>Contaminación:</a:t>
            </a:r>
          </a:p>
          <a:p>
            <a:pPr lvl="1">
              <a:buFont typeface="Wingdings" pitchFamily="2" charset="2"/>
              <a:buChar char="§"/>
            </a:pPr>
            <a:r>
              <a:rPr lang="es-ES" sz="1600" dirty="0"/>
              <a:t>Bacterias no proliferan.</a:t>
            </a:r>
          </a:p>
          <a:p>
            <a:pPr lvl="1">
              <a:buFont typeface="Wingdings" pitchFamily="2" charset="2"/>
              <a:buChar char="§"/>
            </a:pPr>
            <a:r>
              <a:rPr lang="es-ES" sz="1600" dirty="0"/>
              <a:t>Todas las heridas contaminadas a las 48 horas</a:t>
            </a:r>
            <a:r>
              <a:rPr lang="es-ES" sz="1800" dirty="0"/>
              <a:t>.</a:t>
            </a:r>
          </a:p>
          <a:p>
            <a:r>
              <a:rPr lang="es-ES" sz="1800" dirty="0"/>
              <a:t>Colonización:</a:t>
            </a:r>
          </a:p>
          <a:p>
            <a:pPr lvl="1">
              <a:buFont typeface="Wingdings" pitchFamily="2" charset="2"/>
              <a:buChar char="§"/>
            </a:pPr>
            <a:r>
              <a:rPr lang="es-ES" sz="1600" dirty="0"/>
              <a:t>Toda herida crónica.</a:t>
            </a:r>
          </a:p>
          <a:p>
            <a:pPr lvl="1">
              <a:buFont typeface="Wingdings" pitchFamily="2" charset="2"/>
              <a:buChar char="§"/>
            </a:pPr>
            <a:r>
              <a:rPr lang="es-ES" sz="1600" dirty="0"/>
              <a:t>Proliferan pero no hay daño del tejido.</a:t>
            </a:r>
          </a:p>
          <a:p>
            <a:r>
              <a:rPr lang="es-ES" sz="1800" dirty="0"/>
              <a:t>Colonización crítica:</a:t>
            </a:r>
          </a:p>
          <a:p>
            <a:pPr lvl="1">
              <a:buFont typeface="Wingdings" pitchFamily="2" charset="2"/>
              <a:buChar char="§"/>
            </a:pPr>
            <a:r>
              <a:rPr lang="es-ES" sz="1600" dirty="0"/>
              <a:t>&gt;10</a:t>
            </a:r>
            <a:r>
              <a:rPr lang="es-ES" sz="1600" baseline="30000" dirty="0"/>
              <a:t>5 </a:t>
            </a:r>
            <a:r>
              <a:rPr lang="es-ES" sz="1600" dirty="0"/>
              <a:t>/gr de tejido.</a:t>
            </a:r>
          </a:p>
          <a:p>
            <a:pPr lvl="1">
              <a:buFont typeface="Wingdings" pitchFamily="2" charset="2"/>
              <a:buChar char="§"/>
            </a:pPr>
            <a:r>
              <a:rPr lang="es-ES" sz="1600" dirty="0"/>
              <a:t>No daño de tejido pero entorpece cicatrización.</a:t>
            </a:r>
          </a:p>
          <a:p>
            <a:r>
              <a:rPr lang="es-ES" sz="1800" dirty="0"/>
              <a:t>Infección :</a:t>
            </a:r>
          </a:p>
          <a:p>
            <a:pPr lvl="1">
              <a:buFont typeface="Wingdings" pitchFamily="2" charset="2"/>
              <a:buChar char="§"/>
            </a:pPr>
            <a:r>
              <a:rPr lang="es-ES" sz="1600" b="1" dirty="0" err="1"/>
              <a:t>Biofilm</a:t>
            </a:r>
            <a:r>
              <a:rPr lang="es-ES" sz="1600" b="1" dirty="0"/>
              <a:t>: </a:t>
            </a:r>
            <a:r>
              <a:rPr lang="es-ES" sz="1600" dirty="0"/>
              <a:t>percepción cuórum.</a:t>
            </a:r>
          </a:p>
        </p:txBody>
      </p:sp>
      <p:pic>
        <p:nvPicPr>
          <p:cNvPr id="9" name="Imagen 4" descr="Captura de pantalla 2017-10-24 a la(s) 5.43.37 p.m..png">
            <a:extLst>
              <a:ext uri="{FF2B5EF4-FFF2-40B4-BE49-F238E27FC236}">
                <a16:creationId xmlns:a16="http://schemas.microsoft.com/office/drawing/2014/main" id="{2EF2540F-71A0-A544-958A-BA51AB827F6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34827" y="1088168"/>
            <a:ext cx="7861662" cy="1725200"/>
          </a:xfrm>
          <a:prstGeom prst="rect">
            <a:avLst/>
          </a:prstGeom>
        </p:spPr>
      </p:pic>
      <p:sp>
        <p:nvSpPr>
          <p:cNvPr id="10" name="Rectángulo 5">
            <a:extLst>
              <a:ext uri="{FF2B5EF4-FFF2-40B4-BE49-F238E27FC236}">
                <a16:creationId xmlns:a16="http://schemas.microsoft.com/office/drawing/2014/main" id="{F5A3FA01-90CA-C244-9123-3A4C02B5A11A}"/>
              </a:ext>
            </a:extLst>
          </p:cNvPr>
          <p:cNvSpPr/>
          <p:nvPr/>
        </p:nvSpPr>
        <p:spPr>
          <a:xfrm>
            <a:off x="6854055" y="6317479"/>
            <a:ext cx="5050078" cy="461665"/>
          </a:xfrm>
          <a:prstGeom prst="rect">
            <a:avLst/>
          </a:prstGeom>
        </p:spPr>
        <p:txBody>
          <a:bodyPr wrap="square">
            <a:spAutoFit/>
          </a:bodyPr>
          <a:lstStyle/>
          <a:p>
            <a:pPr algn="just"/>
            <a:r>
              <a:rPr lang="es-ES" sz="1200" dirty="0" err="1">
                <a:solidFill>
                  <a:srgbClr val="152B48"/>
                </a:solidFill>
                <a:latin typeface="Montserrat" pitchFamily="2" charset="77"/>
              </a:rPr>
              <a:t>Panuncialman</a:t>
            </a:r>
            <a:r>
              <a:rPr lang="es-ES" sz="1200" dirty="0">
                <a:solidFill>
                  <a:srgbClr val="152B48"/>
                </a:solidFill>
                <a:latin typeface="Montserrat" pitchFamily="2" charset="77"/>
              </a:rPr>
              <a:t> J, </a:t>
            </a:r>
            <a:r>
              <a:rPr lang="es-ES" sz="1200" dirty="0" err="1">
                <a:solidFill>
                  <a:srgbClr val="152B48"/>
                </a:solidFill>
                <a:latin typeface="Montserrat" pitchFamily="2" charset="77"/>
              </a:rPr>
              <a:t>Falanga</a:t>
            </a:r>
            <a:r>
              <a:rPr lang="es-ES" sz="1200" dirty="0">
                <a:solidFill>
                  <a:srgbClr val="152B48"/>
                </a:solidFill>
                <a:latin typeface="Montserrat" pitchFamily="2" charset="77"/>
              </a:rPr>
              <a:t> V. </a:t>
            </a:r>
            <a:r>
              <a:rPr lang="es-ES" sz="1200" dirty="0" err="1">
                <a:solidFill>
                  <a:srgbClr val="152B48"/>
                </a:solidFill>
                <a:latin typeface="Montserrat" pitchFamily="2" charset="77"/>
              </a:rPr>
              <a:t>The</a:t>
            </a:r>
            <a:r>
              <a:rPr lang="es-ES" sz="1200" dirty="0">
                <a:solidFill>
                  <a:srgbClr val="152B48"/>
                </a:solidFill>
                <a:latin typeface="Montserrat" pitchFamily="2" charset="77"/>
              </a:rPr>
              <a:t> </a:t>
            </a:r>
            <a:r>
              <a:rPr lang="es-ES" sz="1200" dirty="0" err="1">
                <a:solidFill>
                  <a:srgbClr val="152B48"/>
                </a:solidFill>
                <a:latin typeface="Montserrat" pitchFamily="2" charset="77"/>
              </a:rPr>
              <a:t>Science</a:t>
            </a:r>
            <a:r>
              <a:rPr lang="es-ES" sz="1200" dirty="0">
                <a:solidFill>
                  <a:srgbClr val="152B48"/>
                </a:solidFill>
                <a:latin typeface="Montserrat" pitchFamily="2" charset="77"/>
              </a:rPr>
              <a:t> of </a:t>
            </a:r>
            <a:r>
              <a:rPr lang="es-ES" sz="1200" dirty="0" err="1">
                <a:solidFill>
                  <a:srgbClr val="152B48"/>
                </a:solidFill>
                <a:latin typeface="Montserrat" pitchFamily="2" charset="77"/>
              </a:rPr>
              <a:t>Wound</a:t>
            </a:r>
            <a:r>
              <a:rPr lang="es-ES" sz="1200" dirty="0">
                <a:solidFill>
                  <a:srgbClr val="152B48"/>
                </a:solidFill>
                <a:latin typeface="Montserrat" pitchFamily="2" charset="77"/>
              </a:rPr>
              <a:t> </a:t>
            </a:r>
            <a:r>
              <a:rPr lang="es-ES" sz="1200" dirty="0" err="1">
                <a:solidFill>
                  <a:srgbClr val="152B48"/>
                </a:solidFill>
                <a:latin typeface="Montserrat" pitchFamily="2" charset="77"/>
              </a:rPr>
              <a:t>Bed</a:t>
            </a:r>
            <a:r>
              <a:rPr lang="es-ES" sz="1200" dirty="0">
                <a:solidFill>
                  <a:srgbClr val="152B48"/>
                </a:solidFill>
                <a:latin typeface="Montserrat" pitchFamily="2" charset="77"/>
              </a:rPr>
              <a:t> </a:t>
            </a:r>
            <a:r>
              <a:rPr lang="es-ES" sz="1200" dirty="0" err="1">
                <a:solidFill>
                  <a:srgbClr val="152B48"/>
                </a:solidFill>
                <a:latin typeface="Montserrat" pitchFamily="2" charset="77"/>
              </a:rPr>
              <a:t>Preparation</a:t>
            </a:r>
            <a:r>
              <a:rPr lang="es-ES" sz="1200" dirty="0">
                <a:solidFill>
                  <a:srgbClr val="152B48"/>
                </a:solidFill>
                <a:latin typeface="Montserrat" pitchFamily="2" charset="77"/>
              </a:rPr>
              <a:t>. </a:t>
            </a:r>
            <a:r>
              <a:rPr lang="es-ES" sz="1200" i="1" dirty="0" err="1">
                <a:solidFill>
                  <a:srgbClr val="152B48"/>
                </a:solidFill>
                <a:latin typeface="Montserrat" pitchFamily="2" charset="77"/>
              </a:rPr>
              <a:t>Surg</a:t>
            </a:r>
            <a:r>
              <a:rPr lang="es-ES" sz="1200" i="1" dirty="0">
                <a:solidFill>
                  <a:srgbClr val="152B48"/>
                </a:solidFill>
                <a:latin typeface="Montserrat" pitchFamily="2" charset="77"/>
              </a:rPr>
              <a:t> </a:t>
            </a:r>
            <a:r>
              <a:rPr lang="es-ES" sz="1200" i="1" dirty="0" err="1">
                <a:solidFill>
                  <a:srgbClr val="152B48"/>
                </a:solidFill>
                <a:latin typeface="Montserrat" pitchFamily="2" charset="77"/>
              </a:rPr>
              <a:t>Clin</a:t>
            </a:r>
            <a:r>
              <a:rPr lang="es-ES" sz="1200" i="1" dirty="0">
                <a:solidFill>
                  <a:srgbClr val="152B48"/>
                </a:solidFill>
                <a:latin typeface="Montserrat" pitchFamily="2" charset="77"/>
              </a:rPr>
              <a:t> North Am</a:t>
            </a:r>
            <a:r>
              <a:rPr lang="es-ES" sz="1200" dirty="0">
                <a:solidFill>
                  <a:srgbClr val="152B48"/>
                </a:solidFill>
                <a:latin typeface="Montserrat" pitchFamily="2" charset="77"/>
              </a:rPr>
              <a:t>. 2009;89(3):611-626</a:t>
            </a:r>
            <a:r>
              <a:rPr lang="es-ES_tradnl" sz="1200" dirty="0">
                <a:solidFill>
                  <a:srgbClr val="152B48"/>
                </a:solidFill>
                <a:latin typeface="Montserrat" pitchFamily="2" charset="77"/>
              </a:rPr>
              <a:t> </a:t>
            </a:r>
            <a:endParaRPr lang="es-ES" sz="1200" dirty="0">
              <a:solidFill>
                <a:srgbClr val="152B48"/>
              </a:solidFill>
              <a:latin typeface="Montserrat" pitchFamily="2" charset="77"/>
            </a:endParaRPr>
          </a:p>
        </p:txBody>
      </p:sp>
    </p:spTree>
    <p:extLst>
      <p:ext uri="{BB962C8B-B14F-4D97-AF65-F5344CB8AC3E}">
        <p14:creationId xmlns:p14="http://schemas.microsoft.com/office/powerpoint/2010/main" val="39656898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aptura de pantalla 2017-10-23 a la(s) 11.26.19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50164" y="901030"/>
            <a:ext cx="3660169" cy="4049062"/>
          </a:xfrm>
          <a:prstGeom prst="rect">
            <a:avLst/>
          </a:prstGeom>
        </p:spPr>
      </p:pic>
      <p:sp>
        <p:nvSpPr>
          <p:cNvPr id="2" name="Título 1"/>
          <p:cNvSpPr>
            <a:spLocks noGrp="1"/>
          </p:cNvSpPr>
          <p:nvPr>
            <p:ph type="title"/>
          </p:nvPr>
        </p:nvSpPr>
        <p:spPr>
          <a:xfrm>
            <a:off x="573628" y="238249"/>
            <a:ext cx="10515600" cy="1325563"/>
          </a:xfrm>
        </p:spPr>
        <p:txBody>
          <a:bodyPr/>
          <a:lstStyle/>
          <a:p>
            <a:r>
              <a:rPr lang="es-ES" dirty="0"/>
              <a:t>Variables</a:t>
            </a:r>
          </a:p>
        </p:txBody>
      </p:sp>
      <p:sp>
        <p:nvSpPr>
          <p:cNvPr id="3" name="Marcador de contenido 2"/>
          <p:cNvSpPr>
            <a:spLocks noGrp="1"/>
          </p:cNvSpPr>
          <p:nvPr>
            <p:ph idx="1"/>
          </p:nvPr>
        </p:nvSpPr>
        <p:spPr>
          <a:xfrm>
            <a:off x="1102772" y="1510028"/>
            <a:ext cx="8229600" cy="4525963"/>
          </a:xfrm>
        </p:spPr>
        <p:txBody>
          <a:bodyPr>
            <a:normAutofit/>
          </a:bodyPr>
          <a:lstStyle/>
          <a:p>
            <a:r>
              <a:rPr lang="es-ES_tradnl" sz="2400" dirty="0"/>
              <a:t>Presión.</a:t>
            </a:r>
          </a:p>
          <a:p>
            <a:r>
              <a:rPr lang="es-ES_tradnl" sz="2400" dirty="0"/>
              <a:t>Intermitente/continua/variable.</a:t>
            </a:r>
          </a:p>
          <a:p>
            <a:r>
              <a:rPr lang="es-ES_tradnl" sz="2400" dirty="0"/>
              <a:t>Material de relleno: </a:t>
            </a:r>
          </a:p>
          <a:p>
            <a:pPr lvl="1">
              <a:buFont typeface="Wingdings" pitchFamily="2" charset="2"/>
              <a:buChar char="§"/>
            </a:pPr>
            <a:r>
              <a:rPr lang="es-ES_tradnl" dirty="0"/>
              <a:t>Espuma.</a:t>
            </a:r>
          </a:p>
          <a:p>
            <a:pPr lvl="1">
              <a:buFont typeface="Wingdings" pitchFamily="2" charset="2"/>
              <a:buChar char="§"/>
            </a:pPr>
            <a:r>
              <a:rPr lang="es-ES_tradnl" dirty="0"/>
              <a:t>Gasa.</a:t>
            </a:r>
            <a:endParaRPr lang="es-ES" dirty="0"/>
          </a:p>
        </p:txBody>
      </p:sp>
      <p:sp>
        <p:nvSpPr>
          <p:cNvPr id="6" name="Rectángulo 5"/>
          <p:cNvSpPr/>
          <p:nvPr/>
        </p:nvSpPr>
        <p:spPr>
          <a:xfrm>
            <a:off x="4944533" y="6231265"/>
            <a:ext cx="7247467" cy="461665"/>
          </a:xfrm>
          <a:prstGeom prst="rect">
            <a:avLst/>
          </a:prstGeom>
        </p:spPr>
        <p:txBody>
          <a:bodyPr wrap="square">
            <a:spAutoFit/>
          </a:bodyPr>
          <a:lstStyle/>
          <a:p>
            <a:r>
              <a:rPr lang="es-ES" sz="1200" dirty="0" err="1">
                <a:solidFill>
                  <a:srgbClr val="152B48"/>
                </a:solidFill>
                <a:latin typeface="Montserrat" pitchFamily="2" charset="77"/>
              </a:rPr>
              <a:t>Maurya</a:t>
            </a:r>
            <a:r>
              <a:rPr lang="es-ES" sz="1200" dirty="0">
                <a:solidFill>
                  <a:srgbClr val="152B48"/>
                </a:solidFill>
                <a:latin typeface="Montserrat" pitchFamily="2" charset="77"/>
              </a:rPr>
              <a:t> S, </a:t>
            </a:r>
            <a:r>
              <a:rPr lang="es-ES" sz="1200" dirty="0" err="1">
                <a:solidFill>
                  <a:srgbClr val="152B48"/>
                </a:solidFill>
                <a:latin typeface="Montserrat" pitchFamily="2" charset="77"/>
              </a:rPr>
              <a:t>Bhandari</a:t>
            </a:r>
            <a:r>
              <a:rPr lang="es-ES" sz="1200" dirty="0">
                <a:solidFill>
                  <a:srgbClr val="152B48"/>
                </a:solidFill>
                <a:latin typeface="Montserrat" pitchFamily="2" charset="77"/>
              </a:rPr>
              <a:t> PS. </a:t>
            </a:r>
            <a:r>
              <a:rPr lang="es-ES" sz="1200" dirty="0" err="1">
                <a:solidFill>
                  <a:srgbClr val="152B48"/>
                </a:solidFill>
                <a:latin typeface="Montserrat" pitchFamily="2" charset="77"/>
              </a:rPr>
              <a:t>Negative</a:t>
            </a:r>
            <a:r>
              <a:rPr lang="es-ES" sz="1200" dirty="0">
                <a:solidFill>
                  <a:srgbClr val="152B48"/>
                </a:solidFill>
                <a:latin typeface="Montserrat" pitchFamily="2" charset="77"/>
              </a:rPr>
              <a:t> </a:t>
            </a:r>
            <a:r>
              <a:rPr lang="es-ES" sz="1200" dirty="0" err="1">
                <a:solidFill>
                  <a:srgbClr val="152B48"/>
                </a:solidFill>
                <a:latin typeface="Montserrat" pitchFamily="2" charset="77"/>
              </a:rPr>
              <a:t>Pressure</a:t>
            </a:r>
            <a:r>
              <a:rPr lang="es-ES" sz="1200" dirty="0">
                <a:solidFill>
                  <a:srgbClr val="152B48"/>
                </a:solidFill>
                <a:latin typeface="Montserrat" pitchFamily="2" charset="77"/>
              </a:rPr>
              <a:t> </a:t>
            </a:r>
            <a:r>
              <a:rPr lang="es-ES" sz="1200" dirty="0" err="1">
                <a:solidFill>
                  <a:srgbClr val="152B48"/>
                </a:solidFill>
                <a:latin typeface="Montserrat" pitchFamily="2" charset="77"/>
              </a:rPr>
              <a:t>Wound</a:t>
            </a:r>
            <a:r>
              <a:rPr lang="es-ES" sz="1200" dirty="0">
                <a:solidFill>
                  <a:srgbClr val="152B48"/>
                </a:solidFill>
                <a:latin typeface="Montserrat" pitchFamily="2" charset="77"/>
              </a:rPr>
              <a:t> </a:t>
            </a:r>
            <a:r>
              <a:rPr lang="es-ES" sz="1200" dirty="0" err="1">
                <a:solidFill>
                  <a:srgbClr val="152B48"/>
                </a:solidFill>
                <a:latin typeface="Montserrat" pitchFamily="2" charset="77"/>
              </a:rPr>
              <a:t>Therapy</a:t>
            </a:r>
            <a:r>
              <a:rPr lang="es-ES" sz="1200" dirty="0">
                <a:solidFill>
                  <a:srgbClr val="152B48"/>
                </a:solidFill>
                <a:latin typeface="Montserrat" pitchFamily="2" charset="77"/>
              </a:rPr>
              <a:t> in </a:t>
            </a:r>
            <a:r>
              <a:rPr lang="es-ES" sz="1200" dirty="0" err="1">
                <a:solidFill>
                  <a:srgbClr val="152B48"/>
                </a:solidFill>
                <a:latin typeface="Montserrat" pitchFamily="2" charset="77"/>
              </a:rPr>
              <a:t>the</a:t>
            </a:r>
            <a:r>
              <a:rPr lang="es-ES" sz="1200" dirty="0">
                <a:solidFill>
                  <a:srgbClr val="152B48"/>
                </a:solidFill>
                <a:latin typeface="Montserrat" pitchFamily="2" charset="77"/>
              </a:rPr>
              <a:t> Management of </a:t>
            </a:r>
            <a:r>
              <a:rPr lang="es-ES" sz="1200" dirty="0" err="1">
                <a:solidFill>
                  <a:srgbClr val="152B48"/>
                </a:solidFill>
                <a:latin typeface="Montserrat" pitchFamily="2" charset="77"/>
              </a:rPr>
              <a:t>Combat</a:t>
            </a:r>
            <a:r>
              <a:rPr lang="es-ES" sz="1200" dirty="0">
                <a:solidFill>
                  <a:srgbClr val="152B48"/>
                </a:solidFill>
                <a:latin typeface="Montserrat" pitchFamily="2" charset="77"/>
              </a:rPr>
              <a:t> </a:t>
            </a:r>
            <a:r>
              <a:rPr lang="es-ES" sz="1200" dirty="0" err="1">
                <a:solidFill>
                  <a:srgbClr val="152B48"/>
                </a:solidFill>
                <a:latin typeface="Montserrat" pitchFamily="2" charset="77"/>
              </a:rPr>
              <a:t>Wounds</a:t>
            </a:r>
            <a:r>
              <a:rPr lang="es-ES" sz="1200" dirty="0">
                <a:solidFill>
                  <a:srgbClr val="152B48"/>
                </a:solidFill>
                <a:latin typeface="Montserrat" pitchFamily="2" charset="77"/>
              </a:rPr>
              <a:t>: A </a:t>
            </a:r>
            <a:r>
              <a:rPr lang="es-ES" sz="1200" dirty="0" err="1">
                <a:solidFill>
                  <a:srgbClr val="152B48"/>
                </a:solidFill>
                <a:latin typeface="Montserrat" pitchFamily="2" charset="77"/>
              </a:rPr>
              <a:t>Critical</a:t>
            </a:r>
            <a:r>
              <a:rPr lang="es-ES" sz="1200" dirty="0">
                <a:solidFill>
                  <a:srgbClr val="152B48"/>
                </a:solidFill>
                <a:latin typeface="Montserrat" pitchFamily="2" charset="77"/>
              </a:rPr>
              <a:t> </a:t>
            </a:r>
            <a:r>
              <a:rPr lang="es-ES" sz="1200" dirty="0" err="1">
                <a:solidFill>
                  <a:srgbClr val="152B48"/>
                </a:solidFill>
                <a:latin typeface="Montserrat" pitchFamily="2" charset="77"/>
              </a:rPr>
              <a:t>Review</a:t>
            </a:r>
            <a:r>
              <a:rPr lang="es-ES" sz="1200" dirty="0">
                <a:solidFill>
                  <a:srgbClr val="152B48"/>
                </a:solidFill>
                <a:latin typeface="Montserrat" pitchFamily="2" charset="77"/>
              </a:rPr>
              <a:t>. </a:t>
            </a:r>
            <a:r>
              <a:rPr lang="es-ES" sz="1200" i="1" dirty="0" err="1">
                <a:solidFill>
                  <a:srgbClr val="152B48"/>
                </a:solidFill>
                <a:latin typeface="Montserrat" pitchFamily="2" charset="77"/>
              </a:rPr>
              <a:t>Adv</a:t>
            </a:r>
            <a:r>
              <a:rPr lang="es-ES" sz="1200" i="1" dirty="0">
                <a:solidFill>
                  <a:srgbClr val="152B48"/>
                </a:solidFill>
                <a:latin typeface="Montserrat" pitchFamily="2" charset="77"/>
              </a:rPr>
              <a:t> </a:t>
            </a:r>
            <a:r>
              <a:rPr lang="es-ES" sz="1200" i="1" dirty="0" err="1">
                <a:solidFill>
                  <a:srgbClr val="152B48"/>
                </a:solidFill>
                <a:latin typeface="Montserrat" pitchFamily="2" charset="77"/>
              </a:rPr>
              <a:t>Wound</a:t>
            </a:r>
            <a:r>
              <a:rPr lang="es-ES" sz="1200" i="1" dirty="0">
                <a:solidFill>
                  <a:srgbClr val="152B48"/>
                </a:solidFill>
                <a:latin typeface="Montserrat" pitchFamily="2" charset="77"/>
              </a:rPr>
              <a:t> </a:t>
            </a:r>
            <a:r>
              <a:rPr lang="es-ES" sz="1200" i="1" dirty="0" err="1">
                <a:solidFill>
                  <a:srgbClr val="152B48"/>
                </a:solidFill>
                <a:latin typeface="Montserrat" pitchFamily="2" charset="77"/>
              </a:rPr>
              <a:t>Care</a:t>
            </a:r>
            <a:r>
              <a:rPr lang="es-ES" sz="1200" dirty="0">
                <a:solidFill>
                  <a:srgbClr val="152B48"/>
                </a:solidFill>
                <a:latin typeface="Montserrat" pitchFamily="2" charset="77"/>
              </a:rPr>
              <a:t>. 2016</a:t>
            </a:r>
            <a:r>
              <a:rPr lang="es-ES_tradnl" sz="1200" dirty="0">
                <a:solidFill>
                  <a:srgbClr val="152B48"/>
                </a:solidFill>
                <a:latin typeface="Montserrat" pitchFamily="2" charset="77"/>
              </a:rPr>
              <a:t> </a:t>
            </a:r>
            <a:endParaRPr lang="es-ES" sz="1200" dirty="0">
              <a:solidFill>
                <a:srgbClr val="152B48"/>
              </a:solidFill>
              <a:latin typeface="Montserrat" pitchFamily="2" charset="77"/>
            </a:endParaRPr>
          </a:p>
        </p:txBody>
      </p:sp>
    </p:spTree>
    <p:extLst>
      <p:ext uri="{BB962C8B-B14F-4D97-AF65-F5344CB8AC3E}">
        <p14:creationId xmlns:p14="http://schemas.microsoft.com/office/powerpoint/2010/main" val="429345638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aptura de pantalla 2017-10-23 a la(s) 11.28.10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14729" y="1292422"/>
            <a:ext cx="2262430" cy="2343678"/>
          </a:xfrm>
          <a:prstGeom prst="rect">
            <a:avLst/>
          </a:prstGeom>
        </p:spPr>
      </p:pic>
      <p:sp>
        <p:nvSpPr>
          <p:cNvPr id="2" name="Título 1"/>
          <p:cNvSpPr>
            <a:spLocks noGrp="1"/>
          </p:cNvSpPr>
          <p:nvPr>
            <p:ph type="title"/>
          </p:nvPr>
        </p:nvSpPr>
        <p:spPr>
          <a:xfrm>
            <a:off x="550333" y="175245"/>
            <a:ext cx="10515600" cy="1325563"/>
          </a:xfrm>
        </p:spPr>
        <p:txBody>
          <a:bodyPr>
            <a:normAutofit/>
          </a:bodyPr>
          <a:lstStyle/>
          <a:p>
            <a:r>
              <a:rPr lang="es-ES_tradnl" dirty="0"/>
              <a:t>Contraindicaciones</a:t>
            </a:r>
            <a:endParaRPr lang="es-ES" dirty="0"/>
          </a:p>
        </p:txBody>
      </p:sp>
      <p:sp>
        <p:nvSpPr>
          <p:cNvPr id="3" name="Marcador de contenido 2"/>
          <p:cNvSpPr>
            <a:spLocks noGrp="1"/>
          </p:cNvSpPr>
          <p:nvPr>
            <p:ph idx="1"/>
          </p:nvPr>
        </p:nvSpPr>
        <p:spPr>
          <a:xfrm>
            <a:off x="5808133" y="1510028"/>
            <a:ext cx="5116958" cy="4525963"/>
          </a:xfrm>
        </p:spPr>
        <p:txBody>
          <a:bodyPr>
            <a:normAutofit/>
          </a:bodyPr>
          <a:lstStyle/>
          <a:p>
            <a:pPr>
              <a:lnSpc>
                <a:spcPct val="100000"/>
              </a:lnSpc>
            </a:pPr>
            <a:r>
              <a:rPr lang="es-ES_tradnl" sz="2400" dirty="0"/>
              <a:t>Estructuras vitales expuestas.</a:t>
            </a:r>
          </a:p>
          <a:p>
            <a:pPr>
              <a:lnSpc>
                <a:spcPct val="100000"/>
              </a:lnSpc>
            </a:pPr>
            <a:r>
              <a:rPr lang="es-ES_tradnl" sz="2400" dirty="0"/>
              <a:t>Tejido desvitalizado.</a:t>
            </a:r>
          </a:p>
          <a:p>
            <a:pPr>
              <a:lnSpc>
                <a:spcPct val="100000"/>
              </a:lnSpc>
            </a:pPr>
            <a:r>
              <a:rPr lang="es-ES_tradnl" sz="2400" dirty="0"/>
              <a:t>Tejido maligno.</a:t>
            </a:r>
          </a:p>
          <a:p>
            <a:pPr>
              <a:lnSpc>
                <a:spcPct val="100000"/>
              </a:lnSpc>
            </a:pPr>
            <a:r>
              <a:rPr lang="es-ES_tradnl" sz="2400" dirty="0"/>
              <a:t>Tejido frágil. </a:t>
            </a:r>
          </a:p>
          <a:p>
            <a:pPr>
              <a:lnSpc>
                <a:spcPct val="100000"/>
              </a:lnSpc>
            </a:pPr>
            <a:r>
              <a:rPr lang="es-ES_tradnl" sz="2400" dirty="0"/>
              <a:t>Alergia al adhesivo.</a:t>
            </a:r>
          </a:p>
          <a:p>
            <a:pPr>
              <a:lnSpc>
                <a:spcPct val="100000"/>
              </a:lnSpc>
            </a:pPr>
            <a:r>
              <a:rPr lang="es-ES_tradnl" sz="2400" dirty="0" err="1"/>
              <a:t>FÍstulas</a:t>
            </a:r>
            <a:r>
              <a:rPr lang="es-ES_tradnl" sz="2400" dirty="0"/>
              <a:t> no exploradas.</a:t>
            </a:r>
          </a:p>
          <a:p>
            <a:pPr>
              <a:lnSpc>
                <a:spcPct val="100000"/>
              </a:lnSpc>
            </a:pPr>
            <a:r>
              <a:rPr lang="es-ES_tradnl" sz="2400" dirty="0"/>
              <a:t>Infección no controlada como celulitis en el sitio.</a:t>
            </a:r>
          </a:p>
          <a:p>
            <a:pPr>
              <a:lnSpc>
                <a:spcPct val="100000"/>
              </a:lnSpc>
            </a:pPr>
            <a:endParaRPr lang="es-ES" sz="2400" dirty="0"/>
          </a:p>
        </p:txBody>
      </p:sp>
      <p:sp>
        <p:nvSpPr>
          <p:cNvPr id="6" name="Rectángulo 5"/>
          <p:cNvSpPr/>
          <p:nvPr/>
        </p:nvSpPr>
        <p:spPr>
          <a:xfrm>
            <a:off x="5210699" y="6045211"/>
            <a:ext cx="6967459" cy="461665"/>
          </a:xfrm>
          <a:prstGeom prst="rect">
            <a:avLst/>
          </a:prstGeom>
        </p:spPr>
        <p:txBody>
          <a:bodyPr wrap="square">
            <a:spAutoFit/>
          </a:bodyPr>
          <a:lstStyle/>
          <a:p>
            <a:r>
              <a:rPr lang="es-ES" sz="1200" dirty="0" err="1">
                <a:solidFill>
                  <a:srgbClr val="152B48"/>
                </a:solidFill>
                <a:latin typeface="Montserrat" pitchFamily="2" charset="77"/>
              </a:rPr>
              <a:t>Maurya</a:t>
            </a:r>
            <a:r>
              <a:rPr lang="es-ES" sz="1200" dirty="0">
                <a:solidFill>
                  <a:srgbClr val="152B48"/>
                </a:solidFill>
                <a:latin typeface="Montserrat" pitchFamily="2" charset="77"/>
              </a:rPr>
              <a:t> S, </a:t>
            </a:r>
            <a:r>
              <a:rPr lang="es-ES" sz="1200" dirty="0" err="1">
                <a:solidFill>
                  <a:srgbClr val="152B48"/>
                </a:solidFill>
                <a:latin typeface="Montserrat" pitchFamily="2" charset="77"/>
              </a:rPr>
              <a:t>Bhandari</a:t>
            </a:r>
            <a:r>
              <a:rPr lang="es-ES" sz="1200" dirty="0">
                <a:solidFill>
                  <a:srgbClr val="152B48"/>
                </a:solidFill>
                <a:latin typeface="Montserrat" pitchFamily="2" charset="77"/>
              </a:rPr>
              <a:t> PS. </a:t>
            </a:r>
            <a:r>
              <a:rPr lang="es-ES" sz="1200" dirty="0" err="1">
                <a:solidFill>
                  <a:srgbClr val="152B48"/>
                </a:solidFill>
                <a:latin typeface="Montserrat" pitchFamily="2" charset="77"/>
              </a:rPr>
              <a:t>Negative</a:t>
            </a:r>
            <a:r>
              <a:rPr lang="es-ES" sz="1200" dirty="0">
                <a:solidFill>
                  <a:srgbClr val="152B48"/>
                </a:solidFill>
                <a:latin typeface="Montserrat" pitchFamily="2" charset="77"/>
              </a:rPr>
              <a:t> </a:t>
            </a:r>
            <a:r>
              <a:rPr lang="es-ES" sz="1200" dirty="0" err="1">
                <a:solidFill>
                  <a:srgbClr val="152B48"/>
                </a:solidFill>
                <a:latin typeface="Montserrat" pitchFamily="2" charset="77"/>
              </a:rPr>
              <a:t>Pressure</a:t>
            </a:r>
            <a:r>
              <a:rPr lang="es-ES" sz="1200" dirty="0">
                <a:solidFill>
                  <a:srgbClr val="152B48"/>
                </a:solidFill>
                <a:latin typeface="Montserrat" pitchFamily="2" charset="77"/>
              </a:rPr>
              <a:t> </a:t>
            </a:r>
            <a:r>
              <a:rPr lang="es-ES" sz="1200" dirty="0" err="1">
                <a:solidFill>
                  <a:srgbClr val="152B48"/>
                </a:solidFill>
                <a:latin typeface="Montserrat" pitchFamily="2" charset="77"/>
              </a:rPr>
              <a:t>Wound</a:t>
            </a:r>
            <a:r>
              <a:rPr lang="es-ES" sz="1200" dirty="0">
                <a:solidFill>
                  <a:srgbClr val="152B48"/>
                </a:solidFill>
                <a:latin typeface="Montserrat" pitchFamily="2" charset="77"/>
              </a:rPr>
              <a:t> </a:t>
            </a:r>
            <a:r>
              <a:rPr lang="es-ES" sz="1200" dirty="0" err="1">
                <a:solidFill>
                  <a:srgbClr val="152B48"/>
                </a:solidFill>
                <a:latin typeface="Montserrat" pitchFamily="2" charset="77"/>
              </a:rPr>
              <a:t>Therapy</a:t>
            </a:r>
            <a:r>
              <a:rPr lang="es-ES" sz="1200" dirty="0">
                <a:solidFill>
                  <a:srgbClr val="152B48"/>
                </a:solidFill>
                <a:latin typeface="Montserrat" pitchFamily="2" charset="77"/>
              </a:rPr>
              <a:t> in </a:t>
            </a:r>
            <a:r>
              <a:rPr lang="es-ES" sz="1200" dirty="0" err="1">
                <a:solidFill>
                  <a:srgbClr val="152B48"/>
                </a:solidFill>
                <a:latin typeface="Montserrat" pitchFamily="2" charset="77"/>
              </a:rPr>
              <a:t>the</a:t>
            </a:r>
            <a:r>
              <a:rPr lang="es-ES" sz="1200" dirty="0">
                <a:solidFill>
                  <a:srgbClr val="152B48"/>
                </a:solidFill>
                <a:latin typeface="Montserrat" pitchFamily="2" charset="77"/>
              </a:rPr>
              <a:t> Management of </a:t>
            </a:r>
            <a:r>
              <a:rPr lang="es-ES" sz="1200" dirty="0" err="1">
                <a:solidFill>
                  <a:srgbClr val="152B48"/>
                </a:solidFill>
                <a:latin typeface="Montserrat" pitchFamily="2" charset="77"/>
              </a:rPr>
              <a:t>Combat</a:t>
            </a:r>
            <a:r>
              <a:rPr lang="es-ES" sz="1200" dirty="0">
                <a:solidFill>
                  <a:srgbClr val="152B48"/>
                </a:solidFill>
                <a:latin typeface="Montserrat" pitchFamily="2" charset="77"/>
              </a:rPr>
              <a:t> </a:t>
            </a:r>
            <a:r>
              <a:rPr lang="es-ES" sz="1200" dirty="0" err="1">
                <a:solidFill>
                  <a:srgbClr val="152B48"/>
                </a:solidFill>
                <a:latin typeface="Montserrat" pitchFamily="2" charset="77"/>
              </a:rPr>
              <a:t>Wounds</a:t>
            </a:r>
            <a:r>
              <a:rPr lang="es-ES" sz="1200" dirty="0">
                <a:solidFill>
                  <a:srgbClr val="152B48"/>
                </a:solidFill>
                <a:latin typeface="Montserrat" pitchFamily="2" charset="77"/>
              </a:rPr>
              <a:t>: A </a:t>
            </a:r>
            <a:r>
              <a:rPr lang="es-ES" sz="1200" dirty="0" err="1">
                <a:solidFill>
                  <a:srgbClr val="152B48"/>
                </a:solidFill>
                <a:latin typeface="Montserrat" pitchFamily="2" charset="77"/>
              </a:rPr>
              <a:t>Critical</a:t>
            </a:r>
            <a:r>
              <a:rPr lang="es-ES" sz="1200" dirty="0">
                <a:solidFill>
                  <a:srgbClr val="152B48"/>
                </a:solidFill>
                <a:latin typeface="Montserrat" pitchFamily="2" charset="77"/>
              </a:rPr>
              <a:t> </a:t>
            </a:r>
            <a:r>
              <a:rPr lang="es-ES" sz="1200" dirty="0" err="1">
                <a:solidFill>
                  <a:srgbClr val="152B48"/>
                </a:solidFill>
                <a:latin typeface="Montserrat" pitchFamily="2" charset="77"/>
              </a:rPr>
              <a:t>Review</a:t>
            </a:r>
            <a:r>
              <a:rPr lang="es-ES" sz="1200" dirty="0">
                <a:solidFill>
                  <a:srgbClr val="152B48"/>
                </a:solidFill>
                <a:latin typeface="Montserrat" pitchFamily="2" charset="77"/>
              </a:rPr>
              <a:t>. </a:t>
            </a:r>
            <a:r>
              <a:rPr lang="es-ES" sz="1200" i="1" dirty="0" err="1">
                <a:solidFill>
                  <a:srgbClr val="152B48"/>
                </a:solidFill>
                <a:latin typeface="Montserrat" pitchFamily="2" charset="77"/>
              </a:rPr>
              <a:t>Adv</a:t>
            </a:r>
            <a:r>
              <a:rPr lang="es-ES" sz="1200" i="1" dirty="0">
                <a:solidFill>
                  <a:srgbClr val="152B48"/>
                </a:solidFill>
                <a:latin typeface="Montserrat" pitchFamily="2" charset="77"/>
              </a:rPr>
              <a:t> </a:t>
            </a:r>
            <a:r>
              <a:rPr lang="es-ES" sz="1200" i="1" dirty="0" err="1">
                <a:solidFill>
                  <a:srgbClr val="152B48"/>
                </a:solidFill>
                <a:latin typeface="Montserrat" pitchFamily="2" charset="77"/>
              </a:rPr>
              <a:t>Wound</a:t>
            </a:r>
            <a:r>
              <a:rPr lang="es-ES" sz="1200" i="1" dirty="0">
                <a:solidFill>
                  <a:srgbClr val="152B48"/>
                </a:solidFill>
                <a:latin typeface="Montserrat" pitchFamily="2" charset="77"/>
              </a:rPr>
              <a:t> </a:t>
            </a:r>
            <a:r>
              <a:rPr lang="es-ES" sz="1200" i="1" dirty="0" err="1">
                <a:solidFill>
                  <a:srgbClr val="152B48"/>
                </a:solidFill>
                <a:latin typeface="Montserrat" pitchFamily="2" charset="77"/>
              </a:rPr>
              <a:t>Care</a:t>
            </a:r>
            <a:r>
              <a:rPr lang="es-ES" sz="1200" dirty="0">
                <a:solidFill>
                  <a:srgbClr val="152B48"/>
                </a:solidFill>
                <a:latin typeface="Montserrat" pitchFamily="2" charset="77"/>
              </a:rPr>
              <a:t>. 2016</a:t>
            </a:r>
            <a:r>
              <a:rPr lang="es-ES_tradnl" sz="1200" dirty="0">
                <a:solidFill>
                  <a:srgbClr val="152B48"/>
                </a:solidFill>
                <a:latin typeface="Montserrat" pitchFamily="2" charset="77"/>
              </a:rPr>
              <a:t> </a:t>
            </a:r>
            <a:endParaRPr lang="es-ES" sz="1200" dirty="0">
              <a:solidFill>
                <a:srgbClr val="152B48"/>
              </a:solidFill>
              <a:latin typeface="Montserrat" pitchFamily="2" charset="77"/>
            </a:endParaRPr>
          </a:p>
        </p:txBody>
      </p:sp>
    </p:spTree>
    <p:extLst>
      <p:ext uri="{BB962C8B-B14F-4D97-AF65-F5344CB8AC3E}">
        <p14:creationId xmlns:p14="http://schemas.microsoft.com/office/powerpoint/2010/main" val="177504787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2AFBC-F40A-7D41-A56A-5465EF0B509C}"/>
              </a:ext>
            </a:extLst>
          </p:cNvPr>
          <p:cNvSpPr>
            <a:spLocks noGrp="1"/>
          </p:cNvSpPr>
          <p:nvPr>
            <p:ph type="title"/>
          </p:nvPr>
        </p:nvSpPr>
        <p:spPr>
          <a:xfrm>
            <a:off x="2406479" y="2646947"/>
            <a:ext cx="7379042" cy="1025611"/>
          </a:xfrm>
        </p:spPr>
        <p:txBody>
          <a:bodyPr>
            <a:normAutofit/>
          </a:bodyPr>
          <a:lstStyle/>
          <a:p>
            <a:pPr algn="ctr"/>
            <a:r>
              <a:rPr lang="en-CO" sz="3200" dirty="0">
                <a:solidFill>
                  <a:srgbClr val="152B48"/>
                </a:solidFill>
                <a:latin typeface="Montserrat" pitchFamily="2" charset="77"/>
              </a:rPr>
              <a:t>JUAN.CIRO1306@GMAIL.COM</a:t>
            </a:r>
          </a:p>
        </p:txBody>
      </p:sp>
      <p:pic>
        <p:nvPicPr>
          <p:cNvPr id="5" name="Picture 4">
            <a:extLst>
              <a:ext uri="{FF2B5EF4-FFF2-40B4-BE49-F238E27FC236}">
                <a16:creationId xmlns:a16="http://schemas.microsoft.com/office/drawing/2014/main" id="{C87C668A-1FC1-474B-A33D-6271809C0E9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748"/>
          <a:stretch/>
        </p:blipFill>
        <p:spPr>
          <a:xfrm>
            <a:off x="3482375" y="1277457"/>
            <a:ext cx="4876800" cy="1758700"/>
          </a:xfrm>
          <a:prstGeom prst="rect">
            <a:avLst/>
          </a:prstGeom>
        </p:spPr>
      </p:pic>
    </p:spTree>
    <p:extLst>
      <p:ext uri="{BB962C8B-B14F-4D97-AF65-F5344CB8AC3E}">
        <p14:creationId xmlns:p14="http://schemas.microsoft.com/office/powerpoint/2010/main" val="191436068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4" descr="Captura de pantalla 2017-10-24 a la(s) 5.45.40 p.m..png">
            <a:extLst>
              <a:ext uri="{FF2B5EF4-FFF2-40B4-BE49-F238E27FC236}">
                <a16:creationId xmlns:a16="http://schemas.microsoft.com/office/drawing/2014/main" id="{8B249BC0-6B60-6741-BA06-CE3ED7F9C89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407850" y="1109447"/>
            <a:ext cx="4437016" cy="3879936"/>
          </a:xfrm>
          <a:prstGeom prst="rect">
            <a:avLst/>
          </a:prstGeom>
          <a:ln>
            <a:noFill/>
          </a:ln>
          <a:effectLst>
            <a:softEdge rad="112500"/>
          </a:effectLst>
        </p:spPr>
      </p:pic>
      <p:sp>
        <p:nvSpPr>
          <p:cNvPr id="2" name="Title 1">
            <a:extLst>
              <a:ext uri="{FF2B5EF4-FFF2-40B4-BE49-F238E27FC236}">
                <a16:creationId xmlns:a16="http://schemas.microsoft.com/office/drawing/2014/main" id="{D3342BCB-0B42-4040-B12F-89993ED2A03F}"/>
              </a:ext>
            </a:extLst>
          </p:cNvPr>
          <p:cNvSpPr>
            <a:spLocks noGrp="1"/>
          </p:cNvSpPr>
          <p:nvPr>
            <p:ph type="title"/>
          </p:nvPr>
        </p:nvSpPr>
        <p:spPr>
          <a:xfrm>
            <a:off x="347134" y="0"/>
            <a:ext cx="10515600" cy="1325563"/>
          </a:xfrm>
        </p:spPr>
        <p:txBody>
          <a:bodyPr/>
          <a:lstStyle/>
          <a:p>
            <a:r>
              <a:rPr lang="en-CO" dirty="0"/>
              <a:t>CICATRIZACIÓN</a:t>
            </a:r>
          </a:p>
        </p:txBody>
      </p:sp>
      <p:sp>
        <p:nvSpPr>
          <p:cNvPr id="10" name="Rectángulo 5">
            <a:extLst>
              <a:ext uri="{FF2B5EF4-FFF2-40B4-BE49-F238E27FC236}">
                <a16:creationId xmlns:a16="http://schemas.microsoft.com/office/drawing/2014/main" id="{F5A3FA01-90CA-C244-9123-3A4C02B5A11A}"/>
              </a:ext>
            </a:extLst>
          </p:cNvPr>
          <p:cNvSpPr/>
          <p:nvPr/>
        </p:nvSpPr>
        <p:spPr>
          <a:xfrm rot="10800000" flipV="1">
            <a:off x="4944942" y="6098830"/>
            <a:ext cx="6899924" cy="461665"/>
          </a:xfrm>
          <a:prstGeom prst="rect">
            <a:avLst/>
          </a:prstGeom>
        </p:spPr>
        <p:txBody>
          <a:bodyPr wrap="square">
            <a:spAutoFit/>
          </a:bodyPr>
          <a:lstStyle/>
          <a:p>
            <a:r>
              <a:rPr lang="es-ES" sz="1200" dirty="0" err="1">
                <a:solidFill>
                  <a:srgbClr val="152B48"/>
                </a:solidFill>
                <a:latin typeface="Montserrat" pitchFamily="2" charset="77"/>
              </a:rPr>
              <a:t>Panuncialman</a:t>
            </a:r>
            <a:r>
              <a:rPr lang="es-ES" sz="1200" dirty="0">
                <a:solidFill>
                  <a:srgbClr val="152B48"/>
                </a:solidFill>
                <a:latin typeface="Montserrat" pitchFamily="2" charset="77"/>
              </a:rPr>
              <a:t> J, </a:t>
            </a:r>
            <a:r>
              <a:rPr lang="es-ES" sz="1200" dirty="0" err="1">
                <a:solidFill>
                  <a:srgbClr val="152B48"/>
                </a:solidFill>
                <a:latin typeface="Montserrat" pitchFamily="2" charset="77"/>
              </a:rPr>
              <a:t>Falanga</a:t>
            </a:r>
            <a:r>
              <a:rPr lang="es-ES" sz="1200" dirty="0">
                <a:solidFill>
                  <a:srgbClr val="152B48"/>
                </a:solidFill>
                <a:latin typeface="Montserrat" pitchFamily="2" charset="77"/>
              </a:rPr>
              <a:t> V. </a:t>
            </a:r>
            <a:r>
              <a:rPr lang="es-ES" sz="1200" dirty="0" err="1">
                <a:solidFill>
                  <a:srgbClr val="152B48"/>
                </a:solidFill>
                <a:latin typeface="Montserrat" pitchFamily="2" charset="77"/>
              </a:rPr>
              <a:t>The</a:t>
            </a:r>
            <a:r>
              <a:rPr lang="es-ES" sz="1200" dirty="0">
                <a:solidFill>
                  <a:srgbClr val="152B48"/>
                </a:solidFill>
                <a:latin typeface="Montserrat" pitchFamily="2" charset="77"/>
              </a:rPr>
              <a:t> </a:t>
            </a:r>
            <a:r>
              <a:rPr lang="es-ES" sz="1200" dirty="0" err="1">
                <a:solidFill>
                  <a:srgbClr val="152B48"/>
                </a:solidFill>
                <a:latin typeface="Montserrat" pitchFamily="2" charset="77"/>
              </a:rPr>
              <a:t>Science</a:t>
            </a:r>
            <a:r>
              <a:rPr lang="es-ES" sz="1200" dirty="0">
                <a:solidFill>
                  <a:srgbClr val="152B48"/>
                </a:solidFill>
                <a:latin typeface="Montserrat" pitchFamily="2" charset="77"/>
              </a:rPr>
              <a:t> of </a:t>
            </a:r>
            <a:r>
              <a:rPr lang="es-ES" sz="1200" dirty="0" err="1">
                <a:solidFill>
                  <a:srgbClr val="152B48"/>
                </a:solidFill>
                <a:latin typeface="Montserrat" pitchFamily="2" charset="77"/>
              </a:rPr>
              <a:t>Wound</a:t>
            </a:r>
            <a:r>
              <a:rPr lang="es-ES" sz="1200" dirty="0">
                <a:solidFill>
                  <a:srgbClr val="152B48"/>
                </a:solidFill>
                <a:latin typeface="Montserrat" pitchFamily="2" charset="77"/>
              </a:rPr>
              <a:t> </a:t>
            </a:r>
            <a:r>
              <a:rPr lang="es-ES" sz="1200" dirty="0" err="1">
                <a:solidFill>
                  <a:srgbClr val="152B48"/>
                </a:solidFill>
                <a:latin typeface="Montserrat" pitchFamily="2" charset="77"/>
              </a:rPr>
              <a:t>Bed</a:t>
            </a:r>
            <a:r>
              <a:rPr lang="es-ES" sz="1200" dirty="0">
                <a:solidFill>
                  <a:srgbClr val="152B48"/>
                </a:solidFill>
                <a:latin typeface="Montserrat" pitchFamily="2" charset="77"/>
              </a:rPr>
              <a:t> </a:t>
            </a:r>
            <a:r>
              <a:rPr lang="es-ES" sz="1200" dirty="0" err="1">
                <a:solidFill>
                  <a:srgbClr val="152B48"/>
                </a:solidFill>
                <a:latin typeface="Montserrat" pitchFamily="2" charset="77"/>
              </a:rPr>
              <a:t>Preparation</a:t>
            </a:r>
            <a:r>
              <a:rPr lang="es-ES" sz="1200" dirty="0">
                <a:solidFill>
                  <a:srgbClr val="152B48"/>
                </a:solidFill>
                <a:latin typeface="Montserrat" pitchFamily="2" charset="77"/>
              </a:rPr>
              <a:t>. </a:t>
            </a:r>
            <a:r>
              <a:rPr lang="es-ES" sz="1200" i="1" dirty="0" err="1">
                <a:solidFill>
                  <a:srgbClr val="152B48"/>
                </a:solidFill>
                <a:latin typeface="Montserrat" pitchFamily="2" charset="77"/>
              </a:rPr>
              <a:t>Surg</a:t>
            </a:r>
            <a:r>
              <a:rPr lang="es-ES" sz="1200" i="1" dirty="0">
                <a:solidFill>
                  <a:srgbClr val="152B48"/>
                </a:solidFill>
                <a:latin typeface="Montserrat" pitchFamily="2" charset="77"/>
              </a:rPr>
              <a:t> </a:t>
            </a:r>
            <a:r>
              <a:rPr lang="es-ES" sz="1200" i="1" dirty="0" err="1">
                <a:solidFill>
                  <a:srgbClr val="152B48"/>
                </a:solidFill>
                <a:latin typeface="Montserrat" pitchFamily="2" charset="77"/>
              </a:rPr>
              <a:t>Clin</a:t>
            </a:r>
            <a:r>
              <a:rPr lang="es-ES" sz="1200" i="1" dirty="0">
                <a:solidFill>
                  <a:srgbClr val="152B48"/>
                </a:solidFill>
                <a:latin typeface="Montserrat" pitchFamily="2" charset="77"/>
              </a:rPr>
              <a:t> North Am</a:t>
            </a:r>
            <a:r>
              <a:rPr lang="es-ES" sz="1200" dirty="0">
                <a:solidFill>
                  <a:srgbClr val="152B48"/>
                </a:solidFill>
                <a:latin typeface="Montserrat" pitchFamily="2" charset="77"/>
              </a:rPr>
              <a:t>. 2009;89(3):611-626</a:t>
            </a:r>
            <a:r>
              <a:rPr lang="es-ES_tradnl" sz="1200" dirty="0">
                <a:solidFill>
                  <a:srgbClr val="152B48"/>
                </a:solidFill>
                <a:latin typeface="Montserrat" pitchFamily="2" charset="77"/>
              </a:rPr>
              <a:t> </a:t>
            </a:r>
            <a:endParaRPr lang="es-ES" sz="1200" dirty="0">
              <a:solidFill>
                <a:srgbClr val="152B48"/>
              </a:solidFill>
              <a:latin typeface="Montserrat" pitchFamily="2" charset="77"/>
            </a:endParaRPr>
          </a:p>
        </p:txBody>
      </p:sp>
      <p:sp>
        <p:nvSpPr>
          <p:cNvPr id="6" name="Marcador de contenido 2">
            <a:extLst>
              <a:ext uri="{FF2B5EF4-FFF2-40B4-BE49-F238E27FC236}">
                <a16:creationId xmlns:a16="http://schemas.microsoft.com/office/drawing/2014/main" id="{CDDFD660-BDC0-164B-ACD0-6E7E67DF1425}"/>
              </a:ext>
            </a:extLst>
          </p:cNvPr>
          <p:cNvSpPr>
            <a:spLocks noGrp="1"/>
          </p:cNvSpPr>
          <p:nvPr>
            <p:ph idx="1"/>
          </p:nvPr>
        </p:nvSpPr>
        <p:spPr>
          <a:xfrm>
            <a:off x="4542218" y="1510028"/>
            <a:ext cx="7649782" cy="4525963"/>
          </a:xfrm>
        </p:spPr>
        <p:txBody>
          <a:bodyPr>
            <a:normAutofit fontScale="92500" lnSpcReduction="10000"/>
          </a:bodyPr>
          <a:lstStyle/>
          <a:p>
            <a:pPr marL="0" indent="0">
              <a:lnSpc>
                <a:spcPct val="110000"/>
              </a:lnSpc>
              <a:buNone/>
            </a:pPr>
            <a:r>
              <a:rPr lang="es-ES" sz="2400" b="1" dirty="0"/>
              <a:t>Antibióticos:</a:t>
            </a:r>
          </a:p>
          <a:p>
            <a:pPr>
              <a:lnSpc>
                <a:spcPct val="110000"/>
              </a:lnSpc>
            </a:pPr>
            <a:r>
              <a:rPr lang="es-ES" sz="2400" dirty="0"/>
              <a:t> </a:t>
            </a:r>
            <a:r>
              <a:rPr lang="es-ES" sz="2200" dirty="0"/>
              <a:t>Tópico </a:t>
            </a:r>
            <a:r>
              <a:rPr lang="es-ES" sz="2200" dirty="0">
                <a:sym typeface="Wingdings" pitchFamily="2" charset="2"/>
              </a:rPr>
              <a:t> c</a:t>
            </a:r>
            <a:r>
              <a:rPr lang="es-ES" sz="2200" dirty="0"/>
              <a:t>olonización crítica:</a:t>
            </a:r>
          </a:p>
          <a:p>
            <a:pPr lvl="1">
              <a:lnSpc>
                <a:spcPct val="110000"/>
              </a:lnSpc>
              <a:buFont typeface="Wingdings" pitchFamily="2" charset="2"/>
              <a:buChar char="§"/>
            </a:pPr>
            <a:r>
              <a:rPr lang="es-ES" sz="1900" dirty="0"/>
              <a:t>Acido acético.</a:t>
            </a:r>
          </a:p>
          <a:p>
            <a:pPr lvl="1">
              <a:lnSpc>
                <a:spcPct val="110000"/>
              </a:lnSpc>
              <a:buFont typeface="Wingdings" pitchFamily="2" charset="2"/>
              <a:buChar char="§"/>
            </a:pPr>
            <a:r>
              <a:rPr lang="es-ES" sz="1900" dirty="0"/>
              <a:t>Nitrato de plata.</a:t>
            </a:r>
          </a:p>
          <a:p>
            <a:pPr lvl="1">
              <a:lnSpc>
                <a:spcPct val="110000"/>
              </a:lnSpc>
              <a:buFont typeface="Wingdings" pitchFamily="2" charset="2"/>
              <a:buChar char="§"/>
            </a:pPr>
            <a:r>
              <a:rPr lang="es-ES" sz="1900" dirty="0" err="1"/>
              <a:t>Mafenida</a:t>
            </a:r>
            <a:r>
              <a:rPr lang="es-ES" sz="1900" dirty="0"/>
              <a:t>.</a:t>
            </a:r>
          </a:p>
          <a:p>
            <a:pPr lvl="1">
              <a:lnSpc>
                <a:spcPct val="110000"/>
              </a:lnSpc>
              <a:buFont typeface="Wingdings" pitchFamily="2" charset="2"/>
              <a:buChar char="§"/>
            </a:pPr>
            <a:r>
              <a:rPr lang="es-ES" sz="1900" dirty="0"/>
              <a:t>Plata.</a:t>
            </a:r>
          </a:p>
          <a:p>
            <a:pPr lvl="1">
              <a:lnSpc>
                <a:spcPct val="110000"/>
              </a:lnSpc>
              <a:buFont typeface="Wingdings" pitchFamily="2" charset="2"/>
              <a:buChar char="§"/>
            </a:pPr>
            <a:r>
              <a:rPr lang="es-ES" sz="1900" dirty="0" err="1"/>
              <a:t>Bacitracina</a:t>
            </a:r>
            <a:r>
              <a:rPr lang="es-ES" sz="1900" dirty="0"/>
              <a:t>.</a:t>
            </a:r>
          </a:p>
          <a:p>
            <a:pPr lvl="1">
              <a:lnSpc>
                <a:spcPct val="110000"/>
              </a:lnSpc>
              <a:buFont typeface="Wingdings" pitchFamily="2" charset="2"/>
              <a:buChar char="§"/>
            </a:pPr>
            <a:r>
              <a:rPr lang="es-ES" sz="1900" dirty="0" err="1"/>
              <a:t>Polimixina</a:t>
            </a:r>
            <a:r>
              <a:rPr lang="es-ES" sz="1900" dirty="0"/>
              <a:t>.</a:t>
            </a:r>
          </a:p>
          <a:p>
            <a:pPr lvl="1">
              <a:lnSpc>
                <a:spcPct val="110000"/>
              </a:lnSpc>
              <a:buFont typeface="Wingdings" pitchFamily="2" charset="2"/>
              <a:buChar char="§"/>
            </a:pPr>
            <a:r>
              <a:rPr lang="es-ES" sz="1900" dirty="0" err="1"/>
              <a:t>Nitrofurazona</a:t>
            </a:r>
            <a:r>
              <a:rPr lang="es-ES" sz="1900" dirty="0"/>
              <a:t>.</a:t>
            </a:r>
          </a:p>
          <a:p>
            <a:pPr lvl="1">
              <a:lnSpc>
                <a:spcPct val="110000"/>
              </a:lnSpc>
              <a:buFont typeface="Wingdings" pitchFamily="2" charset="2"/>
              <a:buChar char="§"/>
            </a:pPr>
            <a:r>
              <a:rPr lang="es-ES" sz="1900" dirty="0" err="1"/>
              <a:t>Mupirocina</a:t>
            </a:r>
            <a:r>
              <a:rPr lang="es-ES" sz="1900" dirty="0"/>
              <a:t>.</a:t>
            </a:r>
          </a:p>
          <a:p>
            <a:pPr lvl="1">
              <a:lnSpc>
                <a:spcPct val="110000"/>
              </a:lnSpc>
              <a:buFont typeface="Wingdings" pitchFamily="2" charset="2"/>
              <a:buChar char="§"/>
            </a:pPr>
            <a:r>
              <a:rPr lang="es-ES" sz="1900" dirty="0"/>
              <a:t>Ácido </a:t>
            </a:r>
            <a:r>
              <a:rPr lang="es-ES" sz="1900" dirty="0" err="1"/>
              <a:t>fucídico</a:t>
            </a:r>
            <a:r>
              <a:rPr lang="es-ES" sz="1900" dirty="0"/>
              <a:t>.</a:t>
            </a:r>
          </a:p>
          <a:p>
            <a:pPr>
              <a:lnSpc>
                <a:spcPct val="110000"/>
              </a:lnSpc>
            </a:pPr>
            <a:r>
              <a:rPr lang="es-ES" sz="2200" dirty="0"/>
              <a:t>Sistémico: infección o no mejoría después de 3 semanas.</a:t>
            </a:r>
          </a:p>
          <a:p>
            <a:pPr>
              <a:lnSpc>
                <a:spcPct val="110000"/>
              </a:lnSpc>
            </a:pPr>
            <a:endParaRPr lang="es-ES" dirty="0"/>
          </a:p>
        </p:txBody>
      </p:sp>
    </p:spTree>
    <p:extLst>
      <p:ext uri="{BB962C8B-B14F-4D97-AF65-F5344CB8AC3E}">
        <p14:creationId xmlns:p14="http://schemas.microsoft.com/office/powerpoint/2010/main" val="286190747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42BCB-0B42-4040-B12F-89993ED2A03F}"/>
              </a:ext>
            </a:extLst>
          </p:cNvPr>
          <p:cNvSpPr>
            <a:spLocks noGrp="1"/>
          </p:cNvSpPr>
          <p:nvPr>
            <p:ph type="title"/>
          </p:nvPr>
        </p:nvSpPr>
        <p:spPr>
          <a:xfrm>
            <a:off x="397934" y="90317"/>
            <a:ext cx="10515600" cy="1325563"/>
          </a:xfrm>
        </p:spPr>
        <p:txBody>
          <a:bodyPr/>
          <a:lstStyle/>
          <a:p>
            <a:r>
              <a:rPr lang="en-CO" dirty="0"/>
              <a:t>HISTORIA CLÍNICA</a:t>
            </a:r>
          </a:p>
        </p:txBody>
      </p:sp>
      <p:sp>
        <p:nvSpPr>
          <p:cNvPr id="7" name="Rectangle 3">
            <a:extLst>
              <a:ext uri="{FF2B5EF4-FFF2-40B4-BE49-F238E27FC236}">
                <a16:creationId xmlns:a16="http://schemas.microsoft.com/office/drawing/2014/main" id="{B6AC1DEC-9404-934B-9337-F79B6E8A8A28}"/>
              </a:ext>
            </a:extLst>
          </p:cNvPr>
          <p:cNvSpPr txBox="1">
            <a:spLocks noChangeArrowheads="1"/>
          </p:cNvSpPr>
          <p:nvPr/>
        </p:nvSpPr>
        <p:spPr>
          <a:xfrm>
            <a:off x="5296188" y="1415880"/>
            <a:ext cx="7522346" cy="508652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altLang="es-CO" sz="2800" b="1" dirty="0"/>
              <a:t>ANAMNESIS:</a:t>
            </a:r>
          </a:p>
          <a:p>
            <a:pPr lvl="1"/>
            <a:r>
              <a:rPr lang="es-CO" altLang="es-CO" sz="2400" dirty="0"/>
              <a:t>Tiempo de evolución.</a:t>
            </a:r>
          </a:p>
          <a:p>
            <a:pPr lvl="1"/>
            <a:r>
              <a:rPr lang="es-CO" altLang="es-CO" sz="2400" dirty="0"/>
              <a:t>Causa (HCP, HPAF, mordedura).</a:t>
            </a:r>
          </a:p>
          <a:p>
            <a:pPr lvl="1"/>
            <a:endParaRPr lang="es-CO" altLang="es-CO" sz="2400" dirty="0"/>
          </a:p>
          <a:p>
            <a:r>
              <a:rPr lang="es-CO" altLang="es-CO" sz="2800" b="1" dirty="0"/>
              <a:t>ANTECEDENTES:</a:t>
            </a:r>
          </a:p>
          <a:p>
            <a:pPr lvl="1"/>
            <a:r>
              <a:rPr lang="es-CO" altLang="es-CO" sz="2400" dirty="0"/>
              <a:t>Vacunas: Td.</a:t>
            </a:r>
          </a:p>
          <a:p>
            <a:pPr lvl="1"/>
            <a:r>
              <a:rPr lang="es-CO" altLang="es-CO" sz="2400" dirty="0"/>
              <a:t>Patológicos: diabetes, corticoides, hipotiroidismo, LES.</a:t>
            </a:r>
          </a:p>
          <a:p>
            <a:pPr lvl="1"/>
            <a:r>
              <a:rPr lang="es-CO" altLang="es-CO" sz="2400" dirty="0"/>
              <a:t>Tóxicos: cigarrillo,</a:t>
            </a:r>
          </a:p>
          <a:p>
            <a:pPr lvl="1"/>
            <a:endParaRPr lang="es-CO" altLang="es-CO" sz="2400" dirty="0"/>
          </a:p>
          <a:p>
            <a:r>
              <a:rPr lang="es-CO" altLang="es-CO" sz="2800" b="1" dirty="0"/>
              <a:t>EXAMEN FÍSICO:</a:t>
            </a:r>
          </a:p>
          <a:p>
            <a:pPr lvl="1"/>
            <a:r>
              <a:rPr lang="es-CO" altLang="es-CO" sz="2400" dirty="0"/>
              <a:t>Características de herida.</a:t>
            </a:r>
          </a:p>
          <a:p>
            <a:pPr lvl="1"/>
            <a:r>
              <a:rPr lang="es-CO" altLang="es-CO" sz="2400" dirty="0"/>
              <a:t>Infección.</a:t>
            </a:r>
          </a:p>
        </p:txBody>
      </p:sp>
    </p:spTree>
    <p:extLst>
      <p:ext uri="{BB962C8B-B14F-4D97-AF65-F5344CB8AC3E}">
        <p14:creationId xmlns:p14="http://schemas.microsoft.com/office/powerpoint/2010/main" val="356073385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D1CFEA7-C285-4D64-B998-B77C0839C080}" vid="{BECAA0F5-D504-4101-B8E0-AAB2FE7709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PlantillaNuevoFR2020</Template>
  <TotalTime>5352</TotalTime>
  <Words>2825</Words>
  <Application>Microsoft Office PowerPoint</Application>
  <PresentationFormat>Panorámica</PresentationFormat>
  <Paragraphs>512</Paragraphs>
  <Slides>72</Slides>
  <Notes>43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72</vt:i4>
      </vt:variant>
    </vt:vector>
  </HeadingPairs>
  <TitlesOfParts>
    <vt:vector size="78" baseType="lpstr">
      <vt:lpstr>Arial</vt:lpstr>
      <vt:lpstr>Calibri</vt:lpstr>
      <vt:lpstr>Montserrat</vt:lpstr>
      <vt:lpstr>Tempus Sans ITC</vt:lpstr>
      <vt:lpstr>Wingdings</vt:lpstr>
      <vt:lpstr>Tema de Office</vt:lpstr>
      <vt:lpstr>MANEJO AGUDO DE LAS HERIDAS TRAUMÁTICAS</vt:lpstr>
      <vt:lpstr>CICATRIZACIÓN</vt:lpstr>
      <vt:lpstr>CICATRIZACIÓN</vt:lpstr>
      <vt:lpstr>CICATRIZACIÓN</vt:lpstr>
      <vt:lpstr>CICATRIZACIÓN</vt:lpstr>
      <vt:lpstr>CICATRIZACIÓN</vt:lpstr>
      <vt:lpstr>CICATRIZACIÓN</vt:lpstr>
      <vt:lpstr>CICATRIZACIÓN</vt:lpstr>
      <vt:lpstr>HISTORIA CLÍNICA</vt:lpstr>
      <vt:lpstr>HISTORIA CLÍNICA</vt:lpstr>
      <vt:lpstr>CLASIFICACIÓN</vt:lpstr>
      <vt:lpstr>CLASIFICACIÓN</vt:lpstr>
      <vt:lpstr>CLASIFICACIÓN</vt:lpstr>
      <vt:lpstr>CLASIFICACIÓN</vt:lpstr>
      <vt:lpstr>SEMIOLOGÍA</vt:lpstr>
      <vt:lpstr>CLASIFICACIÓN</vt:lpstr>
      <vt:lpstr>CLASIFICACIÓN</vt:lpstr>
      <vt:lpstr>CLASIFICACIÓN</vt:lpstr>
      <vt:lpstr>CLASIFICACIÓN</vt:lpstr>
      <vt:lpstr>ETIOLOGÍA</vt:lpstr>
      <vt:lpstr>ETIOLOGÍA</vt:lpstr>
      <vt:lpstr>ETIOLOGÍA</vt:lpstr>
      <vt:lpstr>ETIOLOGÍA</vt:lpstr>
      <vt:lpstr>ETIOLOGÍA</vt:lpstr>
      <vt:lpstr>Presentación de PowerPoint</vt:lpstr>
      <vt:lpstr>MANEJO DE HERIDAS</vt:lpstr>
      <vt:lpstr>1. TOXOIDE</vt:lpstr>
      <vt:lpstr>2. ANESTÉSICOS LOCALES</vt:lpstr>
      <vt:lpstr>2. ANESTÉSICOS LOCALES</vt:lpstr>
      <vt:lpstr>2. ANESTÉSICOS LOCALES</vt:lpstr>
      <vt:lpstr>2. ANESTÉSICOS LOCALES</vt:lpstr>
      <vt:lpstr>2. ANESTÉSICOS LOCALES</vt:lpstr>
      <vt:lpstr>2. ANESTÉSICOS LOCALES</vt:lpstr>
      <vt:lpstr>2. ANESTÉSICOS LOCALES</vt:lpstr>
      <vt:lpstr>2. ANESTÉSICOS LOCALES</vt:lpstr>
      <vt:lpstr>2. ANESTÉSICOS LOCALES</vt:lpstr>
      <vt:lpstr>2. ANESTÉSICOS LOCALES</vt:lpstr>
      <vt:lpstr>2. ANESTÉSICOS LOCALES</vt:lpstr>
      <vt:lpstr>3. IRRIGACIÓN - LAVADO</vt:lpstr>
      <vt:lpstr>4. DESBRIDAMIENTO</vt:lpstr>
      <vt:lpstr>Autolítico</vt:lpstr>
      <vt:lpstr>Mecánico y quirúrgico</vt:lpstr>
      <vt:lpstr>Enzimático</vt:lpstr>
      <vt:lpstr>Biológico (magoterapia)</vt:lpstr>
      <vt:lpstr>4. DESBRIDAMIENTO </vt:lpstr>
      <vt:lpstr>Presentación de PowerPoint</vt:lpstr>
      <vt:lpstr>Presentación de PowerPoint</vt:lpstr>
      <vt:lpstr>5. CIERRE</vt:lpstr>
      <vt:lpstr>5. CIERRE</vt:lpstr>
      <vt:lpstr>PRIMERA  INTENCIÓN</vt:lpstr>
      <vt:lpstr>Presentación de PowerPoint</vt:lpstr>
      <vt:lpstr>SEGUNDA  INTENCIÓN</vt:lpstr>
      <vt:lpstr>TERCERA INTENCIÓN</vt:lpstr>
      <vt:lpstr>PRINCIPIOS DE CIERRE </vt:lpstr>
      <vt:lpstr>SUTURAS</vt:lpstr>
      <vt:lpstr>CUIDADOS</vt:lpstr>
      <vt:lpstr>¿Defectos de cobertura?</vt:lpstr>
      <vt:lpstr>COLGAJOS</vt:lpstr>
      <vt:lpstr>CLASIFICACIÓN DE LOS COLGAJOS  </vt:lpstr>
      <vt:lpstr>INDICACIONES </vt:lpstr>
      <vt:lpstr>Presentación de PowerPoint</vt:lpstr>
      <vt:lpstr>COLGAJOS</vt:lpstr>
      <vt:lpstr>COLGAJOS</vt:lpstr>
      <vt:lpstr>INJERTOS </vt:lpstr>
      <vt:lpstr>INJERTOS DE PIEL</vt:lpstr>
      <vt:lpstr>INJERTOS DE SCAFA/CONCHA</vt:lpstr>
      <vt:lpstr>VAC – SISTEMA DE PRESIÓN NEGATIVA</vt:lpstr>
      <vt:lpstr>¿Cómo funciona?</vt:lpstr>
      <vt:lpstr>¿Cómo funciona?</vt:lpstr>
      <vt:lpstr>Variables</vt:lpstr>
      <vt:lpstr>Contraindicaciones</vt:lpstr>
      <vt:lpstr>JUAN.CIRO1306@GMAIL.COM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ana.cardonaga@outlook.es</dc:creator>
  <cp:lastModifiedBy>User</cp:lastModifiedBy>
  <cp:revision>75</cp:revision>
  <dcterms:created xsi:type="dcterms:W3CDTF">2020-11-12T02:46:13Z</dcterms:created>
  <dcterms:modified xsi:type="dcterms:W3CDTF">2021-02-25T19:36:05Z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1573674</vt:lpwstr>
  </property>
  <property fmtid="{D5CDD505-2E9C-101B-9397-08002B2CF9AE}" name="NXPowerLiteSettings" pid="3">
    <vt:lpwstr>C7000400038000</vt:lpwstr>
  </property>
  <property fmtid="{D5CDD505-2E9C-101B-9397-08002B2CF9AE}" name="NXPowerLiteVersion" pid="4">
    <vt:lpwstr>S9.0.3</vt:lpwstr>
  </property>
</Properties>
</file>