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2" r:id="rId2"/>
    <p:sldId id="263" r:id="rId3"/>
    <p:sldId id="264" r:id="rId4"/>
    <p:sldId id="268" r:id="rId5"/>
    <p:sldId id="269" r:id="rId6"/>
    <p:sldId id="271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2" r:id="rId26"/>
    <p:sldId id="316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29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  <a:srgbClr val="00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1433"/>
  </p:normalViewPr>
  <p:slideViewPr>
    <p:cSldViewPr snapToGrid="0" showGuides="1">
      <p:cViewPr varScale="1">
        <p:scale>
          <a:sx n="79" d="100"/>
          <a:sy n="79" d="100"/>
        </p:scale>
        <p:origin x="85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90FA0-3E13-BD4F-905F-2DC35DCDD4DC}" type="datetimeFigureOut">
              <a:rPr lang="en-CO" smtClean="0"/>
              <a:t>02/25/2021</a:t>
            </a:fld>
            <a:endParaRPr lang="en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3D527-9694-9B43-99FB-84D8F82D96A5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10151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O" dirty="0"/>
              <a:t>PAUSA ACTIVA 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3D527-9694-9B43-99FB-84D8F82D96A5}" type="slidenum">
              <a:rPr lang="en-CO" smtClean="0"/>
              <a:t>26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48429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25/02/2021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419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25/02/2021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69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25/02/2021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51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25/02/2021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66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25/02/2021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743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25/02/2021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364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25/02/2021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94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25/02/2021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883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25/02/2021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61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25/02/2021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42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25/02/2021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723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6315-8EFA-4957-8B1F-343D251DE1AB}" type="datetimeFigureOut">
              <a:rPr lang="es-CO" smtClean="0"/>
              <a:t>25/02/2021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46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9.pn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9.pn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9.pn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9.pn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9.pn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9.pn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png" Type="http://schemas.openxmlformats.org/officeDocument/2006/relationships/image"/><Relationship Id="rId1" Target="../slideLayouts/slideLayout5.xml" Type="http://schemas.openxmlformats.org/officeDocument/2006/relationships/slideLayout"/><Relationship Id="rId5" Target="file:////var/folders/_3/m13qddpx4cq0g5vb7f9m72p40000gn/T/com.microsoft.Word/WebArchiveCopyPasteTempFiles/page7image46263888" TargetMode="External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file:////var/folders/_3/m13qddpx4cq0g5vb7f9m72p40000gn/T/com.microsoft.Word/WebArchiveCopyPasteTempFiles/page44image46910096" TargetMode="External"/><Relationship Id="rId3" Type="http://schemas.openxmlformats.org/officeDocument/2006/relationships/image" Target="file:////var/folders/_3/m13qddpx4cq0g5vb7f9m72p40000gn/T/com.microsoft.Word/WebArchiveCopyPasteTempFiles/page43image46805600" TargetMode="External"/><Relationship Id="rId7" Type="http://schemas.openxmlformats.org/officeDocument/2006/relationships/image" Target="file:////var/folders/_3/m13qddpx4cq0g5vb7f9m72p40000gn/T/com.microsoft.Word/WebArchiveCopyPasteTempFiles/page44image46922160" TargetMode="External"/><Relationship Id="rId12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11" Type="http://schemas.openxmlformats.org/officeDocument/2006/relationships/image" Target="file:////var/folders/_3/m13qddpx4cq0g5vb7f9m72p40000gn/T/com.microsoft.Word/WebArchiveCopyPasteTempFiles/page44image46917376" TargetMode="External"/><Relationship Id="rId5" Type="http://schemas.openxmlformats.org/officeDocument/2006/relationships/image" Target="file:////var/folders/_3/m13qddpx4cq0g5vb7f9m72p40000gn/T/com.microsoft.Word/WebArchiveCopyPasteTempFiles/page44image46921744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27.jpeg"/><Relationship Id="rId9" Type="http://schemas.openxmlformats.org/officeDocument/2006/relationships/image" Target="file:////var/folders/_3/m13qddpx4cq0g5vb7f9m72p40000gn/T/com.microsoft.Word/WebArchiveCopyPasteTempFiles/page44image46918208" TargetMode="External"/></Relationships>
</file>

<file path=ppt/slides/_rels/slide25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5.xml" Type="http://schemas.openxmlformats.org/officeDocument/2006/relationships/slideLayout"/><Relationship Id="rId5" Target="../media/image35.jpeg" Type="http://schemas.openxmlformats.org/officeDocument/2006/relationships/image"/><Relationship Id="rId4" Target="../media/image34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5.xml" Type="http://schemas.openxmlformats.org/officeDocument/2006/relationships/slideLayout"/><Relationship Id="rId4" Target="../media/image3.pn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file:////var/folders/_3/m13qddpx4cq0g5vb7f9m72p40000gn/T/com.microsoft.Word/WebArchiveCopyPasteTempFiles/page4image47180768" TargetMode="External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5.xml" Type="http://schemas.openxmlformats.org/officeDocument/2006/relationships/slideLayout"/><Relationship Id="rId4" Target="../media/image37.jpeg" Type="http://schemas.openxmlformats.org/officeDocument/2006/relationships/image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file:////var/folders/_3/m13qddpx4cq0g5vb7f9m72p40000gn/T/com.microsoft.Word/WebArchiveCopyPasteTempFiles/page3image46305136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_3/m13qddpx4cq0g5vb7f9m72p40000gn/T/com.microsoft.Word/WebArchiveCopyPasteTempFiles/page4image46325472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5.xml" Type="http://schemas.openxmlformats.org/officeDocument/2006/relationships/slideLayout"/><Relationship Id="rId4" Target="file:////var/folders/_3/m13qddpx4cq0g5vb7f9m72p40000gn/T/com.microsoft.Word/WebArchiveCopyPasteTempFiles/page46image46844560" TargetMode="External" Type="http://schemas.openxmlformats.org/officeDocument/2006/relationships/image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media/image45.jpeg" Type="http://schemas.openxmlformats.org/officeDocument/2006/relationships/image"/><Relationship Id="rId1" Target="../slideLayouts/slideLayout5.xml" Type="http://schemas.openxmlformats.org/officeDocument/2006/relationships/slideLayout"/><Relationship Id="rId5" Target="../media/image48.jpeg" Type="http://schemas.openxmlformats.org/officeDocument/2006/relationships/image"/><Relationship Id="rId4" Target="../media/image47.jpeg" Type="http://schemas.openxmlformats.org/officeDocument/2006/relationships/image"/></Relationships>
</file>

<file path=ppt/slides/_rels/slide33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media/image49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_3/m13qddpx4cq0g5vb7f9m72p40000gn/T/com.microsoft.Word/WebArchiveCopyPasteTempFiles/page48image46813664" TargetMode="External"/><Relationship Id="rId7" Type="http://schemas.openxmlformats.org/officeDocument/2006/relationships/image" Target="../media/image60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eg"/><Relationship Id="rId5" Type="http://schemas.openxmlformats.org/officeDocument/2006/relationships/image" Target="file:////var/folders/_3/m13qddpx4cq0g5vb7f9m72p40000gn/T/com.microsoft.Word/WebArchiveCopyPasteTempFiles/page48image46817200" TargetMode="External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_3/m13qddpx4cq0g5vb7f9m72p40000gn/T/com.microsoft.Word/WebArchiveCopyPasteTempFiles/page25image46986032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5" Type="http://schemas.openxmlformats.org/officeDocument/2006/relationships/image" Target="file:////var/folders/_3/m13qddpx4cq0g5vb7f9m72p40000gn/T/com.microsoft.Word/WebArchiveCopyPasteTempFiles/page25image46977920" TargetMode="External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_3/m13qddpx4cq0g5vb7f9m72p40000gn/T/com.microsoft.Word/WebArchiveCopyPasteTempFiles/page51image46810544" TargetMode="Externa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Relationship Id="rId5" Type="http://schemas.openxmlformats.org/officeDocument/2006/relationships/image" Target="file:////var/folders/_3/m13qddpx4cq0g5vb7f9m72p40000gn/T/com.microsoft.Word/WebArchiveCopyPasteTempFiles/page50image46796032" TargetMode="External"/><Relationship Id="rId4" Type="http://schemas.openxmlformats.org/officeDocument/2006/relationships/image" Target="../media/image7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jpeg"/></Relationships>
</file>

<file path=ppt/slides/_rels/slide47.xml.rels><?xml version="1.0" encoding="UTF-8" standalone="yes" ?><Relationships xmlns="http://schemas.openxmlformats.org/package/2006/relationships"><Relationship Id="rId8" Target="../media/image89.jpeg" Type="http://schemas.openxmlformats.org/officeDocument/2006/relationships/image"/><Relationship Id="rId3" Target="../media/image84.jpeg" Type="http://schemas.openxmlformats.org/officeDocument/2006/relationships/image"/><Relationship Id="rId7" Target="../media/image88.jpeg" Type="http://schemas.openxmlformats.org/officeDocument/2006/relationships/image"/><Relationship Id="rId2" Target="../media/image83.png" Type="http://schemas.openxmlformats.org/officeDocument/2006/relationships/image"/><Relationship Id="rId1" Target="../slideLayouts/slideLayout5.xml" Type="http://schemas.openxmlformats.org/officeDocument/2006/relationships/slideLayout"/><Relationship Id="rId6" Target="../media/image87.jpeg" Type="http://schemas.openxmlformats.org/officeDocument/2006/relationships/image"/><Relationship Id="rId5" Target="../media/image86.jpeg" Type="http://schemas.openxmlformats.org/officeDocument/2006/relationships/image"/><Relationship Id="rId4" Target="../media/image85.jpeg" Type="http://schemas.openxmlformats.org/officeDocument/2006/relationships/image"/><Relationship Id="rId9" Target="../media/image90.jpeg" Type="http://schemas.openxmlformats.org/officeDocument/2006/relationships/image"/></Relationships>
</file>

<file path=ppt/slides/_rels/slide48.xml.rels><?xml version="1.0" encoding="UTF-8" standalone="yes" ?><Relationships xmlns="http://schemas.openxmlformats.org/package/2006/relationships"><Relationship Id="rId8" Target="../media/image97.jpeg" Type="http://schemas.openxmlformats.org/officeDocument/2006/relationships/image"/><Relationship Id="rId13" Target="../media/image102.png" Type="http://schemas.openxmlformats.org/officeDocument/2006/relationships/image"/><Relationship Id="rId3" Target="../media/image92.jpeg" Type="http://schemas.openxmlformats.org/officeDocument/2006/relationships/image"/><Relationship Id="rId7" Target="../media/image96.jpeg" Type="http://schemas.openxmlformats.org/officeDocument/2006/relationships/image"/><Relationship Id="rId12" Target="../media/image101.png" Type="http://schemas.openxmlformats.org/officeDocument/2006/relationships/image"/><Relationship Id="rId2" Target="../media/image91.jpeg" Type="http://schemas.openxmlformats.org/officeDocument/2006/relationships/image"/><Relationship Id="rId1" Target="../slideLayouts/slideLayout5.xml" Type="http://schemas.openxmlformats.org/officeDocument/2006/relationships/slideLayout"/><Relationship Id="rId6" Target="../media/image95.jpeg" Type="http://schemas.openxmlformats.org/officeDocument/2006/relationships/image"/><Relationship Id="rId11" Target="../media/image100.jpeg" Type="http://schemas.openxmlformats.org/officeDocument/2006/relationships/image"/><Relationship Id="rId5" Target="../media/image94.jpeg" Type="http://schemas.openxmlformats.org/officeDocument/2006/relationships/image"/><Relationship Id="rId10" Target="../media/image99.jpeg" Type="http://schemas.openxmlformats.org/officeDocument/2006/relationships/image"/><Relationship Id="rId4" Target="../media/image93.jpeg" Type="http://schemas.openxmlformats.org/officeDocument/2006/relationships/image"/><Relationship Id="rId9" Target="../media/image98.jpeg" Type="http://schemas.openxmlformats.org/officeDocument/2006/relationships/image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1836D-1911-A743-AA5B-07AF96BAC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7038"/>
            <a:ext cx="9144000" cy="2387600"/>
          </a:xfrm>
        </p:spPr>
        <p:txBody>
          <a:bodyPr/>
          <a:lstStyle/>
          <a:p>
            <a:r>
              <a:rPr lang="en-CO" b="0" dirty="0"/>
              <a:t>Enfoque del paciente quemado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B868E-7E80-184E-A598-FA05A1C58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491" y="3024352"/>
            <a:ext cx="5987017" cy="1655762"/>
          </a:xfrm>
        </p:spPr>
        <p:txBody>
          <a:bodyPr>
            <a:normAutofit/>
          </a:bodyPr>
          <a:lstStyle/>
          <a:p>
            <a:r>
              <a:rPr lang="en-CO" b="1" dirty="0"/>
              <a:t>Juan Gabriel Ciro Peláez</a:t>
            </a:r>
          </a:p>
          <a:p>
            <a:r>
              <a:rPr lang="en-CO" dirty="0"/>
              <a:t>Residente Cirugía Plástica, Maxilofacial y de la Mano</a:t>
            </a:r>
            <a:br>
              <a:rPr lang="es-MX" dirty="0"/>
            </a:br>
            <a:r>
              <a:rPr lang="en-CO" dirty="0"/>
              <a:t>Universidad de Antioquia</a:t>
            </a:r>
          </a:p>
        </p:txBody>
      </p:sp>
    </p:spTree>
    <p:extLst>
      <p:ext uri="{BB962C8B-B14F-4D97-AF65-F5344CB8AC3E}">
        <p14:creationId xmlns:p14="http://schemas.microsoft.com/office/powerpoint/2010/main" val="96822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8D81A8-6862-C848-AAF8-224DDF727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106" y="0"/>
            <a:ext cx="9019787" cy="3808216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E3D72A1-3951-6B40-B98F-A7E742ECF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6172" y="4413852"/>
            <a:ext cx="4695253" cy="823912"/>
          </a:xfrm>
        </p:spPr>
        <p:txBody>
          <a:bodyPr/>
          <a:lstStyle/>
          <a:p>
            <a:r>
              <a:rPr lang="en-CO" dirty="0"/>
              <a:t>EPIDEMIOLOGÍA LOCAL</a:t>
            </a:r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8E68AA6B-1593-AE4F-841E-4B2F86F540DA}"/>
              </a:ext>
            </a:extLst>
          </p:cNvPr>
          <p:cNvSpPr txBox="1">
            <a:spLocks/>
          </p:cNvSpPr>
          <p:nvPr/>
        </p:nvSpPr>
        <p:spPr>
          <a:xfrm>
            <a:off x="4669653" y="6436426"/>
            <a:ext cx="7332121" cy="39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rgbClr val="515151"/>
                </a:solidFill>
                <a:latin typeface="Gurmukhi Sangam MN" pitchFamily="2" charset="0"/>
                <a:ea typeface="Times New Roman" panose="02020603050405020304" pitchFamily="18" charset="0"/>
                <a:cs typeface="Gurmukhi Sangam MN" pitchFamily="2" charset="0"/>
              </a:rPr>
              <a:t>Franco MAH, </a:t>
            </a:r>
            <a:r>
              <a:rPr lang="en-US" sz="900" dirty="0" err="1">
                <a:solidFill>
                  <a:srgbClr val="515151"/>
                </a:solidFill>
                <a:latin typeface="Gurmukhi Sangam MN" pitchFamily="2" charset="0"/>
                <a:ea typeface="Times New Roman" panose="02020603050405020304" pitchFamily="18" charset="0"/>
                <a:cs typeface="Gurmukhi Sangam MN" pitchFamily="2" charset="0"/>
              </a:rPr>
              <a:t>Gonzáles</a:t>
            </a:r>
            <a:r>
              <a:rPr lang="en-US" sz="900" dirty="0">
                <a:solidFill>
                  <a:srgbClr val="515151"/>
                </a:solidFill>
                <a:latin typeface="Gurmukhi Sangam MN" pitchFamily="2" charset="0"/>
                <a:ea typeface="Times New Roman" panose="02020603050405020304" pitchFamily="18" charset="0"/>
                <a:cs typeface="Gurmukhi Sangam MN" pitchFamily="2" charset="0"/>
              </a:rPr>
              <a:t> NCJ, Díaz MEM, Pardo SV, Ospina S. Epidemiological and clinical profile of burn victims. Hospital Universitario San Vicente de </a:t>
            </a:r>
            <a:r>
              <a:rPr lang="en-US" sz="900" dirty="0" err="1">
                <a:solidFill>
                  <a:srgbClr val="515151"/>
                </a:solidFill>
                <a:latin typeface="Gurmukhi Sangam MN" pitchFamily="2" charset="0"/>
                <a:ea typeface="Times New Roman" panose="02020603050405020304" pitchFamily="18" charset="0"/>
                <a:cs typeface="Gurmukhi Sangam MN" pitchFamily="2" charset="0"/>
              </a:rPr>
              <a:t>Paúl</a:t>
            </a:r>
            <a:r>
              <a:rPr lang="en-US" sz="900" dirty="0">
                <a:solidFill>
                  <a:srgbClr val="515151"/>
                </a:solidFill>
                <a:latin typeface="Gurmukhi Sangam MN" pitchFamily="2" charset="0"/>
                <a:ea typeface="Times New Roman" panose="02020603050405020304" pitchFamily="18" charset="0"/>
                <a:cs typeface="Gurmukhi Sangam MN" pitchFamily="2" charset="0"/>
              </a:rPr>
              <a:t>, Medellín, 1994-2004. Burns. 2006;32(8):1044–51</a:t>
            </a:r>
            <a:r>
              <a:rPr lang="en-US" sz="900" dirty="0">
                <a:latin typeface="Gurmukhi Sangam MN" pitchFamily="2" charset="0"/>
                <a:ea typeface="Times New Roman" panose="02020603050405020304" pitchFamily="18" charset="0"/>
                <a:cs typeface="Gurmukhi Sangam MN" pitchFamily="2" charset="0"/>
              </a:rPr>
              <a:t>.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2148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5F4A2-DE83-D247-BB1D-8915770F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O" sz="5400" b="0" dirty="0"/>
              <a:t>Urgencias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21D3DF3D-52EE-9D45-B9F7-DC1CCE684B6D}"/>
              </a:ext>
            </a:extLst>
          </p:cNvPr>
          <p:cNvSpPr txBox="1">
            <a:spLocks/>
          </p:cNvSpPr>
          <p:nvPr/>
        </p:nvSpPr>
        <p:spPr>
          <a:xfrm>
            <a:off x="1088077" y="2442962"/>
            <a:ext cx="9144000" cy="663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1F3BDB98-9C40-034B-949B-7B4B844E9E8E}"/>
              </a:ext>
            </a:extLst>
          </p:cNvPr>
          <p:cNvSpPr txBox="1">
            <a:spLocks/>
          </p:cNvSpPr>
          <p:nvPr/>
        </p:nvSpPr>
        <p:spPr>
          <a:xfrm>
            <a:off x="3430178" y="3075138"/>
            <a:ext cx="9144000" cy="813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err="1">
                <a:solidFill>
                  <a:srgbClr val="152B48"/>
                </a:solidFill>
              </a:rPr>
              <a:t>Quemaduras</a:t>
            </a:r>
            <a:r>
              <a:rPr lang="en-US" sz="2800" b="0" dirty="0"/>
              <a:t> </a:t>
            </a:r>
            <a:r>
              <a:rPr lang="en-US" sz="2800" b="0" dirty="0" err="1">
                <a:solidFill>
                  <a:srgbClr val="152B48"/>
                </a:solidFill>
              </a:rPr>
              <a:t>eléctricas</a:t>
            </a:r>
            <a:endParaRPr lang="en-US" sz="2800" b="0" dirty="0"/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2C19C433-36F6-C841-90DD-3AF8856E25F1}"/>
              </a:ext>
            </a:extLst>
          </p:cNvPr>
          <p:cNvSpPr txBox="1">
            <a:spLocks/>
          </p:cNvSpPr>
          <p:nvPr/>
        </p:nvSpPr>
        <p:spPr>
          <a:xfrm>
            <a:off x="4609792" y="3903811"/>
            <a:ext cx="9144000" cy="766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err="1">
                <a:solidFill>
                  <a:srgbClr val="152B48"/>
                </a:solidFill>
              </a:rPr>
              <a:t>Quemaduras</a:t>
            </a:r>
            <a:r>
              <a:rPr lang="en-US" sz="2800" b="0" dirty="0">
                <a:solidFill>
                  <a:srgbClr val="152B48"/>
                </a:solidFill>
              </a:rPr>
              <a:t> por </a:t>
            </a:r>
            <a:r>
              <a:rPr lang="en-US" sz="2800" b="0" dirty="0" err="1">
                <a:solidFill>
                  <a:srgbClr val="152B48"/>
                </a:solidFill>
              </a:rPr>
              <a:t>radiación</a:t>
            </a:r>
            <a:endParaRPr lang="en-US" sz="2800" b="0" dirty="0">
              <a:solidFill>
                <a:srgbClr val="152B48"/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3556EF5A-CBCB-E744-82D5-4B609321A2AC}"/>
              </a:ext>
            </a:extLst>
          </p:cNvPr>
          <p:cNvSpPr txBox="1">
            <a:spLocks/>
          </p:cNvSpPr>
          <p:nvPr/>
        </p:nvSpPr>
        <p:spPr>
          <a:xfrm>
            <a:off x="7396537" y="4654886"/>
            <a:ext cx="9144000" cy="10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err="1"/>
              <a:t>Quemaduras</a:t>
            </a:r>
            <a:r>
              <a:rPr lang="en-US" sz="2800" b="0" dirty="0"/>
              <a:t> </a:t>
            </a:r>
            <a:r>
              <a:rPr lang="en-US" sz="2800" b="0" dirty="0" err="1"/>
              <a:t>químicas</a:t>
            </a:r>
            <a:endParaRPr lang="en-US" sz="2800" b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5B9F07-E0A9-B649-AB48-4FE62DE820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48400" y="-53662"/>
            <a:ext cx="5943600" cy="3053715"/>
          </a:xfrm>
          <a:prstGeom prst="rect">
            <a:avLst/>
          </a:prstGeom>
        </p:spPr>
      </p:pic>
      <p:sp>
        <p:nvSpPr>
          <p:cNvPr id="12" name="Subtitle 4">
            <a:extLst>
              <a:ext uri="{FF2B5EF4-FFF2-40B4-BE49-F238E27FC236}">
                <a16:creationId xmlns:a16="http://schemas.microsoft.com/office/drawing/2014/main" id="{1BE953BD-9997-7D43-9247-588DA30E462E}"/>
              </a:ext>
            </a:extLst>
          </p:cNvPr>
          <p:cNvSpPr txBox="1">
            <a:spLocks/>
          </p:cNvSpPr>
          <p:nvPr/>
        </p:nvSpPr>
        <p:spPr>
          <a:xfrm>
            <a:off x="2128346" y="2292792"/>
            <a:ext cx="9144000" cy="813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err="1">
                <a:solidFill>
                  <a:srgbClr val="152B48"/>
                </a:solidFill>
              </a:rPr>
              <a:t>Quemaduras</a:t>
            </a:r>
            <a:r>
              <a:rPr lang="en-US" sz="2800" b="0" dirty="0">
                <a:solidFill>
                  <a:srgbClr val="152B48"/>
                </a:solidFill>
              </a:rPr>
              <a:t> </a:t>
            </a:r>
            <a:r>
              <a:rPr lang="en-US" sz="2800" b="0" dirty="0" err="1">
                <a:solidFill>
                  <a:srgbClr val="152B48"/>
                </a:solidFill>
              </a:rPr>
              <a:t>térmicas</a:t>
            </a:r>
            <a:endParaRPr lang="en-US" sz="2800" b="0" dirty="0">
              <a:solidFill>
                <a:srgbClr val="152B48"/>
              </a:solidFill>
            </a:endParaRPr>
          </a:p>
          <a:p>
            <a:endParaRPr lang="en-US" sz="2800" dirty="0">
              <a:solidFill>
                <a:srgbClr val="152B48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153F3-87D4-1A49-80FD-12A3EF2AD1CB}"/>
              </a:ext>
            </a:extLst>
          </p:cNvPr>
          <p:cNvSpPr txBox="1"/>
          <p:nvPr/>
        </p:nvSpPr>
        <p:spPr>
          <a:xfrm>
            <a:off x="11172497" y="62956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O" dirty="0"/>
          </a:p>
        </p:txBody>
      </p:sp>
      <p:sp>
        <p:nvSpPr>
          <p:cNvPr id="14" name="Subtítulo 4">
            <a:extLst>
              <a:ext uri="{FF2B5EF4-FFF2-40B4-BE49-F238E27FC236}">
                <a16:creationId xmlns:a16="http://schemas.microsoft.com/office/drawing/2014/main" id="{CCC8926B-1152-324D-B73D-0295D4115DCE}"/>
              </a:ext>
            </a:extLst>
          </p:cNvPr>
          <p:cNvSpPr txBox="1">
            <a:spLocks/>
          </p:cNvSpPr>
          <p:nvPr/>
        </p:nvSpPr>
        <p:spPr>
          <a:xfrm>
            <a:off x="4609791" y="6436426"/>
            <a:ext cx="7391983" cy="39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="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Franco MAH, </a:t>
            </a:r>
            <a:r>
              <a:rPr lang="en-US" sz="900" b="0" dirty="0" err="1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Gonzáles</a:t>
            </a:r>
            <a:r>
              <a:rPr lang="en-US" sz="900" b="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NCJ, Díaz MEM, Pardo SV, Ospina S. Epidemiological and clinical profile of burn victims. Hospital Universitario San Vicente de </a:t>
            </a:r>
            <a:r>
              <a:rPr lang="en-US" sz="900" b="0" dirty="0" err="1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Paúl</a:t>
            </a:r>
            <a:r>
              <a:rPr lang="en-US" sz="900" b="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, Medellín, 1994-2004. Burns. 2006;32(8):1044–51.</a:t>
            </a:r>
            <a:r>
              <a:rPr lang="en-US" sz="900" b="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endParaRPr lang="en-US" sz="900" b="0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5B2E12-9D77-7244-BE44-A4A0B34F5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37466" y="2020983"/>
            <a:ext cx="6793327" cy="3684588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Clr>
                <a:schemeClr val="accent5">
                  <a:lumMod val="75000"/>
                </a:schemeClr>
              </a:buClr>
              <a:buSzPct val="70000"/>
              <a:buNone/>
            </a:pPr>
            <a:r>
              <a:rPr lang="en-US" sz="2800" kern="1100" dirty="0">
                <a:solidFill>
                  <a:srgbClr val="094349"/>
                </a:solidFill>
                <a:latin typeface="Montserrat" panose="02000505000000020004"/>
              </a:rPr>
              <a:t>1. </a:t>
            </a:r>
            <a:r>
              <a:rPr lang="en-US" sz="2800" kern="1100" dirty="0" err="1">
                <a:solidFill>
                  <a:srgbClr val="094349"/>
                </a:solidFill>
                <a:latin typeface="Montserrat" panose="02000505000000020004"/>
              </a:rPr>
              <a:t>Estabilización</a:t>
            </a:r>
            <a:r>
              <a:rPr lang="en-US" sz="2800" kern="1100" dirty="0">
                <a:solidFill>
                  <a:srgbClr val="094349"/>
                </a:solidFill>
                <a:latin typeface="Montserrat" panose="02000505000000020004"/>
              </a:rPr>
              <a:t> del </a:t>
            </a:r>
            <a:r>
              <a:rPr lang="en-US" sz="2800" kern="1100" dirty="0" err="1">
                <a:solidFill>
                  <a:srgbClr val="094349"/>
                </a:solidFill>
                <a:latin typeface="Montserrat" panose="02000505000000020004"/>
              </a:rPr>
              <a:t>paciente</a:t>
            </a:r>
            <a:r>
              <a:rPr lang="en-US" sz="2800" kern="1100" dirty="0">
                <a:solidFill>
                  <a:srgbClr val="094349"/>
                </a:solidFill>
                <a:latin typeface="Montserrat" panose="02000505000000020004"/>
              </a:rPr>
              <a:t>.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SzPct val="70000"/>
              <a:buNone/>
            </a:pPr>
            <a:r>
              <a:rPr lang="en-US" sz="2800" kern="1100" dirty="0">
                <a:solidFill>
                  <a:srgbClr val="094349"/>
                </a:solidFill>
                <a:latin typeface="Montserrat" panose="02000505000000020004"/>
              </a:rPr>
              <a:t>2. </a:t>
            </a:r>
            <a:r>
              <a:rPr lang="en-US" sz="2800" kern="1100" dirty="0" err="1">
                <a:solidFill>
                  <a:srgbClr val="094349"/>
                </a:solidFill>
                <a:latin typeface="Montserrat" panose="02000505000000020004"/>
              </a:rPr>
              <a:t>Determinar</a:t>
            </a:r>
            <a:r>
              <a:rPr lang="en-US" sz="2800" kern="1100" dirty="0">
                <a:solidFill>
                  <a:srgbClr val="094349"/>
                </a:solidFill>
                <a:latin typeface="Montserrat" panose="02000505000000020004"/>
              </a:rPr>
              <a:t> </a:t>
            </a:r>
            <a:r>
              <a:rPr lang="en-US" sz="2800" kern="1100" dirty="0" err="1">
                <a:solidFill>
                  <a:srgbClr val="094349"/>
                </a:solidFill>
                <a:latin typeface="Montserrat" panose="02000505000000020004"/>
              </a:rPr>
              <a:t>severidad</a:t>
            </a:r>
            <a:r>
              <a:rPr lang="en-US" sz="2800" kern="1100" dirty="0">
                <a:solidFill>
                  <a:srgbClr val="094349"/>
                </a:solidFill>
                <a:latin typeface="Montserrat" panose="02000505000000020004"/>
              </a:rPr>
              <a:t>. 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SzPct val="70000"/>
              <a:buNone/>
            </a:pPr>
            <a:r>
              <a:rPr lang="en-US" sz="2800" kern="1100" dirty="0">
                <a:solidFill>
                  <a:srgbClr val="094349"/>
                </a:solidFill>
                <a:latin typeface="Montserrat" panose="02000505000000020004"/>
              </a:rPr>
              <a:t>3. </a:t>
            </a:r>
            <a:r>
              <a:rPr lang="en-US" sz="2800" kern="1100" dirty="0" err="1">
                <a:solidFill>
                  <a:srgbClr val="094349"/>
                </a:solidFill>
                <a:latin typeface="Montserrat" panose="02000505000000020004"/>
              </a:rPr>
              <a:t>Definir</a:t>
            </a:r>
            <a:r>
              <a:rPr lang="en-US" sz="2800" kern="1100" dirty="0">
                <a:solidFill>
                  <a:srgbClr val="094349"/>
                </a:solidFill>
                <a:latin typeface="Montserrat" panose="02000505000000020004"/>
              </a:rPr>
              <a:t> </a:t>
            </a:r>
            <a:r>
              <a:rPr lang="en-US" sz="2800" kern="1100" dirty="0" err="1">
                <a:solidFill>
                  <a:srgbClr val="094349"/>
                </a:solidFill>
                <a:latin typeface="Montserrat" panose="02000505000000020004"/>
              </a:rPr>
              <a:t>manejo</a:t>
            </a:r>
            <a:r>
              <a:rPr lang="en-US" sz="2800" kern="1100" dirty="0">
                <a:solidFill>
                  <a:srgbClr val="094349"/>
                </a:solidFill>
                <a:latin typeface="Montserrat" panose="02000505000000020004"/>
              </a:rPr>
              <a:t> posterior. 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SzPct val="70000"/>
              <a:buNone/>
            </a:pPr>
            <a:r>
              <a:rPr lang="en-US" sz="2800" kern="1100" dirty="0">
                <a:solidFill>
                  <a:srgbClr val="094349"/>
                </a:solidFill>
                <a:latin typeface="Montserrat" panose="02000505000000020004"/>
              </a:rPr>
              <a:t>4. </a:t>
            </a:r>
            <a:r>
              <a:rPr lang="en-US" sz="2800" kern="1100" dirty="0" err="1">
                <a:solidFill>
                  <a:srgbClr val="094349"/>
                </a:solidFill>
                <a:latin typeface="Montserrat" panose="02000505000000020004"/>
              </a:rPr>
              <a:t>Ambulatorio</a:t>
            </a:r>
            <a:r>
              <a:rPr lang="en-US" sz="2800" kern="1100" dirty="0">
                <a:solidFill>
                  <a:srgbClr val="094349"/>
                </a:solidFill>
                <a:latin typeface="Montserrat" panose="02000505000000020004"/>
              </a:rPr>
              <a:t> VS </a:t>
            </a:r>
            <a:r>
              <a:rPr lang="en-US" sz="2800" kern="1100" dirty="0" err="1">
                <a:solidFill>
                  <a:srgbClr val="094349"/>
                </a:solidFill>
                <a:latin typeface="Montserrat" panose="02000505000000020004"/>
              </a:rPr>
              <a:t>Hospitalario</a:t>
            </a:r>
            <a:r>
              <a:rPr lang="en-US" sz="2800" kern="1100" dirty="0">
                <a:solidFill>
                  <a:srgbClr val="094349"/>
                </a:solidFill>
                <a:latin typeface="Montserrat" panose="02000505000000020004"/>
              </a:rPr>
              <a:t>. 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SzPct val="70000"/>
              <a:buNone/>
            </a:pPr>
            <a:r>
              <a:rPr lang="en-US" sz="2800" kern="1100" dirty="0">
                <a:solidFill>
                  <a:srgbClr val="094349"/>
                </a:solidFill>
                <a:latin typeface="Montserrat" panose="02000505000000020004"/>
              </a:rPr>
              <a:t>5. Nivel de </a:t>
            </a:r>
            <a:r>
              <a:rPr lang="en-US" sz="2800" kern="1100" dirty="0" err="1">
                <a:solidFill>
                  <a:srgbClr val="094349"/>
                </a:solidFill>
                <a:latin typeface="Montserrat" panose="02000505000000020004"/>
              </a:rPr>
              <a:t>atención</a:t>
            </a:r>
            <a:r>
              <a:rPr lang="en-US" sz="2800" kern="1100" dirty="0">
                <a:solidFill>
                  <a:srgbClr val="094349"/>
                </a:solidFill>
                <a:latin typeface="Montserrat" panose="02000505000000020004"/>
              </a:rPr>
              <a:t>. 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SzPct val="70000"/>
              <a:buNone/>
            </a:pPr>
            <a:r>
              <a:rPr lang="en-US" sz="2800" kern="1100" dirty="0">
                <a:solidFill>
                  <a:srgbClr val="094349"/>
                </a:solidFill>
                <a:latin typeface="Montserrat" panose="02000505000000020004"/>
              </a:rPr>
              <a:t>6. </a:t>
            </a:r>
            <a:r>
              <a:rPr lang="en-US" sz="2800" kern="1100" dirty="0" err="1">
                <a:solidFill>
                  <a:srgbClr val="094349"/>
                </a:solidFill>
                <a:latin typeface="Montserrat" panose="02000505000000020004"/>
              </a:rPr>
              <a:t>Cuidados</a:t>
            </a:r>
            <a:r>
              <a:rPr lang="en-US" sz="2800" kern="1100" dirty="0">
                <a:solidFill>
                  <a:srgbClr val="094349"/>
                </a:solidFill>
                <a:latin typeface="Montserrat" panose="02000505000000020004"/>
              </a:rPr>
              <a:t> de la </a:t>
            </a:r>
            <a:r>
              <a:rPr lang="en-US" sz="2800" kern="1100" dirty="0" err="1">
                <a:solidFill>
                  <a:srgbClr val="094349"/>
                </a:solidFill>
                <a:latin typeface="Montserrat" panose="02000505000000020004"/>
              </a:rPr>
              <a:t>herida</a:t>
            </a:r>
            <a:r>
              <a:rPr lang="en-US" sz="2800" kern="1100" dirty="0">
                <a:solidFill>
                  <a:srgbClr val="094349"/>
                </a:solidFill>
                <a:latin typeface="Montserrat" panose="02000505000000020004"/>
              </a:rPr>
              <a:t>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08715-130D-5246-8C78-9092B658F5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247" y="204613"/>
            <a:ext cx="2694471" cy="11345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249124B-3F37-5B42-BFAB-B30834C32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513" y="676344"/>
            <a:ext cx="10515600" cy="1325563"/>
          </a:xfrm>
        </p:spPr>
        <p:txBody>
          <a:bodyPr>
            <a:normAutofit/>
          </a:bodyPr>
          <a:lstStyle/>
          <a:p>
            <a:r>
              <a:rPr lang="en-CO" sz="5400" b="0" dirty="0"/>
              <a:t>Urgencias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74A275-EAD6-734B-BB68-B5DF439FF47F}"/>
              </a:ext>
            </a:extLst>
          </p:cNvPr>
          <p:cNvSpPr/>
          <p:nvPr/>
        </p:nvSpPr>
        <p:spPr>
          <a:xfrm>
            <a:off x="4776057" y="6468721"/>
            <a:ext cx="7415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Pham TN, Bettencourt AP,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Bozinko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 GM, Chang PH, Chung KK, Craig CK, et al. 2018 ABLS Provider Manual 1. 2017;60606(312). </a:t>
            </a:r>
            <a:b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</a:b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Available from: http://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ameriburn.org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/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wp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-content/uploads/2019/08/2018-abls-providermanual.pdf 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</a:t>
            </a:r>
            <a:endParaRPr lang="en-US" sz="900" dirty="0">
              <a:solidFill>
                <a:srgbClr val="152B48"/>
              </a:solidFill>
              <a:latin typeface="Montserrat" panose="00000500000000000000" pitchFamily="50" charset="0"/>
              <a:cs typeface="Gurmukhi Sangam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4F560-BE67-EE4E-A18B-B85C9CDA3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53372" y="1396399"/>
            <a:ext cx="6793327" cy="823912"/>
          </a:xfrm>
        </p:spPr>
        <p:txBody>
          <a:bodyPr>
            <a:normAutofit/>
          </a:bodyPr>
          <a:lstStyle/>
          <a:p>
            <a:r>
              <a:rPr lang="en-CO" sz="3600" b="0" dirty="0"/>
              <a:t>Cuidados iniciales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78029-9FDC-324F-A7E3-D81ED15A5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98673" y="2568137"/>
            <a:ext cx="6793327" cy="368458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b="1" dirty="0"/>
              <a:t>Dos </a:t>
            </a:r>
            <a:r>
              <a:rPr lang="en-US" sz="2800" b="1" dirty="0" err="1"/>
              <a:t>accesos</a:t>
            </a:r>
            <a:r>
              <a:rPr lang="en-US" sz="2800" b="1" dirty="0"/>
              <a:t> </a:t>
            </a:r>
            <a:r>
              <a:rPr lang="en-US" sz="2800" b="1" dirty="0" err="1"/>
              <a:t>venosos</a:t>
            </a:r>
            <a:r>
              <a:rPr lang="en-US" sz="2800" b="1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Analgesia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err="1"/>
              <a:t>Sedación</a:t>
            </a:r>
            <a:endParaRPr lang="en-US" sz="2800" dirty="0"/>
          </a:p>
          <a:p>
            <a:pPr>
              <a:buFont typeface="Wingdings" pitchFamily="2" charset="2"/>
              <a:buChar char="ü"/>
            </a:pPr>
            <a:r>
              <a:rPr lang="en-US" sz="2800" dirty="0" err="1"/>
              <a:t>Reanimación</a:t>
            </a:r>
            <a:endParaRPr lang="en-US" sz="2800" dirty="0"/>
          </a:p>
          <a:p>
            <a:pPr>
              <a:buFont typeface="Wingdings" pitchFamily="2" charset="2"/>
              <a:buChar char="ü"/>
            </a:pPr>
            <a:r>
              <a:rPr lang="en-US" sz="2800" dirty="0" err="1"/>
              <a:t>Clasificación</a:t>
            </a:r>
            <a:r>
              <a:rPr lang="en-US" sz="2800" dirty="0"/>
              <a:t> de la </a:t>
            </a:r>
            <a:r>
              <a:rPr lang="en-US" sz="2800" dirty="0" err="1"/>
              <a:t>quemadura</a:t>
            </a:r>
            <a:endParaRPr lang="en-US" sz="2800" dirty="0"/>
          </a:p>
          <a:p>
            <a:pPr>
              <a:buFont typeface="Wingdings" pitchFamily="2" charset="2"/>
              <a:buChar char="ü"/>
            </a:pPr>
            <a:r>
              <a:rPr lang="en-US" sz="2800" dirty="0" err="1"/>
              <a:t>Paraclínicos</a:t>
            </a:r>
            <a:endParaRPr lang="en-US" sz="2800" dirty="0"/>
          </a:p>
          <a:p>
            <a:pPr>
              <a:buFont typeface="Wingdings" pitchFamily="2" charset="2"/>
              <a:buChar char="ü"/>
            </a:pPr>
            <a:r>
              <a:rPr lang="en-US" sz="2800" b="1" dirty="0" err="1"/>
              <a:t>Sonda</a:t>
            </a:r>
            <a:r>
              <a:rPr lang="en-US" sz="2800" b="1" dirty="0"/>
              <a:t> vesical: diuresis</a:t>
            </a:r>
          </a:p>
          <a:p>
            <a:endParaRPr lang="en-C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A88404-69AD-424C-BD79-DEB5FB7D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O" sz="5400" b="0" dirty="0"/>
              <a:t>Urgencias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B20931-AB80-DD42-AD05-14D1CAD178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247" y="204613"/>
            <a:ext cx="2694471" cy="11345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986195-FAEE-F647-87FC-11A3E7EC1133}"/>
              </a:ext>
            </a:extLst>
          </p:cNvPr>
          <p:cNvSpPr/>
          <p:nvPr/>
        </p:nvSpPr>
        <p:spPr>
          <a:xfrm>
            <a:off x="4684300" y="6492875"/>
            <a:ext cx="7406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Pham TN, Bettencourt AP, 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Bozinko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 GM, Chang PH, Chung KK, Craig CK, et al. 2018 ABLS Provider Manual 1. 2017;60606(312). </a:t>
            </a:r>
            <a:b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</a:b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Available from: http://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ameriburn.org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/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wp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-content/uploads/2019/08/2018-abls-providermanual.pdf 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</a:t>
            </a:r>
            <a:endParaRPr lang="en-US" sz="900" dirty="0">
              <a:solidFill>
                <a:srgbClr val="515151"/>
              </a:solidFill>
              <a:latin typeface="Montserrat" panose="00000500000000000000" pitchFamily="50" charset="0"/>
              <a:cs typeface="Gurmukhi Sangam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4F560-BE67-EE4E-A18B-B85C9CDA3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53372" y="1396399"/>
            <a:ext cx="6793327" cy="823912"/>
          </a:xfrm>
        </p:spPr>
        <p:txBody>
          <a:bodyPr>
            <a:normAutofit lnSpcReduction="10000"/>
          </a:bodyPr>
          <a:lstStyle/>
          <a:p>
            <a:r>
              <a:rPr lang="en-CO" sz="3600" b="0" dirty="0"/>
              <a:t>Reanimación </a:t>
            </a:r>
            <a:r>
              <a:rPr lang="en-CO" b="0" dirty="0"/>
              <a:t>  </a:t>
            </a:r>
            <a:r>
              <a:rPr lang="en-CO" dirty="0"/>
              <a:t>            </a:t>
            </a:r>
            <a:r>
              <a:rPr lang="en-CO" sz="5400" b="0" dirty="0"/>
              <a:t>A - B</a:t>
            </a:r>
            <a:endParaRPr lang="en-CO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78029-9FDC-324F-A7E3-D81ED15A5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98673" y="2370401"/>
            <a:ext cx="6793327" cy="4011339"/>
          </a:xfrm>
        </p:spPr>
        <p:txBody>
          <a:bodyPr>
            <a:normAutofit/>
          </a:bodyPr>
          <a:lstStyle/>
          <a:p>
            <a:r>
              <a:rPr lang="en-US" sz="2800" b="1" dirty="0"/>
              <a:t>&gt;40% SCQ.</a:t>
            </a:r>
          </a:p>
          <a:p>
            <a:r>
              <a:rPr lang="en-US" sz="2800" dirty="0" err="1"/>
              <a:t>Recinto</a:t>
            </a:r>
            <a:r>
              <a:rPr lang="en-US" sz="2800" dirty="0"/>
              <a:t> </a:t>
            </a:r>
            <a:r>
              <a:rPr lang="en-US" sz="2800" dirty="0" err="1"/>
              <a:t>cerrado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Vibrisas</a:t>
            </a:r>
            <a:r>
              <a:rPr lang="en-US" sz="2800" dirty="0"/>
              <a:t> – periorificial.</a:t>
            </a:r>
          </a:p>
          <a:p>
            <a:r>
              <a:rPr lang="en-US" sz="2800" dirty="0" err="1"/>
              <a:t>Esputo</a:t>
            </a:r>
            <a:r>
              <a:rPr lang="en-US" sz="2800" dirty="0"/>
              <a:t> </a:t>
            </a:r>
            <a:r>
              <a:rPr lang="en-US" sz="2800" dirty="0" err="1"/>
              <a:t>carbonáceo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Disfonía</a:t>
            </a:r>
            <a:r>
              <a:rPr lang="en-US" sz="2800" dirty="0"/>
              <a:t> – </a:t>
            </a:r>
            <a:r>
              <a:rPr lang="en-US" sz="2800" dirty="0" err="1"/>
              <a:t>estridor</a:t>
            </a:r>
            <a:r>
              <a:rPr lang="en-US" sz="2800" dirty="0"/>
              <a:t>.</a:t>
            </a:r>
          </a:p>
          <a:p>
            <a:r>
              <a:rPr lang="en-US" sz="2800" b="1" dirty="0" err="1"/>
              <a:t>Quemadura</a:t>
            </a:r>
            <a:r>
              <a:rPr lang="en-US" sz="2800" b="1" dirty="0"/>
              <a:t> circular </a:t>
            </a:r>
            <a:r>
              <a:rPr lang="en-US" sz="2800" b="1" dirty="0" err="1"/>
              <a:t>tórax</a:t>
            </a:r>
            <a:r>
              <a:rPr lang="en-US" sz="2800" b="1" dirty="0"/>
              <a:t>.</a:t>
            </a:r>
          </a:p>
          <a:p>
            <a:r>
              <a:rPr lang="es-ES" sz="2800" b="1" dirty="0">
                <a:solidFill>
                  <a:srgbClr val="FF0000"/>
                </a:solidFill>
              </a:rPr>
              <a:t>Ventilación - perfusión (V/Q)</a:t>
            </a:r>
            <a:br>
              <a:rPr lang="es-ES" sz="2800" b="1" dirty="0">
                <a:solidFill>
                  <a:srgbClr val="FF0000"/>
                </a:solidFill>
              </a:rPr>
            </a:br>
            <a:r>
              <a:rPr lang="es-ES" sz="2800" b="1" dirty="0">
                <a:solidFill>
                  <a:srgbClr val="FF0000"/>
                </a:solidFill>
              </a:rPr>
              <a:t>Estado de conciencia.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C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A88404-69AD-424C-BD79-DEB5FB7D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O" sz="5400" b="0" dirty="0"/>
              <a:t>Urgencias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B20931-AB80-DD42-AD05-14D1CAD178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247" y="204613"/>
            <a:ext cx="2694471" cy="11345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CECBD0-728A-415A-89DD-2A6EA75E7DF6}"/>
              </a:ext>
            </a:extLst>
          </p:cNvPr>
          <p:cNvSpPr/>
          <p:nvPr/>
        </p:nvSpPr>
        <p:spPr>
          <a:xfrm>
            <a:off x="4684300" y="6492875"/>
            <a:ext cx="7406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Pham TN, Bettencourt AP, 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Bozinko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 GM, Chang PH, Chung KK, Craig CK, et al. 2018 ABLS Provider Manual 1. 2017;60606(312). </a:t>
            </a:r>
            <a:b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</a:b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Available from: http://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ameriburn.org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/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wp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-content/uploads/2019/08/2018-abls-providermanual.pdf 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</a:t>
            </a:r>
            <a:endParaRPr lang="en-US" sz="900" dirty="0">
              <a:solidFill>
                <a:srgbClr val="515151"/>
              </a:solidFill>
              <a:latin typeface="Montserrat" panose="00000500000000000000" pitchFamily="50" charset="0"/>
              <a:cs typeface="Gurmukhi Sangam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4F560-BE67-EE4E-A18B-B85C9CDA3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53372" y="1396399"/>
            <a:ext cx="6793327" cy="823912"/>
          </a:xfrm>
        </p:spPr>
        <p:txBody>
          <a:bodyPr>
            <a:normAutofit lnSpcReduction="10000"/>
          </a:bodyPr>
          <a:lstStyle/>
          <a:p>
            <a:r>
              <a:rPr lang="en-CO" sz="3600" b="0" dirty="0"/>
              <a:t>Reanimación  </a:t>
            </a:r>
            <a:r>
              <a:rPr lang="en-CO" sz="3600" dirty="0"/>
              <a:t>  </a:t>
            </a:r>
            <a:r>
              <a:rPr lang="en-CO" dirty="0"/>
              <a:t>           </a:t>
            </a:r>
            <a:r>
              <a:rPr lang="en-CO" sz="5400" dirty="0"/>
              <a:t>C</a:t>
            </a:r>
            <a:endParaRPr lang="en-C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A88404-69AD-424C-BD79-DEB5FB7D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O" sz="5400" b="0" dirty="0"/>
              <a:t>Urgencias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B20931-AB80-DD42-AD05-14D1CAD178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247" y="204613"/>
            <a:ext cx="2694471" cy="1134514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B698795-2D8E-FD41-80D4-2671BB3BD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117" y="2505194"/>
            <a:ext cx="9378184" cy="881184"/>
          </a:xfrm>
        </p:spPr>
        <p:txBody>
          <a:bodyPr>
            <a:normAutofit/>
          </a:bodyPr>
          <a:lstStyle/>
          <a:p>
            <a:r>
              <a:rPr lang="en-US" sz="2400" dirty="0"/>
              <a:t>No bolos - </a:t>
            </a:r>
            <a:r>
              <a:rPr lang="en-US" sz="2400" dirty="0" err="1">
                <a:solidFill>
                  <a:srgbClr val="FF0000"/>
                </a:solidFill>
              </a:rPr>
              <a:t>Sobrehidratación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letal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>
                <a:solidFill>
                  <a:srgbClr val="0070C0"/>
                </a:solidFill>
              </a:rPr>
              <a:t>- 250 cc/kg/día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   </a:t>
            </a:r>
            <a:r>
              <a:rPr lang="en-US" sz="2400" dirty="0"/>
              <a:t>500 cc / 1h     250 cc/ 1h    100 cc / 1h</a:t>
            </a:r>
            <a:endParaRPr lang="en-CO" sz="24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BED2C61-59FB-F346-909F-F3AB1A892C94}"/>
              </a:ext>
            </a:extLst>
          </p:cNvPr>
          <p:cNvSpPr txBox="1">
            <a:spLocks/>
          </p:cNvSpPr>
          <p:nvPr/>
        </p:nvSpPr>
        <p:spPr>
          <a:xfrm>
            <a:off x="5517537" y="3924301"/>
            <a:ext cx="6573181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Guíar</a:t>
            </a:r>
            <a:r>
              <a:rPr lang="en-US" sz="2400" dirty="0"/>
              <a:t> </a:t>
            </a:r>
            <a:r>
              <a:rPr lang="en-US" sz="2400" dirty="0" err="1"/>
              <a:t>según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b="1" dirty="0"/>
              <a:t>Diuresis,  </a:t>
            </a:r>
            <a:r>
              <a:rPr lang="en-US" sz="2400" dirty="0"/>
              <a:t>FC, </a:t>
            </a:r>
            <a:r>
              <a:rPr lang="en-US" sz="2400" dirty="0" err="1"/>
              <a:t>estado</a:t>
            </a:r>
            <a:r>
              <a:rPr lang="en-US" sz="2400" dirty="0"/>
              <a:t> </a:t>
            </a:r>
            <a:r>
              <a:rPr lang="en-US" sz="2400" dirty="0" err="1"/>
              <a:t>ácido</a:t>
            </a:r>
            <a:r>
              <a:rPr lang="en-US" sz="2400" dirty="0"/>
              <a:t> base, PA no </a:t>
            </a:r>
            <a:r>
              <a:rPr lang="en-US" sz="2400" dirty="0" err="1"/>
              <a:t>confiable</a:t>
            </a:r>
            <a:r>
              <a:rPr lang="en-US" sz="2400" dirty="0"/>
              <a:t>, </a:t>
            </a:r>
            <a:r>
              <a:rPr lang="en-US" sz="2400" dirty="0" err="1"/>
              <a:t>estado</a:t>
            </a:r>
            <a:r>
              <a:rPr lang="en-US" sz="2400" dirty="0"/>
              <a:t> de </a:t>
            </a:r>
            <a:r>
              <a:rPr lang="en-US" sz="2400" dirty="0" err="1"/>
              <a:t>conciencia</a:t>
            </a:r>
            <a:r>
              <a:rPr lang="en-US" sz="24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DDCD40-C815-4911-A695-675DABCF9309}"/>
              </a:ext>
            </a:extLst>
          </p:cNvPr>
          <p:cNvSpPr/>
          <p:nvPr/>
        </p:nvSpPr>
        <p:spPr>
          <a:xfrm>
            <a:off x="4684300" y="6492875"/>
            <a:ext cx="7406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Pham TN, Bettencourt AP, 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Bozinko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 GM, Chang PH, Chung KK, Craig CK, et al. 2018 ABLS Provider Manual 1. 2017;60606(312). </a:t>
            </a:r>
            <a:b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</a:b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Available from: http://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ameriburn.org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/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wp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-content/uploads/2019/08/2018-abls-providermanual.pdf 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</a:t>
            </a:r>
            <a:endParaRPr lang="en-US" sz="900" dirty="0">
              <a:solidFill>
                <a:srgbClr val="515151"/>
              </a:solidFill>
              <a:latin typeface="Montserrat" panose="00000500000000000000" pitchFamily="50" charset="0"/>
              <a:cs typeface="Gurmukhi Sangam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4F560-BE67-EE4E-A18B-B85C9CDA3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53372" y="1396399"/>
            <a:ext cx="6793327" cy="823912"/>
          </a:xfrm>
        </p:spPr>
        <p:txBody>
          <a:bodyPr>
            <a:normAutofit lnSpcReduction="10000"/>
          </a:bodyPr>
          <a:lstStyle/>
          <a:p>
            <a:r>
              <a:rPr lang="en-CO" sz="3600" b="0" dirty="0"/>
              <a:t>Reanimación</a:t>
            </a:r>
            <a:r>
              <a:rPr lang="en-CO" sz="3600" dirty="0"/>
              <a:t>   </a:t>
            </a:r>
            <a:r>
              <a:rPr lang="en-CO" dirty="0"/>
              <a:t>            </a:t>
            </a:r>
            <a:r>
              <a:rPr lang="en-CO" sz="5400" dirty="0"/>
              <a:t>C</a:t>
            </a:r>
            <a:endParaRPr lang="en-C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A88404-69AD-424C-BD79-DEB5FB7D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O" sz="5400" b="0" dirty="0"/>
              <a:t>Urgencias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B20931-AB80-DD42-AD05-14D1CAD178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247" y="204613"/>
            <a:ext cx="2694471" cy="1134514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BED2C61-59FB-F346-909F-F3AB1A892C94}"/>
              </a:ext>
            </a:extLst>
          </p:cNvPr>
          <p:cNvSpPr txBox="1">
            <a:spLocks/>
          </p:cNvSpPr>
          <p:nvPr/>
        </p:nvSpPr>
        <p:spPr>
          <a:xfrm>
            <a:off x="5129048" y="3173412"/>
            <a:ext cx="6573181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Menor</a:t>
            </a:r>
            <a:r>
              <a:rPr lang="en-US" sz="2400" dirty="0"/>
              <a:t> de 14 </a:t>
            </a:r>
            <a:r>
              <a:rPr lang="en-US" sz="2400" dirty="0" err="1"/>
              <a:t>años</a:t>
            </a:r>
            <a:r>
              <a:rPr lang="en-US" sz="2400" dirty="0"/>
              <a:t>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3 cc x kg x SCQ       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1   cc/kg/h </a:t>
            </a:r>
          </a:p>
          <a:p>
            <a:pPr marL="0" indent="0">
              <a:buNone/>
            </a:pP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/>
              <a:t>    </a:t>
            </a:r>
            <a:r>
              <a:rPr lang="en-US" sz="2400" dirty="0" err="1"/>
              <a:t>Menor</a:t>
            </a:r>
            <a:r>
              <a:rPr lang="en-US" sz="2400" dirty="0"/>
              <a:t> de 30 kg     </a:t>
            </a:r>
            <a:r>
              <a:rPr lang="en-US" sz="2400" dirty="0">
                <a:solidFill>
                  <a:schemeClr val="tx1"/>
                </a:solidFill>
              </a:rPr>
              <a:t>+ </a:t>
            </a:r>
            <a:r>
              <a:rPr lang="en-US" sz="2400" dirty="0" err="1"/>
              <a:t>mantenimiento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 err="1"/>
              <a:t>Eléctrica</a:t>
            </a:r>
            <a:r>
              <a:rPr lang="en-US" sz="2400" dirty="0"/>
              <a:t>                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4 cc x kg x SCQ          </a:t>
            </a:r>
            <a:r>
              <a:rPr lang="en-US" sz="2400" dirty="0">
                <a:solidFill>
                  <a:schemeClr val="accent1"/>
                </a:solidFill>
              </a:rPr>
              <a:t>2 cc/kg/h        (70 a 100 cc/h)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5CD3FB1-DA5A-884B-974F-A08A796FA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875" y="2370139"/>
            <a:ext cx="10704513" cy="972152"/>
          </a:xfrm>
        </p:spPr>
        <p:txBody>
          <a:bodyPr/>
          <a:lstStyle/>
          <a:p>
            <a:r>
              <a:rPr lang="en-US" sz="2400" dirty="0" err="1"/>
              <a:t>Adultos</a:t>
            </a:r>
            <a:r>
              <a:rPr lang="en-US" sz="2400" dirty="0"/>
              <a:t> - 14 </a:t>
            </a:r>
            <a:r>
              <a:rPr lang="en-US" sz="2400" dirty="0" err="1"/>
              <a:t>años</a:t>
            </a:r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2 cc x kg x SCQ        </a:t>
            </a:r>
            <a:r>
              <a:rPr lang="en-US" sz="2400" dirty="0">
                <a:solidFill>
                  <a:srgbClr val="0070C0"/>
                </a:solidFill>
              </a:rPr>
              <a:t>0.5 cc/kg/h    (30 a 50 cc/h) 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8284B2-F8EE-9743-8EFC-EB188796B830}"/>
              </a:ext>
            </a:extLst>
          </p:cNvPr>
          <p:cNvSpPr txBox="1"/>
          <p:nvPr/>
        </p:nvSpPr>
        <p:spPr>
          <a:xfrm>
            <a:off x="11525956" y="5926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ABEA36-D466-4452-B7EC-1FA9B71B4C5C}"/>
              </a:ext>
            </a:extLst>
          </p:cNvPr>
          <p:cNvSpPr/>
          <p:nvPr/>
        </p:nvSpPr>
        <p:spPr>
          <a:xfrm>
            <a:off x="4684300" y="6492875"/>
            <a:ext cx="7406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Pham TN, Bettencourt AP, 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Bozinko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 GM, Chang PH, Chung KK, Craig CK, et al. 2018 ABLS Provider Manual 1. 2017;60606(312). </a:t>
            </a:r>
            <a:b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</a:b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Available from: http://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ameriburn.org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/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wp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-content/uploads/2019/08/2018-abls-providermanual.pdf 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</a:t>
            </a:r>
            <a:endParaRPr lang="en-US" sz="900" dirty="0">
              <a:solidFill>
                <a:srgbClr val="515151"/>
              </a:solidFill>
              <a:latin typeface="Montserrat" panose="00000500000000000000" pitchFamily="50" charset="0"/>
              <a:cs typeface="Gurmukhi Sangam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4F560-BE67-EE4E-A18B-B85C9CDA3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34322" y="1552071"/>
            <a:ext cx="6793327" cy="823912"/>
          </a:xfrm>
        </p:spPr>
        <p:txBody>
          <a:bodyPr>
            <a:normAutofit lnSpcReduction="10000"/>
          </a:bodyPr>
          <a:lstStyle/>
          <a:p>
            <a:r>
              <a:rPr lang="en-CO" sz="3600" b="0" dirty="0"/>
              <a:t>Reanimación </a:t>
            </a:r>
            <a:r>
              <a:rPr lang="en-CO" sz="3600" dirty="0"/>
              <a:t> </a:t>
            </a:r>
            <a:r>
              <a:rPr lang="en-CO" dirty="0"/>
              <a:t>            </a:t>
            </a:r>
            <a:r>
              <a:rPr lang="en-CO" sz="5400" dirty="0"/>
              <a:t> D</a:t>
            </a:r>
            <a:endParaRPr lang="en-C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A88404-69AD-424C-BD79-DEB5FB7D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O" sz="5400" b="0" dirty="0"/>
              <a:t>Urgencias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B20931-AB80-DD42-AD05-14D1CAD178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247" y="204613"/>
            <a:ext cx="2694471" cy="1134514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BED2C61-59FB-F346-909F-F3AB1A892C94}"/>
              </a:ext>
            </a:extLst>
          </p:cNvPr>
          <p:cNvSpPr txBox="1">
            <a:spLocks/>
          </p:cNvSpPr>
          <p:nvPr/>
        </p:nvSpPr>
        <p:spPr>
          <a:xfrm>
            <a:off x="5223641" y="2595343"/>
            <a:ext cx="6573181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Glasglow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Estado de </a:t>
            </a:r>
            <a:r>
              <a:rPr lang="en-US" sz="2400" b="1" dirty="0" err="1"/>
              <a:t>conciencia</a:t>
            </a:r>
            <a:r>
              <a:rPr lang="en-US" sz="2400" b="1" dirty="0"/>
              <a:t>.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dirty="0" err="1"/>
              <a:t>Movilidad</a:t>
            </a:r>
            <a:r>
              <a:rPr lang="en-US" sz="2400" dirty="0"/>
              <a:t> 4 </a:t>
            </a:r>
            <a:r>
              <a:rPr lang="en-US" sz="2400" dirty="0" err="1"/>
              <a:t>extremidades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b="1" dirty="0" err="1"/>
              <a:t>Hipotermia</a:t>
            </a:r>
            <a:r>
              <a:rPr lang="en-US" sz="2400" b="1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33512A-62E7-4E45-ABEE-157C663A5A54}"/>
              </a:ext>
            </a:extLst>
          </p:cNvPr>
          <p:cNvSpPr/>
          <p:nvPr/>
        </p:nvSpPr>
        <p:spPr>
          <a:xfrm>
            <a:off x="4684300" y="6492875"/>
            <a:ext cx="7406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Pham TN, Bettencourt AP, 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Bozinko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 GM, Chang PH, Chung KK, Craig CK, et al. 2018 ABLS Provider Manual 1. 2017;60606(312). </a:t>
            </a:r>
            <a:b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</a:b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Available from: http://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ameriburn.org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/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wp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-content/uploads/2019/08/2018-abls-providermanual.pdf 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</a:t>
            </a:r>
            <a:endParaRPr lang="en-US" sz="900" dirty="0">
              <a:solidFill>
                <a:srgbClr val="515151"/>
              </a:solidFill>
              <a:latin typeface="Montserrat" panose="00000500000000000000" pitchFamily="50" charset="0"/>
              <a:cs typeface="Gurmukhi Sangam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0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AF55C-7A6E-524E-B69D-CCFC24D0E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1383" y="1515954"/>
            <a:ext cx="6793327" cy="823912"/>
          </a:xfrm>
        </p:spPr>
        <p:txBody>
          <a:bodyPr>
            <a:normAutofit fontScale="92500"/>
          </a:bodyPr>
          <a:lstStyle/>
          <a:p>
            <a:r>
              <a:rPr lang="en-CO" b="0" dirty="0"/>
              <a:t>¿</a:t>
            </a:r>
            <a:r>
              <a:rPr lang="en-CO" sz="3600" b="0" dirty="0"/>
              <a:t>Ambulatorio vs hospitalario?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8BAF0-C3D3-4841-AE44-92169A148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3695" y="2702841"/>
            <a:ext cx="3783153" cy="3684588"/>
          </a:xfrm>
        </p:spPr>
        <p:txBody>
          <a:bodyPr>
            <a:normAutofit fontScale="92500"/>
          </a:bodyPr>
          <a:lstStyle/>
          <a:p>
            <a:r>
              <a:rPr lang="es-MX" sz="2400" dirty="0"/>
              <a:t>Lesiones por electricidad. </a:t>
            </a:r>
          </a:p>
          <a:p>
            <a:r>
              <a:rPr lang="es-MX" sz="2400" dirty="0"/>
              <a:t>Lesiones por inhalación.</a:t>
            </a:r>
          </a:p>
          <a:p>
            <a:r>
              <a:rPr lang="es-MX" sz="2400" dirty="0"/>
              <a:t>Patologías asociadas.</a:t>
            </a:r>
            <a:endParaRPr lang="en-US" sz="2400" dirty="0"/>
          </a:p>
          <a:p>
            <a:r>
              <a:rPr lang="es-MX" sz="2400" dirty="0"/>
              <a:t>Otros traumas asociados.</a:t>
            </a:r>
            <a:endParaRPr lang="en-US" sz="2400" dirty="0"/>
          </a:p>
          <a:p>
            <a:r>
              <a:rPr lang="es-MX" sz="2400" b="1" dirty="0"/>
              <a:t>&gt;10% SCQ en mayores de 50 años y menores de 10 años. </a:t>
            </a:r>
            <a:endParaRPr lang="en-US" sz="2400" b="1" dirty="0"/>
          </a:p>
          <a:p>
            <a:endParaRPr lang="en-CO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203384-E9CC-9F4A-A02A-D9AC97C4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>
            <a:normAutofit/>
          </a:bodyPr>
          <a:lstStyle/>
          <a:p>
            <a:r>
              <a:rPr lang="en-CO" sz="5400" b="0" dirty="0"/>
              <a:t>Urgencias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5FD1931-45CF-FA44-837D-B77FD16F055B}"/>
              </a:ext>
            </a:extLst>
          </p:cNvPr>
          <p:cNvSpPr txBox="1">
            <a:spLocks/>
          </p:cNvSpPr>
          <p:nvPr/>
        </p:nvSpPr>
        <p:spPr>
          <a:xfrm>
            <a:off x="8408847" y="2647266"/>
            <a:ext cx="3783153" cy="36845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dirty="0">
                <a:solidFill>
                  <a:srgbClr val="515151"/>
                </a:solidFill>
              </a:rPr>
              <a:t>&gt;2%  </a:t>
            </a:r>
            <a:r>
              <a:rPr lang="es-MX" sz="2400" b="1" dirty="0"/>
              <a:t>Tercer grado. </a:t>
            </a:r>
            <a:endParaRPr lang="en-US" sz="2400" b="1" dirty="0"/>
          </a:p>
          <a:p>
            <a:r>
              <a:rPr lang="es-MX" sz="2400" dirty="0"/>
              <a:t>Compromiso de áreas críticas.</a:t>
            </a:r>
          </a:p>
          <a:p>
            <a:r>
              <a:rPr lang="es-MX" sz="2400" dirty="0"/>
              <a:t>Quemaduras químicas. </a:t>
            </a:r>
          </a:p>
          <a:p>
            <a:r>
              <a:rPr lang="es-MX" sz="2400" dirty="0"/>
              <a:t>Lesiones circulares en extremidades o tórax.</a:t>
            </a:r>
          </a:p>
          <a:p>
            <a:endParaRPr lang="es-MX" sz="2400" dirty="0"/>
          </a:p>
          <a:p>
            <a:r>
              <a:rPr lang="es-MX" sz="2400" b="1" dirty="0"/>
              <a:t>&gt;20%  ENFOQUE PACIENTE TRAUMA.</a:t>
            </a:r>
            <a:endParaRPr lang="en-US" sz="2400" b="1" dirty="0"/>
          </a:p>
          <a:p>
            <a:endParaRPr lang="en-C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9DA761-CF98-484E-97A7-601F5A04BFBE}"/>
              </a:ext>
            </a:extLst>
          </p:cNvPr>
          <p:cNvSpPr/>
          <p:nvPr/>
        </p:nvSpPr>
        <p:spPr>
          <a:xfrm>
            <a:off x="6000750" y="6481588"/>
            <a:ext cx="6191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Cancio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LC. Initial assessment and fluid resuscitation of burn patients. 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Surg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Clin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North Am [Internet]. 2014;94(4):741–54. Available from: http://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dx.doi.org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/10.1016/j.suc.2014.05.003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46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AF55C-7A6E-524E-B69D-CCFC24D0E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59145" y="1690688"/>
            <a:ext cx="6793327" cy="823912"/>
          </a:xfrm>
        </p:spPr>
        <p:txBody>
          <a:bodyPr>
            <a:normAutofit fontScale="92500"/>
          </a:bodyPr>
          <a:lstStyle/>
          <a:p>
            <a:r>
              <a:rPr lang="en-CO" sz="3600" b="0" dirty="0"/>
              <a:t>¿Ambulatorio vs hospitalario?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203384-E9CC-9F4A-A02A-D9AC97C4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O" sz="5400" b="0" dirty="0"/>
              <a:t>Urgencias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A0CCD3-7BC1-A644-A7E3-88462D46C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275" y="2803272"/>
            <a:ext cx="3400425" cy="36029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62C635-9143-CF43-9060-D58647ED1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471" y="130918"/>
            <a:ext cx="4899168" cy="1687266"/>
          </a:xfrm>
          <a:prstGeom prst="rect">
            <a:avLst/>
          </a:prstGeom>
        </p:spPr>
      </p:pic>
      <p:pic>
        <p:nvPicPr>
          <p:cNvPr id="13" name="Picture 60" descr="page7image46263888">
            <a:extLst>
              <a:ext uri="{FF2B5EF4-FFF2-40B4-BE49-F238E27FC236}">
                <a16:creationId xmlns:a16="http://schemas.microsoft.com/office/drawing/2014/main" id="{DCE3C150-1B14-C64A-B6C0-FBD8DC994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809" y="2955192"/>
            <a:ext cx="3943221" cy="281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FA06-0BBC-D542-A6AA-FB18C264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05050" y="1936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O" sz="5400" b="0" dirty="0"/>
              <a:t>Importante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2A027-E372-CC4B-A1C3-D925DD535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653" y="2013169"/>
            <a:ext cx="5362901" cy="4554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Por </a:t>
            </a:r>
            <a:r>
              <a:rPr lang="es-CO" sz="2800" dirty="0"/>
              <a:t>protección</a:t>
            </a:r>
            <a:r>
              <a:rPr lang="en-US" sz="2800" dirty="0"/>
              <a:t> de la </a:t>
            </a:r>
            <a:r>
              <a:rPr lang="es-CO" sz="2800" dirty="0"/>
              <a:t>propiedad</a:t>
            </a:r>
            <a:r>
              <a:rPr lang="en-US" sz="2800" dirty="0"/>
              <a:t> </a:t>
            </a:r>
            <a:r>
              <a:rPr lang="es-UY" sz="2800" dirty="0"/>
              <a:t>intelectual</a:t>
            </a:r>
            <a:r>
              <a:rPr lang="en-US" sz="2800" dirty="0"/>
              <a:t> y </a:t>
            </a:r>
            <a:r>
              <a:rPr lang="es-CO" sz="2800" dirty="0"/>
              <a:t>dando</a:t>
            </a:r>
            <a:r>
              <a:rPr lang="en-US" sz="2800" dirty="0"/>
              <a:t> cumplimiento a la Ley 23 de 1982 - </a:t>
            </a:r>
            <a:r>
              <a:rPr lang="es-CO" sz="2800" dirty="0"/>
              <a:t>Sobre</a:t>
            </a:r>
            <a:r>
              <a:rPr lang="en-US" sz="2800" dirty="0"/>
              <a:t> derechos de </a:t>
            </a:r>
            <a:r>
              <a:rPr lang="es-CO" sz="2800" dirty="0"/>
              <a:t>autor</a:t>
            </a:r>
            <a:r>
              <a:rPr lang="en-US" sz="2800" dirty="0"/>
              <a:t>, </a:t>
            </a:r>
            <a:r>
              <a:rPr lang="es-CO" sz="2800" dirty="0"/>
              <a:t>está</a:t>
            </a:r>
            <a:r>
              <a:rPr lang="en-US" sz="2800" dirty="0"/>
              <a:t> </a:t>
            </a:r>
            <a:r>
              <a:rPr lang="es-CO" sz="2800" dirty="0"/>
              <a:t>prohibido</a:t>
            </a:r>
            <a:r>
              <a:rPr lang="en-US" sz="2800" dirty="0"/>
              <a:t> la </a:t>
            </a:r>
            <a:r>
              <a:rPr lang="es-CO" sz="2800" dirty="0"/>
              <a:t>reproducción</a:t>
            </a:r>
            <a:r>
              <a:rPr lang="en-US" sz="2800" dirty="0"/>
              <a:t> total o </a:t>
            </a:r>
            <a:r>
              <a:rPr lang="es-CO" sz="2800" dirty="0"/>
              <a:t>parcial</a:t>
            </a:r>
            <a:r>
              <a:rPr lang="en-US" sz="2800" dirty="0"/>
              <a:t> del material </a:t>
            </a:r>
            <a:r>
              <a:rPr lang="es-EC" sz="2800" dirty="0"/>
              <a:t>bibliográfico</a:t>
            </a:r>
            <a:r>
              <a:rPr lang="en-US" sz="2800" dirty="0"/>
              <a:t> de </a:t>
            </a:r>
            <a:r>
              <a:rPr lang="es-CO" sz="2800" dirty="0"/>
              <a:t>esta</a:t>
            </a:r>
            <a:r>
              <a:rPr lang="en-US" sz="2800" dirty="0"/>
              <a:t> </a:t>
            </a:r>
            <a:r>
              <a:rPr lang="es-CO" sz="2800" dirty="0"/>
              <a:t>presentación</a:t>
            </a:r>
            <a:r>
              <a:rPr lang="en-US" sz="2800" dirty="0"/>
              <a:t>.</a:t>
            </a:r>
          </a:p>
          <a:p>
            <a:pPr algn="ctr"/>
            <a:endParaRPr lang="en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3303B5-7594-43FC-9791-C8230DE9F748}"/>
              </a:ext>
            </a:extLst>
          </p:cNvPr>
          <p:cNvSpPr txBox="1"/>
          <p:nvPr/>
        </p:nvSpPr>
        <p:spPr>
          <a:xfrm>
            <a:off x="4497049" y="30849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3022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6B12-6E19-994F-921F-FD28C201D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18" y="1025836"/>
            <a:ext cx="4152838" cy="1325563"/>
          </a:xfrm>
        </p:spPr>
        <p:txBody>
          <a:bodyPr>
            <a:normAutofit fontScale="90000"/>
          </a:bodyPr>
          <a:lstStyle/>
          <a:p>
            <a:r>
              <a:rPr lang="en-CO" sz="5400" b="0" dirty="0"/>
              <a:t>Boston 1942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36C48B-7892-5A4B-BCF0-E299C2A60A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266" y="3160256"/>
            <a:ext cx="4368801" cy="3444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85EF29-6F78-9741-897A-87A7ACC60F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156" y="253557"/>
            <a:ext cx="4502007" cy="346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5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AF55C-7A6E-524E-B69D-CCFC24D0E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13758" y="1544529"/>
            <a:ext cx="6793327" cy="823912"/>
          </a:xfrm>
        </p:spPr>
        <p:txBody>
          <a:bodyPr>
            <a:normAutofit fontScale="92500"/>
          </a:bodyPr>
          <a:lstStyle/>
          <a:p>
            <a:r>
              <a:rPr lang="en-CO" sz="3600" b="0" dirty="0"/>
              <a:t>¿Ambulatorio vs hospitalario?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203384-E9CC-9F4A-A02A-D9AC97C4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O" sz="5400" b="0" dirty="0"/>
              <a:t>Urgencias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F5609-C824-0B4E-83ED-490E3C3FC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950" y="2485755"/>
            <a:ext cx="5304445" cy="3878519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AF9A52F8-09A8-6D4C-AE7F-8E324A84EA5F}"/>
              </a:ext>
            </a:extLst>
          </p:cNvPr>
          <p:cNvSpPr/>
          <p:nvPr/>
        </p:nvSpPr>
        <p:spPr>
          <a:xfrm>
            <a:off x="8139801" y="3527780"/>
            <a:ext cx="2305435" cy="254833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E1EBED0C-EE37-7444-BF54-A00091B9C578}"/>
              </a:ext>
            </a:extLst>
          </p:cNvPr>
          <p:cNvSpPr/>
          <p:nvPr/>
        </p:nvSpPr>
        <p:spPr>
          <a:xfrm>
            <a:off x="8114354" y="4011567"/>
            <a:ext cx="2373262" cy="26041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67ACA46A-A091-E74A-A42F-6976D73CB0B6}"/>
              </a:ext>
            </a:extLst>
          </p:cNvPr>
          <p:cNvSpPr/>
          <p:nvPr/>
        </p:nvSpPr>
        <p:spPr>
          <a:xfrm>
            <a:off x="8125513" y="4719280"/>
            <a:ext cx="2373262" cy="26041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3F2828-9AC0-4FFA-B40E-9A363A1F7E47}"/>
              </a:ext>
            </a:extLst>
          </p:cNvPr>
          <p:cNvSpPr/>
          <p:nvPr/>
        </p:nvSpPr>
        <p:spPr>
          <a:xfrm>
            <a:off x="6000750" y="6481588"/>
            <a:ext cx="6191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Cancio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LC. Initial assessment and fluid resuscitation of burn patients. 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Surg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Clin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North Am [Internet]. 2014;94(4):741–54. Available from: http://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dx.doi.org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/10.1016/j.suc.2014.05.003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3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75362-2C74-C741-9490-4401A8A4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0" dirty="0" err="1"/>
              <a:t>Valoración</a:t>
            </a:r>
            <a:r>
              <a:rPr lang="en-US" sz="5400" b="0" dirty="0"/>
              <a:t> </a:t>
            </a:r>
            <a:r>
              <a:rPr lang="en-US" sz="5400" b="0" dirty="0" err="1"/>
              <a:t>secundaria</a:t>
            </a:r>
            <a:endParaRPr lang="en-CO" sz="5400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B1867-8921-1745-BB35-350AC5E91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5406" y="2505075"/>
            <a:ext cx="3549146" cy="3684588"/>
          </a:xfrm>
        </p:spPr>
        <p:txBody>
          <a:bodyPr/>
          <a:lstStyle/>
          <a:p>
            <a:r>
              <a:rPr lang="en-US" sz="2400" dirty="0" err="1"/>
              <a:t>Paraclínicos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   EKG</a:t>
            </a:r>
          </a:p>
          <a:p>
            <a:r>
              <a:rPr lang="en-US" sz="2400" dirty="0" err="1"/>
              <a:t>Monitorización</a:t>
            </a:r>
            <a:r>
              <a:rPr lang="en-US" sz="2400" dirty="0"/>
              <a:t>.</a:t>
            </a:r>
          </a:p>
          <a:p>
            <a:r>
              <a:rPr lang="en-US" sz="2400" dirty="0"/>
              <a:t>UCI o </a:t>
            </a:r>
            <a:r>
              <a:rPr lang="en-US" sz="2400" dirty="0" err="1"/>
              <a:t>sala</a:t>
            </a:r>
            <a:r>
              <a:rPr lang="en-US" sz="2400" dirty="0"/>
              <a:t> general.</a:t>
            </a:r>
          </a:p>
          <a:p>
            <a:r>
              <a:rPr lang="en-US" sz="2400" dirty="0" err="1"/>
              <a:t>Responde</a:t>
            </a:r>
            <a:r>
              <a:rPr lang="en-US" sz="2400" dirty="0"/>
              <a:t> a </a:t>
            </a:r>
            <a:r>
              <a:rPr lang="en-US" sz="2400" dirty="0" err="1"/>
              <a:t>reanimación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-   </a:t>
            </a:r>
            <a:r>
              <a:rPr lang="en-US" sz="2400" dirty="0" err="1"/>
              <a:t>Albumina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-   ECO TT?.</a:t>
            </a:r>
          </a:p>
          <a:p>
            <a:endParaRPr lang="en-CO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398F979-8BE6-D54B-9E0B-9B685178E115}"/>
              </a:ext>
            </a:extLst>
          </p:cNvPr>
          <p:cNvSpPr txBox="1">
            <a:spLocks/>
          </p:cNvSpPr>
          <p:nvPr/>
        </p:nvSpPr>
        <p:spPr>
          <a:xfrm>
            <a:off x="8304552" y="2505075"/>
            <a:ext cx="3475770" cy="36845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Dieta</a:t>
            </a:r>
            <a:r>
              <a:rPr lang="en-US" sz="2400" dirty="0"/>
              <a:t> </a:t>
            </a:r>
            <a:r>
              <a:rPr lang="en-US" sz="2400" dirty="0" err="1"/>
              <a:t>temprano</a:t>
            </a:r>
            <a:r>
              <a:rPr lang="en-US" sz="2400" dirty="0"/>
              <a:t>.</a:t>
            </a:r>
          </a:p>
          <a:p>
            <a:r>
              <a:rPr lang="en-US" sz="2400" dirty="0"/>
              <a:t>Protector </a:t>
            </a:r>
            <a:r>
              <a:rPr lang="en-US" sz="2400" dirty="0" err="1"/>
              <a:t>gástrico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Profilaxis</a:t>
            </a:r>
            <a:r>
              <a:rPr lang="en-US" sz="2400" b="1" dirty="0"/>
              <a:t> </a:t>
            </a:r>
            <a:r>
              <a:rPr lang="en-US" sz="2400" b="1" dirty="0" err="1"/>
              <a:t>antitetánica</a:t>
            </a:r>
            <a:r>
              <a:rPr lang="en-US" sz="2400" b="1" dirty="0"/>
              <a:t>.</a:t>
            </a:r>
          </a:p>
          <a:p>
            <a:r>
              <a:rPr lang="en-US" sz="2400" dirty="0"/>
              <a:t>Analgesia.</a:t>
            </a:r>
          </a:p>
          <a:p>
            <a:r>
              <a:rPr lang="en-US" sz="2400" b="1" dirty="0" err="1"/>
              <a:t>Antibióticos</a:t>
            </a:r>
            <a:endParaRPr lang="en-US" sz="2400" b="1" dirty="0"/>
          </a:p>
          <a:p>
            <a:r>
              <a:rPr lang="en-US" sz="2400" b="1" dirty="0" err="1">
                <a:solidFill>
                  <a:srgbClr val="FF0000"/>
                </a:solidFill>
              </a:rPr>
              <a:t>Curación</a:t>
            </a:r>
            <a:r>
              <a:rPr lang="en-US" sz="2400" b="1" dirty="0">
                <a:solidFill>
                  <a:srgbClr val="FF0000"/>
                </a:solidFill>
              </a:rPr>
              <a:t> y </a:t>
            </a:r>
            <a:r>
              <a:rPr lang="en-US" sz="2400" b="1" dirty="0" err="1">
                <a:solidFill>
                  <a:srgbClr val="FF0000"/>
                </a:solidFill>
              </a:rPr>
              <a:t>valoración</a:t>
            </a:r>
            <a:r>
              <a:rPr lang="en-US" sz="2400" b="1" dirty="0">
                <a:solidFill>
                  <a:srgbClr val="FF0000"/>
                </a:solidFill>
              </a:rPr>
              <a:t> de </a:t>
            </a:r>
            <a:r>
              <a:rPr lang="en-US" sz="2400" b="1" dirty="0" err="1">
                <a:solidFill>
                  <a:srgbClr val="FF0000"/>
                </a:solidFill>
              </a:rPr>
              <a:t>quemaduras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endParaRPr lang="en-C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36A7CC-CE76-4B6C-83C1-0276D1EB6767}"/>
              </a:ext>
            </a:extLst>
          </p:cNvPr>
          <p:cNvSpPr/>
          <p:nvPr/>
        </p:nvSpPr>
        <p:spPr>
          <a:xfrm>
            <a:off x="6000750" y="6481588"/>
            <a:ext cx="6191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Cancio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LC. Initial assessment and fluid resuscitation of burn patients. 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Surg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Clin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North Am [Internet]. 2014;94(4):741–54. Available from: http://</a:t>
            </a:r>
            <a:r>
              <a:rPr lang="en-US" sz="900" dirty="0" err="1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dx.doi.org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/10.1016/j.suc.2014.05.003</a:t>
            </a:r>
            <a:r>
              <a:rPr lang="en-US" sz="900" dirty="0">
                <a:solidFill>
                  <a:srgbClr val="515151"/>
                </a:solidFill>
                <a:latin typeface="Montserrat" panose="00000500000000000000" pitchFamily="50" charset="0"/>
                <a:cs typeface="Gurmukhi Sangam M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1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8B3F-DDDE-4245-8F92-3FE84D4A7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648497"/>
            <a:ext cx="10515600" cy="1325563"/>
          </a:xfrm>
        </p:spPr>
        <p:txBody>
          <a:bodyPr>
            <a:normAutofit/>
          </a:bodyPr>
          <a:lstStyle/>
          <a:p>
            <a:r>
              <a:rPr lang="en-CO" sz="5400" b="0" dirty="0"/>
              <a:t>Curación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FCA55-CEC5-6343-8604-2533CBEF5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992" y="1974060"/>
            <a:ext cx="6793327" cy="823912"/>
          </a:xfrm>
        </p:spPr>
        <p:txBody>
          <a:bodyPr>
            <a:normAutofit/>
          </a:bodyPr>
          <a:lstStyle/>
          <a:p>
            <a:r>
              <a:rPr lang="en-CO" sz="3600" b="0" dirty="0"/>
              <a:t>Manejo no quirúrgico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215EF-B1BA-D54D-88F1-6B20258970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86967" y="874328"/>
            <a:ext cx="5365245" cy="588880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/>
              <a:t>Desbridamiento</a:t>
            </a:r>
            <a:r>
              <a:rPr lang="en-US" sz="2800" dirty="0"/>
              <a:t> </a:t>
            </a:r>
            <a:r>
              <a:rPr lang="en-US" sz="2800" dirty="0" err="1"/>
              <a:t>mecánico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Lavado</a:t>
            </a:r>
            <a:r>
              <a:rPr lang="en-US" sz="2800" dirty="0"/>
              <a:t> por </a:t>
            </a:r>
            <a:r>
              <a:rPr lang="en-US" sz="2800" dirty="0" err="1"/>
              <a:t>irrigación</a:t>
            </a:r>
            <a:r>
              <a:rPr lang="en-US" sz="2800" dirty="0"/>
              <a:t>.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Drenaje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ampollas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endParaRPr lang="en-CO" dirty="0"/>
          </a:p>
          <a:p>
            <a:pPr>
              <a:lnSpc>
                <a:spcPct val="110000"/>
              </a:lnSpc>
            </a:pPr>
            <a:r>
              <a:rPr lang="en-US" sz="2800" dirty="0" err="1"/>
              <a:t>Agente</a:t>
            </a:r>
            <a:r>
              <a:rPr lang="en-US" sz="2800" dirty="0"/>
              <a:t> </a:t>
            </a:r>
            <a:r>
              <a:rPr lang="en-US" sz="2800" dirty="0" err="1"/>
              <a:t>tópico</a:t>
            </a:r>
            <a:r>
              <a:rPr lang="en-US" sz="2800" dirty="0"/>
              <a:t>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 err="1"/>
              <a:t>Sulfadiazina</a:t>
            </a:r>
            <a:r>
              <a:rPr lang="en-US" sz="2800" dirty="0"/>
              <a:t> de Plata 1%</a:t>
            </a: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 err="1"/>
              <a:t>Nitrofurazona</a:t>
            </a:r>
            <a:r>
              <a:rPr lang="en-US" sz="2800" dirty="0"/>
              <a:t> 0,2% </a:t>
            </a: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>
                <a:highlight>
                  <a:srgbClr val="FFFF00"/>
                </a:highlight>
              </a:rPr>
              <a:t>**</a:t>
            </a:r>
            <a:r>
              <a:rPr lang="en-US" sz="2800" dirty="0" err="1">
                <a:highlight>
                  <a:srgbClr val="FFFF00"/>
                </a:highlight>
              </a:rPr>
              <a:t>Vaselina</a:t>
            </a:r>
            <a:r>
              <a:rPr lang="en-US" sz="2800" dirty="0">
                <a:highlight>
                  <a:srgbClr val="FFFF00"/>
                </a:highlight>
              </a:rPr>
              <a:t>**</a:t>
            </a:r>
            <a:br>
              <a:rPr lang="en-US" sz="2800" dirty="0">
                <a:highlight>
                  <a:srgbClr val="FFFF00"/>
                </a:highlight>
              </a:rPr>
            </a:br>
            <a:r>
              <a:rPr lang="en-US" sz="2800" dirty="0">
                <a:highlight>
                  <a:srgbClr val="FFFF00"/>
                </a:highlight>
              </a:rPr>
              <a:t>- SSN 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 err="1"/>
              <a:t>Apósitos</a:t>
            </a:r>
            <a:r>
              <a:rPr lang="en-US" sz="2800" dirty="0"/>
              <a:t> </a:t>
            </a:r>
            <a:r>
              <a:rPr lang="en-US" sz="2800" dirty="0" err="1"/>
              <a:t>especiales</a:t>
            </a:r>
            <a:r>
              <a:rPr lang="en-US" sz="2800" dirty="0"/>
              <a:t>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 err="1"/>
              <a:t>Hidrofibra</a:t>
            </a:r>
            <a:r>
              <a:rPr lang="en-US" sz="2800" dirty="0"/>
              <a:t> Ag, </a:t>
            </a:r>
            <a:r>
              <a:rPr lang="en-US" sz="2800" dirty="0" err="1"/>
              <a:t>hidrocoloide</a:t>
            </a:r>
            <a:r>
              <a:rPr lang="en-US" sz="2800" dirty="0"/>
              <a:t>, </a:t>
            </a:r>
            <a:r>
              <a:rPr lang="en-US" sz="2800" dirty="0" err="1"/>
              <a:t>apósitos</a:t>
            </a:r>
            <a:r>
              <a:rPr lang="en-US" sz="2800" dirty="0"/>
              <a:t> de </a:t>
            </a:r>
            <a:r>
              <a:rPr lang="en-US" sz="2800" dirty="0" err="1"/>
              <a:t>adherencia</a:t>
            </a:r>
            <a:r>
              <a:rPr lang="en-US" sz="2800" dirty="0"/>
              <a:t> </a:t>
            </a:r>
            <a:r>
              <a:rPr lang="en-US" sz="2800" dirty="0" err="1"/>
              <a:t>bacteriana</a:t>
            </a:r>
            <a:r>
              <a:rPr lang="en-US" sz="2800" dirty="0"/>
              <a:t>.</a:t>
            </a:r>
          </a:p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11121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8B3F-DDDE-4245-8F92-3FE84D4A7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56" y="188621"/>
            <a:ext cx="10515600" cy="1325563"/>
          </a:xfrm>
        </p:spPr>
        <p:txBody>
          <a:bodyPr>
            <a:normAutofit/>
          </a:bodyPr>
          <a:lstStyle/>
          <a:p>
            <a:r>
              <a:rPr lang="en-CO" sz="5400" b="0" dirty="0"/>
              <a:t>Curación</a:t>
            </a:r>
          </a:p>
        </p:txBody>
      </p:sp>
      <p:pic>
        <p:nvPicPr>
          <p:cNvPr id="7" name="Picture 18" descr="page43image46805600">
            <a:extLst>
              <a:ext uri="{FF2B5EF4-FFF2-40B4-BE49-F238E27FC236}">
                <a16:creationId xmlns:a16="http://schemas.microsoft.com/office/drawing/2014/main" id="{4A5E6645-6037-4A4E-8A8D-7DF13309B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2" y="1461490"/>
            <a:ext cx="3170311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page44image46921744">
            <a:extLst>
              <a:ext uri="{FF2B5EF4-FFF2-40B4-BE49-F238E27FC236}">
                <a16:creationId xmlns:a16="http://schemas.microsoft.com/office/drawing/2014/main" id="{FA636EDD-6398-9246-8FBE-B492A0D91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76341" y="609012"/>
            <a:ext cx="4364929" cy="339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7" descr="page44image46922160">
            <a:extLst>
              <a:ext uri="{FF2B5EF4-FFF2-40B4-BE49-F238E27FC236}">
                <a16:creationId xmlns:a16="http://schemas.microsoft.com/office/drawing/2014/main" id="{DB2E2580-A57F-F743-9505-AB5EDDFA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451058" y="988311"/>
            <a:ext cx="4209164" cy="360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5" descr="page44image46918208">
            <a:extLst>
              <a:ext uri="{FF2B5EF4-FFF2-40B4-BE49-F238E27FC236}">
                <a16:creationId xmlns:a16="http://schemas.microsoft.com/office/drawing/2014/main" id="{5C2975B4-3C23-F842-B329-0CBCB4B69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49836" y="1992443"/>
            <a:ext cx="3915795" cy="33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page44image46917376">
            <a:extLst>
              <a:ext uri="{FF2B5EF4-FFF2-40B4-BE49-F238E27FC236}">
                <a16:creationId xmlns:a16="http://schemas.microsoft.com/office/drawing/2014/main" id="{4808438F-0DF0-864E-B683-74993BECE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137266" y="2969260"/>
            <a:ext cx="3682826" cy="31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3" descr="page44image46910096">
            <a:extLst>
              <a:ext uri="{FF2B5EF4-FFF2-40B4-BE49-F238E27FC236}">
                <a16:creationId xmlns:a16="http://schemas.microsoft.com/office/drawing/2014/main" id="{149F221E-8FC0-2149-BC18-700F7D165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869847" y="3071760"/>
            <a:ext cx="3682826" cy="29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ítulo 4">
            <a:extLst>
              <a:ext uri="{FF2B5EF4-FFF2-40B4-BE49-F238E27FC236}">
                <a16:creationId xmlns:a16="http://schemas.microsoft.com/office/drawing/2014/main" id="{D0C5E65D-508F-044A-AE47-E3CAA1D2F25C}"/>
              </a:ext>
            </a:extLst>
          </p:cNvPr>
          <p:cNvSpPr txBox="1">
            <a:spLocks/>
          </p:cNvSpPr>
          <p:nvPr/>
        </p:nvSpPr>
        <p:spPr>
          <a:xfrm>
            <a:off x="6116556" y="6656305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b="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</p:spTree>
    <p:extLst>
      <p:ext uri="{BB962C8B-B14F-4D97-AF65-F5344CB8AC3E}">
        <p14:creationId xmlns:p14="http://schemas.microsoft.com/office/powerpoint/2010/main" val="327959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8B3F-DDDE-4245-8F92-3FE84D4A7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204"/>
            <a:ext cx="10515600" cy="1325563"/>
          </a:xfrm>
        </p:spPr>
        <p:txBody>
          <a:bodyPr>
            <a:normAutofit/>
          </a:bodyPr>
          <a:lstStyle/>
          <a:p>
            <a:r>
              <a:rPr lang="en-CO" sz="5400" b="0" dirty="0"/>
              <a:t>Curación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7A5FC1-B811-BF47-8D54-1D0F2B57E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134" y="3955295"/>
            <a:ext cx="2381732" cy="17385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162AD9-273C-3847-BA7E-714C4C3A6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891" y="3324675"/>
            <a:ext cx="4419600" cy="3327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2512A5-C1F7-BB43-A725-1AABF19FD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791" y="205925"/>
            <a:ext cx="3638421" cy="26521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C97B43-76BB-FD48-AC17-A4E924762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004" y="1290108"/>
            <a:ext cx="5943600" cy="19685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C4A2D25-9FA0-F844-8AAA-92539254E5EA}"/>
              </a:ext>
            </a:extLst>
          </p:cNvPr>
          <p:cNvSpPr/>
          <p:nvPr/>
        </p:nvSpPr>
        <p:spPr>
          <a:xfrm>
            <a:off x="5753100" y="6675380"/>
            <a:ext cx="65084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Ibero-latinoamericana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S.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Coberturas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transitorias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en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quemaduras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Temporary coverage in burns. 2020;46:1–6. </a:t>
            </a:r>
            <a:endParaRPr lang="en-US" sz="900" dirty="0">
              <a:solidFill>
                <a:srgbClr val="152B48"/>
              </a:solidFill>
              <a:latin typeface="Montserrat" panose="00000500000000000000" pitchFamily="50" charset="0"/>
              <a:cs typeface="Gurmukhi Sangam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7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B13D41-0553-0846-92E8-1A2EB36EB7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792" y="388426"/>
            <a:ext cx="3010634" cy="2930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739208-6837-F54D-92E3-33F2E40A4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109" y="3629025"/>
            <a:ext cx="2290341" cy="261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7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FCA55-CEC5-6343-8604-2533CBEF5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8007" y="1654088"/>
            <a:ext cx="6793327" cy="823912"/>
          </a:xfrm>
        </p:spPr>
        <p:txBody>
          <a:bodyPr>
            <a:normAutofit/>
          </a:bodyPr>
          <a:lstStyle/>
          <a:p>
            <a:r>
              <a:rPr lang="en-CO" sz="3600" b="0" dirty="0"/>
              <a:t>Manejo quirúrgico</a:t>
            </a:r>
          </a:p>
        </p:txBody>
      </p:sp>
      <p:pic>
        <p:nvPicPr>
          <p:cNvPr id="7" name="Picture 59" descr="page4image47180768">
            <a:extLst>
              <a:ext uri="{FF2B5EF4-FFF2-40B4-BE49-F238E27FC236}">
                <a16:creationId xmlns:a16="http://schemas.microsoft.com/office/drawing/2014/main" id="{E9DC72AD-CE1A-FA48-8EBD-A1B9C28AB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737069" y="-1152975"/>
            <a:ext cx="2220568" cy="517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CFA7FD-7A14-C040-82D7-A951E6F8E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534" y="2698422"/>
            <a:ext cx="5742602" cy="376976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49D7FC0-60F4-EB4B-9FDB-8D211426E95B}"/>
              </a:ext>
            </a:extLst>
          </p:cNvPr>
          <p:cNvSpPr txBox="1">
            <a:spLocks/>
          </p:cNvSpPr>
          <p:nvPr/>
        </p:nvSpPr>
        <p:spPr>
          <a:xfrm>
            <a:off x="796107" y="642114"/>
            <a:ext cx="9144000" cy="791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n-US" sz="5400" b="0" dirty="0" err="1"/>
              <a:t>Escarotomía</a:t>
            </a:r>
            <a:endParaRPr lang="en-US" sz="5400" b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04687F-B76B-D94F-8AA5-F7A254000E13}"/>
              </a:ext>
            </a:extLst>
          </p:cNvPr>
          <p:cNvSpPr/>
          <p:nvPr/>
        </p:nvSpPr>
        <p:spPr>
          <a:xfrm>
            <a:off x="6096000" y="64886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Sheridan RL, Chang P. Acute burn procedures.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Surg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Clin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North Am [Internet]. 2014;94(4):755–64. Available from: http://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dx.doi.org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/10.1016/j.suc.2014.05.014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0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FCA55-CEC5-6343-8604-2533CBEF5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5235" y="1522341"/>
            <a:ext cx="6793327" cy="823912"/>
          </a:xfrm>
        </p:spPr>
        <p:txBody>
          <a:bodyPr>
            <a:normAutofit/>
          </a:bodyPr>
          <a:lstStyle/>
          <a:p>
            <a:r>
              <a:rPr lang="en-CO" sz="3600" b="0" dirty="0"/>
              <a:t>Manejo quirúrgico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9D7FC0-60F4-EB4B-9FDB-8D211426E95B}"/>
              </a:ext>
            </a:extLst>
          </p:cNvPr>
          <p:cNvSpPr txBox="1">
            <a:spLocks/>
          </p:cNvSpPr>
          <p:nvPr/>
        </p:nvSpPr>
        <p:spPr>
          <a:xfrm>
            <a:off x="472139" y="360862"/>
            <a:ext cx="9144000" cy="791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n-US" sz="5400" b="0" dirty="0" err="1"/>
              <a:t>Fasciotomía</a:t>
            </a:r>
            <a:endParaRPr lang="en-US" sz="5400" b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04687F-B76B-D94F-8AA5-F7A254000E13}"/>
              </a:ext>
            </a:extLst>
          </p:cNvPr>
          <p:cNvSpPr/>
          <p:nvPr/>
        </p:nvSpPr>
        <p:spPr>
          <a:xfrm>
            <a:off x="5791200" y="64886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b="1" dirty="0">
                <a:solidFill>
                  <a:srgbClr val="515151"/>
                </a:solidFill>
                <a:latin typeface="Gurmukhi Sangam MN" pitchFamily="2" charset="0"/>
                <a:ea typeface="Times New Roman" panose="02020603050405020304" pitchFamily="18" charset="0"/>
                <a:cs typeface="Gurmukhi Sangam MN" pitchFamily="2" charset="0"/>
              </a:rPr>
              <a:t>Sheridan RL, Chang P. Acute burn procedures. </a:t>
            </a:r>
            <a:r>
              <a:rPr lang="en-US" sz="900" b="1" dirty="0" err="1">
                <a:solidFill>
                  <a:srgbClr val="515151"/>
                </a:solidFill>
                <a:latin typeface="Gurmukhi Sangam MN" pitchFamily="2" charset="0"/>
                <a:ea typeface="Times New Roman" panose="02020603050405020304" pitchFamily="18" charset="0"/>
                <a:cs typeface="Gurmukhi Sangam MN" pitchFamily="2" charset="0"/>
              </a:rPr>
              <a:t>Surg</a:t>
            </a:r>
            <a:r>
              <a:rPr lang="en-US" sz="900" b="1" dirty="0">
                <a:solidFill>
                  <a:srgbClr val="515151"/>
                </a:solidFill>
                <a:latin typeface="Gurmukhi Sangam MN" pitchFamily="2" charset="0"/>
                <a:ea typeface="Times New Roman" panose="02020603050405020304" pitchFamily="18" charset="0"/>
                <a:cs typeface="Gurmukhi Sangam MN" pitchFamily="2" charset="0"/>
              </a:rPr>
              <a:t> </a:t>
            </a:r>
            <a:r>
              <a:rPr lang="en-US" sz="900" b="1" dirty="0" err="1">
                <a:solidFill>
                  <a:srgbClr val="515151"/>
                </a:solidFill>
                <a:latin typeface="Gurmukhi Sangam MN" pitchFamily="2" charset="0"/>
                <a:ea typeface="Times New Roman" panose="02020603050405020304" pitchFamily="18" charset="0"/>
                <a:cs typeface="Gurmukhi Sangam MN" pitchFamily="2" charset="0"/>
              </a:rPr>
              <a:t>Clin</a:t>
            </a:r>
            <a:r>
              <a:rPr lang="en-US" sz="900" b="1" dirty="0">
                <a:solidFill>
                  <a:srgbClr val="515151"/>
                </a:solidFill>
                <a:latin typeface="Gurmukhi Sangam MN" pitchFamily="2" charset="0"/>
                <a:ea typeface="Times New Roman" panose="02020603050405020304" pitchFamily="18" charset="0"/>
                <a:cs typeface="Gurmukhi Sangam MN" pitchFamily="2" charset="0"/>
              </a:rPr>
              <a:t> North Am [Internet]. 2014;94(4):755–64. Available from: http://</a:t>
            </a:r>
            <a:r>
              <a:rPr lang="en-US" sz="900" b="1" dirty="0" err="1">
                <a:solidFill>
                  <a:srgbClr val="515151"/>
                </a:solidFill>
                <a:latin typeface="Gurmukhi Sangam MN" pitchFamily="2" charset="0"/>
                <a:ea typeface="Times New Roman" panose="02020603050405020304" pitchFamily="18" charset="0"/>
                <a:cs typeface="Gurmukhi Sangam MN" pitchFamily="2" charset="0"/>
              </a:rPr>
              <a:t>dx.doi.org</a:t>
            </a:r>
            <a:r>
              <a:rPr lang="en-US" sz="900" b="1" dirty="0">
                <a:solidFill>
                  <a:srgbClr val="515151"/>
                </a:solidFill>
                <a:latin typeface="Gurmukhi Sangam MN" pitchFamily="2" charset="0"/>
                <a:ea typeface="Times New Roman" panose="02020603050405020304" pitchFamily="18" charset="0"/>
                <a:cs typeface="Gurmukhi Sangam MN" pitchFamily="2" charset="0"/>
              </a:rPr>
              <a:t>/10.1016/j.suc.2014.05.014</a:t>
            </a:r>
            <a:r>
              <a:rPr lang="en-US" sz="900" b="1" dirty="0">
                <a:solidFill>
                  <a:srgbClr val="515151"/>
                </a:solidFill>
                <a:latin typeface="Gurmukhi Sangam MN" pitchFamily="2" charset="0"/>
                <a:cs typeface="Gurmukhi Sangam MN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B9342F-0A3D-FC4B-BC61-2071CE122D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379" y="1847415"/>
            <a:ext cx="3856725" cy="4586923"/>
          </a:xfrm>
          <a:prstGeom prst="rect">
            <a:avLst/>
          </a:prstGeom>
        </p:spPr>
      </p:pic>
      <p:pic>
        <p:nvPicPr>
          <p:cNvPr id="9" name="Picture 51" descr="page3image46305136">
            <a:extLst>
              <a:ext uri="{FF2B5EF4-FFF2-40B4-BE49-F238E27FC236}">
                <a16:creationId xmlns:a16="http://schemas.microsoft.com/office/drawing/2014/main" id="{83801362-1B84-B445-A12B-084FE55B4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139" y="360862"/>
            <a:ext cx="4654557" cy="3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40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FCA55-CEC5-6343-8604-2533CBEF5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76" y="1924908"/>
            <a:ext cx="6793327" cy="823912"/>
          </a:xfrm>
        </p:spPr>
        <p:txBody>
          <a:bodyPr>
            <a:normAutofit/>
          </a:bodyPr>
          <a:lstStyle/>
          <a:p>
            <a:r>
              <a:rPr lang="en-CO" sz="3600" b="0" dirty="0"/>
              <a:t>Manejo quirúrgico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9D7FC0-60F4-EB4B-9FDB-8D211426E95B}"/>
              </a:ext>
            </a:extLst>
          </p:cNvPr>
          <p:cNvSpPr txBox="1">
            <a:spLocks/>
          </p:cNvSpPr>
          <p:nvPr/>
        </p:nvSpPr>
        <p:spPr>
          <a:xfrm>
            <a:off x="691176" y="450175"/>
            <a:ext cx="9144000" cy="791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n-US" sz="5400" b="0" dirty="0" err="1"/>
              <a:t>Cantotomía</a:t>
            </a:r>
            <a:r>
              <a:rPr lang="en-US" sz="5400" b="0" dirty="0"/>
              <a:t> lateral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04687F-B76B-D94F-8AA5-F7A254000E13}"/>
              </a:ext>
            </a:extLst>
          </p:cNvPr>
          <p:cNvSpPr/>
          <p:nvPr/>
        </p:nvSpPr>
        <p:spPr>
          <a:xfrm>
            <a:off x="5791200" y="64886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b="1" dirty="0">
                <a:solidFill>
                  <a:srgbClr val="515151"/>
                </a:solidFill>
                <a:latin typeface="Gurmukhi Sangam MN" pitchFamily="2" charset="0"/>
                <a:ea typeface="Times New Roman" panose="02020603050405020304" pitchFamily="18" charset="0"/>
                <a:cs typeface="Gurmukhi Sangam MN" pitchFamily="2" charset="0"/>
              </a:rPr>
              <a:t>Sheridan RL, Chang P. Acute burn procedures. </a:t>
            </a:r>
            <a:r>
              <a:rPr lang="en-US" sz="900" b="1" dirty="0" err="1">
                <a:solidFill>
                  <a:srgbClr val="515151"/>
                </a:solidFill>
                <a:latin typeface="Gurmukhi Sangam MN" pitchFamily="2" charset="0"/>
                <a:ea typeface="Times New Roman" panose="02020603050405020304" pitchFamily="18" charset="0"/>
                <a:cs typeface="Gurmukhi Sangam MN" pitchFamily="2" charset="0"/>
              </a:rPr>
              <a:t>Surg</a:t>
            </a:r>
            <a:r>
              <a:rPr lang="en-US" sz="900" b="1" dirty="0">
                <a:solidFill>
                  <a:srgbClr val="515151"/>
                </a:solidFill>
                <a:latin typeface="Gurmukhi Sangam MN" pitchFamily="2" charset="0"/>
                <a:ea typeface="Times New Roman" panose="02020603050405020304" pitchFamily="18" charset="0"/>
                <a:cs typeface="Gurmukhi Sangam MN" pitchFamily="2" charset="0"/>
              </a:rPr>
              <a:t> </a:t>
            </a:r>
            <a:r>
              <a:rPr lang="en-US" sz="900" b="1" dirty="0" err="1">
                <a:solidFill>
                  <a:srgbClr val="515151"/>
                </a:solidFill>
                <a:latin typeface="Gurmukhi Sangam MN" pitchFamily="2" charset="0"/>
                <a:ea typeface="Times New Roman" panose="02020603050405020304" pitchFamily="18" charset="0"/>
                <a:cs typeface="Gurmukhi Sangam MN" pitchFamily="2" charset="0"/>
              </a:rPr>
              <a:t>Clin</a:t>
            </a:r>
            <a:r>
              <a:rPr lang="en-US" sz="900" b="1" dirty="0">
                <a:solidFill>
                  <a:srgbClr val="515151"/>
                </a:solidFill>
                <a:latin typeface="Gurmukhi Sangam MN" pitchFamily="2" charset="0"/>
                <a:ea typeface="Times New Roman" panose="02020603050405020304" pitchFamily="18" charset="0"/>
                <a:cs typeface="Gurmukhi Sangam MN" pitchFamily="2" charset="0"/>
              </a:rPr>
              <a:t> North Am [Internet]. 2014;94(4):755–64. Available from: http://</a:t>
            </a:r>
            <a:r>
              <a:rPr lang="en-US" sz="900" b="1" dirty="0" err="1">
                <a:solidFill>
                  <a:srgbClr val="515151"/>
                </a:solidFill>
                <a:latin typeface="Gurmukhi Sangam MN" pitchFamily="2" charset="0"/>
                <a:ea typeface="Times New Roman" panose="02020603050405020304" pitchFamily="18" charset="0"/>
                <a:cs typeface="Gurmukhi Sangam MN" pitchFamily="2" charset="0"/>
              </a:rPr>
              <a:t>dx.doi.org</a:t>
            </a:r>
            <a:r>
              <a:rPr lang="en-US" sz="900" b="1" dirty="0">
                <a:solidFill>
                  <a:srgbClr val="515151"/>
                </a:solidFill>
                <a:latin typeface="Gurmukhi Sangam MN" pitchFamily="2" charset="0"/>
                <a:ea typeface="Times New Roman" panose="02020603050405020304" pitchFamily="18" charset="0"/>
                <a:cs typeface="Gurmukhi Sangam MN" pitchFamily="2" charset="0"/>
              </a:rPr>
              <a:t>/10.1016/j.suc.2014.05.014</a:t>
            </a:r>
            <a:r>
              <a:rPr lang="en-US" sz="900" b="1" dirty="0">
                <a:solidFill>
                  <a:srgbClr val="515151"/>
                </a:solidFill>
                <a:latin typeface="Gurmukhi Sangam MN" pitchFamily="2" charset="0"/>
                <a:cs typeface="Gurmukhi Sangam MN" pitchFamily="2" charset="0"/>
              </a:rPr>
              <a:t> </a:t>
            </a:r>
          </a:p>
        </p:txBody>
      </p:sp>
      <p:pic>
        <p:nvPicPr>
          <p:cNvPr id="7" name="Picture 52" descr="page4image46325472">
            <a:extLst>
              <a:ext uri="{FF2B5EF4-FFF2-40B4-BE49-F238E27FC236}">
                <a16:creationId xmlns:a16="http://schemas.microsoft.com/office/drawing/2014/main" id="{64A434DD-EF89-CF4C-9C34-D316106FE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682" y="1581150"/>
            <a:ext cx="49022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FA06-0BBC-D542-A6AA-FB18C264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2875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O" sz="5400" b="0" dirty="0"/>
              <a:t>Importante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28F3C3-6103-7D4D-9E13-3ED793B3DD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" y="498951"/>
            <a:ext cx="3010634" cy="2930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65844F-2FAF-E74A-9EE2-B4986C51D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070" y="950363"/>
            <a:ext cx="2290341" cy="261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FCA55-CEC5-6343-8604-2533CBEF5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322" y="1862771"/>
            <a:ext cx="6793327" cy="823912"/>
          </a:xfrm>
        </p:spPr>
        <p:txBody>
          <a:bodyPr>
            <a:normAutofit/>
          </a:bodyPr>
          <a:lstStyle/>
          <a:p>
            <a:r>
              <a:rPr lang="en-CO" sz="3600" b="0" dirty="0"/>
              <a:t>Manejo quirúrgico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9D7FC0-60F4-EB4B-9FDB-8D211426E95B}"/>
              </a:ext>
            </a:extLst>
          </p:cNvPr>
          <p:cNvSpPr txBox="1">
            <a:spLocks/>
          </p:cNvSpPr>
          <p:nvPr/>
        </p:nvSpPr>
        <p:spPr>
          <a:xfrm>
            <a:off x="428625" y="356054"/>
            <a:ext cx="9144000" cy="791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n-US" sz="5400" b="0" dirty="0" err="1"/>
              <a:t>Escarectomía</a:t>
            </a:r>
            <a:endParaRPr lang="en-US" sz="5400" b="0" dirty="0"/>
          </a:p>
        </p:txBody>
      </p:sp>
      <p:pic>
        <p:nvPicPr>
          <p:cNvPr id="6" name="Imagen 4">
            <a:extLst>
              <a:ext uri="{FF2B5EF4-FFF2-40B4-BE49-F238E27FC236}">
                <a16:creationId xmlns:a16="http://schemas.microsoft.com/office/drawing/2014/main" id="{9294815E-0198-8F43-A422-58496850630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814" y="296544"/>
            <a:ext cx="4192270" cy="3132455"/>
          </a:xfrm>
          <a:prstGeom prst="rect">
            <a:avLst/>
          </a:prstGeom>
        </p:spPr>
      </p:pic>
      <p:pic>
        <p:nvPicPr>
          <p:cNvPr id="8" name="Picture 30" descr="page46image46844560">
            <a:extLst>
              <a:ext uri="{FF2B5EF4-FFF2-40B4-BE49-F238E27FC236}">
                <a16:creationId xmlns:a16="http://schemas.microsoft.com/office/drawing/2014/main" id="{70A87B06-022A-0B4B-BB62-4F828CAB3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1618" y="2069603"/>
            <a:ext cx="3581923" cy="436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ítulo 4">
            <a:extLst>
              <a:ext uri="{FF2B5EF4-FFF2-40B4-BE49-F238E27FC236}">
                <a16:creationId xmlns:a16="http://schemas.microsoft.com/office/drawing/2014/main" id="{E25B8D05-B7ED-3D43-84F5-C1F1DC66098B}"/>
              </a:ext>
            </a:extLst>
          </p:cNvPr>
          <p:cNvSpPr txBox="1">
            <a:spLocks/>
          </p:cNvSpPr>
          <p:nvPr/>
        </p:nvSpPr>
        <p:spPr>
          <a:xfrm>
            <a:off x="6116556" y="6665012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b="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</p:spTree>
    <p:extLst>
      <p:ext uri="{BB962C8B-B14F-4D97-AF65-F5344CB8AC3E}">
        <p14:creationId xmlns:p14="http://schemas.microsoft.com/office/powerpoint/2010/main" val="198481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FCA55-CEC5-6343-8604-2533CBEF5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5026" y="1699601"/>
            <a:ext cx="6793327" cy="823912"/>
          </a:xfrm>
        </p:spPr>
        <p:txBody>
          <a:bodyPr>
            <a:normAutofit/>
          </a:bodyPr>
          <a:lstStyle/>
          <a:p>
            <a:r>
              <a:rPr lang="en-CO" sz="3600" b="0" dirty="0"/>
              <a:t>Manejo quirúrgico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9D7FC0-60F4-EB4B-9FDB-8D211426E95B}"/>
              </a:ext>
            </a:extLst>
          </p:cNvPr>
          <p:cNvSpPr txBox="1">
            <a:spLocks/>
          </p:cNvSpPr>
          <p:nvPr/>
        </p:nvSpPr>
        <p:spPr>
          <a:xfrm>
            <a:off x="532998" y="314202"/>
            <a:ext cx="9144000" cy="791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n-US" sz="5400" b="0" dirty="0" err="1"/>
              <a:t>Escarectomía</a:t>
            </a:r>
            <a:endParaRPr lang="en-US" sz="5400" b="0" dirty="0"/>
          </a:p>
        </p:txBody>
      </p:sp>
      <p:sp>
        <p:nvSpPr>
          <p:cNvPr id="9" name="Subtítulo 4">
            <a:extLst>
              <a:ext uri="{FF2B5EF4-FFF2-40B4-BE49-F238E27FC236}">
                <a16:creationId xmlns:a16="http://schemas.microsoft.com/office/drawing/2014/main" id="{E25B8D05-B7ED-3D43-84F5-C1F1DC66098B}"/>
              </a:ext>
            </a:extLst>
          </p:cNvPr>
          <p:cNvSpPr txBox="1">
            <a:spLocks/>
          </p:cNvSpPr>
          <p:nvPr/>
        </p:nvSpPr>
        <p:spPr>
          <a:xfrm>
            <a:off x="5819454" y="6553050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b="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628CF4-2D1A-594C-8B0F-4CAC8DFF36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39376" y="2066244"/>
            <a:ext cx="4440336" cy="3330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AEA55E-F18B-E948-8046-466E1722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974" y="1511202"/>
            <a:ext cx="3302000" cy="44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FCA55-CEC5-6343-8604-2533CBEF5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6107" y="1607420"/>
            <a:ext cx="6793327" cy="823912"/>
          </a:xfrm>
        </p:spPr>
        <p:txBody>
          <a:bodyPr>
            <a:normAutofit/>
          </a:bodyPr>
          <a:lstStyle/>
          <a:p>
            <a:r>
              <a:rPr lang="en-CO" sz="3600" b="0" dirty="0"/>
              <a:t>Manejo quirúrgico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9D7FC0-60F4-EB4B-9FDB-8D211426E95B}"/>
              </a:ext>
            </a:extLst>
          </p:cNvPr>
          <p:cNvSpPr txBox="1">
            <a:spLocks/>
          </p:cNvSpPr>
          <p:nvPr/>
        </p:nvSpPr>
        <p:spPr>
          <a:xfrm>
            <a:off x="796107" y="642114"/>
            <a:ext cx="9144000" cy="791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n-US" sz="5400" b="0" dirty="0"/>
              <a:t>Caso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A2067-C6A7-5F42-8B0C-405A48888B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32887" y="411633"/>
            <a:ext cx="3503933" cy="2530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5106B9-289B-9946-9EEE-11717E84B5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34749" y="353361"/>
            <a:ext cx="3503935" cy="2647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C0519D-B3B3-F84D-B2F0-D33B710BD1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38322" y="3755302"/>
            <a:ext cx="3540630" cy="26035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3D0B1-C511-DF4B-A7F5-5000232BA5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53436" y="3750013"/>
            <a:ext cx="3503935" cy="25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9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FCA55-CEC5-6343-8604-2533CBEF5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8457" y="1552438"/>
            <a:ext cx="6793327" cy="823912"/>
          </a:xfrm>
        </p:spPr>
        <p:txBody>
          <a:bodyPr>
            <a:normAutofit/>
          </a:bodyPr>
          <a:lstStyle/>
          <a:p>
            <a:r>
              <a:rPr lang="en-CO" sz="3600" b="0" dirty="0"/>
              <a:t>Manejo quirúrgico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9D7FC0-60F4-EB4B-9FDB-8D211426E95B}"/>
              </a:ext>
            </a:extLst>
          </p:cNvPr>
          <p:cNvSpPr txBox="1">
            <a:spLocks/>
          </p:cNvSpPr>
          <p:nvPr/>
        </p:nvSpPr>
        <p:spPr>
          <a:xfrm>
            <a:off x="548457" y="304950"/>
            <a:ext cx="9144000" cy="791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n-US" sz="5400" b="0" dirty="0" err="1"/>
              <a:t>Escarectomía</a:t>
            </a:r>
            <a:endParaRPr lang="en-US" sz="5400" b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6FA53F-8A1F-4D4B-82CB-13459FEAB5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23770" y="1887987"/>
            <a:ext cx="4753242" cy="34242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D3BB70-0B78-3241-B784-A5DD9204BC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75968" y="1903205"/>
            <a:ext cx="4782513" cy="3413540"/>
          </a:xfrm>
          <a:prstGeom prst="rect">
            <a:avLst/>
          </a:prstGeom>
        </p:spPr>
      </p:pic>
      <p:sp>
        <p:nvSpPr>
          <p:cNvPr id="12" name="Subtítulo 4">
            <a:extLst>
              <a:ext uri="{FF2B5EF4-FFF2-40B4-BE49-F238E27FC236}">
                <a16:creationId xmlns:a16="http://schemas.microsoft.com/office/drawing/2014/main" id="{C0E65B20-177E-6F4A-A467-6065E5A14DDF}"/>
              </a:ext>
            </a:extLst>
          </p:cNvPr>
          <p:cNvSpPr txBox="1">
            <a:spLocks/>
          </p:cNvSpPr>
          <p:nvPr/>
        </p:nvSpPr>
        <p:spPr>
          <a:xfrm>
            <a:off x="5819454" y="6553050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b="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</p:spTree>
    <p:extLst>
      <p:ext uri="{BB962C8B-B14F-4D97-AF65-F5344CB8AC3E}">
        <p14:creationId xmlns:p14="http://schemas.microsoft.com/office/powerpoint/2010/main" val="13936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FCA55-CEC5-6343-8604-2533CBEF5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999" y="1744272"/>
            <a:ext cx="6793327" cy="823912"/>
          </a:xfrm>
        </p:spPr>
        <p:txBody>
          <a:bodyPr>
            <a:normAutofit/>
          </a:bodyPr>
          <a:lstStyle/>
          <a:p>
            <a:r>
              <a:rPr lang="en-CO" sz="3600" b="0" dirty="0"/>
              <a:t>Manejo quirúrgico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9D7FC0-60F4-EB4B-9FDB-8D211426E95B}"/>
              </a:ext>
            </a:extLst>
          </p:cNvPr>
          <p:cNvSpPr txBox="1">
            <a:spLocks/>
          </p:cNvSpPr>
          <p:nvPr/>
        </p:nvSpPr>
        <p:spPr>
          <a:xfrm>
            <a:off x="626999" y="187292"/>
            <a:ext cx="9144000" cy="791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n-US" sz="5400" b="0" dirty="0" err="1"/>
              <a:t>Escarectomía</a:t>
            </a:r>
            <a:endParaRPr lang="en-US" sz="5400" b="0" dirty="0"/>
          </a:p>
        </p:txBody>
      </p:sp>
      <p:sp>
        <p:nvSpPr>
          <p:cNvPr id="12" name="Subtítulo 4">
            <a:extLst>
              <a:ext uri="{FF2B5EF4-FFF2-40B4-BE49-F238E27FC236}">
                <a16:creationId xmlns:a16="http://schemas.microsoft.com/office/drawing/2014/main" id="{C0E65B20-177E-6F4A-A467-6065E5A14DDF}"/>
              </a:ext>
            </a:extLst>
          </p:cNvPr>
          <p:cNvSpPr txBox="1">
            <a:spLocks/>
          </p:cNvSpPr>
          <p:nvPr/>
        </p:nvSpPr>
        <p:spPr>
          <a:xfrm>
            <a:off x="5819454" y="6553050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dirty="0">
                <a:solidFill>
                  <a:srgbClr val="515151"/>
                </a:solidFill>
                <a:latin typeface="Gurmukhi Sangam MN" pitchFamily="2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5E8ED1-7453-844A-BE9B-DD56BA127C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63165" y="1668666"/>
            <a:ext cx="5209956" cy="3778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FB25BA-2045-FC4C-9520-CD3B543034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29963" y="1721361"/>
            <a:ext cx="5253322" cy="36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FCA55-CEC5-6343-8604-2533CBEF5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9813" y="1725073"/>
            <a:ext cx="6793327" cy="823912"/>
          </a:xfrm>
        </p:spPr>
        <p:txBody>
          <a:bodyPr>
            <a:normAutofit/>
          </a:bodyPr>
          <a:lstStyle/>
          <a:p>
            <a:r>
              <a:rPr lang="en-CO" sz="3600" b="0" dirty="0"/>
              <a:t>Manejo quirúrgico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9D7FC0-60F4-EB4B-9FDB-8D211426E95B}"/>
              </a:ext>
            </a:extLst>
          </p:cNvPr>
          <p:cNvSpPr txBox="1">
            <a:spLocks/>
          </p:cNvSpPr>
          <p:nvPr/>
        </p:nvSpPr>
        <p:spPr>
          <a:xfrm>
            <a:off x="789813" y="286024"/>
            <a:ext cx="9144000" cy="791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n-US" sz="5400" b="0" dirty="0"/>
              <a:t>¿</a:t>
            </a:r>
            <a:r>
              <a:rPr lang="en-US" sz="5400" b="0" dirty="0" err="1"/>
              <a:t>Cobertura</a:t>
            </a:r>
            <a:r>
              <a:rPr lang="en-US" sz="5400" b="0" dirty="0"/>
              <a:t>?</a:t>
            </a:r>
          </a:p>
        </p:txBody>
      </p:sp>
      <p:sp>
        <p:nvSpPr>
          <p:cNvPr id="12" name="Subtítulo 4">
            <a:extLst>
              <a:ext uri="{FF2B5EF4-FFF2-40B4-BE49-F238E27FC236}">
                <a16:creationId xmlns:a16="http://schemas.microsoft.com/office/drawing/2014/main" id="{C0E65B20-177E-6F4A-A467-6065E5A14DDF}"/>
              </a:ext>
            </a:extLst>
          </p:cNvPr>
          <p:cNvSpPr txBox="1">
            <a:spLocks/>
          </p:cNvSpPr>
          <p:nvPr/>
        </p:nvSpPr>
        <p:spPr>
          <a:xfrm>
            <a:off x="6096000" y="6618220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b="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6D3508-5FC9-2148-8C92-089AFF4359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31611" y="1857232"/>
            <a:ext cx="5554825" cy="31245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F15305-949F-6446-A880-12C664BBBF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813" y="937800"/>
            <a:ext cx="2802600" cy="4982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CC8F82-7339-A848-A703-DEB754CDC1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58869" y="1820503"/>
            <a:ext cx="5300308" cy="29814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D23C8C-F2AD-8D4A-B495-BE09AAE020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97560" y="2024357"/>
            <a:ext cx="4986679" cy="280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4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9DAA-F834-B345-98AF-23141DB2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42" y="410716"/>
            <a:ext cx="10515600" cy="1325563"/>
          </a:xfrm>
        </p:spPr>
        <p:txBody>
          <a:bodyPr>
            <a:normAutofit/>
          </a:bodyPr>
          <a:lstStyle/>
          <a:p>
            <a:r>
              <a:rPr lang="en-CO" sz="5400" b="0" dirty="0"/>
              <a:t>Injertos</a:t>
            </a:r>
          </a:p>
        </p:txBody>
      </p:sp>
      <p:pic>
        <p:nvPicPr>
          <p:cNvPr id="11" name="Picture 38" descr="page48image46813664">
            <a:extLst>
              <a:ext uri="{FF2B5EF4-FFF2-40B4-BE49-F238E27FC236}">
                <a16:creationId xmlns:a16="http://schemas.microsoft.com/office/drawing/2014/main" id="{74DF3E8A-A339-AF4E-BA49-F566E1D65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451" y="3875731"/>
            <a:ext cx="35814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7" descr="page48image46817200">
            <a:extLst>
              <a:ext uri="{FF2B5EF4-FFF2-40B4-BE49-F238E27FC236}">
                <a16:creationId xmlns:a16="http://schemas.microsoft.com/office/drawing/2014/main" id="{DD618248-83F0-B943-82F7-A0C2413A4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1690" y="153971"/>
            <a:ext cx="3276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A4FABC-2AB7-544E-96E0-406A7B0DBC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12128" y="3125645"/>
            <a:ext cx="3796159" cy="2847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18C4F9-355B-8A46-9DB1-3C7B21AF6E8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511" y="574330"/>
            <a:ext cx="4147049" cy="2332715"/>
          </a:xfrm>
          <a:prstGeom prst="rect">
            <a:avLst/>
          </a:prstGeom>
        </p:spPr>
      </p:pic>
      <p:sp>
        <p:nvSpPr>
          <p:cNvPr id="15" name="Subtítulo 4">
            <a:extLst>
              <a:ext uri="{FF2B5EF4-FFF2-40B4-BE49-F238E27FC236}">
                <a16:creationId xmlns:a16="http://schemas.microsoft.com/office/drawing/2014/main" id="{066C5E1A-B0AA-3D48-B561-9DE4DB6B7AAC}"/>
              </a:ext>
            </a:extLst>
          </p:cNvPr>
          <p:cNvSpPr txBox="1">
            <a:spLocks/>
          </p:cNvSpPr>
          <p:nvPr/>
        </p:nvSpPr>
        <p:spPr>
          <a:xfrm>
            <a:off x="6096000" y="6658438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b="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</p:spTree>
    <p:extLst>
      <p:ext uri="{BB962C8B-B14F-4D97-AF65-F5344CB8AC3E}">
        <p14:creationId xmlns:p14="http://schemas.microsoft.com/office/powerpoint/2010/main" val="3909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9DAA-F834-B345-98AF-23141DB2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40" y="304949"/>
            <a:ext cx="10515600" cy="1325563"/>
          </a:xfrm>
        </p:spPr>
        <p:txBody>
          <a:bodyPr>
            <a:normAutofit/>
          </a:bodyPr>
          <a:lstStyle/>
          <a:p>
            <a:r>
              <a:rPr lang="en-CO" sz="5400" b="0" dirty="0"/>
              <a:t>Colgajos</a:t>
            </a:r>
          </a:p>
        </p:txBody>
      </p:sp>
      <p:sp>
        <p:nvSpPr>
          <p:cNvPr id="15" name="Subtítulo 4">
            <a:extLst>
              <a:ext uri="{FF2B5EF4-FFF2-40B4-BE49-F238E27FC236}">
                <a16:creationId xmlns:a16="http://schemas.microsoft.com/office/drawing/2014/main" id="{066C5E1A-B0AA-3D48-B561-9DE4DB6B7AAC}"/>
              </a:ext>
            </a:extLst>
          </p:cNvPr>
          <p:cNvSpPr txBox="1">
            <a:spLocks/>
          </p:cNvSpPr>
          <p:nvPr/>
        </p:nvSpPr>
        <p:spPr>
          <a:xfrm>
            <a:off x="6116556" y="6665012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b="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4C92A-E1C8-5042-8246-F67F6BD69B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800" y="1167451"/>
            <a:ext cx="3392323" cy="4523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E23043-355E-4A42-8EBB-44DEE23BC0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269" y="1113709"/>
            <a:ext cx="3432629" cy="457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7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9DAA-F834-B345-98AF-23141DB2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084"/>
            <a:ext cx="10515600" cy="1325563"/>
          </a:xfrm>
        </p:spPr>
        <p:txBody>
          <a:bodyPr>
            <a:normAutofit/>
          </a:bodyPr>
          <a:lstStyle/>
          <a:p>
            <a:r>
              <a:rPr lang="en-CO" sz="5400" b="0" dirty="0"/>
              <a:t>Colgajos</a:t>
            </a:r>
          </a:p>
        </p:txBody>
      </p:sp>
      <p:sp>
        <p:nvSpPr>
          <p:cNvPr id="15" name="Subtítulo 4">
            <a:extLst>
              <a:ext uri="{FF2B5EF4-FFF2-40B4-BE49-F238E27FC236}">
                <a16:creationId xmlns:a16="http://schemas.microsoft.com/office/drawing/2014/main" id="{066C5E1A-B0AA-3D48-B561-9DE4DB6B7AAC}"/>
              </a:ext>
            </a:extLst>
          </p:cNvPr>
          <p:cNvSpPr txBox="1">
            <a:spLocks/>
          </p:cNvSpPr>
          <p:nvPr/>
        </p:nvSpPr>
        <p:spPr>
          <a:xfrm>
            <a:off x="5819454" y="6553050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dirty="0">
                <a:solidFill>
                  <a:srgbClr val="515151"/>
                </a:solidFill>
                <a:latin typeface="Gurmukhi Sangam MN" pitchFamily="2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94532A-D78A-754E-A253-6E593C2986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184544"/>
            <a:ext cx="2824325" cy="5029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E8C737-361E-634A-AFAA-7C6C3CA156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252" y="914190"/>
            <a:ext cx="2824325" cy="5029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BB3203-FEA1-C547-BD69-E85211AF65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9308" y="1672419"/>
            <a:ext cx="3101524" cy="467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166E-A169-1148-8A0F-A4D33B8EE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67" y="326046"/>
            <a:ext cx="4695825" cy="1325563"/>
          </a:xfrm>
        </p:spPr>
        <p:txBody>
          <a:bodyPr>
            <a:normAutofit/>
          </a:bodyPr>
          <a:lstStyle/>
          <a:p>
            <a:r>
              <a:rPr lang="en-CO" sz="5400" b="0" dirty="0"/>
              <a:t>Amputación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DCF2E-F02F-3A48-A1A2-9EDBE34578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292" y="178219"/>
            <a:ext cx="5532968" cy="4149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D8F6B4-D00F-AE43-B165-C894D6C5F8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601" y="3134525"/>
            <a:ext cx="3431467" cy="3321334"/>
          </a:xfrm>
          <a:prstGeom prst="rect">
            <a:avLst/>
          </a:prstGeom>
        </p:spPr>
      </p:pic>
      <p:sp>
        <p:nvSpPr>
          <p:cNvPr id="7" name="Subtítulo 4">
            <a:extLst>
              <a:ext uri="{FF2B5EF4-FFF2-40B4-BE49-F238E27FC236}">
                <a16:creationId xmlns:a16="http://schemas.microsoft.com/office/drawing/2014/main" id="{49F8F6E2-4F3E-C746-BA1E-6776C861927D}"/>
              </a:ext>
            </a:extLst>
          </p:cNvPr>
          <p:cNvSpPr txBox="1">
            <a:spLocks/>
          </p:cNvSpPr>
          <p:nvPr/>
        </p:nvSpPr>
        <p:spPr>
          <a:xfrm>
            <a:off x="6096000" y="6665012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b="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</p:spTree>
    <p:extLst>
      <p:ext uri="{BB962C8B-B14F-4D97-AF65-F5344CB8AC3E}">
        <p14:creationId xmlns:p14="http://schemas.microsoft.com/office/powerpoint/2010/main" val="41916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E4B30-E122-824C-A52A-1C4325B5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38" y="241300"/>
            <a:ext cx="55419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400" b="0" dirty="0"/>
              <a:t>I</a:t>
            </a:r>
            <a:r>
              <a:rPr lang="en-CO" sz="5400" b="0" dirty="0"/>
              <a:t>dentificación de las quemaduras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4E0CAB-E2D1-5041-8BFB-531E4234DC9D}"/>
              </a:ext>
            </a:extLst>
          </p:cNvPr>
          <p:cNvSpPr txBox="1">
            <a:spLocks/>
          </p:cNvSpPr>
          <p:nvPr/>
        </p:nvSpPr>
        <p:spPr>
          <a:xfrm>
            <a:off x="351128" y="2078173"/>
            <a:ext cx="4831830" cy="752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600" b="0" dirty="0"/>
              <a:t>P</a:t>
            </a:r>
            <a:r>
              <a:rPr lang="en-CO" sz="3600" b="0" dirty="0"/>
              <a:t>rimer grado</a:t>
            </a:r>
          </a:p>
        </p:txBody>
      </p:sp>
      <p:pic>
        <p:nvPicPr>
          <p:cNvPr id="1026" name="Picture 2" descr="Remedios caseros para las quemaduras de primer grado">
            <a:extLst>
              <a:ext uri="{FF2B5EF4-FFF2-40B4-BE49-F238E27FC236}">
                <a16:creationId xmlns:a16="http://schemas.microsoft.com/office/drawing/2014/main" id="{B910E4EE-65A8-F74C-98EB-6B27D03D9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6262" y="1963711"/>
            <a:ext cx="5771214" cy="431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3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D8FC67-B7B2-EA42-8C18-66BC6B56EA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14" y="165064"/>
            <a:ext cx="6182302" cy="3477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A45EF3-9999-4B45-8575-71F6B5918A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830" y="2657768"/>
            <a:ext cx="6845300" cy="3850481"/>
          </a:xfrm>
          <a:prstGeom prst="rect">
            <a:avLst/>
          </a:prstGeom>
        </p:spPr>
      </p:pic>
      <p:sp>
        <p:nvSpPr>
          <p:cNvPr id="8" name="Subtítulo 4">
            <a:extLst>
              <a:ext uri="{FF2B5EF4-FFF2-40B4-BE49-F238E27FC236}">
                <a16:creationId xmlns:a16="http://schemas.microsoft.com/office/drawing/2014/main" id="{158342B1-0343-4BF4-9B30-8BEF8AA23AC4}"/>
              </a:ext>
            </a:extLst>
          </p:cNvPr>
          <p:cNvSpPr txBox="1">
            <a:spLocks/>
          </p:cNvSpPr>
          <p:nvPr/>
        </p:nvSpPr>
        <p:spPr>
          <a:xfrm>
            <a:off x="6096000" y="6665012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b="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</p:spTree>
    <p:extLst>
      <p:ext uri="{BB962C8B-B14F-4D97-AF65-F5344CB8AC3E}">
        <p14:creationId xmlns:p14="http://schemas.microsoft.com/office/powerpoint/2010/main" val="143071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6D45AA-ECEB-9944-8068-E49D42B72A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51" y="136634"/>
            <a:ext cx="6121531" cy="3443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CEB908-E79F-C542-8DAD-DE3DAAE24A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088" y="2703914"/>
            <a:ext cx="6591300" cy="3707606"/>
          </a:xfrm>
          <a:prstGeom prst="rect">
            <a:avLst/>
          </a:prstGeom>
        </p:spPr>
      </p:pic>
      <p:sp>
        <p:nvSpPr>
          <p:cNvPr id="8" name="Subtítulo 4">
            <a:extLst>
              <a:ext uri="{FF2B5EF4-FFF2-40B4-BE49-F238E27FC236}">
                <a16:creationId xmlns:a16="http://schemas.microsoft.com/office/drawing/2014/main" id="{EAEFA944-33C0-4039-A253-2CF64D364749}"/>
              </a:ext>
            </a:extLst>
          </p:cNvPr>
          <p:cNvSpPr txBox="1">
            <a:spLocks/>
          </p:cNvSpPr>
          <p:nvPr/>
        </p:nvSpPr>
        <p:spPr>
          <a:xfrm>
            <a:off x="6096000" y="6665012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b="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</p:spTree>
    <p:extLst>
      <p:ext uri="{BB962C8B-B14F-4D97-AF65-F5344CB8AC3E}">
        <p14:creationId xmlns:p14="http://schemas.microsoft.com/office/powerpoint/2010/main" val="29900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5D7BD2-C2BE-344F-802D-EE65396E98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07" y="250897"/>
            <a:ext cx="5951958" cy="3347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2DD08D-DB42-C84F-886F-A5BE2FC743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221" y="2970825"/>
            <a:ext cx="6112820" cy="3438461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BFE14A44-D6C5-4F89-9D70-CF1B3BF8277D}"/>
              </a:ext>
            </a:extLst>
          </p:cNvPr>
          <p:cNvSpPr txBox="1">
            <a:spLocks/>
          </p:cNvSpPr>
          <p:nvPr/>
        </p:nvSpPr>
        <p:spPr>
          <a:xfrm>
            <a:off x="6096000" y="6665012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b="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</p:spTree>
    <p:extLst>
      <p:ext uri="{BB962C8B-B14F-4D97-AF65-F5344CB8AC3E}">
        <p14:creationId xmlns:p14="http://schemas.microsoft.com/office/powerpoint/2010/main" val="28991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4" descr="page25image46986032">
            <a:extLst>
              <a:ext uri="{FF2B5EF4-FFF2-40B4-BE49-F238E27FC236}">
                <a16:creationId xmlns:a16="http://schemas.microsoft.com/office/drawing/2014/main" id="{4C3D557C-4392-A74C-A408-F3919B216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229558" y="-1577251"/>
            <a:ext cx="3389492" cy="676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5" descr="page25image46977920">
            <a:extLst>
              <a:ext uri="{FF2B5EF4-FFF2-40B4-BE49-F238E27FC236}">
                <a16:creationId xmlns:a16="http://schemas.microsoft.com/office/drawing/2014/main" id="{590E4942-4A7E-8040-9CD5-82ECB3962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731210" y="1270250"/>
            <a:ext cx="3726378" cy="693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4">
            <a:extLst>
              <a:ext uri="{FF2B5EF4-FFF2-40B4-BE49-F238E27FC236}">
                <a16:creationId xmlns:a16="http://schemas.microsoft.com/office/drawing/2014/main" id="{458EAE29-69AA-4745-BDAE-17CF281FF9ED}"/>
              </a:ext>
            </a:extLst>
          </p:cNvPr>
          <p:cNvSpPr txBox="1">
            <a:spLocks/>
          </p:cNvSpPr>
          <p:nvPr/>
        </p:nvSpPr>
        <p:spPr>
          <a:xfrm>
            <a:off x="6096000" y="6665012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b="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</p:spTree>
    <p:extLst>
      <p:ext uri="{BB962C8B-B14F-4D97-AF65-F5344CB8AC3E}">
        <p14:creationId xmlns:p14="http://schemas.microsoft.com/office/powerpoint/2010/main" val="278179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CD99F-0A5F-EF4C-8583-AC2631B7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20" y="260126"/>
            <a:ext cx="10515600" cy="1325563"/>
          </a:xfrm>
        </p:spPr>
        <p:txBody>
          <a:bodyPr>
            <a:normAutofit/>
          </a:bodyPr>
          <a:lstStyle/>
          <a:p>
            <a:r>
              <a:rPr lang="en-CO" sz="5400" b="0" dirty="0"/>
              <a:t>Rehabilitación</a:t>
            </a:r>
          </a:p>
        </p:txBody>
      </p:sp>
      <p:pic>
        <p:nvPicPr>
          <p:cNvPr id="5" name="Picture 32" descr="page51image46810544">
            <a:extLst>
              <a:ext uri="{FF2B5EF4-FFF2-40B4-BE49-F238E27FC236}">
                <a16:creationId xmlns:a16="http://schemas.microsoft.com/office/drawing/2014/main" id="{9F569CD9-DA90-3A45-85F9-2381B72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4680" y="272906"/>
            <a:ext cx="594360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4" descr="page50image46796032">
            <a:extLst>
              <a:ext uri="{FF2B5EF4-FFF2-40B4-BE49-F238E27FC236}">
                <a16:creationId xmlns:a16="http://schemas.microsoft.com/office/drawing/2014/main" id="{F9395F70-F1D0-8849-ADB5-321BA0EFE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670" y="2651622"/>
            <a:ext cx="2829620" cy="388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4">
            <a:extLst>
              <a:ext uri="{FF2B5EF4-FFF2-40B4-BE49-F238E27FC236}">
                <a16:creationId xmlns:a16="http://schemas.microsoft.com/office/drawing/2014/main" id="{06C068F8-F70E-4D6A-941D-0FE871A795CF}"/>
              </a:ext>
            </a:extLst>
          </p:cNvPr>
          <p:cNvSpPr txBox="1">
            <a:spLocks/>
          </p:cNvSpPr>
          <p:nvPr/>
        </p:nvSpPr>
        <p:spPr>
          <a:xfrm>
            <a:off x="6096000" y="6665012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b="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</p:spTree>
    <p:extLst>
      <p:ext uri="{BB962C8B-B14F-4D97-AF65-F5344CB8AC3E}">
        <p14:creationId xmlns:p14="http://schemas.microsoft.com/office/powerpoint/2010/main" val="46743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057A8-2546-BE49-9251-7E24EC6129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963" y="240324"/>
            <a:ext cx="3098994" cy="6377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0E5096-AAAD-BE42-AF0E-39788000DD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031" y="240324"/>
            <a:ext cx="3098994" cy="63773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ECEC828-6E62-C243-A56D-86458C92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28" y="1002822"/>
            <a:ext cx="10515600" cy="1325563"/>
          </a:xfrm>
        </p:spPr>
        <p:txBody>
          <a:bodyPr>
            <a:normAutofit/>
          </a:bodyPr>
          <a:lstStyle/>
          <a:p>
            <a:r>
              <a:rPr lang="en-CO" sz="5400" b="0" dirty="0"/>
              <a:t>Caso 2</a:t>
            </a:r>
          </a:p>
        </p:txBody>
      </p:sp>
    </p:spTree>
    <p:extLst>
      <p:ext uri="{BB962C8B-B14F-4D97-AF65-F5344CB8AC3E}">
        <p14:creationId xmlns:p14="http://schemas.microsoft.com/office/powerpoint/2010/main" val="86225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4009C1-FD88-C146-B501-B33C8F48CB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381021" y="-944862"/>
            <a:ext cx="3450020" cy="5465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22424D-9F86-D343-B02E-B40FC9DB6F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841571" y="1330172"/>
            <a:ext cx="3732836" cy="4977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CA2E4D-76F3-C54F-9198-B5E45AC9B0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29137" y="2185005"/>
            <a:ext cx="4356598" cy="3267449"/>
          </a:xfrm>
          <a:prstGeom prst="rect">
            <a:avLst/>
          </a:prstGeom>
        </p:spPr>
      </p:pic>
      <p:sp>
        <p:nvSpPr>
          <p:cNvPr id="8" name="Subtítulo 4">
            <a:extLst>
              <a:ext uri="{FF2B5EF4-FFF2-40B4-BE49-F238E27FC236}">
                <a16:creationId xmlns:a16="http://schemas.microsoft.com/office/drawing/2014/main" id="{3637C0D6-368D-974F-A59D-87D9D4572E6B}"/>
              </a:ext>
            </a:extLst>
          </p:cNvPr>
          <p:cNvSpPr txBox="1">
            <a:spLocks/>
          </p:cNvSpPr>
          <p:nvPr/>
        </p:nvSpPr>
        <p:spPr>
          <a:xfrm>
            <a:off x="5819454" y="6553050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dirty="0">
                <a:solidFill>
                  <a:srgbClr val="515151"/>
                </a:solidFill>
                <a:latin typeface="Gurmukhi Sangam MN" pitchFamily="2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</p:spTree>
    <p:extLst>
      <p:ext uri="{BB962C8B-B14F-4D97-AF65-F5344CB8AC3E}">
        <p14:creationId xmlns:p14="http://schemas.microsoft.com/office/powerpoint/2010/main" val="25286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C95004-EB5F-9643-A3C9-22C6E9B24036}"/>
              </a:ext>
            </a:extLst>
          </p:cNvPr>
          <p:cNvSpPr/>
          <p:nvPr/>
        </p:nvSpPr>
        <p:spPr>
          <a:xfrm>
            <a:off x="3538832" y="6511690"/>
            <a:ext cx="865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Fundación Natalia Ponce de León, Universidad del Rosario.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Primeros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auxilios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en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salud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para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atender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personas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sobrevivientes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de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quemaduras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con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agentes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químicos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en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ea typeface="Times New Roman" panose="02020603050405020304" pitchFamily="18" charset="0"/>
                <a:cs typeface="Gurmukhi Sangam MN" pitchFamily="2" charset="0"/>
              </a:rPr>
              <a:t> Colombia. 2017;38. Available from: http://www.urosario.edu.co/consultorio-juridico/Documentos/CartillaSaludFNPL2017.pdf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CD6299-5C38-3946-8E9B-D5C2F53AB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454" y="1272473"/>
            <a:ext cx="2471540" cy="3004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D9E31C-8F19-3F44-9821-3C8C8A226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106" y="659120"/>
            <a:ext cx="2668698" cy="1371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5FC30E-D62B-EA4C-ABD4-588ECDFA3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028" y="347381"/>
            <a:ext cx="2944340" cy="1994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A9AEF-59A3-6C49-BA5F-9FD2CC2D7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035" y="2277679"/>
            <a:ext cx="2401962" cy="2544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E0C778-0208-0D4F-8B03-15F5F000D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5185" y="2411879"/>
            <a:ext cx="3036104" cy="4098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C6F295-F8ED-BF49-88B0-1A8DF2E88D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9814" y="2317000"/>
            <a:ext cx="486846" cy="4972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9AD225-A31B-944A-A011-3BEFC6ADAE6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5592" y="1446247"/>
            <a:ext cx="725780" cy="7029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799544-9270-1444-B01E-8383AD0A0E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6786" y="161644"/>
            <a:ext cx="1664030" cy="163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54B0AD-DCDD-C141-BFC0-89B5B8929303}"/>
              </a:ext>
            </a:extLst>
          </p:cNvPr>
          <p:cNvSpPr/>
          <p:nvPr/>
        </p:nvSpPr>
        <p:spPr>
          <a:xfrm>
            <a:off x="3521242" y="6501139"/>
            <a:ext cx="8771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</a:rPr>
              <a:t>Fundación Natalia Ponce de León, Universidad del Rosario.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</a:rPr>
              <a:t>Primeros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</a:rPr>
              <a:t>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</a:rPr>
              <a:t>auxilios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</a:rPr>
              <a:t>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</a:rPr>
              <a:t>en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</a:rPr>
              <a:t>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</a:rPr>
              <a:t>salud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</a:rPr>
              <a:t> para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</a:rPr>
              <a:t>atender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</a:rPr>
              <a:t> personas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</a:rPr>
              <a:t>sobrevivientes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</a:rPr>
              <a:t> de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</a:rPr>
              <a:t>quemaduras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</a:rPr>
              <a:t> con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</a:rPr>
              <a:t>agentes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</a:rPr>
              <a:t>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</a:rPr>
              <a:t>químicos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</a:rPr>
              <a:t> </a:t>
            </a:r>
            <a:r>
              <a:rPr lang="en-US" sz="900" dirty="0" err="1">
                <a:solidFill>
                  <a:srgbClr val="152B48"/>
                </a:solidFill>
                <a:latin typeface="Montserrat" panose="00000500000000000000" pitchFamily="50" charset="0"/>
              </a:rPr>
              <a:t>en</a:t>
            </a:r>
            <a:r>
              <a:rPr lang="en-US" sz="900" dirty="0">
                <a:solidFill>
                  <a:srgbClr val="152B48"/>
                </a:solidFill>
                <a:latin typeface="Montserrat" panose="00000500000000000000" pitchFamily="50" charset="0"/>
              </a:rPr>
              <a:t> Colombia. 2017;38. Available from: http://www.urosario.edu.co/consultorio-juridico/Documentos/CartillaSaludFNPL2017.pdf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CB538B-FECC-3B4F-9F80-7AD4A8E89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750" y="239010"/>
            <a:ext cx="1612900" cy="156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58CF7F-A964-754B-AE96-75CD1E975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283" y="454254"/>
            <a:ext cx="3755641" cy="737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828AEB-65AA-C34D-81B7-53DCC1167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283" y="1373680"/>
            <a:ext cx="3726002" cy="976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138056-C07C-FC49-9CD5-EF9B1D26A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978" y="2372718"/>
            <a:ext cx="3768612" cy="1979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9B9895-BDD5-7C46-B2EA-8F0673C6B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7779" y="4750635"/>
            <a:ext cx="3768612" cy="10288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8DDB41-740F-2C46-93F0-CE1DB9F9F8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918" y="5013383"/>
            <a:ext cx="3719082" cy="6143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5736A-8337-D548-9F9C-56D7000A4B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8009" y="2054243"/>
            <a:ext cx="1612900" cy="82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43740E-4F15-0549-80C5-3D6E769FC6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1754" y="2677559"/>
            <a:ext cx="3768612" cy="16458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4F369A-1FD1-7E44-BC91-03AE9E3E02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1964" y="2920030"/>
            <a:ext cx="23876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1A3275-61CC-6845-8A1A-71B08B7778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0909" y="626360"/>
            <a:ext cx="508000" cy="393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AFF352-DD85-9C41-A232-39CAD6C214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36390" y="5113664"/>
            <a:ext cx="288199" cy="393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70FA38-23C2-6E47-AF06-50A787B4FFA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4567">
            <a:off x="6262662" y="4420731"/>
            <a:ext cx="279102" cy="285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B36298-0D71-454A-808E-338FDB49E90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31422">
            <a:off x="10185258" y="4455296"/>
            <a:ext cx="400738" cy="4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2EDC12-F7BF-0D40-AB0F-8CB050E1AA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425" y="249836"/>
            <a:ext cx="3715473" cy="4953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DDC72-AD47-B048-BDA0-0DE2223E98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385" y="225137"/>
            <a:ext cx="4473615" cy="3355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34ADFD-81A5-1043-A8C5-768C4AAB0A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72603" y="2590638"/>
            <a:ext cx="3355211" cy="4473615"/>
          </a:xfrm>
          <a:prstGeom prst="rect">
            <a:avLst/>
          </a:prstGeom>
        </p:spPr>
      </p:pic>
      <p:sp>
        <p:nvSpPr>
          <p:cNvPr id="9" name="Subtítulo 4">
            <a:extLst>
              <a:ext uri="{FF2B5EF4-FFF2-40B4-BE49-F238E27FC236}">
                <a16:creationId xmlns:a16="http://schemas.microsoft.com/office/drawing/2014/main" id="{3B8B7363-B270-4711-8E79-9F5BA410DC2A}"/>
              </a:ext>
            </a:extLst>
          </p:cNvPr>
          <p:cNvSpPr txBox="1">
            <a:spLocks/>
          </p:cNvSpPr>
          <p:nvPr/>
        </p:nvSpPr>
        <p:spPr>
          <a:xfrm>
            <a:off x="6096000" y="6665012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b="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</p:spTree>
    <p:extLst>
      <p:ext uri="{BB962C8B-B14F-4D97-AF65-F5344CB8AC3E}">
        <p14:creationId xmlns:p14="http://schemas.microsoft.com/office/powerpoint/2010/main" val="21398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09E8F-1B4F-9940-94E5-E195CEFDF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9761" y="1690688"/>
            <a:ext cx="4309890" cy="1590483"/>
          </a:xfrm>
        </p:spPr>
        <p:txBody>
          <a:bodyPr>
            <a:normAutofit/>
          </a:bodyPr>
          <a:lstStyle/>
          <a:p>
            <a:pPr algn="ctr"/>
            <a:r>
              <a:rPr lang="en-CO" sz="3600" b="0" dirty="0"/>
              <a:t>Segundo grado superficial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31B34-3C07-B64A-BB35-96F11E1761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70897" y="2704116"/>
            <a:ext cx="4313972" cy="3263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44D4E5-BA23-FE40-B5F0-1B770E7A78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45806" y="2725673"/>
            <a:ext cx="4374146" cy="3280609"/>
          </a:xfrm>
          <a:prstGeom prst="rect">
            <a:avLst/>
          </a:prstGeom>
        </p:spPr>
      </p:pic>
      <p:sp>
        <p:nvSpPr>
          <p:cNvPr id="7" name="Subtítulo 4">
            <a:extLst>
              <a:ext uri="{FF2B5EF4-FFF2-40B4-BE49-F238E27FC236}">
                <a16:creationId xmlns:a16="http://schemas.microsoft.com/office/drawing/2014/main" id="{951B89D7-6171-E049-A7D7-5C2ACDEB8CB4}"/>
              </a:ext>
            </a:extLst>
          </p:cNvPr>
          <p:cNvSpPr txBox="1">
            <a:spLocks/>
          </p:cNvSpPr>
          <p:nvPr/>
        </p:nvSpPr>
        <p:spPr>
          <a:xfrm>
            <a:off x="5819454" y="6553050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dirty="0">
                <a:solidFill>
                  <a:srgbClr val="515151"/>
                </a:solidFill>
                <a:latin typeface="Gurmukhi Sangam MN" pitchFamily="2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9889E9-9B18-4093-9DFA-99087DD4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38" y="241300"/>
            <a:ext cx="55419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400" b="0" dirty="0"/>
              <a:t>I</a:t>
            </a:r>
            <a:r>
              <a:rPr lang="en-CO" sz="5400" b="0" dirty="0"/>
              <a:t>dentificación de las quemaduras</a:t>
            </a:r>
          </a:p>
        </p:txBody>
      </p:sp>
    </p:spTree>
    <p:extLst>
      <p:ext uri="{BB962C8B-B14F-4D97-AF65-F5344CB8AC3E}">
        <p14:creationId xmlns:p14="http://schemas.microsoft.com/office/powerpoint/2010/main" val="82372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9E3AE1-1F39-4C67-9DD0-77A525BB0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9600" b="0" dirty="0"/>
              <a:t>¡Gracias!</a:t>
            </a:r>
            <a:endParaRPr lang="en-CO" sz="9600" b="0" dirty="0"/>
          </a:p>
        </p:txBody>
      </p:sp>
    </p:spTree>
    <p:extLst>
      <p:ext uri="{BB962C8B-B14F-4D97-AF65-F5344CB8AC3E}">
        <p14:creationId xmlns:p14="http://schemas.microsoft.com/office/powerpoint/2010/main" val="27294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09E8F-1B4F-9940-94E5-E195CEFDF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7274" y="1899357"/>
            <a:ext cx="4669654" cy="1185633"/>
          </a:xfrm>
        </p:spPr>
        <p:txBody>
          <a:bodyPr>
            <a:noAutofit/>
          </a:bodyPr>
          <a:lstStyle/>
          <a:p>
            <a:pPr algn="ctr"/>
            <a:r>
              <a:rPr lang="en-CO" sz="3600" b="0" dirty="0"/>
              <a:t>Segundo grado profundo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1C3B0F-AF19-B04C-A2D7-BDD09653D0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928" y="2118557"/>
            <a:ext cx="3325870" cy="4434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F88569-017B-384A-8425-E3C483418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072" y="2118556"/>
            <a:ext cx="2524053" cy="4374319"/>
          </a:xfrm>
          <a:prstGeom prst="rect">
            <a:avLst/>
          </a:prstGeom>
        </p:spPr>
      </p:pic>
      <p:sp>
        <p:nvSpPr>
          <p:cNvPr id="8" name="Subtítulo 4">
            <a:extLst>
              <a:ext uri="{FF2B5EF4-FFF2-40B4-BE49-F238E27FC236}">
                <a16:creationId xmlns:a16="http://schemas.microsoft.com/office/drawing/2014/main" id="{95B9B5F4-3ECF-D244-9E29-148A9EF6AA1C}"/>
              </a:ext>
            </a:extLst>
          </p:cNvPr>
          <p:cNvSpPr txBox="1">
            <a:spLocks/>
          </p:cNvSpPr>
          <p:nvPr/>
        </p:nvSpPr>
        <p:spPr>
          <a:xfrm>
            <a:off x="5819454" y="6553050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dirty="0">
                <a:solidFill>
                  <a:srgbClr val="515151"/>
                </a:solidFill>
                <a:latin typeface="Gurmukhi Sangam MN" pitchFamily="2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E474B7-91C4-46EA-BA97-E14F2295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38" y="241300"/>
            <a:ext cx="55419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400" b="0" dirty="0"/>
              <a:t>I</a:t>
            </a:r>
            <a:r>
              <a:rPr lang="en-CO" sz="5400" b="0" dirty="0"/>
              <a:t>dentificación de las quemaduras</a:t>
            </a:r>
          </a:p>
        </p:txBody>
      </p:sp>
    </p:spTree>
    <p:extLst>
      <p:ext uri="{BB962C8B-B14F-4D97-AF65-F5344CB8AC3E}">
        <p14:creationId xmlns:p14="http://schemas.microsoft.com/office/powerpoint/2010/main" val="16226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09E8F-1B4F-9940-94E5-E195CEFDF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0104" y="2342753"/>
            <a:ext cx="3992379" cy="823912"/>
          </a:xfrm>
        </p:spPr>
        <p:txBody>
          <a:bodyPr>
            <a:noAutofit/>
          </a:bodyPr>
          <a:lstStyle/>
          <a:p>
            <a:pPr algn="ctr"/>
            <a:r>
              <a:rPr lang="en-CO" sz="3600" b="0" dirty="0"/>
              <a:t>Segundo grado indeterminado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C3DAE4-AFCD-754D-96CB-175574D2B7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784" y="2523249"/>
            <a:ext cx="7057112" cy="3969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5A7125-6C20-8B4B-81DF-083689FD45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530" y="2523250"/>
            <a:ext cx="7099152" cy="39932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ECC860-81F2-1349-859A-2C8AEA9C5E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5527" y="2523250"/>
            <a:ext cx="7128181" cy="4270514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D4E41EBA-004A-734F-AE56-FBADBAA8B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972" y="5099372"/>
            <a:ext cx="3865913" cy="1580419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BA612C7F-B97C-8742-B8DC-4ED68E584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4444" y="5213345"/>
            <a:ext cx="2379024" cy="113790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97C24276-97C4-8C48-9B4B-D85208B3C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190" y="5213345"/>
            <a:ext cx="966478" cy="568951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7C05B23A-BBE7-A647-BEE3-4DC310A48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50" y="5399374"/>
            <a:ext cx="19329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ts val="1440"/>
              </a:spcBef>
              <a:spcAft>
                <a:spcPts val="0"/>
              </a:spcAft>
            </a:pPr>
            <a:r>
              <a:rPr lang="es-MX" sz="2400" b="1" kern="12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Coagulación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6B2D09F5-6EB7-8543-914E-172FA100A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50" y="5946124"/>
            <a:ext cx="19329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ts val="1440"/>
              </a:spcBef>
              <a:spcAft>
                <a:spcPts val="0"/>
              </a:spcAft>
            </a:pPr>
            <a:r>
              <a:rPr lang="es-MX" sz="2400" b="1" kern="12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Éstasis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827EB11A-CE17-8D45-B252-B3C695598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031" y="6296459"/>
            <a:ext cx="23790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ts val="1440"/>
              </a:spcBef>
              <a:spcAft>
                <a:spcPts val="0"/>
              </a:spcAft>
            </a:pPr>
            <a:r>
              <a:rPr lang="es-MX" sz="2400" b="1" kern="12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Hiperemia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92E503-1ACB-134E-9F70-0EB8811EEF9C}"/>
              </a:ext>
            </a:extLst>
          </p:cNvPr>
          <p:cNvSpPr txBox="1"/>
          <p:nvPr/>
        </p:nvSpPr>
        <p:spPr>
          <a:xfrm>
            <a:off x="3489434" y="40780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O" dirty="0"/>
          </a:p>
        </p:txBody>
      </p:sp>
      <p:sp>
        <p:nvSpPr>
          <p:cNvPr id="17" name="Subtítulo 4">
            <a:extLst>
              <a:ext uri="{FF2B5EF4-FFF2-40B4-BE49-F238E27FC236}">
                <a16:creationId xmlns:a16="http://schemas.microsoft.com/office/drawing/2014/main" id="{81C1795A-93CC-FD4B-9240-0D3D98211DA2}"/>
              </a:ext>
            </a:extLst>
          </p:cNvPr>
          <p:cNvSpPr txBox="1">
            <a:spLocks/>
          </p:cNvSpPr>
          <p:nvPr/>
        </p:nvSpPr>
        <p:spPr>
          <a:xfrm>
            <a:off x="5819454" y="6553050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dirty="0">
                <a:solidFill>
                  <a:schemeClr val="bg1"/>
                </a:solidFill>
                <a:latin typeface="Gurmukhi Sangam MN" pitchFamily="2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3FB59E-60DA-43F8-B667-142735508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38" y="241300"/>
            <a:ext cx="55419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400" b="0" dirty="0"/>
              <a:t>I</a:t>
            </a:r>
            <a:r>
              <a:rPr lang="en-CO" sz="5400" b="0" dirty="0"/>
              <a:t>dentificación de las quemaduras</a:t>
            </a:r>
          </a:p>
        </p:txBody>
      </p:sp>
    </p:spTree>
    <p:extLst>
      <p:ext uri="{BB962C8B-B14F-4D97-AF65-F5344CB8AC3E}">
        <p14:creationId xmlns:p14="http://schemas.microsoft.com/office/powerpoint/2010/main" val="14865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09E8F-1B4F-9940-94E5-E195CEFDF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7770" y="1664159"/>
            <a:ext cx="3134113" cy="1090549"/>
          </a:xfrm>
        </p:spPr>
        <p:txBody>
          <a:bodyPr>
            <a:normAutofit/>
          </a:bodyPr>
          <a:lstStyle/>
          <a:p>
            <a:pPr algn="ctr"/>
            <a:r>
              <a:rPr lang="en-CO" sz="3600" b="0" dirty="0"/>
              <a:t>Tercer grado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B5052F-59C4-1E4A-938D-A549BC166E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94453" y="2305914"/>
            <a:ext cx="4709820" cy="3479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5C1995-A32A-A944-B83D-C6C836595F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851" y="1748862"/>
            <a:ext cx="3134113" cy="4633440"/>
          </a:xfrm>
          <a:prstGeom prst="rect">
            <a:avLst/>
          </a:prstGeom>
        </p:spPr>
      </p:pic>
      <p:sp>
        <p:nvSpPr>
          <p:cNvPr id="10" name="Subtítulo 4">
            <a:extLst>
              <a:ext uri="{FF2B5EF4-FFF2-40B4-BE49-F238E27FC236}">
                <a16:creationId xmlns:a16="http://schemas.microsoft.com/office/drawing/2014/main" id="{B01D4139-89F2-3040-8A85-8D6C6277ACB3}"/>
              </a:ext>
            </a:extLst>
          </p:cNvPr>
          <p:cNvSpPr txBox="1">
            <a:spLocks/>
          </p:cNvSpPr>
          <p:nvPr/>
        </p:nvSpPr>
        <p:spPr>
          <a:xfrm>
            <a:off x="5819454" y="6553050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dirty="0">
                <a:solidFill>
                  <a:srgbClr val="515151"/>
                </a:solidFill>
                <a:latin typeface="Gurmukhi Sangam MN" pitchFamily="2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9A159E-AFC4-4292-B53D-DA1681F94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38" y="241300"/>
            <a:ext cx="55419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400" b="0" dirty="0"/>
              <a:t>I</a:t>
            </a:r>
            <a:r>
              <a:rPr lang="en-CO" sz="5400" b="0" dirty="0"/>
              <a:t>dentificación de las quemaduras</a:t>
            </a:r>
          </a:p>
        </p:txBody>
      </p:sp>
    </p:spTree>
    <p:extLst>
      <p:ext uri="{BB962C8B-B14F-4D97-AF65-F5344CB8AC3E}">
        <p14:creationId xmlns:p14="http://schemas.microsoft.com/office/powerpoint/2010/main" val="413323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F6CCF1-1E4F-2E42-B0CF-0E1CFBD23D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620" y="2631859"/>
            <a:ext cx="5287847" cy="3965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DEAA69-B7E3-CD4E-ABD4-110C80F464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38" y="320033"/>
            <a:ext cx="4145291" cy="3108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44CDF-0A32-AC4A-9379-5F6542FA1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0256"/>
            <a:ext cx="4489089" cy="2180695"/>
          </a:xfrm>
          <a:prstGeom prst="rect">
            <a:avLst/>
          </a:prstGeom>
        </p:spPr>
      </p:pic>
      <p:sp>
        <p:nvSpPr>
          <p:cNvPr id="8" name="Subtítulo 4">
            <a:extLst>
              <a:ext uri="{FF2B5EF4-FFF2-40B4-BE49-F238E27FC236}">
                <a16:creationId xmlns:a16="http://schemas.microsoft.com/office/drawing/2014/main" id="{63265B0A-E1B0-E842-96CC-97EE99825D0E}"/>
              </a:ext>
            </a:extLst>
          </p:cNvPr>
          <p:cNvSpPr txBox="1">
            <a:spLocks/>
          </p:cNvSpPr>
          <p:nvPr/>
        </p:nvSpPr>
        <p:spPr>
          <a:xfrm>
            <a:off x="6116556" y="6665012"/>
            <a:ext cx="6075444" cy="3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70000"/>
              <a:buFont typeface="Arial"/>
              <a:buNone/>
              <a:defRPr sz="2400" b="1" kern="1100" spc="0" baseline="0">
                <a:solidFill>
                  <a:srgbClr val="0943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2000" b="1" kern="1100" spc="-5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8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0000"/>
              <a:buFont typeface="Arial"/>
              <a:buNone/>
              <a:defRPr sz="1600" kern="11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dirty="0">
                <a:solidFill>
                  <a:srgbClr val="152B48"/>
                </a:solidFill>
                <a:latin typeface="Montserrat" panose="00000500000000000000" pitchFamily="50" charset="0"/>
                <a:cs typeface="Gurmukhi Sangam MN" pitchFamily="2" charset="0"/>
              </a:rPr>
              <a:t>Archivo Sala de Quemados Hospital Universitario San Vicente Fundación</a:t>
            </a:r>
          </a:p>
        </p:txBody>
      </p:sp>
    </p:spTree>
    <p:extLst>
      <p:ext uri="{BB962C8B-B14F-4D97-AF65-F5344CB8AC3E}">
        <p14:creationId xmlns:p14="http://schemas.microsoft.com/office/powerpoint/2010/main" val="28500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PlantillaNuevoFR2020</Template>
  <TotalTime>409</TotalTime>
  <Words>1473</Words>
  <Application>Microsoft Office PowerPoint</Application>
  <PresentationFormat>Panorámica</PresentationFormat>
  <Paragraphs>176</Paragraphs>
  <Slides>50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8" baseType="lpstr">
      <vt:lpstr>Arial</vt:lpstr>
      <vt:lpstr>Calibri</vt:lpstr>
      <vt:lpstr>Comic Sans MS</vt:lpstr>
      <vt:lpstr>Gurmukhi Sangam MN</vt:lpstr>
      <vt:lpstr>Montserrat</vt:lpstr>
      <vt:lpstr>Times New Roman</vt:lpstr>
      <vt:lpstr>Wingdings</vt:lpstr>
      <vt:lpstr>Tema de Office</vt:lpstr>
      <vt:lpstr>Enfoque del paciente quemado</vt:lpstr>
      <vt:lpstr>Importante</vt:lpstr>
      <vt:lpstr>Importante</vt:lpstr>
      <vt:lpstr>Identificación de las quemaduras</vt:lpstr>
      <vt:lpstr>Identificación de las quemaduras</vt:lpstr>
      <vt:lpstr>Identificación de las quemaduras</vt:lpstr>
      <vt:lpstr>Identificación de las quemaduras</vt:lpstr>
      <vt:lpstr>Identificación de las quemaduras</vt:lpstr>
      <vt:lpstr>Presentación de PowerPoint</vt:lpstr>
      <vt:lpstr>Presentación de PowerPoint</vt:lpstr>
      <vt:lpstr>Urgencias</vt:lpstr>
      <vt:lpstr>Urgencias</vt:lpstr>
      <vt:lpstr>Urgencias</vt:lpstr>
      <vt:lpstr>Urgencias</vt:lpstr>
      <vt:lpstr>Urgencias</vt:lpstr>
      <vt:lpstr>Urgencias</vt:lpstr>
      <vt:lpstr>Urgencias</vt:lpstr>
      <vt:lpstr>Urgencias</vt:lpstr>
      <vt:lpstr>Urgencias</vt:lpstr>
      <vt:lpstr>Boston 1942</vt:lpstr>
      <vt:lpstr>Urgencias</vt:lpstr>
      <vt:lpstr>Valoración secundaria</vt:lpstr>
      <vt:lpstr>Curación</vt:lpstr>
      <vt:lpstr>Curación</vt:lpstr>
      <vt:lpstr>Curación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Injertos</vt:lpstr>
      <vt:lpstr>Colgajos</vt:lpstr>
      <vt:lpstr>Colgajos</vt:lpstr>
      <vt:lpstr>Amputación</vt:lpstr>
      <vt:lpstr>Presentación de PowerPoint</vt:lpstr>
      <vt:lpstr>Presentación de PowerPoint</vt:lpstr>
      <vt:lpstr>Presentación de PowerPoint</vt:lpstr>
      <vt:lpstr>Presentación de PowerPoint</vt:lpstr>
      <vt:lpstr>Rehabilitación</vt:lpstr>
      <vt:lpstr>Caso 2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ana.cardonaga@outlook.es</dc:creator>
  <cp:lastModifiedBy>User</cp:lastModifiedBy>
  <cp:revision>65</cp:revision>
  <dcterms:created xsi:type="dcterms:W3CDTF">2020-11-12T02:46:13Z</dcterms:created>
  <dcterms:modified xsi:type="dcterms:W3CDTF">2021-02-25T19:29:41Z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1971653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