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tiff" Extension="tiff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comments+xml" PartName="/ppt/comments/comment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3.xml"/>
  <Override ContentType="application/vnd.openxmlformats-officedocument.presentationml.comments+xml" PartName="/ppt/comments/comment4.xml"/>
  <Override ContentType="application/vnd.openxmlformats-officedocument.presentationml.comments+xml" PartName="/ppt/comments/comment5.xml"/>
  <Override ContentType="application/vnd.openxmlformats-officedocument.presentationml.comments+xml" PartName="/ppt/comments/comment6.xml"/>
  <Override ContentType="application/vnd.openxmlformats-officedocument.presentationml.comments+xml" PartName="/ppt/comments/comment7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comments+xml" PartName="/ppt/comments/comment8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presentationml.comments+xml" PartName="/ppt/comments/comment9.xml"/>
  <Override ContentType="application/vnd.openxmlformats-officedocument.presentationml.comments+xml" PartName="/ppt/comments/comment10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presentationml.comments+xml" PartName="/ppt/comments/comment11.xml"/>
  <Override ContentType="application/vnd.openxmlformats-officedocument.presentationml.comments+xml" PartName="/ppt/comments/comment12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presentationml.comments+xml" PartName="/ppt/comments/comment13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presentationml.comments+xml" PartName="/ppt/comments/comment14.xml"/>
  <Override ContentType="application/vnd.openxmlformats-officedocument.presentationml.comments+xml" PartName="/ppt/comments/comment15.xml"/>
  <Override ContentType="application/vnd.openxmlformats-officedocument.presentationml.comments+xml" PartName="/ppt/comments/comment16.xml"/>
  <Override ContentType="application/vnd.openxmlformats-officedocument.presentationml.comments+xml" PartName="/ppt/comments/comment17.xml"/>
  <Override ContentType="application/vnd.openxmlformats-officedocument.presentationml.comments+xml" PartName="/ppt/comments/comment18.xml"/>
  <Override ContentType="application/vnd.openxmlformats-officedocument.presentationml.comments+xml" PartName="/ppt/comments/comment19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6" r:id="rId8"/>
    <p:sldId id="271" r:id="rId9"/>
    <p:sldId id="272" r:id="rId10"/>
    <p:sldId id="264" r:id="rId11"/>
    <p:sldId id="273" r:id="rId12"/>
    <p:sldId id="267" r:id="rId13"/>
    <p:sldId id="274" r:id="rId14"/>
    <p:sldId id="268" r:id="rId15"/>
    <p:sldId id="269" r:id="rId16"/>
    <p:sldId id="270" r:id="rId17"/>
    <p:sldId id="275" r:id="rId18"/>
    <p:sldId id="277" r:id="rId19"/>
    <p:sldId id="279" r:id="rId20"/>
    <p:sldId id="280" r:id="rId21"/>
    <p:sldId id="278" r:id="rId22"/>
    <p:sldId id="281" r:id="rId2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ita Escobar Martínez" initials="JEM" lastIdx="20" clrIdx="0">
    <p:extLst>
      <p:ext uri="{19B8F6BF-5375-455C-9EA6-DF929625EA0E}">
        <p15:presenceInfo xmlns:p15="http://schemas.microsoft.com/office/powerpoint/2012/main" userId="Juanita Escobar Martíne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6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79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02:20.785" idx="2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42:05.348" idx="11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42:13.132" idx="12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42:23.172" idx="13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42:27.143" idx="14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42:34.672" idx="15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42:38.410" idx="16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42:41.557" idx="17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42:44.555" idx="18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42:47.921" idx="19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1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42:51.292" idx="20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02:38.290" idx="3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02:58.890" idx="4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03:01.772" idx="5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03:27.176" idx="6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03:37.605" idx="7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03:47.295" idx="8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03:58.709" idx="9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22T16:04:13.266" idx="10">
    <p:pos x="10" y="10"/>
    <p:text>Cambio.</p:text>
    <p:extLst>
      <p:ext uri="{C676402C-5697-4E1C-873F-D02D1690AC5C}">
        <p15:threadingInfo xmlns:p15="http://schemas.microsoft.com/office/powerpoint/2012/main" timeZoneBias="300"/>
      </p:ext>
    </p:extLst>
  </p:cm>
</p:cmLst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3C3834-7B47-5D40-990A-1BBEF6140E92}" type="doc">
      <dgm:prSet loTypeId="urn:microsoft.com/office/officeart/2005/8/layout/process5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3716F7EF-2AFA-7748-BF5B-52E0866736F4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b="1" i="0" u="none" dirty="0">
              <a:solidFill>
                <a:srgbClr val="152B48"/>
              </a:solidFill>
              <a:latin typeface="Montserrat ExtraLight" pitchFamily="2" charset="77"/>
            </a:rPr>
            <a:t>El cáncer de mama (CM.) </a:t>
          </a:r>
          <a:endParaRPr lang="es-ES" sz="1800" b="1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08C48918-F684-0C46-99EF-B86FC59E8EAC}" type="parTrans" cxnId="{C546E528-D690-7240-8CAD-14A2CC3DB6E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94657176-8853-8647-A88B-B7D283D038E9}" type="sibTrans" cxnId="{C546E528-D690-7240-8CAD-14A2CC3DB6E4}">
      <dgm:prSet/>
      <dgm:spPr>
        <a:solidFill>
          <a:srgbClr val="152B48"/>
        </a:solidFill>
        <a:ln>
          <a:solidFill>
            <a:srgbClr val="00AAA7"/>
          </a:solidFill>
        </a:ln>
      </dgm:spPr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B9D7724D-C2DB-FF4A-BD83-0182B29F8C97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b="0" i="0" u="none" dirty="0">
              <a:solidFill>
                <a:srgbClr val="152B48"/>
              </a:solidFill>
              <a:latin typeface="Montserrat ExtraLight" pitchFamily="2" charset="77"/>
            </a:rPr>
            <a:t>Es una proliferación maligna de las células epiteliales que revisten los conductos o lobulillos de la mama.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2DEEBAF1-2966-AE4B-8938-0379B96225E7}" type="parTrans" cxnId="{8FC5861C-04BA-D54A-81A3-0C294267611F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57F0F6E7-C856-2D4D-9206-9FA629840FE0}" type="sibTrans" cxnId="{8FC5861C-04BA-D54A-81A3-0C294267611F}">
      <dgm:prSet/>
      <dgm:spPr>
        <a:solidFill>
          <a:srgbClr val="152B48"/>
        </a:solidFill>
        <a:ln>
          <a:solidFill>
            <a:srgbClr val="00AAA7"/>
          </a:solidFill>
        </a:ln>
      </dgm:spPr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A8B40788-902C-A843-B249-E19D8648676C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b="0" i="0" u="none" dirty="0">
              <a:solidFill>
                <a:srgbClr val="152B48"/>
              </a:solidFill>
              <a:latin typeface="Montserrat ExtraLight" pitchFamily="2" charset="77"/>
            </a:rPr>
            <a:t>Es el tumor maligno diagnosticado con más frecuencia en la mujer y la principal causa de muerte por cáncer en las mujeres de los países desarrollados.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D3B17289-EC33-3146-9717-C71CBC8DE93A}" type="parTrans" cxnId="{E89F69BE-1A93-CA40-B0B0-2DDA80E0C4F4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58E01377-BD02-C348-B610-13AFB973DB16}" type="sibTrans" cxnId="{E89F69BE-1A93-CA40-B0B0-2DDA80E0C4F4}">
      <dgm:prSet/>
      <dgm:spPr>
        <a:solidFill>
          <a:srgbClr val="152B48"/>
        </a:solidFill>
        <a:ln>
          <a:solidFill>
            <a:srgbClr val="00AAA7"/>
          </a:solidFill>
        </a:ln>
      </dgm:spPr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73F23679-8B93-7746-9878-7552D75D9A9B}">
      <dgm:prSet phldrT="[Texto]"/>
      <dgm:spPr>
        <a:ln>
          <a:solidFill>
            <a:srgbClr val="00AAA7"/>
          </a:solidFill>
        </a:ln>
      </dgm:spPr>
      <dgm:t>
        <a:bodyPr/>
        <a:lstStyle/>
        <a:p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A pesar del incremento de la incidencia, las tasas de mortalidad anual han disminuido en la última década.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7E7CB708-93E7-4540-8BE5-3DC672480A18}" type="parTrans" cxnId="{2E27B573-8F88-A641-A69A-6BB40F66311E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702C3C38-160A-A54A-9DAD-260154EB1556}" type="sibTrans" cxnId="{2E27B573-8F88-A641-A69A-6BB40F66311E}">
      <dgm:prSet/>
      <dgm:spPr>
        <a:solidFill>
          <a:srgbClr val="152B48"/>
        </a:solidFill>
        <a:ln>
          <a:solidFill>
            <a:srgbClr val="00AAA7"/>
          </a:solidFill>
        </a:ln>
      </dgm:spPr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22482F6E-B92A-CE4F-B924-7CF4B8FB1048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b="0" i="0" u="none" dirty="0">
              <a:solidFill>
                <a:srgbClr val="152B48"/>
              </a:solidFill>
              <a:latin typeface="Montserrat ExtraLight" pitchFamily="2" charset="77"/>
            </a:rPr>
            <a:t>Esta disminución en la mortalidad se atribuye a la realización de programas de detección precoz y a los avances en el tratamiento sistémico.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7FD506F5-3BC3-504F-9E75-2C6A2C5936F6}" type="parTrans" cxnId="{91E2B886-E2BF-B342-99A6-9B921253FD1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C6D64CAE-7DE7-264C-B56E-19E921126E1B}" type="sibTrans" cxnId="{91E2B886-E2BF-B342-99A6-9B921253FD1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470DE2DC-DE24-5A40-BF0B-51F217FCC1D1}" type="pres">
      <dgm:prSet presAssocID="{D63C3834-7B47-5D40-990A-1BBEF6140E92}" presName="diagram" presStyleCnt="0">
        <dgm:presLayoutVars>
          <dgm:dir/>
          <dgm:resizeHandles val="exact"/>
        </dgm:presLayoutVars>
      </dgm:prSet>
      <dgm:spPr/>
    </dgm:pt>
    <dgm:pt modelId="{67D76089-422D-E44D-BD86-DEA4778DC5FD}" type="pres">
      <dgm:prSet presAssocID="{3716F7EF-2AFA-7748-BF5B-52E0866736F4}" presName="node" presStyleLbl="node1" presStyleIdx="0" presStyleCnt="5">
        <dgm:presLayoutVars>
          <dgm:bulletEnabled val="1"/>
        </dgm:presLayoutVars>
      </dgm:prSet>
      <dgm:spPr/>
    </dgm:pt>
    <dgm:pt modelId="{D3483573-175B-C543-993C-5A5C630FD5F7}" type="pres">
      <dgm:prSet presAssocID="{94657176-8853-8647-A88B-B7D283D038E9}" presName="sibTrans" presStyleLbl="sibTrans2D1" presStyleIdx="0" presStyleCnt="4"/>
      <dgm:spPr/>
    </dgm:pt>
    <dgm:pt modelId="{E3BD7F00-EB5E-764C-AA20-2745E1D914CF}" type="pres">
      <dgm:prSet presAssocID="{94657176-8853-8647-A88B-B7D283D038E9}" presName="connectorText" presStyleLbl="sibTrans2D1" presStyleIdx="0" presStyleCnt="4"/>
      <dgm:spPr/>
    </dgm:pt>
    <dgm:pt modelId="{67D25569-8059-2D43-9347-AD56A82F901C}" type="pres">
      <dgm:prSet presAssocID="{B9D7724D-C2DB-FF4A-BD83-0182B29F8C97}" presName="node" presStyleLbl="node1" presStyleIdx="1" presStyleCnt="5">
        <dgm:presLayoutVars>
          <dgm:bulletEnabled val="1"/>
        </dgm:presLayoutVars>
      </dgm:prSet>
      <dgm:spPr/>
    </dgm:pt>
    <dgm:pt modelId="{4E2D9688-34F7-9145-9428-0BD69123D05B}" type="pres">
      <dgm:prSet presAssocID="{57F0F6E7-C856-2D4D-9206-9FA629840FE0}" presName="sibTrans" presStyleLbl="sibTrans2D1" presStyleIdx="1" presStyleCnt="4"/>
      <dgm:spPr/>
    </dgm:pt>
    <dgm:pt modelId="{B03507F8-826E-6741-BC39-E331771D4804}" type="pres">
      <dgm:prSet presAssocID="{57F0F6E7-C856-2D4D-9206-9FA629840FE0}" presName="connectorText" presStyleLbl="sibTrans2D1" presStyleIdx="1" presStyleCnt="4"/>
      <dgm:spPr/>
    </dgm:pt>
    <dgm:pt modelId="{0E1377A0-A5A6-614C-B650-ECEEBE27ECB8}" type="pres">
      <dgm:prSet presAssocID="{A8B40788-902C-A843-B249-E19D8648676C}" presName="node" presStyleLbl="node1" presStyleIdx="2" presStyleCnt="5" custScaleY="106980">
        <dgm:presLayoutVars>
          <dgm:bulletEnabled val="1"/>
        </dgm:presLayoutVars>
      </dgm:prSet>
      <dgm:spPr/>
    </dgm:pt>
    <dgm:pt modelId="{31EB3EB6-008B-B543-A300-242C8B6AB8A1}" type="pres">
      <dgm:prSet presAssocID="{58E01377-BD02-C348-B610-13AFB973DB16}" presName="sibTrans" presStyleLbl="sibTrans2D1" presStyleIdx="2" presStyleCnt="4"/>
      <dgm:spPr/>
    </dgm:pt>
    <dgm:pt modelId="{6FC31CA2-9105-E940-A804-054D3568B426}" type="pres">
      <dgm:prSet presAssocID="{58E01377-BD02-C348-B610-13AFB973DB16}" presName="connectorText" presStyleLbl="sibTrans2D1" presStyleIdx="2" presStyleCnt="4"/>
      <dgm:spPr/>
    </dgm:pt>
    <dgm:pt modelId="{90BC8AD6-74F0-9840-BE4F-1A36E03E0F7B}" type="pres">
      <dgm:prSet presAssocID="{73F23679-8B93-7746-9878-7552D75D9A9B}" presName="node" presStyleLbl="node1" presStyleIdx="3" presStyleCnt="5">
        <dgm:presLayoutVars>
          <dgm:bulletEnabled val="1"/>
        </dgm:presLayoutVars>
      </dgm:prSet>
      <dgm:spPr/>
    </dgm:pt>
    <dgm:pt modelId="{05923F03-4968-4C49-B8FC-F6A7BCC1C964}" type="pres">
      <dgm:prSet presAssocID="{702C3C38-160A-A54A-9DAD-260154EB1556}" presName="sibTrans" presStyleLbl="sibTrans2D1" presStyleIdx="3" presStyleCnt="4"/>
      <dgm:spPr/>
    </dgm:pt>
    <dgm:pt modelId="{FC29AF91-052A-5E4C-ACAF-6ADB4688715E}" type="pres">
      <dgm:prSet presAssocID="{702C3C38-160A-A54A-9DAD-260154EB1556}" presName="connectorText" presStyleLbl="sibTrans2D1" presStyleIdx="3" presStyleCnt="4"/>
      <dgm:spPr/>
    </dgm:pt>
    <dgm:pt modelId="{A65AE776-80FF-E644-B43F-BC670D6A84F3}" type="pres">
      <dgm:prSet presAssocID="{22482F6E-B92A-CE4F-B924-7CF4B8FB1048}" presName="node" presStyleLbl="node1" presStyleIdx="4" presStyleCnt="5" custScaleY="117657">
        <dgm:presLayoutVars>
          <dgm:bulletEnabled val="1"/>
        </dgm:presLayoutVars>
      </dgm:prSet>
      <dgm:spPr/>
    </dgm:pt>
  </dgm:ptLst>
  <dgm:cxnLst>
    <dgm:cxn modelId="{5536380C-290C-8844-94FC-6A8865095FF1}" type="presOf" srcId="{702C3C38-160A-A54A-9DAD-260154EB1556}" destId="{FC29AF91-052A-5E4C-ACAF-6ADB4688715E}" srcOrd="1" destOrd="0" presId="urn:microsoft.com/office/officeart/2005/8/layout/process5"/>
    <dgm:cxn modelId="{2A455617-82BC-224A-B993-071DF45C073A}" type="presOf" srcId="{B9D7724D-C2DB-FF4A-BD83-0182B29F8C97}" destId="{67D25569-8059-2D43-9347-AD56A82F901C}" srcOrd="0" destOrd="0" presId="urn:microsoft.com/office/officeart/2005/8/layout/process5"/>
    <dgm:cxn modelId="{80F6611C-B1D8-7541-AA86-B71BDDF41DB0}" type="presOf" srcId="{D63C3834-7B47-5D40-990A-1BBEF6140E92}" destId="{470DE2DC-DE24-5A40-BF0B-51F217FCC1D1}" srcOrd="0" destOrd="0" presId="urn:microsoft.com/office/officeart/2005/8/layout/process5"/>
    <dgm:cxn modelId="{8FC5861C-04BA-D54A-81A3-0C294267611F}" srcId="{D63C3834-7B47-5D40-990A-1BBEF6140E92}" destId="{B9D7724D-C2DB-FF4A-BD83-0182B29F8C97}" srcOrd="1" destOrd="0" parTransId="{2DEEBAF1-2966-AE4B-8938-0379B96225E7}" sibTransId="{57F0F6E7-C856-2D4D-9206-9FA629840FE0}"/>
    <dgm:cxn modelId="{BF053422-E0BF-134B-9D6A-5BE29CF684DB}" type="presOf" srcId="{58E01377-BD02-C348-B610-13AFB973DB16}" destId="{31EB3EB6-008B-B543-A300-242C8B6AB8A1}" srcOrd="0" destOrd="0" presId="urn:microsoft.com/office/officeart/2005/8/layout/process5"/>
    <dgm:cxn modelId="{C546E528-D690-7240-8CAD-14A2CC3DB6E4}" srcId="{D63C3834-7B47-5D40-990A-1BBEF6140E92}" destId="{3716F7EF-2AFA-7748-BF5B-52E0866736F4}" srcOrd="0" destOrd="0" parTransId="{08C48918-F684-0C46-99EF-B86FC59E8EAC}" sibTransId="{94657176-8853-8647-A88B-B7D283D038E9}"/>
    <dgm:cxn modelId="{EAAA1666-2B51-3441-837A-A90DD1EE689A}" type="presOf" srcId="{94657176-8853-8647-A88B-B7D283D038E9}" destId="{D3483573-175B-C543-993C-5A5C630FD5F7}" srcOrd="0" destOrd="0" presId="urn:microsoft.com/office/officeart/2005/8/layout/process5"/>
    <dgm:cxn modelId="{2E27B573-8F88-A641-A69A-6BB40F66311E}" srcId="{D63C3834-7B47-5D40-990A-1BBEF6140E92}" destId="{73F23679-8B93-7746-9878-7552D75D9A9B}" srcOrd="3" destOrd="0" parTransId="{7E7CB708-93E7-4540-8BE5-3DC672480A18}" sibTransId="{702C3C38-160A-A54A-9DAD-260154EB1556}"/>
    <dgm:cxn modelId="{7E9EBD56-5525-4842-BE88-F94AD7CA720D}" type="presOf" srcId="{94657176-8853-8647-A88B-B7D283D038E9}" destId="{E3BD7F00-EB5E-764C-AA20-2745E1D914CF}" srcOrd="1" destOrd="0" presId="urn:microsoft.com/office/officeart/2005/8/layout/process5"/>
    <dgm:cxn modelId="{79677278-1F15-364F-8AB4-02A6BD5F16B8}" type="presOf" srcId="{57F0F6E7-C856-2D4D-9206-9FA629840FE0}" destId="{B03507F8-826E-6741-BC39-E331771D4804}" srcOrd="1" destOrd="0" presId="urn:microsoft.com/office/officeart/2005/8/layout/process5"/>
    <dgm:cxn modelId="{FB20697F-3BBB-A847-9255-F7111C2E74D5}" type="presOf" srcId="{3716F7EF-2AFA-7748-BF5B-52E0866736F4}" destId="{67D76089-422D-E44D-BD86-DEA4778DC5FD}" srcOrd="0" destOrd="0" presId="urn:microsoft.com/office/officeart/2005/8/layout/process5"/>
    <dgm:cxn modelId="{91E2B886-E2BF-B342-99A6-9B921253FD11}" srcId="{D63C3834-7B47-5D40-990A-1BBEF6140E92}" destId="{22482F6E-B92A-CE4F-B924-7CF4B8FB1048}" srcOrd="4" destOrd="0" parTransId="{7FD506F5-3BC3-504F-9E75-2C6A2C5936F6}" sibTransId="{C6D64CAE-7DE7-264C-B56E-19E921126E1B}"/>
    <dgm:cxn modelId="{EDF34D9A-CC3A-8845-90D0-98B43A67A846}" type="presOf" srcId="{702C3C38-160A-A54A-9DAD-260154EB1556}" destId="{05923F03-4968-4C49-B8FC-F6A7BCC1C964}" srcOrd="0" destOrd="0" presId="urn:microsoft.com/office/officeart/2005/8/layout/process5"/>
    <dgm:cxn modelId="{494068A3-6D58-A548-9198-60B165F138EC}" type="presOf" srcId="{57F0F6E7-C856-2D4D-9206-9FA629840FE0}" destId="{4E2D9688-34F7-9145-9428-0BD69123D05B}" srcOrd="0" destOrd="0" presId="urn:microsoft.com/office/officeart/2005/8/layout/process5"/>
    <dgm:cxn modelId="{7CA78CA6-69B3-434C-99B2-F6A88B39405F}" type="presOf" srcId="{73F23679-8B93-7746-9878-7552D75D9A9B}" destId="{90BC8AD6-74F0-9840-BE4F-1A36E03E0F7B}" srcOrd="0" destOrd="0" presId="urn:microsoft.com/office/officeart/2005/8/layout/process5"/>
    <dgm:cxn modelId="{E89F69BE-1A93-CA40-B0B0-2DDA80E0C4F4}" srcId="{D63C3834-7B47-5D40-990A-1BBEF6140E92}" destId="{A8B40788-902C-A843-B249-E19D8648676C}" srcOrd="2" destOrd="0" parTransId="{D3B17289-EC33-3146-9717-C71CBC8DE93A}" sibTransId="{58E01377-BD02-C348-B610-13AFB973DB16}"/>
    <dgm:cxn modelId="{65E454E4-30C1-9640-972F-6E4571469D49}" type="presOf" srcId="{22482F6E-B92A-CE4F-B924-7CF4B8FB1048}" destId="{A65AE776-80FF-E644-B43F-BC670D6A84F3}" srcOrd="0" destOrd="0" presId="urn:microsoft.com/office/officeart/2005/8/layout/process5"/>
    <dgm:cxn modelId="{05C926ED-7EC5-204C-B77C-2FF7B5B434E8}" type="presOf" srcId="{A8B40788-902C-A843-B249-E19D8648676C}" destId="{0E1377A0-A5A6-614C-B650-ECEEBE27ECB8}" srcOrd="0" destOrd="0" presId="urn:microsoft.com/office/officeart/2005/8/layout/process5"/>
    <dgm:cxn modelId="{91042DF7-B3AA-6B43-B20F-A13BF9C88F9D}" type="presOf" srcId="{58E01377-BD02-C348-B610-13AFB973DB16}" destId="{6FC31CA2-9105-E940-A804-054D3568B426}" srcOrd="1" destOrd="0" presId="urn:microsoft.com/office/officeart/2005/8/layout/process5"/>
    <dgm:cxn modelId="{E8CCE39C-A396-F248-BCBF-16F5276B06D2}" type="presParOf" srcId="{470DE2DC-DE24-5A40-BF0B-51F217FCC1D1}" destId="{67D76089-422D-E44D-BD86-DEA4778DC5FD}" srcOrd="0" destOrd="0" presId="urn:microsoft.com/office/officeart/2005/8/layout/process5"/>
    <dgm:cxn modelId="{FD42BF51-EA0C-1B43-989E-393F75F250A0}" type="presParOf" srcId="{470DE2DC-DE24-5A40-BF0B-51F217FCC1D1}" destId="{D3483573-175B-C543-993C-5A5C630FD5F7}" srcOrd="1" destOrd="0" presId="urn:microsoft.com/office/officeart/2005/8/layout/process5"/>
    <dgm:cxn modelId="{2183ADEC-85A1-8542-9C46-23378F59A707}" type="presParOf" srcId="{D3483573-175B-C543-993C-5A5C630FD5F7}" destId="{E3BD7F00-EB5E-764C-AA20-2745E1D914CF}" srcOrd="0" destOrd="0" presId="urn:microsoft.com/office/officeart/2005/8/layout/process5"/>
    <dgm:cxn modelId="{5A94D466-D8ED-234B-9FBA-704F18CB58B8}" type="presParOf" srcId="{470DE2DC-DE24-5A40-BF0B-51F217FCC1D1}" destId="{67D25569-8059-2D43-9347-AD56A82F901C}" srcOrd="2" destOrd="0" presId="urn:microsoft.com/office/officeart/2005/8/layout/process5"/>
    <dgm:cxn modelId="{AB0F9185-86D6-8E47-B818-74D4B2CEC855}" type="presParOf" srcId="{470DE2DC-DE24-5A40-BF0B-51F217FCC1D1}" destId="{4E2D9688-34F7-9145-9428-0BD69123D05B}" srcOrd="3" destOrd="0" presId="urn:microsoft.com/office/officeart/2005/8/layout/process5"/>
    <dgm:cxn modelId="{4556B0B4-A90F-864B-98F6-B7B9BFFAA623}" type="presParOf" srcId="{4E2D9688-34F7-9145-9428-0BD69123D05B}" destId="{B03507F8-826E-6741-BC39-E331771D4804}" srcOrd="0" destOrd="0" presId="urn:microsoft.com/office/officeart/2005/8/layout/process5"/>
    <dgm:cxn modelId="{577C16B7-982D-C940-BDC2-8D4E6D34339B}" type="presParOf" srcId="{470DE2DC-DE24-5A40-BF0B-51F217FCC1D1}" destId="{0E1377A0-A5A6-614C-B650-ECEEBE27ECB8}" srcOrd="4" destOrd="0" presId="urn:microsoft.com/office/officeart/2005/8/layout/process5"/>
    <dgm:cxn modelId="{C2F21BC8-F927-AC42-A7A4-FE9B4FF65681}" type="presParOf" srcId="{470DE2DC-DE24-5A40-BF0B-51F217FCC1D1}" destId="{31EB3EB6-008B-B543-A300-242C8B6AB8A1}" srcOrd="5" destOrd="0" presId="urn:microsoft.com/office/officeart/2005/8/layout/process5"/>
    <dgm:cxn modelId="{9C72448E-017E-1048-8154-21CFE9E18ACF}" type="presParOf" srcId="{31EB3EB6-008B-B543-A300-242C8B6AB8A1}" destId="{6FC31CA2-9105-E940-A804-054D3568B426}" srcOrd="0" destOrd="0" presId="urn:microsoft.com/office/officeart/2005/8/layout/process5"/>
    <dgm:cxn modelId="{DD35508A-A6D0-CF4F-908C-51D203142015}" type="presParOf" srcId="{470DE2DC-DE24-5A40-BF0B-51F217FCC1D1}" destId="{90BC8AD6-74F0-9840-BE4F-1A36E03E0F7B}" srcOrd="6" destOrd="0" presId="urn:microsoft.com/office/officeart/2005/8/layout/process5"/>
    <dgm:cxn modelId="{4EF36BE5-C772-4840-9541-309545AA3A0F}" type="presParOf" srcId="{470DE2DC-DE24-5A40-BF0B-51F217FCC1D1}" destId="{05923F03-4968-4C49-B8FC-F6A7BCC1C964}" srcOrd="7" destOrd="0" presId="urn:microsoft.com/office/officeart/2005/8/layout/process5"/>
    <dgm:cxn modelId="{F00CBD21-4FDC-6B4E-A54E-E301D4E6D7AE}" type="presParOf" srcId="{05923F03-4968-4C49-B8FC-F6A7BCC1C964}" destId="{FC29AF91-052A-5E4C-ACAF-6ADB4688715E}" srcOrd="0" destOrd="0" presId="urn:microsoft.com/office/officeart/2005/8/layout/process5"/>
    <dgm:cxn modelId="{8EFBF379-CE0B-D842-9F83-FF0ED0B581B3}" type="presParOf" srcId="{470DE2DC-DE24-5A40-BF0B-51F217FCC1D1}" destId="{A65AE776-80FF-E644-B43F-BC670D6A84F3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E9C1AE4-FE91-544E-B2FA-7D4F5731267E}" type="doc">
      <dgm:prSet loTypeId="urn:microsoft.com/office/officeart/2005/8/layout/hierarchy2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7B42C70B-5558-4B45-A2F7-920CF96B8400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pPr>
            <a:buNone/>
          </a:pPr>
          <a:r>
            <a:rPr lang="es-ES" sz="2800" b="1" i="0" dirty="0">
              <a:solidFill>
                <a:srgbClr val="152B48"/>
              </a:solidFill>
              <a:latin typeface="Montserrat ExtraLight" pitchFamily="2" charset="77"/>
            </a:rPr>
            <a:t>Examen clínico de la mama</a:t>
          </a:r>
        </a:p>
      </dgm:t>
    </dgm:pt>
    <dgm:pt modelId="{282491CC-D743-DE45-82C6-A092277AC1B0}" type="parTrans" cxnId="{AE059D38-55D4-4A4C-8057-4901A37BC72F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5036F6B7-E939-784F-9E60-4863314DFEEB}" type="sibTrans" cxnId="{AE059D38-55D4-4A4C-8057-4901A37BC72F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F315286B-A2DD-2B40-98ED-A56F36EBEE2E}">
      <dgm:prSet phldrT="[Texto]"/>
      <dgm:spPr>
        <a:ln>
          <a:solidFill>
            <a:srgbClr val="00AAA7"/>
          </a:solidFill>
        </a:ln>
      </dgm:spPr>
      <dgm:t>
        <a:bodyPr/>
        <a:lstStyle/>
        <a:p>
          <a:r>
            <a:rPr lang="es-ES" dirty="0">
              <a:solidFill>
                <a:srgbClr val="152B48"/>
              </a:solidFill>
              <a:latin typeface="Montserrat ExtraLight" pitchFamily="2" charset="77"/>
            </a:rPr>
            <a:t>Sensibilidad de 54% y una especificidad de 94%.</a:t>
          </a:r>
        </a:p>
      </dgm:t>
    </dgm:pt>
    <dgm:pt modelId="{38ED8C81-E711-FF4B-ADF7-C55A29B6F7DD}" type="parTrans" cxnId="{6D9CDB4D-8A15-184E-81C0-061BF90A17EF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E7DA20D4-3ECF-E84B-A06C-396DBDBE1CB7}" type="sibTrans" cxnId="{6D9CDB4D-8A15-184E-81C0-061BF90A17EF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2876897A-9C5D-1B49-AF22-2FB4E41B667B}">
      <dgm:prSet phldrT="[Texto]"/>
      <dgm:spPr>
        <a:ln>
          <a:solidFill>
            <a:srgbClr val="00AAA7"/>
          </a:solidFill>
        </a:ln>
      </dgm:spPr>
      <dgm:t>
        <a:bodyPr/>
        <a:lstStyle/>
        <a:p>
          <a:r>
            <a:rPr lang="es-ES" b="1" i="0" dirty="0">
              <a:solidFill>
                <a:srgbClr val="152B48"/>
              </a:solidFill>
              <a:latin typeface="Montserrat ExtraLight" pitchFamily="2" charset="77"/>
            </a:rPr>
            <a:t>Inspección: </a:t>
          </a:r>
          <a:r>
            <a:rPr lang="es-ES" i="0" dirty="0">
              <a:solidFill>
                <a:srgbClr val="152B48"/>
              </a:solidFill>
              <a:latin typeface="Montserrat ExtraLight" pitchFamily="2" charset="77"/>
            </a:rPr>
            <a:t> con las manos en la cintura y luego </a:t>
          </a:r>
          <a:r>
            <a:rPr lang="es-CO" i="0" dirty="0">
              <a:solidFill>
                <a:srgbClr val="152B48"/>
              </a:solidFill>
              <a:latin typeface="Montserrat ExtraLight" pitchFamily="2" charset="77"/>
            </a:rPr>
            <a:t>detrás de la cabeza.</a:t>
          </a:r>
          <a:endParaRPr lang="es-ES" i="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1ED8EC6E-A235-6A46-BF30-D60D8F317B74}" type="parTrans" cxnId="{7F7F6FFF-AE0E-9245-A501-1DB5B9CD6ACF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061D2D4B-3C3B-004A-BA1D-E299865A9A99}" type="sibTrans" cxnId="{7F7F6FFF-AE0E-9245-A501-1DB5B9CD6ACF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E960CB89-1569-4444-AD89-0F44F9DF087D}">
      <dgm:prSet phldrT="[Texto]"/>
      <dgm:spPr/>
      <dgm:t>
        <a:bodyPr/>
        <a:lstStyle/>
        <a:p>
          <a:r>
            <a:rPr lang="es-ES" b="1" i="0" dirty="0">
              <a:solidFill>
                <a:srgbClr val="152B48"/>
              </a:solidFill>
              <a:latin typeface="Montserrat ExtraLight" pitchFamily="2" charset="77"/>
            </a:rPr>
            <a:t>Palpación: </a:t>
          </a:r>
          <a:r>
            <a:rPr lang="es-ES" b="0" i="0" dirty="0">
              <a:solidFill>
                <a:srgbClr val="152B48"/>
              </a:solidFill>
              <a:latin typeface="Montserrat ExtraLight" pitchFamily="2" charset="77"/>
            </a:rPr>
            <a:t>con la paciente sentada frente al examinador y con las manos detrás de la cabeza; con las yemas de los dedos índice, corazón y anular (dedos 2, 3 y 4).</a:t>
          </a:r>
        </a:p>
      </dgm:t>
    </dgm:pt>
    <dgm:pt modelId="{BCFFDED7-8D0C-1B49-8515-9B6A3AFD9B52}" type="parTrans" cxnId="{695E905E-44F0-C84D-A53B-B9BFB8AEB65C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F2324578-8E72-D84E-BAC8-3295B9C928A3}" type="sibTrans" cxnId="{695E905E-44F0-C84D-A53B-B9BFB8AEB65C}">
      <dgm:prSet/>
      <dgm:spPr/>
      <dgm:t>
        <a:bodyPr/>
        <a:lstStyle/>
        <a:p>
          <a:endParaRPr lang="es-ES">
            <a:latin typeface="Montserrat ExtraLight" pitchFamily="2" charset="77"/>
          </a:endParaRPr>
        </a:p>
      </dgm:t>
    </dgm:pt>
    <dgm:pt modelId="{EAD281D1-28BE-5948-8F44-9EC76F230BFB}" type="pres">
      <dgm:prSet presAssocID="{CE9C1AE4-FE91-544E-B2FA-7D4F5731267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C5A16AC-6299-F14E-AED9-A7E27B6C945D}" type="pres">
      <dgm:prSet presAssocID="{7B42C70B-5558-4B45-A2F7-920CF96B8400}" presName="root1" presStyleCnt="0"/>
      <dgm:spPr/>
    </dgm:pt>
    <dgm:pt modelId="{BFCC5778-9809-A744-9C17-B4C283EA9631}" type="pres">
      <dgm:prSet presAssocID="{7B42C70B-5558-4B45-A2F7-920CF96B8400}" presName="LevelOneTextNode" presStyleLbl="node0" presStyleIdx="0" presStyleCnt="1" custScaleX="43366" custScaleY="79234">
        <dgm:presLayoutVars>
          <dgm:chPref val="3"/>
        </dgm:presLayoutVars>
      </dgm:prSet>
      <dgm:spPr/>
    </dgm:pt>
    <dgm:pt modelId="{03A88D83-14A4-CD44-B76B-D8251E89A716}" type="pres">
      <dgm:prSet presAssocID="{7B42C70B-5558-4B45-A2F7-920CF96B8400}" presName="level2hierChild" presStyleCnt="0"/>
      <dgm:spPr/>
    </dgm:pt>
    <dgm:pt modelId="{69391482-9A48-AD4E-9F00-13705B08B5A1}" type="pres">
      <dgm:prSet presAssocID="{38ED8C81-E711-FF4B-ADF7-C55A29B6F7DD}" presName="conn2-1" presStyleLbl="parChTrans1D2" presStyleIdx="0" presStyleCnt="1"/>
      <dgm:spPr/>
    </dgm:pt>
    <dgm:pt modelId="{06C6DDB8-71E5-7F40-955E-A3FF486C0E5D}" type="pres">
      <dgm:prSet presAssocID="{38ED8C81-E711-FF4B-ADF7-C55A29B6F7DD}" presName="connTx" presStyleLbl="parChTrans1D2" presStyleIdx="0" presStyleCnt="1"/>
      <dgm:spPr/>
    </dgm:pt>
    <dgm:pt modelId="{170E94AF-CBD3-B047-9CBF-79208F44C505}" type="pres">
      <dgm:prSet presAssocID="{F315286B-A2DD-2B40-98ED-A56F36EBEE2E}" presName="root2" presStyleCnt="0"/>
      <dgm:spPr/>
    </dgm:pt>
    <dgm:pt modelId="{74969301-8DA2-3945-B406-C7B9C4C4B6CD}" type="pres">
      <dgm:prSet presAssocID="{F315286B-A2DD-2B40-98ED-A56F36EBEE2E}" presName="LevelTwoTextNode" presStyleLbl="node2" presStyleIdx="0" presStyleCnt="1" custScaleX="51969" custScaleY="71985">
        <dgm:presLayoutVars>
          <dgm:chPref val="3"/>
        </dgm:presLayoutVars>
      </dgm:prSet>
      <dgm:spPr/>
    </dgm:pt>
    <dgm:pt modelId="{0263F971-0A1F-494E-85CD-8B0DA741608A}" type="pres">
      <dgm:prSet presAssocID="{F315286B-A2DD-2B40-98ED-A56F36EBEE2E}" presName="level3hierChild" presStyleCnt="0"/>
      <dgm:spPr/>
    </dgm:pt>
    <dgm:pt modelId="{41AE9DD6-F838-2546-A292-A80D2B82580F}" type="pres">
      <dgm:prSet presAssocID="{1ED8EC6E-A235-6A46-BF30-D60D8F317B74}" presName="conn2-1" presStyleLbl="parChTrans1D3" presStyleIdx="0" presStyleCnt="2"/>
      <dgm:spPr/>
    </dgm:pt>
    <dgm:pt modelId="{917E2FE6-0B2C-5C49-8859-31D9FFCB0A11}" type="pres">
      <dgm:prSet presAssocID="{1ED8EC6E-A235-6A46-BF30-D60D8F317B74}" presName="connTx" presStyleLbl="parChTrans1D3" presStyleIdx="0" presStyleCnt="2"/>
      <dgm:spPr/>
    </dgm:pt>
    <dgm:pt modelId="{9EDAD886-4EDC-6940-A004-768AB613424B}" type="pres">
      <dgm:prSet presAssocID="{2876897A-9C5D-1B49-AF22-2FB4E41B667B}" presName="root2" presStyleCnt="0"/>
      <dgm:spPr/>
    </dgm:pt>
    <dgm:pt modelId="{F73870B8-218B-E944-89C8-D7C0C3FE8A7F}" type="pres">
      <dgm:prSet presAssocID="{2876897A-9C5D-1B49-AF22-2FB4E41B667B}" presName="LevelTwoTextNode" presStyleLbl="node3" presStyleIdx="0" presStyleCnt="2">
        <dgm:presLayoutVars>
          <dgm:chPref val="3"/>
        </dgm:presLayoutVars>
      </dgm:prSet>
      <dgm:spPr/>
    </dgm:pt>
    <dgm:pt modelId="{F24F0274-6042-9C4E-9E50-5A50B9879795}" type="pres">
      <dgm:prSet presAssocID="{2876897A-9C5D-1B49-AF22-2FB4E41B667B}" presName="level3hierChild" presStyleCnt="0"/>
      <dgm:spPr/>
    </dgm:pt>
    <dgm:pt modelId="{A89E90FF-9CD0-474D-B64C-0FF675601E4A}" type="pres">
      <dgm:prSet presAssocID="{BCFFDED7-8D0C-1B49-8515-9B6A3AFD9B52}" presName="conn2-1" presStyleLbl="parChTrans1D3" presStyleIdx="1" presStyleCnt="2"/>
      <dgm:spPr/>
    </dgm:pt>
    <dgm:pt modelId="{EEDDB68B-DBD7-2640-92E7-AC80D49BB85C}" type="pres">
      <dgm:prSet presAssocID="{BCFFDED7-8D0C-1B49-8515-9B6A3AFD9B52}" presName="connTx" presStyleLbl="parChTrans1D3" presStyleIdx="1" presStyleCnt="2"/>
      <dgm:spPr/>
    </dgm:pt>
    <dgm:pt modelId="{AA8FCC1D-D84F-B643-9D24-26A1EA23FF9F}" type="pres">
      <dgm:prSet presAssocID="{E960CB89-1569-4444-AD89-0F44F9DF087D}" presName="root2" presStyleCnt="0"/>
      <dgm:spPr/>
    </dgm:pt>
    <dgm:pt modelId="{5830331A-11C5-FD48-AA38-21D154BC03D7}" type="pres">
      <dgm:prSet presAssocID="{E960CB89-1569-4444-AD89-0F44F9DF087D}" presName="LevelTwoTextNode" presStyleLbl="node3" presStyleIdx="1" presStyleCnt="2">
        <dgm:presLayoutVars>
          <dgm:chPref val="3"/>
        </dgm:presLayoutVars>
      </dgm:prSet>
      <dgm:spPr/>
    </dgm:pt>
    <dgm:pt modelId="{6EE1AB26-58DF-9442-9D01-5EDB803371EF}" type="pres">
      <dgm:prSet presAssocID="{E960CB89-1569-4444-AD89-0F44F9DF087D}" presName="level3hierChild" presStyleCnt="0"/>
      <dgm:spPr/>
    </dgm:pt>
  </dgm:ptLst>
  <dgm:cxnLst>
    <dgm:cxn modelId="{E57BFA05-1626-F84B-BCB9-79EE6BB995E1}" type="presOf" srcId="{BCFFDED7-8D0C-1B49-8515-9B6A3AFD9B52}" destId="{EEDDB68B-DBD7-2640-92E7-AC80D49BB85C}" srcOrd="1" destOrd="0" presId="urn:microsoft.com/office/officeart/2005/8/layout/hierarchy2"/>
    <dgm:cxn modelId="{D63A611F-7E37-F945-97C1-A2EEFF244D16}" type="presOf" srcId="{CE9C1AE4-FE91-544E-B2FA-7D4F5731267E}" destId="{EAD281D1-28BE-5948-8F44-9EC76F230BFB}" srcOrd="0" destOrd="0" presId="urn:microsoft.com/office/officeart/2005/8/layout/hierarchy2"/>
    <dgm:cxn modelId="{FC639122-ABED-AC4D-9EAC-699B97442C86}" type="presOf" srcId="{E960CB89-1569-4444-AD89-0F44F9DF087D}" destId="{5830331A-11C5-FD48-AA38-21D154BC03D7}" srcOrd="0" destOrd="0" presId="urn:microsoft.com/office/officeart/2005/8/layout/hierarchy2"/>
    <dgm:cxn modelId="{D314AB34-542B-1541-9378-582C0721C052}" type="presOf" srcId="{F315286B-A2DD-2B40-98ED-A56F36EBEE2E}" destId="{74969301-8DA2-3945-B406-C7B9C4C4B6CD}" srcOrd="0" destOrd="0" presId="urn:microsoft.com/office/officeart/2005/8/layout/hierarchy2"/>
    <dgm:cxn modelId="{AE059D38-55D4-4A4C-8057-4901A37BC72F}" srcId="{CE9C1AE4-FE91-544E-B2FA-7D4F5731267E}" destId="{7B42C70B-5558-4B45-A2F7-920CF96B8400}" srcOrd="0" destOrd="0" parTransId="{282491CC-D743-DE45-82C6-A092277AC1B0}" sibTransId="{5036F6B7-E939-784F-9E60-4863314DFEEB}"/>
    <dgm:cxn modelId="{695E905E-44F0-C84D-A53B-B9BFB8AEB65C}" srcId="{F315286B-A2DD-2B40-98ED-A56F36EBEE2E}" destId="{E960CB89-1569-4444-AD89-0F44F9DF087D}" srcOrd="1" destOrd="0" parTransId="{BCFFDED7-8D0C-1B49-8515-9B6A3AFD9B52}" sibTransId="{F2324578-8E72-D84E-BAC8-3295B9C928A3}"/>
    <dgm:cxn modelId="{6D9CDB4D-8A15-184E-81C0-061BF90A17EF}" srcId="{7B42C70B-5558-4B45-A2F7-920CF96B8400}" destId="{F315286B-A2DD-2B40-98ED-A56F36EBEE2E}" srcOrd="0" destOrd="0" parTransId="{38ED8C81-E711-FF4B-ADF7-C55A29B6F7DD}" sibTransId="{E7DA20D4-3ECF-E84B-A06C-396DBDBE1CB7}"/>
    <dgm:cxn modelId="{CA475C4F-FC9B-D34A-95A5-48E4C9D4DB4E}" type="presOf" srcId="{BCFFDED7-8D0C-1B49-8515-9B6A3AFD9B52}" destId="{A89E90FF-9CD0-474D-B64C-0FF675601E4A}" srcOrd="0" destOrd="0" presId="urn:microsoft.com/office/officeart/2005/8/layout/hierarchy2"/>
    <dgm:cxn modelId="{68538755-7E0C-694A-A832-BCA880566DA0}" type="presOf" srcId="{2876897A-9C5D-1B49-AF22-2FB4E41B667B}" destId="{F73870B8-218B-E944-89C8-D7C0C3FE8A7F}" srcOrd="0" destOrd="0" presId="urn:microsoft.com/office/officeart/2005/8/layout/hierarchy2"/>
    <dgm:cxn modelId="{6C3C2CA8-092E-DD46-BF80-AE4E47287758}" type="presOf" srcId="{38ED8C81-E711-FF4B-ADF7-C55A29B6F7DD}" destId="{69391482-9A48-AD4E-9F00-13705B08B5A1}" srcOrd="0" destOrd="0" presId="urn:microsoft.com/office/officeart/2005/8/layout/hierarchy2"/>
    <dgm:cxn modelId="{CE2147B0-9554-DD4E-9530-6D27F25803ED}" type="presOf" srcId="{1ED8EC6E-A235-6A46-BF30-D60D8F317B74}" destId="{917E2FE6-0B2C-5C49-8859-31D9FFCB0A11}" srcOrd="1" destOrd="0" presId="urn:microsoft.com/office/officeart/2005/8/layout/hierarchy2"/>
    <dgm:cxn modelId="{10F8CDBE-5DD0-7A45-8560-A662C4742D90}" type="presOf" srcId="{7B42C70B-5558-4B45-A2F7-920CF96B8400}" destId="{BFCC5778-9809-A744-9C17-B4C283EA9631}" srcOrd="0" destOrd="0" presId="urn:microsoft.com/office/officeart/2005/8/layout/hierarchy2"/>
    <dgm:cxn modelId="{8E09DAC1-1E22-D640-B527-777128965795}" type="presOf" srcId="{1ED8EC6E-A235-6A46-BF30-D60D8F317B74}" destId="{41AE9DD6-F838-2546-A292-A80D2B82580F}" srcOrd="0" destOrd="0" presId="urn:microsoft.com/office/officeart/2005/8/layout/hierarchy2"/>
    <dgm:cxn modelId="{505CD1C9-ED2C-6540-81A8-44B3181829B5}" type="presOf" srcId="{38ED8C81-E711-FF4B-ADF7-C55A29B6F7DD}" destId="{06C6DDB8-71E5-7F40-955E-A3FF486C0E5D}" srcOrd="1" destOrd="0" presId="urn:microsoft.com/office/officeart/2005/8/layout/hierarchy2"/>
    <dgm:cxn modelId="{7F7F6FFF-AE0E-9245-A501-1DB5B9CD6ACF}" srcId="{F315286B-A2DD-2B40-98ED-A56F36EBEE2E}" destId="{2876897A-9C5D-1B49-AF22-2FB4E41B667B}" srcOrd="0" destOrd="0" parTransId="{1ED8EC6E-A235-6A46-BF30-D60D8F317B74}" sibTransId="{061D2D4B-3C3B-004A-BA1D-E299865A9A99}"/>
    <dgm:cxn modelId="{1133EB71-877D-1343-84DC-BD5C4B0F8AF2}" type="presParOf" srcId="{EAD281D1-28BE-5948-8F44-9EC76F230BFB}" destId="{1C5A16AC-6299-F14E-AED9-A7E27B6C945D}" srcOrd="0" destOrd="0" presId="urn:microsoft.com/office/officeart/2005/8/layout/hierarchy2"/>
    <dgm:cxn modelId="{27C7583A-7AF4-F744-A53F-EA85B24BE3F8}" type="presParOf" srcId="{1C5A16AC-6299-F14E-AED9-A7E27B6C945D}" destId="{BFCC5778-9809-A744-9C17-B4C283EA9631}" srcOrd="0" destOrd="0" presId="urn:microsoft.com/office/officeart/2005/8/layout/hierarchy2"/>
    <dgm:cxn modelId="{BFBDB71D-05C4-BB45-9F00-2A8452B69182}" type="presParOf" srcId="{1C5A16AC-6299-F14E-AED9-A7E27B6C945D}" destId="{03A88D83-14A4-CD44-B76B-D8251E89A716}" srcOrd="1" destOrd="0" presId="urn:microsoft.com/office/officeart/2005/8/layout/hierarchy2"/>
    <dgm:cxn modelId="{264B49BC-C9B3-4642-832E-E41F11AB4735}" type="presParOf" srcId="{03A88D83-14A4-CD44-B76B-D8251E89A716}" destId="{69391482-9A48-AD4E-9F00-13705B08B5A1}" srcOrd="0" destOrd="0" presId="urn:microsoft.com/office/officeart/2005/8/layout/hierarchy2"/>
    <dgm:cxn modelId="{AC0D98E6-FEB1-D741-8DFE-10758A7A8DC4}" type="presParOf" srcId="{69391482-9A48-AD4E-9F00-13705B08B5A1}" destId="{06C6DDB8-71E5-7F40-955E-A3FF486C0E5D}" srcOrd="0" destOrd="0" presId="urn:microsoft.com/office/officeart/2005/8/layout/hierarchy2"/>
    <dgm:cxn modelId="{6DFF7D9B-3245-2247-B638-9AF5AD35CA7A}" type="presParOf" srcId="{03A88D83-14A4-CD44-B76B-D8251E89A716}" destId="{170E94AF-CBD3-B047-9CBF-79208F44C505}" srcOrd="1" destOrd="0" presId="urn:microsoft.com/office/officeart/2005/8/layout/hierarchy2"/>
    <dgm:cxn modelId="{E3634AF8-3E1F-DE4A-A59D-A81307FE7E09}" type="presParOf" srcId="{170E94AF-CBD3-B047-9CBF-79208F44C505}" destId="{74969301-8DA2-3945-B406-C7B9C4C4B6CD}" srcOrd="0" destOrd="0" presId="urn:microsoft.com/office/officeart/2005/8/layout/hierarchy2"/>
    <dgm:cxn modelId="{D1FBD5C8-8F20-D840-B73D-CBAC05DA4BBD}" type="presParOf" srcId="{170E94AF-CBD3-B047-9CBF-79208F44C505}" destId="{0263F971-0A1F-494E-85CD-8B0DA741608A}" srcOrd="1" destOrd="0" presId="urn:microsoft.com/office/officeart/2005/8/layout/hierarchy2"/>
    <dgm:cxn modelId="{D0EFA049-735A-9649-BF7B-A3063A4D5491}" type="presParOf" srcId="{0263F971-0A1F-494E-85CD-8B0DA741608A}" destId="{41AE9DD6-F838-2546-A292-A80D2B82580F}" srcOrd="0" destOrd="0" presId="urn:microsoft.com/office/officeart/2005/8/layout/hierarchy2"/>
    <dgm:cxn modelId="{8FBA89BC-8C51-D648-9F68-E2C75F9CDAD6}" type="presParOf" srcId="{41AE9DD6-F838-2546-A292-A80D2B82580F}" destId="{917E2FE6-0B2C-5C49-8859-31D9FFCB0A11}" srcOrd="0" destOrd="0" presId="urn:microsoft.com/office/officeart/2005/8/layout/hierarchy2"/>
    <dgm:cxn modelId="{368C5B31-1B10-C047-85F6-601303EE3B9F}" type="presParOf" srcId="{0263F971-0A1F-494E-85CD-8B0DA741608A}" destId="{9EDAD886-4EDC-6940-A004-768AB613424B}" srcOrd="1" destOrd="0" presId="urn:microsoft.com/office/officeart/2005/8/layout/hierarchy2"/>
    <dgm:cxn modelId="{13095013-89CA-3F4C-938E-AAD0D310E5D1}" type="presParOf" srcId="{9EDAD886-4EDC-6940-A004-768AB613424B}" destId="{F73870B8-218B-E944-89C8-D7C0C3FE8A7F}" srcOrd="0" destOrd="0" presId="urn:microsoft.com/office/officeart/2005/8/layout/hierarchy2"/>
    <dgm:cxn modelId="{166A5060-FEFF-7F42-858A-F6A36F2EFF8C}" type="presParOf" srcId="{9EDAD886-4EDC-6940-A004-768AB613424B}" destId="{F24F0274-6042-9C4E-9E50-5A50B9879795}" srcOrd="1" destOrd="0" presId="urn:microsoft.com/office/officeart/2005/8/layout/hierarchy2"/>
    <dgm:cxn modelId="{03320332-C2A2-EB49-9698-54421FB1B9D1}" type="presParOf" srcId="{0263F971-0A1F-494E-85CD-8B0DA741608A}" destId="{A89E90FF-9CD0-474D-B64C-0FF675601E4A}" srcOrd="2" destOrd="0" presId="urn:microsoft.com/office/officeart/2005/8/layout/hierarchy2"/>
    <dgm:cxn modelId="{981B0C23-29F3-8749-B0F2-D61DC773BD2D}" type="presParOf" srcId="{A89E90FF-9CD0-474D-B64C-0FF675601E4A}" destId="{EEDDB68B-DBD7-2640-92E7-AC80D49BB85C}" srcOrd="0" destOrd="0" presId="urn:microsoft.com/office/officeart/2005/8/layout/hierarchy2"/>
    <dgm:cxn modelId="{A79C7D91-6F82-1447-B160-780364D4B73D}" type="presParOf" srcId="{0263F971-0A1F-494E-85CD-8B0DA741608A}" destId="{AA8FCC1D-D84F-B643-9D24-26A1EA23FF9F}" srcOrd="3" destOrd="0" presId="urn:microsoft.com/office/officeart/2005/8/layout/hierarchy2"/>
    <dgm:cxn modelId="{719A5E69-F7E0-1842-BE6C-7DDB4BF6D462}" type="presParOf" srcId="{AA8FCC1D-D84F-B643-9D24-26A1EA23FF9F}" destId="{5830331A-11C5-FD48-AA38-21D154BC03D7}" srcOrd="0" destOrd="0" presId="urn:microsoft.com/office/officeart/2005/8/layout/hierarchy2"/>
    <dgm:cxn modelId="{84635CD4-2DC0-BF4A-BBE6-7FA68AE7F321}" type="presParOf" srcId="{AA8FCC1D-D84F-B643-9D24-26A1EA23FF9F}" destId="{6EE1AB26-58DF-9442-9D01-5EDB803371E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2C425E-BBA7-284C-AF37-10D5C55D6768}" type="doc">
      <dgm:prSet loTypeId="urn:microsoft.com/office/officeart/2005/8/layout/process2" loCatId="" qsTypeId="urn:microsoft.com/office/officeart/2005/8/quickstyle/simple1" qsCatId="simple" csTypeId="urn:microsoft.com/office/officeart/2005/8/colors/accent0_2" csCatId="mainScheme" phldr="1"/>
      <dgm:spPr/>
    </dgm:pt>
    <dgm:pt modelId="{9A2203C2-FD00-BD40-8CB8-2E12B5ACB134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 ExtraLight" pitchFamily="2" charset="77"/>
            </a:rPr>
            <a:t>Es una radiografía de las glándulas mamarias en la que se toman distintas proyecciones.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1A1A7DFC-B16B-2244-A4DA-FC712EDB7D37}" type="parTrans" cxnId="{98E1677C-8F10-E643-A3B7-F569D62ACF56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4E872E4F-1107-7F48-86B4-720396682381}" type="sibTrans" cxnId="{98E1677C-8F10-E643-A3B7-F569D62ACF56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CDD6BAA0-D90D-1142-8B14-0FF8B8DCA80E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 ExtraLight" pitchFamily="2" charset="77"/>
            </a:rPr>
            <a:t>Las más comunes son cráneo-caudal y oblicua.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4CA3292F-2B5D-704A-8E03-00D6BE8F52A3}" type="parTrans" cxnId="{BA44B865-16ED-214E-BA7B-704180E54A2D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DADC08A5-1EFF-C041-BD09-1693537B36AC}" type="sibTrans" cxnId="{BA44B865-16ED-214E-BA7B-704180E54A2D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177D1476-0333-2E43-BD7C-A88E7C594F5D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 ExtraLight" pitchFamily="2" charset="77"/>
            </a:rPr>
            <a:t>Es importante diferenciar entre una mamografía diagnóstica y una mamografía de tamización.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07200D9B-AF35-904A-9392-02C5148B72F5}" type="parTrans" cxnId="{72D1EA37-69AB-FC40-B4DF-4B6F0C830E4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D3DD71D2-B993-844A-AB5F-49F8DA968A21}" type="sibTrans" cxnId="{72D1EA37-69AB-FC40-B4DF-4B6F0C830E4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69D6C302-FF10-7242-B335-806A1F7BB7F5}" type="pres">
      <dgm:prSet presAssocID="{592C425E-BBA7-284C-AF37-10D5C55D6768}" presName="linearFlow" presStyleCnt="0">
        <dgm:presLayoutVars>
          <dgm:resizeHandles val="exact"/>
        </dgm:presLayoutVars>
      </dgm:prSet>
      <dgm:spPr/>
    </dgm:pt>
    <dgm:pt modelId="{BEFB0397-7DBE-254A-8B0A-B168CB9F234F}" type="pres">
      <dgm:prSet presAssocID="{9A2203C2-FD00-BD40-8CB8-2E12B5ACB134}" presName="node" presStyleLbl="node1" presStyleIdx="0" presStyleCnt="3" custScaleX="185570" custScaleY="154691">
        <dgm:presLayoutVars>
          <dgm:bulletEnabled val="1"/>
        </dgm:presLayoutVars>
      </dgm:prSet>
      <dgm:spPr/>
    </dgm:pt>
    <dgm:pt modelId="{33BC88EE-AF38-1344-A6B6-33B905B33F4E}" type="pres">
      <dgm:prSet presAssocID="{4E872E4F-1107-7F48-86B4-720396682381}" presName="sibTrans" presStyleLbl="sibTrans2D1" presStyleIdx="0" presStyleCnt="2"/>
      <dgm:spPr/>
    </dgm:pt>
    <dgm:pt modelId="{61A13699-2B02-D44D-B96C-0CD69703B9A1}" type="pres">
      <dgm:prSet presAssocID="{4E872E4F-1107-7F48-86B4-720396682381}" presName="connectorText" presStyleLbl="sibTrans2D1" presStyleIdx="0" presStyleCnt="2"/>
      <dgm:spPr/>
    </dgm:pt>
    <dgm:pt modelId="{01B5823A-6C85-FA46-B175-64404EBB5F00}" type="pres">
      <dgm:prSet presAssocID="{CDD6BAA0-D90D-1142-8B14-0FF8B8DCA80E}" presName="node" presStyleLbl="node1" presStyleIdx="1" presStyleCnt="3" custScaleX="185570" custScaleY="154691">
        <dgm:presLayoutVars>
          <dgm:bulletEnabled val="1"/>
        </dgm:presLayoutVars>
      </dgm:prSet>
      <dgm:spPr/>
    </dgm:pt>
    <dgm:pt modelId="{04CFC3C3-6465-2944-B5FF-53F6B82DE66C}" type="pres">
      <dgm:prSet presAssocID="{DADC08A5-1EFF-C041-BD09-1693537B36AC}" presName="sibTrans" presStyleLbl="sibTrans2D1" presStyleIdx="1" presStyleCnt="2"/>
      <dgm:spPr/>
    </dgm:pt>
    <dgm:pt modelId="{AD1BFD2E-5444-D04B-91EC-3B089C7DCA4E}" type="pres">
      <dgm:prSet presAssocID="{DADC08A5-1EFF-C041-BD09-1693537B36AC}" presName="connectorText" presStyleLbl="sibTrans2D1" presStyleIdx="1" presStyleCnt="2"/>
      <dgm:spPr/>
    </dgm:pt>
    <dgm:pt modelId="{020E0144-B5CF-8E48-89D3-A5AB5C27E807}" type="pres">
      <dgm:prSet presAssocID="{177D1476-0333-2E43-BD7C-A88E7C594F5D}" presName="node" presStyleLbl="node1" presStyleIdx="2" presStyleCnt="3" custScaleX="185570" custScaleY="154691">
        <dgm:presLayoutVars>
          <dgm:bulletEnabled val="1"/>
        </dgm:presLayoutVars>
      </dgm:prSet>
      <dgm:spPr/>
    </dgm:pt>
  </dgm:ptLst>
  <dgm:cxnLst>
    <dgm:cxn modelId="{1D3FCE07-9CD2-B447-8363-A91A878C2424}" type="presOf" srcId="{4E872E4F-1107-7F48-86B4-720396682381}" destId="{61A13699-2B02-D44D-B96C-0CD69703B9A1}" srcOrd="1" destOrd="0" presId="urn:microsoft.com/office/officeart/2005/8/layout/process2"/>
    <dgm:cxn modelId="{9379A109-4E6B-8B42-808B-2CC6EA29B5BB}" type="presOf" srcId="{9A2203C2-FD00-BD40-8CB8-2E12B5ACB134}" destId="{BEFB0397-7DBE-254A-8B0A-B168CB9F234F}" srcOrd="0" destOrd="0" presId="urn:microsoft.com/office/officeart/2005/8/layout/process2"/>
    <dgm:cxn modelId="{91FB4812-6518-3D43-9948-F49360DB6D0A}" type="presOf" srcId="{4E872E4F-1107-7F48-86B4-720396682381}" destId="{33BC88EE-AF38-1344-A6B6-33B905B33F4E}" srcOrd="0" destOrd="0" presId="urn:microsoft.com/office/officeart/2005/8/layout/process2"/>
    <dgm:cxn modelId="{E2122036-A52C-9347-84B7-470E895BCE78}" type="presOf" srcId="{CDD6BAA0-D90D-1142-8B14-0FF8B8DCA80E}" destId="{01B5823A-6C85-FA46-B175-64404EBB5F00}" srcOrd="0" destOrd="0" presId="urn:microsoft.com/office/officeart/2005/8/layout/process2"/>
    <dgm:cxn modelId="{72D1EA37-69AB-FC40-B4DF-4B6F0C830E41}" srcId="{592C425E-BBA7-284C-AF37-10D5C55D6768}" destId="{177D1476-0333-2E43-BD7C-A88E7C594F5D}" srcOrd="2" destOrd="0" parTransId="{07200D9B-AF35-904A-9392-02C5148B72F5}" sibTransId="{D3DD71D2-B993-844A-AB5F-49F8DA968A21}"/>
    <dgm:cxn modelId="{BA44B865-16ED-214E-BA7B-704180E54A2D}" srcId="{592C425E-BBA7-284C-AF37-10D5C55D6768}" destId="{CDD6BAA0-D90D-1142-8B14-0FF8B8DCA80E}" srcOrd="1" destOrd="0" parTransId="{4CA3292F-2B5D-704A-8E03-00D6BE8F52A3}" sibTransId="{DADC08A5-1EFF-C041-BD09-1693537B36AC}"/>
    <dgm:cxn modelId="{A69AE672-68E9-E248-8901-82FFE40A2A8A}" type="presOf" srcId="{592C425E-BBA7-284C-AF37-10D5C55D6768}" destId="{69D6C302-FF10-7242-B335-806A1F7BB7F5}" srcOrd="0" destOrd="0" presId="urn:microsoft.com/office/officeart/2005/8/layout/process2"/>
    <dgm:cxn modelId="{98E1677C-8F10-E643-A3B7-F569D62ACF56}" srcId="{592C425E-BBA7-284C-AF37-10D5C55D6768}" destId="{9A2203C2-FD00-BD40-8CB8-2E12B5ACB134}" srcOrd="0" destOrd="0" parTransId="{1A1A7DFC-B16B-2244-A4DA-FC712EDB7D37}" sibTransId="{4E872E4F-1107-7F48-86B4-720396682381}"/>
    <dgm:cxn modelId="{9DF01589-7C44-7B4A-8F8E-50BC3D26374C}" type="presOf" srcId="{177D1476-0333-2E43-BD7C-A88E7C594F5D}" destId="{020E0144-B5CF-8E48-89D3-A5AB5C27E807}" srcOrd="0" destOrd="0" presId="urn:microsoft.com/office/officeart/2005/8/layout/process2"/>
    <dgm:cxn modelId="{C62287C6-7CF2-DD49-9404-2BDC263046F9}" type="presOf" srcId="{DADC08A5-1EFF-C041-BD09-1693537B36AC}" destId="{AD1BFD2E-5444-D04B-91EC-3B089C7DCA4E}" srcOrd="1" destOrd="0" presId="urn:microsoft.com/office/officeart/2005/8/layout/process2"/>
    <dgm:cxn modelId="{C74BE7EC-2014-ED4C-BE81-F18560CB9B95}" type="presOf" srcId="{DADC08A5-1EFF-C041-BD09-1693537B36AC}" destId="{04CFC3C3-6465-2944-B5FF-53F6B82DE66C}" srcOrd="0" destOrd="0" presId="urn:microsoft.com/office/officeart/2005/8/layout/process2"/>
    <dgm:cxn modelId="{3142AA22-8970-EA4F-9103-99E5ABA2CDD1}" type="presParOf" srcId="{69D6C302-FF10-7242-B335-806A1F7BB7F5}" destId="{BEFB0397-7DBE-254A-8B0A-B168CB9F234F}" srcOrd="0" destOrd="0" presId="urn:microsoft.com/office/officeart/2005/8/layout/process2"/>
    <dgm:cxn modelId="{58DEF126-79EA-564F-908C-BEB223D43319}" type="presParOf" srcId="{69D6C302-FF10-7242-B335-806A1F7BB7F5}" destId="{33BC88EE-AF38-1344-A6B6-33B905B33F4E}" srcOrd="1" destOrd="0" presId="urn:microsoft.com/office/officeart/2005/8/layout/process2"/>
    <dgm:cxn modelId="{433C113F-8DED-8649-9678-A1204EBF977F}" type="presParOf" srcId="{33BC88EE-AF38-1344-A6B6-33B905B33F4E}" destId="{61A13699-2B02-D44D-B96C-0CD69703B9A1}" srcOrd="0" destOrd="0" presId="urn:microsoft.com/office/officeart/2005/8/layout/process2"/>
    <dgm:cxn modelId="{2087CBD1-9435-C841-B7D5-97EBF518DD8E}" type="presParOf" srcId="{69D6C302-FF10-7242-B335-806A1F7BB7F5}" destId="{01B5823A-6C85-FA46-B175-64404EBB5F00}" srcOrd="2" destOrd="0" presId="urn:microsoft.com/office/officeart/2005/8/layout/process2"/>
    <dgm:cxn modelId="{52353130-6377-3B44-9DE2-1572493700D5}" type="presParOf" srcId="{69D6C302-FF10-7242-B335-806A1F7BB7F5}" destId="{04CFC3C3-6465-2944-B5FF-53F6B82DE66C}" srcOrd="3" destOrd="0" presId="urn:microsoft.com/office/officeart/2005/8/layout/process2"/>
    <dgm:cxn modelId="{32C945EF-227C-9042-A710-A7BE4AC89A59}" type="presParOf" srcId="{04CFC3C3-6465-2944-B5FF-53F6B82DE66C}" destId="{AD1BFD2E-5444-D04B-91EC-3B089C7DCA4E}" srcOrd="0" destOrd="0" presId="urn:microsoft.com/office/officeart/2005/8/layout/process2"/>
    <dgm:cxn modelId="{E33BB381-F9F1-B74A-9D3B-CA079F6AB9DE}" type="presParOf" srcId="{69D6C302-FF10-7242-B335-806A1F7BB7F5}" destId="{020E0144-B5CF-8E48-89D3-A5AB5C27E807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BA046C-8EAE-914C-83BF-B702597899F6}" type="doc">
      <dgm:prSet loTypeId="urn:microsoft.com/office/officeart/2005/8/layout/process5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CB879F35-0DBB-8D45-BB15-8633DD816534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 ExtraLight" pitchFamily="2" charset="77"/>
            </a:rPr>
            <a:t>Está indicada únicamente en mujeres asintomáticas en el marco de un programa de tamización.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85A23FF9-CD2C-A94D-81A3-90DDE9DD3B38}" type="parTrans" cxnId="{8C439906-E0AA-7E41-98A5-01D0A48B7C5E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F8AC0C76-EBEA-ED42-881E-382FD0CB1DAB}" type="sibTrans" cxnId="{8C439906-E0AA-7E41-98A5-01D0A48B7C5E}">
      <dgm:prSet/>
      <dgm:spPr>
        <a:solidFill>
          <a:srgbClr val="152B48"/>
        </a:solidFill>
        <a:ln>
          <a:solidFill>
            <a:srgbClr val="00AAA7"/>
          </a:solidFill>
        </a:ln>
      </dgm:spPr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A2F3C0CF-6691-EB48-9584-0868B187ACE8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 ExtraLight" pitchFamily="2" charset="77"/>
            </a:rPr>
            <a:t>Para el caso de </a:t>
          </a:r>
          <a:r>
            <a:rPr lang="es-CO" sz="1800" b="1" dirty="0">
              <a:solidFill>
                <a:srgbClr val="152B48"/>
              </a:solidFill>
              <a:latin typeface="Montserrat ExtraLight" pitchFamily="2" charset="77"/>
            </a:rPr>
            <a:t>Colombia</a:t>
          </a:r>
          <a:r>
            <a:rPr lang="es-CO" sz="1800" dirty="0">
              <a:solidFill>
                <a:srgbClr val="152B48"/>
              </a:solidFill>
              <a:latin typeface="Montserrat ExtraLight" pitchFamily="2" charset="77"/>
            </a:rPr>
            <a:t>, se debe realizar cada 2 años en mujeres entre los 50 y 69 años.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430F21E2-1BD8-3847-A871-A0042A016DF5}" type="parTrans" cxnId="{69FABD5A-13B1-1C48-8F1D-85E9C8DAEDB0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5A50A5B3-50F6-6C49-92B4-0CB16B11C23E}" type="sibTrans" cxnId="{69FABD5A-13B1-1C48-8F1D-85E9C8DAEDB0}">
      <dgm:prSet/>
      <dgm:spPr>
        <a:solidFill>
          <a:srgbClr val="152B48"/>
        </a:solidFill>
        <a:ln>
          <a:solidFill>
            <a:srgbClr val="00AAA7"/>
          </a:solidFill>
        </a:ln>
      </dgm:spPr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79454064-8837-D44F-8CC7-FA33110711D7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 ExtraLight" pitchFamily="2" charset="77"/>
            </a:rPr>
            <a:t>Si la mujer tiene una expectativa de vida superior a 10 años.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4BF50073-4793-6E46-8000-CA177438AD95}" type="parTrans" cxnId="{9C9A4852-1B59-9146-80B9-E508D1E55426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E1FC21D9-95EA-2646-A113-6EB70EC36EBC}" type="sibTrans" cxnId="{9C9A4852-1B59-9146-80B9-E508D1E55426}">
      <dgm:prSet/>
      <dgm:spPr>
        <a:solidFill>
          <a:srgbClr val="152B48"/>
        </a:solidFill>
        <a:ln>
          <a:solidFill>
            <a:srgbClr val="00AAA7"/>
          </a:solidFill>
        </a:ln>
      </dgm:spPr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0DD6B15E-A52C-9F4C-9F56-F0ECC746E707}">
      <dgm:prSet phldrT="[Texto]" custT="1"/>
      <dgm:spPr>
        <a:ln>
          <a:solidFill>
            <a:srgbClr val="00AAA7"/>
          </a:solidFill>
        </a:ln>
      </dgm:spPr>
      <dgm:t>
        <a:bodyPr/>
        <a:lstStyle/>
        <a:p>
          <a:r>
            <a:rPr lang="es-CO" sz="1800" dirty="0">
              <a:solidFill>
                <a:srgbClr val="152B48"/>
              </a:solidFill>
              <a:latin typeface="Montserrat ExtraLight" pitchFamily="2" charset="77"/>
            </a:rPr>
            <a:t>Se debe continuar realizando con el mismo intervalo de tiempo después de los 70 años.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5C0066C3-2BAF-134E-B4FE-EA7FA51D0D6C}" type="parTrans" cxnId="{B185AFDA-93FE-7D4F-9A08-1DAABC413BD6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64AB51DD-D4BD-5C43-81FC-38B268238920}" type="sibTrans" cxnId="{B185AFDA-93FE-7D4F-9A08-1DAABC413BD6}">
      <dgm:prSet/>
      <dgm:spPr/>
      <dgm:t>
        <a:bodyPr/>
        <a:lstStyle/>
        <a:p>
          <a:endParaRPr lang="es-ES">
            <a:solidFill>
              <a:schemeClr val="tx1"/>
            </a:solidFill>
            <a:latin typeface="Montserrat ExtraLight" pitchFamily="2" charset="77"/>
          </a:endParaRPr>
        </a:p>
      </dgm:t>
    </dgm:pt>
    <dgm:pt modelId="{0806B28D-04F7-774C-841C-5F6131071EC3}" type="pres">
      <dgm:prSet presAssocID="{88BA046C-8EAE-914C-83BF-B702597899F6}" presName="diagram" presStyleCnt="0">
        <dgm:presLayoutVars>
          <dgm:dir/>
          <dgm:resizeHandles val="exact"/>
        </dgm:presLayoutVars>
      </dgm:prSet>
      <dgm:spPr/>
    </dgm:pt>
    <dgm:pt modelId="{C8EBCD5D-D85A-E849-B89F-DA5328D0F654}" type="pres">
      <dgm:prSet presAssocID="{CB879F35-0DBB-8D45-BB15-8633DD816534}" presName="node" presStyleLbl="node1" presStyleIdx="0" presStyleCnt="4">
        <dgm:presLayoutVars>
          <dgm:bulletEnabled val="1"/>
        </dgm:presLayoutVars>
      </dgm:prSet>
      <dgm:spPr/>
    </dgm:pt>
    <dgm:pt modelId="{9D8F48A2-7240-FA49-A9B3-AD75E8691190}" type="pres">
      <dgm:prSet presAssocID="{F8AC0C76-EBEA-ED42-881E-382FD0CB1DAB}" presName="sibTrans" presStyleLbl="sibTrans2D1" presStyleIdx="0" presStyleCnt="3"/>
      <dgm:spPr/>
    </dgm:pt>
    <dgm:pt modelId="{A1D87746-B171-7F43-B6E0-ABF934F7E4F8}" type="pres">
      <dgm:prSet presAssocID="{F8AC0C76-EBEA-ED42-881E-382FD0CB1DAB}" presName="connectorText" presStyleLbl="sibTrans2D1" presStyleIdx="0" presStyleCnt="3"/>
      <dgm:spPr/>
    </dgm:pt>
    <dgm:pt modelId="{C58CC6C6-6479-D34A-874D-081ACC49D1D3}" type="pres">
      <dgm:prSet presAssocID="{A2F3C0CF-6691-EB48-9584-0868B187ACE8}" presName="node" presStyleLbl="node1" presStyleIdx="1" presStyleCnt="4">
        <dgm:presLayoutVars>
          <dgm:bulletEnabled val="1"/>
        </dgm:presLayoutVars>
      </dgm:prSet>
      <dgm:spPr/>
    </dgm:pt>
    <dgm:pt modelId="{879B6EE4-0DA4-494E-A439-0C23C42DD09A}" type="pres">
      <dgm:prSet presAssocID="{5A50A5B3-50F6-6C49-92B4-0CB16B11C23E}" presName="sibTrans" presStyleLbl="sibTrans2D1" presStyleIdx="1" presStyleCnt="3"/>
      <dgm:spPr/>
    </dgm:pt>
    <dgm:pt modelId="{0B9ED540-E39F-2746-83DD-D368B2541269}" type="pres">
      <dgm:prSet presAssocID="{5A50A5B3-50F6-6C49-92B4-0CB16B11C23E}" presName="connectorText" presStyleLbl="sibTrans2D1" presStyleIdx="1" presStyleCnt="3"/>
      <dgm:spPr/>
    </dgm:pt>
    <dgm:pt modelId="{40A1E7A2-775F-6B4E-9EDF-2FC8A5D19E1B}" type="pres">
      <dgm:prSet presAssocID="{79454064-8837-D44F-8CC7-FA33110711D7}" presName="node" presStyleLbl="node1" presStyleIdx="2" presStyleCnt="4">
        <dgm:presLayoutVars>
          <dgm:bulletEnabled val="1"/>
        </dgm:presLayoutVars>
      </dgm:prSet>
      <dgm:spPr/>
    </dgm:pt>
    <dgm:pt modelId="{74D33AB2-7396-D64B-9B39-E24C030EC185}" type="pres">
      <dgm:prSet presAssocID="{E1FC21D9-95EA-2646-A113-6EB70EC36EBC}" presName="sibTrans" presStyleLbl="sibTrans2D1" presStyleIdx="2" presStyleCnt="3"/>
      <dgm:spPr/>
    </dgm:pt>
    <dgm:pt modelId="{9AD63D2D-6FFA-7842-894A-6C9469C6EA41}" type="pres">
      <dgm:prSet presAssocID="{E1FC21D9-95EA-2646-A113-6EB70EC36EBC}" presName="connectorText" presStyleLbl="sibTrans2D1" presStyleIdx="2" presStyleCnt="3"/>
      <dgm:spPr/>
    </dgm:pt>
    <dgm:pt modelId="{B7C344D9-791C-2943-BD1F-A56A40E34EF4}" type="pres">
      <dgm:prSet presAssocID="{0DD6B15E-A52C-9F4C-9F56-F0ECC746E707}" presName="node" presStyleLbl="node1" presStyleIdx="3" presStyleCnt="4">
        <dgm:presLayoutVars>
          <dgm:bulletEnabled val="1"/>
        </dgm:presLayoutVars>
      </dgm:prSet>
      <dgm:spPr/>
    </dgm:pt>
  </dgm:ptLst>
  <dgm:cxnLst>
    <dgm:cxn modelId="{8C439906-E0AA-7E41-98A5-01D0A48B7C5E}" srcId="{88BA046C-8EAE-914C-83BF-B702597899F6}" destId="{CB879F35-0DBB-8D45-BB15-8633DD816534}" srcOrd="0" destOrd="0" parTransId="{85A23FF9-CD2C-A94D-81A3-90DDE9DD3B38}" sibTransId="{F8AC0C76-EBEA-ED42-881E-382FD0CB1DAB}"/>
    <dgm:cxn modelId="{13C8590B-F668-1646-8110-B25979529002}" type="presOf" srcId="{0DD6B15E-A52C-9F4C-9F56-F0ECC746E707}" destId="{B7C344D9-791C-2943-BD1F-A56A40E34EF4}" srcOrd="0" destOrd="0" presId="urn:microsoft.com/office/officeart/2005/8/layout/process5"/>
    <dgm:cxn modelId="{09066F2F-AA10-3449-8763-6D646E5F5630}" type="presOf" srcId="{E1FC21D9-95EA-2646-A113-6EB70EC36EBC}" destId="{74D33AB2-7396-D64B-9B39-E24C030EC185}" srcOrd="0" destOrd="0" presId="urn:microsoft.com/office/officeart/2005/8/layout/process5"/>
    <dgm:cxn modelId="{E4ED303B-8E49-DE44-92D2-B4BD56BAA9BD}" type="presOf" srcId="{A2F3C0CF-6691-EB48-9584-0868B187ACE8}" destId="{C58CC6C6-6479-D34A-874D-081ACC49D1D3}" srcOrd="0" destOrd="0" presId="urn:microsoft.com/office/officeart/2005/8/layout/process5"/>
    <dgm:cxn modelId="{0372F745-AA0E-7346-8502-1F00372C3AD3}" type="presOf" srcId="{F8AC0C76-EBEA-ED42-881E-382FD0CB1DAB}" destId="{9D8F48A2-7240-FA49-A9B3-AD75E8691190}" srcOrd="0" destOrd="0" presId="urn:microsoft.com/office/officeart/2005/8/layout/process5"/>
    <dgm:cxn modelId="{0C7FF468-7892-944F-BB80-EDFFDA7CAFE4}" type="presOf" srcId="{5A50A5B3-50F6-6C49-92B4-0CB16B11C23E}" destId="{0B9ED540-E39F-2746-83DD-D368B2541269}" srcOrd="1" destOrd="0" presId="urn:microsoft.com/office/officeart/2005/8/layout/process5"/>
    <dgm:cxn modelId="{9C9A4852-1B59-9146-80B9-E508D1E55426}" srcId="{88BA046C-8EAE-914C-83BF-B702597899F6}" destId="{79454064-8837-D44F-8CC7-FA33110711D7}" srcOrd="2" destOrd="0" parTransId="{4BF50073-4793-6E46-8000-CA177438AD95}" sibTransId="{E1FC21D9-95EA-2646-A113-6EB70EC36EBC}"/>
    <dgm:cxn modelId="{92CF5E59-0A76-C74C-BECD-E8CA5DB9B07D}" type="presOf" srcId="{CB879F35-0DBB-8D45-BB15-8633DD816534}" destId="{C8EBCD5D-D85A-E849-B89F-DA5328D0F654}" srcOrd="0" destOrd="0" presId="urn:microsoft.com/office/officeart/2005/8/layout/process5"/>
    <dgm:cxn modelId="{C3426759-D4C6-FF4C-A6BD-641918B53708}" type="presOf" srcId="{88BA046C-8EAE-914C-83BF-B702597899F6}" destId="{0806B28D-04F7-774C-841C-5F6131071EC3}" srcOrd="0" destOrd="0" presId="urn:microsoft.com/office/officeart/2005/8/layout/process5"/>
    <dgm:cxn modelId="{69FABD5A-13B1-1C48-8F1D-85E9C8DAEDB0}" srcId="{88BA046C-8EAE-914C-83BF-B702597899F6}" destId="{A2F3C0CF-6691-EB48-9584-0868B187ACE8}" srcOrd="1" destOrd="0" parTransId="{430F21E2-1BD8-3847-A871-A0042A016DF5}" sibTransId="{5A50A5B3-50F6-6C49-92B4-0CB16B11C23E}"/>
    <dgm:cxn modelId="{E4436C94-4AD9-A14B-A455-FA41DD6F1E52}" type="presOf" srcId="{F8AC0C76-EBEA-ED42-881E-382FD0CB1DAB}" destId="{A1D87746-B171-7F43-B6E0-ABF934F7E4F8}" srcOrd="1" destOrd="0" presId="urn:microsoft.com/office/officeart/2005/8/layout/process5"/>
    <dgm:cxn modelId="{4C67A194-F201-F94A-B29C-6C3762BDC04F}" type="presOf" srcId="{79454064-8837-D44F-8CC7-FA33110711D7}" destId="{40A1E7A2-775F-6B4E-9EDF-2FC8A5D19E1B}" srcOrd="0" destOrd="0" presId="urn:microsoft.com/office/officeart/2005/8/layout/process5"/>
    <dgm:cxn modelId="{8038AECD-EB65-C747-8298-FBE360E84899}" type="presOf" srcId="{E1FC21D9-95EA-2646-A113-6EB70EC36EBC}" destId="{9AD63D2D-6FFA-7842-894A-6C9469C6EA41}" srcOrd="1" destOrd="0" presId="urn:microsoft.com/office/officeart/2005/8/layout/process5"/>
    <dgm:cxn modelId="{B185AFDA-93FE-7D4F-9A08-1DAABC413BD6}" srcId="{88BA046C-8EAE-914C-83BF-B702597899F6}" destId="{0DD6B15E-A52C-9F4C-9F56-F0ECC746E707}" srcOrd="3" destOrd="0" parTransId="{5C0066C3-2BAF-134E-B4FE-EA7FA51D0D6C}" sibTransId="{64AB51DD-D4BD-5C43-81FC-38B268238920}"/>
    <dgm:cxn modelId="{91E4B9F3-188A-B445-A3ED-8BE5062E3141}" type="presOf" srcId="{5A50A5B3-50F6-6C49-92B4-0CB16B11C23E}" destId="{879B6EE4-0DA4-494E-A439-0C23C42DD09A}" srcOrd="0" destOrd="0" presId="urn:microsoft.com/office/officeart/2005/8/layout/process5"/>
    <dgm:cxn modelId="{EE89E6CF-0071-A243-957E-CD5FEA337C39}" type="presParOf" srcId="{0806B28D-04F7-774C-841C-5F6131071EC3}" destId="{C8EBCD5D-D85A-E849-B89F-DA5328D0F654}" srcOrd="0" destOrd="0" presId="urn:microsoft.com/office/officeart/2005/8/layout/process5"/>
    <dgm:cxn modelId="{443FF8A3-52B2-7942-A007-08A1F1F622F2}" type="presParOf" srcId="{0806B28D-04F7-774C-841C-5F6131071EC3}" destId="{9D8F48A2-7240-FA49-A9B3-AD75E8691190}" srcOrd="1" destOrd="0" presId="urn:microsoft.com/office/officeart/2005/8/layout/process5"/>
    <dgm:cxn modelId="{7420F664-02FF-D348-95FF-46DC06739237}" type="presParOf" srcId="{9D8F48A2-7240-FA49-A9B3-AD75E8691190}" destId="{A1D87746-B171-7F43-B6E0-ABF934F7E4F8}" srcOrd="0" destOrd="0" presId="urn:microsoft.com/office/officeart/2005/8/layout/process5"/>
    <dgm:cxn modelId="{1EB1EDD5-BD01-484F-9745-E233F1A52952}" type="presParOf" srcId="{0806B28D-04F7-774C-841C-5F6131071EC3}" destId="{C58CC6C6-6479-D34A-874D-081ACC49D1D3}" srcOrd="2" destOrd="0" presId="urn:microsoft.com/office/officeart/2005/8/layout/process5"/>
    <dgm:cxn modelId="{1EE04956-D6A5-4E40-8F66-44DFA0B0E57A}" type="presParOf" srcId="{0806B28D-04F7-774C-841C-5F6131071EC3}" destId="{879B6EE4-0DA4-494E-A439-0C23C42DD09A}" srcOrd="3" destOrd="0" presId="urn:microsoft.com/office/officeart/2005/8/layout/process5"/>
    <dgm:cxn modelId="{65D797ED-9E70-3742-94BC-6E1FCA055803}" type="presParOf" srcId="{879B6EE4-0DA4-494E-A439-0C23C42DD09A}" destId="{0B9ED540-E39F-2746-83DD-D368B2541269}" srcOrd="0" destOrd="0" presId="urn:microsoft.com/office/officeart/2005/8/layout/process5"/>
    <dgm:cxn modelId="{282F0A9B-25B4-3B47-8650-0FC3317CDC79}" type="presParOf" srcId="{0806B28D-04F7-774C-841C-5F6131071EC3}" destId="{40A1E7A2-775F-6B4E-9EDF-2FC8A5D19E1B}" srcOrd="4" destOrd="0" presId="urn:microsoft.com/office/officeart/2005/8/layout/process5"/>
    <dgm:cxn modelId="{72257CAD-E479-EC4A-BE49-6B65B835EC48}" type="presParOf" srcId="{0806B28D-04F7-774C-841C-5F6131071EC3}" destId="{74D33AB2-7396-D64B-9B39-E24C030EC185}" srcOrd="5" destOrd="0" presId="urn:microsoft.com/office/officeart/2005/8/layout/process5"/>
    <dgm:cxn modelId="{4E61EF17-C0DE-7649-99C5-BD7B1E94C604}" type="presParOf" srcId="{74D33AB2-7396-D64B-9B39-E24C030EC185}" destId="{9AD63D2D-6FFA-7842-894A-6C9469C6EA41}" srcOrd="0" destOrd="0" presId="urn:microsoft.com/office/officeart/2005/8/layout/process5"/>
    <dgm:cxn modelId="{CB2D91A4-C94A-934F-9432-6E8C50527A54}" type="presParOf" srcId="{0806B28D-04F7-774C-841C-5F6131071EC3}" destId="{B7C344D9-791C-2943-BD1F-A56A40E34EF4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D02CD9-AAB9-0545-99A8-26CFB605AFF1}" type="doc">
      <dgm:prSet loTypeId="urn:microsoft.com/office/officeart/2008/layout/LinedList" loCatId="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25961456-BD71-5B44-992B-5355A5B80BF4}">
      <dgm:prSet phldrT="[Texto]" phldr="1" custT="1"/>
      <dgm:spPr/>
      <dgm:t>
        <a:bodyPr/>
        <a:lstStyle/>
        <a:p>
          <a:pPr algn="ctr"/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66CC280D-750B-AF46-9F60-F7D0AFB75698}" type="parTrans" cxnId="{1EA2D99D-8D68-CA4A-8391-05326B0D73BA}">
      <dgm:prSet/>
      <dgm:spPr/>
      <dgm:t>
        <a:bodyPr/>
        <a:lstStyle/>
        <a:p>
          <a:pPr algn="ctr"/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33669C89-3BED-3549-ADDD-9C977E9B7A67}" type="sibTrans" cxnId="{1EA2D99D-8D68-CA4A-8391-05326B0D73BA}">
      <dgm:prSet/>
      <dgm:spPr/>
      <dgm:t>
        <a:bodyPr/>
        <a:lstStyle/>
        <a:p>
          <a:pPr algn="ctr"/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B7592F1B-5F48-D44C-8EA8-3BE52E62A1D5}">
      <dgm:prSet phldrT="[Texto]" custT="1"/>
      <dgm:spPr/>
      <dgm:t>
        <a:bodyPr/>
        <a:lstStyle/>
        <a:p>
          <a:pPr algn="ctr"/>
          <a:r>
            <a:rPr lang="es-CO" sz="1800" dirty="0">
              <a:solidFill>
                <a:srgbClr val="152B48"/>
              </a:solidFill>
              <a:latin typeface="Montserrat ExtraLight" pitchFamily="2" charset="77"/>
            </a:rPr>
            <a:t>Es una modalidad de imagen indicada en el tamizaje de mujeres de alto riesgo (mutaciones BRCA 1 y 2).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9063C90A-77DB-3245-ABED-7FF8FB865CDD}" type="parTrans" cxnId="{073AE64B-45CC-5B42-BF1F-9F6ECEE4238E}">
      <dgm:prSet/>
      <dgm:spPr/>
      <dgm:t>
        <a:bodyPr/>
        <a:lstStyle/>
        <a:p>
          <a:pPr algn="ctr"/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C2BCA785-6830-6048-B91C-3652985576A3}" type="sibTrans" cxnId="{073AE64B-45CC-5B42-BF1F-9F6ECEE4238E}">
      <dgm:prSet/>
      <dgm:spPr/>
      <dgm:t>
        <a:bodyPr/>
        <a:lstStyle/>
        <a:p>
          <a:pPr algn="ctr"/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C5DFDCB8-2C61-2C42-AF03-D8F96D7B00EF}">
      <dgm:prSet phldrT="[Texto]" custT="1"/>
      <dgm:spPr/>
      <dgm:t>
        <a:bodyPr/>
        <a:lstStyle/>
        <a:p>
          <a:pPr algn="ctr"/>
          <a:r>
            <a:rPr lang="es-CO" sz="1800" dirty="0">
              <a:solidFill>
                <a:srgbClr val="152B48"/>
              </a:solidFill>
              <a:latin typeface="Montserrat ExtraLight" pitchFamily="2" charset="77"/>
            </a:rPr>
            <a:t>Es útil también en la evaluación de pacientes con implantes mamarios para descartar ruptura intracapsular de los mismos.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CAA31724-183E-0844-B885-940476D5521B}" type="parTrans" cxnId="{48DCF154-085A-6743-B73E-3534FCCD8A87}">
      <dgm:prSet/>
      <dgm:spPr/>
      <dgm:t>
        <a:bodyPr/>
        <a:lstStyle/>
        <a:p>
          <a:pPr algn="ctr"/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BA416964-8B67-0043-909F-FC42A7E4708D}" type="sibTrans" cxnId="{48DCF154-085A-6743-B73E-3534FCCD8A87}">
      <dgm:prSet/>
      <dgm:spPr/>
      <dgm:t>
        <a:bodyPr/>
        <a:lstStyle/>
        <a:p>
          <a:pPr algn="ctr"/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9D6CE8CF-ACE4-D14F-9598-3804B178A8BC}">
      <dgm:prSet phldrT="[Texto]" custT="1"/>
      <dgm:spPr/>
      <dgm:t>
        <a:bodyPr/>
        <a:lstStyle/>
        <a:p>
          <a:pPr algn="ctr"/>
          <a:r>
            <a:rPr lang="es-CO" sz="1800" dirty="0">
              <a:solidFill>
                <a:srgbClr val="152B48"/>
              </a:solidFill>
              <a:latin typeface="Montserrat ExtraLight" pitchFamily="2" charset="77"/>
            </a:rPr>
            <a:t>En pacientes con masas palpables que tengan mamografía reportada Birads 0 por mamas densas y ecografía normal.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37B12C33-FE6A-A749-BDD7-A9D1543CA993}" type="parTrans" cxnId="{91079A84-A521-6C45-8B40-499A66678859}">
      <dgm:prSet/>
      <dgm:spPr/>
      <dgm:t>
        <a:bodyPr/>
        <a:lstStyle/>
        <a:p>
          <a:pPr algn="ctr"/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4EC67562-404F-194A-B40B-CF9A24EAAABD}" type="sibTrans" cxnId="{91079A84-A521-6C45-8B40-499A66678859}">
      <dgm:prSet/>
      <dgm:spPr/>
      <dgm:t>
        <a:bodyPr/>
        <a:lstStyle/>
        <a:p>
          <a:pPr algn="ctr"/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C0E1AC0D-C06A-2A47-9F62-EEA45A3C77E3}">
      <dgm:prSet custT="1"/>
      <dgm:spPr/>
      <dgm:t>
        <a:bodyPr/>
        <a:lstStyle/>
        <a:p>
          <a:pPr algn="ctr"/>
          <a:r>
            <a:rPr lang="es-CO" sz="1800" dirty="0">
              <a:solidFill>
                <a:srgbClr val="152B48"/>
              </a:solidFill>
              <a:latin typeface="Montserrat ExtraLight" pitchFamily="2" charset="77"/>
            </a:rPr>
            <a:t>En pacientes con cáncer de mama en las que se desea valorar la extensión de la enfermedad.</a:t>
          </a:r>
          <a:endParaRPr lang="es-ES" sz="1800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892E90D1-3FD6-CC49-85BB-57F436C36B99}" type="parTrans" cxnId="{4C874AB8-F553-DE41-8281-AE44580C5B1F}">
      <dgm:prSet/>
      <dgm:spPr/>
      <dgm:t>
        <a:bodyPr/>
        <a:lstStyle/>
        <a:p>
          <a:pPr algn="ctr"/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B8DB6947-1447-9A45-9BB0-DCE20A0CA75B}" type="sibTrans" cxnId="{4C874AB8-F553-DE41-8281-AE44580C5B1F}">
      <dgm:prSet/>
      <dgm:spPr/>
      <dgm:t>
        <a:bodyPr/>
        <a:lstStyle/>
        <a:p>
          <a:pPr algn="ctr"/>
          <a:endParaRPr lang="es-ES" sz="1800">
            <a:solidFill>
              <a:srgbClr val="152B48"/>
            </a:solidFill>
            <a:latin typeface="Montserrat ExtraLight" pitchFamily="2" charset="77"/>
          </a:endParaRPr>
        </a:p>
      </dgm:t>
    </dgm:pt>
    <dgm:pt modelId="{D36F2A90-5443-5447-918E-93F71696C6FF}" type="pres">
      <dgm:prSet presAssocID="{5FD02CD9-AAB9-0545-99A8-26CFB605AFF1}" presName="vert0" presStyleCnt="0">
        <dgm:presLayoutVars>
          <dgm:dir/>
          <dgm:animOne val="branch"/>
          <dgm:animLvl val="lvl"/>
        </dgm:presLayoutVars>
      </dgm:prSet>
      <dgm:spPr/>
    </dgm:pt>
    <dgm:pt modelId="{14765068-7C63-1A4C-B3AC-BEE35794CD87}" type="pres">
      <dgm:prSet presAssocID="{25961456-BD71-5B44-992B-5355A5B80BF4}" presName="thickLine" presStyleLbl="alignNode1" presStyleIdx="0" presStyleCnt="1"/>
      <dgm:spPr/>
    </dgm:pt>
    <dgm:pt modelId="{FE0D4FD2-F285-3C4E-9A46-E9A9E4C7BD48}" type="pres">
      <dgm:prSet presAssocID="{25961456-BD71-5B44-992B-5355A5B80BF4}" presName="horz1" presStyleCnt="0"/>
      <dgm:spPr/>
    </dgm:pt>
    <dgm:pt modelId="{6B4E0AC3-FA68-534A-AC34-4C9C685A4FE8}" type="pres">
      <dgm:prSet presAssocID="{25961456-BD71-5B44-992B-5355A5B80BF4}" presName="tx1" presStyleLbl="revTx" presStyleIdx="0" presStyleCnt="5"/>
      <dgm:spPr/>
    </dgm:pt>
    <dgm:pt modelId="{2BDC1C39-406E-1847-AEED-CC29C90C390E}" type="pres">
      <dgm:prSet presAssocID="{25961456-BD71-5B44-992B-5355A5B80BF4}" presName="vert1" presStyleCnt="0"/>
      <dgm:spPr/>
    </dgm:pt>
    <dgm:pt modelId="{C8B4E6BA-38F4-934B-AE9F-EA9C26438DCE}" type="pres">
      <dgm:prSet presAssocID="{B7592F1B-5F48-D44C-8EA8-3BE52E62A1D5}" presName="vertSpace2a" presStyleCnt="0"/>
      <dgm:spPr/>
    </dgm:pt>
    <dgm:pt modelId="{5EC7E9D0-4158-2F46-9A8F-F8265EF59213}" type="pres">
      <dgm:prSet presAssocID="{B7592F1B-5F48-D44C-8EA8-3BE52E62A1D5}" presName="horz2" presStyleCnt="0"/>
      <dgm:spPr/>
    </dgm:pt>
    <dgm:pt modelId="{8EA6E0CA-AB9A-FA44-8EDF-5E1F5B7174A5}" type="pres">
      <dgm:prSet presAssocID="{B7592F1B-5F48-D44C-8EA8-3BE52E62A1D5}" presName="horzSpace2" presStyleCnt="0"/>
      <dgm:spPr/>
    </dgm:pt>
    <dgm:pt modelId="{CE22A6B2-DBA2-6444-96A9-95CDC798350D}" type="pres">
      <dgm:prSet presAssocID="{B7592F1B-5F48-D44C-8EA8-3BE52E62A1D5}" presName="tx2" presStyleLbl="revTx" presStyleIdx="1" presStyleCnt="5"/>
      <dgm:spPr/>
    </dgm:pt>
    <dgm:pt modelId="{2D83FD12-A2F5-4F4E-88C6-8C6D90507EDD}" type="pres">
      <dgm:prSet presAssocID="{B7592F1B-5F48-D44C-8EA8-3BE52E62A1D5}" presName="vert2" presStyleCnt="0"/>
      <dgm:spPr/>
    </dgm:pt>
    <dgm:pt modelId="{4CA2D025-7E23-3A46-B8D0-CC811B5561F1}" type="pres">
      <dgm:prSet presAssocID="{B7592F1B-5F48-D44C-8EA8-3BE52E62A1D5}" presName="thinLine2b" presStyleLbl="callout" presStyleIdx="0" presStyleCnt="4"/>
      <dgm:spPr/>
    </dgm:pt>
    <dgm:pt modelId="{456D7A0A-77D7-4D4E-ACAF-501BE5B529C9}" type="pres">
      <dgm:prSet presAssocID="{B7592F1B-5F48-D44C-8EA8-3BE52E62A1D5}" presName="vertSpace2b" presStyleCnt="0"/>
      <dgm:spPr/>
    </dgm:pt>
    <dgm:pt modelId="{698448E0-7D5B-1347-8A82-0CB3065C3931}" type="pres">
      <dgm:prSet presAssocID="{C5DFDCB8-2C61-2C42-AF03-D8F96D7B00EF}" presName="horz2" presStyleCnt="0"/>
      <dgm:spPr/>
    </dgm:pt>
    <dgm:pt modelId="{188C4287-B922-8646-BE69-F36B21D8FB18}" type="pres">
      <dgm:prSet presAssocID="{C5DFDCB8-2C61-2C42-AF03-D8F96D7B00EF}" presName="horzSpace2" presStyleCnt="0"/>
      <dgm:spPr/>
    </dgm:pt>
    <dgm:pt modelId="{EEB66795-DC9D-2C4F-BD54-E7BEC8DBCC08}" type="pres">
      <dgm:prSet presAssocID="{C5DFDCB8-2C61-2C42-AF03-D8F96D7B00EF}" presName="tx2" presStyleLbl="revTx" presStyleIdx="2" presStyleCnt="5"/>
      <dgm:spPr/>
    </dgm:pt>
    <dgm:pt modelId="{83A557C4-60D5-974D-9FFC-6A9573764E8F}" type="pres">
      <dgm:prSet presAssocID="{C5DFDCB8-2C61-2C42-AF03-D8F96D7B00EF}" presName="vert2" presStyleCnt="0"/>
      <dgm:spPr/>
    </dgm:pt>
    <dgm:pt modelId="{C622D719-EB33-3F42-811C-80AB6E383C2D}" type="pres">
      <dgm:prSet presAssocID="{C5DFDCB8-2C61-2C42-AF03-D8F96D7B00EF}" presName="thinLine2b" presStyleLbl="callout" presStyleIdx="1" presStyleCnt="4"/>
      <dgm:spPr/>
    </dgm:pt>
    <dgm:pt modelId="{C4293BBC-DB04-FF4F-9631-9C81B7EE8355}" type="pres">
      <dgm:prSet presAssocID="{C5DFDCB8-2C61-2C42-AF03-D8F96D7B00EF}" presName="vertSpace2b" presStyleCnt="0"/>
      <dgm:spPr/>
    </dgm:pt>
    <dgm:pt modelId="{81553ACA-6AB4-C644-B970-0507764A7385}" type="pres">
      <dgm:prSet presAssocID="{9D6CE8CF-ACE4-D14F-9598-3804B178A8BC}" presName="horz2" presStyleCnt="0"/>
      <dgm:spPr/>
    </dgm:pt>
    <dgm:pt modelId="{C724DD32-D6BC-8E46-B15B-08FF611E2B4C}" type="pres">
      <dgm:prSet presAssocID="{9D6CE8CF-ACE4-D14F-9598-3804B178A8BC}" presName="horzSpace2" presStyleCnt="0"/>
      <dgm:spPr/>
    </dgm:pt>
    <dgm:pt modelId="{71276BD5-17B8-644C-A15E-5412BB9F82A0}" type="pres">
      <dgm:prSet presAssocID="{9D6CE8CF-ACE4-D14F-9598-3804B178A8BC}" presName="tx2" presStyleLbl="revTx" presStyleIdx="3" presStyleCnt="5"/>
      <dgm:spPr/>
    </dgm:pt>
    <dgm:pt modelId="{62CB72EE-6457-7145-8BBA-D8C7EDD341E9}" type="pres">
      <dgm:prSet presAssocID="{9D6CE8CF-ACE4-D14F-9598-3804B178A8BC}" presName="vert2" presStyleCnt="0"/>
      <dgm:spPr/>
    </dgm:pt>
    <dgm:pt modelId="{D9E8DC7F-0D7A-5B4C-BBBA-925FA44BAABF}" type="pres">
      <dgm:prSet presAssocID="{9D6CE8CF-ACE4-D14F-9598-3804B178A8BC}" presName="thinLine2b" presStyleLbl="callout" presStyleIdx="2" presStyleCnt="4"/>
      <dgm:spPr/>
    </dgm:pt>
    <dgm:pt modelId="{F75A630A-11AB-6D49-A23F-EECF4058CCAA}" type="pres">
      <dgm:prSet presAssocID="{9D6CE8CF-ACE4-D14F-9598-3804B178A8BC}" presName="vertSpace2b" presStyleCnt="0"/>
      <dgm:spPr/>
    </dgm:pt>
    <dgm:pt modelId="{B9D05BA5-5E75-1F4A-834B-CC1DB610367A}" type="pres">
      <dgm:prSet presAssocID="{C0E1AC0D-C06A-2A47-9F62-EEA45A3C77E3}" presName="horz2" presStyleCnt="0"/>
      <dgm:spPr/>
    </dgm:pt>
    <dgm:pt modelId="{93980B4B-3B8F-6840-8B3C-5C5EDFDEC3AF}" type="pres">
      <dgm:prSet presAssocID="{C0E1AC0D-C06A-2A47-9F62-EEA45A3C77E3}" presName="horzSpace2" presStyleCnt="0"/>
      <dgm:spPr/>
    </dgm:pt>
    <dgm:pt modelId="{19E51DAE-6DBA-D945-A020-DB44B1BFBAB6}" type="pres">
      <dgm:prSet presAssocID="{C0E1AC0D-C06A-2A47-9F62-EEA45A3C77E3}" presName="tx2" presStyleLbl="revTx" presStyleIdx="4" presStyleCnt="5"/>
      <dgm:spPr/>
    </dgm:pt>
    <dgm:pt modelId="{EF9AF610-9D83-2242-9CCB-38FD92B879F3}" type="pres">
      <dgm:prSet presAssocID="{C0E1AC0D-C06A-2A47-9F62-EEA45A3C77E3}" presName="vert2" presStyleCnt="0"/>
      <dgm:spPr/>
    </dgm:pt>
    <dgm:pt modelId="{6E8B43D5-3EC8-884B-9D63-3DDBA685EF7A}" type="pres">
      <dgm:prSet presAssocID="{C0E1AC0D-C06A-2A47-9F62-EEA45A3C77E3}" presName="thinLine2b" presStyleLbl="callout" presStyleIdx="3" presStyleCnt="4"/>
      <dgm:spPr/>
    </dgm:pt>
    <dgm:pt modelId="{061DF189-78F5-0744-9707-0E924E7FDFDE}" type="pres">
      <dgm:prSet presAssocID="{C0E1AC0D-C06A-2A47-9F62-EEA45A3C77E3}" presName="vertSpace2b" presStyleCnt="0"/>
      <dgm:spPr/>
    </dgm:pt>
  </dgm:ptLst>
  <dgm:cxnLst>
    <dgm:cxn modelId="{E4E23A16-3B55-1442-8234-77473E5270FC}" type="presOf" srcId="{5FD02CD9-AAB9-0545-99A8-26CFB605AFF1}" destId="{D36F2A90-5443-5447-918E-93F71696C6FF}" srcOrd="0" destOrd="0" presId="urn:microsoft.com/office/officeart/2008/layout/LinedList"/>
    <dgm:cxn modelId="{747DAF1C-052D-7941-B3CE-5C934B9EEE81}" type="presOf" srcId="{C5DFDCB8-2C61-2C42-AF03-D8F96D7B00EF}" destId="{EEB66795-DC9D-2C4F-BD54-E7BEC8DBCC08}" srcOrd="0" destOrd="0" presId="urn:microsoft.com/office/officeart/2008/layout/LinedList"/>
    <dgm:cxn modelId="{2E8FAA47-C441-9445-88E2-B07C54CDADE7}" type="presOf" srcId="{25961456-BD71-5B44-992B-5355A5B80BF4}" destId="{6B4E0AC3-FA68-534A-AC34-4C9C685A4FE8}" srcOrd="0" destOrd="0" presId="urn:microsoft.com/office/officeart/2008/layout/LinedList"/>
    <dgm:cxn modelId="{71BE3268-EEEA-F745-949F-7AFC06875BD5}" type="presOf" srcId="{B7592F1B-5F48-D44C-8EA8-3BE52E62A1D5}" destId="{CE22A6B2-DBA2-6444-96A9-95CDC798350D}" srcOrd="0" destOrd="0" presId="urn:microsoft.com/office/officeart/2008/layout/LinedList"/>
    <dgm:cxn modelId="{08BC886B-6517-E541-9488-C2822A49B8FD}" type="presOf" srcId="{C0E1AC0D-C06A-2A47-9F62-EEA45A3C77E3}" destId="{19E51DAE-6DBA-D945-A020-DB44B1BFBAB6}" srcOrd="0" destOrd="0" presId="urn:microsoft.com/office/officeart/2008/layout/LinedList"/>
    <dgm:cxn modelId="{073AE64B-45CC-5B42-BF1F-9F6ECEE4238E}" srcId="{25961456-BD71-5B44-992B-5355A5B80BF4}" destId="{B7592F1B-5F48-D44C-8EA8-3BE52E62A1D5}" srcOrd="0" destOrd="0" parTransId="{9063C90A-77DB-3245-ABED-7FF8FB865CDD}" sibTransId="{C2BCA785-6830-6048-B91C-3652985576A3}"/>
    <dgm:cxn modelId="{48DCF154-085A-6743-B73E-3534FCCD8A87}" srcId="{25961456-BD71-5B44-992B-5355A5B80BF4}" destId="{C5DFDCB8-2C61-2C42-AF03-D8F96D7B00EF}" srcOrd="1" destOrd="0" parTransId="{CAA31724-183E-0844-B885-940476D5521B}" sibTransId="{BA416964-8B67-0043-909F-FC42A7E4708D}"/>
    <dgm:cxn modelId="{91079A84-A521-6C45-8B40-499A66678859}" srcId="{25961456-BD71-5B44-992B-5355A5B80BF4}" destId="{9D6CE8CF-ACE4-D14F-9598-3804B178A8BC}" srcOrd="2" destOrd="0" parTransId="{37B12C33-FE6A-A749-BDD7-A9D1543CA993}" sibTransId="{4EC67562-404F-194A-B40B-CF9A24EAAABD}"/>
    <dgm:cxn modelId="{1EA2D99D-8D68-CA4A-8391-05326B0D73BA}" srcId="{5FD02CD9-AAB9-0545-99A8-26CFB605AFF1}" destId="{25961456-BD71-5B44-992B-5355A5B80BF4}" srcOrd="0" destOrd="0" parTransId="{66CC280D-750B-AF46-9F60-F7D0AFB75698}" sibTransId="{33669C89-3BED-3549-ADDD-9C977E9B7A67}"/>
    <dgm:cxn modelId="{4C874AB8-F553-DE41-8281-AE44580C5B1F}" srcId="{25961456-BD71-5B44-992B-5355A5B80BF4}" destId="{C0E1AC0D-C06A-2A47-9F62-EEA45A3C77E3}" srcOrd="3" destOrd="0" parTransId="{892E90D1-3FD6-CC49-85BB-57F436C36B99}" sibTransId="{B8DB6947-1447-9A45-9BB0-DCE20A0CA75B}"/>
    <dgm:cxn modelId="{E6021BC5-F7CB-6544-BC2B-B56F02A63124}" type="presOf" srcId="{9D6CE8CF-ACE4-D14F-9598-3804B178A8BC}" destId="{71276BD5-17B8-644C-A15E-5412BB9F82A0}" srcOrd="0" destOrd="0" presId="urn:microsoft.com/office/officeart/2008/layout/LinedList"/>
    <dgm:cxn modelId="{CAD7C14F-88B0-E946-986A-74FD7CF8D4BF}" type="presParOf" srcId="{D36F2A90-5443-5447-918E-93F71696C6FF}" destId="{14765068-7C63-1A4C-B3AC-BEE35794CD87}" srcOrd="0" destOrd="0" presId="urn:microsoft.com/office/officeart/2008/layout/LinedList"/>
    <dgm:cxn modelId="{C466E162-A2DF-904B-98B0-CC801AA5B0D1}" type="presParOf" srcId="{D36F2A90-5443-5447-918E-93F71696C6FF}" destId="{FE0D4FD2-F285-3C4E-9A46-E9A9E4C7BD48}" srcOrd="1" destOrd="0" presId="urn:microsoft.com/office/officeart/2008/layout/LinedList"/>
    <dgm:cxn modelId="{6F8658C6-AB84-7D42-9AE2-802C95481DDD}" type="presParOf" srcId="{FE0D4FD2-F285-3C4E-9A46-E9A9E4C7BD48}" destId="{6B4E0AC3-FA68-534A-AC34-4C9C685A4FE8}" srcOrd="0" destOrd="0" presId="urn:microsoft.com/office/officeart/2008/layout/LinedList"/>
    <dgm:cxn modelId="{31D17556-7570-A946-BB6F-5EE7ACE31173}" type="presParOf" srcId="{FE0D4FD2-F285-3C4E-9A46-E9A9E4C7BD48}" destId="{2BDC1C39-406E-1847-AEED-CC29C90C390E}" srcOrd="1" destOrd="0" presId="urn:microsoft.com/office/officeart/2008/layout/LinedList"/>
    <dgm:cxn modelId="{7C03B303-03C0-5144-9425-4E4EB8B8AFF4}" type="presParOf" srcId="{2BDC1C39-406E-1847-AEED-CC29C90C390E}" destId="{C8B4E6BA-38F4-934B-AE9F-EA9C26438DCE}" srcOrd="0" destOrd="0" presId="urn:microsoft.com/office/officeart/2008/layout/LinedList"/>
    <dgm:cxn modelId="{81A88598-7710-9D46-8C4B-D9F0A8C0E4B3}" type="presParOf" srcId="{2BDC1C39-406E-1847-AEED-CC29C90C390E}" destId="{5EC7E9D0-4158-2F46-9A8F-F8265EF59213}" srcOrd="1" destOrd="0" presId="urn:microsoft.com/office/officeart/2008/layout/LinedList"/>
    <dgm:cxn modelId="{078977E1-F5F6-FD4F-9FF0-852B81765FA9}" type="presParOf" srcId="{5EC7E9D0-4158-2F46-9A8F-F8265EF59213}" destId="{8EA6E0CA-AB9A-FA44-8EDF-5E1F5B7174A5}" srcOrd="0" destOrd="0" presId="urn:microsoft.com/office/officeart/2008/layout/LinedList"/>
    <dgm:cxn modelId="{2250AF9D-72E1-BF40-B7B1-130B45950246}" type="presParOf" srcId="{5EC7E9D0-4158-2F46-9A8F-F8265EF59213}" destId="{CE22A6B2-DBA2-6444-96A9-95CDC798350D}" srcOrd="1" destOrd="0" presId="urn:microsoft.com/office/officeart/2008/layout/LinedList"/>
    <dgm:cxn modelId="{0BCD466B-8AA0-414E-A28B-79DC41AC59BF}" type="presParOf" srcId="{5EC7E9D0-4158-2F46-9A8F-F8265EF59213}" destId="{2D83FD12-A2F5-4F4E-88C6-8C6D90507EDD}" srcOrd="2" destOrd="0" presId="urn:microsoft.com/office/officeart/2008/layout/LinedList"/>
    <dgm:cxn modelId="{C001E6A7-F338-C243-968E-E65414D65611}" type="presParOf" srcId="{2BDC1C39-406E-1847-AEED-CC29C90C390E}" destId="{4CA2D025-7E23-3A46-B8D0-CC811B5561F1}" srcOrd="2" destOrd="0" presId="urn:microsoft.com/office/officeart/2008/layout/LinedList"/>
    <dgm:cxn modelId="{2482D9A3-36CA-C94C-81A3-1070AC5C9C0E}" type="presParOf" srcId="{2BDC1C39-406E-1847-AEED-CC29C90C390E}" destId="{456D7A0A-77D7-4D4E-ACAF-501BE5B529C9}" srcOrd="3" destOrd="0" presId="urn:microsoft.com/office/officeart/2008/layout/LinedList"/>
    <dgm:cxn modelId="{86A11658-04D8-4E48-89C1-1F3275AD9CE8}" type="presParOf" srcId="{2BDC1C39-406E-1847-AEED-CC29C90C390E}" destId="{698448E0-7D5B-1347-8A82-0CB3065C3931}" srcOrd="4" destOrd="0" presId="urn:microsoft.com/office/officeart/2008/layout/LinedList"/>
    <dgm:cxn modelId="{12C2AC3E-773F-D540-9829-9C928E25E654}" type="presParOf" srcId="{698448E0-7D5B-1347-8A82-0CB3065C3931}" destId="{188C4287-B922-8646-BE69-F36B21D8FB18}" srcOrd="0" destOrd="0" presId="urn:microsoft.com/office/officeart/2008/layout/LinedList"/>
    <dgm:cxn modelId="{730A5637-B830-AD4C-99C6-FC311A8345D8}" type="presParOf" srcId="{698448E0-7D5B-1347-8A82-0CB3065C3931}" destId="{EEB66795-DC9D-2C4F-BD54-E7BEC8DBCC08}" srcOrd="1" destOrd="0" presId="urn:microsoft.com/office/officeart/2008/layout/LinedList"/>
    <dgm:cxn modelId="{C20F51B1-3E3B-D246-942B-ABD8F9EE3BE3}" type="presParOf" srcId="{698448E0-7D5B-1347-8A82-0CB3065C3931}" destId="{83A557C4-60D5-974D-9FFC-6A9573764E8F}" srcOrd="2" destOrd="0" presId="urn:microsoft.com/office/officeart/2008/layout/LinedList"/>
    <dgm:cxn modelId="{E9DCE31C-C556-8248-9648-5739E18EFC80}" type="presParOf" srcId="{2BDC1C39-406E-1847-AEED-CC29C90C390E}" destId="{C622D719-EB33-3F42-811C-80AB6E383C2D}" srcOrd="5" destOrd="0" presId="urn:microsoft.com/office/officeart/2008/layout/LinedList"/>
    <dgm:cxn modelId="{B82241A3-292F-D142-83C2-6414DF416A17}" type="presParOf" srcId="{2BDC1C39-406E-1847-AEED-CC29C90C390E}" destId="{C4293BBC-DB04-FF4F-9631-9C81B7EE8355}" srcOrd="6" destOrd="0" presId="urn:microsoft.com/office/officeart/2008/layout/LinedList"/>
    <dgm:cxn modelId="{25BEA0B1-2E42-0142-B3CD-AD7394DAA3D8}" type="presParOf" srcId="{2BDC1C39-406E-1847-AEED-CC29C90C390E}" destId="{81553ACA-6AB4-C644-B970-0507764A7385}" srcOrd="7" destOrd="0" presId="urn:microsoft.com/office/officeart/2008/layout/LinedList"/>
    <dgm:cxn modelId="{3B5D422F-4C22-904A-82AD-73652793DF6C}" type="presParOf" srcId="{81553ACA-6AB4-C644-B970-0507764A7385}" destId="{C724DD32-D6BC-8E46-B15B-08FF611E2B4C}" srcOrd="0" destOrd="0" presId="urn:microsoft.com/office/officeart/2008/layout/LinedList"/>
    <dgm:cxn modelId="{575E62B8-A75D-7945-8EB7-DC7B8A25A495}" type="presParOf" srcId="{81553ACA-6AB4-C644-B970-0507764A7385}" destId="{71276BD5-17B8-644C-A15E-5412BB9F82A0}" srcOrd="1" destOrd="0" presId="urn:microsoft.com/office/officeart/2008/layout/LinedList"/>
    <dgm:cxn modelId="{CB0E0DBF-C490-7845-ACE3-247BD3703F79}" type="presParOf" srcId="{81553ACA-6AB4-C644-B970-0507764A7385}" destId="{62CB72EE-6457-7145-8BBA-D8C7EDD341E9}" srcOrd="2" destOrd="0" presId="urn:microsoft.com/office/officeart/2008/layout/LinedList"/>
    <dgm:cxn modelId="{9B6A0575-849B-E74B-A711-F4D9B49881EA}" type="presParOf" srcId="{2BDC1C39-406E-1847-AEED-CC29C90C390E}" destId="{D9E8DC7F-0D7A-5B4C-BBBA-925FA44BAABF}" srcOrd="8" destOrd="0" presId="urn:microsoft.com/office/officeart/2008/layout/LinedList"/>
    <dgm:cxn modelId="{6C072CDC-D40B-C040-AD1E-C35EF7904135}" type="presParOf" srcId="{2BDC1C39-406E-1847-AEED-CC29C90C390E}" destId="{F75A630A-11AB-6D49-A23F-EECF4058CCAA}" srcOrd="9" destOrd="0" presId="urn:microsoft.com/office/officeart/2008/layout/LinedList"/>
    <dgm:cxn modelId="{E79C5C40-A773-884C-A16F-B94CA6113DEE}" type="presParOf" srcId="{2BDC1C39-406E-1847-AEED-CC29C90C390E}" destId="{B9D05BA5-5E75-1F4A-834B-CC1DB610367A}" srcOrd="10" destOrd="0" presId="urn:microsoft.com/office/officeart/2008/layout/LinedList"/>
    <dgm:cxn modelId="{333FA72E-4A6D-C04C-829C-DF7DBE890462}" type="presParOf" srcId="{B9D05BA5-5E75-1F4A-834B-CC1DB610367A}" destId="{93980B4B-3B8F-6840-8B3C-5C5EDFDEC3AF}" srcOrd="0" destOrd="0" presId="urn:microsoft.com/office/officeart/2008/layout/LinedList"/>
    <dgm:cxn modelId="{23D69291-DD5D-7442-A749-9F7F0C9DC9D7}" type="presParOf" srcId="{B9D05BA5-5E75-1F4A-834B-CC1DB610367A}" destId="{19E51DAE-6DBA-D945-A020-DB44B1BFBAB6}" srcOrd="1" destOrd="0" presId="urn:microsoft.com/office/officeart/2008/layout/LinedList"/>
    <dgm:cxn modelId="{A2DEED2C-1F1A-954E-8743-A493610364CD}" type="presParOf" srcId="{B9D05BA5-5E75-1F4A-834B-CC1DB610367A}" destId="{EF9AF610-9D83-2242-9CCB-38FD92B879F3}" srcOrd="2" destOrd="0" presId="urn:microsoft.com/office/officeart/2008/layout/LinedList"/>
    <dgm:cxn modelId="{2EACEE3D-5A2B-9344-81DE-A2E59E8434E5}" type="presParOf" srcId="{2BDC1C39-406E-1847-AEED-CC29C90C390E}" destId="{6E8B43D5-3EC8-884B-9D63-3DDBA685EF7A}" srcOrd="11" destOrd="0" presId="urn:microsoft.com/office/officeart/2008/layout/LinedList"/>
    <dgm:cxn modelId="{D8E030D5-0165-724C-BA3E-42BFE16BC3E7}" type="presParOf" srcId="{2BDC1C39-406E-1847-AEED-CC29C90C390E}" destId="{061DF189-78F5-0744-9707-0E924E7FDFDE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F4F2D2-DD78-8440-99CB-79EB527AB725}" type="doc">
      <dgm:prSet loTypeId="urn:microsoft.com/office/officeart/2005/8/layout/vList4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52CE4134-4B12-B340-B5C3-C0F07FA2BFCA}">
      <dgm:prSet phldrT="[Texto]"/>
      <dgm:spPr/>
      <dgm:t>
        <a:bodyPr/>
        <a:lstStyle/>
        <a:p>
          <a:r>
            <a:rPr lang="es-CO" b="1" dirty="0">
              <a:solidFill>
                <a:srgbClr val="152B48"/>
              </a:solidFill>
              <a:latin typeface="Montserrat ExtraLight" pitchFamily="2" charset="77"/>
            </a:rPr>
            <a:t>ACOG:</a:t>
          </a:r>
        </a:p>
        <a:p>
          <a:r>
            <a:rPr lang="es-CO" dirty="0">
              <a:solidFill>
                <a:srgbClr val="152B48"/>
              </a:solidFill>
              <a:latin typeface="Montserrat ExtraLight" pitchFamily="2" charset="77"/>
            </a:rPr>
            <a:t>comenzar a recomendar la mamografía de detección anual a los 40 años;</a:t>
          </a:r>
          <a:r>
            <a:rPr lang="es-CO" b="0" i="0" u="none" dirty="0">
              <a:solidFill>
                <a:srgbClr val="152B48"/>
              </a:solidFill>
              <a:latin typeface="Montserrat ExtraLight" pitchFamily="2" charset="77"/>
            </a:rPr>
            <a:t> sin límite superior de edad para finalizar la detección (ACOG, 2016).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4EEA0F74-62E1-4E44-BD59-A81970151BE5}" type="parTrans" cxnId="{473E807A-33D6-9D41-A771-858C7AFFF819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F83721C4-D027-934B-9635-DEF8D2A541A6}" type="sibTrans" cxnId="{473E807A-33D6-9D41-A771-858C7AFFF819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125FCF4D-9E8A-7D40-A033-E8CFCFC0DA6E}">
      <dgm:prSet phldrT="[Texto]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O" b="1" dirty="0">
              <a:solidFill>
                <a:srgbClr val="152B48"/>
              </a:solidFill>
              <a:latin typeface="Montserrat ExtraLight" pitchFamily="2" charset="77"/>
            </a:rPr>
            <a:t>ACS:</a:t>
          </a:r>
        </a:p>
        <a:p>
          <a:pPr marL="0" lvl="0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dirty="0">
              <a:solidFill>
                <a:srgbClr val="152B48"/>
              </a:solidFill>
              <a:latin typeface="Montserrat ExtraLight" pitchFamily="2" charset="77"/>
            </a:rPr>
            <a:t>orecer la oportunidad de realizar una mamografía de detección anual a los 40 años y recomendar una mamografía de detección anual para las edades de 45 a 54;55 años y más, mamografía de detección bienal, anual si la mujer lo desea; continúan cuando la mujer tiene buena salud y una esperanza de vida de 10 años o más (Oeffinger et al., 2015).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3AE10AF4-69BA-C447-B88C-D3019809F3C1}" type="parTrans" cxnId="{2A1AFD60-244B-DF48-AD82-D9F318AAA94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179E26BF-8461-F24D-A9D7-435C606B3F29}" type="sibTrans" cxnId="{2A1AFD60-244B-DF48-AD82-D9F318AAA941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088CB740-8079-2D41-9757-83A3B06B3E74}">
      <dgm:prSet phldrT="[Texto]"/>
      <dgm:spPr/>
      <dgm:t>
        <a:bodyPr/>
        <a:lstStyle/>
        <a:p>
          <a:r>
            <a:rPr lang="es-CO" b="1" dirty="0">
              <a:solidFill>
                <a:srgbClr val="152B48"/>
              </a:solidFill>
              <a:latin typeface="Montserrat ExtraLight" pitchFamily="2" charset="77"/>
            </a:rPr>
            <a:t>USPSTF:</a:t>
          </a:r>
        </a:p>
        <a:p>
          <a:r>
            <a:rPr lang="es-CO" dirty="0">
              <a:solidFill>
                <a:srgbClr val="152B48"/>
              </a:solidFill>
              <a:latin typeface="Montserrat ExtraLight" pitchFamily="2" charset="77"/>
            </a:rPr>
            <a:t>ofrecer la oportunidad de comenzar la mamografía de detección bienal si una mujer valora más el beneficio que el daño a los 40 años y continúa hasta los 49;mamografía de detección bienal recomendada para las edades de 50 a 74 años; pruebas insuficientes para evaluar los daños y beneficios a partir de los 75 años de edad.</a:t>
          </a:r>
          <a:endParaRPr lang="es-ES" dirty="0">
            <a:solidFill>
              <a:srgbClr val="152B48"/>
            </a:solidFill>
            <a:latin typeface="Montserrat ExtraLight" pitchFamily="2" charset="77"/>
          </a:endParaRPr>
        </a:p>
      </dgm:t>
    </dgm:pt>
    <dgm:pt modelId="{4C3E3D98-028A-F541-8C78-903596A3F294}" type="parTrans" cxnId="{1F9F790E-73C6-C948-B220-D68269669B07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1DBAD926-8BA0-3140-BABF-DEB0D7C1F382}" type="sibTrans" cxnId="{1F9F790E-73C6-C948-B220-D68269669B07}">
      <dgm:prSet/>
      <dgm:spPr/>
      <dgm:t>
        <a:bodyPr/>
        <a:lstStyle/>
        <a:p>
          <a:endParaRPr lang="es-ES">
            <a:solidFill>
              <a:srgbClr val="152B48"/>
            </a:solidFill>
            <a:latin typeface="Montserrat ExtraLight" pitchFamily="2" charset="77"/>
          </a:endParaRPr>
        </a:p>
      </dgm:t>
    </dgm:pt>
    <dgm:pt modelId="{C980B0BC-B2F9-9640-B55F-17FD319C4970}" type="pres">
      <dgm:prSet presAssocID="{D1F4F2D2-DD78-8440-99CB-79EB527AB725}" presName="linear" presStyleCnt="0">
        <dgm:presLayoutVars>
          <dgm:dir/>
          <dgm:resizeHandles val="exact"/>
        </dgm:presLayoutVars>
      </dgm:prSet>
      <dgm:spPr/>
    </dgm:pt>
    <dgm:pt modelId="{A41DA9A7-E1D7-644C-91CD-4EB19974FEE8}" type="pres">
      <dgm:prSet presAssocID="{52CE4134-4B12-B340-B5C3-C0F07FA2BFCA}" presName="comp" presStyleCnt="0"/>
      <dgm:spPr/>
    </dgm:pt>
    <dgm:pt modelId="{E6EFFC7D-F5B8-F647-832C-5DBB349A28D5}" type="pres">
      <dgm:prSet presAssocID="{52CE4134-4B12-B340-B5C3-C0F07FA2BFCA}" presName="box" presStyleLbl="node1" presStyleIdx="0" presStyleCnt="3" custLinFactNeighborX="-243" custLinFactNeighborY="-6941"/>
      <dgm:spPr/>
    </dgm:pt>
    <dgm:pt modelId="{6175BE74-6172-C14D-A326-03F154B8882B}" type="pres">
      <dgm:prSet presAssocID="{52CE4134-4B12-B340-B5C3-C0F07FA2BFCA}" presName="img" presStyleLbl="fgImgPlace1" presStyleIdx="0" presStyleCnt="3"/>
      <dgm:spPr>
        <a:blipFill dpi="0"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4108" b="4108"/>
          </a:stretch>
        </a:blipFill>
      </dgm:spPr>
    </dgm:pt>
    <dgm:pt modelId="{1F378DB8-2046-214C-AA74-8B7E057B1FDF}" type="pres">
      <dgm:prSet presAssocID="{52CE4134-4B12-B340-B5C3-C0F07FA2BFCA}" presName="text" presStyleLbl="node1" presStyleIdx="0" presStyleCnt="3">
        <dgm:presLayoutVars>
          <dgm:bulletEnabled val="1"/>
        </dgm:presLayoutVars>
      </dgm:prSet>
      <dgm:spPr/>
    </dgm:pt>
    <dgm:pt modelId="{92105EBC-E559-C347-9BE2-A9BAF50231AE}" type="pres">
      <dgm:prSet presAssocID="{F83721C4-D027-934B-9635-DEF8D2A541A6}" presName="spacer" presStyleCnt="0"/>
      <dgm:spPr/>
    </dgm:pt>
    <dgm:pt modelId="{E4AE50AC-9A40-0443-A4C7-AD7177AA988A}" type="pres">
      <dgm:prSet presAssocID="{125FCF4D-9E8A-7D40-A033-E8CFCFC0DA6E}" presName="comp" presStyleCnt="0"/>
      <dgm:spPr/>
    </dgm:pt>
    <dgm:pt modelId="{11A9E92B-9D15-FC49-9597-F5A5776E3896}" type="pres">
      <dgm:prSet presAssocID="{125FCF4D-9E8A-7D40-A033-E8CFCFC0DA6E}" presName="box" presStyleLbl="node1" presStyleIdx="1" presStyleCnt="3"/>
      <dgm:spPr/>
    </dgm:pt>
    <dgm:pt modelId="{1A9B91B7-176B-CF4E-9F2C-1CF288571B1F}" type="pres">
      <dgm:prSet presAssocID="{125FCF4D-9E8A-7D40-A033-E8CFCFC0DA6E}" presName="img" presStyleLbl="fgImgPlace1" presStyleIdx="1" presStyleCnt="3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07E05312-4D24-4343-907E-8C02D162AA72}" type="pres">
      <dgm:prSet presAssocID="{125FCF4D-9E8A-7D40-A033-E8CFCFC0DA6E}" presName="text" presStyleLbl="node1" presStyleIdx="1" presStyleCnt="3">
        <dgm:presLayoutVars>
          <dgm:bulletEnabled val="1"/>
        </dgm:presLayoutVars>
      </dgm:prSet>
      <dgm:spPr/>
    </dgm:pt>
    <dgm:pt modelId="{729F309B-343D-0546-8A68-31D79A632500}" type="pres">
      <dgm:prSet presAssocID="{179E26BF-8461-F24D-A9D7-435C606B3F29}" presName="spacer" presStyleCnt="0"/>
      <dgm:spPr/>
    </dgm:pt>
    <dgm:pt modelId="{68E1B696-41BD-2046-B7BD-7235C7BB28B3}" type="pres">
      <dgm:prSet presAssocID="{088CB740-8079-2D41-9757-83A3B06B3E74}" presName="comp" presStyleCnt="0"/>
      <dgm:spPr/>
    </dgm:pt>
    <dgm:pt modelId="{30C1B025-FA47-E54A-974A-F6BDADBDA0DD}" type="pres">
      <dgm:prSet presAssocID="{088CB740-8079-2D41-9757-83A3B06B3E74}" presName="box" presStyleLbl="node1" presStyleIdx="2" presStyleCnt="3"/>
      <dgm:spPr/>
    </dgm:pt>
    <dgm:pt modelId="{B6D3CF61-63FD-2A4F-B083-1A14A4D168E8}" type="pres">
      <dgm:prSet presAssocID="{088CB740-8079-2D41-9757-83A3B06B3E74}" presName="img" presStyleLbl="fgImgPlace1" presStyleIdx="2" presStyleCnt="3"/>
      <dgm:spPr>
        <a:blipFill dpi="0"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465" t="17220" r="465" b="17220"/>
          </a:stretch>
        </a:blipFill>
      </dgm:spPr>
    </dgm:pt>
    <dgm:pt modelId="{E54BF8DE-836F-8A42-9416-4721AAE4B9EC}" type="pres">
      <dgm:prSet presAssocID="{088CB740-8079-2D41-9757-83A3B06B3E74}" presName="text" presStyleLbl="node1" presStyleIdx="2" presStyleCnt="3">
        <dgm:presLayoutVars>
          <dgm:bulletEnabled val="1"/>
        </dgm:presLayoutVars>
      </dgm:prSet>
      <dgm:spPr/>
    </dgm:pt>
  </dgm:ptLst>
  <dgm:cxnLst>
    <dgm:cxn modelId="{16F8A204-AEEA-9B49-A36D-3ABCFF403D43}" type="presOf" srcId="{088CB740-8079-2D41-9757-83A3B06B3E74}" destId="{E54BF8DE-836F-8A42-9416-4721AAE4B9EC}" srcOrd="1" destOrd="0" presId="urn:microsoft.com/office/officeart/2005/8/layout/vList4"/>
    <dgm:cxn modelId="{1F9F790E-73C6-C948-B220-D68269669B07}" srcId="{D1F4F2D2-DD78-8440-99CB-79EB527AB725}" destId="{088CB740-8079-2D41-9757-83A3B06B3E74}" srcOrd="2" destOrd="0" parTransId="{4C3E3D98-028A-F541-8C78-903596A3F294}" sibTransId="{1DBAD926-8BA0-3140-BABF-DEB0D7C1F382}"/>
    <dgm:cxn modelId="{CA50885F-5313-A44D-8AC3-1E9FF8B2387F}" type="presOf" srcId="{088CB740-8079-2D41-9757-83A3B06B3E74}" destId="{30C1B025-FA47-E54A-974A-F6BDADBDA0DD}" srcOrd="0" destOrd="0" presId="urn:microsoft.com/office/officeart/2005/8/layout/vList4"/>
    <dgm:cxn modelId="{2A1AFD60-244B-DF48-AD82-D9F318AAA941}" srcId="{D1F4F2D2-DD78-8440-99CB-79EB527AB725}" destId="{125FCF4D-9E8A-7D40-A033-E8CFCFC0DA6E}" srcOrd="1" destOrd="0" parTransId="{3AE10AF4-69BA-C447-B88C-D3019809F3C1}" sibTransId="{179E26BF-8461-F24D-A9D7-435C606B3F29}"/>
    <dgm:cxn modelId="{473E807A-33D6-9D41-A771-858C7AFFF819}" srcId="{D1F4F2D2-DD78-8440-99CB-79EB527AB725}" destId="{52CE4134-4B12-B340-B5C3-C0F07FA2BFCA}" srcOrd="0" destOrd="0" parTransId="{4EEA0F74-62E1-4E44-BD59-A81970151BE5}" sibTransId="{F83721C4-D027-934B-9635-DEF8D2A541A6}"/>
    <dgm:cxn modelId="{5A86E884-6CDE-7A4D-9812-91B2CDCC21DC}" type="presOf" srcId="{125FCF4D-9E8A-7D40-A033-E8CFCFC0DA6E}" destId="{07E05312-4D24-4343-907E-8C02D162AA72}" srcOrd="1" destOrd="0" presId="urn:microsoft.com/office/officeart/2005/8/layout/vList4"/>
    <dgm:cxn modelId="{E271EE91-374F-1F41-83FF-A228A59CC81A}" type="presOf" srcId="{52CE4134-4B12-B340-B5C3-C0F07FA2BFCA}" destId="{E6EFFC7D-F5B8-F647-832C-5DBB349A28D5}" srcOrd="0" destOrd="0" presId="urn:microsoft.com/office/officeart/2005/8/layout/vList4"/>
    <dgm:cxn modelId="{496FE994-81DC-3B47-9E5B-8207B763E836}" type="presOf" srcId="{125FCF4D-9E8A-7D40-A033-E8CFCFC0DA6E}" destId="{11A9E92B-9D15-FC49-9597-F5A5776E3896}" srcOrd="0" destOrd="0" presId="urn:microsoft.com/office/officeart/2005/8/layout/vList4"/>
    <dgm:cxn modelId="{97CFFBD9-8F56-BF43-B8DF-9EE525A45CEB}" type="presOf" srcId="{52CE4134-4B12-B340-B5C3-C0F07FA2BFCA}" destId="{1F378DB8-2046-214C-AA74-8B7E057B1FDF}" srcOrd="1" destOrd="0" presId="urn:microsoft.com/office/officeart/2005/8/layout/vList4"/>
    <dgm:cxn modelId="{09E01DF2-8F92-3244-8542-3A6ABB899557}" type="presOf" srcId="{D1F4F2D2-DD78-8440-99CB-79EB527AB725}" destId="{C980B0BC-B2F9-9640-B55F-17FD319C4970}" srcOrd="0" destOrd="0" presId="urn:microsoft.com/office/officeart/2005/8/layout/vList4"/>
    <dgm:cxn modelId="{17F8FA0C-C715-F44B-8779-196CA3134A05}" type="presParOf" srcId="{C980B0BC-B2F9-9640-B55F-17FD319C4970}" destId="{A41DA9A7-E1D7-644C-91CD-4EB19974FEE8}" srcOrd="0" destOrd="0" presId="urn:microsoft.com/office/officeart/2005/8/layout/vList4"/>
    <dgm:cxn modelId="{D660038F-D9F1-F748-8F8F-32E8FEB6EBE3}" type="presParOf" srcId="{A41DA9A7-E1D7-644C-91CD-4EB19974FEE8}" destId="{E6EFFC7D-F5B8-F647-832C-5DBB349A28D5}" srcOrd="0" destOrd="0" presId="urn:microsoft.com/office/officeart/2005/8/layout/vList4"/>
    <dgm:cxn modelId="{0E0EB46A-AA4D-FA4D-8401-8C80C16D6EC0}" type="presParOf" srcId="{A41DA9A7-E1D7-644C-91CD-4EB19974FEE8}" destId="{6175BE74-6172-C14D-A326-03F154B8882B}" srcOrd="1" destOrd="0" presId="urn:microsoft.com/office/officeart/2005/8/layout/vList4"/>
    <dgm:cxn modelId="{42DC9C6D-1448-444C-9F5F-98D49D58EFD0}" type="presParOf" srcId="{A41DA9A7-E1D7-644C-91CD-4EB19974FEE8}" destId="{1F378DB8-2046-214C-AA74-8B7E057B1FDF}" srcOrd="2" destOrd="0" presId="urn:microsoft.com/office/officeart/2005/8/layout/vList4"/>
    <dgm:cxn modelId="{4B6E0120-8C49-2F41-8982-E4B7C2052301}" type="presParOf" srcId="{C980B0BC-B2F9-9640-B55F-17FD319C4970}" destId="{92105EBC-E559-C347-9BE2-A9BAF50231AE}" srcOrd="1" destOrd="0" presId="urn:microsoft.com/office/officeart/2005/8/layout/vList4"/>
    <dgm:cxn modelId="{1FEC292B-5AF8-1743-9626-99F5D2F37174}" type="presParOf" srcId="{C980B0BC-B2F9-9640-B55F-17FD319C4970}" destId="{E4AE50AC-9A40-0443-A4C7-AD7177AA988A}" srcOrd="2" destOrd="0" presId="urn:microsoft.com/office/officeart/2005/8/layout/vList4"/>
    <dgm:cxn modelId="{644BD66B-107B-1847-842D-863FA1D45CF3}" type="presParOf" srcId="{E4AE50AC-9A40-0443-A4C7-AD7177AA988A}" destId="{11A9E92B-9D15-FC49-9597-F5A5776E3896}" srcOrd="0" destOrd="0" presId="urn:microsoft.com/office/officeart/2005/8/layout/vList4"/>
    <dgm:cxn modelId="{2C6B90F0-95A9-4A4E-9C14-AEFD256381A0}" type="presParOf" srcId="{E4AE50AC-9A40-0443-A4C7-AD7177AA988A}" destId="{1A9B91B7-176B-CF4E-9F2C-1CF288571B1F}" srcOrd="1" destOrd="0" presId="urn:microsoft.com/office/officeart/2005/8/layout/vList4"/>
    <dgm:cxn modelId="{D247E8F1-4340-4348-95C5-79CB31F63233}" type="presParOf" srcId="{E4AE50AC-9A40-0443-A4C7-AD7177AA988A}" destId="{07E05312-4D24-4343-907E-8C02D162AA72}" srcOrd="2" destOrd="0" presId="urn:microsoft.com/office/officeart/2005/8/layout/vList4"/>
    <dgm:cxn modelId="{49BB9706-6BA3-DD4B-886E-F89B6D92633B}" type="presParOf" srcId="{C980B0BC-B2F9-9640-B55F-17FD319C4970}" destId="{729F309B-343D-0546-8A68-31D79A632500}" srcOrd="3" destOrd="0" presId="urn:microsoft.com/office/officeart/2005/8/layout/vList4"/>
    <dgm:cxn modelId="{745678D5-316F-F845-9BDF-2454216E47A9}" type="presParOf" srcId="{C980B0BC-B2F9-9640-B55F-17FD319C4970}" destId="{68E1B696-41BD-2046-B7BD-7235C7BB28B3}" srcOrd="4" destOrd="0" presId="urn:microsoft.com/office/officeart/2005/8/layout/vList4"/>
    <dgm:cxn modelId="{B6A74348-43AD-7540-A356-7175B1ADC640}" type="presParOf" srcId="{68E1B696-41BD-2046-B7BD-7235C7BB28B3}" destId="{30C1B025-FA47-E54A-974A-F6BDADBDA0DD}" srcOrd="0" destOrd="0" presId="urn:microsoft.com/office/officeart/2005/8/layout/vList4"/>
    <dgm:cxn modelId="{35B66ED7-F76A-B741-8913-5C793FA650D5}" type="presParOf" srcId="{68E1B696-41BD-2046-B7BD-7235C7BB28B3}" destId="{B6D3CF61-63FD-2A4F-B083-1A14A4D168E8}" srcOrd="1" destOrd="0" presId="urn:microsoft.com/office/officeart/2005/8/layout/vList4"/>
    <dgm:cxn modelId="{8EB70524-9C85-194F-8036-E0078F505549}" type="presParOf" srcId="{68E1B696-41BD-2046-B7BD-7235C7BB28B3}" destId="{E54BF8DE-836F-8A42-9416-4721AAE4B9E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76089-422D-E44D-BD86-DEA4778DC5FD}">
      <dsp:nvSpPr>
        <dsp:cNvPr id="0" name=""/>
        <dsp:cNvSpPr/>
      </dsp:nvSpPr>
      <dsp:spPr>
        <a:xfrm>
          <a:off x="9684" y="561450"/>
          <a:ext cx="2894709" cy="17368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i="0" u="none" kern="1200" dirty="0">
              <a:solidFill>
                <a:srgbClr val="152B48"/>
              </a:solidFill>
              <a:latin typeface="Montserrat ExtraLight" pitchFamily="2" charset="77"/>
            </a:rPr>
            <a:t>El cáncer de mama (CM.) </a:t>
          </a:r>
          <a:endParaRPr lang="es-ES" sz="1800" b="1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60554" y="612320"/>
        <a:ext cx="2792969" cy="1635085"/>
      </dsp:txXfrm>
    </dsp:sp>
    <dsp:sp modelId="{D3483573-175B-C543-993C-5A5C630FD5F7}">
      <dsp:nvSpPr>
        <dsp:cNvPr id="0" name=""/>
        <dsp:cNvSpPr/>
      </dsp:nvSpPr>
      <dsp:spPr>
        <a:xfrm>
          <a:off x="3159128" y="1070919"/>
          <a:ext cx="613678" cy="717887"/>
        </a:xfrm>
        <a:prstGeom prst="rightArrow">
          <a:avLst>
            <a:gd name="adj1" fmla="val 60000"/>
            <a:gd name="adj2" fmla="val 50000"/>
          </a:avLst>
        </a:prstGeom>
        <a:solidFill>
          <a:srgbClr val="152B48"/>
        </a:solidFill>
        <a:ln>
          <a:solidFill>
            <a:srgbClr val="00AAA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3159128" y="1214496"/>
        <a:ext cx="429575" cy="430733"/>
      </dsp:txXfrm>
    </dsp:sp>
    <dsp:sp modelId="{67D25569-8059-2D43-9347-AD56A82F901C}">
      <dsp:nvSpPr>
        <dsp:cNvPr id="0" name=""/>
        <dsp:cNvSpPr/>
      </dsp:nvSpPr>
      <dsp:spPr>
        <a:xfrm>
          <a:off x="4062278" y="561450"/>
          <a:ext cx="2894709" cy="17368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rgbClr val="152B48"/>
              </a:solidFill>
              <a:latin typeface="Montserrat ExtraLight" pitchFamily="2" charset="77"/>
            </a:rPr>
            <a:t>Es una proliferación maligna de las células epiteliales que revisten los conductos o lobulillos de la mama.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4113148" y="612320"/>
        <a:ext cx="2792969" cy="1635085"/>
      </dsp:txXfrm>
    </dsp:sp>
    <dsp:sp modelId="{4E2D9688-34F7-9145-9428-0BD69123D05B}">
      <dsp:nvSpPr>
        <dsp:cNvPr id="0" name=""/>
        <dsp:cNvSpPr/>
      </dsp:nvSpPr>
      <dsp:spPr>
        <a:xfrm>
          <a:off x="7211722" y="1070919"/>
          <a:ext cx="613678" cy="717887"/>
        </a:xfrm>
        <a:prstGeom prst="rightArrow">
          <a:avLst>
            <a:gd name="adj1" fmla="val 60000"/>
            <a:gd name="adj2" fmla="val 50000"/>
          </a:avLst>
        </a:prstGeom>
        <a:solidFill>
          <a:srgbClr val="152B48"/>
        </a:solidFill>
        <a:ln>
          <a:solidFill>
            <a:srgbClr val="00AAA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7211722" y="1214496"/>
        <a:ext cx="429575" cy="430733"/>
      </dsp:txXfrm>
    </dsp:sp>
    <dsp:sp modelId="{0E1377A0-A5A6-614C-B650-ECEEBE27ECB8}">
      <dsp:nvSpPr>
        <dsp:cNvPr id="0" name=""/>
        <dsp:cNvSpPr/>
      </dsp:nvSpPr>
      <dsp:spPr>
        <a:xfrm>
          <a:off x="8114871" y="500835"/>
          <a:ext cx="2894709" cy="18580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rgbClr val="152B48"/>
              </a:solidFill>
              <a:latin typeface="Montserrat ExtraLight" pitchFamily="2" charset="77"/>
            </a:rPr>
            <a:t>Es el tumor maligno diagnosticado con más frecuencia en la mujer y la principal causa de muerte por cáncer en las mujeres de los países desarrollados.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8169292" y="555256"/>
        <a:ext cx="2785867" cy="1749214"/>
      </dsp:txXfrm>
    </dsp:sp>
    <dsp:sp modelId="{31EB3EB6-008B-B543-A300-242C8B6AB8A1}">
      <dsp:nvSpPr>
        <dsp:cNvPr id="0" name=""/>
        <dsp:cNvSpPr/>
      </dsp:nvSpPr>
      <dsp:spPr>
        <a:xfrm rot="5400000">
          <a:off x="9214753" y="2635889"/>
          <a:ext cx="694946" cy="717887"/>
        </a:xfrm>
        <a:prstGeom prst="rightArrow">
          <a:avLst>
            <a:gd name="adj1" fmla="val 60000"/>
            <a:gd name="adj2" fmla="val 50000"/>
          </a:avLst>
        </a:prstGeom>
        <a:solidFill>
          <a:srgbClr val="152B48"/>
        </a:solidFill>
        <a:ln>
          <a:solidFill>
            <a:srgbClr val="00AAA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>
            <a:solidFill>
              <a:srgbClr val="152B48"/>
            </a:solidFill>
            <a:latin typeface="Montserrat ExtraLight" pitchFamily="2" charset="77"/>
          </a:endParaRPr>
        </a:p>
      </dsp:txBody>
      <dsp:txXfrm rot="-5400000">
        <a:off x="9346859" y="2647360"/>
        <a:ext cx="430733" cy="486462"/>
      </dsp:txXfrm>
    </dsp:sp>
    <dsp:sp modelId="{90BC8AD6-74F0-9840-BE4F-1A36E03E0F7B}">
      <dsp:nvSpPr>
        <dsp:cNvPr id="0" name=""/>
        <dsp:cNvSpPr/>
      </dsp:nvSpPr>
      <dsp:spPr>
        <a:xfrm>
          <a:off x="8114871" y="3670111"/>
          <a:ext cx="2894709" cy="173682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100" b="0" i="0" u="none" kern="1200" dirty="0">
              <a:solidFill>
                <a:srgbClr val="152B48"/>
              </a:solidFill>
              <a:latin typeface="Montserrat ExtraLight" pitchFamily="2" charset="77"/>
            </a:rPr>
            <a:t>A pesar del incremento de la incidencia, las tasas de mortalidad anual han disminuido en la última década.</a:t>
          </a:r>
          <a:endParaRPr lang="es-ES" sz="21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8165741" y="3720981"/>
        <a:ext cx="2792969" cy="1635085"/>
      </dsp:txXfrm>
    </dsp:sp>
    <dsp:sp modelId="{05923F03-4968-4C49-B8FC-F6A7BCC1C964}">
      <dsp:nvSpPr>
        <dsp:cNvPr id="0" name=""/>
        <dsp:cNvSpPr/>
      </dsp:nvSpPr>
      <dsp:spPr>
        <a:xfrm rot="10800000">
          <a:off x="7246458" y="4179579"/>
          <a:ext cx="613678" cy="717887"/>
        </a:xfrm>
        <a:prstGeom prst="rightArrow">
          <a:avLst>
            <a:gd name="adj1" fmla="val 60000"/>
            <a:gd name="adj2" fmla="val 50000"/>
          </a:avLst>
        </a:prstGeom>
        <a:solidFill>
          <a:srgbClr val="152B48"/>
        </a:solidFill>
        <a:ln>
          <a:solidFill>
            <a:srgbClr val="00AAA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700" kern="1200">
            <a:solidFill>
              <a:srgbClr val="152B48"/>
            </a:solidFill>
            <a:latin typeface="Montserrat ExtraLight" pitchFamily="2" charset="77"/>
          </a:endParaRPr>
        </a:p>
      </dsp:txBody>
      <dsp:txXfrm rot="10800000">
        <a:off x="7430561" y="4323156"/>
        <a:ext cx="429575" cy="430733"/>
      </dsp:txXfrm>
    </dsp:sp>
    <dsp:sp modelId="{A65AE776-80FF-E644-B43F-BC670D6A84F3}">
      <dsp:nvSpPr>
        <dsp:cNvPr id="0" name=""/>
        <dsp:cNvSpPr/>
      </dsp:nvSpPr>
      <dsp:spPr>
        <a:xfrm>
          <a:off x="4062278" y="3516775"/>
          <a:ext cx="2894709" cy="20434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0" i="0" u="none" kern="1200" dirty="0">
              <a:solidFill>
                <a:srgbClr val="152B48"/>
              </a:solidFill>
              <a:latin typeface="Montserrat ExtraLight" pitchFamily="2" charset="77"/>
            </a:rPr>
            <a:t>Esta disminución en la mortalidad se atribuye a la realización de programas de detección precoz y a los avances en el tratamiento sistémico.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4122130" y="3576627"/>
        <a:ext cx="2775005" cy="1923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CC5778-9809-A744-9C17-B4C283EA9631}">
      <dsp:nvSpPr>
        <dsp:cNvPr id="0" name=""/>
        <dsp:cNvSpPr/>
      </dsp:nvSpPr>
      <dsp:spPr>
        <a:xfrm>
          <a:off x="146" y="1907297"/>
          <a:ext cx="1814611" cy="165773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b="1" i="0" kern="1200" dirty="0">
              <a:solidFill>
                <a:srgbClr val="152B48"/>
              </a:solidFill>
              <a:latin typeface="Montserrat ExtraLight" pitchFamily="2" charset="77"/>
            </a:rPr>
            <a:t>Examen clínico de la mama</a:t>
          </a:r>
        </a:p>
      </dsp:txBody>
      <dsp:txXfrm>
        <a:off x="48699" y="1955850"/>
        <a:ext cx="1717505" cy="1560632"/>
      </dsp:txXfrm>
    </dsp:sp>
    <dsp:sp modelId="{69391482-9A48-AD4E-9F00-13705B08B5A1}">
      <dsp:nvSpPr>
        <dsp:cNvPr id="0" name=""/>
        <dsp:cNvSpPr/>
      </dsp:nvSpPr>
      <dsp:spPr>
        <a:xfrm>
          <a:off x="1814758" y="2701757"/>
          <a:ext cx="1673764" cy="68818"/>
        </a:xfrm>
        <a:custGeom>
          <a:avLst/>
          <a:gdLst/>
          <a:ahLst/>
          <a:cxnLst/>
          <a:rect l="0" t="0" r="0" b="0"/>
          <a:pathLst>
            <a:path>
              <a:moveTo>
                <a:pt x="0" y="34409"/>
              </a:moveTo>
              <a:lnTo>
                <a:pt x="1673764" y="34409"/>
              </a:lnTo>
            </a:path>
          </a:pathLst>
        </a:cu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>
            <a:latin typeface="Montserrat ExtraLight" pitchFamily="2" charset="77"/>
          </a:endParaRPr>
        </a:p>
      </dsp:txBody>
      <dsp:txXfrm>
        <a:off x="2609796" y="2694322"/>
        <a:ext cx="83688" cy="83688"/>
      </dsp:txXfrm>
    </dsp:sp>
    <dsp:sp modelId="{74969301-8DA2-3945-B406-C7B9C4C4B6CD}">
      <dsp:nvSpPr>
        <dsp:cNvPr id="0" name=""/>
        <dsp:cNvSpPr/>
      </dsp:nvSpPr>
      <dsp:spPr>
        <a:xfrm>
          <a:off x="3488522" y="1983129"/>
          <a:ext cx="2174596" cy="15060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>
              <a:solidFill>
                <a:srgbClr val="152B48"/>
              </a:solidFill>
              <a:latin typeface="Montserrat ExtraLight" pitchFamily="2" charset="77"/>
            </a:rPr>
            <a:t>Sensibilidad de 54% y una especificidad de 94%.</a:t>
          </a:r>
        </a:p>
      </dsp:txBody>
      <dsp:txXfrm>
        <a:off x="3532633" y="2027240"/>
        <a:ext cx="2086374" cy="1417852"/>
      </dsp:txXfrm>
    </dsp:sp>
    <dsp:sp modelId="{41AE9DD6-F838-2546-A292-A80D2B82580F}">
      <dsp:nvSpPr>
        <dsp:cNvPr id="0" name=""/>
        <dsp:cNvSpPr/>
      </dsp:nvSpPr>
      <dsp:spPr>
        <a:xfrm rot="19457599">
          <a:off x="5469377" y="2100248"/>
          <a:ext cx="2061247" cy="68818"/>
        </a:xfrm>
        <a:custGeom>
          <a:avLst/>
          <a:gdLst/>
          <a:ahLst/>
          <a:cxnLst/>
          <a:rect l="0" t="0" r="0" b="0"/>
          <a:pathLst>
            <a:path>
              <a:moveTo>
                <a:pt x="0" y="34409"/>
              </a:moveTo>
              <a:lnTo>
                <a:pt x="2061247" y="3440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>
            <a:latin typeface="Montserrat ExtraLight" pitchFamily="2" charset="77"/>
          </a:endParaRPr>
        </a:p>
      </dsp:txBody>
      <dsp:txXfrm>
        <a:off x="6448470" y="2083126"/>
        <a:ext cx="103062" cy="103062"/>
      </dsp:txXfrm>
    </dsp:sp>
    <dsp:sp modelId="{F73870B8-218B-E944-89C8-D7C0C3FE8A7F}">
      <dsp:nvSpPr>
        <dsp:cNvPr id="0" name=""/>
        <dsp:cNvSpPr/>
      </dsp:nvSpPr>
      <dsp:spPr>
        <a:xfrm>
          <a:off x="7336883" y="487045"/>
          <a:ext cx="4184410" cy="20922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b="1" i="0" kern="1200" dirty="0">
              <a:solidFill>
                <a:srgbClr val="152B48"/>
              </a:solidFill>
              <a:latin typeface="Montserrat ExtraLight" pitchFamily="2" charset="77"/>
            </a:rPr>
            <a:t>Inspección: </a:t>
          </a:r>
          <a:r>
            <a:rPr lang="es-ES" sz="2300" i="0" kern="1200" dirty="0">
              <a:solidFill>
                <a:srgbClr val="152B48"/>
              </a:solidFill>
              <a:latin typeface="Montserrat ExtraLight" pitchFamily="2" charset="77"/>
            </a:rPr>
            <a:t> con las manos en la cintura y luego </a:t>
          </a:r>
          <a:r>
            <a:rPr lang="es-CO" sz="2300" i="0" kern="1200" dirty="0">
              <a:solidFill>
                <a:srgbClr val="152B48"/>
              </a:solidFill>
              <a:latin typeface="Montserrat ExtraLight" pitchFamily="2" charset="77"/>
            </a:rPr>
            <a:t>detrás de la cabeza.</a:t>
          </a:r>
          <a:endParaRPr lang="es-ES" sz="2300" i="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7398162" y="548324"/>
        <a:ext cx="4061852" cy="1969647"/>
      </dsp:txXfrm>
    </dsp:sp>
    <dsp:sp modelId="{A89E90FF-9CD0-474D-B64C-0FF675601E4A}">
      <dsp:nvSpPr>
        <dsp:cNvPr id="0" name=""/>
        <dsp:cNvSpPr/>
      </dsp:nvSpPr>
      <dsp:spPr>
        <a:xfrm rot="2142401">
          <a:off x="5469377" y="3303266"/>
          <a:ext cx="2061247" cy="68818"/>
        </a:xfrm>
        <a:custGeom>
          <a:avLst/>
          <a:gdLst/>
          <a:ahLst/>
          <a:cxnLst/>
          <a:rect l="0" t="0" r="0" b="0"/>
          <a:pathLst>
            <a:path>
              <a:moveTo>
                <a:pt x="0" y="34409"/>
              </a:moveTo>
              <a:lnTo>
                <a:pt x="2061247" y="34409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700" kern="1200">
            <a:latin typeface="Montserrat ExtraLight" pitchFamily="2" charset="77"/>
          </a:endParaRPr>
        </a:p>
      </dsp:txBody>
      <dsp:txXfrm>
        <a:off x="6448470" y="3286144"/>
        <a:ext cx="103062" cy="103062"/>
      </dsp:txXfrm>
    </dsp:sp>
    <dsp:sp modelId="{5830331A-11C5-FD48-AA38-21D154BC03D7}">
      <dsp:nvSpPr>
        <dsp:cNvPr id="0" name=""/>
        <dsp:cNvSpPr/>
      </dsp:nvSpPr>
      <dsp:spPr>
        <a:xfrm>
          <a:off x="7336883" y="2893081"/>
          <a:ext cx="4184410" cy="209220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b="1" i="0" kern="1200" dirty="0">
              <a:solidFill>
                <a:srgbClr val="152B48"/>
              </a:solidFill>
              <a:latin typeface="Montserrat ExtraLight" pitchFamily="2" charset="77"/>
            </a:rPr>
            <a:t>Palpación: </a:t>
          </a:r>
          <a:r>
            <a:rPr lang="es-ES" sz="2300" b="0" i="0" kern="1200" dirty="0">
              <a:solidFill>
                <a:srgbClr val="152B48"/>
              </a:solidFill>
              <a:latin typeface="Montserrat ExtraLight" pitchFamily="2" charset="77"/>
            </a:rPr>
            <a:t>con la paciente sentada frente al examinador y con las manos detrás de la cabeza; con las yemas de los dedos índice, corazón y anular (dedos 2, 3 y 4).</a:t>
          </a:r>
        </a:p>
      </dsp:txBody>
      <dsp:txXfrm>
        <a:off x="7398162" y="2954360"/>
        <a:ext cx="4061852" cy="19696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FB0397-7DBE-254A-8B0A-B168CB9F234F}">
      <dsp:nvSpPr>
        <dsp:cNvPr id="0" name=""/>
        <dsp:cNvSpPr/>
      </dsp:nvSpPr>
      <dsp:spPr>
        <a:xfrm>
          <a:off x="407764" y="2736"/>
          <a:ext cx="6100614" cy="12713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 ExtraLight" pitchFamily="2" charset="77"/>
            </a:rPr>
            <a:t>Es una radiografía de las glándulas mamarias en la que se toman distintas proyecciones.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445001" y="39973"/>
        <a:ext cx="6026140" cy="1196892"/>
      </dsp:txXfrm>
    </dsp:sp>
    <dsp:sp modelId="{33BC88EE-AF38-1344-A6B6-33B905B33F4E}">
      <dsp:nvSpPr>
        <dsp:cNvPr id="0" name=""/>
        <dsp:cNvSpPr/>
      </dsp:nvSpPr>
      <dsp:spPr>
        <a:xfrm rot="5400000">
          <a:off x="3303970" y="1294649"/>
          <a:ext cx="308203" cy="36984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500" kern="1200">
            <a:solidFill>
              <a:srgbClr val="152B48"/>
            </a:solidFill>
            <a:latin typeface="Montserrat ExtraLight" pitchFamily="2" charset="77"/>
          </a:endParaRPr>
        </a:p>
      </dsp:txBody>
      <dsp:txXfrm rot="-5400000">
        <a:off x="3347120" y="1325469"/>
        <a:ext cx="221905" cy="215742"/>
      </dsp:txXfrm>
    </dsp:sp>
    <dsp:sp modelId="{01B5823A-6C85-FA46-B175-64404EBB5F00}">
      <dsp:nvSpPr>
        <dsp:cNvPr id="0" name=""/>
        <dsp:cNvSpPr/>
      </dsp:nvSpPr>
      <dsp:spPr>
        <a:xfrm>
          <a:off x="407764" y="1685040"/>
          <a:ext cx="6100614" cy="12713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 ExtraLight" pitchFamily="2" charset="77"/>
            </a:rPr>
            <a:t>Las más comunes son cráneo-caudal y oblicua.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445001" y="1722277"/>
        <a:ext cx="6026140" cy="1196892"/>
      </dsp:txXfrm>
    </dsp:sp>
    <dsp:sp modelId="{04CFC3C3-6465-2944-B5FF-53F6B82DE66C}">
      <dsp:nvSpPr>
        <dsp:cNvPr id="0" name=""/>
        <dsp:cNvSpPr/>
      </dsp:nvSpPr>
      <dsp:spPr>
        <a:xfrm rot="5400000">
          <a:off x="3303970" y="2976954"/>
          <a:ext cx="308203" cy="36984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500" kern="1200">
            <a:solidFill>
              <a:srgbClr val="152B48"/>
            </a:solidFill>
            <a:latin typeface="Montserrat ExtraLight" pitchFamily="2" charset="77"/>
          </a:endParaRPr>
        </a:p>
      </dsp:txBody>
      <dsp:txXfrm rot="-5400000">
        <a:off x="3347120" y="3007774"/>
        <a:ext cx="221905" cy="215742"/>
      </dsp:txXfrm>
    </dsp:sp>
    <dsp:sp modelId="{020E0144-B5CF-8E48-89D3-A5AB5C27E807}">
      <dsp:nvSpPr>
        <dsp:cNvPr id="0" name=""/>
        <dsp:cNvSpPr/>
      </dsp:nvSpPr>
      <dsp:spPr>
        <a:xfrm>
          <a:off x="407764" y="3367344"/>
          <a:ext cx="6100614" cy="12713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 ExtraLight" pitchFamily="2" charset="77"/>
            </a:rPr>
            <a:t>Es importante diferenciar entre una mamografía diagnóstica y una mamografía de tamización.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445001" y="3404581"/>
        <a:ext cx="6026140" cy="11968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BCD5D-D85A-E849-B89F-DA5328D0F654}">
      <dsp:nvSpPr>
        <dsp:cNvPr id="0" name=""/>
        <dsp:cNvSpPr/>
      </dsp:nvSpPr>
      <dsp:spPr>
        <a:xfrm>
          <a:off x="1332" y="236491"/>
          <a:ext cx="2841791" cy="17050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 ExtraLight" pitchFamily="2" charset="77"/>
            </a:rPr>
            <a:t>Está indicada únicamente en mujeres asintomáticas en el marco de un programa de tamización.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1272" y="286431"/>
        <a:ext cx="2741911" cy="1605194"/>
      </dsp:txXfrm>
    </dsp:sp>
    <dsp:sp modelId="{9D8F48A2-7240-FA49-A9B3-AD75E8691190}">
      <dsp:nvSpPr>
        <dsp:cNvPr id="0" name=""/>
        <dsp:cNvSpPr/>
      </dsp:nvSpPr>
      <dsp:spPr>
        <a:xfrm>
          <a:off x="3093201" y="736647"/>
          <a:ext cx="602459" cy="704764"/>
        </a:xfrm>
        <a:prstGeom prst="rightArrow">
          <a:avLst>
            <a:gd name="adj1" fmla="val 60000"/>
            <a:gd name="adj2" fmla="val 50000"/>
          </a:avLst>
        </a:prstGeom>
        <a:solidFill>
          <a:srgbClr val="152B48"/>
        </a:solidFill>
        <a:ln>
          <a:solidFill>
            <a:srgbClr val="00AAA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000" kern="1200">
            <a:solidFill>
              <a:schemeClr val="tx1"/>
            </a:solidFill>
            <a:latin typeface="Montserrat ExtraLight" pitchFamily="2" charset="77"/>
          </a:endParaRPr>
        </a:p>
      </dsp:txBody>
      <dsp:txXfrm>
        <a:off x="3093201" y="877600"/>
        <a:ext cx="421721" cy="422858"/>
      </dsp:txXfrm>
    </dsp:sp>
    <dsp:sp modelId="{C58CC6C6-6479-D34A-874D-081ACC49D1D3}">
      <dsp:nvSpPr>
        <dsp:cNvPr id="0" name=""/>
        <dsp:cNvSpPr/>
      </dsp:nvSpPr>
      <dsp:spPr>
        <a:xfrm>
          <a:off x="3979840" y="236491"/>
          <a:ext cx="2841791" cy="17050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 ExtraLight" pitchFamily="2" charset="77"/>
            </a:rPr>
            <a:t>Para el caso de </a:t>
          </a:r>
          <a:r>
            <a:rPr lang="es-CO" sz="1800" b="1" kern="1200" dirty="0">
              <a:solidFill>
                <a:srgbClr val="152B48"/>
              </a:solidFill>
              <a:latin typeface="Montserrat ExtraLight" pitchFamily="2" charset="77"/>
            </a:rPr>
            <a:t>Colombia</a:t>
          </a:r>
          <a:r>
            <a:rPr lang="es-CO" sz="1800" kern="1200" dirty="0">
              <a:solidFill>
                <a:srgbClr val="152B48"/>
              </a:solidFill>
              <a:latin typeface="Montserrat ExtraLight" pitchFamily="2" charset="77"/>
            </a:rPr>
            <a:t>, se debe realizar cada 2 años en mujeres entre los 50 y 69 años.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4029780" y="286431"/>
        <a:ext cx="2741911" cy="1605194"/>
      </dsp:txXfrm>
    </dsp:sp>
    <dsp:sp modelId="{879B6EE4-0DA4-494E-A439-0C23C42DD09A}">
      <dsp:nvSpPr>
        <dsp:cNvPr id="0" name=""/>
        <dsp:cNvSpPr/>
      </dsp:nvSpPr>
      <dsp:spPr>
        <a:xfrm rot="5400000">
          <a:off x="5099506" y="2140492"/>
          <a:ext cx="602459" cy="704764"/>
        </a:xfrm>
        <a:prstGeom prst="rightArrow">
          <a:avLst>
            <a:gd name="adj1" fmla="val 60000"/>
            <a:gd name="adj2" fmla="val 50000"/>
          </a:avLst>
        </a:prstGeom>
        <a:solidFill>
          <a:srgbClr val="152B48"/>
        </a:solidFill>
        <a:ln>
          <a:solidFill>
            <a:srgbClr val="00AAA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000" kern="1200">
            <a:solidFill>
              <a:schemeClr val="tx1"/>
            </a:solidFill>
            <a:latin typeface="Montserrat ExtraLight" pitchFamily="2" charset="77"/>
          </a:endParaRPr>
        </a:p>
      </dsp:txBody>
      <dsp:txXfrm rot="-5400000">
        <a:off x="5189307" y="2191644"/>
        <a:ext cx="422858" cy="421721"/>
      </dsp:txXfrm>
    </dsp:sp>
    <dsp:sp modelId="{40A1E7A2-775F-6B4E-9EDF-2FC8A5D19E1B}">
      <dsp:nvSpPr>
        <dsp:cNvPr id="0" name=""/>
        <dsp:cNvSpPr/>
      </dsp:nvSpPr>
      <dsp:spPr>
        <a:xfrm>
          <a:off x="3979840" y="3078283"/>
          <a:ext cx="2841791" cy="17050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 ExtraLight" pitchFamily="2" charset="77"/>
            </a:rPr>
            <a:t>Si la mujer tiene una expectativa de vida superior a 10 años.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4029780" y="3128223"/>
        <a:ext cx="2741911" cy="1605194"/>
      </dsp:txXfrm>
    </dsp:sp>
    <dsp:sp modelId="{74D33AB2-7396-D64B-9B39-E24C030EC185}">
      <dsp:nvSpPr>
        <dsp:cNvPr id="0" name=""/>
        <dsp:cNvSpPr/>
      </dsp:nvSpPr>
      <dsp:spPr>
        <a:xfrm rot="10800000">
          <a:off x="3127303" y="3578438"/>
          <a:ext cx="602459" cy="704764"/>
        </a:xfrm>
        <a:prstGeom prst="rightArrow">
          <a:avLst>
            <a:gd name="adj1" fmla="val 60000"/>
            <a:gd name="adj2" fmla="val 50000"/>
          </a:avLst>
        </a:prstGeom>
        <a:solidFill>
          <a:srgbClr val="152B48"/>
        </a:solidFill>
        <a:ln>
          <a:solidFill>
            <a:srgbClr val="00AAA7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000" kern="1200">
            <a:solidFill>
              <a:schemeClr val="tx1"/>
            </a:solidFill>
            <a:latin typeface="Montserrat ExtraLight" pitchFamily="2" charset="77"/>
          </a:endParaRPr>
        </a:p>
      </dsp:txBody>
      <dsp:txXfrm rot="10800000">
        <a:off x="3308041" y="3719391"/>
        <a:ext cx="421721" cy="422858"/>
      </dsp:txXfrm>
    </dsp:sp>
    <dsp:sp modelId="{B7C344D9-791C-2943-BD1F-A56A40E34EF4}">
      <dsp:nvSpPr>
        <dsp:cNvPr id="0" name=""/>
        <dsp:cNvSpPr/>
      </dsp:nvSpPr>
      <dsp:spPr>
        <a:xfrm>
          <a:off x="1332" y="3078283"/>
          <a:ext cx="2841791" cy="170507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00AAA7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 ExtraLight" pitchFamily="2" charset="77"/>
            </a:rPr>
            <a:t>Se debe continuar realizando con el mismo intervalo de tiempo después de los 70 años.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51272" y="3128223"/>
        <a:ext cx="2741911" cy="160519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765068-7C63-1A4C-B3AC-BEE35794CD87}">
      <dsp:nvSpPr>
        <dsp:cNvPr id="0" name=""/>
        <dsp:cNvSpPr/>
      </dsp:nvSpPr>
      <dsp:spPr>
        <a:xfrm>
          <a:off x="0" y="0"/>
          <a:ext cx="8786191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B4E0AC3-FA68-534A-AC34-4C9C685A4FE8}">
      <dsp:nvSpPr>
        <dsp:cNvPr id="0" name=""/>
        <dsp:cNvSpPr/>
      </dsp:nvSpPr>
      <dsp:spPr>
        <a:xfrm>
          <a:off x="0" y="0"/>
          <a:ext cx="1757238" cy="520642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1800" kern="120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0" y="0"/>
        <a:ext cx="1757238" cy="5206420"/>
      </dsp:txXfrm>
    </dsp:sp>
    <dsp:sp modelId="{CE22A6B2-DBA2-6444-96A9-95CDC798350D}">
      <dsp:nvSpPr>
        <dsp:cNvPr id="0" name=""/>
        <dsp:cNvSpPr/>
      </dsp:nvSpPr>
      <dsp:spPr>
        <a:xfrm>
          <a:off x="1889031" y="61203"/>
          <a:ext cx="6897159" cy="122406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 ExtraLight" pitchFamily="2" charset="77"/>
            </a:rPr>
            <a:t>Es una modalidad de imagen indicada en el tamizaje de mujeres de alto riesgo (mutaciones BRCA 1 y 2).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889031" y="61203"/>
        <a:ext cx="6897159" cy="1224067"/>
      </dsp:txXfrm>
    </dsp:sp>
    <dsp:sp modelId="{4CA2D025-7E23-3A46-B8D0-CC811B5561F1}">
      <dsp:nvSpPr>
        <dsp:cNvPr id="0" name=""/>
        <dsp:cNvSpPr/>
      </dsp:nvSpPr>
      <dsp:spPr>
        <a:xfrm>
          <a:off x="1757238" y="1285271"/>
          <a:ext cx="702895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B66795-DC9D-2C4F-BD54-E7BEC8DBCC08}">
      <dsp:nvSpPr>
        <dsp:cNvPr id="0" name=""/>
        <dsp:cNvSpPr/>
      </dsp:nvSpPr>
      <dsp:spPr>
        <a:xfrm>
          <a:off x="1889031" y="1346474"/>
          <a:ext cx="6897159" cy="122406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 ExtraLight" pitchFamily="2" charset="77"/>
            </a:rPr>
            <a:t>Es útil también en la evaluación de pacientes con implantes mamarios para descartar ruptura intracapsular de los mismos.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889031" y="1346474"/>
        <a:ext cx="6897159" cy="1224067"/>
      </dsp:txXfrm>
    </dsp:sp>
    <dsp:sp modelId="{C622D719-EB33-3F42-811C-80AB6E383C2D}">
      <dsp:nvSpPr>
        <dsp:cNvPr id="0" name=""/>
        <dsp:cNvSpPr/>
      </dsp:nvSpPr>
      <dsp:spPr>
        <a:xfrm>
          <a:off x="1757238" y="2570542"/>
          <a:ext cx="702895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276BD5-17B8-644C-A15E-5412BB9F82A0}">
      <dsp:nvSpPr>
        <dsp:cNvPr id="0" name=""/>
        <dsp:cNvSpPr/>
      </dsp:nvSpPr>
      <dsp:spPr>
        <a:xfrm>
          <a:off x="1889031" y="2631746"/>
          <a:ext cx="6897159" cy="122406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 ExtraLight" pitchFamily="2" charset="77"/>
            </a:rPr>
            <a:t>En pacientes con masas palpables que tengan mamografía reportada Birads 0 por mamas densas y ecografía normal.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889031" y="2631746"/>
        <a:ext cx="6897159" cy="1224067"/>
      </dsp:txXfrm>
    </dsp:sp>
    <dsp:sp modelId="{D9E8DC7F-0D7A-5B4C-BBBA-925FA44BAABF}">
      <dsp:nvSpPr>
        <dsp:cNvPr id="0" name=""/>
        <dsp:cNvSpPr/>
      </dsp:nvSpPr>
      <dsp:spPr>
        <a:xfrm>
          <a:off x="1757238" y="3855814"/>
          <a:ext cx="702895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51DAE-6DBA-D945-A020-DB44B1BFBAB6}">
      <dsp:nvSpPr>
        <dsp:cNvPr id="0" name=""/>
        <dsp:cNvSpPr/>
      </dsp:nvSpPr>
      <dsp:spPr>
        <a:xfrm>
          <a:off x="1889031" y="3917017"/>
          <a:ext cx="6897159" cy="1224067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kern="1200" dirty="0">
              <a:solidFill>
                <a:srgbClr val="152B48"/>
              </a:solidFill>
              <a:latin typeface="Montserrat ExtraLight" pitchFamily="2" charset="77"/>
            </a:rPr>
            <a:t>En pacientes con cáncer de mama en las que se desea valorar la extensión de la enfermedad.</a:t>
          </a:r>
          <a:endParaRPr lang="es-ES" sz="18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889031" y="3917017"/>
        <a:ext cx="6897159" cy="1224067"/>
      </dsp:txXfrm>
    </dsp:sp>
    <dsp:sp modelId="{6E8B43D5-3EC8-884B-9D63-3DDBA685EF7A}">
      <dsp:nvSpPr>
        <dsp:cNvPr id="0" name=""/>
        <dsp:cNvSpPr/>
      </dsp:nvSpPr>
      <dsp:spPr>
        <a:xfrm>
          <a:off x="1757238" y="5141085"/>
          <a:ext cx="7028952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10000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FFC7D-F5B8-F647-832C-5DBB349A28D5}">
      <dsp:nvSpPr>
        <dsp:cNvPr id="0" name=""/>
        <dsp:cNvSpPr/>
      </dsp:nvSpPr>
      <dsp:spPr>
        <a:xfrm>
          <a:off x="0" y="0"/>
          <a:ext cx="8237754" cy="11941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b="1" kern="1200" dirty="0">
              <a:solidFill>
                <a:srgbClr val="152B48"/>
              </a:solidFill>
              <a:latin typeface="Montserrat ExtraLight" pitchFamily="2" charset="77"/>
            </a:rPr>
            <a:t>ACOG: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152B48"/>
              </a:solidFill>
              <a:latin typeface="Montserrat ExtraLight" pitchFamily="2" charset="77"/>
            </a:rPr>
            <a:t>comenzar a recomendar la mamografía de detección anual a los 40 años;</a:t>
          </a:r>
          <a:r>
            <a:rPr lang="es-CO" sz="1100" b="0" i="0" u="none" kern="1200" dirty="0">
              <a:solidFill>
                <a:srgbClr val="152B48"/>
              </a:solidFill>
              <a:latin typeface="Montserrat ExtraLight" pitchFamily="2" charset="77"/>
            </a:rPr>
            <a:t> sin límite superior de edad para finalizar la detección (ACOG, 2016).</a:t>
          </a:r>
          <a:endParaRPr lang="es-ES" sz="11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766967" y="0"/>
        <a:ext cx="6470786" cy="1194170"/>
      </dsp:txXfrm>
    </dsp:sp>
    <dsp:sp modelId="{6175BE74-6172-C14D-A326-03F154B8882B}">
      <dsp:nvSpPr>
        <dsp:cNvPr id="0" name=""/>
        <dsp:cNvSpPr/>
      </dsp:nvSpPr>
      <dsp:spPr>
        <a:xfrm>
          <a:off x="119417" y="119417"/>
          <a:ext cx="1647550" cy="95533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4108" b="4108"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A9E92B-9D15-FC49-9597-F5A5776E3896}">
      <dsp:nvSpPr>
        <dsp:cNvPr id="0" name=""/>
        <dsp:cNvSpPr/>
      </dsp:nvSpPr>
      <dsp:spPr>
        <a:xfrm>
          <a:off x="0" y="1313587"/>
          <a:ext cx="8237754" cy="11941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O" sz="1100" b="1" kern="1200" dirty="0">
              <a:solidFill>
                <a:srgbClr val="152B48"/>
              </a:solidFill>
              <a:latin typeface="Montserrat ExtraLight" pitchFamily="2" charset="77"/>
            </a:rPr>
            <a:t>ACS:</a:t>
          </a:r>
        </a:p>
        <a:p>
          <a:pPr marL="0"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152B48"/>
              </a:solidFill>
              <a:latin typeface="Montserrat ExtraLight" pitchFamily="2" charset="77"/>
            </a:rPr>
            <a:t>orecer la oportunidad de realizar una mamografía de detección anual a los 40 años y recomendar una mamografía de detección anual para las edades de 45 a 54;55 años y más, mamografía de detección bienal, anual si la mujer lo desea; continúan cuando la mujer tiene buena salud y una esperanza de vida de 10 años o más (Oeffinger et al., 2015).</a:t>
          </a:r>
          <a:endParaRPr lang="es-ES" sz="11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766967" y="1313587"/>
        <a:ext cx="6470786" cy="1194170"/>
      </dsp:txXfrm>
    </dsp:sp>
    <dsp:sp modelId="{1A9B91B7-176B-CF4E-9F2C-1CF288571B1F}">
      <dsp:nvSpPr>
        <dsp:cNvPr id="0" name=""/>
        <dsp:cNvSpPr/>
      </dsp:nvSpPr>
      <dsp:spPr>
        <a:xfrm>
          <a:off x="119417" y="1433004"/>
          <a:ext cx="1647550" cy="95533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C1B025-FA47-E54A-974A-F6BDADBDA0DD}">
      <dsp:nvSpPr>
        <dsp:cNvPr id="0" name=""/>
        <dsp:cNvSpPr/>
      </dsp:nvSpPr>
      <dsp:spPr>
        <a:xfrm>
          <a:off x="0" y="2627175"/>
          <a:ext cx="8237754" cy="119417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b="1" kern="1200" dirty="0">
              <a:solidFill>
                <a:srgbClr val="152B48"/>
              </a:solidFill>
              <a:latin typeface="Montserrat ExtraLight" pitchFamily="2" charset="77"/>
            </a:rPr>
            <a:t>USPSTF: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100" kern="1200" dirty="0">
              <a:solidFill>
                <a:srgbClr val="152B48"/>
              </a:solidFill>
              <a:latin typeface="Montserrat ExtraLight" pitchFamily="2" charset="77"/>
            </a:rPr>
            <a:t>ofrecer la oportunidad de comenzar la mamografía de detección bienal si una mujer valora más el beneficio que el daño a los 40 años y continúa hasta los 49;mamografía de detección bienal recomendada para las edades de 50 a 74 años; pruebas insuficientes para evaluar los daños y beneficios a partir de los 75 años de edad.</a:t>
          </a:r>
          <a:endParaRPr lang="es-ES" sz="1100" kern="1200" dirty="0">
            <a:solidFill>
              <a:srgbClr val="152B48"/>
            </a:solidFill>
            <a:latin typeface="Montserrat ExtraLight" pitchFamily="2" charset="77"/>
          </a:endParaRPr>
        </a:p>
      </dsp:txBody>
      <dsp:txXfrm>
        <a:off x="1766967" y="2627175"/>
        <a:ext cx="6470786" cy="1194170"/>
      </dsp:txXfrm>
    </dsp:sp>
    <dsp:sp modelId="{B6D3CF61-63FD-2A4F-B083-1A14A4D168E8}">
      <dsp:nvSpPr>
        <dsp:cNvPr id="0" name=""/>
        <dsp:cNvSpPr/>
      </dsp:nvSpPr>
      <dsp:spPr>
        <a:xfrm>
          <a:off x="119417" y="2746592"/>
          <a:ext cx="1647550" cy="955336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465" t="17220" r="465" b="17220"/>
          </a:stretch>
        </a:blip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17/02/2021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541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17/02/2021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56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17/02/2021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512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17/02/2021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66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17/02/2021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47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17/02/2021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3640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17/02/2021</a:t>
            </a:fld>
            <a:endParaRPr lang="es-CO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59455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17/02/2021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883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17/02/2021</a:t>
            </a:fld>
            <a:endParaRPr lang="es-CO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361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17/02/2021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44244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F6315-8EFA-4957-8B1F-343D251DE1AB}" type="datetimeFigureOut">
              <a:rPr lang="es-CO" smtClean="0"/>
              <a:t>17/02/2021</a:t>
            </a:fld>
            <a:endParaRPr lang="es-CO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37233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F6315-8EFA-4957-8B1F-343D251DE1AB}" type="datetimeFigureOut">
              <a:rPr lang="es-CO" smtClean="0"/>
              <a:t>17/02/2021</a:t>
            </a:fld>
            <a:endParaRPr lang="es-CO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0CCD-6591-48DB-8B0C-02F666FB18B1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946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17.pn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18.jpe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9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19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 ?><Relationships xmlns="http://schemas.openxmlformats.org/package/2006/relationships"><Relationship Id="rId3" Target="../comments/comment10.xml" Type="http://schemas.openxmlformats.org/officeDocument/2006/relationships/comments"/><Relationship Id="rId2" Target="../media/image2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comments" Target="../comments/comment11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comments" Target="../comments/comment13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comments" Target="../comments/comment14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5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6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omments" Target="../comments/commen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7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8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Relationship Id="rId4" Target="../comments/comment5.xml" Type="http://schemas.openxmlformats.org/officeDocument/2006/relationships/comments"/></Relationships>
</file>

<file path=ppt/slides/_rels/slide7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7.xml" Type="http://schemas.openxmlformats.org/officeDocument/2006/relationships/slideLayout"/><Relationship Id="rId6" Target="../comments/comment6.xml" Type="http://schemas.openxmlformats.org/officeDocument/2006/relationships/comments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7.xml" Type="http://schemas.openxmlformats.org/officeDocument/2006/relationships/slideLayout"/><Relationship Id="rId4" Target="../comments/comment7.xml" Type="http://schemas.openxmlformats.org/officeDocument/2006/relationships/comments"/></Relationships>
</file>

<file path=ppt/slides/_rels/slide9.xml.rels><?xml version="1.0" encoding="UTF-8" standalone="yes" ?><Relationships xmlns="http://schemas.openxmlformats.org/package/2006/relationships"><Relationship Id="rId8" Target="../comments/comment8.xml" Type="http://schemas.openxmlformats.org/officeDocument/2006/relationships/comments"/><Relationship Id="rId3" Target="../diagrams/layout2.xml" Type="http://schemas.openxmlformats.org/officeDocument/2006/relationships/diagramLayout"/><Relationship Id="rId7" Target="../media/image15.jpeg" Type="http://schemas.openxmlformats.org/officeDocument/2006/relationships/image"/><Relationship Id="rId2" Target="../diagrams/data2.xml" Type="http://schemas.openxmlformats.org/officeDocument/2006/relationships/diagramData"/><Relationship Id="rId1" Target="../slideLayouts/slideLayout7.xml" Type="http://schemas.openxmlformats.org/officeDocument/2006/relationships/slideLayout"/><Relationship Id="rId6" Target="../diagrams/drawing2.xml" Type="http://schemas.microsoft.com/office/2007/relationships/diagramDrawing"/><Relationship Id="rId5" Target="../diagrams/colors2.xml" Type="http://schemas.openxmlformats.org/officeDocument/2006/relationships/diagramColors"/><Relationship Id="rId4" Target="../diagrams/quickStyle2.xml" Type="http://schemas.openxmlformats.org/officeDocument/2006/relationships/diagramQuickStyl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D028C-6784-4ACF-BF2C-6344CE1CE6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dirty="0">
                <a:latin typeface="Montserrat SemiBold" pitchFamily="2" charset="77"/>
              </a:rPr>
              <a:t>Tamizaje de cáncer </a:t>
            </a:r>
            <a:br>
              <a:rPr lang="es-CO" dirty="0">
                <a:latin typeface="Montserrat SemiBold" pitchFamily="2" charset="77"/>
              </a:rPr>
            </a:br>
            <a:r>
              <a:rPr lang="es-CO" dirty="0">
                <a:latin typeface="Montserrat SemiBold" pitchFamily="2" charset="77"/>
              </a:rPr>
              <a:t>de mama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3C9C0-AE97-406A-8289-8F06853E86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646436"/>
            <a:ext cx="6629400" cy="1655762"/>
          </a:xfrm>
        </p:spPr>
        <p:txBody>
          <a:bodyPr/>
          <a:lstStyle/>
          <a:p>
            <a:r>
              <a:rPr lang="es-CO" b="1" dirty="0">
                <a:latin typeface="Montserrat SemiBold" pitchFamily="2" charset="77"/>
              </a:rPr>
              <a:t>Maria Isabel Sánchez Montoya </a:t>
            </a:r>
          </a:p>
          <a:p>
            <a:r>
              <a:rPr lang="es-CO" b="1" dirty="0">
                <a:latin typeface="Montserrat SemiBold" pitchFamily="2" charset="77"/>
              </a:rPr>
              <a:t>Residente ginecología y obstetricia </a:t>
            </a:r>
          </a:p>
          <a:p>
            <a:endParaRPr lang="es-CO" b="1" dirty="0">
              <a:latin typeface="Montserrat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020178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57A0EB95-65C0-0245-84AC-FDEA6404CE6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4910" y="313006"/>
            <a:ext cx="7216725" cy="1994096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064F974A-30AA-7946-AC58-65820AD8719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1857" y="2307102"/>
            <a:ext cx="5791786" cy="4217608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28488B3B-9C3A-9248-BA68-5AD2A3EC9CE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23838" y="333289"/>
            <a:ext cx="2893023" cy="232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18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955208D-F29A-1044-ADE1-C2160CECD014}"/>
              </a:ext>
            </a:extLst>
          </p:cNvPr>
          <p:cNvSpPr/>
          <p:nvPr/>
        </p:nvSpPr>
        <p:spPr>
          <a:xfrm>
            <a:off x="6689014" y="387828"/>
            <a:ext cx="3687228" cy="769441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none">
            <a:spAutoFit/>
          </a:bodyPr>
          <a:lstStyle/>
          <a:p>
            <a:r>
              <a:rPr lang="es-CO" sz="4400" b="1" dirty="0">
                <a:solidFill>
                  <a:schemeClr val="bg1"/>
                </a:solidFill>
                <a:latin typeface="Montserrat ExtraLight" pitchFamily="2" charset="77"/>
              </a:rPr>
              <a:t>Mamografía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61702AE4-8A09-264E-853B-084562BFCEE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3812469"/>
              </p:ext>
            </p:extLst>
          </p:nvPr>
        </p:nvGraphicFramePr>
        <p:xfrm>
          <a:off x="5074556" y="1868557"/>
          <a:ext cx="6916144" cy="4641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509AC62A-16D4-D546-8F15-50C3447C80D3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665" y="772549"/>
            <a:ext cx="36195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767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C80F1D16-C8F5-2F40-A9F3-CC258D81BF18}"/>
              </a:ext>
            </a:extLst>
          </p:cNvPr>
          <p:cNvSpPr/>
          <p:nvPr/>
        </p:nvSpPr>
        <p:spPr>
          <a:xfrm>
            <a:off x="2481068" y="486107"/>
            <a:ext cx="7229864" cy="769441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none">
            <a:spAutoFit/>
          </a:bodyPr>
          <a:lstStyle/>
          <a:p>
            <a:r>
              <a:rPr lang="es-CO" sz="4400" b="1" dirty="0">
                <a:solidFill>
                  <a:schemeClr val="bg1"/>
                </a:solidFill>
                <a:latin typeface="Montserrat ExtraLight" pitchFamily="2" charset="77"/>
              </a:rPr>
              <a:t>Mamografía diagnóstica</a:t>
            </a:r>
            <a:endParaRPr lang="es-CO" sz="4400" b="1" dirty="0">
              <a:solidFill>
                <a:schemeClr val="bg1"/>
              </a:solidFill>
              <a:effectLst/>
              <a:latin typeface="Montserrat ExtraLight" pitchFamily="2" charset="77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D3ACFD6-7161-2047-BD2F-4D0CD1A39A1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7995" y="486107"/>
            <a:ext cx="2114276" cy="1702718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921FAC65-EAA3-8843-81BE-3A9237897791}"/>
              </a:ext>
            </a:extLst>
          </p:cNvPr>
          <p:cNvSpPr/>
          <p:nvPr/>
        </p:nvSpPr>
        <p:spPr>
          <a:xfrm>
            <a:off x="955583" y="1702718"/>
            <a:ext cx="105132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Se debe ordenar a pacientes: </a:t>
            </a:r>
          </a:p>
          <a:p>
            <a:endParaRPr lang="es-CO" sz="2000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800100" lvl="1" indent="-342900">
              <a:buFont typeface="Wingdings" pitchFamily="2" charset="2"/>
              <a:buChar char="§"/>
            </a:pPr>
            <a:r>
              <a:rPr lang="es-CO" dirty="0">
                <a:solidFill>
                  <a:srgbClr val="152B48"/>
                </a:solidFill>
                <a:latin typeface="Montserrat ExtraLight" pitchFamily="2" charset="77"/>
              </a:rPr>
              <a:t>Mayores de 35 años con hallazgos positivos al ECM.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s-CO" dirty="0">
                <a:solidFill>
                  <a:srgbClr val="152B48"/>
                </a:solidFill>
                <a:latin typeface="Montserrat ExtraLight" pitchFamily="2" charset="77"/>
              </a:rPr>
              <a:t>En quienes tiene una sensibilidad de 82% a 94% y una especificidad de 55% a 84%, cuando existe masa palpable.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s-ES" dirty="0">
                <a:solidFill>
                  <a:srgbClr val="152B48"/>
                </a:solidFill>
                <a:latin typeface="Montserrat ExtraLight" pitchFamily="2" charset="77"/>
              </a:rPr>
              <a:t>Baja sensibilidad en mujeres jóvenes o con mamas densas.</a:t>
            </a:r>
            <a:endParaRPr lang="es-CO" dirty="0">
              <a:solidFill>
                <a:srgbClr val="152B48"/>
              </a:solidFill>
              <a:latin typeface="Montserrat ExtraLight" pitchFamily="2" charset="77"/>
            </a:endParaRPr>
          </a:p>
          <a:p>
            <a:endParaRPr lang="es-CO" sz="2000" dirty="0">
              <a:solidFill>
                <a:srgbClr val="152B48"/>
              </a:solidFill>
              <a:effectLst/>
              <a:latin typeface="Montserrat ExtraLight" pitchFamily="2" charset="77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6E7E765-BFBC-0940-8869-906010C42400}"/>
              </a:ext>
            </a:extLst>
          </p:cNvPr>
          <p:cNvSpPr/>
          <p:nvPr/>
        </p:nvSpPr>
        <p:spPr>
          <a:xfrm>
            <a:off x="5345515" y="3841145"/>
            <a:ext cx="6568189" cy="2646878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r>
              <a:rPr lang="es-CO" sz="2000" b="1" dirty="0">
                <a:solidFill>
                  <a:schemeClr val="bg1"/>
                </a:solidFill>
                <a:latin typeface="Montserrat ExtraLight" pitchFamily="2" charset="77"/>
              </a:rPr>
              <a:t>INDICACIONES: </a:t>
            </a:r>
          </a:p>
          <a:p>
            <a:pPr lvl="2"/>
            <a:endParaRPr lang="es-CO" sz="2000" b="1" dirty="0">
              <a:solidFill>
                <a:schemeClr val="bg1"/>
              </a:solidFill>
              <a:latin typeface="Montserrat ExtraLight" pitchFamily="2" charset="77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s-ES" dirty="0">
                <a:solidFill>
                  <a:schemeClr val="bg1"/>
                </a:solidFill>
                <a:latin typeface="Montserrat ExtraLight" pitchFamily="2" charset="77"/>
              </a:rPr>
              <a:t>Masa palpable en paciente mayor de 35 años.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 err="1">
                <a:solidFill>
                  <a:schemeClr val="bg1"/>
                </a:solidFill>
                <a:latin typeface="Montserrat ExtraLight" pitchFamily="2" charset="77"/>
              </a:rPr>
              <a:t>Nodularidad</a:t>
            </a:r>
            <a:r>
              <a:rPr lang="es-ES" dirty="0">
                <a:solidFill>
                  <a:schemeClr val="bg1"/>
                </a:solidFill>
                <a:latin typeface="Montserrat ExtraLight" pitchFamily="2" charset="77"/>
              </a:rPr>
              <a:t> asimétrica palpable en paciente &gt; 35 años.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 err="1">
                <a:solidFill>
                  <a:schemeClr val="bg1"/>
                </a:solidFill>
                <a:latin typeface="Montserrat ExtraLight" pitchFamily="2" charset="77"/>
              </a:rPr>
              <a:t>Telorrea</a:t>
            </a:r>
            <a:r>
              <a:rPr lang="es-ES" dirty="0">
                <a:solidFill>
                  <a:schemeClr val="bg1"/>
                </a:solidFill>
                <a:latin typeface="Montserrat ExtraLight" pitchFamily="2" charset="77"/>
              </a:rPr>
              <a:t> espontánea, persistente y reproducible en paciente &gt; 35 años.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s-ES" dirty="0">
                <a:solidFill>
                  <a:schemeClr val="bg1"/>
                </a:solidFill>
                <a:latin typeface="Montserrat ExtraLight" pitchFamily="2" charset="77"/>
              </a:rPr>
              <a:t>Cambios cutáneos sospechosos de malignidad en paciente mayor de 35 años.</a:t>
            </a:r>
          </a:p>
        </p:txBody>
      </p:sp>
    </p:spTree>
    <p:extLst>
      <p:ext uri="{BB962C8B-B14F-4D97-AF65-F5344CB8AC3E}">
        <p14:creationId xmlns:p14="http://schemas.microsoft.com/office/powerpoint/2010/main" val="1432297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32F4D8B-AA4E-1247-937C-F27A09AF28A1}"/>
              </a:ext>
            </a:extLst>
          </p:cNvPr>
          <p:cNvSpPr/>
          <p:nvPr/>
        </p:nvSpPr>
        <p:spPr>
          <a:xfrm>
            <a:off x="1013791" y="317033"/>
            <a:ext cx="10164418" cy="769441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CO" sz="4400" b="1" dirty="0">
                <a:solidFill>
                  <a:schemeClr val="bg1"/>
                </a:solidFill>
                <a:latin typeface="Montserrat ExtraLight" pitchFamily="2" charset="77"/>
              </a:rPr>
              <a:t>La mamografía de tamización</a:t>
            </a:r>
            <a:endParaRPr lang="es-CO" sz="4400" b="1" dirty="0">
              <a:solidFill>
                <a:schemeClr val="bg1"/>
              </a:solidFill>
              <a:effectLst/>
              <a:latin typeface="Montserrat ExtraLight" pitchFamily="2" charset="77"/>
            </a:endParaRP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27CE349E-C12A-0141-9B8B-2919008918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3827479"/>
              </p:ext>
            </p:extLst>
          </p:nvPr>
        </p:nvGraphicFramePr>
        <p:xfrm>
          <a:off x="5009321" y="1521117"/>
          <a:ext cx="6822965" cy="501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953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EBCD5D-D85A-E849-B89F-DA5328D0F6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C8EBCD5D-D85A-E849-B89F-DA5328D0F6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D8F48A2-7240-FA49-A9B3-AD75E8691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9D8F48A2-7240-FA49-A9B3-AD75E8691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8CC6C6-6479-D34A-874D-081ACC49D1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C58CC6C6-6479-D34A-874D-081ACC49D1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79B6EE4-0DA4-494E-A439-0C23C42DD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879B6EE4-0DA4-494E-A439-0C23C42DD0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A1E7A2-775F-6B4E-9EDF-2FC8A5D19E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40A1E7A2-775F-6B4E-9EDF-2FC8A5D19E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D33AB2-7396-D64B-9B39-E24C030EC1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graphicEl>
                                              <a:dgm id="{74D33AB2-7396-D64B-9B39-E24C030EC1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C344D9-791C-2943-BD1F-A56A40E34E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B7C344D9-791C-2943-BD1F-A56A40E34E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E31DD8E-DF85-7444-9F09-04845E7D440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9322" y="421916"/>
            <a:ext cx="6772022" cy="572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930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5BC87913-A78A-7C43-9975-A399D8EBCEDC}"/>
              </a:ext>
            </a:extLst>
          </p:cNvPr>
          <p:cNvSpPr/>
          <p:nvPr/>
        </p:nvSpPr>
        <p:spPr>
          <a:xfrm>
            <a:off x="3260929" y="132579"/>
            <a:ext cx="5670142" cy="769441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none">
            <a:spAutoFit/>
          </a:bodyPr>
          <a:lstStyle/>
          <a:p>
            <a:r>
              <a:rPr lang="es-CO" sz="4400" b="1" dirty="0">
                <a:solidFill>
                  <a:schemeClr val="bg1"/>
                </a:solidFill>
                <a:latin typeface="Montserrat ExtraLight" pitchFamily="2" charset="77"/>
              </a:rPr>
              <a:t>Ecografía mamaria</a:t>
            </a:r>
            <a:endParaRPr lang="es-CO" sz="4400" b="1" dirty="0">
              <a:solidFill>
                <a:schemeClr val="bg1"/>
              </a:solidFill>
              <a:effectLst/>
              <a:latin typeface="Montserrat ExtraLight" pitchFamily="2" charset="77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4B4C7D9-62F1-3A4B-9B26-2F8457A225A3}"/>
              </a:ext>
            </a:extLst>
          </p:cNvPr>
          <p:cNvSpPr/>
          <p:nvPr/>
        </p:nvSpPr>
        <p:spPr>
          <a:xfrm>
            <a:off x="548641" y="1028572"/>
            <a:ext cx="114511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152B48"/>
                </a:solidFill>
                <a:latin typeface="Montserrat ExtraLight" pitchFamily="2" charset="77"/>
              </a:rPr>
              <a:t>Su utilidad principal radica en establecer la diferencia entre lesiones sólidas y quísticas, palpables y no palpables, dado que la mamografía no puede hacerlo.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CO" sz="1600" dirty="0">
              <a:solidFill>
                <a:srgbClr val="152B48"/>
              </a:solidFill>
              <a:latin typeface="Montserrat ExtraLight" pitchFamily="2" charset="77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600" dirty="0">
                <a:solidFill>
                  <a:srgbClr val="152B48"/>
                </a:solidFill>
                <a:latin typeface="Montserrat ExtraLight" pitchFamily="2" charset="77"/>
              </a:rPr>
              <a:t>Debido a la baja sensibilidad de la mamografía en mujeres jóvenes o con mamas densas, la ecografía es una técnica esencial para el diagnóstico y seguimiento de los tumores benignos de la mama.</a:t>
            </a:r>
            <a:endParaRPr lang="es-CO" sz="1600" dirty="0">
              <a:solidFill>
                <a:srgbClr val="152B48"/>
              </a:solidFill>
              <a:effectLst/>
              <a:latin typeface="Montserrat ExtraLight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DB1362B6-73AB-894D-A2F8-70A1443CFC28}"/>
              </a:ext>
            </a:extLst>
          </p:cNvPr>
          <p:cNvSpPr/>
          <p:nvPr/>
        </p:nvSpPr>
        <p:spPr>
          <a:xfrm>
            <a:off x="5009321" y="2669084"/>
            <a:ext cx="6718852" cy="3816429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>
            <a:spAutoFit/>
          </a:bodyPr>
          <a:lstStyle/>
          <a:p>
            <a:r>
              <a:rPr lang="es-CO" b="1" dirty="0">
                <a:solidFill>
                  <a:schemeClr val="bg1"/>
                </a:solidFill>
                <a:latin typeface="Montserrat ExtraLight" pitchFamily="2" charset="77"/>
              </a:rPr>
              <a:t>Indicaciones: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1600" dirty="0">
                <a:solidFill>
                  <a:schemeClr val="bg1"/>
                </a:solidFill>
                <a:latin typeface="Montserrat ExtraLight" pitchFamily="2" charset="77"/>
              </a:rPr>
              <a:t>Masa palpable en una paciente de cualquier edad.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1600" dirty="0">
                <a:solidFill>
                  <a:schemeClr val="bg1"/>
                </a:solidFill>
                <a:latin typeface="Montserrat ExtraLight" pitchFamily="2" charset="77"/>
              </a:rPr>
              <a:t>Nódulos vistos en mamografía para definir si son sólidos o quísticos.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1600" dirty="0">
                <a:solidFill>
                  <a:schemeClr val="bg1"/>
                </a:solidFill>
                <a:latin typeface="Montserrat ExtraLight" pitchFamily="2" charset="77"/>
              </a:rPr>
              <a:t>Asimetría focal o áreas de distorsión de la arquitectura (BIRADS 3) en la </a:t>
            </a:r>
            <a:r>
              <a:rPr lang="es-CO" sz="1600" dirty="0">
                <a:solidFill>
                  <a:schemeClr val="bg1"/>
                </a:solidFill>
                <a:latin typeface="Montserrat ExtraLight" pitchFamily="2" charset="77"/>
              </a:rPr>
              <a:t>mamografía.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1600" dirty="0" err="1">
                <a:solidFill>
                  <a:schemeClr val="bg1"/>
                </a:solidFill>
                <a:latin typeface="Montserrat ExtraLight" pitchFamily="2" charset="77"/>
              </a:rPr>
              <a:t>Nodularidad</a:t>
            </a:r>
            <a:r>
              <a:rPr lang="es-ES" sz="1600" dirty="0">
                <a:solidFill>
                  <a:schemeClr val="bg1"/>
                </a:solidFill>
                <a:latin typeface="Montserrat ExtraLight" pitchFamily="2" charset="77"/>
              </a:rPr>
              <a:t> asimétrica identificada al ECM en una paciente de cualquier edad.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1600" dirty="0">
                <a:solidFill>
                  <a:schemeClr val="bg1"/>
                </a:solidFill>
                <a:latin typeface="Montserrat ExtraLight" pitchFamily="2" charset="77"/>
              </a:rPr>
              <a:t>Seguimiento de quiste complicado cada 6 meses por 18 meses si hay estabilidad de </a:t>
            </a:r>
            <a:r>
              <a:rPr lang="es-CO" sz="1600" dirty="0">
                <a:solidFill>
                  <a:schemeClr val="bg1"/>
                </a:solidFill>
                <a:latin typeface="Montserrat ExtraLight" pitchFamily="2" charset="77"/>
              </a:rPr>
              <a:t>la lesión.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1600" dirty="0" err="1">
                <a:solidFill>
                  <a:schemeClr val="bg1"/>
                </a:solidFill>
                <a:latin typeface="Montserrat ExtraLight" pitchFamily="2" charset="77"/>
              </a:rPr>
              <a:t>Telorrea</a:t>
            </a:r>
            <a:r>
              <a:rPr lang="es-ES" sz="1600" dirty="0">
                <a:solidFill>
                  <a:schemeClr val="bg1"/>
                </a:solidFill>
                <a:latin typeface="Montserrat ExtraLight" pitchFamily="2" charset="77"/>
              </a:rPr>
              <a:t> espontánea, persistente y reproducible en una paciente de cualquier </a:t>
            </a:r>
            <a:r>
              <a:rPr lang="es-CO" sz="1600" dirty="0">
                <a:solidFill>
                  <a:schemeClr val="bg1"/>
                </a:solidFill>
                <a:latin typeface="Montserrat ExtraLight" pitchFamily="2" charset="77"/>
              </a:rPr>
              <a:t>edad.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sz="1600" dirty="0">
                <a:solidFill>
                  <a:schemeClr val="bg1"/>
                </a:solidFill>
                <a:latin typeface="Montserrat ExtraLight" pitchFamily="2" charset="77"/>
              </a:rPr>
              <a:t>Cambios cutáneos sospechosos en una paciente de cualquier edad.</a:t>
            </a:r>
          </a:p>
          <a:p>
            <a:pPr marL="800100" lvl="1" indent="-342900">
              <a:buFont typeface="+mj-lt"/>
              <a:buAutoNum type="arabicPeriod"/>
            </a:pPr>
            <a:r>
              <a:rPr lang="pt-BR" sz="1600" dirty="0">
                <a:solidFill>
                  <a:schemeClr val="bg1"/>
                </a:solidFill>
                <a:latin typeface="Montserrat ExtraLight" pitchFamily="2" charset="77"/>
              </a:rPr>
              <a:t>Mama densa (BIRADS 0).</a:t>
            </a:r>
            <a:endParaRPr lang="es-CO" sz="1600" dirty="0">
              <a:solidFill>
                <a:schemeClr val="bg1"/>
              </a:solidFill>
              <a:latin typeface="Montserrat Extra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1993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262F3C2F-F01A-7149-AB10-255FB2A27666}"/>
              </a:ext>
            </a:extLst>
          </p:cNvPr>
          <p:cNvSpPr/>
          <p:nvPr/>
        </p:nvSpPr>
        <p:spPr>
          <a:xfrm>
            <a:off x="1544914" y="247915"/>
            <a:ext cx="9102172" cy="769441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none">
            <a:spAutoFit/>
          </a:bodyPr>
          <a:lstStyle/>
          <a:p>
            <a:r>
              <a:rPr lang="es-CO" sz="4400" b="1" dirty="0">
                <a:solidFill>
                  <a:schemeClr val="bg1"/>
                </a:solidFill>
                <a:latin typeface="Montserrat ExtraLight" pitchFamily="2" charset="77"/>
              </a:rPr>
              <a:t>Resonancia nuclear magnética</a:t>
            </a:r>
            <a:endParaRPr lang="es-CO" sz="4400" dirty="0">
              <a:solidFill>
                <a:schemeClr val="bg1"/>
              </a:solidFill>
              <a:latin typeface="Montserrat ExtraLight" pitchFamily="2" charset="77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6B1C2E91-8DA8-8B45-8869-50AB14B815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9852219"/>
              </p:ext>
            </p:extLst>
          </p:nvPr>
        </p:nvGraphicFramePr>
        <p:xfrm>
          <a:off x="3034747" y="1403665"/>
          <a:ext cx="8786191" cy="5206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4150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BEACEF9B-7F2C-E945-B360-B63773255C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2534143"/>
              </p:ext>
            </p:extLst>
          </p:nvPr>
        </p:nvGraphicFramePr>
        <p:xfrm>
          <a:off x="3670852" y="262394"/>
          <a:ext cx="8237754" cy="3821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39186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75BE74-6172-C14D-A326-03F154B88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6175BE74-6172-C14D-A326-03F154B888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FFC7D-F5B8-F647-832C-5DBB349A28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graphicEl>
                                              <a:dgm id="{E6EFFC7D-F5B8-F647-832C-5DBB349A28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9B91B7-176B-CF4E-9F2C-1CF288571B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1A9B91B7-176B-CF4E-9F2C-1CF288571B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1A9E92B-9D15-FC49-9597-F5A5776E38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graphicEl>
                                              <a:dgm id="{11A9E92B-9D15-FC49-9597-F5A5776E38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6D3CF61-63FD-2A4F-B083-1A14A4D168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B6D3CF61-63FD-2A4F-B083-1A14A4D168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C1B025-FA47-E54A-974A-F6BDADBDA0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graphicEl>
                                              <a:dgm id="{30C1B025-FA47-E54A-974A-F6BDADBDA0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9540252-BB0D-1543-B049-8F8F73AD74C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05698" y="424071"/>
            <a:ext cx="7359798" cy="428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558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0F4724D-7FCA-384F-B1C3-5126114C155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7373" y="574204"/>
            <a:ext cx="7277473" cy="397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51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8CD97F3F-6EBC-D246-B031-7DD0184A492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8644705"/>
              </p:ext>
            </p:extLst>
          </p:nvPr>
        </p:nvGraphicFramePr>
        <p:xfrm>
          <a:off x="821635" y="397565"/>
          <a:ext cx="11019266" cy="6061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944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D76089-422D-E44D-BD86-DEA4778DC5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67D76089-422D-E44D-BD86-DEA4778DC5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3483573-175B-C543-993C-5A5C630FD5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D3483573-175B-C543-993C-5A5C630FD5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D25569-8059-2D43-9347-AD56A82F9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graphicEl>
                                              <a:dgm id="{67D25569-8059-2D43-9347-AD56A82F90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E2D9688-34F7-9145-9428-0BD69123D0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4E2D9688-34F7-9145-9428-0BD69123D0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1377A0-A5A6-614C-B650-ECEEBE27E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0E1377A0-A5A6-614C-B650-ECEEBE27EC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EB3EB6-008B-B543-A300-242C8B6AB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31EB3EB6-008B-B543-A300-242C8B6AB8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0BC8AD6-74F0-9840-BE4F-1A36E03E0F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graphicEl>
                                              <a:dgm id="{90BC8AD6-74F0-9840-BE4F-1A36E03E0F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5923F03-4968-4C49-B8FC-F6A7BCC1C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05923F03-4968-4C49-B8FC-F6A7BCC1C9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5AE776-80FF-E644-B43F-BC670D6A84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graphicEl>
                                              <a:dgm id="{A65AE776-80FF-E644-B43F-BC670D6A84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890E1C9-F785-3541-B4FA-E2C02515008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8149" y="808383"/>
            <a:ext cx="7321086" cy="4333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0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D1022C42-D3EF-1B41-93C7-16378B6F73C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7044" y="1066214"/>
            <a:ext cx="7262191" cy="3676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208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FF9C8D66-05A1-D341-B315-5D8F7BCC80E5}"/>
              </a:ext>
            </a:extLst>
          </p:cNvPr>
          <p:cNvSpPr/>
          <p:nvPr/>
        </p:nvSpPr>
        <p:spPr>
          <a:xfrm>
            <a:off x="1073013" y="1209822"/>
            <a:ext cx="101248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400" b="1" dirty="0">
                <a:solidFill>
                  <a:srgbClr val="152B48"/>
                </a:solidFill>
                <a:latin typeface="Montserrat ExtraLight" pitchFamily="2" charset="77"/>
              </a:rPr>
              <a:t>“El futuro pertenece a aquellos que creen en la belleza de sus sueños.”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4B67A4CA-0751-834F-B9C2-3C542FF275FD}"/>
              </a:ext>
            </a:extLst>
          </p:cNvPr>
          <p:cNvSpPr/>
          <p:nvPr/>
        </p:nvSpPr>
        <p:spPr>
          <a:xfrm>
            <a:off x="7662940" y="3465443"/>
            <a:ext cx="35349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2800" b="1" dirty="0">
                <a:solidFill>
                  <a:srgbClr val="152B48"/>
                </a:solidFill>
                <a:latin typeface="Montserrat ExtraLight" pitchFamily="2" charset="77"/>
              </a:rPr>
              <a:t>Eleanor Roosevelt.</a:t>
            </a:r>
          </a:p>
        </p:txBody>
      </p:sp>
    </p:spTree>
    <p:extLst>
      <p:ext uri="{BB962C8B-B14F-4D97-AF65-F5344CB8AC3E}">
        <p14:creationId xmlns:p14="http://schemas.microsoft.com/office/powerpoint/2010/main" val="395161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CA6D2B4-616C-8C46-BE5A-AA1CF7DB136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4431" y="733796"/>
            <a:ext cx="11043138" cy="1472418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9FEA48F2-94B3-9445-80CE-B1A726A5A794}"/>
              </a:ext>
            </a:extLst>
          </p:cNvPr>
          <p:cNvSpPr txBox="1"/>
          <p:nvPr/>
        </p:nvSpPr>
        <p:spPr>
          <a:xfrm>
            <a:off x="3434192" y="275645"/>
            <a:ext cx="5323615" cy="769441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4400" b="1" dirty="0">
                <a:solidFill>
                  <a:schemeClr val="bg1"/>
                </a:solidFill>
                <a:latin typeface="Montserrat ExtraLight" pitchFamily="2" charset="77"/>
              </a:rPr>
              <a:t>Epidemiología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36711A37-ADBD-8842-A4AD-5968EA8FB16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1357" y="2221364"/>
            <a:ext cx="6160012" cy="436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872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4808FD5-883B-B345-8E24-0AE2D6EA7ED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0417" y="281866"/>
            <a:ext cx="10443941" cy="3563334"/>
          </a:xfrm>
          <a:prstGeom prst="rect">
            <a:avLst/>
          </a:prstGeom>
        </p:spPr>
      </p:pic>
      <p:sp>
        <p:nvSpPr>
          <p:cNvPr id="3" name="Marco 2">
            <a:extLst>
              <a:ext uri="{FF2B5EF4-FFF2-40B4-BE49-F238E27FC236}">
                <a16:creationId xmlns:a16="http://schemas.microsoft.com/office/drawing/2014/main" id="{1997F0D1-5926-B34F-9FC3-4A50713266A8}"/>
              </a:ext>
            </a:extLst>
          </p:cNvPr>
          <p:cNvSpPr/>
          <p:nvPr/>
        </p:nvSpPr>
        <p:spPr>
          <a:xfrm>
            <a:off x="1284234" y="1166191"/>
            <a:ext cx="7660984" cy="377682"/>
          </a:xfrm>
          <a:prstGeom prst="frame">
            <a:avLst/>
          </a:prstGeom>
          <a:solidFill>
            <a:srgbClr val="00AAA7"/>
          </a:solidFill>
          <a:ln>
            <a:solidFill>
              <a:srgbClr val="00A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2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61CBD75C-7F05-C445-84A1-BF7B79B2A7D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5332" y="134038"/>
            <a:ext cx="6423354" cy="6632163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63D0FFED-B4BF-6A44-B63F-95ABAB4D646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614" y="357259"/>
            <a:ext cx="4054141" cy="326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234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DD071506-0EAF-4E4D-89BC-47573B795F1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127" y="1097715"/>
            <a:ext cx="3327400" cy="26797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FA4885A2-6FCC-854F-BC50-FCA7B872C640}"/>
              </a:ext>
            </a:extLst>
          </p:cNvPr>
          <p:cNvSpPr/>
          <p:nvPr/>
        </p:nvSpPr>
        <p:spPr>
          <a:xfrm>
            <a:off x="740186" y="179497"/>
            <a:ext cx="11027378" cy="769441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none">
            <a:spAutoFit/>
          </a:bodyPr>
          <a:lstStyle/>
          <a:p>
            <a:r>
              <a:rPr lang="es-CO" sz="4400" b="1" dirty="0">
                <a:solidFill>
                  <a:schemeClr val="bg1"/>
                </a:solidFill>
                <a:latin typeface="Montserrat ExtraLight" pitchFamily="2" charset="77"/>
              </a:rPr>
              <a:t>Pruebas diagnósticas y de tamización</a:t>
            </a:r>
            <a:endParaRPr lang="es-CO" sz="4400" b="1" dirty="0">
              <a:solidFill>
                <a:schemeClr val="bg1"/>
              </a:solidFill>
              <a:effectLst/>
              <a:latin typeface="Montserrat ExtraLight" pitchFamily="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9DC7168-232F-344C-BE2C-653E18796913}"/>
              </a:ext>
            </a:extLst>
          </p:cNvPr>
          <p:cNvSpPr/>
          <p:nvPr/>
        </p:nvSpPr>
        <p:spPr>
          <a:xfrm>
            <a:off x="4139043" y="1822419"/>
            <a:ext cx="76332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52B48"/>
                </a:solidFill>
                <a:latin typeface="Montserrat ExtraLight" pitchFamily="2" charset="77"/>
              </a:rPr>
              <a:t>No disminuye la mortalidad en cáncer de </a:t>
            </a:r>
            <a:r>
              <a:rPr lang="es-CO" sz="2000" dirty="0">
                <a:solidFill>
                  <a:srgbClr val="152B48"/>
                </a:solidFill>
                <a:latin typeface="Montserrat ExtraLight" pitchFamily="2" charset="77"/>
              </a:rPr>
              <a:t>mama.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52B48"/>
                </a:solidFill>
                <a:latin typeface="Montserrat ExtraLight" pitchFamily="2" charset="77"/>
              </a:rPr>
              <a:t>Forma de conocer sus mamas y ante cualquier anormalidad </a:t>
            </a:r>
            <a:r>
              <a:rPr lang="es-ES" sz="2000" dirty="0">
                <a:solidFill>
                  <a:srgbClr val="152B48"/>
                </a:solidFill>
                <a:latin typeface="Montserrat ExtraLight" pitchFamily="2" charset="77"/>
                <a:sym typeface="Wingdings" panose="05000000000000000000" pitchFamily="2" charset="2"/>
              </a:rPr>
              <a:t> consultar.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152B48"/>
                </a:solidFill>
                <a:latin typeface="Montserrat ExtraLight" pitchFamily="2" charset="77"/>
              </a:rPr>
              <a:t>Mujeres </a:t>
            </a:r>
            <a:r>
              <a:rPr lang="es-ES" sz="2000" dirty="0" err="1">
                <a:solidFill>
                  <a:srgbClr val="152B48"/>
                </a:solidFill>
                <a:latin typeface="Montserrat ExtraLight" pitchFamily="2" charset="77"/>
              </a:rPr>
              <a:t>premenopaúsicas</a:t>
            </a:r>
            <a:r>
              <a:rPr lang="es-ES" sz="2000" dirty="0">
                <a:solidFill>
                  <a:srgbClr val="152B48"/>
                </a:solidFill>
                <a:latin typeface="Montserrat ExtraLight" pitchFamily="2" charset="77"/>
              </a:rPr>
              <a:t> ocho días después del período menstrual y en </a:t>
            </a:r>
            <a:r>
              <a:rPr lang="es-ES" sz="2000" dirty="0" err="1">
                <a:solidFill>
                  <a:srgbClr val="152B48"/>
                </a:solidFill>
                <a:latin typeface="Montserrat ExtraLight" pitchFamily="2" charset="77"/>
              </a:rPr>
              <a:t>posmenopaúsicas</a:t>
            </a:r>
            <a:r>
              <a:rPr lang="es-ES" sz="2000" dirty="0">
                <a:solidFill>
                  <a:srgbClr val="152B48"/>
                </a:solidFill>
                <a:latin typeface="Montserrat ExtraLight" pitchFamily="2" charset="77"/>
              </a:rPr>
              <a:t> el mismo día de cada mes.</a:t>
            </a:r>
            <a:endParaRPr lang="es-CO" sz="2000" dirty="0">
              <a:solidFill>
                <a:srgbClr val="152B48"/>
              </a:solidFill>
              <a:latin typeface="Montserrat ExtraLight" pitchFamily="2" charset="77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CD8443AC-88E8-E14C-A689-352944E11E3F}"/>
              </a:ext>
            </a:extLst>
          </p:cNvPr>
          <p:cNvSpPr/>
          <p:nvPr/>
        </p:nvSpPr>
        <p:spPr>
          <a:xfrm>
            <a:off x="6883100" y="1208417"/>
            <a:ext cx="2145139" cy="461665"/>
          </a:xfrm>
          <a:prstGeom prst="rect">
            <a:avLst/>
          </a:prstGeom>
          <a:solidFill>
            <a:srgbClr val="152B48"/>
          </a:solidFill>
          <a:ln>
            <a:solidFill>
              <a:srgbClr val="00AAA7"/>
            </a:solidFill>
          </a:ln>
        </p:spPr>
        <p:txBody>
          <a:bodyPr wrap="none">
            <a:spAutoFit/>
          </a:bodyPr>
          <a:lstStyle/>
          <a:p>
            <a:r>
              <a:rPr lang="es-CO" sz="2400" dirty="0">
                <a:solidFill>
                  <a:schemeClr val="bg1"/>
                </a:solidFill>
                <a:latin typeface="Montserrat ExtraLight" pitchFamily="2" charset="77"/>
              </a:rPr>
              <a:t>Autoexamen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C802FC5F-2CD0-544E-9702-7460C87111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5866" y="4066085"/>
            <a:ext cx="5727273" cy="2592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053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F5AAC248-DC7B-1949-BF33-B02A3C1FA17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213" y="114149"/>
            <a:ext cx="4460873" cy="20196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537C376-ACF4-5C47-AAE1-CD0AB1C4F49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68275" y="2099574"/>
            <a:ext cx="4270198" cy="18914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B6F6F85-D269-0643-905B-963E3A133B3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7929" y="2096261"/>
            <a:ext cx="4243953" cy="189139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E6FBD4C1-BAB4-F247-AFCA-C3D7CD56DCB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2548" y="4510197"/>
            <a:ext cx="4270198" cy="201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997663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4EC8B429-47F7-F141-8CAC-9CD93D3D48D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7342" y="1404730"/>
            <a:ext cx="5913339" cy="306309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148D6989-56B8-A74B-8FED-991ABB93093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566" y="950469"/>
            <a:ext cx="3077608" cy="247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91370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4ABFB6D-E8A4-934C-A4C2-39D659828A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8568621"/>
              </p:ext>
            </p:extLst>
          </p:nvPr>
        </p:nvGraphicFramePr>
        <p:xfrm>
          <a:off x="442722" y="239150"/>
          <a:ext cx="11521441" cy="5472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o 2">
            <a:extLst>
              <a:ext uri="{FF2B5EF4-FFF2-40B4-BE49-F238E27FC236}">
                <a16:creationId xmlns:a16="http://schemas.microsoft.com/office/drawing/2014/main" id="{B55CA9CC-3EFD-3A43-B9E3-182652A6C799}"/>
              </a:ext>
            </a:extLst>
          </p:cNvPr>
          <p:cNvSpPr/>
          <p:nvPr/>
        </p:nvSpPr>
        <p:spPr>
          <a:xfrm>
            <a:off x="7673009" y="3014003"/>
            <a:ext cx="4354865" cy="2247110"/>
          </a:xfrm>
          <a:prstGeom prst="frame">
            <a:avLst>
              <a:gd name="adj1" fmla="val 4875"/>
            </a:avLst>
          </a:prstGeom>
          <a:solidFill>
            <a:srgbClr val="152B48"/>
          </a:solidFill>
          <a:ln>
            <a:solidFill>
              <a:srgbClr val="00AA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569DDC4-6A24-A648-955D-E4275F0CB36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7059" y="239150"/>
            <a:ext cx="2156480" cy="173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66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PlantillaNuevoFR2020</Template>
  <TotalTime>7102</TotalTime>
  <Words>847</Words>
  <Application>Microsoft Office PowerPoint</Application>
  <PresentationFormat>Panorámica</PresentationFormat>
  <Paragraphs>65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9" baseType="lpstr">
      <vt:lpstr>Arial</vt:lpstr>
      <vt:lpstr>Calibri</vt:lpstr>
      <vt:lpstr>Montserrat</vt:lpstr>
      <vt:lpstr>Montserrat ExtraLight</vt:lpstr>
      <vt:lpstr>Montserrat SemiBold</vt:lpstr>
      <vt:lpstr>Wingdings</vt:lpstr>
      <vt:lpstr>Tema de Office</vt:lpstr>
      <vt:lpstr>Tamizaje de cáncer  de mama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ana.cardonaga@outlook.es</dc:creator>
  <cp:lastModifiedBy>User</cp:lastModifiedBy>
  <cp:revision>74</cp:revision>
  <dcterms:created xsi:type="dcterms:W3CDTF">2020-11-12T02:46:13Z</dcterms:created>
  <dcterms:modified xsi:type="dcterms:W3CDTF">2021-02-17T17:32:23Z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650900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