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313" r:id="rId3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BA7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492D827-6053-4828-82CC-A96B77A06B59}"/>
              </a:ext>
            </a:extLst>
          </p:cNvPr>
          <p:cNvSpPr txBox="1">
            <a:spLocks/>
          </p:cNvSpPr>
          <p:nvPr/>
        </p:nvSpPr>
        <p:spPr>
          <a:xfrm>
            <a:off x="351112" y="363469"/>
            <a:ext cx="11489776" cy="210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CO" sz="5400" b="1" dirty="0"/>
              <a:t>TEC EN PEDIATRÍA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8815E256-A2E8-482E-A126-07910356310B}"/>
              </a:ext>
            </a:extLst>
          </p:cNvPr>
          <p:cNvSpPr txBox="1">
            <a:spLocks/>
          </p:cNvSpPr>
          <p:nvPr/>
        </p:nvSpPr>
        <p:spPr>
          <a:xfrm>
            <a:off x="3761173" y="2778256"/>
            <a:ext cx="4669654" cy="14522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800" dirty="0"/>
              <a:t>Manuela Rendón Díez</a:t>
            </a:r>
          </a:p>
          <a:p>
            <a:r>
              <a:rPr lang="es-CO" sz="2800" dirty="0"/>
              <a:t>Residente </a:t>
            </a:r>
          </a:p>
          <a:p>
            <a:r>
              <a:rPr lang="es-CO" sz="2800" dirty="0"/>
              <a:t>Pediatría UPB</a:t>
            </a:r>
          </a:p>
        </p:txBody>
      </p:sp>
    </p:spTree>
    <p:extLst>
      <p:ext uri="{BB962C8B-B14F-4D97-AF65-F5344CB8AC3E}">
        <p14:creationId xmlns:p14="http://schemas.microsoft.com/office/powerpoint/2010/main" val="303643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6016" y="568456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974723"/>
            <a:ext cx="5237881" cy="3462616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CO" sz="2000" b="1" dirty="0">
                <a:latin typeface="Montserrat" pitchFamily="2" charset="77"/>
                <a:ea typeface="Arial" panose="020B0604020202020204" pitchFamily="34" charset="0"/>
              </a:rPr>
              <a:t>DIFUSO: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O" sz="2000" b="1" u="sng" dirty="0">
                <a:effectLst/>
                <a:latin typeface="Montserrat" pitchFamily="2" charset="77"/>
                <a:ea typeface="Arial" panose="020B0604020202020204" pitchFamily="34" charset="0"/>
              </a:rPr>
              <a:t>Daño axonal difuso</a:t>
            </a:r>
            <a:r>
              <a:rPr lang="es-CO" sz="2000" dirty="0">
                <a:effectLst/>
                <a:latin typeface="Montserrat" pitchFamily="2" charset="77"/>
                <a:ea typeface="Arial" panose="020B0604020202020204" pitchFamily="34" charset="0"/>
              </a:rPr>
              <a:t>: </a:t>
            </a:r>
            <a:r>
              <a:rPr lang="es-ES" sz="2000" dirty="0">
                <a:latin typeface="Montserrat" pitchFamily="2" charset="77"/>
                <a:ea typeface="Arial" panose="020B0604020202020204" pitchFamily="34" charset="0"/>
              </a:rPr>
              <a:t>c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ausado por la rápida aceleración y desaceleración craneal. Compromete núcleos hemisféricos profundos, tálamo, ganglios basales y tractos de sustancia blanca (cuerpo calloso).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CO" sz="2000" dirty="0">
              <a:latin typeface="Montserrat" pitchFamily="2" charset="77"/>
            </a:endParaRPr>
          </a:p>
        </p:txBody>
      </p:sp>
      <p:pic>
        <p:nvPicPr>
          <p:cNvPr id="27650" name="Picture 2" descr="Daño axonal difuso - Wikipedia, la enciclopedia libre">
            <a:extLst>
              <a:ext uri="{FF2B5EF4-FFF2-40B4-BE49-F238E27FC236}">
                <a16:creationId xmlns:a16="http://schemas.microsoft.com/office/drawing/2014/main" id="{6C577200-F173-43EB-9CE3-0AC52CD30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02" y="742121"/>
            <a:ext cx="4342810" cy="24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96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215" y="40503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/>
              <a:t>FISIOPATOLOGÍA</a:t>
            </a:r>
            <a:endParaRPr lang="es-CO" sz="3200" b="1" dirty="0"/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58C930B9-62E6-429D-9433-C11E73C10B7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291609" y="1800082"/>
            <a:ext cx="6703060" cy="3541928"/>
          </a:xfrm>
          <a:prstGeom prst="rect">
            <a:avLst/>
          </a:prstGeom>
          <a:ln>
            <a:solidFill>
              <a:srgbClr val="00ABA7"/>
            </a:solidFill>
          </a:ln>
        </p:spPr>
      </p:pic>
      <p:pic>
        <p:nvPicPr>
          <p:cNvPr id="28674" name="Picture 2" descr="Presentación de PowerPoint">
            <a:extLst>
              <a:ext uri="{FF2B5EF4-FFF2-40B4-BE49-F238E27FC236}">
                <a16:creationId xmlns:a16="http://schemas.microsoft.com/office/drawing/2014/main" id="{69889AD8-9567-4617-AEAA-8A0114349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48" y="432137"/>
            <a:ext cx="2789699" cy="273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410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6782" y="47875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FISIOPATOLOGÍA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34D031-6188-4637-9013-C6ECB84F6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707155"/>
              </p:ext>
            </p:extLst>
          </p:nvPr>
        </p:nvGraphicFramePr>
        <p:xfrm>
          <a:off x="5029775" y="1869189"/>
          <a:ext cx="6771862" cy="3973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271">
                  <a:extLst>
                    <a:ext uri="{9D8B030D-6E8A-4147-A177-3AD203B41FA5}">
                      <a16:colId xmlns:a16="http://schemas.microsoft.com/office/drawing/2014/main" val="534855815"/>
                    </a:ext>
                  </a:extLst>
                </a:gridCol>
                <a:gridCol w="5128591">
                  <a:extLst>
                    <a:ext uri="{9D8B030D-6E8A-4147-A177-3AD203B41FA5}">
                      <a16:colId xmlns:a16="http://schemas.microsoft.com/office/drawing/2014/main" val="3688328712"/>
                    </a:ext>
                  </a:extLst>
                </a:gridCol>
              </a:tblGrid>
              <a:tr h="1400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Lesión primaria</a:t>
                      </a:r>
                      <a:endParaRPr lang="es-CO" sz="2000" b="1" dirty="0">
                        <a:solidFill>
                          <a:schemeClr val="bg1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Es la que ocurre al momento del trauma.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Contusiones, hemorragia, fractura, lesión </a:t>
                      </a:r>
                      <a:r>
                        <a:rPr lang="es-ES" sz="1800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axonal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 difusa, desgarro.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510405"/>
                  </a:ext>
                </a:extLst>
              </a:tr>
              <a:tr h="2249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Lesión secundaria</a:t>
                      </a:r>
                      <a:endParaRPr lang="es-CO" sz="2000" b="1" dirty="0">
                        <a:solidFill>
                          <a:schemeClr val="bg1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Consecuencias de la primaria.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Procesos metabólicos, moleculares, inflamatorios y vasculares, que alteran la permeabilidad de la membrana. 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Necrosis - apoptosis. 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310007"/>
                  </a:ext>
                </a:extLst>
              </a:tr>
            </a:tbl>
          </a:graphicData>
        </a:graphic>
      </p:graphicFrame>
      <p:pic>
        <p:nvPicPr>
          <p:cNvPr id="3074" name="Picture 2" descr="Niño con dibujos animados de mochilas | Vector Premium">
            <a:extLst>
              <a:ext uri="{FF2B5EF4-FFF2-40B4-BE49-F238E27FC236}">
                <a16:creationId xmlns:a16="http://schemas.microsoft.com/office/drawing/2014/main" id="{D5108644-3CC7-475C-84BF-AF8EFBFA6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39" y="378527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093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0521" y="378527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FISIOPATOLOGÍA</a:t>
            </a:r>
          </a:p>
        </p:txBody>
      </p:sp>
      <p:pic>
        <p:nvPicPr>
          <p:cNvPr id="6" name="Picture 2" descr="Niño con dibujos animados de mochilas | Vector Premium">
            <a:extLst>
              <a:ext uri="{FF2B5EF4-FFF2-40B4-BE49-F238E27FC236}">
                <a16:creationId xmlns:a16="http://schemas.microsoft.com/office/drawing/2014/main" id="{2BC2EF15-3B93-4E72-85BD-858C73C8C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39" y="378527"/>
            <a:ext cx="2981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C6C87A5-4DCA-E148-9701-997CF5407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8715"/>
              </p:ext>
            </p:extLst>
          </p:nvPr>
        </p:nvGraphicFramePr>
        <p:xfrm>
          <a:off x="4963514" y="1544470"/>
          <a:ext cx="6771862" cy="4510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271">
                  <a:extLst>
                    <a:ext uri="{9D8B030D-6E8A-4147-A177-3AD203B41FA5}">
                      <a16:colId xmlns:a16="http://schemas.microsoft.com/office/drawing/2014/main" val="534855815"/>
                    </a:ext>
                  </a:extLst>
                </a:gridCol>
                <a:gridCol w="5128591">
                  <a:extLst>
                    <a:ext uri="{9D8B030D-6E8A-4147-A177-3AD203B41FA5}">
                      <a16:colId xmlns:a16="http://schemas.microsoft.com/office/drawing/2014/main" val="3688328712"/>
                    </a:ext>
                  </a:extLst>
                </a:gridCol>
              </a:tblGrid>
              <a:tr h="1400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Lesión terciaria</a:t>
                      </a:r>
                      <a:endParaRPr lang="es-CO" sz="2000" b="1" dirty="0">
                        <a:solidFill>
                          <a:schemeClr val="bg1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Manifestación tardía de los daños progresivos o no ocasionados por la lesión primaria o secundaria.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Muerte celular programada por desconexión (</a:t>
                      </a:r>
                      <a:r>
                        <a:rPr lang="es-ES" sz="2000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anoikis</a:t>
                      </a: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).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Neurodegeneración, </a:t>
                      </a:r>
                      <a:r>
                        <a:rPr lang="es-ES" sz="2000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encefalomalacia</a:t>
                      </a: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510405"/>
                  </a:ext>
                </a:extLst>
              </a:tr>
              <a:tr h="2249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s-ES" sz="2000" b="1" dirty="0">
                          <a:solidFill>
                            <a:schemeClr val="bg1"/>
                          </a:solidFill>
                          <a:effectLst/>
                          <a:latin typeface="Montserrat" pitchFamily="2" charset="77"/>
                        </a:rPr>
                        <a:t>Deterioro retardado</a:t>
                      </a:r>
                      <a:endParaRPr lang="es-CO" sz="2000" b="1" dirty="0">
                        <a:solidFill>
                          <a:schemeClr val="bg1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Deterioro neurológico causado por lesiones que pueden ser fatales si no se detectan a tiempo, conocidas como “habla y deteriora” o “habla y muere”.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Razón de observación min 24h.</a:t>
                      </a:r>
                      <a:endParaRPr lang="es-CO" sz="20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53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96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0421" y="1929006"/>
            <a:ext cx="6298260" cy="396619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Clr>
                <a:srgbClr val="152B48"/>
              </a:buClr>
              <a:buNone/>
            </a:pPr>
            <a:r>
              <a:rPr lang="es-ES" sz="2200" b="1" u="sng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Mecanismo del trauma:</a:t>
            </a:r>
          </a:p>
          <a:p>
            <a:pPr marL="342900" lvl="0" indent="-342900">
              <a:lnSpc>
                <a:spcPct val="150000"/>
              </a:lnSpc>
              <a:buClr>
                <a:srgbClr val="152B48"/>
              </a:buClr>
              <a:buFont typeface="Arial" panose="020B0604020202020204" pitchFamily="34" charset="0"/>
              <a:buChar char="●"/>
            </a:pP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Trauma directo, aceleración-desaceleración, movimiento rotacional.</a:t>
            </a:r>
            <a:endParaRPr lang="es-CO" sz="22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152B48"/>
              </a:buClr>
              <a:buFont typeface="Arial" panose="020B0604020202020204" pitchFamily="34" charset="0"/>
              <a:buChar char="●"/>
            </a:pP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Aceleración lineal </a:t>
            </a:r>
            <a:r>
              <a:rPr lang="es-ES" sz="2200" b="1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→</a:t>
            </a: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lesiones superficiales (sustancia gris) </a:t>
            </a:r>
            <a:r>
              <a:rPr lang="es-ES" sz="2200" b="1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→</a:t>
            </a: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hematomas y contusiones. </a:t>
            </a:r>
            <a:endParaRPr lang="es-CO" sz="22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152B48"/>
              </a:buClr>
              <a:buFont typeface="Arial" panose="020B0604020202020204" pitchFamily="34" charset="0"/>
              <a:buChar char="●"/>
            </a:pP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Movimientos rotacionales </a:t>
            </a:r>
            <a:r>
              <a:rPr lang="es-ES" sz="2200" b="1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→</a:t>
            </a: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lesiones profundas (sustancia blanca) </a:t>
            </a:r>
            <a:r>
              <a:rPr lang="es-ES" sz="2200" b="1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→</a:t>
            </a: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 lesión </a:t>
            </a:r>
            <a:r>
              <a:rPr lang="es-ES" sz="22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axonal</a:t>
            </a:r>
            <a:r>
              <a:rPr lang="es-ES" sz="22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difusa.</a:t>
            </a:r>
            <a:endParaRPr lang="es-CO" sz="22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152B48"/>
              </a:buClr>
              <a:buNone/>
            </a:pP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Clr>
                <a:srgbClr val="152B48"/>
              </a:buClr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Clr>
                <a:srgbClr val="152B48"/>
              </a:buClr>
              <a:buNone/>
            </a:pPr>
            <a:endParaRPr lang="es-CO" sz="2000" dirty="0">
              <a:latin typeface="Montserrat" pitchFamily="2" charset="77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5000627" y="697928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FISIOPATOLOGÍA</a:t>
            </a:r>
          </a:p>
        </p:txBody>
      </p:sp>
      <p:pic>
        <p:nvPicPr>
          <p:cNvPr id="12290" name="Picture 2" descr="Fisiopatología del TEC">
            <a:extLst>
              <a:ext uri="{FF2B5EF4-FFF2-40B4-BE49-F238E27FC236}">
                <a16:creationId xmlns:a16="http://schemas.microsoft.com/office/drawing/2014/main" id="{6749FB05-A47F-4E2C-AC61-9025FD9FB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74" y="395471"/>
            <a:ext cx="2972904" cy="306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7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08" y="1520203"/>
            <a:ext cx="6298260" cy="4734824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70000"/>
              </a:lnSpc>
              <a:buNone/>
            </a:pPr>
            <a:r>
              <a:rPr lang="es-ES" sz="2100" b="1" u="sng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Cambios metabólicos:</a:t>
            </a:r>
          </a:p>
          <a:p>
            <a:pPr marL="342900" lvl="0" indent="-342900">
              <a:lnSpc>
                <a:spcPct val="170000"/>
              </a:lnSpc>
              <a:buFont typeface="Arial" panose="020B0604020202020204" pitchFamily="34" charset="0"/>
              <a:buChar char="●"/>
            </a:pPr>
            <a:r>
              <a:rPr lang="es-ES" sz="21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Glutamato y Ca: influjo de Ca intracelular, activación Na/Ca </a:t>
            </a:r>
            <a:r>
              <a:rPr lang="es-ES" sz="2100" b="1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→</a:t>
            </a:r>
            <a:r>
              <a:rPr lang="es-ES" sz="21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edema; destrucción de proteínas y enzimas; generación de radicales libres; fragmentación ADN.</a:t>
            </a:r>
            <a:endParaRPr lang="es-CO" sz="21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70000"/>
              </a:lnSpc>
              <a:buFont typeface="Arial" panose="020B0604020202020204" pitchFamily="34" charset="0"/>
              <a:buChar char="●"/>
            </a:pPr>
            <a:r>
              <a:rPr lang="es-ES" sz="21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Mitocondria: Ca evita fosforilación oxidativa, aumenta permeabilidad, produce ROS, sale </a:t>
            </a:r>
            <a:r>
              <a:rPr lang="es-ES" sz="21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CitocromoC</a:t>
            </a:r>
            <a:r>
              <a:rPr lang="es-ES" sz="21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21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70000"/>
              </a:lnSpc>
              <a:buFont typeface="Arial" panose="020B0604020202020204" pitchFamily="34" charset="0"/>
              <a:buChar char="●"/>
            </a:pPr>
            <a:r>
              <a:rPr lang="es-ES" sz="21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Necrosis y apoptosis ocurren simultáneamente:</a:t>
            </a:r>
            <a:endParaRPr lang="es-CO" sz="21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571500" indent="-342900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1900" dirty="0">
                <a:effectLst/>
                <a:latin typeface="Montserrat" pitchFamily="2" charset="77"/>
                <a:ea typeface="Calibri" panose="020F0502020204030204" pitchFamily="34" charset="0"/>
              </a:rPr>
              <a:t>Ca++ es el catión que más daño causa.</a:t>
            </a:r>
            <a:endParaRPr lang="es-CO" sz="19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70000"/>
              </a:lnSpc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s-CO" sz="2000" dirty="0">
              <a:latin typeface="Montserrat" pitchFamily="2" charset="77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4921114" y="397396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FISIOPATOLOGÍA</a:t>
            </a:r>
          </a:p>
        </p:txBody>
      </p:sp>
      <p:pic>
        <p:nvPicPr>
          <p:cNvPr id="11266" name="Picture 2" descr="3ziklokotxokoa - ZELULA ETA IZAKI BIZIDUNAK | Célula animal, Biología,  Biología celular">
            <a:extLst>
              <a:ext uri="{FF2B5EF4-FFF2-40B4-BE49-F238E27FC236}">
                <a16:creationId xmlns:a16="http://schemas.microsoft.com/office/drawing/2014/main" id="{6BF89059-CE80-4673-B0E3-E6A6360C8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687" y="488846"/>
            <a:ext cx="3190173" cy="298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544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564646"/>
            <a:ext cx="5181805" cy="2833169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60000"/>
              </a:lnSpc>
              <a:buClr>
                <a:srgbClr val="152B48"/>
              </a:buClr>
              <a:buFont typeface="Arial" panose="020B0604020202020204" pitchFamily="34" charset="0"/>
              <a:buChar char="●"/>
            </a:pPr>
            <a:r>
              <a:rPr lang="es-ES" sz="26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Útil para identificar a los pacientes en bajo riesgo de presentar LIC, y por lo tanto en los que se puede obviar la TAC simple. </a:t>
            </a:r>
            <a:endParaRPr lang="es-CO" sz="26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60000"/>
              </a:lnSpc>
              <a:buClr>
                <a:srgbClr val="152B48"/>
              </a:buClr>
              <a:buFont typeface="Arial" panose="020B0604020202020204" pitchFamily="34" charset="0"/>
              <a:buChar char="●"/>
            </a:pPr>
            <a:r>
              <a:rPr lang="es-ES" sz="26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Se aplican en </a:t>
            </a:r>
            <a:r>
              <a:rPr lang="es-ES" sz="2600" b="1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TEC leve </a:t>
            </a:r>
            <a:r>
              <a:rPr lang="es-ES" sz="26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para decidir si se les realiza o no TAC.</a:t>
            </a:r>
            <a:endParaRPr lang="es-CO" sz="26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Clr>
                <a:srgbClr val="152B48"/>
              </a:buClr>
              <a:buNone/>
            </a:pP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60000"/>
              </a:lnSpc>
              <a:buClr>
                <a:srgbClr val="152B48"/>
              </a:buClr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Clr>
                <a:srgbClr val="152B48"/>
              </a:buClr>
              <a:buNone/>
            </a:pPr>
            <a:endParaRPr lang="es-CO" sz="2000" dirty="0">
              <a:latin typeface="Montserrat" pitchFamily="2" charset="77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5197978" y="1158017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REGLAS PECARN</a:t>
            </a:r>
          </a:p>
        </p:txBody>
      </p:sp>
      <p:pic>
        <p:nvPicPr>
          <p:cNvPr id="10242" name="Picture 2" descr="The PECARN Pediatric Head CT Rule Project | An Insider's Take! - CanadiEM">
            <a:extLst>
              <a:ext uri="{FF2B5EF4-FFF2-40B4-BE49-F238E27FC236}">
                <a16:creationId xmlns:a16="http://schemas.microsoft.com/office/drawing/2014/main" id="{304B3EA2-A062-4B0A-B359-FBF3264F3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143" y="981009"/>
            <a:ext cx="3168717" cy="207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36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5144944" y="225905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REGLAS PECARN</a:t>
            </a:r>
          </a:p>
        </p:txBody>
      </p:sp>
      <p:pic>
        <p:nvPicPr>
          <p:cNvPr id="8" name="image4.png">
            <a:extLst>
              <a:ext uri="{FF2B5EF4-FFF2-40B4-BE49-F238E27FC236}">
                <a16:creationId xmlns:a16="http://schemas.microsoft.com/office/drawing/2014/main" id="{737BA85B-68DA-4DBF-9775-CF84E0800B8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433546" y="1187248"/>
            <a:ext cx="6400645" cy="5390260"/>
          </a:xfrm>
          <a:prstGeom prst="rect">
            <a:avLst/>
          </a:prstGeom>
          <a:ln/>
        </p:spPr>
      </p:pic>
      <p:pic>
        <p:nvPicPr>
          <p:cNvPr id="9218" name="Picture 2" descr="ᐈ Niño vector de stock, animado chico png | descargar en Depositphotos®">
            <a:extLst>
              <a:ext uri="{FF2B5EF4-FFF2-40B4-BE49-F238E27FC236}">
                <a16:creationId xmlns:a16="http://schemas.microsoft.com/office/drawing/2014/main" id="{0B964C09-5A90-49AE-A3D2-D1D3CE996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360" y="656770"/>
            <a:ext cx="28575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755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3597" y="1638518"/>
            <a:ext cx="4203132" cy="4321993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Contusión.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Hemorragia intracraneal.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Edema cerebral.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Infarto traumático.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Lesión axonal difusa.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Trombosis del seno sigmoideo.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Desplazamiento de la línea media.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Herniación.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Neumoencéfalo.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r>
              <a:rPr lang="es-CO" sz="1800" dirty="0"/>
              <a:t>Fractura de cráneo deprimida.</a:t>
            </a:r>
          </a:p>
          <a:p>
            <a:pPr marL="342900" lvl="0" indent="-342900">
              <a:lnSpc>
                <a:spcPct val="100000"/>
              </a:lnSpc>
              <a:buClr>
                <a:srgbClr val="152B48"/>
              </a:buClr>
              <a:buFont typeface="+mj-lt"/>
              <a:buAutoNum type="arabicPeriod"/>
            </a:pPr>
            <a:endParaRPr lang="es-CO" sz="18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5176239" y="466624"/>
            <a:ext cx="697784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LESIÓN INTRACRANEAL</a:t>
            </a:r>
          </a:p>
        </p:txBody>
      </p:sp>
      <p:pic>
        <p:nvPicPr>
          <p:cNvPr id="8194" name="Picture 2" descr="El cerebro feliz | Cerebro ilustracion, Cerebro para dibujar, Cerebro  caricatura">
            <a:extLst>
              <a:ext uri="{FF2B5EF4-FFF2-40B4-BE49-F238E27FC236}">
                <a16:creationId xmlns:a16="http://schemas.microsoft.com/office/drawing/2014/main" id="{04D6BB9A-2FBA-4B06-B93A-6A00D7BFF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89" y="493666"/>
            <a:ext cx="3374571" cy="295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160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5788" y="2604095"/>
            <a:ext cx="4448960" cy="2390839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Muerte por LIC.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Necesidad de intervención </a:t>
            </a:r>
            <a:r>
              <a:rPr lang="es-ES" sz="20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neuroquirúrgica</a:t>
            </a: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IOT POR &gt;24h.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Hospitalización &gt; 2 noches.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s-CO" sz="2000" dirty="0">
              <a:latin typeface="Montserrat" pitchFamily="2" charset="77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4068004" y="841971"/>
            <a:ext cx="8724528" cy="1065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LESIÓN INTRACRANEAL </a:t>
            </a:r>
          </a:p>
          <a:p>
            <a:pPr algn="ctr"/>
            <a:r>
              <a:rPr lang="es-CO" sz="3200" b="1" dirty="0"/>
              <a:t>CLÍNICAMENTE IMPORTANTE</a:t>
            </a:r>
          </a:p>
        </p:txBody>
      </p:sp>
      <p:pic>
        <p:nvPicPr>
          <p:cNvPr id="7170" name="Picture 2" descr="Triste sufrimiento enfermo lindo cerebro humano órgano pide ayuda  personaje. icono de ilustración de dibujos animados plana. aislado en el  fondo blanco. sufre un carácter cerebral poco saludable | Vector Premium">
            <a:extLst>
              <a:ext uri="{FF2B5EF4-FFF2-40B4-BE49-F238E27FC236}">
                <a16:creationId xmlns:a16="http://schemas.microsoft.com/office/drawing/2014/main" id="{3527239C-BBEA-41FE-A4C6-6F598E68B6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605" y="252663"/>
            <a:ext cx="3176337" cy="3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0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114" y="39550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08" y="1988694"/>
            <a:ext cx="6298260" cy="3697732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latin typeface="Montserrat" pitchFamily="2" charset="77"/>
                <a:ea typeface="Calibri" panose="020F0502020204030204" pitchFamily="34" charset="0"/>
              </a:rPr>
              <a:t>A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lteración física o funcional de cualquier magnitud, mecanismo o severidad que se inflinge o sufre la cavidad craneana y su contenido: masa encefálica.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latin typeface="Montserrat" pitchFamily="2" charset="77"/>
                <a:ea typeface="Calibri" panose="020F0502020204030204" pitchFamily="34" charset="0"/>
              </a:rPr>
              <a:t>I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ntercambio brusco de energía mecánica causado por una fuerza externa, que tiene como resultado una alteración a nivel anatómico o funcional (motora, sensorial o cognitiva) del encéfalo y sus envolturas, de forma precoz o tardía, permanente o transitoria.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</p:txBody>
      </p:sp>
      <p:pic>
        <p:nvPicPr>
          <p:cNvPr id="15362" name="Picture 2" descr="Día Mundial del Cerebro: 9 consejos para mantenerlo joven - elEconomista.es">
            <a:extLst>
              <a:ext uri="{FF2B5EF4-FFF2-40B4-BE49-F238E27FC236}">
                <a16:creationId xmlns:a16="http://schemas.microsoft.com/office/drawing/2014/main" id="{654705AF-7FE7-4EDC-8577-BD30234A0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95" y="1052807"/>
            <a:ext cx="3879159" cy="211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746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813" y="2438989"/>
            <a:ext cx="4568229" cy="1980021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Importante: mantener PPC con buena PA y buena O2</a:t>
            </a:r>
            <a:r>
              <a:rPr lang="es-ES" sz="2000" dirty="0">
                <a:latin typeface="Montserrat" pitchFamily="2" charset="77"/>
                <a:ea typeface="Calibri" panose="020F0502020204030204" pitchFamily="34" charset="0"/>
              </a:rPr>
              <a:t>. N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o olvidar </a:t>
            </a:r>
            <a:r>
              <a:rPr lang="es-ES" sz="2000" dirty="0" err="1">
                <a:effectLst/>
                <a:latin typeface="Montserrat" pitchFamily="2" charset="77"/>
                <a:ea typeface="Calibri" panose="020F0502020204030204" pitchFamily="34" charset="0"/>
              </a:rPr>
              <a:t>glucometría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dirty="0">
                <a:latin typeface="Montserrat" pitchFamily="2" charset="77"/>
                <a:ea typeface="Calibri" panose="020F0502020204030204" pitchFamily="34" charset="0"/>
              </a:rPr>
              <a:t>¡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Lo más importante es la prevención!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es-CO" sz="2000" dirty="0">
              <a:latin typeface="Montserrat" pitchFamily="2" charset="77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4286663" y="993621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pic>
        <p:nvPicPr>
          <p:cNvPr id="6146" name="Picture 2" descr="Ilustración de Tratamiento De Medicina Concepto De Atención Médica  Ilustración Gráfica De Diseño De Dibujos Animados Planos Vectoriales y más  Vectores Libres de Derechos de Adulto - iStock">
            <a:extLst>
              <a:ext uri="{FF2B5EF4-FFF2-40B4-BE49-F238E27FC236}">
                <a16:creationId xmlns:a16="http://schemas.microsoft.com/office/drawing/2014/main" id="{02837BA2-B4C3-48D1-851A-D6291EB22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92" y="378527"/>
            <a:ext cx="3444195" cy="288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81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-2134594" y="357478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31B63AD-065F-4641-8078-090C4383F150}"/>
              </a:ext>
            </a:extLst>
          </p:cNvPr>
          <p:cNvSpPr txBox="1">
            <a:spLocks/>
          </p:cNvSpPr>
          <p:nvPr/>
        </p:nvSpPr>
        <p:spPr>
          <a:xfrm>
            <a:off x="606312" y="1219208"/>
            <a:ext cx="1621358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b="1" dirty="0">
                <a:latin typeface="Montserrat" pitchFamily="2" charset="77"/>
                <a:ea typeface="Calibri" panose="020F0502020204030204" pitchFamily="34" charset="0"/>
              </a:rPr>
              <a:t>TEC leve</a:t>
            </a:r>
            <a:endParaRPr lang="es-CO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000" b="1" dirty="0">
              <a:latin typeface="Montserrat" pitchFamily="2" charset="77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347AD3E-BEA7-764A-96D5-C1F4A1844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86024"/>
              </p:ext>
            </p:extLst>
          </p:nvPr>
        </p:nvGraphicFramePr>
        <p:xfrm>
          <a:off x="5080612" y="1630933"/>
          <a:ext cx="6833091" cy="4002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0449">
                  <a:extLst>
                    <a:ext uri="{9D8B030D-6E8A-4147-A177-3AD203B41FA5}">
                      <a16:colId xmlns:a16="http://schemas.microsoft.com/office/drawing/2014/main" val="2710752628"/>
                    </a:ext>
                  </a:extLst>
                </a:gridCol>
                <a:gridCol w="3922642">
                  <a:extLst>
                    <a:ext uri="{9D8B030D-6E8A-4147-A177-3AD203B41FA5}">
                      <a16:colId xmlns:a16="http://schemas.microsoft.com/office/drawing/2014/main" val="1852925673"/>
                    </a:ext>
                  </a:extLst>
                </a:gridCol>
              </a:tblGrid>
              <a:tr h="3559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1600" b="1" u="sng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TEC leve de bajo riesgo:</a:t>
                      </a:r>
                    </a:p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endParaRPr lang="es-CO" sz="1600" b="1" u="sng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Asintomático.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Cefalea leve.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Menos de 3 vómitos.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Pérdida de la conciencia &lt; 15 segundos.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No </a:t>
                      </a:r>
                      <a:r>
                        <a:rPr lang="es-ES" sz="1600" dirty="0" err="1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fx</a:t>
                      </a: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 de cráneo ni de la base del cráneo, pequeña excoriación.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No sospecha de maltrato.</a:t>
                      </a:r>
                    </a:p>
                  </a:txBody>
                  <a:tcPr marL="49398" marR="49398" marT="49398" marB="49398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Observar por 6 horas.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LEV.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O2.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Ambiente tranquilo.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Cabecera a 30º.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Analgesia: acetaminofén/hielo/</a:t>
                      </a:r>
                      <a:r>
                        <a:rPr lang="es-ES" sz="1600" dirty="0" err="1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dipirona</a:t>
                      </a: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Evitar hipo-hipertermia.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Suturar heridas.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Después de la observación definir: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Si mejora: alta con signos de alarma, revisión en 48 horas.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600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Si no mejora: hospitalizo + TC.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</a:txBody>
                  <a:tcPr marL="49398" marR="49398" marT="49398" marB="49398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548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945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-2274384" y="357478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31B63AD-065F-4641-8078-090C4383F150}"/>
              </a:ext>
            </a:extLst>
          </p:cNvPr>
          <p:cNvSpPr txBox="1">
            <a:spLocks/>
          </p:cNvSpPr>
          <p:nvPr/>
        </p:nvSpPr>
        <p:spPr>
          <a:xfrm>
            <a:off x="466522" y="1167296"/>
            <a:ext cx="1621358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b="1" dirty="0">
                <a:latin typeface="Montserrat" pitchFamily="2" charset="77"/>
                <a:ea typeface="Calibri" panose="020F0502020204030204" pitchFamily="34" charset="0"/>
              </a:rPr>
              <a:t>TEC leve</a:t>
            </a:r>
            <a:endParaRPr lang="es-CO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000" dirty="0">
              <a:latin typeface="Montserrat" pitchFamily="2" charset="77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F69F05D-083D-6E45-A1F1-DD8D297B5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92722"/>
              </p:ext>
            </p:extLst>
          </p:nvPr>
        </p:nvGraphicFramePr>
        <p:xfrm>
          <a:off x="4709410" y="566647"/>
          <a:ext cx="7389825" cy="5269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3946">
                  <a:extLst>
                    <a:ext uri="{9D8B030D-6E8A-4147-A177-3AD203B41FA5}">
                      <a16:colId xmlns:a16="http://schemas.microsoft.com/office/drawing/2014/main" val="2710752628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1852925673"/>
                    </a:ext>
                  </a:extLst>
                </a:gridCol>
              </a:tblGrid>
              <a:tr h="3559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1600" b="1" u="sng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TEC </a:t>
                      </a:r>
                      <a:r>
                        <a:rPr lang="es-ES" sz="1600" b="1" u="sng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leve de moderado riesgo:</a:t>
                      </a:r>
                    </a:p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endParaRPr lang="es-CO" sz="1400" b="1" u="sng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Cefalea permanente/progresiva.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&gt;3 vómitos en 1 hora o &gt;4 en 6 horas o en proyectil.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Pérdida de la conciencia &gt;15 segundos y &lt; a 1 minuto.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Amnesia del evento.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Irritabilidad/cambio del comportamiento.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Convulsión breve.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Fractura de cráneo/base/facial.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Politrauma</a:t>
                      </a: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Sospecha de maltrato.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Mecanismo de trauma no conocido.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Hematoma occipital/temporal/parietal (&lt;2 años).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Trauma de alta energía: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Caída &gt;90cm (&lt;2 años)</a:t>
                      </a:r>
                      <a:endParaRPr lang="es-CO" sz="12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Caída &gt;150cm (&gt;2 años)</a:t>
                      </a:r>
                      <a:endParaRPr lang="es-CO" sz="12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Eyectado</a:t>
                      </a:r>
                      <a:endParaRPr lang="es-CO" sz="12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Muertos en el accidente</a:t>
                      </a:r>
                      <a:endParaRPr lang="es-CO" sz="12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Arrollado </a:t>
                      </a:r>
                      <a:endParaRPr lang="es-CO" sz="12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Bicicleta sin casco</a:t>
                      </a:r>
                      <a:endParaRPr lang="es-CO" sz="12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800100" lvl="1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2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Caída en superficie sólida</a:t>
                      </a:r>
                      <a:endParaRPr lang="es-ES" sz="12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</a:txBody>
                  <a:tcPr marL="49398" marR="49398" marT="49398" marB="49398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endParaRPr lang="es-ES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endParaRPr lang="es-ES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endParaRPr lang="es-ES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Observar por 12 horas.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LEV.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O2 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Ambiente tranquilo.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Cabecera a 30º.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Analgesia: acetaminofén/hielo/</a:t>
                      </a:r>
                      <a:r>
                        <a:rPr lang="es-ES" sz="1400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dipirona</a:t>
                      </a: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Evitar hipo-hipertermia.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Suturar heridas.</a:t>
                      </a:r>
                      <a:endParaRPr lang="es-CO" sz="14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4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REALIZAR TC.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itchFamily="2" charset="77"/>
                        <a:cs typeface="Arabic Typesetting" panose="03020402040406030203" pitchFamily="66" charset="-78"/>
                      </a:endParaRPr>
                    </a:p>
                  </a:txBody>
                  <a:tcPr marL="49398" marR="49398" marT="49398" marB="49398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548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059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-2147846" y="269188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31B63AD-065F-4641-8078-090C4383F150}"/>
              </a:ext>
            </a:extLst>
          </p:cNvPr>
          <p:cNvSpPr txBox="1">
            <a:spLocks/>
          </p:cNvSpPr>
          <p:nvPr/>
        </p:nvSpPr>
        <p:spPr>
          <a:xfrm>
            <a:off x="593060" y="1130918"/>
            <a:ext cx="1621358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b="1" dirty="0">
                <a:latin typeface="Montserrat" pitchFamily="2" charset="77"/>
                <a:ea typeface="Calibri" panose="020F0502020204030204" pitchFamily="34" charset="0"/>
              </a:rPr>
              <a:t>TEC leve</a:t>
            </a:r>
            <a:endParaRPr lang="es-CO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000" dirty="0">
              <a:latin typeface="Montserrat" pitchFamily="2" charset="77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5465646-7237-A640-90BD-957FA0A29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56617"/>
              </p:ext>
            </p:extLst>
          </p:nvPr>
        </p:nvGraphicFramePr>
        <p:xfrm>
          <a:off x="4955324" y="1498001"/>
          <a:ext cx="6958380" cy="3859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5250">
                  <a:extLst>
                    <a:ext uri="{9D8B030D-6E8A-4147-A177-3AD203B41FA5}">
                      <a16:colId xmlns:a16="http://schemas.microsoft.com/office/drawing/2014/main" val="2710752628"/>
                    </a:ext>
                  </a:extLst>
                </a:gridCol>
                <a:gridCol w="3843130">
                  <a:extLst>
                    <a:ext uri="{9D8B030D-6E8A-4147-A177-3AD203B41FA5}">
                      <a16:colId xmlns:a16="http://schemas.microsoft.com/office/drawing/2014/main" val="1852925673"/>
                    </a:ext>
                  </a:extLst>
                </a:gridCol>
              </a:tblGrid>
              <a:tr h="3559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1800" b="1" u="sng" dirty="0">
                          <a:solidFill>
                            <a:srgbClr val="152B48"/>
                          </a:solidFill>
                          <a:latin typeface="Montserrat" pitchFamily="2" charset="77"/>
                          <a:cs typeface="Arabic Typesetting" panose="03020402040406030203" pitchFamily="66" charset="-78"/>
                        </a:rPr>
                        <a:t>TEC </a:t>
                      </a:r>
                      <a:r>
                        <a:rPr lang="es-ES" sz="1800" b="1" u="sng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leve de alto riesgo:</a:t>
                      </a:r>
                    </a:p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endParaRPr lang="es-CO" sz="1800" b="1" u="sng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Caída de 2 puntos en el Glasgow sin otra causa.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Focalizaciones.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Trauma penetrante de cráneo.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Fractura deprimida conminuta.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Pérdida de la conciencia &gt; 1 min.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49398" marR="49398" marT="49398" marB="49398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endParaRPr lang="es-ES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Hospitalizar.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REALIZAR TC.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LEV.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O2.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Ambiente tranquilo.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Cabecera a 30º.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Analgesia: acetaminofén/hielo/</a:t>
                      </a:r>
                      <a:r>
                        <a:rPr lang="es-ES" sz="1800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dipirona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Evitar hipo-hipertermia.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Interconsulta a neurocirugía.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49398" marR="49398" marT="49398" marB="49398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548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137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994" y="1403872"/>
            <a:ext cx="6159405" cy="4090225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>
              <a:lnSpc>
                <a:spcPct val="12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Observar mínimo por 24 horas.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LEV.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O2/ máscara de no </a:t>
            </a:r>
            <a:r>
              <a:rPr lang="es-ES" sz="2000" dirty="0" err="1">
                <a:effectLst/>
                <a:latin typeface="Montserrat" pitchFamily="2" charset="77"/>
                <a:ea typeface="Calibri" panose="020F0502020204030204" pitchFamily="34" charset="0"/>
              </a:rPr>
              <a:t>reinhalación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/ IOT.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Cabecera a 30º.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 err="1">
                <a:effectLst/>
                <a:latin typeface="Montserrat" pitchFamily="2" charset="77"/>
                <a:ea typeface="Calibri" panose="020F0502020204030204" pitchFamily="34" charset="0"/>
              </a:rPr>
              <a:t>Glucometría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: evitar administrar DAD en las primeras 48 horas a menos que se encuentre hipoglucemia y toque administrar LEV mixtos (SSN+DAD 5%)).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Analgesia: acetaminofén/hielo/</a:t>
            </a:r>
            <a:r>
              <a:rPr lang="es-ES" sz="2000" dirty="0" err="1">
                <a:effectLst/>
                <a:latin typeface="Montserrat" pitchFamily="2" charset="77"/>
                <a:ea typeface="Calibri" panose="020F0502020204030204" pitchFamily="34" charset="0"/>
              </a:rPr>
              <a:t>dipirona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buClr>
                <a:srgbClr val="152B48"/>
              </a:buClr>
              <a:buNone/>
            </a:pPr>
            <a:endParaRPr lang="es-CO" sz="2000" dirty="0">
              <a:latin typeface="Montserrat" pitchFamily="2" charset="77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-2121341" y="265505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2D0E31A1-A51A-4418-8B5D-3FCB8482B45F}"/>
              </a:ext>
            </a:extLst>
          </p:cNvPr>
          <p:cNvSpPr txBox="1">
            <a:spLocks/>
          </p:cNvSpPr>
          <p:nvPr/>
        </p:nvSpPr>
        <p:spPr>
          <a:xfrm>
            <a:off x="606931" y="1127235"/>
            <a:ext cx="2812129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sz="2400" b="1" dirty="0">
                <a:latin typeface="Montserrat" pitchFamily="2" charset="77"/>
                <a:ea typeface="Calibri" panose="020F0502020204030204" pitchFamily="34" charset="0"/>
              </a:rPr>
              <a:t>TEC moderado</a:t>
            </a:r>
            <a:endParaRPr lang="es-CO" sz="2400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4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72344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000" y="1671120"/>
            <a:ext cx="5812339" cy="4146584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buClr>
                <a:srgbClr val="152B48"/>
              </a:buClr>
              <a:buNone/>
            </a:pPr>
            <a:r>
              <a:rPr lang="es-ES" sz="2000" b="1" u="sng" dirty="0">
                <a:effectLst/>
                <a:latin typeface="Montserrat" pitchFamily="2" charset="77"/>
                <a:ea typeface="Calibri" panose="020F0502020204030204" pitchFamily="34" charset="0"/>
              </a:rPr>
              <a:t>TC si está estable: </a:t>
            </a:r>
            <a:endParaRPr lang="es-CO" sz="20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buClr>
                <a:srgbClr val="152B48"/>
              </a:buClr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Si la TC no muestra lesión: observar mínimo cada 2 horas por 24 horas y después cada 4 horas hasta el alta.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buClr>
                <a:srgbClr val="152B48"/>
              </a:buClr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Si la TC muestra lesión menor: no cx pero observar mínimo 72 horas.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buClr>
                <a:srgbClr val="152B48"/>
              </a:buClr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Si la TC muestra lesión mayor (ej.: hematoma): cx.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buClr>
                <a:srgbClr val="152B48"/>
              </a:buClr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Si la TC muestra signos de edema: SS HIPERTÓNICA.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A9AE96-26A6-49CB-9726-F11C27326B27}"/>
              </a:ext>
            </a:extLst>
          </p:cNvPr>
          <p:cNvSpPr txBox="1">
            <a:spLocks/>
          </p:cNvSpPr>
          <p:nvPr/>
        </p:nvSpPr>
        <p:spPr>
          <a:xfrm>
            <a:off x="-2121341" y="357478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BFE6E52-B6BA-8442-B147-F225E9E509C5}"/>
              </a:ext>
            </a:extLst>
          </p:cNvPr>
          <p:cNvSpPr txBox="1">
            <a:spLocks/>
          </p:cNvSpPr>
          <p:nvPr/>
        </p:nvSpPr>
        <p:spPr>
          <a:xfrm>
            <a:off x="606931" y="1127235"/>
            <a:ext cx="2812129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sz="2400" b="1" dirty="0">
                <a:latin typeface="Montserrat" pitchFamily="2" charset="77"/>
                <a:ea typeface="Calibri" panose="020F0502020204030204" pitchFamily="34" charset="0"/>
              </a:rPr>
              <a:t>TEC moderado</a:t>
            </a:r>
            <a:endParaRPr lang="es-CO" sz="2400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4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99224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9986" y="2591433"/>
            <a:ext cx="5907614" cy="2046829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Clr>
                <a:srgbClr val="152B48"/>
              </a:buClr>
              <a:buNone/>
            </a:pPr>
            <a:r>
              <a:rPr lang="es-ES" sz="2000" b="1" u="sng" dirty="0">
                <a:effectLst/>
                <a:latin typeface="Montserrat" pitchFamily="2" charset="77"/>
                <a:ea typeface="Calibri" panose="020F0502020204030204" pitchFamily="34" charset="0"/>
              </a:rPr>
              <a:t>Anticonvulsivante:</a:t>
            </a:r>
            <a:endParaRPr lang="es-CO" sz="20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Clr>
                <a:srgbClr val="152B48"/>
              </a:buClr>
            </a:pPr>
            <a:r>
              <a:rPr lang="es-ES" sz="1800" dirty="0">
                <a:effectLst/>
                <a:latin typeface="Montserrat" pitchFamily="2" charset="77"/>
                <a:ea typeface="Calibri" panose="020F0502020204030204" pitchFamily="34" charset="0"/>
              </a:rPr>
              <a:t>Convulsión temprana (&lt;7 días): no se pone anticonvulsivante a menos que esté en estatus.</a:t>
            </a:r>
            <a:endParaRPr lang="es-CO" sz="18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buClr>
                <a:srgbClr val="152B48"/>
              </a:buClr>
            </a:pPr>
            <a:r>
              <a:rPr lang="es-ES" sz="1800" dirty="0">
                <a:effectLst/>
                <a:latin typeface="Montserrat" pitchFamily="2" charset="77"/>
                <a:ea typeface="Calibri" panose="020F0502020204030204" pitchFamily="34" charset="0"/>
              </a:rPr>
              <a:t>Convulsión tardía (&gt;7 días): SI se pone anticonvulsivante.</a:t>
            </a:r>
            <a:endParaRPr lang="es-CO" sz="18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63E0F5F-6301-1A40-8085-A809EE7756BE}"/>
              </a:ext>
            </a:extLst>
          </p:cNvPr>
          <p:cNvSpPr txBox="1">
            <a:spLocks/>
          </p:cNvSpPr>
          <p:nvPr/>
        </p:nvSpPr>
        <p:spPr>
          <a:xfrm>
            <a:off x="-2121341" y="265505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7A25E80-C2EE-6646-AAB8-4F8A015F19C5}"/>
              </a:ext>
            </a:extLst>
          </p:cNvPr>
          <p:cNvSpPr txBox="1">
            <a:spLocks/>
          </p:cNvSpPr>
          <p:nvPr/>
        </p:nvSpPr>
        <p:spPr>
          <a:xfrm>
            <a:off x="606931" y="1127235"/>
            <a:ext cx="2812129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sz="2400" b="1" dirty="0">
                <a:latin typeface="Montserrat" pitchFamily="2" charset="77"/>
                <a:ea typeface="Calibri" panose="020F0502020204030204" pitchFamily="34" charset="0"/>
              </a:rPr>
              <a:t>TEC moderado</a:t>
            </a:r>
            <a:endParaRPr lang="es-CO" sz="2400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4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4968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994" y="1992917"/>
            <a:ext cx="5881110" cy="3084990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buClr>
                <a:srgbClr val="152B48"/>
              </a:buClr>
              <a:buNone/>
            </a:pPr>
            <a:r>
              <a:rPr lang="es-ES" sz="2000" b="1" u="sng" dirty="0">
                <a:effectLst/>
                <a:latin typeface="Montserrat" pitchFamily="2" charset="77"/>
                <a:ea typeface="Calibri" panose="020F0502020204030204" pitchFamily="34" charset="0"/>
              </a:rPr>
              <a:t>Indicación anticonvulsivante en TEC moderado:</a:t>
            </a:r>
            <a:endParaRPr lang="es-CO" sz="2000" b="1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Fx</a:t>
            </a: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abierta.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Lesión </a:t>
            </a:r>
            <a:r>
              <a:rPr lang="es-ES" sz="18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intraparenquimatosa</a:t>
            </a: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Tx</a:t>
            </a: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 penetrante.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Convulsión tardía.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Estatus convulsivo.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FBA2396-86A4-A741-ACE5-D7011FFCF0FD}"/>
              </a:ext>
            </a:extLst>
          </p:cNvPr>
          <p:cNvSpPr txBox="1">
            <a:spLocks/>
          </p:cNvSpPr>
          <p:nvPr/>
        </p:nvSpPr>
        <p:spPr>
          <a:xfrm>
            <a:off x="-2121341" y="265505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0E8FF12-A781-C94E-B9CF-DF00BBDFD94B}"/>
              </a:ext>
            </a:extLst>
          </p:cNvPr>
          <p:cNvSpPr txBox="1">
            <a:spLocks/>
          </p:cNvSpPr>
          <p:nvPr/>
        </p:nvSpPr>
        <p:spPr>
          <a:xfrm>
            <a:off x="606931" y="1127235"/>
            <a:ext cx="2812129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sz="2400" b="1" dirty="0">
                <a:latin typeface="Montserrat" pitchFamily="2" charset="77"/>
                <a:ea typeface="Calibri" panose="020F0502020204030204" pitchFamily="34" charset="0"/>
              </a:rPr>
              <a:t>TEC moderado</a:t>
            </a:r>
            <a:endParaRPr lang="es-CO" sz="2400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4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2606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6491" y="1399177"/>
            <a:ext cx="5973875" cy="4484788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Ingresar inmediatamente.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LEV.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O2/ máscara de no </a:t>
            </a:r>
            <a:r>
              <a:rPr lang="es-ES" sz="18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reinhalación</a:t>
            </a: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/ IOT.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Cabecera a 30º.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Glucometría (evitar administrar DAD en las primeras 48 horas, a menos que se encuentre hipoglucemia y haya que administrar LEV mixtos (SSN+DAD 5%)).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Analgesia: acetaminofén/hielo/</a:t>
            </a:r>
            <a:r>
              <a:rPr lang="es-ES" sz="1800" u="none" strike="noStrike" dirty="0" err="1">
                <a:effectLst/>
                <a:latin typeface="Montserrat" pitchFamily="2" charset="77"/>
                <a:ea typeface="Calibri" panose="020F0502020204030204" pitchFamily="34" charset="0"/>
              </a:rPr>
              <a:t>dipirona</a:t>
            </a: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18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Anticonvulsivante: SI.</a:t>
            </a:r>
            <a:endParaRPr lang="es-CO" sz="1800" dirty="0">
              <a:latin typeface="Montserrat" pitchFamily="2" charset="77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1800" dirty="0">
                <a:effectLst/>
                <a:latin typeface="Montserrat" pitchFamily="2" charset="77"/>
                <a:ea typeface="Calibri" panose="020F0502020204030204" pitchFamily="34" charset="0"/>
              </a:rPr>
              <a:t>SS hipertónica.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AE78F09-39E0-E444-A506-BCEE3CC22F9C}"/>
              </a:ext>
            </a:extLst>
          </p:cNvPr>
          <p:cNvSpPr txBox="1">
            <a:spLocks/>
          </p:cNvSpPr>
          <p:nvPr/>
        </p:nvSpPr>
        <p:spPr>
          <a:xfrm>
            <a:off x="-2121341" y="265505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AF936993-A5B0-164F-81E0-70A83391825C}"/>
              </a:ext>
            </a:extLst>
          </p:cNvPr>
          <p:cNvSpPr txBox="1">
            <a:spLocks/>
          </p:cNvSpPr>
          <p:nvPr/>
        </p:nvSpPr>
        <p:spPr>
          <a:xfrm>
            <a:off x="606931" y="1127235"/>
            <a:ext cx="2812129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sz="2400" b="1" dirty="0">
                <a:latin typeface="Montserrat" pitchFamily="2" charset="77"/>
                <a:ea typeface="Calibri" panose="020F0502020204030204" pitchFamily="34" charset="0"/>
              </a:rPr>
              <a:t>TEC severo</a:t>
            </a:r>
            <a:endParaRPr lang="es-CO" sz="2400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4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429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408" y="1399177"/>
            <a:ext cx="5671931" cy="4334802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s-ES" sz="2000" b="1" u="sng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Intervenciones más extremas: </a:t>
            </a:r>
            <a:endParaRPr lang="es-CO" sz="2000" b="1" u="sng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Coma barbitúrico: </a:t>
            </a:r>
            <a:r>
              <a:rPr lang="es-ES" sz="2000" dirty="0" err="1">
                <a:effectLst/>
                <a:latin typeface="Montserrat" pitchFamily="2" charset="77"/>
                <a:ea typeface="Calibri" panose="020F0502020204030204" pitchFamily="34" charset="0"/>
              </a:rPr>
              <a:t>tiopental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 3-5 mg/kg/ Dosis (bolo) → infusión 1-4 mg/kg/</a:t>
            </a:r>
            <a:r>
              <a:rPr lang="es-ES" sz="2000" dirty="0">
                <a:latin typeface="Montserrat" pitchFamily="2" charset="77"/>
                <a:ea typeface="Calibri" panose="020F0502020204030204" pitchFamily="34" charset="0"/>
              </a:rPr>
              <a:t>h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ora.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Craniectomía </a:t>
            </a:r>
            <a:r>
              <a:rPr lang="es-ES" sz="2000" dirty="0" err="1">
                <a:effectLst/>
                <a:latin typeface="Montserrat" pitchFamily="2" charset="77"/>
                <a:ea typeface="Calibri" panose="020F0502020204030204" pitchFamily="34" charset="0"/>
              </a:rPr>
              <a:t>descompresiva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Hipotermia: moderado 32 a 33° (primeras 8 horas), calentamiento CONTROLADO.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Hiperventilación.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Corticoesteroides: NO indicados, no disminuyen PIC, dan hiperglucemia.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Drenaje de LCR.</a:t>
            </a: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7FD474E-F6D2-8742-B95E-57AC9439AA07}"/>
              </a:ext>
            </a:extLst>
          </p:cNvPr>
          <p:cNvSpPr txBox="1">
            <a:spLocks/>
          </p:cNvSpPr>
          <p:nvPr/>
        </p:nvSpPr>
        <p:spPr>
          <a:xfrm>
            <a:off x="-2121341" y="265505"/>
            <a:ext cx="8724528" cy="861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/>
              <a:t>TRATAMIENTO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0B6AB56F-128E-DF4F-8F69-2E7630A86135}"/>
              </a:ext>
            </a:extLst>
          </p:cNvPr>
          <p:cNvSpPr txBox="1">
            <a:spLocks/>
          </p:cNvSpPr>
          <p:nvPr/>
        </p:nvSpPr>
        <p:spPr>
          <a:xfrm>
            <a:off x="606931" y="1127235"/>
            <a:ext cx="2812129" cy="5438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52B48"/>
                </a:solidFill>
                <a:latin typeface="Montserrat" panose="000005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buNone/>
            </a:pPr>
            <a:r>
              <a:rPr lang="es-CO" sz="2400" b="1" dirty="0">
                <a:latin typeface="Montserrat" pitchFamily="2" charset="77"/>
                <a:ea typeface="Calibri" panose="020F0502020204030204" pitchFamily="34" charset="0"/>
              </a:rPr>
              <a:t>TEC severo</a:t>
            </a:r>
            <a:endParaRPr lang="es-CO" sz="2400" b="1" dirty="0">
              <a:latin typeface="Montserrat" pitchFamily="2" charset="77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Font typeface="Arial" panose="020B0604020202020204" pitchFamily="34" charset="0"/>
              <a:buNone/>
            </a:pPr>
            <a:endParaRPr lang="es-CO" sz="24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0489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1114" y="670075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EPIDEMIOLOGÍA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08" y="1980854"/>
            <a:ext cx="6298260" cy="3542130"/>
          </a:xfrm>
          <a:ln>
            <a:noFill/>
          </a:ln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CO" sz="2000" dirty="0">
                <a:effectLst/>
                <a:latin typeface="Montserrat" pitchFamily="2" charset="77"/>
                <a:ea typeface="Arial" panose="020B0604020202020204" pitchFamily="34" charset="0"/>
              </a:rPr>
              <a:t>Uno de los principales motivos de consulta.</a:t>
            </a:r>
          </a:p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CO" sz="2000" dirty="0">
                <a:latin typeface="Montserrat" pitchFamily="2" charset="77"/>
                <a:ea typeface="Arial" panose="020B0604020202020204" pitchFamily="34" charset="0"/>
              </a:rPr>
              <a:t>Cada 15 segundos sucede un TEC en E.E.U.U.</a:t>
            </a:r>
          </a:p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En población pediátrica, de los 2.6 millones de niños  atendidos en salas de emergencias por traumas relacionados con actividad física, el 65% consisten en TCE.</a:t>
            </a:r>
            <a:endParaRPr lang="es-CO" sz="2000" dirty="0">
              <a:latin typeface="Montserrat" pitchFamily="2" charset="77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En Colombia el DANE reporta 159,501 casos de mortalidad por causa atribuible al TCE en población pediátrica, en el periodo comprendido entre 2008 y 2013.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00000"/>
              </a:lnSpc>
              <a:buClr>
                <a:srgbClr val="152B48"/>
              </a:buClr>
              <a:buFont typeface="Symbol" panose="05050102010706020507" pitchFamily="18" charset="2"/>
              <a:buChar char=""/>
            </a:pPr>
            <a:endParaRPr lang="es-CO" sz="2000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152B48"/>
              </a:buClr>
              <a:buNone/>
            </a:pPr>
            <a:endParaRPr lang="es-CO" sz="2000" dirty="0">
              <a:latin typeface="Montserrat" pitchFamily="2" charset="77"/>
            </a:endParaRPr>
          </a:p>
        </p:txBody>
      </p:sp>
      <p:pic>
        <p:nvPicPr>
          <p:cNvPr id="22530" name="Picture 2" descr=". epidemiología y concepto de investigación de brotes pandémicos | Vector  Premium">
            <a:extLst>
              <a:ext uri="{FF2B5EF4-FFF2-40B4-BE49-F238E27FC236}">
                <a16:creationId xmlns:a16="http://schemas.microsoft.com/office/drawing/2014/main" id="{07B6AE69-8EA7-475C-B0AB-7D45DEA22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32" y="670075"/>
            <a:ext cx="3935482" cy="262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8552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Sizzix Thinlits Die - Gracias (Thank You) | Cool words, Thank you quotes,  Sizzix">
            <a:extLst>
              <a:ext uri="{FF2B5EF4-FFF2-40B4-BE49-F238E27FC236}">
                <a16:creationId xmlns:a16="http://schemas.microsoft.com/office/drawing/2014/main" id="{5FFB87FF-7CB8-44D9-8A3F-1718B7D8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777" y="142875"/>
            <a:ext cx="5710445" cy="406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F2ACB53-18BB-4321-9C5D-683C02A40B62}"/>
              </a:ext>
            </a:extLst>
          </p:cNvPr>
          <p:cNvSpPr txBox="1"/>
          <p:nvPr/>
        </p:nvSpPr>
        <p:spPr>
          <a:xfrm rot="10800000" flipH="1" flipV="1">
            <a:off x="4090824" y="2923185"/>
            <a:ext cx="4860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152B48"/>
                </a:solidFill>
                <a:latin typeface="Montserrat" pitchFamily="2" charset="77"/>
              </a:rPr>
              <a:t>Correo: mrendon.di@gmail.com</a:t>
            </a:r>
          </a:p>
        </p:txBody>
      </p:sp>
    </p:spTree>
    <p:extLst>
      <p:ext uri="{BB962C8B-B14F-4D97-AF65-F5344CB8AC3E}">
        <p14:creationId xmlns:p14="http://schemas.microsoft.com/office/powerpoint/2010/main" val="295487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2800" y="667633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847AFB8D-2612-4E1E-A662-35F7FE3E34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862742"/>
              </p:ext>
            </p:extLst>
          </p:nvPr>
        </p:nvGraphicFramePr>
        <p:xfrm>
          <a:off x="5128592" y="1098498"/>
          <a:ext cx="6838121" cy="4655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0347">
                  <a:extLst>
                    <a:ext uri="{9D8B030D-6E8A-4147-A177-3AD203B41FA5}">
                      <a16:colId xmlns:a16="http://schemas.microsoft.com/office/drawing/2014/main" val="3629928354"/>
                    </a:ext>
                  </a:extLst>
                </a:gridCol>
                <a:gridCol w="4717774">
                  <a:extLst>
                    <a:ext uri="{9D8B030D-6E8A-4147-A177-3AD203B41FA5}">
                      <a16:colId xmlns:a16="http://schemas.microsoft.com/office/drawing/2014/main" val="3408814998"/>
                    </a:ext>
                  </a:extLst>
                </a:gridCol>
              </a:tblGrid>
              <a:tr h="1967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Según lesión </a:t>
                      </a:r>
                      <a:r>
                        <a:rPr lang="es-ES" sz="2000" b="1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intracraneana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Focal: 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lphaL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Contusión.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lphaL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Hematoma: subdural epidural, </a:t>
                      </a:r>
                      <a:r>
                        <a:rPr lang="es-ES" sz="1800" u="none" strike="noStrike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intracerebral</a:t>
                      </a: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lphaL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Hemorragia: intraventricular, subaracnoidea.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Difusa: daño </a:t>
                      </a:r>
                      <a:r>
                        <a:rPr lang="es-ES" sz="1800" u="none" strike="noStrike" dirty="0" err="1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axonal</a:t>
                      </a: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 difuso. 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379835"/>
                  </a:ext>
                </a:extLst>
              </a:tr>
              <a:tr h="1028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Según integridad meníngea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TEC abierto: hay comunicación encéfalo-exterior.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TEC cerrado: no comunicación encéfalo-exterior.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759032"/>
                  </a:ext>
                </a:extLst>
              </a:tr>
              <a:tr h="1028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Según tipo de fractura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TEC con fractura de base de cráneo.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TEC con fractura de bóveda craneal.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649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07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89062" y="56126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F9B192B5-69D4-4ABD-B614-B5353B7678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14168"/>
              </p:ext>
            </p:extLst>
          </p:nvPr>
        </p:nvGraphicFramePr>
        <p:xfrm>
          <a:off x="4904165" y="1237460"/>
          <a:ext cx="7062548" cy="4395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3760">
                  <a:extLst>
                    <a:ext uri="{9D8B030D-6E8A-4147-A177-3AD203B41FA5}">
                      <a16:colId xmlns:a16="http://schemas.microsoft.com/office/drawing/2014/main" val="2089549257"/>
                    </a:ext>
                  </a:extLst>
                </a:gridCol>
                <a:gridCol w="4398788">
                  <a:extLst>
                    <a:ext uri="{9D8B030D-6E8A-4147-A177-3AD203B41FA5}">
                      <a16:colId xmlns:a16="http://schemas.microsoft.com/office/drawing/2014/main" val="1736957789"/>
                    </a:ext>
                  </a:extLst>
                </a:gridCol>
              </a:tblGrid>
              <a:tr h="565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Según Glasgow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(usar glasgow modificado en &lt;3 años)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Leve: 13-15 (86%).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Moderado: 9-12 (8%).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+mj-lt"/>
                        <a:buAutoNum type="arabicPeriod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Severo: </a:t>
                      </a:r>
                      <a:r>
                        <a:rPr lang="es-ES" sz="1800" u="sng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&lt;</a:t>
                      </a: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8 (6%).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859170"/>
                  </a:ext>
                </a:extLst>
              </a:tr>
              <a:tr h="880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Injuria encefálica menor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2000" b="1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(se incluye dentro de TEC leve)</a:t>
                      </a:r>
                      <a:endParaRPr lang="es-CO" sz="2000" b="1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buClr>
                          <a:srgbClr val="152B48"/>
                        </a:buClr>
                      </a:pPr>
                      <a:r>
                        <a:rPr lang="es-ES" sz="1800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Niño(a) entre los 2 y 20 años: </a:t>
                      </a:r>
                      <a:endParaRPr lang="es-CO" sz="1800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●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Neurológicamente sano previamente.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●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Examen neurológico  normal al inicio.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●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Sin hallazgos neurológicos focales (incluyendo fondo de ojo).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Clr>
                          <a:srgbClr val="152B48"/>
                        </a:buClr>
                        <a:buFont typeface="Arial" panose="020B0604020202020204" pitchFamily="34" charset="0"/>
                        <a:buChar char="●"/>
                      </a:pPr>
                      <a:r>
                        <a:rPr lang="es-ES" sz="1800" u="none" strike="noStrike" dirty="0">
                          <a:solidFill>
                            <a:srgbClr val="152B48"/>
                          </a:solidFill>
                          <a:effectLst/>
                          <a:latin typeface="Montserrat" pitchFamily="2" charset="77"/>
                        </a:rPr>
                        <a:t>No tiene evidencia física de fractura de cráneo.</a:t>
                      </a:r>
                      <a:endParaRPr lang="es-CO" sz="1800" u="none" strike="noStrike" dirty="0">
                        <a:solidFill>
                          <a:srgbClr val="152B48"/>
                        </a:solidFill>
                        <a:effectLst/>
                        <a:latin typeface="Montserrat" pitchFamily="2" charset="77"/>
                        <a:ea typeface="Arial" panose="020B0604020202020204" pitchFamily="34" charset="0"/>
                      </a:endParaRPr>
                    </a:p>
                  </a:txBody>
                  <a:tcPr marL="51837" marR="51837" marT="51837" marB="51837" anchor="ctr">
                    <a:lnL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52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33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94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2671" y="839454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6565" y="1993663"/>
            <a:ext cx="5530061" cy="3756124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70000"/>
              </a:lnSpc>
              <a:buNone/>
            </a:pPr>
            <a:r>
              <a:rPr lang="es-CO" sz="2000" b="1" dirty="0">
                <a:latin typeface="Montserrat" pitchFamily="2" charset="77"/>
                <a:ea typeface="Arial" panose="020B0604020202020204" pitchFamily="34" charset="0"/>
              </a:rPr>
              <a:t>FOCAL: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CO" sz="2000" b="1" u="sng" dirty="0">
                <a:effectLst/>
                <a:latin typeface="Montserrat" pitchFamily="2" charset="77"/>
                <a:ea typeface="Arial" panose="020B0604020202020204" pitchFamily="34" charset="0"/>
              </a:rPr>
              <a:t>C</a:t>
            </a:r>
            <a:r>
              <a:rPr lang="es-CO" sz="2000" b="1" u="sng" dirty="0">
                <a:latin typeface="Montserrat" pitchFamily="2" charset="77"/>
                <a:ea typeface="Arial" panose="020B0604020202020204" pitchFamily="34" charset="0"/>
              </a:rPr>
              <a:t>ontusión</a:t>
            </a:r>
            <a:r>
              <a:rPr lang="es-CO" sz="2000" b="1" dirty="0">
                <a:latin typeface="Montserrat" pitchFamily="2" charset="77"/>
                <a:ea typeface="Arial" panose="020B0604020202020204" pitchFamily="34" charset="0"/>
              </a:rPr>
              <a:t>:  </a:t>
            </a:r>
            <a:r>
              <a:rPr lang="es-ES" sz="2000" dirty="0">
                <a:latin typeface="Montserrat" pitchFamily="2" charset="77"/>
                <a:ea typeface="Arial" panose="020B0604020202020204" pitchFamily="34" charset="0"/>
              </a:rPr>
              <a:t>l</a:t>
            </a:r>
            <a:r>
              <a:rPr lang="es-ES" sz="20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esión hemorrágica o necrótica, causada por la transmisión directa de la energía a la región cortical y a la sustancia blanca subcortical. Característicamente se ve en región temporal y frontal por el contacto directo del encéfalo con las protuberancias óseas.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70000"/>
              </a:lnSpc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s-CO" sz="2000" dirty="0">
              <a:latin typeface="Montserrat" pitchFamily="2" charset="77"/>
            </a:endParaRPr>
          </a:p>
        </p:txBody>
      </p:sp>
      <p:pic>
        <p:nvPicPr>
          <p:cNvPr id="23554" name="Picture 2" descr="Contusión cerebral, lesión que puede obligar a un futbolista a retirarse |  El Mundo USA">
            <a:extLst>
              <a:ext uri="{FF2B5EF4-FFF2-40B4-BE49-F238E27FC236}">
                <a16:creationId xmlns:a16="http://schemas.microsoft.com/office/drawing/2014/main" id="{F1C5497F-9AB9-45AF-8D82-A47DF4EC7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74" y="1002746"/>
            <a:ext cx="4165644" cy="227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64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978" y="1234598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672059"/>
            <a:ext cx="5181805" cy="2642063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CO" sz="2000" b="1" dirty="0">
                <a:latin typeface="Montserrat" pitchFamily="2" charset="77"/>
                <a:ea typeface="Arial" panose="020B0604020202020204" pitchFamily="34" charset="0"/>
              </a:rPr>
              <a:t>FOCAL: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O" sz="2000" b="1" u="sng" dirty="0">
                <a:effectLst/>
                <a:latin typeface="Montserrat" pitchFamily="2" charset="77"/>
                <a:ea typeface="Arial" panose="020B0604020202020204" pitchFamily="34" charset="0"/>
              </a:rPr>
              <a:t>Hematoma epidural</a:t>
            </a:r>
            <a:r>
              <a:rPr lang="es-CO" sz="2000" dirty="0">
                <a:effectLst/>
                <a:latin typeface="Montserrat" pitchFamily="2" charset="77"/>
                <a:ea typeface="Arial" panose="020B0604020202020204" pitchFamily="34" charset="0"/>
              </a:rPr>
              <a:t>: </a:t>
            </a:r>
            <a:r>
              <a:rPr lang="es-ES" sz="2000" dirty="0">
                <a:latin typeface="Montserrat" pitchFamily="2" charset="77"/>
                <a:ea typeface="Arial" panose="020B0604020202020204" pitchFamily="34" charset="0"/>
              </a:rPr>
              <a:t>s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angre entre la duramadre y el cráneo</a:t>
            </a:r>
            <a:r>
              <a:rPr lang="es-ES" sz="2000" dirty="0">
                <a:latin typeface="Montserrat" pitchFamily="2" charset="77"/>
                <a:ea typeface="Calibri" panose="020F0502020204030204" pitchFamily="34" charset="0"/>
              </a:rPr>
              <a:t>. P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uede ser venoso o arterial, y NO sobrepasa las suturas a menos que haya fractura. 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CO" sz="2000" dirty="0">
              <a:latin typeface="Montserrat" pitchFamily="2" charset="77"/>
            </a:endParaRPr>
          </a:p>
        </p:txBody>
      </p:sp>
      <p:pic>
        <p:nvPicPr>
          <p:cNvPr id="24578" name="Picture 2" descr="Tratamiento de un hematoma epidural occipital.">
            <a:extLst>
              <a:ext uri="{FF2B5EF4-FFF2-40B4-BE49-F238E27FC236}">
                <a16:creationId xmlns:a16="http://schemas.microsoft.com/office/drawing/2014/main" id="{E334BCEF-5360-4CCC-B955-44B7F2AEB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65" y="317242"/>
            <a:ext cx="2873442" cy="3262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29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173" y="997160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026" y="2449238"/>
            <a:ext cx="5304142" cy="2892772"/>
          </a:xfrm>
          <a:ln>
            <a:noFill/>
          </a:ln>
        </p:spPr>
        <p:txBody>
          <a:bodyPr>
            <a:normAutofit/>
          </a:bodyPr>
          <a:lstStyle/>
          <a:p>
            <a:pPr marL="0" lvl="0" indent="0">
              <a:lnSpc>
                <a:spcPct val="160000"/>
              </a:lnSpc>
              <a:buNone/>
            </a:pPr>
            <a:r>
              <a:rPr lang="es-CO" sz="2000" b="1" dirty="0">
                <a:latin typeface="Montserrat" pitchFamily="2" charset="77"/>
                <a:ea typeface="Arial" panose="020B0604020202020204" pitchFamily="34" charset="0"/>
              </a:rPr>
              <a:t>FOCAL: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CO" sz="2000" b="1" u="sng" dirty="0">
                <a:effectLst/>
                <a:latin typeface="Montserrat" pitchFamily="2" charset="77"/>
                <a:ea typeface="Arial" panose="020B0604020202020204" pitchFamily="34" charset="0"/>
              </a:rPr>
              <a:t>Hematoma subdural</a:t>
            </a:r>
            <a:r>
              <a:rPr lang="es-CO" sz="2000" b="1" dirty="0">
                <a:effectLst/>
                <a:latin typeface="Montserrat" pitchFamily="2" charset="77"/>
                <a:ea typeface="Arial" panose="020B0604020202020204" pitchFamily="34" charset="0"/>
              </a:rPr>
              <a:t>: </a:t>
            </a:r>
            <a:r>
              <a:rPr lang="es-ES" sz="2000" dirty="0">
                <a:effectLst/>
                <a:latin typeface="Montserrat" pitchFamily="2" charset="77"/>
                <a:ea typeface="Calibri" panose="020F0502020204030204" pitchFamily="34" charset="0"/>
              </a:rPr>
              <a:t>sangrado sobre la corteza y debajo de la duramadre, asociado a daño cortical por laceración de vasos o contusión cortical directa. </a:t>
            </a:r>
            <a:endParaRPr lang="es-CO" sz="20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60000"/>
              </a:lnSpc>
              <a:buNone/>
            </a:pPr>
            <a:endParaRPr lang="es-CO" sz="18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s-CO" sz="2000" dirty="0">
              <a:latin typeface="Montserrat" pitchFamily="2" charset="77"/>
            </a:endParaRPr>
          </a:p>
        </p:txBody>
      </p:sp>
      <p:pic>
        <p:nvPicPr>
          <p:cNvPr id="25602" name="Picture 2" descr="Hematoma subdural | Unidad de Neurocirugía RGS">
            <a:extLst>
              <a:ext uri="{FF2B5EF4-FFF2-40B4-BE49-F238E27FC236}">
                <a16:creationId xmlns:a16="http://schemas.microsoft.com/office/drawing/2014/main" id="{79DDC9BF-C518-4AA3-890F-80A1ABCD7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357" y="502952"/>
            <a:ext cx="3911576" cy="293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231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391" y="1150021"/>
            <a:ext cx="6977848" cy="861730"/>
          </a:xfrm>
        </p:spPr>
        <p:txBody>
          <a:bodyPr>
            <a:normAutofit/>
          </a:bodyPr>
          <a:lstStyle/>
          <a:p>
            <a:pPr algn="ctr"/>
            <a:r>
              <a:rPr lang="es-CO" sz="3200" b="1" dirty="0"/>
              <a:t>CLASIFICACIÓN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383" y="2546856"/>
            <a:ext cx="5131864" cy="2531821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s-CO" sz="2400" b="1" dirty="0">
                <a:latin typeface="Montserrat" pitchFamily="2" charset="77"/>
                <a:ea typeface="Arial" panose="020B0604020202020204" pitchFamily="34" charset="0"/>
              </a:rPr>
              <a:t>FOCAL: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O" sz="2400" b="1" u="sng" dirty="0">
                <a:effectLst/>
                <a:latin typeface="Montserrat" pitchFamily="2" charset="77"/>
                <a:ea typeface="Arial" panose="020B0604020202020204" pitchFamily="34" charset="0"/>
              </a:rPr>
              <a:t>Hematoma intracerebral: </a:t>
            </a:r>
            <a:r>
              <a:rPr lang="es-ES" sz="2400" u="none" strike="noStrike" dirty="0">
                <a:effectLst/>
                <a:latin typeface="Montserrat" pitchFamily="2" charset="77"/>
                <a:ea typeface="Calibri" panose="020F0502020204030204" pitchFamily="34" charset="0"/>
              </a:rPr>
              <a:t>coágulo sólido en el parénquima.</a:t>
            </a:r>
            <a:endParaRPr lang="es-CO" sz="24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CO" sz="2400" u="none" strike="noStrike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s-CO" sz="2400" b="1" u="sng" dirty="0">
              <a:effectLst/>
              <a:latin typeface="Montserrat" pitchFamily="2" charset="77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CO" sz="2400" dirty="0">
              <a:latin typeface="Montserrat" pitchFamily="2" charset="77"/>
            </a:endParaRPr>
          </a:p>
        </p:txBody>
      </p:sp>
      <p:pic>
        <p:nvPicPr>
          <p:cNvPr id="26626" name="Picture 2" descr="Hematoma intraparenquimatoso asociado a vasculitis ANCA positiva | Anales  de Pediatría">
            <a:extLst>
              <a:ext uri="{FF2B5EF4-FFF2-40B4-BE49-F238E27FC236}">
                <a16:creationId xmlns:a16="http://schemas.microsoft.com/office/drawing/2014/main" id="{BB8AF80C-674C-4920-B523-C86CD4E8A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95" y="486362"/>
            <a:ext cx="4669654" cy="305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441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2457</TotalTime>
  <Words>1469</Words>
  <Application>Microsoft Office PowerPoint</Application>
  <PresentationFormat>Widescreen</PresentationFormat>
  <Paragraphs>234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Montserrat</vt:lpstr>
      <vt:lpstr>Symbol</vt:lpstr>
      <vt:lpstr>Wingdings</vt:lpstr>
      <vt:lpstr>Tema de Office</vt:lpstr>
      <vt:lpstr>PowerPoint Presentation</vt:lpstr>
      <vt:lpstr>DEFINICIÓN</vt:lpstr>
      <vt:lpstr>EPIDEMIOLOGÍA</vt:lpstr>
      <vt:lpstr>CLASIFICACIÓN</vt:lpstr>
      <vt:lpstr>CLASIFICACIÓN</vt:lpstr>
      <vt:lpstr>CLASIFICACIÓN</vt:lpstr>
      <vt:lpstr>CLASIFICACIÓN</vt:lpstr>
      <vt:lpstr>CLASIFICACIÓN</vt:lpstr>
      <vt:lpstr>CLASIFICACIÓN</vt:lpstr>
      <vt:lpstr>CLASIFICACIÓN</vt:lpstr>
      <vt:lpstr>FISIOPATOLOGÍA</vt:lpstr>
      <vt:lpstr>FISIOPATOLOGÍA</vt:lpstr>
      <vt:lpstr>FISIOPATOLOGÍA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ana.cardonaga@outlook.es</cp:lastModifiedBy>
  <cp:revision>37</cp:revision>
  <dcterms:created xsi:type="dcterms:W3CDTF">2020-11-06T17:03:47Z</dcterms:created>
  <dcterms:modified xsi:type="dcterms:W3CDTF">2020-12-09T03:05:05Z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399598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