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tiff" Extension="tiff"/>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comments+xml" PartName="/ppt/comments/comment3.xml"/>
  <Override ContentType="application/vnd.openxmlformats-officedocument.presentationml.comments+xml" PartName="/ppt/comments/comment4.xml"/>
  <Override ContentType="application/vnd.openxmlformats-officedocument.presentationml.comments+xml" PartName="/ppt/comments/comment5.xml"/>
  <Override ContentType="application/vnd.openxmlformats-officedocument.presentationml.notesSlide+xml" PartName="/ppt/notesSlides/notesSlide1.xml"/>
  <Override ContentType="application/vnd.openxmlformats-officedocument.presentationml.comments+xml" PartName="/ppt/comments/comment6.xml"/>
  <Override ContentType="application/vnd.openxmlformats-officedocument.presentationml.comments+xml" PartName="/ppt/comments/comment7.xml"/>
  <Override ContentType="application/vnd.openxmlformats-officedocument.presentationml.notesSlide+xml" PartName="/ppt/notesSlides/notesSlide2.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comments+xml" PartName="/ppt/comments/comment8.xml"/>
  <Override ContentType="application/vnd.openxmlformats-officedocument.presentationml.comments+xml" PartName="/ppt/comments/comment9.xml"/>
  <Override ContentType="application/vnd.openxmlformats-officedocument.presentationml.comments+xml" PartName="/ppt/comments/comment10.xml"/>
  <Override ContentType="application/vnd.openxmlformats-officedocument.presentationml.notesSlide+xml" PartName="/ppt/notesSlides/notesSlide3.xml"/>
  <Override ContentType="application/vnd.openxmlformats-officedocument.presentationml.comments+xml" PartName="/ppt/comments/comment11.xml"/>
  <Override ContentType="application/vnd.openxmlformats-officedocument.presentationml.comments+xml" PartName="/ppt/comments/comment12.xml"/>
  <Override ContentType="application/vnd.openxmlformats-officedocument.presentationml.comments+xml" PartName="/ppt/comments/comment13.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comments+xml" PartName="/ppt/comments/comment14.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presentationml.comments+xml" PartName="/ppt/comments/comment15.xml"/>
  <Override ContentType="application/vnd.openxmlformats-officedocument.presentationml.comments+xml" PartName="/ppt/comments/comment16.xml"/>
  <Override ContentType="application/vnd.openxmlformats-officedocument.presentationml.notesSlide+xml" PartName="/ppt/notesSlides/notesSlide4.xml"/>
  <Override ContentType="application/vnd.openxmlformats-officedocument.presentationml.comments+xml" PartName="/ppt/comments/comment17.xml"/>
  <Override ContentType="application/vnd.openxmlformats-officedocument.presentationml.notesSlide+xml" PartName="/ppt/notesSlides/notesSlide5.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presentationml.comments+xml" PartName="/ppt/comments/comment18.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presentationml.comments+xml" PartName="/ppt/comments/comment19.xml"/>
  <Override ContentType="application/vnd.openxmlformats-officedocument.presentationml.comments+xml" PartName="/ppt/comments/comment20.xml"/>
  <Override ContentType="application/vnd.openxmlformats-officedocument.presentationml.comments+xml" PartName="/ppt/comments/comment21.xml"/>
  <Override ContentType="application/vnd.openxmlformats-officedocument.presentationml.comments+xml" PartName="/ppt/comments/comment22.xml"/>
  <Override ContentType="application/vnd.openxmlformats-officedocument.presentationml.notesSlide+xml" PartName="/ppt/notesSlides/notesSlide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presentationml.comments+xml" PartName="/ppt/comments/comment23.xml"/>
  <Override ContentType="application/vnd.openxmlformats-officedocument.presentationml.notesSlide+xml" PartName="/ppt/notesSlides/notesSlide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presentationml.comments+xml" PartName="/ppt/comments/comment24.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presentationml.comments+xml" PartName="/ppt/comments/comment25.xml"/>
  <Override ContentType="application/vnd.openxmlformats-officedocument.presentationml.notesSlide+xml" PartName="/ppt/notesSlides/notesSlide8.xml"/>
  <Override ContentType="application/vnd.openxmlformats-officedocument.presentationml.comments+xml" PartName="/ppt/comments/comment26.xml"/>
  <Override ContentType="application/vnd.openxmlformats-officedocument.presentationml.notesSlide+xml" PartName="/ppt/notesSlides/notesSlide9.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officedocument.presentationml.comments+xml" PartName="/ppt/comments/comment27.xml"/>
  <Override ContentType="application/vnd.openxmlformats-officedocument.presentationml.comments+xml" PartName="/ppt/comments/comment28.xml"/>
  <Override ContentType="application/vnd.openxmlformats-officedocument.presentationml.comments+xml" PartName="/ppt/comments/comment29.xml"/>
  <Override ContentType="application/vnd.openxmlformats-officedocument.presentationml.comments+xml" PartName="/ppt/comments/comment30.xml"/>
  <Override ContentType="application/vnd.openxmlformats-officedocument.drawingml.diagramData+xml" PartName="/ppt/diagrams/data11.xml"/>
  <Override ContentType="application/vnd.openxmlformats-officedocument.drawingml.diagramLayout+xml" PartName="/ppt/diagrams/layout11.xml"/>
  <Override ContentType="application/vnd.openxmlformats-officedocument.drawingml.diagramStyle+xml" PartName="/ppt/diagrams/quickStyle11.xml"/>
  <Override ContentType="application/vnd.openxmlformats-officedocument.drawingml.diagramColors+xml" PartName="/ppt/diagrams/colors11.xml"/>
  <Override ContentType="application/vnd.ms-office.drawingml.diagramDrawing+xml" PartName="/ppt/diagrams/drawing11.xml"/>
  <Override ContentType="application/vnd.openxmlformats-officedocument.presentationml.comments+xml" PartName="/ppt/comments/comment31.xml"/>
  <Override ContentType="application/vnd.openxmlformats-officedocument.presentationml.comments+xml" PartName="/ppt/comments/comment32.xml"/>
  <Override ContentType="application/vnd.openxmlformats-officedocument.presentationml.comments+xml" PartName="/ppt/comments/comment33.xml"/>
  <Override ContentType="application/vnd.openxmlformats-officedocument.presentationml.comments+xml" PartName="/ppt/comments/comment34.xml"/>
  <Override ContentType="application/vnd.openxmlformats-officedocument.presentationml.comments+xml" PartName="/ppt/comments/comment35.xml"/>
  <Override ContentType="application/vnd.openxmlformats-officedocument.presentationml.comments+xml" PartName="/ppt/comments/comment36.xml"/>
  <Override ContentType="application/vnd.openxmlformats-officedocument.presentationml.comments+xml" PartName="/ppt/comments/comment37.xml"/>
  <Override ContentType="application/vnd.openxmlformats-officedocument.drawingml.diagramData+xml" PartName="/ppt/diagrams/data12.xml"/>
  <Override ContentType="application/vnd.openxmlformats-officedocument.drawingml.diagramLayout+xml" PartName="/ppt/diagrams/layout12.xml"/>
  <Override ContentType="application/vnd.openxmlformats-officedocument.drawingml.diagramStyle+xml" PartName="/ppt/diagrams/quickStyle12.xml"/>
  <Override ContentType="application/vnd.openxmlformats-officedocument.drawingml.diagramColors+xml" PartName="/ppt/diagrams/colors12.xml"/>
  <Override ContentType="application/vnd.ms-office.drawingml.diagramDrawing+xml" PartName="/ppt/diagrams/drawing12.xml"/>
  <Override ContentType="application/vnd.openxmlformats-officedocument.presentationml.comments+xml" PartName="/ppt/comments/comment38.xml"/>
  <Override ContentType="application/vnd.openxmlformats-officedocument.presentationml.comments+xml" PartName="/ppt/comments/comment39.xml"/>
  <Override ContentType="application/vnd.openxmlformats-officedocument.presentationml.comments+xml" PartName="/ppt/comments/comment40.xml"/>
  <Override ContentType="application/vnd.openxmlformats-officedocument.drawingml.diagramData+xml" PartName="/ppt/diagrams/data13.xml"/>
  <Override ContentType="application/vnd.openxmlformats-officedocument.drawingml.diagramLayout+xml" PartName="/ppt/diagrams/layout13.xml"/>
  <Override ContentType="application/vnd.openxmlformats-officedocument.drawingml.diagramStyle+xml" PartName="/ppt/diagrams/quickStyle13.xml"/>
  <Override ContentType="application/vnd.openxmlformats-officedocument.drawingml.diagramColors+xml" PartName="/ppt/diagrams/colors13.xml"/>
  <Override ContentType="application/vnd.ms-office.drawingml.diagramDrawing+xml" PartName="/ppt/diagrams/drawing13.xml"/>
  <Override ContentType="application/vnd.openxmlformats-officedocument.presentationml.comments+xml" PartName="/ppt/comments/comment41.xml"/>
  <Override ContentType="application/vnd.openxmlformats-officedocument.presentationml.comments+xml" PartName="/ppt/comments/comment42.xml"/>
  <Override ContentType="application/vnd.openxmlformats-officedocument.presentationml.notesSlide+xml" PartName="/ppt/notesSlides/notesSlide10.xml"/>
  <Override ContentType="application/vnd.openxmlformats-officedocument.drawingml.diagramData+xml" PartName="/ppt/diagrams/data14.xml"/>
  <Override ContentType="application/vnd.openxmlformats-officedocument.drawingml.diagramLayout+xml" PartName="/ppt/diagrams/layout14.xml"/>
  <Override ContentType="application/vnd.openxmlformats-officedocument.drawingml.diagramStyle+xml" PartName="/ppt/diagrams/quickStyle14.xml"/>
  <Override ContentType="application/vnd.openxmlformats-officedocument.drawingml.diagramColors+xml" PartName="/ppt/diagrams/colors14.xml"/>
  <Override ContentType="application/vnd.ms-office.drawingml.diagramDrawing+xml" PartName="/ppt/diagrams/drawing14.xml"/>
  <Override ContentType="application/vnd.openxmlformats-officedocument.presentationml.comments+xml" PartName="/ppt/comments/comment43.xml"/>
  <Override ContentType="application/vnd.openxmlformats-officedocument.presentationml.comments+xml" PartName="/ppt/comments/comment44.xml"/>
  <Override ContentType="application/vnd.openxmlformats-officedocument.presentationml.comments+xml" PartName="/ppt/comments/comment45.xml"/>
  <Override ContentType="application/vnd.openxmlformats-officedocument.presentationml.comments+xml" PartName="/ppt/comments/comment4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8" r:id="rId2"/>
    <p:sldId id="259" r:id="rId3"/>
    <p:sldId id="263" r:id="rId4"/>
    <p:sldId id="260" r:id="rId5"/>
    <p:sldId id="261" r:id="rId6"/>
    <p:sldId id="262" r:id="rId7"/>
    <p:sldId id="264" r:id="rId8"/>
    <p:sldId id="265" r:id="rId9"/>
    <p:sldId id="266" r:id="rId10"/>
    <p:sldId id="267" r:id="rId11"/>
    <p:sldId id="271" r:id="rId12"/>
    <p:sldId id="268" r:id="rId13"/>
    <p:sldId id="269" r:id="rId14"/>
    <p:sldId id="270" r:id="rId15"/>
    <p:sldId id="272" r:id="rId16"/>
    <p:sldId id="273" r:id="rId17"/>
    <p:sldId id="274" r:id="rId18"/>
    <p:sldId id="275" r:id="rId19"/>
    <p:sldId id="278" r:id="rId20"/>
    <p:sldId id="277" r:id="rId21"/>
    <p:sldId id="279" r:id="rId22"/>
    <p:sldId id="276"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302" r:id="rId38"/>
    <p:sldId id="301" r:id="rId39"/>
    <p:sldId id="294" r:id="rId40"/>
    <p:sldId id="295" r:id="rId41"/>
    <p:sldId id="296" r:id="rId42"/>
    <p:sldId id="297" r:id="rId43"/>
    <p:sldId id="298" r:id="rId44"/>
    <p:sldId id="299" r:id="rId45"/>
    <p:sldId id="300" r:id="rId46"/>
    <p:sldId id="303" r:id="rId47"/>
    <p:sldId id="304" r:id="rId48"/>
    <p:sldId id="305" r:id="rId4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anita Escobar Martínez" initials="JEM" lastIdx="47" clrIdx="0">
    <p:extLst>
      <p:ext uri="{19B8F6BF-5375-455C-9EA6-DF929625EA0E}">
        <p15:presenceInfo xmlns:p15="http://schemas.microsoft.com/office/powerpoint/2012/main" userId="Juanita Escobar Martín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56" autoAdjust="0"/>
    <p:restoredTop sz="74419"/>
  </p:normalViewPr>
  <p:slideViewPr>
    <p:cSldViewPr snapToGrid="0" showGuides="1">
      <p:cViewPr varScale="1">
        <p:scale>
          <a:sx n="64" d="100"/>
          <a:sy n="64" d="100"/>
        </p:scale>
        <p:origin x="1243"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23T10:50:18.115" idx="1">
    <p:pos x="10" y="10"/>
    <p:text>Cambio.</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1-01-23T11:28:42.939" idx="25">
    <p:pos x="10" y="10"/>
    <p:text>Cambio.</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1-01-23T11:15:34.406" idx="16">
    <p:pos x="10" y="10"/>
    <p:text>Cambio.</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1-01-23T11:16:24.905" idx="17">
    <p:pos x="10" y="10"/>
    <p:text>Cambio.</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1-01-23T11:21:13.416" idx="19">
    <p:pos x="10" y="10"/>
    <p:text>Cambio.</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1-01-23T12:09:03.710" idx="34">
    <p:pos x="10" y="10"/>
    <p:text>Cambio.</p:text>
    <p:extLst>
      <p:ext uri="{C676402C-5697-4E1C-873F-D02D1690AC5C}">
        <p15:threadingInfo xmlns:p15="http://schemas.microsoft.com/office/powerpoint/2012/main" timeZoneBias="30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21-01-23T15:13:14.690" idx="42">
    <p:pos x="10" y="10"/>
    <p:text>Cambio.</p:text>
    <p:extLst>
      <p:ext uri="{C676402C-5697-4E1C-873F-D02D1690AC5C}">
        <p15:threadingInfo xmlns:p15="http://schemas.microsoft.com/office/powerpoint/2012/main" timeZoneBias="30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21-01-23T11:22:32.066" idx="20">
    <p:pos x="10" y="10"/>
    <p:text>Cambio.</p:text>
    <p:extLst>
      <p:ext uri="{C676402C-5697-4E1C-873F-D02D1690AC5C}">
        <p15:threadingInfo xmlns:p15="http://schemas.microsoft.com/office/powerpoint/2012/main" timeZoneBias="30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21-01-23T11:23:49.835" idx="21">
    <p:pos x="10" y="10"/>
    <p:text>Cambio.</p:text>
    <p:extLst>
      <p:ext uri="{C676402C-5697-4E1C-873F-D02D1690AC5C}">
        <p15:threadingInfo xmlns:p15="http://schemas.microsoft.com/office/powerpoint/2012/main" timeZoneBias="30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21-01-23T11:25:12.161" idx="22">
    <p:pos x="10" y="10"/>
    <p:text>Cambio.</p:text>
    <p:extLst>
      <p:ext uri="{C676402C-5697-4E1C-873F-D02D1690AC5C}">
        <p15:threadingInfo xmlns:p15="http://schemas.microsoft.com/office/powerpoint/2012/main" timeZoneBias="30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21-01-23T12:08:04.920" idx="33">
    <p:pos x="10" y="10"/>
    <p:text>Cambio.</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1-23T10:50:38.711" idx="2">
    <p:pos x="10" y="10"/>
    <p:text>Cambio.</p:text>
    <p:extLst>
      <p:ext uri="{C676402C-5697-4E1C-873F-D02D1690AC5C}">
        <p15:threadingInfo xmlns:p15="http://schemas.microsoft.com/office/powerpoint/2012/main" timeZoneBias="300"/>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1" dt="2021-01-23T15:13:24.707" idx="43">
    <p:pos x="10" y="10"/>
    <p:text>Cambio.</p:text>
    <p:extLst>
      <p:ext uri="{C676402C-5697-4E1C-873F-D02D1690AC5C}">
        <p15:threadingInfo xmlns:p15="http://schemas.microsoft.com/office/powerpoint/2012/main" timeZoneBias="300"/>
      </p:ext>
    </p:extLst>
  </p:cm>
</p:cmLst>
</file>

<file path=ppt/comments/comment21.xml><?xml version="1.0" encoding="utf-8"?>
<p:cmLst xmlns:a="http://schemas.openxmlformats.org/drawingml/2006/main" xmlns:r="http://schemas.openxmlformats.org/officeDocument/2006/relationships" xmlns:p="http://schemas.openxmlformats.org/presentationml/2006/main">
  <p:cm authorId="1" dt="2021-01-23T11:26:00.474" idx="23">
    <p:pos x="10" y="10"/>
    <p:text>Cambio.</p:text>
    <p:extLst>
      <p:ext uri="{C676402C-5697-4E1C-873F-D02D1690AC5C}">
        <p15:threadingInfo xmlns:p15="http://schemas.microsoft.com/office/powerpoint/2012/main" timeZoneBias="300"/>
      </p:ext>
    </p:extLst>
  </p:cm>
</p:cmLst>
</file>

<file path=ppt/comments/comment22.xml><?xml version="1.0" encoding="utf-8"?>
<p:cmLst xmlns:a="http://schemas.openxmlformats.org/drawingml/2006/main" xmlns:r="http://schemas.openxmlformats.org/officeDocument/2006/relationships" xmlns:p="http://schemas.openxmlformats.org/presentationml/2006/main">
  <p:cm authorId="1" dt="2021-01-23T15:13:37.733" idx="44">
    <p:pos x="10" y="10"/>
    <p:text>Cambio.</p:text>
    <p:extLst>
      <p:ext uri="{C676402C-5697-4E1C-873F-D02D1690AC5C}">
        <p15:threadingInfo xmlns:p15="http://schemas.microsoft.com/office/powerpoint/2012/main" timeZoneBias="300"/>
      </p:ext>
    </p:extLst>
  </p:cm>
</p:cmLst>
</file>

<file path=ppt/comments/comment23.xml><?xml version="1.0" encoding="utf-8"?>
<p:cmLst xmlns:a="http://schemas.openxmlformats.org/drawingml/2006/main" xmlns:r="http://schemas.openxmlformats.org/officeDocument/2006/relationships" xmlns:p="http://schemas.openxmlformats.org/presentationml/2006/main">
  <p:cm authorId="1" dt="2021-01-23T11:11:14.543" idx="11">
    <p:pos x="10" y="10"/>
    <p:text>Cambio.</p:text>
    <p:extLst>
      <p:ext uri="{C676402C-5697-4E1C-873F-D02D1690AC5C}">
        <p15:threadingInfo xmlns:p15="http://schemas.microsoft.com/office/powerpoint/2012/main" timeZoneBias="300"/>
      </p:ext>
    </p:extLst>
  </p:cm>
</p:cmLst>
</file>

<file path=ppt/comments/comment24.xml><?xml version="1.0" encoding="utf-8"?>
<p:cmLst xmlns:a="http://schemas.openxmlformats.org/drawingml/2006/main" xmlns:r="http://schemas.openxmlformats.org/officeDocument/2006/relationships" xmlns:p="http://schemas.openxmlformats.org/presentationml/2006/main">
  <p:cm authorId="1" dt="2021-01-23T11:07:58.081" idx="9">
    <p:pos x="10" y="10"/>
    <p:text>Cambio.</p:text>
    <p:extLst>
      <p:ext uri="{C676402C-5697-4E1C-873F-D02D1690AC5C}">
        <p15:threadingInfo xmlns:p15="http://schemas.microsoft.com/office/powerpoint/2012/main" timeZoneBias="300"/>
      </p:ext>
    </p:extLst>
  </p:cm>
</p:cmLst>
</file>

<file path=ppt/comments/comment25.xml><?xml version="1.0" encoding="utf-8"?>
<p:cmLst xmlns:a="http://schemas.openxmlformats.org/drawingml/2006/main" xmlns:r="http://schemas.openxmlformats.org/officeDocument/2006/relationships" xmlns:p="http://schemas.openxmlformats.org/presentationml/2006/main">
  <p:cm authorId="1" dt="2021-01-23T11:08:02.793" idx="10">
    <p:pos x="10" y="10"/>
    <p:text>Cambio.</p:text>
    <p:extLst>
      <p:ext uri="{C676402C-5697-4E1C-873F-D02D1690AC5C}">
        <p15:threadingInfo xmlns:p15="http://schemas.microsoft.com/office/powerpoint/2012/main" timeZoneBias="300"/>
      </p:ext>
    </p:extLst>
  </p:cm>
</p:cmLst>
</file>

<file path=ppt/comments/comment26.xml><?xml version="1.0" encoding="utf-8"?>
<p:cmLst xmlns:a="http://schemas.openxmlformats.org/drawingml/2006/main" xmlns:r="http://schemas.openxmlformats.org/officeDocument/2006/relationships" xmlns:p="http://schemas.openxmlformats.org/presentationml/2006/main">
  <p:cm authorId="1" dt="2021-01-23T11:26:30.002" idx="24">
    <p:pos x="10" y="10"/>
    <p:text>Cambio.</p:text>
    <p:extLst>
      <p:ext uri="{C676402C-5697-4E1C-873F-D02D1690AC5C}">
        <p15:threadingInfo xmlns:p15="http://schemas.microsoft.com/office/powerpoint/2012/main" timeZoneBias="300"/>
      </p:ext>
    </p:extLst>
  </p:cm>
</p:cmLst>
</file>

<file path=ppt/comments/comment27.xml><?xml version="1.0" encoding="utf-8"?>
<p:cmLst xmlns:a="http://schemas.openxmlformats.org/drawingml/2006/main" xmlns:r="http://schemas.openxmlformats.org/officeDocument/2006/relationships" xmlns:p="http://schemas.openxmlformats.org/presentationml/2006/main">
  <p:cm authorId="1" dt="2021-01-23T11:04:22.509" idx="8">
    <p:pos x="10" y="10"/>
    <p:text>Cambio.</p:text>
    <p:extLst>
      <p:ext uri="{C676402C-5697-4E1C-873F-D02D1690AC5C}">
        <p15:threadingInfo xmlns:p15="http://schemas.microsoft.com/office/powerpoint/2012/main" timeZoneBias="300"/>
      </p:ext>
    </p:extLst>
  </p:cm>
</p:cmLst>
</file>

<file path=ppt/comments/comment28.xml><?xml version="1.0" encoding="utf-8"?>
<p:cmLst xmlns:a="http://schemas.openxmlformats.org/drawingml/2006/main" xmlns:r="http://schemas.openxmlformats.org/officeDocument/2006/relationships" xmlns:p="http://schemas.openxmlformats.org/presentationml/2006/main">
  <p:cm authorId="1" dt="2021-01-23T14:31:27.957" idx="35">
    <p:pos x="10" y="10"/>
    <p:text>Cambio.</p:text>
    <p:extLst>
      <p:ext uri="{C676402C-5697-4E1C-873F-D02D1690AC5C}">
        <p15:threadingInfo xmlns:p15="http://schemas.microsoft.com/office/powerpoint/2012/main" timeZoneBias="300"/>
      </p:ext>
    </p:extLst>
  </p:cm>
</p:cmLst>
</file>

<file path=ppt/comments/comment29.xml><?xml version="1.0" encoding="utf-8"?>
<p:cmLst xmlns:a="http://schemas.openxmlformats.org/drawingml/2006/main" xmlns:r="http://schemas.openxmlformats.org/officeDocument/2006/relationships" xmlns:p="http://schemas.openxmlformats.org/presentationml/2006/main">
  <p:cm authorId="1" dt="2021-01-23T11:30:25.974" idx="27">
    <p:pos x="10" y="10"/>
    <p:text>Cambio.</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1-23T10:50:43.173" idx="3">
    <p:pos x="10" y="10"/>
    <p:text>Cambio.</p:text>
    <p:extLst>
      <p:ext uri="{C676402C-5697-4E1C-873F-D02D1690AC5C}">
        <p15:threadingInfo xmlns:p15="http://schemas.microsoft.com/office/powerpoint/2012/main" timeZoneBias="300"/>
      </p:ext>
    </p:extLst>
  </p:cm>
</p:cmLst>
</file>

<file path=ppt/comments/comment30.xml><?xml version="1.0" encoding="utf-8"?>
<p:cmLst xmlns:a="http://schemas.openxmlformats.org/drawingml/2006/main" xmlns:r="http://schemas.openxmlformats.org/officeDocument/2006/relationships" xmlns:p="http://schemas.openxmlformats.org/presentationml/2006/main">
  <p:cm authorId="1" dt="2021-01-23T15:12:49.909" idx="41">
    <p:pos x="10" y="10"/>
    <p:text>Cambio.</p:text>
    <p:extLst>
      <p:ext uri="{C676402C-5697-4E1C-873F-D02D1690AC5C}">
        <p15:threadingInfo xmlns:p15="http://schemas.microsoft.com/office/powerpoint/2012/main" timeZoneBias="300"/>
      </p:ext>
    </p:extLst>
  </p:cm>
</p:cmLst>
</file>

<file path=ppt/comments/comment31.xml><?xml version="1.0" encoding="utf-8"?>
<p:cmLst xmlns:a="http://schemas.openxmlformats.org/drawingml/2006/main" xmlns:r="http://schemas.openxmlformats.org/officeDocument/2006/relationships" xmlns:p="http://schemas.openxmlformats.org/presentationml/2006/main">
  <p:cm authorId="1" dt="2021-01-23T15:14:16.046" idx="45">
    <p:pos x="10" y="10"/>
    <p:text>Cambio.</p:text>
    <p:extLst>
      <p:ext uri="{C676402C-5697-4E1C-873F-D02D1690AC5C}">
        <p15:threadingInfo xmlns:p15="http://schemas.microsoft.com/office/powerpoint/2012/main" timeZoneBias="300"/>
      </p:ext>
    </p:extLst>
  </p:cm>
</p:cmLst>
</file>

<file path=ppt/comments/comment32.xml><?xml version="1.0" encoding="utf-8"?>
<p:cmLst xmlns:a="http://schemas.openxmlformats.org/drawingml/2006/main" xmlns:r="http://schemas.openxmlformats.org/officeDocument/2006/relationships" xmlns:p="http://schemas.openxmlformats.org/presentationml/2006/main">
  <p:cm authorId="1" dt="2021-01-23T15:14:24.454" idx="46">
    <p:pos x="10" y="10"/>
    <p:text>Cambio.</p:text>
    <p:extLst>
      <p:ext uri="{C676402C-5697-4E1C-873F-D02D1690AC5C}">
        <p15:threadingInfo xmlns:p15="http://schemas.microsoft.com/office/powerpoint/2012/main" timeZoneBias="300"/>
      </p:ext>
    </p:extLst>
  </p:cm>
</p:cmLst>
</file>

<file path=ppt/comments/comment33.xml><?xml version="1.0" encoding="utf-8"?>
<p:cmLst xmlns:a="http://schemas.openxmlformats.org/drawingml/2006/main" xmlns:r="http://schemas.openxmlformats.org/officeDocument/2006/relationships" xmlns:p="http://schemas.openxmlformats.org/presentationml/2006/main">
  <p:cm authorId="1" dt="2021-01-23T14:56:46.587" idx="40">
    <p:pos x="10" y="10"/>
    <p:text>Cambio.</p:text>
    <p:extLst>
      <p:ext uri="{C676402C-5697-4E1C-873F-D02D1690AC5C}">
        <p15:threadingInfo xmlns:p15="http://schemas.microsoft.com/office/powerpoint/2012/main" timeZoneBias="300"/>
      </p:ext>
    </p:extLst>
  </p:cm>
</p:cmLst>
</file>

<file path=ppt/comments/comment34.xml><?xml version="1.0" encoding="utf-8"?>
<p:cmLst xmlns:a="http://schemas.openxmlformats.org/drawingml/2006/main" xmlns:r="http://schemas.openxmlformats.org/officeDocument/2006/relationships" xmlns:p="http://schemas.openxmlformats.org/presentationml/2006/main">
  <p:cm authorId="1" dt="2021-01-23T14:54:20.507" idx="39">
    <p:pos x="10" y="10"/>
    <p:text>Cambio.</p:text>
    <p:extLst>
      <p:ext uri="{C676402C-5697-4E1C-873F-D02D1690AC5C}">
        <p15:threadingInfo xmlns:p15="http://schemas.microsoft.com/office/powerpoint/2012/main" timeZoneBias="300"/>
      </p:ext>
    </p:extLst>
  </p:cm>
</p:cmLst>
</file>

<file path=ppt/comments/comment35.xml><?xml version="1.0" encoding="utf-8"?>
<p:cmLst xmlns:a="http://schemas.openxmlformats.org/drawingml/2006/main" xmlns:r="http://schemas.openxmlformats.org/officeDocument/2006/relationships" xmlns:p="http://schemas.openxmlformats.org/presentationml/2006/main">
  <p:cm authorId="1" dt="2021-01-23T14:53:05.395" idx="38">
    <p:pos x="10" y="10"/>
    <p:text>Cambio.</p:text>
    <p:extLst>
      <p:ext uri="{C676402C-5697-4E1C-873F-D02D1690AC5C}">
        <p15:threadingInfo xmlns:p15="http://schemas.microsoft.com/office/powerpoint/2012/main" timeZoneBias="300"/>
      </p:ext>
    </p:extLst>
  </p:cm>
</p:cmLst>
</file>

<file path=ppt/comments/comment36.xml><?xml version="1.0" encoding="utf-8"?>
<p:cmLst xmlns:a="http://schemas.openxmlformats.org/drawingml/2006/main" xmlns:r="http://schemas.openxmlformats.org/officeDocument/2006/relationships" xmlns:p="http://schemas.openxmlformats.org/presentationml/2006/main">
  <p:cm authorId="1" dt="2021-01-23T11:29:43.793" idx="26">
    <p:pos x="10" y="10"/>
    <p:text>Cambio.</p:text>
    <p:extLst>
      <p:ext uri="{C676402C-5697-4E1C-873F-D02D1690AC5C}">
        <p15:threadingInfo xmlns:p15="http://schemas.microsoft.com/office/powerpoint/2012/main" timeZoneBias="300"/>
      </p:ext>
    </p:extLst>
  </p:cm>
</p:cmLst>
</file>

<file path=ppt/comments/comment37.xml><?xml version="1.0" encoding="utf-8"?>
<p:cmLst xmlns:a="http://schemas.openxmlformats.org/drawingml/2006/main" xmlns:r="http://schemas.openxmlformats.org/officeDocument/2006/relationships" xmlns:p="http://schemas.openxmlformats.org/presentationml/2006/main">
  <p:cm authorId="1" dt="2021-01-23T12:01:21.783" idx="30">
    <p:pos x="10" y="10"/>
    <p:text>Cambio.</p:text>
    <p:extLst>
      <p:ext uri="{C676402C-5697-4E1C-873F-D02D1690AC5C}">
        <p15:threadingInfo xmlns:p15="http://schemas.microsoft.com/office/powerpoint/2012/main" timeZoneBias="300"/>
      </p:ext>
    </p:extLst>
  </p:cm>
</p:cmLst>
</file>

<file path=ppt/comments/comment38.xml><?xml version="1.0" encoding="utf-8"?>
<p:cmLst xmlns:a="http://schemas.openxmlformats.org/drawingml/2006/main" xmlns:r="http://schemas.openxmlformats.org/officeDocument/2006/relationships" xmlns:p="http://schemas.openxmlformats.org/presentationml/2006/main">
  <p:cm authorId="1" dt="2021-01-23T12:01:14.865" idx="29">
    <p:pos x="10" y="10"/>
    <p:text>Cambio.</p:text>
    <p:extLst>
      <p:ext uri="{C676402C-5697-4E1C-873F-D02D1690AC5C}">
        <p15:threadingInfo xmlns:p15="http://schemas.microsoft.com/office/powerpoint/2012/main" timeZoneBias="300"/>
      </p:ext>
    </p:extLst>
  </p:cm>
</p:cmLst>
</file>

<file path=ppt/comments/comment39.xml><?xml version="1.0" encoding="utf-8"?>
<p:cmLst xmlns:a="http://schemas.openxmlformats.org/drawingml/2006/main" xmlns:r="http://schemas.openxmlformats.org/officeDocument/2006/relationships" xmlns:p="http://schemas.openxmlformats.org/presentationml/2006/main">
  <p:cm authorId="1" dt="2021-01-23T12:01:08.436" idx="28">
    <p:pos x="10" y="10"/>
    <p:text>Cambio.</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1-23T10:55:33.327" idx="4">
    <p:pos x="10" y="10"/>
    <p:text>Cambio.</p:text>
    <p:extLst>
      <p:ext uri="{C676402C-5697-4E1C-873F-D02D1690AC5C}">
        <p15:threadingInfo xmlns:p15="http://schemas.microsoft.com/office/powerpoint/2012/main" timeZoneBias="300"/>
      </p:ext>
    </p:extLst>
  </p:cm>
</p:cmLst>
</file>

<file path=ppt/comments/comment40.xml><?xml version="1.0" encoding="utf-8"?>
<p:cmLst xmlns:a="http://schemas.openxmlformats.org/drawingml/2006/main" xmlns:r="http://schemas.openxmlformats.org/officeDocument/2006/relationships" xmlns:p="http://schemas.openxmlformats.org/presentationml/2006/main">
  <p:cm authorId="1" dt="2021-01-23T14:43:18.676" idx="36">
    <p:pos x="10" y="10"/>
    <p:text>Cambio.</p:text>
    <p:extLst>
      <p:ext uri="{C676402C-5697-4E1C-873F-D02D1690AC5C}">
        <p15:threadingInfo xmlns:p15="http://schemas.microsoft.com/office/powerpoint/2012/main" timeZoneBias="300"/>
      </p:ext>
    </p:extLst>
  </p:cm>
</p:cmLst>
</file>

<file path=ppt/comments/comment41.xml><?xml version="1.0" encoding="utf-8"?>
<p:cmLst xmlns:a="http://schemas.openxmlformats.org/drawingml/2006/main" xmlns:r="http://schemas.openxmlformats.org/officeDocument/2006/relationships" xmlns:p="http://schemas.openxmlformats.org/presentationml/2006/main">
  <p:cm authorId="1" dt="2021-01-23T14:45:00.511" idx="37">
    <p:pos x="10" y="10"/>
    <p:text>Cambio.</p:text>
    <p:extLst>
      <p:ext uri="{C676402C-5697-4E1C-873F-D02D1690AC5C}">
        <p15:threadingInfo xmlns:p15="http://schemas.microsoft.com/office/powerpoint/2012/main" timeZoneBias="300"/>
      </p:ext>
    </p:extLst>
  </p:cm>
</p:cmLst>
</file>

<file path=ppt/comments/comment42.xml><?xml version="1.0" encoding="utf-8"?>
<p:cmLst xmlns:a="http://schemas.openxmlformats.org/drawingml/2006/main" xmlns:r="http://schemas.openxmlformats.org/officeDocument/2006/relationships" xmlns:p="http://schemas.openxmlformats.org/presentationml/2006/main">
  <p:cm authorId="1" dt="2021-01-23T15:14:58.927" idx="47">
    <p:pos x="10" y="10"/>
    <p:text>Cambio. </p:text>
    <p:extLst>
      <p:ext uri="{C676402C-5697-4E1C-873F-D02D1690AC5C}">
        <p15:threadingInfo xmlns:p15="http://schemas.microsoft.com/office/powerpoint/2012/main" timeZoneBias="300"/>
      </p:ext>
    </p:extLst>
  </p:cm>
</p:cmLst>
</file>

<file path=ppt/comments/comment43.xml><?xml version="1.0" encoding="utf-8"?>
<p:cmLst xmlns:a="http://schemas.openxmlformats.org/drawingml/2006/main" xmlns:r="http://schemas.openxmlformats.org/officeDocument/2006/relationships" xmlns:p="http://schemas.openxmlformats.org/presentationml/2006/main">
  <p:cm authorId="1" dt="2021-01-23T11:02:54.002" idx="7">
    <p:pos x="10" y="10"/>
    <p:text>Cambio.</p:text>
    <p:extLst>
      <p:ext uri="{C676402C-5697-4E1C-873F-D02D1690AC5C}">
        <p15:threadingInfo xmlns:p15="http://schemas.microsoft.com/office/powerpoint/2012/main" timeZoneBias="300"/>
      </p:ext>
    </p:extLst>
  </p:cm>
</p:cmLst>
</file>

<file path=ppt/comments/comment44.xml><?xml version="1.0" encoding="utf-8"?>
<p:cmLst xmlns:a="http://schemas.openxmlformats.org/drawingml/2006/main" xmlns:r="http://schemas.openxmlformats.org/officeDocument/2006/relationships" xmlns:p="http://schemas.openxmlformats.org/presentationml/2006/main">
  <p:cm authorId="1" dt="2021-01-23T12:06:07.070" idx="32">
    <p:pos x="10" y="10"/>
    <p:text>Cambio.</p:text>
    <p:extLst>
      <p:ext uri="{C676402C-5697-4E1C-873F-D02D1690AC5C}">
        <p15:threadingInfo xmlns:p15="http://schemas.microsoft.com/office/powerpoint/2012/main" timeZoneBias="300"/>
      </p:ext>
    </p:extLst>
  </p:cm>
</p:cmLst>
</file>

<file path=ppt/comments/comment45.xml><?xml version="1.0" encoding="utf-8"?>
<p:cmLst xmlns:a="http://schemas.openxmlformats.org/drawingml/2006/main" xmlns:r="http://schemas.openxmlformats.org/officeDocument/2006/relationships" xmlns:p="http://schemas.openxmlformats.org/presentationml/2006/main">
  <p:cm authorId="1" dt="2021-01-23T11:02:05.736" idx="6">
    <p:pos x="10" y="10"/>
    <p:text>Cambio.</p:text>
    <p:extLst>
      <p:ext uri="{C676402C-5697-4E1C-873F-D02D1690AC5C}">
        <p15:threadingInfo xmlns:p15="http://schemas.microsoft.com/office/powerpoint/2012/main" timeZoneBias="300"/>
      </p:ext>
    </p:extLst>
  </p:cm>
</p:cmLst>
</file>

<file path=ppt/comments/comment46.xml><?xml version="1.0" encoding="utf-8"?>
<p:cmLst xmlns:a="http://schemas.openxmlformats.org/drawingml/2006/main" xmlns:r="http://schemas.openxmlformats.org/officeDocument/2006/relationships" xmlns:p="http://schemas.openxmlformats.org/presentationml/2006/main">
  <p:cm authorId="1" dt="2021-01-23T10:57:30.148" idx="5">
    <p:pos x="10" y="10"/>
    <p:text>Cambio.</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1-23T11:12:08.693" idx="12">
    <p:pos x="10" y="10"/>
    <p:text>Cambio.</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1-23T11:14:13.627" idx="14">
    <p:pos x="10" y="10"/>
    <p:text>Cambio.</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1-23T11:14:09.465" idx="13">
    <p:pos x="10" y="10"/>
    <p:text>Cambio.</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1-23T11:19:58.390" idx="18">
    <p:pos x="10" y="10"/>
    <p:text>Cambio.</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1-23T11:15:03.315" idx="15">
    <p:pos x="10" y="10"/>
    <p:text>Cambio.</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98371C-FAD3-2C40-AE09-973191755607}" type="doc">
      <dgm:prSet loTypeId="urn:microsoft.com/office/officeart/2005/8/layout/process2" loCatId="" qsTypeId="urn:microsoft.com/office/officeart/2005/8/quickstyle/simple1" qsCatId="simple" csTypeId="urn:microsoft.com/office/officeart/2005/8/colors/accent0_2" csCatId="mainScheme" phldr="1"/>
      <dgm:spPr/>
    </dgm:pt>
    <dgm:pt modelId="{4B4E0606-95F2-6640-B4ED-29DDB59EFF91}">
      <dgm:prSet phldrT="[Texto]" custT="1"/>
      <dgm:spPr/>
      <dgm:t>
        <a:bodyPr/>
        <a:lstStyle/>
        <a:p>
          <a:r>
            <a:rPr lang="es-CO" sz="1600" dirty="0">
              <a:solidFill>
                <a:srgbClr val="152B48"/>
              </a:solidFill>
              <a:latin typeface="Montserrat" pitchFamily="2" charset="77"/>
            </a:rPr>
            <a:t>Una de las principales causas de mortalidad materna y perinatal.</a:t>
          </a:r>
          <a:endParaRPr lang="es-ES" sz="1600" dirty="0">
            <a:solidFill>
              <a:srgbClr val="152B48"/>
            </a:solidFill>
            <a:latin typeface="Montserrat" pitchFamily="2" charset="77"/>
          </a:endParaRPr>
        </a:p>
      </dgm:t>
    </dgm:pt>
    <dgm:pt modelId="{72143097-3289-7A4E-A2A7-7EE9A0792D87}" type="parTrans" cxnId="{286E69C1-236D-C640-B2DD-9FE9564E5365}">
      <dgm:prSet/>
      <dgm:spPr/>
      <dgm:t>
        <a:bodyPr/>
        <a:lstStyle/>
        <a:p>
          <a:endParaRPr lang="es-ES" sz="1600">
            <a:solidFill>
              <a:srgbClr val="152B48"/>
            </a:solidFill>
            <a:latin typeface="Montserrat" pitchFamily="2" charset="77"/>
          </a:endParaRPr>
        </a:p>
      </dgm:t>
    </dgm:pt>
    <dgm:pt modelId="{6C0E6100-D6A8-2845-8A27-BBDBBB6D6343}" type="sibTrans" cxnId="{286E69C1-236D-C640-B2DD-9FE9564E5365}">
      <dgm:prSet custT="1"/>
      <dgm:spPr/>
      <dgm:t>
        <a:bodyPr/>
        <a:lstStyle/>
        <a:p>
          <a:endParaRPr lang="es-ES" sz="1600">
            <a:solidFill>
              <a:srgbClr val="152B48"/>
            </a:solidFill>
            <a:latin typeface="Montserrat" pitchFamily="2" charset="77"/>
          </a:endParaRPr>
        </a:p>
      </dgm:t>
    </dgm:pt>
    <dgm:pt modelId="{A1C588A5-0CF5-614C-8DE1-3DD49EB80487}">
      <dgm:prSet phldrT="[Texto]" custT="1"/>
      <dgm:spPr/>
      <dgm:t>
        <a:bodyPr/>
        <a:lstStyle/>
        <a:p>
          <a:pPr algn="l"/>
          <a:r>
            <a:rPr lang="es-CO" sz="1600" dirty="0">
              <a:solidFill>
                <a:srgbClr val="152B48"/>
              </a:solidFill>
              <a:latin typeface="Montserrat" pitchFamily="2" charset="77"/>
            </a:rPr>
            <a:t>→ En américa latina es responsable del 26% de las muertes maternas.</a:t>
          </a:r>
        </a:p>
        <a:p>
          <a:pPr algn="l"/>
          <a:r>
            <a:rPr lang="es-CO" sz="1600" dirty="0">
              <a:solidFill>
                <a:srgbClr val="152B48"/>
              </a:solidFill>
              <a:latin typeface="Montserrat" pitchFamily="2" charset="77"/>
            </a:rPr>
            <a:t>→ África y Asia es el responsable del 9 %.</a:t>
          </a:r>
        </a:p>
        <a:p>
          <a:pPr algn="l"/>
          <a:r>
            <a:rPr lang="es-CO" sz="1600" dirty="0">
              <a:solidFill>
                <a:srgbClr val="152B48"/>
              </a:solidFill>
              <a:latin typeface="Montserrat" pitchFamily="2" charset="77"/>
            </a:rPr>
            <a:t>→ En general el 16% de las muertes maternas pueden ser atribuidas a SHAE.</a:t>
          </a:r>
          <a:endParaRPr lang="es-ES" sz="1600" dirty="0">
            <a:solidFill>
              <a:srgbClr val="152B48"/>
            </a:solidFill>
            <a:latin typeface="Montserrat" pitchFamily="2" charset="77"/>
          </a:endParaRPr>
        </a:p>
      </dgm:t>
    </dgm:pt>
    <dgm:pt modelId="{C25B19F2-C041-464D-B776-42B76CDBE199}" type="parTrans" cxnId="{89FC4F64-27C4-3C47-9C4B-80CBD160D422}">
      <dgm:prSet/>
      <dgm:spPr/>
      <dgm:t>
        <a:bodyPr/>
        <a:lstStyle/>
        <a:p>
          <a:endParaRPr lang="es-ES" sz="1600">
            <a:solidFill>
              <a:srgbClr val="152B48"/>
            </a:solidFill>
            <a:latin typeface="Montserrat" pitchFamily="2" charset="77"/>
          </a:endParaRPr>
        </a:p>
      </dgm:t>
    </dgm:pt>
    <dgm:pt modelId="{00F3045B-6DB1-2848-9FE3-F9FBE19D8FC8}" type="sibTrans" cxnId="{89FC4F64-27C4-3C47-9C4B-80CBD160D422}">
      <dgm:prSet custT="1"/>
      <dgm:spPr/>
      <dgm:t>
        <a:bodyPr/>
        <a:lstStyle/>
        <a:p>
          <a:endParaRPr lang="es-ES" sz="1600">
            <a:solidFill>
              <a:srgbClr val="152B48"/>
            </a:solidFill>
            <a:latin typeface="Montserrat" pitchFamily="2" charset="77"/>
          </a:endParaRPr>
        </a:p>
      </dgm:t>
    </dgm:pt>
    <dgm:pt modelId="{D8AF31B4-5A96-5F40-8D3A-59B553E80D1A}">
      <dgm:prSet phldrT="[Texto]" custT="1"/>
      <dgm:spPr/>
      <dgm:t>
        <a:bodyPr/>
        <a:lstStyle/>
        <a:p>
          <a:r>
            <a:rPr lang="es-CO" sz="1600" dirty="0">
              <a:solidFill>
                <a:srgbClr val="152B48"/>
              </a:solidFill>
              <a:latin typeface="Montserrat" pitchFamily="2" charset="77"/>
            </a:rPr>
            <a:t>Complica el 2 - 8 % de todos los embarazos.</a:t>
          </a:r>
          <a:endParaRPr lang="es-ES" sz="1600" dirty="0">
            <a:solidFill>
              <a:srgbClr val="152B48"/>
            </a:solidFill>
            <a:latin typeface="Montserrat" pitchFamily="2" charset="77"/>
          </a:endParaRPr>
        </a:p>
      </dgm:t>
    </dgm:pt>
    <dgm:pt modelId="{EE1327C2-9F62-5349-BD55-4EA0B814700F}" type="parTrans" cxnId="{6D7117F6-571F-D941-A0EA-7DA99A4CDA91}">
      <dgm:prSet/>
      <dgm:spPr/>
      <dgm:t>
        <a:bodyPr/>
        <a:lstStyle/>
        <a:p>
          <a:endParaRPr lang="es-ES" sz="1600">
            <a:solidFill>
              <a:srgbClr val="152B48"/>
            </a:solidFill>
            <a:latin typeface="Montserrat" pitchFamily="2" charset="77"/>
          </a:endParaRPr>
        </a:p>
      </dgm:t>
    </dgm:pt>
    <dgm:pt modelId="{A3A16356-227C-5A4D-AB35-04A94C8F3220}" type="sibTrans" cxnId="{6D7117F6-571F-D941-A0EA-7DA99A4CDA91}">
      <dgm:prSet custT="1"/>
      <dgm:spPr/>
      <dgm:t>
        <a:bodyPr/>
        <a:lstStyle/>
        <a:p>
          <a:endParaRPr lang="es-ES" sz="1600">
            <a:solidFill>
              <a:srgbClr val="152B48"/>
            </a:solidFill>
            <a:latin typeface="Montserrat" pitchFamily="2" charset="77"/>
          </a:endParaRPr>
        </a:p>
      </dgm:t>
    </dgm:pt>
    <dgm:pt modelId="{85B08FD4-10F1-9E4B-9C91-E42EF79A45A4}">
      <dgm:prSet custT="1"/>
      <dgm:spPr/>
      <dgm:t>
        <a:bodyPr/>
        <a:lstStyle/>
        <a:p>
          <a:r>
            <a:rPr lang="es-CO" sz="1600" dirty="0">
              <a:solidFill>
                <a:srgbClr val="152B48"/>
              </a:solidFill>
              <a:latin typeface="Montserrat" pitchFamily="2" charset="77"/>
            </a:rPr>
            <a:t>Mortalidad del 16 %.</a:t>
          </a:r>
        </a:p>
      </dgm:t>
    </dgm:pt>
    <dgm:pt modelId="{D1A2F1EE-C711-5E4C-8F8D-C611C3D2ACF8}" type="parTrans" cxnId="{9E24C753-A13D-714B-92E3-DBE27205F4D5}">
      <dgm:prSet/>
      <dgm:spPr/>
      <dgm:t>
        <a:bodyPr/>
        <a:lstStyle/>
        <a:p>
          <a:endParaRPr lang="es-ES" sz="1600">
            <a:solidFill>
              <a:srgbClr val="152B48"/>
            </a:solidFill>
            <a:latin typeface="Montserrat" pitchFamily="2" charset="77"/>
          </a:endParaRPr>
        </a:p>
      </dgm:t>
    </dgm:pt>
    <dgm:pt modelId="{CFB3EB42-1C06-AA49-AF05-A6CCBBAFF768}" type="sibTrans" cxnId="{9E24C753-A13D-714B-92E3-DBE27205F4D5}">
      <dgm:prSet/>
      <dgm:spPr/>
      <dgm:t>
        <a:bodyPr/>
        <a:lstStyle/>
        <a:p>
          <a:endParaRPr lang="es-ES" sz="1600">
            <a:solidFill>
              <a:srgbClr val="152B48"/>
            </a:solidFill>
            <a:latin typeface="Montserrat" pitchFamily="2" charset="77"/>
          </a:endParaRPr>
        </a:p>
      </dgm:t>
    </dgm:pt>
    <dgm:pt modelId="{CAC5736E-91E8-254B-8F20-E1235E09A0F5}" type="pres">
      <dgm:prSet presAssocID="{7C98371C-FAD3-2C40-AE09-973191755607}" presName="linearFlow" presStyleCnt="0">
        <dgm:presLayoutVars>
          <dgm:resizeHandles val="exact"/>
        </dgm:presLayoutVars>
      </dgm:prSet>
      <dgm:spPr/>
    </dgm:pt>
    <dgm:pt modelId="{B4DC44F6-DAE0-114D-987A-AAE04BD55E02}" type="pres">
      <dgm:prSet presAssocID="{4B4E0606-95F2-6640-B4ED-29DDB59EFF91}" presName="node" presStyleLbl="node1" presStyleIdx="0" presStyleCnt="4" custScaleX="178617">
        <dgm:presLayoutVars>
          <dgm:bulletEnabled val="1"/>
        </dgm:presLayoutVars>
      </dgm:prSet>
      <dgm:spPr/>
    </dgm:pt>
    <dgm:pt modelId="{314CB55A-B937-B34D-95A2-41C0CF9D37C2}" type="pres">
      <dgm:prSet presAssocID="{6C0E6100-D6A8-2845-8A27-BBDBBB6D6343}" presName="sibTrans" presStyleLbl="sibTrans2D1" presStyleIdx="0" presStyleCnt="3"/>
      <dgm:spPr/>
    </dgm:pt>
    <dgm:pt modelId="{E8738458-52C6-184C-AD86-1655385FF8D3}" type="pres">
      <dgm:prSet presAssocID="{6C0E6100-D6A8-2845-8A27-BBDBBB6D6343}" presName="connectorText" presStyleLbl="sibTrans2D1" presStyleIdx="0" presStyleCnt="3"/>
      <dgm:spPr/>
    </dgm:pt>
    <dgm:pt modelId="{A192EB97-4006-3245-A770-2249E75253AB}" type="pres">
      <dgm:prSet presAssocID="{A1C588A5-0CF5-614C-8DE1-3DD49EB80487}" presName="node" presStyleLbl="node1" presStyleIdx="1" presStyleCnt="4" custScaleX="178617" custScaleY="140630">
        <dgm:presLayoutVars>
          <dgm:bulletEnabled val="1"/>
        </dgm:presLayoutVars>
      </dgm:prSet>
      <dgm:spPr/>
    </dgm:pt>
    <dgm:pt modelId="{951F9749-746D-334D-A299-6C7B8DF00B83}" type="pres">
      <dgm:prSet presAssocID="{00F3045B-6DB1-2848-9FE3-F9FBE19D8FC8}" presName="sibTrans" presStyleLbl="sibTrans2D1" presStyleIdx="1" presStyleCnt="3"/>
      <dgm:spPr/>
    </dgm:pt>
    <dgm:pt modelId="{BDADE402-0BC3-5B48-A821-9D142E905A0B}" type="pres">
      <dgm:prSet presAssocID="{00F3045B-6DB1-2848-9FE3-F9FBE19D8FC8}" presName="connectorText" presStyleLbl="sibTrans2D1" presStyleIdx="1" presStyleCnt="3"/>
      <dgm:spPr/>
    </dgm:pt>
    <dgm:pt modelId="{F496D4DA-1F90-7E48-891E-AF9BB4712482}" type="pres">
      <dgm:prSet presAssocID="{D8AF31B4-5A96-5F40-8D3A-59B553E80D1A}" presName="node" presStyleLbl="node1" presStyleIdx="2" presStyleCnt="4" custScaleX="178617">
        <dgm:presLayoutVars>
          <dgm:bulletEnabled val="1"/>
        </dgm:presLayoutVars>
      </dgm:prSet>
      <dgm:spPr/>
    </dgm:pt>
    <dgm:pt modelId="{C81BDD0B-BC74-4A40-AB8D-AD0919C93038}" type="pres">
      <dgm:prSet presAssocID="{A3A16356-227C-5A4D-AB35-04A94C8F3220}" presName="sibTrans" presStyleLbl="sibTrans2D1" presStyleIdx="2" presStyleCnt="3"/>
      <dgm:spPr/>
    </dgm:pt>
    <dgm:pt modelId="{A32FE414-751D-D545-9825-5B8E05440C88}" type="pres">
      <dgm:prSet presAssocID="{A3A16356-227C-5A4D-AB35-04A94C8F3220}" presName="connectorText" presStyleLbl="sibTrans2D1" presStyleIdx="2" presStyleCnt="3"/>
      <dgm:spPr/>
    </dgm:pt>
    <dgm:pt modelId="{C2BB8A4E-D4A5-494A-BAEC-39F3D52AE963}" type="pres">
      <dgm:prSet presAssocID="{85B08FD4-10F1-9E4B-9C91-E42EF79A45A4}" presName="node" presStyleLbl="node1" presStyleIdx="3" presStyleCnt="4" custScaleX="178617">
        <dgm:presLayoutVars>
          <dgm:bulletEnabled val="1"/>
        </dgm:presLayoutVars>
      </dgm:prSet>
      <dgm:spPr/>
    </dgm:pt>
  </dgm:ptLst>
  <dgm:cxnLst>
    <dgm:cxn modelId="{B0964211-FA44-6D44-B02C-BE714EC6A99B}" type="presOf" srcId="{A1C588A5-0CF5-614C-8DE1-3DD49EB80487}" destId="{A192EB97-4006-3245-A770-2249E75253AB}" srcOrd="0" destOrd="0" presId="urn:microsoft.com/office/officeart/2005/8/layout/process2"/>
    <dgm:cxn modelId="{88EEAC5B-4F4B-C044-A6BD-C7BFD5BE4F22}" type="presOf" srcId="{00F3045B-6DB1-2848-9FE3-F9FBE19D8FC8}" destId="{BDADE402-0BC3-5B48-A821-9D142E905A0B}" srcOrd="1" destOrd="0" presId="urn:microsoft.com/office/officeart/2005/8/layout/process2"/>
    <dgm:cxn modelId="{89FC4F64-27C4-3C47-9C4B-80CBD160D422}" srcId="{7C98371C-FAD3-2C40-AE09-973191755607}" destId="{A1C588A5-0CF5-614C-8DE1-3DD49EB80487}" srcOrd="1" destOrd="0" parTransId="{C25B19F2-C041-464D-B776-42B76CDBE199}" sibTransId="{00F3045B-6DB1-2848-9FE3-F9FBE19D8FC8}"/>
    <dgm:cxn modelId="{B9DBC344-E344-E24C-922F-B1B37FF36C20}" type="presOf" srcId="{6C0E6100-D6A8-2845-8A27-BBDBBB6D6343}" destId="{E8738458-52C6-184C-AD86-1655385FF8D3}" srcOrd="1" destOrd="0" presId="urn:microsoft.com/office/officeart/2005/8/layout/process2"/>
    <dgm:cxn modelId="{82928248-93E4-E046-8770-2D2787D65972}" type="presOf" srcId="{6C0E6100-D6A8-2845-8A27-BBDBBB6D6343}" destId="{314CB55A-B937-B34D-95A2-41C0CF9D37C2}" srcOrd="0" destOrd="0" presId="urn:microsoft.com/office/officeart/2005/8/layout/process2"/>
    <dgm:cxn modelId="{D273254F-082D-A64E-B22E-1ADEFF49B3E1}" type="presOf" srcId="{00F3045B-6DB1-2848-9FE3-F9FBE19D8FC8}" destId="{951F9749-746D-334D-A299-6C7B8DF00B83}" srcOrd="0" destOrd="0" presId="urn:microsoft.com/office/officeart/2005/8/layout/process2"/>
    <dgm:cxn modelId="{9E24C753-A13D-714B-92E3-DBE27205F4D5}" srcId="{7C98371C-FAD3-2C40-AE09-973191755607}" destId="{85B08FD4-10F1-9E4B-9C91-E42EF79A45A4}" srcOrd="3" destOrd="0" parTransId="{D1A2F1EE-C711-5E4C-8F8D-C611C3D2ACF8}" sibTransId="{CFB3EB42-1C06-AA49-AF05-A6CCBBAFF768}"/>
    <dgm:cxn modelId="{73B9F194-648F-CA43-AA74-C976D5192D1D}" type="presOf" srcId="{A3A16356-227C-5A4D-AB35-04A94C8F3220}" destId="{A32FE414-751D-D545-9825-5B8E05440C88}" srcOrd="1" destOrd="0" presId="urn:microsoft.com/office/officeart/2005/8/layout/process2"/>
    <dgm:cxn modelId="{8C315F99-1F97-4543-92DF-A2963A6932E3}" type="presOf" srcId="{85B08FD4-10F1-9E4B-9C91-E42EF79A45A4}" destId="{C2BB8A4E-D4A5-494A-BAEC-39F3D52AE963}" srcOrd="0" destOrd="0" presId="urn:microsoft.com/office/officeart/2005/8/layout/process2"/>
    <dgm:cxn modelId="{CDD0949A-F350-FA4F-A02F-DA04B833FE01}" type="presOf" srcId="{A3A16356-227C-5A4D-AB35-04A94C8F3220}" destId="{C81BDD0B-BC74-4A40-AB8D-AD0919C93038}" srcOrd="0" destOrd="0" presId="urn:microsoft.com/office/officeart/2005/8/layout/process2"/>
    <dgm:cxn modelId="{511BD9BE-B5A3-444D-93AD-F780E57AE17C}" type="presOf" srcId="{7C98371C-FAD3-2C40-AE09-973191755607}" destId="{CAC5736E-91E8-254B-8F20-E1235E09A0F5}" srcOrd="0" destOrd="0" presId="urn:microsoft.com/office/officeart/2005/8/layout/process2"/>
    <dgm:cxn modelId="{286E69C1-236D-C640-B2DD-9FE9564E5365}" srcId="{7C98371C-FAD3-2C40-AE09-973191755607}" destId="{4B4E0606-95F2-6640-B4ED-29DDB59EFF91}" srcOrd="0" destOrd="0" parTransId="{72143097-3289-7A4E-A2A7-7EE9A0792D87}" sibTransId="{6C0E6100-D6A8-2845-8A27-BBDBBB6D6343}"/>
    <dgm:cxn modelId="{617E48E1-0BF8-F740-913D-3F4AF3486B2B}" type="presOf" srcId="{4B4E0606-95F2-6640-B4ED-29DDB59EFF91}" destId="{B4DC44F6-DAE0-114D-987A-AAE04BD55E02}" srcOrd="0" destOrd="0" presId="urn:microsoft.com/office/officeart/2005/8/layout/process2"/>
    <dgm:cxn modelId="{C88DA1EF-32A9-1E4C-929E-C5C897A838FB}" type="presOf" srcId="{D8AF31B4-5A96-5F40-8D3A-59B553E80D1A}" destId="{F496D4DA-1F90-7E48-891E-AF9BB4712482}" srcOrd="0" destOrd="0" presId="urn:microsoft.com/office/officeart/2005/8/layout/process2"/>
    <dgm:cxn modelId="{6D7117F6-571F-D941-A0EA-7DA99A4CDA91}" srcId="{7C98371C-FAD3-2C40-AE09-973191755607}" destId="{D8AF31B4-5A96-5F40-8D3A-59B553E80D1A}" srcOrd="2" destOrd="0" parTransId="{EE1327C2-9F62-5349-BD55-4EA0B814700F}" sibTransId="{A3A16356-227C-5A4D-AB35-04A94C8F3220}"/>
    <dgm:cxn modelId="{B6671D37-9F2C-4D49-ADC9-A7F637F4E6FD}" type="presParOf" srcId="{CAC5736E-91E8-254B-8F20-E1235E09A0F5}" destId="{B4DC44F6-DAE0-114D-987A-AAE04BD55E02}" srcOrd="0" destOrd="0" presId="urn:microsoft.com/office/officeart/2005/8/layout/process2"/>
    <dgm:cxn modelId="{3F93D48E-3AAB-CF48-A409-E06F65083699}" type="presParOf" srcId="{CAC5736E-91E8-254B-8F20-E1235E09A0F5}" destId="{314CB55A-B937-B34D-95A2-41C0CF9D37C2}" srcOrd="1" destOrd="0" presId="urn:microsoft.com/office/officeart/2005/8/layout/process2"/>
    <dgm:cxn modelId="{1252639F-5372-A546-B55C-E90E8372EB73}" type="presParOf" srcId="{314CB55A-B937-B34D-95A2-41C0CF9D37C2}" destId="{E8738458-52C6-184C-AD86-1655385FF8D3}" srcOrd="0" destOrd="0" presId="urn:microsoft.com/office/officeart/2005/8/layout/process2"/>
    <dgm:cxn modelId="{1B63CDA7-F0CD-3645-9D07-A5BCCE071C65}" type="presParOf" srcId="{CAC5736E-91E8-254B-8F20-E1235E09A0F5}" destId="{A192EB97-4006-3245-A770-2249E75253AB}" srcOrd="2" destOrd="0" presId="urn:microsoft.com/office/officeart/2005/8/layout/process2"/>
    <dgm:cxn modelId="{012C905C-EE0A-E244-A7B1-DC95F8EBB3F8}" type="presParOf" srcId="{CAC5736E-91E8-254B-8F20-E1235E09A0F5}" destId="{951F9749-746D-334D-A299-6C7B8DF00B83}" srcOrd="3" destOrd="0" presId="urn:microsoft.com/office/officeart/2005/8/layout/process2"/>
    <dgm:cxn modelId="{455D771F-1547-7747-AA6E-6DA18161FE86}" type="presParOf" srcId="{951F9749-746D-334D-A299-6C7B8DF00B83}" destId="{BDADE402-0BC3-5B48-A821-9D142E905A0B}" srcOrd="0" destOrd="0" presId="urn:microsoft.com/office/officeart/2005/8/layout/process2"/>
    <dgm:cxn modelId="{59EAF632-BBB5-0946-91DF-D09D1366CEA9}" type="presParOf" srcId="{CAC5736E-91E8-254B-8F20-E1235E09A0F5}" destId="{F496D4DA-1F90-7E48-891E-AF9BB4712482}" srcOrd="4" destOrd="0" presId="urn:microsoft.com/office/officeart/2005/8/layout/process2"/>
    <dgm:cxn modelId="{AC43C275-7AA0-BA44-B9ED-575946BC5A00}" type="presParOf" srcId="{CAC5736E-91E8-254B-8F20-E1235E09A0F5}" destId="{C81BDD0B-BC74-4A40-AB8D-AD0919C93038}" srcOrd="5" destOrd="0" presId="urn:microsoft.com/office/officeart/2005/8/layout/process2"/>
    <dgm:cxn modelId="{594F19E5-F767-D74A-B59E-2D92D5ED336C}" type="presParOf" srcId="{C81BDD0B-BC74-4A40-AB8D-AD0919C93038}" destId="{A32FE414-751D-D545-9825-5B8E05440C88}" srcOrd="0" destOrd="0" presId="urn:microsoft.com/office/officeart/2005/8/layout/process2"/>
    <dgm:cxn modelId="{B9F73EA3-347D-A346-A572-D73A72725CC5}" type="presParOf" srcId="{CAC5736E-91E8-254B-8F20-E1235E09A0F5}" destId="{C2BB8A4E-D4A5-494A-BAEC-39F3D52AE963}"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2DE68F-6F05-4E93-AA6B-7E275483E6A7}" type="doc">
      <dgm:prSet loTypeId="urn:microsoft.com/office/officeart/2005/8/layout/cycle6" loCatId="" qsTypeId="urn:microsoft.com/office/officeart/2005/8/quickstyle/simple1" qsCatId="simple" csTypeId="urn:microsoft.com/office/officeart/2005/8/colors/accent0_2" csCatId="mainScheme" phldr="1"/>
      <dgm:spPr/>
      <dgm:t>
        <a:bodyPr/>
        <a:lstStyle/>
        <a:p>
          <a:endParaRPr lang="es-CO"/>
        </a:p>
      </dgm:t>
    </dgm:pt>
    <dgm:pt modelId="{958691E4-2FFE-4ED2-B7E1-F6739974BB19}">
      <dgm:prSet custT="1"/>
      <dgm:spPr>
        <a:ln>
          <a:solidFill>
            <a:srgbClr val="00AAA7"/>
          </a:solidFill>
        </a:ln>
      </dgm:spPr>
      <dgm:t>
        <a:bodyPr/>
        <a:lstStyle/>
        <a:p>
          <a:r>
            <a:rPr lang="es-ES" sz="1800" dirty="0">
              <a:solidFill>
                <a:srgbClr val="152B48"/>
              </a:solidFill>
              <a:latin typeface="Montserrat ExtraLight" pitchFamily="2" charset="77"/>
            </a:rPr>
            <a:t>Inicio &lt; semana 20. </a:t>
          </a:r>
          <a:endParaRPr lang="es-CO" sz="1800" dirty="0">
            <a:solidFill>
              <a:srgbClr val="152B48"/>
            </a:solidFill>
            <a:latin typeface="Montserrat ExtraLight" pitchFamily="2" charset="77"/>
          </a:endParaRPr>
        </a:p>
      </dgm:t>
    </dgm:pt>
    <dgm:pt modelId="{43DF2E2E-5168-40B2-BD1C-840FA3679417}" type="parTrans" cxnId="{95E98A6A-0F70-4050-86D2-52A4F1435A6C}">
      <dgm:prSet/>
      <dgm:spPr/>
      <dgm:t>
        <a:bodyPr/>
        <a:lstStyle/>
        <a:p>
          <a:endParaRPr lang="es-CO" sz="1800">
            <a:solidFill>
              <a:schemeClr val="tx1"/>
            </a:solidFill>
            <a:latin typeface="Montserrat ExtraLight" pitchFamily="2" charset="77"/>
          </a:endParaRPr>
        </a:p>
      </dgm:t>
    </dgm:pt>
    <dgm:pt modelId="{91E054AA-E649-4B4F-96EF-F385C91571B3}" type="sibTrans" cxnId="{95E98A6A-0F70-4050-86D2-52A4F1435A6C}">
      <dgm:prSet/>
      <dgm:spPr/>
      <dgm:t>
        <a:bodyPr/>
        <a:lstStyle/>
        <a:p>
          <a:endParaRPr lang="es-CO" sz="1800">
            <a:solidFill>
              <a:schemeClr val="tx1"/>
            </a:solidFill>
            <a:latin typeface="Montserrat ExtraLight" pitchFamily="2" charset="77"/>
          </a:endParaRPr>
        </a:p>
      </dgm:t>
    </dgm:pt>
    <dgm:pt modelId="{4361D0EA-6CDA-4E91-9F13-AB286B639D64}">
      <dgm:prSet custT="1"/>
      <dgm:spPr>
        <a:ln>
          <a:solidFill>
            <a:srgbClr val="00AAA7"/>
          </a:solidFill>
        </a:ln>
      </dgm:spPr>
      <dgm:t>
        <a:bodyPr/>
        <a:lstStyle/>
        <a:p>
          <a:r>
            <a:rPr lang="es-ES" sz="1800" dirty="0">
              <a:solidFill>
                <a:srgbClr val="152B48"/>
              </a:solidFill>
              <a:latin typeface="Montserrat ExtraLight" pitchFamily="2" charset="77"/>
            </a:rPr>
            <a:t>Características graves SIN HTA.</a:t>
          </a:r>
          <a:endParaRPr lang="es-CO" sz="1800" dirty="0">
            <a:solidFill>
              <a:srgbClr val="152B48"/>
            </a:solidFill>
            <a:latin typeface="Montserrat ExtraLight" pitchFamily="2" charset="77"/>
          </a:endParaRPr>
        </a:p>
      </dgm:t>
    </dgm:pt>
    <dgm:pt modelId="{D7A82B63-1426-4A97-BD31-5D7043C2100D}" type="parTrans" cxnId="{D5C857FC-0F4C-4D6C-9D59-528DB0BD592C}">
      <dgm:prSet/>
      <dgm:spPr/>
      <dgm:t>
        <a:bodyPr/>
        <a:lstStyle/>
        <a:p>
          <a:endParaRPr lang="es-CO" sz="1800">
            <a:solidFill>
              <a:schemeClr val="tx1"/>
            </a:solidFill>
            <a:latin typeface="Montserrat ExtraLight" pitchFamily="2" charset="77"/>
          </a:endParaRPr>
        </a:p>
      </dgm:t>
    </dgm:pt>
    <dgm:pt modelId="{B6F53A6B-ADC2-439E-B056-44F70EA4589F}" type="sibTrans" cxnId="{D5C857FC-0F4C-4D6C-9D59-528DB0BD592C}">
      <dgm:prSet/>
      <dgm:spPr/>
      <dgm:t>
        <a:bodyPr/>
        <a:lstStyle/>
        <a:p>
          <a:endParaRPr lang="es-CO" sz="1800">
            <a:solidFill>
              <a:schemeClr val="tx1"/>
            </a:solidFill>
            <a:latin typeface="Montserrat ExtraLight" pitchFamily="2" charset="77"/>
          </a:endParaRPr>
        </a:p>
      </dgm:t>
    </dgm:pt>
    <dgm:pt modelId="{7076E318-0688-4CFD-A3B6-C26BFCD6A51D}">
      <dgm:prSet custT="1"/>
      <dgm:spPr>
        <a:ln>
          <a:solidFill>
            <a:srgbClr val="00AAA7"/>
          </a:solidFill>
        </a:ln>
      </dgm:spPr>
      <dgm:t>
        <a:bodyPr/>
        <a:lstStyle/>
        <a:p>
          <a:r>
            <a:rPr lang="es-ES" sz="1800" dirty="0">
              <a:solidFill>
                <a:srgbClr val="152B48"/>
              </a:solidFill>
              <a:latin typeface="Montserrat ExtraLight" pitchFamily="2" charset="77"/>
            </a:rPr>
            <a:t>Proteinuria aislada.</a:t>
          </a:r>
          <a:endParaRPr lang="es-CO" sz="1800" dirty="0">
            <a:solidFill>
              <a:srgbClr val="152B48"/>
            </a:solidFill>
            <a:latin typeface="Montserrat ExtraLight" pitchFamily="2" charset="77"/>
          </a:endParaRPr>
        </a:p>
      </dgm:t>
    </dgm:pt>
    <dgm:pt modelId="{4E34E1C8-704F-4BE7-8BFC-E1B04156F0D3}" type="parTrans" cxnId="{D6CE051B-832C-4392-9818-000E47DD6037}">
      <dgm:prSet/>
      <dgm:spPr/>
      <dgm:t>
        <a:bodyPr/>
        <a:lstStyle/>
        <a:p>
          <a:endParaRPr lang="es-CO" sz="1800">
            <a:solidFill>
              <a:schemeClr val="tx1"/>
            </a:solidFill>
            <a:latin typeface="Montserrat ExtraLight" pitchFamily="2" charset="77"/>
          </a:endParaRPr>
        </a:p>
      </dgm:t>
    </dgm:pt>
    <dgm:pt modelId="{24AA6C61-7134-47DA-BE00-548CDF03A975}" type="sibTrans" cxnId="{D6CE051B-832C-4392-9818-000E47DD6037}">
      <dgm:prSet/>
      <dgm:spPr/>
      <dgm:t>
        <a:bodyPr/>
        <a:lstStyle/>
        <a:p>
          <a:endParaRPr lang="es-CO" sz="1800">
            <a:solidFill>
              <a:schemeClr val="tx1"/>
            </a:solidFill>
            <a:latin typeface="Montserrat ExtraLight" pitchFamily="2" charset="77"/>
          </a:endParaRPr>
        </a:p>
      </dgm:t>
    </dgm:pt>
    <dgm:pt modelId="{0DD5A905-F352-4734-B40C-DBEA3BE6E6FE}">
      <dgm:prSet custT="1"/>
      <dgm:spPr>
        <a:ln>
          <a:solidFill>
            <a:srgbClr val="00AAA7"/>
          </a:solidFill>
        </a:ln>
      </dgm:spPr>
      <dgm:t>
        <a:bodyPr/>
        <a:lstStyle/>
        <a:p>
          <a:r>
            <a:rPr lang="es-ES" sz="1800" dirty="0">
              <a:solidFill>
                <a:srgbClr val="152B48"/>
              </a:solidFill>
              <a:latin typeface="Montserrat ExtraLight" pitchFamily="2" charset="77"/>
            </a:rPr>
            <a:t>PE tardía &gt; 48horas postparto.</a:t>
          </a:r>
          <a:endParaRPr lang="es-CO" sz="1800" dirty="0">
            <a:solidFill>
              <a:srgbClr val="152B48"/>
            </a:solidFill>
            <a:latin typeface="Montserrat ExtraLight" pitchFamily="2" charset="77"/>
          </a:endParaRPr>
        </a:p>
      </dgm:t>
    </dgm:pt>
    <dgm:pt modelId="{CC84DDA4-DB38-467F-AB13-FD7E22EEABC0}" type="parTrans" cxnId="{94D96EDD-811E-458E-8F0A-3AFFBB43B9BC}">
      <dgm:prSet/>
      <dgm:spPr/>
      <dgm:t>
        <a:bodyPr/>
        <a:lstStyle/>
        <a:p>
          <a:endParaRPr lang="es-CO" sz="1800">
            <a:solidFill>
              <a:schemeClr val="tx1"/>
            </a:solidFill>
            <a:latin typeface="Montserrat ExtraLight" pitchFamily="2" charset="77"/>
          </a:endParaRPr>
        </a:p>
      </dgm:t>
    </dgm:pt>
    <dgm:pt modelId="{1D6B8FEE-048B-441C-A27A-5BEC2F5E6182}" type="sibTrans" cxnId="{94D96EDD-811E-458E-8F0A-3AFFBB43B9BC}">
      <dgm:prSet/>
      <dgm:spPr/>
      <dgm:t>
        <a:bodyPr/>
        <a:lstStyle/>
        <a:p>
          <a:endParaRPr lang="es-CO" sz="1800">
            <a:solidFill>
              <a:schemeClr val="tx1"/>
            </a:solidFill>
            <a:latin typeface="Montserrat ExtraLight" pitchFamily="2" charset="77"/>
          </a:endParaRPr>
        </a:p>
      </dgm:t>
    </dgm:pt>
    <dgm:pt modelId="{62448196-3291-6F44-9CBC-0833A71D8286}" type="pres">
      <dgm:prSet presAssocID="{432DE68F-6F05-4E93-AA6B-7E275483E6A7}" presName="cycle" presStyleCnt="0">
        <dgm:presLayoutVars>
          <dgm:dir/>
          <dgm:resizeHandles val="exact"/>
        </dgm:presLayoutVars>
      </dgm:prSet>
      <dgm:spPr/>
    </dgm:pt>
    <dgm:pt modelId="{B005BF2D-8FF9-3543-A3E3-8962F0C9D1CA}" type="pres">
      <dgm:prSet presAssocID="{958691E4-2FFE-4ED2-B7E1-F6739974BB19}" presName="node" presStyleLbl="node1" presStyleIdx="0" presStyleCnt="4">
        <dgm:presLayoutVars>
          <dgm:bulletEnabled val="1"/>
        </dgm:presLayoutVars>
      </dgm:prSet>
      <dgm:spPr/>
    </dgm:pt>
    <dgm:pt modelId="{90669D44-D0E8-1740-A193-A45CFC75A154}" type="pres">
      <dgm:prSet presAssocID="{958691E4-2FFE-4ED2-B7E1-F6739974BB19}" presName="spNode" presStyleCnt="0"/>
      <dgm:spPr/>
    </dgm:pt>
    <dgm:pt modelId="{8A24199F-688C-314A-B599-E5D9DCA9838A}" type="pres">
      <dgm:prSet presAssocID="{91E054AA-E649-4B4F-96EF-F385C91571B3}" presName="sibTrans" presStyleLbl="sibTrans1D1" presStyleIdx="0" presStyleCnt="4"/>
      <dgm:spPr/>
    </dgm:pt>
    <dgm:pt modelId="{8212B11C-EDEB-6D40-93F8-93C53B580083}" type="pres">
      <dgm:prSet presAssocID="{4361D0EA-6CDA-4E91-9F13-AB286B639D64}" presName="node" presStyleLbl="node1" presStyleIdx="1" presStyleCnt="4" custScaleX="119086">
        <dgm:presLayoutVars>
          <dgm:bulletEnabled val="1"/>
        </dgm:presLayoutVars>
      </dgm:prSet>
      <dgm:spPr/>
    </dgm:pt>
    <dgm:pt modelId="{3C6E38E0-5051-AA48-8545-2838D7C9CD54}" type="pres">
      <dgm:prSet presAssocID="{4361D0EA-6CDA-4E91-9F13-AB286B639D64}" presName="spNode" presStyleCnt="0"/>
      <dgm:spPr/>
    </dgm:pt>
    <dgm:pt modelId="{C13FE41D-8B06-804A-B53A-E43C8CD411E9}" type="pres">
      <dgm:prSet presAssocID="{B6F53A6B-ADC2-439E-B056-44F70EA4589F}" presName="sibTrans" presStyleLbl="sibTrans1D1" presStyleIdx="1" presStyleCnt="4"/>
      <dgm:spPr/>
    </dgm:pt>
    <dgm:pt modelId="{A2C598AC-FD26-7C47-A3AD-37872C5EAE2B}" type="pres">
      <dgm:prSet presAssocID="{7076E318-0688-4CFD-A3B6-C26BFCD6A51D}" presName="node" presStyleLbl="node1" presStyleIdx="2" presStyleCnt="4">
        <dgm:presLayoutVars>
          <dgm:bulletEnabled val="1"/>
        </dgm:presLayoutVars>
      </dgm:prSet>
      <dgm:spPr/>
    </dgm:pt>
    <dgm:pt modelId="{9BA02130-23FB-4F46-B5E6-C4131B23B2D2}" type="pres">
      <dgm:prSet presAssocID="{7076E318-0688-4CFD-A3B6-C26BFCD6A51D}" presName="spNode" presStyleCnt="0"/>
      <dgm:spPr/>
    </dgm:pt>
    <dgm:pt modelId="{2B4300E1-852B-904E-9FD7-A8DDE0218076}" type="pres">
      <dgm:prSet presAssocID="{24AA6C61-7134-47DA-BE00-548CDF03A975}" presName="sibTrans" presStyleLbl="sibTrans1D1" presStyleIdx="2" presStyleCnt="4"/>
      <dgm:spPr/>
    </dgm:pt>
    <dgm:pt modelId="{A43BFC22-ED95-764B-977E-5575FB8423EC}" type="pres">
      <dgm:prSet presAssocID="{0DD5A905-F352-4734-B40C-DBEA3BE6E6FE}" presName="node" presStyleLbl="node1" presStyleIdx="3" presStyleCnt="4">
        <dgm:presLayoutVars>
          <dgm:bulletEnabled val="1"/>
        </dgm:presLayoutVars>
      </dgm:prSet>
      <dgm:spPr/>
    </dgm:pt>
    <dgm:pt modelId="{80940C96-7A7A-0B4C-9C8B-E0531FF1937C}" type="pres">
      <dgm:prSet presAssocID="{0DD5A905-F352-4734-B40C-DBEA3BE6E6FE}" presName="spNode" presStyleCnt="0"/>
      <dgm:spPr/>
    </dgm:pt>
    <dgm:pt modelId="{387A9C4D-3436-4843-8324-1B24627C1F69}" type="pres">
      <dgm:prSet presAssocID="{1D6B8FEE-048B-441C-A27A-5BEC2F5E6182}" presName="sibTrans" presStyleLbl="sibTrans1D1" presStyleIdx="3" presStyleCnt="4"/>
      <dgm:spPr/>
    </dgm:pt>
  </dgm:ptLst>
  <dgm:cxnLst>
    <dgm:cxn modelId="{CA185309-706A-6C47-AEC3-1C9E0B95273E}" type="presOf" srcId="{432DE68F-6F05-4E93-AA6B-7E275483E6A7}" destId="{62448196-3291-6F44-9CBC-0833A71D8286}" srcOrd="0" destOrd="0" presId="urn:microsoft.com/office/officeart/2005/8/layout/cycle6"/>
    <dgm:cxn modelId="{D6CE051B-832C-4392-9818-000E47DD6037}" srcId="{432DE68F-6F05-4E93-AA6B-7E275483E6A7}" destId="{7076E318-0688-4CFD-A3B6-C26BFCD6A51D}" srcOrd="2" destOrd="0" parTransId="{4E34E1C8-704F-4BE7-8BFC-E1B04156F0D3}" sibTransId="{24AA6C61-7134-47DA-BE00-548CDF03A975}"/>
    <dgm:cxn modelId="{DFA7C533-0C32-2247-BD47-277B1FEFAC7E}" type="presOf" srcId="{B6F53A6B-ADC2-439E-B056-44F70EA4589F}" destId="{C13FE41D-8B06-804A-B53A-E43C8CD411E9}" srcOrd="0" destOrd="0" presId="urn:microsoft.com/office/officeart/2005/8/layout/cycle6"/>
    <dgm:cxn modelId="{1944F344-551E-3646-B6A6-E1376810A5C7}" type="presOf" srcId="{0DD5A905-F352-4734-B40C-DBEA3BE6E6FE}" destId="{A43BFC22-ED95-764B-977E-5575FB8423EC}" srcOrd="0" destOrd="0" presId="urn:microsoft.com/office/officeart/2005/8/layout/cycle6"/>
    <dgm:cxn modelId="{38C9026A-B63D-244A-894A-08383EAF3B9A}" type="presOf" srcId="{958691E4-2FFE-4ED2-B7E1-F6739974BB19}" destId="{B005BF2D-8FF9-3543-A3E3-8962F0C9D1CA}" srcOrd="0" destOrd="0" presId="urn:microsoft.com/office/officeart/2005/8/layout/cycle6"/>
    <dgm:cxn modelId="{95E98A6A-0F70-4050-86D2-52A4F1435A6C}" srcId="{432DE68F-6F05-4E93-AA6B-7E275483E6A7}" destId="{958691E4-2FFE-4ED2-B7E1-F6739974BB19}" srcOrd="0" destOrd="0" parTransId="{43DF2E2E-5168-40B2-BD1C-840FA3679417}" sibTransId="{91E054AA-E649-4B4F-96EF-F385C91571B3}"/>
    <dgm:cxn modelId="{45BA3E4B-BB1C-ED49-B476-C5948E575BED}" type="presOf" srcId="{91E054AA-E649-4B4F-96EF-F385C91571B3}" destId="{8A24199F-688C-314A-B599-E5D9DCA9838A}" srcOrd="0" destOrd="0" presId="urn:microsoft.com/office/officeart/2005/8/layout/cycle6"/>
    <dgm:cxn modelId="{329E995A-921B-9E4B-9E58-5896FDAE2C0A}" type="presOf" srcId="{1D6B8FEE-048B-441C-A27A-5BEC2F5E6182}" destId="{387A9C4D-3436-4843-8324-1B24627C1F69}" srcOrd="0" destOrd="0" presId="urn:microsoft.com/office/officeart/2005/8/layout/cycle6"/>
    <dgm:cxn modelId="{F56D2885-AA72-D04B-97EC-E12C55D03C4A}" type="presOf" srcId="{24AA6C61-7134-47DA-BE00-548CDF03A975}" destId="{2B4300E1-852B-904E-9FD7-A8DDE0218076}" srcOrd="0" destOrd="0" presId="urn:microsoft.com/office/officeart/2005/8/layout/cycle6"/>
    <dgm:cxn modelId="{D1E71FB5-5997-2149-A521-7840BE56C8B9}" type="presOf" srcId="{7076E318-0688-4CFD-A3B6-C26BFCD6A51D}" destId="{A2C598AC-FD26-7C47-A3AD-37872C5EAE2B}" srcOrd="0" destOrd="0" presId="urn:microsoft.com/office/officeart/2005/8/layout/cycle6"/>
    <dgm:cxn modelId="{94D96EDD-811E-458E-8F0A-3AFFBB43B9BC}" srcId="{432DE68F-6F05-4E93-AA6B-7E275483E6A7}" destId="{0DD5A905-F352-4734-B40C-DBEA3BE6E6FE}" srcOrd="3" destOrd="0" parTransId="{CC84DDA4-DB38-467F-AB13-FD7E22EEABC0}" sibTransId="{1D6B8FEE-048B-441C-A27A-5BEC2F5E6182}"/>
    <dgm:cxn modelId="{AB9B13E7-EF32-D141-BC80-92DC0EF508F4}" type="presOf" srcId="{4361D0EA-6CDA-4E91-9F13-AB286B639D64}" destId="{8212B11C-EDEB-6D40-93F8-93C53B580083}" srcOrd="0" destOrd="0" presId="urn:microsoft.com/office/officeart/2005/8/layout/cycle6"/>
    <dgm:cxn modelId="{D5C857FC-0F4C-4D6C-9D59-528DB0BD592C}" srcId="{432DE68F-6F05-4E93-AA6B-7E275483E6A7}" destId="{4361D0EA-6CDA-4E91-9F13-AB286B639D64}" srcOrd="1" destOrd="0" parTransId="{D7A82B63-1426-4A97-BD31-5D7043C2100D}" sibTransId="{B6F53A6B-ADC2-439E-B056-44F70EA4589F}"/>
    <dgm:cxn modelId="{29946C04-758A-8342-95B3-29B068DA8FC5}" type="presParOf" srcId="{62448196-3291-6F44-9CBC-0833A71D8286}" destId="{B005BF2D-8FF9-3543-A3E3-8962F0C9D1CA}" srcOrd="0" destOrd="0" presId="urn:microsoft.com/office/officeart/2005/8/layout/cycle6"/>
    <dgm:cxn modelId="{833B6146-2186-1343-BD4A-57908E1134C5}" type="presParOf" srcId="{62448196-3291-6F44-9CBC-0833A71D8286}" destId="{90669D44-D0E8-1740-A193-A45CFC75A154}" srcOrd="1" destOrd="0" presId="urn:microsoft.com/office/officeart/2005/8/layout/cycle6"/>
    <dgm:cxn modelId="{AFE1DE12-19BF-6340-9F04-6087DB1B8211}" type="presParOf" srcId="{62448196-3291-6F44-9CBC-0833A71D8286}" destId="{8A24199F-688C-314A-B599-E5D9DCA9838A}" srcOrd="2" destOrd="0" presId="urn:microsoft.com/office/officeart/2005/8/layout/cycle6"/>
    <dgm:cxn modelId="{733FBBEC-2D8B-254D-8193-45F6A65A06C7}" type="presParOf" srcId="{62448196-3291-6F44-9CBC-0833A71D8286}" destId="{8212B11C-EDEB-6D40-93F8-93C53B580083}" srcOrd="3" destOrd="0" presId="urn:microsoft.com/office/officeart/2005/8/layout/cycle6"/>
    <dgm:cxn modelId="{004137C2-32FD-BB44-BB71-A5021016B68A}" type="presParOf" srcId="{62448196-3291-6F44-9CBC-0833A71D8286}" destId="{3C6E38E0-5051-AA48-8545-2838D7C9CD54}" srcOrd="4" destOrd="0" presId="urn:microsoft.com/office/officeart/2005/8/layout/cycle6"/>
    <dgm:cxn modelId="{EA8157E0-C4D1-EE4D-9B22-C56C532AE787}" type="presParOf" srcId="{62448196-3291-6F44-9CBC-0833A71D8286}" destId="{C13FE41D-8B06-804A-B53A-E43C8CD411E9}" srcOrd="5" destOrd="0" presId="urn:microsoft.com/office/officeart/2005/8/layout/cycle6"/>
    <dgm:cxn modelId="{E710BC85-B16E-C542-8067-FFD0864F6EB1}" type="presParOf" srcId="{62448196-3291-6F44-9CBC-0833A71D8286}" destId="{A2C598AC-FD26-7C47-A3AD-37872C5EAE2B}" srcOrd="6" destOrd="0" presId="urn:microsoft.com/office/officeart/2005/8/layout/cycle6"/>
    <dgm:cxn modelId="{79394049-E785-F440-8EFD-0E8BEC3F32BF}" type="presParOf" srcId="{62448196-3291-6F44-9CBC-0833A71D8286}" destId="{9BA02130-23FB-4F46-B5E6-C4131B23B2D2}" srcOrd="7" destOrd="0" presId="urn:microsoft.com/office/officeart/2005/8/layout/cycle6"/>
    <dgm:cxn modelId="{60712646-722D-B84D-9B12-F780E5753649}" type="presParOf" srcId="{62448196-3291-6F44-9CBC-0833A71D8286}" destId="{2B4300E1-852B-904E-9FD7-A8DDE0218076}" srcOrd="8" destOrd="0" presId="urn:microsoft.com/office/officeart/2005/8/layout/cycle6"/>
    <dgm:cxn modelId="{C4C94024-9A2B-A644-A125-49FBBE31F224}" type="presParOf" srcId="{62448196-3291-6F44-9CBC-0833A71D8286}" destId="{A43BFC22-ED95-764B-977E-5575FB8423EC}" srcOrd="9" destOrd="0" presId="urn:microsoft.com/office/officeart/2005/8/layout/cycle6"/>
    <dgm:cxn modelId="{C117CAEA-B8AC-4E47-A28E-956DBE9384F4}" type="presParOf" srcId="{62448196-3291-6F44-9CBC-0833A71D8286}" destId="{80940C96-7A7A-0B4C-9C8B-E0531FF1937C}" srcOrd="10" destOrd="0" presId="urn:microsoft.com/office/officeart/2005/8/layout/cycle6"/>
    <dgm:cxn modelId="{293E0D84-8BFF-D54E-B63D-2344CFB8B933}" type="presParOf" srcId="{62448196-3291-6F44-9CBC-0833A71D8286}" destId="{387A9C4D-3436-4843-8324-1B24627C1F69}" srcOrd="11"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FAAF2C6-E76A-D143-ABEC-F71B9B76B6A4}" type="doc">
      <dgm:prSet loTypeId="urn:microsoft.com/office/officeart/2005/8/layout/vList3" loCatId="" qsTypeId="urn:microsoft.com/office/officeart/2005/8/quickstyle/simple1" qsCatId="simple" csTypeId="urn:microsoft.com/office/officeart/2005/8/colors/accent0_2" csCatId="mainScheme" phldr="1"/>
      <dgm:spPr/>
    </dgm:pt>
    <dgm:pt modelId="{4B1729A8-F10F-FC44-961A-E85C565C3508}">
      <dgm:prSet phldrT="[Texto]" custT="1"/>
      <dgm:spPr>
        <a:ln>
          <a:solidFill>
            <a:srgbClr val="00AAA7"/>
          </a:solidFill>
        </a:ln>
      </dgm:spPr>
      <dgm:t>
        <a:bodyPr/>
        <a:lstStyle/>
        <a:p>
          <a:r>
            <a:rPr lang="es-CO" sz="1800" dirty="0">
              <a:solidFill>
                <a:srgbClr val="152B48"/>
              </a:solidFill>
              <a:latin typeface="Montserrat ExtraLight" pitchFamily="2" charset="77"/>
            </a:rPr>
            <a:t>2 - 3 veces por semana monitoreo fetal y paraclínicos → plaquetas, creatinina, enzimas hepáticas, LDH.</a:t>
          </a:r>
        </a:p>
        <a:p>
          <a:r>
            <a:rPr lang="es-CO" sz="1800" dirty="0">
              <a:solidFill>
                <a:srgbClr val="152B48"/>
              </a:solidFill>
              <a:latin typeface="Montserrat ExtraLight" pitchFamily="2" charset="77"/>
            </a:rPr>
            <a:t> Cada 15 días ecografía para mirar crecimiento fetal y líquido amniótico.</a:t>
          </a:r>
          <a:endParaRPr lang="es-ES" sz="1800" dirty="0">
            <a:solidFill>
              <a:srgbClr val="152B48"/>
            </a:solidFill>
            <a:latin typeface="Montserrat ExtraLight" pitchFamily="2" charset="77"/>
          </a:endParaRPr>
        </a:p>
      </dgm:t>
    </dgm:pt>
    <dgm:pt modelId="{8B82311F-CFE6-464B-8488-B8700C6E7352}" type="parTrans" cxnId="{9BD5BAF3-D3E8-1D40-968E-B5B52D484D47}">
      <dgm:prSet/>
      <dgm:spPr/>
      <dgm:t>
        <a:bodyPr/>
        <a:lstStyle/>
        <a:p>
          <a:endParaRPr lang="es-ES" sz="1800">
            <a:solidFill>
              <a:schemeClr val="tx1"/>
            </a:solidFill>
            <a:latin typeface="Montserrat ExtraLight" pitchFamily="2" charset="77"/>
          </a:endParaRPr>
        </a:p>
      </dgm:t>
    </dgm:pt>
    <dgm:pt modelId="{FC6CA1BE-1CA2-4743-B95D-5B135EF9C899}" type="sibTrans" cxnId="{9BD5BAF3-D3E8-1D40-968E-B5B52D484D47}">
      <dgm:prSet/>
      <dgm:spPr/>
      <dgm:t>
        <a:bodyPr/>
        <a:lstStyle/>
        <a:p>
          <a:endParaRPr lang="es-ES" sz="1800">
            <a:solidFill>
              <a:schemeClr val="tx1"/>
            </a:solidFill>
            <a:latin typeface="Montserrat ExtraLight" pitchFamily="2" charset="77"/>
          </a:endParaRPr>
        </a:p>
      </dgm:t>
    </dgm:pt>
    <dgm:pt modelId="{B76AA601-EB17-9C48-BD74-F400FC5BC767}">
      <dgm:prSet phldrT="[Texto]" custT="1"/>
      <dgm:spPr>
        <a:ln>
          <a:solidFill>
            <a:srgbClr val="00AAA7"/>
          </a:solidFill>
        </a:ln>
      </dgm:spPr>
      <dgm:t>
        <a:bodyPr/>
        <a:lstStyle/>
        <a:p>
          <a:r>
            <a:rPr lang="es-CO" sz="1800" dirty="0">
              <a:solidFill>
                <a:srgbClr val="152B48"/>
              </a:solidFill>
              <a:latin typeface="Montserrat ExtraLight" pitchFamily="2" charset="77"/>
            </a:rPr>
            <a:t>El manejo solo se hace ambulatorio en caso de hipertensión gestacional o preeclampsia no severa, o en caso donde no se pueda hacer una monitorización adecuada.</a:t>
          </a:r>
          <a:endParaRPr lang="es-ES" sz="1800" dirty="0">
            <a:solidFill>
              <a:srgbClr val="152B48"/>
            </a:solidFill>
            <a:latin typeface="Montserrat ExtraLight" pitchFamily="2" charset="77"/>
          </a:endParaRPr>
        </a:p>
      </dgm:t>
    </dgm:pt>
    <dgm:pt modelId="{E065293D-6109-944A-91BA-58FE7D846787}" type="parTrans" cxnId="{9C786205-1B57-014B-A402-513C2C0CF37E}">
      <dgm:prSet/>
      <dgm:spPr/>
      <dgm:t>
        <a:bodyPr/>
        <a:lstStyle/>
        <a:p>
          <a:endParaRPr lang="es-ES" sz="1800">
            <a:solidFill>
              <a:schemeClr val="tx1"/>
            </a:solidFill>
            <a:latin typeface="Montserrat ExtraLight" pitchFamily="2" charset="77"/>
          </a:endParaRPr>
        </a:p>
      </dgm:t>
    </dgm:pt>
    <dgm:pt modelId="{4B88F6EC-1888-A24A-8561-D08DAD693AE2}" type="sibTrans" cxnId="{9C786205-1B57-014B-A402-513C2C0CF37E}">
      <dgm:prSet/>
      <dgm:spPr/>
      <dgm:t>
        <a:bodyPr/>
        <a:lstStyle/>
        <a:p>
          <a:endParaRPr lang="es-ES" sz="1800">
            <a:solidFill>
              <a:schemeClr val="tx1"/>
            </a:solidFill>
            <a:latin typeface="Montserrat ExtraLight" pitchFamily="2" charset="77"/>
          </a:endParaRPr>
        </a:p>
      </dgm:t>
    </dgm:pt>
    <dgm:pt modelId="{460AA8BF-5CD6-4544-AE4D-B138A23BB4C5}">
      <dgm:prSet phldrT="[Texto]" custT="1"/>
      <dgm:spPr>
        <a:ln>
          <a:solidFill>
            <a:srgbClr val="00AAA7"/>
          </a:solidFill>
        </a:ln>
      </dgm:spPr>
      <dgm:t>
        <a:bodyPr/>
        <a:lstStyle/>
        <a:p>
          <a:r>
            <a:rPr lang="es-CO" sz="1800" dirty="0">
              <a:solidFill>
                <a:srgbClr val="152B48"/>
              </a:solidFill>
              <a:latin typeface="Montserrat ExtraLight" pitchFamily="2" charset="77"/>
            </a:rPr>
            <a:t>Durante el manejo expectante, se recomienda el parto en cualquier momento en caso de deterioro de la condición materna o fetal, independientemente de la edad gestacional y después de la estabilización materna.</a:t>
          </a:r>
          <a:endParaRPr lang="es-ES" sz="1800" dirty="0">
            <a:solidFill>
              <a:srgbClr val="152B48"/>
            </a:solidFill>
            <a:latin typeface="Montserrat ExtraLight" pitchFamily="2" charset="77"/>
          </a:endParaRPr>
        </a:p>
      </dgm:t>
    </dgm:pt>
    <dgm:pt modelId="{5CA35B00-4943-5B48-87D0-BAB2FC3E76A3}" type="parTrans" cxnId="{0D65367D-A2B0-4440-B852-55196C25F3D4}">
      <dgm:prSet/>
      <dgm:spPr/>
      <dgm:t>
        <a:bodyPr/>
        <a:lstStyle/>
        <a:p>
          <a:endParaRPr lang="es-ES" sz="1800">
            <a:solidFill>
              <a:schemeClr val="tx1"/>
            </a:solidFill>
            <a:latin typeface="Montserrat ExtraLight" pitchFamily="2" charset="77"/>
          </a:endParaRPr>
        </a:p>
      </dgm:t>
    </dgm:pt>
    <dgm:pt modelId="{D22CE5CD-B46E-6340-A331-CD683D81D9F9}" type="sibTrans" cxnId="{0D65367D-A2B0-4440-B852-55196C25F3D4}">
      <dgm:prSet/>
      <dgm:spPr/>
      <dgm:t>
        <a:bodyPr/>
        <a:lstStyle/>
        <a:p>
          <a:endParaRPr lang="es-ES" sz="1800">
            <a:solidFill>
              <a:schemeClr val="tx1"/>
            </a:solidFill>
            <a:latin typeface="Montserrat ExtraLight" pitchFamily="2" charset="77"/>
          </a:endParaRPr>
        </a:p>
      </dgm:t>
    </dgm:pt>
    <dgm:pt modelId="{22418C93-6BDC-2549-B663-617B7126F951}" type="pres">
      <dgm:prSet presAssocID="{4FAAF2C6-E76A-D143-ABEC-F71B9B76B6A4}" presName="linearFlow" presStyleCnt="0">
        <dgm:presLayoutVars>
          <dgm:dir/>
          <dgm:resizeHandles val="exact"/>
        </dgm:presLayoutVars>
      </dgm:prSet>
      <dgm:spPr/>
    </dgm:pt>
    <dgm:pt modelId="{D98D8FB6-BCC7-014F-9F4F-BA39E18381A3}" type="pres">
      <dgm:prSet presAssocID="{4B1729A8-F10F-FC44-961A-E85C565C3508}" presName="composite" presStyleCnt="0"/>
      <dgm:spPr/>
    </dgm:pt>
    <dgm:pt modelId="{6FE512A7-AF9F-B64E-8F67-D30939563F49}" type="pres">
      <dgm:prSet presAssocID="{4B1729A8-F10F-FC44-961A-E85C565C3508}" presName="imgShp" presStyleLbl="fgImgPlace1" presStyleIdx="0" presStyleCnt="3" custLinFactNeighborX="-14226" custLinFactNeighborY="539"/>
      <dgm:spPr/>
    </dgm:pt>
    <dgm:pt modelId="{91D127CD-6029-A24A-A7D1-F079B25C11AE}" type="pres">
      <dgm:prSet presAssocID="{4B1729A8-F10F-FC44-961A-E85C565C3508}" presName="txShp" presStyleLbl="node1" presStyleIdx="0" presStyleCnt="3" custScaleX="123161">
        <dgm:presLayoutVars>
          <dgm:bulletEnabled val="1"/>
        </dgm:presLayoutVars>
      </dgm:prSet>
      <dgm:spPr/>
    </dgm:pt>
    <dgm:pt modelId="{B364ACF0-AAF3-FA4D-BB99-91102F6B989D}" type="pres">
      <dgm:prSet presAssocID="{FC6CA1BE-1CA2-4743-B95D-5B135EF9C899}" presName="spacing" presStyleCnt="0"/>
      <dgm:spPr/>
    </dgm:pt>
    <dgm:pt modelId="{08B59763-CDB6-F94E-B6E8-EFA630AA3EDA}" type="pres">
      <dgm:prSet presAssocID="{B76AA601-EB17-9C48-BD74-F400FC5BC767}" presName="composite" presStyleCnt="0"/>
      <dgm:spPr/>
    </dgm:pt>
    <dgm:pt modelId="{A6B78E31-8E30-8341-88F4-99B869EBC2C9}" type="pres">
      <dgm:prSet presAssocID="{B76AA601-EB17-9C48-BD74-F400FC5BC767}" presName="imgShp" presStyleLbl="fgImgPlace1" presStyleIdx="1" presStyleCnt="3" custLinFactNeighborX="-14226" custLinFactNeighborY="452"/>
      <dgm:spPr/>
    </dgm:pt>
    <dgm:pt modelId="{12FABC73-012D-0C45-B18C-E6D20F00850E}" type="pres">
      <dgm:prSet presAssocID="{B76AA601-EB17-9C48-BD74-F400FC5BC767}" presName="txShp" presStyleLbl="node1" presStyleIdx="1" presStyleCnt="3" custScaleX="123161">
        <dgm:presLayoutVars>
          <dgm:bulletEnabled val="1"/>
        </dgm:presLayoutVars>
      </dgm:prSet>
      <dgm:spPr/>
    </dgm:pt>
    <dgm:pt modelId="{E83C1318-CF34-F64D-9CD4-BD3C81D84A49}" type="pres">
      <dgm:prSet presAssocID="{4B88F6EC-1888-A24A-8561-D08DAD693AE2}" presName="spacing" presStyleCnt="0"/>
      <dgm:spPr/>
    </dgm:pt>
    <dgm:pt modelId="{59F38D42-F75C-0743-92BE-5FAF1FDD09A7}" type="pres">
      <dgm:prSet presAssocID="{460AA8BF-5CD6-4544-AE4D-B138A23BB4C5}" presName="composite" presStyleCnt="0"/>
      <dgm:spPr/>
    </dgm:pt>
    <dgm:pt modelId="{50251D2B-19B4-F443-93AF-E75F319F5BF6}" type="pres">
      <dgm:prSet presAssocID="{460AA8BF-5CD6-4544-AE4D-B138A23BB4C5}" presName="imgShp" presStyleLbl="fgImgPlace1" presStyleIdx="2" presStyleCnt="3" custLinFactNeighborX="-14226" custLinFactNeighborY="-7915"/>
      <dgm:spPr/>
    </dgm:pt>
    <dgm:pt modelId="{E9702C89-702B-7A45-8E1A-052F4535FDE1}" type="pres">
      <dgm:prSet presAssocID="{460AA8BF-5CD6-4544-AE4D-B138A23BB4C5}" presName="txShp" presStyleLbl="node1" presStyleIdx="2" presStyleCnt="3" custScaleX="123161">
        <dgm:presLayoutVars>
          <dgm:bulletEnabled val="1"/>
        </dgm:presLayoutVars>
      </dgm:prSet>
      <dgm:spPr/>
    </dgm:pt>
  </dgm:ptLst>
  <dgm:cxnLst>
    <dgm:cxn modelId="{9C786205-1B57-014B-A402-513C2C0CF37E}" srcId="{4FAAF2C6-E76A-D143-ABEC-F71B9B76B6A4}" destId="{B76AA601-EB17-9C48-BD74-F400FC5BC767}" srcOrd="1" destOrd="0" parTransId="{E065293D-6109-944A-91BA-58FE7D846787}" sibTransId="{4B88F6EC-1888-A24A-8561-D08DAD693AE2}"/>
    <dgm:cxn modelId="{1674AB49-2EF4-7049-A9C6-C4402F71CA80}" type="presOf" srcId="{4FAAF2C6-E76A-D143-ABEC-F71B9B76B6A4}" destId="{22418C93-6BDC-2549-B663-617B7126F951}" srcOrd="0" destOrd="0" presId="urn:microsoft.com/office/officeart/2005/8/layout/vList3"/>
    <dgm:cxn modelId="{1245E572-77EB-1944-91FB-D1296581663B}" type="presOf" srcId="{4B1729A8-F10F-FC44-961A-E85C565C3508}" destId="{91D127CD-6029-A24A-A7D1-F079B25C11AE}" srcOrd="0" destOrd="0" presId="urn:microsoft.com/office/officeart/2005/8/layout/vList3"/>
    <dgm:cxn modelId="{0D65367D-A2B0-4440-B852-55196C25F3D4}" srcId="{4FAAF2C6-E76A-D143-ABEC-F71B9B76B6A4}" destId="{460AA8BF-5CD6-4544-AE4D-B138A23BB4C5}" srcOrd="2" destOrd="0" parTransId="{5CA35B00-4943-5B48-87D0-BAB2FC3E76A3}" sibTransId="{D22CE5CD-B46E-6340-A331-CD683D81D9F9}"/>
    <dgm:cxn modelId="{35C9228B-CBE4-BF48-8BFD-B6982837773D}" type="presOf" srcId="{460AA8BF-5CD6-4544-AE4D-B138A23BB4C5}" destId="{E9702C89-702B-7A45-8E1A-052F4535FDE1}" srcOrd="0" destOrd="0" presId="urn:microsoft.com/office/officeart/2005/8/layout/vList3"/>
    <dgm:cxn modelId="{1091A3B8-95E3-644E-8803-841D133D9A35}" type="presOf" srcId="{B76AA601-EB17-9C48-BD74-F400FC5BC767}" destId="{12FABC73-012D-0C45-B18C-E6D20F00850E}" srcOrd="0" destOrd="0" presId="urn:microsoft.com/office/officeart/2005/8/layout/vList3"/>
    <dgm:cxn modelId="{9BD5BAF3-D3E8-1D40-968E-B5B52D484D47}" srcId="{4FAAF2C6-E76A-D143-ABEC-F71B9B76B6A4}" destId="{4B1729A8-F10F-FC44-961A-E85C565C3508}" srcOrd="0" destOrd="0" parTransId="{8B82311F-CFE6-464B-8488-B8700C6E7352}" sibTransId="{FC6CA1BE-1CA2-4743-B95D-5B135EF9C899}"/>
    <dgm:cxn modelId="{71B14819-5A93-1646-8B7C-E2002F572B30}" type="presParOf" srcId="{22418C93-6BDC-2549-B663-617B7126F951}" destId="{D98D8FB6-BCC7-014F-9F4F-BA39E18381A3}" srcOrd="0" destOrd="0" presId="urn:microsoft.com/office/officeart/2005/8/layout/vList3"/>
    <dgm:cxn modelId="{2F9CA88E-B6D4-674E-8176-49FFA2ADB77A}" type="presParOf" srcId="{D98D8FB6-BCC7-014F-9F4F-BA39E18381A3}" destId="{6FE512A7-AF9F-B64E-8F67-D30939563F49}" srcOrd="0" destOrd="0" presId="urn:microsoft.com/office/officeart/2005/8/layout/vList3"/>
    <dgm:cxn modelId="{9AD279FB-8520-5F45-B026-85C22CE7FD29}" type="presParOf" srcId="{D98D8FB6-BCC7-014F-9F4F-BA39E18381A3}" destId="{91D127CD-6029-A24A-A7D1-F079B25C11AE}" srcOrd="1" destOrd="0" presId="urn:microsoft.com/office/officeart/2005/8/layout/vList3"/>
    <dgm:cxn modelId="{CE3CEC90-261F-5643-A93A-2BBF74616069}" type="presParOf" srcId="{22418C93-6BDC-2549-B663-617B7126F951}" destId="{B364ACF0-AAF3-FA4D-BB99-91102F6B989D}" srcOrd="1" destOrd="0" presId="urn:microsoft.com/office/officeart/2005/8/layout/vList3"/>
    <dgm:cxn modelId="{F708D389-CB29-EB49-95AC-C629A3345096}" type="presParOf" srcId="{22418C93-6BDC-2549-B663-617B7126F951}" destId="{08B59763-CDB6-F94E-B6E8-EFA630AA3EDA}" srcOrd="2" destOrd="0" presId="urn:microsoft.com/office/officeart/2005/8/layout/vList3"/>
    <dgm:cxn modelId="{674C7E16-B594-FB45-B568-9CEE40FAA83A}" type="presParOf" srcId="{08B59763-CDB6-F94E-B6E8-EFA630AA3EDA}" destId="{A6B78E31-8E30-8341-88F4-99B869EBC2C9}" srcOrd="0" destOrd="0" presId="urn:microsoft.com/office/officeart/2005/8/layout/vList3"/>
    <dgm:cxn modelId="{CB15D705-1AE0-D34A-9BED-3DF13286086A}" type="presParOf" srcId="{08B59763-CDB6-F94E-B6E8-EFA630AA3EDA}" destId="{12FABC73-012D-0C45-B18C-E6D20F00850E}" srcOrd="1" destOrd="0" presId="urn:microsoft.com/office/officeart/2005/8/layout/vList3"/>
    <dgm:cxn modelId="{25056954-2CE3-B944-9489-A1A4D7E9F1A7}" type="presParOf" srcId="{22418C93-6BDC-2549-B663-617B7126F951}" destId="{E83C1318-CF34-F64D-9CD4-BD3C81D84A49}" srcOrd="3" destOrd="0" presId="urn:microsoft.com/office/officeart/2005/8/layout/vList3"/>
    <dgm:cxn modelId="{9AAF760F-B47D-3E43-8153-FD841E0B9851}" type="presParOf" srcId="{22418C93-6BDC-2549-B663-617B7126F951}" destId="{59F38D42-F75C-0743-92BE-5FAF1FDD09A7}" srcOrd="4" destOrd="0" presId="urn:microsoft.com/office/officeart/2005/8/layout/vList3"/>
    <dgm:cxn modelId="{D0DC2E33-FDFD-8940-8B09-5C5D336A9D80}" type="presParOf" srcId="{59F38D42-F75C-0743-92BE-5FAF1FDD09A7}" destId="{50251D2B-19B4-F443-93AF-E75F319F5BF6}" srcOrd="0" destOrd="0" presId="urn:microsoft.com/office/officeart/2005/8/layout/vList3"/>
    <dgm:cxn modelId="{6A59F54D-2573-7442-BC13-2A850FAC5D14}" type="presParOf" srcId="{59F38D42-F75C-0743-92BE-5FAF1FDD09A7}" destId="{E9702C89-702B-7A45-8E1A-052F4535FDE1}"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96ABBE7-DE95-3B48-B173-5413054199B4}" type="doc">
      <dgm:prSet loTypeId="urn:microsoft.com/office/officeart/2005/8/layout/process2" loCatId="" qsTypeId="urn:microsoft.com/office/officeart/2005/8/quickstyle/simple1" qsCatId="simple" csTypeId="urn:microsoft.com/office/officeart/2005/8/colors/accent0_2" csCatId="mainScheme" phldr="1"/>
      <dgm:spPr/>
    </dgm:pt>
    <dgm:pt modelId="{27F99A3E-31F1-E048-9DB6-3095D87CC4A2}">
      <dgm:prSet phldrT="[Texto]"/>
      <dgm:spPr>
        <a:ln>
          <a:solidFill>
            <a:srgbClr val="00AAA7"/>
          </a:solidFill>
        </a:ln>
      </dgm:spPr>
      <dgm:t>
        <a:bodyPr/>
        <a:lstStyle/>
        <a:p>
          <a:pPr>
            <a:lnSpc>
              <a:spcPct val="100000"/>
            </a:lnSpc>
          </a:pPr>
          <a:r>
            <a:rPr lang="es-CO" dirty="0">
              <a:solidFill>
                <a:srgbClr val="152B48"/>
              </a:solidFill>
              <a:latin typeface="Montserrat ExtraLight" pitchFamily="2" charset="77"/>
            </a:rPr>
            <a:t>La dosis es de 4 - 6 gramos como dosis inicial y luego 1 - 2 gramos cada hora.</a:t>
          </a:r>
          <a:endParaRPr lang="es-ES" dirty="0">
            <a:solidFill>
              <a:srgbClr val="152B48"/>
            </a:solidFill>
            <a:latin typeface="Montserrat ExtraLight" pitchFamily="2" charset="77"/>
          </a:endParaRPr>
        </a:p>
      </dgm:t>
    </dgm:pt>
    <dgm:pt modelId="{3C6A6DD0-59DE-DC46-90A8-C35951ECE424}" type="parTrans" cxnId="{D6B57E0A-C98C-5B49-B430-A36D2F653809}">
      <dgm:prSet/>
      <dgm:spPr/>
      <dgm:t>
        <a:bodyPr/>
        <a:lstStyle/>
        <a:p>
          <a:endParaRPr lang="es-ES">
            <a:solidFill>
              <a:srgbClr val="152B48"/>
            </a:solidFill>
            <a:latin typeface="Montserrat ExtraLight" pitchFamily="2" charset="77"/>
          </a:endParaRPr>
        </a:p>
      </dgm:t>
    </dgm:pt>
    <dgm:pt modelId="{86FB8740-41AE-B749-B756-16A05C727802}" type="sibTrans" cxnId="{D6B57E0A-C98C-5B49-B430-A36D2F653809}">
      <dgm:prSet/>
      <dgm:spPr>
        <a:solidFill>
          <a:srgbClr val="152B48"/>
        </a:solidFill>
        <a:ln>
          <a:solidFill>
            <a:srgbClr val="00AAA7"/>
          </a:solidFill>
        </a:ln>
      </dgm:spPr>
      <dgm:t>
        <a:bodyPr/>
        <a:lstStyle/>
        <a:p>
          <a:endParaRPr lang="es-ES">
            <a:solidFill>
              <a:srgbClr val="152B48"/>
            </a:solidFill>
            <a:latin typeface="Montserrat ExtraLight" pitchFamily="2" charset="77"/>
          </a:endParaRPr>
        </a:p>
      </dgm:t>
    </dgm:pt>
    <dgm:pt modelId="{A9E43C93-6445-BC42-A6D3-1018ADC674A5}">
      <dgm:prSet phldrT="[Texto]"/>
      <dgm:spPr>
        <a:ln>
          <a:solidFill>
            <a:srgbClr val="00AAA7"/>
          </a:solidFill>
        </a:ln>
      </dgm:spPr>
      <dgm:t>
        <a:bodyPr/>
        <a:lstStyle/>
        <a:p>
          <a:pPr>
            <a:lnSpc>
              <a:spcPct val="100000"/>
            </a:lnSpc>
          </a:pPr>
          <a:r>
            <a:rPr lang="es-CO" dirty="0">
              <a:solidFill>
                <a:srgbClr val="152B48"/>
              </a:solidFill>
              <a:latin typeface="Montserrat ExtraLight" pitchFamily="2" charset="77"/>
            </a:rPr>
            <a:t>5 ampollas en 500 cc de solución salina, ahí quedan 10 gramos en 550 cc, pasamos 250 cc (275 cc ) en 30 minutos ( 5 gramos ) y luego 55 - 110 cc hora ( 1 - 2 gramos ) por 24 horas.</a:t>
          </a:r>
          <a:endParaRPr lang="es-ES" dirty="0">
            <a:solidFill>
              <a:srgbClr val="152B48"/>
            </a:solidFill>
            <a:latin typeface="Montserrat ExtraLight" pitchFamily="2" charset="77"/>
          </a:endParaRPr>
        </a:p>
      </dgm:t>
    </dgm:pt>
    <dgm:pt modelId="{1589A859-4941-CB4B-8A3A-0E5C587AB0D2}" type="parTrans" cxnId="{E228DF62-4929-F843-B9E3-760F888F14F1}">
      <dgm:prSet/>
      <dgm:spPr/>
      <dgm:t>
        <a:bodyPr/>
        <a:lstStyle/>
        <a:p>
          <a:endParaRPr lang="es-ES">
            <a:solidFill>
              <a:srgbClr val="152B48"/>
            </a:solidFill>
            <a:latin typeface="Montserrat ExtraLight" pitchFamily="2" charset="77"/>
          </a:endParaRPr>
        </a:p>
      </dgm:t>
    </dgm:pt>
    <dgm:pt modelId="{624F5A64-C2BD-504E-A38B-4AB3D943056B}" type="sibTrans" cxnId="{E228DF62-4929-F843-B9E3-760F888F14F1}">
      <dgm:prSet/>
      <dgm:spPr>
        <a:solidFill>
          <a:srgbClr val="152B48"/>
        </a:solidFill>
        <a:ln>
          <a:solidFill>
            <a:srgbClr val="00AAA7"/>
          </a:solidFill>
        </a:ln>
      </dgm:spPr>
      <dgm:t>
        <a:bodyPr/>
        <a:lstStyle/>
        <a:p>
          <a:endParaRPr lang="es-ES">
            <a:solidFill>
              <a:srgbClr val="152B48"/>
            </a:solidFill>
            <a:latin typeface="Montserrat ExtraLight" pitchFamily="2" charset="77"/>
          </a:endParaRPr>
        </a:p>
      </dgm:t>
    </dgm:pt>
    <dgm:pt modelId="{1A73F50F-54AD-E948-9CC7-2C53F58B26B4}">
      <dgm:prSet phldrT="[Texto]"/>
      <dgm:spPr>
        <a:ln>
          <a:solidFill>
            <a:srgbClr val="00AAA7"/>
          </a:solidFill>
        </a:ln>
      </dgm:spPr>
      <dgm:t>
        <a:bodyPr/>
        <a:lstStyle/>
        <a:p>
          <a:pPr>
            <a:lnSpc>
              <a:spcPct val="100000"/>
            </a:lnSpc>
          </a:pPr>
          <a:r>
            <a:rPr lang="es-CO" dirty="0">
              <a:solidFill>
                <a:srgbClr val="152B48"/>
              </a:solidFill>
              <a:latin typeface="Montserrat ExtraLight" pitchFamily="2" charset="77"/>
            </a:rPr>
            <a:t>Si no se puede intravenoso porque no hay acceso entonces se ponen 10 gramos como dosis inicial IM (5 gramos en el glúteo, es decir 2.5 ampollas en cada glúteo) y luego 5 gramos cada 4 horas, se puede mezclar con xilocaina 1 ml.</a:t>
          </a:r>
          <a:endParaRPr lang="es-ES" dirty="0">
            <a:solidFill>
              <a:srgbClr val="152B48"/>
            </a:solidFill>
            <a:latin typeface="Montserrat ExtraLight" pitchFamily="2" charset="77"/>
          </a:endParaRPr>
        </a:p>
      </dgm:t>
    </dgm:pt>
    <dgm:pt modelId="{EE7BAD51-3ACF-494D-9400-6D645F02E548}" type="parTrans" cxnId="{5F37393E-9CAD-BA47-B286-9029F80FE285}">
      <dgm:prSet/>
      <dgm:spPr/>
      <dgm:t>
        <a:bodyPr/>
        <a:lstStyle/>
        <a:p>
          <a:endParaRPr lang="es-ES">
            <a:solidFill>
              <a:srgbClr val="152B48"/>
            </a:solidFill>
            <a:latin typeface="Montserrat ExtraLight" pitchFamily="2" charset="77"/>
          </a:endParaRPr>
        </a:p>
      </dgm:t>
    </dgm:pt>
    <dgm:pt modelId="{0F18A880-30B7-8144-A841-D7C7099A949A}" type="sibTrans" cxnId="{5F37393E-9CAD-BA47-B286-9029F80FE285}">
      <dgm:prSet/>
      <dgm:spPr/>
      <dgm:t>
        <a:bodyPr/>
        <a:lstStyle/>
        <a:p>
          <a:endParaRPr lang="es-ES">
            <a:solidFill>
              <a:srgbClr val="152B48"/>
            </a:solidFill>
            <a:latin typeface="Montserrat ExtraLight" pitchFamily="2" charset="77"/>
          </a:endParaRPr>
        </a:p>
      </dgm:t>
    </dgm:pt>
    <dgm:pt modelId="{3CBDAD62-7B3D-A843-BAAF-40F65A8E4EBF}" type="pres">
      <dgm:prSet presAssocID="{A96ABBE7-DE95-3B48-B173-5413054199B4}" presName="linearFlow" presStyleCnt="0">
        <dgm:presLayoutVars>
          <dgm:resizeHandles val="exact"/>
        </dgm:presLayoutVars>
      </dgm:prSet>
      <dgm:spPr/>
    </dgm:pt>
    <dgm:pt modelId="{1C900CB0-F1E0-C14F-8B08-262D72D16A3B}" type="pres">
      <dgm:prSet presAssocID="{27F99A3E-31F1-E048-9DB6-3095D87CC4A2}" presName="node" presStyleLbl="node1" presStyleIdx="0" presStyleCnt="3" custScaleX="122434">
        <dgm:presLayoutVars>
          <dgm:bulletEnabled val="1"/>
        </dgm:presLayoutVars>
      </dgm:prSet>
      <dgm:spPr/>
    </dgm:pt>
    <dgm:pt modelId="{F13DFE54-E280-C547-B0BF-42CD1E1E30CF}" type="pres">
      <dgm:prSet presAssocID="{86FB8740-41AE-B749-B756-16A05C727802}" presName="sibTrans" presStyleLbl="sibTrans2D1" presStyleIdx="0" presStyleCnt="2"/>
      <dgm:spPr/>
    </dgm:pt>
    <dgm:pt modelId="{67A0C156-22A5-3E41-A759-833E895E306B}" type="pres">
      <dgm:prSet presAssocID="{86FB8740-41AE-B749-B756-16A05C727802}" presName="connectorText" presStyleLbl="sibTrans2D1" presStyleIdx="0" presStyleCnt="2"/>
      <dgm:spPr/>
    </dgm:pt>
    <dgm:pt modelId="{DCAA0930-45D2-9B44-92F1-BF6AF2B4CEB5}" type="pres">
      <dgm:prSet presAssocID="{A9E43C93-6445-BC42-A6D3-1018ADC674A5}" presName="node" presStyleLbl="node1" presStyleIdx="1" presStyleCnt="3" custScaleX="122434">
        <dgm:presLayoutVars>
          <dgm:bulletEnabled val="1"/>
        </dgm:presLayoutVars>
      </dgm:prSet>
      <dgm:spPr/>
    </dgm:pt>
    <dgm:pt modelId="{C71F0589-279D-5540-B422-9E8D90CE4C0B}" type="pres">
      <dgm:prSet presAssocID="{624F5A64-C2BD-504E-A38B-4AB3D943056B}" presName="sibTrans" presStyleLbl="sibTrans2D1" presStyleIdx="1" presStyleCnt="2"/>
      <dgm:spPr/>
    </dgm:pt>
    <dgm:pt modelId="{6FDB0B68-CDB5-6841-AA0E-96E5FBCC49E1}" type="pres">
      <dgm:prSet presAssocID="{624F5A64-C2BD-504E-A38B-4AB3D943056B}" presName="connectorText" presStyleLbl="sibTrans2D1" presStyleIdx="1" presStyleCnt="2"/>
      <dgm:spPr/>
    </dgm:pt>
    <dgm:pt modelId="{04D7AF68-1E31-A340-8B9F-6B8D85477041}" type="pres">
      <dgm:prSet presAssocID="{1A73F50F-54AD-E948-9CC7-2C53F58B26B4}" presName="node" presStyleLbl="node1" presStyleIdx="2" presStyleCnt="3" custScaleX="122434">
        <dgm:presLayoutVars>
          <dgm:bulletEnabled val="1"/>
        </dgm:presLayoutVars>
      </dgm:prSet>
      <dgm:spPr/>
    </dgm:pt>
  </dgm:ptLst>
  <dgm:cxnLst>
    <dgm:cxn modelId="{D6B57E0A-C98C-5B49-B430-A36D2F653809}" srcId="{A96ABBE7-DE95-3B48-B173-5413054199B4}" destId="{27F99A3E-31F1-E048-9DB6-3095D87CC4A2}" srcOrd="0" destOrd="0" parTransId="{3C6A6DD0-59DE-DC46-90A8-C35951ECE424}" sibTransId="{86FB8740-41AE-B749-B756-16A05C727802}"/>
    <dgm:cxn modelId="{BFF92A21-6580-C345-82F6-90673FCD1B6A}" type="presOf" srcId="{27F99A3E-31F1-E048-9DB6-3095D87CC4A2}" destId="{1C900CB0-F1E0-C14F-8B08-262D72D16A3B}" srcOrd="0" destOrd="0" presId="urn:microsoft.com/office/officeart/2005/8/layout/process2"/>
    <dgm:cxn modelId="{5F37393E-9CAD-BA47-B286-9029F80FE285}" srcId="{A96ABBE7-DE95-3B48-B173-5413054199B4}" destId="{1A73F50F-54AD-E948-9CC7-2C53F58B26B4}" srcOrd="2" destOrd="0" parTransId="{EE7BAD51-3ACF-494D-9400-6D645F02E548}" sibTransId="{0F18A880-30B7-8144-A841-D7C7099A949A}"/>
    <dgm:cxn modelId="{1702EE3E-CDA4-9E47-92A5-510720B6C272}" type="presOf" srcId="{A9E43C93-6445-BC42-A6D3-1018ADC674A5}" destId="{DCAA0930-45D2-9B44-92F1-BF6AF2B4CEB5}" srcOrd="0" destOrd="0" presId="urn:microsoft.com/office/officeart/2005/8/layout/process2"/>
    <dgm:cxn modelId="{E228DF62-4929-F843-B9E3-760F888F14F1}" srcId="{A96ABBE7-DE95-3B48-B173-5413054199B4}" destId="{A9E43C93-6445-BC42-A6D3-1018ADC674A5}" srcOrd="1" destOrd="0" parTransId="{1589A859-4941-CB4B-8A3A-0E5C587AB0D2}" sibTransId="{624F5A64-C2BD-504E-A38B-4AB3D943056B}"/>
    <dgm:cxn modelId="{BF607E73-5A32-AA42-A0DB-79675BE45E5D}" type="presOf" srcId="{1A73F50F-54AD-E948-9CC7-2C53F58B26B4}" destId="{04D7AF68-1E31-A340-8B9F-6B8D85477041}" srcOrd="0" destOrd="0" presId="urn:microsoft.com/office/officeart/2005/8/layout/process2"/>
    <dgm:cxn modelId="{AEEDBB74-48E0-C347-90D7-509DD6B5C443}" type="presOf" srcId="{86FB8740-41AE-B749-B756-16A05C727802}" destId="{F13DFE54-E280-C547-B0BF-42CD1E1E30CF}" srcOrd="0" destOrd="0" presId="urn:microsoft.com/office/officeart/2005/8/layout/process2"/>
    <dgm:cxn modelId="{253A9F5A-8E29-674B-8422-162F73A34B15}" type="presOf" srcId="{624F5A64-C2BD-504E-A38B-4AB3D943056B}" destId="{C71F0589-279D-5540-B422-9E8D90CE4C0B}" srcOrd="0" destOrd="0" presId="urn:microsoft.com/office/officeart/2005/8/layout/process2"/>
    <dgm:cxn modelId="{84C51C89-0454-6448-9E75-5C21EAECE69B}" type="presOf" srcId="{A96ABBE7-DE95-3B48-B173-5413054199B4}" destId="{3CBDAD62-7B3D-A843-BAAF-40F65A8E4EBF}" srcOrd="0" destOrd="0" presId="urn:microsoft.com/office/officeart/2005/8/layout/process2"/>
    <dgm:cxn modelId="{FFAA6193-AC4D-624F-9294-E3020587072C}" type="presOf" srcId="{624F5A64-C2BD-504E-A38B-4AB3D943056B}" destId="{6FDB0B68-CDB5-6841-AA0E-96E5FBCC49E1}" srcOrd="1" destOrd="0" presId="urn:microsoft.com/office/officeart/2005/8/layout/process2"/>
    <dgm:cxn modelId="{9D1E8A9E-9FB2-1140-813D-22E94AE047A4}" type="presOf" srcId="{86FB8740-41AE-B749-B756-16A05C727802}" destId="{67A0C156-22A5-3E41-A759-833E895E306B}" srcOrd="1" destOrd="0" presId="urn:microsoft.com/office/officeart/2005/8/layout/process2"/>
    <dgm:cxn modelId="{E5C37F6E-0B85-FB47-9326-EAB82C8EA3C6}" type="presParOf" srcId="{3CBDAD62-7B3D-A843-BAAF-40F65A8E4EBF}" destId="{1C900CB0-F1E0-C14F-8B08-262D72D16A3B}" srcOrd="0" destOrd="0" presId="urn:microsoft.com/office/officeart/2005/8/layout/process2"/>
    <dgm:cxn modelId="{BAF9B3B0-6708-4E42-9FA3-A4C1ED95A243}" type="presParOf" srcId="{3CBDAD62-7B3D-A843-BAAF-40F65A8E4EBF}" destId="{F13DFE54-E280-C547-B0BF-42CD1E1E30CF}" srcOrd="1" destOrd="0" presId="urn:microsoft.com/office/officeart/2005/8/layout/process2"/>
    <dgm:cxn modelId="{19AD2F6C-7EA0-8845-9395-A9A814F39B7F}" type="presParOf" srcId="{F13DFE54-E280-C547-B0BF-42CD1E1E30CF}" destId="{67A0C156-22A5-3E41-A759-833E895E306B}" srcOrd="0" destOrd="0" presId="urn:microsoft.com/office/officeart/2005/8/layout/process2"/>
    <dgm:cxn modelId="{F5A29DDE-FFD9-6444-956C-FFBEECA8564F}" type="presParOf" srcId="{3CBDAD62-7B3D-A843-BAAF-40F65A8E4EBF}" destId="{DCAA0930-45D2-9B44-92F1-BF6AF2B4CEB5}" srcOrd="2" destOrd="0" presId="urn:microsoft.com/office/officeart/2005/8/layout/process2"/>
    <dgm:cxn modelId="{3E342A50-39DE-AF41-8695-8503B7CF0CEB}" type="presParOf" srcId="{3CBDAD62-7B3D-A843-BAAF-40F65A8E4EBF}" destId="{C71F0589-279D-5540-B422-9E8D90CE4C0B}" srcOrd="3" destOrd="0" presId="urn:microsoft.com/office/officeart/2005/8/layout/process2"/>
    <dgm:cxn modelId="{6DB746E4-C4A1-9B4E-A03C-5A0713484A41}" type="presParOf" srcId="{C71F0589-279D-5540-B422-9E8D90CE4C0B}" destId="{6FDB0B68-CDB5-6841-AA0E-96E5FBCC49E1}" srcOrd="0" destOrd="0" presId="urn:microsoft.com/office/officeart/2005/8/layout/process2"/>
    <dgm:cxn modelId="{A1766B42-D87B-E54E-A7AC-413CB8423BA5}" type="presParOf" srcId="{3CBDAD62-7B3D-A843-BAAF-40F65A8E4EBF}" destId="{04D7AF68-1E31-A340-8B9F-6B8D85477041}"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086F925-74DB-6441-BAA5-26137DECE393}" type="doc">
      <dgm:prSet loTypeId="urn:microsoft.com/office/officeart/2008/layout/LinedList" loCatId="" qsTypeId="urn:microsoft.com/office/officeart/2005/8/quickstyle/3d2" qsCatId="3D" csTypeId="urn:microsoft.com/office/officeart/2005/8/colors/accent1_2" csCatId="accent1" phldr="1"/>
      <dgm:spPr/>
      <dgm:t>
        <a:bodyPr/>
        <a:lstStyle/>
        <a:p>
          <a:endParaRPr lang="es-ES"/>
        </a:p>
      </dgm:t>
    </dgm:pt>
    <dgm:pt modelId="{77F70238-5BB1-824D-9F81-2FCFB43908E8}">
      <dgm:prSet phldrT="[Texto]" phldr="1" custT="1"/>
      <dgm:spPr/>
      <dgm:t>
        <a:bodyPr/>
        <a:lstStyle/>
        <a:p>
          <a:pPr algn="ctr"/>
          <a:endParaRPr lang="es-ES" sz="1600" dirty="0">
            <a:solidFill>
              <a:srgbClr val="152B48"/>
            </a:solidFill>
            <a:latin typeface="Montserrat ExtraLight" pitchFamily="2" charset="77"/>
          </a:endParaRPr>
        </a:p>
      </dgm:t>
    </dgm:pt>
    <dgm:pt modelId="{CA4B64F3-2F01-ED44-8E45-753BEAC3B7D2}" type="parTrans" cxnId="{11844296-31CD-A74E-939D-B3D27014534C}">
      <dgm:prSet/>
      <dgm:spPr/>
      <dgm:t>
        <a:bodyPr/>
        <a:lstStyle/>
        <a:p>
          <a:pPr algn="ctr"/>
          <a:endParaRPr lang="es-ES" sz="1600">
            <a:solidFill>
              <a:srgbClr val="152B48"/>
            </a:solidFill>
            <a:latin typeface="Montserrat ExtraLight" pitchFamily="2" charset="77"/>
          </a:endParaRPr>
        </a:p>
      </dgm:t>
    </dgm:pt>
    <dgm:pt modelId="{EBA021CB-FD32-F64F-A36A-760DC8A34199}" type="sibTrans" cxnId="{11844296-31CD-A74E-939D-B3D27014534C}">
      <dgm:prSet/>
      <dgm:spPr/>
      <dgm:t>
        <a:bodyPr/>
        <a:lstStyle/>
        <a:p>
          <a:pPr algn="ctr"/>
          <a:endParaRPr lang="es-ES" sz="1600">
            <a:solidFill>
              <a:srgbClr val="152B48"/>
            </a:solidFill>
            <a:latin typeface="Montserrat ExtraLight" pitchFamily="2" charset="77"/>
          </a:endParaRPr>
        </a:p>
      </dgm:t>
    </dgm:pt>
    <dgm:pt modelId="{C04F9CC4-2B93-554B-A67F-7431C6812EB0}">
      <dgm:prSet phldrT="[Texto]" custT="1"/>
      <dgm:spPr/>
      <dgm:t>
        <a:bodyPr anchor="ctr"/>
        <a:lstStyle/>
        <a:p>
          <a:pPr algn="ctr"/>
          <a:r>
            <a:rPr lang="es-CO" sz="1600" dirty="0">
              <a:solidFill>
                <a:srgbClr val="152B48"/>
              </a:solidFill>
              <a:latin typeface="Montserrat ExtraLight" pitchFamily="2" charset="77"/>
            </a:rPr>
            <a:t>Se define como una convulsión tónico - clónica que puede ser focal o multifocal, de nueva aparición, en ausencia de otra causa como epilepsia, infarto cerebral, hemorragia intracraneal y medicamentos.</a:t>
          </a:r>
          <a:endParaRPr lang="es-ES" sz="1600" dirty="0">
            <a:solidFill>
              <a:srgbClr val="152B48"/>
            </a:solidFill>
            <a:latin typeface="Montserrat ExtraLight" pitchFamily="2" charset="77"/>
          </a:endParaRPr>
        </a:p>
      </dgm:t>
    </dgm:pt>
    <dgm:pt modelId="{EAD832DE-C084-8642-9A46-A62519D8DF51}" type="parTrans" cxnId="{09283ECE-E5EF-D84E-AF9A-42A577B1B09F}">
      <dgm:prSet/>
      <dgm:spPr/>
      <dgm:t>
        <a:bodyPr/>
        <a:lstStyle/>
        <a:p>
          <a:pPr algn="ctr"/>
          <a:endParaRPr lang="es-ES" sz="1600">
            <a:solidFill>
              <a:srgbClr val="152B48"/>
            </a:solidFill>
            <a:latin typeface="Montserrat ExtraLight" pitchFamily="2" charset="77"/>
          </a:endParaRPr>
        </a:p>
      </dgm:t>
    </dgm:pt>
    <dgm:pt modelId="{58266504-D1C4-DE4C-BA08-B50B0E1498BF}" type="sibTrans" cxnId="{09283ECE-E5EF-D84E-AF9A-42A577B1B09F}">
      <dgm:prSet/>
      <dgm:spPr/>
      <dgm:t>
        <a:bodyPr/>
        <a:lstStyle/>
        <a:p>
          <a:pPr algn="ctr"/>
          <a:endParaRPr lang="es-ES" sz="1600">
            <a:solidFill>
              <a:srgbClr val="152B48"/>
            </a:solidFill>
            <a:latin typeface="Montserrat ExtraLight" pitchFamily="2" charset="77"/>
          </a:endParaRPr>
        </a:p>
      </dgm:t>
    </dgm:pt>
    <dgm:pt modelId="{12F3996C-636D-7C42-AFC1-420B5B811D56}">
      <dgm:prSet phldrT="[Texto]" custT="1"/>
      <dgm:spPr/>
      <dgm:t>
        <a:bodyPr anchor="ctr"/>
        <a:lstStyle/>
        <a:p>
          <a:pPr algn="ctr"/>
          <a:r>
            <a:rPr lang="es-CO" sz="1600" dirty="0">
              <a:solidFill>
                <a:srgbClr val="152B48"/>
              </a:solidFill>
              <a:latin typeface="Montserrat ExtraLight" pitchFamily="2" charset="77"/>
            </a:rPr>
            <a:t>Ocurre en el 1.9% de las pacientes con preeclampsia y en el 3.2% de la preeclampsia severa.</a:t>
          </a:r>
          <a:endParaRPr lang="es-ES" sz="1600" dirty="0">
            <a:solidFill>
              <a:srgbClr val="152B48"/>
            </a:solidFill>
            <a:latin typeface="Montserrat ExtraLight" pitchFamily="2" charset="77"/>
          </a:endParaRPr>
        </a:p>
      </dgm:t>
    </dgm:pt>
    <dgm:pt modelId="{0B61C78A-048B-554B-A55F-FAC90FA1DD4A}" type="parTrans" cxnId="{93DE2B10-FE61-3145-81D6-C0AF07BA427E}">
      <dgm:prSet/>
      <dgm:spPr/>
      <dgm:t>
        <a:bodyPr/>
        <a:lstStyle/>
        <a:p>
          <a:pPr algn="ctr"/>
          <a:endParaRPr lang="es-ES" sz="1600">
            <a:solidFill>
              <a:srgbClr val="152B48"/>
            </a:solidFill>
            <a:latin typeface="Montserrat ExtraLight" pitchFamily="2" charset="77"/>
          </a:endParaRPr>
        </a:p>
      </dgm:t>
    </dgm:pt>
    <dgm:pt modelId="{88619EDD-9F5F-104B-8CAF-4418E75E67A0}" type="sibTrans" cxnId="{93DE2B10-FE61-3145-81D6-C0AF07BA427E}">
      <dgm:prSet/>
      <dgm:spPr/>
      <dgm:t>
        <a:bodyPr/>
        <a:lstStyle/>
        <a:p>
          <a:pPr algn="ctr"/>
          <a:endParaRPr lang="es-ES" sz="1600">
            <a:solidFill>
              <a:srgbClr val="152B48"/>
            </a:solidFill>
            <a:latin typeface="Montserrat ExtraLight" pitchFamily="2" charset="77"/>
          </a:endParaRPr>
        </a:p>
      </dgm:t>
    </dgm:pt>
    <dgm:pt modelId="{2F3E49E5-AFA8-D247-86BB-7EE91E4F76C3}">
      <dgm:prSet phldrT="[Texto]" custT="1"/>
      <dgm:spPr/>
      <dgm:t>
        <a:bodyPr anchor="ctr"/>
        <a:lstStyle/>
        <a:p>
          <a:pPr algn="ctr"/>
          <a:r>
            <a:rPr lang="es-CO" sz="1600" dirty="0">
              <a:solidFill>
                <a:srgbClr val="152B48"/>
              </a:solidFill>
              <a:latin typeface="Montserrat ExtraLight" pitchFamily="2" charset="77"/>
            </a:rPr>
            <a:t>Tiene una alta mortalidad.</a:t>
          </a:r>
          <a:endParaRPr lang="es-ES" sz="1600" dirty="0">
            <a:solidFill>
              <a:srgbClr val="152B48"/>
            </a:solidFill>
            <a:latin typeface="Montserrat ExtraLight" pitchFamily="2" charset="77"/>
          </a:endParaRPr>
        </a:p>
      </dgm:t>
    </dgm:pt>
    <dgm:pt modelId="{D7CE69E4-61C6-8F41-A543-2C42C11CE4BB}" type="parTrans" cxnId="{EE02CDAD-1EC9-D94F-AAB1-0F344CE7B38B}">
      <dgm:prSet/>
      <dgm:spPr/>
      <dgm:t>
        <a:bodyPr/>
        <a:lstStyle/>
        <a:p>
          <a:pPr algn="ctr"/>
          <a:endParaRPr lang="es-ES" sz="1600">
            <a:solidFill>
              <a:srgbClr val="152B48"/>
            </a:solidFill>
            <a:latin typeface="Montserrat ExtraLight" pitchFamily="2" charset="77"/>
          </a:endParaRPr>
        </a:p>
      </dgm:t>
    </dgm:pt>
    <dgm:pt modelId="{070052B1-6CAF-8147-8754-B3B82716E094}" type="sibTrans" cxnId="{EE02CDAD-1EC9-D94F-AAB1-0F344CE7B38B}">
      <dgm:prSet/>
      <dgm:spPr/>
      <dgm:t>
        <a:bodyPr/>
        <a:lstStyle/>
        <a:p>
          <a:pPr algn="ctr"/>
          <a:endParaRPr lang="es-ES" sz="1600">
            <a:solidFill>
              <a:srgbClr val="152B48"/>
            </a:solidFill>
            <a:latin typeface="Montserrat ExtraLight" pitchFamily="2" charset="77"/>
          </a:endParaRPr>
        </a:p>
      </dgm:t>
    </dgm:pt>
    <dgm:pt modelId="{3408A238-40C4-9C4B-8EBD-3BDC9A835FD8}">
      <dgm:prSet custT="1"/>
      <dgm:spPr/>
      <dgm:t>
        <a:bodyPr anchor="ctr"/>
        <a:lstStyle/>
        <a:p>
          <a:pPr algn="ctr"/>
          <a:r>
            <a:rPr lang="es-CO" sz="1600" dirty="0">
              <a:solidFill>
                <a:srgbClr val="152B48"/>
              </a:solidFill>
              <a:latin typeface="Montserrat ExtraLight" pitchFamily="2" charset="77"/>
            </a:rPr>
            <a:t>El daño neurológico residual es raro, algunas mujeres pueden tener efectos a largo y corto plazo como alteraciones de la memoria y de la función cognitiva, especialmente cuando fueron recurrentes e hipertensión grave no corregida rápidamente que lleva a edema.</a:t>
          </a:r>
          <a:endParaRPr lang="es-ES" sz="1600" dirty="0">
            <a:solidFill>
              <a:srgbClr val="152B48"/>
            </a:solidFill>
            <a:latin typeface="Montserrat ExtraLight" pitchFamily="2" charset="77"/>
          </a:endParaRPr>
        </a:p>
      </dgm:t>
    </dgm:pt>
    <dgm:pt modelId="{397A8ECE-9C7A-EE47-B1C8-739CBFAF5528}" type="parTrans" cxnId="{397355B0-E571-AB4D-92D2-4A38C286E21D}">
      <dgm:prSet/>
      <dgm:spPr/>
      <dgm:t>
        <a:bodyPr/>
        <a:lstStyle/>
        <a:p>
          <a:pPr algn="ctr"/>
          <a:endParaRPr lang="es-ES" sz="1600">
            <a:solidFill>
              <a:srgbClr val="152B48"/>
            </a:solidFill>
            <a:latin typeface="Montserrat ExtraLight" pitchFamily="2" charset="77"/>
          </a:endParaRPr>
        </a:p>
      </dgm:t>
    </dgm:pt>
    <dgm:pt modelId="{6053FC63-1E9A-E04E-8FC4-62BDF89F21FB}" type="sibTrans" cxnId="{397355B0-E571-AB4D-92D2-4A38C286E21D}">
      <dgm:prSet/>
      <dgm:spPr/>
      <dgm:t>
        <a:bodyPr/>
        <a:lstStyle/>
        <a:p>
          <a:pPr algn="ctr"/>
          <a:endParaRPr lang="es-ES" sz="1600">
            <a:solidFill>
              <a:srgbClr val="152B48"/>
            </a:solidFill>
            <a:latin typeface="Montserrat ExtraLight" pitchFamily="2" charset="77"/>
          </a:endParaRPr>
        </a:p>
      </dgm:t>
    </dgm:pt>
    <dgm:pt modelId="{23F0127C-3A2F-6748-B9E5-2CFC1C74C0CC}">
      <dgm:prSet custT="1"/>
      <dgm:spPr/>
      <dgm:t>
        <a:bodyPr anchor="ctr"/>
        <a:lstStyle/>
        <a:p>
          <a:pPr algn="ctr"/>
          <a:r>
            <a:rPr lang="es-CO" sz="1600" dirty="0">
              <a:solidFill>
                <a:srgbClr val="152B48"/>
              </a:solidFill>
              <a:latin typeface="Montserrat ExtraLight" pitchFamily="2" charset="77"/>
            </a:rPr>
            <a:t>Generalmente es precedida de síntomas en un 78 -83% cefalea frontal muy intensa, fotofobia, alteración del estado mental y visión borrosa.</a:t>
          </a:r>
          <a:endParaRPr lang="es-ES" sz="1600" dirty="0">
            <a:solidFill>
              <a:srgbClr val="152B48"/>
            </a:solidFill>
            <a:latin typeface="Montserrat ExtraLight" pitchFamily="2" charset="77"/>
          </a:endParaRPr>
        </a:p>
      </dgm:t>
    </dgm:pt>
    <dgm:pt modelId="{3879FE19-C137-634B-B083-55B578DE16AF}" type="parTrans" cxnId="{38FBDEAF-D5E4-B341-BCD2-7BE29FBD504E}">
      <dgm:prSet/>
      <dgm:spPr/>
      <dgm:t>
        <a:bodyPr/>
        <a:lstStyle/>
        <a:p>
          <a:pPr algn="ctr"/>
          <a:endParaRPr lang="es-ES" sz="1600">
            <a:solidFill>
              <a:srgbClr val="152B48"/>
            </a:solidFill>
            <a:latin typeface="Montserrat ExtraLight" pitchFamily="2" charset="77"/>
          </a:endParaRPr>
        </a:p>
      </dgm:t>
    </dgm:pt>
    <dgm:pt modelId="{1CD93C23-C7B8-8D40-B675-F6F404A68615}" type="sibTrans" cxnId="{38FBDEAF-D5E4-B341-BCD2-7BE29FBD504E}">
      <dgm:prSet/>
      <dgm:spPr/>
      <dgm:t>
        <a:bodyPr/>
        <a:lstStyle/>
        <a:p>
          <a:pPr algn="ctr"/>
          <a:endParaRPr lang="es-ES" sz="1600">
            <a:solidFill>
              <a:srgbClr val="152B48"/>
            </a:solidFill>
            <a:latin typeface="Montserrat ExtraLight" pitchFamily="2" charset="77"/>
          </a:endParaRPr>
        </a:p>
      </dgm:t>
    </dgm:pt>
    <dgm:pt modelId="{77DBB4A1-26B1-9044-8965-1749FC2947E5}" type="pres">
      <dgm:prSet presAssocID="{F086F925-74DB-6441-BAA5-26137DECE393}" presName="vert0" presStyleCnt="0">
        <dgm:presLayoutVars>
          <dgm:dir/>
          <dgm:animOne val="branch"/>
          <dgm:animLvl val="lvl"/>
        </dgm:presLayoutVars>
      </dgm:prSet>
      <dgm:spPr/>
    </dgm:pt>
    <dgm:pt modelId="{AC2576CB-FD00-214D-9A3D-B153C74E05EE}" type="pres">
      <dgm:prSet presAssocID="{77F70238-5BB1-824D-9F81-2FCFB43908E8}" presName="thickLine" presStyleLbl="alignNode1" presStyleIdx="0" presStyleCnt="1"/>
      <dgm:spPr/>
    </dgm:pt>
    <dgm:pt modelId="{A2A65AAA-AA50-8348-BC9E-9E18604A0370}" type="pres">
      <dgm:prSet presAssocID="{77F70238-5BB1-824D-9F81-2FCFB43908E8}" presName="horz1" presStyleCnt="0"/>
      <dgm:spPr/>
    </dgm:pt>
    <dgm:pt modelId="{B56894E4-C97D-734A-8FB4-597F6F17DC1E}" type="pres">
      <dgm:prSet presAssocID="{77F70238-5BB1-824D-9F81-2FCFB43908E8}" presName="tx1" presStyleLbl="revTx" presStyleIdx="0" presStyleCnt="6" custScaleX="49701"/>
      <dgm:spPr/>
    </dgm:pt>
    <dgm:pt modelId="{DFE27D7B-71D2-3D44-84D2-A5DF530B844C}" type="pres">
      <dgm:prSet presAssocID="{77F70238-5BB1-824D-9F81-2FCFB43908E8}" presName="vert1" presStyleCnt="0"/>
      <dgm:spPr/>
    </dgm:pt>
    <dgm:pt modelId="{7AE9DF41-BA8C-4F42-8227-5104060B64FF}" type="pres">
      <dgm:prSet presAssocID="{C04F9CC4-2B93-554B-A67F-7431C6812EB0}" presName="vertSpace2a" presStyleCnt="0"/>
      <dgm:spPr/>
    </dgm:pt>
    <dgm:pt modelId="{726B6EA8-1330-C543-845F-CE08D5B0555F}" type="pres">
      <dgm:prSet presAssocID="{C04F9CC4-2B93-554B-A67F-7431C6812EB0}" presName="horz2" presStyleCnt="0"/>
      <dgm:spPr/>
    </dgm:pt>
    <dgm:pt modelId="{99CCB2B6-95D8-8944-8A7E-EA212E07FED1}" type="pres">
      <dgm:prSet presAssocID="{C04F9CC4-2B93-554B-A67F-7431C6812EB0}" presName="horzSpace2" presStyleCnt="0"/>
      <dgm:spPr/>
    </dgm:pt>
    <dgm:pt modelId="{E1994A14-52BE-414F-82E8-4B77E977564A}" type="pres">
      <dgm:prSet presAssocID="{C04F9CC4-2B93-554B-A67F-7431C6812EB0}" presName="tx2" presStyleLbl="revTx" presStyleIdx="1" presStyleCnt="6" custScaleX="110524"/>
      <dgm:spPr/>
    </dgm:pt>
    <dgm:pt modelId="{0B8866C9-0151-174E-A1D9-40DAF1B521EB}" type="pres">
      <dgm:prSet presAssocID="{C04F9CC4-2B93-554B-A67F-7431C6812EB0}" presName="vert2" presStyleCnt="0"/>
      <dgm:spPr/>
    </dgm:pt>
    <dgm:pt modelId="{71BC4B0A-3692-0F48-A51F-84B4FB4C6FC4}" type="pres">
      <dgm:prSet presAssocID="{C04F9CC4-2B93-554B-A67F-7431C6812EB0}" presName="thinLine2b" presStyleLbl="callout" presStyleIdx="0" presStyleCnt="5"/>
      <dgm:spPr/>
    </dgm:pt>
    <dgm:pt modelId="{E30798BD-5BAE-6C4E-9269-4013FD080690}" type="pres">
      <dgm:prSet presAssocID="{C04F9CC4-2B93-554B-A67F-7431C6812EB0}" presName="vertSpace2b" presStyleCnt="0"/>
      <dgm:spPr/>
    </dgm:pt>
    <dgm:pt modelId="{EC90772C-0DF5-284E-9530-A6C90C3FCD2E}" type="pres">
      <dgm:prSet presAssocID="{12F3996C-636D-7C42-AFC1-420B5B811D56}" presName="horz2" presStyleCnt="0"/>
      <dgm:spPr/>
    </dgm:pt>
    <dgm:pt modelId="{B1E1C0EC-BA7C-8448-85D9-1446320E10C6}" type="pres">
      <dgm:prSet presAssocID="{12F3996C-636D-7C42-AFC1-420B5B811D56}" presName="horzSpace2" presStyleCnt="0"/>
      <dgm:spPr/>
    </dgm:pt>
    <dgm:pt modelId="{8F3998AA-6A68-E443-A999-498151FFA2D6}" type="pres">
      <dgm:prSet presAssocID="{12F3996C-636D-7C42-AFC1-420B5B811D56}" presName="tx2" presStyleLbl="revTx" presStyleIdx="2" presStyleCnt="6" custScaleX="110524"/>
      <dgm:spPr/>
    </dgm:pt>
    <dgm:pt modelId="{4617855C-794B-464D-989E-C686A694414D}" type="pres">
      <dgm:prSet presAssocID="{12F3996C-636D-7C42-AFC1-420B5B811D56}" presName="vert2" presStyleCnt="0"/>
      <dgm:spPr/>
    </dgm:pt>
    <dgm:pt modelId="{46B3CEA5-64D3-2C42-8566-0A38E30F0FDB}" type="pres">
      <dgm:prSet presAssocID="{12F3996C-636D-7C42-AFC1-420B5B811D56}" presName="thinLine2b" presStyleLbl="callout" presStyleIdx="1" presStyleCnt="5"/>
      <dgm:spPr/>
    </dgm:pt>
    <dgm:pt modelId="{1C10C068-2A9D-E44F-A39D-3B462EE408D8}" type="pres">
      <dgm:prSet presAssocID="{12F3996C-636D-7C42-AFC1-420B5B811D56}" presName="vertSpace2b" presStyleCnt="0"/>
      <dgm:spPr/>
    </dgm:pt>
    <dgm:pt modelId="{F905443E-3EB9-DE41-AE58-BEEEA46FAC60}" type="pres">
      <dgm:prSet presAssocID="{2F3E49E5-AFA8-D247-86BB-7EE91E4F76C3}" presName="horz2" presStyleCnt="0"/>
      <dgm:spPr/>
    </dgm:pt>
    <dgm:pt modelId="{CE3CE524-7945-CF49-AB07-B6908E052C16}" type="pres">
      <dgm:prSet presAssocID="{2F3E49E5-AFA8-D247-86BB-7EE91E4F76C3}" presName="horzSpace2" presStyleCnt="0"/>
      <dgm:spPr/>
    </dgm:pt>
    <dgm:pt modelId="{94E62E6B-6969-9046-A1DD-C3B4F50E93B9}" type="pres">
      <dgm:prSet presAssocID="{2F3E49E5-AFA8-D247-86BB-7EE91E4F76C3}" presName="tx2" presStyleLbl="revTx" presStyleIdx="3" presStyleCnt="6" custScaleX="110524"/>
      <dgm:spPr/>
    </dgm:pt>
    <dgm:pt modelId="{E115007B-EA5F-BC4E-AF20-7D6F8540D0DA}" type="pres">
      <dgm:prSet presAssocID="{2F3E49E5-AFA8-D247-86BB-7EE91E4F76C3}" presName="vert2" presStyleCnt="0"/>
      <dgm:spPr/>
    </dgm:pt>
    <dgm:pt modelId="{D3C77B34-6238-8D40-8BF9-6B82B5635F34}" type="pres">
      <dgm:prSet presAssocID="{2F3E49E5-AFA8-D247-86BB-7EE91E4F76C3}" presName="thinLine2b" presStyleLbl="callout" presStyleIdx="2" presStyleCnt="5"/>
      <dgm:spPr/>
    </dgm:pt>
    <dgm:pt modelId="{8D126EA7-1152-9247-A48D-141E3AB4EE66}" type="pres">
      <dgm:prSet presAssocID="{2F3E49E5-AFA8-D247-86BB-7EE91E4F76C3}" presName="vertSpace2b" presStyleCnt="0"/>
      <dgm:spPr/>
    </dgm:pt>
    <dgm:pt modelId="{CBC0412E-DB84-4043-B880-B18E180C9AF7}" type="pres">
      <dgm:prSet presAssocID="{3408A238-40C4-9C4B-8EBD-3BDC9A835FD8}" presName="horz2" presStyleCnt="0"/>
      <dgm:spPr/>
    </dgm:pt>
    <dgm:pt modelId="{6688BF9A-18C4-0240-9D72-D3E5932188B3}" type="pres">
      <dgm:prSet presAssocID="{3408A238-40C4-9C4B-8EBD-3BDC9A835FD8}" presName="horzSpace2" presStyleCnt="0"/>
      <dgm:spPr/>
    </dgm:pt>
    <dgm:pt modelId="{09FE8061-B4D8-6840-9DE4-EB66BBF3C23F}" type="pres">
      <dgm:prSet presAssocID="{3408A238-40C4-9C4B-8EBD-3BDC9A835FD8}" presName="tx2" presStyleLbl="revTx" presStyleIdx="4" presStyleCnt="6" custScaleX="110524"/>
      <dgm:spPr/>
    </dgm:pt>
    <dgm:pt modelId="{A9D167B9-BD28-A84D-8A81-D617E8F426D7}" type="pres">
      <dgm:prSet presAssocID="{3408A238-40C4-9C4B-8EBD-3BDC9A835FD8}" presName="vert2" presStyleCnt="0"/>
      <dgm:spPr/>
    </dgm:pt>
    <dgm:pt modelId="{1B99AFF5-51EE-BC47-8413-9C2786523595}" type="pres">
      <dgm:prSet presAssocID="{3408A238-40C4-9C4B-8EBD-3BDC9A835FD8}" presName="thinLine2b" presStyleLbl="callout" presStyleIdx="3" presStyleCnt="5"/>
      <dgm:spPr/>
    </dgm:pt>
    <dgm:pt modelId="{E3EBDF9D-B560-CD47-BB1E-078F04A9DE8E}" type="pres">
      <dgm:prSet presAssocID="{3408A238-40C4-9C4B-8EBD-3BDC9A835FD8}" presName="vertSpace2b" presStyleCnt="0"/>
      <dgm:spPr/>
    </dgm:pt>
    <dgm:pt modelId="{67052D2D-5CD1-774B-8E76-F043743ADE4D}" type="pres">
      <dgm:prSet presAssocID="{23F0127C-3A2F-6748-B9E5-2CFC1C74C0CC}" presName="horz2" presStyleCnt="0"/>
      <dgm:spPr/>
    </dgm:pt>
    <dgm:pt modelId="{58C79579-3C3A-1144-B0E5-3CDDA941E266}" type="pres">
      <dgm:prSet presAssocID="{23F0127C-3A2F-6748-B9E5-2CFC1C74C0CC}" presName="horzSpace2" presStyleCnt="0"/>
      <dgm:spPr/>
    </dgm:pt>
    <dgm:pt modelId="{FBC8A33D-074E-FA47-A0A6-EBC6A36F9828}" type="pres">
      <dgm:prSet presAssocID="{23F0127C-3A2F-6748-B9E5-2CFC1C74C0CC}" presName="tx2" presStyleLbl="revTx" presStyleIdx="5" presStyleCnt="6" custScaleX="110524"/>
      <dgm:spPr/>
    </dgm:pt>
    <dgm:pt modelId="{D2ACD330-A4D1-3447-B2E8-79120592ECE4}" type="pres">
      <dgm:prSet presAssocID="{23F0127C-3A2F-6748-B9E5-2CFC1C74C0CC}" presName="vert2" presStyleCnt="0"/>
      <dgm:spPr/>
    </dgm:pt>
    <dgm:pt modelId="{C9EDC41F-8285-2C46-AE31-EE8DE41F5474}" type="pres">
      <dgm:prSet presAssocID="{23F0127C-3A2F-6748-B9E5-2CFC1C74C0CC}" presName="thinLine2b" presStyleLbl="callout" presStyleIdx="4" presStyleCnt="5"/>
      <dgm:spPr/>
    </dgm:pt>
    <dgm:pt modelId="{D18DD223-6E4A-FB45-A15C-DA89A3AA066A}" type="pres">
      <dgm:prSet presAssocID="{23F0127C-3A2F-6748-B9E5-2CFC1C74C0CC}" presName="vertSpace2b" presStyleCnt="0"/>
      <dgm:spPr/>
    </dgm:pt>
  </dgm:ptLst>
  <dgm:cxnLst>
    <dgm:cxn modelId="{93DE2B10-FE61-3145-81D6-C0AF07BA427E}" srcId="{77F70238-5BB1-824D-9F81-2FCFB43908E8}" destId="{12F3996C-636D-7C42-AFC1-420B5B811D56}" srcOrd="1" destOrd="0" parTransId="{0B61C78A-048B-554B-A55F-FAC90FA1DD4A}" sibTransId="{88619EDD-9F5F-104B-8CAF-4418E75E67A0}"/>
    <dgm:cxn modelId="{399B4C49-3771-4948-A678-4021161DE3D1}" type="presOf" srcId="{12F3996C-636D-7C42-AFC1-420B5B811D56}" destId="{8F3998AA-6A68-E443-A999-498151FFA2D6}" srcOrd="0" destOrd="0" presId="urn:microsoft.com/office/officeart/2008/layout/LinedList"/>
    <dgm:cxn modelId="{1DA0E07F-EF2B-DC43-8540-D69D1C7DA568}" type="presOf" srcId="{2F3E49E5-AFA8-D247-86BB-7EE91E4F76C3}" destId="{94E62E6B-6969-9046-A1DD-C3B4F50E93B9}" srcOrd="0" destOrd="0" presId="urn:microsoft.com/office/officeart/2008/layout/LinedList"/>
    <dgm:cxn modelId="{3CB27084-E019-974D-A7F8-EC47A60C3FCD}" type="presOf" srcId="{F086F925-74DB-6441-BAA5-26137DECE393}" destId="{77DBB4A1-26B1-9044-8965-1749FC2947E5}" srcOrd="0" destOrd="0" presId="urn:microsoft.com/office/officeart/2008/layout/LinedList"/>
    <dgm:cxn modelId="{11844296-31CD-A74E-939D-B3D27014534C}" srcId="{F086F925-74DB-6441-BAA5-26137DECE393}" destId="{77F70238-5BB1-824D-9F81-2FCFB43908E8}" srcOrd="0" destOrd="0" parTransId="{CA4B64F3-2F01-ED44-8E45-753BEAC3B7D2}" sibTransId="{EBA021CB-FD32-F64F-A36A-760DC8A34199}"/>
    <dgm:cxn modelId="{74EF6A9F-0C4E-F64F-BDBD-F16F8F36E0A0}" type="presOf" srcId="{3408A238-40C4-9C4B-8EBD-3BDC9A835FD8}" destId="{09FE8061-B4D8-6840-9DE4-EB66BBF3C23F}" srcOrd="0" destOrd="0" presId="urn:microsoft.com/office/officeart/2008/layout/LinedList"/>
    <dgm:cxn modelId="{EE02CDAD-1EC9-D94F-AAB1-0F344CE7B38B}" srcId="{77F70238-5BB1-824D-9F81-2FCFB43908E8}" destId="{2F3E49E5-AFA8-D247-86BB-7EE91E4F76C3}" srcOrd="2" destOrd="0" parTransId="{D7CE69E4-61C6-8F41-A543-2C42C11CE4BB}" sibTransId="{070052B1-6CAF-8147-8754-B3B82716E094}"/>
    <dgm:cxn modelId="{38FBDEAF-D5E4-B341-BCD2-7BE29FBD504E}" srcId="{77F70238-5BB1-824D-9F81-2FCFB43908E8}" destId="{23F0127C-3A2F-6748-B9E5-2CFC1C74C0CC}" srcOrd="4" destOrd="0" parTransId="{3879FE19-C137-634B-B083-55B578DE16AF}" sibTransId="{1CD93C23-C7B8-8D40-B675-F6F404A68615}"/>
    <dgm:cxn modelId="{397355B0-E571-AB4D-92D2-4A38C286E21D}" srcId="{77F70238-5BB1-824D-9F81-2FCFB43908E8}" destId="{3408A238-40C4-9C4B-8EBD-3BDC9A835FD8}" srcOrd="3" destOrd="0" parTransId="{397A8ECE-9C7A-EE47-B1C8-739CBFAF5528}" sibTransId="{6053FC63-1E9A-E04E-8FC4-62BDF89F21FB}"/>
    <dgm:cxn modelId="{0336B6B2-A01C-7F47-A5B5-450F3C99D535}" type="presOf" srcId="{23F0127C-3A2F-6748-B9E5-2CFC1C74C0CC}" destId="{FBC8A33D-074E-FA47-A0A6-EBC6A36F9828}" srcOrd="0" destOrd="0" presId="urn:microsoft.com/office/officeart/2008/layout/LinedList"/>
    <dgm:cxn modelId="{F73466B7-E7C4-C745-97F6-732B251AB3EC}" type="presOf" srcId="{77F70238-5BB1-824D-9F81-2FCFB43908E8}" destId="{B56894E4-C97D-734A-8FB4-597F6F17DC1E}" srcOrd="0" destOrd="0" presId="urn:microsoft.com/office/officeart/2008/layout/LinedList"/>
    <dgm:cxn modelId="{09283ECE-E5EF-D84E-AF9A-42A577B1B09F}" srcId="{77F70238-5BB1-824D-9F81-2FCFB43908E8}" destId="{C04F9CC4-2B93-554B-A67F-7431C6812EB0}" srcOrd="0" destOrd="0" parTransId="{EAD832DE-C084-8642-9A46-A62519D8DF51}" sibTransId="{58266504-D1C4-DE4C-BA08-B50B0E1498BF}"/>
    <dgm:cxn modelId="{A7F622DB-28D0-0044-A551-4E47DE3C3E82}" type="presOf" srcId="{C04F9CC4-2B93-554B-A67F-7431C6812EB0}" destId="{E1994A14-52BE-414F-82E8-4B77E977564A}" srcOrd="0" destOrd="0" presId="urn:microsoft.com/office/officeart/2008/layout/LinedList"/>
    <dgm:cxn modelId="{CA381488-27F6-6043-BEF7-7124B9CEE23F}" type="presParOf" srcId="{77DBB4A1-26B1-9044-8965-1749FC2947E5}" destId="{AC2576CB-FD00-214D-9A3D-B153C74E05EE}" srcOrd="0" destOrd="0" presId="urn:microsoft.com/office/officeart/2008/layout/LinedList"/>
    <dgm:cxn modelId="{B133A80C-F5C0-064A-BFFB-D88312DA5182}" type="presParOf" srcId="{77DBB4A1-26B1-9044-8965-1749FC2947E5}" destId="{A2A65AAA-AA50-8348-BC9E-9E18604A0370}" srcOrd="1" destOrd="0" presId="urn:microsoft.com/office/officeart/2008/layout/LinedList"/>
    <dgm:cxn modelId="{49EA2574-2600-8248-B388-8D89E8F84C2E}" type="presParOf" srcId="{A2A65AAA-AA50-8348-BC9E-9E18604A0370}" destId="{B56894E4-C97D-734A-8FB4-597F6F17DC1E}" srcOrd="0" destOrd="0" presId="urn:microsoft.com/office/officeart/2008/layout/LinedList"/>
    <dgm:cxn modelId="{B1333BE8-C0B6-7348-B5A7-6F1FADDE1094}" type="presParOf" srcId="{A2A65AAA-AA50-8348-BC9E-9E18604A0370}" destId="{DFE27D7B-71D2-3D44-84D2-A5DF530B844C}" srcOrd="1" destOrd="0" presId="urn:microsoft.com/office/officeart/2008/layout/LinedList"/>
    <dgm:cxn modelId="{F011D8E7-9B74-E341-9BA4-45A525B49D6B}" type="presParOf" srcId="{DFE27D7B-71D2-3D44-84D2-A5DF530B844C}" destId="{7AE9DF41-BA8C-4F42-8227-5104060B64FF}" srcOrd="0" destOrd="0" presId="urn:microsoft.com/office/officeart/2008/layout/LinedList"/>
    <dgm:cxn modelId="{FA1F11A5-F104-2C4D-AD4E-BDC332A4BCA2}" type="presParOf" srcId="{DFE27D7B-71D2-3D44-84D2-A5DF530B844C}" destId="{726B6EA8-1330-C543-845F-CE08D5B0555F}" srcOrd="1" destOrd="0" presId="urn:microsoft.com/office/officeart/2008/layout/LinedList"/>
    <dgm:cxn modelId="{3362C11B-7A7E-4143-9A5E-0A5C912325F9}" type="presParOf" srcId="{726B6EA8-1330-C543-845F-CE08D5B0555F}" destId="{99CCB2B6-95D8-8944-8A7E-EA212E07FED1}" srcOrd="0" destOrd="0" presId="urn:microsoft.com/office/officeart/2008/layout/LinedList"/>
    <dgm:cxn modelId="{D93A533C-2F5B-E345-A076-1C198AC9882E}" type="presParOf" srcId="{726B6EA8-1330-C543-845F-CE08D5B0555F}" destId="{E1994A14-52BE-414F-82E8-4B77E977564A}" srcOrd="1" destOrd="0" presId="urn:microsoft.com/office/officeart/2008/layout/LinedList"/>
    <dgm:cxn modelId="{E3B47483-3A06-B84C-9555-6C44507F72EC}" type="presParOf" srcId="{726B6EA8-1330-C543-845F-CE08D5B0555F}" destId="{0B8866C9-0151-174E-A1D9-40DAF1B521EB}" srcOrd="2" destOrd="0" presId="urn:microsoft.com/office/officeart/2008/layout/LinedList"/>
    <dgm:cxn modelId="{D81A7EC6-E129-6A43-81DD-533D0E9ED161}" type="presParOf" srcId="{DFE27D7B-71D2-3D44-84D2-A5DF530B844C}" destId="{71BC4B0A-3692-0F48-A51F-84B4FB4C6FC4}" srcOrd="2" destOrd="0" presId="urn:microsoft.com/office/officeart/2008/layout/LinedList"/>
    <dgm:cxn modelId="{F78FADDF-10D7-8949-BF24-B4F184841FA2}" type="presParOf" srcId="{DFE27D7B-71D2-3D44-84D2-A5DF530B844C}" destId="{E30798BD-5BAE-6C4E-9269-4013FD080690}" srcOrd="3" destOrd="0" presId="urn:microsoft.com/office/officeart/2008/layout/LinedList"/>
    <dgm:cxn modelId="{3BDE8DE1-46CD-344B-8B94-AB3EB521D28B}" type="presParOf" srcId="{DFE27D7B-71D2-3D44-84D2-A5DF530B844C}" destId="{EC90772C-0DF5-284E-9530-A6C90C3FCD2E}" srcOrd="4" destOrd="0" presId="urn:microsoft.com/office/officeart/2008/layout/LinedList"/>
    <dgm:cxn modelId="{E1D586FE-5561-9A40-88F9-2948C647D085}" type="presParOf" srcId="{EC90772C-0DF5-284E-9530-A6C90C3FCD2E}" destId="{B1E1C0EC-BA7C-8448-85D9-1446320E10C6}" srcOrd="0" destOrd="0" presId="urn:microsoft.com/office/officeart/2008/layout/LinedList"/>
    <dgm:cxn modelId="{38A33B84-7EEC-B348-A07C-BEF56EB263E1}" type="presParOf" srcId="{EC90772C-0DF5-284E-9530-A6C90C3FCD2E}" destId="{8F3998AA-6A68-E443-A999-498151FFA2D6}" srcOrd="1" destOrd="0" presId="urn:microsoft.com/office/officeart/2008/layout/LinedList"/>
    <dgm:cxn modelId="{1F72BEAF-50D2-3A43-AD93-BA8438B88A32}" type="presParOf" srcId="{EC90772C-0DF5-284E-9530-A6C90C3FCD2E}" destId="{4617855C-794B-464D-989E-C686A694414D}" srcOrd="2" destOrd="0" presId="urn:microsoft.com/office/officeart/2008/layout/LinedList"/>
    <dgm:cxn modelId="{4F6EB0D5-1B46-034A-A7E7-E80461FB8154}" type="presParOf" srcId="{DFE27D7B-71D2-3D44-84D2-A5DF530B844C}" destId="{46B3CEA5-64D3-2C42-8566-0A38E30F0FDB}" srcOrd="5" destOrd="0" presId="urn:microsoft.com/office/officeart/2008/layout/LinedList"/>
    <dgm:cxn modelId="{F51BDA1A-89F3-EC4F-BA6E-B8FCC3B8B918}" type="presParOf" srcId="{DFE27D7B-71D2-3D44-84D2-A5DF530B844C}" destId="{1C10C068-2A9D-E44F-A39D-3B462EE408D8}" srcOrd="6" destOrd="0" presId="urn:microsoft.com/office/officeart/2008/layout/LinedList"/>
    <dgm:cxn modelId="{555C7C0D-27C3-B74D-83DE-32A7520C35B1}" type="presParOf" srcId="{DFE27D7B-71D2-3D44-84D2-A5DF530B844C}" destId="{F905443E-3EB9-DE41-AE58-BEEEA46FAC60}" srcOrd="7" destOrd="0" presId="urn:microsoft.com/office/officeart/2008/layout/LinedList"/>
    <dgm:cxn modelId="{0F1BF518-CC97-7748-B815-DC0133546E14}" type="presParOf" srcId="{F905443E-3EB9-DE41-AE58-BEEEA46FAC60}" destId="{CE3CE524-7945-CF49-AB07-B6908E052C16}" srcOrd="0" destOrd="0" presId="urn:microsoft.com/office/officeart/2008/layout/LinedList"/>
    <dgm:cxn modelId="{B0EB0568-9A78-CE4E-8E72-4B50786BF760}" type="presParOf" srcId="{F905443E-3EB9-DE41-AE58-BEEEA46FAC60}" destId="{94E62E6B-6969-9046-A1DD-C3B4F50E93B9}" srcOrd="1" destOrd="0" presId="urn:microsoft.com/office/officeart/2008/layout/LinedList"/>
    <dgm:cxn modelId="{CD56D80D-1570-DA4B-9854-F83DC4816F10}" type="presParOf" srcId="{F905443E-3EB9-DE41-AE58-BEEEA46FAC60}" destId="{E115007B-EA5F-BC4E-AF20-7D6F8540D0DA}" srcOrd="2" destOrd="0" presId="urn:microsoft.com/office/officeart/2008/layout/LinedList"/>
    <dgm:cxn modelId="{9AAC7AB8-19CE-FC4B-B70B-048A0DADD469}" type="presParOf" srcId="{DFE27D7B-71D2-3D44-84D2-A5DF530B844C}" destId="{D3C77B34-6238-8D40-8BF9-6B82B5635F34}" srcOrd="8" destOrd="0" presId="urn:microsoft.com/office/officeart/2008/layout/LinedList"/>
    <dgm:cxn modelId="{5D79FD2E-3A63-0C43-A09A-3B4DE2CC30FC}" type="presParOf" srcId="{DFE27D7B-71D2-3D44-84D2-A5DF530B844C}" destId="{8D126EA7-1152-9247-A48D-141E3AB4EE66}" srcOrd="9" destOrd="0" presId="urn:microsoft.com/office/officeart/2008/layout/LinedList"/>
    <dgm:cxn modelId="{0F668018-285E-D540-B761-2E2EBFC8E0EE}" type="presParOf" srcId="{DFE27D7B-71D2-3D44-84D2-A5DF530B844C}" destId="{CBC0412E-DB84-4043-B880-B18E180C9AF7}" srcOrd="10" destOrd="0" presId="urn:microsoft.com/office/officeart/2008/layout/LinedList"/>
    <dgm:cxn modelId="{244DBBCC-E669-D745-A772-9741AE8738C0}" type="presParOf" srcId="{CBC0412E-DB84-4043-B880-B18E180C9AF7}" destId="{6688BF9A-18C4-0240-9D72-D3E5932188B3}" srcOrd="0" destOrd="0" presId="urn:microsoft.com/office/officeart/2008/layout/LinedList"/>
    <dgm:cxn modelId="{604B7AD2-BCFB-5349-8FAC-010A0A06F894}" type="presParOf" srcId="{CBC0412E-DB84-4043-B880-B18E180C9AF7}" destId="{09FE8061-B4D8-6840-9DE4-EB66BBF3C23F}" srcOrd="1" destOrd="0" presId="urn:microsoft.com/office/officeart/2008/layout/LinedList"/>
    <dgm:cxn modelId="{2F0FB229-0C3D-5C49-B76E-56B6302A6E0B}" type="presParOf" srcId="{CBC0412E-DB84-4043-B880-B18E180C9AF7}" destId="{A9D167B9-BD28-A84D-8A81-D617E8F426D7}" srcOrd="2" destOrd="0" presId="urn:microsoft.com/office/officeart/2008/layout/LinedList"/>
    <dgm:cxn modelId="{A9D97B60-1B7C-7947-BDC7-1FD5786FCBA9}" type="presParOf" srcId="{DFE27D7B-71D2-3D44-84D2-A5DF530B844C}" destId="{1B99AFF5-51EE-BC47-8413-9C2786523595}" srcOrd="11" destOrd="0" presId="urn:microsoft.com/office/officeart/2008/layout/LinedList"/>
    <dgm:cxn modelId="{F4C06EF0-6D3D-AF48-88A1-78012CF3DD17}" type="presParOf" srcId="{DFE27D7B-71D2-3D44-84D2-A5DF530B844C}" destId="{E3EBDF9D-B560-CD47-BB1E-078F04A9DE8E}" srcOrd="12" destOrd="0" presId="urn:microsoft.com/office/officeart/2008/layout/LinedList"/>
    <dgm:cxn modelId="{CC8F7AE1-DD03-0F40-BB17-73D8C830BE68}" type="presParOf" srcId="{DFE27D7B-71D2-3D44-84D2-A5DF530B844C}" destId="{67052D2D-5CD1-774B-8E76-F043743ADE4D}" srcOrd="13" destOrd="0" presId="urn:microsoft.com/office/officeart/2008/layout/LinedList"/>
    <dgm:cxn modelId="{34697797-F39A-D04E-83C2-2C9EB957E0B7}" type="presParOf" srcId="{67052D2D-5CD1-774B-8E76-F043743ADE4D}" destId="{58C79579-3C3A-1144-B0E5-3CDDA941E266}" srcOrd="0" destOrd="0" presId="urn:microsoft.com/office/officeart/2008/layout/LinedList"/>
    <dgm:cxn modelId="{A8C5C096-299A-FF42-9C35-301972AD1ECB}" type="presParOf" srcId="{67052D2D-5CD1-774B-8E76-F043743ADE4D}" destId="{FBC8A33D-074E-FA47-A0A6-EBC6A36F9828}" srcOrd="1" destOrd="0" presId="urn:microsoft.com/office/officeart/2008/layout/LinedList"/>
    <dgm:cxn modelId="{A597F215-5359-CA4C-B733-D46F20AF9B93}" type="presParOf" srcId="{67052D2D-5CD1-774B-8E76-F043743ADE4D}" destId="{D2ACD330-A4D1-3447-B2E8-79120592ECE4}" srcOrd="2" destOrd="0" presId="urn:microsoft.com/office/officeart/2008/layout/LinedList"/>
    <dgm:cxn modelId="{7BE80C78-69DC-8E41-89E0-0B335D0A14D3}" type="presParOf" srcId="{DFE27D7B-71D2-3D44-84D2-A5DF530B844C}" destId="{C9EDC41F-8285-2C46-AE31-EE8DE41F5474}" srcOrd="14" destOrd="0" presId="urn:microsoft.com/office/officeart/2008/layout/LinedList"/>
    <dgm:cxn modelId="{A4A1C6E8-C008-DA4E-B98A-288736A8E5ED}" type="presParOf" srcId="{DFE27D7B-71D2-3D44-84D2-A5DF530B844C}" destId="{D18DD223-6E4A-FB45-A15C-DA89A3AA066A}" srcOrd="15" destOrd="0" presId="urn:microsoft.com/office/officeart/2008/layout/LinedList"/>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C85C8CF-9148-1D44-BEF5-AE6548B1BE23}" type="doc">
      <dgm:prSet loTypeId="urn:microsoft.com/office/officeart/2005/8/layout/hierarchy2" loCatId="" qsTypeId="urn:microsoft.com/office/officeart/2005/8/quickstyle/simple1" qsCatId="simple" csTypeId="urn:microsoft.com/office/officeart/2005/8/colors/accent0_2" csCatId="mainScheme" phldr="1"/>
      <dgm:spPr/>
      <dgm:t>
        <a:bodyPr/>
        <a:lstStyle/>
        <a:p>
          <a:endParaRPr lang="es-ES"/>
        </a:p>
      </dgm:t>
    </dgm:pt>
    <dgm:pt modelId="{4EF9D09C-C99D-9147-BB72-F715B7FE7089}">
      <dgm:prSet phldrT="[Texto]"/>
      <dgm:spPr>
        <a:ln>
          <a:solidFill>
            <a:srgbClr val="00AAA7"/>
          </a:solidFill>
        </a:ln>
      </dgm:spPr>
      <dgm:t>
        <a:bodyPr/>
        <a:lstStyle/>
        <a:p>
          <a:pPr>
            <a:buFont typeface="Arial" panose="020B0604020202020204" pitchFamily="34" charset="0"/>
            <a:buNone/>
          </a:pPr>
          <a:r>
            <a:rPr lang="es-CO" b="1" i="0" dirty="0">
              <a:solidFill>
                <a:srgbClr val="152B48"/>
              </a:solidFill>
              <a:latin typeface="Montserrat SemiBold" pitchFamily="2" charset="77"/>
            </a:rPr>
            <a:t>Indicación de neuroimagen</a:t>
          </a:r>
          <a:endParaRPr lang="es-ES" b="1" i="0" dirty="0">
            <a:solidFill>
              <a:srgbClr val="152B48"/>
            </a:solidFill>
            <a:latin typeface="Montserrat SemiBold" pitchFamily="2" charset="77"/>
          </a:endParaRPr>
        </a:p>
      </dgm:t>
    </dgm:pt>
    <dgm:pt modelId="{47BC39B9-944C-2243-92BE-362D66B620EC}" type="parTrans" cxnId="{FDEE40DD-B7B4-0840-BF0B-61C72F78855C}">
      <dgm:prSet/>
      <dgm:spPr/>
      <dgm:t>
        <a:bodyPr/>
        <a:lstStyle/>
        <a:p>
          <a:endParaRPr lang="es-ES">
            <a:latin typeface="Montserrat ExtraLight" pitchFamily="2" charset="77"/>
          </a:endParaRPr>
        </a:p>
      </dgm:t>
    </dgm:pt>
    <dgm:pt modelId="{8AEE02D8-0CBC-B648-AF15-2F8AB21E6EB6}" type="sibTrans" cxnId="{FDEE40DD-B7B4-0840-BF0B-61C72F78855C}">
      <dgm:prSet/>
      <dgm:spPr/>
      <dgm:t>
        <a:bodyPr/>
        <a:lstStyle/>
        <a:p>
          <a:endParaRPr lang="es-ES">
            <a:latin typeface="Montserrat ExtraLight" pitchFamily="2" charset="77"/>
          </a:endParaRPr>
        </a:p>
      </dgm:t>
    </dgm:pt>
    <dgm:pt modelId="{8CC82682-8922-5E40-8FA9-70BC5244450E}">
      <dgm:prSet phldrT="[Texto]"/>
      <dgm:spPr>
        <a:ln>
          <a:solidFill>
            <a:srgbClr val="00AAA7"/>
          </a:solidFill>
        </a:ln>
      </dgm:spPr>
      <dgm:t>
        <a:bodyPr/>
        <a:lstStyle/>
        <a:p>
          <a:r>
            <a:rPr lang="es-CO" b="1" dirty="0">
              <a:solidFill>
                <a:srgbClr val="152B48"/>
              </a:solidFill>
              <a:latin typeface="Montserrat ExtraLight" pitchFamily="2" charset="77"/>
            </a:rPr>
            <a:t>Casos atípicos</a:t>
          </a:r>
          <a:endParaRPr lang="es-ES" b="1" dirty="0">
            <a:solidFill>
              <a:srgbClr val="152B48"/>
            </a:solidFill>
            <a:latin typeface="Montserrat ExtraLight" pitchFamily="2" charset="77"/>
          </a:endParaRPr>
        </a:p>
      </dgm:t>
    </dgm:pt>
    <dgm:pt modelId="{057497FE-01C4-9E4C-BBB0-9EF7A81F6B26}" type="parTrans" cxnId="{A9CA3830-2E38-DA4C-A867-2C74C2A7D63E}">
      <dgm:prSet/>
      <dgm:spPr/>
      <dgm:t>
        <a:bodyPr/>
        <a:lstStyle/>
        <a:p>
          <a:endParaRPr lang="es-ES">
            <a:latin typeface="Montserrat ExtraLight" pitchFamily="2" charset="77"/>
          </a:endParaRPr>
        </a:p>
      </dgm:t>
    </dgm:pt>
    <dgm:pt modelId="{610D7817-891E-9B4B-8515-B474666CC2FB}" type="sibTrans" cxnId="{A9CA3830-2E38-DA4C-A867-2C74C2A7D63E}">
      <dgm:prSet/>
      <dgm:spPr/>
      <dgm:t>
        <a:bodyPr/>
        <a:lstStyle/>
        <a:p>
          <a:endParaRPr lang="es-ES">
            <a:latin typeface="Montserrat ExtraLight" pitchFamily="2" charset="77"/>
          </a:endParaRPr>
        </a:p>
      </dgm:t>
    </dgm:pt>
    <dgm:pt modelId="{12806201-2CA5-8249-8779-3B192B7A80D9}">
      <dgm:prSet phldrT="[Texto]"/>
      <dgm:spPr>
        <a:ln>
          <a:solidFill>
            <a:srgbClr val="00AAA7"/>
          </a:solidFill>
        </a:ln>
      </dgm:spPr>
      <dgm:t>
        <a:bodyPr/>
        <a:lstStyle/>
        <a:p>
          <a:r>
            <a:rPr lang="es-CO" dirty="0">
              <a:solidFill>
                <a:srgbClr val="152B48"/>
              </a:solidFill>
              <a:latin typeface="Montserrat ExtraLight" pitchFamily="2" charset="77"/>
            </a:rPr>
            <a:t>Déficits neurológicos persistentes.</a:t>
          </a:r>
          <a:endParaRPr lang="es-ES" dirty="0">
            <a:solidFill>
              <a:srgbClr val="152B48"/>
            </a:solidFill>
            <a:latin typeface="Montserrat ExtraLight" pitchFamily="2" charset="77"/>
          </a:endParaRPr>
        </a:p>
      </dgm:t>
    </dgm:pt>
    <dgm:pt modelId="{BFBB9F7A-B5A7-184A-B5F4-27A02DB1B70D}" type="parTrans" cxnId="{57984E7E-DD23-064B-9DFA-9A073B7AD67B}">
      <dgm:prSet/>
      <dgm:spPr/>
      <dgm:t>
        <a:bodyPr/>
        <a:lstStyle/>
        <a:p>
          <a:endParaRPr lang="es-ES">
            <a:latin typeface="Montserrat ExtraLight" pitchFamily="2" charset="77"/>
          </a:endParaRPr>
        </a:p>
      </dgm:t>
    </dgm:pt>
    <dgm:pt modelId="{2A58399C-30B5-C348-821F-5917F2D96B7C}" type="sibTrans" cxnId="{57984E7E-DD23-064B-9DFA-9A073B7AD67B}">
      <dgm:prSet/>
      <dgm:spPr/>
      <dgm:t>
        <a:bodyPr/>
        <a:lstStyle/>
        <a:p>
          <a:endParaRPr lang="es-ES">
            <a:latin typeface="Montserrat ExtraLight" pitchFamily="2" charset="77"/>
          </a:endParaRPr>
        </a:p>
      </dgm:t>
    </dgm:pt>
    <dgm:pt modelId="{47E77FEE-B563-CF45-A6C1-B752A679F8A4}">
      <dgm:prSet phldrT="[Texto]"/>
      <dgm:spPr>
        <a:ln>
          <a:solidFill>
            <a:srgbClr val="00AAA7"/>
          </a:solidFill>
        </a:ln>
      </dgm:spPr>
      <dgm:t>
        <a:bodyPr/>
        <a:lstStyle/>
        <a:p>
          <a:r>
            <a:rPr lang="es-CO" dirty="0">
              <a:solidFill>
                <a:srgbClr val="152B48"/>
              </a:solidFill>
              <a:latin typeface="Montserrat ExtraLight" pitchFamily="2" charset="77"/>
            </a:rPr>
            <a:t>Pérdida de conciencia prolongada.</a:t>
          </a:r>
          <a:endParaRPr lang="es-ES" dirty="0">
            <a:solidFill>
              <a:srgbClr val="152B48"/>
            </a:solidFill>
            <a:latin typeface="Montserrat ExtraLight" pitchFamily="2" charset="77"/>
          </a:endParaRPr>
        </a:p>
      </dgm:t>
    </dgm:pt>
    <dgm:pt modelId="{451A0E0C-EF21-E24E-9C04-67D3AF752A4B}" type="parTrans" cxnId="{FF4704FD-B0E3-E346-9256-62D6A9FC2B8D}">
      <dgm:prSet/>
      <dgm:spPr/>
      <dgm:t>
        <a:bodyPr/>
        <a:lstStyle/>
        <a:p>
          <a:endParaRPr lang="es-ES">
            <a:latin typeface="Montserrat ExtraLight" pitchFamily="2" charset="77"/>
          </a:endParaRPr>
        </a:p>
      </dgm:t>
    </dgm:pt>
    <dgm:pt modelId="{022C193B-4FDC-0148-85D2-14F6368B16EE}" type="sibTrans" cxnId="{FF4704FD-B0E3-E346-9256-62D6A9FC2B8D}">
      <dgm:prSet/>
      <dgm:spPr/>
      <dgm:t>
        <a:bodyPr/>
        <a:lstStyle/>
        <a:p>
          <a:endParaRPr lang="es-ES">
            <a:latin typeface="Montserrat ExtraLight" pitchFamily="2" charset="77"/>
          </a:endParaRPr>
        </a:p>
      </dgm:t>
    </dgm:pt>
    <dgm:pt modelId="{770A837F-3D9E-3143-B150-1A64F4251B90}">
      <dgm:prSet/>
      <dgm:spPr>
        <a:ln>
          <a:solidFill>
            <a:srgbClr val="00AAA7"/>
          </a:solidFill>
        </a:ln>
      </dgm:spPr>
      <dgm:t>
        <a:bodyPr/>
        <a:lstStyle/>
        <a:p>
          <a:r>
            <a:rPr lang="es-CO" dirty="0">
              <a:solidFill>
                <a:srgbClr val="152B48"/>
              </a:solidFill>
              <a:latin typeface="Montserrat ExtraLight" pitchFamily="2" charset="77"/>
            </a:rPr>
            <a:t>Inicio de convulsiones &lt; semana 20.</a:t>
          </a:r>
          <a:endParaRPr lang="es-ES" dirty="0">
            <a:solidFill>
              <a:srgbClr val="152B48"/>
            </a:solidFill>
            <a:latin typeface="Montserrat ExtraLight" pitchFamily="2" charset="77"/>
          </a:endParaRPr>
        </a:p>
      </dgm:t>
    </dgm:pt>
    <dgm:pt modelId="{2C46A8CE-974F-2C47-A299-00189EA13E9E}" type="parTrans" cxnId="{8A221882-7B5C-B044-B6DB-5A2EDF5A04CD}">
      <dgm:prSet/>
      <dgm:spPr/>
      <dgm:t>
        <a:bodyPr/>
        <a:lstStyle/>
        <a:p>
          <a:endParaRPr lang="es-ES">
            <a:latin typeface="Montserrat ExtraLight" pitchFamily="2" charset="77"/>
          </a:endParaRPr>
        </a:p>
      </dgm:t>
    </dgm:pt>
    <dgm:pt modelId="{BC75FDA5-789A-1943-9712-ABCB9E4C790B}" type="sibTrans" cxnId="{8A221882-7B5C-B044-B6DB-5A2EDF5A04CD}">
      <dgm:prSet/>
      <dgm:spPr/>
      <dgm:t>
        <a:bodyPr/>
        <a:lstStyle/>
        <a:p>
          <a:endParaRPr lang="es-ES">
            <a:latin typeface="Montserrat ExtraLight" pitchFamily="2" charset="77"/>
          </a:endParaRPr>
        </a:p>
      </dgm:t>
    </dgm:pt>
    <dgm:pt modelId="{7E97DD72-FBDD-9C4C-897C-9F3DE9285693}">
      <dgm:prSet/>
      <dgm:spPr>
        <a:ln>
          <a:solidFill>
            <a:srgbClr val="00AAA7"/>
          </a:solidFill>
        </a:ln>
      </dgm:spPr>
      <dgm:t>
        <a:bodyPr/>
        <a:lstStyle/>
        <a:p>
          <a:r>
            <a:rPr lang="es-CO" dirty="0">
              <a:solidFill>
                <a:srgbClr val="152B48"/>
              </a:solidFill>
              <a:latin typeface="Montserrat ExtraLight" pitchFamily="2" charset="77"/>
            </a:rPr>
            <a:t>Inicio de convulsiones&gt; 48 horas postparto, </a:t>
          </a:r>
        </a:p>
      </dgm:t>
    </dgm:pt>
    <dgm:pt modelId="{8B51A519-E36F-D84A-AA34-A511984AC874}" type="parTrans" cxnId="{2F9C786B-D26D-534F-9C03-4B87863C6901}">
      <dgm:prSet/>
      <dgm:spPr/>
      <dgm:t>
        <a:bodyPr/>
        <a:lstStyle/>
        <a:p>
          <a:endParaRPr lang="es-ES">
            <a:latin typeface="Montserrat ExtraLight" pitchFamily="2" charset="77"/>
          </a:endParaRPr>
        </a:p>
      </dgm:t>
    </dgm:pt>
    <dgm:pt modelId="{95B2C514-E658-B146-99EE-39A86AF2C5AD}" type="sibTrans" cxnId="{2F9C786B-D26D-534F-9C03-4B87863C6901}">
      <dgm:prSet/>
      <dgm:spPr/>
      <dgm:t>
        <a:bodyPr/>
        <a:lstStyle/>
        <a:p>
          <a:endParaRPr lang="es-ES">
            <a:latin typeface="Montserrat ExtraLight" pitchFamily="2" charset="77"/>
          </a:endParaRPr>
        </a:p>
      </dgm:t>
    </dgm:pt>
    <dgm:pt modelId="{00F19F56-6864-4C4C-AB12-EEFAF79B1B4F}" type="pres">
      <dgm:prSet presAssocID="{BC85C8CF-9148-1D44-BEF5-AE6548B1BE23}" presName="diagram" presStyleCnt="0">
        <dgm:presLayoutVars>
          <dgm:chPref val="1"/>
          <dgm:dir/>
          <dgm:animOne val="branch"/>
          <dgm:animLvl val="lvl"/>
          <dgm:resizeHandles val="exact"/>
        </dgm:presLayoutVars>
      </dgm:prSet>
      <dgm:spPr/>
    </dgm:pt>
    <dgm:pt modelId="{9478E990-E402-3F44-A43F-BE45D343DECC}" type="pres">
      <dgm:prSet presAssocID="{4EF9D09C-C99D-9147-BB72-F715B7FE7089}" presName="root1" presStyleCnt="0"/>
      <dgm:spPr/>
    </dgm:pt>
    <dgm:pt modelId="{478C4AA3-586B-764F-B32E-2D41956CE718}" type="pres">
      <dgm:prSet presAssocID="{4EF9D09C-C99D-9147-BB72-F715B7FE7089}" presName="LevelOneTextNode" presStyleLbl="node0" presStyleIdx="0" presStyleCnt="1">
        <dgm:presLayoutVars>
          <dgm:chPref val="3"/>
        </dgm:presLayoutVars>
      </dgm:prSet>
      <dgm:spPr/>
    </dgm:pt>
    <dgm:pt modelId="{A49B81EF-6FF7-4045-8A5C-97079E15C877}" type="pres">
      <dgm:prSet presAssocID="{4EF9D09C-C99D-9147-BB72-F715B7FE7089}" presName="level2hierChild" presStyleCnt="0"/>
      <dgm:spPr/>
    </dgm:pt>
    <dgm:pt modelId="{4D7C2F36-CE6A-E042-B780-F034926055E0}" type="pres">
      <dgm:prSet presAssocID="{057497FE-01C4-9E4C-BBB0-9EF7A81F6B26}" presName="conn2-1" presStyleLbl="parChTrans1D2" presStyleIdx="0" presStyleCnt="1"/>
      <dgm:spPr/>
    </dgm:pt>
    <dgm:pt modelId="{AE06A917-1E0E-7943-A333-263EB73CFA53}" type="pres">
      <dgm:prSet presAssocID="{057497FE-01C4-9E4C-BBB0-9EF7A81F6B26}" presName="connTx" presStyleLbl="parChTrans1D2" presStyleIdx="0" presStyleCnt="1"/>
      <dgm:spPr/>
    </dgm:pt>
    <dgm:pt modelId="{BBAD6BC4-BFEC-974F-92DA-086255D202A5}" type="pres">
      <dgm:prSet presAssocID="{8CC82682-8922-5E40-8FA9-70BC5244450E}" presName="root2" presStyleCnt="0"/>
      <dgm:spPr/>
    </dgm:pt>
    <dgm:pt modelId="{1090753D-340B-2E40-9ED9-1061DDBAE028}" type="pres">
      <dgm:prSet presAssocID="{8CC82682-8922-5E40-8FA9-70BC5244450E}" presName="LevelTwoTextNode" presStyleLbl="node2" presStyleIdx="0" presStyleCnt="1">
        <dgm:presLayoutVars>
          <dgm:chPref val="3"/>
        </dgm:presLayoutVars>
      </dgm:prSet>
      <dgm:spPr/>
    </dgm:pt>
    <dgm:pt modelId="{5DA2E694-5A19-7A46-AFA2-5529F0441946}" type="pres">
      <dgm:prSet presAssocID="{8CC82682-8922-5E40-8FA9-70BC5244450E}" presName="level3hierChild" presStyleCnt="0"/>
      <dgm:spPr/>
    </dgm:pt>
    <dgm:pt modelId="{E7D36309-3AA2-B94F-91C4-7BFA45FE253A}" type="pres">
      <dgm:prSet presAssocID="{BFBB9F7A-B5A7-184A-B5F4-27A02DB1B70D}" presName="conn2-1" presStyleLbl="parChTrans1D3" presStyleIdx="0" presStyleCnt="4"/>
      <dgm:spPr/>
    </dgm:pt>
    <dgm:pt modelId="{A2C10120-890E-EA42-897B-4AD94E1C53F6}" type="pres">
      <dgm:prSet presAssocID="{BFBB9F7A-B5A7-184A-B5F4-27A02DB1B70D}" presName="connTx" presStyleLbl="parChTrans1D3" presStyleIdx="0" presStyleCnt="4"/>
      <dgm:spPr/>
    </dgm:pt>
    <dgm:pt modelId="{841F38D2-3EA1-9848-B8E9-A897FADEC392}" type="pres">
      <dgm:prSet presAssocID="{12806201-2CA5-8249-8779-3B192B7A80D9}" presName="root2" presStyleCnt="0"/>
      <dgm:spPr/>
    </dgm:pt>
    <dgm:pt modelId="{FACEB385-126C-0547-B8DB-C192EAD88CB8}" type="pres">
      <dgm:prSet presAssocID="{12806201-2CA5-8249-8779-3B192B7A80D9}" presName="LevelTwoTextNode" presStyleLbl="node3" presStyleIdx="0" presStyleCnt="4">
        <dgm:presLayoutVars>
          <dgm:chPref val="3"/>
        </dgm:presLayoutVars>
      </dgm:prSet>
      <dgm:spPr/>
    </dgm:pt>
    <dgm:pt modelId="{607662AC-A33D-8A44-B61B-9FA1C17B53BD}" type="pres">
      <dgm:prSet presAssocID="{12806201-2CA5-8249-8779-3B192B7A80D9}" presName="level3hierChild" presStyleCnt="0"/>
      <dgm:spPr/>
    </dgm:pt>
    <dgm:pt modelId="{3A984D49-372E-B34B-957C-7D61B2DBBB97}" type="pres">
      <dgm:prSet presAssocID="{451A0E0C-EF21-E24E-9C04-67D3AF752A4B}" presName="conn2-1" presStyleLbl="parChTrans1D3" presStyleIdx="1" presStyleCnt="4"/>
      <dgm:spPr/>
    </dgm:pt>
    <dgm:pt modelId="{EBBD1233-52F0-1D41-81D9-05E96BC1A904}" type="pres">
      <dgm:prSet presAssocID="{451A0E0C-EF21-E24E-9C04-67D3AF752A4B}" presName="connTx" presStyleLbl="parChTrans1D3" presStyleIdx="1" presStyleCnt="4"/>
      <dgm:spPr/>
    </dgm:pt>
    <dgm:pt modelId="{72FF0420-8CE8-1C4C-8808-6735564D9B96}" type="pres">
      <dgm:prSet presAssocID="{47E77FEE-B563-CF45-A6C1-B752A679F8A4}" presName="root2" presStyleCnt="0"/>
      <dgm:spPr/>
    </dgm:pt>
    <dgm:pt modelId="{69AA2D91-E0B9-344D-894B-CC049782C668}" type="pres">
      <dgm:prSet presAssocID="{47E77FEE-B563-CF45-A6C1-B752A679F8A4}" presName="LevelTwoTextNode" presStyleLbl="node3" presStyleIdx="1" presStyleCnt="4">
        <dgm:presLayoutVars>
          <dgm:chPref val="3"/>
        </dgm:presLayoutVars>
      </dgm:prSet>
      <dgm:spPr/>
    </dgm:pt>
    <dgm:pt modelId="{AB1F46AC-FBE4-C84A-8DEF-21D816AB1E00}" type="pres">
      <dgm:prSet presAssocID="{47E77FEE-B563-CF45-A6C1-B752A679F8A4}" presName="level3hierChild" presStyleCnt="0"/>
      <dgm:spPr/>
    </dgm:pt>
    <dgm:pt modelId="{9F6CF4A6-278D-2142-ADE6-EAF5F97281D3}" type="pres">
      <dgm:prSet presAssocID="{8B51A519-E36F-D84A-AA34-A511984AC874}" presName="conn2-1" presStyleLbl="parChTrans1D3" presStyleIdx="2" presStyleCnt="4"/>
      <dgm:spPr/>
    </dgm:pt>
    <dgm:pt modelId="{247724FC-2B17-D843-BBB6-E71F61686C9F}" type="pres">
      <dgm:prSet presAssocID="{8B51A519-E36F-D84A-AA34-A511984AC874}" presName="connTx" presStyleLbl="parChTrans1D3" presStyleIdx="2" presStyleCnt="4"/>
      <dgm:spPr/>
    </dgm:pt>
    <dgm:pt modelId="{1178EF5B-E889-9C4C-98D1-52799BF444E5}" type="pres">
      <dgm:prSet presAssocID="{7E97DD72-FBDD-9C4C-897C-9F3DE9285693}" presName="root2" presStyleCnt="0"/>
      <dgm:spPr/>
    </dgm:pt>
    <dgm:pt modelId="{317AE960-6C66-0E43-ABD4-99972944BF67}" type="pres">
      <dgm:prSet presAssocID="{7E97DD72-FBDD-9C4C-897C-9F3DE9285693}" presName="LevelTwoTextNode" presStyleLbl="node3" presStyleIdx="2" presStyleCnt="4">
        <dgm:presLayoutVars>
          <dgm:chPref val="3"/>
        </dgm:presLayoutVars>
      </dgm:prSet>
      <dgm:spPr/>
    </dgm:pt>
    <dgm:pt modelId="{C39F2816-CB0F-E347-87C9-273166C3E46E}" type="pres">
      <dgm:prSet presAssocID="{7E97DD72-FBDD-9C4C-897C-9F3DE9285693}" presName="level3hierChild" presStyleCnt="0"/>
      <dgm:spPr/>
    </dgm:pt>
    <dgm:pt modelId="{CEECE02C-D732-814A-ABE0-6A3385BE03F6}" type="pres">
      <dgm:prSet presAssocID="{2C46A8CE-974F-2C47-A299-00189EA13E9E}" presName="conn2-1" presStyleLbl="parChTrans1D3" presStyleIdx="3" presStyleCnt="4"/>
      <dgm:spPr/>
    </dgm:pt>
    <dgm:pt modelId="{9FDD7FAF-EA2E-7C48-987D-4EAF4CFF1A8C}" type="pres">
      <dgm:prSet presAssocID="{2C46A8CE-974F-2C47-A299-00189EA13E9E}" presName="connTx" presStyleLbl="parChTrans1D3" presStyleIdx="3" presStyleCnt="4"/>
      <dgm:spPr/>
    </dgm:pt>
    <dgm:pt modelId="{54C3B5F5-4BF2-6147-9B1A-90AD62B6DB09}" type="pres">
      <dgm:prSet presAssocID="{770A837F-3D9E-3143-B150-1A64F4251B90}" presName="root2" presStyleCnt="0"/>
      <dgm:spPr/>
    </dgm:pt>
    <dgm:pt modelId="{5B3FEB8F-1B4F-8445-8576-DE1B333DB0CF}" type="pres">
      <dgm:prSet presAssocID="{770A837F-3D9E-3143-B150-1A64F4251B90}" presName="LevelTwoTextNode" presStyleLbl="node3" presStyleIdx="3" presStyleCnt="4">
        <dgm:presLayoutVars>
          <dgm:chPref val="3"/>
        </dgm:presLayoutVars>
      </dgm:prSet>
      <dgm:spPr/>
    </dgm:pt>
    <dgm:pt modelId="{E095F994-DA4D-F04F-9FD7-9259038C9BDA}" type="pres">
      <dgm:prSet presAssocID="{770A837F-3D9E-3143-B150-1A64F4251B90}" presName="level3hierChild" presStyleCnt="0"/>
      <dgm:spPr/>
    </dgm:pt>
  </dgm:ptLst>
  <dgm:cxnLst>
    <dgm:cxn modelId="{1DF08C01-EF4E-A647-A9EA-A443282A58AE}" type="presOf" srcId="{2C46A8CE-974F-2C47-A299-00189EA13E9E}" destId="{9FDD7FAF-EA2E-7C48-987D-4EAF4CFF1A8C}" srcOrd="1" destOrd="0" presId="urn:microsoft.com/office/officeart/2005/8/layout/hierarchy2"/>
    <dgm:cxn modelId="{98036616-F3BC-E74C-BF76-032735AD9209}" type="presOf" srcId="{451A0E0C-EF21-E24E-9C04-67D3AF752A4B}" destId="{EBBD1233-52F0-1D41-81D9-05E96BC1A904}" srcOrd="1" destOrd="0" presId="urn:microsoft.com/office/officeart/2005/8/layout/hierarchy2"/>
    <dgm:cxn modelId="{B7746C24-C8CC-C94E-A3D4-891089DBAD00}" type="presOf" srcId="{8B51A519-E36F-D84A-AA34-A511984AC874}" destId="{247724FC-2B17-D843-BBB6-E71F61686C9F}" srcOrd="1" destOrd="0" presId="urn:microsoft.com/office/officeart/2005/8/layout/hierarchy2"/>
    <dgm:cxn modelId="{233F362A-7D23-5743-A580-8AE440D267BB}" type="presOf" srcId="{47E77FEE-B563-CF45-A6C1-B752A679F8A4}" destId="{69AA2D91-E0B9-344D-894B-CC049782C668}" srcOrd="0" destOrd="0" presId="urn:microsoft.com/office/officeart/2005/8/layout/hierarchy2"/>
    <dgm:cxn modelId="{A9CA3830-2E38-DA4C-A867-2C74C2A7D63E}" srcId="{4EF9D09C-C99D-9147-BB72-F715B7FE7089}" destId="{8CC82682-8922-5E40-8FA9-70BC5244450E}" srcOrd="0" destOrd="0" parTransId="{057497FE-01C4-9E4C-BBB0-9EF7A81F6B26}" sibTransId="{610D7817-891E-9B4B-8515-B474666CC2FB}"/>
    <dgm:cxn modelId="{81F19337-3221-E342-8D1B-832F2D12C3F7}" type="presOf" srcId="{057497FE-01C4-9E4C-BBB0-9EF7A81F6B26}" destId="{4D7C2F36-CE6A-E042-B780-F034926055E0}" srcOrd="0" destOrd="0" presId="urn:microsoft.com/office/officeart/2005/8/layout/hierarchy2"/>
    <dgm:cxn modelId="{9D78205F-4968-AB43-AEC3-0980465F6444}" type="presOf" srcId="{4EF9D09C-C99D-9147-BB72-F715B7FE7089}" destId="{478C4AA3-586B-764F-B32E-2D41956CE718}" srcOrd="0" destOrd="0" presId="urn:microsoft.com/office/officeart/2005/8/layout/hierarchy2"/>
    <dgm:cxn modelId="{A796B146-BAB5-2B48-9054-6AF4109A6FD2}" type="presOf" srcId="{451A0E0C-EF21-E24E-9C04-67D3AF752A4B}" destId="{3A984D49-372E-B34B-957C-7D61B2DBBB97}" srcOrd="0" destOrd="0" presId="urn:microsoft.com/office/officeart/2005/8/layout/hierarchy2"/>
    <dgm:cxn modelId="{1353CF46-A83F-B744-824D-7B8C32BCA22C}" type="presOf" srcId="{8CC82682-8922-5E40-8FA9-70BC5244450E}" destId="{1090753D-340B-2E40-9ED9-1061DDBAE028}" srcOrd="0" destOrd="0" presId="urn:microsoft.com/office/officeart/2005/8/layout/hierarchy2"/>
    <dgm:cxn modelId="{2F9C786B-D26D-534F-9C03-4B87863C6901}" srcId="{8CC82682-8922-5E40-8FA9-70BC5244450E}" destId="{7E97DD72-FBDD-9C4C-897C-9F3DE9285693}" srcOrd="2" destOrd="0" parTransId="{8B51A519-E36F-D84A-AA34-A511984AC874}" sibTransId="{95B2C514-E658-B146-99EE-39A86AF2C5AD}"/>
    <dgm:cxn modelId="{41D29875-E458-7E43-B1F8-BB1E1620A68C}" type="presOf" srcId="{7E97DD72-FBDD-9C4C-897C-9F3DE9285693}" destId="{317AE960-6C66-0E43-ABD4-99972944BF67}" srcOrd="0" destOrd="0" presId="urn:microsoft.com/office/officeart/2005/8/layout/hierarchy2"/>
    <dgm:cxn modelId="{57984E7E-DD23-064B-9DFA-9A073B7AD67B}" srcId="{8CC82682-8922-5E40-8FA9-70BC5244450E}" destId="{12806201-2CA5-8249-8779-3B192B7A80D9}" srcOrd="0" destOrd="0" parTransId="{BFBB9F7A-B5A7-184A-B5F4-27A02DB1B70D}" sibTransId="{2A58399C-30B5-C348-821F-5917F2D96B7C}"/>
    <dgm:cxn modelId="{8A221882-7B5C-B044-B6DB-5A2EDF5A04CD}" srcId="{8CC82682-8922-5E40-8FA9-70BC5244450E}" destId="{770A837F-3D9E-3143-B150-1A64F4251B90}" srcOrd="3" destOrd="0" parTransId="{2C46A8CE-974F-2C47-A299-00189EA13E9E}" sibTransId="{BC75FDA5-789A-1943-9712-ABCB9E4C790B}"/>
    <dgm:cxn modelId="{5EFBB185-3DDA-C043-88B0-20A4558AD82A}" type="presOf" srcId="{BC85C8CF-9148-1D44-BEF5-AE6548B1BE23}" destId="{00F19F56-6864-4C4C-AB12-EEFAF79B1B4F}" srcOrd="0" destOrd="0" presId="urn:microsoft.com/office/officeart/2005/8/layout/hierarchy2"/>
    <dgm:cxn modelId="{A345DC88-81A1-B549-BC28-7AAE3EAFABB3}" type="presOf" srcId="{2C46A8CE-974F-2C47-A299-00189EA13E9E}" destId="{CEECE02C-D732-814A-ABE0-6A3385BE03F6}" srcOrd="0" destOrd="0" presId="urn:microsoft.com/office/officeart/2005/8/layout/hierarchy2"/>
    <dgm:cxn modelId="{19E183B5-4CED-244E-A057-5513F7E8EBAC}" type="presOf" srcId="{BFBB9F7A-B5A7-184A-B5F4-27A02DB1B70D}" destId="{E7D36309-3AA2-B94F-91C4-7BFA45FE253A}" srcOrd="0" destOrd="0" presId="urn:microsoft.com/office/officeart/2005/8/layout/hierarchy2"/>
    <dgm:cxn modelId="{0E9FD7B8-3758-E64E-AFFB-848B611C2292}" type="presOf" srcId="{12806201-2CA5-8249-8779-3B192B7A80D9}" destId="{FACEB385-126C-0547-B8DB-C192EAD88CB8}" srcOrd="0" destOrd="0" presId="urn:microsoft.com/office/officeart/2005/8/layout/hierarchy2"/>
    <dgm:cxn modelId="{6FCAB9BC-B7BD-F946-AC82-D313EE8CB1B4}" type="presOf" srcId="{770A837F-3D9E-3143-B150-1A64F4251B90}" destId="{5B3FEB8F-1B4F-8445-8576-DE1B333DB0CF}" srcOrd="0" destOrd="0" presId="urn:microsoft.com/office/officeart/2005/8/layout/hierarchy2"/>
    <dgm:cxn modelId="{A16CD2D0-CE54-F249-9108-8D2417545998}" type="presOf" srcId="{BFBB9F7A-B5A7-184A-B5F4-27A02DB1B70D}" destId="{A2C10120-890E-EA42-897B-4AD94E1C53F6}" srcOrd="1" destOrd="0" presId="urn:microsoft.com/office/officeart/2005/8/layout/hierarchy2"/>
    <dgm:cxn modelId="{FDEE40DD-B7B4-0840-BF0B-61C72F78855C}" srcId="{BC85C8CF-9148-1D44-BEF5-AE6548B1BE23}" destId="{4EF9D09C-C99D-9147-BB72-F715B7FE7089}" srcOrd="0" destOrd="0" parTransId="{47BC39B9-944C-2243-92BE-362D66B620EC}" sibTransId="{8AEE02D8-0CBC-B648-AF15-2F8AB21E6EB6}"/>
    <dgm:cxn modelId="{F80740E4-8DC8-A94D-B03F-29836FCDB606}" type="presOf" srcId="{057497FE-01C4-9E4C-BBB0-9EF7A81F6B26}" destId="{AE06A917-1E0E-7943-A333-263EB73CFA53}" srcOrd="1" destOrd="0" presId="urn:microsoft.com/office/officeart/2005/8/layout/hierarchy2"/>
    <dgm:cxn modelId="{6D2522FA-B56F-144C-8DD1-F63EB6058902}" type="presOf" srcId="{8B51A519-E36F-D84A-AA34-A511984AC874}" destId="{9F6CF4A6-278D-2142-ADE6-EAF5F97281D3}" srcOrd="0" destOrd="0" presId="urn:microsoft.com/office/officeart/2005/8/layout/hierarchy2"/>
    <dgm:cxn modelId="{FF4704FD-B0E3-E346-9256-62D6A9FC2B8D}" srcId="{8CC82682-8922-5E40-8FA9-70BC5244450E}" destId="{47E77FEE-B563-CF45-A6C1-B752A679F8A4}" srcOrd="1" destOrd="0" parTransId="{451A0E0C-EF21-E24E-9C04-67D3AF752A4B}" sibTransId="{022C193B-4FDC-0148-85D2-14F6368B16EE}"/>
    <dgm:cxn modelId="{A1B751ED-2636-0045-BFC5-F5BD53425466}" type="presParOf" srcId="{00F19F56-6864-4C4C-AB12-EEFAF79B1B4F}" destId="{9478E990-E402-3F44-A43F-BE45D343DECC}" srcOrd="0" destOrd="0" presId="urn:microsoft.com/office/officeart/2005/8/layout/hierarchy2"/>
    <dgm:cxn modelId="{6091A70A-B636-CB45-9502-2FCEDB1959EC}" type="presParOf" srcId="{9478E990-E402-3F44-A43F-BE45D343DECC}" destId="{478C4AA3-586B-764F-B32E-2D41956CE718}" srcOrd="0" destOrd="0" presId="urn:microsoft.com/office/officeart/2005/8/layout/hierarchy2"/>
    <dgm:cxn modelId="{7447B9EB-2B83-1945-99FE-624D55DD427E}" type="presParOf" srcId="{9478E990-E402-3F44-A43F-BE45D343DECC}" destId="{A49B81EF-6FF7-4045-8A5C-97079E15C877}" srcOrd="1" destOrd="0" presId="urn:microsoft.com/office/officeart/2005/8/layout/hierarchy2"/>
    <dgm:cxn modelId="{1375F5E7-7298-8E47-926E-9A1D8280A622}" type="presParOf" srcId="{A49B81EF-6FF7-4045-8A5C-97079E15C877}" destId="{4D7C2F36-CE6A-E042-B780-F034926055E0}" srcOrd="0" destOrd="0" presId="urn:microsoft.com/office/officeart/2005/8/layout/hierarchy2"/>
    <dgm:cxn modelId="{8A7154F0-475C-5642-A468-650BCAF97A8A}" type="presParOf" srcId="{4D7C2F36-CE6A-E042-B780-F034926055E0}" destId="{AE06A917-1E0E-7943-A333-263EB73CFA53}" srcOrd="0" destOrd="0" presId="urn:microsoft.com/office/officeart/2005/8/layout/hierarchy2"/>
    <dgm:cxn modelId="{D9DB4FCD-6FB3-614A-B735-025CF0B8605F}" type="presParOf" srcId="{A49B81EF-6FF7-4045-8A5C-97079E15C877}" destId="{BBAD6BC4-BFEC-974F-92DA-086255D202A5}" srcOrd="1" destOrd="0" presId="urn:microsoft.com/office/officeart/2005/8/layout/hierarchy2"/>
    <dgm:cxn modelId="{29CA3FBE-9AA5-604A-AA7F-EAC9839D54A3}" type="presParOf" srcId="{BBAD6BC4-BFEC-974F-92DA-086255D202A5}" destId="{1090753D-340B-2E40-9ED9-1061DDBAE028}" srcOrd="0" destOrd="0" presId="urn:microsoft.com/office/officeart/2005/8/layout/hierarchy2"/>
    <dgm:cxn modelId="{C527CE3A-0186-D342-8441-7FE9017826F5}" type="presParOf" srcId="{BBAD6BC4-BFEC-974F-92DA-086255D202A5}" destId="{5DA2E694-5A19-7A46-AFA2-5529F0441946}" srcOrd="1" destOrd="0" presId="urn:microsoft.com/office/officeart/2005/8/layout/hierarchy2"/>
    <dgm:cxn modelId="{1EED3F3F-07A4-5648-9728-4C0E7D432021}" type="presParOf" srcId="{5DA2E694-5A19-7A46-AFA2-5529F0441946}" destId="{E7D36309-3AA2-B94F-91C4-7BFA45FE253A}" srcOrd="0" destOrd="0" presId="urn:microsoft.com/office/officeart/2005/8/layout/hierarchy2"/>
    <dgm:cxn modelId="{0F042DB0-9B3B-E942-BDC0-776DB8483FCC}" type="presParOf" srcId="{E7D36309-3AA2-B94F-91C4-7BFA45FE253A}" destId="{A2C10120-890E-EA42-897B-4AD94E1C53F6}" srcOrd="0" destOrd="0" presId="urn:microsoft.com/office/officeart/2005/8/layout/hierarchy2"/>
    <dgm:cxn modelId="{7D94356D-5192-AF4B-9205-C8C453DECA2F}" type="presParOf" srcId="{5DA2E694-5A19-7A46-AFA2-5529F0441946}" destId="{841F38D2-3EA1-9848-B8E9-A897FADEC392}" srcOrd="1" destOrd="0" presId="urn:microsoft.com/office/officeart/2005/8/layout/hierarchy2"/>
    <dgm:cxn modelId="{9F994EDA-82EF-0544-9116-B1DE52DB2FE8}" type="presParOf" srcId="{841F38D2-3EA1-9848-B8E9-A897FADEC392}" destId="{FACEB385-126C-0547-B8DB-C192EAD88CB8}" srcOrd="0" destOrd="0" presId="urn:microsoft.com/office/officeart/2005/8/layout/hierarchy2"/>
    <dgm:cxn modelId="{21C0D6F9-A42D-8F45-9CD3-0A7276BD7C23}" type="presParOf" srcId="{841F38D2-3EA1-9848-B8E9-A897FADEC392}" destId="{607662AC-A33D-8A44-B61B-9FA1C17B53BD}" srcOrd="1" destOrd="0" presId="urn:microsoft.com/office/officeart/2005/8/layout/hierarchy2"/>
    <dgm:cxn modelId="{32B968EC-8650-6D4D-8083-62DB0196B12E}" type="presParOf" srcId="{5DA2E694-5A19-7A46-AFA2-5529F0441946}" destId="{3A984D49-372E-B34B-957C-7D61B2DBBB97}" srcOrd="2" destOrd="0" presId="urn:microsoft.com/office/officeart/2005/8/layout/hierarchy2"/>
    <dgm:cxn modelId="{422A2F32-62C1-B945-9EA0-0FFA53EA3831}" type="presParOf" srcId="{3A984D49-372E-B34B-957C-7D61B2DBBB97}" destId="{EBBD1233-52F0-1D41-81D9-05E96BC1A904}" srcOrd="0" destOrd="0" presId="urn:microsoft.com/office/officeart/2005/8/layout/hierarchy2"/>
    <dgm:cxn modelId="{3AB5DB58-D5CE-A24E-A7B9-FDC6870AD1C9}" type="presParOf" srcId="{5DA2E694-5A19-7A46-AFA2-5529F0441946}" destId="{72FF0420-8CE8-1C4C-8808-6735564D9B96}" srcOrd="3" destOrd="0" presId="urn:microsoft.com/office/officeart/2005/8/layout/hierarchy2"/>
    <dgm:cxn modelId="{4F8CB5F9-47D2-8C49-816D-CDBE06F02CFB}" type="presParOf" srcId="{72FF0420-8CE8-1C4C-8808-6735564D9B96}" destId="{69AA2D91-E0B9-344D-894B-CC049782C668}" srcOrd="0" destOrd="0" presId="urn:microsoft.com/office/officeart/2005/8/layout/hierarchy2"/>
    <dgm:cxn modelId="{ED3AE3F8-6FAC-6344-B4F3-0CDC200D1939}" type="presParOf" srcId="{72FF0420-8CE8-1C4C-8808-6735564D9B96}" destId="{AB1F46AC-FBE4-C84A-8DEF-21D816AB1E00}" srcOrd="1" destOrd="0" presId="urn:microsoft.com/office/officeart/2005/8/layout/hierarchy2"/>
    <dgm:cxn modelId="{6791CCDF-ECBB-D347-A0F0-09661CC76DF9}" type="presParOf" srcId="{5DA2E694-5A19-7A46-AFA2-5529F0441946}" destId="{9F6CF4A6-278D-2142-ADE6-EAF5F97281D3}" srcOrd="4" destOrd="0" presId="urn:microsoft.com/office/officeart/2005/8/layout/hierarchy2"/>
    <dgm:cxn modelId="{03F97742-DEB2-9A4E-AF0C-A4234B2838F8}" type="presParOf" srcId="{9F6CF4A6-278D-2142-ADE6-EAF5F97281D3}" destId="{247724FC-2B17-D843-BBB6-E71F61686C9F}" srcOrd="0" destOrd="0" presId="urn:microsoft.com/office/officeart/2005/8/layout/hierarchy2"/>
    <dgm:cxn modelId="{F3863EE3-EF53-A449-BD8E-68B95E7731BF}" type="presParOf" srcId="{5DA2E694-5A19-7A46-AFA2-5529F0441946}" destId="{1178EF5B-E889-9C4C-98D1-52799BF444E5}" srcOrd="5" destOrd="0" presId="urn:microsoft.com/office/officeart/2005/8/layout/hierarchy2"/>
    <dgm:cxn modelId="{03F1ADFE-4F6E-2647-85EE-F346C3F217A8}" type="presParOf" srcId="{1178EF5B-E889-9C4C-98D1-52799BF444E5}" destId="{317AE960-6C66-0E43-ABD4-99972944BF67}" srcOrd="0" destOrd="0" presId="urn:microsoft.com/office/officeart/2005/8/layout/hierarchy2"/>
    <dgm:cxn modelId="{7FD45440-5799-8949-934B-0E76F6CABF48}" type="presParOf" srcId="{1178EF5B-E889-9C4C-98D1-52799BF444E5}" destId="{C39F2816-CB0F-E347-87C9-273166C3E46E}" srcOrd="1" destOrd="0" presId="urn:microsoft.com/office/officeart/2005/8/layout/hierarchy2"/>
    <dgm:cxn modelId="{E13E0A7B-A414-014B-8932-E05E9D595357}" type="presParOf" srcId="{5DA2E694-5A19-7A46-AFA2-5529F0441946}" destId="{CEECE02C-D732-814A-ABE0-6A3385BE03F6}" srcOrd="6" destOrd="0" presId="urn:microsoft.com/office/officeart/2005/8/layout/hierarchy2"/>
    <dgm:cxn modelId="{DED1CDA7-7B01-634B-B0E6-418CA5BD4035}" type="presParOf" srcId="{CEECE02C-D732-814A-ABE0-6A3385BE03F6}" destId="{9FDD7FAF-EA2E-7C48-987D-4EAF4CFF1A8C}" srcOrd="0" destOrd="0" presId="urn:microsoft.com/office/officeart/2005/8/layout/hierarchy2"/>
    <dgm:cxn modelId="{FFD8CD52-F64A-9341-9332-6433F7B8633C}" type="presParOf" srcId="{5DA2E694-5A19-7A46-AFA2-5529F0441946}" destId="{54C3B5F5-4BF2-6147-9B1A-90AD62B6DB09}" srcOrd="7" destOrd="0" presId="urn:microsoft.com/office/officeart/2005/8/layout/hierarchy2"/>
    <dgm:cxn modelId="{23D3F2D7-597B-AF43-B0F5-59C264FB879D}" type="presParOf" srcId="{54C3B5F5-4BF2-6147-9B1A-90AD62B6DB09}" destId="{5B3FEB8F-1B4F-8445-8576-DE1B333DB0CF}" srcOrd="0" destOrd="0" presId="urn:microsoft.com/office/officeart/2005/8/layout/hierarchy2"/>
    <dgm:cxn modelId="{0CE5BF80-C487-6C4A-980E-4EC5D872B30C}" type="presParOf" srcId="{54C3B5F5-4BF2-6147-9B1A-90AD62B6DB09}" destId="{E095F994-DA4D-F04F-9FD7-9259038C9BD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96D31B-4E46-4D4B-A637-14958136AABD}" type="doc">
      <dgm:prSet loTypeId="urn:microsoft.com/office/officeart/2005/8/layout/arrow4" loCatId="" qsTypeId="urn:microsoft.com/office/officeart/2005/8/quickstyle/simple1" qsCatId="simple" csTypeId="urn:microsoft.com/office/officeart/2005/8/colors/accent0_2" csCatId="mainScheme" phldr="1"/>
      <dgm:spPr/>
      <dgm:t>
        <a:bodyPr/>
        <a:lstStyle/>
        <a:p>
          <a:endParaRPr lang="es-CO"/>
        </a:p>
      </dgm:t>
    </dgm:pt>
    <dgm:pt modelId="{43D47AE1-2504-4E2B-A439-2E48267FEF67}">
      <dgm:prSet phldrT="[Texto]" custT="1"/>
      <dgm:spPr/>
      <dgm:t>
        <a:bodyPr/>
        <a:lstStyle/>
        <a:p>
          <a:r>
            <a:rPr lang="es-CO" sz="2400" b="1" dirty="0">
              <a:solidFill>
                <a:srgbClr val="152B48"/>
              </a:solidFill>
              <a:latin typeface="Montserrat ExtraLight" pitchFamily="2" charset="77"/>
            </a:rPr>
            <a:t>Maternos:</a:t>
          </a:r>
        </a:p>
      </dgm:t>
    </dgm:pt>
    <dgm:pt modelId="{D40CA4D7-E0A4-4F52-9672-9F47CE88C969}" type="parTrans" cxnId="{02E78E59-23BD-43F6-A738-ED938497E6F0}">
      <dgm:prSet/>
      <dgm:spPr/>
      <dgm:t>
        <a:bodyPr/>
        <a:lstStyle/>
        <a:p>
          <a:endParaRPr lang="es-CO">
            <a:latin typeface="Montserrat ExtraLight" pitchFamily="2" charset="77"/>
          </a:endParaRPr>
        </a:p>
      </dgm:t>
    </dgm:pt>
    <dgm:pt modelId="{1C0FDFE0-05C9-4EEB-B354-FFFFC70B398C}" type="sibTrans" cxnId="{02E78E59-23BD-43F6-A738-ED938497E6F0}">
      <dgm:prSet/>
      <dgm:spPr/>
      <dgm:t>
        <a:bodyPr/>
        <a:lstStyle/>
        <a:p>
          <a:endParaRPr lang="es-CO">
            <a:latin typeface="Montserrat ExtraLight" pitchFamily="2" charset="77"/>
          </a:endParaRPr>
        </a:p>
      </dgm:t>
    </dgm:pt>
    <dgm:pt modelId="{DCB1B308-7F3F-4CCA-8D68-0149C351E466}">
      <dgm:prSet phldrT="[Texto]" custT="1"/>
      <dgm:spPr/>
      <dgm:t>
        <a:bodyPr/>
        <a:lstStyle/>
        <a:p>
          <a:pPr>
            <a:lnSpc>
              <a:spcPct val="100000"/>
            </a:lnSpc>
          </a:pPr>
          <a:r>
            <a:rPr lang="es-CO" sz="2400" b="1" dirty="0">
              <a:solidFill>
                <a:srgbClr val="152B48"/>
              </a:solidFill>
              <a:latin typeface="Montserrat ExtraLight" pitchFamily="2" charset="77"/>
            </a:rPr>
            <a:t>Fetal/neonatal:</a:t>
          </a:r>
        </a:p>
      </dgm:t>
    </dgm:pt>
    <dgm:pt modelId="{84FC0C86-6284-4CAD-8EB8-F346A88179D6}" type="parTrans" cxnId="{D5532CA8-EEE9-4A84-BA91-4FDCAE281746}">
      <dgm:prSet/>
      <dgm:spPr/>
      <dgm:t>
        <a:bodyPr/>
        <a:lstStyle/>
        <a:p>
          <a:endParaRPr lang="es-CO">
            <a:latin typeface="Montserrat ExtraLight" pitchFamily="2" charset="77"/>
          </a:endParaRPr>
        </a:p>
      </dgm:t>
    </dgm:pt>
    <dgm:pt modelId="{797B4058-1410-419D-8864-F09E98AE6CAA}" type="sibTrans" cxnId="{D5532CA8-EEE9-4A84-BA91-4FDCAE281746}">
      <dgm:prSet/>
      <dgm:spPr/>
      <dgm:t>
        <a:bodyPr/>
        <a:lstStyle/>
        <a:p>
          <a:endParaRPr lang="es-CO">
            <a:latin typeface="Montserrat ExtraLight" pitchFamily="2" charset="77"/>
          </a:endParaRPr>
        </a:p>
      </dgm:t>
    </dgm:pt>
    <dgm:pt modelId="{148C5D98-B552-4315-8C42-26AECCC69342}">
      <dgm:prSet phldrT="[Texto]" custT="1"/>
      <dgm:spPr/>
      <dgm:t>
        <a:bodyPr/>
        <a:lstStyle/>
        <a:p>
          <a:pPr>
            <a:lnSpc>
              <a:spcPct val="100000"/>
            </a:lnSpc>
          </a:pPr>
          <a:r>
            <a:rPr lang="es-CO" sz="2000" dirty="0">
              <a:solidFill>
                <a:srgbClr val="152B48"/>
              </a:solidFill>
              <a:latin typeface="Montserrat ExtraLight" pitchFamily="2" charset="77"/>
            </a:rPr>
            <a:t>Mortinato, muerte perinatal</a:t>
          </a:r>
        </a:p>
      </dgm:t>
    </dgm:pt>
    <dgm:pt modelId="{A8EF80DD-D819-4C99-A515-75557E087502}" type="parTrans" cxnId="{94034B48-B368-4238-B66A-7E46C5707649}">
      <dgm:prSet/>
      <dgm:spPr/>
      <dgm:t>
        <a:bodyPr/>
        <a:lstStyle/>
        <a:p>
          <a:endParaRPr lang="es-CO">
            <a:latin typeface="Montserrat ExtraLight" pitchFamily="2" charset="77"/>
          </a:endParaRPr>
        </a:p>
      </dgm:t>
    </dgm:pt>
    <dgm:pt modelId="{18523012-E774-4918-8254-04B758E557BE}" type="sibTrans" cxnId="{94034B48-B368-4238-B66A-7E46C5707649}">
      <dgm:prSet/>
      <dgm:spPr/>
      <dgm:t>
        <a:bodyPr/>
        <a:lstStyle/>
        <a:p>
          <a:endParaRPr lang="es-CO">
            <a:latin typeface="Montserrat ExtraLight" pitchFamily="2" charset="77"/>
          </a:endParaRPr>
        </a:p>
      </dgm:t>
    </dgm:pt>
    <dgm:pt modelId="{DBE7A217-B093-4DAF-9BED-F5D9B3D51592}">
      <dgm:prSet phldrT="[Texto]" custT="1"/>
      <dgm:spPr/>
      <dgm:t>
        <a:bodyPr/>
        <a:lstStyle/>
        <a:p>
          <a:pPr>
            <a:lnSpc>
              <a:spcPct val="100000"/>
            </a:lnSpc>
          </a:pPr>
          <a:r>
            <a:rPr lang="es-CO" sz="2000" dirty="0">
              <a:solidFill>
                <a:srgbClr val="152B48"/>
              </a:solidFill>
              <a:latin typeface="Montserrat ExtraLight" pitchFamily="2" charset="77"/>
            </a:rPr>
            <a:t>RCIU </a:t>
          </a:r>
        </a:p>
      </dgm:t>
    </dgm:pt>
    <dgm:pt modelId="{4EEA36F0-A4BF-4076-AD9B-9BA8A78BCC8F}" type="parTrans" cxnId="{232C9225-ABDB-4206-9E1C-CEE4A8B0E400}">
      <dgm:prSet/>
      <dgm:spPr/>
      <dgm:t>
        <a:bodyPr/>
        <a:lstStyle/>
        <a:p>
          <a:endParaRPr lang="es-CO">
            <a:latin typeface="Montserrat ExtraLight" pitchFamily="2" charset="77"/>
          </a:endParaRPr>
        </a:p>
      </dgm:t>
    </dgm:pt>
    <dgm:pt modelId="{433F1FA0-E4B6-4DBD-8668-A475C2D2DD19}" type="sibTrans" cxnId="{232C9225-ABDB-4206-9E1C-CEE4A8B0E400}">
      <dgm:prSet/>
      <dgm:spPr/>
      <dgm:t>
        <a:bodyPr/>
        <a:lstStyle/>
        <a:p>
          <a:endParaRPr lang="es-CO">
            <a:latin typeface="Montserrat ExtraLight" pitchFamily="2" charset="77"/>
          </a:endParaRPr>
        </a:p>
      </dgm:t>
    </dgm:pt>
    <dgm:pt modelId="{8524F1CF-3BC8-4002-BAEB-E32DF5241968}">
      <dgm:prSet phldrT="[Texto]" custT="1"/>
      <dgm:spPr/>
      <dgm:t>
        <a:bodyPr/>
        <a:lstStyle/>
        <a:p>
          <a:pPr>
            <a:lnSpc>
              <a:spcPct val="100000"/>
            </a:lnSpc>
          </a:pPr>
          <a:r>
            <a:rPr lang="es-CO" sz="2000" dirty="0">
              <a:solidFill>
                <a:srgbClr val="152B48"/>
              </a:solidFill>
              <a:latin typeface="Montserrat ExtraLight" pitchFamily="2" charset="77"/>
            </a:rPr>
            <a:t>Parto </a:t>
          </a:r>
          <a:r>
            <a:rPr lang="es-CO" sz="2000" dirty="0" err="1">
              <a:solidFill>
                <a:srgbClr val="152B48"/>
              </a:solidFill>
              <a:latin typeface="Montserrat ExtraLight" pitchFamily="2" charset="77"/>
            </a:rPr>
            <a:t>pretermino</a:t>
          </a:r>
          <a:r>
            <a:rPr lang="es-CO" sz="2000" dirty="0">
              <a:solidFill>
                <a:srgbClr val="152B48"/>
              </a:solidFill>
              <a:latin typeface="Montserrat ExtraLight" pitchFamily="2" charset="77"/>
            </a:rPr>
            <a:t> </a:t>
          </a:r>
        </a:p>
      </dgm:t>
    </dgm:pt>
    <dgm:pt modelId="{DFC6A7B6-86E4-4D37-938F-F49CF44FE725}" type="parTrans" cxnId="{CFF3F988-DBC7-4B00-9080-BFA7E6296C1B}">
      <dgm:prSet/>
      <dgm:spPr/>
      <dgm:t>
        <a:bodyPr/>
        <a:lstStyle/>
        <a:p>
          <a:endParaRPr lang="es-CO">
            <a:latin typeface="Montserrat ExtraLight" pitchFamily="2" charset="77"/>
          </a:endParaRPr>
        </a:p>
      </dgm:t>
    </dgm:pt>
    <dgm:pt modelId="{7ECA80F1-B2FA-440B-8913-1ED9098482C3}" type="sibTrans" cxnId="{CFF3F988-DBC7-4B00-9080-BFA7E6296C1B}">
      <dgm:prSet/>
      <dgm:spPr/>
      <dgm:t>
        <a:bodyPr/>
        <a:lstStyle/>
        <a:p>
          <a:endParaRPr lang="es-CO">
            <a:latin typeface="Montserrat ExtraLight" pitchFamily="2" charset="77"/>
          </a:endParaRPr>
        </a:p>
      </dgm:t>
    </dgm:pt>
    <dgm:pt modelId="{0A5C06F1-16D7-42D4-8744-783F1B468642}">
      <dgm:prSet phldrT="[Texto]" custT="1"/>
      <dgm:spPr/>
      <dgm:t>
        <a:bodyPr/>
        <a:lstStyle/>
        <a:p>
          <a:pPr>
            <a:lnSpc>
              <a:spcPct val="100000"/>
            </a:lnSpc>
          </a:pPr>
          <a:r>
            <a:rPr lang="es-CO" sz="2000" dirty="0">
              <a:solidFill>
                <a:srgbClr val="152B48"/>
              </a:solidFill>
              <a:latin typeface="Montserrat ExtraLight" pitchFamily="2" charset="77"/>
            </a:rPr>
            <a:t>Anomalías congénitas (defectos cardíacos, hipospadias, atresia esofágica).</a:t>
          </a:r>
        </a:p>
      </dgm:t>
    </dgm:pt>
    <dgm:pt modelId="{1457CE7D-B1E4-486E-9CA4-C5D61994622E}" type="parTrans" cxnId="{4B6CB0B1-2955-4AB9-A50A-CE6905699CE4}">
      <dgm:prSet/>
      <dgm:spPr/>
      <dgm:t>
        <a:bodyPr/>
        <a:lstStyle/>
        <a:p>
          <a:endParaRPr lang="es-CO">
            <a:latin typeface="Montserrat ExtraLight" pitchFamily="2" charset="77"/>
          </a:endParaRPr>
        </a:p>
      </dgm:t>
    </dgm:pt>
    <dgm:pt modelId="{2F2C10E8-13DF-4E6F-AD12-34334111B760}" type="sibTrans" cxnId="{4B6CB0B1-2955-4AB9-A50A-CE6905699CE4}">
      <dgm:prSet/>
      <dgm:spPr/>
      <dgm:t>
        <a:bodyPr/>
        <a:lstStyle/>
        <a:p>
          <a:endParaRPr lang="es-CO">
            <a:latin typeface="Montserrat ExtraLight" pitchFamily="2" charset="77"/>
          </a:endParaRPr>
        </a:p>
      </dgm:t>
    </dgm:pt>
    <dgm:pt modelId="{72855375-E306-4DC9-86C9-C44D81528CC2}">
      <dgm:prSet phldrT="[Texto]" custT="1"/>
      <dgm:spPr/>
      <dgm:t>
        <a:bodyPr/>
        <a:lstStyle/>
        <a:p>
          <a:r>
            <a:rPr lang="es-CO" sz="2000" dirty="0">
              <a:solidFill>
                <a:srgbClr val="152B48"/>
              </a:solidFill>
              <a:latin typeface="Montserrat ExtraLight" pitchFamily="2" charset="77"/>
            </a:rPr>
            <a:t>ACV.</a:t>
          </a:r>
        </a:p>
      </dgm:t>
    </dgm:pt>
    <dgm:pt modelId="{941F14AD-FBA4-44A5-AE72-8E9A9D01D036}" type="parTrans" cxnId="{ED1431FB-5B67-4583-AD60-4C0E01087C45}">
      <dgm:prSet/>
      <dgm:spPr/>
      <dgm:t>
        <a:bodyPr/>
        <a:lstStyle/>
        <a:p>
          <a:endParaRPr lang="es-CO">
            <a:latin typeface="Montserrat ExtraLight" pitchFamily="2" charset="77"/>
          </a:endParaRPr>
        </a:p>
      </dgm:t>
    </dgm:pt>
    <dgm:pt modelId="{A89E4F04-725A-4C62-A1B2-0CE62A8C1851}" type="sibTrans" cxnId="{ED1431FB-5B67-4583-AD60-4C0E01087C45}">
      <dgm:prSet/>
      <dgm:spPr/>
      <dgm:t>
        <a:bodyPr/>
        <a:lstStyle/>
        <a:p>
          <a:endParaRPr lang="es-CO">
            <a:latin typeface="Montserrat ExtraLight" pitchFamily="2" charset="77"/>
          </a:endParaRPr>
        </a:p>
      </dgm:t>
    </dgm:pt>
    <dgm:pt modelId="{CFB57993-8892-4A88-9E00-6081F4DDD54E}">
      <dgm:prSet phldrT="[Texto]" custT="1"/>
      <dgm:spPr/>
      <dgm:t>
        <a:bodyPr/>
        <a:lstStyle/>
        <a:p>
          <a:r>
            <a:rPr lang="es-CO" sz="2000" dirty="0">
              <a:solidFill>
                <a:srgbClr val="152B48"/>
              </a:solidFill>
              <a:latin typeface="Montserrat ExtraLight" pitchFamily="2" charset="77"/>
            </a:rPr>
            <a:t>Edema pulmonar.</a:t>
          </a:r>
        </a:p>
      </dgm:t>
    </dgm:pt>
    <dgm:pt modelId="{EFCD25E2-70DF-42E6-B539-A11FDA5E3BCC}" type="parTrans" cxnId="{B67021FF-1253-4D20-8E70-AFF6024B9998}">
      <dgm:prSet/>
      <dgm:spPr/>
      <dgm:t>
        <a:bodyPr/>
        <a:lstStyle/>
        <a:p>
          <a:endParaRPr lang="es-CO">
            <a:latin typeface="Montserrat ExtraLight" pitchFamily="2" charset="77"/>
          </a:endParaRPr>
        </a:p>
      </dgm:t>
    </dgm:pt>
    <dgm:pt modelId="{6EEC2F47-7001-4D5A-97EC-AEDE0F6629E5}" type="sibTrans" cxnId="{B67021FF-1253-4D20-8E70-AFF6024B9998}">
      <dgm:prSet/>
      <dgm:spPr/>
      <dgm:t>
        <a:bodyPr/>
        <a:lstStyle/>
        <a:p>
          <a:endParaRPr lang="es-CO">
            <a:latin typeface="Montserrat ExtraLight" pitchFamily="2" charset="77"/>
          </a:endParaRPr>
        </a:p>
      </dgm:t>
    </dgm:pt>
    <dgm:pt modelId="{E3F5C707-2F26-4FA3-BAFC-CA8A7AE06A5D}">
      <dgm:prSet phldrT="[Texto]" custT="1"/>
      <dgm:spPr/>
      <dgm:t>
        <a:bodyPr/>
        <a:lstStyle/>
        <a:p>
          <a:r>
            <a:rPr lang="es-CO" sz="2000" dirty="0">
              <a:solidFill>
                <a:srgbClr val="152B48"/>
              </a:solidFill>
              <a:latin typeface="Montserrat ExtraLight" pitchFamily="2" charset="77"/>
            </a:rPr>
            <a:t>Insuficiencia y falla renal.</a:t>
          </a:r>
        </a:p>
      </dgm:t>
    </dgm:pt>
    <dgm:pt modelId="{A7F5060C-3616-483C-BF40-6A32055F27B3}" type="parTrans" cxnId="{7B05B27A-0178-4075-AB2D-44E07CC82795}">
      <dgm:prSet/>
      <dgm:spPr/>
      <dgm:t>
        <a:bodyPr/>
        <a:lstStyle/>
        <a:p>
          <a:endParaRPr lang="es-CO">
            <a:latin typeface="Montserrat ExtraLight" pitchFamily="2" charset="77"/>
          </a:endParaRPr>
        </a:p>
      </dgm:t>
    </dgm:pt>
    <dgm:pt modelId="{C7BBB63D-08C5-46F9-9FC8-B91281E4DF4D}" type="sibTrans" cxnId="{7B05B27A-0178-4075-AB2D-44E07CC82795}">
      <dgm:prSet/>
      <dgm:spPr/>
      <dgm:t>
        <a:bodyPr/>
        <a:lstStyle/>
        <a:p>
          <a:endParaRPr lang="es-CO">
            <a:latin typeface="Montserrat ExtraLight" pitchFamily="2" charset="77"/>
          </a:endParaRPr>
        </a:p>
      </dgm:t>
    </dgm:pt>
    <dgm:pt modelId="{BD9A176E-BF41-4B7A-981C-3D52D9C1CBE3}">
      <dgm:prSet phldrT="[Texto]" custT="1"/>
      <dgm:spPr/>
      <dgm:t>
        <a:bodyPr/>
        <a:lstStyle/>
        <a:p>
          <a:r>
            <a:rPr lang="es-CO" sz="2000" dirty="0">
              <a:solidFill>
                <a:srgbClr val="152B48"/>
              </a:solidFill>
              <a:latin typeface="Montserrat ExtraLight" pitchFamily="2" charset="77"/>
            </a:rPr>
            <a:t>Infarto agudo de miocardio.</a:t>
          </a:r>
        </a:p>
      </dgm:t>
    </dgm:pt>
    <dgm:pt modelId="{9623FA0C-15D2-4D47-BEAA-09DB082C1667}" type="parTrans" cxnId="{291D210E-BB39-4D3E-A6A5-19C6E2367416}">
      <dgm:prSet/>
      <dgm:spPr/>
      <dgm:t>
        <a:bodyPr/>
        <a:lstStyle/>
        <a:p>
          <a:endParaRPr lang="es-CO">
            <a:latin typeface="Montserrat ExtraLight" pitchFamily="2" charset="77"/>
          </a:endParaRPr>
        </a:p>
      </dgm:t>
    </dgm:pt>
    <dgm:pt modelId="{F1217B2D-3A5B-4325-AF02-397FDFC1AB84}" type="sibTrans" cxnId="{291D210E-BB39-4D3E-A6A5-19C6E2367416}">
      <dgm:prSet/>
      <dgm:spPr/>
      <dgm:t>
        <a:bodyPr/>
        <a:lstStyle/>
        <a:p>
          <a:endParaRPr lang="es-CO">
            <a:latin typeface="Montserrat ExtraLight" pitchFamily="2" charset="77"/>
          </a:endParaRPr>
        </a:p>
      </dgm:t>
    </dgm:pt>
    <dgm:pt modelId="{13699DAB-4FA0-4331-8EA5-8927778A624D}">
      <dgm:prSet phldrT="[Texto]" custT="1"/>
      <dgm:spPr/>
      <dgm:t>
        <a:bodyPr/>
        <a:lstStyle/>
        <a:p>
          <a:r>
            <a:rPr lang="es-CO" sz="2000" dirty="0">
              <a:solidFill>
                <a:srgbClr val="152B48"/>
              </a:solidFill>
              <a:latin typeface="Montserrat ExtraLight" pitchFamily="2" charset="77"/>
            </a:rPr>
            <a:t>Preeclampsia.</a:t>
          </a:r>
        </a:p>
      </dgm:t>
    </dgm:pt>
    <dgm:pt modelId="{1BF83E43-61CA-4FFF-9D28-84496CB064D2}" type="parTrans" cxnId="{05880763-2776-4F75-9975-DD8E20817E48}">
      <dgm:prSet/>
      <dgm:spPr/>
      <dgm:t>
        <a:bodyPr/>
        <a:lstStyle/>
        <a:p>
          <a:endParaRPr lang="es-CO">
            <a:latin typeface="Montserrat ExtraLight" pitchFamily="2" charset="77"/>
          </a:endParaRPr>
        </a:p>
      </dgm:t>
    </dgm:pt>
    <dgm:pt modelId="{EF734465-D8D4-4BA0-B8D4-693C3C97DA40}" type="sibTrans" cxnId="{05880763-2776-4F75-9975-DD8E20817E48}">
      <dgm:prSet/>
      <dgm:spPr/>
      <dgm:t>
        <a:bodyPr/>
        <a:lstStyle/>
        <a:p>
          <a:endParaRPr lang="es-CO">
            <a:latin typeface="Montserrat ExtraLight" pitchFamily="2" charset="77"/>
          </a:endParaRPr>
        </a:p>
      </dgm:t>
    </dgm:pt>
    <dgm:pt modelId="{FB1F06E6-44E3-47FE-8BC0-53D3664B616D}">
      <dgm:prSet phldrT="[Texto]" custT="1"/>
      <dgm:spPr/>
      <dgm:t>
        <a:bodyPr/>
        <a:lstStyle/>
        <a:p>
          <a:r>
            <a:rPr lang="es-CO" sz="2000" dirty="0">
              <a:solidFill>
                <a:srgbClr val="152B48"/>
              </a:solidFill>
              <a:latin typeface="Montserrat ExtraLight" pitchFamily="2" charset="77"/>
            </a:rPr>
            <a:t>Abruptio de placenta.</a:t>
          </a:r>
        </a:p>
      </dgm:t>
    </dgm:pt>
    <dgm:pt modelId="{F50BA48D-AF6B-4639-9BF2-26D88280B3F3}" type="parTrans" cxnId="{AB4CE323-9BD9-41A8-9645-3E591325DD49}">
      <dgm:prSet/>
      <dgm:spPr/>
      <dgm:t>
        <a:bodyPr/>
        <a:lstStyle/>
        <a:p>
          <a:endParaRPr lang="es-CO">
            <a:latin typeface="Montserrat ExtraLight" pitchFamily="2" charset="77"/>
          </a:endParaRPr>
        </a:p>
      </dgm:t>
    </dgm:pt>
    <dgm:pt modelId="{4DD3FE52-A373-41DC-AF6A-1E15E6076A20}" type="sibTrans" cxnId="{AB4CE323-9BD9-41A8-9645-3E591325DD49}">
      <dgm:prSet/>
      <dgm:spPr/>
      <dgm:t>
        <a:bodyPr/>
        <a:lstStyle/>
        <a:p>
          <a:endParaRPr lang="es-CO">
            <a:latin typeface="Montserrat ExtraLight" pitchFamily="2" charset="77"/>
          </a:endParaRPr>
        </a:p>
      </dgm:t>
    </dgm:pt>
    <dgm:pt modelId="{6A10A4EE-D8EC-4582-8FC2-BD4D24AF5871}">
      <dgm:prSet phldrT="[Texto]" custT="1"/>
      <dgm:spPr/>
      <dgm:t>
        <a:bodyPr/>
        <a:lstStyle/>
        <a:p>
          <a:r>
            <a:rPr lang="es-CO" sz="2000" dirty="0">
              <a:solidFill>
                <a:srgbClr val="152B48"/>
              </a:solidFill>
              <a:latin typeface="Montserrat ExtraLight" pitchFamily="2" charset="77"/>
            </a:rPr>
            <a:t>Hemorragia posparto.</a:t>
          </a:r>
        </a:p>
      </dgm:t>
    </dgm:pt>
    <dgm:pt modelId="{FEF64F66-7380-4960-855A-D613343B48E7}" type="parTrans" cxnId="{633DE547-FF35-4BC2-834B-D3B760C52B1D}">
      <dgm:prSet/>
      <dgm:spPr/>
      <dgm:t>
        <a:bodyPr/>
        <a:lstStyle/>
        <a:p>
          <a:endParaRPr lang="es-CO">
            <a:latin typeface="Montserrat ExtraLight" pitchFamily="2" charset="77"/>
          </a:endParaRPr>
        </a:p>
      </dgm:t>
    </dgm:pt>
    <dgm:pt modelId="{AED382A7-37BA-47EF-99D6-20ADB9138BDA}" type="sibTrans" cxnId="{633DE547-FF35-4BC2-834B-D3B760C52B1D}">
      <dgm:prSet/>
      <dgm:spPr/>
      <dgm:t>
        <a:bodyPr/>
        <a:lstStyle/>
        <a:p>
          <a:endParaRPr lang="es-CO">
            <a:latin typeface="Montserrat ExtraLight" pitchFamily="2" charset="77"/>
          </a:endParaRPr>
        </a:p>
      </dgm:t>
    </dgm:pt>
    <dgm:pt modelId="{C1162BC2-0B9F-4598-8D65-BD291075D81B}">
      <dgm:prSet phldrT="[Texto]" custT="1"/>
      <dgm:spPr/>
      <dgm:t>
        <a:bodyPr/>
        <a:lstStyle/>
        <a:p>
          <a:r>
            <a:rPr lang="es-CO" sz="2000" dirty="0">
              <a:solidFill>
                <a:srgbClr val="152B48"/>
              </a:solidFill>
              <a:latin typeface="Montserrat ExtraLight" pitchFamily="2" charset="77"/>
            </a:rPr>
            <a:t>Diabetes gestacional .</a:t>
          </a:r>
        </a:p>
      </dgm:t>
    </dgm:pt>
    <dgm:pt modelId="{070BA442-AAC1-4664-A194-0B2BD3E18670}" type="parTrans" cxnId="{17D3968A-3D3A-43EC-AA87-06D46AF0794F}">
      <dgm:prSet/>
      <dgm:spPr/>
      <dgm:t>
        <a:bodyPr/>
        <a:lstStyle/>
        <a:p>
          <a:endParaRPr lang="es-CO">
            <a:latin typeface="Montserrat ExtraLight" pitchFamily="2" charset="77"/>
          </a:endParaRPr>
        </a:p>
      </dgm:t>
    </dgm:pt>
    <dgm:pt modelId="{B6157A54-FC6B-4D31-A9A4-FF91F5F7182F}" type="sibTrans" cxnId="{17D3968A-3D3A-43EC-AA87-06D46AF0794F}">
      <dgm:prSet/>
      <dgm:spPr/>
      <dgm:t>
        <a:bodyPr/>
        <a:lstStyle/>
        <a:p>
          <a:endParaRPr lang="es-CO">
            <a:latin typeface="Montserrat ExtraLight" pitchFamily="2" charset="77"/>
          </a:endParaRPr>
        </a:p>
      </dgm:t>
    </dgm:pt>
    <dgm:pt modelId="{196EF4A5-F7C7-C84A-A9D6-CE3DE994D572}" type="pres">
      <dgm:prSet presAssocID="{2996D31B-4E46-4D4B-A637-14958136AABD}" presName="compositeShape" presStyleCnt="0">
        <dgm:presLayoutVars>
          <dgm:chMax val="2"/>
          <dgm:dir/>
          <dgm:resizeHandles val="exact"/>
        </dgm:presLayoutVars>
      </dgm:prSet>
      <dgm:spPr/>
    </dgm:pt>
    <dgm:pt modelId="{76E7864C-CDE0-C148-9143-B5A034F31DFC}" type="pres">
      <dgm:prSet presAssocID="{43D47AE1-2504-4E2B-A439-2E48267FEF67}" presName="upArrow" presStyleLbl="node1" presStyleIdx="0" presStyleCnt="2" custLinFactNeighborX="3178" custLinFactNeighborY="-11143"/>
      <dgm:spPr>
        <a:ln>
          <a:solidFill>
            <a:srgbClr val="00AAA7"/>
          </a:solidFill>
        </a:ln>
      </dgm:spPr>
    </dgm:pt>
    <dgm:pt modelId="{1184802E-DBB2-A043-8C6F-7858279F02B2}" type="pres">
      <dgm:prSet presAssocID="{43D47AE1-2504-4E2B-A439-2E48267FEF67}" presName="upArrowText" presStyleLbl="revTx" presStyleIdx="0" presStyleCnt="2" custScaleY="116950">
        <dgm:presLayoutVars>
          <dgm:chMax val="0"/>
          <dgm:bulletEnabled val="1"/>
        </dgm:presLayoutVars>
      </dgm:prSet>
      <dgm:spPr/>
    </dgm:pt>
    <dgm:pt modelId="{3C8B8758-2D96-2340-A08C-88BD94912748}" type="pres">
      <dgm:prSet presAssocID="{DCB1B308-7F3F-4CCA-8D68-0149C351E466}" presName="downArrow" presStyleLbl="node1" presStyleIdx="1" presStyleCnt="2" custLinFactX="79058" custLinFactNeighborX="100000" custLinFactNeighborY="-54096"/>
      <dgm:spPr>
        <a:ln>
          <a:solidFill>
            <a:srgbClr val="00AAA7"/>
          </a:solidFill>
        </a:ln>
      </dgm:spPr>
    </dgm:pt>
    <dgm:pt modelId="{9E7E888A-0BA2-2843-BCEC-ED2AB9D2231B}" type="pres">
      <dgm:prSet presAssocID="{DCB1B308-7F3F-4CCA-8D68-0149C351E466}" presName="downArrowText" presStyleLbl="revTx" presStyleIdx="1" presStyleCnt="2" custLinFactNeighborX="-4300" custLinFactNeighborY="-179">
        <dgm:presLayoutVars>
          <dgm:chMax val="0"/>
          <dgm:bulletEnabled val="1"/>
        </dgm:presLayoutVars>
      </dgm:prSet>
      <dgm:spPr/>
    </dgm:pt>
  </dgm:ptLst>
  <dgm:cxnLst>
    <dgm:cxn modelId="{086C1701-24D2-784C-93CC-119F7413810A}" type="presOf" srcId="{C1162BC2-0B9F-4598-8D65-BD291075D81B}" destId="{1184802E-DBB2-A043-8C6F-7858279F02B2}" srcOrd="0" destOrd="8" presId="urn:microsoft.com/office/officeart/2005/8/layout/arrow4"/>
    <dgm:cxn modelId="{C8155001-98AF-684E-8582-7E321F90F5E4}" type="presOf" srcId="{6A10A4EE-D8EC-4582-8FC2-BD4D24AF5871}" destId="{1184802E-DBB2-A043-8C6F-7858279F02B2}" srcOrd="0" destOrd="7" presId="urn:microsoft.com/office/officeart/2005/8/layout/arrow4"/>
    <dgm:cxn modelId="{291D210E-BB39-4D3E-A6A5-19C6E2367416}" srcId="{43D47AE1-2504-4E2B-A439-2E48267FEF67}" destId="{BD9A176E-BF41-4B7A-981C-3D52D9C1CBE3}" srcOrd="3" destOrd="0" parTransId="{9623FA0C-15D2-4D47-BEAA-09DB082C1667}" sibTransId="{F1217B2D-3A5B-4325-AF02-397FDFC1AB84}"/>
    <dgm:cxn modelId="{AB4CE323-9BD9-41A8-9645-3E591325DD49}" srcId="{43D47AE1-2504-4E2B-A439-2E48267FEF67}" destId="{FB1F06E6-44E3-47FE-8BC0-53D3664B616D}" srcOrd="5" destOrd="0" parTransId="{F50BA48D-AF6B-4639-9BF2-26D88280B3F3}" sibTransId="{4DD3FE52-A373-41DC-AF6A-1E15E6076A20}"/>
    <dgm:cxn modelId="{232C9225-ABDB-4206-9E1C-CEE4A8B0E400}" srcId="{DCB1B308-7F3F-4CCA-8D68-0149C351E466}" destId="{DBE7A217-B093-4DAF-9BED-F5D9B3D51592}" srcOrd="1" destOrd="0" parTransId="{4EEA36F0-A4BF-4076-AD9B-9BA8A78BCC8F}" sibTransId="{433F1FA0-E4B6-4DBD-8668-A475C2D2DD19}"/>
    <dgm:cxn modelId="{ADCFF729-1BF3-374C-B13A-957956A97293}" type="presOf" srcId="{148C5D98-B552-4315-8C42-26AECCC69342}" destId="{9E7E888A-0BA2-2843-BCEC-ED2AB9D2231B}" srcOrd="0" destOrd="1" presId="urn:microsoft.com/office/officeart/2005/8/layout/arrow4"/>
    <dgm:cxn modelId="{536EC43D-8638-2A4D-B1A4-DEC224145ACF}" type="presOf" srcId="{0A5C06F1-16D7-42D4-8744-783F1B468642}" destId="{9E7E888A-0BA2-2843-BCEC-ED2AB9D2231B}" srcOrd="0" destOrd="4" presId="urn:microsoft.com/office/officeart/2005/8/layout/arrow4"/>
    <dgm:cxn modelId="{C4674C3F-5412-EA43-94C6-CB10829ADBB7}" type="presOf" srcId="{8524F1CF-3BC8-4002-BAEB-E32DF5241968}" destId="{9E7E888A-0BA2-2843-BCEC-ED2AB9D2231B}" srcOrd="0" destOrd="3" presId="urn:microsoft.com/office/officeart/2005/8/layout/arrow4"/>
    <dgm:cxn modelId="{00B1D65C-6477-FD43-8D8B-873C97E4AE2D}" type="presOf" srcId="{43D47AE1-2504-4E2B-A439-2E48267FEF67}" destId="{1184802E-DBB2-A043-8C6F-7858279F02B2}" srcOrd="0" destOrd="0" presId="urn:microsoft.com/office/officeart/2005/8/layout/arrow4"/>
    <dgm:cxn modelId="{05880763-2776-4F75-9975-DD8E20817E48}" srcId="{43D47AE1-2504-4E2B-A439-2E48267FEF67}" destId="{13699DAB-4FA0-4331-8EA5-8927778A624D}" srcOrd="4" destOrd="0" parTransId="{1BF83E43-61CA-4FFF-9D28-84496CB064D2}" sibTransId="{EF734465-D8D4-4BA0-B8D4-693C3C97DA40}"/>
    <dgm:cxn modelId="{633DE547-FF35-4BC2-834B-D3B760C52B1D}" srcId="{43D47AE1-2504-4E2B-A439-2E48267FEF67}" destId="{6A10A4EE-D8EC-4582-8FC2-BD4D24AF5871}" srcOrd="6" destOrd="0" parTransId="{FEF64F66-7380-4960-855A-D613343B48E7}" sibTransId="{AED382A7-37BA-47EF-99D6-20ADB9138BDA}"/>
    <dgm:cxn modelId="{94034B48-B368-4238-B66A-7E46C5707649}" srcId="{DCB1B308-7F3F-4CCA-8D68-0149C351E466}" destId="{148C5D98-B552-4315-8C42-26AECCC69342}" srcOrd="0" destOrd="0" parTransId="{A8EF80DD-D819-4C99-A515-75557E087502}" sibTransId="{18523012-E774-4918-8254-04B758E557BE}"/>
    <dgm:cxn modelId="{A452404C-1AB3-584E-9808-EDA3283B6FD3}" type="presOf" srcId="{72855375-E306-4DC9-86C9-C44D81528CC2}" destId="{1184802E-DBB2-A043-8C6F-7858279F02B2}" srcOrd="0" destOrd="1" presId="urn:microsoft.com/office/officeart/2005/8/layout/arrow4"/>
    <dgm:cxn modelId="{E150D24C-A5F3-3842-AF7D-875924FDB56A}" type="presOf" srcId="{FB1F06E6-44E3-47FE-8BC0-53D3664B616D}" destId="{1184802E-DBB2-A043-8C6F-7858279F02B2}" srcOrd="0" destOrd="6" presId="urn:microsoft.com/office/officeart/2005/8/layout/arrow4"/>
    <dgm:cxn modelId="{13B7CF6D-86EC-BD44-8462-6246EBC3E16D}" type="presOf" srcId="{BD9A176E-BF41-4B7A-981C-3D52D9C1CBE3}" destId="{1184802E-DBB2-A043-8C6F-7858279F02B2}" srcOrd="0" destOrd="4" presId="urn:microsoft.com/office/officeart/2005/8/layout/arrow4"/>
    <dgm:cxn modelId="{C37BE874-1CF9-0244-B527-23B5E3E603E7}" type="presOf" srcId="{CFB57993-8892-4A88-9E00-6081F4DDD54E}" destId="{1184802E-DBB2-A043-8C6F-7858279F02B2}" srcOrd="0" destOrd="2" presId="urn:microsoft.com/office/officeart/2005/8/layout/arrow4"/>
    <dgm:cxn modelId="{02E78E59-23BD-43F6-A738-ED938497E6F0}" srcId="{2996D31B-4E46-4D4B-A637-14958136AABD}" destId="{43D47AE1-2504-4E2B-A439-2E48267FEF67}" srcOrd="0" destOrd="0" parTransId="{D40CA4D7-E0A4-4F52-9672-9F47CE88C969}" sibTransId="{1C0FDFE0-05C9-4EEB-B354-FFFFC70B398C}"/>
    <dgm:cxn modelId="{7B05B27A-0178-4075-AB2D-44E07CC82795}" srcId="{43D47AE1-2504-4E2B-A439-2E48267FEF67}" destId="{E3F5C707-2F26-4FA3-BAFC-CA8A7AE06A5D}" srcOrd="2" destOrd="0" parTransId="{A7F5060C-3616-483C-BF40-6A32055F27B3}" sibTransId="{C7BBB63D-08C5-46F9-9FC8-B91281E4DF4D}"/>
    <dgm:cxn modelId="{CFF3F988-DBC7-4B00-9080-BFA7E6296C1B}" srcId="{DCB1B308-7F3F-4CCA-8D68-0149C351E466}" destId="{8524F1CF-3BC8-4002-BAEB-E32DF5241968}" srcOrd="2" destOrd="0" parTransId="{DFC6A7B6-86E4-4D37-938F-F49CF44FE725}" sibTransId="{7ECA80F1-B2FA-440B-8913-1ED9098482C3}"/>
    <dgm:cxn modelId="{17D3968A-3D3A-43EC-AA87-06D46AF0794F}" srcId="{43D47AE1-2504-4E2B-A439-2E48267FEF67}" destId="{C1162BC2-0B9F-4598-8D65-BD291075D81B}" srcOrd="7" destOrd="0" parTransId="{070BA442-AAC1-4664-A194-0B2BD3E18670}" sibTransId="{B6157A54-FC6B-4D31-A9A4-FF91F5F7182F}"/>
    <dgm:cxn modelId="{E746C99F-02D6-0240-A5DC-22549F60AEB1}" type="presOf" srcId="{2996D31B-4E46-4D4B-A637-14958136AABD}" destId="{196EF4A5-F7C7-C84A-A9D6-CE3DE994D572}" srcOrd="0" destOrd="0" presId="urn:microsoft.com/office/officeart/2005/8/layout/arrow4"/>
    <dgm:cxn modelId="{D5532CA8-EEE9-4A84-BA91-4FDCAE281746}" srcId="{2996D31B-4E46-4D4B-A637-14958136AABD}" destId="{DCB1B308-7F3F-4CCA-8D68-0149C351E466}" srcOrd="1" destOrd="0" parTransId="{84FC0C86-6284-4CAD-8EB8-F346A88179D6}" sibTransId="{797B4058-1410-419D-8864-F09E98AE6CAA}"/>
    <dgm:cxn modelId="{4B6CB0B1-2955-4AB9-A50A-CE6905699CE4}" srcId="{DCB1B308-7F3F-4CCA-8D68-0149C351E466}" destId="{0A5C06F1-16D7-42D4-8744-783F1B468642}" srcOrd="3" destOrd="0" parTransId="{1457CE7D-B1E4-486E-9CA4-C5D61994622E}" sibTransId="{2F2C10E8-13DF-4E6F-AD12-34334111B760}"/>
    <dgm:cxn modelId="{6AF2B3CF-20FE-BE4A-BC5E-189D05A770D1}" type="presOf" srcId="{13699DAB-4FA0-4331-8EA5-8927778A624D}" destId="{1184802E-DBB2-A043-8C6F-7858279F02B2}" srcOrd="0" destOrd="5" presId="urn:microsoft.com/office/officeart/2005/8/layout/arrow4"/>
    <dgm:cxn modelId="{94849FE6-EC59-004B-AFB2-0A4C4845805F}" type="presOf" srcId="{DCB1B308-7F3F-4CCA-8D68-0149C351E466}" destId="{9E7E888A-0BA2-2843-BCEC-ED2AB9D2231B}" srcOrd="0" destOrd="0" presId="urn:microsoft.com/office/officeart/2005/8/layout/arrow4"/>
    <dgm:cxn modelId="{F86E92E9-49A1-FA4A-884C-8AC9D15E5730}" type="presOf" srcId="{E3F5C707-2F26-4FA3-BAFC-CA8A7AE06A5D}" destId="{1184802E-DBB2-A043-8C6F-7858279F02B2}" srcOrd="0" destOrd="3" presId="urn:microsoft.com/office/officeart/2005/8/layout/arrow4"/>
    <dgm:cxn modelId="{805C27EE-9753-B541-975E-E20F4F69CD0F}" type="presOf" srcId="{DBE7A217-B093-4DAF-9BED-F5D9B3D51592}" destId="{9E7E888A-0BA2-2843-BCEC-ED2AB9D2231B}" srcOrd="0" destOrd="2" presId="urn:microsoft.com/office/officeart/2005/8/layout/arrow4"/>
    <dgm:cxn modelId="{ED1431FB-5B67-4583-AD60-4C0E01087C45}" srcId="{43D47AE1-2504-4E2B-A439-2E48267FEF67}" destId="{72855375-E306-4DC9-86C9-C44D81528CC2}" srcOrd="0" destOrd="0" parTransId="{941F14AD-FBA4-44A5-AE72-8E9A9D01D036}" sibTransId="{A89E4F04-725A-4C62-A1B2-0CE62A8C1851}"/>
    <dgm:cxn modelId="{B67021FF-1253-4D20-8E70-AFF6024B9998}" srcId="{43D47AE1-2504-4E2B-A439-2E48267FEF67}" destId="{CFB57993-8892-4A88-9E00-6081F4DDD54E}" srcOrd="1" destOrd="0" parTransId="{EFCD25E2-70DF-42E6-B539-A11FDA5E3BCC}" sibTransId="{6EEC2F47-7001-4D5A-97EC-AEDE0F6629E5}"/>
    <dgm:cxn modelId="{2D9882DC-612F-8543-9B62-697AD8A76A12}" type="presParOf" srcId="{196EF4A5-F7C7-C84A-A9D6-CE3DE994D572}" destId="{76E7864C-CDE0-C148-9143-B5A034F31DFC}" srcOrd="0" destOrd="0" presId="urn:microsoft.com/office/officeart/2005/8/layout/arrow4"/>
    <dgm:cxn modelId="{ACFA4EF1-BF85-734E-8897-7DE31D877E0F}" type="presParOf" srcId="{196EF4A5-F7C7-C84A-A9D6-CE3DE994D572}" destId="{1184802E-DBB2-A043-8C6F-7858279F02B2}" srcOrd="1" destOrd="0" presId="urn:microsoft.com/office/officeart/2005/8/layout/arrow4"/>
    <dgm:cxn modelId="{70955FB6-AB1E-A542-B5D5-C818BC964D71}" type="presParOf" srcId="{196EF4A5-F7C7-C84A-A9D6-CE3DE994D572}" destId="{3C8B8758-2D96-2340-A08C-88BD94912748}" srcOrd="2" destOrd="0" presId="urn:microsoft.com/office/officeart/2005/8/layout/arrow4"/>
    <dgm:cxn modelId="{14AD519F-BF54-1649-9420-BCE3EEF899BE}" type="presParOf" srcId="{196EF4A5-F7C7-C84A-A9D6-CE3DE994D572}" destId="{9E7E888A-0BA2-2843-BCEC-ED2AB9D2231B}"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9F8B88-7FD2-9048-BA27-DAB562539D76}" type="doc">
      <dgm:prSet loTypeId="urn:microsoft.com/office/officeart/2008/layout/LinedList" loCatId="" qsTypeId="urn:microsoft.com/office/officeart/2005/8/quickstyle/simple3" qsCatId="simple" csTypeId="urn:microsoft.com/office/officeart/2005/8/colors/accent1_2" csCatId="accent1" phldr="1"/>
      <dgm:spPr/>
      <dgm:t>
        <a:bodyPr/>
        <a:lstStyle/>
        <a:p>
          <a:endParaRPr lang="es-ES"/>
        </a:p>
      </dgm:t>
    </dgm:pt>
    <dgm:pt modelId="{9EA16F39-889D-B248-8C49-ACDDD0B5D720}">
      <dgm:prSet phldrT="[Texto]" phldr="1"/>
      <dgm:spPr/>
      <dgm:t>
        <a:bodyPr/>
        <a:lstStyle/>
        <a:p>
          <a:pPr algn="ctr"/>
          <a:endParaRPr lang="es-ES">
            <a:solidFill>
              <a:srgbClr val="152B48"/>
            </a:solidFill>
            <a:latin typeface="Montserrat ExtraLight" pitchFamily="2" charset="77"/>
          </a:endParaRPr>
        </a:p>
      </dgm:t>
    </dgm:pt>
    <dgm:pt modelId="{C91906DB-C024-614A-BBA6-6F5144200601}" type="parTrans" cxnId="{764770C1-672C-3D41-9B75-91D61C641E20}">
      <dgm:prSet/>
      <dgm:spPr/>
      <dgm:t>
        <a:bodyPr/>
        <a:lstStyle/>
        <a:p>
          <a:pPr algn="ctr"/>
          <a:endParaRPr lang="es-ES">
            <a:solidFill>
              <a:srgbClr val="152B48"/>
            </a:solidFill>
            <a:latin typeface="Montserrat ExtraLight" pitchFamily="2" charset="77"/>
          </a:endParaRPr>
        </a:p>
      </dgm:t>
    </dgm:pt>
    <dgm:pt modelId="{C3DB38FB-B6DB-1748-A9B4-627F5B921BBD}" type="sibTrans" cxnId="{764770C1-672C-3D41-9B75-91D61C641E20}">
      <dgm:prSet/>
      <dgm:spPr/>
      <dgm:t>
        <a:bodyPr/>
        <a:lstStyle/>
        <a:p>
          <a:pPr algn="ctr"/>
          <a:endParaRPr lang="es-ES">
            <a:solidFill>
              <a:srgbClr val="152B48"/>
            </a:solidFill>
            <a:latin typeface="Montserrat ExtraLight" pitchFamily="2" charset="77"/>
          </a:endParaRPr>
        </a:p>
      </dgm:t>
    </dgm:pt>
    <dgm:pt modelId="{DFB3E38C-EE81-7048-92B1-8BEFBAF0DAB1}">
      <dgm:prSet phldrT="[Texto]"/>
      <dgm:spPr/>
      <dgm:t>
        <a:bodyPr anchor="ctr"/>
        <a:lstStyle/>
        <a:p>
          <a:pPr algn="ctr"/>
          <a:r>
            <a:rPr lang="es-CO" b="0" i="0" u="none" dirty="0">
              <a:solidFill>
                <a:srgbClr val="152B48"/>
              </a:solidFill>
              <a:latin typeface="Montserrat ExtraLight" pitchFamily="2" charset="77"/>
            </a:rPr>
            <a:t>Una presión arterial sistólica de 140 mm Hg o más, o una presión arterial diastólica de 90 mm Hg o más, o ambas.</a:t>
          </a:r>
          <a:endParaRPr lang="es-ES" dirty="0">
            <a:solidFill>
              <a:srgbClr val="152B48"/>
            </a:solidFill>
            <a:latin typeface="Montserrat ExtraLight" pitchFamily="2" charset="77"/>
          </a:endParaRPr>
        </a:p>
      </dgm:t>
    </dgm:pt>
    <dgm:pt modelId="{2CA89651-87E5-D44A-81B7-5B1AF4FC19C4}" type="parTrans" cxnId="{A0890693-7CCA-F94A-B8EF-05D813B7EC2B}">
      <dgm:prSet/>
      <dgm:spPr/>
      <dgm:t>
        <a:bodyPr/>
        <a:lstStyle/>
        <a:p>
          <a:pPr algn="ctr"/>
          <a:endParaRPr lang="es-ES">
            <a:solidFill>
              <a:srgbClr val="152B48"/>
            </a:solidFill>
            <a:latin typeface="Montserrat ExtraLight" pitchFamily="2" charset="77"/>
          </a:endParaRPr>
        </a:p>
      </dgm:t>
    </dgm:pt>
    <dgm:pt modelId="{6AB593EE-FA60-7B46-B11B-FC62F4E3596E}" type="sibTrans" cxnId="{A0890693-7CCA-F94A-B8EF-05D813B7EC2B}">
      <dgm:prSet/>
      <dgm:spPr/>
      <dgm:t>
        <a:bodyPr/>
        <a:lstStyle/>
        <a:p>
          <a:pPr algn="ctr"/>
          <a:endParaRPr lang="es-ES">
            <a:solidFill>
              <a:srgbClr val="152B48"/>
            </a:solidFill>
            <a:latin typeface="Montserrat ExtraLight" pitchFamily="2" charset="77"/>
          </a:endParaRPr>
        </a:p>
      </dgm:t>
    </dgm:pt>
    <dgm:pt modelId="{759E2B34-121D-BC44-90BF-AB7E6E289C34}">
      <dgm:prSet phldrT="[Texto]"/>
      <dgm:spPr/>
      <dgm:t>
        <a:bodyPr anchor="ctr"/>
        <a:lstStyle/>
        <a:p>
          <a:pPr algn="ctr"/>
          <a:r>
            <a:rPr lang="es-CO" b="0" i="0" u="none" dirty="0">
              <a:solidFill>
                <a:srgbClr val="152B48"/>
              </a:solidFill>
              <a:latin typeface="Montserrat ExtraLight" pitchFamily="2" charset="77"/>
            </a:rPr>
            <a:t>En dos ocasiones con al menos 4 horas de diferencia después de las 20 semanas de gestación, en una mujer con un nivel previamente normal de presión arterial.</a:t>
          </a:r>
          <a:endParaRPr lang="es-ES" dirty="0">
            <a:solidFill>
              <a:srgbClr val="152B48"/>
            </a:solidFill>
            <a:latin typeface="Montserrat ExtraLight" pitchFamily="2" charset="77"/>
          </a:endParaRPr>
        </a:p>
      </dgm:t>
    </dgm:pt>
    <dgm:pt modelId="{F900D652-C5EE-9B4A-BA81-EA169A004AC6}" type="parTrans" cxnId="{3A5FEF81-2B23-8C4F-ACA1-1FDA0D3BF494}">
      <dgm:prSet/>
      <dgm:spPr/>
      <dgm:t>
        <a:bodyPr/>
        <a:lstStyle/>
        <a:p>
          <a:pPr algn="ctr"/>
          <a:endParaRPr lang="es-ES">
            <a:solidFill>
              <a:srgbClr val="152B48"/>
            </a:solidFill>
            <a:latin typeface="Montserrat ExtraLight" pitchFamily="2" charset="77"/>
          </a:endParaRPr>
        </a:p>
      </dgm:t>
    </dgm:pt>
    <dgm:pt modelId="{C5822E1E-BF90-984B-B588-FC4D86837297}" type="sibTrans" cxnId="{3A5FEF81-2B23-8C4F-ACA1-1FDA0D3BF494}">
      <dgm:prSet/>
      <dgm:spPr/>
      <dgm:t>
        <a:bodyPr/>
        <a:lstStyle/>
        <a:p>
          <a:pPr algn="ctr"/>
          <a:endParaRPr lang="es-ES">
            <a:solidFill>
              <a:srgbClr val="152B48"/>
            </a:solidFill>
            <a:latin typeface="Montserrat ExtraLight" pitchFamily="2" charset="77"/>
          </a:endParaRPr>
        </a:p>
      </dgm:t>
    </dgm:pt>
    <dgm:pt modelId="{B389CEAF-FEB7-714D-AD76-8B3BB307CCB5}">
      <dgm:prSet phldrT="[Texto]"/>
      <dgm:spPr/>
      <dgm:t>
        <a:bodyPr anchor="ctr"/>
        <a:lstStyle/>
        <a:p>
          <a:pPr algn="ctr"/>
          <a:r>
            <a:rPr lang="es-CO" b="0" i="0" u="none" dirty="0">
              <a:solidFill>
                <a:srgbClr val="152B48"/>
              </a:solidFill>
              <a:latin typeface="Montserrat ExtraLight" pitchFamily="2" charset="77"/>
            </a:rPr>
            <a:t>La hipertensión gestacional ocurre cuando se desarrolla hipertensión sin proteinuria o características graves después de las 20 semanas de gestación, y los niveles de presión arterial vuelven a la normalidad en el período posparto.</a:t>
          </a:r>
          <a:endParaRPr lang="es-ES" dirty="0">
            <a:solidFill>
              <a:srgbClr val="152B48"/>
            </a:solidFill>
            <a:latin typeface="Montserrat ExtraLight" pitchFamily="2" charset="77"/>
          </a:endParaRPr>
        </a:p>
      </dgm:t>
    </dgm:pt>
    <dgm:pt modelId="{9C4B40A7-49FC-0C46-BDFD-658DE7D0C36C}" type="parTrans" cxnId="{9BFB5C35-E8DC-C245-81A0-3ABF1037C5C0}">
      <dgm:prSet/>
      <dgm:spPr/>
      <dgm:t>
        <a:bodyPr/>
        <a:lstStyle/>
        <a:p>
          <a:pPr algn="ctr"/>
          <a:endParaRPr lang="es-ES">
            <a:solidFill>
              <a:srgbClr val="152B48"/>
            </a:solidFill>
            <a:latin typeface="Montserrat ExtraLight" pitchFamily="2" charset="77"/>
          </a:endParaRPr>
        </a:p>
      </dgm:t>
    </dgm:pt>
    <dgm:pt modelId="{FB224BB0-CF80-A841-BAF0-E96C1B4C9847}" type="sibTrans" cxnId="{9BFB5C35-E8DC-C245-81A0-3ABF1037C5C0}">
      <dgm:prSet/>
      <dgm:spPr/>
      <dgm:t>
        <a:bodyPr/>
        <a:lstStyle/>
        <a:p>
          <a:pPr algn="ctr"/>
          <a:endParaRPr lang="es-ES">
            <a:solidFill>
              <a:srgbClr val="152B48"/>
            </a:solidFill>
            <a:latin typeface="Montserrat ExtraLight" pitchFamily="2" charset="77"/>
          </a:endParaRPr>
        </a:p>
      </dgm:t>
    </dgm:pt>
    <dgm:pt modelId="{822BB2E6-1151-DE41-96C1-0E24A59508FA}" type="pres">
      <dgm:prSet presAssocID="{AD9F8B88-7FD2-9048-BA27-DAB562539D76}" presName="vert0" presStyleCnt="0">
        <dgm:presLayoutVars>
          <dgm:dir/>
          <dgm:animOne val="branch"/>
          <dgm:animLvl val="lvl"/>
        </dgm:presLayoutVars>
      </dgm:prSet>
      <dgm:spPr/>
    </dgm:pt>
    <dgm:pt modelId="{B7C83023-8374-304A-90CB-0A6503C0B079}" type="pres">
      <dgm:prSet presAssocID="{9EA16F39-889D-B248-8C49-ACDDD0B5D720}" presName="thickLine" presStyleLbl="alignNode1" presStyleIdx="0" presStyleCnt="1" custLinFactNeighborX="2589" custLinFactNeighborY="-897"/>
      <dgm:spPr/>
    </dgm:pt>
    <dgm:pt modelId="{B9A9E386-FCBF-3C42-A445-D9B15E1D9DE4}" type="pres">
      <dgm:prSet presAssocID="{9EA16F39-889D-B248-8C49-ACDDD0B5D720}" presName="horz1" presStyleCnt="0"/>
      <dgm:spPr/>
    </dgm:pt>
    <dgm:pt modelId="{CFB5EF79-C827-D948-96E4-12D7010BA49A}" type="pres">
      <dgm:prSet presAssocID="{9EA16F39-889D-B248-8C49-ACDDD0B5D720}" presName="tx1" presStyleLbl="revTx" presStyleIdx="0" presStyleCnt="4"/>
      <dgm:spPr/>
    </dgm:pt>
    <dgm:pt modelId="{7E6557BB-5012-A94A-AB90-AEB46BDAED85}" type="pres">
      <dgm:prSet presAssocID="{9EA16F39-889D-B248-8C49-ACDDD0B5D720}" presName="vert1" presStyleCnt="0"/>
      <dgm:spPr/>
    </dgm:pt>
    <dgm:pt modelId="{CBE61D41-03CD-D94C-B9D9-EAB05C00A25B}" type="pres">
      <dgm:prSet presAssocID="{DFB3E38C-EE81-7048-92B1-8BEFBAF0DAB1}" presName="vertSpace2a" presStyleCnt="0"/>
      <dgm:spPr/>
    </dgm:pt>
    <dgm:pt modelId="{64A3CE41-DEA8-3C4F-AF1F-52B6FC0CBEAB}" type="pres">
      <dgm:prSet presAssocID="{DFB3E38C-EE81-7048-92B1-8BEFBAF0DAB1}" presName="horz2" presStyleCnt="0"/>
      <dgm:spPr/>
    </dgm:pt>
    <dgm:pt modelId="{6D309D22-2305-414A-BCFE-8A8FB27C0706}" type="pres">
      <dgm:prSet presAssocID="{DFB3E38C-EE81-7048-92B1-8BEFBAF0DAB1}" presName="horzSpace2" presStyleCnt="0"/>
      <dgm:spPr/>
    </dgm:pt>
    <dgm:pt modelId="{98CFE307-BB18-BB45-B1BE-C27D8CE40039}" type="pres">
      <dgm:prSet presAssocID="{DFB3E38C-EE81-7048-92B1-8BEFBAF0DAB1}" presName="tx2" presStyleLbl="revTx" presStyleIdx="1" presStyleCnt="4"/>
      <dgm:spPr/>
    </dgm:pt>
    <dgm:pt modelId="{7D721B49-1654-0545-9364-5F5A66020A6C}" type="pres">
      <dgm:prSet presAssocID="{DFB3E38C-EE81-7048-92B1-8BEFBAF0DAB1}" presName="vert2" presStyleCnt="0"/>
      <dgm:spPr/>
    </dgm:pt>
    <dgm:pt modelId="{52D56EDD-8B46-0B40-BD4F-C9BE4BAB5B86}" type="pres">
      <dgm:prSet presAssocID="{DFB3E38C-EE81-7048-92B1-8BEFBAF0DAB1}" presName="thinLine2b" presStyleLbl="callout" presStyleIdx="0" presStyleCnt="3"/>
      <dgm:spPr/>
    </dgm:pt>
    <dgm:pt modelId="{CAB4F32E-E810-F042-BC4E-62A2DC352883}" type="pres">
      <dgm:prSet presAssocID="{DFB3E38C-EE81-7048-92B1-8BEFBAF0DAB1}" presName="vertSpace2b" presStyleCnt="0"/>
      <dgm:spPr/>
    </dgm:pt>
    <dgm:pt modelId="{90F7D5AA-C0F2-364E-8CDB-8F672611F5B2}" type="pres">
      <dgm:prSet presAssocID="{759E2B34-121D-BC44-90BF-AB7E6E289C34}" presName="horz2" presStyleCnt="0"/>
      <dgm:spPr/>
    </dgm:pt>
    <dgm:pt modelId="{49F1BF2A-842B-4844-AF7F-1B610F1542F3}" type="pres">
      <dgm:prSet presAssocID="{759E2B34-121D-BC44-90BF-AB7E6E289C34}" presName="horzSpace2" presStyleCnt="0"/>
      <dgm:spPr/>
    </dgm:pt>
    <dgm:pt modelId="{F48BEB20-23E3-3747-A7F1-F978B7B7695A}" type="pres">
      <dgm:prSet presAssocID="{759E2B34-121D-BC44-90BF-AB7E6E289C34}" presName="tx2" presStyleLbl="revTx" presStyleIdx="2" presStyleCnt="4"/>
      <dgm:spPr/>
    </dgm:pt>
    <dgm:pt modelId="{C793AE77-A129-5045-84C8-7C6F72041EDD}" type="pres">
      <dgm:prSet presAssocID="{759E2B34-121D-BC44-90BF-AB7E6E289C34}" presName="vert2" presStyleCnt="0"/>
      <dgm:spPr/>
    </dgm:pt>
    <dgm:pt modelId="{5D517934-01BB-E241-80BE-85F21EFEB3DA}" type="pres">
      <dgm:prSet presAssocID="{759E2B34-121D-BC44-90BF-AB7E6E289C34}" presName="thinLine2b" presStyleLbl="callout" presStyleIdx="1" presStyleCnt="3"/>
      <dgm:spPr/>
    </dgm:pt>
    <dgm:pt modelId="{E9FFE5CB-354A-EC4F-A4BC-C76B3E43CF05}" type="pres">
      <dgm:prSet presAssocID="{759E2B34-121D-BC44-90BF-AB7E6E289C34}" presName="vertSpace2b" presStyleCnt="0"/>
      <dgm:spPr/>
    </dgm:pt>
    <dgm:pt modelId="{2F558D71-9073-844A-9BBE-11A50F412A18}" type="pres">
      <dgm:prSet presAssocID="{B389CEAF-FEB7-714D-AD76-8B3BB307CCB5}" presName="horz2" presStyleCnt="0"/>
      <dgm:spPr/>
    </dgm:pt>
    <dgm:pt modelId="{F0B856B8-FCD5-A948-B425-5093494C104D}" type="pres">
      <dgm:prSet presAssocID="{B389CEAF-FEB7-714D-AD76-8B3BB307CCB5}" presName="horzSpace2" presStyleCnt="0"/>
      <dgm:spPr/>
    </dgm:pt>
    <dgm:pt modelId="{9FEF1E19-1689-8C49-976C-2944A26708FB}" type="pres">
      <dgm:prSet presAssocID="{B389CEAF-FEB7-714D-AD76-8B3BB307CCB5}" presName="tx2" presStyleLbl="revTx" presStyleIdx="3" presStyleCnt="4"/>
      <dgm:spPr/>
    </dgm:pt>
    <dgm:pt modelId="{D4238D8A-5919-B64F-A2B6-41494BF17B2B}" type="pres">
      <dgm:prSet presAssocID="{B389CEAF-FEB7-714D-AD76-8B3BB307CCB5}" presName="vert2" presStyleCnt="0"/>
      <dgm:spPr/>
    </dgm:pt>
    <dgm:pt modelId="{41784D3A-8AFC-D24B-906A-8F856C82D96D}" type="pres">
      <dgm:prSet presAssocID="{B389CEAF-FEB7-714D-AD76-8B3BB307CCB5}" presName="thinLine2b" presStyleLbl="callout" presStyleIdx="2" presStyleCnt="3"/>
      <dgm:spPr/>
    </dgm:pt>
    <dgm:pt modelId="{6509EAD1-2128-CA45-8F7F-343E98F11A26}" type="pres">
      <dgm:prSet presAssocID="{B389CEAF-FEB7-714D-AD76-8B3BB307CCB5}" presName="vertSpace2b" presStyleCnt="0"/>
      <dgm:spPr/>
    </dgm:pt>
  </dgm:ptLst>
  <dgm:cxnLst>
    <dgm:cxn modelId="{9BFB5C35-E8DC-C245-81A0-3ABF1037C5C0}" srcId="{9EA16F39-889D-B248-8C49-ACDDD0B5D720}" destId="{B389CEAF-FEB7-714D-AD76-8B3BB307CCB5}" srcOrd="2" destOrd="0" parTransId="{9C4B40A7-49FC-0C46-BDFD-658DE7D0C36C}" sibTransId="{FB224BB0-CF80-A841-BAF0-E96C1B4C9847}"/>
    <dgm:cxn modelId="{BAC73A42-F459-DD4F-8F1C-F4BB12B7765E}" type="presOf" srcId="{AD9F8B88-7FD2-9048-BA27-DAB562539D76}" destId="{822BB2E6-1151-DE41-96C1-0E24A59508FA}" srcOrd="0" destOrd="0" presId="urn:microsoft.com/office/officeart/2008/layout/LinedList"/>
    <dgm:cxn modelId="{0983194F-2FD5-B744-9A2A-1B6A5CCE632F}" type="presOf" srcId="{759E2B34-121D-BC44-90BF-AB7E6E289C34}" destId="{F48BEB20-23E3-3747-A7F1-F978B7B7695A}" srcOrd="0" destOrd="0" presId="urn:microsoft.com/office/officeart/2008/layout/LinedList"/>
    <dgm:cxn modelId="{3A5FEF81-2B23-8C4F-ACA1-1FDA0D3BF494}" srcId="{9EA16F39-889D-B248-8C49-ACDDD0B5D720}" destId="{759E2B34-121D-BC44-90BF-AB7E6E289C34}" srcOrd="1" destOrd="0" parTransId="{F900D652-C5EE-9B4A-BA81-EA169A004AC6}" sibTransId="{C5822E1E-BF90-984B-B588-FC4D86837297}"/>
    <dgm:cxn modelId="{A0890693-7CCA-F94A-B8EF-05D813B7EC2B}" srcId="{9EA16F39-889D-B248-8C49-ACDDD0B5D720}" destId="{DFB3E38C-EE81-7048-92B1-8BEFBAF0DAB1}" srcOrd="0" destOrd="0" parTransId="{2CA89651-87E5-D44A-81B7-5B1AF4FC19C4}" sibTransId="{6AB593EE-FA60-7B46-B11B-FC62F4E3596E}"/>
    <dgm:cxn modelId="{764770C1-672C-3D41-9B75-91D61C641E20}" srcId="{AD9F8B88-7FD2-9048-BA27-DAB562539D76}" destId="{9EA16F39-889D-B248-8C49-ACDDD0B5D720}" srcOrd="0" destOrd="0" parTransId="{C91906DB-C024-614A-BBA6-6F5144200601}" sibTransId="{C3DB38FB-B6DB-1748-A9B4-627F5B921BBD}"/>
    <dgm:cxn modelId="{A5547ECC-7242-DA47-BF6B-69ACF197C147}" type="presOf" srcId="{DFB3E38C-EE81-7048-92B1-8BEFBAF0DAB1}" destId="{98CFE307-BB18-BB45-B1BE-C27D8CE40039}" srcOrd="0" destOrd="0" presId="urn:microsoft.com/office/officeart/2008/layout/LinedList"/>
    <dgm:cxn modelId="{74691BE5-7706-D348-B1A0-3E58B7AB2389}" type="presOf" srcId="{B389CEAF-FEB7-714D-AD76-8B3BB307CCB5}" destId="{9FEF1E19-1689-8C49-976C-2944A26708FB}" srcOrd="0" destOrd="0" presId="urn:microsoft.com/office/officeart/2008/layout/LinedList"/>
    <dgm:cxn modelId="{41BC79F4-1AE7-6946-9490-E3ADD7BBAED8}" type="presOf" srcId="{9EA16F39-889D-B248-8C49-ACDDD0B5D720}" destId="{CFB5EF79-C827-D948-96E4-12D7010BA49A}" srcOrd="0" destOrd="0" presId="urn:microsoft.com/office/officeart/2008/layout/LinedList"/>
    <dgm:cxn modelId="{5C3B9C5F-A9C9-714E-A7CC-331C2C65D62C}" type="presParOf" srcId="{822BB2E6-1151-DE41-96C1-0E24A59508FA}" destId="{B7C83023-8374-304A-90CB-0A6503C0B079}" srcOrd="0" destOrd="0" presId="urn:microsoft.com/office/officeart/2008/layout/LinedList"/>
    <dgm:cxn modelId="{FEA63EB0-E51A-674A-8E7B-8ED98FB79596}" type="presParOf" srcId="{822BB2E6-1151-DE41-96C1-0E24A59508FA}" destId="{B9A9E386-FCBF-3C42-A445-D9B15E1D9DE4}" srcOrd="1" destOrd="0" presId="urn:microsoft.com/office/officeart/2008/layout/LinedList"/>
    <dgm:cxn modelId="{4C8B3808-7CDC-1D4B-86B8-E6E80B42CAFC}" type="presParOf" srcId="{B9A9E386-FCBF-3C42-A445-D9B15E1D9DE4}" destId="{CFB5EF79-C827-D948-96E4-12D7010BA49A}" srcOrd="0" destOrd="0" presId="urn:microsoft.com/office/officeart/2008/layout/LinedList"/>
    <dgm:cxn modelId="{0B97D72F-2AE2-FB4A-89E8-84AC9247B7A0}" type="presParOf" srcId="{B9A9E386-FCBF-3C42-A445-D9B15E1D9DE4}" destId="{7E6557BB-5012-A94A-AB90-AEB46BDAED85}" srcOrd="1" destOrd="0" presId="urn:microsoft.com/office/officeart/2008/layout/LinedList"/>
    <dgm:cxn modelId="{6C44694D-8D35-7549-82B8-2DD190131943}" type="presParOf" srcId="{7E6557BB-5012-A94A-AB90-AEB46BDAED85}" destId="{CBE61D41-03CD-D94C-B9D9-EAB05C00A25B}" srcOrd="0" destOrd="0" presId="urn:microsoft.com/office/officeart/2008/layout/LinedList"/>
    <dgm:cxn modelId="{80326D15-78BD-B646-9289-0D83416E6F41}" type="presParOf" srcId="{7E6557BB-5012-A94A-AB90-AEB46BDAED85}" destId="{64A3CE41-DEA8-3C4F-AF1F-52B6FC0CBEAB}" srcOrd="1" destOrd="0" presId="urn:microsoft.com/office/officeart/2008/layout/LinedList"/>
    <dgm:cxn modelId="{2D7EEC80-1202-1C45-AF2E-C19C5C97124E}" type="presParOf" srcId="{64A3CE41-DEA8-3C4F-AF1F-52B6FC0CBEAB}" destId="{6D309D22-2305-414A-BCFE-8A8FB27C0706}" srcOrd="0" destOrd="0" presId="urn:microsoft.com/office/officeart/2008/layout/LinedList"/>
    <dgm:cxn modelId="{52DFF196-5566-F24F-ACAA-A0DC1B74DFC3}" type="presParOf" srcId="{64A3CE41-DEA8-3C4F-AF1F-52B6FC0CBEAB}" destId="{98CFE307-BB18-BB45-B1BE-C27D8CE40039}" srcOrd="1" destOrd="0" presId="urn:microsoft.com/office/officeart/2008/layout/LinedList"/>
    <dgm:cxn modelId="{FCDE714C-CEB2-0E47-9C74-3DDB800A0752}" type="presParOf" srcId="{64A3CE41-DEA8-3C4F-AF1F-52B6FC0CBEAB}" destId="{7D721B49-1654-0545-9364-5F5A66020A6C}" srcOrd="2" destOrd="0" presId="urn:microsoft.com/office/officeart/2008/layout/LinedList"/>
    <dgm:cxn modelId="{583DB287-F54F-DB4D-9FE5-287122271B9C}" type="presParOf" srcId="{7E6557BB-5012-A94A-AB90-AEB46BDAED85}" destId="{52D56EDD-8B46-0B40-BD4F-C9BE4BAB5B86}" srcOrd="2" destOrd="0" presId="urn:microsoft.com/office/officeart/2008/layout/LinedList"/>
    <dgm:cxn modelId="{6028BC06-3723-1C4D-B329-76B9FC1F07C1}" type="presParOf" srcId="{7E6557BB-5012-A94A-AB90-AEB46BDAED85}" destId="{CAB4F32E-E810-F042-BC4E-62A2DC352883}" srcOrd="3" destOrd="0" presId="urn:microsoft.com/office/officeart/2008/layout/LinedList"/>
    <dgm:cxn modelId="{2F6B3BD0-1D7A-3343-8A72-D49AA63C5119}" type="presParOf" srcId="{7E6557BB-5012-A94A-AB90-AEB46BDAED85}" destId="{90F7D5AA-C0F2-364E-8CDB-8F672611F5B2}" srcOrd="4" destOrd="0" presId="urn:microsoft.com/office/officeart/2008/layout/LinedList"/>
    <dgm:cxn modelId="{C26F2D0E-5E2B-A540-B983-A3CA0CA24DC3}" type="presParOf" srcId="{90F7D5AA-C0F2-364E-8CDB-8F672611F5B2}" destId="{49F1BF2A-842B-4844-AF7F-1B610F1542F3}" srcOrd="0" destOrd="0" presId="urn:microsoft.com/office/officeart/2008/layout/LinedList"/>
    <dgm:cxn modelId="{C0AC9EE0-6107-D845-AF1E-EFACC850F84B}" type="presParOf" srcId="{90F7D5AA-C0F2-364E-8CDB-8F672611F5B2}" destId="{F48BEB20-23E3-3747-A7F1-F978B7B7695A}" srcOrd="1" destOrd="0" presId="urn:microsoft.com/office/officeart/2008/layout/LinedList"/>
    <dgm:cxn modelId="{8F9E5CC9-0B10-DA4E-8ED8-E80B667E322F}" type="presParOf" srcId="{90F7D5AA-C0F2-364E-8CDB-8F672611F5B2}" destId="{C793AE77-A129-5045-84C8-7C6F72041EDD}" srcOrd="2" destOrd="0" presId="urn:microsoft.com/office/officeart/2008/layout/LinedList"/>
    <dgm:cxn modelId="{39140D11-F22A-EA47-82E6-681AA658B648}" type="presParOf" srcId="{7E6557BB-5012-A94A-AB90-AEB46BDAED85}" destId="{5D517934-01BB-E241-80BE-85F21EFEB3DA}" srcOrd="5" destOrd="0" presId="urn:microsoft.com/office/officeart/2008/layout/LinedList"/>
    <dgm:cxn modelId="{A60891F8-B35A-934E-A2C6-204A94E2147C}" type="presParOf" srcId="{7E6557BB-5012-A94A-AB90-AEB46BDAED85}" destId="{E9FFE5CB-354A-EC4F-A4BC-C76B3E43CF05}" srcOrd="6" destOrd="0" presId="urn:microsoft.com/office/officeart/2008/layout/LinedList"/>
    <dgm:cxn modelId="{6561D099-8D15-724F-B7AD-90EB6899EFC0}" type="presParOf" srcId="{7E6557BB-5012-A94A-AB90-AEB46BDAED85}" destId="{2F558D71-9073-844A-9BBE-11A50F412A18}" srcOrd="7" destOrd="0" presId="urn:microsoft.com/office/officeart/2008/layout/LinedList"/>
    <dgm:cxn modelId="{16AF3C17-2430-FF40-975C-681D1A797B93}" type="presParOf" srcId="{2F558D71-9073-844A-9BBE-11A50F412A18}" destId="{F0B856B8-FCD5-A948-B425-5093494C104D}" srcOrd="0" destOrd="0" presId="urn:microsoft.com/office/officeart/2008/layout/LinedList"/>
    <dgm:cxn modelId="{5BC93E64-A8B4-BE43-9C2F-FF0F7A3C7ECD}" type="presParOf" srcId="{2F558D71-9073-844A-9BBE-11A50F412A18}" destId="{9FEF1E19-1689-8C49-976C-2944A26708FB}" srcOrd="1" destOrd="0" presId="urn:microsoft.com/office/officeart/2008/layout/LinedList"/>
    <dgm:cxn modelId="{1490D030-DF07-3642-8F01-2F22A0B0DA68}" type="presParOf" srcId="{2F558D71-9073-844A-9BBE-11A50F412A18}" destId="{D4238D8A-5919-B64F-A2B6-41494BF17B2B}" srcOrd="2" destOrd="0" presId="urn:microsoft.com/office/officeart/2008/layout/LinedList"/>
    <dgm:cxn modelId="{6C1B2768-A07C-E341-B164-613877732B92}" type="presParOf" srcId="{7E6557BB-5012-A94A-AB90-AEB46BDAED85}" destId="{41784D3A-8AFC-D24B-906A-8F856C82D96D}" srcOrd="8" destOrd="0" presId="urn:microsoft.com/office/officeart/2008/layout/LinedList"/>
    <dgm:cxn modelId="{98E053F9-4268-4844-B989-5D665C702E6D}" type="presParOf" srcId="{7E6557BB-5012-A94A-AB90-AEB46BDAED85}" destId="{6509EAD1-2128-CA45-8F7F-343E98F11A26}"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55320E-0C1D-AE48-B297-4F7E3DFA99AF}" type="doc">
      <dgm:prSet loTypeId="urn:microsoft.com/office/officeart/2005/8/layout/vProcess5" loCatId="" qsTypeId="urn:microsoft.com/office/officeart/2005/8/quickstyle/simple1" qsCatId="simple" csTypeId="urn:microsoft.com/office/officeart/2005/8/colors/accent0_2" csCatId="mainScheme" phldr="1"/>
      <dgm:spPr/>
      <dgm:t>
        <a:bodyPr/>
        <a:lstStyle/>
        <a:p>
          <a:endParaRPr lang="es-ES"/>
        </a:p>
      </dgm:t>
    </dgm:pt>
    <dgm:pt modelId="{E54A4700-B051-594A-8DEC-77B171D28913}">
      <dgm:prSet phldrT="[Texto]" custT="1"/>
      <dgm:spPr>
        <a:ln>
          <a:solidFill>
            <a:srgbClr val="00AAA7"/>
          </a:solidFill>
        </a:ln>
      </dgm:spPr>
      <dgm:t>
        <a:bodyPr/>
        <a:lstStyle/>
        <a:p>
          <a:pPr algn="ctr"/>
          <a:r>
            <a:rPr lang="es-CO" sz="2000" b="0" i="0" u="none" dirty="0">
              <a:solidFill>
                <a:srgbClr val="152B48"/>
              </a:solidFill>
              <a:latin typeface="Montserrat ExtraLight" pitchFamily="2" charset="77"/>
            </a:rPr>
            <a:t>Parece que este diagnóstico es más un ejercicio de nomenclatura que uno pragmático.</a:t>
          </a:r>
          <a:endParaRPr lang="es-ES" sz="2000" dirty="0">
            <a:solidFill>
              <a:srgbClr val="152B48"/>
            </a:solidFill>
            <a:latin typeface="Montserrat ExtraLight" pitchFamily="2" charset="77"/>
          </a:endParaRPr>
        </a:p>
      </dgm:t>
    </dgm:pt>
    <dgm:pt modelId="{23DD631A-C6A2-2C46-9EBC-F7E39B507C59}" type="parTrans" cxnId="{369C4BD0-3C53-7449-8B25-837F4A48C348}">
      <dgm:prSet/>
      <dgm:spPr/>
      <dgm:t>
        <a:bodyPr/>
        <a:lstStyle/>
        <a:p>
          <a:pPr algn="ctr"/>
          <a:endParaRPr lang="es-ES" sz="2000">
            <a:solidFill>
              <a:srgbClr val="152B48"/>
            </a:solidFill>
            <a:latin typeface="Montserrat ExtraLight" pitchFamily="2" charset="77"/>
          </a:endParaRPr>
        </a:p>
      </dgm:t>
    </dgm:pt>
    <dgm:pt modelId="{57BC7E8E-A0EF-5449-B2D0-BF59F5F9089F}" type="sibTrans" cxnId="{369C4BD0-3C53-7449-8B25-837F4A48C348}">
      <dgm:prSet custT="1"/>
      <dgm:spPr/>
      <dgm:t>
        <a:bodyPr/>
        <a:lstStyle/>
        <a:p>
          <a:pPr algn="ctr"/>
          <a:endParaRPr lang="es-ES" sz="2000">
            <a:solidFill>
              <a:srgbClr val="152B48"/>
            </a:solidFill>
            <a:latin typeface="Montserrat ExtraLight" pitchFamily="2" charset="77"/>
          </a:endParaRPr>
        </a:p>
      </dgm:t>
    </dgm:pt>
    <dgm:pt modelId="{00EE2C0C-54EB-4E44-BE99-DA6CFE64D39C}">
      <dgm:prSet phldrT="[Texto]" custT="1"/>
      <dgm:spPr>
        <a:ln>
          <a:solidFill>
            <a:srgbClr val="00AAA7"/>
          </a:solidFill>
        </a:ln>
      </dgm:spPr>
      <dgm:t>
        <a:bodyPr/>
        <a:lstStyle/>
        <a:p>
          <a:pPr algn="ctr"/>
          <a:r>
            <a:rPr lang="es-CO" sz="2000" b="0" i="0" u="none" dirty="0">
              <a:solidFill>
                <a:srgbClr val="152B48"/>
              </a:solidFill>
              <a:latin typeface="Montserrat ExtraLight" pitchFamily="2" charset="77"/>
            </a:rPr>
            <a:t>Porque el manejo de la hipertensión gestacional y el de la preeclampsia sin características graves es similar en muchos aspectos, y ambos requieren una mayor vigilancia.</a:t>
          </a:r>
          <a:endParaRPr lang="es-ES" sz="2000" dirty="0">
            <a:solidFill>
              <a:srgbClr val="152B48"/>
            </a:solidFill>
            <a:latin typeface="Montserrat ExtraLight" pitchFamily="2" charset="77"/>
          </a:endParaRPr>
        </a:p>
      </dgm:t>
    </dgm:pt>
    <dgm:pt modelId="{13FF7893-7B84-714F-B6BB-A23695F13179}" type="parTrans" cxnId="{E8E674DF-AF04-1243-9E1D-C17D14C7DE6F}">
      <dgm:prSet/>
      <dgm:spPr/>
      <dgm:t>
        <a:bodyPr/>
        <a:lstStyle/>
        <a:p>
          <a:pPr algn="ctr"/>
          <a:endParaRPr lang="es-ES" sz="2000">
            <a:solidFill>
              <a:srgbClr val="152B48"/>
            </a:solidFill>
            <a:latin typeface="Montserrat ExtraLight" pitchFamily="2" charset="77"/>
          </a:endParaRPr>
        </a:p>
      </dgm:t>
    </dgm:pt>
    <dgm:pt modelId="{66D6F2A8-3DC8-C740-BAB3-287ABB858C53}" type="sibTrans" cxnId="{E8E674DF-AF04-1243-9E1D-C17D14C7DE6F}">
      <dgm:prSet custT="1"/>
      <dgm:spPr/>
      <dgm:t>
        <a:bodyPr/>
        <a:lstStyle/>
        <a:p>
          <a:pPr algn="ctr"/>
          <a:endParaRPr lang="es-ES" sz="2000">
            <a:solidFill>
              <a:srgbClr val="152B48"/>
            </a:solidFill>
            <a:latin typeface="Montserrat ExtraLight" pitchFamily="2" charset="77"/>
          </a:endParaRPr>
        </a:p>
      </dgm:t>
    </dgm:pt>
    <dgm:pt modelId="{924243AC-B46B-C944-BB0D-FCD8887ED0F3}">
      <dgm:prSet phldrT="[Texto]" custT="1"/>
      <dgm:spPr>
        <a:ln>
          <a:solidFill>
            <a:srgbClr val="00AAA7"/>
          </a:solidFill>
        </a:ln>
      </dgm:spPr>
      <dgm:t>
        <a:bodyPr/>
        <a:lstStyle/>
        <a:p>
          <a:pPr algn="ctr"/>
          <a:r>
            <a:rPr lang="es-CO" sz="2000" b="0" i="0" u="none" dirty="0">
              <a:solidFill>
                <a:srgbClr val="152B48"/>
              </a:solidFill>
              <a:latin typeface="Montserrat ExtraLight" pitchFamily="2" charset="77"/>
            </a:rPr>
            <a:t>Los resultados en mujeres con hipertensión gestacional generalmente son buenos, pero la noción de que la hipertensión gestacional es intrínsecamente menos preocupante que la preeclampsia es incorrecta.</a:t>
          </a:r>
          <a:endParaRPr lang="es-ES" sz="2000" dirty="0">
            <a:solidFill>
              <a:srgbClr val="152B48"/>
            </a:solidFill>
            <a:latin typeface="Montserrat ExtraLight" pitchFamily="2" charset="77"/>
          </a:endParaRPr>
        </a:p>
      </dgm:t>
    </dgm:pt>
    <dgm:pt modelId="{512D41B6-986F-7944-82E9-09157F15FDC7}" type="parTrans" cxnId="{BDA1D53E-5A9B-6347-871D-7E143EDC0D55}">
      <dgm:prSet/>
      <dgm:spPr/>
      <dgm:t>
        <a:bodyPr/>
        <a:lstStyle/>
        <a:p>
          <a:pPr algn="ctr"/>
          <a:endParaRPr lang="es-ES" sz="2000">
            <a:solidFill>
              <a:srgbClr val="152B48"/>
            </a:solidFill>
            <a:latin typeface="Montserrat ExtraLight" pitchFamily="2" charset="77"/>
          </a:endParaRPr>
        </a:p>
      </dgm:t>
    </dgm:pt>
    <dgm:pt modelId="{4EE51D4B-1686-E04F-BB58-D1200F022691}" type="sibTrans" cxnId="{BDA1D53E-5A9B-6347-871D-7E143EDC0D55}">
      <dgm:prSet/>
      <dgm:spPr/>
      <dgm:t>
        <a:bodyPr/>
        <a:lstStyle/>
        <a:p>
          <a:pPr algn="ctr"/>
          <a:endParaRPr lang="es-ES" sz="2000">
            <a:solidFill>
              <a:srgbClr val="152B48"/>
            </a:solidFill>
            <a:latin typeface="Montserrat ExtraLight" pitchFamily="2" charset="77"/>
          </a:endParaRPr>
        </a:p>
      </dgm:t>
    </dgm:pt>
    <dgm:pt modelId="{726BB643-A730-8542-AE1D-28BD080D4839}" type="pres">
      <dgm:prSet presAssocID="{0C55320E-0C1D-AE48-B297-4F7E3DFA99AF}" presName="outerComposite" presStyleCnt="0">
        <dgm:presLayoutVars>
          <dgm:chMax val="5"/>
          <dgm:dir/>
          <dgm:resizeHandles val="exact"/>
        </dgm:presLayoutVars>
      </dgm:prSet>
      <dgm:spPr/>
    </dgm:pt>
    <dgm:pt modelId="{C428B2F6-1693-A141-A372-4B97CDAAD253}" type="pres">
      <dgm:prSet presAssocID="{0C55320E-0C1D-AE48-B297-4F7E3DFA99AF}" presName="dummyMaxCanvas" presStyleCnt="0">
        <dgm:presLayoutVars/>
      </dgm:prSet>
      <dgm:spPr/>
    </dgm:pt>
    <dgm:pt modelId="{BC575A04-44E7-7E4C-A20D-1E39780D5577}" type="pres">
      <dgm:prSet presAssocID="{0C55320E-0C1D-AE48-B297-4F7E3DFA99AF}" presName="ThreeNodes_1" presStyleLbl="node1" presStyleIdx="0" presStyleCnt="3" custScaleX="106056" custLinFactNeighborX="-3483" custLinFactNeighborY="-1974">
        <dgm:presLayoutVars>
          <dgm:bulletEnabled val="1"/>
        </dgm:presLayoutVars>
      </dgm:prSet>
      <dgm:spPr/>
    </dgm:pt>
    <dgm:pt modelId="{FC3B9001-E601-0A48-A108-91FA4AE643D2}" type="pres">
      <dgm:prSet presAssocID="{0C55320E-0C1D-AE48-B297-4F7E3DFA99AF}" presName="ThreeNodes_2" presStyleLbl="node1" presStyleIdx="1" presStyleCnt="3" custScaleX="106056">
        <dgm:presLayoutVars>
          <dgm:bulletEnabled val="1"/>
        </dgm:presLayoutVars>
      </dgm:prSet>
      <dgm:spPr/>
    </dgm:pt>
    <dgm:pt modelId="{6E5132FE-C312-4444-A074-96FAEA38CE16}" type="pres">
      <dgm:prSet presAssocID="{0C55320E-0C1D-AE48-B297-4F7E3DFA99AF}" presName="ThreeNodes_3" presStyleLbl="node1" presStyleIdx="2" presStyleCnt="3" custScaleX="106056">
        <dgm:presLayoutVars>
          <dgm:bulletEnabled val="1"/>
        </dgm:presLayoutVars>
      </dgm:prSet>
      <dgm:spPr/>
    </dgm:pt>
    <dgm:pt modelId="{A10816A0-DE37-4641-B0F1-B626313C3227}" type="pres">
      <dgm:prSet presAssocID="{0C55320E-0C1D-AE48-B297-4F7E3DFA99AF}" presName="ThreeConn_1-2" presStyleLbl="fgAccFollowNode1" presStyleIdx="0" presStyleCnt="2">
        <dgm:presLayoutVars>
          <dgm:bulletEnabled val="1"/>
        </dgm:presLayoutVars>
      </dgm:prSet>
      <dgm:spPr/>
    </dgm:pt>
    <dgm:pt modelId="{0E3C45A3-C4F5-B84B-8EC8-E6CE1ACD4575}" type="pres">
      <dgm:prSet presAssocID="{0C55320E-0C1D-AE48-B297-4F7E3DFA99AF}" presName="ThreeConn_2-3" presStyleLbl="fgAccFollowNode1" presStyleIdx="1" presStyleCnt="2">
        <dgm:presLayoutVars>
          <dgm:bulletEnabled val="1"/>
        </dgm:presLayoutVars>
      </dgm:prSet>
      <dgm:spPr/>
    </dgm:pt>
    <dgm:pt modelId="{F8E0DFC0-B410-F140-B398-1945FC360745}" type="pres">
      <dgm:prSet presAssocID="{0C55320E-0C1D-AE48-B297-4F7E3DFA99AF}" presName="ThreeNodes_1_text" presStyleLbl="node1" presStyleIdx="2" presStyleCnt="3">
        <dgm:presLayoutVars>
          <dgm:bulletEnabled val="1"/>
        </dgm:presLayoutVars>
      </dgm:prSet>
      <dgm:spPr/>
    </dgm:pt>
    <dgm:pt modelId="{59721003-43C8-6A41-912F-F83C2E086073}" type="pres">
      <dgm:prSet presAssocID="{0C55320E-0C1D-AE48-B297-4F7E3DFA99AF}" presName="ThreeNodes_2_text" presStyleLbl="node1" presStyleIdx="2" presStyleCnt="3">
        <dgm:presLayoutVars>
          <dgm:bulletEnabled val="1"/>
        </dgm:presLayoutVars>
      </dgm:prSet>
      <dgm:spPr/>
    </dgm:pt>
    <dgm:pt modelId="{BCB6EE2C-A2B9-844A-B7B0-47B908BD0E28}" type="pres">
      <dgm:prSet presAssocID="{0C55320E-0C1D-AE48-B297-4F7E3DFA99AF}" presName="ThreeNodes_3_text" presStyleLbl="node1" presStyleIdx="2" presStyleCnt="3">
        <dgm:presLayoutVars>
          <dgm:bulletEnabled val="1"/>
        </dgm:presLayoutVars>
      </dgm:prSet>
      <dgm:spPr/>
    </dgm:pt>
  </dgm:ptLst>
  <dgm:cxnLst>
    <dgm:cxn modelId="{334A972F-BB6D-E246-9C7F-7F150132D387}" type="presOf" srcId="{E54A4700-B051-594A-8DEC-77B171D28913}" destId="{F8E0DFC0-B410-F140-B398-1945FC360745}" srcOrd="1" destOrd="0" presId="urn:microsoft.com/office/officeart/2005/8/layout/vProcess5"/>
    <dgm:cxn modelId="{BDA1D53E-5A9B-6347-871D-7E143EDC0D55}" srcId="{0C55320E-0C1D-AE48-B297-4F7E3DFA99AF}" destId="{924243AC-B46B-C944-BB0D-FCD8887ED0F3}" srcOrd="2" destOrd="0" parTransId="{512D41B6-986F-7944-82E9-09157F15FDC7}" sibTransId="{4EE51D4B-1686-E04F-BB58-D1200F022691}"/>
    <dgm:cxn modelId="{4F2E7D46-F9C6-DF45-817D-D3B57BF1CE7B}" type="presOf" srcId="{66D6F2A8-3DC8-C740-BAB3-287ABB858C53}" destId="{0E3C45A3-C4F5-B84B-8EC8-E6CE1ACD4575}" srcOrd="0" destOrd="0" presId="urn:microsoft.com/office/officeart/2005/8/layout/vProcess5"/>
    <dgm:cxn modelId="{AB40F57C-28AE-3D4E-8D9F-E7312E0055ED}" type="presOf" srcId="{00EE2C0C-54EB-4E44-BE99-DA6CFE64D39C}" destId="{59721003-43C8-6A41-912F-F83C2E086073}" srcOrd="1" destOrd="0" presId="urn:microsoft.com/office/officeart/2005/8/layout/vProcess5"/>
    <dgm:cxn modelId="{6C53D484-44CD-3846-A4EF-7F63F0F31045}" type="presOf" srcId="{E54A4700-B051-594A-8DEC-77B171D28913}" destId="{BC575A04-44E7-7E4C-A20D-1E39780D5577}" srcOrd="0" destOrd="0" presId="urn:microsoft.com/office/officeart/2005/8/layout/vProcess5"/>
    <dgm:cxn modelId="{D0FBAD85-BAA3-1740-8FC7-2B87BE836CE7}" type="presOf" srcId="{924243AC-B46B-C944-BB0D-FCD8887ED0F3}" destId="{BCB6EE2C-A2B9-844A-B7B0-47B908BD0E28}" srcOrd="1" destOrd="0" presId="urn:microsoft.com/office/officeart/2005/8/layout/vProcess5"/>
    <dgm:cxn modelId="{02F57887-CE34-D24F-BC7C-3F14FB3909E1}" type="presOf" srcId="{924243AC-B46B-C944-BB0D-FCD8887ED0F3}" destId="{6E5132FE-C312-4444-A074-96FAEA38CE16}" srcOrd="0" destOrd="0" presId="urn:microsoft.com/office/officeart/2005/8/layout/vProcess5"/>
    <dgm:cxn modelId="{5D5E0AB3-2812-C94E-A906-3DCDC99B3AAB}" type="presOf" srcId="{00EE2C0C-54EB-4E44-BE99-DA6CFE64D39C}" destId="{FC3B9001-E601-0A48-A108-91FA4AE643D2}" srcOrd="0" destOrd="0" presId="urn:microsoft.com/office/officeart/2005/8/layout/vProcess5"/>
    <dgm:cxn modelId="{3E231AB6-C93F-E044-B2EE-A596DCD02AC4}" type="presOf" srcId="{57BC7E8E-A0EF-5449-B2D0-BF59F5F9089F}" destId="{A10816A0-DE37-4641-B0F1-B626313C3227}" srcOrd="0" destOrd="0" presId="urn:microsoft.com/office/officeart/2005/8/layout/vProcess5"/>
    <dgm:cxn modelId="{369C4BD0-3C53-7449-8B25-837F4A48C348}" srcId="{0C55320E-0C1D-AE48-B297-4F7E3DFA99AF}" destId="{E54A4700-B051-594A-8DEC-77B171D28913}" srcOrd="0" destOrd="0" parTransId="{23DD631A-C6A2-2C46-9EBC-F7E39B507C59}" sibTransId="{57BC7E8E-A0EF-5449-B2D0-BF59F5F9089F}"/>
    <dgm:cxn modelId="{9539DADD-39A5-0747-B6A1-C8072D5E6FC1}" type="presOf" srcId="{0C55320E-0C1D-AE48-B297-4F7E3DFA99AF}" destId="{726BB643-A730-8542-AE1D-28BD080D4839}" srcOrd="0" destOrd="0" presId="urn:microsoft.com/office/officeart/2005/8/layout/vProcess5"/>
    <dgm:cxn modelId="{E8E674DF-AF04-1243-9E1D-C17D14C7DE6F}" srcId="{0C55320E-0C1D-AE48-B297-4F7E3DFA99AF}" destId="{00EE2C0C-54EB-4E44-BE99-DA6CFE64D39C}" srcOrd="1" destOrd="0" parTransId="{13FF7893-7B84-714F-B6BB-A23695F13179}" sibTransId="{66D6F2A8-3DC8-C740-BAB3-287ABB858C53}"/>
    <dgm:cxn modelId="{1E9126E4-429E-314B-8896-2919ACB823F0}" type="presParOf" srcId="{726BB643-A730-8542-AE1D-28BD080D4839}" destId="{C428B2F6-1693-A141-A372-4B97CDAAD253}" srcOrd="0" destOrd="0" presId="urn:microsoft.com/office/officeart/2005/8/layout/vProcess5"/>
    <dgm:cxn modelId="{3853F466-7790-F54F-9C9F-A240E74AE5FC}" type="presParOf" srcId="{726BB643-A730-8542-AE1D-28BD080D4839}" destId="{BC575A04-44E7-7E4C-A20D-1E39780D5577}" srcOrd="1" destOrd="0" presId="urn:microsoft.com/office/officeart/2005/8/layout/vProcess5"/>
    <dgm:cxn modelId="{2658B7BB-01B4-8A44-908E-C7594082E155}" type="presParOf" srcId="{726BB643-A730-8542-AE1D-28BD080D4839}" destId="{FC3B9001-E601-0A48-A108-91FA4AE643D2}" srcOrd="2" destOrd="0" presId="urn:microsoft.com/office/officeart/2005/8/layout/vProcess5"/>
    <dgm:cxn modelId="{E6DD888F-BCF0-0741-87D7-E3480B0971E2}" type="presParOf" srcId="{726BB643-A730-8542-AE1D-28BD080D4839}" destId="{6E5132FE-C312-4444-A074-96FAEA38CE16}" srcOrd="3" destOrd="0" presId="urn:microsoft.com/office/officeart/2005/8/layout/vProcess5"/>
    <dgm:cxn modelId="{27F77DCE-5A1A-DC4D-86D5-7A4EB4BF3A9A}" type="presParOf" srcId="{726BB643-A730-8542-AE1D-28BD080D4839}" destId="{A10816A0-DE37-4641-B0F1-B626313C3227}" srcOrd="4" destOrd="0" presId="urn:microsoft.com/office/officeart/2005/8/layout/vProcess5"/>
    <dgm:cxn modelId="{5E0D1899-7C32-CC4F-8DFE-DFAEBB3EEB8F}" type="presParOf" srcId="{726BB643-A730-8542-AE1D-28BD080D4839}" destId="{0E3C45A3-C4F5-B84B-8EC8-E6CE1ACD4575}" srcOrd="5" destOrd="0" presId="urn:microsoft.com/office/officeart/2005/8/layout/vProcess5"/>
    <dgm:cxn modelId="{49A29E9E-D57F-3946-9700-B60529958B15}" type="presParOf" srcId="{726BB643-A730-8542-AE1D-28BD080D4839}" destId="{F8E0DFC0-B410-F140-B398-1945FC360745}" srcOrd="6" destOrd="0" presId="urn:microsoft.com/office/officeart/2005/8/layout/vProcess5"/>
    <dgm:cxn modelId="{2DE1A8B0-C7BB-DD4E-8C77-17272795043C}" type="presParOf" srcId="{726BB643-A730-8542-AE1D-28BD080D4839}" destId="{59721003-43C8-6A41-912F-F83C2E086073}" srcOrd="7" destOrd="0" presId="urn:microsoft.com/office/officeart/2005/8/layout/vProcess5"/>
    <dgm:cxn modelId="{462F8182-286C-0946-8EF8-D8A5A7F895C3}" type="presParOf" srcId="{726BB643-A730-8542-AE1D-28BD080D4839}" destId="{BCB6EE2C-A2B9-844A-B7B0-47B908BD0E28}"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D176F3-54B2-45F5-AF1B-70C11A4871AB}" type="doc">
      <dgm:prSet loTypeId="urn:microsoft.com/office/officeart/2005/8/layout/hProcess9" loCatId="process" qsTypeId="urn:microsoft.com/office/officeart/2005/8/quickstyle/simple1" qsCatId="simple" csTypeId="urn:microsoft.com/office/officeart/2005/8/colors/accent0_2" csCatId="mainScheme" phldr="1"/>
      <dgm:spPr/>
      <dgm:t>
        <a:bodyPr/>
        <a:lstStyle/>
        <a:p>
          <a:endParaRPr lang="es-CO"/>
        </a:p>
      </dgm:t>
    </dgm:pt>
    <dgm:pt modelId="{9AB84E51-6AE0-433F-9C86-06822D702B3B}">
      <dgm:prSet custT="1"/>
      <dgm:spPr/>
      <dgm:t>
        <a:bodyPr/>
        <a:lstStyle/>
        <a:p>
          <a:pPr>
            <a:lnSpc>
              <a:spcPct val="100000"/>
            </a:lnSpc>
          </a:pPr>
          <a:r>
            <a:rPr lang="es-MX" sz="1600" dirty="0">
              <a:solidFill>
                <a:srgbClr val="152B48"/>
              </a:solidFill>
              <a:latin typeface="Montserrat ExtraLight" pitchFamily="2" charset="77"/>
            </a:rPr>
            <a:t>El parto inmediato en pacientes con trastornos hipertensivos no graves de  34–37 semanas de gestación, aumenta el riesgo de SDRA neonatal sin afectar los desenlaces maternos adversos. </a:t>
          </a:r>
          <a:endParaRPr lang="es-CO" sz="1600" dirty="0">
            <a:solidFill>
              <a:srgbClr val="152B48"/>
            </a:solidFill>
            <a:latin typeface="Montserrat ExtraLight" pitchFamily="2" charset="77"/>
          </a:endParaRPr>
        </a:p>
      </dgm:t>
    </dgm:pt>
    <dgm:pt modelId="{A9FF965A-2EC4-4B25-9736-98AB6E697191}" type="parTrans" cxnId="{EF8FB7B0-4B51-4096-9E0A-0B29DCBAED01}">
      <dgm:prSet/>
      <dgm:spPr/>
      <dgm:t>
        <a:bodyPr/>
        <a:lstStyle/>
        <a:p>
          <a:endParaRPr lang="es-CO">
            <a:solidFill>
              <a:schemeClr val="tx1"/>
            </a:solidFill>
            <a:latin typeface="Montserrat ExtraLight" pitchFamily="2" charset="77"/>
          </a:endParaRPr>
        </a:p>
      </dgm:t>
    </dgm:pt>
    <dgm:pt modelId="{43F3591E-97D5-4FFE-81AE-7FC2FF98DAFC}" type="sibTrans" cxnId="{EF8FB7B0-4B51-4096-9E0A-0B29DCBAED01}">
      <dgm:prSet/>
      <dgm:spPr/>
      <dgm:t>
        <a:bodyPr/>
        <a:lstStyle/>
        <a:p>
          <a:endParaRPr lang="es-CO">
            <a:solidFill>
              <a:schemeClr val="tx1"/>
            </a:solidFill>
            <a:latin typeface="Montserrat ExtraLight" pitchFamily="2" charset="77"/>
          </a:endParaRPr>
        </a:p>
      </dgm:t>
    </dgm:pt>
    <dgm:pt modelId="{A98E5AB0-5E82-4F41-A974-E6CDBD8AE232}">
      <dgm:prSet custT="1"/>
      <dgm:spPr/>
      <dgm:t>
        <a:bodyPr/>
        <a:lstStyle/>
        <a:p>
          <a:pPr>
            <a:lnSpc>
              <a:spcPct val="100000"/>
            </a:lnSpc>
          </a:pPr>
          <a:r>
            <a:rPr lang="es-MX" sz="1600" dirty="0">
              <a:solidFill>
                <a:srgbClr val="152B48"/>
              </a:solidFill>
              <a:latin typeface="Montserrat ExtraLight" pitchFamily="2" charset="77"/>
            </a:rPr>
            <a:t>Se puede considerar el manejo expectante hasta que la situación clínica se deteriore.</a:t>
          </a:r>
          <a:endParaRPr lang="es-CO" sz="1600" dirty="0">
            <a:solidFill>
              <a:srgbClr val="152B48"/>
            </a:solidFill>
            <a:latin typeface="Montserrat ExtraLight" pitchFamily="2" charset="77"/>
          </a:endParaRPr>
        </a:p>
      </dgm:t>
    </dgm:pt>
    <dgm:pt modelId="{83F3ED6A-F88D-4460-82A0-AA3654F1B17A}" type="parTrans" cxnId="{DC9BA53D-CA0E-43B8-9640-ED87B832175B}">
      <dgm:prSet/>
      <dgm:spPr/>
      <dgm:t>
        <a:bodyPr/>
        <a:lstStyle/>
        <a:p>
          <a:endParaRPr lang="es-CO">
            <a:solidFill>
              <a:schemeClr val="tx1"/>
            </a:solidFill>
            <a:latin typeface="Montserrat ExtraLight" pitchFamily="2" charset="77"/>
          </a:endParaRPr>
        </a:p>
      </dgm:t>
    </dgm:pt>
    <dgm:pt modelId="{52E95EB6-78FD-4A0D-9341-B9D16585D7E3}" type="sibTrans" cxnId="{DC9BA53D-CA0E-43B8-9640-ED87B832175B}">
      <dgm:prSet/>
      <dgm:spPr/>
      <dgm:t>
        <a:bodyPr/>
        <a:lstStyle/>
        <a:p>
          <a:endParaRPr lang="es-CO">
            <a:solidFill>
              <a:schemeClr val="tx1"/>
            </a:solidFill>
            <a:latin typeface="Montserrat ExtraLight" pitchFamily="2" charset="77"/>
          </a:endParaRPr>
        </a:p>
      </dgm:t>
    </dgm:pt>
    <dgm:pt modelId="{AEE888F9-3E36-4CA7-94EB-46127BEB45BC}" type="pres">
      <dgm:prSet presAssocID="{76D176F3-54B2-45F5-AF1B-70C11A4871AB}" presName="CompostProcess" presStyleCnt="0">
        <dgm:presLayoutVars>
          <dgm:dir/>
          <dgm:resizeHandles val="exact"/>
        </dgm:presLayoutVars>
      </dgm:prSet>
      <dgm:spPr/>
    </dgm:pt>
    <dgm:pt modelId="{BB252698-830D-43BE-A1BB-D249E2D33691}" type="pres">
      <dgm:prSet presAssocID="{76D176F3-54B2-45F5-AF1B-70C11A4871AB}" presName="arrow" presStyleLbl="bgShp" presStyleIdx="0" presStyleCnt="1"/>
      <dgm:spPr/>
    </dgm:pt>
    <dgm:pt modelId="{ED9B556C-701C-49FE-B05F-60196C444CEF}" type="pres">
      <dgm:prSet presAssocID="{76D176F3-54B2-45F5-AF1B-70C11A4871AB}" presName="linearProcess" presStyleCnt="0"/>
      <dgm:spPr/>
    </dgm:pt>
    <dgm:pt modelId="{F5789C11-F2A5-4222-9587-4E7D2D562137}" type="pres">
      <dgm:prSet presAssocID="{9AB84E51-6AE0-433F-9C86-06822D702B3B}" presName="textNode" presStyleLbl="node1" presStyleIdx="0" presStyleCnt="2">
        <dgm:presLayoutVars>
          <dgm:bulletEnabled val="1"/>
        </dgm:presLayoutVars>
      </dgm:prSet>
      <dgm:spPr/>
    </dgm:pt>
    <dgm:pt modelId="{3E1365A9-EB4A-4575-BBE5-0A65A79D23E9}" type="pres">
      <dgm:prSet presAssocID="{43F3591E-97D5-4FFE-81AE-7FC2FF98DAFC}" presName="sibTrans" presStyleCnt="0"/>
      <dgm:spPr/>
    </dgm:pt>
    <dgm:pt modelId="{A8227620-2B41-41B3-A5D5-DC8EB0AE394D}" type="pres">
      <dgm:prSet presAssocID="{A98E5AB0-5E82-4F41-A974-E6CDBD8AE232}" presName="textNode" presStyleLbl="node1" presStyleIdx="1" presStyleCnt="2">
        <dgm:presLayoutVars>
          <dgm:bulletEnabled val="1"/>
        </dgm:presLayoutVars>
      </dgm:prSet>
      <dgm:spPr/>
    </dgm:pt>
  </dgm:ptLst>
  <dgm:cxnLst>
    <dgm:cxn modelId="{31619E09-A3B5-4425-8828-036568B94F59}" type="presOf" srcId="{76D176F3-54B2-45F5-AF1B-70C11A4871AB}" destId="{AEE888F9-3E36-4CA7-94EB-46127BEB45BC}" srcOrd="0" destOrd="0" presId="urn:microsoft.com/office/officeart/2005/8/layout/hProcess9"/>
    <dgm:cxn modelId="{DC9BA53D-CA0E-43B8-9640-ED87B832175B}" srcId="{76D176F3-54B2-45F5-AF1B-70C11A4871AB}" destId="{A98E5AB0-5E82-4F41-A974-E6CDBD8AE232}" srcOrd="1" destOrd="0" parTransId="{83F3ED6A-F88D-4460-82A0-AA3654F1B17A}" sibTransId="{52E95EB6-78FD-4A0D-9341-B9D16585D7E3}"/>
    <dgm:cxn modelId="{37BA6775-F0A9-49B1-8789-A3D717A87B4F}" type="presOf" srcId="{A98E5AB0-5E82-4F41-A974-E6CDBD8AE232}" destId="{A8227620-2B41-41B3-A5D5-DC8EB0AE394D}" srcOrd="0" destOrd="0" presId="urn:microsoft.com/office/officeart/2005/8/layout/hProcess9"/>
    <dgm:cxn modelId="{8ED40EA5-EC03-495E-8C00-6143B5BE4EB8}" type="presOf" srcId="{9AB84E51-6AE0-433F-9C86-06822D702B3B}" destId="{F5789C11-F2A5-4222-9587-4E7D2D562137}" srcOrd="0" destOrd="0" presId="urn:microsoft.com/office/officeart/2005/8/layout/hProcess9"/>
    <dgm:cxn modelId="{EF8FB7B0-4B51-4096-9E0A-0B29DCBAED01}" srcId="{76D176F3-54B2-45F5-AF1B-70C11A4871AB}" destId="{9AB84E51-6AE0-433F-9C86-06822D702B3B}" srcOrd="0" destOrd="0" parTransId="{A9FF965A-2EC4-4B25-9736-98AB6E697191}" sibTransId="{43F3591E-97D5-4FFE-81AE-7FC2FF98DAFC}"/>
    <dgm:cxn modelId="{F1304ACF-BA04-4368-A0DB-F04964A493B9}" type="presParOf" srcId="{AEE888F9-3E36-4CA7-94EB-46127BEB45BC}" destId="{BB252698-830D-43BE-A1BB-D249E2D33691}" srcOrd="0" destOrd="0" presId="urn:microsoft.com/office/officeart/2005/8/layout/hProcess9"/>
    <dgm:cxn modelId="{6E014836-F8EE-4A8B-B312-00783F6D6B57}" type="presParOf" srcId="{AEE888F9-3E36-4CA7-94EB-46127BEB45BC}" destId="{ED9B556C-701C-49FE-B05F-60196C444CEF}" srcOrd="1" destOrd="0" presId="urn:microsoft.com/office/officeart/2005/8/layout/hProcess9"/>
    <dgm:cxn modelId="{36055B61-9A3D-4035-B5A2-E63198C81623}" type="presParOf" srcId="{ED9B556C-701C-49FE-B05F-60196C444CEF}" destId="{F5789C11-F2A5-4222-9587-4E7D2D562137}" srcOrd="0" destOrd="0" presId="urn:microsoft.com/office/officeart/2005/8/layout/hProcess9"/>
    <dgm:cxn modelId="{283FDF5C-99C6-4555-BFFB-521B6195C456}" type="presParOf" srcId="{ED9B556C-701C-49FE-B05F-60196C444CEF}" destId="{3E1365A9-EB4A-4575-BBE5-0A65A79D23E9}" srcOrd="1" destOrd="0" presId="urn:microsoft.com/office/officeart/2005/8/layout/hProcess9"/>
    <dgm:cxn modelId="{4BD65510-A3A3-480B-848C-D47F8EE8D9D5}" type="presParOf" srcId="{ED9B556C-701C-49FE-B05F-60196C444CEF}" destId="{A8227620-2B41-41B3-A5D5-DC8EB0AE394D}"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2E6F0C-4BEE-9A44-AC4B-1A797E0214F9}" type="doc">
      <dgm:prSet loTypeId="urn:microsoft.com/office/officeart/2008/layout/VerticalCurvedList" loCatId="" qsTypeId="urn:microsoft.com/office/officeart/2005/8/quickstyle/simple1" qsCatId="simple" csTypeId="urn:microsoft.com/office/officeart/2005/8/colors/accent0_2" csCatId="mainScheme" phldr="1"/>
      <dgm:spPr/>
      <dgm:t>
        <a:bodyPr/>
        <a:lstStyle/>
        <a:p>
          <a:endParaRPr lang="es-ES"/>
        </a:p>
      </dgm:t>
    </dgm:pt>
    <dgm:pt modelId="{EB69315F-A5C6-C140-A997-B4F22C791E85}">
      <dgm:prSet phldrT="[Texto]" custT="1"/>
      <dgm:spPr>
        <a:ln>
          <a:solidFill>
            <a:srgbClr val="00AAA7"/>
          </a:solidFill>
        </a:ln>
      </dgm:spPr>
      <dgm:t>
        <a:bodyPr/>
        <a:lstStyle/>
        <a:p>
          <a:pPr>
            <a:lnSpc>
              <a:spcPct val="100000"/>
            </a:lnSpc>
          </a:pPr>
          <a:r>
            <a:rPr lang="es-CO" sz="1400" dirty="0">
              <a:solidFill>
                <a:srgbClr val="152B48"/>
              </a:solidFill>
              <a:latin typeface="Montserrat ExtraLight" pitchFamily="2" charset="77"/>
            </a:rPr>
            <a:t>Hipertensión gestacional sin elevación severa de la presión arterial puede manejarse de manera segura de forma ambulatoria con visitas semanales o dos veces por semana al consultorio, para evaluar los síntomas maternos y el bienestar fetal, y medir la presión arterial, la excreción de proteínas, el recuento de plaquetas, la creatinina sérica y las enzimas hepáticas.</a:t>
          </a:r>
          <a:endParaRPr lang="es-ES" sz="1400" dirty="0">
            <a:solidFill>
              <a:srgbClr val="152B48"/>
            </a:solidFill>
            <a:latin typeface="Montserrat ExtraLight" pitchFamily="2" charset="77"/>
          </a:endParaRPr>
        </a:p>
      </dgm:t>
    </dgm:pt>
    <dgm:pt modelId="{E350A6A5-8B6B-764B-9C4F-5EE0FB780E4D}" type="parTrans" cxnId="{C606F902-31AD-5948-9F3D-A7B3CA66DEB8}">
      <dgm:prSet/>
      <dgm:spPr/>
      <dgm:t>
        <a:bodyPr/>
        <a:lstStyle/>
        <a:p>
          <a:endParaRPr lang="es-ES" sz="1400">
            <a:solidFill>
              <a:srgbClr val="152B48"/>
            </a:solidFill>
            <a:latin typeface="Montserrat ExtraLight" pitchFamily="2" charset="77"/>
          </a:endParaRPr>
        </a:p>
      </dgm:t>
    </dgm:pt>
    <dgm:pt modelId="{C1EE9108-4A61-3D49-A6C0-1971C6D83D4F}" type="sibTrans" cxnId="{C606F902-31AD-5948-9F3D-A7B3CA66DEB8}">
      <dgm:prSet/>
      <dgm:spPr/>
      <dgm:t>
        <a:bodyPr/>
        <a:lstStyle/>
        <a:p>
          <a:endParaRPr lang="es-ES" sz="1400">
            <a:solidFill>
              <a:srgbClr val="152B48"/>
            </a:solidFill>
            <a:latin typeface="Montserrat ExtraLight" pitchFamily="2" charset="77"/>
          </a:endParaRPr>
        </a:p>
      </dgm:t>
    </dgm:pt>
    <dgm:pt modelId="{BEFFF20B-8231-5E48-BFAB-7ED514306926}">
      <dgm:prSet phldrT="[Texto]" custT="1"/>
      <dgm:spPr>
        <a:ln>
          <a:solidFill>
            <a:srgbClr val="00AAA7"/>
          </a:solidFill>
        </a:ln>
      </dgm:spPr>
      <dgm:t>
        <a:bodyPr/>
        <a:lstStyle/>
        <a:p>
          <a:r>
            <a:rPr lang="es-CO" sz="1400" dirty="0">
              <a:solidFill>
                <a:srgbClr val="152B48"/>
              </a:solidFill>
              <a:latin typeface="Montserrat ExtraLight" pitchFamily="2" charset="77"/>
            </a:rPr>
            <a:t>Educación y asesoramiento.</a:t>
          </a:r>
          <a:endParaRPr lang="es-ES" sz="1400" dirty="0">
            <a:solidFill>
              <a:srgbClr val="152B48"/>
            </a:solidFill>
            <a:latin typeface="Montserrat ExtraLight" pitchFamily="2" charset="77"/>
          </a:endParaRPr>
        </a:p>
      </dgm:t>
    </dgm:pt>
    <dgm:pt modelId="{1CC442D2-E877-794D-AB96-606F9E7B490D}" type="parTrans" cxnId="{0485CA1E-8541-9549-B148-3C16A8F446C9}">
      <dgm:prSet/>
      <dgm:spPr/>
      <dgm:t>
        <a:bodyPr/>
        <a:lstStyle/>
        <a:p>
          <a:endParaRPr lang="es-ES" sz="1400">
            <a:solidFill>
              <a:srgbClr val="152B48"/>
            </a:solidFill>
            <a:latin typeface="Montserrat ExtraLight" pitchFamily="2" charset="77"/>
          </a:endParaRPr>
        </a:p>
      </dgm:t>
    </dgm:pt>
    <dgm:pt modelId="{56E68CE0-CA27-5945-8B45-12D6BC34F22B}" type="sibTrans" cxnId="{0485CA1E-8541-9549-B148-3C16A8F446C9}">
      <dgm:prSet/>
      <dgm:spPr/>
      <dgm:t>
        <a:bodyPr/>
        <a:lstStyle/>
        <a:p>
          <a:endParaRPr lang="es-ES" sz="1400">
            <a:solidFill>
              <a:srgbClr val="152B48"/>
            </a:solidFill>
            <a:latin typeface="Montserrat ExtraLight" pitchFamily="2" charset="77"/>
          </a:endParaRPr>
        </a:p>
      </dgm:t>
    </dgm:pt>
    <dgm:pt modelId="{6283E848-8D53-9C48-9310-FE62651023CB}">
      <dgm:prSet phldrT="[Texto]" custT="1"/>
      <dgm:spPr>
        <a:ln>
          <a:solidFill>
            <a:srgbClr val="00AAA7"/>
          </a:solidFill>
        </a:ln>
      </dgm:spPr>
      <dgm:t>
        <a:bodyPr/>
        <a:lstStyle/>
        <a:p>
          <a:r>
            <a:rPr lang="es-CO" sz="1400" b="1" dirty="0">
              <a:solidFill>
                <a:srgbClr val="152B48"/>
              </a:solidFill>
              <a:latin typeface="Montserrat ExtraLight" pitchFamily="2" charset="77"/>
            </a:rPr>
            <a:t>No comenzamos con la aspirina para la prevención de la preeclampsia después de 20 semanas </a:t>
          </a:r>
          <a:r>
            <a:rPr lang="es-CO" sz="1400" dirty="0">
              <a:solidFill>
                <a:srgbClr val="152B48"/>
              </a:solidFill>
              <a:latin typeface="Montserrat ExtraLight" pitchFamily="2" charset="77"/>
            </a:rPr>
            <a:t>de gestación y, por lo tanto, no la prescribimos para mujeres con hipertensión gestacional.</a:t>
          </a:r>
          <a:endParaRPr lang="es-ES" sz="1400" dirty="0">
            <a:solidFill>
              <a:srgbClr val="152B48"/>
            </a:solidFill>
            <a:latin typeface="Montserrat ExtraLight" pitchFamily="2" charset="77"/>
          </a:endParaRPr>
        </a:p>
      </dgm:t>
    </dgm:pt>
    <dgm:pt modelId="{0509E0D0-279B-7741-BA71-DC89E734B607}" type="parTrans" cxnId="{99F2D117-D457-4440-8398-5E988E517432}">
      <dgm:prSet/>
      <dgm:spPr/>
      <dgm:t>
        <a:bodyPr/>
        <a:lstStyle/>
        <a:p>
          <a:endParaRPr lang="es-ES" sz="1400">
            <a:solidFill>
              <a:srgbClr val="152B48"/>
            </a:solidFill>
            <a:latin typeface="Montserrat ExtraLight" pitchFamily="2" charset="77"/>
          </a:endParaRPr>
        </a:p>
      </dgm:t>
    </dgm:pt>
    <dgm:pt modelId="{CE23D82F-A0B4-7E4F-BCAD-A8E4A679D5CA}" type="sibTrans" cxnId="{99F2D117-D457-4440-8398-5E988E517432}">
      <dgm:prSet/>
      <dgm:spPr/>
      <dgm:t>
        <a:bodyPr/>
        <a:lstStyle/>
        <a:p>
          <a:endParaRPr lang="es-ES" sz="1400">
            <a:solidFill>
              <a:srgbClr val="152B48"/>
            </a:solidFill>
            <a:latin typeface="Montserrat ExtraLight" pitchFamily="2" charset="77"/>
          </a:endParaRPr>
        </a:p>
      </dgm:t>
    </dgm:pt>
    <dgm:pt modelId="{352311F7-528B-2242-B668-B493EFCB78D6}">
      <dgm:prSet custT="1"/>
      <dgm:spPr>
        <a:ln>
          <a:solidFill>
            <a:srgbClr val="00AAA7"/>
          </a:solidFill>
        </a:ln>
      </dgm:spPr>
      <dgm:t>
        <a:bodyPr/>
        <a:lstStyle/>
        <a:p>
          <a:r>
            <a:rPr lang="es-CO" sz="1400" dirty="0">
              <a:solidFill>
                <a:srgbClr val="152B48"/>
              </a:solidFill>
              <a:latin typeface="Montserrat ExtraLight" pitchFamily="2" charset="77"/>
            </a:rPr>
            <a:t>Pruebas de bienestar fetal:  semana 32: movimientos fetales, perfil biofísico semanal, monitoreo fetal, crecimiento fetal c/3-4 semanas .</a:t>
          </a:r>
          <a:endParaRPr lang="es-ES" sz="1400" dirty="0">
            <a:solidFill>
              <a:srgbClr val="152B48"/>
            </a:solidFill>
            <a:latin typeface="Montserrat ExtraLight" pitchFamily="2" charset="77"/>
          </a:endParaRPr>
        </a:p>
      </dgm:t>
    </dgm:pt>
    <dgm:pt modelId="{7E8D6F65-07CC-F249-ADF2-C453E268ED91}" type="parTrans" cxnId="{5BBE52D7-6C0D-EE47-B1D4-A9ED999CD2DC}">
      <dgm:prSet/>
      <dgm:spPr/>
      <dgm:t>
        <a:bodyPr/>
        <a:lstStyle/>
        <a:p>
          <a:endParaRPr lang="es-ES" sz="1400">
            <a:solidFill>
              <a:srgbClr val="152B48"/>
            </a:solidFill>
            <a:latin typeface="Montserrat ExtraLight" pitchFamily="2" charset="77"/>
          </a:endParaRPr>
        </a:p>
      </dgm:t>
    </dgm:pt>
    <dgm:pt modelId="{FD486A03-3997-CB43-829D-D585613031FD}" type="sibTrans" cxnId="{5BBE52D7-6C0D-EE47-B1D4-A9ED999CD2DC}">
      <dgm:prSet/>
      <dgm:spPr/>
      <dgm:t>
        <a:bodyPr/>
        <a:lstStyle/>
        <a:p>
          <a:endParaRPr lang="es-ES" sz="1400">
            <a:solidFill>
              <a:srgbClr val="152B48"/>
            </a:solidFill>
            <a:latin typeface="Montserrat ExtraLight" pitchFamily="2" charset="77"/>
          </a:endParaRPr>
        </a:p>
      </dgm:t>
    </dgm:pt>
    <dgm:pt modelId="{E7D118FE-EF02-7240-9417-237A79CB5CFF}" type="pres">
      <dgm:prSet presAssocID="{5C2E6F0C-4BEE-9A44-AC4B-1A797E0214F9}" presName="Name0" presStyleCnt="0">
        <dgm:presLayoutVars>
          <dgm:chMax val="7"/>
          <dgm:chPref val="7"/>
          <dgm:dir/>
        </dgm:presLayoutVars>
      </dgm:prSet>
      <dgm:spPr/>
    </dgm:pt>
    <dgm:pt modelId="{5634D7DA-BEDF-9A49-A483-C500F8E8D894}" type="pres">
      <dgm:prSet presAssocID="{5C2E6F0C-4BEE-9A44-AC4B-1A797E0214F9}" presName="Name1" presStyleCnt="0"/>
      <dgm:spPr/>
    </dgm:pt>
    <dgm:pt modelId="{7B9CEBE0-01BC-E747-B688-0E6D5A8783EB}" type="pres">
      <dgm:prSet presAssocID="{5C2E6F0C-4BEE-9A44-AC4B-1A797E0214F9}" presName="cycle" presStyleCnt="0"/>
      <dgm:spPr/>
    </dgm:pt>
    <dgm:pt modelId="{FCDC05E6-33CA-5342-928A-0D05FF2C4943}" type="pres">
      <dgm:prSet presAssocID="{5C2E6F0C-4BEE-9A44-AC4B-1A797E0214F9}" presName="srcNode" presStyleLbl="node1" presStyleIdx="0" presStyleCnt="4"/>
      <dgm:spPr/>
    </dgm:pt>
    <dgm:pt modelId="{83B04A79-76C8-8541-AB78-3D638D1905FF}" type="pres">
      <dgm:prSet presAssocID="{5C2E6F0C-4BEE-9A44-AC4B-1A797E0214F9}" presName="conn" presStyleLbl="parChTrans1D2" presStyleIdx="0" presStyleCnt="1"/>
      <dgm:spPr/>
    </dgm:pt>
    <dgm:pt modelId="{332FC8B6-914C-694B-8793-47DFC8AC524E}" type="pres">
      <dgm:prSet presAssocID="{5C2E6F0C-4BEE-9A44-AC4B-1A797E0214F9}" presName="extraNode" presStyleLbl="node1" presStyleIdx="0" presStyleCnt="4"/>
      <dgm:spPr/>
    </dgm:pt>
    <dgm:pt modelId="{C3A7F56E-8AF6-594D-A634-6F3FDEDEFEFD}" type="pres">
      <dgm:prSet presAssocID="{5C2E6F0C-4BEE-9A44-AC4B-1A797E0214F9}" presName="dstNode" presStyleLbl="node1" presStyleIdx="0" presStyleCnt="4"/>
      <dgm:spPr/>
    </dgm:pt>
    <dgm:pt modelId="{CC0E515A-DC88-764A-B160-30458131C493}" type="pres">
      <dgm:prSet presAssocID="{EB69315F-A5C6-C140-A997-B4F22C791E85}" presName="text_1" presStyleLbl="node1" presStyleIdx="0" presStyleCnt="4" custScaleY="137304">
        <dgm:presLayoutVars>
          <dgm:bulletEnabled val="1"/>
        </dgm:presLayoutVars>
      </dgm:prSet>
      <dgm:spPr/>
    </dgm:pt>
    <dgm:pt modelId="{B7DB4996-BA9C-2C48-B198-EFF35CFF62E6}" type="pres">
      <dgm:prSet presAssocID="{EB69315F-A5C6-C140-A997-B4F22C791E85}" presName="accent_1" presStyleCnt="0"/>
      <dgm:spPr/>
    </dgm:pt>
    <dgm:pt modelId="{35942ED8-5BC2-874C-9DE6-DD52CBC1823D}" type="pres">
      <dgm:prSet presAssocID="{EB69315F-A5C6-C140-A997-B4F22C791E85}" presName="accentRepeatNode" presStyleLbl="solidFgAcc1" presStyleIdx="0" presStyleCnt="4"/>
      <dgm:spPr/>
    </dgm:pt>
    <dgm:pt modelId="{4EF99C0E-490D-FB4E-B78A-CA83E023FBD9}" type="pres">
      <dgm:prSet presAssocID="{BEFFF20B-8231-5E48-BFAB-7ED514306926}" presName="text_2" presStyleLbl="node1" presStyleIdx="1" presStyleCnt="4">
        <dgm:presLayoutVars>
          <dgm:bulletEnabled val="1"/>
        </dgm:presLayoutVars>
      </dgm:prSet>
      <dgm:spPr/>
    </dgm:pt>
    <dgm:pt modelId="{533DA36C-B05E-C549-8713-EDD96A1ABEC5}" type="pres">
      <dgm:prSet presAssocID="{BEFFF20B-8231-5E48-BFAB-7ED514306926}" presName="accent_2" presStyleCnt="0"/>
      <dgm:spPr/>
    </dgm:pt>
    <dgm:pt modelId="{F38EF8E9-17FC-E14D-B780-5D5C61325268}" type="pres">
      <dgm:prSet presAssocID="{BEFFF20B-8231-5E48-BFAB-7ED514306926}" presName="accentRepeatNode" presStyleLbl="solidFgAcc1" presStyleIdx="1" presStyleCnt="4"/>
      <dgm:spPr/>
    </dgm:pt>
    <dgm:pt modelId="{7375A5C1-20B4-3D4B-A498-2C9F4CE26EAC}" type="pres">
      <dgm:prSet presAssocID="{6283E848-8D53-9C48-9310-FE62651023CB}" presName="text_3" presStyleLbl="node1" presStyleIdx="2" presStyleCnt="4">
        <dgm:presLayoutVars>
          <dgm:bulletEnabled val="1"/>
        </dgm:presLayoutVars>
      </dgm:prSet>
      <dgm:spPr/>
    </dgm:pt>
    <dgm:pt modelId="{ACC8E0A6-DF1A-8641-8A85-1532D52701B9}" type="pres">
      <dgm:prSet presAssocID="{6283E848-8D53-9C48-9310-FE62651023CB}" presName="accent_3" presStyleCnt="0"/>
      <dgm:spPr/>
    </dgm:pt>
    <dgm:pt modelId="{1A4FBBC2-0960-024A-900E-6B4ED0E427E9}" type="pres">
      <dgm:prSet presAssocID="{6283E848-8D53-9C48-9310-FE62651023CB}" presName="accentRepeatNode" presStyleLbl="solidFgAcc1" presStyleIdx="2" presStyleCnt="4"/>
      <dgm:spPr/>
    </dgm:pt>
    <dgm:pt modelId="{5D53E1AD-DFD2-0742-8572-A6268B62D339}" type="pres">
      <dgm:prSet presAssocID="{352311F7-528B-2242-B668-B493EFCB78D6}" presName="text_4" presStyleLbl="node1" presStyleIdx="3" presStyleCnt="4">
        <dgm:presLayoutVars>
          <dgm:bulletEnabled val="1"/>
        </dgm:presLayoutVars>
      </dgm:prSet>
      <dgm:spPr/>
    </dgm:pt>
    <dgm:pt modelId="{91F2AF50-2562-9B44-9F5C-CCBA5A96AF48}" type="pres">
      <dgm:prSet presAssocID="{352311F7-528B-2242-B668-B493EFCB78D6}" presName="accent_4" presStyleCnt="0"/>
      <dgm:spPr/>
    </dgm:pt>
    <dgm:pt modelId="{278A47C6-DA85-E14B-9273-26F822764D72}" type="pres">
      <dgm:prSet presAssocID="{352311F7-528B-2242-B668-B493EFCB78D6}" presName="accentRepeatNode" presStyleLbl="solidFgAcc1" presStyleIdx="3" presStyleCnt="4"/>
      <dgm:spPr/>
    </dgm:pt>
  </dgm:ptLst>
  <dgm:cxnLst>
    <dgm:cxn modelId="{C606F902-31AD-5948-9F3D-A7B3CA66DEB8}" srcId="{5C2E6F0C-4BEE-9A44-AC4B-1A797E0214F9}" destId="{EB69315F-A5C6-C140-A997-B4F22C791E85}" srcOrd="0" destOrd="0" parTransId="{E350A6A5-8B6B-764B-9C4F-5EE0FB780E4D}" sibTransId="{C1EE9108-4A61-3D49-A6C0-1971C6D83D4F}"/>
    <dgm:cxn modelId="{99F2D117-D457-4440-8398-5E988E517432}" srcId="{5C2E6F0C-4BEE-9A44-AC4B-1A797E0214F9}" destId="{6283E848-8D53-9C48-9310-FE62651023CB}" srcOrd="2" destOrd="0" parTransId="{0509E0D0-279B-7741-BA71-DC89E734B607}" sibTransId="{CE23D82F-A0B4-7E4F-BCAD-A8E4A679D5CA}"/>
    <dgm:cxn modelId="{0485CA1E-8541-9549-B148-3C16A8F446C9}" srcId="{5C2E6F0C-4BEE-9A44-AC4B-1A797E0214F9}" destId="{BEFFF20B-8231-5E48-BFAB-7ED514306926}" srcOrd="1" destOrd="0" parTransId="{1CC442D2-E877-794D-AB96-606F9E7B490D}" sibTransId="{56E68CE0-CA27-5945-8B45-12D6BC34F22B}"/>
    <dgm:cxn modelId="{FDDF4378-BBFA-B740-A60C-60D3613CEF5B}" type="presOf" srcId="{C1EE9108-4A61-3D49-A6C0-1971C6D83D4F}" destId="{83B04A79-76C8-8541-AB78-3D638D1905FF}" srcOrd="0" destOrd="0" presId="urn:microsoft.com/office/officeart/2008/layout/VerticalCurvedList"/>
    <dgm:cxn modelId="{EC5880BA-213C-F943-B259-30C35B78A808}" type="presOf" srcId="{BEFFF20B-8231-5E48-BFAB-7ED514306926}" destId="{4EF99C0E-490D-FB4E-B78A-CA83E023FBD9}" srcOrd="0" destOrd="0" presId="urn:microsoft.com/office/officeart/2008/layout/VerticalCurvedList"/>
    <dgm:cxn modelId="{33E15FC4-1F3A-3F43-85B9-1D2B2C794F50}" type="presOf" srcId="{352311F7-528B-2242-B668-B493EFCB78D6}" destId="{5D53E1AD-DFD2-0742-8572-A6268B62D339}" srcOrd="0" destOrd="0" presId="urn:microsoft.com/office/officeart/2008/layout/VerticalCurvedList"/>
    <dgm:cxn modelId="{247A8BD1-1121-324B-BCD0-0DE43765F1D9}" type="presOf" srcId="{EB69315F-A5C6-C140-A997-B4F22C791E85}" destId="{CC0E515A-DC88-764A-B160-30458131C493}" srcOrd="0" destOrd="0" presId="urn:microsoft.com/office/officeart/2008/layout/VerticalCurvedList"/>
    <dgm:cxn modelId="{5BBE52D7-6C0D-EE47-B1D4-A9ED999CD2DC}" srcId="{5C2E6F0C-4BEE-9A44-AC4B-1A797E0214F9}" destId="{352311F7-528B-2242-B668-B493EFCB78D6}" srcOrd="3" destOrd="0" parTransId="{7E8D6F65-07CC-F249-ADF2-C453E268ED91}" sibTransId="{FD486A03-3997-CB43-829D-D585613031FD}"/>
    <dgm:cxn modelId="{41794FE4-8EC9-1A48-8D6B-A7712E3E5A0B}" type="presOf" srcId="{5C2E6F0C-4BEE-9A44-AC4B-1A797E0214F9}" destId="{E7D118FE-EF02-7240-9417-237A79CB5CFF}" srcOrd="0" destOrd="0" presId="urn:microsoft.com/office/officeart/2008/layout/VerticalCurvedList"/>
    <dgm:cxn modelId="{8F2CB8ED-9969-DC44-9685-BEF67A90D839}" type="presOf" srcId="{6283E848-8D53-9C48-9310-FE62651023CB}" destId="{7375A5C1-20B4-3D4B-A498-2C9F4CE26EAC}" srcOrd="0" destOrd="0" presId="urn:microsoft.com/office/officeart/2008/layout/VerticalCurvedList"/>
    <dgm:cxn modelId="{09E6F25B-7519-8D44-968D-1A226C48BA15}" type="presParOf" srcId="{E7D118FE-EF02-7240-9417-237A79CB5CFF}" destId="{5634D7DA-BEDF-9A49-A483-C500F8E8D894}" srcOrd="0" destOrd="0" presId="urn:microsoft.com/office/officeart/2008/layout/VerticalCurvedList"/>
    <dgm:cxn modelId="{586085A7-C9C5-B646-A69B-9E2AA7880E49}" type="presParOf" srcId="{5634D7DA-BEDF-9A49-A483-C500F8E8D894}" destId="{7B9CEBE0-01BC-E747-B688-0E6D5A8783EB}" srcOrd="0" destOrd="0" presId="urn:microsoft.com/office/officeart/2008/layout/VerticalCurvedList"/>
    <dgm:cxn modelId="{1FFD2769-58C4-714A-8E95-F75B693AB4B3}" type="presParOf" srcId="{7B9CEBE0-01BC-E747-B688-0E6D5A8783EB}" destId="{FCDC05E6-33CA-5342-928A-0D05FF2C4943}" srcOrd="0" destOrd="0" presId="urn:microsoft.com/office/officeart/2008/layout/VerticalCurvedList"/>
    <dgm:cxn modelId="{BA24241D-4FFF-0141-92F0-1F8B3F4269FB}" type="presParOf" srcId="{7B9CEBE0-01BC-E747-B688-0E6D5A8783EB}" destId="{83B04A79-76C8-8541-AB78-3D638D1905FF}" srcOrd="1" destOrd="0" presId="urn:microsoft.com/office/officeart/2008/layout/VerticalCurvedList"/>
    <dgm:cxn modelId="{5099BAF1-53F6-B442-A584-53762BA65FD0}" type="presParOf" srcId="{7B9CEBE0-01BC-E747-B688-0E6D5A8783EB}" destId="{332FC8B6-914C-694B-8793-47DFC8AC524E}" srcOrd="2" destOrd="0" presId="urn:microsoft.com/office/officeart/2008/layout/VerticalCurvedList"/>
    <dgm:cxn modelId="{413ACE6F-E082-1D41-8D42-EC421A875502}" type="presParOf" srcId="{7B9CEBE0-01BC-E747-B688-0E6D5A8783EB}" destId="{C3A7F56E-8AF6-594D-A634-6F3FDEDEFEFD}" srcOrd="3" destOrd="0" presId="urn:microsoft.com/office/officeart/2008/layout/VerticalCurvedList"/>
    <dgm:cxn modelId="{A78578F4-9F8E-3344-B504-ACC80F4B4A46}" type="presParOf" srcId="{5634D7DA-BEDF-9A49-A483-C500F8E8D894}" destId="{CC0E515A-DC88-764A-B160-30458131C493}" srcOrd="1" destOrd="0" presId="urn:microsoft.com/office/officeart/2008/layout/VerticalCurvedList"/>
    <dgm:cxn modelId="{DE42AD26-AE4F-CD4A-9BDB-9404C80770CB}" type="presParOf" srcId="{5634D7DA-BEDF-9A49-A483-C500F8E8D894}" destId="{B7DB4996-BA9C-2C48-B198-EFF35CFF62E6}" srcOrd="2" destOrd="0" presId="urn:microsoft.com/office/officeart/2008/layout/VerticalCurvedList"/>
    <dgm:cxn modelId="{E08C078A-0EE0-3440-8FC4-384AF324EE13}" type="presParOf" srcId="{B7DB4996-BA9C-2C48-B198-EFF35CFF62E6}" destId="{35942ED8-5BC2-874C-9DE6-DD52CBC1823D}" srcOrd="0" destOrd="0" presId="urn:microsoft.com/office/officeart/2008/layout/VerticalCurvedList"/>
    <dgm:cxn modelId="{D26C608B-E289-5E42-9647-86F8058BAD36}" type="presParOf" srcId="{5634D7DA-BEDF-9A49-A483-C500F8E8D894}" destId="{4EF99C0E-490D-FB4E-B78A-CA83E023FBD9}" srcOrd="3" destOrd="0" presId="urn:microsoft.com/office/officeart/2008/layout/VerticalCurvedList"/>
    <dgm:cxn modelId="{2A84452C-8C03-AA40-A500-95A720A900EB}" type="presParOf" srcId="{5634D7DA-BEDF-9A49-A483-C500F8E8D894}" destId="{533DA36C-B05E-C549-8713-EDD96A1ABEC5}" srcOrd="4" destOrd="0" presId="urn:microsoft.com/office/officeart/2008/layout/VerticalCurvedList"/>
    <dgm:cxn modelId="{8A6123A2-8428-E445-952B-6F355B2C8A54}" type="presParOf" srcId="{533DA36C-B05E-C549-8713-EDD96A1ABEC5}" destId="{F38EF8E9-17FC-E14D-B780-5D5C61325268}" srcOrd="0" destOrd="0" presId="urn:microsoft.com/office/officeart/2008/layout/VerticalCurvedList"/>
    <dgm:cxn modelId="{DBA967D3-9900-B74F-94AE-6F7AF06DDC64}" type="presParOf" srcId="{5634D7DA-BEDF-9A49-A483-C500F8E8D894}" destId="{7375A5C1-20B4-3D4B-A498-2C9F4CE26EAC}" srcOrd="5" destOrd="0" presId="urn:microsoft.com/office/officeart/2008/layout/VerticalCurvedList"/>
    <dgm:cxn modelId="{90A520C4-0CBB-424B-A15B-E1003E57C618}" type="presParOf" srcId="{5634D7DA-BEDF-9A49-A483-C500F8E8D894}" destId="{ACC8E0A6-DF1A-8641-8A85-1532D52701B9}" srcOrd="6" destOrd="0" presId="urn:microsoft.com/office/officeart/2008/layout/VerticalCurvedList"/>
    <dgm:cxn modelId="{06C05AF8-184C-3641-82E4-7BD3EB57665A}" type="presParOf" srcId="{ACC8E0A6-DF1A-8641-8A85-1532D52701B9}" destId="{1A4FBBC2-0960-024A-900E-6B4ED0E427E9}" srcOrd="0" destOrd="0" presId="urn:microsoft.com/office/officeart/2008/layout/VerticalCurvedList"/>
    <dgm:cxn modelId="{8D72294F-A3FD-F94D-B011-BEFAB0A9D0E0}" type="presParOf" srcId="{5634D7DA-BEDF-9A49-A483-C500F8E8D894}" destId="{5D53E1AD-DFD2-0742-8572-A6268B62D339}" srcOrd="7" destOrd="0" presId="urn:microsoft.com/office/officeart/2008/layout/VerticalCurvedList"/>
    <dgm:cxn modelId="{CD850508-95A3-DF42-9672-A15B3EBE74C7}" type="presParOf" srcId="{5634D7DA-BEDF-9A49-A483-C500F8E8D894}" destId="{91F2AF50-2562-9B44-9F5C-CCBA5A96AF48}" srcOrd="8" destOrd="0" presId="urn:microsoft.com/office/officeart/2008/layout/VerticalCurvedList"/>
    <dgm:cxn modelId="{0DD9172C-9F2C-784F-B182-90743387D129}" type="presParOf" srcId="{91F2AF50-2562-9B44-9F5C-CCBA5A96AF48}" destId="{278A47C6-DA85-E14B-9273-26F822764D7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0A31DD7-C509-DF42-83AB-4C3B9E0EE266}" type="doc">
      <dgm:prSet loTypeId="urn:microsoft.com/office/officeart/2005/8/layout/default" loCatId="" qsTypeId="urn:microsoft.com/office/officeart/2005/8/quickstyle/simple1" qsCatId="simple" csTypeId="urn:microsoft.com/office/officeart/2005/8/colors/accent0_2" csCatId="mainScheme" phldr="1"/>
      <dgm:spPr/>
      <dgm:t>
        <a:bodyPr/>
        <a:lstStyle/>
        <a:p>
          <a:endParaRPr lang="es-ES"/>
        </a:p>
      </dgm:t>
    </dgm:pt>
    <dgm:pt modelId="{51E3D222-BAAB-D846-969A-25C15AC59C6D}">
      <dgm:prSet phldrT="[Texto]" custT="1"/>
      <dgm:spPr>
        <a:ln>
          <a:solidFill>
            <a:srgbClr val="00AAA7"/>
          </a:solidFill>
        </a:ln>
      </dgm:spPr>
      <dgm:t>
        <a:bodyPr/>
        <a:lstStyle/>
        <a:p>
          <a:r>
            <a:rPr lang="es-CO" sz="1400" b="0" i="0" u="none" dirty="0">
              <a:solidFill>
                <a:srgbClr val="152B48"/>
              </a:solidFill>
              <a:latin typeface="Montserrat ExtraLight" pitchFamily="2" charset="77"/>
            </a:rPr>
            <a:t>PAS 160 mm Hg o más, o  PAD 110 mm Hg o más en dos ocasiones con al menos 4 horas de diferencia.</a:t>
          </a:r>
          <a:endParaRPr lang="es-ES" sz="1400" dirty="0">
            <a:solidFill>
              <a:srgbClr val="152B48"/>
            </a:solidFill>
            <a:latin typeface="Montserrat ExtraLight" pitchFamily="2" charset="77"/>
          </a:endParaRPr>
        </a:p>
      </dgm:t>
    </dgm:pt>
    <dgm:pt modelId="{4D46D700-59AA-7B40-9E3A-602F236CE84B}" type="parTrans" cxnId="{8B44E9D9-F9D6-DE4F-9A65-052EC923434F}">
      <dgm:prSet/>
      <dgm:spPr/>
      <dgm:t>
        <a:bodyPr/>
        <a:lstStyle/>
        <a:p>
          <a:endParaRPr lang="es-ES" sz="1400">
            <a:solidFill>
              <a:schemeClr val="tx1"/>
            </a:solidFill>
            <a:latin typeface="Montserrat ExtraLight" pitchFamily="2" charset="77"/>
          </a:endParaRPr>
        </a:p>
      </dgm:t>
    </dgm:pt>
    <dgm:pt modelId="{D5E4CD9B-7E60-3B46-9B91-C225DFC19017}" type="sibTrans" cxnId="{8B44E9D9-F9D6-DE4F-9A65-052EC923434F}">
      <dgm:prSet/>
      <dgm:spPr/>
      <dgm:t>
        <a:bodyPr/>
        <a:lstStyle/>
        <a:p>
          <a:endParaRPr lang="es-ES" sz="1400">
            <a:solidFill>
              <a:schemeClr val="tx1"/>
            </a:solidFill>
            <a:latin typeface="Montserrat ExtraLight" pitchFamily="2" charset="77"/>
          </a:endParaRPr>
        </a:p>
      </dgm:t>
    </dgm:pt>
    <dgm:pt modelId="{F85627F7-D8A9-3646-8746-DC3460ED626C}">
      <dgm:prSet phldrT="[Texto]" custT="1"/>
      <dgm:spPr>
        <a:ln>
          <a:solidFill>
            <a:srgbClr val="00AAA7"/>
          </a:solidFill>
        </a:ln>
      </dgm:spPr>
      <dgm:t>
        <a:bodyPr/>
        <a:lstStyle/>
        <a:p>
          <a:r>
            <a:rPr lang="es-CO" sz="1400" b="0" i="0" u="none" dirty="0">
              <a:solidFill>
                <a:srgbClr val="152B48"/>
              </a:solidFill>
              <a:latin typeface="Montserrat ExtraLight" pitchFamily="2" charset="77"/>
            </a:rPr>
            <a:t>Trombocitopenia &lt;100.000. </a:t>
          </a:r>
          <a:endParaRPr lang="es-ES" sz="1400" dirty="0">
            <a:solidFill>
              <a:srgbClr val="152B48"/>
            </a:solidFill>
            <a:latin typeface="Montserrat ExtraLight" pitchFamily="2" charset="77"/>
          </a:endParaRPr>
        </a:p>
      </dgm:t>
    </dgm:pt>
    <dgm:pt modelId="{171B6FCD-E08B-4548-A0C7-97450047D6B7}" type="parTrans" cxnId="{3F89A645-DD86-AD40-BC65-17DF9419106F}">
      <dgm:prSet/>
      <dgm:spPr/>
      <dgm:t>
        <a:bodyPr/>
        <a:lstStyle/>
        <a:p>
          <a:endParaRPr lang="es-ES" sz="1400">
            <a:solidFill>
              <a:schemeClr val="tx1"/>
            </a:solidFill>
            <a:latin typeface="Montserrat ExtraLight" pitchFamily="2" charset="77"/>
          </a:endParaRPr>
        </a:p>
      </dgm:t>
    </dgm:pt>
    <dgm:pt modelId="{C949E69D-8CBD-4E42-881B-8B67535E9B5F}" type="sibTrans" cxnId="{3F89A645-DD86-AD40-BC65-17DF9419106F}">
      <dgm:prSet/>
      <dgm:spPr/>
      <dgm:t>
        <a:bodyPr/>
        <a:lstStyle/>
        <a:p>
          <a:endParaRPr lang="es-ES" sz="1400">
            <a:solidFill>
              <a:schemeClr val="tx1"/>
            </a:solidFill>
            <a:latin typeface="Montserrat ExtraLight" pitchFamily="2" charset="77"/>
          </a:endParaRPr>
        </a:p>
      </dgm:t>
    </dgm:pt>
    <dgm:pt modelId="{79D2D72D-3AE7-ED4B-8089-71B889A3BC3F}">
      <dgm:prSet phldrT="[Texto]" custT="1"/>
      <dgm:spPr>
        <a:ln>
          <a:solidFill>
            <a:srgbClr val="00AAA7"/>
          </a:solidFill>
        </a:ln>
      </dgm:spPr>
      <dgm:t>
        <a:bodyPr/>
        <a:lstStyle/>
        <a:p>
          <a:r>
            <a:rPr lang="es-CO" sz="1200" b="0" i="0" u="none" dirty="0">
              <a:solidFill>
                <a:srgbClr val="152B48"/>
              </a:solidFill>
              <a:latin typeface="Montserrat ExtraLight" pitchFamily="2" charset="77"/>
            </a:rPr>
            <a:t>Deterioro de la función hepática:  más del doble del límite superior de concentraciones normales, o por dolor severo persistente en el cuadrante superior derecho o epigástrico que no responde a los medicamentos.</a:t>
          </a:r>
          <a:endParaRPr lang="es-ES" sz="1200" dirty="0">
            <a:solidFill>
              <a:srgbClr val="152B48"/>
            </a:solidFill>
            <a:latin typeface="Montserrat ExtraLight" pitchFamily="2" charset="77"/>
          </a:endParaRPr>
        </a:p>
      </dgm:t>
    </dgm:pt>
    <dgm:pt modelId="{B0F009E1-717C-DF43-AFBD-767616509BBE}" type="parTrans" cxnId="{D22E9BAD-FE8C-7945-9638-DF84299DF821}">
      <dgm:prSet/>
      <dgm:spPr/>
      <dgm:t>
        <a:bodyPr/>
        <a:lstStyle/>
        <a:p>
          <a:endParaRPr lang="es-ES" sz="1400">
            <a:solidFill>
              <a:schemeClr val="tx1"/>
            </a:solidFill>
            <a:latin typeface="Montserrat ExtraLight" pitchFamily="2" charset="77"/>
          </a:endParaRPr>
        </a:p>
      </dgm:t>
    </dgm:pt>
    <dgm:pt modelId="{EC5C2B99-FEB5-8146-82AB-9D3361A1EC4E}" type="sibTrans" cxnId="{D22E9BAD-FE8C-7945-9638-DF84299DF821}">
      <dgm:prSet/>
      <dgm:spPr/>
      <dgm:t>
        <a:bodyPr/>
        <a:lstStyle/>
        <a:p>
          <a:endParaRPr lang="es-ES" sz="1400">
            <a:solidFill>
              <a:schemeClr val="tx1"/>
            </a:solidFill>
            <a:latin typeface="Montserrat ExtraLight" pitchFamily="2" charset="77"/>
          </a:endParaRPr>
        </a:p>
      </dgm:t>
    </dgm:pt>
    <dgm:pt modelId="{3D5F59B6-CC3F-4046-B16C-44D59C09F731}">
      <dgm:prSet phldrT="[Texto]" custT="1"/>
      <dgm:spPr>
        <a:ln>
          <a:solidFill>
            <a:srgbClr val="00AAA7"/>
          </a:solidFill>
        </a:ln>
      </dgm:spPr>
      <dgm:t>
        <a:bodyPr/>
        <a:lstStyle/>
        <a:p>
          <a:r>
            <a:rPr lang="es-CO" sz="1200" b="0" i="0" u="none" dirty="0">
              <a:solidFill>
                <a:srgbClr val="152B48"/>
              </a:solidFill>
              <a:latin typeface="Montserrat ExtraLight" pitchFamily="2" charset="77"/>
            </a:rPr>
            <a:t>Insuficiencia renal (concentración de creatinina sérica superior a 1,1 mg / dL o duplicación de la concentración de creatinina sérica en ausencia de otra enfermedad renal).</a:t>
          </a:r>
          <a:endParaRPr lang="es-ES" sz="1200" dirty="0">
            <a:solidFill>
              <a:srgbClr val="152B48"/>
            </a:solidFill>
            <a:latin typeface="Montserrat ExtraLight" pitchFamily="2" charset="77"/>
          </a:endParaRPr>
        </a:p>
      </dgm:t>
    </dgm:pt>
    <dgm:pt modelId="{5CDE5D51-15AA-564A-B8E1-749B83B16F37}" type="parTrans" cxnId="{EF0B59E8-2CAE-A649-969C-6449FCE42F17}">
      <dgm:prSet/>
      <dgm:spPr/>
      <dgm:t>
        <a:bodyPr/>
        <a:lstStyle/>
        <a:p>
          <a:endParaRPr lang="es-ES" sz="1400">
            <a:solidFill>
              <a:schemeClr val="tx1"/>
            </a:solidFill>
            <a:latin typeface="Montserrat ExtraLight" pitchFamily="2" charset="77"/>
          </a:endParaRPr>
        </a:p>
      </dgm:t>
    </dgm:pt>
    <dgm:pt modelId="{D37B23B3-9E0E-8B4F-8DEE-68FA1CD5D587}" type="sibTrans" cxnId="{EF0B59E8-2CAE-A649-969C-6449FCE42F17}">
      <dgm:prSet/>
      <dgm:spPr/>
      <dgm:t>
        <a:bodyPr/>
        <a:lstStyle/>
        <a:p>
          <a:endParaRPr lang="es-ES" sz="1400">
            <a:solidFill>
              <a:schemeClr val="tx1"/>
            </a:solidFill>
            <a:latin typeface="Montserrat ExtraLight" pitchFamily="2" charset="77"/>
          </a:endParaRPr>
        </a:p>
      </dgm:t>
    </dgm:pt>
    <dgm:pt modelId="{104C15E3-E5EC-6849-9321-1BA0DECF16F3}">
      <dgm:prSet phldrT="[Texto]" custT="1"/>
      <dgm:spPr>
        <a:ln>
          <a:solidFill>
            <a:srgbClr val="00AAA7"/>
          </a:solidFill>
        </a:ln>
      </dgm:spPr>
      <dgm:t>
        <a:bodyPr/>
        <a:lstStyle/>
        <a:p>
          <a:r>
            <a:rPr lang="es-CO" sz="1400" b="0" i="0" u="none" dirty="0">
              <a:solidFill>
                <a:srgbClr val="152B48"/>
              </a:solidFill>
              <a:latin typeface="Montserrat ExtraLight" pitchFamily="2" charset="77"/>
            </a:rPr>
            <a:t>Edema pulmonar.</a:t>
          </a:r>
          <a:endParaRPr lang="es-ES" sz="1400" dirty="0">
            <a:solidFill>
              <a:srgbClr val="152B48"/>
            </a:solidFill>
            <a:latin typeface="Montserrat ExtraLight" pitchFamily="2" charset="77"/>
          </a:endParaRPr>
        </a:p>
      </dgm:t>
    </dgm:pt>
    <dgm:pt modelId="{C16D925C-1F72-4B41-A2D5-4E0E2744837B}" type="parTrans" cxnId="{EA9D12B6-39D6-544B-85F5-477F383E7A75}">
      <dgm:prSet/>
      <dgm:spPr/>
      <dgm:t>
        <a:bodyPr/>
        <a:lstStyle/>
        <a:p>
          <a:endParaRPr lang="es-ES" sz="1400">
            <a:solidFill>
              <a:schemeClr val="tx1"/>
            </a:solidFill>
            <a:latin typeface="Montserrat ExtraLight" pitchFamily="2" charset="77"/>
          </a:endParaRPr>
        </a:p>
      </dgm:t>
    </dgm:pt>
    <dgm:pt modelId="{0C1532F0-BA47-384B-9A8E-14C738169092}" type="sibTrans" cxnId="{EA9D12B6-39D6-544B-85F5-477F383E7A75}">
      <dgm:prSet/>
      <dgm:spPr/>
      <dgm:t>
        <a:bodyPr/>
        <a:lstStyle/>
        <a:p>
          <a:endParaRPr lang="es-ES" sz="1400">
            <a:solidFill>
              <a:schemeClr val="tx1"/>
            </a:solidFill>
            <a:latin typeface="Montserrat ExtraLight" pitchFamily="2" charset="77"/>
          </a:endParaRPr>
        </a:p>
      </dgm:t>
    </dgm:pt>
    <dgm:pt modelId="{27EAA7C5-66FD-614C-80A3-77367A5B009A}">
      <dgm:prSet custT="1"/>
      <dgm:spPr>
        <a:ln>
          <a:solidFill>
            <a:srgbClr val="00AAA7"/>
          </a:solidFill>
        </a:ln>
      </dgm:spPr>
      <dgm:t>
        <a:bodyPr/>
        <a:lstStyle/>
        <a:p>
          <a:r>
            <a:rPr lang="es-CO" sz="1400" b="0" i="0" u="none" dirty="0">
              <a:solidFill>
                <a:srgbClr val="152B48"/>
              </a:solidFill>
              <a:latin typeface="Montserrat ExtraLight" pitchFamily="2" charset="77"/>
            </a:rPr>
            <a:t>Cefalea de inicio reciente que no responde a la medicación y no se explica por diagnósticos alternativos.</a:t>
          </a:r>
          <a:endParaRPr lang="es-ES" sz="1400" dirty="0">
            <a:solidFill>
              <a:srgbClr val="152B48"/>
            </a:solidFill>
            <a:latin typeface="Montserrat ExtraLight" pitchFamily="2" charset="77"/>
          </a:endParaRPr>
        </a:p>
      </dgm:t>
    </dgm:pt>
    <dgm:pt modelId="{691D384A-88B4-8245-AAC2-D7E33D75DBA3}" type="parTrans" cxnId="{F659A20B-6DF0-9846-82CC-C4C2A454984A}">
      <dgm:prSet/>
      <dgm:spPr/>
      <dgm:t>
        <a:bodyPr/>
        <a:lstStyle/>
        <a:p>
          <a:endParaRPr lang="es-ES" sz="1400">
            <a:solidFill>
              <a:schemeClr val="tx1"/>
            </a:solidFill>
            <a:latin typeface="Montserrat ExtraLight" pitchFamily="2" charset="77"/>
          </a:endParaRPr>
        </a:p>
      </dgm:t>
    </dgm:pt>
    <dgm:pt modelId="{ACBA68BC-40B9-0746-AF3D-FCA37723FC36}" type="sibTrans" cxnId="{F659A20B-6DF0-9846-82CC-C4C2A454984A}">
      <dgm:prSet/>
      <dgm:spPr/>
      <dgm:t>
        <a:bodyPr/>
        <a:lstStyle/>
        <a:p>
          <a:endParaRPr lang="es-ES" sz="1400">
            <a:solidFill>
              <a:schemeClr val="tx1"/>
            </a:solidFill>
            <a:latin typeface="Montserrat ExtraLight" pitchFamily="2" charset="77"/>
          </a:endParaRPr>
        </a:p>
      </dgm:t>
    </dgm:pt>
    <dgm:pt modelId="{FB4448FF-E17C-B74B-BE10-40BFDACC8105}">
      <dgm:prSet custT="1"/>
      <dgm:spPr>
        <a:ln>
          <a:solidFill>
            <a:srgbClr val="00AAA7"/>
          </a:solidFill>
        </a:ln>
      </dgm:spPr>
      <dgm:t>
        <a:bodyPr/>
        <a:lstStyle/>
        <a:p>
          <a:r>
            <a:rPr lang="es-CO" sz="1400" b="0" i="0" u="none" dirty="0">
              <a:solidFill>
                <a:srgbClr val="152B48"/>
              </a:solidFill>
              <a:latin typeface="Montserrat ExtraLight" pitchFamily="2" charset="77"/>
            </a:rPr>
            <a:t>Alteraciones visuales.</a:t>
          </a:r>
          <a:endParaRPr lang="es-ES" sz="1400" dirty="0">
            <a:solidFill>
              <a:srgbClr val="152B48"/>
            </a:solidFill>
            <a:latin typeface="Montserrat ExtraLight" pitchFamily="2" charset="77"/>
          </a:endParaRPr>
        </a:p>
      </dgm:t>
    </dgm:pt>
    <dgm:pt modelId="{8AB90780-FF04-2347-B0AD-4D6721197AFC}" type="parTrans" cxnId="{7ED01ABB-0E73-8D42-8215-348D46382E46}">
      <dgm:prSet/>
      <dgm:spPr/>
      <dgm:t>
        <a:bodyPr/>
        <a:lstStyle/>
        <a:p>
          <a:endParaRPr lang="es-ES" sz="1400">
            <a:solidFill>
              <a:schemeClr val="tx1"/>
            </a:solidFill>
            <a:latin typeface="Montserrat ExtraLight" pitchFamily="2" charset="77"/>
          </a:endParaRPr>
        </a:p>
      </dgm:t>
    </dgm:pt>
    <dgm:pt modelId="{8A9C8740-EB61-4540-BD35-6ADA416F5D51}" type="sibTrans" cxnId="{7ED01ABB-0E73-8D42-8215-348D46382E46}">
      <dgm:prSet/>
      <dgm:spPr/>
      <dgm:t>
        <a:bodyPr/>
        <a:lstStyle/>
        <a:p>
          <a:endParaRPr lang="es-ES" sz="1400">
            <a:solidFill>
              <a:schemeClr val="tx1"/>
            </a:solidFill>
            <a:latin typeface="Montserrat ExtraLight" pitchFamily="2" charset="77"/>
          </a:endParaRPr>
        </a:p>
      </dgm:t>
    </dgm:pt>
    <dgm:pt modelId="{F845102F-1455-9A45-99D6-7AA887433DD8}" type="pres">
      <dgm:prSet presAssocID="{10A31DD7-C509-DF42-83AB-4C3B9E0EE266}" presName="diagram" presStyleCnt="0">
        <dgm:presLayoutVars>
          <dgm:dir/>
          <dgm:resizeHandles val="exact"/>
        </dgm:presLayoutVars>
      </dgm:prSet>
      <dgm:spPr/>
    </dgm:pt>
    <dgm:pt modelId="{7E32F1B8-934E-9C49-9D3E-3D84D2F4BA80}" type="pres">
      <dgm:prSet presAssocID="{51E3D222-BAAB-D846-969A-25C15AC59C6D}" presName="node" presStyleLbl="node1" presStyleIdx="0" presStyleCnt="7">
        <dgm:presLayoutVars>
          <dgm:bulletEnabled val="1"/>
        </dgm:presLayoutVars>
      </dgm:prSet>
      <dgm:spPr/>
    </dgm:pt>
    <dgm:pt modelId="{64E3BD69-722A-BB4B-9545-71AE7F040F1F}" type="pres">
      <dgm:prSet presAssocID="{D5E4CD9B-7E60-3B46-9B91-C225DFC19017}" presName="sibTrans" presStyleCnt="0"/>
      <dgm:spPr/>
    </dgm:pt>
    <dgm:pt modelId="{B3815838-EDA3-B94C-9E1A-68279836E81D}" type="pres">
      <dgm:prSet presAssocID="{F85627F7-D8A9-3646-8746-DC3460ED626C}" presName="node" presStyleLbl="node1" presStyleIdx="1" presStyleCnt="7">
        <dgm:presLayoutVars>
          <dgm:bulletEnabled val="1"/>
        </dgm:presLayoutVars>
      </dgm:prSet>
      <dgm:spPr/>
    </dgm:pt>
    <dgm:pt modelId="{3CCD3946-15AB-3A4D-99B7-BDFF6E0D4888}" type="pres">
      <dgm:prSet presAssocID="{C949E69D-8CBD-4E42-881B-8B67535E9B5F}" presName="sibTrans" presStyleCnt="0"/>
      <dgm:spPr/>
    </dgm:pt>
    <dgm:pt modelId="{7308CF77-B65D-2F4C-A130-499AEBD3E2DD}" type="pres">
      <dgm:prSet presAssocID="{79D2D72D-3AE7-ED4B-8089-71B889A3BC3F}" presName="node" presStyleLbl="node1" presStyleIdx="2" presStyleCnt="7">
        <dgm:presLayoutVars>
          <dgm:bulletEnabled val="1"/>
        </dgm:presLayoutVars>
      </dgm:prSet>
      <dgm:spPr/>
    </dgm:pt>
    <dgm:pt modelId="{EA6F9653-4DEA-FF4F-A6D8-E0DA1D978AD2}" type="pres">
      <dgm:prSet presAssocID="{EC5C2B99-FEB5-8146-82AB-9D3361A1EC4E}" presName="sibTrans" presStyleCnt="0"/>
      <dgm:spPr/>
    </dgm:pt>
    <dgm:pt modelId="{FE2BC9A8-138C-424C-83BF-FF38E5E20DF1}" type="pres">
      <dgm:prSet presAssocID="{3D5F59B6-CC3F-4046-B16C-44D59C09F731}" presName="node" presStyleLbl="node1" presStyleIdx="3" presStyleCnt="7">
        <dgm:presLayoutVars>
          <dgm:bulletEnabled val="1"/>
        </dgm:presLayoutVars>
      </dgm:prSet>
      <dgm:spPr/>
    </dgm:pt>
    <dgm:pt modelId="{EB0DFC5C-B7D1-D54C-8B3F-BC30324A23DE}" type="pres">
      <dgm:prSet presAssocID="{D37B23B3-9E0E-8B4F-8DEE-68FA1CD5D587}" presName="sibTrans" presStyleCnt="0"/>
      <dgm:spPr/>
    </dgm:pt>
    <dgm:pt modelId="{FF37B1AA-2A61-8446-99E3-E88FCF0160FB}" type="pres">
      <dgm:prSet presAssocID="{104C15E3-E5EC-6849-9321-1BA0DECF16F3}" presName="node" presStyleLbl="node1" presStyleIdx="4" presStyleCnt="7">
        <dgm:presLayoutVars>
          <dgm:bulletEnabled val="1"/>
        </dgm:presLayoutVars>
      </dgm:prSet>
      <dgm:spPr/>
    </dgm:pt>
    <dgm:pt modelId="{AA81A28C-DC97-3F4C-A583-04685901B27D}" type="pres">
      <dgm:prSet presAssocID="{0C1532F0-BA47-384B-9A8E-14C738169092}" presName="sibTrans" presStyleCnt="0"/>
      <dgm:spPr/>
    </dgm:pt>
    <dgm:pt modelId="{145F7268-A3FA-554C-9DB3-1AAF7240FF08}" type="pres">
      <dgm:prSet presAssocID="{27EAA7C5-66FD-614C-80A3-77367A5B009A}" presName="node" presStyleLbl="node1" presStyleIdx="5" presStyleCnt="7">
        <dgm:presLayoutVars>
          <dgm:bulletEnabled val="1"/>
        </dgm:presLayoutVars>
      </dgm:prSet>
      <dgm:spPr/>
    </dgm:pt>
    <dgm:pt modelId="{935460EC-CD0B-714D-9E30-DDBC45520110}" type="pres">
      <dgm:prSet presAssocID="{ACBA68BC-40B9-0746-AF3D-FCA37723FC36}" presName="sibTrans" presStyleCnt="0"/>
      <dgm:spPr/>
    </dgm:pt>
    <dgm:pt modelId="{3A4DF8F1-375A-124A-9DE9-0F777E6C1706}" type="pres">
      <dgm:prSet presAssocID="{FB4448FF-E17C-B74B-BE10-40BFDACC8105}" presName="node" presStyleLbl="node1" presStyleIdx="6" presStyleCnt="7">
        <dgm:presLayoutVars>
          <dgm:bulletEnabled val="1"/>
        </dgm:presLayoutVars>
      </dgm:prSet>
      <dgm:spPr/>
    </dgm:pt>
  </dgm:ptLst>
  <dgm:cxnLst>
    <dgm:cxn modelId="{F659A20B-6DF0-9846-82CC-C4C2A454984A}" srcId="{10A31DD7-C509-DF42-83AB-4C3B9E0EE266}" destId="{27EAA7C5-66FD-614C-80A3-77367A5B009A}" srcOrd="5" destOrd="0" parTransId="{691D384A-88B4-8245-AAC2-D7E33D75DBA3}" sibTransId="{ACBA68BC-40B9-0746-AF3D-FCA37723FC36}"/>
    <dgm:cxn modelId="{65BE7F2E-4C43-5D4D-A44A-CE38A80130AD}" type="presOf" srcId="{27EAA7C5-66FD-614C-80A3-77367A5B009A}" destId="{145F7268-A3FA-554C-9DB3-1AAF7240FF08}" srcOrd="0" destOrd="0" presId="urn:microsoft.com/office/officeart/2005/8/layout/default"/>
    <dgm:cxn modelId="{9BF07D32-B44C-5249-8BBA-84EAB8177354}" type="presOf" srcId="{3D5F59B6-CC3F-4046-B16C-44D59C09F731}" destId="{FE2BC9A8-138C-424C-83BF-FF38E5E20DF1}" srcOrd="0" destOrd="0" presId="urn:microsoft.com/office/officeart/2005/8/layout/default"/>
    <dgm:cxn modelId="{2EAD7E3A-D34F-E24E-915D-912A42160B3B}" type="presOf" srcId="{FB4448FF-E17C-B74B-BE10-40BFDACC8105}" destId="{3A4DF8F1-375A-124A-9DE9-0F777E6C1706}" srcOrd="0" destOrd="0" presId="urn:microsoft.com/office/officeart/2005/8/layout/default"/>
    <dgm:cxn modelId="{EEC17D5F-B1AA-914D-ADB4-13033F4F6608}" type="presOf" srcId="{F85627F7-D8A9-3646-8746-DC3460ED626C}" destId="{B3815838-EDA3-B94C-9E1A-68279836E81D}" srcOrd="0" destOrd="0" presId="urn:microsoft.com/office/officeart/2005/8/layout/default"/>
    <dgm:cxn modelId="{5140BE43-449E-EA45-BF39-0836449B6B6A}" type="presOf" srcId="{79D2D72D-3AE7-ED4B-8089-71B889A3BC3F}" destId="{7308CF77-B65D-2F4C-A130-499AEBD3E2DD}" srcOrd="0" destOrd="0" presId="urn:microsoft.com/office/officeart/2005/8/layout/default"/>
    <dgm:cxn modelId="{3F89A645-DD86-AD40-BC65-17DF9419106F}" srcId="{10A31DD7-C509-DF42-83AB-4C3B9E0EE266}" destId="{F85627F7-D8A9-3646-8746-DC3460ED626C}" srcOrd="1" destOrd="0" parTransId="{171B6FCD-E08B-4548-A0C7-97450047D6B7}" sibTransId="{C949E69D-8CBD-4E42-881B-8B67535E9B5F}"/>
    <dgm:cxn modelId="{4FF17550-B2FD-6341-9E53-7F19CDB4518B}" type="presOf" srcId="{104C15E3-E5EC-6849-9321-1BA0DECF16F3}" destId="{FF37B1AA-2A61-8446-99E3-E88FCF0160FB}" srcOrd="0" destOrd="0" presId="urn:microsoft.com/office/officeart/2005/8/layout/default"/>
    <dgm:cxn modelId="{AD723697-1936-B147-812C-947CBD76EA4D}" type="presOf" srcId="{10A31DD7-C509-DF42-83AB-4C3B9E0EE266}" destId="{F845102F-1455-9A45-99D6-7AA887433DD8}" srcOrd="0" destOrd="0" presId="urn:microsoft.com/office/officeart/2005/8/layout/default"/>
    <dgm:cxn modelId="{1A8D7199-FDAF-4548-84C1-C39B1394D4DA}" type="presOf" srcId="{51E3D222-BAAB-D846-969A-25C15AC59C6D}" destId="{7E32F1B8-934E-9C49-9D3E-3D84D2F4BA80}" srcOrd="0" destOrd="0" presId="urn:microsoft.com/office/officeart/2005/8/layout/default"/>
    <dgm:cxn modelId="{D22E9BAD-FE8C-7945-9638-DF84299DF821}" srcId="{10A31DD7-C509-DF42-83AB-4C3B9E0EE266}" destId="{79D2D72D-3AE7-ED4B-8089-71B889A3BC3F}" srcOrd="2" destOrd="0" parTransId="{B0F009E1-717C-DF43-AFBD-767616509BBE}" sibTransId="{EC5C2B99-FEB5-8146-82AB-9D3361A1EC4E}"/>
    <dgm:cxn modelId="{EA9D12B6-39D6-544B-85F5-477F383E7A75}" srcId="{10A31DD7-C509-DF42-83AB-4C3B9E0EE266}" destId="{104C15E3-E5EC-6849-9321-1BA0DECF16F3}" srcOrd="4" destOrd="0" parTransId="{C16D925C-1F72-4B41-A2D5-4E0E2744837B}" sibTransId="{0C1532F0-BA47-384B-9A8E-14C738169092}"/>
    <dgm:cxn modelId="{7ED01ABB-0E73-8D42-8215-348D46382E46}" srcId="{10A31DD7-C509-DF42-83AB-4C3B9E0EE266}" destId="{FB4448FF-E17C-B74B-BE10-40BFDACC8105}" srcOrd="6" destOrd="0" parTransId="{8AB90780-FF04-2347-B0AD-4D6721197AFC}" sibTransId="{8A9C8740-EB61-4540-BD35-6ADA416F5D51}"/>
    <dgm:cxn modelId="{8B44E9D9-F9D6-DE4F-9A65-052EC923434F}" srcId="{10A31DD7-C509-DF42-83AB-4C3B9E0EE266}" destId="{51E3D222-BAAB-D846-969A-25C15AC59C6D}" srcOrd="0" destOrd="0" parTransId="{4D46D700-59AA-7B40-9E3A-602F236CE84B}" sibTransId="{D5E4CD9B-7E60-3B46-9B91-C225DFC19017}"/>
    <dgm:cxn modelId="{EF0B59E8-2CAE-A649-969C-6449FCE42F17}" srcId="{10A31DD7-C509-DF42-83AB-4C3B9E0EE266}" destId="{3D5F59B6-CC3F-4046-B16C-44D59C09F731}" srcOrd="3" destOrd="0" parTransId="{5CDE5D51-15AA-564A-B8E1-749B83B16F37}" sibTransId="{D37B23B3-9E0E-8B4F-8DEE-68FA1CD5D587}"/>
    <dgm:cxn modelId="{6C7CF21B-4F60-5E4F-81B2-FE786D867BF8}" type="presParOf" srcId="{F845102F-1455-9A45-99D6-7AA887433DD8}" destId="{7E32F1B8-934E-9C49-9D3E-3D84D2F4BA80}" srcOrd="0" destOrd="0" presId="urn:microsoft.com/office/officeart/2005/8/layout/default"/>
    <dgm:cxn modelId="{A1F8B873-2ADF-974D-AF56-74B08853F4C5}" type="presParOf" srcId="{F845102F-1455-9A45-99D6-7AA887433DD8}" destId="{64E3BD69-722A-BB4B-9545-71AE7F040F1F}" srcOrd="1" destOrd="0" presId="urn:microsoft.com/office/officeart/2005/8/layout/default"/>
    <dgm:cxn modelId="{E585B4F9-4112-7D44-B644-17E68879F096}" type="presParOf" srcId="{F845102F-1455-9A45-99D6-7AA887433DD8}" destId="{B3815838-EDA3-B94C-9E1A-68279836E81D}" srcOrd="2" destOrd="0" presId="urn:microsoft.com/office/officeart/2005/8/layout/default"/>
    <dgm:cxn modelId="{0703E8F5-9B87-234F-8B26-63CDB99CB28E}" type="presParOf" srcId="{F845102F-1455-9A45-99D6-7AA887433DD8}" destId="{3CCD3946-15AB-3A4D-99B7-BDFF6E0D4888}" srcOrd="3" destOrd="0" presId="urn:microsoft.com/office/officeart/2005/8/layout/default"/>
    <dgm:cxn modelId="{BAF2901E-58A9-2C43-B95F-9C4578184635}" type="presParOf" srcId="{F845102F-1455-9A45-99D6-7AA887433DD8}" destId="{7308CF77-B65D-2F4C-A130-499AEBD3E2DD}" srcOrd="4" destOrd="0" presId="urn:microsoft.com/office/officeart/2005/8/layout/default"/>
    <dgm:cxn modelId="{A7DC13C9-5FA9-944A-A7C6-06224F2D9B1C}" type="presParOf" srcId="{F845102F-1455-9A45-99D6-7AA887433DD8}" destId="{EA6F9653-4DEA-FF4F-A6D8-E0DA1D978AD2}" srcOrd="5" destOrd="0" presId="urn:microsoft.com/office/officeart/2005/8/layout/default"/>
    <dgm:cxn modelId="{F3E759F9-1923-5244-A128-A7E18CC4F048}" type="presParOf" srcId="{F845102F-1455-9A45-99D6-7AA887433DD8}" destId="{FE2BC9A8-138C-424C-83BF-FF38E5E20DF1}" srcOrd="6" destOrd="0" presId="urn:microsoft.com/office/officeart/2005/8/layout/default"/>
    <dgm:cxn modelId="{7C24F7D5-5AE2-B64D-8E69-6939A27B4AAA}" type="presParOf" srcId="{F845102F-1455-9A45-99D6-7AA887433DD8}" destId="{EB0DFC5C-B7D1-D54C-8B3F-BC30324A23DE}" srcOrd="7" destOrd="0" presId="urn:microsoft.com/office/officeart/2005/8/layout/default"/>
    <dgm:cxn modelId="{049E405F-1D7E-CA40-864B-54AB983E8C58}" type="presParOf" srcId="{F845102F-1455-9A45-99D6-7AA887433DD8}" destId="{FF37B1AA-2A61-8446-99E3-E88FCF0160FB}" srcOrd="8" destOrd="0" presId="urn:microsoft.com/office/officeart/2005/8/layout/default"/>
    <dgm:cxn modelId="{57B5BCBB-0C49-7846-8EFF-A4D8E3DC0F4D}" type="presParOf" srcId="{F845102F-1455-9A45-99D6-7AA887433DD8}" destId="{AA81A28C-DC97-3F4C-A583-04685901B27D}" srcOrd="9" destOrd="0" presId="urn:microsoft.com/office/officeart/2005/8/layout/default"/>
    <dgm:cxn modelId="{A29876A0-80B9-4046-9211-7F470F667A2A}" type="presParOf" srcId="{F845102F-1455-9A45-99D6-7AA887433DD8}" destId="{145F7268-A3FA-554C-9DB3-1AAF7240FF08}" srcOrd="10" destOrd="0" presId="urn:microsoft.com/office/officeart/2005/8/layout/default"/>
    <dgm:cxn modelId="{5550AE69-5699-9044-BEBC-1B64ED6B6E60}" type="presParOf" srcId="{F845102F-1455-9A45-99D6-7AA887433DD8}" destId="{935460EC-CD0B-714D-9E30-DDBC45520110}" srcOrd="11" destOrd="0" presId="urn:microsoft.com/office/officeart/2005/8/layout/default"/>
    <dgm:cxn modelId="{60315194-A3D5-FF41-99A7-B179F8BB0689}" type="presParOf" srcId="{F845102F-1455-9A45-99D6-7AA887433DD8}" destId="{3A4DF8F1-375A-124A-9DE9-0F777E6C1706}"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D637959-2DA1-8148-93B6-6C0FC42CA04C}" type="doc">
      <dgm:prSet loTypeId="urn:microsoft.com/office/officeart/2005/8/layout/hierarchy2" loCatId="" qsTypeId="urn:microsoft.com/office/officeart/2005/8/quickstyle/simple1" qsCatId="simple" csTypeId="urn:microsoft.com/office/officeart/2005/8/colors/accent0_2" csCatId="mainScheme" phldr="1"/>
      <dgm:spPr/>
      <dgm:t>
        <a:bodyPr/>
        <a:lstStyle/>
        <a:p>
          <a:endParaRPr lang="es-ES"/>
        </a:p>
      </dgm:t>
    </dgm:pt>
    <dgm:pt modelId="{3F96A265-2082-2F45-AC30-0331FB440FB9}">
      <dgm:prSet phldrT="[Texto]" custT="1"/>
      <dgm:spPr/>
      <dgm:t>
        <a:bodyPr/>
        <a:lstStyle/>
        <a:p>
          <a:pPr>
            <a:buFont typeface="Arial" panose="020B0604020202020204" pitchFamily="34" charset="0"/>
            <a:buNone/>
          </a:pPr>
          <a:r>
            <a:rPr lang="es-CO" sz="1600" b="1" dirty="0">
              <a:solidFill>
                <a:srgbClr val="152B48"/>
              </a:solidFill>
              <a:latin typeface="Montserrat ExtraLight" pitchFamily="2" charset="77"/>
            </a:rPr>
            <a:t>Otros hallazgos clínicos</a:t>
          </a:r>
          <a:endParaRPr lang="es-ES" sz="1600" b="1" dirty="0">
            <a:solidFill>
              <a:srgbClr val="152B48"/>
            </a:solidFill>
            <a:latin typeface="Montserrat ExtraLight" pitchFamily="2" charset="77"/>
          </a:endParaRPr>
        </a:p>
      </dgm:t>
    </dgm:pt>
    <dgm:pt modelId="{11AC0F2A-3D2F-BB45-A216-F5D39AB6CF8A}" type="parTrans" cxnId="{2ADB809B-3689-A44E-9177-08F2B73C6BBA}">
      <dgm:prSet/>
      <dgm:spPr/>
      <dgm:t>
        <a:bodyPr/>
        <a:lstStyle/>
        <a:p>
          <a:endParaRPr lang="es-ES" sz="1100">
            <a:solidFill>
              <a:schemeClr val="tx1"/>
            </a:solidFill>
            <a:latin typeface="Montserrat ExtraLight" pitchFamily="2" charset="77"/>
          </a:endParaRPr>
        </a:p>
      </dgm:t>
    </dgm:pt>
    <dgm:pt modelId="{C3A41933-F0A2-3E42-A2F6-47447E59A813}" type="sibTrans" cxnId="{2ADB809B-3689-A44E-9177-08F2B73C6BBA}">
      <dgm:prSet/>
      <dgm:spPr/>
      <dgm:t>
        <a:bodyPr/>
        <a:lstStyle/>
        <a:p>
          <a:endParaRPr lang="es-ES" sz="1100">
            <a:solidFill>
              <a:schemeClr val="tx1"/>
            </a:solidFill>
            <a:latin typeface="Montserrat ExtraLight" pitchFamily="2" charset="77"/>
          </a:endParaRPr>
        </a:p>
      </dgm:t>
    </dgm:pt>
    <dgm:pt modelId="{BA25AC93-3414-E64C-8D15-2FA7FD4A8AC6}">
      <dgm:prSet phldrT="[Texto]" custT="1"/>
      <dgm:spPr/>
      <dgm:t>
        <a:bodyPr/>
        <a:lstStyle/>
        <a:p>
          <a:r>
            <a:rPr lang="es-ES" sz="1400" b="1" dirty="0">
              <a:solidFill>
                <a:srgbClr val="152B48"/>
              </a:solidFill>
              <a:latin typeface="Montserrat ExtraLight" pitchFamily="2" charset="77"/>
            </a:rPr>
            <a:t>Hemolisis</a:t>
          </a:r>
        </a:p>
      </dgm:t>
    </dgm:pt>
    <dgm:pt modelId="{9DBF32FE-172C-2846-B187-CCDE901A62E0}" type="parTrans" cxnId="{ECC04EB8-46FF-B74C-8523-B6D3A5DA55B4}">
      <dgm:prSet custT="1"/>
      <dgm:spPr/>
      <dgm:t>
        <a:bodyPr/>
        <a:lstStyle/>
        <a:p>
          <a:endParaRPr lang="es-ES" sz="1100">
            <a:solidFill>
              <a:schemeClr val="tx1"/>
            </a:solidFill>
            <a:latin typeface="Montserrat ExtraLight" pitchFamily="2" charset="77"/>
          </a:endParaRPr>
        </a:p>
      </dgm:t>
    </dgm:pt>
    <dgm:pt modelId="{6D44BA13-643A-B543-BCAC-406DC3031319}" type="sibTrans" cxnId="{ECC04EB8-46FF-B74C-8523-B6D3A5DA55B4}">
      <dgm:prSet/>
      <dgm:spPr/>
      <dgm:t>
        <a:bodyPr/>
        <a:lstStyle/>
        <a:p>
          <a:endParaRPr lang="es-ES" sz="1100">
            <a:solidFill>
              <a:schemeClr val="tx1"/>
            </a:solidFill>
            <a:latin typeface="Montserrat ExtraLight" pitchFamily="2" charset="77"/>
          </a:endParaRPr>
        </a:p>
      </dgm:t>
    </dgm:pt>
    <dgm:pt modelId="{5EE122D5-091F-AD42-B312-7467003E6F90}">
      <dgm:prSet phldrT="[Texto]" custT="1"/>
      <dgm:spPr/>
      <dgm:t>
        <a:bodyPr/>
        <a:lstStyle/>
        <a:p>
          <a:pPr>
            <a:lnSpc>
              <a:spcPct val="100000"/>
            </a:lnSpc>
          </a:pPr>
          <a:r>
            <a:rPr lang="es-CO" sz="1400" b="0" i="0" dirty="0">
              <a:solidFill>
                <a:srgbClr val="152B48"/>
              </a:solidFill>
              <a:effectLst/>
              <a:latin typeface="Montserrat ExtraLight" pitchFamily="2" charset="77"/>
              <a:ea typeface="+mn-ea"/>
              <a:cs typeface="+mn-cs"/>
            </a:rPr>
            <a:t>Los esquistocitos en el frotis de sangre periférica sugieren hemólisis microangiopática, que es un hallazgo en la enfermedad grave. La elevación en el nivel de bilirrubina indirecta en suero también sugiere hemólisis, mientras que las elevaciones en la lactato deshidrogenasa suelen estar relacionadas con la disfunción hepática.</a:t>
          </a:r>
        </a:p>
      </dgm:t>
    </dgm:pt>
    <dgm:pt modelId="{4D4CF5DC-C02E-554F-9D4D-E9C17E9457CC}" type="parTrans" cxnId="{8F9EEE86-053B-134A-97F4-778032BE09A7}">
      <dgm:prSet custT="1"/>
      <dgm:spPr/>
      <dgm:t>
        <a:bodyPr/>
        <a:lstStyle/>
        <a:p>
          <a:endParaRPr lang="es-ES" sz="1100">
            <a:solidFill>
              <a:schemeClr val="tx1"/>
            </a:solidFill>
            <a:latin typeface="Montserrat ExtraLight" pitchFamily="2" charset="77"/>
          </a:endParaRPr>
        </a:p>
      </dgm:t>
    </dgm:pt>
    <dgm:pt modelId="{8F10A639-FF30-4843-8A1C-2B70DE7DBCB3}" type="sibTrans" cxnId="{8F9EEE86-053B-134A-97F4-778032BE09A7}">
      <dgm:prSet/>
      <dgm:spPr/>
      <dgm:t>
        <a:bodyPr/>
        <a:lstStyle/>
        <a:p>
          <a:endParaRPr lang="es-ES" sz="1100">
            <a:solidFill>
              <a:schemeClr val="tx1"/>
            </a:solidFill>
            <a:latin typeface="Montserrat ExtraLight" pitchFamily="2" charset="77"/>
          </a:endParaRPr>
        </a:p>
      </dgm:t>
    </dgm:pt>
    <dgm:pt modelId="{2A113F61-212D-0549-9C12-8280FFD8B605}">
      <dgm:prSet phldrT="[Texto]" custT="1"/>
      <dgm:spPr/>
      <dgm:t>
        <a:bodyPr/>
        <a:lstStyle/>
        <a:p>
          <a:r>
            <a:rPr lang="es-ES" sz="1400" b="1" dirty="0">
              <a:solidFill>
                <a:srgbClr val="152B48"/>
              </a:solidFill>
              <a:latin typeface="Montserrat ExtraLight" pitchFamily="2" charset="77"/>
            </a:rPr>
            <a:t>Hemoconcentración </a:t>
          </a:r>
        </a:p>
      </dgm:t>
    </dgm:pt>
    <dgm:pt modelId="{9B91316E-5270-4543-B6C2-B394B9170251}" type="parTrans" cxnId="{50F05CFF-F744-904A-A971-2660DB014A0C}">
      <dgm:prSet custT="1"/>
      <dgm:spPr/>
      <dgm:t>
        <a:bodyPr/>
        <a:lstStyle/>
        <a:p>
          <a:endParaRPr lang="es-ES" sz="1100">
            <a:solidFill>
              <a:schemeClr val="tx1"/>
            </a:solidFill>
            <a:latin typeface="Montserrat ExtraLight" pitchFamily="2" charset="77"/>
          </a:endParaRPr>
        </a:p>
      </dgm:t>
    </dgm:pt>
    <dgm:pt modelId="{49C59343-3A5C-F94E-9AFF-0C1D0EB985B6}" type="sibTrans" cxnId="{50F05CFF-F744-904A-A971-2660DB014A0C}">
      <dgm:prSet/>
      <dgm:spPr/>
      <dgm:t>
        <a:bodyPr/>
        <a:lstStyle/>
        <a:p>
          <a:endParaRPr lang="es-ES" sz="1100">
            <a:solidFill>
              <a:schemeClr val="tx1"/>
            </a:solidFill>
            <a:latin typeface="Montserrat ExtraLight" pitchFamily="2" charset="77"/>
          </a:endParaRPr>
        </a:p>
      </dgm:t>
    </dgm:pt>
    <dgm:pt modelId="{074D451D-D864-5C46-BB62-ED61483FA877}">
      <dgm:prSet phldrT="[Texto]" custT="1"/>
      <dgm:spPr/>
      <dgm:t>
        <a:bodyPr/>
        <a:lstStyle/>
        <a:p>
          <a:pPr>
            <a:lnSpc>
              <a:spcPct val="100000"/>
            </a:lnSpc>
          </a:pPr>
          <a:r>
            <a:rPr lang="es-CO" sz="1400" b="0" i="0" dirty="0">
              <a:solidFill>
                <a:srgbClr val="152B48"/>
              </a:solidFill>
              <a:effectLst/>
              <a:latin typeface="Montserrat ExtraLight" pitchFamily="2" charset="77"/>
              <a:ea typeface="+mn-ea"/>
              <a:cs typeface="+mn-cs"/>
            </a:rPr>
            <a:t>Puede deberse a la contracción del espacio intravascular secundario al vasoespasmo, así como a la fuga capilar.</a:t>
          </a:r>
          <a:endParaRPr lang="es-ES" sz="1400" dirty="0">
            <a:solidFill>
              <a:srgbClr val="152B48"/>
            </a:solidFill>
            <a:latin typeface="Montserrat ExtraLight" pitchFamily="2" charset="77"/>
          </a:endParaRPr>
        </a:p>
      </dgm:t>
    </dgm:pt>
    <dgm:pt modelId="{57706D54-113B-A444-96CE-9170056CC06D}" type="parTrans" cxnId="{04239298-0150-2D40-87AB-FB623334A2B2}">
      <dgm:prSet custT="1"/>
      <dgm:spPr/>
      <dgm:t>
        <a:bodyPr/>
        <a:lstStyle/>
        <a:p>
          <a:endParaRPr lang="es-ES" sz="1100">
            <a:solidFill>
              <a:schemeClr val="tx1"/>
            </a:solidFill>
            <a:latin typeface="Montserrat ExtraLight" pitchFamily="2" charset="77"/>
          </a:endParaRPr>
        </a:p>
      </dgm:t>
    </dgm:pt>
    <dgm:pt modelId="{F03DD64E-A262-E54A-A46B-31A6BC07181E}" type="sibTrans" cxnId="{04239298-0150-2D40-87AB-FB623334A2B2}">
      <dgm:prSet/>
      <dgm:spPr/>
      <dgm:t>
        <a:bodyPr/>
        <a:lstStyle/>
        <a:p>
          <a:endParaRPr lang="es-ES" sz="1100">
            <a:solidFill>
              <a:schemeClr val="tx1"/>
            </a:solidFill>
            <a:latin typeface="Montserrat ExtraLight" pitchFamily="2" charset="77"/>
          </a:endParaRPr>
        </a:p>
      </dgm:t>
    </dgm:pt>
    <dgm:pt modelId="{E7FBE4D8-F5A1-F249-86F1-C96C06F3480C}">
      <dgm:prSet custT="1"/>
      <dgm:spPr/>
      <dgm:t>
        <a:bodyPr/>
        <a:lstStyle/>
        <a:p>
          <a:pPr>
            <a:lnSpc>
              <a:spcPct val="100000"/>
            </a:lnSpc>
          </a:pPr>
          <a:r>
            <a:rPr lang="es-CO" sz="1400" b="0" i="0" dirty="0">
              <a:solidFill>
                <a:srgbClr val="152B48"/>
              </a:solidFill>
              <a:effectLst/>
              <a:latin typeface="Montserrat ExtraLight" pitchFamily="2" charset="77"/>
              <a:ea typeface="+mn-ea"/>
              <a:cs typeface="+mn-cs"/>
            </a:rPr>
            <a:t>La causa está más probablemente relacionada con una reducción de la TFG.</a:t>
          </a:r>
        </a:p>
        <a:p>
          <a:pPr>
            <a:lnSpc>
              <a:spcPct val="100000"/>
            </a:lnSpc>
          </a:pPr>
          <a:r>
            <a:rPr lang="es-CO" sz="1400" b="0" i="0" dirty="0">
              <a:solidFill>
                <a:srgbClr val="152B48"/>
              </a:solidFill>
              <a:effectLst/>
              <a:latin typeface="Montserrat ExtraLight" pitchFamily="2" charset="77"/>
              <a:ea typeface="+mn-ea"/>
              <a:cs typeface="+mn-cs"/>
            </a:rPr>
            <a:t> La hipótesis de que la disminución de la secreción tubular o el aumento de la reabsorción en los túbulos renales proximales juega un papel importate.</a:t>
          </a:r>
          <a:endParaRPr lang="es-ES" sz="1400" dirty="0">
            <a:solidFill>
              <a:srgbClr val="152B48"/>
            </a:solidFill>
            <a:latin typeface="Montserrat ExtraLight" pitchFamily="2" charset="77"/>
          </a:endParaRPr>
        </a:p>
      </dgm:t>
    </dgm:pt>
    <dgm:pt modelId="{2FCEEE3A-3096-CE42-8F5C-679F52462D25}" type="parTrans" cxnId="{954CBEF5-A8B3-0741-B107-281ABC7DABDE}">
      <dgm:prSet custT="1"/>
      <dgm:spPr/>
      <dgm:t>
        <a:bodyPr/>
        <a:lstStyle/>
        <a:p>
          <a:endParaRPr lang="es-ES" sz="1100">
            <a:solidFill>
              <a:schemeClr val="tx1"/>
            </a:solidFill>
            <a:latin typeface="Montserrat ExtraLight" pitchFamily="2" charset="77"/>
          </a:endParaRPr>
        </a:p>
      </dgm:t>
    </dgm:pt>
    <dgm:pt modelId="{B5C4915C-282B-864C-910B-29F8069AC20E}" type="sibTrans" cxnId="{954CBEF5-A8B3-0741-B107-281ABC7DABDE}">
      <dgm:prSet/>
      <dgm:spPr/>
      <dgm:t>
        <a:bodyPr/>
        <a:lstStyle/>
        <a:p>
          <a:endParaRPr lang="es-ES" sz="1100">
            <a:solidFill>
              <a:schemeClr val="tx1"/>
            </a:solidFill>
            <a:latin typeface="Montserrat ExtraLight" pitchFamily="2" charset="77"/>
          </a:endParaRPr>
        </a:p>
      </dgm:t>
    </dgm:pt>
    <dgm:pt modelId="{2BF05E5D-B28D-914E-9BF3-CA47CA18A208}">
      <dgm:prSet custT="1"/>
      <dgm:spPr/>
      <dgm:t>
        <a:bodyPr/>
        <a:lstStyle/>
        <a:p>
          <a:pPr>
            <a:lnSpc>
              <a:spcPct val="100000"/>
            </a:lnSpc>
          </a:pPr>
          <a:r>
            <a:rPr lang="es-CO" sz="1400" b="0" i="0" dirty="0">
              <a:solidFill>
                <a:srgbClr val="152B48"/>
              </a:solidFill>
              <a:effectLst/>
              <a:latin typeface="Montserrat ExtraLight" pitchFamily="2" charset="77"/>
              <a:ea typeface="+mn-ea"/>
              <a:cs typeface="+mn-cs"/>
            </a:rPr>
            <a:t>Aunque los metanálisis publicados en 2006 concluyeron que los niveles de ácido úrico no son un predictor preciso de las complicaciones asociadas con la preeclampsia, este tema sigue siendo controvertido.</a:t>
          </a:r>
          <a:endParaRPr lang="es-ES" sz="1400" dirty="0">
            <a:solidFill>
              <a:srgbClr val="152B48"/>
            </a:solidFill>
            <a:latin typeface="Montserrat ExtraLight" pitchFamily="2" charset="77"/>
          </a:endParaRPr>
        </a:p>
      </dgm:t>
    </dgm:pt>
    <dgm:pt modelId="{12F05773-FF4E-FF4F-A0DA-A12E19979D09}" type="parTrans" cxnId="{AC5FD430-7B14-304B-9DF0-60C48614BD25}">
      <dgm:prSet custT="1"/>
      <dgm:spPr/>
      <dgm:t>
        <a:bodyPr/>
        <a:lstStyle/>
        <a:p>
          <a:endParaRPr lang="es-ES" sz="1100">
            <a:solidFill>
              <a:schemeClr val="tx1"/>
            </a:solidFill>
            <a:latin typeface="Montserrat ExtraLight" pitchFamily="2" charset="77"/>
          </a:endParaRPr>
        </a:p>
      </dgm:t>
    </dgm:pt>
    <dgm:pt modelId="{8E043A4E-700E-8C46-BC26-EDAF20CFBFC0}" type="sibTrans" cxnId="{AC5FD430-7B14-304B-9DF0-60C48614BD25}">
      <dgm:prSet/>
      <dgm:spPr/>
      <dgm:t>
        <a:bodyPr/>
        <a:lstStyle/>
        <a:p>
          <a:endParaRPr lang="es-ES" sz="1100">
            <a:solidFill>
              <a:schemeClr val="tx1"/>
            </a:solidFill>
            <a:latin typeface="Montserrat ExtraLight" pitchFamily="2" charset="77"/>
          </a:endParaRPr>
        </a:p>
      </dgm:t>
    </dgm:pt>
    <dgm:pt modelId="{54C023D0-87C5-124E-A887-736E2CEF3CB5}">
      <dgm:prSet phldrT="[Texto]" custT="1"/>
      <dgm:spPr/>
      <dgm:t>
        <a:bodyPr/>
        <a:lstStyle/>
        <a:p>
          <a:r>
            <a:rPr lang="es-ES" sz="1400" b="1" dirty="0">
              <a:solidFill>
                <a:srgbClr val="152B48"/>
              </a:solidFill>
              <a:latin typeface="Montserrat ExtraLight" pitchFamily="2" charset="77"/>
            </a:rPr>
            <a:t>¿Hiperuricemia?</a:t>
          </a:r>
        </a:p>
      </dgm:t>
    </dgm:pt>
    <dgm:pt modelId="{3FAAE941-605D-B94F-B4D1-A645E22F7806}" type="parTrans" cxnId="{5D79F012-97D2-2B44-8611-6875D4C17003}">
      <dgm:prSet/>
      <dgm:spPr/>
      <dgm:t>
        <a:bodyPr/>
        <a:lstStyle/>
        <a:p>
          <a:endParaRPr lang="es-ES">
            <a:solidFill>
              <a:schemeClr val="tx1"/>
            </a:solidFill>
          </a:endParaRPr>
        </a:p>
      </dgm:t>
    </dgm:pt>
    <dgm:pt modelId="{A1B840FA-53B4-DA4D-9477-C72825D5B939}" type="sibTrans" cxnId="{5D79F012-97D2-2B44-8611-6875D4C17003}">
      <dgm:prSet/>
      <dgm:spPr/>
      <dgm:t>
        <a:bodyPr/>
        <a:lstStyle/>
        <a:p>
          <a:endParaRPr lang="es-ES">
            <a:solidFill>
              <a:schemeClr val="tx1"/>
            </a:solidFill>
          </a:endParaRPr>
        </a:p>
      </dgm:t>
    </dgm:pt>
    <dgm:pt modelId="{5CF3C440-9F9F-334D-A422-C43E61C409B4}" type="pres">
      <dgm:prSet presAssocID="{BD637959-2DA1-8148-93B6-6C0FC42CA04C}" presName="diagram" presStyleCnt="0">
        <dgm:presLayoutVars>
          <dgm:chPref val="1"/>
          <dgm:dir/>
          <dgm:animOne val="branch"/>
          <dgm:animLvl val="lvl"/>
          <dgm:resizeHandles val="exact"/>
        </dgm:presLayoutVars>
      </dgm:prSet>
      <dgm:spPr/>
    </dgm:pt>
    <dgm:pt modelId="{336FA87F-56C3-864F-BD8A-8BCA94CAA023}" type="pres">
      <dgm:prSet presAssocID="{3F96A265-2082-2F45-AC30-0331FB440FB9}" presName="root1" presStyleCnt="0"/>
      <dgm:spPr/>
    </dgm:pt>
    <dgm:pt modelId="{A93AC714-937C-DB4A-ADDB-230460ED7A84}" type="pres">
      <dgm:prSet presAssocID="{3F96A265-2082-2F45-AC30-0331FB440FB9}" presName="LevelOneTextNode" presStyleLbl="node0" presStyleIdx="0" presStyleCnt="1" custScaleX="59132" custScaleY="85652">
        <dgm:presLayoutVars>
          <dgm:chPref val="3"/>
        </dgm:presLayoutVars>
      </dgm:prSet>
      <dgm:spPr/>
    </dgm:pt>
    <dgm:pt modelId="{F06F616B-33D9-F84B-90E8-EA93DFB4B0A9}" type="pres">
      <dgm:prSet presAssocID="{3F96A265-2082-2F45-AC30-0331FB440FB9}" presName="level2hierChild" presStyleCnt="0"/>
      <dgm:spPr/>
    </dgm:pt>
    <dgm:pt modelId="{CB309CF3-FB84-D144-93C6-9F5FBA84FA32}" type="pres">
      <dgm:prSet presAssocID="{9DBF32FE-172C-2846-B187-CCDE901A62E0}" presName="conn2-1" presStyleLbl="parChTrans1D2" presStyleIdx="0" presStyleCnt="3"/>
      <dgm:spPr/>
    </dgm:pt>
    <dgm:pt modelId="{FC2E85A6-EC5E-844E-B8FB-546B2388F9B3}" type="pres">
      <dgm:prSet presAssocID="{9DBF32FE-172C-2846-B187-CCDE901A62E0}" presName="connTx" presStyleLbl="parChTrans1D2" presStyleIdx="0" presStyleCnt="3"/>
      <dgm:spPr/>
    </dgm:pt>
    <dgm:pt modelId="{E9E4CA36-147C-4D4E-86B4-3466BEEC9544}" type="pres">
      <dgm:prSet presAssocID="{BA25AC93-3414-E64C-8D15-2FA7FD4A8AC6}" presName="root2" presStyleCnt="0"/>
      <dgm:spPr/>
    </dgm:pt>
    <dgm:pt modelId="{0C83F749-87AF-034F-80E2-5AAE2AC8945C}" type="pres">
      <dgm:prSet presAssocID="{BA25AC93-3414-E64C-8D15-2FA7FD4A8AC6}" presName="LevelTwoTextNode" presStyleLbl="node2" presStyleIdx="0" presStyleCnt="3" custScaleX="70185" custScaleY="98392">
        <dgm:presLayoutVars>
          <dgm:chPref val="3"/>
        </dgm:presLayoutVars>
      </dgm:prSet>
      <dgm:spPr/>
    </dgm:pt>
    <dgm:pt modelId="{31470390-005C-9A46-BD37-5468CA6AABF5}" type="pres">
      <dgm:prSet presAssocID="{BA25AC93-3414-E64C-8D15-2FA7FD4A8AC6}" presName="level3hierChild" presStyleCnt="0"/>
      <dgm:spPr/>
    </dgm:pt>
    <dgm:pt modelId="{3BAD0AD9-0453-3249-B156-14BF087ECCAC}" type="pres">
      <dgm:prSet presAssocID="{4D4CF5DC-C02E-554F-9D4D-E9C17E9457CC}" presName="conn2-1" presStyleLbl="parChTrans1D3" presStyleIdx="0" presStyleCnt="4"/>
      <dgm:spPr/>
    </dgm:pt>
    <dgm:pt modelId="{C9706E19-64AE-0745-904B-100F769F2817}" type="pres">
      <dgm:prSet presAssocID="{4D4CF5DC-C02E-554F-9D4D-E9C17E9457CC}" presName="connTx" presStyleLbl="parChTrans1D3" presStyleIdx="0" presStyleCnt="4"/>
      <dgm:spPr/>
    </dgm:pt>
    <dgm:pt modelId="{D25255FE-A7B5-C146-A407-E7A0A606D849}" type="pres">
      <dgm:prSet presAssocID="{5EE122D5-091F-AD42-B312-7467003E6F90}" presName="root2" presStyleCnt="0"/>
      <dgm:spPr/>
    </dgm:pt>
    <dgm:pt modelId="{71B72B87-A0B2-3043-BEA2-954C46ACBBC8}" type="pres">
      <dgm:prSet presAssocID="{5EE122D5-091F-AD42-B312-7467003E6F90}" presName="LevelTwoTextNode" presStyleLbl="node3" presStyleIdx="0" presStyleCnt="4" custScaleX="167815" custScaleY="116160">
        <dgm:presLayoutVars>
          <dgm:chPref val="3"/>
        </dgm:presLayoutVars>
      </dgm:prSet>
      <dgm:spPr/>
    </dgm:pt>
    <dgm:pt modelId="{34AAD173-F5B6-C941-8606-B088EFAB7778}" type="pres">
      <dgm:prSet presAssocID="{5EE122D5-091F-AD42-B312-7467003E6F90}" presName="level3hierChild" presStyleCnt="0"/>
      <dgm:spPr/>
    </dgm:pt>
    <dgm:pt modelId="{6D20E3C5-6081-AA4A-A192-E23E907A103A}" type="pres">
      <dgm:prSet presAssocID="{9B91316E-5270-4543-B6C2-B394B9170251}" presName="conn2-1" presStyleLbl="parChTrans1D2" presStyleIdx="1" presStyleCnt="3"/>
      <dgm:spPr/>
    </dgm:pt>
    <dgm:pt modelId="{E4E2FE0C-0A18-CA4F-889C-D60F02621410}" type="pres">
      <dgm:prSet presAssocID="{9B91316E-5270-4543-B6C2-B394B9170251}" presName="connTx" presStyleLbl="parChTrans1D2" presStyleIdx="1" presStyleCnt="3"/>
      <dgm:spPr/>
    </dgm:pt>
    <dgm:pt modelId="{6621EAAA-0087-474F-9552-75469E6E324B}" type="pres">
      <dgm:prSet presAssocID="{2A113F61-212D-0549-9C12-8280FFD8B605}" presName="root2" presStyleCnt="0"/>
      <dgm:spPr/>
    </dgm:pt>
    <dgm:pt modelId="{D5635CE9-2FA8-194F-99B1-6222BE2E71B4}" type="pres">
      <dgm:prSet presAssocID="{2A113F61-212D-0549-9C12-8280FFD8B605}" presName="LevelTwoTextNode" presStyleLbl="node2" presStyleIdx="1" presStyleCnt="3" custScaleX="79663" custScaleY="98392" custLinFactNeighborX="4541" custLinFactNeighborY="28543">
        <dgm:presLayoutVars>
          <dgm:chPref val="3"/>
        </dgm:presLayoutVars>
      </dgm:prSet>
      <dgm:spPr/>
    </dgm:pt>
    <dgm:pt modelId="{9C41B2C4-40FB-D648-807D-509130CEE8F1}" type="pres">
      <dgm:prSet presAssocID="{2A113F61-212D-0549-9C12-8280FFD8B605}" presName="level3hierChild" presStyleCnt="0"/>
      <dgm:spPr/>
    </dgm:pt>
    <dgm:pt modelId="{924E4CB6-F134-D54B-BD13-4719BBFBB093}" type="pres">
      <dgm:prSet presAssocID="{57706D54-113B-A444-96CE-9170056CC06D}" presName="conn2-1" presStyleLbl="parChTrans1D3" presStyleIdx="1" presStyleCnt="4"/>
      <dgm:spPr/>
    </dgm:pt>
    <dgm:pt modelId="{3A0FC0BF-C887-EF47-8950-391FFB7F0CE9}" type="pres">
      <dgm:prSet presAssocID="{57706D54-113B-A444-96CE-9170056CC06D}" presName="connTx" presStyleLbl="parChTrans1D3" presStyleIdx="1" presStyleCnt="4"/>
      <dgm:spPr/>
    </dgm:pt>
    <dgm:pt modelId="{3D56925A-9467-A04D-BE65-3F28E8C467C0}" type="pres">
      <dgm:prSet presAssocID="{074D451D-D864-5C46-BB62-ED61483FA877}" presName="root2" presStyleCnt="0"/>
      <dgm:spPr/>
    </dgm:pt>
    <dgm:pt modelId="{CBD87F13-DA73-DA47-928F-C16AAEDAA3CC}" type="pres">
      <dgm:prSet presAssocID="{074D451D-D864-5C46-BB62-ED61483FA877}" presName="LevelTwoTextNode" presStyleLbl="node3" presStyleIdx="1" presStyleCnt="4" custScaleX="167815">
        <dgm:presLayoutVars>
          <dgm:chPref val="3"/>
        </dgm:presLayoutVars>
      </dgm:prSet>
      <dgm:spPr/>
    </dgm:pt>
    <dgm:pt modelId="{9ABCECF8-5916-384D-8C25-0018429E12DA}" type="pres">
      <dgm:prSet presAssocID="{074D451D-D864-5C46-BB62-ED61483FA877}" presName="level3hierChild" presStyleCnt="0"/>
      <dgm:spPr/>
    </dgm:pt>
    <dgm:pt modelId="{6FA7EB68-B866-7E46-99D7-68315223EA8D}" type="pres">
      <dgm:prSet presAssocID="{3FAAE941-605D-B94F-B4D1-A645E22F7806}" presName="conn2-1" presStyleLbl="parChTrans1D2" presStyleIdx="2" presStyleCnt="3"/>
      <dgm:spPr/>
    </dgm:pt>
    <dgm:pt modelId="{31948A67-B9B5-7849-A8BA-EE847E50C8A9}" type="pres">
      <dgm:prSet presAssocID="{3FAAE941-605D-B94F-B4D1-A645E22F7806}" presName="connTx" presStyleLbl="parChTrans1D2" presStyleIdx="2" presStyleCnt="3"/>
      <dgm:spPr/>
    </dgm:pt>
    <dgm:pt modelId="{F133D4D8-C884-CB4E-B779-E5F8ED92893C}" type="pres">
      <dgm:prSet presAssocID="{54C023D0-87C5-124E-A887-736E2CEF3CB5}" presName="root2" presStyleCnt="0"/>
      <dgm:spPr/>
    </dgm:pt>
    <dgm:pt modelId="{BA861846-7C09-634D-9F9C-2877CA6EBDDB}" type="pres">
      <dgm:prSet presAssocID="{54C023D0-87C5-124E-A887-736E2CEF3CB5}" presName="LevelTwoTextNode" presStyleLbl="node2" presStyleIdx="2" presStyleCnt="3" custScaleX="70185" custScaleY="98392" custLinFactNeighborX="19634" custLinFactNeighborY="-12974">
        <dgm:presLayoutVars>
          <dgm:chPref val="3"/>
        </dgm:presLayoutVars>
      </dgm:prSet>
      <dgm:spPr/>
    </dgm:pt>
    <dgm:pt modelId="{771C5DD4-179E-784F-AE70-7C63196FF5B2}" type="pres">
      <dgm:prSet presAssocID="{54C023D0-87C5-124E-A887-736E2CEF3CB5}" presName="level3hierChild" presStyleCnt="0"/>
      <dgm:spPr/>
    </dgm:pt>
    <dgm:pt modelId="{30707034-41E1-854C-A735-2C3B5376CCF3}" type="pres">
      <dgm:prSet presAssocID="{2FCEEE3A-3096-CE42-8F5C-679F52462D25}" presName="conn2-1" presStyleLbl="parChTrans1D3" presStyleIdx="2" presStyleCnt="4"/>
      <dgm:spPr/>
    </dgm:pt>
    <dgm:pt modelId="{A266A94D-CB72-A143-8998-2D18DF506A3D}" type="pres">
      <dgm:prSet presAssocID="{2FCEEE3A-3096-CE42-8F5C-679F52462D25}" presName="connTx" presStyleLbl="parChTrans1D3" presStyleIdx="2" presStyleCnt="4"/>
      <dgm:spPr/>
    </dgm:pt>
    <dgm:pt modelId="{396240D1-E98A-6249-872F-21209B798199}" type="pres">
      <dgm:prSet presAssocID="{E7FBE4D8-F5A1-F249-86F1-C96C06F3480C}" presName="root2" presStyleCnt="0"/>
      <dgm:spPr/>
    </dgm:pt>
    <dgm:pt modelId="{88165FE7-9213-C648-B2FF-8B856A8CAE3A}" type="pres">
      <dgm:prSet presAssocID="{E7FBE4D8-F5A1-F249-86F1-C96C06F3480C}" presName="LevelTwoTextNode" presStyleLbl="node3" presStyleIdx="2" presStyleCnt="4" custScaleX="167815">
        <dgm:presLayoutVars>
          <dgm:chPref val="3"/>
        </dgm:presLayoutVars>
      </dgm:prSet>
      <dgm:spPr/>
    </dgm:pt>
    <dgm:pt modelId="{D77F95CC-7296-AC4C-93D3-953D112E19FD}" type="pres">
      <dgm:prSet presAssocID="{E7FBE4D8-F5A1-F249-86F1-C96C06F3480C}" presName="level3hierChild" presStyleCnt="0"/>
      <dgm:spPr/>
    </dgm:pt>
    <dgm:pt modelId="{683EFCCA-75BE-5D48-BF89-FE98BBDE90F1}" type="pres">
      <dgm:prSet presAssocID="{12F05773-FF4E-FF4F-A0DA-A12E19979D09}" presName="conn2-1" presStyleLbl="parChTrans1D3" presStyleIdx="3" presStyleCnt="4"/>
      <dgm:spPr/>
    </dgm:pt>
    <dgm:pt modelId="{BFA5C5DF-BED3-CB4D-A61A-7A4FDEE9B450}" type="pres">
      <dgm:prSet presAssocID="{12F05773-FF4E-FF4F-A0DA-A12E19979D09}" presName="connTx" presStyleLbl="parChTrans1D3" presStyleIdx="3" presStyleCnt="4"/>
      <dgm:spPr/>
    </dgm:pt>
    <dgm:pt modelId="{2297184D-79FC-264B-A13C-9F6C4FE64C6F}" type="pres">
      <dgm:prSet presAssocID="{2BF05E5D-B28D-914E-9BF3-CA47CA18A208}" presName="root2" presStyleCnt="0"/>
      <dgm:spPr/>
    </dgm:pt>
    <dgm:pt modelId="{7252983A-C404-CA4D-BA76-05EC22732A17}" type="pres">
      <dgm:prSet presAssocID="{2BF05E5D-B28D-914E-9BF3-CA47CA18A208}" presName="LevelTwoTextNode" presStyleLbl="node3" presStyleIdx="3" presStyleCnt="4" custScaleX="167815">
        <dgm:presLayoutVars>
          <dgm:chPref val="3"/>
        </dgm:presLayoutVars>
      </dgm:prSet>
      <dgm:spPr/>
    </dgm:pt>
    <dgm:pt modelId="{7E960521-555D-D04E-93BB-BE96FE48E1E5}" type="pres">
      <dgm:prSet presAssocID="{2BF05E5D-B28D-914E-9BF3-CA47CA18A208}" presName="level3hierChild" presStyleCnt="0"/>
      <dgm:spPr/>
    </dgm:pt>
  </dgm:ptLst>
  <dgm:cxnLst>
    <dgm:cxn modelId="{7E28C002-BCD5-8345-BB64-367ED827F169}" type="presOf" srcId="{3FAAE941-605D-B94F-B4D1-A645E22F7806}" destId="{31948A67-B9B5-7849-A8BA-EE847E50C8A9}" srcOrd="1" destOrd="0" presId="urn:microsoft.com/office/officeart/2005/8/layout/hierarchy2"/>
    <dgm:cxn modelId="{B0AD1807-B44F-D04C-BF4F-3258D9DD4AF5}" type="presOf" srcId="{3F96A265-2082-2F45-AC30-0331FB440FB9}" destId="{A93AC714-937C-DB4A-ADDB-230460ED7A84}" srcOrd="0" destOrd="0" presId="urn:microsoft.com/office/officeart/2005/8/layout/hierarchy2"/>
    <dgm:cxn modelId="{3B197A08-D2BB-1E4F-ACAB-BB3D689ACB17}" type="presOf" srcId="{57706D54-113B-A444-96CE-9170056CC06D}" destId="{924E4CB6-F134-D54B-BD13-4719BBFBB093}" srcOrd="0" destOrd="0" presId="urn:microsoft.com/office/officeart/2005/8/layout/hierarchy2"/>
    <dgm:cxn modelId="{5D79F012-97D2-2B44-8611-6875D4C17003}" srcId="{3F96A265-2082-2F45-AC30-0331FB440FB9}" destId="{54C023D0-87C5-124E-A887-736E2CEF3CB5}" srcOrd="2" destOrd="0" parTransId="{3FAAE941-605D-B94F-B4D1-A645E22F7806}" sibTransId="{A1B840FA-53B4-DA4D-9477-C72825D5B939}"/>
    <dgm:cxn modelId="{1CE8F91D-73CD-5D48-A396-B6A77B4C949A}" type="presOf" srcId="{2A113F61-212D-0549-9C12-8280FFD8B605}" destId="{D5635CE9-2FA8-194F-99B1-6222BE2E71B4}" srcOrd="0" destOrd="0" presId="urn:microsoft.com/office/officeart/2005/8/layout/hierarchy2"/>
    <dgm:cxn modelId="{2EAD3C22-D14D-6D42-84CD-BE87AC040218}" type="presOf" srcId="{57706D54-113B-A444-96CE-9170056CC06D}" destId="{3A0FC0BF-C887-EF47-8950-391FFB7F0CE9}" srcOrd="1" destOrd="0" presId="urn:microsoft.com/office/officeart/2005/8/layout/hierarchy2"/>
    <dgm:cxn modelId="{9F49B72D-D928-1B45-96C2-F78B66B52B03}" type="presOf" srcId="{4D4CF5DC-C02E-554F-9D4D-E9C17E9457CC}" destId="{C9706E19-64AE-0745-904B-100F769F2817}" srcOrd="1" destOrd="0" presId="urn:microsoft.com/office/officeart/2005/8/layout/hierarchy2"/>
    <dgm:cxn modelId="{AC5FD430-7B14-304B-9DF0-60C48614BD25}" srcId="{54C023D0-87C5-124E-A887-736E2CEF3CB5}" destId="{2BF05E5D-B28D-914E-9BF3-CA47CA18A208}" srcOrd="1" destOrd="0" parTransId="{12F05773-FF4E-FF4F-A0DA-A12E19979D09}" sibTransId="{8E043A4E-700E-8C46-BC26-EDAF20CFBFC0}"/>
    <dgm:cxn modelId="{4F6CF734-BE75-5246-9437-705F7929FF85}" type="presOf" srcId="{4D4CF5DC-C02E-554F-9D4D-E9C17E9457CC}" destId="{3BAD0AD9-0453-3249-B156-14BF087ECCAC}" srcOrd="0" destOrd="0" presId="urn:microsoft.com/office/officeart/2005/8/layout/hierarchy2"/>
    <dgm:cxn modelId="{4FF69A5F-72F2-8041-A658-A74D3374AC24}" type="presOf" srcId="{54C023D0-87C5-124E-A887-736E2CEF3CB5}" destId="{BA861846-7C09-634D-9F9C-2877CA6EBDDB}" srcOrd="0" destOrd="0" presId="urn:microsoft.com/office/officeart/2005/8/layout/hierarchy2"/>
    <dgm:cxn modelId="{88042541-2FBD-504C-A4C6-E6FEF6D040BB}" type="presOf" srcId="{BA25AC93-3414-E64C-8D15-2FA7FD4A8AC6}" destId="{0C83F749-87AF-034F-80E2-5AAE2AC8945C}" srcOrd="0" destOrd="0" presId="urn:microsoft.com/office/officeart/2005/8/layout/hierarchy2"/>
    <dgm:cxn modelId="{CE7C4554-5D9C-2148-86AC-CD22ED79E19D}" type="presOf" srcId="{9DBF32FE-172C-2846-B187-CCDE901A62E0}" destId="{FC2E85A6-EC5E-844E-B8FB-546B2388F9B3}" srcOrd="1" destOrd="0" presId="urn:microsoft.com/office/officeart/2005/8/layout/hierarchy2"/>
    <dgm:cxn modelId="{D0416275-2647-5D4F-97ED-24BD4DABFC8B}" type="presOf" srcId="{BD637959-2DA1-8148-93B6-6C0FC42CA04C}" destId="{5CF3C440-9F9F-334D-A422-C43E61C409B4}" srcOrd="0" destOrd="0" presId="urn:microsoft.com/office/officeart/2005/8/layout/hierarchy2"/>
    <dgm:cxn modelId="{2371EA82-6B30-BA41-8BDD-F0D470C7FF04}" type="presOf" srcId="{074D451D-D864-5C46-BB62-ED61483FA877}" destId="{CBD87F13-DA73-DA47-928F-C16AAEDAA3CC}" srcOrd="0" destOrd="0" presId="urn:microsoft.com/office/officeart/2005/8/layout/hierarchy2"/>
    <dgm:cxn modelId="{8F9EEE86-053B-134A-97F4-778032BE09A7}" srcId="{BA25AC93-3414-E64C-8D15-2FA7FD4A8AC6}" destId="{5EE122D5-091F-AD42-B312-7467003E6F90}" srcOrd="0" destOrd="0" parTransId="{4D4CF5DC-C02E-554F-9D4D-E9C17E9457CC}" sibTransId="{8F10A639-FF30-4843-8A1C-2B70DE7DBCB3}"/>
    <dgm:cxn modelId="{04239298-0150-2D40-87AB-FB623334A2B2}" srcId="{2A113F61-212D-0549-9C12-8280FFD8B605}" destId="{074D451D-D864-5C46-BB62-ED61483FA877}" srcOrd="0" destOrd="0" parTransId="{57706D54-113B-A444-96CE-9170056CC06D}" sibTransId="{F03DD64E-A262-E54A-A46B-31A6BC07181E}"/>
    <dgm:cxn modelId="{CB90E29A-AE74-A64F-952E-6F1ABDCBC62D}" type="presOf" srcId="{E7FBE4D8-F5A1-F249-86F1-C96C06F3480C}" destId="{88165FE7-9213-C648-B2FF-8B856A8CAE3A}" srcOrd="0" destOrd="0" presId="urn:microsoft.com/office/officeart/2005/8/layout/hierarchy2"/>
    <dgm:cxn modelId="{2ADB809B-3689-A44E-9177-08F2B73C6BBA}" srcId="{BD637959-2DA1-8148-93B6-6C0FC42CA04C}" destId="{3F96A265-2082-2F45-AC30-0331FB440FB9}" srcOrd="0" destOrd="0" parTransId="{11AC0F2A-3D2F-BB45-A216-F5D39AB6CF8A}" sibTransId="{C3A41933-F0A2-3E42-A2F6-47447E59A813}"/>
    <dgm:cxn modelId="{7F90109E-ADB9-2A4B-976E-B5C23EDA38B0}" type="presOf" srcId="{2FCEEE3A-3096-CE42-8F5C-679F52462D25}" destId="{30707034-41E1-854C-A735-2C3B5376CCF3}" srcOrd="0" destOrd="0" presId="urn:microsoft.com/office/officeart/2005/8/layout/hierarchy2"/>
    <dgm:cxn modelId="{D876A7A0-DE7F-9F4D-973F-CFF952AA1F9C}" type="presOf" srcId="{2FCEEE3A-3096-CE42-8F5C-679F52462D25}" destId="{A266A94D-CB72-A143-8998-2D18DF506A3D}" srcOrd="1" destOrd="0" presId="urn:microsoft.com/office/officeart/2005/8/layout/hierarchy2"/>
    <dgm:cxn modelId="{BC0ED2A7-B2A2-7043-9028-3E313D294FA3}" type="presOf" srcId="{3FAAE941-605D-B94F-B4D1-A645E22F7806}" destId="{6FA7EB68-B866-7E46-99D7-68315223EA8D}" srcOrd="0" destOrd="0" presId="urn:microsoft.com/office/officeart/2005/8/layout/hierarchy2"/>
    <dgm:cxn modelId="{AC65ADB1-D55B-B64D-A395-B920C2BB1EE1}" type="presOf" srcId="{5EE122D5-091F-AD42-B312-7467003E6F90}" destId="{71B72B87-A0B2-3043-BEA2-954C46ACBBC8}" srcOrd="0" destOrd="0" presId="urn:microsoft.com/office/officeart/2005/8/layout/hierarchy2"/>
    <dgm:cxn modelId="{ECC04EB8-46FF-B74C-8523-B6D3A5DA55B4}" srcId="{3F96A265-2082-2F45-AC30-0331FB440FB9}" destId="{BA25AC93-3414-E64C-8D15-2FA7FD4A8AC6}" srcOrd="0" destOrd="0" parTransId="{9DBF32FE-172C-2846-B187-CCDE901A62E0}" sibTransId="{6D44BA13-643A-B543-BCAC-406DC3031319}"/>
    <dgm:cxn modelId="{B73D0FD3-64C2-564F-BD1A-8F1D2FD0CD2F}" type="presOf" srcId="{2BF05E5D-B28D-914E-9BF3-CA47CA18A208}" destId="{7252983A-C404-CA4D-BA76-05EC22732A17}" srcOrd="0" destOrd="0" presId="urn:microsoft.com/office/officeart/2005/8/layout/hierarchy2"/>
    <dgm:cxn modelId="{E2E2BCD3-8396-1C44-9B56-D6065CC97180}" type="presOf" srcId="{12F05773-FF4E-FF4F-A0DA-A12E19979D09}" destId="{683EFCCA-75BE-5D48-BF89-FE98BBDE90F1}" srcOrd="0" destOrd="0" presId="urn:microsoft.com/office/officeart/2005/8/layout/hierarchy2"/>
    <dgm:cxn modelId="{006529DC-716E-0641-A425-9EA503F56256}" type="presOf" srcId="{9DBF32FE-172C-2846-B187-CCDE901A62E0}" destId="{CB309CF3-FB84-D144-93C6-9F5FBA84FA32}" srcOrd="0" destOrd="0" presId="urn:microsoft.com/office/officeart/2005/8/layout/hierarchy2"/>
    <dgm:cxn modelId="{67D795F0-FB5B-3E42-9D4F-9A16EE7EBE78}" type="presOf" srcId="{12F05773-FF4E-FF4F-A0DA-A12E19979D09}" destId="{BFA5C5DF-BED3-CB4D-A61A-7A4FDEE9B450}" srcOrd="1" destOrd="0" presId="urn:microsoft.com/office/officeart/2005/8/layout/hierarchy2"/>
    <dgm:cxn modelId="{954CBEF5-A8B3-0741-B107-281ABC7DABDE}" srcId="{54C023D0-87C5-124E-A887-736E2CEF3CB5}" destId="{E7FBE4D8-F5A1-F249-86F1-C96C06F3480C}" srcOrd="0" destOrd="0" parTransId="{2FCEEE3A-3096-CE42-8F5C-679F52462D25}" sibTransId="{B5C4915C-282B-864C-910B-29F8069AC20E}"/>
    <dgm:cxn modelId="{0E7170F6-D59F-A846-9D41-55754DD35D70}" type="presOf" srcId="{9B91316E-5270-4543-B6C2-B394B9170251}" destId="{6D20E3C5-6081-AA4A-A192-E23E907A103A}" srcOrd="0" destOrd="0" presId="urn:microsoft.com/office/officeart/2005/8/layout/hierarchy2"/>
    <dgm:cxn modelId="{50F05CFF-F744-904A-A971-2660DB014A0C}" srcId="{3F96A265-2082-2F45-AC30-0331FB440FB9}" destId="{2A113F61-212D-0549-9C12-8280FFD8B605}" srcOrd="1" destOrd="0" parTransId="{9B91316E-5270-4543-B6C2-B394B9170251}" sibTransId="{49C59343-3A5C-F94E-9AFF-0C1D0EB985B6}"/>
    <dgm:cxn modelId="{8564C6FF-DDF5-1644-A6A6-96C2AB54BAC7}" type="presOf" srcId="{9B91316E-5270-4543-B6C2-B394B9170251}" destId="{E4E2FE0C-0A18-CA4F-889C-D60F02621410}" srcOrd="1" destOrd="0" presId="urn:microsoft.com/office/officeart/2005/8/layout/hierarchy2"/>
    <dgm:cxn modelId="{366C1E6C-4979-944F-AF75-A40EC62F1A9E}" type="presParOf" srcId="{5CF3C440-9F9F-334D-A422-C43E61C409B4}" destId="{336FA87F-56C3-864F-BD8A-8BCA94CAA023}" srcOrd="0" destOrd="0" presId="urn:microsoft.com/office/officeart/2005/8/layout/hierarchy2"/>
    <dgm:cxn modelId="{ECC188C8-C56C-0E44-ADC6-70D18A913850}" type="presParOf" srcId="{336FA87F-56C3-864F-BD8A-8BCA94CAA023}" destId="{A93AC714-937C-DB4A-ADDB-230460ED7A84}" srcOrd="0" destOrd="0" presId="urn:microsoft.com/office/officeart/2005/8/layout/hierarchy2"/>
    <dgm:cxn modelId="{A42DB4F2-ED95-894B-94A6-43B6A736BC13}" type="presParOf" srcId="{336FA87F-56C3-864F-BD8A-8BCA94CAA023}" destId="{F06F616B-33D9-F84B-90E8-EA93DFB4B0A9}" srcOrd="1" destOrd="0" presId="urn:microsoft.com/office/officeart/2005/8/layout/hierarchy2"/>
    <dgm:cxn modelId="{65224C5F-EA9A-984D-BEE0-4B752B926F11}" type="presParOf" srcId="{F06F616B-33D9-F84B-90E8-EA93DFB4B0A9}" destId="{CB309CF3-FB84-D144-93C6-9F5FBA84FA32}" srcOrd="0" destOrd="0" presId="urn:microsoft.com/office/officeart/2005/8/layout/hierarchy2"/>
    <dgm:cxn modelId="{128A100D-6548-5B47-8107-6E8BDC4C6F95}" type="presParOf" srcId="{CB309CF3-FB84-D144-93C6-9F5FBA84FA32}" destId="{FC2E85A6-EC5E-844E-B8FB-546B2388F9B3}" srcOrd="0" destOrd="0" presId="urn:microsoft.com/office/officeart/2005/8/layout/hierarchy2"/>
    <dgm:cxn modelId="{66F909C3-8E2F-1F44-BA99-3F84701B28C6}" type="presParOf" srcId="{F06F616B-33D9-F84B-90E8-EA93DFB4B0A9}" destId="{E9E4CA36-147C-4D4E-86B4-3466BEEC9544}" srcOrd="1" destOrd="0" presId="urn:microsoft.com/office/officeart/2005/8/layout/hierarchy2"/>
    <dgm:cxn modelId="{02651246-41FC-4F4A-8C03-AF877B0E48E6}" type="presParOf" srcId="{E9E4CA36-147C-4D4E-86B4-3466BEEC9544}" destId="{0C83F749-87AF-034F-80E2-5AAE2AC8945C}" srcOrd="0" destOrd="0" presId="urn:microsoft.com/office/officeart/2005/8/layout/hierarchy2"/>
    <dgm:cxn modelId="{2743B307-FB2E-1B4D-8FBB-2133A0DF3825}" type="presParOf" srcId="{E9E4CA36-147C-4D4E-86B4-3466BEEC9544}" destId="{31470390-005C-9A46-BD37-5468CA6AABF5}" srcOrd="1" destOrd="0" presId="urn:microsoft.com/office/officeart/2005/8/layout/hierarchy2"/>
    <dgm:cxn modelId="{1EE968D7-2469-0744-9E5B-1E7A39907189}" type="presParOf" srcId="{31470390-005C-9A46-BD37-5468CA6AABF5}" destId="{3BAD0AD9-0453-3249-B156-14BF087ECCAC}" srcOrd="0" destOrd="0" presId="urn:microsoft.com/office/officeart/2005/8/layout/hierarchy2"/>
    <dgm:cxn modelId="{A19D6100-FFA2-5B41-89A4-A19F88E0B248}" type="presParOf" srcId="{3BAD0AD9-0453-3249-B156-14BF087ECCAC}" destId="{C9706E19-64AE-0745-904B-100F769F2817}" srcOrd="0" destOrd="0" presId="urn:microsoft.com/office/officeart/2005/8/layout/hierarchy2"/>
    <dgm:cxn modelId="{4433881A-A90B-3E4B-8F13-A7BE341D844F}" type="presParOf" srcId="{31470390-005C-9A46-BD37-5468CA6AABF5}" destId="{D25255FE-A7B5-C146-A407-E7A0A606D849}" srcOrd="1" destOrd="0" presId="urn:microsoft.com/office/officeart/2005/8/layout/hierarchy2"/>
    <dgm:cxn modelId="{581947A8-65FE-A945-8628-C2C1322BC1C8}" type="presParOf" srcId="{D25255FE-A7B5-C146-A407-E7A0A606D849}" destId="{71B72B87-A0B2-3043-BEA2-954C46ACBBC8}" srcOrd="0" destOrd="0" presId="urn:microsoft.com/office/officeart/2005/8/layout/hierarchy2"/>
    <dgm:cxn modelId="{F760F424-BF36-014B-8B77-9AABE672B107}" type="presParOf" srcId="{D25255FE-A7B5-C146-A407-E7A0A606D849}" destId="{34AAD173-F5B6-C941-8606-B088EFAB7778}" srcOrd="1" destOrd="0" presId="urn:microsoft.com/office/officeart/2005/8/layout/hierarchy2"/>
    <dgm:cxn modelId="{6FF55E1B-01B7-024F-9918-575A8D678A17}" type="presParOf" srcId="{F06F616B-33D9-F84B-90E8-EA93DFB4B0A9}" destId="{6D20E3C5-6081-AA4A-A192-E23E907A103A}" srcOrd="2" destOrd="0" presId="urn:microsoft.com/office/officeart/2005/8/layout/hierarchy2"/>
    <dgm:cxn modelId="{28331CC0-36C1-AA45-A221-351B6FCDD97E}" type="presParOf" srcId="{6D20E3C5-6081-AA4A-A192-E23E907A103A}" destId="{E4E2FE0C-0A18-CA4F-889C-D60F02621410}" srcOrd="0" destOrd="0" presId="urn:microsoft.com/office/officeart/2005/8/layout/hierarchy2"/>
    <dgm:cxn modelId="{876B5D1B-C926-194E-809C-5EB4C0EEB260}" type="presParOf" srcId="{F06F616B-33D9-F84B-90E8-EA93DFB4B0A9}" destId="{6621EAAA-0087-474F-9552-75469E6E324B}" srcOrd="3" destOrd="0" presId="urn:microsoft.com/office/officeart/2005/8/layout/hierarchy2"/>
    <dgm:cxn modelId="{05550C0D-EFE0-D441-AFD8-F58C4311265F}" type="presParOf" srcId="{6621EAAA-0087-474F-9552-75469E6E324B}" destId="{D5635CE9-2FA8-194F-99B1-6222BE2E71B4}" srcOrd="0" destOrd="0" presId="urn:microsoft.com/office/officeart/2005/8/layout/hierarchy2"/>
    <dgm:cxn modelId="{5AC28945-2745-A04A-9EDF-81B7B5B51282}" type="presParOf" srcId="{6621EAAA-0087-474F-9552-75469E6E324B}" destId="{9C41B2C4-40FB-D648-807D-509130CEE8F1}" srcOrd="1" destOrd="0" presId="urn:microsoft.com/office/officeart/2005/8/layout/hierarchy2"/>
    <dgm:cxn modelId="{7387ED1C-0F36-2042-9289-F7F849A6544E}" type="presParOf" srcId="{9C41B2C4-40FB-D648-807D-509130CEE8F1}" destId="{924E4CB6-F134-D54B-BD13-4719BBFBB093}" srcOrd="0" destOrd="0" presId="urn:microsoft.com/office/officeart/2005/8/layout/hierarchy2"/>
    <dgm:cxn modelId="{906093B2-17B1-3346-B0E2-7C71A36027EE}" type="presParOf" srcId="{924E4CB6-F134-D54B-BD13-4719BBFBB093}" destId="{3A0FC0BF-C887-EF47-8950-391FFB7F0CE9}" srcOrd="0" destOrd="0" presId="urn:microsoft.com/office/officeart/2005/8/layout/hierarchy2"/>
    <dgm:cxn modelId="{4F7425DD-41D0-934D-8B2F-77852E83302C}" type="presParOf" srcId="{9C41B2C4-40FB-D648-807D-509130CEE8F1}" destId="{3D56925A-9467-A04D-BE65-3F28E8C467C0}" srcOrd="1" destOrd="0" presId="urn:microsoft.com/office/officeart/2005/8/layout/hierarchy2"/>
    <dgm:cxn modelId="{41648E5B-AA67-9F4E-B6D7-393289CB54A3}" type="presParOf" srcId="{3D56925A-9467-A04D-BE65-3F28E8C467C0}" destId="{CBD87F13-DA73-DA47-928F-C16AAEDAA3CC}" srcOrd="0" destOrd="0" presId="urn:microsoft.com/office/officeart/2005/8/layout/hierarchy2"/>
    <dgm:cxn modelId="{4D7BE76A-2100-4D44-967B-E6A851D50119}" type="presParOf" srcId="{3D56925A-9467-A04D-BE65-3F28E8C467C0}" destId="{9ABCECF8-5916-384D-8C25-0018429E12DA}" srcOrd="1" destOrd="0" presId="urn:microsoft.com/office/officeart/2005/8/layout/hierarchy2"/>
    <dgm:cxn modelId="{4096DE8D-59FE-F24C-88F1-69DA60B22919}" type="presParOf" srcId="{F06F616B-33D9-F84B-90E8-EA93DFB4B0A9}" destId="{6FA7EB68-B866-7E46-99D7-68315223EA8D}" srcOrd="4" destOrd="0" presId="urn:microsoft.com/office/officeart/2005/8/layout/hierarchy2"/>
    <dgm:cxn modelId="{011D5A0E-920E-F54D-AD03-31A5D7A13D04}" type="presParOf" srcId="{6FA7EB68-B866-7E46-99D7-68315223EA8D}" destId="{31948A67-B9B5-7849-A8BA-EE847E50C8A9}" srcOrd="0" destOrd="0" presId="urn:microsoft.com/office/officeart/2005/8/layout/hierarchy2"/>
    <dgm:cxn modelId="{7FE7D46D-7DF8-764B-8852-CBCE23C3BE65}" type="presParOf" srcId="{F06F616B-33D9-F84B-90E8-EA93DFB4B0A9}" destId="{F133D4D8-C884-CB4E-B779-E5F8ED92893C}" srcOrd="5" destOrd="0" presId="urn:microsoft.com/office/officeart/2005/8/layout/hierarchy2"/>
    <dgm:cxn modelId="{0EEF4E9B-2EA1-5A4D-9330-941AEFBC2290}" type="presParOf" srcId="{F133D4D8-C884-CB4E-B779-E5F8ED92893C}" destId="{BA861846-7C09-634D-9F9C-2877CA6EBDDB}" srcOrd="0" destOrd="0" presId="urn:microsoft.com/office/officeart/2005/8/layout/hierarchy2"/>
    <dgm:cxn modelId="{A37124EB-18CB-8A48-BD5F-05C67CF7E935}" type="presParOf" srcId="{F133D4D8-C884-CB4E-B779-E5F8ED92893C}" destId="{771C5DD4-179E-784F-AE70-7C63196FF5B2}" srcOrd="1" destOrd="0" presId="urn:microsoft.com/office/officeart/2005/8/layout/hierarchy2"/>
    <dgm:cxn modelId="{F931F63B-FFCD-EE4A-AF51-00C941F20FF5}" type="presParOf" srcId="{771C5DD4-179E-784F-AE70-7C63196FF5B2}" destId="{30707034-41E1-854C-A735-2C3B5376CCF3}" srcOrd="0" destOrd="0" presId="urn:microsoft.com/office/officeart/2005/8/layout/hierarchy2"/>
    <dgm:cxn modelId="{3A398C9B-00B0-5C4C-9DE6-7BB1CE62791F}" type="presParOf" srcId="{30707034-41E1-854C-A735-2C3B5376CCF3}" destId="{A266A94D-CB72-A143-8998-2D18DF506A3D}" srcOrd="0" destOrd="0" presId="urn:microsoft.com/office/officeart/2005/8/layout/hierarchy2"/>
    <dgm:cxn modelId="{F6766025-4E7A-214B-BDF8-9AC60595663A}" type="presParOf" srcId="{771C5DD4-179E-784F-AE70-7C63196FF5B2}" destId="{396240D1-E98A-6249-872F-21209B798199}" srcOrd="1" destOrd="0" presId="urn:microsoft.com/office/officeart/2005/8/layout/hierarchy2"/>
    <dgm:cxn modelId="{160EB1E5-EC68-224B-B746-21B8F47BAF06}" type="presParOf" srcId="{396240D1-E98A-6249-872F-21209B798199}" destId="{88165FE7-9213-C648-B2FF-8B856A8CAE3A}" srcOrd="0" destOrd="0" presId="urn:microsoft.com/office/officeart/2005/8/layout/hierarchy2"/>
    <dgm:cxn modelId="{F4152EE3-D107-E947-9186-21E509B1CC32}" type="presParOf" srcId="{396240D1-E98A-6249-872F-21209B798199}" destId="{D77F95CC-7296-AC4C-93D3-953D112E19FD}" srcOrd="1" destOrd="0" presId="urn:microsoft.com/office/officeart/2005/8/layout/hierarchy2"/>
    <dgm:cxn modelId="{ED44A2C2-CC36-114A-BAC8-2EDD5DA9016B}" type="presParOf" srcId="{771C5DD4-179E-784F-AE70-7C63196FF5B2}" destId="{683EFCCA-75BE-5D48-BF89-FE98BBDE90F1}" srcOrd="2" destOrd="0" presId="urn:microsoft.com/office/officeart/2005/8/layout/hierarchy2"/>
    <dgm:cxn modelId="{3AA6E739-E5DE-8A4F-A894-F011D3F441E1}" type="presParOf" srcId="{683EFCCA-75BE-5D48-BF89-FE98BBDE90F1}" destId="{BFA5C5DF-BED3-CB4D-A61A-7A4FDEE9B450}" srcOrd="0" destOrd="0" presId="urn:microsoft.com/office/officeart/2005/8/layout/hierarchy2"/>
    <dgm:cxn modelId="{CEE6F31B-9C32-E84C-B468-0247A203D535}" type="presParOf" srcId="{771C5DD4-179E-784F-AE70-7C63196FF5B2}" destId="{2297184D-79FC-264B-A13C-9F6C4FE64C6F}" srcOrd="3" destOrd="0" presId="urn:microsoft.com/office/officeart/2005/8/layout/hierarchy2"/>
    <dgm:cxn modelId="{25C4D128-8DB8-BA47-8B86-504B7B86516C}" type="presParOf" srcId="{2297184D-79FC-264B-A13C-9F6C4FE64C6F}" destId="{7252983A-C404-CA4D-BA76-05EC22732A17}" srcOrd="0" destOrd="0" presId="urn:microsoft.com/office/officeart/2005/8/layout/hierarchy2"/>
    <dgm:cxn modelId="{3AB9620C-2292-4D43-89B8-316C164A9B4B}" type="presParOf" srcId="{2297184D-79FC-264B-A13C-9F6C4FE64C6F}" destId="{7E960521-555D-D04E-93BB-BE96FE48E1E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D7B00DD-0083-4EBC-9CDA-2141AD612522}" type="doc">
      <dgm:prSet loTypeId="urn:microsoft.com/office/officeart/2005/8/layout/venn3" loCatId="relationship" qsTypeId="urn:microsoft.com/office/officeart/2005/8/quickstyle/simple1" qsCatId="simple" csTypeId="urn:microsoft.com/office/officeart/2005/8/colors/accent0_2" csCatId="mainScheme" phldr="1"/>
      <dgm:spPr/>
      <dgm:t>
        <a:bodyPr/>
        <a:lstStyle/>
        <a:p>
          <a:endParaRPr lang="es-ES"/>
        </a:p>
      </dgm:t>
    </dgm:pt>
    <dgm:pt modelId="{B9E316A4-E54E-454D-A1DB-793E06E49FAE}">
      <dgm:prSet phldrT="[Texto]" custT="1"/>
      <dgm:spPr>
        <a:ln>
          <a:solidFill>
            <a:srgbClr val="00AAA7"/>
          </a:solidFill>
        </a:ln>
      </dgm:spPr>
      <dgm:t>
        <a:bodyPr/>
        <a:lstStyle/>
        <a:p>
          <a:r>
            <a:rPr lang="es-ES" sz="2800" dirty="0">
              <a:solidFill>
                <a:srgbClr val="152B48"/>
              </a:solidFill>
              <a:latin typeface="Montserrat ExtraLight" pitchFamily="2" charset="77"/>
            </a:rPr>
            <a:t>Evaluación precisa de la PA.</a:t>
          </a:r>
        </a:p>
      </dgm:t>
    </dgm:pt>
    <dgm:pt modelId="{9D709519-CE40-4733-B184-5E80A2B3A846}" type="parTrans" cxnId="{EBBAF094-9CD1-4E02-98A3-559AD764E6EC}">
      <dgm:prSet/>
      <dgm:spPr/>
      <dgm:t>
        <a:bodyPr/>
        <a:lstStyle/>
        <a:p>
          <a:endParaRPr lang="es-ES" sz="2800">
            <a:latin typeface="Montserrat ExtraLight" pitchFamily="2" charset="77"/>
          </a:endParaRPr>
        </a:p>
      </dgm:t>
    </dgm:pt>
    <dgm:pt modelId="{55A7D416-1FC0-4948-84EB-22D75D3876DE}" type="sibTrans" cxnId="{EBBAF094-9CD1-4E02-98A3-559AD764E6EC}">
      <dgm:prSet/>
      <dgm:spPr/>
      <dgm:t>
        <a:bodyPr/>
        <a:lstStyle/>
        <a:p>
          <a:endParaRPr lang="es-ES" sz="2800">
            <a:latin typeface="Montserrat ExtraLight" pitchFamily="2" charset="77"/>
          </a:endParaRPr>
        </a:p>
      </dgm:t>
    </dgm:pt>
    <dgm:pt modelId="{82D4BDE3-A256-4A25-8ECE-371A6C6EC132}">
      <dgm:prSet phldrT="[Texto]" custT="1"/>
      <dgm:spPr>
        <a:ln>
          <a:solidFill>
            <a:srgbClr val="00AAA7"/>
          </a:solidFill>
        </a:ln>
      </dgm:spPr>
      <dgm:t>
        <a:bodyPr/>
        <a:lstStyle/>
        <a:p>
          <a:r>
            <a:rPr lang="es-ES" sz="2800" dirty="0">
              <a:solidFill>
                <a:srgbClr val="152B48"/>
              </a:solidFill>
              <a:latin typeface="Montserrat ExtraLight" pitchFamily="2" charset="77"/>
            </a:rPr>
            <a:t>Exámenes paraclínicos.</a:t>
          </a:r>
        </a:p>
      </dgm:t>
    </dgm:pt>
    <dgm:pt modelId="{5FB08F67-0F56-41B9-B19E-BEDC29448B47}" type="parTrans" cxnId="{754DC1C8-331F-4A07-8069-DDED5949EFC7}">
      <dgm:prSet/>
      <dgm:spPr/>
      <dgm:t>
        <a:bodyPr/>
        <a:lstStyle/>
        <a:p>
          <a:endParaRPr lang="es-ES" sz="2800">
            <a:latin typeface="Montserrat ExtraLight" pitchFamily="2" charset="77"/>
          </a:endParaRPr>
        </a:p>
      </dgm:t>
    </dgm:pt>
    <dgm:pt modelId="{E3FB6DBA-E66A-4CE9-B570-1376EF600568}" type="sibTrans" cxnId="{754DC1C8-331F-4A07-8069-DDED5949EFC7}">
      <dgm:prSet/>
      <dgm:spPr/>
      <dgm:t>
        <a:bodyPr/>
        <a:lstStyle/>
        <a:p>
          <a:endParaRPr lang="es-ES" sz="2800">
            <a:latin typeface="Montserrat ExtraLight" pitchFamily="2" charset="77"/>
          </a:endParaRPr>
        </a:p>
      </dgm:t>
    </dgm:pt>
    <dgm:pt modelId="{C1994C58-5587-49BB-AB54-3D3B6B425C06}">
      <dgm:prSet phldrT="[Texto]" custT="1"/>
      <dgm:spPr>
        <a:ln>
          <a:solidFill>
            <a:srgbClr val="00AAA7"/>
          </a:solidFill>
        </a:ln>
      </dgm:spPr>
      <dgm:t>
        <a:bodyPr/>
        <a:lstStyle/>
        <a:p>
          <a:r>
            <a:rPr lang="es-ES" sz="2800" dirty="0">
              <a:solidFill>
                <a:srgbClr val="152B48"/>
              </a:solidFill>
              <a:latin typeface="Montserrat ExtraLight" pitchFamily="2" charset="77"/>
            </a:rPr>
            <a:t>Evaluación del estado fetal.</a:t>
          </a:r>
        </a:p>
      </dgm:t>
    </dgm:pt>
    <dgm:pt modelId="{8929A81D-5264-4362-85FE-6733EC37880F}" type="parTrans" cxnId="{1127CDAA-B188-4BD0-A33D-B42422AE9372}">
      <dgm:prSet/>
      <dgm:spPr/>
      <dgm:t>
        <a:bodyPr/>
        <a:lstStyle/>
        <a:p>
          <a:endParaRPr lang="es-ES" sz="2800">
            <a:latin typeface="Montserrat ExtraLight" pitchFamily="2" charset="77"/>
          </a:endParaRPr>
        </a:p>
      </dgm:t>
    </dgm:pt>
    <dgm:pt modelId="{03E1EE63-C03F-4ADA-98B5-EA37CEFECFDA}" type="sibTrans" cxnId="{1127CDAA-B188-4BD0-A33D-B42422AE9372}">
      <dgm:prSet/>
      <dgm:spPr/>
      <dgm:t>
        <a:bodyPr/>
        <a:lstStyle/>
        <a:p>
          <a:endParaRPr lang="es-ES" sz="2800">
            <a:latin typeface="Montserrat ExtraLight" pitchFamily="2" charset="77"/>
          </a:endParaRPr>
        </a:p>
      </dgm:t>
    </dgm:pt>
    <dgm:pt modelId="{D6D14559-00CE-4142-ADD3-B6259D5AA3C0}" type="pres">
      <dgm:prSet presAssocID="{DD7B00DD-0083-4EBC-9CDA-2141AD612522}" presName="Name0" presStyleCnt="0">
        <dgm:presLayoutVars>
          <dgm:dir/>
          <dgm:resizeHandles val="exact"/>
        </dgm:presLayoutVars>
      </dgm:prSet>
      <dgm:spPr/>
    </dgm:pt>
    <dgm:pt modelId="{CF34AD9B-03D8-4C22-87F7-6805455BB445}" type="pres">
      <dgm:prSet presAssocID="{B9E316A4-E54E-454D-A1DB-793E06E49FAE}" presName="Name5" presStyleLbl="vennNode1" presStyleIdx="0" presStyleCnt="3" custScaleY="68047">
        <dgm:presLayoutVars>
          <dgm:bulletEnabled val="1"/>
        </dgm:presLayoutVars>
      </dgm:prSet>
      <dgm:spPr/>
    </dgm:pt>
    <dgm:pt modelId="{49C01187-B6B2-4DF7-A470-0B87C6B7AE8D}" type="pres">
      <dgm:prSet presAssocID="{55A7D416-1FC0-4948-84EB-22D75D3876DE}" presName="space" presStyleCnt="0"/>
      <dgm:spPr/>
    </dgm:pt>
    <dgm:pt modelId="{6E89E7F1-7206-4A89-BEA2-A489F0585ED2}" type="pres">
      <dgm:prSet presAssocID="{82D4BDE3-A256-4A25-8ECE-371A6C6EC132}" presName="Name5" presStyleLbl="vennNode1" presStyleIdx="1" presStyleCnt="3" custScaleY="68047">
        <dgm:presLayoutVars>
          <dgm:bulletEnabled val="1"/>
        </dgm:presLayoutVars>
      </dgm:prSet>
      <dgm:spPr/>
    </dgm:pt>
    <dgm:pt modelId="{0C3C7EBF-E302-4E79-A3ED-BFD6D1315082}" type="pres">
      <dgm:prSet presAssocID="{E3FB6DBA-E66A-4CE9-B570-1376EF600568}" presName="space" presStyleCnt="0"/>
      <dgm:spPr/>
    </dgm:pt>
    <dgm:pt modelId="{C176951A-2077-49C0-B009-E10939D3463E}" type="pres">
      <dgm:prSet presAssocID="{C1994C58-5587-49BB-AB54-3D3B6B425C06}" presName="Name5" presStyleLbl="vennNode1" presStyleIdx="2" presStyleCnt="3" custScaleY="68047">
        <dgm:presLayoutVars>
          <dgm:bulletEnabled val="1"/>
        </dgm:presLayoutVars>
      </dgm:prSet>
      <dgm:spPr/>
    </dgm:pt>
  </dgm:ptLst>
  <dgm:cxnLst>
    <dgm:cxn modelId="{C104450A-8814-4456-A927-9F972B388D57}" type="presOf" srcId="{B9E316A4-E54E-454D-A1DB-793E06E49FAE}" destId="{CF34AD9B-03D8-4C22-87F7-6805455BB445}" srcOrd="0" destOrd="0" presId="urn:microsoft.com/office/officeart/2005/8/layout/venn3"/>
    <dgm:cxn modelId="{99A6AC8C-D285-46CF-A189-3CBA7698BF92}" type="presOf" srcId="{C1994C58-5587-49BB-AB54-3D3B6B425C06}" destId="{C176951A-2077-49C0-B009-E10939D3463E}" srcOrd="0" destOrd="0" presId="urn:microsoft.com/office/officeart/2005/8/layout/venn3"/>
    <dgm:cxn modelId="{EBBAF094-9CD1-4E02-98A3-559AD764E6EC}" srcId="{DD7B00DD-0083-4EBC-9CDA-2141AD612522}" destId="{B9E316A4-E54E-454D-A1DB-793E06E49FAE}" srcOrd="0" destOrd="0" parTransId="{9D709519-CE40-4733-B184-5E80A2B3A846}" sibTransId="{55A7D416-1FC0-4948-84EB-22D75D3876DE}"/>
    <dgm:cxn modelId="{1FC92797-97B9-440A-856A-3DEDF3D67BD3}" type="presOf" srcId="{DD7B00DD-0083-4EBC-9CDA-2141AD612522}" destId="{D6D14559-00CE-4142-ADD3-B6259D5AA3C0}" srcOrd="0" destOrd="0" presId="urn:microsoft.com/office/officeart/2005/8/layout/venn3"/>
    <dgm:cxn modelId="{CE4C57A6-0D67-41A9-A1E0-730E4286B5A3}" type="presOf" srcId="{82D4BDE3-A256-4A25-8ECE-371A6C6EC132}" destId="{6E89E7F1-7206-4A89-BEA2-A489F0585ED2}" srcOrd="0" destOrd="0" presId="urn:microsoft.com/office/officeart/2005/8/layout/venn3"/>
    <dgm:cxn modelId="{1127CDAA-B188-4BD0-A33D-B42422AE9372}" srcId="{DD7B00DD-0083-4EBC-9CDA-2141AD612522}" destId="{C1994C58-5587-49BB-AB54-3D3B6B425C06}" srcOrd="2" destOrd="0" parTransId="{8929A81D-5264-4362-85FE-6733EC37880F}" sibTransId="{03E1EE63-C03F-4ADA-98B5-EA37CEFECFDA}"/>
    <dgm:cxn modelId="{754DC1C8-331F-4A07-8069-DDED5949EFC7}" srcId="{DD7B00DD-0083-4EBC-9CDA-2141AD612522}" destId="{82D4BDE3-A256-4A25-8ECE-371A6C6EC132}" srcOrd="1" destOrd="0" parTransId="{5FB08F67-0F56-41B9-B19E-BEDC29448B47}" sibTransId="{E3FB6DBA-E66A-4CE9-B570-1376EF600568}"/>
    <dgm:cxn modelId="{54F8FCB1-55E9-40CA-8FDD-D657392DD06F}" type="presParOf" srcId="{D6D14559-00CE-4142-ADD3-B6259D5AA3C0}" destId="{CF34AD9B-03D8-4C22-87F7-6805455BB445}" srcOrd="0" destOrd="0" presId="urn:microsoft.com/office/officeart/2005/8/layout/venn3"/>
    <dgm:cxn modelId="{265B1618-3713-4C44-9F32-D14CFC3D03C0}" type="presParOf" srcId="{D6D14559-00CE-4142-ADD3-B6259D5AA3C0}" destId="{49C01187-B6B2-4DF7-A470-0B87C6B7AE8D}" srcOrd="1" destOrd="0" presId="urn:microsoft.com/office/officeart/2005/8/layout/venn3"/>
    <dgm:cxn modelId="{BE8C8776-281C-4973-BF62-E3363432D85E}" type="presParOf" srcId="{D6D14559-00CE-4142-ADD3-B6259D5AA3C0}" destId="{6E89E7F1-7206-4A89-BEA2-A489F0585ED2}" srcOrd="2" destOrd="0" presId="urn:microsoft.com/office/officeart/2005/8/layout/venn3"/>
    <dgm:cxn modelId="{6626B8C5-D061-4C28-9C42-05F0A616CE25}" type="presParOf" srcId="{D6D14559-00CE-4142-ADD3-B6259D5AA3C0}" destId="{0C3C7EBF-E302-4E79-A3ED-BFD6D1315082}" srcOrd="3" destOrd="0" presId="urn:microsoft.com/office/officeart/2005/8/layout/venn3"/>
    <dgm:cxn modelId="{27E97379-9D5E-44B4-87F1-A28E73357963}" type="presParOf" srcId="{D6D14559-00CE-4142-ADD3-B6259D5AA3C0}" destId="{C176951A-2077-49C0-B009-E10939D3463E}"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C44F6-DAE0-114D-987A-AAE04BD55E02}">
      <dsp:nvSpPr>
        <dsp:cNvPr id="0" name=""/>
        <dsp:cNvSpPr/>
      </dsp:nvSpPr>
      <dsp:spPr>
        <a:xfrm>
          <a:off x="171011" y="5030"/>
          <a:ext cx="7180323" cy="1004988"/>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itchFamily="2" charset="77"/>
            </a:rPr>
            <a:t>Una de las principales causas de mortalidad materna y perinatal.</a:t>
          </a:r>
          <a:endParaRPr lang="es-ES" sz="1600" kern="1200" dirty="0">
            <a:solidFill>
              <a:srgbClr val="152B48"/>
            </a:solidFill>
            <a:latin typeface="Montserrat" pitchFamily="2" charset="77"/>
          </a:endParaRPr>
        </a:p>
      </dsp:txBody>
      <dsp:txXfrm>
        <a:off x="200446" y="34465"/>
        <a:ext cx="7121453" cy="946118"/>
      </dsp:txXfrm>
    </dsp:sp>
    <dsp:sp modelId="{314CB55A-B937-B34D-95A2-41C0CF9D37C2}">
      <dsp:nvSpPr>
        <dsp:cNvPr id="0" name=""/>
        <dsp:cNvSpPr/>
      </dsp:nvSpPr>
      <dsp:spPr>
        <a:xfrm rot="5400000">
          <a:off x="3572737" y="1035144"/>
          <a:ext cx="376870" cy="452244"/>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solidFill>
              <a:srgbClr val="152B48"/>
            </a:solidFill>
            <a:latin typeface="Montserrat" pitchFamily="2" charset="77"/>
          </a:endParaRPr>
        </a:p>
      </dsp:txBody>
      <dsp:txXfrm rot="-5400000">
        <a:off x="3625500" y="1072831"/>
        <a:ext cx="271346" cy="263809"/>
      </dsp:txXfrm>
    </dsp:sp>
    <dsp:sp modelId="{A192EB97-4006-3245-A770-2249E75253AB}">
      <dsp:nvSpPr>
        <dsp:cNvPr id="0" name=""/>
        <dsp:cNvSpPr/>
      </dsp:nvSpPr>
      <dsp:spPr>
        <a:xfrm>
          <a:off x="171011" y="1512513"/>
          <a:ext cx="7180323" cy="1413315"/>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pitchFamily="2" charset="77"/>
            </a:rPr>
            <a:t>→ En américa latina es responsable del 26% de las muertes maternas.</a:t>
          </a:r>
        </a:p>
        <a:p>
          <a:pPr marL="0" lvl="0" indent="0" algn="l" defTabSz="711200">
            <a:lnSpc>
              <a:spcPct val="90000"/>
            </a:lnSpc>
            <a:spcBef>
              <a:spcPct val="0"/>
            </a:spcBef>
            <a:spcAft>
              <a:spcPct val="35000"/>
            </a:spcAft>
            <a:buNone/>
          </a:pPr>
          <a:r>
            <a:rPr lang="es-CO" sz="1600" kern="1200" dirty="0">
              <a:solidFill>
                <a:srgbClr val="152B48"/>
              </a:solidFill>
              <a:latin typeface="Montserrat" pitchFamily="2" charset="77"/>
            </a:rPr>
            <a:t>→ África y Asia es el responsable del 9 %.</a:t>
          </a:r>
        </a:p>
        <a:p>
          <a:pPr marL="0" lvl="0" indent="0" algn="l" defTabSz="711200">
            <a:lnSpc>
              <a:spcPct val="90000"/>
            </a:lnSpc>
            <a:spcBef>
              <a:spcPct val="0"/>
            </a:spcBef>
            <a:spcAft>
              <a:spcPct val="35000"/>
            </a:spcAft>
            <a:buNone/>
          </a:pPr>
          <a:r>
            <a:rPr lang="es-CO" sz="1600" kern="1200" dirty="0">
              <a:solidFill>
                <a:srgbClr val="152B48"/>
              </a:solidFill>
              <a:latin typeface="Montserrat" pitchFamily="2" charset="77"/>
            </a:rPr>
            <a:t>→ En general el 16% de las muertes maternas pueden ser atribuidas a SHAE.</a:t>
          </a:r>
          <a:endParaRPr lang="es-ES" sz="1600" kern="1200" dirty="0">
            <a:solidFill>
              <a:srgbClr val="152B48"/>
            </a:solidFill>
            <a:latin typeface="Montserrat" pitchFamily="2" charset="77"/>
          </a:endParaRPr>
        </a:p>
      </dsp:txBody>
      <dsp:txXfrm>
        <a:off x="212406" y="1553908"/>
        <a:ext cx="7097533" cy="1330525"/>
      </dsp:txXfrm>
    </dsp:sp>
    <dsp:sp modelId="{951F9749-746D-334D-A299-6C7B8DF00B83}">
      <dsp:nvSpPr>
        <dsp:cNvPr id="0" name=""/>
        <dsp:cNvSpPr/>
      </dsp:nvSpPr>
      <dsp:spPr>
        <a:xfrm rot="5400000">
          <a:off x="3572737" y="2950954"/>
          <a:ext cx="376870" cy="452244"/>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solidFill>
              <a:srgbClr val="152B48"/>
            </a:solidFill>
            <a:latin typeface="Montserrat" pitchFamily="2" charset="77"/>
          </a:endParaRPr>
        </a:p>
      </dsp:txBody>
      <dsp:txXfrm rot="-5400000">
        <a:off x="3625500" y="2988641"/>
        <a:ext cx="271346" cy="263809"/>
      </dsp:txXfrm>
    </dsp:sp>
    <dsp:sp modelId="{F496D4DA-1F90-7E48-891E-AF9BB4712482}">
      <dsp:nvSpPr>
        <dsp:cNvPr id="0" name=""/>
        <dsp:cNvSpPr/>
      </dsp:nvSpPr>
      <dsp:spPr>
        <a:xfrm>
          <a:off x="171011" y="3428324"/>
          <a:ext cx="7180323" cy="1004988"/>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itchFamily="2" charset="77"/>
            </a:rPr>
            <a:t>Complica el 2 - 8 % de todos los embarazos.</a:t>
          </a:r>
          <a:endParaRPr lang="es-ES" sz="1600" kern="1200" dirty="0">
            <a:solidFill>
              <a:srgbClr val="152B48"/>
            </a:solidFill>
            <a:latin typeface="Montserrat" pitchFamily="2" charset="77"/>
          </a:endParaRPr>
        </a:p>
      </dsp:txBody>
      <dsp:txXfrm>
        <a:off x="200446" y="3457759"/>
        <a:ext cx="7121453" cy="946118"/>
      </dsp:txXfrm>
    </dsp:sp>
    <dsp:sp modelId="{C81BDD0B-BC74-4A40-AB8D-AD0919C93038}">
      <dsp:nvSpPr>
        <dsp:cNvPr id="0" name=""/>
        <dsp:cNvSpPr/>
      </dsp:nvSpPr>
      <dsp:spPr>
        <a:xfrm rot="5400000">
          <a:off x="3572737" y="4458437"/>
          <a:ext cx="376870" cy="452244"/>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solidFill>
              <a:srgbClr val="152B48"/>
            </a:solidFill>
            <a:latin typeface="Montserrat" pitchFamily="2" charset="77"/>
          </a:endParaRPr>
        </a:p>
      </dsp:txBody>
      <dsp:txXfrm rot="-5400000">
        <a:off x="3625500" y="4496124"/>
        <a:ext cx="271346" cy="263809"/>
      </dsp:txXfrm>
    </dsp:sp>
    <dsp:sp modelId="{C2BB8A4E-D4A5-494A-BAEC-39F3D52AE963}">
      <dsp:nvSpPr>
        <dsp:cNvPr id="0" name=""/>
        <dsp:cNvSpPr/>
      </dsp:nvSpPr>
      <dsp:spPr>
        <a:xfrm>
          <a:off x="171011" y="4935807"/>
          <a:ext cx="7180323" cy="1004988"/>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itchFamily="2" charset="77"/>
            </a:rPr>
            <a:t>Mortalidad del 16 %.</a:t>
          </a:r>
        </a:p>
      </dsp:txBody>
      <dsp:txXfrm>
        <a:off x="200446" y="4965242"/>
        <a:ext cx="7121453" cy="9461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5BF2D-8FF9-3543-A3E3-8962F0C9D1CA}">
      <dsp:nvSpPr>
        <dsp:cNvPr id="0" name=""/>
        <dsp:cNvSpPr/>
      </dsp:nvSpPr>
      <dsp:spPr>
        <a:xfrm>
          <a:off x="4229148" y="261"/>
          <a:ext cx="1879538" cy="1221700"/>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152B48"/>
              </a:solidFill>
              <a:latin typeface="Montserrat ExtraLight" pitchFamily="2" charset="77"/>
            </a:rPr>
            <a:t>Inicio &lt; semana 20. </a:t>
          </a:r>
          <a:endParaRPr lang="es-CO" sz="1800" kern="1200" dirty="0">
            <a:solidFill>
              <a:srgbClr val="152B48"/>
            </a:solidFill>
            <a:latin typeface="Montserrat ExtraLight" pitchFamily="2" charset="77"/>
          </a:endParaRPr>
        </a:p>
      </dsp:txBody>
      <dsp:txXfrm>
        <a:off x="4288786" y="59899"/>
        <a:ext cx="1760262" cy="1102424"/>
      </dsp:txXfrm>
    </dsp:sp>
    <dsp:sp modelId="{8A24199F-688C-314A-B599-E5D9DCA9838A}">
      <dsp:nvSpPr>
        <dsp:cNvPr id="0" name=""/>
        <dsp:cNvSpPr/>
      </dsp:nvSpPr>
      <dsp:spPr>
        <a:xfrm>
          <a:off x="3151277" y="611111"/>
          <a:ext cx="4035280" cy="4035280"/>
        </a:xfrm>
        <a:custGeom>
          <a:avLst/>
          <a:gdLst/>
          <a:ahLst/>
          <a:cxnLst/>
          <a:rect l="0" t="0" r="0" b="0"/>
          <a:pathLst>
            <a:path>
              <a:moveTo>
                <a:pt x="2970936" y="239411"/>
              </a:moveTo>
              <a:arcTo wR="2017640" hR="2017640" stAng="17891728" swAng="2624786"/>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212B11C-EDEB-6D40-93F8-93C53B580083}">
      <dsp:nvSpPr>
        <dsp:cNvPr id="0" name=""/>
        <dsp:cNvSpPr/>
      </dsp:nvSpPr>
      <dsp:spPr>
        <a:xfrm>
          <a:off x="6067423" y="2017901"/>
          <a:ext cx="2238267" cy="1221700"/>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152B48"/>
              </a:solidFill>
              <a:latin typeface="Montserrat ExtraLight" pitchFamily="2" charset="77"/>
            </a:rPr>
            <a:t>Características graves SIN HTA.</a:t>
          </a:r>
          <a:endParaRPr lang="es-CO" sz="1800" kern="1200" dirty="0">
            <a:solidFill>
              <a:srgbClr val="152B48"/>
            </a:solidFill>
            <a:latin typeface="Montserrat ExtraLight" pitchFamily="2" charset="77"/>
          </a:endParaRPr>
        </a:p>
      </dsp:txBody>
      <dsp:txXfrm>
        <a:off x="6127061" y="2077539"/>
        <a:ext cx="2118991" cy="1102424"/>
      </dsp:txXfrm>
    </dsp:sp>
    <dsp:sp modelId="{C13FE41D-8B06-804A-B53A-E43C8CD411E9}">
      <dsp:nvSpPr>
        <dsp:cNvPr id="0" name=""/>
        <dsp:cNvSpPr/>
      </dsp:nvSpPr>
      <dsp:spPr>
        <a:xfrm>
          <a:off x="3151277" y="611111"/>
          <a:ext cx="4035280" cy="4035280"/>
        </a:xfrm>
        <a:custGeom>
          <a:avLst/>
          <a:gdLst/>
          <a:ahLst/>
          <a:cxnLst/>
          <a:rect l="0" t="0" r="0" b="0"/>
          <a:pathLst>
            <a:path>
              <a:moveTo>
                <a:pt x="3935896" y="2643070"/>
              </a:moveTo>
              <a:arcTo wR="2017640" hR="2017640" stAng="1083486" swAng="2624786"/>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2C598AC-FD26-7C47-A3AD-37872C5EAE2B}">
      <dsp:nvSpPr>
        <dsp:cNvPr id="0" name=""/>
        <dsp:cNvSpPr/>
      </dsp:nvSpPr>
      <dsp:spPr>
        <a:xfrm>
          <a:off x="4229148" y="4035541"/>
          <a:ext cx="1879538" cy="1221700"/>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152B48"/>
              </a:solidFill>
              <a:latin typeface="Montserrat ExtraLight" pitchFamily="2" charset="77"/>
            </a:rPr>
            <a:t>Proteinuria aislada.</a:t>
          </a:r>
          <a:endParaRPr lang="es-CO" sz="1800" kern="1200" dirty="0">
            <a:solidFill>
              <a:srgbClr val="152B48"/>
            </a:solidFill>
            <a:latin typeface="Montserrat ExtraLight" pitchFamily="2" charset="77"/>
          </a:endParaRPr>
        </a:p>
      </dsp:txBody>
      <dsp:txXfrm>
        <a:off x="4288786" y="4095179"/>
        <a:ext cx="1760262" cy="1102424"/>
      </dsp:txXfrm>
    </dsp:sp>
    <dsp:sp modelId="{2B4300E1-852B-904E-9FD7-A8DDE0218076}">
      <dsp:nvSpPr>
        <dsp:cNvPr id="0" name=""/>
        <dsp:cNvSpPr/>
      </dsp:nvSpPr>
      <dsp:spPr>
        <a:xfrm>
          <a:off x="3151277" y="611111"/>
          <a:ext cx="4035280" cy="4035280"/>
        </a:xfrm>
        <a:custGeom>
          <a:avLst/>
          <a:gdLst/>
          <a:ahLst/>
          <a:cxnLst/>
          <a:rect l="0" t="0" r="0" b="0"/>
          <a:pathLst>
            <a:path>
              <a:moveTo>
                <a:pt x="1064343" y="3795868"/>
              </a:moveTo>
              <a:arcTo wR="2017640" hR="2017640" stAng="7091728" swAng="2624786"/>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43BFC22-ED95-764B-977E-5575FB8423EC}">
      <dsp:nvSpPr>
        <dsp:cNvPr id="0" name=""/>
        <dsp:cNvSpPr/>
      </dsp:nvSpPr>
      <dsp:spPr>
        <a:xfrm>
          <a:off x="2211507" y="2017901"/>
          <a:ext cx="1879538" cy="1221700"/>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152B48"/>
              </a:solidFill>
              <a:latin typeface="Montserrat ExtraLight" pitchFamily="2" charset="77"/>
            </a:rPr>
            <a:t>PE tardía &gt; 48horas postparto.</a:t>
          </a:r>
          <a:endParaRPr lang="es-CO" sz="1800" kern="1200" dirty="0">
            <a:solidFill>
              <a:srgbClr val="152B48"/>
            </a:solidFill>
            <a:latin typeface="Montserrat ExtraLight" pitchFamily="2" charset="77"/>
          </a:endParaRPr>
        </a:p>
      </dsp:txBody>
      <dsp:txXfrm>
        <a:off x="2271145" y="2077539"/>
        <a:ext cx="1760262" cy="1102424"/>
      </dsp:txXfrm>
    </dsp:sp>
    <dsp:sp modelId="{387A9C4D-3436-4843-8324-1B24627C1F69}">
      <dsp:nvSpPr>
        <dsp:cNvPr id="0" name=""/>
        <dsp:cNvSpPr/>
      </dsp:nvSpPr>
      <dsp:spPr>
        <a:xfrm>
          <a:off x="3151277" y="611111"/>
          <a:ext cx="4035280" cy="4035280"/>
        </a:xfrm>
        <a:custGeom>
          <a:avLst/>
          <a:gdLst/>
          <a:ahLst/>
          <a:cxnLst/>
          <a:rect l="0" t="0" r="0" b="0"/>
          <a:pathLst>
            <a:path>
              <a:moveTo>
                <a:pt x="99383" y="1392209"/>
              </a:moveTo>
              <a:arcTo wR="2017640" hR="2017640" stAng="11883486" swAng="2624786"/>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127CD-6029-A24A-A7D1-F079B25C11AE}">
      <dsp:nvSpPr>
        <dsp:cNvPr id="0" name=""/>
        <dsp:cNvSpPr/>
      </dsp:nvSpPr>
      <dsp:spPr>
        <a:xfrm rot="10800000">
          <a:off x="830989" y="1524"/>
          <a:ext cx="6368838" cy="1706997"/>
        </a:xfrm>
        <a:prstGeom prst="homePlate">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52738" tIns="68580" rIns="128016" bIns="6858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ExtraLight" pitchFamily="2" charset="77"/>
            </a:rPr>
            <a:t>2 - 3 veces por semana monitoreo fetal y paraclínicos → plaquetas, creatinina, enzimas hepáticas, LDH.</a:t>
          </a:r>
        </a:p>
        <a:p>
          <a:pPr marL="0" lvl="0" indent="0" algn="ctr" defTabSz="800100">
            <a:lnSpc>
              <a:spcPct val="90000"/>
            </a:lnSpc>
            <a:spcBef>
              <a:spcPct val="0"/>
            </a:spcBef>
            <a:spcAft>
              <a:spcPct val="35000"/>
            </a:spcAft>
            <a:buNone/>
          </a:pPr>
          <a:r>
            <a:rPr lang="es-CO" sz="1800" kern="1200" dirty="0">
              <a:solidFill>
                <a:srgbClr val="152B48"/>
              </a:solidFill>
              <a:latin typeface="Montserrat ExtraLight" pitchFamily="2" charset="77"/>
            </a:rPr>
            <a:t> Cada 15 días ecografía para mirar crecimiento fetal y líquido amniótico.</a:t>
          </a:r>
          <a:endParaRPr lang="es-ES" sz="1800" kern="1200" dirty="0">
            <a:solidFill>
              <a:srgbClr val="152B48"/>
            </a:solidFill>
            <a:latin typeface="Montserrat ExtraLight" pitchFamily="2" charset="77"/>
          </a:endParaRPr>
        </a:p>
      </dsp:txBody>
      <dsp:txXfrm rot="10800000">
        <a:off x="1257738" y="1524"/>
        <a:ext cx="5942089" cy="1706997"/>
      </dsp:txXfrm>
    </dsp:sp>
    <dsp:sp modelId="{6FE512A7-AF9F-B64E-8F67-D30939563F49}">
      <dsp:nvSpPr>
        <dsp:cNvPr id="0" name=""/>
        <dsp:cNvSpPr/>
      </dsp:nvSpPr>
      <dsp:spPr>
        <a:xfrm>
          <a:off x="333498" y="10725"/>
          <a:ext cx="1706997" cy="1706997"/>
        </a:xfrm>
        <a:prstGeom prst="ellipse">
          <a:avLst/>
        </a:prstGeom>
        <a:solidFill>
          <a:schemeClr val="dk2">
            <a:tint val="40000"/>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FABC73-012D-0C45-B18C-E6D20F00850E}">
      <dsp:nvSpPr>
        <dsp:cNvPr id="0" name=""/>
        <dsp:cNvSpPr/>
      </dsp:nvSpPr>
      <dsp:spPr>
        <a:xfrm rot="10800000">
          <a:off x="830989" y="2218073"/>
          <a:ext cx="6368838" cy="1706997"/>
        </a:xfrm>
        <a:prstGeom prst="homePlate">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52738" tIns="68580" rIns="128016" bIns="6858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ExtraLight" pitchFamily="2" charset="77"/>
            </a:rPr>
            <a:t>El manejo solo se hace ambulatorio en caso de hipertensión gestacional o preeclampsia no severa, o en caso donde no se pueda hacer una monitorización adecuada.</a:t>
          </a:r>
          <a:endParaRPr lang="es-ES" sz="1800" kern="1200" dirty="0">
            <a:solidFill>
              <a:srgbClr val="152B48"/>
            </a:solidFill>
            <a:latin typeface="Montserrat ExtraLight" pitchFamily="2" charset="77"/>
          </a:endParaRPr>
        </a:p>
      </dsp:txBody>
      <dsp:txXfrm rot="10800000">
        <a:off x="1257738" y="2218073"/>
        <a:ext cx="5942089" cy="1706997"/>
      </dsp:txXfrm>
    </dsp:sp>
    <dsp:sp modelId="{A6B78E31-8E30-8341-88F4-99B869EBC2C9}">
      <dsp:nvSpPr>
        <dsp:cNvPr id="0" name=""/>
        <dsp:cNvSpPr/>
      </dsp:nvSpPr>
      <dsp:spPr>
        <a:xfrm>
          <a:off x="333498" y="2225789"/>
          <a:ext cx="1706997" cy="1706997"/>
        </a:xfrm>
        <a:prstGeom prst="ellipse">
          <a:avLst/>
        </a:prstGeom>
        <a:solidFill>
          <a:schemeClr val="dk2">
            <a:tint val="40000"/>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702C89-702B-7A45-8E1A-052F4535FDE1}">
      <dsp:nvSpPr>
        <dsp:cNvPr id="0" name=""/>
        <dsp:cNvSpPr/>
      </dsp:nvSpPr>
      <dsp:spPr>
        <a:xfrm rot="10800000">
          <a:off x="830989" y="4434621"/>
          <a:ext cx="6368838" cy="1706997"/>
        </a:xfrm>
        <a:prstGeom prst="homePlate">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52738" tIns="68580" rIns="128016" bIns="6858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ExtraLight" pitchFamily="2" charset="77"/>
            </a:rPr>
            <a:t>Durante el manejo expectante, se recomienda el parto en cualquier momento en caso de deterioro de la condición materna o fetal, independientemente de la edad gestacional y después de la estabilización materna.</a:t>
          </a:r>
          <a:endParaRPr lang="es-ES" sz="1800" kern="1200" dirty="0">
            <a:solidFill>
              <a:srgbClr val="152B48"/>
            </a:solidFill>
            <a:latin typeface="Montserrat ExtraLight" pitchFamily="2" charset="77"/>
          </a:endParaRPr>
        </a:p>
      </dsp:txBody>
      <dsp:txXfrm rot="10800000">
        <a:off x="1257738" y="4434621"/>
        <a:ext cx="5942089" cy="1706997"/>
      </dsp:txXfrm>
    </dsp:sp>
    <dsp:sp modelId="{50251D2B-19B4-F443-93AF-E75F319F5BF6}">
      <dsp:nvSpPr>
        <dsp:cNvPr id="0" name=""/>
        <dsp:cNvSpPr/>
      </dsp:nvSpPr>
      <dsp:spPr>
        <a:xfrm>
          <a:off x="333498" y="4299513"/>
          <a:ext cx="1706997" cy="1706997"/>
        </a:xfrm>
        <a:prstGeom prst="ellipse">
          <a:avLst/>
        </a:prstGeom>
        <a:solidFill>
          <a:schemeClr val="dk2">
            <a:tint val="40000"/>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00CB0-F1E0-C14F-8B08-262D72D16A3B}">
      <dsp:nvSpPr>
        <dsp:cNvPr id="0" name=""/>
        <dsp:cNvSpPr/>
      </dsp:nvSpPr>
      <dsp:spPr>
        <a:xfrm>
          <a:off x="770016" y="0"/>
          <a:ext cx="6587967" cy="1354666"/>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100000"/>
            </a:lnSpc>
            <a:spcBef>
              <a:spcPct val="0"/>
            </a:spcBef>
            <a:spcAft>
              <a:spcPct val="35000"/>
            </a:spcAft>
            <a:buNone/>
          </a:pPr>
          <a:r>
            <a:rPr lang="es-CO" sz="1700" kern="1200" dirty="0">
              <a:solidFill>
                <a:srgbClr val="152B48"/>
              </a:solidFill>
              <a:latin typeface="Montserrat ExtraLight" pitchFamily="2" charset="77"/>
            </a:rPr>
            <a:t>La dosis es de 4 - 6 gramos como dosis inicial y luego 1 - 2 gramos cada hora.</a:t>
          </a:r>
          <a:endParaRPr lang="es-ES" sz="1700" kern="1200" dirty="0">
            <a:solidFill>
              <a:srgbClr val="152B48"/>
            </a:solidFill>
            <a:latin typeface="Montserrat ExtraLight" pitchFamily="2" charset="77"/>
          </a:endParaRPr>
        </a:p>
      </dsp:txBody>
      <dsp:txXfrm>
        <a:off x="809693" y="39677"/>
        <a:ext cx="6508613" cy="1275312"/>
      </dsp:txXfrm>
    </dsp:sp>
    <dsp:sp modelId="{F13DFE54-E280-C547-B0BF-42CD1E1E30CF}">
      <dsp:nvSpPr>
        <dsp:cNvPr id="0" name=""/>
        <dsp:cNvSpPr/>
      </dsp:nvSpPr>
      <dsp:spPr>
        <a:xfrm rot="5400000">
          <a:off x="3809999" y="1388533"/>
          <a:ext cx="508000" cy="609600"/>
        </a:xfrm>
        <a:prstGeom prs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solidFill>
              <a:srgbClr val="152B48"/>
            </a:solidFill>
            <a:latin typeface="Montserrat ExtraLight" pitchFamily="2" charset="77"/>
          </a:endParaRPr>
        </a:p>
      </dsp:txBody>
      <dsp:txXfrm rot="-5400000">
        <a:off x="3881119" y="1439333"/>
        <a:ext cx="365760" cy="355600"/>
      </dsp:txXfrm>
    </dsp:sp>
    <dsp:sp modelId="{DCAA0930-45D2-9B44-92F1-BF6AF2B4CEB5}">
      <dsp:nvSpPr>
        <dsp:cNvPr id="0" name=""/>
        <dsp:cNvSpPr/>
      </dsp:nvSpPr>
      <dsp:spPr>
        <a:xfrm>
          <a:off x="770016" y="2032000"/>
          <a:ext cx="6587967" cy="1354666"/>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100000"/>
            </a:lnSpc>
            <a:spcBef>
              <a:spcPct val="0"/>
            </a:spcBef>
            <a:spcAft>
              <a:spcPct val="35000"/>
            </a:spcAft>
            <a:buNone/>
          </a:pPr>
          <a:r>
            <a:rPr lang="es-CO" sz="1700" kern="1200" dirty="0">
              <a:solidFill>
                <a:srgbClr val="152B48"/>
              </a:solidFill>
              <a:latin typeface="Montserrat ExtraLight" pitchFamily="2" charset="77"/>
            </a:rPr>
            <a:t>5 ampollas en 500 cc de solución salina, ahí quedan 10 gramos en 550 cc, pasamos 250 cc (275 cc ) en 30 minutos ( 5 gramos ) y luego 55 - 110 cc hora ( 1 - 2 gramos ) por 24 horas.</a:t>
          </a:r>
          <a:endParaRPr lang="es-ES" sz="1700" kern="1200" dirty="0">
            <a:solidFill>
              <a:srgbClr val="152B48"/>
            </a:solidFill>
            <a:latin typeface="Montserrat ExtraLight" pitchFamily="2" charset="77"/>
          </a:endParaRPr>
        </a:p>
      </dsp:txBody>
      <dsp:txXfrm>
        <a:off x="809693" y="2071677"/>
        <a:ext cx="6508613" cy="1275312"/>
      </dsp:txXfrm>
    </dsp:sp>
    <dsp:sp modelId="{C71F0589-279D-5540-B422-9E8D90CE4C0B}">
      <dsp:nvSpPr>
        <dsp:cNvPr id="0" name=""/>
        <dsp:cNvSpPr/>
      </dsp:nvSpPr>
      <dsp:spPr>
        <a:xfrm rot="5400000">
          <a:off x="3809999" y="3420533"/>
          <a:ext cx="508000" cy="609600"/>
        </a:xfrm>
        <a:prstGeom prst="rightArrow">
          <a:avLst>
            <a:gd name="adj1" fmla="val 60000"/>
            <a:gd name="adj2" fmla="val 50000"/>
          </a:avLst>
        </a:prstGeom>
        <a:solidFill>
          <a:srgbClr val="152B48"/>
        </a:solidFill>
        <a:ln>
          <a:solidFill>
            <a:srgbClr val="00AAA7"/>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solidFill>
              <a:srgbClr val="152B48"/>
            </a:solidFill>
            <a:latin typeface="Montserrat ExtraLight" pitchFamily="2" charset="77"/>
          </a:endParaRPr>
        </a:p>
      </dsp:txBody>
      <dsp:txXfrm rot="-5400000">
        <a:off x="3881119" y="3471333"/>
        <a:ext cx="365760" cy="355600"/>
      </dsp:txXfrm>
    </dsp:sp>
    <dsp:sp modelId="{04D7AF68-1E31-A340-8B9F-6B8D85477041}">
      <dsp:nvSpPr>
        <dsp:cNvPr id="0" name=""/>
        <dsp:cNvSpPr/>
      </dsp:nvSpPr>
      <dsp:spPr>
        <a:xfrm>
          <a:off x="770016" y="4064000"/>
          <a:ext cx="6587967" cy="1354666"/>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100000"/>
            </a:lnSpc>
            <a:spcBef>
              <a:spcPct val="0"/>
            </a:spcBef>
            <a:spcAft>
              <a:spcPct val="35000"/>
            </a:spcAft>
            <a:buNone/>
          </a:pPr>
          <a:r>
            <a:rPr lang="es-CO" sz="1700" kern="1200" dirty="0">
              <a:solidFill>
                <a:srgbClr val="152B48"/>
              </a:solidFill>
              <a:latin typeface="Montserrat ExtraLight" pitchFamily="2" charset="77"/>
            </a:rPr>
            <a:t>Si no se puede intravenoso porque no hay acceso entonces se ponen 10 gramos como dosis inicial IM (5 gramos en el glúteo, es decir 2.5 ampollas en cada glúteo) y luego 5 gramos cada 4 horas, se puede mezclar con xilocaina 1 ml.</a:t>
          </a:r>
          <a:endParaRPr lang="es-ES" sz="1700" kern="1200" dirty="0">
            <a:solidFill>
              <a:srgbClr val="152B48"/>
            </a:solidFill>
            <a:latin typeface="Montserrat ExtraLight" pitchFamily="2" charset="77"/>
          </a:endParaRPr>
        </a:p>
      </dsp:txBody>
      <dsp:txXfrm>
        <a:off x="809693" y="4103677"/>
        <a:ext cx="6508613" cy="127531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2576CB-FD00-214D-9A3D-B153C74E05EE}">
      <dsp:nvSpPr>
        <dsp:cNvPr id="0" name=""/>
        <dsp:cNvSpPr/>
      </dsp:nvSpPr>
      <dsp:spPr>
        <a:xfrm>
          <a:off x="0" y="2808"/>
          <a:ext cx="841236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56894E4-C97D-734A-8FB4-597F6F17DC1E}">
      <dsp:nvSpPr>
        <dsp:cNvPr id="0" name=""/>
        <dsp:cNvSpPr/>
      </dsp:nvSpPr>
      <dsp:spPr>
        <a:xfrm>
          <a:off x="0" y="2808"/>
          <a:ext cx="836205" cy="5746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endParaRPr lang="es-ES" sz="1600" kern="1200" dirty="0">
            <a:solidFill>
              <a:srgbClr val="152B48"/>
            </a:solidFill>
            <a:latin typeface="Montserrat ExtraLight" pitchFamily="2" charset="77"/>
          </a:endParaRPr>
        </a:p>
      </dsp:txBody>
      <dsp:txXfrm>
        <a:off x="0" y="2808"/>
        <a:ext cx="836205" cy="5746470"/>
      </dsp:txXfrm>
    </dsp:sp>
    <dsp:sp modelId="{E1994A14-52BE-414F-82E8-4B77E977564A}">
      <dsp:nvSpPr>
        <dsp:cNvPr id="0" name=""/>
        <dsp:cNvSpPr/>
      </dsp:nvSpPr>
      <dsp:spPr>
        <a:xfrm>
          <a:off x="962390" y="56962"/>
          <a:ext cx="7298676" cy="1083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ExtraLight" pitchFamily="2" charset="77"/>
            </a:rPr>
            <a:t>Se define como una convulsión tónico - clónica que puede ser focal o multifocal, de nueva aparición, en ausencia de otra causa como epilepsia, infarto cerebral, hemorragia intracraneal y medicamentos.</a:t>
          </a:r>
          <a:endParaRPr lang="es-ES" sz="1600" kern="1200" dirty="0">
            <a:solidFill>
              <a:srgbClr val="152B48"/>
            </a:solidFill>
            <a:latin typeface="Montserrat ExtraLight" pitchFamily="2" charset="77"/>
          </a:endParaRPr>
        </a:p>
      </dsp:txBody>
      <dsp:txXfrm>
        <a:off x="962390" y="56962"/>
        <a:ext cx="7298676" cy="1083075"/>
      </dsp:txXfrm>
    </dsp:sp>
    <dsp:sp modelId="{71BC4B0A-3692-0F48-A51F-84B4FB4C6FC4}">
      <dsp:nvSpPr>
        <dsp:cNvPr id="0" name=""/>
        <dsp:cNvSpPr/>
      </dsp:nvSpPr>
      <dsp:spPr>
        <a:xfrm>
          <a:off x="836205" y="1140037"/>
          <a:ext cx="67298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8F3998AA-6A68-E443-A999-498151FFA2D6}">
      <dsp:nvSpPr>
        <dsp:cNvPr id="0" name=""/>
        <dsp:cNvSpPr/>
      </dsp:nvSpPr>
      <dsp:spPr>
        <a:xfrm>
          <a:off x="962390" y="1194191"/>
          <a:ext cx="7298676" cy="1083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ExtraLight" pitchFamily="2" charset="77"/>
            </a:rPr>
            <a:t>Ocurre en el 1.9% de las pacientes con preeclampsia y en el 3.2% de la preeclampsia severa.</a:t>
          </a:r>
          <a:endParaRPr lang="es-ES" sz="1600" kern="1200" dirty="0">
            <a:solidFill>
              <a:srgbClr val="152B48"/>
            </a:solidFill>
            <a:latin typeface="Montserrat ExtraLight" pitchFamily="2" charset="77"/>
          </a:endParaRPr>
        </a:p>
      </dsp:txBody>
      <dsp:txXfrm>
        <a:off x="962390" y="1194191"/>
        <a:ext cx="7298676" cy="1083075"/>
      </dsp:txXfrm>
    </dsp:sp>
    <dsp:sp modelId="{46B3CEA5-64D3-2C42-8566-0A38E30F0FDB}">
      <dsp:nvSpPr>
        <dsp:cNvPr id="0" name=""/>
        <dsp:cNvSpPr/>
      </dsp:nvSpPr>
      <dsp:spPr>
        <a:xfrm>
          <a:off x="836205" y="2277266"/>
          <a:ext cx="67298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94E62E6B-6969-9046-A1DD-C3B4F50E93B9}">
      <dsp:nvSpPr>
        <dsp:cNvPr id="0" name=""/>
        <dsp:cNvSpPr/>
      </dsp:nvSpPr>
      <dsp:spPr>
        <a:xfrm>
          <a:off x="962390" y="2331419"/>
          <a:ext cx="7298676" cy="1083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ExtraLight" pitchFamily="2" charset="77"/>
            </a:rPr>
            <a:t>Tiene una alta mortalidad.</a:t>
          </a:r>
          <a:endParaRPr lang="es-ES" sz="1600" kern="1200" dirty="0">
            <a:solidFill>
              <a:srgbClr val="152B48"/>
            </a:solidFill>
            <a:latin typeface="Montserrat ExtraLight" pitchFamily="2" charset="77"/>
          </a:endParaRPr>
        </a:p>
      </dsp:txBody>
      <dsp:txXfrm>
        <a:off x="962390" y="2331419"/>
        <a:ext cx="7298676" cy="1083075"/>
      </dsp:txXfrm>
    </dsp:sp>
    <dsp:sp modelId="{D3C77B34-6238-8D40-8BF9-6B82B5635F34}">
      <dsp:nvSpPr>
        <dsp:cNvPr id="0" name=""/>
        <dsp:cNvSpPr/>
      </dsp:nvSpPr>
      <dsp:spPr>
        <a:xfrm>
          <a:off x="836205" y="3414495"/>
          <a:ext cx="67298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09FE8061-B4D8-6840-9DE4-EB66BBF3C23F}">
      <dsp:nvSpPr>
        <dsp:cNvPr id="0" name=""/>
        <dsp:cNvSpPr/>
      </dsp:nvSpPr>
      <dsp:spPr>
        <a:xfrm>
          <a:off x="962390" y="3468648"/>
          <a:ext cx="7298676" cy="1083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ExtraLight" pitchFamily="2" charset="77"/>
            </a:rPr>
            <a:t>El daño neurológico residual es raro, algunas mujeres pueden tener efectos a largo y corto plazo como alteraciones de la memoria y de la función cognitiva, especialmente cuando fueron recurrentes e hipertensión grave no corregida rápidamente que lleva a edema.</a:t>
          </a:r>
          <a:endParaRPr lang="es-ES" sz="1600" kern="1200" dirty="0">
            <a:solidFill>
              <a:srgbClr val="152B48"/>
            </a:solidFill>
            <a:latin typeface="Montserrat ExtraLight" pitchFamily="2" charset="77"/>
          </a:endParaRPr>
        </a:p>
      </dsp:txBody>
      <dsp:txXfrm>
        <a:off x="962390" y="3468648"/>
        <a:ext cx="7298676" cy="1083075"/>
      </dsp:txXfrm>
    </dsp:sp>
    <dsp:sp modelId="{1B99AFF5-51EE-BC47-8413-9C2786523595}">
      <dsp:nvSpPr>
        <dsp:cNvPr id="0" name=""/>
        <dsp:cNvSpPr/>
      </dsp:nvSpPr>
      <dsp:spPr>
        <a:xfrm>
          <a:off x="836205" y="4551723"/>
          <a:ext cx="67298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FBC8A33D-074E-FA47-A0A6-EBC6A36F9828}">
      <dsp:nvSpPr>
        <dsp:cNvPr id="0" name=""/>
        <dsp:cNvSpPr/>
      </dsp:nvSpPr>
      <dsp:spPr>
        <a:xfrm>
          <a:off x="962390" y="4605877"/>
          <a:ext cx="7298676" cy="1083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ExtraLight" pitchFamily="2" charset="77"/>
            </a:rPr>
            <a:t>Generalmente es precedida de síntomas en un 78 -83% cefalea frontal muy intensa, fotofobia, alteración del estado mental y visión borrosa.</a:t>
          </a:r>
          <a:endParaRPr lang="es-ES" sz="1600" kern="1200" dirty="0">
            <a:solidFill>
              <a:srgbClr val="152B48"/>
            </a:solidFill>
            <a:latin typeface="Montserrat ExtraLight" pitchFamily="2" charset="77"/>
          </a:endParaRPr>
        </a:p>
      </dsp:txBody>
      <dsp:txXfrm>
        <a:off x="962390" y="4605877"/>
        <a:ext cx="7298676" cy="1083075"/>
      </dsp:txXfrm>
    </dsp:sp>
    <dsp:sp modelId="{C9EDC41F-8285-2C46-AE31-EE8DE41F5474}">
      <dsp:nvSpPr>
        <dsp:cNvPr id="0" name=""/>
        <dsp:cNvSpPr/>
      </dsp:nvSpPr>
      <dsp:spPr>
        <a:xfrm>
          <a:off x="836205" y="5688952"/>
          <a:ext cx="672988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C4AA3-586B-764F-B32E-2D41956CE718}">
      <dsp:nvSpPr>
        <dsp:cNvPr id="0" name=""/>
        <dsp:cNvSpPr/>
      </dsp:nvSpPr>
      <dsp:spPr>
        <a:xfrm>
          <a:off x="714499" y="2165510"/>
          <a:ext cx="2509155" cy="1254577"/>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Font typeface="Arial" panose="020B0604020202020204" pitchFamily="34" charset="0"/>
            <a:buNone/>
          </a:pPr>
          <a:r>
            <a:rPr lang="es-CO" sz="2700" b="1" i="0" kern="1200" dirty="0">
              <a:solidFill>
                <a:srgbClr val="152B48"/>
              </a:solidFill>
              <a:latin typeface="Montserrat SemiBold" pitchFamily="2" charset="77"/>
            </a:rPr>
            <a:t>Indicación de neuroimagen</a:t>
          </a:r>
          <a:endParaRPr lang="es-ES" sz="2700" b="1" i="0" kern="1200" dirty="0">
            <a:solidFill>
              <a:srgbClr val="152B48"/>
            </a:solidFill>
            <a:latin typeface="Montserrat SemiBold" pitchFamily="2" charset="77"/>
          </a:endParaRPr>
        </a:p>
      </dsp:txBody>
      <dsp:txXfrm>
        <a:off x="751244" y="2202255"/>
        <a:ext cx="2435665" cy="1181087"/>
      </dsp:txXfrm>
    </dsp:sp>
    <dsp:sp modelId="{4D7C2F36-CE6A-E042-B780-F034926055E0}">
      <dsp:nvSpPr>
        <dsp:cNvPr id="0" name=""/>
        <dsp:cNvSpPr/>
      </dsp:nvSpPr>
      <dsp:spPr>
        <a:xfrm>
          <a:off x="3223655" y="2772584"/>
          <a:ext cx="1003662" cy="40429"/>
        </a:xfrm>
        <a:custGeom>
          <a:avLst/>
          <a:gdLst/>
          <a:ahLst/>
          <a:cxnLst/>
          <a:rect l="0" t="0" r="0" b="0"/>
          <a:pathLst>
            <a:path>
              <a:moveTo>
                <a:pt x="0" y="20214"/>
              </a:moveTo>
              <a:lnTo>
                <a:pt x="1003662" y="2021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Montserrat ExtraLight" pitchFamily="2" charset="77"/>
          </a:endParaRPr>
        </a:p>
      </dsp:txBody>
      <dsp:txXfrm>
        <a:off x="3700394" y="2767707"/>
        <a:ext cx="50183" cy="50183"/>
      </dsp:txXfrm>
    </dsp:sp>
    <dsp:sp modelId="{1090753D-340B-2E40-9ED9-1061DDBAE028}">
      <dsp:nvSpPr>
        <dsp:cNvPr id="0" name=""/>
        <dsp:cNvSpPr/>
      </dsp:nvSpPr>
      <dsp:spPr>
        <a:xfrm>
          <a:off x="4227317" y="2165510"/>
          <a:ext cx="2509155" cy="1254577"/>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s-CO" sz="2700" b="1" kern="1200" dirty="0">
              <a:solidFill>
                <a:srgbClr val="152B48"/>
              </a:solidFill>
              <a:latin typeface="Montserrat ExtraLight" pitchFamily="2" charset="77"/>
            </a:rPr>
            <a:t>Casos atípicos</a:t>
          </a:r>
          <a:endParaRPr lang="es-ES" sz="2700" b="1" kern="1200" dirty="0">
            <a:solidFill>
              <a:srgbClr val="152B48"/>
            </a:solidFill>
            <a:latin typeface="Montserrat ExtraLight" pitchFamily="2" charset="77"/>
          </a:endParaRPr>
        </a:p>
      </dsp:txBody>
      <dsp:txXfrm>
        <a:off x="4264062" y="2202255"/>
        <a:ext cx="2435665" cy="1181087"/>
      </dsp:txXfrm>
    </dsp:sp>
    <dsp:sp modelId="{E7D36309-3AA2-B94F-91C4-7BFA45FE253A}">
      <dsp:nvSpPr>
        <dsp:cNvPr id="0" name=""/>
        <dsp:cNvSpPr/>
      </dsp:nvSpPr>
      <dsp:spPr>
        <a:xfrm rot="17692822">
          <a:off x="6045527" y="1690511"/>
          <a:ext cx="2385554" cy="40429"/>
        </a:xfrm>
        <a:custGeom>
          <a:avLst/>
          <a:gdLst/>
          <a:ahLst/>
          <a:cxnLst/>
          <a:rect l="0" t="0" r="0" b="0"/>
          <a:pathLst>
            <a:path>
              <a:moveTo>
                <a:pt x="0" y="20214"/>
              </a:moveTo>
              <a:lnTo>
                <a:pt x="2385554" y="2021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latin typeface="Montserrat ExtraLight" pitchFamily="2" charset="77"/>
          </a:endParaRPr>
        </a:p>
      </dsp:txBody>
      <dsp:txXfrm>
        <a:off x="7178665" y="1651087"/>
        <a:ext cx="119277" cy="119277"/>
      </dsp:txXfrm>
    </dsp:sp>
    <dsp:sp modelId="{FACEB385-126C-0547-B8DB-C192EAD88CB8}">
      <dsp:nvSpPr>
        <dsp:cNvPr id="0" name=""/>
        <dsp:cNvSpPr/>
      </dsp:nvSpPr>
      <dsp:spPr>
        <a:xfrm>
          <a:off x="7740135" y="1363"/>
          <a:ext cx="2509155" cy="1254577"/>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s-CO" sz="2700" kern="1200" dirty="0">
              <a:solidFill>
                <a:srgbClr val="152B48"/>
              </a:solidFill>
              <a:latin typeface="Montserrat ExtraLight" pitchFamily="2" charset="77"/>
            </a:rPr>
            <a:t>Déficits neurológicos persistentes.</a:t>
          </a:r>
          <a:endParaRPr lang="es-ES" sz="2700" kern="1200" dirty="0">
            <a:solidFill>
              <a:srgbClr val="152B48"/>
            </a:solidFill>
            <a:latin typeface="Montserrat ExtraLight" pitchFamily="2" charset="77"/>
          </a:endParaRPr>
        </a:p>
      </dsp:txBody>
      <dsp:txXfrm>
        <a:off x="7776880" y="38108"/>
        <a:ext cx="2435665" cy="1181087"/>
      </dsp:txXfrm>
    </dsp:sp>
    <dsp:sp modelId="{3A984D49-372E-B34B-957C-7D61B2DBBB97}">
      <dsp:nvSpPr>
        <dsp:cNvPr id="0" name=""/>
        <dsp:cNvSpPr/>
      </dsp:nvSpPr>
      <dsp:spPr>
        <a:xfrm rot="19457599">
          <a:off x="6620297" y="2411893"/>
          <a:ext cx="1236013" cy="40429"/>
        </a:xfrm>
        <a:custGeom>
          <a:avLst/>
          <a:gdLst/>
          <a:ahLst/>
          <a:cxnLst/>
          <a:rect l="0" t="0" r="0" b="0"/>
          <a:pathLst>
            <a:path>
              <a:moveTo>
                <a:pt x="0" y="20214"/>
              </a:moveTo>
              <a:lnTo>
                <a:pt x="1236013" y="2021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Montserrat ExtraLight" pitchFamily="2" charset="77"/>
          </a:endParaRPr>
        </a:p>
      </dsp:txBody>
      <dsp:txXfrm>
        <a:off x="7207404" y="2401208"/>
        <a:ext cx="61800" cy="61800"/>
      </dsp:txXfrm>
    </dsp:sp>
    <dsp:sp modelId="{69AA2D91-E0B9-344D-894B-CC049782C668}">
      <dsp:nvSpPr>
        <dsp:cNvPr id="0" name=""/>
        <dsp:cNvSpPr/>
      </dsp:nvSpPr>
      <dsp:spPr>
        <a:xfrm>
          <a:off x="7740135" y="1444128"/>
          <a:ext cx="2509155" cy="1254577"/>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s-CO" sz="2700" kern="1200" dirty="0">
              <a:solidFill>
                <a:srgbClr val="152B48"/>
              </a:solidFill>
              <a:latin typeface="Montserrat ExtraLight" pitchFamily="2" charset="77"/>
            </a:rPr>
            <a:t>Pérdida de conciencia prolongada.</a:t>
          </a:r>
          <a:endParaRPr lang="es-ES" sz="2700" kern="1200" dirty="0">
            <a:solidFill>
              <a:srgbClr val="152B48"/>
            </a:solidFill>
            <a:latin typeface="Montserrat ExtraLight" pitchFamily="2" charset="77"/>
          </a:endParaRPr>
        </a:p>
      </dsp:txBody>
      <dsp:txXfrm>
        <a:off x="7776880" y="1480873"/>
        <a:ext cx="2435665" cy="1181087"/>
      </dsp:txXfrm>
    </dsp:sp>
    <dsp:sp modelId="{9F6CF4A6-278D-2142-ADE6-EAF5F97281D3}">
      <dsp:nvSpPr>
        <dsp:cNvPr id="0" name=""/>
        <dsp:cNvSpPr/>
      </dsp:nvSpPr>
      <dsp:spPr>
        <a:xfrm rot="2142401">
          <a:off x="6620297" y="3133275"/>
          <a:ext cx="1236013" cy="40429"/>
        </a:xfrm>
        <a:custGeom>
          <a:avLst/>
          <a:gdLst/>
          <a:ahLst/>
          <a:cxnLst/>
          <a:rect l="0" t="0" r="0" b="0"/>
          <a:pathLst>
            <a:path>
              <a:moveTo>
                <a:pt x="0" y="20214"/>
              </a:moveTo>
              <a:lnTo>
                <a:pt x="1236013" y="2021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Montserrat ExtraLight" pitchFamily="2" charset="77"/>
          </a:endParaRPr>
        </a:p>
      </dsp:txBody>
      <dsp:txXfrm>
        <a:off x="7207404" y="3122590"/>
        <a:ext cx="61800" cy="61800"/>
      </dsp:txXfrm>
    </dsp:sp>
    <dsp:sp modelId="{317AE960-6C66-0E43-ABD4-99972944BF67}">
      <dsp:nvSpPr>
        <dsp:cNvPr id="0" name=""/>
        <dsp:cNvSpPr/>
      </dsp:nvSpPr>
      <dsp:spPr>
        <a:xfrm>
          <a:off x="7740135" y="2886892"/>
          <a:ext cx="2509155" cy="1254577"/>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s-CO" sz="2700" kern="1200" dirty="0">
              <a:solidFill>
                <a:srgbClr val="152B48"/>
              </a:solidFill>
              <a:latin typeface="Montserrat ExtraLight" pitchFamily="2" charset="77"/>
            </a:rPr>
            <a:t>Inicio de convulsiones&gt; 48 horas postparto, </a:t>
          </a:r>
        </a:p>
      </dsp:txBody>
      <dsp:txXfrm>
        <a:off x="7776880" y="2923637"/>
        <a:ext cx="2435665" cy="1181087"/>
      </dsp:txXfrm>
    </dsp:sp>
    <dsp:sp modelId="{CEECE02C-D732-814A-ABE0-6A3385BE03F6}">
      <dsp:nvSpPr>
        <dsp:cNvPr id="0" name=""/>
        <dsp:cNvSpPr/>
      </dsp:nvSpPr>
      <dsp:spPr>
        <a:xfrm rot="3907178">
          <a:off x="6045527" y="3854658"/>
          <a:ext cx="2385554" cy="40429"/>
        </a:xfrm>
        <a:custGeom>
          <a:avLst/>
          <a:gdLst/>
          <a:ahLst/>
          <a:cxnLst/>
          <a:rect l="0" t="0" r="0" b="0"/>
          <a:pathLst>
            <a:path>
              <a:moveTo>
                <a:pt x="0" y="20214"/>
              </a:moveTo>
              <a:lnTo>
                <a:pt x="2385554" y="20214"/>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latin typeface="Montserrat ExtraLight" pitchFamily="2" charset="77"/>
          </a:endParaRPr>
        </a:p>
      </dsp:txBody>
      <dsp:txXfrm>
        <a:off x="7178665" y="3815234"/>
        <a:ext cx="119277" cy="119277"/>
      </dsp:txXfrm>
    </dsp:sp>
    <dsp:sp modelId="{5B3FEB8F-1B4F-8445-8576-DE1B333DB0CF}">
      <dsp:nvSpPr>
        <dsp:cNvPr id="0" name=""/>
        <dsp:cNvSpPr/>
      </dsp:nvSpPr>
      <dsp:spPr>
        <a:xfrm>
          <a:off x="7740135" y="4329657"/>
          <a:ext cx="2509155" cy="1254577"/>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s-CO" sz="2700" kern="1200" dirty="0">
              <a:solidFill>
                <a:srgbClr val="152B48"/>
              </a:solidFill>
              <a:latin typeface="Montserrat ExtraLight" pitchFamily="2" charset="77"/>
            </a:rPr>
            <a:t>Inicio de convulsiones &lt; semana 20.</a:t>
          </a:r>
          <a:endParaRPr lang="es-ES" sz="2700" kern="1200" dirty="0">
            <a:solidFill>
              <a:srgbClr val="152B48"/>
            </a:solidFill>
            <a:latin typeface="Montserrat ExtraLight" pitchFamily="2" charset="77"/>
          </a:endParaRPr>
        </a:p>
      </dsp:txBody>
      <dsp:txXfrm>
        <a:off x="7776880" y="4366402"/>
        <a:ext cx="2435665" cy="1181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7864C-CDE0-C148-9143-B5A034F31DFC}">
      <dsp:nvSpPr>
        <dsp:cNvPr id="0" name=""/>
        <dsp:cNvSpPr/>
      </dsp:nvSpPr>
      <dsp:spPr>
        <a:xfrm>
          <a:off x="547149" y="0"/>
          <a:ext cx="3544983" cy="2658737"/>
        </a:xfrm>
        <a:prstGeom prst="upArrow">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84802E-DBB2-A043-8C6F-7858279F02B2}">
      <dsp:nvSpPr>
        <dsp:cNvPr id="0" name=""/>
        <dsp:cNvSpPr/>
      </dsp:nvSpPr>
      <dsp:spPr>
        <a:xfrm>
          <a:off x="4085823" y="-112664"/>
          <a:ext cx="7106666" cy="3109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a:lnSpc>
              <a:spcPct val="90000"/>
            </a:lnSpc>
            <a:spcBef>
              <a:spcPct val="0"/>
            </a:spcBef>
            <a:spcAft>
              <a:spcPct val="35000"/>
            </a:spcAft>
            <a:buNone/>
          </a:pPr>
          <a:r>
            <a:rPr lang="es-CO" sz="2400" b="1" kern="1200" dirty="0">
              <a:solidFill>
                <a:srgbClr val="152B48"/>
              </a:solidFill>
              <a:latin typeface="Montserrat ExtraLight" pitchFamily="2" charset="77"/>
            </a:rPr>
            <a:t>Maternos:</a:t>
          </a:r>
        </a:p>
        <a:p>
          <a:pPr marL="228600" lvl="1" indent="-228600" algn="l" defTabSz="889000">
            <a:lnSpc>
              <a:spcPct val="90000"/>
            </a:lnSpc>
            <a:spcBef>
              <a:spcPct val="0"/>
            </a:spcBef>
            <a:spcAft>
              <a:spcPct val="15000"/>
            </a:spcAft>
            <a:buChar char="•"/>
          </a:pPr>
          <a:r>
            <a:rPr lang="es-CO" sz="2000" kern="1200" dirty="0">
              <a:solidFill>
                <a:srgbClr val="152B48"/>
              </a:solidFill>
              <a:latin typeface="Montserrat ExtraLight" pitchFamily="2" charset="77"/>
            </a:rPr>
            <a:t>ACV.</a:t>
          </a:r>
        </a:p>
        <a:p>
          <a:pPr marL="228600" lvl="1" indent="-228600" algn="l" defTabSz="889000">
            <a:lnSpc>
              <a:spcPct val="90000"/>
            </a:lnSpc>
            <a:spcBef>
              <a:spcPct val="0"/>
            </a:spcBef>
            <a:spcAft>
              <a:spcPct val="15000"/>
            </a:spcAft>
            <a:buChar char="•"/>
          </a:pPr>
          <a:r>
            <a:rPr lang="es-CO" sz="2000" kern="1200" dirty="0">
              <a:solidFill>
                <a:srgbClr val="152B48"/>
              </a:solidFill>
              <a:latin typeface="Montserrat ExtraLight" pitchFamily="2" charset="77"/>
            </a:rPr>
            <a:t>Edema pulmonar.</a:t>
          </a:r>
        </a:p>
        <a:p>
          <a:pPr marL="228600" lvl="1" indent="-228600" algn="l" defTabSz="889000">
            <a:lnSpc>
              <a:spcPct val="90000"/>
            </a:lnSpc>
            <a:spcBef>
              <a:spcPct val="0"/>
            </a:spcBef>
            <a:spcAft>
              <a:spcPct val="15000"/>
            </a:spcAft>
            <a:buChar char="•"/>
          </a:pPr>
          <a:r>
            <a:rPr lang="es-CO" sz="2000" kern="1200" dirty="0">
              <a:solidFill>
                <a:srgbClr val="152B48"/>
              </a:solidFill>
              <a:latin typeface="Montserrat ExtraLight" pitchFamily="2" charset="77"/>
            </a:rPr>
            <a:t>Insuficiencia y falla renal.</a:t>
          </a:r>
        </a:p>
        <a:p>
          <a:pPr marL="228600" lvl="1" indent="-228600" algn="l" defTabSz="889000">
            <a:lnSpc>
              <a:spcPct val="90000"/>
            </a:lnSpc>
            <a:spcBef>
              <a:spcPct val="0"/>
            </a:spcBef>
            <a:spcAft>
              <a:spcPct val="15000"/>
            </a:spcAft>
            <a:buChar char="•"/>
          </a:pPr>
          <a:r>
            <a:rPr lang="es-CO" sz="2000" kern="1200" dirty="0">
              <a:solidFill>
                <a:srgbClr val="152B48"/>
              </a:solidFill>
              <a:latin typeface="Montserrat ExtraLight" pitchFamily="2" charset="77"/>
            </a:rPr>
            <a:t>Infarto agudo de miocardio.</a:t>
          </a:r>
        </a:p>
        <a:p>
          <a:pPr marL="228600" lvl="1" indent="-228600" algn="l" defTabSz="889000">
            <a:lnSpc>
              <a:spcPct val="90000"/>
            </a:lnSpc>
            <a:spcBef>
              <a:spcPct val="0"/>
            </a:spcBef>
            <a:spcAft>
              <a:spcPct val="15000"/>
            </a:spcAft>
            <a:buChar char="•"/>
          </a:pPr>
          <a:r>
            <a:rPr lang="es-CO" sz="2000" kern="1200" dirty="0">
              <a:solidFill>
                <a:srgbClr val="152B48"/>
              </a:solidFill>
              <a:latin typeface="Montserrat ExtraLight" pitchFamily="2" charset="77"/>
            </a:rPr>
            <a:t>Preeclampsia.</a:t>
          </a:r>
        </a:p>
        <a:p>
          <a:pPr marL="228600" lvl="1" indent="-228600" algn="l" defTabSz="889000">
            <a:lnSpc>
              <a:spcPct val="90000"/>
            </a:lnSpc>
            <a:spcBef>
              <a:spcPct val="0"/>
            </a:spcBef>
            <a:spcAft>
              <a:spcPct val="15000"/>
            </a:spcAft>
            <a:buChar char="•"/>
          </a:pPr>
          <a:r>
            <a:rPr lang="es-CO" sz="2000" kern="1200" dirty="0">
              <a:solidFill>
                <a:srgbClr val="152B48"/>
              </a:solidFill>
              <a:latin typeface="Montserrat ExtraLight" pitchFamily="2" charset="77"/>
            </a:rPr>
            <a:t>Abruptio de placenta.</a:t>
          </a:r>
        </a:p>
        <a:p>
          <a:pPr marL="228600" lvl="1" indent="-228600" algn="l" defTabSz="889000">
            <a:lnSpc>
              <a:spcPct val="90000"/>
            </a:lnSpc>
            <a:spcBef>
              <a:spcPct val="0"/>
            </a:spcBef>
            <a:spcAft>
              <a:spcPct val="15000"/>
            </a:spcAft>
            <a:buChar char="•"/>
          </a:pPr>
          <a:r>
            <a:rPr lang="es-CO" sz="2000" kern="1200" dirty="0">
              <a:solidFill>
                <a:srgbClr val="152B48"/>
              </a:solidFill>
              <a:latin typeface="Montserrat ExtraLight" pitchFamily="2" charset="77"/>
            </a:rPr>
            <a:t>Hemorragia posparto.</a:t>
          </a:r>
        </a:p>
        <a:p>
          <a:pPr marL="228600" lvl="1" indent="-228600" algn="l" defTabSz="889000">
            <a:lnSpc>
              <a:spcPct val="90000"/>
            </a:lnSpc>
            <a:spcBef>
              <a:spcPct val="0"/>
            </a:spcBef>
            <a:spcAft>
              <a:spcPct val="15000"/>
            </a:spcAft>
            <a:buChar char="•"/>
          </a:pPr>
          <a:r>
            <a:rPr lang="es-CO" sz="2000" kern="1200" dirty="0">
              <a:solidFill>
                <a:srgbClr val="152B48"/>
              </a:solidFill>
              <a:latin typeface="Montserrat ExtraLight" pitchFamily="2" charset="77"/>
            </a:rPr>
            <a:t>Diabetes gestacional .</a:t>
          </a:r>
        </a:p>
      </dsp:txBody>
      <dsp:txXfrm>
        <a:off x="4085823" y="-112664"/>
        <a:ext cx="7106666" cy="3109393"/>
      </dsp:txXfrm>
    </dsp:sp>
    <dsp:sp modelId="{3C8B8758-2D96-2340-A08C-88BD94912748}">
      <dsp:nvSpPr>
        <dsp:cNvPr id="0" name=""/>
        <dsp:cNvSpPr/>
      </dsp:nvSpPr>
      <dsp:spPr>
        <a:xfrm>
          <a:off x="7845562" y="1554692"/>
          <a:ext cx="3544983" cy="2658737"/>
        </a:xfrm>
        <a:prstGeom prst="downArrow">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7E888A-0BA2-2843-BCEC-ED2AB9D2231B}">
      <dsp:nvSpPr>
        <dsp:cNvPr id="0" name=""/>
        <dsp:cNvSpPr/>
      </dsp:nvSpPr>
      <dsp:spPr>
        <a:xfrm>
          <a:off x="4843732" y="2988204"/>
          <a:ext cx="7106666" cy="2658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a:lnSpc>
              <a:spcPct val="100000"/>
            </a:lnSpc>
            <a:spcBef>
              <a:spcPct val="0"/>
            </a:spcBef>
            <a:spcAft>
              <a:spcPct val="35000"/>
            </a:spcAft>
            <a:buNone/>
          </a:pPr>
          <a:r>
            <a:rPr lang="es-CO" sz="2400" b="1" kern="1200" dirty="0">
              <a:solidFill>
                <a:srgbClr val="152B48"/>
              </a:solidFill>
              <a:latin typeface="Montserrat ExtraLight" pitchFamily="2" charset="77"/>
            </a:rPr>
            <a:t>Fetal/neonatal:</a:t>
          </a:r>
        </a:p>
        <a:p>
          <a:pPr marL="228600" lvl="1" indent="-228600" algn="l" defTabSz="889000">
            <a:lnSpc>
              <a:spcPct val="100000"/>
            </a:lnSpc>
            <a:spcBef>
              <a:spcPct val="0"/>
            </a:spcBef>
            <a:spcAft>
              <a:spcPct val="15000"/>
            </a:spcAft>
            <a:buChar char="•"/>
          </a:pPr>
          <a:r>
            <a:rPr lang="es-CO" sz="2000" kern="1200" dirty="0">
              <a:solidFill>
                <a:srgbClr val="152B48"/>
              </a:solidFill>
              <a:latin typeface="Montserrat ExtraLight" pitchFamily="2" charset="77"/>
            </a:rPr>
            <a:t>Mortinato, muerte perinatal</a:t>
          </a:r>
        </a:p>
        <a:p>
          <a:pPr marL="228600" lvl="1" indent="-228600" algn="l" defTabSz="889000">
            <a:lnSpc>
              <a:spcPct val="100000"/>
            </a:lnSpc>
            <a:spcBef>
              <a:spcPct val="0"/>
            </a:spcBef>
            <a:spcAft>
              <a:spcPct val="15000"/>
            </a:spcAft>
            <a:buChar char="•"/>
          </a:pPr>
          <a:r>
            <a:rPr lang="es-CO" sz="2000" kern="1200" dirty="0">
              <a:solidFill>
                <a:srgbClr val="152B48"/>
              </a:solidFill>
              <a:latin typeface="Montserrat ExtraLight" pitchFamily="2" charset="77"/>
            </a:rPr>
            <a:t>RCIU </a:t>
          </a:r>
        </a:p>
        <a:p>
          <a:pPr marL="228600" lvl="1" indent="-228600" algn="l" defTabSz="889000">
            <a:lnSpc>
              <a:spcPct val="100000"/>
            </a:lnSpc>
            <a:spcBef>
              <a:spcPct val="0"/>
            </a:spcBef>
            <a:spcAft>
              <a:spcPct val="15000"/>
            </a:spcAft>
            <a:buChar char="•"/>
          </a:pPr>
          <a:r>
            <a:rPr lang="es-CO" sz="2000" kern="1200" dirty="0">
              <a:solidFill>
                <a:srgbClr val="152B48"/>
              </a:solidFill>
              <a:latin typeface="Montserrat ExtraLight" pitchFamily="2" charset="77"/>
            </a:rPr>
            <a:t>Parto </a:t>
          </a:r>
          <a:r>
            <a:rPr lang="es-CO" sz="2000" kern="1200" dirty="0" err="1">
              <a:solidFill>
                <a:srgbClr val="152B48"/>
              </a:solidFill>
              <a:latin typeface="Montserrat ExtraLight" pitchFamily="2" charset="77"/>
            </a:rPr>
            <a:t>pretermino</a:t>
          </a:r>
          <a:r>
            <a:rPr lang="es-CO" sz="2000" kern="1200" dirty="0">
              <a:solidFill>
                <a:srgbClr val="152B48"/>
              </a:solidFill>
              <a:latin typeface="Montserrat ExtraLight" pitchFamily="2" charset="77"/>
            </a:rPr>
            <a:t> </a:t>
          </a:r>
        </a:p>
        <a:p>
          <a:pPr marL="228600" lvl="1" indent="-228600" algn="l" defTabSz="889000">
            <a:lnSpc>
              <a:spcPct val="100000"/>
            </a:lnSpc>
            <a:spcBef>
              <a:spcPct val="0"/>
            </a:spcBef>
            <a:spcAft>
              <a:spcPct val="15000"/>
            </a:spcAft>
            <a:buChar char="•"/>
          </a:pPr>
          <a:r>
            <a:rPr lang="es-CO" sz="2000" kern="1200" dirty="0">
              <a:solidFill>
                <a:srgbClr val="152B48"/>
              </a:solidFill>
              <a:latin typeface="Montserrat ExtraLight" pitchFamily="2" charset="77"/>
            </a:rPr>
            <a:t>Anomalías congénitas (defectos cardíacos, hipospadias, atresia esofágica).</a:t>
          </a:r>
        </a:p>
      </dsp:txBody>
      <dsp:txXfrm>
        <a:off x="4843732" y="2988204"/>
        <a:ext cx="7106666" cy="26587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83023-8374-304A-90CB-0A6503C0B079}">
      <dsp:nvSpPr>
        <dsp:cNvPr id="0" name=""/>
        <dsp:cNvSpPr/>
      </dsp:nvSpPr>
      <dsp:spPr>
        <a:xfrm>
          <a:off x="0" y="0"/>
          <a:ext cx="8807769"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CFB5EF79-C827-D948-96E4-12D7010BA49A}">
      <dsp:nvSpPr>
        <dsp:cNvPr id="0" name=""/>
        <dsp:cNvSpPr/>
      </dsp:nvSpPr>
      <dsp:spPr>
        <a:xfrm>
          <a:off x="0" y="0"/>
          <a:ext cx="1761553" cy="5365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ctr" defTabSz="1600200">
            <a:lnSpc>
              <a:spcPct val="90000"/>
            </a:lnSpc>
            <a:spcBef>
              <a:spcPct val="0"/>
            </a:spcBef>
            <a:spcAft>
              <a:spcPct val="35000"/>
            </a:spcAft>
            <a:buNone/>
          </a:pPr>
          <a:endParaRPr lang="es-ES" sz="3600" kern="1200">
            <a:solidFill>
              <a:srgbClr val="152B48"/>
            </a:solidFill>
            <a:latin typeface="Montserrat ExtraLight" pitchFamily="2" charset="77"/>
          </a:endParaRPr>
        </a:p>
      </dsp:txBody>
      <dsp:txXfrm>
        <a:off x="0" y="0"/>
        <a:ext cx="1761553" cy="5365584"/>
      </dsp:txXfrm>
    </dsp:sp>
    <dsp:sp modelId="{98CFE307-BB18-BB45-B1BE-C27D8CE40039}">
      <dsp:nvSpPr>
        <dsp:cNvPr id="0" name=""/>
        <dsp:cNvSpPr/>
      </dsp:nvSpPr>
      <dsp:spPr>
        <a:xfrm>
          <a:off x="1893670" y="83837"/>
          <a:ext cx="6914098" cy="1676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CO" sz="2100" b="0" i="0" u="none" kern="1200" dirty="0">
              <a:solidFill>
                <a:srgbClr val="152B48"/>
              </a:solidFill>
              <a:latin typeface="Montserrat ExtraLight" pitchFamily="2" charset="77"/>
            </a:rPr>
            <a:t>Una presión arterial sistólica de 140 mm Hg o más, o una presión arterial diastólica de 90 mm Hg o más, o ambas.</a:t>
          </a:r>
          <a:endParaRPr lang="es-ES" sz="2100" kern="1200" dirty="0">
            <a:solidFill>
              <a:srgbClr val="152B48"/>
            </a:solidFill>
            <a:latin typeface="Montserrat ExtraLight" pitchFamily="2" charset="77"/>
          </a:endParaRPr>
        </a:p>
      </dsp:txBody>
      <dsp:txXfrm>
        <a:off x="1893670" y="83837"/>
        <a:ext cx="6914098" cy="1676744"/>
      </dsp:txXfrm>
    </dsp:sp>
    <dsp:sp modelId="{52D56EDD-8B46-0B40-BD4F-C9BE4BAB5B86}">
      <dsp:nvSpPr>
        <dsp:cNvPr id="0" name=""/>
        <dsp:cNvSpPr/>
      </dsp:nvSpPr>
      <dsp:spPr>
        <a:xfrm>
          <a:off x="1761553" y="1760582"/>
          <a:ext cx="704621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F48BEB20-23E3-3747-A7F1-F978B7B7695A}">
      <dsp:nvSpPr>
        <dsp:cNvPr id="0" name=""/>
        <dsp:cNvSpPr/>
      </dsp:nvSpPr>
      <dsp:spPr>
        <a:xfrm>
          <a:off x="1893670" y="1844419"/>
          <a:ext cx="6914098" cy="1676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CO" sz="2100" b="0" i="0" u="none" kern="1200" dirty="0">
              <a:solidFill>
                <a:srgbClr val="152B48"/>
              </a:solidFill>
              <a:latin typeface="Montserrat ExtraLight" pitchFamily="2" charset="77"/>
            </a:rPr>
            <a:t>En dos ocasiones con al menos 4 horas de diferencia después de las 20 semanas de gestación, en una mujer con un nivel previamente normal de presión arterial.</a:t>
          </a:r>
          <a:endParaRPr lang="es-ES" sz="2100" kern="1200" dirty="0">
            <a:solidFill>
              <a:srgbClr val="152B48"/>
            </a:solidFill>
            <a:latin typeface="Montserrat ExtraLight" pitchFamily="2" charset="77"/>
          </a:endParaRPr>
        </a:p>
      </dsp:txBody>
      <dsp:txXfrm>
        <a:off x="1893670" y="1844419"/>
        <a:ext cx="6914098" cy="1676744"/>
      </dsp:txXfrm>
    </dsp:sp>
    <dsp:sp modelId="{5D517934-01BB-E241-80BE-85F21EFEB3DA}">
      <dsp:nvSpPr>
        <dsp:cNvPr id="0" name=""/>
        <dsp:cNvSpPr/>
      </dsp:nvSpPr>
      <dsp:spPr>
        <a:xfrm>
          <a:off x="1761553" y="3521164"/>
          <a:ext cx="704621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9FEF1E19-1689-8C49-976C-2944A26708FB}">
      <dsp:nvSpPr>
        <dsp:cNvPr id="0" name=""/>
        <dsp:cNvSpPr/>
      </dsp:nvSpPr>
      <dsp:spPr>
        <a:xfrm>
          <a:off x="1893670" y="3605001"/>
          <a:ext cx="6914098" cy="1676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CO" sz="2100" b="0" i="0" u="none" kern="1200" dirty="0">
              <a:solidFill>
                <a:srgbClr val="152B48"/>
              </a:solidFill>
              <a:latin typeface="Montserrat ExtraLight" pitchFamily="2" charset="77"/>
            </a:rPr>
            <a:t>La hipertensión gestacional ocurre cuando se desarrolla hipertensión sin proteinuria o características graves después de las 20 semanas de gestación, y los niveles de presión arterial vuelven a la normalidad en el período posparto.</a:t>
          </a:r>
          <a:endParaRPr lang="es-ES" sz="2100" kern="1200" dirty="0">
            <a:solidFill>
              <a:srgbClr val="152B48"/>
            </a:solidFill>
            <a:latin typeface="Montserrat ExtraLight" pitchFamily="2" charset="77"/>
          </a:endParaRPr>
        </a:p>
      </dsp:txBody>
      <dsp:txXfrm>
        <a:off x="1893670" y="3605001"/>
        <a:ext cx="6914098" cy="1676744"/>
      </dsp:txXfrm>
    </dsp:sp>
    <dsp:sp modelId="{41784D3A-8AFC-D24B-906A-8F856C82D96D}">
      <dsp:nvSpPr>
        <dsp:cNvPr id="0" name=""/>
        <dsp:cNvSpPr/>
      </dsp:nvSpPr>
      <dsp:spPr>
        <a:xfrm>
          <a:off x="1761553" y="5281746"/>
          <a:ext cx="704621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75A04-44E7-7E4C-A20D-1E39780D5577}">
      <dsp:nvSpPr>
        <dsp:cNvPr id="0" name=""/>
        <dsp:cNvSpPr/>
      </dsp:nvSpPr>
      <dsp:spPr>
        <a:xfrm>
          <a:off x="-193637" y="0"/>
          <a:ext cx="6782183" cy="1909338"/>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b="0" i="0" u="none" kern="1200" dirty="0">
              <a:solidFill>
                <a:srgbClr val="152B48"/>
              </a:solidFill>
              <a:latin typeface="Montserrat ExtraLight" pitchFamily="2" charset="77"/>
            </a:rPr>
            <a:t>Parece que este diagnóstico es más un ejercicio de nomenclatura que uno pragmático.</a:t>
          </a:r>
          <a:endParaRPr lang="es-ES" sz="2000" kern="1200" dirty="0">
            <a:solidFill>
              <a:srgbClr val="152B48"/>
            </a:solidFill>
            <a:latin typeface="Montserrat ExtraLight" pitchFamily="2" charset="77"/>
          </a:endParaRPr>
        </a:p>
      </dsp:txBody>
      <dsp:txXfrm>
        <a:off x="-137714" y="55923"/>
        <a:ext cx="4603858" cy="1797492"/>
      </dsp:txXfrm>
    </dsp:sp>
    <dsp:sp modelId="{FC3B9001-E601-0A48-A108-91FA4AE643D2}">
      <dsp:nvSpPr>
        <dsp:cNvPr id="0" name=""/>
        <dsp:cNvSpPr/>
      </dsp:nvSpPr>
      <dsp:spPr>
        <a:xfrm>
          <a:off x="370618" y="2227560"/>
          <a:ext cx="6782183" cy="1909338"/>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b="0" i="0" u="none" kern="1200" dirty="0">
              <a:solidFill>
                <a:srgbClr val="152B48"/>
              </a:solidFill>
              <a:latin typeface="Montserrat ExtraLight" pitchFamily="2" charset="77"/>
            </a:rPr>
            <a:t>Porque el manejo de la hipertensión gestacional y el de la preeclampsia sin características graves es similar en muchos aspectos, y ambos requieren una mayor vigilancia.</a:t>
          </a:r>
          <a:endParaRPr lang="es-ES" sz="2000" kern="1200" dirty="0">
            <a:solidFill>
              <a:srgbClr val="152B48"/>
            </a:solidFill>
            <a:latin typeface="Montserrat ExtraLight" pitchFamily="2" charset="77"/>
          </a:endParaRPr>
        </a:p>
      </dsp:txBody>
      <dsp:txXfrm>
        <a:off x="426541" y="2283483"/>
        <a:ext cx="4755680" cy="1797492"/>
      </dsp:txXfrm>
    </dsp:sp>
    <dsp:sp modelId="{6E5132FE-C312-4444-A074-96FAEA38CE16}">
      <dsp:nvSpPr>
        <dsp:cNvPr id="0" name=""/>
        <dsp:cNvSpPr/>
      </dsp:nvSpPr>
      <dsp:spPr>
        <a:xfrm>
          <a:off x="934875" y="4455121"/>
          <a:ext cx="6782183" cy="1909338"/>
        </a:xfrm>
        <a:prstGeom prst="roundRect">
          <a:avLst>
            <a:gd name="adj" fmla="val 10000"/>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b="0" i="0" u="none" kern="1200" dirty="0">
              <a:solidFill>
                <a:srgbClr val="152B48"/>
              </a:solidFill>
              <a:latin typeface="Montserrat ExtraLight" pitchFamily="2" charset="77"/>
            </a:rPr>
            <a:t>Los resultados en mujeres con hipertensión gestacional generalmente son buenos, pero la noción de que la hipertensión gestacional es intrínsecamente menos preocupante que la preeclampsia es incorrecta.</a:t>
          </a:r>
          <a:endParaRPr lang="es-ES" sz="2000" kern="1200" dirty="0">
            <a:solidFill>
              <a:srgbClr val="152B48"/>
            </a:solidFill>
            <a:latin typeface="Montserrat ExtraLight" pitchFamily="2" charset="77"/>
          </a:endParaRPr>
        </a:p>
      </dsp:txBody>
      <dsp:txXfrm>
        <a:off x="990798" y="4511044"/>
        <a:ext cx="4755680" cy="1797492"/>
      </dsp:txXfrm>
    </dsp:sp>
    <dsp:sp modelId="{A10816A0-DE37-4641-B0F1-B626313C3227}">
      <dsp:nvSpPr>
        <dsp:cNvPr id="0" name=""/>
        <dsp:cNvSpPr/>
      </dsp:nvSpPr>
      <dsp:spPr>
        <a:xfrm>
          <a:off x="5153838" y="1447914"/>
          <a:ext cx="1241069" cy="1241069"/>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s-ES" sz="2000" kern="1200">
            <a:solidFill>
              <a:srgbClr val="152B48"/>
            </a:solidFill>
            <a:latin typeface="Montserrat ExtraLight" pitchFamily="2" charset="77"/>
          </a:endParaRPr>
        </a:p>
      </dsp:txBody>
      <dsp:txXfrm>
        <a:off x="5433079" y="1447914"/>
        <a:ext cx="682587" cy="933904"/>
      </dsp:txXfrm>
    </dsp:sp>
    <dsp:sp modelId="{0E3C45A3-C4F5-B84B-8EC8-E6CE1ACD4575}">
      <dsp:nvSpPr>
        <dsp:cNvPr id="0" name=""/>
        <dsp:cNvSpPr/>
      </dsp:nvSpPr>
      <dsp:spPr>
        <a:xfrm>
          <a:off x="5718094" y="3662746"/>
          <a:ext cx="1241069" cy="1241069"/>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s-ES" sz="2000" kern="1200">
            <a:solidFill>
              <a:srgbClr val="152B48"/>
            </a:solidFill>
            <a:latin typeface="Montserrat ExtraLight" pitchFamily="2" charset="77"/>
          </a:endParaRPr>
        </a:p>
      </dsp:txBody>
      <dsp:txXfrm>
        <a:off x="5997335" y="3662746"/>
        <a:ext cx="682587" cy="9339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52698-830D-43BE-A1BB-D249E2D33691}">
      <dsp:nvSpPr>
        <dsp:cNvPr id="0" name=""/>
        <dsp:cNvSpPr/>
      </dsp:nvSpPr>
      <dsp:spPr>
        <a:xfrm>
          <a:off x="705455" y="0"/>
          <a:ext cx="7995165" cy="4220307"/>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789C11-F2A5-4222-9587-4E7D2D562137}">
      <dsp:nvSpPr>
        <dsp:cNvPr id="0" name=""/>
        <dsp:cNvSpPr/>
      </dsp:nvSpPr>
      <dsp:spPr>
        <a:xfrm>
          <a:off x="205757" y="1266092"/>
          <a:ext cx="4262128" cy="168812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MX" sz="1600" kern="1200" dirty="0">
              <a:solidFill>
                <a:srgbClr val="152B48"/>
              </a:solidFill>
              <a:latin typeface="Montserrat ExtraLight" pitchFamily="2" charset="77"/>
            </a:rPr>
            <a:t>El parto inmediato en pacientes con trastornos hipertensivos no graves de  34–37 semanas de gestación, aumenta el riesgo de SDRA neonatal sin afectar los desenlaces maternos adversos. </a:t>
          </a:r>
          <a:endParaRPr lang="es-CO" sz="1600" kern="1200" dirty="0">
            <a:solidFill>
              <a:srgbClr val="152B48"/>
            </a:solidFill>
            <a:latin typeface="Montserrat ExtraLight" pitchFamily="2" charset="77"/>
          </a:endParaRPr>
        </a:p>
      </dsp:txBody>
      <dsp:txXfrm>
        <a:off x="288164" y="1348499"/>
        <a:ext cx="4097314" cy="1523308"/>
      </dsp:txXfrm>
    </dsp:sp>
    <dsp:sp modelId="{A8227620-2B41-41B3-A5D5-DC8EB0AE394D}">
      <dsp:nvSpPr>
        <dsp:cNvPr id="0" name=""/>
        <dsp:cNvSpPr/>
      </dsp:nvSpPr>
      <dsp:spPr>
        <a:xfrm>
          <a:off x="4938190" y="1266092"/>
          <a:ext cx="4262128" cy="168812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s-MX" sz="1600" kern="1200" dirty="0">
              <a:solidFill>
                <a:srgbClr val="152B48"/>
              </a:solidFill>
              <a:latin typeface="Montserrat ExtraLight" pitchFamily="2" charset="77"/>
            </a:rPr>
            <a:t>Se puede considerar el manejo expectante hasta que la situación clínica se deteriore.</a:t>
          </a:r>
          <a:endParaRPr lang="es-CO" sz="1600" kern="1200" dirty="0">
            <a:solidFill>
              <a:srgbClr val="152B48"/>
            </a:solidFill>
            <a:latin typeface="Montserrat ExtraLight" pitchFamily="2" charset="77"/>
          </a:endParaRPr>
        </a:p>
      </dsp:txBody>
      <dsp:txXfrm>
        <a:off x="5020597" y="1348499"/>
        <a:ext cx="4097314" cy="15233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04A79-76C8-8541-AB78-3D638D1905FF}">
      <dsp:nvSpPr>
        <dsp:cNvPr id="0" name=""/>
        <dsp:cNvSpPr/>
      </dsp:nvSpPr>
      <dsp:spPr>
        <a:xfrm>
          <a:off x="-7565398" y="-1156088"/>
          <a:ext cx="9002224" cy="9002224"/>
        </a:xfrm>
        <a:prstGeom prst="blockArc">
          <a:avLst>
            <a:gd name="adj1" fmla="val 18900000"/>
            <a:gd name="adj2" fmla="val 2700000"/>
            <a:gd name="adj3" fmla="val 24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0E515A-DC88-764A-B160-30458131C493}">
      <dsp:nvSpPr>
        <dsp:cNvPr id="0" name=""/>
        <dsp:cNvSpPr/>
      </dsp:nvSpPr>
      <dsp:spPr>
        <a:xfrm>
          <a:off x="751635" y="322365"/>
          <a:ext cx="6631579" cy="1413128"/>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6925" tIns="35560" rIns="35560" bIns="35560" numCol="1" spcCol="1270" anchor="ctr" anchorCtr="0">
          <a:noAutofit/>
        </a:bodyPr>
        <a:lstStyle/>
        <a:p>
          <a:pPr marL="0" lvl="0" indent="0" algn="l" defTabSz="622300">
            <a:lnSpc>
              <a:spcPct val="100000"/>
            </a:lnSpc>
            <a:spcBef>
              <a:spcPct val="0"/>
            </a:spcBef>
            <a:spcAft>
              <a:spcPct val="35000"/>
            </a:spcAft>
            <a:buNone/>
          </a:pPr>
          <a:r>
            <a:rPr lang="es-CO" sz="1400" kern="1200" dirty="0">
              <a:solidFill>
                <a:srgbClr val="152B48"/>
              </a:solidFill>
              <a:latin typeface="Montserrat ExtraLight" pitchFamily="2" charset="77"/>
            </a:rPr>
            <a:t>Hipertensión gestacional sin elevación severa de la presión arterial puede manejarse de manera segura de forma ambulatoria con visitas semanales o dos veces por semana al consultorio, para evaluar los síntomas maternos y el bienestar fetal, y medir la presión arterial, la excreción de proteínas, el recuento de plaquetas, la creatinina sérica y las enzimas hepáticas.</a:t>
          </a:r>
          <a:endParaRPr lang="es-ES" sz="1400" kern="1200" dirty="0">
            <a:solidFill>
              <a:srgbClr val="152B48"/>
            </a:solidFill>
            <a:latin typeface="Montserrat ExtraLight" pitchFamily="2" charset="77"/>
          </a:endParaRPr>
        </a:p>
      </dsp:txBody>
      <dsp:txXfrm>
        <a:off x="751635" y="322365"/>
        <a:ext cx="6631579" cy="1413128"/>
      </dsp:txXfrm>
    </dsp:sp>
    <dsp:sp modelId="{35942ED8-5BC2-874C-9DE6-DD52CBC1823D}">
      <dsp:nvSpPr>
        <dsp:cNvPr id="0" name=""/>
        <dsp:cNvSpPr/>
      </dsp:nvSpPr>
      <dsp:spPr>
        <a:xfrm>
          <a:off x="108387" y="385681"/>
          <a:ext cx="1286496" cy="1286496"/>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F99C0E-490D-FB4E-B78A-CA83E023FBD9}">
      <dsp:nvSpPr>
        <dsp:cNvPr id="0" name=""/>
        <dsp:cNvSpPr/>
      </dsp:nvSpPr>
      <dsp:spPr>
        <a:xfrm>
          <a:off x="1341698" y="2058393"/>
          <a:ext cx="6041517" cy="1029196"/>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6925" tIns="35560" rIns="35560" bIns="35560" numCol="1" spcCol="1270" anchor="ctr" anchorCtr="0">
          <a:noAutofit/>
        </a:bodyPr>
        <a:lstStyle/>
        <a:p>
          <a:pPr marL="0" lvl="0" indent="0" algn="l" defTabSz="622300">
            <a:lnSpc>
              <a:spcPct val="90000"/>
            </a:lnSpc>
            <a:spcBef>
              <a:spcPct val="0"/>
            </a:spcBef>
            <a:spcAft>
              <a:spcPct val="35000"/>
            </a:spcAft>
            <a:buNone/>
          </a:pPr>
          <a:r>
            <a:rPr lang="es-CO" sz="1400" kern="1200" dirty="0">
              <a:solidFill>
                <a:srgbClr val="152B48"/>
              </a:solidFill>
              <a:latin typeface="Montserrat ExtraLight" pitchFamily="2" charset="77"/>
            </a:rPr>
            <a:t>Educación y asesoramiento.</a:t>
          </a:r>
          <a:endParaRPr lang="es-ES" sz="1400" kern="1200" dirty="0">
            <a:solidFill>
              <a:srgbClr val="152B48"/>
            </a:solidFill>
            <a:latin typeface="Montserrat ExtraLight" pitchFamily="2" charset="77"/>
          </a:endParaRPr>
        </a:p>
      </dsp:txBody>
      <dsp:txXfrm>
        <a:off x="1341698" y="2058393"/>
        <a:ext cx="6041517" cy="1029196"/>
      </dsp:txXfrm>
    </dsp:sp>
    <dsp:sp modelId="{F38EF8E9-17FC-E14D-B780-5D5C61325268}">
      <dsp:nvSpPr>
        <dsp:cNvPr id="0" name=""/>
        <dsp:cNvSpPr/>
      </dsp:nvSpPr>
      <dsp:spPr>
        <a:xfrm>
          <a:off x="698449" y="1929744"/>
          <a:ext cx="1286496" cy="1286496"/>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75A5C1-20B4-3D4B-A498-2C9F4CE26EAC}">
      <dsp:nvSpPr>
        <dsp:cNvPr id="0" name=""/>
        <dsp:cNvSpPr/>
      </dsp:nvSpPr>
      <dsp:spPr>
        <a:xfrm>
          <a:off x="1341698" y="3602457"/>
          <a:ext cx="6041517" cy="1029196"/>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6925" tIns="35560" rIns="35560" bIns="35560" numCol="1" spcCol="1270" anchor="ctr" anchorCtr="0">
          <a:noAutofit/>
        </a:bodyPr>
        <a:lstStyle/>
        <a:p>
          <a:pPr marL="0" lvl="0" indent="0" algn="l" defTabSz="622300">
            <a:lnSpc>
              <a:spcPct val="90000"/>
            </a:lnSpc>
            <a:spcBef>
              <a:spcPct val="0"/>
            </a:spcBef>
            <a:spcAft>
              <a:spcPct val="35000"/>
            </a:spcAft>
            <a:buNone/>
          </a:pPr>
          <a:r>
            <a:rPr lang="es-CO" sz="1400" b="1" kern="1200" dirty="0">
              <a:solidFill>
                <a:srgbClr val="152B48"/>
              </a:solidFill>
              <a:latin typeface="Montserrat ExtraLight" pitchFamily="2" charset="77"/>
            </a:rPr>
            <a:t>No comenzamos con la aspirina para la prevención de la preeclampsia después de 20 semanas </a:t>
          </a:r>
          <a:r>
            <a:rPr lang="es-CO" sz="1400" kern="1200" dirty="0">
              <a:solidFill>
                <a:srgbClr val="152B48"/>
              </a:solidFill>
              <a:latin typeface="Montserrat ExtraLight" pitchFamily="2" charset="77"/>
            </a:rPr>
            <a:t>de gestación y, por lo tanto, no la prescribimos para mujeres con hipertensión gestacional.</a:t>
          </a:r>
          <a:endParaRPr lang="es-ES" sz="1400" kern="1200" dirty="0">
            <a:solidFill>
              <a:srgbClr val="152B48"/>
            </a:solidFill>
            <a:latin typeface="Montserrat ExtraLight" pitchFamily="2" charset="77"/>
          </a:endParaRPr>
        </a:p>
      </dsp:txBody>
      <dsp:txXfrm>
        <a:off x="1341698" y="3602457"/>
        <a:ext cx="6041517" cy="1029196"/>
      </dsp:txXfrm>
    </dsp:sp>
    <dsp:sp modelId="{1A4FBBC2-0960-024A-900E-6B4ED0E427E9}">
      <dsp:nvSpPr>
        <dsp:cNvPr id="0" name=""/>
        <dsp:cNvSpPr/>
      </dsp:nvSpPr>
      <dsp:spPr>
        <a:xfrm>
          <a:off x="698449" y="3473807"/>
          <a:ext cx="1286496" cy="1286496"/>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53E1AD-DFD2-0742-8572-A6268B62D339}">
      <dsp:nvSpPr>
        <dsp:cNvPr id="0" name=""/>
        <dsp:cNvSpPr/>
      </dsp:nvSpPr>
      <dsp:spPr>
        <a:xfrm>
          <a:off x="751635" y="5146520"/>
          <a:ext cx="6631579" cy="1029196"/>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6925" tIns="35560" rIns="35560" bIns="35560" numCol="1" spcCol="1270" anchor="ctr" anchorCtr="0">
          <a:noAutofit/>
        </a:bodyPr>
        <a:lstStyle/>
        <a:p>
          <a:pPr marL="0" lvl="0" indent="0" algn="l" defTabSz="622300">
            <a:lnSpc>
              <a:spcPct val="90000"/>
            </a:lnSpc>
            <a:spcBef>
              <a:spcPct val="0"/>
            </a:spcBef>
            <a:spcAft>
              <a:spcPct val="35000"/>
            </a:spcAft>
            <a:buNone/>
          </a:pPr>
          <a:r>
            <a:rPr lang="es-CO" sz="1400" kern="1200" dirty="0">
              <a:solidFill>
                <a:srgbClr val="152B48"/>
              </a:solidFill>
              <a:latin typeface="Montserrat ExtraLight" pitchFamily="2" charset="77"/>
            </a:rPr>
            <a:t>Pruebas de bienestar fetal:  semana 32: movimientos fetales, perfil biofísico semanal, monitoreo fetal, crecimiento fetal c/3-4 semanas .</a:t>
          </a:r>
          <a:endParaRPr lang="es-ES" sz="1400" kern="1200" dirty="0">
            <a:solidFill>
              <a:srgbClr val="152B48"/>
            </a:solidFill>
            <a:latin typeface="Montserrat ExtraLight" pitchFamily="2" charset="77"/>
          </a:endParaRPr>
        </a:p>
      </dsp:txBody>
      <dsp:txXfrm>
        <a:off x="751635" y="5146520"/>
        <a:ext cx="6631579" cy="1029196"/>
      </dsp:txXfrm>
    </dsp:sp>
    <dsp:sp modelId="{278A47C6-DA85-E14B-9273-26F822764D72}">
      <dsp:nvSpPr>
        <dsp:cNvPr id="0" name=""/>
        <dsp:cNvSpPr/>
      </dsp:nvSpPr>
      <dsp:spPr>
        <a:xfrm>
          <a:off x="108387" y="5017870"/>
          <a:ext cx="1286496" cy="1286496"/>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2F1B8-934E-9C49-9D3E-3D84D2F4BA80}">
      <dsp:nvSpPr>
        <dsp:cNvPr id="0" name=""/>
        <dsp:cNvSpPr/>
      </dsp:nvSpPr>
      <dsp:spPr>
        <a:xfrm>
          <a:off x="1169482" y="649"/>
          <a:ext cx="2528955" cy="1517373"/>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i="0" u="none" kern="1200" dirty="0">
              <a:solidFill>
                <a:srgbClr val="152B48"/>
              </a:solidFill>
              <a:latin typeface="Montserrat ExtraLight" pitchFamily="2" charset="77"/>
            </a:rPr>
            <a:t>PAS 160 mm Hg o más, o  PAD 110 mm Hg o más en dos ocasiones con al menos 4 horas de diferencia.</a:t>
          </a:r>
          <a:endParaRPr lang="es-ES" sz="1400" kern="1200" dirty="0">
            <a:solidFill>
              <a:srgbClr val="152B48"/>
            </a:solidFill>
            <a:latin typeface="Montserrat ExtraLight" pitchFamily="2" charset="77"/>
          </a:endParaRPr>
        </a:p>
      </dsp:txBody>
      <dsp:txXfrm>
        <a:off x="1169482" y="649"/>
        <a:ext cx="2528955" cy="1517373"/>
      </dsp:txXfrm>
    </dsp:sp>
    <dsp:sp modelId="{B3815838-EDA3-B94C-9E1A-68279836E81D}">
      <dsp:nvSpPr>
        <dsp:cNvPr id="0" name=""/>
        <dsp:cNvSpPr/>
      </dsp:nvSpPr>
      <dsp:spPr>
        <a:xfrm>
          <a:off x="3951334" y="649"/>
          <a:ext cx="2528955" cy="1517373"/>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i="0" u="none" kern="1200" dirty="0">
              <a:solidFill>
                <a:srgbClr val="152B48"/>
              </a:solidFill>
              <a:latin typeface="Montserrat ExtraLight" pitchFamily="2" charset="77"/>
            </a:rPr>
            <a:t>Trombocitopenia &lt;100.000. </a:t>
          </a:r>
          <a:endParaRPr lang="es-ES" sz="1400" kern="1200" dirty="0">
            <a:solidFill>
              <a:srgbClr val="152B48"/>
            </a:solidFill>
            <a:latin typeface="Montserrat ExtraLight" pitchFamily="2" charset="77"/>
          </a:endParaRPr>
        </a:p>
      </dsp:txBody>
      <dsp:txXfrm>
        <a:off x="3951334" y="649"/>
        <a:ext cx="2528955" cy="1517373"/>
      </dsp:txXfrm>
    </dsp:sp>
    <dsp:sp modelId="{7308CF77-B65D-2F4C-A130-499AEBD3E2DD}">
      <dsp:nvSpPr>
        <dsp:cNvPr id="0" name=""/>
        <dsp:cNvSpPr/>
      </dsp:nvSpPr>
      <dsp:spPr>
        <a:xfrm>
          <a:off x="6733185" y="649"/>
          <a:ext cx="2528955" cy="1517373"/>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O" sz="1200" b="0" i="0" u="none" kern="1200" dirty="0">
              <a:solidFill>
                <a:srgbClr val="152B48"/>
              </a:solidFill>
              <a:latin typeface="Montserrat ExtraLight" pitchFamily="2" charset="77"/>
            </a:rPr>
            <a:t>Deterioro de la función hepática:  más del doble del límite superior de concentraciones normales, o por dolor severo persistente en el cuadrante superior derecho o epigástrico que no responde a los medicamentos.</a:t>
          </a:r>
          <a:endParaRPr lang="es-ES" sz="1200" kern="1200" dirty="0">
            <a:solidFill>
              <a:srgbClr val="152B48"/>
            </a:solidFill>
            <a:latin typeface="Montserrat ExtraLight" pitchFamily="2" charset="77"/>
          </a:endParaRPr>
        </a:p>
      </dsp:txBody>
      <dsp:txXfrm>
        <a:off x="6733185" y="649"/>
        <a:ext cx="2528955" cy="1517373"/>
      </dsp:txXfrm>
    </dsp:sp>
    <dsp:sp modelId="{FE2BC9A8-138C-424C-83BF-FF38E5E20DF1}">
      <dsp:nvSpPr>
        <dsp:cNvPr id="0" name=""/>
        <dsp:cNvSpPr/>
      </dsp:nvSpPr>
      <dsp:spPr>
        <a:xfrm>
          <a:off x="1169482" y="1770918"/>
          <a:ext cx="2528955" cy="1517373"/>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O" sz="1200" b="0" i="0" u="none" kern="1200" dirty="0">
              <a:solidFill>
                <a:srgbClr val="152B48"/>
              </a:solidFill>
              <a:latin typeface="Montserrat ExtraLight" pitchFamily="2" charset="77"/>
            </a:rPr>
            <a:t>Insuficiencia renal (concentración de creatinina sérica superior a 1,1 mg / dL o duplicación de la concentración de creatinina sérica en ausencia de otra enfermedad renal).</a:t>
          </a:r>
          <a:endParaRPr lang="es-ES" sz="1200" kern="1200" dirty="0">
            <a:solidFill>
              <a:srgbClr val="152B48"/>
            </a:solidFill>
            <a:latin typeface="Montserrat ExtraLight" pitchFamily="2" charset="77"/>
          </a:endParaRPr>
        </a:p>
      </dsp:txBody>
      <dsp:txXfrm>
        <a:off x="1169482" y="1770918"/>
        <a:ext cx="2528955" cy="1517373"/>
      </dsp:txXfrm>
    </dsp:sp>
    <dsp:sp modelId="{FF37B1AA-2A61-8446-99E3-E88FCF0160FB}">
      <dsp:nvSpPr>
        <dsp:cNvPr id="0" name=""/>
        <dsp:cNvSpPr/>
      </dsp:nvSpPr>
      <dsp:spPr>
        <a:xfrm>
          <a:off x="3951334" y="1770918"/>
          <a:ext cx="2528955" cy="1517373"/>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i="0" u="none" kern="1200" dirty="0">
              <a:solidFill>
                <a:srgbClr val="152B48"/>
              </a:solidFill>
              <a:latin typeface="Montserrat ExtraLight" pitchFamily="2" charset="77"/>
            </a:rPr>
            <a:t>Edema pulmonar.</a:t>
          </a:r>
          <a:endParaRPr lang="es-ES" sz="1400" kern="1200" dirty="0">
            <a:solidFill>
              <a:srgbClr val="152B48"/>
            </a:solidFill>
            <a:latin typeface="Montserrat ExtraLight" pitchFamily="2" charset="77"/>
          </a:endParaRPr>
        </a:p>
      </dsp:txBody>
      <dsp:txXfrm>
        <a:off x="3951334" y="1770918"/>
        <a:ext cx="2528955" cy="1517373"/>
      </dsp:txXfrm>
    </dsp:sp>
    <dsp:sp modelId="{145F7268-A3FA-554C-9DB3-1AAF7240FF08}">
      <dsp:nvSpPr>
        <dsp:cNvPr id="0" name=""/>
        <dsp:cNvSpPr/>
      </dsp:nvSpPr>
      <dsp:spPr>
        <a:xfrm>
          <a:off x="6733185" y="1770918"/>
          <a:ext cx="2528955" cy="1517373"/>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i="0" u="none" kern="1200" dirty="0">
              <a:solidFill>
                <a:srgbClr val="152B48"/>
              </a:solidFill>
              <a:latin typeface="Montserrat ExtraLight" pitchFamily="2" charset="77"/>
            </a:rPr>
            <a:t>Cefalea de inicio reciente que no responde a la medicación y no se explica por diagnósticos alternativos.</a:t>
          </a:r>
          <a:endParaRPr lang="es-ES" sz="1400" kern="1200" dirty="0">
            <a:solidFill>
              <a:srgbClr val="152B48"/>
            </a:solidFill>
            <a:latin typeface="Montserrat ExtraLight" pitchFamily="2" charset="77"/>
          </a:endParaRPr>
        </a:p>
      </dsp:txBody>
      <dsp:txXfrm>
        <a:off x="6733185" y="1770918"/>
        <a:ext cx="2528955" cy="1517373"/>
      </dsp:txXfrm>
    </dsp:sp>
    <dsp:sp modelId="{3A4DF8F1-375A-124A-9DE9-0F777E6C1706}">
      <dsp:nvSpPr>
        <dsp:cNvPr id="0" name=""/>
        <dsp:cNvSpPr/>
      </dsp:nvSpPr>
      <dsp:spPr>
        <a:xfrm>
          <a:off x="3951334" y="3541187"/>
          <a:ext cx="2528955" cy="1517373"/>
        </a:xfrm>
        <a:prstGeom prst="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b="0" i="0" u="none" kern="1200" dirty="0">
              <a:solidFill>
                <a:srgbClr val="152B48"/>
              </a:solidFill>
              <a:latin typeface="Montserrat ExtraLight" pitchFamily="2" charset="77"/>
            </a:rPr>
            <a:t>Alteraciones visuales.</a:t>
          </a:r>
          <a:endParaRPr lang="es-ES" sz="1400" kern="1200" dirty="0">
            <a:solidFill>
              <a:srgbClr val="152B48"/>
            </a:solidFill>
            <a:latin typeface="Montserrat ExtraLight" pitchFamily="2" charset="77"/>
          </a:endParaRPr>
        </a:p>
      </dsp:txBody>
      <dsp:txXfrm>
        <a:off x="3951334" y="3541187"/>
        <a:ext cx="2528955" cy="15173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AC714-937C-DB4A-ADDB-230460ED7A84}">
      <dsp:nvSpPr>
        <dsp:cNvPr id="0" name=""/>
        <dsp:cNvSpPr/>
      </dsp:nvSpPr>
      <dsp:spPr>
        <a:xfrm>
          <a:off x="146933" y="2267436"/>
          <a:ext cx="1641905" cy="1189140"/>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s-CO" sz="1600" b="1" kern="1200" dirty="0">
              <a:solidFill>
                <a:srgbClr val="152B48"/>
              </a:solidFill>
              <a:latin typeface="Montserrat ExtraLight" pitchFamily="2" charset="77"/>
            </a:rPr>
            <a:t>Otros hallazgos clínicos</a:t>
          </a:r>
          <a:endParaRPr lang="es-ES" sz="1600" b="1" kern="1200" dirty="0">
            <a:solidFill>
              <a:srgbClr val="152B48"/>
            </a:solidFill>
            <a:latin typeface="Montserrat ExtraLight" pitchFamily="2" charset="77"/>
          </a:endParaRPr>
        </a:p>
      </dsp:txBody>
      <dsp:txXfrm>
        <a:off x="181762" y="2302265"/>
        <a:ext cx="1572247" cy="1119482"/>
      </dsp:txXfrm>
    </dsp:sp>
    <dsp:sp modelId="{CB309CF3-FB84-D144-93C6-9F5FBA84FA32}">
      <dsp:nvSpPr>
        <dsp:cNvPr id="0" name=""/>
        <dsp:cNvSpPr/>
      </dsp:nvSpPr>
      <dsp:spPr>
        <a:xfrm rot="17905624">
          <a:off x="1177600" y="1816600"/>
          <a:ext cx="2333148" cy="38985"/>
        </a:xfrm>
        <a:custGeom>
          <a:avLst/>
          <a:gdLst/>
          <a:ahLst/>
          <a:cxnLst/>
          <a:rect l="0" t="0" r="0" b="0"/>
          <a:pathLst>
            <a:path>
              <a:moveTo>
                <a:pt x="0" y="19492"/>
              </a:moveTo>
              <a:lnTo>
                <a:pt x="2333148" y="1949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s-ES" sz="1100" kern="1200">
            <a:solidFill>
              <a:schemeClr val="tx1"/>
            </a:solidFill>
            <a:latin typeface="Montserrat ExtraLight" pitchFamily="2" charset="77"/>
          </a:endParaRPr>
        </a:p>
      </dsp:txBody>
      <dsp:txXfrm>
        <a:off x="2285846" y="1777764"/>
        <a:ext cx="116657" cy="116657"/>
      </dsp:txXfrm>
    </dsp:sp>
    <dsp:sp modelId="{0C83F749-87AF-034F-80E2-5AAE2AC8945C}">
      <dsp:nvSpPr>
        <dsp:cNvPr id="0" name=""/>
        <dsp:cNvSpPr/>
      </dsp:nvSpPr>
      <dsp:spPr>
        <a:xfrm>
          <a:off x="2899510" y="127172"/>
          <a:ext cx="1948811" cy="1366014"/>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rgbClr val="152B48"/>
              </a:solidFill>
              <a:latin typeface="Montserrat ExtraLight" pitchFamily="2" charset="77"/>
            </a:rPr>
            <a:t>Hemolisis</a:t>
          </a:r>
        </a:p>
      </dsp:txBody>
      <dsp:txXfrm>
        <a:off x="2939519" y="167181"/>
        <a:ext cx="1868793" cy="1285996"/>
      </dsp:txXfrm>
    </dsp:sp>
    <dsp:sp modelId="{3BAD0AD9-0453-3249-B156-14BF087ECCAC}">
      <dsp:nvSpPr>
        <dsp:cNvPr id="0" name=""/>
        <dsp:cNvSpPr/>
      </dsp:nvSpPr>
      <dsp:spPr>
        <a:xfrm>
          <a:off x="4848322" y="790687"/>
          <a:ext cx="1110671" cy="38985"/>
        </a:xfrm>
        <a:custGeom>
          <a:avLst/>
          <a:gdLst/>
          <a:ahLst/>
          <a:cxnLst/>
          <a:rect l="0" t="0" r="0" b="0"/>
          <a:pathLst>
            <a:path>
              <a:moveTo>
                <a:pt x="0" y="19492"/>
              </a:moveTo>
              <a:lnTo>
                <a:pt x="1110671" y="1949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s-ES" sz="1100" kern="1200">
            <a:solidFill>
              <a:schemeClr val="tx1"/>
            </a:solidFill>
            <a:latin typeface="Montserrat ExtraLight" pitchFamily="2" charset="77"/>
          </a:endParaRPr>
        </a:p>
      </dsp:txBody>
      <dsp:txXfrm>
        <a:off x="5375891" y="782413"/>
        <a:ext cx="55533" cy="55533"/>
      </dsp:txXfrm>
    </dsp:sp>
    <dsp:sp modelId="{71B72B87-A0B2-3043-BEA2-954C46ACBBC8}">
      <dsp:nvSpPr>
        <dsp:cNvPr id="0" name=""/>
        <dsp:cNvSpPr/>
      </dsp:nvSpPr>
      <dsp:spPr>
        <a:xfrm>
          <a:off x="5958993" y="3832"/>
          <a:ext cx="4659683" cy="1612694"/>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ct val="35000"/>
            </a:spcAft>
            <a:buNone/>
          </a:pPr>
          <a:r>
            <a:rPr lang="es-CO" sz="1400" b="0" i="0" kern="1200" dirty="0">
              <a:solidFill>
                <a:srgbClr val="152B48"/>
              </a:solidFill>
              <a:effectLst/>
              <a:latin typeface="Montserrat ExtraLight" pitchFamily="2" charset="77"/>
              <a:ea typeface="+mn-ea"/>
              <a:cs typeface="+mn-cs"/>
            </a:rPr>
            <a:t>Los esquistocitos en el frotis de sangre periférica sugieren hemólisis microangiopática, que es un hallazgo en la enfermedad grave. La elevación en el nivel de bilirrubina indirecta en suero también sugiere hemólisis, mientras que las elevaciones en la lactato deshidrogenasa suelen estar relacionadas con la disfunción hepática.</a:t>
          </a:r>
        </a:p>
      </dsp:txBody>
      <dsp:txXfrm>
        <a:off x="6006227" y="51066"/>
        <a:ext cx="4565215" cy="1518226"/>
      </dsp:txXfrm>
    </dsp:sp>
    <dsp:sp modelId="{6D20E3C5-6081-AA4A-A192-E23E907A103A}">
      <dsp:nvSpPr>
        <dsp:cNvPr id="0" name=""/>
        <dsp:cNvSpPr/>
      </dsp:nvSpPr>
      <dsp:spPr>
        <a:xfrm rot="147827">
          <a:off x="1788267" y="2869121"/>
          <a:ext cx="1237904" cy="38985"/>
        </a:xfrm>
        <a:custGeom>
          <a:avLst/>
          <a:gdLst/>
          <a:ahLst/>
          <a:cxnLst/>
          <a:rect l="0" t="0" r="0" b="0"/>
          <a:pathLst>
            <a:path>
              <a:moveTo>
                <a:pt x="0" y="19492"/>
              </a:moveTo>
              <a:lnTo>
                <a:pt x="1237904" y="1949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s-ES" sz="1100" kern="1200">
            <a:solidFill>
              <a:schemeClr val="tx1"/>
            </a:solidFill>
            <a:latin typeface="Montserrat ExtraLight" pitchFamily="2" charset="77"/>
          </a:endParaRPr>
        </a:p>
      </dsp:txBody>
      <dsp:txXfrm>
        <a:off x="2376271" y="2857666"/>
        <a:ext cx="61895" cy="61895"/>
      </dsp:txXfrm>
    </dsp:sp>
    <dsp:sp modelId="{D5635CE9-2FA8-194F-99B1-6222BE2E71B4}">
      <dsp:nvSpPr>
        <dsp:cNvPr id="0" name=""/>
        <dsp:cNvSpPr/>
      </dsp:nvSpPr>
      <dsp:spPr>
        <a:xfrm>
          <a:off x="3025599" y="2232214"/>
          <a:ext cx="2211985" cy="1366014"/>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rgbClr val="152B48"/>
              </a:solidFill>
              <a:latin typeface="Montserrat ExtraLight" pitchFamily="2" charset="77"/>
            </a:rPr>
            <a:t>Hemoconcentración </a:t>
          </a:r>
        </a:p>
      </dsp:txBody>
      <dsp:txXfrm>
        <a:off x="3065608" y="2272223"/>
        <a:ext cx="2131967" cy="1285996"/>
      </dsp:txXfrm>
    </dsp:sp>
    <dsp:sp modelId="{924E4CB6-F134-D54B-BD13-4719BBFBB093}">
      <dsp:nvSpPr>
        <dsp:cNvPr id="0" name=""/>
        <dsp:cNvSpPr/>
      </dsp:nvSpPr>
      <dsp:spPr>
        <a:xfrm rot="20284575">
          <a:off x="5199207" y="2697592"/>
          <a:ext cx="1061336" cy="38985"/>
        </a:xfrm>
        <a:custGeom>
          <a:avLst/>
          <a:gdLst/>
          <a:ahLst/>
          <a:cxnLst/>
          <a:rect l="0" t="0" r="0" b="0"/>
          <a:pathLst>
            <a:path>
              <a:moveTo>
                <a:pt x="0" y="19492"/>
              </a:moveTo>
              <a:lnTo>
                <a:pt x="1061336" y="1949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s-ES" sz="1100" kern="1200">
            <a:solidFill>
              <a:schemeClr val="tx1"/>
            </a:solidFill>
            <a:latin typeface="Montserrat ExtraLight" pitchFamily="2" charset="77"/>
          </a:endParaRPr>
        </a:p>
      </dsp:txBody>
      <dsp:txXfrm>
        <a:off x="5703342" y="2690551"/>
        <a:ext cx="53066" cy="53066"/>
      </dsp:txXfrm>
    </dsp:sp>
    <dsp:sp modelId="{CBD87F13-DA73-DA47-928F-C16AAEDAA3CC}">
      <dsp:nvSpPr>
        <dsp:cNvPr id="0" name=""/>
        <dsp:cNvSpPr/>
      </dsp:nvSpPr>
      <dsp:spPr>
        <a:xfrm>
          <a:off x="6222167" y="1824778"/>
          <a:ext cx="4659683" cy="1388339"/>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ct val="35000"/>
            </a:spcAft>
            <a:buNone/>
          </a:pPr>
          <a:r>
            <a:rPr lang="es-CO" sz="1400" b="0" i="0" kern="1200" dirty="0">
              <a:solidFill>
                <a:srgbClr val="152B48"/>
              </a:solidFill>
              <a:effectLst/>
              <a:latin typeface="Montserrat ExtraLight" pitchFamily="2" charset="77"/>
              <a:ea typeface="+mn-ea"/>
              <a:cs typeface="+mn-cs"/>
            </a:rPr>
            <a:t>Puede deberse a la contracción del espacio intravascular secundario al vasoespasmo, así como a la fuga capilar.</a:t>
          </a:r>
          <a:endParaRPr lang="es-ES" sz="1400" kern="1200" dirty="0">
            <a:solidFill>
              <a:srgbClr val="152B48"/>
            </a:solidFill>
            <a:latin typeface="Montserrat ExtraLight" pitchFamily="2" charset="77"/>
          </a:endParaRPr>
        </a:p>
      </dsp:txBody>
      <dsp:txXfrm>
        <a:off x="6262830" y="1865441"/>
        <a:ext cx="4578357" cy="1307013"/>
      </dsp:txXfrm>
    </dsp:sp>
    <dsp:sp modelId="{6FA7EB68-B866-7E46-99D7-68315223EA8D}">
      <dsp:nvSpPr>
        <dsp:cNvPr id="0" name=""/>
        <dsp:cNvSpPr/>
      </dsp:nvSpPr>
      <dsp:spPr>
        <a:xfrm rot="2910102">
          <a:off x="1367252" y="3778365"/>
          <a:ext cx="2499018" cy="38985"/>
        </a:xfrm>
        <a:custGeom>
          <a:avLst/>
          <a:gdLst/>
          <a:ahLst/>
          <a:cxnLst/>
          <a:rect l="0" t="0" r="0" b="0"/>
          <a:pathLst>
            <a:path>
              <a:moveTo>
                <a:pt x="0" y="19492"/>
              </a:moveTo>
              <a:lnTo>
                <a:pt x="2499018" y="1949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solidFill>
              <a:schemeClr val="tx1"/>
            </a:solidFill>
          </a:endParaRPr>
        </a:p>
      </dsp:txBody>
      <dsp:txXfrm>
        <a:off x="2554285" y="3735383"/>
        <a:ext cx="124950" cy="124950"/>
      </dsp:txXfrm>
    </dsp:sp>
    <dsp:sp modelId="{BA861846-7C09-634D-9F9C-2877CA6EBDDB}">
      <dsp:nvSpPr>
        <dsp:cNvPr id="0" name=""/>
        <dsp:cNvSpPr/>
      </dsp:nvSpPr>
      <dsp:spPr>
        <a:xfrm>
          <a:off x="3444683" y="4050702"/>
          <a:ext cx="1948811" cy="1366014"/>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rgbClr val="152B48"/>
              </a:solidFill>
              <a:latin typeface="Montserrat ExtraLight" pitchFamily="2" charset="77"/>
            </a:rPr>
            <a:t>¿Hiperuricemia?</a:t>
          </a:r>
        </a:p>
      </dsp:txBody>
      <dsp:txXfrm>
        <a:off x="3484692" y="4090711"/>
        <a:ext cx="1868793" cy="1285996"/>
      </dsp:txXfrm>
    </dsp:sp>
    <dsp:sp modelId="{30707034-41E1-854C-A735-2C3B5376CCF3}">
      <dsp:nvSpPr>
        <dsp:cNvPr id="0" name=""/>
        <dsp:cNvSpPr/>
      </dsp:nvSpPr>
      <dsp:spPr>
        <a:xfrm rot="18747120">
          <a:off x="5257339" y="4405131"/>
          <a:ext cx="837809" cy="38985"/>
        </a:xfrm>
        <a:custGeom>
          <a:avLst/>
          <a:gdLst/>
          <a:ahLst/>
          <a:cxnLst/>
          <a:rect l="0" t="0" r="0" b="0"/>
          <a:pathLst>
            <a:path>
              <a:moveTo>
                <a:pt x="0" y="19492"/>
              </a:moveTo>
              <a:lnTo>
                <a:pt x="837809" y="1949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s-ES" sz="1100" kern="1200">
            <a:solidFill>
              <a:schemeClr val="tx1"/>
            </a:solidFill>
            <a:latin typeface="Montserrat ExtraLight" pitchFamily="2" charset="77"/>
          </a:endParaRPr>
        </a:p>
      </dsp:txBody>
      <dsp:txXfrm>
        <a:off x="5655299" y="4403679"/>
        <a:ext cx="41890" cy="41890"/>
      </dsp:txXfrm>
    </dsp:sp>
    <dsp:sp modelId="{88165FE7-9213-C648-B2FF-8B856A8CAE3A}">
      <dsp:nvSpPr>
        <dsp:cNvPr id="0" name=""/>
        <dsp:cNvSpPr/>
      </dsp:nvSpPr>
      <dsp:spPr>
        <a:xfrm>
          <a:off x="5958993" y="3421368"/>
          <a:ext cx="4659683" cy="1388339"/>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ct val="35000"/>
            </a:spcAft>
            <a:buNone/>
          </a:pPr>
          <a:r>
            <a:rPr lang="es-CO" sz="1400" b="0" i="0" kern="1200" dirty="0">
              <a:solidFill>
                <a:srgbClr val="152B48"/>
              </a:solidFill>
              <a:effectLst/>
              <a:latin typeface="Montserrat ExtraLight" pitchFamily="2" charset="77"/>
              <a:ea typeface="+mn-ea"/>
              <a:cs typeface="+mn-cs"/>
            </a:rPr>
            <a:t>La causa está más probablemente relacionada con una reducción de la TFG.</a:t>
          </a:r>
        </a:p>
        <a:p>
          <a:pPr marL="0" lvl="0" indent="0" algn="ctr" defTabSz="622300">
            <a:lnSpc>
              <a:spcPct val="100000"/>
            </a:lnSpc>
            <a:spcBef>
              <a:spcPct val="0"/>
            </a:spcBef>
            <a:spcAft>
              <a:spcPct val="35000"/>
            </a:spcAft>
            <a:buNone/>
          </a:pPr>
          <a:r>
            <a:rPr lang="es-CO" sz="1400" b="0" i="0" kern="1200" dirty="0">
              <a:solidFill>
                <a:srgbClr val="152B48"/>
              </a:solidFill>
              <a:effectLst/>
              <a:latin typeface="Montserrat ExtraLight" pitchFamily="2" charset="77"/>
              <a:ea typeface="+mn-ea"/>
              <a:cs typeface="+mn-cs"/>
            </a:rPr>
            <a:t> La hipótesis de que la disminución de la secreción tubular o el aumento de la reabsorción en los túbulos renales proximales juega un papel importate.</a:t>
          </a:r>
          <a:endParaRPr lang="es-ES" sz="1400" kern="1200" dirty="0">
            <a:solidFill>
              <a:srgbClr val="152B48"/>
            </a:solidFill>
            <a:latin typeface="Montserrat ExtraLight" pitchFamily="2" charset="77"/>
          </a:endParaRPr>
        </a:p>
      </dsp:txBody>
      <dsp:txXfrm>
        <a:off x="5999656" y="3462031"/>
        <a:ext cx="4578357" cy="1307013"/>
      </dsp:txXfrm>
    </dsp:sp>
    <dsp:sp modelId="{683EFCCA-75BE-5D48-BF89-FE98BBDE90F1}">
      <dsp:nvSpPr>
        <dsp:cNvPr id="0" name=""/>
        <dsp:cNvSpPr/>
      </dsp:nvSpPr>
      <dsp:spPr>
        <a:xfrm rot="3598397">
          <a:off x="5111202" y="5203426"/>
          <a:ext cx="1130084" cy="38985"/>
        </a:xfrm>
        <a:custGeom>
          <a:avLst/>
          <a:gdLst/>
          <a:ahLst/>
          <a:cxnLst/>
          <a:rect l="0" t="0" r="0" b="0"/>
          <a:pathLst>
            <a:path>
              <a:moveTo>
                <a:pt x="0" y="19492"/>
              </a:moveTo>
              <a:lnTo>
                <a:pt x="1130084" y="19492"/>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s-ES" sz="1100" kern="1200">
            <a:solidFill>
              <a:schemeClr val="tx1"/>
            </a:solidFill>
            <a:latin typeface="Montserrat ExtraLight" pitchFamily="2" charset="77"/>
          </a:endParaRPr>
        </a:p>
      </dsp:txBody>
      <dsp:txXfrm>
        <a:off x="5647992" y="5194667"/>
        <a:ext cx="56504" cy="56504"/>
      </dsp:txXfrm>
    </dsp:sp>
    <dsp:sp modelId="{7252983A-C404-CA4D-BA76-05EC22732A17}">
      <dsp:nvSpPr>
        <dsp:cNvPr id="0" name=""/>
        <dsp:cNvSpPr/>
      </dsp:nvSpPr>
      <dsp:spPr>
        <a:xfrm>
          <a:off x="5958993" y="5017958"/>
          <a:ext cx="4659683" cy="1388339"/>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ct val="35000"/>
            </a:spcAft>
            <a:buNone/>
          </a:pPr>
          <a:r>
            <a:rPr lang="es-CO" sz="1400" b="0" i="0" kern="1200" dirty="0">
              <a:solidFill>
                <a:srgbClr val="152B48"/>
              </a:solidFill>
              <a:effectLst/>
              <a:latin typeface="Montserrat ExtraLight" pitchFamily="2" charset="77"/>
              <a:ea typeface="+mn-ea"/>
              <a:cs typeface="+mn-cs"/>
            </a:rPr>
            <a:t>Aunque los metanálisis publicados en 2006 concluyeron que los niveles de ácido úrico no son un predictor preciso de las complicaciones asociadas con la preeclampsia, este tema sigue siendo controvertido.</a:t>
          </a:r>
          <a:endParaRPr lang="es-ES" sz="1400" kern="1200" dirty="0">
            <a:solidFill>
              <a:srgbClr val="152B48"/>
            </a:solidFill>
            <a:latin typeface="Montserrat ExtraLight" pitchFamily="2" charset="77"/>
          </a:endParaRPr>
        </a:p>
      </dsp:txBody>
      <dsp:txXfrm>
        <a:off x="5999656" y="5058621"/>
        <a:ext cx="4578357" cy="13070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4AD9B-03D8-4C22-87F7-6805455BB445}">
      <dsp:nvSpPr>
        <dsp:cNvPr id="0" name=""/>
        <dsp:cNvSpPr/>
      </dsp:nvSpPr>
      <dsp:spPr>
        <a:xfrm>
          <a:off x="5047" y="155830"/>
          <a:ext cx="4413865" cy="3003503"/>
        </a:xfrm>
        <a:prstGeom prst="ellipse">
          <a:avLst/>
        </a:prstGeom>
        <a:solidFill>
          <a:schemeClr val="lt1">
            <a:alpha val="5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2910" tIns="35560" rIns="242910" bIns="35560" numCol="1" spcCol="1270" anchor="ctr" anchorCtr="0">
          <a:noAutofit/>
        </a:bodyPr>
        <a:lstStyle/>
        <a:p>
          <a:pPr marL="0" lvl="0" indent="0" algn="ctr" defTabSz="1244600">
            <a:lnSpc>
              <a:spcPct val="90000"/>
            </a:lnSpc>
            <a:spcBef>
              <a:spcPct val="0"/>
            </a:spcBef>
            <a:spcAft>
              <a:spcPct val="35000"/>
            </a:spcAft>
            <a:buNone/>
          </a:pPr>
          <a:r>
            <a:rPr lang="es-ES" sz="2800" kern="1200" dirty="0">
              <a:solidFill>
                <a:srgbClr val="152B48"/>
              </a:solidFill>
              <a:latin typeface="Montserrat ExtraLight" pitchFamily="2" charset="77"/>
            </a:rPr>
            <a:t>Evaluación precisa de la PA.</a:t>
          </a:r>
        </a:p>
      </dsp:txBody>
      <dsp:txXfrm>
        <a:off x="651443" y="595683"/>
        <a:ext cx="3121073" cy="2123797"/>
      </dsp:txXfrm>
    </dsp:sp>
    <dsp:sp modelId="{6E89E7F1-7206-4A89-BEA2-A489F0585ED2}">
      <dsp:nvSpPr>
        <dsp:cNvPr id="0" name=""/>
        <dsp:cNvSpPr/>
      </dsp:nvSpPr>
      <dsp:spPr>
        <a:xfrm>
          <a:off x="3536140" y="155830"/>
          <a:ext cx="4413865" cy="3003503"/>
        </a:xfrm>
        <a:prstGeom prst="ellipse">
          <a:avLst/>
        </a:prstGeom>
        <a:solidFill>
          <a:schemeClr val="lt1">
            <a:alpha val="5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2910" tIns="35560" rIns="242910" bIns="35560" numCol="1" spcCol="1270" anchor="ctr" anchorCtr="0">
          <a:noAutofit/>
        </a:bodyPr>
        <a:lstStyle/>
        <a:p>
          <a:pPr marL="0" lvl="0" indent="0" algn="ctr" defTabSz="1244600">
            <a:lnSpc>
              <a:spcPct val="90000"/>
            </a:lnSpc>
            <a:spcBef>
              <a:spcPct val="0"/>
            </a:spcBef>
            <a:spcAft>
              <a:spcPct val="35000"/>
            </a:spcAft>
            <a:buNone/>
          </a:pPr>
          <a:r>
            <a:rPr lang="es-ES" sz="2800" kern="1200" dirty="0">
              <a:solidFill>
                <a:srgbClr val="152B48"/>
              </a:solidFill>
              <a:latin typeface="Montserrat ExtraLight" pitchFamily="2" charset="77"/>
            </a:rPr>
            <a:t>Exámenes paraclínicos.</a:t>
          </a:r>
        </a:p>
      </dsp:txBody>
      <dsp:txXfrm>
        <a:off x="4182536" y="595683"/>
        <a:ext cx="3121073" cy="2123797"/>
      </dsp:txXfrm>
    </dsp:sp>
    <dsp:sp modelId="{C176951A-2077-49C0-B009-E10939D3463E}">
      <dsp:nvSpPr>
        <dsp:cNvPr id="0" name=""/>
        <dsp:cNvSpPr/>
      </dsp:nvSpPr>
      <dsp:spPr>
        <a:xfrm>
          <a:off x="7067232" y="155830"/>
          <a:ext cx="4413865" cy="3003503"/>
        </a:xfrm>
        <a:prstGeom prst="ellipse">
          <a:avLst/>
        </a:prstGeom>
        <a:solidFill>
          <a:schemeClr val="lt1">
            <a:alpha val="5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42910" tIns="35560" rIns="242910" bIns="35560" numCol="1" spcCol="1270" anchor="ctr" anchorCtr="0">
          <a:noAutofit/>
        </a:bodyPr>
        <a:lstStyle/>
        <a:p>
          <a:pPr marL="0" lvl="0" indent="0" algn="ctr" defTabSz="1244600">
            <a:lnSpc>
              <a:spcPct val="90000"/>
            </a:lnSpc>
            <a:spcBef>
              <a:spcPct val="0"/>
            </a:spcBef>
            <a:spcAft>
              <a:spcPct val="35000"/>
            </a:spcAft>
            <a:buNone/>
          </a:pPr>
          <a:r>
            <a:rPr lang="es-ES" sz="2800" kern="1200" dirty="0">
              <a:solidFill>
                <a:srgbClr val="152B48"/>
              </a:solidFill>
              <a:latin typeface="Montserrat ExtraLight" pitchFamily="2" charset="77"/>
            </a:rPr>
            <a:t>Evaluación del estado fetal.</a:t>
          </a:r>
        </a:p>
      </dsp:txBody>
      <dsp:txXfrm>
        <a:off x="7713628" y="595683"/>
        <a:ext cx="3121073" cy="212379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68868-DFFF-DA46-9D5C-F32953DD1F25}" type="datetimeFigureOut">
              <a:rPr lang="es-CO" smtClean="0"/>
              <a:t>23/02/2021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3FA979-D534-FD40-8330-AB7F3C3D7F5D}" type="slidenum">
              <a:rPr lang="es-CO" smtClean="0"/>
              <a:t>‹Nº›</a:t>
            </a:fld>
            <a:endParaRPr lang="es-CO"/>
          </a:p>
        </p:txBody>
      </p:sp>
    </p:spTree>
    <p:extLst>
      <p:ext uri="{BB962C8B-B14F-4D97-AF65-F5344CB8AC3E}">
        <p14:creationId xmlns:p14="http://schemas.microsoft.com/office/powerpoint/2010/main" val="1424326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dirty="0">
                <a:solidFill>
                  <a:schemeClr val="tx1"/>
                </a:solidFill>
                <a:effectLst/>
                <a:latin typeface="+mn-lt"/>
                <a:ea typeface="+mn-ea"/>
                <a:cs typeface="+mn-cs"/>
              </a:rPr>
              <a:t>AT1-AA: autoanticuerpos para el receptor de angiotensina; COMT: catecol O-metiltransferasa; PlGF1: factor de crecimiento placentario 1; EPR: síndrome de encefalopatía posterior reversible; sEng: endoglina soluble; sFlt-1: tirosina cinasa 1 soluble de tipo fms; sVEGFR1: receptor soluble del factor de crecimiento endotelial vascular 1; VEGF: factor de crecimiento endotelial vascular.</a:t>
            </a:r>
            <a:endParaRPr lang="es-CO" dirty="0"/>
          </a:p>
        </p:txBody>
      </p:sp>
      <p:sp>
        <p:nvSpPr>
          <p:cNvPr id="4" name="Marcador de número de diapositiva 3"/>
          <p:cNvSpPr>
            <a:spLocks noGrp="1"/>
          </p:cNvSpPr>
          <p:nvPr>
            <p:ph type="sldNum" sz="quarter" idx="5"/>
          </p:nvPr>
        </p:nvSpPr>
        <p:spPr/>
        <p:txBody>
          <a:bodyPr/>
          <a:lstStyle/>
          <a:p>
            <a:fld id="{F93FA979-D534-FD40-8330-AB7F3C3D7F5D}" type="slidenum">
              <a:rPr lang="es-CO" smtClean="0"/>
              <a:t>6</a:t>
            </a:fld>
            <a:endParaRPr lang="es-CO"/>
          </a:p>
        </p:txBody>
      </p:sp>
    </p:spTree>
    <p:extLst>
      <p:ext uri="{BB962C8B-B14F-4D97-AF65-F5344CB8AC3E}">
        <p14:creationId xmlns:p14="http://schemas.microsoft.com/office/powerpoint/2010/main" val="3050362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F93FA979-D534-FD40-8330-AB7F3C3D7F5D}" type="slidenum">
              <a:rPr lang="es-CO" smtClean="0"/>
              <a:t>45</a:t>
            </a:fld>
            <a:endParaRPr lang="es-CO"/>
          </a:p>
        </p:txBody>
      </p:sp>
    </p:spTree>
    <p:extLst>
      <p:ext uri="{BB962C8B-B14F-4D97-AF65-F5344CB8AC3E}">
        <p14:creationId xmlns:p14="http://schemas.microsoft.com/office/powerpoint/2010/main" val="1720938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F93FA979-D534-FD40-8330-AB7F3C3D7F5D}" type="slidenum">
              <a:rPr lang="es-CO" smtClean="0"/>
              <a:t>9</a:t>
            </a:fld>
            <a:endParaRPr lang="es-CO"/>
          </a:p>
        </p:txBody>
      </p:sp>
    </p:spTree>
    <p:extLst>
      <p:ext uri="{BB962C8B-B14F-4D97-AF65-F5344CB8AC3E}">
        <p14:creationId xmlns:p14="http://schemas.microsoft.com/office/powerpoint/2010/main" val="28475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F93FA979-D534-FD40-8330-AB7F3C3D7F5D}" type="slidenum">
              <a:rPr lang="es-CO" smtClean="0"/>
              <a:t>12</a:t>
            </a:fld>
            <a:endParaRPr lang="es-CO"/>
          </a:p>
        </p:txBody>
      </p:sp>
    </p:spTree>
    <p:extLst>
      <p:ext uri="{BB962C8B-B14F-4D97-AF65-F5344CB8AC3E}">
        <p14:creationId xmlns:p14="http://schemas.microsoft.com/office/powerpoint/2010/main" val="337239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spcBef>
                <a:spcPts val="1080"/>
              </a:spcBef>
              <a:spcAft>
                <a:spcPts val="1080"/>
              </a:spcAft>
            </a:pPr>
            <a:r>
              <a:rPr lang="es-CO" dirty="0">
                <a:solidFill>
                  <a:srgbClr val="232323"/>
                </a:solidFill>
                <a:latin typeface="Arial" panose="020B0604020202020204" pitchFamily="34" charset="0"/>
              </a:rPr>
              <a:t>No está claro si la hipertensión gestacional y la preeclampsia son enfermedades independientes con un fenotipo similar (hipertensión) o si la hipertensión gestacional es una etapa temprana leve de la preeclampsia.</a:t>
            </a:r>
          </a:p>
          <a:p>
            <a:pPr>
              <a:spcBef>
                <a:spcPts val="1080"/>
              </a:spcBef>
              <a:spcAft>
                <a:spcPts val="1080"/>
              </a:spcAft>
            </a:pPr>
            <a:endParaRPr lang="es-CO" dirty="0">
              <a:solidFill>
                <a:srgbClr val="232323"/>
              </a:solidFill>
              <a:latin typeface="Arial" panose="020B0604020202020204" pitchFamily="34" charset="0"/>
            </a:endParaRPr>
          </a:p>
          <a:p>
            <a:pPr>
              <a:spcBef>
                <a:spcPts val="1080"/>
              </a:spcBef>
              <a:spcAft>
                <a:spcPts val="1080"/>
              </a:spcAft>
            </a:pPr>
            <a:r>
              <a:rPr lang="es-CO" dirty="0">
                <a:solidFill>
                  <a:srgbClr val="232323"/>
                </a:solidFill>
                <a:latin typeface="Arial" panose="020B0604020202020204" pitchFamily="34" charset="0"/>
              </a:rPr>
              <a:t>Existe evidencia consistente de que la preeclampsia se desarrolla en una proporción sustancial de las mujeres diagnosticadas inicialmente con hipertensión gestacional, y que las mujeres que progresan a la preeclampsia tienen características diferentes de las que continúan teniendo hipertensión no proteinúrica.</a:t>
            </a:r>
            <a:r>
              <a:rPr lang="es-CO" dirty="0">
                <a:solidFill>
                  <a:srgbClr val="000000"/>
                </a:solidFill>
                <a:latin typeface="Times New Roman" panose="02020603050405020304" pitchFamily="18" charset="0"/>
              </a:rPr>
              <a:t> </a:t>
            </a:r>
          </a:p>
          <a:p>
            <a:pPr>
              <a:spcBef>
                <a:spcPts val="1080"/>
              </a:spcBef>
              <a:spcAft>
                <a:spcPts val="1080"/>
              </a:spcAft>
            </a:pPr>
            <a:r>
              <a:rPr lang="es-CO" dirty="0">
                <a:solidFill>
                  <a:srgbClr val="232323"/>
                </a:solidFill>
                <a:latin typeface="Arial" panose="020B0604020202020204" pitchFamily="34" charset="0"/>
              </a:rPr>
              <a:t>Las características clínicas en la presentación de la hipertensión gestacional que predicen un mayor riesgo de progresión a la preeclampsia incluyen </a:t>
            </a:r>
          </a:p>
          <a:p>
            <a:pPr>
              <a:spcBef>
                <a:spcPts val="1080"/>
              </a:spcBef>
              <a:spcAft>
                <a:spcPts val="1080"/>
              </a:spcAft>
            </a:pPr>
            <a:endParaRPr lang="es-CO" dirty="0">
              <a:solidFill>
                <a:srgbClr val="232323"/>
              </a:solidFill>
              <a:latin typeface="Arial" panose="020B0604020202020204" pitchFamily="34" charset="0"/>
            </a:endParaRPr>
          </a:p>
          <a:p>
            <a:pPr>
              <a:spcBef>
                <a:spcPts val="1080"/>
              </a:spcBef>
              <a:spcAft>
                <a:spcPts val="1080"/>
              </a:spcAft>
            </a:pPr>
            <a:r>
              <a:rPr lang="es-CO" dirty="0">
                <a:solidFill>
                  <a:srgbClr val="232323"/>
                </a:solidFill>
                <a:latin typeface="Arial" panose="020B0604020202020204" pitchFamily="34" charset="0"/>
              </a:rPr>
              <a:t>Elevacion de marcadores antiangiogenicos </a:t>
            </a:r>
            <a:r>
              <a:rPr lang="es-CO" dirty="0">
                <a:solidFill>
                  <a:srgbClr val="000000"/>
                </a:solidFill>
                <a:latin typeface="Times New Roman" panose="02020603050405020304" pitchFamily="18" charset="0"/>
              </a:rPr>
              <a:t>(</a:t>
            </a:r>
            <a:r>
              <a:rPr lang="es-CO" dirty="0">
                <a:solidFill>
                  <a:srgbClr val="232323"/>
                </a:solidFill>
                <a:latin typeface="Arial" panose="020B0604020202020204" pitchFamily="34" charset="0"/>
              </a:rPr>
              <a:t>SFlt-1) y niveles reducidos de factor de crecimiento placentario proangiogénico y mayor resistencia vascular total (&gt; 1340 dinas)</a:t>
            </a:r>
            <a:r>
              <a:rPr lang="es-CO" dirty="0">
                <a:solidFill>
                  <a:srgbClr val="000000"/>
                </a:solidFill>
                <a:latin typeface="Times New Roman" panose="02020603050405020304" pitchFamily="18" charset="0"/>
              </a:rPr>
              <a:t> </a:t>
            </a:r>
            <a:r>
              <a:rPr lang="es-CO" dirty="0">
                <a:solidFill>
                  <a:srgbClr val="232323"/>
                </a:solidFill>
                <a:latin typeface="Arial" panose="020B0604020202020204" pitchFamily="34" charset="0"/>
              </a:rPr>
              <a:t> </a:t>
            </a:r>
            <a:r>
              <a:rPr lang="es-CO" dirty="0">
                <a:solidFill>
                  <a:srgbClr val="000000"/>
                </a:solidFill>
                <a:latin typeface="Times New Roman" panose="02020603050405020304" pitchFamily="18" charset="0"/>
              </a:rPr>
              <a:t> </a:t>
            </a:r>
            <a:r>
              <a:rPr lang="es-CO" dirty="0">
                <a:solidFill>
                  <a:srgbClr val="232323"/>
                </a:solidFill>
                <a:latin typeface="Arial" panose="020B0604020202020204" pitchFamily="34" charset="0"/>
              </a:rPr>
              <a:t>segundos / cm</a:t>
            </a:r>
            <a:r>
              <a:rPr lang="es-CO" dirty="0">
                <a:solidFill>
                  <a:srgbClr val="000000"/>
                </a:solidFill>
                <a:latin typeface="Times New Roman" panose="02020603050405020304" pitchFamily="18" charset="0"/>
              </a:rPr>
              <a:t> </a:t>
            </a:r>
            <a:r>
              <a:rPr lang="es-CO" sz="500" baseline="30000" dirty="0">
                <a:solidFill>
                  <a:srgbClr val="232323"/>
                </a:solidFill>
                <a:latin typeface="Arial" panose="020B0604020202020204" pitchFamily="34" charset="0"/>
              </a:rPr>
              <a:t>5</a:t>
            </a:r>
            <a:r>
              <a:rPr lang="es-CO" dirty="0">
                <a:solidFill>
                  <a:srgbClr val="000000"/>
                </a:solidFill>
                <a:latin typeface="Times New Roman" panose="02020603050405020304" pitchFamily="18" charset="0"/>
              </a:rPr>
              <a:t> </a:t>
            </a:r>
            <a:r>
              <a:rPr lang="es-CO" dirty="0">
                <a:solidFill>
                  <a:srgbClr val="232323"/>
                </a:solidFill>
                <a:latin typeface="Arial" panose="020B0604020202020204" pitchFamily="34" charset="0"/>
              </a:rPr>
              <a:t>)</a:t>
            </a:r>
          </a:p>
          <a:p>
            <a:pPr>
              <a:spcBef>
                <a:spcPts val="1080"/>
              </a:spcBef>
              <a:spcAft>
                <a:spcPts val="1080"/>
              </a:spcAft>
            </a:pPr>
            <a:endParaRPr lang="es-CO" dirty="0">
              <a:solidFill>
                <a:srgbClr val="232323"/>
              </a:solidFill>
              <a:latin typeface="Arial" panose="020B0604020202020204" pitchFamily="34" charset="0"/>
            </a:endParaRPr>
          </a:p>
          <a:p>
            <a:pPr>
              <a:spcBef>
                <a:spcPts val="1080"/>
              </a:spcBef>
              <a:spcAft>
                <a:spcPts val="1080"/>
              </a:spcAft>
            </a:pPr>
            <a:r>
              <a:rPr lang="es-CO" dirty="0">
                <a:solidFill>
                  <a:srgbClr val="232323"/>
                </a:solidFill>
                <a:latin typeface="Arial" panose="020B0604020202020204" pitchFamily="34" charset="0"/>
              </a:rPr>
              <a:t>la tasa de recurrencia para la hipertensión gestacional es varias veces mayor que para la preeclampsia (&gt; 20 por ciento frente a aproximadamente el 5 por ciento para la preeclampsia a término</a:t>
            </a:r>
            <a:endParaRPr lang="es-CO" dirty="0"/>
          </a:p>
        </p:txBody>
      </p:sp>
      <p:sp>
        <p:nvSpPr>
          <p:cNvPr id="4" name="Marcador de número de diapositiva 3"/>
          <p:cNvSpPr>
            <a:spLocks noGrp="1"/>
          </p:cNvSpPr>
          <p:nvPr>
            <p:ph type="sldNum" sz="quarter" idx="5"/>
          </p:nvPr>
        </p:nvSpPr>
        <p:spPr/>
        <p:txBody>
          <a:bodyPr/>
          <a:lstStyle/>
          <a:p>
            <a:fld id="{F93FA979-D534-FD40-8330-AB7F3C3D7F5D}" type="slidenum">
              <a:rPr lang="es-CO" smtClean="0"/>
              <a:t>18</a:t>
            </a:fld>
            <a:endParaRPr lang="es-CO"/>
          </a:p>
        </p:txBody>
      </p:sp>
    </p:spTree>
    <p:extLst>
      <p:ext uri="{BB962C8B-B14F-4D97-AF65-F5344CB8AC3E}">
        <p14:creationId xmlns:p14="http://schemas.microsoft.com/office/powerpoint/2010/main" val="2539862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F93FA979-D534-FD40-8330-AB7F3C3D7F5D}" type="slidenum">
              <a:rPr lang="es-CO" smtClean="0"/>
              <a:t>19</a:t>
            </a:fld>
            <a:endParaRPr lang="es-CO"/>
          </a:p>
        </p:txBody>
      </p:sp>
    </p:spTree>
    <p:extLst>
      <p:ext uri="{BB962C8B-B14F-4D97-AF65-F5344CB8AC3E}">
        <p14:creationId xmlns:p14="http://schemas.microsoft.com/office/powerpoint/2010/main" val="41087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F93FA979-D534-FD40-8330-AB7F3C3D7F5D}" type="slidenum">
              <a:rPr lang="es-CO" smtClean="0"/>
              <a:t>24</a:t>
            </a:fld>
            <a:endParaRPr lang="es-CO"/>
          </a:p>
        </p:txBody>
      </p:sp>
    </p:spTree>
    <p:extLst>
      <p:ext uri="{BB962C8B-B14F-4D97-AF65-F5344CB8AC3E}">
        <p14:creationId xmlns:p14="http://schemas.microsoft.com/office/powerpoint/2010/main" val="357687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F93FA979-D534-FD40-8330-AB7F3C3D7F5D}" type="slidenum">
              <a:rPr lang="es-CO" smtClean="0"/>
              <a:t>25</a:t>
            </a:fld>
            <a:endParaRPr lang="es-CO"/>
          </a:p>
        </p:txBody>
      </p:sp>
    </p:spTree>
    <p:extLst>
      <p:ext uri="{BB962C8B-B14F-4D97-AF65-F5344CB8AC3E}">
        <p14:creationId xmlns:p14="http://schemas.microsoft.com/office/powerpoint/2010/main" val="1985790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PROMISE Se realizó un estudio prospectivo, multicéntrico, observacional para derivar y validar una proporción de suero sFlt-1 a PlGF que sería predictiva de la ausencia o Presencia de preeclampsia a corto plazo en mujeres con embarazos únicos. en quienes se sospechó preeclampsia (24 semanas 0 días a 36 semanas 6 días de gestación). </a:t>
            </a:r>
          </a:p>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tirosina quinasa-1 soluble tipo fms (sFlt-1) y factores angiogénicos como el factor de crecimiento placentario (PlGF)</a:t>
            </a:r>
          </a:p>
          <a:p>
            <a:endParaRPr lang="es-CO" dirty="0"/>
          </a:p>
        </p:txBody>
      </p:sp>
      <p:sp>
        <p:nvSpPr>
          <p:cNvPr id="4" name="Marcador de número de diapositiva 3"/>
          <p:cNvSpPr>
            <a:spLocks noGrp="1"/>
          </p:cNvSpPr>
          <p:nvPr>
            <p:ph type="sldNum" sz="quarter" idx="5"/>
          </p:nvPr>
        </p:nvSpPr>
        <p:spPr/>
        <p:txBody>
          <a:bodyPr/>
          <a:lstStyle/>
          <a:p>
            <a:fld id="{F93FA979-D534-FD40-8330-AB7F3C3D7F5D}" type="slidenum">
              <a:rPr lang="es-CO" smtClean="0"/>
              <a:t>27</a:t>
            </a:fld>
            <a:endParaRPr lang="es-CO"/>
          </a:p>
        </p:txBody>
      </p:sp>
    </p:spTree>
    <p:extLst>
      <p:ext uri="{BB962C8B-B14F-4D97-AF65-F5344CB8AC3E}">
        <p14:creationId xmlns:p14="http://schemas.microsoft.com/office/powerpoint/2010/main" val="1790759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F93FA979-D534-FD40-8330-AB7F3C3D7F5D}" type="slidenum">
              <a:rPr lang="es-CO" smtClean="0"/>
              <a:t>28</a:t>
            </a:fld>
            <a:endParaRPr lang="es-CO"/>
          </a:p>
        </p:txBody>
      </p:sp>
    </p:spTree>
    <p:extLst>
      <p:ext uri="{BB962C8B-B14F-4D97-AF65-F5344CB8AC3E}">
        <p14:creationId xmlns:p14="http://schemas.microsoft.com/office/powerpoint/2010/main" val="324072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comments/comment9.xml" Type="http://schemas.openxmlformats.org/officeDocument/2006/relationships/comments"/><Relationship Id="rId2" Target="../media/image9.jpeg" Type="http://schemas.openxmlformats.org/officeDocument/2006/relationships/image"/><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arget="../media/image11.png" Type="http://schemas.openxmlformats.org/officeDocument/2006/relationships/image"/><Relationship Id="rId2" Target="../notesSlides/notesSlide3.xml" Type="http://schemas.openxmlformats.org/officeDocument/2006/relationships/notesSlide"/><Relationship Id="rId1" Target="../slideLayouts/slideLayout7.xml" Type="http://schemas.openxmlformats.org/officeDocument/2006/relationships/slideLayout"/><Relationship Id="rId5" Target="../comments/comment11.xml" Type="http://schemas.openxmlformats.org/officeDocument/2006/relationships/comments"/><Relationship Id="rId4" Target="../media/image12.jpeg" Type="http://schemas.openxmlformats.org/officeDocument/2006/relationships/image"/></Relationships>
</file>

<file path=ppt/slides/_rels/slide13.xml.rels><?xml version="1.0" encoding="UTF-8" standalone="yes" ?><Relationships xmlns="http://schemas.openxmlformats.org/package/2006/relationships"><Relationship Id="rId3" Target="../comments/comment12.xml" Type="http://schemas.openxmlformats.org/officeDocument/2006/relationships/comments"/><Relationship Id="rId2" Target="../media/image13.jpeg" Type="http://schemas.openxmlformats.org/officeDocument/2006/relationships/image"/><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arget="../comments/comment14.xml" Type="http://schemas.openxmlformats.org/officeDocument/2006/relationships/comments"/><Relationship Id="rId3" Target="../diagrams/layout3.xml" Type="http://schemas.openxmlformats.org/officeDocument/2006/relationships/diagramLayout"/><Relationship Id="rId7" Target="../media/image14.jpeg" Type="http://schemas.openxmlformats.org/officeDocument/2006/relationships/image"/><Relationship Id="rId2" Target="../diagrams/data3.xml" Type="http://schemas.openxmlformats.org/officeDocument/2006/relationships/diagramData"/><Relationship Id="rId1" Target="../slideLayouts/slideLayout7.xml" Type="http://schemas.openxmlformats.org/officeDocument/2006/relationships/slideLayout"/><Relationship Id="rId6" Target="../diagrams/drawing3.xml" Type="http://schemas.microsoft.com/office/2007/relationships/diagramDrawing"/><Relationship Id="rId5" Target="../diagrams/colors3.xml" Type="http://schemas.openxmlformats.org/officeDocument/2006/relationships/diagramColors"/><Relationship Id="rId4" Target="../diagrams/quickStyle3.xml" Type="http://schemas.openxmlformats.org/officeDocument/2006/relationships/diagramQuickStyle"/></Relationships>
</file>

<file path=ppt/slides/_rels/slide16.xml.rels><?xml version="1.0" encoding="UTF-8" standalone="yes" ?><Relationships xmlns="http://schemas.openxmlformats.org/package/2006/relationships"><Relationship Id="rId8" Target="../comments/comment15.xml" Type="http://schemas.openxmlformats.org/officeDocument/2006/relationships/comments"/><Relationship Id="rId3" Target="../diagrams/data4.xml" Type="http://schemas.openxmlformats.org/officeDocument/2006/relationships/diagramData"/><Relationship Id="rId7" Target="../diagrams/drawing4.xml" Type="http://schemas.microsoft.com/office/2007/relationships/diagramDrawing"/><Relationship Id="rId2" Target="../media/image15.jpeg" Type="http://schemas.openxmlformats.org/officeDocument/2006/relationships/image"/><Relationship Id="rId1" Target="../slideLayouts/slideLayout7.xml" Type="http://schemas.openxmlformats.org/officeDocument/2006/relationships/slideLayout"/><Relationship Id="rId6" Target="../diagrams/colors4.xml" Type="http://schemas.openxmlformats.org/officeDocument/2006/relationships/diagramColors"/><Relationship Id="rId5" Target="../diagrams/quickStyle4.xml" Type="http://schemas.openxmlformats.org/officeDocument/2006/relationships/diagramQuickStyle"/><Relationship Id="rId4" Target="../diagrams/layout4.xml" Type="http://schemas.openxmlformats.org/officeDocument/2006/relationships/diagramLayout"/></Relationships>
</file>

<file path=ppt/slides/_rels/slide17.xml.rels><?xml version="1.0" encoding="UTF-8" standalone="yes" ?><Relationships xmlns="http://schemas.openxmlformats.org/package/2006/relationships"><Relationship Id="rId3" Target="../comments/comment16.xml" Type="http://schemas.openxmlformats.org/officeDocument/2006/relationships/comments"/><Relationship Id="rId2" Target="../media/image16.png" Type="http://schemas.openxmlformats.org/officeDocument/2006/relationships/image"/><Relationship Id="rId1" Target="../slideLayouts/slideLayout7.xml" Type="http://schemas.openxmlformats.org/officeDocument/2006/relationships/slideLayout"/></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7.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comments" Target="../comments/comment18.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comments" Target="../comments/comment19.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arget="../comments/comment21.xml" Type="http://schemas.openxmlformats.org/officeDocument/2006/relationships/comments"/><Relationship Id="rId2" Target="../media/image17.jpeg" Type="http://schemas.openxmlformats.org/officeDocument/2006/relationships/image"/><Relationship Id="rId1" Target="../slideLayouts/slideLayout7.xml" Type="http://schemas.openxmlformats.org/officeDocument/2006/relationships/slideLayout"/></Relationships>
</file>

<file path=ppt/slides/_rels/slide23.xml.rels><?xml version="1.0" encoding="UTF-8" standalone="yes" ?><Relationships xmlns="http://schemas.openxmlformats.org/package/2006/relationships"><Relationship Id="rId3" Target="../comments/comment22.xml" Type="http://schemas.openxmlformats.org/officeDocument/2006/relationships/comments"/><Relationship Id="rId2" Target="../media/image18.jpeg" Type="http://schemas.openxmlformats.org/officeDocument/2006/relationships/image"/><Relationship Id="rId1" Target="../slideLayouts/slideLayout7.xml" Type="http://schemas.openxmlformats.org/officeDocument/2006/relationships/slideLayout"/></Relationships>
</file>

<file path=ppt/slides/_rels/slide24.xml.rels><?xml version="1.0" encoding="UTF-8" standalone="yes" ?><Relationships xmlns="http://schemas.openxmlformats.org/package/2006/relationships"><Relationship Id="rId8" Target="../diagrams/drawing7.xml" Type="http://schemas.microsoft.com/office/2007/relationships/diagramDrawing"/><Relationship Id="rId3" Target="../media/image19.jpeg" Type="http://schemas.openxmlformats.org/officeDocument/2006/relationships/image"/><Relationship Id="rId7" Target="../diagrams/colors7.xml" Type="http://schemas.openxmlformats.org/officeDocument/2006/relationships/diagramColors"/><Relationship Id="rId2" Target="../notesSlides/notesSlide6.xml" Type="http://schemas.openxmlformats.org/officeDocument/2006/relationships/notesSlide"/><Relationship Id="rId1" Target="../slideLayouts/slideLayout7.xml" Type="http://schemas.openxmlformats.org/officeDocument/2006/relationships/slideLayout"/><Relationship Id="rId6" Target="../diagrams/quickStyle7.xml" Type="http://schemas.openxmlformats.org/officeDocument/2006/relationships/diagramQuickStyle"/><Relationship Id="rId5" Target="../diagrams/layout7.xml" Type="http://schemas.openxmlformats.org/officeDocument/2006/relationships/diagramLayout"/><Relationship Id="rId4" Target="../diagrams/data7.xml" Type="http://schemas.openxmlformats.org/officeDocument/2006/relationships/diagramData"/><Relationship Id="rId9" Target="../comments/comment23.xml" Type="http://schemas.openxmlformats.org/officeDocument/2006/relationships/comments"/></Relationships>
</file>

<file path=ppt/slides/_rels/slide25.xml.rels><?xml version="1.0" encoding="UTF-8" standalone="yes"?>
<Relationships xmlns="http://schemas.openxmlformats.org/package/2006/relationships"><Relationship Id="rId8" Type="http://schemas.openxmlformats.org/officeDocument/2006/relationships/comments" Target="../comments/comment24.xm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comments" Target="../comments/comment25.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3" Target="../media/image20.jpeg" Type="http://schemas.openxmlformats.org/officeDocument/2006/relationships/image"/><Relationship Id="rId2" Target="../notesSlides/notesSlide8.xml" Type="http://schemas.openxmlformats.org/officeDocument/2006/relationships/notesSlide"/><Relationship Id="rId1" Target="../slideLayouts/slideLayout7.xml" Type="http://schemas.openxmlformats.org/officeDocument/2006/relationships/slideLayout"/><Relationship Id="rId5" Target="../comments/comment26.xml" Type="http://schemas.openxmlformats.org/officeDocument/2006/relationships/comments"/><Relationship Id="rId4" Target="../media/hdphoto1.wdp" Type="http://schemas.microsoft.com/office/2007/relationships/hdphoto"/></Relationships>
</file>

<file path=ppt/slides/_rels/slide28.xml.rels><?xml version="1.0" encoding="UTF-8" standalone="yes"?>
<Relationships xmlns="http://schemas.openxmlformats.org/package/2006/relationships"><Relationship Id="rId8" Type="http://schemas.openxmlformats.org/officeDocument/2006/relationships/comments" Target="../comments/comment27.xml"/><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omments" Target="../comments/comment3.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comments" Target="../comments/comment29.xml"/><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arget="../comments/comment31.xml" Type="http://schemas.openxmlformats.org/officeDocument/2006/relationships/comments"/><Relationship Id="rId3" Target="../diagrams/data11.xml" Type="http://schemas.openxmlformats.org/officeDocument/2006/relationships/diagramData"/><Relationship Id="rId7" Target="../diagrams/drawing11.xml" Type="http://schemas.microsoft.com/office/2007/relationships/diagramDrawing"/><Relationship Id="rId2" Target="../media/image22.png" Type="http://schemas.openxmlformats.org/officeDocument/2006/relationships/image"/><Relationship Id="rId1" Target="../slideLayouts/slideLayout7.xml" Type="http://schemas.openxmlformats.org/officeDocument/2006/relationships/slideLayout"/><Relationship Id="rId6" Target="../diagrams/colors11.xml" Type="http://schemas.openxmlformats.org/officeDocument/2006/relationships/diagramColors"/><Relationship Id="rId5" Target="../diagrams/quickStyle11.xml" Type="http://schemas.openxmlformats.org/officeDocument/2006/relationships/diagramQuickStyle"/><Relationship Id="rId4" Target="../diagrams/layout11.xml" Type="http://schemas.openxmlformats.org/officeDocument/2006/relationships/diagramLayout"/></Relationships>
</file>

<file path=ppt/slides/_rels/slide3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omments" Target="../comments/comment33.xml"/><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omments" Target="../comments/comment34.xml"/><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arget="../media/image28.jpeg" Type="http://schemas.openxmlformats.org/officeDocument/2006/relationships/image"/><Relationship Id="rId2" Target="../media/image27.jpeg" Type="http://schemas.openxmlformats.org/officeDocument/2006/relationships/image"/><Relationship Id="rId1" Target="../slideLayouts/slideLayout7.xml" Type="http://schemas.openxmlformats.org/officeDocument/2006/relationships/slideLayout"/><Relationship Id="rId4" Target="../comments/comment35.xml" Type="http://schemas.openxmlformats.org/officeDocument/2006/relationships/comments"/></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arget="../comments/comment38.xml" Type="http://schemas.openxmlformats.org/officeDocument/2006/relationships/comments"/><Relationship Id="rId3" Target="../diagrams/data12.xml" Type="http://schemas.openxmlformats.org/officeDocument/2006/relationships/diagramData"/><Relationship Id="rId7" Target="../diagrams/drawing12.xml" Type="http://schemas.microsoft.com/office/2007/relationships/diagramDrawing"/><Relationship Id="rId2" Target="../media/image29.png" Type="http://schemas.openxmlformats.org/officeDocument/2006/relationships/image"/><Relationship Id="rId1" Target="../slideLayouts/slideLayout7.xml" Type="http://schemas.openxmlformats.org/officeDocument/2006/relationships/slideLayout"/><Relationship Id="rId6" Target="../diagrams/colors12.xml" Type="http://schemas.openxmlformats.org/officeDocument/2006/relationships/diagramColors"/><Relationship Id="rId5" Target="../diagrams/quickStyle12.xml" Type="http://schemas.openxmlformats.org/officeDocument/2006/relationships/diagramQuickStyle"/><Relationship Id="rId4" Target="../diagrams/layout12.xml" Type="http://schemas.openxmlformats.org/officeDocument/2006/relationships/diagramLayout"/></Relationships>
</file>

<file path=ppt/slides/_rels/slide41.xml.rels><?xml version="1.0" encoding="UTF-8" standalone="yes" ?><Relationships xmlns="http://schemas.openxmlformats.org/package/2006/relationships"><Relationship Id="rId3" Target="../comments/comment39.xml" Type="http://schemas.openxmlformats.org/officeDocument/2006/relationships/comments"/><Relationship Id="rId2" Target="../media/image30.jpeg" Type="http://schemas.openxmlformats.org/officeDocument/2006/relationships/image"/><Relationship Id="rId1" Target="../slideLayouts/slideLayout7.xml" Type="http://schemas.openxmlformats.org/officeDocument/2006/relationships/slideLayout"/></Relationships>
</file>

<file path=ppt/slides/_rels/slide42.xml.rels><?xml version="1.0" encoding="UTF-8" standalone="yes" ?><Relationships xmlns="http://schemas.openxmlformats.org/package/2006/relationships"><Relationship Id="rId3" Target="../media/image32.jpeg" Type="http://schemas.openxmlformats.org/officeDocument/2006/relationships/image"/><Relationship Id="rId2" Target="../media/image31.jpeg" Type="http://schemas.openxmlformats.org/officeDocument/2006/relationships/image"/><Relationship Id="rId1" Target="../slideLayouts/slideLayout7.xml" Type="http://schemas.openxmlformats.org/officeDocument/2006/relationships/slideLayout"/><Relationship Id="rId4" Target="../comments/comment40.xml" Type="http://schemas.openxmlformats.org/officeDocument/2006/relationships/comments"/></Relationships>
</file>

<file path=ppt/slides/_rels/slide43.xml.rels><?xml version="1.0" encoding="UTF-8" standalone="yes" ?><Relationships xmlns="http://schemas.openxmlformats.org/package/2006/relationships"><Relationship Id="rId8" Target="../comments/comment41.xml" Type="http://schemas.openxmlformats.org/officeDocument/2006/relationships/comments"/><Relationship Id="rId3" Target="../diagrams/data13.xml" Type="http://schemas.openxmlformats.org/officeDocument/2006/relationships/diagramData"/><Relationship Id="rId7" Target="../diagrams/drawing13.xml" Type="http://schemas.microsoft.com/office/2007/relationships/diagramDrawing"/><Relationship Id="rId2" Target="../media/image18.jpeg" Type="http://schemas.openxmlformats.org/officeDocument/2006/relationships/image"/><Relationship Id="rId1" Target="../slideLayouts/slideLayout7.xml" Type="http://schemas.openxmlformats.org/officeDocument/2006/relationships/slideLayout"/><Relationship Id="rId6" Target="../diagrams/colors13.xml" Type="http://schemas.openxmlformats.org/officeDocument/2006/relationships/diagramColors"/><Relationship Id="rId5" Target="../diagrams/quickStyle13.xml" Type="http://schemas.openxmlformats.org/officeDocument/2006/relationships/diagramQuickStyle"/><Relationship Id="rId4" Target="../diagrams/layout13.xml" Type="http://schemas.openxmlformats.org/officeDocument/2006/relationships/diagramLayout"/></Relationships>
</file>

<file path=ppt/slides/_rels/slide44.xml.rels><?xml version="1.0" encoding="UTF-8" standalone="yes" ?><Relationships xmlns="http://schemas.openxmlformats.org/package/2006/relationships"><Relationship Id="rId3" Target="../comments/comment42.xml" Type="http://schemas.openxmlformats.org/officeDocument/2006/relationships/comments"/><Relationship Id="rId2" Target="../media/image33.png" Type="http://schemas.openxmlformats.org/officeDocument/2006/relationships/image"/><Relationship Id="rId1" Target="../slideLayouts/slideLayout7.xml" Type="http://schemas.openxmlformats.org/officeDocument/2006/relationships/slideLayout"/></Relationships>
</file>

<file path=ppt/slides/_rels/slide45.xml.rels><?xml version="1.0" encoding="UTF-8" standalone="yes"?>
<Relationships xmlns="http://schemas.openxmlformats.org/package/2006/relationships"><Relationship Id="rId8" Type="http://schemas.openxmlformats.org/officeDocument/2006/relationships/comments" Target="../comments/comment43.xml"/><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46.xml.rels><?xml version="1.0" encoding="UTF-8" standalone="yes"?>
<Relationships xmlns="http://schemas.openxmlformats.org/package/2006/relationships"><Relationship Id="rId2" Type="http://schemas.openxmlformats.org/officeDocument/2006/relationships/comments" Target="../comments/comment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omments" Target="../comments/comment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omments" Target="../comments/comment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arget="../comments/comment5.xml" Type="http://schemas.openxmlformats.org/officeDocument/2006/relationships/comments"/><Relationship Id="rId2" Target="../media/image3.jpeg" Type="http://schemas.openxmlformats.org/officeDocument/2006/relationships/image"/><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arget="../media/image6.jpeg" Type="http://schemas.openxmlformats.org/officeDocument/2006/relationships/image"/><Relationship Id="rId2" Target="../media/image5.png" Type="http://schemas.openxmlformats.org/officeDocument/2006/relationships/image"/><Relationship Id="rId1" Target="../slideLayouts/slideLayout7.xml" Type="http://schemas.openxmlformats.org/officeDocument/2006/relationships/slideLayout"/><Relationship Id="rId5" Target="../comments/comment6.xml" Type="http://schemas.openxmlformats.org/officeDocument/2006/relationships/comments"/><Relationship Id="rId4" Target="../media/image7.jpeg" Type="http://schemas.openxmlformats.org/officeDocument/2006/relationships/image"/></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comments" Target="../comments/comment8.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1113098" y="709743"/>
            <a:ext cx="9965803" cy="2387600"/>
          </a:xfrm>
        </p:spPr>
        <p:txBody>
          <a:bodyPr>
            <a:noAutofit/>
          </a:bodyPr>
          <a:lstStyle/>
          <a:p>
            <a:r>
              <a:rPr lang="es-ES_tradnl" dirty="0">
                <a:latin typeface="Montserrat SemiBold" pitchFamily="2" charset="77"/>
              </a:rPr>
              <a:t>TRASTORNOS HIPERTENSIVOS EN EL EMBARAZO</a:t>
            </a:r>
            <a:endParaRPr lang="es-CO" dirty="0">
              <a:latin typeface="Montserrat SemiBold" pitchFamily="2" charset="77"/>
            </a:endParaRPr>
          </a:p>
        </p:txBody>
      </p:sp>
      <p:sp>
        <p:nvSpPr>
          <p:cNvPr id="3" name="Subtitle 2">
            <a:extLst>
              <a:ext uri="{FF2B5EF4-FFF2-40B4-BE49-F238E27FC236}">
                <a16:creationId xmlns:a16="http://schemas.microsoft.com/office/drawing/2014/main" id="{5743C9C0-AE97-406A-8289-8F06853E8608}"/>
              </a:ext>
            </a:extLst>
          </p:cNvPr>
          <p:cNvSpPr>
            <a:spLocks noGrp="1"/>
          </p:cNvSpPr>
          <p:nvPr>
            <p:ph type="subTitle" idx="1"/>
          </p:nvPr>
        </p:nvSpPr>
        <p:spPr>
          <a:xfrm>
            <a:off x="2781299" y="3212191"/>
            <a:ext cx="6629400" cy="1655762"/>
          </a:xfrm>
        </p:spPr>
        <p:txBody>
          <a:bodyPr/>
          <a:lstStyle/>
          <a:p>
            <a:r>
              <a:rPr lang="es-CO" b="1" dirty="0">
                <a:latin typeface="Montserrat SemiBold" pitchFamily="2" charset="77"/>
              </a:rPr>
              <a:t>Maria Isabel Sánchez Montoya </a:t>
            </a:r>
          </a:p>
          <a:p>
            <a:r>
              <a:rPr lang="es-CO" b="1" dirty="0">
                <a:latin typeface="Montserrat SemiBold" pitchFamily="2" charset="77"/>
              </a:rPr>
              <a:t>Residente ginecología y obstetricia </a:t>
            </a:r>
          </a:p>
          <a:p>
            <a:endParaRPr lang="es-CO" b="1" dirty="0">
              <a:latin typeface="Montserrat SemiBold" pitchFamily="2" charset="77"/>
            </a:endParaRP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772D1513-4DEF-0046-9297-38D0AB1617A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5265" y="360528"/>
            <a:ext cx="4094936" cy="3068472"/>
          </a:xfrm>
          <a:prstGeom prst="rect">
            <a:avLst/>
          </a:prstGeom>
          <a:ln>
            <a:noFill/>
          </a:ln>
          <a:effectLst>
            <a:outerShdw blurRad="292100" dist="139700" dir="2700000" algn="tl" rotWithShape="0">
              <a:srgbClr val="333333">
                <a:alpha val="65000"/>
              </a:srgbClr>
            </a:outerShdw>
          </a:effectLst>
        </p:spPr>
      </p:pic>
      <p:sp>
        <p:nvSpPr>
          <p:cNvPr id="4" name="Marcador de contenido 6">
            <a:extLst>
              <a:ext uri="{FF2B5EF4-FFF2-40B4-BE49-F238E27FC236}">
                <a16:creationId xmlns:a16="http://schemas.microsoft.com/office/drawing/2014/main" id="{04DDED8D-8FC3-BB45-82E1-FC2AD668C5D4}"/>
              </a:ext>
            </a:extLst>
          </p:cNvPr>
          <p:cNvSpPr txBox="1">
            <a:spLocks/>
          </p:cNvSpPr>
          <p:nvPr/>
        </p:nvSpPr>
        <p:spPr>
          <a:xfrm>
            <a:off x="5929358" y="1435768"/>
            <a:ext cx="6063916" cy="542223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MX" sz="2800" dirty="0"/>
              <a:t>Se ordenan todos los laboratorios de primer trimestre más: </a:t>
            </a:r>
          </a:p>
          <a:p>
            <a:pPr marL="0" indent="0">
              <a:buNone/>
            </a:pPr>
            <a:endParaRPr lang="es-MX" sz="2400" dirty="0"/>
          </a:p>
          <a:p>
            <a:pPr lvl="1"/>
            <a:r>
              <a:rPr lang="es-MX" sz="2400" dirty="0"/>
              <a:t>AST ALT.</a:t>
            </a:r>
          </a:p>
          <a:p>
            <a:pPr lvl="1"/>
            <a:r>
              <a:rPr lang="es-MX" sz="2400" dirty="0"/>
              <a:t>Creatinina.</a:t>
            </a:r>
          </a:p>
          <a:p>
            <a:pPr lvl="1"/>
            <a:r>
              <a:rPr lang="es-MX" sz="2400" dirty="0"/>
              <a:t>Electrolitos </a:t>
            </a:r>
            <a:r>
              <a:rPr lang="es-MX" sz="2400" dirty="0">
                <a:sym typeface="Wingdings" panose="05000000000000000000" pitchFamily="2" charset="2"/>
              </a:rPr>
              <a:t></a:t>
            </a:r>
            <a:r>
              <a:rPr lang="es-MX" sz="2400" dirty="0"/>
              <a:t> potasio.</a:t>
            </a:r>
          </a:p>
          <a:p>
            <a:pPr lvl="1"/>
            <a:r>
              <a:rPr lang="es-MX" sz="2400" dirty="0"/>
              <a:t>BUN.</a:t>
            </a:r>
          </a:p>
          <a:p>
            <a:pPr lvl="1"/>
            <a:r>
              <a:rPr lang="es-MX" sz="2400" dirty="0"/>
              <a:t>Hemograma.</a:t>
            </a:r>
          </a:p>
          <a:p>
            <a:pPr lvl="1"/>
            <a:r>
              <a:rPr lang="es-MX" sz="2400" dirty="0"/>
              <a:t>Proteínas en 24 horas.</a:t>
            </a:r>
          </a:p>
          <a:p>
            <a:pPr lvl="1"/>
            <a:r>
              <a:rPr lang="es-MX" sz="2400" dirty="0"/>
              <a:t>Electrocardiograma.</a:t>
            </a:r>
          </a:p>
          <a:p>
            <a:endParaRPr lang="es-CO" sz="2400" dirty="0"/>
          </a:p>
        </p:txBody>
      </p:sp>
    </p:spTree>
    <p:extLst>
      <p:ext uri="{BB962C8B-B14F-4D97-AF65-F5344CB8AC3E}">
        <p14:creationId xmlns:p14="http://schemas.microsoft.com/office/powerpoint/2010/main" val="1432297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4">
            <a:extLst>
              <a:ext uri="{FF2B5EF4-FFF2-40B4-BE49-F238E27FC236}">
                <a16:creationId xmlns:a16="http://schemas.microsoft.com/office/drawing/2014/main" id="{95A10F19-A636-C048-8221-DF583059083C}"/>
              </a:ext>
            </a:extLst>
          </p:cNvPr>
          <p:cNvSpPr txBox="1">
            <a:spLocks/>
          </p:cNvSpPr>
          <p:nvPr/>
        </p:nvSpPr>
        <p:spPr>
          <a:xfrm>
            <a:off x="3930543" y="249548"/>
            <a:ext cx="3955464" cy="617285"/>
          </a:xfrm>
          <a:prstGeom prst="rect">
            <a:avLst/>
          </a:prstGeom>
          <a:solidFill>
            <a:srgbClr val="152B48"/>
          </a:solidFill>
          <a:ln>
            <a:solidFill>
              <a:srgbClr val="00AAA7"/>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b="1" dirty="0">
                <a:solidFill>
                  <a:schemeClr val="bg1"/>
                </a:solidFill>
                <a:latin typeface="Montserrat ExtraLight" pitchFamily="2" charset="77"/>
              </a:rPr>
              <a:t>Tratamiento</a:t>
            </a:r>
          </a:p>
        </p:txBody>
      </p:sp>
      <p:sp>
        <p:nvSpPr>
          <p:cNvPr id="4" name="Marcador de contenido 6">
            <a:extLst>
              <a:ext uri="{FF2B5EF4-FFF2-40B4-BE49-F238E27FC236}">
                <a16:creationId xmlns:a16="http://schemas.microsoft.com/office/drawing/2014/main" id="{F3A30F28-0543-144E-8639-2ECB26968C65}"/>
              </a:ext>
            </a:extLst>
          </p:cNvPr>
          <p:cNvSpPr txBox="1">
            <a:spLocks/>
          </p:cNvSpPr>
          <p:nvPr/>
        </p:nvSpPr>
        <p:spPr>
          <a:xfrm>
            <a:off x="449180" y="1090863"/>
            <a:ext cx="13106399" cy="32244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dirty="0"/>
              <a:t>ASA 81mg día desde la semana 12 hasta el parto , pero en Colombia solo  hay 100mg.</a:t>
            </a:r>
          </a:p>
          <a:p>
            <a:endParaRPr lang="es-MX" dirty="0"/>
          </a:p>
          <a:p>
            <a:r>
              <a:rPr lang="es-MX" dirty="0"/>
              <a:t>¿Cuándo iniciar terapia antihipertensiva? 	</a:t>
            </a:r>
          </a:p>
          <a:p>
            <a:r>
              <a:rPr lang="es-MX" dirty="0"/>
              <a:t>PA: ≥ 160/110.</a:t>
            </a:r>
          </a:p>
          <a:p>
            <a:pPr marL="0" indent="0">
              <a:buNone/>
            </a:pPr>
            <a:endParaRPr lang="es-MX" dirty="0"/>
          </a:p>
          <a:p>
            <a:r>
              <a:rPr lang="es-MX" dirty="0"/>
              <a:t> Metas: PAS: 120-160 PAD:80-110.</a:t>
            </a:r>
          </a:p>
          <a:p>
            <a:r>
              <a:rPr lang="es-MX" dirty="0"/>
              <a:t> Parto: 38 0 / 7–39 6/7 semanas.</a:t>
            </a:r>
          </a:p>
        </p:txBody>
      </p:sp>
      <p:pic>
        <p:nvPicPr>
          <p:cNvPr id="2" name="Imagen 1">
            <a:extLst>
              <a:ext uri="{FF2B5EF4-FFF2-40B4-BE49-F238E27FC236}">
                <a16:creationId xmlns:a16="http://schemas.microsoft.com/office/drawing/2014/main" id="{3B4C31FB-1799-B54B-93FB-8902521961A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34380" y="2415222"/>
            <a:ext cx="5659676" cy="14759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Flecha abajo 5">
            <a:extLst>
              <a:ext uri="{FF2B5EF4-FFF2-40B4-BE49-F238E27FC236}">
                <a16:creationId xmlns:a16="http://schemas.microsoft.com/office/drawing/2014/main" id="{94270E67-E827-E34C-BADA-835B88E23694}"/>
              </a:ext>
            </a:extLst>
          </p:cNvPr>
          <p:cNvSpPr/>
          <p:nvPr/>
        </p:nvSpPr>
        <p:spPr>
          <a:xfrm>
            <a:off x="8077189" y="4188971"/>
            <a:ext cx="609600" cy="753979"/>
          </a:xfrm>
          <a:prstGeom prst="down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6">
            <a:extLst>
              <a:ext uri="{FF2B5EF4-FFF2-40B4-BE49-F238E27FC236}">
                <a16:creationId xmlns:a16="http://schemas.microsoft.com/office/drawing/2014/main" id="{5B397A96-C537-CF40-A7CC-17744EC182B3}"/>
              </a:ext>
            </a:extLst>
          </p:cNvPr>
          <p:cNvSpPr/>
          <p:nvPr/>
        </p:nvSpPr>
        <p:spPr>
          <a:xfrm>
            <a:off x="5187259" y="5131124"/>
            <a:ext cx="6753918" cy="1477328"/>
          </a:xfrm>
          <a:prstGeom prst="rect">
            <a:avLst/>
          </a:prstGeom>
          <a:solidFill>
            <a:srgbClr val="152B48"/>
          </a:solidFill>
          <a:ln>
            <a:solidFill>
              <a:srgbClr val="00AAA7"/>
            </a:solidFill>
          </a:ln>
        </p:spPr>
        <p:txBody>
          <a:bodyPr wrap="square">
            <a:spAutoFit/>
          </a:bodyPr>
          <a:lstStyle/>
          <a:p>
            <a:pPr algn="ctr"/>
            <a:r>
              <a:rPr lang="es-ES_tradnl" dirty="0">
                <a:solidFill>
                  <a:schemeClr val="bg1"/>
                </a:solidFill>
                <a:latin typeface="Montserrat ExtraLight" pitchFamily="2" charset="77"/>
              </a:rPr>
              <a:t>Comparó el control estricto con TAD &lt; 85 vs control no estricto con TAD &lt;100 para inicio de antihipertensivos en HTA Crónica y encontró que no había beneficios fetales y sólo disminuyó tangencialmente la progresión a hipertensión severa en las madres.</a:t>
            </a:r>
          </a:p>
        </p:txBody>
      </p:sp>
    </p:spTree>
    <p:extLst>
      <p:ext uri="{BB962C8B-B14F-4D97-AF65-F5344CB8AC3E}">
        <p14:creationId xmlns:p14="http://schemas.microsoft.com/office/powerpoint/2010/main" val="265136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DCFF73F-6A59-134F-95A3-195554C8E80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06883" y="149884"/>
            <a:ext cx="8778237" cy="3878412"/>
          </a:xfrm>
          <a:prstGeom prst="rect">
            <a:avLst/>
          </a:prstGeom>
        </p:spPr>
      </p:pic>
      <p:pic>
        <p:nvPicPr>
          <p:cNvPr id="3" name="Imagen 2">
            <a:extLst>
              <a:ext uri="{FF2B5EF4-FFF2-40B4-BE49-F238E27FC236}">
                <a16:creationId xmlns:a16="http://schemas.microsoft.com/office/drawing/2014/main" id="{21654C90-58A6-FE45-B365-E8ADB08C63E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98414" y="4987144"/>
            <a:ext cx="2730500" cy="825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64930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4">
            <a:extLst>
              <a:ext uri="{FF2B5EF4-FFF2-40B4-BE49-F238E27FC236}">
                <a16:creationId xmlns:a16="http://schemas.microsoft.com/office/drawing/2014/main" id="{25CF7790-A7B8-F946-82EC-2A8BE7A03C91}"/>
              </a:ext>
            </a:extLst>
          </p:cNvPr>
          <p:cNvSpPr txBox="1">
            <a:spLocks/>
          </p:cNvSpPr>
          <p:nvPr/>
        </p:nvSpPr>
        <p:spPr>
          <a:xfrm>
            <a:off x="4669654" y="524434"/>
            <a:ext cx="6433775" cy="647211"/>
          </a:xfrm>
          <a:prstGeom prst="rect">
            <a:avLst/>
          </a:prstGeom>
          <a:solidFill>
            <a:srgbClr val="152B48"/>
          </a:solidFill>
          <a:ln>
            <a:solidFill>
              <a:srgbClr val="00AAA7"/>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dirty="0">
                <a:solidFill>
                  <a:schemeClr val="bg1"/>
                </a:solidFill>
              </a:rPr>
              <a:t>Manejo posparto </a:t>
            </a:r>
          </a:p>
        </p:txBody>
      </p:sp>
      <p:sp>
        <p:nvSpPr>
          <p:cNvPr id="4" name="Marcador de contenido 6">
            <a:extLst>
              <a:ext uri="{FF2B5EF4-FFF2-40B4-BE49-F238E27FC236}">
                <a16:creationId xmlns:a16="http://schemas.microsoft.com/office/drawing/2014/main" id="{3CB4AA50-6696-5545-AD6D-667C436E2529}"/>
              </a:ext>
            </a:extLst>
          </p:cNvPr>
          <p:cNvSpPr txBox="1">
            <a:spLocks/>
          </p:cNvSpPr>
          <p:nvPr/>
        </p:nvSpPr>
        <p:spPr>
          <a:xfrm>
            <a:off x="5029037" y="2088836"/>
            <a:ext cx="6820841" cy="424473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MX" sz="2400" dirty="0"/>
              <a:t>Metas: PAS: 150 mm Hg PAD: 100 mm Hg. </a:t>
            </a:r>
          </a:p>
          <a:p>
            <a:pPr>
              <a:lnSpc>
                <a:spcPct val="100000"/>
              </a:lnSpc>
            </a:pPr>
            <a:endParaRPr lang="es-MX" sz="2400" dirty="0"/>
          </a:p>
          <a:p>
            <a:pPr>
              <a:lnSpc>
                <a:spcPct val="100000"/>
              </a:lnSpc>
            </a:pPr>
            <a:r>
              <a:rPr lang="es-MX" sz="2400" dirty="0"/>
              <a:t>Suspender alfametil dopa.</a:t>
            </a:r>
          </a:p>
          <a:p>
            <a:pPr>
              <a:lnSpc>
                <a:spcPct val="100000"/>
              </a:lnSpc>
            </a:pPr>
            <a:endParaRPr lang="es-MX" sz="2400" dirty="0"/>
          </a:p>
          <a:p>
            <a:pPr>
              <a:lnSpc>
                <a:spcPct val="100000"/>
              </a:lnSpc>
            </a:pPr>
            <a:r>
              <a:rPr lang="es-MX" sz="2400" dirty="0"/>
              <a:t>Reiniciar regímenes anteriores.</a:t>
            </a:r>
          </a:p>
          <a:p>
            <a:pPr>
              <a:lnSpc>
                <a:spcPct val="100000"/>
              </a:lnSpc>
            </a:pPr>
            <a:endParaRPr lang="es-MX" sz="2400" dirty="0"/>
          </a:p>
          <a:p>
            <a:pPr>
              <a:lnSpc>
                <a:spcPct val="100000"/>
              </a:lnSpc>
            </a:pPr>
            <a:r>
              <a:rPr lang="es-MX" sz="2400" dirty="0"/>
              <a:t>Bloqueadores de canales de calcio, IECA, betabloqueadores .</a:t>
            </a:r>
          </a:p>
          <a:p>
            <a:pPr>
              <a:lnSpc>
                <a:spcPct val="100000"/>
              </a:lnSpc>
            </a:pPr>
            <a:endParaRPr lang="es-MX" sz="2400" dirty="0"/>
          </a:p>
        </p:txBody>
      </p:sp>
      <p:pic>
        <p:nvPicPr>
          <p:cNvPr id="2" name="Imagen 1">
            <a:extLst>
              <a:ext uri="{FF2B5EF4-FFF2-40B4-BE49-F238E27FC236}">
                <a16:creationId xmlns:a16="http://schemas.microsoft.com/office/drawing/2014/main" id="{40E20A8F-CA5A-8544-80F1-912CF18D393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7778" y="848040"/>
            <a:ext cx="3751244" cy="2936580"/>
          </a:xfrm>
          <a:prstGeom prst="rect">
            <a:avLst/>
          </a:prstGeom>
        </p:spPr>
      </p:pic>
    </p:spTree>
    <p:extLst>
      <p:ext uri="{BB962C8B-B14F-4D97-AF65-F5344CB8AC3E}">
        <p14:creationId xmlns:p14="http://schemas.microsoft.com/office/powerpoint/2010/main" val="231993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4">
            <a:extLst>
              <a:ext uri="{FF2B5EF4-FFF2-40B4-BE49-F238E27FC236}">
                <a16:creationId xmlns:a16="http://schemas.microsoft.com/office/drawing/2014/main" id="{5C5774CF-4BA0-CF48-82A3-B9D703EAB58B}"/>
              </a:ext>
            </a:extLst>
          </p:cNvPr>
          <p:cNvSpPr txBox="1">
            <a:spLocks/>
          </p:cNvSpPr>
          <p:nvPr/>
        </p:nvSpPr>
        <p:spPr>
          <a:xfrm>
            <a:off x="1338430" y="287046"/>
            <a:ext cx="10336212" cy="1146467"/>
          </a:xfrm>
          <a:prstGeom prst="rect">
            <a:avLst/>
          </a:prstGeom>
          <a:solidFill>
            <a:srgbClr val="152B48"/>
          </a:solidFill>
          <a:ln>
            <a:solidFill>
              <a:srgbClr val="00AAA7"/>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dirty="0">
                <a:solidFill>
                  <a:schemeClr val="bg1"/>
                </a:solidFill>
              </a:rPr>
              <a:t>Hipertensión crónica + preeclampsia sobreagregada</a:t>
            </a:r>
          </a:p>
        </p:txBody>
      </p:sp>
      <p:sp>
        <p:nvSpPr>
          <p:cNvPr id="4" name="Marcador de contenido 6">
            <a:extLst>
              <a:ext uri="{FF2B5EF4-FFF2-40B4-BE49-F238E27FC236}">
                <a16:creationId xmlns:a16="http://schemas.microsoft.com/office/drawing/2014/main" id="{E6080EAD-2E6F-4749-A5F9-B8E0201F620C}"/>
              </a:ext>
            </a:extLst>
          </p:cNvPr>
          <p:cNvSpPr txBox="1">
            <a:spLocks/>
          </p:cNvSpPr>
          <p:nvPr/>
        </p:nvSpPr>
        <p:spPr>
          <a:xfrm>
            <a:off x="928254" y="2036626"/>
            <a:ext cx="10335491" cy="357447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MX" sz="2400" dirty="0"/>
              <a:t>20-50% hipertensión crónica </a:t>
            </a:r>
            <a:r>
              <a:rPr lang="es-MX" sz="2400" dirty="0">
                <a:sym typeface="Wingdings" panose="05000000000000000000" pitchFamily="2" charset="2"/>
              </a:rPr>
              <a:t></a:t>
            </a:r>
            <a:r>
              <a:rPr lang="es-MX" sz="2400" dirty="0"/>
              <a:t> PE sobreagregada.</a:t>
            </a:r>
          </a:p>
          <a:p>
            <a:pPr>
              <a:lnSpc>
                <a:spcPct val="100000"/>
              </a:lnSpc>
            </a:pPr>
            <a:r>
              <a:rPr lang="es-MX" sz="2400" dirty="0"/>
              <a:t>Incidencia 5 veces mayor.</a:t>
            </a:r>
          </a:p>
          <a:p>
            <a:pPr>
              <a:lnSpc>
                <a:spcPct val="100000"/>
              </a:lnSpc>
            </a:pPr>
            <a:r>
              <a:rPr lang="es-MX" sz="2400" dirty="0"/>
              <a:t>Inicio más temprano y grave </a:t>
            </a:r>
            <a:r>
              <a:rPr lang="es-MX" sz="2400" dirty="0">
                <a:sym typeface="Wingdings" panose="05000000000000000000" pitchFamily="2" charset="2"/>
              </a:rPr>
              <a:t> p</a:t>
            </a:r>
            <a:r>
              <a:rPr lang="es-MX" sz="2400" dirty="0"/>
              <a:t>ronóstico.</a:t>
            </a:r>
          </a:p>
          <a:p>
            <a:pPr>
              <a:lnSpc>
                <a:spcPct val="100000"/>
              </a:lnSpc>
            </a:pPr>
            <a:endParaRPr lang="es-MX" sz="2400" dirty="0"/>
          </a:p>
        </p:txBody>
      </p:sp>
      <p:sp>
        <p:nvSpPr>
          <p:cNvPr id="6" name="Rectángulo 5">
            <a:extLst>
              <a:ext uri="{FF2B5EF4-FFF2-40B4-BE49-F238E27FC236}">
                <a16:creationId xmlns:a16="http://schemas.microsoft.com/office/drawing/2014/main" id="{FD6C7329-9574-A341-9FE6-7C2DE83820D3}"/>
              </a:ext>
            </a:extLst>
          </p:cNvPr>
          <p:cNvSpPr/>
          <p:nvPr/>
        </p:nvSpPr>
        <p:spPr>
          <a:xfrm>
            <a:off x="5133021" y="4075477"/>
            <a:ext cx="6821539" cy="2114830"/>
          </a:xfrm>
          <a:prstGeom prst="rect">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2600" b="0" i="0" u="none" strike="noStrike" kern="1200" cap="none" spc="0" normalizeH="0" baseline="0" noProof="0" dirty="0">
                <a:ln>
                  <a:noFill/>
                </a:ln>
                <a:solidFill>
                  <a:prstClr val="white"/>
                </a:solidFill>
                <a:effectLst/>
                <a:uLnTx/>
                <a:uFillTx/>
                <a:latin typeface="Montserrat"/>
                <a:ea typeface="+mn-ea"/>
                <a:cs typeface="+mn-cs"/>
              </a:rPr>
              <a:t>Aumento de la hipertensión basal.</a:t>
            </a: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2600" b="0" i="0" u="none" strike="noStrike" kern="1200" cap="none" spc="0" normalizeH="0" baseline="0" noProof="0" dirty="0">
                <a:ln>
                  <a:noFill/>
                </a:ln>
                <a:solidFill>
                  <a:prstClr val="white"/>
                </a:solidFill>
                <a:effectLst/>
                <a:uLnTx/>
                <a:uFillTx/>
                <a:latin typeface="Montserrat"/>
                <a:ea typeface="+mn-ea"/>
                <a:cs typeface="+mn-cs"/>
              </a:rPr>
              <a:t>Aumento repentino de proteinuria (por encima del umbral normal o claro cambio desde la línea de base).</a:t>
            </a:r>
          </a:p>
        </p:txBody>
      </p:sp>
    </p:spTree>
    <p:extLst>
      <p:ext uri="{BB962C8B-B14F-4D97-AF65-F5344CB8AC3E}">
        <p14:creationId xmlns:p14="http://schemas.microsoft.com/office/powerpoint/2010/main" val="184150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1BB928A1-6AA1-AD40-BE12-75F35DE9CE58}"/>
              </a:ext>
            </a:extLst>
          </p:cNvPr>
          <p:cNvSpPr txBox="1">
            <a:spLocks/>
          </p:cNvSpPr>
          <p:nvPr/>
        </p:nvSpPr>
        <p:spPr>
          <a:xfrm>
            <a:off x="1761849" y="372492"/>
            <a:ext cx="8668302" cy="546184"/>
          </a:xfrm>
          <a:prstGeom prst="rect">
            <a:avLst/>
          </a:prstGeom>
          <a:solidFill>
            <a:srgbClr val="152B48"/>
          </a:solidFill>
          <a:ln>
            <a:solidFill>
              <a:srgbClr val="00AAA7"/>
            </a:solidFill>
          </a:ln>
        </p:spPr>
        <p:txBody>
          <a:bodyPr anchor="ctr">
            <a:no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CO" sz="4000" dirty="0">
                <a:solidFill>
                  <a:schemeClr val="bg1"/>
                </a:solidFill>
                <a:latin typeface="Montserrat ExtraLight" pitchFamily="2" charset="77"/>
              </a:rPr>
              <a:t>Hipertensión gestacional</a:t>
            </a:r>
          </a:p>
        </p:txBody>
      </p:sp>
      <p:graphicFrame>
        <p:nvGraphicFramePr>
          <p:cNvPr id="2" name="Diagrama 1">
            <a:extLst>
              <a:ext uri="{FF2B5EF4-FFF2-40B4-BE49-F238E27FC236}">
                <a16:creationId xmlns:a16="http://schemas.microsoft.com/office/drawing/2014/main" id="{70AEE861-5CE1-DA47-A12D-2C29435926BF}"/>
              </a:ext>
            </a:extLst>
          </p:cNvPr>
          <p:cNvGraphicFramePr/>
          <p:nvPr>
            <p:extLst>
              <p:ext uri="{D42A27DB-BD31-4B8C-83A1-F6EECF244321}">
                <p14:modId xmlns:p14="http://schemas.microsoft.com/office/powerpoint/2010/main" val="1572866828"/>
              </p:ext>
            </p:extLst>
          </p:nvPr>
        </p:nvGraphicFramePr>
        <p:xfrm>
          <a:off x="3144253" y="1308182"/>
          <a:ext cx="8807769" cy="5365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n 6">
            <a:extLst>
              <a:ext uri="{FF2B5EF4-FFF2-40B4-BE49-F238E27FC236}">
                <a16:creationId xmlns:a16="http://schemas.microsoft.com/office/drawing/2014/main" id="{8A86FC50-E965-1445-9FF4-BB7F7D3D1097}"/>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15626" y="2193578"/>
            <a:ext cx="2438402" cy="9120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45303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B7C83023-8374-304A-90CB-0A6503C0B079}"/>
                                            </p:graphicEl>
                                          </p:spTgt>
                                        </p:tgtEl>
                                        <p:attrNameLst>
                                          <p:attrName>style.visibility</p:attrName>
                                        </p:attrNameLst>
                                      </p:cBhvr>
                                      <p:to>
                                        <p:strVal val="visible"/>
                                      </p:to>
                                    </p:set>
                                    <p:animEffect transition="in" filter="fade">
                                      <p:cBhvr>
                                        <p:cTn id="7" dur="500"/>
                                        <p:tgtEl>
                                          <p:spTgt spid="2">
                                            <p:graphicEl>
                                              <a:dgm id="{B7C83023-8374-304A-90CB-0A6503C0B07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graphicEl>
                                              <a:dgm id="{CFB5EF79-C827-D948-96E4-12D7010BA49A}"/>
                                            </p:graphicEl>
                                          </p:spTgt>
                                        </p:tgtEl>
                                        <p:attrNameLst>
                                          <p:attrName>style.visibility</p:attrName>
                                        </p:attrNameLst>
                                      </p:cBhvr>
                                      <p:to>
                                        <p:strVal val="visible"/>
                                      </p:to>
                                    </p:set>
                                    <p:animEffect transition="in" filter="fade">
                                      <p:cBhvr>
                                        <p:cTn id="10" dur="500"/>
                                        <p:tgtEl>
                                          <p:spTgt spid="2">
                                            <p:graphicEl>
                                              <a:dgm id="{CFB5EF79-C827-D948-96E4-12D7010BA49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graphicEl>
                                              <a:dgm id="{52D56EDD-8B46-0B40-BD4F-C9BE4BAB5B86}"/>
                                            </p:graphicEl>
                                          </p:spTgt>
                                        </p:tgtEl>
                                        <p:attrNameLst>
                                          <p:attrName>style.visibility</p:attrName>
                                        </p:attrNameLst>
                                      </p:cBhvr>
                                      <p:to>
                                        <p:strVal val="visible"/>
                                      </p:to>
                                    </p:set>
                                    <p:animEffect transition="in" filter="fade">
                                      <p:cBhvr>
                                        <p:cTn id="15" dur="500"/>
                                        <p:tgtEl>
                                          <p:spTgt spid="2">
                                            <p:graphicEl>
                                              <a:dgm id="{52D56EDD-8B46-0B40-BD4F-C9BE4BAB5B86}"/>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graphicEl>
                                              <a:dgm id="{98CFE307-BB18-BB45-B1BE-C27D8CE40039}"/>
                                            </p:graphicEl>
                                          </p:spTgt>
                                        </p:tgtEl>
                                        <p:attrNameLst>
                                          <p:attrName>style.visibility</p:attrName>
                                        </p:attrNameLst>
                                      </p:cBhvr>
                                      <p:to>
                                        <p:strVal val="visible"/>
                                      </p:to>
                                    </p:set>
                                    <p:animEffect transition="in" filter="fade">
                                      <p:cBhvr>
                                        <p:cTn id="18" dur="500"/>
                                        <p:tgtEl>
                                          <p:spTgt spid="2">
                                            <p:graphicEl>
                                              <a:dgm id="{98CFE307-BB18-BB45-B1BE-C27D8CE40039}"/>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graphicEl>
                                              <a:dgm id="{5D517934-01BB-E241-80BE-85F21EFEB3DA}"/>
                                            </p:graphicEl>
                                          </p:spTgt>
                                        </p:tgtEl>
                                        <p:attrNameLst>
                                          <p:attrName>style.visibility</p:attrName>
                                        </p:attrNameLst>
                                      </p:cBhvr>
                                      <p:to>
                                        <p:strVal val="visible"/>
                                      </p:to>
                                    </p:set>
                                    <p:animEffect transition="in" filter="fade">
                                      <p:cBhvr>
                                        <p:cTn id="23" dur="500"/>
                                        <p:tgtEl>
                                          <p:spTgt spid="2">
                                            <p:graphicEl>
                                              <a:dgm id="{5D517934-01BB-E241-80BE-85F21EFEB3DA}"/>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graphicEl>
                                              <a:dgm id="{F48BEB20-23E3-3747-A7F1-F978B7B7695A}"/>
                                            </p:graphicEl>
                                          </p:spTgt>
                                        </p:tgtEl>
                                        <p:attrNameLst>
                                          <p:attrName>style.visibility</p:attrName>
                                        </p:attrNameLst>
                                      </p:cBhvr>
                                      <p:to>
                                        <p:strVal val="visible"/>
                                      </p:to>
                                    </p:set>
                                    <p:animEffect transition="in" filter="fade">
                                      <p:cBhvr>
                                        <p:cTn id="26" dur="500"/>
                                        <p:tgtEl>
                                          <p:spTgt spid="2">
                                            <p:graphicEl>
                                              <a:dgm id="{F48BEB20-23E3-3747-A7F1-F978B7B7695A}"/>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graphicEl>
                                              <a:dgm id="{41784D3A-8AFC-D24B-906A-8F856C82D96D}"/>
                                            </p:graphicEl>
                                          </p:spTgt>
                                        </p:tgtEl>
                                        <p:attrNameLst>
                                          <p:attrName>style.visibility</p:attrName>
                                        </p:attrNameLst>
                                      </p:cBhvr>
                                      <p:to>
                                        <p:strVal val="visible"/>
                                      </p:to>
                                    </p:set>
                                    <p:animEffect transition="in" filter="fade">
                                      <p:cBhvr>
                                        <p:cTn id="31" dur="500"/>
                                        <p:tgtEl>
                                          <p:spTgt spid="2">
                                            <p:graphicEl>
                                              <a:dgm id="{41784D3A-8AFC-D24B-906A-8F856C82D96D}"/>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graphicEl>
                                              <a:dgm id="{9FEF1E19-1689-8C49-976C-2944A26708FB}"/>
                                            </p:graphicEl>
                                          </p:spTgt>
                                        </p:tgtEl>
                                        <p:attrNameLst>
                                          <p:attrName>style.visibility</p:attrName>
                                        </p:attrNameLst>
                                      </p:cBhvr>
                                      <p:to>
                                        <p:strVal val="visible"/>
                                      </p:to>
                                    </p:set>
                                    <p:animEffect transition="in" filter="fade">
                                      <p:cBhvr>
                                        <p:cTn id="34" dur="500"/>
                                        <p:tgtEl>
                                          <p:spTgt spid="2">
                                            <p:graphicEl>
                                              <a:dgm id="{9FEF1E19-1689-8C49-976C-2944A26708F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7C113E8-9F7E-304E-B892-93075F80554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4380" y="590984"/>
            <a:ext cx="2982160" cy="2982160"/>
          </a:xfrm>
          <a:prstGeom prst="rect">
            <a:avLst/>
          </a:prstGeom>
          <a:ln>
            <a:noFill/>
          </a:ln>
          <a:effectLst>
            <a:outerShdw blurRad="292100" dist="139700" dir="2700000" algn="tl" rotWithShape="0">
              <a:srgbClr val="333333">
                <a:alpha val="65000"/>
              </a:srgbClr>
            </a:outerShdw>
          </a:effectLst>
        </p:spPr>
      </p:pic>
      <p:graphicFrame>
        <p:nvGraphicFramePr>
          <p:cNvPr id="3" name="Diagrama 2">
            <a:extLst>
              <a:ext uri="{FF2B5EF4-FFF2-40B4-BE49-F238E27FC236}">
                <a16:creationId xmlns:a16="http://schemas.microsoft.com/office/drawing/2014/main" id="{B0DBF93F-A3FF-C24F-8C2E-3F2D20D98876}"/>
              </a:ext>
            </a:extLst>
          </p:cNvPr>
          <p:cNvGraphicFramePr/>
          <p:nvPr>
            <p:extLst>
              <p:ext uri="{D42A27DB-BD31-4B8C-83A1-F6EECF244321}">
                <p14:modId xmlns:p14="http://schemas.microsoft.com/office/powerpoint/2010/main" val="2524482155"/>
              </p:ext>
            </p:extLst>
          </p:nvPr>
        </p:nvGraphicFramePr>
        <p:xfrm>
          <a:off x="4234605" y="173154"/>
          <a:ext cx="7523421" cy="63644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1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BC575A04-44E7-7E4C-A20D-1E39780D5577}"/>
                                            </p:graphicEl>
                                          </p:spTgt>
                                        </p:tgtEl>
                                        <p:attrNameLst>
                                          <p:attrName>style.visibility</p:attrName>
                                        </p:attrNameLst>
                                      </p:cBhvr>
                                      <p:to>
                                        <p:strVal val="visible"/>
                                      </p:to>
                                    </p:set>
                                    <p:animEffect transition="in" filter="fade">
                                      <p:cBhvr>
                                        <p:cTn id="7" dur="500"/>
                                        <p:tgtEl>
                                          <p:spTgt spid="3">
                                            <p:graphicEl>
                                              <a:dgm id="{BC575A04-44E7-7E4C-A20D-1E39780D557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A10816A0-DE37-4641-B0F1-B626313C3227}"/>
                                            </p:graphicEl>
                                          </p:spTgt>
                                        </p:tgtEl>
                                        <p:attrNameLst>
                                          <p:attrName>style.visibility</p:attrName>
                                        </p:attrNameLst>
                                      </p:cBhvr>
                                      <p:to>
                                        <p:strVal val="visible"/>
                                      </p:to>
                                    </p:set>
                                    <p:animEffect transition="in" filter="fade">
                                      <p:cBhvr>
                                        <p:cTn id="12" dur="500"/>
                                        <p:tgtEl>
                                          <p:spTgt spid="3">
                                            <p:graphicEl>
                                              <a:dgm id="{A10816A0-DE37-4641-B0F1-B626313C322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FC3B9001-E601-0A48-A108-91FA4AE643D2}"/>
                                            </p:graphicEl>
                                          </p:spTgt>
                                        </p:tgtEl>
                                        <p:attrNameLst>
                                          <p:attrName>style.visibility</p:attrName>
                                        </p:attrNameLst>
                                      </p:cBhvr>
                                      <p:to>
                                        <p:strVal val="visible"/>
                                      </p:to>
                                    </p:set>
                                    <p:animEffect transition="in" filter="fade">
                                      <p:cBhvr>
                                        <p:cTn id="15" dur="500"/>
                                        <p:tgtEl>
                                          <p:spTgt spid="3">
                                            <p:graphicEl>
                                              <a:dgm id="{FC3B9001-E601-0A48-A108-91FA4AE643D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0E3C45A3-C4F5-B84B-8EC8-E6CE1ACD4575}"/>
                                            </p:graphicEl>
                                          </p:spTgt>
                                        </p:tgtEl>
                                        <p:attrNameLst>
                                          <p:attrName>style.visibility</p:attrName>
                                        </p:attrNameLst>
                                      </p:cBhvr>
                                      <p:to>
                                        <p:strVal val="visible"/>
                                      </p:to>
                                    </p:set>
                                    <p:animEffect transition="in" filter="fade">
                                      <p:cBhvr>
                                        <p:cTn id="20" dur="500"/>
                                        <p:tgtEl>
                                          <p:spTgt spid="3">
                                            <p:graphicEl>
                                              <a:dgm id="{0E3C45A3-C4F5-B84B-8EC8-E6CE1ACD457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6E5132FE-C312-4444-A074-96FAEA38CE16}"/>
                                            </p:graphicEl>
                                          </p:spTgt>
                                        </p:tgtEl>
                                        <p:attrNameLst>
                                          <p:attrName>style.visibility</p:attrName>
                                        </p:attrNameLst>
                                      </p:cBhvr>
                                      <p:to>
                                        <p:strVal val="visible"/>
                                      </p:to>
                                    </p:set>
                                    <p:animEffect transition="in" filter="fade">
                                      <p:cBhvr>
                                        <p:cTn id="23" dur="500"/>
                                        <p:tgtEl>
                                          <p:spTgt spid="3">
                                            <p:graphicEl>
                                              <a:dgm id="{6E5132FE-C312-4444-A074-96FAEA38CE1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E579211-2D79-BC40-B02C-1C01D79553A6}"/>
              </a:ext>
            </a:extLst>
          </p:cNvPr>
          <p:cNvSpPr/>
          <p:nvPr/>
        </p:nvSpPr>
        <p:spPr>
          <a:xfrm>
            <a:off x="3243180" y="838076"/>
            <a:ext cx="6096000" cy="2308324"/>
          </a:xfrm>
          <a:prstGeom prst="rect">
            <a:avLst/>
          </a:prstGeom>
        </p:spPr>
        <p:txBody>
          <a:bodyPr>
            <a:spAutoFit/>
          </a:bodyPr>
          <a:lstStyle/>
          <a:p>
            <a:pPr algn="ctr"/>
            <a:r>
              <a:rPr lang="es-CO" sz="2400" dirty="0">
                <a:solidFill>
                  <a:srgbClr val="152B48"/>
                </a:solidFill>
                <a:latin typeface="Montserrat ExtraLight" pitchFamily="2" charset="77"/>
              </a:rPr>
              <a:t>Las mujeres con hipertensión gestacional que presentan presiones sanguíneas de rango de  gravedad, deben tratarse con el mismo enfoque que para las mujeres con preeclampsia grave.</a:t>
            </a:r>
          </a:p>
        </p:txBody>
      </p:sp>
      <p:pic>
        <p:nvPicPr>
          <p:cNvPr id="4" name="Imagen 3">
            <a:extLst>
              <a:ext uri="{FF2B5EF4-FFF2-40B4-BE49-F238E27FC236}">
                <a16:creationId xmlns:a16="http://schemas.microsoft.com/office/drawing/2014/main" id="{0C1CB2DF-3703-DD4E-86F5-0FC8BB976151}"/>
              </a:ext>
            </a:extLst>
          </p:cNvPr>
          <p:cNvPicPr>
            <a:picLocks noChangeAspect="1"/>
          </p:cNvPicPr>
          <p:nvPr/>
        </p:nvPicPr>
        <p:blipFill>
          <a:blip r:embed="rId2"/>
          <a:stretch>
            <a:fillRect/>
          </a:stretch>
        </p:blipFill>
        <p:spPr>
          <a:xfrm rot="648675">
            <a:off x="9440674" y="541952"/>
            <a:ext cx="2535989" cy="2535989"/>
          </a:xfrm>
          <a:prstGeom prst="rect">
            <a:avLst/>
          </a:prstGeom>
        </p:spPr>
      </p:pic>
      <p:sp>
        <p:nvSpPr>
          <p:cNvPr id="7" name="Rectángulo 6">
            <a:extLst>
              <a:ext uri="{FF2B5EF4-FFF2-40B4-BE49-F238E27FC236}">
                <a16:creationId xmlns:a16="http://schemas.microsoft.com/office/drawing/2014/main" id="{95349DD6-9BD5-484F-AF44-85832A58E330}"/>
              </a:ext>
            </a:extLst>
          </p:cNvPr>
          <p:cNvSpPr/>
          <p:nvPr/>
        </p:nvSpPr>
        <p:spPr>
          <a:xfrm>
            <a:off x="5378781" y="4279951"/>
            <a:ext cx="6527081" cy="2246769"/>
          </a:xfrm>
          <a:prstGeom prst="rect">
            <a:avLst/>
          </a:prstGeom>
          <a:solidFill>
            <a:srgbClr val="152B48"/>
          </a:solidFill>
          <a:ln>
            <a:solidFill>
              <a:srgbClr val="00AAA7"/>
            </a:solidFill>
          </a:ln>
        </p:spPr>
        <p:txBody>
          <a:bodyPr wrap="square">
            <a:spAutoFit/>
          </a:bodyPr>
          <a:lstStyle/>
          <a:p>
            <a:pPr algn="ctr"/>
            <a:r>
              <a:rPr lang="es-CO" sz="2000" b="1" dirty="0">
                <a:solidFill>
                  <a:schemeClr val="bg1"/>
                </a:solidFill>
                <a:latin typeface="Montserrat ExtraLight" pitchFamily="2" charset="77"/>
              </a:rPr>
              <a:t>Hasta el 50% de las mujeres con hipertensión gestacional eventualmente desarrollarán proteinuria u otra disfunción de órganos diana consistente con el diagnóstico de preeclampsia, y esta progresión es más probable cuando la hipertensión se diagnostica antes de las 32 semanas de gestación.</a:t>
            </a:r>
          </a:p>
        </p:txBody>
      </p:sp>
      <p:pic>
        <p:nvPicPr>
          <p:cNvPr id="8" name="Imagen 7">
            <a:extLst>
              <a:ext uri="{FF2B5EF4-FFF2-40B4-BE49-F238E27FC236}">
                <a16:creationId xmlns:a16="http://schemas.microsoft.com/office/drawing/2014/main" id="{FF2D52AC-9190-A943-8DFC-D9B79A15BBE1}"/>
              </a:ext>
            </a:extLst>
          </p:cNvPr>
          <p:cNvPicPr>
            <a:picLocks noChangeAspect="1"/>
          </p:cNvPicPr>
          <p:nvPr/>
        </p:nvPicPr>
        <p:blipFill>
          <a:blip r:embed="rId2"/>
          <a:stretch>
            <a:fillRect/>
          </a:stretch>
        </p:blipFill>
        <p:spPr>
          <a:xfrm rot="10355908">
            <a:off x="719191" y="779425"/>
            <a:ext cx="2535989" cy="2535989"/>
          </a:xfrm>
          <a:prstGeom prst="rect">
            <a:avLst/>
          </a:prstGeom>
        </p:spPr>
      </p:pic>
    </p:spTree>
    <p:extLst>
      <p:ext uri="{BB962C8B-B14F-4D97-AF65-F5344CB8AC3E}">
        <p14:creationId xmlns:p14="http://schemas.microsoft.com/office/powerpoint/2010/main" val="958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4">
            <a:extLst>
              <a:ext uri="{FF2B5EF4-FFF2-40B4-BE49-F238E27FC236}">
                <a16:creationId xmlns:a16="http://schemas.microsoft.com/office/drawing/2014/main" id="{AD6F8ABE-1F6F-5445-8296-70590263C8B3}"/>
              </a:ext>
            </a:extLst>
          </p:cNvPr>
          <p:cNvSpPr txBox="1">
            <a:spLocks/>
          </p:cNvSpPr>
          <p:nvPr/>
        </p:nvSpPr>
        <p:spPr>
          <a:xfrm>
            <a:off x="1183663" y="373100"/>
            <a:ext cx="9824674" cy="704123"/>
          </a:xfrm>
          <a:prstGeom prst="rect">
            <a:avLst/>
          </a:prstGeom>
          <a:solidFill>
            <a:srgbClr val="152B48"/>
          </a:solidFill>
          <a:ln>
            <a:solidFill>
              <a:srgbClr val="00AAA7"/>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dirty="0">
                <a:solidFill>
                  <a:schemeClr val="bg1"/>
                </a:solidFill>
                <a:latin typeface="Montserrat ExtraLight" pitchFamily="2" charset="77"/>
              </a:rPr>
              <a:t>Riesgo de progresión a preeclampsia</a:t>
            </a:r>
          </a:p>
        </p:txBody>
      </p:sp>
      <p:sp>
        <p:nvSpPr>
          <p:cNvPr id="8" name="Rectángulo redondeado 4">
            <a:extLst>
              <a:ext uri="{FF2B5EF4-FFF2-40B4-BE49-F238E27FC236}">
                <a16:creationId xmlns:a16="http://schemas.microsoft.com/office/drawing/2014/main" id="{4E2C88EF-A456-C744-81DB-2C38E778AB1F}"/>
              </a:ext>
            </a:extLst>
          </p:cNvPr>
          <p:cNvSpPr/>
          <p:nvPr/>
        </p:nvSpPr>
        <p:spPr>
          <a:xfrm>
            <a:off x="4203824" y="1353753"/>
            <a:ext cx="4739971" cy="663386"/>
          </a:xfrm>
          <a:prstGeom prst="roundRect">
            <a:avLst/>
          </a:prstGeom>
          <a:no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600" dirty="0">
                <a:solidFill>
                  <a:schemeClr val="tx1"/>
                </a:solidFill>
                <a:latin typeface="Montserrat"/>
              </a:rPr>
              <a:t>10-50% a las 5 semanas </a:t>
            </a:r>
          </a:p>
        </p:txBody>
      </p:sp>
      <p:graphicFrame>
        <p:nvGraphicFramePr>
          <p:cNvPr id="9" name="Tabla 8">
            <a:extLst>
              <a:ext uri="{FF2B5EF4-FFF2-40B4-BE49-F238E27FC236}">
                <a16:creationId xmlns:a16="http://schemas.microsoft.com/office/drawing/2014/main" id="{F97036FC-3837-1341-9D1F-2D49A07962A1}"/>
              </a:ext>
            </a:extLst>
          </p:cNvPr>
          <p:cNvGraphicFramePr>
            <a:graphicFrameLocks noGrp="1"/>
          </p:cNvGraphicFramePr>
          <p:nvPr>
            <p:extLst>
              <p:ext uri="{D42A27DB-BD31-4B8C-83A1-F6EECF244321}">
                <p14:modId xmlns:p14="http://schemas.microsoft.com/office/powerpoint/2010/main" val="3594732747"/>
              </p:ext>
            </p:extLst>
          </p:nvPr>
        </p:nvGraphicFramePr>
        <p:xfrm>
          <a:off x="4688315" y="2237686"/>
          <a:ext cx="7366836" cy="4480560"/>
        </p:xfrm>
        <a:graphic>
          <a:graphicData uri="http://schemas.openxmlformats.org/drawingml/2006/table">
            <a:tbl>
              <a:tblPr firstRow="1" bandRow="1">
                <a:tableStyleId>{F5AB1C69-6EDB-4FF4-983F-18BD219EF322}</a:tableStyleId>
              </a:tblPr>
              <a:tblGrid>
                <a:gridCol w="2682869">
                  <a:extLst>
                    <a:ext uri="{9D8B030D-6E8A-4147-A177-3AD203B41FA5}">
                      <a16:colId xmlns:a16="http://schemas.microsoft.com/office/drawing/2014/main" val="701460659"/>
                    </a:ext>
                  </a:extLst>
                </a:gridCol>
                <a:gridCol w="2152052">
                  <a:extLst>
                    <a:ext uri="{9D8B030D-6E8A-4147-A177-3AD203B41FA5}">
                      <a16:colId xmlns:a16="http://schemas.microsoft.com/office/drawing/2014/main" val="2862048963"/>
                    </a:ext>
                  </a:extLst>
                </a:gridCol>
                <a:gridCol w="2531915">
                  <a:extLst>
                    <a:ext uri="{9D8B030D-6E8A-4147-A177-3AD203B41FA5}">
                      <a16:colId xmlns:a16="http://schemas.microsoft.com/office/drawing/2014/main" val="3703944394"/>
                    </a:ext>
                  </a:extLst>
                </a:gridCol>
              </a:tblGrid>
              <a:tr h="815547">
                <a:tc>
                  <a:txBody>
                    <a:bodyPr/>
                    <a:lstStyle/>
                    <a:p>
                      <a:pPr algn="ctr"/>
                      <a:r>
                        <a:rPr lang="es-CO" sz="2400" dirty="0">
                          <a:latin typeface="Montserrat ExtraLight" pitchFamily="2" charset="77"/>
                        </a:rPr>
                        <a:t>Hallazgo</a:t>
                      </a:r>
                    </a:p>
                  </a:txBody>
                  <a:tcPr/>
                </a:tc>
                <a:tc>
                  <a:txBody>
                    <a:bodyPr/>
                    <a:lstStyle/>
                    <a:p>
                      <a:pPr algn="ctr"/>
                      <a:r>
                        <a:rPr lang="es-CO" sz="2400" dirty="0">
                          <a:latin typeface="Montserrat ExtraLight" pitchFamily="2" charset="77"/>
                        </a:rPr>
                        <a:t>Sensibilidad (%)</a:t>
                      </a:r>
                    </a:p>
                  </a:txBody>
                  <a:tcPr/>
                </a:tc>
                <a:tc>
                  <a:txBody>
                    <a:bodyPr/>
                    <a:lstStyle/>
                    <a:p>
                      <a:pPr algn="ctr"/>
                      <a:r>
                        <a:rPr lang="es-CO" sz="2400" dirty="0">
                          <a:latin typeface="Montserrat ExtraLight" pitchFamily="2" charset="77"/>
                        </a:rPr>
                        <a:t>Especificidad (%)</a:t>
                      </a:r>
                    </a:p>
                  </a:txBody>
                  <a:tcPr/>
                </a:tc>
                <a:extLst>
                  <a:ext uri="{0D108BD9-81ED-4DB2-BD59-A6C34878D82A}">
                    <a16:rowId xmlns:a16="http://schemas.microsoft.com/office/drawing/2014/main" val="1193189223"/>
                  </a:ext>
                </a:extLst>
              </a:tr>
              <a:tr h="1167213">
                <a:tc>
                  <a:txBody>
                    <a:bodyPr/>
                    <a:lstStyle/>
                    <a:p>
                      <a:pPr marL="304800" algn="ctr"/>
                      <a:r>
                        <a:rPr lang="es-CO" sz="2400" dirty="0">
                          <a:solidFill>
                            <a:srgbClr val="152B48"/>
                          </a:solidFill>
                          <a:latin typeface="Montserrat ExtraLight" pitchFamily="2" charset="77"/>
                        </a:rPr>
                        <a:t>Edad gestacional &lt; 34 semanas </a:t>
                      </a:r>
                    </a:p>
                  </a:txBody>
                  <a:tcPr/>
                </a:tc>
                <a:tc>
                  <a:txBody>
                    <a:bodyPr/>
                    <a:lstStyle/>
                    <a:p>
                      <a:pPr algn="ctr"/>
                      <a:r>
                        <a:rPr lang="es-CO" sz="2400" dirty="0">
                          <a:solidFill>
                            <a:srgbClr val="152B48"/>
                          </a:solidFill>
                          <a:latin typeface="Montserrat ExtraLight" pitchFamily="2" charset="77"/>
                        </a:rPr>
                        <a:t>85</a:t>
                      </a:r>
                    </a:p>
                  </a:txBody>
                  <a:tcPr/>
                </a:tc>
                <a:tc>
                  <a:txBody>
                    <a:bodyPr/>
                    <a:lstStyle/>
                    <a:p>
                      <a:pPr algn="ctr"/>
                      <a:r>
                        <a:rPr lang="es-CO" sz="2400" dirty="0">
                          <a:solidFill>
                            <a:srgbClr val="152B48"/>
                          </a:solidFill>
                          <a:latin typeface="Montserrat ExtraLight" pitchFamily="2" charset="77"/>
                        </a:rPr>
                        <a:t>60</a:t>
                      </a:r>
                    </a:p>
                  </a:txBody>
                  <a:tcPr/>
                </a:tc>
                <a:extLst>
                  <a:ext uri="{0D108BD9-81ED-4DB2-BD59-A6C34878D82A}">
                    <a16:rowId xmlns:a16="http://schemas.microsoft.com/office/drawing/2014/main" val="3385051238"/>
                  </a:ext>
                </a:extLst>
              </a:tr>
              <a:tr h="815547">
                <a:tc>
                  <a:txBody>
                    <a:bodyPr/>
                    <a:lstStyle/>
                    <a:p>
                      <a:pPr algn="ctr"/>
                      <a:r>
                        <a:rPr lang="es-CO" sz="2400" dirty="0">
                          <a:solidFill>
                            <a:srgbClr val="152B48"/>
                          </a:solidFill>
                          <a:latin typeface="Montserrat ExtraLight" pitchFamily="2" charset="77"/>
                        </a:rPr>
                        <a:t>PAS media 135 en MAPA</a:t>
                      </a:r>
                    </a:p>
                  </a:txBody>
                  <a:tcPr/>
                </a:tc>
                <a:tc>
                  <a:txBody>
                    <a:bodyPr/>
                    <a:lstStyle/>
                    <a:p>
                      <a:pPr algn="ctr"/>
                      <a:r>
                        <a:rPr lang="es-CO" sz="2400" dirty="0">
                          <a:solidFill>
                            <a:srgbClr val="152B48"/>
                          </a:solidFill>
                          <a:latin typeface="Montserrat ExtraLight" pitchFamily="2" charset="77"/>
                        </a:rPr>
                        <a:t>61</a:t>
                      </a:r>
                    </a:p>
                  </a:txBody>
                  <a:tcPr/>
                </a:tc>
                <a:tc>
                  <a:txBody>
                    <a:bodyPr/>
                    <a:lstStyle/>
                    <a:p>
                      <a:pPr algn="ctr"/>
                      <a:r>
                        <a:rPr lang="es-CO" sz="2400" dirty="0">
                          <a:solidFill>
                            <a:srgbClr val="152B48"/>
                          </a:solidFill>
                          <a:latin typeface="Montserrat ExtraLight" pitchFamily="2" charset="77"/>
                        </a:rPr>
                        <a:t>76</a:t>
                      </a:r>
                    </a:p>
                  </a:txBody>
                  <a:tcPr/>
                </a:tc>
                <a:extLst>
                  <a:ext uri="{0D108BD9-81ED-4DB2-BD59-A6C34878D82A}">
                    <a16:rowId xmlns:a16="http://schemas.microsoft.com/office/drawing/2014/main" val="2395241896"/>
                  </a:ext>
                </a:extLst>
              </a:tr>
              <a:tr h="815547">
                <a:tc>
                  <a:txBody>
                    <a:bodyPr/>
                    <a:lstStyle/>
                    <a:p>
                      <a:pPr algn="ctr"/>
                      <a:r>
                        <a:rPr lang="es-CO" sz="2400" dirty="0">
                          <a:solidFill>
                            <a:srgbClr val="152B48"/>
                          </a:solidFill>
                          <a:latin typeface="Montserrat ExtraLight" pitchFamily="2" charset="77"/>
                        </a:rPr>
                        <a:t>Acido úrico &gt; 5.2 mg /dL</a:t>
                      </a:r>
                    </a:p>
                  </a:txBody>
                  <a:tcPr/>
                </a:tc>
                <a:tc>
                  <a:txBody>
                    <a:bodyPr/>
                    <a:lstStyle/>
                    <a:p>
                      <a:pPr algn="ctr"/>
                      <a:r>
                        <a:rPr lang="es-CO" sz="2400" dirty="0">
                          <a:solidFill>
                            <a:srgbClr val="152B48"/>
                          </a:solidFill>
                          <a:latin typeface="Montserrat ExtraLight" pitchFamily="2" charset="77"/>
                        </a:rPr>
                        <a:t>88</a:t>
                      </a:r>
                    </a:p>
                  </a:txBody>
                  <a:tcPr/>
                </a:tc>
                <a:tc>
                  <a:txBody>
                    <a:bodyPr/>
                    <a:lstStyle/>
                    <a:p>
                      <a:pPr algn="ctr"/>
                      <a:r>
                        <a:rPr lang="es-CO" sz="2400" dirty="0">
                          <a:solidFill>
                            <a:srgbClr val="152B48"/>
                          </a:solidFill>
                          <a:latin typeface="Montserrat ExtraLight" pitchFamily="2" charset="77"/>
                        </a:rPr>
                        <a:t>93</a:t>
                      </a:r>
                    </a:p>
                  </a:txBody>
                  <a:tcPr/>
                </a:tc>
                <a:extLst>
                  <a:ext uri="{0D108BD9-81ED-4DB2-BD59-A6C34878D82A}">
                    <a16:rowId xmlns:a16="http://schemas.microsoft.com/office/drawing/2014/main" val="2670704841"/>
                  </a:ext>
                </a:extLst>
              </a:tr>
              <a:tr h="815547">
                <a:tc>
                  <a:txBody>
                    <a:bodyPr/>
                    <a:lstStyle/>
                    <a:p>
                      <a:pPr algn="ctr"/>
                      <a:r>
                        <a:rPr lang="es-CO" sz="2400" dirty="0">
                          <a:solidFill>
                            <a:srgbClr val="152B48"/>
                          </a:solidFill>
                          <a:latin typeface="Montserrat ExtraLight" pitchFamily="2" charset="77"/>
                        </a:rPr>
                        <a:t>Doppler de arterias uterinas </a:t>
                      </a:r>
                    </a:p>
                  </a:txBody>
                  <a:tcPr/>
                </a:tc>
                <a:tc>
                  <a:txBody>
                    <a:bodyPr/>
                    <a:lstStyle/>
                    <a:p>
                      <a:pPr algn="ctr"/>
                      <a:r>
                        <a:rPr lang="es-CO" sz="2400" dirty="0">
                          <a:solidFill>
                            <a:srgbClr val="152B48"/>
                          </a:solidFill>
                          <a:latin typeface="Montserrat ExtraLight" pitchFamily="2" charset="77"/>
                        </a:rPr>
                        <a:t>86</a:t>
                      </a:r>
                    </a:p>
                  </a:txBody>
                  <a:tcPr/>
                </a:tc>
                <a:tc>
                  <a:txBody>
                    <a:bodyPr/>
                    <a:lstStyle/>
                    <a:p>
                      <a:pPr algn="ctr"/>
                      <a:r>
                        <a:rPr lang="es-CO" sz="2400" dirty="0">
                          <a:solidFill>
                            <a:srgbClr val="152B48"/>
                          </a:solidFill>
                          <a:latin typeface="Montserrat ExtraLight" pitchFamily="2" charset="77"/>
                        </a:rPr>
                        <a:t>90</a:t>
                      </a:r>
                    </a:p>
                  </a:txBody>
                  <a:tcPr/>
                </a:tc>
                <a:extLst>
                  <a:ext uri="{0D108BD9-81ED-4DB2-BD59-A6C34878D82A}">
                    <a16:rowId xmlns:a16="http://schemas.microsoft.com/office/drawing/2014/main" val="561866856"/>
                  </a:ext>
                </a:extLst>
              </a:tr>
            </a:tbl>
          </a:graphicData>
        </a:graphic>
      </p:graphicFrame>
    </p:spTree>
    <p:extLst>
      <p:ext uri="{BB962C8B-B14F-4D97-AF65-F5344CB8AC3E}">
        <p14:creationId xmlns:p14="http://schemas.microsoft.com/office/powerpoint/2010/main" val="5550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1329191-67DD-7C44-94DB-A51792A574DA}"/>
              </a:ext>
            </a:extLst>
          </p:cNvPr>
          <p:cNvSpPr/>
          <p:nvPr/>
        </p:nvSpPr>
        <p:spPr>
          <a:xfrm>
            <a:off x="1726855" y="314272"/>
            <a:ext cx="8738290" cy="707886"/>
          </a:xfrm>
          <a:prstGeom prst="rect">
            <a:avLst/>
          </a:prstGeom>
          <a:solidFill>
            <a:srgbClr val="152B48"/>
          </a:solidFill>
          <a:ln>
            <a:solidFill>
              <a:srgbClr val="00AAA7"/>
            </a:solidFill>
          </a:ln>
        </p:spPr>
        <p:txBody>
          <a:bodyPr wrap="none">
            <a:spAutoFit/>
          </a:bodyPr>
          <a:lstStyle/>
          <a:p>
            <a:r>
              <a:rPr lang="es-CO" sz="4000" b="1" dirty="0">
                <a:solidFill>
                  <a:schemeClr val="bg1"/>
                </a:solidFill>
                <a:latin typeface="Montserrat ExtraLight" pitchFamily="2" charset="77"/>
              </a:rPr>
              <a:t>Manejo hipertensión gestacional</a:t>
            </a:r>
          </a:p>
        </p:txBody>
      </p:sp>
      <p:graphicFrame>
        <p:nvGraphicFramePr>
          <p:cNvPr id="4" name="Diagrama 3">
            <a:extLst>
              <a:ext uri="{FF2B5EF4-FFF2-40B4-BE49-F238E27FC236}">
                <a16:creationId xmlns:a16="http://schemas.microsoft.com/office/drawing/2014/main" id="{81F5E027-B7F6-0C4F-828F-15DB60F3447D}"/>
              </a:ext>
            </a:extLst>
          </p:cNvPr>
          <p:cNvGraphicFramePr/>
          <p:nvPr>
            <p:extLst>
              <p:ext uri="{D42A27DB-BD31-4B8C-83A1-F6EECF244321}">
                <p14:modId xmlns:p14="http://schemas.microsoft.com/office/powerpoint/2010/main" val="2514058086"/>
              </p:ext>
            </p:extLst>
          </p:nvPr>
        </p:nvGraphicFramePr>
        <p:xfrm>
          <a:off x="2334827" y="1204179"/>
          <a:ext cx="9406077" cy="42203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834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EC7D60C8-43F5-0D4B-9156-46B85B6053CF}"/>
              </a:ext>
            </a:extLst>
          </p:cNvPr>
          <p:cNvSpPr txBox="1"/>
          <p:nvPr/>
        </p:nvSpPr>
        <p:spPr>
          <a:xfrm>
            <a:off x="3048000" y="363283"/>
            <a:ext cx="6096000" cy="707886"/>
          </a:xfrm>
          <a:prstGeom prst="rect">
            <a:avLst/>
          </a:prstGeom>
          <a:solidFill>
            <a:srgbClr val="152B48"/>
          </a:solidFill>
          <a:ln>
            <a:solidFill>
              <a:srgbClr val="00AAA7"/>
            </a:solidFill>
          </a:ln>
        </p:spPr>
        <p:txBody>
          <a:bodyPr wrap="square" rtlCol="0">
            <a:spAutoFit/>
          </a:bodyPr>
          <a:lstStyle/>
          <a:p>
            <a:pPr algn="ctr"/>
            <a:r>
              <a:rPr lang="es-CO" sz="4000" b="1" dirty="0">
                <a:solidFill>
                  <a:schemeClr val="bg1"/>
                </a:solidFill>
                <a:latin typeface="Montserrat ExtraLight" pitchFamily="2" charset="77"/>
              </a:rPr>
              <a:t>Generalidades </a:t>
            </a:r>
          </a:p>
        </p:txBody>
      </p:sp>
      <p:sp>
        <p:nvSpPr>
          <p:cNvPr id="7" name="Marcador de contenido 2">
            <a:extLst>
              <a:ext uri="{FF2B5EF4-FFF2-40B4-BE49-F238E27FC236}">
                <a16:creationId xmlns:a16="http://schemas.microsoft.com/office/drawing/2014/main" id="{07C70A2F-1A10-A843-856F-271B8E8F1AA1}"/>
              </a:ext>
            </a:extLst>
          </p:cNvPr>
          <p:cNvSpPr txBox="1">
            <a:spLocks/>
          </p:cNvSpPr>
          <p:nvPr/>
        </p:nvSpPr>
        <p:spPr>
          <a:xfrm>
            <a:off x="4907903" y="1463607"/>
            <a:ext cx="7284098" cy="476877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dirty="0"/>
              <a:t>Enfermedad múltisistemica.</a:t>
            </a:r>
          </a:p>
          <a:p>
            <a:endParaRPr lang="es-MX" dirty="0"/>
          </a:p>
          <a:p>
            <a:r>
              <a:rPr lang="es-MX" dirty="0"/>
              <a:t>Complican del 5 al 10% de todos los embarazos:</a:t>
            </a:r>
          </a:p>
          <a:p>
            <a:pPr lvl="1">
              <a:buFont typeface="Wingdings" pitchFamily="2" charset="2"/>
              <a:buChar char="§"/>
            </a:pPr>
            <a:r>
              <a:rPr lang="es-MX" sz="1800" dirty="0"/>
              <a:t>3.9% corresponden a preeclampsia.</a:t>
            </a:r>
          </a:p>
          <a:p>
            <a:endParaRPr lang="es-MX" dirty="0"/>
          </a:p>
          <a:p>
            <a:r>
              <a:rPr lang="es-MX" dirty="0"/>
              <a:t>Riesgo cardiovascular:</a:t>
            </a:r>
          </a:p>
          <a:p>
            <a:pPr lvl="1">
              <a:buFont typeface="Wingdings" pitchFamily="2" charset="2"/>
              <a:buChar char="§"/>
            </a:pPr>
            <a:r>
              <a:rPr lang="es-MX" sz="1800" dirty="0"/>
              <a:t>4 veces más riesgo de sufrir HTA crónica.</a:t>
            </a:r>
          </a:p>
          <a:p>
            <a:pPr lvl="1">
              <a:buFont typeface="Wingdings" pitchFamily="2" charset="2"/>
              <a:buChar char="§"/>
            </a:pPr>
            <a:r>
              <a:rPr lang="es-MX" sz="1800" dirty="0"/>
              <a:t>2 veces más de riesgo de ACV,  TVP,  IAM.</a:t>
            </a:r>
          </a:p>
          <a:p>
            <a:pPr lvl="1"/>
            <a:endParaRPr lang="es-MX" dirty="0"/>
          </a:p>
          <a:p>
            <a:r>
              <a:rPr lang="es-MX" dirty="0"/>
              <a:t>Tiempo de progresión de difícil predicción</a:t>
            </a:r>
            <a:r>
              <a:rPr lang="es-CO" dirty="0"/>
              <a:t>.</a:t>
            </a:r>
          </a:p>
        </p:txBody>
      </p:sp>
      <p:sp>
        <p:nvSpPr>
          <p:cNvPr id="8" name="Rectángulo 7">
            <a:extLst>
              <a:ext uri="{FF2B5EF4-FFF2-40B4-BE49-F238E27FC236}">
                <a16:creationId xmlns:a16="http://schemas.microsoft.com/office/drawing/2014/main" id="{093212A3-6318-A942-AB26-C8FE71D7C5FB}"/>
              </a:ext>
            </a:extLst>
          </p:cNvPr>
          <p:cNvSpPr/>
          <p:nvPr/>
        </p:nvSpPr>
        <p:spPr>
          <a:xfrm>
            <a:off x="5482542" y="5424486"/>
            <a:ext cx="6096000" cy="1200329"/>
          </a:xfrm>
          <a:prstGeom prst="rect">
            <a:avLst/>
          </a:prstGeom>
          <a:solidFill>
            <a:srgbClr val="152B48"/>
          </a:solidFill>
          <a:ln>
            <a:solidFill>
              <a:srgbClr val="00AAA7"/>
            </a:solidFill>
          </a:ln>
        </p:spPr>
        <p:txBody>
          <a:bodyPr>
            <a:spAutoFit/>
          </a:bodyPr>
          <a:lstStyle/>
          <a:p>
            <a:pPr lvl="0" algn="ctr">
              <a:defRPr/>
            </a:pPr>
            <a:r>
              <a:rPr lang="es-CO" sz="2400" dirty="0">
                <a:solidFill>
                  <a:schemeClr val="bg1"/>
                </a:solidFill>
                <a:latin typeface="Montserrat ExtraLight" pitchFamily="2" charset="77"/>
              </a:rPr>
              <a:t>En Colombia el 35% de las muertes maternas están asociadas a trastornos hipertensivos.</a:t>
            </a:r>
          </a:p>
        </p:txBody>
      </p:sp>
    </p:spTree>
    <p:extLst>
      <p:ext uri="{BB962C8B-B14F-4D97-AF65-F5344CB8AC3E}">
        <p14:creationId xmlns:p14="http://schemas.microsoft.com/office/powerpoint/2010/main" val="93944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DC591F26-98B8-944A-A8AC-AD7CD4CFDE8C}"/>
              </a:ext>
            </a:extLst>
          </p:cNvPr>
          <p:cNvGraphicFramePr/>
          <p:nvPr>
            <p:extLst>
              <p:ext uri="{D42A27DB-BD31-4B8C-83A1-F6EECF244321}">
                <p14:modId xmlns:p14="http://schemas.microsoft.com/office/powerpoint/2010/main" val="61713108"/>
              </p:ext>
            </p:extLst>
          </p:nvPr>
        </p:nvGraphicFramePr>
        <p:xfrm>
          <a:off x="4669654" y="167951"/>
          <a:ext cx="7479878" cy="6690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72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a:extLst>
              <a:ext uri="{FF2B5EF4-FFF2-40B4-BE49-F238E27FC236}">
                <a16:creationId xmlns:a16="http://schemas.microsoft.com/office/drawing/2014/main" id="{EA645896-60BA-854D-8701-0E2F19ACC8B0}"/>
              </a:ext>
            </a:extLst>
          </p:cNvPr>
          <p:cNvSpPr/>
          <p:nvPr/>
        </p:nvSpPr>
        <p:spPr>
          <a:xfrm>
            <a:off x="4457093" y="709146"/>
            <a:ext cx="7227930" cy="2092824"/>
          </a:xfrm>
          <a:custGeom>
            <a:avLst/>
            <a:gdLst>
              <a:gd name="connsiteX0" fmla="*/ 459290 w 2755684"/>
              <a:gd name="connsiteY0" fmla="*/ 0 h 7227930"/>
              <a:gd name="connsiteX1" fmla="*/ 2296394 w 2755684"/>
              <a:gd name="connsiteY1" fmla="*/ 0 h 7227930"/>
              <a:gd name="connsiteX2" fmla="*/ 2755684 w 2755684"/>
              <a:gd name="connsiteY2" fmla="*/ 459290 h 7227930"/>
              <a:gd name="connsiteX3" fmla="*/ 2755684 w 2755684"/>
              <a:gd name="connsiteY3" fmla="*/ 7227930 h 7227930"/>
              <a:gd name="connsiteX4" fmla="*/ 2755684 w 2755684"/>
              <a:gd name="connsiteY4" fmla="*/ 7227930 h 7227930"/>
              <a:gd name="connsiteX5" fmla="*/ 0 w 2755684"/>
              <a:gd name="connsiteY5" fmla="*/ 7227930 h 7227930"/>
              <a:gd name="connsiteX6" fmla="*/ 0 w 2755684"/>
              <a:gd name="connsiteY6" fmla="*/ 7227930 h 7227930"/>
              <a:gd name="connsiteX7" fmla="*/ 0 w 2755684"/>
              <a:gd name="connsiteY7" fmla="*/ 459290 h 7227930"/>
              <a:gd name="connsiteX8" fmla="*/ 459290 w 2755684"/>
              <a:gd name="connsiteY8" fmla="*/ 0 h 7227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55684" h="7227930">
                <a:moveTo>
                  <a:pt x="2755684" y="1204679"/>
                </a:moveTo>
                <a:lnTo>
                  <a:pt x="2755684" y="6023251"/>
                </a:lnTo>
                <a:cubicBezTo>
                  <a:pt x="2755684" y="6688577"/>
                  <a:pt x="2677286" y="7227930"/>
                  <a:pt x="2580577" y="7227930"/>
                </a:cubicBezTo>
                <a:lnTo>
                  <a:pt x="0" y="7227930"/>
                </a:lnTo>
                <a:lnTo>
                  <a:pt x="0" y="7227930"/>
                </a:lnTo>
                <a:lnTo>
                  <a:pt x="0" y="0"/>
                </a:lnTo>
                <a:lnTo>
                  <a:pt x="0" y="0"/>
                </a:lnTo>
                <a:lnTo>
                  <a:pt x="2580577" y="0"/>
                </a:lnTo>
                <a:cubicBezTo>
                  <a:pt x="2677286" y="0"/>
                  <a:pt x="2755684" y="539353"/>
                  <a:pt x="2755684" y="1204679"/>
                </a:cubicBezTo>
                <a:close/>
              </a:path>
            </a:pathLst>
          </a:custGeom>
          <a:ln>
            <a:solidFill>
              <a:srgbClr val="00AAA7">
                <a:alpha val="90000"/>
              </a:srgbClr>
            </a:solidFill>
          </a:ln>
        </p:spPr>
        <p:style>
          <a:lnRef idx="2">
            <a:schemeClr val="dk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2">
              <a:hueOff val="0"/>
              <a:satOff val="0"/>
              <a:lumOff val="0"/>
              <a:alphaOff val="0"/>
            </a:schemeClr>
          </a:fontRef>
        </p:style>
        <p:txBody>
          <a:bodyPr spcFirstLastPara="0" vert="horz" wrap="square" lIns="76201" tIns="172620" rIns="210720" bIns="172622" numCol="1" spcCol="1270" anchor="ctr" anchorCtr="0">
            <a:noAutofit/>
          </a:bodyPr>
          <a:lstStyle/>
          <a:p>
            <a:pPr marL="228600" lvl="1" indent="-228600" algn="l" defTabSz="889000">
              <a:lnSpc>
                <a:spcPct val="90000"/>
              </a:lnSpc>
              <a:spcBef>
                <a:spcPct val="0"/>
              </a:spcBef>
              <a:spcAft>
                <a:spcPct val="15000"/>
              </a:spcAft>
              <a:buChar char="•"/>
            </a:pPr>
            <a:r>
              <a:rPr lang="es-CO" sz="2000" b="0" i="0" kern="1200" dirty="0">
                <a:solidFill>
                  <a:srgbClr val="152B48"/>
                </a:solidFill>
                <a:effectLst/>
                <a:latin typeface="Montserrat ExtraLight" pitchFamily="2" charset="77"/>
                <a:ea typeface="+mn-ea"/>
                <a:cs typeface="+mn-cs"/>
              </a:rPr>
              <a:t>Se deben administrar cuando una paciente individual tiene un mayor riesgo de parto dentro de los siete días y antes de las 34 semanas de gestación </a:t>
            </a:r>
            <a:endParaRPr lang="es-ES" sz="2000"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sz="2000" b="0" i="0" kern="1200" dirty="0">
                <a:solidFill>
                  <a:srgbClr val="152B48"/>
                </a:solidFill>
                <a:effectLst/>
                <a:latin typeface="Montserrat ExtraLight" pitchFamily="2" charset="77"/>
                <a:ea typeface="+mn-ea"/>
                <a:cs typeface="+mn-cs"/>
              </a:rPr>
              <a:t>No se administra de forma rutinaria a mujeres con hipertensión gestacional no grave porque el parto prematuro &lt;34 semanas es poco frecuente</a:t>
            </a:r>
            <a:endParaRPr lang="es-ES" sz="2000" kern="1200" dirty="0">
              <a:solidFill>
                <a:srgbClr val="152B48"/>
              </a:solidFill>
              <a:latin typeface="Montserrat ExtraLight" pitchFamily="2" charset="77"/>
            </a:endParaRPr>
          </a:p>
        </p:txBody>
      </p:sp>
      <p:sp>
        <p:nvSpPr>
          <p:cNvPr id="6" name="Forma libre 5">
            <a:extLst>
              <a:ext uri="{FF2B5EF4-FFF2-40B4-BE49-F238E27FC236}">
                <a16:creationId xmlns:a16="http://schemas.microsoft.com/office/drawing/2014/main" id="{37F2F4B8-42CA-E548-8B59-5DED17C6D00C}"/>
              </a:ext>
            </a:extLst>
          </p:cNvPr>
          <p:cNvSpPr/>
          <p:nvPr/>
        </p:nvSpPr>
        <p:spPr>
          <a:xfrm>
            <a:off x="699481" y="614343"/>
            <a:ext cx="3794934" cy="2282430"/>
          </a:xfrm>
          <a:custGeom>
            <a:avLst/>
            <a:gdLst>
              <a:gd name="connsiteX0" fmla="*/ 0 w 3794934"/>
              <a:gd name="connsiteY0" fmla="*/ 380413 h 2282430"/>
              <a:gd name="connsiteX1" fmla="*/ 380413 w 3794934"/>
              <a:gd name="connsiteY1" fmla="*/ 0 h 2282430"/>
              <a:gd name="connsiteX2" fmla="*/ 3414521 w 3794934"/>
              <a:gd name="connsiteY2" fmla="*/ 0 h 2282430"/>
              <a:gd name="connsiteX3" fmla="*/ 3794934 w 3794934"/>
              <a:gd name="connsiteY3" fmla="*/ 380413 h 2282430"/>
              <a:gd name="connsiteX4" fmla="*/ 3794934 w 3794934"/>
              <a:gd name="connsiteY4" fmla="*/ 1902017 h 2282430"/>
              <a:gd name="connsiteX5" fmla="*/ 3414521 w 3794934"/>
              <a:gd name="connsiteY5" fmla="*/ 2282430 h 2282430"/>
              <a:gd name="connsiteX6" fmla="*/ 380413 w 3794934"/>
              <a:gd name="connsiteY6" fmla="*/ 2282430 h 2282430"/>
              <a:gd name="connsiteX7" fmla="*/ 0 w 3794934"/>
              <a:gd name="connsiteY7" fmla="*/ 1902017 h 2282430"/>
              <a:gd name="connsiteX8" fmla="*/ 0 w 3794934"/>
              <a:gd name="connsiteY8" fmla="*/ 380413 h 2282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4934" h="2282430">
                <a:moveTo>
                  <a:pt x="0" y="380413"/>
                </a:moveTo>
                <a:cubicBezTo>
                  <a:pt x="0" y="170317"/>
                  <a:pt x="170317" y="0"/>
                  <a:pt x="380413" y="0"/>
                </a:cubicBezTo>
                <a:lnTo>
                  <a:pt x="3414521" y="0"/>
                </a:lnTo>
                <a:cubicBezTo>
                  <a:pt x="3624617" y="0"/>
                  <a:pt x="3794934" y="170317"/>
                  <a:pt x="3794934" y="380413"/>
                </a:cubicBezTo>
                <a:lnTo>
                  <a:pt x="3794934" y="1902017"/>
                </a:lnTo>
                <a:cubicBezTo>
                  <a:pt x="3794934" y="2112113"/>
                  <a:pt x="3624617" y="2282430"/>
                  <a:pt x="3414521" y="2282430"/>
                </a:cubicBezTo>
                <a:lnTo>
                  <a:pt x="380413" y="2282430"/>
                </a:lnTo>
                <a:cubicBezTo>
                  <a:pt x="170317" y="2282430"/>
                  <a:pt x="0" y="2112113"/>
                  <a:pt x="0" y="1902017"/>
                </a:cubicBezTo>
                <a:lnTo>
                  <a:pt x="0" y="38041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79059" tIns="195239" rIns="279059" bIns="195239" numCol="1" spcCol="1270" anchor="ctr" anchorCtr="0">
            <a:noAutofit/>
          </a:bodyPr>
          <a:lstStyle/>
          <a:p>
            <a:pPr marL="0" lvl="0" indent="0" algn="ctr" defTabSz="1955800">
              <a:lnSpc>
                <a:spcPct val="90000"/>
              </a:lnSpc>
              <a:spcBef>
                <a:spcPct val="0"/>
              </a:spcBef>
              <a:spcAft>
                <a:spcPct val="35000"/>
              </a:spcAft>
              <a:buNone/>
            </a:pPr>
            <a:r>
              <a:rPr lang="es-ES" sz="4400" kern="1200" dirty="0">
                <a:solidFill>
                  <a:srgbClr val="152B48"/>
                </a:solidFill>
                <a:latin typeface="Montserrat ExtraLight" pitchFamily="2" charset="77"/>
              </a:rPr>
              <a:t>Corticoides </a:t>
            </a:r>
          </a:p>
        </p:txBody>
      </p:sp>
      <p:sp>
        <p:nvSpPr>
          <p:cNvPr id="7" name="Forma libre 6">
            <a:extLst>
              <a:ext uri="{FF2B5EF4-FFF2-40B4-BE49-F238E27FC236}">
                <a16:creationId xmlns:a16="http://schemas.microsoft.com/office/drawing/2014/main" id="{082FB474-181F-E34B-9D78-AB7C4CB1F674}"/>
              </a:ext>
            </a:extLst>
          </p:cNvPr>
          <p:cNvSpPr/>
          <p:nvPr/>
        </p:nvSpPr>
        <p:spPr>
          <a:xfrm>
            <a:off x="7837714" y="3002767"/>
            <a:ext cx="4219312" cy="3743891"/>
          </a:xfrm>
          <a:custGeom>
            <a:avLst/>
            <a:gdLst>
              <a:gd name="connsiteX0" fmla="*/ 459290 w 2755684"/>
              <a:gd name="connsiteY0" fmla="*/ 0 h 7227930"/>
              <a:gd name="connsiteX1" fmla="*/ 2296394 w 2755684"/>
              <a:gd name="connsiteY1" fmla="*/ 0 h 7227930"/>
              <a:gd name="connsiteX2" fmla="*/ 2755684 w 2755684"/>
              <a:gd name="connsiteY2" fmla="*/ 459290 h 7227930"/>
              <a:gd name="connsiteX3" fmla="*/ 2755684 w 2755684"/>
              <a:gd name="connsiteY3" fmla="*/ 7227930 h 7227930"/>
              <a:gd name="connsiteX4" fmla="*/ 2755684 w 2755684"/>
              <a:gd name="connsiteY4" fmla="*/ 7227930 h 7227930"/>
              <a:gd name="connsiteX5" fmla="*/ 0 w 2755684"/>
              <a:gd name="connsiteY5" fmla="*/ 7227930 h 7227930"/>
              <a:gd name="connsiteX6" fmla="*/ 0 w 2755684"/>
              <a:gd name="connsiteY6" fmla="*/ 7227930 h 7227930"/>
              <a:gd name="connsiteX7" fmla="*/ 0 w 2755684"/>
              <a:gd name="connsiteY7" fmla="*/ 459290 h 7227930"/>
              <a:gd name="connsiteX8" fmla="*/ 459290 w 2755684"/>
              <a:gd name="connsiteY8" fmla="*/ 0 h 7227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55684" h="7227930">
                <a:moveTo>
                  <a:pt x="2755684" y="1204679"/>
                </a:moveTo>
                <a:lnTo>
                  <a:pt x="2755684" y="6023251"/>
                </a:lnTo>
                <a:cubicBezTo>
                  <a:pt x="2755684" y="6688577"/>
                  <a:pt x="2677286" y="7227930"/>
                  <a:pt x="2580577" y="7227930"/>
                </a:cubicBezTo>
                <a:lnTo>
                  <a:pt x="0" y="7227930"/>
                </a:lnTo>
                <a:lnTo>
                  <a:pt x="0" y="7227930"/>
                </a:lnTo>
                <a:lnTo>
                  <a:pt x="0" y="0"/>
                </a:lnTo>
                <a:lnTo>
                  <a:pt x="0" y="0"/>
                </a:lnTo>
                <a:lnTo>
                  <a:pt x="2580577" y="0"/>
                </a:lnTo>
                <a:cubicBezTo>
                  <a:pt x="2677286" y="0"/>
                  <a:pt x="2755684" y="539353"/>
                  <a:pt x="2755684" y="1204679"/>
                </a:cubicBezTo>
                <a:close/>
              </a:path>
            </a:pathLst>
          </a:custGeom>
          <a:ln>
            <a:solidFill>
              <a:srgbClr val="00AAA7">
                <a:alpha val="90000"/>
              </a:srgbClr>
            </a:solidFill>
          </a:ln>
        </p:spPr>
        <p:style>
          <a:lnRef idx="2">
            <a:schemeClr val="dk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2">
              <a:hueOff val="0"/>
              <a:satOff val="0"/>
              <a:lumOff val="0"/>
              <a:alphaOff val="0"/>
            </a:schemeClr>
          </a:fontRef>
        </p:style>
        <p:txBody>
          <a:bodyPr spcFirstLastPara="0" vert="horz" wrap="square" lIns="76201" tIns="172621" rIns="210720" bIns="172621" numCol="1" spcCol="1270" anchor="ctr" anchorCtr="0">
            <a:noAutofit/>
          </a:bodyPr>
          <a:lstStyle/>
          <a:p>
            <a:pPr marL="228600" lvl="1" indent="-228600" algn="l" defTabSz="889000">
              <a:lnSpc>
                <a:spcPct val="90000"/>
              </a:lnSpc>
              <a:spcBef>
                <a:spcPct val="0"/>
              </a:spcBef>
              <a:spcAft>
                <a:spcPct val="15000"/>
              </a:spcAft>
              <a:buChar char="•"/>
            </a:pPr>
            <a:r>
              <a:rPr lang="es-CO" sz="2000" b="0" i="0" kern="1200" dirty="0">
                <a:solidFill>
                  <a:srgbClr val="152B48"/>
                </a:solidFill>
                <a:effectLst/>
                <a:latin typeface="Montserrat ExtraLight" pitchFamily="2" charset="77"/>
                <a:ea typeface="+mn-ea"/>
                <a:cs typeface="+mn-cs"/>
              </a:rPr>
              <a:t>De acuerdo con las directrices de múltiples sociedades.</a:t>
            </a:r>
            <a:r>
              <a:rPr lang="es-CO" sz="2000" b="0" i="0" kern="1200" baseline="0" dirty="0">
                <a:solidFill>
                  <a:srgbClr val="152B48"/>
                </a:solidFill>
                <a:effectLst/>
                <a:latin typeface="Montserrat ExtraLight" pitchFamily="2" charset="77"/>
                <a:ea typeface="+mn-ea"/>
                <a:cs typeface="+mn-cs"/>
              </a:rPr>
              <a:t> </a:t>
            </a:r>
            <a:r>
              <a:rPr lang="es-CO" sz="2000" b="0" i="0" kern="1200" dirty="0">
                <a:solidFill>
                  <a:srgbClr val="152B48"/>
                </a:solidFill>
                <a:effectLst/>
                <a:latin typeface="Montserrat ExtraLight" pitchFamily="2" charset="77"/>
                <a:ea typeface="+mn-ea"/>
                <a:cs typeface="+mn-cs"/>
              </a:rPr>
              <a:t>La edad gestacional óptima entre 37 y 40 semanas para la intervención</a:t>
            </a:r>
            <a:endParaRPr lang="es-ES" sz="2000"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sz="2000" b="0" i="0" kern="1200" dirty="0">
                <a:solidFill>
                  <a:srgbClr val="152B48"/>
                </a:solidFill>
                <a:effectLst/>
                <a:latin typeface="Montserrat ExtraLight" pitchFamily="2" charset="77"/>
                <a:ea typeface="+mn-ea"/>
                <a:cs typeface="+mn-cs"/>
              </a:rPr>
              <a:t>Individualizamos estos casos según el grado de hipertensión, la presencia de comorbilidades y la presencia de factores de riesgo para el resultado adverso del embarazo.</a:t>
            </a:r>
            <a:endParaRPr lang="es-ES" sz="2000" kern="1200" dirty="0">
              <a:solidFill>
                <a:srgbClr val="152B48"/>
              </a:solidFill>
              <a:latin typeface="Montserrat ExtraLight" pitchFamily="2" charset="77"/>
            </a:endParaRPr>
          </a:p>
        </p:txBody>
      </p:sp>
      <p:sp>
        <p:nvSpPr>
          <p:cNvPr id="8" name="Forma libre 7">
            <a:extLst>
              <a:ext uri="{FF2B5EF4-FFF2-40B4-BE49-F238E27FC236}">
                <a16:creationId xmlns:a16="http://schemas.microsoft.com/office/drawing/2014/main" id="{AF9976A7-498C-5B4A-8285-56588A686816}"/>
              </a:ext>
            </a:extLst>
          </p:cNvPr>
          <p:cNvSpPr/>
          <p:nvPr/>
        </p:nvSpPr>
        <p:spPr>
          <a:xfrm>
            <a:off x="4554576" y="3830178"/>
            <a:ext cx="3323572" cy="2282430"/>
          </a:xfrm>
          <a:custGeom>
            <a:avLst/>
            <a:gdLst>
              <a:gd name="connsiteX0" fmla="*/ 0 w 3794934"/>
              <a:gd name="connsiteY0" fmla="*/ 380413 h 2282430"/>
              <a:gd name="connsiteX1" fmla="*/ 380413 w 3794934"/>
              <a:gd name="connsiteY1" fmla="*/ 0 h 2282430"/>
              <a:gd name="connsiteX2" fmla="*/ 3414521 w 3794934"/>
              <a:gd name="connsiteY2" fmla="*/ 0 h 2282430"/>
              <a:gd name="connsiteX3" fmla="*/ 3794934 w 3794934"/>
              <a:gd name="connsiteY3" fmla="*/ 380413 h 2282430"/>
              <a:gd name="connsiteX4" fmla="*/ 3794934 w 3794934"/>
              <a:gd name="connsiteY4" fmla="*/ 1902017 h 2282430"/>
              <a:gd name="connsiteX5" fmla="*/ 3414521 w 3794934"/>
              <a:gd name="connsiteY5" fmla="*/ 2282430 h 2282430"/>
              <a:gd name="connsiteX6" fmla="*/ 380413 w 3794934"/>
              <a:gd name="connsiteY6" fmla="*/ 2282430 h 2282430"/>
              <a:gd name="connsiteX7" fmla="*/ 0 w 3794934"/>
              <a:gd name="connsiteY7" fmla="*/ 1902017 h 2282430"/>
              <a:gd name="connsiteX8" fmla="*/ 0 w 3794934"/>
              <a:gd name="connsiteY8" fmla="*/ 380413 h 2282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4934" h="2282430">
                <a:moveTo>
                  <a:pt x="0" y="380413"/>
                </a:moveTo>
                <a:cubicBezTo>
                  <a:pt x="0" y="170317"/>
                  <a:pt x="170317" y="0"/>
                  <a:pt x="380413" y="0"/>
                </a:cubicBezTo>
                <a:lnTo>
                  <a:pt x="3414521" y="0"/>
                </a:lnTo>
                <a:cubicBezTo>
                  <a:pt x="3624617" y="0"/>
                  <a:pt x="3794934" y="170317"/>
                  <a:pt x="3794934" y="380413"/>
                </a:cubicBezTo>
                <a:lnTo>
                  <a:pt x="3794934" y="1902017"/>
                </a:lnTo>
                <a:cubicBezTo>
                  <a:pt x="3794934" y="2112113"/>
                  <a:pt x="3624617" y="2282430"/>
                  <a:pt x="3414521" y="2282430"/>
                </a:cubicBezTo>
                <a:lnTo>
                  <a:pt x="380413" y="2282430"/>
                </a:lnTo>
                <a:cubicBezTo>
                  <a:pt x="170317" y="2282430"/>
                  <a:pt x="0" y="2112113"/>
                  <a:pt x="0" y="1902017"/>
                </a:cubicBezTo>
                <a:lnTo>
                  <a:pt x="0" y="38041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79059" tIns="195239" rIns="279059" bIns="195239" numCol="1" spcCol="1270" anchor="ctr" anchorCtr="0">
            <a:noAutofit/>
          </a:bodyPr>
          <a:lstStyle/>
          <a:p>
            <a:pPr marL="0" lvl="0" indent="0" algn="ctr" defTabSz="1955800">
              <a:lnSpc>
                <a:spcPct val="90000"/>
              </a:lnSpc>
              <a:spcBef>
                <a:spcPct val="0"/>
              </a:spcBef>
              <a:spcAft>
                <a:spcPct val="35000"/>
              </a:spcAft>
              <a:buNone/>
            </a:pPr>
            <a:r>
              <a:rPr lang="es-ES" sz="4400" kern="1200" dirty="0">
                <a:solidFill>
                  <a:srgbClr val="152B48"/>
                </a:solidFill>
                <a:latin typeface="Montserrat ExtraLight" pitchFamily="2" charset="77"/>
              </a:rPr>
              <a:t>Momento del parto </a:t>
            </a:r>
          </a:p>
        </p:txBody>
      </p:sp>
    </p:spTree>
    <p:extLst>
      <p:ext uri="{BB962C8B-B14F-4D97-AF65-F5344CB8AC3E}">
        <p14:creationId xmlns:p14="http://schemas.microsoft.com/office/powerpoint/2010/main" val="3081306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4">
            <a:extLst>
              <a:ext uri="{FF2B5EF4-FFF2-40B4-BE49-F238E27FC236}">
                <a16:creationId xmlns:a16="http://schemas.microsoft.com/office/drawing/2014/main" id="{ED85A6B9-E316-6644-B878-C2183C4E261A}"/>
              </a:ext>
            </a:extLst>
          </p:cNvPr>
          <p:cNvSpPr txBox="1">
            <a:spLocks/>
          </p:cNvSpPr>
          <p:nvPr/>
        </p:nvSpPr>
        <p:spPr>
          <a:xfrm>
            <a:off x="4269967" y="452690"/>
            <a:ext cx="3652066" cy="729614"/>
          </a:xfrm>
          <a:prstGeom prst="rect">
            <a:avLst/>
          </a:prstGeom>
          <a:solidFill>
            <a:srgbClr val="152B48"/>
          </a:solidFill>
          <a:ln>
            <a:solidFill>
              <a:srgbClr val="00AAA7"/>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b="1" dirty="0">
                <a:solidFill>
                  <a:schemeClr val="bg1"/>
                </a:solidFill>
                <a:latin typeface="Montserrat ExtraLight" pitchFamily="2" charset="77"/>
              </a:rPr>
              <a:t>Pronóstico</a:t>
            </a:r>
          </a:p>
        </p:txBody>
      </p:sp>
      <p:sp>
        <p:nvSpPr>
          <p:cNvPr id="4" name="Marcador de contenido 2">
            <a:extLst>
              <a:ext uri="{FF2B5EF4-FFF2-40B4-BE49-F238E27FC236}">
                <a16:creationId xmlns:a16="http://schemas.microsoft.com/office/drawing/2014/main" id="{D1E0EAD9-516E-0F4D-977A-D749BD62989D}"/>
              </a:ext>
            </a:extLst>
          </p:cNvPr>
          <p:cNvSpPr txBox="1">
            <a:spLocks/>
          </p:cNvSpPr>
          <p:nvPr/>
        </p:nvSpPr>
        <p:spPr>
          <a:xfrm>
            <a:off x="4942370" y="1576638"/>
            <a:ext cx="7008999" cy="48286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2600" dirty="0">
                <a:solidFill>
                  <a:srgbClr val="152B48"/>
                </a:solidFill>
                <a:latin typeface="Montserrat ExtraLight" pitchFamily="2" charset="77"/>
              </a:rPr>
              <a:t>Normotensas en la 1 semana postparto </a:t>
            </a:r>
            <a:r>
              <a:rPr lang="es-MX" sz="2600" dirty="0">
                <a:solidFill>
                  <a:srgbClr val="152B48"/>
                </a:solidFill>
                <a:latin typeface="Montserrat ExtraLight" pitchFamily="2" charset="77"/>
                <a:sym typeface="Wingdings" panose="05000000000000000000" pitchFamily="2" charset="2"/>
              </a:rPr>
              <a:t></a:t>
            </a:r>
            <a:r>
              <a:rPr lang="es-MX" sz="2600" dirty="0">
                <a:solidFill>
                  <a:srgbClr val="152B48"/>
                </a:solidFill>
                <a:latin typeface="Montserrat ExtraLight" pitchFamily="2" charset="77"/>
              </a:rPr>
              <a:t> hipertensión transitoria del embarazo.</a:t>
            </a:r>
          </a:p>
          <a:p>
            <a:pPr marL="0" indent="0">
              <a:buNone/>
            </a:pPr>
            <a:endParaRPr lang="es-MX" sz="2600" dirty="0">
              <a:solidFill>
                <a:srgbClr val="152B48"/>
              </a:solidFill>
              <a:latin typeface="Montserrat ExtraLight" pitchFamily="2" charset="77"/>
            </a:endParaRPr>
          </a:p>
          <a:p>
            <a:r>
              <a:rPr lang="es-MX" sz="2600" dirty="0">
                <a:solidFill>
                  <a:srgbClr val="152B48"/>
                </a:solidFill>
                <a:latin typeface="Montserrat ExtraLight" pitchFamily="2" charset="77"/>
              </a:rPr>
              <a:t> Hipertensión crónica 15% </a:t>
            </a:r>
            <a:r>
              <a:rPr lang="es-MX" sz="2600" dirty="0">
                <a:solidFill>
                  <a:srgbClr val="152B48"/>
                </a:solidFill>
                <a:latin typeface="Montserrat ExtraLight" pitchFamily="2" charset="77"/>
                <a:sym typeface="Wingdings" panose="05000000000000000000" pitchFamily="2" charset="2"/>
              </a:rPr>
              <a:t> &gt; 12 semanas postparto.</a:t>
            </a:r>
            <a:endParaRPr lang="es-MX" sz="2600" dirty="0">
              <a:solidFill>
                <a:srgbClr val="152B48"/>
              </a:solidFill>
              <a:latin typeface="Montserrat ExtraLight" pitchFamily="2" charset="77"/>
            </a:endParaRPr>
          </a:p>
          <a:p>
            <a:pPr marL="0" indent="0">
              <a:buNone/>
            </a:pPr>
            <a:endParaRPr lang="es-MX" sz="2600" dirty="0">
              <a:solidFill>
                <a:srgbClr val="152B48"/>
              </a:solidFill>
              <a:latin typeface="Montserrat ExtraLight" pitchFamily="2" charset="77"/>
            </a:endParaRPr>
          </a:p>
          <a:p>
            <a:r>
              <a:rPr lang="es-MX" sz="2600" dirty="0">
                <a:solidFill>
                  <a:srgbClr val="152B48"/>
                </a:solidFill>
                <a:latin typeface="Montserrat ExtraLight" pitchFamily="2" charset="77"/>
              </a:rPr>
              <a:t> Recurrencia 22%:</a:t>
            </a:r>
          </a:p>
          <a:p>
            <a:pPr lvl="1"/>
            <a:r>
              <a:rPr lang="es-MX" sz="2200" dirty="0">
                <a:solidFill>
                  <a:srgbClr val="152B48"/>
                </a:solidFill>
                <a:latin typeface="Montserrat ExtraLight" pitchFamily="2" charset="77"/>
              </a:rPr>
              <a:t>15% hipertensión gestacional.</a:t>
            </a:r>
          </a:p>
          <a:p>
            <a:pPr lvl="1"/>
            <a:r>
              <a:rPr lang="es-MX" sz="2200" dirty="0">
                <a:solidFill>
                  <a:srgbClr val="152B48"/>
                </a:solidFill>
                <a:latin typeface="Montserrat ExtraLight" pitchFamily="2" charset="77"/>
              </a:rPr>
              <a:t>7% preeclampsia.</a:t>
            </a:r>
          </a:p>
          <a:p>
            <a:pPr marL="457200" lvl="1" indent="0">
              <a:buNone/>
            </a:pPr>
            <a:endParaRPr lang="es-MX" sz="2200" dirty="0">
              <a:solidFill>
                <a:srgbClr val="152B48"/>
              </a:solidFill>
              <a:latin typeface="Montserrat ExtraLight" pitchFamily="2" charset="77"/>
            </a:endParaRPr>
          </a:p>
          <a:p>
            <a:r>
              <a:rPr lang="es-MX" sz="2600" dirty="0">
                <a:solidFill>
                  <a:srgbClr val="152B48"/>
                </a:solidFill>
                <a:latin typeface="Montserrat ExtraLight" pitchFamily="2" charset="77"/>
              </a:rPr>
              <a:t> Enfermedad cardiovascular </a:t>
            </a:r>
            <a:r>
              <a:rPr lang="es-MX" sz="2600" dirty="0">
                <a:solidFill>
                  <a:srgbClr val="152B48"/>
                </a:solidFill>
                <a:latin typeface="Montserrat ExtraLight" pitchFamily="2" charset="77"/>
                <a:sym typeface="Wingdings" panose="05000000000000000000" pitchFamily="2" charset="2"/>
              </a:rPr>
              <a:t></a:t>
            </a:r>
            <a:r>
              <a:rPr lang="es-MX" sz="2600" dirty="0">
                <a:solidFill>
                  <a:srgbClr val="152B48"/>
                </a:solidFill>
                <a:latin typeface="Montserrat ExtraLight" pitchFamily="2" charset="77"/>
              </a:rPr>
              <a:t> 2 veces. </a:t>
            </a:r>
          </a:p>
        </p:txBody>
      </p:sp>
      <p:pic>
        <p:nvPicPr>
          <p:cNvPr id="2" name="Imagen 1">
            <a:extLst>
              <a:ext uri="{FF2B5EF4-FFF2-40B4-BE49-F238E27FC236}">
                <a16:creationId xmlns:a16="http://schemas.microsoft.com/office/drawing/2014/main" id="{56B9E206-2ABB-8647-9999-849369553C6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8184" y="554469"/>
            <a:ext cx="2466918" cy="3083648"/>
          </a:xfrm>
          <a:prstGeom prst="rect">
            <a:avLst/>
          </a:prstGeom>
        </p:spPr>
      </p:pic>
    </p:spTree>
    <p:extLst>
      <p:ext uri="{BB962C8B-B14F-4D97-AF65-F5344CB8AC3E}">
        <p14:creationId xmlns:p14="http://schemas.microsoft.com/office/powerpoint/2010/main" val="1464438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4">
            <a:extLst>
              <a:ext uri="{FF2B5EF4-FFF2-40B4-BE49-F238E27FC236}">
                <a16:creationId xmlns:a16="http://schemas.microsoft.com/office/drawing/2014/main" id="{1AE66639-30D5-C045-8DE7-7A6D6A15F6B1}"/>
              </a:ext>
            </a:extLst>
          </p:cNvPr>
          <p:cNvSpPr txBox="1">
            <a:spLocks/>
          </p:cNvSpPr>
          <p:nvPr/>
        </p:nvSpPr>
        <p:spPr>
          <a:xfrm>
            <a:off x="2533873" y="285689"/>
            <a:ext cx="5624238" cy="729614"/>
          </a:xfrm>
          <a:prstGeom prst="rect">
            <a:avLst/>
          </a:prstGeom>
          <a:solidFill>
            <a:srgbClr val="152B48"/>
          </a:solidFill>
          <a:ln>
            <a:solidFill>
              <a:srgbClr val="00AAA7"/>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b="1" dirty="0">
                <a:solidFill>
                  <a:schemeClr val="bg1"/>
                </a:solidFill>
                <a:latin typeface="Montserrat ExtraLight" pitchFamily="2" charset="77"/>
              </a:rPr>
              <a:t>Preeclampsia</a:t>
            </a:r>
          </a:p>
        </p:txBody>
      </p:sp>
      <p:pic>
        <p:nvPicPr>
          <p:cNvPr id="4" name="Imagen 3">
            <a:extLst>
              <a:ext uri="{FF2B5EF4-FFF2-40B4-BE49-F238E27FC236}">
                <a16:creationId xmlns:a16="http://schemas.microsoft.com/office/drawing/2014/main" id="{26B8F50E-35AC-474C-A5C5-26BF8D6BA1B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06764" y="440734"/>
            <a:ext cx="1809992" cy="67696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Rectángulo 1">
            <a:extLst>
              <a:ext uri="{FF2B5EF4-FFF2-40B4-BE49-F238E27FC236}">
                <a16:creationId xmlns:a16="http://schemas.microsoft.com/office/drawing/2014/main" id="{AF970025-54BF-024D-BC32-FB1C06FF976D}"/>
              </a:ext>
            </a:extLst>
          </p:cNvPr>
          <p:cNvSpPr/>
          <p:nvPr/>
        </p:nvSpPr>
        <p:spPr>
          <a:xfrm>
            <a:off x="418135" y="1229823"/>
            <a:ext cx="5340973" cy="2862322"/>
          </a:xfrm>
          <a:prstGeom prst="rect">
            <a:avLst/>
          </a:prstGeom>
        </p:spPr>
        <p:txBody>
          <a:bodyPr wrap="square">
            <a:spAutoFit/>
          </a:bodyPr>
          <a:lstStyle/>
          <a:p>
            <a:pPr marL="342900" indent="-342900" algn="just">
              <a:buFont typeface="Arial" panose="020B0604020202020204" pitchFamily="34" charset="0"/>
              <a:buChar char="•"/>
            </a:pPr>
            <a:r>
              <a:rPr lang="es-CO" sz="2000" dirty="0">
                <a:solidFill>
                  <a:srgbClr val="152B48"/>
                </a:solidFill>
                <a:latin typeface="Montserrat ExtraLight" pitchFamily="2" charset="77"/>
              </a:rPr>
              <a:t>Se define como una presión arterial mayor de 140/90 mmHg en 2 ocasiones separadas por 4 horas después de la semana 20 en mujeres con presión arterial normal previa.</a:t>
            </a:r>
          </a:p>
          <a:p>
            <a:pPr marL="342900" indent="-342900" algn="just">
              <a:buFont typeface="Arial" panose="020B0604020202020204" pitchFamily="34" charset="0"/>
              <a:buChar char="•"/>
            </a:pPr>
            <a:endParaRPr lang="es-CO" sz="2000" dirty="0">
              <a:solidFill>
                <a:srgbClr val="152B48"/>
              </a:solidFill>
              <a:latin typeface="Montserrat ExtraLight" pitchFamily="2" charset="77"/>
            </a:endParaRPr>
          </a:p>
          <a:p>
            <a:pPr marL="342900" indent="-342900" algn="just">
              <a:buFont typeface="Arial" panose="020B0604020202020204" pitchFamily="34" charset="0"/>
              <a:buChar char="•"/>
            </a:pPr>
            <a:r>
              <a:rPr lang="es-CO" sz="2000" dirty="0">
                <a:solidFill>
                  <a:srgbClr val="152B48"/>
                </a:solidFill>
                <a:latin typeface="Montserrat ExtraLight" pitchFamily="2" charset="77"/>
              </a:rPr>
              <a:t>Presión arterial mayor </a:t>
            </a:r>
            <a:r>
              <a:rPr lang="es-CO" sz="2000" b="1" dirty="0">
                <a:solidFill>
                  <a:srgbClr val="152B48"/>
                </a:solidFill>
                <a:latin typeface="Montserrat ExtraLight" pitchFamily="2" charset="77"/>
              </a:rPr>
              <a:t>de 160/110 mmHg </a:t>
            </a:r>
            <a:r>
              <a:rPr lang="es-CO" sz="2000" dirty="0">
                <a:solidFill>
                  <a:srgbClr val="152B48"/>
                </a:solidFill>
                <a:latin typeface="Montserrat ExtraLight" pitchFamily="2" charset="77"/>
              </a:rPr>
              <a:t>en un intervalo de 15 minutos</a:t>
            </a:r>
            <a:r>
              <a:rPr lang="es-CO" sz="2000" b="1" dirty="0">
                <a:solidFill>
                  <a:srgbClr val="152B48"/>
                </a:solidFill>
                <a:latin typeface="Montserrat ExtraLight" pitchFamily="2" charset="77"/>
              </a:rPr>
              <a:t> (criterio de severidad).</a:t>
            </a:r>
            <a:endParaRPr lang="es-CO" sz="2000" b="1" dirty="0">
              <a:solidFill>
                <a:srgbClr val="152B48"/>
              </a:solidFill>
              <a:effectLst/>
              <a:latin typeface="Montserrat ExtraLight" pitchFamily="2" charset="77"/>
            </a:endParaRPr>
          </a:p>
        </p:txBody>
      </p:sp>
      <p:sp>
        <p:nvSpPr>
          <p:cNvPr id="6" name="Rectángulo 5">
            <a:extLst>
              <a:ext uri="{FF2B5EF4-FFF2-40B4-BE49-F238E27FC236}">
                <a16:creationId xmlns:a16="http://schemas.microsoft.com/office/drawing/2014/main" id="{37620558-E2BC-8F42-A695-74210F9C8116}"/>
              </a:ext>
            </a:extLst>
          </p:cNvPr>
          <p:cNvSpPr/>
          <p:nvPr/>
        </p:nvSpPr>
        <p:spPr>
          <a:xfrm>
            <a:off x="6432894" y="1295869"/>
            <a:ext cx="5624238" cy="3477875"/>
          </a:xfrm>
          <a:prstGeom prst="rect">
            <a:avLst/>
          </a:prstGeom>
        </p:spPr>
        <p:txBody>
          <a:bodyPr wrap="square">
            <a:spAutoFit/>
          </a:bodyPr>
          <a:lstStyle/>
          <a:p>
            <a:pPr marL="342900" indent="-342900">
              <a:buFont typeface="Arial" panose="020B0604020202020204" pitchFamily="34" charset="0"/>
              <a:buChar char="•"/>
            </a:pPr>
            <a:r>
              <a:rPr lang="es-CO" sz="2000" dirty="0">
                <a:solidFill>
                  <a:srgbClr val="152B48"/>
                </a:solidFill>
                <a:latin typeface="Montserrat ExtraLight" pitchFamily="2" charset="77"/>
              </a:rPr>
              <a:t>Proteinuria en orina de 24 horas mayor de 300 mg/dl.</a:t>
            </a:r>
          </a:p>
          <a:p>
            <a:pPr marL="342900" indent="-342900">
              <a:buFont typeface="Arial" panose="020B0604020202020204" pitchFamily="34" charset="0"/>
              <a:buChar char="•"/>
            </a:pPr>
            <a:endParaRPr lang="es-CO" sz="2000" dirty="0">
              <a:solidFill>
                <a:srgbClr val="152B48"/>
              </a:solidFill>
              <a:latin typeface="Montserrat ExtraLight" pitchFamily="2" charset="77"/>
            </a:endParaRPr>
          </a:p>
          <a:p>
            <a:pPr marL="342900" indent="-342900">
              <a:buFont typeface="Arial" panose="020B0604020202020204" pitchFamily="34" charset="0"/>
              <a:buChar char="•"/>
            </a:pPr>
            <a:r>
              <a:rPr lang="es-CO" sz="2000" dirty="0">
                <a:solidFill>
                  <a:srgbClr val="152B48"/>
                </a:solidFill>
                <a:latin typeface="Montserrat ExtraLight" pitchFamily="2" charset="77"/>
              </a:rPr>
              <a:t>Relación proteinuria / creatinuria de 0.3 mg/dl o más.</a:t>
            </a:r>
          </a:p>
          <a:p>
            <a:pPr marL="342900" indent="-342900">
              <a:buFont typeface="Arial" panose="020B0604020202020204" pitchFamily="34" charset="0"/>
              <a:buChar char="•"/>
            </a:pPr>
            <a:endParaRPr lang="es-CO" sz="2000" dirty="0">
              <a:solidFill>
                <a:srgbClr val="152B48"/>
              </a:solidFill>
              <a:latin typeface="Montserrat ExtraLight" pitchFamily="2" charset="77"/>
            </a:endParaRPr>
          </a:p>
          <a:p>
            <a:pPr marL="342900" indent="-342900">
              <a:buFont typeface="Arial" panose="020B0604020202020204" pitchFamily="34" charset="0"/>
              <a:buChar char="•"/>
            </a:pPr>
            <a:r>
              <a:rPr lang="es-CO" sz="2000" dirty="0">
                <a:solidFill>
                  <a:srgbClr val="152B48"/>
                </a:solidFill>
                <a:latin typeface="Montserrat ExtraLight" pitchFamily="2" charset="77"/>
              </a:rPr>
              <a:t>Dipstick con ++ (este solo se usa si los otros dos no están disponibles o se requiere una decisión rápida, sin embargo tiene muchos falsos positivos y falsos  negativos).</a:t>
            </a:r>
            <a:endParaRPr lang="es-CO" sz="2000" dirty="0">
              <a:solidFill>
                <a:srgbClr val="152B48"/>
              </a:solidFill>
              <a:effectLst/>
              <a:latin typeface="Montserrat ExtraLight" pitchFamily="2" charset="77"/>
            </a:endParaRPr>
          </a:p>
        </p:txBody>
      </p:sp>
      <p:sp>
        <p:nvSpPr>
          <p:cNvPr id="7" name="CuadroTexto 6">
            <a:extLst>
              <a:ext uri="{FF2B5EF4-FFF2-40B4-BE49-F238E27FC236}">
                <a16:creationId xmlns:a16="http://schemas.microsoft.com/office/drawing/2014/main" id="{AA8E8E8D-A662-2E4E-9012-62E8E7DC56A4}"/>
              </a:ext>
            </a:extLst>
          </p:cNvPr>
          <p:cNvSpPr txBox="1"/>
          <p:nvPr/>
        </p:nvSpPr>
        <p:spPr>
          <a:xfrm>
            <a:off x="6016316" y="3015008"/>
            <a:ext cx="272715" cy="400110"/>
          </a:xfrm>
          <a:prstGeom prst="rect">
            <a:avLst/>
          </a:prstGeom>
          <a:solidFill>
            <a:srgbClr val="152B48"/>
          </a:solidFill>
          <a:ln>
            <a:solidFill>
              <a:srgbClr val="00AAA7"/>
            </a:solidFill>
          </a:ln>
        </p:spPr>
        <p:txBody>
          <a:bodyPr wrap="square" rtlCol="0">
            <a:spAutoFit/>
          </a:bodyPr>
          <a:lstStyle/>
          <a:p>
            <a:pPr algn="ctr"/>
            <a:r>
              <a:rPr lang="es-CO" sz="2000" b="1" dirty="0">
                <a:solidFill>
                  <a:schemeClr val="bg1"/>
                </a:solidFill>
                <a:latin typeface="Montserrat ExtraLight" pitchFamily="2" charset="77"/>
              </a:rPr>
              <a:t>Y</a:t>
            </a:r>
          </a:p>
        </p:txBody>
      </p:sp>
      <p:sp>
        <p:nvSpPr>
          <p:cNvPr id="8" name="Rectángulo 7">
            <a:extLst>
              <a:ext uri="{FF2B5EF4-FFF2-40B4-BE49-F238E27FC236}">
                <a16:creationId xmlns:a16="http://schemas.microsoft.com/office/drawing/2014/main" id="{76E72C69-9466-F648-88CB-2F423D9F3343}"/>
              </a:ext>
            </a:extLst>
          </p:cNvPr>
          <p:cNvSpPr/>
          <p:nvPr/>
        </p:nvSpPr>
        <p:spPr>
          <a:xfrm>
            <a:off x="4341963" y="5250799"/>
            <a:ext cx="7850037" cy="1815882"/>
          </a:xfrm>
          <a:prstGeom prst="rect">
            <a:avLst/>
          </a:prstGeom>
        </p:spPr>
        <p:txBody>
          <a:bodyPr wrap="square">
            <a:spAutoFit/>
          </a:bodyPr>
          <a:lstStyle/>
          <a:p>
            <a:pPr algn="ctr"/>
            <a:r>
              <a:rPr lang="es-CO" sz="2800" dirty="0">
                <a:solidFill>
                  <a:srgbClr val="152B48"/>
                </a:solidFill>
                <a:latin typeface="Montserrat ExtraLight" pitchFamily="2" charset="77"/>
              </a:rPr>
              <a:t>En ausencia de proteinuria debe tener alguno de los siguientes signos de severidad.</a:t>
            </a:r>
          </a:p>
          <a:p>
            <a:pPr marL="285750" indent="-285750" algn="ctr">
              <a:buFont typeface="Wingdings" pitchFamily="2" charset="2"/>
              <a:buChar char="ü"/>
            </a:pPr>
            <a:endParaRPr lang="es-CO" sz="2800" dirty="0">
              <a:solidFill>
                <a:srgbClr val="152B48"/>
              </a:solidFill>
              <a:effectLst/>
              <a:latin typeface="Montserrat ExtraLight" pitchFamily="2" charset="77"/>
            </a:endParaRPr>
          </a:p>
        </p:txBody>
      </p:sp>
      <p:sp>
        <p:nvSpPr>
          <p:cNvPr id="9" name="CuadroTexto 8">
            <a:extLst>
              <a:ext uri="{FF2B5EF4-FFF2-40B4-BE49-F238E27FC236}">
                <a16:creationId xmlns:a16="http://schemas.microsoft.com/office/drawing/2014/main" id="{6B0CE03D-BE27-6E4A-9E2F-476072BC2C91}"/>
              </a:ext>
            </a:extLst>
          </p:cNvPr>
          <p:cNvSpPr txBox="1"/>
          <p:nvPr/>
        </p:nvSpPr>
        <p:spPr>
          <a:xfrm>
            <a:off x="8021754" y="4850689"/>
            <a:ext cx="272715" cy="400110"/>
          </a:xfrm>
          <a:prstGeom prst="rect">
            <a:avLst/>
          </a:prstGeom>
          <a:solidFill>
            <a:srgbClr val="152B48"/>
          </a:solidFill>
          <a:ln>
            <a:solidFill>
              <a:srgbClr val="00AAA7"/>
            </a:solidFill>
          </a:ln>
        </p:spPr>
        <p:txBody>
          <a:bodyPr wrap="square" rtlCol="0">
            <a:spAutoFit/>
          </a:bodyPr>
          <a:lstStyle/>
          <a:p>
            <a:pPr algn="ctr"/>
            <a:r>
              <a:rPr lang="es-CO" sz="2000" b="1" dirty="0">
                <a:solidFill>
                  <a:schemeClr val="bg1"/>
                </a:solidFill>
                <a:latin typeface="Montserrat ExtraLight" pitchFamily="2" charset="77"/>
              </a:rPr>
              <a:t>Ó</a:t>
            </a:r>
          </a:p>
        </p:txBody>
      </p:sp>
    </p:spTree>
    <p:extLst>
      <p:ext uri="{BB962C8B-B14F-4D97-AF65-F5344CB8AC3E}">
        <p14:creationId xmlns:p14="http://schemas.microsoft.com/office/powerpoint/2010/main" val="244364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animBg="1"/>
      <p:bldP spid="8" grpId="0"/>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8F32F41D-D850-7F4D-967B-4B8CB872839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7022" y="1723657"/>
            <a:ext cx="1810139" cy="1810139"/>
          </a:xfrm>
          <a:prstGeom prst="rect">
            <a:avLst/>
          </a:prstGeom>
        </p:spPr>
      </p:pic>
      <p:sp>
        <p:nvSpPr>
          <p:cNvPr id="3" name="CuadroTexto 2">
            <a:extLst>
              <a:ext uri="{FF2B5EF4-FFF2-40B4-BE49-F238E27FC236}">
                <a16:creationId xmlns:a16="http://schemas.microsoft.com/office/drawing/2014/main" id="{9063F8E5-A758-9A40-89DB-8C0092B96150}"/>
              </a:ext>
            </a:extLst>
          </p:cNvPr>
          <p:cNvSpPr txBox="1"/>
          <p:nvPr/>
        </p:nvSpPr>
        <p:spPr>
          <a:xfrm>
            <a:off x="1343609" y="282811"/>
            <a:ext cx="10431624" cy="707886"/>
          </a:xfrm>
          <a:prstGeom prst="rect">
            <a:avLst/>
          </a:prstGeom>
          <a:solidFill>
            <a:srgbClr val="152B48"/>
          </a:solidFill>
          <a:ln>
            <a:solidFill>
              <a:srgbClr val="00AAA7"/>
            </a:solidFill>
          </a:ln>
        </p:spPr>
        <p:txBody>
          <a:bodyPr wrap="square" rtlCol="0">
            <a:spAutoFit/>
          </a:bodyPr>
          <a:lstStyle/>
          <a:p>
            <a:pPr algn="ctr"/>
            <a:r>
              <a:rPr lang="es-CO" sz="4000" dirty="0">
                <a:solidFill>
                  <a:schemeClr val="bg1"/>
                </a:solidFill>
                <a:latin typeface="Montserrat ExtraLight" pitchFamily="2" charset="77"/>
              </a:rPr>
              <a:t>Preeclampsia con signos de severidad </a:t>
            </a:r>
          </a:p>
        </p:txBody>
      </p:sp>
      <p:graphicFrame>
        <p:nvGraphicFramePr>
          <p:cNvPr id="4" name="Diagrama 3">
            <a:extLst>
              <a:ext uri="{FF2B5EF4-FFF2-40B4-BE49-F238E27FC236}">
                <a16:creationId xmlns:a16="http://schemas.microsoft.com/office/drawing/2014/main" id="{C8AE6968-00C6-D54B-9D03-1ED2C05ABD76}"/>
              </a:ext>
            </a:extLst>
          </p:cNvPr>
          <p:cNvGraphicFramePr/>
          <p:nvPr>
            <p:extLst>
              <p:ext uri="{D42A27DB-BD31-4B8C-83A1-F6EECF244321}">
                <p14:modId xmlns:p14="http://schemas.microsoft.com/office/powerpoint/2010/main" val="3995218801"/>
              </p:ext>
            </p:extLst>
          </p:nvPr>
        </p:nvGraphicFramePr>
        <p:xfrm>
          <a:off x="2867161" y="1418253"/>
          <a:ext cx="10431624" cy="50592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6999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E32F1B8-934E-9C49-9D3E-3D84D2F4BA80}"/>
                                            </p:graphicEl>
                                          </p:spTgt>
                                        </p:tgtEl>
                                        <p:attrNameLst>
                                          <p:attrName>style.visibility</p:attrName>
                                        </p:attrNameLst>
                                      </p:cBhvr>
                                      <p:to>
                                        <p:strVal val="visible"/>
                                      </p:to>
                                    </p:set>
                                    <p:animEffect transition="in" filter="fade">
                                      <p:cBhvr>
                                        <p:cTn id="7" dur="500"/>
                                        <p:tgtEl>
                                          <p:spTgt spid="4">
                                            <p:graphicEl>
                                              <a:dgm id="{7E32F1B8-934E-9C49-9D3E-3D84D2F4BA8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B3815838-EDA3-B94C-9E1A-68279836E81D}"/>
                                            </p:graphicEl>
                                          </p:spTgt>
                                        </p:tgtEl>
                                        <p:attrNameLst>
                                          <p:attrName>style.visibility</p:attrName>
                                        </p:attrNameLst>
                                      </p:cBhvr>
                                      <p:to>
                                        <p:strVal val="visible"/>
                                      </p:to>
                                    </p:set>
                                    <p:animEffect transition="in" filter="fade">
                                      <p:cBhvr>
                                        <p:cTn id="12" dur="500"/>
                                        <p:tgtEl>
                                          <p:spTgt spid="4">
                                            <p:graphicEl>
                                              <a:dgm id="{B3815838-EDA3-B94C-9E1A-68279836E81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308CF77-B65D-2F4C-A130-499AEBD3E2DD}"/>
                                            </p:graphicEl>
                                          </p:spTgt>
                                        </p:tgtEl>
                                        <p:attrNameLst>
                                          <p:attrName>style.visibility</p:attrName>
                                        </p:attrNameLst>
                                      </p:cBhvr>
                                      <p:to>
                                        <p:strVal val="visible"/>
                                      </p:to>
                                    </p:set>
                                    <p:animEffect transition="in" filter="fade">
                                      <p:cBhvr>
                                        <p:cTn id="17" dur="500"/>
                                        <p:tgtEl>
                                          <p:spTgt spid="4">
                                            <p:graphicEl>
                                              <a:dgm id="{7308CF77-B65D-2F4C-A130-499AEBD3E2D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FE2BC9A8-138C-424C-83BF-FF38E5E20DF1}"/>
                                            </p:graphicEl>
                                          </p:spTgt>
                                        </p:tgtEl>
                                        <p:attrNameLst>
                                          <p:attrName>style.visibility</p:attrName>
                                        </p:attrNameLst>
                                      </p:cBhvr>
                                      <p:to>
                                        <p:strVal val="visible"/>
                                      </p:to>
                                    </p:set>
                                    <p:animEffect transition="in" filter="fade">
                                      <p:cBhvr>
                                        <p:cTn id="22" dur="500"/>
                                        <p:tgtEl>
                                          <p:spTgt spid="4">
                                            <p:graphicEl>
                                              <a:dgm id="{FE2BC9A8-138C-424C-83BF-FF38E5E20DF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FF37B1AA-2A61-8446-99E3-E88FCF0160FB}"/>
                                            </p:graphicEl>
                                          </p:spTgt>
                                        </p:tgtEl>
                                        <p:attrNameLst>
                                          <p:attrName>style.visibility</p:attrName>
                                        </p:attrNameLst>
                                      </p:cBhvr>
                                      <p:to>
                                        <p:strVal val="visible"/>
                                      </p:to>
                                    </p:set>
                                    <p:animEffect transition="in" filter="fade">
                                      <p:cBhvr>
                                        <p:cTn id="27" dur="500"/>
                                        <p:tgtEl>
                                          <p:spTgt spid="4">
                                            <p:graphicEl>
                                              <a:dgm id="{FF37B1AA-2A61-8446-99E3-E88FCF0160F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145F7268-A3FA-554C-9DB3-1AAF7240FF08}"/>
                                            </p:graphicEl>
                                          </p:spTgt>
                                        </p:tgtEl>
                                        <p:attrNameLst>
                                          <p:attrName>style.visibility</p:attrName>
                                        </p:attrNameLst>
                                      </p:cBhvr>
                                      <p:to>
                                        <p:strVal val="visible"/>
                                      </p:to>
                                    </p:set>
                                    <p:animEffect transition="in" filter="fade">
                                      <p:cBhvr>
                                        <p:cTn id="32" dur="500"/>
                                        <p:tgtEl>
                                          <p:spTgt spid="4">
                                            <p:graphicEl>
                                              <a:dgm id="{145F7268-A3FA-554C-9DB3-1AAF7240FF0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3A4DF8F1-375A-124A-9DE9-0F777E6C1706}"/>
                                            </p:graphicEl>
                                          </p:spTgt>
                                        </p:tgtEl>
                                        <p:attrNameLst>
                                          <p:attrName>style.visibility</p:attrName>
                                        </p:attrNameLst>
                                      </p:cBhvr>
                                      <p:to>
                                        <p:strVal val="visible"/>
                                      </p:to>
                                    </p:set>
                                    <p:animEffect transition="in" filter="fade">
                                      <p:cBhvr>
                                        <p:cTn id="37" dur="500"/>
                                        <p:tgtEl>
                                          <p:spTgt spid="4">
                                            <p:graphicEl>
                                              <a:dgm id="{3A4DF8F1-375A-124A-9DE9-0F777E6C170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A3BA51C3-8E04-D548-A7D1-A80FF304F280}"/>
              </a:ext>
            </a:extLst>
          </p:cNvPr>
          <p:cNvGraphicFramePr/>
          <p:nvPr>
            <p:extLst>
              <p:ext uri="{D42A27DB-BD31-4B8C-83A1-F6EECF244321}">
                <p14:modId xmlns:p14="http://schemas.microsoft.com/office/powerpoint/2010/main" val="2220458211"/>
              </p:ext>
            </p:extLst>
          </p:nvPr>
        </p:nvGraphicFramePr>
        <p:xfrm>
          <a:off x="1163216" y="223934"/>
          <a:ext cx="11028784" cy="6410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371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4">
            <a:extLst>
              <a:ext uri="{FF2B5EF4-FFF2-40B4-BE49-F238E27FC236}">
                <a16:creationId xmlns:a16="http://schemas.microsoft.com/office/drawing/2014/main" id="{1C79068E-C660-0B40-9DB1-ED0527677FE6}"/>
              </a:ext>
            </a:extLst>
          </p:cNvPr>
          <p:cNvSpPr txBox="1">
            <a:spLocks/>
          </p:cNvSpPr>
          <p:nvPr/>
        </p:nvSpPr>
        <p:spPr>
          <a:xfrm>
            <a:off x="3694001" y="212915"/>
            <a:ext cx="5282048" cy="725418"/>
          </a:xfrm>
          <a:prstGeom prst="rect">
            <a:avLst/>
          </a:prstGeom>
          <a:solidFill>
            <a:srgbClr val="152B48"/>
          </a:solidFill>
          <a:ln>
            <a:solidFill>
              <a:srgbClr val="00AAA7"/>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dirty="0">
                <a:solidFill>
                  <a:schemeClr val="bg1"/>
                </a:solidFill>
              </a:rPr>
              <a:t>Evaluación clínica</a:t>
            </a:r>
          </a:p>
        </p:txBody>
      </p:sp>
      <p:graphicFrame>
        <p:nvGraphicFramePr>
          <p:cNvPr id="4" name="Marcador de contenido 4">
            <a:extLst>
              <a:ext uri="{FF2B5EF4-FFF2-40B4-BE49-F238E27FC236}">
                <a16:creationId xmlns:a16="http://schemas.microsoft.com/office/drawing/2014/main" id="{2DE04A1B-B9DA-3548-A092-AB6A5A886E8A}"/>
              </a:ext>
            </a:extLst>
          </p:cNvPr>
          <p:cNvGraphicFramePr>
            <a:graphicFrameLocks/>
          </p:cNvGraphicFramePr>
          <p:nvPr>
            <p:extLst>
              <p:ext uri="{D42A27DB-BD31-4B8C-83A1-F6EECF244321}">
                <p14:modId xmlns:p14="http://schemas.microsoft.com/office/powerpoint/2010/main" val="3865381849"/>
              </p:ext>
            </p:extLst>
          </p:nvPr>
        </p:nvGraphicFramePr>
        <p:xfrm>
          <a:off x="545432" y="1012977"/>
          <a:ext cx="11486146" cy="3315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lecha abajo 1">
            <a:extLst>
              <a:ext uri="{FF2B5EF4-FFF2-40B4-BE49-F238E27FC236}">
                <a16:creationId xmlns:a16="http://schemas.microsoft.com/office/drawing/2014/main" id="{12B602C2-CF9E-B845-91C5-F018CDAB8EE4}"/>
              </a:ext>
            </a:extLst>
          </p:cNvPr>
          <p:cNvSpPr/>
          <p:nvPr/>
        </p:nvSpPr>
        <p:spPr>
          <a:xfrm>
            <a:off x="5885176" y="3931848"/>
            <a:ext cx="806658" cy="978568"/>
          </a:xfrm>
          <a:prstGeom prst="down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Rectángulo 5">
            <a:extLst>
              <a:ext uri="{FF2B5EF4-FFF2-40B4-BE49-F238E27FC236}">
                <a16:creationId xmlns:a16="http://schemas.microsoft.com/office/drawing/2014/main" id="{A488DA16-54E8-7A43-90C6-77C79472971D}"/>
              </a:ext>
            </a:extLst>
          </p:cNvPr>
          <p:cNvSpPr/>
          <p:nvPr/>
        </p:nvSpPr>
        <p:spPr>
          <a:xfrm>
            <a:off x="4840786" y="5247002"/>
            <a:ext cx="7190792" cy="1323439"/>
          </a:xfrm>
          <a:prstGeom prst="rect">
            <a:avLst/>
          </a:prstGeom>
          <a:solidFill>
            <a:srgbClr val="152B48"/>
          </a:solidFill>
          <a:ln>
            <a:solidFill>
              <a:srgbClr val="00AAA7"/>
            </a:solidFill>
          </a:ln>
        </p:spPr>
        <p:txBody>
          <a:bodyPr wrap="square">
            <a:spAutoFit/>
          </a:bodyPr>
          <a:lstStyle/>
          <a:p>
            <a:pPr algn="ctr"/>
            <a:r>
              <a:rPr lang="es-CO" sz="2000" b="1" dirty="0">
                <a:solidFill>
                  <a:schemeClr val="bg1"/>
                </a:solidFill>
                <a:latin typeface="Montserrat ExtraLight" pitchFamily="2" charset="77"/>
              </a:rPr>
              <a:t> Hemograma completo, nivel de creatinina sérica, química del hígado (LDH, AST, ALT) y determinación de la proteína urinaria (proteína: cociente creatinina o proteína en orina de 24 horas).</a:t>
            </a:r>
          </a:p>
        </p:txBody>
      </p:sp>
    </p:spTree>
    <p:extLst>
      <p:ext uri="{BB962C8B-B14F-4D97-AF65-F5344CB8AC3E}">
        <p14:creationId xmlns:p14="http://schemas.microsoft.com/office/powerpoint/2010/main" val="373277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D59EB0A-B86C-E64B-BBA7-BFEC90931D61}"/>
              </a:ext>
            </a:extLst>
          </p:cNvPr>
          <p:cNvPicPr>
            <a:picLocks noChangeAspect="1"/>
          </p:cNvPicPr>
          <p:nvPr/>
        </p:nvPicPr>
        <p:blipFill rotWithShape="1">
          <a:blip r:embed="rId3" cstate="email">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a:ext>
            </a:extLst>
          </a:blip>
          <a:srcRect/>
          <a:stretch/>
        </p:blipFill>
        <p:spPr>
          <a:xfrm>
            <a:off x="644174" y="714693"/>
            <a:ext cx="5102551" cy="24063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Rectángulo 3">
            <a:extLst>
              <a:ext uri="{FF2B5EF4-FFF2-40B4-BE49-F238E27FC236}">
                <a16:creationId xmlns:a16="http://schemas.microsoft.com/office/drawing/2014/main" id="{0BE3C49B-9F04-F641-864F-32B76474C7DD}"/>
              </a:ext>
            </a:extLst>
          </p:cNvPr>
          <p:cNvSpPr/>
          <p:nvPr/>
        </p:nvSpPr>
        <p:spPr>
          <a:xfrm>
            <a:off x="5983558" y="2216431"/>
            <a:ext cx="5806864" cy="4118565"/>
          </a:xfrm>
          <a:prstGeom prst="rect">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a:solidFill>
                  <a:prstClr val="white"/>
                </a:solidFill>
                <a:latin typeface="Montserrat"/>
              </a:rPr>
              <a:t>La relación sFlt-1/ PlGF ≤ 38 es útil para predecir la ausencia a corto plazo de la preeclampsia en mujeres en las que se sospecha la mismo.</a:t>
            </a:r>
          </a:p>
        </p:txBody>
      </p:sp>
    </p:spTree>
    <p:extLst>
      <p:ext uri="{BB962C8B-B14F-4D97-AF65-F5344CB8AC3E}">
        <p14:creationId xmlns:p14="http://schemas.microsoft.com/office/powerpoint/2010/main" val="404266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1">
            <a:extLst>
              <a:ext uri="{FF2B5EF4-FFF2-40B4-BE49-F238E27FC236}">
                <a16:creationId xmlns:a16="http://schemas.microsoft.com/office/drawing/2014/main" id="{A1AB383B-9433-8E45-A721-F68612540B9B}"/>
              </a:ext>
            </a:extLst>
          </p:cNvPr>
          <p:cNvGraphicFramePr>
            <a:graphicFrameLocks/>
          </p:cNvGraphicFramePr>
          <p:nvPr>
            <p:extLst>
              <p:ext uri="{D42A27DB-BD31-4B8C-83A1-F6EECF244321}">
                <p14:modId xmlns:p14="http://schemas.microsoft.com/office/powerpoint/2010/main" val="334578063"/>
              </p:ext>
            </p:extLst>
          </p:nvPr>
        </p:nvGraphicFramePr>
        <p:xfrm>
          <a:off x="3323872" y="1347984"/>
          <a:ext cx="10517199" cy="5257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Marcador de contenido 4">
            <a:extLst>
              <a:ext uri="{FF2B5EF4-FFF2-40B4-BE49-F238E27FC236}">
                <a16:creationId xmlns:a16="http://schemas.microsoft.com/office/drawing/2014/main" id="{3C8CE290-922D-764B-B313-3D5FBEBBBDF0}"/>
              </a:ext>
            </a:extLst>
          </p:cNvPr>
          <p:cNvSpPr txBox="1">
            <a:spLocks/>
          </p:cNvSpPr>
          <p:nvPr/>
        </p:nvSpPr>
        <p:spPr>
          <a:xfrm>
            <a:off x="2546766" y="342894"/>
            <a:ext cx="7098468" cy="584629"/>
          </a:xfrm>
          <a:prstGeom prst="rect">
            <a:avLst/>
          </a:prstGeom>
          <a:solidFill>
            <a:srgbClr val="152B48"/>
          </a:solidFill>
          <a:ln>
            <a:solidFill>
              <a:srgbClr val="00AAA7"/>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b="1" dirty="0">
                <a:solidFill>
                  <a:schemeClr val="bg1"/>
                </a:solidFill>
                <a:latin typeface="Montserrat ExtraLight" pitchFamily="2" charset="77"/>
              </a:rPr>
              <a:t>Presentación atípica</a:t>
            </a:r>
          </a:p>
        </p:txBody>
      </p:sp>
    </p:spTree>
    <p:extLst>
      <p:ext uri="{BB962C8B-B14F-4D97-AF65-F5344CB8AC3E}">
        <p14:creationId xmlns:p14="http://schemas.microsoft.com/office/powerpoint/2010/main" val="3510382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4">
            <a:extLst>
              <a:ext uri="{FF2B5EF4-FFF2-40B4-BE49-F238E27FC236}">
                <a16:creationId xmlns:a16="http://schemas.microsoft.com/office/drawing/2014/main" id="{58F98701-1113-5A46-8E36-2C08E2231848}"/>
              </a:ext>
            </a:extLst>
          </p:cNvPr>
          <p:cNvSpPr txBox="1">
            <a:spLocks/>
          </p:cNvSpPr>
          <p:nvPr/>
        </p:nvSpPr>
        <p:spPr>
          <a:xfrm>
            <a:off x="3595602" y="483924"/>
            <a:ext cx="4219074" cy="549592"/>
          </a:xfrm>
          <a:prstGeom prst="rect">
            <a:avLst/>
          </a:prstGeom>
          <a:solidFill>
            <a:srgbClr val="152B48"/>
          </a:solidFill>
          <a:ln>
            <a:solidFill>
              <a:srgbClr val="00AAA7"/>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b="1" dirty="0">
                <a:solidFill>
                  <a:schemeClr val="bg1"/>
                </a:solidFill>
                <a:latin typeface="Montserrat ExtraLight" pitchFamily="2" charset="77"/>
              </a:rPr>
              <a:t>Prevención </a:t>
            </a:r>
          </a:p>
        </p:txBody>
      </p:sp>
      <p:grpSp>
        <p:nvGrpSpPr>
          <p:cNvPr id="4" name="Grupo 3">
            <a:extLst>
              <a:ext uri="{FF2B5EF4-FFF2-40B4-BE49-F238E27FC236}">
                <a16:creationId xmlns:a16="http://schemas.microsoft.com/office/drawing/2014/main" id="{56DB8D4F-FA0C-3F48-9A6E-CBCC65024258}"/>
              </a:ext>
            </a:extLst>
          </p:cNvPr>
          <p:cNvGrpSpPr/>
          <p:nvPr/>
        </p:nvGrpSpPr>
        <p:grpSpPr>
          <a:xfrm>
            <a:off x="0" y="1267786"/>
            <a:ext cx="11814032" cy="4900772"/>
            <a:chOff x="0" y="1267786"/>
            <a:chExt cx="11814032" cy="4900772"/>
          </a:xfrm>
        </p:grpSpPr>
        <p:sp>
          <p:nvSpPr>
            <p:cNvPr id="8" name="Forma libre 7">
              <a:extLst>
                <a:ext uri="{FF2B5EF4-FFF2-40B4-BE49-F238E27FC236}">
                  <a16:creationId xmlns:a16="http://schemas.microsoft.com/office/drawing/2014/main" id="{1F626851-DB41-2D43-8BA8-092A96682842}"/>
                </a:ext>
              </a:extLst>
            </p:cNvPr>
            <p:cNvSpPr/>
            <p:nvPr/>
          </p:nvSpPr>
          <p:spPr>
            <a:xfrm>
              <a:off x="0" y="1347193"/>
              <a:ext cx="5705139" cy="738856"/>
            </a:xfrm>
            <a:custGeom>
              <a:avLst/>
              <a:gdLst>
                <a:gd name="connsiteX0" fmla="*/ 0 w 5705139"/>
                <a:gd name="connsiteY0" fmla="*/ 0 h 738856"/>
                <a:gd name="connsiteX1" fmla="*/ 5705139 w 5705139"/>
                <a:gd name="connsiteY1" fmla="*/ 0 h 738856"/>
                <a:gd name="connsiteX2" fmla="*/ 5705139 w 5705139"/>
                <a:gd name="connsiteY2" fmla="*/ 738856 h 738856"/>
                <a:gd name="connsiteX3" fmla="*/ 0 w 5705139"/>
                <a:gd name="connsiteY3" fmla="*/ 738856 h 738856"/>
                <a:gd name="connsiteX4" fmla="*/ 0 w 5705139"/>
                <a:gd name="connsiteY4" fmla="*/ 0 h 738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5139" h="738856">
                  <a:moveTo>
                    <a:pt x="0" y="0"/>
                  </a:moveTo>
                  <a:lnTo>
                    <a:pt x="5705139" y="0"/>
                  </a:lnTo>
                  <a:lnTo>
                    <a:pt x="5705139" y="738856"/>
                  </a:lnTo>
                  <a:lnTo>
                    <a:pt x="0" y="738856"/>
                  </a:lnTo>
                  <a:lnTo>
                    <a:pt x="0" y="0"/>
                  </a:lnTo>
                  <a:close/>
                </a:path>
              </a:pathLst>
            </a:custGeom>
          </p:spPr>
          <p:style>
            <a:lnRef idx="0">
              <a:schemeClr val="dk2">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s-ES" sz="3200" b="1" kern="1200" dirty="0">
                  <a:solidFill>
                    <a:srgbClr val="152B48"/>
                  </a:solidFill>
                  <a:latin typeface="Montserrat ExtraLight" pitchFamily="2" charset="77"/>
                </a:rPr>
                <a:t>Calcio </a:t>
              </a:r>
              <a:r>
                <a:rPr lang="es-ES" sz="3200" kern="1200" dirty="0">
                  <a:solidFill>
                    <a:srgbClr val="152B48"/>
                  </a:solidFill>
                  <a:latin typeface="Montserrat ExtraLight" pitchFamily="2" charset="77"/>
                </a:rPr>
                <a:t>	</a:t>
              </a:r>
            </a:p>
          </p:txBody>
        </p:sp>
        <p:sp>
          <p:nvSpPr>
            <p:cNvPr id="9" name="Rectángulo 8">
              <a:extLst>
                <a:ext uri="{FF2B5EF4-FFF2-40B4-BE49-F238E27FC236}">
                  <a16:creationId xmlns:a16="http://schemas.microsoft.com/office/drawing/2014/main" id="{DD690F0B-E092-C142-8984-85030DF39F04}"/>
                </a:ext>
              </a:extLst>
            </p:cNvPr>
            <p:cNvSpPr/>
            <p:nvPr/>
          </p:nvSpPr>
          <p:spPr>
            <a:xfrm>
              <a:off x="771297" y="2249543"/>
              <a:ext cx="419109" cy="419109"/>
            </a:xfrm>
            <a:prstGeom prst="rect">
              <a:avLst/>
            </a:prstGeom>
          </p:spPr>
          <p:style>
            <a:lnRef idx="2">
              <a:schemeClr val="dk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Forma libre 9">
              <a:extLst>
                <a:ext uri="{FF2B5EF4-FFF2-40B4-BE49-F238E27FC236}">
                  <a16:creationId xmlns:a16="http://schemas.microsoft.com/office/drawing/2014/main" id="{7BC57C89-43FA-7F44-B618-7C96EBCF5D89}"/>
                </a:ext>
              </a:extLst>
            </p:cNvPr>
            <p:cNvSpPr/>
            <p:nvPr/>
          </p:nvSpPr>
          <p:spPr>
            <a:xfrm>
              <a:off x="1196439" y="2140547"/>
              <a:ext cx="5305780" cy="976946"/>
            </a:xfrm>
            <a:custGeom>
              <a:avLst/>
              <a:gdLst>
                <a:gd name="connsiteX0" fmla="*/ 0 w 5305780"/>
                <a:gd name="connsiteY0" fmla="*/ 0 h 976946"/>
                <a:gd name="connsiteX1" fmla="*/ 5305780 w 5305780"/>
                <a:gd name="connsiteY1" fmla="*/ 0 h 976946"/>
                <a:gd name="connsiteX2" fmla="*/ 5305780 w 5305780"/>
                <a:gd name="connsiteY2" fmla="*/ 976946 h 976946"/>
                <a:gd name="connsiteX3" fmla="*/ 0 w 5305780"/>
                <a:gd name="connsiteY3" fmla="*/ 976946 h 976946"/>
                <a:gd name="connsiteX4" fmla="*/ 0 w 5305780"/>
                <a:gd name="connsiteY4" fmla="*/ 0 h 976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780" h="976946">
                  <a:moveTo>
                    <a:pt x="0" y="0"/>
                  </a:moveTo>
                  <a:lnTo>
                    <a:pt x="5305780" y="0"/>
                  </a:lnTo>
                  <a:lnTo>
                    <a:pt x="5305780" y="976946"/>
                  </a:lnTo>
                  <a:lnTo>
                    <a:pt x="0" y="976946"/>
                  </a:lnTo>
                  <a:lnTo>
                    <a:pt x="0" y="0"/>
                  </a:lnTo>
                  <a:close/>
                </a:path>
              </a:pathLst>
            </a:custGeom>
          </p:spPr>
          <p:style>
            <a:lnRef idx="0">
              <a:schemeClr val="dk2">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r>
                <a:rPr lang="es-CO" sz="2300" kern="1200" dirty="0">
                  <a:solidFill>
                    <a:srgbClr val="152B48"/>
                  </a:solidFill>
                  <a:latin typeface="Montserrat ExtraLight" pitchFamily="2" charset="77"/>
                </a:rPr>
                <a:t>1200 mg al dia desde la </a:t>
              </a:r>
            </a:p>
            <a:p>
              <a:pPr marL="0" lvl="0" indent="0" algn="l" defTabSz="1022350">
                <a:lnSpc>
                  <a:spcPct val="90000"/>
                </a:lnSpc>
                <a:spcBef>
                  <a:spcPct val="0"/>
                </a:spcBef>
                <a:spcAft>
                  <a:spcPct val="35000"/>
                </a:spcAft>
                <a:buNone/>
              </a:pPr>
              <a:r>
                <a:rPr lang="es-CO" sz="2300" kern="1200" dirty="0">
                  <a:solidFill>
                    <a:srgbClr val="152B48"/>
                  </a:solidFill>
                  <a:latin typeface="Montserrat ExtraLight" pitchFamily="2" charset="77"/>
                </a:rPr>
                <a:t>semana 14.</a:t>
              </a:r>
              <a:endParaRPr lang="es-ES" sz="2300" kern="1200" dirty="0">
                <a:solidFill>
                  <a:srgbClr val="152B48"/>
                </a:solidFill>
                <a:latin typeface="Montserrat ExtraLight" pitchFamily="2" charset="77"/>
              </a:endParaRPr>
            </a:p>
          </p:txBody>
        </p:sp>
        <p:sp>
          <p:nvSpPr>
            <p:cNvPr id="13" name="Forma libre 12">
              <a:extLst>
                <a:ext uri="{FF2B5EF4-FFF2-40B4-BE49-F238E27FC236}">
                  <a16:creationId xmlns:a16="http://schemas.microsoft.com/office/drawing/2014/main" id="{27B3025A-98D2-1A48-AD97-5E1431805ED4}"/>
                </a:ext>
              </a:extLst>
            </p:cNvPr>
            <p:cNvSpPr/>
            <p:nvPr/>
          </p:nvSpPr>
          <p:spPr>
            <a:xfrm>
              <a:off x="6108893" y="1267786"/>
              <a:ext cx="5705139" cy="738856"/>
            </a:xfrm>
            <a:custGeom>
              <a:avLst/>
              <a:gdLst>
                <a:gd name="connsiteX0" fmla="*/ 0 w 5705139"/>
                <a:gd name="connsiteY0" fmla="*/ 0 h 738856"/>
                <a:gd name="connsiteX1" fmla="*/ 5705139 w 5705139"/>
                <a:gd name="connsiteY1" fmla="*/ 0 h 738856"/>
                <a:gd name="connsiteX2" fmla="*/ 5705139 w 5705139"/>
                <a:gd name="connsiteY2" fmla="*/ 738856 h 738856"/>
                <a:gd name="connsiteX3" fmla="*/ 0 w 5705139"/>
                <a:gd name="connsiteY3" fmla="*/ 738856 h 738856"/>
                <a:gd name="connsiteX4" fmla="*/ 0 w 5705139"/>
                <a:gd name="connsiteY4" fmla="*/ 0 h 738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5139" h="738856">
                  <a:moveTo>
                    <a:pt x="0" y="0"/>
                  </a:moveTo>
                  <a:lnTo>
                    <a:pt x="5705139" y="0"/>
                  </a:lnTo>
                  <a:lnTo>
                    <a:pt x="5705139" y="738856"/>
                  </a:lnTo>
                  <a:lnTo>
                    <a:pt x="0" y="738856"/>
                  </a:lnTo>
                  <a:lnTo>
                    <a:pt x="0" y="0"/>
                  </a:lnTo>
                  <a:close/>
                </a:path>
              </a:pathLst>
            </a:custGeom>
          </p:spPr>
          <p:style>
            <a:lnRef idx="0">
              <a:schemeClr val="dk2">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es-ES" sz="3200" b="1" kern="1200" dirty="0">
                  <a:solidFill>
                    <a:schemeClr val="tx1"/>
                  </a:solidFill>
                  <a:latin typeface="Montserrat ExtraLight" pitchFamily="2" charset="77"/>
                </a:rPr>
                <a:t>ASA</a:t>
              </a:r>
            </a:p>
          </p:txBody>
        </p:sp>
        <p:sp>
          <p:nvSpPr>
            <p:cNvPr id="14" name="Rectángulo 13">
              <a:extLst>
                <a:ext uri="{FF2B5EF4-FFF2-40B4-BE49-F238E27FC236}">
                  <a16:creationId xmlns:a16="http://schemas.microsoft.com/office/drawing/2014/main" id="{B2FED2CF-76A8-7D47-A173-CB2C6E845DFE}"/>
                </a:ext>
              </a:extLst>
            </p:cNvPr>
            <p:cNvSpPr/>
            <p:nvPr/>
          </p:nvSpPr>
          <p:spPr>
            <a:xfrm>
              <a:off x="5618504" y="2231665"/>
              <a:ext cx="419109" cy="419109"/>
            </a:xfrm>
            <a:prstGeom prst="rect">
              <a:avLst/>
            </a:prstGeom>
          </p:spPr>
          <p:style>
            <a:lnRef idx="2">
              <a:schemeClr val="dk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5" name="Forma libre 14">
              <a:extLst>
                <a:ext uri="{FF2B5EF4-FFF2-40B4-BE49-F238E27FC236}">
                  <a16:creationId xmlns:a16="http://schemas.microsoft.com/office/drawing/2014/main" id="{ADD8CF86-65B7-884A-81B1-E145F584F0BD}"/>
                </a:ext>
              </a:extLst>
            </p:cNvPr>
            <p:cNvSpPr/>
            <p:nvPr/>
          </p:nvSpPr>
          <p:spPr>
            <a:xfrm>
              <a:off x="6154389" y="2260774"/>
              <a:ext cx="5659643" cy="976946"/>
            </a:xfrm>
            <a:custGeom>
              <a:avLst/>
              <a:gdLst>
                <a:gd name="connsiteX0" fmla="*/ 0 w 5305780"/>
                <a:gd name="connsiteY0" fmla="*/ 0 h 976946"/>
                <a:gd name="connsiteX1" fmla="*/ 5305780 w 5305780"/>
                <a:gd name="connsiteY1" fmla="*/ 0 h 976946"/>
                <a:gd name="connsiteX2" fmla="*/ 5305780 w 5305780"/>
                <a:gd name="connsiteY2" fmla="*/ 976946 h 976946"/>
                <a:gd name="connsiteX3" fmla="*/ 0 w 5305780"/>
                <a:gd name="connsiteY3" fmla="*/ 976946 h 976946"/>
                <a:gd name="connsiteX4" fmla="*/ 0 w 5305780"/>
                <a:gd name="connsiteY4" fmla="*/ 0 h 976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780" h="976946">
                  <a:moveTo>
                    <a:pt x="0" y="0"/>
                  </a:moveTo>
                  <a:lnTo>
                    <a:pt x="5305780" y="0"/>
                  </a:lnTo>
                  <a:lnTo>
                    <a:pt x="5305780" y="976946"/>
                  </a:lnTo>
                  <a:lnTo>
                    <a:pt x="0" y="976946"/>
                  </a:lnTo>
                  <a:lnTo>
                    <a:pt x="0" y="0"/>
                  </a:lnTo>
                  <a:close/>
                </a:path>
              </a:pathLst>
            </a:custGeom>
          </p:spPr>
          <p:style>
            <a:lnRef idx="0">
              <a:schemeClr val="dk2">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ExtraLight" pitchFamily="2" charset="77"/>
                </a:rPr>
                <a:t>Cuando se inicia antes de la semana 16 se asocia a una reducción en el riesgo de preeclampsia severa, preeclampsia temprana y RCIU en bajas dosis en pacientes con 1 factor de riesgo alto y 2 o mas moderados.</a:t>
              </a:r>
              <a:endParaRPr lang="es-ES" sz="1600" kern="1200" dirty="0">
                <a:solidFill>
                  <a:srgbClr val="152B48"/>
                </a:solidFill>
                <a:latin typeface="Montserrat ExtraLight" pitchFamily="2" charset="77"/>
              </a:endParaRPr>
            </a:p>
          </p:txBody>
        </p:sp>
        <p:sp>
          <p:nvSpPr>
            <p:cNvPr id="16" name="Rectángulo 15">
              <a:extLst>
                <a:ext uri="{FF2B5EF4-FFF2-40B4-BE49-F238E27FC236}">
                  <a16:creationId xmlns:a16="http://schemas.microsoft.com/office/drawing/2014/main" id="{4561D6EC-5E9F-E948-A64E-5D82461E41DD}"/>
                </a:ext>
              </a:extLst>
            </p:cNvPr>
            <p:cNvSpPr/>
            <p:nvPr/>
          </p:nvSpPr>
          <p:spPr>
            <a:xfrm>
              <a:off x="5641446" y="3530953"/>
              <a:ext cx="419109" cy="419109"/>
            </a:xfrm>
            <a:prstGeom prst="rect">
              <a:avLst/>
            </a:prstGeom>
          </p:spPr>
          <p:style>
            <a:lnRef idx="2">
              <a:schemeClr val="dk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7" name="Forma libre 16">
              <a:extLst>
                <a:ext uri="{FF2B5EF4-FFF2-40B4-BE49-F238E27FC236}">
                  <a16:creationId xmlns:a16="http://schemas.microsoft.com/office/drawing/2014/main" id="{6CD0D2AA-FF10-F843-800C-B59F7F914DD7}"/>
                </a:ext>
              </a:extLst>
            </p:cNvPr>
            <p:cNvSpPr/>
            <p:nvPr/>
          </p:nvSpPr>
          <p:spPr>
            <a:xfrm>
              <a:off x="6154389" y="3237720"/>
              <a:ext cx="5659643" cy="976946"/>
            </a:xfrm>
            <a:custGeom>
              <a:avLst/>
              <a:gdLst>
                <a:gd name="connsiteX0" fmla="*/ 0 w 5305780"/>
                <a:gd name="connsiteY0" fmla="*/ 0 h 976946"/>
                <a:gd name="connsiteX1" fmla="*/ 5305780 w 5305780"/>
                <a:gd name="connsiteY1" fmla="*/ 0 h 976946"/>
                <a:gd name="connsiteX2" fmla="*/ 5305780 w 5305780"/>
                <a:gd name="connsiteY2" fmla="*/ 976946 h 976946"/>
                <a:gd name="connsiteX3" fmla="*/ 0 w 5305780"/>
                <a:gd name="connsiteY3" fmla="*/ 976946 h 976946"/>
                <a:gd name="connsiteX4" fmla="*/ 0 w 5305780"/>
                <a:gd name="connsiteY4" fmla="*/ 0 h 976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780" h="976946">
                  <a:moveTo>
                    <a:pt x="0" y="0"/>
                  </a:moveTo>
                  <a:lnTo>
                    <a:pt x="5305780" y="0"/>
                  </a:lnTo>
                  <a:lnTo>
                    <a:pt x="5305780" y="976946"/>
                  </a:lnTo>
                  <a:lnTo>
                    <a:pt x="0" y="976946"/>
                  </a:lnTo>
                  <a:lnTo>
                    <a:pt x="0" y="0"/>
                  </a:lnTo>
                  <a:close/>
                </a:path>
              </a:pathLst>
            </a:custGeom>
          </p:spPr>
          <p:style>
            <a:lnRef idx="0">
              <a:schemeClr val="dk2">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ExtraLight" pitchFamily="2" charset="77"/>
                </a:rPr>
                <a:t>No es significativo para preeclampsia no severa.</a:t>
              </a:r>
              <a:endParaRPr lang="es-ES" sz="1600" kern="1200" dirty="0">
                <a:solidFill>
                  <a:srgbClr val="152B48"/>
                </a:solidFill>
                <a:latin typeface="Montserrat ExtraLight" pitchFamily="2" charset="77"/>
              </a:endParaRPr>
            </a:p>
          </p:txBody>
        </p:sp>
        <p:sp>
          <p:nvSpPr>
            <p:cNvPr id="18" name="Rectángulo 17">
              <a:extLst>
                <a:ext uri="{FF2B5EF4-FFF2-40B4-BE49-F238E27FC236}">
                  <a16:creationId xmlns:a16="http://schemas.microsoft.com/office/drawing/2014/main" id="{368A084B-F4C2-6D4C-8A68-BC4892CC61DE}"/>
                </a:ext>
              </a:extLst>
            </p:cNvPr>
            <p:cNvSpPr/>
            <p:nvPr/>
          </p:nvSpPr>
          <p:spPr>
            <a:xfrm>
              <a:off x="5666955" y="4363522"/>
              <a:ext cx="419109" cy="419109"/>
            </a:xfrm>
            <a:prstGeom prst="rect">
              <a:avLst/>
            </a:prstGeom>
          </p:spPr>
          <p:style>
            <a:lnRef idx="2">
              <a:schemeClr val="dk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9" name="Forma libre 18">
              <a:extLst>
                <a:ext uri="{FF2B5EF4-FFF2-40B4-BE49-F238E27FC236}">
                  <a16:creationId xmlns:a16="http://schemas.microsoft.com/office/drawing/2014/main" id="{A177C984-C72B-414D-BC94-BB23E819794F}"/>
                </a:ext>
              </a:extLst>
            </p:cNvPr>
            <p:cNvSpPr/>
            <p:nvPr/>
          </p:nvSpPr>
          <p:spPr>
            <a:xfrm>
              <a:off x="6179898" y="4214666"/>
              <a:ext cx="5634134" cy="976946"/>
            </a:xfrm>
            <a:custGeom>
              <a:avLst/>
              <a:gdLst>
                <a:gd name="connsiteX0" fmla="*/ 0 w 5305780"/>
                <a:gd name="connsiteY0" fmla="*/ 0 h 976946"/>
                <a:gd name="connsiteX1" fmla="*/ 5305780 w 5305780"/>
                <a:gd name="connsiteY1" fmla="*/ 0 h 976946"/>
                <a:gd name="connsiteX2" fmla="*/ 5305780 w 5305780"/>
                <a:gd name="connsiteY2" fmla="*/ 976946 h 976946"/>
                <a:gd name="connsiteX3" fmla="*/ 0 w 5305780"/>
                <a:gd name="connsiteY3" fmla="*/ 976946 h 976946"/>
                <a:gd name="connsiteX4" fmla="*/ 0 w 5305780"/>
                <a:gd name="connsiteY4" fmla="*/ 0 h 976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780" h="976946">
                  <a:moveTo>
                    <a:pt x="0" y="0"/>
                  </a:moveTo>
                  <a:lnTo>
                    <a:pt x="5305780" y="0"/>
                  </a:lnTo>
                  <a:lnTo>
                    <a:pt x="5305780" y="976946"/>
                  </a:lnTo>
                  <a:lnTo>
                    <a:pt x="0" y="976946"/>
                  </a:lnTo>
                  <a:lnTo>
                    <a:pt x="0" y="0"/>
                  </a:lnTo>
                  <a:close/>
                </a:path>
              </a:pathLst>
            </a:custGeom>
          </p:spPr>
          <p:style>
            <a:lnRef idx="0">
              <a:schemeClr val="dk2">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ExtraLight" pitchFamily="2" charset="77"/>
                </a:rPr>
                <a:t>Se inicia la profilaxis desde a la semana 12 - 28, idealmente antes de la semana 16 y preferiblemente a las 12.</a:t>
              </a:r>
              <a:endParaRPr lang="es-ES" sz="1600" kern="1200" dirty="0">
                <a:solidFill>
                  <a:srgbClr val="152B48"/>
                </a:solidFill>
                <a:latin typeface="Montserrat ExtraLight" pitchFamily="2" charset="77"/>
              </a:endParaRPr>
            </a:p>
          </p:txBody>
        </p:sp>
        <p:sp>
          <p:nvSpPr>
            <p:cNvPr id="20" name="Rectángulo 19">
              <a:extLst>
                <a:ext uri="{FF2B5EF4-FFF2-40B4-BE49-F238E27FC236}">
                  <a16:creationId xmlns:a16="http://schemas.microsoft.com/office/drawing/2014/main" id="{B7C3212B-8051-AD45-963F-0D5D3DAD6920}"/>
                </a:ext>
              </a:extLst>
            </p:cNvPr>
            <p:cNvSpPr/>
            <p:nvPr/>
          </p:nvSpPr>
          <p:spPr>
            <a:xfrm>
              <a:off x="5641446" y="5470530"/>
              <a:ext cx="419109" cy="419109"/>
            </a:xfrm>
            <a:prstGeom prst="rect">
              <a:avLst/>
            </a:prstGeom>
          </p:spPr>
          <p:style>
            <a:lnRef idx="2">
              <a:schemeClr val="dk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21" name="Forma libre 20">
              <a:extLst>
                <a:ext uri="{FF2B5EF4-FFF2-40B4-BE49-F238E27FC236}">
                  <a16:creationId xmlns:a16="http://schemas.microsoft.com/office/drawing/2014/main" id="{C3A59C95-0105-1C46-969B-1618442B84CF}"/>
                </a:ext>
              </a:extLst>
            </p:cNvPr>
            <p:cNvSpPr/>
            <p:nvPr/>
          </p:nvSpPr>
          <p:spPr>
            <a:xfrm>
              <a:off x="6179898" y="5191612"/>
              <a:ext cx="5634134" cy="976946"/>
            </a:xfrm>
            <a:custGeom>
              <a:avLst/>
              <a:gdLst>
                <a:gd name="connsiteX0" fmla="*/ 0 w 5305780"/>
                <a:gd name="connsiteY0" fmla="*/ 0 h 976946"/>
                <a:gd name="connsiteX1" fmla="*/ 5305780 w 5305780"/>
                <a:gd name="connsiteY1" fmla="*/ 0 h 976946"/>
                <a:gd name="connsiteX2" fmla="*/ 5305780 w 5305780"/>
                <a:gd name="connsiteY2" fmla="*/ 976946 h 976946"/>
                <a:gd name="connsiteX3" fmla="*/ 0 w 5305780"/>
                <a:gd name="connsiteY3" fmla="*/ 976946 h 976946"/>
                <a:gd name="connsiteX4" fmla="*/ 0 w 5305780"/>
                <a:gd name="connsiteY4" fmla="*/ 0 h 976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780" h="976946">
                  <a:moveTo>
                    <a:pt x="0" y="0"/>
                  </a:moveTo>
                  <a:lnTo>
                    <a:pt x="5305780" y="0"/>
                  </a:lnTo>
                  <a:lnTo>
                    <a:pt x="5305780" y="976946"/>
                  </a:lnTo>
                  <a:lnTo>
                    <a:pt x="0" y="976946"/>
                  </a:lnTo>
                  <a:lnTo>
                    <a:pt x="0" y="0"/>
                  </a:lnTo>
                  <a:close/>
                </a:path>
              </a:pathLst>
            </a:custGeom>
          </p:spPr>
          <p:style>
            <a:lnRef idx="0">
              <a:schemeClr val="dk2">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s-CO" sz="1600" kern="1200" dirty="0">
                  <a:solidFill>
                    <a:srgbClr val="152B48"/>
                  </a:solidFill>
                  <a:latin typeface="Montserrat ExtraLight" pitchFamily="2" charset="77"/>
                </a:rPr>
                <a:t>Se recomienda dosis de 88 mg, pero en Colombia solo hay de 100 mg.</a:t>
              </a:r>
              <a:endParaRPr lang="es-ES" sz="1600" kern="1200" dirty="0">
                <a:solidFill>
                  <a:srgbClr val="152B48"/>
                </a:solidFill>
                <a:latin typeface="Montserrat ExtraLight" pitchFamily="2" charset="77"/>
              </a:endParaRPr>
            </a:p>
          </p:txBody>
        </p:sp>
      </p:grpSp>
    </p:spTree>
    <p:extLst>
      <p:ext uri="{BB962C8B-B14F-4D97-AF65-F5344CB8AC3E}">
        <p14:creationId xmlns:p14="http://schemas.microsoft.com/office/powerpoint/2010/main" val="199903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86CC566A-0340-BA42-A61B-281445F4F3EF}"/>
              </a:ext>
            </a:extLst>
          </p:cNvPr>
          <p:cNvGraphicFramePr/>
          <p:nvPr>
            <p:extLst>
              <p:ext uri="{D42A27DB-BD31-4B8C-83A1-F6EECF244321}">
                <p14:modId xmlns:p14="http://schemas.microsoft.com/office/powerpoint/2010/main" val="3915800245"/>
              </p:ext>
            </p:extLst>
          </p:nvPr>
        </p:nvGraphicFramePr>
        <p:xfrm>
          <a:off x="4501703" y="707162"/>
          <a:ext cx="7522346" cy="5945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71ED09F9-7D11-E947-8082-4A4EA94695A2}"/>
              </a:ext>
            </a:extLst>
          </p:cNvPr>
          <p:cNvSpPr txBox="1"/>
          <p:nvPr/>
        </p:nvSpPr>
        <p:spPr>
          <a:xfrm>
            <a:off x="644096" y="383996"/>
            <a:ext cx="3722630" cy="646331"/>
          </a:xfrm>
          <a:prstGeom prst="rect">
            <a:avLst/>
          </a:prstGeom>
          <a:solidFill>
            <a:srgbClr val="152B48"/>
          </a:solidFill>
          <a:ln>
            <a:solidFill>
              <a:srgbClr val="00AAA7"/>
            </a:solidFill>
          </a:ln>
        </p:spPr>
        <p:txBody>
          <a:bodyPr wrap="square" rtlCol="0">
            <a:spAutoFit/>
          </a:bodyPr>
          <a:lstStyle/>
          <a:p>
            <a:pPr algn="ctr"/>
            <a:r>
              <a:rPr lang="es-CO" sz="3600" b="1" dirty="0">
                <a:solidFill>
                  <a:schemeClr val="bg1"/>
                </a:solidFill>
                <a:latin typeface="Montserrat ExtraLight" pitchFamily="2" charset="77"/>
              </a:rPr>
              <a:t>Epidemiología </a:t>
            </a:r>
          </a:p>
        </p:txBody>
      </p:sp>
    </p:spTree>
    <p:extLst>
      <p:ext uri="{BB962C8B-B14F-4D97-AF65-F5344CB8AC3E}">
        <p14:creationId xmlns:p14="http://schemas.microsoft.com/office/powerpoint/2010/main" val="286505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B4DC44F6-DAE0-114D-987A-AAE04BD55E02}"/>
                                            </p:graphicEl>
                                          </p:spTgt>
                                        </p:tgtEl>
                                        <p:attrNameLst>
                                          <p:attrName>style.visibility</p:attrName>
                                        </p:attrNameLst>
                                      </p:cBhvr>
                                      <p:to>
                                        <p:strVal val="visible"/>
                                      </p:to>
                                    </p:set>
                                    <p:animEffect transition="in" filter="fade">
                                      <p:cBhvr>
                                        <p:cTn id="7" dur="500"/>
                                        <p:tgtEl>
                                          <p:spTgt spid="2">
                                            <p:graphicEl>
                                              <a:dgm id="{B4DC44F6-DAE0-114D-987A-AAE04BD55E0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314CB55A-B937-B34D-95A2-41C0CF9D37C2}"/>
                                            </p:graphicEl>
                                          </p:spTgt>
                                        </p:tgtEl>
                                        <p:attrNameLst>
                                          <p:attrName>style.visibility</p:attrName>
                                        </p:attrNameLst>
                                      </p:cBhvr>
                                      <p:to>
                                        <p:strVal val="visible"/>
                                      </p:to>
                                    </p:set>
                                    <p:animEffect transition="in" filter="fade">
                                      <p:cBhvr>
                                        <p:cTn id="12" dur="500"/>
                                        <p:tgtEl>
                                          <p:spTgt spid="2">
                                            <p:graphicEl>
                                              <a:dgm id="{314CB55A-B937-B34D-95A2-41C0CF9D37C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graphicEl>
                                              <a:dgm id="{A192EB97-4006-3245-A770-2249E75253AB}"/>
                                            </p:graphicEl>
                                          </p:spTgt>
                                        </p:tgtEl>
                                        <p:attrNameLst>
                                          <p:attrName>style.visibility</p:attrName>
                                        </p:attrNameLst>
                                      </p:cBhvr>
                                      <p:to>
                                        <p:strVal val="visible"/>
                                      </p:to>
                                    </p:set>
                                    <p:animEffect transition="in" filter="fade">
                                      <p:cBhvr>
                                        <p:cTn id="15" dur="500"/>
                                        <p:tgtEl>
                                          <p:spTgt spid="2">
                                            <p:graphicEl>
                                              <a:dgm id="{A192EB97-4006-3245-A770-2249E75253A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graphicEl>
                                              <a:dgm id="{951F9749-746D-334D-A299-6C7B8DF00B83}"/>
                                            </p:graphicEl>
                                          </p:spTgt>
                                        </p:tgtEl>
                                        <p:attrNameLst>
                                          <p:attrName>style.visibility</p:attrName>
                                        </p:attrNameLst>
                                      </p:cBhvr>
                                      <p:to>
                                        <p:strVal val="visible"/>
                                      </p:to>
                                    </p:set>
                                    <p:animEffect transition="in" filter="fade">
                                      <p:cBhvr>
                                        <p:cTn id="20" dur="500"/>
                                        <p:tgtEl>
                                          <p:spTgt spid="2">
                                            <p:graphicEl>
                                              <a:dgm id="{951F9749-746D-334D-A299-6C7B8DF00B83}"/>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graphicEl>
                                              <a:dgm id="{F496D4DA-1F90-7E48-891E-AF9BB4712482}"/>
                                            </p:graphicEl>
                                          </p:spTgt>
                                        </p:tgtEl>
                                        <p:attrNameLst>
                                          <p:attrName>style.visibility</p:attrName>
                                        </p:attrNameLst>
                                      </p:cBhvr>
                                      <p:to>
                                        <p:strVal val="visible"/>
                                      </p:to>
                                    </p:set>
                                    <p:animEffect transition="in" filter="fade">
                                      <p:cBhvr>
                                        <p:cTn id="23" dur="500"/>
                                        <p:tgtEl>
                                          <p:spTgt spid="2">
                                            <p:graphicEl>
                                              <a:dgm id="{F496D4DA-1F90-7E48-891E-AF9BB471248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graphicEl>
                                              <a:dgm id="{C81BDD0B-BC74-4A40-AB8D-AD0919C93038}"/>
                                            </p:graphicEl>
                                          </p:spTgt>
                                        </p:tgtEl>
                                        <p:attrNameLst>
                                          <p:attrName>style.visibility</p:attrName>
                                        </p:attrNameLst>
                                      </p:cBhvr>
                                      <p:to>
                                        <p:strVal val="visible"/>
                                      </p:to>
                                    </p:set>
                                    <p:animEffect transition="in" filter="fade">
                                      <p:cBhvr>
                                        <p:cTn id="28" dur="500"/>
                                        <p:tgtEl>
                                          <p:spTgt spid="2">
                                            <p:graphicEl>
                                              <a:dgm id="{C81BDD0B-BC74-4A40-AB8D-AD0919C9303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graphicEl>
                                              <a:dgm id="{C2BB8A4E-D4A5-494A-BAEC-39F3D52AE963}"/>
                                            </p:graphicEl>
                                          </p:spTgt>
                                        </p:tgtEl>
                                        <p:attrNameLst>
                                          <p:attrName>style.visibility</p:attrName>
                                        </p:attrNameLst>
                                      </p:cBhvr>
                                      <p:to>
                                        <p:strVal val="visible"/>
                                      </p:to>
                                    </p:set>
                                    <p:animEffect transition="in" filter="fade">
                                      <p:cBhvr>
                                        <p:cTn id="31" dur="500"/>
                                        <p:tgtEl>
                                          <p:spTgt spid="2">
                                            <p:graphicEl>
                                              <a:dgm id="{C2BB8A4E-D4A5-494A-BAEC-39F3D52AE96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4">
            <a:extLst>
              <a:ext uri="{FF2B5EF4-FFF2-40B4-BE49-F238E27FC236}">
                <a16:creationId xmlns:a16="http://schemas.microsoft.com/office/drawing/2014/main" id="{2A02F8D6-D5E4-D046-BB39-7BED9E9C0A41}"/>
              </a:ext>
            </a:extLst>
          </p:cNvPr>
          <p:cNvSpPr txBox="1">
            <a:spLocks/>
          </p:cNvSpPr>
          <p:nvPr/>
        </p:nvSpPr>
        <p:spPr>
          <a:xfrm>
            <a:off x="4669654" y="486920"/>
            <a:ext cx="4219074" cy="549592"/>
          </a:xfrm>
          <a:prstGeom prst="rect">
            <a:avLst/>
          </a:prstGeom>
          <a:solidFill>
            <a:srgbClr val="152B48"/>
          </a:solidFill>
          <a:ln>
            <a:solidFill>
              <a:srgbClr val="00AAA7"/>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b="1" dirty="0">
                <a:solidFill>
                  <a:schemeClr val="bg1"/>
                </a:solidFill>
                <a:latin typeface="Montserrat ExtraLight" pitchFamily="2" charset="77"/>
              </a:rPr>
              <a:t>Tratamiento </a:t>
            </a:r>
          </a:p>
        </p:txBody>
      </p:sp>
      <p:pic>
        <p:nvPicPr>
          <p:cNvPr id="2" name="Imagen 1">
            <a:extLst>
              <a:ext uri="{FF2B5EF4-FFF2-40B4-BE49-F238E27FC236}">
                <a16:creationId xmlns:a16="http://schemas.microsoft.com/office/drawing/2014/main" id="{FD3B0202-E29F-D64C-A4B0-D1CA013F8AB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5682" y="1174666"/>
            <a:ext cx="5080000" cy="2540000"/>
          </a:xfrm>
          <a:prstGeom prst="rect">
            <a:avLst/>
          </a:prstGeom>
        </p:spPr>
      </p:pic>
      <p:sp>
        <p:nvSpPr>
          <p:cNvPr id="4" name="Rectángulo 3">
            <a:extLst>
              <a:ext uri="{FF2B5EF4-FFF2-40B4-BE49-F238E27FC236}">
                <a16:creationId xmlns:a16="http://schemas.microsoft.com/office/drawing/2014/main" id="{A7BE7401-788A-9A44-91DE-53C3BF3C165D}"/>
              </a:ext>
            </a:extLst>
          </p:cNvPr>
          <p:cNvSpPr/>
          <p:nvPr/>
        </p:nvSpPr>
        <p:spPr>
          <a:xfrm>
            <a:off x="5224380" y="2576595"/>
            <a:ext cx="6555872" cy="3539430"/>
          </a:xfrm>
          <a:prstGeom prst="rect">
            <a:avLst/>
          </a:prstGeom>
        </p:spPr>
        <p:txBody>
          <a:bodyPr wrap="square">
            <a:spAutoFit/>
          </a:bodyPr>
          <a:lstStyle/>
          <a:p>
            <a:pPr marL="457200" indent="-457200">
              <a:buFont typeface="Arial" panose="020B0604020202020204" pitchFamily="34" charset="0"/>
              <a:buChar char="•"/>
            </a:pPr>
            <a:r>
              <a:rPr lang="es-CO" sz="2800" dirty="0">
                <a:solidFill>
                  <a:srgbClr val="152B48"/>
                </a:solidFill>
                <a:latin typeface="Montserrat ExtraLight" pitchFamily="2" charset="77"/>
              </a:rPr>
              <a:t>Los objetivos del tratamiento son la prevención de la ICC, IAM, IRA y ACV.</a:t>
            </a:r>
          </a:p>
          <a:p>
            <a:pPr marL="457200" indent="-457200">
              <a:buFont typeface="Arial" panose="020B0604020202020204" pitchFamily="34" charset="0"/>
              <a:buChar char="•"/>
            </a:pPr>
            <a:endParaRPr lang="es-CO" sz="2800" dirty="0">
              <a:solidFill>
                <a:srgbClr val="152B48"/>
              </a:solidFill>
              <a:latin typeface="Montserrat ExtraLight" pitchFamily="2" charset="77"/>
            </a:endParaRPr>
          </a:p>
          <a:p>
            <a:pPr marL="457200" indent="-457200">
              <a:buFont typeface="Arial" panose="020B0604020202020204" pitchFamily="34" charset="0"/>
              <a:buChar char="•"/>
            </a:pPr>
            <a:r>
              <a:rPr lang="es-CO" sz="2800" dirty="0">
                <a:solidFill>
                  <a:srgbClr val="152B48"/>
                </a:solidFill>
                <a:latin typeface="Montserrat ExtraLight" pitchFamily="2" charset="77"/>
              </a:rPr>
              <a:t>Se inicia tratamiento una vez se identifique preeclampsia severa o cifras de presión arterial mayores de 150/100 mmHg.</a:t>
            </a:r>
            <a:endParaRPr lang="es-CO" sz="2800" dirty="0">
              <a:solidFill>
                <a:srgbClr val="152B48"/>
              </a:solidFill>
              <a:effectLst/>
              <a:latin typeface="Montserrat ExtraLight" pitchFamily="2" charset="77"/>
            </a:endParaRPr>
          </a:p>
        </p:txBody>
      </p:sp>
    </p:spTree>
    <p:extLst>
      <p:ext uri="{BB962C8B-B14F-4D97-AF65-F5344CB8AC3E}">
        <p14:creationId xmlns:p14="http://schemas.microsoft.com/office/powerpoint/2010/main" val="1415759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5FB3844-A45C-6E44-A9E5-CE271C0350A8}"/>
              </a:ext>
            </a:extLst>
          </p:cNvPr>
          <p:cNvSpPr/>
          <p:nvPr/>
        </p:nvSpPr>
        <p:spPr>
          <a:xfrm>
            <a:off x="3956793" y="196263"/>
            <a:ext cx="4711546" cy="646331"/>
          </a:xfrm>
          <a:prstGeom prst="rect">
            <a:avLst/>
          </a:prstGeom>
          <a:solidFill>
            <a:srgbClr val="152B48"/>
          </a:solidFill>
          <a:ln>
            <a:solidFill>
              <a:srgbClr val="00AAA7"/>
            </a:solidFill>
          </a:ln>
        </p:spPr>
        <p:txBody>
          <a:bodyPr wrap="none">
            <a:spAutoFit/>
          </a:bodyPr>
          <a:lstStyle/>
          <a:p>
            <a:r>
              <a:rPr lang="es-CO" sz="3600" b="1" dirty="0">
                <a:solidFill>
                  <a:schemeClr val="bg1"/>
                </a:solidFill>
                <a:latin typeface="Montserrat ExtraLight" pitchFamily="2" charset="77"/>
              </a:rPr>
              <a:t>Manejo expectante</a:t>
            </a:r>
            <a:endParaRPr lang="es-CO" sz="3600" b="1" dirty="0">
              <a:solidFill>
                <a:schemeClr val="bg1"/>
              </a:solidFill>
              <a:effectLst/>
              <a:latin typeface="Montserrat ExtraLight" pitchFamily="2" charset="77"/>
            </a:endParaRPr>
          </a:p>
        </p:txBody>
      </p:sp>
      <p:sp>
        <p:nvSpPr>
          <p:cNvPr id="3" name="Rectángulo 2">
            <a:extLst>
              <a:ext uri="{FF2B5EF4-FFF2-40B4-BE49-F238E27FC236}">
                <a16:creationId xmlns:a16="http://schemas.microsoft.com/office/drawing/2014/main" id="{8FEAA189-A78F-5145-86B9-2A8C5CD854FB}"/>
              </a:ext>
            </a:extLst>
          </p:cNvPr>
          <p:cNvSpPr/>
          <p:nvPr/>
        </p:nvSpPr>
        <p:spPr>
          <a:xfrm>
            <a:off x="433135" y="928471"/>
            <a:ext cx="11758863" cy="3170099"/>
          </a:xfrm>
          <a:prstGeom prst="rect">
            <a:avLst/>
          </a:prstGeom>
        </p:spPr>
        <p:txBody>
          <a:bodyPr wrap="square">
            <a:spAutoFit/>
          </a:bodyPr>
          <a:lstStyle/>
          <a:p>
            <a:pPr marL="342900" indent="-342900" algn="just">
              <a:buFont typeface="Arial" panose="020B0604020202020204" pitchFamily="34" charset="0"/>
              <a:buChar char="•"/>
            </a:pPr>
            <a:r>
              <a:rPr lang="es-CO" sz="2000" dirty="0">
                <a:solidFill>
                  <a:srgbClr val="152B48"/>
                </a:solidFill>
                <a:latin typeface="Montserrat ExtraLight" pitchFamily="2" charset="77"/>
              </a:rPr>
              <a:t>Se puede hacer manejo expectante en pacientes con hipertensión gestacional o preeclampsia sin signos de severidad.</a:t>
            </a:r>
          </a:p>
          <a:p>
            <a:pPr marL="342900" indent="-342900" algn="just">
              <a:buFont typeface="Arial" panose="020B0604020202020204" pitchFamily="34" charset="0"/>
              <a:buChar char="•"/>
            </a:pPr>
            <a:endParaRPr lang="es-CO" sz="2000" dirty="0">
              <a:solidFill>
                <a:srgbClr val="152B48"/>
              </a:solidFill>
              <a:latin typeface="Montserrat ExtraLight" pitchFamily="2" charset="77"/>
            </a:endParaRPr>
          </a:p>
          <a:p>
            <a:pPr marL="342900" indent="-342900" algn="just">
              <a:buFont typeface="Arial" panose="020B0604020202020204" pitchFamily="34" charset="0"/>
              <a:buChar char="•"/>
            </a:pPr>
            <a:r>
              <a:rPr lang="es-CO" sz="2000" dirty="0">
                <a:solidFill>
                  <a:srgbClr val="152B48"/>
                </a:solidFill>
                <a:latin typeface="Montserrat ExtraLight" pitchFamily="2" charset="77"/>
              </a:rPr>
              <a:t>Se podría hacer vigilancia hasta las 37 semanas ( 37 + 6 ) en ausencia de otras condiciones obstétricas.</a:t>
            </a:r>
          </a:p>
          <a:p>
            <a:pPr marL="342900" indent="-342900" algn="just">
              <a:buFont typeface="Arial" panose="020B0604020202020204" pitchFamily="34" charset="0"/>
              <a:buChar char="•"/>
            </a:pPr>
            <a:endParaRPr lang="es-CO" sz="2000" dirty="0">
              <a:solidFill>
                <a:srgbClr val="152B48"/>
              </a:solidFill>
              <a:latin typeface="Montserrat ExtraLight" pitchFamily="2" charset="77"/>
            </a:endParaRPr>
          </a:p>
          <a:p>
            <a:pPr marL="342900" indent="-342900" algn="just">
              <a:buFont typeface="Arial" panose="020B0604020202020204" pitchFamily="34" charset="0"/>
              <a:buChar char="•"/>
            </a:pPr>
            <a:r>
              <a:rPr lang="es-CO" sz="2000" dirty="0">
                <a:solidFill>
                  <a:srgbClr val="152B48"/>
                </a:solidFill>
                <a:latin typeface="Montserrat ExtraLight" pitchFamily="2" charset="77"/>
              </a:rPr>
              <a:t>Aunque hay mas riesgo de hipertensión severa, preeclampsia severa, eclampsia, HELLP, abrupcio de placenta y RCIU, los riesgos son bajos comparado con el alto riesgo de ingreso a UCIN, complicaciones respiratorias, y muerte neonatal de los bebes que nacen </a:t>
            </a:r>
            <a:r>
              <a:rPr lang="es-CO" sz="2000" b="1" dirty="0">
                <a:solidFill>
                  <a:srgbClr val="152B48"/>
                </a:solidFill>
                <a:latin typeface="Montserrat ExtraLight" pitchFamily="2" charset="77"/>
              </a:rPr>
              <a:t>antes de las 37 semanas.</a:t>
            </a:r>
            <a:endParaRPr lang="es-CO" sz="2000" b="1" dirty="0">
              <a:solidFill>
                <a:srgbClr val="152B48"/>
              </a:solidFill>
              <a:effectLst/>
              <a:latin typeface="Montserrat ExtraLight" pitchFamily="2" charset="77"/>
            </a:endParaRPr>
          </a:p>
        </p:txBody>
      </p:sp>
      <p:sp>
        <p:nvSpPr>
          <p:cNvPr id="4" name="Rectángulo 3">
            <a:extLst>
              <a:ext uri="{FF2B5EF4-FFF2-40B4-BE49-F238E27FC236}">
                <a16:creationId xmlns:a16="http://schemas.microsoft.com/office/drawing/2014/main" id="{7122F73D-59E4-B54E-BA86-9C8C622482FB}"/>
              </a:ext>
            </a:extLst>
          </p:cNvPr>
          <p:cNvSpPr/>
          <p:nvPr/>
        </p:nvSpPr>
        <p:spPr>
          <a:xfrm>
            <a:off x="4794061" y="4270324"/>
            <a:ext cx="7273530" cy="2308324"/>
          </a:xfrm>
          <a:prstGeom prst="rect">
            <a:avLst/>
          </a:prstGeom>
          <a:solidFill>
            <a:srgbClr val="152B48"/>
          </a:solidFill>
          <a:ln>
            <a:solidFill>
              <a:srgbClr val="00AAA7"/>
            </a:solidFill>
          </a:ln>
        </p:spPr>
        <p:txBody>
          <a:bodyPr wrap="square">
            <a:spAutoFit/>
          </a:bodyPr>
          <a:lstStyle/>
          <a:p>
            <a:pPr marL="285750" indent="-285750">
              <a:buFont typeface="Arial" panose="020B0604020202020204" pitchFamily="34" charset="0"/>
              <a:buChar char="•"/>
            </a:pPr>
            <a:r>
              <a:rPr lang="es-CO" dirty="0">
                <a:solidFill>
                  <a:schemeClr val="bg1"/>
                </a:solidFill>
                <a:latin typeface="Montserrat ExtraLight" pitchFamily="2" charset="77"/>
              </a:rPr>
              <a:t>Si se hace diagnóstico de preeclampsia severa después de la semana 34, se debe desembarazar a las 34 semanas - 34 + 7. Pero en caso de diagnóstico antes de la semana 34 se podría hacer manejo expectante, siguen habiendo limitaciones con este último.</a:t>
            </a:r>
          </a:p>
          <a:p>
            <a:pPr marL="285750" indent="-285750">
              <a:buFont typeface="Arial" panose="020B0604020202020204" pitchFamily="34" charset="0"/>
              <a:buChar char="•"/>
            </a:pPr>
            <a:endParaRPr lang="es-CO" dirty="0">
              <a:solidFill>
                <a:schemeClr val="bg1"/>
              </a:solidFill>
              <a:latin typeface="Montserrat ExtraLight" pitchFamily="2" charset="77"/>
            </a:endParaRPr>
          </a:p>
          <a:p>
            <a:pPr marL="285750" indent="-285750">
              <a:buFont typeface="Arial" panose="020B0604020202020204" pitchFamily="34" charset="0"/>
              <a:buChar char="•"/>
            </a:pPr>
            <a:r>
              <a:rPr lang="es-CO" dirty="0">
                <a:solidFill>
                  <a:schemeClr val="bg1"/>
                </a:solidFill>
                <a:latin typeface="Montserrat ExtraLight" pitchFamily="2" charset="77"/>
              </a:rPr>
              <a:t>Sin embargo, para hacer un manejo expectante, depende de la posibilidad de vigilancia.</a:t>
            </a:r>
            <a:endParaRPr lang="es-CO" dirty="0">
              <a:solidFill>
                <a:schemeClr val="bg1"/>
              </a:solidFill>
              <a:effectLst/>
              <a:latin typeface="Montserrat ExtraLight" pitchFamily="2" charset="77"/>
            </a:endParaRPr>
          </a:p>
        </p:txBody>
      </p:sp>
    </p:spTree>
    <p:extLst>
      <p:ext uri="{BB962C8B-B14F-4D97-AF65-F5344CB8AC3E}">
        <p14:creationId xmlns:p14="http://schemas.microsoft.com/office/powerpoint/2010/main" val="145451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D346349-36D1-5F4C-A0DD-8B5CB3302C99}"/>
              </a:ext>
            </a:extLst>
          </p:cNvPr>
          <p:cNvPicPr>
            <a:picLocks noChangeAspect="1"/>
          </p:cNvPicPr>
          <p:nvPr/>
        </p:nvPicPr>
        <p:blipFill>
          <a:blip r:embed="rId2"/>
          <a:stretch>
            <a:fillRect/>
          </a:stretch>
        </p:blipFill>
        <p:spPr>
          <a:xfrm>
            <a:off x="817110" y="1694662"/>
            <a:ext cx="3498693" cy="1939035"/>
          </a:xfrm>
          <a:prstGeom prst="rect">
            <a:avLst/>
          </a:prstGeom>
        </p:spPr>
      </p:pic>
      <p:sp>
        <p:nvSpPr>
          <p:cNvPr id="4" name="Rectángulo 3">
            <a:extLst>
              <a:ext uri="{FF2B5EF4-FFF2-40B4-BE49-F238E27FC236}">
                <a16:creationId xmlns:a16="http://schemas.microsoft.com/office/drawing/2014/main" id="{8E1CF7F3-399F-784E-BDAB-1978CE2AFF50}"/>
              </a:ext>
            </a:extLst>
          </p:cNvPr>
          <p:cNvSpPr/>
          <p:nvPr/>
        </p:nvSpPr>
        <p:spPr>
          <a:xfrm>
            <a:off x="708416" y="425364"/>
            <a:ext cx="3716082" cy="707886"/>
          </a:xfrm>
          <a:prstGeom prst="rect">
            <a:avLst/>
          </a:prstGeom>
          <a:solidFill>
            <a:srgbClr val="152B48"/>
          </a:solidFill>
          <a:ln>
            <a:solidFill>
              <a:srgbClr val="00AAA7"/>
            </a:solidFill>
          </a:ln>
        </p:spPr>
        <p:txBody>
          <a:bodyPr wrap="none">
            <a:spAutoFit/>
          </a:bodyPr>
          <a:lstStyle/>
          <a:p>
            <a:pPr algn="ctr"/>
            <a:r>
              <a:rPr lang="es-CO" sz="4000" b="1" dirty="0">
                <a:solidFill>
                  <a:schemeClr val="bg1"/>
                </a:solidFill>
                <a:effectLst/>
                <a:latin typeface="Montserrat ExtraLight" pitchFamily="2" charset="77"/>
              </a:rPr>
              <a:t>Seguimiento </a:t>
            </a:r>
          </a:p>
        </p:txBody>
      </p:sp>
      <p:graphicFrame>
        <p:nvGraphicFramePr>
          <p:cNvPr id="3" name="Diagrama 2">
            <a:extLst>
              <a:ext uri="{FF2B5EF4-FFF2-40B4-BE49-F238E27FC236}">
                <a16:creationId xmlns:a16="http://schemas.microsoft.com/office/drawing/2014/main" id="{21749C34-CF0A-2B46-9915-0B4AB418A082}"/>
              </a:ext>
            </a:extLst>
          </p:cNvPr>
          <p:cNvGraphicFramePr/>
          <p:nvPr>
            <p:extLst>
              <p:ext uri="{D42A27DB-BD31-4B8C-83A1-F6EECF244321}">
                <p14:modId xmlns:p14="http://schemas.microsoft.com/office/powerpoint/2010/main" val="320772324"/>
              </p:ext>
            </p:extLst>
          </p:nvPr>
        </p:nvGraphicFramePr>
        <p:xfrm>
          <a:off x="4641078" y="425364"/>
          <a:ext cx="7776164" cy="6143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403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6FE512A7-AF9F-B64E-8F67-D30939563F49}"/>
                                            </p:graphicEl>
                                          </p:spTgt>
                                        </p:tgtEl>
                                        <p:attrNameLst>
                                          <p:attrName>style.visibility</p:attrName>
                                        </p:attrNameLst>
                                      </p:cBhvr>
                                      <p:to>
                                        <p:strVal val="visible"/>
                                      </p:to>
                                    </p:set>
                                    <p:animEffect transition="in" filter="fade">
                                      <p:cBhvr>
                                        <p:cTn id="7" dur="500"/>
                                        <p:tgtEl>
                                          <p:spTgt spid="3">
                                            <p:graphicEl>
                                              <a:dgm id="{6FE512A7-AF9F-B64E-8F67-D30939563F4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graphicEl>
                                              <a:dgm id="{91D127CD-6029-A24A-A7D1-F079B25C11AE}"/>
                                            </p:graphicEl>
                                          </p:spTgt>
                                        </p:tgtEl>
                                        <p:attrNameLst>
                                          <p:attrName>style.visibility</p:attrName>
                                        </p:attrNameLst>
                                      </p:cBhvr>
                                      <p:to>
                                        <p:strVal val="visible"/>
                                      </p:to>
                                    </p:set>
                                    <p:animEffect transition="in" filter="fade">
                                      <p:cBhvr>
                                        <p:cTn id="10" dur="500"/>
                                        <p:tgtEl>
                                          <p:spTgt spid="3">
                                            <p:graphicEl>
                                              <a:dgm id="{91D127CD-6029-A24A-A7D1-F079B25C11A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graphicEl>
                                              <a:dgm id="{A6B78E31-8E30-8341-88F4-99B869EBC2C9}"/>
                                            </p:graphicEl>
                                          </p:spTgt>
                                        </p:tgtEl>
                                        <p:attrNameLst>
                                          <p:attrName>style.visibility</p:attrName>
                                        </p:attrNameLst>
                                      </p:cBhvr>
                                      <p:to>
                                        <p:strVal val="visible"/>
                                      </p:to>
                                    </p:set>
                                    <p:animEffect transition="in" filter="fade">
                                      <p:cBhvr>
                                        <p:cTn id="15" dur="500"/>
                                        <p:tgtEl>
                                          <p:spTgt spid="3">
                                            <p:graphicEl>
                                              <a:dgm id="{A6B78E31-8E30-8341-88F4-99B869EBC2C9}"/>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graphicEl>
                                              <a:dgm id="{12FABC73-012D-0C45-B18C-E6D20F00850E}"/>
                                            </p:graphicEl>
                                          </p:spTgt>
                                        </p:tgtEl>
                                        <p:attrNameLst>
                                          <p:attrName>style.visibility</p:attrName>
                                        </p:attrNameLst>
                                      </p:cBhvr>
                                      <p:to>
                                        <p:strVal val="visible"/>
                                      </p:to>
                                    </p:set>
                                    <p:animEffect transition="in" filter="fade">
                                      <p:cBhvr>
                                        <p:cTn id="18" dur="500"/>
                                        <p:tgtEl>
                                          <p:spTgt spid="3">
                                            <p:graphicEl>
                                              <a:dgm id="{12FABC73-012D-0C45-B18C-E6D20F00850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graphicEl>
                                              <a:dgm id="{50251D2B-19B4-F443-93AF-E75F319F5BF6}"/>
                                            </p:graphicEl>
                                          </p:spTgt>
                                        </p:tgtEl>
                                        <p:attrNameLst>
                                          <p:attrName>style.visibility</p:attrName>
                                        </p:attrNameLst>
                                      </p:cBhvr>
                                      <p:to>
                                        <p:strVal val="visible"/>
                                      </p:to>
                                    </p:set>
                                    <p:animEffect transition="in" filter="fade">
                                      <p:cBhvr>
                                        <p:cTn id="23" dur="500"/>
                                        <p:tgtEl>
                                          <p:spTgt spid="3">
                                            <p:graphicEl>
                                              <a:dgm id="{50251D2B-19B4-F443-93AF-E75F319F5BF6}"/>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graphicEl>
                                              <a:dgm id="{E9702C89-702B-7A45-8E1A-052F4535FDE1}"/>
                                            </p:graphicEl>
                                          </p:spTgt>
                                        </p:tgtEl>
                                        <p:attrNameLst>
                                          <p:attrName>style.visibility</p:attrName>
                                        </p:attrNameLst>
                                      </p:cBhvr>
                                      <p:to>
                                        <p:strVal val="visible"/>
                                      </p:to>
                                    </p:set>
                                    <p:animEffect transition="in" filter="fade">
                                      <p:cBhvr>
                                        <p:cTn id="26" dur="500"/>
                                        <p:tgtEl>
                                          <p:spTgt spid="3">
                                            <p:graphicEl>
                                              <a:dgm id="{E9702C89-702B-7A45-8E1A-052F4535FDE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B83EADA-96B5-7244-8F5D-DF8BDD501C1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759117" y="710821"/>
            <a:ext cx="6160168" cy="4783600"/>
          </a:xfrm>
          <a:prstGeom prst="rect">
            <a:avLst/>
          </a:prstGeom>
          <a:ln>
            <a:solidFill>
              <a:srgbClr val="00AAA7"/>
            </a:solidFill>
          </a:ln>
        </p:spPr>
      </p:pic>
      <p:pic>
        <p:nvPicPr>
          <p:cNvPr id="3" name="Imagen 2">
            <a:extLst>
              <a:ext uri="{FF2B5EF4-FFF2-40B4-BE49-F238E27FC236}">
                <a16:creationId xmlns:a16="http://schemas.microsoft.com/office/drawing/2014/main" id="{73E9C5E7-78A1-1541-8C99-FC7CB77187F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93558" y="710821"/>
            <a:ext cx="4957011" cy="2754274"/>
          </a:xfrm>
          <a:prstGeom prst="rect">
            <a:avLst/>
          </a:prstGeom>
          <a:ln>
            <a:solidFill>
              <a:srgbClr val="00AAA7"/>
            </a:solidFill>
          </a:ln>
        </p:spPr>
      </p:pic>
    </p:spTree>
    <p:extLst>
      <p:ext uri="{BB962C8B-B14F-4D97-AF65-F5344CB8AC3E}">
        <p14:creationId xmlns:p14="http://schemas.microsoft.com/office/powerpoint/2010/main" val="28902570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F93A2D1-3149-F34A-8EF2-C40B43302187}"/>
              </a:ext>
            </a:extLst>
          </p:cNvPr>
          <p:cNvSpPr/>
          <p:nvPr/>
        </p:nvSpPr>
        <p:spPr>
          <a:xfrm>
            <a:off x="564998" y="192835"/>
            <a:ext cx="10696559" cy="954107"/>
          </a:xfrm>
          <a:prstGeom prst="rect">
            <a:avLst/>
          </a:prstGeom>
          <a:solidFill>
            <a:srgbClr val="152B48"/>
          </a:solidFill>
          <a:ln>
            <a:solidFill>
              <a:srgbClr val="00AAA7"/>
            </a:solidFill>
          </a:ln>
        </p:spPr>
        <p:txBody>
          <a:bodyPr wrap="square">
            <a:spAutoFit/>
          </a:bodyPr>
          <a:lstStyle/>
          <a:p>
            <a:pPr algn="ctr"/>
            <a:r>
              <a:rPr lang="es-CO" sz="2800" b="1" dirty="0">
                <a:solidFill>
                  <a:schemeClr val="bg1"/>
                </a:solidFill>
                <a:latin typeface="Montserrat ExtraLight" pitchFamily="2" charset="77"/>
              </a:rPr>
              <a:t>Hipertensión crónica - preeclampsia no severa e hipertensión gestacional                              </a:t>
            </a:r>
            <a:endParaRPr lang="es-CO" sz="2800" b="1" dirty="0">
              <a:solidFill>
                <a:schemeClr val="bg1"/>
              </a:solidFill>
              <a:effectLst/>
              <a:latin typeface="Montserrat ExtraLight" pitchFamily="2" charset="77"/>
            </a:endParaRPr>
          </a:p>
        </p:txBody>
      </p:sp>
      <p:grpSp>
        <p:nvGrpSpPr>
          <p:cNvPr id="3" name="Grupo 2">
            <a:extLst>
              <a:ext uri="{FF2B5EF4-FFF2-40B4-BE49-F238E27FC236}">
                <a16:creationId xmlns:a16="http://schemas.microsoft.com/office/drawing/2014/main" id="{DE5935DF-D90D-BA41-91FC-70489BBD055B}"/>
              </a:ext>
            </a:extLst>
          </p:cNvPr>
          <p:cNvGrpSpPr/>
          <p:nvPr/>
        </p:nvGrpSpPr>
        <p:grpSpPr>
          <a:xfrm>
            <a:off x="4629425" y="1503523"/>
            <a:ext cx="7528556" cy="5217042"/>
            <a:chOff x="4629425" y="1503523"/>
            <a:chExt cx="7528556" cy="5217042"/>
          </a:xfrm>
        </p:grpSpPr>
        <p:sp>
          <p:nvSpPr>
            <p:cNvPr id="6" name="Forma libre 5">
              <a:extLst>
                <a:ext uri="{FF2B5EF4-FFF2-40B4-BE49-F238E27FC236}">
                  <a16:creationId xmlns:a16="http://schemas.microsoft.com/office/drawing/2014/main" id="{2BA5F651-C7D8-4849-8A8A-253795887D5E}"/>
                </a:ext>
              </a:extLst>
            </p:cNvPr>
            <p:cNvSpPr/>
            <p:nvPr/>
          </p:nvSpPr>
          <p:spPr>
            <a:xfrm>
              <a:off x="6440803" y="1503523"/>
              <a:ext cx="3436143" cy="764902"/>
            </a:xfrm>
            <a:custGeom>
              <a:avLst/>
              <a:gdLst>
                <a:gd name="connsiteX0" fmla="*/ 0 w 3436143"/>
                <a:gd name="connsiteY0" fmla="*/ 0 h 921600"/>
                <a:gd name="connsiteX1" fmla="*/ 3436143 w 3436143"/>
                <a:gd name="connsiteY1" fmla="*/ 0 h 921600"/>
                <a:gd name="connsiteX2" fmla="*/ 3436143 w 3436143"/>
                <a:gd name="connsiteY2" fmla="*/ 921600 h 921600"/>
                <a:gd name="connsiteX3" fmla="*/ 0 w 3436143"/>
                <a:gd name="connsiteY3" fmla="*/ 921600 h 921600"/>
                <a:gd name="connsiteX4" fmla="*/ 0 w 3436143"/>
                <a:gd name="connsiteY4" fmla="*/ 0 h 9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6143" h="921600">
                  <a:moveTo>
                    <a:pt x="0" y="0"/>
                  </a:moveTo>
                  <a:lnTo>
                    <a:pt x="3436143" y="0"/>
                  </a:lnTo>
                  <a:lnTo>
                    <a:pt x="3436143" y="921600"/>
                  </a:lnTo>
                  <a:lnTo>
                    <a:pt x="0" y="921600"/>
                  </a:lnTo>
                  <a:lnTo>
                    <a:pt x="0" y="0"/>
                  </a:lnTo>
                  <a:close/>
                </a:path>
              </a:pathLst>
            </a:custGeom>
            <a:solidFill>
              <a:srgbClr val="152B48"/>
            </a:solidFill>
            <a:ln>
              <a:solidFill>
                <a:srgbClr val="00AAA7"/>
              </a:solidFill>
            </a:ln>
          </p:spPr>
          <p:style>
            <a:lnRef idx="2">
              <a:scrgbClr r="0" g="0" b="0"/>
            </a:lnRef>
            <a:fillRef idx="1">
              <a:scrgbClr r="0" g="0" b="0"/>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CO" sz="2400" b="1" kern="1200" dirty="0">
                  <a:solidFill>
                    <a:schemeClr val="bg1"/>
                  </a:solidFill>
                  <a:latin typeface="Montserrat ExtraLight" pitchFamily="2" charset="77"/>
                </a:rPr>
                <a:t>Nifedipino</a:t>
              </a:r>
              <a:endParaRPr lang="es-ES" sz="2400" b="1" kern="1200" dirty="0">
                <a:solidFill>
                  <a:schemeClr val="bg1"/>
                </a:solidFill>
                <a:latin typeface="Montserrat ExtraLight" pitchFamily="2" charset="77"/>
              </a:endParaRPr>
            </a:p>
          </p:txBody>
        </p:sp>
        <p:sp>
          <p:nvSpPr>
            <p:cNvPr id="7" name="Forma libre 6">
              <a:extLst>
                <a:ext uri="{FF2B5EF4-FFF2-40B4-BE49-F238E27FC236}">
                  <a16:creationId xmlns:a16="http://schemas.microsoft.com/office/drawing/2014/main" id="{3E601642-9971-CE4C-9303-81BFDF54E5B5}"/>
                </a:ext>
              </a:extLst>
            </p:cNvPr>
            <p:cNvSpPr/>
            <p:nvPr/>
          </p:nvSpPr>
          <p:spPr>
            <a:xfrm>
              <a:off x="5926935" y="2266054"/>
              <a:ext cx="4686798" cy="1354862"/>
            </a:xfrm>
            <a:custGeom>
              <a:avLst/>
              <a:gdLst>
                <a:gd name="connsiteX0" fmla="*/ 0 w 3436143"/>
                <a:gd name="connsiteY0" fmla="*/ 0 h 2668140"/>
                <a:gd name="connsiteX1" fmla="*/ 3436143 w 3436143"/>
                <a:gd name="connsiteY1" fmla="*/ 0 h 2668140"/>
                <a:gd name="connsiteX2" fmla="*/ 3436143 w 3436143"/>
                <a:gd name="connsiteY2" fmla="*/ 2668140 h 2668140"/>
                <a:gd name="connsiteX3" fmla="*/ 0 w 3436143"/>
                <a:gd name="connsiteY3" fmla="*/ 2668140 h 2668140"/>
                <a:gd name="connsiteX4" fmla="*/ 0 w 3436143"/>
                <a:gd name="connsiteY4" fmla="*/ 0 h 2668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6143" h="2668140">
                  <a:moveTo>
                    <a:pt x="0" y="0"/>
                  </a:moveTo>
                  <a:lnTo>
                    <a:pt x="3436143" y="0"/>
                  </a:lnTo>
                  <a:lnTo>
                    <a:pt x="3436143" y="2668140"/>
                  </a:lnTo>
                  <a:lnTo>
                    <a:pt x="0" y="2668140"/>
                  </a:lnTo>
                  <a:lnTo>
                    <a:pt x="0" y="0"/>
                  </a:lnTo>
                  <a:close/>
                </a:path>
              </a:pathLst>
            </a:custGeom>
          </p:spPr>
          <p:style>
            <a:lnRef idx="2">
              <a:schemeClr val="dk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2">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Calcio antagonista .</a:t>
              </a:r>
              <a:endParaRPr lang="es-ES"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Viene en tabletas de 10 - 20 - 30 mg.</a:t>
              </a:r>
              <a:endParaRPr lang="es-ES"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Dosis va de 30 - 120 mg al día.</a:t>
              </a:r>
              <a:endParaRPr lang="es-ES"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Se inicia 30 mg cada 12 horas.</a:t>
              </a:r>
              <a:endParaRPr lang="es-ES" kern="1200" dirty="0">
                <a:solidFill>
                  <a:srgbClr val="152B48"/>
                </a:solidFill>
                <a:latin typeface="Montserrat ExtraLight" pitchFamily="2" charset="77"/>
              </a:endParaRPr>
            </a:p>
          </p:txBody>
        </p:sp>
        <p:sp>
          <p:nvSpPr>
            <p:cNvPr id="8" name="Forma libre 7">
              <a:extLst>
                <a:ext uri="{FF2B5EF4-FFF2-40B4-BE49-F238E27FC236}">
                  <a16:creationId xmlns:a16="http://schemas.microsoft.com/office/drawing/2014/main" id="{B3843073-1087-074A-B72E-C7D7495A9C0D}"/>
                </a:ext>
              </a:extLst>
            </p:cNvPr>
            <p:cNvSpPr/>
            <p:nvPr/>
          </p:nvSpPr>
          <p:spPr>
            <a:xfrm>
              <a:off x="4834191" y="3949743"/>
              <a:ext cx="3436143" cy="764902"/>
            </a:xfrm>
            <a:custGeom>
              <a:avLst/>
              <a:gdLst>
                <a:gd name="connsiteX0" fmla="*/ 0 w 3436143"/>
                <a:gd name="connsiteY0" fmla="*/ 0 h 921600"/>
                <a:gd name="connsiteX1" fmla="*/ 3436143 w 3436143"/>
                <a:gd name="connsiteY1" fmla="*/ 0 h 921600"/>
                <a:gd name="connsiteX2" fmla="*/ 3436143 w 3436143"/>
                <a:gd name="connsiteY2" fmla="*/ 921600 h 921600"/>
                <a:gd name="connsiteX3" fmla="*/ 0 w 3436143"/>
                <a:gd name="connsiteY3" fmla="*/ 921600 h 921600"/>
                <a:gd name="connsiteX4" fmla="*/ 0 w 3436143"/>
                <a:gd name="connsiteY4" fmla="*/ 0 h 9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6143" h="921600">
                  <a:moveTo>
                    <a:pt x="0" y="0"/>
                  </a:moveTo>
                  <a:lnTo>
                    <a:pt x="3436143" y="0"/>
                  </a:lnTo>
                  <a:lnTo>
                    <a:pt x="3436143" y="921600"/>
                  </a:lnTo>
                  <a:lnTo>
                    <a:pt x="0" y="921600"/>
                  </a:lnTo>
                  <a:lnTo>
                    <a:pt x="0" y="0"/>
                  </a:lnTo>
                  <a:close/>
                </a:path>
              </a:pathLst>
            </a:custGeom>
            <a:solidFill>
              <a:srgbClr val="152B48"/>
            </a:solidFill>
            <a:ln>
              <a:solidFill>
                <a:srgbClr val="00AAA7"/>
              </a:solidFill>
            </a:ln>
          </p:spPr>
          <p:style>
            <a:lnRef idx="2">
              <a:scrgbClr r="0" g="0" b="0"/>
            </a:lnRef>
            <a:fillRef idx="1">
              <a:scrgbClr r="0" g="0" b="0"/>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CO" sz="2400" b="1" kern="1200" dirty="0">
                  <a:solidFill>
                    <a:schemeClr val="bg1"/>
                  </a:solidFill>
                  <a:latin typeface="Montserrat ExtraLight" pitchFamily="2" charset="77"/>
                </a:rPr>
                <a:t>Alfametildopa</a:t>
              </a:r>
              <a:endParaRPr lang="es-ES" sz="2400" b="1" kern="1200" dirty="0">
                <a:solidFill>
                  <a:schemeClr val="bg1"/>
                </a:solidFill>
                <a:latin typeface="Montserrat ExtraLight" pitchFamily="2" charset="77"/>
              </a:endParaRPr>
            </a:p>
          </p:txBody>
        </p:sp>
        <p:sp>
          <p:nvSpPr>
            <p:cNvPr id="9" name="Forma libre 8">
              <a:extLst>
                <a:ext uri="{FF2B5EF4-FFF2-40B4-BE49-F238E27FC236}">
                  <a16:creationId xmlns:a16="http://schemas.microsoft.com/office/drawing/2014/main" id="{BEDCE722-45A6-094F-B028-4B8E69235820}"/>
                </a:ext>
              </a:extLst>
            </p:cNvPr>
            <p:cNvSpPr/>
            <p:nvPr/>
          </p:nvSpPr>
          <p:spPr>
            <a:xfrm>
              <a:off x="4629425" y="4740030"/>
              <a:ext cx="3805447" cy="1980535"/>
            </a:xfrm>
            <a:custGeom>
              <a:avLst/>
              <a:gdLst>
                <a:gd name="connsiteX0" fmla="*/ 0 w 3436143"/>
                <a:gd name="connsiteY0" fmla="*/ 0 h 2668140"/>
                <a:gd name="connsiteX1" fmla="*/ 3436143 w 3436143"/>
                <a:gd name="connsiteY1" fmla="*/ 0 h 2668140"/>
                <a:gd name="connsiteX2" fmla="*/ 3436143 w 3436143"/>
                <a:gd name="connsiteY2" fmla="*/ 2668140 h 2668140"/>
                <a:gd name="connsiteX3" fmla="*/ 0 w 3436143"/>
                <a:gd name="connsiteY3" fmla="*/ 2668140 h 2668140"/>
                <a:gd name="connsiteX4" fmla="*/ 0 w 3436143"/>
                <a:gd name="connsiteY4" fmla="*/ 0 h 2668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6143" h="2668140">
                  <a:moveTo>
                    <a:pt x="0" y="0"/>
                  </a:moveTo>
                  <a:lnTo>
                    <a:pt x="3436143" y="0"/>
                  </a:lnTo>
                  <a:lnTo>
                    <a:pt x="3436143" y="2668140"/>
                  </a:lnTo>
                  <a:lnTo>
                    <a:pt x="0" y="2668140"/>
                  </a:lnTo>
                  <a:lnTo>
                    <a:pt x="0" y="0"/>
                  </a:lnTo>
                  <a:close/>
                </a:path>
              </a:pathLst>
            </a:custGeom>
          </p:spPr>
          <p:style>
            <a:lnRef idx="2">
              <a:schemeClr val="dk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2">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Agonista de los receptores alfa 2.</a:t>
              </a:r>
              <a:endParaRPr lang="es-ES"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Viene en tabletas de 250 mg.</a:t>
              </a:r>
              <a:endParaRPr lang="es-ES"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Dosis va de 500 - 3000 mg al día.</a:t>
              </a:r>
              <a:endParaRPr lang="es-ES"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Se inicia 250 mg 2 veces al día.</a:t>
              </a:r>
            </a:p>
          </p:txBody>
        </p:sp>
        <p:sp>
          <p:nvSpPr>
            <p:cNvPr id="10" name="Forma libre 9">
              <a:extLst>
                <a:ext uri="{FF2B5EF4-FFF2-40B4-BE49-F238E27FC236}">
                  <a16:creationId xmlns:a16="http://schemas.microsoft.com/office/drawing/2014/main" id="{BF307082-E579-2A4E-BA3C-DB351EF7398C}"/>
                </a:ext>
              </a:extLst>
            </p:cNvPr>
            <p:cNvSpPr/>
            <p:nvPr/>
          </p:nvSpPr>
          <p:spPr>
            <a:xfrm>
              <a:off x="8627586" y="3960977"/>
              <a:ext cx="3436143" cy="764902"/>
            </a:xfrm>
            <a:custGeom>
              <a:avLst/>
              <a:gdLst>
                <a:gd name="connsiteX0" fmla="*/ 0 w 3436143"/>
                <a:gd name="connsiteY0" fmla="*/ 0 h 921600"/>
                <a:gd name="connsiteX1" fmla="*/ 3436143 w 3436143"/>
                <a:gd name="connsiteY1" fmla="*/ 0 h 921600"/>
                <a:gd name="connsiteX2" fmla="*/ 3436143 w 3436143"/>
                <a:gd name="connsiteY2" fmla="*/ 921600 h 921600"/>
                <a:gd name="connsiteX3" fmla="*/ 0 w 3436143"/>
                <a:gd name="connsiteY3" fmla="*/ 921600 h 921600"/>
                <a:gd name="connsiteX4" fmla="*/ 0 w 3436143"/>
                <a:gd name="connsiteY4" fmla="*/ 0 h 9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6143" h="921600">
                  <a:moveTo>
                    <a:pt x="0" y="0"/>
                  </a:moveTo>
                  <a:lnTo>
                    <a:pt x="3436143" y="0"/>
                  </a:lnTo>
                  <a:lnTo>
                    <a:pt x="3436143" y="921600"/>
                  </a:lnTo>
                  <a:lnTo>
                    <a:pt x="0" y="921600"/>
                  </a:lnTo>
                  <a:lnTo>
                    <a:pt x="0" y="0"/>
                  </a:lnTo>
                  <a:close/>
                </a:path>
              </a:pathLst>
            </a:custGeom>
            <a:solidFill>
              <a:srgbClr val="152B48"/>
            </a:solidFill>
            <a:ln>
              <a:solidFill>
                <a:srgbClr val="00AAA7"/>
              </a:solidFill>
            </a:ln>
          </p:spPr>
          <p:style>
            <a:lnRef idx="2">
              <a:scrgbClr r="0" g="0" b="0"/>
            </a:lnRef>
            <a:fillRef idx="1">
              <a:scrgbClr r="0" g="0" b="0"/>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CO" sz="2400" b="1" kern="1200" dirty="0">
                  <a:solidFill>
                    <a:schemeClr val="bg1"/>
                  </a:solidFill>
                  <a:latin typeface="Montserrat ExtraLight" pitchFamily="2" charset="77"/>
                </a:rPr>
                <a:t>Labetalol</a:t>
              </a:r>
              <a:endParaRPr lang="es-ES" sz="2400" b="1" kern="1200" dirty="0">
                <a:solidFill>
                  <a:schemeClr val="bg1"/>
                </a:solidFill>
                <a:latin typeface="Montserrat ExtraLight" pitchFamily="2" charset="77"/>
              </a:endParaRPr>
            </a:p>
          </p:txBody>
        </p:sp>
        <p:sp>
          <p:nvSpPr>
            <p:cNvPr id="11" name="Forma libre 10">
              <a:extLst>
                <a:ext uri="{FF2B5EF4-FFF2-40B4-BE49-F238E27FC236}">
                  <a16:creationId xmlns:a16="http://schemas.microsoft.com/office/drawing/2014/main" id="{DC10D8D6-BD21-1B44-9DBF-843A50005199}"/>
                </a:ext>
              </a:extLst>
            </p:cNvPr>
            <p:cNvSpPr/>
            <p:nvPr/>
          </p:nvSpPr>
          <p:spPr>
            <a:xfrm>
              <a:off x="8533336" y="4740029"/>
              <a:ext cx="3624645" cy="1980535"/>
            </a:xfrm>
            <a:custGeom>
              <a:avLst/>
              <a:gdLst>
                <a:gd name="connsiteX0" fmla="*/ 0 w 3436143"/>
                <a:gd name="connsiteY0" fmla="*/ 0 h 2668140"/>
                <a:gd name="connsiteX1" fmla="*/ 3436143 w 3436143"/>
                <a:gd name="connsiteY1" fmla="*/ 0 h 2668140"/>
                <a:gd name="connsiteX2" fmla="*/ 3436143 w 3436143"/>
                <a:gd name="connsiteY2" fmla="*/ 2668140 h 2668140"/>
                <a:gd name="connsiteX3" fmla="*/ 0 w 3436143"/>
                <a:gd name="connsiteY3" fmla="*/ 2668140 h 2668140"/>
                <a:gd name="connsiteX4" fmla="*/ 0 w 3436143"/>
                <a:gd name="connsiteY4" fmla="*/ 0 h 2668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6143" h="2668140">
                  <a:moveTo>
                    <a:pt x="0" y="0"/>
                  </a:moveTo>
                  <a:lnTo>
                    <a:pt x="3436143" y="0"/>
                  </a:lnTo>
                  <a:lnTo>
                    <a:pt x="3436143" y="2668140"/>
                  </a:lnTo>
                  <a:lnTo>
                    <a:pt x="0" y="2668140"/>
                  </a:lnTo>
                  <a:lnTo>
                    <a:pt x="0" y="0"/>
                  </a:lnTo>
                  <a:close/>
                </a:path>
              </a:pathLst>
            </a:custGeom>
          </p:spPr>
          <p:style>
            <a:lnRef idx="2">
              <a:schemeClr val="dk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2">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Betabloqueador no selectivo.</a:t>
              </a:r>
              <a:endParaRPr lang="es-ES"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Viene en tableta de 120 mg.</a:t>
              </a:r>
              <a:endParaRPr lang="es-ES"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Dosis de 200 - 300 mg al día, en 2 dosis.</a:t>
              </a:r>
              <a:endParaRPr lang="es-ES" kern="1200" dirty="0">
                <a:solidFill>
                  <a:srgbClr val="152B48"/>
                </a:solidFill>
                <a:latin typeface="Montserrat ExtraLight" pitchFamily="2" charset="77"/>
              </a:endParaRPr>
            </a:p>
            <a:p>
              <a:pPr marL="228600" lvl="1" indent="-228600" algn="l" defTabSz="889000">
                <a:lnSpc>
                  <a:spcPct val="90000"/>
                </a:lnSpc>
                <a:spcBef>
                  <a:spcPct val="0"/>
                </a:spcBef>
                <a:spcAft>
                  <a:spcPct val="15000"/>
                </a:spcAft>
                <a:buChar char="•"/>
              </a:pPr>
              <a:r>
                <a:rPr lang="es-CO" kern="1200" dirty="0">
                  <a:solidFill>
                    <a:srgbClr val="152B48"/>
                  </a:solidFill>
                  <a:latin typeface="Montserrat ExtraLight" pitchFamily="2" charset="77"/>
                </a:rPr>
                <a:t>Se inicia 1 tableta cada 12 horas.</a:t>
              </a:r>
              <a:endParaRPr lang="es-ES" kern="1200" dirty="0">
                <a:solidFill>
                  <a:srgbClr val="152B48"/>
                </a:solidFill>
                <a:latin typeface="Montserrat ExtraLight" pitchFamily="2" charset="77"/>
              </a:endParaRPr>
            </a:p>
          </p:txBody>
        </p:sp>
      </p:grpSp>
    </p:spTree>
    <p:extLst>
      <p:ext uri="{BB962C8B-B14F-4D97-AF65-F5344CB8AC3E}">
        <p14:creationId xmlns:p14="http://schemas.microsoft.com/office/powerpoint/2010/main" val="1785049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9CFDD292-FFDA-7A4F-A650-585DBCD8727A}"/>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230109" y="1758022"/>
            <a:ext cx="1855109" cy="2096836"/>
          </a:xfrm>
          <a:prstGeom prst="rect">
            <a:avLst/>
          </a:prstGeom>
        </p:spPr>
      </p:pic>
      <p:sp>
        <p:nvSpPr>
          <p:cNvPr id="2" name="Rectángulo 1">
            <a:extLst>
              <a:ext uri="{FF2B5EF4-FFF2-40B4-BE49-F238E27FC236}">
                <a16:creationId xmlns:a16="http://schemas.microsoft.com/office/drawing/2014/main" id="{6A992B49-4517-B64B-825D-C1E258226659}"/>
              </a:ext>
            </a:extLst>
          </p:cNvPr>
          <p:cNvSpPr/>
          <p:nvPr/>
        </p:nvSpPr>
        <p:spPr>
          <a:xfrm>
            <a:off x="1735494" y="298467"/>
            <a:ext cx="9189180" cy="1323439"/>
          </a:xfrm>
          <a:prstGeom prst="rect">
            <a:avLst/>
          </a:prstGeom>
          <a:solidFill>
            <a:srgbClr val="152B48"/>
          </a:solidFill>
          <a:ln>
            <a:solidFill>
              <a:srgbClr val="00AAA7"/>
            </a:solidFill>
          </a:ln>
        </p:spPr>
        <p:txBody>
          <a:bodyPr wrap="square">
            <a:spAutoFit/>
          </a:bodyPr>
          <a:lstStyle/>
          <a:p>
            <a:pPr algn="ctr"/>
            <a:r>
              <a:rPr lang="es-CO" sz="4000" dirty="0">
                <a:solidFill>
                  <a:schemeClr val="bg1"/>
                </a:solidFill>
                <a:latin typeface="Montserrat ExtraLight" pitchFamily="2" charset="77"/>
              </a:rPr>
              <a:t>Preeclampsia severa por cifras y crisis hipertensiva</a:t>
            </a:r>
            <a:endParaRPr lang="es-CO" sz="4000" dirty="0">
              <a:solidFill>
                <a:schemeClr val="bg1"/>
              </a:solidFill>
              <a:effectLst/>
              <a:latin typeface="Montserrat ExtraLight" pitchFamily="2" charset="77"/>
            </a:endParaRPr>
          </a:p>
        </p:txBody>
      </p:sp>
      <p:sp>
        <p:nvSpPr>
          <p:cNvPr id="4" name="Rectángulo 3">
            <a:extLst>
              <a:ext uri="{FF2B5EF4-FFF2-40B4-BE49-F238E27FC236}">
                <a16:creationId xmlns:a16="http://schemas.microsoft.com/office/drawing/2014/main" id="{20BD881C-504D-C442-9CD6-56708A0FE62B}"/>
              </a:ext>
            </a:extLst>
          </p:cNvPr>
          <p:cNvSpPr/>
          <p:nvPr/>
        </p:nvSpPr>
        <p:spPr>
          <a:xfrm>
            <a:off x="4669654" y="1723704"/>
            <a:ext cx="7254869" cy="4985275"/>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s-CO" sz="2000" dirty="0">
                <a:solidFill>
                  <a:srgbClr val="152B48"/>
                </a:solidFill>
                <a:latin typeface="Montserrat ExtraLight" pitchFamily="2" charset="77"/>
              </a:rPr>
              <a:t>Hospitalizar en la UCE.</a:t>
            </a:r>
          </a:p>
          <a:p>
            <a:pPr marL="342900" indent="-342900" algn="just">
              <a:lnSpc>
                <a:spcPct val="150000"/>
              </a:lnSpc>
              <a:buFont typeface="Arial" panose="020B0604020202020204" pitchFamily="34" charset="0"/>
              <a:buChar char="•"/>
            </a:pPr>
            <a:r>
              <a:rPr lang="es-CO" sz="2000" dirty="0">
                <a:solidFill>
                  <a:srgbClr val="152B48"/>
                </a:solidFill>
                <a:latin typeface="Montserrat ExtraLight" pitchFamily="2" charset="77"/>
              </a:rPr>
              <a:t>Accesos venosos de gran calibre de 14 – 16.</a:t>
            </a:r>
          </a:p>
          <a:p>
            <a:pPr marL="342900" indent="-342900" algn="just">
              <a:lnSpc>
                <a:spcPct val="150000"/>
              </a:lnSpc>
              <a:buFont typeface="Arial" panose="020B0604020202020204" pitchFamily="34" charset="0"/>
              <a:buChar char="•"/>
            </a:pPr>
            <a:r>
              <a:rPr lang="es-CO" sz="2000" dirty="0">
                <a:solidFill>
                  <a:srgbClr val="152B48"/>
                </a:solidFill>
                <a:latin typeface="Montserrat ExtraLight" pitchFamily="2" charset="77"/>
              </a:rPr>
              <a:t>Sonda vesical para cuantificar el gasto urinario</a:t>
            </a:r>
          </a:p>
          <a:p>
            <a:pPr marL="342900" indent="-342900" algn="just">
              <a:lnSpc>
                <a:spcPct val="150000"/>
              </a:lnSpc>
              <a:buFont typeface="Arial" panose="020B0604020202020204" pitchFamily="34" charset="0"/>
              <a:buChar char="•"/>
            </a:pPr>
            <a:r>
              <a:rPr lang="es-CO" sz="2000" dirty="0">
                <a:solidFill>
                  <a:srgbClr val="152B48"/>
                </a:solidFill>
                <a:latin typeface="Montserrat ExtraLight" pitchFamily="2" charset="77"/>
              </a:rPr>
              <a:t>Presión arterial cada 10 minutos por 1 hora, luego cada 15 minutos por 1 hora, luego cada 30 minutos por 1 ahora y luego cada hora por 4 horas.</a:t>
            </a:r>
          </a:p>
          <a:p>
            <a:pPr marL="342900" indent="-342900" algn="just">
              <a:lnSpc>
                <a:spcPct val="150000"/>
              </a:lnSpc>
              <a:buFont typeface="Arial" panose="020B0604020202020204" pitchFamily="34" charset="0"/>
              <a:buChar char="•"/>
            </a:pPr>
            <a:r>
              <a:rPr lang="es-CO" sz="2000" dirty="0">
                <a:solidFill>
                  <a:srgbClr val="152B48"/>
                </a:solidFill>
                <a:latin typeface="Montserrat ExtraLight" pitchFamily="2" charset="77"/>
              </a:rPr>
              <a:t>Posición en decúbito lateral izquierdo.</a:t>
            </a:r>
          </a:p>
          <a:p>
            <a:pPr marL="342900" indent="-342900" algn="just">
              <a:lnSpc>
                <a:spcPct val="150000"/>
              </a:lnSpc>
              <a:buFont typeface="Arial" panose="020B0604020202020204" pitchFamily="34" charset="0"/>
              <a:buChar char="•"/>
            </a:pPr>
            <a:r>
              <a:rPr lang="es-CO" sz="2000" b="1" dirty="0">
                <a:solidFill>
                  <a:srgbClr val="152B48"/>
                </a:solidFill>
                <a:latin typeface="Montserrat ExtraLight" pitchFamily="2" charset="77"/>
              </a:rPr>
              <a:t>Esteroides antenatales</a:t>
            </a:r>
            <a:r>
              <a:rPr lang="es-CO" sz="2000" dirty="0">
                <a:solidFill>
                  <a:srgbClr val="152B48"/>
                </a:solidFill>
                <a:latin typeface="Montserrat ExtraLight" pitchFamily="2" charset="77"/>
              </a:rPr>
              <a:t>: hasta la semana 34:</a:t>
            </a:r>
            <a:endParaRPr lang="es-CO" sz="2400" dirty="0">
              <a:latin typeface="Montserrat ExtraLight" pitchFamily="2" charset="77"/>
            </a:endParaRPr>
          </a:p>
          <a:p>
            <a:pPr marL="800100" lvl="1" indent="-342900" algn="just">
              <a:lnSpc>
                <a:spcPct val="150000"/>
              </a:lnSpc>
              <a:buFont typeface="Wingdings" pitchFamily="2" charset="2"/>
              <a:buChar char="§"/>
            </a:pPr>
            <a:r>
              <a:rPr lang="es-CO" dirty="0">
                <a:solidFill>
                  <a:srgbClr val="152B48"/>
                </a:solidFill>
                <a:latin typeface="Montserrat ExtraLight" pitchFamily="2" charset="77"/>
              </a:rPr>
              <a:t>Betametasona ampolla de 4 mg, 12 mg cada 24 horas por 48 horas y en HELLP dexametasona ampolla de 4 y 8 mg, se dan 6 mg cada 12 horas por 4 dosis ( 48 horas )</a:t>
            </a:r>
            <a:endParaRPr lang="es-CO" dirty="0">
              <a:solidFill>
                <a:srgbClr val="152B48"/>
              </a:solidFill>
              <a:effectLst/>
              <a:latin typeface="Montserrat ExtraLight" pitchFamily="2" charset="77"/>
            </a:endParaRPr>
          </a:p>
        </p:txBody>
      </p:sp>
    </p:spTree>
    <p:extLst>
      <p:ext uri="{BB962C8B-B14F-4D97-AF65-F5344CB8AC3E}">
        <p14:creationId xmlns:p14="http://schemas.microsoft.com/office/powerpoint/2010/main" val="35912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9FF4147-B442-0547-9286-A457361239D2}"/>
              </a:ext>
            </a:extLst>
          </p:cNvPr>
          <p:cNvSpPr/>
          <p:nvPr/>
        </p:nvSpPr>
        <p:spPr>
          <a:xfrm>
            <a:off x="4056352" y="463863"/>
            <a:ext cx="4759636" cy="707886"/>
          </a:xfrm>
          <a:prstGeom prst="rect">
            <a:avLst/>
          </a:prstGeom>
          <a:solidFill>
            <a:srgbClr val="152B48"/>
          </a:solidFill>
          <a:ln>
            <a:solidFill>
              <a:srgbClr val="00AAA7"/>
            </a:solidFill>
          </a:ln>
        </p:spPr>
        <p:txBody>
          <a:bodyPr wrap="none">
            <a:spAutoFit/>
          </a:bodyPr>
          <a:lstStyle/>
          <a:p>
            <a:r>
              <a:rPr lang="es-CO" sz="4000" b="1" dirty="0">
                <a:solidFill>
                  <a:schemeClr val="bg1"/>
                </a:solidFill>
                <a:latin typeface="Montserrat ExtraLight" pitchFamily="2" charset="77"/>
              </a:rPr>
              <a:t>Antihipertensivos</a:t>
            </a:r>
            <a:endParaRPr lang="es-CO" sz="4000" b="1" dirty="0">
              <a:solidFill>
                <a:schemeClr val="bg1"/>
              </a:solidFill>
              <a:effectLst/>
              <a:latin typeface="Montserrat ExtraLight" pitchFamily="2" charset="77"/>
            </a:endParaRPr>
          </a:p>
        </p:txBody>
      </p:sp>
      <p:sp>
        <p:nvSpPr>
          <p:cNvPr id="3" name="Rectángulo 2">
            <a:extLst>
              <a:ext uri="{FF2B5EF4-FFF2-40B4-BE49-F238E27FC236}">
                <a16:creationId xmlns:a16="http://schemas.microsoft.com/office/drawing/2014/main" id="{1CBC1760-A697-FE43-9CF8-056F52070CA5}"/>
              </a:ext>
            </a:extLst>
          </p:cNvPr>
          <p:cNvSpPr/>
          <p:nvPr/>
        </p:nvSpPr>
        <p:spPr>
          <a:xfrm>
            <a:off x="678678" y="1611865"/>
            <a:ext cx="11245517" cy="1938992"/>
          </a:xfrm>
          <a:prstGeom prst="rect">
            <a:avLst/>
          </a:prstGeom>
        </p:spPr>
        <p:txBody>
          <a:bodyPr wrap="square">
            <a:spAutoFit/>
          </a:bodyPr>
          <a:lstStyle/>
          <a:p>
            <a:pPr marL="342900" indent="-342900" algn="just">
              <a:buFont typeface="Arial" panose="020B0604020202020204" pitchFamily="34" charset="0"/>
              <a:buChar char="•"/>
            </a:pPr>
            <a:r>
              <a:rPr lang="es-CO" sz="2400" dirty="0">
                <a:solidFill>
                  <a:srgbClr val="152B48"/>
                </a:solidFill>
                <a:latin typeface="Montserrat ExtraLight" pitchFamily="2" charset="77"/>
              </a:rPr>
              <a:t>Se deben administrar lo antes posible, entre los primeros 30 - 60 minutos, sin embargo la recomendación es inmediatamente.</a:t>
            </a:r>
          </a:p>
          <a:p>
            <a:pPr marL="342900" indent="-342900" algn="just">
              <a:buFont typeface="Arial" panose="020B0604020202020204" pitchFamily="34" charset="0"/>
              <a:buChar char="•"/>
            </a:pPr>
            <a:endParaRPr lang="es-CO" sz="2400" dirty="0">
              <a:solidFill>
                <a:srgbClr val="152B48"/>
              </a:solidFill>
              <a:latin typeface="Montserrat ExtraLight" pitchFamily="2" charset="77"/>
            </a:endParaRPr>
          </a:p>
          <a:p>
            <a:pPr marL="342900" indent="-342900" algn="just">
              <a:buFont typeface="Arial" panose="020B0604020202020204" pitchFamily="34" charset="0"/>
              <a:buChar char="•"/>
            </a:pPr>
            <a:r>
              <a:rPr lang="es-CO" sz="2400" dirty="0">
                <a:solidFill>
                  <a:srgbClr val="152B48"/>
                </a:solidFill>
                <a:latin typeface="Montserrat ExtraLight" pitchFamily="2" charset="77"/>
              </a:rPr>
              <a:t>Se puede usar cualquiera de los tres, sin embargo se prefieren los IV para el control agudo.</a:t>
            </a:r>
            <a:endParaRPr lang="es-CO" sz="2400" dirty="0">
              <a:solidFill>
                <a:srgbClr val="152B48"/>
              </a:solidFill>
              <a:effectLst/>
              <a:latin typeface="Montserrat ExtraLight" pitchFamily="2" charset="77"/>
            </a:endParaRPr>
          </a:p>
        </p:txBody>
      </p:sp>
      <p:pic>
        <p:nvPicPr>
          <p:cNvPr id="8" name="Imagen 7">
            <a:extLst>
              <a:ext uri="{FF2B5EF4-FFF2-40B4-BE49-F238E27FC236}">
                <a16:creationId xmlns:a16="http://schemas.microsoft.com/office/drawing/2014/main" id="{27C8BF5A-8C07-7247-8C17-EF80D52C02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36170" y="3810252"/>
            <a:ext cx="4236929" cy="2583885"/>
          </a:xfrm>
          <a:prstGeom prst="rect">
            <a:avLst/>
          </a:prstGeom>
          <a:ln>
            <a:solidFill>
              <a:srgbClr val="00AAA7"/>
            </a:solidFill>
          </a:ln>
        </p:spPr>
      </p:pic>
    </p:spTree>
    <p:extLst>
      <p:ext uri="{BB962C8B-B14F-4D97-AF65-F5344CB8AC3E}">
        <p14:creationId xmlns:p14="http://schemas.microsoft.com/office/powerpoint/2010/main" val="222173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echa doblada hacia arriba 4">
            <a:extLst>
              <a:ext uri="{FF2B5EF4-FFF2-40B4-BE49-F238E27FC236}">
                <a16:creationId xmlns:a16="http://schemas.microsoft.com/office/drawing/2014/main" id="{B28195DC-2352-8844-BDE3-72DB17FA43E4}"/>
              </a:ext>
            </a:extLst>
          </p:cNvPr>
          <p:cNvSpPr/>
          <p:nvPr/>
        </p:nvSpPr>
        <p:spPr>
          <a:xfrm rot="5400000">
            <a:off x="6813221" y="4857936"/>
            <a:ext cx="1418253" cy="1296138"/>
          </a:xfrm>
          <a:prstGeom prst="bentUpArrow">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 name="Imagen 1">
            <a:extLst>
              <a:ext uri="{FF2B5EF4-FFF2-40B4-BE49-F238E27FC236}">
                <a16:creationId xmlns:a16="http://schemas.microsoft.com/office/drawing/2014/main" id="{9EF55494-6FA4-1846-9CBF-61E30EE2A4B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6237" y="264132"/>
            <a:ext cx="3399029" cy="2834334"/>
          </a:xfrm>
          <a:prstGeom prst="rect">
            <a:avLst/>
          </a:prstGeom>
          <a:ln>
            <a:solidFill>
              <a:srgbClr val="00AAA7"/>
            </a:solidFill>
          </a:ln>
        </p:spPr>
      </p:pic>
      <p:sp>
        <p:nvSpPr>
          <p:cNvPr id="3" name="Flecha derecha 2">
            <a:extLst>
              <a:ext uri="{FF2B5EF4-FFF2-40B4-BE49-F238E27FC236}">
                <a16:creationId xmlns:a16="http://schemas.microsoft.com/office/drawing/2014/main" id="{CE2E8C41-9C55-DC40-9799-FED38A6928BF}"/>
              </a:ext>
            </a:extLst>
          </p:cNvPr>
          <p:cNvSpPr/>
          <p:nvPr/>
        </p:nvSpPr>
        <p:spPr>
          <a:xfrm>
            <a:off x="4669654" y="896469"/>
            <a:ext cx="1844842" cy="721895"/>
          </a:xfrm>
          <a:prstGeom prst="righ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Rectángulo 3">
            <a:extLst>
              <a:ext uri="{FF2B5EF4-FFF2-40B4-BE49-F238E27FC236}">
                <a16:creationId xmlns:a16="http://schemas.microsoft.com/office/drawing/2014/main" id="{6F2AEFAE-5D43-2E4E-A2C5-C6B828166CC8}"/>
              </a:ext>
            </a:extLst>
          </p:cNvPr>
          <p:cNvSpPr/>
          <p:nvPr/>
        </p:nvSpPr>
        <p:spPr>
          <a:xfrm>
            <a:off x="6358542" y="264132"/>
            <a:ext cx="5037221" cy="1938992"/>
          </a:xfrm>
          <a:prstGeom prst="rect">
            <a:avLst/>
          </a:prstGeom>
        </p:spPr>
        <p:txBody>
          <a:bodyPr wrap="square">
            <a:spAutoFit/>
          </a:bodyPr>
          <a:lstStyle/>
          <a:p>
            <a:pPr marL="914400" lvl="1" indent="-457200">
              <a:buFont typeface="Arial" panose="020B0604020202020204" pitchFamily="34" charset="0"/>
              <a:buChar char="•"/>
            </a:pPr>
            <a:r>
              <a:rPr lang="es-MX" sz="2400" dirty="0">
                <a:solidFill>
                  <a:srgbClr val="152B48"/>
                </a:solidFill>
                <a:latin typeface="Montserrat ExtraLight" pitchFamily="2" charset="77"/>
              </a:rPr>
              <a:t>Bloquea receptores alfa1y </a:t>
            </a:r>
            <a:r>
              <a:rPr lang="el-GR" sz="2400" dirty="0">
                <a:solidFill>
                  <a:srgbClr val="152B48"/>
                </a:solidFill>
              </a:rPr>
              <a:t>β</a:t>
            </a:r>
            <a:r>
              <a:rPr lang="es-MX" sz="2400" dirty="0">
                <a:solidFill>
                  <a:srgbClr val="152B48"/>
                </a:solidFill>
                <a:latin typeface="Montserrat ExtraLight" pitchFamily="2" charset="77"/>
              </a:rPr>
              <a:t>adrenérgicos.</a:t>
            </a:r>
          </a:p>
          <a:p>
            <a:pPr marL="914400" lvl="1" indent="-457200">
              <a:buFont typeface="Arial" panose="020B0604020202020204" pitchFamily="34" charset="0"/>
              <a:buChar char="•"/>
            </a:pPr>
            <a:r>
              <a:rPr lang="es-MX" sz="2400" dirty="0">
                <a:solidFill>
                  <a:srgbClr val="152B48"/>
                </a:solidFill>
                <a:latin typeface="Montserrat ExtraLight" pitchFamily="2" charset="77"/>
              </a:rPr>
              <a:t>Cruza barrera placentaria.</a:t>
            </a:r>
          </a:p>
          <a:p>
            <a:pPr marL="914400" lvl="1" indent="-457200">
              <a:buFont typeface="Arial" panose="020B0604020202020204" pitchFamily="34" charset="0"/>
              <a:buChar char="•"/>
            </a:pPr>
            <a:r>
              <a:rPr lang="es-MX" sz="2400" dirty="0">
                <a:solidFill>
                  <a:srgbClr val="152B48"/>
                </a:solidFill>
                <a:latin typeface="Montserrat ExtraLight" pitchFamily="2" charset="77"/>
              </a:rPr>
              <a:t>Relación feto : materna  1:1.</a:t>
            </a:r>
          </a:p>
        </p:txBody>
      </p:sp>
      <p:pic>
        <p:nvPicPr>
          <p:cNvPr id="6" name="Imagen 5">
            <a:extLst>
              <a:ext uri="{FF2B5EF4-FFF2-40B4-BE49-F238E27FC236}">
                <a16:creationId xmlns:a16="http://schemas.microsoft.com/office/drawing/2014/main" id="{ABFC2F91-5851-A347-8B67-B766349C2A7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70373" y="2744513"/>
            <a:ext cx="3041630" cy="2416133"/>
          </a:xfrm>
          <a:prstGeom prst="rect">
            <a:avLst/>
          </a:prstGeom>
          <a:ln>
            <a:solidFill>
              <a:srgbClr val="00AAA7"/>
            </a:solidFill>
          </a:ln>
        </p:spPr>
      </p:pic>
      <p:sp>
        <p:nvSpPr>
          <p:cNvPr id="7" name="Rectángulo 6">
            <a:extLst>
              <a:ext uri="{FF2B5EF4-FFF2-40B4-BE49-F238E27FC236}">
                <a16:creationId xmlns:a16="http://schemas.microsoft.com/office/drawing/2014/main" id="{B24E0D42-81CC-D14D-86D2-E025E8DD65A6}"/>
              </a:ext>
            </a:extLst>
          </p:cNvPr>
          <p:cNvSpPr/>
          <p:nvPr/>
        </p:nvSpPr>
        <p:spPr>
          <a:xfrm>
            <a:off x="7768934" y="3821818"/>
            <a:ext cx="4423066" cy="2677656"/>
          </a:xfrm>
          <a:prstGeom prst="rect">
            <a:avLst/>
          </a:prstGeom>
        </p:spPr>
        <p:txBody>
          <a:bodyPr wrap="square">
            <a:spAutoFit/>
          </a:bodyPr>
          <a:lstStyle/>
          <a:p>
            <a:pPr marL="800100" lvl="1" indent="-342900">
              <a:buFont typeface="Arial" panose="020B0604020202020204" pitchFamily="34" charset="0"/>
              <a:buChar char="•"/>
            </a:pPr>
            <a:r>
              <a:rPr lang="es-MX" sz="2400" dirty="0">
                <a:solidFill>
                  <a:srgbClr val="152B48"/>
                </a:solidFill>
                <a:latin typeface="Montserrat ExtraLight" pitchFamily="2" charset="77"/>
              </a:rPr>
              <a:t>Vasodilatador directo.</a:t>
            </a:r>
          </a:p>
          <a:p>
            <a:pPr marL="800100" lvl="1" indent="-342900">
              <a:buFont typeface="Arial" panose="020B0604020202020204" pitchFamily="34" charset="0"/>
              <a:buChar char="•"/>
            </a:pPr>
            <a:r>
              <a:rPr lang="es-MX" sz="2400" dirty="0">
                <a:solidFill>
                  <a:srgbClr val="152B48"/>
                </a:solidFill>
                <a:latin typeface="Montserrat ExtraLight" pitchFamily="2" charset="77"/>
              </a:rPr>
              <a:t>Tiempo de acción : 20 minutos.</a:t>
            </a:r>
          </a:p>
          <a:p>
            <a:pPr marL="800100" lvl="1" indent="-342900">
              <a:buFont typeface="Arial" panose="020B0604020202020204" pitchFamily="34" charset="0"/>
              <a:buChar char="•"/>
            </a:pPr>
            <a:r>
              <a:rPr lang="es-MX" sz="2400" dirty="0">
                <a:solidFill>
                  <a:srgbClr val="152B48"/>
                </a:solidFill>
                <a:latin typeface="Montserrat ExtraLight" pitchFamily="2" charset="77"/>
              </a:rPr>
              <a:t>Taquicardia compensatoria.</a:t>
            </a:r>
          </a:p>
          <a:p>
            <a:pPr marL="800100" lvl="1" indent="-342900">
              <a:buFont typeface="Arial" panose="020B0604020202020204" pitchFamily="34" charset="0"/>
              <a:buChar char="•"/>
            </a:pPr>
            <a:r>
              <a:rPr lang="es-MX" sz="2400" dirty="0">
                <a:solidFill>
                  <a:srgbClr val="152B48"/>
                </a:solidFill>
                <a:latin typeface="Montserrat ExtraLight" pitchFamily="2" charset="77"/>
              </a:rPr>
              <a:t>No previene respuesta hipertensiva.</a:t>
            </a:r>
          </a:p>
        </p:txBody>
      </p:sp>
    </p:spTree>
    <p:extLst>
      <p:ext uri="{BB962C8B-B14F-4D97-AF65-F5344CB8AC3E}">
        <p14:creationId xmlns:p14="http://schemas.microsoft.com/office/powerpoint/2010/main" val="129785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9239DF9-4868-F74C-ABD6-218858E66D25}"/>
              </a:ext>
            </a:extLst>
          </p:cNvPr>
          <p:cNvSpPr txBox="1">
            <a:spLocks/>
          </p:cNvSpPr>
          <p:nvPr/>
        </p:nvSpPr>
        <p:spPr>
          <a:xfrm>
            <a:off x="1446535" y="1245378"/>
            <a:ext cx="10335491" cy="38550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2800" b="1" dirty="0">
                <a:latin typeface="Montserrat SemiBold" pitchFamily="2" charset="77"/>
              </a:rPr>
              <a:t>Nitroprusiato de sodio:</a:t>
            </a:r>
          </a:p>
          <a:p>
            <a:pPr marL="0" indent="0">
              <a:buNone/>
            </a:pPr>
            <a:endParaRPr lang="es-MX" sz="2800" b="1" dirty="0">
              <a:latin typeface="Montserrat ExtraLight" pitchFamily="2" charset="77"/>
            </a:endParaRPr>
          </a:p>
          <a:p>
            <a:pPr lvl="1"/>
            <a:r>
              <a:rPr lang="es-MX" sz="2400" dirty="0"/>
              <a:t>Hipertensión refractaria.</a:t>
            </a:r>
          </a:p>
          <a:p>
            <a:pPr lvl="1"/>
            <a:r>
              <a:rPr lang="es-MX" sz="2400" dirty="0"/>
              <a:t>Intoxicación por tiocianatos.</a:t>
            </a:r>
          </a:p>
          <a:p>
            <a:endParaRPr lang="es-CO" sz="2800" dirty="0"/>
          </a:p>
          <a:p>
            <a:pPr lvl="1"/>
            <a:endParaRPr lang="es-CO" sz="2800" dirty="0"/>
          </a:p>
        </p:txBody>
      </p:sp>
      <p:sp>
        <p:nvSpPr>
          <p:cNvPr id="4" name="Rectángulo redondeado 5">
            <a:extLst>
              <a:ext uri="{FF2B5EF4-FFF2-40B4-BE49-F238E27FC236}">
                <a16:creationId xmlns:a16="http://schemas.microsoft.com/office/drawing/2014/main" id="{7E62BA28-1D87-AC44-AACE-E8117779ADE8}"/>
              </a:ext>
            </a:extLst>
          </p:cNvPr>
          <p:cNvSpPr/>
          <p:nvPr/>
        </p:nvSpPr>
        <p:spPr>
          <a:xfrm>
            <a:off x="5351079" y="3969450"/>
            <a:ext cx="6234967" cy="1377863"/>
          </a:xfrm>
          <a:prstGeom prst="roundRect">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600" b="1" dirty="0">
                <a:solidFill>
                  <a:prstClr val="white"/>
                </a:solidFill>
                <a:latin typeface="Montserrat ExtraLight" pitchFamily="2" charset="77"/>
              </a:rPr>
              <a:t>Dosis: 0.5- 5 mcg/Kg/min.</a:t>
            </a:r>
          </a:p>
          <a:p>
            <a:pPr algn="ctr"/>
            <a:r>
              <a:rPr lang="sv-SE" sz="2600" b="1" dirty="0">
                <a:solidFill>
                  <a:prstClr val="white"/>
                </a:solidFill>
                <a:latin typeface="Montserrat ExtraLight" pitchFamily="2" charset="77"/>
              </a:rPr>
              <a:t>Titular </a:t>
            </a:r>
            <a:r>
              <a:rPr lang="sv-SE" sz="2600" b="1" dirty="0" err="1">
                <a:solidFill>
                  <a:prstClr val="white"/>
                </a:solidFill>
                <a:latin typeface="Montserrat ExtraLight" pitchFamily="2" charset="77"/>
              </a:rPr>
              <a:t>según</a:t>
            </a:r>
            <a:r>
              <a:rPr lang="sv-SE" sz="2600" b="1" dirty="0">
                <a:solidFill>
                  <a:prstClr val="white"/>
                </a:solidFill>
                <a:latin typeface="Montserrat ExtraLight" pitchFamily="2" charset="77"/>
              </a:rPr>
              <a:t> </a:t>
            </a:r>
            <a:r>
              <a:rPr lang="sv-SE" sz="2600" b="1" dirty="0" err="1">
                <a:solidFill>
                  <a:prstClr val="white"/>
                </a:solidFill>
                <a:latin typeface="Montserrat ExtraLight" pitchFamily="2" charset="77"/>
              </a:rPr>
              <a:t>medición</a:t>
            </a:r>
            <a:r>
              <a:rPr lang="sv-SE" sz="2600" b="1" dirty="0">
                <a:solidFill>
                  <a:prstClr val="white"/>
                </a:solidFill>
                <a:latin typeface="Montserrat ExtraLight" pitchFamily="2" charset="77"/>
              </a:rPr>
              <a:t> de </a:t>
            </a:r>
            <a:r>
              <a:rPr lang="sv-SE" sz="2600" b="1" dirty="0" err="1">
                <a:solidFill>
                  <a:prstClr val="white"/>
                </a:solidFill>
                <a:latin typeface="Montserrat ExtraLight" pitchFamily="2" charset="77"/>
              </a:rPr>
              <a:t>presión</a:t>
            </a:r>
            <a:r>
              <a:rPr lang="sv-SE" sz="2600" b="1" dirty="0">
                <a:solidFill>
                  <a:prstClr val="white"/>
                </a:solidFill>
                <a:latin typeface="Montserrat ExtraLight" pitchFamily="2" charset="77"/>
              </a:rPr>
              <a:t> </a:t>
            </a:r>
            <a:r>
              <a:rPr lang="sv-SE" sz="2600" b="1" dirty="0" err="1">
                <a:solidFill>
                  <a:prstClr val="white"/>
                </a:solidFill>
                <a:latin typeface="Montserrat ExtraLight" pitchFamily="2" charset="77"/>
              </a:rPr>
              <a:t>arterial</a:t>
            </a:r>
            <a:r>
              <a:rPr lang="sv-SE" sz="2600" b="1" dirty="0">
                <a:solidFill>
                  <a:prstClr val="white"/>
                </a:solidFill>
                <a:latin typeface="Montserrat ExtraLight" pitchFamily="2" charset="77"/>
              </a:rPr>
              <a:t> </a:t>
            </a:r>
            <a:r>
              <a:rPr lang="sv-SE" sz="2600" b="1" dirty="0" err="1">
                <a:solidFill>
                  <a:prstClr val="white"/>
                </a:solidFill>
                <a:latin typeface="Montserrat ExtraLight" pitchFamily="2" charset="77"/>
              </a:rPr>
              <a:t>invasiva</a:t>
            </a:r>
            <a:r>
              <a:rPr lang="sv-SE" sz="2600" b="1" dirty="0">
                <a:solidFill>
                  <a:prstClr val="white"/>
                </a:solidFill>
                <a:latin typeface="Montserrat ExtraLight" pitchFamily="2" charset="77"/>
              </a:rPr>
              <a:t>.</a:t>
            </a:r>
          </a:p>
        </p:txBody>
      </p:sp>
    </p:spTree>
    <p:extLst>
      <p:ext uri="{BB962C8B-B14F-4D97-AF65-F5344CB8AC3E}">
        <p14:creationId xmlns:p14="http://schemas.microsoft.com/office/powerpoint/2010/main" val="36396508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C35B4EA-EB60-094B-B3DC-9D1FA47AEB56}"/>
              </a:ext>
            </a:extLst>
          </p:cNvPr>
          <p:cNvSpPr/>
          <p:nvPr/>
        </p:nvSpPr>
        <p:spPr>
          <a:xfrm>
            <a:off x="4048501" y="286973"/>
            <a:ext cx="5573962" cy="707886"/>
          </a:xfrm>
          <a:prstGeom prst="rect">
            <a:avLst/>
          </a:prstGeom>
          <a:solidFill>
            <a:srgbClr val="152B48"/>
          </a:solidFill>
          <a:ln>
            <a:solidFill>
              <a:srgbClr val="00AAA7"/>
            </a:solidFill>
          </a:ln>
        </p:spPr>
        <p:txBody>
          <a:bodyPr wrap="none">
            <a:spAutoFit/>
          </a:bodyPr>
          <a:lstStyle/>
          <a:p>
            <a:r>
              <a:rPr lang="es-CO" sz="4000" b="1" dirty="0">
                <a:solidFill>
                  <a:schemeClr val="bg1"/>
                </a:solidFill>
                <a:latin typeface="Montserrat ExtraLight" pitchFamily="2" charset="77"/>
              </a:rPr>
              <a:t>Sulfato de magnesio</a:t>
            </a:r>
            <a:endParaRPr lang="es-CO" sz="4000" b="1" dirty="0">
              <a:solidFill>
                <a:schemeClr val="bg1"/>
              </a:solidFill>
              <a:effectLst/>
              <a:latin typeface="Montserrat ExtraLight" pitchFamily="2" charset="77"/>
            </a:endParaRPr>
          </a:p>
        </p:txBody>
      </p:sp>
      <p:grpSp>
        <p:nvGrpSpPr>
          <p:cNvPr id="4" name="Grupo 3">
            <a:extLst>
              <a:ext uri="{FF2B5EF4-FFF2-40B4-BE49-F238E27FC236}">
                <a16:creationId xmlns:a16="http://schemas.microsoft.com/office/drawing/2014/main" id="{33F73AA1-9A9F-C64D-A3F9-41326BE2B650}"/>
              </a:ext>
            </a:extLst>
          </p:cNvPr>
          <p:cNvGrpSpPr/>
          <p:nvPr/>
        </p:nvGrpSpPr>
        <p:grpSpPr>
          <a:xfrm>
            <a:off x="2911927" y="1258904"/>
            <a:ext cx="8881597" cy="4993844"/>
            <a:chOff x="2818621" y="1223240"/>
            <a:chExt cx="8881597" cy="4993844"/>
          </a:xfrm>
        </p:grpSpPr>
        <p:sp>
          <p:nvSpPr>
            <p:cNvPr id="6" name="Forma libre 5">
              <a:extLst>
                <a:ext uri="{FF2B5EF4-FFF2-40B4-BE49-F238E27FC236}">
                  <a16:creationId xmlns:a16="http://schemas.microsoft.com/office/drawing/2014/main" id="{9D4B3185-B369-6C44-83BE-090AAE100D40}"/>
                </a:ext>
              </a:extLst>
            </p:cNvPr>
            <p:cNvSpPr/>
            <p:nvPr/>
          </p:nvSpPr>
          <p:spPr>
            <a:xfrm>
              <a:off x="2818621" y="1326904"/>
              <a:ext cx="3515453" cy="2109271"/>
            </a:xfrm>
            <a:custGeom>
              <a:avLst/>
              <a:gdLst>
                <a:gd name="connsiteX0" fmla="*/ 0 w 3515453"/>
                <a:gd name="connsiteY0" fmla="*/ 210927 h 2109271"/>
                <a:gd name="connsiteX1" fmla="*/ 210927 w 3515453"/>
                <a:gd name="connsiteY1" fmla="*/ 0 h 2109271"/>
                <a:gd name="connsiteX2" fmla="*/ 3304526 w 3515453"/>
                <a:gd name="connsiteY2" fmla="*/ 0 h 2109271"/>
                <a:gd name="connsiteX3" fmla="*/ 3515453 w 3515453"/>
                <a:gd name="connsiteY3" fmla="*/ 210927 h 2109271"/>
                <a:gd name="connsiteX4" fmla="*/ 3515453 w 3515453"/>
                <a:gd name="connsiteY4" fmla="*/ 1898344 h 2109271"/>
                <a:gd name="connsiteX5" fmla="*/ 3304526 w 3515453"/>
                <a:gd name="connsiteY5" fmla="*/ 2109271 h 2109271"/>
                <a:gd name="connsiteX6" fmla="*/ 210927 w 3515453"/>
                <a:gd name="connsiteY6" fmla="*/ 2109271 h 2109271"/>
                <a:gd name="connsiteX7" fmla="*/ 0 w 3515453"/>
                <a:gd name="connsiteY7" fmla="*/ 1898344 h 2109271"/>
                <a:gd name="connsiteX8" fmla="*/ 0 w 3515453"/>
                <a:gd name="connsiteY8" fmla="*/ 210927 h 2109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5453" h="2109271">
                  <a:moveTo>
                    <a:pt x="0" y="210927"/>
                  </a:moveTo>
                  <a:cubicBezTo>
                    <a:pt x="0" y="94435"/>
                    <a:pt x="94435" y="0"/>
                    <a:pt x="210927" y="0"/>
                  </a:cubicBezTo>
                  <a:lnTo>
                    <a:pt x="3304526" y="0"/>
                  </a:lnTo>
                  <a:cubicBezTo>
                    <a:pt x="3421018" y="0"/>
                    <a:pt x="3515453" y="94435"/>
                    <a:pt x="3515453" y="210927"/>
                  </a:cubicBezTo>
                  <a:lnTo>
                    <a:pt x="3515453" y="1898344"/>
                  </a:lnTo>
                  <a:cubicBezTo>
                    <a:pt x="3515453" y="2014836"/>
                    <a:pt x="3421018" y="2109271"/>
                    <a:pt x="3304526" y="2109271"/>
                  </a:cubicBezTo>
                  <a:lnTo>
                    <a:pt x="210927" y="2109271"/>
                  </a:lnTo>
                  <a:cubicBezTo>
                    <a:pt x="94435" y="2109271"/>
                    <a:pt x="0" y="2014836"/>
                    <a:pt x="0" y="1898344"/>
                  </a:cubicBezTo>
                  <a:lnTo>
                    <a:pt x="0" y="210927"/>
                  </a:lnTo>
                  <a:close/>
                </a:path>
              </a:pathLst>
            </a:custGeom>
            <a:ln>
              <a:solidFill>
                <a:srgbClr val="00AAA7"/>
              </a:solidFill>
            </a:ln>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37978" tIns="137978" rIns="137978" bIns="137978"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ExtraLight" pitchFamily="2" charset="77"/>
                </a:rPr>
                <a:t>Es el más efectivo en reducir el riesgo de eclampsia en pacientes con preeclampsia severa; también el riesgo de abrupcio y la mortalidad materna.</a:t>
              </a:r>
              <a:endParaRPr lang="es-ES" sz="2000" kern="1200" dirty="0">
                <a:solidFill>
                  <a:srgbClr val="152B48"/>
                </a:solidFill>
                <a:latin typeface="Montserrat ExtraLight" pitchFamily="2" charset="77"/>
              </a:endParaRPr>
            </a:p>
          </p:txBody>
        </p:sp>
        <p:sp>
          <p:nvSpPr>
            <p:cNvPr id="7" name="Forma libre 6">
              <a:extLst>
                <a:ext uri="{FF2B5EF4-FFF2-40B4-BE49-F238E27FC236}">
                  <a16:creationId xmlns:a16="http://schemas.microsoft.com/office/drawing/2014/main" id="{665AF588-C23C-CC44-954E-42B05AE56310}"/>
                </a:ext>
              </a:extLst>
            </p:cNvPr>
            <p:cNvSpPr/>
            <p:nvPr/>
          </p:nvSpPr>
          <p:spPr>
            <a:xfrm>
              <a:off x="7034144" y="1741064"/>
              <a:ext cx="745276" cy="871832"/>
            </a:xfrm>
            <a:custGeom>
              <a:avLst/>
              <a:gdLst>
                <a:gd name="connsiteX0" fmla="*/ 0 w 745276"/>
                <a:gd name="connsiteY0" fmla="*/ 174366 h 871832"/>
                <a:gd name="connsiteX1" fmla="*/ 372638 w 745276"/>
                <a:gd name="connsiteY1" fmla="*/ 174366 h 871832"/>
                <a:gd name="connsiteX2" fmla="*/ 372638 w 745276"/>
                <a:gd name="connsiteY2" fmla="*/ 0 h 871832"/>
                <a:gd name="connsiteX3" fmla="*/ 745276 w 745276"/>
                <a:gd name="connsiteY3" fmla="*/ 435916 h 871832"/>
                <a:gd name="connsiteX4" fmla="*/ 372638 w 745276"/>
                <a:gd name="connsiteY4" fmla="*/ 871832 h 871832"/>
                <a:gd name="connsiteX5" fmla="*/ 372638 w 745276"/>
                <a:gd name="connsiteY5" fmla="*/ 697466 h 871832"/>
                <a:gd name="connsiteX6" fmla="*/ 0 w 745276"/>
                <a:gd name="connsiteY6" fmla="*/ 697466 h 871832"/>
                <a:gd name="connsiteX7" fmla="*/ 0 w 745276"/>
                <a:gd name="connsiteY7" fmla="*/ 174366 h 87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5276" h="871832">
                  <a:moveTo>
                    <a:pt x="0" y="174366"/>
                  </a:moveTo>
                  <a:lnTo>
                    <a:pt x="372638" y="174366"/>
                  </a:lnTo>
                  <a:lnTo>
                    <a:pt x="372638" y="0"/>
                  </a:lnTo>
                  <a:lnTo>
                    <a:pt x="745276" y="435916"/>
                  </a:lnTo>
                  <a:lnTo>
                    <a:pt x="372638" y="871832"/>
                  </a:lnTo>
                  <a:lnTo>
                    <a:pt x="372638" y="697466"/>
                  </a:lnTo>
                  <a:lnTo>
                    <a:pt x="0" y="697466"/>
                  </a:lnTo>
                  <a:lnTo>
                    <a:pt x="0" y="174366"/>
                  </a:lnTo>
                  <a:close/>
                </a:path>
              </a:pathLst>
            </a:custGeom>
            <a:solidFill>
              <a:srgbClr val="152B48"/>
            </a:solidFill>
            <a:ln>
              <a:solidFill>
                <a:srgbClr val="00AAA7"/>
              </a:solidFill>
            </a:ln>
          </p:spPr>
          <p:style>
            <a:lnRef idx="0">
              <a:scrgbClr r="0" g="0" b="0"/>
            </a:lnRef>
            <a:fillRef idx="1">
              <a:scrgbClr r="0" g="0" b="0"/>
            </a:fillRef>
            <a:effectRef idx="0">
              <a:schemeClr val="dk2">
                <a:tint val="60000"/>
                <a:hueOff val="0"/>
                <a:satOff val="0"/>
                <a:lumOff val="0"/>
                <a:alphaOff val="0"/>
              </a:schemeClr>
            </a:effectRef>
            <a:fontRef idx="minor">
              <a:schemeClr val="dk2">
                <a:hueOff val="0"/>
                <a:satOff val="0"/>
                <a:lumOff val="0"/>
                <a:alphaOff val="0"/>
              </a:schemeClr>
            </a:fontRef>
          </p:style>
          <p:txBody>
            <a:bodyPr spcFirstLastPara="0" vert="horz" wrap="square" lIns="0" tIns="174366" rIns="223583" bIns="174366" numCol="1" spcCol="1270" anchor="ctr" anchorCtr="0">
              <a:noAutofit/>
            </a:bodyPr>
            <a:lstStyle/>
            <a:p>
              <a:pPr marL="0" lvl="0" indent="0" algn="ctr" defTabSz="889000">
                <a:lnSpc>
                  <a:spcPct val="90000"/>
                </a:lnSpc>
                <a:spcBef>
                  <a:spcPct val="0"/>
                </a:spcBef>
                <a:spcAft>
                  <a:spcPct val="35000"/>
                </a:spcAft>
                <a:buNone/>
              </a:pPr>
              <a:endParaRPr lang="es-ES" sz="2000" kern="1200">
                <a:solidFill>
                  <a:schemeClr val="tx1"/>
                </a:solidFill>
                <a:latin typeface="Montserrat ExtraLight" pitchFamily="2" charset="77"/>
              </a:endParaRPr>
            </a:p>
          </p:txBody>
        </p:sp>
        <p:sp>
          <p:nvSpPr>
            <p:cNvPr id="8" name="Forma libre 7">
              <a:extLst>
                <a:ext uri="{FF2B5EF4-FFF2-40B4-BE49-F238E27FC236}">
                  <a16:creationId xmlns:a16="http://schemas.microsoft.com/office/drawing/2014/main" id="{52B4E6F0-ADA8-7047-850A-E53B2F2DEC7F}"/>
                </a:ext>
              </a:extLst>
            </p:cNvPr>
            <p:cNvSpPr/>
            <p:nvPr/>
          </p:nvSpPr>
          <p:spPr>
            <a:xfrm>
              <a:off x="8238704" y="1223240"/>
              <a:ext cx="3140414" cy="1442689"/>
            </a:xfrm>
            <a:custGeom>
              <a:avLst/>
              <a:gdLst>
                <a:gd name="connsiteX0" fmla="*/ 0 w 3515453"/>
                <a:gd name="connsiteY0" fmla="*/ 210927 h 2109271"/>
                <a:gd name="connsiteX1" fmla="*/ 210927 w 3515453"/>
                <a:gd name="connsiteY1" fmla="*/ 0 h 2109271"/>
                <a:gd name="connsiteX2" fmla="*/ 3304526 w 3515453"/>
                <a:gd name="connsiteY2" fmla="*/ 0 h 2109271"/>
                <a:gd name="connsiteX3" fmla="*/ 3515453 w 3515453"/>
                <a:gd name="connsiteY3" fmla="*/ 210927 h 2109271"/>
                <a:gd name="connsiteX4" fmla="*/ 3515453 w 3515453"/>
                <a:gd name="connsiteY4" fmla="*/ 1898344 h 2109271"/>
                <a:gd name="connsiteX5" fmla="*/ 3304526 w 3515453"/>
                <a:gd name="connsiteY5" fmla="*/ 2109271 h 2109271"/>
                <a:gd name="connsiteX6" fmla="*/ 210927 w 3515453"/>
                <a:gd name="connsiteY6" fmla="*/ 2109271 h 2109271"/>
                <a:gd name="connsiteX7" fmla="*/ 0 w 3515453"/>
                <a:gd name="connsiteY7" fmla="*/ 1898344 h 2109271"/>
                <a:gd name="connsiteX8" fmla="*/ 0 w 3515453"/>
                <a:gd name="connsiteY8" fmla="*/ 210927 h 2109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5453" h="2109271">
                  <a:moveTo>
                    <a:pt x="0" y="210927"/>
                  </a:moveTo>
                  <a:cubicBezTo>
                    <a:pt x="0" y="94435"/>
                    <a:pt x="94435" y="0"/>
                    <a:pt x="210927" y="0"/>
                  </a:cubicBezTo>
                  <a:lnTo>
                    <a:pt x="3304526" y="0"/>
                  </a:lnTo>
                  <a:cubicBezTo>
                    <a:pt x="3421018" y="0"/>
                    <a:pt x="3515453" y="94435"/>
                    <a:pt x="3515453" y="210927"/>
                  </a:cubicBezTo>
                  <a:lnTo>
                    <a:pt x="3515453" y="1898344"/>
                  </a:lnTo>
                  <a:cubicBezTo>
                    <a:pt x="3515453" y="2014836"/>
                    <a:pt x="3421018" y="2109271"/>
                    <a:pt x="3304526" y="2109271"/>
                  </a:cubicBezTo>
                  <a:lnTo>
                    <a:pt x="210927" y="2109271"/>
                  </a:lnTo>
                  <a:cubicBezTo>
                    <a:pt x="94435" y="2109271"/>
                    <a:pt x="0" y="2014836"/>
                    <a:pt x="0" y="1898344"/>
                  </a:cubicBezTo>
                  <a:lnTo>
                    <a:pt x="0" y="210927"/>
                  </a:lnTo>
                  <a:close/>
                </a:path>
              </a:pathLst>
            </a:custGeom>
            <a:ln>
              <a:solidFill>
                <a:srgbClr val="00AAA7"/>
              </a:solidFill>
            </a:ln>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37978" tIns="137978" rIns="137978" bIns="137978"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ExtraLight" pitchFamily="2" charset="77"/>
                </a:rPr>
                <a:t>No hay efectos sobre la morbilidad materna y mortalidad perinatal.</a:t>
              </a:r>
              <a:endParaRPr lang="es-ES" sz="2000" kern="1200" dirty="0">
                <a:solidFill>
                  <a:srgbClr val="152B48"/>
                </a:solidFill>
                <a:latin typeface="Montserrat ExtraLight" pitchFamily="2" charset="77"/>
              </a:endParaRPr>
            </a:p>
          </p:txBody>
        </p:sp>
        <p:sp>
          <p:nvSpPr>
            <p:cNvPr id="9" name="Forma libre 8">
              <a:extLst>
                <a:ext uri="{FF2B5EF4-FFF2-40B4-BE49-F238E27FC236}">
                  <a16:creationId xmlns:a16="http://schemas.microsoft.com/office/drawing/2014/main" id="{BB1CB5F4-97F2-FA49-A053-40BB3541CDC4}"/>
                </a:ext>
              </a:extLst>
            </p:cNvPr>
            <p:cNvSpPr/>
            <p:nvPr/>
          </p:nvSpPr>
          <p:spPr>
            <a:xfrm>
              <a:off x="9808911" y="3123566"/>
              <a:ext cx="871832" cy="745276"/>
            </a:xfrm>
            <a:custGeom>
              <a:avLst/>
              <a:gdLst>
                <a:gd name="connsiteX0" fmla="*/ 0 w 745276"/>
                <a:gd name="connsiteY0" fmla="*/ 174366 h 871832"/>
                <a:gd name="connsiteX1" fmla="*/ 372638 w 745276"/>
                <a:gd name="connsiteY1" fmla="*/ 174366 h 871832"/>
                <a:gd name="connsiteX2" fmla="*/ 372638 w 745276"/>
                <a:gd name="connsiteY2" fmla="*/ 0 h 871832"/>
                <a:gd name="connsiteX3" fmla="*/ 745276 w 745276"/>
                <a:gd name="connsiteY3" fmla="*/ 435916 h 871832"/>
                <a:gd name="connsiteX4" fmla="*/ 372638 w 745276"/>
                <a:gd name="connsiteY4" fmla="*/ 871832 h 871832"/>
                <a:gd name="connsiteX5" fmla="*/ 372638 w 745276"/>
                <a:gd name="connsiteY5" fmla="*/ 697466 h 871832"/>
                <a:gd name="connsiteX6" fmla="*/ 0 w 745276"/>
                <a:gd name="connsiteY6" fmla="*/ 697466 h 871832"/>
                <a:gd name="connsiteX7" fmla="*/ 0 w 745276"/>
                <a:gd name="connsiteY7" fmla="*/ 174366 h 87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5276" h="871832">
                  <a:moveTo>
                    <a:pt x="596221" y="0"/>
                  </a:moveTo>
                  <a:lnTo>
                    <a:pt x="596221" y="435916"/>
                  </a:lnTo>
                  <a:lnTo>
                    <a:pt x="745276" y="435916"/>
                  </a:lnTo>
                  <a:lnTo>
                    <a:pt x="372638" y="871832"/>
                  </a:lnTo>
                  <a:lnTo>
                    <a:pt x="0" y="435916"/>
                  </a:lnTo>
                  <a:lnTo>
                    <a:pt x="149055" y="435916"/>
                  </a:lnTo>
                  <a:lnTo>
                    <a:pt x="149055" y="0"/>
                  </a:lnTo>
                  <a:lnTo>
                    <a:pt x="596221" y="0"/>
                  </a:lnTo>
                  <a:close/>
                </a:path>
              </a:pathLst>
            </a:custGeom>
            <a:solidFill>
              <a:srgbClr val="152B48"/>
            </a:solidFill>
            <a:ln>
              <a:solidFill>
                <a:srgbClr val="00AAA7"/>
              </a:solidFill>
            </a:ln>
          </p:spPr>
          <p:style>
            <a:lnRef idx="0">
              <a:scrgbClr r="0" g="0" b="0"/>
            </a:lnRef>
            <a:fillRef idx="1">
              <a:scrgbClr r="0" g="0" b="0"/>
            </a:fillRef>
            <a:effectRef idx="0">
              <a:schemeClr val="dk2">
                <a:tint val="60000"/>
                <a:hueOff val="0"/>
                <a:satOff val="0"/>
                <a:lumOff val="0"/>
                <a:alphaOff val="0"/>
              </a:schemeClr>
            </a:effectRef>
            <a:fontRef idx="minor">
              <a:schemeClr val="dk2">
                <a:hueOff val="0"/>
                <a:satOff val="0"/>
                <a:lumOff val="0"/>
                <a:alphaOff val="0"/>
              </a:schemeClr>
            </a:fontRef>
          </p:style>
          <p:txBody>
            <a:bodyPr spcFirstLastPara="0" vert="horz" wrap="square" lIns="174367" tIns="0" rIns="174365" bIns="223583" numCol="1" spcCol="1270" anchor="ctr" anchorCtr="0">
              <a:noAutofit/>
            </a:bodyPr>
            <a:lstStyle/>
            <a:p>
              <a:pPr marL="0" lvl="0" indent="0" algn="ctr" defTabSz="889000">
                <a:lnSpc>
                  <a:spcPct val="90000"/>
                </a:lnSpc>
                <a:spcBef>
                  <a:spcPct val="0"/>
                </a:spcBef>
                <a:spcAft>
                  <a:spcPct val="35000"/>
                </a:spcAft>
                <a:buNone/>
              </a:pPr>
              <a:endParaRPr lang="es-ES" sz="2000" kern="1200">
                <a:solidFill>
                  <a:schemeClr val="tx1"/>
                </a:solidFill>
                <a:latin typeface="Montserrat ExtraLight" pitchFamily="2" charset="77"/>
              </a:endParaRPr>
            </a:p>
          </p:txBody>
        </p:sp>
        <p:sp>
          <p:nvSpPr>
            <p:cNvPr id="10" name="Forma libre 9">
              <a:extLst>
                <a:ext uri="{FF2B5EF4-FFF2-40B4-BE49-F238E27FC236}">
                  <a16:creationId xmlns:a16="http://schemas.microsoft.com/office/drawing/2014/main" id="{DF3F39FF-CA33-6F4B-926D-7134789CA6EA}"/>
                </a:ext>
              </a:extLst>
            </p:cNvPr>
            <p:cNvSpPr/>
            <p:nvPr/>
          </p:nvSpPr>
          <p:spPr>
            <a:xfrm>
              <a:off x="8789437" y="3990974"/>
              <a:ext cx="2910781" cy="2109271"/>
            </a:xfrm>
            <a:custGeom>
              <a:avLst/>
              <a:gdLst>
                <a:gd name="connsiteX0" fmla="*/ 0 w 3515453"/>
                <a:gd name="connsiteY0" fmla="*/ 210927 h 2109271"/>
                <a:gd name="connsiteX1" fmla="*/ 210927 w 3515453"/>
                <a:gd name="connsiteY1" fmla="*/ 0 h 2109271"/>
                <a:gd name="connsiteX2" fmla="*/ 3304526 w 3515453"/>
                <a:gd name="connsiteY2" fmla="*/ 0 h 2109271"/>
                <a:gd name="connsiteX3" fmla="*/ 3515453 w 3515453"/>
                <a:gd name="connsiteY3" fmla="*/ 210927 h 2109271"/>
                <a:gd name="connsiteX4" fmla="*/ 3515453 w 3515453"/>
                <a:gd name="connsiteY4" fmla="*/ 1898344 h 2109271"/>
                <a:gd name="connsiteX5" fmla="*/ 3304526 w 3515453"/>
                <a:gd name="connsiteY5" fmla="*/ 2109271 h 2109271"/>
                <a:gd name="connsiteX6" fmla="*/ 210927 w 3515453"/>
                <a:gd name="connsiteY6" fmla="*/ 2109271 h 2109271"/>
                <a:gd name="connsiteX7" fmla="*/ 0 w 3515453"/>
                <a:gd name="connsiteY7" fmla="*/ 1898344 h 2109271"/>
                <a:gd name="connsiteX8" fmla="*/ 0 w 3515453"/>
                <a:gd name="connsiteY8" fmla="*/ 210927 h 2109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5453" h="2109271">
                  <a:moveTo>
                    <a:pt x="0" y="210927"/>
                  </a:moveTo>
                  <a:cubicBezTo>
                    <a:pt x="0" y="94435"/>
                    <a:pt x="94435" y="0"/>
                    <a:pt x="210927" y="0"/>
                  </a:cubicBezTo>
                  <a:lnTo>
                    <a:pt x="3304526" y="0"/>
                  </a:lnTo>
                  <a:cubicBezTo>
                    <a:pt x="3421018" y="0"/>
                    <a:pt x="3515453" y="94435"/>
                    <a:pt x="3515453" y="210927"/>
                  </a:cubicBezTo>
                  <a:lnTo>
                    <a:pt x="3515453" y="1898344"/>
                  </a:lnTo>
                  <a:cubicBezTo>
                    <a:pt x="3515453" y="2014836"/>
                    <a:pt x="3421018" y="2109271"/>
                    <a:pt x="3304526" y="2109271"/>
                  </a:cubicBezTo>
                  <a:lnTo>
                    <a:pt x="210927" y="2109271"/>
                  </a:lnTo>
                  <a:cubicBezTo>
                    <a:pt x="94435" y="2109271"/>
                    <a:pt x="0" y="2014836"/>
                    <a:pt x="0" y="1898344"/>
                  </a:cubicBezTo>
                  <a:lnTo>
                    <a:pt x="0" y="210927"/>
                  </a:lnTo>
                  <a:close/>
                </a:path>
              </a:pathLst>
            </a:custGeom>
            <a:ln>
              <a:solidFill>
                <a:srgbClr val="00AAA7"/>
              </a:solidFill>
            </a:ln>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37978" tIns="137978" rIns="137978" bIns="137978"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ExtraLight" pitchFamily="2" charset="77"/>
                </a:rPr>
                <a:t>Se usa tanto en el tratamiento de la eclampsia como para reducir su riesgo.</a:t>
              </a:r>
              <a:endParaRPr lang="es-ES" sz="2000" kern="1200" dirty="0">
                <a:solidFill>
                  <a:srgbClr val="152B48"/>
                </a:solidFill>
                <a:latin typeface="Montserrat ExtraLight" pitchFamily="2" charset="77"/>
              </a:endParaRPr>
            </a:p>
          </p:txBody>
        </p:sp>
        <p:sp>
          <p:nvSpPr>
            <p:cNvPr id="11" name="Forma libre 10">
              <a:extLst>
                <a:ext uri="{FF2B5EF4-FFF2-40B4-BE49-F238E27FC236}">
                  <a16:creationId xmlns:a16="http://schemas.microsoft.com/office/drawing/2014/main" id="{4D5B8CAA-AB07-6C4E-9EF3-CA5409D72767}"/>
                </a:ext>
              </a:extLst>
            </p:cNvPr>
            <p:cNvSpPr/>
            <p:nvPr/>
          </p:nvSpPr>
          <p:spPr>
            <a:xfrm>
              <a:off x="7671266" y="4609692"/>
              <a:ext cx="745277" cy="871833"/>
            </a:xfrm>
            <a:custGeom>
              <a:avLst/>
              <a:gdLst>
                <a:gd name="connsiteX0" fmla="*/ 0 w 745276"/>
                <a:gd name="connsiteY0" fmla="*/ 174366 h 871832"/>
                <a:gd name="connsiteX1" fmla="*/ 372638 w 745276"/>
                <a:gd name="connsiteY1" fmla="*/ 174366 h 871832"/>
                <a:gd name="connsiteX2" fmla="*/ 372638 w 745276"/>
                <a:gd name="connsiteY2" fmla="*/ 0 h 871832"/>
                <a:gd name="connsiteX3" fmla="*/ 745276 w 745276"/>
                <a:gd name="connsiteY3" fmla="*/ 435916 h 871832"/>
                <a:gd name="connsiteX4" fmla="*/ 372638 w 745276"/>
                <a:gd name="connsiteY4" fmla="*/ 871832 h 871832"/>
                <a:gd name="connsiteX5" fmla="*/ 372638 w 745276"/>
                <a:gd name="connsiteY5" fmla="*/ 697466 h 871832"/>
                <a:gd name="connsiteX6" fmla="*/ 0 w 745276"/>
                <a:gd name="connsiteY6" fmla="*/ 697466 h 871832"/>
                <a:gd name="connsiteX7" fmla="*/ 0 w 745276"/>
                <a:gd name="connsiteY7" fmla="*/ 174366 h 87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5276" h="871832">
                  <a:moveTo>
                    <a:pt x="745276" y="697466"/>
                  </a:moveTo>
                  <a:lnTo>
                    <a:pt x="372638" y="697466"/>
                  </a:lnTo>
                  <a:lnTo>
                    <a:pt x="372638" y="871832"/>
                  </a:lnTo>
                  <a:lnTo>
                    <a:pt x="0" y="435916"/>
                  </a:lnTo>
                  <a:lnTo>
                    <a:pt x="372638" y="0"/>
                  </a:lnTo>
                  <a:lnTo>
                    <a:pt x="372638" y="174366"/>
                  </a:lnTo>
                  <a:lnTo>
                    <a:pt x="745276" y="174366"/>
                  </a:lnTo>
                  <a:lnTo>
                    <a:pt x="745276" y="697466"/>
                  </a:lnTo>
                  <a:close/>
                </a:path>
              </a:pathLst>
            </a:custGeom>
            <a:solidFill>
              <a:srgbClr val="152B48"/>
            </a:solidFill>
            <a:ln>
              <a:solidFill>
                <a:srgbClr val="00AAA7"/>
              </a:solidFill>
            </a:ln>
          </p:spPr>
          <p:style>
            <a:lnRef idx="0">
              <a:scrgbClr r="0" g="0" b="0"/>
            </a:lnRef>
            <a:fillRef idx="1">
              <a:scrgbClr r="0" g="0" b="0"/>
            </a:fillRef>
            <a:effectRef idx="0">
              <a:schemeClr val="dk2">
                <a:tint val="60000"/>
                <a:hueOff val="0"/>
                <a:satOff val="0"/>
                <a:lumOff val="0"/>
                <a:alphaOff val="0"/>
              </a:schemeClr>
            </a:effectRef>
            <a:fontRef idx="minor">
              <a:schemeClr val="dk2">
                <a:hueOff val="0"/>
                <a:satOff val="0"/>
                <a:lumOff val="0"/>
                <a:alphaOff val="0"/>
              </a:schemeClr>
            </a:fontRef>
          </p:style>
          <p:txBody>
            <a:bodyPr spcFirstLastPara="0" vert="horz" wrap="square" lIns="223583" tIns="174367" rIns="1" bIns="174366" numCol="1" spcCol="1270" anchor="ctr" anchorCtr="0">
              <a:noAutofit/>
            </a:bodyPr>
            <a:lstStyle/>
            <a:p>
              <a:pPr marL="0" lvl="0" indent="0" algn="ctr" defTabSz="889000">
                <a:lnSpc>
                  <a:spcPct val="90000"/>
                </a:lnSpc>
                <a:spcBef>
                  <a:spcPct val="0"/>
                </a:spcBef>
                <a:spcAft>
                  <a:spcPct val="35000"/>
                </a:spcAft>
                <a:buNone/>
              </a:pPr>
              <a:endParaRPr lang="es-ES" sz="2000" kern="1200">
                <a:solidFill>
                  <a:schemeClr val="tx1"/>
                </a:solidFill>
                <a:latin typeface="Montserrat ExtraLight" pitchFamily="2" charset="77"/>
              </a:endParaRPr>
            </a:p>
          </p:txBody>
        </p:sp>
        <p:sp>
          <p:nvSpPr>
            <p:cNvPr id="12" name="Forma libre 11">
              <a:extLst>
                <a:ext uri="{FF2B5EF4-FFF2-40B4-BE49-F238E27FC236}">
                  <a16:creationId xmlns:a16="http://schemas.microsoft.com/office/drawing/2014/main" id="{5E22B280-A568-8D48-AC84-2D11BF4363CA}"/>
                </a:ext>
              </a:extLst>
            </p:cNvPr>
            <p:cNvSpPr/>
            <p:nvPr/>
          </p:nvSpPr>
          <p:spPr>
            <a:xfrm>
              <a:off x="4747975" y="4107813"/>
              <a:ext cx="2655203" cy="2109271"/>
            </a:xfrm>
            <a:custGeom>
              <a:avLst/>
              <a:gdLst>
                <a:gd name="connsiteX0" fmla="*/ 0 w 3515453"/>
                <a:gd name="connsiteY0" fmla="*/ 210927 h 2109271"/>
                <a:gd name="connsiteX1" fmla="*/ 210927 w 3515453"/>
                <a:gd name="connsiteY1" fmla="*/ 0 h 2109271"/>
                <a:gd name="connsiteX2" fmla="*/ 3304526 w 3515453"/>
                <a:gd name="connsiteY2" fmla="*/ 0 h 2109271"/>
                <a:gd name="connsiteX3" fmla="*/ 3515453 w 3515453"/>
                <a:gd name="connsiteY3" fmla="*/ 210927 h 2109271"/>
                <a:gd name="connsiteX4" fmla="*/ 3515453 w 3515453"/>
                <a:gd name="connsiteY4" fmla="*/ 1898344 h 2109271"/>
                <a:gd name="connsiteX5" fmla="*/ 3304526 w 3515453"/>
                <a:gd name="connsiteY5" fmla="*/ 2109271 h 2109271"/>
                <a:gd name="connsiteX6" fmla="*/ 210927 w 3515453"/>
                <a:gd name="connsiteY6" fmla="*/ 2109271 h 2109271"/>
                <a:gd name="connsiteX7" fmla="*/ 0 w 3515453"/>
                <a:gd name="connsiteY7" fmla="*/ 1898344 h 2109271"/>
                <a:gd name="connsiteX8" fmla="*/ 0 w 3515453"/>
                <a:gd name="connsiteY8" fmla="*/ 210927 h 2109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5453" h="2109271">
                  <a:moveTo>
                    <a:pt x="0" y="210927"/>
                  </a:moveTo>
                  <a:cubicBezTo>
                    <a:pt x="0" y="94435"/>
                    <a:pt x="94435" y="0"/>
                    <a:pt x="210927" y="0"/>
                  </a:cubicBezTo>
                  <a:lnTo>
                    <a:pt x="3304526" y="0"/>
                  </a:lnTo>
                  <a:cubicBezTo>
                    <a:pt x="3421018" y="0"/>
                    <a:pt x="3515453" y="94435"/>
                    <a:pt x="3515453" y="210927"/>
                  </a:cubicBezTo>
                  <a:lnTo>
                    <a:pt x="3515453" y="1898344"/>
                  </a:lnTo>
                  <a:cubicBezTo>
                    <a:pt x="3515453" y="2014836"/>
                    <a:pt x="3421018" y="2109271"/>
                    <a:pt x="3304526" y="2109271"/>
                  </a:cubicBezTo>
                  <a:lnTo>
                    <a:pt x="210927" y="2109271"/>
                  </a:lnTo>
                  <a:cubicBezTo>
                    <a:pt x="94435" y="2109271"/>
                    <a:pt x="0" y="2014836"/>
                    <a:pt x="0" y="1898344"/>
                  </a:cubicBezTo>
                  <a:lnTo>
                    <a:pt x="0" y="210927"/>
                  </a:lnTo>
                  <a:close/>
                </a:path>
              </a:pathLst>
            </a:custGeom>
            <a:ln>
              <a:solidFill>
                <a:srgbClr val="00AAA7"/>
              </a:solidFill>
            </a:ln>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37978" tIns="137978" rIns="137978" bIns="137978" numCol="1" spcCol="1270" anchor="ctr" anchorCtr="0">
              <a:noAutofit/>
            </a:bodyPr>
            <a:lstStyle/>
            <a:p>
              <a:pPr marL="0" lvl="0" indent="0" algn="ctr" defTabSz="889000">
                <a:lnSpc>
                  <a:spcPct val="90000"/>
                </a:lnSpc>
                <a:spcBef>
                  <a:spcPct val="0"/>
                </a:spcBef>
                <a:spcAft>
                  <a:spcPct val="35000"/>
                </a:spcAft>
                <a:buNone/>
              </a:pPr>
              <a:r>
                <a:rPr lang="es-CO" sz="2000" kern="1200" dirty="0">
                  <a:solidFill>
                    <a:srgbClr val="152B48"/>
                  </a:solidFill>
                  <a:latin typeface="Montserrat ExtraLight" pitchFamily="2" charset="77"/>
                </a:rPr>
                <a:t>Es más efectivo que los otros medicamentos.</a:t>
              </a:r>
              <a:endParaRPr lang="es-ES" sz="2000" kern="1200" dirty="0">
                <a:solidFill>
                  <a:srgbClr val="152B48"/>
                </a:solidFill>
                <a:latin typeface="Montserrat ExtraLight" pitchFamily="2" charset="77"/>
              </a:endParaRPr>
            </a:p>
          </p:txBody>
        </p:sp>
      </p:grpSp>
    </p:spTree>
    <p:extLst>
      <p:ext uri="{BB962C8B-B14F-4D97-AF65-F5344CB8AC3E}">
        <p14:creationId xmlns:p14="http://schemas.microsoft.com/office/powerpoint/2010/main" val="3190001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4">
            <a:extLst>
              <a:ext uri="{FF2B5EF4-FFF2-40B4-BE49-F238E27FC236}">
                <a16:creationId xmlns:a16="http://schemas.microsoft.com/office/drawing/2014/main" id="{F24A2ACE-4AB4-DF41-B692-DD3B200E3BE2}"/>
              </a:ext>
            </a:extLst>
          </p:cNvPr>
          <p:cNvSpPr txBox="1">
            <a:spLocks/>
          </p:cNvSpPr>
          <p:nvPr/>
        </p:nvSpPr>
        <p:spPr>
          <a:xfrm>
            <a:off x="487932" y="370385"/>
            <a:ext cx="4444094" cy="658989"/>
          </a:xfrm>
          <a:prstGeom prst="rect">
            <a:avLst/>
          </a:prstGeom>
          <a:solidFill>
            <a:srgbClr val="152B48"/>
          </a:solidFill>
          <a:ln>
            <a:solidFill>
              <a:srgbClr val="00AAA7"/>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b="1" dirty="0">
                <a:solidFill>
                  <a:schemeClr val="bg1"/>
                </a:solidFill>
                <a:latin typeface="Montserrat ExtraLight" pitchFamily="2" charset="77"/>
              </a:rPr>
              <a:t>Fisiopatología</a:t>
            </a:r>
          </a:p>
        </p:txBody>
      </p:sp>
      <p:pic>
        <p:nvPicPr>
          <p:cNvPr id="2" name="Imagen 1">
            <a:extLst>
              <a:ext uri="{FF2B5EF4-FFF2-40B4-BE49-F238E27FC236}">
                <a16:creationId xmlns:a16="http://schemas.microsoft.com/office/drawing/2014/main" id="{8620EED8-6CAC-9241-A55A-DA91143B582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391736" y="772382"/>
            <a:ext cx="6312332" cy="5868793"/>
          </a:xfrm>
          <a:prstGeom prst="rect">
            <a:avLst/>
          </a:prstGeom>
        </p:spPr>
      </p:pic>
    </p:spTree>
    <p:extLst>
      <p:ext uri="{BB962C8B-B14F-4D97-AF65-F5344CB8AC3E}">
        <p14:creationId xmlns:p14="http://schemas.microsoft.com/office/powerpoint/2010/main" val="2948872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C58CC613-7E7C-584C-9140-E4FF41FA418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46127" y="1213128"/>
            <a:ext cx="2777845" cy="2777845"/>
          </a:xfrm>
          <a:prstGeom prst="rect">
            <a:avLst/>
          </a:prstGeom>
          <a:ln>
            <a:noFill/>
          </a:ln>
          <a:effectLst>
            <a:outerShdw blurRad="292100" dist="139700" dir="2700000" algn="tl" rotWithShape="0">
              <a:srgbClr val="333333">
                <a:alpha val="65000"/>
              </a:srgbClr>
            </a:outerShdw>
          </a:effectLst>
        </p:spPr>
      </p:pic>
      <p:graphicFrame>
        <p:nvGraphicFramePr>
          <p:cNvPr id="3" name="Diagrama 2">
            <a:extLst>
              <a:ext uri="{FF2B5EF4-FFF2-40B4-BE49-F238E27FC236}">
                <a16:creationId xmlns:a16="http://schemas.microsoft.com/office/drawing/2014/main" id="{09BFA7EA-C829-674F-AB4A-773DF7A7A2F7}"/>
              </a:ext>
            </a:extLst>
          </p:cNvPr>
          <p:cNvGraphicFramePr/>
          <p:nvPr>
            <p:extLst>
              <p:ext uri="{D42A27DB-BD31-4B8C-83A1-F6EECF244321}">
                <p14:modId xmlns:p14="http://schemas.microsoft.com/office/powerpoint/2010/main" val="2342212379"/>
              </p:ext>
            </p:extLst>
          </p:nvPr>
        </p:nvGraphicFramePr>
        <p:xfrm>
          <a:off x="4470098" y="128164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ángulo 3">
            <a:extLst>
              <a:ext uri="{FF2B5EF4-FFF2-40B4-BE49-F238E27FC236}">
                <a16:creationId xmlns:a16="http://schemas.microsoft.com/office/drawing/2014/main" id="{2B411E89-A30A-104A-B99D-0A23DED581DF}"/>
              </a:ext>
            </a:extLst>
          </p:cNvPr>
          <p:cNvSpPr/>
          <p:nvPr/>
        </p:nvSpPr>
        <p:spPr>
          <a:xfrm>
            <a:off x="696861" y="292588"/>
            <a:ext cx="10144124" cy="707886"/>
          </a:xfrm>
          <a:prstGeom prst="rect">
            <a:avLst/>
          </a:prstGeom>
          <a:solidFill>
            <a:srgbClr val="152B48"/>
          </a:solidFill>
          <a:ln>
            <a:solidFill>
              <a:srgbClr val="00AAA7"/>
            </a:solidFill>
          </a:ln>
        </p:spPr>
        <p:txBody>
          <a:bodyPr wrap="none">
            <a:spAutoFit/>
          </a:bodyPr>
          <a:lstStyle/>
          <a:p>
            <a:r>
              <a:rPr lang="es-CO" sz="4000" b="1" dirty="0">
                <a:solidFill>
                  <a:schemeClr val="bg1"/>
                </a:solidFill>
                <a:latin typeface="Montserrat ExtraLight" pitchFamily="2" charset="77"/>
              </a:rPr>
              <a:t>Viene en ampolla de 2 gr / 10 ml ( 2 % )</a:t>
            </a:r>
            <a:endParaRPr lang="es-CO" sz="4000" b="1" dirty="0">
              <a:solidFill>
                <a:schemeClr val="bg1"/>
              </a:solidFill>
              <a:effectLst/>
              <a:latin typeface="Montserrat ExtraLight" pitchFamily="2" charset="77"/>
            </a:endParaRPr>
          </a:p>
        </p:txBody>
      </p:sp>
    </p:spTree>
    <p:extLst>
      <p:ext uri="{BB962C8B-B14F-4D97-AF65-F5344CB8AC3E}">
        <p14:creationId xmlns:p14="http://schemas.microsoft.com/office/powerpoint/2010/main" val="113625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1C900CB0-F1E0-C14F-8B08-262D72D16A3B}"/>
                                            </p:graphicEl>
                                          </p:spTgt>
                                        </p:tgtEl>
                                        <p:attrNameLst>
                                          <p:attrName>style.visibility</p:attrName>
                                        </p:attrNameLst>
                                      </p:cBhvr>
                                      <p:to>
                                        <p:strVal val="visible"/>
                                      </p:to>
                                    </p:set>
                                    <p:animEffect transition="in" filter="fade">
                                      <p:cBhvr>
                                        <p:cTn id="7" dur="500"/>
                                        <p:tgtEl>
                                          <p:spTgt spid="3">
                                            <p:graphicEl>
                                              <a:dgm id="{1C900CB0-F1E0-C14F-8B08-262D72D16A3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F13DFE54-E280-C547-B0BF-42CD1E1E30CF}"/>
                                            </p:graphicEl>
                                          </p:spTgt>
                                        </p:tgtEl>
                                        <p:attrNameLst>
                                          <p:attrName>style.visibility</p:attrName>
                                        </p:attrNameLst>
                                      </p:cBhvr>
                                      <p:to>
                                        <p:strVal val="visible"/>
                                      </p:to>
                                    </p:set>
                                    <p:animEffect transition="in" filter="fade">
                                      <p:cBhvr>
                                        <p:cTn id="12" dur="500"/>
                                        <p:tgtEl>
                                          <p:spTgt spid="3">
                                            <p:graphicEl>
                                              <a:dgm id="{F13DFE54-E280-C547-B0BF-42CD1E1E30C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DCAA0930-45D2-9B44-92F1-BF6AF2B4CEB5}"/>
                                            </p:graphicEl>
                                          </p:spTgt>
                                        </p:tgtEl>
                                        <p:attrNameLst>
                                          <p:attrName>style.visibility</p:attrName>
                                        </p:attrNameLst>
                                      </p:cBhvr>
                                      <p:to>
                                        <p:strVal val="visible"/>
                                      </p:to>
                                    </p:set>
                                    <p:animEffect transition="in" filter="fade">
                                      <p:cBhvr>
                                        <p:cTn id="15" dur="500"/>
                                        <p:tgtEl>
                                          <p:spTgt spid="3">
                                            <p:graphicEl>
                                              <a:dgm id="{DCAA0930-45D2-9B44-92F1-BF6AF2B4CEB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C71F0589-279D-5540-B422-9E8D90CE4C0B}"/>
                                            </p:graphicEl>
                                          </p:spTgt>
                                        </p:tgtEl>
                                        <p:attrNameLst>
                                          <p:attrName>style.visibility</p:attrName>
                                        </p:attrNameLst>
                                      </p:cBhvr>
                                      <p:to>
                                        <p:strVal val="visible"/>
                                      </p:to>
                                    </p:set>
                                    <p:animEffect transition="in" filter="fade">
                                      <p:cBhvr>
                                        <p:cTn id="20" dur="500"/>
                                        <p:tgtEl>
                                          <p:spTgt spid="3">
                                            <p:graphicEl>
                                              <a:dgm id="{C71F0589-279D-5540-B422-9E8D90CE4C0B}"/>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04D7AF68-1E31-A340-8B9F-6B8D85477041}"/>
                                            </p:graphicEl>
                                          </p:spTgt>
                                        </p:tgtEl>
                                        <p:attrNameLst>
                                          <p:attrName>style.visibility</p:attrName>
                                        </p:attrNameLst>
                                      </p:cBhvr>
                                      <p:to>
                                        <p:strVal val="visible"/>
                                      </p:to>
                                    </p:set>
                                    <p:animEffect transition="in" filter="fade">
                                      <p:cBhvr>
                                        <p:cTn id="23" dur="500"/>
                                        <p:tgtEl>
                                          <p:spTgt spid="3">
                                            <p:graphicEl>
                                              <a:dgm id="{04D7AF68-1E31-A340-8B9F-6B8D8547704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17D35477-76D5-A047-89AD-394FCBC5D6E2}"/>
              </a:ext>
            </a:extLst>
          </p:cNvPr>
          <p:cNvGrpSpPr/>
          <p:nvPr/>
        </p:nvGrpSpPr>
        <p:grpSpPr>
          <a:xfrm>
            <a:off x="4145584" y="321758"/>
            <a:ext cx="7756824" cy="6214483"/>
            <a:chOff x="4145584" y="321758"/>
            <a:chExt cx="7756824" cy="6214483"/>
          </a:xfrm>
        </p:grpSpPr>
        <p:sp>
          <p:nvSpPr>
            <p:cNvPr id="6" name="Forma libre 5">
              <a:extLst>
                <a:ext uri="{FF2B5EF4-FFF2-40B4-BE49-F238E27FC236}">
                  <a16:creationId xmlns:a16="http://schemas.microsoft.com/office/drawing/2014/main" id="{20E4BCC0-91C2-784A-B169-A61E64F4E624}"/>
                </a:ext>
              </a:extLst>
            </p:cNvPr>
            <p:cNvSpPr/>
            <p:nvPr/>
          </p:nvSpPr>
          <p:spPr>
            <a:xfrm>
              <a:off x="4145584" y="321758"/>
              <a:ext cx="3780767" cy="1035747"/>
            </a:xfrm>
            <a:custGeom>
              <a:avLst/>
              <a:gdLst>
                <a:gd name="connsiteX0" fmla="*/ 0 w 3780767"/>
                <a:gd name="connsiteY0" fmla="*/ 103575 h 1035747"/>
                <a:gd name="connsiteX1" fmla="*/ 103575 w 3780767"/>
                <a:gd name="connsiteY1" fmla="*/ 0 h 1035747"/>
                <a:gd name="connsiteX2" fmla="*/ 3677192 w 3780767"/>
                <a:gd name="connsiteY2" fmla="*/ 0 h 1035747"/>
                <a:gd name="connsiteX3" fmla="*/ 3780767 w 3780767"/>
                <a:gd name="connsiteY3" fmla="*/ 103575 h 1035747"/>
                <a:gd name="connsiteX4" fmla="*/ 3780767 w 3780767"/>
                <a:gd name="connsiteY4" fmla="*/ 932172 h 1035747"/>
                <a:gd name="connsiteX5" fmla="*/ 3677192 w 3780767"/>
                <a:gd name="connsiteY5" fmla="*/ 1035747 h 1035747"/>
                <a:gd name="connsiteX6" fmla="*/ 103575 w 3780767"/>
                <a:gd name="connsiteY6" fmla="*/ 1035747 h 1035747"/>
                <a:gd name="connsiteX7" fmla="*/ 0 w 3780767"/>
                <a:gd name="connsiteY7" fmla="*/ 932172 h 1035747"/>
                <a:gd name="connsiteX8" fmla="*/ 0 w 3780767"/>
                <a:gd name="connsiteY8" fmla="*/ 103575 h 103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0767" h="1035747">
                  <a:moveTo>
                    <a:pt x="0" y="103575"/>
                  </a:moveTo>
                  <a:cubicBezTo>
                    <a:pt x="0" y="46372"/>
                    <a:pt x="46372" y="0"/>
                    <a:pt x="103575" y="0"/>
                  </a:cubicBezTo>
                  <a:lnTo>
                    <a:pt x="3677192" y="0"/>
                  </a:lnTo>
                  <a:cubicBezTo>
                    <a:pt x="3734395" y="0"/>
                    <a:pt x="3780767" y="46372"/>
                    <a:pt x="3780767" y="103575"/>
                  </a:cubicBezTo>
                  <a:lnTo>
                    <a:pt x="3780767" y="932172"/>
                  </a:lnTo>
                  <a:cubicBezTo>
                    <a:pt x="3780767" y="989375"/>
                    <a:pt x="3734395" y="1035747"/>
                    <a:pt x="3677192" y="1035747"/>
                  </a:cubicBezTo>
                  <a:lnTo>
                    <a:pt x="103575" y="1035747"/>
                  </a:lnTo>
                  <a:cubicBezTo>
                    <a:pt x="46372" y="1035747"/>
                    <a:pt x="0" y="989375"/>
                    <a:pt x="0" y="932172"/>
                  </a:cubicBezTo>
                  <a:lnTo>
                    <a:pt x="0" y="103575"/>
                  </a:lnTo>
                  <a:close/>
                </a:path>
              </a:pathLst>
            </a:custGeom>
            <a:solidFill>
              <a:srgbClr val="152B48"/>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12251" tIns="84946" rIns="112251" bIns="84946" numCol="1" spcCol="1270" anchor="ctr" anchorCtr="0">
              <a:noAutofit/>
            </a:bodyPr>
            <a:lstStyle/>
            <a:p>
              <a:pPr marL="0" lvl="0" indent="0" algn="ctr" defTabSz="1911350">
                <a:lnSpc>
                  <a:spcPct val="90000"/>
                </a:lnSpc>
                <a:spcBef>
                  <a:spcPct val="0"/>
                </a:spcBef>
                <a:spcAft>
                  <a:spcPct val="35000"/>
                </a:spcAft>
                <a:buNone/>
              </a:pPr>
              <a:r>
                <a:rPr lang="es-CO" sz="4300" kern="1200" dirty="0">
                  <a:latin typeface="Montserrat ExtraLight" pitchFamily="2" charset="77"/>
                </a:rPr>
                <a:t>Niveles:</a:t>
              </a:r>
              <a:endParaRPr lang="es-ES" sz="4300" kern="1200" dirty="0">
                <a:latin typeface="Montserrat ExtraLight" pitchFamily="2" charset="77"/>
              </a:endParaRPr>
            </a:p>
          </p:txBody>
        </p:sp>
        <p:sp>
          <p:nvSpPr>
            <p:cNvPr id="7" name="Forma libre 6">
              <a:extLst>
                <a:ext uri="{FF2B5EF4-FFF2-40B4-BE49-F238E27FC236}">
                  <a16:creationId xmlns:a16="http://schemas.microsoft.com/office/drawing/2014/main" id="{A73DD070-D6B3-DC44-B418-8DF4B7190A1B}"/>
                </a:ext>
              </a:extLst>
            </p:cNvPr>
            <p:cNvSpPr/>
            <p:nvPr/>
          </p:nvSpPr>
          <p:spPr>
            <a:xfrm>
              <a:off x="4523661" y="1357505"/>
              <a:ext cx="378076" cy="776810"/>
            </a:xfrm>
            <a:custGeom>
              <a:avLst/>
              <a:gdLst/>
              <a:ahLst/>
              <a:cxnLst/>
              <a:rect l="0" t="0" r="0" b="0"/>
              <a:pathLst>
                <a:path>
                  <a:moveTo>
                    <a:pt x="0" y="0"/>
                  </a:moveTo>
                  <a:lnTo>
                    <a:pt x="0" y="776810"/>
                  </a:lnTo>
                  <a:lnTo>
                    <a:pt x="378076" y="776810"/>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8" name="Forma libre 7">
              <a:extLst>
                <a:ext uri="{FF2B5EF4-FFF2-40B4-BE49-F238E27FC236}">
                  <a16:creationId xmlns:a16="http://schemas.microsoft.com/office/drawing/2014/main" id="{3779AF1A-1CB9-9441-B69D-F0B4C1B6ED18}"/>
                </a:ext>
              </a:extLst>
            </p:cNvPr>
            <p:cNvSpPr/>
            <p:nvPr/>
          </p:nvSpPr>
          <p:spPr>
            <a:xfrm>
              <a:off x="4901737" y="1616442"/>
              <a:ext cx="3024613" cy="1035747"/>
            </a:xfrm>
            <a:custGeom>
              <a:avLst/>
              <a:gdLst>
                <a:gd name="connsiteX0" fmla="*/ 0 w 3024613"/>
                <a:gd name="connsiteY0" fmla="*/ 103575 h 1035747"/>
                <a:gd name="connsiteX1" fmla="*/ 103575 w 3024613"/>
                <a:gd name="connsiteY1" fmla="*/ 0 h 1035747"/>
                <a:gd name="connsiteX2" fmla="*/ 2921038 w 3024613"/>
                <a:gd name="connsiteY2" fmla="*/ 0 h 1035747"/>
                <a:gd name="connsiteX3" fmla="*/ 3024613 w 3024613"/>
                <a:gd name="connsiteY3" fmla="*/ 103575 h 1035747"/>
                <a:gd name="connsiteX4" fmla="*/ 3024613 w 3024613"/>
                <a:gd name="connsiteY4" fmla="*/ 932172 h 1035747"/>
                <a:gd name="connsiteX5" fmla="*/ 2921038 w 3024613"/>
                <a:gd name="connsiteY5" fmla="*/ 1035747 h 1035747"/>
                <a:gd name="connsiteX6" fmla="*/ 103575 w 3024613"/>
                <a:gd name="connsiteY6" fmla="*/ 1035747 h 1035747"/>
                <a:gd name="connsiteX7" fmla="*/ 0 w 3024613"/>
                <a:gd name="connsiteY7" fmla="*/ 932172 h 1035747"/>
                <a:gd name="connsiteX8" fmla="*/ 0 w 3024613"/>
                <a:gd name="connsiteY8" fmla="*/ 103575 h 103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613" h="1035747">
                  <a:moveTo>
                    <a:pt x="0" y="103575"/>
                  </a:moveTo>
                  <a:cubicBezTo>
                    <a:pt x="0" y="46372"/>
                    <a:pt x="46372" y="0"/>
                    <a:pt x="103575" y="0"/>
                  </a:cubicBezTo>
                  <a:lnTo>
                    <a:pt x="2921038" y="0"/>
                  </a:lnTo>
                  <a:cubicBezTo>
                    <a:pt x="2978241" y="0"/>
                    <a:pt x="3024613" y="46372"/>
                    <a:pt x="3024613" y="103575"/>
                  </a:cubicBezTo>
                  <a:lnTo>
                    <a:pt x="3024613" y="932172"/>
                  </a:lnTo>
                  <a:cubicBezTo>
                    <a:pt x="3024613" y="989375"/>
                    <a:pt x="2978241" y="1035747"/>
                    <a:pt x="2921038" y="1035747"/>
                  </a:cubicBezTo>
                  <a:lnTo>
                    <a:pt x="103575" y="1035747"/>
                  </a:lnTo>
                  <a:cubicBezTo>
                    <a:pt x="46372" y="1035747"/>
                    <a:pt x="0" y="989375"/>
                    <a:pt x="0" y="932172"/>
                  </a:cubicBezTo>
                  <a:lnTo>
                    <a:pt x="0" y="103575"/>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70341" tIns="57006" rIns="70341" bIns="57006" numCol="1" spcCol="1270" anchor="ctr" anchorCtr="0">
              <a:noAutofit/>
            </a:bodyPr>
            <a:lstStyle/>
            <a:p>
              <a:pPr marL="0" lvl="0" indent="0" algn="ctr" defTabSz="933450">
                <a:lnSpc>
                  <a:spcPct val="90000"/>
                </a:lnSpc>
                <a:spcBef>
                  <a:spcPct val="0"/>
                </a:spcBef>
                <a:spcAft>
                  <a:spcPct val="35000"/>
                </a:spcAft>
                <a:buNone/>
              </a:pPr>
              <a:r>
                <a:rPr lang="es-CO" sz="2000" kern="1200" dirty="0">
                  <a:solidFill>
                    <a:srgbClr val="152B48"/>
                  </a:solidFill>
                  <a:latin typeface="Montserrat ExtraLight" pitchFamily="2" charset="77"/>
                </a:rPr>
                <a:t>5 - 9 mg/ dl: rango terapéutico.</a:t>
              </a:r>
              <a:endParaRPr lang="es-ES" sz="2000" kern="1200" dirty="0">
                <a:solidFill>
                  <a:srgbClr val="152B48"/>
                </a:solidFill>
                <a:latin typeface="Montserrat ExtraLight" pitchFamily="2" charset="77"/>
              </a:endParaRPr>
            </a:p>
          </p:txBody>
        </p:sp>
        <p:sp>
          <p:nvSpPr>
            <p:cNvPr id="9" name="Forma libre 8">
              <a:extLst>
                <a:ext uri="{FF2B5EF4-FFF2-40B4-BE49-F238E27FC236}">
                  <a16:creationId xmlns:a16="http://schemas.microsoft.com/office/drawing/2014/main" id="{8AF0237A-F292-C444-9180-2E17CDDE035C}"/>
                </a:ext>
              </a:extLst>
            </p:cNvPr>
            <p:cNvSpPr/>
            <p:nvPr/>
          </p:nvSpPr>
          <p:spPr>
            <a:xfrm>
              <a:off x="4536109" y="1401606"/>
              <a:ext cx="378076" cy="2071494"/>
            </a:xfrm>
            <a:custGeom>
              <a:avLst/>
              <a:gdLst/>
              <a:ahLst/>
              <a:cxnLst/>
              <a:rect l="0" t="0" r="0" b="0"/>
              <a:pathLst>
                <a:path>
                  <a:moveTo>
                    <a:pt x="0" y="0"/>
                  </a:moveTo>
                  <a:lnTo>
                    <a:pt x="0" y="2071494"/>
                  </a:lnTo>
                  <a:lnTo>
                    <a:pt x="378076" y="2071494"/>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10" name="Forma libre 9">
              <a:extLst>
                <a:ext uri="{FF2B5EF4-FFF2-40B4-BE49-F238E27FC236}">
                  <a16:creationId xmlns:a16="http://schemas.microsoft.com/office/drawing/2014/main" id="{FC4B8289-22B2-B04C-9344-093ADD57D2E7}"/>
                </a:ext>
              </a:extLst>
            </p:cNvPr>
            <p:cNvSpPr/>
            <p:nvPr/>
          </p:nvSpPr>
          <p:spPr>
            <a:xfrm>
              <a:off x="4901737" y="2911126"/>
              <a:ext cx="3024613" cy="1035747"/>
            </a:xfrm>
            <a:custGeom>
              <a:avLst/>
              <a:gdLst>
                <a:gd name="connsiteX0" fmla="*/ 0 w 3024613"/>
                <a:gd name="connsiteY0" fmla="*/ 103575 h 1035747"/>
                <a:gd name="connsiteX1" fmla="*/ 103575 w 3024613"/>
                <a:gd name="connsiteY1" fmla="*/ 0 h 1035747"/>
                <a:gd name="connsiteX2" fmla="*/ 2921038 w 3024613"/>
                <a:gd name="connsiteY2" fmla="*/ 0 h 1035747"/>
                <a:gd name="connsiteX3" fmla="*/ 3024613 w 3024613"/>
                <a:gd name="connsiteY3" fmla="*/ 103575 h 1035747"/>
                <a:gd name="connsiteX4" fmla="*/ 3024613 w 3024613"/>
                <a:gd name="connsiteY4" fmla="*/ 932172 h 1035747"/>
                <a:gd name="connsiteX5" fmla="*/ 2921038 w 3024613"/>
                <a:gd name="connsiteY5" fmla="*/ 1035747 h 1035747"/>
                <a:gd name="connsiteX6" fmla="*/ 103575 w 3024613"/>
                <a:gd name="connsiteY6" fmla="*/ 1035747 h 1035747"/>
                <a:gd name="connsiteX7" fmla="*/ 0 w 3024613"/>
                <a:gd name="connsiteY7" fmla="*/ 932172 h 1035747"/>
                <a:gd name="connsiteX8" fmla="*/ 0 w 3024613"/>
                <a:gd name="connsiteY8" fmla="*/ 103575 h 103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613" h="1035747">
                  <a:moveTo>
                    <a:pt x="0" y="103575"/>
                  </a:moveTo>
                  <a:cubicBezTo>
                    <a:pt x="0" y="46372"/>
                    <a:pt x="46372" y="0"/>
                    <a:pt x="103575" y="0"/>
                  </a:cubicBezTo>
                  <a:lnTo>
                    <a:pt x="2921038" y="0"/>
                  </a:lnTo>
                  <a:cubicBezTo>
                    <a:pt x="2978241" y="0"/>
                    <a:pt x="3024613" y="46372"/>
                    <a:pt x="3024613" y="103575"/>
                  </a:cubicBezTo>
                  <a:lnTo>
                    <a:pt x="3024613" y="932172"/>
                  </a:lnTo>
                  <a:cubicBezTo>
                    <a:pt x="3024613" y="989375"/>
                    <a:pt x="2978241" y="1035747"/>
                    <a:pt x="2921038" y="1035747"/>
                  </a:cubicBezTo>
                  <a:lnTo>
                    <a:pt x="103575" y="1035747"/>
                  </a:lnTo>
                  <a:cubicBezTo>
                    <a:pt x="46372" y="1035747"/>
                    <a:pt x="0" y="989375"/>
                    <a:pt x="0" y="932172"/>
                  </a:cubicBezTo>
                  <a:lnTo>
                    <a:pt x="0" y="103575"/>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70341" tIns="57006" rIns="70341" bIns="57006" numCol="1" spcCol="1270" anchor="ctr" anchorCtr="0">
              <a:noAutofit/>
            </a:bodyPr>
            <a:lstStyle/>
            <a:p>
              <a:pPr marL="0" lvl="0" indent="0" algn="ctr" defTabSz="933450">
                <a:lnSpc>
                  <a:spcPct val="90000"/>
                </a:lnSpc>
                <a:spcBef>
                  <a:spcPct val="0"/>
                </a:spcBef>
                <a:spcAft>
                  <a:spcPct val="35000"/>
                </a:spcAft>
                <a:buNone/>
              </a:pPr>
              <a:r>
                <a:rPr lang="es-CO" sz="2000" kern="1200" dirty="0">
                  <a:solidFill>
                    <a:srgbClr val="152B48"/>
                  </a:solidFill>
                  <a:latin typeface="Montserrat ExtraLight" pitchFamily="2" charset="77"/>
                </a:rPr>
                <a:t>Mayor de 9 mg/dl: ausencia del reflejo patelar.</a:t>
              </a:r>
              <a:endParaRPr lang="es-ES" sz="2000" kern="1200" dirty="0">
                <a:solidFill>
                  <a:srgbClr val="152B48"/>
                </a:solidFill>
                <a:latin typeface="Montserrat ExtraLight" pitchFamily="2" charset="77"/>
              </a:endParaRPr>
            </a:p>
          </p:txBody>
        </p:sp>
        <p:sp>
          <p:nvSpPr>
            <p:cNvPr id="11" name="Forma libre 10">
              <a:extLst>
                <a:ext uri="{FF2B5EF4-FFF2-40B4-BE49-F238E27FC236}">
                  <a16:creationId xmlns:a16="http://schemas.microsoft.com/office/drawing/2014/main" id="{132C065D-AF87-E842-B46F-BC20B9426705}"/>
                </a:ext>
              </a:extLst>
            </p:cNvPr>
            <p:cNvSpPr/>
            <p:nvPr/>
          </p:nvSpPr>
          <p:spPr>
            <a:xfrm>
              <a:off x="4536109" y="1357505"/>
              <a:ext cx="378076" cy="3366178"/>
            </a:xfrm>
            <a:custGeom>
              <a:avLst/>
              <a:gdLst/>
              <a:ahLst/>
              <a:cxnLst/>
              <a:rect l="0" t="0" r="0" b="0"/>
              <a:pathLst>
                <a:path>
                  <a:moveTo>
                    <a:pt x="0" y="0"/>
                  </a:moveTo>
                  <a:lnTo>
                    <a:pt x="0" y="3366178"/>
                  </a:lnTo>
                  <a:lnTo>
                    <a:pt x="378076" y="3366178"/>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12" name="Forma libre 11">
              <a:extLst>
                <a:ext uri="{FF2B5EF4-FFF2-40B4-BE49-F238E27FC236}">
                  <a16:creationId xmlns:a16="http://schemas.microsoft.com/office/drawing/2014/main" id="{DC34A061-DD99-1C46-BB87-912BE16C4123}"/>
                </a:ext>
              </a:extLst>
            </p:cNvPr>
            <p:cNvSpPr/>
            <p:nvPr/>
          </p:nvSpPr>
          <p:spPr>
            <a:xfrm>
              <a:off x="4901737" y="4205810"/>
              <a:ext cx="3024613" cy="1035747"/>
            </a:xfrm>
            <a:custGeom>
              <a:avLst/>
              <a:gdLst>
                <a:gd name="connsiteX0" fmla="*/ 0 w 3024613"/>
                <a:gd name="connsiteY0" fmla="*/ 103575 h 1035747"/>
                <a:gd name="connsiteX1" fmla="*/ 103575 w 3024613"/>
                <a:gd name="connsiteY1" fmla="*/ 0 h 1035747"/>
                <a:gd name="connsiteX2" fmla="*/ 2921038 w 3024613"/>
                <a:gd name="connsiteY2" fmla="*/ 0 h 1035747"/>
                <a:gd name="connsiteX3" fmla="*/ 3024613 w 3024613"/>
                <a:gd name="connsiteY3" fmla="*/ 103575 h 1035747"/>
                <a:gd name="connsiteX4" fmla="*/ 3024613 w 3024613"/>
                <a:gd name="connsiteY4" fmla="*/ 932172 h 1035747"/>
                <a:gd name="connsiteX5" fmla="*/ 2921038 w 3024613"/>
                <a:gd name="connsiteY5" fmla="*/ 1035747 h 1035747"/>
                <a:gd name="connsiteX6" fmla="*/ 103575 w 3024613"/>
                <a:gd name="connsiteY6" fmla="*/ 1035747 h 1035747"/>
                <a:gd name="connsiteX7" fmla="*/ 0 w 3024613"/>
                <a:gd name="connsiteY7" fmla="*/ 932172 h 1035747"/>
                <a:gd name="connsiteX8" fmla="*/ 0 w 3024613"/>
                <a:gd name="connsiteY8" fmla="*/ 103575 h 103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613" h="1035747">
                  <a:moveTo>
                    <a:pt x="0" y="103575"/>
                  </a:moveTo>
                  <a:cubicBezTo>
                    <a:pt x="0" y="46372"/>
                    <a:pt x="46372" y="0"/>
                    <a:pt x="103575" y="0"/>
                  </a:cubicBezTo>
                  <a:lnTo>
                    <a:pt x="2921038" y="0"/>
                  </a:lnTo>
                  <a:cubicBezTo>
                    <a:pt x="2978241" y="0"/>
                    <a:pt x="3024613" y="46372"/>
                    <a:pt x="3024613" y="103575"/>
                  </a:cubicBezTo>
                  <a:lnTo>
                    <a:pt x="3024613" y="932172"/>
                  </a:lnTo>
                  <a:cubicBezTo>
                    <a:pt x="3024613" y="989375"/>
                    <a:pt x="2978241" y="1035747"/>
                    <a:pt x="2921038" y="1035747"/>
                  </a:cubicBezTo>
                  <a:lnTo>
                    <a:pt x="103575" y="1035747"/>
                  </a:lnTo>
                  <a:cubicBezTo>
                    <a:pt x="46372" y="1035747"/>
                    <a:pt x="0" y="989375"/>
                    <a:pt x="0" y="932172"/>
                  </a:cubicBezTo>
                  <a:lnTo>
                    <a:pt x="0" y="103575"/>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70341" tIns="57006" rIns="70341" bIns="57006" numCol="1" spcCol="1270" anchor="ctr" anchorCtr="0">
              <a:noAutofit/>
            </a:bodyPr>
            <a:lstStyle/>
            <a:p>
              <a:pPr marL="0" lvl="0" indent="0" algn="ctr" defTabSz="933450">
                <a:lnSpc>
                  <a:spcPct val="90000"/>
                </a:lnSpc>
                <a:spcBef>
                  <a:spcPct val="0"/>
                </a:spcBef>
                <a:spcAft>
                  <a:spcPct val="35000"/>
                </a:spcAft>
                <a:buNone/>
              </a:pPr>
              <a:r>
                <a:rPr lang="es-CO" sz="2000" kern="1200" dirty="0">
                  <a:solidFill>
                    <a:srgbClr val="152B48"/>
                  </a:solidFill>
                  <a:latin typeface="Montserrat ExtraLight" pitchFamily="2" charset="77"/>
                </a:rPr>
                <a:t>Mayor de 12 mg/dl: parálisis respiratoria.</a:t>
              </a:r>
              <a:endParaRPr lang="es-ES" sz="2000" kern="1200" dirty="0">
                <a:solidFill>
                  <a:srgbClr val="152B48"/>
                </a:solidFill>
                <a:latin typeface="Montserrat ExtraLight" pitchFamily="2" charset="77"/>
              </a:endParaRPr>
            </a:p>
          </p:txBody>
        </p:sp>
        <p:sp>
          <p:nvSpPr>
            <p:cNvPr id="13" name="Forma libre 12">
              <a:extLst>
                <a:ext uri="{FF2B5EF4-FFF2-40B4-BE49-F238E27FC236}">
                  <a16:creationId xmlns:a16="http://schemas.microsoft.com/office/drawing/2014/main" id="{89CF748E-7BEB-1741-A412-F05D1BC803F5}"/>
                </a:ext>
              </a:extLst>
            </p:cNvPr>
            <p:cNvSpPr/>
            <p:nvPr/>
          </p:nvSpPr>
          <p:spPr>
            <a:xfrm>
              <a:off x="4523661" y="1357505"/>
              <a:ext cx="378076" cy="4660862"/>
            </a:xfrm>
            <a:custGeom>
              <a:avLst/>
              <a:gdLst/>
              <a:ahLst/>
              <a:cxnLst/>
              <a:rect l="0" t="0" r="0" b="0"/>
              <a:pathLst>
                <a:path>
                  <a:moveTo>
                    <a:pt x="0" y="0"/>
                  </a:moveTo>
                  <a:lnTo>
                    <a:pt x="0" y="4660862"/>
                  </a:lnTo>
                  <a:lnTo>
                    <a:pt x="378076" y="4660862"/>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14" name="Forma libre 13">
              <a:extLst>
                <a:ext uri="{FF2B5EF4-FFF2-40B4-BE49-F238E27FC236}">
                  <a16:creationId xmlns:a16="http://schemas.microsoft.com/office/drawing/2014/main" id="{F0FB4D28-C061-004D-B6EB-E6AB937EB62F}"/>
                </a:ext>
              </a:extLst>
            </p:cNvPr>
            <p:cNvSpPr/>
            <p:nvPr/>
          </p:nvSpPr>
          <p:spPr>
            <a:xfrm>
              <a:off x="4901737" y="5500494"/>
              <a:ext cx="3024613" cy="1035747"/>
            </a:xfrm>
            <a:custGeom>
              <a:avLst/>
              <a:gdLst>
                <a:gd name="connsiteX0" fmla="*/ 0 w 3024613"/>
                <a:gd name="connsiteY0" fmla="*/ 103575 h 1035747"/>
                <a:gd name="connsiteX1" fmla="*/ 103575 w 3024613"/>
                <a:gd name="connsiteY1" fmla="*/ 0 h 1035747"/>
                <a:gd name="connsiteX2" fmla="*/ 2921038 w 3024613"/>
                <a:gd name="connsiteY2" fmla="*/ 0 h 1035747"/>
                <a:gd name="connsiteX3" fmla="*/ 3024613 w 3024613"/>
                <a:gd name="connsiteY3" fmla="*/ 103575 h 1035747"/>
                <a:gd name="connsiteX4" fmla="*/ 3024613 w 3024613"/>
                <a:gd name="connsiteY4" fmla="*/ 932172 h 1035747"/>
                <a:gd name="connsiteX5" fmla="*/ 2921038 w 3024613"/>
                <a:gd name="connsiteY5" fmla="*/ 1035747 h 1035747"/>
                <a:gd name="connsiteX6" fmla="*/ 103575 w 3024613"/>
                <a:gd name="connsiteY6" fmla="*/ 1035747 h 1035747"/>
                <a:gd name="connsiteX7" fmla="*/ 0 w 3024613"/>
                <a:gd name="connsiteY7" fmla="*/ 932172 h 1035747"/>
                <a:gd name="connsiteX8" fmla="*/ 0 w 3024613"/>
                <a:gd name="connsiteY8" fmla="*/ 103575 h 103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613" h="1035747">
                  <a:moveTo>
                    <a:pt x="0" y="103575"/>
                  </a:moveTo>
                  <a:cubicBezTo>
                    <a:pt x="0" y="46372"/>
                    <a:pt x="46372" y="0"/>
                    <a:pt x="103575" y="0"/>
                  </a:cubicBezTo>
                  <a:lnTo>
                    <a:pt x="2921038" y="0"/>
                  </a:lnTo>
                  <a:cubicBezTo>
                    <a:pt x="2978241" y="0"/>
                    <a:pt x="3024613" y="46372"/>
                    <a:pt x="3024613" y="103575"/>
                  </a:cubicBezTo>
                  <a:lnTo>
                    <a:pt x="3024613" y="932172"/>
                  </a:lnTo>
                  <a:cubicBezTo>
                    <a:pt x="3024613" y="989375"/>
                    <a:pt x="2978241" y="1035747"/>
                    <a:pt x="2921038" y="1035747"/>
                  </a:cubicBezTo>
                  <a:lnTo>
                    <a:pt x="103575" y="1035747"/>
                  </a:lnTo>
                  <a:cubicBezTo>
                    <a:pt x="46372" y="1035747"/>
                    <a:pt x="0" y="989375"/>
                    <a:pt x="0" y="932172"/>
                  </a:cubicBezTo>
                  <a:lnTo>
                    <a:pt x="0" y="103575"/>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70341" tIns="57006" rIns="70341" bIns="57006" numCol="1" spcCol="1270" anchor="ctr" anchorCtr="0">
              <a:noAutofit/>
            </a:bodyPr>
            <a:lstStyle/>
            <a:p>
              <a:pPr marL="0" lvl="0" indent="0" algn="ctr" defTabSz="933450">
                <a:lnSpc>
                  <a:spcPct val="90000"/>
                </a:lnSpc>
                <a:spcBef>
                  <a:spcPct val="0"/>
                </a:spcBef>
                <a:spcAft>
                  <a:spcPct val="35000"/>
                </a:spcAft>
                <a:buNone/>
              </a:pPr>
              <a:r>
                <a:rPr lang="es-CO" sz="2000" kern="1200" dirty="0">
                  <a:solidFill>
                    <a:srgbClr val="152B48"/>
                  </a:solidFill>
                  <a:latin typeface="Montserrat ExtraLight" pitchFamily="2" charset="77"/>
                </a:rPr>
                <a:t>Mayor de 30 mg/dl: arresto cardíaco.</a:t>
              </a:r>
              <a:endParaRPr lang="es-ES" sz="2000" kern="1200" dirty="0">
                <a:solidFill>
                  <a:srgbClr val="152B48"/>
                </a:solidFill>
                <a:latin typeface="Montserrat ExtraLight" pitchFamily="2" charset="77"/>
              </a:endParaRPr>
            </a:p>
          </p:txBody>
        </p:sp>
        <p:sp>
          <p:nvSpPr>
            <p:cNvPr id="15" name="Forma libre 14">
              <a:extLst>
                <a:ext uri="{FF2B5EF4-FFF2-40B4-BE49-F238E27FC236}">
                  <a16:creationId xmlns:a16="http://schemas.microsoft.com/office/drawing/2014/main" id="{27DDEB9D-4F59-B24B-96C7-E5AEB66216DC}"/>
                </a:ext>
              </a:extLst>
            </p:cNvPr>
            <p:cNvSpPr/>
            <p:nvPr/>
          </p:nvSpPr>
          <p:spPr>
            <a:xfrm>
              <a:off x="8121641" y="321758"/>
              <a:ext cx="3780767" cy="1035747"/>
            </a:xfrm>
            <a:custGeom>
              <a:avLst/>
              <a:gdLst>
                <a:gd name="connsiteX0" fmla="*/ 0 w 3780767"/>
                <a:gd name="connsiteY0" fmla="*/ 103575 h 1035747"/>
                <a:gd name="connsiteX1" fmla="*/ 103575 w 3780767"/>
                <a:gd name="connsiteY1" fmla="*/ 0 h 1035747"/>
                <a:gd name="connsiteX2" fmla="*/ 3677192 w 3780767"/>
                <a:gd name="connsiteY2" fmla="*/ 0 h 1035747"/>
                <a:gd name="connsiteX3" fmla="*/ 3780767 w 3780767"/>
                <a:gd name="connsiteY3" fmla="*/ 103575 h 1035747"/>
                <a:gd name="connsiteX4" fmla="*/ 3780767 w 3780767"/>
                <a:gd name="connsiteY4" fmla="*/ 932172 h 1035747"/>
                <a:gd name="connsiteX5" fmla="*/ 3677192 w 3780767"/>
                <a:gd name="connsiteY5" fmla="*/ 1035747 h 1035747"/>
                <a:gd name="connsiteX6" fmla="*/ 103575 w 3780767"/>
                <a:gd name="connsiteY6" fmla="*/ 1035747 h 1035747"/>
                <a:gd name="connsiteX7" fmla="*/ 0 w 3780767"/>
                <a:gd name="connsiteY7" fmla="*/ 932172 h 1035747"/>
                <a:gd name="connsiteX8" fmla="*/ 0 w 3780767"/>
                <a:gd name="connsiteY8" fmla="*/ 103575 h 103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0767" h="1035747">
                  <a:moveTo>
                    <a:pt x="0" y="103575"/>
                  </a:moveTo>
                  <a:cubicBezTo>
                    <a:pt x="0" y="46372"/>
                    <a:pt x="46372" y="0"/>
                    <a:pt x="103575" y="0"/>
                  </a:cubicBezTo>
                  <a:lnTo>
                    <a:pt x="3677192" y="0"/>
                  </a:lnTo>
                  <a:cubicBezTo>
                    <a:pt x="3734395" y="0"/>
                    <a:pt x="3780767" y="46372"/>
                    <a:pt x="3780767" y="103575"/>
                  </a:cubicBezTo>
                  <a:lnTo>
                    <a:pt x="3780767" y="932172"/>
                  </a:lnTo>
                  <a:cubicBezTo>
                    <a:pt x="3780767" y="989375"/>
                    <a:pt x="3734395" y="1035747"/>
                    <a:pt x="3677192" y="1035747"/>
                  </a:cubicBezTo>
                  <a:lnTo>
                    <a:pt x="103575" y="1035747"/>
                  </a:lnTo>
                  <a:cubicBezTo>
                    <a:pt x="46372" y="1035747"/>
                    <a:pt x="0" y="989375"/>
                    <a:pt x="0" y="932172"/>
                  </a:cubicBezTo>
                  <a:lnTo>
                    <a:pt x="0" y="103575"/>
                  </a:lnTo>
                  <a:close/>
                </a:path>
              </a:pathLst>
            </a:custGeom>
            <a:solidFill>
              <a:srgbClr val="152B48"/>
            </a:solidFill>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12251" tIns="84946" rIns="112251" bIns="84946" numCol="1" spcCol="1270" anchor="ctr" anchorCtr="0">
              <a:noAutofit/>
            </a:bodyPr>
            <a:lstStyle/>
            <a:p>
              <a:pPr marL="0" lvl="0" indent="0" algn="ctr" defTabSz="1911350">
                <a:lnSpc>
                  <a:spcPct val="90000"/>
                </a:lnSpc>
                <a:spcBef>
                  <a:spcPct val="0"/>
                </a:spcBef>
                <a:spcAft>
                  <a:spcPct val="35000"/>
                </a:spcAft>
                <a:buNone/>
              </a:pPr>
              <a:r>
                <a:rPr lang="es-ES" sz="4300" kern="1200" dirty="0">
                  <a:latin typeface="Montserrat ExtraLight" pitchFamily="2" charset="77"/>
                </a:rPr>
                <a:t>Suspender si: </a:t>
              </a:r>
            </a:p>
          </p:txBody>
        </p:sp>
        <p:sp>
          <p:nvSpPr>
            <p:cNvPr id="16" name="Forma libre 15">
              <a:extLst>
                <a:ext uri="{FF2B5EF4-FFF2-40B4-BE49-F238E27FC236}">
                  <a16:creationId xmlns:a16="http://schemas.microsoft.com/office/drawing/2014/main" id="{341DEC96-8607-714D-8068-5A38518A88C4}"/>
                </a:ext>
              </a:extLst>
            </p:cNvPr>
            <p:cNvSpPr/>
            <p:nvPr/>
          </p:nvSpPr>
          <p:spPr>
            <a:xfrm>
              <a:off x="8499718" y="1357505"/>
              <a:ext cx="378076" cy="776810"/>
            </a:xfrm>
            <a:custGeom>
              <a:avLst/>
              <a:gdLst/>
              <a:ahLst/>
              <a:cxnLst/>
              <a:rect l="0" t="0" r="0" b="0"/>
              <a:pathLst>
                <a:path>
                  <a:moveTo>
                    <a:pt x="0" y="0"/>
                  </a:moveTo>
                  <a:lnTo>
                    <a:pt x="0" y="776810"/>
                  </a:lnTo>
                  <a:lnTo>
                    <a:pt x="378076" y="776810"/>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17" name="Forma libre 16">
              <a:extLst>
                <a:ext uri="{FF2B5EF4-FFF2-40B4-BE49-F238E27FC236}">
                  <a16:creationId xmlns:a16="http://schemas.microsoft.com/office/drawing/2014/main" id="{E0D88F34-FD08-DA42-853C-E35653241D96}"/>
                </a:ext>
              </a:extLst>
            </p:cNvPr>
            <p:cNvSpPr/>
            <p:nvPr/>
          </p:nvSpPr>
          <p:spPr>
            <a:xfrm>
              <a:off x="8877794" y="1616442"/>
              <a:ext cx="3024613" cy="1035747"/>
            </a:xfrm>
            <a:custGeom>
              <a:avLst/>
              <a:gdLst>
                <a:gd name="connsiteX0" fmla="*/ 0 w 3024613"/>
                <a:gd name="connsiteY0" fmla="*/ 103575 h 1035747"/>
                <a:gd name="connsiteX1" fmla="*/ 103575 w 3024613"/>
                <a:gd name="connsiteY1" fmla="*/ 0 h 1035747"/>
                <a:gd name="connsiteX2" fmla="*/ 2921038 w 3024613"/>
                <a:gd name="connsiteY2" fmla="*/ 0 h 1035747"/>
                <a:gd name="connsiteX3" fmla="*/ 3024613 w 3024613"/>
                <a:gd name="connsiteY3" fmla="*/ 103575 h 1035747"/>
                <a:gd name="connsiteX4" fmla="*/ 3024613 w 3024613"/>
                <a:gd name="connsiteY4" fmla="*/ 932172 h 1035747"/>
                <a:gd name="connsiteX5" fmla="*/ 2921038 w 3024613"/>
                <a:gd name="connsiteY5" fmla="*/ 1035747 h 1035747"/>
                <a:gd name="connsiteX6" fmla="*/ 103575 w 3024613"/>
                <a:gd name="connsiteY6" fmla="*/ 1035747 h 1035747"/>
                <a:gd name="connsiteX7" fmla="*/ 0 w 3024613"/>
                <a:gd name="connsiteY7" fmla="*/ 932172 h 1035747"/>
                <a:gd name="connsiteX8" fmla="*/ 0 w 3024613"/>
                <a:gd name="connsiteY8" fmla="*/ 103575 h 103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613" h="1035747">
                  <a:moveTo>
                    <a:pt x="0" y="103575"/>
                  </a:moveTo>
                  <a:cubicBezTo>
                    <a:pt x="0" y="46372"/>
                    <a:pt x="46372" y="0"/>
                    <a:pt x="103575" y="0"/>
                  </a:cubicBezTo>
                  <a:lnTo>
                    <a:pt x="2921038" y="0"/>
                  </a:lnTo>
                  <a:cubicBezTo>
                    <a:pt x="2978241" y="0"/>
                    <a:pt x="3024613" y="46372"/>
                    <a:pt x="3024613" y="103575"/>
                  </a:cubicBezTo>
                  <a:lnTo>
                    <a:pt x="3024613" y="932172"/>
                  </a:lnTo>
                  <a:cubicBezTo>
                    <a:pt x="3024613" y="989375"/>
                    <a:pt x="2978241" y="1035747"/>
                    <a:pt x="2921038" y="1035747"/>
                  </a:cubicBezTo>
                  <a:lnTo>
                    <a:pt x="103575" y="1035747"/>
                  </a:lnTo>
                  <a:cubicBezTo>
                    <a:pt x="46372" y="1035747"/>
                    <a:pt x="0" y="989375"/>
                    <a:pt x="0" y="932172"/>
                  </a:cubicBezTo>
                  <a:lnTo>
                    <a:pt x="0" y="103575"/>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70341" tIns="57006" rIns="70341" bIns="57006" numCol="1" spcCol="1270" anchor="ctr" anchorCtr="0">
              <a:noAutofit/>
            </a:bodyPr>
            <a:lstStyle/>
            <a:p>
              <a:pPr marL="0" lvl="0" indent="0" algn="ctr" defTabSz="933450">
                <a:lnSpc>
                  <a:spcPct val="90000"/>
                </a:lnSpc>
                <a:spcBef>
                  <a:spcPct val="0"/>
                </a:spcBef>
                <a:spcAft>
                  <a:spcPct val="35000"/>
                </a:spcAft>
                <a:buNone/>
              </a:pPr>
              <a:r>
                <a:rPr lang="es-CO" sz="2000" kern="1200" dirty="0">
                  <a:solidFill>
                    <a:srgbClr val="152B48"/>
                  </a:solidFill>
                  <a:latin typeface="Montserrat ExtraLight" pitchFamily="2" charset="77"/>
                </a:rPr>
                <a:t>Arreflexia patelar.</a:t>
              </a:r>
              <a:endParaRPr lang="es-ES" sz="2000" kern="1200" dirty="0">
                <a:solidFill>
                  <a:srgbClr val="152B48"/>
                </a:solidFill>
                <a:latin typeface="Montserrat ExtraLight" pitchFamily="2" charset="77"/>
              </a:endParaRPr>
            </a:p>
          </p:txBody>
        </p:sp>
        <p:sp>
          <p:nvSpPr>
            <p:cNvPr id="18" name="Forma libre 17">
              <a:extLst>
                <a:ext uri="{FF2B5EF4-FFF2-40B4-BE49-F238E27FC236}">
                  <a16:creationId xmlns:a16="http://schemas.microsoft.com/office/drawing/2014/main" id="{047625CA-5482-1D4C-92C1-E14A35F72AA3}"/>
                </a:ext>
              </a:extLst>
            </p:cNvPr>
            <p:cNvSpPr/>
            <p:nvPr/>
          </p:nvSpPr>
          <p:spPr>
            <a:xfrm>
              <a:off x="8499718" y="1357505"/>
              <a:ext cx="378076" cy="2071494"/>
            </a:xfrm>
            <a:custGeom>
              <a:avLst/>
              <a:gdLst/>
              <a:ahLst/>
              <a:cxnLst/>
              <a:rect l="0" t="0" r="0" b="0"/>
              <a:pathLst>
                <a:path>
                  <a:moveTo>
                    <a:pt x="0" y="0"/>
                  </a:moveTo>
                  <a:lnTo>
                    <a:pt x="0" y="2071494"/>
                  </a:lnTo>
                  <a:lnTo>
                    <a:pt x="378076" y="2071494"/>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19" name="Forma libre 18">
              <a:extLst>
                <a:ext uri="{FF2B5EF4-FFF2-40B4-BE49-F238E27FC236}">
                  <a16:creationId xmlns:a16="http://schemas.microsoft.com/office/drawing/2014/main" id="{01EB7DE3-1036-8F4D-974B-28B9358D7059}"/>
                </a:ext>
              </a:extLst>
            </p:cNvPr>
            <p:cNvSpPr/>
            <p:nvPr/>
          </p:nvSpPr>
          <p:spPr>
            <a:xfrm>
              <a:off x="8877794" y="2911126"/>
              <a:ext cx="3024613" cy="1035747"/>
            </a:xfrm>
            <a:custGeom>
              <a:avLst/>
              <a:gdLst>
                <a:gd name="connsiteX0" fmla="*/ 0 w 3024613"/>
                <a:gd name="connsiteY0" fmla="*/ 103575 h 1035747"/>
                <a:gd name="connsiteX1" fmla="*/ 103575 w 3024613"/>
                <a:gd name="connsiteY1" fmla="*/ 0 h 1035747"/>
                <a:gd name="connsiteX2" fmla="*/ 2921038 w 3024613"/>
                <a:gd name="connsiteY2" fmla="*/ 0 h 1035747"/>
                <a:gd name="connsiteX3" fmla="*/ 3024613 w 3024613"/>
                <a:gd name="connsiteY3" fmla="*/ 103575 h 1035747"/>
                <a:gd name="connsiteX4" fmla="*/ 3024613 w 3024613"/>
                <a:gd name="connsiteY4" fmla="*/ 932172 h 1035747"/>
                <a:gd name="connsiteX5" fmla="*/ 2921038 w 3024613"/>
                <a:gd name="connsiteY5" fmla="*/ 1035747 h 1035747"/>
                <a:gd name="connsiteX6" fmla="*/ 103575 w 3024613"/>
                <a:gd name="connsiteY6" fmla="*/ 1035747 h 1035747"/>
                <a:gd name="connsiteX7" fmla="*/ 0 w 3024613"/>
                <a:gd name="connsiteY7" fmla="*/ 932172 h 1035747"/>
                <a:gd name="connsiteX8" fmla="*/ 0 w 3024613"/>
                <a:gd name="connsiteY8" fmla="*/ 103575 h 103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613" h="1035747">
                  <a:moveTo>
                    <a:pt x="0" y="103575"/>
                  </a:moveTo>
                  <a:cubicBezTo>
                    <a:pt x="0" y="46372"/>
                    <a:pt x="46372" y="0"/>
                    <a:pt x="103575" y="0"/>
                  </a:cubicBezTo>
                  <a:lnTo>
                    <a:pt x="2921038" y="0"/>
                  </a:lnTo>
                  <a:cubicBezTo>
                    <a:pt x="2978241" y="0"/>
                    <a:pt x="3024613" y="46372"/>
                    <a:pt x="3024613" y="103575"/>
                  </a:cubicBezTo>
                  <a:lnTo>
                    <a:pt x="3024613" y="932172"/>
                  </a:lnTo>
                  <a:cubicBezTo>
                    <a:pt x="3024613" y="989375"/>
                    <a:pt x="2978241" y="1035747"/>
                    <a:pt x="2921038" y="1035747"/>
                  </a:cubicBezTo>
                  <a:lnTo>
                    <a:pt x="103575" y="1035747"/>
                  </a:lnTo>
                  <a:cubicBezTo>
                    <a:pt x="46372" y="1035747"/>
                    <a:pt x="0" y="989375"/>
                    <a:pt x="0" y="932172"/>
                  </a:cubicBezTo>
                  <a:lnTo>
                    <a:pt x="0" y="103575"/>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70341" tIns="57006" rIns="70341" bIns="57006" numCol="1" spcCol="1270" anchor="ctr" anchorCtr="0">
              <a:noAutofit/>
            </a:bodyPr>
            <a:lstStyle/>
            <a:p>
              <a:pPr marL="0" lvl="0" indent="0" algn="ctr" defTabSz="933450">
                <a:lnSpc>
                  <a:spcPct val="90000"/>
                </a:lnSpc>
                <a:spcBef>
                  <a:spcPct val="0"/>
                </a:spcBef>
                <a:spcAft>
                  <a:spcPct val="35000"/>
                </a:spcAft>
                <a:buNone/>
              </a:pPr>
              <a:r>
                <a:rPr lang="es-CO" sz="2000" kern="1200" dirty="0">
                  <a:solidFill>
                    <a:srgbClr val="152B48"/>
                  </a:solidFill>
                  <a:latin typeface="Montserrat ExtraLight" pitchFamily="2" charset="77"/>
                </a:rPr>
                <a:t>Presión diastólica disminuye un 20%.</a:t>
              </a:r>
              <a:endParaRPr lang="es-ES" sz="2000" kern="1200" dirty="0">
                <a:solidFill>
                  <a:srgbClr val="152B48"/>
                </a:solidFill>
                <a:latin typeface="Montserrat ExtraLight" pitchFamily="2" charset="77"/>
              </a:endParaRPr>
            </a:p>
          </p:txBody>
        </p:sp>
        <p:sp>
          <p:nvSpPr>
            <p:cNvPr id="20" name="Forma libre 19">
              <a:extLst>
                <a:ext uri="{FF2B5EF4-FFF2-40B4-BE49-F238E27FC236}">
                  <a16:creationId xmlns:a16="http://schemas.microsoft.com/office/drawing/2014/main" id="{15C1EAAC-30DC-194A-84B5-59AD7DE1F1D7}"/>
                </a:ext>
              </a:extLst>
            </p:cNvPr>
            <p:cNvSpPr/>
            <p:nvPr/>
          </p:nvSpPr>
          <p:spPr>
            <a:xfrm>
              <a:off x="8499718" y="1357505"/>
              <a:ext cx="378076" cy="3366178"/>
            </a:xfrm>
            <a:custGeom>
              <a:avLst/>
              <a:gdLst/>
              <a:ahLst/>
              <a:cxnLst/>
              <a:rect l="0" t="0" r="0" b="0"/>
              <a:pathLst>
                <a:path>
                  <a:moveTo>
                    <a:pt x="0" y="0"/>
                  </a:moveTo>
                  <a:lnTo>
                    <a:pt x="0" y="3366178"/>
                  </a:lnTo>
                  <a:lnTo>
                    <a:pt x="378076" y="3366178"/>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21" name="Forma libre 20">
              <a:extLst>
                <a:ext uri="{FF2B5EF4-FFF2-40B4-BE49-F238E27FC236}">
                  <a16:creationId xmlns:a16="http://schemas.microsoft.com/office/drawing/2014/main" id="{ED3ED73E-5AD7-5E4D-980D-6941D727C488}"/>
                </a:ext>
              </a:extLst>
            </p:cNvPr>
            <p:cNvSpPr/>
            <p:nvPr/>
          </p:nvSpPr>
          <p:spPr>
            <a:xfrm>
              <a:off x="8877794" y="4205810"/>
              <a:ext cx="3024613" cy="1035747"/>
            </a:xfrm>
            <a:custGeom>
              <a:avLst/>
              <a:gdLst>
                <a:gd name="connsiteX0" fmla="*/ 0 w 3024613"/>
                <a:gd name="connsiteY0" fmla="*/ 103575 h 1035747"/>
                <a:gd name="connsiteX1" fmla="*/ 103575 w 3024613"/>
                <a:gd name="connsiteY1" fmla="*/ 0 h 1035747"/>
                <a:gd name="connsiteX2" fmla="*/ 2921038 w 3024613"/>
                <a:gd name="connsiteY2" fmla="*/ 0 h 1035747"/>
                <a:gd name="connsiteX3" fmla="*/ 3024613 w 3024613"/>
                <a:gd name="connsiteY3" fmla="*/ 103575 h 1035747"/>
                <a:gd name="connsiteX4" fmla="*/ 3024613 w 3024613"/>
                <a:gd name="connsiteY4" fmla="*/ 932172 h 1035747"/>
                <a:gd name="connsiteX5" fmla="*/ 2921038 w 3024613"/>
                <a:gd name="connsiteY5" fmla="*/ 1035747 h 1035747"/>
                <a:gd name="connsiteX6" fmla="*/ 103575 w 3024613"/>
                <a:gd name="connsiteY6" fmla="*/ 1035747 h 1035747"/>
                <a:gd name="connsiteX7" fmla="*/ 0 w 3024613"/>
                <a:gd name="connsiteY7" fmla="*/ 932172 h 1035747"/>
                <a:gd name="connsiteX8" fmla="*/ 0 w 3024613"/>
                <a:gd name="connsiteY8" fmla="*/ 103575 h 103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613" h="1035747">
                  <a:moveTo>
                    <a:pt x="0" y="103575"/>
                  </a:moveTo>
                  <a:cubicBezTo>
                    <a:pt x="0" y="46372"/>
                    <a:pt x="46372" y="0"/>
                    <a:pt x="103575" y="0"/>
                  </a:cubicBezTo>
                  <a:lnTo>
                    <a:pt x="2921038" y="0"/>
                  </a:lnTo>
                  <a:cubicBezTo>
                    <a:pt x="2978241" y="0"/>
                    <a:pt x="3024613" y="46372"/>
                    <a:pt x="3024613" y="103575"/>
                  </a:cubicBezTo>
                  <a:lnTo>
                    <a:pt x="3024613" y="932172"/>
                  </a:lnTo>
                  <a:cubicBezTo>
                    <a:pt x="3024613" y="989375"/>
                    <a:pt x="2978241" y="1035747"/>
                    <a:pt x="2921038" y="1035747"/>
                  </a:cubicBezTo>
                  <a:lnTo>
                    <a:pt x="103575" y="1035747"/>
                  </a:lnTo>
                  <a:cubicBezTo>
                    <a:pt x="46372" y="1035747"/>
                    <a:pt x="0" y="989375"/>
                    <a:pt x="0" y="932172"/>
                  </a:cubicBezTo>
                  <a:lnTo>
                    <a:pt x="0" y="103575"/>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70341" tIns="57006" rIns="70341" bIns="57006" numCol="1" spcCol="1270" anchor="ctr" anchorCtr="0">
              <a:noAutofit/>
            </a:bodyPr>
            <a:lstStyle/>
            <a:p>
              <a:pPr marL="0" lvl="0" indent="0" algn="ctr" defTabSz="933450">
                <a:lnSpc>
                  <a:spcPct val="90000"/>
                </a:lnSpc>
                <a:spcBef>
                  <a:spcPct val="0"/>
                </a:spcBef>
                <a:spcAft>
                  <a:spcPct val="35000"/>
                </a:spcAft>
                <a:buNone/>
              </a:pPr>
              <a:r>
                <a:rPr lang="es-CO" sz="2000" kern="1200" dirty="0">
                  <a:solidFill>
                    <a:srgbClr val="152B48"/>
                  </a:solidFill>
                  <a:latin typeface="Montserrat ExtraLight" pitchFamily="2" charset="77"/>
                </a:rPr>
                <a:t>Tasa de filtración glomerular &lt; 30 ml/hora.</a:t>
              </a:r>
              <a:endParaRPr lang="es-ES" sz="2000" kern="1200" dirty="0">
                <a:solidFill>
                  <a:srgbClr val="152B48"/>
                </a:solidFill>
                <a:latin typeface="Montserrat ExtraLight" pitchFamily="2" charset="77"/>
              </a:endParaRPr>
            </a:p>
          </p:txBody>
        </p:sp>
        <p:sp>
          <p:nvSpPr>
            <p:cNvPr id="22" name="Forma libre 21">
              <a:extLst>
                <a:ext uri="{FF2B5EF4-FFF2-40B4-BE49-F238E27FC236}">
                  <a16:creationId xmlns:a16="http://schemas.microsoft.com/office/drawing/2014/main" id="{191AD637-2921-AD41-A785-49E0092BFBC4}"/>
                </a:ext>
              </a:extLst>
            </p:cNvPr>
            <p:cNvSpPr/>
            <p:nvPr/>
          </p:nvSpPr>
          <p:spPr>
            <a:xfrm>
              <a:off x="8499718" y="1357505"/>
              <a:ext cx="378076" cy="4660862"/>
            </a:xfrm>
            <a:custGeom>
              <a:avLst/>
              <a:gdLst/>
              <a:ahLst/>
              <a:cxnLst/>
              <a:rect l="0" t="0" r="0" b="0"/>
              <a:pathLst>
                <a:path>
                  <a:moveTo>
                    <a:pt x="0" y="0"/>
                  </a:moveTo>
                  <a:lnTo>
                    <a:pt x="0" y="4660862"/>
                  </a:lnTo>
                  <a:lnTo>
                    <a:pt x="378076" y="4660862"/>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23" name="Forma libre 22">
              <a:extLst>
                <a:ext uri="{FF2B5EF4-FFF2-40B4-BE49-F238E27FC236}">
                  <a16:creationId xmlns:a16="http://schemas.microsoft.com/office/drawing/2014/main" id="{2D1A08AC-C5E9-1E41-867F-156ECEAFDFF3}"/>
                </a:ext>
              </a:extLst>
            </p:cNvPr>
            <p:cNvSpPr/>
            <p:nvPr/>
          </p:nvSpPr>
          <p:spPr>
            <a:xfrm>
              <a:off x="8877794" y="5500494"/>
              <a:ext cx="3024613" cy="1035747"/>
            </a:xfrm>
            <a:custGeom>
              <a:avLst/>
              <a:gdLst>
                <a:gd name="connsiteX0" fmla="*/ 0 w 3024613"/>
                <a:gd name="connsiteY0" fmla="*/ 103575 h 1035747"/>
                <a:gd name="connsiteX1" fmla="*/ 103575 w 3024613"/>
                <a:gd name="connsiteY1" fmla="*/ 0 h 1035747"/>
                <a:gd name="connsiteX2" fmla="*/ 2921038 w 3024613"/>
                <a:gd name="connsiteY2" fmla="*/ 0 h 1035747"/>
                <a:gd name="connsiteX3" fmla="*/ 3024613 w 3024613"/>
                <a:gd name="connsiteY3" fmla="*/ 103575 h 1035747"/>
                <a:gd name="connsiteX4" fmla="*/ 3024613 w 3024613"/>
                <a:gd name="connsiteY4" fmla="*/ 932172 h 1035747"/>
                <a:gd name="connsiteX5" fmla="*/ 2921038 w 3024613"/>
                <a:gd name="connsiteY5" fmla="*/ 1035747 h 1035747"/>
                <a:gd name="connsiteX6" fmla="*/ 103575 w 3024613"/>
                <a:gd name="connsiteY6" fmla="*/ 1035747 h 1035747"/>
                <a:gd name="connsiteX7" fmla="*/ 0 w 3024613"/>
                <a:gd name="connsiteY7" fmla="*/ 932172 h 1035747"/>
                <a:gd name="connsiteX8" fmla="*/ 0 w 3024613"/>
                <a:gd name="connsiteY8" fmla="*/ 103575 h 103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613" h="1035747">
                  <a:moveTo>
                    <a:pt x="0" y="103575"/>
                  </a:moveTo>
                  <a:cubicBezTo>
                    <a:pt x="0" y="46372"/>
                    <a:pt x="46372" y="0"/>
                    <a:pt x="103575" y="0"/>
                  </a:cubicBezTo>
                  <a:lnTo>
                    <a:pt x="2921038" y="0"/>
                  </a:lnTo>
                  <a:cubicBezTo>
                    <a:pt x="2978241" y="0"/>
                    <a:pt x="3024613" y="46372"/>
                    <a:pt x="3024613" y="103575"/>
                  </a:cubicBezTo>
                  <a:lnTo>
                    <a:pt x="3024613" y="932172"/>
                  </a:lnTo>
                  <a:cubicBezTo>
                    <a:pt x="3024613" y="989375"/>
                    <a:pt x="2978241" y="1035747"/>
                    <a:pt x="2921038" y="1035747"/>
                  </a:cubicBezTo>
                  <a:lnTo>
                    <a:pt x="103575" y="1035747"/>
                  </a:lnTo>
                  <a:cubicBezTo>
                    <a:pt x="46372" y="1035747"/>
                    <a:pt x="0" y="989375"/>
                    <a:pt x="0" y="932172"/>
                  </a:cubicBezTo>
                  <a:lnTo>
                    <a:pt x="0" y="103575"/>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70341" tIns="57006" rIns="70341" bIns="57006" numCol="1" spcCol="1270" anchor="ctr" anchorCtr="0">
              <a:noAutofit/>
            </a:bodyPr>
            <a:lstStyle/>
            <a:p>
              <a:pPr marL="0" lvl="0" indent="0" algn="ctr" defTabSz="933450">
                <a:lnSpc>
                  <a:spcPct val="90000"/>
                </a:lnSpc>
                <a:spcBef>
                  <a:spcPct val="0"/>
                </a:spcBef>
                <a:spcAft>
                  <a:spcPct val="35000"/>
                </a:spcAft>
                <a:buNone/>
              </a:pPr>
              <a:r>
                <a:rPr lang="es-CO" sz="2000" kern="1200" dirty="0">
                  <a:solidFill>
                    <a:srgbClr val="152B48"/>
                  </a:solidFill>
                  <a:latin typeface="Montserrat ExtraLight" pitchFamily="2" charset="77"/>
                </a:rPr>
                <a:t>Frecuencia respiratoria menor de 15.</a:t>
              </a:r>
              <a:endParaRPr lang="es-ES" sz="2000" kern="1200" dirty="0">
                <a:solidFill>
                  <a:srgbClr val="152B48"/>
                </a:solidFill>
                <a:latin typeface="Montserrat ExtraLight" pitchFamily="2" charset="77"/>
              </a:endParaRPr>
            </a:p>
          </p:txBody>
        </p:sp>
      </p:grpSp>
      <p:pic>
        <p:nvPicPr>
          <p:cNvPr id="3" name="Imagen 2">
            <a:extLst>
              <a:ext uri="{FF2B5EF4-FFF2-40B4-BE49-F238E27FC236}">
                <a16:creationId xmlns:a16="http://schemas.microsoft.com/office/drawing/2014/main" id="{96412183-8209-B94E-9DDF-6F16BDBCF095}"/>
              </a:ext>
            </a:extLst>
          </p:cNvPr>
          <p:cNvPicPr>
            <a:picLocks noChangeAspect="1"/>
          </p:cNvPicPr>
          <p:nvPr/>
        </p:nvPicPr>
        <p:blipFill>
          <a:blip r:embed="rId2"/>
          <a:stretch>
            <a:fillRect/>
          </a:stretch>
        </p:blipFill>
        <p:spPr>
          <a:xfrm>
            <a:off x="749403" y="789423"/>
            <a:ext cx="3024856" cy="3024856"/>
          </a:xfrm>
          <a:prstGeom prst="rect">
            <a:avLst/>
          </a:prstGeom>
        </p:spPr>
      </p:pic>
    </p:spTree>
    <p:extLst>
      <p:ext uri="{BB962C8B-B14F-4D97-AF65-F5344CB8AC3E}">
        <p14:creationId xmlns:p14="http://schemas.microsoft.com/office/powerpoint/2010/main" val="20791610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500C75-9BD2-5C42-AC11-FBCA469663C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4571" y="75833"/>
            <a:ext cx="2862801" cy="1648973"/>
          </a:xfrm>
          <a:prstGeom prst="rect">
            <a:avLst/>
          </a:prstGeom>
          <a:ln>
            <a:noFill/>
          </a:ln>
          <a:effectLst>
            <a:outerShdw blurRad="292100" dist="139700" dir="2700000" algn="tl" rotWithShape="0">
              <a:srgbClr val="333333">
                <a:alpha val="65000"/>
              </a:srgbClr>
            </a:outerShdw>
          </a:effectLst>
        </p:spPr>
      </p:pic>
      <p:sp>
        <p:nvSpPr>
          <p:cNvPr id="3" name="Flecha derecha 2">
            <a:extLst>
              <a:ext uri="{FF2B5EF4-FFF2-40B4-BE49-F238E27FC236}">
                <a16:creationId xmlns:a16="http://schemas.microsoft.com/office/drawing/2014/main" id="{5E5C13F2-80B7-EC43-A266-762F9521C0FB}"/>
              </a:ext>
            </a:extLst>
          </p:cNvPr>
          <p:cNvSpPr/>
          <p:nvPr/>
        </p:nvSpPr>
        <p:spPr>
          <a:xfrm>
            <a:off x="3971136" y="627602"/>
            <a:ext cx="1177693" cy="545434"/>
          </a:xfrm>
          <a:prstGeom prst="righ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Rectángulo 3">
            <a:extLst>
              <a:ext uri="{FF2B5EF4-FFF2-40B4-BE49-F238E27FC236}">
                <a16:creationId xmlns:a16="http://schemas.microsoft.com/office/drawing/2014/main" id="{80D41595-69EB-8242-9F01-1E970A8E8DFF}"/>
              </a:ext>
            </a:extLst>
          </p:cNvPr>
          <p:cNvSpPr/>
          <p:nvPr/>
        </p:nvSpPr>
        <p:spPr>
          <a:xfrm>
            <a:off x="5019743" y="524477"/>
            <a:ext cx="6930189" cy="1200329"/>
          </a:xfrm>
          <a:prstGeom prst="rect">
            <a:avLst/>
          </a:prstGeom>
        </p:spPr>
        <p:txBody>
          <a:bodyPr wrap="square">
            <a:spAutoFit/>
          </a:bodyPr>
          <a:lstStyle/>
          <a:p>
            <a:pPr algn="ctr"/>
            <a:r>
              <a:rPr lang="es-CO" sz="2400" dirty="0">
                <a:solidFill>
                  <a:srgbClr val="152B48"/>
                </a:solidFill>
                <a:latin typeface="Montserrat ExtraLight" pitchFamily="2" charset="77"/>
              </a:rPr>
              <a:t>Si hay depresión respiratoria se usa gluconato de calcio al 10% </a:t>
            </a:r>
            <a:r>
              <a:rPr lang="es-CO" sz="2400" dirty="0">
                <a:solidFill>
                  <a:srgbClr val="152B48"/>
                </a:solidFill>
                <a:latin typeface="Montserrat ExtraLight" pitchFamily="2" charset="77"/>
                <a:sym typeface="Wingdings" pitchFamily="2" charset="2"/>
              </a:rPr>
              <a:t> </a:t>
            </a:r>
            <a:r>
              <a:rPr lang="es-CO" sz="2400" dirty="0">
                <a:solidFill>
                  <a:srgbClr val="152B48"/>
                </a:solidFill>
                <a:latin typeface="Montserrat ExtraLight" pitchFamily="2" charset="77"/>
              </a:rPr>
              <a:t>10 ml IV en 3 minutos.</a:t>
            </a:r>
            <a:endParaRPr lang="es-CO" sz="2400" dirty="0">
              <a:solidFill>
                <a:srgbClr val="152B48"/>
              </a:solidFill>
              <a:effectLst/>
              <a:latin typeface="Montserrat ExtraLight" pitchFamily="2" charset="77"/>
            </a:endParaRPr>
          </a:p>
        </p:txBody>
      </p:sp>
      <p:pic>
        <p:nvPicPr>
          <p:cNvPr id="6" name="Imagen 5">
            <a:extLst>
              <a:ext uri="{FF2B5EF4-FFF2-40B4-BE49-F238E27FC236}">
                <a16:creationId xmlns:a16="http://schemas.microsoft.com/office/drawing/2014/main" id="{3BF98429-4301-8A47-9F85-620181C92BB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03427" y="1884784"/>
            <a:ext cx="2699868" cy="1979950"/>
          </a:xfrm>
          <a:prstGeom prst="rect">
            <a:avLst/>
          </a:prstGeom>
          <a:ln>
            <a:noFill/>
          </a:ln>
          <a:effectLst>
            <a:outerShdw blurRad="292100" dist="139700" dir="2700000" algn="tl" rotWithShape="0">
              <a:srgbClr val="333333">
                <a:alpha val="65000"/>
              </a:srgbClr>
            </a:outerShdw>
          </a:effectLst>
        </p:spPr>
      </p:pic>
      <p:sp>
        <p:nvSpPr>
          <p:cNvPr id="7" name="Flecha derecha 6">
            <a:extLst>
              <a:ext uri="{FF2B5EF4-FFF2-40B4-BE49-F238E27FC236}">
                <a16:creationId xmlns:a16="http://schemas.microsoft.com/office/drawing/2014/main" id="{095BAFEF-9FB8-7B43-9461-6F5983D803C8}"/>
              </a:ext>
            </a:extLst>
          </p:cNvPr>
          <p:cNvSpPr/>
          <p:nvPr/>
        </p:nvSpPr>
        <p:spPr>
          <a:xfrm>
            <a:off x="3842050" y="2621761"/>
            <a:ext cx="1177693" cy="545434"/>
          </a:xfrm>
          <a:prstGeom prst="rightArrow">
            <a:avLst/>
          </a:prstGeom>
          <a:solidFill>
            <a:srgbClr val="152B48"/>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a:extLst>
              <a:ext uri="{FF2B5EF4-FFF2-40B4-BE49-F238E27FC236}">
                <a16:creationId xmlns:a16="http://schemas.microsoft.com/office/drawing/2014/main" id="{CC36421F-D62A-CB46-89EE-DC65B63EBEDB}"/>
              </a:ext>
            </a:extLst>
          </p:cNvPr>
          <p:cNvSpPr/>
          <p:nvPr/>
        </p:nvSpPr>
        <p:spPr>
          <a:xfrm>
            <a:off x="5258498" y="2416488"/>
            <a:ext cx="6820520" cy="4093428"/>
          </a:xfrm>
          <a:prstGeom prst="rect">
            <a:avLst/>
          </a:prstGeom>
        </p:spPr>
        <p:txBody>
          <a:bodyPr wrap="square">
            <a:spAutoFit/>
          </a:bodyPr>
          <a:lstStyle/>
          <a:p>
            <a:r>
              <a:rPr lang="es-CO" sz="2000" dirty="0">
                <a:solidFill>
                  <a:srgbClr val="152B48"/>
                </a:solidFill>
                <a:latin typeface="Montserrat ExtraLight" pitchFamily="2" charset="77"/>
              </a:rPr>
              <a:t>En pacientes con insuficiencia renal con creatinina entre 1 - 1.5:</a:t>
            </a:r>
          </a:p>
          <a:p>
            <a:endParaRPr lang="es-CO" sz="2000" dirty="0">
              <a:solidFill>
                <a:srgbClr val="152B48"/>
              </a:solidFill>
              <a:latin typeface="Montserrat ExtraLight" pitchFamily="2" charset="77"/>
            </a:endParaRPr>
          </a:p>
          <a:p>
            <a:pPr marL="342900" indent="-342900" algn="just">
              <a:buFont typeface="Arial" panose="020B0604020202020204" pitchFamily="34" charset="0"/>
              <a:buChar char="•"/>
            </a:pPr>
            <a:r>
              <a:rPr lang="es-CO" sz="2000" dirty="0">
                <a:solidFill>
                  <a:srgbClr val="152B48"/>
                </a:solidFill>
                <a:latin typeface="Montserrat ExtraLight" pitchFamily="2" charset="77"/>
              </a:rPr>
              <a:t>La dosis inicial es de 4 - 6 gramos seguido de 1 gramo hora, no se recomienda usar dosis inferiores a 4 gramos iniciales porque son subóptimas.</a:t>
            </a:r>
          </a:p>
          <a:p>
            <a:pPr marL="342900" indent="-342900" algn="just">
              <a:buFont typeface="Arial" panose="020B0604020202020204" pitchFamily="34" charset="0"/>
              <a:buChar char="•"/>
            </a:pPr>
            <a:r>
              <a:rPr lang="es-CO" sz="2000" dirty="0">
                <a:solidFill>
                  <a:srgbClr val="152B48"/>
                </a:solidFill>
                <a:latin typeface="Montserrat ExtraLight" pitchFamily="2" charset="77"/>
              </a:rPr>
              <a:t>En este caso se deben hacer niveles de magnesio cada 4 horas.</a:t>
            </a:r>
          </a:p>
          <a:p>
            <a:pPr marL="342900" indent="-342900" algn="just">
              <a:buFont typeface="Arial" panose="020B0604020202020204" pitchFamily="34" charset="0"/>
              <a:buChar char="•"/>
            </a:pPr>
            <a:r>
              <a:rPr lang="es-CO" sz="2000" dirty="0">
                <a:solidFill>
                  <a:srgbClr val="152B48"/>
                </a:solidFill>
                <a:latin typeface="Montserrat ExtraLight" pitchFamily="2" charset="77"/>
              </a:rPr>
              <a:t>Si excede los 9.6 mg/dl se debe para el medicamento y hacer niveles cada 2 horas.</a:t>
            </a:r>
          </a:p>
          <a:p>
            <a:pPr marL="342900" indent="-342900" algn="just">
              <a:buFont typeface="Arial" panose="020B0604020202020204" pitchFamily="34" charset="0"/>
              <a:buChar char="•"/>
            </a:pPr>
            <a:r>
              <a:rPr lang="es-CO" sz="2000" dirty="0">
                <a:solidFill>
                  <a:srgbClr val="152B48"/>
                </a:solidFill>
                <a:latin typeface="Montserrat ExtraLight" pitchFamily="2" charset="77"/>
              </a:rPr>
              <a:t>Se puede reiniciar la infusión cuando hayan niveles menores de 8.4 mg/dl.</a:t>
            </a:r>
            <a:endParaRPr lang="es-CO" sz="2000" dirty="0">
              <a:solidFill>
                <a:srgbClr val="152B48"/>
              </a:solidFill>
              <a:effectLst/>
              <a:latin typeface="Montserrat ExtraLight" pitchFamily="2" charset="77"/>
            </a:endParaRPr>
          </a:p>
        </p:txBody>
      </p:sp>
    </p:spTree>
    <p:extLst>
      <p:ext uri="{BB962C8B-B14F-4D97-AF65-F5344CB8AC3E}">
        <p14:creationId xmlns:p14="http://schemas.microsoft.com/office/powerpoint/2010/main" val="95509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fade">
                                      <p:cBhvr>
                                        <p:cTn id="23" dur="5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500"/>
                                        <p:tgtEl>
                                          <p:spTgt spid="8">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fade">
                                      <p:cBhvr>
                                        <p:cTn id="33" dur="500"/>
                                        <p:tgtEl>
                                          <p:spTgt spid="8">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animEffect transition="in" filter="fade">
                                      <p:cBhvr>
                                        <p:cTn id="38" dur="500"/>
                                        <p:tgtEl>
                                          <p:spTgt spid="8">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8">
                                            <p:txEl>
                                              <p:pRg st="5" end="5"/>
                                            </p:txEl>
                                          </p:spTgt>
                                        </p:tgtEl>
                                        <p:attrNameLst>
                                          <p:attrName>style.visibility</p:attrName>
                                        </p:attrNameLst>
                                      </p:cBhvr>
                                      <p:to>
                                        <p:strVal val="visible"/>
                                      </p:to>
                                    </p:set>
                                    <p:animEffect transition="in" filter="fade">
                                      <p:cBhvr>
                                        <p:cTn id="4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7" grpId="0" animBg="1"/>
      <p:bldP spid="8" grpId="0" build="p" bldLvl="5"/>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74D9AD-12EA-DA4D-BAF7-C2E77845C02F}"/>
              </a:ext>
            </a:extLst>
          </p:cNvPr>
          <p:cNvSpPr/>
          <p:nvPr/>
        </p:nvSpPr>
        <p:spPr>
          <a:xfrm>
            <a:off x="1104264" y="415084"/>
            <a:ext cx="2888932" cy="707886"/>
          </a:xfrm>
          <a:prstGeom prst="rect">
            <a:avLst/>
          </a:prstGeom>
          <a:solidFill>
            <a:srgbClr val="152B48"/>
          </a:solidFill>
          <a:ln>
            <a:solidFill>
              <a:srgbClr val="00AAA7"/>
            </a:solidFill>
          </a:ln>
        </p:spPr>
        <p:txBody>
          <a:bodyPr wrap="none">
            <a:spAutoFit/>
          </a:bodyPr>
          <a:lstStyle/>
          <a:p>
            <a:r>
              <a:rPr lang="es-CO" sz="4000" b="1" dirty="0">
                <a:solidFill>
                  <a:schemeClr val="bg1"/>
                </a:solidFill>
                <a:latin typeface="Montserrat ExtraLight" pitchFamily="2" charset="77"/>
              </a:rPr>
              <a:t>Eclampsia</a:t>
            </a:r>
            <a:endParaRPr lang="es-CO" sz="4000" dirty="0">
              <a:solidFill>
                <a:schemeClr val="bg1"/>
              </a:solidFill>
              <a:latin typeface="Montserrat ExtraLight" pitchFamily="2" charset="77"/>
            </a:endParaRPr>
          </a:p>
        </p:txBody>
      </p:sp>
      <p:pic>
        <p:nvPicPr>
          <p:cNvPr id="4" name="Imagen 3">
            <a:extLst>
              <a:ext uri="{FF2B5EF4-FFF2-40B4-BE49-F238E27FC236}">
                <a16:creationId xmlns:a16="http://schemas.microsoft.com/office/drawing/2014/main" id="{05CE6E07-4E8C-094B-ABC2-2C217DF756C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43734" y="1880006"/>
            <a:ext cx="1809992" cy="676966"/>
          </a:xfrm>
          <a:prstGeom prst="rect">
            <a:avLst/>
          </a:prstGeom>
          <a:ln>
            <a:noFill/>
          </a:ln>
          <a:effectLst>
            <a:outerShdw blurRad="292100" dist="139700" dir="2700000" algn="tl" rotWithShape="0">
              <a:srgbClr val="333333">
                <a:alpha val="65000"/>
              </a:srgbClr>
            </a:outerShdw>
          </a:effectLst>
        </p:spPr>
      </p:pic>
      <p:graphicFrame>
        <p:nvGraphicFramePr>
          <p:cNvPr id="6" name="Diagrama 5">
            <a:extLst>
              <a:ext uri="{FF2B5EF4-FFF2-40B4-BE49-F238E27FC236}">
                <a16:creationId xmlns:a16="http://schemas.microsoft.com/office/drawing/2014/main" id="{10B5E554-1CC4-2A47-8043-DEC105137154}"/>
              </a:ext>
            </a:extLst>
          </p:cNvPr>
          <p:cNvGraphicFramePr/>
          <p:nvPr>
            <p:extLst>
              <p:ext uri="{D42A27DB-BD31-4B8C-83A1-F6EECF244321}">
                <p14:modId xmlns:p14="http://schemas.microsoft.com/office/powerpoint/2010/main" val="3718629185"/>
              </p:ext>
            </p:extLst>
          </p:nvPr>
        </p:nvGraphicFramePr>
        <p:xfrm>
          <a:off x="3779640" y="769027"/>
          <a:ext cx="8412360" cy="5752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06509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959B95A-F69F-3B47-BC8C-171AE568D760}"/>
              </a:ext>
            </a:extLst>
          </p:cNvPr>
          <p:cNvPicPr>
            <a:picLocks noChangeAspect="1"/>
          </p:cNvPicPr>
          <p:nvPr/>
        </p:nvPicPr>
        <p:blipFill>
          <a:blip r:embed="rId2"/>
          <a:stretch>
            <a:fillRect/>
          </a:stretch>
        </p:blipFill>
        <p:spPr>
          <a:xfrm>
            <a:off x="1306978" y="874722"/>
            <a:ext cx="5270285" cy="3331790"/>
          </a:xfrm>
          <a:prstGeom prst="rect">
            <a:avLst/>
          </a:prstGeom>
        </p:spPr>
      </p:pic>
      <p:sp>
        <p:nvSpPr>
          <p:cNvPr id="3" name="Rectángulo 2">
            <a:extLst>
              <a:ext uri="{FF2B5EF4-FFF2-40B4-BE49-F238E27FC236}">
                <a16:creationId xmlns:a16="http://schemas.microsoft.com/office/drawing/2014/main" id="{DFA017B7-22C5-C343-98DE-5BF2224E76D3}"/>
              </a:ext>
            </a:extLst>
          </p:cNvPr>
          <p:cNvSpPr/>
          <p:nvPr/>
        </p:nvSpPr>
        <p:spPr>
          <a:xfrm>
            <a:off x="927803" y="390330"/>
            <a:ext cx="10828421" cy="849627"/>
          </a:xfrm>
          <a:prstGeom prst="rect">
            <a:avLst/>
          </a:prstGeom>
        </p:spPr>
        <p:txBody>
          <a:bodyPr wrap="square">
            <a:spAutoFit/>
          </a:bodyPr>
          <a:lstStyle/>
          <a:p>
            <a:pPr algn="r"/>
            <a:r>
              <a:rPr lang="es-CO" sz="2400" dirty="0">
                <a:solidFill>
                  <a:srgbClr val="152B48"/>
                </a:solidFill>
                <a:latin typeface="Montserrat ExtraLight" pitchFamily="2" charset="77"/>
              </a:rPr>
              <a:t>Lo más importante es el sulfato de magnesio, se inicia igual que en preeclampsia severa.</a:t>
            </a:r>
            <a:endParaRPr lang="es-CO" sz="2400" dirty="0">
              <a:solidFill>
                <a:srgbClr val="152B48"/>
              </a:solidFill>
              <a:effectLst/>
              <a:latin typeface="Montserrat ExtraLight" pitchFamily="2" charset="77"/>
            </a:endParaRPr>
          </a:p>
        </p:txBody>
      </p:sp>
      <p:sp>
        <p:nvSpPr>
          <p:cNvPr id="4" name="Rectángulo 3">
            <a:extLst>
              <a:ext uri="{FF2B5EF4-FFF2-40B4-BE49-F238E27FC236}">
                <a16:creationId xmlns:a16="http://schemas.microsoft.com/office/drawing/2014/main" id="{F926AF9D-7754-4246-9A1C-973FABB52DC1}"/>
              </a:ext>
            </a:extLst>
          </p:cNvPr>
          <p:cNvSpPr/>
          <p:nvPr/>
        </p:nvSpPr>
        <p:spPr>
          <a:xfrm>
            <a:off x="4012257" y="1603519"/>
            <a:ext cx="7743967" cy="1200329"/>
          </a:xfrm>
          <a:prstGeom prst="rect">
            <a:avLst/>
          </a:prstGeom>
        </p:spPr>
        <p:txBody>
          <a:bodyPr wrap="square">
            <a:spAutoFit/>
          </a:bodyPr>
          <a:lstStyle/>
          <a:p>
            <a:pPr algn="r"/>
            <a:r>
              <a:rPr lang="es-CO" sz="2400" dirty="0">
                <a:solidFill>
                  <a:srgbClr val="152B48"/>
                </a:solidFill>
                <a:latin typeface="Montserrat ExtraLight" pitchFamily="2" charset="77"/>
              </a:rPr>
              <a:t>Si la convulsión continúa, dar un bolo de 2 gramos en 20 minutos con un mantenimiento de 2 gramos por hora.</a:t>
            </a:r>
            <a:endParaRPr lang="es-CO" sz="2400" dirty="0">
              <a:solidFill>
                <a:srgbClr val="152B48"/>
              </a:solidFill>
              <a:effectLst/>
              <a:latin typeface="Montserrat ExtraLight" pitchFamily="2" charset="77"/>
            </a:endParaRPr>
          </a:p>
        </p:txBody>
      </p:sp>
      <p:sp>
        <p:nvSpPr>
          <p:cNvPr id="6" name="Rectángulo 5">
            <a:extLst>
              <a:ext uri="{FF2B5EF4-FFF2-40B4-BE49-F238E27FC236}">
                <a16:creationId xmlns:a16="http://schemas.microsoft.com/office/drawing/2014/main" id="{BDAEE7F8-5268-4043-A5A8-BC94FFD27AF2}"/>
              </a:ext>
            </a:extLst>
          </p:cNvPr>
          <p:cNvSpPr/>
          <p:nvPr/>
        </p:nvSpPr>
        <p:spPr>
          <a:xfrm>
            <a:off x="6359375" y="3179727"/>
            <a:ext cx="5614737" cy="2677656"/>
          </a:xfrm>
          <a:prstGeom prst="rect">
            <a:avLst/>
          </a:prstGeom>
        </p:spPr>
        <p:txBody>
          <a:bodyPr wrap="square">
            <a:spAutoFit/>
          </a:bodyPr>
          <a:lstStyle/>
          <a:p>
            <a:pPr algn="just"/>
            <a:r>
              <a:rPr lang="es-CO" sz="2400" dirty="0">
                <a:solidFill>
                  <a:srgbClr val="152B48"/>
                </a:solidFill>
                <a:latin typeface="Montserrat ExtraLight" pitchFamily="2" charset="77"/>
              </a:rPr>
              <a:t>Cuando es refractaria al sulfato se inicia:</a:t>
            </a:r>
            <a:endParaRPr lang="es-CO" sz="2400" b="1" dirty="0">
              <a:solidFill>
                <a:srgbClr val="152B48"/>
              </a:solidFill>
              <a:latin typeface="Montserrat ExtraLight" pitchFamily="2" charset="77"/>
            </a:endParaRPr>
          </a:p>
          <a:p>
            <a:pPr algn="just"/>
            <a:r>
              <a:rPr lang="es-CO" sz="2400" b="1" dirty="0">
                <a:solidFill>
                  <a:srgbClr val="152B48"/>
                </a:solidFill>
                <a:latin typeface="Montserrat ExtraLight" pitchFamily="2" charset="77"/>
              </a:rPr>
              <a:t>Fenitoína</a:t>
            </a:r>
            <a:r>
              <a:rPr lang="es-CO" sz="2400" dirty="0">
                <a:solidFill>
                  <a:srgbClr val="152B48"/>
                </a:solidFill>
                <a:latin typeface="Montserrat ExtraLight" pitchFamily="2" charset="77"/>
              </a:rPr>
              <a:t> ( ampolla de 100 mg / 2 ml o 250 mg / 5 ml ): se inicia un bolo  10 - 15 mg/kg y luego se deja con un mantenimiento de 5 - 10 mg/ kg/ día.</a:t>
            </a:r>
            <a:endParaRPr lang="es-CO" sz="2400" dirty="0">
              <a:solidFill>
                <a:srgbClr val="152B48"/>
              </a:solidFill>
              <a:effectLst/>
              <a:latin typeface="Montserrat ExtraLight" pitchFamily="2" charset="77"/>
            </a:endParaRPr>
          </a:p>
        </p:txBody>
      </p:sp>
    </p:spTree>
    <p:extLst>
      <p:ext uri="{BB962C8B-B14F-4D97-AF65-F5344CB8AC3E}">
        <p14:creationId xmlns:p14="http://schemas.microsoft.com/office/powerpoint/2010/main" val="4431605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6819B391-5A02-234F-A9CB-1E0DB558FA56}"/>
              </a:ext>
            </a:extLst>
          </p:cNvPr>
          <p:cNvGraphicFramePr/>
          <p:nvPr>
            <p:extLst>
              <p:ext uri="{D42A27DB-BD31-4B8C-83A1-F6EECF244321}">
                <p14:modId xmlns:p14="http://schemas.microsoft.com/office/powerpoint/2010/main" val="1780642913"/>
              </p:ext>
            </p:extLst>
          </p:nvPr>
        </p:nvGraphicFramePr>
        <p:xfrm>
          <a:off x="614104" y="478922"/>
          <a:ext cx="10963791" cy="5585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Marcador de contenido 4">
            <a:extLst>
              <a:ext uri="{FF2B5EF4-FFF2-40B4-BE49-F238E27FC236}">
                <a16:creationId xmlns:a16="http://schemas.microsoft.com/office/drawing/2014/main" id="{F7C76AC7-CDF4-554C-924E-A3F4D46A95A5}"/>
              </a:ext>
            </a:extLst>
          </p:cNvPr>
          <p:cNvSpPr txBox="1">
            <a:spLocks/>
          </p:cNvSpPr>
          <p:nvPr/>
        </p:nvSpPr>
        <p:spPr>
          <a:xfrm>
            <a:off x="1017588" y="152702"/>
            <a:ext cx="9452292" cy="52878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CO" sz="4400" dirty="0"/>
          </a:p>
        </p:txBody>
      </p:sp>
    </p:spTree>
    <p:extLst>
      <p:ext uri="{BB962C8B-B14F-4D97-AF65-F5344CB8AC3E}">
        <p14:creationId xmlns:p14="http://schemas.microsoft.com/office/powerpoint/2010/main" val="2716440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566234D-546A-9B40-BFC9-BDE530CE872D}"/>
              </a:ext>
            </a:extLst>
          </p:cNvPr>
          <p:cNvSpPr/>
          <p:nvPr/>
        </p:nvSpPr>
        <p:spPr>
          <a:xfrm>
            <a:off x="457361" y="124288"/>
            <a:ext cx="11534275" cy="584775"/>
          </a:xfrm>
          <a:prstGeom prst="rect">
            <a:avLst/>
          </a:prstGeom>
          <a:solidFill>
            <a:srgbClr val="152B48"/>
          </a:solidFill>
          <a:ln>
            <a:solidFill>
              <a:srgbClr val="00AAA7"/>
            </a:solidFill>
          </a:ln>
        </p:spPr>
        <p:txBody>
          <a:bodyPr wrap="square">
            <a:spAutoFit/>
          </a:bodyPr>
          <a:lstStyle/>
          <a:p>
            <a:pPr algn="ctr"/>
            <a:r>
              <a:rPr lang="es-CO" sz="3200" b="1" dirty="0">
                <a:solidFill>
                  <a:schemeClr val="bg1"/>
                </a:solidFill>
                <a:latin typeface="Montserrat ExtraLight" pitchFamily="2" charset="77"/>
              </a:rPr>
              <a:t>PRES (síndrome de encefalopatía reversible posterior )</a:t>
            </a:r>
          </a:p>
        </p:txBody>
      </p:sp>
      <p:sp>
        <p:nvSpPr>
          <p:cNvPr id="3" name="Rectángulo 2">
            <a:extLst>
              <a:ext uri="{FF2B5EF4-FFF2-40B4-BE49-F238E27FC236}">
                <a16:creationId xmlns:a16="http://schemas.microsoft.com/office/drawing/2014/main" id="{9F21B84D-D339-7948-A814-21405552A229}"/>
              </a:ext>
            </a:extLst>
          </p:cNvPr>
          <p:cNvSpPr/>
          <p:nvPr/>
        </p:nvSpPr>
        <p:spPr>
          <a:xfrm>
            <a:off x="513344" y="830418"/>
            <a:ext cx="11534275" cy="3323987"/>
          </a:xfrm>
          <a:prstGeom prst="rect">
            <a:avLst/>
          </a:prstGeom>
        </p:spPr>
        <p:txBody>
          <a:bodyPr wrap="square">
            <a:spAutoFit/>
          </a:bodyPr>
          <a:lstStyle/>
          <a:p>
            <a:pPr marL="342900" indent="-342900" algn="just">
              <a:buFont typeface="Arial" panose="020B0604020202020204" pitchFamily="34" charset="0"/>
              <a:buChar char="•"/>
            </a:pPr>
            <a:r>
              <a:rPr lang="es-CO" dirty="0">
                <a:solidFill>
                  <a:srgbClr val="152B48"/>
                </a:solidFill>
                <a:latin typeface="Montserrat ExtraLight" pitchFamily="2" charset="77"/>
              </a:rPr>
              <a:t>Es una entidad clínica y neuroradiologica que envuelve el inicio agudo de síntomas neurológicos  y edema vasogénico.</a:t>
            </a:r>
          </a:p>
          <a:p>
            <a:pPr marL="285750" indent="-285750" algn="just">
              <a:buFont typeface="Arial" panose="020B0604020202020204" pitchFamily="34" charset="0"/>
              <a:buChar char="•"/>
            </a:pPr>
            <a:endParaRPr lang="es-CO" dirty="0">
              <a:solidFill>
                <a:srgbClr val="152B48"/>
              </a:solidFill>
              <a:latin typeface="Montserrat ExtraLight" pitchFamily="2" charset="77"/>
            </a:endParaRPr>
          </a:p>
          <a:p>
            <a:pPr marL="342900" indent="-342900" algn="just">
              <a:buFont typeface="Arial" panose="020B0604020202020204" pitchFamily="34" charset="0"/>
              <a:buChar char="•"/>
            </a:pPr>
            <a:r>
              <a:rPr lang="es-CO" dirty="0">
                <a:solidFill>
                  <a:srgbClr val="152B48"/>
                </a:solidFill>
                <a:latin typeface="Montserrat ExtraLight" pitchFamily="2" charset="77"/>
              </a:rPr>
              <a:t>Es reversible en un 70 - 90 % de las veces.</a:t>
            </a:r>
          </a:p>
          <a:p>
            <a:pPr marL="285750" indent="-285750" algn="just">
              <a:buFont typeface="Arial" panose="020B0604020202020204" pitchFamily="34" charset="0"/>
              <a:buChar char="•"/>
            </a:pPr>
            <a:endParaRPr lang="es-CO" dirty="0">
              <a:solidFill>
                <a:srgbClr val="152B48"/>
              </a:solidFill>
              <a:latin typeface="Montserrat ExtraLight" pitchFamily="2" charset="77"/>
            </a:endParaRPr>
          </a:p>
          <a:p>
            <a:pPr marL="285750" indent="-285750" algn="just">
              <a:buFont typeface="Arial" panose="020B0604020202020204" pitchFamily="34" charset="0"/>
              <a:buChar char="•"/>
            </a:pPr>
            <a:r>
              <a:rPr lang="es-CO" dirty="0">
                <a:solidFill>
                  <a:srgbClr val="152B48"/>
                </a:solidFill>
                <a:latin typeface="Montserrat ExtraLight" pitchFamily="2" charset="77"/>
              </a:rPr>
              <a:t> Generalmente es causado por un incremento de la presión arterial que causa:</a:t>
            </a:r>
          </a:p>
          <a:p>
            <a:pPr algn="just"/>
            <a:endParaRPr lang="es-CO" dirty="0">
              <a:solidFill>
                <a:srgbClr val="152B48"/>
              </a:solidFill>
              <a:latin typeface="Montserrat ExtraLight" pitchFamily="2" charset="77"/>
            </a:endParaRPr>
          </a:p>
          <a:p>
            <a:pPr marL="742950" lvl="1" indent="-285750" algn="just">
              <a:buFont typeface="Wingdings" pitchFamily="2" charset="2"/>
              <a:buChar char="§"/>
            </a:pPr>
            <a:r>
              <a:rPr lang="es-CO" sz="1600" dirty="0">
                <a:solidFill>
                  <a:srgbClr val="152B48"/>
                </a:solidFill>
                <a:latin typeface="Montserrat ExtraLight" pitchFamily="2" charset="77"/>
              </a:rPr>
              <a:t> Alteración en la autorregulación cerebral (teoría vasogénico) </a:t>
            </a:r>
            <a:r>
              <a:rPr lang="es-CO" sz="1600" dirty="0">
                <a:solidFill>
                  <a:srgbClr val="152B48"/>
                </a:solidFill>
                <a:latin typeface="Montserrat ExtraLight" pitchFamily="2" charset="77"/>
                <a:sym typeface="Wingdings" pitchFamily="2" charset="2"/>
              </a:rPr>
              <a:t> </a:t>
            </a:r>
            <a:r>
              <a:rPr lang="es-CO" sz="1600" dirty="0">
                <a:solidFill>
                  <a:srgbClr val="152B48"/>
                </a:solidFill>
                <a:latin typeface="Montserrat ExtraLight" pitchFamily="2" charset="77"/>
              </a:rPr>
              <a:t>un daño en la autorregulación que me cause una hiperperfusión cerebral y disfunción de la barrera que me llevara a un edema vasogénico,</a:t>
            </a:r>
          </a:p>
          <a:p>
            <a:pPr marL="742950" lvl="1" indent="-285750" algn="just">
              <a:buFont typeface="Wingdings" pitchFamily="2" charset="2"/>
              <a:buChar char="§"/>
            </a:pPr>
            <a:r>
              <a:rPr lang="es-CO" sz="1600" dirty="0">
                <a:solidFill>
                  <a:srgbClr val="152B48"/>
                </a:solidFill>
                <a:latin typeface="Montserrat ExtraLight" pitchFamily="2" charset="77"/>
              </a:rPr>
              <a:t>Daño endotelial: citoquinas inflamatorias que me llevaran a una vasoconstricción </a:t>
            </a:r>
            <a:r>
              <a:rPr lang="es-CO" sz="1600" dirty="0">
                <a:solidFill>
                  <a:srgbClr val="152B48"/>
                </a:solidFill>
                <a:latin typeface="Montserrat ExtraLight" pitchFamily="2" charset="77"/>
                <a:sym typeface="Wingdings" pitchFamily="2" charset="2"/>
              </a:rPr>
              <a:t></a:t>
            </a:r>
            <a:r>
              <a:rPr lang="es-CO" sz="1600" dirty="0">
                <a:solidFill>
                  <a:srgbClr val="152B48"/>
                </a:solidFill>
                <a:latin typeface="Montserrat ExtraLight" pitchFamily="2" charset="77"/>
              </a:rPr>
              <a:t> hipoperfusión </a:t>
            </a:r>
            <a:r>
              <a:rPr lang="es-CO" sz="1600" dirty="0">
                <a:solidFill>
                  <a:srgbClr val="152B48"/>
                </a:solidFill>
                <a:latin typeface="Montserrat ExtraLight" pitchFamily="2" charset="77"/>
                <a:sym typeface="Wingdings" pitchFamily="2" charset="2"/>
              </a:rPr>
              <a:t></a:t>
            </a:r>
            <a:r>
              <a:rPr lang="es-CO" sz="1600" dirty="0">
                <a:solidFill>
                  <a:srgbClr val="152B48"/>
                </a:solidFill>
                <a:latin typeface="Montserrat ExtraLight" pitchFamily="2" charset="77"/>
              </a:rPr>
              <a:t> edema vasogénico.</a:t>
            </a:r>
          </a:p>
          <a:p>
            <a:pPr marL="285750" indent="-285750" algn="just">
              <a:buFont typeface="Courier New" panose="02070309020205020404" pitchFamily="49" charset="0"/>
              <a:buChar char="o"/>
            </a:pPr>
            <a:endParaRPr lang="es-CO" sz="2000" dirty="0">
              <a:solidFill>
                <a:srgbClr val="152B48"/>
              </a:solidFill>
              <a:effectLst/>
              <a:latin typeface="Montserrat ExtraLight" pitchFamily="2" charset="77"/>
            </a:endParaRPr>
          </a:p>
        </p:txBody>
      </p:sp>
      <p:graphicFrame>
        <p:nvGraphicFramePr>
          <p:cNvPr id="4" name="Tabla 3">
            <a:extLst>
              <a:ext uri="{FF2B5EF4-FFF2-40B4-BE49-F238E27FC236}">
                <a16:creationId xmlns:a16="http://schemas.microsoft.com/office/drawing/2014/main" id="{6B1E28C0-8024-BE49-BB45-DDF483B9ACCC}"/>
              </a:ext>
            </a:extLst>
          </p:cNvPr>
          <p:cNvGraphicFramePr>
            <a:graphicFrameLocks noGrp="1"/>
          </p:cNvGraphicFramePr>
          <p:nvPr>
            <p:extLst>
              <p:ext uri="{D42A27DB-BD31-4B8C-83A1-F6EECF244321}">
                <p14:modId xmlns:p14="http://schemas.microsoft.com/office/powerpoint/2010/main" val="229111809"/>
              </p:ext>
            </p:extLst>
          </p:nvPr>
        </p:nvGraphicFramePr>
        <p:xfrm>
          <a:off x="5411104" y="3932000"/>
          <a:ext cx="6267552" cy="2743200"/>
        </p:xfrm>
        <a:graphic>
          <a:graphicData uri="http://schemas.openxmlformats.org/drawingml/2006/table">
            <a:tbl>
              <a:tblPr firstRow="1" bandRow="1">
                <a:tableStyleId>{F5AB1C69-6EDB-4FF4-983F-18BD219EF322}</a:tableStyleId>
              </a:tblPr>
              <a:tblGrid>
                <a:gridCol w="6267552">
                  <a:extLst>
                    <a:ext uri="{9D8B030D-6E8A-4147-A177-3AD203B41FA5}">
                      <a16:colId xmlns:a16="http://schemas.microsoft.com/office/drawing/2014/main" val="3689995568"/>
                    </a:ext>
                  </a:extLst>
                </a:gridCol>
              </a:tblGrid>
              <a:tr h="3396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800" b="1" i="0" kern="1200" dirty="0">
                          <a:solidFill>
                            <a:schemeClr val="lt1"/>
                          </a:solidFill>
                          <a:effectLst/>
                          <a:latin typeface="Montserrat SemiBold" pitchFamily="2" charset="77"/>
                          <a:ea typeface="+mn-ea"/>
                          <a:cs typeface="+mn-cs"/>
                        </a:rPr>
                        <a:t>Se caracteriza por:</a:t>
                      </a:r>
                    </a:p>
                  </a:txBody>
                  <a:tcPr/>
                </a:tc>
                <a:extLst>
                  <a:ext uri="{0D108BD9-81ED-4DB2-BD59-A6C34878D82A}">
                    <a16:rowId xmlns:a16="http://schemas.microsoft.com/office/drawing/2014/main" val="3288716537"/>
                  </a:ext>
                </a:extLst>
              </a:tr>
              <a:tr h="3396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800" kern="1200" dirty="0">
                          <a:solidFill>
                            <a:srgbClr val="152B48"/>
                          </a:solidFill>
                          <a:effectLst/>
                          <a:latin typeface="Montserrat ExtraLight" pitchFamily="2" charset="77"/>
                          <a:ea typeface="+mn-ea"/>
                          <a:cs typeface="+mn-cs"/>
                        </a:rPr>
                        <a:t>Síntomas neurológicos con cefalea (50%).</a:t>
                      </a:r>
                    </a:p>
                  </a:txBody>
                  <a:tcPr/>
                </a:tc>
                <a:extLst>
                  <a:ext uri="{0D108BD9-81ED-4DB2-BD59-A6C34878D82A}">
                    <a16:rowId xmlns:a16="http://schemas.microsoft.com/office/drawing/2014/main" val="3654552602"/>
                  </a:ext>
                </a:extLst>
              </a:tr>
              <a:tr h="3396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800" kern="1200" dirty="0">
                          <a:solidFill>
                            <a:srgbClr val="152B48"/>
                          </a:solidFill>
                          <a:effectLst/>
                          <a:latin typeface="Montserrat ExtraLight" pitchFamily="2" charset="77"/>
                          <a:ea typeface="+mn-ea"/>
                          <a:cs typeface="+mn-cs"/>
                        </a:rPr>
                        <a:t>Alteraciones visuales (33%).</a:t>
                      </a:r>
                    </a:p>
                  </a:txBody>
                  <a:tcPr/>
                </a:tc>
                <a:extLst>
                  <a:ext uri="{0D108BD9-81ED-4DB2-BD59-A6C34878D82A}">
                    <a16:rowId xmlns:a16="http://schemas.microsoft.com/office/drawing/2014/main" val="1725792720"/>
                  </a:ext>
                </a:extLst>
              </a:tr>
              <a:tr h="3396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800" kern="1200" dirty="0">
                          <a:solidFill>
                            <a:srgbClr val="152B48"/>
                          </a:solidFill>
                          <a:effectLst/>
                          <a:latin typeface="Montserrat ExtraLight" pitchFamily="2" charset="77"/>
                          <a:ea typeface="+mn-ea"/>
                          <a:cs typeface="+mn-cs"/>
                        </a:rPr>
                        <a:t>Alteración del estado mental (50-80%).</a:t>
                      </a:r>
                    </a:p>
                  </a:txBody>
                  <a:tcPr/>
                </a:tc>
                <a:extLst>
                  <a:ext uri="{0D108BD9-81ED-4DB2-BD59-A6C34878D82A}">
                    <a16:rowId xmlns:a16="http://schemas.microsoft.com/office/drawing/2014/main" val="2509174213"/>
                  </a:ext>
                </a:extLst>
              </a:tr>
              <a:tr h="3396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800" kern="1200" dirty="0">
                          <a:solidFill>
                            <a:srgbClr val="152B48"/>
                          </a:solidFill>
                          <a:effectLst/>
                          <a:latin typeface="Montserrat ExtraLight" pitchFamily="2" charset="77"/>
                          <a:ea typeface="+mn-ea"/>
                          <a:cs typeface="+mn-cs"/>
                        </a:rPr>
                        <a:t>Convulsiones (60%).</a:t>
                      </a:r>
                    </a:p>
                  </a:txBody>
                  <a:tcPr/>
                </a:tc>
                <a:extLst>
                  <a:ext uri="{0D108BD9-81ED-4DB2-BD59-A6C34878D82A}">
                    <a16:rowId xmlns:a16="http://schemas.microsoft.com/office/drawing/2014/main" val="828314810"/>
                  </a:ext>
                </a:extLst>
              </a:tr>
              <a:tr h="5944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800" kern="1200" dirty="0">
                          <a:solidFill>
                            <a:srgbClr val="152B48"/>
                          </a:solidFill>
                          <a:effectLst/>
                          <a:latin typeface="Montserrat ExtraLight" pitchFamily="2" charset="77"/>
                          <a:ea typeface="+mn-ea"/>
                          <a:cs typeface="+mn-cs"/>
                        </a:rPr>
                        <a:t>Áreas de edema vasogénico que ocurren generalmente bilateral en el parietal posterior y lóbulo occipital.</a:t>
                      </a:r>
                    </a:p>
                  </a:txBody>
                  <a:tcPr/>
                </a:tc>
                <a:extLst>
                  <a:ext uri="{0D108BD9-81ED-4DB2-BD59-A6C34878D82A}">
                    <a16:rowId xmlns:a16="http://schemas.microsoft.com/office/drawing/2014/main" val="1360766998"/>
                  </a:ext>
                </a:extLst>
              </a:tr>
            </a:tbl>
          </a:graphicData>
        </a:graphic>
      </p:graphicFrame>
    </p:spTree>
    <p:extLst>
      <p:ext uri="{BB962C8B-B14F-4D97-AF65-F5344CB8AC3E}">
        <p14:creationId xmlns:p14="http://schemas.microsoft.com/office/powerpoint/2010/main" val="76319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6D4B34F5-3B5C-0840-8F30-F7758779AFE0}"/>
              </a:ext>
            </a:extLst>
          </p:cNvPr>
          <p:cNvGrpSpPr/>
          <p:nvPr/>
        </p:nvGrpSpPr>
        <p:grpSpPr>
          <a:xfrm>
            <a:off x="797789" y="104239"/>
            <a:ext cx="11201377" cy="6455421"/>
            <a:chOff x="342225" y="297537"/>
            <a:chExt cx="12078293" cy="6455421"/>
          </a:xfrm>
        </p:grpSpPr>
        <p:sp>
          <p:nvSpPr>
            <p:cNvPr id="4" name="Forma libre 3">
              <a:extLst>
                <a:ext uri="{FF2B5EF4-FFF2-40B4-BE49-F238E27FC236}">
                  <a16:creationId xmlns:a16="http://schemas.microsoft.com/office/drawing/2014/main" id="{F55B4C62-C643-AD4B-972A-0E1E97EDA822}"/>
                </a:ext>
              </a:extLst>
            </p:cNvPr>
            <p:cNvSpPr/>
            <p:nvPr/>
          </p:nvSpPr>
          <p:spPr>
            <a:xfrm>
              <a:off x="3305190" y="321682"/>
              <a:ext cx="8753132" cy="1741686"/>
            </a:xfrm>
            <a:custGeom>
              <a:avLst/>
              <a:gdLst>
                <a:gd name="connsiteX0" fmla="*/ 346432 w 2078549"/>
                <a:gd name="connsiteY0" fmla="*/ 0 h 7936350"/>
                <a:gd name="connsiteX1" fmla="*/ 1732117 w 2078549"/>
                <a:gd name="connsiteY1" fmla="*/ 0 h 7936350"/>
                <a:gd name="connsiteX2" fmla="*/ 2078549 w 2078549"/>
                <a:gd name="connsiteY2" fmla="*/ 346432 h 7936350"/>
                <a:gd name="connsiteX3" fmla="*/ 2078549 w 2078549"/>
                <a:gd name="connsiteY3" fmla="*/ 7936350 h 7936350"/>
                <a:gd name="connsiteX4" fmla="*/ 2078549 w 2078549"/>
                <a:gd name="connsiteY4" fmla="*/ 7936350 h 7936350"/>
                <a:gd name="connsiteX5" fmla="*/ 0 w 2078549"/>
                <a:gd name="connsiteY5" fmla="*/ 7936350 h 7936350"/>
                <a:gd name="connsiteX6" fmla="*/ 0 w 2078549"/>
                <a:gd name="connsiteY6" fmla="*/ 7936350 h 7936350"/>
                <a:gd name="connsiteX7" fmla="*/ 0 w 2078549"/>
                <a:gd name="connsiteY7" fmla="*/ 346432 h 7936350"/>
                <a:gd name="connsiteX8" fmla="*/ 346432 w 2078549"/>
                <a:gd name="connsiteY8" fmla="*/ 0 h 7936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8549" h="7936350">
                  <a:moveTo>
                    <a:pt x="2078549" y="1322754"/>
                  </a:moveTo>
                  <a:lnTo>
                    <a:pt x="2078549" y="6613596"/>
                  </a:lnTo>
                  <a:cubicBezTo>
                    <a:pt x="2078549" y="7344132"/>
                    <a:pt x="2037927" y="7936348"/>
                    <a:pt x="1987818" y="7936348"/>
                  </a:cubicBezTo>
                  <a:lnTo>
                    <a:pt x="0" y="7936348"/>
                  </a:lnTo>
                  <a:lnTo>
                    <a:pt x="0" y="7936348"/>
                  </a:lnTo>
                  <a:lnTo>
                    <a:pt x="0" y="2"/>
                  </a:lnTo>
                  <a:lnTo>
                    <a:pt x="0" y="2"/>
                  </a:lnTo>
                  <a:lnTo>
                    <a:pt x="1987818" y="2"/>
                  </a:lnTo>
                  <a:cubicBezTo>
                    <a:pt x="2037927" y="2"/>
                    <a:pt x="2078549" y="592218"/>
                    <a:pt x="2078549" y="1322754"/>
                  </a:cubicBezTo>
                  <a:close/>
                </a:path>
              </a:pathLst>
            </a:custGeom>
          </p:spPr>
          <p:style>
            <a:lnRef idx="2">
              <a:schemeClr val="dk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2">
                <a:hueOff val="0"/>
                <a:satOff val="0"/>
                <a:lumOff val="0"/>
                <a:alphaOff val="0"/>
              </a:schemeClr>
            </a:fontRef>
          </p:style>
          <p:txBody>
            <a:bodyPr spcFirstLastPara="0" vert="horz" wrap="square" lIns="247651" tIns="225291" rIns="349116" bIns="225292" numCol="1" spcCol="1270" anchor="ctr" anchorCtr="0">
              <a:noAutofit/>
            </a:bodyPr>
            <a:lstStyle/>
            <a:p>
              <a:pPr marL="228600" lvl="1" indent="-228600" algn="just" defTabSz="889000">
                <a:spcBef>
                  <a:spcPct val="0"/>
                </a:spcBef>
                <a:spcAft>
                  <a:spcPct val="15000"/>
                </a:spcAft>
                <a:buChar char="•"/>
              </a:pPr>
              <a:r>
                <a:rPr lang="es-CO" kern="1200" dirty="0">
                  <a:solidFill>
                    <a:srgbClr val="152B48"/>
                  </a:solidFill>
                  <a:latin typeface="Montserrat ExtraLight" pitchFamily="2" charset="77"/>
                </a:rPr>
                <a:t>Los síntomas clínicos solos son suficientes para hacer el diagnóstico, pero idealmente debe estar basado en imágenes.</a:t>
              </a:r>
              <a:endParaRPr lang="es-ES" kern="1200" dirty="0">
                <a:solidFill>
                  <a:srgbClr val="152B48"/>
                </a:solidFill>
                <a:latin typeface="Montserrat ExtraLight" pitchFamily="2" charset="77"/>
              </a:endParaRPr>
            </a:p>
            <a:p>
              <a:pPr marL="228600" lvl="1" indent="-228600" algn="just" defTabSz="889000">
                <a:spcBef>
                  <a:spcPct val="0"/>
                </a:spcBef>
                <a:spcAft>
                  <a:spcPct val="15000"/>
                </a:spcAft>
                <a:buChar char="•"/>
              </a:pPr>
              <a:r>
                <a:rPr lang="es-CO" kern="1200" dirty="0">
                  <a:solidFill>
                    <a:srgbClr val="152B48"/>
                  </a:solidFill>
                  <a:latin typeface="Montserrat ExtraLight" pitchFamily="2" charset="77"/>
                </a:rPr>
                <a:t>La mejor es la resonancia magnética donde se evidencia el edema, signos de herniación, grado de compromiso y signos de hemorragia, no es necesario que sea contrastada</a:t>
              </a:r>
              <a:endParaRPr lang="es-ES" kern="1200" dirty="0">
                <a:solidFill>
                  <a:srgbClr val="152B48"/>
                </a:solidFill>
                <a:latin typeface="Montserrat ExtraLight" pitchFamily="2" charset="77"/>
              </a:endParaRPr>
            </a:p>
          </p:txBody>
        </p:sp>
        <p:sp>
          <p:nvSpPr>
            <p:cNvPr id="6" name="Forma libre 5">
              <a:extLst>
                <a:ext uri="{FF2B5EF4-FFF2-40B4-BE49-F238E27FC236}">
                  <a16:creationId xmlns:a16="http://schemas.microsoft.com/office/drawing/2014/main" id="{72A9457C-8DBF-1844-88A4-A92F0DF63D27}"/>
                </a:ext>
              </a:extLst>
            </p:cNvPr>
            <p:cNvSpPr/>
            <p:nvPr/>
          </p:nvSpPr>
          <p:spPr>
            <a:xfrm>
              <a:off x="342226" y="297537"/>
              <a:ext cx="2962963" cy="1870070"/>
            </a:xfrm>
            <a:custGeom>
              <a:avLst/>
              <a:gdLst>
                <a:gd name="connsiteX0" fmla="*/ 0 w 3779746"/>
                <a:gd name="connsiteY0" fmla="*/ 311685 h 1870070"/>
                <a:gd name="connsiteX1" fmla="*/ 311685 w 3779746"/>
                <a:gd name="connsiteY1" fmla="*/ 0 h 1870070"/>
                <a:gd name="connsiteX2" fmla="*/ 3468061 w 3779746"/>
                <a:gd name="connsiteY2" fmla="*/ 0 h 1870070"/>
                <a:gd name="connsiteX3" fmla="*/ 3779746 w 3779746"/>
                <a:gd name="connsiteY3" fmla="*/ 311685 h 1870070"/>
                <a:gd name="connsiteX4" fmla="*/ 3779746 w 3779746"/>
                <a:gd name="connsiteY4" fmla="*/ 1558385 h 1870070"/>
                <a:gd name="connsiteX5" fmla="*/ 3468061 w 3779746"/>
                <a:gd name="connsiteY5" fmla="*/ 1870070 h 1870070"/>
                <a:gd name="connsiteX6" fmla="*/ 311685 w 3779746"/>
                <a:gd name="connsiteY6" fmla="*/ 1870070 h 1870070"/>
                <a:gd name="connsiteX7" fmla="*/ 0 w 3779746"/>
                <a:gd name="connsiteY7" fmla="*/ 1558385 h 1870070"/>
                <a:gd name="connsiteX8" fmla="*/ 0 w 3779746"/>
                <a:gd name="connsiteY8" fmla="*/ 311685 h 1870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79746" h="1870070">
                  <a:moveTo>
                    <a:pt x="0" y="311685"/>
                  </a:moveTo>
                  <a:cubicBezTo>
                    <a:pt x="0" y="139546"/>
                    <a:pt x="139546" y="0"/>
                    <a:pt x="311685" y="0"/>
                  </a:cubicBezTo>
                  <a:lnTo>
                    <a:pt x="3468061" y="0"/>
                  </a:lnTo>
                  <a:cubicBezTo>
                    <a:pt x="3640200" y="0"/>
                    <a:pt x="3779746" y="139546"/>
                    <a:pt x="3779746" y="311685"/>
                  </a:cubicBezTo>
                  <a:lnTo>
                    <a:pt x="3779746" y="1558385"/>
                  </a:lnTo>
                  <a:cubicBezTo>
                    <a:pt x="3779746" y="1730524"/>
                    <a:pt x="3640200" y="1870070"/>
                    <a:pt x="3468061" y="1870070"/>
                  </a:cubicBezTo>
                  <a:lnTo>
                    <a:pt x="311685" y="1870070"/>
                  </a:lnTo>
                  <a:cubicBezTo>
                    <a:pt x="139546" y="1870070"/>
                    <a:pt x="0" y="1730524"/>
                    <a:pt x="0" y="1558385"/>
                  </a:cubicBezTo>
                  <a:lnTo>
                    <a:pt x="0" y="311685"/>
                  </a:lnTo>
                  <a:close/>
                </a:path>
              </a:pathLst>
            </a:custGeom>
            <a:solidFill>
              <a:srgbClr val="152B48"/>
            </a:solidFill>
            <a:ln>
              <a:solidFill>
                <a:srgbClr val="00AAA7"/>
              </a:solidFill>
            </a:ln>
          </p:spPr>
          <p:style>
            <a:lnRef idx="2">
              <a:scrgbClr r="0" g="0" b="0"/>
            </a:lnRef>
            <a:fillRef idx="1">
              <a:scrgbClr r="0" g="0" b="0"/>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05589" tIns="148439" rIns="205589" bIns="148439" numCol="1" spcCol="1270" anchor="ctr" anchorCtr="0">
              <a:noAutofit/>
            </a:bodyPr>
            <a:lstStyle/>
            <a:p>
              <a:pPr marL="0" lvl="0" indent="0" algn="ctr" defTabSz="1333500">
                <a:lnSpc>
                  <a:spcPct val="90000"/>
                </a:lnSpc>
                <a:spcBef>
                  <a:spcPct val="0"/>
                </a:spcBef>
                <a:spcAft>
                  <a:spcPct val="35000"/>
                </a:spcAft>
                <a:buNone/>
              </a:pPr>
              <a:r>
                <a:rPr lang="es-CO" sz="2400" b="1" kern="1200" dirty="0">
                  <a:solidFill>
                    <a:schemeClr val="bg1"/>
                  </a:solidFill>
                  <a:latin typeface="Montserrat ExtraLight" pitchFamily="2" charset="77"/>
                </a:rPr>
                <a:t>Diagnóstico</a:t>
              </a:r>
              <a:endParaRPr lang="es-ES" sz="2400" b="1" kern="1200" dirty="0">
                <a:solidFill>
                  <a:schemeClr val="bg1"/>
                </a:solidFill>
                <a:latin typeface="Montserrat ExtraLight" pitchFamily="2" charset="77"/>
              </a:endParaRPr>
            </a:p>
          </p:txBody>
        </p:sp>
        <p:sp>
          <p:nvSpPr>
            <p:cNvPr id="7" name="Forma libre 6">
              <a:extLst>
                <a:ext uri="{FF2B5EF4-FFF2-40B4-BE49-F238E27FC236}">
                  <a16:creationId xmlns:a16="http://schemas.microsoft.com/office/drawing/2014/main" id="{189DBA8E-2254-4A42-9F0B-A4D294AB818C}"/>
                </a:ext>
              </a:extLst>
            </p:cNvPr>
            <p:cNvSpPr/>
            <p:nvPr/>
          </p:nvSpPr>
          <p:spPr>
            <a:xfrm>
              <a:off x="3164333" y="2476102"/>
              <a:ext cx="8893989" cy="1574035"/>
            </a:xfrm>
            <a:custGeom>
              <a:avLst/>
              <a:gdLst>
                <a:gd name="connsiteX0" fmla="*/ 346432 w 2078549"/>
                <a:gd name="connsiteY0" fmla="*/ 0 h 7936350"/>
                <a:gd name="connsiteX1" fmla="*/ 1732117 w 2078549"/>
                <a:gd name="connsiteY1" fmla="*/ 0 h 7936350"/>
                <a:gd name="connsiteX2" fmla="*/ 2078549 w 2078549"/>
                <a:gd name="connsiteY2" fmla="*/ 346432 h 7936350"/>
                <a:gd name="connsiteX3" fmla="*/ 2078549 w 2078549"/>
                <a:gd name="connsiteY3" fmla="*/ 7936350 h 7936350"/>
                <a:gd name="connsiteX4" fmla="*/ 2078549 w 2078549"/>
                <a:gd name="connsiteY4" fmla="*/ 7936350 h 7936350"/>
                <a:gd name="connsiteX5" fmla="*/ 0 w 2078549"/>
                <a:gd name="connsiteY5" fmla="*/ 7936350 h 7936350"/>
                <a:gd name="connsiteX6" fmla="*/ 0 w 2078549"/>
                <a:gd name="connsiteY6" fmla="*/ 7936350 h 7936350"/>
                <a:gd name="connsiteX7" fmla="*/ 0 w 2078549"/>
                <a:gd name="connsiteY7" fmla="*/ 346432 h 7936350"/>
                <a:gd name="connsiteX8" fmla="*/ 346432 w 2078549"/>
                <a:gd name="connsiteY8" fmla="*/ 0 h 7936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8549" h="7936350">
                  <a:moveTo>
                    <a:pt x="2078549" y="1322754"/>
                  </a:moveTo>
                  <a:lnTo>
                    <a:pt x="2078549" y="6613596"/>
                  </a:lnTo>
                  <a:cubicBezTo>
                    <a:pt x="2078549" y="7344132"/>
                    <a:pt x="2037927" y="7936348"/>
                    <a:pt x="1987818" y="7936348"/>
                  </a:cubicBezTo>
                  <a:lnTo>
                    <a:pt x="0" y="7936348"/>
                  </a:lnTo>
                  <a:lnTo>
                    <a:pt x="0" y="7936348"/>
                  </a:lnTo>
                  <a:lnTo>
                    <a:pt x="0" y="2"/>
                  </a:lnTo>
                  <a:lnTo>
                    <a:pt x="0" y="2"/>
                  </a:lnTo>
                  <a:lnTo>
                    <a:pt x="1987818" y="2"/>
                  </a:lnTo>
                  <a:cubicBezTo>
                    <a:pt x="2037927" y="2"/>
                    <a:pt x="2078549" y="592218"/>
                    <a:pt x="2078549" y="1322754"/>
                  </a:cubicBezTo>
                  <a:close/>
                </a:path>
              </a:pathLst>
            </a:custGeom>
          </p:spPr>
          <p:style>
            <a:lnRef idx="2">
              <a:schemeClr val="dk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2">
                <a:hueOff val="0"/>
                <a:satOff val="0"/>
                <a:lumOff val="0"/>
                <a:alphaOff val="0"/>
              </a:schemeClr>
            </a:fontRef>
          </p:style>
          <p:txBody>
            <a:bodyPr spcFirstLastPara="0" vert="horz" wrap="square" lIns="247651" tIns="225291" rIns="349116" bIns="225292" numCol="1" spcCol="1270" anchor="ctr" anchorCtr="0">
              <a:noAutofit/>
            </a:bodyPr>
            <a:lstStyle/>
            <a:p>
              <a:pPr marL="228600" lvl="1" indent="-228600" algn="just" defTabSz="889000">
                <a:spcBef>
                  <a:spcPct val="0"/>
                </a:spcBef>
                <a:spcAft>
                  <a:spcPct val="15000"/>
                </a:spcAft>
                <a:buChar char="•"/>
              </a:pPr>
              <a:r>
                <a:rPr lang="es-CO" kern="1200" dirty="0">
                  <a:solidFill>
                    <a:srgbClr val="152B48"/>
                  </a:solidFill>
                  <a:latin typeface="Montserrat ExtraLight" pitchFamily="2" charset="77"/>
                </a:rPr>
                <a:t>El tratamiento se basa en bajar la presión arterial con antihipertensivos y el uso de sulfato de magnesio, tratando de tener una meta de presión arterial &lt; 140 mmHg.</a:t>
              </a:r>
              <a:endParaRPr lang="es-ES" kern="1200" dirty="0">
                <a:solidFill>
                  <a:srgbClr val="152B48"/>
                </a:solidFill>
                <a:latin typeface="Montserrat ExtraLight" pitchFamily="2" charset="77"/>
              </a:endParaRPr>
            </a:p>
            <a:p>
              <a:pPr marL="228600" lvl="1" indent="-228600" algn="just" defTabSz="889000">
                <a:spcBef>
                  <a:spcPct val="0"/>
                </a:spcBef>
                <a:spcAft>
                  <a:spcPct val="15000"/>
                </a:spcAft>
                <a:buChar char="•"/>
              </a:pPr>
              <a:r>
                <a:rPr lang="es-CO" kern="1200" dirty="0">
                  <a:solidFill>
                    <a:srgbClr val="152B48"/>
                  </a:solidFill>
                  <a:latin typeface="Montserrat ExtraLight" pitchFamily="2" charset="77"/>
                </a:rPr>
                <a:t> No se usan antiepilépticos de rutina, deben ser llevados a la unidad de cuidados intensivos.</a:t>
              </a:r>
            </a:p>
          </p:txBody>
        </p:sp>
        <p:sp>
          <p:nvSpPr>
            <p:cNvPr id="8" name="Forma libre 7">
              <a:extLst>
                <a:ext uri="{FF2B5EF4-FFF2-40B4-BE49-F238E27FC236}">
                  <a16:creationId xmlns:a16="http://schemas.microsoft.com/office/drawing/2014/main" id="{A29C2DED-78A5-B148-8D86-2C60E5C61EBE}"/>
                </a:ext>
              </a:extLst>
            </p:cNvPr>
            <p:cNvSpPr/>
            <p:nvPr/>
          </p:nvSpPr>
          <p:spPr>
            <a:xfrm>
              <a:off x="342225" y="2505996"/>
              <a:ext cx="2962964" cy="1574035"/>
            </a:xfrm>
            <a:custGeom>
              <a:avLst/>
              <a:gdLst>
                <a:gd name="connsiteX0" fmla="*/ 0 w 3779746"/>
                <a:gd name="connsiteY0" fmla="*/ 311685 h 1870070"/>
                <a:gd name="connsiteX1" fmla="*/ 311685 w 3779746"/>
                <a:gd name="connsiteY1" fmla="*/ 0 h 1870070"/>
                <a:gd name="connsiteX2" fmla="*/ 3468061 w 3779746"/>
                <a:gd name="connsiteY2" fmla="*/ 0 h 1870070"/>
                <a:gd name="connsiteX3" fmla="*/ 3779746 w 3779746"/>
                <a:gd name="connsiteY3" fmla="*/ 311685 h 1870070"/>
                <a:gd name="connsiteX4" fmla="*/ 3779746 w 3779746"/>
                <a:gd name="connsiteY4" fmla="*/ 1558385 h 1870070"/>
                <a:gd name="connsiteX5" fmla="*/ 3468061 w 3779746"/>
                <a:gd name="connsiteY5" fmla="*/ 1870070 h 1870070"/>
                <a:gd name="connsiteX6" fmla="*/ 311685 w 3779746"/>
                <a:gd name="connsiteY6" fmla="*/ 1870070 h 1870070"/>
                <a:gd name="connsiteX7" fmla="*/ 0 w 3779746"/>
                <a:gd name="connsiteY7" fmla="*/ 1558385 h 1870070"/>
                <a:gd name="connsiteX8" fmla="*/ 0 w 3779746"/>
                <a:gd name="connsiteY8" fmla="*/ 311685 h 1870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79746" h="1870070">
                  <a:moveTo>
                    <a:pt x="0" y="311685"/>
                  </a:moveTo>
                  <a:cubicBezTo>
                    <a:pt x="0" y="139546"/>
                    <a:pt x="139546" y="0"/>
                    <a:pt x="311685" y="0"/>
                  </a:cubicBezTo>
                  <a:lnTo>
                    <a:pt x="3468061" y="0"/>
                  </a:lnTo>
                  <a:cubicBezTo>
                    <a:pt x="3640200" y="0"/>
                    <a:pt x="3779746" y="139546"/>
                    <a:pt x="3779746" y="311685"/>
                  </a:cubicBezTo>
                  <a:lnTo>
                    <a:pt x="3779746" y="1558385"/>
                  </a:lnTo>
                  <a:cubicBezTo>
                    <a:pt x="3779746" y="1730524"/>
                    <a:pt x="3640200" y="1870070"/>
                    <a:pt x="3468061" y="1870070"/>
                  </a:cubicBezTo>
                  <a:lnTo>
                    <a:pt x="311685" y="1870070"/>
                  </a:lnTo>
                  <a:cubicBezTo>
                    <a:pt x="139546" y="1870070"/>
                    <a:pt x="0" y="1730524"/>
                    <a:pt x="0" y="1558385"/>
                  </a:cubicBezTo>
                  <a:lnTo>
                    <a:pt x="0" y="311685"/>
                  </a:lnTo>
                  <a:close/>
                </a:path>
              </a:pathLst>
            </a:custGeom>
            <a:solidFill>
              <a:srgbClr val="152B48"/>
            </a:solidFill>
            <a:ln>
              <a:solidFill>
                <a:srgbClr val="00AAA7"/>
              </a:solidFill>
            </a:ln>
          </p:spPr>
          <p:style>
            <a:lnRef idx="2">
              <a:scrgbClr r="0" g="0" b="0"/>
            </a:lnRef>
            <a:fillRef idx="1">
              <a:scrgbClr r="0" g="0" b="0"/>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05589" tIns="148439" rIns="205589" bIns="148439" numCol="1" spcCol="1270" anchor="ctr" anchorCtr="0">
              <a:noAutofit/>
            </a:bodyPr>
            <a:lstStyle/>
            <a:p>
              <a:pPr marL="0" lvl="0" indent="0" algn="ctr" defTabSz="1333500">
                <a:lnSpc>
                  <a:spcPct val="90000"/>
                </a:lnSpc>
                <a:spcBef>
                  <a:spcPct val="0"/>
                </a:spcBef>
                <a:spcAft>
                  <a:spcPct val="35000"/>
                </a:spcAft>
                <a:buNone/>
              </a:pPr>
              <a:r>
                <a:rPr lang="es-CO" sz="2400" b="1" kern="1200" dirty="0">
                  <a:solidFill>
                    <a:schemeClr val="bg1"/>
                  </a:solidFill>
                  <a:latin typeface="Montserrat ExtraLight" pitchFamily="2" charset="77"/>
                </a:rPr>
                <a:t>Tratamiento</a:t>
              </a:r>
              <a:endParaRPr lang="es-ES" sz="2400" b="1" kern="1200" dirty="0">
                <a:solidFill>
                  <a:schemeClr val="bg1"/>
                </a:solidFill>
                <a:latin typeface="Montserrat ExtraLight" pitchFamily="2" charset="77"/>
              </a:endParaRPr>
            </a:p>
          </p:txBody>
        </p:sp>
        <p:sp>
          <p:nvSpPr>
            <p:cNvPr id="9" name="Forma libre 8">
              <a:extLst>
                <a:ext uri="{FF2B5EF4-FFF2-40B4-BE49-F238E27FC236}">
                  <a16:creationId xmlns:a16="http://schemas.microsoft.com/office/drawing/2014/main" id="{230DB504-9027-224F-8431-2B125DFC77A9}"/>
                </a:ext>
              </a:extLst>
            </p:cNvPr>
            <p:cNvSpPr/>
            <p:nvPr/>
          </p:nvSpPr>
          <p:spPr>
            <a:xfrm>
              <a:off x="7713957" y="4947081"/>
              <a:ext cx="4706561" cy="1741685"/>
            </a:xfrm>
            <a:custGeom>
              <a:avLst/>
              <a:gdLst>
                <a:gd name="connsiteX0" fmla="*/ 346432 w 2078549"/>
                <a:gd name="connsiteY0" fmla="*/ 0 h 7936350"/>
                <a:gd name="connsiteX1" fmla="*/ 1732117 w 2078549"/>
                <a:gd name="connsiteY1" fmla="*/ 0 h 7936350"/>
                <a:gd name="connsiteX2" fmla="*/ 2078549 w 2078549"/>
                <a:gd name="connsiteY2" fmla="*/ 346432 h 7936350"/>
                <a:gd name="connsiteX3" fmla="*/ 2078549 w 2078549"/>
                <a:gd name="connsiteY3" fmla="*/ 7936350 h 7936350"/>
                <a:gd name="connsiteX4" fmla="*/ 2078549 w 2078549"/>
                <a:gd name="connsiteY4" fmla="*/ 7936350 h 7936350"/>
                <a:gd name="connsiteX5" fmla="*/ 0 w 2078549"/>
                <a:gd name="connsiteY5" fmla="*/ 7936350 h 7936350"/>
                <a:gd name="connsiteX6" fmla="*/ 0 w 2078549"/>
                <a:gd name="connsiteY6" fmla="*/ 7936350 h 7936350"/>
                <a:gd name="connsiteX7" fmla="*/ 0 w 2078549"/>
                <a:gd name="connsiteY7" fmla="*/ 346432 h 7936350"/>
                <a:gd name="connsiteX8" fmla="*/ 346432 w 2078549"/>
                <a:gd name="connsiteY8" fmla="*/ 0 h 7936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8549" h="7936350">
                  <a:moveTo>
                    <a:pt x="2078549" y="1322754"/>
                  </a:moveTo>
                  <a:lnTo>
                    <a:pt x="2078549" y="6613596"/>
                  </a:lnTo>
                  <a:cubicBezTo>
                    <a:pt x="2078549" y="7344132"/>
                    <a:pt x="2037927" y="7936348"/>
                    <a:pt x="1987818" y="7936348"/>
                  </a:cubicBezTo>
                  <a:lnTo>
                    <a:pt x="0" y="7936348"/>
                  </a:lnTo>
                  <a:lnTo>
                    <a:pt x="0" y="7936348"/>
                  </a:lnTo>
                  <a:lnTo>
                    <a:pt x="0" y="2"/>
                  </a:lnTo>
                  <a:lnTo>
                    <a:pt x="0" y="2"/>
                  </a:lnTo>
                  <a:lnTo>
                    <a:pt x="1987818" y="2"/>
                  </a:lnTo>
                  <a:cubicBezTo>
                    <a:pt x="2037927" y="2"/>
                    <a:pt x="2078549" y="592218"/>
                    <a:pt x="2078549" y="1322754"/>
                  </a:cubicBezTo>
                  <a:close/>
                </a:path>
              </a:pathLst>
            </a:custGeom>
          </p:spPr>
          <p:style>
            <a:lnRef idx="2">
              <a:schemeClr val="dk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2">
                <a:hueOff val="0"/>
                <a:satOff val="0"/>
                <a:lumOff val="0"/>
                <a:alphaOff val="0"/>
              </a:schemeClr>
            </a:fontRef>
          </p:style>
          <p:txBody>
            <a:bodyPr spcFirstLastPara="0" vert="horz" wrap="square" lIns="247651" tIns="225291" rIns="349116" bIns="225292" numCol="1" spcCol="1270" anchor="ctr" anchorCtr="0">
              <a:noAutofit/>
            </a:bodyPr>
            <a:lstStyle/>
            <a:p>
              <a:pPr marL="228600" lvl="1" indent="-228600" algn="just" defTabSz="889000">
                <a:spcBef>
                  <a:spcPct val="0"/>
                </a:spcBef>
                <a:spcAft>
                  <a:spcPct val="15000"/>
                </a:spcAft>
                <a:buChar char="•"/>
              </a:pPr>
              <a:r>
                <a:rPr lang="es-CO" kern="1200" dirty="0">
                  <a:solidFill>
                    <a:srgbClr val="152B48"/>
                  </a:solidFill>
                  <a:latin typeface="Montserrat ExtraLight" pitchFamily="2" charset="77"/>
                </a:rPr>
                <a:t>Hemorragia subaracnoidea o intraparenquimatosa.</a:t>
              </a:r>
              <a:endParaRPr lang="es-ES" kern="1200" dirty="0">
                <a:solidFill>
                  <a:srgbClr val="152B48"/>
                </a:solidFill>
                <a:latin typeface="Montserrat ExtraLight" pitchFamily="2" charset="77"/>
              </a:endParaRPr>
            </a:p>
            <a:p>
              <a:pPr marL="228600" lvl="1" indent="-228600" algn="just" defTabSz="889000">
                <a:spcBef>
                  <a:spcPct val="0"/>
                </a:spcBef>
                <a:spcAft>
                  <a:spcPct val="15000"/>
                </a:spcAft>
                <a:buChar char="•"/>
              </a:pPr>
              <a:r>
                <a:rPr lang="es-CO" kern="1200" dirty="0">
                  <a:solidFill>
                    <a:srgbClr val="152B48"/>
                  </a:solidFill>
                  <a:latin typeface="Montserrat ExtraLight" pitchFamily="2" charset="77"/>
                </a:rPr>
                <a:t>Herniación.</a:t>
              </a:r>
            </a:p>
            <a:p>
              <a:pPr marL="228600" lvl="1" indent="-228600" algn="just" defTabSz="889000">
                <a:spcBef>
                  <a:spcPct val="0"/>
                </a:spcBef>
                <a:spcAft>
                  <a:spcPct val="15000"/>
                </a:spcAft>
                <a:buChar char="•"/>
              </a:pPr>
              <a:r>
                <a:rPr lang="es-CO" kern="1200" dirty="0">
                  <a:solidFill>
                    <a:srgbClr val="152B48"/>
                  </a:solidFill>
                  <a:latin typeface="Montserrat ExtraLight" pitchFamily="2" charset="77"/>
                </a:rPr>
                <a:t>Déficit neurológico residual.</a:t>
              </a:r>
            </a:p>
          </p:txBody>
        </p:sp>
        <p:sp>
          <p:nvSpPr>
            <p:cNvPr id="10" name="Forma libre 9">
              <a:extLst>
                <a:ext uri="{FF2B5EF4-FFF2-40B4-BE49-F238E27FC236}">
                  <a16:creationId xmlns:a16="http://schemas.microsoft.com/office/drawing/2014/main" id="{56342230-C184-1A4F-BCF5-AC929E4C3ACA}"/>
                </a:ext>
              </a:extLst>
            </p:cNvPr>
            <p:cNvSpPr/>
            <p:nvPr/>
          </p:nvSpPr>
          <p:spPr>
            <a:xfrm>
              <a:off x="4528550" y="4882888"/>
              <a:ext cx="3335036" cy="1870070"/>
            </a:xfrm>
            <a:custGeom>
              <a:avLst/>
              <a:gdLst>
                <a:gd name="connsiteX0" fmla="*/ 0 w 3779746"/>
                <a:gd name="connsiteY0" fmla="*/ 311685 h 1870070"/>
                <a:gd name="connsiteX1" fmla="*/ 311685 w 3779746"/>
                <a:gd name="connsiteY1" fmla="*/ 0 h 1870070"/>
                <a:gd name="connsiteX2" fmla="*/ 3468061 w 3779746"/>
                <a:gd name="connsiteY2" fmla="*/ 0 h 1870070"/>
                <a:gd name="connsiteX3" fmla="*/ 3779746 w 3779746"/>
                <a:gd name="connsiteY3" fmla="*/ 311685 h 1870070"/>
                <a:gd name="connsiteX4" fmla="*/ 3779746 w 3779746"/>
                <a:gd name="connsiteY4" fmla="*/ 1558385 h 1870070"/>
                <a:gd name="connsiteX5" fmla="*/ 3468061 w 3779746"/>
                <a:gd name="connsiteY5" fmla="*/ 1870070 h 1870070"/>
                <a:gd name="connsiteX6" fmla="*/ 311685 w 3779746"/>
                <a:gd name="connsiteY6" fmla="*/ 1870070 h 1870070"/>
                <a:gd name="connsiteX7" fmla="*/ 0 w 3779746"/>
                <a:gd name="connsiteY7" fmla="*/ 1558385 h 1870070"/>
                <a:gd name="connsiteX8" fmla="*/ 0 w 3779746"/>
                <a:gd name="connsiteY8" fmla="*/ 311685 h 1870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79746" h="1870070">
                  <a:moveTo>
                    <a:pt x="0" y="311685"/>
                  </a:moveTo>
                  <a:cubicBezTo>
                    <a:pt x="0" y="139546"/>
                    <a:pt x="139546" y="0"/>
                    <a:pt x="311685" y="0"/>
                  </a:cubicBezTo>
                  <a:lnTo>
                    <a:pt x="3468061" y="0"/>
                  </a:lnTo>
                  <a:cubicBezTo>
                    <a:pt x="3640200" y="0"/>
                    <a:pt x="3779746" y="139546"/>
                    <a:pt x="3779746" y="311685"/>
                  </a:cubicBezTo>
                  <a:lnTo>
                    <a:pt x="3779746" y="1558385"/>
                  </a:lnTo>
                  <a:cubicBezTo>
                    <a:pt x="3779746" y="1730524"/>
                    <a:pt x="3640200" y="1870070"/>
                    <a:pt x="3468061" y="1870070"/>
                  </a:cubicBezTo>
                  <a:lnTo>
                    <a:pt x="311685" y="1870070"/>
                  </a:lnTo>
                  <a:cubicBezTo>
                    <a:pt x="139546" y="1870070"/>
                    <a:pt x="0" y="1730524"/>
                    <a:pt x="0" y="1558385"/>
                  </a:cubicBezTo>
                  <a:lnTo>
                    <a:pt x="0" y="311685"/>
                  </a:lnTo>
                  <a:close/>
                </a:path>
              </a:pathLst>
            </a:custGeom>
            <a:solidFill>
              <a:srgbClr val="152B48"/>
            </a:solidFill>
            <a:ln>
              <a:solidFill>
                <a:srgbClr val="00AAA7"/>
              </a:solidFill>
            </a:ln>
          </p:spPr>
          <p:style>
            <a:lnRef idx="2">
              <a:scrgbClr r="0" g="0" b="0"/>
            </a:lnRef>
            <a:fillRef idx="1">
              <a:scrgbClr r="0" g="0" b="0"/>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205589" tIns="148439" rIns="205589" bIns="148439" numCol="1" spcCol="1270" anchor="ctr" anchorCtr="0">
              <a:noAutofit/>
            </a:bodyPr>
            <a:lstStyle/>
            <a:p>
              <a:pPr marL="0" lvl="0" indent="0" algn="ctr" defTabSz="1333500">
                <a:lnSpc>
                  <a:spcPct val="90000"/>
                </a:lnSpc>
                <a:spcBef>
                  <a:spcPct val="0"/>
                </a:spcBef>
                <a:spcAft>
                  <a:spcPct val="35000"/>
                </a:spcAft>
                <a:buNone/>
              </a:pPr>
              <a:r>
                <a:rPr lang="es-CO" sz="2400" b="1" kern="1200" dirty="0">
                  <a:solidFill>
                    <a:schemeClr val="bg1"/>
                  </a:solidFill>
                  <a:latin typeface="Montserrat ExtraLight" pitchFamily="2" charset="77"/>
                </a:rPr>
                <a:t>Complicaciones</a:t>
              </a:r>
              <a:endParaRPr lang="es-ES" sz="2400" b="1" kern="1200" dirty="0">
                <a:solidFill>
                  <a:schemeClr val="bg1"/>
                </a:solidFill>
                <a:latin typeface="Montserrat ExtraLight" pitchFamily="2" charset="77"/>
              </a:endParaRPr>
            </a:p>
          </p:txBody>
        </p:sp>
      </p:grpSp>
    </p:spTree>
    <p:extLst>
      <p:ext uri="{BB962C8B-B14F-4D97-AF65-F5344CB8AC3E}">
        <p14:creationId xmlns:p14="http://schemas.microsoft.com/office/powerpoint/2010/main" val="35651478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D3D030B-7437-0C47-84F3-AD48AEEC5640}"/>
              </a:ext>
            </a:extLst>
          </p:cNvPr>
          <p:cNvSpPr/>
          <p:nvPr/>
        </p:nvSpPr>
        <p:spPr>
          <a:xfrm>
            <a:off x="882315" y="1715983"/>
            <a:ext cx="10716126" cy="1938992"/>
          </a:xfrm>
          <a:prstGeom prst="rect">
            <a:avLst/>
          </a:prstGeom>
        </p:spPr>
        <p:txBody>
          <a:bodyPr wrap="square">
            <a:spAutoFit/>
          </a:bodyPr>
          <a:lstStyle/>
          <a:p>
            <a:pPr algn="ctr"/>
            <a:r>
              <a:rPr lang="es-CO" sz="4000" b="1" dirty="0">
                <a:solidFill>
                  <a:srgbClr val="152B48"/>
                </a:solidFill>
                <a:latin typeface="Montserrat ExtraLight" pitchFamily="2" charset="77"/>
              </a:rPr>
              <a:t>“Cuéntamelo y me olvidaré. Enséñamelo y lo recordaré. Involúcrame y lo aprenderé.”</a:t>
            </a:r>
          </a:p>
        </p:txBody>
      </p:sp>
      <p:sp>
        <p:nvSpPr>
          <p:cNvPr id="3" name="Rectángulo 2">
            <a:extLst>
              <a:ext uri="{FF2B5EF4-FFF2-40B4-BE49-F238E27FC236}">
                <a16:creationId xmlns:a16="http://schemas.microsoft.com/office/drawing/2014/main" id="{5DB8E27F-8DB1-AE46-AC91-16930ED1D89B}"/>
              </a:ext>
            </a:extLst>
          </p:cNvPr>
          <p:cNvSpPr/>
          <p:nvPr/>
        </p:nvSpPr>
        <p:spPr>
          <a:xfrm>
            <a:off x="7736647" y="3729364"/>
            <a:ext cx="3757760" cy="523220"/>
          </a:xfrm>
          <a:prstGeom prst="rect">
            <a:avLst/>
          </a:prstGeom>
        </p:spPr>
        <p:txBody>
          <a:bodyPr wrap="none">
            <a:spAutoFit/>
          </a:bodyPr>
          <a:lstStyle/>
          <a:p>
            <a:r>
              <a:rPr lang="es-CO" sz="2800" b="1" dirty="0">
                <a:solidFill>
                  <a:srgbClr val="152B48"/>
                </a:solidFill>
                <a:latin typeface="Montserrat ExtraLight" pitchFamily="2" charset="77"/>
              </a:rPr>
              <a:t>Benjamin Franklin. </a:t>
            </a:r>
          </a:p>
        </p:txBody>
      </p:sp>
    </p:spTree>
    <p:extLst>
      <p:ext uri="{BB962C8B-B14F-4D97-AF65-F5344CB8AC3E}">
        <p14:creationId xmlns:p14="http://schemas.microsoft.com/office/powerpoint/2010/main" val="3705153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8EC00-3442-7A4F-8CDF-3B4ABAF39735}"/>
              </a:ext>
            </a:extLst>
          </p:cNvPr>
          <p:cNvSpPr txBox="1">
            <a:spLocks/>
          </p:cNvSpPr>
          <p:nvPr/>
        </p:nvSpPr>
        <p:spPr>
          <a:xfrm>
            <a:off x="667847" y="536055"/>
            <a:ext cx="6348774" cy="385502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dirty="0"/>
              <a:t>Embarazo normal </a:t>
            </a:r>
            <a:r>
              <a:rPr lang="es-CO" dirty="0">
                <a:sym typeface="Wingdings" panose="05000000000000000000" pitchFamily="2" charset="2"/>
              </a:rPr>
              <a:t> transformación fisiológica de arteria espiral.</a:t>
            </a:r>
          </a:p>
          <a:p>
            <a:endParaRPr lang="es-CO" dirty="0">
              <a:sym typeface="Wingdings" panose="05000000000000000000" pitchFamily="2" charset="2"/>
            </a:endParaRPr>
          </a:p>
          <a:p>
            <a:r>
              <a:rPr lang="es-CO" dirty="0">
                <a:sym typeface="Wingdings" panose="05000000000000000000" pitchFamily="2" charset="2"/>
              </a:rPr>
              <a:t>Preeclampsia:</a:t>
            </a:r>
          </a:p>
          <a:p>
            <a:pPr lvl="1">
              <a:buFont typeface="Wingdings" pitchFamily="2" charset="2"/>
              <a:buChar char="§"/>
            </a:pPr>
            <a:r>
              <a:rPr lang="es-CO" sz="1800" dirty="0">
                <a:sym typeface="Wingdings" panose="05000000000000000000" pitchFamily="2" charset="2"/>
              </a:rPr>
              <a:t>Fracaso en la invasión del trofoblasto: estrés oxidativo placentario.</a:t>
            </a:r>
          </a:p>
          <a:p>
            <a:pPr lvl="1">
              <a:buFont typeface="Wingdings" pitchFamily="2" charset="2"/>
              <a:buChar char="§"/>
            </a:pPr>
            <a:r>
              <a:rPr lang="es-CO" sz="1800" dirty="0">
                <a:sym typeface="Wingdings" panose="05000000000000000000" pitchFamily="2" charset="2"/>
              </a:rPr>
              <a:t>Disfunción vascular materna generalizada.</a:t>
            </a:r>
          </a:p>
          <a:p>
            <a:endParaRPr lang="es-CO" dirty="0">
              <a:sym typeface="Wingdings" panose="05000000000000000000" pitchFamily="2" charset="2"/>
            </a:endParaRPr>
          </a:p>
          <a:p>
            <a:r>
              <a:rPr lang="es-CO" dirty="0">
                <a:sym typeface="Wingdings" panose="05000000000000000000" pitchFamily="2" charset="2"/>
              </a:rPr>
              <a:t>Inicio temprano &lt;34 semanas  más grave.</a:t>
            </a:r>
          </a:p>
          <a:p>
            <a:pPr marL="457200" lvl="1" indent="0">
              <a:buFont typeface="Arial" panose="020B0604020202020204" pitchFamily="34" charset="0"/>
              <a:buNone/>
            </a:pPr>
            <a:endParaRPr lang="es-CO" dirty="0">
              <a:sym typeface="Wingdings" panose="05000000000000000000" pitchFamily="2" charset="2"/>
            </a:endParaRPr>
          </a:p>
          <a:p>
            <a:endParaRPr lang="es-CO" dirty="0"/>
          </a:p>
          <a:p>
            <a:endParaRPr lang="es-CO" dirty="0"/>
          </a:p>
        </p:txBody>
      </p:sp>
      <p:pic>
        <p:nvPicPr>
          <p:cNvPr id="2" name="Imagen 1">
            <a:extLst>
              <a:ext uri="{FF2B5EF4-FFF2-40B4-BE49-F238E27FC236}">
                <a16:creationId xmlns:a16="http://schemas.microsoft.com/office/drawing/2014/main" id="{6E2C209E-C261-F54A-A269-AC43F6F662AE}"/>
              </a:ext>
            </a:extLst>
          </p:cNvPr>
          <p:cNvPicPr>
            <a:picLocks noChangeAspect="1"/>
          </p:cNvPicPr>
          <p:nvPr/>
        </p:nvPicPr>
        <p:blipFill>
          <a:blip r:embed="rId2"/>
          <a:stretch>
            <a:fillRect/>
          </a:stretch>
        </p:blipFill>
        <p:spPr>
          <a:xfrm>
            <a:off x="7016621" y="484586"/>
            <a:ext cx="4830679" cy="5888828"/>
          </a:xfrm>
          <a:prstGeom prst="rect">
            <a:avLst/>
          </a:prstGeom>
        </p:spPr>
      </p:pic>
    </p:spTree>
    <p:extLst>
      <p:ext uri="{BB962C8B-B14F-4D97-AF65-F5344CB8AC3E}">
        <p14:creationId xmlns:p14="http://schemas.microsoft.com/office/powerpoint/2010/main" val="1941820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DC9786BC-401D-A147-B071-268DEF3CD334}"/>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669654" y="689708"/>
            <a:ext cx="7522346" cy="495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23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0A911E9-0451-B749-8C77-7340EF69D410}"/>
              </a:ext>
            </a:extLst>
          </p:cNvPr>
          <p:cNvSpPr/>
          <p:nvPr/>
        </p:nvSpPr>
        <p:spPr>
          <a:xfrm>
            <a:off x="5564147" y="565221"/>
            <a:ext cx="4979248" cy="707886"/>
          </a:xfrm>
          <a:prstGeom prst="rect">
            <a:avLst/>
          </a:prstGeom>
          <a:solidFill>
            <a:srgbClr val="152B48"/>
          </a:solidFill>
          <a:ln>
            <a:solidFill>
              <a:srgbClr val="00AAA7"/>
            </a:solidFill>
          </a:ln>
        </p:spPr>
        <p:txBody>
          <a:bodyPr wrap="none">
            <a:spAutoFit/>
          </a:bodyPr>
          <a:lstStyle/>
          <a:p>
            <a:r>
              <a:rPr lang="es-CO" sz="4000" b="1" dirty="0">
                <a:solidFill>
                  <a:schemeClr val="bg1"/>
                </a:solidFill>
                <a:latin typeface="Montserrat ExtraLight" pitchFamily="2" charset="77"/>
              </a:rPr>
              <a:t>Factores de riesgo</a:t>
            </a:r>
            <a:endParaRPr lang="es-CO" sz="4000" b="1" dirty="0">
              <a:solidFill>
                <a:schemeClr val="bg1"/>
              </a:solidFill>
              <a:effectLst/>
              <a:latin typeface="Montserrat ExtraLight" pitchFamily="2" charset="77"/>
            </a:endParaRPr>
          </a:p>
        </p:txBody>
      </p:sp>
      <p:pic>
        <p:nvPicPr>
          <p:cNvPr id="3" name="Imagen 2">
            <a:extLst>
              <a:ext uri="{FF2B5EF4-FFF2-40B4-BE49-F238E27FC236}">
                <a16:creationId xmlns:a16="http://schemas.microsoft.com/office/drawing/2014/main" id="{8E76D3AE-E4C5-F341-999C-6310016A10E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33912" y="951014"/>
            <a:ext cx="4359631" cy="2859239"/>
          </a:xfrm>
          <a:prstGeom prst="rect">
            <a:avLst/>
          </a:prstGeom>
          <a:ln>
            <a:solidFill>
              <a:srgbClr val="00AAA7"/>
            </a:solidFill>
          </a:ln>
        </p:spPr>
      </p:pic>
      <p:pic>
        <p:nvPicPr>
          <p:cNvPr id="4" name="Imagen 3">
            <a:extLst>
              <a:ext uri="{FF2B5EF4-FFF2-40B4-BE49-F238E27FC236}">
                <a16:creationId xmlns:a16="http://schemas.microsoft.com/office/drawing/2014/main" id="{38424D0C-24C8-5849-BE7A-44215960FE3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293196" y="1831054"/>
            <a:ext cx="4010526" cy="3593432"/>
          </a:xfrm>
          <a:prstGeom prst="rect">
            <a:avLst/>
          </a:prstGeom>
          <a:ln>
            <a:solidFill>
              <a:srgbClr val="00AAA7"/>
            </a:solidFill>
          </a:ln>
        </p:spPr>
      </p:pic>
      <p:pic>
        <p:nvPicPr>
          <p:cNvPr id="6" name="Imagen 5">
            <a:extLst>
              <a:ext uri="{FF2B5EF4-FFF2-40B4-BE49-F238E27FC236}">
                <a16:creationId xmlns:a16="http://schemas.microsoft.com/office/drawing/2014/main" id="{EF37B42E-507B-FB4B-8AB1-C693C04932D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9703375" y="4910136"/>
            <a:ext cx="2077183" cy="1028700"/>
          </a:xfrm>
          <a:prstGeom prst="rect">
            <a:avLst/>
          </a:prstGeom>
          <a:ln>
            <a:solidFill>
              <a:srgbClr val="00AAA7"/>
            </a:solidFill>
          </a:ln>
        </p:spPr>
      </p:pic>
    </p:spTree>
    <p:extLst>
      <p:ext uri="{BB962C8B-B14F-4D97-AF65-F5344CB8AC3E}">
        <p14:creationId xmlns:p14="http://schemas.microsoft.com/office/powerpoint/2010/main" val="201318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E89CB23-481B-5B4A-8DA1-CC75000FE861}"/>
              </a:ext>
            </a:extLst>
          </p:cNvPr>
          <p:cNvSpPr/>
          <p:nvPr/>
        </p:nvSpPr>
        <p:spPr>
          <a:xfrm>
            <a:off x="4006862" y="450404"/>
            <a:ext cx="7625806" cy="707886"/>
          </a:xfrm>
          <a:prstGeom prst="rect">
            <a:avLst/>
          </a:prstGeom>
          <a:solidFill>
            <a:srgbClr val="152B48"/>
          </a:solidFill>
          <a:ln>
            <a:solidFill>
              <a:srgbClr val="00AAA7"/>
            </a:solidFill>
          </a:ln>
        </p:spPr>
        <p:txBody>
          <a:bodyPr wrap="none">
            <a:spAutoFit/>
          </a:bodyPr>
          <a:lstStyle/>
          <a:p>
            <a:r>
              <a:rPr lang="es-CO" sz="4000" b="1" dirty="0">
                <a:solidFill>
                  <a:schemeClr val="bg1"/>
                </a:solidFill>
                <a:latin typeface="Montserrat ExtraLight" pitchFamily="2" charset="77"/>
              </a:rPr>
              <a:t>Hipertensión arterial crónica</a:t>
            </a:r>
            <a:endParaRPr lang="es-CO" sz="4000" dirty="0">
              <a:solidFill>
                <a:schemeClr val="bg1"/>
              </a:solidFill>
              <a:latin typeface="Montserrat ExtraLight" pitchFamily="2" charset="77"/>
            </a:endParaRPr>
          </a:p>
        </p:txBody>
      </p:sp>
      <p:sp>
        <p:nvSpPr>
          <p:cNvPr id="6" name="Rectángulo 5">
            <a:extLst>
              <a:ext uri="{FF2B5EF4-FFF2-40B4-BE49-F238E27FC236}">
                <a16:creationId xmlns:a16="http://schemas.microsoft.com/office/drawing/2014/main" id="{276ED54D-D003-9147-B887-33EA40D797EF}"/>
              </a:ext>
            </a:extLst>
          </p:cNvPr>
          <p:cNvSpPr/>
          <p:nvPr/>
        </p:nvSpPr>
        <p:spPr>
          <a:xfrm>
            <a:off x="809908" y="1414478"/>
            <a:ext cx="3334569" cy="2223038"/>
          </a:xfrm>
          <a:prstGeom prst="rect">
            <a:avLst/>
          </a:prstGeom>
          <a:blipFill>
            <a:blip r:embed="rId2" cstate="email">
              <a:extLst>
                <a:ext uri="{28A0092B-C50C-407E-A947-70E740481C1C}">
                  <a14:useLocalDpi xmlns:a14="http://schemas.microsoft.com/office/drawing/2010/main"/>
                </a:ext>
              </a:extLst>
            </a:blip>
            <a:srcRect/>
            <a:stretch>
              <a:fillRect/>
            </a:stretch>
          </a:blipFill>
        </p:spPr>
        <p:style>
          <a:lnRef idx="2">
            <a:schemeClr val="dk2">
              <a:shade val="80000"/>
              <a:hueOff val="0"/>
              <a:satOff val="0"/>
              <a:lumOff val="0"/>
              <a:alphaOff val="0"/>
            </a:schemeClr>
          </a:lnRef>
          <a:fillRef idx="1">
            <a:scrgbClr r="0" g="0" b="0"/>
          </a:fillRef>
          <a:effectRef idx="0">
            <a:schemeClr val="dk2">
              <a:tint val="40000"/>
              <a:hueOff val="0"/>
              <a:satOff val="0"/>
              <a:lumOff val="0"/>
              <a:alphaOff val="0"/>
            </a:schemeClr>
          </a:effectRef>
          <a:fontRef idx="minor">
            <a:schemeClr val="lt1">
              <a:hueOff val="0"/>
              <a:satOff val="0"/>
              <a:lumOff val="0"/>
              <a:alphaOff val="0"/>
            </a:schemeClr>
          </a:fontRef>
        </p:style>
      </p:sp>
      <p:grpSp>
        <p:nvGrpSpPr>
          <p:cNvPr id="13" name="Grupo 12">
            <a:extLst>
              <a:ext uri="{FF2B5EF4-FFF2-40B4-BE49-F238E27FC236}">
                <a16:creationId xmlns:a16="http://schemas.microsoft.com/office/drawing/2014/main" id="{F35485E0-021B-BD4B-AC25-8B90D41B76ED}"/>
              </a:ext>
            </a:extLst>
          </p:cNvPr>
          <p:cNvGrpSpPr/>
          <p:nvPr/>
        </p:nvGrpSpPr>
        <p:grpSpPr>
          <a:xfrm>
            <a:off x="5791326" y="2302062"/>
            <a:ext cx="5590766" cy="3751590"/>
            <a:chOff x="4829105" y="2525997"/>
            <a:chExt cx="5590766" cy="3751590"/>
          </a:xfrm>
        </p:grpSpPr>
        <p:sp>
          <p:nvSpPr>
            <p:cNvPr id="7" name="Forma libre 6">
              <a:extLst>
                <a:ext uri="{FF2B5EF4-FFF2-40B4-BE49-F238E27FC236}">
                  <a16:creationId xmlns:a16="http://schemas.microsoft.com/office/drawing/2014/main" id="{43BC80CA-3AED-B046-A266-8F624DEA4129}"/>
                </a:ext>
              </a:extLst>
            </p:cNvPr>
            <p:cNvSpPr/>
            <p:nvPr/>
          </p:nvSpPr>
          <p:spPr>
            <a:xfrm>
              <a:off x="5245926" y="2942461"/>
              <a:ext cx="4724262" cy="2918093"/>
            </a:xfrm>
            <a:custGeom>
              <a:avLst/>
              <a:gdLst>
                <a:gd name="connsiteX0" fmla="*/ 0 w 4724262"/>
                <a:gd name="connsiteY0" fmla="*/ 0 h 2918093"/>
                <a:gd name="connsiteX1" fmla="*/ 4724262 w 4724262"/>
                <a:gd name="connsiteY1" fmla="*/ 0 h 2918093"/>
                <a:gd name="connsiteX2" fmla="*/ 4724262 w 4724262"/>
                <a:gd name="connsiteY2" fmla="*/ 2918093 h 2918093"/>
                <a:gd name="connsiteX3" fmla="*/ 0 w 4724262"/>
                <a:gd name="connsiteY3" fmla="*/ 2918093 h 2918093"/>
                <a:gd name="connsiteX4" fmla="*/ 0 w 4724262"/>
                <a:gd name="connsiteY4" fmla="*/ 0 h 291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24262" h="2918093">
                  <a:moveTo>
                    <a:pt x="0" y="0"/>
                  </a:moveTo>
                  <a:lnTo>
                    <a:pt x="4724262" y="0"/>
                  </a:lnTo>
                  <a:lnTo>
                    <a:pt x="4724262" y="2918093"/>
                  </a:lnTo>
                  <a:lnTo>
                    <a:pt x="0" y="2918093"/>
                  </a:lnTo>
                  <a:lnTo>
                    <a:pt x="0" y="0"/>
                  </a:lnTo>
                  <a:close/>
                </a:path>
              </a:pathLst>
            </a:custGeom>
          </p:spPr>
          <p:style>
            <a:lnRef idx="0">
              <a:schemeClr val="dk2">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s-MX" sz="2800" b="1" kern="1200" dirty="0">
                  <a:solidFill>
                    <a:srgbClr val="152B48"/>
                  </a:solidFill>
                  <a:latin typeface="Montserrat ExtraLight" pitchFamily="2" charset="77"/>
                </a:rPr>
                <a:t>Hipertensión diagnosticada o presente antes del embarazo o &lt; semana 20 de gestación y/o no se resuelve en el período posparto típico.</a:t>
              </a:r>
              <a:endParaRPr lang="es-ES" sz="2800" b="1" kern="1200" dirty="0">
                <a:solidFill>
                  <a:srgbClr val="152B48"/>
                </a:solidFill>
                <a:latin typeface="Montserrat ExtraLight" pitchFamily="2" charset="77"/>
              </a:endParaRPr>
            </a:p>
          </p:txBody>
        </p:sp>
        <p:sp>
          <p:nvSpPr>
            <p:cNvPr id="8" name="Medio marco 7">
              <a:extLst>
                <a:ext uri="{FF2B5EF4-FFF2-40B4-BE49-F238E27FC236}">
                  <a16:creationId xmlns:a16="http://schemas.microsoft.com/office/drawing/2014/main" id="{0AA8A605-6A9F-4B4C-AC35-EEE4986B6988}"/>
                </a:ext>
              </a:extLst>
            </p:cNvPr>
            <p:cNvSpPr/>
            <p:nvPr/>
          </p:nvSpPr>
          <p:spPr>
            <a:xfrm>
              <a:off x="4829105" y="2525997"/>
              <a:ext cx="1134583" cy="1134877"/>
            </a:xfrm>
            <a:prstGeom prst="halfFrame">
              <a:avLst>
                <a:gd name="adj1" fmla="val 25770"/>
                <a:gd name="adj2" fmla="val 25770"/>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9" name="Medio marco 8">
              <a:extLst>
                <a:ext uri="{FF2B5EF4-FFF2-40B4-BE49-F238E27FC236}">
                  <a16:creationId xmlns:a16="http://schemas.microsoft.com/office/drawing/2014/main" id="{5C98760B-0818-F740-BC45-C53C90A18583}"/>
                </a:ext>
              </a:extLst>
            </p:cNvPr>
            <p:cNvSpPr/>
            <p:nvPr/>
          </p:nvSpPr>
          <p:spPr>
            <a:xfrm rot="5400000">
              <a:off x="9285141" y="2526144"/>
              <a:ext cx="1134877" cy="1134583"/>
            </a:xfrm>
            <a:prstGeom prst="halfFrame">
              <a:avLst>
                <a:gd name="adj1" fmla="val 25770"/>
                <a:gd name="adj2" fmla="val 25770"/>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Medio marco 9">
              <a:extLst>
                <a:ext uri="{FF2B5EF4-FFF2-40B4-BE49-F238E27FC236}">
                  <a16:creationId xmlns:a16="http://schemas.microsoft.com/office/drawing/2014/main" id="{D9B58E1C-993A-8741-A9DD-BEDD5646591E}"/>
                </a:ext>
              </a:extLst>
            </p:cNvPr>
            <p:cNvSpPr/>
            <p:nvPr/>
          </p:nvSpPr>
          <p:spPr>
            <a:xfrm rot="16200000">
              <a:off x="4828958" y="5142857"/>
              <a:ext cx="1134877" cy="1134583"/>
            </a:xfrm>
            <a:prstGeom prst="halfFrame">
              <a:avLst>
                <a:gd name="adj1" fmla="val 25770"/>
                <a:gd name="adj2" fmla="val 25770"/>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1" name="Medio marco 10">
              <a:extLst>
                <a:ext uri="{FF2B5EF4-FFF2-40B4-BE49-F238E27FC236}">
                  <a16:creationId xmlns:a16="http://schemas.microsoft.com/office/drawing/2014/main" id="{BA662D1F-4BC6-D44C-84C8-AFD891C986FF}"/>
                </a:ext>
              </a:extLst>
            </p:cNvPr>
            <p:cNvSpPr/>
            <p:nvPr/>
          </p:nvSpPr>
          <p:spPr>
            <a:xfrm rot="10800000">
              <a:off x="9285287" y="5142710"/>
              <a:ext cx="1134583" cy="1134877"/>
            </a:xfrm>
            <a:prstGeom prst="halfFrame">
              <a:avLst>
                <a:gd name="adj1" fmla="val 25770"/>
                <a:gd name="adj2" fmla="val 25770"/>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grpSp>
    </p:spTree>
    <p:extLst>
      <p:ext uri="{BB962C8B-B14F-4D97-AF65-F5344CB8AC3E}">
        <p14:creationId xmlns:p14="http://schemas.microsoft.com/office/powerpoint/2010/main" val="1232746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4">
            <a:extLst>
              <a:ext uri="{FF2B5EF4-FFF2-40B4-BE49-F238E27FC236}">
                <a16:creationId xmlns:a16="http://schemas.microsoft.com/office/drawing/2014/main" id="{BF51295F-09E2-8A42-9285-7E19C1F81BAA}"/>
              </a:ext>
            </a:extLst>
          </p:cNvPr>
          <p:cNvSpPr txBox="1">
            <a:spLocks/>
          </p:cNvSpPr>
          <p:nvPr/>
        </p:nvSpPr>
        <p:spPr>
          <a:xfrm>
            <a:off x="2221013" y="212058"/>
            <a:ext cx="7749974" cy="569193"/>
          </a:xfrm>
          <a:prstGeom prst="rect">
            <a:avLst/>
          </a:prstGeom>
          <a:solidFill>
            <a:srgbClr val="152B48"/>
          </a:solidFill>
          <a:ln>
            <a:solidFill>
              <a:srgbClr val="00AAA7"/>
            </a:solid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sz="4000" dirty="0">
                <a:solidFill>
                  <a:schemeClr val="bg1"/>
                </a:solidFill>
              </a:rPr>
              <a:t>Riesgos maternos y fetales</a:t>
            </a:r>
          </a:p>
        </p:txBody>
      </p:sp>
      <p:graphicFrame>
        <p:nvGraphicFramePr>
          <p:cNvPr id="6" name="Marcador de contenido 4">
            <a:extLst>
              <a:ext uri="{FF2B5EF4-FFF2-40B4-BE49-F238E27FC236}">
                <a16:creationId xmlns:a16="http://schemas.microsoft.com/office/drawing/2014/main" id="{E0EDA063-3E75-5C48-90AF-28FC03F346DA}"/>
              </a:ext>
            </a:extLst>
          </p:cNvPr>
          <p:cNvGraphicFramePr>
            <a:graphicFrameLocks/>
          </p:cNvGraphicFramePr>
          <p:nvPr>
            <p:extLst>
              <p:ext uri="{D42A27DB-BD31-4B8C-83A1-F6EECF244321}">
                <p14:modId xmlns:p14="http://schemas.microsoft.com/office/powerpoint/2010/main" val="3895374910"/>
              </p:ext>
            </p:extLst>
          </p:nvPr>
        </p:nvGraphicFramePr>
        <p:xfrm>
          <a:off x="577516" y="1106905"/>
          <a:ext cx="12690475" cy="5539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699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76E7864C-CDE0-C148-9143-B5A034F31DFC}"/>
                                            </p:graphicEl>
                                          </p:spTgt>
                                        </p:tgtEl>
                                        <p:attrNameLst>
                                          <p:attrName>style.visibility</p:attrName>
                                        </p:attrNameLst>
                                      </p:cBhvr>
                                      <p:to>
                                        <p:strVal val="visible"/>
                                      </p:to>
                                    </p:set>
                                    <p:animEffect transition="in" filter="fade">
                                      <p:cBhvr>
                                        <p:cTn id="7" dur="500"/>
                                        <p:tgtEl>
                                          <p:spTgt spid="6">
                                            <p:graphicEl>
                                              <a:dgm id="{76E7864C-CDE0-C148-9143-B5A034F31DFC}"/>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1184802E-DBB2-A043-8C6F-7858279F02B2}"/>
                                            </p:graphicEl>
                                          </p:spTgt>
                                        </p:tgtEl>
                                        <p:attrNameLst>
                                          <p:attrName>style.visibility</p:attrName>
                                        </p:attrNameLst>
                                      </p:cBhvr>
                                      <p:to>
                                        <p:strVal val="visible"/>
                                      </p:to>
                                    </p:set>
                                    <p:animEffect transition="in" filter="fade">
                                      <p:cBhvr>
                                        <p:cTn id="10" dur="500"/>
                                        <p:tgtEl>
                                          <p:spTgt spid="6">
                                            <p:graphicEl>
                                              <a:dgm id="{1184802E-DBB2-A043-8C6F-7858279F02B2}"/>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3C8B8758-2D96-2340-A08C-88BD94912748}"/>
                                            </p:graphicEl>
                                          </p:spTgt>
                                        </p:tgtEl>
                                        <p:attrNameLst>
                                          <p:attrName>style.visibility</p:attrName>
                                        </p:attrNameLst>
                                      </p:cBhvr>
                                      <p:to>
                                        <p:strVal val="visible"/>
                                      </p:to>
                                    </p:set>
                                    <p:animEffect transition="in" filter="fade">
                                      <p:cBhvr>
                                        <p:cTn id="15" dur="500"/>
                                        <p:tgtEl>
                                          <p:spTgt spid="6">
                                            <p:graphicEl>
                                              <a:dgm id="{3C8B8758-2D96-2340-A08C-88BD9491274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9E7E888A-0BA2-2843-BCEC-ED2AB9D2231B}"/>
                                            </p:graphicEl>
                                          </p:spTgt>
                                        </p:tgtEl>
                                        <p:attrNameLst>
                                          <p:attrName>style.visibility</p:attrName>
                                        </p:attrNameLst>
                                      </p:cBhvr>
                                      <p:to>
                                        <p:strVal val="visible"/>
                                      </p:to>
                                    </p:set>
                                    <p:animEffect transition="in" filter="fade">
                                      <p:cBhvr>
                                        <p:cTn id="18" dur="500"/>
                                        <p:tgtEl>
                                          <p:spTgt spid="6">
                                            <p:graphicEl>
                                              <a:dgm id="{9E7E888A-0BA2-2843-BCEC-ED2AB9D2231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910</TotalTime>
  <Words>3504</Words>
  <Application>Microsoft Office PowerPoint</Application>
  <PresentationFormat>Panorámica</PresentationFormat>
  <Paragraphs>328</Paragraphs>
  <Slides>48</Slides>
  <Notes>10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48</vt:i4>
      </vt:variant>
    </vt:vector>
  </HeadingPairs>
  <TitlesOfParts>
    <vt:vector size="57" baseType="lpstr">
      <vt:lpstr>Arial</vt:lpstr>
      <vt:lpstr>Calibri</vt:lpstr>
      <vt:lpstr>Courier New</vt:lpstr>
      <vt:lpstr>Montserrat</vt:lpstr>
      <vt:lpstr>Montserrat ExtraLight</vt:lpstr>
      <vt:lpstr>Montserrat SemiBold</vt:lpstr>
      <vt:lpstr>Times New Roman</vt:lpstr>
      <vt:lpstr>Wingdings</vt:lpstr>
      <vt:lpstr>Tema de Office</vt:lpstr>
      <vt:lpstr>TRASTORNOS HIPERTENSIVOS EN EL EMBARAZO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148</cp:revision>
  <dcterms:created xsi:type="dcterms:W3CDTF">2020-11-12T02:46:13Z</dcterms:created>
  <dcterms:modified xsi:type="dcterms:W3CDTF">2021-02-23T20:46:30Z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828433</vt:lpwstr>
  </property>
  <property fmtid="{D5CDD505-2E9C-101B-9397-08002B2CF9AE}" name="NXPowerLiteSettings" pid="3">
    <vt:lpwstr>C7000400038000</vt:lpwstr>
  </property>
  <property fmtid="{D5CDD505-2E9C-101B-9397-08002B2CF9AE}" name="NXPowerLiteVersion" pid="4">
    <vt:lpwstr>S9.0.3</vt:lpwstr>
  </property>
</Properties>
</file>