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71" r:id="rId11"/>
    <p:sldId id="265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2B48"/>
    <a:srgbClr val="00AA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9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326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FE37DF-EC54-4263-8F2E-675F09D36E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AE48E76-FA62-4A64-B559-E0990333E4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600" y="3602038"/>
            <a:ext cx="66294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3FB237-85B5-4E59-B1F1-B12705287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6315-8EFA-4957-8B1F-343D251DE1AB}" type="datetimeFigureOut">
              <a:rPr lang="es-CO" smtClean="0"/>
              <a:t>9/01/2021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D8A0BE-4588-4000-BB99-7E87239B1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2783A1-00AF-4EC7-A6EC-7F5166052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0CCD-6591-48DB-8B0C-02F666FB18B1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54198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4129AD-ECE5-474A-B387-D1DB95CB4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B7BA0B1-5703-4417-8EBC-2B452AB883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CDD7C9-0917-4A0B-B8A9-9E5FB50DA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6315-8EFA-4957-8B1F-343D251DE1AB}" type="datetimeFigureOut">
              <a:rPr lang="es-CO" smtClean="0"/>
              <a:t>9/01/2021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11FD9F-47C6-487B-ADEA-D7CBC8BA3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879742-8F91-422B-ACE1-ECE7A8713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0CCD-6591-48DB-8B0C-02F666FB18B1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5690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9709C36-9BD2-4D6A-BAFE-594FC6E00F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7868E-B92C-4F91-9B8A-C374BE835A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457698" y="365125"/>
            <a:ext cx="4114801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300ABA-6F60-480A-91BE-73DEB6CCF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6315-8EFA-4957-8B1F-343D251DE1AB}" type="datetimeFigureOut">
              <a:rPr lang="es-CO" smtClean="0"/>
              <a:t>9/01/2021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8D68B3-2C5D-4908-94A6-5DDD186B6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73D45F-3A7A-45C9-9A79-640C4410A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0CCD-6591-48DB-8B0C-02F666FB18B1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9" name="Marcador de texto vertical 2">
            <a:extLst>
              <a:ext uri="{FF2B5EF4-FFF2-40B4-BE49-F238E27FC236}">
                <a16:creationId xmlns:a16="http://schemas.microsoft.com/office/drawing/2014/main" id="{B82BB312-C856-43C9-8F5C-0C179D08EDB8}"/>
              </a:ext>
            </a:extLst>
          </p:cNvPr>
          <p:cNvSpPr>
            <a:spLocks noGrp="1"/>
          </p:cNvSpPr>
          <p:nvPr>
            <p:ph type="body" orient="vert" idx="13"/>
          </p:nvPr>
        </p:nvSpPr>
        <p:spPr>
          <a:xfrm>
            <a:off x="342897" y="365125"/>
            <a:ext cx="4114801" cy="37099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19512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0AB230-510B-46BA-A458-30415A447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852972-705E-4EE7-8C92-A2ECFCE60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825625"/>
            <a:ext cx="10667997" cy="209039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7B5BA6-96B9-4621-B526-119BBB5FA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6315-8EFA-4957-8B1F-343D251DE1AB}" type="datetimeFigureOut">
              <a:rPr lang="es-CO" smtClean="0"/>
              <a:t>9/01/2021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8D5DBF-74C2-43DA-BA08-F929BB9B2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88F0D5-E917-4FE5-8E29-10C8AAF76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0CCD-6591-48DB-8B0C-02F666FB18B1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812CB0F7-CC93-4978-8EAB-608B0E4AA3A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69654" y="3916017"/>
            <a:ext cx="6684145" cy="2413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16666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F1A1B7-772D-4D75-892B-27B117D80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195780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F9B326C-5AAD-4A5D-9296-5664DBF19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3582" y="3675063"/>
            <a:ext cx="7040217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152B48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C6101B-76EA-4336-A5AF-59DE7ADA5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6315-8EFA-4957-8B1F-343D251DE1AB}" type="datetimeFigureOut">
              <a:rPr lang="es-CO" smtClean="0"/>
              <a:t>9/01/2021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32D21D-9C42-4277-85E1-AB84A87F0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5D6901-65A5-489B-8A2A-AC46A185E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0CCD-6591-48DB-8B0C-02F666FB18B1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47432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D94B4E-5A7E-47AC-84D3-3F40ADCCB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4D664EE-6701-4718-9054-5109FF57E4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91878" y="1825625"/>
            <a:ext cx="676192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749F008-5191-4482-9476-FAD016A65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6315-8EFA-4957-8B1F-343D251DE1AB}" type="datetimeFigureOut">
              <a:rPr lang="es-CO" smtClean="0"/>
              <a:t>9/01/2021</a:t>
            </a:fld>
            <a:endParaRPr lang="es-CO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D374705-EC7E-43CD-A8BA-700FE6E24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298F706-3B1B-4FF9-88B2-38308E9FD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0CCD-6591-48DB-8B0C-02F666FB18B1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3640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359AB5-B49C-4FFE-8A17-CE1143B3A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CO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74D0541-6456-44EA-8EDE-0DA35BC4BE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62061" y="1681163"/>
            <a:ext cx="6793327" cy="82391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CD6A3DD-A066-4224-8516-F51699A7A4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62061" y="2505075"/>
            <a:ext cx="679332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5B1CEC8-2EE5-4FC9-94AA-7C888ABF7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6315-8EFA-4957-8B1F-343D251DE1AB}" type="datetimeFigureOut">
              <a:rPr lang="es-CO" smtClean="0"/>
              <a:t>9/01/2021</a:t>
            </a:fld>
            <a:endParaRPr lang="es-CO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B828688-3403-4A3E-BE99-690BD45BA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7F64CFD-C2A2-4388-BBFA-BD36C2F25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0CCD-6591-48DB-8B0C-02F666FB18B1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59455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45552E-E0E0-4B03-B999-37BDBB2B7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8ED610B-0321-476E-9BDD-9AF9E1F64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6315-8EFA-4957-8B1F-343D251DE1AB}" type="datetimeFigureOut">
              <a:rPr lang="es-CO" smtClean="0"/>
              <a:t>9/01/2021</a:t>
            </a:fld>
            <a:endParaRPr lang="es-CO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94B43B3-517F-4151-8DE4-861C3C25D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C0816D1-42B2-40D3-B7F5-3134B038E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0CCD-6591-48DB-8B0C-02F666FB18B1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48830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9101B7F-8231-49AA-9066-E09F3127E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6315-8EFA-4957-8B1F-343D251DE1AB}" type="datetimeFigureOut">
              <a:rPr lang="es-CO" smtClean="0"/>
              <a:t>9/01/2021</a:t>
            </a:fld>
            <a:endParaRPr lang="es-CO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8C27FB9-FFA6-4E46-B67E-824570F85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C6F992B-FA33-4EF0-A371-7FB8AB4EB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0CCD-6591-48DB-8B0C-02F666FB18B1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3614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B55C37-8A66-4194-8B48-3492CE49F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828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4EE391-0CA3-46D5-BA01-0747611F5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5336" y="1097722"/>
            <a:ext cx="633612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E470823-846D-4C9D-A634-758AADAE93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263775"/>
            <a:ext cx="3932237" cy="20574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3B5D89-E0B9-4201-893E-1DC7B83CE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6315-8EFA-4957-8B1F-343D251DE1AB}" type="datetimeFigureOut">
              <a:rPr lang="es-CO" smtClean="0"/>
              <a:t>9/01/2021</a:t>
            </a:fld>
            <a:endParaRPr lang="es-CO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378A9D8-E9CE-48AA-B8A0-C31015237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DD2967-F181-41FE-9E18-6D7ED3CC4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0CCD-6591-48DB-8B0C-02F666FB18B1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44244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B50178-0339-493E-A5F4-3BED390B2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199"/>
            <a:ext cx="3932237" cy="193812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248A928-B801-4B0F-B845-F5F594E358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s-CO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73A892E-8CD1-4179-BB23-621C0A0236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2395328"/>
            <a:ext cx="3932237" cy="193813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B7A5898-E776-4E35-9018-F93701CB6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6315-8EFA-4957-8B1F-343D251DE1AB}" type="datetimeFigureOut">
              <a:rPr lang="es-CO" smtClean="0"/>
              <a:t>9/01/2021</a:t>
            </a:fld>
            <a:endParaRPr lang="es-CO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C735FD8-D311-44BB-B68C-AF313C5AB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919E25C-900D-4F62-A21D-CCF3C63E1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0CCD-6591-48DB-8B0C-02F666FB18B1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37233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C7114FF-0857-4F90-9F06-BB3815374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5C99329-E129-454C-ABE2-297FFEBB8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63888" y="1825625"/>
            <a:ext cx="7033590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A192E3-AE8E-451E-B7EA-62C5FC52A9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F6315-8EFA-4957-8B1F-343D251DE1AB}" type="datetimeFigureOut">
              <a:rPr lang="es-CO" smtClean="0"/>
              <a:t>9/01/2021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0D69EF-6718-4696-9E2F-7A83A62FB4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317729-648F-433D-B41C-1A360C5FBC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B0CCD-6591-48DB-8B0C-02F666FB18B1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9466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AAA7"/>
          </a:solidFill>
          <a:latin typeface="Montserrat" panose="0200050500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152B48"/>
          </a:solidFill>
          <a:latin typeface="Montserrat" panose="0200050500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52B48"/>
          </a:solidFill>
          <a:latin typeface="Montserrat" panose="0200050500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52B48"/>
          </a:solidFill>
          <a:latin typeface="Montserrat" panose="0200050500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52B48"/>
          </a:solidFill>
          <a:latin typeface="Montserrat" panose="0200050500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52B48"/>
          </a:solidFill>
          <a:latin typeface="Montserrat" panose="0200050500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D028C-6784-4ACF-BF2C-6344CE1CE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76639"/>
            <a:ext cx="9144000" cy="2387600"/>
          </a:xfrm>
        </p:spPr>
        <p:txBody>
          <a:bodyPr>
            <a:noAutofit/>
          </a:bodyPr>
          <a:lstStyle/>
          <a:p>
            <a:r>
              <a:rPr lang="es-CO" sz="4800" dirty="0"/>
              <a:t>Intoxicación antidepresivos tricíclicos (ADT)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43C9C0-AE97-406A-8289-8F06853E86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1300" y="2911755"/>
            <a:ext cx="6629400" cy="1655762"/>
          </a:xfrm>
        </p:spPr>
        <p:txBody>
          <a:bodyPr>
            <a:normAutofit/>
          </a:bodyPr>
          <a:lstStyle/>
          <a:p>
            <a:pPr algn="r"/>
            <a:r>
              <a:rPr lang="es-CO" sz="2800" b="1" dirty="0"/>
              <a:t>Ingrid Tatiana Castaño Hernández</a:t>
            </a:r>
          </a:p>
          <a:p>
            <a:pPr algn="r"/>
            <a:r>
              <a:rPr lang="es-CO" sz="2800" b="1" dirty="0"/>
              <a:t>Residente de toxicología clínica</a:t>
            </a:r>
          </a:p>
        </p:txBody>
      </p:sp>
    </p:spTree>
    <p:extLst>
      <p:ext uri="{BB962C8B-B14F-4D97-AF65-F5344CB8AC3E}">
        <p14:creationId xmlns:p14="http://schemas.microsoft.com/office/powerpoint/2010/main" val="2020178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2425" y="218176"/>
            <a:ext cx="10515600" cy="1325563"/>
          </a:xfrm>
        </p:spPr>
        <p:txBody>
          <a:bodyPr/>
          <a:lstStyle/>
          <a:p>
            <a:r>
              <a:rPr lang="es-CO" dirty="0"/>
              <a:t>Toxídrome anticolinérgico</a:t>
            </a:r>
          </a:p>
        </p:txBody>
      </p:sp>
      <p:pic>
        <p:nvPicPr>
          <p:cNvPr id="1026" name="Picture 2" descr="10 apuntes sobre la carga anticolinérgica – El rincón de Sísif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879" y="1332056"/>
            <a:ext cx="3577142" cy="530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170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4435" y="389196"/>
            <a:ext cx="11547565" cy="1325563"/>
          </a:xfrm>
        </p:spPr>
        <p:txBody>
          <a:bodyPr/>
          <a:lstStyle/>
          <a:p>
            <a:r>
              <a:rPr lang="es-CO" dirty="0"/>
              <a:t>Manifestaciones clínicas crónicas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91315" y="1891553"/>
            <a:ext cx="3585753" cy="2090392"/>
          </a:xfrm>
        </p:spPr>
        <p:txBody>
          <a:bodyPr/>
          <a:lstStyle/>
          <a:p>
            <a:r>
              <a:rPr lang="es-CO" dirty="0"/>
              <a:t>Íleo adinámico.</a:t>
            </a:r>
          </a:p>
          <a:p>
            <a:r>
              <a:rPr lang="es-CO" dirty="0"/>
              <a:t>Alucinaciones.</a:t>
            </a:r>
          </a:p>
          <a:p>
            <a:r>
              <a:rPr lang="es-CO" dirty="0"/>
              <a:t>Agitaciones.</a:t>
            </a:r>
          </a:p>
          <a:p>
            <a:r>
              <a:rPr lang="es-CO" dirty="0"/>
              <a:t>Taquicardia.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idx="13"/>
          </p:nvPr>
        </p:nvSpPr>
        <p:spPr>
          <a:xfrm>
            <a:off x="6814933" y="1891553"/>
            <a:ext cx="2779641" cy="2413346"/>
          </a:xfrm>
        </p:spPr>
        <p:txBody>
          <a:bodyPr/>
          <a:lstStyle/>
          <a:p>
            <a:r>
              <a:rPr lang="es-CO" dirty="0"/>
              <a:t>Sedación.</a:t>
            </a:r>
          </a:p>
          <a:p>
            <a:r>
              <a:rPr lang="es-CO" dirty="0"/>
              <a:t>Arritmias.</a:t>
            </a:r>
          </a:p>
          <a:p>
            <a:r>
              <a:rPr lang="es-CO" dirty="0"/>
              <a:t>Convulsiones.</a:t>
            </a:r>
          </a:p>
          <a:p>
            <a:r>
              <a:rPr lang="es-CO" dirty="0"/>
              <a:t>Muerte súbita.</a:t>
            </a:r>
          </a:p>
        </p:txBody>
      </p:sp>
    </p:spTree>
    <p:extLst>
      <p:ext uri="{BB962C8B-B14F-4D97-AF65-F5344CB8AC3E}">
        <p14:creationId xmlns:p14="http://schemas.microsoft.com/office/powerpoint/2010/main" val="4171467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24003" y="1447171"/>
            <a:ext cx="10667997" cy="103944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CO" dirty="0"/>
              <a:t>Medición adt (orina o sangre).</a:t>
            </a:r>
          </a:p>
          <a:p>
            <a:pPr>
              <a:lnSpc>
                <a:spcPct val="100000"/>
              </a:lnSpc>
            </a:pPr>
            <a:r>
              <a:rPr lang="es-CO" dirty="0"/>
              <a:t>Criterios EKG: onda r avr &gt;0.3 mm , S Di, QRS &gt; 40 meg.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idx="13"/>
          </p:nvPr>
        </p:nvSpPr>
        <p:spPr>
          <a:xfrm>
            <a:off x="6410644" y="3758695"/>
            <a:ext cx="5240382" cy="2301903"/>
          </a:xfrm>
        </p:spPr>
        <p:txBody>
          <a:bodyPr/>
          <a:lstStyle/>
          <a:p>
            <a:pPr marL="0" indent="0">
              <a:buNone/>
            </a:pPr>
            <a:r>
              <a:rPr lang="es-CO" b="1" dirty="0">
                <a:solidFill>
                  <a:srgbClr val="00AAA7"/>
                </a:solidFill>
              </a:rPr>
              <a:t>Diagnóstico diferencial:</a:t>
            </a:r>
          </a:p>
          <a:p>
            <a:pPr lvl="1">
              <a:lnSpc>
                <a:spcPct val="100000"/>
              </a:lnSpc>
            </a:pPr>
            <a:r>
              <a:rPr lang="es-CO" dirty="0"/>
              <a:t>Shock.</a:t>
            </a:r>
          </a:p>
          <a:p>
            <a:pPr lvl="1">
              <a:lnSpc>
                <a:spcPct val="100000"/>
              </a:lnSpc>
            </a:pPr>
            <a:r>
              <a:rPr lang="es-CO" dirty="0"/>
              <a:t>Alteración conciencia.</a:t>
            </a:r>
          </a:p>
          <a:p>
            <a:pPr lvl="1">
              <a:lnSpc>
                <a:spcPct val="100000"/>
              </a:lnSpc>
            </a:pPr>
            <a:r>
              <a:rPr lang="es-CO" dirty="0"/>
              <a:t>QRS prolongado.</a:t>
            </a:r>
          </a:p>
          <a:p>
            <a:pPr marL="0" indent="0">
              <a:buNone/>
            </a:pPr>
            <a:endParaRPr lang="es-CO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05070" y="121608"/>
            <a:ext cx="11547565" cy="1325563"/>
          </a:xfrm>
        </p:spPr>
        <p:txBody>
          <a:bodyPr/>
          <a:lstStyle/>
          <a:p>
            <a:r>
              <a:rPr lang="es-CO" dirty="0"/>
              <a:t>Diagnóstico</a:t>
            </a:r>
          </a:p>
        </p:txBody>
      </p:sp>
    </p:spTree>
    <p:extLst>
      <p:ext uri="{BB962C8B-B14F-4D97-AF65-F5344CB8AC3E}">
        <p14:creationId xmlns:p14="http://schemas.microsoft.com/office/powerpoint/2010/main" val="3324462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1853" y="254419"/>
            <a:ext cx="10515600" cy="1325563"/>
          </a:xfrm>
        </p:spPr>
        <p:txBody>
          <a:bodyPr/>
          <a:lstStyle/>
          <a:p>
            <a:r>
              <a:rPr lang="es-CO" dirty="0"/>
              <a:t>Tratamiento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400634" y="1579982"/>
            <a:ext cx="7178038" cy="2090392"/>
          </a:xfrm>
        </p:spPr>
        <p:txBody>
          <a:bodyPr/>
          <a:lstStyle/>
          <a:p>
            <a:pPr marL="0" indent="0">
              <a:buNone/>
            </a:pPr>
            <a:r>
              <a:rPr lang="es-CO" b="1" dirty="0"/>
              <a:t>Medidas de descontaminación:</a:t>
            </a:r>
          </a:p>
          <a:p>
            <a:pPr lvl="1">
              <a:lnSpc>
                <a:spcPct val="100000"/>
              </a:lnSpc>
            </a:pPr>
            <a:r>
              <a:rPr lang="es-CO" dirty="0"/>
              <a:t>Lavado gástrico.</a:t>
            </a:r>
          </a:p>
          <a:p>
            <a:pPr lvl="1">
              <a:lnSpc>
                <a:spcPct val="100000"/>
              </a:lnSpc>
            </a:pPr>
            <a:r>
              <a:rPr lang="es-CO" dirty="0"/>
              <a:t>Carbón activado.</a:t>
            </a:r>
          </a:p>
          <a:p>
            <a:pPr lvl="1">
              <a:lnSpc>
                <a:spcPct val="100000"/>
              </a:lnSpc>
            </a:pPr>
            <a:r>
              <a:rPr lang="es-CO" dirty="0"/>
              <a:t>Irrigación intestinal (polietinilglicol).</a:t>
            </a:r>
          </a:p>
        </p:txBody>
      </p:sp>
    </p:spTree>
    <p:extLst>
      <p:ext uri="{BB962C8B-B14F-4D97-AF65-F5344CB8AC3E}">
        <p14:creationId xmlns:p14="http://schemas.microsoft.com/office/powerpoint/2010/main" val="3877120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433391" y="2071512"/>
            <a:ext cx="6370318" cy="3838923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s-CO" dirty="0"/>
              <a:t>Corrija hipoxia.</a:t>
            </a:r>
          </a:p>
          <a:p>
            <a:pPr algn="just">
              <a:lnSpc>
                <a:spcPct val="100000"/>
              </a:lnSpc>
            </a:pPr>
            <a:r>
              <a:rPr lang="es-CO" dirty="0"/>
              <a:t>Bicarbonato de sodio:  1-2 meq/kg en buretrol, IV rápido, repetir cada 5 min hasta revertir cambios o ph &gt; 7.55.</a:t>
            </a:r>
          </a:p>
          <a:p>
            <a:pPr algn="just">
              <a:lnSpc>
                <a:spcPct val="100000"/>
              </a:lnSpc>
            </a:pPr>
            <a:r>
              <a:rPr lang="es-CO" dirty="0"/>
              <a:t>Convulsiones: bdz, propofol o barbitúricos:</a:t>
            </a:r>
          </a:p>
          <a:p>
            <a:pPr lvl="1" algn="just">
              <a:lnSpc>
                <a:spcPct val="100000"/>
              </a:lnSpc>
              <a:buFont typeface="Wingdings" pitchFamily="2" charset="2"/>
              <a:buChar char="§"/>
            </a:pPr>
            <a:r>
              <a:rPr lang="es-CO" sz="1800" dirty="0"/>
              <a:t>Nunca flumazenil &gt; convulsiones.</a:t>
            </a:r>
          </a:p>
          <a:p>
            <a:pPr lvl="1" algn="just">
              <a:lnSpc>
                <a:spcPct val="100000"/>
              </a:lnSpc>
              <a:buFont typeface="Wingdings" pitchFamily="2" charset="2"/>
              <a:buChar char="§"/>
            </a:pPr>
            <a:r>
              <a:rPr lang="es-CO" sz="1800" dirty="0"/>
              <a:t>Nunca fenitoina &gt; arritmia.</a:t>
            </a:r>
          </a:p>
          <a:p>
            <a:pPr algn="just">
              <a:lnSpc>
                <a:spcPct val="100000"/>
              </a:lnSpc>
            </a:pPr>
            <a:r>
              <a:rPr lang="es-CO" dirty="0"/>
              <a:t>Observación 6-8 horas.</a:t>
            </a:r>
          </a:p>
          <a:p>
            <a:pPr algn="just">
              <a:lnSpc>
                <a:spcPct val="100000"/>
              </a:lnSpc>
            </a:pPr>
            <a:r>
              <a:rPr lang="es-CO" dirty="0"/>
              <a:t>Taquicardia puede durar:</a:t>
            </a:r>
          </a:p>
          <a:p>
            <a:pPr lvl="1" algn="just">
              <a:lnSpc>
                <a:spcPct val="100000"/>
              </a:lnSpc>
              <a:buFont typeface="Wingdings" pitchFamily="2" charset="2"/>
              <a:buChar char="§"/>
            </a:pPr>
            <a:r>
              <a:rPr lang="es-CO" sz="1800" dirty="0"/>
              <a:t>7 días a 2 sem.</a:t>
            </a:r>
          </a:p>
          <a:p>
            <a:pPr algn="just">
              <a:lnSpc>
                <a:spcPct val="100000"/>
              </a:lnSpc>
            </a:pPr>
            <a:endParaRPr lang="es-CO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838200" y="28478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AAA7"/>
                </a:solidFill>
                <a:latin typeface="Montserrat" panose="02000505000000020004" pitchFamily="2" charset="0"/>
                <a:ea typeface="+mj-ea"/>
                <a:cs typeface="+mj-cs"/>
              </a:defRPr>
            </a:lvl1pPr>
          </a:lstStyle>
          <a:p>
            <a:r>
              <a:rPr lang="es-CO" dirty="0"/>
              <a:t>Tratamiento</a:t>
            </a:r>
          </a:p>
        </p:txBody>
      </p:sp>
    </p:spTree>
    <p:extLst>
      <p:ext uri="{BB962C8B-B14F-4D97-AF65-F5344CB8AC3E}">
        <p14:creationId xmlns:p14="http://schemas.microsoft.com/office/powerpoint/2010/main" val="3911374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D7873A-F512-4AAA-A3DD-71BB7089E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182" y="153090"/>
            <a:ext cx="10515600" cy="1325563"/>
          </a:xfrm>
        </p:spPr>
        <p:txBody>
          <a:bodyPr/>
          <a:lstStyle/>
          <a:p>
            <a:r>
              <a:rPr lang="es-CO" dirty="0"/>
              <a:t>Historia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A2E992-7785-4BBD-BCB6-6E38BCDDF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609" y="1478653"/>
            <a:ext cx="10667997" cy="209039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CO" dirty="0"/>
              <a:t>Descubrimiento por accidente en 1889 (desmetilimipramina).</a:t>
            </a:r>
          </a:p>
          <a:p>
            <a:pPr>
              <a:lnSpc>
                <a:spcPct val="100000"/>
              </a:lnSpc>
            </a:pPr>
            <a:r>
              <a:rPr lang="es-CO" dirty="0"/>
              <a:t>1948 </a:t>
            </a:r>
            <a:r>
              <a:rPr lang="es-CO" dirty="0">
                <a:sym typeface="Wingdings" pitchFamily="2" charset="2"/>
              </a:rPr>
              <a:t> </a:t>
            </a:r>
            <a:r>
              <a:rPr lang="es-CO" dirty="0"/>
              <a:t>derivados fueron investigados para uso en humanos.</a:t>
            </a:r>
          </a:p>
          <a:p>
            <a:pPr>
              <a:lnSpc>
                <a:spcPct val="100000"/>
              </a:lnSpc>
            </a:pPr>
            <a:r>
              <a:rPr lang="es-CO" dirty="0"/>
              <a:t>Roland Kuhn </a:t>
            </a:r>
            <a:r>
              <a:rPr lang="es-CO" dirty="0">
                <a:sym typeface="Wingdings" pitchFamily="2" charset="2"/>
              </a:rPr>
              <a:t></a:t>
            </a:r>
            <a:r>
              <a:rPr lang="es-CO" dirty="0"/>
              <a:t> psiquiatra suizo. Observó efecto antidepresivo.</a:t>
            </a:r>
          </a:p>
          <a:p>
            <a:pPr>
              <a:lnSpc>
                <a:spcPct val="100000"/>
              </a:lnSpc>
            </a:pPr>
            <a:r>
              <a:rPr lang="es-CO" dirty="0"/>
              <a:t>1968 </a:t>
            </a:r>
            <a:r>
              <a:rPr lang="es-CO" dirty="0">
                <a:sym typeface="Wingdings" pitchFamily="2" charset="2"/>
              </a:rPr>
              <a:t> </a:t>
            </a:r>
            <a:r>
              <a:rPr lang="es-CO" dirty="0"/>
              <a:t>primeros reportes de muertes.</a:t>
            </a:r>
          </a:p>
          <a:p>
            <a:pPr>
              <a:lnSpc>
                <a:spcPct val="100000"/>
              </a:lnSpc>
            </a:pPr>
            <a:endParaRPr lang="es-CO" dirty="0"/>
          </a:p>
          <a:p>
            <a:pPr>
              <a:lnSpc>
                <a:spcPct val="100000"/>
              </a:lnSpc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39447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6652" y="155231"/>
            <a:ext cx="10515600" cy="1325563"/>
          </a:xfrm>
        </p:spPr>
        <p:txBody>
          <a:bodyPr/>
          <a:lstStyle/>
          <a:p>
            <a:r>
              <a:rPr lang="es-CO" dirty="0"/>
              <a:t>Generalidades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61216" y="1429859"/>
            <a:ext cx="6159136" cy="209039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CO" dirty="0"/>
              <a:t>Tres anillos aromáticos: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s-CO" sz="1800" dirty="0"/>
              <a:t>Un anillo central de 7 enlaces.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s-CO" sz="1800" dirty="0"/>
              <a:t>Dos anillos bencénicos.</a:t>
            </a:r>
          </a:p>
          <a:p>
            <a:pPr>
              <a:lnSpc>
                <a:spcPct val="100000"/>
              </a:lnSpc>
            </a:pPr>
            <a:r>
              <a:rPr lang="es-CO" dirty="0"/>
              <a:t>Una cadena lateral en anillo central.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7218" y="328848"/>
            <a:ext cx="3674697" cy="620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606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672" y="0"/>
            <a:ext cx="5266545" cy="1325563"/>
          </a:xfrm>
        </p:spPr>
        <p:txBody>
          <a:bodyPr>
            <a:normAutofit/>
          </a:bodyPr>
          <a:lstStyle/>
          <a:p>
            <a:r>
              <a:rPr lang="es-CO" dirty="0"/>
              <a:t>Farmacocinética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14123" y="4363671"/>
            <a:ext cx="6624674" cy="2121630"/>
          </a:xfrm>
        </p:spPr>
        <p:txBody>
          <a:bodyPr>
            <a:normAutofit fontScale="92500" lnSpcReduction="10000"/>
          </a:bodyPr>
          <a:lstStyle/>
          <a:p>
            <a:r>
              <a:rPr lang="es-CO" dirty="0"/>
              <a:t>Liposolubles, atraviesan bhe.</a:t>
            </a:r>
          </a:p>
          <a:p>
            <a:r>
              <a:rPr lang="es-CO" dirty="0"/>
              <a:t>Absorción gi rápida.</a:t>
            </a:r>
          </a:p>
          <a:p>
            <a:r>
              <a:rPr lang="es-CO" dirty="0"/>
              <a:t>Metabolismo primer paso.</a:t>
            </a:r>
          </a:p>
          <a:p>
            <a:r>
              <a:rPr lang="es-CO" dirty="0"/>
              <a:t>Volumen distribución 10-16  l/kg.</a:t>
            </a:r>
          </a:p>
          <a:p>
            <a:r>
              <a:rPr lang="es-CO" dirty="0"/>
              <a:t>Sólo 1-2 % plasma.</a:t>
            </a:r>
          </a:p>
          <a:p>
            <a:r>
              <a:rPr lang="es-CO" dirty="0"/>
              <a:t>Eliminación renal-recirculación enterogástrica.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1485" y="1255076"/>
            <a:ext cx="6349020" cy="273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85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5619" y="129624"/>
            <a:ext cx="10515600" cy="1325563"/>
          </a:xfrm>
        </p:spPr>
        <p:txBody>
          <a:bodyPr/>
          <a:lstStyle/>
          <a:p>
            <a:r>
              <a:rPr lang="es-CO" dirty="0"/>
              <a:t>Farmacodinamia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66798" y="1338608"/>
            <a:ext cx="10667997" cy="2090392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AutoNum type="arabicPeriod"/>
            </a:pPr>
            <a:r>
              <a:rPr lang="es-CO" dirty="0"/>
              <a:t>Inhibe recaptación (norepinefrina, serotonina y dopamina).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es-CO" dirty="0"/>
              <a:t>Bloquea receptores.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es-CO" dirty="0"/>
              <a:t>Bloquea canales rápidos de sodio y rectificadores lentos de potasio.</a:t>
            </a:r>
          </a:p>
        </p:txBody>
      </p:sp>
    </p:spTree>
    <p:extLst>
      <p:ext uri="{BB962C8B-B14F-4D97-AF65-F5344CB8AC3E}">
        <p14:creationId xmlns:p14="http://schemas.microsoft.com/office/powerpoint/2010/main" val="2150930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2540" y="469564"/>
            <a:ext cx="6074228" cy="337375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5567" y="3990974"/>
            <a:ext cx="4611187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9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2218" y="206411"/>
            <a:ext cx="11231880" cy="1325563"/>
          </a:xfrm>
        </p:spPr>
        <p:txBody>
          <a:bodyPr/>
          <a:lstStyle/>
          <a:p>
            <a:r>
              <a:rPr lang="es-CO" dirty="0"/>
              <a:t>Manifestaciones clínicas agudas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idx="13"/>
          </p:nvPr>
        </p:nvSpPr>
        <p:spPr>
          <a:xfrm>
            <a:off x="6066610" y="3056944"/>
            <a:ext cx="5287050" cy="36537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b="1" dirty="0"/>
              <a:t>Predictores gravedad: </a:t>
            </a:r>
          </a:p>
          <a:p>
            <a:pPr lvl="1"/>
            <a:r>
              <a:rPr lang="es-CO" dirty="0"/>
              <a:t>Qrs &gt; 100 mseg.                    </a:t>
            </a:r>
          </a:p>
          <a:p>
            <a:pPr lvl="1"/>
            <a:r>
              <a:rPr lang="es-CO" dirty="0"/>
              <a:t>QTc &gt; 480 meg.</a:t>
            </a:r>
          </a:p>
          <a:p>
            <a:pPr lvl="1"/>
            <a:r>
              <a:rPr lang="es-CO" dirty="0"/>
              <a:t>Fc &gt; 120.</a:t>
            </a:r>
          </a:p>
          <a:p>
            <a:pPr lvl="1"/>
            <a:r>
              <a:rPr lang="es-CO" dirty="0"/>
              <a:t>FR &lt; 8.</a:t>
            </a:r>
          </a:p>
          <a:p>
            <a:pPr lvl="1"/>
            <a:r>
              <a:rPr lang="es-CO" dirty="0"/>
              <a:t>Hipotensión &lt; 90.</a:t>
            </a:r>
          </a:p>
          <a:p>
            <a:pPr lvl="1"/>
            <a:r>
              <a:rPr lang="es-CO" dirty="0"/>
              <a:t>[800 ng/lt].</a:t>
            </a:r>
          </a:p>
          <a:p>
            <a:pPr lvl="1"/>
            <a:r>
              <a:rPr lang="es-CO" dirty="0"/>
              <a:t>Edad &gt; 30 años.</a:t>
            </a:r>
          </a:p>
          <a:p>
            <a:pPr lvl="1"/>
            <a:r>
              <a:rPr lang="es-CO" dirty="0"/>
              <a:t>Convulsiones.</a:t>
            </a:r>
          </a:p>
        </p:txBody>
      </p:sp>
      <p:sp>
        <p:nvSpPr>
          <p:cNvPr id="5" name="Rectángulo redondeado 4"/>
          <p:cNvSpPr/>
          <p:nvPr/>
        </p:nvSpPr>
        <p:spPr>
          <a:xfrm>
            <a:off x="838200" y="1528354"/>
            <a:ext cx="2323011" cy="742515"/>
          </a:xfrm>
          <a:prstGeom prst="roundRect">
            <a:avLst/>
          </a:prstGeom>
          <a:ln>
            <a:solidFill>
              <a:srgbClr val="00AAA7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latin typeface="Montserrat" panose="02000505000000020004"/>
            </a:endParaRPr>
          </a:p>
        </p:txBody>
      </p:sp>
      <p:sp>
        <p:nvSpPr>
          <p:cNvPr id="6" name="CuadroTexto 5"/>
          <p:cNvSpPr txBox="1"/>
          <p:nvPr/>
        </p:nvSpPr>
        <p:spPr>
          <a:xfrm flipH="1">
            <a:off x="938347" y="1592797"/>
            <a:ext cx="2122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solidFill>
                  <a:srgbClr val="152B48"/>
                </a:solidFill>
                <a:latin typeface="Montserrat" panose="02000505000000020004"/>
              </a:rPr>
              <a:t>Taquicardia sinusal.</a:t>
            </a:r>
          </a:p>
        </p:txBody>
      </p:sp>
      <p:sp>
        <p:nvSpPr>
          <p:cNvPr id="7" name="Rectángulo redondeado 6"/>
          <p:cNvSpPr/>
          <p:nvPr/>
        </p:nvSpPr>
        <p:spPr>
          <a:xfrm>
            <a:off x="3508148" y="1516125"/>
            <a:ext cx="1873749" cy="754744"/>
          </a:xfrm>
          <a:prstGeom prst="roundRect">
            <a:avLst/>
          </a:prstGeom>
          <a:ln>
            <a:solidFill>
              <a:srgbClr val="00AAA7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latin typeface="Montserrat" panose="02000505000000020004"/>
            </a:endParaRPr>
          </a:p>
        </p:txBody>
      </p:sp>
      <p:sp>
        <p:nvSpPr>
          <p:cNvPr id="8" name="CuadroTexto 7"/>
          <p:cNvSpPr txBox="1"/>
          <p:nvPr/>
        </p:nvSpPr>
        <p:spPr>
          <a:xfrm flipH="1">
            <a:off x="3566842" y="1570331"/>
            <a:ext cx="1773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solidFill>
                  <a:srgbClr val="152B48"/>
                </a:solidFill>
                <a:latin typeface="Montserrat" panose="02000505000000020004"/>
              </a:rPr>
              <a:t>QRS prolongado.</a:t>
            </a:r>
          </a:p>
        </p:txBody>
      </p:sp>
      <p:sp>
        <p:nvSpPr>
          <p:cNvPr id="9" name="Rectángulo redondeado 8"/>
          <p:cNvSpPr/>
          <p:nvPr/>
        </p:nvSpPr>
        <p:spPr>
          <a:xfrm>
            <a:off x="5589865" y="1508642"/>
            <a:ext cx="2220686" cy="762227"/>
          </a:xfrm>
          <a:prstGeom prst="roundRect">
            <a:avLst/>
          </a:prstGeom>
          <a:ln>
            <a:solidFill>
              <a:srgbClr val="00AAA7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>
              <a:latin typeface="Montserrat" panose="02000505000000020004"/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8051846" y="1528353"/>
            <a:ext cx="1418726" cy="561703"/>
          </a:xfrm>
          <a:prstGeom prst="roundRect">
            <a:avLst/>
          </a:prstGeom>
          <a:ln>
            <a:solidFill>
              <a:srgbClr val="00AAA7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latin typeface="Montserrat" panose="02000505000000020004"/>
            </a:endParaRPr>
          </a:p>
        </p:txBody>
      </p:sp>
      <p:sp>
        <p:nvSpPr>
          <p:cNvPr id="11" name="CuadroTexto 10"/>
          <p:cNvSpPr txBox="1"/>
          <p:nvPr/>
        </p:nvSpPr>
        <p:spPr>
          <a:xfrm flipH="1">
            <a:off x="5813407" y="1604192"/>
            <a:ext cx="1773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solidFill>
                  <a:srgbClr val="152B48"/>
                </a:solidFill>
                <a:latin typeface="Montserrat" panose="02000505000000020004"/>
              </a:rPr>
              <a:t>Hipotensión refractaria.</a:t>
            </a:r>
          </a:p>
        </p:txBody>
      </p:sp>
      <p:sp>
        <p:nvSpPr>
          <p:cNvPr id="12" name="CuadroTexto 11"/>
          <p:cNvSpPr txBox="1"/>
          <p:nvPr/>
        </p:nvSpPr>
        <p:spPr>
          <a:xfrm flipH="1">
            <a:off x="8200257" y="1624538"/>
            <a:ext cx="1773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rgbClr val="152B48"/>
                </a:solidFill>
                <a:latin typeface="Montserrat" panose="02000505000000020004"/>
              </a:rPr>
              <a:t>Acidosis.</a:t>
            </a:r>
          </a:p>
        </p:txBody>
      </p:sp>
      <p:sp>
        <p:nvSpPr>
          <p:cNvPr id="13" name="Rectángulo redondeado 12"/>
          <p:cNvSpPr/>
          <p:nvPr/>
        </p:nvSpPr>
        <p:spPr>
          <a:xfrm>
            <a:off x="9867198" y="1502892"/>
            <a:ext cx="1418726" cy="681677"/>
          </a:xfrm>
          <a:prstGeom prst="roundRect">
            <a:avLst/>
          </a:prstGeom>
          <a:ln>
            <a:solidFill>
              <a:srgbClr val="00AAA7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latin typeface="Montserrat" panose="02000505000000020004"/>
            </a:endParaRPr>
          </a:p>
        </p:txBody>
      </p:sp>
      <p:sp>
        <p:nvSpPr>
          <p:cNvPr id="15" name="CuadroTexto 14"/>
          <p:cNvSpPr txBox="1"/>
          <p:nvPr/>
        </p:nvSpPr>
        <p:spPr>
          <a:xfrm flipH="1">
            <a:off x="9711867" y="1667318"/>
            <a:ext cx="1773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solidFill>
                  <a:srgbClr val="152B48"/>
                </a:solidFill>
                <a:latin typeface="Montserrat" panose="02000505000000020004"/>
              </a:rPr>
              <a:t>Hipoxia.</a:t>
            </a:r>
          </a:p>
        </p:txBody>
      </p:sp>
    </p:spTree>
    <p:extLst>
      <p:ext uri="{BB962C8B-B14F-4D97-AF65-F5344CB8AC3E}">
        <p14:creationId xmlns:p14="http://schemas.microsoft.com/office/powerpoint/2010/main" val="2876479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0033" y="174161"/>
            <a:ext cx="10515600" cy="1325563"/>
          </a:xfrm>
        </p:spPr>
        <p:txBody>
          <a:bodyPr/>
          <a:lstStyle/>
          <a:p>
            <a:r>
              <a:rPr lang="es-CO" dirty="0"/>
              <a:t>EKG 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12190" y="3588143"/>
            <a:ext cx="4668688" cy="302616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2190" y="612892"/>
            <a:ext cx="6030527" cy="325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461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00364" y="732910"/>
            <a:ext cx="7454788" cy="370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11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CD1CFEA7-C285-4D64-B998-B77C0839C080}" vid="{BECAA0F5-D504-4101-B8E0-AAB2FE77096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PlantillaNuevoFR2020</Template>
  <TotalTime>3720</TotalTime>
  <Words>320</Words>
  <Application>Microsoft Office PowerPoint</Application>
  <PresentationFormat>Panorámica</PresentationFormat>
  <Paragraphs>71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Calibri</vt:lpstr>
      <vt:lpstr>Montserrat</vt:lpstr>
      <vt:lpstr>Wingdings</vt:lpstr>
      <vt:lpstr>Tema de Office</vt:lpstr>
      <vt:lpstr>Intoxicación antidepresivos tricíclicos (ADT)</vt:lpstr>
      <vt:lpstr>Historia</vt:lpstr>
      <vt:lpstr>Generalidades</vt:lpstr>
      <vt:lpstr>Farmacocinética</vt:lpstr>
      <vt:lpstr>Farmacodinamia</vt:lpstr>
      <vt:lpstr>Presentación de PowerPoint</vt:lpstr>
      <vt:lpstr>Manifestaciones clínicas agudas</vt:lpstr>
      <vt:lpstr>EKG </vt:lpstr>
      <vt:lpstr>Presentación de PowerPoint</vt:lpstr>
      <vt:lpstr>Toxídrome anticolinérgico</vt:lpstr>
      <vt:lpstr>Manifestaciones clínicas crónicas</vt:lpstr>
      <vt:lpstr>Diagnóstico</vt:lpstr>
      <vt:lpstr>Tratamiento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ana.cardonaga@outlook.es</dc:creator>
  <cp:lastModifiedBy>Sentire Taller SAS</cp:lastModifiedBy>
  <cp:revision>39</cp:revision>
  <dcterms:created xsi:type="dcterms:W3CDTF">2020-11-12T02:46:13Z</dcterms:created>
  <dcterms:modified xsi:type="dcterms:W3CDTF">2021-01-09T20:05:19Z</dcterms:modified>
</cp:coreProperties>
</file>