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60" r:id="rId3"/>
    <p:sldId id="259" r:id="rId4"/>
    <p:sldId id="261" r:id="rId5"/>
    <p:sldId id="493" r:id="rId6"/>
    <p:sldId id="494" r:id="rId7"/>
    <p:sldId id="512" r:id="rId8"/>
    <p:sldId id="513" r:id="rId9"/>
    <p:sldId id="495" r:id="rId10"/>
    <p:sldId id="496" r:id="rId11"/>
    <p:sldId id="498" r:id="rId12"/>
    <p:sldId id="499" r:id="rId13"/>
    <p:sldId id="510" r:id="rId14"/>
    <p:sldId id="497" r:id="rId15"/>
    <p:sldId id="262" r:id="rId16"/>
    <p:sldId id="511" r:id="rId17"/>
    <p:sldId id="503" r:id="rId18"/>
    <p:sldId id="504" r:id="rId19"/>
    <p:sldId id="505" r:id="rId20"/>
    <p:sldId id="514" r:id="rId21"/>
    <p:sldId id="508" r:id="rId22"/>
    <p:sldId id="516" r:id="rId23"/>
    <p:sldId id="515" r:id="rId24"/>
    <p:sldId id="466" r:id="rId25"/>
    <p:sldId id="509" r:id="rId26"/>
    <p:sldId id="489" r:id="rId27"/>
    <p:sldId id="492" r:id="rId28"/>
    <p:sldId id="491" r:id="rId29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  <a:srgbClr val="FF40FF"/>
    <a:srgbClr val="FF2F92"/>
    <a:srgbClr val="E95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97" autoAdjust="0"/>
    <p:restoredTop sz="94812"/>
  </p:normalViewPr>
  <p:slideViewPr>
    <p:cSldViewPr snapToGrid="0" showGuides="1">
      <p:cViewPr varScale="1">
        <p:scale>
          <a:sx n="82" d="100"/>
          <a:sy n="82" d="100"/>
        </p:scale>
        <p:origin x="30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C5AAC-6C3F-9741-BAA2-754DE502E48C}" type="doc">
      <dgm:prSet loTypeId="urn:microsoft.com/office/officeart/2008/layout/VerticalCurvedLis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E80410A-E838-2246-8DB0-469AA08177A5}">
      <dgm:prSet phldrT="[Texto]"/>
      <dgm:spPr/>
      <dgm:t>
        <a:bodyPr/>
        <a:lstStyle/>
        <a:p>
          <a:r>
            <a:rPr lang="es-MX" dirty="0">
              <a:latin typeface="Montserrat" panose="02000505000000020004" pitchFamily="2" charset="77"/>
            </a:rPr>
            <a:t>Definición y síntomas.</a:t>
          </a:r>
        </a:p>
      </dgm:t>
    </dgm:pt>
    <dgm:pt modelId="{A5F90979-60A6-7C43-8792-DAF0B33A9094}" type="parTrans" cxnId="{6D40F1E0-E967-E849-9C00-7C563B8BC446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5263C940-EB20-A348-91C7-AD5BD1844C21}" type="sibTrans" cxnId="{6D40F1E0-E967-E849-9C00-7C563B8BC446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65C6D832-05B5-B940-9751-32B15B18B930}">
      <dgm:prSet phldrT="[Texto]"/>
      <dgm:spPr/>
      <dgm:t>
        <a:bodyPr/>
        <a:lstStyle/>
        <a:p>
          <a:r>
            <a:rPr lang="es-MX" dirty="0">
              <a:latin typeface="Montserrat" panose="02000505000000020004" pitchFamily="2" charset="77"/>
            </a:rPr>
            <a:t>Causas.</a:t>
          </a:r>
        </a:p>
      </dgm:t>
    </dgm:pt>
    <dgm:pt modelId="{748AE2A1-41CA-1448-8630-7BEA7BD86FAE}" type="parTrans" cxnId="{1E360532-C0CA-A34B-B147-9F7471467D4C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34B6E99F-7AAB-2041-8BCD-57C1829B8141}" type="sibTrans" cxnId="{1E360532-C0CA-A34B-B147-9F7471467D4C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B8A2905A-9284-684D-9582-66C8D3AAD999}">
      <dgm:prSet phldrT="[Texto]"/>
      <dgm:spPr/>
      <dgm:t>
        <a:bodyPr/>
        <a:lstStyle/>
        <a:p>
          <a:r>
            <a:rPr lang="es-MX" dirty="0">
              <a:latin typeface="Montserrat" panose="02000505000000020004" pitchFamily="2" charset="77"/>
            </a:rPr>
            <a:t>Bradiarritmias en el EKG.</a:t>
          </a:r>
        </a:p>
      </dgm:t>
    </dgm:pt>
    <dgm:pt modelId="{1C5A8ACE-5467-AC46-AEBA-8E24F8C35F6E}" type="parTrans" cxnId="{1DE47174-4106-1540-AF05-326B8486477B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9D4EBBB9-B10C-AC46-B384-A4F81B64DDD7}" type="sibTrans" cxnId="{1DE47174-4106-1540-AF05-326B8486477B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C5375823-91F3-0842-A49D-39DB112A42A1}">
      <dgm:prSet/>
      <dgm:spPr/>
      <dgm:t>
        <a:bodyPr/>
        <a:lstStyle/>
        <a:p>
          <a:r>
            <a:rPr lang="es-MX" dirty="0">
              <a:latin typeface="Montserrat" panose="02000505000000020004" pitchFamily="2" charset="77"/>
            </a:rPr>
            <a:t>Opciones de manejo.</a:t>
          </a:r>
        </a:p>
      </dgm:t>
    </dgm:pt>
    <dgm:pt modelId="{1D188083-52C5-9F42-9BE7-BFAEB79540A1}" type="parTrans" cxnId="{04B213FB-D129-9E4B-94DC-A84ED9C277AD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4DB7F7B9-5210-544A-B85D-C1AA5039DD1B}" type="sibTrans" cxnId="{04B213FB-D129-9E4B-94DC-A84ED9C277AD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6932879F-4CBD-AE4D-8A00-CC61F95ECB8A}">
      <dgm:prSet/>
      <dgm:spPr/>
      <dgm:t>
        <a:bodyPr/>
        <a:lstStyle/>
        <a:p>
          <a:r>
            <a:rPr lang="es-MX" dirty="0">
              <a:latin typeface="Montserrat" panose="02000505000000020004" pitchFamily="2" charset="77"/>
            </a:rPr>
            <a:t>Conclusiones .</a:t>
          </a:r>
        </a:p>
      </dgm:t>
    </dgm:pt>
    <dgm:pt modelId="{5F1576B9-C620-2947-A472-632967E1980F}" type="parTrans" cxnId="{DE04A435-C20C-9C43-AB0F-213536363459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B8D00F94-FADB-A847-BAE3-1A037B0DD033}" type="sibTrans" cxnId="{DE04A435-C20C-9C43-AB0F-213536363459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2718FBE9-118A-0E4E-8728-9B56508810B8}">
      <dgm:prSet/>
      <dgm:spPr/>
      <dgm:t>
        <a:bodyPr/>
        <a:lstStyle/>
        <a:p>
          <a:r>
            <a:rPr lang="es-MX" dirty="0">
              <a:latin typeface="Montserrat" panose="02000505000000020004" pitchFamily="2" charset="77"/>
            </a:rPr>
            <a:t>Algoritmo.</a:t>
          </a:r>
        </a:p>
      </dgm:t>
    </dgm:pt>
    <dgm:pt modelId="{BFBD8567-AFAF-7447-BDD1-AA5B743BF506}" type="parTrans" cxnId="{607043D8-297A-5444-BA36-51975F5D0F1C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926D1575-780D-F64E-89E1-ED3D87DCEB13}" type="sibTrans" cxnId="{607043D8-297A-5444-BA36-51975F5D0F1C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CC22B45E-0EA7-BC48-B2CF-BDD6B179AA70}" type="pres">
      <dgm:prSet presAssocID="{248C5AAC-6C3F-9741-BAA2-754DE502E48C}" presName="Name0" presStyleCnt="0">
        <dgm:presLayoutVars>
          <dgm:chMax val="7"/>
          <dgm:chPref val="7"/>
          <dgm:dir/>
        </dgm:presLayoutVars>
      </dgm:prSet>
      <dgm:spPr/>
    </dgm:pt>
    <dgm:pt modelId="{0D7A5C0B-8F09-B842-8520-C97FD7DB12C1}" type="pres">
      <dgm:prSet presAssocID="{248C5AAC-6C3F-9741-BAA2-754DE502E48C}" presName="Name1" presStyleCnt="0"/>
      <dgm:spPr/>
    </dgm:pt>
    <dgm:pt modelId="{26B35A93-BFE0-2947-98EF-D6F30307B5CA}" type="pres">
      <dgm:prSet presAssocID="{248C5AAC-6C3F-9741-BAA2-754DE502E48C}" presName="cycle" presStyleCnt="0"/>
      <dgm:spPr/>
    </dgm:pt>
    <dgm:pt modelId="{531FEFB5-138F-B148-A793-06F75B774B37}" type="pres">
      <dgm:prSet presAssocID="{248C5AAC-6C3F-9741-BAA2-754DE502E48C}" presName="srcNode" presStyleLbl="node1" presStyleIdx="0" presStyleCnt="6"/>
      <dgm:spPr/>
    </dgm:pt>
    <dgm:pt modelId="{21F70CA2-091E-9F49-A2B9-36394F66A9F4}" type="pres">
      <dgm:prSet presAssocID="{248C5AAC-6C3F-9741-BAA2-754DE502E48C}" presName="conn" presStyleLbl="parChTrans1D2" presStyleIdx="0" presStyleCnt="1"/>
      <dgm:spPr/>
    </dgm:pt>
    <dgm:pt modelId="{93D5ABB9-74E6-B84D-9CC9-2081DFAD278F}" type="pres">
      <dgm:prSet presAssocID="{248C5AAC-6C3F-9741-BAA2-754DE502E48C}" presName="extraNode" presStyleLbl="node1" presStyleIdx="0" presStyleCnt="6"/>
      <dgm:spPr/>
    </dgm:pt>
    <dgm:pt modelId="{4ACF3B94-C0DE-DE46-8369-90EA64D12A2C}" type="pres">
      <dgm:prSet presAssocID="{248C5AAC-6C3F-9741-BAA2-754DE502E48C}" presName="dstNode" presStyleLbl="node1" presStyleIdx="0" presStyleCnt="6"/>
      <dgm:spPr/>
    </dgm:pt>
    <dgm:pt modelId="{88F9D9DB-8662-FA4A-8F06-CCE9BBD34C34}" type="pres">
      <dgm:prSet presAssocID="{1E80410A-E838-2246-8DB0-469AA08177A5}" presName="text_1" presStyleLbl="node1" presStyleIdx="0" presStyleCnt="6">
        <dgm:presLayoutVars>
          <dgm:bulletEnabled val="1"/>
        </dgm:presLayoutVars>
      </dgm:prSet>
      <dgm:spPr/>
    </dgm:pt>
    <dgm:pt modelId="{D35112B8-40A3-7745-A8A0-9D14B2C4A923}" type="pres">
      <dgm:prSet presAssocID="{1E80410A-E838-2246-8DB0-469AA08177A5}" presName="accent_1" presStyleCnt="0"/>
      <dgm:spPr/>
    </dgm:pt>
    <dgm:pt modelId="{84B5BCE1-B2A1-BF45-809B-9319109FF660}" type="pres">
      <dgm:prSet presAssocID="{1E80410A-E838-2246-8DB0-469AA08177A5}" presName="accentRepeatNode" presStyleLbl="solidFgAcc1" presStyleIdx="0" presStyleCnt="6"/>
      <dgm:spPr/>
    </dgm:pt>
    <dgm:pt modelId="{96FD8956-47FD-2745-9F00-223CDDF32F08}" type="pres">
      <dgm:prSet presAssocID="{65C6D832-05B5-B940-9751-32B15B18B930}" presName="text_2" presStyleLbl="node1" presStyleIdx="1" presStyleCnt="6">
        <dgm:presLayoutVars>
          <dgm:bulletEnabled val="1"/>
        </dgm:presLayoutVars>
      </dgm:prSet>
      <dgm:spPr/>
    </dgm:pt>
    <dgm:pt modelId="{0DD5162D-8CA9-1A44-8FFD-0D6C707820DD}" type="pres">
      <dgm:prSet presAssocID="{65C6D832-05B5-B940-9751-32B15B18B930}" presName="accent_2" presStyleCnt="0"/>
      <dgm:spPr/>
    </dgm:pt>
    <dgm:pt modelId="{2D93A8B8-EA6F-6342-B368-DCCF99A4115F}" type="pres">
      <dgm:prSet presAssocID="{65C6D832-05B5-B940-9751-32B15B18B930}" presName="accentRepeatNode" presStyleLbl="solidFgAcc1" presStyleIdx="1" presStyleCnt="6"/>
      <dgm:spPr/>
    </dgm:pt>
    <dgm:pt modelId="{7F085888-1EC5-9B43-9F9E-DB9AE93D7093}" type="pres">
      <dgm:prSet presAssocID="{B8A2905A-9284-684D-9582-66C8D3AAD999}" presName="text_3" presStyleLbl="node1" presStyleIdx="2" presStyleCnt="6">
        <dgm:presLayoutVars>
          <dgm:bulletEnabled val="1"/>
        </dgm:presLayoutVars>
      </dgm:prSet>
      <dgm:spPr/>
    </dgm:pt>
    <dgm:pt modelId="{380542CC-3973-7B4D-8D89-57A8110E0633}" type="pres">
      <dgm:prSet presAssocID="{B8A2905A-9284-684D-9582-66C8D3AAD999}" presName="accent_3" presStyleCnt="0"/>
      <dgm:spPr/>
    </dgm:pt>
    <dgm:pt modelId="{38616BB8-7A38-4E4A-8FA0-C4F7A3EFE020}" type="pres">
      <dgm:prSet presAssocID="{B8A2905A-9284-684D-9582-66C8D3AAD999}" presName="accentRepeatNode" presStyleLbl="solidFgAcc1" presStyleIdx="2" presStyleCnt="6"/>
      <dgm:spPr/>
    </dgm:pt>
    <dgm:pt modelId="{F4B04CBE-7FA4-7642-935E-C9BAE291FF55}" type="pres">
      <dgm:prSet presAssocID="{C5375823-91F3-0842-A49D-39DB112A42A1}" presName="text_4" presStyleLbl="node1" presStyleIdx="3" presStyleCnt="6">
        <dgm:presLayoutVars>
          <dgm:bulletEnabled val="1"/>
        </dgm:presLayoutVars>
      </dgm:prSet>
      <dgm:spPr/>
    </dgm:pt>
    <dgm:pt modelId="{EA083FB8-21A3-5B4C-B03B-362352CD4C6F}" type="pres">
      <dgm:prSet presAssocID="{C5375823-91F3-0842-A49D-39DB112A42A1}" presName="accent_4" presStyleCnt="0"/>
      <dgm:spPr/>
    </dgm:pt>
    <dgm:pt modelId="{11C4BFAA-B4E4-B048-AF11-C8987581D75E}" type="pres">
      <dgm:prSet presAssocID="{C5375823-91F3-0842-A49D-39DB112A42A1}" presName="accentRepeatNode" presStyleLbl="solidFgAcc1" presStyleIdx="3" presStyleCnt="6"/>
      <dgm:spPr/>
    </dgm:pt>
    <dgm:pt modelId="{4CC488B2-CBDE-A345-A96D-6413C8CDD5F4}" type="pres">
      <dgm:prSet presAssocID="{2718FBE9-118A-0E4E-8728-9B56508810B8}" presName="text_5" presStyleLbl="node1" presStyleIdx="4" presStyleCnt="6">
        <dgm:presLayoutVars>
          <dgm:bulletEnabled val="1"/>
        </dgm:presLayoutVars>
      </dgm:prSet>
      <dgm:spPr/>
    </dgm:pt>
    <dgm:pt modelId="{846B79AE-8A87-9445-9BDB-770337CFED1E}" type="pres">
      <dgm:prSet presAssocID="{2718FBE9-118A-0E4E-8728-9B56508810B8}" presName="accent_5" presStyleCnt="0"/>
      <dgm:spPr/>
    </dgm:pt>
    <dgm:pt modelId="{F0FB7965-8C2C-EA44-AAA5-DBE142ED38BE}" type="pres">
      <dgm:prSet presAssocID="{2718FBE9-118A-0E4E-8728-9B56508810B8}" presName="accentRepeatNode" presStyleLbl="solidFgAcc1" presStyleIdx="4" presStyleCnt="6"/>
      <dgm:spPr/>
    </dgm:pt>
    <dgm:pt modelId="{B21CEEE1-C70A-784D-B41B-8E9CE3D74588}" type="pres">
      <dgm:prSet presAssocID="{6932879F-4CBD-AE4D-8A00-CC61F95ECB8A}" presName="text_6" presStyleLbl="node1" presStyleIdx="5" presStyleCnt="6">
        <dgm:presLayoutVars>
          <dgm:bulletEnabled val="1"/>
        </dgm:presLayoutVars>
      </dgm:prSet>
      <dgm:spPr/>
    </dgm:pt>
    <dgm:pt modelId="{C517FB11-1CF4-2C49-BE67-B4179DB246F2}" type="pres">
      <dgm:prSet presAssocID="{6932879F-4CBD-AE4D-8A00-CC61F95ECB8A}" presName="accent_6" presStyleCnt="0"/>
      <dgm:spPr/>
    </dgm:pt>
    <dgm:pt modelId="{8868A1A9-293C-CD40-A305-A3F5619BEB3C}" type="pres">
      <dgm:prSet presAssocID="{6932879F-4CBD-AE4D-8A00-CC61F95ECB8A}" presName="accentRepeatNode" presStyleLbl="solidFgAcc1" presStyleIdx="5" presStyleCnt="6"/>
      <dgm:spPr/>
    </dgm:pt>
  </dgm:ptLst>
  <dgm:cxnLst>
    <dgm:cxn modelId="{9366361F-05E0-224E-A00F-FF71E1D84E9E}" type="presOf" srcId="{248C5AAC-6C3F-9741-BAA2-754DE502E48C}" destId="{CC22B45E-0EA7-BC48-B2CF-BDD6B179AA70}" srcOrd="0" destOrd="0" presId="urn:microsoft.com/office/officeart/2008/layout/VerticalCurvedList"/>
    <dgm:cxn modelId="{1E360532-C0CA-A34B-B147-9F7471467D4C}" srcId="{248C5AAC-6C3F-9741-BAA2-754DE502E48C}" destId="{65C6D832-05B5-B940-9751-32B15B18B930}" srcOrd="1" destOrd="0" parTransId="{748AE2A1-41CA-1448-8630-7BEA7BD86FAE}" sibTransId="{34B6E99F-7AAB-2041-8BCD-57C1829B8141}"/>
    <dgm:cxn modelId="{DE04A435-C20C-9C43-AB0F-213536363459}" srcId="{248C5AAC-6C3F-9741-BAA2-754DE502E48C}" destId="{6932879F-4CBD-AE4D-8A00-CC61F95ECB8A}" srcOrd="5" destOrd="0" parTransId="{5F1576B9-C620-2947-A472-632967E1980F}" sibTransId="{B8D00F94-FADB-A847-BAE3-1A037B0DD033}"/>
    <dgm:cxn modelId="{1DE47174-4106-1540-AF05-326B8486477B}" srcId="{248C5AAC-6C3F-9741-BAA2-754DE502E48C}" destId="{B8A2905A-9284-684D-9582-66C8D3AAD999}" srcOrd="2" destOrd="0" parTransId="{1C5A8ACE-5467-AC46-AEBA-8E24F8C35F6E}" sibTransId="{9D4EBBB9-B10C-AC46-B384-A4F81B64DDD7}"/>
    <dgm:cxn modelId="{CE0F4081-1EB0-8342-84D0-B6EE8BB79BE8}" type="presOf" srcId="{C5375823-91F3-0842-A49D-39DB112A42A1}" destId="{F4B04CBE-7FA4-7642-935E-C9BAE291FF55}" srcOrd="0" destOrd="0" presId="urn:microsoft.com/office/officeart/2008/layout/VerticalCurvedList"/>
    <dgm:cxn modelId="{C6D3ACAE-B988-0F4F-A825-F4FD67DE7699}" type="presOf" srcId="{B8A2905A-9284-684D-9582-66C8D3AAD999}" destId="{7F085888-1EC5-9B43-9F9E-DB9AE93D7093}" srcOrd="0" destOrd="0" presId="urn:microsoft.com/office/officeart/2008/layout/VerticalCurvedList"/>
    <dgm:cxn modelId="{1806E0C7-359F-7447-9096-19FD3B82D033}" type="presOf" srcId="{1E80410A-E838-2246-8DB0-469AA08177A5}" destId="{88F9D9DB-8662-FA4A-8F06-CCE9BBD34C34}" srcOrd="0" destOrd="0" presId="urn:microsoft.com/office/officeart/2008/layout/VerticalCurvedList"/>
    <dgm:cxn modelId="{22BB8CC8-36EA-D447-9B9D-DF7A1015E531}" type="presOf" srcId="{6932879F-4CBD-AE4D-8A00-CC61F95ECB8A}" destId="{B21CEEE1-C70A-784D-B41B-8E9CE3D74588}" srcOrd="0" destOrd="0" presId="urn:microsoft.com/office/officeart/2008/layout/VerticalCurvedList"/>
    <dgm:cxn modelId="{13514ED7-85B5-B74B-BA32-940A6E490620}" type="presOf" srcId="{65C6D832-05B5-B940-9751-32B15B18B930}" destId="{96FD8956-47FD-2745-9F00-223CDDF32F08}" srcOrd="0" destOrd="0" presId="urn:microsoft.com/office/officeart/2008/layout/VerticalCurvedList"/>
    <dgm:cxn modelId="{607043D8-297A-5444-BA36-51975F5D0F1C}" srcId="{248C5AAC-6C3F-9741-BAA2-754DE502E48C}" destId="{2718FBE9-118A-0E4E-8728-9B56508810B8}" srcOrd="4" destOrd="0" parTransId="{BFBD8567-AFAF-7447-BDD1-AA5B743BF506}" sibTransId="{926D1575-780D-F64E-89E1-ED3D87DCEB13}"/>
    <dgm:cxn modelId="{6D40F1E0-E967-E849-9C00-7C563B8BC446}" srcId="{248C5AAC-6C3F-9741-BAA2-754DE502E48C}" destId="{1E80410A-E838-2246-8DB0-469AA08177A5}" srcOrd="0" destOrd="0" parTransId="{A5F90979-60A6-7C43-8792-DAF0B33A9094}" sibTransId="{5263C940-EB20-A348-91C7-AD5BD1844C21}"/>
    <dgm:cxn modelId="{73CDA0E3-C40A-0149-9DF7-0976028BAF02}" type="presOf" srcId="{5263C940-EB20-A348-91C7-AD5BD1844C21}" destId="{21F70CA2-091E-9F49-A2B9-36394F66A9F4}" srcOrd="0" destOrd="0" presId="urn:microsoft.com/office/officeart/2008/layout/VerticalCurvedList"/>
    <dgm:cxn modelId="{04B213FB-D129-9E4B-94DC-A84ED9C277AD}" srcId="{248C5AAC-6C3F-9741-BAA2-754DE502E48C}" destId="{C5375823-91F3-0842-A49D-39DB112A42A1}" srcOrd="3" destOrd="0" parTransId="{1D188083-52C5-9F42-9BE7-BFAEB79540A1}" sibTransId="{4DB7F7B9-5210-544A-B85D-C1AA5039DD1B}"/>
    <dgm:cxn modelId="{D79AC3FF-EC3F-FA4C-9E7F-D6C908AC4BE7}" type="presOf" srcId="{2718FBE9-118A-0E4E-8728-9B56508810B8}" destId="{4CC488B2-CBDE-A345-A96D-6413C8CDD5F4}" srcOrd="0" destOrd="0" presId="urn:microsoft.com/office/officeart/2008/layout/VerticalCurvedList"/>
    <dgm:cxn modelId="{47E6F858-47EE-4740-A9D0-082FC53DDC79}" type="presParOf" srcId="{CC22B45E-0EA7-BC48-B2CF-BDD6B179AA70}" destId="{0D7A5C0B-8F09-B842-8520-C97FD7DB12C1}" srcOrd="0" destOrd="0" presId="urn:microsoft.com/office/officeart/2008/layout/VerticalCurvedList"/>
    <dgm:cxn modelId="{21333032-8FCE-4743-B510-FE98C68C0AA9}" type="presParOf" srcId="{0D7A5C0B-8F09-B842-8520-C97FD7DB12C1}" destId="{26B35A93-BFE0-2947-98EF-D6F30307B5CA}" srcOrd="0" destOrd="0" presId="urn:microsoft.com/office/officeart/2008/layout/VerticalCurvedList"/>
    <dgm:cxn modelId="{2B5C4A88-D5D5-F64A-A0CB-C5CCA1FDEF24}" type="presParOf" srcId="{26B35A93-BFE0-2947-98EF-D6F30307B5CA}" destId="{531FEFB5-138F-B148-A793-06F75B774B37}" srcOrd="0" destOrd="0" presId="urn:microsoft.com/office/officeart/2008/layout/VerticalCurvedList"/>
    <dgm:cxn modelId="{06D5D8FE-0CE3-4B41-8C7C-A8BE16F0A30C}" type="presParOf" srcId="{26B35A93-BFE0-2947-98EF-D6F30307B5CA}" destId="{21F70CA2-091E-9F49-A2B9-36394F66A9F4}" srcOrd="1" destOrd="0" presId="urn:microsoft.com/office/officeart/2008/layout/VerticalCurvedList"/>
    <dgm:cxn modelId="{AD8A381F-3AD3-FC49-A0B9-3C1DCEBFC915}" type="presParOf" srcId="{26B35A93-BFE0-2947-98EF-D6F30307B5CA}" destId="{93D5ABB9-74E6-B84D-9CC9-2081DFAD278F}" srcOrd="2" destOrd="0" presId="urn:microsoft.com/office/officeart/2008/layout/VerticalCurvedList"/>
    <dgm:cxn modelId="{40FE3BB5-4D6B-BB4E-B260-B6D383CEE475}" type="presParOf" srcId="{26B35A93-BFE0-2947-98EF-D6F30307B5CA}" destId="{4ACF3B94-C0DE-DE46-8369-90EA64D12A2C}" srcOrd="3" destOrd="0" presId="urn:microsoft.com/office/officeart/2008/layout/VerticalCurvedList"/>
    <dgm:cxn modelId="{5A09A2D1-B1FE-6547-AD7F-28F3329BEA43}" type="presParOf" srcId="{0D7A5C0B-8F09-B842-8520-C97FD7DB12C1}" destId="{88F9D9DB-8662-FA4A-8F06-CCE9BBD34C34}" srcOrd="1" destOrd="0" presId="urn:microsoft.com/office/officeart/2008/layout/VerticalCurvedList"/>
    <dgm:cxn modelId="{DF23C053-EB32-794F-BD4F-CBE46DFB87CB}" type="presParOf" srcId="{0D7A5C0B-8F09-B842-8520-C97FD7DB12C1}" destId="{D35112B8-40A3-7745-A8A0-9D14B2C4A923}" srcOrd="2" destOrd="0" presId="urn:microsoft.com/office/officeart/2008/layout/VerticalCurvedList"/>
    <dgm:cxn modelId="{71EA1534-2022-0A44-A53B-E14476D07116}" type="presParOf" srcId="{D35112B8-40A3-7745-A8A0-9D14B2C4A923}" destId="{84B5BCE1-B2A1-BF45-809B-9319109FF660}" srcOrd="0" destOrd="0" presId="urn:microsoft.com/office/officeart/2008/layout/VerticalCurvedList"/>
    <dgm:cxn modelId="{7901A873-1542-484E-85A3-63FF14971FE0}" type="presParOf" srcId="{0D7A5C0B-8F09-B842-8520-C97FD7DB12C1}" destId="{96FD8956-47FD-2745-9F00-223CDDF32F08}" srcOrd="3" destOrd="0" presId="urn:microsoft.com/office/officeart/2008/layout/VerticalCurvedList"/>
    <dgm:cxn modelId="{720AED21-CBE5-EF4A-9758-B910EC492880}" type="presParOf" srcId="{0D7A5C0B-8F09-B842-8520-C97FD7DB12C1}" destId="{0DD5162D-8CA9-1A44-8FFD-0D6C707820DD}" srcOrd="4" destOrd="0" presId="urn:microsoft.com/office/officeart/2008/layout/VerticalCurvedList"/>
    <dgm:cxn modelId="{995F52F7-FFA7-C148-86ED-E76E06723259}" type="presParOf" srcId="{0DD5162D-8CA9-1A44-8FFD-0D6C707820DD}" destId="{2D93A8B8-EA6F-6342-B368-DCCF99A4115F}" srcOrd="0" destOrd="0" presId="urn:microsoft.com/office/officeart/2008/layout/VerticalCurvedList"/>
    <dgm:cxn modelId="{F29D8129-1B36-0744-94C1-19AB9FEFAC9D}" type="presParOf" srcId="{0D7A5C0B-8F09-B842-8520-C97FD7DB12C1}" destId="{7F085888-1EC5-9B43-9F9E-DB9AE93D7093}" srcOrd="5" destOrd="0" presId="urn:microsoft.com/office/officeart/2008/layout/VerticalCurvedList"/>
    <dgm:cxn modelId="{6B8F5842-856F-8746-AFDE-6911D421F280}" type="presParOf" srcId="{0D7A5C0B-8F09-B842-8520-C97FD7DB12C1}" destId="{380542CC-3973-7B4D-8D89-57A8110E0633}" srcOrd="6" destOrd="0" presId="urn:microsoft.com/office/officeart/2008/layout/VerticalCurvedList"/>
    <dgm:cxn modelId="{D44F08C4-7B62-104D-B8A5-2154713AA295}" type="presParOf" srcId="{380542CC-3973-7B4D-8D89-57A8110E0633}" destId="{38616BB8-7A38-4E4A-8FA0-C4F7A3EFE020}" srcOrd="0" destOrd="0" presId="urn:microsoft.com/office/officeart/2008/layout/VerticalCurvedList"/>
    <dgm:cxn modelId="{64C8D7F5-CAEF-FF42-BECC-6507B2BA4D67}" type="presParOf" srcId="{0D7A5C0B-8F09-B842-8520-C97FD7DB12C1}" destId="{F4B04CBE-7FA4-7642-935E-C9BAE291FF55}" srcOrd="7" destOrd="0" presId="urn:microsoft.com/office/officeart/2008/layout/VerticalCurvedList"/>
    <dgm:cxn modelId="{BA6B8653-B216-DB4A-B89F-2CEDE68F44C4}" type="presParOf" srcId="{0D7A5C0B-8F09-B842-8520-C97FD7DB12C1}" destId="{EA083FB8-21A3-5B4C-B03B-362352CD4C6F}" srcOrd="8" destOrd="0" presId="urn:microsoft.com/office/officeart/2008/layout/VerticalCurvedList"/>
    <dgm:cxn modelId="{3EF3C30B-9FEB-5D42-8AA0-C53DFA3CF309}" type="presParOf" srcId="{EA083FB8-21A3-5B4C-B03B-362352CD4C6F}" destId="{11C4BFAA-B4E4-B048-AF11-C8987581D75E}" srcOrd="0" destOrd="0" presId="urn:microsoft.com/office/officeart/2008/layout/VerticalCurvedList"/>
    <dgm:cxn modelId="{674E4282-CDA7-9F47-AC69-3EDF87D0E22F}" type="presParOf" srcId="{0D7A5C0B-8F09-B842-8520-C97FD7DB12C1}" destId="{4CC488B2-CBDE-A345-A96D-6413C8CDD5F4}" srcOrd="9" destOrd="0" presId="urn:microsoft.com/office/officeart/2008/layout/VerticalCurvedList"/>
    <dgm:cxn modelId="{AC7D94EC-5D41-2641-99DC-D16DD9B6B80E}" type="presParOf" srcId="{0D7A5C0B-8F09-B842-8520-C97FD7DB12C1}" destId="{846B79AE-8A87-9445-9BDB-770337CFED1E}" srcOrd="10" destOrd="0" presId="urn:microsoft.com/office/officeart/2008/layout/VerticalCurvedList"/>
    <dgm:cxn modelId="{CC2D950F-3CF1-C740-940E-70DDFE90F6C2}" type="presParOf" srcId="{846B79AE-8A87-9445-9BDB-770337CFED1E}" destId="{F0FB7965-8C2C-EA44-AAA5-DBE142ED38BE}" srcOrd="0" destOrd="0" presId="urn:microsoft.com/office/officeart/2008/layout/VerticalCurvedList"/>
    <dgm:cxn modelId="{3BB969CF-8E4F-E949-B9B8-D4B414990DE1}" type="presParOf" srcId="{0D7A5C0B-8F09-B842-8520-C97FD7DB12C1}" destId="{B21CEEE1-C70A-784D-B41B-8E9CE3D74588}" srcOrd="11" destOrd="0" presId="urn:microsoft.com/office/officeart/2008/layout/VerticalCurvedList"/>
    <dgm:cxn modelId="{E81E3A78-B1DE-AE4B-8C5D-81CE48E9E1B1}" type="presParOf" srcId="{0D7A5C0B-8F09-B842-8520-C97FD7DB12C1}" destId="{C517FB11-1CF4-2C49-BE67-B4179DB246F2}" srcOrd="12" destOrd="0" presId="urn:microsoft.com/office/officeart/2008/layout/VerticalCurvedList"/>
    <dgm:cxn modelId="{E1F0965D-3065-9F46-AF1B-69B431D3E683}" type="presParOf" srcId="{C517FB11-1CF4-2C49-BE67-B4179DB246F2}" destId="{8868A1A9-293C-CD40-A305-A3F5619BEB3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17B172-2B8E-0144-AF79-4DAC5C2C6092}" type="doc">
      <dgm:prSet loTypeId="urn:microsoft.com/office/officeart/2005/8/layout/venn3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0E9B3459-0807-5140-BACE-728D1DD004CB}">
      <dgm:prSet phldrT="[Texto]" custT="1"/>
      <dgm:spPr/>
      <dgm:t>
        <a:bodyPr/>
        <a:lstStyle/>
        <a:p>
          <a:r>
            <a:rPr lang="es-MX" sz="1800" dirty="0">
              <a:solidFill>
                <a:srgbClr val="152B48"/>
              </a:solidFill>
              <a:latin typeface="Montserrat" panose="02000505000000020004" pitchFamily="2" charset="77"/>
            </a:rPr>
            <a:t>Signos de falla cardíaca.</a:t>
          </a:r>
        </a:p>
      </dgm:t>
    </dgm:pt>
    <dgm:pt modelId="{007043DA-6B7D-5849-859F-BCF53FE9BDDD}" type="parTrans" cxnId="{6171E466-AEA2-704F-B3E7-1D3AC7321F5A}">
      <dgm:prSet/>
      <dgm:spPr/>
      <dgm:t>
        <a:bodyPr/>
        <a:lstStyle/>
        <a:p>
          <a:endParaRPr lang="es-MX" sz="1800"/>
        </a:p>
      </dgm:t>
    </dgm:pt>
    <dgm:pt modelId="{5F60609E-96A1-A148-A04F-7B68F51160EA}" type="sibTrans" cxnId="{6171E466-AEA2-704F-B3E7-1D3AC7321F5A}">
      <dgm:prSet/>
      <dgm:spPr/>
      <dgm:t>
        <a:bodyPr/>
        <a:lstStyle/>
        <a:p>
          <a:endParaRPr lang="es-MX" sz="1800"/>
        </a:p>
      </dgm:t>
    </dgm:pt>
    <dgm:pt modelId="{37E28932-F574-C043-9414-310A6EBB568B}">
      <dgm:prSet custT="1"/>
      <dgm:spPr/>
      <dgm:t>
        <a:bodyPr/>
        <a:lstStyle/>
        <a:p>
          <a:r>
            <a:rPr lang="es-MX" sz="1800" dirty="0">
              <a:solidFill>
                <a:srgbClr val="152B48"/>
              </a:solidFill>
              <a:latin typeface="Montserrat" panose="02000505000000020004" pitchFamily="2" charset="77"/>
            </a:rPr>
            <a:t>Signos de choque.</a:t>
          </a:r>
        </a:p>
      </dgm:t>
    </dgm:pt>
    <dgm:pt modelId="{C331E4C4-42CC-0B44-9CFF-FFF4B9C2BAFB}" type="parTrans" cxnId="{4518A679-DB17-7745-81F9-BECE31F5A0EC}">
      <dgm:prSet/>
      <dgm:spPr/>
      <dgm:t>
        <a:bodyPr/>
        <a:lstStyle/>
        <a:p>
          <a:endParaRPr lang="es-MX" sz="1800"/>
        </a:p>
      </dgm:t>
    </dgm:pt>
    <dgm:pt modelId="{E3962A54-BF05-C14C-B77B-49733483C44E}" type="sibTrans" cxnId="{4518A679-DB17-7745-81F9-BECE31F5A0EC}">
      <dgm:prSet/>
      <dgm:spPr/>
      <dgm:t>
        <a:bodyPr/>
        <a:lstStyle/>
        <a:p>
          <a:endParaRPr lang="es-MX" sz="1800"/>
        </a:p>
      </dgm:t>
    </dgm:pt>
    <dgm:pt modelId="{D36C44B4-0BCB-724A-BA10-D1AAEB8BE7BC}">
      <dgm:prSet custT="1"/>
      <dgm:spPr/>
      <dgm:t>
        <a:bodyPr/>
        <a:lstStyle/>
        <a:p>
          <a:r>
            <a:rPr lang="es-MX" sz="1800" dirty="0">
              <a:solidFill>
                <a:srgbClr val="152B48"/>
              </a:solidFill>
              <a:latin typeface="Montserrat" panose="02000505000000020004" pitchFamily="2" charset="77"/>
            </a:rPr>
            <a:t>Hipoten-sión arterial.</a:t>
          </a:r>
        </a:p>
      </dgm:t>
    </dgm:pt>
    <dgm:pt modelId="{F2CEFC0D-805E-5B4D-B4B5-CB79BD1E6581}" type="parTrans" cxnId="{2127BD96-46E3-8345-B11D-B59D685E76FB}">
      <dgm:prSet/>
      <dgm:spPr/>
      <dgm:t>
        <a:bodyPr/>
        <a:lstStyle/>
        <a:p>
          <a:endParaRPr lang="es-MX" sz="1800"/>
        </a:p>
      </dgm:t>
    </dgm:pt>
    <dgm:pt modelId="{139FD79D-E241-6142-B27C-3937E872C50D}" type="sibTrans" cxnId="{2127BD96-46E3-8345-B11D-B59D685E76FB}">
      <dgm:prSet/>
      <dgm:spPr/>
      <dgm:t>
        <a:bodyPr/>
        <a:lstStyle/>
        <a:p>
          <a:endParaRPr lang="es-MX" sz="1800"/>
        </a:p>
      </dgm:t>
    </dgm:pt>
    <dgm:pt modelId="{4036B8A3-2FF8-0940-BA26-7C4DB5AEB725}">
      <dgm:prSet custT="1"/>
      <dgm:spPr/>
      <dgm:t>
        <a:bodyPr/>
        <a:lstStyle/>
        <a:p>
          <a:r>
            <a:rPr lang="es-MX" sz="1800" dirty="0">
              <a:solidFill>
                <a:srgbClr val="152B48"/>
              </a:solidFill>
              <a:latin typeface="Montserrat" panose="02000505000000020004" pitchFamily="2" charset="77"/>
            </a:rPr>
            <a:t>Estado mental alterado.</a:t>
          </a:r>
        </a:p>
      </dgm:t>
    </dgm:pt>
    <dgm:pt modelId="{C3527395-320C-D84E-A6C2-5B8C3A8068A1}" type="parTrans" cxnId="{C5598E34-ED0A-3144-BF69-DCDF3DC576AB}">
      <dgm:prSet/>
      <dgm:spPr/>
      <dgm:t>
        <a:bodyPr/>
        <a:lstStyle/>
        <a:p>
          <a:endParaRPr lang="es-MX" sz="1800"/>
        </a:p>
      </dgm:t>
    </dgm:pt>
    <dgm:pt modelId="{C9F1AF01-8452-0646-8BC1-1D56E5C6E06F}" type="sibTrans" cxnId="{C5598E34-ED0A-3144-BF69-DCDF3DC576AB}">
      <dgm:prSet/>
      <dgm:spPr/>
      <dgm:t>
        <a:bodyPr/>
        <a:lstStyle/>
        <a:p>
          <a:endParaRPr lang="es-MX" sz="1800"/>
        </a:p>
      </dgm:t>
    </dgm:pt>
    <dgm:pt modelId="{CE256123-2382-8B4B-8213-084846CB0638}">
      <dgm:prSet phldrT="[Texto]" custT="1"/>
      <dgm:spPr/>
      <dgm:t>
        <a:bodyPr/>
        <a:lstStyle/>
        <a:p>
          <a:r>
            <a:rPr lang="es-MX" sz="1800" dirty="0">
              <a:solidFill>
                <a:srgbClr val="152B48"/>
              </a:solidFill>
              <a:latin typeface="Montserrat" panose="02000505000000020004" pitchFamily="2" charset="77"/>
            </a:rPr>
            <a:t>Angina de pecho.</a:t>
          </a:r>
        </a:p>
      </dgm:t>
    </dgm:pt>
    <dgm:pt modelId="{7A30B86A-5319-9B49-859E-2005F8112DC2}" type="sibTrans" cxnId="{005D3C1F-D65F-9B4C-9C68-61A96B652417}">
      <dgm:prSet/>
      <dgm:spPr/>
      <dgm:t>
        <a:bodyPr/>
        <a:lstStyle/>
        <a:p>
          <a:endParaRPr lang="es-MX" sz="1800"/>
        </a:p>
      </dgm:t>
    </dgm:pt>
    <dgm:pt modelId="{499D585D-D1EE-D649-8D0E-43252959A362}" type="parTrans" cxnId="{005D3C1F-D65F-9B4C-9C68-61A96B652417}">
      <dgm:prSet/>
      <dgm:spPr/>
      <dgm:t>
        <a:bodyPr/>
        <a:lstStyle/>
        <a:p>
          <a:endParaRPr lang="es-MX" sz="1800"/>
        </a:p>
      </dgm:t>
    </dgm:pt>
    <dgm:pt modelId="{33BCFDB9-403E-5046-A5C7-0E3DF1CB78AF}" type="pres">
      <dgm:prSet presAssocID="{DD17B172-2B8E-0144-AF79-4DAC5C2C6092}" presName="Name0" presStyleCnt="0">
        <dgm:presLayoutVars>
          <dgm:dir/>
          <dgm:resizeHandles val="exact"/>
        </dgm:presLayoutVars>
      </dgm:prSet>
      <dgm:spPr/>
    </dgm:pt>
    <dgm:pt modelId="{7A5B3F02-8C33-C647-8C42-97DC7B415B77}" type="pres">
      <dgm:prSet presAssocID="{CE256123-2382-8B4B-8213-084846CB0638}" presName="Name5" presStyleLbl="vennNode1" presStyleIdx="0" presStyleCnt="5">
        <dgm:presLayoutVars>
          <dgm:bulletEnabled val="1"/>
        </dgm:presLayoutVars>
      </dgm:prSet>
      <dgm:spPr/>
    </dgm:pt>
    <dgm:pt modelId="{56E0946C-3EAF-2A49-8669-D04D2E0CEC7B}" type="pres">
      <dgm:prSet presAssocID="{7A30B86A-5319-9B49-859E-2005F8112DC2}" presName="space" presStyleCnt="0"/>
      <dgm:spPr/>
    </dgm:pt>
    <dgm:pt modelId="{54EFB44A-89C4-CC49-B443-C0321F26890B}" type="pres">
      <dgm:prSet presAssocID="{4036B8A3-2FF8-0940-BA26-7C4DB5AEB725}" presName="Name5" presStyleLbl="vennNode1" presStyleIdx="1" presStyleCnt="5">
        <dgm:presLayoutVars>
          <dgm:bulletEnabled val="1"/>
        </dgm:presLayoutVars>
      </dgm:prSet>
      <dgm:spPr/>
    </dgm:pt>
    <dgm:pt modelId="{259BFE5F-6118-E44B-BBDF-652FFEBCD7E2}" type="pres">
      <dgm:prSet presAssocID="{C9F1AF01-8452-0646-8BC1-1D56E5C6E06F}" presName="space" presStyleCnt="0"/>
      <dgm:spPr/>
    </dgm:pt>
    <dgm:pt modelId="{1E2B391B-9932-3C40-8B1F-31BC8F6735DC}" type="pres">
      <dgm:prSet presAssocID="{37E28932-F574-C043-9414-310A6EBB568B}" presName="Name5" presStyleLbl="vennNode1" presStyleIdx="2" presStyleCnt="5">
        <dgm:presLayoutVars>
          <dgm:bulletEnabled val="1"/>
        </dgm:presLayoutVars>
      </dgm:prSet>
      <dgm:spPr/>
    </dgm:pt>
    <dgm:pt modelId="{9693E952-BC38-004D-8B7B-911563DFF360}" type="pres">
      <dgm:prSet presAssocID="{E3962A54-BF05-C14C-B77B-49733483C44E}" presName="space" presStyleCnt="0"/>
      <dgm:spPr/>
    </dgm:pt>
    <dgm:pt modelId="{5ED453D6-DB83-C440-AEA2-B2CBAF816969}" type="pres">
      <dgm:prSet presAssocID="{D36C44B4-0BCB-724A-BA10-D1AAEB8BE7BC}" presName="Name5" presStyleLbl="vennNode1" presStyleIdx="3" presStyleCnt="5">
        <dgm:presLayoutVars>
          <dgm:bulletEnabled val="1"/>
        </dgm:presLayoutVars>
      </dgm:prSet>
      <dgm:spPr/>
    </dgm:pt>
    <dgm:pt modelId="{32D44C6C-199F-4143-9635-7A728E375470}" type="pres">
      <dgm:prSet presAssocID="{139FD79D-E241-6142-B27C-3937E872C50D}" presName="space" presStyleCnt="0"/>
      <dgm:spPr/>
    </dgm:pt>
    <dgm:pt modelId="{02A391F4-C4C3-8B4B-9766-D680F55C4DB8}" type="pres">
      <dgm:prSet presAssocID="{0E9B3459-0807-5140-BACE-728D1DD004CB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005D3C1F-D65F-9B4C-9C68-61A96B652417}" srcId="{DD17B172-2B8E-0144-AF79-4DAC5C2C6092}" destId="{CE256123-2382-8B4B-8213-084846CB0638}" srcOrd="0" destOrd="0" parTransId="{499D585D-D1EE-D649-8D0E-43252959A362}" sibTransId="{7A30B86A-5319-9B49-859E-2005F8112DC2}"/>
    <dgm:cxn modelId="{C5598E34-ED0A-3144-BF69-DCDF3DC576AB}" srcId="{DD17B172-2B8E-0144-AF79-4DAC5C2C6092}" destId="{4036B8A3-2FF8-0940-BA26-7C4DB5AEB725}" srcOrd="1" destOrd="0" parTransId="{C3527395-320C-D84E-A6C2-5B8C3A8068A1}" sibTransId="{C9F1AF01-8452-0646-8BC1-1D56E5C6E06F}"/>
    <dgm:cxn modelId="{F2FC7761-30B2-B14D-A563-D86F3699342A}" type="presOf" srcId="{CE256123-2382-8B4B-8213-084846CB0638}" destId="{7A5B3F02-8C33-C647-8C42-97DC7B415B77}" srcOrd="0" destOrd="0" presId="urn:microsoft.com/office/officeart/2005/8/layout/venn3"/>
    <dgm:cxn modelId="{83BC1F63-B37F-7B48-A55A-CAB4CAFA18A0}" type="presOf" srcId="{D36C44B4-0BCB-724A-BA10-D1AAEB8BE7BC}" destId="{5ED453D6-DB83-C440-AEA2-B2CBAF816969}" srcOrd="0" destOrd="0" presId="urn:microsoft.com/office/officeart/2005/8/layout/venn3"/>
    <dgm:cxn modelId="{2F379B43-38F0-8047-9C53-0A03FCE7D791}" type="presOf" srcId="{0E9B3459-0807-5140-BACE-728D1DD004CB}" destId="{02A391F4-C4C3-8B4B-9766-D680F55C4DB8}" srcOrd="0" destOrd="0" presId="urn:microsoft.com/office/officeart/2005/8/layout/venn3"/>
    <dgm:cxn modelId="{6171E466-AEA2-704F-B3E7-1D3AC7321F5A}" srcId="{DD17B172-2B8E-0144-AF79-4DAC5C2C6092}" destId="{0E9B3459-0807-5140-BACE-728D1DD004CB}" srcOrd="4" destOrd="0" parTransId="{007043DA-6B7D-5849-859F-BCF53FE9BDDD}" sibTransId="{5F60609E-96A1-A148-A04F-7B68F51160EA}"/>
    <dgm:cxn modelId="{14ADD754-EDBF-FF4A-B14D-42501EFA960B}" type="presOf" srcId="{37E28932-F574-C043-9414-310A6EBB568B}" destId="{1E2B391B-9932-3C40-8B1F-31BC8F6735DC}" srcOrd="0" destOrd="0" presId="urn:microsoft.com/office/officeart/2005/8/layout/venn3"/>
    <dgm:cxn modelId="{4518A679-DB17-7745-81F9-BECE31F5A0EC}" srcId="{DD17B172-2B8E-0144-AF79-4DAC5C2C6092}" destId="{37E28932-F574-C043-9414-310A6EBB568B}" srcOrd="2" destOrd="0" parTransId="{C331E4C4-42CC-0B44-9CFF-FFF4B9C2BAFB}" sibTransId="{E3962A54-BF05-C14C-B77B-49733483C44E}"/>
    <dgm:cxn modelId="{2127BD96-46E3-8345-B11D-B59D685E76FB}" srcId="{DD17B172-2B8E-0144-AF79-4DAC5C2C6092}" destId="{D36C44B4-0BCB-724A-BA10-D1AAEB8BE7BC}" srcOrd="3" destOrd="0" parTransId="{F2CEFC0D-805E-5B4D-B4B5-CB79BD1E6581}" sibTransId="{139FD79D-E241-6142-B27C-3937E872C50D}"/>
    <dgm:cxn modelId="{1AA152C6-27E8-3241-8E6A-08A148FFBF09}" type="presOf" srcId="{DD17B172-2B8E-0144-AF79-4DAC5C2C6092}" destId="{33BCFDB9-403E-5046-A5C7-0E3DF1CB78AF}" srcOrd="0" destOrd="0" presId="urn:microsoft.com/office/officeart/2005/8/layout/venn3"/>
    <dgm:cxn modelId="{74E974FC-738F-7245-92F8-4C91632B3FA3}" type="presOf" srcId="{4036B8A3-2FF8-0940-BA26-7C4DB5AEB725}" destId="{54EFB44A-89C4-CC49-B443-C0321F26890B}" srcOrd="0" destOrd="0" presId="urn:microsoft.com/office/officeart/2005/8/layout/venn3"/>
    <dgm:cxn modelId="{35460F13-5ADC-4C43-8348-23B7D9BCB51F}" type="presParOf" srcId="{33BCFDB9-403E-5046-A5C7-0E3DF1CB78AF}" destId="{7A5B3F02-8C33-C647-8C42-97DC7B415B77}" srcOrd="0" destOrd="0" presId="urn:microsoft.com/office/officeart/2005/8/layout/venn3"/>
    <dgm:cxn modelId="{1260700A-3232-0843-AA2F-8CDA21E899EF}" type="presParOf" srcId="{33BCFDB9-403E-5046-A5C7-0E3DF1CB78AF}" destId="{56E0946C-3EAF-2A49-8669-D04D2E0CEC7B}" srcOrd="1" destOrd="0" presId="urn:microsoft.com/office/officeart/2005/8/layout/venn3"/>
    <dgm:cxn modelId="{6FEBAB21-466E-3C4F-B514-FE9757F8425D}" type="presParOf" srcId="{33BCFDB9-403E-5046-A5C7-0E3DF1CB78AF}" destId="{54EFB44A-89C4-CC49-B443-C0321F26890B}" srcOrd="2" destOrd="0" presId="urn:microsoft.com/office/officeart/2005/8/layout/venn3"/>
    <dgm:cxn modelId="{9A38037E-FBB9-FF4F-9479-7A20D4C94A1C}" type="presParOf" srcId="{33BCFDB9-403E-5046-A5C7-0E3DF1CB78AF}" destId="{259BFE5F-6118-E44B-BBDF-652FFEBCD7E2}" srcOrd="3" destOrd="0" presId="urn:microsoft.com/office/officeart/2005/8/layout/venn3"/>
    <dgm:cxn modelId="{62B4C872-F56F-944F-8EFC-F7088584055C}" type="presParOf" srcId="{33BCFDB9-403E-5046-A5C7-0E3DF1CB78AF}" destId="{1E2B391B-9932-3C40-8B1F-31BC8F6735DC}" srcOrd="4" destOrd="0" presId="urn:microsoft.com/office/officeart/2005/8/layout/venn3"/>
    <dgm:cxn modelId="{07DC53BB-3913-874C-AD25-52AD05C3B426}" type="presParOf" srcId="{33BCFDB9-403E-5046-A5C7-0E3DF1CB78AF}" destId="{9693E952-BC38-004D-8B7B-911563DFF360}" srcOrd="5" destOrd="0" presId="urn:microsoft.com/office/officeart/2005/8/layout/venn3"/>
    <dgm:cxn modelId="{19E27E41-B9B9-544C-A9E6-1990B844FD54}" type="presParOf" srcId="{33BCFDB9-403E-5046-A5C7-0E3DF1CB78AF}" destId="{5ED453D6-DB83-C440-AEA2-B2CBAF816969}" srcOrd="6" destOrd="0" presId="urn:microsoft.com/office/officeart/2005/8/layout/venn3"/>
    <dgm:cxn modelId="{BB574244-900B-7341-84FB-7F9E4ADACBAF}" type="presParOf" srcId="{33BCFDB9-403E-5046-A5C7-0E3DF1CB78AF}" destId="{32D44C6C-199F-4143-9635-7A728E375470}" srcOrd="7" destOrd="0" presId="urn:microsoft.com/office/officeart/2005/8/layout/venn3"/>
    <dgm:cxn modelId="{8B493533-E73D-2D48-B272-06FDF1AE77E5}" type="presParOf" srcId="{33BCFDB9-403E-5046-A5C7-0E3DF1CB78AF}" destId="{02A391F4-C4C3-8B4B-9766-D680F55C4DB8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8C5AAC-6C3F-9741-BAA2-754DE502E48C}" type="doc">
      <dgm:prSet loTypeId="urn:microsoft.com/office/officeart/2008/layout/VerticalCurvedLis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E80410A-E838-2246-8DB0-469AA08177A5}">
      <dgm:prSet phldrT="[Texto]" custT="1"/>
      <dgm:spPr/>
      <dgm:t>
        <a:bodyPr/>
        <a:lstStyle/>
        <a:p>
          <a:r>
            <a:rPr lang="es-CO" sz="2000" dirty="0">
              <a:latin typeface="Montserrat" panose="02000505000000020004" pitchFamily="2" charset="77"/>
            </a:rPr>
            <a:t>Las principales badiarritmias son los bloqueos AV.</a:t>
          </a:r>
          <a:endParaRPr lang="es-MX" sz="2000" dirty="0">
            <a:latin typeface="Montserrat" panose="02000505000000020004" pitchFamily="2" charset="77"/>
          </a:endParaRPr>
        </a:p>
      </dgm:t>
    </dgm:pt>
    <dgm:pt modelId="{A5F90979-60A6-7C43-8792-DAF0B33A9094}" type="parTrans" cxnId="{6D40F1E0-E967-E849-9C00-7C563B8BC446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5263C940-EB20-A348-91C7-AD5BD1844C21}" type="sibTrans" cxnId="{6D40F1E0-E967-E849-9C00-7C563B8BC446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65C6D832-05B5-B940-9751-32B15B18B930}">
      <dgm:prSet phldrT="[Texto]" custT="1"/>
      <dgm:spPr/>
      <dgm:t>
        <a:bodyPr/>
        <a:lstStyle/>
        <a:p>
          <a:r>
            <a:rPr lang="es-MX" sz="2000" dirty="0">
              <a:latin typeface="Montserrat" panose="02000505000000020004" pitchFamily="2" charset="77"/>
            </a:rPr>
            <a:t>La primera línea de manejo es la atropina y como alternativa se puede usar vasoprespres o marcapasos transcutáneo. </a:t>
          </a:r>
        </a:p>
      </dgm:t>
    </dgm:pt>
    <dgm:pt modelId="{748AE2A1-41CA-1448-8630-7BEA7BD86FAE}" type="parTrans" cxnId="{1E360532-C0CA-A34B-B147-9F7471467D4C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34B6E99F-7AAB-2041-8BCD-57C1829B8141}" type="sibTrans" cxnId="{1E360532-C0CA-A34B-B147-9F7471467D4C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B8A2905A-9284-684D-9582-66C8D3AAD999}">
      <dgm:prSet phldrT="[Texto]" custT="1"/>
      <dgm:spPr/>
      <dgm:t>
        <a:bodyPr/>
        <a:lstStyle/>
        <a:p>
          <a:r>
            <a:rPr lang="es-CO" sz="2000" dirty="0">
              <a:latin typeface="Montserrat" panose="02000505000000020004" pitchFamily="2" charset="77"/>
            </a:rPr>
            <a:t>En los bloqueos de avanzados (desde Mobitz 2), se debe considerar desde el inicio el uso marcapasos.</a:t>
          </a:r>
          <a:endParaRPr lang="es-MX" sz="2000" dirty="0">
            <a:latin typeface="Montserrat" panose="02000505000000020004" pitchFamily="2" charset="77"/>
          </a:endParaRPr>
        </a:p>
      </dgm:t>
    </dgm:pt>
    <dgm:pt modelId="{1C5A8ACE-5467-AC46-AEBA-8E24F8C35F6E}" type="parTrans" cxnId="{1DE47174-4106-1540-AF05-326B8486477B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9D4EBBB9-B10C-AC46-B384-A4F81B64DDD7}" type="sibTrans" cxnId="{1DE47174-4106-1540-AF05-326B8486477B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C5375823-91F3-0842-A49D-39DB112A42A1}">
      <dgm:prSet custT="1"/>
      <dgm:spPr/>
      <dgm:t>
        <a:bodyPr/>
        <a:lstStyle/>
        <a:p>
          <a:r>
            <a:rPr lang="es-CO" sz="2000" dirty="0">
              <a:latin typeface="Montserrat" panose="02000505000000020004" pitchFamily="2" charset="77"/>
            </a:rPr>
            <a:t>Solo se deben manejar farmacológicamente las bradicardias sintomáticas – inestables.</a:t>
          </a:r>
          <a:endParaRPr lang="es-MX" sz="2000" dirty="0">
            <a:latin typeface="Montserrat" panose="02000505000000020004" pitchFamily="2" charset="77"/>
          </a:endParaRPr>
        </a:p>
      </dgm:t>
    </dgm:pt>
    <dgm:pt modelId="{1D188083-52C5-9F42-9BE7-BFAEB79540A1}" type="parTrans" cxnId="{04B213FB-D129-9E4B-94DC-A84ED9C277AD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4DB7F7B9-5210-544A-B85D-C1AA5039DD1B}" type="sibTrans" cxnId="{04B213FB-D129-9E4B-94DC-A84ED9C277AD}">
      <dgm:prSet/>
      <dgm:spPr/>
      <dgm:t>
        <a:bodyPr/>
        <a:lstStyle/>
        <a:p>
          <a:endParaRPr lang="es-MX">
            <a:latin typeface="Montserrat" panose="02000505000000020004" pitchFamily="2" charset="77"/>
          </a:endParaRPr>
        </a:p>
      </dgm:t>
    </dgm:pt>
    <dgm:pt modelId="{CC22B45E-0EA7-BC48-B2CF-BDD6B179AA70}" type="pres">
      <dgm:prSet presAssocID="{248C5AAC-6C3F-9741-BAA2-754DE502E48C}" presName="Name0" presStyleCnt="0">
        <dgm:presLayoutVars>
          <dgm:chMax val="7"/>
          <dgm:chPref val="7"/>
          <dgm:dir/>
        </dgm:presLayoutVars>
      </dgm:prSet>
      <dgm:spPr/>
    </dgm:pt>
    <dgm:pt modelId="{0D7A5C0B-8F09-B842-8520-C97FD7DB12C1}" type="pres">
      <dgm:prSet presAssocID="{248C5AAC-6C3F-9741-BAA2-754DE502E48C}" presName="Name1" presStyleCnt="0"/>
      <dgm:spPr/>
    </dgm:pt>
    <dgm:pt modelId="{26B35A93-BFE0-2947-98EF-D6F30307B5CA}" type="pres">
      <dgm:prSet presAssocID="{248C5AAC-6C3F-9741-BAA2-754DE502E48C}" presName="cycle" presStyleCnt="0"/>
      <dgm:spPr/>
    </dgm:pt>
    <dgm:pt modelId="{531FEFB5-138F-B148-A793-06F75B774B37}" type="pres">
      <dgm:prSet presAssocID="{248C5AAC-6C3F-9741-BAA2-754DE502E48C}" presName="srcNode" presStyleLbl="node1" presStyleIdx="0" presStyleCnt="4"/>
      <dgm:spPr/>
    </dgm:pt>
    <dgm:pt modelId="{21F70CA2-091E-9F49-A2B9-36394F66A9F4}" type="pres">
      <dgm:prSet presAssocID="{248C5AAC-6C3F-9741-BAA2-754DE502E48C}" presName="conn" presStyleLbl="parChTrans1D2" presStyleIdx="0" presStyleCnt="1"/>
      <dgm:spPr/>
    </dgm:pt>
    <dgm:pt modelId="{93D5ABB9-74E6-B84D-9CC9-2081DFAD278F}" type="pres">
      <dgm:prSet presAssocID="{248C5AAC-6C3F-9741-BAA2-754DE502E48C}" presName="extraNode" presStyleLbl="node1" presStyleIdx="0" presStyleCnt="4"/>
      <dgm:spPr/>
    </dgm:pt>
    <dgm:pt modelId="{4ACF3B94-C0DE-DE46-8369-90EA64D12A2C}" type="pres">
      <dgm:prSet presAssocID="{248C5AAC-6C3F-9741-BAA2-754DE502E48C}" presName="dstNode" presStyleLbl="node1" presStyleIdx="0" presStyleCnt="4"/>
      <dgm:spPr/>
    </dgm:pt>
    <dgm:pt modelId="{88F9D9DB-8662-FA4A-8F06-CCE9BBD34C34}" type="pres">
      <dgm:prSet presAssocID="{1E80410A-E838-2246-8DB0-469AA08177A5}" presName="text_1" presStyleLbl="node1" presStyleIdx="0" presStyleCnt="4" custScaleY="124313">
        <dgm:presLayoutVars>
          <dgm:bulletEnabled val="1"/>
        </dgm:presLayoutVars>
      </dgm:prSet>
      <dgm:spPr/>
    </dgm:pt>
    <dgm:pt modelId="{D35112B8-40A3-7745-A8A0-9D14B2C4A923}" type="pres">
      <dgm:prSet presAssocID="{1E80410A-E838-2246-8DB0-469AA08177A5}" presName="accent_1" presStyleCnt="0"/>
      <dgm:spPr/>
    </dgm:pt>
    <dgm:pt modelId="{84B5BCE1-B2A1-BF45-809B-9319109FF660}" type="pres">
      <dgm:prSet presAssocID="{1E80410A-E838-2246-8DB0-469AA08177A5}" presName="accentRepeatNode" presStyleLbl="solidFgAcc1" presStyleIdx="0" presStyleCnt="4"/>
      <dgm:spPr/>
    </dgm:pt>
    <dgm:pt modelId="{21FB6709-6142-CB4D-9937-943DBF8D31FA}" type="pres">
      <dgm:prSet presAssocID="{C5375823-91F3-0842-A49D-39DB112A42A1}" presName="text_2" presStyleLbl="node1" presStyleIdx="1" presStyleCnt="4" custScaleY="128833">
        <dgm:presLayoutVars>
          <dgm:bulletEnabled val="1"/>
        </dgm:presLayoutVars>
      </dgm:prSet>
      <dgm:spPr/>
    </dgm:pt>
    <dgm:pt modelId="{E8AD66E6-831D-0147-BE1C-FB152F8EB1D6}" type="pres">
      <dgm:prSet presAssocID="{C5375823-91F3-0842-A49D-39DB112A42A1}" presName="accent_2" presStyleCnt="0"/>
      <dgm:spPr/>
    </dgm:pt>
    <dgm:pt modelId="{11C4BFAA-B4E4-B048-AF11-C8987581D75E}" type="pres">
      <dgm:prSet presAssocID="{C5375823-91F3-0842-A49D-39DB112A42A1}" presName="accentRepeatNode" presStyleLbl="solidFgAcc1" presStyleIdx="1" presStyleCnt="4"/>
      <dgm:spPr/>
    </dgm:pt>
    <dgm:pt modelId="{A3A11623-930C-084C-9443-88C5F46C725C}" type="pres">
      <dgm:prSet presAssocID="{65C6D832-05B5-B940-9751-32B15B18B930}" presName="text_3" presStyleLbl="node1" presStyleIdx="2" presStyleCnt="4" custScaleY="124002">
        <dgm:presLayoutVars>
          <dgm:bulletEnabled val="1"/>
        </dgm:presLayoutVars>
      </dgm:prSet>
      <dgm:spPr/>
    </dgm:pt>
    <dgm:pt modelId="{796F7578-2E43-354E-AFC8-FBD50E432021}" type="pres">
      <dgm:prSet presAssocID="{65C6D832-05B5-B940-9751-32B15B18B930}" presName="accent_3" presStyleCnt="0"/>
      <dgm:spPr/>
    </dgm:pt>
    <dgm:pt modelId="{2D93A8B8-EA6F-6342-B368-DCCF99A4115F}" type="pres">
      <dgm:prSet presAssocID="{65C6D832-05B5-B940-9751-32B15B18B930}" presName="accentRepeatNode" presStyleLbl="solidFgAcc1" presStyleIdx="2" presStyleCnt="4"/>
      <dgm:spPr/>
    </dgm:pt>
    <dgm:pt modelId="{5F3C2C4D-E983-194D-94FA-9375A081ED76}" type="pres">
      <dgm:prSet presAssocID="{B8A2905A-9284-684D-9582-66C8D3AAD999}" presName="text_4" presStyleLbl="node1" presStyleIdx="3" presStyleCnt="4" custScaleY="119170">
        <dgm:presLayoutVars>
          <dgm:bulletEnabled val="1"/>
        </dgm:presLayoutVars>
      </dgm:prSet>
      <dgm:spPr/>
    </dgm:pt>
    <dgm:pt modelId="{54449B80-B5B2-7B41-96FA-1703E6694267}" type="pres">
      <dgm:prSet presAssocID="{B8A2905A-9284-684D-9582-66C8D3AAD999}" presName="accent_4" presStyleCnt="0"/>
      <dgm:spPr/>
    </dgm:pt>
    <dgm:pt modelId="{38616BB8-7A38-4E4A-8FA0-C4F7A3EFE020}" type="pres">
      <dgm:prSet presAssocID="{B8A2905A-9284-684D-9582-66C8D3AAD999}" presName="accentRepeatNode" presStyleLbl="solidFgAcc1" presStyleIdx="3" presStyleCnt="4"/>
      <dgm:spPr/>
    </dgm:pt>
  </dgm:ptLst>
  <dgm:cxnLst>
    <dgm:cxn modelId="{C1F35114-2723-AC44-B59B-4AE493CCF131}" type="presOf" srcId="{5263C940-EB20-A348-91C7-AD5BD1844C21}" destId="{21F70CA2-091E-9F49-A2B9-36394F66A9F4}" srcOrd="0" destOrd="0" presId="urn:microsoft.com/office/officeart/2008/layout/VerticalCurvedList"/>
    <dgm:cxn modelId="{9366361F-05E0-224E-A00F-FF71E1D84E9E}" type="presOf" srcId="{248C5AAC-6C3F-9741-BAA2-754DE502E48C}" destId="{CC22B45E-0EA7-BC48-B2CF-BDD6B179AA70}" srcOrd="0" destOrd="0" presId="urn:microsoft.com/office/officeart/2008/layout/VerticalCurvedList"/>
    <dgm:cxn modelId="{1E360532-C0CA-A34B-B147-9F7471467D4C}" srcId="{248C5AAC-6C3F-9741-BAA2-754DE502E48C}" destId="{65C6D832-05B5-B940-9751-32B15B18B930}" srcOrd="2" destOrd="0" parTransId="{748AE2A1-41CA-1448-8630-7BEA7BD86FAE}" sibTransId="{34B6E99F-7AAB-2041-8BCD-57C1829B8141}"/>
    <dgm:cxn modelId="{1DE47174-4106-1540-AF05-326B8486477B}" srcId="{248C5AAC-6C3F-9741-BAA2-754DE502E48C}" destId="{B8A2905A-9284-684D-9582-66C8D3AAD999}" srcOrd="3" destOrd="0" parTransId="{1C5A8ACE-5467-AC46-AEBA-8E24F8C35F6E}" sibTransId="{9D4EBBB9-B10C-AC46-B384-A4F81B64DDD7}"/>
    <dgm:cxn modelId="{35FF0878-F20F-BC42-8AE5-A8DDBFCDFD84}" type="presOf" srcId="{C5375823-91F3-0842-A49D-39DB112A42A1}" destId="{21FB6709-6142-CB4D-9937-943DBF8D31FA}" srcOrd="0" destOrd="0" presId="urn:microsoft.com/office/officeart/2008/layout/VerticalCurvedList"/>
    <dgm:cxn modelId="{FEFB4B9D-E103-CA40-8601-AFFF7B709BA9}" type="presOf" srcId="{B8A2905A-9284-684D-9582-66C8D3AAD999}" destId="{5F3C2C4D-E983-194D-94FA-9375A081ED76}" srcOrd="0" destOrd="0" presId="urn:microsoft.com/office/officeart/2008/layout/VerticalCurvedList"/>
    <dgm:cxn modelId="{AB8C06E0-E11E-9C4F-AF32-3F56E52C6B8B}" type="presOf" srcId="{65C6D832-05B5-B940-9751-32B15B18B930}" destId="{A3A11623-930C-084C-9443-88C5F46C725C}" srcOrd="0" destOrd="0" presId="urn:microsoft.com/office/officeart/2008/layout/VerticalCurvedList"/>
    <dgm:cxn modelId="{6D40F1E0-E967-E849-9C00-7C563B8BC446}" srcId="{248C5AAC-6C3F-9741-BAA2-754DE502E48C}" destId="{1E80410A-E838-2246-8DB0-469AA08177A5}" srcOrd="0" destOrd="0" parTransId="{A5F90979-60A6-7C43-8792-DAF0B33A9094}" sibTransId="{5263C940-EB20-A348-91C7-AD5BD1844C21}"/>
    <dgm:cxn modelId="{11A69DE6-E413-1247-9E5D-BD4ADF68F5C0}" type="presOf" srcId="{1E80410A-E838-2246-8DB0-469AA08177A5}" destId="{88F9D9DB-8662-FA4A-8F06-CCE9BBD34C34}" srcOrd="0" destOrd="0" presId="urn:microsoft.com/office/officeart/2008/layout/VerticalCurvedList"/>
    <dgm:cxn modelId="{04B213FB-D129-9E4B-94DC-A84ED9C277AD}" srcId="{248C5AAC-6C3F-9741-BAA2-754DE502E48C}" destId="{C5375823-91F3-0842-A49D-39DB112A42A1}" srcOrd="1" destOrd="0" parTransId="{1D188083-52C5-9F42-9BE7-BFAEB79540A1}" sibTransId="{4DB7F7B9-5210-544A-B85D-C1AA5039DD1B}"/>
    <dgm:cxn modelId="{3B5821EE-1CA2-4140-B1D6-CE8D22247073}" type="presParOf" srcId="{CC22B45E-0EA7-BC48-B2CF-BDD6B179AA70}" destId="{0D7A5C0B-8F09-B842-8520-C97FD7DB12C1}" srcOrd="0" destOrd="0" presId="urn:microsoft.com/office/officeart/2008/layout/VerticalCurvedList"/>
    <dgm:cxn modelId="{5A718A81-5357-A84F-B2EB-FBF40D7C25DA}" type="presParOf" srcId="{0D7A5C0B-8F09-B842-8520-C97FD7DB12C1}" destId="{26B35A93-BFE0-2947-98EF-D6F30307B5CA}" srcOrd="0" destOrd="0" presId="urn:microsoft.com/office/officeart/2008/layout/VerticalCurvedList"/>
    <dgm:cxn modelId="{4D025A18-FA56-0041-B435-A3329B7334E3}" type="presParOf" srcId="{26B35A93-BFE0-2947-98EF-D6F30307B5CA}" destId="{531FEFB5-138F-B148-A793-06F75B774B37}" srcOrd="0" destOrd="0" presId="urn:microsoft.com/office/officeart/2008/layout/VerticalCurvedList"/>
    <dgm:cxn modelId="{0B79498B-9F39-CC42-A682-F1E4A4CCC792}" type="presParOf" srcId="{26B35A93-BFE0-2947-98EF-D6F30307B5CA}" destId="{21F70CA2-091E-9F49-A2B9-36394F66A9F4}" srcOrd="1" destOrd="0" presId="urn:microsoft.com/office/officeart/2008/layout/VerticalCurvedList"/>
    <dgm:cxn modelId="{84130C45-F64A-254B-B796-5E0266519FF9}" type="presParOf" srcId="{26B35A93-BFE0-2947-98EF-D6F30307B5CA}" destId="{93D5ABB9-74E6-B84D-9CC9-2081DFAD278F}" srcOrd="2" destOrd="0" presId="urn:microsoft.com/office/officeart/2008/layout/VerticalCurvedList"/>
    <dgm:cxn modelId="{C2E9F544-7112-234E-BFF9-4C7E573BDA2E}" type="presParOf" srcId="{26B35A93-BFE0-2947-98EF-D6F30307B5CA}" destId="{4ACF3B94-C0DE-DE46-8369-90EA64D12A2C}" srcOrd="3" destOrd="0" presId="urn:microsoft.com/office/officeart/2008/layout/VerticalCurvedList"/>
    <dgm:cxn modelId="{5711C620-696F-334C-B6E9-5A21F2ACEA97}" type="presParOf" srcId="{0D7A5C0B-8F09-B842-8520-C97FD7DB12C1}" destId="{88F9D9DB-8662-FA4A-8F06-CCE9BBD34C34}" srcOrd="1" destOrd="0" presId="urn:microsoft.com/office/officeart/2008/layout/VerticalCurvedList"/>
    <dgm:cxn modelId="{F05D068C-2B95-4648-B416-C9D872673D7E}" type="presParOf" srcId="{0D7A5C0B-8F09-B842-8520-C97FD7DB12C1}" destId="{D35112B8-40A3-7745-A8A0-9D14B2C4A923}" srcOrd="2" destOrd="0" presId="urn:microsoft.com/office/officeart/2008/layout/VerticalCurvedList"/>
    <dgm:cxn modelId="{974FDEB3-8FA5-7748-B732-1DFED2F9850B}" type="presParOf" srcId="{D35112B8-40A3-7745-A8A0-9D14B2C4A923}" destId="{84B5BCE1-B2A1-BF45-809B-9319109FF660}" srcOrd="0" destOrd="0" presId="urn:microsoft.com/office/officeart/2008/layout/VerticalCurvedList"/>
    <dgm:cxn modelId="{58887935-7449-9C44-931A-C83CD7E1E0C1}" type="presParOf" srcId="{0D7A5C0B-8F09-B842-8520-C97FD7DB12C1}" destId="{21FB6709-6142-CB4D-9937-943DBF8D31FA}" srcOrd="3" destOrd="0" presId="urn:microsoft.com/office/officeart/2008/layout/VerticalCurvedList"/>
    <dgm:cxn modelId="{FB202DD2-0E9E-C446-8D05-9FD59FCAFC43}" type="presParOf" srcId="{0D7A5C0B-8F09-B842-8520-C97FD7DB12C1}" destId="{E8AD66E6-831D-0147-BE1C-FB152F8EB1D6}" srcOrd="4" destOrd="0" presId="urn:microsoft.com/office/officeart/2008/layout/VerticalCurvedList"/>
    <dgm:cxn modelId="{354899E6-9A2C-D941-B4A5-6FB73DA94C73}" type="presParOf" srcId="{E8AD66E6-831D-0147-BE1C-FB152F8EB1D6}" destId="{11C4BFAA-B4E4-B048-AF11-C8987581D75E}" srcOrd="0" destOrd="0" presId="urn:microsoft.com/office/officeart/2008/layout/VerticalCurvedList"/>
    <dgm:cxn modelId="{E4AD3A85-22F3-1645-9E9D-72AFACE0C9BC}" type="presParOf" srcId="{0D7A5C0B-8F09-B842-8520-C97FD7DB12C1}" destId="{A3A11623-930C-084C-9443-88C5F46C725C}" srcOrd="5" destOrd="0" presId="urn:microsoft.com/office/officeart/2008/layout/VerticalCurvedList"/>
    <dgm:cxn modelId="{B9B1EF8D-AA27-704E-863F-804423E95A99}" type="presParOf" srcId="{0D7A5C0B-8F09-B842-8520-C97FD7DB12C1}" destId="{796F7578-2E43-354E-AFC8-FBD50E432021}" srcOrd="6" destOrd="0" presId="urn:microsoft.com/office/officeart/2008/layout/VerticalCurvedList"/>
    <dgm:cxn modelId="{CB89BE0E-9470-BB44-BD73-04D6AA00CF90}" type="presParOf" srcId="{796F7578-2E43-354E-AFC8-FBD50E432021}" destId="{2D93A8B8-EA6F-6342-B368-DCCF99A4115F}" srcOrd="0" destOrd="0" presId="urn:microsoft.com/office/officeart/2008/layout/VerticalCurvedList"/>
    <dgm:cxn modelId="{2739750D-9F8D-344D-BC14-440ED3F361D8}" type="presParOf" srcId="{0D7A5C0B-8F09-B842-8520-C97FD7DB12C1}" destId="{5F3C2C4D-E983-194D-94FA-9375A081ED76}" srcOrd="7" destOrd="0" presId="urn:microsoft.com/office/officeart/2008/layout/VerticalCurvedList"/>
    <dgm:cxn modelId="{DBC6249D-B480-9543-8F45-62E34ABBC356}" type="presParOf" srcId="{0D7A5C0B-8F09-B842-8520-C97FD7DB12C1}" destId="{54449B80-B5B2-7B41-96FA-1703E6694267}" srcOrd="8" destOrd="0" presId="urn:microsoft.com/office/officeart/2008/layout/VerticalCurvedList"/>
    <dgm:cxn modelId="{4DAE9FB0-32FD-A24D-B4DF-60ED34BFFF8C}" type="presParOf" srcId="{54449B80-B5B2-7B41-96FA-1703E6694267}" destId="{38616BB8-7A38-4E4A-8FA0-C4F7A3EFE02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0CA2-091E-9F49-A2B9-36394F66A9F4}">
      <dsp:nvSpPr>
        <dsp:cNvPr id="0" name=""/>
        <dsp:cNvSpPr/>
      </dsp:nvSpPr>
      <dsp:spPr>
        <a:xfrm>
          <a:off x="-4579112" y="-702093"/>
          <a:ext cx="5454732" cy="5454732"/>
        </a:xfrm>
        <a:prstGeom prst="blockArc">
          <a:avLst>
            <a:gd name="adj1" fmla="val 18900000"/>
            <a:gd name="adj2" fmla="val 2700000"/>
            <a:gd name="adj3" fmla="val 396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9D9DB-8662-FA4A-8F06-CCE9BBD34C34}">
      <dsp:nvSpPr>
        <dsp:cNvPr id="0" name=""/>
        <dsp:cNvSpPr/>
      </dsp:nvSpPr>
      <dsp:spPr>
        <a:xfrm>
          <a:off x="326992" y="213301"/>
          <a:ext cx="5782976" cy="4264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tserrat" panose="02000505000000020004" pitchFamily="2" charset="77"/>
            </a:rPr>
            <a:t>Definición y síntomas.</a:t>
          </a:r>
        </a:p>
      </dsp:txBody>
      <dsp:txXfrm>
        <a:off x="326992" y="213301"/>
        <a:ext cx="5782976" cy="426441"/>
      </dsp:txXfrm>
    </dsp:sp>
    <dsp:sp modelId="{84B5BCE1-B2A1-BF45-809B-9319109FF660}">
      <dsp:nvSpPr>
        <dsp:cNvPr id="0" name=""/>
        <dsp:cNvSpPr/>
      </dsp:nvSpPr>
      <dsp:spPr>
        <a:xfrm>
          <a:off x="60466" y="159996"/>
          <a:ext cx="533051" cy="5330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FD8956-47FD-2745-9F00-223CDDF32F08}">
      <dsp:nvSpPr>
        <dsp:cNvPr id="0" name=""/>
        <dsp:cNvSpPr/>
      </dsp:nvSpPr>
      <dsp:spPr>
        <a:xfrm>
          <a:off x="677769" y="852882"/>
          <a:ext cx="5432199" cy="426441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tserrat" panose="02000505000000020004" pitchFamily="2" charset="77"/>
            </a:rPr>
            <a:t>Causas.</a:t>
          </a:r>
        </a:p>
      </dsp:txBody>
      <dsp:txXfrm>
        <a:off x="677769" y="852882"/>
        <a:ext cx="5432199" cy="426441"/>
      </dsp:txXfrm>
    </dsp:sp>
    <dsp:sp modelId="{2D93A8B8-EA6F-6342-B368-DCCF99A4115F}">
      <dsp:nvSpPr>
        <dsp:cNvPr id="0" name=""/>
        <dsp:cNvSpPr/>
      </dsp:nvSpPr>
      <dsp:spPr>
        <a:xfrm>
          <a:off x="411243" y="799577"/>
          <a:ext cx="533051" cy="5330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085888-1EC5-9B43-9F9E-DB9AE93D7093}">
      <dsp:nvSpPr>
        <dsp:cNvPr id="0" name=""/>
        <dsp:cNvSpPr/>
      </dsp:nvSpPr>
      <dsp:spPr>
        <a:xfrm>
          <a:off x="838171" y="1492463"/>
          <a:ext cx="5271797" cy="426441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tserrat" panose="02000505000000020004" pitchFamily="2" charset="77"/>
            </a:rPr>
            <a:t>Bradiarritmias en el EKG.</a:t>
          </a:r>
        </a:p>
      </dsp:txBody>
      <dsp:txXfrm>
        <a:off x="838171" y="1492463"/>
        <a:ext cx="5271797" cy="426441"/>
      </dsp:txXfrm>
    </dsp:sp>
    <dsp:sp modelId="{38616BB8-7A38-4E4A-8FA0-C4F7A3EFE020}">
      <dsp:nvSpPr>
        <dsp:cNvPr id="0" name=""/>
        <dsp:cNvSpPr/>
      </dsp:nvSpPr>
      <dsp:spPr>
        <a:xfrm>
          <a:off x="571645" y="1439158"/>
          <a:ext cx="533051" cy="5330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04CBE-7FA4-7642-935E-C9BAE291FF55}">
      <dsp:nvSpPr>
        <dsp:cNvPr id="0" name=""/>
        <dsp:cNvSpPr/>
      </dsp:nvSpPr>
      <dsp:spPr>
        <a:xfrm>
          <a:off x="838171" y="2131639"/>
          <a:ext cx="5271797" cy="426441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tserrat" panose="02000505000000020004" pitchFamily="2" charset="77"/>
            </a:rPr>
            <a:t>Opciones de manejo.</a:t>
          </a:r>
        </a:p>
      </dsp:txBody>
      <dsp:txXfrm>
        <a:off x="838171" y="2131639"/>
        <a:ext cx="5271797" cy="426441"/>
      </dsp:txXfrm>
    </dsp:sp>
    <dsp:sp modelId="{11C4BFAA-B4E4-B048-AF11-C8987581D75E}">
      <dsp:nvSpPr>
        <dsp:cNvPr id="0" name=""/>
        <dsp:cNvSpPr/>
      </dsp:nvSpPr>
      <dsp:spPr>
        <a:xfrm>
          <a:off x="571645" y="2078334"/>
          <a:ext cx="533051" cy="5330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488B2-CBDE-A345-A96D-6413C8CDD5F4}">
      <dsp:nvSpPr>
        <dsp:cNvPr id="0" name=""/>
        <dsp:cNvSpPr/>
      </dsp:nvSpPr>
      <dsp:spPr>
        <a:xfrm>
          <a:off x="677769" y="2771220"/>
          <a:ext cx="5432199" cy="426441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tserrat" panose="02000505000000020004" pitchFamily="2" charset="77"/>
            </a:rPr>
            <a:t>Algoritmo.</a:t>
          </a:r>
        </a:p>
      </dsp:txBody>
      <dsp:txXfrm>
        <a:off x="677769" y="2771220"/>
        <a:ext cx="5432199" cy="426441"/>
      </dsp:txXfrm>
    </dsp:sp>
    <dsp:sp modelId="{F0FB7965-8C2C-EA44-AAA5-DBE142ED38BE}">
      <dsp:nvSpPr>
        <dsp:cNvPr id="0" name=""/>
        <dsp:cNvSpPr/>
      </dsp:nvSpPr>
      <dsp:spPr>
        <a:xfrm>
          <a:off x="411243" y="2717915"/>
          <a:ext cx="533051" cy="5330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1CEEE1-C70A-784D-B41B-8E9CE3D74588}">
      <dsp:nvSpPr>
        <dsp:cNvPr id="0" name=""/>
        <dsp:cNvSpPr/>
      </dsp:nvSpPr>
      <dsp:spPr>
        <a:xfrm>
          <a:off x="326992" y="3410801"/>
          <a:ext cx="5782976" cy="42644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8488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tserrat" panose="02000505000000020004" pitchFamily="2" charset="77"/>
            </a:rPr>
            <a:t>Conclusiones .</a:t>
          </a:r>
        </a:p>
      </dsp:txBody>
      <dsp:txXfrm>
        <a:off x="326992" y="3410801"/>
        <a:ext cx="5782976" cy="426441"/>
      </dsp:txXfrm>
    </dsp:sp>
    <dsp:sp modelId="{8868A1A9-293C-CD40-A305-A3F5619BEB3C}">
      <dsp:nvSpPr>
        <dsp:cNvPr id="0" name=""/>
        <dsp:cNvSpPr/>
      </dsp:nvSpPr>
      <dsp:spPr>
        <a:xfrm>
          <a:off x="60466" y="3357496"/>
          <a:ext cx="533051" cy="5330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B3F02-8C33-C647-8C42-97DC7B415B77}">
      <dsp:nvSpPr>
        <dsp:cNvPr id="0" name=""/>
        <dsp:cNvSpPr/>
      </dsp:nvSpPr>
      <dsp:spPr>
        <a:xfrm>
          <a:off x="938" y="143268"/>
          <a:ext cx="1830847" cy="183084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758" tIns="22860" rIns="10075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rgbClr val="152B48"/>
              </a:solidFill>
              <a:latin typeface="Montserrat" panose="02000505000000020004" pitchFamily="2" charset="77"/>
            </a:rPr>
            <a:t>Angina de pecho.</a:t>
          </a:r>
        </a:p>
      </dsp:txBody>
      <dsp:txXfrm>
        <a:off x="269059" y="411389"/>
        <a:ext cx="1294605" cy="1294605"/>
      </dsp:txXfrm>
    </dsp:sp>
    <dsp:sp modelId="{54EFB44A-89C4-CC49-B443-C0321F26890B}">
      <dsp:nvSpPr>
        <dsp:cNvPr id="0" name=""/>
        <dsp:cNvSpPr/>
      </dsp:nvSpPr>
      <dsp:spPr>
        <a:xfrm>
          <a:off x="1465616" y="143268"/>
          <a:ext cx="1830847" cy="183084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758" tIns="22860" rIns="10075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rgbClr val="152B48"/>
              </a:solidFill>
              <a:latin typeface="Montserrat" panose="02000505000000020004" pitchFamily="2" charset="77"/>
            </a:rPr>
            <a:t>Estado mental alterado.</a:t>
          </a:r>
        </a:p>
      </dsp:txBody>
      <dsp:txXfrm>
        <a:off x="1733737" y="411389"/>
        <a:ext cx="1294605" cy="1294605"/>
      </dsp:txXfrm>
    </dsp:sp>
    <dsp:sp modelId="{1E2B391B-9932-3C40-8B1F-31BC8F6735DC}">
      <dsp:nvSpPr>
        <dsp:cNvPr id="0" name=""/>
        <dsp:cNvSpPr/>
      </dsp:nvSpPr>
      <dsp:spPr>
        <a:xfrm>
          <a:off x="2930294" y="143268"/>
          <a:ext cx="1830847" cy="183084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758" tIns="22860" rIns="10075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rgbClr val="152B48"/>
              </a:solidFill>
              <a:latin typeface="Montserrat" panose="02000505000000020004" pitchFamily="2" charset="77"/>
            </a:rPr>
            <a:t>Signos de choque.</a:t>
          </a:r>
        </a:p>
      </dsp:txBody>
      <dsp:txXfrm>
        <a:off x="3198415" y="411389"/>
        <a:ext cx="1294605" cy="1294605"/>
      </dsp:txXfrm>
    </dsp:sp>
    <dsp:sp modelId="{5ED453D6-DB83-C440-AEA2-B2CBAF816969}">
      <dsp:nvSpPr>
        <dsp:cNvPr id="0" name=""/>
        <dsp:cNvSpPr/>
      </dsp:nvSpPr>
      <dsp:spPr>
        <a:xfrm>
          <a:off x="4394972" y="143268"/>
          <a:ext cx="1830847" cy="183084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758" tIns="22860" rIns="10075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rgbClr val="152B48"/>
              </a:solidFill>
              <a:latin typeface="Montserrat" panose="02000505000000020004" pitchFamily="2" charset="77"/>
            </a:rPr>
            <a:t>Hipoten-sión arterial.</a:t>
          </a:r>
        </a:p>
      </dsp:txBody>
      <dsp:txXfrm>
        <a:off x="4663093" y="411389"/>
        <a:ext cx="1294605" cy="1294605"/>
      </dsp:txXfrm>
    </dsp:sp>
    <dsp:sp modelId="{02A391F4-C4C3-8B4B-9766-D680F55C4DB8}">
      <dsp:nvSpPr>
        <dsp:cNvPr id="0" name=""/>
        <dsp:cNvSpPr/>
      </dsp:nvSpPr>
      <dsp:spPr>
        <a:xfrm>
          <a:off x="5859650" y="143268"/>
          <a:ext cx="1830847" cy="183084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0758" tIns="22860" rIns="10075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rgbClr val="152B48"/>
              </a:solidFill>
              <a:latin typeface="Montserrat" panose="02000505000000020004" pitchFamily="2" charset="77"/>
            </a:rPr>
            <a:t>Signos de falla cardíaca.</a:t>
          </a:r>
        </a:p>
      </dsp:txBody>
      <dsp:txXfrm>
        <a:off x="6127771" y="411389"/>
        <a:ext cx="1294605" cy="1294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70CA2-091E-9F49-A2B9-36394F66A9F4}">
      <dsp:nvSpPr>
        <dsp:cNvPr id="0" name=""/>
        <dsp:cNvSpPr/>
      </dsp:nvSpPr>
      <dsp:spPr>
        <a:xfrm>
          <a:off x="-5731158" y="-877235"/>
          <a:ext cx="6823279" cy="6823279"/>
        </a:xfrm>
        <a:prstGeom prst="blockArc">
          <a:avLst>
            <a:gd name="adj1" fmla="val 18900000"/>
            <a:gd name="adj2" fmla="val 2700000"/>
            <a:gd name="adj3" fmla="val 317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9D9DB-8662-FA4A-8F06-CCE9BBD34C34}">
      <dsp:nvSpPr>
        <dsp:cNvPr id="0" name=""/>
        <dsp:cNvSpPr/>
      </dsp:nvSpPr>
      <dsp:spPr>
        <a:xfrm>
          <a:off x="571668" y="294895"/>
          <a:ext cx="6864648" cy="9693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895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2000505000000020004" pitchFamily="2" charset="77"/>
            </a:rPr>
            <a:t>Las principales badiarritmias son los bloqueos AV.</a:t>
          </a:r>
          <a:endParaRPr lang="es-MX" sz="2000" kern="1200" dirty="0">
            <a:latin typeface="Montserrat" panose="02000505000000020004" pitchFamily="2" charset="77"/>
          </a:endParaRPr>
        </a:p>
      </dsp:txBody>
      <dsp:txXfrm>
        <a:off x="571668" y="294895"/>
        <a:ext cx="6864648" cy="969374"/>
      </dsp:txXfrm>
    </dsp:sp>
    <dsp:sp modelId="{84B5BCE1-B2A1-BF45-809B-9319109FF660}">
      <dsp:nvSpPr>
        <dsp:cNvPr id="0" name=""/>
        <dsp:cNvSpPr/>
      </dsp:nvSpPr>
      <dsp:spPr>
        <a:xfrm>
          <a:off x="84302" y="292216"/>
          <a:ext cx="974731" cy="9747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B6709-6142-CB4D-9937-943DBF8D31FA}">
      <dsp:nvSpPr>
        <dsp:cNvPr id="0" name=""/>
        <dsp:cNvSpPr/>
      </dsp:nvSpPr>
      <dsp:spPr>
        <a:xfrm>
          <a:off x="1018737" y="1447153"/>
          <a:ext cx="6417579" cy="1004621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895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2000505000000020004" pitchFamily="2" charset="77"/>
            </a:rPr>
            <a:t>Solo se deben manejar farmacológicamente las bradicardias sintomáticas – inestables.</a:t>
          </a:r>
          <a:endParaRPr lang="es-MX" sz="2000" kern="1200" dirty="0">
            <a:latin typeface="Montserrat" panose="02000505000000020004" pitchFamily="2" charset="77"/>
          </a:endParaRPr>
        </a:p>
      </dsp:txBody>
      <dsp:txXfrm>
        <a:off x="1018737" y="1447153"/>
        <a:ext cx="6417579" cy="1004621"/>
      </dsp:txXfrm>
    </dsp:sp>
    <dsp:sp modelId="{11C4BFAA-B4E4-B048-AF11-C8987581D75E}">
      <dsp:nvSpPr>
        <dsp:cNvPr id="0" name=""/>
        <dsp:cNvSpPr/>
      </dsp:nvSpPr>
      <dsp:spPr>
        <a:xfrm>
          <a:off x="531371" y="1462097"/>
          <a:ext cx="974731" cy="9747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11623-930C-084C-9443-88C5F46C725C}">
      <dsp:nvSpPr>
        <dsp:cNvPr id="0" name=""/>
        <dsp:cNvSpPr/>
      </dsp:nvSpPr>
      <dsp:spPr>
        <a:xfrm>
          <a:off x="1018737" y="2635870"/>
          <a:ext cx="6417579" cy="96694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895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Montserrat" panose="02000505000000020004" pitchFamily="2" charset="77"/>
            </a:rPr>
            <a:t>La primera línea de manejo es la atropina y como alternativa se puede usar vasoprespres o marcapasos transcutáneo. </a:t>
          </a:r>
        </a:p>
      </dsp:txBody>
      <dsp:txXfrm>
        <a:off x="1018737" y="2635870"/>
        <a:ext cx="6417579" cy="966949"/>
      </dsp:txXfrm>
    </dsp:sp>
    <dsp:sp modelId="{2D93A8B8-EA6F-6342-B368-DCCF99A4115F}">
      <dsp:nvSpPr>
        <dsp:cNvPr id="0" name=""/>
        <dsp:cNvSpPr/>
      </dsp:nvSpPr>
      <dsp:spPr>
        <a:xfrm>
          <a:off x="531371" y="2631979"/>
          <a:ext cx="974731" cy="9747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C2C4D-E983-194D-94FA-9375A081ED76}">
      <dsp:nvSpPr>
        <dsp:cNvPr id="0" name=""/>
        <dsp:cNvSpPr/>
      </dsp:nvSpPr>
      <dsp:spPr>
        <a:xfrm>
          <a:off x="571668" y="3824590"/>
          <a:ext cx="6864648" cy="92927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8955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anose="02000505000000020004" pitchFamily="2" charset="77"/>
            </a:rPr>
            <a:t>En los bloqueos de avanzados (desde Mobitz 2), se debe considerar desde el inicio el uso marcapasos.</a:t>
          </a:r>
          <a:endParaRPr lang="es-MX" sz="2000" kern="1200" dirty="0">
            <a:latin typeface="Montserrat" panose="02000505000000020004" pitchFamily="2" charset="77"/>
          </a:endParaRPr>
        </a:p>
      </dsp:txBody>
      <dsp:txXfrm>
        <a:off x="571668" y="3824590"/>
        <a:ext cx="6864648" cy="929270"/>
      </dsp:txXfrm>
    </dsp:sp>
    <dsp:sp modelId="{38616BB8-7A38-4E4A-8FA0-C4F7A3EFE020}">
      <dsp:nvSpPr>
        <dsp:cNvPr id="0" name=""/>
        <dsp:cNvSpPr/>
      </dsp:nvSpPr>
      <dsp:spPr>
        <a:xfrm>
          <a:off x="84302" y="3801860"/>
          <a:ext cx="974731" cy="9747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17BE7-035D-8746-B780-8312629BDE85}" type="datetimeFigureOut">
              <a:rPr lang="es-ES_tradnl" smtClean="0"/>
              <a:t>03/03/2021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5BBEC-6A2A-BB46-963A-D39DC0F5CD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381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Mobitz</a:t>
            </a:r>
            <a:r>
              <a:rPr lang="es-ES" dirty="0"/>
              <a:t> II generalmente se debe a una falla de conducción a nivel del sistema </a:t>
            </a:r>
            <a:r>
              <a:rPr lang="es-ES" dirty="0" err="1"/>
              <a:t>His</a:t>
            </a:r>
            <a:r>
              <a:rPr lang="es-ES" dirty="0"/>
              <a:t>-Purkinje (es decir, debajo del nodo AV). Mientras que </a:t>
            </a:r>
            <a:r>
              <a:rPr lang="es-ES" dirty="0" err="1"/>
              <a:t>Mobitz</a:t>
            </a:r>
            <a:r>
              <a:rPr lang="es-ES" dirty="0"/>
              <a:t> I generalmente se debe a una supresión funcional de la conducción AV (p. Ej., Debido a fármacos, isquemia reversible), es más probable que </a:t>
            </a:r>
            <a:r>
              <a:rPr lang="es-ES" dirty="0" err="1"/>
              <a:t>Mobitz</a:t>
            </a:r>
            <a:r>
              <a:rPr lang="es-ES" dirty="0"/>
              <a:t> II se deba a daños estructurales en el sistema de conducción (p. Ej., Infarto, fibrosis, necrosis). Los pacientes suelen tener un BRI o bloqueo </a:t>
            </a:r>
            <a:r>
              <a:rPr lang="es-ES" dirty="0" err="1"/>
              <a:t>bifascicular</a:t>
            </a:r>
            <a:r>
              <a:rPr lang="es-ES" dirty="0"/>
              <a:t> preexistente, y el bloqueo AV de segundo grado se produce por una falla intermitente del fascículo restante (“bloqueo bilateral de rama del haz”). En alrededor del 75% de los casos, el bloqueo de conducción se localiza distal al haz de </a:t>
            </a:r>
            <a:r>
              <a:rPr lang="es-ES" dirty="0" err="1"/>
              <a:t>His</a:t>
            </a:r>
            <a:r>
              <a:rPr lang="es-ES" dirty="0"/>
              <a:t>, produciendo complejos QRS anchos. En el 25% restante de los casos, el bloqueo de conducción se localiza dentro del propio haz de </a:t>
            </a:r>
            <a:r>
              <a:rPr lang="es-ES" dirty="0" err="1"/>
              <a:t>His</a:t>
            </a:r>
            <a:r>
              <a:rPr lang="es-ES" dirty="0"/>
              <a:t>, produciendo complejos QRS estrechos. A diferencia de </a:t>
            </a:r>
            <a:r>
              <a:rPr lang="es-ES" dirty="0" err="1"/>
              <a:t>Mobitz</a:t>
            </a:r>
            <a:r>
              <a:rPr lang="es-ES" dirty="0"/>
              <a:t> I, que se produce por la fatiga progresiva de las células del nódulo AV, </a:t>
            </a:r>
            <a:r>
              <a:rPr lang="es-ES" dirty="0" err="1"/>
              <a:t>Mobitz</a:t>
            </a:r>
            <a:r>
              <a:rPr lang="es-ES" dirty="0"/>
              <a:t> II es un fenómeno de "todo o nada" por el cual las células de </a:t>
            </a:r>
            <a:r>
              <a:rPr lang="es-ES" dirty="0" err="1"/>
              <a:t>His</a:t>
            </a:r>
            <a:r>
              <a:rPr lang="es-ES" dirty="0"/>
              <a:t>-Purkinje de forma repentina e inesperada no logran conducir un impulso </a:t>
            </a:r>
            <a:r>
              <a:rPr lang="es-ES" dirty="0" err="1"/>
              <a:t>supraventricular</a:t>
            </a:r>
            <a:r>
              <a:rPr lang="es-ES" dirty="0"/>
              <a:t>. Puede que no haya un patrón para el bloqueo de la conducción o, alternativamente, puede haber una relación fija entre las ondas P y los complejos QRS, por ejemplo, bloqueo 2: 1, bloqueo 3: 1.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BBEC-6A2A-BB46-963A-D39DC0F5CD5A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76817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E5BBEC-6A2A-BB46-963A-D39DC0F5CD5A}" type="slidenum">
              <a:rPr lang="es-ES_tradnl" smtClean="0"/>
              <a:t>25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632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B17FA-5CF9-D24A-8713-135B4240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0BA533-095A-B147-8B6F-8653E137E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808B05-4529-4B42-8836-A72CC345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560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DA079C-C180-C94A-92D2-7BC0AF7C0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E616A6-BF69-034C-98C9-54E9E934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F22949-9B47-F04B-8C99-77B0F428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23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9" name="Marcador de texto vertical 2"/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263F5B06-CF6A-8D4C-AEEA-2150F118ED2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0DBA4C86-2EB2-F447-9B63-457477AB9B8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750EE339-FEC1-9045-94B7-6739347F3E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0326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98" y="1"/>
            <a:ext cx="892799" cy="68579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-98" y="1"/>
            <a:ext cx="892799" cy="151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125900" y="7463"/>
            <a:ext cx="4736800" cy="1519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125900" y="2050767"/>
            <a:ext cx="6892000" cy="451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2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3200"/>
            </a:lvl4pPr>
            <a:lvl5pPr lvl="4">
              <a:spcBef>
                <a:spcPts val="0"/>
              </a:spcBef>
              <a:buSzPct val="100000"/>
              <a:defRPr sz="3200"/>
            </a:lvl5pPr>
            <a:lvl6pPr lvl="5">
              <a:spcBef>
                <a:spcPts val="0"/>
              </a:spcBef>
              <a:buSzPct val="100000"/>
              <a:defRPr sz="3200"/>
            </a:lvl6pPr>
            <a:lvl7pPr lvl="6">
              <a:spcBef>
                <a:spcPts val="0"/>
              </a:spcBef>
              <a:buSzPct val="100000"/>
              <a:defRPr sz="3200"/>
            </a:lvl7pPr>
            <a:lvl8pPr lvl="7">
              <a:spcBef>
                <a:spcPts val="0"/>
              </a:spcBef>
              <a:buSzPct val="100000"/>
              <a:defRPr sz="3200"/>
            </a:lvl8pPr>
            <a:lvl9pPr lvl="8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100" y="1"/>
            <a:ext cx="892799" cy="1519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fld id="{00000000-1234-1234-1234-123412341234}" type="slidenum">
              <a:rPr lang="en" smtClean="0"/>
              <a:pPr/>
              <a:t>‹Nº›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329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 dirty="0"/>
          </a:p>
        </p:txBody>
      </p:sp>
      <p:sp>
        <p:nvSpPr>
          <p:cNvPr id="9" name="Marcador de contenido 2"/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6A980977-8E03-4045-95C4-DAE8A63E4FF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4DC4EBFE-3317-D74E-8F89-D9149B7FD8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0F7A201E-B7BE-514D-A99A-3BE49BF6A4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539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A924E5-A7E9-7048-BEE6-2A13F421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5ADA27-D9EC-6942-BB0F-F7F029A00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492F22-195E-D749-8E30-BAB9C64C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105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67886F82-9299-D241-ADC0-B477FA918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FCED370-C3B1-C647-9778-0712ADC5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2590A536-EA49-784D-AFC0-DD3ECE8A9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63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998F1118-FE28-AA40-94BF-66ABB4B2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37A0982D-B506-C748-8351-7137D8B4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2B7C6E98-7224-1843-A04D-5928B92F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458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B071C825-F70F-7744-9F70-4AD5B0AD2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470AFE41-6E2A-3C41-B2FD-321E8889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2EA90265-839D-D845-80D6-9D7C3803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902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40EE3D72-72B0-3546-9A69-9A1A932C3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4A73CB1A-6C2C-3D41-8C13-7A5AF7BA0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1487D6E7-BEF4-3843-A36B-938E408E0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32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4C1DD8E0-5987-C94F-9685-3E902C563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0E8B5D7-472D-2048-ADD5-29F7BC223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6F32A29-C397-3C47-BA79-774F1583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846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MX" noProof="0"/>
              <a:t>Haz clic en el icono para agregar una imagen</a:t>
            </a:r>
            <a:endParaRPr lang="es-CO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DAB4FE6A-DC22-1D48-B66E-BA193C3E3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696BF0CF-B116-394E-992E-17DE8262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9FE37E66-D703-D447-AC2D-900B8D6E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013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219B4D96-90D7-8245-A74C-00A6AEACE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2AF05E39-611A-5544-B8DE-7E598D7501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64025" y="1825625"/>
            <a:ext cx="7034213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los estilos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112574-2352-0848-B3D2-3578A0D58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D4C1E7-93D2-9146-AFDE-C1504D475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8DA53-8BBD-9843-9236-F7A2D0302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982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0" r:id="rId12"/>
    <p:sldLayoutId id="2147483652" r:id="rId13"/>
    <p:sldLayoutId id="2147483653" r:id="rId14"/>
    <p:sldLayoutId id="2147483659" r:id="rId15"/>
    <p:sldLayoutId id="2147483672" r:id="rId16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AAA7"/>
          </a:solidFill>
          <a:latin typeface="Montserrat" panose="02000505000000020004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AAA7"/>
          </a:solidFill>
          <a:latin typeface="Montserrat" panose="02000505000000020004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AAA7"/>
          </a:solidFill>
          <a:latin typeface="Montserrat" panose="02000505000000020004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AAA7"/>
          </a:solidFill>
          <a:latin typeface="Montserrat" panose="02000505000000020004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AAA7"/>
          </a:solidFill>
          <a:latin typeface="Montserrat" panose="02000505000000020004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AAA7"/>
          </a:solidFill>
          <a:latin typeface="Montserrat" panose="02000505000000020004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AAA7"/>
          </a:solidFill>
          <a:latin typeface="Montserrat" panose="02000505000000020004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0AAA7"/>
          </a:solidFill>
          <a:latin typeface="Montserrat" panose="02000505000000020004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 ?><Relationships xmlns="http://schemas.openxmlformats.org/package/2006/relationships"><Relationship Id="rId2" Target="../media/image13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3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9.xml" Type="http://schemas.openxmlformats.org/officeDocument/2006/relationships/slideLayout"/><Relationship Id="rId4" Target="../media/image28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65791"/>
            <a:ext cx="9144000" cy="2387600"/>
          </a:xfrm>
        </p:spPr>
        <p:txBody>
          <a:bodyPr/>
          <a:lstStyle/>
          <a:p>
            <a:r>
              <a:rPr lang="es-CO" dirty="0"/>
              <a:t>BRADIARRITMIAS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28DE625B-363A-3D47-AA14-3F19CA9299DC}"/>
              </a:ext>
            </a:extLst>
          </p:cNvPr>
          <p:cNvSpPr txBox="1">
            <a:spLocks/>
          </p:cNvSpPr>
          <p:nvPr/>
        </p:nvSpPr>
        <p:spPr bwMode="auto">
          <a:xfrm>
            <a:off x="2409825" y="2511652"/>
            <a:ext cx="73723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b="1" dirty="0"/>
              <a:t>Valeria Martínez Hurtado</a:t>
            </a:r>
          </a:p>
          <a:p>
            <a:r>
              <a:rPr lang="es-CO" sz="2000" b="1" dirty="0"/>
              <a:t>Residente de anestesiología y reanimación </a:t>
            </a:r>
          </a:p>
          <a:p>
            <a:r>
              <a:rPr lang="es-CO" sz="2000" b="1" dirty="0"/>
              <a:t>Universidad de Antioquia</a:t>
            </a:r>
          </a:p>
          <a:p>
            <a:endParaRPr lang="es-CO" sz="2000" b="1" i="1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C9A247F-33BA-9B4A-AEF8-DE14A0859CFF}"/>
              </a:ext>
            </a:extLst>
          </p:cNvPr>
          <p:cNvSpPr/>
          <p:nvPr/>
        </p:nvSpPr>
        <p:spPr>
          <a:xfrm>
            <a:off x="3048000" y="39249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Gestora del aprendizaje </a:t>
            </a:r>
          </a:p>
          <a:p>
            <a:pPr algn="ctr"/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Curso Futuros Residentes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0"/>
            <a:ext cx="10515600" cy="1325563"/>
          </a:xfrm>
        </p:spPr>
        <p:txBody>
          <a:bodyPr/>
          <a:lstStyle/>
          <a:p>
            <a:r>
              <a:rPr lang="es-ES_tradnl" dirty="0"/>
              <a:t>Bloqueo AV de segundo grado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840"/>
            <a:ext cx="10667999" cy="2740634"/>
          </a:xfrm>
        </p:spPr>
        <p:txBody>
          <a:bodyPr numCol="1"/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>
                <a:solidFill>
                  <a:srgbClr val="00AAA7"/>
                </a:solidFill>
              </a:rPr>
              <a:t>Mobitz tipo 1 (fenómeno de Wenckebach):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800" b="1" dirty="0">
              <a:solidFill>
                <a:srgbClr val="00AAA7"/>
              </a:solidFill>
            </a:endParaRPr>
          </a:p>
          <a:p>
            <a:pPr>
              <a:lnSpc>
                <a:spcPct val="100000"/>
              </a:lnSpc>
            </a:pPr>
            <a:r>
              <a:rPr lang="es-CO" dirty="0"/>
              <a:t>EKG: </a:t>
            </a:r>
            <a:r>
              <a:rPr lang="es-CO" b="1" dirty="0"/>
              <a:t>prolongación del intervalo PR hasta una P que no conduce.</a:t>
            </a:r>
          </a:p>
          <a:p>
            <a:pPr>
              <a:lnSpc>
                <a:spcPct val="100000"/>
              </a:lnSpc>
            </a:pPr>
            <a:r>
              <a:rPr lang="es-CO" dirty="0"/>
              <a:t>Bloqueo reversible del nodo AV (fatiga progresiva). Funcional.</a:t>
            </a:r>
          </a:p>
          <a:p>
            <a:pPr>
              <a:lnSpc>
                <a:spcPct val="100000"/>
              </a:lnSpc>
            </a:pPr>
            <a:r>
              <a:rPr lang="es-CO" dirty="0"/>
              <a:t>Pocos síntomas. Benigno, bajo riesgo. </a:t>
            </a:r>
          </a:p>
          <a:p>
            <a:pPr>
              <a:lnSpc>
                <a:spcPct val="100000"/>
              </a:lnSpc>
            </a:pPr>
            <a:r>
              <a:rPr lang="es-CO" dirty="0"/>
              <a:t>Responde a atropina.</a:t>
            </a:r>
          </a:p>
          <a:p>
            <a:pPr lvl="1">
              <a:lnSpc>
                <a:spcPct val="100000"/>
              </a:lnSpc>
            </a:pPr>
            <a:endParaRPr lang="es-CO" sz="2200" dirty="0"/>
          </a:p>
          <a:p>
            <a:pPr marL="0" indent="0" algn="just">
              <a:lnSpc>
                <a:spcPct val="100000"/>
              </a:lnSpc>
              <a:buNone/>
            </a:pPr>
            <a:endParaRPr lang="es-ES_tradnl" dirty="0"/>
          </a:p>
        </p:txBody>
      </p:sp>
      <p:pic>
        <p:nvPicPr>
          <p:cNvPr id="8198" name="Picture 6" descr="ECG Wenckebach Phenomenon">
            <a:extLst>
              <a:ext uri="{FF2B5EF4-FFF2-40B4-BE49-F238E27FC236}">
                <a16:creationId xmlns:a16="http://schemas.microsoft.com/office/drawing/2014/main" id="{FE5020CD-013A-DE4A-B4C4-28343DB723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95064" y="4247846"/>
            <a:ext cx="7225485" cy="1584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08EEFB1B-C412-8C48-AF5F-85A5B7BA869B}"/>
              </a:ext>
            </a:extLst>
          </p:cNvPr>
          <p:cNvSpPr txBox="1">
            <a:spLocks/>
          </p:cNvSpPr>
          <p:nvPr/>
        </p:nvSpPr>
        <p:spPr bwMode="auto">
          <a:xfrm>
            <a:off x="6096000" y="6029324"/>
            <a:ext cx="5410199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ECG library. Life in the fastline. https://litfl.com/ecg-library/</a:t>
            </a:r>
          </a:p>
        </p:txBody>
      </p:sp>
    </p:spTree>
    <p:extLst>
      <p:ext uri="{BB962C8B-B14F-4D97-AF65-F5344CB8AC3E}">
        <p14:creationId xmlns:p14="http://schemas.microsoft.com/office/powerpoint/2010/main" val="3255466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68" y="151711"/>
            <a:ext cx="10515600" cy="1325563"/>
          </a:xfrm>
        </p:spPr>
        <p:txBody>
          <a:bodyPr/>
          <a:lstStyle/>
          <a:p>
            <a:r>
              <a:rPr lang="es-ES_tradnl" dirty="0"/>
              <a:t>Bloqueo AV de segundo grado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433" y="1226528"/>
            <a:ext cx="10667999" cy="2740634"/>
          </a:xfrm>
        </p:spPr>
        <p:txBody>
          <a:bodyPr numCol="1"/>
          <a:lstStyle/>
          <a:p>
            <a:pPr marL="0" indent="0">
              <a:buNone/>
            </a:pPr>
            <a:r>
              <a:rPr lang="es-CO" sz="2800" b="1" dirty="0">
                <a:solidFill>
                  <a:srgbClr val="00AAA7"/>
                </a:solidFill>
              </a:rPr>
              <a:t>Mobitz tipo 2:</a:t>
            </a:r>
          </a:p>
          <a:p>
            <a:pPr marL="0" indent="0">
              <a:buNone/>
            </a:pPr>
            <a:endParaRPr lang="es-CO" b="1" dirty="0">
              <a:solidFill>
                <a:srgbClr val="00AAA7"/>
              </a:solidFill>
            </a:endParaRPr>
          </a:p>
          <a:p>
            <a:r>
              <a:rPr lang="es-CO" dirty="0"/>
              <a:t>EKG: </a:t>
            </a:r>
            <a:r>
              <a:rPr lang="es-CO" b="1" dirty="0"/>
              <a:t>P que no conduce intermitente</a:t>
            </a:r>
            <a:r>
              <a:rPr lang="es-CO" dirty="0"/>
              <a:t>, sin prolongación del PR. 75 % QRS ancho.</a:t>
            </a:r>
          </a:p>
          <a:p>
            <a:r>
              <a:rPr lang="es-ES" dirty="0"/>
              <a:t>Falla en sistema </a:t>
            </a:r>
            <a:r>
              <a:rPr lang="es-ES" dirty="0" err="1"/>
              <a:t>His</a:t>
            </a:r>
            <a:r>
              <a:rPr lang="es-ES" dirty="0"/>
              <a:t>-Purkinje (todo o nada). Estructural. BRIHH.</a:t>
            </a:r>
          </a:p>
          <a:p>
            <a:r>
              <a:rPr lang="es-ES" dirty="0"/>
              <a:t>Compromiso hemodinámico, bradicardia severa, progresión. </a:t>
            </a:r>
          </a:p>
          <a:p>
            <a:r>
              <a:rPr lang="es-ES" dirty="0"/>
              <a:t>Riesgo de asistolia del 35 %.</a:t>
            </a:r>
            <a:endParaRPr lang="es-CO" dirty="0"/>
          </a:p>
          <a:p>
            <a:pPr marL="0" indent="0" algn="just">
              <a:buNone/>
            </a:pPr>
            <a:endParaRPr lang="es-ES_tradnl" dirty="0"/>
          </a:p>
        </p:txBody>
      </p:sp>
      <p:pic>
        <p:nvPicPr>
          <p:cNvPr id="10244" name="Picture 4" descr="ECG Mobitz II Hay AV Block 1">
            <a:extLst>
              <a:ext uri="{FF2B5EF4-FFF2-40B4-BE49-F238E27FC236}">
                <a16:creationId xmlns:a16="http://schemas.microsoft.com/office/drawing/2014/main" id="{A784865E-18AA-1648-80E8-ACD2F23DB9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49759" y="4220965"/>
            <a:ext cx="6354171" cy="216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489B0533-0F43-9F4E-8B84-5C714A44F44F}"/>
              </a:ext>
            </a:extLst>
          </p:cNvPr>
          <p:cNvSpPr txBox="1">
            <a:spLocks/>
          </p:cNvSpPr>
          <p:nvPr/>
        </p:nvSpPr>
        <p:spPr bwMode="auto">
          <a:xfrm>
            <a:off x="6096000" y="6376670"/>
            <a:ext cx="5410199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ECG library. Life in the fastline. https://litfl.com/ecg-library/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85641D-0554-6E40-9174-5244A6209F1F}"/>
              </a:ext>
            </a:extLst>
          </p:cNvPr>
          <p:cNvSpPr txBox="1"/>
          <p:nvPr/>
        </p:nvSpPr>
        <p:spPr>
          <a:xfrm>
            <a:off x="6891587" y="3542430"/>
            <a:ext cx="4512343" cy="424732"/>
          </a:xfrm>
          <a:prstGeom prst="rect">
            <a:avLst/>
          </a:prstGeom>
          <a:solidFill>
            <a:srgbClr val="00AAA7"/>
          </a:solidFill>
        </p:spPr>
        <p:txBody>
          <a:bodyPr wrap="square" rtlCol="0">
            <a:spAutoFit/>
          </a:bodyPr>
          <a:lstStyle/>
          <a:p>
            <a:pPr lvl="0" algn="ctr" eaLnBrk="1" hangingPunct="1">
              <a:lnSpc>
                <a:spcPct val="90000"/>
              </a:lnSpc>
              <a:spcBef>
                <a:spcPts val="1000"/>
              </a:spcBef>
            </a:pPr>
            <a:r>
              <a:rPr lang="es-CO" sz="2400" dirty="0">
                <a:solidFill>
                  <a:schemeClr val="bg1"/>
                </a:solidFill>
                <a:latin typeface="Montserrat" panose="02000505000000020004" pitchFamily="2" charset="0"/>
              </a:rPr>
              <a:t>No responde a atropina.</a:t>
            </a:r>
          </a:p>
        </p:txBody>
      </p:sp>
    </p:spTree>
    <p:extLst>
      <p:ext uri="{BB962C8B-B14F-4D97-AF65-F5344CB8AC3E}">
        <p14:creationId xmlns:p14="http://schemas.microsoft.com/office/powerpoint/2010/main" val="2593160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151712"/>
            <a:ext cx="10515600" cy="1325563"/>
          </a:xfrm>
        </p:spPr>
        <p:txBody>
          <a:bodyPr/>
          <a:lstStyle/>
          <a:p>
            <a:r>
              <a:rPr lang="es-ES_tradnl" dirty="0"/>
              <a:t>Bloqueo AV de segundo grado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6" y="1250340"/>
            <a:ext cx="10667999" cy="2740634"/>
          </a:xfrm>
        </p:spPr>
        <p:txBody>
          <a:bodyPr numCol="1"/>
          <a:lstStyle/>
          <a:p>
            <a:pPr marL="0" indent="0">
              <a:buNone/>
            </a:pPr>
            <a:r>
              <a:rPr lang="es-CO" sz="2800" b="1" dirty="0">
                <a:solidFill>
                  <a:srgbClr val="00AAA7"/>
                </a:solidFill>
              </a:rPr>
              <a:t>Relación fija (2:1):</a:t>
            </a:r>
          </a:p>
          <a:p>
            <a:pPr marL="0" indent="0">
              <a:buNone/>
            </a:pPr>
            <a:endParaRPr lang="es-CO" sz="2800" b="1" dirty="0">
              <a:solidFill>
                <a:srgbClr val="00AAA7"/>
              </a:solidFill>
            </a:endParaRPr>
          </a:p>
          <a:p>
            <a:r>
              <a:rPr lang="es-CO" sz="2400" dirty="0"/>
              <a:t>EKG: </a:t>
            </a:r>
            <a:r>
              <a:rPr lang="es-CO" sz="2400" b="1" dirty="0"/>
              <a:t>proporción fija de P:QRS</a:t>
            </a:r>
            <a:r>
              <a:rPr lang="es-CO" sz="2400" dirty="0"/>
              <a:t>. </a:t>
            </a:r>
          </a:p>
          <a:p>
            <a:r>
              <a:rPr lang="es-CO" sz="2400" dirty="0"/>
              <a:t>Mobitz I o II. </a:t>
            </a:r>
          </a:p>
          <a:p>
            <a:r>
              <a:rPr lang="es-CO" sz="2400" dirty="0"/>
              <a:t>Pronóstico variable.</a:t>
            </a:r>
            <a:endParaRPr lang="es-CO" sz="2200" dirty="0"/>
          </a:p>
          <a:p>
            <a:pPr marL="0" indent="0" algn="just">
              <a:buNone/>
            </a:pPr>
            <a:endParaRPr lang="es-ES_tradnl" dirty="0"/>
          </a:p>
        </p:txBody>
      </p:sp>
      <p:pic>
        <p:nvPicPr>
          <p:cNvPr id="11268" name="Picture 4" descr="ECG Strip 2 to 1 AV Block">
            <a:extLst>
              <a:ext uri="{FF2B5EF4-FFF2-40B4-BE49-F238E27FC236}">
                <a16:creationId xmlns:a16="http://schemas.microsoft.com/office/drawing/2014/main" id="{1A03A8A7-6EBD-1C4C-9EAB-C4D41126CA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48564" y="4129088"/>
            <a:ext cx="6900549" cy="147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2B1E872C-93B8-3644-93CB-2C09BB0521EE}"/>
              </a:ext>
            </a:extLst>
          </p:cNvPr>
          <p:cNvSpPr txBox="1">
            <a:spLocks/>
          </p:cNvSpPr>
          <p:nvPr/>
        </p:nvSpPr>
        <p:spPr bwMode="auto">
          <a:xfrm>
            <a:off x="6096000" y="6183714"/>
            <a:ext cx="5410199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ECG library. Life in the fastline. https://litfl.com/ecg-library/</a:t>
            </a:r>
          </a:p>
        </p:txBody>
      </p:sp>
    </p:spTree>
    <p:extLst>
      <p:ext uri="{BB962C8B-B14F-4D97-AF65-F5344CB8AC3E}">
        <p14:creationId xmlns:p14="http://schemas.microsoft.com/office/powerpoint/2010/main" val="2116524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7" y="174835"/>
            <a:ext cx="10515600" cy="1325563"/>
          </a:xfrm>
        </p:spPr>
        <p:txBody>
          <a:bodyPr/>
          <a:lstStyle/>
          <a:p>
            <a:r>
              <a:rPr lang="es-ES_tradnl" dirty="0"/>
              <a:t>Bloqueo AV de segundo grado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264" y="1283679"/>
            <a:ext cx="10667999" cy="2740634"/>
          </a:xfrm>
        </p:spPr>
        <p:txBody>
          <a:bodyPr numCol="1"/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b="1" dirty="0">
                <a:solidFill>
                  <a:srgbClr val="00AAA7"/>
                </a:solidFill>
              </a:rPr>
              <a:t>De alto grado: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800" b="1" dirty="0">
              <a:solidFill>
                <a:srgbClr val="00AAA7"/>
              </a:solidFill>
            </a:endParaRPr>
          </a:p>
          <a:p>
            <a:pPr>
              <a:lnSpc>
                <a:spcPct val="100000"/>
              </a:lnSpc>
            </a:pPr>
            <a:r>
              <a:rPr lang="es-CO" sz="2200" dirty="0"/>
              <a:t>EKG: </a:t>
            </a:r>
            <a:r>
              <a:rPr lang="es-CO" sz="2200" b="1" dirty="0"/>
              <a:t>proporción fija de P:QRS ≥ 3:1.</a:t>
            </a:r>
            <a:endParaRPr lang="es-CO" sz="2200" dirty="0"/>
          </a:p>
          <a:p>
            <a:pPr>
              <a:lnSpc>
                <a:spcPct val="100000"/>
              </a:lnSpc>
            </a:pPr>
            <a:r>
              <a:rPr lang="es-CO" sz="2200" dirty="0"/>
              <a:t>Baja frecuencia ventricular, conserva relación AV.</a:t>
            </a:r>
          </a:p>
          <a:p>
            <a:pPr lvl="1">
              <a:lnSpc>
                <a:spcPct val="100000"/>
              </a:lnSpc>
            </a:pPr>
            <a:endParaRPr lang="es-CO" sz="2200" dirty="0"/>
          </a:p>
          <a:p>
            <a:pPr marL="0" indent="0" algn="just">
              <a:lnSpc>
                <a:spcPct val="100000"/>
              </a:lnSpc>
              <a:buNone/>
            </a:pPr>
            <a:endParaRPr lang="es-ES_tradnl" dirty="0"/>
          </a:p>
        </p:txBody>
      </p:sp>
      <p:pic>
        <p:nvPicPr>
          <p:cNvPr id="10" name="Picture 2" descr="ECG Strip 4 to 1 AV block">
            <a:extLst>
              <a:ext uri="{FF2B5EF4-FFF2-40B4-BE49-F238E27FC236}">
                <a16:creationId xmlns:a16="http://schemas.microsoft.com/office/drawing/2014/main" id="{22437F5F-AB50-8D44-8E36-59006850FA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756" r="2961"/>
          <a:stretch/>
        </p:blipFill>
        <p:spPr bwMode="auto">
          <a:xfrm>
            <a:off x="4928584" y="4257571"/>
            <a:ext cx="7006240" cy="169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BEFC0872-E53D-9148-BBE7-39794E709659}"/>
              </a:ext>
            </a:extLst>
          </p:cNvPr>
          <p:cNvSpPr txBox="1">
            <a:spLocks/>
          </p:cNvSpPr>
          <p:nvPr/>
        </p:nvSpPr>
        <p:spPr bwMode="auto">
          <a:xfrm>
            <a:off x="6096000" y="6183714"/>
            <a:ext cx="5410199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ECG library. Life in the fastline. https://litfl.com/ecg-library/</a:t>
            </a:r>
          </a:p>
        </p:txBody>
      </p:sp>
    </p:spTree>
    <p:extLst>
      <p:ext uri="{BB962C8B-B14F-4D97-AF65-F5344CB8AC3E}">
        <p14:creationId xmlns:p14="http://schemas.microsoft.com/office/powerpoint/2010/main" val="3807375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167225"/>
            <a:ext cx="10515600" cy="1325563"/>
          </a:xfrm>
        </p:spPr>
        <p:txBody>
          <a:bodyPr/>
          <a:lstStyle/>
          <a:p>
            <a:r>
              <a:rPr lang="es-ES_tradnl" dirty="0"/>
              <a:t>Bloqueo AV de tercer grado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49" y="1371564"/>
            <a:ext cx="10667999" cy="2740634"/>
          </a:xfrm>
        </p:spPr>
        <p:txBody>
          <a:bodyPr numCol="1"/>
          <a:lstStyle/>
          <a:p>
            <a:pPr>
              <a:lnSpc>
                <a:spcPct val="100000"/>
              </a:lnSpc>
            </a:pPr>
            <a:r>
              <a:rPr lang="es-CO" sz="2200" dirty="0"/>
              <a:t>EKG: </a:t>
            </a:r>
            <a:r>
              <a:rPr lang="es-CO" sz="2200" b="1" dirty="0"/>
              <a:t>P y QRS con frecuencias independientes.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Disociación AV proveniente de Mobitz I o II. 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Alto riesgo de muerte súbita.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_tradnl" dirty="0"/>
          </a:p>
        </p:txBody>
      </p:sp>
      <p:pic>
        <p:nvPicPr>
          <p:cNvPr id="14342" name="Picture 6" descr="3rd-degree-heart-block">
            <a:extLst>
              <a:ext uri="{FF2B5EF4-FFF2-40B4-BE49-F238E27FC236}">
                <a16:creationId xmlns:a16="http://schemas.microsoft.com/office/drawing/2014/main" id="{E1940D62-E9C3-2F4F-867B-16DEDB9D05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8726" y="3816600"/>
            <a:ext cx="6963611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8944A8F-7439-174E-81EC-70EF2500775D}"/>
              </a:ext>
            </a:extLst>
          </p:cNvPr>
          <p:cNvSpPr txBox="1"/>
          <p:nvPr/>
        </p:nvSpPr>
        <p:spPr>
          <a:xfrm>
            <a:off x="7510712" y="2671870"/>
            <a:ext cx="3995487" cy="757130"/>
          </a:xfrm>
          <a:prstGeom prst="rect">
            <a:avLst/>
          </a:prstGeom>
          <a:solidFill>
            <a:srgbClr val="00AAA7"/>
          </a:solidFill>
        </p:spPr>
        <p:txBody>
          <a:bodyPr wrap="square" rtlCol="0">
            <a:spAutoFit/>
          </a:bodyPr>
          <a:lstStyle/>
          <a:p>
            <a:pPr lvl="0" algn="ctr" eaLnBrk="1" hangingPunct="1">
              <a:lnSpc>
                <a:spcPct val="90000"/>
              </a:lnSpc>
              <a:spcBef>
                <a:spcPts val="1000"/>
              </a:spcBef>
            </a:pPr>
            <a:r>
              <a:rPr lang="es-CO" sz="2400" dirty="0">
                <a:solidFill>
                  <a:schemeClr val="bg1"/>
                </a:solidFill>
                <a:latin typeface="Montserrat" panose="02000505000000020004" pitchFamily="2" charset="0"/>
              </a:rPr>
              <a:t>No responde a atropina, requiere marcapasos.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1F332826-8FE2-254F-B596-F9A7FE4B74C4}"/>
              </a:ext>
            </a:extLst>
          </p:cNvPr>
          <p:cNvSpPr txBox="1">
            <a:spLocks/>
          </p:cNvSpPr>
          <p:nvPr/>
        </p:nvSpPr>
        <p:spPr bwMode="auto">
          <a:xfrm>
            <a:off x="6096000" y="6183714"/>
            <a:ext cx="5410199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ECG library. Life in the fastline. https://litfl.com/ecg-library/</a:t>
            </a:r>
          </a:p>
        </p:txBody>
      </p:sp>
    </p:spTree>
    <p:extLst>
      <p:ext uri="{BB962C8B-B14F-4D97-AF65-F5344CB8AC3E}">
        <p14:creationId xmlns:p14="http://schemas.microsoft.com/office/powerpoint/2010/main" val="3813171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6" y="124223"/>
            <a:ext cx="10515600" cy="1325563"/>
          </a:xfrm>
        </p:spPr>
        <p:txBody>
          <a:bodyPr/>
          <a:lstStyle/>
          <a:p>
            <a:r>
              <a:rPr lang="es-ES_tradnl" dirty="0"/>
              <a:t>Tratamiento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55DEFF-C202-3643-BABF-735F2DBA5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98673" y="1530155"/>
            <a:ext cx="6793327" cy="823912"/>
          </a:xfrm>
        </p:spPr>
        <p:txBody>
          <a:bodyPr/>
          <a:lstStyle/>
          <a:p>
            <a:r>
              <a:rPr lang="es-ES_tradnl" dirty="0">
                <a:solidFill>
                  <a:srgbClr val="00AAA7"/>
                </a:solidFill>
              </a:rPr>
              <a:t>Principios: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66773" y="2525714"/>
            <a:ext cx="6463266" cy="368458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CO" sz="2200" dirty="0"/>
              <a:t>Tratar agudamente solo las sintomáticas.</a:t>
            </a:r>
          </a:p>
          <a:p>
            <a:pPr algn="just">
              <a:lnSpc>
                <a:spcPct val="100000"/>
              </a:lnSpc>
            </a:pPr>
            <a:r>
              <a:rPr lang="es-CO" sz="2200" dirty="0"/>
              <a:t>La bradicardia debe ser la responsable de los síntomas y signos de hipoperfusión. </a:t>
            </a:r>
          </a:p>
          <a:p>
            <a:pPr algn="just">
              <a:lnSpc>
                <a:spcPct val="100000"/>
              </a:lnSpc>
            </a:pPr>
            <a:r>
              <a:rPr lang="es-CO" sz="2200" dirty="0"/>
              <a:t>Alto riesgo de progresar a ritmos más avanzados y peligrosos: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Bloqueo Mobitz 2.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Bloqueo 2:1.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Bloqueo de tercer grado.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Paciente que ya ha realizado un episodio de asistolia.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dirty="0"/>
          </a:p>
          <a:p>
            <a:pPr marL="0" indent="0" algn="just">
              <a:lnSpc>
                <a:spcPct val="100000"/>
              </a:lnSpc>
              <a:buNone/>
            </a:pPr>
            <a:endParaRPr lang="es-ES_tradnl" dirty="0"/>
          </a:p>
        </p:txBody>
      </p:sp>
      <p:pic>
        <p:nvPicPr>
          <p:cNvPr id="1028" name="Picture 4" descr="IDEAGRI - Aprenda a importar aplicações de vacinas e medicamentos a partir  de planilhas">
            <a:extLst>
              <a:ext uri="{FF2B5EF4-FFF2-40B4-BE49-F238E27FC236}">
                <a16:creationId xmlns:a16="http://schemas.microsoft.com/office/drawing/2014/main" id="{118F3755-ADB4-6D45-9FD2-695F86786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0086" y="1530155"/>
            <a:ext cx="2146575" cy="21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264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6906"/>
            <a:ext cx="10515600" cy="1325563"/>
          </a:xfrm>
        </p:spPr>
        <p:txBody>
          <a:bodyPr/>
          <a:lstStyle/>
          <a:p>
            <a:r>
              <a:rPr lang="es-ES_tradnl" dirty="0"/>
              <a:t>Tratamiento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2" y="1037202"/>
            <a:ext cx="11510961" cy="1738311"/>
          </a:xfrm>
        </p:spPr>
        <p:txBody>
          <a:bodyPr numCol="1"/>
          <a:lstStyle/>
          <a:p>
            <a:pPr marL="457200" lvl="1" indent="0">
              <a:buNone/>
            </a:pPr>
            <a:r>
              <a:rPr lang="es-CO" sz="2800" b="1" dirty="0">
                <a:solidFill>
                  <a:srgbClr val="00AAA7"/>
                </a:solidFill>
              </a:rPr>
              <a:t>Criterios de inestabilidad:</a:t>
            </a:r>
          </a:p>
          <a:p>
            <a:pPr marL="457200" lvl="1" indent="0">
              <a:buNone/>
            </a:pPr>
            <a:endParaRPr lang="es-CO" sz="2800" b="1" dirty="0">
              <a:solidFill>
                <a:srgbClr val="00AAA7"/>
              </a:solidFill>
            </a:endParaRPr>
          </a:p>
          <a:p>
            <a:pPr lvl="1"/>
            <a:r>
              <a:rPr lang="es-CO" dirty="0"/>
              <a:t>El manejo depende de la causa subyayente y de la severidad de los síntomas.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8A2AB66-C6E8-2E42-8F0A-D1B2FB78C7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2781122"/>
              </p:ext>
            </p:extLst>
          </p:nvPr>
        </p:nvGraphicFramePr>
        <p:xfrm>
          <a:off x="4383212" y="2551286"/>
          <a:ext cx="7691437" cy="2117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BD497F9-79A4-DE4B-9C8D-9C303CBA1B5C}"/>
              </a:ext>
            </a:extLst>
          </p:cNvPr>
          <p:cNvSpPr txBox="1">
            <a:spLocks/>
          </p:cNvSpPr>
          <p:nvPr/>
        </p:nvSpPr>
        <p:spPr bwMode="auto">
          <a:xfrm>
            <a:off x="5375776" y="5646174"/>
            <a:ext cx="6963611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Panchal AR, et. al. Part 3: adult basic and advanced life support: 2020 AHA Guidelines for Cardiopulmonary Resuscitation and Emergency Cardiovascular Care. Circulation. 2020.</a:t>
            </a:r>
          </a:p>
        </p:txBody>
      </p:sp>
    </p:spTree>
    <p:extLst>
      <p:ext uri="{BB962C8B-B14F-4D97-AF65-F5344CB8AC3E}">
        <p14:creationId xmlns:p14="http://schemas.microsoft.com/office/powerpoint/2010/main" val="2537771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7" y="153021"/>
            <a:ext cx="10515600" cy="1325563"/>
          </a:xfrm>
        </p:spPr>
        <p:txBody>
          <a:bodyPr/>
          <a:lstStyle/>
          <a:p>
            <a:r>
              <a:rPr lang="es-ES_tradnl" dirty="0"/>
              <a:t>Medicamentos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6677229-5151-134E-8776-190928A6E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0754" y="1478584"/>
            <a:ext cx="7209743" cy="2165642"/>
          </a:xfrm>
        </p:spPr>
        <p:txBody>
          <a:bodyPr/>
          <a:lstStyle/>
          <a:p>
            <a:r>
              <a:rPr lang="es-ES_tradnl" sz="2800" b="1" dirty="0">
                <a:solidFill>
                  <a:srgbClr val="00AAA7"/>
                </a:solidFill>
              </a:rPr>
              <a:t>Atropina:</a:t>
            </a:r>
          </a:p>
          <a:p>
            <a:endParaRPr lang="es-ES_tradnl" b="1" dirty="0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Anticolinérgico.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Primera línea de manejo.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🥴  </a:t>
            </a:r>
            <a:r>
              <a:rPr lang="es-CO" dirty="0"/>
              <a:t>No funciona en los bloqueos distales.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⚠️  No debe retrasar el uso de marcapasos.</a:t>
            </a:r>
          </a:p>
          <a:p>
            <a:pPr marL="457200" lvl="1" indent="0">
              <a:buNone/>
            </a:pPr>
            <a:r>
              <a:rPr lang="es-ES_tradnl" dirty="0"/>
              <a:t>   </a:t>
            </a:r>
          </a:p>
          <a:p>
            <a:pPr marL="0" indent="0">
              <a:buNone/>
            </a:pPr>
            <a:endParaRPr lang="es-ES_tradnl" sz="2800" dirty="0"/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14017931-EF91-D54D-8FA1-43D5582229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883796"/>
              </p:ext>
            </p:extLst>
          </p:nvPr>
        </p:nvGraphicFramePr>
        <p:xfrm>
          <a:off x="6715717" y="4262768"/>
          <a:ext cx="3026428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6428">
                  <a:extLst>
                    <a:ext uri="{9D8B030D-6E8A-4147-A177-3AD203B41FA5}">
                      <a16:colId xmlns:a16="http://schemas.microsoft.com/office/drawing/2014/main" val="1643318917"/>
                    </a:ext>
                  </a:extLst>
                </a:gridCol>
              </a:tblGrid>
              <a:tr h="360314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>
                          <a:solidFill>
                            <a:srgbClr val="00AAA7"/>
                          </a:solidFill>
                          <a:latin typeface="Montserrat" panose="02000505000000020004" pitchFamily="2" charset="77"/>
                        </a:rPr>
                        <a:t>Dosis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450615"/>
                  </a:ext>
                </a:extLst>
              </a:tr>
              <a:tr h="360314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>
                          <a:solidFill>
                            <a:srgbClr val="152B48"/>
                          </a:solidFill>
                          <a:latin typeface="Montserrat" panose="02000505000000020004" pitchFamily="2" charset="77"/>
                        </a:rPr>
                        <a:t>1 mg cada 3 – 5 min, máx. 3 mg.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77637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3C7D41A5-AD43-8740-A491-AB7292D4B48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4897" y="1163342"/>
            <a:ext cx="2416212" cy="216564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A7AF587-A8E8-ED4C-9E98-F673245FC299}"/>
              </a:ext>
            </a:extLst>
          </p:cNvPr>
          <p:cNvSpPr txBox="1"/>
          <p:nvPr/>
        </p:nvSpPr>
        <p:spPr>
          <a:xfrm>
            <a:off x="2083028" y="3396285"/>
            <a:ext cx="1419949" cy="341632"/>
          </a:xfrm>
          <a:prstGeom prst="rect">
            <a:avLst/>
          </a:prstGeom>
          <a:solidFill>
            <a:srgbClr val="00AAA7"/>
          </a:solidFill>
        </p:spPr>
        <p:txBody>
          <a:bodyPr wrap="square" rtlCol="0">
            <a:spAutoFit/>
          </a:bodyPr>
          <a:lstStyle/>
          <a:p>
            <a:pPr lvl="0" algn="ctr" eaLnBrk="1" hangingPunct="1">
              <a:lnSpc>
                <a:spcPct val="90000"/>
              </a:lnSpc>
              <a:spcBef>
                <a:spcPts val="1000"/>
              </a:spcBef>
            </a:pPr>
            <a:r>
              <a:rPr lang="es-CO" dirty="0">
                <a:solidFill>
                  <a:schemeClr val="bg1"/>
                </a:solidFill>
                <a:latin typeface="Montserrat" panose="02000505000000020004" pitchFamily="2" charset="0"/>
              </a:rPr>
              <a:t>1 mg / mL</a:t>
            </a:r>
          </a:p>
        </p:txBody>
      </p:sp>
      <p:sp>
        <p:nvSpPr>
          <p:cNvPr id="12" name="Flecha: a la derecha 28">
            <a:extLst>
              <a:ext uri="{FF2B5EF4-FFF2-40B4-BE49-F238E27FC236}">
                <a16:creationId xmlns:a16="http://schemas.microsoft.com/office/drawing/2014/main" id="{E3673B99-8FCA-A84B-8284-8013D735376C}"/>
              </a:ext>
            </a:extLst>
          </p:cNvPr>
          <p:cNvSpPr/>
          <p:nvPr/>
        </p:nvSpPr>
        <p:spPr>
          <a:xfrm>
            <a:off x="6983865" y="4786909"/>
            <a:ext cx="843643" cy="365760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FFFF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1A0C306C-FC2A-E846-9541-E14A3C3B5327}"/>
              </a:ext>
            </a:extLst>
          </p:cNvPr>
          <p:cNvSpPr txBox="1">
            <a:spLocks/>
          </p:cNvSpPr>
          <p:nvPr/>
        </p:nvSpPr>
        <p:spPr bwMode="auto">
          <a:xfrm>
            <a:off x="5136886" y="6067069"/>
            <a:ext cx="6963611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Panchal AR, et. al. Part 3: adult basic and advanced life support: 2020 AHA Guidelines for Cardiopulmonary Resuscitation and Emergency Cardiovascular Care. Circulation. 2020.</a:t>
            </a:r>
          </a:p>
        </p:txBody>
      </p:sp>
    </p:spTree>
    <p:extLst>
      <p:ext uri="{BB962C8B-B14F-4D97-AF65-F5344CB8AC3E}">
        <p14:creationId xmlns:p14="http://schemas.microsoft.com/office/powerpoint/2010/main" val="149854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132889"/>
            <a:ext cx="10515600" cy="1325563"/>
          </a:xfrm>
        </p:spPr>
        <p:txBody>
          <a:bodyPr/>
          <a:lstStyle/>
          <a:p>
            <a:r>
              <a:rPr lang="es-ES_tradnl" dirty="0"/>
              <a:t>Medicamentos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6677229-5151-134E-8776-190928A6E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2663" y="1689896"/>
            <a:ext cx="7209743" cy="4161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sz="2800" b="1" dirty="0">
                <a:solidFill>
                  <a:srgbClr val="00AAA7"/>
                </a:solidFill>
              </a:rPr>
              <a:t>Adrenalina:</a:t>
            </a:r>
          </a:p>
          <a:p>
            <a:pPr>
              <a:lnSpc>
                <a:spcPct val="100000"/>
              </a:lnSpc>
            </a:pPr>
            <a:endParaRPr lang="es-ES_tradnl" b="1" dirty="0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Efecto Ⲁ y β adrenérgico.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Usar si no hay mejoría como atropina o como terapia transitoria.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“Push-dose” para hipotensión.</a:t>
            </a:r>
            <a:endParaRPr lang="es-ES_tradnl" dirty="0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⚠️  Reponer volemia y titular.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s-ES_tradnl" dirty="0"/>
          </a:p>
          <a:p>
            <a:pPr marL="0" indent="0">
              <a:lnSpc>
                <a:spcPct val="100000"/>
              </a:lnSpc>
              <a:buNone/>
            </a:pPr>
            <a:endParaRPr lang="es-ES_tradnl" sz="2800" dirty="0"/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14017931-EF91-D54D-8FA1-43D5582229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99152"/>
              </p:ext>
            </p:extLst>
          </p:nvPr>
        </p:nvGraphicFramePr>
        <p:xfrm>
          <a:off x="7496175" y="5119848"/>
          <a:ext cx="225372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3720">
                  <a:extLst>
                    <a:ext uri="{9D8B030D-6E8A-4147-A177-3AD203B41FA5}">
                      <a16:colId xmlns:a16="http://schemas.microsoft.com/office/drawing/2014/main" val="1643318917"/>
                    </a:ext>
                  </a:extLst>
                </a:gridCol>
              </a:tblGrid>
              <a:tr h="360314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>
                          <a:solidFill>
                            <a:srgbClr val="00AAA7"/>
                          </a:solidFill>
                          <a:latin typeface="Montserrat" panose="02000505000000020004" pitchFamily="2" charset="77"/>
                        </a:rPr>
                        <a:t>Dosis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450615"/>
                  </a:ext>
                </a:extLst>
              </a:tr>
              <a:tr h="360314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>
                          <a:solidFill>
                            <a:srgbClr val="152B48"/>
                          </a:solidFill>
                          <a:latin typeface="Montserrat" panose="02000505000000020004" pitchFamily="2" charset="77"/>
                        </a:rPr>
                        <a:t>2 – 10 </a:t>
                      </a:r>
                      <a:r>
                        <a:rPr lang="es-ES_tradnl" sz="2400" dirty="0" err="1">
                          <a:solidFill>
                            <a:srgbClr val="152B48"/>
                          </a:solidFill>
                          <a:latin typeface="Montserrat" panose="02000505000000020004" pitchFamily="2" charset="77"/>
                        </a:rPr>
                        <a:t>ug</a:t>
                      </a:r>
                      <a:r>
                        <a:rPr lang="es-ES_tradnl" sz="2400" dirty="0">
                          <a:solidFill>
                            <a:srgbClr val="152B48"/>
                          </a:solidFill>
                          <a:latin typeface="Montserrat" panose="02000505000000020004" pitchFamily="2" charset="77"/>
                        </a:rPr>
                        <a:t>/min.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77637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3A7AF587-A8E8-ED4C-9E98-F673245FC299}"/>
              </a:ext>
            </a:extLst>
          </p:cNvPr>
          <p:cNvSpPr txBox="1"/>
          <p:nvPr/>
        </p:nvSpPr>
        <p:spPr>
          <a:xfrm>
            <a:off x="2083029" y="3429000"/>
            <a:ext cx="1419949" cy="341632"/>
          </a:xfrm>
          <a:prstGeom prst="rect">
            <a:avLst/>
          </a:prstGeom>
          <a:solidFill>
            <a:srgbClr val="00AAA7"/>
          </a:solidFill>
        </p:spPr>
        <p:txBody>
          <a:bodyPr wrap="square" rtlCol="0">
            <a:spAutoFit/>
          </a:bodyPr>
          <a:lstStyle/>
          <a:p>
            <a:pPr lvl="0" algn="ctr" eaLnBrk="1" hangingPunct="1">
              <a:lnSpc>
                <a:spcPct val="90000"/>
              </a:lnSpc>
              <a:spcBef>
                <a:spcPts val="1000"/>
              </a:spcBef>
            </a:pPr>
            <a:r>
              <a:rPr lang="es-CO" dirty="0">
                <a:solidFill>
                  <a:schemeClr val="bg1"/>
                </a:solidFill>
                <a:latin typeface="Montserrat" panose="02000505000000020004" pitchFamily="2" charset="0"/>
              </a:rPr>
              <a:t>1 mg / mL</a:t>
            </a:r>
          </a:p>
        </p:txBody>
      </p:sp>
      <p:pic>
        <p:nvPicPr>
          <p:cNvPr id="3074" name="Picture 2" descr="Facebook">
            <a:extLst>
              <a:ext uri="{FF2B5EF4-FFF2-40B4-BE49-F238E27FC236}">
                <a16:creationId xmlns:a16="http://schemas.microsoft.com/office/drawing/2014/main" id="{0AF8BFE4-2A12-5A43-A811-2AC7435B5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6450" y="1446776"/>
            <a:ext cx="453106" cy="190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257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97128"/>
            <a:ext cx="10515600" cy="1325563"/>
          </a:xfrm>
        </p:spPr>
        <p:txBody>
          <a:bodyPr/>
          <a:lstStyle/>
          <a:p>
            <a:r>
              <a:rPr lang="es-ES_tradnl" dirty="0"/>
              <a:t>Medicamentos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6677229-5151-134E-8776-190928A6E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72806" y="1520592"/>
            <a:ext cx="7209743" cy="4161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sz="2800" b="1" dirty="0">
                <a:solidFill>
                  <a:srgbClr val="00AAA7"/>
                </a:solidFill>
              </a:rPr>
              <a:t>Dopamina:</a:t>
            </a:r>
          </a:p>
          <a:p>
            <a:pPr>
              <a:lnSpc>
                <a:spcPct val="100000"/>
              </a:lnSpc>
            </a:pPr>
            <a:endParaRPr lang="es-ES_tradnl" b="1" dirty="0"/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Efecto β y Ⲁ adrenérgico dosis - dependiente.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Usar si no hay mejoría como atropina o como terapia transitoria.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⚠️  Reponer volemia y titular.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s-ES_tradnl" dirty="0"/>
              <a:t>   </a:t>
            </a:r>
          </a:p>
          <a:p>
            <a:pPr marL="0" indent="0">
              <a:lnSpc>
                <a:spcPct val="100000"/>
              </a:lnSpc>
              <a:buNone/>
            </a:pPr>
            <a:endParaRPr lang="es-ES_tradnl" sz="2800" dirty="0"/>
          </a:p>
        </p:txBody>
      </p:sp>
      <p:graphicFrame>
        <p:nvGraphicFramePr>
          <p:cNvPr id="8" name="Tabla 4">
            <a:extLst>
              <a:ext uri="{FF2B5EF4-FFF2-40B4-BE49-F238E27FC236}">
                <a16:creationId xmlns:a16="http://schemas.microsoft.com/office/drawing/2014/main" id="{14017931-EF91-D54D-8FA1-43D5582229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086815"/>
              </p:ext>
            </p:extLst>
          </p:nvPr>
        </p:nvGraphicFramePr>
        <p:xfrm>
          <a:off x="7172325" y="4514850"/>
          <a:ext cx="3249082" cy="11672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9082">
                  <a:extLst>
                    <a:ext uri="{9D8B030D-6E8A-4147-A177-3AD203B41FA5}">
                      <a16:colId xmlns:a16="http://schemas.microsoft.com/office/drawing/2014/main" val="1643318917"/>
                    </a:ext>
                  </a:extLst>
                </a:gridCol>
              </a:tblGrid>
              <a:tr h="583607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>
                          <a:solidFill>
                            <a:srgbClr val="00AAA7"/>
                          </a:solidFill>
                          <a:latin typeface="Montserrat" panose="02000505000000020004" pitchFamily="2" charset="77"/>
                        </a:rPr>
                        <a:t>Dosis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450615"/>
                  </a:ext>
                </a:extLst>
              </a:tr>
              <a:tr h="583607">
                <a:tc>
                  <a:txBody>
                    <a:bodyPr/>
                    <a:lstStyle/>
                    <a:p>
                      <a:pPr algn="ctr"/>
                      <a:r>
                        <a:rPr lang="es-ES_tradnl" sz="2400" dirty="0">
                          <a:solidFill>
                            <a:srgbClr val="152B48"/>
                          </a:solidFill>
                          <a:latin typeface="Montserrat" panose="02000505000000020004" pitchFamily="2" charset="77"/>
                        </a:rPr>
                        <a:t>5 – 20 </a:t>
                      </a:r>
                      <a:r>
                        <a:rPr lang="es-ES_tradnl" sz="2400" dirty="0" err="1">
                          <a:solidFill>
                            <a:srgbClr val="152B48"/>
                          </a:solidFill>
                          <a:latin typeface="Montserrat" panose="02000505000000020004" pitchFamily="2" charset="77"/>
                        </a:rPr>
                        <a:t>ug</a:t>
                      </a:r>
                      <a:r>
                        <a:rPr lang="es-ES_tradnl" sz="2400" dirty="0">
                          <a:solidFill>
                            <a:srgbClr val="152B48"/>
                          </a:solidFill>
                          <a:latin typeface="Montserrat" panose="02000505000000020004" pitchFamily="2" charset="77"/>
                        </a:rPr>
                        <a:t>/kg/min.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77637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3A7AF587-A8E8-ED4C-9E98-F673245FC299}"/>
              </a:ext>
            </a:extLst>
          </p:cNvPr>
          <p:cNvSpPr txBox="1"/>
          <p:nvPr/>
        </p:nvSpPr>
        <p:spPr>
          <a:xfrm>
            <a:off x="2083029" y="3429000"/>
            <a:ext cx="1580801" cy="341632"/>
          </a:xfrm>
          <a:prstGeom prst="rect">
            <a:avLst/>
          </a:prstGeom>
          <a:solidFill>
            <a:srgbClr val="00AAA7"/>
          </a:solidFill>
        </p:spPr>
        <p:txBody>
          <a:bodyPr wrap="square" rtlCol="0">
            <a:spAutoFit/>
          </a:bodyPr>
          <a:lstStyle/>
          <a:p>
            <a:pPr lvl="0" algn="ctr" eaLnBrk="1" hangingPunct="1">
              <a:lnSpc>
                <a:spcPct val="90000"/>
              </a:lnSpc>
              <a:spcBef>
                <a:spcPts val="1000"/>
              </a:spcBef>
            </a:pPr>
            <a:r>
              <a:rPr lang="es-CO" dirty="0">
                <a:solidFill>
                  <a:schemeClr val="bg1"/>
                </a:solidFill>
                <a:latin typeface="Montserrat" panose="02000505000000020004" pitchFamily="2" charset="0"/>
              </a:rPr>
              <a:t>40 mg / mL</a:t>
            </a:r>
          </a:p>
        </p:txBody>
      </p:sp>
      <p:pic>
        <p:nvPicPr>
          <p:cNvPr id="4098" name="Picture 2" descr="FARMACOS HUMANOS Archivos | Asistir Veterinaria">
            <a:extLst>
              <a:ext uri="{FF2B5EF4-FFF2-40B4-BE49-F238E27FC236}">
                <a16:creationId xmlns:a16="http://schemas.microsoft.com/office/drawing/2014/main" id="{5012DEC1-DCC9-F84E-A071-30486A1B23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83028" y="1520592"/>
            <a:ext cx="1580802" cy="185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lecha: a la derecha 28">
            <a:extLst>
              <a:ext uri="{FF2B5EF4-FFF2-40B4-BE49-F238E27FC236}">
                <a16:creationId xmlns:a16="http://schemas.microsoft.com/office/drawing/2014/main" id="{8ADB0C42-1E8F-864C-BC17-4C080AF0BA5B}"/>
              </a:ext>
            </a:extLst>
          </p:cNvPr>
          <p:cNvSpPr/>
          <p:nvPr/>
        </p:nvSpPr>
        <p:spPr>
          <a:xfrm>
            <a:off x="7400923" y="5228822"/>
            <a:ext cx="1053192" cy="365760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FFFF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8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609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3" y="155231"/>
            <a:ext cx="10515600" cy="1325563"/>
          </a:xfrm>
        </p:spPr>
        <p:txBody>
          <a:bodyPr/>
          <a:lstStyle/>
          <a:p>
            <a:r>
              <a:rPr lang="es-ES_tradnl" dirty="0"/>
              <a:t>Objetivo y 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1690688"/>
            <a:ext cx="4575745" cy="20903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dirty="0"/>
              <a:t>Describir los </a:t>
            </a:r>
            <a:r>
              <a:rPr lang="es-CO" b="1" dirty="0"/>
              <a:t>principales</a:t>
            </a:r>
            <a:r>
              <a:rPr lang="es-CO" dirty="0"/>
              <a:t> tipos de bradiarritmias, su diagnóstico y tratamiento agudo según las recomendaciones actuales.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1A2042E7-C5BF-4D4C-AEF0-D8F776B5F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8974030"/>
              </p:ext>
            </p:extLst>
          </p:nvPr>
        </p:nvGraphicFramePr>
        <p:xfrm>
          <a:off x="5413945" y="1690688"/>
          <a:ext cx="6164943" cy="4050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997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888" y="157161"/>
            <a:ext cx="10515600" cy="1325563"/>
          </a:xfrm>
        </p:spPr>
        <p:txBody>
          <a:bodyPr/>
          <a:lstStyle/>
          <a:p>
            <a:r>
              <a:rPr lang="es-ES_tradnl" dirty="0"/>
              <a:t>Marcapasos </a:t>
            </a:r>
            <a:r>
              <a:rPr lang="es-ES_tradnl" dirty="0" err="1"/>
              <a:t>transcutáneo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64709" y="1586706"/>
            <a:ext cx="6793327" cy="36845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2200" dirty="0"/>
              <a:t>Medida transitoria.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Indicaciones: no respuesta a atropina, bloqueos ≥ Mobitz 2, inestabilidad. </a:t>
            </a:r>
            <a:endParaRPr lang="es-ES_tradnl" sz="2200" dirty="0"/>
          </a:p>
          <a:p>
            <a:pPr>
              <a:lnSpc>
                <a:spcPct val="100000"/>
              </a:lnSpc>
            </a:pPr>
            <a:r>
              <a:rPr lang="es-ES_tradnl" sz="2200" b="1" dirty="0"/>
              <a:t>Requiere </a:t>
            </a:r>
            <a:r>
              <a:rPr lang="es-ES_tradnl" sz="2200" b="1" dirty="0" err="1"/>
              <a:t>sedoanalgesia</a:t>
            </a:r>
            <a:r>
              <a:rPr lang="es-ES_tradnl" sz="2200" b="1" dirty="0"/>
              <a:t>.</a:t>
            </a:r>
            <a:endParaRPr lang="es-CO" sz="2200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4EE7EE5-82A0-9248-B91C-799CEFCA51F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943" y="1371240"/>
            <a:ext cx="3122857" cy="2411770"/>
          </a:xfrm>
          <a:prstGeom prst="rect">
            <a:avLst/>
          </a:prstGeom>
        </p:spPr>
      </p:pic>
      <p:pic>
        <p:nvPicPr>
          <p:cNvPr id="7" name="Picture 1" descr="page6image19191904">
            <a:extLst>
              <a:ext uri="{FF2B5EF4-FFF2-40B4-BE49-F238E27FC236}">
                <a16:creationId xmlns:a16="http://schemas.microsoft.com/office/drawing/2014/main" id="{CC3C9CF6-DF91-F34A-8FEF-1805253E1A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62889" y="3990974"/>
            <a:ext cx="3996966" cy="210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65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02"/>
            <a:ext cx="10515600" cy="1325563"/>
          </a:xfrm>
        </p:spPr>
        <p:txBody>
          <a:bodyPr/>
          <a:lstStyle/>
          <a:p>
            <a:r>
              <a:rPr lang="es-ES_tradnl" dirty="0"/>
              <a:t>Marcapasos </a:t>
            </a:r>
            <a:r>
              <a:rPr lang="es-ES_tradnl" dirty="0" err="1"/>
              <a:t>transcutáneo</a:t>
            </a:r>
            <a:endParaRPr lang="es-ES_tradn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11C0BF-1B9B-264A-B454-A88C6EBCD1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87049" y="728729"/>
            <a:ext cx="6793327" cy="823912"/>
          </a:xfrm>
        </p:spPr>
        <p:txBody>
          <a:bodyPr/>
          <a:lstStyle/>
          <a:p>
            <a:r>
              <a:rPr lang="es-ES_tradnl" dirty="0">
                <a:solidFill>
                  <a:srgbClr val="00AAA7"/>
                </a:solidFill>
              </a:rPr>
              <a:t>Signos de captura adecuada: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28777" y="1739898"/>
            <a:ext cx="10694440" cy="3684588"/>
          </a:xfrm>
        </p:spPr>
        <p:txBody>
          <a:bodyPr/>
          <a:lstStyle/>
          <a:p>
            <a:r>
              <a:rPr lang="es-CO" sz="2200" dirty="0"/>
              <a:t>Espiga de marcapasos en trazado cardioscópico.</a:t>
            </a:r>
          </a:p>
          <a:p>
            <a:r>
              <a:rPr lang="es-CO" sz="2200" dirty="0"/>
              <a:t>Cada espiga va seguida de un QRS.</a:t>
            </a:r>
          </a:p>
          <a:p>
            <a:r>
              <a:rPr lang="es-CO" sz="2200" dirty="0"/>
              <a:t>Cada espiga y QRS se correlacionan con pulso arterial.</a:t>
            </a:r>
          </a:p>
          <a:p>
            <a:r>
              <a:rPr lang="es-CO" sz="2200" dirty="0"/>
              <a:t>Los síntomas del paciente mejoran.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4F5F49-B201-1943-834D-E4A52E51CF2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9855" y="3700247"/>
            <a:ext cx="3284584" cy="114043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732EC5B-B083-CC46-AB41-29E6DB8B28A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4143" y="4840682"/>
            <a:ext cx="3266574" cy="154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22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191423"/>
            <a:ext cx="10515600" cy="1325563"/>
          </a:xfrm>
        </p:spPr>
        <p:txBody>
          <a:bodyPr/>
          <a:lstStyle/>
          <a:p>
            <a:r>
              <a:rPr lang="es-ES_tradnl" dirty="0"/>
              <a:t>Tratamiento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DA5EEDF-784B-9549-8B39-1EBD335DD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037" y="1332328"/>
            <a:ext cx="10073938" cy="1472798"/>
          </a:xfrm>
          <a:prstGeom prst="rect">
            <a:avLst/>
          </a:prstGeom>
        </p:spPr>
      </p:pic>
      <p:sp>
        <p:nvSpPr>
          <p:cNvPr id="12" name="Flecha: a la derecha 28">
            <a:extLst>
              <a:ext uri="{FF2B5EF4-FFF2-40B4-BE49-F238E27FC236}">
                <a16:creationId xmlns:a16="http://schemas.microsoft.com/office/drawing/2014/main" id="{E3673B99-8FCA-A84B-8284-8013D735376C}"/>
              </a:ext>
            </a:extLst>
          </p:cNvPr>
          <p:cNvSpPr/>
          <p:nvPr/>
        </p:nvSpPr>
        <p:spPr>
          <a:xfrm>
            <a:off x="1846489" y="2068726"/>
            <a:ext cx="9628415" cy="736399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FFFF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3E557CFA-A4D6-EB45-B66C-52E7F5C7808E}"/>
              </a:ext>
            </a:extLst>
          </p:cNvPr>
          <p:cNvSpPr txBox="1">
            <a:spLocks/>
          </p:cNvSpPr>
          <p:nvPr/>
        </p:nvSpPr>
        <p:spPr bwMode="auto">
          <a:xfrm>
            <a:off x="5228389" y="6043611"/>
            <a:ext cx="6963611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Panchal AR, et. al. Part 3: adult basic and advanced life support: 2020 AHA Guidelines for Cardiopulmonary Resuscitation and Emergency Cardiovascular Care. Circulation. 2020.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9D945C2-6779-F045-946D-0C58D5122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191" y="2909851"/>
            <a:ext cx="5937713" cy="126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868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89" y="-163513"/>
            <a:ext cx="10515600" cy="1325563"/>
          </a:xfrm>
        </p:spPr>
        <p:txBody>
          <a:bodyPr/>
          <a:lstStyle/>
          <a:p>
            <a:r>
              <a:rPr lang="es-ES_tradnl" dirty="0"/>
              <a:t>Marcapasos permanente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4D434B4-384D-4247-AE7D-90BB8870E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252" y="848318"/>
            <a:ext cx="9538011" cy="3456389"/>
          </a:xfrm>
          <a:prstGeom prst="rect">
            <a:avLst/>
          </a:prstGeom>
        </p:spPr>
      </p:pic>
      <p:sp>
        <p:nvSpPr>
          <p:cNvPr id="10" name="Flecha: a la derecha 28">
            <a:extLst>
              <a:ext uri="{FF2B5EF4-FFF2-40B4-BE49-F238E27FC236}">
                <a16:creationId xmlns:a16="http://schemas.microsoft.com/office/drawing/2014/main" id="{5ED57431-396C-C340-800E-533E0992492E}"/>
              </a:ext>
            </a:extLst>
          </p:cNvPr>
          <p:cNvSpPr/>
          <p:nvPr/>
        </p:nvSpPr>
        <p:spPr>
          <a:xfrm>
            <a:off x="2577715" y="1523136"/>
            <a:ext cx="9295198" cy="1210242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FFFF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6032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1BAAC3D-415F-044F-B894-9F32DE15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075" y="1775998"/>
            <a:ext cx="10515600" cy="1957801"/>
          </a:xfrm>
        </p:spPr>
        <p:txBody>
          <a:bodyPr/>
          <a:lstStyle/>
          <a:p>
            <a:r>
              <a:rPr lang="es-ES_tradnl" sz="4800" dirty="0"/>
              <a:t>Algoritmo de manejo</a:t>
            </a:r>
          </a:p>
        </p:txBody>
      </p:sp>
    </p:spTree>
    <p:extLst>
      <p:ext uri="{BB962C8B-B14F-4D97-AF65-F5344CB8AC3E}">
        <p14:creationId xmlns:p14="http://schemas.microsoft.com/office/powerpoint/2010/main" val="1011355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1103357-E94A-6741-A746-95B49D6BD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028" y="204787"/>
            <a:ext cx="8102841" cy="456723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60436822-9AFD-9049-985A-2FDA663A6AEB}"/>
              </a:ext>
            </a:extLst>
          </p:cNvPr>
          <p:cNvSpPr/>
          <p:nvPr/>
        </p:nvSpPr>
        <p:spPr>
          <a:xfrm>
            <a:off x="5145543" y="2406764"/>
            <a:ext cx="3584123" cy="250712"/>
          </a:xfrm>
          <a:prstGeom prst="rect">
            <a:avLst/>
          </a:prstGeom>
          <a:noFill/>
          <a:ln w="38100"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65A2B99-0204-2D4A-82A9-0598C1306A56}"/>
              </a:ext>
            </a:extLst>
          </p:cNvPr>
          <p:cNvSpPr/>
          <p:nvPr/>
        </p:nvSpPr>
        <p:spPr>
          <a:xfrm>
            <a:off x="9564460" y="4221753"/>
            <a:ext cx="1763485" cy="206826"/>
          </a:xfrm>
          <a:prstGeom prst="rect">
            <a:avLst/>
          </a:prstGeom>
          <a:noFill/>
          <a:ln w="38100"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617719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2EC8C76-005E-074D-8A2C-C520D47615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91878" y="731489"/>
            <a:ext cx="7452484" cy="427107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DE0762A-D14C-4940-AD21-8F4085FA27DF}"/>
              </a:ext>
            </a:extLst>
          </p:cNvPr>
          <p:cNvSpPr/>
          <p:nvPr/>
        </p:nvSpPr>
        <p:spPr>
          <a:xfrm>
            <a:off x="5800725" y="1953060"/>
            <a:ext cx="842951" cy="232928"/>
          </a:xfrm>
          <a:prstGeom prst="rect">
            <a:avLst/>
          </a:prstGeom>
          <a:noFill/>
          <a:ln w="38100"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C82B007-C33F-AC47-BFC9-013F98DF0DD5}"/>
              </a:ext>
            </a:extLst>
          </p:cNvPr>
          <p:cNvSpPr/>
          <p:nvPr/>
        </p:nvSpPr>
        <p:spPr>
          <a:xfrm>
            <a:off x="8975953" y="1266579"/>
            <a:ext cx="2325460" cy="247896"/>
          </a:xfrm>
          <a:prstGeom prst="rect">
            <a:avLst/>
          </a:prstGeom>
          <a:noFill/>
          <a:ln w="38100"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AD5C6FAE-02DB-6C4E-A5D4-566CE819B340}"/>
              </a:ext>
            </a:extLst>
          </p:cNvPr>
          <p:cNvSpPr txBox="1">
            <a:spLocks/>
          </p:cNvSpPr>
          <p:nvPr/>
        </p:nvSpPr>
        <p:spPr bwMode="auto">
          <a:xfrm>
            <a:off x="4951913" y="6072186"/>
            <a:ext cx="7240087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CO" sz="1200" i="1" dirty="0"/>
              <a:t>Panchal AR, et. al. Part 3: adult basic and advanced life support: 2020 AHA Guidelines for Cardiopulmonary Resuscitation and Emergency Cardiovascular Care. Circulation. 2020.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9627537-DA3E-F34A-853E-919B079006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>
          <a:xfrm>
            <a:off x="8975953" y="5160857"/>
            <a:ext cx="3001618" cy="43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17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2C909B0-0702-4E4B-892B-54E97BEB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2" y="149303"/>
            <a:ext cx="10515600" cy="1325563"/>
          </a:xfrm>
        </p:spPr>
        <p:txBody>
          <a:bodyPr/>
          <a:lstStyle/>
          <a:p>
            <a:r>
              <a:rPr lang="es-ES_tradnl" dirty="0"/>
              <a:t>Conclusiones y recomendaciones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2CEBE9FF-CD40-EA40-8A04-78C4642AC5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541037"/>
              </p:ext>
            </p:extLst>
          </p:nvPr>
        </p:nvGraphicFramePr>
        <p:xfrm>
          <a:off x="4560992" y="1456569"/>
          <a:ext cx="7507373" cy="506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407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77D1659-03DF-214A-8269-3E9E0235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96" y="957472"/>
            <a:ext cx="3932237" cy="1938129"/>
          </a:xfrm>
        </p:spPr>
        <p:txBody>
          <a:bodyPr/>
          <a:lstStyle/>
          <a:p>
            <a:r>
              <a:rPr lang="es-ES_tradnl" sz="5400" dirty="0"/>
              <a:t>¡Gracias!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CA38D9B-4F49-2C45-9534-BD45F9306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72225" y="5151155"/>
            <a:ext cx="5075091" cy="1938130"/>
          </a:xfrm>
        </p:spPr>
        <p:txBody>
          <a:bodyPr/>
          <a:lstStyle/>
          <a:p>
            <a:endParaRPr lang="es-ES_tradnl" dirty="0"/>
          </a:p>
          <a:p>
            <a:r>
              <a:rPr lang="es-ES_tradnl" dirty="0"/>
              <a:t>valeria.martinez@cursofuturosresidentes.com</a:t>
            </a:r>
          </a:p>
          <a:p>
            <a:r>
              <a:rPr lang="es-ES_tradnl" dirty="0"/>
              <a:t>@</a:t>
            </a:r>
            <a:r>
              <a:rPr lang="es-ES_tradnl" dirty="0" err="1"/>
              <a:t>craftmedicine</a:t>
            </a:r>
            <a:r>
              <a:rPr lang="es-ES_tradnl" dirty="0"/>
              <a:t> </a:t>
            </a:r>
          </a:p>
        </p:txBody>
      </p:sp>
      <p:pic>
        <p:nvPicPr>
          <p:cNvPr id="29700" name="Picture 4" descr="A New Look for Instagram | Símbolo do instagram, Logotipo instagram,  Imagens de telefone">
            <a:extLst>
              <a:ext uri="{FF2B5EF4-FFF2-40B4-BE49-F238E27FC236}">
                <a16:creationId xmlns:a16="http://schemas.microsoft.com/office/drawing/2014/main" id="{349718EA-4B5F-9843-8BCC-650ED0F6AB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63949" y="5907988"/>
            <a:ext cx="363055" cy="37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Eliminar o archivar correo? Os contamos las diferencias y cómo configurarlo  - Goldenmac Blog">
            <a:extLst>
              <a:ext uri="{FF2B5EF4-FFF2-40B4-BE49-F238E27FC236}">
                <a16:creationId xmlns:a16="http://schemas.microsoft.com/office/drawing/2014/main" id="{1D1FAE75-E236-E84A-8E8A-50386BE77F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58825" y="5535804"/>
            <a:ext cx="368179" cy="37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608D5C3-4CDE-7F4B-9C4F-681C117D4F4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62401" y="764569"/>
            <a:ext cx="5542003" cy="434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6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179044"/>
            <a:ext cx="10515600" cy="1325563"/>
          </a:xfrm>
        </p:spPr>
        <p:txBody>
          <a:bodyPr/>
          <a:lstStyle/>
          <a:p>
            <a:r>
              <a:rPr lang="es-ES_tradnl" dirty="0"/>
              <a:t>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504607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Bradicardia: frecuencia cardíaca &lt; 60 </a:t>
            </a:r>
            <a:r>
              <a:rPr lang="es-ES_tradnl" dirty="0" err="1"/>
              <a:t>lpm</a:t>
            </a:r>
            <a:r>
              <a:rPr lang="es-ES_tradnl" dirty="0"/>
              <a:t>. 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Reacción fisiológica (deportistas sanos) vs. alteración patológica.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Asintomáticas o sintomáticas (&lt; 50 </a:t>
            </a:r>
            <a:r>
              <a:rPr lang="es-ES_tradnl" dirty="0" err="1"/>
              <a:t>lpm</a:t>
            </a:r>
            <a:r>
              <a:rPr lang="es-ES_tradnl" dirty="0"/>
              <a:t>):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sz="1800" dirty="0"/>
              <a:t>Estables o inestables.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FB1603A-076B-9744-806E-501AF271B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277" y="3429000"/>
            <a:ext cx="6616721" cy="2557117"/>
          </a:xfrm>
          <a:prstGeom prst="rect">
            <a:avLst/>
          </a:prstGeom>
        </p:spPr>
      </p:pic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0014E6DC-66A5-6F4F-BDF6-CDDCC649CF70}"/>
              </a:ext>
            </a:extLst>
          </p:cNvPr>
          <p:cNvSpPr txBox="1">
            <a:spLocks/>
          </p:cNvSpPr>
          <p:nvPr/>
        </p:nvSpPr>
        <p:spPr bwMode="auto">
          <a:xfrm>
            <a:off x="5507856" y="6308387"/>
            <a:ext cx="6684144" cy="37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Bradiarritmias y bloqueos de la conduccion. Rev Esp Cardiol. 2012;65(7):656–667 .</a:t>
            </a:r>
          </a:p>
        </p:txBody>
      </p:sp>
    </p:spTree>
    <p:extLst>
      <p:ext uri="{BB962C8B-B14F-4D97-AF65-F5344CB8AC3E}">
        <p14:creationId xmlns:p14="http://schemas.microsoft.com/office/powerpoint/2010/main" val="173292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119518"/>
            <a:ext cx="10515600" cy="1325563"/>
          </a:xfrm>
        </p:spPr>
        <p:txBody>
          <a:bodyPr/>
          <a:lstStyle/>
          <a:p>
            <a:r>
              <a:rPr lang="es-ES_tradnl" dirty="0"/>
              <a:t>Causas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664"/>
            <a:ext cx="10667999" cy="1738311"/>
          </a:xfrm>
        </p:spPr>
        <p:txBody>
          <a:bodyPr numCol="2"/>
          <a:lstStyle/>
          <a:p>
            <a:pPr lvl="1">
              <a:lnSpc>
                <a:spcPct val="100000"/>
              </a:lnSpc>
            </a:pPr>
            <a:r>
              <a:rPr lang="es-CO" sz="2200" dirty="0"/>
              <a:t>IAM.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Miocarditis.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Alteraciones electrolíticas.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Enfermedad del nodo sinusal.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Intoxicación: digoxina, betabloqueadores.</a:t>
            </a:r>
          </a:p>
          <a:p>
            <a:pPr lvl="1">
              <a:lnSpc>
                <a:spcPct val="100000"/>
              </a:lnSpc>
            </a:pPr>
            <a:endParaRPr lang="es-CO" sz="2200" dirty="0"/>
          </a:p>
          <a:p>
            <a:pPr lvl="1">
              <a:lnSpc>
                <a:spcPct val="100000"/>
              </a:lnSpc>
            </a:pPr>
            <a:r>
              <a:rPr lang="es-CO" sz="2200" dirty="0"/>
              <a:t>Respuesta vasovagal.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Hipoxemia.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Hipoglucemia.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Hipotermia.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Hipotiroidismo.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Hipertensión endocraneana.</a:t>
            </a:r>
            <a:endParaRPr lang="es-CO" dirty="0"/>
          </a:p>
          <a:p>
            <a:pPr marL="0" indent="0" algn="just">
              <a:lnSpc>
                <a:spcPct val="100000"/>
              </a:lnSpc>
              <a:buNone/>
            </a:pPr>
            <a:endParaRPr lang="es-ES_tradnl" dirty="0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F7C86915-CAE1-7F4D-96D7-A917091F5EF3}"/>
              </a:ext>
            </a:extLst>
          </p:cNvPr>
          <p:cNvSpPr txBox="1">
            <a:spLocks/>
          </p:cNvSpPr>
          <p:nvPr/>
        </p:nvSpPr>
        <p:spPr bwMode="auto">
          <a:xfrm>
            <a:off x="5507856" y="6218689"/>
            <a:ext cx="6684144" cy="37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Bradiarritmias y bloqueos de la conduccion. Rev Esp Cardiol. 2012;65(7):656–667 .</a:t>
            </a:r>
          </a:p>
        </p:txBody>
      </p:sp>
    </p:spTree>
    <p:extLst>
      <p:ext uri="{BB962C8B-B14F-4D97-AF65-F5344CB8AC3E}">
        <p14:creationId xmlns:p14="http://schemas.microsoft.com/office/powerpoint/2010/main" val="409730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75418"/>
            <a:ext cx="10515600" cy="1325563"/>
          </a:xfrm>
        </p:spPr>
        <p:txBody>
          <a:bodyPr/>
          <a:lstStyle/>
          <a:p>
            <a:r>
              <a:rPr lang="es-ES_tradnl" dirty="0"/>
              <a:t>Evaluación inicial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96709"/>
            <a:ext cx="10667999" cy="2740634"/>
          </a:xfrm>
        </p:spPr>
        <p:txBody>
          <a:bodyPr numCol="1"/>
          <a:lstStyle/>
          <a:p>
            <a:pPr lvl="1">
              <a:lnSpc>
                <a:spcPct val="100000"/>
              </a:lnSpc>
            </a:pPr>
            <a:r>
              <a:rPr lang="es-CO" sz="2200" dirty="0"/>
              <a:t>ABCDE.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¿Oxígeno suplementario?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Acceso venoso.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Monitoreo cardioscópico y saturación de oxígeno.</a:t>
            </a:r>
          </a:p>
          <a:p>
            <a:pPr lvl="1">
              <a:lnSpc>
                <a:spcPct val="100000"/>
              </a:lnSpc>
            </a:pPr>
            <a:r>
              <a:rPr lang="es-CO" sz="2200" dirty="0"/>
              <a:t>Electrocardiograma: bloqueos AV.</a:t>
            </a:r>
          </a:p>
          <a:p>
            <a:pPr lvl="1">
              <a:lnSpc>
                <a:spcPct val="100000"/>
              </a:lnSpc>
            </a:pPr>
            <a:endParaRPr lang="es-CO" sz="2200" dirty="0"/>
          </a:p>
          <a:p>
            <a:pPr lvl="1">
              <a:lnSpc>
                <a:spcPct val="100000"/>
              </a:lnSpc>
            </a:pPr>
            <a:endParaRPr lang="es-CO" sz="2200" dirty="0"/>
          </a:p>
          <a:p>
            <a:pPr marL="0" indent="0" algn="just">
              <a:lnSpc>
                <a:spcPct val="100000"/>
              </a:lnSpc>
              <a:buNone/>
            </a:pPr>
            <a:endParaRPr lang="es-ES_tradn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6FA3546-E0B6-6A42-BAE7-9685FDD8C7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>
          <a:xfrm>
            <a:off x="8016388" y="1254123"/>
            <a:ext cx="3804138" cy="51816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2776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0582"/>
            <a:ext cx="10515600" cy="1325563"/>
          </a:xfrm>
        </p:spPr>
        <p:txBody>
          <a:bodyPr/>
          <a:lstStyle/>
          <a:p>
            <a:r>
              <a:rPr lang="es-ES_tradnl" dirty="0"/>
              <a:t>Bradicardia </a:t>
            </a:r>
            <a:r>
              <a:rPr lang="es-ES_tradnl" dirty="0" err="1"/>
              <a:t>sinusal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988" y="1633122"/>
            <a:ext cx="10667999" cy="2740634"/>
          </a:xfrm>
        </p:spPr>
        <p:txBody>
          <a:bodyPr numCol="1"/>
          <a:lstStyle/>
          <a:p>
            <a:pPr>
              <a:lnSpc>
                <a:spcPct val="100000"/>
              </a:lnSpc>
            </a:pPr>
            <a:r>
              <a:rPr lang="es-CO" sz="2200" dirty="0"/>
              <a:t>EKG: onda P normal seguida de complejo QRS normal, RR regular. 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Fisiológica y transitoria por aumento del tono vagal. 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Patológica: persistente, &lt; 40 lpm en el día, sintomática ➡️ disfunción del nodo sinusal. </a:t>
            </a:r>
            <a:br>
              <a:rPr lang="es-CO" sz="2400" dirty="0"/>
            </a:br>
            <a:endParaRPr lang="es-CO" sz="2400" dirty="0"/>
          </a:p>
          <a:p>
            <a:pPr lvl="1">
              <a:lnSpc>
                <a:spcPct val="100000"/>
              </a:lnSpc>
            </a:pPr>
            <a:endParaRPr lang="es-CO" sz="2200" dirty="0"/>
          </a:p>
          <a:p>
            <a:pPr marL="0" indent="0" algn="just">
              <a:lnSpc>
                <a:spcPct val="100000"/>
              </a:lnSpc>
              <a:buNone/>
            </a:pPr>
            <a:endParaRPr lang="es-ES_tradnl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71DC80E1-73A6-934B-9E93-1D9C8B7B4B6C}"/>
              </a:ext>
            </a:extLst>
          </p:cNvPr>
          <p:cNvSpPr txBox="1">
            <a:spLocks/>
          </p:cNvSpPr>
          <p:nvPr/>
        </p:nvSpPr>
        <p:spPr bwMode="auto">
          <a:xfrm>
            <a:off x="5184005" y="6131644"/>
            <a:ext cx="6836546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Bayes de Luna A. Manual de electrocardiografía básica. Caduceo Multimedia SL; 2014.</a:t>
            </a:r>
          </a:p>
        </p:txBody>
      </p:sp>
      <p:pic>
        <p:nvPicPr>
          <p:cNvPr id="15362" name="Picture 2" descr="Ritmo Cardiaco, Análisis">
            <a:extLst>
              <a:ext uri="{FF2B5EF4-FFF2-40B4-BE49-F238E27FC236}">
                <a16:creationId xmlns:a16="http://schemas.microsoft.com/office/drawing/2014/main" id="{E425FB5A-44A0-AE44-82CD-5C916DBD1A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723"/>
          <a:stretch/>
        </p:blipFill>
        <p:spPr bwMode="auto">
          <a:xfrm>
            <a:off x="5004400" y="3854561"/>
            <a:ext cx="6903587" cy="166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4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00874"/>
            <a:ext cx="10515600" cy="1325563"/>
          </a:xfrm>
        </p:spPr>
        <p:txBody>
          <a:bodyPr/>
          <a:lstStyle/>
          <a:p>
            <a:r>
              <a:rPr lang="es-ES_tradnl" dirty="0"/>
              <a:t>Disfunción del nodo </a:t>
            </a:r>
            <a:r>
              <a:rPr lang="es-ES_tradnl" dirty="0" err="1"/>
              <a:t>sinusal</a:t>
            </a:r>
            <a:endParaRPr lang="es-ES_tradnl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44E9E79F-A226-384B-86F6-651257970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3" y="1345807"/>
            <a:ext cx="10667997" cy="2090392"/>
          </a:xfrm>
        </p:spPr>
        <p:txBody>
          <a:bodyPr numCol="1"/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sz="2200" dirty="0"/>
              <a:t>Espectro de trastornos que </a:t>
            </a:r>
            <a:r>
              <a:rPr lang="es-CO" sz="2200" b="1" dirty="0"/>
              <a:t>afectan la generación del impulso </a:t>
            </a:r>
            <a:r>
              <a:rPr lang="es-CO" sz="2200" dirty="0"/>
              <a:t>en el nodo sinusal y su transmisión en las </a:t>
            </a:r>
            <a:r>
              <a:rPr lang="es-CO" sz="2200" b="1" dirty="0"/>
              <a:t>aurículas. </a:t>
            </a:r>
            <a:r>
              <a:rPr lang="es-CO" sz="2200" dirty="0"/>
              <a:t>Puede causar bradiarritmias y taquiarritmias.</a:t>
            </a:r>
          </a:p>
          <a:p>
            <a:pPr marL="0" indent="0" algn="just">
              <a:lnSpc>
                <a:spcPct val="100000"/>
              </a:lnSpc>
              <a:buNone/>
            </a:pPr>
            <a:br>
              <a:rPr lang="es-CO" sz="2400" dirty="0"/>
            </a:br>
            <a:endParaRPr lang="es-CO" sz="2400" dirty="0"/>
          </a:p>
          <a:p>
            <a:pPr lvl="1">
              <a:lnSpc>
                <a:spcPct val="100000"/>
              </a:lnSpc>
            </a:pPr>
            <a:endParaRPr lang="es-CO" sz="2200" dirty="0"/>
          </a:p>
          <a:p>
            <a:pPr marL="0" indent="0" algn="just">
              <a:lnSpc>
                <a:spcPct val="100000"/>
              </a:lnSpc>
              <a:buNone/>
            </a:pPr>
            <a:endParaRPr lang="es-ES_tradn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D5261EA-69CE-F844-9921-77081C7EC88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03057" y="2784301"/>
            <a:ext cx="6684145" cy="24133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dirty="0"/>
              <a:t>Bradicardia sinusal persistente. </a:t>
            </a:r>
          </a:p>
          <a:p>
            <a:pPr>
              <a:lnSpc>
                <a:spcPct val="100000"/>
              </a:lnSpc>
            </a:pPr>
            <a:r>
              <a:rPr lang="es-CO" dirty="0"/>
              <a:t>Pausas o paradas sinusales.</a:t>
            </a:r>
          </a:p>
          <a:p>
            <a:pPr>
              <a:lnSpc>
                <a:spcPct val="100000"/>
              </a:lnSpc>
            </a:pPr>
            <a:r>
              <a:rPr lang="es-CO" dirty="0"/>
              <a:t>Bloqueo de salida senoauricular. </a:t>
            </a:r>
          </a:p>
          <a:p>
            <a:pPr>
              <a:lnSpc>
                <a:spcPct val="100000"/>
              </a:lnSpc>
            </a:pPr>
            <a:r>
              <a:rPr lang="es-CO" dirty="0"/>
              <a:t>Taquicardia auricular (FA).</a:t>
            </a:r>
            <a:endParaRPr lang="es-CO" sz="2400" dirty="0"/>
          </a:p>
          <a:p>
            <a:pPr>
              <a:lnSpc>
                <a:spcPct val="100000"/>
              </a:lnSpc>
            </a:pPr>
            <a:r>
              <a:rPr lang="es-CO" dirty="0"/>
              <a:t>Síndrome de bradicardia-taquicardia. </a:t>
            </a:r>
            <a:endParaRPr lang="es-CO" sz="2400" dirty="0"/>
          </a:p>
          <a:p>
            <a:pPr marL="0" indent="0">
              <a:lnSpc>
                <a:spcPct val="100000"/>
              </a:lnSpc>
              <a:buNone/>
            </a:pPr>
            <a:endParaRPr lang="es-ES_tradnl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149E85FA-A8BC-C842-B5AD-BFA6BF86DEAC}"/>
              </a:ext>
            </a:extLst>
          </p:cNvPr>
          <p:cNvSpPr txBox="1">
            <a:spLocks/>
          </p:cNvSpPr>
          <p:nvPr/>
        </p:nvSpPr>
        <p:spPr bwMode="auto">
          <a:xfrm>
            <a:off x="5507856" y="6218689"/>
            <a:ext cx="6684144" cy="37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Bradiarritmias y bloqueos de la conduccion. Rev Esp Cardiol. 2012;65(7):656–667 .</a:t>
            </a:r>
          </a:p>
        </p:txBody>
      </p:sp>
    </p:spTree>
    <p:extLst>
      <p:ext uri="{BB962C8B-B14F-4D97-AF65-F5344CB8AC3E}">
        <p14:creationId xmlns:p14="http://schemas.microsoft.com/office/powerpoint/2010/main" val="308123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7" y="251385"/>
            <a:ext cx="10515600" cy="1325563"/>
          </a:xfrm>
        </p:spPr>
        <p:txBody>
          <a:bodyPr/>
          <a:lstStyle/>
          <a:p>
            <a:r>
              <a:rPr lang="es-ES_tradnl" dirty="0"/>
              <a:t>Bloqueos de la conducción AV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240" y="1418452"/>
            <a:ext cx="10667999" cy="2740634"/>
          </a:xfrm>
        </p:spPr>
        <p:txBody>
          <a:bodyPr numCol="1"/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dirty="0"/>
              <a:t>Trastorno en el que los </a:t>
            </a:r>
            <a:r>
              <a:rPr lang="es-CO" b="1" dirty="0"/>
              <a:t>impulsos auriculares </a:t>
            </a:r>
            <a:r>
              <a:rPr lang="es-CO" dirty="0"/>
              <a:t>son conducidos con </a:t>
            </a:r>
            <a:r>
              <a:rPr lang="es-CO" b="1" dirty="0"/>
              <a:t>retraso o no son conducidos </a:t>
            </a:r>
            <a:r>
              <a:rPr lang="es-CO" dirty="0"/>
              <a:t>en lo absoluto a los </a:t>
            </a:r>
            <a:r>
              <a:rPr lang="es-CO" b="1" dirty="0"/>
              <a:t>ventrículos,</a:t>
            </a:r>
            <a:r>
              <a:rPr lang="es-CO" dirty="0"/>
              <a:t> sin estar en un período refractario fisiológico.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Incidencia de hasta el 30 %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Principal indicación del marcapasos. </a:t>
            </a:r>
          </a:p>
          <a:p>
            <a:pPr marL="0" indent="0" algn="just">
              <a:lnSpc>
                <a:spcPct val="100000"/>
              </a:lnSpc>
              <a:buNone/>
            </a:pPr>
            <a:br>
              <a:rPr lang="es-CO" dirty="0"/>
            </a:br>
            <a:endParaRPr lang="es-CO" dirty="0"/>
          </a:p>
          <a:p>
            <a:pPr lvl="1" algn="just">
              <a:lnSpc>
                <a:spcPct val="100000"/>
              </a:lnSpc>
            </a:pPr>
            <a:endParaRPr lang="es-CO" dirty="0"/>
          </a:p>
          <a:p>
            <a:pPr marL="0" indent="0" algn="just">
              <a:lnSpc>
                <a:spcPct val="100000"/>
              </a:lnSpc>
              <a:buNone/>
            </a:pPr>
            <a:endParaRPr lang="es-ES_tradnl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7F919AB1-9C36-3446-BBEE-1A8D397E8005}"/>
              </a:ext>
            </a:extLst>
          </p:cNvPr>
          <p:cNvSpPr txBox="1">
            <a:spLocks/>
          </p:cNvSpPr>
          <p:nvPr/>
        </p:nvSpPr>
        <p:spPr bwMode="auto">
          <a:xfrm>
            <a:off x="5507856" y="6421330"/>
            <a:ext cx="6684144" cy="37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Bradiarritmias y bloqueos de la conduccion. Rev Esp Cardiol. 2012;65(7):656–667 .</a:t>
            </a:r>
          </a:p>
        </p:txBody>
      </p:sp>
      <p:pic>
        <p:nvPicPr>
          <p:cNvPr id="17412" name="Picture 4" descr="Outreach | CB2L">
            <a:extLst>
              <a:ext uri="{FF2B5EF4-FFF2-40B4-BE49-F238E27FC236}">
                <a16:creationId xmlns:a16="http://schemas.microsoft.com/office/drawing/2014/main" id="{D0BFC644-35A5-B644-A2A9-FF95B00673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89282" y="2488732"/>
            <a:ext cx="4535905" cy="370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76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7A69C-F543-284E-8DEA-24E692E9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2688"/>
            <a:ext cx="10515600" cy="1325563"/>
          </a:xfrm>
        </p:spPr>
        <p:txBody>
          <a:bodyPr/>
          <a:lstStyle/>
          <a:p>
            <a:r>
              <a:rPr lang="es-ES_tradnl" dirty="0"/>
              <a:t>Bloqueo AV de primer grado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B395E9-FD72-094F-B56D-CD5BD80B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90689"/>
            <a:ext cx="10667999" cy="2740634"/>
          </a:xfrm>
        </p:spPr>
        <p:txBody>
          <a:bodyPr numCol="1"/>
          <a:lstStyle/>
          <a:p>
            <a:pPr>
              <a:lnSpc>
                <a:spcPct val="100000"/>
              </a:lnSpc>
            </a:pPr>
            <a:r>
              <a:rPr lang="es-CO" sz="2200" dirty="0"/>
              <a:t>EKG: todas las P están seguidas de QRS, </a:t>
            </a:r>
            <a:r>
              <a:rPr lang="es-CO" sz="2200" b="1" dirty="0"/>
              <a:t>PR &gt; 200 </a:t>
            </a:r>
            <a:r>
              <a:rPr lang="es-CO" sz="2200" dirty="0"/>
              <a:t>mseg.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Usualmente asintomático, transitorio.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No necesita tratamiento específico, responde a atropina.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ES_tradnl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44E94E50-C4DA-1245-9D53-20694A31AD82}"/>
              </a:ext>
            </a:extLst>
          </p:cNvPr>
          <p:cNvSpPr txBox="1">
            <a:spLocks/>
          </p:cNvSpPr>
          <p:nvPr/>
        </p:nvSpPr>
        <p:spPr bwMode="auto">
          <a:xfrm>
            <a:off x="6353175" y="6200774"/>
            <a:ext cx="5410199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200" i="1" dirty="0"/>
              <a:t>ECG library. Life in the fastline. https://litfl.com/ecg-library/</a:t>
            </a:r>
          </a:p>
        </p:txBody>
      </p:sp>
      <p:pic>
        <p:nvPicPr>
          <p:cNvPr id="9218" name="Picture 2" descr="ECG Rhythm strip PR interval prolonged 1st degree AV block">
            <a:extLst>
              <a:ext uri="{FF2B5EF4-FFF2-40B4-BE49-F238E27FC236}">
                <a16:creationId xmlns:a16="http://schemas.microsoft.com/office/drawing/2014/main" id="{B7AD1C72-376F-864C-A36F-FAE356999B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00623" y="3287743"/>
            <a:ext cx="5553177" cy="274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65704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ón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7C06109C-A82F-F348-9DC8-ED60C52C3E8D}" vid="{37C1AFF3-B5C9-1A46-B3F7-6243F2A8957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Presentación2</Template>
  <TotalTime>10927</TotalTime>
  <Words>1455</Words>
  <Application>Microsoft Office PowerPoint</Application>
  <PresentationFormat>Panorámica</PresentationFormat>
  <Paragraphs>180</Paragraphs>
  <Slides>28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Calibri</vt:lpstr>
      <vt:lpstr>Montserrat</vt:lpstr>
      <vt:lpstr>Wingdings</vt:lpstr>
      <vt:lpstr>Presentación2</vt:lpstr>
      <vt:lpstr>BRADIARRITMIAS</vt:lpstr>
      <vt:lpstr>Objetivo y contenido</vt:lpstr>
      <vt:lpstr>Definición</vt:lpstr>
      <vt:lpstr>Causas</vt:lpstr>
      <vt:lpstr>Evaluación inicial</vt:lpstr>
      <vt:lpstr>Bradicardia sinusal</vt:lpstr>
      <vt:lpstr>Disfunción del nodo sinusal</vt:lpstr>
      <vt:lpstr>Bloqueos de la conducción AV</vt:lpstr>
      <vt:lpstr>Bloqueo AV de primer grado</vt:lpstr>
      <vt:lpstr>Bloqueo AV de segundo grado</vt:lpstr>
      <vt:lpstr>Bloqueo AV de segundo grado</vt:lpstr>
      <vt:lpstr>Bloqueo AV de segundo grado</vt:lpstr>
      <vt:lpstr>Bloqueo AV de segundo grado</vt:lpstr>
      <vt:lpstr>Bloqueo AV de tercer grado</vt:lpstr>
      <vt:lpstr>Tratamiento</vt:lpstr>
      <vt:lpstr>Tratamiento</vt:lpstr>
      <vt:lpstr>Medicamentos</vt:lpstr>
      <vt:lpstr>Medicamentos</vt:lpstr>
      <vt:lpstr>Medicamentos</vt:lpstr>
      <vt:lpstr>Marcapasos transcutáneo</vt:lpstr>
      <vt:lpstr>Marcapasos transcutáneo</vt:lpstr>
      <vt:lpstr>Tratamiento</vt:lpstr>
      <vt:lpstr>Marcapasos permanente</vt:lpstr>
      <vt:lpstr>Algoritmo de manejo</vt:lpstr>
      <vt:lpstr>Presentación de PowerPoint</vt:lpstr>
      <vt:lpstr>Presentación de PowerPoint</vt:lpstr>
      <vt:lpstr>Conclusiones y recomendaciones</vt:lpstr>
      <vt:lpstr>¡Gracias!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Martinez Hurtado</dc:creator>
  <cp:lastModifiedBy>User</cp:lastModifiedBy>
  <cp:revision>99</cp:revision>
  <dcterms:created xsi:type="dcterms:W3CDTF">2021-01-18T22:11:42Z</dcterms:created>
  <dcterms:modified xsi:type="dcterms:W3CDTF">2021-03-03T19:58:20Z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516589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