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notesSlide+xml" PartName="/ppt/notesSlides/notesSlide43.xml"/>
  <Override ContentType="application/vnd.openxmlformats-officedocument.presentationml.notesSlide+xml" PartName="/ppt/notesSlides/notesSlide4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47.xml"/>
  <Override ContentType="application/vnd.openxmlformats-officedocument.presentationml.notesSlide+xml" PartName="/ppt/notesSlides/notesSlide48.xml"/>
  <Override ContentType="application/vnd.openxmlformats-officedocument.presentationml.notesSlide+xml" PartName="/ppt/notesSlides/notesSlide49.xml"/>
  <Override ContentType="application/vnd.openxmlformats-officedocument.presentationml.notesSlide+xml" PartName="/ppt/notesSlides/notesSlide50.xml"/>
  <Override ContentType="application/vnd.openxmlformats-officedocument.presentationml.notesSlide+xml" PartName="/ppt/notesSlides/notesSlide51.xml"/>
  <Override ContentType="application/vnd.openxmlformats-officedocument.presentationml.notesSlide+xml" PartName="/ppt/notesSlides/notesSlide52.xml"/>
  <Override ContentType="application/vnd.openxmlformats-officedocument.presentationml.notesSlide+xml" PartName="/ppt/notesSlides/notesSlide53.xml"/>
  <Override ContentType="application/vnd.openxmlformats-officedocument.presentationml.notesSlide+xml" PartName="/ppt/notesSlides/notesSlide54.xml"/>
  <Override ContentType="application/vnd.openxmlformats-package.core-properties+xml" PartName="/docProps/core.xml"/>
  <Override ContentType="application/vnd.openxmlformats-officedocument.extended-properties+xml" PartName="/docProps/app.xml"/>
  <Override ContentType="application/binary" PartName="/ppt/metadata"/>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app.xml" Type="http://schemas.openxmlformats.org/officeDocument/2006/relationships/extended-properties"/><Relationship Id="rId2" Target="docProps/core.xml" Type="http://schemas.openxmlformats.org/package/2006/relationships/metadata/core-properties"/><Relationship Id="rId1" Target="ppt/presentation.xml" Type="http://schemas.openxmlformats.org/officeDocument/2006/relationships/officeDocument"/><Relationship Id="rId4"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Lst>
  <p:sldSz cx="12192000" cy="6858000"/>
  <p:notesSz cx="6858000" cy="9144000"/>
  <p:embeddedFontLst>
    <p:embeddedFont>
      <p:font typeface="Calibri" panose="020F0502020204030204" pitchFamily="34" charset="0"/>
      <p:regular r:id="rId57"/>
      <p:bold r:id="rId58"/>
      <p:italic r:id="rId59"/>
      <p:boldItalic r:id="rId60"/>
    </p:embeddedFont>
    <p:embeddedFont>
      <p:font typeface="Montserrat" panose="02000505000000020004" pitchFamily="2" charset="0"/>
      <p:regular r:id="rId61"/>
      <p:bold r:id="rId62"/>
      <p:italic r:id="rId63"/>
      <p:boldItalic r:id="rId6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5" roundtripDataSignature="AMtx7mhqR8FNHM1nk5QVLrqhUSHmQhIG5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2B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C6A18C2-F238-47C6-9B77-038DD2D4A1FB}">
  <a:tblStyle styleId="{FC6A18C2-F238-47C6-9B77-038DD2D4A1FB}"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5"/>
          </a:solidFill>
        </a:fill>
      </a:tcStyle>
    </a:lastCol>
    <a:firstCol>
      <a:tcTxStyle b="on" i="off">
        <a:font>
          <a:latin typeface="Calibri"/>
          <a:ea typeface="Calibri"/>
          <a:cs typeface="Calibri"/>
        </a:font>
        <a:schemeClr val="lt1"/>
      </a:tcTxStyle>
      <a:tcStyle>
        <a:tcBdr/>
        <a:fill>
          <a:solidFill>
            <a:schemeClr val="accent5"/>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5"/>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5"/>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7.fntdata"/><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2.fntdata"/><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1.fntdata"/><Relationship Id="rId61"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4.fntdata"/><Relationship Id="rId65"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64" Type="http://schemas.openxmlformats.org/officeDocument/2006/relationships/font" Target="fonts/font8.fntdata"/><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3.fntdata"/><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E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 name="Google Shape;6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endParaRPr/>
          </a:p>
        </p:txBody>
      </p:sp>
      <p:sp>
        <p:nvSpPr>
          <p:cNvPr id="201" name="Google Shape;201;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S"/>
              <a:t>Máximo 1 hora. </a:t>
            </a:r>
            <a:endParaRPr/>
          </a:p>
        </p:txBody>
      </p:sp>
      <p:sp>
        <p:nvSpPr>
          <p:cNvPr id="280" name="Google Shape;280;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 name="Google Shape;298;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7" name="Google Shape;307;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5" name="Google Shape;31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 name="Google Shape;6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1" name="Google Shape;321;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9" name="Google Shape;329;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7" name="Google Shape;337;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S"/>
              <a:t>Peptidos liberados: CGRP, neurocinina A y sustancia P:  son vasoactivos  y están asociados con un proceso de inflamación neurogénica esta inflamación neurogènica es la responsable de la prolongación e intensificación del dolor en migraña. </a:t>
            </a:r>
            <a:endParaRPr/>
          </a:p>
          <a:p>
            <a:pPr marL="0" lvl="0" indent="0" algn="l" rtl="0">
              <a:spcBef>
                <a:spcPts val="0"/>
              </a:spcBef>
              <a:spcAft>
                <a:spcPts val="0"/>
              </a:spcAft>
              <a:buNone/>
            </a:pPr>
            <a:r>
              <a:rPr lang="es-ES"/>
              <a:t>El CGRP es un aminoacido producido en nervios trigeminales y es un potente vasodilatador de vasos durales </a:t>
            </a:r>
            <a:endParaRPr/>
          </a:p>
        </p:txBody>
      </p:sp>
      <p:sp>
        <p:nvSpPr>
          <p:cNvPr id="338" name="Google Shape;338;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7" name="Google Shape;347;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8" name="Google Shape;388;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6" name="Google Shape;396;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S"/>
              <a:t>Prodromos ocurren en el 77% de los pacientes con migraña y son sontomas afectivos o vegetativos que aparecen 24-48 hrs  previo al inicio de la cefalea </a:t>
            </a:r>
            <a:endParaRPr/>
          </a:p>
          <a:p>
            <a:pPr marL="0" lvl="0" indent="0" algn="l" rtl="0">
              <a:spcBef>
                <a:spcPts val="0"/>
              </a:spcBef>
              <a:spcAft>
                <a:spcPts val="0"/>
              </a:spcAft>
              <a:buNone/>
            </a:pPr>
            <a:r>
              <a:rPr lang="es-ES"/>
              <a:t>Aura: 25% de los pacientes presentan síntomas neurológicos focales llamados aura.  No siempre se presenta antes de la cefalea también durante ella</a:t>
            </a:r>
            <a:endParaRPr/>
          </a:p>
        </p:txBody>
      </p:sp>
      <p:sp>
        <p:nvSpPr>
          <p:cNvPr id="397" name="Google Shape;397;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2" name="Google Shape;412;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0" name="Google Shape;420;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9" name="Google Shape;429;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 name="Google Shape;7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7" name="Google Shape;437;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2" name="Google Shape;452;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9" name="Google Shape;459;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1" name="Google Shape;471;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2" name="Google Shape;482;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0" name="Google Shape;490;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7" name="Google Shape;507;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8" name="Google Shape;508;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5" name="Google Shape;515;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1" name="Google Shape;521;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4" name="Google Shape;544;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 name="Google Shape;8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4" name="Google Shape;554;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5" name="Google Shape;555;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3" name="Google Shape;563;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4" name="Google Shape;564;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0" name="Google Shape;580;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1" name="Google Shape;581;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7" name="Google Shape;597;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8" name="Google Shape;598;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7" name="Google Shape;607;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5" name="Google Shape;615;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3" name="Google Shape;623;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0" name="Google Shape;640;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p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7" name="Google Shape;647;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6" name="Google Shape;656;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7" name="Google Shape;657;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 name="Google Shape;9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S"/>
              <a:t>Mientras en los estudios basados en población se ha estimado que el tipo de cefalea mas frecuente es la cefalea tensional (42%)  14% para migraña. En el estudio Landmark de 2007 donde se evaluaron 1203 pacientes que visitaban médicos de primer nivel la cefalea mas frecuente era la migraña en un 94% de los casos y era mas discapacitante.</a:t>
            </a:r>
            <a:endParaRPr/>
          </a:p>
          <a:p>
            <a:pPr marL="0" lvl="0" indent="0" algn="l" rtl="0">
              <a:spcBef>
                <a:spcPts val="0"/>
              </a:spcBef>
              <a:spcAft>
                <a:spcPts val="0"/>
              </a:spcAft>
              <a:buNone/>
            </a:pPr>
            <a:r>
              <a:rPr lang="es-ES"/>
              <a:t>El 90% de los pacientes con migraña reportan dolor severo a moderado  75% reportaron funcionalidad alterada  y 33% reposo durante el ataque</a:t>
            </a:r>
            <a:endParaRPr/>
          </a:p>
          <a:p>
            <a:pPr marL="0" lvl="0" indent="0" algn="l" rtl="0">
              <a:spcBef>
                <a:spcPts val="0"/>
              </a:spcBef>
              <a:spcAft>
                <a:spcPts val="0"/>
              </a:spcAft>
              <a:buNone/>
            </a:pPr>
            <a:endParaRPr/>
          </a:p>
        </p:txBody>
      </p:sp>
      <p:sp>
        <p:nvSpPr>
          <p:cNvPr id="91" name="Google Shape;9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p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4" name="Google Shape;674;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p5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1" name="Google Shape;681;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p5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9" name="Google Shape;689;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p5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7" name="Google Shape;697;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5" name="Google Shape;705;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6" name="Google Shape;706;p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s-ES" sz="1200" b="0" i="0" u="none" strike="noStrike" cap="none">
                <a:solidFill>
                  <a:srgbClr val="000000"/>
                </a:solidFill>
                <a:latin typeface="Calibri"/>
                <a:ea typeface="Calibri"/>
                <a:cs typeface="Calibri"/>
                <a:sym typeface="Calibri"/>
              </a:rPr>
              <a:t>54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S"/>
              <a:t>Primera o peor cefalea; de los 2 tipos de cefaleas las primarias son las más comunes, pueden ocurrir a cualquier edad pero más frecuente durante la niñez o entre 20 – 50 años. Un inicio de cefalea después de los 50 años es una bandera roja para considerar una cefaleas secundaria  como la arteritis temporal o una masa.</a:t>
            </a:r>
            <a:endParaRPr/>
          </a:p>
          <a:p>
            <a:pPr marL="0" lvl="0" indent="0" algn="l" rtl="0">
              <a:spcBef>
                <a:spcPts val="0"/>
              </a:spcBef>
              <a:spcAft>
                <a:spcPts val="0"/>
              </a:spcAft>
              <a:buNone/>
            </a:pPr>
            <a:endParaRPr/>
          </a:p>
          <a:p>
            <a:pPr marL="0" lvl="0" indent="0" algn="l" rtl="0">
              <a:spcBef>
                <a:spcPts val="0"/>
              </a:spcBef>
              <a:spcAft>
                <a:spcPts val="0"/>
              </a:spcAft>
              <a:buNone/>
            </a:pPr>
            <a:r>
              <a:rPr lang="es-ES"/>
              <a:t>Síntomas: se le debe preguntar al paciente si ha experimentado los síntomas antes o durante la cefalea, esto ayuda a identificar al médico si la cefalea primaria como una clúster (lagrimeo ipsilateral y/o congestión nasal)  o si es una migraña con aura (escotoma, fotofobia, fonofobia, náusea). La mayoría de los pacientes con migraña no tiene aura asociada. Una cefalea secundaria puede tener algunos síntomas como diploua, pérdida o disminución de la visión en un ojo, rigidez de nuca, parestesias unilaterales, debilidad unilateral, inestabilidad para la marcha.</a:t>
            </a:r>
            <a:endParaRPr/>
          </a:p>
          <a:p>
            <a:pPr marL="0" lvl="0" indent="0" algn="l" rtl="0">
              <a:spcBef>
                <a:spcPts val="0"/>
              </a:spcBef>
              <a:spcAft>
                <a:spcPts val="0"/>
              </a:spcAft>
              <a:buNone/>
            </a:pPr>
            <a:endParaRPr/>
          </a:p>
          <a:p>
            <a:pPr marL="0" lvl="0" indent="0" algn="l" rtl="0">
              <a:spcBef>
                <a:spcPts val="0"/>
              </a:spcBef>
              <a:spcAft>
                <a:spcPts val="0"/>
              </a:spcAft>
              <a:buNone/>
            </a:pPr>
            <a:r>
              <a:rPr lang="es-ES"/>
              <a:t>Inicio: Preguntas se deben de hacer sobre el inicio de la cefalea (gradual, súbita, subaguda). Cefalea secundarias pueden ser súbitas,  las de inicio muy grave pueden ser las de HSA, malformaciones vasculares (rotas o no rotas), ACV isquémico  o lesiones de fosa posterior.</a:t>
            </a:r>
            <a:endParaRPr/>
          </a:p>
          <a:p>
            <a:pPr marL="0" lvl="0" indent="0" algn="l" rtl="0">
              <a:spcBef>
                <a:spcPts val="0"/>
              </a:spcBef>
              <a:spcAft>
                <a:spcPts val="0"/>
              </a:spcAft>
              <a:buNone/>
            </a:pPr>
            <a:endParaRPr/>
          </a:p>
          <a:p>
            <a:pPr marL="0" lvl="0" indent="0" algn="l" rtl="0">
              <a:spcBef>
                <a:spcPts val="0"/>
              </a:spcBef>
              <a:spcAft>
                <a:spcPts val="0"/>
              </a:spcAft>
              <a:buNone/>
            </a:pPr>
            <a:r>
              <a:rPr lang="es-ES"/>
              <a:t>Localización y radiación del dolor:  es importante determinar la localización del dolor del paciente y cuando el dolor se irradia en otra área. Las cefaleas clúster son estrictamente unilaterales. Mientras las cefaleas por tensión son usualmente en banda  y bilaterales. Las migrañas generalmente comienzan unilaterales pero pueden progresar para comprometer toda la cabeza. </a:t>
            </a:r>
            <a:endParaRPr/>
          </a:p>
          <a:p>
            <a:pPr marL="0" lvl="0" indent="0" algn="l" rtl="0">
              <a:spcBef>
                <a:spcPts val="0"/>
              </a:spcBef>
              <a:spcAft>
                <a:spcPts val="0"/>
              </a:spcAft>
              <a:buNone/>
            </a:pPr>
            <a:r>
              <a:rPr lang="es-ES"/>
              <a:t>La distribución del dolor en la arteria temporal puede sugerir arteritis de la temporal  y la distribución del dolor en áreas trigeminales puede ser un signo de neuralgia trigeminal. Dolor ocular puede sugerir glaucoma.</a:t>
            </a:r>
            <a:endParaRPr/>
          </a:p>
          <a:p>
            <a:pPr marL="0" lvl="0" indent="0" algn="l" rtl="0">
              <a:spcBef>
                <a:spcPts val="0"/>
              </a:spcBef>
              <a:spcAft>
                <a:spcPts val="0"/>
              </a:spcAft>
              <a:buNone/>
            </a:pPr>
            <a:endParaRPr/>
          </a:p>
          <a:p>
            <a:pPr marL="0" lvl="0" indent="0" algn="l" rtl="0">
              <a:spcBef>
                <a:spcPts val="0"/>
              </a:spcBef>
              <a:spcAft>
                <a:spcPts val="0"/>
              </a:spcAft>
              <a:buNone/>
            </a:pPr>
            <a:r>
              <a:rPr lang="es-ES"/>
              <a:t>Características del dolor: pulsátil, punzante, sordo, opresivo. </a:t>
            </a:r>
            <a:endParaRPr/>
          </a:p>
          <a:p>
            <a:pPr marL="0" lvl="0" indent="0" algn="l" rtl="0">
              <a:spcBef>
                <a:spcPts val="0"/>
              </a:spcBef>
              <a:spcAft>
                <a:spcPts val="0"/>
              </a:spcAft>
              <a:buNone/>
            </a:pPr>
            <a:endParaRPr/>
          </a:p>
          <a:p>
            <a:pPr marL="0" lvl="0" indent="0" algn="l" rtl="0">
              <a:spcBef>
                <a:spcPts val="0"/>
              </a:spcBef>
              <a:spcAft>
                <a:spcPts val="0"/>
              </a:spcAft>
              <a:buNone/>
            </a:pPr>
            <a:r>
              <a:rPr lang="es-ES"/>
              <a:t>Condiciones médicas coexistentes: una causa secundaria es más probable en pacientes con HIV, cáncer u otra condiciones médica como HTA no controlada. Causas orgánicas incluyen meningitis (crónica o carcinomatosa) SNC, linfoma, toxoplasma, metástasis, alteraciones vasculares intracraneales. </a:t>
            </a:r>
            <a:endParaRPr/>
          </a:p>
          <a:p>
            <a:pPr marL="0" lvl="0" indent="0" algn="l" rtl="0">
              <a:spcBef>
                <a:spcPts val="0"/>
              </a:spcBef>
              <a:spcAft>
                <a:spcPts val="0"/>
              </a:spcAft>
              <a:buNone/>
            </a:pPr>
            <a:r>
              <a:rPr lang="es-ES"/>
              <a:t>El paciente puede estar en el contexto de una gripa o sinusitis y puede tener otros signos que ayudan como el escurrimiento posterior, etc.</a:t>
            </a:r>
            <a:endParaRPr/>
          </a:p>
          <a:p>
            <a:pPr marL="0" lvl="0" indent="0" algn="l" rtl="0">
              <a:spcBef>
                <a:spcPts val="0"/>
              </a:spcBef>
              <a:spcAft>
                <a:spcPts val="0"/>
              </a:spcAft>
              <a:buNone/>
            </a:pPr>
            <a:endParaRPr/>
          </a:p>
          <a:p>
            <a:pPr marL="0" lvl="0" indent="0" algn="l" rtl="0">
              <a:spcBef>
                <a:spcPts val="0"/>
              </a:spcBef>
              <a:spcAft>
                <a:spcPts val="0"/>
              </a:spcAft>
              <a:buNone/>
            </a:pPr>
            <a:r>
              <a:rPr lang="es-ES"/>
              <a:t>Medicamentos: muy  importante preguntar acerca de qué medicamentos toman, especialmente cafeína y que se han visto implicados como desencadenantes de cefaleas no específicas y de rebote. </a:t>
            </a:r>
            <a:endParaRPr/>
          </a:p>
          <a:p>
            <a:pPr marL="0" lvl="0" indent="0" algn="l" rtl="0">
              <a:spcBef>
                <a:spcPts val="0"/>
              </a:spcBef>
              <a:spcAft>
                <a:spcPts val="0"/>
              </a:spcAft>
              <a:buNone/>
            </a:pPr>
            <a:r>
              <a:rPr lang="es-ES"/>
              <a:t>Es importante revisar cualquier medicación que el paciente toma que potencialmente cause cefalea. Hay unas 1000. Ojo con los antibiotivos (tetraciclinas, tmx smx, ácido nalidíxico), corticoides y otros (isotretinoina, tamoxifen, cimetidina)</a:t>
            </a:r>
            <a:endParaRPr/>
          </a:p>
          <a:p>
            <a:pPr marL="0" lvl="0" indent="0" algn="l" rtl="0">
              <a:spcBef>
                <a:spcPts val="0"/>
              </a:spcBef>
              <a:spcAft>
                <a:spcPts val="0"/>
              </a:spcAft>
              <a:buNone/>
            </a:pPr>
            <a:endParaRPr/>
          </a:p>
          <a:p>
            <a:pPr marL="0" lvl="0" indent="0" algn="l" rtl="0">
              <a:spcBef>
                <a:spcPts val="0"/>
              </a:spcBef>
              <a:spcAft>
                <a:spcPts val="0"/>
              </a:spcAft>
              <a:buNone/>
            </a:pPr>
            <a:r>
              <a:rPr lang="es-ES"/>
              <a:t>Trauma reciente o procedimientos: la cefalea secundaria al trauma puede significar un síndrome post concusivo; pero siempre se debe de sospechar una hemorragia, las migrañas y cefaleas clúster se pueden desencadenar por trauma. Las cefaleas se han asociado con procedimientos médicos comunes, punción lumbar, procedimientos dentales.</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42" name="Google Shape;14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3"/>
        <p:cNvGrpSpPr/>
        <p:nvPr/>
      </p:nvGrpSpPr>
      <p:grpSpPr>
        <a:xfrm>
          <a:off x="0" y="0"/>
          <a:ext cx="0" cy="0"/>
          <a:chOff x="0" y="0"/>
          <a:chExt cx="0" cy="0"/>
        </a:xfrm>
      </p:grpSpPr>
      <p:sp>
        <p:nvSpPr>
          <p:cNvPr id="14" name="Google Shape;14;p56"/>
          <p:cNvSpPr txBox="1">
            <a:spLocks noGrp="1"/>
          </p:cNvSpPr>
          <p:nvPr>
            <p:ph type="ctrTitle"/>
          </p:nvPr>
        </p:nvSpPr>
        <p:spPr>
          <a:xfrm>
            <a:off x="1524000" y="914972"/>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06AEAA"/>
              </a:buClr>
              <a:buSzPts val="6000"/>
              <a:buFont typeface="Montserrat"/>
              <a:buNone/>
              <a:defRPr sz="6000">
                <a:solidFill>
                  <a:srgbClr val="06AEAA"/>
                </a:solidFill>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56"/>
          <p:cNvSpPr txBox="1">
            <a:spLocks noGrp="1"/>
          </p:cNvSpPr>
          <p:nvPr>
            <p:ph type="subTitle" idx="1"/>
          </p:nvPr>
        </p:nvSpPr>
        <p:spPr>
          <a:xfrm>
            <a:off x="1524000" y="3394647"/>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152B48"/>
              </a:buClr>
              <a:buSzPts val="2400"/>
              <a:buNone/>
              <a:defRPr sz="2400">
                <a:solidFill>
                  <a:srgbClr val="152B48"/>
                </a:solidFill>
                <a:latin typeface="Montserrat"/>
                <a:ea typeface="Montserrat"/>
                <a:cs typeface="Montserrat"/>
                <a:sym typeface="Montserrat"/>
              </a:defRPr>
            </a:lvl1pPr>
            <a:lvl2pPr lvl="1" algn="ctr">
              <a:lnSpc>
                <a:spcPct val="90000"/>
              </a:lnSpc>
              <a:spcBef>
                <a:spcPts val="500"/>
              </a:spcBef>
              <a:spcAft>
                <a:spcPts val="0"/>
              </a:spcAft>
              <a:buClr>
                <a:srgbClr val="152B48"/>
              </a:buClr>
              <a:buSzPts val="2000"/>
              <a:buNone/>
              <a:defRPr sz="2000"/>
            </a:lvl2pPr>
            <a:lvl3pPr lvl="2" algn="ctr">
              <a:lnSpc>
                <a:spcPct val="90000"/>
              </a:lnSpc>
              <a:spcBef>
                <a:spcPts val="500"/>
              </a:spcBef>
              <a:spcAft>
                <a:spcPts val="0"/>
              </a:spcAft>
              <a:buClr>
                <a:srgbClr val="152B48"/>
              </a:buClr>
              <a:buSzPts val="1800"/>
              <a:buNone/>
              <a:defRPr sz="1800"/>
            </a:lvl3pPr>
            <a:lvl4pPr lvl="3" algn="ctr">
              <a:lnSpc>
                <a:spcPct val="90000"/>
              </a:lnSpc>
              <a:spcBef>
                <a:spcPts val="500"/>
              </a:spcBef>
              <a:spcAft>
                <a:spcPts val="0"/>
              </a:spcAft>
              <a:buClr>
                <a:srgbClr val="152B48"/>
              </a:buClr>
              <a:buSzPts val="1600"/>
              <a:buNone/>
              <a:defRPr sz="1600"/>
            </a:lvl4pPr>
            <a:lvl5pPr lvl="4" algn="ctr">
              <a:lnSpc>
                <a:spcPct val="90000"/>
              </a:lnSpc>
              <a:spcBef>
                <a:spcPts val="500"/>
              </a:spcBef>
              <a:spcAft>
                <a:spcPts val="0"/>
              </a:spcAft>
              <a:buClr>
                <a:srgbClr val="152B48"/>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6" name="Google Shape;16;p56"/>
          <p:cNvSpPr txBox="1">
            <a:spLocks noGrp="1"/>
          </p:cNvSpPr>
          <p:nvPr>
            <p:ph type="ftr" idx="11"/>
          </p:nvPr>
        </p:nvSpPr>
        <p:spPr>
          <a:xfrm>
            <a:off x="838200" y="6324011"/>
            <a:ext cx="4114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atin typeface="Montserrat"/>
                <a:ea typeface="Montserrat"/>
                <a:cs typeface="Montserrat"/>
                <a:sym typeface="Montserra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52"/>
        <p:cNvGrpSpPr/>
        <p:nvPr/>
      </p:nvGrpSpPr>
      <p:grpSpPr>
        <a:xfrm>
          <a:off x="0" y="0"/>
          <a:ext cx="0" cy="0"/>
          <a:chOff x="0" y="0"/>
          <a:chExt cx="0" cy="0"/>
        </a:xfrm>
      </p:grpSpPr>
      <p:sp>
        <p:nvSpPr>
          <p:cNvPr id="53" name="Google Shape;53;p65"/>
          <p:cNvSpPr txBox="1">
            <a:spLocks noGrp="1"/>
          </p:cNvSpPr>
          <p:nvPr>
            <p:ph type="title"/>
          </p:nvPr>
        </p:nvSpPr>
        <p:spPr>
          <a:xfrm>
            <a:off x="838200" y="365126"/>
            <a:ext cx="10515600" cy="7943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6AEAA"/>
              </a:buClr>
              <a:buSzPts val="4400"/>
              <a:buFont typeface="Montserrat"/>
              <a:buNone/>
              <a:defRPr>
                <a:solidFill>
                  <a:srgbClr val="06AEAA"/>
                </a:solidFill>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65"/>
          <p:cNvSpPr txBox="1">
            <a:spLocks noGrp="1"/>
          </p:cNvSpPr>
          <p:nvPr>
            <p:ph type="body" idx="1"/>
          </p:nvPr>
        </p:nvSpPr>
        <p:spPr>
          <a:xfrm rot="5400000">
            <a:off x="4158792" y="-2057399"/>
            <a:ext cx="3874416" cy="105156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152B48"/>
              </a:buClr>
              <a:buSzPts val="2800"/>
              <a:buChar char="•"/>
              <a:defRPr>
                <a:solidFill>
                  <a:srgbClr val="152B48"/>
                </a:solidFill>
                <a:latin typeface="Montserrat"/>
                <a:ea typeface="Montserrat"/>
                <a:cs typeface="Montserrat"/>
                <a:sym typeface="Montserrat"/>
              </a:defRPr>
            </a:lvl1pPr>
            <a:lvl2pPr marL="914400" lvl="1" indent="-381000" algn="l">
              <a:lnSpc>
                <a:spcPct val="90000"/>
              </a:lnSpc>
              <a:spcBef>
                <a:spcPts val="500"/>
              </a:spcBef>
              <a:spcAft>
                <a:spcPts val="0"/>
              </a:spcAft>
              <a:buClr>
                <a:srgbClr val="152B48"/>
              </a:buClr>
              <a:buSzPts val="2400"/>
              <a:buChar char="•"/>
              <a:defRPr>
                <a:solidFill>
                  <a:srgbClr val="152B48"/>
                </a:solidFill>
                <a:latin typeface="Montserrat"/>
                <a:ea typeface="Montserrat"/>
                <a:cs typeface="Montserrat"/>
                <a:sym typeface="Montserrat"/>
              </a:defRPr>
            </a:lvl2pPr>
            <a:lvl3pPr marL="1371600" lvl="2" indent="-355600" algn="l">
              <a:lnSpc>
                <a:spcPct val="90000"/>
              </a:lnSpc>
              <a:spcBef>
                <a:spcPts val="500"/>
              </a:spcBef>
              <a:spcAft>
                <a:spcPts val="0"/>
              </a:spcAft>
              <a:buClr>
                <a:srgbClr val="152B48"/>
              </a:buClr>
              <a:buSzPts val="2000"/>
              <a:buChar char="•"/>
              <a:defRPr>
                <a:solidFill>
                  <a:srgbClr val="152B48"/>
                </a:solidFill>
                <a:latin typeface="Montserrat"/>
                <a:ea typeface="Montserrat"/>
                <a:cs typeface="Montserrat"/>
                <a:sym typeface="Montserrat"/>
              </a:defRPr>
            </a:lvl3pPr>
            <a:lvl4pPr marL="1828800" lvl="3" indent="-342900" algn="l">
              <a:lnSpc>
                <a:spcPct val="90000"/>
              </a:lnSpc>
              <a:spcBef>
                <a:spcPts val="500"/>
              </a:spcBef>
              <a:spcAft>
                <a:spcPts val="0"/>
              </a:spcAft>
              <a:buClr>
                <a:srgbClr val="152B48"/>
              </a:buClr>
              <a:buSzPts val="1800"/>
              <a:buChar char="•"/>
              <a:defRPr>
                <a:solidFill>
                  <a:srgbClr val="152B48"/>
                </a:solidFill>
                <a:latin typeface="Montserrat"/>
                <a:ea typeface="Montserrat"/>
                <a:cs typeface="Montserrat"/>
                <a:sym typeface="Montserrat"/>
              </a:defRPr>
            </a:lvl4pPr>
            <a:lvl5pPr marL="2286000" lvl="4" indent="-342900" algn="l">
              <a:lnSpc>
                <a:spcPct val="90000"/>
              </a:lnSpc>
              <a:spcBef>
                <a:spcPts val="500"/>
              </a:spcBef>
              <a:spcAft>
                <a:spcPts val="0"/>
              </a:spcAft>
              <a:buClr>
                <a:srgbClr val="152B48"/>
              </a:buClr>
              <a:buSzPts val="1800"/>
              <a:buChar char="•"/>
              <a:defRPr>
                <a:solidFill>
                  <a:srgbClr val="152B48"/>
                </a:solidFill>
                <a:latin typeface="Montserrat"/>
                <a:ea typeface="Montserrat"/>
                <a:cs typeface="Montserrat"/>
                <a:sym typeface="Montserra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65"/>
          <p:cNvSpPr txBox="1">
            <a:spLocks noGrp="1"/>
          </p:cNvSpPr>
          <p:nvPr>
            <p:ph type="ftr" idx="11"/>
          </p:nvPr>
        </p:nvSpPr>
        <p:spPr>
          <a:xfrm>
            <a:off x="838200" y="6324011"/>
            <a:ext cx="4114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atin typeface="Montserrat"/>
                <a:ea typeface="Montserrat"/>
                <a:cs typeface="Montserrat"/>
                <a:sym typeface="Montserra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56"/>
        <p:cNvGrpSpPr/>
        <p:nvPr/>
      </p:nvGrpSpPr>
      <p:grpSpPr>
        <a:xfrm>
          <a:off x="0" y="0"/>
          <a:ext cx="0" cy="0"/>
          <a:chOff x="0" y="0"/>
          <a:chExt cx="0" cy="0"/>
        </a:xfrm>
      </p:grpSpPr>
      <p:sp>
        <p:nvSpPr>
          <p:cNvPr id="57" name="Google Shape;57;p66"/>
          <p:cNvSpPr txBox="1">
            <a:spLocks noGrp="1"/>
          </p:cNvSpPr>
          <p:nvPr>
            <p:ph type="title"/>
          </p:nvPr>
        </p:nvSpPr>
        <p:spPr>
          <a:xfrm rot="5400000">
            <a:off x="7535273" y="1554752"/>
            <a:ext cx="5008153"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6AEAA"/>
              </a:buClr>
              <a:buSzPts val="4400"/>
              <a:buFont typeface="Montserrat"/>
              <a:buNone/>
              <a:defRPr>
                <a:solidFill>
                  <a:srgbClr val="06AEAA"/>
                </a:solidFill>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66"/>
          <p:cNvSpPr txBox="1">
            <a:spLocks noGrp="1"/>
          </p:cNvSpPr>
          <p:nvPr>
            <p:ph type="body" idx="1"/>
          </p:nvPr>
        </p:nvSpPr>
        <p:spPr>
          <a:xfrm rot="5400000">
            <a:off x="2201274" y="-997948"/>
            <a:ext cx="5008153" cy="77343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152B48"/>
              </a:buClr>
              <a:buSzPts val="2800"/>
              <a:buChar char="•"/>
              <a:defRPr>
                <a:solidFill>
                  <a:srgbClr val="152B48"/>
                </a:solidFill>
                <a:latin typeface="Montserrat"/>
                <a:ea typeface="Montserrat"/>
                <a:cs typeface="Montserrat"/>
                <a:sym typeface="Montserrat"/>
              </a:defRPr>
            </a:lvl1pPr>
            <a:lvl2pPr marL="914400" lvl="1" indent="-381000" algn="l">
              <a:lnSpc>
                <a:spcPct val="90000"/>
              </a:lnSpc>
              <a:spcBef>
                <a:spcPts val="500"/>
              </a:spcBef>
              <a:spcAft>
                <a:spcPts val="0"/>
              </a:spcAft>
              <a:buClr>
                <a:srgbClr val="152B48"/>
              </a:buClr>
              <a:buSzPts val="2400"/>
              <a:buChar char="•"/>
              <a:defRPr>
                <a:solidFill>
                  <a:srgbClr val="152B48"/>
                </a:solidFill>
                <a:latin typeface="Montserrat"/>
                <a:ea typeface="Montserrat"/>
                <a:cs typeface="Montserrat"/>
                <a:sym typeface="Montserrat"/>
              </a:defRPr>
            </a:lvl2pPr>
            <a:lvl3pPr marL="1371600" lvl="2" indent="-355600" algn="l">
              <a:lnSpc>
                <a:spcPct val="90000"/>
              </a:lnSpc>
              <a:spcBef>
                <a:spcPts val="500"/>
              </a:spcBef>
              <a:spcAft>
                <a:spcPts val="0"/>
              </a:spcAft>
              <a:buClr>
                <a:srgbClr val="152B48"/>
              </a:buClr>
              <a:buSzPts val="2000"/>
              <a:buChar char="•"/>
              <a:defRPr>
                <a:solidFill>
                  <a:srgbClr val="152B48"/>
                </a:solidFill>
                <a:latin typeface="Montserrat"/>
                <a:ea typeface="Montserrat"/>
                <a:cs typeface="Montserrat"/>
                <a:sym typeface="Montserrat"/>
              </a:defRPr>
            </a:lvl3pPr>
            <a:lvl4pPr marL="1828800" lvl="3" indent="-342900" algn="l">
              <a:lnSpc>
                <a:spcPct val="90000"/>
              </a:lnSpc>
              <a:spcBef>
                <a:spcPts val="500"/>
              </a:spcBef>
              <a:spcAft>
                <a:spcPts val="0"/>
              </a:spcAft>
              <a:buClr>
                <a:srgbClr val="152B48"/>
              </a:buClr>
              <a:buSzPts val="1800"/>
              <a:buChar char="•"/>
              <a:defRPr>
                <a:solidFill>
                  <a:srgbClr val="152B48"/>
                </a:solidFill>
                <a:latin typeface="Montserrat"/>
                <a:ea typeface="Montserrat"/>
                <a:cs typeface="Montserrat"/>
                <a:sym typeface="Montserrat"/>
              </a:defRPr>
            </a:lvl4pPr>
            <a:lvl5pPr marL="2286000" lvl="4" indent="-342900" algn="l">
              <a:lnSpc>
                <a:spcPct val="90000"/>
              </a:lnSpc>
              <a:spcBef>
                <a:spcPts val="500"/>
              </a:spcBef>
              <a:spcAft>
                <a:spcPts val="0"/>
              </a:spcAft>
              <a:buClr>
                <a:srgbClr val="152B48"/>
              </a:buClr>
              <a:buSzPts val="1800"/>
              <a:buChar char="•"/>
              <a:defRPr>
                <a:solidFill>
                  <a:srgbClr val="152B48"/>
                </a:solidFill>
                <a:latin typeface="Montserrat"/>
                <a:ea typeface="Montserrat"/>
                <a:cs typeface="Montserrat"/>
                <a:sym typeface="Montserra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66"/>
          <p:cNvSpPr txBox="1">
            <a:spLocks noGrp="1"/>
          </p:cNvSpPr>
          <p:nvPr>
            <p:ph type="ftr" idx="11"/>
          </p:nvPr>
        </p:nvSpPr>
        <p:spPr>
          <a:xfrm>
            <a:off x="838200" y="6324011"/>
            <a:ext cx="4114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atin typeface="Montserrat"/>
                <a:ea typeface="Montserrat"/>
                <a:cs typeface="Montserrat"/>
                <a:sym typeface="Montserra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7"/>
        <p:cNvGrpSpPr/>
        <p:nvPr/>
      </p:nvGrpSpPr>
      <p:grpSpPr>
        <a:xfrm>
          <a:off x="0" y="0"/>
          <a:ext cx="0" cy="0"/>
          <a:chOff x="0" y="0"/>
          <a:chExt cx="0" cy="0"/>
        </a:xfrm>
      </p:grpSpPr>
      <p:sp>
        <p:nvSpPr>
          <p:cNvPr id="18" name="Google Shape;18;p57"/>
          <p:cNvSpPr txBox="1">
            <a:spLocks noGrp="1"/>
          </p:cNvSpPr>
          <p:nvPr>
            <p:ph type="title"/>
          </p:nvPr>
        </p:nvSpPr>
        <p:spPr>
          <a:xfrm>
            <a:off x="838200" y="487676"/>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6AEAA"/>
              </a:buClr>
              <a:buSzPts val="4400"/>
              <a:buFont typeface="Montserrat"/>
              <a:buNone/>
              <a:defRPr>
                <a:solidFill>
                  <a:srgbClr val="06AEAA"/>
                </a:solidFill>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57"/>
          <p:cNvSpPr txBox="1">
            <a:spLocks noGrp="1"/>
          </p:cNvSpPr>
          <p:nvPr>
            <p:ph type="body" idx="1"/>
          </p:nvPr>
        </p:nvSpPr>
        <p:spPr>
          <a:xfrm>
            <a:off x="838200" y="1948176"/>
            <a:ext cx="10515600" cy="3142301"/>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152B48"/>
              </a:buClr>
              <a:buSzPts val="2800"/>
              <a:buChar char="•"/>
              <a:defRPr>
                <a:solidFill>
                  <a:srgbClr val="152B48"/>
                </a:solidFill>
                <a:latin typeface="Montserrat"/>
                <a:ea typeface="Montserrat"/>
                <a:cs typeface="Montserrat"/>
                <a:sym typeface="Montserrat"/>
              </a:defRPr>
            </a:lvl1pPr>
            <a:lvl2pPr marL="914400" lvl="1" indent="-381000" algn="l">
              <a:lnSpc>
                <a:spcPct val="90000"/>
              </a:lnSpc>
              <a:spcBef>
                <a:spcPts val="500"/>
              </a:spcBef>
              <a:spcAft>
                <a:spcPts val="0"/>
              </a:spcAft>
              <a:buClr>
                <a:srgbClr val="152B48"/>
              </a:buClr>
              <a:buSzPts val="2400"/>
              <a:buChar char="•"/>
              <a:defRPr>
                <a:solidFill>
                  <a:srgbClr val="152B48"/>
                </a:solidFill>
                <a:latin typeface="Montserrat"/>
                <a:ea typeface="Montserrat"/>
                <a:cs typeface="Montserrat"/>
                <a:sym typeface="Montserrat"/>
              </a:defRPr>
            </a:lvl2pPr>
            <a:lvl3pPr marL="1371600" lvl="2" indent="-355600" algn="l">
              <a:lnSpc>
                <a:spcPct val="90000"/>
              </a:lnSpc>
              <a:spcBef>
                <a:spcPts val="500"/>
              </a:spcBef>
              <a:spcAft>
                <a:spcPts val="0"/>
              </a:spcAft>
              <a:buClr>
                <a:srgbClr val="152B48"/>
              </a:buClr>
              <a:buSzPts val="2000"/>
              <a:buChar char="•"/>
              <a:defRPr>
                <a:solidFill>
                  <a:srgbClr val="152B48"/>
                </a:solidFill>
                <a:latin typeface="Montserrat"/>
                <a:ea typeface="Montserrat"/>
                <a:cs typeface="Montserrat"/>
                <a:sym typeface="Montserrat"/>
              </a:defRPr>
            </a:lvl3pPr>
            <a:lvl4pPr marL="1828800" lvl="3" indent="-342900" algn="l">
              <a:lnSpc>
                <a:spcPct val="90000"/>
              </a:lnSpc>
              <a:spcBef>
                <a:spcPts val="500"/>
              </a:spcBef>
              <a:spcAft>
                <a:spcPts val="0"/>
              </a:spcAft>
              <a:buClr>
                <a:srgbClr val="152B48"/>
              </a:buClr>
              <a:buSzPts val="1800"/>
              <a:buChar char="•"/>
              <a:defRPr>
                <a:solidFill>
                  <a:srgbClr val="152B48"/>
                </a:solidFill>
                <a:latin typeface="Montserrat"/>
                <a:ea typeface="Montserrat"/>
                <a:cs typeface="Montserrat"/>
                <a:sym typeface="Montserrat"/>
              </a:defRPr>
            </a:lvl4pPr>
            <a:lvl5pPr marL="2286000" lvl="4" indent="-342900" algn="l">
              <a:lnSpc>
                <a:spcPct val="90000"/>
              </a:lnSpc>
              <a:spcBef>
                <a:spcPts val="500"/>
              </a:spcBef>
              <a:spcAft>
                <a:spcPts val="0"/>
              </a:spcAft>
              <a:buClr>
                <a:srgbClr val="152B48"/>
              </a:buClr>
              <a:buSzPts val="1800"/>
              <a:buChar char="•"/>
              <a:defRPr>
                <a:solidFill>
                  <a:srgbClr val="152B48"/>
                </a:solidFill>
                <a:latin typeface="Montserrat"/>
                <a:ea typeface="Montserrat"/>
                <a:cs typeface="Montserrat"/>
                <a:sym typeface="Montserra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57"/>
          <p:cNvSpPr txBox="1">
            <a:spLocks noGrp="1"/>
          </p:cNvSpPr>
          <p:nvPr>
            <p:ph type="ftr" idx="11"/>
          </p:nvPr>
        </p:nvSpPr>
        <p:spPr>
          <a:xfrm>
            <a:off x="838200" y="6324011"/>
            <a:ext cx="4114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atin typeface="Montserrat"/>
                <a:ea typeface="Montserrat"/>
                <a:cs typeface="Montserrat"/>
                <a:sym typeface="Montserra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1"/>
        <p:cNvGrpSpPr/>
        <p:nvPr/>
      </p:nvGrpSpPr>
      <p:grpSpPr>
        <a:xfrm>
          <a:off x="0" y="0"/>
          <a:ext cx="0" cy="0"/>
          <a:chOff x="0" y="0"/>
          <a:chExt cx="0" cy="0"/>
        </a:xfrm>
      </p:grpSpPr>
      <p:sp>
        <p:nvSpPr>
          <p:cNvPr id="22" name="Google Shape;22;p58"/>
          <p:cNvSpPr txBox="1">
            <a:spLocks noGrp="1"/>
          </p:cNvSpPr>
          <p:nvPr>
            <p:ph type="title"/>
          </p:nvPr>
        </p:nvSpPr>
        <p:spPr>
          <a:xfrm>
            <a:off x="831850" y="616229"/>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6AEAA"/>
              </a:buClr>
              <a:buSzPts val="6000"/>
              <a:buFont typeface="Montserrat"/>
              <a:buNone/>
              <a:defRPr sz="6000">
                <a:solidFill>
                  <a:srgbClr val="06AEAA"/>
                </a:solidFill>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58"/>
          <p:cNvSpPr txBox="1">
            <a:spLocks noGrp="1"/>
          </p:cNvSpPr>
          <p:nvPr>
            <p:ph type="body" idx="1"/>
          </p:nvPr>
        </p:nvSpPr>
        <p:spPr>
          <a:xfrm>
            <a:off x="831850" y="3495954"/>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52B48"/>
              </a:buClr>
              <a:buSzPts val="2400"/>
              <a:buNone/>
              <a:defRPr sz="2400">
                <a:solidFill>
                  <a:srgbClr val="152B48"/>
                </a:solidFill>
                <a:latin typeface="Montserrat"/>
                <a:ea typeface="Montserrat"/>
                <a:cs typeface="Montserrat"/>
                <a:sym typeface="Montserrat"/>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4" name="Google Shape;24;p58"/>
          <p:cNvSpPr txBox="1">
            <a:spLocks noGrp="1"/>
          </p:cNvSpPr>
          <p:nvPr>
            <p:ph type="ftr" idx="11"/>
          </p:nvPr>
        </p:nvSpPr>
        <p:spPr>
          <a:xfrm>
            <a:off x="838200" y="6324011"/>
            <a:ext cx="4114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atin typeface="Montserrat"/>
                <a:ea typeface="Montserrat"/>
                <a:cs typeface="Montserrat"/>
                <a:sym typeface="Montserra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5"/>
        <p:cNvGrpSpPr/>
        <p:nvPr/>
      </p:nvGrpSpPr>
      <p:grpSpPr>
        <a:xfrm>
          <a:off x="0" y="0"/>
          <a:ext cx="0" cy="0"/>
          <a:chOff x="0" y="0"/>
          <a:chExt cx="0" cy="0"/>
        </a:xfrm>
      </p:grpSpPr>
      <p:sp>
        <p:nvSpPr>
          <p:cNvPr id="26" name="Google Shape;26;p59"/>
          <p:cNvSpPr txBox="1">
            <a:spLocks noGrp="1"/>
          </p:cNvSpPr>
          <p:nvPr>
            <p:ph type="title"/>
          </p:nvPr>
        </p:nvSpPr>
        <p:spPr>
          <a:xfrm>
            <a:off x="838200" y="365126"/>
            <a:ext cx="10515600" cy="74723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6AEAA"/>
              </a:buClr>
              <a:buSzPts val="4400"/>
              <a:buFont typeface="Montserrat"/>
              <a:buNone/>
              <a:defRPr>
                <a:solidFill>
                  <a:srgbClr val="06AEAA"/>
                </a:solidFill>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59"/>
          <p:cNvSpPr txBox="1">
            <a:spLocks noGrp="1"/>
          </p:cNvSpPr>
          <p:nvPr>
            <p:ph type="body" idx="1"/>
          </p:nvPr>
        </p:nvSpPr>
        <p:spPr>
          <a:xfrm>
            <a:off x="838200" y="1310327"/>
            <a:ext cx="5181600" cy="39875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152B48"/>
              </a:buClr>
              <a:buSzPts val="2800"/>
              <a:buChar char="•"/>
              <a:defRPr>
                <a:solidFill>
                  <a:srgbClr val="152B48"/>
                </a:solidFill>
                <a:latin typeface="Montserrat"/>
                <a:ea typeface="Montserrat"/>
                <a:cs typeface="Montserrat"/>
                <a:sym typeface="Montserrat"/>
              </a:defRPr>
            </a:lvl1pPr>
            <a:lvl2pPr marL="914400" lvl="1" indent="-381000" algn="l">
              <a:lnSpc>
                <a:spcPct val="90000"/>
              </a:lnSpc>
              <a:spcBef>
                <a:spcPts val="500"/>
              </a:spcBef>
              <a:spcAft>
                <a:spcPts val="0"/>
              </a:spcAft>
              <a:buClr>
                <a:srgbClr val="152B48"/>
              </a:buClr>
              <a:buSzPts val="2400"/>
              <a:buChar char="•"/>
              <a:defRPr>
                <a:solidFill>
                  <a:srgbClr val="152B48"/>
                </a:solidFill>
                <a:latin typeface="Montserrat"/>
                <a:ea typeface="Montserrat"/>
                <a:cs typeface="Montserrat"/>
                <a:sym typeface="Montserrat"/>
              </a:defRPr>
            </a:lvl2pPr>
            <a:lvl3pPr marL="1371600" lvl="2" indent="-355600" algn="l">
              <a:lnSpc>
                <a:spcPct val="90000"/>
              </a:lnSpc>
              <a:spcBef>
                <a:spcPts val="500"/>
              </a:spcBef>
              <a:spcAft>
                <a:spcPts val="0"/>
              </a:spcAft>
              <a:buClr>
                <a:srgbClr val="152B48"/>
              </a:buClr>
              <a:buSzPts val="2000"/>
              <a:buChar char="•"/>
              <a:defRPr>
                <a:solidFill>
                  <a:srgbClr val="152B48"/>
                </a:solidFill>
                <a:latin typeface="Montserrat"/>
                <a:ea typeface="Montserrat"/>
                <a:cs typeface="Montserrat"/>
                <a:sym typeface="Montserrat"/>
              </a:defRPr>
            </a:lvl3pPr>
            <a:lvl4pPr marL="1828800" lvl="3" indent="-342900" algn="l">
              <a:lnSpc>
                <a:spcPct val="90000"/>
              </a:lnSpc>
              <a:spcBef>
                <a:spcPts val="500"/>
              </a:spcBef>
              <a:spcAft>
                <a:spcPts val="0"/>
              </a:spcAft>
              <a:buClr>
                <a:srgbClr val="152B48"/>
              </a:buClr>
              <a:buSzPts val="1800"/>
              <a:buChar char="•"/>
              <a:defRPr>
                <a:solidFill>
                  <a:srgbClr val="152B48"/>
                </a:solidFill>
                <a:latin typeface="Montserrat"/>
                <a:ea typeface="Montserrat"/>
                <a:cs typeface="Montserrat"/>
                <a:sym typeface="Montserrat"/>
              </a:defRPr>
            </a:lvl4pPr>
            <a:lvl5pPr marL="2286000" lvl="4" indent="-342900" algn="l">
              <a:lnSpc>
                <a:spcPct val="90000"/>
              </a:lnSpc>
              <a:spcBef>
                <a:spcPts val="500"/>
              </a:spcBef>
              <a:spcAft>
                <a:spcPts val="0"/>
              </a:spcAft>
              <a:buClr>
                <a:srgbClr val="152B48"/>
              </a:buClr>
              <a:buSzPts val="1800"/>
              <a:buChar char="•"/>
              <a:defRPr>
                <a:solidFill>
                  <a:srgbClr val="152B48"/>
                </a:solidFill>
                <a:latin typeface="Montserrat"/>
                <a:ea typeface="Montserrat"/>
                <a:cs typeface="Montserrat"/>
                <a:sym typeface="Montserra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59"/>
          <p:cNvSpPr txBox="1">
            <a:spLocks noGrp="1"/>
          </p:cNvSpPr>
          <p:nvPr>
            <p:ph type="body" idx="2"/>
          </p:nvPr>
        </p:nvSpPr>
        <p:spPr>
          <a:xfrm>
            <a:off x="6172200" y="1310327"/>
            <a:ext cx="5181600" cy="39875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152B48"/>
              </a:buClr>
              <a:buSzPts val="2800"/>
              <a:buChar char="•"/>
              <a:defRPr>
                <a:solidFill>
                  <a:srgbClr val="152B48"/>
                </a:solidFill>
                <a:latin typeface="Montserrat"/>
                <a:ea typeface="Montserrat"/>
                <a:cs typeface="Montserrat"/>
                <a:sym typeface="Montserrat"/>
              </a:defRPr>
            </a:lvl1pPr>
            <a:lvl2pPr marL="914400" lvl="1" indent="-381000" algn="l">
              <a:lnSpc>
                <a:spcPct val="90000"/>
              </a:lnSpc>
              <a:spcBef>
                <a:spcPts val="500"/>
              </a:spcBef>
              <a:spcAft>
                <a:spcPts val="0"/>
              </a:spcAft>
              <a:buClr>
                <a:srgbClr val="152B48"/>
              </a:buClr>
              <a:buSzPts val="2400"/>
              <a:buChar char="•"/>
              <a:defRPr>
                <a:solidFill>
                  <a:srgbClr val="152B48"/>
                </a:solidFill>
                <a:latin typeface="Montserrat"/>
                <a:ea typeface="Montserrat"/>
                <a:cs typeface="Montserrat"/>
                <a:sym typeface="Montserrat"/>
              </a:defRPr>
            </a:lvl2pPr>
            <a:lvl3pPr marL="1371600" lvl="2" indent="-355600" algn="l">
              <a:lnSpc>
                <a:spcPct val="90000"/>
              </a:lnSpc>
              <a:spcBef>
                <a:spcPts val="500"/>
              </a:spcBef>
              <a:spcAft>
                <a:spcPts val="0"/>
              </a:spcAft>
              <a:buClr>
                <a:srgbClr val="152B48"/>
              </a:buClr>
              <a:buSzPts val="2000"/>
              <a:buChar char="•"/>
              <a:defRPr>
                <a:solidFill>
                  <a:srgbClr val="152B48"/>
                </a:solidFill>
                <a:latin typeface="Montserrat"/>
                <a:ea typeface="Montserrat"/>
                <a:cs typeface="Montserrat"/>
                <a:sym typeface="Montserrat"/>
              </a:defRPr>
            </a:lvl3pPr>
            <a:lvl4pPr marL="1828800" lvl="3" indent="-342900" algn="l">
              <a:lnSpc>
                <a:spcPct val="90000"/>
              </a:lnSpc>
              <a:spcBef>
                <a:spcPts val="500"/>
              </a:spcBef>
              <a:spcAft>
                <a:spcPts val="0"/>
              </a:spcAft>
              <a:buClr>
                <a:srgbClr val="152B48"/>
              </a:buClr>
              <a:buSzPts val="1800"/>
              <a:buChar char="•"/>
              <a:defRPr>
                <a:solidFill>
                  <a:srgbClr val="152B48"/>
                </a:solidFill>
                <a:latin typeface="Montserrat"/>
                <a:ea typeface="Montserrat"/>
                <a:cs typeface="Montserrat"/>
                <a:sym typeface="Montserrat"/>
              </a:defRPr>
            </a:lvl4pPr>
            <a:lvl5pPr marL="2286000" lvl="4" indent="-342900" algn="l">
              <a:lnSpc>
                <a:spcPct val="90000"/>
              </a:lnSpc>
              <a:spcBef>
                <a:spcPts val="500"/>
              </a:spcBef>
              <a:spcAft>
                <a:spcPts val="0"/>
              </a:spcAft>
              <a:buClr>
                <a:srgbClr val="152B48"/>
              </a:buClr>
              <a:buSzPts val="1800"/>
              <a:buChar char="•"/>
              <a:defRPr>
                <a:solidFill>
                  <a:srgbClr val="152B48"/>
                </a:solidFill>
                <a:latin typeface="Montserrat"/>
                <a:ea typeface="Montserrat"/>
                <a:cs typeface="Montserrat"/>
                <a:sym typeface="Montserra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59"/>
          <p:cNvSpPr txBox="1">
            <a:spLocks noGrp="1"/>
          </p:cNvSpPr>
          <p:nvPr>
            <p:ph type="ftr" idx="11"/>
          </p:nvPr>
        </p:nvSpPr>
        <p:spPr>
          <a:xfrm>
            <a:off x="838200" y="6324011"/>
            <a:ext cx="4114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atin typeface="Montserrat"/>
                <a:ea typeface="Montserrat"/>
                <a:cs typeface="Montserrat"/>
                <a:sym typeface="Montserra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0"/>
        <p:cNvGrpSpPr/>
        <p:nvPr/>
      </p:nvGrpSpPr>
      <p:grpSpPr>
        <a:xfrm>
          <a:off x="0" y="0"/>
          <a:ext cx="0" cy="0"/>
          <a:chOff x="0" y="0"/>
          <a:chExt cx="0" cy="0"/>
        </a:xfrm>
      </p:grpSpPr>
      <p:sp>
        <p:nvSpPr>
          <p:cNvPr id="31" name="Google Shape;31;p60"/>
          <p:cNvSpPr txBox="1">
            <a:spLocks noGrp="1"/>
          </p:cNvSpPr>
          <p:nvPr>
            <p:ph type="title"/>
          </p:nvPr>
        </p:nvSpPr>
        <p:spPr>
          <a:xfrm>
            <a:off x="839788" y="365126"/>
            <a:ext cx="10515600" cy="82391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6AEAA"/>
              </a:buClr>
              <a:buSzPts val="4400"/>
              <a:buFont typeface="Montserrat"/>
              <a:buNone/>
              <a:defRPr>
                <a:solidFill>
                  <a:srgbClr val="06AEAA"/>
                </a:solidFill>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60"/>
          <p:cNvSpPr txBox="1">
            <a:spLocks noGrp="1"/>
          </p:cNvSpPr>
          <p:nvPr>
            <p:ph type="body" idx="1"/>
          </p:nvPr>
        </p:nvSpPr>
        <p:spPr>
          <a:xfrm>
            <a:off x="839788" y="1266385"/>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152B48"/>
              </a:buClr>
              <a:buSzPts val="2400"/>
              <a:buNone/>
              <a:defRPr sz="2400" b="1">
                <a:solidFill>
                  <a:srgbClr val="152B48"/>
                </a:solidFill>
                <a:latin typeface="Montserrat"/>
                <a:ea typeface="Montserrat"/>
                <a:cs typeface="Montserrat"/>
                <a:sym typeface="Montserrat"/>
              </a:defRPr>
            </a:lvl1pPr>
            <a:lvl2pPr marL="914400" lvl="1" indent="-228600" algn="l">
              <a:lnSpc>
                <a:spcPct val="90000"/>
              </a:lnSpc>
              <a:spcBef>
                <a:spcPts val="500"/>
              </a:spcBef>
              <a:spcAft>
                <a:spcPts val="0"/>
              </a:spcAft>
              <a:buClr>
                <a:srgbClr val="152B48"/>
              </a:buClr>
              <a:buSzPts val="2000"/>
              <a:buNone/>
              <a:defRPr sz="2000" b="1"/>
            </a:lvl2pPr>
            <a:lvl3pPr marL="1371600" lvl="2" indent="-228600" algn="l">
              <a:lnSpc>
                <a:spcPct val="90000"/>
              </a:lnSpc>
              <a:spcBef>
                <a:spcPts val="500"/>
              </a:spcBef>
              <a:spcAft>
                <a:spcPts val="0"/>
              </a:spcAft>
              <a:buClr>
                <a:srgbClr val="152B48"/>
              </a:buClr>
              <a:buSzPts val="1800"/>
              <a:buNone/>
              <a:defRPr sz="1800" b="1"/>
            </a:lvl3pPr>
            <a:lvl4pPr marL="1828800" lvl="3" indent="-228600" algn="l">
              <a:lnSpc>
                <a:spcPct val="90000"/>
              </a:lnSpc>
              <a:spcBef>
                <a:spcPts val="500"/>
              </a:spcBef>
              <a:spcAft>
                <a:spcPts val="0"/>
              </a:spcAft>
              <a:buClr>
                <a:srgbClr val="152B48"/>
              </a:buClr>
              <a:buSzPts val="1600"/>
              <a:buNone/>
              <a:defRPr sz="1600" b="1"/>
            </a:lvl4pPr>
            <a:lvl5pPr marL="2286000" lvl="4" indent="-228600" algn="l">
              <a:lnSpc>
                <a:spcPct val="90000"/>
              </a:lnSpc>
              <a:spcBef>
                <a:spcPts val="500"/>
              </a:spcBef>
              <a:spcAft>
                <a:spcPts val="0"/>
              </a:spcAft>
              <a:buClr>
                <a:srgbClr val="152B48"/>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3" name="Google Shape;33;p60"/>
          <p:cNvSpPr txBox="1">
            <a:spLocks noGrp="1"/>
          </p:cNvSpPr>
          <p:nvPr>
            <p:ph type="body" idx="2"/>
          </p:nvPr>
        </p:nvSpPr>
        <p:spPr>
          <a:xfrm>
            <a:off x="839788" y="2090296"/>
            <a:ext cx="5157787" cy="3332455"/>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152B48"/>
              </a:buClr>
              <a:buSzPts val="2800"/>
              <a:buChar char="•"/>
              <a:defRPr>
                <a:solidFill>
                  <a:srgbClr val="152B48"/>
                </a:solidFill>
                <a:latin typeface="Montserrat"/>
                <a:ea typeface="Montserrat"/>
                <a:cs typeface="Montserrat"/>
                <a:sym typeface="Montserrat"/>
              </a:defRPr>
            </a:lvl1pPr>
            <a:lvl2pPr marL="914400" lvl="1" indent="-381000" algn="l">
              <a:lnSpc>
                <a:spcPct val="90000"/>
              </a:lnSpc>
              <a:spcBef>
                <a:spcPts val="500"/>
              </a:spcBef>
              <a:spcAft>
                <a:spcPts val="0"/>
              </a:spcAft>
              <a:buClr>
                <a:srgbClr val="152B48"/>
              </a:buClr>
              <a:buSzPts val="2400"/>
              <a:buChar char="•"/>
              <a:defRPr>
                <a:solidFill>
                  <a:srgbClr val="152B48"/>
                </a:solidFill>
                <a:latin typeface="Montserrat"/>
                <a:ea typeface="Montserrat"/>
                <a:cs typeface="Montserrat"/>
                <a:sym typeface="Montserrat"/>
              </a:defRPr>
            </a:lvl2pPr>
            <a:lvl3pPr marL="1371600" lvl="2" indent="-355600" algn="l">
              <a:lnSpc>
                <a:spcPct val="90000"/>
              </a:lnSpc>
              <a:spcBef>
                <a:spcPts val="500"/>
              </a:spcBef>
              <a:spcAft>
                <a:spcPts val="0"/>
              </a:spcAft>
              <a:buClr>
                <a:srgbClr val="152B48"/>
              </a:buClr>
              <a:buSzPts val="2000"/>
              <a:buChar char="•"/>
              <a:defRPr>
                <a:solidFill>
                  <a:srgbClr val="152B48"/>
                </a:solidFill>
                <a:latin typeface="Montserrat"/>
                <a:ea typeface="Montserrat"/>
                <a:cs typeface="Montserrat"/>
                <a:sym typeface="Montserrat"/>
              </a:defRPr>
            </a:lvl3pPr>
            <a:lvl4pPr marL="1828800" lvl="3" indent="-342900" algn="l">
              <a:lnSpc>
                <a:spcPct val="90000"/>
              </a:lnSpc>
              <a:spcBef>
                <a:spcPts val="500"/>
              </a:spcBef>
              <a:spcAft>
                <a:spcPts val="0"/>
              </a:spcAft>
              <a:buClr>
                <a:srgbClr val="152B48"/>
              </a:buClr>
              <a:buSzPts val="1800"/>
              <a:buChar char="•"/>
              <a:defRPr>
                <a:solidFill>
                  <a:srgbClr val="152B48"/>
                </a:solidFill>
                <a:latin typeface="Montserrat"/>
                <a:ea typeface="Montserrat"/>
                <a:cs typeface="Montserrat"/>
                <a:sym typeface="Montserrat"/>
              </a:defRPr>
            </a:lvl4pPr>
            <a:lvl5pPr marL="2286000" lvl="4" indent="-342900" algn="l">
              <a:lnSpc>
                <a:spcPct val="90000"/>
              </a:lnSpc>
              <a:spcBef>
                <a:spcPts val="500"/>
              </a:spcBef>
              <a:spcAft>
                <a:spcPts val="0"/>
              </a:spcAft>
              <a:buClr>
                <a:srgbClr val="152B48"/>
              </a:buClr>
              <a:buSzPts val="1800"/>
              <a:buChar char="•"/>
              <a:defRPr>
                <a:solidFill>
                  <a:srgbClr val="152B48"/>
                </a:solidFill>
                <a:latin typeface="Montserrat"/>
                <a:ea typeface="Montserrat"/>
                <a:cs typeface="Montserrat"/>
                <a:sym typeface="Montserra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60"/>
          <p:cNvSpPr txBox="1">
            <a:spLocks noGrp="1"/>
          </p:cNvSpPr>
          <p:nvPr>
            <p:ph type="body" idx="3"/>
          </p:nvPr>
        </p:nvSpPr>
        <p:spPr>
          <a:xfrm>
            <a:off x="6172200" y="1266385"/>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152B48"/>
              </a:buClr>
              <a:buSzPts val="2400"/>
              <a:buNone/>
              <a:defRPr sz="2400" b="1">
                <a:solidFill>
                  <a:srgbClr val="152B48"/>
                </a:solidFill>
                <a:latin typeface="Montserrat"/>
                <a:ea typeface="Montserrat"/>
                <a:cs typeface="Montserrat"/>
                <a:sym typeface="Montserrat"/>
              </a:defRPr>
            </a:lvl1pPr>
            <a:lvl2pPr marL="914400" lvl="1" indent="-228600" algn="l">
              <a:lnSpc>
                <a:spcPct val="90000"/>
              </a:lnSpc>
              <a:spcBef>
                <a:spcPts val="500"/>
              </a:spcBef>
              <a:spcAft>
                <a:spcPts val="0"/>
              </a:spcAft>
              <a:buClr>
                <a:srgbClr val="152B48"/>
              </a:buClr>
              <a:buSzPts val="2000"/>
              <a:buNone/>
              <a:defRPr sz="2000" b="1"/>
            </a:lvl2pPr>
            <a:lvl3pPr marL="1371600" lvl="2" indent="-228600" algn="l">
              <a:lnSpc>
                <a:spcPct val="90000"/>
              </a:lnSpc>
              <a:spcBef>
                <a:spcPts val="500"/>
              </a:spcBef>
              <a:spcAft>
                <a:spcPts val="0"/>
              </a:spcAft>
              <a:buClr>
                <a:srgbClr val="152B48"/>
              </a:buClr>
              <a:buSzPts val="1800"/>
              <a:buNone/>
              <a:defRPr sz="1800" b="1"/>
            </a:lvl3pPr>
            <a:lvl4pPr marL="1828800" lvl="3" indent="-228600" algn="l">
              <a:lnSpc>
                <a:spcPct val="90000"/>
              </a:lnSpc>
              <a:spcBef>
                <a:spcPts val="500"/>
              </a:spcBef>
              <a:spcAft>
                <a:spcPts val="0"/>
              </a:spcAft>
              <a:buClr>
                <a:srgbClr val="152B48"/>
              </a:buClr>
              <a:buSzPts val="1600"/>
              <a:buNone/>
              <a:defRPr sz="1600" b="1"/>
            </a:lvl4pPr>
            <a:lvl5pPr marL="2286000" lvl="4" indent="-228600" algn="l">
              <a:lnSpc>
                <a:spcPct val="90000"/>
              </a:lnSpc>
              <a:spcBef>
                <a:spcPts val="500"/>
              </a:spcBef>
              <a:spcAft>
                <a:spcPts val="0"/>
              </a:spcAft>
              <a:buClr>
                <a:srgbClr val="152B48"/>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5" name="Google Shape;35;p60"/>
          <p:cNvSpPr txBox="1">
            <a:spLocks noGrp="1"/>
          </p:cNvSpPr>
          <p:nvPr>
            <p:ph type="body" idx="4"/>
          </p:nvPr>
        </p:nvSpPr>
        <p:spPr>
          <a:xfrm>
            <a:off x="6172200" y="2090297"/>
            <a:ext cx="5183188" cy="333245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152B48"/>
              </a:buClr>
              <a:buSzPts val="2800"/>
              <a:buChar char="•"/>
              <a:defRPr>
                <a:solidFill>
                  <a:srgbClr val="152B48"/>
                </a:solidFill>
                <a:latin typeface="Montserrat"/>
                <a:ea typeface="Montserrat"/>
                <a:cs typeface="Montserrat"/>
                <a:sym typeface="Montserrat"/>
              </a:defRPr>
            </a:lvl1pPr>
            <a:lvl2pPr marL="914400" lvl="1" indent="-381000" algn="l">
              <a:lnSpc>
                <a:spcPct val="90000"/>
              </a:lnSpc>
              <a:spcBef>
                <a:spcPts val="500"/>
              </a:spcBef>
              <a:spcAft>
                <a:spcPts val="0"/>
              </a:spcAft>
              <a:buClr>
                <a:srgbClr val="152B48"/>
              </a:buClr>
              <a:buSzPts val="2400"/>
              <a:buChar char="•"/>
              <a:defRPr>
                <a:solidFill>
                  <a:srgbClr val="152B48"/>
                </a:solidFill>
                <a:latin typeface="Montserrat"/>
                <a:ea typeface="Montserrat"/>
                <a:cs typeface="Montserrat"/>
                <a:sym typeface="Montserrat"/>
              </a:defRPr>
            </a:lvl2pPr>
            <a:lvl3pPr marL="1371600" lvl="2" indent="-355600" algn="l">
              <a:lnSpc>
                <a:spcPct val="90000"/>
              </a:lnSpc>
              <a:spcBef>
                <a:spcPts val="500"/>
              </a:spcBef>
              <a:spcAft>
                <a:spcPts val="0"/>
              </a:spcAft>
              <a:buClr>
                <a:srgbClr val="152B48"/>
              </a:buClr>
              <a:buSzPts val="2000"/>
              <a:buChar char="•"/>
              <a:defRPr>
                <a:solidFill>
                  <a:srgbClr val="152B48"/>
                </a:solidFill>
                <a:latin typeface="Montserrat"/>
                <a:ea typeface="Montserrat"/>
                <a:cs typeface="Montserrat"/>
                <a:sym typeface="Montserrat"/>
              </a:defRPr>
            </a:lvl3pPr>
            <a:lvl4pPr marL="1828800" lvl="3" indent="-342900" algn="l">
              <a:lnSpc>
                <a:spcPct val="90000"/>
              </a:lnSpc>
              <a:spcBef>
                <a:spcPts val="500"/>
              </a:spcBef>
              <a:spcAft>
                <a:spcPts val="0"/>
              </a:spcAft>
              <a:buClr>
                <a:srgbClr val="152B48"/>
              </a:buClr>
              <a:buSzPts val="1800"/>
              <a:buChar char="•"/>
              <a:defRPr>
                <a:solidFill>
                  <a:srgbClr val="152B48"/>
                </a:solidFill>
                <a:latin typeface="Montserrat"/>
                <a:ea typeface="Montserrat"/>
                <a:cs typeface="Montserrat"/>
                <a:sym typeface="Montserrat"/>
              </a:defRPr>
            </a:lvl4pPr>
            <a:lvl5pPr marL="2286000" lvl="4" indent="-342900" algn="l">
              <a:lnSpc>
                <a:spcPct val="90000"/>
              </a:lnSpc>
              <a:spcBef>
                <a:spcPts val="500"/>
              </a:spcBef>
              <a:spcAft>
                <a:spcPts val="0"/>
              </a:spcAft>
              <a:buClr>
                <a:srgbClr val="152B48"/>
              </a:buClr>
              <a:buSzPts val="1800"/>
              <a:buChar char="•"/>
              <a:defRPr>
                <a:solidFill>
                  <a:srgbClr val="152B48"/>
                </a:solidFill>
                <a:latin typeface="Montserrat"/>
                <a:ea typeface="Montserrat"/>
                <a:cs typeface="Montserrat"/>
                <a:sym typeface="Montserra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60"/>
          <p:cNvSpPr txBox="1">
            <a:spLocks noGrp="1"/>
          </p:cNvSpPr>
          <p:nvPr>
            <p:ph type="ftr" idx="11"/>
          </p:nvPr>
        </p:nvSpPr>
        <p:spPr>
          <a:xfrm>
            <a:off x="838200" y="6324011"/>
            <a:ext cx="4114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atin typeface="Montserrat"/>
                <a:ea typeface="Montserrat"/>
                <a:cs typeface="Montserrat"/>
                <a:sym typeface="Montserra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37"/>
        <p:cNvGrpSpPr/>
        <p:nvPr/>
      </p:nvGrpSpPr>
      <p:grpSpPr>
        <a:xfrm>
          <a:off x="0" y="0"/>
          <a:ext cx="0" cy="0"/>
          <a:chOff x="0" y="0"/>
          <a:chExt cx="0" cy="0"/>
        </a:xfrm>
      </p:grpSpPr>
      <p:sp>
        <p:nvSpPr>
          <p:cNvPr id="38" name="Google Shape;38;p6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6AEAA"/>
              </a:buClr>
              <a:buSzPts val="4400"/>
              <a:buFont typeface="Montserrat"/>
              <a:buNone/>
              <a:defRPr>
                <a:solidFill>
                  <a:srgbClr val="06AEAA"/>
                </a:solidFill>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1"/>
          <p:cNvSpPr txBox="1">
            <a:spLocks noGrp="1"/>
          </p:cNvSpPr>
          <p:nvPr>
            <p:ph type="ftr" idx="11"/>
          </p:nvPr>
        </p:nvSpPr>
        <p:spPr>
          <a:xfrm>
            <a:off x="838200" y="6324011"/>
            <a:ext cx="4114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atin typeface="Montserrat"/>
                <a:ea typeface="Montserrat"/>
                <a:cs typeface="Montserrat"/>
                <a:sym typeface="Montserra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40"/>
        <p:cNvGrpSpPr/>
        <p:nvPr/>
      </p:nvGrpSpPr>
      <p:grpSpPr>
        <a:xfrm>
          <a:off x="0" y="0"/>
          <a:ext cx="0" cy="0"/>
          <a:chOff x="0" y="0"/>
          <a:chExt cx="0" cy="0"/>
        </a:xfrm>
      </p:grpSpPr>
      <p:sp>
        <p:nvSpPr>
          <p:cNvPr id="41" name="Google Shape;41;p62"/>
          <p:cNvSpPr txBox="1">
            <a:spLocks noGrp="1"/>
          </p:cNvSpPr>
          <p:nvPr>
            <p:ph type="ftr" idx="11"/>
          </p:nvPr>
        </p:nvSpPr>
        <p:spPr>
          <a:xfrm>
            <a:off x="838200" y="6324011"/>
            <a:ext cx="4114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atin typeface="Montserrat"/>
                <a:ea typeface="Montserrat"/>
                <a:cs typeface="Montserrat"/>
                <a:sym typeface="Montserra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42"/>
        <p:cNvGrpSpPr/>
        <p:nvPr/>
      </p:nvGrpSpPr>
      <p:grpSpPr>
        <a:xfrm>
          <a:off x="0" y="0"/>
          <a:ext cx="0" cy="0"/>
          <a:chOff x="0" y="0"/>
          <a:chExt cx="0" cy="0"/>
        </a:xfrm>
      </p:grpSpPr>
      <p:sp>
        <p:nvSpPr>
          <p:cNvPr id="43" name="Google Shape;43;p6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6AEAA"/>
              </a:buClr>
              <a:buSzPts val="3200"/>
              <a:buFont typeface="Montserrat"/>
              <a:buNone/>
              <a:defRPr sz="3200">
                <a:solidFill>
                  <a:srgbClr val="06AEAA"/>
                </a:solidFill>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63"/>
          <p:cNvSpPr txBox="1">
            <a:spLocks noGrp="1"/>
          </p:cNvSpPr>
          <p:nvPr>
            <p:ph type="body" idx="1"/>
          </p:nvPr>
        </p:nvSpPr>
        <p:spPr>
          <a:xfrm>
            <a:off x="5183188" y="987426"/>
            <a:ext cx="6172200" cy="4319866"/>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152B48"/>
              </a:buClr>
              <a:buSzPts val="3200"/>
              <a:buChar char="•"/>
              <a:defRPr sz="3200">
                <a:solidFill>
                  <a:srgbClr val="152B48"/>
                </a:solidFill>
                <a:latin typeface="Montserrat"/>
                <a:ea typeface="Montserrat"/>
                <a:cs typeface="Montserrat"/>
                <a:sym typeface="Montserrat"/>
              </a:defRPr>
            </a:lvl1pPr>
            <a:lvl2pPr marL="914400" lvl="1" indent="-406400" algn="l">
              <a:lnSpc>
                <a:spcPct val="90000"/>
              </a:lnSpc>
              <a:spcBef>
                <a:spcPts val="500"/>
              </a:spcBef>
              <a:spcAft>
                <a:spcPts val="0"/>
              </a:spcAft>
              <a:buClr>
                <a:srgbClr val="152B48"/>
              </a:buClr>
              <a:buSzPts val="2800"/>
              <a:buChar char="•"/>
              <a:defRPr sz="2800">
                <a:solidFill>
                  <a:srgbClr val="152B48"/>
                </a:solidFill>
                <a:latin typeface="Montserrat"/>
                <a:ea typeface="Montserrat"/>
                <a:cs typeface="Montserrat"/>
                <a:sym typeface="Montserrat"/>
              </a:defRPr>
            </a:lvl2pPr>
            <a:lvl3pPr marL="1371600" lvl="2" indent="-381000" algn="l">
              <a:lnSpc>
                <a:spcPct val="90000"/>
              </a:lnSpc>
              <a:spcBef>
                <a:spcPts val="500"/>
              </a:spcBef>
              <a:spcAft>
                <a:spcPts val="0"/>
              </a:spcAft>
              <a:buClr>
                <a:srgbClr val="152B48"/>
              </a:buClr>
              <a:buSzPts val="2400"/>
              <a:buChar char="•"/>
              <a:defRPr sz="2400">
                <a:solidFill>
                  <a:srgbClr val="152B48"/>
                </a:solidFill>
                <a:latin typeface="Montserrat"/>
                <a:ea typeface="Montserrat"/>
                <a:cs typeface="Montserrat"/>
                <a:sym typeface="Montserrat"/>
              </a:defRPr>
            </a:lvl3pPr>
            <a:lvl4pPr marL="1828800" lvl="3" indent="-355600" algn="l">
              <a:lnSpc>
                <a:spcPct val="90000"/>
              </a:lnSpc>
              <a:spcBef>
                <a:spcPts val="500"/>
              </a:spcBef>
              <a:spcAft>
                <a:spcPts val="0"/>
              </a:spcAft>
              <a:buClr>
                <a:srgbClr val="152B48"/>
              </a:buClr>
              <a:buSzPts val="2000"/>
              <a:buChar char="•"/>
              <a:defRPr sz="2000">
                <a:solidFill>
                  <a:srgbClr val="152B48"/>
                </a:solidFill>
                <a:latin typeface="Montserrat"/>
                <a:ea typeface="Montserrat"/>
                <a:cs typeface="Montserrat"/>
                <a:sym typeface="Montserrat"/>
              </a:defRPr>
            </a:lvl4pPr>
            <a:lvl5pPr marL="2286000" lvl="4" indent="-355600" algn="l">
              <a:lnSpc>
                <a:spcPct val="90000"/>
              </a:lnSpc>
              <a:spcBef>
                <a:spcPts val="500"/>
              </a:spcBef>
              <a:spcAft>
                <a:spcPts val="0"/>
              </a:spcAft>
              <a:buClr>
                <a:srgbClr val="152B48"/>
              </a:buClr>
              <a:buSzPts val="2000"/>
              <a:buChar char="•"/>
              <a:defRPr sz="2000">
                <a:solidFill>
                  <a:srgbClr val="152B48"/>
                </a:solidFill>
                <a:latin typeface="Montserrat"/>
                <a:ea typeface="Montserrat"/>
                <a:cs typeface="Montserrat"/>
                <a:sym typeface="Montserrat"/>
              </a:defRPr>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5" name="Google Shape;45;p63"/>
          <p:cNvSpPr txBox="1">
            <a:spLocks noGrp="1"/>
          </p:cNvSpPr>
          <p:nvPr>
            <p:ph type="body" idx="2"/>
          </p:nvPr>
        </p:nvSpPr>
        <p:spPr>
          <a:xfrm>
            <a:off x="839788" y="2057400"/>
            <a:ext cx="3932237" cy="32498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52B48"/>
              </a:buClr>
              <a:buSzPts val="1600"/>
              <a:buNone/>
              <a:defRPr sz="1600">
                <a:solidFill>
                  <a:srgbClr val="152B48"/>
                </a:solidFill>
                <a:latin typeface="Montserrat"/>
                <a:ea typeface="Montserrat"/>
                <a:cs typeface="Montserrat"/>
                <a:sym typeface="Montserrat"/>
              </a:defRPr>
            </a:lvl1pPr>
            <a:lvl2pPr marL="914400" lvl="1" indent="-228600" algn="l">
              <a:lnSpc>
                <a:spcPct val="90000"/>
              </a:lnSpc>
              <a:spcBef>
                <a:spcPts val="500"/>
              </a:spcBef>
              <a:spcAft>
                <a:spcPts val="0"/>
              </a:spcAft>
              <a:buClr>
                <a:srgbClr val="152B48"/>
              </a:buClr>
              <a:buSzPts val="1400"/>
              <a:buNone/>
              <a:defRPr sz="1400"/>
            </a:lvl2pPr>
            <a:lvl3pPr marL="1371600" lvl="2" indent="-228600" algn="l">
              <a:lnSpc>
                <a:spcPct val="90000"/>
              </a:lnSpc>
              <a:spcBef>
                <a:spcPts val="500"/>
              </a:spcBef>
              <a:spcAft>
                <a:spcPts val="0"/>
              </a:spcAft>
              <a:buClr>
                <a:srgbClr val="152B48"/>
              </a:buClr>
              <a:buSzPts val="1200"/>
              <a:buNone/>
              <a:defRPr sz="1200"/>
            </a:lvl3pPr>
            <a:lvl4pPr marL="1828800" lvl="3" indent="-228600" algn="l">
              <a:lnSpc>
                <a:spcPct val="90000"/>
              </a:lnSpc>
              <a:spcBef>
                <a:spcPts val="500"/>
              </a:spcBef>
              <a:spcAft>
                <a:spcPts val="0"/>
              </a:spcAft>
              <a:buClr>
                <a:srgbClr val="152B48"/>
              </a:buClr>
              <a:buSzPts val="1000"/>
              <a:buNone/>
              <a:defRPr sz="1000"/>
            </a:lvl4pPr>
            <a:lvl5pPr marL="2286000" lvl="4" indent="-228600" algn="l">
              <a:lnSpc>
                <a:spcPct val="90000"/>
              </a:lnSpc>
              <a:spcBef>
                <a:spcPts val="500"/>
              </a:spcBef>
              <a:spcAft>
                <a:spcPts val="0"/>
              </a:spcAft>
              <a:buClr>
                <a:srgbClr val="152B48"/>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6" name="Google Shape;46;p63"/>
          <p:cNvSpPr txBox="1">
            <a:spLocks noGrp="1"/>
          </p:cNvSpPr>
          <p:nvPr>
            <p:ph type="ftr" idx="11"/>
          </p:nvPr>
        </p:nvSpPr>
        <p:spPr>
          <a:xfrm>
            <a:off x="838200" y="6324011"/>
            <a:ext cx="4114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atin typeface="Montserrat"/>
                <a:ea typeface="Montserrat"/>
                <a:cs typeface="Montserrat"/>
                <a:sym typeface="Montserra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47"/>
        <p:cNvGrpSpPr/>
        <p:nvPr/>
      </p:nvGrpSpPr>
      <p:grpSpPr>
        <a:xfrm>
          <a:off x="0" y="0"/>
          <a:ext cx="0" cy="0"/>
          <a:chOff x="0" y="0"/>
          <a:chExt cx="0" cy="0"/>
        </a:xfrm>
      </p:grpSpPr>
      <p:sp>
        <p:nvSpPr>
          <p:cNvPr id="48" name="Google Shape;48;p6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6AEAA"/>
              </a:buClr>
              <a:buSzPts val="3200"/>
              <a:buFont typeface="Montserrat"/>
              <a:buNone/>
              <a:defRPr sz="3200">
                <a:solidFill>
                  <a:srgbClr val="06AEAA"/>
                </a:solidFill>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64"/>
          <p:cNvSpPr>
            <a:spLocks noGrp="1"/>
          </p:cNvSpPr>
          <p:nvPr>
            <p:ph type="pic" idx="2"/>
          </p:nvPr>
        </p:nvSpPr>
        <p:spPr>
          <a:xfrm>
            <a:off x="5180012" y="457200"/>
            <a:ext cx="6172200" cy="4404707"/>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rgbClr val="152B48"/>
              </a:buClr>
              <a:buSzPts val="3200"/>
              <a:buFont typeface="Arial"/>
              <a:buNone/>
              <a:defRPr sz="3200" b="0" i="0" u="none" strike="noStrike" cap="none">
                <a:solidFill>
                  <a:srgbClr val="152B48"/>
                </a:solidFill>
                <a:latin typeface="Montserrat"/>
                <a:ea typeface="Montserrat"/>
                <a:cs typeface="Montserrat"/>
                <a:sym typeface="Montserrat"/>
              </a:defRPr>
            </a:lvl1pPr>
            <a:lvl2pPr marR="0" lvl="1" algn="l" rtl="0">
              <a:lnSpc>
                <a:spcPct val="90000"/>
              </a:lnSpc>
              <a:spcBef>
                <a:spcPts val="500"/>
              </a:spcBef>
              <a:spcAft>
                <a:spcPts val="0"/>
              </a:spcAft>
              <a:buClr>
                <a:srgbClr val="152B48"/>
              </a:buClr>
              <a:buSzPts val="2800"/>
              <a:buFont typeface="Arial"/>
              <a:buNone/>
              <a:defRPr sz="2800" b="0" i="0" u="none" strike="noStrike" cap="none">
                <a:solidFill>
                  <a:srgbClr val="152B48"/>
                </a:solidFill>
                <a:latin typeface="Montserrat"/>
                <a:ea typeface="Montserrat"/>
                <a:cs typeface="Montserrat"/>
                <a:sym typeface="Montserrat"/>
              </a:defRPr>
            </a:lvl2pPr>
            <a:lvl3pPr marR="0" lvl="2" algn="l" rtl="0">
              <a:lnSpc>
                <a:spcPct val="90000"/>
              </a:lnSpc>
              <a:spcBef>
                <a:spcPts val="500"/>
              </a:spcBef>
              <a:spcAft>
                <a:spcPts val="0"/>
              </a:spcAft>
              <a:buClr>
                <a:srgbClr val="152B48"/>
              </a:buClr>
              <a:buSzPts val="2400"/>
              <a:buFont typeface="Arial"/>
              <a:buNone/>
              <a:defRPr sz="2400" b="0" i="0" u="none" strike="noStrike" cap="none">
                <a:solidFill>
                  <a:srgbClr val="152B48"/>
                </a:solidFill>
                <a:latin typeface="Montserrat"/>
                <a:ea typeface="Montserrat"/>
                <a:cs typeface="Montserrat"/>
                <a:sym typeface="Montserrat"/>
              </a:defRPr>
            </a:lvl3pPr>
            <a:lvl4pPr marR="0" lvl="3" algn="l" rtl="0">
              <a:lnSpc>
                <a:spcPct val="90000"/>
              </a:lnSpc>
              <a:spcBef>
                <a:spcPts val="500"/>
              </a:spcBef>
              <a:spcAft>
                <a:spcPts val="0"/>
              </a:spcAft>
              <a:buClr>
                <a:srgbClr val="152B48"/>
              </a:buClr>
              <a:buSzPts val="2000"/>
              <a:buFont typeface="Arial"/>
              <a:buNone/>
              <a:defRPr sz="2000" b="0" i="0" u="none" strike="noStrike" cap="none">
                <a:solidFill>
                  <a:srgbClr val="152B48"/>
                </a:solidFill>
                <a:latin typeface="Montserrat"/>
                <a:ea typeface="Montserrat"/>
                <a:cs typeface="Montserrat"/>
                <a:sym typeface="Montserrat"/>
              </a:defRPr>
            </a:lvl4pPr>
            <a:lvl5pPr marR="0" lvl="4" algn="l" rtl="0">
              <a:lnSpc>
                <a:spcPct val="90000"/>
              </a:lnSpc>
              <a:spcBef>
                <a:spcPts val="500"/>
              </a:spcBef>
              <a:spcAft>
                <a:spcPts val="0"/>
              </a:spcAft>
              <a:buClr>
                <a:srgbClr val="152B48"/>
              </a:buClr>
              <a:buSzPts val="2000"/>
              <a:buFont typeface="Arial"/>
              <a:buNone/>
              <a:defRPr sz="2000" b="0" i="0" u="none" strike="noStrike" cap="none">
                <a:solidFill>
                  <a:srgbClr val="152B48"/>
                </a:solidFill>
                <a:latin typeface="Montserrat"/>
                <a:ea typeface="Montserrat"/>
                <a:cs typeface="Montserrat"/>
                <a:sym typeface="Montserrat"/>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0" name="Google Shape;50;p64"/>
          <p:cNvSpPr txBox="1">
            <a:spLocks noGrp="1"/>
          </p:cNvSpPr>
          <p:nvPr>
            <p:ph type="body" idx="1"/>
          </p:nvPr>
        </p:nvSpPr>
        <p:spPr>
          <a:xfrm>
            <a:off x="839788" y="2057400"/>
            <a:ext cx="3932237" cy="33347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52B48"/>
              </a:buClr>
              <a:buSzPts val="1600"/>
              <a:buNone/>
              <a:defRPr sz="1600">
                <a:solidFill>
                  <a:srgbClr val="152B48"/>
                </a:solidFill>
                <a:latin typeface="Montserrat"/>
                <a:ea typeface="Montserrat"/>
                <a:cs typeface="Montserrat"/>
                <a:sym typeface="Montserrat"/>
              </a:defRPr>
            </a:lvl1pPr>
            <a:lvl2pPr marL="914400" lvl="1" indent="-228600" algn="l">
              <a:lnSpc>
                <a:spcPct val="90000"/>
              </a:lnSpc>
              <a:spcBef>
                <a:spcPts val="500"/>
              </a:spcBef>
              <a:spcAft>
                <a:spcPts val="0"/>
              </a:spcAft>
              <a:buClr>
                <a:srgbClr val="152B48"/>
              </a:buClr>
              <a:buSzPts val="1400"/>
              <a:buNone/>
              <a:defRPr sz="1400"/>
            </a:lvl2pPr>
            <a:lvl3pPr marL="1371600" lvl="2" indent="-228600" algn="l">
              <a:lnSpc>
                <a:spcPct val="90000"/>
              </a:lnSpc>
              <a:spcBef>
                <a:spcPts val="500"/>
              </a:spcBef>
              <a:spcAft>
                <a:spcPts val="0"/>
              </a:spcAft>
              <a:buClr>
                <a:srgbClr val="152B48"/>
              </a:buClr>
              <a:buSzPts val="1200"/>
              <a:buNone/>
              <a:defRPr sz="1200"/>
            </a:lvl3pPr>
            <a:lvl4pPr marL="1828800" lvl="3" indent="-228600" algn="l">
              <a:lnSpc>
                <a:spcPct val="90000"/>
              </a:lnSpc>
              <a:spcBef>
                <a:spcPts val="500"/>
              </a:spcBef>
              <a:spcAft>
                <a:spcPts val="0"/>
              </a:spcAft>
              <a:buClr>
                <a:srgbClr val="152B48"/>
              </a:buClr>
              <a:buSzPts val="1000"/>
              <a:buNone/>
              <a:defRPr sz="1000"/>
            </a:lvl4pPr>
            <a:lvl5pPr marL="2286000" lvl="4" indent="-228600" algn="l">
              <a:lnSpc>
                <a:spcPct val="90000"/>
              </a:lnSpc>
              <a:spcBef>
                <a:spcPts val="500"/>
              </a:spcBef>
              <a:spcAft>
                <a:spcPts val="0"/>
              </a:spcAft>
              <a:buClr>
                <a:srgbClr val="152B48"/>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1" name="Google Shape;51;p64"/>
          <p:cNvSpPr txBox="1">
            <a:spLocks noGrp="1"/>
          </p:cNvSpPr>
          <p:nvPr>
            <p:ph type="ftr" idx="11"/>
          </p:nvPr>
        </p:nvSpPr>
        <p:spPr>
          <a:xfrm>
            <a:off x="838200" y="6324011"/>
            <a:ext cx="4114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atin typeface="Montserrat"/>
                <a:ea typeface="Montserrat"/>
                <a:cs typeface="Montserrat"/>
                <a:sym typeface="Montserra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Shape 9"/>
        <p:cNvGrpSpPr/>
        <p:nvPr/>
      </p:nvGrpSpPr>
      <p:grpSpPr>
        <a:xfrm>
          <a:off x="0" y="0"/>
          <a:ext cx="0" cy="0"/>
          <a:chOff x="0" y="0"/>
          <a:chExt cx="0" cy="0"/>
        </a:xfrm>
      </p:grpSpPr>
      <p:sp>
        <p:nvSpPr>
          <p:cNvPr id="10" name="Google Shape;10;p5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6AEAA"/>
              </a:buClr>
              <a:buSzPts val="4400"/>
              <a:buFont typeface="Montserrat"/>
              <a:buNone/>
              <a:defRPr sz="4400" b="0" i="0" u="none" strike="noStrike" cap="none">
                <a:solidFill>
                  <a:srgbClr val="06AEAA"/>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55"/>
          <p:cNvSpPr txBox="1">
            <a:spLocks noGrp="1"/>
          </p:cNvSpPr>
          <p:nvPr>
            <p:ph type="body" idx="1"/>
          </p:nvPr>
        </p:nvSpPr>
        <p:spPr>
          <a:xfrm>
            <a:off x="838200" y="1825625"/>
            <a:ext cx="10515600" cy="3538227"/>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152B48"/>
              </a:buClr>
              <a:buSzPts val="2800"/>
              <a:buFont typeface="Arial"/>
              <a:buChar char="•"/>
              <a:defRPr sz="2800" b="0" i="0" u="none" strike="noStrike" cap="none">
                <a:solidFill>
                  <a:srgbClr val="152B48"/>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rgbClr val="152B48"/>
              </a:buClr>
              <a:buSzPts val="2400"/>
              <a:buFont typeface="Arial"/>
              <a:buChar char="•"/>
              <a:defRPr sz="2400" b="0" i="0" u="none" strike="noStrike" cap="none">
                <a:solidFill>
                  <a:srgbClr val="152B48"/>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rgbClr val="152B48"/>
              </a:buClr>
              <a:buSzPts val="2000"/>
              <a:buFont typeface="Arial"/>
              <a:buChar char="•"/>
              <a:defRPr sz="2000" b="0" i="0" u="none" strike="noStrike" cap="none">
                <a:solidFill>
                  <a:srgbClr val="152B48"/>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rgbClr val="152B48"/>
              </a:buClr>
              <a:buSzPts val="1800"/>
              <a:buFont typeface="Arial"/>
              <a:buChar char="•"/>
              <a:defRPr sz="1800" b="0" i="0" u="none" strike="noStrike" cap="none">
                <a:solidFill>
                  <a:srgbClr val="152B48"/>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rgbClr val="152B48"/>
              </a:buClr>
              <a:buSzPts val="1800"/>
              <a:buFont typeface="Arial"/>
              <a:buChar char="•"/>
              <a:defRPr sz="1800" b="0" i="0" u="none" strike="noStrike" cap="none">
                <a:solidFill>
                  <a:srgbClr val="152B48"/>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5"/>
          <p:cNvSpPr txBox="1">
            <a:spLocks noGrp="1"/>
          </p:cNvSpPr>
          <p:nvPr>
            <p:ph type="ftr" idx="11"/>
          </p:nvPr>
        </p:nvSpPr>
        <p:spPr>
          <a:xfrm>
            <a:off x="838200" y="6324011"/>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lt1"/>
                </a:solidFill>
                <a:latin typeface="Montserrat"/>
                <a:ea typeface="Montserrat"/>
                <a:cs typeface="Montserrat"/>
                <a:sym typeface="Montserrat"/>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arget="../media/image19.jpeg" Type="http://schemas.openxmlformats.org/officeDocument/2006/relationships/image"/><Relationship Id="rId2" Target="../notesSlides/notesSlide18.xml" Type="http://schemas.openxmlformats.org/officeDocument/2006/relationships/notesSlide"/><Relationship Id="rId1" Target="../slideLayouts/slideLayout2.xml" Type="http://schemas.openxmlformats.org/officeDocument/2006/relationships/slideLayout"/></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arget="../media/image21.jpeg" Type="http://schemas.openxmlformats.org/officeDocument/2006/relationships/image"/><Relationship Id="rId2" Target="../notesSlides/notesSlide21.xml" Type="http://schemas.openxmlformats.org/officeDocument/2006/relationships/notesSlide"/><Relationship Id="rId1" Target="../slideLayouts/slideLayout2.xml" Type="http://schemas.openxmlformats.org/officeDocument/2006/relationships/slideLayout"/></Relationships>
</file>

<file path=ppt/slides/_rels/slide22.xml.rels><?xml version="1.0" encoding="UTF-8" standalone="yes" ?><Relationships xmlns="http://schemas.openxmlformats.org/package/2006/relationships"><Relationship Id="rId3" Target="../media/image22.jpeg" Type="http://schemas.openxmlformats.org/officeDocument/2006/relationships/image"/><Relationship Id="rId2" Target="../notesSlides/notesSlide22.xml" Type="http://schemas.openxmlformats.org/officeDocument/2006/relationships/notesSlide"/><Relationship Id="rId1" Target="../slideLayouts/slideLayout2.xml" Type="http://schemas.openxmlformats.org/officeDocument/2006/relationships/slideLayout"/></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arget="../media/image25.jpeg" Type="http://schemas.openxmlformats.org/officeDocument/2006/relationships/image"/><Relationship Id="rId2" Target="../notesSlides/notesSlide26.xml" Type="http://schemas.openxmlformats.org/officeDocument/2006/relationships/notesSlide"/><Relationship Id="rId1" Target="../slideLayouts/slideLayout2.xml" Type="http://schemas.openxmlformats.org/officeDocument/2006/relationships/slideLayout"/><Relationship Id="rId4" Target="../media/image26.jpeg" Type="http://schemas.openxmlformats.org/officeDocument/2006/relationships/image"/></Relationships>
</file>

<file path=ppt/slides/_rels/slide27.xml.rels><?xml version="1.0" encoding="UTF-8" standalone="yes" ?><Relationships xmlns="http://schemas.openxmlformats.org/package/2006/relationships"><Relationship Id="rId3" Target="../media/image27.jpeg" Type="http://schemas.openxmlformats.org/officeDocument/2006/relationships/image"/><Relationship Id="rId2" Target="../notesSlides/notesSlide27.xml" Type="http://schemas.openxmlformats.org/officeDocument/2006/relationships/notesSlide"/><Relationship Id="rId1" Target="../slideLayouts/slideLayout2.xml" Type="http://schemas.openxmlformats.org/officeDocument/2006/relationships/slideLayout"/><Relationship Id="rId4" Target="../media/image28.jpeg" Type="http://schemas.openxmlformats.org/officeDocument/2006/relationships/image"/></Relationships>
</file>

<file path=ppt/slides/_rels/slide28.xml.rels><?xml version="1.0" encoding="UTF-8" standalone="yes" ?><Relationships xmlns="http://schemas.openxmlformats.org/package/2006/relationships"><Relationship Id="rId3" Target="../media/image29.jpeg" Type="http://schemas.openxmlformats.org/officeDocument/2006/relationships/image"/><Relationship Id="rId2" Target="../notesSlides/notesSlide28.xml" Type="http://schemas.openxmlformats.org/officeDocument/2006/relationships/notesSlide"/><Relationship Id="rId1" Target="../slideLayouts/slideLayout2.xml" Type="http://schemas.openxmlformats.org/officeDocument/2006/relationships/slideLayout"/><Relationship Id="rId5" Target="../media/image31.jpeg" Type="http://schemas.openxmlformats.org/officeDocument/2006/relationships/image"/><Relationship Id="rId4" Target="../media/image30.jpeg" Type="http://schemas.openxmlformats.org/officeDocument/2006/relationships/image"/></Relationships>
</file>

<file path=ppt/slides/_rels/slide29.xml.rels><?xml version="1.0" encoding="UTF-8" standalone="yes" ?><Relationships xmlns="http://schemas.openxmlformats.org/package/2006/relationships"><Relationship Id="rId3" Target="../media/image32.jpeg" Type="http://schemas.openxmlformats.org/officeDocument/2006/relationships/image"/><Relationship Id="rId2" Target="../notesSlides/notesSlide29.xml" Type="http://schemas.openxmlformats.org/officeDocument/2006/relationships/notesSlide"/><Relationship Id="rId1" Target="../slideLayouts/slideLayout2.xml" Type="http://schemas.openxmlformats.org/officeDocument/2006/relationships/slideLayout"/><Relationship Id="rId4" Target="../media/image33.jpeg" Type="http://schemas.openxmlformats.org/officeDocument/2006/relationships/image"/></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arget="../media/image37.png" Type="http://schemas.openxmlformats.org/officeDocument/2006/relationships/image"/><Relationship Id="rId2" Target="../notesSlides/notesSlide38.xml" Type="http://schemas.openxmlformats.org/officeDocument/2006/relationships/notesSlide"/><Relationship Id="rId1" Target="../slideLayouts/slideLayout2.xml" Type="http://schemas.openxmlformats.org/officeDocument/2006/relationships/slideLayout"/><Relationship Id="rId4" Target="../media/image38.jpeg" Type="http://schemas.openxmlformats.org/officeDocument/2006/relationships/image"/></Relationships>
</file>

<file path=ppt/slides/_rels/slide39.xml.rels><?xml version="1.0" encoding="UTF-8" standalone="yes" ?><Relationships xmlns="http://schemas.openxmlformats.org/package/2006/relationships"><Relationship Id="rId3" Target="../media/image39.jpeg" Type="http://schemas.openxmlformats.org/officeDocument/2006/relationships/image"/><Relationship Id="rId2" Target="../notesSlides/notesSlide39.xml" Type="http://schemas.openxmlformats.org/officeDocument/2006/relationships/notesSlide"/><Relationship Id="rId1" Target="../slideLayouts/slideLayout2.xml" Type="http://schemas.openxmlformats.org/officeDocument/2006/relationships/slideLayout"/><Relationship Id="rId4" Target="../media/image40.jpeg" Type="http://schemas.openxmlformats.org/officeDocument/2006/relationships/image"/></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arget="../media/image41.jpeg" Type="http://schemas.openxmlformats.org/officeDocument/2006/relationships/image"/><Relationship Id="rId2" Target="../notesSlides/notesSlide40.xml" Type="http://schemas.openxmlformats.org/officeDocument/2006/relationships/notesSlide"/><Relationship Id="rId1" Target="../slideLayouts/slideLayout2.xml" Type="http://schemas.openxmlformats.org/officeDocument/2006/relationships/slideLayout"/></Relationships>
</file>

<file path=ppt/slides/_rels/slide4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4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arget="../media/image48.jpeg" Type="http://schemas.openxmlformats.org/officeDocument/2006/relationships/image"/><Relationship Id="rId2" Target="../notesSlides/notesSlide44.xml" Type="http://schemas.openxmlformats.org/officeDocument/2006/relationships/notesSlide"/><Relationship Id="rId1" Target="../slideLayouts/slideLayout2.xml" Type="http://schemas.openxmlformats.org/officeDocument/2006/relationships/slideLayout"/></Relationships>
</file>

<file path=ppt/slides/_rels/slide45.xml.rels><?xml version="1.0" encoding="UTF-8" standalone="yes" ?><Relationships xmlns="http://schemas.openxmlformats.org/package/2006/relationships"><Relationship Id="rId3" Target="../media/image49.jpeg" Type="http://schemas.openxmlformats.org/officeDocument/2006/relationships/image"/><Relationship Id="rId2" Target="../notesSlides/notesSlide45.xml" Type="http://schemas.openxmlformats.org/officeDocument/2006/relationships/notesSlide"/><Relationship Id="rId1" Target="../slideLayouts/slideLayout2.xml" Type="http://schemas.openxmlformats.org/officeDocument/2006/relationships/slideLayout"/></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arget="../media/image50.jpeg" Type="http://schemas.openxmlformats.org/officeDocument/2006/relationships/image"/><Relationship Id="rId2" Target="../notesSlides/notesSlide47.xml" Type="http://schemas.openxmlformats.org/officeDocument/2006/relationships/notesSlide"/><Relationship Id="rId1" Target="../slideLayouts/slideLayout2.xml" Type="http://schemas.openxmlformats.org/officeDocument/2006/relationships/slideLayout"/></Relationships>
</file>

<file path=ppt/slides/_rels/slide4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mailto:rbernal01@gmail.com" TargetMode="External"/><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arget="../media/image3.jpeg" Type="http://schemas.openxmlformats.org/officeDocument/2006/relationships/image"/><Relationship Id="rId2" Target="../notesSlides/notesSlide6.xml" Type="http://schemas.openxmlformats.org/officeDocument/2006/relationships/notesSlide"/><Relationship Id="rId1" Target="../slideLayouts/slideLayout2.xml" Type="http://schemas.openxmlformats.org/officeDocument/2006/relationships/slideLayout"/></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arget="../media/image5.jpeg" Type="http://schemas.openxmlformats.org/officeDocument/2006/relationships/image"/><Relationship Id="rId2" Target="../notesSlides/notesSlide8.xml" Type="http://schemas.openxmlformats.org/officeDocument/2006/relationships/notesSlide"/><Relationship Id="rId1" Target="../slideLayouts/slideLayout2.xml" Type="http://schemas.openxmlformats.org/officeDocument/2006/relationships/slideLayout"/></Relationships>
</file>

<file path=ppt/slides/_rels/slide9.xml.rels><?xml version="1.0" encoding="UTF-8" standalone="yes" ?><Relationships xmlns="http://schemas.openxmlformats.org/package/2006/relationships"><Relationship Id="rId3" Target="../media/image6.jpeg" Type="http://schemas.openxmlformats.org/officeDocument/2006/relationships/image"/><Relationship Id="rId7" Target="../media/image10.jpeg" Type="http://schemas.openxmlformats.org/officeDocument/2006/relationships/image"/><Relationship Id="rId2" Target="../notesSlides/notesSlide9.xml" Type="http://schemas.openxmlformats.org/officeDocument/2006/relationships/notesSlide"/><Relationship Id="rId1" Target="../slideLayouts/slideLayout2.xml" Type="http://schemas.openxmlformats.org/officeDocument/2006/relationships/slideLayout"/><Relationship Id="rId6" Target="../media/image9.jpeg" Type="http://schemas.openxmlformats.org/officeDocument/2006/relationships/image"/><Relationship Id="rId5" Target="../media/image8.jpeg" Type="http://schemas.openxmlformats.org/officeDocument/2006/relationships/image"/><Relationship Id="rId4" Target="../media/image7.jpe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
          <p:cNvSpPr txBox="1">
            <a:spLocks noGrp="1"/>
          </p:cNvSpPr>
          <p:nvPr>
            <p:ph type="ctrTitle"/>
          </p:nvPr>
        </p:nvSpPr>
        <p:spPr>
          <a:xfrm>
            <a:off x="1781907" y="937523"/>
            <a:ext cx="9144000" cy="1576132"/>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06AEAA"/>
              </a:buClr>
              <a:buSzPts val="4400"/>
              <a:buFont typeface="Montserrat"/>
              <a:buNone/>
            </a:pPr>
            <a:r>
              <a:rPr lang="es-ES" sz="4400" b="1"/>
              <a:t>Enfoque clínico y terapéutico de las cefaleas en adultos</a:t>
            </a:r>
            <a:endParaRPr/>
          </a:p>
        </p:txBody>
      </p:sp>
      <p:sp>
        <p:nvSpPr>
          <p:cNvPr id="65" name="Google Shape;65;p1"/>
          <p:cNvSpPr txBox="1">
            <a:spLocks noGrp="1"/>
          </p:cNvSpPr>
          <p:nvPr>
            <p:ph type="subTitle" idx="1"/>
          </p:nvPr>
        </p:nvSpPr>
        <p:spPr>
          <a:xfrm>
            <a:off x="1554912" y="2787795"/>
            <a:ext cx="9144000" cy="134585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152B48"/>
              </a:buClr>
              <a:buSzPts val="2400"/>
              <a:buNone/>
            </a:pPr>
            <a:r>
              <a:rPr lang="es-ES"/>
              <a:t>Rafael Bernal Cobo </a:t>
            </a:r>
            <a:endParaRPr/>
          </a:p>
          <a:p>
            <a:pPr marL="0" lvl="0" indent="0" algn="ctr" rtl="0">
              <a:lnSpc>
                <a:spcPct val="90000"/>
              </a:lnSpc>
              <a:spcBef>
                <a:spcPts val="1000"/>
              </a:spcBef>
              <a:spcAft>
                <a:spcPts val="0"/>
              </a:spcAft>
              <a:buClr>
                <a:srgbClr val="152B48"/>
              </a:buClr>
              <a:buSzPts val="2400"/>
              <a:buNone/>
            </a:pPr>
            <a:r>
              <a:rPr lang="es-ES"/>
              <a:t>Residente neurología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0"/>
          <p:cNvSpPr txBox="1">
            <a:spLocks noGrp="1"/>
          </p:cNvSpPr>
          <p:nvPr>
            <p:ph type="title"/>
          </p:nvPr>
        </p:nvSpPr>
        <p:spPr>
          <a:xfrm>
            <a:off x="334107" y="190500"/>
            <a:ext cx="10515600" cy="104299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BB0B0"/>
              </a:buClr>
              <a:buSzPts val="4000"/>
              <a:buFont typeface="Montserrat"/>
              <a:buNone/>
            </a:pPr>
            <a:r>
              <a:rPr lang="es-ES" sz="4000" b="1">
                <a:solidFill>
                  <a:srgbClr val="3BB0B0"/>
                </a:solidFill>
                <a:latin typeface="Montserrat"/>
                <a:ea typeface="Montserrat"/>
                <a:cs typeface="Montserrat"/>
                <a:sym typeface="Montserrat"/>
              </a:rPr>
              <a:t>Banderas rojas: “SNOOP”</a:t>
            </a:r>
            <a:endParaRPr/>
          </a:p>
        </p:txBody>
      </p:sp>
      <p:sp>
        <p:nvSpPr>
          <p:cNvPr id="195" name="Google Shape;195;p10"/>
          <p:cNvSpPr txBox="1">
            <a:spLocks noGrp="1"/>
          </p:cNvSpPr>
          <p:nvPr>
            <p:ph type="body" idx="1"/>
          </p:nvPr>
        </p:nvSpPr>
        <p:spPr>
          <a:xfrm>
            <a:off x="5144868" y="1690692"/>
            <a:ext cx="6371493" cy="3877770"/>
          </a:xfrm>
          <a:prstGeom prst="rect">
            <a:avLst/>
          </a:prstGeom>
          <a:noFill/>
          <a:ln>
            <a:noFill/>
          </a:ln>
        </p:spPr>
        <p:txBody>
          <a:bodyPr spcFirstLastPara="1" wrap="square" lIns="91425" tIns="45700" rIns="91425" bIns="45700" anchor="t" anchorCtr="0">
            <a:normAutofit lnSpcReduction="10000"/>
          </a:bodyPr>
          <a:lstStyle/>
          <a:p>
            <a:pPr marL="228600" lvl="0" indent="-228600" algn="just" rtl="0">
              <a:lnSpc>
                <a:spcPct val="90000"/>
              </a:lnSpc>
              <a:spcBef>
                <a:spcPts val="0"/>
              </a:spcBef>
              <a:spcAft>
                <a:spcPts val="0"/>
              </a:spcAft>
              <a:buClr>
                <a:srgbClr val="152B48"/>
              </a:buClr>
              <a:buSzPts val="1800"/>
              <a:buChar char="•"/>
            </a:pPr>
            <a:r>
              <a:rPr lang="es-ES" sz="1800" b="1" dirty="0">
                <a:latin typeface="Montserrat"/>
                <a:ea typeface="Montserrat"/>
                <a:cs typeface="Montserrat"/>
                <a:sym typeface="Montserrat"/>
              </a:rPr>
              <a:t>Síntomas sistémicos </a:t>
            </a:r>
            <a:r>
              <a:rPr lang="es-ES" sz="1800" dirty="0">
                <a:latin typeface="Montserrat"/>
                <a:ea typeface="Montserrat"/>
                <a:cs typeface="Montserrat"/>
                <a:sym typeface="Montserrat"/>
              </a:rPr>
              <a:t>(fiebre, pérdida de peso, cáncer, embarazo, estado </a:t>
            </a:r>
            <a:r>
              <a:rPr lang="es-ES" sz="1800" dirty="0" err="1">
                <a:latin typeface="Montserrat"/>
                <a:ea typeface="Montserrat"/>
                <a:cs typeface="Montserrat"/>
                <a:sym typeface="Montserrat"/>
              </a:rPr>
              <a:t>inmuno</a:t>
            </a:r>
            <a:r>
              <a:rPr lang="es-ES" sz="1800" dirty="0">
                <a:latin typeface="Montserrat"/>
                <a:ea typeface="Montserrat"/>
                <a:cs typeface="Montserrat"/>
                <a:sym typeface="Montserrat"/>
              </a:rPr>
              <a:t> compromiso).</a:t>
            </a:r>
            <a:endParaRPr dirty="0"/>
          </a:p>
          <a:p>
            <a:pPr marL="228600" lvl="0" indent="-228600" algn="just" rtl="0">
              <a:lnSpc>
                <a:spcPct val="90000"/>
              </a:lnSpc>
              <a:spcBef>
                <a:spcPts val="1000"/>
              </a:spcBef>
              <a:spcAft>
                <a:spcPts val="0"/>
              </a:spcAft>
              <a:buClr>
                <a:srgbClr val="152B48"/>
              </a:buClr>
              <a:buSzPts val="1800"/>
              <a:buChar char="•"/>
            </a:pPr>
            <a:r>
              <a:rPr lang="es-ES" sz="1800" b="1" dirty="0">
                <a:latin typeface="Montserrat"/>
                <a:ea typeface="Montserrat"/>
                <a:cs typeface="Montserrat"/>
                <a:sym typeface="Montserrat"/>
              </a:rPr>
              <a:t>Neurológico anormal signos y síntomas </a:t>
            </a:r>
            <a:r>
              <a:rPr lang="es-ES" sz="1800" dirty="0">
                <a:latin typeface="Montserrat"/>
                <a:ea typeface="Montserrat"/>
                <a:cs typeface="Montserrat"/>
                <a:sym typeface="Montserrat"/>
              </a:rPr>
              <a:t>(confusión, alteración del estado de alerta, papiledema, síntomas focales, meningismo o crisis convulsivas).</a:t>
            </a:r>
            <a:endParaRPr dirty="0"/>
          </a:p>
          <a:p>
            <a:pPr marL="228600" lvl="0" indent="-228600" algn="just" rtl="0">
              <a:lnSpc>
                <a:spcPct val="90000"/>
              </a:lnSpc>
              <a:spcBef>
                <a:spcPts val="1000"/>
              </a:spcBef>
              <a:spcAft>
                <a:spcPts val="0"/>
              </a:spcAft>
              <a:buClr>
                <a:srgbClr val="152B48"/>
              </a:buClr>
              <a:buSzPts val="1800"/>
              <a:buChar char="•"/>
            </a:pPr>
            <a:r>
              <a:rPr lang="es-ES" sz="1800" b="1" dirty="0">
                <a:latin typeface="Montserrat"/>
                <a:ea typeface="Montserrat"/>
                <a:cs typeface="Montserrat"/>
                <a:sym typeface="Montserrat"/>
              </a:rPr>
              <a:t>Nuev</a:t>
            </a:r>
            <a:r>
              <a:rPr lang="es-ES" sz="1800" b="1" dirty="0"/>
              <a:t>o</a:t>
            </a:r>
            <a:r>
              <a:rPr lang="es-ES" sz="1800" b="1" dirty="0">
                <a:latin typeface="Montserrat"/>
                <a:ea typeface="Montserrat"/>
                <a:cs typeface="Montserrat"/>
                <a:sym typeface="Montserrat"/>
              </a:rPr>
              <a:t> Inicio:  </a:t>
            </a:r>
            <a:r>
              <a:rPr lang="es-ES" sz="1800" dirty="0">
                <a:latin typeface="Montserrat"/>
                <a:ea typeface="Montserrat"/>
                <a:cs typeface="Montserrat"/>
                <a:sym typeface="Montserrat"/>
              </a:rPr>
              <a:t>˃ 50 años  o súbito (cefalea en trueno).</a:t>
            </a:r>
            <a:endParaRPr dirty="0"/>
          </a:p>
          <a:p>
            <a:pPr marL="228600" lvl="0" indent="-228600" algn="just" rtl="0">
              <a:lnSpc>
                <a:spcPct val="90000"/>
              </a:lnSpc>
              <a:spcBef>
                <a:spcPts val="1000"/>
              </a:spcBef>
              <a:spcAft>
                <a:spcPts val="0"/>
              </a:spcAft>
              <a:buClr>
                <a:srgbClr val="152B48"/>
              </a:buClr>
              <a:buSzPts val="1800"/>
              <a:buChar char="•"/>
            </a:pPr>
            <a:r>
              <a:rPr lang="es-ES" sz="1800" b="1" dirty="0">
                <a:latin typeface="Montserrat"/>
                <a:ea typeface="Montserrat"/>
                <a:cs typeface="Montserrat"/>
                <a:sym typeface="Montserrat"/>
              </a:rPr>
              <a:t>Otras características asociadas:  </a:t>
            </a:r>
            <a:r>
              <a:rPr lang="es-ES" sz="1800" dirty="0">
                <a:latin typeface="Montserrat"/>
                <a:ea typeface="Montserrat"/>
                <a:cs typeface="Montserrat"/>
                <a:sym typeface="Montserrat"/>
              </a:rPr>
              <a:t>trauma de cráneo, uso de drogas ilícitas, exposición a tóxicos, despertar en la noche, empeora con el Valsalva, precipitado por actividad sexual, tos, ejercicio.</a:t>
            </a:r>
            <a:endParaRPr dirty="0"/>
          </a:p>
          <a:p>
            <a:pPr marL="228600" lvl="0" indent="-228600" algn="just" rtl="0">
              <a:lnSpc>
                <a:spcPct val="90000"/>
              </a:lnSpc>
              <a:spcBef>
                <a:spcPts val="1000"/>
              </a:spcBef>
              <a:spcAft>
                <a:spcPts val="0"/>
              </a:spcAft>
              <a:buClr>
                <a:srgbClr val="152B48"/>
              </a:buClr>
              <a:buSzPts val="1800"/>
              <a:buChar char="•"/>
            </a:pPr>
            <a:r>
              <a:rPr lang="es-ES" sz="1800" b="1" dirty="0">
                <a:latin typeface="Montserrat"/>
                <a:ea typeface="Montserrat"/>
                <a:cs typeface="Montserrat"/>
                <a:sym typeface="Montserrat"/>
              </a:rPr>
              <a:t>Previa historia de cefalea: </a:t>
            </a:r>
            <a:r>
              <a:rPr lang="es-ES" sz="1800" dirty="0">
                <a:latin typeface="Montserrat"/>
                <a:ea typeface="Montserrat"/>
                <a:cs typeface="Montserrat"/>
                <a:sym typeface="Montserrat"/>
              </a:rPr>
              <a:t>con cambio en la progresión, frecuencia, severidad.</a:t>
            </a:r>
            <a:endParaRPr sz="1800" b="1" dirty="0">
              <a:latin typeface="Montserrat"/>
              <a:ea typeface="Montserrat"/>
              <a:cs typeface="Montserrat"/>
              <a:sym typeface="Montserrat"/>
            </a:endParaRPr>
          </a:p>
        </p:txBody>
      </p:sp>
      <p:pic>
        <p:nvPicPr>
          <p:cNvPr id="196" name="Google Shape;196;p10" descr="Resultado de imagen para bandera roja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712668" y="1500553"/>
            <a:ext cx="1598401" cy="172036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5">
                                            <p:txEl>
                                              <p:pRg st="0" end="0"/>
                                            </p:txEl>
                                          </p:spTgt>
                                        </p:tgtEl>
                                        <p:attrNameLst>
                                          <p:attrName>style.visibility</p:attrName>
                                        </p:attrNameLst>
                                      </p:cBhvr>
                                      <p:to>
                                        <p:strVal val="visible"/>
                                      </p:to>
                                    </p:set>
                                    <p:animEffect transition="in" filter="fade">
                                      <p:cBhvr>
                                        <p:cTn id="7" dur="500"/>
                                        <p:tgtEl>
                                          <p:spTgt spid="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5">
                                            <p:txEl>
                                              <p:pRg st="1" end="1"/>
                                            </p:txEl>
                                          </p:spTgt>
                                        </p:tgtEl>
                                        <p:attrNameLst>
                                          <p:attrName>style.visibility</p:attrName>
                                        </p:attrNameLst>
                                      </p:cBhvr>
                                      <p:to>
                                        <p:strVal val="visible"/>
                                      </p:to>
                                    </p:set>
                                    <p:animEffect transition="in" filter="fade">
                                      <p:cBhvr>
                                        <p:cTn id="12" dur="500"/>
                                        <p:tgtEl>
                                          <p:spTgt spid="1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5">
                                            <p:txEl>
                                              <p:pRg st="2" end="2"/>
                                            </p:txEl>
                                          </p:spTgt>
                                        </p:tgtEl>
                                        <p:attrNameLst>
                                          <p:attrName>style.visibility</p:attrName>
                                        </p:attrNameLst>
                                      </p:cBhvr>
                                      <p:to>
                                        <p:strVal val="visible"/>
                                      </p:to>
                                    </p:set>
                                    <p:animEffect transition="in" filter="fade">
                                      <p:cBhvr>
                                        <p:cTn id="17" dur="500"/>
                                        <p:tgtEl>
                                          <p:spTgt spid="1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5">
                                            <p:txEl>
                                              <p:pRg st="3" end="3"/>
                                            </p:txEl>
                                          </p:spTgt>
                                        </p:tgtEl>
                                        <p:attrNameLst>
                                          <p:attrName>style.visibility</p:attrName>
                                        </p:attrNameLst>
                                      </p:cBhvr>
                                      <p:to>
                                        <p:strVal val="visible"/>
                                      </p:to>
                                    </p:set>
                                    <p:animEffect transition="in" filter="fade">
                                      <p:cBhvr>
                                        <p:cTn id="22" dur="500"/>
                                        <p:tgtEl>
                                          <p:spTgt spid="19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5">
                                            <p:txEl>
                                              <p:pRg st="4" end="4"/>
                                            </p:txEl>
                                          </p:spTgt>
                                        </p:tgtEl>
                                        <p:attrNameLst>
                                          <p:attrName>style.visibility</p:attrName>
                                        </p:attrNameLst>
                                      </p:cBhvr>
                                      <p:to>
                                        <p:strVal val="visible"/>
                                      </p:to>
                                    </p:set>
                                    <p:animEffect transition="in" filter="fade">
                                      <p:cBhvr>
                                        <p:cTn id="27" dur="500"/>
                                        <p:tgtEl>
                                          <p:spTgt spid="1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1"/>
          <p:cNvSpPr txBox="1">
            <a:spLocks noGrp="1"/>
          </p:cNvSpPr>
          <p:nvPr>
            <p:ph type="title"/>
          </p:nvPr>
        </p:nvSpPr>
        <p:spPr>
          <a:xfrm>
            <a:off x="421651" y="78221"/>
            <a:ext cx="10515600" cy="104299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BB0B0"/>
              </a:buClr>
              <a:buSzPts val="4000"/>
              <a:buFont typeface="Montserrat"/>
              <a:buNone/>
            </a:pPr>
            <a:r>
              <a:rPr lang="es-ES" sz="4000" b="1" dirty="0">
                <a:solidFill>
                  <a:srgbClr val="3BB0B0"/>
                </a:solidFill>
                <a:latin typeface="Montserrat"/>
                <a:ea typeface="Montserrat"/>
                <a:cs typeface="Montserrat"/>
                <a:sym typeface="Montserrat"/>
              </a:rPr>
              <a:t>SNOOP10 2019 </a:t>
            </a:r>
            <a:endParaRPr dirty="0"/>
          </a:p>
        </p:txBody>
      </p:sp>
      <p:grpSp>
        <p:nvGrpSpPr>
          <p:cNvPr id="204" name="Google Shape;204;p11"/>
          <p:cNvGrpSpPr/>
          <p:nvPr/>
        </p:nvGrpSpPr>
        <p:grpSpPr>
          <a:xfrm>
            <a:off x="5337913" y="1279904"/>
            <a:ext cx="6216211" cy="4298192"/>
            <a:chOff x="734142" y="1048420"/>
            <a:chExt cx="10907547" cy="5203670"/>
          </a:xfrm>
        </p:grpSpPr>
        <p:grpSp>
          <p:nvGrpSpPr>
            <p:cNvPr id="205" name="Google Shape;205;p11"/>
            <p:cNvGrpSpPr/>
            <p:nvPr/>
          </p:nvGrpSpPr>
          <p:grpSpPr>
            <a:xfrm>
              <a:off x="734142" y="1048420"/>
              <a:ext cx="6529800" cy="3329521"/>
              <a:chOff x="0" y="1285"/>
              <a:chExt cx="6529800" cy="3329521"/>
            </a:xfrm>
          </p:grpSpPr>
          <p:sp>
            <p:nvSpPr>
              <p:cNvPr id="206" name="Google Shape;206;p11"/>
              <p:cNvSpPr/>
              <p:nvPr/>
            </p:nvSpPr>
            <p:spPr>
              <a:xfrm>
                <a:off x="0" y="1285"/>
                <a:ext cx="6529754" cy="655374"/>
              </a:xfrm>
              <a:prstGeom prst="rect">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a:latin typeface="Montserrat" panose="00000500000000000000" pitchFamily="50" charset="0"/>
                </a:endParaRPr>
              </a:p>
            </p:txBody>
          </p:sp>
          <p:sp>
            <p:nvSpPr>
              <p:cNvPr id="207" name="Google Shape;207;p11"/>
              <p:cNvSpPr txBox="1"/>
              <p:nvPr/>
            </p:nvSpPr>
            <p:spPr>
              <a:xfrm>
                <a:off x="0" y="1285"/>
                <a:ext cx="6529754" cy="655374"/>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chemeClr val="lt1"/>
                  </a:buClr>
                  <a:buSzPts val="2000"/>
                  <a:buFont typeface="Montserrat"/>
                  <a:buNone/>
                </a:pPr>
                <a:r>
                  <a:rPr lang="es-ES" sz="1600" b="0" i="0" u="sng" strike="noStrike" cap="none">
                    <a:solidFill>
                      <a:schemeClr val="lt1"/>
                    </a:solidFill>
                    <a:latin typeface="Montserrat" panose="00000500000000000000" pitchFamily="50" charset="0"/>
                    <a:ea typeface="Montserrat"/>
                    <a:cs typeface="Montserrat"/>
                    <a:sym typeface="Montserrat"/>
                  </a:rPr>
                  <a:t>S</a:t>
                </a:r>
                <a:r>
                  <a:rPr lang="es-ES" sz="1600">
                    <a:solidFill>
                      <a:schemeClr val="lt1"/>
                    </a:solidFill>
                    <a:latin typeface="Montserrat" panose="00000500000000000000" pitchFamily="50" charset="0"/>
                    <a:ea typeface="Montserrat"/>
                    <a:cs typeface="Montserrat"/>
                    <a:sym typeface="Montserrat"/>
                  </a:rPr>
                  <a:t>í</a:t>
                </a:r>
                <a:r>
                  <a:rPr lang="es-ES" sz="1600" b="0" i="0" u="none" strike="noStrike" cap="none">
                    <a:solidFill>
                      <a:schemeClr val="lt1"/>
                    </a:solidFill>
                    <a:latin typeface="Montserrat" panose="00000500000000000000" pitchFamily="50" charset="0"/>
                    <a:ea typeface="Montserrat"/>
                    <a:cs typeface="Montserrat"/>
                    <a:sym typeface="Montserrat"/>
                  </a:rPr>
                  <a:t>ntomas sist</a:t>
                </a:r>
                <a:r>
                  <a:rPr lang="es-ES" sz="1600">
                    <a:solidFill>
                      <a:schemeClr val="lt1"/>
                    </a:solidFill>
                    <a:latin typeface="Montserrat" panose="00000500000000000000" pitchFamily="50" charset="0"/>
                    <a:ea typeface="Montserrat"/>
                    <a:cs typeface="Montserrat"/>
                    <a:sym typeface="Montserrat"/>
                  </a:rPr>
                  <a:t>é</a:t>
                </a:r>
                <a:r>
                  <a:rPr lang="es-ES" sz="1600" b="0" i="0" u="none" strike="noStrike" cap="none">
                    <a:solidFill>
                      <a:schemeClr val="lt1"/>
                    </a:solidFill>
                    <a:latin typeface="Montserrat" panose="00000500000000000000" pitchFamily="50" charset="0"/>
                    <a:ea typeface="Montserrat"/>
                    <a:cs typeface="Montserrat"/>
                    <a:sym typeface="Montserrat"/>
                  </a:rPr>
                  <a:t>micos (v.gr. Fiebre)</a:t>
                </a:r>
                <a:endParaRPr sz="1100">
                  <a:latin typeface="Montserrat" panose="00000500000000000000" pitchFamily="50" charset="0"/>
                </a:endParaRPr>
              </a:p>
            </p:txBody>
          </p:sp>
          <p:sp>
            <p:nvSpPr>
              <p:cNvPr id="208" name="Google Shape;208;p11"/>
              <p:cNvSpPr/>
              <p:nvPr/>
            </p:nvSpPr>
            <p:spPr>
              <a:xfrm>
                <a:off x="0" y="669822"/>
                <a:ext cx="6529754" cy="655374"/>
              </a:xfrm>
              <a:prstGeom prst="rect">
                <a:avLst/>
              </a:prstGeom>
              <a:solidFill>
                <a:srgbClr val="52CBC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a:latin typeface="Montserrat" panose="00000500000000000000" pitchFamily="50" charset="0"/>
                </a:endParaRPr>
              </a:p>
            </p:txBody>
          </p:sp>
          <p:sp>
            <p:nvSpPr>
              <p:cNvPr id="209" name="Google Shape;209;p11"/>
              <p:cNvSpPr txBox="1"/>
              <p:nvPr/>
            </p:nvSpPr>
            <p:spPr>
              <a:xfrm>
                <a:off x="0" y="669822"/>
                <a:ext cx="6529800" cy="655500"/>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chemeClr val="lt1"/>
                  </a:buClr>
                  <a:buSzPts val="2000"/>
                  <a:buFont typeface="Montserrat"/>
                  <a:buNone/>
                </a:pPr>
                <a:r>
                  <a:rPr lang="es-ES" sz="1600" b="0" i="0" u="sng" strike="noStrike" cap="none">
                    <a:solidFill>
                      <a:schemeClr val="lt1"/>
                    </a:solidFill>
                    <a:latin typeface="Montserrat" panose="00000500000000000000" pitchFamily="50" charset="0"/>
                    <a:ea typeface="Montserrat"/>
                    <a:cs typeface="Montserrat"/>
                    <a:sym typeface="Montserrat"/>
                  </a:rPr>
                  <a:t>N</a:t>
                </a:r>
                <a:r>
                  <a:rPr lang="es-ES" sz="1600" b="0" i="0" u="none" strike="noStrike" cap="none">
                    <a:solidFill>
                      <a:schemeClr val="lt1"/>
                    </a:solidFill>
                    <a:latin typeface="Montserrat" panose="00000500000000000000" pitchFamily="50" charset="0"/>
                    <a:ea typeface="Montserrat"/>
                    <a:cs typeface="Montserrat"/>
                    <a:sym typeface="Montserrat"/>
                  </a:rPr>
                  <a:t>eoplasia (en historia)</a:t>
                </a:r>
                <a:endParaRPr sz="1600" b="0" i="0" u="none" strike="noStrike" cap="none">
                  <a:solidFill>
                    <a:schemeClr val="lt1"/>
                  </a:solidFill>
                  <a:latin typeface="Montserrat" panose="00000500000000000000" pitchFamily="50" charset="0"/>
                  <a:ea typeface="Montserrat"/>
                  <a:cs typeface="Montserrat"/>
                  <a:sym typeface="Montserrat"/>
                </a:endParaRPr>
              </a:p>
            </p:txBody>
          </p:sp>
          <p:sp>
            <p:nvSpPr>
              <p:cNvPr id="210" name="Google Shape;210;p11"/>
              <p:cNvSpPr/>
              <p:nvPr/>
            </p:nvSpPr>
            <p:spPr>
              <a:xfrm>
                <a:off x="0" y="1338358"/>
                <a:ext cx="6529754" cy="655374"/>
              </a:xfrm>
              <a:prstGeom prst="rect">
                <a:avLst/>
              </a:prstGeom>
              <a:solidFill>
                <a:srgbClr val="4CC38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a:latin typeface="Montserrat" panose="00000500000000000000" pitchFamily="50" charset="0"/>
                </a:endParaRPr>
              </a:p>
            </p:txBody>
          </p:sp>
          <p:sp>
            <p:nvSpPr>
              <p:cNvPr id="211" name="Google Shape;211;p11"/>
              <p:cNvSpPr txBox="1"/>
              <p:nvPr/>
            </p:nvSpPr>
            <p:spPr>
              <a:xfrm>
                <a:off x="0" y="1338358"/>
                <a:ext cx="6529754" cy="655374"/>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chemeClr val="lt1"/>
                  </a:buClr>
                  <a:buSzPts val="2000"/>
                  <a:buFont typeface="Montserrat"/>
                  <a:buNone/>
                </a:pPr>
                <a:r>
                  <a:rPr lang="es-ES" sz="1600" b="0" i="0" u="none" strike="noStrike" cap="none" dirty="0">
                    <a:solidFill>
                      <a:schemeClr val="lt1"/>
                    </a:solidFill>
                    <a:latin typeface="Montserrat" panose="00000500000000000000" pitchFamily="50" charset="0"/>
                    <a:ea typeface="Montserrat"/>
                    <a:cs typeface="Montserrat"/>
                    <a:sym typeface="Montserrat"/>
                  </a:rPr>
                  <a:t>Signos </a:t>
                </a:r>
                <a:r>
                  <a:rPr lang="es-ES" sz="1600" b="0" i="0" u="sng" strike="noStrike" cap="none" dirty="0">
                    <a:solidFill>
                      <a:schemeClr val="lt1"/>
                    </a:solidFill>
                    <a:latin typeface="Montserrat" panose="00000500000000000000" pitchFamily="50" charset="0"/>
                    <a:ea typeface="Montserrat"/>
                    <a:cs typeface="Montserrat"/>
                    <a:sym typeface="Montserrat"/>
                  </a:rPr>
                  <a:t>N</a:t>
                </a:r>
                <a:r>
                  <a:rPr lang="es-ES" sz="1600" b="0" i="0" u="none" strike="noStrike" cap="none" dirty="0">
                    <a:solidFill>
                      <a:schemeClr val="lt1"/>
                    </a:solidFill>
                    <a:latin typeface="Montserrat" panose="00000500000000000000" pitchFamily="50" charset="0"/>
                    <a:ea typeface="Montserrat"/>
                    <a:cs typeface="Montserrat"/>
                    <a:sym typeface="Montserrat"/>
                  </a:rPr>
                  <a:t>eurol</a:t>
                </a:r>
                <a:r>
                  <a:rPr lang="es-ES" sz="1600" dirty="0">
                    <a:solidFill>
                      <a:schemeClr val="lt1"/>
                    </a:solidFill>
                    <a:latin typeface="Montserrat" panose="00000500000000000000" pitchFamily="50" charset="0"/>
                    <a:ea typeface="Montserrat"/>
                    <a:cs typeface="Montserrat"/>
                    <a:sym typeface="Montserrat"/>
                  </a:rPr>
                  <a:t>ó</a:t>
                </a:r>
                <a:r>
                  <a:rPr lang="es-ES" sz="1600" b="0" i="0" u="none" strike="noStrike" cap="none" dirty="0">
                    <a:solidFill>
                      <a:schemeClr val="lt1"/>
                    </a:solidFill>
                    <a:latin typeface="Montserrat" panose="00000500000000000000" pitchFamily="50" charset="0"/>
                    <a:ea typeface="Montserrat"/>
                    <a:cs typeface="Montserrat"/>
                    <a:sym typeface="Montserrat"/>
                  </a:rPr>
                  <a:t>gicos (focalización/</a:t>
                </a:r>
                <a:r>
                  <a:rPr lang="es-ES" sz="1600" b="0" i="0" u="none" strike="noStrike" cap="none" dirty="0" err="1">
                    <a:solidFill>
                      <a:schemeClr val="lt1"/>
                    </a:solidFill>
                    <a:latin typeface="Montserrat" panose="00000500000000000000" pitchFamily="50" charset="0"/>
                    <a:ea typeface="Montserrat"/>
                    <a:cs typeface="Montserrat"/>
                    <a:sym typeface="Montserrat"/>
                  </a:rPr>
                  <a:t>alt</a:t>
                </a:r>
                <a:r>
                  <a:rPr lang="es-ES" sz="1600" b="0" i="0" u="none" strike="noStrike" cap="none" dirty="0">
                    <a:solidFill>
                      <a:schemeClr val="lt1"/>
                    </a:solidFill>
                    <a:latin typeface="Montserrat" panose="00000500000000000000" pitchFamily="50" charset="0"/>
                    <a:ea typeface="Montserrat"/>
                    <a:cs typeface="Montserrat"/>
                    <a:sym typeface="Montserrat"/>
                  </a:rPr>
                  <a:t>. Consciencia)</a:t>
                </a:r>
                <a:endParaRPr sz="1100" dirty="0">
                  <a:latin typeface="Montserrat" panose="00000500000000000000" pitchFamily="50" charset="0"/>
                </a:endParaRPr>
              </a:p>
            </p:txBody>
          </p:sp>
          <p:sp>
            <p:nvSpPr>
              <p:cNvPr id="212" name="Google Shape;212;p11"/>
              <p:cNvSpPr/>
              <p:nvPr/>
            </p:nvSpPr>
            <p:spPr>
              <a:xfrm>
                <a:off x="0" y="2006895"/>
                <a:ext cx="6529754" cy="655374"/>
              </a:xfrm>
              <a:prstGeom prst="rect">
                <a:avLst/>
              </a:prstGeom>
              <a:solidFill>
                <a:srgbClr val="46BA4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a:latin typeface="Montserrat" panose="00000500000000000000" pitchFamily="50" charset="0"/>
                </a:endParaRPr>
              </a:p>
            </p:txBody>
          </p:sp>
          <p:sp>
            <p:nvSpPr>
              <p:cNvPr id="213" name="Google Shape;213;p11"/>
              <p:cNvSpPr txBox="1"/>
              <p:nvPr/>
            </p:nvSpPr>
            <p:spPr>
              <a:xfrm>
                <a:off x="0" y="2006895"/>
                <a:ext cx="6529754" cy="655374"/>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chemeClr val="lt1"/>
                  </a:buClr>
                  <a:buSzPts val="2000"/>
                  <a:buFont typeface="Montserrat"/>
                  <a:buNone/>
                </a:pPr>
                <a:r>
                  <a:rPr lang="es-ES" sz="1600" b="0" i="0" u="none" strike="noStrike" cap="none">
                    <a:solidFill>
                      <a:schemeClr val="lt1"/>
                    </a:solidFill>
                    <a:latin typeface="Montserrat" panose="00000500000000000000" pitchFamily="50" charset="0"/>
                    <a:ea typeface="Montserrat"/>
                    <a:cs typeface="Montserrat"/>
                    <a:sym typeface="Montserrat"/>
                  </a:rPr>
                  <a:t>Inicio (</a:t>
                </a:r>
                <a:r>
                  <a:rPr lang="es-ES" sz="1600" b="0" i="0" u="sng" strike="noStrike" cap="none">
                    <a:solidFill>
                      <a:schemeClr val="lt1"/>
                    </a:solidFill>
                    <a:latin typeface="Montserrat" panose="00000500000000000000" pitchFamily="50" charset="0"/>
                    <a:ea typeface="Montserrat"/>
                    <a:cs typeface="Montserrat"/>
                    <a:sym typeface="Montserrat"/>
                  </a:rPr>
                  <a:t>O</a:t>
                </a:r>
                <a:r>
                  <a:rPr lang="es-ES" sz="1600" b="0" i="0" u="none" strike="noStrike" cap="none">
                    <a:solidFill>
                      <a:schemeClr val="lt1"/>
                    </a:solidFill>
                    <a:latin typeface="Montserrat" panose="00000500000000000000" pitchFamily="50" charset="0"/>
                    <a:ea typeface="Montserrat"/>
                    <a:cs typeface="Montserrat"/>
                    <a:sym typeface="Montserrat"/>
                  </a:rPr>
                  <a:t>nset) abrupto </a:t>
                </a:r>
                <a:r>
                  <a:rPr lang="es-ES" sz="1600" b="1" i="0" u="none" strike="noStrike" cap="none">
                    <a:solidFill>
                      <a:schemeClr val="lt1"/>
                    </a:solidFill>
                    <a:latin typeface="Montserrat" panose="00000500000000000000" pitchFamily="50" charset="0"/>
                    <a:ea typeface="Montserrat"/>
                    <a:cs typeface="Montserrat"/>
                    <a:sym typeface="Montserrat"/>
                  </a:rPr>
                  <a:t>(&lt;1 min)</a:t>
                </a:r>
                <a:endParaRPr sz="1600" b="1" i="0" u="none" strike="noStrike" cap="none">
                  <a:solidFill>
                    <a:schemeClr val="lt1"/>
                  </a:solidFill>
                  <a:latin typeface="Montserrat" panose="00000500000000000000" pitchFamily="50" charset="0"/>
                  <a:ea typeface="Montserrat"/>
                  <a:cs typeface="Montserrat"/>
                  <a:sym typeface="Montserrat"/>
                </a:endParaRPr>
              </a:p>
            </p:txBody>
          </p:sp>
          <p:sp>
            <p:nvSpPr>
              <p:cNvPr id="214" name="Google Shape;214;p11"/>
              <p:cNvSpPr/>
              <p:nvPr/>
            </p:nvSpPr>
            <p:spPr>
              <a:xfrm>
                <a:off x="0" y="2675432"/>
                <a:ext cx="6529754" cy="655374"/>
              </a:xfrm>
              <a:prstGeom prst="rect">
                <a:avLst/>
              </a:prstGeom>
              <a:solidFill>
                <a:srgbClr val="6FAB4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a:latin typeface="Montserrat" panose="00000500000000000000" pitchFamily="50" charset="0"/>
                </a:endParaRPr>
              </a:p>
            </p:txBody>
          </p:sp>
          <p:sp>
            <p:nvSpPr>
              <p:cNvPr id="215" name="Google Shape;215;p11"/>
              <p:cNvSpPr txBox="1"/>
              <p:nvPr/>
            </p:nvSpPr>
            <p:spPr>
              <a:xfrm>
                <a:off x="0" y="2675432"/>
                <a:ext cx="6529754" cy="655374"/>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chemeClr val="lt1"/>
                  </a:buClr>
                  <a:buSzPts val="2000"/>
                  <a:buFont typeface="Montserrat"/>
                  <a:buNone/>
                </a:pPr>
                <a:r>
                  <a:rPr lang="es-ES" sz="1600" b="0" i="1" u="none" strike="noStrike" cap="none">
                    <a:solidFill>
                      <a:schemeClr val="lt1"/>
                    </a:solidFill>
                    <a:latin typeface="Montserrat" panose="00000500000000000000" pitchFamily="50" charset="0"/>
                    <a:ea typeface="Montserrat"/>
                    <a:cs typeface="Montserrat"/>
                    <a:sym typeface="Montserrat"/>
                  </a:rPr>
                  <a:t>Inicio</a:t>
                </a:r>
                <a:r>
                  <a:rPr lang="es-ES" sz="1600" b="0" i="0" u="none" strike="noStrike" cap="none">
                    <a:solidFill>
                      <a:schemeClr val="lt1"/>
                    </a:solidFill>
                    <a:latin typeface="Montserrat" panose="00000500000000000000" pitchFamily="50" charset="0"/>
                    <a:ea typeface="Montserrat"/>
                    <a:cs typeface="Montserrat"/>
                    <a:sym typeface="Montserrat"/>
                  </a:rPr>
                  <a:t> edad (</a:t>
                </a:r>
                <a:r>
                  <a:rPr lang="es-ES" sz="1600" b="0" i="0" u="sng" strike="noStrike" cap="none">
                    <a:solidFill>
                      <a:schemeClr val="lt1"/>
                    </a:solidFill>
                    <a:latin typeface="Montserrat" panose="00000500000000000000" pitchFamily="50" charset="0"/>
                    <a:ea typeface="Montserrat"/>
                    <a:cs typeface="Montserrat"/>
                    <a:sym typeface="Montserrat"/>
                  </a:rPr>
                  <a:t>O</a:t>
                </a:r>
                <a:r>
                  <a:rPr lang="es-ES" sz="1600" b="0" i="0" u="none" strike="noStrike" cap="none">
                    <a:solidFill>
                      <a:schemeClr val="lt1"/>
                    </a:solidFill>
                    <a:latin typeface="Montserrat" panose="00000500000000000000" pitchFamily="50" charset="0"/>
                    <a:ea typeface="Montserrat"/>
                    <a:cs typeface="Montserrat"/>
                    <a:sym typeface="Montserrat"/>
                  </a:rPr>
                  <a:t>lder) &gt; 50 años</a:t>
                </a:r>
                <a:endParaRPr sz="1600" b="0" i="0" u="none" strike="noStrike" cap="none">
                  <a:solidFill>
                    <a:schemeClr val="lt1"/>
                  </a:solidFill>
                  <a:latin typeface="Montserrat" panose="00000500000000000000" pitchFamily="50" charset="0"/>
                  <a:ea typeface="Montserrat"/>
                  <a:cs typeface="Montserrat"/>
                  <a:sym typeface="Montserrat"/>
                </a:endParaRPr>
              </a:p>
            </p:txBody>
          </p:sp>
        </p:grpSp>
        <p:pic>
          <p:nvPicPr>
            <p:cNvPr id="216" name="Google Shape;216;p11" descr="Resultado de imagen para red fla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110737" y="1281099"/>
              <a:ext cx="626806" cy="626805"/>
            </a:xfrm>
            <a:prstGeom prst="rect">
              <a:avLst/>
            </a:prstGeom>
            <a:noFill/>
            <a:ln>
              <a:noFill/>
            </a:ln>
          </p:spPr>
        </p:pic>
        <p:pic>
          <p:nvPicPr>
            <p:cNvPr id="217" name="Google Shape;217;p11" descr="Resultado de imagen para orange fla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104090" y="1314478"/>
              <a:ext cx="537599" cy="560043"/>
            </a:xfrm>
            <a:prstGeom prst="rect">
              <a:avLst/>
            </a:prstGeom>
            <a:noFill/>
            <a:ln>
              <a:noFill/>
            </a:ln>
          </p:spPr>
        </p:pic>
        <p:pic>
          <p:nvPicPr>
            <p:cNvPr id="218" name="Google Shape;218;p11" descr="Resultado de imagen para red fla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146498" y="3384310"/>
              <a:ext cx="626806" cy="626805"/>
            </a:xfrm>
            <a:prstGeom prst="rect">
              <a:avLst/>
            </a:prstGeom>
            <a:noFill/>
            <a:ln>
              <a:noFill/>
            </a:ln>
          </p:spPr>
        </p:pic>
        <p:pic>
          <p:nvPicPr>
            <p:cNvPr id="219" name="Google Shape;219;p11" descr="Resultado de imagen para red fla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110737" y="4490749"/>
              <a:ext cx="626807" cy="626806"/>
            </a:xfrm>
            <a:prstGeom prst="rect">
              <a:avLst/>
            </a:prstGeom>
            <a:noFill/>
            <a:ln>
              <a:noFill/>
            </a:ln>
          </p:spPr>
        </p:pic>
        <p:pic>
          <p:nvPicPr>
            <p:cNvPr id="220" name="Google Shape;220;p11" descr="Resultado de imagen para red fla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110737" y="5625284"/>
              <a:ext cx="626807" cy="626806"/>
            </a:xfrm>
            <a:prstGeom prst="rect">
              <a:avLst/>
            </a:prstGeom>
            <a:noFill/>
            <a:ln>
              <a:noFill/>
            </a:ln>
          </p:spPr>
        </p:pic>
        <p:pic>
          <p:nvPicPr>
            <p:cNvPr id="221" name="Google Shape;221;p11" descr="Resultado de imagen para red fla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123259" y="2332704"/>
              <a:ext cx="626806" cy="626805"/>
            </a:xfrm>
            <a:prstGeom prst="rect">
              <a:avLst/>
            </a:prstGeom>
            <a:noFill/>
            <a:ln>
              <a:noFill/>
            </a:ln>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2"/>
          <p:cNvSpPr txBox="1">
            <a:spLocks noGrp="1"/>
          </p:cNvSpPr>
          <p:nvPr>
            <p:ph type="title"/>
          </p:nvPr>
        </p:nvSpPr>
        <p:spPr>
          <a:xfrm>
            <a:off x="401515" y="83069"/>
            <a:ext cx="10515600" cy="104299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BB0B0"/>
              </a:buClr>
              <a:buSzPts val="4000"/>
              <a:buFont typeface="Montserrat"/>
              <a:buNone/>
            </a:pPr>
            <a:r>
              <a:rPr lang="es-ES" sz="4000" b="1" dirty="0">
                <a:solidFill>
                  <a:srgbClr val="3BB0B0"/>
                </a:solidFill>
                <a:latin typeface="Montserrat"/>
                <a:ea typeface="Montserrat"/>
                <a:cs typeface="Montserrat"/>
                <a:sym typeface="Montserrat"/>
              </a:rPr>
              <a:t>SNOOP10 2019 </a:t>
            </a:r>
            <a:endParaRPr dirty="0"/>
          </a:p>
        </p:txBody>
      </p:sp>
      <p:grpSp>
        <p:nvGrpSpPr>
          <p:cNvPr id="229" name="Google Shape;229;p12"/>
          <p:cNvGrpSpPr/>
          <p:nvPr/>
        </p:nvGrpSpPr>
        <p:grpSpPr>
          <a:xfrm>
            <a:off x="4829517" y="1472350"/>
            <a:ext cx="7048226" cy="3913299"/>
            <a:chOff x="1630074" y="1901073"/>
            <a:chExt cx="8933811" cy="3944563"/>
          </a:xfrm>
        </p:grpSpPr>
        <p:grpSp>
          <p:nvGrpSpPr>
            <p:cNvPr id="230" name="Google Shape;230;p12"/>
            <p:cNvGrpSpPr/>
            <p:nvPr/>
          </p:nvGrpSpPr>
          <p:grpSpPr>
            <a:xfrm>
              <a:off x="1630074" y="1909751"/>
              <a:ext cx="7274170" cy="3239033"/>
              <a:chOff x="0" y="0"/>
              <a:chExt cx="7274170" cy="3239033"/>
            </a:xfrm>
          </p:grpSpPr>
          <p:sp>
            <p:nvSpPr>
              <p:cNvPr id="231" name="Google Shape;231;p12"/>
              <p:cNvSpPr/>
              <p:nvPr/>
            </p:nvSpPr>
            <p:spPr>
              <a:xfrm>
                <a:off x="0" y="0"/>
                <a:ext cx="7274170" cy="636980"/>
              </a:xfrm>
              <a:prstGeom prst="roundRect">
                <a:avLst>
                  <a:gd name="adj" fmla="val 16667"/>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32" name="Google Shape;232;p12"/>
              <p:cNvSpPr txBox="1"/>
              <p:nvPr/>
            </p:nvSpPr>
            <p:spPr>
              <a:xfrm>
                <a:off x="31095" y="31095"/>
                <a:ext cx="7211980" cy="574790"/>
              </a:xfrm>
              <a:prstGeom prst="rect">
                <a:avLst/>
              </a:prstGeom>
              <a:noFill/>
              <a:ln>
                <a:noFill/>
              </a:ln>
            </p:spPr>
            <p:txBody>
              <a:bodyPr spcFirstLastPara="1" wrap="square" lIns="106675" tIns="106675" rIns="106675" bIns="106675" anchor="ctr" anchorCtr="0">
                <a:noAutofit/>
              </a:bodyPr>
              <a:lstStyle/>
              <a:p>
                <a:pPr marL="0" marR="0" lvl="0" indent="0" algn="l" rtl="0">
                  <a:lnSpc>
                    <a:spcPct val="90000"/>
                  </a:lnSpc>
                  <a:spcBef>
                    <a:spcPts val="0"/>
                  </a:spcBef>
                  <a:spcAft>
                    <a:spcPts val="0"/>
                  </a:spcAft>
                  <a:buClr>
                    <a:schemeClr val="lt1"/>
                  </a:buClr>
                  <a:buSzPts val="2800"/>
                  <a:buFont typeface="Montserrat"/>
                  <a:buNone/>
                </a:pPr>
                <a:r>
                  <a:rPr lang="es-ES" sz="2400" b="0" i="0" u="none" strike="noStrike" cap="none">
                    <a:solidFill>
                      <a:schemeClr val="lt1"/>
                    </a:solidFill>
                    <a:latin typeface="Montserrat"/>
                    <a:ea typeface="Montserrat"/>
                    <a:cs typeface="Montserrat"/>
                    <a:sym typeface="Montserrat"/>
                  </a:rPr>
                  <a:t>Nuevo </a:t>
                </a:r>
                <a:r>
                  <a:rPr lang="es-ES" sz="2400" b="0" i="0" u="sng" strike="noStrike" cap="none">
                    <a:solidFill>
                      <a:schemeClr val="lt1"/>
                    </a:solidFill>
                    <a:latin typeface="Montserrat"/>
                    <a:ea typeface="Montserrat"/>
                    <a:cs typeface="Montserrat"/>
                    <a:sym typeface="Montserrat"/>
                  </a:rPr>
                  <a:t>P</a:t>
                </a:r>
                <a:r>
                  <a:rPr lang="es-ES" sz="2400" b="0" i="0" u="none" strike="noStrike" cap="none">
                    <a:solidFill>
                      <a:schemeClr val="lt1"/>
                    </a:solidFill>
                    <a:latin typeface="Montserrat"/>
                    <a:ea typeface="Montserrat"/>
                    <a:cs typeface="Montserrat"/>
                    <a:sym typeface="Montserrat"/>
                  </a:rPr>
                  <a:t>atr</a:t>
                </a:r>
                <a:r>
                  <a:rPr lang="es-ES" sz="2400">
                    <a:solidFill>
                      <a:schemeClr val="lt1"/>
                    </a:solidFill>
                    <a:latin typeface="Montserrat"/>
                    <a:ea typeface="Montserrat"/>
                    <a:cs typeface="Montserrat"/>
                    <a:sym typeface="Montserrat"/>
                  </a:rPr>
                  <a:t>ó</a:t>
                </a:r>
                <a:r>
                  <a:rPr lang="es-ES" sz="2400" b="0" i="0" u="none" strike="noStrike" cap="none">
                    <a:solidFill>
                      <a:schemeClr val="lt1"/>
                    </a:solidFill>
                    <a:latin typeface="Montserrat"/>
                    <a:ea typeface="Montserrat"/>
                    <a:cs typeface="Montserrat"/>
                    <a:sym typeface="Montserrat"/>
                  </a:rPr>
                  <a:t>n (o reciente inicio)</a:t>
                </a:r>
                <a:endParaRPr sz="1200"/>
              </a:p>
            </p:txBody>
          </p:sp>
          <p:sp>
            <p:nvSpPr>
              <p:cNvPr id="233" name="Google Shape;233;p12"/>
              <p:cNvSpPr/>
              <p:nvPr/>
            </p:nvSpPr>
            <p:spPr>
              <a:xfrm>
                <a:off x="0" y="650866"/>
                <a:ext cx="7274170" cy="636980"/>
              </a:xfrm>
              <a:prstGeom prst="roundRect">
                <a:avLst>
                  <a:gd name="adj" fmla="val 16667"/>
                </a:avLst>
              </a:prstGeom>
              <a:solidFill>
                <a:srgbClr val="52CBC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34" name="Google Shape;234;p12"/>
              <p:cNvSpPr txBox="1"/>
              <p:nvPr/>
            </p:nvSpPr>
            <p:spPr>
              <a:xfrm>
                <a:off x="31095" y="681961"/>
                <a:ext cx="7211980" cy="574790"/>
              </a:xfrm>
              <a:prstGeom prst="rect">
                <a:avLst/>
              </a:prstGeom>
              <a:noFill/>
              <a:ln>
                <a:noFill/>
              </a:ln>
            </p:spPr>
            <p:txBody>
              <a:bodyPr spcFirstLastPara="1" wrap="square" lIns="106675" tIns="106675" rIns="106675" bIns="106675" anchor="ctr" anchorCtr="0">
                <a:noAutofit/>
              </a:bodyPr>
              <a:lstStyle/>
              <a:p>
                <a:pPr marL="0" marR="0" lvl="0" indent="0" algn="l" rtl="0">
                  <a:lnSpc>
                    <a:spcPct val="90000"/>
                  </a:lnSpc>
                  <a:spcBef>
                    <a:spcPts val="0"/>
                  </a:spcBef>
                  <a:spcAft>
                    <a:spcPts val="0"/>
                  </a:spcAft>
                  <a:buClr>
                    <a:schemeClr val="lt1"/>
                  </a:buClr>
                  <a:buSzPts val="2800"/>
                  <a:buFont typeface="Montserrat"/>
                  <a:buNone/>
                </a:pPr>
                <a:r>
                  <a:rPr lang="es-ES" sz="2400" b="0" i="0" u="sng" strike="noStrike" cap="none">
                    <a:solidFill>
                      <a:schemeClr val="lt1"/>
                    </a:solidFill>
                    <a:latin typeface="Montserrat"/>
                    <a:ea typeface="Montserrat"/>
                    <a:cs typeface="Montserrat"/>
                    <a:sym typeface="Montserrat"/>
                  </a:rPr>
                  <a:t>P</a:t>
                </a:r>
                <a:r>
                  <a:rPr lang="es-ES" sz="2400" b="0" i="0" u="none" strike="noStrike" cap="none">
                    <a:solidFill>
                      <a:schemeClr val="lt1"/>
                    </a:solidFill>
                    <a:latin typeface="Montserrat"/>
                    <a:ea typeface="Montserrat"/>
                    <a:cs typeface="Montserrat"/>
                    <a:sym typeface="Montserrat"/>
                  </a:rPr>
                  <a:t>osicional</a:t>
                </a:r>
                <a:endParaRPr sz="1200"/>
              </a:p>
            </p:txBody>
          </p:sp>
          <p:sp>
            <p:nvSpPr>
              <p:cNvPr id="235" name="Google Shape;235;p12"/>
              <p:cNvSpPr/>
              <p:nvPr/>
            </p:nvSpPr>
            <p:spPr>
              <a:xfrm>
                <a:off x="0" y="1301262"/>
                <a:ext cx="7274170" cy="636980"/>
              </a:xfrm>
              <a:prstGeom prst="roundRect">
                <a:avLst>
                  <a:gd name="adj" fmla="val 16667"/>
                </a:avLst>
              </a:prstGeom>
              <a:solidFill>
                <a:srgbClr val="4CC38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36" name="Google Shape;236;p12"/>
              <p:cNvSpPr txBox="1"/>
              <p:nvPr/>
            </p:nvSpPr>
            <p:spPr>
              <a:xfrm>
                <a:off x="31095" y="1332357"/>
                <a:ext cx="7211980" cy="574790"/>
              </a:xfrm>
              <a:prstGeom prst="rect">
                <a:avLst/>
              </a:prstGeom>
              <a:noFill/>
              <a:ln>
                <a:noFill/>
              </a:ln>
            </p:spPr>
            <p:txBody>
              <a:bodyPr spcFirstLastPara="1" wrap="square" lIns="106675" tIns="106675" rIns="106675" bIns="106675" anchor="ctr" anchorCtr="0">
                <a:noAutofit/>
              </a:bodyPr>
              <a:lstStyle/>
              <a:p>
                <a:pPr marL="0" marR="0" lvl="0" indent="0" algn="l" rtl="0">
                  <a:lnSpc>
                    <a:spcPct val="90000"/>
                  </a:lnSpc>
                  <a:spcBef>
                    <a:spcPts val="0"/>
                  </a:spcBef>
                  <a:spcAft>
                    <a:spcPts val="0"/>
                  </a:spcAft>
                  <a:buClr>
                    <a:schemeClr val="lt1"/>
                  </a:buClr>
                  <a:buSzPts val="2800"/>
                  <a:buFont typeface="Montserrat"/>
                  <a:buNone/>
                </a:pPr>
                <a:r>
                  <a:rPr lang="es-ES" sz="2400" b="0" i="0" u="sng" strike="noStrike" cap="none" dirty="0">
                    <a:solidFill>
                      <a:schemeClr val="lt1"/>
                    </a:solidFill>
                    <a:latin typeface="Montserrat"/>
                    <a:ea typeface="Montserrat"/>
                    <a:cs typeface="Montserrat"/>
                    <a:sym typeface="Montserrat"/>
                  </a:rPr>
                  <a:t>P</a:t>
                </a:r>
                <a:r>
                  <a:rPr lang="es-ES" sz="2400" b="0" i="0" u="none" strike="noStrike" cap="none" dirty="0">
                    <a:solidFill>
                      <a:schemeClr val="lt1"/>
                    </a:solidFill>
                    <a:latin typeface="Montserrat"/>
                    <a:ea typeface="Montserrat"/>
                    <a:cs typeface="Montserrat"/>
                    <a:sym typeface="Montserrat"/>
                  </a:rPr>
                  <a:t>recipitada (</a:t>
                </a:r>
                <a:r>
                  <a:rPr lang="es-ES" sz="2400" b="0" i="0" u="none" strike="noStrike" cap="none" dirty="0" err="1">
                    <a:solidFill>
                      <a:schemeClr val="lt1"/>
                    </a:solidFill>
                    <a:latin typeface="Montserrat"/>
                    <a:ea typeface="Montserrat"/>
                    <a:cs typeface="Montserrat"/>
                    <a:sym typeface="Montserrat"/>
                  </a:rPr>
                  <a:t>valsalva</a:t>
                </a:r>
                <a:r>
                  <a:rPr lang="es-ES" sz="2400" b="0" i="0" u="none" strike="noStrike" cap="none" dirty="0">
                    <a:solidFill>
                      <a:schemeClr val="lt1"/>
                    </a:solidFill>
                    <a:latin typeface="Montserrat"/>
                    <a:ea typeface="Montserrat"/>
                    <a:cs typeface="Montserrat"/>
                    <a:sym typeface="Montserrat"/>
                  </a:rPr>
                  <a:t>, ejercicio)</a:t>
                </a:r>
                <a:endParaRPr sz="1200" dirty="0"/>
              </a:p>
            </p:txBody>
          </p:sp>
          <p:sp>
            <p:nvSpPr>
              <p:cNvPr id="237" name="Google Shape;237;p12"/>
              <p:cNvSpPr/>
              <p:nvPr/>
            </p:nvSpPr>
            <p:spPr>
              <a:xfrm>
                <a:off x="0" y="1951658"/>
                <a:ext cx="7274170" cy="636980"/>
              </a:xfrm>
              <a:prstGeom prst="roundRect">
                <a:avLst>
                  <a:gd name="adj" fmla="val 16667"/>
                </a:avLst>
              </a:prstGeom>
              <a:solidFill>
                <a:srgbClr val="46BA4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38" name="Google Shape;238;p12"/>
              <p:cNvSpPr txBox="1"/>
              <p:nvPr/>
            </p:nvSpPr>
            <p:spPr>
              <a:xfrm>
                <a:off x="31095" y="1982753"/>
                <a:ext cx="7211980" cy="574790"/>
              </a:xfrm>
              <a:prstGeom prst="rect">
                <a:avLst/>
              </a:prstGeom>
              <a:noFill/>
              <a:ln>
                <a:noFill/>
              </a:ln>
            </p:spPr>
            <p:txBody>
              <a:bodyPr spcFirstLastPara="1" wrap="square" lIns="106675" tIns="106675" rIns="106675" bIns="106675" anchor="ctr" anchorCtr="0">
                <a:noAutofit/>
              </a:bodyPr>
              <a:lstStyle/>
              <a:p>
                <a:pPr marL="0" marR="0" lvl="0" indent="0" algn="l" rtl="0">
                  <a:lnSpc>
                    <a:spcPct val="90000"/>
                  </a:lnSpc>
                  <a:spcBef>
                    <a:spcPts val="0"/>
                  </a:spcBef>
                  <a:spcAft>
                    <a:spcPts val="0"/>
                  </a:spcAft>
                  <a:buClr>
                    <a:schemeClr val="lt1"/>
                  </a:buClr>
                  <a:buSzPts val="2800"/>
                  <a:buFont typeface="Montserrat"/>
                  <a:buNone/>
                </a:pPr>
                <a:r>
                  <a:rPr lang="es-ES" sz="2400" b="0" i="0" u="sng" strike="noStrike" cap="none">
                    <a:solidFill>
                      <a:schemeClr val="lt1"/>
                    </a:solidFill>
                    <a:latin typeface="Montserrat"/>
                    <a:ea typeface="Montserrat"/>
                    <a:cs typeface="Montserrat"/>
                    <a:sym typeface="Montserrat"/>
                  </a:rPr>
                  <a:t>P</a:t>
                </a:r>
                <a:r>
                  <a:rPr lang="es-ES" sz="2400" b="0" i="0" u="none" strike="noStrike" cap="none">
                    <a:solidFill>
                      <a:schemeClr val="lt1"/>
                    </a:solidFill>
                    <a:latin typeface="Montserrat"/>
                    <a:ea typeface="Montserrat"/>
                    <a:cs typeface="Montserrat"/>
                    <a:sym typeface="Montserrat"/>
                  </a:rPr>
                  <a:t>apiledema</a:t>
                </a:r>
                <a:endParaRPr sz="2400" b="1" i="0" u="none" strike="noStrike" cap="none">
                  <a:solidFill>
                    <a:schemeClr val="lt1"/>
                  </a:solidFill>
                  <a:latin typeface="Montserrat"/>
                  <a:ea typeface="Montserrat"/>
                  <a:cs typeface="Montserrat"/>
                  <a:sym typeface="Montserrat"/>
                </a:endParaRPr>
              </a:p>
            </p:txBody>
          </p:sp>
          <p:sp>
            <p:nvSpPr>
              <p:cNvPr id="239" name="Google Shape;239;p12"/>
              <p:cNvSpPr/>
              <p:nvPr/>
            </p:nvSpPr>
            <p:spPr>
              <a:xfrm>
                <a:off x="0" y="2602053"/>
                <a:ext cx="7274170" cy="636980"/>
              </a:xfrm>
              <a:prstGeom prst="roundRect">
                <a:avLst>
                  <a:gd name="adj" fmla="val 16667"/>
                </a:avLst>
              </a:prstGeom>
              <a:solidFill>
                <a:srgbClr val="6FAB4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40" name="Google Shape;240;p12"/>
              <p:cNvSpPr txBox="1"/>
              <p:nvPr/>
            </p:nvSpPr>
            <p:spPr>
              <a:xfrm>
                <a:off x="31095" y="2633148"/>
                <a:ext cx="7211980" cy="574790"/>
              </a:xfrm>
              <a:prstGeom prst="rect">
                <a:avLst/>
              </a:prstGeom>
              <a:noFill/>
              <a:ln>
                <a:noFill/>
              </a:ln>
            </p:spPr>
            <p:txBody>
              <a:bodyPr spcFirstLastPara="1" wrap="square" lIns="106675" tIns="106675" rIns="106675" bIns="106675" anchor="ctr" anchorCtr="0">
                <a:noAutofit/>
              </a:bodyPr>
              <a:lstStyle/>
              <a:p>
                <a:pPr marL="0" marR="0" lvl="0" indent="0" algn="l" rtl="0">
                  <a:lnSpc>
                    <a:spcPct val="90000"/>
                  </a:lnSpc>
                  <a:spcBef>
                    <a:spcPts val="0"/>
                  </a:spcBef>
                  <a:spcAft>
                    <a:spcPts val="0"/>
                  </a:spcAft>
                  <a:buClr>
                    <a:schemeClr val="lt1"/>
                  </a:buClr>
                  <a:buSzPts val="2800"/>
                  <a:buFont typeface="Montserrat"/>
                  <a:buNone/>
                </a:pPr>
                <a:r>
                  <a:rPr lang="es-ES" sz="2400" b="0" i="0" u="sng" strike="noStrike" cap="none">
                    <a:solidFill>
                      <a:schemeClr val="lt1"/>
                    </a:solidFill>
                    <a:latin typeface="Montserrat"/>
                    <a:ea typeface="Montserrat"/>
                    <a:cs typeface="Montserrat"/>
                    <a:sym typeface="Montserrat"/>
                  </a:rPr>
                  <a:t>P</a:t>
                </a:r>
                <a:r>
                  <a:rPr lang="es-ES" sz="2400" b="0" i="0" u="none" strike="noStrike" cap="none">
                    <a:solidFill>
                      <a:schemeClr val="lt1"/>
                    </a:solidFill>
                    <a:latin typeface="Montserrat"/>
                    <a:ea typeface="Montserrat"/>
                    <a:cs typeface="Montserrat"/>
                    <a:sym typeface="Montserrat"/>
                  </a:rPr>
                  <a:t>rogresivo</a:t>
                </a:r>
                <a:endParaRPr sz="1200"/>
              </a:p>
            </p:txBody>
          </p:sp>
        </p:grpSp>
        <p:pic>
          <p:nvPicPr>
            <p:cNvPr id="241" name="Google Shape;241;p12" descr="Resultado de imagen para red fla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797333" y="1901073"/>
              <a:ext cx="626806" cy="626806"/>
            </a:xfrm>
            <a:prstGeom prst="rect">
              <a:avLst/>
            </a:prstGeom>
            <a:noFill/>
            <a:ln>
              <a:noFill/>
            </a:ln>
          </p:spPr>
        </p:pic>
        <p:pic>
          <p:nvPicPr>
            <p:cNvPr id="242" name="Google Shape;242;p12" descr="Resultado de imagen para red fla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876358" y="3562347"/>
              <a:ext cx="626806" cy="626806"/>
            </a:xfrm>
            <a:prstGeom prst="rect">
              <a:avLst/>
            </a:prstGeom>
            <a:noFill/>
            <a:ln>
              <a:noFill/>
            </a:ln>
          </p:spPr>
        </p:pic>
        <p:pic>
          <p:nvPicPr>
            <p:cNvPr id="243" name="Google Shape;243;p12" descr="Resultado de imagen para red fla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906014" y="4378569"/>
              <a:ext cx="626806" cy="626806"/>
            </a:xfrm>
            <a:prstGeom prst="rect">
              <a:avLst/>
            </a:prstGeom>
            <a:noFill/>
            <a:ln>
              <a:noFill/>
            </a:ln>
          </p:spPr>
        </p:pic>
        <p:pic>
          <p:nvPicPr>
            <p:cNvPr id="244" name="Google Shape;244;p12" descr="Resultado de imagen para red fla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937079" y="5218830"/>
              <a:ext cx="626806" cy="626806"/>
            </a:xfrm>
            <a:prstGeom prst="rect">
              <a:avLst/>
            </a:prstGeom>
            <a:noFill/>
            <a:ln>
              <a:noFill/>
            </a:ln>
          </p:spPr>
        </p:pic>
        <p:pic>
          <p:nvPicPr>
            <p:cNvPr id="245" name="Google Shape;245;p12" descr="Resultado de imagen para red fla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833570" y="2728226"/>
              <a:ext cx="626806" cy="626806"/>
            </a:xfrm>
            <a:prstGeom prst="rect">
              <a:avLst/>
            </a:prstGeom>
            <a:noFill/>
            <a:ln>
              <a:noFill/>
            </a:ln>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3"/>
          <p:cNvSpPr txBox="1">
            <a:spLocks noGrp="1"/>
          </p:cNvSpPr>
          <p:nvPr>
            <p:ph type="title"/>
          </p:nvPr>
        </p:nvSpPr>
        <p:spPr>
          <a:xfrm>
            <a:off x="421640" y="172024"/>
            <a:ext cx="10515600" cy="104299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BB0B0"/>
              </a:buClr>
              <a:buSzPts val="4000"/>
              <a:buFont typeface="Montserrat"/>
              <a:buNone/>
            </a:pPr>
            <a:r>
              <a:rPr lang="es-ES" sz="4000" b="1" dirty="0">
                <a:solidFill>
                  <a:srgbClr val="3BB0B0"/>
                </a:solidFill>
                <a:latin typeface="Montserrat"/>
                <a:ea typeface="Montserrat"/>
                <a:cs typeface="Montserrat"/>
                <a:sym typeface="Montserrat"/>
              </a:rPr>
              <a:t>SNOOP10 2019 </a:t>
            </a:r>
            <a:endParaRPr dirty="0"/>
          </a:p>
        </p:txBody>
      </p:sp>
      <p:grpSp>
        <p:nvGrpSpPr>
          <p:cNvPr id="253" name="Google Shape;253;p13"/>
          <p:cNvGrpSpPr/>
          <p:nvPr/>
        </p:nvGrpSpPr>
        <p:grpSpPr>
          <a:xfrm>
            <a:off x="4988520" y="1577834"/>
            <a:ext cx="6888251" cy="3702331"/>
            <a:chOff x="1732518" y="1829740"/>
            <a:chExt cx="9026557" cy="4007610"/>
          </a:xfrm>
        </p:grpSpPr>
        <p:grpSp>
          <p:nvGrpSpPr>
            <p:cNvPr id="254" name="Google Shape;254;p13"/>
            <p:cNvGrpSpPr/>
            <p:nvPr/>
          </p:nvGrpSpPr>
          <p:grpSpPr>
            <a:xfrm>
              <a:off x="1732518" y="1829740"/>
              <a:ext cx="7137440" cy="3821525"/>
              <a:chOff x="0" y="48"/>
              <a:chExt cx="7137440" cy="3821525"/>
            </a:xfrm>
          </p:grpSpPr>
          <p:sp>
            <p:nvSpPr>
              <p:cNvPr id="255" name="Google Shape;255;p13"/>
              <p:cNvSpPr/>
              <p:nvPr/>
            </p:nvSpPr>
            <p:spPr>
              <a:xfrm>
                <a:off x="0" y="48"/>
                <a:ext cx="7137440" cy="753381"/>
              </a:xfrm>
              <a:prstGeom prst="roundRect">
                <a:avLst>
                  <a:gd name="adj" fmla="val 16667"/>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panose="00000500000000000000" pitchFamily="50" charset="0"/>
                </a:endParaRPr>
              </a:p>
            </p:txBody>
          </p:sp>
          <p:sp>
            <p:nvSpPr>
              <p:cNvPr id="256" name="Google Shape;256;p13"/>
              <p:cNvSpPr txBox="1"/>
              <p:nvPr/>
            </p:nvSpPr>
            <p:spPr>
              <a:xfrm>
                <a:off x="36777" y="36825"/>
                <a:ext cx="7063886" cy="679827"/>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chemeClr val="lt1"/>
                  </a:buClr>
                  <a:buSzPts val="2000"/>
                  <a:buFont typeface="Montserrat"/>
                  <a:buNone/>
                </a:pPr>
                <a:r>
                  <a:rPr lang="es-ES" sz="2000" b="0" i="0" u="sng" strike="noStrike" cap="none">
                    <a:solidFill>
                      <a:schemeClr val="lt1"/>
                    </a:solidFill>
                    <a:latin typeface="Montserrat" panose="00000500000000000000" pitchFamily="50" charset="0"/>
                    <a:ea typeface="Montserrat"/>
                    <a:cs typeface="Montserrat"/>
                    <a:sym typeface="Montserrat"/>
                  </a:rPr>
                  <a:t>P</a:t>
                </a:r>
                <a:r>
                  <a:rPr lang="es-ES" sz="2000" b="0" i="0" u="none" strike="noStrike" cap="none">
                    <a:solidFill>
                      <a:schemeClr val="lt1"/>
                    </a:solidFill>
                    <a:latin typeface="Montserrat" panose="00000500000000000000" pitchFamily="50" charset="0"/>
                    <a:ea typeface="Montserrat"/>
                    <a:cs typeface="Montserrat"/>
                    <a:sym typeface="Montserrat"/>
                  </a:rPr>
                  <a:t>uerperio /embarazo</a:t>
                </a:r>
                <a:endParaRPr>
                  <a:latin typeface="Montserrat" panose="00000500000000000000" pitchFamily="50" charset="0"/>
                </a:endParaRPr>
              </a:p>
            </p:txBody>
          </p:sp>
          <p:sp>
            <p:nvSpPr>
              <p:cNvPr id="257" name="Google Shape;257;p13"/>
              <p:cNvSpPr/>
              <p:nvPr/>
            </p:nvSpPr>
            <p:spPr>
              <a:xfrm>
                <a:off x="0" y="767084"/>
                <a:ext cx="7137440" cy="753381"/>
              </a:xfrm>
              <a:prstGeom prst="roundRect">
                <a:avLst>
                  <a:gd name="adj" fmla="val 16667"/>
                </a:avLst>
              </a:prstGeom>
              <a:solidFill>
                <a:srgbClr val="52CBC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panose="00000500000000000000" pitchFamily="50" charset="0"/>
                </a:endParaRPr>
              </a:p>
            </p:txBody>
          </p:sp>
          <p:sp>
            <p:nvSpPr>
              <p:cNvPr id="258" name="Google Shape;258;p13"/>
              <p:cNvSpPr txBox="1"/>
              <p:nvPr/>
            </p:nvSpPr>
            <p:spPr>
              <a:xfrm>
                <a:off x="36777" y="803861"/>
                <a:ext cx="7063886" cy="679827"/>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chemeClr val="lt1"/>
                  </a:buClr>
                  <a:buSzPts val="2000"/>
                  <a:buFont typeface="Montserrat"/>
                  <a:buNone/>
                </a:pPr>
                <a:r>
                  <a:rPr lang="es-ES" sz="2000" b="0" i="0" u="none" strike="noStrike" cap="none" dirty="0">
                    <a:solidFill>
                      <a:schemeClr val="lt1"/>
                    </a:solidFill>
                    <a:latin typeface="Montserrat" panose="00000500000000000000" pitchFamily="50" charset="0"/>
                    <a:ea typeface="Montserrat"/>
                    <a:cs typeface="Montserrat"/>
                    <a:sym typeface="Montserrat"/>
                  </a:rPr>
                  <a:t>Ojo doloroso (</a:t>
                </a:r>
                <a:r>
                  <a:rPr lang="es-ES" sz="2000" b="0" i="0" u="sng" strike="noStrike" cap="none" dirty="0" err="1">
                    <a:solidFill>
                      <a:schemeClr val="lt1"/>
                    </a:solidFill>
                    <a:latin typeface="Montserrat" panose="00000500000000000000" pitchFamily="50" charset="0"/>
                    <a:ea typeface="Montserrat"/>
                    <a:cs typeface="Montserrat"/>
                    <a:sym typeface="Montserrat"/>
                  </a:rPr>
                  <a:t>P</a:t>
                </a:r>
                <a:r>
                  <a:rPr lang="es-ES" sz="2000" b="0" i="0" u="none" strike="noStrike" cap="none" dirty="0" err="1">
                    <a:solidFill>
                      <a:schemeClr val="lt1"/>
                    </a:solidFill>
                    <a:latin typeface="Montserrat" panose="00000500000000000000" pitchFamily="50" charset="0"/>
                    <a:ea typeface="Montserrat"/>
                    <a:cs typeface="Montserrat"/>
                    <a:sym typeface="Montserrat"/>
                  </a:rPr>
                  <a:t>ainful</a:t>
                </a:r>
                <a:r>
                  <a:rPr lang="es-ES" sz="2000" b="0" i="0" u="none" strike="noStrike" cap="none" dirty="0">
                    <a:solidFill>
                      <a:schemeClr val="lt1"/>
                    </a:solidFill>
                    <a:latin typeface="Montserrat" panose="00000500000000000000" pitchFamily="50" charset="0"/>
                    <a:ea typeface="Montserrat"/>
                    <a:cs typeface="Montserrat"/>
                    <a:sym typeface="Montserrat"/>
                  </a:rPr>
                  <a:t>) + signos autonómicos</a:t>
                </a:r>
                <a:endParaRPr dirty="0">
                  <a:latin typeface="Montserrat" panose="00000500000000000000" pitchFamily="50" charset="0"/>
                </a:endParaRPr>
              </a:p>
            </p:txBody>
          </p:sp>
          <p:sp>
            <p:nvSpPr>
              <p:cNvPr id="259" name="Google Shape;259;p13"/>
              <p:cNvSpPr/>
              <p:nvPr/>
            </p:nvSpPr>
            <p:spPr>
              <a:xfrm>
                <a:off x="0" y="1534120"/>
                <a:ext cx="7137440" cy="753381"/>
              </a:xfrm>
              <a:prstGeom prst="roundRect">
                <a:avLst>
                  <a:gd name="adj" fmla="val 16667"/>
                </a:avLst>
              </a:prstGeom>
              <a:solidFill>
                <a:srgbClr val="4CC38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panose="00000500000000000000" pitchFamily="50" charset="0"/>
                </a:endParaRPr>
              </a:p>
            </p:txBody>
          </p:sp>
          <p:sp>
            <p:nvSpPr>
              <p:cNvPr id="260" name="Google Shape;260;p13"/>
              <p:cNvSpPr txBox="1"/>
              <p:nvPr/>
            </p:nvSpPr>
            <p:spPr>
              <a:xfrm>
                <a:off x="36777" y="1570897"/>
                <a:ext cx="7063886" cy="679827"/>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chemeClr val="lt1"/>
                  </a:buClr>
                  <a:buSzPts val="2000"/>
                  <a:buFont typeface="Montserrat"/>
                  <a:buNone/>
                </a:pPr>
                <a:r>
                  <a:rPr lang="es-ES" sz="2000" b="0" i="0" u="sng" strike="noStrike" cap="none">
                    <a:solidFill>
                      <a:schemeClr val="lt1"/>
                    </a:solidFill>
                    <a:latin typeface="Montserrat" panose="00000500000000000000" pitchFamily="50" charset="0"/>
                    <a:ea typeface="Montserrat"/>
                    <a:cs typeface="Montserrat"/>
                    <a:sym typeface="Montserrat"/>
                  </a:rPr>
                  <a:t>P</a:t>
                </a:r>
                <a:r>
                  <a:rPr lang="es-ES" sz="2000" b="0" i="0" u="none" strike="noStrike" cap="none">
                    <a:solidFill>
                      <a:schemeClr val="lt1"/>
                    </a:solidFill>
                    <a:latin typeface="Montserrat" panose="00000500000000000000" pitchFamily="50" charset="0"/>
                    <a:ea typeface="Montserrat"/>
                    <a:cs typeface="Montserrat"/>
                    <a:sym typeface="Montserrat"/>
                  </a:rPr>
                  <a:t>ostraumática</a:t>
                </a:r>
                <a:endParaRPr>
                  <a:latin typeface="Montserrat" panose="00000500000000000000" pitchFamily="50" charset="0"/>
                </a:endParaRPr>
              </a:p>
            </p:txBody>
          </p:sp>
          <p:sp>
            <p:nvSpPr>
              <p:cNvPr id="261" name="Google Shape;261;p13"/>
              <p:cNvSpPr/>
              <p:nvPr/>
            </p:nvSpPr>
            <p:spPr>
              <a:xfrm>
                <a:off x="0" y="2301156"/>
                <a:ext cx="7137440" cy="753381"/>
              </a:xfrm>
              <a:prstGeom prst="roundRect">
                <a:avLst>
                  <a:gd name="adj" fmla="val 16667"/>
                </a:avLst>
              </a:prstGeom>
              <a:solidFill>
                <a:srgbClr val="46BA4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panose="00000500000000000000" pitchFamily="50" charset="0"/>
                </a:endParaRPr>
              </a:p>
            </p:txBody>
          </p:sp>
          <p:sp>
            <p:nvSpPr>
              <p:cNvPr id="262" name="Google Shape;262;p13"/>
              <p:cNvSpPr txBox="1"/>
              <p:nvPr/>
            </p:nvSpPr>
            <p:spPr>
              <a:xfrm>
                <a:off x="36777" y="2337933"/>
                <a:ext cx="7063886" cy="679827"/>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chemeClr val="lt1"/>
                  </a:buClr>
                  <a:buSzPts val="2000"/>
                  <a:buFont typeface="Montserrat"/>
                  <a:buNone/>
                </a:pPr>
                <a:r>
                  <a:rPr lang="es-ES" sz="2000" b="0" i="0" u="sng" strike="noStrike" cap="none">
                    <a:solidFill>
                      <a:schemeClr val="lt1"/>
                    </a:solidFill>
                    <a:latin typeface="Montserrat" panose="00000500000000000000" pitchFamily="50" charset="0"/>
                    <a:ea typeface="Montserrat"/>
                    <a:cs typeface="Montserrat"/>
                    <a:sym typeface="Montserrat"/>
                  </a:rPr>
                  <a:t>P</a:t>
                </a:r>
                <a:r>
                  <a:rPr lang="es-ES" sz="2000" b="0" i="0" u="none" strike="noStrike" cap="none">
                    <a:solidFill>
                      <a:schemeClr val="lt1"/>
                    </a:solidFill>
                    <a:latin typeface="Montserrat" panose="00000500000000000000" pitchFamily="50" charset="0"/>
                    <a:ea typeface="Montserrat"/>
                    <a:cs typeface="Montserrat"/>
                    <a:sym typeface="Montserrat"/>
                  </a:rPr>
                  <a:t>atología inmune (v.gr. VIH)</a:t>
                </a:r>
                <a:endParaRPr sz="2000" b="1" i="0" u="none" strike="noStrike" cap="none">
                  <a:solidFill>
                    <a:schemeClr val="lt1"/>
                  </a:solidFill>
                  <a:latin typeface="Montserrat" panose="00000500000000000000" pitchFamily="50" charset="0"/>
                  <a:ea typeface="Montserrat"/>
                  <a:cs typeface="Montserrat"/>
                  <a:sym typeface="Montserrat"/>
                </a:endParaRPr>
              </a:p>
            </p:txBody>
          </p:sp>
          <p:sp>
            <p:nvSpPr>
              <p:cNvPr id="263" name="Google Shape;263;p13"/>
              <p:cNvSpPr/>
              <p:nvPr/>
            </p:nvSpPr>
            <p:spPr>
              <a:xfrm>
                <a:off x="0" y="3068192"/>
                <a:ext cx="7137440" cy="753381"/>
              </a:xfrm>
              <a:prstGeom prst="roundRect">
                <a:avLst>
                  <a:gd name="adj" fmla="val 16667"/>
                </a:avLst>
              </a:prstGeom>
              <a:solidFill>
                <a:srgbClr val="6FAB4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panose="00000500000000000000" pitchFamily="50" charset="0"/>
                </a:endParaRPr>
              </a:p>
            </p:txBody>
          </p:sp>
          <p:sp>
            <p:nvSpPr>
              <p:cNvPr id="264" name="Google Shape;264;p13"/>
              <p:cNvSpPr txBox="1"/>
              <p:nvPr/>
            </p:nvSpPr>
            <p:spPr>
              <a:xfrm>
                <a:off x="36777" y="3104969"/>
                <a:ext cx="7063886" cy="679827"/>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chemeClr val="lt1"/>
                  </a:buClr>
                  <a:buSzPts val="2000"/>
                  <a:buFont typeface="Montserrat"/>
                  <a:buNone/>
                </a:pPr>
                <a:r>
                  <a:rPr lang="es-ES" sz="2000" b="0" i="0" u="none" strike="noStrike" cap="none">
                    <a:solidFill>
                      <a:schemeClr val="lt1"/>
                    </a:solidFill>
                    <a:latin typeface="Montserrat" panose="00000500000000000000" pitchFamily="50" charset="0"/>
                    <a:ea typeface="Montserrat"/>
                    <a:cs typeface="Montserrat"/>
                    <a:sym typeface="Montserrat"/>
                  </a:rPr>
                  <a:t>Sobreuso analgesia (</a:t>
                </a:r>
                <a:r>
                  <a:rPr lang="es-ES" sz="2000" b="0" i="0" u="sng" strike="noStrike" cap="none">
                    <a:solidFill>
                      <a:schemeClr val="lt1"/>
                    </a:solidFill>
                    <a:latin typeface="Montserrat" panose="00000500000000000000" pitchFamily="50" charset="0"/>
                    <a:ea typeface="Montserrat"/>
                    <a:cs typeface="Montserrat"/>
                    <a:sym typeface="Montserrat"/>
                  </a:rPr>
                  <a:t>P</a:t>
                </a:r>
                <a:r>
                  <a:rPr lang="es-ES" sz="2000" b="0" i="0" u="none" strike="noStrike" cap="none">
                    <a:solidFill>
                      <a:schemeClr val="lt1"/>
                    </a:solidFill>
                    <a:latin typeface="Montserrat" panose="00000500000000000000" pitchFamily="50" charset="0"/>
                    <a:ea typeface="Montserrat"/>
                    <a:cs typeface="Montserrat"/>
                    <a:sym typeface="Montserrat"/>
                  </a:rPr>
                  <a:t>ainkillers) o nuevo medicamento</a:t>
                </a:r>
                <a:endParaRPr>
                  <a:latin typeface="Montserrat" panose="00000500000000000000" pitchFamily="50" charset="0"/>
                </a:endParaRPr>
              </a:p>
            </p:txBody>
          </p:sp>
        </p:grpSp>
        <p:pic>
          <p:nvPicPr>
            <p:cNvPr id="265" name="Google Shape;265;p13" descr="Resultado de imagen para red fla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044298" y="1901192"/>
              <a:ext cx="626806" cy="626806"/>
            </a:xfrm>
            <a:prstGeom prst="rect">
              <a:avLst/>
            </a:prstGeom>
            <a:noFill/>
            <a:ln>
              <a:noFill/>
            </a:ln>
          </p:spPr>
        </p:pic>
        <p:pic>
          <p:nvPicPr>
            <p:cNvPr id="266" name="Google Shape;266;p13" descr="Resultado de imagen para red fla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110737" y="3558569"/>
              <a:ext cx="626806" cy="626806"/>
            </a:xfrm>
            <a:prstGeom prst="rect">
              <a:avLst/>
            </a:prstGeom>
            <a:noFill/>
            <a:ln>
              <a:noFill/>
            </a:ln>
          </p:spPr>
        </p:pic>
        <p:pic>
          <p:nvPicPr>
            <p:cNvPr id="267" name="Google Shape;267;p13" descr="Resultado de imagen para red fla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110737" y="4488398"/>
              <a:ext cx="626806" cy="626806"/>
            </a:xfrm>
            <a:prstGeom prst="rect">
              <a:avLst/>
            </a:prstGeom>
            <a:noFill/>
            <a:ln>
              <a:noFill/>
            </a:ln>
          </p:spPr>
        </p:pic>
        <p:pic>
          <p:nvPicPr>
            <p:cNvPr id="268" name="Google Shape;268;p13" descr="Resultado de imagen para red fla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132269" y="5210544"/>
              <a:ext cx="626806" cy="626806"/>
            </a:xfrm>
            <a:prstGeom prst="rect">
              <a:avLst/>
            </a:prstGeom>
            <a:noFill/>
            <a:ln>
              <a:noFill/>
            </a:ln>
          </p:spPr>
        </p:pic>
        <p:pic>
          <p:nvPicPr>
            <p:cNvPr id="269" name="Google Shape;269;p13" descr="Resultado de imagen para red fla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074623" y="2680199"/>
              <a:ext cx="626806" cy="626806"/>
            </a:xfrm>
            <a:prstGeom prst="rect">
              <a:avLst/>
            </a:prstGeom>
            <a:noFill/>
            <a:ln>
              <a:noFill/>
            </a:ln>
          </p:spPr>
        </p:pic>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14"/>
          <p:cNvSpPr txBox="1">
            <a:spLocks noGrp="1"/>
          </p:cNvSpPr>
          <p:nvPr>
            <p:ph type="title"/>
          </p:nvPr>
        </p:nvSpPr>
        <p:spPr>
          <a:xfrm>
            <a:off x="838200" y="448980"/>
            <a:ext cx="10515600" cy="285273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3BB0B0"/>
              </a:buClr>
              <a:buSzPts val="4800"/>
              <a:buFont typeface="Montserrat"/>
              <a:buNone/>
            </a:pPr>
            <a:r>
              <a:rPr lang="es-ES" sz="4800" b="1" dirty="0">
                <a:solidFill>
                  <a:srgbClr val="3BB0B0"/>
                </a:solidFill>
                <a:latin typeface="Montserrat"/>
                <a:ea typeface="Montserrat"/>
                <a:cs typeface="Montserrat"/>
                <a:sym typeface="Montserrat"/>
              </a:rPr>
              <a:t>Algunas causas de</a:t>
            </a:r>
            <a:br>
              <a:rPr lang="es-ES" sz="4800" b="1" dirty="0">
                <a:solidFill>
                  <a:srgbClr val="3BB0B0"/>
                </a:solidFill>
                <a:latin typeface="Montserrat"/>
                <a:ea typeface="Montserrat"/>
                <a:cs typeface="Montserrat"/>
                <a:sym typeface="Montserrat"/>
              </a:rPr>
            </a:br>
            <a:r>
              <a:rPr lang="es-ES" sz="4800" b="1" dirty="0">
                <a:solidFill>
                  <a:srgbClr val="3BB0B0"/>
                </a:solidFill>
                <a:latin typeface="Montserrat"/>
                <a:ea typeface="Montserrat"/>
                <a:cs typeface="Montserrat"/>
                <a:sym typeface="Montserrat"/>
              </a:rPr>
              <a:t>cefalea secundaria</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15"/>
          <p:cNvSpPr txBox="1">
            <a:spLocks noGrp="1"/>
          </p:cNvSpPr>
          <p:nvPr>
            <p:ph type="title"/>
          </p:nvPr>
        </p:nvSpPr>
        <p:spPr>
          <a:xfrm>
            <a:off x="5485319" y="1381760"/>
            <a:ext cx="6558643" cy="10414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BB0B0"/>
              </a:buClr>
              <a:buSzPts val="4000"/>
              <a:buFont typeface="Montserrat"/>
              <a:buNone/>
            </a:pPr>
            <a:r>
              <a:rPr lang="es-ES" sz="4000" b="1" dirty="0">
                <a:solidFill>
                  <a:srgbClr val="3BB0B0"/>
                </a:solidFill>
                <a:latin typeface="Montserrat"/>
                <a:ea typeface="Montserrat"/>
                <a:cs typeface="Montserrat"/>
                <a:sym typeface="Montserrat"/>
              </a:rPr>
              <a:t>Cefalea en trueno </a:t>
            </a:r>
            <a:endParaRPr dirty="0"/>
          </a:p>
        </p:txBody>
      </p:sp>
      <p:sp>
        <p:nvSpPr>
          <p:cNvPr id="283" name="Google Shape;283;p15"/>
          <p:cNvSpPr txBox="1">
            <a:spLocks noGrp="1"/>
          </p:cNvSpPr>
          <p:nvPr>
            <p:ph type="body" idx="1"/>
          </p:nvPr>
        </p:nvSpPr>
        <p:spPr>
          <a:xfrm>
            <a:off x="5485319" y="2634180"/>
            <a:ext cx="5972907" cy="3120287"/>
          </a:xfrm>
          <a:prstGeom prst="rect">
            <a:avLst/>
          </a:prstGeom>
          <a:noFill/>
          <a:ln>
            <a:noFill/>
          </a:ln>
        </p:spPr>
        <p:txBody>
          <a:bodyPr spcFirstLastPara="1" wrap="square" lIns="91425" tIns="45700" rIns="91425" bIns="45700" anchor="t" anchorCtr="0">
            <a:normAutofit/>
          </a:bodyPr>
          <a:lstStyle/>
          <a:p>
            <a:pPr marL="228600" lvl="0" indent="-228600" algn="just" rtl="0">
              <a:lnSpc>
                <a:spcPct val="70000"/>
              </a:lnSpc>
              <a:spcBef>
                <a:spcPts val="0"/>
              </a:spcBef>
              <a:spcAft>
                <a:spcPts val="0"/>
              </a:spcAft>
              <a:buClr>
                <a:srgbClr val="0A2F4F"/>
              </a:buClr>
              <a:buSzPts val="2170"/>
              <a:buChar char="•"/>
            </a:pPr>
            <a:r>
              <a:rPr lang="es-ES" sz="2170" dirty="0">
                <a:solidFill>
                  <a:srgbClr val="0A2F4F"/>
                </a:solidFill>
                <a:latin typeface="Montserrat"/>
                <a:ea typeface="Montserrat"/>
                <a:cs typeface="Montserrat"/>
                <a:sym typeface="Montserrat"/>
              </a:rPr>
              <a:t>Inicio abrupto</a:t>
            </a:r>
            <a:r>
              <a:rPr lang="es-ES" sz="2170" dirty="0">
                <a:solidFill>
                  <a:srgbClr val="0A2F4F"/>
                </a:solidFill>
              </a:rPr>
              <a:t>.</a:t>
            </a:r>
            <a:endParaRPr dirty="0"/>
          </a:p>
          <a:p>
            <a:pPr marL="228600" lvl="0" indent="-228600" algn="just" rtl="0">
              <a:lnSpc>
                <a:spcPct val="70000"/>
              </a:lnSpc>
              <a:spcBef>
                <a:spcPts val="1000"/>
              </a:spcBef>
              <a:spcAft>
                <a:spcPts val="0"/>
              </a:spcAft>
              <a:buClr>
                <a:srgbClr val="0A2F4F"/>
              </a:buClr>
              <a:buSzPts val="2170"/>
              <a:buChar char="•"/>
            </a:pPr>
            <a:r>
              <a:rPr lang="es-ES" sz="2170" dirty="0">
                <a:solidFill>
                  <a:srgbClr val="0A2F4F"/>
                </a:solidFill>
                <a:latin typeface="Montserrat"/>
                <a:ea typeface="Montserrat"/>
                <a:cs typeface="Montserrat"/>
                <a:sym typeface="Montserrat"/>
              </a:rPr>
              <a:t>Alcanza su mayor intensidad en menos de un minuto.</a:t>
            </a:r>
            <a:endParaRPr dirty="0"/>
          </a:p>
          <a:p>
            <a:pPr marL="228600" lvl="0" indent="-228600" algn="just" rtl="0">
              <a:lnSpc>
                <a:spcPct val="70000"/>
              </a:lnSpc>
              <a:spcBef>
                <a:spcPts val="1000"/>
              </a:spcBef>
              <a:spcAft>
                <a:spcPts val="0"/>
              </a:spcAft>
              <a:buClr>
                <a:srgbClr val="0A2F4F"/>
              </a:buClr>
              <a:buSzPts val="2170"/>
              <a:buChar char="•"/>
            </a:pPr>
            <a:r>
              <a:rPr lang="es-ES" sz="2170" dirty="0">
                <a:solidFill>
                  <a:srgbClr val="0A2F4F"/>
                </a:solidFill>
                <a:latin typeface="Montserrat"/>
                <a:ea typeface="Montserrat"/>
                <a:cs typeface="Montserrat"/>
                <a:sym typeface="Montserrat"/>
              </a:rPr>
              <a:t>Sensación de explosión. </a:t>
            </a:r>
            <a:endParaRPr dirty="0"/>
          </a:p>
          <a:p>
            <a:pPr marL="228600" lvl="0" indent="-228600" algn="just" rtl="0">
              <a:lnSpc>
                <a:spcPct val="70000"/>
              </a:lnSpc>
              <a:spcBef>
                <a:spcPts val="1000"/>
              </a:spcBef>
              <a:spcAft>
                <a:spcPts val="0"/>
              </a:spcAft>
              <a:buClr>
                <a:srgbClr val="0A2F4F"/>
              </a:buClr>
              <a:buSzPts val="2170"/>
              <a:buChar char="•"/>
            </a:pPr>
            <a:r>
              <a:rPr lang="es-ES" sz="2170" dirty="0">
                <a:solidFill>
                  <a:srgbClr val="0A2F4F"/>
                </a:solidFill>
                <a:latin typeface="Montserrat"/>
                <a:ea typeface="Montserrat"/>
                <a:cs typeface="Montserrat"/>
                <a:sym typeface="Montserrat"/>
              </a:rPr>
              <a:t>Emergencia médica. </a:t>
            </a:r>
            <a:endParaRPr dirty="0"/>
          </a:p>
          <a:p>
            <a:pPr marL="228600" lvl="0" indent="-228600" algn="just" rtl="0">
              <a:lnSpc>
                <a:spcPct val="70000"/>
              </a:lnSpc>
              <a:spcBef>
                <a:spcPts val="1000"/>
              </a:spcBef>
              <a:spcAft>
                <a:spcPts val="0"/>
              </a:spcAft>
              <a:buClr>
                <a:srgbClr val="0A2F4F"/>
              </a:buClr>
              <a:buSzPts val="2170"/>
              <a:buChar char="•"/>
            </a:pPr>
            <a:r>
              <a:rPr lang="es-ES" sz="2170" b="1" dirty="0">
                <a:solidFill>
                  <a:srgbClr val="0A2F4F"/>
                </a:solidFill>
                <a:latin typeface="Montserrat"/>
                <a:ea typeface="Montserrat"/>
                <a:cs typeface="Montserrat"/>
                <a:sym typeface="Montserrat"/>
              </a:rPr>
              <a:t>Causas más frecuentes: </a:t>
            </a:r>
            <a:endParaRPr dirty="0"/>
          </a:p>
          <a:p>
            <a:pPr marL="685800" lvl="1" indent="-228600" algn="just" rtl="0">
              <a:lnSpc>
                <a:spcPct val="70000"/>
              </a:lnSpc>
              <a:spcBef>
                <a:spcPts val="500"/>
              </a:spcBef>
              <a:spcAft>
                <a:spcPts val="0"/>
              </a:spcAft>
              <a:buClr>
                <a:srgbClr val="0A2F4F"/>
              </a:buClr>
              <a:buSzPts val="1860"/>
              <a:buChar char="•"/>
            </a:pPr>
            <a:r>
              <a:rPr lang="es-ES" sz="1860" dirty="0">
                <a:solidFill>
                  <a:srgbClr val="0A2F4F"/>
                </a:solidFill>
                <a:latin typeface="Montserrat"/>
                <a:ea typeface="Montserrat"/>
                <a:cs typeface="Montserrat"/>
                <a:sym typeface="Montserrat"/>
              </a:rPr>
              <a:t>Hemorragia subaracnoidea. </a:t>
            </a:r>
            <a:endParaRPr dirty="0"/>
          </a:p>
          <a:p>
            <a:pPr marL="685800" lvl="1" indent="-228600" algn="just" rtl="0">
              <a:lnSpc>
                <a:spcPct val="70000"/>
              </a:lnSpc>
              <a:spcBef>
                <a:spcPts val="500"/>
              </a:spcBef>
              <a:spcAft>
                <a:spcPts val="0"/>
              </a:spcAft>
              <a:buClr>
                <a:srgbClr val="0A2F4F"/>
              </a:buClr>
              <a:buSzPts val="1860"/>
              <a:buChar char="•"/>
            </a:pPr>
            <a:r>
              <a:rPr lang="es-ES" sz="1860" dirty="0">
                <a:solidFill>
                  <a:srgbClr val="0A2F4F"/>
                </a:solidFill>
                <a:latin typeface="Montserrat"/>
                <a:ea typeface="Montserrat"/>
                <a:cs typeface="Montserrat"/>
                <a:sym typeface="Montserrat"/>
              </a:rPr>
              <a:t>Síndrome de vasoconstricción reversible.</a:t>
            </a:r>
            <a:endParaRPr dirty="0"/>
          </a:p>
          <a:p>
            <a:pPr marL="685800" lvl="1" indent="-228600" algn="just" rtl="0">
              <a:lnSpc>
                <a:spcPct val="70000"/>
              </a:lnSpc>
              <a:spcBef>
                <a:spcPts val="500"/>
              </a:spcBef>
              <a:spcAft>
                <a:spcPts val="0"/>
              </a:spcAft>
              <a:buClr>
                <a:srgbClr val="0A2F4F"/>
              </a:buClr>
              <a:buSzPts val="1860"/>
              <a:buChar char="•"/>
            </a:pPr>
            <a:r>
              <a:rPr lang="es-ES" sz="1860" dirty="0">
                <a:solidFill>
                  <a:srgbClr val="0A2F4F"/>
                </a:solidFill>
                <a:latin typeface="Montserrat"/>
                <a:ea typeface="Montserrat"/>
                <a:cs typeface="Montserrat"/>
                <a:sym typeface="Montserrat"/>
              </a:rPr>
              <a:t>Hacer TC de cráneo simple inmediatamente.</a:t>
            </a:r>
            <a:endParaRPr dirty="0"/>
          </a:p>
          <a:p>
            <a:pPr marL="228600" lvl="0" indent="-90804" algn="l" rtl="0">
              <a:lnSpc>
                <a:spcPct val="70000"/>
              </a:lnSpc>
              <a:spcBef>
                <a:spcPts val="1000"/>
              </a:spcBef>
              <a:spcAft>
                <a:spcPts val="0"/>
              </a:spcAft>
              <a:buClr>
                <a:srgbClr val="152B48"/>
              </a:buClr>
              <a:buSzPts val="2170"/>
              <a:buNone/>
            </a:pPr>
            <a:endParaRPr sz="2170" dirty="0">
              <a:solidFill>
                <a:srgbClr val="0A2F4F"/>
              </a:solidFill>
              <a:latin typeface="Montserrat"/>
              <a:ea typeface="Montserrat"/>
              <a:cs typeface="Montserrat"/>
              <a:sym typeface="Montserrat"/>
            </a:endParaRPr>
          </a:p>
        </p:txBody>
      </p:sp>
      <p:pic>
        <p:nvPicPr>
          <p:cNvPr id="284" name="Google Shape;284;p1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742960" y="572981"/>
            <a:ext cx="2249919" cy="285601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16"/>
          <p:cNvSpPr txBox="1">
            <a:spLocks noGrp="1"/>
          </p:cNvSpPr>
          <p:nvPr>
            <p:ph type="title"/>
          </p:nvPr>
        </p:nvSpPr>
        <p:spPr>
          <a:xfrm>
            <a:off x="5730282" y="1591287"/>
            <a:ext cx="10515600" cy="104299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BB0B0"/>
              </a:buClr>
              <a:buSzPts val="4000"/>
              <a:buFont typeface="Montserrat"/>
              <a:buNone/>
            </a:pPr>
            <a:r>
              <a:rPr lang="es-ES" sz="3200" b="1" dirty="0">
                <a:solidFill>
                  <a:srgbClr val="3BB0B0"/>
                </a:solidFill>
                <a:latin typeface="Montserrat"/>
                <a:ea typeface="Montserrat"/>
                <a:cs typeface="Montserrat"/>
                <a:sym typeface="Montserrat"/>
              </a:rPr>
              <a:t>Cefalea aguda en jóvenes</a:t>
            </a:r>
            <a:endParaRPr sz="3600" dirty="0"/>
          </a:p>
        </p:txBody>
      </p:sp>
      <p:sp>
        <p:nvSpPr>
          <p:cNvPr id="292" name="Google Shape;292;p16"/>
          <p:cNvSpPr txBox="1">
            <a:spLocks noGrp="1"/>
          </p:cNvSpPr>
          <p:nvPr>
            <p:ph type="body" idx="1"/>
          </p:nvPr>
        </p:nvSpPr>
        <p:spPr>
          <a:xfrm>
            <a:off x="5730282" y="2787029"/>
            <a:ext cx="5578929" cy="2691529"/>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rgbClr val="0A2F4F"/>
              </a:buClr>
              <a:buSzPts val="2000"/>
              <a:buChar char="•"/>
            </a:pPr>
            <a:r>
              <a:rPr lang="es-ES" sz="2000" dirty="0">
                <a:solidFill>
                  <a:srgbClr val="0A2F4F"/>
                </a:solidFill>
                <a:latin typeface="Montserrat"/>
                <a:ea typeface="Montserrat"/>
                <a:cs typeface="Montserrat"/>
                <a:sym typeface="Montserrat"/>
              </a:rPr>
              <a:t>Descartar causas infecciosas, tóxicas y metabólicas. </a:t>
            </a:r>
            <a:endParaRPr dirty="0"/>
          </a:p>
          <a:p>
            <a:pPr marL="228600" lvl="0" indent="-228600" algn="just" rtl="0">
              <a:lnSpc>
                <a:spcPct val="90000"/>
              </a:lnSpc>
              <a:spcBef>
                <a:spcPts val="1000"/>
              </a:spcBef>
              <a:spcAft>
                <a:spcPts val="0"/>
              </a:spcAft>
              <a:buClr>
                <a:srgbClr val="0A2F4F"/>
              </a:buClr>
              <a:buSzPts val="2000"/>
              <a:buChar char="•"/>
            </a:pPr>
            <a:r>
              <a:rPr lang="es-ES" sz="2000" dirty="0">
                <a:solidFill>
                  <a:srgbClr val="0A2F4F"/>
                </a:solidFill>
                <a:latin typeface="Montserrat"/>
                <a:ea typeface="Montserrat"/>
                <a:cs typeface="Montserrat"/>
                <a:sym typeface="Montserrat"/>
              </a:rPr>
              <a:t>Interrogar por estado de inmunosupresión.</a:t>
            </a:r>
            <a:endParaRPr dirty="0"/>
          </a:p>
          <a:p>
            <a:pPr marL="228600" lvl="0" indent="-228600" algn="just" rtl="0">
              <a:lnSpc>
                <a:spcPct val="90000"/>
              </a:lnSpc>
              <a:spcBef>
                <a:spcPts val="1000"/>
              </a:spcBef>
              <a:spcAft>
                <a:spcPts val="0"/>
              </a:spcAft>
              <a:buClr>
                <a:srgbClr val="0A2F4F"/>
              </a:buClr>
              <a:buSzPts val="2000"/>
              <a:buChar char="•"/>
            </a:pPr>
            <a:r>
              <a:rPr lang="es-ES" sz="2000" dirty="0">
                <a:solidFill>
                  <a:srgbClr val="0A2F4F"/>
                </a:solidFill>
                <a:latin typeface="Montserrat"/>
                <a:ea typeface="Montserrat"/>
                <a:cs typeface="Montserrat"/>
                <a:sym typeface="Montserrat"/>
              </a:rPr>
              <a:t>Falla renal aguda o hepática. </a:t>
            </a:r>
            <a:endParaRPr dirty="0"/>
          </a:p>
          <a:p>
            <a:pPr marL="228600" lvl="0" indent="-228600" algn="just" rtl="0">
              <a:lnSpc>
                <a:spcPct val="90000"/>
              </a:lnSpc>
              <a:spcBef>
                <a:spcPts val="1000"/>
              </a:spcBef>
              <a:spcAft>
                <a:spcPts val="0"/>
              </a:spcAft>
              <a:buClr>
                <a:srgbClr val="0A2F4F"/>
              </a:buClr>
              <a:buSzPts val="2000"/>
              <a:buChar char="•"/>
            </a:pPr>
            <a:r>
              <a:rPr lang="es-ES" sz="2000" dirty="0">
                <a:solidFill>
                  <a:srgbClr val="0A2F4F"/>
                </a:solidFill>
                <a:latin typeface="Montserrat"/>
                <a:ea typeface="Montserrat"/>
                <a:cs typeface="Montserrat"/>
                <a:sym typeface="Montserrat"/>
              </a:rPr>
              <a:t>¡Tóxicos! ¡Drogas recreacionales!</a:t>
            </a:r>
            <a:endParaRPr dirty="0"/>
          </a:p>
          <a:p>
            <a:pPr marL="228600" lvl="0" indent="-228600" algn="just" rtl="0">
              <a:lnSpc>
                <a:spcPct val="90000"/>
              </a:lnSpc>
              <a:spcBef>
                <a:spcPts val="1000"/>
              </a:spcBef>
              <a:spcAft>
                <a:spcPts val="0"/>
              </a:spcAft>
              <a:buClr>
                <a:srgbClr val="0A2F4F"/>
              </a:buClr>
              <a:buSzPts val="2000"/>
              <a:buChar char="•"/>
            </a:pPr>
            <a:r>
              <a:rPr lang="es-ES" sz="2000" dirty="0">
                <a:solidFill>
                  <a:srgbClr val="0A2F4F"/>
                </a:solidFill>
                <a:latin typeface="Montserrat"/>
                <a:ea typeface="Montserrat"/>
                <a:cs typeface="Montserrat"/>
                <a:sym typeface="Montserrat"/>
              </a:rPr>
              <a:t>Neuroimagen – estudio de LCR.</a:t>
            </a:r>
            <a:endParaRPr dirty="0"/>
          </a:p>
          <a:p>
            <a:pPr marL="228600" lvl="0" indent="-101600" algn="l" rtl="0">
              <a:lnSpc>
                <a:spcPct val="90000"/>
              </a:lnSpc>
              <a:spcBef>
                <a:spcPts val="1000"/>
              </a:spcBef>
              <a:spcAft>
                <a:spcPts val="0"/>
              </a:spcAft>
              <a:buClr>
                <a:srgbClr val="152B48"/>
              </a:buClr>
              <a:buSzPts val="2000"/>
              <a:buNone/>
            </a:pPr>
            <a:endParaRPr sz="2000" dirty="0">
              <a:solidFill>
                <a:srgbClr val="0A2F4F"/>
              </a:solidFill>
              <a:latin typeface="Montserrat"/>
              <a:ea typeface="Montserrat"/>
              <a:cs typeface="Montserrat"/>
              <a:sym typeface="Montserrat"/>
            </a:endParaRPr>
          </a:p>
        </p:txBody>
      </p:sp>
      <p:pic>
        <p:nvPicPr>
          <p:cNvPr id="293" name="Google Shape;293;p16" descr="Resultado de imagen para cefalea"/>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71976" y="387597"/>
            <a:ext cx="3953462" cy="269152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17"/>
          <p:cNvSpPr txBox="1">
            <a:spLocks noGrp="1"/>
          </p:cNvSpPr>
          <p:nvPr>
            <p:ph type="title"/>
          </p:nvPr>
        </p:nvSpPr>
        <p:spPr>
          <a:xfrm>
            <a:off x="355634" y="104564"/>
            <a:ext cx="11480732" cy="118973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BB0B0"/>
              </a:buClr>
              <a:buSzPts val="3200"/>
              <a:buFont typeface="Montserrat"/>
              <a:buNone/>
            </a:pPr>
            <a:r>
              <a:rPr lang="es-ES" sz="3200" b="1" dirty="0">
                <a:solidFill>
                  <a:srgbClr val="3BB0B0"/>
                </a:solidFill>
                <a:latin typeface="Montserrat"/>
                <a:ea typeface="Montserrat"/>
                <a:cs typeface="Montserrat"/>
                <a:sym typeface="Montserrat"/>
              </a:rPr>
              <a:t>Cefalea subaguda-crónica y alteración de la visión </a:t>
            </a:r>
            <a:endParaRPr sz="3200" b="1" dirty="0">
              <a:solidFill>
                <a:srgbClr val="3BB0B0"/>
              </a:solidFill>
              <a:latin typeface="Montserrat"/>
              <a:ea typeface="Montserrat"/>
              <a:cs typeface="Montserrat"/>
              <a:sym typeface="Montserrat"/>
            </a:endParaRPr>
          </a:p>
        </p:txBody>
      </p:sp>
      <p:sp>
        <p:nvSpPr>
          <p:cNvPr id="301" name="Google Shape;301;p17"/>
          <p:cNvSpPr txBox="1">
            <a:spLocks noGrp="1"/>
          </p:cNvSpPr>
          <p:nvPr>
            <p:ph type="body" idx="1"/>
          </p:nvPr>
        </p:nvSpPr>
        <p:spPr>
          <a:xfrm>
            <a:off x="5984631" y="1666658"/>
            <a:ext cx="5761892" cy="42418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0A2F4F"/>
              </a:buClr>
              <a:buSzPts val="2000"/>
              <a:buChar char="•"/>
            </a:pPr>
            <a:r>
              <a:rPr lang="es-ES" sz="2000" b="1" dirty="0">
                <a:solidFill>
                  <a:srgbClr val="0A2F4F"/>
                </a:solidFill>
                <a:latin typeface="Montserrat"/>
                <a:ea typeface="Montserrat"/>
                <a:cs typeface="Montserrat"/>
                <a:sym typeface="Montserrat"/>
              </a:rPr>
              <a:t>Hipertensión </a:t>
            </a:r>
            <a:r>
              <a:rPr lang="es-ES" sz="2000" b="1" dirty="0" err="1">
                <a:solidFill>
                  <a:srgbClr val="0A2F4F"/>
                </a:solidFill>
                <a:latin typeface="Montserrat"/>
                <a:ea typeface="Montserrat"/>
                <a:cs typeface="Montserrat"/>
                <a:sym typeface="Montserrat"/>
              </a:rPr>
              <a:t>intracraneana</a:t>
            </a:r>
            <a:r>
              <a:rPr lang="es-ES" sz="2000" b="1" dirty="0">
                <a:solidFill>
                  <a:srgbClr val="0A2F4F"/>
                </a:solidFill>
                <a:latin typeface="Montserrat"/>
                <a:ea typeface="Montserrat"/>
                <a:cs typeface="Montserrat"/>
                <a:sym typeface="Montserrat"/>
              </a:rPr>
              <a:t>: </a:t>
            </a:r>
            <a:endParaRPr dirty="0"/>
          </a:p>
          <a:p>
            <a:pPr marL="685800" lvl="1" indent="-228600" algn="l" rtl="0">
              <a:lnSpc>
                <a:spcPct val="90000"/>
              </a:lnSpc>
              <a:spcBef>
                <a:spcPts val="500"/>
              </a:spcBef>
              <a:spcAft>
                <a:spcPts val="0"/>
              </a:spcAft>
              <a:buClr>
                <a:srgbClr val="0A2F4F"/>
              </a:buClr>
              <a:buSzPts val="1800"/>
              <a:buChar char="•"/>
            </a:pPr>
            <a:r>
              <a:rPr lang="es-ES" sz="1800" dirty="0">
                <a:solidFill>
                  <a:srgbClr val="0A2F4F"/>
                </a:solidFill>
                <a:latin typeface="Montserrat"/>
                <a:ea typeface="Montserrat"/>
                <a:cs typeface="Montserrat"/>
                <a:sym typeface="Montserrat"/>
              </a:rPr>
              <a:t>Visión borrosa.</a:t>
            </a:r>
            <a:endParaRPr dirty="0"/>
          </a:p>
          <a:p>
            <a:pPr marL="685800" lvl="1" indent="-228600" algn="l" rtl="0">
              <a:lnSpc>
                <a:spcPct val="90000"/>
              </a:lnSpc>
              <a:spcBef>
                <a:spcPts val="500"/>
              </a:spcBef>
              <a:spcAft>
                <a:spcPts val="0"/>
              </a:spcAft>
              <a:buClr>
                <a:srgbClr val="0A2F4F"/>
              </a:buClr>
              <a:buSzPts val="1800"/>
              <a:buChar char="•"/>
            </a:pPr>
            <a:r>
              <a:rPr lang="es-ES" sz="1800" dirty="0">
                <a:solidFill>
                  <a:srgbClr val="0A2F4F"/>
                </a:solidFill>
              </a:rPr>
              <a:t>D</a:t>
            </a:r>
            <a:r>
              <a:rPr lang="es-ES" sz="1800" dirty="0">
                <a:solidFill>
                  <a:srgbClr val="0A2F4F"/>
                </a:solidFill>
                <a:latin typeface="Montserrat"/>
                <a:ea typeface="Montserrat"/>
                <a:cs typeface="Montserrat"/>
                <a:sym typeface="Montserrat"/>
              </a:rPr>
              <a:t>olor frontal.</a:t>
            </a:r>
            <a:endParaRPr dirty="0"/>
          </a:p>
          <a:p>
            <a:pPr marL="685800" lvl="1" indent="-228600" algn="l" rtl="0">
              <a:lnSpc>
                <a:spcPct val="90000"/>
              </a:lnSpc>
              <a:spcBef>
                <a:spcPts val="500"/>
              </a:spcBef>
              <a:spcAft>
                <a:spcPts val="0"/>
              </a:spcAft>
              <a:buClr>
                <a:srgbClr val="0A2F4F"/>
              </a:buClr>
              <a:buSzPts val="1800"/>
              <a:buChar char="•"/>
            </a:pPr>
            <a:r>
              <a:rPr lang="es-ES" sz="1800" dirty="0">
                <a:solidFill>
                  <a:srgbClr val="0A2F4F"/>
                </a:solidFill>
              </a:rPr>
              <a:t>E</a:t>
            </a:r>
            <a:r>
              <a:rPr lang="es-ES" sz="1800" dirty="0">
                <a:solidFill>
                  <a:srgbClr val="0A2F4F"/>
                </a:solidFill>
                <a:latin typeface="Montserrat"/>
                <a:ea typeface="Montserrat"/>
                <a:cs typeface="Montserrat"/>
                <a:sym typeface="Montserrat"/>
              </a:rPr>
              <a:t>mpeoran en la mañana.</a:t>
            </a:r>
            <a:endParaRPr dirty="0"/>
          </a:p>
          <a:p>
            <a:pPr marL="685800" lvl="1" indent="-228600" algn="l" rtl="0">
              <a:lnSpc>
                <a:spcPct val="90000"/>
              </a:lnSpc>
              <a:spcBef>
                <a:spcPts val="500"/>
              </a:spcBef>
              <a:spcAft>
                <a:spcPts val="0"/>
              </a:spcAft>
              <a:buClr>
                <a:srgbClr val="0A2F4F"/>
              </a:buClr>
              <a:buSzPts val="1800"/>
              <a:buChar char="•"/>
            </a:pPr>
            <a:r>
              <a:rPr lang="es-ES" sz="1800" dirty="0">
                <a:solidFill>
                  <a:srgbClr val="0A2F4F"/>
                </a:solidFill>
                <a:latin typeface="Montserrat"/>
                <a:ea typeface="Montserrat"/>
                <a:cs typeface="Montserrat"/>
                <a:sym typeface="Montserrat"/>
              </a:rPr>
              <a:t>Afecta posición. </a:t>
            </a:r>
            <a:endParaRPr dirty="0"/>
          </a:p>
          <a:p>
            <a:pPr marL="685800" lvl="1" indent="-228600" algn="l" rtl="0">
              <a:lnSpc>
                <a:spcPct val="90000"/>
              </a:lnSpc>
              <a:spcBef>
                <a:spcPts val="500"/>
              </a:spcBef>
              <a:spcAft>
                <a:spcPts val="0"/>
              </a:spcAft>
              <a:buClr>
                <a:srgbClr val="0A2F4F"/>
              </a:buClr>
              <a:buSzPts val="1800"/>
              <a:buChar char="•"/>
            </a:pPr>
            <a:r>
              <a:rPr lang="es-ES" sz="1800" dirty="0">
                <a:solidFill>
                  <a:srgbClr val="0A2F4F"/>
                </a:solidFill>
                <a:latin typeface="Montserrat"/>
                <a:ea typeface="Montserrat"/>
                <a:cs typeface="Montserrat"/>
                <a:sym typeface="Montserrat"/>
              </a:rPr>
              <a:t>Ganancia de peso.</a:t>
            </a:r>
            <a:endParaRPr dirty="0"/>
          </a:p>
          <a:p>
            <a:pPr marL="228600" lvl="0" indent="-228600" algn="l" rtl="0">
              <a:lnSpc>
                <a:spcPct val="90000"/>
              </a:lnSpc>
              <a:spcBef>
                <a:spcPts val="1000"/>
              </a:spcBef>
              <a:spcAft>
                <a:spcPts val="0"/>
              </a:spcAft>
              <a:buClr>
                <a:srgbClr val="0A2F4F"/>
              </a:buClr>
              <a:buSzPts val="2000"/>
              <a:buChar char="•"/>
            </a:pPr>
            <a:r>
              <a:rPr lang="es-ES" sz="2000" b="1" dirty="0">
                <a:solidFill>
                  <a:srgbClr val="0A2F4F"/>
                </a:solidFill>
                <a:latin typeface="Montserrat"/>
                <a:ea typeface="Montserrat"/>
                <a:cs typeface="Montserrat"/>
                <a:sym typeface="Montserrat"/>
              </a:rPr>
              <a:t>Neuritis óptica típica y atípica: </a:t>
            </a:r>
            <a:endParaRPr dirty="0"/>
          </a:p>
          <a:p>
            <a:pPr marL="685800" lvl="1" indent="-228600" algn="l" rtl="0">
              <a:lnSpc>
                <a:spcPct val="90000"/>
              </a:lnSpc>
              <a:spcBef>
                <a:spcPts val="500"/>
              </a:spcBef>
              <a:spcAft>
                <a:spcPts val="0"/>
              </a:spcAft>
              <a:buClr>
                <a:srgbClr val="0A2F4F"/>
              </a:buClr>
              <a:buSzPts val="1800"/>
              <a:buChar char="•"/>
            </a:pPr>
            <a:r>
              <a:rPr lang="es-ES" sz="1800" dirty="0">
                <a:solidFill>
                  <a:srgbClr val="0A2F4F"/>
                </a:solidFill>
                <a:latin typeface="Montserrat"/>
                <a:ea typeface="Montserrat"/>
                <a:cs typeface="Montserrat"/>
                <a:sym typeface="Montserrat"/>
              </a:rPr>
              <a:t>Pérdida de visión súbita, severa, unilateral.</a:t>
            </a:r>
            <a:endParaRPr dirty="0"/>
          </a:p>
          <a:p>
            <a:pPr marL="685800" lvl="1" indent="-228600" algn="l" rtl="0">
              <a:lnSpc>
                <a:spcPct val="90000"/>
              </a:lnSpc>
              <a:spcBef>
                <a:spcPts val="500"/>
              </a:spcBef>
              <a:spcAft>
                <a:spcPts val="0"/>
              </a:spcAft>
              <a:buClr>
                <a:srgbClr val="0A2F4F"/>
              </a:buClr>
              <a:buSzPts val="1800"/>
              <a:buChar char="•"/>
            </a:pPr>
            <a:r>
              <a:rPr lang="es-ES" sz="1800" dirty="0">
                <a:solidFill>
                  <a:srgbClr val="0A2F4F"/>
                </a:solidFill>
                <a:latin typeface="Montserrat"/>
                <a:ea typeface="Montserrat"/>
                <a:cs typeface="Montserrat"/>
                <a:sym typeface="Montserrat"/>
              </a:rPr>
              <a:t>Dolor retro ocular.</a:t>
            </a:r>
            <a:endParaRPr dirty="0"/>
          </a:p>
          <a:p>
            <a:pPr marL="228600" lvl="0" indent="-228600" algn="l" rtl="0">
              <a:lnSpc>
                <a:spcPct val="90000"/>
              </a:lnSpc>
              <a:spcBef>
                <a:spcPts val="1000"/>
              </a:spcBef>
              <a:spcAft>
                <a:spcPts val="0"/>
              </a:spcAft>
              <a:buClr>
                <a:srgbClr val="0A2F4F"/>
              </a:buClr>
              <a:buSzPts val="2000"/>
              <a:buChar char="•"/>
            </a:pPr>
            <a:r>
              <a:rPr lang="es-ES" sz="2000" b="1" dirty="0">
                <a:solidFill>
                  <a:srgbClr val="0A2F4F"/>
                </a:solidFill>
                <a:latin typeface="Montserrat"/>
                <a:ea typeface="Montserrat"/>
                <a:cs typeface="Montserrat"/>
                <a:sym typeface="Montserrat"/>
              </a:rPr>
              <a:t>¡HACER FONDO DE OJO!</a:t>
            </a:r>
            <a:endParaRPr dirty="0"/>
          </a:p>
          <a:p>
            <a:pPr marL="228600" lvl="0" indent="-228600" algn="l" rtl="0">
              <a:lnSpc>
                <a:spcPct val="90000"/>
              </a:lnSpc>
              <a:spcBef>
                <a:spcPts val="1000"/>
              </a:spcBef>
              <a:spcAft>
                <a:spcPts val="0"/>
              </a:spcAft>
              <a:buClr>
                <a:srgbClr val="0A2F4F"/>
              </a:buClr>
              <a:buSzPts val="2000"/>
              <a:buChar char="•"/>
            </a:pPr>
            <a:r>
              <a:rPr lang="es-ES" sz="2000" b="1" dirty="0">
                <a:solidFill>
                  <a:srgbClr val="0A2F4F"/>
                </a:solidFill>
                <a:latin typeface="Montserrat"/>
                <a:ea typeface="Montserrat"/>
                <a:cs typeface="Montserrat"/>
                <a:sym typeface="Montserrat"/>
              </a:rPr>
              <a:t>NEUROIMAGEN</a:t>
            </a:r>
            <a:endParaRPr dirty="0"/>
          </a:p>
          <a:p>
            <a:pPr marL="228600" lvl="0" indent="-101600" algn="l" rtl="0">
              <a:lnSpc>
                <a:spcPct val="90000"/>
              </a:lnSpc>
              <a:spcBef>
                <a:spcPts val="1000"/>
              </a:spcBef>
              <a:spcAft>
                <a:spcPts val="0"/>
              </a:spcAft>
              <a:buClr>
                <a:srgbClr val="152B48"/>
              </a:buClr>
              <a:buSzPts val="2000"/>
              <a:buNone/>
            </a:pPr>
            <a:endParaRPr sz="2000" dirty="0">
              <a:solidFill>
                <a:srgbClr val="0A2F4F"/>
              </a:solidFill>
              <a:latin typeface="Montserrat"/>
              <a:ea typeface="Montserrat"/>
              <a:cs typeface="Montserrat"/>
              <a:sym typeface="Montserrat"/>
            </a:endParaRPr>
          </a:p>
          <a:p>
            <a:pPr marL="228600" lvl="0" indent="-101600" algn="l" rtl="0">
              <a:lnSpc>
                <a:spcPct val="90000"/>
              </a:lnSpc>
              <a:spcBef>
                <a:spcPts val="1000"/>
              </a:spcBef>
              <a:spcAft>
                <a:spcPts val="0"/>
              </a:spcAft>
              <a:buClr>
                <a:srgbClr val="152B48"/>
              </a:buClr>
              <a:buSzPts val="2000"/>
              <a:buNone/>
            </a:pPr>
            <a:endParaRPr sz="2000" dirty="0">
              <a:solidFill>
                <a:srgbClr val="0A2F4F"/>
              </a:solidFill>
              <a:latin typeface="Montserrat"/>
              <a:ea typeface="Montserrat"/>
              <a:cs typeface="Montserrat"/>
              <a:sym typeface="Montserrat"/>
            </a:endParaRPr>
          </a:p>
        </p:txBody>
      </p:sp>
      <p:pic>
        <p:nvPicPr>
          <p:cNvPr id="302" name="Google Shape;302;p1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68922" y="1105114"/>
            <a:ext cx="4827685" cy="258401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2"/>
                                        </p:tgtEl>
                                        <p:attrNameLst>
                                          <p:attrName>style.visibility</p:attrName>
                                        </p:attrNameLst>
                                      </p:cBhvr>
                                      <p:to>
                                        <p:strVal val="visible"/>
                                      </p:to>
                                    </p:set>
                                    <p:animEffect transition="in" filter="fade">
                                      <p:cBhvr>
                                        <p:cTn id="7" dur="1000"/>
                                        <p:tgtEl>
                                          <p:spTgt spid="3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18"/>
          <p:cNvSpPr txBox="1">
            <a:spLocks noGrp="1"/>
          </p:cNvSpPr>
          <p:nvPr>
            <p:ph type="title"/>
          </p:nvPr>
        </p:nvSpPr>
        <p:spPr>
          <a:xfrm>
            <a:off x="5355855" y="1250101"/>
            <a:ext cx="10108500" cy="88223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BB0B0"/>
              </a:buClr>
              <a:buSzPts val="3600"/>
              <a:buFont typeface="Montserrat"/>
              <a:buNone/>
            </a:pPr>
            <a:r>
              <a:rPr lang="es-ES" sz="3200" b="1" dirty="0">
                <a:solidFill>
                  <a:srgbClr val="3BB0B0"/>
                </a:solidFill>
                <a:latin typeface="Montserrat"/>
                <a:ea typeface="Montserrat"/>
                <a:cs typeface="Montserrat"/>
                <a:sym typeface="Montserrat"/>
              </a:rPr>
              <a:t>Cefalea en paciente anciano</a:t>
            </a:r>
            <a:endParaRPr sz="4000" dirty="0"/>
          </a:p>
        </p:txBody>
      </p:sp>
      <p:sp>
        <p:nvSpPr>
          <p:cNvPr id="310" name="Google Shape;310;p18"/>
          <p:cNvSpPr txBox="1">
            <a:spLocks noGrp="1"/>
          </p:cNvSpPr>
          <p:nvPr>
            <p:ph type="body" idx="1"/>
          </p:nvPr>
        </p:nvSpPr>
        <p:spPr>
          <a:xfrm>
            <a:off x="5457685" y="2280041"/>
            <a:ext cx="5347121" cy="34235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0A2F4F"/>
              </a:buClr>
              <a:buSzPts val="2400"/>
              <a:buChar char="•"/>
            </a:pPr>
            <a:r>
              <a:rPr lang="es-ES" sz="2400" b="1" dirty="0">
                <a:solidFill>
                  <a:srgbClr val="0A2F4F"/>
                </a:solidFill>
                <a:latin typeface="Montserrat"/>
                <a:ea typeface="Montserrat"/>
                <a:cs typeface="Montserrat"/>
                <a:sym typeface="Montserrat"/>
              </a:rPr>
              <a:t>Arteritis de células gigantes: </a:t>
            </a:r>
            <a:endParaRPr dirty="0"/>
          </a:p>
          <a:p>
            <a:pPr marL="685800" lvl="1" indent="-228600" algn="l" rtl="0">
              <a:lnSpc>
                <a:spcPct val="90000"/>
              </a:lnSpc>
              <a:spcBef>
                <a:spcPts val="500"/>
              </a:spcBef>
              <a:spcAft>
                <a:spcPts val="0"/>
              </a:spcAft>
              <a:buClr>
                <a:srgbClr val="0A2F4F"/>
              </a:buClr>
              <a:buSzPts val="2000"/>
              <a:buChar char="•"/>
            </a:pPr>
            <a:r>
              <a:rPr lang="es-ES" sz="2000" dirty="0">
                <a:solidFill>
                  <a:srgbClr val="0A2F4F"/>
                </a:solidFill>
                <a:latin typeface="Montserrat"/>
                <a:ea typeface="Montserrat"/>
                <a:cs typeface="Montserrat"/>
                <a:sym typeface="Montserrat"/>
              </a:rPr>
              <a:t>Localización: región temporal</a:t>
            </a:r>
            <a:r>
              <a:rPr lang="es-ES" sz="2000" dirty="0">
                <a:solidFill>
                  <a:srgbClr val="0A2F4F"/>
                </a:solidFill>
              </a:rPr>
              <a:t>.</a:t>
            </a:r>
            <a:endParaRPr dirty="0"/>
          </a:p>
          <a:p>
            <a:pPr marL="685800" lvl="1" indent="-228600" algn="l" rtl="0">
              <a:lnSpc>
                <a:spcPct val="90000"/>
              </a:lnSpc>
              <a:spcBef>
                <a:spcPts val="500"/>
              </a:spcBef>
              <a:spcAft>
                <a:spcPts val="0"/>
              </a:spcAft>
              <a:buClr>
                <a:srgbClr val="0A2F4F"/>
              </a:buClr>
              <a:buSzPts val="2000"/>
              <a:buChar char="•"/>
            </a:pPr>
            <a:r>
              <a:rPr lang="es-ES" sz="2000" dirty="0">
                <a:solidFill>
                  <a:srgbClr val="0A2F4F"/>
                </a:solidFill>
                <a:latin typeface="Montserrat"/>
                <a:ea typeface="Montserrat"/>
                <a:cs typeface="Montserrat"/>
                <a:sym typeface="Montserrat"/>
              </a:rPr>
              <a:t>Intensidad: moderada a grave.</a:t>
            </a:r>
            <a:endParaRPr dirty="0"/>
          </a:p>
          <a:p>
            <a:pPr marL="685800" lvl="1" indent="-228600" algn="l" rtl="0">
              <a:lnSpc>
                <a:spcPct val="90000"/>
              </a:lnSpc>
              <a:spcBef>
                <a:spcPts val="500"/>
              </a:spcBef>
              <a:spcAft>
                <a:spcPts val="0"/>
              </a:spcAft>
              <a:buClr>
                <a:srgbClr val="0A2F4F"/>
              </a:buClr>
              <a:buSzPts val="2000"/>
              <a:buChar char="•"/>
            </a:pPr>
            <a:r>
              <a:rPr lang="es-ES" sz="2000" dirty="0">
                <a:solidFill>
                  <a:srgbClr val="0A2F4F"/>
                </a:solidFill>
                <a:latin typeface="Montserrat"/>
                <a:ea typeface="Montserrat"/>
                <a:cs typeface="Montserrat"/>
                <a:sym typeface="Montserrat"/>
              </a:rPr>
              <a:t>Fiebre, fatiga, pérdida de peso. </a:t>
            </a:r>
            <a:endParaRPr dirty="0"/>
          </a:p>
          <a:p>
            <a:pPr marL="685800" lvl="1" indent="-228600" algn="l" rtl="0">
              <a:lnSpc>
                <a:spcPct val="90000"/>
              </a:lnSpc>
              <a:spcBef>
                <a:spcPts val="500"/>
              </a:spcBef>
              <a:spcAft>
                <a:spcPts val="0"/>
              </a:spcAft>
              <a:buClr>
                <a:srgbClr val="0A2F4F"/>
              </a:buClr>
              <a:buSzPts val="2000"/>
              <a:buChar char="•"/>
            </a:pPr>
            <a:r>
              <a:rPr lang="es-ES" sz="2000" dirty="0">
                <a:solidFill>
                  <a:srgbClr val="0A2F4F"/>
                </a:solidFill>
                <a:latin typeface="Montserrat"/>
                <a:ea typeface="Montserrat"/>
                <a:cs typeface="Montserrat"/>
                <a:sym typeface="Montserrat"/>
              </a:rPr>
              <a:t>Claudicación mandibular.</a:t>
            </a:r>
            <a:endParaRPr dirty="0"/>
          </a:p>
          <a:p>
            <a:pPr marL="685800" lvl="1" indent="-228600" algn="l" rtl="0">
              <a:lnSpc>
                <a:spcPct val="90000"/>
              </a:lnSpc>
              <a:spcBef>
                <a:spcPts val="500"/>
              </a:spcBef>
              <a:spcAft>
                <a:spcPts val="0"/>
              </a:spcAft>
              <a:buClr>
                <a:srgbClr val="0A2F4F"/>
              </a:buClr>
              <a:buSzPts val="2000"/>
              <a:buChar char="•"/>
            </a:pPr>
            <a:r>
              <a:rPr lang="es-ES" sz="2000" dirty="0">
                <a:solidFill>
                  <a:srgbClr val="0A2F4F"/>
                </a:solidFill>
                <a:latin typeface="Montserrat"/>
                <a:ea typeface="Montserrat"/>
                <a:cs typeface="Montserrat"/>
                <a:sym typeface="Montserrat"/>
              </a:rPr>
              <a:t>Síntomas visuales.</a:t>
            </a:r>
            <a:endParaRPr dirty="0"/>
          </a:p>
          <a:p>
            <a:pPr marL="685800" lvl="1" indent="-228600" algn="l" rtl="0">
              <a:lnSpc>
                <a:spcPct val="90000"/>
              </a:lnSpc>
              <a:spcBef>
                <a:spcPts val="500"/>
              </a:spcBef>
              <a:spcAft>
                <a:spcPts val="0"/>
              </a:spcAft>
              <a:buClr>
                <a:srgbClr val="0A2F4F"/>
              </a:buClr>
              <a:buSzPts val="2000"/>
              <a:buChar char="•"/>
            </a:pPr>
            <a:r>
              <a:rPr lang="es-ES" sz="2000" dirty="0">
                <a:solidFill>
                  <a:srgbClr val="0A2F4F"/>
                </a:solidFill>
                <a:latin typeface="Montserrat"/>
                <a:ea typeface="Montserrat"/>
                <a:cs typeface="Montserrat"/>
                <a:sym typeface="Montserrat"/>
              </a:rPr>
              <a:t>VSG y PCR elevadas.</a:t>
            </a:r>
            <a:endParaRPr dirty="0"/>
          </a:p>
          <a:p>
            <a:pPr marL="228600" lvl="0" indent="-228600" algn="l" rtl="0">
              <a:lnSpc>
                <a:spcPct val="90000"/>
              </a:lnSpc>
              <a:spcBef>
                <a:spcPts val="1000"/>
              </a:spcBef>
              <a:spcAft>
                <a:spcPts val="0"/>
              </a:spcAft>
              <a:buClr>
                <a:srgbClr val="0A2F4F"/>
              </a:buClr>
              <a:buSzPts val="2400"/>
              <a:buChar char="•"/>
            </a:pPr>
            <a:r>
              <a:rPr lang="es-ES" sz="2400" dirty="0">
                <a:solidFill>
                  <a:srgbClr val="0A2F4F"/>
                </a:solidFill>
                <a:latin typeface="Montserrat"/>
                <a:ea typeface="Montserrat"/>
                <a:cs typeface="Montserrat"/>
                <a:sym typeface="Montserrat"/>
              </a:rPr>
              <a:t>Neuralgia </a:t>
            </a:r>
            <a:r>
              <a:rPr lang="es-ES" sz="2400" dirty="0" err="1">
                <a:solidFill>
                  <a:srgbClr val="0A2F4F"/>
                </a:solidFill>
                <a:latin typeface="Montserrat"/>
                <a:ea typeface="Montserrat"/>
                <a:cs typeface="Montserrat"/>
                <a:sym typeface="Montserrat"/>
              </a:rPr>
              <a:t>trigeminal</a:t>
            </a:r>
            <a:r>
              <a:rPr lang="es-ES" sz="2400" dirty="0">
                <a:solidFill>
                  <a:srgbClr val="0A2F4F"/>
                </a:solidFill>
                <a:latin typeface="Montserrat"/>
                <a:ea typeface="Montserrat"/>
                <a:cs typeface="Montserrat"/>
                <a:sym typeface="Montserrat"/>
              </a:rPr>
              <a:t>. </a:t>
            </a:r>
            <a:endParaRPr dirty="0"/>
          </a:p>
          <a:p>
            <a:pPr marL="228600" lvl="0" indent="-228600" algn="l" rtl="0">
              <a:lnSpc>
                <a:spcPct val="90000"/>
              </a:lnSpc>
              <a:spcBef>
                <a:spcPts val="1000"/>
              </a:spcBef>
              <a:spcAft>
                <a:spcPts val="0"/>
              </a:spcAft>
              <a:buClr>
                <a:srgbClr val="0A2F4F"/>
              </a:buClr>
              <a:buSzPts val="2400"/>
              <a:buChar char="•"/>
            </a:pPr>
            <a:r>
              <a:rPr lang="es-ES" sz="2400" dirty="0">
                <a:solidFill>
                  <a:srgbClr val="0A2F4F"/>
                </a:solidFill>
                <a:latin typeface="Montserrat"/>
                <a:ea typeface="Montserrat"/>
                <a:cs typeface="Montserrat"/>
                <a:sym typeface="Montserrat"/>
              </a:rPr>
              <a:t>Hematoma subdural crónico.</a:t>
            </a:r>
            <a:endParaRPr dirty="0"/>
          </a:p>
        </p:txBody>
      </p:sp>
      <p:pic>
        <p:nvPicPr>
          <p:cNvPr id="311" name="Google Shape;311;p1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439745" y="271380"/>
            <a:ext cx="2785414" cy="315762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19"/>
          <p:cNvSpPr txBox="1">
            <a:spLocks noGrp="1"/>
          </p:cNvSpPr>
          <p:nvPr>
            <p:ph type="title"/>
          </p:nvPr>
        </p:nvSpPr>
        <p:spPr>
          <a:xfrm>
            <a:off x="838200" y="1879600"/>
            <a:ext cx="10515600" cy="1172806"/>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3BB0B0"/>
              </a:buClr>
              <a:buSzPts val="4800"/>
              <a:buFont typeface="Montserrat"/>
              <a:buNone/>
            </a:pPr>
            <a:r>
              <a:rPr lang="es-ES" sz="4800" b="1" dirty="0">
                <a:solidFill>
                  <a:srgbClr val="3BB0B0"/>
                </a:solidFill>
                <a:latin typeface="Montserrat"/>
                <a:ea typeface="Montserrat"/>
                <a:cs typeface="Montserrat"/>
                <a:sym typeface="Montserrat"/>
              </a:rPr>
              <a:t>Cefaleas primarias</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2"/>
          <p:cNvSpPr txBox="1">
            <a:spLocks noGrp="1"/>
          </p:cNvSpPr>
          <p:nvPr>
            <p:ph type="title"/>
          </p:nvPr>
        </p:nvSpPr>
        <p:spPr>
          <a:xfrm>
            <a:off x="404446" y="296009"/>
            <a:ext cx="10515600" cy="104299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BB0B0"/>
              </a:buClr>
              <a:buSzPts val="4000"/>
              <a:buFont typeface="Montserrat"/>
              <a:buNone/>
            </a:pPr>
            <a:r>
              <a:rPr lang="es-ES" sz="4000" b="1" dirty="0">
                <a:solidFill>
                  <a:srgbClr val="3BB0B0"/>
                </a:solidFill>
                <a:latin typeface="Montserrat"/>
                <a:ea typeface="Montserrat"/>
                <a:cs typeface="Montserrat"/>
                <a:sym typeface="Montserrat"/>
              </a:rPr>
              <a:t>Pregunta 1</a:t>
            </a:r>
            <a:endParaRPr dirty="0"/>
          </a:p>
        </p:txBody>
      </p:sp>
      <p:sp>
        <p:nvSpPr>
          <p:cNvPr id="72" name="Google Shape;72;p2"/>
          <p:cNvSpPr txBox="1">
            <a:spLocks noGrp="1"/>
          </p:cNvSpPr>
          <p:nvPr>
            <p:ph type="body" idx="1"/>
          </p:nvPr>
        </p:nvSpPr>
        <p:spPr>
          <a:xfrm>
            <a:off x="5298831" y="1239471"/>
            <a:ext cx="6289431" cy="3355975"/>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rgbClr val="0A2F4F"/>
              </a:buClr>
              <a:buSzPts val="2590"/>
              <a:buNone/>
            </a:pPr>
            <a:r>
              <a:rPr lang="es-ES" sz="2590" dirty="0">
                <a:solidFill>
                  <a:srgbClr val="0A2F4F"/>
                </a:solidFill>
                <a:latin typeface="Montserrat"/>
                <a:ea typeface="Montserrat"/>
                <a:cs typeface="Montserrat"/>
                <a:sym typeface="Montserrat"/>
              </a:rPr>
              <a:t>Una mujer de 70 años se presenta con cefalea severa, pérdida de peso, anemia y dolor en los hombros. ¿Cuál paraclínico debe realizarse inicialmente?</a:t>
            </a:r>
            <a:endParaRPr dirty="0"/>
          </a:p>
          <a:p>
            <a:pPr marL="914388" lvl="1" indent="-457199" algn="l" rtl="0">
              <a:lnSpc>
                <a:spcPct val="80000"/>
              </a:lnSpc>
              <a:spcBef>
                <a:spcPts val="500"/>
              </a:spcBef>
              <a:spcAft>
                <a:spcPts val="0"/>
              </a:spcAft>
              <a:buClr>
                <a:srgbClr val="0A2F4F"/>
              </a:buClr>
              <a:buSzPts val="2220"/>
              <a:buFont typeface="Calibri"/>
              <a:buAutoNum type="alphaUcPeriod"/>
            </a:pPr>
            <a:r>
              <a:rPr lang="es-ES" sz="2220" dirty="0">
                <a:solidFill>
                  <a:srgbClr val="0A2F4F"/>
                </a:solidFill>
                <a:latin typeface="Montserrat"/>
                <a:ea typeface="Montserrat"/>
                <a:cs typeface="Montserrat"/>
                <a:sym typeface="Montserrat"/>
              </a:rPr>
              <a:t>Velocidad de sedimentación globular (VSG).</a:t>
            </a:r>
            <a:endParaRPr dirty="0"/>
          </a:p>
          <a:p>
            <a:pPr marL="914388" lvl="1" indent="-457199" algn="l" rtl="0">
              <a:lnSpc>
                <a:spcPct val="80000"/>
              </a:lnSpc>
              <a:spcBef>
                <a:spcPts val="500"/>
              </a:spcBef>
              <a:spcAft>
                <a:spcPts val="0"/>
              </a:spcAft>
              <a:buClr>
                <a:srgbClr val="0A2F4F"/>
              </a:buClr>
              <a:buSzPts val="2220"/>
              <a:buFont typeface="Calibri"/>
              <a:buAutoNum type="alphaUcPeriod"/>
            </a:pPr>
            <a:r>
              <a:rPr lang="es-ES" sz="2220" dirty="0">
                <a:solidFill>
                  <a:srgbClr val="0A2F4F"/>
                </a:solidFill>
                <a:latin typeface="Montserrat"/>
                <a:ea typeface="Montserrat"/>
                <a:cs typeface="Montserrat"/>
                <a:sym typeface="Montserrat"/>
              </a:rPr>
              <a:t>Hormona estimulante de la tiroides.</a:t>
            </a:r>
            <a:endParaRPr dirty="0"/>
          </a:p>
          <a:p>
            <a:pPr marL="914388" lvl="1" indent="-457199" algn="l" rtl="0">
              <a:lnSpc>
                <a:spcPct val="80000"/>
              </a:lnSpc>
              <a:spcBef>
                <a:spcPts val="500"/>
              </a:spcBef>
              <a:spcAft>
                <a:spcPts val="0"/>
              </a:spcAft>
              <a:buClr>
                <a:srgbClr val="0A2F4F"/>
              </a:buClr>
              <a:buSzPts val="2220"/>
              <a:buFont typeface="Calibri"/>
              <a:buAutoNum type="alphaUcPeriod"/>
            </a:pPr>
            <a:r>
              <a:rPr lang="es-ES" sz="2220" dirty="0">
                <a:solidFill>
                  <a:srgbClr val="0A2F4F"/>
                </a:solidFill>
                <a:latin typeface="Montserrat"/>
                <a:ea typeface="Montserrat"/>
                <a:cs typeface="Montserrat"/>
                <a:sym typeface="Montserrat"/>
              </a:rPr>
              <a:t>Pruebas de función hepática.</a:t>
            </a:r>
            <a:endParaRPr dirty="0"/>
          </a:p>
          <a:p>
            <a:pPr marL="914388" lvl="1" indent="-457199" algn="l" rtl="0">
              <a:lnSpc>
                <a:spcPct val="80000"/>
              </a:lnSpc>
              <a:spcBef>
                <a:spcPts val="500"/>
              </a:spcBef>
              <a:spcAft>
                <a:spcPts val="0"/>
              </a:spcAft>
              <a:buClr>
                <a:srgbClr val="0A2F4F"/>
              </a:buClr>
              <a:buSzPts val="2220"/>
              <a:buFont typeface="Calibri"/>
              <a:buAutoNum type="alphaUcPeriod"/>
            </a:pPr>
            <a:r>
              <a:rPr lang="es-ES" sz="2220" dirty="0">
                <a:solidFill>
                  <a:srgbClr val="0A2F4F"/>
                </a:solidFill>
                <a:latin typeface="Montserrat"/>
                <a:ea typeface="Montserrat"/>
                <a:cs typeface="Montserrat"/>
                <a:sym typeface="Montserrat"/>
              </a:rPr>
              <a:t>Conteo de reticulocitos.</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20"/>
          <p:cNvSpPr txBox="1">
            <a:spLocks noGrp="1"/>
          </p:cNvSpPr>
          <p:nvPr>
            <p:ph type="title"/>
          </p:nvPr>
        </p:nvSpPr>
        <p:spPr>
          <a:xfrm>
            <a:off x="838200" y="230822"/>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BB0B0"/>
              </a:buClr>
              <a:buSzPts val="6000"/>
              <a:buFont typeface="Montserrat"/>
              <a:buNone/>
            </a:pPr>
            <a:r>
              <a:rPr lang="es-ES" b="1" dirty="0">
                <a:solidFill>
                  <a:srgbClr val="3BB0B0"/>
                </a:solidFill>
                <a:latin typeface="Montserrat"/>
                <a:ea typeface="Montserrat"/>
                <a:cs typeface="Montserrat"/>
                <a:sym typeface="Montserrat"/>
              </a:rPr>
              <a:t>Migraña</a:t>
            </a:r>
            <a:endParaRPr dirty="0"/>
          </a:p>
        </p:txBody>
      </p:sp>
      <p:pic>
        <p:nvPicPr>
          <p:cNvPr id="324" name="Google Shape;324;p20"/>
          <p:cNvPicPr preferRelativeResize="0"/>
          <p:nvPr/>
        </p:nvPicPr>
        <p:blipFill rotWithShape="1">
          <a:blip r:embed="rId3" cstate="email">
            <a:alphaModFix/>
            <a:extLst>
              <a:ext uri="{28A0092B-C50C-407E-A947-70E740481C1C}">
                <a14:useLocalDpi xmlns:a14="http://schemas.microsoft.com/office/drawing/2010/main"/>
              </a:ext>
            </a:extLst>
          </a:blip>
          <a:srcRect r="-2"/>
          <a:stretch/>
        </p:blipFill>
        <p:spPr>
          <a:xfrm>
            <a:off x="6464183" y="1271131"/>
            <a:ext cx="4724088" cy="431573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21"/>
          <p:cNvSpPr txBox="1">
            <a:spLocks noGrp="1"/>
          </p:cNvSpPr>
          <p:nvPr>
            <p:ph type="title"/>
          </p:nvPr>
        </p:nvSpPr>
        <p:spPr>
          <a:xfrm>
            <a:off x="613079" y="189885"/>
            <a:ext cx="3569676" cy="7115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BB0B0"/>
              </a:buClr>
              <a:buSzPts val="4000"/>
              <a:buFont typeface="Montserrat"/>
              <a:buNone/>
            </a:pPr>
            <a:r>
              <a:rPr lang="es-ES" sz="4000" b="1" dirty="0">
                <a:solidFill>
                  <a:srgbClr val="3BB0B0"/>
                </a:solidFill>
                <a:latin typeface="Montserrat"/>
                <a:ea typeface="Montserrat"/>
                <a:cs typeface="Montserrat"/>
                <a:sym typeface="Montserrat"/>
              </a:rPr>
              <a:t>Definición</a:t>
            </a:r>
            <a:endParaRPr dirty="0"/>
          </a:p>
        </p:txBody>
      </p:sp>
      <p:sp>
        <p:nvSpPr>
          <p:cNvPr id="332" name="Google Shape;332;p21"/>
          <p:cNvSpPr txBox="1">
            <a:spLocks noGrp="1"/>
          </p:cNvSpPr>
          <p:nvPr>
            <p:ph type="body" idx="1"/>
          </p:nvPr>
        </p:nvSpPr>
        <p:spPr>
          <a:xfrm>
            <a:off x="5051989" y="1662017"/>
            <a:ext cx="6672943" cy="3533965"/>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rgbClr val="0A2F4F"/>
              </a:buClr>
              <a:buSzPts val="2000"/>
              <a:buChar char="•"/>
            </a:pPr>
            <a:r>
              <a:rPr lang="es-ES" sz="2000" dirty="0">
                <a:solidFill>
                  <a:srgbClr val="0A2F4F"/>
                </a:solidFill>
                <a:latin typeface="Montserrat"/>
                <a:ea typeface="Montserrat"/>
                <a:cs typeface="Montserrat"/>
                <a:sym typeface="Montserrat"/>
              </a:rPr>
              <a:t>Es un trastorno neurológico crónico, caracterizado por ataques de cefalea moderada a severa y síntomas neurológicos y sistémicos reversibles.</a:t>
            </a:r>
            <a:endParaRPr dirty="0"/>
          </a:p>
          <a:p>
            <a:pPr marL="228600" lvl="0" indent="-228600" algn="just" rtl="0">
              <a:lnSpc>
                <a:spcPct val="90000"/>
              </a:lnSpc>
              <a:spcBef>
                <a:spcPts val="1000"/>
              </a:spcBef>
              <a:spcAft>
                <a:spcPts val="0"/>
              </a:spcAft>
              <a:buClr>
                <a:srgbClr val="0A2F4F"/>
              </a:buClr>
              <a:buSzPts val="2000"/>
              <a:buChar char="•"/>
            </a:pPr>
            <a:r>
              <a:rPr lang="es-ES" sz="2000" dirty="0">
                <a:solidFill>
                  <a:srgbClr val="0A2F4F"/>
                </a:solidFill>
                <a:latin typeface="Montserrat"/>
                <a:ea typeface="Montserrat"/>
                <a:cs typeface="Montserrat"/>
                <a:sym typeface="Montserrat"/>
              </a:rPr>
              <a:t>Tercer trastorno </a:t>
            </a:r>
            <a:r>
              <a:rPr lang="es-ES" sz="2000" dirty="0">
                <a:solidFill>
                  <a:srgbClr val="0A2F4F"/>
                </a:solidFill>
              </a:rPr>
              <a:t>más</a:t>
            </a:r>
            <a:r>
              <a:rPr lang="es-ES" sz="2000" dirty="0">
                <a:solidFill>
                  <a:srgbClr val="0A2F4F"/>
                </a:solidFill>
                <a:latin typeface="Montserrat"/>
                <a:ea typeface="Montserrat"/>
                <a:cs typeface="Montserrat"/>
                <a:sym typeface="Montserrat"/>
              </a:rPr>
              <a:t> prevalente  y séptima causa de incapacidad en el mundo.</a:t>
            </a:r>
            <a:endParaRPr dirty="0"/>
          </a:p>
          <a:p>
            <a:pPr marL="228600" lvl="0" indent="-228600" algn="just" rtl="0">
              <a:lnSpc>
                <a:spcPct val="90000"/>
              </a:lnSpc>
              <a:spcBef>
                <a:spcPts val="1000"/>
              </a:spcBef>
              <a:spcAft>
                <a:spcPts val="0"/>
              </a:spcAft>
              <a:buClr>
                <a:srgbClr val="0A2F4F"/>
              </a:buClr>
              <a:buSzPts val="2000"/>
              <a:buChar char="•"/>
            </a:pPr>
            <a:r>
              <a:rPr lang="es-ES" sz="2000" dirty="0">
                <a:solidFill>
                  <a:srgbClr val="0A2F4F"/>
                </a:solidFill>
                <a:latin typeface="Montserrat"/>
                <a:ea typeface="Montserrat"/>
                <a:cs typeface="Montserrat"/>
                <a:sym typeface="Montserrat"/>
              </a:rPr>
              <a:t>3 veces más frecuente en las mujeres (16-18%).</a:t>
            </a:r>
            <a:endParaRPr dirty="0"/>
          </a:p>
          <a:p>
            <a:pPr marL="228600" lvl="0" indent="-228600" algn="just" rtl="0">
              <a:lnSpc>
                <a:spcPct val="90000"/>
              </a:lnSpc>
              <a:spcBef>
                <a:spcPts val="1000"/>
              </a:spcBef>
              <a:spcAft>
                <a:spcPts val="0"/>
              </a:spcAft>
              <a:buClr>
                <a:srgbClr val="0A2F4F"/>
              </a:buClr>
              <a:buSzPts val="2000"/>
              <a:buChar char="•"/>
            </a:pPr>
            <a:r>
              <a:rPr lang="es-ES" sz="2000" dirty="0">
                <a:solidFill>
                  <a:srgbClr val="0A2F4F"/>
                </a:solidFill>
                <a:latin typeface="Montserrat"/>
                <a:ea typeface="Montserrat"/>
                <a:cs typeface="Montserrat"/>
                <a:sym typeface="Montserrat"/>
              </a:rPr>
              <a:t>2% de la población: migraña crónica.</a:t>
            </a:r>
            <a:endParaRPr dirty="0"/>
          </a:p>
          <a:p>
            <a:pPr marL="228600" lvl="0" indent="-228600" algn="just" rtl="0">
              <a:lnSpc>
                <a:spcPct val="90000"/>
              </a:lnSpc>
              <a:spcBef>
                <a:spcPts val="1000"/>
              </a:spcBef>
              <a:spcAft>
                <a:spcPts val="0"/>
              </a:spcAft>
              <a:buClr>
                <a:srgbClr val="0A2F4F"/>
              </a:buClr>
              <a:buSzPts val="2000"/>
              <a:buChar char="•"/>
            </a:pPr>
            <a:r>
              <a:rPr lang="es-ES" sz="2000" dirty="0">
                <a:solidFill>
                  <a:srgbClr val="0A2F4F"/>
                </a:solidFill>
                <a:latin typeface="Montserrat"/>
                <a:ea typeface="Montserrat"/>
                <a:cs typeface="Montserrat"/>
                <a:sym typeface="Montserrat"/>
              </a:rPr>
              <a:t>3% por año evolucionan de episódicas a crónicas.</a:t>
            </a:r>
            <a:endParaRPr dirty="0"/>
          </a:p>
          <a:p>
            <a:pPr marL="228600" lvl="0" indent="-76200" algn="l" rtl="0">
              <a:lnSpc>
                <a:spcPct val="90000"/>
              </a:lnSpc>
              <a:spcBef>
                <a:spcPts val="1000"/>
              </a:spcBef>
              <a:spcAft>
                <a:spcPts val="0"/>
              </a:spcAft>
              <a:buClr>
                <a:srgbClr val="152B48"/>
              </a:buClr>
              <a:buSzPts val="2400"/>
              <a:buNone/>
            </a:pPr>
            <a:endParaRPr sz="2400" dirty="0">
              <a:solidFill>
                <a:srgbClr val="0A2F4F"/>
              </a:solidFill>
              <a:latin typeface="Montserrat"/>
              <a:ea typeface="Montserrat"/>
              <a:cs typeface="Montserrat"/>
              <a:sym typeface="Montserrat"/>
            </a:endParaRPr>
          </a:p>
        </p:txBody>
      </p:sp>
      <p:pic>
        <p:nvPicPr>
          <p:cNvPr id="333" name="Google Shape;333;p21"/>
          <p:cNvPicPr preferRelativeResize="0"/>
          <p:nvPr/>
        </p:nvPicPr>
        <p:blipFill rotWithShape="1">
          <a:blip r:embed="rId3" cstate="email">
            <a:alphaModFix/>
            <a:extLst>
              <a:ext uri="{28A0092B-C50C-407E-A947-70E740481C1C}">
                <a14:useLocalDpi xmlns:a14="http://schemas.microsoft.com/office/drawing/2010/main"/>
              </a:ext>
            </a:extLst>
          </a:blip>
          <a:srcRect r="-1456"/>
          <a:stretch/>
        </p:blipFill>
        <p:spPr>
          <a:xfrm>
            <a:off x="1377385" y="1053847"/>
            <a:ext cx="3199304" cy="274443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22"/>
          <p:cNvSpPr txBox="1">
            <a:spLocks noGrp="1"/>
          </p:cNvSpPr>
          <p:nvPr>
            <p:ph type="title"/>
          </p:nvPr>
        </p:nvSpPr>
        <p:spPr>
          <a:xfrm>
            <a:off x="566224" y="161861"/>
            <a:ext cx="10515600" cy="104299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BB0B0"/>
              </a:buClr>
              <a:buSzPts val="3600"/>
              <a:buFont typeface="Montserrat"/>
              <a:buNone/>
            </a:pPr>
            <a:r>
              <a:rPr lang="es-ES" sz="3600" b="1">
                <a:solidFill>
                  <a:srgbClr val="3BB0B0"/>
                </a:solidFill>
                <a:latin typeface="Montserrat"/>
                <a:ea typeface="Montserrat"/>
                <a:cs typeface="Montserrat"/>
                <a:sym typeface="Montserrat"/>
              </a:rPr>
              <a:t>Fisiopatología </a:t>
            </a:r>
            <a:endParaRPr/>
          </a:p>
        </p:txBody>
      </p:sp>
      <p:sp>
        <p:nvSpPr>
          <p:cNvPr id="341" name="Google Shape;341;p22"/>
          <p:cNvSpPr txBox="1">
            <a:spLocks noGrp="1"/>
          </p:cNvSpPr>
          <p:nvPr>
            <p:ph type="body" idx="1"/>
          </p:nvPr>
        </p:nvSpPr>
        <p:spPr>
          <a:xfrm>
            <a:off x="566224" y="1204854"/>
            <a:ext cx="6277707" cy="2590482"/>
          </a:xfrm>
          <a:prstGeom prst="rect">
            <a:avLst/>
          </a:prstGeom>
          <a:noFill/>
          <a:ln>
            <a:noFill/>
          </a:ln>
        </p:spPr>
        <p:txBody>
          <a:bodyPr spcFirstLastPara="1" wrap="square" lIns="91425" tIns="45700" rIns="91425" bIns="45700" anchor="t" anchorCtr="0">
            <a:normAutofit/>
          </a:bodyPr>
          <a:lstStyle/>
          <a:p>
            <a:pPr marL="228600" lvl="0" indent="-228600" algn="just" rtl="0">
              <a:lnSpc>
                <a:spcPct val="70000"/>
              </a:lnSpc>
              <a:spcBef>
                <a:spcPts val="0"/>
              </a:spcBef>
              <a:spcAft>
                <a:spcPts val="0"/>
              </a:spcAft>
              <a:buClr>
                <a:srgbClr val="0A2F4F"/>
              </a:buClr>
              <a:buSzPts val="1850"/>
              <a:buChar char="•"/>
            </a:pPr>
            <a:r>
              <a:rPr lang="es-ES" sz="1850" dirty="0">
                <a:solidFill>
                  <a:srgbClr val="0A2F4F"/>
                </a:solidFill>
                <a:latin typeface="Montserrat"/>
                <a:ea typeface="Montserrat"/>
                <a:cs typeface="Montserrat"/>
                <a:sym typeface="Montserrat"/>
              </a:rPr>
              <a:t>4 fases de cambios intra y extracraneales: premonitorios, aura, cefalea y síntomas post evento.</a:t>
            </a:r>
            <a:endParaRPr dirty="0"/>
          </a:p>
          <a:p>
            <a:pPr marL="228600" lvl="0" indent="-228600" algn="just" rtl="0">
              <a:lnSpc>
                <a:spcPct val="70000"/>
              </a:lnSpc>
              <a:spcBef>
                <a:spcPts val="1000"/>
              </a:spcBef>
              <a:spcAft>
                <a:spcPts val="0"/>
              </a:spcAft>
              <a:buClr>
                <a:srgbClr val="0A2F4F"/>
              </a:buClr>
              <a:buSzPts val="1850"/>
              <a:buChar char="•"/>
            </a:pPr>
            <a:r>
              <a:rPr lang="es-ES" sz="1850" dirty="0">
                <a:solidFill>
                  <a:srgbClr val="0A2F4F"/>
                </a:solidFill>
                <a:latin typeface="Montserrat"/>
                <a:ea typeface="Montserrat"/>
                <a:cs typeface="Montserrat"/>
                <a:sym typeface="Montserrat"/>
              </a:rPr>
              <a:t>Teoría vascular</a:t>
            </a:r>
            <a:r>
              <a:rPr lang="es-ES" sz="1850" dirty="0">
                <a:solidFill>
                  <a:srgbClr val="0A2F4F"/>
                </a:solidFill>
              </a:rPr>
              <a:t>.</a:t>
            </a:r>
            <a:endParaRPr dirty="0"/>
          </a:p>
          <a:p>
            <a:pPr marL="228600" lvl="0" indent="-228600" algn="just" rtl="0">
              <a:lnSpc>
                <a:spcPct val="70000"/>
              </a:lnSpc>
              <a:spcBef>
                <a:spcPts val="1000"/>
              </a:spcBef>
              <a:spcAft>
                <a:spcPts val="0"/>
              </a:spcAft>
              <a:buClr>
                <a:srgbClr val="0A2F4F"/>
              </a:buClr>
              <a:buSzPts val="1850"/>
              <a:buChar char="•"/>
            </a:pPr>
            <a:r>
              <a:rPr lang="es-ES" sz="1850" dirty="0">
                <a:solidFill>
                  <a:srgbClr val="0A2F4F"/>
                </a:solidFill>
                <a:latin typeface="Montserrat"/>
                <a:ea typeface="Montserrat"/>
                <a:cs typeface="Montserrat"/>
                <a:sym typeface="Montserrat"/>
              </a:rPr>
              <a:t>Teoría de depresión cortical propagada:</a:t>
            </a:r>
            <a:endParaRPr dirty="0"/>
          </a:p>
          <a:p>
            <a:pPr marL="685800" lvl="1" indent="-228600" algn="just" rtl="0">
              <a:lnSpc>
                <a:spcPct val="70000"/>
              </a:lnSpc>
              <a:spcBef>
                <a:spcPts val="500"/>
              </a:spcBef>
              <a:spcAft>
                <a:spcPts val="0"/>
              </a:spcAft>
              <a:buClr>
                <a:srgbClr val="0A2F4F"/>
              </a:buClr>
              <a:buSzPts val="1665"/>
              <a:buChar char="•"/>
            </a:pPr>
            <a:r>
              <a:rPr lang="es-ES" sz="1665" dirty="0">
                <a:solidFill>
                  <a:srgbClr val="0A2F4F"/>
                </a:solidFill>
                <a:latin typeface="Montserrat"/>
                <a:ea typeface="Montserrat"/>
                <a:cs typeface="Montserrat"/>
                <a:sym typeface="Montserrat"/>
              </a:rPr>
              <a:t>Aura de migraña.</a:t>
            </a:r>
            <a:endParaRPr dirty="0"/>
          </a:p>
          <a:p>
            <a:pPr marL="685800" lvl="1" indent="-228600" algn="just" rtl="0">
              <a:lnSpc>
                <a:spcPct val="70000"/>
              </a:lnSpc>
              <a:spcBef>
                <a:spcPts val="500"/>
              </a:spcBef>
              <a:spcAft>
                <a:spcPts val="0"/>
              </a:spcAft>
              <a:buClr>
                <a:srgbClr val="0A2F4F"/>
              </a:buClr>
              <a:buSzPts val="1665"/>
              <a:buChar char="•"/>
            </a:pPr>
            <a:r>
              <a:rPr lang="es-ES" sz="1665" dirty="0">
                <a:solidFill>
                  <a:srgbClr val="0A2F4F"/>
                </a:solidFill>
                <a:latin typeface="Montserrat"/>
                <a:ea typeface="Montserrat"/>
                <a:cs typeface="Montserrat"/>
                <a:sym typeface="Montserrat"/>
              </a:rPr>
              <a:t>Activación de aferentes trigeminales. </a:t>
            </a:r>
            <a:endParaRPr dirty="0"/>
          </a:p>
          <a:p>
            <a:pPr marL="685800" lvl="1" indent="-228600" algn="just" rtl="0">
              <a:lnSpc>
                <a:spcPct val="70000"/>
              </a:lnSpc>
              <a:spcBef>
                <a:spcPts val="500"/>
              </a:spcBef>
              <a:spcAft>
                <a:spcPts val="0"/>
              </a:spcAft>
              <a:buClr>
                <a:srgbClr val="0A2F4F"/>
              </a:buClr>
              <a:buSzPts val="1665"/>
              <a:buChar char="•"/>
            </a:pPr>
            <a:r>
              <a:rPr lang="es-ES" sz="1665" dirty="0">
                <a:solidFill>
                  <a:srgbClr val="0A2F4F"/>
                </a:solidFill>
                <a:latin typeface="Montserrat"/>
                <a:ea typeface="Montserrat"/>
                <a:cs typeface="Montserrat"/>
                <a:sym typeface="Montserrat"/>
              </a:rPr>
              <a:t>Alteración permeabilidad BHE.</a:t>
            </a:r>
            <a:endParaRPr dirty="0"/>
          </a:p>
          <a:p>
            <a:pPr marL="228600" lvl="0" indent="-228600" algn="just" rtl="0">
              <a:lnSpc>
                <a:spcPct val="70000"/>
              </a:lnSpc>
              <a:spcBef>
                <a:spcPts val="1000"/>
              </a:spcBef>
              <a:spcAft>
                <a:spcPts val="0"/>
              </a:spcAft>
              <a:buClr>
                <a:srgbClr val="0A2F4F"/>
              </a:buClr>
              <a:buSzPts val="1850"/>
              <a:buChar char="•"/>
            </a:pPr>
            <a:r>
              <a:rPr lang="es-ES" sz="1850" dirty="0">
                <a:solidFill>
                  <a:srgbClr val="0A2F4F"/>
                </a:solidFill>
                <a:latin typeface="Montserrat"/>
                <a:ea typeface="Montserrat"/>
                <a:cs typeface="Montserrat"/>
                <a:sym typeface="Montserrat"/>
              </a:rPr>
              <a:t>CGRP y sistema trigémino vascular.</a:t>
            </a:r>
            <a:endParaRPr dirty="0"/>
          </a:p>
          <a:p>
            <a:pPr marL="228600" lvl="0" indent="-111125" algn="l" rtl="0">
              <a:lnSpc>
                <a:spcPct val="70000"/>
              </a:lnSpc>
              <a:spcBef>
                <a:spcPts val="1000"/>
              </a:spcBef>
              <a:spcAft>
                <a:spcPts val="0"/>
              </a:spcAft>
              <a:buClr>
                <a:srgbClr val="152B48"/>
              </a:buClr>
              <a:buSzPts val="1850"/>
              <a:buNone/>
            </a:pPr>
            <a:endParaRPr sz="1850" dirty="0">
              <a:solidFill>
                <a:srgbClr val="0A2F4F"/>
              </a:solidFill>
              <a:latin typeface="Montserrat"/>
              <a:ea typeface="Montserrat"/>
              <a:cs typeface="Montserrat"/>
              <a:sym typeface="Montserrat"/>
            </a:endParaRPr>
          </a:p>
        </p:txBody>
      </p:sp>
      <p:pic>
        <p:nvPicPr>
          <p:cNvPr id="342" name="Google Shape;342;p2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027595" y="1685499"/>
            <a:ext cx="4396154" cy="396764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23"/>
          <p:cNvSpPr txBox="1">
            <a:spLocks noGrp="1"/>
          </p:cNvSpPr>
          <p:nvPr>
            <p:ph type="title"/>
          </p:nvPr>
        </p:nvSpPr>
        <p:spPr>
          <a:xfrm>
            <a:off x="536526" y="258378"/>
            <a:ext cx="10515600" cy="104299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BB0B0"/>
              </a:buClr>
              <a:buSzPts val="4000"/>
              <a:buFont typeface="Montserrat"/>
              <a:buNone/>
            </a:pPr>
            <a:r>
              <a:rPr lang="es-ES" sz="4000" b="1" dirty="0">
                <a:solidFill>
                  <a:srgbClr val="3BB0B0"/>
                </a:solidFill>
                <a:latin typeface="Montserrat"/>
                <a:ea typeface="Montserrat"/>
                <a:cs typeface="Montserrat"/>
                <a:sym typeface="Montserrat"/>
              </a:rPr>
              <a:t>Clasificación</a:t>
            </a:r>
            <a:endParaRPr dirty="0"/>
          </a:p>
        </p:txBody>
      </p:sp>
      <p:grpSp>
        <p:nvGrpSpPr>
          <p:cNvPr id="350" name="Google Shape;350;p23"/>
          <p:cNvGrpSpPr/>
          <p:nvPr/>
        </p:nvGrpSpPr>
        <p:grpSpPr>
          <a:xfrm>
            <a:off x="2880942" y="1169459"/>
            <a:ext cx="7151084" cy="3455212"/>
            <a:chOff x="1058003" y="263"/>
            <a:chExt cx="7151084" cy="3455212"/>
          </a:xfrm>
        </p:grpSpPr>
        <p:sp>
          <p:nvSpPr>
            <p:cNvPr id="351" name="Google Shape;351;p23"/>
            <p:cNvSpPr/>
            <p:nvPr/>
          </p:nvSpPr>
          <p:spPr>
            <a:xfrm>
              <a:off x="1058003" y="1384067"/>
              <a:ext cx="1375208" cy="687604"/>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panose="00000500000000000000" pitchFamily="50" charset="0"/>
              </a:endParaRPr>
            </a:p>
          </p:txBody>
        </p:sp>
        <p:sp>
          <p:nvSpPr>
            <p:cNvPr id="352" name="Google Shape;352;p23"/>
            <p:cNvSpPr txBox="1"/>
            <p:nvPr/>
          </p:nvSpPr>
          <p:spPr>
            <a:xfrm>
              <a:off x="1078142" y="1404206"/>
              <a:ext cx="1334930" cy="647326"/>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Montserrat"/>
                <a:buNone/>
              </a:pPr>
              <a:r>
                <a:rPr lang="es-ES" sz="1800" b="0" i="0" u="none" strike="noStrike" cap="none">
                  <a:solidFill>
                    <a:schemeClr val="lt1"/>
                  </a:solidFill>
                  <a:latin typeface="Montserrat" panose="00000500000000000000" pitchFamily="50" charset="0"/>
                  <a:ea typeface="Montserrat"/>
                  <a:cs typeface="Montserrat"/>
                  <a:sym typeface="Montserrat"/>
                </a:rPr>
                <a:t>Migraña</a:t>
              </a:r>
              <a:endParaRPr sz="1800" b="0" i="0" u="none" strike="noStrike" cap="none">
                <a:solidFill>
                  <a:schemeClr val="lt1"/>
                </a:solidFill>
                <a:latin typeface="Montserrat" panose="00000500000000000000" pitchFamily="50" charset="0"/>
                <a:ea typeface="Montserrat"/>
                <a:cs typeface="Montserrat"/>
                <a:sym typeface="Montserrat"/>
              </a:endParaRPr>
            </a:p>
          </p:txBody>
        </p:sp>
        <p:sp>
          <p:nvSpPr>
            <p:cNvPr id="353" name="Google Shape;353;p23"/>
            <p:cNvSpPr/>
            <p:nvPr/>
          </p:nvSpPr>
          <p:spPr>
            <a:xfrm rot="-3654187">
              <a:off x="2142659" y="1215746"/>
              <a:ext cx="1131188" cy="35815"/>
            </a:xfrm>
            <a:custGeom>
              <a:avLst/>
              <a:gdLst/>
              <a:ahLst/>
              <a:cxnLst/>
              <a:rect l="l" t="t" r="r" b="b"/>
              <a:pathLst>
                <a:path w="120000" h="120000" extrusionOk="0">
                  <a:moveTo>
                    <a:pt x="0" y="59998"/>
                  </a:moveTo>
                  <a:lnTo>
                    <a:pt x="120000" y="59998"/>
                  </a:lnTo>
                </a:path>
              </a:pathLst>
            </a:custGeom>
            <a:noFill/>
            <a:ln w="12700"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panose="00000500000000000000" pitchFamily="50" charset="0"/>
              </a:endParaRPr>
            </a:p>
          </p:txBody>
        </p:sp>
        <p:sp>
          <p:nvSpPr>
            <p:cNvPr id="354" name="Google Shape;354;p23"/>
            <p:cNvSpPr txBox="1"/>
            <p:nvPr/>
          </p:nvSpPr>
          <p:spPr>
            <a:xfrm rot="-3654187">
              <a:off x="2679974" y="1205374"/>
              <a:ext cx="56559" cy="5655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300"/>
                <a:buFont typeface="Calibri"/>
                <a:buNone/>
              </a:pPr>
              <a:endParaRPr sz="300" b="0" i="0" u="none" strike="noStrike" cap="none">
                <a:solidFill>
                  <a:schemeClr val="dk1"/>
                </a:solidFill>
                <a:latin typeface="Montserrat" panose="00000500000000000000" pitchFamily="50" charset="0"/>
                <a:ea typeface="Montserrat"/>
                <a:cs typeface="Montserrat"/>
                <a:sym typeface="Montserrat"/>
              </a:endParaRPr>
            </a:p>
          </p:txBody>
        </p:sp>
        <p:sp>
          <p:nvSpPr>
            <p:cNvPr id="355" name="Google Shape;355;p23"/>
            <p:cNvSpPr/>
            <p:nvPr/>
          </p:nvSpPr>
          <p:spPr>
            <a:xfrm>
              <a:off x="2983295" y="395636"/>
              <a:ext cx="1375208" cy="687604"/>
            </a:xfrm>
            <a:prstGeom prst="roundRect">
              <a:avLst>
                <a:gd name="adj" fmla="val 10000"/>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panose="00000500000000000000" pitchFamily="50" charset="0"/>
              </a:endParaRPr>
            </a:p>
          </p:txBody>
        </p:sp>
        <p:sp>
          <p:nvSpPr>
            <p:cNvPr id="356" name="Google Shape;356;p23"/>
            <p:cNvSpPr txBox="1"/>
            <p:nvPr/>
          </p:nvSpPr>
          <p:spPr>
            <a:xfrm>
              <a:off x="3003434" y="415775"/>
              <a:ext cx="1334930" cy="647326"/>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Montserrat"/>
                <a:buNone/>
              </a:pPr>
              <a:r>
                <a:rPr lang="es-ES" sz="1800" b="0" i="0" u="none" strike="noStrike" cap="none">
                  <a:solidFill>
                    <a:schemeClr val="lt1"/>
                  </a:solidFill>
                  <a:latin typeface="Montserrat" panose="00000500000000000000" pitchFamily="50" charset="0"/>
                  <a:ea typeface="Montserrat"/>
                  <a:cs typeface="Montserrat"/>
                  <a:sym typeface="Montserrat"/>
                </a:rPr>
                <a:t>Aura</a:t>
              </a:r>
              <a:endParaRPr sz="1800" b="0" i="0" u="none" strike="noStrike" cap="none">
                <a:solidFill>
                  <a:schemeClr val="lt1"/>
                </a:solidFill>
                <a:latin typeface="Montserrat" panose="00000500000000000000" pitchFamily="50" charset="0"/>
                <a:ea typeface="Montserrat"/>
                <a:cs typeface="Montserrat"/>
                <a:sym typeface="Montserrat"/>
              </a:endParaRPr>
            </a:p>
          </p:txBody>
        </p:sp>
        <p:sp>
          <p:nvSpPr>
            <p:cNvPr id="357" name="Google Shape;357;p23"/>
            <p:cNvSpPr/>
            <p:nvPr/>
          </p:nvSpPr>
          <p:spPr>
            <a:xfrm rot="-2142401">
              <a:off x="4294831" y="523844"/>
              <a:ext cx="677429" cy="35815"/>
            </a:xfrm>
            <a:custGeom>
              <a:avLst/>
              <a:gdLst/>
              <a:ahLst/>
              <a:cxnLst/>
              <a:rect l="l" t="t" r="r" b="b"/>
              <a:pathLst>
                <a:path w="120000" h="120000" extrusionOk="0">
                  <a:moveTo>
                    <a:pt x="0" y="59998"/>
                  </a:moveTo>
                  <a:lnTo>
                    <a:pt x="120000" y="59998"/>
                  </a:lnTo>
                </a:path>
              </a:pathLst>
            </a:custGeom>
            <a:no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panose="00000500000000000000" pitchFamily="50" charset="0"/>
              </a:endParaRPr>
            </a:p>
          </p:txBody>
        </p:sp>
        <p:sp>
          <p:nvSpPr>
            <p:cNvPr id="358" name="Google Shape;358;p23"/>
            <p:cNvSpPr txBox="1"/>
            <p:nvPr/>
          </p:nvSpPr>
          <p:spPr>
            <a:xfrm rot="-2142401">
              <a:off x="4616610" y="524816"/>
              <a:ext cx="33871" cy="33871"/>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300"/>
                <a:buFont typeface="Calibri"/>
                <a:buNone/>
              </a:pPr>
              <a:endParaRPr sz="300" b="0" i="0" u="none" strike="noStrike" cap="none">
                <a:solidFill>
                  <a:schemeClr val="dk1"/>
                </a:solidFill>
                <a:latin typeface="Montserrat" panose="00000500000000000000" pitchFamily="50" charset="0"/>
                <a:ea typeface="Montserrat"/>
                <a:cs typeface="Montserrat"/>
                <a:sym typeface="Montserrat"/>
              </a:endParaRPr>
            </a:p>
          </p:txBody>
        </p:sp>
        <p:sp>
          <p:nvSpPr>
            <p:cNvPr id="359" name="Google Shape;359;p23"/>
            <p:cNvSpPr/>
            <p:nvPr/>
          </p:nvSpPr>
          <p:spPr>
            <a:xfrm>
              <a:off x="4908587" y="263"/>
              <a:ext cx="1375208" cy="687604"/>
            </a:xfrm>
            <a:prstGeom prst="roundRect">
              <a:avLst>
                <a:gd name="adj" fmla="val 1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panose="00000500000000000000" pitchFamily="50" charset="0"/>
              </a:endParaRPr>
            </a:p>
          </p:txBody>
        </p:sp>
        <p:sp>
          <p:nvSpPr>
            <p:cNvPr id="360" name="Google Shape;360;p23"/>
            <p:cNvSpPr txBox="1"/>
            <p:nvPr/>
          </p:nvSpPr>
          <p:spPr>
            <a:xfrm>
              <a:off x="4928726" y="20402"/>
              <a:ext cx="1334930" cy="647326"/>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Montserrat"/>
                <a:buNone/>
              </a:pPr>
              <a:r>
                <a:rPr lang="es-ES" sz="1800" b="0" i="0" u="none" strike="noStrike" cap="none">
                  <a:solidFill>
                    <a:schemeClr val="lt1"/>
                  </a:solidFill>
                  <a:latin typeface="Montserrat" panose="00000500000000000000" pitchFamily="50" charset="0"/>
                  <a:ea typeface="Montserrat"/>
                  <a:cs typeface="Montserrat"/>
                  <a:sym typeface="Montserrat"/>
                </a:rPr>
                <a:t>Con aura</a:t>
              </a:r>
              <a:endParaRPr sz="1800" b="0" i="0" u="none" strike="noStrike" cap="none">
                <a:solidFill>
                  <a:schemeClr val="lt1"/>
                </a:solidFill>
                <a:latin typeface="Montserrat" panose="00000500000000000000" pitchFamily="50" charset="0"/>
                <a:ea typeface="Montserrat"/>
                <a:cs typeface="Montserrat"/>
                <a:sym typeface="Montserrat"/>
              </a:endParaRPr>
            </a:p>
          </p:txBody>
        </p:sp>
        <p:sp>
          <p:nvSpPr>
            <p:cNvPr id="361" name="Google Shape;361;p23"/>
            <p:cNvSpPr/>
            <p:nvPr/>
          </p:nvSpPr>
          <p:spPr>
            <a:xfrm rot="2142401">
              <a:off x="4294831" y="919216"/>
              <a:ext cx="677429" cy="35815"/>
            </a:xfrm>
            <a:custGeom>
              <a:avLst/>
              <a:gdLst/>
              <a:ahLst/>
              <a:cxnLst/>
              <a:rect l="l" t="t" r="r" b="b"/>
              <a:pathLst>
                <a:path w="120000" h="120000" extrusionOk="0">
                  <a:moveTo>
                    <a:pt x="0" y="59998"/>
                  </a:moveTo>
                  <a:lnTo>
                    <a:pt x="120000" y="59998"/>
                  </a:lnTo>
                </a:path>
              </a:pathLst>
            </a:custGeom>
            <a:no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panose="00000500000000000000" pitchFamily="50" charset="0"/>
              </a:endParaRPr>
            </a:p>
          </p:txBody>
        </p:sp>
        <p:sp>
          <p:nvSpPr>
            <p:cNvPr id="362" name="Google Shape;362;p23"/>
            <p:cNvSpPr txBox="1"/>
            <p:nvPr/>
          </p:nvSpPr>
          <p:spPr>
            <a:xfrm rot="2142401">
              <a:off x="4616610" y="920188"/>
              <a:ext cx="33871" cy="33871"/>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300"/>
                <a:buFont typeface="Calibri"/>
                <a:buNone/>
              </a:pPr>
              <a:endParaRPr sz="300" b="0" i="0" u="none" strike="noStrike" cap="none">
                <a:solidFill>
                  <a:schemeClr val="dk1"/>
                </a:solidFill>
                <a:latin typeface="Montserrat" panose="00000500000000000000" pitchFamily="50" charset="0"/>
                <a:ea typeface="Montserrat"/>
                <a:cs typeface="Montserrat"/>
                <a:sym typeface="Montserrat"/>
              </a:endParaRPr>
            </a:p>
          </p:txBody>
        </p:sp>
        <p:sp>
          <p:nvSpPr>
            <p:cNvPr id="363" name="Google Shape;363;p23"/>
            <p:cNvSpPr/>
            <p:nvPr/>
          </p:nvSpPr>
          <p:spPr>
            <a:xfrm>
              <a:off x="4908587" y="791008"/>
              <a:ext cx="1375208" cy="687604"/>
            </a:xfrm>
            <a:prstGeom prst="roundRect">
              <a:avLst>
                <a:gd name="adj" fmla="val 1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panose="00000500000000000000" pitchFamily="50" charset="0"/>
              </a:endParaRPr>
            </a:p>
          </p:txBody>
        </p:sp>
        <p:sp>
          <p:nvSpPr>
            <p:cNvPr id="364" name="Google Shape;364;p23"/>
            <p:cNvSpPr txBox="1"/>
            <p:nvPr/>
          </p:nvSpPr>
          <p:spPr>
            <a:xfrm>
              <a:off x="4928726" y="811147"/>
              <a:ext cx="1334930" cy="647326"/>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Montserrat"/>
                <a:buNone/>
              </a:pPr>
              <a:r>
                <a:rPr lang="es-ES" sz="1800" b="0" i="0" u="none" strike="noStrike" cap="none">
                  <a:solidFill>
                    <a:schemeClr val="lt1"/>
                  </a:solidFill>
                  <a:latin typeface="Montserrat" panose="00000500000000000000" pitchFamily="50" charset="0"/>
                  <a:ea typeface="Montserrat"/>
                  <a:cs typeface="Montserrat"/>
                  <a:sym typeface="Montserrat"/>
                </a:rPr>
                <a:t>Sin aura</a:t>
              </a:r>
              <a:endParaRPr sz="1800" b="0" i="0" u="none" strike="noStrike" cap="none">
                <a:solidFill>
                  <a:schemeClr val="lt1"/>
                </a:solidFill>
                <a:latin typeface="Montserrat" panose="00000500000000000000" pitchFamily="50" charset="0"/>
                <a:ea typeface="Montserrat"/>
                <a:cs typeface="Montserrat"/>
                <a:sym typeface="Montserrat"/>
              </a:endParaRPr>
            </a:p>
          </p:txBody>
        </p:sp>
        <p:sp>
          <p:nvSpPr>
            <p:cNvPr id="365" name="Google Shape;365;p23"/>
            <p:cNvSpPr/>
            <p:nvPr/>
          </p:nvSpPr>
          <p:spPr>
            <a:xfrm rot="3654187">
              <a:off x="2142659" y="2204177"/>
              <a:ext cx="1131188" cy="35815"/>
            </a:xfrm>
            <a:custGeom>
              <a:avLst/>
              <a:gdLst/>
              <a:ahLst/>
              <a:cxnLst/>
              <a:rect l="l" t="t" r="r" b="b"/>
              <a:pathLst>
                <a:path w="120000" h="120000" extrusionOk="0">
                  <a:moveTo>
                    <a:pt x="0" y="59998"/>
                  </a:moveTo>
                  <a:lnTo>
                    <a:pt x="120000" y="59998"/>
                  </a:lnTo>
                </a:path>
              </a:pathLst>
            </a:custGeom>
            <a:noFill/>
            <a:ln w="12700"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panose="00000500000000000000" pitchFamily="50" charset="0"/>
              </a:endParaRPr>
            </a:p>
          </p:txBody>
        </p:sp>
        <p:sp>
          <p:nvSpPr>
            <p:cNvPr id="366" name="Google Shape;366;p23"/>
            <p:cNvSpPr txBox="1"/>
            <p:nvPr/>
          </p:nvSpPr>
          <p:spPr>
            <a:xfrm rot="3654187">
              <a:off x="2679974" y="2193805"/>
              <a:ext cx="56559" cy="5655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300"/>
                <a:buFont typeface="Calibri"/>
                <a:buNone/>
              </a:pPr>
              <a:endParaRPr sz="300" b="0" i="0" u="none" strike="noStrike" cap="none">
                <a:solidFill>
                  <a:schemeClr val="dk1"/>
                </a:solidFill>
                <a:latin typeface="Montserrat" panose="00000500000000000000" pitchFamily="50" charset="0"/>
                <a:ea typeface="Montserrat"/>
                <a:cs typeface="Montserrat"/>
                <a:sym typeface="Montserrat"/>
              </a:endParaRPr>
            </a:p>
          </p:txBody>
        </p:sp>
        <p:sp>
          <p:nvSpPr>
            <p:cNvPr id="367" name="Google Shape;367;p23"/>
            <p:cNvSpPr/>
            <p:nvPr/>
          </p:nvSpPr>
          <p:spPr>
            <a:xfrm>
              <a:off x="2983295" y="2372498"/>
              <a:ext cx="1375208" cy="687604"/>
            </a:xfrm>
            <a:prstGeom prst="roundRect">
              <a:avLst>
                <a:gd name="adj" fmla="val 10000"/>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panose="00000500000000000000" pitchFamily="50" charset="0"/>
              </a:endParaRPr>
            </a:p>
          </p:txBody>
        </p:sp>
        <p:sp>
          <p:nvSpPr>
            <p:cNvPr id="368" name="Google Shape;368;p23"/>
            <p:cNvSpPr txBox="1"/>
            <p:nvPr/>
          </p:nvSpPr>
          <p:spPr>
            <a:xfrm>
              <a:off x="3003434" y="2392637"/>
              <a:ext cx="1334930" cy="647326"/>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Montserrat"/>
                <a:buNone/>
              </a:pPr>
              <a:r>
                <a:rPr lang="es-ES" sz="1800" b="0" i="0" u="none" strike="noStrike" cap="none">
                  <a:solidFill>
                    <a:schemeClr val="lt1"/>
                  </a:solidFill>
                  <a:latin typeface="Montserrat" panose="00000500000000000000" pitchFamily="50" charset="0"/>
                  <a:ea typeface="Montserrat"/>
                  <a:cs typeface="Montserrat"/>
                  <a:sym typeface="Montserrat"/>
                </a:rPr>
                <a:t>Evolución</a:t>
              </a:r>
              <a:endParaRPr sz="1800" b="0" i="0" u="none" strike="noStrike" cap="none">
                <a:solidFill>
                  <a:schemeClr val="lt1"/>
                </a:solidFill>
                <a:latin typeface="Montserrat" panose="00000500000000000000" pitchFamily="50" charset="0"/>
                <a:ea typeface="Montserrat"/>
                <a:cs typeface="Montserrat"/>
                <a:sym typeface="Montserrat"/>
              </a:endParaRPr>
            </a:p>
          </p:txBody>
        </p:sp>
        <p:sp>
          <p:nvSpPr>
            <p:cNvPr id="369" name="Google Shape;369;p23"/>
            <p:cNvSpPr/>
            <p:nvPr/>
          </p:nvSpPr>
          <p:spPr>
            <a:xfrm rot="-2142401">
              <a:off x="4294831" y="2500706"/>
              <a:ext cx="677429" cy="35815"/>
            </a:xfrm>
            <a:custGeom>
              <a:avLst/>
              <a:gdLst/>
              <a:ahLst/>
              <a:cxnLst/>
              <a:rect l="l" t="t" r="r" b="b"/>
              <a:pathLst>
                <a:path w="120000" h="120000" extrusionOk="0">
                  <a:moveTo>
                    <a:pt x="0" y="59998"/>
                  </a:moveTo>
                  <a:lnTo>
                    <a:pt x="120000" y="59998"/>
                  </a:lnTo>
                </a:path>
              </a:pathLst>
            </a:custGeom>
            <a:no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panose="00000500000000000000" pitchFamily="50" charset="0"/>
              </a:endParaRPr>
            </a:p>
          </p:txBody>
        </p:sp>
        <p:sp>
          <p:nvSpPr>
            <p:cNvPr id="370" name="Google Shape;370;p23"/>
            <p:cNvSpPr txBox="1"/>
            <p:nvPr/>
          </p:nvSpPr>
          <p:spPr>
            <a:xfrm rot="-2142401">
              <a:off x="4616610" y="2501678"/>
              <a:ext cx="33871" cy="33871"/>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300"/>
                <a:buFont typeface="Calibri"/>
                <a:buNone/>
              </a:pPr>
              <a:endParaRPr sz="300" b="0" i="0" u="none" strike="noStrike" cap="none">
                <a:solidFill>
                  <a:schemeClr val="dk1"/>
                </a:solidFill>
                <a:latin typeface="Montserrat" panose="00000500000000000000" pitchFamily="50" charset="0"/>
                <a:ea typeface="Montserrat"/>
                <a:cs typeface="Montserrat"/>
                <a:sym typeface="Montserrat"/>
              </a:endParaRPr>
            </a:p>
          </p:txBody>
        </p:sp>
        <p:sp>
          <p:nvSpPr>
            <p:cNvPr id="371" name="Google Shape;371;p23"/>
            <p:cNvSpPr/>
            <p:nvPr/>
          </p:nvSpPr>
          <p:spPr>
            <a:xfrm>
              <a:off x="4908587" y="1977126"/>
              <a:ext cx="1375208" cy="687604"/>
            </a:xfrm>
            <a:prstGeom prst="roundRect">
              <a:avLst>
                <a:gd name="adj" fmla="val 1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panose="00000500000000000000" pitchFamily="50" charset="0"/>
              </a:endParaRPr>
            </a:p>
          </p:txBody>
        </p:sp>
        <p:sp>
          <p:nvSpPr>
            <p:cNvPr id="372" name="Google Shape;372;p23"/>
            <p:cNvSpPr txBox="1"/>
            <p:nvPr/>
          </p:nvSpPr>
          <p:spPr>
            <a:xfrm>
              <a:off x="4928726" y="1997265"/>
              <a:ext cx="1334930" cy="647326"/>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Montserrat"/>
                <a:buNone/>
              </a:pPr>
              <a:r>
                <a:rPr lang="es-ES" sz="1800" b="0" i="0" u="none" strike="noStrike" cap="none">
                  <a:solidFill>
                    <a:schemeClr val="lt1"/>
                  </a:solidFill>
                  <a:latin typeface="Montserrat" panose="00000500000000000000" pitchFamily="50" charset="0"/>
                  <a:ea typeface="Montserrat"/>
                  <a:cs typeface="Montserrat"/>
                  <a:sym typeface="Montserrat"/>
                </a:rPr>
                <a:t>Episódica </a:t>
              </a:r>
              <a:endParaRPr sz="1800" b="0" i="0" u="none" strike="noStrike" cap="none">
                <a:solidFill>
                  <a:schemeClr val="lt1"/>
                </a:solidFill>
                <a:latin typeface="Montserrat" panose="00000500000000000000" pitchFamily="50" charset="0"/>
                <a:ea typeface="Montserrat"/>
                <a:cs typeface="Montserrat"/>
                <a:sym typeface="Montserrat"/>
              </a:endParaRPr>
            </a:p>
          </p:txBody>
        </p:sp>
        <p:sp>
          <p:nvSpPr>
            <p:cNvPr id="373" name="Google Shape;373;p23"/>
            <p:cNvSpPr/>
            <p:nvPr/>
          </p:nvSpPr>
          <p:spPr>
            <a:xfrm rot="-2142401">
              <a:off x="6220123" y="2105334"/>
              <a:ext cx="677429" cy="35815"/>
            </a:xfrm>
            <a:custGeom>
              <a:avLst/>
              <a:gdLst/>
              <a:ahLst/>
              <a:cxnLst/>
              <a:rect l="l" t="t" r="r" b="b"/>
              <a:pathLst>
                <a:path w="120000" h="120000" extrusionOk="0">
                  <a:moveTo>
                    <a:pt x="0" y="59998"/>
                  </a:moveTo>
                  <a:lnTo>
                    <a:pt x="120000" y="59998"/>
                  </a:lnTo>
                </a:path>
              </a:pathLst>
            </a:custGeom>
            <a:noFill/>
            <a:ln w="12700" cap="flat" cmpd="sng">
              <a:solidFill>
                <a:schemeClr val="accent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panose="00000500000000000000" pitchFamily="50" charset="0"/>
              </a:endParaRPr>
            </a:p>
          </p:txBody>
        </p:sp>
        <p:sp>
          <p:nvSpPr>
            <p:cNvPr id="374" name="Google Shape;374;p23"/>
            <p:cNvSpPr txBox="1"/>
            <p:nvPr/>
          </p:nvSpPr>
          <p:spPr>
            <a:xfrm rot="-2142401">
              <a:off x="6541902" y="2106306"/>
              <a:ext cx="33871" cy="33871"/>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300"/>
                <a:buFont typeface="Calibri"/>
                <a:buNone/>
              </a:pPr>
              <a:endParaRPr sz="300" b="0" i="0" u="none" strike="noStrike" cap="none">
                <a:solidFill>
                  <a:schemeClr val="dk1"/>
                </a:solidFill>
                <a:latin typeface="Montserrat" panose="00000500000000000000" pitchFamily="50" charset="0"/>
                <a:ea typeface="Montserrat"/>
                <a:cs typeface="Montserrat"/>
                <a:sym typeface="Montserrat"/>
              </a:endParaRPr>
            </a:p>
          </p:txBody>
        </p:sp>
        <p:sp>
          <p:nvSpPr>
            <p:cNvPr id="375" name="Google Shape;375;p23"/>
            <p:cNvSpPr/>
            <p:nvPr/>
          </p:nvSpPr>
          <p:spPr>
            <a:xfrm>
              <a:off x="6833879" y="1581753"/>
              <a:ext cx="1375208" cy="687604"/>
            </a:xfrm>
            <a:prstGeom prst="roundRect">
              <a:avLst>
                <a:gd name="adj" fmla="val 10000"/>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panose="00000500000000000000" pitchFamily="50" charset="0"/>
              </a:endParaRPr>
            </a:p>
          </p:txBody>
        </p:sp>
        <p:sp>
          <p:nvSpPr>
            <p:cNvPr id="376" name="Google Shape;376;p23"/>
            <p:cNvSpPr txBox="1"/>
            <p:nvPr/>
          </p:nvSpPr>
          <p:spPr>
            <a:xfrm>
              <a:off x="6854018" y="1601892"/>
              <a:ext cx="1334930" cy="647326"/>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Montserrat"/>
                <a:buNone/>
              </a:pPr>
              <a:r>
                <a:rPr lang="es-ES" sz="1800" b="0" i="0" u="none" strike="noStrike" cap="none">
                  <a:solidFill>
                    <a:schemeClr val="lt1"/>
                  </a:solidFill>
                  <a:latin typeface="Montserrat" panose="00000500000000000000" pitchFamily="50" charset="0"/>
                  <a:ea typeface="Montserrat"/>
                  <a:cs typeface="Montserrat"/>
                  <a:sym typeface="Montserrat"/>
                </a:rPr>
                <a:t>Alta frecuencia</a:t>
              </a:r>
              <a:endParaRPr sz="1800" b="0" i="0" u="none" strike="noStrike" cap="none">
                <a:solidFill>
                  <a:schemeClr val="lt1"/>
                </a:solidFill>
                <a:latin typeface="Montserrat" panose="00000500000000000000" pitchFamily="50" charset="0"/>
                <a:ea typeface="Montserrat"/>
                <a:cs typeface="Montserrat"/>
                <a:sym typeface="Montserrat"/>
              </a:endParaRPr>
            </a:p>
          </p:txBody>
        </p:sp>
        <p:sp>
          <p:nvSpPr>
            <p:cNvPr id="377" name="Google Shape;377;p23"/>
            <p:cNvSpPr/>
            <p:nvPr/>
          </p:nvSpPr>
          <p:spPr>
            <a:xfrm rot="2142401">
              <a:off x="6220123" y="2500706"/>
              <a:ext cx="677429" cy="35815"/>
            </a:xfrm>
            <a:custGeom>
              <a:avLst/>
              <a:gdLst/>
              <a:ahLst/>
              <a:cxnLst/>
              <a:rect l="l" t="t" r="r" b="b"/>
              <a:pathLst>
                <a:path w="120000" h="120000" extrusionOk="0">
                  <a:moveTo>
                    <a:pt x="0" y="59998"/>
                  </a:moveTo>
                  <a:lnTo>
                    <a:pt x="120000" y="59998"/>
                  </a:lnTo>
                </a:path>
              </a:pathLst>
            </a:custGeom>
            <a:noFill/>
            <a:ln w="12700" cap="flat" cmpd="sng">
              <a:solidFill>
                <a:schemeClr val="accent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panose="00000500000000000000" pitchFamily="50" charset="0"/>
              </a:endParaRPr>
            </a:p>
          </p:txBody>
        </p:sp>
        <p:sp>
          <p:nvSpPr>
            <p:cNvPr id="378" name="Google Shape;378;p23"/>
            <p:cNvSpPr txBox="1"/>
            <p:nvPr/>
          </p:nvSpPr>
          <p:spPr>
            <a:xfrm rot="2142401">
              <a:off x="6541902" y="2501678"/>
              <a:ext cx="33871" cy="33871"/>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300"/>
                <a:buFont typeface="Calibri"/>
                <a:buNone/>
              </a:pPr>
              <a:endParaRPr sz="300" b="0" i="0" u="none" strike="noStrike" cap="none">
                <a:solidFill>
                  <a:schemeClr val="dk1"/>
                </a:solidFill>
                <a:latin typeface="Montserrat" panose="00000500000000000000" pitchFamily="50" charset="0"/>
                <a:ea typeface="Montserrat"/>
                <a:cs typeface="Montserrat"/>
                <a:sym typeface="Montserrat"/>
              </a:endParaRPr>
            </a:p>
          </p:txBody>
        </p:sp>
        <p:sp>
          <p:nvSpPr>
            <p:cNvPr id="379" name="Google Shape;379;p23"/>
            <p:cNvSpPr/>
            <p:nvPr/>
          </p:nvSpPr>
          <p:spPr>
            <a:xfrm>
              <a:off x="6833879" y="2372498"/>
              <a:ext cx="1375208" cy="687604"/>
            </a:xfrm>
            <a:prstGeom prst="roundRect">
              <a:avLst>
                <a:gd name="adj" fmla="val 10000"/>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panose="00000500000000000000" pitchFamily="50" charset="0"/>
              </a:endParaRPr>
            </a:p>
          </p:txBody>
        </p:sp>
        <p:sp>
          <p:nvSpPr>
            <p:cNvPr id="380" name="Google Shape;380;p23"/>
            <p:cNvSpPr txBox="1"/>
            <p:nvPr/>
          </p:nvSpPr>
          <p:spPr>
            <a:xfrm>
              <a:off x="6854018" y="2392637"/>
              <a:ext cx="1334930" cy="647326"/>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Montserrat"/>
                <a:buNone/>
              </a:pPr>
              <a:r>
                <a:rPr lang="es-ES" sz="1800" b="0" i="0" u="none" strike="noStrike" cap="none">
                  <a:solidFill>
                    <a:schemeClr val="lt1"/>
                  </a:solidFill>
                  <a:latin typeface="Montserrat" panose="00000500000000000000" pitchFamily="50" charset="0"/>
                  <a:ea typeface="Montserrat"/>
                  <a:cs typeface="Montserrat"/>
                  <a:sym typeface="Montserrat"/>
                </a:rPr>
                <a:t>Baja frecuencia</a:t>
              </a:r>
              <a:endParaRPr sz="1800" b="0" i="0" u="none" strike="noStrike" cap="none">
                <a:solidFill>
                  <a:schemeClr val="lt1"/>
                </a:solidFill>
                <a:latin typeface="Montserrat" panose="00000500000000000000" pitchFamily="50" charset="0"/>
                <a:ea typeface="Montserrat"/>
                <a:cs typeface="Montserrat"/>
                <a:sym typeface="Montserrat"/>
              </a:endParaRPr>
            </a:p>
          </p:txBody>
        </p:sp>
        <p:sp>
          <p:nvSpPr>
            <p:cNvPr id="381" name="Google Shape;381;p23"/>
            <p:cNvSpPr/>
            <p:nvPr/>
          </p:nvSpPr>
          <p:spPr>
            <a:xfrm rot="2142401">
              <a:off x="4294831" y="2896079"/>
              <a:ext cx="677429" cy="35815"/>
            </a:xfrm>
            <a:custGeom>
              <a:avLst/>
              <a:gdLst/>
              <a:ahLst/>
              <a:cxnLst/>
              <a:rect l="l" t="t" r="r" b="b"/>
              <a:pathLst>
                <a:path w="120000" h="120000" extrusionOk="0">
                  <a:moveTo>
                    <a:pt x="0" y="59998"/>
                  </a:moveTo>
                  <a:lnTo>
                    <a:pt x="120000" y="59998"/>
                  </a:lnTo>
                </a:path>
              </a:pathLst>
            </a:custGeom>
            <a:no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panose="00000500000000000000" pitchFamily="50" charset="0"/>
              </a:endParaRPr>
            </a:p>
          </p:txBody>
        </p:sp>
        <p:sp>
          <p:nvSpPr>
            <p:cNvPr id="382" name="Google Shape;382;p23"/>
            <p:cNvSpPr txBox="1"/>
            <p:nvPr/>
          </p:nvSpPr>
          <p:spPr>
            <a:xfrm rot="2142401">
              <a:off x="4616610" y="2897051"/>
              <a:ext cx="33871" cy="33871"/>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300"/>
                <a:buFont typeface="Calibri"/>
                <a:buNone/>
              </a:pPr>
              <a:endParaRPr sz="300" b="0" i="0" u="none" strike="noStrike" cap="none">
                <a:solidFill>
                  <a:schemeClr val="dk1"/>
                </a:solidFill>
                <a:latin typeface="Montserrat" panose="00000500000000000000" pitchFamily="50" charset="0"/>
                <a:ea typeface="Montserrat"/>
                <a:cs typeface="Montserrat"/>
                <a:sym typeface="Montserrat"/>
              </a:endParaRPr>
            </a:p>
          </p:txBody>
        </p:sp>
        <p:sp>
          <p:nvSpPr>
            <p:cNvPr id="383" name="Google Shape;383;p23"/>
            <p:cNvSpPr/>
            <p:nvPr/>
          </p:nvSpPr>
          <p:spPr>
            <a:xfrm>
              <a:off x="4908587" y="2767871"/>
              <a:ext cx="1375208" cy="687604"/>
            </a:xfrm>
            <a:prstGeom prst="roundRect">
              <a:avLst>
                <a:gd name="adj" fmla="val 1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panose="00000500000000000000" pitchFamily="50" charset="0"/>
              </a:endParaRPr>
            </a:p>
          </p:txBody>
        </p:sp>
        <p:sp>
          <p:nvSpPr>
            <p:cNvPr id="384" name="Google Shape;384;p23"/>
            <p:cNvSpPr txBox="1"/>
            <p:nvPr/>
          </p:nvSpPr>
          <p:spPr>
            <a:xfrm>
              <a:off x="4928726" y="2788010"/>
              <a:ext cx="1334930" cy="647326"/>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Montserrat"/>
                <a:buNone/>
              </a:pPr>
              <a:r>
                <a:rPr lang="es-ES" sz="1800" b="0" i="0" u="none" strike="noStrike" cap="none">
                  <a:solidFill>
                    <a:schemeClr val="lt1"/>
                  </a:solidFill>
                  <a:latin typeface="Montserrat" panose="00000500000000000000" pitchFamily="50" charset="0"/>
                  <a:ea typeface="Montserrat"/>
                  <a:cs typeface="Montserrat"/>
                  <a:sym typeface="Montserrat"/>
                </a:rPr>
                <a:t>Crónica</a:t>
              </a:r>
              <a:endParaRPr sz="1800" b="0" i="0" u="none" strike="noStrike" cap="none">
                <a:solidFill>
                  <a:schemeClr val="lt1"/>
                </a:solidFill>
                <a:latin typeface="Montserrat" panose="00000500000000000000" pitchFamily="50" charset="0"/>
                <a:ea typeface="Montserrat"/>
                <a:cs typeface="Montserrat"/>
                <a:sym typeface="Montserrat"/>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24"/>
          <p:cNvSpPr txBox="1">
            <a:spLocks noGrp="1"/>
          </p:cNvSpPr>
          <p:nvPr>
            <p:ph type="title"/>
          </p:nvPr>
        </p:nvSpPr>
        <p:spPr>
          <a:xfrm>
            <a:off x="511502" y="283604"/>
            <a:ext cx="10515600" cy="104299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BB0B0"/>
              </a:buClr>
              <a:buSzPts val="4000"/>
              <a:buFont typeface="Montserrat"/>
              <a:buNone/>
            </a:pPr>
            <a:r>
              <a:rPr lang="es-ES" sz="4000" b="1" dirty="0">
                <a:solidFill>
                  <a:srgbClr val="3BB0B0"/>
                </a:solidFill>
                <a:latin typeface="Montserrat"/>
                <a:ea typeface="Montserrat"/>
                <a:cs typeface="Montserrat"/>
                <a:sym typeface="Montserrat"/>
              </a:rPr>
              <a:t>Desencadenantes</a:t>
            </a:r>
            <a:endParaRPr dirty="0"/>
          </a:p>
        </p:txBody>
      </p:sp>
      <p:pic>
        <p:nvPicPr>
          <p:cNvPr id="391" name="Google Shape;391;p24"/>
          <p:cNvPicPr preferRelativeResize="0"/>
          <p:nvPr/>
        </p:nvPicPr>
        <p:blipFill rotWithShape="1">
          <a:blip r:embed="rId3">
            <a:alphaModFix/>
          </a:blip>
          <a:srcRect/>
          <a:stretch/>
        </p:blipFill>
        <p:spPr>
          <a:xfrm>
            <a:off x="5436366" y="1209462"/>
            <a:ext cx="6450374" cy="4439076"/>
          </a:xfrm>
          <a:prstGeom prst="rect">
            <a:avLst/>
          </a:prstGeom>
          <a:noFill/>
          <a:ln>
            <a:noFill/>
          </a:ln>
        </p:spPr>
      </p:pic>
      <p:sp>
        <p:nvSpPr>
          <p:cNvPr id="392" name="Google Shape;392;p24"/>
          <p:cNvSpPr/>
          <p:nvPr/>
        </p:nvSpPr>
        <p:spPr>
          <a:xfrm>
            <a:off x="931203" y="1199724"/>
            <a:ext cx="3985370" cy="2411106"/>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2000" b="1" i="0" u="none" strike="noStrike" cap="none">
                <a:solidFill>
                  <a:schemeClr val="lt1"/>
                </a:solidFill>
                <a:latin typeface="Montserrat"/>
                <a:ea typeface="Montserrat"/>
                <a:cs typeface="Montserrat"/>
                <a:sym typeface="Montserrat"/>
              </a:rPr>
              <a:t>65- 90% identifican uno o </a:t>
            </a:r>
            <a:r>
              <a:rPr lang="es-ES" sz="2000" b="1">
                <a:solidFill>
                  <a:schemeClr val="lt1"/>
                </a:solidFill>
                <a:latin typeface="Montserrat"/>
                <a:ea typeface="Montserrat"/>
                <a:cs typeface="Montserrat"/>
                <a:sym typeface="Montserrat"/>
              </a:rPr>
              <a:t>más</a:t>
            </a:r>
            <a:r>
              <a:rPr lang="es-ES" sz="2000" b="1" i="0" u="none" strike="noStrike" cap="none">
                <a:solidFill>
                  <a:schemeClr val="lt1"/>
                </a:solidFill>
                <a:latin typeface="Montserrat"/>
                <a:ea typeface="Montserrat"/>
                <a:cs typeface="Montserrat"/>
                <a:sym typeface="Montserrat"/>
              </a:rPr>
              <a:t> factores precipitantes.</a:t>
            </a:r>
            <a:endParaRPr sz="2000" b="1" i="0" u="none" strike="noStrike" cap="none">
              <a:solidFill>
                <a:schemeClr val="lt1"/>
              </a:solidFill>
              <a:latin typeface="Montserrat"/>
              <a:ea typeface="Montserrat"/>
              <a:cs typeface="Montserrat"/>
              <a:sym typeface="Montserra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25"/>
          <p:cNvSpPr txBox="1">
            <a:spLocks noGrp="1"/>
          </p:cNvSpPr>
          <p:nvPr>
            <p:ph type="title"/>
          </p:nvPr>
        </p:nvSpPr>
        <p:spPr>
          <a:xfrm>
            <a:off x="527538" y="492168"/>
            <a:ext cx="5568462" cy="7793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BB0B0"/>
              </a:buClr>
              <a:buSzPts val="3600"/>
              <a:buFont typeface="Montserrat"/>
              <a:buNone/>
            </a:pPr>
            <a:r>
              <a:rPr lang="es-ES" sz="3600" b="1" dirty="0">
                <a:solidFill>
                  <a:srgbClr val="3BB0B0"/>
                </a:solidFill>
                <a:latin typeface="Montserrat"/>
                <a:ea typeface="Montserrat"/>
                <a:cs typeface="Montserrat"/>
                <a:sym typeface="Montserrat"/>
              </a:rPr>
              <a:t>Fases de la migraña</a:t>
            </a:r>
            <a:endParaRPr dirty="0"/>
          </a:p>
        </p:txBody>
      </p:sp>
      <p:pic>
        <p:nvPicPr>
          <p:cNvPr id="400" name="Google Shape;400;p2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177034" y="1078524"/>
            <a:ext cx="6449163" cy="459028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26"/>
          <p:cNvSpPr txBox="1">
            <a:spLocks noGrp="1"/>
          </p:cNvSpPr>
          <p:nvPr>
            <p:ph type="title"/>
          </p:nvPr>
        </p:nvSpPr>
        <p:spPr>
          <a:xfrm>
            <a:off x="480647" y="438892"/>
            <a:ext cx="4695093" cy="104299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BB0B0"/>
              </a:buClr>
              <a:buSzPts val="4000"/>
              <a:buFont typeface="Montserrat"/>
              <a:buNone/>
            </a:pPr>
            <a:r>
              <a:rPr lang="es-ES" sz="4000" b="1">
                <a:solidFill>
                  <a:srgbClr val="3BB0B0"/>
                </a:solidFill>
                <a:latin typeface="Montserrat"/>
                <a:ea typeface="Montserrat"/>
                <a:cs typeface="Montserrat"/>
                <a:sym typeface="Montserrat"/>
              </a:rPr>
              <a:t>Migraña sin aura</a:t>
            </a:r>
            <a:endParaRPr/>
          </a:p>
        </p:txBody>
      </p:sp>
      <p:pic>
        <p:nvPicPr>
          <p:cNvPr id="407" name="Google Shape;407;p2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798607" y="1481884"/>
            <a:ext cx="6767970" cy="866924"/>
          </a:xfrm>
          <a:prstGeom prst="rect">
            <a:avLst/>
          </a:prstGeom>
          <a:noFill/>
          <a:ln>
            <a:noFill/>
          </a:ln>
        </p:spPr>
      </p:pic>
      <p:pic>
        <p:nvPicPr>
          <p:cNvPr id="408" name="Google Shape;408;p26"/>
          <p:cNvPicPr preferRelativeResize="0"/>
          <p:nvPr/>
        </p:nvPicPr>
        <p:blipFill rotWithShape="1">
          <a:blip r:embed="rId4">
            <a:alphaModFix/>
          </a:blip>
          <a:srcRect/>
          <a:stretch/>
        </p:blipFill>
        <p:spPr>
          <a:xfrm>
            <a:off x="4798607" y="2612349"/>
            <a:ext cx="6997153" cy="289437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27"/>
          <p:cNvSpPr txBox="1">
            <a:spLocks noGrp="1"/>
          </p:cNvSpPr>
          <p:nvPr>
            <p:ph type="title"/>
          </p:nvPr>
        </p:nvSpPr>
        <p:spPr>
          <a:xfrm>
            <a:off x="439010" y="503504"/>
            <a:ext cx="5524910" cy="51288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BB0B0"/>
              </a:buClr>
              <a:buSzPts val="3600"/>
              <a:buFont typeface="Montserrat"/>
              <a:buNone/>
            </a:pPr>
            <a:r>
              <a:rPr lang="es-ES" sz="3600" b="1" dirty="0">
                <a:solidFill>
                  <a:srgbClr val="3BB0B0"/>
                </a:solidFill>
                <a:latin typeface="Montserrat"/>
                <a:ea typeface="Montserrat"/>
                <a:cs typeface="Montserrat"/>
                <a:sym typeface="Montserrat"/>
              </a:rPr>
              <a:t>Migraña con aura </a:t>
            </a:r>
            <a:endParaRPr dirty="0"/>
          </a:p>
        </p:txBody>
      </p:sp>
      <p:pic>
        <p:nvPicPr>
          <p:cNvPr id="416" name="Google Shape;416;p27"/>
          <p:cNvPicPr preferRelativeResize="0"/>
          <p:nvPr/>
        </p:nvPicPr>
        <p:blipFill rotWithShape="1">
          <a:blip r:embed="rId3">
            <a:alphaModFix/>
          </a:blip>
          <a:srcRect/>
          <a:stretch/>
        </p:blipFill>
        <p:spPr>
          <a:xfrm>
            <a:off x="4518250" y="1155850"/>
            <a:ext cx="7346353" cy="759915"/>
          </a:xfrm>
          <a:prstGeom prst="rect">
            <a:avLst/>
          </a:prstGeom>
          <a:noFill/>
          <a:ln>
            <a:noFill/>
          </a:ln>
        </p:spPr>
      </p:pic>
      <p:pic>
        <p:nvPicPr>
          <p:cNvPr id="417" name="Google Shape;417;p27"/>
          <p:cNvPicPr preferRelativeResize="0"/>
          <p:nvPr/>
        </p:nvPicPr>
        <p:blipFill rotWithShape="1">
          <a:blip r:embed="rId4">
            <a:alphaModFix/>
          </a:blip>
          <a:srcRect/>
          <a:stretch/>
        </p:blipFill>
        <p:spPr>
          <a:xfrm>
            <a:off x="4518251" y="2055227"/>
            <a:ext cx="7186069" cy="3949333"/>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pic>
        <p:nvPicPr>
          <p:cNvPr id="423" name="Google Shape;423;p2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35264" y="1144599"/>
            <a:ext cx="2624669" cy="2624669"/>
          </a:xfrm>
          <a:prstGeom prst="rect">
            <a:avLst/>
          </a:prstGeom>
          <a:noFill/>
          <a:ln>
            <a:noFill/>
          </a:ln>
        </p:spPr>
      </p:pic>
      <p:sp>
        <p:nvSpPr>
          <p:cNvPr id="422" name="Google Shape;422;p28"/>
          <p:cNvSpPr txBox="1">
            <a:spLocks noGrp="1"/>
          </p:cNvSpPr>
          <p:nvPr>
            <p:ph type="title"/>
          </p:nvPr>
        </p:nvSpPr>
        <p:spPr>
          <a:xfrm>
            <a:off x="448212" y="218476"/>
            <a:ext cx="5117123" cy="92612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BB0B0"/>
              </a:buClr>
              <a:buSzPts val="3600"/>
              <a:buFont typeface="Montserrat"/>
              <a:buNone/>
            </a:pPr>
            <a:r>
              <a:rPr lang="es-ES" sz="3600" b="1" dirty="0">
                <a:solidFill>
                  <a:srgbClr val="3BB0B0"/>
                </a:solidFill>
                <a:latin typeface="Montserrat"/>
                <a:ea typeface="Montserrat"/>
                <a:cs typeface="Montserrat"/>
                <a:sym typeface="Montserrat"/>
              </a:rPr>
              <a:t>Estado migrañoso </a:t>
            </a:r>
            <a:endParaRPr dirty="0"/>
          </a:p>
        </p:txBody>
      </p:sp>
      <p:pic>
        <p:nvPicPr>
          <p:cNvPr id="425" name="Google Shape;425;p28"/>
          <p:cNvPicPr preferRelativeResize="0"/>
          <p:nvPr/>
        </p:nvPicPr>
        <p:blipFill rotWithShape="1">
          <a:blip r:embed="rId4">
            <a:alphaModFix/>
          </a:blip>
          <a:srcRect/>
          <a:stretch/>
        </p:blipFill>
        <p:spPr>
          <a:xfrm>
            <a:off x="4701787" y="1376378"/>
            <a:ext cx="6454949" cy="462565"/>
          </a:xfrm>
          <a:prstGeom prst="rect">
            <a:avLst/>
          </a:prstGeom>
          <a:noFill/>
          <a:ln>
            <a:noFill/>
          </a:ln>
        </p:spPr>
      </p:pic>
      <p:pic>
        <p:nvPicPr>
          <p:cNvPr id="426" name="Google Shape;426;p28"/>
          <p:cNvPicPr preferRelativeResize="0"/>
          <p:nvPr/>
        </p:nvPicPr>
        <p:blipFill rotWithShape="1">
          <a:blip r:embed="rId5">
            <a:alphaModFix/>
          </a:blip>
          <a:srcRect/>
          <a:stretch/>
        </p:blipFill>
        <p:spPr>
          <a:xfrm>
            <a:off x="4701787" y="2302501"/>
            <a:ext cx="7175253" cy="2941017"/>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29"/>
          <p:cNvSpPr txBox="1">
            <a:spLocks noGrp="1"/>
          </p:cNvSpPr>
          <p:nvPr>
            <p:ph type="title"/>
          </p:nvPr>
        </p:nvSpPr>
        <p:spPr>
          <a:xfrm>
            <a:off x="462472" y="563630"/>
            <a:ext cx="4284785" cy="70045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BB0B0"/>
              </a:buClr>
              <a:buSzPts val="3600"/>
              <a:buFont typeface="Montserrat"/>
              <a:buNone/>
            </a:pPr>
            <a:r>
              <a:rPr lang="es-ES" sz="3600" b="1" dirty="0">
                <a:solidFill>
                  <a:srgbClr val="3BB0B0"/>
                </a:solidFill>
                <a:latin typeface="Montserrat"/>
                <a:ea typeface="Montserrat"/>
                <a:cs typeface="Montserrat"/>
                <a:sym typeface="Montserrat"/>
              </a:rPr>
              <a:t>Migraña crónica </a:t>
            </a:r>
            <a:endParaRPr dirty="0"/>
          </a:p>
        </p:txBody>
      </p:sp>
      <p:pic>
        <p:nvPicPr>
          <p:cNvPr id="433" name="Google Shape;433;p29"/>
          <p:cNvPicPr preferRelativeResize="0"/>
          <p:nvPr/>
        </p:nvPicPr>
        <p:blipFill rotWithShape="1">
          <a:blip r:embed="rId3">
            <a:alphaModFix/>
          </a:blip>
          <a:srcRect/>
          <a:stretch/>
        </p:blipFill>
        <p:spPr>
          <a:xfrm>
            <a:off x="4710294" y="1658655"/>
            <a:ext cx="7272023" cy="485899"/>
          </a:xfrm>
          <a:prstGeom prst="rect">
            <a:avLst/>
          </a:prstGeom>
          <a:noFill/>
          <a:ln>
            <a:noFill/>
          </a:ln>
        </p:spPr>
      </p:pic>
      <p:pic>
        <p:nvPicPr>
          <p:cNvPr id="434" name="Google Shape;434;p29"/>
          <p:cNvPicPr preferRelativeResize="0"/>
          <p:nvPr/>
        </p:nvPicPr>
        <p:blipFill rotWithShape="1">
          <a:blip r:embed="rId4">
            <a:alphaModFix/>
          </a:blip>
          <a:srcRect/>
          <a:stretch/>
        </p:blipFill>
        <p:spPr>
          <a:xfrm>
            <a:off x="4747257" y="2539125"/>
            <a:ext cx="7272023" cy="24996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3"/>
          <p:cNvSpPr txBox="1">
            <a:spLocks noGrp="1"/>
          </p:cNvSpPr>
          <p:nvPr>
            <p:ph type="title"/>
          </p:nvPr>
        </p:nvSpPr>
        <p:spPr>
          <a:xfrm>
            <a:off x="545123" y="269079"/>
            <a:ext cx="4120662" cy="98529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BB0B0"/>
              </a:buClr>
              <a:buSzPts val="4000"/>
              <a:buFont typeface="Montserrat"/>
              <a:buNone/>
            </a:pPr>
            <a:r>
              <a:rPr lang="es-ES" sz="4000" b="1">
                <a:solidFill>
                  <a:srgbClr val="3BB0B0"/>
                </a:solidFill>
                <a:latin typeface="Montserrat"/>
                <a:ea typeface="Montserrat"/>
                <a:cs typeface="Montserrat"/>
                <a:sym typeface="Montserrat"/>
              </a:rPr>
              <a:t>Pregunta 2</a:t>
            </a:r>
            <a:endParaRPr/>
          </a:p>
        </p:txBody>
      </p:sp>
      <p:sp>
        <p:nvSpPr>
          <p:cNvPr id="79" name="Google Shape;79;p3"/>
          <p:cNvSpPr txBox="1">
            <a:spLocks noGrp="1"/>
          </p:cNvSpPr>
          <p:nvPr>
            <p:ph type="body" idx="1"/>
          </p:nvPr>
        </p:nvSpPr>
        <p:spPr>
          <a:xfrm>
            <a:off x="4689231" y="761724"/>
            <a:ext cx="6957646" cy="4241800"/>
          </a:xfrm>
          <a:prstGeom prst="rect">
            <a:avLst/>
          </a:prstGeom>
          <a:noFill/>
          <a:ln>
            <a:noFill/>
          </a:ln>
        </p:spPr>
        <p:txBody>
          <a:bodyPr spcFirstLastPara="1" wrap="square" lIns="91425" tIns="45700" rIns="91425" bIns="45700" anchor="t" anchorCtr="0">
            <a:normAutofit/>
          </a:bodyPr>
          <a:lstStyle/>
          <a:p>
            <a:pPr marL="0" lvl="0" indent="0" algn="just" rtl="0">
              <a:lnSpc>
                <a:spcPct val="80000"/>
              </a:lnSpc>
              <a:spcBef>
                <a:spcPts val="0"/>
              </a:spcBef>
              <a:spcAft>
                <a:spcPts val="0"/>
              </a:spcAft>
              <a:buNone/>
            </a:pPr>
            <a:r>
              <a:rPr lang="es-ES" sz="2000">
                <a:solidFill>
                  <a:srgbClr val="0A2F4F"/>
                </a:solidFill>
                <a:latin typeface="Montserrat"/>
                <a:ea typeface="Montserrat"/>
                <a:cs typeface="Montserrat"/>
                <a:sym typeface="Montserrat"/>
              </a:rPr>
              <a:t>Un hombre de 30 años se presenta al servicio de urgencias con dolor severo y lancinante sobre su ojo derecho. </a:t>
            </a:r>
            <a:r>
              <a:rPr lang="es-ES" sz="2000">
                <a:solidFill>
                  <a:srgbClr val="0A2F4F"/>
                </a:solidFill>
              </a:rPr>
              <a:t>É</a:t>
            </a:r>
            <a:r>
              <a:rPr lang="es-ES" sz="2000">
                <a:solidFill>
                  <a:srgbClr val="0A2F4F"/>
                </a:solidFill>
                <a:latin typeface="Montserrat"/>
                <a:ea typeface="Montserrat"/>
                <a:cs typeface="Montserrat"/>
                <a:sym typeface="Montserrat"/>
              </a:rPr>
              <a:t>l refiere que esto le ha sucedido en otras ocasiones. El alcohol parece ser un desencadenante. Tiene muchas crisis de cefalea varios días seguidos y luego recurrieron 2 meses después. Usualmente, lo despierta en la noche. Al examen físico tiene ptosis, inyección conjuntival, rinorrea ipsilateral al sitio del dolor. Refiere que  el dolor empeora cuando se acuesta. ¿Cuál de los siguientes es el mejor tratamiento?</a:t>
            </a:r>
            <a:endParaRPr/>
          </a:p>
          <a:p>
            <a:pPr marL="914388" lvl="1" indent="-457199" algn="just" rtl="0">
              <a:lnSpc>
                <a:spcPct val="80000"/>
              </a:lnSpc>
              <a:spcBef>
                <a:spcPts val="500"/>
              </a:spcBef>
              <a:spcAft>
                <a:spcPts val="0"/>
              </a:spcAft>
              <a:buClr>
                <a:srgbClr val="0A2F4F"/>
              </a:buClr>
              <a:buSzPts val="1800"/>
              <a:buFont typeface="Calibri"/>
              <a:buAutoNum type="alphaUcPeriod"/>
            </a:pPr>
            <a:r>
              <a:rPr lang="es-ES" sz="1800">
                <a:solidFill>
                  <a:srgbClr val="0A2F4F"/>
                </a:solidFill>
                <a:latin typeface="Montserrat"/>
                <a:ea typeface="Montserrat"/>
                <a:cs typeface="Montserrat"/>
                <a:sym typeface="Montserrat"/>
              </a:rPr>
              <a:t>Indometacina</a:t>
            </a:r>
            <a:r>
              <a:rPr lang="es-ES" sz="1800">
                <a:solidFill>
                  <a:srgbClr val="0A2F4F"/>
                </a:solidFill>
              </a:rPr>
              <a:t>.</a:t>
            </a:r>
            <a:endParaRPr/>
          </a:p>
          <a:p>
            <a:pPr marL="914388" lvl="1" indent="-457199" algn="just" rtl="0">
              <a:lnSpc>
                <a:spcPct val="80000"/>
              </a:lnSpc>
              <a:spcBef>
                <a:spcPts val="500"/>
              </a:spcBef>
              <a:spcAft>
                <a:spcPts val="0"/>
              </a:spcAft>
              <a:buClr>
                <a:srgbClr val="0A2F4F"/>
              </a:buClr>
              <a:buSzPts val="1800"/>
              <a:buFont typeface="Calibri"/>
              <a:buAutoNum type="alphaUcPeriod"/>
            </a:pPr>
            <a:r>
              <a:rPr lang="es-ES" sz="1800">
                <a:solidFill>
                  <a:srgbClr val="0A2F4F"/>
                </a:solidFill>
              </a:rPr>
              <a:t>Oxígeno</a:t>
            </a:r>
            <a:r>
              <a:rPr lang="es-ES" sz="1800">
                <a:solidFill>
                  <a:srgbClr val="0A2F4F"/>
                </a:solidFill>
                <a:latin typeface="Montserrat"/>
                <a:ea typeface="Montserrat"/>
                <a:cs typeface="Montserrat"/>
                <a:sym typeface="Montserrat"/>
              </a:rPr>
              <a:t> por máscara de no </a:t>
            </a:r>
            <a:r>
              <a:rPr lang="es-ES" sz="1800">
                <a:solidFill>
                  <a:srgbClr val="0A2F4F"/>
                </a:solidFill>
              </a:rPr>
              <a:t>reinhalación.</a:t>
            </a:r>
            <a:r>
              <a:rPr lang="es-ES" sz="1800">
                <a:solidFill>
                  <a:srgbClr val="0A2F4F"/>
                </a:solidFill>
                <a:latin typeface="Montserrat"/>
                <a:ea typeface="Montserrat"/>
                <a:cs typeface="Montserrat"/>
                <a:sym typeface="Montserrat"/>
              </a:rPr>
              <a:t> </a:t>
            </a:r>
            <a:endParaRPr/>
          </a:p>
          <a:p>
            <a:pPr marL="914388" lvl="1" indent="-457199" algn="just" rtl="0">
              <a:lnSpc>
                <a:spcPct val="80000"/>
              </a:lnSpc>
              <a:spcBef>
                <a:spcPts val="500"/>
              </a:spcBef>
              <a:spcAft>
                <a:spcPts val="0"/>
              </a:spcAft>
              <a:buClr>
                <a:srgbClr val="0A2F4F"/>
              </a:buClr>
              <a:buSzPts val="1800"/>
              <a:buFont typeface="Calibri"/>
              <a:buAutoNum type="alphaUcPeriod"/>
            </a:pPr>
            <a:r>
              <a:rPr lang="es-ES" sz="1800">
                <a:solidFill>
                  <a:srgbClr val="0A2F4F"/>
                </a:solidFill>
                <a:latin typeface="Montserrat"/>
                <a:ea typeface="Montserrat"/>
                <a:cs typeface="Montserrat"/>
                <a:sym typeface="Montserrat"/>
              </a:rPr>
              <a:t>Prednisolona</a:t>
            </a:r>
            <a:r>
              <a:rPr lang="es-ES" sz="1800">
                <a:solidFill>
                  <a:srgbClr val="0A2F4F"/>
                </a:solidFill>
              </a:rPr>
              <a:t>.</a:t>
            </a:r>
            <a:endParaRPr/>
          </a:p>
          <a:p>
            <a:pPr marL="914388" lvl="1" indent="-457199" algn="just" rtl="0">
              <a:lnSpc>
                <a:spcPct val="80000"/>
              </a:lnSpc>
              <a:spcBef>
                <a:spcPts val="500"/>
              </a:spcBef>
              <a:spcAft>
                <a:spcPts val="0"/>
              </a:spcAft>
              <a:buClr>
                <a:srgbClr val="0A2F4F"/>
              </a:buClr>
              <a:buSzPts val="1800"/>
              <a:buFont typeface="Calibri"/>
              <a:buAutoNum type="alphaUcPeriod"/>
            </a:pPr>
            <a:r>
              <a:rPr lang="es-ES" sz="1800">
                <a:solidFill>
                  <a:srgbClr val="0A2F4F"/>
                </a:solidFill>
                <a:latin typeface="Montserrat"/>
                <a:ea typeface="Montserrat"/>
                <a:cs typeface="Montserrat"/>
                <a:sym typeface="Montserrat"/>
              </a:rPr>
              <a:t>Cafeín</a:t>
            </a:r>
            <a:r>
              <a:rPr lang="es-ES" sz="1800">
                <a:solidFill>
                  <a:srgbClr val="0A2F4F"/>
                </a:solidFill>
              </a:rPr>
              <a:t>a.</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30"/>
          <p:cNvSpPr txBox="1">
            <a:spLocks noGrp="1"/>
          </p:cNvSpPr>
          <p:nvPr>
            <p:ph type="title"/>
          </p:nvPr>
        </p:nvSpPr>
        <p:spPr>
          <a:xfrm>
            <a:off x="450556" y="232230"/>
            <a:ext cx="8486954" cy="110436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BB0B0"/>
              </a:buClr>
              <a:buSzPts val="3600"/>
              <a:buFont typeface="Montserrat"/>
              <a:buNone/>
            </a:pPr>
            <a:r>
              <a:rPr lang="es-ES" sz="3600" b="1" dirty="0">
                <a:solidFill>
                  <a:srgbClr val="3BB0B0"/>
                </a:solidFill>
                <a:latin typeface="Montserrat"/>
                <a:ea typeface="Montserrat"/>
                <a:cs typeface="Montserrat"/>
                <a:sym typeface="Montserrat"/>
              </a:rPr>
              <a:t>Tratamiento en urgencias</a:t>
            </a:r>
            <a:endParaRPr sz="3600" b="1" dirty="0">
              <a:solidFill>
                <a:srgbClr val="3BB0B0"/>
              </a:solidFill>
              <a:latin typeface="Montserrat"/>
              <a:ea typeface="Montserrat"/>
              <a:cs typeface="Montserrat"/>
              <a:sym typeface="Montserrat"/>
            </a:endParaRPr>
          </a:p>
        </p:txBody>
      </p:sp>
      <p:grpSp>
        <p:nvGrpSpPr>
          <p:cNvPr id="440" name="Google Shape;440;p30"/>
          <p:cNvGrpSpPr/>
          <p:nvPr/>
        </p:nvGrpSpPr>
        <p:grpSpPr>
          <a:xfrm>
            <a:off x="5138577" y="1415880"/>
            <a:ext cx="6654838" cy="4026239"/>
            <a:chOff x="0" y="7455"/>
            <a:chExt cx="6654838" cy="4026239"/>
          </a:xfrm>
        </p:grpSpPr>
        <p:sp>
          <p:nvSpPr>
            <p:cNvPr id="441" name="Google Shape;441;p30"/>
            <p:cNvSpPr/>
            <p:nvPr/>
          </p:nvSpPr>
          <p:spPr>
            <a:xfrm>
              <a:off x="0" y="7455"/>
              <a:ext cx="6654838" cy="954719"/>
            </a:xfrm>
            <a:prstGeom prst="roundRect">
              <a:avLst>
                <a:gd name="adj" fmla="val 16667"/>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0"/>
            <p:cNvSpPr txBox="1"/>
            <p:nvPr/>
          </p:nvSpPr>
          <p:spPr>
            <a:xfrm>
              <a:off x="46606" y="54061"/>
              <a:ext cx="6561626" cy="861507"/>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lt1"/>
                </a:buClr>
                <a:buSzPts val="2400"/>
                <a:buFont typeface="Montserrat"/>
                <a:buNone/>
              </a:pPr>
              <a:r>
                <a:rPr lang="es-ES" sz="2400" b="0" i="0" u="none" strike="noStrike" cap="none">
                  <a:solidFill>
                    <a:schemeClr val="lt1"/>
                  </a:solidFill>
                  <a:latin typeface="Montserrat"/>
                  <a:ea typeface="Montserrat"/>
                  <a:cs typeface="Montserrat"/>
                  <a:sym typeface="Montserrat"/>
                </a:rPr>
                <a:t>Hidratación adecuada si no hay contraindicación.</a:t>
              </a:r>
              <a:endParaRPr sz="2400" b="0" i="0" u="none" strike="noStrike" cap="none">
                <a:solidFill>
                  <a:schemeClr val="lt1"/>
                </a:solidFill>
                <a:latin typeface="Montserrat"/>
                <a:ea typeface="Montserrat"/>
                <a:cs typeface="Montserrat"/>
                <a:sym typeface="Montserrat"/>
              </a:endParaRPr>
            </a:p>
          </p:txBody>
        </p:sp>
        <p:sp>
          <p:nvSpPr>
            <p:cNvPr id="443" name="Google Shape;443;p30"/>
            <p:cNvSpPr/>
            <p:nvPr/>
          </p:nvSpPr>
          <p:spPr>
            <a:xfrm>
              <a:off x="0" y="1031295"/>
              <a:ext cx="6654838" cy="954719"/>
            </a:xfrm>
            <a:prstGeom prst="roundRect">
              <a:avLst>
                <a:gd name="adj" fmla="val 16667"/>
              </a:avLst>
            </a:prstGeom>
            <a:solidFill>
              <a:srgbClr val="50C9B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0"/>
            <p:cNvSpPr txBox="1"/>
            <p:nvPr/>
          </p:nvSpPr>
          <p:spPr>
            <a:xfrm>
              <a:off x="46606" y="1077901"/>
              <a:ext cx="6561626" cy="861507"/>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lt1"/>
                </a:buClr>
                <a:buSzPts val="2400"/>
                <a:buFont typeface="Montserrat"/>
                <a:buNone/>
              </a:pPr>
              <a:r>
                <a:rPr lang="es-ES" sz="2400" b="0" i="0" u="none" strike="noStrike" cap="none">
                  <a:solidFill>
                    <a:schemeClr val="lt1"/>
                  </a:solidFill>
                  <a:latin typeface="Montserrat"/>
                  <a:ea typeface="Montserrat"/>
                  <a:cs typeface="Montserrat"/>
                  <a:sym typeface="Montserrat"/>
                </a:rPr>
                <a:t>¡Tratar la cefalea SIN OPIOIDES!</a:t>
              </a:r>
              <a:endParaRPr sz="2400" b="0" i="0" u="none" strike="noStrike" cap="none">
                <a:solidFill>
                  <a:schemeClr val="lt1"/>
                </a:solidFill>
                <a:latin typeface="Montserrat"/>
                <a:ea typeface="Montserrat"/>
                <a:cs typeface="Montserrat"/>
                <a:sym typeface="Montserrat"/>
              </a:endParaRPr>
            </a:p>
          </p:txBody>
        </p:sp>
        <p:sp>
          <p:nvSpPr>
            <p:cNvPr id="445" name="Google Shape;445;p30"/>
            <p:cNvSpPr/>
            <p:nvPr/>
          </p:nvSpPr>
          <p:spPr>
            <a:xfrm>
              <a:off x="0" y="2055135"/>
              <a:ext cx="6654838" cy="954719"/>
            </a:xfrm>
            <a:prstGeom prst="roundRect">
              <a:avLst>
                <a:gd name="adj" fmla="val 16667"/>
              </a:avLst>
            </a:prstGeom>
            <a:solidFill>
              <a:srgbClr val="48BD6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0"/>
            <p:cNvSpPr txBox="1"/>
            <p:nvPr/>
          </p:nvSpPr>
          <p:spPr>
            <a:xfrm>
              <a:off x="46606" y="2101741"/>
              <a:ext cx="6561626" cy="861507"/>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lt1"/>
                </a:buClr>
                <a:buSzPts val="2400"/>
                <a:buFont typeface="Montserrat"/>
                <a:buNone/>
              </a:pPr>
              <a:r>
                <a:rPr lang="es-ES" sz="2400" b="0" i="0" u="none" strike="noStrike" cap="none">
                  <a:solidFill>
                    <a:schemeClr val="lt1"/>
                  </a:solidFill>
                  <a:latin typeface="Montserrat"/>
                  <a:ea typeface="Montserrat"/>
                  <a:cs typeface="Montserrat"/>
                  <a:sym typeface="Montserrat"/>
                </a:rPr>
                <a:t>Rápido alivio con medicamentos IV. </a:t>
              </a:r>
              <a:endParaRPr sz="2400" b="0" i="0" u="none" strike="noStrike" cap="none">
                <a:solidFill>
                  <a:schemeClr val="lt1"/>
                </a:solidFill>
                <a:latin typeface="Montserrat"/>
                <a:ea typeface="Montserrat"/>
                <a:cs typeface="Montserrat"/>
                <a:sym typeface="Montserrat"/>
              </a:endParaRPr>
            </a:p>
          </p:txBody>
        </p:sp>
        <p:sp>
          <p:nvSpPr>
            <p:cNvPr id="447" name="Google Shape;447;p30"/>
            <p:cNvSpPr/>
            <p:nvPr/>
          </p:nvSpPr>
          <p:spPr>
            <a:xfrm>
              <a:off x="0" y="3078975"/>
              <a:ext cx="6654838" cy="954719"/>
            </a:xfrm>
            <a:prstGeom prst="roundRect">
              <a:avLst>
                <a:gd name="adj" fmla="val 16667"/>
              </a:avLst>
            </a:prstGeom>
            <a:solidFill>
              <a:srgbClr val="6FAB4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0"/>
            <p:cNvSpPr txBox="1"/>
            <p:nvPr/>
          </p:nvSpPr>
          <p:spPr>
            <a:xfrm>
              <a:off x="46606" y="3125581"/>
              <a:ext cx="6561626" cy="861507"/>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lt1"/>
                </a:buClr>
                <a:buSzPts val="2400"/>
                <a:buFont typeface="Montserrat"/>
                <a:buNone/>
              </a:pPr>
              <a:r>
                <a:rPr lang="es-ES" sz="2400" b="0" i="0" u="none" strike="noStrike" cap="none">
                  <a:solidFill>
                    <a:schemeClr val="lt1"/>
                  </a:solidFill>
                  <a:latin typeface="Montserrat"/>
                  <a:ea typeface="Montserrat"/>
                  <a:cs typeface="Montserrat"/>
                  <a:sym typeface="Montserrat"/>
                </a:rPr>
                <a:t>Establecer expectativas correctas.</a:t>
              </a:r>
              <a:endParaRPr sz="2400" b="0" i="0" u="none" strike="noStrike" cap="none">
                <a:solidFill>
                  <a:schemeClr val="lt1"/>
                </a:solidFill>
                <a:latin typeface="Montserrat"/>
                <a:ea typeface="Montserrat"/>
                <a:cs typeface="Montserrat"/>
                <a:sym typeface="Montserrat"/>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pic>
        <p:nvPicPr>
          <p:cNvPr id="455" name="Google Shape;455;p3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366744" y="1660548"/>
            <a:ext cx="7563151" cy="3191299"/>
          </a:xfrm>
          <a:prstGeom prst="rect">
            <a:avLst/>
          </a:prstGeom>
          <a:noFill/>
          <a:ln>
            <a:noFill/>
          </a:ln>
        </p:spPr>
      </p:pic>
      <p:sp>
        <p:nvSpPr>
          <p:cNvPr id="454" name="Google Shape;454;p31"/>
          <p:cNvSpPr txBox="1">
            <a:spLocks noGrp="1"/>
          </p:cNvSpPr>
          <p:nvPr>
            <p:ph type="title"/>
          </p:nvPr>
        </p:nvSpPr>
        <p:spPr>
          <a:xfrm>
            <a:off x="554502" y="280695"/>
            <a:ext cx="6336323" cy="86994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3BB0B0"/>
              </a:buClr>
              <a:buSzPts val="3600"/>
              <a:buFont typeface="Montserrat"/>
              <a:buNone/>
            </a:pPr>
            <a:r>
              <a:rPr lang="es-ES" sz="3600" b="1" dirty="0">
                <a:solidFill>
                  <a:srgbClr val="3BB0B0"/>
                </a:solidFill>
                <a:latin typeface="Montserrat"/>
                <a:ea typeface="Montserrat"/>
                <a:cs typeface="Montserrat"/>
                <a:sym typeface="Montserrat"/>
              </a:rPr>
              <a:t>Abordaje por tipo de crisis </a:t>
            </a:r>
            <a:endParaRPr sz="3600" b="1" dirty="0">
              <a:solidFill>
                <a:srgbClr val="3BB0B0"/>
              </a:solidFill>
              <a:latin typeface="Montserrat"/>
              <a:ea typeface="Montserrat"/>
              <a:cs typeface="Montserrat"/>
              <a:sym typeface="Montserra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32"/>
          <p:cNvSpPr txBox="1">
            <a:spLocks noGrp="1"/>
          </p:cNvSpPr>
          <p:nvPr>
            <p:ph type="title"/>
          </p:nvPr>
        </p:nvSpPr>
        <p:spPr>
          <a:xfrm>
            <a:off x="399421" y="553792"/>
            <a:ext cx="5287107" cy="20046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BB0B0"/>
              </a:buClr>
              <a:buSzPts val="3200"/>
              <a:buFont typeface="Montserrat"/>
              <a:buNone/>
            </a:pPr>
            <a:r>
              <a:rPr lang="es-ES" sz="3200" b="1" dirty="0">
                <a:solidFill>
                  <a:srgbClr val="3BB0B0"/>
                </a:solidFill>
                <a:latin typeface="Montserrat"/>
                <a:ea typeface="Montserrat"/>
                <a:cs typeface="Montserrat"/>
                <a:sym typeface="Montserrat"/>
              </a:rPr>
              <a:t>Atacar por varios mecanismos de acción </a:t>
            </a:r>
            <a:endParaRPr sz="3200" b="1" dirty="0">
              <a:solidFill>
                <a:srgbClr val="3BB0B0"/>
              </a:solidFill>
              <a:latin typeface="Montserrat"/>
              <a:ea typeface="Montserrat"/>
              <a:cs typeface="Montserrat"/>
              <a:sym typeface="Montserrat"/>
            </a:endParaRPr>
          </a:p>
        </p:txBody>
      </p:sp>
      <p:sp>
        <p:nvSpPr>
          <p:cNvPr id="462" name="Google Shape;462;p32"/>
          <p:cNvSpPr/>
          <p:nvPr/>
        </p:nvSpPr>
        <p:spPr>
          <a:xfrm>
            <a:off x="5801697" y="695599"/>
            <a:ext cx="2723991" cy="1687895"/>
          </a:xfrm>
          <a:prstGeom prst="roundRect">
            <a:avLst>
              <a:gd name="adj" fmla="val 16667"/>
            </a:avLst>
          </a:prstGeom>
          <a:solidFill>
            <a:srgbClr val="7B7B7B"/>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2000" b="1" i="0" u="none" strike="noStrike" cap="none">
                <a:solidFill>
                  <a:schemeClr val="lt1"/>
                </a:solidFill>
                <a:latin typeface="Montserrat"/>
                <a:ea typeface="Montserrat"/>
                <a:cs typeface="Montserrat"/>
                <a:sym typeface="Montserrat"/>
              </a:rPr>
              <a:t>Hidratación IV</a:t>
            </a:r>
            <a:endParaRPr/>
          </a:p>
          <a:p>
            <a:pPr marL="0" marR="0" lvl="0" indent="0" algn="ctr" rtl="0">
              <a:spcBef>
                <a:spcPts val="0"/>
              </a:spcBef>
              <a:spcAft>
                <a:spcPts val="0"/>
              </a:spcAft>
              <a:buNone/>
            </a:pPr>
            <a:r>
              <a:rPr lang="es-ES" sz="2000" b="0" i="0" u="none" strike="noStrike" cap="none">
                <a:solidFill>
                  <a:schemeClr val="lt1"/>
                </a:solidFill>
                <a:latin typeface="Montserrat"/>
                <a:ea typeface="Montserrat"/>
                <a:cs typeface="Montserrat"/>
                <a:sym typeface="Montserrat"/>
              </a:rPr>
              <a:t>SSN  0.9% 80-100 cc/hr </a:t>
            </a:r>
            <a:endParaRPr sz="2000" b="0" i="0" u="none" strike="noStrike" cap="none">
              <a:solidFill>
                <a:schemeClr val="lt1"/>
              </a:solidFill>
              <a:latin typeface="Montserrat"/>
              <a:ea typeface="Montserrat"/>
              <a:cs typeface="Montserrat"/>
              <a:sym typeface="Montserrat"/>
            </a:endParaRPr>
          </a:p>
        </p:txBody>
      </p:sp>
      <p:sp>
        <p:nvSpPr>
          <p:cNvPr id="463" name="Google Shape;463;p32"/>
          <p:cNvSpPr/>
          <p:nvPr/>
        </p:nvSpPr>
        <p:spPr>
          <a:xfrm>
            <a:off x="5801698" y="2558438"/>
            <a:ext cx="2723991" cy="1687895"/>
          </a:xfrm>
          <a:prstGeom prst="roundRect">
            <a:avLst>
              <a:gd name="adj" fmla="val 16667"/>
            </a:avLst>
          </a:prstGeom>
          <a:solidFill>
            <a:srgbClr val="00B05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800" b="1" i="0" u="none" strike="noStrike" cap="none" dirty="0">
                <a:solidFill>
                  <a:schemeClr val="lt1"/>
                </a:solidFill>
                <a:latin typeface="Montserrat"/>
                <a:ea typeface="Montserrat"/>
                <a:cs typeface="Montserrat"/>
                <a:sym typeface="Montserrat"/>
              </a:rPr>
              <a:t>Metoclopramida </a:t>
            </a:r>
            <a:r>
              <a:rPr lang="es-ES" sz="1800" b="0" i="0" u="none" strike="noStrike" cap="none" dirty="0">
                <a:solidFill>
                  <a:schemeClr val="lt1"/>
                </a:solidFill>
                <a:latin typeface="Montserrat"/>
                <a:ea typeface="Montserrat"/>
                <a:cs typeface="Montserrat"/>
                <a:sym typeface="Montserrat"/>
              </a:rPr>
              <a:t>IV 10 mg c/ 8 horas</a:t>
            </a:r>
            <a:endParaRPr sz="1800" b="0" i="0" u="none" strike="noStrike" cap="none" dirty="0">
              <a:solidFill>
                <a:schemeClr val="lt1"/>
              </a:solidFill>
              <a:latin typeface="Montserrat"/>
              <a:ea typeface="Montserrat"/>
              <a:cs typeface="Montserrat"/>
              <a:sym typeface="Montserrat"/>
            </a:endParaRPr>
          </a:p>
        </p:txBody>
      </p:sp>
      <p:sp>
        <p:nvSpPr>
          <p:cNvPr id="464" name="Google Shape;464;p32"/>
          <p:cNvSpPr/>
          <p:nvPr/>
        </p:nvSpPr>
        <p:spPr>
          <a:xfrm>
            <a:off x="8918587" y="2558439"/>
            <a:ext cx="2723991" cy="1687895"/>
          </a:xfrm>
          <a:prstGeom prst="roundRect">
            <a:avLst>
              <a:gd name="adj" fmla="val 16667"/>
            </a:avLst>
          </a:prstGeom>
          <a:solidFill>
            <a:srgbClr val="0070C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800" b="1" i="0" u="none" strike="noStrike" cap="none">
                <a:solidFill>
                  <a:schemeClr val="lt1"/>
                </a:solidFill>
                <a:latin typeface="Montserrat"/>
                <a:ea typeface="Montserrat"/>
                <a:cs typeface="Montserrat"/>
                <a:sym typeface="Montserrat"/>
              </a:rPr>
              <a:t>AINES </a:t>
            </a:r>
            <a:endParaRPr/>
          </a:p>
          <a:p>
            <a:pPr marL="0" marR="0" lvl="0" indent="0" algn="ctr" rtl="0">
              <a:spcBef>
                <a:spcPts val="0"/>
              </a:spcBef>
              <a:spcAft>
                <a:spcPts val="0"/>
              </a:spcAft>
              <a:buNone/>
            </a:pPr>
            <a:r>
              <a:rPr lang="es-ES" sz="1800" b="0" i="0" u="none" strike="noStrike" cap="none">
                <a:solidFill>
                  <a:schemeClr val="lt1"/>
                </a:solidFill>
                <a:latin typeface="Montserrat"/>
                <a:ea typeface="Montserrat"/>
                <a:cs typeface="Montserrat"/>
                <a:sym typeface="Montserrat"/>
              </a:rPr>
              <a:t>ASA, Ibuprofeno, naproxeno, diclofenaco, ketorolaco</a:t>
            </a:r>
            <a:endParaRPr sz="1800" b="0" i="0" u="none" strike="noStrike" cap="none">
              <a:solidFill>
                <a:schemeClr val="lt1"/>
              </a:solidFill>
              <a:latin typeface="Montserrat"/>
              <a:ea typeface="Montserrat"/>
              <a:cs typeface="Montserrat"/>
              <a:sym typeface="Montserrat"/>
            </a:endParaRPr>
          </a:p>
        </p:txBody>
      </p:sp>
      <p:sp>
        <p:nvSpPr>
          <p:cNvPr id="465" name="Google Shape;465;p32"/>
          <p:cNvSpPr/>
          <p:nvPr/>
        </p:nvSpPr>
        <p:spPr>
          <a:xfrm>
            <a:off x="8918586" y="695599"/>
            <a:ext cx="2723991" cy="1706230"/>
          </a:xfrm>
          <a:prstGeom prst="roundRect">
            <a:avLst>
              <a:gd name="adj" fmla="val 16667"/>
            </a:avLst>
          </a:prstGeom>
          <a:solidFill>
            <a:srgbClr val="FFC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800" b="1" i="0" u="none" strike="noStrike" cap="none">
                <a:solidFill>
                  <a:schemeClr val="lt1"/>
                </a:solidFill>
                <a:latin typeface="Montserrat"/>
                <a:ea typeface="Montserrat"/>
                <a:cs typeface="Montserrat"/>
                <a:sym typeface="Montserrat"/>
              </a:rPr>
              <a:t>Sulfato de Magnesio</a:t>
            </a:r>
            <a:endParaRPr/>
          </a:p>
          <a:p>
            <a:pPr marL="0" marR="0" lvl="0" indent="0" algn="ctr" rtl="0">
              <a:spcBef>
                <a:spcPts val="0"/>
              </a:spcBef>
              <a:spcAft>
                <a:spcPts val="0"/>
              </a:spcAft>
              <a:buNone/>
            </a:pPr>
            <a:r>
              <a:rPr lang="es-ES" sz="1800" b="0" i="0" u="none" strike="noStrike" cap="none">
                <a:solidFill>
                  <a:schemeClr val="lt1"/>
                </a:solidFill>
                <a:latin typeface="Montserrat"/>
                <a:ea typeface="Montserrat"/>
                <a:cs typeface="Montserrat"/>
                <a:sym typeface="Montserrat"/>
              </a:rPr>
              <a:t>1gr mg c/8 hrs </a:t>
            </a:r>
            <a:endParaRPr/>
          </a:p>
          <a:p>
            <a:pPr marL="0" marR="0" lvl="0" indent="0" algn="ctr" rtl="0">
              <a:spcBef>
                <a:spcPts val="0"/>
              </a:spcBef>
              <a:spcAft>
                <a:spcPts val="0"/>
              </a:spcAft>
              <a:buNone/>
            </a:pPr>
            <a:endParaRPr sz="1800" b="1" i="0" u="none" strike="noStrike" cap="none">
              <a:solidFill>
                <a:schemeClr val="lt1"/>
              </a:solidFill>
              <a:latin typeface="Montserrat"/>
              <a:ea typeface="Montserrat"/>
              <a:cs typeface="Montserrat"/>
              <a:sym typeface="Montserrat"/>
            </a:endParaRPr>
          </a:p>
        </p:txBody>
      </p:sp>
      <p:sp>
        <p:nvSpPr>
          <p:cNvPr id="466" name="Google Shape;466;p32"/>
          <p:cNvSpPr/>
          <p:nvPr/>
        </p:nvSpPr>
        <p:spPr>
          <a:xfrm>
            <a:off x="5801699" y="4421277"/>
            <a:ext cx="2723991" cy="157114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i="0" u="none" strike="noStrike" cap="none">
              <a:solidFill>
                <a:schemeClr val="lt1"/>
              </a:solidFill>
              <a:latin typeface="Montserrat"/>
              <a:ea typeface="Montserrat"/>
              <a:cs typeface="Montserrat"/>
              <a:sym typeface="Montserrat"/>
            </a:endParaRPr>
          </a:p>
          <a:p>
            <a:pPr marL="0" marR="0" lvl="0" indent="0" algn="ctr" rtl="0">
              <a:spcBef>
                <a:spcPts val="0"/>
              </a:spcBef>
              <a:spcAft>
                <a:spcPts val="0"/>
              </a:spcAft>
              <a:buNone/>
            </a:pPr>
            <a:r>
              <a:rPr lang="es-ES" sz="1600" b="1" i="0" u="none" strike="noStrike" cap="none">
                <a:solidFill>
                  <a:schemeClr val="lt1"/>
                </a:solidFill>
                <a:latin typeface="Montserrat"/>
                <a:ea typeface="Montserrat"/>
                <a:cs typeface="Montserrat"/>
                <a:sym typeface="Montserrat"/>
              </a:rPr>
              <a:t>Ergotamina</a:t>
            </a:r>
            <a:endParaRPr/>
          </a:p>
          <a:p>
            <a:pPr marL="0" marR="0" lvl="0" indent="0" algn="ctr" rtl="0">
              <a:spcBef>
                <a:spcPts val="0"/>
              </a:spcBef>
              <a:spcAft>
                <a:spcPts val="0"/>
              </a:spcAft>
              <a:buNone/>
            </a:pPr>
            <a:r>
              <a:rPr lang="es-ES" sz="1600" b="1" i="0" u="none" strike="noStrike" cap="none">
                <a:solidFill>
                  <a:schemeClr val="lt1"/>
                </a:solidFill>
                <a:latin typeface="Montserrat"/>
                <a:ea typeface="Montserrat"/>
                <a:cs typeface="Montserrat"/>
                <a:sym typeface="Montserrat"/>
              </a:rPr>
              <a:t> </a:t>
            </a:r>
            <a:r>
              <a:rPr lang="es-ES" sz="1600" b="0" i="0" u="none" strike="noStrike" cap="none">
                <a:solidFill>
                  <a:schemeClr val="lt1"/>
                </a:solidFill>
                <a:latin typeface="Montserrat"/>
                <a:ea typeface="Montserrat"/>
                <a:cs typeface="Montserrat"/>
                <a:sym typeface="Montserrat"/>
              </a:rPr>
              <a:t>1 mg si dolor, no </a:t>
            </a:r>
            <a:r>
              <a:rPr lang="es-ES" sz="1600">
                <a:solidFill>
                  <a:schemeClr val="lt1"/>
                </a:solidFill>
                <a:latin typeface="Montserrat"/>
                <a:ea typeface="Montserrat"/>
                <a:cs typeface="Montserrat"/>
                <a:sym typeface="Montserrat"/>
              </a:rPr>
              <a:t>más</a:t>
            </a:r>
            <a:r>
              <a:rPr lang="es-ES" sz="1600" b="0" i="0" u="none" strike="noStrike" cap="none">
                <a:solidFill>
                  <a:schemeClr val="lt1"/>
                </a:solidFill>
                <a:latin typeface="Montserrat"/>
                <a:ea typeface="Montserrat"/>
                <a:cs typeface="Montserrat"/>
                <a:sym typeface="Montserrat"/>
              </a:rPr>
              <a:t> de 6 tabletas/semana, no </a:t>
            </a:r>
            <a:r>
              <a:rPr lang="es-ES" sz="1600">
                <a:solidFill>
                  <a:schemeClr val="lt1"/>
                </a:solidFill>
                <a:latin typeface="Montserrat"/>
                <a:ea typeface="Montserrat"/>
                <a:cs typeface="Montserrat"/>
                <a:sym typeface="Montserrat"/>
              </a:rPr>
              <a:t>más</a:t>
            </a:r>
            <a:r>
              <a:rPr lang="es-ES" sz="1600" b="0" i="0" u="none" strike="noStrike" cap="none">
                <a:solidFill>
                  <a:schemeClr val="lt1"/>
                </a:solidFill>
                <a:latin typeface="Montserrat"/>
                <a:ea typeface="Montserrat"/>
                <a:cs typeface="Montserrat"/>
                <a:sym typeface="Montserrat"/>
              </a:rPr>
              <a:t> de 10 tabletas</a:t>
            </a:r>
            <a:r>
              <a:rPr lang="es-ES" sz="1600">
                <a:solidFill>
                  <a:schemeClr val="lt1"/>
                </a:solidFill>
                <a:latin typeface="Montserrat"/>
                <a:ea typeface="Montserrat"/>
                <a:cs typeface="Montserrat"/>
                <a:sym typeface="Montserrat"/>
              </a:rPr>
              <a:t>/</a:t>
            </a:r>
            <a:r>
              <a:rPr lang="es-ES" sz="1600" b="0" i="0" u="none" strike="noStrike" cap="none">
                <a:solidFill>
                  <a:schemeClr val="lt1"/>
                </a:solidFill>
                <a:latin typeface="Montserrat"/>
                <a:ea typeface="Montserrat"/>
                <a:cs typeface="Montserrat"/>
                <a:sym typeface="Montserrat"/>
              </a:rPr>
              <a:t>mes </a:t>
            </a:r>
            <a:endParaRPr sz="1600" b="1" i="0" u="none" strike="noStrike" cap="none">
              <a:solidFill>
                <a:schemeClr val="lt1"/>
              </a:solidFill>
              <a:latin typeface="Montserrat"/>
              <a:ea typeface="Montserrat"/>
              <a:cs typeface="Montserrat"/>
              <a:sym typeface="Montserrat"/>
            </a:endParaRPr>
          </a:p>
          <a:p>
            <a:pPr marL="0" marR="0" lvl="0" indent="0" algn="ctr" rtl="0">
              <a:spcBef>
                <a:spcPts val="0"/>
              </a:spcBef>
              <a:spcAft>
                <a:spcPts val="0"/>
              </a:spcAft>
              <a:buNone/>
            </a:pPr>
            <a:endParaRPr sz="1600" b="0" i="0" u="none" strike="noStrike" cap="none">
              <a:solidFill>
                <a:schemeClr val="lt1"/>
              </a:solidFill>
              <a:latin typeface="Montserrat"/>
              <a:ea typeface="Montserrat"/>
              <a:cs typeface="Montserrat"/>
              <a:sym typeface="Montserrat"/>
            </a:endParaRPr>
          </a:p>
        </p:txBody>
      </p:sp>
      <p:sp>
        <p:nvSpPr>
          <p:cNvPr id="467" name="Google Shape;467;p32"/>
          <p:cNvSpPr/>
          <p:nvPr/>
        </p:nvSpPr>
        <p:spPr>
          <a:xfrm>
            <a:off x="8918588" y="4402944"/>
            <a:ext cx="2723991" cy="1571140"/>
          </a:xfrm>
          <a:prstGeom prst="roundRect">
            <a:avLst>
              <a:gd name="adj" fmla="val 16667"/>
            </a:avLst>
          </a:prstGeom>
          <a:solidFill>
            <a:srgbClr val="FF0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800" b="1" i="0" u="none" strike="noStrike" cap="none">
                <a:solidFill>
                  <a:schemeClr val="lt1"/>
                </a:solidFill>
                <a:latin typeface="Montserrat"/>
                <a:ea typeface="Montserrat"/>
                <a:cs typeface="Montserrat"/>
                <a:sym typeface="Montserrat"/>
              </a:rPr>
              <a:t>Dexametasona </a:t>
            </a:r>
            <a:endParaRPr/>
          </a:p>
          <a:p>
            <a:pPr marL="0" marR="0" lvl="0" indent="0" algn="ctr" rtl="0">
              <a:spcBef>
                <a:spcPts val="0"/>
              </a:spcBef>
              <a:spcAft>
                <a:spcPts val="0"/>
              </a:spcAft>
              <a:buNone/>
            </a:pPr>
            <a:r>
              <a:rPr lang="es-ES" sz="1800" b="0" i="0" u="none" strike="noStrike" cap="none">
                <a:solidFill>
                  <a:schemeClr val="lt1"/>
                </a:solidFill>
                <a:latin typeface="Montserrat"/>
                <a:ea typeface="Montserrat"/>
                <a:cs typeface="Montserrat"/>
                <a:sym typeface="Montserrat"/>
              </a:rPr>
              <a:t>IM o IV</a:t>
            </a:r>
            <a:endParaRPr/>
          </a:p>
          <a:p>
            <a:pPr marL="0" marR="0" lvl="0" indent="0" algn="ctr" rtl="0">
              <a:spcBef>
                <a:spcPts val="0"/>
              </a:spcBef>
              <a:spcAft>
                <a:spcPts val="0"/>
              </a:spcAft>
              <a:buNone/>
            </a:pPr>
            <a:r>
              <a:rPr lang="es-ES" sz="1800" b="0" i="0" u="none" strike="noStrike" cap="none">
                <a:solidFill>
                  <a:schemeClr val="lt1"/>
                </a:solidFill>
                <a:latin typeface="Montserrat"/>
                <a:ea typeface="Montserrat"/>
                <a:cs typeface="Montserrat"/>
                <a:sym typeface="Montserrat"/>
              </a:rPr>
              <a:t>(profilaxis a corto plazo) 10-25 mg</a:t>
            </a:r>
            <a:endParaRPr sz="1800" b="0" i="0" u="none" strike="noStrike" cap="none">
              <a:solidFill>
                <a:schemeClr val="lt1"/>
              </a:solidFill>
              <a:latin typeface="Montserrat"/>
              <a:ea typeface="Montserrat"/>
              <a:cs typeface="Montserrat"/>
              <a:sym typeface="Montserra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33"/>
          <p:cNvSpPr txBox="1">
            <a:spLocks noGrp="1"/>
          </p:cNvSpPr>
          <p:nvPr>
            <p:ph type="title"/>
          </p:nvPr>
        </p:nvSpPr>
        <p:spPr>
          <a:xfrm>
            <a:off x="479607" y="389793"/>
            <a:ext cx="3628292" cy="63274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3BB0B0"/>
              </a:buClr>
              <a:buSzPts val="3959"/>
              <a:buFont typeface="Montserrat"/>
              <a:buNone/>
            </a:pPr>
            <a:r>
              <a:rPr lang="es-ES" sz="3959" b="1" dirty="0" err="1">
                <a:solidFill>
                  <a:srgbClr val="3BB0B0"/>
                </a:solidFill>
                <a:latin typeface="Montserrat"/>
                <a:ea typeface="Montserrat"/>
                <a:cs typeface="Montserrat"/>
                <a:sym typeface="Montserrat"/>
              </a:rPr>
              <a:t>Triptanes</a:t>
            </a:r>
            <a:endParaRPr sz="3959" b="1" dirty="0">
              <a:solidFill>
                <a:srgbClr val="3BB0B0"/>
              </a:solidFill>
              <a:latin typeface="Montserrat"/>
              <a:ea typeface="Montserrat"/>
              <a:cs typeface="Montserrat"/>
              <a:sym typeface="Montserrat"/>
            </a:endParaRPr>
          </a:p>
        </p:txBody>
      </p:sp>
      <p:sp>
        <p:nvSpPr>
          <p:cNvPr id="474" name="Google Shape;474;p33"/>
          <p:cNvSpPr/>
          <p:nvPr/>
        </p:nvSpPr>
        <p:spPr>
          <a:xfrm>
            <a:off x="6469223" y="1664452"/>
            <a:ext cx="2441322" cy="1450251"/>
          </a:xfrm>
          <a:prstGeom prst="roundRect">
            <a:avLst>
              <a:gd name="adj" fmla="val 16667"/>
            </a:avLst>
          </a:prstGeom>
          <a:solidFill>
            <a:schemeClr val="accent3"/>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2800" b="1" i="0" u="none" strike="noStrike" cap="none">
                <a:solidFill>
                  <a:schemeClr val="lt1"/>
                </a:solidFill>
                <a:latin typeface="Calibri"/>
                <a:ea typeface="Calibri"/>
                <a:cs typeface="Calibri"/>
                <a:sym typeface="Calibri"/>
              </a:rPr>
              <a:t>Sumatriptan</a:t>
            </a:r>
            <a:endParaRPr sz="2800" b="1" i="0" u="none" strike="noStrike" cap="none">
              <a:solidFill>
                <a:schemeClr val="lt1"/>
              </a:solidFill>
              <a:latin typeface="Calibri"/>
              <a:ea typeface="Calibri"/>
              <a:cs typeface="Calibri"/>
              <a:sym typeface="Calibri"/>
            </a:endParaRPr>
          </a:p>
          <a:p>
            <a:pPr marL="0" marR="0" lvl="0" indent="0" algn="ctr" rtl="0">
              <a:spcBef>
                <a:spcPts val="0"/>
              </a:spcBef>
              <a:spcAft>
                <a:spcPts val="0"/>
              </a:spcAft>
              <a:buNone/>
            </a:pPr>
            <a:r>
              <a:rPr lang="es-ES" sz="2800" b="0" i="0" u="none" strike="noStrike" cap="none">
                <a:solidFill>
                  <a:schemeClr val="lt1"/>
                </a:solidFill>
                <a:latin typeface="Calibri"/>
                <a:ea typeface="Calibri"/>
                <a:cs typeface="Calibri"/>
                <a:sym typeface="Calibri"/>
              </a:rPr>
              <a:t>SC, Oral </a:t>
            </a:r>
            <a:endParaRPr sz="2800" b="0" i="0" u="none" strike="noStrike" cap="none">
              <a:solidFill>
                <a:schemeClr val="lt1"/>
              </a:solidFill>
              <a:latin typeface="Calibri"/>
              <a:ea typeface="Calibri"/>
              <a:cs typeface="Calibri"/>
              <a:sym typeface="Calibri"/>
            </a:endParaRPr>
          </a:p>
        </p:txBody>
      </p:sp>
      <p:sp>
        <p:nvSpPr>
          <p:cNvPr id="475" name="Google Shape;475;p33"/>
          <p:cNvSpPr/>
          <p:nvPr/>
        </p:nvSpPr>
        <p:spPr>
          <a:xfrm>
            <a:off x="9414229" y="1642338"/>
            <a:ext cx="2441322" cy="1472365"/>
          </a:xfrm>
          <a:prstGeom prst="roundRect">
            <a:avLst>
              <a:gd name="adj" fmla="val 16667"/>
            </a:avLst>
          </a:prstGeom>
          <a:solidFill>
            <a:srgbClr val="54813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2800" b="1" i="0" u="none" strike="noStrike" cap="none">
                <a:solidFill>
                  <a:schemeClr val="lt1"/>
                </a:solidFill>
                <a:latin typeface="Calibri"/>
                <a:ea typeface="Calibri"/>
                <a:cs typeface="Calibri"/>
                <a:sym typeface="Calibri"/>
              </a:rPr>
              <a:t>Naratriptan</a:t>
            </a:r>
            <a:endParaRPr sz="2800" b="1" i="0" u="none" strike="noStrike" cap="none">
              <a:solidFill>
                <a:schemeClr val="lt1"/>
              </a:solidFill>
              <a:latin typeface="Calibri"/>
              <a:ea typeface="Calibri"/>
              <a:cs typeface="Calibri"/>
              <a:sym typeface="Calibri"/>
            </a:endParaRPr>
          </a:p>
          <a:p>
            <a:pPr marL="0" marR="0" lvl="0" indent="0" algn="ctr" rtl="0">
              <a:spcBef>
                <a:spcPts val="0"/>
              </a:spcBef>
              <a:spcAft>
                <a:spcPts val="0"/>
              </a:spcAft>
              <a:buNone/>
            </a:pPr>
            <a:r>
              <a:rPr lang="es-ES" sz="2800" b="0" i="0" u="none" strike="noStrike" cap="none">
                <a:solidFill>
                  <a:schemeClr val="lt1"/>
                </a:solidFill>
                <a:latin typeface="Calibri"/>
                <a:ea typeface="Calibri"/>
                <a:cs typeface="Calibri"/>
                <a:sym typeface="Calibri"/>
              </a:rPr>
              <a:t>Oral</a:t>
            </a:r>
            <a:endParaRPr sz="2800" b="0" i="0" u="none" strike="noStrike" cap="none">
              <a:solidFill>
                <a:schemeClr val="lt1"/>
              </a:solidFill>
              <a:latin typeface="Calibri"/>
              <a:ea typeface="Calibri"/>
              <a:cs typeface="Calibri"/>
              <a:sym typeface="Calibri"/>
            </a:endParaRPr>
          </a:p>
        </p:txBody>
      </p:sp>
      <p:sp>
        <p:nvSpPr>
          <p:cNvPr id="476" name="Google Shape;476;p33"/>
          <p:cNvSpPr/>
          <p:nvPr/>
        </p:nvSpPr>
        <p:spPr>
          <a:xfrm>
            <a:off x="597096" y="1689914"/>
            <a:ext cx="2441322" cy="1415714"/>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2800" b="1" i="0" u="none" strike="noStrike" cap="none">
                <a:solidFill>
                  <a:schemeClr val="lt1"/>
                </a:solidFill>
                <a:latin typeface="Calibri"/>
                <a:ea typeface="Calibri"/>
                <a:cs typeface="Calibri"/>
                <a:sym typeface="Calibri"/>
              </a:rPr>
              <a:t>Zolmitriptan</a:t>
            </a:r>
            <a:endParaRPr sz="2800" b="1" i="0" u="none" strike="noStrike" cap="none">
              <a:solidFill>
                <a:schemeClr val="lt1"/>
              </a:solidFill>
              <a:latin typeface="Calibri"/>
              <a:ea typeface="Calibri"/>
              <a:cs typeface="Calibri"/>
              <a:sym typeface="Calibri"/>
            </a:endParaRPr>
          </a:p>
          <a:p>
            <a:pPr marL="0" marR="0" lvl="0" indent="0" algn="ctr" rtl="0">
              <a:spcBef>
                <a:spcPts val="0"/>
              </a:spcBef>
              <a:spcAft>
                <a:spcPts val="0"/>
              </a:spcAft>
              <a:buNone/>
            </a:pPr>
            <a:r>
              <a:rPr lang="es-ES" sz="2800" b="0" i="0" u="none" strike="noStrike" cap="none">
                <a:solidFill>
                  <a:schemeClr val="lt1"/>
                </a:solidFill>
                <a:latin typeface="Calibri"/>
                <a:ea typeface="Calibri"/>
                <a:cs typeface="Calibri"/>
                <a:sym typeface="Calibri"/>
              </a:rPr>
              <a:t>Oral, IN, SC</a:t>
            </a:r>
            <a:endParaRPr sz="2800" b="0" i="0" u="none" strike="noStrike" cap="none">
              <a:solidFill>
                <a:schemeClr val="lt1"/>
              </a:solidFill>
              <a:latin typeface="Calibri"/>
              <a:ea typeface="Calibri"/>
              <a:cs typeface="Calibri"/>
              <a:sym typeface="Calibri"/>
            </a:endParaRPr>
          </a:p>
        </p:txBody>
      </p:sp>
      <p:sp>
        <p:nvSpPr>
          <p:cNvPr id="477" name="Google Shape;477;p33"/>
          <p:cNvSpPr/>
          <p:nvPr/>
        </p:nvSpPr>
        <p:spPr>
          <a:xfrm>
            <a:off x="6268721" y="3754356"/>
            <a:ext cx="5586830" cy="1681244"/>
          </a:xfrm>
          <a:prstGeom prst="roundRect">
            <a:avLst>
              <a:gd name="adj" fmla="val 16667"/>
            </a:avLst>
          </a:prstGeom>
          <a:solidFill>
            <a:srgbClr val="BF9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800" b="0" i="0" u="none" strike="noStrike" cap="none" dirty="0">
                <a:solidFill>
                  <a:schemeClr val="lt1"/>
                </a:solidFill>
                <a:latin typeface="Montserrat" panose="00000500000000000000" pitchFamily="50" charset="0"/>
                <a:ea typeface="Calibri"/>
                <a:cs typeface="Calibri"/>
                <a:sym typeface="Calibri"/>
              </a:rPr>
              <a:t>No uso por </a:t>
            </a:r>
            <a:r>
              <a:rPr lang="es-ES" sz="1800" dirty="0">
                <a:solidFill>
                  <a:schemeClr val="lt1"/>
                </a:solidFill>
                <a:latin typeface="Montserrat" panose="00000500000000000000" pitchFamily="50" charset="0"/>
                <a:ea typeface="Calibri"/>
                <a:cs typeface="Calibri"/>
                <a:sym typeface="Calibri"/>
              </a:rPr>
              <a:t>más</a:t>
            </a:r>
            <a:r>
              <a:rPr lang="es-ES" sz="1800" b="0" i="0" u="none" strike="noStrike" cap="none" dirty="0">
                <a:solidFill>
                  <a:schemeClr val="lt1"/>
                </a:solidFill>
                <a:latin typeface="Montserrat" panose="00000500000000000000" pitchFamily="50" charset="0"/>
                <a:ea typeface="Calibri"/>
                <a:cs typeface="Calibri"/>
                <a:sym typeface="Calibri"/>
              </a:rPr>
              <a:t> de 10 dosis al mes. </a:t>
            </a:r>
            <a:endParaRPr sz="1200" dirty="0">
              <a:latin typeface="Montserrat" panose="00000500000000000000" pitchFamily="50" charset="0"/>
            </a:endParaRPr>
          </a:p>
          <a:p>
            <a:pPr marL="0" marR="0" lvl="0" indent="0" algn="ctr" rtl="0">
              <a:spcBef>
                <a:spcPts val="0"/>
              </a:spcBef>
              <a:spcAft>
                <a:spcPts val="0"/>
              </a:spcAft>
              <a:buNone/>
            </a:pPr>
            <a:r>
              <a:rPr lang="es-ES" sz="1800" b="0" i="0" u="none" strike="noStrike" cap="none" dirty="0">
                <a:solidFill>
                  <a:schemeClr val="lt1"/>
                </a:solidFill>
                <a:latin typeface="Montserrat" panose="00000500000000000000" pitchFamily="50" charset="0"/>
                <a:ea typeface="Calibri"/>
                <a:cs typeface="Calibri"/>
                <a:sym typeface="Calibri"/>
              </a:rPr>
              <a:t>Contraindicado en pacientes con riesgo cardiovascular.</a:t>
            </a:r>
            <a:endParaRPr sz="1200" dirty="0">
              <a:latin typeface="Montserrat" panose="00000500000000000000" pitchFamily="50" charset="0"/>
            </a:endParaRPr>
          </a:p>
          <a:p>
            <a:pPr marL="0" marR="0" lvl="0" indent="0" algn="ctr" rtl="0">
              <a:spcBef>
                <a:spcPts val="0"/>
              </a:spcBef>
              <a:spcAft>
                <a:spcPts val="0"/>
              </a:spcAft>
              <a:buNone/>
            </a:pPr>
            <a:r>
              <a:rPr lang="es-ES" sz="1800" b="0" i="0" u="none" strike="noStrike" cap="none" dirty="0">
                <a:solidFill>
                  <a:schemeClr val="lt1"/>
                </a:solidFill>
                <a:latin typeface="Montserrat" panose="00000500000000000000" pitchFamily="50" charset="0"/>
                <a:ea typeface="Calibri"/>
                <a:cs typeface="Calibri"/>
                <a:sym typeface="Calibri"/>
              </a:rPr>
              <a:t>No uso de diferentes </a:t>
            </a:r>
            <a:r>
              <a:rPr lang="es-ES" sz="1800" b="0" i="0" u="none" strike="noStrike" cap="none" dirty="0" err="1">
                <a:solidFill>
                  <a:schemeClr val="lt1"/>
                </a:solidFill>
                <a:latin typeface="Montserrat" panose="00000500000000000000" pitchFamily="50" charset="0"/>
                <a:ea typeface="Calibri"/>
                <a:cs typeface="Calibri"/>
                <a:sym typeface="Calibri"/>
              </a:rPr>
              <a:t>triptanes</a:t>
            </a:r>
            <a:r>
              <a:rPr lang="es-ES" sz="1800" b="0" i="0" u="none" strike="noStrike" cap="none" dirty="0">
                <a:solidFill>
                  <a:schemeClr val="lt1"/>
                </a:solidFill>
                <a:latin typeface="Montserrat" panose="00000500000000000000" pitchFamily="50" charset="0"/>
                <a:ea typeface="Calibri"/>
                <a:cs typeface="Calibri"/>
                <a:sym typeface="Calibri"/>
              </a:rPr>
              <a:t> el mismo día. </a:t>
            </a:r>
            <a:endParaRPr sz="1200" dirty="0">
              <a:latin typeface="Montserrat" panose="00000500000000000000" pitchFamily="50" charset="0"/>
            </a:endParaRPr>
          </a:p>
          <a:p>
            <a:pPr marL="0" marR="0" lvl="0" indent="0" algn="ctr" rtl="0">
              <a:spcBef>
                <a:spcPts val="0"/>
              </a:spcBef>
              <a:spcAft>
                <a:spcPts val="0"/>
              </a:spcAft>
              <a:buNone/>
            </a:pPr>
            <a:r>
              <a:rPr lang="es-ES" sz="1800" b="0" i="0" u="none" strike="noStrike" cap="none" dirty="0">
                <a:solidFill>
                  <a:schemeClr val="lt1"/>
                </a:solidFill>
                <a:latin typeface="Montserrat" panose="00000500000000000000" pitchFamily="50" charset="0"/>
                <a:ea typeface="Calibri"/>
                <a:cs typeface="Calibri"/>
                <a:sym typeface="Calibri"/>
              </a:rPr>
              <a:t>No uso concomitante con ergotamina.</a:t>
            </a:r>
            <a:endParaRPr sz="1800" b="0" i="0" u="none" strike="noStrike" cap="none" dirty="0">
              <a:solidFill>
                <a:schemeClr val="lt1"/>
              </a:solidFill>
              <a:latin typeface="Montserrat" panose="00000500000000000000" pitchFamily="50" charset="0"/>
              <a:ea typeface="Calibri"/>
              <a:cs typeface="Calibri"/>
              <a:sym typeface="Calibri"/>
            </a:endParaRPr>
          </a:p>
        </p:txBody>
      </p:sp>
      <p:sp>
        <p:nvSpPr>
          <p:cNvPr id="478" name="Google Shape;478;p33"/>
          <p:cNvSpPr/>
          <p:nvPr/>
        </p:nvSpPr>
        <p:spPr>
          <a:xfrm>
            <a:off x="3494928" y="1653395"/>
            <a:ext cx="2441322" cy="145025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2800" b="1" i="0" u="none" strike="noStrike" cap="none">
                <a:solidFill>
                  <a:schemeClr val="lt1"/>
                </a:solidFill>
                <a:latin typeface="Calibri"/>
                <a:ea typeface="Calibri"/>
                <a:cs typeface="Calibri"/>
                <a:sym typeface="Calibri"/>
              </a:rPr>
              <a:t>Eletriptan</a:t>
            </a:r>
            <a:endParaRPr sz="2800" b="1" i="0" u="none" strike="noStrike" cap="none">
              <a:solidFill>
                <a:schemeClr val="lt1"/>
              </a:solidFill>
              <a:latin typeface="Calibri"/>
              <a:ea typeface="Calibri"/>
              <a:cs typeface="Calibri"/>
              <a:sym typeface="Calibri"/>
            </a:endParaRPr>
          </a:p>
          <a:p>
            <a:pPr marL="0" marR="0" lvl="0" indent="0" algn="ctr" rtl="0">
              <a:spcBef>
                <a:spcPts val="0"/>
              </a:spcBef>
              <a:spcAft>
                <a:spcPts val="0"/>
              </a:spcAft>
              <a:buNone/>
            </a:pPr>
            <a:r>
              <a:rPr lang="es-ES" sz="2800" b="0" i="0" u="none" strike="noStrike" cap="none">
                <a:solidFill>
                  <a:schemeClr val="lt1"/>
                </a:solidFill>
                <a:latin typeface="Calibri"/>
                <a:ea typeface="Calibri"/>
                <a:cs typeface="Calibri"/>
                <a:sym typeface="Calibri"/>
              </a:rPr>
              <a:t>Oral</a:t>
            </a:r>
            <a:endParaRPr sz="2800" b="0" i="0" u="none" strike="noStrike" cap="none">
              <a:solidFill>
                <a:schemeClr val="lt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34"/>
          <p:cNvSpPr txBox="1">
            <a:spLocks noGrp="1"/>
          </p:cNvSpPr>
          <p:nvPr>
            <p:ph type="title"/>
          </p:nvPr>
        </p:nvSpPr>
        <p:spPr>
          <a:xfrm>
            <a:off x="726609" y="0"/>
            <a:ext cx="4791228" cy="91146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BB0B0"/>
              </a:buClr>
              <a:buSzPts val="3600"/>
              <a:buFont typeface="Montserrat"/>
              <a:buNone/>
            </a:pPr>
            <a:r>
              <a:rPr lang="es-ES" sz="2800" b="1" dirty="0">
                <a:solidFill>
                  <a:srgbClr val="3BB0B0"/>
                </a:solidFill>
                <a:latin typeface="Montserrat"/>
                <a:ea typeface="Montserrat"/>
                <a:cs typeface="Montserrat"/>
                <a:sym typeface="Montserrat"/>
              </a:rPr>
              <a:t>Estado migrañoso </a:t>
            </a:r>
            <a:endParaRPr sz="3600" dirty="0"/>
          </a:p>
        </p:txBody>
      </p:sp>
      <p:pic>
        <p:nvPicPr>
          <p:cNvPr id="485" name="Google Shape;485;p3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26609" y="752169"/>
            <a:ext cx="4550305" cy="2975840"/>
          </a:xfrm>
          <a:prstGeom prst="rect">
            <a:avLst/>
          </a:prstGeom>
          <a:solidFill>
            <a:schemeClr val="dk1"/>
          </a:solidFill>
          <a:ln w="9525" cap="flat" cmpd="sng">
            <a:solidFill>
              <a:schemeClr val="dk1"/>
            </a:solidFill>
            <a:prstDash val="solid"/>
            <a:round/>
            <a:headEnd type="none" w="sm" len="sm"/>
            <a:tailEnd type="none" w="sm" len="sm"/>
          </a:ln>
        </p:spPr>
      </p:pic>
      <p:pic>
        <p:nvPicPr>
          <p:cNvPr id="486" name="Google Shape;486;p3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888676" y="881380"/>
            <a:ext cx="5529411" cy="545634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6"/>
                                        </p:tgtEl>
                                        <p:attrNameLst>
                                          <p:attrName>style.visibility</p:attrName>
                                        </p:attrNameLst>
                                      </p:cBhvr>
                                      <p:to>
                                        <p:strVal val="visible"/>
                                      </p:to>
                                    </p:set>
                                    <p:animEffect transition="in" filter="fade">
                                      <p:cBhvr>
                                        <p:cTn id="7" dur="500"/>
                                        <p:tgtEl>
                                          <p:spTgt spid="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35"/>
          <p:cNvSpPr txBox="1">
            <a:spLocks noGrp="1"/>
          </p:cNvSpPr>
          <p:nvPr>
            <p:ph type="title"/>
          </p:nvPr>
        </p:nvSpPr>
        <p:spPr>
          <a:xfrm>
            <a:off x="510345" y="290635"/>
            <a:ext cx="5433646" cy="120454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BB0B0"/>
              </a:buClr>
              <a:buSzPts val="3600"/>
              <a:buFont typeface="Montserrat"/>
              <a:buNone/>
            </a:pPr>
            <a:r>
              <a:rPr lang="es-ES" sz="3600" b="1" dirty="0">
                <a:solidFill>
                  <a:srgbClr val="3BB0B0"/>
                </a:solidFill>
                <a:latin typeface="Montserrat"/>
                <a:ea typeface="Montserrat"/>
                <a:cs typeface="Montserrat"/>
                <a:sym typeface="Montserrat"/>
              </a:rPr>
              <a:t>Tratamiento profiláctico</a:t>
            </a:r>
            <a:endParaRPr dirty="0"/>
          </a:p>
        </p:txBody>
      </p:sp>
      <p:sp>
        <p:nvSpPr>
          <p:cNvPr id="493" name="Google Shape;493;p35"/>
          <p:cNvSpPr txBox="1">
            <a:spLocks noGrp="1"/>
          </p:cNvSpPr>
          <p:nvPr>
            <p:ph type="body" idx="1"/>
          </p:nvPr>
        </p:nvSpPr>
        <p:spPr>
          <a:xfrm>
            <a:off x="4571999" y="710712"/>
            <a:ext cx="7221416" cy="4523437"/>
          </a:xfrm>
          <a:prstGeom prst="rect">
            <a:avLst/>
          </a:prstGeom>
          <a:noFill/>
          <a:ln>
            <a:noFill/>
          </a:ln>
        </p:spPr>
        <p:txBody>
          <a:bodyPr spcFirstLastPara="1" wrap="square" lIns="91425" tIns="45700" rIns="91425" bIns="45700" anchor="t" anchorCtr="0">
            <a:normAutofit/>
          </a:bodyPr>
          <a:lstStyle/>
          <a:p>
            <a:pPr marL="228600" lvl="0" indent="-228600" algn="just" rtl="0">
              <a:lnSpc>
                <a:spcPct val="70000"/>
              </a:lnSpc>
              <a:spcBef>
                <a:spcPts val="0"/>
              </a:spcBef>
              <a:spcAft>
                <a:spcPts val="0"/>
              </a:spcAft>
              <a:buClr>
                <a:srgbClr val="0A2F4F"/>
              </a:buClr>
              <a:buSzPts val="2380"/>
              <a:buChar char="•"/>
            </a:pPr>
            <a:r>
              <a:rPr lang="es-ES" sz="2000" b="1" dirty="0">
                <a:solidFill>
                  <a:srgbClr val="0A2F4F"/>
                </a:solidFill>
                <a:latin typeface="Montserrat"/>
                <a:ea typeface="Montserrat"/>
                <a:cs typeface="Montserrat"/>
                <a:sym typeface="Montserrat"/>
              </a:rPr>
              <a:t>Criterios para inicio: </a:t>
            </a:r>
            <a:endParaRPr sz="2400" dirty="0"/>
          </a:p>
          <a:p>
            <a:pPr marL="685800" lvl="1" indent="-228600" algn="just" rtl="0">
              <a:lnSpc>
                <a:spcPct val="70000"/>
              </a:lnSpc>
              <a:spcBef>
                <a:spcPts val="500"/>
              </a:spcBef>
              <a:spcAft>
                <a:spcPts val="0"/>
              </a:spcAft>
              <a:buClr>
                <a:srgbClr val="0A2F4F"/>
              </a:buClr>
              <a:buSzPts val="2040"/>
              <a:buChar char="•"/>
            </a:pPr>
            <a:r>
              <a:rPr lang="es-ES" sz="2000" dirty="0">
                <a:solidFill>
                  <a:srgbClr val="0A2F4F"/>
                </a:solidFill>
                <a:latin typeface="Montserrat"/>
                <a:ea typeface="Montserrat"/>
                <a:cs typeface="Montserrat"/>
                <a:sym typeface="Montserrat"/>
              </a:rPr>
              <a:t>Ataques recurrentes de migraña que interfieran significativamente con la calidad de vida del paciente.</a:t>
            </a:r>
            <a:endParaRPr sz="2000" dirty="0"/>
          </a:p>
          <a:p>
            <a:pPr marL="685800" lvl="1" indent="-228600" algn="just" rtl="0">
              <a:lnSpc>
                <a:spcPct val="70000"/>
              </a:lnSpc>
              <a:spcBef>
                <a:spcPts val="500"/>
              </a:spcBef>
              <a:spcAft>
                <a:spcPts val="0"/>
              </a:spcAft>
              <a:buClr>
                <a:srgbClr val="0A2F4F"/>
              </a:buClr>
              <a:buSzPts val="2040"/>
              <a:buChar char="•"/>
            </a:pPr>
            <a:r>
              <a:rPr lang="es-ES" sz="2000" dirty="0">
                <a:solidFill>
                  <a:srgbClr val="0A2F4F"/>
                </a:solidFill>
                <a:latin typeface="Montserrat"/>
                <a:ea typeface="Montserrat"/>
                <a:cs typeface="Montserrat"/>
                <a:sym typeface="Montserrat"/>
              </a:rPr>
              <a:t>Cefaleas frecuentes ( 8 o más ataques por mes). </a:t>
            </a:r>
            <a:endParaRPr sz="2000" dirty="0"/>
          </a:p>
          <a:p>
            <a:pPr marL="685800" lvl="1" indent="-228600" algn="just" rtl="0">
              <a:lnSpc>
                <a:spcPct val="70000"/>
              </a:lnSpc>
              <a:spcBef>
                <a:spcPts val="500"/>
              </a:spcBef>
              <a:spcAft>
                <a:spcPts val="0"/>
              </a:spcAft>
              <a:buClr>
                <a:srgbClr val="0A2F4F"/>
              </a:buClr>
              <a:buSzPts val="2040"/>
              <a:buChar char="•"/>
            </a:pPr>
            <a:r>
              <a:rPr lang="es-ES" sz="2000" dirty="0">
                <a:solidFill>
                  <a:srgbClr val="0A2F4F"/>
                </a:solidFill>
                <a:latin typeface="Montserrat"/>
                <a:ea typeface="Montserrat"/>
                <a:cs typeface="Montserrat"/>
                <a:sym typeface="Montserrat"/>
              </a:rPr>
              <a:t>Si el paciente lo desea.</a:t>
            </a:r>
            <a:endParaRPr sz="2000" dirty="0"/>
          </a:p>
          <a:p>
            <a:pPr marL="685800" lvl="1" indent="-228600" algn="just" rtl="0">
              <a:lnSpc>
                <a:spcPct val="70000"/>
              </a:lnSpc>
              <a:spcBef>
                <a:spcPts val="500"/>
              </a:spcBef>
              <a:spcAft>
                <a:spcPts val="0"/>
              </a:spcAft>
              <a:buClr>
                <a:srgbClr val="0A2F4F"/>
              </a:buClr>
              <a:buSzPts val="2040"/>
              <a:buChar char="•"/>
            </a:pPr>
            <a:r>
              <a:rPr lang="es-ES" sz="2000" dirty="0">
                <a:solidFill>
                  <a:srgbClr val="0A2F4F"/>
                </a:solidFill>
                <a:latin typeface="Montserrat"/>
                <a:ea typeface="Montserrat"/>
                <a:cs typeface="Montserrat"/>
                <a:sym typeface="Montserrat"/>
              </a:rPr>
              <a:t>Subtipos de migraña: hemipléjica, basilar, con aura de tallo.</a:t>
            </a:r>
            <a:endParaRPr sz="2000" dirty="0"/>
          </a:p>
          <a:p>
            <a:pPr marL="228600" lvl="0" indent="-228600" algn="just" rtl="0">
              <a:lnSpc>
                <a:spcPct val="70000"/>
              </a:lnSpc>
              <a:spcBef>
                <a:spcPts val="1000"/>
              </a:spcBef>
              <a:spcAft>
                <a:spcPts val="0"/>
              </a:spcAft>
              <a:buClr>
                <a:srgbClr val="0A2F4F"/>
              </a:buClr>
              <a:buSzPts val="2380"/>
              <a:buChar char="•"/>
            </a:pPr>
            <a:r>
              <a:rPr lang="es-ES" sz="2000" b="1" dirty="0">
                <a:solidFill>
                  <a:srgbClr val="0A2F4F"/>
                </a:solidFill>
                <a:latin typeface="Montserrat"/>
                <a:ea typeface="Montserrat"/>
                <a:cs typeface="Montserrat"/>
                <a:sym typeface="Montserrat"/>
              </a:rPr>
              <a:t>Es exitoso si reduce la frecuencia de ataques de migraña en un 50% en 3 meses.</a:t>
            </a:r>
            <a:endParaRPr sz="2400" dirty="0"/>
          </a:p>
          <a:p>
            <a:pPr marL="228600" lvl="0" indent="-228600" algn="just" rtl="0">
              <a:lnSpc>
                <a:spcPct val="70000"/>
              </a:lnSpc>
              <a:spcBef>
                <a:spcPts val="1000"/>
              </a:spcBef>
              <a:spcAft>
                <a:spcPts val="0"/>
              </a:spcAft>
              <a:buClr>
                <a:srgbClr val="0A2F4F"/>
              </a:buClr>
              <a:buSzPts val="2380"/>
              <a:buChar char="•"/>
            </a:pPr>
            <a:r>
              <a:rPr lang="es-ES" sz="2000" b="1" dirty="0">
                <a:solidFill>
                  <a:srgbClr val="0A2F4F"/>
                </a:solidFill>
              </a:rPr>
              <a:t>¿</a:t>
            </a:r>
            <a:r>
              <a:rPr lang="es-ES" sz="2000" b="1" dirty="0">
                <a:solidFill>
                  <a:srgbClr val="0A2F4F"/>
                </a:solidFill>
                <a:sym typeface="Montserrat"/>
              </a:rPr>
              <a:t>Cu</a:t>
            </a:r>
            <a:r>
              <a:rPr lang="es-ES" sz="2000" b="1" dirty="0">
                <a:solidFill>
                  <a:srgbClr val="0A2F4F"/>
                </a:solidFill>
              </a:rPr>
              <a:t>á</a:t>
            </a:r>
            <a:r>
              <a:rPr lang="es-ES" sz="2000" b="1" dirty="0">
                <a:solidFill>
                  <a:srgbClr val="0A2F4F"/>
                </a:solidFill>
                <a:sym typeface="Montserrat"/>
              </a:rPr>
              <a:t>nto tiempo se debe usar?</a:t>
            </a:r>
            <a:endParaRPr sz="2400" dirty="0"/>
          </a:p>
          <a:p>
            <a:pPr marL="685800" lvl="1" indent="-228600" algn="just" rtl="0">
              <a:lnSpc>
                <a:spcPct val="70000"/>
              </a:lnSpc>
              <a:spcBef>
                <a:spcPts val="500"/>
              </a:spcBef>
              <a:spcAft>
                <a:spcPts val="0"/>
              </a:spcAft>
              <a:buClr>
                <a:srgbClr val="0A2F4F"/>
              </a:buClr>
              <a:buSzPts val="2040"/>
              <a:buChar char="•"/>
            </a:pPr>
            <a:r>
              <a:rPr lang="es-ES" sz="2000" dirty="0">
                <a:solidFill>
                  <a:srgbClr val="0A2F4F"/>
                </a:solidFill>
                <a:latin typeface="Montserrat"/>
                <a:ea typeface="Montserrat"/>
                <a:cs typeface="Montserrat"/>
                <a:sym typeface="Montserrat"/>
              </a:rPr>
              <a:t>Efectos adversos. </a:t>
            </a:r>
            <a:endParaRPr sz="2000" dirty="0"/>
          </a:p>
          <a:p>
            <a:pPr marL="685800" lvl="1" indent="-228600" algn="just" rtl="0">
              <a:lnSpc>
                <a:spcPct val="70000"/>
              </a:lnSpc>
              <a:spcBef>
                <a:spcPts val="500"/>
              </a:spcBef>
              <a:spcAft>
                <a:spcPts val="0"/>
              </a:spcAft>
              <a:buClr>
                <a:srgbClr val="0A2F4F"/>
              </a:buClr>
              <a:buSzPts val="2040"/>
              <a:buChar char="•"/>
            </a:pPr>
            <a:r>
              <a:rPr lang="es-ES" sz="2000" dirty="0">
                <a:solidFill>
                  <a:srgbClr val="0A2F4F"/>
                </a:solidFill>
                <a:latin typeface="Montserrat"/>
                <a:ea typeface="Montserrat"/>
                <a:cs typeface="Montserrat"/>
                <a:sym typeface="Montserrat"/>
              </a:rPr>
              <a:t>No mejora en 2 meses de buena terapia y sin sobreuso de analgésicos.</a:t>
            </a:r>
            <a:endParaRPr sz="2000" dirty="0"/>
          </a:p>
          <a:p>
            <a:pPr marL="685800" lvl="1" indent="-228600" algn="just" rtl="0">
              <a:lnSpc>
                <a:spcPct val="70000"/>
              </a:lnSpc>
              <a:spcBef>
                <a:spcPts val="500"/>
              </a:spcBef>
              <a:spcAft>
                <a:spcPts val="0"/>
              </a:spcAft>
              <a:buClr>
                <a:srgbClr val="0A2F4F"/>
              </a:buClr>
              <a:buSzPts val="2040"/>
              <a:buChar char="•"/>
            </a:pPr>
            <a:r>
              <a:rPr lang="es-ES" sz="2000" dirty="0">
                <a:solidFill>
                  <a:srgbClr val="0A2F4F"/>
                </a:solidFill>
                <a:sym typeface="Montserrat"/>
              </a:rPr>
              <a:t>S</a:t>
            </a:r>
            <a:r>
              <a:rPr lang="es-ES" sz="2000" dirty="0">
                <a:solidFill>
                  <a:srgbClr val="0A2F4F"/>
                </a:solidFill>
              </a:rPr>
              <a:t>i</a:t>
            </a:r>
            <a:r>
              <a:rPr lang="es-ES" sz="2000" dirty="0">
                <a:solidFill>
                  <a:srgbClr val="0A2F4F"/>
                </a:solidFill>
                <a:sym typeface="Montserrat"/>
              </a:rPr>
              <a:t> bien controlado por 6 meses, empezar desmonte.</a:t>
            </a:r>
            <a:endParaRPr sz="2000" dirty="0"/>
          </a:p>
          <a:p>
            <a:pPr marL="228600" lvl="0" indent="-77470" algn="l" rtl="0">
              <a:lnSpc>
                <a:spcPct val="70000"/>
              </a:lnSpc>
              <a:spcBef>
                <a:spcPts val="1000"/>
              </a:spcBef>
              <a:spcAft>
                <a:spcPts val="0"/>
              </a:spcAft>
              <a:buClr>
                <a:srgbClr val="152B48"/>
              </a:buClr>
              <a:buSzPts val="2380"/>
              <a:buNone/>
            </a:pPr>
            <a:endParaRPr sz="2000" dirty="0">
              <a:solidFill>
                <a:srgbClr val="0A2F4F"/>
              </a:solidFill>
              <a:latin typeface="Montserrat"/>
              <a:ea typeface="Montserrat"/>
              <a:cs typeface="Montserrat"/>
              <a:sym typeface="Montserrat"/>
            </a:endParaRPr>
          </a:p>
        </p:txBody>
      </p:sp>
      <p:grpSp>
        <p:nvGrpSpPr>
          <p:cNvPr id="494" name="Google Shape;494;p35"/>
          <p:cNvGrpSpPr/>
          <p:nvPr/>
        </p:nvGrpSpPr>
        <p:grpSpPr>
          <a:xfrm>
            <a:off x="4464156" y="183779"/>
            <a:ext cx="7534757" cy="4954127"/>
            <a:chOff x="3774" y="0"/>
            <a:chExt cx="7534757" cy="4954127"/>
          </a:xfrm>
        </p:grpSpPr>
        <p:sp>
          <p:nvSpPr>
            <p:cNvPr id="495" name="Google Shape;495;p35"/>
            <p:cNvSpPr/>
            <p:nvPr/>
          </p:nvSpPr>
          <p:spPr>
            <a:xfrm>
              <a:off x="565673" y="0"/>
              <a:ext cx="6410960" cy="4954127"/>
            </a:xfrm>
            <a:prstGeom prst="rightArrow">
              <a:avLst>
                <a:gd name="adj1" fmla="val 50000"/>
                <a:gd name="adj2" fmla="val 50000"/>
              </a:avLst>
            </a:prstGeom>
            <a:solidFill>
              <a:srgbClr val="CFD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5"/>
            <p:cNvSpPr/>
            <p:nvPr/>
          </p:nvSpPr>
          <p:spPr>
            <a:xfrm>
              <a:off x="3774" y="1486238"/>
              <a:ext cx="1815604" cy="1981650"/>
            </a:xfrm>
            <a:prstGeom prst="roundRect">
              <a:avLst>
                <a:gd name="adj" fmla="val 16667"/>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5"/>
            <p:cNvSpPr txBox="1"/>
            <p:nvPr/>
          </p:nvSpPr>
          <p:spPr>
            <a:xfrm>
              <a:off x="92404" y="1574868"/>
              <a:ext cx="1638344" cy="1804390"/>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Montserrat"/>
                <a:buNone/>
              </a:pPr>
              <a:r>
                <a:rPr lang="es-ES" sz="1500" b="0" i="0" u="none" strike="noStrike" cap="none">
                  <a:solidFill>
                    <a:schemeClr val="lt1"/>
                  </a:solidFill>
                  <a:latin typeface="Montserrat"/>
                  <a:ea typeface="Montserrat"/>
                  <a:cs typeface="Montserrat"/>
                  <a:sym typeface="Montserrat"/>
                </a:rPr>
                <a:t>Reducción </a:t>
              </a:r>
              <a:r>
                <a:rPr lang="es-ES" sz="1500">
                  <a:solidFill>
                    <a:schemeClr val="lt1"/>
                  </a:solidFill>
                  <a:latin typeface="Montserrat"/>
                  <a:ea typeface="Montserrat"/>
                  <a:cs typeface="Montserrat"/>
                  <a:sym typeface="Montserrat"/>
                </a:rPr>
                <a:t>número</a:t>
              </a:r>
              <a:r>
                <a:rPr lang="es-ES" sz="1500" b="0" i="0" u="none" strike="noStrike" cap="none">
                  <a:solidFill>
                    <a:schemeClr val="lt1"/>
                  </a:solidFill>
                  <a:latin typeface="Montserrat"/>
                  <a:ea typeface="Montserrat"/>
                  <a:cs typeface="Montserrat"/>
                  <a:sym typeface="Montserrat"/>
                </a:rPr>
                <a:t>, frecuencia, severidad y duración</a:t>
              </a:r>
              <a:endParaRPr/>
            </a:p>
          </p:txBody>
        </p:sp>
        <p:sp>
          <p:nvSpPr>
            <p:cNvPr id="498" name="Google Shape;498;p35"/>
            <p:cNvSpPr/>
            <p:nvPr/>
          </p:nvSpPr>
          <p:spPr>
            <a:xfrm>
              <a:off x="1910159" y="1486238"/>
              <a:ext cx="1815604" cy="1981650"/>
            </a:xfrm>
            <a:prstGeom prst="roundRect">
              <a:avLst>
                <a:gd name="adj" fmla="val 16667"/>
              </a:avLst>
            </a:prstGeom>
            <a:solidFill>
              <a:srgbClr val="50C9B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5"/>
            <p:cNvSpPr txBox="1"/>
            <p:nvPr/>
          </p:nvSpPr>
          <p:spPr>
            <a:xfrm>
              <a:off x="1998789" y="1574868"/>
              <a:ext cx="1638344" cy="1804390"/>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Montserrat"/>
                <a:buNone/>
              </a:pPr>
              <a:r>
                <a:rPr lang="es-ES" sz="1500" b="0" i="0" u="none" strike="noStrike" cap="none">
                  <a:solidFill>
                    <a:schemeClr val="lt1"/>
                  </a:solidFill>
                  <a:latin typeface="Montserrat"/>
                  <a:ea typeface="Montserrat"/>
                  <a:cs typeface="Montserrat"/>
                  <a:sym typeface="Montserrat"/>
                </a:rPr>
                <a:t>Mejorar funcionalidad y reducir discapacidad</a:t>
              </a:r>
              <a:endParaRPr/>
            </a:p>
          </p:txBody>
        </p:sp>
        <p:sp>
          <p:nvSpPr>
            <p:cNvPr id="500" name="Google Shape;500;p35"/>
            <p:cNvSpPr/>
            <p:nvPr/>
          </p:nvSpPr>
          <p:spPr>
            <a:xfrm>
              <a:off x="3816543" y="1486238"/>
              <a:ext cx="1815604" cy="1981650"/>
            </a:xfrm>
            <a:prstGeom prst="roundRect">
              <a:avLst>
                <a:gd name="adj" fmla="val 16667"/>
              </a:avLst>
            </a:prstGeom>
            <a:solidFill>
              <a:srgbClr val="48BD6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5"/>
            <p:cNvSpPr txBox="1"/>
            <p:nvPr/>
          </p:nvSpPr>
          <p:spPr>
            <a:xfrm>
              <a:off x="3905173" y="1574868"/>
              <a:ext cx="1638344" cy="1804390"/>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Montserrat"/>
                <a:buNone/>
              </a:pPr>
              <a:r>
                <a:rPr lang="es-ES" sz="1500" b="0" i="0" u="none" strike="noStrike" cap="none" dirty="0">
                  <a:solidFill>
                    <a:schemeClr val="lt1"/>
                  </a:solidFill>
                  <a:latin typeface="Montserrat"/>
                  <a:ea typeface="Montserrat"/>
                  <a:cs typeface="Montserrat"/>
                  <a:sym typeface="Montserrat"/>
                </a:rPr>
                <a:t>Reducción de consumo de medicamentos</a:t>
              </a:r>
              <a:endParaRPr dirty="0"/>
            </a:p>
          </p:txBody>
        </p:sp>
        <p:sp>
          <p:nvSpPr>
            <p:cNvPr id="502" name="Google Shape;502;p35"/>
            <p:cNvSpPr/>
            <p:nvPr/>
          </p:nvSpPr>
          <p:spPr>
            <a:xfrm>
              <a:off x="5722927" y="1486238"/>
              <a:ext cx="1815604" cy="1981650"/>
            </a:xfrm>
            <a:prstGeom prst="roundRect">
              <a:avLst>
                <a:gd name="adj" fmla="val 16667"/>
              </a:avLst>
            </a:prstGeom>
            <a:solidFill>
              <a:srgbClr val="6FAB4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5"/>
            <p:cNvSpPr txBox="1"/>
            <p:nvPr/>
          </p:nvSpPr>
          <p:spPr>
            <a:xfrm>
              <a:off x="5811557" y="1574868"/>
              <a:ext cx="1638344" cy="1804390"/>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dk1"/>
                </a:buClr>
                <a:buSzPts val="1500"/>
                <a:buFont typeface="Calibri"/>
                <a:buNone/>
              </a:pPr>
              <a:endParaRPr sz="1500" b="0" i="0" u="none" strike="noStrike" cap="none">
                <a:solidFill>
                  <a:schemeClr val="lt1"/>
                </a:solidFill>
                <a:latin typeface="Montserrat"/>
                <a:ea typeface="Montserrat"/>
                <a:cs typeface="Montserrat"/>
                <a:sym typeface="Montserrat"/>
              </a:endParaRPr>
            </a:p>
            <a:p>
              <a:pPr marL="0" marR="0" lvl="0" indent="0" algn="ctr" rtl="0">
                <a:lnSpc>
                  <a:spcPct val="90000"/>
                </a:lnSpc>
                <a:spcBef>
                  <a:spcPts val="525"/>
                </a:spcBef>
                <a:spcAft>
                  <a:spcPts val="0"/>
                </a:spcAft>
                <a:buClr>
                  <a:schemeClr val="lt1"/>
                </a:buClr>
                <a:buSzPts val="1500"/>
                <a:buFont typeface="Montserrat"/>
                <a:buNone/>
              </a:pPr>
              <a:r>
                <a:rPr lang="es-ES" sz="1500" b="0" i="0" u="none" strike="noStrike" cap="none">
                  <a:solidFill>
                    <a:schemeClr val="lt1"/>
                  </a:solidFill>
                  <a:latin typeface="Montserrat"/>
                  <a:ea typeface="Montserrat"/>
                  <a:cs typeface="Montserrat"/>
                  <a:sym typeface="Montserrat"/>
                </a:rPr>
                <a:t>Mejorar respuesta al tratamiento agudo </a:t>
              </a:r>
              <a:endParaRPr/>
            </a:p>
            <a:p>
              <a:pPr marL="0" marR="0" lvl="0" indent="0" algn="ctr" rtl="0">
                <a:lnSpc>
                  <a:spcPct val="90000"/>
                </a:lnSpc>
                <a:spcBef>
                  <a:spcPts val="525"/>
                </a:spcBef>
                <a:spcAft>
                  <a:spcPts val="0"/>
                </a:spcAft>
                <a:buClr>
                  <a:schemeClr val="dk1"/>
                </a:buClr>
                <a:buSzPts val="1500"/>
                <a:buFont typeface="Calibri"/>
                <a:buNone/>
              </a:pPr>
              <a:endParaRPr sz="1500" b="0" i="0" u="none" strike="noStrike" cap="none">
                <a:solidFill>
                  <a:schemeClr val="lt1"/>
                </a:solidFill>
                <a:latin typeface="Montserrat"/>
                <a:ea typeface="Montserrat"/>
                <a:cs typeface="Montserrat"/>
                <a:sym typeface="Montserra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93">
                                            <p:txEl>
                                              <p:pRg st="0" end="0"/>
                                            </p:txEl>
                                          </p:spTgt>
                                        </p:tgtEl>
                                      </p:cBhvr>
                                    </p:animEffect>
                                    <p:set>
                                      <p:cBhvr>
                                        <p:cTn id="7" dur="1" fill="hold">
                                          <p:stCondLst>
                                            <p:cond delay="500"/>
                                          </p:stCondLst>
                                        </p:cTn>
                                        <p:tgtEl>
                                          <p:spTgt spid="493">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93">
                                            <p:txEl>
                                              <p:pRg st="1" end="1"/>
                                            </p:txEl>
                                          </p:spTgt>
                                        </p:tgtEl>
                                      </p:cBhvr>
                                    </p:animEffect>
                                    <p:set>
                                      <p:cBhvr>
                                        <p:cTn id="12" dur="1" fill="hold">
                                          <p:stCondLst>
                                            <p:cond delay="500"/>
                                          </p:stCondLst>
                                        </p:cTn>
                                        <p:tgtEl>
                                          <p:spTgt spid="493">
                                            <p:txEl>
                                              <p:pRg st="1" end="1"/>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493">
                                            <p:txEl>
                                              <p:pRg st="2" end="2"/>
                                            </p:txEl>
                                          </p:spTgt>
                                        </p:tgtEl>
                                      </p:cBhvr>
                                    </p:animEffect>
                                    <p:set>
                                      <p:cBhvr>
                                        <p:cTn id="17" dur="1" fill="hold">
                                          <p:stCondLst>
                                            <p:cond delay="500"/>
                                          </p:stCondLst>
                                        </p:cTn>
                                        <p:tgtEl>
                                          <p:spTgt spid="493">
                                            <p:txEl>
                                              <p:pRg st="2" end="2"/>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493">
                                            <p:txEl>
                                              <p:pRg st="3" end="3"/>
                                            </p:txEl>
                                          </p:spTgt>
                                        </p:tgtEl>
                                      </p:cBhvr>
                                    </p:animEffect>
                                    <p:set>
                                      <p:cBhvr>
                                        <p:cTn id="22" dur="1" fill="hold">
                                          <p:stCondLst>
                                            <p:cond delay="500"/>
                                          </p:stCondLst>
                                        </p:cTn>
                                        <p:tgtEl>
                                          <p:spTgt spid="493">
                                            <p:txEl>
                                              <p:pRg st="3" end="3"/>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493">
                                            <p:txEl>
                                              <p:pRg st="4" end="4"/>
                                            </p:txEl>
                                          </p:spTgt>
                                        </p:tgtEl>
                                      </p:cBhvr>
                                    </p:animEffect>
                                    <p:set>
                                      <p:cBhvr>
                                        <p:cTn id="27" dur="1" fill="hold">
                                          <p:stCondLst>
                                            <p:cond delay="500"/>
                                          </p:stCondLst>
                                        </p:cTn>
                                        <p:tgtEl>
                                          <p:spTgt spid="493">
                                            <p:txEl>
                                              <p:pRg st="4" end="4"/>
                                            </p:txEl>
                                          </p:spTgt>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493">
                                            <p:txEl>
                                              <p:pRg st="5" end="5"/>
                                            </p:txEl>
                                          </p:spTgt>
                                        </p:tgtEl>
                                      </p:cBhvr>
                                    </p:animEffect>
                                    <p:set>
                                      <p:cBhvr>
                                        <p:cTn id="32" dur="1" fill="hold">
                                          <p:stCondLst>
                                            <p:cond delay="500"/>
                                          </p:stCondLst>
                                        </p:cTn>
                                        <p:tgtEl>
                                          <p:spTgt spid="493">
                                            <p:txEl>
                                              <p:pRg st="5" end="5"/>
                                            </p:txEl>
                                          </p:spTgt>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493">
                                            <p:txEl>
                                              <p:pRg st="6" end="6"/>
                                            </p:txEl>
                                          </p:spTgt>
                                        </p:tgtEl>
                                      </p:cBhvr>
                                    </p:animEffect>
                                    <p:set>
                                      <p:cBhvr>
                                        <p:cTn id="37" dur="1" fill="hold">
                                          <p:stCondLst>
                                            <p:cond delay="500"/>
                                          </p:stCondLst>
                                        </p:cTn>
                                        <p:tgtEl>
                                          <p:spTgt spid="493">
                                            <p:txEl>
                                              <p:pRg st="6" end="6"/>
                                            </p:txEl>
                                          </p:spTgt>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493">
                                            <p:txEl>
                                              <p:pRg st="7" end="7"/>
                                            </p:txEl>
                                          </p:spTgt>
                                        </p:tgtEl>
                                      </p:cBhvr>
                                    </p:animEffect>
                                    <p:set>
                                      <p:cBhvr>
                                        <p:cTn id="42" dur="1" fill="hold">
                                          <p:stCondLst>
                                            <p:cond delay="500"/>
                                          </p:stCondLst>
                                        </p:cTn>
                                        <p:tgtEl>
                                          <p:spTgt spid="493">
                                            <p:txEl>
                                              <p:pRg st="7" end="7"/>
                                            </p:txEl>
                                          </p:spTgt>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493">
                                            <p:txEl>
                                              <p:pRg st="8" end="8"/>
                                            </p:txEl>
                                          </p:spTgt>
                                        </p:tgtEl>
                                      </p:cBhvr>
                                    </p:animEffect>
                                    <p:set>
                                      <p:cBhvr>
                                        <p:cTn id="47" dur="1" fill="hold">
                                          <p:stCondLst>
                                            <p:cond delay="500"/>
                                          </p:stCondLst>
                                        </p:cTn>
                                        <p:tgtEl>
                                          <p:spTgt spid="493">
                                            <p:txEl>
                                              <p:pRg st="8" end="8"/>
                                            </p:txEl>
                                          </p:spTgt>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493">
                                            <p:txEl>
                                              <p:pRg st="9" end="9"/>
                                            </p:txEl>
                                          </p:spTgt>
                                        </p:tgtEl>
                                      </p:cBhvr>
                                    </p:animEffect>
                                    <p:set>
                                      <p:cBhvr>
                                        <p:cTn id="52" dur="1" fill="hold">
                                          <p:stCondLst>
                                            <p:cond delay="500"/>
                                          </p:stCondLst>
                                        </p:cTn>
                                        <p:tgtEl>
                                          <p:spTgt spid="493">
                                            <p:txEl>
                                              <p:pRg st="9" end="9"/>
                                            </p:txEl>
                                          </p:spTgt>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493">
                                            <p:txEl>
                                              <p:pRg st="10" end="10"/>
                                            </p:txEl>
                                          </p:spTgt>
                                        </p:tgtEl>
                                      </p:cBhvr>
                                    </p:animEffect>
                                    <p:set>
                                      <p:cBhvr>
                                        <p:cTn id="57" dur="1" fill="hold">
                                          <p:stCondLst>
                                            <p:cond delay="500"/>
                                          </p:stCondLst>
                                        </p:cTn>
                                        <p:tgtEl>
                                          <p:spTgt spid="493">
                                            <p:txEl>
                                              <p:pRg st="10" end="1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36"/>
          <p:cNvSpPr txBox="1">
            <a:spLocks noGrp="1"/>
          </p:cNvSpPr>
          <p:nvPr>
            <p:ph type="title"/>
          </p:nvPr>
        </p:nvSpPr>
        <p:spPr>
          <a:xfrm>
            <a:off x="427892" y="1"/>
            <a:ext cx="10515600" cy="104299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BB0B0"/>
              </a:buClr>
              <a:buSzPts val="3600"/>
              <a:buFont typeface="Montserrat"/>
              <a:buNone/>
            </a:pPr>
            <a:r>
              <a:rPr lang="es-ES" sz="3600" b="1" dirty="0">
                <a:solidFill>
                  <a:srgbClr val="3BB0B0"/>
                </a:solidFill>
                <a:latin typeface="Montserrat"/>
                <a:ea typeface="Montserrat"/>
                <a:cs typeface="Montserrat"/>
                <a:sym typeface="Montserrat"/>
              </a:rPr>
              <a:t>Tratamiento profiláctico</a:t>
            </a:r>
            <a:endParaRPr dirty="0"/>
          </a:p>
        </p:txBody>
      </p:sp>
      <p:graphicFrame>
        <p:nvGraphicFramePr>
          <p:cNvPr id="511" name="Google Shape;511;p36"/>
          <p:cNvGraphicFramePr/>
          <p:nvPr>
            <p:extLst>
              <p:ext uri="{D42A27DB-BD31-4B8C-83A1-F6EECF244321}">
                <p14:modId xmlns:p14="http://schemas.microsoft.com/office/powerpoint/2010/main" val="922237733"/>
              </p:ext>
            </p:extLst>
          </p:nvPr>
        </p:nvGraphicFramePr>
        <p:xfrm>
          <a:off x="1775475" y="1042993"/>
          <a:ext cx="8867775" cy="2718280"/>
        </p:xfrm>
        <a:graphic>
          <a:graphicData uri="http://schemas.openxmlformats.org/drawingml/2006/table">
            <a:tbl>
              <a:tblPr firstRow="1" bandRow="1">
                <a:noFill/>
                <a:tableStyleId>{FC6A18C2-F238-47C6-9B77-038DD2D4A1FB}</a:tableStyleId>
              </a:tblPr>
              <a:tblGrid>
                <a:gridCol w="2955925">
                  <a:extLst>
                    <a:ext uri="{9D8B030D-6E8A-4147-A177-3AD203B41FA5}">
                      <a16:colId xmlns:a16="http://schemas.microsoft.com/office/drawing/2014/main" val="20000"/>
                    </a:ext>
                  </a:extLst>
                </a:gridCol>
                <a:gridCol w="2955925">
                  <a:extLst>
                    <a:ext uri="{9D8B030D-6E8A-4147-A177-3AD203B41FA5}">
                      <a16:colId xmlns:a16="http://schemas.microsoft.com/office/drawing/2014/main" val="20001"/>
                    </a:ext>
                  </a:extLst>
                </a:gridCol>
                <a:gridCol w="2955925">
                  <a:extLst>
                    <a:ext uri="{9D8B030D-6E8A-4147-A177-3AD203B41FA5}">
                      <a16:colId xmlns:a16="http://schemas.microsoft.com/office/drawing/2014/main" val="20002"/>
                    </a:ext>
                  </a:extLst>
                </a:gridCol>
              </a:tblGrid>
              <a:tr h="292347">
                <a:tc>
                  <a:txBody>
                    <a:bodyPr/>
                    <a:lstStyle/>
                    <a:p>
                      <a:pPr marL="0" marR="0" lvl="0" indent="0" algn="ctr" rtl="0">
                        <a:spcBef>
                          <a:spcPts val="0"/>
                        </a:spcBef>
                        <a:spcAft>
                          <a:spcPts val="0"/>
                        </a:spcAft>
                        <a:buNone/>
                      </a:pPr>
                      <a:r>
                        <a:rPr lang="es-ES" sz="1800" u="none" strike="noStrike" cap="none">
                          <a:latin typeface="Montserrat"/>
                          <a:ea typeface="Montserrat"/>
                          <a:cs typeface="Montserrat"/>
                          <a:sym typeface="Montserrat"/>
                        </a:rPr>
                        <a:t>Medicamento </a:t>
                      </a:r>
                      <a:endParaRPr sz="1800" u="none" strike="noStrike" cap="none">
                        <a:latin typeface="Montserrat"/>
                        <a:ea typeface="Montserrat"/>
                        <a:cs typeface="Montserrat"/>
                        <a:sym typeface="Montserrat"/>
                      </a:endParaRPr>
                    </a:p>
                  </a:txBody>
                  <a:tcPr marL="91450" marR="91450" marT="45725" marB="45725"/>
                </a:tc>
                <a:tc>
                  <a:txBody>
                    <a:bodyPr/>
                    <a:lstStyle/>
                    <a:p>
                      <a:pPr marL="0" marR="0" lvl="0" indent="0" algn="ctr" rtl="0">
                        <a:spcBef>
                          <a:spcPts val="0"/>
                        </a:spcBef>
                        <a:spcAft>
                          <a:spcPts val="0"/>
                        </a:spcAft>
                        <a:buNone/>
                      </a:pPr>
                      <a:r>
                        <a:rPr lang="es-ES" sz="1800" u="none" strike="noStrike" cap="none">
                          <a:latin typeface="Montserrat"/>
                          <a:ea typeface="Montserrat"/>
                          <a:cs typeface="Montserrat"/>
                          <a:sym typeface="Montserrat"/>
                        </a:rPr>
                        <a:t>Dosis </a:t>
                      </a:r>
                      <a:endParaRPr sz="1800" u="none" strike="noStrike" cap="none">
                        <a:latin typeface="Montserrat"/>
                        <a:ea typeface="Montserrat"/>
                        <a:cs typeface="Montserrat"/>
                        <a:sym typeface="Montserrat"/>
                      </a:endParaRPr>
                    </a:p>
                  </a:txBody>
                  <a:tcPr marL="91450" marR="91450" marT="45725" marB="45725"/>
                </a:tc>
                <a:tc>
                  <a:txBody>
                    <a:bodyPr/>
                    <a:lstStyle/>
                    <a:p>
                      <a:pPr marL="0" marR="0" lvl="0" indent="0" algn="ctr" rtl="0">
                        <a:spcBef>
                          <a:spcPts val="0"/>
                        </a:spcBef>
                        <a:spcAft>
                          <a:spcPts val="0"/>
                        </a:spcAft>
                        <a:buNone/>
                      </a:pPr>
                      <a:r>
                        <a:rPr lang="es-ES" sz="1800" u="none" strike="noStrike" cap="none">
                          <a:latin typeface="Montserrat"/>
                          <a:ea typeface="Montserrat"/>
                          <a:cs typeface="Montserrat"/>
                          <a:sym typeface="Montserrat"/>
                        </a:rPr>
                        <a:t>Comentario </a:t>
                      </a:r>
                      <a:endParaRPr sz="1800" u="none" strike="noStrike" cap="none">
                        <a:latin typeface="Montserrat"/>
                        <a:ea typeface="Montserrat"/>
                        <a:cs typeface="Montserrat"/>
                        <a:sym typeface="Montserrat"/>
                      </a:endParaRPr>
                    </a:p>
                  </a:txBody>
                  <a:tcPr marL="91450" marR="91450" marT="45725" marB="45725"/>
                </a:tc>
                <a:extLst>
                  <a:ext uri="{0D108BD9-81ED-4DB2-BD59-A6C34878D82A}">
                    <a16:rowId xmlns:a16="http://schemas.microsoft.com/office/drawing/2014/main" val="10000"/>
                  </a:ext>
                </a:extLst>
              </a:tr>
              <a:tr h="319350">
                <a:tc>
                  <a:txBody>
                    <a:bodyPr/>
                    <a:lstStyle/>
                    <a:p>
                      <a:pPr marL="0" marR="0" lvl="0" indent="0" algn="ctr" rtl="0">
                        <a:spcBef>
                          <a:spcPts val="0"/>
                        </a:spcBef>
                        <a:spcAft>
                          <a:spcPts val="0"/>
                        </a:spcAft>
                        <a:buNone/>
                      </a:pPr>
                      <a:r>
                        <a:rPr lang="es-ES" sz="1800" u="none" strike="noStrike" cap="none">
                          <a:latin typeface="Montserrat"/>
                          <a:ea typeface="Montserrat"/>
                          <a:cs typeface="Montserrat"/>
                          <a:sym typeface="Montserrat"/>
                        </a:rPr>
                        <a:t>Metoprolol </a:t>
                      </a:r>
                      <a:endParaRPr sz="1800" u="none" strike="noStrike" cap="none">
                        <a:latin typeface="Montserrat"/>
                        <a:ea typeface="Montserrat"/>
                        <a:cs typeface="Montserrat"/>
                        <a:sym typeface="Montserrat"/>
                      </a:endParaRPr>
                    </a:p>
                  </a:txBody>
                  <a:tcPr marL="91450" marR="91450" marT="45725" marB="45725"/>
                </a:tc>
                <a:tc>
                  <a:txBody>
                    <a:bodyPr/>
                    <a:lstStyle/>
                    <a:p>
                      <a:pPr marL="0" marR="0" lvl="0" indent="0" algn="ctr" rtl="0">
                        <a:spcBef>
                          <a:spcPts val="0"/>
                        </a:spcBef>
                        <a:spcAft>
                          <a:spcPts val="0"/>
                        </a:spcAft>
                        <a:buNone/>
                      </a:pPr>
                      <a:r>
                        <a:rPr lang="es-ES" sz="1800" u="none" strike="noStrike" cap="none">
                          <a:latin typeface="Montserrat"/>
                          <a:ea typeface="Montserrat"/>
                          <a:cs typeface="Montserrat"/>
                          <a:sym typeface="Montserrat"/>
                        </a:rPr>
                        <a:t>50 – 200 mg </a:t>
                      </a:r>
                      <a:endParaRPr sz="1800" u="none" strike="noStrike" cap="none">
                        <a:latin typeface="Montserrat"/>
                        <a:ea typeface="Montserrat"/>
                        <a:cs typeface="Montserrat"/>
                        <a:sym typeface="Montserrat"/>
                      </a:endParaRPr>
                    </a:p>
                  </a:txBody>
                  <a:tcPr marL="91450" marR="91450" marT="45725" marB="45725"/>
                </a:tc>
                <a:tc>
                  <a:txBody>
                    <a:bodyPr/>
                    <a:lstStyle/>
                    <a:p>
                      <a:pPr marL="0" marR="0" lvl="0" indent="0" algn="ctr" rtl="0">
                        <a:spcBef>
                          <a:spcPts val="0"/>
                        </a:spcBef>
                        <a:spcAft>
                          <a:spcPts val="0"/>
                        </a:spcAft>
                        <a:buNone/>
                      </a:pPr>
                      <a:r>
                        <a:rPr lang="es-ES" sz="1800" u="none" strike="noStrike" cap="none">
                          <a:latin typeface="Montserrat"/>
                          <a:ea typeface="Montserrat"/>
                          <a:cs typeface="Montserrat"/>
                          <a:sym typeface="Montserrat"/>
                        </a:rPr>
                        <a:t>1 o 2 veces al día </a:t>
                      </a:r>
                      <a:endParaRPr sz="1800" u="none" strike="noStrike" cap="none">
                        <a:latin typeface="Montserrat"/>
                        <a:ea typeface="Montserrat"/>
                        <a:cs typeface="Montserrat"/>
                        <a:sym typeface="Montserrat"/>
                      </a:endParaRPr>
                    </a:p>
                  </a:txBody>
                  <a:tcPr marL="91450" marR="91450" marT="45725" marB="45725"/>
                </a:tc>
                <a:extLst>
                  <a:ext uri="{0D108BD9-81ED-4DB2-BD59-A6C34878D82A}">
                    <a16:rowId xmlns:a16="http://schemas.microsoft.com/office/drawing/2014/main" val="10001"/>
                  </a:ext>
                </a:extLst>
              </a:tr>
              <a:tr h="319350">
                <a:tc>
                  <a:txBody>
                    <a:bodyPr/>
                    <a:lstStyle/>
                    <a:p>
                      <a:pPr marL="0" marR="0" lvl="0" indent="0" algn="ctr" rtl="0">
                        <a:spcBef>
                          <a:spcPts val="0"/>
                        </a:spcBef>
                        <a:spcAft>
                          <a:spcPts val="0"/>
                        </a:spcAft>
                        <a:buNone/>
                      </a:pPr>
                      <a:r>
                        <a:rPr lang="es-ES" sz="1800" u="none" strike="noStrike" cap="none">
                          <a:latin typeface="Montserrat"/>
                          <a:ea typeface="Montserrat"/>
                          <a:cs typeface="Montserrat"/>
                          <a:sym typeface="Montserrat"/>
                        </a:rPr>
                        <a:t>Propranolol </a:t>
                      </a:r>
                      <a:endParaRPr sz="1800" u="none" strike="noStrike" cap="none">
                        <a:latin typeface="Montserrat"/>
                        <a:ea typeface="Montserrat"/>
                        <a:cs typeface="Montserrat"/>
                        <a:sym typeface="Montserrat"/>
                      </a:endParaRPr>
                    </a:p>
                  </a:txBody>
                  <a:tcPr marL="91450" marR="91450" marT="45725" marB="45725"/>
                </a:tc>
                <a:tc>
                  <a:txBody>
                    <a:bodyPr/>
                    <a:lstStyle/>
                    <a:p>
                      <a:pPr marL="0" marR="0" lvl="0" indent="0" algn="ctr" rtl="0">
                        <a:spcBef>
                          <a:spcPts val="0"/>
                        </a:spcBef>
                        <a:spcAft>
                          <a:spcPts val="0"/>
                        </a:spcAft>
                        <a:buNone/>
                      </a:pPr>
                      <a:r>
                        <a:rPr lang="es-ES" sz="1800" u="none" strike="noStrike" cap="none">
                          <a:latin typeface="Montserrat"/>
                          <a:ea typeface="Montserrat"/>
                          <a:cs typeface="Montserrat"/>
                          <a:sym typeface="Montserrat"/>
                        </a:rPr>
                        <a:t>40 – 240 mg </a:t>
                      </a:r>
                      <a:endParaRPr sz="1800" u="none" strike="noStrike" cap="none">
                        <a:latin typeface="Montserrat"/>
                        <a:ea typeface="Montserrat"/>
                        <a:cs typeface="Montserrat"/>
                        <a:sym typeface="Montserrat"/>
                      </a:endParaRPr>
                    </a:p>
                  </a:txBody>
                  <a:tcPr marL="91450" marR="91450" marT="45725" marB="45725"/>
                </a:tc>
                <a:tc>
                  <a:txBody>
                    <a:bodyPr/>
                    <a:lstStyle/>
                    <a:p>
                      <a:pPr marL="0" marR="0" lvl="0" indent="0" algn="ctr" rtl="0">
                        <a:spcBef>
                          <a:spcPts val="0"/>
                        </a:spcBef>
                        <a:spcAft>
                          <a:spcPts val="0"/>
                        </a:spcAft>
                        <a:buNone/>
                      </a:pPr>
                      <a:r>
                        <a:rPr lang="es-ES" sz="1800" u="none" strike="noStrike" cap="none">
                          <a:latin typeface="Montserrat"/>
                          <a:ea typeface="Montserrat"/>
                          <a:cs typeface="Montserrat"/>
                          <a:sym typeface="Montserrat"/>
                        </a:rPr>
                        <a:t>1 – 2 veces al día </a:t>
                      </a:r>
                      <a:endParaRPr sz="1800" u="none" strike="noStrike" cap="none">
                        <a:latin typeface="Montserrat"/>
                        <a:ea typeface="Montserrat"/>
                        <a:cs typeface="Montserrat"/>
                        <a:sym typeface="Montserrat"/>
                      </a:endParaRPr>
                    </a:p>
                  </a:txBody>
                  <a:tcPr marL="91450" marR="91450" marT="45725" marB="45725"/>
                </a:tc>
                <a:extLst>
                  <a:ext uri="{0D108BD9-81ED-4DB2-BD59-A6C34878D82A}">
                    <a16:rowId xmlns:a16="http://schemas.microsoft.com/office/drawing/2014/main" val="10002"/>
                  </a:ext>
                </a:extLst>
              </a:tr>
              <a:tr h="418400">
                <a:tc>
                  <a:txBody>
                    <a:bodyPr/>
                    <a:lstStyle/>
                    <a:p>
                      <a:pPr marL="0" marR="0" lvl="0" indent="0" algn="ctr" rtl="0">
                        <a:spcBef>
                          <a:spcPts val="0"/>
                        </a:spcBef>
                        <a:spcAft>
                          <a:spcPts val="0"/>
                        </a:spcAft>
                        <a:buNone/>
                      </a:pPr>
                      <a:r>
                        <a:rPr lang="es-ES" sz="1800" u="none" strike="noStrike" cap="none">
                          <a:latin typeface="Montserrat"/>
                          <a:ea typeface="Montserrat"/>
                          <a:cs typeface="Montserrat"/>
                          <a:sym typeface="Montserrat"/>
                        </a:rPr>
                        <a:t>Amitriptilina </a:t>
                      </a:r>
                      <a:endParaRPr sz="1800" u="none" strike="noStrike" cap="none">
                        <a:latin typeface="Montserrat"/>
                        <a:ea typeface="Montserrat"/>
                        <a:cs typeface="Montserrat"/>
                        <a:sym typeface="Montserrat"/>
                      </a:endParaRPr>
                    </a:p>
                  </a:txBody>
                  <a:tcPr marL="91450" marR="91450" marT="45725" marB="45725"/>
                </a:tc>
                <a:tc>
                  <a:txBody>
                    <a:bodyPr/>
                    <a:lstStyle/>
                    <a:p>
                      <a:pPr marL="0" marR="0" lvl="0" indent="0" algn="ctr" rtl="0">
                        <a:spcBef>
                          <a:spcPts val="0"/>
                        </a:spcBef>
                        <a:spcAft>
                          <a:spcPts val="0"/>
                        </a:spcAft>
                        <a:buNone/>
                      </a:pPr>
                      <a:r>
                        <a:rPr lang="es-ES" sz="1800" u="none" strike="noStrike" cap="none">
                          <a:latin typeface="Montserrat"/>
                          <a:ea typeface="Montserrat"/>
                          <a:cs typeface="Montserrat"/>
                          <a:sym typeface="Montserrat"/>
                        </a:rPr>
                        <a:t>10- 200 mg </a:t>
                      </a:r>
                      <a:endParaRPr sz="1800" u="none" strike="noStrike" cap="none">
                        <a:latin typeface="Montserrat"/>
                        <a:ea typeface="Montserrat"/>
                        <a:cs typeface="Montserrat"/>
                        <a:sym typeface="Montserrat"/>
                      </a:endParaRPr>
                    </a:p>
                  </a:txBody>
                  <a:tcPr marL="91450" marR="91450" marT="45725" marB="45725"/>
                </a:tc>
                <a:tc>
                  <a:txBody>
                    <a:bodyPr/>
                    <a:lstStyle/>
                    <a:p>
                      <a:pPr marL="0" marR="0" lvl="0" indent="0" algn="ctr" rtl="0">
                        <a:spcBef>
                          <a:spcPts val="0"/>
                        </a:spcBef>
                        <a:spcAft>
                          <a:spcPts val="0"/>
                        </a:spcAft>
                        <a:buNone/>
                      </a:pPr>
                      <a:r>
                        <a:rPr lang="es-ES" sz="1800" u="none" strike="noStrike" cap="none">
                          <a:latin typeface="Montserrat"/>
                          <a:ea typeface="Montserrat"/>
                          <a:cs typeface="Montserrat"/>
                          <a:sym typeface="Montserrat"/>
                        </a:rPr>
                        <a:t>Iniciar 10 mg al dormir </a:t>
                      </a:r>
                      <a:endParaRPr sz="1800" u="none" strike="noStrike" cap="none">
                        <a:latin typeface="Montserrat"/>
                        <a:ea typeface="Montserrat"/>
                        <a:cs typeface="Montserrat"/>
                        <a:sym typeface="Montserrat"/>
                      </a:endParaRPr>
                    </a:p>
                  </a:txBody>
                  <a:tcPr marL="91450" marR="91450" marT="45725" marB="45725"/>
                </a:tc>
                <a:extLst>
                  <a:ext uri="{0D108BD9-81ED-4DB2-BD59-A6C34878D82A}">
                    <a16:rowId xmlns:a16="http://schemas.microsoft.com/office/drawing/2014/main" val="10003"/>
                  </a:ext>
                </a:extLst>
              </a:tr>
              <a:tr h="418400">
                <a:tc>
                  <a:txBody>
                    <a:bodyPr/>
                    <a:lstStyle/>
                    <a:p>
                      <a:pPr marL="0" marR="0" lvl="0" indent="0" algn="ctr" rtl="0">
                        <a:spcBef>
                          <a:spcPts val="0"/>
                        </a:spcBef>
                        <a:spcAft>
                          <a:spcPts val="0"/>
                        </a:spcAft>
                        <a:buNone/>
                      </a:pPr>
                      <a:r>
                        <a:rPr lang="es-ES" sz="1800" u="none" strike="noStrike" cap="none">
                          <a:latin typeface="Montserrat"/>
                          <a:ea typeface="Montserrat"/>
                          <a:cs typeface="Montserrat"/>
                          <a:sym typeface="Montserrat"/>
                        </a:rPr>
                        <a:t>Imipramina </a:t>
                      </a:r>
                      <a:endParaRPr sz="1800" u="none" strike="noStrike" cap="none">
                        <a:latin typeface="Montserrat"/>
                        <a:ea typeface="Montserrat"/>
                        <a:cs typeface="Montserrat"/>
                        <a:sym typeface="Montserrat"/>
                      </a:endParaRPr>
                    </a:p>
                  </a:txBody>
                  <a:tcPr marL="91450" marR="91450" marT="45725" marB="45725"/>
                </a:tc>
                <a:tc>
                  <a:txBody>
                    <a:bodyPr/>
                    <a:lstStyle/>
                    <a:p>
                      <a:pPr marL="0" marR="0" lvl="0" indent="0" algn="ctr" rtl="0">
                        <a:spcBef>
                          <a:spcPts val="0"/>
                        </a:spcBef>
                        <a:spcAft>
                          <a:spcPts val="0"/>
                        </a:spcAft>
                        <a:buNone/>
                      </a:pPr>
                      <a:r>
                        <a:rPr lang="es-ES" sz="1800" u="none" strike="noStrike" cap="none">
                          <a:latin typeface="Montserrat"/>
                          <a:ea typeface="Montserrat"/>
                          <a:cs typeface="Montserrat"/>
                          <a:sym typeface="Montserrat"/>
                        </a:rPr>
                        <a:t>10 mg </a:t>
                      </a:r>
                      <a:endParaRPr sz="1800" u="none" strike="noStrike" cap="none">
                        <a:latin typeface="Montserrat"/>
                        <a:ea typeface="Montserrat"/>
                        <a:cs typeface="Montserrat"/>
                        <a:sym typeface="Montserrat"/>
                      </a:endParaRPr>
                    </a:p>
                  </a:txBody>
                  <a:tcPr marL="91450" marR="91450" marT="45725" marB="45725"/>
                </a:tc>
                <a:tc>
                  <a:txBody>
                    <a:bodyPr/>
                    <a:lstStyle/>
                    <a:p>
                      <a:pPr marL="0" marR="0" lvl="0" indent="0" algn="ctr" rtl="0">
                        <a:spcBef>
                          <a:spcPts val="0"/>
                        </a:spcBef>
                        <a:spcAft>
                          <a:spcPts val="0"/>
                        </a:spcAft>
                        <a:buNone/>
                      </a:pPr>
                      <a:r>
                        <a:rPr lang="es-ES" sz="1800" u="none" strike="noStrike" cap="none">
                          <a:latin typeface="Montserrat"/>
                          <a:ea typeface="Montserrat"/>
                          <a:cs typeface="Montserrat"/>
                          <a:sym typeface="Montserrat"/>
                        </a:rPr>
                        <a:t>Iniciar 10 mg al dormir </a:t>
                      </a:r>
                      <a:endParaRPr sz="1800" u="none" strike="noStrike" cap="none">
                        <a:latin typeface="Montserrat"/>
                        <a:ea typeface="Montserrat"/>
                        <a:cs typeface="Montserrat"/>
                        <a:sym typeface="Montserrat"/>
                      </a:endParaRPr>
                    </a:p>
                  </a:txBody>
                  <a:tcPr marL="91450" marR="91450" marT="45725" marB="45725"/>
                </a:tc>
                <a:extLst>
                  <a:ext uri="{0D108BD9-81ED-4DB2-BD59-A6C34878D82A}">
                    <a16:rowId xmlns:a16="http://schemas.microsoft.com/office/drawing/2014/main" val="10004"/>
                  </a:ext>
                </a:extLst>
              </a:tr>
              <a:tr h="418400">
                <a:tc>
                  <a:txBody>
                    <a:bodyPr/>
                    <a:lstStyle/>
                    <a:p>
                      <a:pPr marL="0" marR="0" lvl="0" indent="0" algn="ctr" rtl="0">
                        <a:spcBef>
                          <a:spcPts val="0"/>
                        </a:spcBef>
                        <a:spcAft>
                          <a:spcPts val="0"/>
                        </a:spcAft>
                        <a:buNone/>
                      </a:pPr>
                      <a:r>
                        <a:rPr lang="es-ES" sz="1800">
                          <a:latin typeface="Montserrat"/>
                          <a:ea typeface="Montserrat"/>
                          <a:cs typeface="Montserrat"/>
                          <a:sym typeface="Montserrat"/>
                        </a:rPr>
                        <a:t>Á</a:t>
                      </a:r>
                      <a:r>
                        <a:rPr lang="es-ES" sz="1800" u="none" strike="noStrike" cap="none">
                          <a:latin typeface="Montserrat"/>
                          <a:ea typeface="Montserrat"/>
                          <a:cs typeface="Montserrat"/>
                          <a:sym typeface="Montserrat"/>
                        </a:rPr>
                        <a:t>cido valproico </a:t>
                      </a:r>
                      <a:endParaRPr sz="1800" u="none" strike="noStrike" cap="none">
                        <a:latin typeface="Montserrat"/>
                        <a:ea typeface="Montserrat"/>
                        <a:cs typeface="Montserrat"/>
                        <a:sym typeface="Montserrat"/>
                      </a:endParaRPr>
                    </a:p>
                  </a:txBody>
                  <a:tcPr marL="91450" marR="91450" marT="45725" marB="45725"/>
                </a:tc>
                <a:tc>
                  <a:txBody>
                    <a:bodyPr/>
                    <a:lstStyle/>
                    <a:p>
                      <a:pPr marL="0" marR="0" lvl="0" indent="0" algn="ctr" rtl="0">
                        <a:spcBef>
                          <a:spcPts val="0"/>
                        </a:spcBef>
                        <a:spcAft>
                          <a:spcPts val="0"/>
                        </a:spcAft>
                        <a:buNone/>
                      </a:pPr>
                      <a:r>
                        <a:rPr lang="es-ES" sz="1800" u="none" strike="noStrike" cap="none">
                          <a:latin typeface="Montserrat"/>
                          <a:ea typeface="Montserrat"/>
                          <a:cs typeface="Montserrat"/>
                          <a:sym typeface="Montserrat"/>
                        </a:rPr>
                        <a:t>250 – 500 mg </a:t>
                      </a:r>
                      <a:endParaRPr sz="1800" u="none" strike="noStrike" cap="none">
                        <a:latin typeface="Montserrat"/>
                        <a:ea typeface="Montserrat"/>
                        <a:cs typeface="Montserrat"/>
                        <a:sym typeface="Montserrat"/>
                      </a:endParaRPr>
                    </a:p>
                  </a:txBody>
                  <a:tcPr marL="91450" marR="91450" marT="45725" marB="45725"/>
                </a:tc>
                <a:tc>
                  <a:txBody>
                    <a:bodyPr/>
                    <a:lstStyle/>
                    <a:p>
                      <a:pPr marL="0" marR="0" lvl="0" indent="0" algn="ctr" rtl="0">
                        <a:spcBef>
                          <a:spcPts val="0"/>
                        </a:spcBef>
                        <a:spcAft>
                          <a:spcPts val="0"/>
                        </a:spcAft>
                        <a:buNone/>
                      </a:pPr>
                      <a:r>
                        <a:rPr lang="es-ES" sz="1800" u="none" strike="noStrike" cap="none">
                          <a:latin typeface="Montserrat"/>
                          <a:ea typeface="Montserrat"/>
                          <a:cs typeface="Montserrat"/>
                          <a:sym typeface="Montserrat"/>
                        </a:rPr>
                        <a:t>Iniciar 250 mg c/12 hrs </a:t>
                      </a:r>
                      <a:endParaRPr sz="1800" u="none" strike="noStrike" cap="none">
                        <a:latin typeface="Montserrat"/>
                        <a:ea typeface="Montserrat"/>
                        <a:cs typeface="Montserrat"/>
                        <a:sym typeface="Montserrat"/>
                      </a:endParaRPr>
                    </a:p>
                  </a:txBody>
                  <a:tcPr marL="91450" marR="91450" marT="45725" marB="45725"/>
                </a:tc>
                <a:extLst>
                  <a:ext uri="{0D108BD9-81ED-4DB2-BD59-A6C34878D82A}">
                    <a16:rowId xmlns:a16="http://schemas.microsoft.com/office/drawing/2014/main" val="10005"/>
                  </a:ext>
                </a:extLst>
              </a:tr>
              <a:tr h="319350">
                <a:tc>
                  <a:txBody>
                    <a:bodyPr/>
                    <a:lstStyle/>
                    <a:p>
                      <a:pPr marL="0" marR="0" lvl="0" indent="0" algn="ctr" rtl="0">
                        <a:spcBef>
                          <a:spcPts val="0"/>
                        </a:spcBef>
                        <a:spcAft>
                          <a:spcPts val="0"/>
                        </a:spcAft>
                        <a:buNone/>
                      </a:pPr>
                      <a:r>
                        <a:rPr lang="es-ES" sz="1800" u="none" strike="noStrike" cap="none">
                          <a:latin typeface="Montserrat"/>
                          <a:ea typeface="Montserrat"/>
                          <a:cs typeface="Montserrat"/>
                          <a:sym typeface="Montserrat"/>
                        </a:rPr>
                        <a:t>Topiramato</a:t>
                      </a:r>
                      <a:endParaRPr/>
                    </a:p>
                  </a:txBody>
                  <a:tcPr marL="91450" marR="91450" marT="45725" marB="45725"/>
                </a:tc>
                <a:tc>
                  <a:txBody>
                    <a:bodyPr/>
                    <a:lstStyle/>
                    <a:p>
                      <a:pPr marL="0" marR="0" lvl="0" indent="0" algn="ctr" rtl="0">
                        <a:spcBef>
                          <a:spcPts val="0"/>
                        </a:spcBef>
                        <a:spcAft>
                          <a:spcPts val="0"/>
                        </a:spcAft>
                        <a:buNone/>
                      </a:pPr>
                      <a:r>
                        <a:rPr lang="es-ES" sz="1800" u="none" strike="noStrike" cap="none">
                          <a:latin typeface="Montserrat"/>
                          <a:ea typeface="Montserrat"/>
                          <a:cs typeface="Montserrat"/>
                          <a:sym typeface="Montserrat"/>
                        </a:rPr>
                        <a:t>50-200 mg </a:t>
                      </a:r>
                      <a:endParaRPr/>
                    </a:p>
                  </a:txBody>
                  <a:tcPr marL="91450" marR="91450" marT="45725" marB="45725"/>
                </a:tc>
                <a:tc>
                  <a:txBody>
                    <a:bodyPr/>
                    <a:lstStyle/>
                    <a:p>
                      <a:pPr marL="0" marR="0" lvl="0" indent="0" algn="ctr" rtl="0">
                        <a:spcBef>
                          <a:spcPts val="0"/>
                        </a:spcBef>
                        <a:spcAft>
                          <a:spcPts val="0"/>
                        </a:spcAft>
                        <a:buNone/>
                      </a:pPr>
                      <a:r>
                        <a:rPr lang="es-ES" sz="1800" u="none" strike="noStrike" cap="none" dirty="0">
                          <a:latin typeface="Montserrat"/>
                          <a:ea typeface="Montserrat"/>
                          <a:cs typeface="Montserrat"/>
                          <a:sym typeface="Montserrat"/>
                        </a:rPr>
                        <a:t>Iniciar 50 mg </a:t>
                      </a:r>
                      <a:endParaRPr dirty="0"/>
                    </a:p>
                  </a:txBody>
                  <a:tcPr marL="91450" marR="91450" marT="45725" marB="45725"/>
                </a:tc>
                <a:extLst>
                  <a:ext uri="{0D108BD9-81ED-4DB2-BD59-A6C34878D82A}">
                    <a16:rowId xmlns:a16="http://schemas.microsoft.com/office/drawing/2014/main" val="10006"/>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37"/>
          <p:cNvSpPr txBox="1">
            <a:spLocks noGrp="1"/>
          </p:cNvSpPr>
          <p:nvPr>
            <p:ph type="title"/>
          </p:nvPr>
        </p:nvSpPr>
        <p:spPr>
          <a:xfrm>
            <a:off x="838200" y="2072640"/>
            <a:ext cx="10515600" cy="94996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3BB0B0"/>
              </a:buClr>
              <a:buSzPts val="5400"/>
              <a:buFont typeface="Montserrat"/>
              <a:buNone/>
            </a:pPr>
            <a:r>
              <a:rPr lang="es-ES" sz="4400" b="1" dirty="0">
                <a:solidFill>
                  <a:srgbClr val="3BB0B0"/>
                </a:solidFill>
                <a:latin typeface="Montserrat"/>
                <a:ea typeface="Montserrat"/>
                <a:cs typeface="Montserrat"/>
                <a:sym typeface="Montserrat"/>
              </a:rPr>
              <a:t>Cefaleas trigémino autonómicas</a:t>
            </a:r>
            <a:endParaRPr sz="48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38"/>
          <p:cNvSpPr txBox="1">
            <a:spLocks noGrp="1"/>
          </p:cNvSpPr>
          <p:nvPr>
            <p:ph type="title"/>
          </p:nvPr>
        </p:nvSpPr>
        <p:spPr>
          <a:xfrm>
            <a:off x="436977" y="141813"/>
            <a:ext cx="10515600" cy="104299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BB0B0"/>
              </a:buClr>
              <a:buSzPts val="4000"/>
              <a:buFont typeface="Montserrat"/>
              <a:buNone/>
            </a:pPr>
            <a:r>
              <a:rPr lang="es-ES" sz="4000" b="1" dirty="0">
                <a:solidFill>
                  <a:srgbClr val="3BB0B0"/>
                </a:solidFill>
                <a:latin typeface="Montserrat"/>
                <a:ea typeface="Montserrat"/>
                <a:cs typeface="Montserrat"/>
                <a:sym typeface="Montserrat"/>
              </a:rPr>
              <a:t>Clasificación</a:t>
            </a:r>
            <a:endParaRPr dirty="0"/>
          </a:p>
        </p:txBody>
      </p:sp>
      <p:grpSp>
        <p:nvGrpSpPr>
          <p:cNvPr id="524" name="Google Shape;524;p38"/>
          <p:cNvGrpSpPr/>
          <p:nvPr/>
        </p:nvGrpSpPr>
        <p:grpSpPr>
          <a:xfrm>
            <a:off x="1490294" y="548225"/>
            <a:ext cx="9211409" cy="2302852"/>
            <a:chOff x="168" y="130225"/>
            <a:chExt cx="9211409" cy="2302852"/>
          </a:xfrm>
        </p:grpSpPr>
        <p:sp>
          <p:nvSpPr>
            <p:cNvPr id="525" name="Google Shape;525;p38"/>
            <p:cNvSpPr/>
            <p:nvPr/>
          </p:nvSpPr>
          <p:spPr>
            <a:xfrm>
              <a:off x="4605873" y="1081817"/>
              <a:ext cx="3654112" cy="399668"/>
            </a:xfrm>
            <a:custGeom>
              <a:avLst/>
              <a:gdLst/>
              <a:ahLst/>
              <a:cxnLst/>
              <a:rect l="l" t="t" r="r" b="b"/>
              <a:pathLst>
                <a:path w="120000" h="120000" extrusionOk="0">
                  <a:moveTo>
                    <a:pt x="0" y="0"/>
                  </a:moveTo>
                  <a:lnTo>
                    <a:pt x="0" y="60000"/>
                  </a:lnTo>
                  <a:lnTo>
                    <a:pt x="120000" y="60000"/>
                  </a:lnTo>
                  <a:lnTo>
                    <a:pt x="120000" y="120000"/>
                  </a:lnTo>
                </a:path>
              </a:pathLst>
            </a:custGeom>
            <a:noFill/>
            <a:ln w="12700" cap="flat" cmpd="sng">
              <a:solidFill>
                <a:schemeClr val="accent6"/>
              </a:solidFill>
              <a:prstDash val="solid"/>
              <a:miter lim="800000"/>
              <a:headEnd type="none" w="sm" len="sm"/>
              <a:tailEnd type="none" w="sm" len="sm"/>
            </a:ln>
          </p:spPr>
        </p:sp>
        <p:sp>
          <p:nvSpPr>
            <p:cNvPr id="526" name="Google Shape;526;p38"/>
            <p:cNvSpPr/>
            <p:nvPr/>
          </p:nvSpPr>
          <p:spPr>
            <a:xfrm>
              <a:off x="4605873" y="1081817"/>
              <a:ext cx="1351260" cy="399668"/>
            </a:xfrm>
            <a:custGeom>
              <a:avLst/>
              <a:gdLst/>
              <a:ahLst/>
              <a:cxnLst/>
              <a:rect l="l" t="t" r="r" b="b"/>
              <a:pathLst>
                <a:path w="120000" h="120000" extrusionOk="0">
                  <a:moveTo>
                    <a:pt x="0" y="0"/>
                  </a:moveTo>
                  <a:lnTo>
                    <a:pt x="0" y="60000"/>
                  </a:lnTo>
                  <a:lnTo>
                    <a:pt x="120000" y="60000"/>
                  </a:lnTo>
                  <a:lnTo>
                    <a:pt x="120000" y="120000"/>
                  </a:lnTo>
                </a:path>
              </a:pathLst>
            </a:custGeom>
            <a:noFill/>
            <a:ln w="12700" cap="flat" cmpd="sng">
              <a:solidFill>
                <a:schemeClr val="accent6"/>
              </a:solidFill>
              <a:prstDash val="solid"/>
              <a:miter lim="800000"/>
              <a:headEnd type="none" w="sm" len="sm"/>
              <a:tailEnd type="none" w="sm" len="sm"/>
            </a:ln>
          </p:spPr>
        </p:sp>
        <p:sp>
          <p:nvSpPr>
            <p:cNvPr id="527" name="Google Shape;527;p38"/>
            <p:cNvSpPr/>
            <p:nvPr/>
          </p:nvSpPr>
          <p:spPr>
            <a:xfrm>
              <a:off x="3454447" y="1081817"/>
              <a:ext cx="1151426" cy="399668"/>
            </a:xfrm>
            <a:custGeom>
              <a:avLst/>
              <a:gdLst/>
              <a:ahLst/>
              <a:cxnLst/>
              <a:rect l="l" t="t" r="r" b="b"/>
              <a:pathLst>
                <a:path w="120000" h="120000" extrusionOk="0">
                  <a:moveTo>
                    <a:pt x="120000" y="0"/>
                  </a:moveTo>
                  <a:lnTo>
                    <a:pt x="120000" y="60000"/>
                  </a:lnTo>
                  <a:lnTo>
                    <a:pt x="0" y="60000"/>
                  </a:lnTo>
                  <a:lnTo>
                    <a:pt x="0" y="120000"/>
                  </a:lnTo>
                </a:path>
              </a:pathLst>
            </a:custGeom>
            <a:noFill/>
            <a:ln w="12700" cap="flat" cmpd="sng">
              <a:solidFill>
                <a:schemeClr val="accent6"/>
              </a:solidFill>
              <a:prstDash val="solid"/>
              <a:miter lim="800000"/>
              <a:headEnd type="none" w="sm" len="sm"/>
              <a:tailEnd type="none" w="sm" len="sm"/>
            </a:ln>
          </p:spPr>
        </p:sp>
        <p:sp>
          <p:nvSpPr>
            <p:cNvPr id="528" name="Google Shape;528;p38"/>
            <p:cNvSpPr/>
            <p:nvPr/>
          </p:nvSpPr>
          <p:spPr>
            <a:xfrm>
              <a:off x="951760" y="1081817"/>
              <a:ext cx="3654112" cy="399668"/>
            </a:xfrm>
            <a:custGeom>
              <a:avLst/>
              <a:gdLst/>
              <a:ahLst/>
              <a:cxnLst/>
              <a:rect l="l" t="t" r="r" b="b"/>
              <a:pathLst>
                <a:path w="120000" h="120000" extrusionOk="0">
                  <a:moveTo>
                    <a:pt x="120000" y="0"/>
                  </a:moveTo>
                  <a:lnTo>
                    <a:pt x="120000" y="60000"/>
                  </a:lnTo>
                  <a:lnTo>
                    <a:pt x="0" y="60000"/>
                  </a:lnTo>
                  <a:lnTo>
                    <a:pt x="0" y="120000"/>
                  </a:lnTo>
                </a:path>
              </a:pathLst>
            </a:custGeom>
            <a:noFill/>
            <a:ln w="12700" cap="flat" cmpd="sng">
              <a:solidFill>
                <a:schemeClr val="accent6"/>
              </a:solidFill>
              <a:prstDash val="solid"/>
              <a:miter lim="800000"/>
              <a:headEnd type="none" w="sm" len="sm"/>
              <a:tailEnd type="none" w="sm" len="sm"/>
            </a:ln>
          </p:spPr>
        </p:sp>
        <p:sp>
          <p:nvSpPr>
            <p:cNvPr id="529" name="Google Shape;529;p38"/>
            <p:cNvSpPr/>
            <p:nvPr/>
          </p:nvSpPr>
          <p:spPr>
            <a:xfrm>
              <a:off x="3654281" y="130225"/>
              <a:ext cx="1903183" cy="951591"/>
            </a:xfrm>
            <a:prstGeom prst="rect">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a:latin typeface="Montserrat" panose="00000500000000000000" pitchFamily="50" charset="0"/>
              </a:endParaRPr>
            </a:p>
          </p:txBody>
        </p:sp>
        <p:sp>
          <p:nvSpPr>
            <p:cNvPr id="530" name="Google Shape;530;p38"/>
            <p:cNvSpPr txBox="1"/>
            <p:nvPr/>
          </p:nvSpPr>
          <p:spPr>
            <a:xfrm>
              <a:off x="3654281" y="130225"/>
              <a:ext cx="1903183" cy="951591"/>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s-ES" sz="1800" b="1" i="0" u="none" strike="noStrike" cap="none">
                  <a:solidFill>
                    <a:schemeClr val="lt1"/>
                  </a:solidFill>
                  <a:latin typeface="Montserrat" panose="00000500000000000000" pitchFamily="50" charset="0"/>
                  <a:ea typeface="Calibri"/>
                  <a:cs typeface="Calibri"/>
                  <a:sym typeface="Calibri"/>
                </a:rPr>
                <a:t>CTA</a:t>
              </a:r>
              <a:endParaRPr sz="1800" b="1" i="0" u="none" strike="noStrike" cap="none">
                <a:solidFill>
                  <a:schemeClr val="lt1"/>
                </a:solidFill>
                <a:latin typeface="Montserrat" panose="00000500000000000000" pitchFamily="50" charset="0"/>
                <a:ea typeface="Calibri"/>
                <a:cs typeface="Calibri"/>
                <a:sym typeface="Calibri"/>
              </a:endParaRPr>
            </a:p>
          </p:txBody>
        </p:sp>
        <p:sp>
          <p:nvSpPr>
            <p:cNvPr id="531" name="Google Shape;531;p38"/>
            <p:cNvSpPr/>
            <p:nvPr/>
          </p:nvSpPr>
          <p:spPr>
            <a:xfrm>
              <a:off x="168" y="1481486"/>
              <a:ext cx="1903183" cy="951591"/>
            </a:xfrm>
            <a:prstGeom prst="rect">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a:latin typeface="Montserrat" panose="00000500000000000000" pitchFamily="50" charset="0"/>
              </a:endParaRPr>
            </a:p>
          </p:txBody>
        </p:sp>
        <p:sp>
          <p:nvSpPr>
            <p:cNvPr id="532" name="Google Shape;532;p38"/>
            <p:cNvSpPr txBox="1"/>
            <p:nvPr/>
          </p:nvSpPr>
          <p:spPr>
            <a:xfrm>
              <a:off x="168" y="1481486"/>
              <a:ext cx="1903183" cy="951591"/>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s-ES" sz="1800" b="1" i="0" u="none" strike="noStrike" cap="none">
                  <a:solidFill>
                    <a:schemeClr val="lt1"/>
                  </a:solidFill>
                  <a:latin typeface="Montserrat" panose="00000500000000000000" pitchFamily="50" charset="0"/>
                  <a:ea typeface="Calibri"/>
                  <a:cs typeface="Calibri"/>
                  <a:sym typeface="Calibri"/>
                </a:rPr>
                <a:t>Racimos </a:t>
              </a:r>
              <a:endParaRPr sz="1800" b="1" i="0" u="none" strike="noStrike" cap="none">
                <a:solidFill>
                  <a:schemeClr val="lt1"/>
                </a:solidFill>
                <a:latin typeface="Montserrat" panose="00000500000000000000" pitchFamily="50" charset="0"/>
                <a:ea typeface="Calibri"/>
                <a:cs typeface="Calibri"/>
                <a:sym typeface="Calibri"/>
              </a:endParaRPr>
            </a:p>
          </p:txBody>
        </p:sp>
        <p:sp>
          <p:nvSpPr>
            <p:cNvPr id="533" name="Google Shape;533;p38"/>
            <p:cNvSpPr/>
            <p:nvPr/>
          </p:nvSpPr>
          <p:spPr>
            <a:xfrm>
              <a:off x="2303021" y="1481486"/>
              <a:ext cx="2302852" cy="951591"/>
            </a:xfrm>
            <a:prstGeom prst="rect">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a:latin typeface="Montserrat" panose="00000500000000000000" pitchFamily="50" charset="0"/>
              </a:endParaRPr>
            </a:p>
          </p:txBody>
        </p:sp>
        <p:sp>
          <p:nvSpPr>
            <p:cNvPr id="534" name="Google Shape;534;p38"/>
            <p:cNvSpPr txBox="1"/>
            <p:nvPr/>
          </p:nvSpPr>
          <p:spPr>
            <a:xfrm>
              <a:off x="2303021" y="1481486"/>
              <a:ext cx="2302852" cy="951591"/>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s-ES" sz="1800" b="1" i="0" u="none" strike="noStrike" cap="none">
                  <a:solidFill>
                    <a:schemeClr val="lt1"/>
                  </a:solidFill>
                  <a:latin typeface="Montserrat" panose="00000500000000000000" pitchFamily="50" charset="0"/>
                  <a:ea typeface="Calibri"/>
                  <a:cs typeface="Calibri"/>
                  <a:sym typeface="Calibri"/>
                </a:rPr>
                <a:t>SUNCT/SUNA</a:t>
              </a:r>
              <a:endParaRPr sz="1800" b="1" i="0" u="none" strike="noStrike" cap="none">
                <a:solidFill>
                  <a:schemeClr val="lt1"/>
                </a:solidFill>
                <a:latin typeface="Montserrat" panose="00000500000000000000" pitchFamily="50" charset="0"/>
                <a:ea typeface="Calibri"/>
                <a:cs typeface="Calibri"/>
                <a:sym typeface="Calibri"/>
              </a:endParaRPr>
            </a:p>
          </p:txBody>
        </p:sp>
        <p:sp>
          <p:nvSpPr>
            <p:cNvPr id="535" name="Google Shape;535;p38"/>
            <p:cNvSpPr/>
            <p:nvPr/>
          </p:nvSpPr>
          <p:spPr>
            <a:xfrm>
              <a:off x="5005542" y="1481486"/>
              <a:ext cx="1903183" cy="951591"/>
            </a:xfrm>
            <a:prstGeom prst="rect">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a:latin typeface="Montserrat" panose="00000500000000000000" pitchFamily="50" charset="0"/>
              </a:endParaRPr>
            </a:p>
          </p:txBody>
        </p:sp>
        <p:sp>
          <p:nvSpPr>
            <p:cNvPr id="536" name="Google Shape;536;p38"/>
            <p:cNvSpPr txBox="1"/>
            <p:nvPr/>
          </p:nvSpPr>
          <p:spPr>
            <a:xfrm>
              <a:off x="5005542" y="1481486"/>
              <a:ext cx="1903183" cy="951591"/>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s-ES" sz="1800" b="1" i="0" u="none" strike="noStrike" cap="none">
                  <a:solidFill>
                    <a:schemeClr val="lt1"/>
                  </a:solidFill>
                  <a:latin typeface="Montserrat" panose="00000500000000000000" pitchFamily="50" charset="0"/>
                  <a:ea typeface="Calibri"/>
                  <a:cs typeface="Calibri"/>
                  <a:sym typeface="Calibri"/>
                </a:rPr>
                <a:t>Hemicránea continua </a:t>
              </a:r>
              <a:endParaRPr sz="1800" b="1" i="0" u="none" strike="noStrike" cap="none">
                <a:solidFill>
                  <a:schemeClr val="lt1"/>
                </a:solidFill>
                <a:latin typeface="Montserrat" panose="00000500000000000000" pitchFamily="50" charset="0"/>
                <a:ea typeface="Calibri"/>
                <a:cs typeface="Calibri"/>
                <a:sym typeface="Calibri"/>
              </a:endParaRPr>
            </a:p>
          </p:txBody>
        </p:sp>
        <p:sp>
          <p:nvSpPr>
            <p:cNvPr id="537" name="Google Shape;537;p38"/>
            <p:cNvSpPr/>
            <p:nvPr/>
          </p:nvSpPr>
          <p:spPr>
            <a:xfrm>
              <a:off x="7308394" y="1481486"/>
              <a:ext cx="1903183" cy="951591"/>
            </a:xfrm>
            <a:prstGeom prst="rect">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a:latin typeface="Montserrat" panose="00000500000000000000" pitchFamily="50" charset="0"/>
              </a:endParaRPr>
            </a:p>
          </p:txBody>
        </p:sp>
        <p:sp>
          <p:nvSpPr>
            <p:cNvPr id="538" name="Google Shape;538;p38"/>
            <p:cNvSpPr txBox="1"/>
            <p:nvPr/>
          </p:nvSpPr>
          <p:spPr>
            <a:xfrm>
              <a:off x="7308394" y="1481486"/>
              <a:ext cx="1903183" cy="951591"/>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s-ES" sz="1800" b="1" i="0" u="none" strike="noStrike" cap="none">
                  <a:solidFill>
                    <a:schemeClr val="lt1"/>
                  </a:solidFill>
                  <a:latin typeface="Montserrat" panose="00000500000000000000" pitchFamily="50" charset="0"/>
                  <a:ea typeface="Calibri"/>
                  <a:cs typeface="Calibri"/>
                  <a:sym typeface="Calibri"/>
                </a:rPr>
                <a:t>Hemicránea paroxística</a:t>
              </a:r>
              <a:endParaRPr sz="1800" b="1" i="0" u="none" strike="noStrike" cap="none">
                <a:solidFill>
                  <a:schemeClr val="lt1"/>
                </a:solidFill>
                <a:latin typeface="Montserrat" panose="00000500000000000000" pitchFamily="50" charset="0"/>
                <a:ea typeface="Calibri"/>
                <a:cs typeface="Calibri"/>
                <a:sym typeface="Calibri"/>
              </a:endParaRPr>
            </a:p>
          </p:txBody>
        </p:sp>
      </p:grpSp>
      <p:pic>
        <p:nvPicPr>
          <p:cNvPr id="539" name="Google Shape;539;p3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707704" y="548217"/>
            <a:ext cx="7412736" cy="3535915"/>
          </a:xfrm>
          <a:prstGeom prst="rect">
            <a:avLst/>
          </a:prstGeom>
          <a:noFill/>
          <a:ln>
            <a:noFill/>
          </a:ln>
        </p:spPr>
      </p:pic>
      <p:pic>
        <p:nvPicPr>
          <p:cNvPr id="541" name="Google Shape;541;p38"/>
          <p:cNvPicPr preferRelativeResize="0"/>
          <p:nvPr/>
        </p:nvPicPr>
        <p:blipFill rotWithShape="1">
          <a:blip r:embed="rId4">
            <a:alphaModFix/>
          </a:blip>
          <a:srcRect/>
          <a:stretch/>
        </p:blipFill>
        <p:spPr>
          <a:xfrm>
            <a:off x="2351609" y="934588"/>
            <a:ext cx="9211748" cy="283842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9"/>
                                        </p:tgtEl>
                                        <p:attrNameLst>
                                          <p:attrName>style.visibility</p:attrName>
                                        </p:attrNameLst>
                                      </p:cBhvr>
                                      <p:to>
                                        <p:strVal val="visible"/>
                                      </p:to>
                                    </p:set>
                                    <p:animEffect transition="in" filter="fade">
                                      <p:cBhvr>
                                        <p:cTn id="7" dur="500"/>
                                        <p:tgtEl>
                                          <p:spTgt spid="5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39"/>
                                        </p:tgtEl>
                                      </p:cBhvr>
                                    </p:animEffect>
                                    <p:set>
                                      <p:cBhvr>
                                        <p:cTn id="12" dur="1" fill="hold">
                                          <p:stCondLst>
                                            <p:cond delay="500"/>
                                          </p:stCondLst>
                                        </p:cTn>
                                        <p:tgtEl>
                                          <p:spTgt spid="53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41"/>
                                        </p:tgtEl>
                                        <p:attrNameLst>
                                          <p:attrName>style.visibility</p:attrName>
                                        </p:attrNameLst>
                                      </p:cBhvr>
                                      <p:to>
                                        <p:strVal val="visible"/>
                                      </p:to>
                                    </p:set>
                                    <p:animEffect transition="in" filter="fade">
                                      <p:cBhvr>
                                        <p:cTn id="17" dur="500"/>
                                        <p:tgtEl>
                                          <p:spTgt spid="5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39"/>
          <p:cNvSpPr txBox="1">
            <a:spLocks noGrp="1"/>
          </p:cNvSpPr>
          <p:nvPr>
            <p:ph type="title"/>
          </p:nvPr>
        </p:nvSpPr>
        <p:spPr>
          <a:xfrm>
            <a:off x="363806" y="209222"/>
            <a:ext cx="10515600" cy="104299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BB0B0"/>
              </a:buClr>
              <a:buSzPts val="3600"/>
              <a:buFont typeface="Montserrat"/>
              <a:buNone/>
            </a:pPr>
            <a:r>
              <a:rPr lang="es-ES" sz="3600" b="1" dirty="0">
                <a:solidFill>
                  <a:srgbClr val="3BB0B0"/>
                </a:solidFill>
                <a:latin typeface="Montserrat"/>
                <a:ea typeface="Montserrat"/>
                <a:cs typeface="Montserrat"/>
                <a:sym typeface="Montserrat"/>
              </a:rPr>
              <a:t>Cefalea en racimos </a:t>
            </a:r>
            <a:endParaRPr dirty="0"/>
          </a:p>
        </p:txBody>
      </p:sp>
      <p:sp>
        <p:nvSpPr>
          <p:cNvPr id="547" name="Google Shape;547;p39"/>
          <p:cNvSpPr/>
          <p:nvPr/>
        </p:nvSpPr>
        <p:spPr>
          <a:xfrm>
            <a:off x="461352" y="1132320"/>
            <a:ext cx="4426493" cy="1251797"/>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600" b="1" i="0" u="none" strike="noStrike" cap="none">
                <a:solidFill>
                  <a:schemeClr val="lt1"/>
                </a:solidFill>
                <a:latin typeface="Montserrat"/>
                <a:ea typeface="Montserrat"/>
                <a:cs typeface="Montserrat"/>
                <a:sym typeface="Montserrat"/>
              </a:rPr>
              <a:t>Episódica: </a:t>
            </a:r>
            <a:endParaRPr/>
          </a:p>
          <a:p>
            <a:pPr marL="0" marR="0" lvl="0" indent="0" algn="l" rtl="0">
              <a:spcBef>
                <a:spcPts val="0"/>
              </a:spcBef>
              <a:spcAft>
                <a:spcPts val="0"/>
              </a:spcAft>
              <a:buNone/>
            </a:pPr>
            <a:r>
              <a:rPr lang="es-ES" sz="1600" b="0" i="0" u="none" strike="noStrike" cap="none">
                <a:solidFill>
                  <a:schemeClr val="lt1"/>
                </a:solidFill>
                <a:latin typeface="Montserrat"/>
                <a:ea typeface="Montserrat"/>
                <a:cs typeface="Montserrat"/>
                <a:sym typeface="Montserrat"/>
              </a:rPr>
              <a:t>Ocurren en brotes y estos duran de 7 días a 1 año, separados por periodos de remisión sin dolor</a:t>
            </a:r>
            <a:r>
              <a:rPr lang="es-ES" sz="1600">
                <a:solidFill>
                  <a:schemeClr val="lt1"/>
                </a:solidFill>
                <a:latin typeface="Montserrat"/>
                <a:ea typeface="Montserrat"/>
                <a:cs typeface="Montserrat"/>
                <a:sym typeface="Montserrat"/>
              </a:rPr>
              <a:t>, </a:t>
            </a:r>
            <a:r>
              <a:rPr lang="es-ES" sz="1600" b="0" i="0" u="none" strike="noStrike" cap="none">
                <a:solidFill>
                  <a:schemeClr val="lt1"/>
                </a:solidFill>
                <a:latin typeface="Montserrat"/>
                <a:ea typeface="Montserrat"/>
                <a:cs typeface="Montserrat"/>
                <a:sym typeface="Montserrat"/>
              </a:rPr>
              <a:t>que duran 3 meses o más.</a:t>
            </a:r>
            <a:endParaRPr sz="1600">
              <a:solidFill>
                <a:schemeClr val="lt1"/>
              </a:solidFill>
              <a:latin typeface="Montserrat"/>
              <a:ea typeface="Montserrat"/>
              <a:cs typeface="Montserrat"/>
              <a:sym typeface="Montserrat"/>
            </a:endParaRPr>
          </a:p>
        </p:txBody>
      </p:sp>
      <p:sp>
        <p:nvSpPr>
          <p:cNvPr id="548" name="Google Shape;548;p39"/>
          <p:cNvSpPr/>
          <p:nvPr/>
        </p:nvSpPr>
        <p:spPr>
          <a:xfrm>
            <a:off x="461351" y="2473482"/>
            <a:ext cx="4426493" cy="1163183"/>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600" b="1" dirty="0">
                <a:solidFill>
                  <a:schemeClr val="lt1"/>
                </a:solidFill>
                <a:latin typeface="Montserrat"/>
                <a:ea typeface="Montserrat"/>
                <a:cs typeface="Montserrat"/>
                <a:sym typeface="Montserrat"/>
              </a:rPr>
              <a:t>Crónica: </a:t>
            </a:r>
            <a:endParaRPr dirty="0"/>
          </a:p>
          <a:p>
            <a:pPr marL="0" marR="0" lvl="0" indent="0" algn="l" rtl="0">
              <a:spcBef>
                <a:spcPts val="0"/>
              </a:spcBef>
              <a:spcAft>
                <a:spcPts val="0"/>
              </a:spcAft>
              <a:buNone/>
            </a:pPr>
            <a:r>
              <a:rPr lang="es-ES" sz="1600" dirty="0">
                <a:solidFill>
                  <a:schemeClr val="lt1"/>
                </a:solidFill>
                <a:latin typeface="Montserrat"/>
                <a:ea typeface="Montserrat"/>
                <a:cs typeface="Montserrat"/>
                <a:sym typeface="Montserrat"/>
              </a:rPr>
              <a:t>Ataques de cefalea en racimo durante más de un año o con periodos de remisión de menos de 3 meses.</a:t>
            </a:r>
            <a:endParaRPr dirty="0"/>
          </a:p>
        </p:txBody>
      </p:sp>
      <p:pic>
        <p:nvPicPr>
          <p:cNvPr id="549" name="Google Shape;549;p39"/>
          <p:cNvPicPr preferRelativeResize="0"/>
          <p:nvPr/>
        </p:nvPicPr>
        <p:blipFill rotWithShape="1">
          <a:blip r:embed="rId3">
            <a:alphaModFix/>
          </a:blip>
          <a:srcRect/>
          <a:stretch/>
        </p:blipFill>
        <p:spPr>
          <a:xfrm>
            <a:off x="5076829" y="1132320"/>
            <a:ext cx="6842805" cy="1042992"/>
          </a:xfrm>
          <a:prstGeom prst="rect">
            <a:avLst/>
          </a:prstGeom>
          <a:noFill/>
          <a:ln>
            <a:noFill/>
          </a:ln>
        </p:spPr>
      </p:pic>
      <p:pic>
        <p:nvPicPr>
          <p:cNvPr id="550" name="Google Shape;550;p39"/>
          <p:cNvPicPr preferRelativeResize="0"/>
          <p:nvPr/>
        </p:nvPicPr>
        <p:blipFill rotWithShape="1">
          <a:blip r:embed="rId4">
            <a:alphaModFix/>
          </a:blip>
          <a:srcRect/>
          <a:stretch/>
        </p:blipFill>
        <p:spPr>
          <a:xfrm>
            <a:off x="5076829" y="2201638"/>
            <a:ext cx="7019092" cy="299534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7"/>
                                        </p:tgtEl>
                                        <p:attrNameLst>
                                          <p:attrName>style.visibility</p:attrName>
                                        </p:attrNameLst>
                                      </p:cBhvr>
                                      <p:to>
                                        <p:strVal val="visible"/>
                                      </p:to>
                                    </p:set>
                                    <p:animEffect transition="in" filter="fade">
                                      <p:cBhvr>
                                        <p:cTn id="7" dur="500"/>
                                        <p:tgtEl>
                                          <p:spTgt spid="5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48"/>
                                        </p:tgtEl>
                                        <p:attrNameLst>
                                          <p:attrName>style.visibility</p:attrName>
                                        </p:attrNameLst>
                                      </p:cBhvr>
                                      <p:to>
                                        <p:strVal val="visible"/>
                                      </p:to>
                                    </p:set>
                                    <p:animEffect transition="in" filter="fade">
                                      <p:cBhvr>
                                        <p:cTn id="12" dur="500"/>
                                        <p:tgtEl>
                                          <p:spTgt spid="5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4"/>
          <p:cNvSpPr txBox="1">
            <a:spLocks noGrp="1"/>
          </p:cNvSpPr>
          <p:nvPr>
            <p:ph type="title"/>
          </p:nvPr>
        </p:nvSpPr>
        <p:spPr>
          <a:xfrm>
            <a:off x="463061" y="269079"/>
            <a:ext cx="3182816" cy="7273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BB0B0"/>
              </a:buClr>
              <a:buSzPts val="4000"/>
              <a:buFont typeface="Montserrat"/>
              <a:buNone/>
            </a:pPr>
            <a:r>
              <a:rPr lang="es-ES" sz="4000" b="1">
                <a:solidFill>
                  <a:srgbClr val="3BB0B0"/>
                </a:solidFill>
                <a:latin typeface="Montserrat"/>
                <a:ea typeface="Montserrat"/>
                <a:cs typeface="Montserrat"/>
                <a:sym typeface="Montserrat"/>
              </a:rPr>
              <a:t>Pregunta 3</a:t>
            </a:r>
            <a:endParaRPr/>
          </a:p>
        </p:txBody>
      </p:sp>
      <p:sp>
        <p:nvSpPr>
          <p:cNvPr id="86" name="Google Shape;86;p4"/>
          <p:cNvSpPr txBox="1">
            <a:spLocks noGrp="1"/>
          </p:cNvSpPr>
          <p:nvPr>
            <p:ph type="body" idx="1"/>
          </p:nvPr>
        </p:nvSpPr>
        <p:spPr>
          <a:xfrm>
            <a:off x="4525108" y="817440"/>
            <a:ext cx="7203831" cy="4241800"/>
          </a:xfrm>
          <a:prstGeom prst="rect">
            <a:avLst/>
          </a:prstGeom>
          <a:noFill/>
          <a:ln>
            <a:noFill/>
          </a:ln>
        </p:spPr>
        <p:txBody>
          <a:bodyPr spcFirstLastPara="1" wrap="square" lIns="91425" tIns="45700" rIns="91425" bIns="45700" anchor="t" anchorCtr="0">
            <a:normAutofit/>
          </a:bodyPr>
          <a:lstStyle/>
          <a:p>
            <a:pPr marL="0" lvl="0" indent="0" algn="just" rtl="0">
              <a:lnSpc>
                <a:spcPct val="80000"/>
              </a:lnSpc>
              <a:spcBef>
                <a:spcPts val="0"/>
              </a:spcBef>
              <a:spcAft>
                <a:spcPts val="0"/>
              </a:spcAft>
              <a:buNone/>
            </a:pPr>
            <a:r>
              <a:rPr lang="es-ES" sz="2380">
                <a:solidFill>
                  <a:srgbClr val="0A2F4F"/>
                </a:solidFill>
                <a:latin typeface="Montserrat"/>
                <a:ea typeface="Montserrat"/>
                <a:cs typeface="Montserrat"/>
                <a:sym typeface="Montserrat"/>
              </a:rPr>
              <a:t>Una mujer de 14 años se presenta con cefalea de empeoramiento progresivo. Niega fotofobia y sonofobia, pero indica que tiene vómito. Las crisis de cefalea son </a:t>
            </a:r>
            <a:r>
              <a:rPr lang="es-ES" sz="2380">
                <a:solidFill>
                  <a:srgbClr val="0A2F4F"/>
                </a:solidFill>
              </a:rPr>
              <a:t>más</a:t>
            </a:r>
            <a:r>
              <a:rPr lang="es-ES" sz="2380">
                <a:solidFill>
                  <a:srgbClr val="0A2F4F"/>
                </a:solidFill>
                <a:latin typeface="Montserrat"/>
                <a:ea typeface="Montserrat"/>
                <a:cs typeface="Montserrat"/>
                <a:sym typeface="Montserrat"/>
              </a:rPr>
              <a:t> severas cuando se despierta. Empeoran cuando se agacha para  amarrarse los zapatos en la mañana. El examen físico, incluyendo fondo de ojo, es normal. ¿Cuál de las siguientes se debe hacer primero?</a:t>
            </a:r>
            <a:endParaRPr/>
          </a:p>
          <a:p>
            <a:pPr marL="914388" lvl="1" indent="-457199" algn="just" rtl="0">
              <a:lnSpc>
                <a:spcPct val="80000"/>
              </a:lnSpc>
              <a:spcBef>
                <a:spcPts val="500"/>
              </a:spcBef>
              <a:spcAft>
                <a:spcPts val="0"/>
              </a:spcAft>
              <a:buClr>
                <a:srgbClr val="0A2F4F"/>
              </a:buClr>
              <a:buSzPts val="2040"/>
              <a:buFont typeface="Calibri"/>
              <a:buAutoNum type="alphaUcPeriod"/>
            </a:pPr>
            <a:r>
              <a:rPr lang="es-ES" sz="2040">
                <a:solidFill>
                  <a:srgbClr val="0A2F4F"/>
                </a:solidFill>
                <a:latin typeface="Montserrat"/>
                <a:ea typeface="Montserrat"/>
                <a:cs typeface="Montserrat"/>
                <a:sym typeface="Montserrat"/>
              </a:rPr>
              <a:t>Prescribir </a:t>
            </a:r>
            <a:r>
              <a:rPr lang="es-ES" sz="2040">
                <a:solidFill>
                  <a:srgbClr val="0A2F4F"/>
                </a:solidFill>
              </a:rPr>
              <a:t>ondansetrón</a:t>
            </a:r>
            <a:r>
              <a:rPr lang="es-ES" sz="2040">
                <a:solidFill>
                  <a:srgbClr val="0A2F4F"/>
                </a:solidFill>
                <a:latin typeface="Montserrat"/>
                <a:ea typeface="Montserrat"/>
                <a:cs typeface="Montserrat"/>
                <a:sym typeface="Montserrat"/>
              </a:rPr>
              <a:t> y hacer un diario de migraña</a:t>
            </a:r>
            <a:r>
              <a:rPr lang="es-ES" sz="2040">
                <a:solidFill>
                  <a:srgbClr val="0A2F4F"/>
                </a:solidFill>
              </a:rPr>
              <a:t>.</a:t>
            </a:r>
            <a:endParaRPr/>
          </a:p>
          <a:p>
            <a:pPr marL="914388" lvl="1" indent="-457199" algn="just" rtl="0">
              <a:lnSpc>
                <a:spcPct val="80000"/>
              </a:lnSpc>
              <a:spcBef>
                <a:spcPts val="500"/>
              </a:spcBef>
              <a:spcAft>
                <a:spcPts val="0"/>
              </a:spcAft>
              <a:buClr>
                <a:srgbClr val="0A2F4F"/>
              </a:buClr>
              <a:buSzPts val="2040"/>
              <a:buFont typeface="Calibri"/>
              <a:buAutoNum type="alphaUcPeriod"/>
            </a:pPr>
            <a:r>
              <a:rPr lang="es-ES" sz="2040">
                <a:solidFill>
                  <a:srgbClr val="0A2F4F"/>
                </a:solidFill>
                <a:latin typeface="Montserrat"/>
                <a:ea typeface="Montserrat"/>
                <a:cs typeface="Montserrat"/>
                <a:sym typeface="Montserrat"/>
              </a:rPr>
              <a:t>Resonancia magnética cerebral. </a:t>
            </a:r>
            <a:endParaRPr/>
          </a:p>
          <a:p>
            <a:pPr marL="914388" lvl="1" indent="-457199" algn="just" rtl="0">
              <a:lnSpc>
                <a:spcPct val="80000"/>
              </a:lnSpc>
              <a:spcBef>
                <a:spcPts val="500"/>
              </a:spcBef>
              <a:spcAft>
                <a:spcPts val="0"/>
              </a:spcAft>
              <a:buClr>
                <a:srgbClr val="0A2F4F"/>
              </a:buClr>
              <a:buSzPts val="2040"/>
              <a:buFont typeface="Calibri"/>
              <a:buAutoNum type="alphaUcPeriod"/>
            </a:pPr>
            <a:r>
              <a:rPr lang="es-ES" sz="2040">
                <a:solidFill>
                  <a:srgbClr val="0A2F4F"/>
                </a:solidFill>
                <a:latin typeface="Montserrat"/>
                <a:ea typeface="Montserrat"/>
                <a:cs typeface="Montserrat"/>
                <a:sym typeface="Montserrat"/>
              </a:rPr>
              <a:t>Ensayo con </a:t>
            </a:r>
            <a:r>
              <a:rPr lang="es-ES" sz="2040">
                <a:solidFill>
                  <a:srgbClr val="0A2F4F"/>
                </a:solidFill>
              </a:rPr>
              <a:t>sumatriptán.</a:t>
            </a:r>
            <a:r>
              <a:rPr lang="es-ES" sz="2040">
                <a:solidFill>
                  <a:srgbClr val="0A2F4F"/>
                </a:solidFill>
                <a:latin typeface="Montserrat"/>
                <a:ea typeface="Montserrat"/>
                <a:cs typeface="Montserrat"/>
                <a:sym typeface="Montserrat"/>
              </a:rPr>
              <a:t> </a:t>
            </a:r>
            <a:endParaRPr/>
          </a:p>
          <a:p>
            <a:pPr marL="914388" lvl="1" indent="-457199" algn="just" rtl="0">
              <a:lnSpc>
                <a:spcPct val="80000"/>
              </a:lnSpc>
              <a:spcBef>
                <a:spcPts val="500"/>
              </a:spcBef>
              <a:spcAft>
                <a:spcPts val="0"/>
              </a:spcAft>
              <a:buClr>
                <a:srgbClr val="0A2F4F"/>
              </a:buClr>
              <a:buSzPts val="2040"/>
              <a:buFont typeface="Calibri"/>
              <a:buAutoNum type="alphaUcPeriod"/>
            </a:pPr>
            <a:r>
              <a:rPr lang="es-ES" sz="2040">
                <a:solidFill>
                  <a:srgbClr val="0A2F4F"/>
                </a:solidFill>
                <a:latin typeface="Montserrat"/>
                <a:ea typeface="Montserrat"/>
                <a:cs typeface="Montserrat"/>
                <a:sym typeface="Montserrat"/>
              </a:rPr>
              <a:t>Iniciar topiramato.</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40"/>
          <p:cNvSpPr txBox="1">
            <a:spLocks noGrp="1"/>
          </p:cNvSpPr>
          <p:nvPr>
            <p:ph type="title"/>
          </p:nvPr>
        </p:nvSpPr>
        <p:spPr>
          <a:xfrm>
            <a:off x="446650" y="204729"/>
            <a:ext cx="8256814" cy="92551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BB0B0"/>
              </a:buClr>
              <a:buSzPts val="3600"/>
              <a:buFont typeface="Montserrat"/>
              <a:buNone/>
            </a:pPr>
            <a:r>
              <a:rPr lang="es-ES" sz="3600" b="1" dirty="0">
                <a:solidFill>
                  <a:srgbClr val="3BB0B0"/>
                </a:solidFill>
                <a:latin typeface="Montserrat"/>
                <a:ea typeface="Montserrat"/>
                <a:cs typeface="Montserrat"/>
                <a:sym typeface="Montserrat"/>
              </a:rPr>
              <a:t>Cefalea en racimos: perfil clínico</a:t>
            </a:r>
            <a:endParaRPr sz="3600" b="1" dirty="0">
              <a:solidFill>
                <a:srgbClr val="3BB0B0"/>
              </a:solidFill>
              <a:latin typeface="Montserrat"/>
              <a:ea typeface="Montserrat"/>
              <a:cs typeface="Montserrat"/>
              <a:sym typeface="Montserrat"/>
            </a:endParaRPr>
          </a:p>
        </p:txBody>
      </p:sp>
      <p:sp>
        <p:nvSpPr>
          <p:cNvPr id="558" name="Google Shape;558;p40"/>
          <p:cNvSpPr txBox="1">
            <a:spLocks noGrp="1"/>
          </p:cNvSpPr>
          <p:nvPr>
            <p:ph type="body" idx="1"/>
          </p:nvPr>
        </p:nvSpPr>
        <p:spPr>
          <a:xfrm>
            <a:off x="5600699" y="1403839"/>
            <a:ext cx="5477609" cy="4834401"/>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rgbClr val="0A2F4F"/>
              </a:buClr>
              <a:buSzPts val="1600"/>
              <a:buChar char="•"/>
            </a:pPr>
            <a:r>
              <a:rPr lang="es-ES" sz="2000" dirty="0">
                <a:solidFill>
                  <a:srgbClr val="0A2F4F"/>
                </a:solidFill>
                <a:latin typeface="Montserrat"/>
                <a:ea typeface="Montserrat"/>
                <a:cs typeface="Montserrat"/>
                <a:sym typeface="Montserrat"/>
              </a:rPr>
              <a:t>Hombre de 20- 40 años. </a:t>
            </a:r>
            <a:endParaRPr sz="3600" dirty="0"/>
          </a:p>
          <a:p>
            <a:pPr marL="228600" lvl="0" indent="-228600" algn="just" rtl="0">
              <a:lnSpc>
                <a:spcPct val="90000"/>
              </a:lnSpc>
              <a:spcBef>
                <a:spcPts val="1000"/>
              </a:spcBef>
              <a:spcAft>
                <a:spcPts val="0"/>
              </a:spcAft>
              <a:buClr>
                <a:srgbClr val="0A2F4F"/>
              </a:buClr>
              <a:buSzPts val="1600"/>
              <a:buChar char="•"/>
            </a:pPr>
            <a:r>
              <a:rPr lang="es-ES" sz="2000" dirty="0">
                <a:solidFill>
                  <a:srgbClr val="0A2F4F"/>
                </a:solidFill>
                <a:latin typeface="Montserrat"/>
                <a:ea typeface="Montserrat"/>
                <a:cs typeface="Montserrat"/>
                <a:sym typeface="Montserrat"/>
              </a:rPr>
              <a:t>Dolor unilateral grave, máximo a nivel periocular. </a:t>
            </a:r>
            <a:endParaRPr sz="3600" dirty="0"/>
          </a:p>
          <a:p>
            <a:pPr marL="228600" lvl="0" indent="-228600" algn="just" rtl="0">
              <a:lnSpc>
                <a:spcPct val="90000"/>
              </a:lnSpc>
              <a:spcBef>
                <a:spcPts val="1000"/>
              </a:spcBef>
              <a:spcAft>
                <a:spcPts val="0"/>
              </a:spcAft>
              <a:buClr>
                <a:srgbClr val="0A2F4F"/>
              </a:buClr>
              <a:buSzPts val="1600"/>
              <a:buChar char="•"/>
            </a:pPr>
            <a:r>
              <a:rPr lang="es-ES" sz="2000" dirty="0">
                <a:solidFill>
                  <a:srgbClr val="0A2F4F"/>
                </a:solidFill>
                <a:latin typeface="Montserrat"/>
                <a:ea typeface="Montserrat"/>
                <a:cs typeface="Montserrat"/>
                <a:sym typeface="Montserrat"/>
              </a:rPr>
              <a:t>Crisis de dolor entre 15 y 180 minutos</a:t>
            </a:r>
            <a:r>
              <a:rPr lang="es-ES" sz="2000" dirty="0">
                <a:solidFill>
                  <a:srgbClr val="0A2F4F"/>
                </a:solidFill>
              </a:rPr>
              <a:t>.</a:t>
            </a:r>
            <a:endParaRPr sz="3600" dirty="0"/>
          </a:p>
          <a:p>
            <a:pPr marL="228600" lvl="0" indent="-228600" algn="just" rtl="0">
              <a:lnSpc>
                <a:spcPct val="90000"/>
              </a:lnSpc>
              <a:spcBef>
                <a:spcPts val="1000"/>
              </a:spcBef>
              <a:spcAft>
                <a:spcPts val="0"/>
              </a:spcAft>
              <a:buClr>
                <a:srgbClr val="0A2F4F"/>
              </a:buClr>
              <a:buSzPts val="1600"/>
              <a:buChar char="•"/>
            </a:pPr>
            <a:r>
              <a:rPr lang="es-ES" sz="2000" dirty="0">
                <a:solidFill>
                  <a:srgbClr val="0A2F4F"/>
                </a:solidFill>
                <a:latin typeface="Montserrat"/>
                <a:ea typeface="Montserrat"/>
                <a:cs typeface="Montserrat"/>
                <a:sym typeface="Montserrat"/>
              </a:rPr>
              <a:t>Frecuencia diaria.</a:t>
            </a:r>
            <a:endParaRPr sz="3600" dirty="0"/>
          </a:p>
          <a:p>
            <a:pPr marL="228600" lvl="0" indent="-228600" algn="just" rtl="0">
              <a:lnSpc>
                <a:spcPct val="90000"/>
              </a:lnSpc>
              <a:spcBef>
                <a:spcPts val="1000"/>
              </a:spcBef>
              <a:spcAft>
                <a:spcPts val="0"/>
              </a:spcAft>
              <a:buClr>
                <a:srgbClr val="0A2F4F"/>
              </a:buClr>
              <a:buSzPts val="1600"/>
              <a:buChar char="•"/>
            </a:pPr>
            <a:r>
              <a:rPr lang="es-ES" sz="2000" dirty="0">
                <a:solidFill>
                  <a:srgbClr val="0A2F4F"/>
                </a:solidFill>
                <a:latin typeface="Montserrat"/>
                <a:ea typeface="Montserrat"/>
                <a:cs typeface="Montserrat"/>
                <a:sym typeface="Montserrat"/>
              </a:rPr>
              <a:t>Intolerancia al decúbito e inquietud motora.</a:t>
            </a:r>
            <a:endParaRPr sz="3600" dirty="0"/>
          </a:p>
          <a:p>
            <a:pPr marL="228600" lvl="0" indent="-228600" algn="just" rtl="0">
              <a:lnSpc>
                <a:spcPct val="90000"/>
              </a:lnSpc>
              <a:spcBef>
                <a:spcPts val="1000"/>
              </a:spcBef>
              <a:spcAft>
                <a:spcPts val="0"/>
              </a:spcAft>
              <a:buClr>
                <a:srgbClr val="0A2F4F"/>
              </a:buClr>
              <a:buSzPts val="1600"/>
              <a:buChar char="•"/>
            </a:pPr>
            <a:r>
              <a:rPr lang="es-ES" sz="2000" dirty="0">
                <a:solidFill>
                  <a:srgbClr val="0A2F4F"/>
                </a:solidFill>
                <a:latin typeface="Montserrat"/>
                <a:ea typeface="Montserrat"/>
                <a:cs typeface="Montserrat"/>
                <a:sym typeface="Montserrat"/>
              </a:rPr>
              <a:t>IY conjuntival, lagrimeo, rinorrea, taponamiento nasal (parasimpática)</a:t>
            </a:r>
            <a:r>
              <a:rPr lang="es-ES" sz="2000" dirty="0">
                <a:solidFill>
                  <a:srgbClr val="0A2F4F"/>
                </a:solidFill>
              </a:rPr>
              <a:t>.</a:t>
            </a:r>
            <a:endParaRPr sz="3600" dirty="0"/>
          </a:p>
          <a:p>
            <a:pPr marL="228600" lvl="0" indent="-228600" algn="just" rtl="0">
              <a:lnSpc>
                <a:spcPct val="90000"/>
              </a:lnSpc>
              <a:spcBef>
                <a:spcPts val="1000"/>
              </a:spcBef>
              <a:spcAft>
                <a:spcPts val="0"/>
              </a:spcAft>
              <a:buClr>
                <a:srgbClr val="0A2F4F"/>
              </a:buClr>
              <a:buSzPts val="1600"/>
              <a:buChar char="•"/>
            </a:pPr>
            <a:r>
              <a:rPr lang="es-ES" sz="2000" dirty="0" err="1">
                <a:solidFill>
                  <a:srgbClr val="0A2F4F"/>
                </a:solidFill>
                <a:latin typeface="Montserrat"/>
                <a:ea typeface="Montserrat"/>
                <a:cs typeface="Montserrat"/>
                <a:sym typeface="Montserrat"/>
              </a:rPr>
              <a:t>Ptosis</a:t>
            </a:r>
            <a:r>
              <a:rPr lang="es-ES" sz="2000" dirty="0">
                <a:solidFill>
                  <a:srgbClr val="0A2F4F"/>
                </a:solidFill>
                <a:latin typeface="Montserrat"/>
                <a:ea typeface="Montserrat"/>
                <a:cs typeface="Montserrat"/>
                <a:sym typeface="Montserrat"/>
              </a:rPr>
              <a:t> palpebral, miosis (hipofunción simpática)</a:t>
            </a:r>
            <a:r>
              <a:rPr lang="es-ES" sz="2000" dirty="0">
                <a:solidFill>
                  <a:srgbClr val="0A2F4F"/>
                </a:solidFill>
              </a:rPr>
              <a:t>.</a:t>
            </a:r>
            <a:endParaRPr sz="3600" dirty="0"/>
          </a:p>
          <a:p>
            <a:pPr marL="228600" lvl="0" indent="-228600" algn="just" rtl="0">
              <a:lnSpc>
                <a:spcPct val="90000"/>
              </a:lnSpc>
              <a:spcBef>
                <a:spcPts val="1000"/>
              </a:spcBef>
              <a:spcAft>
                <a:spcPts val="0"/>
              </a:spcAft>
              <a:buClr>
                <a:srgbClr val="0A2F4F"/>
              </a:buClr>
              <a:buSzPts val="1600"/>
              <a:buChar char="•"/>
            </a:pPr>
            <a:r>
              <a:rPr lang="es-ES" sz="2000" dirty="0">
                <a:solidFill>
                  <a:srgbClr val="0A2F4F"/>
                </a:solidFill>
                <a:latin typeface="Montserrat"/>
                <a:ea typeface="Montserrat"/>
                <a:cs typeface="Montserrat"/>
                <a:sym typeface="Montserrat"/>
              </a:rPr>
              <a:t>Predominio nocturno</a:t>
            </a:r>
            <a:r>
              <a:rPr lang="es-ES" sz="2000" dirty="0">
                <a:solidFill>
                  <a:srgbClr val="0A2F4F"/>
                </a:solidFill>
              </a:rPr>
              <a:t>.</a:t>
            </a:r>
            <a:endParaRPr sz="3600" dirty="0"/>
          </a:p>
          <a:p>
            <a:pPr marL="228600" lvl="0" indent="-228600" algn="just" rtl="0">
              <a:lnSpc>
                <a:spcPct val="90000"/>
              </a:lnSpc>
              <a:spcBef>
                <a:spcPts val="1000"/>
              </a:spcBef>
              <a:spcAft>
                <a:spcPts val="0"/>
              </a:spcAft>
              <a:buClr>
                <a:srgbClr val="0A2F4F"/>
              </a:buClr>
              <a:buSzPts val="1600"/>
              <a:buChar char="•"/>
            </a:pPr>
            <a:r>
              <a:rPr lang="es-ES" sz="2000" dirty="0">
                <a:solidFill>
                  <a:srgbClr val="0A2F4F"/>
                </a:solidFill>
                <a:latin typeface="Montserrat"/>
                <a:ea typeface="Montserrat"/>
                <a:cs typeface="Montserrat"/>
                <a:sym typeface="Montserrat"/>
              </a:rPr>
              <a:t>Recurrencia a temporadas</a:t>
            </a:r>
            <a:r>
              <a:rPr lang="es-ES" sz="2000" dirty="0">
                <a:solidFill>
                  <a:srgbClr val="0A2F4F"/>
                </a:solidFill>
              </a:rPr>
              <a:t>.</a:t>
            </a:r>
            <a:endParaRPr sz="3600" dirty="0"/>
          </a:p>
          <a:p>
            <a:pPr marL="228600" lvl="0" indent="-127000" algn="just" rtl="0">
              <a:lnSpc>
                <a:spcPct val="90000"/>
              </a:lnSpc>
              <a:spcBef>
                <a:spcPts val="1000"/>
              </a:spcBef>
              <a:spcAft>
                <a:spcPts val="0"/>
              </a:spcAft>
              <a:buClr>
                <a:srgbClr val="152B48"/>
              </a:buClr>
              <a:buSzPts val="1600"/>
              <a:buNone/>
            </a:pPr>
            <a:endParaRPr sz="2000" dirty="0">
              <a:solidFill>
                <a:srgbClr val="0A2F4F"/>
              </a:solidFill>
              <a:latin typeface="Montserrat"/>
              <a:ea typeface="Montserrat"/>
              <a:cs typeface="Montserrat"/>
              <a:sym typeface="Montserrat"/>
            </a:endParaRPr>
          </a:p>
        </p:txBody>
      </p:sp>
      <p:pic>
        <p:nvPicPr>
          <p:cNvPr id="559" name="Google Shape;559;p40"/>
          <p:cNvPicPr preferRelativeResize="0"/>
          <p:nvPr/>
        </p:nvPicPr>
        <p:blipFill rotWithShape="1">
          <a:blip r:embed="rId3">
            <a:alphaModFix/>
          </a:blip>
          <a:srcRect/>
          <a:stretch/>
        </p:blipFill>
        <p:spPr>
          <a:xfrm>
            <a:off x="1407760" y="1130242"/>
            <a:ext cx="3167297" cy="2489602"/>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41"/>
          <p:cNvSpPr txBox="1">
            <a:spLocks noGrp="1"/>
          </p:cNvSpPr>
          <p:nvPr>
            <p:ph type="title"/>
          </p:nvPr>
        </p:nvSpPr>
        <p:spPr>
          <a:xfrm>
            <a:off x="547460" y="1478573"/>
            <a:ext cx="4669800" cy="1215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BB0B0"/>
              </a:buClr>
              <a:buSzPts val="3600"/>
              <a:buFont typeface="Montserrat"/>
              <a:buNone/>
            </a:pPr>
            <a:r>
              <a:rPr lang="es-ES" sz="3600" b="1" dirty="0">
                <a:solidFill>
                  <a:srgbClr val="3BB0B0"/>
                </a:solidFill>
                <a:latin typeface="Montserrat"/>
                <a:ea typeface="Montserrat"/>
                <a:cs typeface="Montserrat"/>
                <a:sym typeface="Montserrat"/>
              </a:rPr>
              <a:t>Desencadenantes</a:t>
            </a:r>
            <a:endParaRPr dirty="0"/>
          </a:p>
        </p:txBody>
      </p:sp>
      <p:grpSp>
        <p:nvGrpSpPr>
          <p:cNvPr id="567" name="Google Shape;567;p41"/>
          <p:cNvGrpSpPr/>
          <p:nvPr/>
        </p:nvGrpSpPr>
        <p:grpSpPr>
          <a:xfrm>
            <a:off x="6181254" y="841407"/>
            <a:ext cx="4533962" cy="4981313"/>
            <a:chOff x="2055903" y="119315"/>
            <a:chExt cx="4533962" cy="4981313"/>
          </a:xfrm>
        </p:grpSpPr>
        <p:sp>
          <p:nvSpPr>
            <p:cNvPr id="568" name="Google Shape;568;p41"/>
            <p:cNvSpPr/>
            <p:nvPr/>
          </p:nvSpPr>
          <p:spPr>
            <a:xfrm>
              <a:off x="2237261" y="315786"/>
              <a:ext cx="4352604" cy="1360188"/>
            </a:xfrm>
            <a:prstGeom prst="rect">
              <a:avLst/>
            </a:prstGeom>
            <a:solidFill>
              <a:schemeClr val="lt1">
                <a:alpha val="40000"/>
              </a:schemeClr>
            </a:solidFill>
            <a:ln w="9525"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41"/>
            <p:cNvSpPr txBox="1"/>
            <p:nvPr/>
          </p:nvSpPr>
          <p:spPr>
            <a:xfrm>
              <a:off x="2237261" y="315786"/>
              <a:ext cx="4352604" cy="1360188"/>
            </a:xfrm>
            <a:prstGeom prst="rect">
              <a:avLst/>
            </a:prstGeom>
            <a:noFill/>
            <a:ln>
              <a:noFill/>
            </a:ln>
          </p:spPr>
          <p:txBody>
            <a:bodyPr spcFirstLastPara="1" wrap="square" lIns="921300" tIns="137150" rIns="137150" bIns="137150" anchor="ctr" anchorCtr="0">
              <a:noAutofit/>
            </a:bodyPr>
            <a:lstStyle/>
            <a:p>
              <a:pPr marL="0" marR="0" lvl="0" indent="0" algn="l" rtl="0">
                <a:lnSpc>
                  <a:spcPct val="90000"/>
                </a:lnSpc>
                <a:spcBef>
                  <a:spcPts val="0"/>
                </a:spcBef>
                <a:spcAft>
                  <a:spcPts val="0"/>
                </a:spcAft>
                <a:buClr>
                  <a:schemeClr val="dk1"/>
                </a:buClr>
                <a:buSzPts val="3600"/>
                <a:buFont typeface="Montserrat"/>
                <a:buNone/>
              </a:pPr>
              <a:r>
                <a:rPr lang="es-ES" sz="3600">
                  <a:solidFill>
                    <a:schemeClr val="dk1"/>
                  </a:solidFill>
                  <a:latin typeface="Montserrat"/>
                  <a:ea typeface="Montserrat"/>
                  <a:cs typeface="Montserrat"/>
                  <a:sym typeface="Montserrat"/>
                </a:rPr>
                <a:t>Alcohol </a:t>
              </a:r>
              <a:endParaRPr sz="3600">
                <a:solidFill>
                  <a:schemeClr val="dk1"/>
                </a:solidFill>
                <a:latin typeface="Montserrat"/>
                <a:ea typeface="Montserrat"/>
                <a:cs typeface="Montserrat"/>
                <a:sym typeface="Montserrat"/>
              </a:endParaRPr>
            </a:p>
          </p:txBody>
        </p:sp>
        <p:sp>
          <p:nvSpPr>
            <p:cNvPr id="570" name="Google Shape;570;p41"/>
            <p:cNvSpPr/>
            <p:nvPr/>
          </p:nvSpPr>
          <p:spPr>
            <a:xfrm>
              <a:off x="2055903" y="119315"/>
              <a:ext cx="952132" cy="1428198"/>
            </a:xfrm>
            <a:prstGeom prst="rect">
              <a:avLst/>
            </a:prstGeom>
            <a:blipFill rotWithShape="1">
              <a:blip r:embed="rId3" cstate="email">
                <a:alphaModFix/>
                <a:extLst>
                  <a:ext uri="{28A0092B-C50C-407E-A947-70E740481C1C}">
                    <a14:useLocalDpi xmlns:a14="http://schemas.microsoft.com/office/drawing/2010/main"/>
                  </a:ext>
                </a:extLst>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41"/>
            <p:cNvSpPr/>
            <p:nvPr/>
          </p:nvSpPr>
          <p:spPr>
            <a:xfrm>
              <a:off x="2237261" y="2028113"/>
              <a:ext cx="4352604" cy="1360188"/>
            </a:xfrm>
            <a:prstGeom prst="rect">
              <a:avLst/>
            </a:prstGeom>
            <a:solidFill>
              <a:schemeClr val="lt1">
                <a:alpha val="40000"/>
              </a:schemeClr>
            </a:solidFill>
            <a:ln w="9525"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41"/>
            <p:cNvSpPr txBox="1"/>
            <p:nvPr/>
          </p:nvSpPr>
          <p:spPr>
            <a:xfrm>
              <a:off x="2237261" y="2028113"/>
              <a:ext cx="4352604" cy="1360188"/>
            </a:xfrm>
            <a:prstGeom prst="rect">
              <a:avLst/>
            </a:prstGeom>
            <a:noFill/>
            <a:ln>
              <a:noFill/>
            </a:ln>
          </p:spPr>
          <p:txBody>
            <a:bodyPr spcFirstLastPara="1" wrap="square" lIns="921300" tIns="137150" rIns="137150" bIns="137150" anchor="ctr" anchorCtr="0">
              <a:noAutofit/>
            </a:bodyPr>
            <a:lstStyle/>
            <a:p>
              <a:pPr marL="0" marR="0" lvl="0" indent="0" algn="l" rtl="0">
                <a:lnSpc>
                  <a:spcPct val="90000"/>
                </a:lnSpc>
                <a:spcBef>
                  <a:spcPts val="0"/>
                </a:spcBef>
                <a:spcAft>
                  <a:spcPts val="0"/>
                </a:spcAft>
                <a:buClr>
                  <a:schemeClr val="dk1"/>
                </a:buClr>
                <a:buSzPts val="3600"/>
                <a:buFont typeface="Montserrat"/>
                <a:buNone/>
              </a:pPr>
              <a:r>
                <a:rPr lang="es-ES" sz="3600">
                  <a:solidFill>
                    <a:schemeClr val="dk1"/>
                  </a:solidFill>
                  <a:latin typeface="Montserrat"/>
                  <a:ea typeface="Montserrat"/>
                  <a:cs typeface="Montserrat"/>
                  <a:sym typeface="Montserrat"/>
                </a:rPr>
                <a:t>Estrés</a:t>
              </a:r>
              <a:endParaRPr sz="3600">
                <a:solidFill>
                  <a:schemeClr val="dk1"/>
                </a:solidFill>
                <a:latin typeface="Montserrat"/>
                <a:ea typeface="Montserrat"/>
                <a:cs typeface="Montserrat"/>
                <a:sym typeface="Montserrat"/>
              </a:endParaRPr>
            </a:p>
          </p:txBody>
        </p:sp>
        <p:sp>
          <p:nvSpPr>
            <p:cNvPr id="573" name="Google Shape;573;p41"/>
            <p:cNvSpPr/>
            <p:nvPr/>
          </p:nvSpPr>
          <p:spPr>
            <a:xfrm>
              <a:off x="2055903" y="1831641"/>
              <a:ext cx="952132" cy="1428198"/>
            </a:xfrm>
            <a:prstGeom prst="rect">
              <a:avLst/>
            </a:prstGeom>
            <a:blipFill rotWithShape="1">
              <a:blip r:embed="rId4" cstate="email">
                <a:alphaModFix/>
                <a:extLst>
                  <a:ext uri="{28A0092B-C50C-407E-A947-70E740481C1C}">
                    <a14:useLocalDpi xmlns:a14="http://schemas.microsoft.com/office/drawing/2010/main"/>
                  </a:ext>
                </a:extLst>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41"/>
            <p:cNvSpPr/>
            <p:nvPr/>
          </p:nvSpPr>
          <p:spPr>
            <a:xfrm>
              <a:off x="2237261" y="3740440"/>
              <a:ext cx="4352604" cy="1360188"/>
            </a:xfrm>
            <a:prstGeom prst="rect">
              <a:avLst/>
            </a:prstGeom>
            <a:solidFill>
              <a:schemeClr val="lt1">
                <a:alpha val="40000"/>
              </a:schemeClr>
            </a:solidFill>
            <a:ln w="9525"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41"/>
            <p:cNvSpPr txBox="1"/>
            <p:nvPr/>
          </p:nvSpPr>
          <p:spPr>
            <a:xfrm>
              <a:off x="2237261" y="3740440"/>
              <a:ext cx="4352604" cy="1360188"/>
            </a:xfrm>
            <a:prstGeom prst="rect">
              <a:avLst/>
            </a:prstGeom>
            <a:noFill/>
            <a:ln>
              <a:noFill/>
            </a:ln>
          </p:spPr>
          <p:txBody>
            <a:bodyPr spcFirstLastPara="1" wrap="square" lIns="921300" tIns="137150" rIns="137150" bIns="137150" anchor="ctr" anchorCtr="0">
              <a:noAutofit/>
            </a:bodyPr>
            <a:lstStyle/>
            <a:p>
              <a:pPr marL="0" marR="0" lvl="0" indent="0" algn="l" rtl="0">
                <a:lnSpc>
                  <a:spcPct val="90000"/>
                </a:lnSpc>
                <a:spcBef>
                  <a:spcPts val="0"/>
                </a:spcBef>
                <a:spcAft>
                  <a:spcPts val="0"/>
                </a:spcAft>
                <a:buClr>
                  <a:schemeClr val="dk1"/>
                </a:buClr>
                <a:buSzPts val="3600"/>
                <a:buFont typeface="Montserrat"/>
                <a:buNone/>
              </a:pPr>
              <a:r>
                <a:rPr lang="es-ES" sz="3600">
                  <a:solidFill>
                    <a:schemeClr val="dk1"/>
                  </a:solidFill>
                  <a:latin typeface="Montserrat"/>
                  <a:ea typeface="Montserrat"/>
                  <a:cs typeface="Montserrat"/>
                  <a:sym typeface="Montserrat"/>
                </a:rPr>
                <a:t>Cambios en clima</a:t>
              </a:r>
              <a:endParaRPr sz="3600">
                <a:solidFill>
                  <a:schemeClr val="dk1"/>
                </a:solidFill>
                <a:latin typeface="Montserrat"/>
                <a:ea typeface="Montserrat"/>
                <a:cs typeface="Montserrat"/>
                <a:sym typeface="Montserrat"/>
              </a:endParaRPr>
            </a:p>
          </p:txBody>
        </p:sp>
        <p:sp>
          <p:nvSpPr>
            <p:cNvPr id="576" name="Google Shape;576;p41"/>
            <p:cNvSpPr/>
            <p:nvPr/>
          </p:nvSpPr>
          <p:spPr>
            <a:xfrm>
              <a:off x="2055903" y="3543968"/>
              <a:ext cx="952132" cy="1428198"/>
            </a:xfrm>
            <a:prstGeom prst="rect">
              <a:avLst/>
            </a:prstGeom>
            <a:blipFill rotWithShape="1">
              <a:blip r:embed="rId5" cstate="email">
                <a:alphaModFix/>
                <a:extLst>
                  <a:ext uri="{28A0092B-C50C-407E-A947-70E740481C1C}">
                    <a14:useLocalDpi xmlns:a14="http://schemas.microsoft.com/office/drawing/2010/main"/>
                  </a:ext>
                </a:extLst>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42"/>
          <p:cNvSpPr txBox="1">
            <a:spLocks noGrp="1"/>
          </p:cNvSpPr>
          <p:nvPr>
            <p:ph type="title"/>
          </p:nvPr>
        </p:nvSpPr>
        <p:spPr>
          <a:xfrm>
            <a:off x="426176" y="363405"/>
            <a:ext cx="10851423" cy="53340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BB0B0"/>
              </a:buClr>
              <a:buSzPts val="3600"/>
              <a:buFont typeface="Montserrat"/>
              <a:buNone/>
            </a:pPr>
            <a:r>
              <a:rPr lang="es-ES" sz="3600" b="1" dirty="0">
                <a:solidFill>
                  <a:srgbClr val="3BB0B0"/>
                </a:solidFill>
                <a:latin typeface="Montserrat"/>
                <a:ea typeface="Montserrat"/>
                <a:cs typeface="Montserrat"/>
                <a:sym typeface="Montserrat"/>
              </a:rPr>
              <a:t>Cefalea en racimos: comorbilidades</a:t>
            </a:r>
            <a:endParaRPr dirty="0"/>
          </a:p>
        </p:txBody>
      </p:sp>
      <p:grpSp>
        <p:nvGrpSpPr>
          <p:cNvPr id="584" name="Google Shape;584;p42"/>
          <p:cNvGrpSpPr/>
          <p:nvPr/>
        </p:nvGrpSpPr>
        <p:grpSpPr>
          <a:xfrm>
            <a:off x="1953783" y="1193075"/>
            <a:ext cx="8284433" cy="2476624"/>
            <a:chOff x="109700" y="1709"/>
            <a:chExt cx="7856873" cy="2476624"/>
          </a:xfrm>
        </p:grpSpPr>
        <p:sp>
          <p:nvSpPr>
            <p:cNvPr id="585" name="Google Shape;585;p42"/>
            <p:cNvSpPr/>
            <p:nvPr/>
          </p:nvSpPr>
          <p:spPr>
            <a:xfrm>
              <a:off x="109700" y="1709"/>
              <a:ext cx="2336438" cy="1609806"/>
            </a:xfrm>
            <a:prstGeom prst="roundRect">
              <a:avLst>
                <a:gd name="adj" fmla="val 16667"/>
              </a:avLst>
            </a:prstGeom>
            <a:blipFill rotWithShape="1">
              <a:blip r:embed="rId3" cstate="email">
                <a:alphaModFix/>
                <a:extLst>
                  <a:ext uri="{28A0092B-C50C-407E-A947-70E740481C1C}">
                    <a14:useLocalDpi xmlns:a14="http://schemas.microsoft.com/office/drawing/2010/main"/>
                  </a:ext>
                </a:extLst>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rgbClr val="152B48"/>
                </a:solidFill>
              </a:endParaRPr>
            </a:p>
          </p:txBody>
        </p:sp>
        <p:sp>
          <p:nvSpPr>
            <p:cNvPr id="586" name="Google Shape;586;p42"/>
            <p:cNvSpPr/>
            <p:nvPr/>
          </p:nvSpPr>
          <p:spPr>
            <a:xfrm>
              <a:off x="109700" y="1611515"/>
              <a:ext cx="2336438" cy="86681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rgbClr val="152B48"/>
                </a:solidFill>
              </a:endParaRPr>
            </a:p>
          </p:txBody>
        </p:sp>
        <p:sp>
          <p:nvSpPr>
            <p:cNvPr id="587" name="Google Shape;587;p42"/>
            <p:cNvSpPr txBox="1"/>
            <p:nvPr/>
          </p:nvSpPr>
          <p:spPr>
            <a:xfrm>
              <a:off x="109700" y="1611515"/>
              <a:ext cx="2336438" cy="866818"/>
            </a:xfrm>
            <a:prstGeom prst="rect">
              <a:avLst/>
            </a:prstGeom>
            <a:noFill/>
            <a:ln>
              <a:noFill/>
            </a:ln>
          </p:spPr>
          <p:txBody>
            <a:bodyPr spcFirstLastPara="1" wrap="square" lIns="199125" tIns="199125" rIns="199125" bIns="0" anchor="t" anchorCtr="0">
              <a:noAutofit/>
            </a:bodyPr>
            <a:lstStyle/>
            <a:p>
              <a:pPr marL="0" marR="0" lvl="0" indent="0" algn="ctr" rtl="0">
                <a:lnSpc>
                  <a:spcPct val="90000"/>
                </a:lnSpc>
                <a:spcBef>
                  <a:spcPts val="0"/>
                </a:spcBef>
                <a:spcAft>
                  <a:spcPts val="0"/>
                </a:spcAft>
                <a:buClr>
                  <a:schemeClr val="dk1"/>
                </a:buClr>
                <a:buSzPts val="2800"/>
                <a:buFont typeface="Montserrat"/>
                <a:buNone/>
              </a:pPr>
              <a:r>
                <a:rPr lang="es-ES" sz="2400">
                  <a:solidFill>
                    <a:srgbClr val="152B48"/>
                  </a:solidFill>
                  <a:latin typeface="Montserrat"/>
                  <a:ea typeface="Montserrat"/>
                  <a:cs typeface="Montserrat"/>
                  <a:sym typeface="Montserrat"/>
                </a:rPr>
                <a:t>Cigarrillo y SPA (70-90%)</a:t>
              </a:r>
              <a:endParaRPr sz="2400">
                <a:solidFill>
                  <a:srgbClr val="152B48"/>
                </a:solidFill>
                <a:latin typeface="Montserrat"/>
                <a:ea typeface="Montserrat"/>
                <a:cs typeface="Montserrat"/>
                <a:sym typeface="Montserrat"/>
              </a:endParaRPr>
            </a:p>
          </p:txBody>
        </p:sp>
        <p:sp>
          <p:nvSpPr>
            <p:cNvPr id="588" name="Google Shape;588;p42"/>
            <p:cNvSpPr/>
            <p:nvPr/>
          </p:nvSpPr>
          <p:spPr>
            <a:xfrm>
              <a:off x="2679880" y="1709"/>
              <a:ext cx="2336438" cy="1609806"/>
            </a:xfrm>
            <a:prstGeom prst="roundRect">
              <a:avLst>
                <a:gd name="adj" fmla="val 16667"/>
              </a:avLst>
            </a:prstGeom>
            <a:blipFill rotWithShape="1">
              <a:blip r:embed="rId4" cstate="email">
                <a:alphaModFix/>
                <a:extLst>
                  <a:ext uri="{28A0092B-C50C-407E-A947-70E740481C1C}">
                    <a14:useLocalDpi xmlns:a14="http://schemas.microsoft.com/office/drawing/2010/main"/>
                  </a:ext>
                </a:extLst>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rgbClr val="152B48"/>
                </a:solidFill>
              </a:endParaRPr>
            </a:p>
          </p:txBody>
        </p:sp>
        <p:sp>
          <p:nvSpPr>
            <p:cNvPr id="589" name="Google Shape;589;p42"/>
            <p:cNvSpPr/>
            <p:nvPr/>
          </p:nvSpPr>
          <p:spPr>
            <a:xfrm>
              <a:off x="2679880" y="1611515"/>
              <a:ext cx="2336438" cy="86681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rgbClr val="152B48"/>
                </a:solidFill>
              </a:endParaRPr>
            </a:p>
          </p:txBody>
        </p:sp>
        <p:sp>
          <p:nvSpPr>
            <p:cNvPr id="590" name="Google Shape;590;p42"/>
            <p:cNvSpPr txBox="1"/>
            <p:nvPr/>
          </p:nvSpPr>
          <p:spPr>
            <a:xfrm>
              <a:off x="2679880" y="1611515"/>
              <a:ext cx="2336438" cy="866818"/>
            </a:xfrm>
            <a:prstGeom prst="rect">
              <a:avLst/>
            </a:prstGeom>
            <a:noFill/>
            <a:ln>
              <a:noFill/>
            </a:ln>
          </p:spPr>
          <p:txBody>
            <a:bodyPr spcFirstLastPara="1" wrap="square" lIns="199125" tIns="199125" rIns="199125" bIns="0" anchor="t" anchorCtr="0">
              <a:noAutofit/>
            </a:bodyPr>
            <a:lstStyle/>
            <a:p>
              <a:pPr marL="0" marR="0" lvl="0" indent="0" algn="ctr" rtl="0">
                <a:lnSpc>
                  <a:spcPct val="90000"/>
                </a:lnSpc>
                <a:spcBef>
                  <a:spcPts val="0"/>
                </a:spcBef>
                <a:spcAft>
                  <a:spcPts val="0"/>
                </a:spcAft>
                <a:buClr>
                  <a:schemeClr val="dk1"/>
                </a:buClr>
                <a:buSzPts val="2800"/>
                <a:buFont typeface="Montserrat"/>
                <a:buNone/>
              </a:pPr>
              <a:r>
                <a:rPr lang="es-ES" sz="2400" dirty="0">
                  <a:solidFill>
                    <a:srgbClr val="152B48"/>
                  </a:solidFill>
                  <a:latin typeface="Montserrat"/>
                  <a:ea typeface="Montserrat"/>
                  <a:cs typeface="Montserrat"/>
                  <a:sym typeface="Montserrat"/>
                </a:rPr>
                <a:t>Depresión </a:t>
              </a:r>
            </a:p>
            <a:p>
              <a:pPr marL="0" marR="0" lvl="0" indent="0" algn="ctr" rtl="0">
                <a:lnSpc>
                  <a:spcPct val="90000"/>
                </a:lnSpc>
                <a:spcBef>
                  <a:spcPts val="0"/>
                </a:spcBef>
                <a:spcAft>
                  <a:spcPts val="0"/>
                </a:spcAft>
                <a:buClr>
                  <a:schemeClr val="dk1"/>
                </a:buClr>
                <a:buSzPts val="2800"/>
                <a:buFont typeface="Montserrat"/>
                <a:buNone/>
              </a:pPr>
              <a:r>
                <a:rPr lang="es-ES" sz="2400" dirty="0">
                  <a:solidFill>
                    <a:srgbClr val="152B48"/>
                  </a:solidFill>
                  <a:latin typeface="Montserrat"/>
                  <a:ea typeface="Montserrat"/>
                  <a:cs typeface="Montserrat"/>
                  <a:sym typeface="Montserrat"/>
                </a:rPr>
                <a:t>y otros trastornos</a:t>
              </a:r>
              <a:endParaRPr sz="2400" dirty="0">
                <a:solidFill>
                  <a:srgbClr val="152B48"/>
                </a:solidFill>
                <a:latin typeface="Montserrat"/>
                <a:ea typeface="Montserrat"/>
                <a:cs typeface="Montserrat"/>
                <a:sym typeface="Montserrat"/>
              </a:endParaRPr>
            </a:p>
          </p:txBody>
        </p:sp>
        <p:sp>
          <p:nvSpPr>
            <p:cNvPr id="591" name="Google Shape;591;p42"/>
            <p:cNvSpPr/>
            <p:nvPr/>
          </p:nvSpPr>
          <p:spPr>
            <a:xfrm>
              <a:off x="5250061" y="1709"/>
              <a:ext cx="2336438" cy="1609806"/>
            </a:xfrm>
            <a:prstGeom prst="roundRect">
              <a:avLst>
                <a:gd name="adj" fmla="val 16667"/>
              </a:avLst>
            </a:prstGeom>
            <a:blipFill rotWithShape="1">
              <a:blip r:embed="rId5" cstate="email">
                <a:alphaModFix/>
                <a:extLst>
                  <a:ext uri="{28A0092B-C50C-407E-A947-70E740481C1C}">
                    <a14:useLocalDpi xmlns:a14="http://schemas.microsoft.com/office/drawing/2010/main"/>
                  </a:ext>
                </a:extLst>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rgbClr val="152B48"/>
                </a:solidFill>
              </a:endParaRPr>
            </a:p>
          </p:txBody>
        </p:sp>
        <p:sp>
          <p:nvSpPr>
            <p:cNvPr id="592" name="Google Shape;592;p42"/>
            <p:cNvSpPr/>
            <p:nvPr/>
          </p:nvSpPr>
          <p:spPr>
            <a:xfrm>
              <a:off x="5250061" y="1611515"/>
              <a:ext cx="2336438" cy="86681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rgbClr val="152B48"/>
                </a:solidFill>
              </a:endParaRPr>
            </a:p>
          </p:txBody>
        </p:sp>
        <p:sp>
          <p:nvSpPr>
            <p:cNvPr id="593" name="Google Shape;593;p42"/>
            <p:cNvSpPr txBox="1"/>
            <p:nvPr/>
          </p:nvSpPr>
          <p:spPr>
            <a:xfrm>
              <a:off x="5250073" y="1611509"/>
              <a:ext cx="2716500" cy="866700"/>
            </a:xfrm>
            <a:prstGeom prst="rect">
              <a:avLst/>
            </a:prstGeom>
            <a:noFill/>
            <a:ln>
              <a:noFill/>
            </a:ln>
          </p:spPr>
          <p:txBody>
            <a:bodyPr spcFirstLastPara="1" wrap="square" lIns="199125" tIns="199125" rIns="199125" bIns="0" anchor="t" anchorCtr="0">
              <a:noAutofit/>
            </a:bodyPr>
            <a:lstStyle/>
            <a:p>
              <a:pPr marL="0" marR="0" lvl="0" indent="0" algn="ctr" rtl="0">
                <a:lnSpc>
                  <a:spcPct val="90000"/>
                </a:lnSpc>
                <a:spcBef>
                  <a:spcPts val="0"/>
                </a:spcBef>
                <a:spcAft>
                  <a:spcPts val="0"/>
                </a:spcAft>
                <a:buClr>
                  <a:schemeClr val="dk1"/>
                </a:buClr>
                <a:buSzPts val="2800"/>
                <a:buFont typeface="Montserrat"/>
                <a:buNone/>
              </a:pPr>
              <a:r>
                <a:rPr lang="es-ES" sz="2400">
                  <a:solidFill>
                    <a:srgbClr val="152B48"/>
                  </a:solidFill>
                  <a:latin typeface="Montserrat"/>
                  <a:ea typeface="Montserrat"/>
                  <a:cs typeface="Montserrat"/>
                  <a:sym typeface="Montserrat"/>
                </a:rPr>
                <a:t>Alteraciones del sueño</a:t>
              </a:r>
              <a:endParaRPr sz="2400">
                <a:solidFill>
                  <a:srgbClr val="152B48"/>
                </a:solidFill>
                <a:latin typeface="Montserrat"/>
                <a:ea typeface="Montserrat"/>
                <a:cs typeface="Montserrat"/>
                <a:sym typeface="Montserrat"/>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43"/>
          <p:cNvSpPr txBox="1">
            <a:spLocks noGrp="1"/>
          </p:cNvSpPr>
          <p:nvPr>
            <p:ph type="title"/>
          </p:nvPr>
        </p:nvSpPr>
        <p:spPr>
          <a:xfrm>
            <a:off x="568569" y="193040"/>
            <a:ext cx="10515600" cy="104299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BB0B0"/>
              </a:buClr>
              <a:buSzPts val="4000"/>
              <a:buFont typeface="Montserrat"/>
              <a:buNone/>
            </a:pPr>
            <a:r>
              <a:rPr lang="es-ES" sz="4000" b="1" dirty="0">
                <a:solidFill>
                  <a:srgbClr val="3BB0B0"/>
                </a:solidFill>
                <a:latin typeface="Montserrat"/>
                <a:ea typeface="Montserrat"/>
                <a:cs typeface="Montserrat"/>
                <a:sym typeface="Montserrat"/>
              </a:rPr>
              <a:t>Tratamiento en urgencias </a:t>
            </a:r>
            <a:endParaRPr dirty="0"/>
          </a:p>
        </p:txBody>
      </p:sp>
      <p:sp>
        <p:nvSpPr>
          <p:cNvPr id="601" name="Google Shape;601;p43"/>
          <p:cNvSpPr/>
          <p:nvPr/>
        </p:nvSpPr>
        <p:spPr>
          <a:xfrm>
            <a:off x="858633" y="1428017"/>
            <a:ext cx="3213682" cy="1746985"/>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2000" b="1" dirty="0">
                <a:solidFill>
                  <a:schemeClr val="lt1"/>
                </a:solidFill>
                <a:latin typeface="Montserrat"/>
                <a:ea typeface="Montserrat"/>
                <a:cs typeface="Montserrat"/>
                <a:sym typeface="Montserrat"/>
              </a:rPr>
              <a:t>Oxígeno al 100% por MNR </a:t>
            </a:r>
            <a:endParaRPr dirty="0"/>
          </a:p>
          <a:p>
            <a:pPr marL="0" marR="0" lvl="0" indent="0" algn="ctr" rtl="0">
              <a:spcBef>
                <a:spcPts val="0"/>
              </a:spcBef>
              <a:spcAft>
                <a:spcPts val="0"/>
              </a:spcAft>
              <a:buNone/>
            </a:pPr>
            <a:r>
              <a:rPr lang="es-ES" sz="2000" dirty="0">
                <a:solidFill>
                  <a:schemeClr val="lt1"/>
                </a:solidFill>
                <a:latin typeface="Montserrat"/>
                <a:ea typeface="Montserrat"/>
                <a:cs typeface="Montserrat"/>
                <a:sym typeface="Montserrat"/>
              </a:rPr>
              <a:t>15 minutos  70% respuesta</a:t>
            </a:r>
            <a:endParaRPr sz="2000" dirty="0">
              <a:solidFill>
                <a:schemeClr val="lt1"/>
              </a:solidFill>
              <a:latin typeface="Montserrat"/>
              <a:ea typeface="Montserrat"/>
              <a:cs typeface="Montserrat"/>
              <a:sym typeface="Montserrat"/>
            </a:endParaRPr>
          </a:p>
        </p:txBody>
      </p:sp>
      <p:sp>
        <p:nvSpPr>
          <p:cNvPr id="602" name="Google Shape;602;p43"/>
          <p:cNvSpPr/>
          <p:nvPr/>
        </p:nvSpPr>
        <p:spPr>
          <a:xfrm>
            <a:off x="4500882" y="1428015"/>
            <a:ext cx="3213682" cy="1746985"/>
          </a:xfrm>
          <a:prstGeom prst="roundRect">
            <a:avLst>
              <a:gd name="adj" fmla="val 16667"/>
            </a:avLst>
          </a:prstGeom>
          <a:solidFill>
            <a:srgbClr val="0070C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800" b="1">
                <a:solidFill>
                  <a:schemeClr val="lt1"/>
                </a:solidFill>
                <a:latin typeface="Montserrat"/>
                <a:ea typeface="Montserrat"/>
                <a:cs typeface="Montserrat"/>
                <a:sym typeface="Montserrat"/>
              </a:rPr>
              <a:t>Triptanes-Sumatriptan SC</a:t>
            </a:r>
            <a:endParaRPr/>
          </a:p>
          <a:p>
            <a:pPr marL="0" marR="0" lvl="0" indent="0" algn="ctr" rtl="0">
              <a:spcBef>
                <a:spcPts val="0"/>
              </a:spcBef>
              <a:spcAft>
                <a:spcPts val="0"/>
              </a:spcAft>
              <a:buNone/>
            </a:pPr>
            <a:r>
              <a:rPr lang="es-ES" sz="1800">
                <a:solidFill>
                  <a:schemeClr val="lt1"/>
                </a:solidFill>
                <a:latin typeface="Montserrat"/>
                <a:ea typeface="Montserrat"/>
                <a:cs typeface="Montserrat"/>
                <a:sym typeface="Montserrat"/>
              </a:rPr>
              <a:t>Mejoría en 20 minutos </a:t>
            </a:r>
            <a:endParaRPr sz="1800">
              <a:solidFill>
                <a:schemeClr val="lt1"/>
              </a:solidFill>
              <a:latin typeface="Montserrat"/>
              <a:ea typeface="Montserrat"/>
              <a:cs typeface="Montserrat"/>
              <a:sym typeface="Montserrat"/>
            </a:endParaRPr>
          </a:p>
        </p:txBody>
      </p:sp>
      <p:sp>
        <p:nvSpPr>
          <p:cNvPr id="603" name="Google Shape;603;p43"/>
          <p:cNvSpPr/>
          <p:nvPr/>
        </p:nvSpPr>
        <p:spPr>
          <a:xfrm>
            <a:off x="8143132" y="1428015"/>
            <a:ext cx="3213682" cy="1746985"/>
          </a:xfrm>
          <a:prstGeom prst="roundRect">
            <a:avLst>
              <a:gd name="adj" fmla="val 16667"/>
            </a:avLst>
          </a:prstGeom>
          <a:solidFill>
            <a:srgbClr val="1E4E79"/>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800" b="1">
                <a:solidFill>
                  <a:schemeClr val="lt1"/>
                </a:solidFill>
                <a:latin typeface="Montserrat"/>
                <a:ea typeface="Montserrat"/>
                <a:cs typeface="Montserrat"/>
                <a:sym typeface="Montserrat"/>
              </a:rPr>
              <a:t>Terapia puente </a:t>
            </a:r>
            <a:endParaRPr/>
          </a:p>
          <a:p>
            <a:pPr marL="0" marR="0" lvl="0" indent="0" algn="ctr" rtl="0">
              <a:spcBef>
                <a:spcPts val="0"/>
              </a:spcBef>
              <a:spcAft>
                <a:spcPts val="0"/>
              </a:spcAft>
              <a:buNone/>
            </a:pPr>
            <a:r>
              <a:rPr lang="es-ES" sz="1800" b="1">
                <a:solidFill>
                  <a:schemeClr val="lt1"/>
                </a:solidFill>
                <a:latin typeface="Montserrat"/>
                <a:ea typeface="Montserrat"/>
                <a:cs typeface="Montserrat"/>
                <a:sym typeface="Montserrat"/>
              </a:rPr>
              <a:t>PDN 60-80 mg </a:t>
            </a:r>
            <a:endParaRPr/>
          </a:p>
          <a:p>
            <a:pPr marL="0" marR="0" lvl="0" indent="0" algn="ctr" rtl="0">
              <a:spcBef>
                <a:spcPts val="0"/>
              </a:spcBef>
              <a:spcAft>
                <a:spcPts val="0"/>
              </a:spcAft>
              <a:buNone/>
            </a:pPr>
            <a:r>
              <a:rPr lang="es-ES" sz="1800" b="1">
                <a:solidFill>
                  <a:schemeClr val="lt1"/>
                </a:solidFill>
                <a:latin typeface="Montserrat"/>
                <a:ea typeface="Montserrat"/>
                <a:cs typeface="Montserrat"/>
                <a:sym typeface="Montserrat"/>
              </a:rPr>
              <a:t>DXM: 2 mg bid </a:t>
            </a:r>
            <a:endParaRPr/>
          </a:p>
          <a:p>
            <a:pPr marL="0" marR="0" lvl="0" indent="0" algn="ctr" rtl="0">
              <a:spcBef>
                <a:spcPts val="0"/>
              </a:spcBef>
              <a:spcAft>
                <a:spcPts val="0"/>
              </a:spcAft>
              <a:buNone/>
            </a:pPr>
            <a:r>
              <a:rPr lang="es-ES" sz="1800">
                <a:solidFill>
                  <a:schemeClr val="lt1"/>
                </a:solidFill>
                <a:latin typeface="Montserrat"/>
                <a:ea typeface="Montserrat"/>
                <a:cs typeface="Montserrat"/>
                <a:sym typeface="Montserrat"/>
              </a:rPr>
              <a:t>2 semanas máximo </a:t>
            </a:r>
            <a:endParaRPr sz="1800">
              <a:solidFill>
                <a:schemeClr val="lt1"/>
              </a:solidFill>
              <a:latin typeface="Montserrat"/>
              <a:ea typeface="Montserrat"/>
              <a:cs typeface="Montserrat"/>
              <a:sym typeface="Montserrat"/>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p44"/>
          <p:cNvSpPr txBox="1">
            <a:spLocks noGrp="1"/>
          </p:cNvSpPr>
          <p:nvPr>
            <p:ph type="title"/>
          </p:nvPr>
        </p:nvSpPr>
        <p:spPr>
          <a:xfrm>
            <a:off x="480647" y="30713"/>
            <a:ext cx="10515600" cy="104299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BB0B0"/>
              </a:buClr>
              <a:buSzPts val="3600"/>
              <a:buFont typeface="Montserrat"/>
              <a:buNone/>
            </a:pPr>
            <a:r>
              <a:rPr lang="es-ES" sz="3600" b="1" dirty="0">
                <a:solidFill>
                  <a:srgbClr val="3BB0B0"/>
                </a:solidFill>
                <a:latin typeface="Montserrat"/>
                <a:ea typeface="Montserrat"/>
                <a:cs typeface="Montserrat"/>
                <a:sym typeface="Montserrat"/>
              </a:rPr>
              <a:t>Cefalea tensional </a:t>
            </a:r>
            <a:endParaRPr dirty="0"/>
          </a:p>
        </p:txBody>
      </p:sp>
      <p:sp>
        <p:nvSpPr>
          <p:cNvPr id="610" name="Google Shape;610;p44"/>
          <p:cNvSpPr txBox="1">
            <a:spLocks noGrp="1"/>
          </p:cNvSpPr>
          <p:nvPr>
            <p:ph type="body" idx="1"/>
          </p:nvPr>
        </p:nvSpPr>
        <p:spPr>
          <a:xfrm>
            <a:off x="5507853" y="1156970"/>
            <a:ext cx="5550877" cy="4544060"/>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0"/>
              </a:spcBef>
              <a:spcAft>
                <a:spcPts val="0"/>
              </a:spcAft>
              <a:buClr>
                <a:srgbClr val="0A2F4F"/>
              </a:buClr>
              <a:buSzPts val="1800"/>
              <a:buChar char="•"/>
            </a:pPr>
            <a:r>
              <a:rPr lang="es-ES" sz="2400" dirty="0">
                <a:solidFill>
                  <a:srgbClr val="0A2F4F"/>
                </a:solidFill>
                <a:latin typeface="Montserrat"/>
                <a:ea typeface="Montserrat"/>
                <a:cs typeface="Montserrat"/>
                <a:sym typeface="Montserrat"/>
              </a:rPr>
              <a:t>30-78% en población general. </a:t>
            </a:r>
            <a:endParaRPr sz="3600" dirty="0"/>
          </a:p>
          <a:p>
            <a:pPr marL="228600" lvl="0" indent="-228600" algn="l" rtl="0">
              <a:lnSpc>
                <a:spcPct val="90000"/>
              </a:lnSpc>
              <a:spcBef>
                <a:spcPts val="1000"/>
              </a:spcBef>
              <a:spcAft>
                <a:spcPts val="0"/>
              </a:spcAft>
              <a:buClr>
                <a:srgbClr val="0A2F4F"/>
              </a:buClr>
              <a:buSzPts val="1800"/>
              <a:buChar char="•"/>
            </a:pPr>
            <a:r>
              <a:rPr lang="es-ES" sz="2400" dirty="0">
                <a:solidFill>
                  <a:srgbClr val="0A2F4F"/>
                </a:solidFill>
                <a:latin typeface="Montserrat"/>
                <a:ea typeface="Montserrat"/>
                <a:cs typeface="Montserrat"/>
                <a:sym typeface="Montserrat"/>
              </a:rPr>
              <a:t>Segunda enfermedad </a:t>
            </a:r>
            <a:r>
              <a:rPr lang="es-ES" sz="2400" dirty="0">
                <a:solidFill>
                  <a:srgbClr val="0A2F4F"/>
                </a:solidFill>
              </a:rPr>
              <a:t>MÁS</a:t>
            </a:r>
            <a:r>
              <a:rPr lang="es-ES" sz="2400" dirty="0">
                <a:solidFill>
                  <a:srgbClr val="0A2F4F"/>
                </a:solidFill>
                <a:latin typeface="Montserrat"/>
                <a:ea typeface="Montserrat"/>
                <a:cs typeface="Montserrat"/>
                <a:sym typeface="Montserrat"/>
              </a:rPr>
              <a:t> prevalente en el mundo.</a:t>
            </a:r>
            <a:endParaRPr sz="3600" dirty="0"/>
          </a:p>
          <a:p>
            <a:pPr marL="228600" lvl="0" indent="-228600" algn="l" rtl="0">
              <a:lnSpc>
                <a:spcPct val="90000"/>
              </a:lnSpc>
              <a:spcBef>
                <a:spcPts val="1000"/>
              </a:spcBef>
              <a:spcAft>
                <a:spcPts val="0"/>
              </a:spcAft>
              <a:buClr>
                <a:srgbClr val="0A2F4F"/>
              </a:buClr>
              <a:buSzPts val="1800"/>
              <a:buChar char="•"/>
            </a:pPr>
            <a:r>
              <a:rPr lang="es-ES" sz="2400" dirty="0">
                <a:solidFill>
                  <a:srgbClr val="0A2F4F"/>
                </a:solidFill>
                <a:latin typeface="Montserrat"/>
                <a:ea typeface="Montserrat"/>
                <a:cs typeface="Montserrat"/>
                <a:sym typeface="Montserrat"/>
              </a:rPr>
              <a:t>Alto impacto socio económico. </a:t>
            </a:r>
            <a:endParaRPr sz="3600" dirty="0"/>
          </a:p>
          <a:p>
            <a:pPr marL="228600" lvl="0" indent="-228600" algn="l" rtl="0">
              <a:lnSpc>
                <a:spcPct val="90000"/>
              </a:lnSpc>
              <a:spcBef>
                <a:spcPts val="1000"/>
              </a:spcBef>
              <a:spcAft>
                <a:spcPts val="0"/>
              </a:spcAft>
              <a:buClr>
                <a:srgbClr val="0A2F4F"/>
              </a:buClr>
              <a:buSzPts val="1800"/>
              <a:buChar char="•"/>
            </a:pPr>
            <a:r>
              <a:rPr lang="es-ES" sz="2400" dirty="0">
                <a:solidFill>
                  <a:srgbClr val="0A2F4F"/>
                </a:solidFill>
                <a:latin typeface="Montserrat"/>
                <a:ea typeface="Montserrat"/>
                <a:cs typeface="Montserrat"/>
                <a:sym typeface="Montserrat"/>
              </a:rPr>
              <a:t>Puede ser: </a:t>
            </a:r>
            <a:endParaRPr sz="3600" dirty="0"/>
          </a:p>
          <a:p>
            <a:pPr marL="685800" lvl="1" indent="-190500" algn="l" rtl="0">
              <a:lnSpc>
                <a:spcPct val="90000"/>
              </a:lnSpc>
              <a:spcBef>
                <a:spcPts val="1000"/>
              </a:spcBef>
              <a:spcAft>
                <a:spcPts val="0"/>
              </a:spcAft>
              <a:buClr>
                <a:srgbClr val="0A2F4F"/>
              </a:buClr>
              <a:buSzPts val="1800"/>
              <a:buChar char="•"/>
            </a:pPr>
            <a:r>
              <a:rPr lang="es-ES" dirty="0">
                <a:solidFill>
                  <a:srgbClr val="0A2F4F"/>
                </a:solidFill>
                <a:latin typeface="Montserrat"/>
                <a:ea typeface="Montserrat"/>
                <a:cs typeface="Montserrat"/>
                <a:sym typeface="Montserrat"/>
              </a:rPr>
              <a:t>Episódica: frecuente vs infrecuente (50-60%).</a:t>
            </a:r>
            <a:endParaRPr sz="3200" dirty="0"/>
          </a:p>
          <a:p>
            <a:pPr marL="685800" lvl="1" indent="-190500" algn="l" rtl="0">
              <a:lnSpc>
                <a:spcPct val="90000"/>
              </a:lnSpc>
              <a:spcBef>
                <a:spcPts val="1000"/>
              </a:spcBef>
              <a:spcAft>
                <a:spcPts val="0"/>
              </a:spcAft>
              <a:buClr>
                <a:srgbClr val="0A2F4F"/>
              </a:buClr>
              <a:buSzPts val="1800"/>
              <a:buChar char="•"/>
            </a:pPr>
            <a:r>
              <a:rPr lang="es-ES" dirty="0">
                <a:solidFill>
                  <a:srgbClr val="0A2F4F"/>
                </a:solidFill>
                <a:latin typeface="Montserrat"/>
                <a:ea typeface="Montserrat"/>
                <a:cs typeface="Montserrat"/>
                <a:sym typeface="Montserrat"/>
              </a:rPr>
              <a:t>Crónica 3%</a:t>
            </a:r>
            <a:endParaRPr sz="3200" dirty="0"/>
          </a:p>
          <a:p>
            <a:pPr marL="228600" lvl="0" indent="-228600" algn="l" rtl="0">
              <a:lnSpc>
                <a:spcPct val="90000"/>
              </a:lnSpc>
              <a:spcBef>
                <a:spcPts val="1000"/>
              </a:spcBef>
              <a:spcAft>
                <a:spcPts val="0"/>
              </a:spcAft>
              <a:buClr>
                <a:srgbClr val="0A2F4F"/>
              </a:buClr>
              <a:buSzPts val="1800"/>
              <a:buChar char="•"/>
            </a:pPr>
            <a:r>
              <a:rPr lang="es-ES" sz="2400" dirty="0">
                <a:solidFill>
                  <a:srgbClr val="0A2F4F"/>
                </a:solidFill>
                <a:latin typeface="Montserrat"/>
                <a:ea typeface="Montserrat"/>
                <a:cs typeface="Montserrat"/>
                <a:sym typeface="Montserrat"/>
              </a:rPr>
              <a:t>2.6 veces más en mujeres:  20- 30 años.</a:t>
            </a:r>
            <a:endParaRPr sz="3600" dirty="0"/>
          </a:p>
          <a:p>
            <a:pPr marL="228600" lvl="0" indent="-228600" algn="l" rtl="0">
              <a:lnSpc>
                <a:spcPct val="90000"/>
              </a:lnSpc>
              <a:spcBef>
                <a:spcPts val="1000"/>
              </a:spcBef>
              <a:spcAft>
                <a:spcPts val="0"/>
              </a:spcAft>
              <a:buClr>
                <a:srgbClr val="0A2F4F"/>
              </a:buClr>
              <a:buSzPts val="1800"/>
              <a:buChar char="•"/>
            </a:pPr>
            <a:r>
              <a:rPr lang="es-ES" sz="2400" dirty="0">
                <a:solidFill>
                  <a:srgbClr val="0A2F4F"/>
                </a:solidFill>
                <a:latin typeface="Montserrat"/>
                <a:ea typeface="Montserrat"/>
                <a:cs typeface="Montserrat"/>
                <a:sym typeface="Montserrat"/>
              </a:rPr>
              <a:t>Asociación con estrés y patología psiquiátrica.</a:t>
            </a:r>
            <a:endParaRPr sz="3600" dirty="0"/>
          </a:p>
          <a:p>
            <a:pPr marL="228600" lvl="0" indent="-114300" algn="l" rtl="0">
              <a:lnSpc>
                <a:spcPct val="90000"/>
              </a:lnSpc>
              <a:spcBef>
                <a:spcPts val="1000"/>
              </a:spcBef>
              <a:spcAft>
                <a:spcPts val="0"/>
              </a:spcAft>
              <a:buClr>
                <a:srgbClr val="152B48"/>
              </a:buClr>
              <a:buSzPts val="1800"/>
              <a:buNone/>
            </a:pPr>
            <a:endParaRPr sz="2400" dirty="0">
              <a:solidFill>
                <a:srgbClr val="0A2F4F"/>
              </a:solidFill>
              <a:latin typeface="Montserrat"/>
              <a:ea typeface="Montserrat"/>
              <a:cs typeface="Montserrat"/>
              <a:sym typeface="Montserrat"/>
            </a:endParaRPr>
          </a:p>
        </p:txBody>
      </p:sp>
      <p:pic>
        <p:nvPicPr>
          <p:cNvPr id="611" name="Google Shape;611;p4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18846" y="711424"/>
            <a:ext cx="2883669" cy="2879346"/>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Google Shape;617;p45"/>
          <p:cNvSpPr txBox="1">
            <a:spLocks noGrp="1"/>
          </p:cNvSpPr>
          <p:nvPr>
            <p:ph type="title"/>
          </p:nvPr>
        </p:nvSpPr>
        <p:spPr>
          <a:xfrm>
            <a:off x="5545015" y="501408"/>
            <a:ext cx="10515600" cy="104299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BB0B0"/>
              </a:buClr>
              <a:buSzPts val="3600"/>
              <a:buFont typeface="Montserrat"/>
              <a:buNone/>
            </a:pPr>
            <a:r>
              <a:rPr lang="es-ES" sz="3600" b="1" dirty="0">
                <a:solidFill>
                  <a:srgbClr val="3BB0B0"/>
                </a:solidFill>
                <a:latin typeface="Montserrat"/>
                <a:ea typeface="Montserrat"/>
                <a:cs typeface="Montserrat"/>
                <a:sym typeface="Montserrat"/>
              </a:rPr>
              <a:t>Fisiopatología</a:t>
            </a:r>
            <a:endParaRPr dirty="0"/>
          </a:p>
        </p:txBody>
      </p:sp>
      <p:sp>
        <p:nvSpPr>
          <p:cNvPr id="618" name="Google Shape;618;p45"/>
          <p:cNvSpPr txBox="1">
            <a:spLocks noGrp="1"/>
          </p:cNvSpPr>
          <p:nvPr>
            <p:ph type="body" idx="1"/>
          </p:nvPr>
        </p:nvSpPr>
        <p:spPr>
          <a:xfrm>
            <a:off x="5545015" y="1483440"/>
            <a:ext cx="5998863" cy="4470320"/>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rgbClr val="0A2F4F"/>
              </a:buClr>
              <a:buSzPts val="1800"/>
              <a:buChar char="•"/>
            </a:pPr>
            <a:r>
              <a:rPr lang="es-ES" sz="2400" dirty="0">
                <a:solidFill>
                  <a:srgbClr val="0A2F4F"/>
                </a:solidFill>
                <a:latin typeface="Montserrat"/>
                <a:ea typeface="Montserrat"/>
                <a:cs typeface="Montserrat"/>
                <a:sym typeface="Montserrat"/>
              </a:rPr>
              <a:t>Multifactorial. </a:t>
            </a:r>
            <a:endParaRPr sz="3600" dirty="0"/>
          </a:p>
          <a:p>
            <a:pPr marL="228600" lvl="0" indent="-228600" algn="just" rtl="0">
              <a:lnSpc>
                <a:spcPct val="90000"/>
              </a:lnSpc>
              <a:spcBef>
                <a:spcPts val="1000"/>
              </a:spcBef>
              <a:spcAft>
                <a:spcPts val="0"/>
              </a:spcAft>
              <a:buClr>
                <a:srgbClr val="0A2F4F"/>
              </a:buClr>
              <a:buSzPts val="1800"/>
              <a:buChar char="•"/>
            </a:pPr>
            <a:r>
              <a:rPr lang="es-ES" sz="2400" dirty="0">
                <a:solidFill>
                  <a:srgbClr val="0A2F4F"/>
                </a:solidFill>
                <a:latin typeface="Montserrat"/>
                <a:ea typeface="Montserrat"/>
                <a:cs typeface="Montserrat"/>
                <a:sym typeface="Montserrat"/>
              </a:rPr>
              <a:t>Activación periférica y sensibilización de nociceptores </a:t>
            </a:r>
            <a:r>
              <a:rPr lang="es-ES" sz="2400" dirty="0" err="1">
                <a:solidFill>
                  <a:srgbClr val="0A2F4F"/>
                </a:solidFill>
                <a:latin typeface="Montserrat"/>
                <a:ea typeface="Montserrat"/>
                <a:cs typeface="Montserrat"/>
                <a:sym typeface="Montserrat"/>
              </a:rPr>
              <a:t>miofaciales</a:t>
            </a:r>
            <a:r>
              <a:rPr lang="es-ES" sz="2400" dirty="0">
                <a:solidFill>
                  <a:srgbClr val="0A2F4F"/>
                </a:solidFill>
                <a:latin typeface="Montserrat"/>
                <a:ea typeface="Montserrat"/>
                <a:cs typeface="Montserrat"/>
                <a:sym typeface="Montserrat"/>
              </a:rPr>
              <a:t>.</a:t>
            </a:r>
            <a:endParaRPr sz="2400" dirty="0">
              <a:solidFill>
                <a:srgbClr val="0A2F4F"/>
              </a:solidFill>
              <a:latin typeface="Montserrat"/>
              <a:ea typeface="Montserrat"/>
              <a:cs typeface="Montserrat"/>
              <a:sym typeface="Montserrat"/>
            </a:endParaRPr>
          </a:p>
          <a:p>
            <a:pPr marL="228600" lvl="0" indent="-228600" algn="just" rtl="0">
              <a:lnSpc>
                <a:spcPct val="90000"/>
              </a:lnSpc>
              <a:spcBef>
                <a:spcPts val="1000"/>
              </a:spcBef>
              <a:spcAft>
                <a:spcPts val="0"/>
              </a:spcAft>
              <a:buClr>
                <a:srgbClr val="0A2F4F"/>
              </a:buClr>
              <a:buSzPts val="1800"/>
              <a:buChar char="•"/>
            </a:pPr>
            <a:r>
              <a:rPr lang="es-ES" sz="2400" dirty="0">
                <a:solidFill>
                  <a:srgbClr val="0A2F4F"/>
                </a:solidFill>
                <a:latin typeface="Montserrat"/>
                <a:ea typeface="Montserrat"/>
                <a:cs typeface="Montserrat"/>
                <a:sym typeface="Montserrat"/>
              </a:rPr>
              <a:t>Estímulos continuos: cronicidad. </a:t>
            </a:r>
            <a:endParaRPr sz="3600" dirty="0"/>
          </a:p>
          <a:p>
            <a:pPr marL="228600" lvl="0" indent="-228600" algn="just" rtl="0">
              <a:lnSpc>
                <a:spcPct val="90000"/>
              </a:lnSpc>
              <a:spcBef>
                <a:spcPts val="1000"/>
              </a:spcBef>
              <a:spcAft>
                <a:spcPts val="0"/>
              </a:spcAft>
              <a:buClr>
                <a:srgbClr val="0A2F4F"/>
              </a:buClr>
              <a:buSzPts val="1800"/>
              <a:buChar char="•"/>
            </a:pPr>
            <a:r>
              <a:rPr lang="es-ES" sz="2400" dirty="0">
                <a:solidFill>
                  <a:srgbClr val="0A2F4F"/>
                </a:solidFill>
                <a:latin typeface="Montserrat"/>
                <a:ea typeface="Montserrat"/>
                <a:cs typeface="Montserrat"/>
                <a:sym typeface="Montserrat"/>
              </a:rPr>
              <a:t>Dolor y bilateralidad no corresponden a territorio de nervio.</a:t>
            </a:r>
            <a:endParaRPr sz="3600" dirty="0"/>
          </a:p>
          <a:p>
            <a:pPr marL="228600" lvl="0" indent="-228600" algn="just" rtl="0">
              <a:lnSpc>
                <a:spcPct val="90000"/>
              </a:lnSpc>
              <a:spcBef>
                <a:spcPts val="1000"/>
              </a:spcBef>
              <a:spcAft>
                <a:spcPts val="0"/>
              </a:spcAft>
              <a:buClr>
                <a:srgbClr val="0A2F4F"/>
              </a:buClr>
              <a:buSzPts val="1800"/>
              <a:buChar char="•"/>
            </a:pPr>
            <a:r>
              <a:rPr lang="es-ES" sz="2400" dirty="0">
                <a:solidFill>
                  <a:srgbClr val="0A2F4F"/>
                </a:solidFill>
                <a:latin typeface="Montserrat"/>
                <a:ea typeface="Montserrat"/>
                <a:cs typeface="Montserrat"/>
                <a:sym typeface="Montserrat"/>
              </a:rPr>
              <a:t>Conexiones de la corteza sensitiva con la amígdala (aspecto racional y emotivo). </a:t>
            </a:r>
            <a:endParaRPr sz="3600" dirty="0"/>
          </a:p>
          <a:p>
            <a:pPr marL="228600" lvl="0" indent="-228600" algn="just" rtl="0">
              <a:lnSpc>
                <a:spcPct val="90000"/>
              </a:lnSpc>
              <a:spcBef>
                <a:spcPts val="1000"/>
              </a:spcBef>
              <a:spcAft>
                <a:spcPts val="0"/>
              </a:spcAft>
              <a:buClr>
                <a:srgbClr val="0A2F4F"/>
              </a:buClr>
              <a:buSzPts val="1800"/>
              <a:buChar char="•"/>
            </a:pPr>
            <a:r>
              <a:rPr lang="es-ES" sz="2400" dirty="0">
                <a:solidFill>
                  <a:srgbClr val="0A2F4F"/>
                </a:solidFill>
                <a:latin typeface="Montserrat"/>
                <a:ea typeface="Montserrat"/>
                <a:cs typeface="Montserrat"/>
                <a:sym typeface="Montserrat"/>
              </a:rPr>
              <a:t>Evitar sensibilización central.</a:t>
            </a:r>
            <a:endParaRPr sz="3600" dirty="0"/>
          </a:p>
          <a:p>
            <a:pPr marL="228600" lvl="0" indent="-114300" algn="l" rtl="0">
              <a:lnSpc>
                <a:spcPct val="90000"/>
              </a:lnSpc>
              <a:spcBef>
                <a:spcPts val="1000"/>
              </a:spcBef>
              <a:spcAft>
                <a:spcPts val="0"/>
              </a:spcAft>
              <a:buClr>
                <a:srgbClr val="152B48"/>
              </a:buClr>
              <a:buSzPts val="1800"/>
              <a:buNone/>
            </a:pPr>
            <a:endParaRPr sz="2400" dirty="0">
              <a:solidFill>
                <a:srgbClr val="0A2F4F"/>
              </a:solidFill>
              <a:latin typeface="Montserrat"/>
              <a:ea typeface="Montserrat"/>
              <a:cs typeface="Montserrat"/>
              <a:sym typeface="Montserrat"/>
            </a:endParaRPr>
          </a:p>
        </p:txBody>
      </p:sp>
      <p:pic>
        <p:nvPicPr>
          <p:cNvPr id="619" name="Google Shape;619;p4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28278" y="400831"/>
            <a:ext cx="3859032" cy="3178026"/>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46"/>
          <p:cNvSpPr txBox="1">
            <a:spLocks noGrp="1"/>
          </p:cNvSpPr>
          <p:nvPr>
            <p:ph type="title"/>
          </p:nvPr>
        </p:nvSpPr>
        <p:spPr>
          <a:xfrm>
            <a:off x="460275" y="280182"/>
            <a:ext cx="2631831" cy="88802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BB0B0"/>
              </a:buClr>
              <a:buSzPts val="3600"/>
              <a:buFont typeface="Montserrat"/>
              <a:buNone/>
            </a:pPr>
            <a:r>
              <a:rPr lang="es-ES" sz="3600" b="1" dirty="0">
                <a:solidFill>
                  <a:srgbClr val="3BB0B0"/>
                </a:solidFill>
                <a:latin typeface="Montserrat"/>
                <a:ea typeface="Montserrat"/>
                <a:cs typeface="Montserrat"/>
                <a:sym typeface="Montserrat"/>
              </a:rPr>
              <a:t>Clínica</a:t>
            </a:r>
            <a:endParaRPr dirty="0"/>
          </a:p>
        </p:txBody>
      </p:sp>
      <p:sp>
        <p:nvSpPr>
          <p:cNvPr id="626" name="Google Shape;626;p46"/>
          <p:cNvSpPr txBox="1">
            <a:spLocks noGrp="1"/>
          </p:cNvSpPr>
          <p:nvPr>
            <p:ph type="body" idx="1"/>
          </p:nvPr>
        </p:nvSpPr>
        <p:spPr>
          <a:xfrm>
            <a:off x="5723505" y="1168205"/>
            <a:ext cx="5500768" cy="4297518"/>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just" rtl="0">
              <a:lnSpc>
                <a:spcPct val="90000"/>
              </a:lnSpc>
              <a:spcBef>
                <a:spcPts val="0"/>
              </a:spcBef>
              <a:spcAft>
                <a:spcPts val="0"/>
              </a:spcAft>
              <a:buClr>
                <a:srgbClr val="0A2F4F"/>
              </a:buClr>
              <a:buSzPts val="2000"/>
              <a:buChar char="•"/>
            </a:pPr>
            <a:r>
              <a:rPr lang="es-ES" sz="2400" dirty="0">
                <a:solidFill>
                  <a:srgbClr val="0A2F4F"/>
                </a:solidFill>
                <a:latin typeface="Montserrat"/>
                <a:ea typeface="Montserrat"/>
                <a:cs typeface="Montserrat"/>
                <a:sym typeface="Montserrat"/>
              </a:rPr>
              <a:t>Intensidad leve a moderada.</a:t>
            </a:r>
            <a:endParaRPr sz="3200" dirty="0"/>
          </a:p>
          <a:p>
            <a:pPr marL="228600" lvl="0" indent="-228600" algn="just" rtl="0">
              <a:lnSpc>
                <a:spcPct val="90000"/>
              </a:lnSpc>
              <a:spcBef>
                <a:spcPts val="1000"/>
              </a:spcBef>
              <a:spcAft>
                <a:spcPts val="0"/>
              </a:spcAft>
              <a:buClr>
                <a:srgbClr val="0A2F4F"/>
              </a:buClr>
              <a:buSzPts val="2000"/>
              <a:buChar char="•"/>
            </a:pPr>
            <a:r>
              <a:rPr lang="es-ES" sz="2400" dirty="0">
                <a:solidFill>
                  <a:srgbClr val="0A2F4F"/>
                </a:solidFill>
                <a:latin typeface="Montserrat"/>
                <a:ea typeface="Montserrat"/>
                <a:cs typeface="Montserrat"/>
                <a:sym typeface="Montserrat"/>
              </a:rPr>
              <a:t>Opresiva, dolor sordo, sensación de plenitud.</a:t>
            </a:r>
            <a:endParaRPr sz="3200" dirty="0"/>
          </a:p>
          <a:p>
            <a:pPr marL="228600" lvl="0" indent="-228600" algn="just" rtl="0">
              <a:lnSpc>
                <a:spcPct val="90000"/>
              </a:lnSpc>
              <a:spcBef>
                <a:spcPts val="1000"/>
              </a:spcBef>
              <a:spcAft>
                <a:spcPts val="0"/>
              </a:spcAft>
              <a:buClr>
                <a:srgbClr val="0A2F4F"/>
              </a:buClr>
              <a:buSzPts val="2000"/>
              <a:buChar char="•"/>
            </a:pPr>
            <a:r>
              <a:rPr lang="es-ES" sz="2400" dirty="0">
                <a:solidFill>
                  <a:srgbClr val="0A2F4F"/>
                </a:solidFill>
                <a:latin typeface="Montserrat"/>
                <a:ea typeface="Montserrat"/>
                <a:cs typeface="Montserrat"/>
                <a:sym typeface="Montserrat"/>
              </a:rPr>
              <a:t>Irradiación en banda.</a:t>
            </a:r>
            <a:endParaRPr sz="3200" dirty="0"/>
          </a:p>
          <a:p>
            <a:pPr marL="228600" lvl="0" indent="-228600" algn="just" rtl="0">
              <a:lnSpc>
                <a:spcPct val="90000"/>
              </a:lnSpc>
              <a:spcBef>
                <a:spcPts val="1000"/>
              </a:spcBef>
              <a:spcAft>
                <a:spcPts val="0"/>
              </a:spcAft>
              <a:buClr>
                <a:srgbClr val="0A2F4F"/>
              </a:buClr>
              <a:buSzPts val="2000"/>
              <a:buChar char="•"/>
            </a:pPr>
            <a:r>
              <a:rPr lang="es-ES" sz="2400" dirty="0">
                <a:solidFill>
                  <a:srgbClr val="0A2F4F"/>
                </a:solidFill>
                <a:latin typeface="Montserrat"/>
                <a:ea typeface="Montserrat"/>
                <a:cs typeface="Montserrat"/>
                <a:sym typeface="Montserrat"/>
              </a:rPr>
              <a:t>“</a:t>
            </a:r>
            <a:r>
              <a:rPr lang="es-ES" sz="2400" dirty="0">
                <a:solidFill>
                  <a:srgbClr val="0A2F4F"/>
                </a:solidFill>
              </a:rPr>
              <a:t>P</a:t>
            </a:r>
            <a:r>
              <a:rPr lang="es-ES" sz="2400" dirty="0">
                <a:solidFill>
                  <a:srgbClr val="0A2F4F"/>
                </a:solidFill>
                <a:latin typeface="Montserrat"/>
                <a:ea typeface="Montserrat"/>
                <a:cs typeface="Montserrat"/>
                <a:sym typeface="Montserrat"/>
              </a:rPr>
              <a:t>eso en mi cabeza o en mis hombros”.</a:t>
            </a:r>
            <a:endParaRPr sz="3200" dirty="0"/>
          </a:p>
          <a:p>
            <a:pPr marL="228600" lvl="0" indent="-228600" algn="just" rtl="0">
              <a:lnSpc>
                <a:spcPct val="90000"/>
              </a:lnSpc>
              <a:spcBef>
                <a:spcPts val="1000"/>
              </a:spcBef>
              <a:spcAft>
                <a:spcPts val="0"/>
              </a:spcAft>
              <a:buClr>
                <a:srgbClr val="0A2F4F"/>
              </a:buClr>
              <a:buSzPts val="2000"/>
              <a:buChar char="•"/>
            </a:pPr>
            <a:r>
              <a:rPr lang="es-ES" sz="2400" dirty="0">
                <a:solidFill>
                  <a:srgbClr val="0A2F4F"/>
                </a:solidFill>
                <a:latin typeface="Montserrat"/>
                <a:ea typeface="Montserrat"/>
                <a:cs typeface="Montserrat"/>
                <a:sym typeface="Montserrat"/>
              </a:rPr>
              <a:t>Bilateral .</a:t>
            </a:r>
            <a:endParaRPr sz="3200" dirty="0"/>
          </a:p>
          <a:p>
            <a:pPr marL="228600" lvl="0" indent="-228600" algn="just" rtl="0">
              <a:lnSpc>
                <a:spcPct val="90000"/>
              </a:lnSpc>
              <a:spcBef>
                <a:spcPts val="1000"/>
              </a:spcBef>
              <a:spcAft>
                <a:spcPts val="0"/>
              </a:spcAft>
              <a:buClr>
                <a:srgbClr val="0A2F4F"/>
              </a:buClr>
              <a:buSzPts val="2000"/>
              <a:buChar char="•"/>
            </a:pPr>
            <a:r>
              <a:rPr lang="es-ES" sz="2400" dirty="0">
                <a:solidFill>
                  <a:srgbClr val="0A2F4F"/>
                </a:solidFill>
                <a:latin typeface="Montserrat"/>
                <a:ea typeface="Montserrat"/>
                <a:cs typeface="Montserrat"/>
                <a:sym typeface="Montserrat"/>
              </a:rPr>
              <a:t>NO </a:t>
            </a:r>
            <a:r>
              <a:rPr lang="es-ES" sz="2400" dirty="0">
                <a:solidFill>
                  <a:srgbClr val="0A2F4F"/>
                </a:solidFill>
              </a:rPr>
              <a:t>PULSÁTIL.</a:t>
            </a:r>
            <a:r>
              <a:rPr lang="es-ES" sz="2400" dirty="0">
                <a:solidFill>
                  <a:srgbClr val="0A2F4F"/>
                </a:solidFill>
                <a:latin typeface="Montserrat"/>
                <a:ea typeface="Montserrat"/>
                <a:cs typeface="Montserrat"/>
                <a:sym typeface="Montserrat"/>
              </a:rPr>
              <a:t> </a:t>
            </a:r>
            <a:endParaRPr sz="3200" dirty="0"/>
          </a:p>
          <a:p>
            <a:pPr marL="228600" lvl="0" indent="-228600" algn="just" rtl="0">
              <a:lnSpc>
                <a:spcPct val="90000"/>
              </a:lnSpc>
              <a:spcBef>
                <a:spcPts val="1000"/>
              </a:spcBef>
              <a:spcAft>
                <a:spcPts val="0"/>
              </a:spcAft>
              <a:buClr>
                <a:srgbClr val="0A2F4F"/>
              </a:buClr>
              <a:buSzPts val="2000"/>
              <a:buChar char="•"/>
            </a:pPr>
            <a:r>
              <a:rPr lang="es-ES" sz="2400" dirty="0">
                <a:solidFill>
                  <a:srgbClr val="0A2F4F"/>
                </a:solidFill>
                <a:latin typeface="Montserrat"/>
                <a:ea typeface="Montserrat"/>
                <a:cs typeface="Montserrat"/>
                <a:sym typeface="Montserrat"/>
              </a:rPr>
              <a:t>Sensibilidad </a:t>
            </a:r>
            <a:r>
              <a:rPr lang="es-ES" sz="2400" dirty="0" err="1">
                <a:solidFill>
                  <a:srgbClr val="0A2F4F"/>
                </a:solidFill>
                <a:latin typeface="Montserrat"/>
                <a:ea typeface="Montserrat"/>
                <a:cs typeface="Montserrat"/>
                <a:sym typeface="Montserrat"/>
              </a:rPr>
              <a:t>pericraneal</a:t>
            </a:r>
            <a:r>
              <a:rPr lang="es-ES" sz="2400" dirty="0">
                <a:solidFill>
                  <a:srgbClr val="0A2F4F"/>
                </a:solidFill>
                <a:latin typeface="Montserrat"/>
                <a:ea typeface="Montserrat"/>
                <a:cs typeface="Montserrat"/>
                <a:sym typeface="Montserrat"/>
              </a:rPr>
              <a:t> aumentada “Puntos gatillo”.</a:t>
            </a:r>
            <a:endParaRPr sz="3200" dirty="0"/>
          </a:p>
          <a:p>
            <a:pPr marL="228600" lvl="0" indent="-228600" algn="just" rtl="0">
              <a:lnSpc>
                <a:spcPct val="90000"/>
              </a:lnSpc>
              <a:spcBef>
                <a:spcPts val="1000"/>
              </a:spcBef>
              <a:spcAft>
                <a:spcPts val="0"/>
              </a:spcAft>
              <a:buClr>
                <a:srgbClr val="0A2F4F"/>
              </a:buClr>
              <a:buSzPts val="2000"/>
              <a:buChar char="•"/>
            </a:pPr>
            <a:r>
              <a:rPr lang="es-ES" sz="2400" dirty="0">
                <a:solidFill>
                  <a:srgbClr val="0A2F4F"/>
                </a:solidFill>
                <a:latin typeface="Montserrat"/>
                <a:ea typeface="Montserrat"/>
                <a:cs typeface="Montserrat"/>
                <a:sym typeface="Montserrat"/>
              </a:rPr>
              <a:t>“Todo normal”.</a:t>
            </a:r>
            <a:endParaRPr sz="3200" dirty="0"/>
          </a:p>
          <a:p>
            <a:pPr marL="228600" lvl="0" indent="-101600" algn="l" rtl="0">
              <a:lnSpc>
                <a:spcPct val="90000"/>
              </a:lnSpc>
              <a:spcBef>
                <a:spcPts val="1000"/>
              </a:spcBef>
              <a:spcAft>
                <a:spcPts val="0"/>
              </a:spcAft>
              <a:buClr>
                <a:srgbClr val="152B48"/>
              </a:buClr>
              <a:buSzPts val="2000"/>
              <a:buNone/>
            </a:pPr>
            <a:endParaRPr sz="2400" dirty="0">
              <a:solidFill>
                <a:srgbClr val="0A2F4F"/>
              </a:solidFill>
              <a:latin typeface="Montserrat"/>
              <a:ea typeface="Montserrat"/>
              <a:cs typeface="Montserrat"/>
              <a:sym typeface="Montserrat"/>
            </a:endParaRPr>
          </a:p>
        </p:txBody>
      </p:sp>
      <p:grpSp>
        <p:nvGrpSpPr>
          <p:cNvPr id="627" name="Google Shape;627;p46"/>
          <p:cNvGrpSpPr/>
          <p:nvPr/>
        </p:nvGrpSpPr>
        <p:grpSpPr>
          <a:xfrm>
            <a:off x="448275" y="1230923"/>
            <a:ext cx="4645402" cy="2381970"/>
            <a:chOff x="0" y="0"/>
            <a:chExt cx="4645402" cy="2381970"/>
          </a:xfrm>
        </p:grpSpPr>
        <p:cxnSp>
          <p:nvCxnSpPr>
            <p:cNvPr id="628" name="Google Shape;628;p46"/>
            <p:cNvCxnSpPr/>
            <p:nvPr/>
          </p:nvCxnSpPr>
          <p:spPr>
            <a:xfrm>
              <a:off x="0" y="0"/>
              <a:ext cx="4645402" cy="0"/>
            </a:xfrm>
            <a:prstGeom prst="straightConnector1">
              <a:avLst/>
            </a:prstGeom>
            <a:solidFill>
              <a:schemeClr val="lt1"/>
            </a:solidFill>
            <a:ln w="12700" cap="flat" cmpd="sng">
              <a:solidFill>
                <a:srgbClr val="3D4B5F"/>
              </a:solidFill>
              <a:prstDash val="solid"/>
              <a:miter lim="800000"/>
              <a:headEnd type="none" w="sm" len="sm"/>
              <a:tailEnd type="none" w="sm" len="sm"/>
            </a:ln>
          </p:spPr>
        </p:cxnSp>
        <p:sp>
          <p:nvSpPr>
            <p:cNvPr id="629" name="Google Shape;629;p46"/>
            <p:cNvSpPr/>
            <p:nvPr/>
          </p:nvSpPr>
          <p:spPr>
            <a:xfrm>
              <a:off x="0" y="0"/>
              <a:ext cx="929080" cy="238197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rgbClr val="152B48"/>
                </a:solidFill>
                <a:latin typeface="Montserrat" panose="00000500000000000000" pitchFamily="50" charset="0"/>
              </a:endParaRPr>
            </a:p>
          </p:txBody>
        </p:sp>
        <p:sp>
          <p:nvSpPr>
            <p:cNvPr id="630" name="Google Shape;630;p46"/>
            <p:cNvSpPr txBox="1"/>
            <p:nvPr/>
          </p:nvSpPr>
          <p:spPr>
            <a:xfrm>
              <a:off x="0" y="0"/>
              <a:ext cx="929080" cy="2381970"/>
            </a:xfrm>
            <a:prstGeom prst="rect">
              <a:avLst/>
            </a:prstGeom>
            <a:noFill/>
            <a:ln>
              <a:noFill/>
            </a:ln>
          </p:spPr>
          <p:txBody>
            <a:bodyPr spcFirstLastPara="1" wrap="square" lIns="247650" tIns="247650" rIns="247650" bIns="247650" anchor="t" anchorCtr="0">
              <a:noAutofit/>
            </a:bodyPr>
            <a:lstStyle/>
            <a:p>
              <a:pPr marL="0" marR="0" lvl="0" indent="0" algn="l" rtl="0">
                <a:lnSpc>
                  <a:spcPct val="90000"/>
                </a:lnSpc>
                <a:spcBef>
                  <a:spcPts val="0"/>
                </a:spcBef>
                <a:spcAft>
                  <a:spcPts val="0"/>
                </a:spcAft>
                <a:buClr>
                  <a:schemeClr val="dk1"/>
                </a:buClr>
                <a:buSzPts val="6500"/>
                <a:buFont typeface="Calibri"/>
                <a:buNone/>
              </a:pPr>
              <a:endParaRPr sz="6000">
                <a:solidFill>
                  <a:srgbClr val="152B48"/>
                </a:solidFill>
                <a:latin typeface="Montserrat" panose="00000500000000000000" pitchFamily="50" charset="0"/>
                <a:ea typeface="Calibri"/>
                <a:cs typeface="Calibri"/>
                <a:sym typeface="Calibri"/>
              </a:endParaRPr>
            </a:p>
          </p:txBody>
        </p:sp>
        <p:sp>
          <p:nvSpPr>
            <p:cNvPr id="631" name="Google Shape;631;p46"/>
            <p:cNvSpPr/>
            <p:nvPr/>
          </p:nvSpPr>
          <p:spPr>
            <a:xfrm>
              <a:off x="998761" y="55362"/>
              <a:ext cx="3646640" cy="110724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rgbClr val="152B48"/>
                </a:solidFill>
                <a:latin typeface="Montserrat" panose="00000500000000000000" pitchFamily="50" charset="0"/>
              </a:endParaRPr>
            </a:p>
          </p:txBody>
        </p:sp>
        <p:sp>
          <p:nvSpPr>
            <p:cNvPr id="632" name="Google Shape;632;p46"/>
            <p:cNvSpPr txBox="1"/>
            <p:nvPr/>
          </p:nvSpPr>
          <p:spPr>
            <a:xfrm>
              <a:off x="998761" y="55362"/>
              <a:ext cx="3646640" cy="1107243"/>
            </a:xfrm>
            <a:prstGeom prst="rect">
              <a:avLst/>
            </a:prstGeom>
            <a:noFill/>
            <a:ln>
              <a:noFill/>
            </a:ln>
          </p:spPr>
          <p:txBody>
            <a:bodyPr spcFirstLastPara="1" wrap="square" lIns="118100" tIns="118100" rIns="118100" bIns="118100" anchor="t" anchorCtr="0">
              <a:noAutofit/>
            </a:bodyPr>
            <a:lstStyle/>
            <a:p>
              <a:pPr marL="0" marR="0" lvl="0" indent="0" algn="l" rtl="0">
                <a:lnSpc>
                  <a:spcPct val="90000"/>
                </a:lnSpc>
                <a:spcBef>
                  <a:spcPts val="0"/>
                </a:spcBef>
                <a:spcAft>
                  <a:spcPts val="0"/>
                </a:spcAft>
                <a:buClr>
                  <a:schemeClr val="dk1"/>
                </a:buClr>
                <a:buSzPts val="3100"/>
                <a:buFont typeface="Calibri"/>
                <a:buNone/>
              </a:pPr>
              <a:r>
                <a:rPr lang="es-ES" sz="2800">
                  <a:solidFill>
                    <a:srgbClr val="152B48"/>
                  </a:solidFill>
                  <a:latin typeface="Montserrat" panose="00000500000000000000" pitchFamily="50" charset="0"/>
                  <a:ea typeface="Calibri"/>
                  <a:cs typeface="Calibri"/>
                  <a:sym typeface="Calibri"/>
                </a:rPr>
                <a:t>Estrés y tensión mental </a:t>
              </a:r>
              <a:endParaRPr sz="2800">
                <a:solidFill>
                  <a:srgbClr val="152B48"/>
                </a:solidFill>
                <a:latin typeface="Montserrat" panose="00000500000000000000" pitchFamily="50" charset="0"/>
                <a:ea typeface="Calibri"/>
                <a:cs typeface="Calibri"/>
                <a:sym typeface="Calibri"/>
              </a:endParaRPr>
            </a:p>
          </p:txBody>
        </p:sp>
        <p:cxnSp>
          <p:nvCxnSpPr>
            <p:cNvPr id="633" name="Google Shape;633;p46"/>
            <p:cNvCxnSpPr/>
            <p:nvPr/>
          </p:nvCxnSpPr>
          <p:spPr>
            <a:xfrm>
              <a:off x="929080" y="1162606"/>
              <a:ext cx="3716321" cy="0"/>
            </a:xfrm>
            <a:prstGeom prst="straightConnector1">
              <a:avLst/>
            </a:prstGeom>
            <a:solidFill>
              <a:schemeClr val="dk2"/>
            </a:solidFill>
            <a:ln w="12700" cap="flat" cmpd="sng">
              <a:solidFill>
                <a:schemeClr val="dk2"/>
              </a:solidFill>
              <a:prstDash val="solid"/>
              <a:miter lim="800000"/>
              <a:headEnd type="none" w="sm" len="sm"/>
              <a:tailEnd type="none" w="sm" len="sm"/>
            </a:ln>
          </p:spPr>
        </p:cxnSp>
        <p:sp>
          <p:nvSpPr>
            <p:cNvPr id="634" name="Google Shape;634;p46"/>
            <p:cNvSpPr/>
            <p:nvPr/>
          </p:nvSpPr>
          <p:spPr>
            <a:xfrm>
              <a:off x="998761" y="1217968"/>
              <a:ext cx="3646640" cy="110724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rgbClr val="152B48"/>
                </a:solidFill>
                <a:latin typeface="Montserrat" panose="00000500000000000000" pitchFamily="50" charset="0"/>
              </a:endParaRPr>
            </a:p>
          </p:txBody>
        </p:sp>
        <p:sp>
          <p:nvSpPr>
            <p:cNvPr id="635" name="Google Shape;635;p46"/>
            <p:cNvSpPr txBox="1"/>
            <p:nvPr/>
          </p:nvSpPr>
          <p:spPr>
            <a:xfrm>
              <a:off x="998761" y="1217968"/>
              <a:ext cx="3646640" cy="1107243"/>
            </a:xfrm>
            <a:prstGeom prst="rect">
              <a:avLst/>
            </a:prstGeom>
            <a:noFill/>
            <a:ln>
              <a:noFill/>
            </a:ln>
          </p:spPr>
          <p:txBody>
            <a:bodyPr spcFirstLastPara="1" wrap="square" lIns="118100" tIns="118100" rIns="118100" bIns="118100" anchor="t" anchorCtr="0">
              <a:noAutofit/>
            </a:bodyPr>
            <a:lstStyle/>
            <a:p>
              <a:pPr marL="0" marR="0" lvl="0" indent="0" algn="l" rtl="0">
                <a:lnSpc>
                  <a:spcPct val="90000"/>
                </a:lnSpc>
                <a:spcBef>
                  <a:spcPts val="0"/>
                </a:spcBef>
                <a:spcAft>
                  <a:spcPts val="0"/>
                </a:spcAft>
                <a:buClr>
                  <a:schemeClr val="dk1"/>
                </a:buClr>
                <a:buSzPts val="3100"/>
                <a:buFont typeface="Calibri"/>
                <a:buNone/>
              </a:pPr>
              <a:r>
                <a:rPr lang="es-ES" sz="2800">
                  <a:solidFill>
                    <a:srgbClr val="152B48"/>
                  </a:solidFill>
                  <a:latin typeface="Montserrat" panose="00000500000000000000" pitchFamily="50" charset="0"/>
                  <a:ea typeface="Calibri"/>
                  <a:cs typeface="Calibri"/>
                  <a:sym typeface="Calibri"/>
                </a:rPr>
                <a:t>Movimientos cabeza</a:t>
              </a:r>
              <a:endParaRPr sz="2800">
                <a:solidFill>
                  <a:srgbClr val="152B48"/>
                </a:solidFill>
                <a:latin typeface="Montserrat" panose="00000500000000000000" pitchFamily="50" charset="0"/>
                <a:ea typeface="Calibri"/>
                <a:cs typeface="Calibri"/>
                <a:sym typeface="Calibri"/>
              </a:endParaRPr>
            </a:p>
          </p:txBody>
        </p:sp>
        <p:cxnSp>
          <p:nvCxnSpPr>
            <p:cNvPr id="636" name="Google Shape;636;p46"/>
            <p:cNvCxnSpPr/>
            <p:nvPr/>
          </p:nvCxnSpPr>
          <p:spPr>
            <a:xfrm>
              <a:off x="929080" y="2325212"/>
              <a:ext cx="3716321" cy="0"/>
            </a:xfrm>
            <a:prstGeom prst="straightConnector1">
              <a:avLst/>
            </a:prstGeom>
            <a:solidFill>
              <a:schemeClr val="dk2"/>
            </a:solidFill>
            <a:ln w="12700" cap="flat" cmpd="sng">
              <a:solidFill>
                <a:schemeClr val="dk2"/>
              </a:solidFill>
              <a:prstDash val="solid"/>
              <a:miter lim="800000"/>
              <a:headEnd type="none" w="sm" len="sm"/>
              <a:tailEnd type="none" w="sm" len="sm"/>
            </a:ln>
          </p:spPr>
        </p:cxn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47"/>
          <p:cNvSpPr txBox="1">
            <a:spLocks noGrp="1"/>
          </p:cNvSpPr>
          <p:nvPr>
            <p:ph type="title"/>
          </p:nvPr>
        </p:nvSpPr>
        <p:spPr>
          <a:xfrm>
            <a:off x="474785" y="167054"/>
            <a:ext cx="10515600" cy="104299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BB0B0"/>
              </a:buClr>
              <a:buSzPts val="3600"/>
              <a:buFont typeface="Montserrat"/>
              <a:buNone/>
            </a:pPr>
            <a:r>
              <a:rPr lang="es-ES" sz="3600" b="1" dirty="0">
                <a:solidFill>
                  <a:srgbClr val="3BB0B0"/>
                </a:solidFill>
                <a:latin typeface="Montserrat"/>
                <a:ea typeface="Montserrat"/>
                <a:cs typeface="Montserrat"/>
                <a:sym typeface="Montserrat"/>
              </a:rPr>
              <a:t>Criterios diagnósticos</a:t>
            </a:r>
            <a:endParaRPr dirty="0"/>
          </a:p>
        </p:txBody>
      </p:sp>
      <p:pic>
        <p:nvPicPr>
          <p:cNvPr id="643" name="Google Shape;643;p47"/>
          <p:cNvPicPr preferRelativeResize="0"/>
          <p:nvPr/>
        </p:nvPicPr>
        <p:blipFill rotWithShape="1">
          <a:blip r:embed="rId3">
            <a:alphaModFix/>
          </a:blip>
          <a:srcRect/>
          <a:stretch/>
        </p:blipFill>
        <p:spPr>
          <a:xfrm>
            <a:off x="4627613" y="1597048"/>
            <a:ext cx="7431401" cy="3830738"/>
          </a:xfrm>
          <a:prstGeom prst="rect">
            <a:avLst/>
          </a:prstGeom>
          <a:noFill/>
          <a:ln w="9525" cap="flat" cmpd="sng">
            <a:solidFill>
              <a:schemeClr val="accent1"/>
            </a:solidFill>
            <a:prstDash val="solid"/>
            <a:round/>
            <a:headEnd type="none" w="sm" len="sm"/>
            <a:tailEnd type="none" w="sm" len="sm"/>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Google Shape;649;p48"/>
          <p:cNvSpPr txBox="1">
            <a:spLocks noGrp="1"/>
          </p:cNvSpPr>
          <p:nvPr>
            <p:ph type="title"/>
          </p:nvPr>
        </p:nvSpPr>
        <p:spPr>
          <a:xfrm>
            <a:off x="445477" y="270646"/>
            <a:ext cx="10515600" cy="104299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BB0B0"/>
              </a:buClr>
              <a:buSzPts val="3600"/>
              <a:buFont typeface="Montserrat"/>
              <a:buNone/>
            </a:pPr>
            <a:r>
              <a:rPr lang="es-ES" sz="3600" b="1" dirty="0">
                <a:solidFill>
                  <a:srgbClr val="3BB0B0"/>
                </a:solidFill>
                <a:latin typeface="Montserrat"/>
                <a:ea typeface="Montserrat"/>
                <a:cs typeface="Montserrat"/>
                <a:sym typeface="Montserrat"/>
              </a:rPr>
              <a:t>Tratamiento </a:t>
            </a:r>
            <a:endParaRPr dirty="0"/>
          </a:p>
        </p:txBody>
      </p:sp>
      <p:pic>
        <p:nvPicPr>
          <p:cNvPr id="650" name="Google Shape;650;p4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462953" y="1056097"/>
            <a:ext cx="6283570" cy="4488265"/>
          </a:xfrm>
          <a:prstGeom prst="rect">
            <a:avLst/>
          </a:prstGeom>
          <a:noFill/>
          <a:ln>
            <a:noFill/>
          </a:ln>
        </p:spPr>
      </p:pic>
      <p:sp>
        <p:nvSpPr>
          <p:cNvPr id="651" name="Google Shape;651;p48"/>
          <p:cNvSpPr/>
          <p:nvPr/>
        </p:nvSpPr>
        <p:spPr>
          <a:xfrm>
            <a:off x="445477" y="1361220"/>
            <a:ext cx="4576963" cy="946324"/>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Montserrat"/>
              <a:ea typeface="Montserrat"/>
              <a:cs typeface="Montserrat"/>
              <a:sym typeface="Montserrat"/>
            </a:endParaRPr>
          </a:p>
          <a:p>
            <a:pPr marL="0" marR="0" lvl="0" indent="0" algn="ctr" rtl="0">
              <a:spcBef>
                <a:spcPts val="0"/>
              </a:spcBef>
              <a:spcAft>
                <a:spcPts val="0"/>
              </a:spcAft>
              <a:buNone/>
            </a:pPr>
            <a:r>
              <a:rPr lang="es-ES" sz="1800" b="1">
                <a:solidFill>
                  <a:schemeClr val="lt1"/>
                </a:solidFill>
                <a:latin typeface="Montserrat"/>
                <a:ea typeface="Montserrat"/>
                <a:cs typeface="Montserrat"/>
                <a:sym typeface="Montserrat"/>
              </a:rPr>
              <a:t>AINES</a:t>
            </a:r>
            <a:endParaRPr/>
          </a:p>
          <a:p>
            <a:pPr marL="0" marR="0" lvl="0" indent="0" algn="ctr" rtl="0">
              <a:spcBef>
                <a:spcPts val="0"/>
              </a:spcBef>
              <a:spcAft>
                <a:spcPts val="0"/>
              </a:spcAft>
              <a:buNone/>
            </a:pPr>
            <a:r>
              <a:rPr lang="es-ES" sz="1800">
                <a:solidFill>
                  <a:schemeClr val="lt1"/>
                </a:solidFill>
                <a:latin typeface="Montserrat"/>
                <a:ea typeface="Montserrat"/>
                <a:cs typeface="Montserrat"/>
                <a:sym typeface="Montserrat"/>
              </a:rPr>
              <a:t>Ibuprofeno </a:t>
            </a:r>
            <a:endParaRPr/>
          </a:p>
          <a:p>
            <a:pPr marL="0" marR="0" lvl="0" indent="0" algn="ctr" rtl="0">
              <a:spcBef>
                <a:spcPts val="0"/>
              </a:spcBef>
              <a:spcAft>
                <a:spcPts val="0"/>
              </a:spcAft>
              <a:buNone/>
            </a:pPr>
            <a:r>
              <a:rPr lang="es-ES" sz="1800">
                <a:solidFill>
                  <a:schemeClr val="lt1"/>
                </a:solidFill>
                <a:latin typeface="Montserrat"/>
                <a:ea typeface="Montserrat"/>
                <a:cs typeface="Montserrat"/>
                <a:sym typeface="Montserrat"/>
              </a:rPr>
              <a:t>Naproxeno </a:t>
            </a:r>
            <a:endParaRPr/>
          </a:p>
          <a:p>
            <a:pPr marL="0" marR="0" lvl="0" indent="0" algn="ctr" rtl="0">
              <a:spcBef>
                <a:spcPts val="0"/>
              </a:spcBef>
              <a:spcAft>
                <a:spcPts val="0"/>
              </a:spcAft>
              <a:buNone/>
            </a:pPr>
            <a:endParaRPr sz="1800">
              <a:solidFill>
                <a:schemeClr val="lt1"/>
              </a:solidFill>
              <a:latin typeface="Montserrat"/>
              <a:ea typeface="Montserrat"/>
              <a:cs typeface="Montserrat"/>
              <a:sym typeface="Montserrat"/>
            </a:endParaRPr>
          </a:p>
        </p:txBody>
      </p:sp>
      <p:sp>
        <p:nvSpPr>
          <p:cNvPr id="652" name="Google Shape;652;p48"/>
          <p:cNvSpPr/>
          <p:nvPr/>
        </p:nvSpPr>
        <p:spPr>
          <a:xfrm>
            <a:off x="445478" y="2353905"/>
            <a:ext cx="4576963" cy="946324"/>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800" b="1">
                <a:solidFill>
                  <a:schemeClr val="lt1"/>
                </a:solidFill>
                <a:latin typeface="Montserrat"/>
                <a:ea typeface="Montserrat"/>
                <a:cs typeface="Montserrat"/>
                <a:sym typeface="Montserrat"/>
              </a:rPr>
              <a:t>Amitriptilina </a:t>
            </a:r>
            <a:endParaRPr/>
          </a:p>
          <a:p>
            <a:pPr marL="0" marR="0" lvl="0" indent="0" algn="ctr" rtl="0">
              <a:spcBef>
                <a:spcPts val="0"/>
              </a:spcBef>
              <a:spcAft>
                <a:spcPts val="0"/>
              </a:spcAft>
              <a:buNone/>
            </a:pPr>
            <a:r>
              <a:rPr lang="es-ES" sz="1800">
                <a:solidFill>
                  <a:schemeClr val="lt1"/>
                </a:solidFill>
                <a:latin typeface="Montserrat"/>
                <a:ea typeface="Montserrat"/>
                <a:cs typeface="Montserrat"/>
                <a:sym typeface="Montserrat"/>
              </a:rPr>
              <a:t>30-75 mg/día </a:t>
            </a:r>
            <a:endParaRPr/>
          </a:p>
          <a:p>
            <a:pPr marL="0" marR="0" lvl="0" indent="0" algn="ctr" rtl="0">
              <a:spcBef>
                <a:spcPts val="0"/>
              </a:spcBef>
              <a:spcAft>
                <a:spcPts val="0"/>
              </a:spcAft>
              <a:buNone/>
            </a:pPr>
            <a:r>
              <a:rPr lang="es-ES" sz="1800">
                <a:solidFill>
                  <a:schemeClr val="lt1"/>
                </a:solidFill>
                <a:latin typeface="Montserrat"/>
                <a:ea typeface="Montserrat"/>
                <a:cs typeface="Montserrat"/>
                <a:sym typeface="Montserrat"/>
              </a:rPr>
              <a:t>Mirtazapina – Venlafaxina</a:t>
            </a:r>
            <a:endParaRPr sz="1800">
              <a:solidFill>
                <a:schemeClr val="lt1"/>
              </a:solidFill>
              <a:latin typeface="Montserrat"/>
              <a:ea typeface="Montserrat"/>
              <a:cs typeface="Montserrat"/>
              <a:sym typeface="Montserrat"/>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p49"/>
          <p:cNvSpPr txBox="1">
            <a:spLocks noGrp="1"/>
          </p:cNvSpPr>
          <p:nvPr>
            <p:ph type="title"/>
          </p:nvPr>
        </p:nvSpPr>
        <p:spPr>
          <a:xfrm>
            <a:off x="403664" y="75512"/>
            <a:ext cx="8486954" cy="11207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BB0B0"/>
              </a:buClr>
              <a:buSzPts val="3200"/>
              <a:buFont typeface="Montserrat"/>
              <a:buNone/>
            </a:pPr>
            <a:r>
              <a:rPr lang="es-ES" sz="3200" b="1" dirty="0">
                <a:solidFill>
                  <a:srgbClr val="3BB0B0"/>
                </a:solidFill>
                <a:latin typeface="Montserrat"/>
                <a:ea typeface="Montserrat"/>
                <a:cs typeface="Montserrat"/>
                <a:sym typeface="Montserrat"/>
              </a:rPr>
              <a:t>Tratamiento no farmacológico</a:t>
            </a:r>
            <a:endParaRPr sz="3200" b="1" dirty="0">
              <a:solidFill>
                <a:srgbClr val="3BB0B0"/>
              </a:solidFill>
              <a:latin typeface="Montserrat"/>
              <a:ea typeface="Montserrat"/>
              <a:cs typeface="Montserrat"/>
              <a:sym typeface="Montserrat"/>
            </a:endParaRPr>
          </a:p>
        </p:txBody>
      </p:sp>
      <p:grpSp>
        <p:nvGrpSpPr>
          <p:cNvPr id="660" name="Google Shape;660;p49"/>
          <p:cNvGrpSpPr/>
          <p:nvPr/>
        </p:nvGrpSpPr>
        <p:grpSpPr>
          <a:xfrm>
            <a:off x="4264671" y="1785648"/>
            <a:ext cx="7156937" cy="2907506"/>
            <a:chOff x="0" y="208358"/>
            <a:chExt cx="7156937" cy="2907506"/>
          </a:xfrm>
        </p:grpSpPr>
        <p:sp>
          <p:nvSpPr>
            <p:cNvPr id="661" name="Google Shape;661;p49"/>
            <p:cNvSpPr/>
            <p:nvPr/>
          </p:nvSpPr>
          <p:spPr>
            <a:xfrm>
              <a:off x="0" y="208358"/>
              <a:ext cx="2236543" cy="1341925"/>
            </a:xfrm>
            <a:prstGeom prst="rect">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49"/>
            <p:cNvSpPr txBox="1"/>
            <p:nvPr/>
          </p:nvSpPr>
          <p:spPr>
            <a:xfrm>
              <a:off x="0" y="208358"/>
              <a:ext cx="2236543" cy="1341925"/>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lt1"/>
                </a:buClr>
                <a:buSzPts val="2100"/>
                <a:buFont typeface="Montserrat"/>
                <a:buNone/>
              </a:pPr>
              <a:r>
                <a:rPr lang="es-ES" sz="2100" dirty="0" err="1">
                  <a:solidFill>
                    <a:schemeClr val="lt1"/>
                  </a:solidFill>
                  <a:latin typeface="Montserrat"/>
                  <a:ea typeface="Montserrat"/>
                  <a:cs typeface="Montserrat"/>
                  <a:sym typeface="Montserrat"/>
                </a:rPr>
                <a:t>Biofeedback</a:t>
              </a:r>
              <a:r>
                <a:rPr lang="es-ES" sz="2100" dirty="0">
                  <a:solidFill>
                    <a:schemeClr val="lt1"/>
                  </a:solidFill>
                  <a:latin typeface="Montserrat"/>
                  <a:ea typeface="Montserrat"/>
                  <a:cs typeface="Montserrat"/>
                  <a:sym typeface="Montserrat"/>
                </a:rPr>
                <a:t> EMG </a:t>
              </a:r>
              <a:endParaRPr sz="2100" dirty="0">
                <a:solidFill>
                  <a:schemeClr val="lt1"/>
                </a:solidFill>
                <a:latin typeface="Montserrat"/>
                <a:ea typeface="Montserrat"/>
                <a:cs typeface="Montserrat"/>
                <a:sym typeface="Montserrat"/>
              </a:endParaRPr>
            </a:p>
          </p:txBody>
        </p:sp>
        <p:sp>
          <p:nvSpPr>
            <p:cNvPr id="663" name="Google Shape;663;p49"/>
            <p:cNvSpPr/>
            <p:nvPr/>
          </p:nvSpPr>
          <p:spPr>
            <a:xfrm>
              <a:off x="2460197" y="208358"/>
              <a:ext cx="2236543" cy="1341925"/>
            </a:xfrm>
            <a:prstGeom prst="rect">
              <a:avLst/>
            </a:prstGeom>
            <a:solidFill>
              <a:srgbClr val="52CBC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49"/>
            <p:cNvSpPr txBox="1"/>
            <p:nvPr/>
          </p:nvSpPr>
          <p:spPr>
            <a:xfrm>
              <a:off x="2460197" y="208358"/>
              <a:ext cx="2236543" cy="1341925"/>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lt1"/>
                </a:buClr>
                <a:buSzPts val="2100"/>
                <a:buFont typeface="Montserrat"/>
                <a:buNone/>
              </a:pPr>
              <a:r>
                <a:rPr lang="es-ES" sz="2100">
                  <a:solidFill>
                    <a:schemeClr val="lt1"/>
                  </a:solidFill>
                  <a:latin typeface="Montserrat"/>
                  <a:ea typeface="Montserrat"/>
                  <a:cs typeface="Montserrat"/>
                  <a:sym typeface="Montserrat"/>
                </a:rPr>
                <a:t>Acupuntura</a:t>
              </a:r>
              <a:endParaRPr sz="2100">
                <a:solidFill>
                  <a:schemeClr val="lt1"/>
                </a:solidFill>
                <a:latin typeface="Montserrat"/>
                <a:ea typeface="Montserrat"/>
                <a:cs typeface="Montserrat"/>
                <a:sym typeface="Montserrat"/>
              </a:endParaRPr>
            </a:p>
          </p:txBody>
        </p:sp>
        <p:sp>
          <p:nvSpPr>
            <p:cNvPr id="665" name="Google Shape;665;p49"/>
            <p:cNvSpPr/>
            <p:nvPr/>
          </p:nvSpPr>
          <p:spPr>
            <a:xfrm>
              <a:off x="4920394" y="208358"/>
              <a:ext cx="2236543" cy="1341925"/>
            </a:xfrm>
            <a:prstGeom prst="rect">
              <a:avLst/>
            </a:prstGeom>
            <a:solidFill>
              <a:srgbClr val="4CC38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49"/>
            <p:cNvSpPr txBox="1"/>
            <p:nvPr/>
          </p:nvSpPr>
          <p:spPr>
            <a:xfrm>
              <a:off x="4920394" y="208358"/>
              <a:ext cx="2236500" cy="1341900"/>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lt1"/>
                </a:buClr>
                <a:buSzPts val="2100"/>
                <a:buFont typeface="Montserrat"/>
                <a:buNone/>
              </a:pPr>
              <a:r>
                <a:rPr lang="es-ES" sz="2100">
                  <a:solidFill>
                    <a:schemeClr val="lt1"/>
                  </a:solidFill>
                  <a:latin typeface="Montserrat"/>
                  <a:ea typeface="Montserrat"/>
                  <a:cs typeface="Montserrat"/>
                  <a:sym typeface="Montserrat"/>
                </a:rPr>
                <a:t>Terapia física</a:t>
              </a:r>
              <a:endParaRPr sz="2100">
                <a:solidFill>
                  <a:schemeClr val="lt1"/>
                </a:solidFill>
                <a:latin typeface="Montserrat"/>
                <a:ea typeface="Montserrat"/>
                <a:cs typeface="Montserrat"/>
                <a:sym typeface="Montserrat"/>
              </a:endParaRPr>
            </a:p>
          </p:txBody>
        </p:sp>
        <p:sp>
          <p:nvSpPr>
            <p:cNvPr id="667" name="Google Shape;667;p49"/>
            <p:cNvSpPr/>
            <p:nvPr/>
          </p:nvSpPr>
          <p:spPr>
            <a:xfrm>
              <a:off x="1230098" y="1773939"/>
              <a:ext cx="2236543" cy="1341925"/>
            </a:xfrm>
            <a:prstGeom prst="rect">
              <a:avLst/>
            </a:prstGeom>
            <a:solidFill>
              <a:srgbClr val="46BA4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49"/>
            <p:cNvSpPr txBox="1"/>
            <p:nvPr/>
          </p:nvSpPr>
          <p:spPr>
            <a:xfrm>
              <a:off x="1230098" y="1773939"/>
              <a:ext cx="2236543" cy="1341925"/>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lt1"/>
                </a:buClr>
                <a:buSzPts val="2100"/>
                <a:buFont typeface="Montserrat"/>
                <a:buNone/>
              </a:pPr>
              <a:r>
                <a:rPr lang="es-ES" sz="2100">
                  <a:solidFill>
                    <a:schemeClr val="lt1"/>
                  </a:solidFill>
                  <a:latin typeface="Montserrat"/>
                  <a:ea typeface="Montserrat"/>
                  <a:cs typeface="Montserrat"/>
                  <a:sym typeface="Montserrat"/>
                </a:rPr>
                <a:t>TCC Entrenamiento Relajación</a:t>
              </a:r>
              <a:endParaRPr sz="2100">
                <a:solidFill>
                  <a:schemeClr val="lt1"/>
                </a:solidFill>
                <a:latin typeface="Montserrat"/>
                <a:ea typeface="Montserrat"/>
                <a:cs typeface="Montserrat"/>
                <a:sym typeface="Montserrat"/>
              </a:endParaRPr>
            </a:p>
          </p:txBody>
        </p:sp>
        <p:sp>
          <p:nvSpPr>
            <p:cNvPr id="669" name="Google Shape;669;p49"/>
            <p:cNvSpPr/>
            <p:nvPr/>
          </p:nvSpPr>
          <p:spPr>
            <a:xfrm>
              <a:off x="3690296" y="1773939"/>
              <a:ext cx="2236543" cy="1341925"/>
            </a:xfrm>
            <a:prstGeom prst="rect">
              <a:avLst/>
            </a:prstGeom>
            <a:solidFill>
              <a:srgbClr val="6FAB4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49"/>
            <p:cNvSpPr txBox="1"/>
            <p:nvPr/>
          </p:nvSpPr>
          <p:spPr>
            <a:xfrm>
              <a:off x="3690296" y="1773939"/>
              <a:ext cx="2236543" cy="1341925"/>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lt1"/>
                </a:buClr>
                <a:buSzPts val="2100"/>
                <a:buFont typeface="Montserrat"/>
                <a:buNone/>
              </a:pPr>
              <a:r>
                <a:rPr lang="es-ES" sz="2100">
                  <a:solidFill>
                    <a:schemeClr val="lt1"/>
                  </a:solidFill>
                  <a:latin typeface="Montserrat"/>
                  <a:ea typeface="Montserrat"/>
                  <a:cs typeface="Montserrat"/>
                  <a:sym typeface="Montserrat"/>
                </a:rPr>
                <a:t>La toxina botulínica NO SIRVE</a:t>
              </a:r>
              <a:endParaRPr sz="2100">
                <a:solidFill>
                  <a:schemeClr val="lt1"/>
                </a:solidFill>
                <a:latin typeface="Montserrat"/>
                <a:ea typeface="Montserrat"/>
                <a:cs typeface="Montserrat"/>
                <a:sym typeface="Montserrat"/>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5"/>
          <p:cNvSpPr txBox="1">
            <a:spLocks noGrp="1"/>
          </p:cNvSpPr>
          <p:nvPr>
            <p:ph type="title"/>
          </p:nvPr>
        </p:nvSpPr>
        <p:spPr>
          <a:xfrm>
            <a:off x="568569" y="272670"/>
            <a:ext cx="10515600" cy="104299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BB0B0"/>
              </a:buClr>
              <a:buSzPts val="4000"/>
              <a:buFont typeface="Montserrat"/>
              <a:buNone/>
            </a:pPr>
            <a:r>
              <a:rPr lang="es-ES" sz="4000" b="1">
                <a:solidFill>
                  <a:srgbClr val="3BB0B0"/>
                </a:solidFill>
                <a:latin typeface="Montserrat"/>
                <a:ea typeface="Montserrat"/>
                <a:cs typeface="Montserrat"/>
                <a:sym typeface="Montserrat"/>
              </a:rPr>
              <a:t>Introducción </a:t>
            </a:r>
            <a:endParaRPr/>
          </a:p>
        </p:txBody>
      </p:sp>
      <p:grpSp>
        <p:nvGrpSpPr>
          <p:cNvPr id="94" name="Google Shape;94;p5"/>
          <p:cNvGrpSpPr/>
          <p:nvPr/>
        </p:nvGrpSpPr>
        <p:grpSpPr>
          <a:xfrm>
            <a:off x="5521569" y="1336702"/>
            <a:ext cx="5862998" cy="2967300"/>
            <a:chOff x="0" y="405995"/>
            <a:chExt cx="5862998" cy="2967300"/>
          </a:xfrm>
        </p:grpSpPr>
        <p:sp>
          <p:nvSpPr>
            <p:cNvPr id="95" name="Google Shape;95;p5"/>
            <p:cNvSpPr/>
            <p:nvPr/>
          </p:nvSpPr>
          <p:spPr>
            <a:xfrm>
              <a:off x="0" y="405995"/>
              <a:ext cx="5862998" cy="503685"/>
            </a:xfrm>
            <a:prstGeom prst="roundRect">
              <a:avLst>
                <a:gd name="adj" fmla="val 16667"/>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5"/>
            <p:cNvSpPr txBox="1"/>
            <p:nvPr/>
          </p:nvSpPr>
          <p:spPr>
            <a:xfrm>
              <a:off x="24588" y="430583"/>
              <a:ext cx="5813822" cy="454509"/>
            </a:xfrm>
            <a:prstGeom prst="rect">
              <a:avLst/>
            </a:prstGeom>
            <a:noFill/>
            <a:ln>
              <a:noFill/>
            </a:ln>
          </p:spPr>
          <p:txBody>
            <a:bodyPr spcFirstLastPara="1" wrap="square" lIns="80000" tIns="80000" rIns="80000" bIns="80000" anchor="ctr" anchorCtr="0">
              <a:noAutofit/>
            </a:bodyPr>
            <a:lstStyle/>
            <a:p>
              <a:pPr marL="0" marR="0" lvl="0" indent="0" algn="l" rtl="0">
                <a:lnSpc>
                  <a:spcPct val="90000"/>
                </a:lnSpc>
                <a:spcBef>
                  <a:spcPts val="0"/>
                </a:spcBef>
                <a:spcAft>
                  <a:spcPts val="0"/>
                </a:spcAft>
                <a:buClr>
                  <a:schemeClr val="lt1"/>
                </a:buClr>
                <a:buSzPts val="2100"/>
                <a:buFont typeface="Montserrat"/>
                <a:buNone/>
              </a:pPr>
              <a:r>
                <a:rPr lang="es-ES" sz="2100" b="0" i="0" u="none" strike="noStrike" cap="none">
                  <a:solidFill>
                    <a:schemeClr val="lt1"/>
                  </a:solidFill>
                  <a:latin typeface="Montserrat"/>
                  <a:ea typeface="Montserrat"/>
                  <a:cs typeface="Montserrat"/>
                  <a:sym typeface="Montserrat"/>
                </a:rPr>
                <a:t>Primer motivo de consulta en neurología</a:t>
              </a:r>
              <a:endParaRPr sz="2100" b="0" i="0" u="none" strike="noStrike" cap="none">
                <a:solidFill>
                  <a:schemeClr val="lt1"/>
                </a:solidFill>
                <a:latin typeface="Montserrat"/>
                <a:ea typeface="Montserrat"/>
                <a:cs typeface="Montserrat"/>
                <a:sym typeface="Montserrat"/>
              </a:endParaRPr>
            </a:p>
          </p:txBody>
        </p:sp>
        <p:sp>
          <p:nvSpPr>
            <p:cNvPr id="97" name="Google Shape;97;p5"/>
            <p:cNvSpPr/>
            <p:nvPr/>
          </p:nvSpPr>
          <p:spPr>
            <a:xfrm>
              <a:off x="0" y="909680"/>
              <a:ext cx="5862998" cy="55424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5"/>
            <p:cNvSpPr txBox="1"/>
            <p:nvPr/>
          </p:nvSpPr>
          <p:spPr>
            <a:xfrm>
              <a:off x="0" y="909680"/>
              <a:ext cx="5862998" cy="554242"/>
            </a:xfrm>
            <a:prstGeom prst="rect">
              <a:avLst/>
            </a:prstGeom>
            <a:noFill/>
            <a:ln>
              <a:noFill/>
            </a:ln>
          </p:spPr>
          <p:txBody>
            <a:bodyPr spcFirstLastPara="1" wrap="square" lIns="186150" tIns="26650" rIns="149350" bIns="26650" anchor="t" anchorCtr="0">
              <a:noAutofit/>
            </a:bodyPr>
            <a:lstStyle/>
            <a:p>
              <a:pPr marL="171450" marR="0" lvl="1" indent="-171450" algn="l" rtl="0">
                <a:lnSpc>
                  <a:spcPct val="90000"/>
                </a:lnSpc>
                <a:spcBef>
                  <a:spcPts val="0"/>
                </a:spcBef>
                <a:spcAft>
                  <a:spcPts val="0"/>
                </a:spcAft>
                <a:buClr>
                  <a:schemeClr val="dk1"/>
                </a:buClr>
                <a:buSzPts val="1600"/>
                <a:buFont typeface="Montserrat"/>
                <a:buChar char="•"/>
              </a:pPr>
              <a:r>
                <a:rPr lang="es-ES" sz="1600" b="0" i="0" u="none" strike="noStrike" cap="none">
                  <a:solidFill>
                    <a:schemeClr val="dk1"/>
                  </a:solidFill>
                  <a:latin typeface="Montserrat"/>
                  <a:ea typeface="Montserrat"/>
                  <a:cs typeface="Montserrat"/>
                  <a:sym typeface="Montserrat"/>
                </a:rPr>
                <a:t>50% de población global</a:t>
              </a:r>
              <a:r>
                <a:rPr lang="es-ES" sz="1600">
                  <a:solidFill>
                    <a:schemeClr val="dk1"/>
                  </a:solidFill>
                  <a:latin typeface="Montserrat"/>
                  <a:ea typeface="Montserrat"/>
                  <a:cs typeface="Montserrat"/>
                  <a:sym typeface="Montserrat"/>
                </a:rPr>
                <a:t>.</a:t>
              </a:r>
              <a:endParaRPr sz="1600" b="0" i="0" u="none" strike="noStrike" cap="none">
                <a:solidFill>
                  <a:schemeClr val="dk1"/>
                </a:solidFill>
                <a:latin typeface="Montserrat"/>
                <a:ea typeface="Montserrat"/>
                <a:cs typeface="Montserrat"/>
                <a:sym typeface="Montserrat"/>
              </a:endParaRPr>
            </a:p>
            <a:p>
              <a:pPr marL="171450" marR="0" lvl="1" indent="-171450" algn="l" rtl="0">
                <a:lnSpc>
                  <a:spcPct val="90000"/>
                </a:lnSpc>
                <a:spcBef>
                  <a:spcPts val="320"/>
                </a:spcBef>
                <a:spcAft>
                  <a:spcPts val="0"/>
                </a:spcAft>
                <a:buClr>
                  <a:schemeClr val="dk1"/>
                </a:buClr>
                <a:buSzPts val="1600"/>
                <a:buFont typeface="Montserrat"/>
                <a:buChar char="•"/>
              </a:pPr>
              <a:r>
                <a:rPr lang="es-ES" sz="1600" b="0" i="0" u="none" strike="noStrike" cap="none">
                  <a:solidFill>
                    <a:schemeClr val="dk1"/>
                  </a:solidFill>
                  <a:latin typeface="Montserrat"/>
                  <a:ea typeface="Montserrat"/>
                  <a:cs typeface="Montserrat"/>
                  <a:sym typeface="Montserrat"/>
                </a:rPr>
                <a:t>90% han tenido cefalea en el año previo.</a:t>
              </a:r>
              <a:endParaRPr sz="1600" b="0" i="0" u="none" strike="noStrike" cap="none">
                <a:solidFill>
                  <a:schemeClr val="dk1"/>
                </a:solidFill>
                <a:latin typeface="Montserrat"/>
                <a:ea typeface="Montserrat"/>
                <a:cs typeface="Montserrat"/>
                <a:sym typeface="Montserrat"/>
              </a:endParaRPr>
            </a:p>
          </p:txBody>
        </p:sp>
        <p:sp>
          <p:nvSpPr>
            <p:cNvPr id="99" name="Google Shape;99;p5"/>
            <p:cNvSpPr/>
            <p:nvPr/>
          </p:nvSpPr>
          <p:spPr>
            <a:xfrm>
              <a:off x="0" y="1463923"/>
              <a:ext cx="5862998" cy="503685"/>
            </a:xfrm>
            <a:prstGeom prst="roundRect">
              <a:avLst>
                <a:gd name="adj" fmla="val 16667"/>
              </a:avLst>
            </a:prstGeom>
            <a:solidFill>
              <a:srgbClr val="4CC38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5"/>
            <p:cNvSpPr txBox="1"/>
            <p:nvPr/>
          </p:nvSpPr>
          <p:spPr>
            <a:xfrm>
              <a:off x="24588" y="1488511"/>
              <a:ext cx="5813822" cy="454509"/>
            </a:xfrm>
            <a:prstGeom prst="rect">
              <a:avLst/>
            </a:prstGeom>
            <a:noFill/>
            <a:ln>
              <a:noFill/>
            </a:ln>
          </p:spPr>
          <p:txBody>
            <a:bodyPr spcFirstLastPara="1" wrap="square" lIns="80000" tIns="80000" rIns="80000" bIns="80000" anchor="ctr" anchorCtr="0">
              <a:noAutofit/>
            </a:bodyPr>
            <a:lstStyle/>
            <a:p>
              <a:pPr marL="0" marR="0" lvl="0" indent="0" algn="l" rtl="0">
                <a:lnSpc>
                  <a:spcPct val="90000"/>
                </a:lnSpc>
                <a:spcBef>
                  <a:spcPts val="0"/>
                </a:spcBef>
                <a:spcAft>
                  <a:spcPts val="0"/>
                </a:spcAft>
                <a:buClr>
                  <a:schemeClr val="lt1"/>
                </a:buClr>
                <a:buSzPts val="2100"/>
                <a:buFont typeface="Montserrat"/>
                <a:buNone/>
              </a:pPr>
              <a:r>
                <a:rPr lang="es-ES" sz="2100" b="0" i="0" u="none" strike="noStrike" cap="none">
                  <a:solidFill>
                    <a:schemeClr val="lt1"/>
                  </a:solidFill>
                  <a:latin typeface="Montserrat"/>
                  <a:ea typeface="Montserrat"/>
                  <a:cs typeface="Montserrat"/>
                  <a:sym typeface="Montserrat"/>
                </a:rPr>
                <a:t>Cefalea tensional – más frecuente (42%)</a:t>
              </a:r>
              <a:endParaRPr sz="2100" b="0" i="0" u="none" strike="noStrike" cap="none">
                <a:solidFill>
                  <a:schemeClr val="lt1"/>
                </a:solidFill>
                <a:latin typeface="Montserrat"/>
                <a:ea typeface="Montserrat"/>
                <a:cs typeface="Montserrat"/>
                <a:sym typeface="Montserrat"/>
              </a:endParaRPr>
            </a:p>
          </p:txBody>
        </p:sp>
        <p:sp>
          <p:nvSpPr>
            <p:cNvPr id="101" name="Google Shape;101;p5"/>
            <p:cNvSpPr/>
            <p:nvPr/>
          </p:nvSpPr>
          <p:spPr>
            <a:xfrm>
              <a:off x="0" y="1967608"/>
              <a:ext cx="5862998" cy="3477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5"/>
            <p:cNvSpPr txBox="1"/>
            <p:nvPr/>
          </p:nvSpPr>
          <p:spPr>
            <a:xfrm>
              <a:off x="0" y="1967608"/>
              <a:ext cx="5862998" cy="347760"/>
            </a:xfrm>
            <a:prstGeom prst="rect">
              <a:avLst/>
            </a:prstGeom>
            <a:noFill/>
            <a:ln>
              <a:noFill/>
            </a:ln>
          </p:spPr>
          <p:txBody>
            <a:bodyPr spcFirstLastPara="1" wrap="square" lIns="186150" tIns="26650" rIns="149350" bIns="26650" anchor="t" anchorCtr="0">
              <a:noAutofit/>
            </a:bodyPr>
            <a:lstStyle/>
            <a:p>
              <a:pPr marL="171450" marR="0" lvl="1" indent="-171450" algn="l" rtl="0">
                <a:lnSpc>
                  <a:spcPct val="90000"/>
                </a:lnSpc>
                <a:spcBef>
                  <a:spcPts val="0"/>
                </a:spcBef>
                <a:spcAft>
                  <a:spcPts val="0"/>
                </a:spcAft>
                <a:buClr>
                  <a:schemeClr val="dk1"/>
                </a:buClr>
                <a:buSzPts val="1600"/>
                <a:buFont typeface="Montserrat"/>
                <a:buChar char="•"/>
              </a:pPr>
              <a:r>
                <a:rPr lang="es-ES" sz="1600" b="0" i="0" u="none" strike="noStrike" cap="none">
                  <a:solidFill>
                    <a:schemeClr val="dk1"/>
                  </a:solidFill>
                  <a:latin typeface="Montserrat"/>
                  <a:ea typeface="Montserrat"/>
                  <a:cs typeface="Montserrat"/>
                  <a:sym typeface="Montserrat"/>
                </a:rPr>
                <a:t>Estudio Landmark – migraña-consultan más</a:t>
              </a:r>
              <a:r>
                <a:rPr lang="es-ES" sz="1600">
                  <a:solidFill>
                    <a:schemeClr val="dk1"/>
                  </a:solidFill>
                  <a:latin typeface="Montserrat"/>
                  <a:ea typeface="Montserrat"/>
                  <a:cs typeface="Montserrat"/>
                  <a:sym typeface="Montserrat"/>
                </a:rPr>
                <a:t>.</a:t>
              </a:r>
              <a:endParaRPr sz="1600" b="0" i="0" u="none" strike="noStrike" cap="none">
                <a:solidFill>
                  <a:schemeClr val="dk1"/>
                </a:solidFill>
                <a:latin typeface="Montserrat"/>
                <a:ea typeface="Montserrat"/>
                <a:cs typeface="Montserrat"/>
                <a:sym typeface="Montserrat"/>
              </a:endParaRPr>
            </a:p>
          </p:txBody>
        </p:sp>
        <p:sp>
          <p:nvSpPr>
            <p:cNvPr id="103" name="Google Shape;103;p5"/>
            <p:cNvSpPr/>
            <p:nvPr/>
          </p:nvSpPr>
          <p:spPr>
            <a:xfrm>
              <a:off x="0" y="2315368"/>
              <a:ext cx="5862998" cy="503685"/>
            </a:xfrm>
            <a:prstGeom prst="roundRect">
              <a:avLst>
                <a:gd name="adj" fmla="val 16667"/>
              </a:avLst>
            </a:prstGeom>
            <a:solidFill>
              <a:srgbClr val="6FAB4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5"/>
            <p:cNvSpPr txBox="1"/>
            <p:nvPr/>
          </p:nvSpPr>
          <p:spPr>
            <a:xfrm>
              <a:off x="24588" y="2339956"/>
              <a:ext cx="5813822" cy="454509"/>
            </a:xfrm>
            <a:prstGeom prst="rect">
              <a:avLst/>
            </a:prstGeom>
            <a:noFill/>
            <a:ln>
              <a:noFill/>
            </a:ln>
          </p:spPr>
          <p:txBody>
            <a:bodyPr spcFirstLastPara="1" wrap="square" lIns="80000" tIns="80000" rIns="80000" bIns="80000" anchor="ctr" anchorCtr="0">
              <a:noAutofit/>
            </a:bodyPr>
            <a:lstStyle/>
            <a:p>
              <a:pPr marL="0" marR="0" lvl="0" indent="0" algn="l" rtl="0">
                <a:lnSpc>
                  <a:spcPct val="90000"/>
                </a:lnSpc>
                <a:spcBef>
                  <a:spcPts val="0"/>
                </a:spcBef>
                <a:spcAft>
                  <a:spcPts val="0"/>
                </a:spcAft>
                <a:buClr>
                  <a:schemeClr val="lt1"/>
                </a:buClr>
                <a:buSzPts val="2100"/>
                <a:buFont typeface="Montserrat"/>
                <a:buNone/>
              </a:pPr>
              <a:r>
                <a:rPr lang="es-ES" sz="2100" b="0" i="0" u="none" strike="noStrike" cap="none">
                  <a:solidFill>
                    <a:schemeClr val="lt1"/>
                  </a:solidFill>
                  <a:latin typeface="Montserrat"/>
                  <a:ea typeface="Montserrat"/>
                  <a:cs typeface="Montserrat"/>
                  <a:sym typeface="Montserrat"/>
                </a:rPr>
                <a:t>Edades más productivas 25 - 60 años</a:t>
              </a:r>
              <a:endParaRPr sz="2100" b="0" i="0" u="none" strike="noStrike" cap="none">
                <a:solidFill>
                  <a:schemeClr val="lt1"/>
                </a:solidFill>
                <a:latin typeface="Montserrat"/>
                <a:ea typeface="Montserrat"/>
                <a:cs typeface="Montserrat"/>
                <a:sym typeface="Montserrat"/>
              </a:endParaRPr>
            </a:p>
          </p:txBody>
        </p:sp>
        <p:sp>
          <p:nvSpPr>
            <p:cNvPr id="105" name="Google Shape;105;p5"/>
            <p:cNvSpPr/>
            <p:nvPr/>
          </p:nvSpPr>
          <p:spPr>
            <a:xfrm>
              <a:off x="0" y="2819053"/>
              <a:ext cx="5862998" cy="55424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5"/>
            <p:cNvSpPr txBox="1"/>
            <p:nvPr/>
          </p:nvSpPr>
          <p:spPr>
            <a:xfrm>
              <a:off x="0" y="2819053"/>
              <a:ext cx="5862998" cy="554242"/>
            </a:xfrm>
            <a:prstGeom prst="rect">
              <a:avLst/>
            </a:prstGeom>
            <a:noFill/>
            <a:ln>
              <a:noFill/>
            </a:ln>
          </p:spPr>
          <p:txBody>
            <a:bodyPr spcFirstLastPara="1" wrap="square" lIns="186150" tIns="26650" rIns="149350" bIns="26650" anchor="t" anchorCtr="0">
              <a:noAutofit/>
            </a:bodyPr>
            <a:lstStyle/>
            <a:p>
              <a:pPr marL="171450" marR="0" lvl="1" indent="-171450" algn="l" rtl="0">
                <a:lnSpc>
                  <a:spcPct val="90000"/>
                </a:lnSpc>
                <a:spcBef>
                  <a:spcPts val="0"/>
                </a:spcBef>
                <a:spcAft>
                  <a:spcPts val="0"/>
                </a:spcAft>
                <a:buClr>
                  <a:schemeClr val="dk1"/>
                </a:buClr>
                <a:buSzPts val="1600"/>
                <a:buFont typeface="Montserrat"/>
                <a:buChar char="•"/>
              </a:pPr>
              <a:r>
                <a:rPr lang="es-ES" sz="1600" b="0" i="0" u="none" strike="noStrike" cap="none">
                  <a:solidFill>
                    <a:schemeClr val="dk1"/>
                  </a:solidFill>
                  <a:latin typeface="Montserrat"/>
                  <a:ea typeface="Montserrat"/>
                  <a:cs typeface="Montserrat"/>
                  <a:sym typeface="Montserrat"/>
                </a:rPr>
                <a:t>19ava causa de discapacidad (OMS).</a:t>
              </a:r>
              <a:endParaRPr sz="1600" b="0" i="0" u="none" strike="noStrike" cap="none">
                <a:solidFill>
                  <a:schemeClr val="dk1"/>
                </a:solidFill>
                <a:latin typeface="Montserrat"/>
                <a:ea typeface="Montserrat"/>
                <a:cs typeface="Montserrat"/>
                <a:sym typeface="Montserrat"/>
              </a:endParaRPr>
            </a:p>
            <a:p>
              <a:pPr marL="171450" marR="0" lvl="1" indent="-171450" algn="l" rtl="0">
                <a:lnSpc>
                  <a:spcPct val="90000"/>
                </a:lnSpc>
                <a:spcBef>
                  <a:spcPts val="320"/>
                </a:spcBef>
                <a:spcAft>
                  <a:spcPts val="0"/>
                </a:spcAft>
                <a:buClr>
                  <a:schemeClr val="dk1"/>
                </a:buClr>
                <a:buSzPts val="1600"/>
                <a:buFont typeface="Montserrat"/>
                <a:buChar char="•"/>
              </a:pPr>
              <a:r>
                <a:rPr lang="es-ES" sz="1600" b="0" i="0" u="none" strike="noStrike" cap="none">
                  <a:solidFill>
                    <a:schemeClr val="dk1"/>
                  </a:solidFill>
                  <a:latin typeface="Montserrat"/>
                  <a:ea typeface="Montserrat"/>
                  <a:cs typeface="Montserrat"/>
                  <a:sym typeface="Montserrat"/>
                </a:rPr>
                <a:t>Sólo una tercera parte busca atención médica.</a:t>
              </a:r>
              <a:endParaRPr sz="1600" b="0" i="0" u="none" strike="noStrike" cap="none">
                <a:solidFill>
                  <a:schemeClr val="dk1"/>
                </a:solidFill>
                <a:latin typeface="Montserrat"/>
                <a:ea typeface="Montserrat"/>
                <a:cs typeface="Montserrat"/>
                <a:sym typeface="Montserrat"/>
              </a:endParaRPr>
            </a:p>
          </p:txBody>
        </p:sp>
      </p:grpSp>
      <p:pic>
        <p:nvPicPr>
          <p:cNvPr id="107" name="Google Shape;107;p5" descr="Resultado de imagen para neymar llorand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07254" y="1354931"/>
            <a:ext cx="3962400" cy="207406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fade">
                                      <p:cBhvr>
                                        <p:cTn id="7"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p50"/>
          <p:cNvSpPr txBox="1">
            <a:spLocks noGrp="1"/>
          </p:cNvSpPr>
          <p:nvPr>
            <p:ph type="title"/>
          </p:nvPr>
        </p:nvSpPr>
        <p:spPr>
          <a:xfrm>
            <a:off x="450557" y="307731"/>
            <a:ext cx="3311769" cy="58322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BB0B0"/>
              </a:buClr>
              <a:buSzPts val="3240"/>
              <a:buFont typeface="Montserrat"/>
              <a:buNone/>
            </a:pPr>
            <a:r>
              <a:rPr lang="es-ES" sz="3240" b="1" dirty="0">
                <a:solidFill>
                  <a:srgbClr val="3BB0B0"/>
                </a:solidFill>
                <a:latin typeface="Montserrat"/>
                <a:ea typeface="Montserrat"/>
                <a:cs typeface="Montserrat"/>
                <a:sym typeface="Montserrat"/>
              </a:rPr>
              <a:t>Repaso</a:t>
            </a:r>
            <a:endParaRPr dirty="0"/>
          </a:p>
        </p:txBody>
      </p:sp>
      <p:pic>
        <p:nvPicPr>
          <p:cNvPr id="677" name="Google Shape;677;p5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926080" y="50800"/>
            <a:ext cx="9215916" cy="3768964"/>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Google Shape;683;p51"/>
          <p:cNvSpPr txBox="1">
            <a:spLocks noGrp="1"/>
          </p:cNvSpPr>
          <p:nvPr>
            <p:ph type="title"/>
          </p:nvPr>
        </p:nvSpPr>
        <p:spPr>
          <a:xfrm>
            <a:off x="404446" y="296009"/>
            <a:ext cx="10515600" cy="104299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BB0B0"/>
              </a:buClr>
              <a:buSzPts val="4000"/>
              <a:buFont typeface="Montserrat"/>
              <a:buNone/>
            </a:pPr>
            <a:r>
              <a:rPr lang="es-ES" sz="4000" b="1">
                <a:solidFill>
                  <a:srgbClr val="3BB0B0"/>
                </a:solidFill>
                <a:latin typeface="Montserrat"/>
                <a:ea typeface="Montserrat"/>
                <a:cs typeface="Montserrat"/>
                <a:sym typeface="Montserrat"/>
              </a:rPr>
              <a:t>Pregunta 1</a:t>
            </a:r>
            <a:endParaRPr/>
          </a:p>
        </p:txBody>
      </p:sp>
      <p:sp>
        <p:nvSpPr>
          <p:cNvPr id="684" name="Google Shape;684;p51"/>
          <p:cNvSpPr txBox="1">
            <a:spLocks noGrp="1"/>
          </p:cNvSpPr>
          <p:nvPr>
            <p:ph type="body" idx="1"/>
          </p:nvPr>
        </p:nvSpPr>
        <p:spPr>
          <a:xfrm>
            <a:off x="5298831" y="1239471"/>
            <a:ext cx="6289431" cy="3355975"/>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rgbClr val="0A2F4F"/>
              </a:buClr>
              <a:buSzPts val="2590"/>
              <a:buNone/>
            </a:pPr>
            <a:r>
              <a:rPr lang="es-ES" sz="2590">
                <a:solidFill>
                  <a:srgbClr val="0A2F4F"/>
                </a:solidFill>
                <a:latin typeface="Montserrat"/>
                <a:ea typeface="Montserrat"/>
                <a:cs typeface="Montserrat"/>
                <a:sym typeface="Montserrat"/>
              </a:rPr>
              <a:t>Una mujer de 70 años se presenta con cefalea severa, pérdida de peso, anemia y dolor en los hombros. ¿Cuál paraclínico debe realizarse inicialmente?</a:t>
            </a:r>
            <a:endParaRPr/>
          </a:p>
          <a:p>
            <a:pPr marL="914388" lvl="1" indent="-457199" algn="l" rtl="0">
              <a:lnSpc>
                <a:spcPct val="80000"/>
              </a:lnSpc>
              <a:spcBef>
                <a:spcPts val="500"/>
              </a:spcBef>
              <a:spcAft>
                <a:spcPts val="0"/>
              </a:spcAft>
              <a:buClr>
                <a:srgbClr val="0A2F4F"/>
              </a:buClr>
              <a:buSzPts val="2220"/>
              <a:buFont typeface="Calibri"/>
              <a:buAutoNum type="alphaUcPeriod"/>
            </a:pPr>
            <a:r>
              <a:rPr lang="es-ES" sz="2220">
                <a:solidFill>
                  <a:srgbClr val="0A2F4F"/>
                </a:solidFill>
                <a:latin typeface="Montserrat"/>
                <a:ea typeface="Montserrat"/>
                <a:cs typeface="Montserrat"/>
                <a:sym typeface="Montserrat"/>
              </a:rPr>
              <a:t>Velocidad de sedimentación globular (VSG).</a:t>
            </a:r>
            <a:endParaRPr/>
          </a:p>
          <a:p>
            <a:pPr marL="914388" lvl="1" indent="-457199" algn="l" rtl="0">
              <a:lnSpc>
                <a:spcPct val="80000"/>
              </a:lnSpc>
              <a:spcBef>
                <a:spcPts val="500"/>
              </a:spcBef>
              <a:spcAft>
                <a:spcPts val="0"/>
              </a:spcAft>
              <a:buClr>
                <a:srgbClr val="0A2F4F"/>
              </a:buClr>
              <a:buSzPts val="2220"/>
              <a:buFont typeface="Calibri"/>
              <a:buAutoNum type="alphaUcPeriod"/>
            </a:pPr>
            <a:r>
              <a:rPr lang="es-ES" sz="2220">
                <a:solidFill>
                  <a:srgbClr val="0A2F4F"/>
                </a:solidFill>
                <a:latin typeface="Montserrat"/>
                <a:ea typeface="Montserrat"/>
                <a:cs typeface="Montserrat"/>
                <a:sym typeface="Montserrat"/>
              </a:rPr>
              <a:t>Hormona estimulante de la tiroides.</a:t>
            </a:r>
            <a:endParaRPr/>
          </a:p>
          <a:p>
            <a:pPr marL="914388" lvl="1" indent="-457199" algn="l" rtl="0">
              <a:lnSpc>
                <a:spcPct val="80000"/>
              </a:lnSpc>
              <a:spcBef>
                <a:spcPts val="500"/>
              </a:spcBef>
              <a:spcAft>
                <a:spcPts val="0"/>
              </a:spcAft>
              <a:buClr>
                <a:srgbClr val="0A2F4F"/>
              </a:buClr>
              <a:buSzPts val="2220"/>
              <a:buFont typeface="Calibri"/>
              <a:buAutoNum type="alphaUcPeriod"/>
            </a:pPr>
            <a:r>
              <a:rPr lang="es-ES" sz="2220">
                <a:solidFill>
                  <a:srgbClr val="0A2F4F"/>
                </a:solidFill>
                <a:latin typeface="Montserrat"/>
                <a:ea typeface="Montserrat"/>
                <a:cs typeface="Montserrat"/>
                <a:sym typeface="Montserrat"/>
              </a:rPr>
              <a:t>Pruebas de función hepática.</a:t>
            </a:r>
            <a:endParaRPr/>
          </a:p>
          <a:p>
            <a:pPr marL="914388" lvl="1" indent="-457199" algn="l" rtl="0">
              <a:lnSpc>
                <a:spcPct val="80000"/>
              </a:lnSpc>
              <a:spcBef>
                <a:spcPts val="500"/>
              </a:spcBef>
              <a:spcAft>
                <a:spcPts val="0"/>
              </a:spcAft>
              <a:buClr>
                <a:srgbClr val="0A2F4F"/>
              </a:buClr>
              <a:buSzPts val="2220"/>
              <a:buFont typeface="Calibri"/>
              <a:buAutoNum type="alphaUcPeriod"/>
            </a:pPr>
            <a:r>
              <a:rPr lang="es-ES" sz="2220">
                <a:solidFill>
                  <a:srgbClr val="0A2F4F"/>
                </a:solidFill>
                <a:latin typeface="Montserrat"/>
                <a:ea typeface="Montserrat"/>
                <a:cs typeface="Montserrat"/>
                <a:sym typeface="Montserrat"/>
              </a:rPr>
              <a:t>Conteo de reticulocitos.</a:t>
            </a:r>
            <a:endParaRPr/>
          </a:p>
        </p:txBody>
      </p:sp>
      <p:sp>
        <p:nvSpPr>
          <p:cNvPr id="686" name="Google Shape;686;p51"/>
          <p:cNvSpPr/>
          <p:nvPr/>
        </p:nvSpPr>
        <p:spPr>
          <a:xfrm>
            <a:off x="5404338" y="2917458"/>
            <a:ext cx="5193325" cy="599465"/>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6"/>
                                        </p:tgtEl>
                                        <p:attrNameLst>
                                          <p:attrName>style.visibility</p:attrName>
                                        </p:attrNameLst>
                                      </p:cBhvr>
                                      <p:to>
                                        <p:strVal val="visible"/>
                                      </p:to>
                                    </p:set>
                                    <p:animEffect transition="in" filter="fade">
                                      <p:cBhvr>
                                        <p:cTn id="7" dur="500"/>
                                        <p:tgtEl>
                                          <p:spTgt spid="6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Google Shape;691;p52"/>
          <p:cNvSpPr txBox="1">
            <a:spLocks noGrp="1"/>
          </p:cNvSpPr>
          <p:nvPr>
            <p:ph type="title"/>
          </p:nvPr>
        </p:nvSpPr>
        <p:spPr>
          <a:xfrm>
            <a:off x="545123" y="269079"/>
            <a:ext cx="4120662" cy="98529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BB0B0"/>
              </a:buClr>
              <a:buSzPts val="4000"/>
              <a:buFont typeface="Montserrat"/>
              <a:buNone/>
            </a:pPr>
            <a:r>
              <a:rPr lang="es-ES" sz="4000" b="1">
                <a:solidFill>
                  <a:srgbClr val="3BB0B0"/>
                </a:solidFill>
                <a:latin typeface="Montserrat"/>
                <a:ea typeface="Montserrat"/>
                <a:cs typeface="Montserrat"/>
                <a:sym typeface="Montserrat"/>
              </a:rPr>
              <a:t>Pregunta 2</a:t>
            </a:r>
            <a:endParaRPr/>
          </a:p>
        </p:txBody>
      </p:sp>
      <p:sp>
        <p:nvSpPr>
          <p:cNvPr id="692" name="Google Shape;692;p52"/>
          <p:cNvSpPr txBox="1">
            <a:spLocks noGrp="1"/>
          </p:cNvSpPr>
          <p:nvPr>
            <p:ph type="body" idx="1"/>
          </p:nvPr>
        </p:nvSpPr>
        <p:spPr>
          <a:xfrm>
            <a:off x="4689231" y="761724"/>
            <a:ext cx="6957646" cy="4241800"/>
          </a:xfrm>
          <a:prstGeom prst="rect">
            <a:avLst/>
          </a:prstGeom>
          <a:noFill/>
          <a:ln>
            <a:noFill/>
          </a:ln>
        </p:spPr>
        <p:txBody>
          <a:bodyPr spcFirstLastPara="1" wrap="square" lIns="91425" tIns="45700" rIns="91425" bIns="45700" anchor="t" anchorCtr="0">
            <a:normAutofit/>
          </a:bodyPr>
          <a:lstStyle/>
          <a:p>
            <a:pPr marL="0" lvl="0" indent="0" algn="just" rtl="0">
              <a:lnSpc>
                <a:spcPct val="80000"/>
              </a:lnSpc>
              <a:spcBef>
                <a:spcPts val="0"/>
              </a:spcBef>
              <a:spcAft>
                <a:spcPts val="0"/>
              </a:spcAft>
              <a:buNone/>
            </a:pPr>
            <a:r>
              <a:rPr lang="es-ES" sz="2000">
                <a:solidFill>
                  <a:srgbClr val="0A2F4F"/>
                </a:solidFill>
                <a:latin typeface="Montserrat"/>
                <a:ea typeface="Montserrat"/>
                <a:cs typeface="Montserrat"/>
                <a:sym typeface="Montserrat"/>
              </a:rPr>
              <a:t>Un hombre de 30 años se presenta al servicio de urgencias con dolor severo y lancinante sobre su ojo derecho. </a:t>
            </a:r>
            <a:r>
              <a:rPr lang="es-ES" sz="2000">
                <a:solidFill>
                  <a:srgbClr val="0A2F4F"/>
                </a:solidFill>
              </a:rPr>
              <a:t>É</a:t>
            </a:r>
            <a:r>
              <a:rPr lang="es-ES" sz="2000">
                <a:solidFill>
                  <a:srgbClr val="0A2F4F"/>
                </a:solidFill>
                <a:latin typeface="Montserrat"/>
                <a:ea typeface="Montserrat"/>
                <a:cs typeface="Montserrat"/>
                <a:sym typeface="Montserrat"/>
              </a:rPr>
              <a:t>l refiere que esto le ha sucedido en otras ocasiones. El alcohol parece ser un desencadenante. Tiene muchas crisis de cefalea varios días seguidos y luego recurrieron 2 meses después. Usualmente lo despierta en la noche. Al examen físico tiene ptosis, inyección conjuntival, rinorrea ipsilateral al sitio del dolor. Refiere que</a:t>
            </a:r>
            <a:r>
              <a:rPr lang="es-ES" sz="2000">
                <a:solidFill>
                  <a:srgbClr val="0A2F4F"/>
                </a:solidFill>
              </a:rPr>
              <a:t> </a:t>
            </a:r>
            <a:r>
              <a:rPr lang="es-ES" sz="2000">
                <a:solidFill>
                  <a:srgbClr val="0A2F4F"/>
                </a:solidFill>
                <a:latin typeface="Montserrat"/>
                <a:ea typeface="Montserrat"/>
                <a:cs typeface="Montserrat"/>
                <a:sym typeface="Montserrat"/>
              </a:rPr>
              <a:t>el dolor empeora cuando se acuesta. ¿Cuál de los siguientes es el mejor tratamiento?</a:t>
            </a:r>
            <a:endParaRPr/>
          </a:p>
          <a:p>
            <a:pPr marL="914388" lvl="1" indent="-457199" algn="just" rtl="0">
              <a:lnSpc>
                <a:spcPct val="80000"/>
              </a:lnSpc>
              <a:spcBef>
                <a:spcPts val="500"/>
              </a:spcBef>
              <a:spcAft>
                <a:spcPts val="0"/>
              </a:spcAft>
              <a:buClr>
                <a:srgbClr val="0A2F4F"/>
              </a:buClr>
              <a:buSzPts val="1800"/>
              <a:buFont typeface="Calibri"/>
              <a:buAutoNum type="alphaUcPeriod"/>
            </a:pPr>
            <a:r>
              <a:rPr lang="es-ES" sz="1800">
                <a:solidFill>
                  <a:srgbClr val="0A2F4F"/>
                </a:solidFill>
                <a:latin typeface="Montserrat"/>
                <a:ea typeface="Montserrat"/>
                <a:cs typeface="Montserrat"/>
                <a:sym typeface="Montserrat"/>
              </a:rPr>
              <a:t>Indometacina. </a:t>
            </a:r>
            <a:endParaRPr/>
          </a:p>
          <a:p>
            <a:pPr marL="914388" lvl="1" indent="-457199" algn="just" rtl="0">
              <a:lnSpc>
                <a:spcPct val="80000"/>
              </a:lnSpc>
              <a:spcBef>
                <a:spcPts val="500"/>
              </a:spcBef>
              <a:spcAft>
                <a:spcPts val="0"/>
              </a:spcAft>
              <a:buClr>
                <a:srgbClr val="0A2F4F"/>
              </a:buClr>
              <a:buSzPts val="1800"/>
              <a:buFont typeface="Calibri"/>
              <a:buAutoNum type="alphaUcPeriod"/>
            </a:pPr>
            <a:r>
              <a:rPr lang="es-ES" sz="1800">
                <a:solidFill>
                  <a:srgbClr val="0A2F4F"/>
                </a:solidFill>
              </a:rPr>
              <a:t>Oxígeno</a:t>
            </a:r>
            <a:r>
              <a:rPr lang="es-ES" sz="1800">
                <a:solidFill>
                  <a:srgbClr val="0A2F4F"/>
                </a:solidFill>
                <a:latin typeface="Montserrat"/>
                <a:ea typeface="Montserrat"/>
                <a:cs typeface="Montserrat"/>
                <a:sym typeface="Montserrat"/>
              </a:rPr>
              <a:t> por máscara de no </a:t>
            </a:r>
            <a:r>
              <a:rPr lang="es-ES" sz="1800">
                <a:solidFill>
                  <a:srgbClr val="0A2F4F"/>
                </a:solidFill>
              </a:rPr>
              <a:t>reinhalación.</a:t>
            </a:r>
            <a:r>
              <a:rPr lang="es-ES" sz="1800">
                <a:solidFill>
                  <a:srgbClr val="0A2F4F"/>
                </a:solidFill>
                <a:latin typeface="Montserrat"/>
                <a:ea typeface="Montserrat"/>
                <a:cs typeface="Montserrat"/>
                <a:sym typeface="Montserrat"/>
              </a:rPr>
              <a:t> </a:t>
            </a:r>
            <a:endParaRPr/>
          </a:p>
          <a:p>
            <a:pPr marL="914388" lvl="1" indent="-457199" algn="just" rtl="0">
              <a:lnSpc>
                <a:spcPct val="80000"/>
              </a:lnSpc>
              <a:spcBef>
                <a:spcPts val="500"/>
              </a:spcBef>
              <a:spcAft>
                <a:spcPts val="0"/>
              </a:spcAft>
              <a:buClr>
                <a:srgbClr val="0A2F4F"/>
              </a:buClr>
              <a:buSzPts val="1800"/>
              <a:buFont typeface="Calibri"/>
              <a:buAutoNum type="alphaUcPeriod"/>
            </a:pPr>
            <a:r>
              <a:rPr lang="es-ES" sz="1800">
                <a:solidFill>
                  <a:srgbClr val="0A2F4F"/>
                </a:solidFill>
                <a:latin typeface="Montserrat"/>
                <a:ea typeface="Montserrat"/>
                <a:cs typeface="Montserrat"/>
                <a:sym typeface="Montserrat"/>
              </a:rPr>
              <a:t>Prednisolona. </a:t>
            </a:r>
            <a:endParaRPr/>
          </a:p>
          <a:p>
            <a:pPr marL="914388" lvl="1" indent="-457199" algn="just" rtl="0">
              <a:lnSpc>
                <a:spcPct val="80000"/>
              </a:lnSpc>
              <a:spcBef>
                <a:spcPts val="500"/>
              </a:spcBef>
              <a:spcAft>
                <a:spcPts val="0"/>
              </a:spcAft>
              <a:buClr>
                <a:srgbClr val="0A2F4F"/>
              </a:buClr>
              <a:buSzPts val="1800"/>
              <a:buFont typeface="Calibri"/>
              <a:buAutoNum type="alphaUcPeriod"/>
            </a:pPr>
            <a:r>
              <a:rPr lang="es-ES" sz="1800">
                <a:solidFill>
                  <a:srgbClr val="0A2F4F"/>
                </a:solidFill>
                <a:latin typeface="Montserrat"/>
                <a:ea typeface="Montserrat"/>
                <a:cs typeface="Montserrat"/>
                <a:sym typeface="Montserrat"/>
              </a:rPr>
              <a:t>Cafeína.</a:t>
            </a:r>
            <a:endParaRPr/>
          </a:p>
        </p:txBody>
      </p:sp>
      <p:sp>
        <p:nvSpPr>
          <p:cNvPr id="694" name="Google Shape;694;p52"/>
          <p:cNvSpPr/>
          <p:nvPr/>
        </p:nvSpPr>
        <p:spPr>
          <a:xfrm>
            <a:off x="5044003" y="3814556"/>
            <a:ext cx="5392500" cy="2949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4"/>
                                        </p:tgtEl>
                                        <p:attrNameLst>
                                          <p:attrName>style.visibility</p:attrName>
                                        </p:attrNameLst>
                                      </p:cBhvr>
                                      <p:to>
                                        <p:strVal val="visible"/>
                                      </p:to>
                                    </p:set>
                                    <p:animEffect transition="in" filter="fade">
                                      <p:cBhvr>
                                        <p:cTn id="7" dur="500"/>
                                        <p:tgtEl>
                                          <p:spTgt spid="6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sp>
        <p:nvSpPr>
          <p:cNvPr id="699" name="Google Shape;699;p53"/>
          <p:cNvSpPr txBox="1">
            <a:spLocks noGrp="1"/>
          </p:cNvSpPr>
          <p:nvPr>
            <p:ph type="title"/>
          </p:nvPr>
        </p:nvSpPr>
        <p:spPr>
          <a:xfrm>
            <a:off x="463061" y="269079"/>
            <a:ext cx="3182816" cy="7273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BB0B0"/>
              </a:buClr>
              <a:buSzPts val="4000"/>
              <a:buFont typeface="Montserrat"/>
              <a:buNone/>
            </a:pPr>
            <a:r>
              <a:rPr lang="es-ES" sz="4000" b="1">
                <a:solidFill>
                  <a:srgbClr val="3BB0B0"/>
                </a:solidFill>
                <a:latin typeface="Montserrat"/>
                <a:ea typeface="Montserrat"/>
                <a:cs typeface="Montserrat"/>
                <a:sym typeface="Montserrat"/>
              </a:rPr>
              <a:t>Pregunta 3</a:t>
            </a:r>
            <a:endParaRPr/>
          </a:p>
        </p:txBody>
      </p:sp>
      <p:sp>
        <p:nvSpPr>
          <p:cNvPr id="700" name="Google Shape;700;p53"/>
          <p:cNvSpPr txBox="1">
            <a:spLocks noGrp="1"/>
          </p:cNvSpPr>
          <p:nvPr>
            <p:ph type="body" idx="1"/>
          </p:nvPr>
        </p:nvSpPr>
        <p:spPr>
          <a:xfrm>
            <a:off x="4525108" y="817440"/>
            <a:ext cx="7203831" cy="4241800"/>
          </a:xfrm>
          <a:prstGeom prst="rect">
            <a:avLst/>
          </a:prstGeom>
          <a:noFill/>
          <a:ln>
            <a:noFill/>
          </a:ln>
        </p:spPr>
        <p:txBody>
          <a:bodyPr spcFirstLastPara="1" wrap="square" lIns="91425" tIns="45700" rIns="91425" bIns="45700" anchor="t" anchorCtr="0">
            <a:normAutofit/>
          </a:bodyPr>
          <a:lstStyle/>
          <a:p>
            <a:pPr marL="0" lvl="0" indent="0" algn="just" rtl="0">
              <a:lnSpc>
                <a:spcPct val="80000"/>
              </a:lnSpc>
              <a:spcBef>
                <a:spcPts val="0"/>
              </a:spcBef>
              <a:spcAft>
                <a:spcPts val="0"/>
              </a:spcAft>
              <a:buNone/>
            </a:pPr>
            <a:r>
              <a:rPr lang="es-ES" sz="2380">
                <a:solidFill>
                  <a:srgbClr val="0A2F4F"/>
                </a:solidFill>
                <a:latin typeface="Montserrat"/>
                <a:ea typeface="Montserrat"/>
                <a:cs typeface="Montserrat"/>
                <a:sym typeface="Montserrat"/>
              </a:rPr>
              <a:t>Una mujer de 14 años se presenta con cefalea de empeoramiento progresivo. Niega fotofobia y sonofobia, pero indica que tiene vómito. Las crisis de cefalea son </a:t>
            </a:r>
            <a:r>
              <a:rPr lang="es-ES" sz="2380">
                <a:solidFill>
                  <a:srgbClr val="0A2F4F"/>
                </a:solidFill>
              </a:rPr>
              <a:t>más</a:t>
            </a:r>
            <a:r>
              <a:rPr lang="es-ES" sz="2380">
                <a:solidFill>
                  <a:srgbClr val="0A2F4F"/>
                </a:solidFill>
                <a:latin typeface="Montserrat"/>
                <a:ea typeface="Montserrat"/>
                <a:cs typeface="Montserrat"/>
                <a:sym typeface="Montserrat"/>
              </a:rPr>
              <a:t> severas cuando se despierta. Empeoran cuando se agacha para  amarrarse los zapatos en la mañana. El examen físico, incluyendo fondo de ojo, es normal. ¿Cuál de las siguientes se debe hacer primero?</a:t>
            </a:r>
            <a:endParaRPr/>
          </a:p>
          <a:p>
            <a:pPr marL="914388" lvl="1" indent="-457199" algn="just" rtl="0">
              <a:lnSpc>
                <a:spcPct val="80000"/>
              </a:lnSpc>
              <a:spcBef>
                <a:spcPts val="500"/>
              </a:spcBef>
              <a:spcAft>
                <a:spcPts val="0"/>
              </a:spcAft>
              <a:buClr>
                <a:srgbClr val="0A2F4F"/>
              </a:buClr>
              <a:buSzPts val="2040"/>
              <a:buFont typeface="Calibri"/>
              <a:buAutoNum type="alphaUcPeriod"/>
            </a:pPr>
            <a:r>
              <a:rPr lang="es-ES" sz="2040">
                <a:solidFill>
                  <a:srgbClr val="0A2F4F"/>
                </a:solidFill>
                <a:latin typeface="Montserrat"/>
                <a:ea typeface="Montserrat"/>
                <a:cs typeface="Montserrat"/>
                <a:sym typeface="Montserrat"/>
              </a:rPr>
              <a:t>Prescribir </a:t>
            </a:r>
            <a:r>
              <a:rPr lang="es-ES" sz="2040">
                <a:solidFill>
                  <a:srgbClr val="0A2F4F"/>
                </a:solidFill>
              </a:rPr>
              <a:t>ondansetrón</a:t>
            </a:r>
            <a:r>
              <a:rPr lang="es-ES" sz="2040">
                <a:solidFill>
                  <a:srgbClr val="0A2F4F"/>
                </a:solidFill>
                <a:latin typeface="Montserrat"/>
                <a:ea typeface="Montserrat"/>
                <a:cs typeface="Montserrat"/>
                <a:sym typeface="Montserrat"/>
              </a:rPr>
              <a:t> y hacer un diario de migraña</a:t>
            </a:r>
            <a:r>
              <a:rPr lang="es-ES" sz="2040">
                <a:solidFill>
                  <a:srgbClr val="0A2F4F"/>
                </a:solidFill>
              </a:rPr>
              <a:t>.</a:t>
            </a:r>
            <a:endParaRPr/>
          </a:p>
          <a:p>
            <a:pPr marL="914388" lvl="1" indent="-457199" algn="just" rtl="0">
              <a:lnSpc>
                <a:spcPct val="80000"/>
              </a:lnSpc>
              <a:spcBef>
                <a:spcPts val="500"/>
              </a:spcBef>
              <a:spcAft>
                <a:spcPts val="0"/>
              </a:spcAft>
              <a:buClr>
                <a:srgbClr val="0A2F4F"/>
              </a:buClr>
              <a:buSzPts val="2040"/>
              <a:buFont typeface="Calibri"/>
              <a:buAutoNum type="alphaUcPeriod"/>
            </a:pPr>
            <a:r>
              <a:rPr lang="es-ES" sz="2040">
                <a:solidFill>
                  <a:srgbClr val="0A2F4F"/>
                </a:solidFill>
                <a:latin typeface="Montserrat"/>
                <a:ea typeface="Montserrat"/>
                <a:cs typeface="Montserrat"/>
                <a:sym typeface="Montserrat"/>
              </a:rPr>
              <a:t>Resonancia magnética cerebral. </a:t>
            </a:r>
            <a:endParaRPr/>
          </a:p>
          <a:p>
            <a:pPr marL="914388" lvl="1" indent="-457199" algn="just" rtl="0">
              <a:lnSpc>
                <a:spcPct val="80000"/>
              </a:lnSpc>
              <a:spcBef>
                <a:spcPts val="500"/>
              </a:spcBef>
              <a:spcAft>
                <a:spcPts val="0"/>
              </a:spcAft>
              <a:buClr>
                <a:srgbClr val="0A2F4F"/>
              </a:buClr>
              <a:buSzPts val="2040"/>
              <a:buFont typeface="Calibri"/>
              <a:buAutoNum type="alphaUcPeriod"/>
            </a:pPr>
            <a:r>
              <a:rPr lang="es-ES" sz="2040">
                <a:solidFill>
                  <a:srgbClr val="0A2F4F"/>
                </a:solidFill>
                <a:latin typeface="Montserrat"/>
                <a:ea typeface="Montserrat"/>
                <a:cs typeface="Montserrat"/>
                <a:sym typeface="Montserrat"/>
              </a:rPr>
              <a:t>Ensayo con </a:t>
            </a:r>
            <a:r>
              <a:rPr lang="es-ES" sz="2040">
                <a:solidFill>
                  <a:srgbClr val="0A2F4F"/>
                </a:solidFill>
              </a:rPr>
              <a:t>sumatriptán.</a:t>
            </a:r>
            <a:endParaRPr/>
          </a:p>
          <a:p>
            <a:pPr marL="914388" lvl="1" indent="-457199" algn="just" rtl="0">
              <a:lnSpc>
                <a:spcPct val="80000"/>
              </a:lnSpc>
              <a:spcBef>
                <a:spcPts val="500"/>
              </a:spcBef>
              <a:spcAft>
                <a:spcPts val="0"/>
              </a:spcAft>
              <a:buClr>
                <a:srgbClr val="0A2F4F"/>
              </a:buClr>
              <a:buSzPts val="2040"/>
              <a:buFont typeface="Calibri"/>
              <a:buAutoNum type="alphaUcPeriod"/>
            </a:pPr>
            <a:r>
              <a:rPr lang="es-ES" sz="2040">
                <a:solidFill>
                  <a:srgbClr val="0A2F4F"/>
                </a:solidFill>
                <a:latin typeface="Montserrat"/>
                <a:ea typeface="Montserrat"/>
                <a:cs typeface="Montserrat"/>
                <a:sym typeface="Montserrat"/>
              </a:rPr>
              <a:t>Iniciar topiramato.</a:t>
            </a:r>
            <a:endParaRPr/>
          </a:p>
        </p:txBody>
      </p:sp>
      <p:sp>
        <p:nvSpPr>
          <p:cNvPr id="702" name="Google Shape;702;p53"/>
          <p:cNvSpPr/>
          <p:nvPr/>
        </p:nvSpPr>
        <p:spPr>
          <a:xfrm>
            <a:off x="4888522" y="4021015"/>
            <a:ext cx="5439508" cy="363415"/>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02"/>
                                        </p:tgtEl>
                                        <p:attrNameLst>
                                          <p:attrName>style.visibility</p:attrName>
                                        </p:attrNameLst>
                                      </p:cBhvr>
                                      <p:to>
                                        <p:strVal val="visible"/>
                                      </p:to>
                                    </p:set>
                                    <p:animEffect transition="in" filter="fade">
                                      <p:cBhvr>
                                        <p:cTn id="7" dur="500"/>
                                        <p:tgtEl>
                                          <p:spTgt spid="7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Google Shape;708;p54"/>
          <p:cNvSpPr txBox="1">
            <a:spLocks noGrp="1"/>
          </p:cNvSpPr>
          <p:nvPr>
            <p:ph type="title"/>
          </p:nvPr>
        </p:nvSpPr>
        <p:spPr>
          <a:xfrm>
            <a:off x="4008804" y="-276613"/>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BB0B0"/>
              </a:buClr>
              <a:buSzPts val="6000"/>
              <a:buFont typeface="Montserrat"/>
              <a:buNone/>
            </a:pPr>
            <a:r>
              <a:rPr lang="es-ES" b="1">
                <a:solidFill>
                  <a:srgbClr val="3BB0B0"/>
                </a:solidFill>
                <a:latin typeface="Montserrat"/>
                <a:ea typeface="Montserrat"/>
                <a:cs typeface="Montserrat"/>
                <a:sym typeface="Montserrat"/>
              </a:rPr>
              <a:t>¡Gracias!</a:t>
            </a:r>
            <a:endParaRPr/>
          </a:p>
        </p:txBody>
      </p:sp>
      <p:sp>
        <p:nvSpPr>
          <p:cNvPr id="709" name="Google Shape;709;p54"/>
          <p:cNvSpPr txBox="1">
            <a:spLocks noGrp="1"/>
          </p:cNvSpPr>
          <p:nvPr>
            <p:ph type="body" idx="1"/>
          </p:nvPr>
        </p:nvSpPr>
        <p:spPr>
          <a:xfrm>
            <a:off x="3803261" y="2669300"/>
            <a:ext cx="4044949" cy="852876"/>
          </a:xfrm>
          <a:prstGeom prst="rect">
            <a:avLst/>
          </a:prstGeom>
          <a:noFill/>
          <a:ln>
            <a:noFill/>
          </a:ln>
        </p:spPr>
        <p:txBody>
          <a:bodyPr spcFirstLastPara="1" wrap="square" lIns="91425" tIns="45700" rIns="91425" bIns="45700" anchor="t" anchorCtr="0">
            <a:normAutofit/>
          </a:bodyPr>
          <a:lstStyle/>
          <a:p>
            <a:pPr marL="0" lvl="0" indent="0" algn="ctr" rtl="0">
              <a:lnSpc>
                <a:spcPct val="80000"/>
              </a:lnSpc>
              <a:spcBef>
                <a:spcPts val="0"/>
              </a:spcBef>
              <a:spcAft>
                <a:spcPts val="0"/>
              </a:spcAft>
              <a:buClr>
                <a:srgbClr val="0B2F50"/>
              </a:buClr>
              <a:buSzPts val="2400"/>
              <a:buNone/>
            </a:pPr>
            <a:r>
              <a:rPr lang="es-ES" dirty="0">
                <a:solidFill>
                  <a:srgbClr val="0B2F50"/>
                </a:solidFill>
                <a:latin typeface="Montserrat"/>
                <a:ea typeface="Montserrat"/>
                <a:cs typeface="Montserrat"/>
                <a:sym typeface="Montserrat"/>
              </a:rPr>
              <a:t>Rafael Bernal Cobo </a:t>
            </a:r>
            <a:endParaRPr dirty="0"/>
          </a:p>
          <a:p>
            <a:pPr marL="0" lvl="0" indent="0" algn="ctr" rtl="0">
              <a:lnSpc>
                <a:spcPct val="80000"/>
              </a:lnSpc>
              <a:spcBef>
                <a:spcPts val="1000"/>
              </a:spcBef>
              <a:spcAft>
                <a:spcPts val="0"/>
              </a:spcAft>
              <a:buClr>
                <a:srgbClr val="0B2F50"/>
              </a:buClr>
              <a:buSzPts val="2400"/>
              <a:buNone/>
            </a:pPr>
            <a:r>
              <a:rPr lang="es-ES" u="sng" dirty="0">
                <a:solidFill>
                  <a:srgbClr val="0B2F50"/>
                </a:solid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rbernal01@gmail.com</a:t>
            </a:r>
            <a:r>
              <a:rPr lang="es-ES" dirty="0">
                <a:solidFill>
                  <a:srgbClr val="0B2F50"/>
                </a:solidFill>
                <a:latin typeface="Montserrat"/>
                <a:ea typeface="Montserrat"/>
                <a:cs typeface="Montserrat"/>
                <a:sym typeface="Montserrat"/>
              </a:rPr>
              <a:t> </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24" name="Google Shape;124;p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155568" y="1564446"/>
            <a:ext cx="3678304" cy="3678304"/>
          </a:xfrm>
          <a:prstGeom prst="rect">
            <a:avLst/>
          </a:prstGeom>
          <a:noFill/>
          <a:ln>
            <a:noFill/>
          </a:ln>
        </p:spPr>
      </p:pic>
      <p:sp>
        <p:nvSpPr>
          <p:cNvPr id="113" name="Google Shape;113;p6"/>
          <p:cNvSpPr txBox="1">
            <a:spLocks noGrp="1"/>
          </p:cNvSpPr>
          <p:nvPr>
            <p:ph type="title"/>
          </p:nvPr>
        </p:nvSpPr>
        <p:spPr>
          <a:xfrm>
            <a:off x="383513" y="160905"/>
            <a:ext cx="8665028" cy="115729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BB0B0"/>
              </a:buClr>
              <a:buSzPts val="3200"/>
              <a:buFont typeface="Montserrat"/>
              <a:buNone/>
            </a:pPr>
            <a:r>
              <a:rPr lang="es-ES" sz="3200" b="1">
                <a:solidFill>
                  <a:srgbClr val="3BB0B0"/>
                </a:solidFill>
                <a:latin typeface="Montserrat"/>
                <a:ea typeface="Montserrat"/>
                <a:cs typeface="Montserrat"/>
                <a:sym typeface="Montserrat"/>
              </a:rPr>
              <a:t>¿Por qu</a:t>
            </a:r>
            <a:r>
              <a:rPr lang="es-ES" sz="3200" b="1">
                <a:solidFill>
                  <a:srgbClr val="3BB0B0"/>
                </a:solidFill>
              </a:rPr>
              <a:t>é</a:t>
            </a:r>
            <a:r>
              <a:rPr lang="es-ES" sz="3200" b="1">
                <a:solidFill>
                  <a:srgbClr val="3BB0B0"/>
                </a:solidFill>
                <a:latin typeface="Montserrat"/>
                <a:ea typeface="Montserrat"/>
                <a:cs typeface="Montserrat"/>
                <a:sym typeface="Montserrat"/>
              </a:rPr>
              <a:t> consultan los pacientes?</a:t>
            </a:r>
            <a:endParaRPr/>
          </a:p>
        </p:txBody>
      </p:sp>
      <p:grpSp>
        <p:nvGrpSpPr>
          <p:cNvPr id="114" name="Google Shape;114;p6"/>
          <p:cNvGrpSpPr/>
          <p:nvPr/>
        </p:nvGrpSpPr>
        <p:grpSpPr>
          <a:xfrm>
            <a:off x="4366693" y="1238514"/>
            <a:ext cx="4091836" cy="4330167"/>
            <a:chOff x="1356326" y="-161343"/>
            <a:chExt cx="4091836" cy="4330167"/>
          </a:xfrm>
        </p:grpSpPr>
        <p:sp>
          <p:nvSpPr>
            <p:cNvPr id="115" name="Google Shape;115;p6"/>
            <p:cNvSpPr/>
            <p:nvPr/>
          </p:nvSpPr>
          <p:spPr>
            <a:xfrm>
              <a:off x="2876960" y="1750810"/>
              <a:ext cx="2139879" cy="2139879"/>
            </a:xfrm>
            <a:custGeom>
              <a:avLst/>
              <a:gdLst/>
              <a:ahLst/>
              <a:cxnLst/>
              <a:rect l="l" t="t" r="r" b="b"/>
              <a:pathLst>
                <a:path w="120000" h="120000" extrusionOk="0">
                  <a:moveTo>
                    <a:pt x="85177" y="19133"/>
                  </a:moveTo>
                  <a:lnTo>
                    <a:pt x="94511" y="11300"/>
                  </a:lnTo>
                  <a:lnTo>
                    <a:pt x="101967" y="17557"/>
                  </a:lnTo>
                  <a:lnTo>
                    <a:pt x="95875" y="28109"/>
                  </a:lnTo>
                  <a:lnTo>
                    <a:pt x="95875" y="28109"/>
                  </a:lnTo>
                  <a:cubicBezTo>
                    <a:pt x="100207" y="32983"/>
                    <a:pt x="103501" y="38688"/>
                    <a:pt x="105555" y="44877"/>
                  </a:cubicBezTo>
                  <a:lnTo>
                    <a:pt x="117740" y="44877"/>
                  </a:lnTo>
                  <a:lnTo>
                    <a:pt x="119431" y="54463"/>
                  </a:lnTo>
                  <a:lnTo>
                    <a:pt x="107980" y="58630"/>
                  </a:lnTo>
                  <a:lnTo>
                    <a:pt x="107980" y="58630"/>
                  </a:lnTo>
                  <a:cubicBezTo>
                    <a:pt x="108167" y="65148"/>
                    <a:pt x="107023" y="71636"/>
                    <a:pt x="104618" y="77697"/>
                  </a:cubicBezTo>
                  <a:lnTo>
                    <a:pt x="113953" y="85530"/>
                  </a:lnTo>
                  <a:lnTo>
                    <a:pt x="109086" y="93960"/>
                  </a:lnTo>
                  <a:lnTo>
                    <a:pt x="97636" y="89792"/>
                  </a:lnTo>
                  <a:cubicBezTo>
                    <a:pt x="93588" y="94905"/>
                    <a:pt x="88542" y="99139"/>
                    <a:pt x="82804" y="102237"/>
                  </a:cubicBezTo>
                  <a:lnTo>
                    <a:pt x="84920" y="114237"/>
                  </a:lnTo>
                  <a:lnTo>
                    <a:pt x="75773" y="117566"/>
                  </a:lnTo>
                  <a:lnTo>
                    <a:pt x="69681" y="107014"/>
                  </a:lnTo>
                  <a:lnTo>
                    <a:pt x="69681" y="107014"/>
                  </a:lnTo>
                  <a:cubicBezTo>
                    <a:pt x="63294" y="108329"/>
                    <a:pt x="56706" y="108329"/>
                    <a:pt x="50319" y="107014"/>
                  </a:cubicBezTo>
                  <a:lnTo>
                    <a:pt x="44227" y="117566"/>
                  </a:lnTo>
                  <a:lnTo>
                    <a:pt x="35080" y="114237"/>
                  </a:lnTo>
                  <a:lnTo>
                    <a:pt x="37196" y="102237"/>
                  </a:lnTo>
                  <a:lnTo>
                    <a:pt x="37196" y="102237"/>
                  </a:lnTo>
                  <a:cubicBezTo>
                    <a:pt x="31458" y="99139"/>
                    <a:pt x="26412" y="94905"/>
                    <a:pt x="22364" y="89792"/>
                  </a:cubicBezTo>
                  <a:lnTo>
                    <a:pt x="10914" y="93960"/>
                  </a:lnTo>
                  <a:lnTo>
                    <a:pt x="6047" y="85530"/>
                  </a:lnTo>
                  <a:lnTo>
                    <a:pt x="15382" y="77697"/>
                  </a:lnTo>
                  <a:lnTo>
                    <a:pt x="15382" y="77697"/>
                  </a:lnTo>
                  <a:cubicBezTo>
                    <a:pt x="12977" y="71636"/>
                    <a:pt x="11833" y="65148"/>
                    <a:pt x="12020" y="58630"/>
                  </a:cubicBezTo>
                  <a:lnTo>
                    <a:pt x="569" y="54463"/>
                  </a:lnTo>
                  <a:lnTo>
                    <a:pt x="2260" y="44877"/>
                  </a:lnTo>
                  <a:lnTo>
                    <a:pt x="14445" y="44877"/>
                  </a:lnTo>
                  <a:lnTo>
                    <a:pt x="14445" y="44877"/>
                  </a:lnTo>
                  <a:cubicBezTo>
                    <a:pt x="16499" y="38688"/>
                    <a:pt x="19793" y="32983"/>
                    <a:pt x="24125" y="28109"/>
                  </a:cubicBezTo>
                  <a:lnTo>
                    <a:pt x="18033" y="17557"/>
                  </a:lnTo>
                  <a:lnTo>
                    <a:pt x="25489" y="11300"/>
                  </a:lnTo>
                  <a:lnTo>
                    <a:pt x="34823" y="19133"/>
                  </a:lnTo>
                  <a:lnTo>
                    <a:pt x="34823" y="19133"/>
                  </a:lnTo>
                  <a:cubicBezTo>
                    <a:pt x="40375" y="15712"/>
                    <a:pt x="46566" y="13459"/>
                    <a:pt x="53017" y="12511"/>
                  </a:cubicBezTo>
                  <a:lnTo>
                    <a:pt x="55133" y="511"/>
                  </a:lnTo>
                  <a:lnTo>
                    <a:pt x="64867" y="511"/>
                  </a:lnTo>
                  <a:lnTo>
                    <a:pt x="66983" y="12511"/>
                  </a:lnTo>
                  <a:lnTo>
                    <a:pt x="66983" y="12511"/>
                  </a:lnTo>
                  <a:cubicBezTo>
                    <a:pt x="73434" y="13459"/>
                    <a:pt x="79625" y="15712"/>
                    <a:pt x="85177" y="19133"/>
                  </a:cubicBezTo>
                  <a:close/>
                </a:path>
              </a:pathLst>
            </a:cu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panose="00000500000000000000" pitchFamily="50" charset="0"/>
              </a:endParaRPr>
            </a:p>
          </p:txBody>
        </p:sp>
        <p:sp>
          <p:nvSpPr>
            <p:cNvPr id="116" name="Google Shape;116;p6"/>
            <p:cNvSpPr txBox="1"/>
            <p:nvPr/>
          </p:nvSpPr>
          <p:spPr>
            <a:xfrm>
              <a:off x="3307171" y="2252066"/>
              <a:ext cx="1279457" cy="1099942"/>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lt1"/>
                </a:buClr>
                <a:buSzPts val="1000"/>
                <a:buFont typeface="Montserrat"/>
                <a:buNone/>
              </a:pPr>
              <a:r>
                <a:rPr lang="es-ES" sz="1000" b="1" i="0" u="none" strike="noStrike" cap="none" dirty="0">
                  <a:solidFill>
                    <a:schemeClr val="lt1"/>
                  </a:solidFill>
                  <a:latin typeface="Montserrat" panose="00000500000000000000" pitchFamily="50" charset="0"/>
                  <a:ea typeface="Montserrat"/>
                  <a:cs typeface="Montserrat"/>
                  <a:sym typeface="Montserrat"/>
                </a:rPr>
                <a:t>Cefalea de reciente aparición</a:t>
              </a:r>
              <a:endParaRPr sz="1000" b="1" i="0" u="none" strike="noStrike" cap="none" dirty="0">
                <a:solidFill>
                  <a:schemeClr val="lt1"/>
                </a:solidFill>
                <a:latin typeface="Montserrat" panose="00000500000000000000" pitchFamily="50" charset="0"/>
                <a:ea typeface="Montserrat"/>
                <a:cs typeface="Montserrat"/>
                <a:sym typeface="Montserrat"/>
              </a:endParaRPr>
            </a:p>
          </p:txBody>
        </p:sp>
        <p:sp>
          <p:nvSpPr>
            <p:cNvPr id="117" name="Google Shape;117;p6"/>
            <p:cNvSpPr/>
            <p:nvPr/>
          </p:nvSpPr>
          <p:spPr>
            <a:xfrm>
              <a:off x="1631939" y="1245020"/>
              <a:ext cx="1556276" cy="1556276"/>
            </a:xfrm>
            <a:custGeom>
              <a:avLst/>
              <a:gdLst/>
              <a:ahLst/>
              <a:cxnLst/>
              <a:rect l="l" t="t" r="r" b="b"/>
              <a:pathLst>
                <a:path w="120000" h="120000" extrusionOk="0">
                  <a:moveTo>
                    <a:pt x="89790" y="30393"/>
                  </a:moveTo>
                  <a:lnTo>
                    <a:pt x="107494" y="25057"/>
                  </a:lnTo>
                  <a:lnTo>
                    <a:pt x="114008" y="36341"/>
                  </a:lnTo>
                  <a:lnTo>
                    <a:pt x="100535" y="49005"/>
                  </a:lnTo>
                  <a:cubicBezTo>
                    <a:pt x="102488" y="56205"/>
                    <a:pt x="102488" y="63795"/>
                    <a:pt x="100535" y="70995"/>
                  </a:cubicBezTo>
                  <a:lnTo>
                    <a:pt x="114008" y="83659"/>
                  </a:lnTo>
                  <a:lnTo>
                    <a:pt x="107494" y="94943"/>
                  </a:lnTo>
                  <a:lnTo>
                    <a:pt x="89790" y="89607"/>
                  </a:lnTo>
                  <a:lnTo>
                    <a:pt x="89790" y="89607"/>
                  </a:lnTo>
                  <a:cubicBezTo>
                    <a:pt x="84531" y="94898"/>
                    <a:pt x="77957" y="98693"/>
                    <a:pt x="70746" y="100602"/>
                  </a:cubicBezTo>
                  <a:lnTo>
                    <a:pt x="66514" y="118602"/>
                  </a:lnTo>
                  <a:lnTo>
                    <a:pt x="53486" y="118602"/>
                  </a:lnTo>
                  <a:lnTo>
                    <a:pt x="49254" y="100602"/>
                  </a:lnTo>
                  <a:lnTo>
                    <a:pt x="49254" y="100602"/>
                  </a:lnTo>
                  <a:cubicBezTo>
                    <a:pt x="42043" y="98693"/>
                    <a:pt x="35469" y="94898"/>
                    <a:pt x="30210" y="89607"/>
                  </a:cubicBezTo>
                  <a:lnTo>
                    <a:pt x="12506" y="94943"/>
                  </a:lnTo>
                  <a:lnTo>
                    <a:pt x="5992" y="83659"/>
                  </a:lnTo>
                  <a:lnTo>
                    <a:pt x="19465" y="70995"/>
                  </a:lnTo>
                  <a:lnTo>
                    <a:pt x="19465" y="70995"/>
                  </a:lnTo>
                  <a:cubicBezTo>
                    <a:pt x="17512" y="63795"/>
                    <a:pt x="17512" y="56205"/>
                    <a:pt x="19465" y="49005"/>
                  </a:cubicBezTo>
                  <a:lnTo>
                    <a:pt x="5992" y="36341"/>
                  </a:lnTo>
                  <a:lnTo>
                    <a:pt x="12506" y="25057"/>
                  </a:lnTo>
                  <a:lnTo>
                    <a:pt x="30210" y="30393"/>
                  </a:lnTo>
                  <a:lnTo>
                    <a:pt x="30210" y="30393"/>
                  </a:lnTo>
                  <a:cubicBezTo>
                    <a:pt x="35469" y="25102"/>
                    <a:pt x="42043" y="21307"/>
                    <a:pt x="49254" y="19398"/>
                  </a:cubicBezTo>
                  <a:lnTo>
                    <a:pt x="53486" y="1398"/>
                  </a:lnTo>
                  <a:lnTo>
                    <a:pt x="66514" y="1398"/>
                  </a:lnTo>
                  <a:lnTo>
                    <a:pt x="70746" y="19398"/>
                  </a:lnTo>
                  <a:lnTo>
                    <a:pt x="70746" y="19398"/>
                  </a:lnTo>
                  <a:cubicBezTo>
                    <a:pt x="77957" y="21307"/>
                    <a:pt x="84531" y="25102"/>
                    <a:pt x="89790" y="30393"/>
                  </a:cubicBezTo>
                  <a:close/>
                </a:path>
              </a:pathLst>
            </a:custGeom>
            <a:solidFill>
              <a:srgbClr val="4CC38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panose="00000500000000000000" pitchFamily="50" charset="0"/>
              </a:endParaRPr>
            </a:p>
          </p:txBody>
        </p:sp>
        <p:sp>
          <p:nvSpPr>
            <p:cNvPr id="118" name="Google Shape;118;p6"/>
            <p:cNvSpPr txBox="1"/>
            <p:nvPr/>
          </p:nvSpPr>
          <p:spPr>
            <a:xfrm>
              <a:off x="2023736" y="1639185"/>
              <a:ext cx="772682" cy="767946"/>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lt1"/>
                </a:buClr>
                <a:buSzPts val="1000"/>
                <a:buFont typeface="Montserrat"/>
                <a:buNone/>
              </a:pPr>
              <a:r>
                <a:rPr lang="es-ES" sz="1000" b="1" i="0" u="none" strike="noStrike" cap="none">
                  <a:solidFill>
                    <a:schemeClr val="lt1"/>
                  </a:solidFill>
                  <a:latin typeface="Montserrat" panose="00000500000000000000" pitchFamily="50" charset="0"/>
                  <a:ea typeface="Montserrat"/>
                  <a:cs typeface="Montserrat"/>
                  <a:sym typeface="Montserrat"/>
                </a:rPr>
                <a:t>Cefalea crónica o recurrente</a:t>
              </a:r>
              <a:endParaRPr sz="1000" b="1" i="0" u="none" strike="noStrike" cap="none">
                <a:solidFill>
                  <a:schemeClr val="lt1"/>
                </a:solidFill>
                <a:latin typeface="Montserrat" panose="00000500000000000000" pitchFamily="50" charset="0"/>
                <a:ea typeface="Montserrat"/>
                <a:cs typeface="Montserrat"/>
                <a:sym typeface="Montserrat"/>
              </a:endParaRPr>
            </a:p>
          </p:txBody>
        </p:sp>
        <p:sp>
          <p:nvSpPr>
            <p:cNvPr id="119" name="Google Shape;119;p6"/>
            <p:cNvSpPr/>
            <p:nvPr/>
          </p:nvSpPr>
          <p:spPr>
            <a:xfrm rot="-900000">
              <a:off x="2503613" y="171349"/>
              <a:ext cx="1524832" cy="1524832"/>
            </a:xfrm>
            <a:custGeom>
              <a:avLst/>
              <a:gdLst/>
              <a:ahLst/>
              <a:cxnLst/>
              <a:rect l="l" t="t" r="r" b="b"/>
              <a:pathLst>
                <a:path w="120000" h="120000" extrusionOk="0">
                  <a:moveTo>
                    <a:pt x="89790" y="30393"/>
                  </a:moveTo>
                  <a:lnTo>
                    <a:pt x="107494" y="25057"/>
                  </a:lnTo>
                  <a:lnTo>
                    <a:pt x="114008" y="36341"/>
                  </a:lnTo>
                  <a:lnTo>
                    <a:pt x="100535" y="49005"/>
                  </a:lnTo>
                  <a:cubicBezTo>
                    <a:pt x="102488" y="56205"/>
                    <a:pt x="102488" y="63795"/>
                    <a:pt x="100535" y="70995"/>
                  </a:cubicBezTo>
                  <a:lnTo>
                    <a:pt x="114008" y="83659"/>
                  </a:lnTo>
                  <a:lnTo>
                    <a:pt x="107494" y="94943"/>
                  </a:lnTo>
                  <a:lnTo>
                    <a:pt x="89790" y="89607"/>
                  </a:lnTo>
                  <a:lnTo>
                    <a:pt x="89790" y="89607"/>
                  </a:lnTo>
                  <a:cubicBezTo>
                    <a:pt x="84531" y="94898"/>
                    <a:pt x="77957" y="98693"/>
                    <a:pt x="70746" y="100602"/>
                  </a:cubicBezTo>
                  <a:lnTo>
                    <a:pt x="66514" y="118602"/>
                  </a:lnTo>
                  <a:lnTo>
                    <a:pt x="53486" y="118602"/>
                  </a:lnTo>
                  <a:lnTo>
                    <a:pt x="49254" y="100602"/>
                  </a:lnTo>
                  <a:lnTo>
                    <a:pt x="49254" y="100602"/>
                  </a:lnTo>
                  <a:cubicBezTo>
                    <a:pt x="42043" y="98693"/>
                    <a:pt x="35469" y="94898"/>
                    <a:pt x="30210" y="89607"/>
                  </a:cubicBezTo>
                  <a:lnTo>
                    <a:pt x="12506" y="94943"/>
                  </a:lnTo>
                  <a:lnTo>
                    <a:pt x="5992" y="83659"/>
                  </a:lnTo>
                  <a:lnTo>
                    <a:pt x="19465" y="70995"/>
                  </a:lnTo>
                  <a:lnTo>
                    <a:pt x="19465" y="70995"/>
                  </a:lnTo>
                  <a:cubicBezTo>
                    <a:pt x="17512" y="63795"/>
                    <a:pt x="17512" y="56205"/>
                    <a:pt x="19465" y="49005"/>
                  </a:cubicBezTo>
                  <a:lnTo>
                    <a:pt x="5992" y="36341"/>
                  </a:lnTo>
                  <a:lnTo>
                    <a:pt x="12506" y="25057"/>
                  </a:lnTo>
                  <a:lnTo>
                    <a:pt x="30210" y="30393"/>
                  </a:lnTo>
                  <a:lnTo>
                    <a:pt x="30210" y="30393"/>
                  </a:lnTo>
                  <a:cubicBezTo>
                    <a:pt x="35469" y="25102"/>
                    <a:pt x="42043" y="21307"/>
                    <a:pt x="49254" y="19398"/>
                  </a:cubicBezTo>
                  <a:lnTo>
                    <a:pt x="53486" y="1398"/>
                  </a:lnTo>
                  <a:lnTo>
                    <a:pt x="66514" y="1398"/>
                  </a:lnTo>
                  <a:lnTo>
                    <a:pt x="70746" y="19398"/>
                  </a:lnTo>
                  <a:lnTo>
                    <a:pt x="70746" y="19398"/>
                  </a:lnTo>
                  <a:cubicBezTo>
                    <a:pt x="77957" y="21307"/>
                    <a:pt x="84531" y="25102"/>
                    <a:pt x="89790" y="30393"/>
                  </a:cubicBezTo>
                  <a:close/>
                </a:path>
              </a:pathLst>
            </a:custGeom>
            <a:solidFill>
              <a:srgbClr val="6FAB4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panose="00000500000000000000" pitchFamily="50" charset="0"/>
              </a:endParaRPr>
            </a:p>
          </p:txBody>
        </p:sp>
        <p:sp>
          <p:nvSpPr>
            <p:cNvPr id="120" name="Google Shape;120;p6"/>
            <p:cNvSpPr txBox="1"/>
            <p:nvPr/>
          </p:nvSpPr>
          <p:spPr>
            <a:xfrm>
              <a:off x="2838053" y="505789"/>
              <a:ext cx="855951" cy="855951"/>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lt1"/>
                </a:buClr>
                <a:buSzPts val="1000"/>
                <a:buFont typeface="Montserrat"/>
                <a:buNone/>
              </a:pPr>
              <a:r>
                <a:rPr lang="es-ES" sz="1000" b="1" i="0" u="none" strike="noStrike" cap="none">
                  <a:solidFill>
                    <a:schemeClr val="lt1"/>
                  </a:solidFill>
                  <a:latin typeface="Montserrat" panose="00000500000000000000" pitchFamily="50" charset="0"/>
                  <a:ea typeface="Montserrat"/>
                  <a:cs typeface="Montserrat"/>
                  <a:sym typeface="Montserrat"/>
                </a:rPr>
                <a:t>Temor a tener una enfermedad grave</a:t>
              </a:r>
              <a:endParaRPr sz="1000" b="1" i="0" u="none" strike="noStrike" cap="none">
                <a:solidFill>
                  <a:schemeClr val="lt1"/>
                </a:solidFill>
                <a:latin typeface="Montserrat" panose="00000500000000000000" pitchFamily="50" charset="0"/>
                <a:ea typeface="Montserrat"/>
                <a:cs typeface="Montserrat"/>
                <a:sym typeface="Montserrat"/>
              </a:endParaRPr>
            </a:p>
          </p:txBody>
        </p:sp>
        <p:sp>
          <p:nvSpPr>
            <p:cNvPr id="121" name="Google Shape;121;p6"/>
            <p:cNvSpPr/>
            <p:nvPr/>
          </p:nvSpPr>
          <p:spPr>
            <a:xfrm>
              <a:off x="2709117" y="1429779"/>
              <a:ext cx="2739045" cy="2739045"/>
            </a:xfrm>
            <a:custGeom>
              <a:avLst/>
              <a:gdLst/>
              <a:ahLst/>
              <a:cxnLst/>
              <a:rect l="l" t="t" r="r" b="b"/>
              <a:pathLst>
                <a:path w="120000" h="120000" extrusionOk="0">
                  <a:moveTo>
                    <a:pt x="54734" y="3997"/>
                  </a:moveTo>
                  <a:lnTo>
                    <a:pt x="54734" y="3997"/>
                  </a:lnTo>
                  <a:cubicBezTo>
                    <a:pt x="77818" y="1826"/>
                    <a:pt x="99869" y="14042"/>
                    <a:pt x="110271" y="34764"/>
                  </a:cubicBezTo>
                  <a:cubicBezTo>
                    <a:pt x="120674" y="55486"/>
                    <a:pt x="117295" y="80468"/>
                    <a:pt x="101763" y="97682"/>
                  </a:cubicBezTo>
                  <a:lnTo>
                    <a:pt x="104323" y="100408"/>
                  </a:lnTo>
                  <a:lnTo>
                    <a:pt x="96585" y="98950"/>
                  </a:lnTo>
                  <a:lnTo>
                    <a:pt x="95337" y="90841"/>
                  </a:lnTo>
                  <a:lnTo>
                    <a:pt x="97897" y="93566"/>
                  </a:lnTo>
                  <a:cubicBezTo>
                    <a:pt x="111676" y="78009"/>
                    <a:pt x="114548" y="55610"/>
                    <a:pt x="105139" y="37080"/>
                  </a:cubicBezTo>
                  <a:cubicBezTo>
                    <a:pt x="95730" y="18550"/>
                    <a:pt x="75952" y="7652"/>
                    <a:pt x="55261" y="9598"/>
                  </a:cubicBezTo>
                  <a:close/>
                </a:path>
              </a:pathLst>
            </a:custGeom>
            <a:solidFill>
              <a:srgbClr val="599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panose="00000500000000000000" pitchFamily="50" charset="0"/>
              </a:endParaRPr>
            </a:p>
          </p:txBody>
        </p:sp>
        <p:sp>
          <p:nvSpPr>
            <p:cNvPr id="122" name="Google Shape;122;p6"/>
            <p:cNvSpPr/>
            <p:nvPr/>
          </p:nvSpPr>
          <p:spPr>
            <a:xfrm>
              <a:off x="1356326" y="901978"/>
              <a:ext cx="1990087" cy="1990087"/>
            </a:xfrm>
            <a:custGeom>
              <a:avLst/>
              <a:gdLst/>
              <a:ahLst/>
              <a:cxnLst/>
              <a:rect l="l" t="t" r="r" b="b"/>
              <a:pathLst>
                <a:path w="120000" h="120000" extrusionOk="0">
                  <a:moveTo>
                    <a:pt x="38835" y="9410"/>
                  </a:moveTo>
                  <a:lnTo>
                    <a:pt x="41823" y="16553"/>
                  </a:lnTo>
                  <a:lnTo>
                    <a:pt x="41823" y="16553"/>
                  </a:lnTo>
                  <a:cubicBezTo>
                    <a:pt x="23032" y="24414"/>
                    <a:pt x="11425" y="43464"/>
                    <a:pt x="13055" y="63768"/>
                  </a:cubicBezTo>
                  <a:lnTo>
                    <a:pt x="18064" y="62671"/>
                  </a:lnTo>
                  <a:lnTo>
                    <a:pt x="10211" y="70899"/>
                  </a:lnTo>
                  <a:lnTo>
                    <a:pt x="417" y="66534"/>
                  </a:lnTo>
                  <a:lnTo>
                    <a:pt x="5431" y="65437"/>
                  </a:lnTo>
                  <a:lnTo>
                    <a:pt x="5431" y="65437"/>
                  </a:lnTo>
                  <a:cubicBezTo>
                    <a:pt x="3042" y="41449"/>
                    <a:pt x="16596" y="18714"/>
                    <a:pt x="38835" y="9410"/>
                  </a:cubicBezTo>
                  <a:close/>
                </a:path>
              </a:pathLst>
            </a:custGeom>
            <a:solidFill>
              <a:srgbClr val="4CC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panose="00000500000000000000" pitchFamily="50" charset="0"/>
              </a:endParaRPr>
            </a:p>
          </p:txBody>
        </p:sp>
        <p:sp>
          <p:nvSpPr>
            <p:cNvPr id="123" name="Google Shape;123;p6"/>
            <p:cNvSpPr/>
            <p:nvPr/>
          </p:nvSpPr>
          <p:spPr>
            <a:xfrm>
              <a:off x="2150903" y="-161343"/>
              <a:ext cx="2145715" cy="2145715"/>
            </a:xfrm>
            <a:custGeom>
              <a:avLst/>
              <a:gdLst/>
              <a:ahLst/>
              <a:cxnLst/>
              <a:rect l="l" t="t" r="r" b="b"/>
              <a:pathLst>
                <a:path w="120000" h="120000" extrusionOk="0">
                  <a:moveTo>
                    <a:pt x="4986" y="64681"/>
                  </a:moveTo>
                  <a:lnTo>
                    <a:pt x="4986" y="64681"/>
                  </a:lnTo>
                  <a:cubicBezTo>
                    <a:pt x="3682" y="49360"/>
                    <a:pt x="8826" y="34190"/>
                    <a:pt x="19179" y="22822"/>
                  </a:cubicBezTo>
                  <a:lnTo>
                    <a:pt x="16020" y="19256"/>
                  </a:lnTo>
                  <a:lnTo>
                    <a:pt x="25771" y="21357"/>
                  </a:lnTo>
                  <a:lnTo>
                    <a:pt x="27129" y="31797"/>
                  </a:lnTo>
                  <a:lnTo>
                    <a:pt x="23972" y="28233"/>
                  </a:lnTo>
                  <a:lnTo>
                    <a:pt x="23972" y="28233"/>
                  </a:lnTo>
                  <a:cubicBezTo>
                    <a:pt x="15304" y="38065"/>
                    <a:pt x="11029" y="51012"/>
                    <a:pt x="12141" y="64072"/>
                  </a:cubicBezTo>
                  <a:close/>
                </a:path>
              </a:pathLst>
            </a:custGeom>
            <a:solidFill>
              <a:srgbClr val="6FA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panose="00000500000000000000" pitchFamily="50"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5" name="Google Shape;135;p7"/>
          <p:cNvSpPr txBox="1">
            <a:spLocks noGrp="1"/>
          </p:cNvSpPr>
          <p:nvPr>
            <p:ph type="ftr" idx="11"/>
          </p:nvPr>
        </p:nvSpPr>
        <p:spPr>
          <a:xfrm>
            <a:off x="838200" y="6324011"/>
            <a:ext cx="41148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S">
                <a:solidFill>
                  <a:schemeClr val="lt1"/>
                </a:solidFill>
                <a:latin typeface="Montserrat"/>
                <a:ea typeface="Montserrat"/>
                <a:cs typeface="Montserrat"/>
                <a:sym typeface="Montserrat"/>
              </a:rPr>
              <a:t>Curso Futuros Residentes 2018 - 2019</a:t>
            </a:r>
            <a:endParaRPr>
              <a:solidFill>
                <a:schemeClr val="lt1"/>
              </a:solidFill>
              <a:latin typeface="Montserrat"/>
              <a:ea typeface="Montserrat"/>
              <a:cs typeface="Montserrat"/>
              <a:sym typeface="Montserrat"/>
            </a:endParaRPr>
          </a:p>
        </p:txBody>
      </p:sp>
      <p:pic>
        <p:nvPicPr>
          <p:cNvPr id="137" name="Google Shape;137;p7" descr="Resultado de imagen para keep calm and treat"/>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297679" y="1188720"/>
            <a:ext cx="7607867" cy="448056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8"/>
          <p:cNvSpPr txBox="1">
            <a:spLocks noGrp="1"/>
          </p:cNvSpPr>
          <p:nvPr>
            <p:ph type="title"/>
          </p:nvPr>
        </p:nvSpPr>
        <p:spPr>
          <a:xfrm>
            <a:off x="423513" y="111490"/>
            <a:ext cx="10515600" cy="104299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BB0B0"/>
              </a:buClr>
              <a:buSzPts val="3600"/>
              <a:buFont typeface="Montserrat"/>
              <a:buNone/>
            </a:pPr>
            <a:r>
              <a:rPr lang="es-ES" sz="3600" b="1" dirty="0">
                <a:solidFill>
                  <a:srgbClr val="3BB0B0"/>
                </a:solidFill>
                <a:latin typeface="Montserrat"/>
                <a:ea typeface="Montserrat"/>
                <a:cs typeface="Montserrat"/>
                <a:sym typeface="Montserrat"/>
              </a:rPr>
              <a:t>¿Qué debemos preguntar?</a:t>
            </a:r>
            <a:endParaRPr dirty="0"/>
          </a:p>
        </p:txBody>
      </p:sp>
      <p:grpSp>
        <p:nvGrpSpPr>
          <p:cNvPr id="145" name="Google Shape;145;p8"/>
          <p:cNvGrpSpPr/>
          <p:nvPr/>
        </p:nvGrpSpPr>
        <p:grpSpPr>
          <a:xfrm>
            <a:off x="4093191" y="1472696"/>
            <a:ext cx="7592439" cy="3084428"/>
            <a:chOff x="719729" y="280"/>
            <a:chExt cx="7592439" cy="3084428"/>
          </a:xfrm>
        </p:grpSpPr>
        <p:sp>
          <p:nvSpPr>
            <p:cNvPr id="146" name="Google Shape;146;p8"/>
            <p:cNvSpPr/>
            <p:nvPr/>
          </p:nvSpPr>
          <p:spPr>
            <a:xfrm>
              <a:off x="719729" y="280"/>
              <a:ext cx="2372637" cy="1423582"/>
            </a:xfrm>
            <a:prstGeom prst="rect">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8"/>
            <p:cNvSpPr txBox="1"/>
            <p:nvPr/>
          </p:nvSpPr>
          <p:spPr>
            <a:xfrm>
              <a:off x="719729" y="280"/>
              <a:ext cx="2372637" cy="1423582"/>
            </a:xfrm>
            <a:prstGeom prst="rect">
              <a:avLst/>
            </a:prstGeom>
            <a:noFill/>
            <a:ln>
              <a:noFill/>
            </a:ln>
          </p:spPr>
          <p:txBody>
            <a:bodyPr spcFirstLastPara="1" wrap="square" lIns="99050" tIns="99050" rIns="99050" bIns="99050" anchor="ctr" anchorCtr="0">
              <a:noAutofit/>
            </a:bodyPr>
            <a:lstStyle/>
            <a:p>
              <a:pPr marL="0" marR="0" lvl="0" indent="0" algn="ctr" rtl="0">
                <a:lnSpc>
                  <a:spcPct val="90000"/>
                </a:lnSpc>
                <a:spcBef>
                  <a:spcPts val="0"/>
                </a:spcBef>
                <a:spcAft>
                  <a:spcPts val="0"/>
                </a:spcAft>
                <a:buClr>
                  <a:schemeClr val="lt1"/>
                </a:buClr>
                <a:buSzPts val="2600"/>
                <a:buFont typeface="Montserrat"/>
                <a:buNone/>
              </a:pPr>
              <a:r>
                <a:rPr lang="es-ES" sz="2600" b="0" i="0" u="none" strike="noStrike" cap="none">
                  <a:solidFill>
                    <a:schemeClr val="lt1"/>
                  </a:solidFill>
                  <a:latin typeface="Montserrat"/>
                  <a:ea typeface="Montserrat"/>
                  <a:cs typeface="Montserrat"/>
                  <a:sym typeface="Montserrat"/>
                </a:rPr>
                <a:t>Edad de inicio </a:t>
              </a:r>
              <a:endParaRPr sz="2600" b="0" i="0" u="none" strike="noStrike" cap="none">
                <a:solidFill>
                  <a:schemeClr val="lt1"/>
                </a:solidFill>
                <a:latin typeface="Montserrat"/>
                <a:ea typeface="Montserrat"/>
                <a:cs typeface="Montserrat"/>
                <a:sym typeface="Montserrat"/>
              </a:endParaRPr>
            </a:p>
          </p:txBody>
        </p:sp>
        <p:sp>
          <p:nvSpPr>
            <p:cNvPr id="148" name="Google Shape;148;p8"/>
            <p:cNvSpPr/>
            <p:nvPr/>
          </p:nvSpPr>
          <p:spPr>
            <a:xfrm>
              <a:off x="3329630" y="280"/>
              <a:ext cx="2372637" cy="1423582"/>
            </a:xfrm>
            <a:prstGeom prst="rect">
              <a:avLst/>
            </a:prstGeom>
            <a:solidFill>
              <a:srgbClr val="B1F51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8"/>
            <p:cNvSpPr txBox="1"/>
            <p:nvPr/>
          </p:nvSpPr>
          <p:spPr>
            <a:xfrm>
              <a:off x="3329630" y="280"/>
              <a:ext cx="2372637" cy="1423582"/>
            </a:xfrm>
            <a:prstGeom prst="rect">
              <a:avLst/>
            </a:prstGeom>
            <a:noFill/>
            <a:ln>
              <a:noFill/>
            </a:ln>
          </p:spPr>
          <p:txBody>
            <a:bodyPr spcFirstLastPara="1" wrap="square" lIns="99050" tIns="99050" rIns="99050" bIns="99050" anchor="ctr" anchorCtr="0">
              <a:noAutofit/>
            </a:bodyPr>
            <a:lstStyle/>
            <a:p>
              <a:pPr marL="0" marR="0" lvl="0" indent="0" algn="ctr" rtl="0">
                <a:lnSpc>
                  <a:spcPct val="90000"/>
                </a:lnSpc>
                <a:spcBef>
                  <a:spcPts val="0"/>
                </a:spcBef>
                <a:spcAft>
                  <a:spcPts val="0"/>
                </a:spcAft>
                <a:buClr>
                  <a:schemeClr val="lt1"/>
                </a:buClr>
                <a:buSzPts val="2600"/>
                <a:buFont typeface="Montserrat"/>
                <a:buNone/>
              </a:pPr>
              <a:r>
                <a:rPr lang="es-ES" sz="2600" b="0" i="0" u="none" strike="noStrike" cap="none">
                  <a:solidFill>
                    <a:schemeClr val="lt1"/>
                  </a:solidFill>
                  <a:latin typeface="Montserrat"/>
                  <a:ea typeface="Montserrat"/>
                  <a:cs typeface="Montserrat"/>
                  <a:sym typeface="Montserrat"/>
                </a:rPr>
                <a:t>Aura o pródromo</a:t>
              </a:r>
              <a:endParaRPr sz="2600" b="0" i="0" u="none" strike="noStrike" cap="none">
                <a:solidFill>
                  <a:schemeClr val="lt1"/>
                </a:solidFill>
                <a:latin typeface="Montserrat"/>
                <a:ea typeface="Montserrat"/>
                <a:cs typeface="Montserrat"/>
                <a:sym typeface="Montserrat"/>
              </a:endParaRPr>
            </a:p>
          </p:txBody>
        </p:sp>
        <p:sp>
          <p:nvSpPr>
            <p:cNvPr id="150" name="Google Shape;150;p8"/>
            <p:cNvSpPr/>
            <p:nvPr/>
          </p:nvSpPr>
          <p:spPr>
            <a:xfrm>
              <a:off x="5939531" y="280"/>
              <a:ext cx="2372637" cy="1423582"/>
            </a:xfrm>
            <a:prstGeom prst="rect">
              <a:avLst/>
            </a:prstGeom>
            <a:solidFill>
              <a:srgbClr val="44EC2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8"/>
            <p:cNvSpPr txBox="1"/>
            <p:nvPr/>
          </p:nvSpPr>
          <p:spPr>
            <a:xfrm>
              <a:off x="5939531" y="280"/>
              <a:ext cx="2372637" cy="1423582"/>
            </a:xfrm>
            <a:prstGeom prst="rect">
              <a:avLst/>
            </a:prstGeom>
            <a:noFill/>
            <a:ln>
              <a:noFill/>
            </a:ln>
          </p:spPr>
          <p:txBody>
            <a:bodyPr spcFirstLastPara="1" wrap="square" lIns="99050" tIns="99050" rIns="99050" bIns="99050" anchor="ctr" anchorCtr="0">
              <a:noAutofit/>
            </a:bodyPr>
            <a:lstStyle/>
            <a:p>
              <a:pPr marL="0" marR="0" lvl="0" indent="0" algn="ctr" rtl="0">
                <a:lnSpc>
                  <a:spcPct val="90000"/>
                </a:lnSpc>
                <a:spcBef>
                  <a:spcPts val="0"/>
                </a:spcBef>
                <a:spcAft>
                  <a:spcPts val="0"/>
                </a:spcAft>
                <a:buClr>
                  <a:schemeClr val="lt1"/>
                </a:buClr>
                <a:buSzPts val="2600"/>
                <a:buFont typeface="Montserrat"/>
                <a:buNone/>
              </a:pPr>
              <a:r>
                <a:rPr lang="es-ES" sz="2600" b="0" i="0" u="none" strike="noStrike" cap="none">
                  <a:solidFill>
                    <a:schemeClr val="lt1"/>
                  </a:solidFill>
                  <a:latin typeface="Montserrat"/>
                  <a:ea typeface="Montserrat"/>
                  <a:cs typeface="Montserrat"/>
                  <a:sym typeface="Montserrat"/>
                </a:rPr>
                <a:t>Frecuencia, intensidad, duración</a:t>
              </a:r>
              <a:endParaRPr sz="2600" b="0" i="0" u="none" strike="noStrike" cap="none">
                <a:solidFill>
                  <a:schemeClr val="lt1"/>
                </a:solidFill>
                <a:latin typeface="Montserrat"/>
                <a:ea typeface="Montserrat"/>
                <a:cs typeface="Montserrat"/>
                <a:sym typeface="Montserrat"/>
              </a:endParaRPr>
            </a:p>
          </p:txBody>
        </p:sp>
        <p:sp>
          <p:nvSpPr>
            <p:cNvPr id="152" name="Google Shape;152;p8"/>
            <p:cNvSpPr/>
            <p:nvPr/>
          </p:nvSpPr>
          <p:spPr>
            <a:xfrm>
              <a:off x="719729" y="1661126"/>
              <a:ext cx="2372637" cy="1423582"/>
            </a:xfrm>
            <a:prstGeom prst="rect">
              <a:avLst/>
            </a:prstGeom>
            <a:solidFill>
              <a:srgbClr val="38E37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8"/>
            <p:cNvSpPr txBox="1"/>
            <p:nvPr/>
          </p:nvSpPr>
          <p:spPr>
            <a:xfrm>
              <a:off x="719729" y="1661126"/>
              <a:ext cx="2372637" cy="1423582"/>
            </a:xfrm>
            <a:prstGeom prst="rect">
              <a:avLst/>
            </a:prstGeom>
            <a:noFill/>
            <a:ln>
              <a:noFill/>
            </a:ln>
          </p:spPr>
          <p:txBody>
            <a:bodyPr spcFirstLastPara="1" wrap="square" lIns="99050" tIns="99050" rIns="99050" bIns="99050" anchor="ctr" anchorCtr="0">
              <a:noAutofit/>
            </a:bodyPr>
            <a:lstStyle/>
            <a:p>
              <a:pPr marL="0" marR="0" lvl="0" indent="0" algn="ctr" rtl="0">
                <a:lnSpc>
                  <a:spcPct val="90000"/>
                </a:lnSpc>
                <a:spcBef>
                  <a:spcPts val="0"/>
                </a:spcBef>
                <a:spcAft>
                  <a:spcPts val="0"/>
                </a:spcAft>
                <a:buClr>
                  <a:schemeClr val="lt1"/>
                </a:buClr>
                <a:buSzPts val="2600"/>
                <a:buFont typeface="Montserrat"/>
                <a:buNone/>
              </a:pPr>
              <a:r>
                <a:rPr lang="es-ES" sz="2600" b="0" i="0" u="none" strike="noStrike" cap="none">
                  <a:solidFill>
                    <a:schemeClr val="lt1"/>
                  </a:solidFill>
                  <a:latin typeface="Montserrat"/>
                  <a:ea typeface="Montserrat"/>
                  <a:cs typeface="Montserrat"/>
                  <a:sym typeface="Montserrat"/>
                </a:rPr>
                <a:t>Número de ataques por mes</a:t>
              </a:r>
              <a:endParaRPr sz="2600" b="0" i="0" u="none" strike="noStrike" cap="none">
                <a:solidFill>
                  <a:schemeClr val="lt1"/>
                </a:solidFill>
                <a:latin typeface="Montserrat"/>
                <a:ea typeface="Montserrat"/>
                <a:cs typeface="Montserrat"/>
                <a:sym typeface="Montserrat"/>
              </a:endParaRPr>
            </a:p>
          </p:txBody>
        </p:sp>
        <p:sp>
          <p:nvSpPr>
            <p:cNvPr id="154" name="Google Shape;154;p8"/>
            <p:cNvSpPr/>
            <p:nvPr/>
          </p:nvSpPr>
          <p:spPr>
            <a:xfrm>
              <a:off x="3329630" y="1661126"/>
              <a:ext cx="2372637" cy="1423582"/>
            </a:xfrm>
            <a:prstGeom prst="rect">
              <a:avLst/>
            </a:prstGeom>
            <a:solidFill>
              <a:srgbClr val="49DCD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8"/>
            <p:cNvSpPr txBox="1"/>
            <p:nvPr/>
          </p:nvSpPr>
          <p:spPr>
            <a:xfrm>
              <a:off x="3329630" y="1661126"/>
              <a:ext cx="2372637" cy="1423582"/>
            </a:xfrm>
            <a:prstGeom prst="rect">
              <a:avLst/>
            </a:prstGeom>
            <a:noFill/>
            <a:ln>
              <a:noFill/>
            </a:ln>
          </p:spPr>
          <p:txBody>
            <a:bodyPr spcFirstLastPara="1" wrap="square" lIns="99050" tIns="99050" rIns="99050" bIns="99050" anchor="ctr" anchorCtr="0">
              <a:noAutofit/>
            </a:bodyPr>
            <a:lstStyle/>
            <a:p>
              <a:pPr marL="0" marR="0" lvl="0" indent="0" algn="ctr" rtl="0">
                <a:lnSpc>
                  <a:spcPct val="90000"/>
                </a:lnSpc>
                <a:spcBef>
                  <a:spcPts val="0"/>
                </a:spcBef>
                <a:spcAft>
                  <a:spcPts val="0"/>
                </a:spcAft>
                <a:buClr>
                  <a:schemeClr val="lt1"/>
                </a:buClr>
                <a:buSzPts val="2600"/>
                <a:buFont typeface="Montserrat"/>
                <a:buNone/>
              </a:pPr>
              <a:r>
                <a:rPr lang="es-ES" sz="2600" b="0" i="0" u="none" strike="noStrike" cap="none">
                  <a:solidFill>
                    <a:schemeClr val="lt1"/>
                  </a:solidFill>
                  <a:latin typeface="Montserrat"/>
                  <a:ea typeface="Montserrat"/>
                  <a:cs typeface="Montserrat"/>
                  <a:sym typeface="Montserrat"/>
                </a:rPr>
                <a:t>Tiempo y modo de inicio</a:t>
              </a:r>
              <a:endParaRPr sz="2600" b="0" i="0" u="none" strike="noStrike" cap="none">
                <a:solidFill>
                  <a:schemeClr val="lt1"/>
                </a:solidFill>
                <a:latin typeface="Montserrat"/>
                <a:ea typeface="Montserrat"/>
                <a:cs typeface="Montserrat"/>
                <a:sym typeface="Montserrat"/>
              </a:endParaRPr>
            </a:p>
          </p:txBody>
        </p:sp>
        <p:sp>
          <p:nvSpPr>
            <p:cNvPr id="156" name="Google Shape;156;p8"/>
            <p:cNvSpPr/>
            <p:nvPr/>
          </p:nvSpPr>
          <p:spPr>
            <a:xfrm>
              <a:off x="5939531" y="1661126"/>
              <a:ext cx="2372637" cy="1423582"/>
            </a:xfrm>
            <a:prstGeom prst="rect">
              <a:avLst/>
            </a:prstGeom>
            <a:solidFill>
              <a:srgbClr val="5999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8"/>
            <p:cNvSpPr txBox="1"/>
            <p:nvPr/>
          </p:nvSpPr>
          <p:spPr>
            <a:xfrm>
              <a:off x="5939531" y="1661126"/>
              <a:ext cx="2372637" cy="1423582"/>
            </a:xfrm>
            <a:prstGeom prst="rect">
              <a:avLst/>
            </a:prstGeom>
            <a:noFill/>
            <a:ln>
              <a:noFill/>
            </a:ln>
          </p:spPr>
          <p:txBody>
            <a:bodyPr spcFirstLastPara="1" wrap="square" lIns="99050" tIns="99050" rIns="99050" bIns="99050" anchor="ctr" anchorCtr="0">
              <a:noAutofit/>
            </a:bodyPr>
            <a:lstStyle/>
            <a:p>
              <a:pPr marL="0" marR="0" lvl="0" indent="0" algn="ctr" rtl="0">
                <a:lnSpc>
                  <a:spcPct val="90000"/>
                </a:lnSpc>
                <a:spcBef>
                  <a:spcPts val="0"/>
                </a:spcBef>
                <a:spcAft>
                  <a:spcPts val="0"/>
                </a:spcAft>
                <a:buClr>
                  <a:schemeClr val="lt1"/>
                </a:buClr>
                <a:buSzPts val="2600"/>
                <a:buFont typeface="Montserrat"/>
                <a:buNone/>
              </a:pPr>
              <a:r>
                <a:rPr lang="es-ES" sz="2600" b="0" i="0" u="none" strike="noStrike" cap="none">
                  <a:solidFill>
                    <a:schemeClr val="lt1"/>
                  </a:solidFill>
                  <a:latin typeface="Montserrat"/>
                  <a:ea typeface="Montserrat"/>
                  <a:cs typeface="Montserrat"/>
                  <a:sym typeface="Montserrat"/>
                </a:rPr>
                <a:t>Calidad, sitio y radiación del dolor </a:t>
              </a:r>
              <a:endParaRPr sz="2600" b="0" i="0" u="none" strike="noStrike" cap="none">
                <a:solidFill>
                  <a:schemeClr val="lt1"/>
                </a:solidFill>
                <a:latin typeface="Montserrat"/>
                <a:ea typeface="Montserrat"/>
                <a:cs typeface="Montserrat"/>
                <a:sym typeface="Montserrat"/>
              </a:endParaRPr>
            </a:p>
          </p:txBody>
        </p:sp>
      </p:grpSp>
      <p:grpSp>
        <p:nvGrpSpPr>
          <p:cNvPr id="158" name="Google Shape;158;p8"/>
          <p:cNvGrpSpPr/>
          <p:nvPr/>
        </p:nvGrpSpPr>
        <p:grpSpPr>
          <a:xfrm>
            <a:off x="4883001" y="1472706"/>
            <a:ext cx="6593787" cy="4121117"/>
            <a:chOff x="639695" y="1665"/>
            <a:chExt cx="6593787" cy="4121117"/>
          </a:xfrm>
        </p:grpSpPr>
        <p:sp>
          <p:nvSpPr>
            <p:cNvPr id="159" name="Google Shape;159;p8"/>
            <p:cNvSpPr/>
            <p:nvPr/>
          </p:nvSpPr>
          <p:spPr>
            <a:xfrm>
              <a:off x="639695" y="1665"/>
              <a:ext cx="2060558" cy="1236335"/>
            </a:xfrm>
            <a:prstGeom prst="rect">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8"/>
            <p:cNvSpPr txBox="1"/>
            <p:nvPr/>
          </p:nvSpPr>
          <p:spPr>
            <a:xfrm>
              <a:off x="639695" y="1665"/>
              <a:ext cx="2060558" cy="1236335"/>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Montserrat"/>
                <a:buNone/>
              </a:pPr>
              <a:r>
                <a:rPr lang="es-ES" sz="1800" b="0" i="0" u="none" strike="noStrike" cap="none">
                  <a:solidFill>
                    <a:schemeClr val="lt1"/>
                  </a:solidFill>
                  <a:latin typeface="Montserrat"/>
                  <a:ea typeface="Montserrat"/>
                  <a:cs typeface="Montserrat"/>
                  <a:sym typeface="Montserrat"/>
                </a:rPr>
                <a:t>Posición</a:t>
              </a:r>
              <a:endParaRPr sz="1800" b="0" i="0" u="none" strike="noStrike" cap="none">
                <a:solidFill>
                  <a:schemeClr val="lt1"/>
                </a:solidFill>
                <a:latin typeface="Montserrat"/>
                <a:ea typeface="Montserrat"/>
                <a:cs typeface="Montserrat"/>
                <a:sym typeface="Montserrat"/>
              </a:endParaRPr>
            </a:p>
          </p:txBody>
        </p:sp>
        <p:sp>
          <p:nvSpPr>
            <p:cNvPr id="161" name="Google Shape;161;p8"/>
            <p:cNvSpPr/>
            <p:nvPr/>
          </p:nvSpPr>
          <p:spPr>
            <a:xfrm>
              <a:off x="2906310" y="1665"/>
              <a:ext cx="2060558" cy="1236335"/>
            </a:xfrm>
            <a:prstGeom prst="rect">
              <a:avLst/>
            </a:prstGeom>
            <a:solidFill>
              <a:srgbClr val="56B2D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8"/>
            <p:cNvSpPr txBox="1"/>
            <p:nvPr/>
          </p:nvSpPr>
          <p:spPr>
            <a:xfrm>
              <a:off x="2906310" y="1665"/>
              <a:ext cx="2060558" cy="1236335"/>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Montserrat"/>
                <a:buNone/>
              </a:pPr>
              <a:r>
                <a:rPr lang="es-ES" sz="1800" b="0" i="0" u="none" strike="noStrike" cap="none">
                  <a:solidFill>
                    <a:schemeClr val="lt1"/>
                  </a:solidFill>
                  <a:latin typeface="Montserrat"/>
                  <a:ea typeface="Montserrat"/>
                  <a:cs typeface="Montserrat"/>
                  <a:sym typeface="Montserrat"/>
                </a:rPr>
                <a:t>Efecto de la actividad</a:t>
              </a:r>
              <a:endParaRPr sz="1800" b="0" i="0" u="none" strike="noStrike" cap="none">
                <a:solidFill>
                  <a:schemeClr val="lt1"/>
                </a:solidFill>
                <a:latin typeface="Montserrat"/>
                <a:ea typeface="Montserrat"/>
                <a:cs typeface="Montserrat"/>
                <a:sym typeface="Montserrat"/>
              </a:endParaRPr>
            </a:p>
          </p:txBody>
        </p:sp>
        <p:sp>
          <p:nvSpPr>
            <p:cNvPr id="163" name="Google Shape;163;p8"/>
            <p:cNvSpPr/>
            <p:nvPr/>
          </p:nvSpPr>
          <p:spPr>
            <a:xfrm>
              <a:off x="5172924" y="1665"/>
              <a:ext cx="2060558" cy="1236335"/>
            </a:xfrm>
            <a:prstGeom prst="rect">
              <a:avLst/>
            </a:prstGeom>
            <a:solidFill>
              <a:srgbClr val="52CBC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8"/>
            <p:cNvSpPr txBox="1"/>
            <p:nvPr/>
          </p:nvSpPr>
          <p:spPr>
            <a:xfrm>
              <a:off x="5172924" y="1665"/>
              <a:ext cx="2060558" cy="1236335"/>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Montserrat"/>
                <a:buNone/>
              </a:pPr>
              <a:r>
                <a:rPr lang="es-ES" sz="1800" b="0" i="0" u="none" strike="noStrike" cap="none">
                  <a:solidFill>
                    <a:schemeClr val="lt1"/>
                  </a:solidFill>
                  <a:latin typeface="Montserrat"/>
                  <a:ea typeface="Montserrat"/>
                  <a:cs typeface="Montserrat"/>
                  <a:sym typeface="Montserrat"/>
                </a:rPr>
                <a:t>Relación comida/alcohol</a:t>
              </a:r>
              <a:endParaRPr sz="1800" b="0" i="0" u="none" strike="noStrike" cap="none">
                <a:solidFill>
                  <a:schemeClr val="lt1"/>
                </a:solidFill>
                <a:latin typeface="Montserrat"/>
                <a:ea typeface="Montserrat"/>
                <a:cs typeface="Montserrat"/>
                <a:sym typeface="Montserrat"/>
              </a:endParaRPr>
            </a:p>
          </p:txBody>
        </p:sp>
        <p:sp>
          <p:nvSpPr>
            <p:cNvPr id="165" name="Google Shape;165;p8"/>
            <p:cNvSpPr/>
            <p:nvPr/>
          </p:nvSpPr>
          <p:spPr>
            <a:xfrm>
              <a:off x="639695" y="1444056"/>
              <a:ext cx="2060558" cy="1236335"/>
            </a:xfrm>
            <a:prstGeom prst="rect">
              <a:avLst/>
            </a:prstGeom>
            <a:solidFill>
              <a:srgbClr val="4EC8A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8"/>
            <p:cNvSpPr txBox="1"/>
            <p:nvPr/>
          </p:nvSpPr>
          <p:spPr>
            <a:xfrm>
              <a:off x="639695" y="1444056"/>
              <a:ext cx="2060558" cy="1236335"/>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Montserrat"/>
                <a:buNone/>
              </a:pPr>
              <a:r>
                <a:rPr lang="es-ES" sz="1800" b="0" i="0" u="none" strike="noStrike" cap="none">
                  <a:solidFill>
                    <a:schemeClr val="lt1"/>
                  </a:solidFill>
                  <a:latin typeface="Montserrat"/>
                  <a:ea typeface="Montserrat"/>
                  <a:cs typeface="Montserrat"/>
                  <a:sym typeface="Montserrat"/>
                </a:rPr>
                <a:t>Medicamentos</a:t>
              </a:r>
              <a:endParaRPr sz="1800" b="0" i="0" u="none" strike="noStrike" cap="none">
                <a:solidFill>
                  <a:schemeClr val="lt1"/>
                </a:solidFill>
                <a:latin typeface="Montserrat"/>
                <a:ea typeface="Montserrat"/>
                <a:cs typeface="Montserrat"/>
                <a:sym typeface="Montserrat"/>
              </a:endParaRPr>
            </a:p>
          </p:txBody>
        </p:sp>
        <p:sp>
          <p:nvSpPr>
            <p:cNvPr id="167" name="Google Shape;167;p8"/>
            <p:cNvSpPr/>
            <p:nvPr/>
          </p:nvSpPr>
          <p:spPr>
            <a:xfrm>
              <a:off x="2906310" y="1444056"/>
              <a:ext cx="2060558" cy="1236335"/>
            </a:xfrm>
            <a:prstGeom prst="rect">
              <a:avLst/>
            </a:prstGeom>
            <a:solidFill>
              <a:srgbClr val="4CC38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8"/>
            <p:cNvSpPr txBox="1"/>
            <p:nvPr/>
          </p:nvSpPr>
          <p:spPr>
            <a:xfrm>
              <a:off x="2906310" y="1444056"/>
              <a:ext cx="2060558" cy="1236335"/>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Montserrat"/>
                <a:buNone/>
              </a:pPr>
              <a:r>
                <a:rPr lang="es-ES" sz="1800" b="0" i="0" u="none" strike="noStrike" cap="none">
                  <a:solidFill>
                    <a:schemeClr val="lt1"/>
                  </a:solidFill>
                  <a:latin typeface="Montserrat"/>
                  <a:ea typeface="Montserrat"/>
                  <a:cs typeface="Montserrat"/>
                  <a:sym typeface="Montserrat"/>
                </a:rPr>
                <a:t>Traumatismo reciente </a:t>
              </a:r>
              <a:endParaRPr sz="1800" b="0" i="0" u="none" strike="noStrike" cap="none">
                <a:solidFill>
                  <a:schemeClr val="lt1"/>
                </a:solidFill>
                <a:latin typeface="Montserrat"/>
                <a:ea typeface="Montserrat"/>
                <a:cs typeface="Montserrat"/>
                <a:sym typeface="Montserrat"/>
              </a:endParaRPr>
            </a:p>
          </p:txBody>
        </p:sp>
        <p:sp>
          <p:nvSpPr>
            <p:cNvPr id="169" name="Google Shape;169;p8"/>
            <p:cNvSpPr/>
            <p:nvPr/>
          </p:nvSpPr>
          <p:spPr>
            <a:xfrm>
              <a:off x="5172924" y="1444056"/>
              <a:ext cx="2060558" cy="1236335"/>
            </a:xfrm>
            <a:prstGeom prst="rect">
              <a:avLst/>
            </a:prstGeom>
            <a:solidFill>
              <a:srgbClr val="49BF6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8"/>
            <p:cNvSpPr txBox="1"/>
            <p:nvPr/>
          </p:nvSpPr>
          <p:spPr>
            <a:xfrm>
              <a:off x="5172924" y="1444056"/>
              <a:ext cx="2060558" cy="1236335"/>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Montserrat"/>
                <a:buNone/>
              </a:pPr>
              <a:r>
                <a:rPr lang="es-ES" sz="1800" b="0" i="0" u="none" strike="noStrike" cap="none">
                  <a:solidFill>
                    <a:schemeClr val="lt1"/>
                  </a:solidFill>
                  <a:latin typeface="Montserrat"/>
                  <a:ea typeface="Montserrat"/>
                  <a:cs typeface="Montserrat"/>
                  <a:sym typeface="Montserrat"/>
                </a:rPr>
                <a:t>Cambios con el sueño, ejercicio, peso </a:t>
              </a:r>
              <a:endParaRPr sz="1800" b="0" i="0" u="none" strike="noStrike" cap="none">
                <a:solidFill>
                  <a:schemeClr val="lt1"/>
                </a:solidFill>
                <a:latin typeface="Montserrat"/>
                <a:ea typeface="Montserrat"/>
                <a:cs typeface="Montserrat"/>
                <a:sym typeface="Montserrat"/>
              </a:endParaRPr>
            </a:p>
          </p:txBody>
        </p:sp>
        <p:sp>
          <p:nvSpPr>
            <p:cNvPr id="171" name="Google Shape;171;p8"/>
            <p:cNvSpPr/>
            <p:nvPr/>
          </p:nvSpPr>
          <p:spPr>
            <a:xfrm>
              <a:off x="639695" y="2886447"/>
              <a:ext cx="2060558" cy="1236335"/>
            </a:xfrm>
            <a:prstGeom prst="rect">
              <a:avLst/>
            </a:prstGeom>
            <a:solidFill>
              <a:srgbClr val="46BA4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8"/>
            <p:cNvSpPr txBox="1"/>
            <p:nvPr/>
          </p:nvSpPr>
          <p:spPr>
            <a:xfrm>
              <a:off x="639695" y="2886447"/>
              <a:ext cx="2060558" cy="1236335"/>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Montserrat"/>
                <a:buNone/>
              </a:pPr>
              <a:r>
                <a:rPr lang="es-ES" sz="1800" b="0" i="0" u="none" strike="noStrike" cap="none">
                  <a:solidFill>
                    <a:schemeClr val="lt1"/>
                  </a:solidFill>
                  <a:latin typeface="Montserrat"/>
                  <a:ea typeface="Montserrat"/>
                  <a:cs typeface="Montserrat"/>
                  <a:sym typeface="Montserrat"/>
                </a:rPr>
                <a:t>Discapacidad </a:t>
              </a:r>
              <a:endParaRPr sz="1800" b="0" i="0" u="none" strike="noStrike" cap="none">
                <a:solidFill>
                  <a:schemeClr val="lt1"/>
                </a:solidFill>
                <a:latin typeface="Montserrat"/>
                <a:ea typeface="Montserrat"/>
                <a:cs typeface="Montserrat"/>
                <a:sym typeface="Montserrat"/>
              </a:endParaRPr>
            </a:p>
          </p:txBody>
        </p:sp>
        <p:sp>
          <p:nvSpPr>
            <p:cNvPr id="173" name="Google Shape;173;p8"/>
            <p:cNvSpPr/>
            <p:nvPr/>
          </p:nvSpPr>
          <p:spPr>
            <a:xfrm>
              <a:off x="2906310" y="2886447"/>
              <a:ext cx="2060558" cy="1236335"/>
            </a:xfrm>
            <a:prstGeom prst="rect">
              <a:avLst/>
            </a:prstGeom>
            <a:solidFill>
              <a:srgbClr val="58B34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8"/>
            <p:cNvSpPr txBox="1"/>
            <p:nvPr/>
          </p:nvSpPr>
          <p:spPr>
            <a:xfrm>
              <a:off x="2906310" y="2886447"/>
              <a:ext cx="2060558" cy="1236335"/>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Montserrat"/>
                <a:buNone/>
              </a:pPr>
              <a:r>
                <a:rPr lang="es-ES" sz="1800">
                  <a:solidFill>
                    <a:schemeClr val="lt1"/>
                  </a:solidFill>
                  <a:latin typeface="Montserrat"/>
                  <a:ea typeface="Montserrat"/>
                  <a:cs typeface="Montserrat"/>
                  <a:sym typeface="Montserrat"/>
                </a:rPr>
                <a:t>¿</a:t>
              </a:r>
              <a:r>
                <a:rPr lang="es-ES" sz="1800" b="0" i="0" u="none" strike="noStrike" cap="none">
                  <a:solidFill>
                    <a:schemeClr val="lt1"/>
                  </a:solidFill>
                  <a:latin typeface="Montserrat"/>
                  <a:ea typeface="Montserrat"/>
                  <a:cs typeface="Montserrat"/>
                  <a:sym typeface="Montserrat"/>
                </a:rPr>
                <a:t>Planifica? Ciclo menstrual</a:t>
              </a:r>
              <a:endParaRPr sz="1800" b="0" i="0" u="none" strike="noStrike" cap="none">
                <a:solidFill>
                  <a:schemeClr val="lt1"/>
                </a:solidFill>
                <a:latin typeface="Montserrat"/>
                <a:ea typeface="Montserrat"/>
                <a:cs typeface="Montserrat"/>
                <a:sym typeface="Montserrat"/>
              </a:endParaRPr>
            </a:p>
          </p:txBody>
        </p:sp>
        <p:sp>
          <p:nvSpPr>
            <p:cNvPr id="175" name="Google Shape;175;p8"/>
            <p:cNvSpPr/>
            <p:nvPr/>
          </p:nvSpPr>
          <p:spPr>
            <a:xfrm>
              <a:off x="5172924" y="2886447"/>
              <a:ext cx="2060558" cy="1236335"/>
            </a:xfrm>
            <a:prstGeom prst="rect">
              <a:avLst/>
            </a:prstGeom>
            <a:solidFill>
              <a:srgbClr val="6FAB4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8"/>
            <p:cNvSpPr txBox="1"/>
            <p:nvPr/>
          </p:nvSpPr>
          <p:spPr>
            <a:xfrm>
              <a:off x="5172924" y="2886447"/>
              <a:ext cx="2060558" cy="1236335"/>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Montserrat"/>
                <a:buNone/>
              </a:pPr>
              <a:r>
                <a:rPr lang="es-ES" sz="1800" b="0" i="0" u="none" strike="noStrike" cap="none">
                  <a:solidFill>
                    <a:schemeClr val="lt1"/>
                  </a:solidFill>
                  <a:latin typeface="Montserrat"/>
                  <a:ea typeface="Montserrat"/>
                  <a:cs typeface="Montserrat"/>
                  <a:sym typeface="Montserrat"/>
                </a:rPr>
                <a:t>Factores ambientales</a:t>
              </a:r>
              <a:endParaRPr sz="1800" b="0" i="0" u="none" strike="noStrike" cap="none">
                <a:solidFill>
                  <a:schemeClr val="lt1"/>
                </a:solidFill>
                <a:latin typeface="Montserrat"/>
                <a:ea typeface="Montserrat"/>
                <a:cs typeface="Montserrat"/>
                <a:sym typeface="Montserrat"/>
              </a:endParaRPr>
            </a:p>
          </p:txBody>
        </p:sp>
      </p:grpSp>
      <p:pic>
        <p:nvPicPr>
          <p:cNvPr id="177" name="Google Shape;177;p8"/>
          <p:cNvPicPr preferRelativeResize="0"/>
          <p:nvPr/>
        </p:nvPicPr>
        <p:blipFill rotWithShape="1">
          <a:blip r:embed="rId3">
            <a:alphaModFix/>
          </a:blip>
          <a:srcRect/>
          <a:stretch/>
        </p:blipFill>
        <p:spPr>
          <a:xfrm>
            <a:off x="6033436" y="1472698"/>
            <a:ext cx="4292912" cy="454891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7"/>
                                        </p:tgtEl>
                                        <p:attrNameLst>
                                          <p:attrName>style.visibility</p:attrName>
                                        </p:attrNameLst>
                                      </p:cBhvr>
                                      <p:to>
                                        <p:strVal val="visible"/>
                                      </p:to>
                                    </p:set>
                                    <p:animEffect transition="in" filter="fade">
                                      <p:cBhvr>
                                        <p:cTn id="7" dur="500"/>
                                        <p:tgtEl>
                                          <p:spTgt spid="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9"/>
          <p:cNvSpPr txBox="1">
            <a:spLocks noGrp="1"/>
          </p:cNvSpPr>
          <p:nvPr>
            <p:ph type="title"/>
          </p:nvPr>
        </p:nvSpPr>
        <p:spPr>
          <a:xfrm>
            <a:off x="402692" y="359526"/>
            <a:ext cx="4096625" cy="7256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BB0B0"/>
              </a:buClr>
              <a:buSzPts val="4000"/>
              <a:buFont typeface="Montserrat"/>
              <a:buNone/>
            </a:pPr>
            <a:r>
              <a:rPr lang="es-ES" sz="4000" b="1" dirty="0">
                <a:solidFill>
                  <a:srgbClr val="3BB0B0"/>
                </a:solidFill>
                <a:latin typeface="Montserrat"/>
                <a:ea typeface="Montserrat"/>
                <a:cs typeface="Montserrat"/>
                <a:sym typeface="Montserrat"/>
              </a:rPr>
              <a:t>Examen físico</a:t>
            </a:r>
            <a:endParaRPr dirty="0"/>
          </a:p>
        </p:txBody>
      </p:sp>
      <p:pic>
        <p:nvPicPr>
          <p:cNvPr id="184" name="Google Shape;184;p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826327" y="3353883"/>
            <a:ext cx="2622431" cy="1874149"/>
          </a:xfrm>
          <a:prstGeom prst="rect">
            <a:avLst/>
          </a:prstGeom>
          <a:noFill/>
          <a:ln>
            <a:noFill/>
          </a:ln>
        </p:spPr>
      </p:pic>
      <p:pic>
        <p:nvPicPr>
          <p:cNvPr id="185" name="Google Shape;185;p9"/>
          <p:cNvPicPr preferRelativeResize="0"/>
          <p:nvPr/>
        </p:nvPicPr>
        <p:blipFill rotWithShape="1">
          <a:blip r:embed="rId4">
            <a:alphaModFix/>
          </a:blip>
          <a:srcRect/>
          <a:stretch/>
        </p:blipFill>
        <p:spPr>
          <a:xfrm>
            <a:off x="1629634" y="1171921"/>
            <a:ext cx="2756211" cy="2499276"/>
          </a:xfrm>
          <a:prstGeom prst="rect">
            <a:avLst/>
          </a:prstGeom>
          <a:noFill/>
          <a:ln>
            <a:noFill/>
          </a:ln>
        </p:spPr>
      </p:pic>
      <p:pic>
        <p:nvPicPr>
          <p:cNvPr id="186" name="Google Shape;186;p9"/>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099604" y="1423217"/>
            <a:ext cx="4303537" cy="1841914"/>
          </a:xfrm>
          <a:prstGeom prst="rect">
            <a:avLst/>
          </a:prstGeom>
          <a:noFill/>
          <a:ln>
            <a:noFill/>
          </a:ln>
        </p:spPr>
      </p:pic>
      <p:pic>
        <p:nvPicPr>
          <p:cNvPr id="187" name="Google Shape;187;p9"/>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8826327" y="1423217"/>
            <a:ext cx="2622430" cy="1874149"/>
          </a:xfrm>
          <a:prstGeom prst="rect">
            <a:avLst/>
          </a:prstGeom>
          <a:noFill/>
          <a:ln>
            <a:noFill/>
          </a:ln>
        </p:spPr>
      </p:pic>
      <p:pic>
        <p:nvPicPr>
          <p:cNvPr id="188" name="Google Shape;188;p9"/>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5670087" y="3297366"/>
            <a:ext cx="3162569" cy="1966824"/>
          </a:xfrm>
          <a:prstGeom prst="rect">
            <a:avLst/>
          </a:prstGeom>
          <a:noFill/>
          <a:ln>
            <a:noFill/>
          </a:ln>
        </p:spPr>
      </p:pic>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TotalTime>
  <Words>2682</Words>
  <Application>Microsoft Office PowerPoint</Application>
  <PresentationFormat>Panorámica</PresentationFormat>
  <Paragraphs>370</Paragraphs>
  <Slides>54</Slides>
  <Notes>54</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54</vt:i4>
      </vt:variant>
    </vt:vector>
  </HeadingPairs>
  <TitlesOfParts>
    <vt:vector size="58" baseType="lpstr">
      <vt:lpstr>Arial</vt:lpstr>
      <vt:lpstr>Calibri</vt:lpstr>
      <vt:lpstr>Montserrat</vt:lpstr>
      <vt:lpstr>Tema de Office</vt:lpstr>
      <vt:lpstr>Enfoque clínico y terapéutico de las cefaleas en adultos</vt:lpstr>
      <vt:lpstr>Pregunta 1</vt:lpstr>
      <vt:lpstr>Pregunta 2</vt:lpstr>
      <vt:lpstr>Pregunta 3</vt:lpstr>
      <vt:lpstr>Introducción </vt:lpstr>
      <vt:lpstr>¿Por qué consultan los pacientes?</vt:lpstr>
      <vt:lpstr>Presentación de PowerPoint</vt:lpstr>
      <vt:lpstr>¿Qué debemos preguntar?</vt:lpstr>
      <vt:lpstr>Examen físico</vt:lpstr>
      <vt:lpstr>Banderas rojas: “SNOOP”</vt:lpstr>
      <vt:lpstr>SNOOP10 2019 </vt:lpstr>
      <vt:lpstr>SNOOP10 2019 </vt:lpstr>
      <vt:lpstr>SNOOP10 2019 </vt:lpstr>
      <vt:lpstr>Algunas causas de cefalea secundaria</vt:lpstr>
      <vt:lpstr>Cefalea en trueno </vt:lpstr>
      <vt:lpstr>Cefalea aguda en jóvenes</vt:lpstr>
      <vt:lpstr>Cefalea subaguda-crónica y alteración de la visión </vt:lpstr>
      <vt:lpstr>Cefalea en paciente anciano</vt:lpstr>
      <vt:lpstr>Cefaleas primarias</vt:lpstr>
      <vt:lpstr>Migraña</vt:lpstr>
      <vt:lpstr>Definición</vt:lpstr>
      <vt:lpstr>Fisiopatología </vt:lpstr>
      <vt:lpstr>Clasificación</vt:lpstr>
      <vt:lpstr>Desencadenantes</vt:lpstr>
      <vt:lpstr>Fases de la migraña</vt:lpstr>
      <vt:lpstr>Migraña sin aura</vt:lpstr>
      <vt:lpstr>Migraña con aura </vt:lpstr>
      <vt:lpstr>Estado migrañoso </vt:lpstr>
      <vt:lpstr>Migraña crónica </vt:lpstr>
      <vt:lpstr>Tratamiento en urgencias</vt:lpstr>
      <vt:lpstr>Abordaje por tipo de crisis </vt:lpstr>
      <vt:lpstr>Atacar por varios mecanismos de acción </vt:lpstr>
      <vt:lpstr>Triptanes</vt:lpstr>
      <vt:lpstr>Estado migrañoso </vt:lpstr>
      <vt:lpstr>Tratamiento profiláctico</vt:lpstr>
      <vt:lpstr>Tratamiento profiláctico</vt:lpstr>
      <vt:lpstr>Cefaleas trigémino autonómicas</vt:lpstr>
      <vt:lpstr>Clasificación</vt:lpstr>
      <vt:lpstr>Cefalea en racimos </vt:lpstr>
      <vt:lpstr>Cefalea en racimos: perfil clínico</vt:lpstr>
      <vt:lpstr>Desencadenantes</vt:lpstr>
      <vt:lpstr>Cefalea en racimos: comorbilidades</vt:lpstr>
      <vt:lpstr>Tratamiento en urgencias </vt:lpstr>
      <vt:lpstr>Cefalea tensional </vt:lpstr>
      <vt:lpstr>Fisiopatología</vt:lpstr>
      <vt:lpstr>Clínica</vt:lpstr>
      <vt:lpstr>Criterios diagnósticos</vt:lpstr>
      <vt:lpstr>Tratamiento </vt:lpstr>
      <vt:lpstr>Tratamiento no farmacológico</vt:lpstr>
      <vt:lpstr>Repaso</vt:lpstr>
      <vt:lpstr>Pregunta 1</vt:lpstr>
      <vt:lpstr>Pregunta 2</vt:lpstr>
      <vt:lpstr>Pregunta 3</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Enfoque clínico y terapéutico de las cefaleas en adultos</dc:title>
  <dc:creator>Juan Peláez</dc:creator>
  <cp:lastModifiedBy>User</cp:lastModifiedBy>
  <cp:revision>13</cp:revision>
  <dcterms:created xsi:type="dcterms:W3CDTF">2018-06-29T00:38:56Z</dcterms:created>
  <dcterms:modified xsi:type="dcterms:W3CDTF">2021-03-01T21:45:35Z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2058301</vt:lpwstr>
  </property>
  <property fmtid="{D5CDD505-2E9C-101B-9397-08002B2CF9AE}" name="NXPowerLiteSettings" pid="3">
    <vt:lpwstr>C7000400038000</vt:lpwstr>
  </property>
  <property fmtid="{D5CDD505-2E9C-101B-9397-08002B2CF9AE}" name="NXPowerLiteVersion" pid="4">
    <vt:lpwstr>S9.0.3</vt:lpwstr>
  </property>
</Properties>
</file>