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12192000" cy="6858000"/>
  <p:notesSz cx="6858000" cy="9144000"/>
  <p:embeddedFontLs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Montserrat" panose="02000505000000020004" pitchFamily="2" charset="0"/>
      <p:regular r:id="rId81"/>
      <p:bold r:id="rId82"/>
      <p:italic r:id="rId83"/>
      <p:boldItalic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j53cmQ6Q4XpldsAYaPwNnbf7sh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9CBB05-FF8B-4E8D-A562-AD5BD721638B}">
  <a:tblStyle styleId="{269CBB05-FF8B-4E8D-A562-AD5BD72163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84" Type="http://schemas.openxmlformats.org/officeDocument/2006/relationships/font" Target="fonts/font8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Signo de Fleichner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6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5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6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2" name="Google Shape;82;p86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8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9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7" name="Google Shape;37;p79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0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1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1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3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83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4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4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5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8.jpeg" Type="http://schemas.openxmlformats.org/officeDocument/2006/relationships/image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 ?><Relationships xmlns="http://schemas.openxmlformats.org/package/2006/relationships"><Relationship Id="rId3" Target="../media/image45.png" Type="http://schemas.openxmlformats.org/officeDocument/2006/relationships/image"/><Relationship Id="rId2" Target="../notesSlides/notesSlide55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7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2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notesSlides/notesSlide7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0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524000" y="5486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7200"/>
              <a:buFont typeface="Montserrat"/>
              <a:buNone/>
            </a:pPr>
            <a:r>
              <a:rPr lang="en-US" sz="7200"/>
              <a:t>Embolia pulmonar</a:t>
            </a:r>
            <a:endParaRPr sz="7200"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781300" y="3284984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/>
              <a:t>Felipe Lozano Pineda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/>
              <a:t>Residente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/>
              <a:t>Medicina interna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7522348" y="6360683"/>
            <a:ext cx="43924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Nat Revs Dis Prim volume 4, 18028 (2018)</a:t>
            </a:r>
            <a:endParaRPr/>
          </a:p>
        </p:txBody>
      </p:sp>
      <p:pic>
        <p:nvPicPr>
          <p:cNvPr id="180" name="Google Shape;180;p10" descr="Captura de pantalla de un celular con letras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5"/>
          <a:stretch/>
        </p:blipFill>
        <p:spPr>
          <a:xfrm>
            <a:off x="4733776" y="620688"/>
            <a:ext cx="7050476" cy="541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 txBox="1"/>
          <p:nvPr/>
        </p:nvSpPr>
        <p:spPr>
          <a:xfrm>
            <a:off x="479376" y="497317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Fisiopatología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1" descr="Imagen que contiene reloj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106" y="684392"/>
            <a:ext cx="6192688" cy="548921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8702102" y="6362620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637206" y="495380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Fisiopatología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1271464" y="980728"/>
            <a:ext cx="8856984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800"/>
              <a:buFont typeface="Montserrat"/>
              <a:buNone/>
            </a:pPr>
            <a:r>
              <a:rPr lang="en-US" sz="4800"/>
              <a:t>Diagnóstico </a:t>
            </a:r>
            <a:br>
              <a:rPr lang="en-US" sz="4800"/>
            </a:br>
            <a:r>
              <a:rPr lang="en-US" sz="4800"/>
              <a:t>y tratamiento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/>
        </p:nvSpPr>
        <p:spPr>
          <a:xfrm>
            <a:off x="4986783" y="1628800"/>
            <a:ext cx="7430638" cy="55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Sospeche la enfermedad.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Clasifique la probabilidad de tenerla.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Identifique el estado hemodinámico del paciente.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Defina la ayuda diagnóstica a pedir.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Inicie tratamiento.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Calcule el riesgo de mortalidad a corto plazo.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Decida dónde lo va a hospitalizar.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Planee el tratamiento a largo plazo.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  Casos especiales (TEP subsegmentario, cáncer).</a:t>
            </a:r>
            <a:endParaRPr/>
          </a:p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637206" y="548680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Abordaje del paciente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4"/>
          <p:cNvGrpSpPr/>
          <p:nvPr/>
        </p:nvGrpSpPr>
        <p:grpSpPr>
          <a:xfrm>
            <a:off x="3791744" y="1798185"/>
            <a:ext cx="7848871" cy="4161686"/>
            <a:chOff x="0" y="0"/>
            <a:chExt cx="7848871" cy="4161686"/>
          </a:xfrm>
        </p:grpSpPr>
        <p:sp>
          <p:nvSpPr>
            <p:cNvPr id="205" name="Google Shape;205;p14"/>
            <p:cNvSpPr/>
            <p:nvPr/>
          </p:nvSpPr>
          <p:spPr>
            <a:xfrm rot="-300000">
              <a:off x="24086" y="1634194"/>
              <a:ext cx="7800699" cy="893297"/>
            </a:xfrm>
            <a:prstGeom prst="mathMinus">
              <a:avLst>
                <a:gd name="adj1" fmla="val 23520"/>
              </a:avLst>
            </a:prstGeom>
            <a:solidFill>
              <a:srgbClr val="00ABA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941864" y="208084"/>
              <a:ext cx="2354661" cy="166467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4159902" y="0"/>
              <a:ext cx="2511639" cy="174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4159902" y="0"/>
              <a:ext cx="2511639" cy="174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800" tIns="241800" rIns="241800" bIns="24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3400"/>
                <a:buFont typeface="Montserrat"/>
                <a:buNone/>
              </a:pPr>
              <a:r>
                <a:rPr lang="en-US" sz="34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Factores de riesgo</a:t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552345" y="2288927"/>
              <a:ext cx="2354661" cy="166467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177330" y="2413778"/>
              <a:ext cx="2511639" cy="174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1177330" y="2413778"/>
              <a:ext cx="2511639" cy="174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800" tIns="241800" rIns="241800" bIns="24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3400"/>
                <a:buFont typeface="Montserrat"/>
                <a:buNone/>
              </a:pPr>
              <a:r>
                <a:rPr lang="en-US" sz="34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Cuadro clínico</a:t>
              </a:r>
              <a:endParaRPr/>
            </a:p>
          </p:txBody>
        </p:sp>
      </p:grpSp>
      <p:sp>
        <p:nvSpPr>
          <p:cNvPr id="212" name="Google Shape;212;p14"/>
          <p:cNvSpPr/>
          <p:nvPr/>
        </p:nvSpPr>
        <p:spPr>
          <a:xfrm>
            <a:off x="8760296" y="6283908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695400" y="574092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Sospeche la enfermedad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551384" y="429022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Provocado vs no provocado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3770" y="1829456"/>
            <a:ext cx="7648230" cy="3399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5879976" y="6290478"/>
            <a:ext cx="60486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 Thromb Haemost. 2016 Jul;14(7):1480-3.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6" descr="Imagen que contiene captura de pantalla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668" y="1066641"/>
            <a:ext cx="8613832" cy="2826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6"/>
          <p:cNvGrpSpPr/>
          <p:nvPr/>
        </p:nvGrpSpPr>
        <p:grpSpPr>
          <a:xfrm>
            <a:off x="5375920" y="4437112"/>
            <a:ext cx="5404580" cy="1650448"/>
            <a:chOff x="2819636" y="2745606"/>
            <a:chExt cx="6552728" cy="2448272"/>
          </a:xfrm>
        </p:grpSpPr>
        <p:sp>
          <p:nvSpPr>
            <p:cNvPr id="227" name="Google Shape;227;p16"/>
            <p:cNvSpPr/>
            <p:nvPr/>
          </p:nvSpPr>
          <p:spPr>
            <a:xfrm>
              <a:off x="2819636" y="2745606"/>
              <a:ext cx="6552728" cy="2448272"/>
            </a:xfrm>
            <a:prstGeom prst="roundRect">
              <a:avLst>
                <a:gd name="adj" fmla="val 16667"/>
              </a:avLst>
            </a:prstGeom>
            <a:solidFill>
              <a:srgbClr val="152B48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40%: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sin factor desencadenante.</a:t>
              </a:r>
              <a:endParaRPr/>
            </a:p>
          </p:txBody>
        </p:sp>
        <p:pic>
          <p:nvPicPr>
            <p:cNvPr id="228" name="Google Shape;228;p16" descr="Bombilla y equipo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8210" y="2996952"/>
              <a:ext cx="1656184" cy="1656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16"/>
          <p:cNvSpPr/>
          <p:nvPr/>
        </p:nvSpPr>
        <p:spPr>
          <a:xfrm>
            <a:off x="8832304" y="6492701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591946" y="261681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Sospeche la enfermedad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7"/>
          <p:cNvGrpSpPr/>
          <p:nvPr/>
        </p:nvGrpSpPr>
        <p:grpSpPr>
          <a:xfrm>
            <a:off x="6389504" y="1486202"/>
            <a:ext cx="4802295" cy="4573614"/>
            <a:chOff x="1114904" y="3264"/>
            <a:chExt cx="4802295" cy="4573614"/>
          </a:xfrm>
        </p:grpSpPr>
        <p:sp>
          <p:nvSpPr>
            <p:cNvPr id="236" name="Google Shape;236;p17"/>
            <p:cNvSpPr/>
            <p:nvPr/>
          </p:nvSpPr>
          <p:spPr>
            <a:xfrm>
              <a:off x="1114904" y="3264"/>
              <a:ext cx="2286807" cy="1372084"/>
            </a:xfrm>
            <a:prstGeom prst="rect">
              <a:avLst/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 txBox="1"/>
            <p:nvPr/>
          </p:nvSpPr>
          <p:spPr>
            <a:xfrm>
              <a:off x="1114904" y="3264"/>
              <a:ext cx="2286807" cy="137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Disnea: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50%.</a:t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630392" y="3264"/>
              <a:ext cx="2286807" cy="1372084"/>
            </a:xfrm>
            <a:prstGeom prst="rect">
              <a:avLst/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 txBox="1"/>
            <p:nvPr/>
          </p:nvSpPr>
          <p:spPr>
            <a:xfrm>
              <a:off x="3630392" y="3264"/>
              <a:ext cx="2286807" cy="137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Dolor torácico: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39%.</a:t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1114904" y="1604029"/>
              <a:ext cx="2286807" cy="1372084"/>
            </a:xfrm>
            <a:prstGeom prst="rect">
              <a:avLst/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1114904" y="1604029"/>
              <a:ext cx="2286807" cy="137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Tos: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23%.</a:t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3630392" y="1604029"/>
              <a:ext cx="2286807" cy="1372084"/>
            </a:xfrm>
            <a:prstGeom prst="rect">
              <a:avLst/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 txBox="1"/>
            <p:nvPr/>
          </p:nvSpPr>
          <p:spPr>
            <a:xfrm>
              <a:off x="3630392" y="1604029"/>
              <a:ext cx="2286807" cy="137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Hemoptisis: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8%.</a:t>
              </a: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114904" y="3204794"/>
              <a:ext cx="2286807" cy="1372084"/>
            </a:xfrm>
            <a:prstGeom prst="rect">
              <a:avLst/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1114904" y="3204794"/>
              <a:ext cx="2286807" cy="137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Síncope: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&lt; 3%.</a:t>
              </a: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3630392" y="3204794"/>
              <a:ext cx="2286807" cy="1372084"/>
            </a:xfrm>
            <a:prstGeom prst="rect">
              <a:avLst/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 txBox="1"/>
            <p:nvPr/>
          </p:nvSpPr>
          <p:spPr>
            <a:xfrm>
              <a:off x="3630392" y="3204794"/>
              <a:ext cx="2286807" cy="1372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Signos TVP: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n-US" sz="2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24%.</a:t>
              </a:r>
              <a:endParaRPr/>
            </a:p>
          </p:txBody>
        </p:sp>
      </p:grpSp>
      <p:sp>
        <p:nvSpPr>
          <p:cNvPr id="248" name="Google Shape;248;p17"/>
          <p:cNvSpPr/>
          <p:nvPr/>
        </p:nvSpPr>
        <p:spPr>
          <a:xfrm>
            <a:off x="922782" y="1541535"/>
            <a:ext cx="4320480" cy="1917776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Inestabilidad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hemodinámica: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ES COMÚN.</a:t>
            </a:r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8976320" y="6435824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587388" y="323623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Sospeche la enfermedad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7314" y="2037276"/>
            <a:ext cx="6335018" cy="384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408" y="1641372"/>
            <a:ext cx="4929906" cy="125488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 txBox="1"/>
          <p:nvPr/>
        </p:nvSpPr>
        <p:spPr>
          <a:xfrm>
            <a:off x="518022" y="313421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Manifestaciones clínicas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7752184" y="6368744"/>
            <a:ext cx="41044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Chest. 1991 Sep;100(3):598-603.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9" descr="Imagen que contiene pájar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68" y="214327"/>
            <a:ext cx="11688960" cy="23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/>
          <p:nvPr/>
        </p:nvSpPr>
        <p:spPr>
          <a:xfrm>
            <a:off x="9552384" y="6385639"/>
            <a:ext cx="2448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 Engl J Med 2016;375:1524-31</a:t>
            </a:r>
            <a:endParaRPr/>
          </a:p>
        </p:txBody>
      </p:sp>
      <p:sp>
        <p:nvSpPr>
          <p:cNvPr id="265" name="Google Shape;265;p19"/>
          <p:cNvSpPr txBox="1"/>
          <p:nvPr/>
        </p:nvSpPr>
        <p:spPr>
          <a:xfrm>
            <a:off x="4911681" y="3140968"/>
            <a:ext cx="7172443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Estudio tranversal multicéntrico en Italia.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Primera visita al servicio de urgencias por síncope.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Evaluar la prevalencia de TEP en pacientes con el primer episodio sincopal.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Exlusión: síncope previo, anticoagulación, embarazadas.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Intervención: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Calcularon probabilidad pretest (wells score) y dímero D.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Baja probabilidad pretest + dímero D negativo: no lo estudiaban.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Alta probabilidad o dímero D positivo: angioTAC o gamagrafía V/Q.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Dian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608" y="2317233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Dian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608" y="3248980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Dian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835" y="4221088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Dian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608" y="5157192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1075" y="215011"/>
            <a:ext cx="8928990" cy="48438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8184232" y="6165304"/>
            <a:ext cx="36519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JACC Cardiovasc Interv. 2014 Dec;7(12):1333-51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/>
          <p:nvPr/>
        </p:nvSpPr>
        <p:spPr>
          <a:xfrm>
            <a:off x="9624558" y="6488668"/>
            <a:ext cx="2448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 Engl J Med 2016;375:1524-31</a:t>
            </a:r>
            <a:endParaRPr/>
          </a:p>
        </p:txBody>
      </p:sp>
      <p:pic>
        <p:nvPicPr>
          <p:cNvPr id="271" name="Google Shape;271;p20" descr="Captura de pantalla de un celular con text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269752"/>
            <a:ext cx="5922785" cy="620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/>
          <p:nvPr/>
        </p:nvSpPr>
        <p:spPr>
          <a:xfrm>
            <a:off x="1991544" y="404664"/>
            <a:ext cx="2448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 Engl J Med 2016;375:1524-31</a:t>
            </a:r>
            <a:endParaRPr/>
          </a:p>
        </p:txBody>
      </p:sp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312" y="184646"/>
            <a:ext cx="7526919" cy="636010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/>
          <p:nvPr/>
        </p:nvSpPr>
        <p:spPr>
          <a:xfrm>
            <a:off x="4664312" y="3825349"/>
            <a:ext cx="7526919" cy="199154"/>
          </a:xfrm>
          <a:prstGeom prst="rect">
            <a:avLst/>
          </a:prstGeom>
          <a:solidFill>
            <a:schemeClr val="accen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4628543" y="2745727"/>
            <a:ext cx="7526919" cy="199154"/>
          </a:xfrm>
          <a:prstGeom prst="rect">
            <a:avLst/>
          </a:prstGeom>
          <a:solidFill>
            <a:schemeClr val="accen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4664312" y="4467327"/>
            <a:ext cx="7526919" cy="199154"/>
          </a:xfrm>
          <a:prstGeom prst="rect">
            <a:avLst/>
          </a:prstGeom>
          <a:solidFill>
            <a:schemeClr val="accen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4628542" y="4677038"/>
            <a:ext cx="7526919" cy="199154"/>
          </a:xfrm>
          <a:prstGeom prst="rect">
            <a:avLst/>
          </a:prstGeom>
          <a:solidFill>
            <a:schemeClr val="accen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4628542" y="4892495"/>
            <a:ext cx="7526919" cy="199154"/>
          </a:xfrm>
          <a:prstGeom prst="rect">
            <a:avLst/>
          </a:prstGeom>
          <a:solidFill>
            <a:schemeClr val="accen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4628542" y="5112764"/>
            <a:ext cx="7526919" cy="199154"/>
          </a:xfrm>
          <a:prstGeom prst="rect">
            <a:avLst/>
          </a:prstGeom>
          <a:solidFill>
            <a:schemeClr val="accen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4651835" y="5967074"/>
            <a:ext cx="7526919" cy="199154"/>
          </a:xfrm>
          <a:prstGeom prst="rect">
            <a:avLst/>
          </a:prstGeom>
          <a:solidFill>
            <a:schemeClr val="accen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/>
          <p:nvPr/>
        </p:nvSpPr>
        <p:spPr>
          <a:xfrm>
            <a:off x="9264518" y="6093296"/>
            <a:ext cx="2448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 Engl J Med 2016;375:1524-31</a:t>
            </a:r>
            <a:endParaRPr/>
          </a:p>
        </p:txBody>
      </p:sp>
      <p:sp>
        <p:nvSpPr>
          <p:cNvPr id="290" name="Google Shape;290;p22"/>
          <p:cNvSpPr txBox="1"/>
          <p:nvPr/>
        </p:nvSpPr>
        <p:spPr>
          <a:xfrm>
            <a:off x="5231904" y="1440923"/>
            <a:ext cx="6480720" cy="39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Descenlace primario:  TEP en 97/560 (17.3%) [95% CI 14.2-20.5].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TEP en 45 de los 355 pacientes (12,7%) que tenían una explicación alternativa para el síncope.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TEP 52 de los 205 pacientes (25,4%) que no la tenían.</a:t>
            </a:r>
            <a:endParaRPr/>
          </a:p>
        </p:txBody>
      </p:sp>
      <p:sp>
        <p:nvSpPr>
          <p:cNvPr id="291" name="Google Shape;291;p22"/>
          <p:cNvSpPr txBox="1"/>
          <p:nvPr/>
        </p:nvSpPr>
        <p:spPr>
          <a:xfrm>
            <a:off x="637206" y="496962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59" y="188640"/>
            <a:ext cx="11593288" cy="10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368" y="1203424"/>
            <a:ext cx="11680632" cy="269803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3"/>
          <p:cNvSpPr txBox="1"/>
          <p:nvPr/>
        </p:nvSpPr>
        <p:spPr>
          <a:xfrm>
            <a:off x="8256240" y="5383827"/>
            <a:ext cx="51125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JAMA Intern Med. 2018 Mar 1;178(3):356-362.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16" y="1331619"/>
            <a:ext cx="5725767" cy="232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4"/>
          <p:cNvGrpSpPr/>
          <p:nvPr/>
        </p:nvGrpSpPr>
        <p:grpSpPr>
          <a:xfrm>
            <a:off x="7464152" y="1630861"/>
            <a:ext cx="4350750" cy="4100332"/>
            <a:chOff x="0" y="2061"/>
            <a:chExt cx="4350750" cy="4100332"/>
          </a:xfrm>
        </p:grpSpPr>
        <p:sp>
          <p:nvSpPr>
            <p:cNvPr id="305" name="Google Shape;305;p24"/>
            <p:cNvSpPr/>
            <p:nvPr/>
          </p:nvSpPr>
          <p:spPr>
            <a:xfrm>
              <a:off x="0" y="2061"/>
              <a:ext cx="4350750" cy="7947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38795" y="40856"/>
              <a:ext cx="4273160" cy="71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n-US" sz="2000" b="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Taquicardia sinusal 🡪 40%.</a:t>
              </a: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0" y="828464"/>
              <a:ext cx="4350750" cy="7947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 txBox="1"/>
            <p:nvPr/>
          </p:nvSpPr>
          <p:spPr>
            <a:xfrm>
              <a:off x="38795" y="867259"/>
              <a:ext cx="4273160" cy="71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n-US" sz="2000" b="1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S1Q3T3  o Mcginn white🡪 20%.</a:t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0" y="1654866"/>
              <a:ext cx="4350750" cy="7947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 txBox="1"/>
            <p:nvPr/>
          </p:nvSpPr>
          <p:spPr>
            <a:xfrm>
              <a:off x="38795" y="1693661"/>
              <a:ext cx="4273160" cy="71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n-US" sz="2000" b="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Inversión de la onda T de V1 a V3.</a:t>
              </a:r>
              <a:endParaRPr sz="2000" b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0" y="2481269"/>
              <a:ext cx="4350750" cy="7947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 txBox="1"/>
            <p:nvPr/>
          </p:nvSpPr>
          <p:spPr>
            <a:xfrm>
              <a:off x="38795" y="2520064"/>
              <a:ext cx="4273160" cy="71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n-US" sz="2000" b="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BRDHH de novo.</a:t>
              </a:r>
              <a:endParaRPr sz="2000" b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0" y="3307671"/>
              <a:ext cx="4350750" cy="7947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 txBox="1"/>
            <p:nvPr/>
          </p:nvSpPr>
          <p:spPr>
            <a:xfrm>
              <a:off x="38795" y="3346466"/>
              <a:ext cx="4273160" cy="71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n-US" sz="2000" b="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Bradicardia sinusal/ TSV.</a:t>
              </a:r>
              <a:endParaRPr/>
            </a:p>
          </p:txBody>
        </p:sp>
      </p:grpSp>
      <p:sp>
        <p:nvSpPr>
          <p:cNvPr id="315" name="Google Shape;315;p24"/>
          <p:cNvSpPr/>
          <p:nvPr/>
        </p:nvSpPr>
        <p:spPr>
          <a:xfrm>
            <a:off x="8652284" y="6251861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316" name="Google Shape;316;p24"/>
          <p:cNvSpPr txBox="1"/>
          <p:nvPr/>
        </p:nvSpPr>
        <p:spPr>
          <a:xfrm>
            <a:off x="587388" y="323623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Sospeche la enfermedad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/>
          <p:nvPr/>
        </p:nvSpPr>
        <p:spPr>
          <a:xfrm>
            <a:off x="587388" y="323623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Sospeche la enfermedad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2" name="Google Shape;322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891" y="1791012"/>
            <a:ext cx="7386105" cy="451286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/>
          <p:nvPr/>
        </p:nvSpPr>
        <p:spPr>
          <a:xfrm>
            <a:off x="8533438" y="1916832"/>
            <a:ext cx="589540" cy="52225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5"/>
          <p:cNvSpPr/>
          <p:nvPr/>
        </p:nvSpPr>
        <p:spPr>
          <a:xfrm>
            <a:off x="5010572" y="4581128"/>
            <a:ext cx="589540" cy="52225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5"/>
          <p:cNvSpPr/>
          <p:nvPr/>
        </p:nvSpPr>
        <p:spPr>
          <a:xfrm>
            <a:off x="5015880" y="1916832"/>
            <a:ext cx="589540" cy="52225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 txBox="1"/>
          <p:nvPr/>
        </p:nvSpPr>
        <p:spPr>
          <a:xfrm>
            <a:off x="407368" y="262518"/>
            <a:ext cx="1079665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Sospeche la enfermedad: rx de tórax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2" name="Google Shape;332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48" y="937850"/>
            <a:ext cx="2816082" cy="24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 txBox="1"/>
          <p:nvPr/>
        </p:nvSpPr>
        <p:spPr>
          <a:xfrm>
            <a:off x="801939" y="3429000"/>
            <a:ext cx="3467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Joroba de Hampton</a:t>
            </a:r>
            <a:endParaRPr/>
          </a:p>
        </p:txBody>
      </p:sp>
      <p:pic>
        <p:nvPicPr>
          <p:cNvPr id="334" name="Google Shape;33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859" y="1119982"/>
            <a:ext cx="3800475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6"/>
          <p:cNvSpPr txBox="1"/>
          <p:nvPr/>
        </p:nvSpPr>
        <p:spPr>
          <a:xfrm>
            <a:off x="4874385" y="4209055"/>
            <a:ext cx="3800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Westermak y signo de palla</a:t>
            </a:r>
            <a:endParaRPr/>
          </a:p>
        </p:txBody>
      </p:sp>
      <p:pic>
        <p:nvPicPr>
          <p:cNvPr id="336" name="Google Shape;336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4" y="2697593"/>
            <a:ext cx="3176643" cy="335773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6"/>
          <p:cNvSpPr txBox="1"/>
          <p:nvPr/>
        </p:nvSpPr>
        <p:spPr>
          <a:xfrm>
            <a:off x="8520388" y="2315763"/>
            <a:ext cx="3800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Rx normal: 12%.</a:t>
            </a:r>
            <a:endParaRPr/>
          </a:p>
        </p:txBody>
      </p:sp>
      <p:sp>
        <p:nvSpPr>
          <p:cNvPr id="338" name="Google Shape;338;p26"/>
          <p:cNvSpPr txBox="1"/>
          <p:nvPr/>
        </p:nvSpPr>
        <p:spPr>
          <a:xfrm>
            <a:off x="9192344" y="6449512"/>
            <a:ext cx="46085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Circulation. 2007 Feb 27;115(8):e211. </a:t>
            </a:r>
            <a:endParaRPr/>
          </a:p>
        </p:txBody>
      </p:sp>
      <p:pic>
        <p:nvPicPr>
          <p:cNvPr id="339" name="Google Shape;33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2099" y="4637684"/>
            <a:ext cx="1296144" cy="2088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7" descr="Imagen que contiene objeto, espejo, señal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64" y="2551757"/>
            <a:ext cx="3099600" cy="309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27"/>
          <p:cNvGrpSpPr/>
          <p:nvPr/>
        </p:nvGrpSpPr>
        <p:grpSpPr>
          <a:xfrm>
            <a:off x="1631504" y="1268760"/>
            <a:ext cx="6408712" cy="2566224"/>
            <a:chOff x="0" y="0"/>
            <a:chExt cx="6408712" cy="2566224"/>
          </a:xfrm>
        </p:grpSpPr>
        <p:sp>
          <p:nvSpPr>
            <p:cNvPr id="346" name="Google Shape;346;p27"/>
            <p:cNvSpPr/>
            <p:nvPr/>
          </p:nvSpPr>
          <p:spPr>
            <a:xfrm>
              <a:off x="0" y="0"/>
              <a:ext cx="6408712" cy="673920"/>
            </a:xfrm>
            <a:prstGeom prst="roundRect">
              <a:avLst>
                <a:gd name="adj" fmla="val 16667"/>
              </a:avLst>
            </a:prstGeom>
            <a:solidFill>
              <a:srgbClr val="15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 txBox="1"/>
            <p:nvPr/>
          </p:nvSpPr>
          <p:spPr>
            <a:xfrm>
              <a:off x="32898" y="32898"/>
              <a:ext cx="6342916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n-US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Hipoxemia</a:t>
              </a:r>
              <a:endPara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0" y="699983"/>
              <a:ext cx="6408712" cy="59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 txBox="1"/>
            <p:nvPr/>
          </p:nvSpPr>
          <p:spPr>
            <a:xfrm>
              <a:off x="0" y="699983"/>
              <a:ext cx="6408712" cy="59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475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Char char="•"/>
              </a:pPr>
              <a:r>
                <a:rPr lang="en-US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40% SatO2 normal.</a:t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0" y="1296144"/>
              <a:ext cx="6408712" cy="673920"/>
            </a:xfrm>
            <a:prstGeom prst="roundRect">
              <a:avLst>
                <a:gd name="adj" fmla="val 16667"/>
              </a:avLst>
            </a:prstGeom>
            <a:solidFill>
              <a:srgbClr val="15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 txBox="1"/>
            <p:nvPr/>
          </p:nvSpPr>
          <p:spPr>
            <a:xfrm>
              <a:off x="32898" y="1329042"/>
              <a:ext cx="6342916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n-US" sz="2000" b="1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A-aO2</a:t>
              </a:r>
              <a:endPara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0" y="1970064"/>
              <a:ext cx="6408712" cy="59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 txBox="1"/>
            <p:nvPr/>
          </p:nvSpPr>
          <p:spPr>
            <a:xfrm>
              <a:off x="0" y="1970064"/>
              <a:ext cx="6408712" cy="59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475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Montserrat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20% normal.</a:t>
              </a:r>
              <a:endParaRPr/>
            </a:p>
          </p:txBody>
        </p:sp>
      </p:grpSp>
      <p:sp>
        <p:nvSpPr>
          <p:cNvPr id="354" name="Google Shape;354;p27"/>
          <p:cNvSpPr/>
          <p:nvPr/>
        </p:nvSpPr>
        <p:spPr>
          <a:xfrm>
            <a:off x="8627479" y="6093296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355" name="Google Shape;355;p27"/>
          <p:cNvSpPr txBox="1"/>
          <p:nvPr/>
        </p:nvSpPr>
        <p:spPr>
          <a:xfrm>
            <a:off x="587388" y="323623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Sospeche la enfermedad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8"/>
          <p:cNvGrpSpPr/>
          <p:nvPr/>
        </p:nvGrpSpPr>
        <p:grpSpPr>
          <a:xfrm>
            <a:off x="6270557" y="1340768"/>
            <a:ext cx="4336813" cy="4925380"/>
            <a:chOff x="1542709" y="0"/>
            <a:chExt cx="4336813" cy="4925380"/>
          </a:xfrm>
        </p:grpSpPr>
        <p:sp>
          <p:nvSpPr>
            <p:cNvPr id="361" name="Google Shape;361;p28"/>
            <p:cNvSpPr/>
            <p:nvPr/>
          </p:nvSpPr>
          <p:spPr>
            <a:xfrm>
              <a:off x="1677181" y="201352"/>
              <a:ext cx="3996063" cy="1387780"/>
            </a:xfrm>
            <a:prstGeom prst="ellipse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3294193" y="3599554"/>
              <a:ext cx="774430" cy="49563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ABA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1822774" y="3996063"/>
              <a:ext cx="3717268" cy="92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 txBox="1"/>
            <p:nvPr/>
          </p:nvSpPr>
          <p:spPr>
            <a:xfrm>
              <a:off x="1822774" y="3996063"/>
              <a:ext cx="3717268" cy="92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400"/>
                <a:buFont typeface="Montserrat"/>
                <a:buNone/>
              </a:pPr>
              <a:r>
                <a:rPr lang="en-US" sz="2400" b="1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Probabilidad pre test</a:t>
              </a: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3130014" y="1696313"/>
              <a:ext cx="1393975" cy="1393975"/>
            </a:xfrm>
            <a:prstGeom prst="ellipse">
              <a:avLst/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 txBox="1"/>
            <p:nvPr/>
          </p:nvSpPr>
          <p:spPr>
            <a:xfrm>
              <a:off x="3334157" y="1900456"/>
              <a:ext cx="985689" cy="98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n-US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Riesgo</a:t>
              </a: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2132547" y="650521"/>
              <a:ext cx="1393975" cy="1393975"/>
            </a:xfrm>
            <a:prstGeom prst="ellipse">
              <a:avLst/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 txBox="1"/>
            <p:nvPr/>
          </p:nvSpPr>
          <p:spPr>
            <a:xfrm>
              <a:off x="2336690" y="854664"/>
              <a:ext cx="985689" cy="98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n-US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Síntomas</a:t>
              </a: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3557500" y="313489"/>
              <a:ext cx="1393975" cy="1393975"/>
            </a:xfrm>
            <a:prstGeom prst="ellipse">
              <a:avLst/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 txBox="1"/>
            <p:nvPr/>
          </p:nvSpPr>
          <p:spPr>
            <a:xfrm>
              <a:off x="3761643" y="517632"/>
              <a:ext cx="985689" cy="985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n-US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Signos</a:t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1542709" y="0"/>
              <a:ext cx="4336813" cy="34694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28"/>
          <p:cNvSpPr/>
          <p:nvPr/>
        </p:nvSpPr>
        <p:spPr>
          <a:xfrm>
            <a:off x="8976320" y="6297126"/>
            <a:ext cx="29754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 Am Coll Cardiol. 2016;67(8):976–90. </a:t>
            </a:r>
            <a:endParaRPr/>
          </a:p>
        </p:txBody>
      </p:sp>
      <p:sp>
        <p:nvSpPr>
          <p:cNvPr id="373" name="Google Shape;373;p28"/>
          <p:cNvSpPr txBox="1"/>
          <p:nvPr/>
        </p:nvSpPr>
        <p:spPr>
          <a:xfrm>
            <a:off x="587388" y="323623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Clasifique la probabilidad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/>
          <p:nvPr/>
        </p:nvSpPr>
        <p:spPr>
          <a:xfrm>
            <a:off x="587388" y="323623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Clasifique la probabilidad </a:t>
            </a:r>
            <a:endParaRPr/>
          </a:p>
        </p:txBody>
      </p:sp>
      <p:pic>
        <p:nvPicPr>
          <p:cNvPr id="379" name="Google Shape;37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9654" y="1363354"/>
            <a:ext cx="7449986" cy="481931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9"/>
          <p:cNvSpPr/>
          <p:nvPr/>
        </p:nvSpPr>
        <p:spPr>
          <a:xfrm>
            <a:off x="7522348" y="6241957"/>
            <a:ext cx="43924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Nat Revs Dis Prim volume 4, 18028 (2018)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 descr="Dian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608" y="2317233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Dian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608" y="3248980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Dian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835" y="4221088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 descr="Dian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608" y="5157192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47" b="22011"/>
          <a:stretch/>
        </p:blipFill>
        <p:spPr>
          <a:xfrm>
            <a:off x="3863752" y="203626"/>
            <a:ext cx="8040216" cy="392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5231333" y="6158379"/>
            <a:ext cx="6648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https://advancingthescience.mayo.edu/2018/05/03/using-new-data-to-personalize-stroke-prevention/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0" descr="Investigar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415" y="1850532"/>
            <a:ext cx="1922478" cy="192247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0"/>
          <p:cNvSpPr/>
          <p:nvPr/>
        </p:nvSpPr>
        <p:spPr>
          <a:xfrm>
            <a:off x="6312024" y="1988840"/>
            <a:ext cx="5040560" cy="12961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Estable </a:t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>
            <a:off x="6312024" y="3801234"/>
            <a:ext cx="5040560" cy="12961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Inestable </a:t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8826350" y="6339690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389" name="Google Shape;389;p30"/>
          <p:cNvSpPr txBox="1"/>
          <p:nvPr/>
        </p:nvSpPr>
        <p:spPr>
          <a:xfrm>
            <a:off x="551384" y="379810"/>
            <a:ext cx="11017224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Identifique estado hemodinámico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1"/>
          <p:cNvGrpSpPr/>
          <p:nvPr/>
        </p:nvGrpSpPr>
        <p:grpSpPr>
          <a:xfrm>
            <a:off x="4835860" y="1455281"/>
            <a:ext cx="7272808" cy="4786207"/>
            <a:chOff x="0" y="0"/>
            <a:chExt cx="7272808" cy="4786207"/>
          </a:xfrm>
        </p:grpSpPr>
        <p:sp>
          <p:nvSpPr>
            <p:cNvPr id="395" name="Google Shape;395;p31"/>
            <p:cNvSpPr/>
            <p:nvPr/>
          </p:nvSpPr>
          <p:spPr>
            <a:xfrm>
              <a:off x="0" y="0"/>
              <a:ext cx="7272808" cy="4786207"/>
            </a:xfrm>
            <a:prstGeom prst="roundRect">
              <a:avLst>
                <a:gd name="adj" fmla="val 8500"/>
              </a:avLst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 txBox="1"/>
            <p:nvPr/>
          </p:nvSpPr>
          <p:spPr>
            <a:xfrm>
              <a:off x="119156" y="119156"/>
              <a:ext cx="7034496" cy="4547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3714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Paro cardiorrespiratorio</a:t>
              </a:r>
              <a:endPara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181820" y="1196551"/>
              <a:ext cx="6909167" cy="3350344"/>
            </a:xfrm>
            <a:prstGeom prst="roundRect">
              <a:avLst>
                <a:gd name="adj" fmla="val 10500"/>
              </a:avLst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 txBox="1"/>
            <p:nvPr/>
          </p:nvSpPr>
          <p:spPr>
            <a:xfrm>
              <a:off x="284855" y="1299586"/>
              <a:ext cx="6703097" cy="3144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21274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Choque obstructivo</a:t>
              </a:r>
              <a:endPara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55078" y="2369172"/>
              <a:ext cx="1580776" cy="618006"/>
            </a:xfrm>
            <a:prstGeom prst="roundRect">
              <a:avLst>
                <a:gd name="adj" fmla="val 105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 txBox="1"/>
            <p:nvPr/>
          </p:nvSpPr>
          <p:spPr>
            <a:xfrm>
              <a:off x="274084" y="2388178"/>
              <a:ext cx="1542764" cy="579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 &lt;90 mmHg.</a:t>
              </a:r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55078" y="3022175"/>
              <a:ext cx="1580776" cy="618006"/>
            </a:xfrm>
            <a:prstGeom prst="roundRect">
              <a:avLst>
                <a:gd name="adj" fmla="val 105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 txBox="1"/>
            <p:nvPr/>
          </p:nvSpPr>
          <p:spPr>
            <a:xfrm>
              <a:off x="274084" y="3041181"/>
              <a:ext cx="1542764" cy="579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Vasopresores.</a:t>
              </a:r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146714" y="3675178"/>
              <a:ext cx="1797502" cy="618006"/>
            </a:xfrm>
            <a:prstGeom prst="roundRect">
              <a:avLst>
                <a:gd name="adj" fmla="val 105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 txBox="1"/>
            <p:nvPr/>
          </p:nvSpPr>
          <p:spPr>
            <a:xfrm>
              <a:off x="165720" y="3694184"/>
              <a:ext cx="1759490" cy="579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Hipoperfusión.</a:t>
              </a:r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1966554" y="2393103"/>
              <a:ext cx="5018237" cy="1914482"/>
            </a:xfrm>
            <a:prstGeom prst="roundRect">
              <a:avLst>
                <a:gd name="adj" fmla="val 10500"/>
              </a:avLst>
            </a:prstGeom>
            <a:solidFill>
              <a:srgbClr val="152B4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 txBox="1"/>
            <p:nvPr/>
          </p:nvSpPr>
          <p:spPr>
            <a:xfrm>
              <a:off x="2025431" y="2451980"/>
              <a:ext cx="4900483" cy="1796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80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Hipotensión sostenida</a:t>
              </a:r>
              <a:endPara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2033134" y="3254620"/>
              <a:ext cx="2359354" cy="861517"/>
            </a:xfrm>
            <a:prstGeom prst="roundRect">
              <a:avLst>
                <a:gd name="adj" fmla="val 105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 txBox="1"/>
            <p:nvPr/>
          </p:nvSpPr>
          <p:spPr>
            <a:xfrm>
              <a:off x="2059629" y="3281115"/>
              <a:ext cx="2306364" cy="808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 &lt;90 mmHg.</a:t>
              </a:r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4481412" y="3254620"/>
              <a:ext cx="2359354" cy="861517"/>
            </a:xfrm>
            <a:prstGeom prst="roundRect">
              <a:avLst>
                <a:gd name="adj" fmla="val 105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 txBox="1"/>
            <p:nvPr/>
          </p:nvSpPr>
          <p:spPr>
            <a:xfrm>
              <a:off x="4507907" y="3281115"/>
              <a:ext cx="2306364" cy="808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Caída de PAS &gt;40 mmHg.</a:t>
              </a:r>
              <a:endPara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11" name="Google Shape;411;p31"/>
          <p:cNvSpPr/>
          <p:nvPr/>
        </p:nvSpPr>
        <p:spPr>
          <a:xfrm>
            <a:off x="8832304" y="6428009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412" name="Google Shape;412;p31"/>
          <p:cNvSpPr txBox="1"/>
          <p:nvPr/>
        </p:nvSpPr>
        <p:spPr>
          <a:xfrm>
            <a:off x="551384" y="233932"/>
            <a:ext cx="1051316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Identifique estado hemodinámico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 txBox="1"/>
          <p:nvPr/>
        </p:nvSpPr>
        <p:spPr>
          <a:xfrm>
            <a:off x="1055440" y="1053553"/>
            <a:ext cx="57079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En paciente inestable</a:t>
            </a: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6312024" y="2132856"/>
            <a:ext cx="4896544" cy="995918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Ecocardio TT.</a:t>
            </a: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6312024" y="3945250"/>
            <a:ext cx="4896544" cy="995918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AngioTAC.</a:t>
            </a: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8544272" y="6165304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421" name="Google Shape;421;p32"/>
          <p:cNvSpPr txBox="1"/>
          <p:nvPr/>
        </p:nvSpPr>
        <p:spPr>
          <a:xfrm>
            <a:off x="540954" y="288394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Defina la ayuda diagnóstica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/>
          <p:nvPr/>
        </p:nvSpPr>
        <p:spPr>
          <a:xfrm>
            <a:off x="8662537" y="6021288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pic>
        <p:nvPicPr>
          <p:cNvPr id="427" name="Google Shape;427;p33" descr="Captura de pantalla de un celular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1" b="2329"/>
          <a:stretch/>
        </p:blipFill>
        <p:spPr>
          <a:xfrm>
            <a:off x="4578098" y="1340768"/>
            <a:ext cx="7128792" cy="383978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3"/>
          <p:cNvSpPr txBox="1"/>
          <p:nvPr/>
        </p:nvSpPr>
        <p:spPr>
          <a:xfrm>
            <a:off x="623392" y="404664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Ecocardiografía TT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4"/>
          <p:cNvSpPr txBox="1"/>
          <p:nvPr/>
        </p:nvSpPr>
        <p:spPr>
          <a:xfrm>
            <a:off x="551384" y="260648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Ecocardiografía TT: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signo de McConell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4" name="Google Shape;434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880" y="1844824"/>
            <a:ext cx="691892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"/>
          <p:cNvSpPr/>
          <p:nvPr/>
        </p:nvSpPr>
        <p:spPr>
          <a:xfrm>
            <a:off x="8904312" y="6301139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pic>
        <p:nvPicPr>
          <p:cNvPr id="440" name="Google Shape;440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040" y="476672"/>
            <a:ext cx="3528392" cy="29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5"/>
          <p:cNvSpPr txBox="1"/>
          <p:nvPr/>
        </p:nvSpPr>
        <p:spPr>
          <a:xfrm>
            <a:off x="5555940" y="3453206"/>
            <a:ext cx="6696743" cy="336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Su utilidad clínica depende de la probabilidad pretest (PIOPED II):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Baja: VPN 96%, VPP 58%.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Intermedia: VPN 89%, VPP 92%.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Alta: VPN 60%,  VPP 96%.</a:t>
            </a:r>
            <a:endParaRPr sz="18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35"/>
          <p:cNvSpPr txBox="1"/>
          <p:nvPr/>
        </p:nvSpPr>
        <p:spPr>
          <a:xfrm>
            <a:off x="695400" y="459191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AngioTAC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6"/>
          <p:cNvSpPr/>
          <p:nvPr/>
        </p:nvSpPr>
        <p:spPr>
          <a:xfrm>
            <a:off x="5184821" y="129017"/>
            <a:ext cx="2498502" cy="4779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Inestabilidad hemodinámica</a:t>
            </a:r>
            <a:endParaRPr/>
          </a:p>
        </p:txBody>
      </p:sp>
      <p:sp>
        <p:nvSpPr>
          <p:cNvPr id="448" name="Google Shape;448;p36"/>
          <p:cNvSpPr/>
          <p:nvPr/>
        </p:nvSpPr>
        <p:spPr>
          <a:xfrm>
            <a:off x="5062472" y="815890"/>
            <a:ext cx="2778997" cy="4319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Eco TT en la cabecera del paciente</a:t>
            </a:r>
            <a:endParaRPr/>
          </a:p>
        </p:txBody>
      </p:sp>
      <p:sp>
        <p:nvSpPr>
          <p:cNvPr id="449" name="Google Shape;449;p36"/>
          <p:cNvSpPr/>
          <p:nvPr/>
        </p:nvSpPr>
        <p:spPr>
          <a:xfrm>
            <a:off x="5519671" y="1502763"/>
            <a:ext cx="1828800" cy="3992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Disfunción del VD</a:t>
            </a:r>
            <a:endParaRPr/>
          </a:p>
        </p:txBody>
      </p:sp>
      <p:cxnSp>
        <p:nvCxnSpPr>
          <p:cNvPr id="450" name="Google Shape;450;p36"/>
          <p:cNvCxnSpPr>
            <a:stCxn id="447" idx="2"/>
            <a:endCxn id="448" idx="0"/>
          </p:cNvCxnSpPr>
          <p:nvPr/>
        </p:nvCxnSpPr>
        <p:spPr>
          <a:xfrm>
            <a:off x="6434072" y="606957"/>
            <a:ext cx="18000" cy="208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1" name="Google Shape;451;p36"/>
          <p:cNvCxnSpPr>
            <a:stCxn id="448" idx="2"/>
            <a:endCxn id="449" idx="0"/>
          </p:cNvCxnSpPr>
          <p:nvPr/>
        </p:nvCxnSpPr>
        <p:spPr>
          <a:xfrm flipH="1">
            <a:off x="6433970" y="1247813"/>
            <a:ext cx="18000" cy="255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2" name="Google Shape;452;p36"/>
          <p:cNvCxnSpPr>
            <a:stCxn id="449" idx="2"/>
          </p:cNvCxnSpPr>
          <p:nvPr/>
        </p:nvCxnSpPr>
        <p:spPr>
          <a:xfrm>
            <a:off x="6434071" y="1902008"/>
            <a:ext cx="0" cy="15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3" name="Google Shape;453;p36"/>
          <p:cNvCxnSpPr/>
          <p:nvPr/>
        </p:nvCxnSpPr>
        <p:spPr>
          <a:xfrm>
            <a:off x="6434071" y="2060848"/>
            <a:ext cx="25457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4" name="Google Shape;454;p36"/>
          <p:cNvCxnSpPr/>
          <p:nvPr/>
        </p:nvCxnSpPr>
        <p:spPr>
          <a:xfrm>
            <a:off x="5442398" y="2060848"/>
            <a:ext cx="99167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5" name="Google Shape;455;p36"/>
          <p:cNvCxnSpPr>
            <a:endCxn id="456" idx="0"/>
          </p:cNvCxnSpPr>
          <p:nvPr/>
        </p:nvCxnSpPr>
        <p:spPr>
          <a:xfrm>
            <a:off x="5442399" y="2060988"/>
            <a:ext cx="0" cy="15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7" name="Google Shape;457;p36"/>
          <p:cNvCxnSpPr/>
          <p:nvPr/>
        </p:nvCxnSpPr>
        <p:spPr>
          <a:xfrm>
            <a:off x="8979796" y="2060848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6" name="Google Shape;456;p36"/>
          <p:cNvSpPr txBox="1"/>
          <p:nvPr/>
        </p:nvSpPr>
        <p:spPr>
          <a:xfrm>
            <a:off x="5184821" y="2219688"/>
            <a:ext cx="5151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No</a:t>
            </a:r>
            <a:endParaRPr/>
          </a:p>
        </p:txBody>
      </p:sp>
      <p:sp>
        <p:nvSpPr>
          <p:cNvPr id="458" name="Google Shape;458;p36"/>
          <p:cNvSpPr txBox="1"/>
          <p:nvPr/>
        </p:nvSpPr>
        <p:spPr>
          <a:xfrm>
            <a:off x="8825249" y="2222666"/>
            <a:ext cx="5151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endParaRPr/>
          </a:p>
        </p:txBody>
      </p:sp>
      <p:cxnSp>
        <p:nvCxnSpPr>
          <p:cNvPr id="459" name="Google Shape;459;p36"/>
          <p:cNvCxnSpPr/>
          <p:nvPr/>
        </p:nvCxnSpPr>
        <p:spPr>
          <a:xfrm>
            <a:off x="8979796" y="2530443"/>
            <a:ext cx="0" cy="2833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0" name="Google Shape;460;p36"/>
          <p:cNvSpPr/>
          <p:nvPr/>
        </p:nvSpPr>
        <p:spPr>
          <a:xfrm>
            <a:off x="7814353" y="2701707"/>
            <a:ext cx="2412441" cy="706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Disponibilidad inmediata de angioTAC de tórax</a:t>
            </a:r>
            <a:endParaRPr/>
          </a:p>
        </p:txBody>
      </p:sp>
      <p:cxnSp>
        <p:nvCxnSpPr>
          <p:cNvPr id="461" name="Google Shape;461;p36"/>
          <p:cNvCxnSpPr/>
          <p:nvPr/>
        </p:nvCxnSpPr>
        <p:spPr>
          <a:xfrm>
            <a:off x="8979796" y="3454636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2" name="Google Shape;462;p36"/>
          <p:cNvCxnSpPr/>
          <p:nvPr/>
        </p:nvCxnSpPr>
        <p:spPr>
          <a:xfrm>
            <a:off x="8979796" y="3613476"/>
            <a:ext cx="127500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3" name="Google Shape;463;p36"/>
          <p:cNvCxnSpPr/>
          <p:nvPr/>
        </p:nvCxnSpPr>
        <p:spPr>
          <a:xfrm>
            <a:off x="7683323" y="3613476"/>
            <a:ext cx="129647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" name="Google Shape;464;p36"/>
          <p:cNvCxnSpPr/>
          <p:nvPr/>
        </p:nvCxnSpPr>
        <p:spPr>
          <a:xfrm>
            <a:off x="10254804" y="3613476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5" name="Google Shape;465;p36"/>
          <p:cNvSpPr txBox="1"/>
          <p:nvPr/>
        </p:nvSpPr>
        <p:spPr>
          <a:xfrm>
            <a:off x="7425744" y="3822410"/>
            <a:ext cx="5151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No</a:t>
            </a:r>
            <a:endParaRPr/>
          </a:p>
        </p:txBody>
      </p:sp>
      <p:sp>
        <p:nvSpPr>
          <p:cNvPr id="466" name="Google Shape;466;p36"/>
          <p:cNvSpPr txBox="1"/>
          <p:nvPr/>
        </p:nvSpPr>
        <p:spPr>
          <a:xfrm>
            <a:off x="10119480" y="3819193"/>
            <a:ext cx="5151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endParaRPr/>
          </a:p>
        </p:txBody>
      </p:sp>
      <p:cxnSp>
        <p:nvCxnSpPr>
          <p:cNvPr id="467" name="Google Shape;467;p36"/>
          <p:cNvCxnSpPr/>
          <p:nvPr/>
        </p:nvCxnSpPr>
        <p:spPr>
          <a:xfrm>
            <a:off x="7683322" y="3613476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36"/>
          <p:cNvCxnSpPr/>
          <p:nvPr/>
        </p:nvCxnSpPr>
        <p:spPr>
          <a:xfrm>
            <a:off x="10254804" y="4126970"/>
            <a:ext cx="0" cy="2833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9" name="Google Shape;469;p36"/>
          <p:cNvSpPr/>
          <p:nvPr/>
        </p:nvSpPr>
        <p:spPr>
          <a:xfrm>
            <a:off x="9478852" y="4446504"/>
            <a:ext cx="1551904" cy="5431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AngioTAC de tórax</a:t>
            </a:r>
            <a:endParaRPr/>
          </a:p>
        </p:txBody>
      </p:sp>
      <p:sp>
        <p:nvSpPr>
          <p:cNvPr id="470" name="Google Shape;470;p36"/>
          <p:cNvSpPr/>
          <p:nvPr/>
        </p:nvSpPr>
        <p:spPr>
          <a:xfrm>
            <a:off x="6845168" y="5659338"/>
            <a:ext cx="1676307" cy="751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Tratamiento para TEP de alto riesgo </a:t>
            </a:r>
            <a:endParaRPr/>
          </a:p>
        </p:txBody>
      </p:sp>
      <p:cxnSp>
        <p:nvCxnSpPr>
          <p:cNvPr id="471" name="Google Shape;471;p36"/>
          <p:cNvCxnSpPr>
            <a:endCxn id="470" idx="0"/>
          </p:cNvCxnSpPr>
          <p:nvPr/>
        </p:nvCxnSpPr>
        <p:spPr>
          <a:xfrm flipH="1">
            <a:off x="7683321" y="4126638"/>
            <a:ext cx="10800" cy="153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2" name="Google Shape;472;p36"/>
          <p:cNvCxnSpPr/>
          <p:nvPr/>
        </p:nvCxnSpPr>
        <p:spPr>
          <a:xfrm>
            <a:off x="10265536" y="4989660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36"/>
          <p:cNvCxnSpPr/>
          <p:nvPr/>
        </p:nvCxnSpPr>
        <p:spPr>
          <a:xfrm>
            <a:off x="10226803" y="5148500"/>
            <a:ext cx="10969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4" name="Google Shape;474;p36"/>
          <p:cNvCxnSpPr/>
          <p:nvPr/>
        </p:nvCxnSpPr>
        <p:spPr>
          <a:xfrm>
            <a:off x="9198737" y="5148500"/>
            <a:ext cx="102806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5" name="Google Shape;475;p36"/>
          <p:cNvCxnSpPr/>
          <p:nvPr/>
        </p:nvCxnSpPr>
        <p:spPr>
          <a:xfrm>
            <a:off x="9198737" y="5148500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6" name="Google Shape;476;p36"/>
          <p:cNvCxnSpPr/>
          <p:nvPr/>
        </p:nvCxnSpPr>
        <p:spPr>
          <a:xfrm>
            <a:off x="11323751" y="5148500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7" name="Google Shape;477;p36"/>
          <p:cNvSpPr txBox="1"/>
          <p:nvPr/>
        </p:nvSpPr>
        <p:spPr>
          <a:xfrm>
            <a:off x="8834908" y="5300762"/>
            <a:ext cx="12535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Positivo</a:t>
            </a:r>
            <a:endParaRPr/>
          </a:p>
        </p:txBody>
      </p:sp>
      <p:sp>
        <p:nvSpPr>
          <p:cNvPr id="478" name="Google Shape;478;p36"/>
          <p:cNvSpPr txBox="1"/>
          <p:nvPr/>
        </p:nvSpPr>
        <p:spPr>
          <a:xfrm>
            <a:off x="10606827" y="5270179"/>
            <a:ext cx="14338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Negativo</a:t>
            </a:r>
            <a:endParaRPr/>
          </a:p>
        </p:txBody>
      </p:sp>
      <p:cxnSp>
        <p:nvCxnSpPr>
          <p:cNvPr id="479" name="Google Shape;479;p36"/>
          <p:cNvCxnSpPr>
            <a:endCxn id="470" idx="3"/>
          </p:cNvCxnSpPr>
          <p:nvPr/>
        </p:nvCxnSpPr>
        <p:spPr>
          <a:xfrm flipH="1">
            <a:off x="8521475" y="5659344"/>
            <a:ext cx="677400" cy="375600"/>
          </a:xfrm>
          <a:prstGeom prst="bentConnector3">
            <a:avLst>
              <a:gd name="adj1" fmla="val -132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0" name="Google Shape;480;p36"/>
          <p:cNvSpPr/>
          <p:nvPr/>
        </p:nvSpPr>
        <p:spPr>
          <a:xfrm>
            <a:off x="10221827" y="5796412"/>
            <a:ext cx="1433848" cy="47706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Buscar otras causas</a:t>
            </a:r>
            <a:endParaRPr/>
          </a:p>
        </p:txBody>
      </p:sp>
      <p:cxnSp>
        <p:nvCxnSpPr>
          <p:cNvPr id="481" name="Google Shape;481;p36"/>
          <p:cNvCxnSpPr/>
          <p:nvPr/>
        </p:nvCxnSpPr>
        <p:spPr>
          <a:xfrm>
            <a:off x="11085923" y="5508863"/>
            <a:ext cx="0" cy="2833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2" name="Google Shape;482;p36"/>
          <p:cNvSpPr/>
          <p:nvPr/>
        </p:nvSpPr>
        <p:spPr>
          <a:xfrm>
            <a:off x="4727848" y="5792198"/>
            <a:ext cx="1433848" cy="47706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Buscar otras causas</a:t>
            </a:r>
            <a:endParaRPr/>
          </a:p>
        </p:txBody>
      </p:sp>
      <p:cxnSp>
        <p:nvCxnSpPr>
          <p:cNvPr id="483" name="Google Shape;483;p36"/>
          <p:cNvCxnSpPr>
            <a:endCxn id="482" idx="0"/>
          </p:cNvCxnSpPr>
          <p:nvPr/>
        </p:nvCxnSpPr>
        <p:spPr>
          <a:xfrm>
            <a:off x="5444772" y="2571698"/>
            <a:ext cx="0" cy="322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4" name="Google Shape;484;p36"/>
          <p:cNvSpPr/>
          <p:nvPr/>
        </p:nvSpPr>
        <p:spPr>
          <a:xfrm>
            <a:off x="8472264" y="6501492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7"/>
          <p:cNvSpPr txBox="1"/>
          <p:nvPr/>
        </p:nvSpPr>
        <p:spPr>
          <a:xfrm>
            <a:off x="911424" y="883011"/>
            <a:ext cx="59046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En paciente estable</a:t>
            </a:r>
            <a:endParaRPr/>
          </a:p>
        </p:txBody>
      </p:sp>
      <p:sp>
        <p:nvSpPr>
          <p:cNvPr id="490" name="Google Shape;490;p37"/>
          <p:cNvSpPr/>
          <p:nvPr/>
        </p:nvSpPr>
        <p:spPr>
          <a:xfrm>
            <a:off x="6384032" y="2940402"/>
            <a:ext cx="4896544" cy="941128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Dímero D.</a:t>
            </a:r>
            <a:endParaRPr/>
          </a:p>
        </p:txBody>
      </p:sp>
      <p:sp>
        <p:nvSpPr>
          <p:cNvPr id="491" name="Google Shape;491;p37"/>
          <p:cNvSpPr/>
          <p:nvPr/>
        </p:nvSpPr>
        <p:spPr>
          <a:xfrm>
            <a:off x="6384032" y="4107988"/>
            <a:ext cx="4896544" cy="941128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AngioTAC.</a:t>
            </a:r>
            <a:endParaRPr/>
          </a:p>
        </p:txBody>
      </p:sp>
      <p:sp>
        <p:nvSpPr>
          <p:cNvPr id="492" name="Google Shape;492;p37"/>
          <p:cNvSpPr/>
          <p:nvPr/>
        </p:nvSpPr>
        <p:spPr>
          <a:xfrm>
            <a:off x="6384032" y="1772816"/>
            <a:ext cx="4896544" cy="941128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Escala PERC.</a:t>
            </a:r>
            <a:endParaRPr/>
          </a:p>
        </p:txBody>
      </p:sp>
      <p:sp>
        <p:nvSpPr>
          <p:cNvPr id="493" name="Google Shape;493;p37"/>
          <p:cNvSpPr/>
          <p:nvPr/>
        </p:nvSpPr>
        <p:spPr>
          <a:xfrm>
            <a:off x="8801781" y="6165304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494" name="Google Shape;494;p37"/>
          <p:cNvSpPr txBox="1"/>
          <p:nvPr/>
        </p:nvSpPr>
        <p:spPr>
          <a:xfrm>
            <a:off x="623392" y="256251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Defina la ayuda diagnóstica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38"/>
          <p:cNvGraphicFramePr/>
          <p:nvPr/>
        </p:nvGraphicFramePr>
        <p:xfrm>
          <a:off x="1964309" y="11974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{269CBB05-FF8B-4E8D-A562-AD5BD721638B}</a:tableStyleId>
              </a:tblPr>
              <a:tblGrid>
                <a:gridCol w="826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Escala PERC (Pulmonary Embolism Rule-out Criteria)</a:t>
                      </a:r>
                      <a:endParaRPr sz="24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Edad menor a 50 años.</a:t>
                      </a:r>
                      <a:endParaRPr sz="2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Frecuencia cardíaca menor de 100 lpm.</a:t>
                      </a:r>
                      <a:endParaRPr sz="2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Saturación de O2 mayor a 94%.</a:t>
                      </a:r>
                      <a:endParaRPr sz="2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 historia previa de ETEV.</a:t>
                      </a:r>
                      <a:endParaRPr sz="2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 trauma o cirugía en las últimas 4 semanas.</a:t>
                      </a:r>
                      <a:endParaRPr sz="2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 hemoptisis.</a:t>
                      </a:r>
                      <a:endParaRPr sz="2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 uso de estrógenos.</a:t>
                      </a:r>
                      <a:endParaRPr sz="2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 edema unilateral de la pierna.</a:t>
                      </a:r>
                      <a:endParaRPr sz="2400" u="none" strike="noStrike" cap="none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9425" marR="89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00" name="Google Shape;500;p38"/>
          <p:cNvSpPr/>
          <p:nvPr/>
        </p:nvSpPr>
        <p:spPr>
          <a:xfrm>
            <a:off x="8767996" y="6170031"/>
            <a:ext cx="29193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 Thromb Haemost 2004; 2: 1247–55</a:t>
            </a:r>
            <a:endParaRPr/>
          </a:p>
        </p:txBody>
      </p:sp>
      <p:sp>
        <p:nvSpPr>
          <p:cNvPr id="501" name="Google Shape;501;p38"/>
          <p:cNvSpPr/>
          <p:nvPr/>
        </p:nvSpPr>
        <p:spPr>
          <a:xfrm>
            <a:off x="7968208" y="1295005"/>
            <a:ext cx="4041217" cy="2685132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Sensibilidad: 96 – 100%.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TEP en pacientes que cumplieron PERC: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1 -1.5%.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Reducción de angioTAC: 10%. </a:t>
            </a:r>
            <a:endParaRPr/>
          </a:p>
        </p:txBody>
      </p:sp>
      <p:sp>
        <p:nvSpPr>
          <p:cNvPr id="502" name="Google Shape;502;p38"/>
          <p:cNvSpPr txBox="1"/>
          <p:nvPr/>
        </p:nvSpPr>
        <p:spPr>
          <a:xfrm>
            <a:off x="479376" y="260882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Defina la ayuda diagnóstica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38"/>
          <p:cNvSpPr txBox="1"/>
          <p:nvPr/>
        </p:nvSpPr>
        <p:spPr>
          <a:xfrm>
            <a:off x="6165786" y="4916664"/>
            <a:ext cx="4536504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AB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Usar en los bajo riesgo por Wells.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Define si usa dímero 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9"/>
          <p:cNvSpPr txBox="1"/>
          <p:nvPr/>
        </p:nvSpPr>
        <p:spPr>
          <a:xfrm>
            <a:off x="5239433" y="2292701"/>
            <a:ext cx="6840761" cy="388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Principal producto de la degradación de la trombina.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Sensibilidad: 96%.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Excluye 30% de las sospechas de TEP sin requerir otros estudios.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Diferentes puntos de corte.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Riesgo de ETEV a los 3 meses luego de un resultado negativo &lt; 1%.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Múltiples causas de elevación.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ELISA (alta) o Látex (moderada).</a:t>
            </a:r>
            <a:endParaRPr/>
          </a:p>
          <a:p>
            <a:pPr marL="306000" marR="0" lvl="0" indent="-189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9" name="Google Shape;509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1463" y="1060946"/>
            <a:ext cx="1928191" cy="246351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39"/>
          <p:cNvSpPr/>
          <p:nvPr/>
        </p:nvSpPr>
        <p:spPr>
          <a:xfrm>
            <a:off x="8832304" y="6375978"/>
            <a:ext cx="31373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 Thromb Thrombolysis (2016) 41:32–67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39"/>
          <p:cNvSpPr txBox="1"/>
          <p:nvPr/>
        </p:nvSpPr>
        <p:spPr>
          <a:xfrm>
            <a:off x="423714" y="205023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Defina la ayuda diagnóstica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39"/>
          <p:cNvSpPr txBox="1"/>
          <p:nvPr/>
        </p:nvSpPr>
        <p:spPr>
          <a:xfrm>
            <a:off x="551384" y="866283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Montserrat"/>
              <a:buNone/>
            </a:pPr>
            <a:r>
              <a:rPr lang="en-US" sz="2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Dímero 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4"/>
          <p:cNvGrpSpPr/>
          <p:nvPr/>
        </p:nvGrpSpPr>
        <p:grpSpPr>
          <a:xfrm>
            <a:off x="4943872" y="1026580"/>
            <a:ext cx="7032104" cy="5092200"/>
            <a:chOff x="0" y="45852"/>
            <a:chExt cx="7032104" cy="5092200"/>
          </a:xfrm>
        </p:grpSpPr>
        <p:sp>
          <p:nvSpPr>
            <p:cNvPr id="114" name="Google Shape;114;p4"/>
            <p:cNvSpPr/>
            <p:nvPr/>
          </p:nvSpPr>
          <p:spPr>
            <a:xfrm>
              <a:off x="0" y="385332"/>
              <a:ext cx="7032104" cy="579600"/>
            </a:xfrm>
            <a:prstGeom prst="rect">
              <a:avLst/>
            </a:prstGeom>
            <a:solidFill>
              <a:srgbClr val="152B48">
                <a:alpha val="89803"/>
              </a:srgbClr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51605" y="45852"/>
              <a:ext cx="4922472" cy="678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00AB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384749" y="78996"/>
              <a:ext cx="4856184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050" tIns="0" rIns="1860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400"/>
                <a:buFont typeface="Montserrat"/>
                <a:buNone/>
              </a:pPr>
              <a:r>
                <a:rPr lang="en-US" sz="14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Inicidencia anual: 39 – 115 casos x 100.000 personas/año.</a:t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0" y="1428612"/>
              <a:ext cx="7032104" cy="579600"/>
            </a:xfrm>
            <a:prstGeom prst="rect">
              <a:avLst/>
            </a:prstGeom>
            <a:solidFill>
              <a:srgbClr val="152B48">
                <a:alpha val="89803"/>
              </a:srgbClr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51605" y="1089132"/>
              <a:ext cx="4922472" cy="678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00AB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384749" y="1122276"/>
              <a:ext cx="4856184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050" tIns="0" rIns="1860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400"/>
                <a:buFont typeface="Montserrat"/>
                <a:buNone/>
              </a:pPr>
              <a:r>
                <a:rPr lang="en-US" sz="14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aumento (TEP subsegmentario). </a:t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0" y="2471892"/>
              <a:ext cx="7032104" cy="579600"/>
            </a:xfrm>
            <a:prstGeom prst="rect">
              <a:avLst/>
            </a:prstGeom>
            <a:solidFill>
              <a:srgbClr val="152B48">
                <a:alpha val="89803"/>
              </a:srgbClr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51605" y="2132412"/>
              <a:ext cx="4922472" cy="678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00AB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384749" y="2165556"/>
              <a:ext cx="4856184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050" tIns="0" rIns="1860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400"/>
                <a:buFont typeface="Montserrat"/>
                <a:buNone/>
              </a:pPr>
              <a:r>
                <a:rPr lang="en-US" sz="14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los mayores de 80 años 🡪 incidencia 8 veces &gt; 50 años.</a:t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0" y="3515172"/>
              <a:ext cx="7032104" cy="579600"/>
            </a:xfrm>
            <a:prstGeom prst="rect">
              <a:avLst/>
            </a:prstGeom>
            <a:solidFill>
              <a:srgbClr val="152B48">
                <a:alpha val="89803"/>
              </a:srgbClr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51605" y="3175692"/>
              <a:ext cx="4922472" cy="678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00AB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384749" y="3208836"/>
              <a:ext cx="4856184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050" tIns="0" rIns="1860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400"/>
                <a:buFont typeface="Montserrat"/>
                <a:buNone/>
              </a:pPr>
              <a:r>
                <a:rPr lang="en-US" sz="14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300.000 muertes al año en EUA.</a:t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0" y="4558452"/>
              <a:ext cx="7032104" cy="579600"/>
            </a:xfrm>
            <a:prstGeom prst="rect">
              <a:avLst/>
            </a:prstGeom>
            <a:solidFill>
              <a:srgbClr val="152B48">
                <a:alpha val="89803"/>
              </a:srgbClr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51605" y="4218972"/>
              <a:ext cx="4922472" cy="678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00AB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384749" y="4252116"/>
              <a:ext cx="4856184" cy="61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050" tIns="0" rIns="1860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400"/>
                <a:buFont typeface="Montserrat"/>
                <a:buNone/>
              </a:pPr>
              <a:r>
                <a:rPr lang="en-US" sz="14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1/3 de las muertes son súbitas (antes de recibir tto).</a:t>
              </a:r>
              <a:endParaRPr/>
            </a:p>
          </p:txBody>
        </p:sp>
      </p:grpSp>
      <p:sp>
        <p:nvSpPr>
          <p:cNvPr id="129" name="Google Shape;129;p4"/>
          <p:cNvSpPr/>
          <p:nvPr/>
        </p:nvSpPr>
        <p:spPr>
          <a:xfrm>
            <a:off x="7583488" y="6490091"/>
            <a:ext cx="43924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Nat Revs Dis Prim volume 4, 18028 (2018)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551384" y="476672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Epidemiología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40" descr="Captura de pantalla 2018-08-05 a la(s) 9.02.42 p. m.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9975" y="332656"/>
            <a:ext cx="6426827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0"/>
          <p:cNvSpPr txBox="1"/>
          <p:nvPr/>
        </p:nvSpPr>
        <p:spPr>
          <a:xfrm>
            <a:off x="565198" y="332656"/>
            <a:ext cx="4104456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¿Qué eleva el dímero D?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" name="Google Shape;523;p41"/>
          <p:cNvGraphicFramePr/>
          <p:nvPr/>
        </p:nvGraphicFramePr>
        <p:xfrm>
          <a:off x="4669654" y="1496678"/>
          <a:ext cx="7448487" cy="41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448487" imgH="4118491" progId="Excel.Sheet.12">
                  <p:embed/>
                </p:oleObj>
              </mc:Choice>
              <mc:Fallback>
                <p:oleObj r:id="rId3" imgW="7448487" imgH="4118491" progId="Excel.Sheet.12">
                  <p:embed/>
                  <p:pic>
                    <p:nvPicPr>
                      <p:cNvPr id="523" name="Google Shape;523;p4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4669654" y="1496678"/>
                        <a:ext cx="7448487" cy="4118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" name="Google Shape;524;p41"/>
          <p:cNvSpPr/>
          <p:nvPr/>
        </p:nvSpPr>
        <p:spPr>
          <a:xfrm>
            <a:off x="9330535" y="6417832"/>
            <a:ext cx="26404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 Engl J Med 2019; 381:2125-2134</a:t>
            </a:r>
            <a:endParaRPr/>
          </a:p>
        </p:txBody>
      </p:sp>
      <p:sp>
        <p:nvSpPr>
          <p:cNvPr id="525" name="Google Shape;525;p41"/>
          <p:cNvSpPr/>
          <p:nvPr/>
        </p:nvSpPr>
        <p:spPr>
          <a:xfrm>
            <a:off x="9795534" y="6032321"/>
            <a:ext cx="21754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JAMA. 2014;311(11):1117-1124</a:t>
            </a:r>
            <a:endParaRPr/>
          </a:p>
        </p:txBody>
      </p:sp>
      <p:sp>
        <p:nvSpPr>
          <p:cNvPr id="526" name="Google Shape;526;p41"/>
          <p:cNvSpPr/>
          <p:nvPr/>
        </p:nvSpPr>
        <p:spPr>
          <a:xfrm>
            <a:off x="9912424" y="5661248"/>
            <a:ext cx="20585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Lancet 2017; 390: 289–97</a:t>
            </a:r>
            <a:endParaRPr/>
          </a:p>
        </p:txBody>
      </p:sp>
      <p:sp>
        <p:nvSpPr>
          <p:cNvPr id="527" name="Google Shape;527;p41"/>
          <p:cNvSpPr txBox="1"/>
          <p:nvPr/>
        </p:nvSpPr>
        <p:spPr>
          <a:xfrm>
            <a:off x="11064552" y="3469226"/>
            <a:ext cx="685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11%</a:t>
            </a:r>
            <a:endParaRPr/>
          </a:p>
        </p:txBody>
      </p:sp>
      <p:sp>
        <p:nvSpPr>
          <p:cNvPr id="528" name="Google Shape;528;p41"/>
          <p:cNvSpPr txBox="1"/>
          <p:nvPr/>
        </p:nvSpPr>
        <p:spPr>
          <a:xfrm>
            <a:off x="11064552" y="4869160"/>
            <a:ext cx="685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8%</a:t>
            </a:r>
            <a:endParaRPr/>
          </a:p>
        </p:txBody>
      </p:sp>
      <p:sp>
        <p:nvSpPr>
          <p:cNvPr id="529" name="Google Shape;529;p41"/>
          <p:cNvSpPr txBox="1"/>
          <p:nvPr/>
        </p:nvSpPr>
        <p:spPr>
          <a:xfrm>
            <a:off x="665835" y="441120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Defina la ayuda diagnóstica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2"/>
          <p:cNvSpPr/>
          <p:nvPr/>
        </p:nvSpPr>
        <p:spPr>
          <a:xfrm>
            <a:off x="9948585" y="6237312"/>
            <a:ext cx="20585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Lancet 2017; 390: 289–97</a:t>
            </a:r>
            <a:endParaRPr/>
          </a:p>
        </p:txBody>
      </p:sp>
      <p:pic>
        <p:nvPicPr>
          <p:cNvPr id="535" name="Google Shape;535;p42" descr="Captura de pantalla de un celula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9654" y="1234483"/>
            <a:ext cx="7370896" cy="392270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2"/>
          <p:cNvSpPr txBox="1"/>
          <p:nvPr/>
        </p:nvSpPr>
        <p:spPr>
          <a:xfrm>
            <a:off x="623392" y="469324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Escala YEARS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3"/>
          <p:cNvSpPr/>
          <p:nvPr/>
        </p:nvSpPr>
        <p:spPr>
          <a:xfrm>
            <a:off x="9192344" y="6350167"/>
            <a:ext cx="26404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 Engl J Med 2019; 381:2125-2134</a:t>
            </a:r>
            <a:endParaRPr/>
          </a:p>
        </p:txBody>
      </p:sp>
      <p:pic>
        <p:nvPicPr>
          <p:cNvPr id="542" name="Google Shape;54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932" y="496925"/>
            <a:ext cx="11273692" cy="201116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3"/>
          <p:cNvSpPr txBox="1"/>
          <p:nvPr/>
        </p:nvSpPr>
        <p:spPr>
          <a:xfrm>
            <a:off x="5075341" y="2863956"/>
            <a:ext cx="7200800" cy="3268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Cohorte prospectiva multicéntrica en Canadá.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Pacientes ambulatorios.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Evaluar protocolo PEGeD vs clásico.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Descenlace primario: ETEV a los 3 meses.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2017 pacientes incluídos.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Excluyeron: anticoagulados previamente, menores de 18 años, embarazadas.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4"/>
          <p:cNvSpPr/>
          <p:nvPr/>
        </p:nvSpPr>
        <p:spPr>
          <a:xfrm>
            <a:off x="9288182" y="6396719"/>
            <a:ext cx="26404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 Engl J Med 2019; 381:2125-2134</a:t>
            </a:r>
            <a:endParaRPr/>
          </a:p>
        </p:txBody>
      </p:sp>
      <p:pic>
        <p:nvPicPr>
          <p:cNvPr id="549" name="Google Shape;54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472" y="443546"/>
            <a:ext cx="10344472" cy="1845396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4"/>
          <p:cNvSpPr txBox="1"/>
          <p:nvPr/>
        </p:nvSpPr>
        <p:spPr>
          <a:xfrm>
            <a:off x="4295800" y="2514501"/>
            <a:ext cx="9937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Protocolo PEGeD </a:t>
            </a:r>
            <a:endParaRPr/>
          </a:p>
        </p:txBody>
      </p:sp>
      <p:grpSp>
        <p:nvGrpSpPr>
          <p:cNvPr id="551" name="Google Shape;551;p44"/>
          <p:cNvGrpSpPr/>
          <p:nvPr/>
        </p:nvGrpSpPr>
        <p:grpSpPr>
          <a:xfrm>
            <a:off x="5015880" y="3173069"/>
            <a:ext cx="6912768" cy="3281040"/>
            <a:chOff x="0" y="40833"/>
            <a:chExt cx="6912768" cy="3281040"/>
          </a:xfrm>
        </p:grpSpPr>
        <p:sp>
          <p:nvSpPr>
            <p:cNvPr id="552" name="Google Shape;552;p44"/>
            <p:cNvSpPr/>
            <p:nvPr/>
          </p:nvSpPr>
          <p:spPr>
            <a:xfrm>
              <a:off x="0" y="40833"/>
              <a:ext cx="6912768" cy="580320"/>
            </a:xfrm>
            <a:prstGeom prst="roundRect">
              <a:avLst>
                <a:gd name="adj" fmla="val 16667"/>
              </a:avLst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4"/>
            <p:cNvSpPr txBox="1"/>
            <p:nvPr/>
          </p:nvSpPr>
          <p:spPr>
            <a:xfrm>
              <a:off x="28329" y="69162"/>
              <a:ext cx="6856110" cy="523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n-US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Wells de baja probabilidad y dímero D &lt; 1000</a:t>
              </a:r>
              <a:endParaRPr/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0" y="621153"/>
              <a:ext cx="6912768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4"/>
            <p:cNvSpPr txBox="1"/>
            <p:nvPr/>
          </p:nvSpPr>
          <p:spPr>
            <a:xfrm>
              <a:off x="0" y="621153"/>
              <a:ext cx="6912768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9475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Char char="•"/>
              </a:pPr>
              <a:r>
                <a:rPr lang="en-US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Excluye TEP.</a:t>
              </a: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0" y="1134513"/>
              <a:ext cx="6912768" cy="580320"/>
            </a:xfrm>
            <a:prstGeom prst="roundRect">
              <a:avLst>
                <a:gd name="adj" fmla="val 16667"/>
              </a:avLst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4"/>
            <p:cNvSpPr txBox="1"/>
            <p:nvPr/>
          </p:nvSpPr>
          <p:spPr>
            <a:xfrm>
              <a:off x="28329" y="1162842"/>
              <a:ext cx="6856110" cy="523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n-US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Wells de probabilidad intermedia y dímero D &lt; 500</a:t>
              </a: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0" y="1714833"/>
              <a:ext cx="6912768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4"/>
            <p:cNvSpPr txBox="1"/>
            <p:nvPr/>
          </p:nvSpPr>
          <p:spPr>
            <a:xfrm>
              <a:off x="0" y="1714833"/>
              <a:ext cx="6912768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9475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Char char="•"/>
              </a:pPr>
              <a:r>
                <a:rPr lang="en-US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Excluye TEP. </a:t>
              </a:r>
              <a:endParaRPr/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0" y="2228193"/>
              <a:ext cx="6912768" cy="580320"/>
            </a:xfrm>
            <a:prstGeom prst="roundRect">
              <a:avLst>
                <a:gd name="adj" fmla="val 16667"/>
              </a:avLst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4"/>
            <p:cNvSpPr txBox="1"/>
            <p:nvPr/>
          </p:nvSpPr>
          <p:spPr>
            <a:xfrm>
              <a:off x="28329" y="2256522"/>
              <a:ext cx="6856110" cy="523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n-US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Wells probabilidad alta </a:t>
              </a: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0" y="2808513"/>
              <a:ext cx="6912768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4"/>
            <p:cNvSpPr txBox="1"/>
            <p:nvPr/>
          </p:nvSpPr>
          <p:spPr>
            <a:xfrm>
              <a:off x="0" y="2808513"/>
              <a:ext cx="6912768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9475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Char char="•"/>
              </a:pPr>
              <a:r>
                <a:rPr lang="en-US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AngioTAC. </a:t>
              </a:r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5"/>
          <p:cNvSpPr/>
          <p:nvPr/>
        </p:nvSpPr>
        <p:spPr>
          <a:xfrm>
            <a:off x="9120336" y="6104329"/>
            <a:ext cx="26404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 Engl J Med 2019; 381:2125-2134</a:t>
            </a:r>
            <a:endParaRPr/>
          </a:p>
        </p:txBody>
      </p:sp>
      <p:pic>
        <p:nvPicPr>
          <p:cNvPr id="569" name="Google Shape;569;p45" descr="Captura de pantalla de un celular con text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024" y="476672"/>
            <a:ext cx="6722499" cy="483505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5"/>
          <p:cNvSpPr txBox="1"/>
          <p:nvPr/>
        </p:nvSpPr>
        <p:spPr>
          <a:xfrm>
            <a:off x="582731" y="142025"/>
            <a:ext cx="434360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Our diagnostic strategy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resulted in the use of chest imaging in </a:t>
            </a:r>
            <a:r>
              <a:rPr lang="en-US" sz="1800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34.3% </a:t>
            </a: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of patients.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Whereas a strategy in which pulmonary embolism is considered to be ruled out with a low C-PTP and a d-dimer level of less than 500 ng per milliliter would result in the use of chest imaging in </a:t>
            </a:r>
            <a:r>
              <a:rPr lang="en-US" sz="1800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51.9%</a:t>
            </a: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−17.6% ; 95%.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CI, −19.2 % to −15.9%.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/>
          <p:nvPr/>
        </p:nvSpPr>
        <p:spPr>
          <a:xfrm>
            <a:off x="6273095" y="802063"/>
            <a:ext cx="2498502" cy="52504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Probabilidad clínica de TEP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Escala de Wells</a:t>
            </a:r>
            <a:endParaRPr/>
          </a:p>
        </p:txBody>
      </p:sp>
      <p:cxnSp>
        <p:nvCxnSpPr>
          <p:cNvPr id="576" name="Google Shape;576;p46"/>
          <p:cNvCxnSpPr>
            <a:endCxn id="575" idx="0"/>
          </p:cNvCxnSpPr>
          <p:nvPr/>
        </p:nvCxnSpPr>
        <p:spPr>
          <a:xfrm>
            <a:off x="7522346" y="631363"/>
            <a:ext cx="0" cy="170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7" name="Google Shape;577;p46"/>
          <p:cNvCxnSpPr/>
          <p:nvPr/>
        </p:nvCxnSpPr>
        <p:spPr>
          <a:xfrm>
            <a:off x="7522347" y="1395143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8" name="Google Shape;578;p46"/>
          <p:cNvCxnSpPr/>
          <p:nvPr/>
        </p:nvCxnSpPr>
        <p:spPr>
          <a:xfrm>
            <a:off x="7214183" y="1551699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9" name="Google Shape;579;p46"/>
          <p:cNvCxnSpPr/>
          <p:nvPr/>
        </p:nvCxnSpPr>
        <p:spPr>
          <a:xfrm>
            <a:off x="9467197" y="1553983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0" name="Google Shape;580;p46"/>
          <p:cNvSpPr txBox="1"/>
          <p:nvPr/>
        </p:nvSpPr>
        <p:spPr>
          <a:xfrm>
            <a:off x="5471837" y="1754128"/>
            <a:ext cx="30780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 baja / intermedia de TEP</a:t>
            </a:r>
            <a:endParaRPr/>
          </a:p>
        </p:txBody>
      </p:sp>
      <p:cxnSp>
        <p:nvCxnSpPr>
          <p:cNvPr id="581" name="Google Shape;581;p46"/>
          <p:cNvCxnSpPr/>
          <p:nvPr/>
        </p:nvCxnSpPr>
        <p:spPr>
          <a:xfrm>
            <a:off x="7010861" y="2768697"/>
            <a:ext cx="8583" cy="61591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2" name="Google Shape;582;p46"/>
          <p:cNvCxnSpPr/>
          <p:nvPr/>
        </p:nvCxnSpPr>
        <p:spPr>
          <a:xfrm>
            <a:off x="5727270" y="3076652"/>
            <a:ext cx="127500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3" name="Google Shape;583;p46"/>
          <p:cNvCxnSpPr/>
          <p:nvPr/>
        </p:nvCxnSpPr>
        <p:spPr>
          <a:xfrm>
            <a:off x="6978706" y="4519204"/>
            <a:ext cx="0" cy="1588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4" name="Google Shape;584;p46"/>
          <p:cNvCxnSpPr/>
          <p:nvPr/>
        </p:nvCxnSpPr>
        <p:spPr>
          <a:xfrm>
            <a:off x="6939973" y="4678044"/>
            <a:ext cx="857291" cy="548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5" name="Google Shape;585;p46"/>
          <p:cNvCxnSpPr/>
          <p:nvPr/>
        </p:nvCxnSpPr>
        <p:spPr>
          <a:xfrm>
            <a:off x="6226326" y="4678044"/>
            <a:ext cx="71364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6" name="Google Shape;586;p46"/>
          <p:cNvSpPr/>
          <p:nvPr/>
        </p:nvSpPr>
        <p:spPr>
          <a:xfrm>
            <a:off x="6261782" y="2393748"/>
            <a:ext cx="1433848" cy="4770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Dímero D </a:t>
            </a:r>
            <a:endParaRPr/>
          </a:p>
        </p:txBody>
      </p:sp>
      <p:cxnSp>
        <p:nvCxnSpPr>
          <p:cNvPr id="587" name="Google Shape;587;p46"/>
          <p:cNvCxnSpPr/>
          <p:nvPr/>
        </p:nvCxnSpPr>
        <p:spPr>
          <a:xfrm>
            <a:off x="7214183" y="1553983"/>
            <a:ext cx="226619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8" name="Google Shape;588;p46"/>
          <p:cNvSpPr txBox="1"/>
          <p:nvPr/>
        </p:nvSpPr>
        <p:spPr>
          <a:xfrm>
            <a:off x="7756315" y="1754128"/>
            <a:ext cx="30780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 alta de TEP</a:t>
            </a:r>
            <a:endParaRPr/>
          </a:p>
        </p:txBody>
      </p:sp>
      <p:cxnSp>
        <p:nvCxnSpPr>
          <p:cNvPr id="589" name="Google Shape;589;p46"/>
          <p:cNvCxnSpPr/>
          <p:nvPr/>
        </p:nvCxnSpPr>
        <p:spPr>
          <a:xfrm flipH="1">
            <a:off x="5727270" y="3076652"/>
            <a:ext cx="1" cy="31994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90" name="Google Shape;590;p46"/>
          <p:cNvSpPr txBox="1"/>
          <p:nvPr/>
        </p:nvSpPr>
        <p:spPr>
          <a:xfrm>
            <a:off x="5827082" y="4960100"/>
            <a:ext cx="7984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TEP </a:t>
            </a:r>
            <a:endParaRPr/>
          </a:p>
        </p:txBody>
      </p:sp>
      <p:sp>
        <p:nvSpPr>
          <p:cNvPr id="591" name="Google Shape;591;p46"/>
          <p:cNvSpPr txBox="1"/>
          <p:nvPr/>
        </p:nvSpPr>
        <p:spPr>
          <a:xfrm>
            <a:off x="5025915" y="3358888"/>
            <a:ext cx="1388762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Negativo </a:t>
            </a:r>
            <a:endParaRPr/>
          </a:p>
        </p:txBody>
      </p:sp>
      <p:sp>
        <p:nvSpPr>
          <p:cNvPr id="592" name="Google Shape;592;p46"/>
          <p:cNvSpPr txBox="1"/>
          <p:nvPr/>
        </p:nvSpPr>
        <p:spPr>
          <a:xfrm>
            <a:off x="6325063" y="3353707"/>
            <a:ext cx="1388762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Positivo  </a:t>
            </a:r>
            <a:endParaRPr/>
          </a:p>
        </p:txBody>
      </p:sp>
      <p:cxnSp>
        <p:nvCxnSpPr>
          <p:cNvPr id="593" name="Google Shape;593;p46"/>
          <p:cNvCxnSpPr/>
          <p:nvPr/>
        </p:nvCxnSpPr>
        <p:spPr>
          <a:xfrm flipH="1">
            <a:off x="7002278" y="3658118"/>
            <a:ext cx="8584" cy="28906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94" name="Google Shape;594;p46"/>
          <p:cNvSpPr/>
          <p:nvPr/>
        </p:nvSpPr>
        <p:spPr>
          <a:xfrm>
            <a:off x="6226326" y="3964178"/>
            <a:ext cx="1551904" cy="5431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AngioTAC de tórax</a:t>
            </a:r>
            <a:endParaRPr/>
          </a:p>
        </p:txBody>
      </p:sp>
      <p:cxnSp>
        <p:nvCxnSpPr>
          <p:cNvPr id="595" name="Google Shape;595;p46"/>
          <p:cNvCxnSpPr>
            <a:endCxn id="590" idx="0"/>
          </p:cNvCxnSpPr>
          <p:nvPr/>
        </p:nvCxnSpPr>
        <p:spPr>
          <a:xfrm>
            <a:off x="6226326" y="4668500"/>
            <a:ext cx="0" cy="291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6" name="Google Shape;596;p46"/>
          <p:cNvSpPr txBox="1"/>
          <p:nvPr/>
        </p:nvSpPr>
        <p:spPr>
          <a:xfrm>
            <a:off x="7376503" y="4960099"/>
            <a:ext cx="7984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TEP</a:t>
            </a:r>
            <a:endParaRPr/>
          </a:p>
        </p:txBody>
      </p:sp>
      <p:cxnSp>
        <p:nvCxnSpPr>
          <p:cNvPr id="597" name="Google Shape;597;p46"/>
          <p:cNvCxnSpPr/>
          <p:nvPr/>
        </p:nvCxnSpPr>
        <p:spPr>
          <a:xfrm>
            <a:off x="6226326" y="5261578"/>
            <a:ext cx="0" cy="5391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8" name="Google Shape;598;p46"/>
          <p:cNvCxnSpPr/>
          <p:nvPr/>
        </p:nvCxnSpPr>
        <p:spPr>
          <a:xfrm>
            <a:off x="5722170" y="3653492"/>
            <a:ext cx="0" cy="212722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99" name="Google Shape;599;p46"/>
          <p:cNvSpPr/>
          <p:nvPr/>
        </p:nvSpPr>
        <p:spPr>
          <a:xfrm>
            <a:off x="4882142" y="5800770"/>
            <a:ext cx="1676307" cy="3077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tratamiento </a:t>
            </a:r>
            <a:endParaRPr/>
          </a:p>
        </p:txBody>
      </p:sp>
      <p:cxnSp>
        <p:nvCxnSpPr>
          <p:cNvPr id="600" name="Google Shape;600;p46"/>
          <p:cNvCxnSpPr/>
          <p:nvPr/>
        </p:nvCxnSpPr>
        <p:spPr>
          <a:xfrm>
            <a:off x="7760656" y="5240035"/>
            <a:ext cx="0" cy="5391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01" name="Google Shape;601;p46"/>
          <p:cNvSpPr/>
          <p:nvPr/>
        </p:nvSpPr>
        <p:spPr>
          <a:xfrm>
            <a:off x="6939973" y="5800770"/>
            <a:ext cx="1676307" cy="3077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 </a:t>
            </a:r>
            <a:endParaRPr/>
          </a:p>
        </p:txBody>
      </p:sp>
      <p:cxnSp>
        <p:nvCxnSpPr>
          <p:cNvPr id="602" name="Google Shape;602;p46"/>
          <p:cNvCxnSpPr>
            <a:endCxn id="603" idx="0"/>
          </p:cNvCxnSpPr>
          <p:nvPr/>
        </p:nvCxnSpPr>
        <p:spPr>
          <a:xfrm>
            <a:off x="9464240" y="2035662"/>
            <a:ext cx="0" cy="1930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03" name="Google Shape;603;p46"/>
          <p:cNvSpPr/>
          <p:nvPr/>
        </p:nvSpPr>
        <p:spPr>
          <a:xfrm>
            <a:off x="8688288" y="3966462"/>
            <a:ext cx="1551904" cy="5431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AngioTAC de tórax</a:t>
            </a:r>
            <a:endParaRPr/>
          </a:p>
        </p:txBody>
      </p:sp>
      <p:sp>
        <p:nvSpPr>
          <p:cNvPr id="604" name="Google Shape;604;p46"/>
          <p:cNvSpPr txBox="1"/>
          <p:nvPr/>
        </p:nvSpPr>
        <p:spPr>
          <a:xfrm>
            <a:off x="9064996" y="4944758"/>
            <a:ext cx="7984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TEP </a:t>
            </a:r>
            <a:endParaRPr/>
          </a:p>
        </p:txBody>
      </p:sp>
      <p:sp>
        <p:nvSpPr>
          <p:cNvPr id="605" name="Google Shape;605;p46"/>
          <p:cNvSpPr txBox="1"/>
          <p:nvPr/>
        </p:nvSpPr>
        <p:spPr>
          <a:xfrm>
            <a:off x="10886874" y="4944758"/>
            <a:ext cx="7984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TEP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606" name="Google Shape;606;p46"/>
          <p:cNvCxnSpPr>
            <a:stCxn id="604" idx="2"/>
          </p:cNvCxnSpPr>
          <p:nvPr/>
        </p:nvCxnSpPr>
        <p:spPr>
          <a:xfrm>
            <a:off x="9464240" y="5252535"/>
            <a:ext cx="0" cy="528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7" name="Google Shape;607;p46"/>
          <p:cNvCxnSpPr/>
          <p:nvPr/>
        </p:nvCxnSpPr>
        <p:spPr>
          <a:xfrm>
            <a:off x="11286118" y="4662503"/>
            <a:ext cx="0" cy="34093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8" name="Google Shape;608;p46"/>
          <p:cNvCxnSpPr/>
          <p:nvPr/>
        </p:nvCxnSpPr>
        <p:spPr>
          <a:xfrm rot="10800000" flipH="1">
            <a:off x="9464217" y="4669241"/>
            <a:ext cx="1821901" cy="1327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9" name="Google Shape;609;p46"/>
          <p:cNvSpPr/>
          <p:nvPr/>
        </p:nvSpPr>
        <p:spPr>
          <a:xfrm>
            <a:off x="10447964" y="5781511"/>
            <a:ext cx="1676307" cy="3077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 </a:t>
            </a:r>
            <a:endParaRPr/>
          </a:p>
        </p:txBody>
      </p:sp>
      <p:cxnSp>
        <p:nvCxnSpPr>
          <p:cNvPr id="610" name="Google Shape;610;p46"/>
          <p:cNvCxnSpPr>
            <a:stCxn id="605" idx="2"/>
            <a:endCxn id="609" idx="0"/>
          </p:cNvCxnSpPr>
          <p:nvPr/>
        </p:nvCxnSpPr>
        <p:spPr>
          <a:xfrm>
            <a:off x="11286118" y="5252535"/>
            <a:ext cx="0" cy="528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1" name="Google Shape;611;p46"/>
          <p:cNvCxnSpPr/>
          <p:nvPr/>
        </p:nvCxnSpPr>
        <p:spPr>
          <a:xfrm>
            <a:off x="9464240" y="4509618"/>
            <a:ext cx="0" cy="49382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2" name="Google Shape;612;p46"/>
          <p:cNvSpPr/>
          <p:nvPr/>
        </p:nvSpPr>
        <p:spPr>
          <a:xfrm>
            <a:off x="8688288" y="5813496"/>
            <a:ext cx="1551859" cy="69375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tratamiento u otras investigaciones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613" name="Google Shape;613;p46"/>
          <p:cNvCxnSpPr/>
          <p:nvPr/>
        </p:nvCxnSpPr>
        <p:spPr>
          <a:xfrm>
            <a:off x="7775747" y="4709498"/>
            <a:ext cx="0" cy="25060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4" name="Google Shape;614;p46"/>
          <p:cNvSpPr/>
          <p:nvPr/>
        </p:nvSpPr>
        <p:spPr>
          <a:xfrm>
            <a:off x="6273097" y="103341"/>
            <a:ext cx="2498502" cy="528011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Estabilidad hemodinámica</a:t>
            </a:r>
            <a:endParaRPr/>
          </a:p>
        </p:txBody>
      </p:sp>
      <p:cxnSp>
        <p:nvCxnSpPr>
          <p:cNvPr id="615" name="Google Shape;615;p46"/>
          <p:cNvCxnSpPr>
            <a:stCxn id="580" idx="1"/>
          </p:cNvCxnSpPr>
          <p:nvPr/>
        </p:nvCxnSpPr>
        <p:spPr>
          <a:xfrm flipH="1">
            <a:off x="4696037" y="1908016"/>
            <a:ext cx="775800" cy="5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6" name="Google Shape;616;p46"/>
          <p:cNvSpPr/>
          <p:nvPr/>
        </p:nvSpPr>
        <p:spPr>
          <a:xfrm>
            <a:off x="3262038" y="1674874"/>
            <a:ext cx="1433848" cy="4770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PERC</a:t>
            </a:r>
            <a:endParaRPr/>
          </a:p>
        </p:txBody>
      </p:sp>
      <p:cxnSp>
        <p:nvCxnSpPr>
          <p:cNvPr id="617" name="Google Shape;617;p46"/>
          <p:cNvCxnSpPr>
            <a:stCxn id="616" idx="2"/>
            <a:endCxn id="599" idx="1"/>
          </p:cNvCxnSpPr>
          <p:nvPr/>
        </p:nvCxnSpPr>
        <p:spPr>
          <a:xfrm rot="-5400000" flipH="1">
            <a:off x="2529212" y="3601690"/>
            <a:ext cx="3802800" cy="9033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8" name="Google Shape;618;p46"/>
          <p:cNvCxnSpPr>
            <a:stCxn id="580" idx="2"/>
          </p:cNvCxnSpPr>
          <p:nvPr/>
        </p:nvCxnSpPr>
        <p:spPr>
          <a:xfrm flipH="1">
            <a:off x="7002162" y="2061905"/>
            <a:ext cx="8700" cy="32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9" name="Google Shape;619;p46"/>
          <p:cNvSpPr/>
          <p:nvPr/>
        </p:nvSpPr>
        <p:spPr>
          <a:xfrm>
            <a:off x="10020846" y="400519"/>
            <a:ext cx="3078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Jan 21;41(4):543-603.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7"/>
          <p:cNvSpPr/>
          <p:nvPr/>
        </p:nvSpPr>
        <p:spPr>
          <a:xfrm>
            <a:off x="6160273" y="3228434"/>
            <a:ext cx="4680520" cy="8243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Doppler MIIs.</a:t>
            </a:r>
            <a:endParaRPr/>
          </a:p>
        </p:txBody>
      </p:sp>
      <p:sp>
        <p:nvSpPr>
          <p:cNvPr id="625" name="Google Shape;625;p47"/>
          <p:cNvSpPr/>
          <p:nvPr/>
        </p:nvSpPr>
        <p:spPr>
          <a:xfrm>
            <a:off x="6160273" y="4396020"/>
            <a:ext cx="4680520" cy="8243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Arteriografía.</a:t>
            </a:r>
            <a:endParaRPr/>
          </a:p>
        </p:txBody>
      </p:sp>
      <p:sp>
        <p:nvSpPr>
          <p:cNvPr id="626" name="Google Shape;626;p47"/>
          <p:cNvSpPr/>
          <p:nvPr/>
        </p:nvSpPr>
        <p:spPr>
          <a:xfrm>
            <a:off x="6160273" y="2060848"/>
            <a:ext cx="4680520" cy="8243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Gamagrafía V/Q.</a:t>
            </a:r>
            <a:endParaRPr/>
          </a:p>
        </p:txBody>
      </p:sp>
      <p:sp>
        <p:nvSpPr>
          <p:cNvPr id="627" name="Google Shape;627;p47"/>
          <p:cNvSpPr/>
          <p:nvPr/>
        </p:nvSpPr>
        <p:spPr>
          <a:xfrm>
            <a:off x="8472280" y="6233831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628" name="Google Shape;628;p47"/>
          <p:cNvSpPr txBox="1"/>
          <p:nvPr/>
        </p:nvSpPr>
        <p:spPr>
          <a:xfrm>
            <a:off x="565118" y="347170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Defina la ayuda diagnóstica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47"/>
          <p:cNvSpPr txBox="1"/>
          <p:nvPr/>
        </p:nvSpPr>
        <p:spPr>
          <a:xfrm>
            <a:off x="839416" y="1021788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Montserrat"/>
              <a:buNone/>
            </a:pPr>
            <a:r>
              <a:rPr lang="en-US" sz="2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Otras ayudas</a:t>
            </a:r>
            <a:endParaRPr sz="28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8"/>
          <p:cNvSpPr/>
          <p:nvPr/>
        </p:nvSpPr>
        <p:spPr>
          <a:xfrm>
            <a:off x="8760296" y="6220305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635" name="Google Shape;635;p48"/>
          <p:cNvSpPr txBox="1"/>
          <p:nvPr/>
        </p:nvSpPr>
        <p:spPr>
          <a:xfrm>
            <a:off x="6015986" y="1431410"/>
            <a:ext cx="5957976" cy="43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2"/>
              <a:buFont typeface="Arial"/>
              <a:buChar char="•"/>
            </a:pPr>
            <a:r>
              <a:rPr lang="en-US" sz="222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Cuando no se puede realizar la angioTAC.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2042"/>
              <a:buFont typeface="Arial"/>
              <a:buChar char="•"/>
            </a:pPr>
            <a:r>
              <a:rPr lang="en-US" sz="222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Rx normal.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2042"/>
              <a:buFont typeface="Arial"/>
              <a:buChar char="•"/>
            </a:pPr>
            <a:r>
              <a:rPr lang="en-US" sz="222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ERCT.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2042"/>
              <a:buFont typeface="Arial"/>
              <a:buChar char="•"/>
            </a:pPr>
            <a:r>
              <a:rPr lang="en-US" sz="222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Gestantes/mujeres jóvenes.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2042"/>
              <a:buFont typeface="Arial"/>
              <a:buChar char="•"/>
            </a:pPr>
            <a:r>
              <a:rPr lang="en-US" sz="222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Anafilaxia al medio de contraste.</a:t>
            </a:r>
            <a:endParaRPr/>
          </a:p>
          <a:p>
            <a:pPr marL="306000" marR="0" lvl="0" indent="-30600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2042"/>
              <a:buFont typeface="Arial"/>
              <a:buChar char="•"/>
            </a:pPr>
            <a:r>
              <a:rPr lang="en-US" sz="222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Resultados: 	</a:t>
            </a:r>
            <a:endParaRPr/>
          </a:p>
          <a:p>
            <a:pPr marL="630000" marR="0" lvl="1" indent="-306000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72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Exploración normal (excluye TEP).</a:t>
            </a:r>
            <a:endParaRPr/>
          </a:p>
          <a:p>
            <a:pPr marL="630000" marR="0" lvl="1" indent="-306000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72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Alta probabilidad.</a:t>
            </a:r>
            <a:endParaRPr/>
          </a:p>
          <a:p>
            <a:pPr marL="630000" marR="0" lvl="1" indent="-306000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72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No diagnóstico 50%.</a:t>
            </a:r>
            <a:endParaRPr/>
          </a:p>
          <a:p>
            <a:pPr marL="630000" marR="0" lvl="1" indent="-197923" algn="l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Noto Sans Symbols"/>
              <a:buNone/>
            </a:pPr>
            <a:endParaRPr sz="185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2"/>
              </a:buClr>
              <a:buSzPts val="1702"/>
              <a:buFont typeface="Noto Sans Symbols"/>
              <a:buNone/>
            </a:pPr>
            <a:endParaRPr sz="185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6" name="Google Shape;636;p48" descr="HMS_1155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48" y="1596021"/>
            <a:ext cx="4365036" cy="2158708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48"/>
          <p:cNvSpPr txBox="1"/>
          <p:nvPr/>
        </p:nvSpPr>
        <p:spPr>
          <a:xfrm>
            <a:off x="403180" y="277990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Defina la ayuda diagnóstica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8" name="Google Shape;638;p48"/>
          <p:cNvSpPr txBox="1"/>
          <p:nvPr/>
        </p:nvSpPr>
        <p:spPr>
          <a:xfrm>
            <a:off x="603946" y="980198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Montserrat"/>
              <a:buNone/>
            </a:pPr>
            <a:r>
              <a:rPr lang="en-US" sz="2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Gammagrafia V/Q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9"/>
          <p:cNvSpPr/>
          <p:nvPr/>
        </p:nvSpPr>
        <p:spPr>
          <a:xfrm>
            <a:off x="8907847" y="6096292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pic>
        <p:nvPicPr>
          <p:cNvPr id="644" name="Google Shape;644;p49" descr="Captura de pantalla de un celular con text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476672"/>
            <a:ext cx="7303456" cy="475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9048328" y="6453336"/>
            <a:ext cx="27542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Acta Med Colomb 2008; 33: 111-116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1147307" y="1202506"/>
            <a:ext cx="5472608" cy="3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Estudio EMEPCO Colombia.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251 ptes con TEP: 66% mujeres .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22% recibieron tromboprofilaxis.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637206" y="369332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Epidemiología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4885678" y="2924944"/>
            <a:ext cx="7632848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Mortalidad hospitalaria 14.8% (IC95%: 11 – 19%).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 supervivencia a  52 semanas poshospitalización: 85%.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Factores asociados a mortalidad hospitalaria:</a:t>
            </a:r>
            <a:endParaRPr/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Hipotensión (RR: 2.57; IC95%: 1.4 – 4.73).</a:t>
            </a:r>
            <a:endParaRPr/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Fractura de cadera (RR: 2.55; IC95%: 1.34-4.83).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152B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0"/>
          <p:cNvSpPr txBox="1"/>
          <p:nvPr/>
        </p:nvSpPr>
        <p:spPr>
          <a:xfrm>
            <a:off x="1408115" y="1441975"/>
            <a:ext cx="32615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Inestable </a:t>
            </a:r>
            <a:endParaRPr/>
          </a:p>
        </p:txBody>
      </p:sp>
      <p:sp>
        <p:nvSpPr>
          <p:cNvPr id="650" name="Google Shape;650;p50"/>
          <p:cNvSpPr txBox="1"/>
          <p:nvPr/>
        </p:nvSpPr>
        <p:spPr>
          <a:xfrm>
            <a:off x="7879565" y="1441975"/>
            <a:ext cx="25160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Estable  </a:t>
            </a:r>
            <a:endParaRPr/>
          </a:p>
        </p:txBody>
      </p:sp>
      <p:sp>
        <p:nvSpPr>
          <p:cNvPr id="651" name="Google Shape;651;p50"/>
          <p:cNvSpPr txBox="1"/>
          <p:nvPr/>
        </p:nvSpPr>
        <p:spPr>
          <a:xfrm>
            <a:off x="767408" y="2207849"/>
            <a:ext cx="475252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Trombolisis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intravenosa</a:t>
            </a:r>
            <a:endParaRPr/>
          </a:p>
        </p:txBody>
      </p:sp>
      <p:sp>
        <p:nvSpPr>
          <p:cNvPr id="652" name="Google Shape;652;p50"/>
          <p:cNvSpPr txBox="1"/>
          <p:nvPr/>
        </p:nvSpPr>
        <p:spPr>
          <a:xfrm>
            <a:off x="6341983" y="2238829"/>
            <a:ext cx="559120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Anticoagulación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S.C/oral.</a:t>
            </a:r>
            <a:endParaRPr/>
          </a:p>
        </p:txBody>
      </p:sp>
      <p:sp>
        <p:nvSpPr>
          <p:cNvPr id="653" name="Google Shape;653;p50"/>
          <p:cNvSpPr/>
          <p:nvPr/>
        </p:nvSpPr>
        <p:spPr>
          <a:xfrm>
            <a:off x="8472264" y="5373210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654" name="Google Shape;654;p50"/>
          <p:cNvSpPr txBox="1"/>
          <p:nvPr/>
        </p:nvSpPr>
        <p:spPr>
          <a:xfrm>
            <a:off x="407791" y="400829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Inicie el tratamiento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1"/>
          <p:cNvSpPr/>
          <p:nvPr/>
        </p:nvSpPr>
        <p:spPr>
          <a:xfrm>
            <a:off x="821414" y="1103710"/>
            <a:ext cx="3240360" cy="1067926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rTPA</a:t>
            </a:r>
            <a:endParaRPr/>
          </a:p>
        </p:txBody>
      </p:sp>
      <p:sp>
        <p:nvSpPr>
          <p:cNvPr id="660" name="Google Shape;660;p51"/>
          <p:cNvSpPr/>
          <p:nvPr/>
        </p:nvSpPr>
        <p:spPr>
          <a:xfrm>
            <a:off x="4772121" y="1897546"/>
            <a:ext cx="3564396" cy="1067926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Estreptoquinasa</a:t>
            </a:r>
            <a:endParaRPr/>
          </a:p>
        </p:txBody>
      </p:sp>
      <p:sp>
        <p:nvSpPr>
          <p:cNvPr id="661" name="Google Shape;661;p51"/>
          <p:cNvSpPr/>
          <p:nvPr/>
        </p:nvSpPr>
        <p:spPr>
          <a:xfrm>
            <a:off x="8544272" y="2060848"/>
            <a:ext cx="3240360" cy="1067926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Uroquinasa</a:t>
            </a:r>
            <a:endParaRPr/>
          </a:p>
        </p:txBody>
      </p:sp>
      <p:sp>
        <p:nvSpPr>
          <p:cNvPr id="662" name="Google Shape;662;p51"/>
          <p:cNvSpPr/>
          <p:nvPr/>
        </p:nvSpPr>
        <p:spPr>
          <a:xfrm>
            <a:off x="821414" y="2176388"/>
            <a:ext cx="3240360" cy="130358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100 mg en 2 horas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0.6 mg/kg en 15 minutos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(dosis máxima 50 mg).</a:t>
            </a:r>
            <a:endParaRPr/>
          </a:p>
        </p:txBody>
      </p:sp>
      <p:sp>
        <p:nvSpPr>
          <p:cNvPr id="663" name="Google Shape;663;p51"/>
          <p:cNvSpPr/>
          <p:nvPr/>
        </p:nvSpPr>
        <p:spPr>
          <a:xfrm>
            <a:off x="4772121" y="2970224"/>
            <a:ext cx="3564396" cy="130358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250.000 UI dosis de carga  100.000 UI en 12 – 24 horas.</a:t>
            </a:r>
            <a:endParaRPr/>
          </a:p>
        </p:txBody>
      </p:sp>
      <p:sp>
        <p:nvSpPr>
          <p:cNvPr id="664" name="Google Shape;664;p51"/>
          <p:cNvSpPr/>
          <p:nvPr/>
        </p:nvSpPr>
        <p:spPr>
          <a:xfrm>
            <a:off x="8544272" y="3133526"/>
            <a:ext cx="3240360" cy="130358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4.400 UI/kg dosis de carga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4.400 UI/kg en 12 - 24 horas.</a:t>
            </a:r>
            <a:endParaRPr/>
          </a:p>
        </p:txBody>
      </p:sp>
      <p:sp>
        <p:nvSpPr>
          <p:cNvPr id="665" name="Google Shape;665;p51"/>
          <p:cNvSpPr/>
          <p:nvPr/>
        </p:nvSpPr>
        <p:spPr>
          <a:xfrm>
            <a:off x="4772121" y="4278562"/>
            <a:ext cx="3564396" cy="130358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Régimen acelerado: 1.5 millones UI en 2 horas.</a:t>
            </a:r>
            <a:endParaRPr/>
          </a:p>
        </p:txBody>
      </p:sp>
      <p:sp>
        <p:nvSpPr>
          <p:cNvPr id="666" name="Google Shape;666;p51"/>
          <p:cNvSpPr/>
          <p:nvPr/>
        </p:nvSpPr>
        <p:spPr>
          <a:xfrm>
            <a:off x="8549283" y="4441864"/>
            <a:ext cx="3240360" cy="130358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Régimen acelerado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3 millones UI en 2 horas.</a:t>
            </a:r>
            <a:endParaRPr/>
          </a:p>
        </p:txBody>
      </p:sp>
      <p:sp>
        <p:nvSpPr>
          <p:cNvPr id="667" name="Google Shape;667;p51"/>
          <p:cNvSpPr/>
          <p:nvPr/>
        </p:nvSpPr>
        <p:spPr>
          <a:xfrm>
            <a:off x="2333582" y="1981501"/>
            <a:ext cx="216024" cy="4393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ABA7"/>
          </a:solidFill>
          <a:ln w="12700" cap="flat" cmpd="sng">
            <a:solidFill>
              <a:srgbClr val="00AB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8" name="Google Shape;668;p51"/>
          <p:cNvSpPr/>
          <p:nvPr/>
        </p:nvSpPr>
        <p:spPr>
          <a:xfrm>
            <a:off x="6554319" y="2801507"/>
            <a:ext cx="216024" cy="4393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ABA7"/>
          </a:solidFill>
          <a:ln w="12700" cap="flat" cmpd="sng">
            <a:solidFill>
              <a:srgbClr val="00AB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9" name="Google Shape;669;p51"/>
          <p:cNvSpPr/>
          <p:nvPr/>
        </p:nvSpPr>
        <p:spPr>
          <a:xfrm>
            <a:off x="10164452" y="2939989"/>
            <a:ext cx="216024" cy="4393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ABA7"/>
          </a:solidFill>
          <a:ln w="12700" cap="flat" cmpd="sng">
            <a:solidFill>
              <a:srgbClr val="00AB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0" name="Google Shape;670;p51"/>
          <p:cNvSpPr/>
          <p:nvPr/>
        </p:nvSpPr>
        <p:spPr>
          <a:xfrm>
            <a:off x="6554319" y="4056493"/>
            <a:ext cx="216024" cy="4393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ABA7"/>
          </a:solidFill>
          <a:ln w="12700" cap="flat" cmpd="sng">
            <a:solidFill>
              <a:srgbClr val="00AB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Google Shape;671;p51"/>
          <p:cNvSpPr/>
          <p:nvPr/>
        </p:nvSpPr>
        <p:spPr>
          <a:xfrm>
            <a:off x="10156204" y="4276186"/>
            <a:ext cx="216024" cy="4393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ABA7"/>
          </a:solidFill>
          <a:ln w="12700" cap="flat" cmpd="sng">
            <a:solidFill>
              <a:srgbClr val="00AB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2" name="Google Shape;672;p51"/>
          <p:cNvSpPr/>
          <p:nvPr/>
        </p:nvSpPr>
        <p:spPr>
          <a:xfrm>
            <a:off x="8840316" y="6165304"/>
            <a:ext cx="29754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 Am Coll Cardiol. 2016;67(8):976–90. </a:t>
            </a:r>
            <a:endParaRPr/>
          </a:p>
        </p:txBody>
      </p:sp>
      <p:sp>
        <p:nvSpPr>
          <p:cNvPr id="673" name="Google Shape;673;p51"/>
          <p:cNvSpPr txBox="1"/>
          <p:nvPr/>
        </p:nvSpPr>
        <p:spPr>
          <a:xfrm>
            <a:off x="551384" y="233030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Inicie el tratamiento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0924" y="1112550"/>
            <a:ext cx="6219692" cy="5124762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2"/>
          <p:cNvSpPr/>
          <p:nvPr/>
        </p:nvSpPr>
        <p:spPr>
          <a:xfrm>
            <a:off x="9056649" y="6510609"/>
            <a:ext cx="29754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 Am Coll Cardiol. 2016;67(8):976–90. </a:t>
            </a:r>
            <a:endParaRPr/>
          </a:p>
        </p:txBody>
      </p:sp>
      <p:sp>
        <p:nvSpPr>
          <p:cNvPr id="680" name="Google Shape;680;p52"/>
          <p:cNvSpPr txBox="1"/>
          <p:nvPr/>
        </p:nvSpPr>
        <p:spPr>
          <a:xfrm>
            <a:off x="551384" y="347391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Inicie el tratamiento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3"/>
          <p:cNvSpPr txBox="1"/>
          <p:nvPr/>
        </p:nvSpPr>
        <p:spPr>
          <a:xfrm>
            <a:off x="1813385" y="1753272"/>
            <a:ext cx="30963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Inestable </a:t>
            </a:r>
            <a:endParaRPr/>
          </a:p>
        </p:txBody>
      </p:sp>
      <p:sp>
        <p:nvSpPr>
          <p:cNvPr id="686" name="Google Shape;686;p53"/>
          <p:cNvSpPr txBox="1"/>
          <p:nvPr/>
        </p:nvSpPr>
        <p:spPr>
          <a:xfrm>
            <a:off x="1072258" y="2474893"/>
            <a:ext cx="38204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Trombolisis intravenosa</a:t>
            </a:r>
            <a:endParaRPr/>
          </a:p>
        </p:txBody>
      </p:sp>
      <p:cxnSp>
        <p:nvCxnSpPr>
          <p:cNvPr id="687" name="Google Shape;687;p53"/>
          <p:cNvCxnSpPr/>
          <p:nvPr/>
        </p:nvCxnSpPr>
        <p:spPr>
          <a:xfrm>
            <a:off x="5447928" y="1988840"/>
            <a:ext cx="0" cy="3600400"/>
          </a:xfrm>
          <a:prstGeom prst="straightConnector1">
            <a:avLst/>
          </a:prstGeom>
          <a:noFill/>
          <a:ln w="9525" cap="flat" cmpd="sng">
            <a:solidFill>
              <a:srgbClr val="00ABA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8" name="Google Shape;688;p53"/>
          <p:cNvSpPr txBox="1"/>
          <p:nvPr/>
        </p:nvSpPr>
        <p:spPr>
          <a:xfrm>
            <a:off x="5807970" y="2107215"/>
            <a:ext cx="4992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Primeras 48 horas </a:t>
            </a:r>
            <a:r>
              <a:rPr lang="en-US" sz="24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(6 – 14 días).</a:t>
            </a:r>
            <a:endParaRPr/>
          </a:p>
        </p:txBody>
      </p:sp>
      <p:sp>
        <p:nvSpPr>
          <p:cNvPr id="689" name="Google Shape;689;p53"/>
          <p:cNvSpPr txBox="1"/>
          <p:nvPr/>
        </p:nvSpPr>
        <p:spPr>
          <a:xfrm>
            <a:off x="5807968" y="2848781"/>
            <a:ext cx="590465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Tasa de sangrado grave:  9.9%.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Tasa de sangrado intracerebral: 1.9%.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Trombolisis fallida: 8%.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Inestabilidad persistente.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Disfunción VD persistente.</a:t>
            </a:r>
            <a:endParaRPr/>
          </a:p>
        </p:txBody>
      </p:sp>
      <p:cxnSp>
        <p:nvCxnSpPr>
          <p:cNvPr id="690" name="Google Shape;690;p53"/>
          <p:cNvCxnSpPr/>
          <p:nvPr/>
        </p:nvCxnSpPr>
        <p:spPr>
          <a:xfrm>
            <a:off x="10056440" y="4556561"/>
            <a:ext cx="0" cy="800472"/>
          </a:xfrm>
          <a:prstGeom prst="straightConnector1">
            <a:avLst/>
          </a:prstGeom>
          <a:noFill/>
          <a:ln w="9525" cap="flat" cmpd="sng">
            <a:solidFill>
              <a:srgbClr val="00ABA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1" name="Google Shape;691;p53"/>
          <p:cNvSpPr txBox="1"/>
          <p:nvPr/>
        </p:nvSpPr>
        <p:spPr>
          <a:xfrm>
            <a:off x="10184194" y="4725964"/>
            <a:ext cx="1584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36 horas</a:t>
            </a:r>
            <a:endParaRPr/>
          </a:p>
        </p:txBody>
      </p:sp>
      <p:sp>
        <p:nvSpPr>
          <p:cNvPr id="692" name="Google Shape;692;p53"/>
          <p:cNvSpPr/>
          <p:nvPr/>
        </p:nvSpPr>
        <p:spPr>
          <a:xfrm>
            <a:off x="9049233" y="6233610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693" name="Google Shape;693;p53"/>
          <p:cNvSpPr txBox="1"/>
          <p:nvPr/>
        </p:nvSpPr>
        <p:spPr>
          <a:xfrm>
            <a:off x="551384" y="347391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Inicie el tratamiento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54" descr="Captura de pantalla de un celular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"/>
          <a:stretch/>
        </p:blipFill>
        <p:spPr>
          <a:xfrm>
            <a:off x="4669654" y="171961"/>
            <a:ext cx="5544616" cy="6514077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4"/>
          <p:cNvSpPr/>
          <p:nvPr/>
        </p:nvSpPr>
        <p:spPr>
          <a:xfrm>
            <a:off x="10229739" y="5949280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247" y="788781"/>
            <a:ext cx="8280920" cy="100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55" descr="Captura de pantalla de un celular con letras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8246" y="1805564"/>
            <a:ext cx="8280921" cy="130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5" descr="Captura de pantalla de un celular con letras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8247" y="1803426"/>
            <a:ext cx="8280920" cy="2646087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5"/>
          <p:cNvSpPr txBox="1"/>
          <p:nvPr/>
        </p:nvSpPr>
        <p:spPr>
          <a:xfrm>
            <a:off x="403180" y="180321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Inicie el tratamiento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6"/>
          <p:cNvSpPr txBox="1"/>
          <p:nvPr/>
        </p:nvSpPr>
        <p:spPr>
          <a:xfrm>
            <a:off x="551384" y="347391"/>
            <a:ext cx="8532948" cy="76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Anticoagulación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3" name="Google Shape;71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160" y="1340768"/>
            <a:ext cx="11559404" cy="220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6" descr="Arrow Icon 243265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467145">
            <a:off x="5889499" y="3449716"/>
            <a:ext cx="858726" cy="85872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56"/>
          <p:cNvSpPr txBox="1"/>
          <p:nvPr/>
        </p:nvSpPr>
        <p:spPr>
          <a:xfrm>
            <a:off x="4817858" y="3068960"/>
            <a:ext cx="1278142" cy="47978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" name="Google Shape;716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384" y="1336816"/>
            <a:ext cx="11547180" cy="25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6"/>
          <p:cNvSpPr txBox="1"/>
          <p:nvPr/>
        </p:nvSpPr>
        <p:spPr>
          <a:xfrm>
            <a:off x="9480376" y="5239637"/>
            <a:ext cx="23913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BMJ. 2020 Aug 5;370:m2177. 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800" y="404664"/>
            <a:ext cx="7793939" cy="4593611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57"/>
          <p:cNvSpPr txBox="1"/>
          <p:nvPr/>
        </p:nvSpPr>
        <p:spPr>
          <a:xfrm>
            <a:off x="8328248" y="6214585"/>
            <a:ext cx="3600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BMJ. 2020 Aug 5;370:m2177. 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800" y="404665"/>
            <a:ext cx="777025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58"/>
          <p:cNvSpPr txBox="1"/>
          <p:nvPr/>
        </p:nvSpPr>
        <p:spPr>
          <a:xfrm>
            <a:off x="6665450" y="6314835"/>
            <a:ext cx="5400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 Am Coll Cardiol. 2020 Nov 3;76(18):2117-2127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006" y="135465"/>
            <a:ext cx="7258994" cy="6587069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59"/>
          <p:cNvSpPr txBox="1"/>
          <p:nvPr/>
        </p:nvSpPr>
        <p:spPr>
          <a:xfrm>
            <a:off x="767408" y="332656"/>
            <a:ext cx="4608512" cy="12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Vigilar complicaciones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6" name="Google Shape;736;p59"/>
          <p:cNvSpPr/>
          <p:nvPr/>
        </p:nvSpPr>
        <p:spPr>
          <a:xfrm>
            <a:off x="10404650" y="6260869"/>
            <a:ext cx="17873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/>
        </p:nvSpPr>
        <p:spPr>
          <a:xfrm>
            <a:off x="551384" y="476672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Epidemiología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0103768" y="5877272"/>
            <a:ext cx="20882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8754" y="3443262"/>
            <a:ext cx="4669654" cy="330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5524" y="260648"/>
            <a:ext cx="4412413" cy="3260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640" y="1614065"/>
            <a:ext cx="9090081" cy="3092696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60"/>
          <p:cNvSpPr txBox="1"/>
          <p:nvPr/>
        </p:nvSpPr>
        <p:spPr>
          <a:xfrm>
            <a:off x="479376" y="260648"/>
            <a:ext cx="9433048" cy="12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Vigilar complicaciones: HTP tromboembólica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3" name="Google Shape;743;p60"/>
          <p:cNvSpPr/>
          <p:nvPr/>
        </p:nvSpPr>
        <p:spPr>
          <a:xfrm>
            <a:off x="8880458" y="6237312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744" name="Google Shape;744;p60"/>
          <p:cNvSpPr/>
          <p:nvPr/>
        </p:nvSpPr>
        <p:spPr>
          <a:xfrm>
            <a:off x="2855640" y="3194593"/>
            <a:ext cx="4464496" cy="15305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1"/>
          <p:cNvSpPr/>
          <p:nvPr/>
        </p:nvSpPr>
        <p:spPr>
          <a:xfrm>
            <a:off x="6491212" y="2837478"/>
            <a:ext cx="4680520" cy="8243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Disfunción VD.</a:t>
            </a:r>
            <a:endParaRPr/>
          </a:p>
        </p:txBody>
      </p:sp>
      <p:sp>
        <p:nvSpPr>
          <p:cNvPr id="750" name="Google Shape;750;p61"/>
          <p:cNvSpPr/>
          <p:nvPr/>
        </p:nvSpPr>
        <p:spPr>
          <a:xfrm>
            <a:off x="6491212" y="4005064"/>
            <a:ext cx="4680520" cy="8243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Troponina/BNP.</a:t>
            </a:r>
            <a:endParaRPr/>
          </a:p>
        </p:txBody>
      </p:sp>
      <p:sp>
        <p:nvSpPr>
          <p:cNvPr id="751" name="Google Shape;751;p61"/>
          <p:cNvSpPr/>
          <p:nvPr/>
        </p:nvSpPr>
        <p:spPr>
          <a:xfrm>
            <a:off x="6491212" y="1669892"/>
            <a:ext cx="4680520" cy="8243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Escala PESI.</a:t>
            </a:r>
            <a:endParaRPr/>
          </a:p>
        </p:txBody>
      </p:sp>
      <p:sp>
        <p:nvSpPr>
          <p:cNvPr id="752" name="Google Shape;752;p61"/>
          <p:cNvSpPr txBox="1"/>
          <p:nvPr/>
        </p:nvSpPr>
        <p:spPr>
          <a:xfrm>
            <a:off x="662409" y="2988040"/>
            <a:ext cx="38884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BA7"/>
                </a:solidFill>
                <a:latin typeface="Montserrat"/>
                <a:ea typeface="Montserrat"/>
                <a:cs typeface="Montserrat"/>
                <a:sym typeface="Montserrat"/>
              </a:rPr>
              <a:t>Eco TT o angioTAC</a:t>
            </a:r>
            <a:endParaRPr/>
          </a:p>
        </p:txBody>
      </p:sp>
      <p:sp>
        <p:nvSpPr>
          <p:cNvPr id="753" name="Google Shape;753;p61"/>
          <p:cNvSpPr/>
          <p:nvPr/>
        </p:nvSpPr>
        <p:spPr>
          <a:xfrm>
            <a:off x="8832304" y="6335506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754" name="Google Shape;754;p61"/>
          <p:cNvSpPr/>
          <p:nvPr/>
        </p:nvSpPr>
        <p:spPr>
          <a:xfrm>
            <a:off x="6478959" y="5082104"/>
            <a:ext cx="4680520" cy="824344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HESTIA/ BOVA .</a:t>
            </a:r>
            <a:endParaRPr/>
          </a:p>
        </p:txBody>
      </p:sp>
      <p:sp>
        <p:nvSpPr>
          <p:cNvPr id="755" name="Google Shape;755;p61"/>
          <p:cNvSpPr txBox="1"/>
          <p:nvPr/>
        </p:nvSpPr>
        <p:spPr>
          <a:xfrm>
            <a:off x="658564" y="383994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Calcula el riesgo de mortalidad/ complicaciones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6" name="Google Shape;756;p61" descr="Arrow Icon 26469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794566" y="2500826"/>
            <a:ext cx="1559480" cy="155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447" y="1160898"/>
            <a:ext cx="7087633" cy="354904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762" name="Google Shape;762;p6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832" y="1262973"/>
            <a:ext cx="7488115" cy="325577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763" name="Google Shape;763;p62"/>
          <p:cNvSpPr/>
          <p:nvPr/>
        </p:nvSpPr>
        <p:spPr>
          <a:xfrm>
            <a:off x="9061450" y="6398712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764" name="Google Shape;764;p62"/>
          <p:cNvSpPr txBox="1"/>
          <p:nvPr/>
        </p:nvSpPr>
        <p:spPr>
          <a:xfrm>
            <a:off x="447146" y="163387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Riesgo de mortalidad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Google Shape;765;p62"/>
          <p:cNvSpPr txBox="1"/>
          <p:nvPr/>
        </p:nvSpPr>
        <p:spPr>
          <a:xfrm>
            <a:off x="551384" y="890275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Montserrat"/>
              <a:buNone/>
            </a:pPr>
            <a:r>
              <a:rPr lang="en-US" sz="2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Escala PESI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3"/>
          <p:cNvSpPr/>
          <p:nvPr/>
        </p:nvSpPr>
        <p:spPr>
          <a:xfrm>
            <a:off x="8725991" y="6088682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pic>
        <p:nvPicPr>
          <p:cNvPr id="771" name="Google Shape;77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436" y="1416893"/>
            <a:ext cx="11327127" cy="38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505" y="1772816"/>
            <a:ext cx="11327127" cy="137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63" descr="Captura de pantalla con letras y números&#10;&#10;Descripción generada automáticament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05" y="1268760"/>
            <a:ext cx="11276990" cy="292895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63"/>
          <p:cNvSpPr txBox="1"/>
          <p:nvPr/>
        </p:nvSpPr>
        <p:spPr>
          <a:xfrm>
            <a:off x="400414" y="199241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Riesgo de mortalidad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p63"/>
          <p:cNvSpPr txBox="1"/>
          <p:nvPr/>
        </p:nvSpPr>
        <p:spPr>
          <a:xfrm>
            <a:off x="623392" y="764704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Montserrat"/>
              <a:buNone/>
            </a:pPr>
            <a:r>
              <a:rPr lang="en-US" sz="2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Hallazgos imagenológicos</a:t>
            </a:r>
            <a:endParaRPr sz="28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4"/>
          <p:cNvSpPr/>
          <p:nvPr/>
        </p:nvSpPr>
        <p:spPr>
          <a:xfrm>
            <a:off x="9020597" y="6461263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781" name="Google Shape;781;p64"/>
          <p:cNvSpPr txBox="1"/>
          <p:nvPr/>
        </p:nvSpPr>
        <p:spPr>
          <a:xfrm>
            <a:off x="695400" y="969324"/>
            <a:ext cx="6310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Enzimas cardíacas </a:t>
            </a:r>
            <a:endParaRPr/>
          </a:p>
        </p:txBody>
      </p:sp>
      <p:sp>
        <p:nvSpPr>
          <p:cNvPr id="782" name="Google Shape;782;p64"/>
          <p:cNvSpPr txBox="1"/>
          <p:nvPr/>
        </p:nvSpPr>
        <p:spPr>
          <a:xfrm>
            <a:off x="4439816" y="1639786"/>
            <a:ext cx="63103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Troponinas (injuria miocárdica): </a:t>
            </a:r>
            <a:endParaRPr/>
          </a:p>
        </p:txBody>
      </p:sp>
      <p:sp>
        <p:nvSpPr>
          <p:cNvPr id="783" name="Google Shape;783;p64"/>
          <p:cNvSpPr txBox="1"/>
          <p:nvPr/>
        </p:nvSpPr>
        <p:spPr>
          <a:xfrm>
            <a:off x="4439816" y="2187139"/>
            <a:ext cx="775218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Elevadas en el 30 al 60% de los TEP.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Elevación se asocia con aumento de la mortalidad OR 5 – 6.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Baja especificidad y VPP para mortalidad temprana.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Alto VPN 98% para eventos adversos hospitalarios: &lt; 14 pg/ml.</a:t>
            </a:r>
            <a:endParaRPr/>
          </a:p>
        </p:txBody>
      </p:sp>
      <p:sp>
        <p:nvSpPr>
          <p:cNvPr id="784" name="Google Shape;784;p64"/>
          <p:cNvSpPr txBox="1"/>
          <p:nvPr/>
        </p:nvSpPr>
        <p:spPr>
          <a:xfrm>
            <a:off x="4943872" y="3857499"/>
            <a:ext cx="97930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Péptidos natriuréticos NT proBNP y BNP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(disfunción VD):</a:t>
            </a:r>
            <a:endParaRPr/>
          </a:p>
        </p:txBody>
      </p:sp>
      <p:sp>
        <p:nvSpPr>
          <p:cNvPr id="785" name="Google Shape;785;p64"/>
          <p:cNvSpPr txBox="1"/>
          <p:nvPr/>
        </p:nvSpPr>
        <p:spPr>
          <a:xfrm>
            <a:off x="5231904" y="4774660"/>
            <a:ext cx="685395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Elevados en el 51% de los TEP.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Elevación se asocia con aumento de la mortalidad temprana 10% y de complicaciones tempranas 23%.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Baja especificidad y VPP para mortalidad temprana.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Alto VPN 99%  con NT pro BNP &lt; 500.</a:t>
            </a:r>
            <a:endParaRPr/>
          </a:p>
        </p:txBody>
      </p:sp>
      <p:sp>
        <p:nvSpPr>
          <p:cNvPr id="786" name="Google Shape;786;p64"/>
          <p:cNvSpPr txBox="1"/>
          <p:nvPr/>
        </p:nvSpPr>
        <p:spPr>
          <a:xfrm>
            <a:off x="548357" y="295460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Riesgo de mortalidad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856" y="1821081"/>
            <a:ext cx="7128792" cy="14639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2" name="Google Shape;792;p6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856" y="3269633"/>
            <a:ext cx="7128792" cy="3033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3" name="Google Shape;793;p6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856" y="3598985"/>
            <a:ext cx="7128792" cy="12530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4" name="Google Shape;794;p6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856" y="4869160"/>
            <a:ext cx="7128792" cy="6177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5" name="Google Shape;795;p65"/>
          <p:cNvSpPr/>
          <p:nvPr/>
        </p:nvSpPr>
        <p:spPr>
          <a:xfrm>
            <a:off x="8863385" y="6165304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796" name="Google Shape;796;p65"/>
          <p:cNvSpPr txBox="1"/>
          <p:nvPr/>
        </p:nvSpPr>
        <p:spPr>
          <a:xfrm>
            <a:off x="623392" y="454146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Riesgo de mortalidad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66" descr="Captura de pantalla de un celular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1595150"/>
            <a:ext cx="7338833" cy="36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66"/>
          <p:cNvSpPr/>
          <p:nvPr/>
        </p:nvSpPr>
        <p:spPr>
          <a:xfrm>
            <a:off x="9337563" y="6165304"/>
            <a:ext cx="26709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Neth J Med. 2015 Nov;73(9):410-6</a:t>
            </a:r>
            <a:endParaRPr/>
          </a:p>
        </p:txBody>
      </p:sp>
      <p:sp>
        <p:nvSpPr>
          <p:cNvPr id="803" name="Google Shape;803;p66"/>
          <p:cNvSpPr txBox="1"/>
          <p:nvPr/>
        </p:nvSpPr>
        <p:spPr>
          <a:xfrm>
            <a:off x="479376" y="244714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Riesgo de complicaciones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7"/>
          <p:cNvSpPr/>
          <p:nvPr/>
        </p:nvSpPr>
        <p:spPr>
          <a:xfrm>
            <a:off x="5522538" y="3064597"/>
            <a:ext cx="5899451" cy="997510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Riesgo de mortalidad.</a:t>
            </a:r>
            <a:endParaRPr/>
          </a:p>
        </p:txBody>
      </p:sp>
      <p:sp>
        <p:nvSpPr>
          <p:cNvPr id="809" name="Google Shape;809;p67"/>
          <p:cNvSpPr/>
          <p:nvPr/>
        </p:nvSpPr>
        <p:spPr>
          <a:xfrm>
            <a:off x="5522539" y="4345283"/>
            <a:ext cx="5899450" cy="997510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Condiciones socioeconómicas.</a:t>
            </a:r>
            <a:endParaRPr/>
          </a:p>
        </p:txBody>
      </p:sp>
      <p:sp>
        <p:nvSpPr>
          <p:cNvPr id="810" name="Google Shape;810;p67"/>
          <p:cNvSpPr/>
          <p:nvPr/>
        </p:nvSpPr>
        <p:spPr>
          <a:xfrm>
            <a:off x="5522538" y="1897011"/>
            <a:ext cx="5899451" cy="997510"/>
          </a:xfrm>
          <a:prstGeom prst="rect">
            <a:avLst/>
          </a:prstGeom>
          <a:solidFill>
            <a:srgbClr val="152B48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Estabilidad hemodinámica.</a:t>
            </a:r>
            <a:endParaRPr/>
          </a:p>
        </p:txBody>
      </p:sp>
      <p:sp>
        <p:nvSpPr>
          <p:cNvPr id="811" name="Google Shape;811;p67"/>
          <p:cNvSpPr/>
          <p:nvPr/>
        </p:nvSpPr>
        <p:spPr>
          <a:xfrm>
            <a:off x="8832304" y="6320353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sp>
        <p:nvSpPr>
          <p:cNvPr id="812" name="Google Shape;812;p67"/>
          <p:cNvSpPr txBox="1"/>
          <p:nvPr/>
        </p:nvSpPr>
        <p:spPr>
          <a:xfrm>
            <a:off x="479376" y="316181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Decida lugar de hospitalización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8"/>
          <p:cNvSpPr/>
          <p:nvPr/>
        </p:nvSpPr>
        <p:spPr>
          <a:xfrm>
            <a:off x="6830214" y="199150"/>
            <a:ext cx="2498502" cy="3992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TEP agudo confirmado</a:t>
            </a:r>
            <a:endParaRPr/>
          </a:p>
        </p:txBody>
      </p:sp>
      <p:sp>
        <p:nvSpPr>
          <p:cNvPr id="818" name="Google Shape;818;p68"/>
          <p:cNvSpPr/>
          <p:nvPr/>
        </p:nvSpPr>
        <p:spPr>
          <a:xfrm>
            <a:off x="6830212" y="825270"/>
            <a:ext cx="2498491" cy="363354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Anticoagular </a:t>
            </a:r>
            <a:endParaRPr/>
          </a:p>
        </p:txBody>
      </p:sp>
      <p:cxnSp>
        <p:nvCxnSpPr>
          <p:cNvPr id="819" name="Google Shape;819;p68"/>
          <p:cNvCxnSpPr>
            <a:stCxn id="817" idx="2"/>
            <a:endCxn id="818" idx="0"/>
          </p:cNvCxnSpPr>
          <p:nvPr/>
        </p:nvCxnSpPr>
        <p:spPr>
          <a:xfrm>
            <a:off x="8079465" y="598395"/>
            <a:ext cx="0" cy="22680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20" name="Google Shape;820;p68"/>
          <p:cNvCxnSpPr/>
          <p:nvPr/>
        </p:nvCxnSpPr>
        <p:spPr>
          <a:xfrm>
            <a:off x="6794034" y="2983224"/>
            <a:ext cx="0" cy="43616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21" name="Google Shape;821;p68"/>
          <p:cNvSpPr txBox="1"/>
          <p:nvPr/>
        </p:nvSpPr>
        <p:spPr>
          <a:xfrm>
            <a:off x="8201481" y="1850582"/>
            <a:ext cx="7984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822" name="Google Shape;822;p68"/>
          <p:cNvSpPr/>
          <p:nvPr/>
        </p:nvSpPr>
        <p:spPr>
          <a:xfrm>
            <a:off x="6830211" y="1419185"/>
            <a:ext cx="2498491" cy="36335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Inestabilidad hemodinámica </a:t>
            </a:r>
            <a:endParaRPr/>
          </a:p>
        </p:txBody>
      </p:sp>
      <p:cxnSp>
        <p:nvCxnSpPr>
          <p:cNvPr id="823" name="Google Shape;823;p68"/>
          <p:cNvCxnSpPr/>
          <p:nvPr/>
        </p:nvCxnSpPr>
        <p:spPr>
          <a:xfrm flipH="1">
            <a:off x="8079449" y="1163907"/>
            <a:ext cx="7" cy="226875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24" name="Google Shape;824;p68"/>
          <p:cNvCxnSpPr/>
          <p:nvPr/>
        </p:nvCxnSpPr>
        <p:spPr>
          <a:xfrm flipH="1">
            <a:off x="8079449" y="1797720"/>
            <a:ext cx="1" cy="358219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25" name="Google Shape;825;p68"/>
          <p:cNvSpPr/>
          <p:nvPr/>
        </p:nvSpPr>
        <p:spPr>
          <a:xfrm>
            <a:off x="3997412" y="5141402"/>
            <a:ext cx="5616063" cy="16213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68"/>
          <p:cNvSpPr/>
          <p:nvPr/>
        </p:nvSpPr>
        <p:spPr>
          <a:xfrm>
            <a:off x="4160404" y="5278660"/>
            <a:ext cx="3919045" cy="138577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68"/>
          <p:cNvSpPr/>
          <p:nvPr/>
        </p:nvSpPr>
        <p:spPr>
          <a:xfrm>
            <a:off x="4286514" y="5425258"/>
            <a:ext cx="1484019" cy="1127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68"/>
          <p:cNvSpPr txBox="1"/>
          <p:nvPr/>
        </p:nvSpPr>
        <p:spPr>
          <a:xfrm>
            <a:off x="6794034" y="3054355"/>
            <a:ext cx="13551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o 2 presentes</a:t>
            </a:r>
            <a:endParaRPr/>
          </a:p>
        </p:txBody>
      </p:sp>
      <p:cxnSp>
        <p:nvCxnSpPr>
          <p:cNvPr id="829" name="Google Shape;829;p68"/>
          <p:cNvCxnSpPr/>
          <p:nvPr/>
        </p:nvCxnSpPr>
        <p:spPr>
          <a:xfrm flipH="1">
            <a:off x="6794015" y="3796420"/>
            <a:ext cx="18" cy="148224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30" name="Google Shape;830;p68"/>
          <p:cNvCxnSpPr/>
          <p:nvPr/>
        </p:nvCxnSpPr>
        <p:spPr>
          <a:xfrm rot="-5400000" flipH="1">
            <a:off x="7267904" y="3906018"/>
            <a:ext cx="1491000" cy="979800"/>
          </a:xfrm>
          <a:prstGeom prst="bentConnector2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31" name="Google Shape;831;p68"/>
          <p:cNvSpPr/>
          <p:nvPr/>
        </p:nvSpPr>
        <p:spPr>
          <a:xfrm>
            <a:off x="5400563" y="2147737"/>
            <a:ext cx="5357771" cy="8493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Evaluar riesgo clínico: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Escala PESI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Disfunción VD por eco TT o angioTAC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68"/>
          <p:cNvSpPr/>
          <p:nvPr/>
        </p:nvSpPr>
        <p:spPr>
          <a:xfrm>
            <a:off x="5825279" y="3436916"/>
            <a:ext cx="1937509" cy="3992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Medición de troponina</a:t>
            </a:r>
            <a:endParaRPr/>
          </a:p>
        </p:txBody>
      </p:sp>
      <p:sp>
        <p:nvSpPr>
          <p:cNvPr id="833" name="Google Shape;833;p68"/>
          <p:cNvSpPr txBox="1"/>
          <p:nvPr/>
        </p:nvSpPr>
        <p:spPr>
          <a:xfrm>
            <a:off x="5302519" y="3934055"/>
            <a:ext cx="14914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Troponina (+) más disfunción del VD</a:t>
            </a:r>
            <a:endParaRPr/>
          </a:p>
        </p:txBody>
      </p:sp>
      <p:sp>
        <p:nvSpPr>
          <p:cNvPr id="834" name="Google Shape;834;p68"/>
          <p:cNvSpPr txBox="1"/>
          <p:nvPr/>
        </p:nvSpPr>
        <p:spPr>
          <a:xfrm>
            <a:off x="5277445" y="4419104"/>
            <a:ext cx="15165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Riesgo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intermedio - alto</a:t>
            </a:r>
            <a:endParaRPr/>
          </a:p>
        </p:txBody>
      </p:sp>
      <p:sp>
        <p:nvSpPr>
          <p:cNvPr id="835" name="Google Shape;835;p68"/>
          <p:cNvSpPr txBox="1"/>
          <p:nvPr/>
        </p:nvSpPr>
        <p:spPr>
          <a:xfrm>
            <a:off x="7017003" y="4028299"/>
            <a:ext cx="14914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Troponina (-)</a:t>
            </a:r>
            <a:endParaRPr/>
          </a:p>
        </p:txBody>
      </p:sp>
      <p:sp>
        <p:nvSpPr>
          <p:cNvPr id="836" name="Google Shape;836;p68"/>
          <p:cNvSpPr txBox="1"/>
          <p:nvPr/>
        </p:nvSpPr>
        <p:spPr>
          <a:xfrm>
            <a:off x="6980807" y="4412164"/>
            <a:ext cx="15165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Riesgo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intermedio - bajo</a:t>
            </a:r>
            <a:endParaRPr/>
          </a:p>
        </p:txBody>
      </p:sp>
      <p:cxnSp>
        <p:nvCxnSpPr>
          <p:cNvPr id="837" name="Google Shape;837;p68"/>
          <p:cNvCxnSpPr>
            <a:stCxn id="822" idx="1"/>
            <a:endCxn id="827" idx="0"/>
          </p:cNvCxnSpPr>
          <p:nvPr/>
        </p:nvCxnSpPr>
        <p:spPr>
          <a:xfrm flipH="1">
            <a:off x="5028411" y="1600862"/>
            <a:ext cx="1801800" cy="3824400"/>
          </a:xfrm>
          <a:prstGeom prst="bentConnector2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38" name="Google Shape;838;p68"/>
          <p:cNvSpPr txBox="1"/>
          <p:nvPr/>
        </p:nvSpPr>
        <p:spPr>
          <a:xfrm>
            <a:off x="10307666" y="3047415"/>
            <a:ext cx="13551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y 2 ausentes</a:t>
            </a:r>
            <a:endParaRPr/>
          </a:p>
        </p:txBody>
      </p:sp>
      <p:cxnSp>
        <p:nvCxnSpPr>
          <p:cNvPr id="839" name="Google Shape;839;p68"/>
          <p:cNvCxnSpPr/>
          <p:nvPr/>
        </p:nvCxnSpPr>
        <p:spPr>
          <a:xfrm>
            <a:off x="10322563" y="3016282"/>
            <a:ext cx="0" cy="43616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40" name="Google Shape;840;p68"/>
          <p:cNvSpPr/>
          <p:nvPr/>
        </p:nvSpPr>
        <p:spPr>
          <a:xfrm>
            <a:off x="9066623" y="3436916"/>
            <a:ext cx="3078049" cy="8624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 otra razón para hospitalización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Adecuado soporte socioeconómico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Acceso fácil a servicios de salud </a:t>
            </a:r>
            <a:endParaRPr/>
          </a:p>
        </p:txBody>
      </p:sp>
      <p:cxnSp>
        <p:nvCxnSpPr>
          <p:cNvPr id="841" name="Google Shape;841;p68"/>
          <p:cNvCxnSpPr/>
          <p:nvPr/>
        </p:nvCxnSpPr>
        <p:spPr>
          <a:xfrm rot="5400000">
            <a:off x="8170977" y="4304920"/>
            <a:ext cx="1337100" cy="417600"/>
          </a:xfrm>
          <a:prstGeom prst="bentConnector3">
            <a:avLst>
              <a:gd name="adj1" fmla="val -12782"/>
            </a:avLst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42" name="Google Shape;842;p68"/>
          <p:cNvSpPr/>
          <p:nvPr/>
        </p:nvSpPr>
        <p:spPr>
          <a:xfrm>
            <a:off x="9864135" y="5141400"/>
            <a:ext cx="2297417" cy="1621302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3" name="Google Shape;843;p68"/>
          <p:cNvCxnSpPr/>
          <p:nvPr/>
        </p:nvCxnSpPr>
        <p:spPr>
          <a:xfrm flipH="1">
            <a:off x="10488488" y="4299352"/>
            <a:ext cx="2" cy="842048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44" name="Google Shape;844;p68"/>
          <p:cNvSpPr txBox="1"/>
          <p:nvPr/>
        </p:nvSpPr>
        <p:spPr>
          <a:xfrm>
            <a:off x="8076935" y="5740972"/>
            <a:ext cx="15140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HOSPITALIZAR </a:t>
            </a:r>
            <a:endParaRPr/>
          </a:p>
        </p:txBody>
      </p:sp>
      <p:sp>
        <p:nvSpPr>
          <p:cNvPr id="845" name="Google Shape;845;p68"/>
          <p:cNvSpPr txBox="1"/>
          <p:nvPr/>
        </p:nvSpPr>
        <p:spPr>
          <a:xfrm>
            <a:off x="5849338" y="5510520"/>
            <a:ext cx="2068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Monitorización: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Considere trombolisis si presenta deterioro</a:t>
            </a:r>
            <a:endParaRPr/>
          </a:p>
        </p:txBody>
      </p:sp>
      <p:sp>
        <p:nvSpPr>
          <p:cNvPr id="846" name="Google Shape;846;p68"/>
          <p:cNvSpPr txBox="1"/>
          <p:nvPr/>
        </p:nvSpPr>
        <p:spPr>
          <a:xfrm>
            <a:off x="4315312" y="5470000"/>
            <a:ext cx="13529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Terapia de reperfusión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Soporte hemodinámico</a:t>
            </a:r>
            <a:endParaRPr/>
          </a:p>
        </p:txBody>
      </p:sp>
      <p:sp>
        <p:nvSpPr>
          <p:cNvPr id="847" name="Google Shape;847;p68"/>
          <p:cNvSpPr txBox="1"/>
          <p:nvPr/>
        </p:nvSpPr>
        <p:spPr>
          <a:xfrm>
            <a:off x="10078122" y="5458572"/>
            <a:ext cx="18690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 temprana y tratamiento ambulatorio</a:t>
            </a:r>
            <a:endParaRPr/>
          </a:p>
        </p:txBody>
      </p:sp>
      <p:sp>
        <p:nvSpPr>
          <p:cNvPr id="848" name="Google Shape;848;p68"/>
          <p:cNvSpPr txBox="1"/>
          <p:nvPr/>
        </p:nvSpPr>
        <p:spPr>
          <a:xfrm>
            <a:off x="10560496" y="4566487"/>
            <a:ext cx="1592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 verdaderos</a:t>
            </a:r>
            <a:endParaRPr/>
          </a:p>
        </p:txBody>
      </p:sp>
      <p:sp>
        <p:nvSpPr>
          <p:cNvPr id="849" name="Google Shape;849;p68"/>
          <p:cNvSpPr txBox="1"/>
          <p:nvPr/>
        </p:nvSpPr>
        <p:spPr>
          <a:xfrm>
            <a:off x="8957772" y="4566487"/>
            <a:ext cx="1592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menos 1 falso</a:t>
            </a:r>
            <a:endParaRPr/>
          </a:p>
        </p:txBody>
      </p:sp>
      <p:sp>
        <p:nvSpPr>
          <p:cNvPr id="850" name="Google Shape;850;p68"/>
          <p:cNvSpPr/>
          <p:nvPr/>
        </p:nvSpPr>
        <p:spPr>
          <a:xfrm>
            <a:off x="3939194" y="2418531"/>
            <a:ext cx="5100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Si:</a:t>
            </a:r>
            <a:endParaRPr/>
          </a:p>
        </p:txBody>
      </p:sp>
      <p:sp>
        <p:nvSpPr>
          <p:cNvPr id="851" name="Google Shape;851;p68"/>
          <p:cNvSpPr txBox="1"/>
          <p:nvPr/>
        </p:nvSpPr>
        <p:spPr>
          <a:xfrm>
            <a:off x="3754682" y="2675447"/>
            <a:ext cx="15165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Riesgo alto</a:t>
            </a:r>
            <a:endParaRPr/>
          </a:p>
        </p:txBody>
      </p:sp>
      <p:sp>
        <p:nvSpPr>
          <p:cNvPr id="852" name="Google Shape;852;p68"/>
          <p:cNvSpPr/>
          <p:nvPr/>
        </p:nvSpPr>
        <p:spPr>
          <a:xfrm>
            <a:off x="10296089" y="116632"/>
            <a:ext cx="18485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21;41(4):543-603.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9"/>
          <p:cNvSpPr/>
          <p:nvPr/>
        </p:nvSpPr>
        <p:spPr>
          <a:xfrm>
            <a:off x="8987618" y="6447993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pic>
        <p:nvPicPr>
          <p:cNvPr id="858" name="Google Shape;858;p69" descr="Captura de pantalla de un celular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37"/>
          <a:stretch/>
        </p:blipFill>
        <p:spPr>
          <a:xfrm>
            <a:off x="4669654" y="1662578"/>
            <a:ext cx="7424839" cy="3566622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69"/>
          <p:cNvSpPr/>
          <p:nvPr/>
        </p:nvSpPr>
        <p:spPr>
          <a:xfrm>
            <a:off x="9332198" y="6137880"/>
            <a:ext cx="2762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 Thromb Haemost 2011; 9: 1500–7</a:t>
            </a:r>
            <a:endParaRPr/>
          </a:p>
        </p:txBody>
      </p:sp>
      <p:sp>
        <p:nvSpPr>
          <p:cNvPr id="860" name="Google Shape;860;p69"/>
          <p:cNvSpPr txBox="1"/>
          <p:nvPr/>
        </p:nvSpPr>
        <p:spPr>
          <a:xfrm>
            <a:off x="551384" y="255142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Decida lugar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 hospitalización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08" y="1375216"/>
            <a:ext cx="4929906" cy="1254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454754" y="300019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Factores de riesgo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5294" y="2492896"/>
            <a:ext cx="6408712" cy="349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8693169" y="6381328"/>
            <a:ext cx="3004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Chest. 1991 Sep;100(3):598-603.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5" name="Google Shape;865;p70"/>
          <p:cNvCxnSpPr/>
          <p:nvPr/>
        </p:nvCxnSpPr>
        <p:spPr>
          <a:xfrm>
            <a:off x="5855589" y="5437721"/>
            <a:ext cx="936000" cy="523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152B4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66" name="Google Shape;866;p70"/>
          <p:cNvSpPr/>
          <p:nvPr/>
        </p:nvSpPr>
        <p:spPr>
          <a:xfrm>
            <a:off x="9058691" y="6499797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pic>
        <p:nvPicPr>
          <p:cNvPr id="867" name="Google Shape;867;p70" descr="Captura de pantalla de un celular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504" y="1101563"/>
            <a:ext cx="7488832" cy="448553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70"/>
          <p:cNvSpPr txBox="1"/>
          <p:nvPr/>
        </p:nvSpPr>
        <p:spPr>
          <a:xfrm>
            <a:off x="2201365" y="1916426"/>
            <a:ext cx="19469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 meses </a:t>
            </a:r>
            <a:endParaRPr/>
          </a:p>
        </p:txBody>
      </p:sp>
      <p:sp>
        <p:nvSpPr>
          <p:cNvPr id="869" name="Google Shape;869;p70"/>
          <p:cNvSpPr txBox="1"/>
          <p:nvPr/>
        </p:nvSpPr>
        <p:spPr>
          <a:xfrm>
            <a:off x="6791693" y="5756437"/>
            <a:ext cx="30780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Indefinida</a:t>
            </a:r>
            <a:endParaRPr/>
          </a:p>
        </p:txBody>
      </p:sp>
      <p:sp>
        <p:nvSpPr>
          <p:cNvPr id="870" name="Google Shape;870;p70"/>
          <p:cNvSpPr txBox="1"/>
          <p:nvPr/>
        </p:nvSpPr>
        <p:spPr>
          <a:xfrm>
            <a:off x="538615" y="3084990"/>
            <a:ext cx="35206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 meses y evaluar </a:t>
            </a:r>
            <a:endParaRPr/>
          </a:p>
        </p:txBody>
      </p:sp>
      <p:sp>
        <p:nvSpPr>
          <p:cNvPr id="871" name="Google Shape;871;p70"/>
          <p:cNvSpPr txBox="1"/>
          <p:nvPr/>
        </p:nvSpPr>
        <p:spPr>
          <a:xfrm>
            <a:off x="417168" y="219703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Planee el tratamiento ambulatorio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2" name="Google Shape;872;p70"/>
          <p:cNvCxnSpPr/>
          <p:nvPr/>
        </p:nvCxnSpPr>
        <p:spPr>
          <a:xfrm rot="10800000">
            <a:off x="3863752" y="2132856"/>
            <a:ext cx="648072" cy="0"/>
          </a:xfrm>
          <a:prstGeom prst="straightConnector1">
            <a:avLst/>
          </a:prstGeom>
          <a:noFill/>
          <a:ln w="9525" cap="flat" cmpd="sng">
            <a:solidFill>
              <a:srgbClr val="152B4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73" name="Google Shape;873;p70"/>
          <p:cNvCxnSpPr/>
          <p:nvPr/>
        </p:nvCxnSpPr>
        <p:spPr>
          <a:xfrm rot="10800000">
            <a:off x="3863752" y="3315013"/>
            <a:ext cx="648072" cy="0"/>
          </a:xfrm>
          <a:prstGeom prst="straightConnector1">
            <a:avLst/>
          </a:prstGeom>
          <a:noFill/>
          <a:ln w="9525" cap="flat" cmpd="sng">
            <a:solidFill>
              <a:srgbClr val="152B48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71"/>
          <p:cNvSpPr txBox="1"/>
          <p:nvPr/>
        </p:nvSpPr>
        <p:spPr>
          <a:xfrm>
            <a:off x="551384" y="357190"/>
            <a:ext cx="10513168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Casos especiales: TEP subsegmentario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9" name="Google Shape;879;p71"/>
          <p:cNvSpPr/>
          <p:nvPr/>
        </p:nvSpPr>
        <p:spPr>
          <a:xfrm>
            <a:off x="8400256" y="4407645"/>
            <a:ext cx="30652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  <p:pic>
        <p:nvPicPr>
          <p:cNvPr id="880" name="Google Shape;880;p71" descr="Captura de pantalla de un celular con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21" y="1383299"/>
            <a:ext cx="11496600" cy="22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790" y="1107281"/>
            <a:ext cx="3333180" cy="5637383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71"/>
          <p:cNvSpPr/>
          <p:nvPr/>
        </p:nvSpPr>
        <p:spPr>
          <a:xfrm>
            <a:off x="8400256" y="5039874"/>
            <a:ext cx="33331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Hematology Am Soc Hematol Educ Program. 2017 Dec 8; 2017(1): 237–241.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2"/>
          <p:cNvSpPr txBox="1"/>
          <p:nvPr/>
        </p:nvSpPr>
        <p:spPr>
          <a:xfrm>
            <a:off x="745947" y="404664"/>
            <a:ext cx="5040560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Casos especiales: cáncer </a:t>
            </a:r>
            <a:endParaRPr/>
          </a:p>
        </p:txBody>
      </p:sp>
      <p:pic>
        <p:nvPicPr>
          <p:cNvPr id="888" name="Google Shape;888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4001" y="236707"/>
            <a:ext cx="4911817" cy="6448223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72"/>
          <p:cNvSpPr txBox="1"/>
          <p:nvPr/>
        </p:nvSpPr>
        <p:spPr>
          <a:xfrm>
            <a:off x="10320212" y="5544235"/>
            <a:ext cx="20695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ESMO Open. 2020 Jan;5(1):e000610.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0" name="Google Shape;890;p72"/>
          <p:cNvSpPr/>
          <p:nvPr/>
        </p:nvSpPr>
        <p:spPr>
          <a:xfrm>
            <a:off x="10344472" y="6130011"/>
            <a:ext cx="23933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Eur Heart J. 2020 Jan 21;41(4):543-603.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3"/>
          <p:cNvSpPr txBox="1"/>
          <p:nvPr/>
        </p:nvSpPr>
        <p:spPr>
          <a:xfrm>
            <a:off x="983432" y="1257611"/>
            <a:ext cx="1022513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 necesita sumar síntomas, signos y factores de riesgo  para aproximarse al diagnóstico.</a:t>
            </a:r>
            <a:endParaRPr/>
          </a:p>
          <a:p>
            <a:pPr marL="51435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 estabilidad hemodinámica define la ruta a seguir.</a:t>
            </a:r>
            <a:endParaRPr/>
          </a:p>
          <a:p>
            <a:pPr marL="51435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 pilar del tratamiento es la anticoagulación.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6" name="Google Shape;896;p73"/>
          <p:cNvSpPr txBox="1"/>
          <p:nvPr/>
        </p:nvSpPr>
        <p:spPr>
          <a:xfrm>
            <a:off x="551384" y="357190"/>
            <a:ext cx="6264696" cy="99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Mensajes para la casa</a:t>
            </a:r>
            <a:endParaRPr/>
          </a:p>
        </p:txBody>
      </p:sp>
      <p:sp>
        <p:nvSpPr>
          <p:cNvPr id="897" name="Google Shape;897;p73"/>
          <p:cNvSpPr txBox="1"/>
          <p:nvPr/>
        </p:nvSpPr>
        <p:spPr>
          <a:xfrm>
            <a:off x="5101702" y="3976677"/>
            <a:ext cx="682694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Calibri"/>
              <a:buAutoNum type="arabicPeriod" startAt="4"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Estratificar la gravedad permite definir conductas clínicas.</a:t>
            </a:r>
            <a:endParaRPr/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Calibri"/>
              <a:buAutoNum type="arabicPeriod" startAt="4"/>
            </a:pPr>
            <a:r>
              <a:rPr lang="en-US"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 duración del tratamiento depende de los factores de riesgo asociados y la probabilidad anual de recurrencia.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52B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4"/>
          <p:cNvSpPr txBox="1">
            <a:spLocks noGrp="1"/>
          </p:cNvSpPr>
          <p:nvPr>
            <p:ph type="title"/>
          </p:nvPr>
        </p:nvSpPr>
        <p:spPr>
          <a:xfrm>
            <a:off x="3646512" y="1340768"/>
            <a:ext cx="4898976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n-US"/>
              <a:t>GRACIAS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 descr="Imagen que contiene cuart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018" y="1169561"/>
            <a:ext cx="6696318" cy="42859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/>
          <p:nvPr/>
        </p:nvSpPr>
        <p:spPr>
          <a:xfrm>
            <a:off x="7600848" y="6298977"/>
            <a:ext cx="43924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Nat Revs Dis Prim volume 4, 18028 (2018)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1199456" y="1592220"/>
            <a:ext cx="2854395" cy="361277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Daño endotelial.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1199456" y="2328415"/>
            <a:ext cx="2854395" cy="361277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Hipercoagulabilidad.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1199456" y="3087795"/>
            <a:ext cx="2854395" cy="361277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Estasis venosa.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8" descr="Círculos con flecha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904" y="217059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637206" y="333893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Fisiopatología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/>
        </p:nvSpPr>
        <p:spPr>
          <a:xfrm>
            <a:off x="607891" y="1308453"/>
            <a:ext cx="6100800" cy="276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24"/>
              <a:buFont typeface="Arial"/>
              <a:buChar char="•"/>
            </a:pPr>
            <a:r>
              <a:rPr lang="en-US" sz="2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Silla de montar 3-6%:</a:t>
            </a:r>
            <a:endParaRPr/>
          </a:p>
          <a:p>
            <a:pPr marL="630000" marR="0" lvl="1" indent="-306000" algn="l" rtl="0">
              <a:spcBef>
                <a:spcPts val="1040"/>
              </a:spcBef>
              <a:spcAft>
                <a:spcPts val="0"/>
              </a:spcAft>
              <a:buClr>
                <a:srgbClr val="152B48"/>
              </a:buClr>
              <a:buSzPts val="2024"/>
              <a:buFont typeface="Noto Sans Symbols"/>
              <a:buChar char="◼"/>
            </a:pPr>
            <a:r>
              <a:rPr lang="en-US" sz="2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Mortalidad: 5%.</a:t>
            </a:r>
            <a:endParaRPr/>
          </a:p>
          <a:p>
            <a:pPr marL="630000" marR="0" lvl="1" indent="-306000" algn="l" rtl="0">
              <a:spcBef>
                <a:spcPts val="1040"/>
              </a:spcBef>
              <a:spcAft>
                <a:spcPts val="0"/>
              </a:spcAft>
              <a:buClr>
                <a:srgbClr val="152B48"/>
              </a:buClr>
              <a:buSzPts val="2024"/>
              <a:buFont typeface="Noto Sans Symbols"/>
              <a:buChar char="◼"/>
            </a:pPr>
            <a:r>
              <a:rPr lang="en-US" sz="2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Inestabilidad hemodinámica: 22%.</a:t>
            </a:r>
            <a:endParaRPr/>
          </a:p>
          <a:p>
            <a:pPr marL="306000" marR="0" lvl="0" indent="-306000" algn="l" rtl="0">
              <a:spcBef>
                <a:spcPts val="1040"/>
              </a:spcBef>
              <a:spcAft>
                <a:spcPts val="0"/>
              </a:spcAft>
              <a:buClr>
                <a:srgbClr val="152B48"/>
              </a:buClr>
              <a:buSzPts val="2024"/>
              <a:buFont typeface="Arial"/>
              <a:buChar char="•"/>
            </a:pPr>
            <a:r>
              <a:rPr lang="en-US" sz="2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Transitorio:</a:t>
            </a:r>
            <a:endParaRPr/>
          </a:p>
          <a:p>
            <a:pPr marL="630000" marR="0" lvl="1" indent="-306000" algn="l" rtl="0">
              <a:spcBef>
                <a:spcPts val="1040"/>
              </a:spcBef>
              <a:spcAft>
                <a:spcPts val="0"/>
              </a:spcAft>
              <a:buClr>
                <a:srgbClr val="152B48"/>
              </a:buClr>
              <a:buSzPts val="2024"/>
              <a:buFont typeface="Noto Sans Symbols"/>
              <a:buChar char="◼"/>
            </a:pPr>
            <a:r>
              <a:rPr lang="en-US" sz="2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Mortalidad &gt;40%.</a:t>
            </a:r>
            <a:endParaRPr/>
          </a:p>
          <a:p>
            <a:pPr marL="306000" marR="0" lvl="0" indent="-177476" algn="l" rtl="0">
              <a:spcBef>
                <a:spcPts val="1040"/>
              </a:spcBef>
              <a:spcAft>
                <a:spcPts val="0"/>
              </a:spcAft>
              <a:buClr>
                <a:srgbClr val="152B48"/>
              </a:buClr>
              <a:buSzPts val="2024"/>
              <a:buFont typeface="Noto Sans Symbols"/>
              <a:buNone/>
            </a:pPr>
            <a:endParaRPr sz="2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06000" marR="0" lvl="0" indent="-177476" algn="l" rtl="0">
              <a:spcBef>
                <a:spcPts val="1040"/>
              </a:spcBef>
              <a:spcAft>
                <a:spcPts val="0"/>
              </a:spcAft>
              <a:buClr>
                <a:srgbClr val="152B48"/>
              </a:buClr>
              <a:buSzPts val="2024"/>
              <a:buFont typeface="Noto Sans Symbols"/>
              <a:buNone/>
            </a:pPr>
            <a:endParaRPr sz="2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9" descr="pulmonary-embolism-in-main-pulmonary-arter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4140" y="519267"/>
            <a:ext cx="5496045" cy="33872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2" name="Google Shape;172;p9"/>
          <p:cNvSpPr txBox="1"/>
          <p:nvPr/>
        </p:nvSpPr>
        <p:spPr>
          <a:xfrm>
            <a:off x="6096000" y="4052434"/>
            <a:ext cx="5637914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Lobar: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Principal.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Segmental.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Subsegmental.</a:t>
            </a:r>
            <a:endParaRPr/>
          </a:p>
          <a:p>
            <a:pPr marL="8001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Infarto pulmonar (10%) y pleuritis.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6708691" y="6316253"/>
            <a:ext cx="59497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Overview of acute pulmonary embolism in adults. Uptodate, 2019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479376" y="195231"/>
            <a:ext cx="80648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n-US" sz="40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Fisiopatología</a:t>
            </a:r>
            <a:endParaRPr sz="4000" b="1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tillaFR202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2257</Words>
  <Application>Microsoft Office PowerPoint</Application>
  <PresentationFormat>Panorámica</PresentationFormat>
  <Paragraphs>428</Paragraphs>
  <Slides>74</Slides>
  <Notes>74</Notes>
  <HiddenSlides>2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0" baseType="lpstr">
      <vt:lpstr>Arial</vt:lpstr>
      <vt:lpstr>Calibri</vt:lpstr>
      <vt:lpstr>Montserrat</vt:lpstr>
      <vt:lpstr>Noto Sans Symbols</vt:lpstr>
      <vt:lpstr>PlantillaFR2021</vt:lpstr>
      <vt:lpstr>Microsoft Excel Worksheet</vt:lpstr>
      <vt:lpstr>Embolia pulmonar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Diagnóstico  y tratamiento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Embolia pulmonar</dc:title>
  <dc:creator>Felipe Lozano Pineda</dc:creator>
  <cp:lastModifiedBy>User</cp:lastModifiedBy>
  <cp:revision>1</cp:revision>
  <dcterms:created xsi:type="dcterms:W3CDTF">2021-01-31T19:32:15Z</dcterms:created>
  <dcterms:modified xsi:type="dcterms:W3CDTF">2021-03-03T22:43:43Z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2530912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