
<file path=[Content_Types].xml><?xml version="1.0" encoding="utf-8"?>
<Types xmlns="http://schemas.openxmlformats.org/package/2006/content-types">
  <Default ContentType="image/jpeg" Extension="jpeg"/>
  <Default ContentType="image/jpeg" Extension="jpg"/>
  <Default ContentType="image/png" Extension="png"/>
  <Default ContentType="application/vnd.openxmlformats-package.relationships+xml" Extension="rels"/>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slide+xml" PartName="/ppt/slides/slide31.xml"/>
  <Override ContentType="application/vnd.openxmlformats-officedocument.presentationml.slide+xml" PartName="/ppt/slides/slide32.xml"/>
  <Override ContentType="application/vnd.openxmlformats-officedocument.presentationml.slide+xml" PartName="/ppt/slides/slide33.xml"/>
  <Override ContentType="application/vnd.openxmlformats-officedocument.presentationml.slide+xml" PartName="/ppt/slides/slide34.xml"/>
  <Override ContentType="application/vnd.openxmlformats-officedocument.presentationml.slide+xml" PartName="/ppt/slides/slide35.xml"/>
  <Override ContentType="application/vnd.openxmlformats-officedocument.presentationml.slide+xml" PartName="/ppt/slides/slide36.xml"/>
  <Override ContentType="application/vnd.openxmlformats-officedocument.presentationml.slide+xml" PartName="/ppt/slides/slide37.xml"/>
  <Override ContentType="application/vnd.openxmlformats-officedocument.presentationml.slide+xml" PartName="/ppt/slides/slide38.xml"/>
  <Override ContentType="application/vnd.openxmlformats-officedocument.presentationml.slide+xml" PartName="/ppt/slides/slide39.xml"/>
  <Override ContentType="application/vnd.openxmlformats-officedocument.presentationml.slide+xml" PartName="/ppt/slides/slide40.xml"/>
  <Override ContentType="application/vnd.openxmlformats-officedocument.presentationml.slide+xml" PartName="/ppt/slides/slide41.xml"/>
  <Override ContentType="application/vnd.openxmlformats-officedocument.presentationml.slide+xml" PartName="/ppt/slides/slide42.xml"/>
  <Override ContentType="application/vnd.openxmlformats-officedocument.presentationml.slide+xml" PartName="/ppt/slides/slide43.xml"/>
  <Override ContentType="application/vnd.openxmlformats-officedocument.presentationml.slide+xml" PartName="/ppt/slides/slide44.xml"/>
  <Override ContentType="application/vnd.openxmlformats-officedocument.presentationml.slide+xml" PartName="/ppt/slides/slide45.xml"/>
  <Override ContentType="application/vnd.openxmlformats-officedocument.presentationml.slide+xml" PartName="/ppt/slides/slide46.xml"/>
  <Override ContentType="application/vnd.openxmlformats-officedocument.presentationml.slide+xml" PartName="/ppt/slides/slide47.xml"/>
  <Override ContentType="application/vnd.openxmlformats-officedocument.presentationml.slide+xml" PartName="/ppt/slides/slide48.xml"/>
  <Override ContentType="application/vnd.openxmlformats-officedocument.presentationml.slide+xml" PartName="/ppt/slides/slide49.xml"/>
  <Override ContentType="application/vnd.openxmlformats-officedocument.presentationml.slide+xml" PartName="/ppt/slides/slide50.xml"/>
  <Override ContentType="application/vnd.openxmlformats-officedocument.presentationml.slide+xml" PartName="/ppt/slides/slide51.xml"/>
  <Override ContentType="application/vnd.openxmlformats-officedocument.presentationml.slide+xml" PartName="/ppt/slides/slide52.xml"/>
  <Override ContentType="application/vnd.openxmlformats-officedocument.presentationml.slide+xml" PartName="/ppt/slides/slide53.xml"/>
  <Override ContentType="application/vnd.openxmlformats-officedocument.presentationml.slide+xml" PartName="/ppt/slides/slide54.xml"/>
  <Override ContentType="application/vnd.openxmlformats-officedocument.presentationml.slide+xml" PartName="/ppt/slides/slide55.xml"/>
  <Override ContentType="application/vnd.openxmlformats-officedocument.presentationml.slide+xml" PartName="/ppt/slides/slide56.xml"/>
  <Override ContentType="application/vnd.openxmlformats-officedocument.presentationml.slide+xml" PartName="/ppt/slides/slide57.xml"/>
  <Override ContentType="application/vnd.openxmlformats-officedocument.presentationml.slide+xml" PartName="/ppt/slides/slide58.xml"/>
  <Override ContentType="application/vnd.openxmlformats-officedocument.presentationml.slide+xml" PartName="/ppt/slides/slide59.xml"/>
  <Override ContentType="application/vnd.openxmlformats-officedocument.presentationml.slide+xml" PartName="/ppt/slides/slide60.xml"/>
  <Override ContentType="application/vnd.openxmlformats-officedocument.presentationml.slide+xml" PartName="/ppt/slides/slide61.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drawingml.diagramData+xml" PartName="/ppt/diagrams/data1.xml"/>
  <Override ContentType="application/vnd.openxmlformats-officedocument.drawingml.diagramLayout+xml" PartName="/ppt/diagrams/layout1.xml"/>
  <Override ContentType="application/vnd.openxmlformats-officedocument.drawingml.diagramStyle+xml" PartName="/ppt/diagrams/quickStyle1.xml"/>
  <Override ContentType="application/vnd.openxmlformats-officedocument.drawingml.diagramColors+xml" PartName="/ppt/diagrams/colors1.xml"/>
  <Override ContentType="application/vnd.ms-office.drawingml.diagramDrawing+xml" PartName="/ppt/diagrams/drawing1.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drawingml.diagramData+xml" PartName="/ppt/diagrams/data2.xml"/>
  <Override ContentType="application/vnd.openxmlformats-officedocument.drawingml.diagramLayout+xml" PartName="/ppt/diagrams/layout2.xml"/>
  <Override ContentType="application/vnd.openxmlformats-officedocument.drawingml.diagramStyle+xml" PartName="/ppt/diagrams/quickStyle2.xml"/>
  <Override ContentType="application/vnd.openxmlformats-officedocument.drawingml.diagramColors+xml" PartName="/ppt/diagrams/colors2.xml"/>
  <Override ContentType="application/vnd.ms-office.drawingml.diagramDrawing+xml" PartName="/ppt/diagrams/drawing2.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notesSlide+xml" PartName="/ppt/notesSlides/notesSlide31.xml"/>
  <Override ContentType="application/vnd.openxmlformats-officedocument.presentationml.notesSlide+xml" PartName="/ppt/notesSlides/notesSlide32.xml"/>
  <Override ContentType="application/vnd.openxmlformats-officedocument.presentationml.notesSlide+xml" PartName="/ppt/notesSlides/notesSlide33.xml"/>
  <Override ContentType="application/vnd.openxmlformats-officedocument.presentationml.notesSlide+xml" PartName="/ppt/notesSlides/notesSlide34.xml"/>
  <Override ContentType="application/vnd.openxmlformats-officedocument.presentationml.notesSlide+xml" PartName="/ppt/notesSlides/notesSlide35.xml"/>
  <Override ContentType="application/vnd.openxmlformats-officedocument.presentationml.notesSlide+xml" PartName="/ppt/notesSlides/notesSlide36.xml"/>
  <Override ContentType="application/vnd.openxmlformats-officedocument.presentationml.notesSlide+xml" PartName="/ppt/notesSlides/notesSlide37.xml"/>
  <Override ContentType="application/vnd.openxmlformats-officedocument.presentationml.notesSlide+xml" PartName="/ppt/notesSlides/notesSlide38.xml"/>
  <Override ContentType="application/vnd.openxmlformats-officedocument.presentationml.notesSlide+xml" PartName="/ppt/notesSlides/notesSlide39.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3"/>
  </p:notesMasterIdLst>
  <p:sldIdLst>
    <p:sldId id="256" r:id="rId2"/>
    <p:sldId id="265" r:id="rId3"/>
    <p:sldId id="266" r:id="rId4"/>
    <p:sldId id="267" r:id="rId5"/>
    <p:sldId id="311" r:id="rId6"/>
    <p:sldId id="324" r:id="rId7"/>
    <p:sldId id="325" r:id="rId8"/>
    <p:sldId id="323" r:id="rId9"/>
    <p:sldId id="312" r:id="rId10"/>
    <p:sldId id="313" r:id="rId11"/>
    <p:sldId id="314" r:id="rId12"/>
    <p:sldId id="315" r:id="rId13"/>
    <p:sldId id="326" r:id="rId14"/>
    <p:sldId id="327" r:id="rId15"/>
    <p:sldId id="331" r:id="rId16"/>
    <p:sldId id="328" r:id="rId17"/>
    <p:sldId id="329" r:id="rId18"/>
    <p:sldId id="332" r:id="rId19"/>
    <p:sldId id="333" r:id="rId20"/>
    <p:sldId id="335" r:id="rId21"/>
    <p:sldId id="337" r:id="rId22"/>
    <p:sldId id="336" r:id="rId23"/>
    <p:sldId id="334" r:id="rId24"/>
    <p:sldId id="330" r:id="rId25"/>
    <p:sldId id="338" r:id="rId26"/>
    <p:sldId id="339" r:id="rId27"/>
    <p:sldId id="340" r:id="rId28"/>
    <p:sldId id="341" r:id="rId29"/>
    <p:sldId id="342" r:id="rId30"/>
    <p:sldId id="343" r:id="rId31"/>
    <p:sldId id="346" r:id="rId32"/>
    <p:sldId id="344" r:id="rId33"/>
    <p:sldId id="345" r:id="rId34"/>
    <p:sldId id="347" r:id="rId35"/>
    <p:sldId id="348" r:id="rId36"/>
    <p:sldId id="349" r:id="rId37"/>
    <p:sldId id="352" r:id="rId38"/>
    <p:sldId id="350" r:id="rId39"/>
    <p:sldId id="373" r:id="rId40"/>
    <p:sldId id="351" r:id="rId41"/>
    <p:sldId id="353" r:id="rId42"/>
    <p:sldId id="354" r:id="rId43"/>
    <p:sldId id="355" r:id="rId44"/>
    <p:sldId id="356" r:id="rId45"/>
    <p:sldId id="359" r:id="rId46"/>
    <p:sldId id="357" r:id="rId47"/>
    <p:sldId id="358" r:id="rId48"/>
    <p:sldId id="360" r:id="rId49"/>
    <p:sldId id="361" r:id="rId50"/>
    <p:sldId id="362" r:id="rId51"/>
    <p:sldId id="363" r:id="rId52"/>
    <p:sldId id="364" r:id="rId53"/>
    <p:sldId id="365" r:id="rId54"/>
    <p:sldId id="366" r:id="rId55"/>
    <p:sldId id="367" r:id="rId56"/>
    <p:sldId id="368" r:id="rId57"/>
    <p:sldId id="369" r:id="rId58"/>
    <p:sldId id="374" r:id="rId59"/>
    <p:sldId id="375" r:id="rId60"/>
    <p:sldId id="376" r:id="rId61"/>
    <p:sldId id="271" r:id="rId6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Estilo medio 2 - Énfasis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52" autoAdjust="0"/>
    <p:restoredTop sz="93842" autoAdjust="0"/>
  </p:normalViewPr>
  <p:slideViewPr>
    <p:cSldViewPr snapToGrid="0">
      <p:cViewPr varScale="1">
        <p:scale>
          <a:sx n="86" d="100"/>
          <a:sy n="86" d="100"/>
        </p:scale>
        <p:origin x="43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57E0D1-693A-47D9-A2F5-E375115EF6CD}"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s-ES"/>
        </a:p>
      </dgm:t>
    </dgm:pt>
    <dgm:pt modelId="{437B8FCF-F3E6-4FC6-B89B-F86507E4BF15}">
      <dgm:prSet phldrT="[Texto]" custT="1"/>
      <dgm:spPr/>
      <dgm:t>
        <a:bodyPr/>
        <a:lstStyle/>
        <a:p>
          <a:r>
            <a:rPr lang="es-ES" sz="2400" dirty="0">
              <a:latin typeface="Montserrat" panose="02000505000000020004" pitchFamily="2" charset="0"/>
            </a:rPr>
            <a:t>Meningitis aguda</a:t>
          </a:r>
        </a:p>
      </dgm:t>
    </dgm:pt>
    <dgm:pt modelId="{209A3469-B0B0-42DB-B2A2-52EEDF436E34}" type="parTrans" cxnId="{9DF0C45F-2CF4-45D8-A95B-5FD0975A0317}">
      <dgm:prSet/>
      <dgm:spPr/>
      <dgm:t>
        <a:bodyPr/>
        <a:lstStyle/>
        <a:p>
          <a:endParaRPr lang="es-ES" sz="1100">
            <a:latin typeface="Montserrat" panose="02000505000000020004" pitchFamily="2" charset="0"/>
          </a:endParaRPr>
        </a:p>
      </dgm:t>
    </dgm:pt>
    <dgm:pt modelId="{4AE06902-0737-4D8D-8DE0-F169F178CD29}" type="sibTrans" cxnId="{9DF0C45F-2CF4-45D8-A95B-5FD0975A0317}">
      <dgm:prSet/>
      <dgm:spPr/>
      <dgm:t>
        <a:bodyPr/>
        <a:lstStyle/>
        <a:p>
          <a:endParaRPr lang="es-ES" sz="1100">
            <a:latin typeface="Montserrat" panose="02000505000000020004" pitchFamily="2" charset="0"/>
          </a:endParaRPr>
        </a:p>
      </dgm:t>
    </dgm:pt>
    <dgm:pt modelId="{BF047B8B-4037-409B-B66A-E59AFDF0674E}">
      <dgm:prSet phldrT="[Texto]" custT="1"/>
      <dgm:spPr/>
      <dgm:t>
        <a:bodyPr/>
        <a:lstStyle/>
        <a:p>
          <a:r>
            <a:rPr lang="es-ES" sz="2400" dirty="0">
              <a:latin typeface="Montserrat" panose="02000505000000020004" pitchFamily="2" charset="0"/>
            </a:rPr>
            <a:t>Encefalitis aguda</a:t>
          </a:r>
        </a:p>
      </dgm:t>
    </dgm:pt>
    <dgm:pt modelId="{E9D4A60A-B784-44C2-B642-27D9E2E915E4}" type="parTrans" cxnId="{B01210B0-975D-40B0-AAC9-8FC6BCA67782}">
      <dgm:prSet/>
      <dgm:spPr/>
      <dgm:t>
        <a:bodyPr/>
        <a:lstStyle/>
        <a:p>
          <a:endParaRPr lang="es-ES" sz="1100">
            <a:latin typeface="Montserrat" panose="02000505000000020004" pitchFamily="2" charset="0"/>
          </a:endParaRPr>
        </a:p>
      </dgm:t>
    </dgm:pt>
    <dgm:pt modelId="{DDCE07E2-8C48-41AC-8BF0-E7288C07DFA4}" type="sibTrans" cxnId="{B01210B0-975D-40B0-AAC9-8FC6BCA67782}">
      <dgm:prSet/>
      <dgm:spPr/>
      <dgm:t>
        <a:bodyPr/>
        <a:lstStyle/>
        <a:p>
          <a:endParaRPr lang="es-ES" sz="1100">
            <a:latin typeface="Montserrat" panose="02000505000000020004" pitchFamily="2" charset="0"/>
          </a:endParaRPr>
        </a:p>
      </dgm:t>
    </dgm:pt>
    <dgm:pt modelId="{B1E8C024-508D-4840-A0B2-1E85A3211428}">
      <dgm:prSet phldrT="[Texto]" custT="1"/>
      <dgm:spPr/>
      <dgm:t>
        <a:bodyPr/>
        <a:lstStyle/>
        <a:p>
          <a:r>
            <a:rPr lang="es-ES" sz="2400" dirty="0">
              <a:latin typeface="Montserrat" panose="02000505000000020004" pitchFamily="2" charset="0"/>
            </a:rPr>
            <a:t>Neuro infección y HIV </a:t>
          </a:r>
        </a:p>
      </dgm:t>
    </dgm:pt>
    <dgm:pt modelId="{1B2BB939-77A6-46DA-9F3B-0C2CBF0491A1}" type="parTrans" cxnId="{98E3AE87-6770-4C31-911D-2E14ED348A3E}">
      <dgm:prSet/>
      <dgm:spPr/>
      <dgm:t>
        <a:bodyPr/>
        <a:lstStyle/>
        <a:p>
          <a:endParaRPr lang="es-ES" sz="1100">
            <a:latin typeface="Montserrat" panose="02000505000000020004" pitchFamily="2" charset="0"/>
          </a:endParaRPr>
        </a:p>
      </dgm:t>
    </dgm:pt>
    <dgm:pt modelId="{741020FF-2C13-451E-B272-2F137780E4DC}" type="sibTrans" cxnId="{98E3AE87-6770-4C31-911D-2E14ED348A3E}">
      <dgm:prSet/>
      <dgm:spPr/>
      <dgm:t>
        <a:bodyPr/>
        <a:lstStyle/>
        <a:p>
          <a:endParaRPr lang="es-ES" sz="1100">
            <a:latin typeface="Montserrat" panose="02000505000000020004" pitchFamily="2" charset="0"/>
          </a:endParaRPr>
        </a:p>
      </dgm:t>
    </dgm:pt>
    <dgm:pt modelId="{9CD3CB7F-0845-4D43-8776-CEF638D3B9F0}" type="pres">
      <dgm:prSet presAssocID="{0157E0D1-693A-47D9-A2F5-E375115EF6CD}" presName="diagram" presStyleCnt="0">
        <dgm:presLayoutVars>
          <dgm:dir/>
          <dgm:resizeHandles val="exact"/>
        </dgm:presLayoutVars>
      </dgm:prSet>
      <dgm:spPr/>
    </dgm:pt>
    <dgm:pt modelId="{40F1B669-6532-49DF-A5E6-EC251E4EA8D5}" type="pres">
      <dgm:prSet presAssocID="{437B8FCF-F3E6-4FC6-B89B-F86507E4BF15}" presName="node" presStyleLbl="node1" presStyleIdx="0" presStyleCnt="3">
        <dgm:presLayoutVars>
          <dgm:bulletEnabled val="1"/>
        </dgm:presLayoutVars>
      </dgm:prSet>
      <dgm:spPr/>
    </dgm:pt>
    <dgm:pt modelId="{4D2C39F0-A0BB-449E-87C8-37708D7CDD81}" type="pres">
      <dgm:prSet presAssocID="{4AE06902-0737-4D8D-8DE0-F169F178CD29}" presName="sibTrans" presStyleCnt="0"/>
      <dgm:spPr/>
    </dgm:pt>
    <dgm:pt modelId="{E05A82B9-6E1E-4725-908B-8878F4896A4F}" type="pres">
      <dgm:prSet presAssocID="{BF047B8B-4037-409B-B66A-E59AFDF0674E}" presName="node" presStyleLbl="node1" presStyleIdx="1" presStyleCnt="3">
        <dgm:presLayoutVars>
          <dgm:bulletEnabled val="1"/>
        </dgm:presLayoutVars>
      </dgm:prSet>
      <dgm:spPr/>
    </dgm:pt>
    <dgm:pt modelId="{4C52EDFD-06BC-4667-BD84-38C9959AFFBE}" type="pres">
      <dgm:prSet presAssocID="{DDCE07E2-8C48-41AC-8BF0-E7288C07DFA4}" presName="sibTrans" presStyleCnt="0"/>
      <dgm:spPr/>
    </dgm:pt>
    <dgm:pt modelId="{65737F2C-0B48-4A9E-8C26-BA669817C5B7}" type="pres">
      <dgm:prSet presAssocID="{B1E8C024-508D-4840-A0B2-1E85A3211428}" presName="node" presStyleLbl="node1" presStyleIdx="2" presStyleCnt="3">
        <dgm:presLayoutVars>
          <dgm:bulletEnabled val="1"/>
        </dgm:presLayoutVars>
      </dgm:prSet>
      <dgm:spPr/>
    </dgm:pt>
  </dgm:ptLst>
  <dgm:cxnLst>
    <dgm:cxn modelId="{A002A51B-8FF8-4B2C-A1F8-F04155498143}" type="presOf" srcId="{437B8FCF-F3E6-4FC6-B89B-F86507E4BF15}" destId="{40F1B669-6532-49DF-A5E6-EC251E4EA8D5}" srcOrd="0" destOrd="0" presId="urn:microsoft.com/office/officeart/2005/8/layout/default"/>
    <dgm:cxn modelId="{9DF0C45F-2CF4-45D8-A95B-5FD0975A0317}" srcId="{0157E0D1-693A-47D9-A2F5-E375115EF6CD}" destId="{437B8FCF-F3E6-4FC6-B89B-F86507E4BF15}" srcOrd="0" destOrd="0" parTransId="{209A3469-B0B0-42DB-B2A2-52EEDF436E34}" sibTransId="{4AE06902-0737-4D8D-8DE0-F169F178CD29}"/>
    <dgm:cxn modelId="{66317870-D201-4587-9A14-23773B5F90C1}" type="presOf" srcId="{BF047B8B-4037-409B-B66A-E59AFDF0674E}" destId="{E05A82B9-6E1E-4725-908B-8878F4896A4F}" srcOrd="0" destOrd="0" presId="urn:microsoft.com/office/officeart/2005/8/layout/default"/>
    <dgm:cxn modelId="{98E3AE87-6770-4C31-911D-2E14ED348A3E}" srcId="{0157E0D1-693A-47D9-A2F5-E375115EF6CD}" destId="{B1E8C024-508D-4840-A0B2-1E85A3211428}" srcOrd="2" destOrd="0" parTransId="{1B2BB939-77A6-46DA-9F3B-0C2CBF0491A1}" sibTransId="{741020FF-2C13-451E-B272-2F137780E4DC}"/>
    <dgm:cxn modelId="{B01210B0-975D-40B0-AAC9-8FC6BCA67782}" srcId="{0157E0D1-693A-47D9-A2F5-E375115EF6CD}" destId="{BF047B8B-4037-409B-B66A-E59AFDF0674E}" srcOrd="1" destOrd="0" parTransId="{E9D4A60A-B784-44C2-B642-27D9E2E915E4}" sibTransId="{DDCE07E2-8C48-41AC-8BF0-E7288C07DFA4}"/>
    <dgm:cxn modelId="{B0A44BE1-17A5-499D-8DFF-72413DEC17BF}" type="presOf" srcId="{B1E8C024-508D-4840-A0B2-1E85A3211428}" destId="{65737F2C-0B48-4A9E-8C26-BA669817C5B7}" srcOrd="0" destOrd="0" presId="urn:microsoft.com/office/officeart/2005/8/layout/default"/>
    <dgm:cxn modelId="{B3202BFC-9F5F-44B1-B821-C4FCFA6E9262}" type="presOf" srcId="{0157E0D1-693A-47D9-A2F5-E375115EF6CD}" destId="{9CD3CB7F-0845-4D43-8776-CEF638D3B9F0}" srcOrd="0" destOrd="0" presId="urn:microsoft.com/office/officeart/2005/8/layout/default"/>
    <dgm:cxn modelId="{9D455850-4CC0-42A3-A020-906BE1272CCE}" type="presParOf" srcId="{9CD3CB7F-0845-4D43-8776-CEF638D3B9F0}" destId="{40F1B669-6532-49DF-A5E6-EC251E4EA8D5}" srcOrd="0" destOrd="0" presId="urn:microsoft.com/office/officeart/2005/8/layout/default"/>
    <dgm:cxn modelId="{3CECE214-19FA-4156-8133-710AB6B5004F}" type="presParOf" srcId="{9CD3CB7F-0845-4D43-8776-CEF638D3B9F0}" destId="{4D2C39F0-A0BB-449E-87C8-37708D7CDD81}" srcOrd="1" destOrd="0" presId="urn:microsoft.com/office/officeart/2005/8/layout/default"/>
    <dgm:cxn modelId="{CB54BC87-3F79-4C22-9092-0A34E7C32116}" type="presParOf" srcId="{9CD3CB7F-0845-4D43-8776-CEF638D3B9F0}" destId="{E05A82B9-6E1E-4725-908B-8878F4896A4F}" srcOrd="2" destOrd="0" presId="urn:microsoft.com/office/officeart/2005/8/layout/default"/>
    <dgm:cxn modelId="{61DD65A7-2D98-42F9-8CEB-D2889F7208CA}" type="presParOf" srcId="{9CD3CB7F-0845-4D43-8776-CEF638D3B9F0}" destId="{4C52EDFD-06BC-4667-BD84-38C9959AFFBE}" srcOrd="3" destOrd="0" presId="urn:microsoft.com/office/officeart/2005/8/layout/default"/>
    <dgm:cxn modelId="{E92143A5-BB52-4EE6-AA04-EC986A9A004E}" type="presParOf" srcId="{9CD3CB7F-0845-4D43-8776-CEF638D3B9F0}" destId="{65737F2C-0B48-4A9E-8C26-BA669817C5B7}"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4FB473-0512-45F2-A23D-D8FD80B59E36}"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es-ES"/>
        </a:p>
      </dgm:t>
    </dgm:pt>
    <dgm:pt modelId="{71EA70DC-EB11-4653-8AD6-006A8E5F23EB}">
      <dgm:prSet phldrT="[Texto]" custT="1"/>
      <dgm:spPr/>
      <dgm:t>
        <a:bodyPr/>
        <a:lstStyle/>
        <a:p>
          <a:r>
            <a:rPr lang="es-ES" sz="1050" b="1" i="0" dirty="0">
              <a:latin typeface="Montserrat" panose="02000505000000020004" pitchFamily="2" charset="0"/>
            </a:rPr>
            <a:t>TC de cráneo si está indicado</a:t>
          </a:r>
        </a:p>
      </dgm:t>
    </dgm:pt>
    <dgm:pt modelId="{B57A627A-A294-4C29-BF32-64C586254998}" type="parTrans" cxnId="{9D714B0D-F91F-463F-A333-4924CAB93E29}">
      <dgm:prSet/>
      <dgm:spPr/>
      <dgm:t>
        <a:bodyPr/>
        <a:lstStyle/>
        <a:p>
          <a:endParaRPr lang="es-ES" sz="3200" i="0">
            <a:latin typeface="Montserrat" panose="02000505000000020004" pitchFamily="2" charset="0"/>
          </a:endParaRPr>
        </a:p>
      </dgm:t>
    </dgm:pt>
    <dgm:pt modelId="{7B9025C3-7499-48D2-9F92-A345B5D969CF}" type="sibTrans" cxnId="{9D714B0D-F91F-463F-A333-4924CAB93E29}">
      <dgm:prSet/>
      <dgm:spPr/>
      <dgm:t>
        <a:bodyPr/>
        <a:lstStyle/>
        <a:p>
          <a:endParaRPr lang="es-ES" sz="3200" i="0">
            <a:latin typeface="Montserrat" panose="02000505000000020004" pitchFamily="2" charset="0"/>
          </a:endParaRPr>
        </a:p>
      </dgm:t>
    </dgm:pt>
    <dgm:pt modelId="{DB07E51E-5B5D-4617-B9D1-75826E2AE8B5}">
      <dgm:prSet phldrT="[Texto]" custT="1"/>
      <dgm:spPr/>
      <dgm:t>
        <a:bodyPr/>
        <a:lstStyle/>
        <a:p>
          <a:r>
            <a:rPr lang="es-ES" sz="1050" b="1" i="0" dirty="0">
              <a:latin typeface="Montserrat" panose="02000505000000020004" pitchFamily="2" charset="0"/>
            </a:rPr>
            <a:t>Normal </a:t>
          </a:r>
        </a:p>
      </dgm:t>
    </dgm:pt>
    <dgm:pt modelId="{EA2C0FAB-5A47-4524-A918-17ED007F12D3}" type="parTrans" cxnId="{96675E0D-8C2E-4F7A-B02E-31DA52AFDD6A}">
      <dgm:prSet/>
      <dgm:spPr/>
      <dgm:t>
        <a:bodyPr/>
        <a:lstStyle/>
        <a:p>
          <a:endParaRPr lang="es-ES" sz="3200" i="0">
            <a:latin typeface="Montserrat" panose="02000505000000020004" pitchFamily="2" charset="0"/>
          </a:endParaRPr>
        </a:p>
      </dgm:t>
    </dgm:pt>
    <dgm:pt modelId="{5BD43197-3F41-4C75-89AE-A94E0FBEAD75}" type="sibTrans" cxnId="{96675E0D-8C2E-4F7A-B02E-31DA52AFDD6A}">
      <dgm:prSet/>
      <dgm:spPr/>
      <dgm:t>
        <a:bodyPr/>
        <a:lstStyle/>
        <a:p>
          <a:endParaRPr lang="es-ES" sz="3200" i="0">
            <a:latin typeface="Montserrat" panose="02000505000000020004" pitchFamily="2" charset="0"/>
          </a:endParaRPr>
        </a:p>
      </dgm:t>
    </dgm:pt>
    <dgm:pt modelId="{486C2AF0-B9D1-427F-800D-1CF1931D7400}">
      <dgm:prSet phldrT="[Texto]" custT="1"/>
      <dgm:spPr/>
      <dgm:t>
        <a:bodyPr/>
        <a:lstStyle/>
        <a:p>
          <a:r>
            <a:rPr lang="es-ES" sz="1050" b="1" i="0">
              <a:latin typeface="Montserrat" panose="02000505000000020004" pitchFamily="2" charset="0"/>
            </a:rPr>
            <a:t>Leucos muy altos </a:t>
          </a:r>
          <a:endParaRPr lang="es-ES" sz="1050" b="1" i="0" dirty="0">
            <a:latin typeface="Montserrat" panose="02000505000000020004" pitchFamily="2" charset="0"/>
          </a:endParaRPr>
        </a:p>
      </dgm:t>
    </dgm:pt>
    <dgm:pt modelId="{29A7D3A8-A278-46D3-8D7C-A22A63F676C1}" type="parTrans" cxnId="{B08D41A5-63E3-491C-B282-214AA99BDDF5}">
      <dgm:prSet/>
      <dgm:spPr/>
      <dgm:t>
        <a:bodyPr/>
        <a:lstStyle/>
        <a:p>
          <a:endParaRPr lang="es-ES" sz="3200" i="0">
            <a:latin typeface="Montserrat" panose="02000505000000020004" pitchFamily="2" charset="0"/>
          </a:endParaRPr>
        </a:p>
      </dgm:t>
    </dgm:pt>
    <dgm:pt modelId="{C73F0CDB-95E4-4719-AA21-EB873308BB48}" type="sibTrans" cxnId="{B08D41A5-63E3-491C-B282-214AA99BDDF5}">
      <dgm:prSet/>
      <dgm:spPr/>
      <dgm:t>
        <a:bodyPr/>
        <a:lstStyle/>
        <a:p>
          <a:endParaRPr lang="es-ES" sz="3200" i="0">
            <a:latin typeface="Montserrat" panose="02000505000000020004" pitchFamily="2" charset="0"/>
          </a:endParaRPr>
        </a:p>
      </dgm:t>
    </dgm:pt>
    <dgm:pt modelId="{92135A4D-F06A-4163-99C2-C57867F5F5D6}">
      <dgm:prSet phldrT="[Texto]" custT="1"/>
      <dgm:spPr/>
      <dgm:t>
        <a:bodyPr/>
        <a:lstStyle/>
        <a:p>
          <a:r>
            <a:rPr lang="es-ES" sz="1050" b="1" i="0" dirty="0">
              <a:latin typeface="Montserrat" panose="02000505000000020004" pitchFamily="2" charset="0"/>
            </a:rPr>
            <a:t>Leucos levemente elevados sin GR</a:t>
          </a:r>
        </a:p>
      </dgm:t>
    </dgm:pt>
    <dgm:pt modelId="{4FFA8E83-32AA-45C8-A2D2-6D6A5B180A7F}" type="parTrans" cxnId="{DCB8743E-A2D0-44BA-B17E-F3D3D666D162}">
      <dgm:prSet/>
      <dgm:spPr/>
      <dgm:t>
        <a:bodyPr/>
        <a:lstStyle/>
        <a:p>
          <a:endParaRPr lang="es-ES" sz="3200" i="0">
            <a:latin typeface="Montserrat" panose="02000505000000020004" pitchFamily="2" charset="0"/>
          </a:endParaRPr>
        </a:p>
      </dgm:t>
    </dgm:pt>
    <dgm:pt modelId="{A565B0CD-2DE1-4D15-A53E-4CE9193B69BA}" type="sibTrans" cxnId="{DCB8743E-A2D0-44BA-B17E-F3D3D666D162}">
      <dgm:prSet/>
      <dgm:spPr/>
      <dgm:t>
        <a:bodyPr/>
        <a:lstStyle/>
        <a:p>
          <a:endParaRPr lang="es-ES" sz="3200" i="0">
            <a:latin typeface="Montserrat" panose="02000505000000020004" pitchFamily="2" charset="0"/>
          </a:endParaRPr>
        </a:p>
      </dgm:t>
    </dgm:pt>
    <dgm:pt modelId="{9D90038E-F199-42CA-815B-2C2802DC6F74}">
      <dgm:prSet phldrT="[Texto]" custT="1"/>
      <dgm:spPr/>
      <dgm:t>
        <a:bodyPr/>
        <a:lstStyle/>
        <a:p>
          <a:r>
            <a:rPr lang="es-ES" sz="1050" b="1" i="0" dirty="0">
              <a:latin typeface="Montserrat" panose="02000505000000020004" pitchFamily="2" charset="0"/>
            </a:rPr>
            <a:t>Punción lumbar </a:t>
          </a:r>
        </a:p>
      </dgm:t>
    </dgm:pt>
    <dgm:pt modelId="{AE537691-BFB1-4949-82D6-2C9A94EF6812}" type="parTrans" cxnId="{61F483FD-9856-4DC6-AE1E-4C0DD84D5F3E}">
      <dgm:prSet/>
      <dgm:spPr/>
      <dgm:t>
        <a:bodyPr/>
        <a:lstStyle/>
        <a:p>
          <a:endParaRPr lang="es-ES" sz="3200" i="0">
            <a:latin typeface="Montserrat" panose="02000505000000020004" pitchFamily="2" charset="0"/>
          </a:endParaRPr>
        </a:p>
      </dgm:t>
    </dgm:pt>
    <dgm:pt modelId="{5BFF41A6-DC6B-4901-8FB2-C2CEA7F4F8D7}" type="sibTrans" cxnId="{61F483FD-9856-4DC6-AE1E-4C0DD84D5F3E}">
      <dgm:prSet/>
      <dgm:spPr/>
      <dgm:t>
        <a:bodyPr/>
        <a:lstStyle/>
        <a:p>
          <a:endParaRPr lang="es-ES" sz="3200" i="0">
            <a:latin typeface="Montserrat" panose="02000505000000020004" pitchFamily="2" charset="0"/>
          </a:endParaRPr>
        </a:p>
      </dgm:t>
    </dgm:pt>
    <dgm:pt modelId="{7B37C57F-5DD6-4ADA-9F9E-EB14BB454754}">
      <dgm:prSet phldrT="[Texto]" custT="1"/>
      <dgm:spPr/>
      <dgm:t>
        <a:bodyPr/>
        <a:lstStyle/>
        <a:p>
          <a:r>
            <a:rPr lang="es-ES" sz="1050" b="1" i="0" dirty="0">
              <a:latin typeface="Montserrat" panose="02000505000000020004" pitchFamily="2" charset="0"/>
            </a:rPr>
            <a:t>Leucos elevados y GR</a:t>
          </a:r>
        </a:p>
      </dgm:t>
    </dgm:pt>
    <dgm:pt modelId="{7C6958F8-FBA1-4D08-AE1A-7DFD722E0F38}" type="parTrans" cxnId="{AFE37F1F-BD4F-4A35-BDC0-089F39AEAAB5}">
      <dgm:prSet/>
      <dgm:spPr/>
      <dgm:t>
        <a:bodyPr/>
        <a:lstStyle/>
        <a:p>
          <a:endParaRPr lang="es-ES" sz="3200" i="0">
            <a:latin typeface="Montserrat" panose="02000505000000020004" pitchFamily="2" charset="0"/>
          </a:endParaRPr>
        </a:p>
      </dgm:t>
    </dgm:pt>
    <dgm:pt modelId="{BBFACDED-BEBA-4A86-A0E6-C54D399AF6E7}" type="sibTrans" cxnId="{AFE37F1F-BD4F-4A35-BDC0-089F39AEAAB5}">
      <dgm:prSet/>
      <dgm:spPr/>
      <dgm:t>
        <a:bodyPr/>
        <a:lstStyle/>
        <a:p>
          <a:endParaRPr lang="es-ES" sz="3200" i="0">
            <a:latin typeface="Montserrat" panose="02000505000000020004" pitchFamily="2" charset="0"/>
          </a:endParaRPr>
        </a:p>
      </dgm:t>
    </dgm:pt>
    <dgm:pt modelId="{E798B510-9698-422D-90A9-14DB13270B32}">
      <dgm:prSet phldrT="[Texto]" custT="1"/>
      <dgm:spPr/>
      <dgm:t>
        <a:bodyPr/>
        <a:lstStyle/>
        <a:p>
          <a:r>
            <a:rPr lang="es-ES" sz="1050" b="1" i="0" dirty="0">
              <a:latin typeface="Montserrat" panose="02000505000000020004" pitchFamily="2" charset="0"/>
            </a:rPr>
            <a:t>GR elevados o xantocromía</a:t>
          </a:r>
        </a:p>
      </dgm:t>
    </dgm:pt>
    <dgm:pt modelId="{C54FDF96-4EB7-4B3B-B062-09487CF1F3CC}" type="parTrans" cxnId="{15135E7C-86F2-4DAA-85F2-2A367B99493D}">
      <dgm:prSet/>
      <dgm:spPr/>
      <dgm:t>
        <a:bodyPr/>
        <a:lstStyle/>
        <a:p>
          <a:endParaRPr lang="es-ES" sz="3200" i="0">
            <a:latin typeface="Montserrat" panose="02000505000000020004" pitchFamily="2" charset="0"/>
          </a:endParaRPr>
        </a:p>
      </dgm:t>
    </dgm:pt>
    <dgm:pt modelId="{33B04A15-9416-4E7A-8A87-746D7A1976C3}" type="sibTrans" cxnId="{15135E7C-86F2-4DAA-85F2-2A367B99493D}">
      <dgm:prSet/>
      <dgm:spPr/>
      <dgm:t>
        <a:bodyPr/>
        <a:lstStyle/>
        <a:p>
          <a:endParaRPr lang="es-ES" sz="3200" i="0">
            <a:latin typeface="Montserrat" panose="02000505000000020004" pitchFamily="2" charset="0"/>
          </a:endParaRPr>
        </a:p>
      </dgm:t>
    </dgm:pt>
    <dgm:pt modelId="{1C57FE4B-A382-46FC-9E73-A5B290B31F94}">
      <dgm:prSet phldrT="[Texto]" custT="1"/>
      <dgm:spPr/>
      <dgm:t>
        <a:bodyPr/>
        <a:lstStyle/>
        <a:p>
          <a:pPr algn="l">
            <a:buFont typeface="Arial" panose="020B0604020202020204" pitchFamily="34" charset="0"/>
            <a:buChar char="•"/>
          </a:pPr>
          <a:r>
            <a:rPr lang="es-ES" sz="1000" i="0" dirty="0">
              <a:latin typeface="Montserrat" panose="02000505000000020004" pitchFamily="2" charset="0"/>
            </a:rPr>
            <a:t>No GR</a:t>
          </a:r>
        </a:p>
        <a:p>
          <a:pPr algn="l">
            <a:buFont typeface="Arial" panose="020B0604020202020204" pitchFamily="34" charset="0"/>
            <a:buChar char="•"/>
          </a:pPr>
          <a:r>
            <a:rPr lang="es-ES" sz="1000" i="0" dirty="0">
              <a:latin typeface="Montserrat" panose="02000505000000020004" pitchFamily="2" charset="0"/>
            </a:rPr>
            <a:t>&lt; 5 leucos</a:t>
          </a:r>
        </a:p>
        <a:p>
          <a:pPr algn="l">
            <a:buFont typeface="Arial" panose="020B0604020202020204" pitchFamily="34" charset="0"/>
            <a:buChar char="•"/>
          </a:pPr>
          <a:r>
            <a:rPr lang="es-ES" sz="1000" i="0" dirty="0">
              <a:latin typeface="Montserrat" panose="02000505000000020004" pitchFamily="2" charset="0"/>
            </a:rPr>
            <a:t>Relación glucosa 0.67</a:t>
          </a:r>
        </a:p>
        <a:p>
          <a:pPr algn="l">
            <a:buFont typeface="Arial" panose="020B0604020202020204" pitchFamily="34" charset="0"/>
            <a:buChar char="•"/>
          </a:pPr>
          <a:r>
            <a:rPr lang="es-ES" sz="1000" i="0" dirty="0">
              <a:latin typeface="Montserrat" panose="02000505000000020004" pitchFamily="2" charset="0"/>
            </a:rPr>
            <a:t>Proteínas &gt;50 mg</a:t>
          </a:r>
          <a:r>
            <a:rPr lang="es-CO" sz="1000" i="0" dirty="0">
              <a:latin typeface="Montserrat" panose="02000505000000020004" pitchFamily="2" charset="0"/>
            </a:rPr>
            <a:t>/dl</a:t>
          </a:r>
        </a:p>
        <a:p>
          <a:pPr algn="l">
            <a:buFont typeface="Arial" panose="020B0604020202020204" pitchFamily="34" charset="0"/>
            <a:buChar char="•"/>
          </a:pPr>
          <a:r>
            <a:rPr lang="es-CO" sz="1000" i="0" dirty="0">
              <a:latin typeface="Montserrat" panose="02000505000000020004" pitchFamily="2" charset="0"/>
            </a:rPr>
            <a:t>Gram negativo</a:t>
          </a:r>
          <a:endParaRPr lang="es-ES" sz="1000" i="0" dirty="0">
            <a:latin typeface="Montserrat" panose="02000505000000020004" pitchFamily="2" charset="0"/>
          </a:endParaRPr>
        </a:p>
      </dgm:t>
    </dgm:pt>
    <dgm:pt modelId="{B49394E3-F89C-41E3-882B-389698124E44}" type="parTrans" cxnId="{4315546A-FAF0-4FD5-AE2D-5C3C1B449970}">
      <dgm:prSet/>
      <dgm:spPr/>
      <dgm:t>
        <a:bodyPr/>
        <a:lstStyle/>
        <a:p>
          <a:endParaRPr lang="es-ES" sz="3200" i="0">
            <a:latin typeface="Montserrat" panose="02000505000000020004" pitchFamily="2" charset="0"/>
          </a:endParaRPr>
        </a:p>
      </dgm:t>
    </dgm:pt>
    <dgm:pt modelId="{D978BFBB-BDF9-4517-A8EB-D7C07789AE1A}" type="sibTrans" cxnId="{4315546A-FAF0-4FD5-AE2D-5C3C1B449970}">
      <dgm:prSet/>
      <dgm:spPr/>
      <dgm:t>
        <a:bodyPr/>
        <a:lstStyle/>
        <a:p>
          <a:endParaRPr lang="es-ES" sz="3200" i="0">
            <a:latin typeface="Montserrat" panose="02000505000000020004" pitchFamily="2" charset="0"/>
          </a:endParaRPr>
        </a:p>
      </dgm:t>
    </dgm:pt>
    <dgm:pt modelId="{4E0A2B84-5559-4083-A028-DD2F6A7EB504}">
      <dgm:prSet phldrT="[Texto]" custT="1"/>
      <dgm:spPr/>
      <dgm:t>
        <a:bodyPr/>
        <a:lstStyle/>
        <a:p>
          <a:pPr algn="ctr">
            <a:buFont typeface="Arial" panose="020B0604020202020204" pitchFamily="34" charset="0"/>
            <a:buChar char="•"/>
          </a:pPr>
          <a:r>
            <a:rPr lang="es-CO" sz="1050" b="1" i="0" dirty="0">
              <a:latin typeface="Montserrat" panose="02000505000000020004" pitchFamily="2" charset="0"/>
            </a:rPr>
            <a:t>Evaluar otras causas</a:t>
          </a:r>
          <a:endParaRPr lang="es-ES" sz="1050" b="1" i="0" dirty="0">
            <a:latin typeface="Montserrat" panose="02000505000000020004" pitchFamily="2" charset="0"/>
          </a:endParaRPr>
        </a:p>
      </dgm:t>
    </dgm:pt>
    <dgm:pt modelId="{A8D3CBBD-1ED5-4341-8704-F0E3D8D80832}" type="parTrans" cxnId="{28291717-E096-492B-96B2-490FCA15C107}">
      <dgm:prSet/>
      <dgm:spPr/>
      <dgm:t>
        <a:bodyPr/>
        <a:lstStyle/>
        <a:p>
          <a:endParaRPr lang="es-ES" sz="1200" i="0">
            <a:latin typeface="Montserrat" panose="02000505000000020004" pitchFamily="2" charset="0"/>
          </a:endParaRPr>
        </a:p>
      </dgm:t>
    </dgm:pt>
    <dgm:pt modelId="{FAB60F18-7E82-435C-94B0-63BF4BBC48F3}" type="sibTrans" cxnId="{28291717-E096-492B-96B2-490FCA15C107}">
      <dgm:prSet/>
      <dgm:spPr/>
      <dgm:t>
        <a:bodyPr/>
        <a:lstStyle/>
        <a:p>
          <a:endParaRPr lang="es-ES" sz="1200" i="0">
            <a:latin typeface="Montserrat" panose="02000505000000020004" pitchFamily="2" charset="0"/>
          </a:endParaRPr>
        </a:p>
      </dgm:t>
    </dgm:pt>
    <dgm:pt modelId="{4D837B67-2388-46A9-BA22-863DF9D0E56C}">
      <dgm:prSet phldrT="[Texto]" custT="1"/>
      <dgm:spPr/>
      <dgm:t>
        <a:bodyPr/>
        <a:lstStyle/>
        <a:p>
          <a:pPr algn="l"/>
          <a:r>
            <a:rPr lang="es-ES" sz="1000" i="0" dirty="0">
              <a:latin typeface="Montserrat" panose="02000505000000020004" pitchFamily="2" charset="0"/>
            </a:rPr>
            <a:t>&gt; 100</a:t>
          </a:r>
          <a:r>
            <a:rPr lang="es-CO" sz="1000" i="0" dirty="0">
              <a:latin typeface="Montserrat" panose="02000505000000020004" pitchFamily="2" charset="0"/>
            </a:rPr>
            <a:t>-1000</a:t>
          </a:r>
        </a:p>
        <a:p>
          <a:pPr algn="l"/>
          <a:r>
            <a:rPr lang="es-CO" sz="1000" i="0" dirty="0">
              <a:latin typeface="Montserrat" panose="02000505000000020004" pitchFamily="2" charset="0"/>
            </a:rPr>
            <a:t>Relación </a:t>
          </a:r>
          <a:r>
            <a:rPr lang="es-CO" sz="1000" i="0" dirty="0" err="1">
              <a:latin typeface="Montserrat" panose="02000505000000020004" pitchFamily="2" charset="0"/>
            </a:rPr>
            <a:t>Glu</a:t>
          </a:r>
          <a:r>
            <a:rPr lang="es-CO" sz="1000" i="0" dirty="0">
              <a:latin typeface="Montserrat" panose="02000505000000020004" pitchFamily="2" charset="0"/>
            </a:rPr>
            <a:t> </a:t>
          </a:r>
          <a:r>
            <a:rPr lang="es-ES" sz="1000" i="0" dirty="0">
              <a:latin typeface="Montserrat" panose="02000505000000020004" pitchFamily="2" charset="0"/>
            </a:rPr>
            <a:t>&lt;0.67</a:t>
          </a:r>
          <a:endParaRPr lang="es-CO" sz="1000" i="0" dirty="0">
            <a:latin typeface="Montserrat" panose="02000505000000020004" pitchFamily="2" charset="0"/>
          </a:endParaRPr>
        </a:p>
        <a:p>
          <a:pPr algn="l"/>
          <a:r>
            <a:rPr lang="es-CO" sz="1000" i="0" dirty="0">
              <a:latin typeface="Montserrat" panose="02000505000000020004" pitchFamily="2" charset="0"/>
            </a:rPr>
            <a:t>No GR</a:t>
          </a:r>
        </a:p>
        <a:p>
          <a:pPr algn="l"/>
          <a:r>
            <a:rPr lang="es-CO" sz="1000" i="0" dirty="0" err="1">
              <a:latin typeface="Montserrat" panose="02000505000000020004" pitchFamily="2" charset="0"/>
            </a:rPr>
            <a:t>Prote</a:t>
          </a:r>
          <a:r>
            <a:rPr lang="es-ES" sz="1000" i="0" dirty="0">
              <a:latin typeface="Montserrat" panose="02000505000000020004" pitchFamily="2" charset="0"/>
            </a:rPr>
            <a:t>í</a:t>
          </a:r>
          <a:r>
            <a:rPr lang="es-CO" sz="1000" i="0" dirty="0" err="1">
              <a:latin typeface="Montserrat" panose="02000505000000020004" pitchFamily="2" charset="0"/>
            </a:rPr>
            <a:t>nas</a:t>
          </a:r>
          <a:r>
            <a:rPr lang="es-CO" sz="1000" i="0" dirty="0">
              <a:latin typeface="Montserrat" panose="02000505000000020004" pitchFamily="2" charset="0"/>
            </a:rPr>
            <a:t> </a:t>
          </a:r>
          <a:r>
            <a:rPr lang="es-ES" sz="1000" i="0" dirty="0">
              <a:latin typeface="Montserrat" panose="02000505000000020004" pitchFamily="2" charset="0"/>
            </a:rPr>
            <a:t>&gt; 50</a:t>
          </a:r>
        </a:p>
        <a:p>
          <a:pPr algn="l"/>
          <a:r>
            <a:rPr lang="es-ES" sz="1000" i="0" dirty="0">
              <a:latin typeface="Montserrat" panose="02000505000000020004" pitchFamily="2" charset="0"/>
            </a:rPr>
            <a:t>Gram positivo (70%)</a:t>
          </a:r>
        </a:p>
      </dgm:t>
    </dgm:pt>
    <dgm:pt modelId="{879183C6-1686-48E9-A62F-32D113CC1CFD}" type="sibTrans" cxnId="{258CE571-7BD8-4E10-9237-B298A684EADC}">
      <dgm:prSet/>
      <dgm:spPr/>
      <dgm:t>
        <a:bodyPr/>
        <a:lstStyle/>
        <a:p>
          <a:endParaRPr lang="es-ES" sz="1200" i="0">
            <a:latin typeface="Montserrat" panose="02000505000000020004" pitchFamily="2" charset="0"/>
          </a:endParaRPr>
        </a:p>
      </dgm:t>
    </dgm:pt>
    <dgm:pt modelId="{232E27CF-1968-468F-B87B-01B2C301B624}" type="parTrans" cxnId="{258CE571-7BD8-4E10-9237-B298A684EADC}">
      <dgm:prSet/>
      <dgm:spPr/>
      <dgm:t>
        <a:bodyPr/>
        <a:lstStyle/>
        <a:p>
          <a:endParaRPr lang="es-ES" sz="1200" i="0">
            <a:latin typeface="Montserrat" panose="02000505000000020004" pitchFamily="2" charset="0"/>
          </a:endParaRPr>
        </a:p>
      </dgm:t>
    </dgm:pt>
    <dgm:pt modelId="{2B2D306F-44C6-483C-B481-41EF166B2EF4}">
      <dgm:prSet phldrT="[Texto]" custT="1"/>
      <dgm:spPr/>
      <dgm:t>
        <a:bodyPr/>
        <a:lstStyle/>
        <a:p>
          <a:pPr algn="l"/>
          <a:r>
            <a:rPr lang="es-CO" sz="1000" i="0" dirty="0">
              <a:latin typeface="Montserrat" panose="02000505000000020004" pitchFamily="2" charset="0"/>
            </a:rPr>
            <a:t>Leu 10-100</a:t>
          </a:r>
        </a:p>
        <a:p>
          <a:pPr algn="l"/>
          <a:r>
            <a:rPr lang="es-ES" sz="1000" i="0" dirty="0">
              <a:latin typeface="Montserrat" panose="02000505000000020004" pitchFamily="2" charset="0"/>
            </a:rPr>
            <a:t>Relación </a:t>
          </a:r>
          <a:r>
            <a:rPr lang="es-ES" sz="1000" i="0" dirty="0" err="1">
              <a:latin typeface="Montserrat" panose="02000505000000020004" pitchFamily="2" charset="0"/>
            </a:rPr>
            <a:t>Glu</a:t>
          </a:r>
          <a:r>
            <a:rPr lang="es-ES" sz="1000" i="0" dirty="0">
              <a:latin typeface="Montserrat" panose="02000505000000020004" pitchFamily="2" charset="0"/>
            </a:rPr>
            <a:t> normal </a:t>
          </a:r>
        </a:p>
        <a:p>
          <a:pPr algn="l"/>
          <a:r>
            <a:rPr lang="es-ES" sz="1000" i="0" dirty="0">
              <a:latin typeface="Montserrat" panose="02000505000000020004" pitchFamily="2" charset="0"/>
            </a:rPr>
            <a:t>Proteínas &lt;50 </a:t>
          </a:r>
        </a:p>
        <a:p>
          <a:pPr algn="l"/>
          <a:r>
            <a:rPr lang="es-ES" sz="1000" i="0" dirty="0">
              <a:latin typeface="Montserrat" panose="02000505000000020004" pitchFamily="2" charset="0"/>
            </a:rPr>
            <a:t>Gram negativo</a:t>
          </a:r>
        </a:p>
      </dgm:t>
    </dgm:pt>
    <dgm:pt modelId="{CA4A6B86-45C4-4006-A7B1-441107DDD6F3}" type="parTrans" cxnId="{5F2DCED4-ED10-44E2-9A04-1D08730677D0}">
      <dgm:prSet/>
      <dgm:spPr/>
      <dgm:t>
        <a:bodyPr/>
        <a:lstStyle/>
        <a:p>
          <a:endParaRPr lang="es-ES" sz="1200" i="0">
            <a:latin typeface="Montserrat" panose="02000505000000020004" pitchFamily="2" charset="0"/>
          </a:endParaRPr>
        </a:p>
      </dgm:t>
    </dgm:pt>
    <dgm:pt modelId="{5656A3A8-F0DC-46EF-A363-2466B053E431}" type="sibTrans" cxnId="{5F2DCED4-ED10-44E2-9A04-1D08730677D0}">
      <dgm:prSet/>
      <dgm:spPr/>
      <dgm:t>
        <a:bodyPr/>
        <a:lstStyle/>
        <a:p>
          <a:endParaRPr lang="es-ES" sz="1200" i="0">
            <a:latin typeface="Montserrat" panose="02000505000000020004" pitchFamily="2" charset="0"/>
          </a:endParaRPr>
        </a:p>
      </dgm:t>
    </dgm:pt>
    <dgm:pt modelId="{C8510AED-DA1B-4280-8B7A-4D51426B667B}">
      <dgm:prSet phldrT="[Texto]" custT="1"/>
      <dgm:spPr/>
      <dgm:t>
        <a:bodyPr/>
        <a:lstStyle/>
        <a:p>
          <a:pPr algn="l"/>
          <a:r>
            <a:rPr lang="es-ES" sz="1000" i="0" dirty="0">
              <a:latin typeface="Montserrat" panose="02000505000000020004" pitchFamily="2" charset="0"/>
            </a:rPr>
            <a:t>Leu &gt; 100</a:t>
          </a:r>
        </a:p>
        <a:p>
          <a:pPr algn="l"/>
          <a:r>
            <a:rPr lang="es-ES" sz="1000" i="0" dirty="0">
              <a:latin typeface="Montserrat" panose="02000505000000020004" pitchFamily="2" charset="0"/>
            </a:rPr>
            <a:t>GR &gt; 10-100 </a:t>
          </a:r>
          <a:r>
            <a:rPr lang="es-ES" sz="1000" i="0" dirty="0" err="1">
              <a:latin typeface="Montserrat" panose="02000505000000020004" pitchFamily="2" charset="0"/>
            </a:rPr>
            <a:t>xc</a:t>
          </a:r>
          <a:r>
            <a:rPr lang="es-ES" sz="1000" i="0" dirty="0">
              <a:latin typeface="Montserrat" panose="02000505000000020004" pitchFamily="2" charset="0"/>
            </a:rPr>
            <a:t> </a:t>
          </a:r>
        </a:p>
        <a:p>
          <a:pPr algn="l"/>
          <a:r>
            <a:rPr lang="es-ES" sz="1000" i="0" dirty="0">
              <a:latin typeface="Montserrat" panose="02000505000000020004" pitchFamily="2" charset="0"/>
            </a:rPr>
            <a:t>Relación </a:t>
          </a:r>
          <a:r>
            <a:rPr lang="es-ES" sz="1000" i="0" dirty="0" err="1">
              <a:latin typeface="Montserrat" panose="02000505000000020004" pitchFamily="2" charset="0"/>
            </a:rPr>
            <a:t>Glu</a:t>
          </a:r>
          <a:r>
            <a:rPr lang="es-ES" sz="1000" i="0" dirty="0">
              <a:latin typeface="Montserrat" panose="02000505000000020004" pitchFamily="2" charset="0"/>
            </a:rPr>
            <a:t>  &gt; 0.67</a:t>
          </a:r>
        </a:p>
        <a:p>
          <a:pPr algn="l"/>
          <a:r>
            <a:rPr lang="es-ES" sz="1000" i="0" dirty="0">
              <a:latin typeface="Montserrat" panose="02000505000000020004" pitchFamily="2" charset="0"/>
            </a:rPr>
            <a:t>Proteínas &lt;50 o elevadas</a:t>
          </a:r>
        </a:p>
        <a:p>
          <a:pPr algn="l"/>
          <a:r>
            <a:rPr lang="es-ES" sz="1000" i="0" dirty="0">
              <a:latin typeface="Montserrat" panose="02000505000000020004" pitchFamily="2" charset="0"/>
            </a:rPr>
            <a:t>Gram negativo </a:t>
          </a:r>
        </a:p>
      </dgm:t>
    </dgm:pt>
    <dgm:pt modelId="{8DF9FA3B-39F0-40D6-99E0-FE6AE772FCF0}" type="parTrans" cxnId="{3348F213-2B5D-4060-BC7D-2F52F84D4B89}">
      <dgm:prSet/>
      <dgm:spPr/>
      <dgm:t>
        <a:bodyPr/>
        <a:lstStyle/>
        <a:p>
          <a:endParaRPr lang="es-ES" sz="1200" i="0">
            <a:latin typeface="Montserrat" panose="02000505000000020004" pitchFamily="2" charset="0"/>
          </a:endParaRPr>
        </a:p>
      </dgm:t>
    </dgm:pt>
    <dgm:pt modelId="{66A8AC51-664D-443A-AAD7-1A490DE2E3A3}" type="sibTrans" cxnId="{3348F213-2B5D-4060-BC7D-2F52F84D4B89}">
      <dgm:prSet/>
      <dgm:spPr/>
      <dgm:t>
        <a:bodyPr/>
        <a:lstStyle/>
        <a:p>
          <a:endParaRPr lang="es-ES" sz="1200" i="0">
            <a:latin typeface="Montserrat" panose="02000505000000020004" pitchFamily="2" charset="0"/>
          </a:endParaRPr>
        </a:p>
      </dgm:t>
    </dgm:pt>
    <dgm:pt modelId="{57FC591E-A0C0-4916-8C37-B037ED85A547}">
      <dgm:prSet phldrT="[Texto]" custT="1"/>
      <dgm:spPr/>
      <dgm:t>
        <a:bodyPr/>
        <a:lstStyle/>
        <a:p>
          <a:pPr algn="ctr"/>
          <a:r>
            <a:rPr lang="es-ES" sz="1000" i="0" dirty="0">
              <a:latin typeface="Montserrat" panose="02000505000000020004" pitchFamily="2" charset="0"/>
            </a:rPr>
            <a:t>Leu &lt; 5 o &lt; 1/500 GR</a:t>
          </a:r>
        </a:p>
        <a:p>
          <a:pPr algn="l"/>
          <a:r>
            <a:rPr lang="es-ES" sz="1000" i="0" dirty="0">
              <a:latin typeface="Montserrat" panose="02000505000000020004" pitchFamily="2" charset="0"/>
            </a:rPr>
            <a:t>GR &gt;100-1000</a:t>
          </a:r>
        </a:p>
        <a:p>
          <a:pPr algn="l"/>
          <a:r>
            <a:rPr lang="es-ES" sz="1000" i="0" dirty="0">
              <a:latin typeface="Montserrat" panose="02000505000000020004" pitchFamily="2" charset="0"/>
            </a:rPr>
            <a:t>Relación </a:t>
          </a:r>
          <a:r>
            <a:rPr lang="es-ES" sz="1000" i="0" dirty="0" err="1">
              <a:latin typeface="Montserrat" panose="02000505000000020004" pitchFamily="2" charset="0"/>
            </a:rPr>
            <a:t>Glu</a:t>
          </a:r>
          <a:r>
            <a:rPr lang="es-ES" sz="1000" i="0" dirty="0">
              <a:latin typeface="Montserrat" panose="02000505000000020004" pitchFamily="2" charset="0"/>
            </a:rPr>
            <a:t> &gt;0.67</a:t>
          </a:r>
        </a:p>
        <a:p>
          <a:pPr algn="l"/>
          <a:r>
            <a:rPr lang="es-ES" sz="1000" i="0" dirty="0">
              <a:latin typeface="Montserrat" panose="02000505000000020004" pitchFamily="2" charset="0"/>
            </a:rPr>
            <a:t>Proteínas &lt;50 </a:t>
          </a:r>
        </a:p>
        <a:p>
          <a:pPr algn="l"/>
          <a:r>
            <a:rPr lang="es-ES" sz="1000" i="0" dirty="0">
              <a:latin typeface="Montserrat" panose="02000505000000020004" pitchFamily="2" charset="0"/>
            </a:rPr>
            <a:t>Gram negativo </a:t>
          </a:r>
        </a:p>
      </dgm:t>
    </dgm:pt>
    <dgm:pt modelId="{F7A2465D-73D0-4744-99DF-43640C4DE1DC}" type="parTrans" cxnId="{BF860718-238F-41B4-B66D-721EA65F8C1A}">
      <dgm:prSet/>
      <dgm:spPr/>
      <dgm:t>
        <a:bodyPr/>
        <a:lstStyle/>
        <a:p>
          <a:endParaRPr lang="es-ES" sz="1200" i="0">
            <a:latin typeface="Montserrat" panose="02000505000000020004" pitchFamily="2" charset="0"/>
          </a:endParaRPr>
        </a:p>
      </dgm:t>
    </dgm:pt>
    <dgm:pt modelId="{B2E1E124-3BEC-4F15-BAAC-1CB6A1104472}" type="sibTrans" cxnId="{BF860718-238F-41B4-B66D-721EA65F8C1A}">
      <dgm:prSet/>
      <dgm:spPr/>
      <dgm:t>
        <a:bodyPr/>
        <a:lstStyle/>
        <a:p>
          <a:endParaRPr lang="es-ES" sz="1200" i="0">
            <a:latin typeface="Montserrat" panose="02000505000000020004" pitchFamily="2" charset="0"/>
          </a:endParaRPr>
        </a:p>
      </dgm:t>
    </dgm:pt>
    <dgm:pt modelId="{753BB648-CC16-4FDE-9F8E-8E7BC753B25F}">
      <dgm:prSet phldrT="[Texto]" custT="1"/>
      <dgm:spPr/>
      <dgm:t>
        <a:bodyPr/>
        <a:lstStyle/>
        <a:p>
          <a:pPr algn="ctr"/>
          <a:r>
            <a:rPr lang="es-ES" sz="1000" b="1" i="0" dirty="0">
              <a:latin typeface="Montserrat" panose="02000505000000020004" pitchFamily="2" charset="0"/>
            </a:rPr>
            <a:t>Meningitis bacteriana</a:t>
          </a:r>
        </a:p>
      </dgm:t>
    </dgm:pt>
    <dgm:pt modelId="{1D2A448F-1E2D-474D-ACCA-DBDC41175F90}" type="parTrans" cxnId="{AD59C2EB-3EE7-4B7F-BCAC-4DCF4E091674}">
      <dgm:prSet/>
      <dgm:spPr/>
      <dgm:t>
        <a:bodyPr/>
        <a:lstStyle/>
        <a:p>
          <a:endParaRPr lang="es-ES" sz="1200" i="0">
            <a:latin typeface="Montserrat" panose="02000505000000020004" pitchFamily="2" charset="0"/>
          </a:endParaRPr>
        </a:p>
      </dgm:t>
    </dgm:pt>
    <dgm:pt modelId="{72217BA6-10AF-41FA-8071-052EE89EC445}" type="sibTrans" cxnId="{AD59C2EB-3EE7-4B7F-BCAC-4DCF4E091674}">
      <dgm:prSet/>
      <dgm:spPr/>
      <dgm:t>
        <a:bodyPr/>
        <a:lstStyle/>
        <a:p>
          <a:endParaRPr lang="es-ES" sz="1200" i="0">
            <a:latin typeface="Montserrat" panose="02000505000000020004" pitchFamily="2" charset="0"/>
          </a:endParaRPr>
        </a:p>
      </dgm:t>
    </dgm:pt>
    <dgm:pt modelId="{311D6854-C08F-43D3-BA2D-09DDAB3AF898}">
      <dgm:prSet phldrT="[Texto]" custT="1"/>
      <dgm:spPr/>
      <dgm:t>
        <a:bodyPr/>
        <a:lstStyle/>
        <a:p>
          <a:pPr algn="ctr"/>
          <a:r>
            <a:rPr lang="es-ES" sz="1000" b="1" i="0" dirty="0">
              <a:latin typeface="Montserrat" panose="02000505000000020004" pitchFamily="2" charset="0"/>
            </a:rPr>
            <a:t>Meningitis/encefalitis viral no herpética</a:t>
          </a:r>
        </a:p>
      </dgm:t>
    </dgm:pt>
    <dgm:pt modelId="{E14C8242-6F0E-4808-9AFB-51D0D7ABB419}" type="parTrans" cxnId="{A3513BBC-AD6F-4A2A-BCA9-7402BD79C1C0}">
      <dgm:prSet/>
      <dgm:spPr/>
      <dgm:t>
        <a:bodyPr/>
        <a:lstStyle/>
        <a:p>
          <a:endParaRPr lang="es-ES" sz="1200" i="0">
            <a:latin typeface="Montserrat" panose="02000505000000020004" pitchFamily="2" charset="0"/>
          </a:endParaRPr>
        </a:p>
      </dgm:t>
    </dgm:pt>
    <dgm:pt modelId="{BF777030-960B-451B-A181-303635DB4095}" type="sibTrans" cxnId="{A3513BBC-AD6F-4A2A-BCA9-7402BD79C1C0}">
      <dgm:prSet/>
      <dgm:spPr/>
      <dgm:t>
        <a:bodyPr/>
        <a:lstStyle/>
        <a:p>
          <a:endParaRPr lang="es-ES" sz="1200" i="0">
            <a:latin typeface="Montserrat" panose="02000505000000020004" pitchFamily="2" charset="0"/>
          </a:endParaRPr>
        </a:p>
      </dgm:t>
    </dgm:pt>
    <dgm:pt modelId="{AE0CB8E6-34CB-47CB-8BEE-6531848010D6}">
      <dgm:prSet phldrT="[Texto]" custT="1"/>
      <dgm:spPr/>
      <dgm:t>
        <a:bodyPr/>
        <a:lstStyle/>
        <a:p>
          <a:pPr algn="ctr"/>
          <a:r>
            <a:rPr lang="es-ES" sz="1000" b="1" i="0" dirty="0">
              <a:latin typeface="Montserrat" panose="02000505000000020004" pitchFamily="2" charset="0"/>
            </a:rPr>
            <a:t>Encefalitis herpética</a:t>
          </a:r>
        </a:p>
      </dgm:t>
    </dgm:pt>
    <dgm:pt modelId="{EC31AD75-72AD-46FC-9385-29D3716FBA73}" type="parTrans" cxnId="{9F593FB0-28D6-4E60-AC56-428E028B8EB0}">
      <dgm:prSet/>
      <dgm:spPr/>
      <dgm:t>
        <a:bodyPr/>
        <a:lstStyle/>
        <a:p>
          <a:endParaRPr lang="es-ES" sz="1200" i="0">
            <a:latin typeface="Montserrat" panose="02000505000000020004" pitchFamily="2" charset="0"/>
          </a:endParaRPr>
        </a:p>
      </dgm:t>
    </dgm:pt>
    <dgm:pt modelId="{C3E82444-CAA2-4B30-B2FC-CE3261D88B53}" type="sibTrans" cxnId="{9F593FB0-28D6-4E60-AC56-428E028B8EB0}">
      <dgm:prSet/>
      <dgm:spPr/>
      <dgm:t>
        <a:bodyPr/>
        <a:lstStyle/>
        <a:p>
          <a:endParaRPr lang="es-ES" sz="1200" i="0">
            <a:latin typeface="Montserrat" panose="02000505000000020004" pitchFamily="2" charset="0"/>
          </a:endParaRPr>
        </a:p>
      </dgm:t>
    </dgm:pt>
    <dgm:pt modelId="{2B84940B-1689-4C70-88BB-A69331F96A4D}">
      <dgm:prSet phldrT="[Texto]" custT="1"/>
      <dgm:spPr/>
      <dgm:t>
        <a:bodyPr/>
        <a:lstStyle/>
        <a:p>
          <a:pPr algn="ctr"/>
          <a:r>
            <a:rPr lang="es-ES" sz="1000" b="1" i="0" dirty="0">
              <a:latin typeface="Montserrat" panose="02000505000000020004" pitchFamily="2" charset="0"/>
            </a:rPr>
            <a:t>HSA</a:t>
          </a:r>
        </a:p>
      </dgm:t>
    </dgm:pt>
    <dgm:pt modelId="{1FE5D525-CB8E-4E25-AB67-F305E8783C37}" type="parTrans" cxnId="{AED4CA9A-2D5C-436C-8E75-3099CB891F01}">
      <dgm:prSet/>
      <dgm:spPr/>
      <dgm:t>
        <a:bodyPr/>
        <a:lstStyle/>
        <a:p>
          <a:endParaRPr lang="es-ES" sz="1200" i="0">
            <a:latin typeface="Montserrat" panose="02000505000000020004" pitchFamily="2" charset="0"/>
          </a:endParaRPr>
        </a:p>
      </dgm:t>
    </dgm:pt>
    <dgm:pt modelId="{F13FF4CD-F9AF-4E62-88B3-AF729A315862}" type="sibTrans" cxnId="{AED4CA9A-2D5C-436C-8E75-3099CB891F01}">
      <dgm:prSet/>
      <dgm:spPr/>
      <dgm:t>
        <a:bodyPr/>
        <a:lstStyle/>
        <a:p>
          <a:endParaRPr lang="es-ES" sz="1200" i="0">
            <a:latin typeface="Montserrat" panose="02000505000000020004" pitchFamily="2" charset="0"/>
          </a:endParaRPr>
        </a:p>
      </dgm:t>
    </dgm:pt>
    <dgm:pt modelId="{279A9888-2B24-4960-8A59-B3574A81F13F}" type="pres">
      <dgm:prSet presAssocID="{AA4FB473-0512-45F2-A23D-D8FD80B59E36}" presName="hierChild1" presStyleCnt="0">
        <dgm:presLayoutVars>
          <dgm:orgChart val="1"/>
          <dgm:chPref val="1"/>
          <dgm:dir/>
          <dgm:animOne val="branch"/>
          <dgm:animLvl val="lvl"/>
          <dgm:resizeHandles/>
        </dgm:presLayoutVars>
      </dgm:prSet>
      <dgm:spPr/>
    </dgm:pt>
    <dgm:pt modelId="{CE834014-319D-45EE-9027-0879CC10DAB1}" type="pres">
      <dgm:prSet presAssocID="{71EA70DC-EB11-4653-8AD6-006A8E5F23EB}" presName="hierRoot1" presStyleCnt="0">
        <dgm:presLayoutVars>
          <dgm:hierBranch val="init"/>
        </dgm:presLayoutVars>
      </dgm:prSet>
      <dgm:spPr/>
    </dgm:pt>
    <dgm:pt modelId="{39C42A5E-4C76-4AE2-889F-BBADD2B70B1D}" type="pres">
      <dgm:prSet presAssocID="{71EA70DC-EB11-4653-8AD6-006A8E5F23EB}" presName="rootComposite1" presStyleCnt="0"/>
      <dgm:spPr/>
    </dgm:pt>
    <dgm:pt modelId="{FD0F6FCD-1439-48CF-A0DA-B44D2589FD83}" type="pres">
      <dgm:prSet presAssocID="{71EA70DC-EB11-4653-8AD6-006A8E5F23EB}" presName="rootText1" presStyleLbl="node0" presStyleIdx="0" presStyleCnt="1">
        <dgm:presLayoutVars>
          <dgm:chPref val="3"/>
        </dgm:presLayoutVars>
      </dgm:prSet>
      <dgm:spPr/>
    </dgm:pt>
    <dgm:pt modelId="{CC93F93F-CAC2-4864-8D7A-419118508ABD}" type="pres">
      <dgm:prSet presAssocID="{71EA70DC-EB11-4653-8AD6-006A8E5F23EB}" presName="rootConnector1" presStyleLbl="node1" presStyleIdx="0" presStyleCnt="0"/>
      <dgm:spPr/>
    </dgm:pt>
    <dgm:pt modelId="{1FC31325-0EDA-4864-A80F-CB3554BDBA45}" type="pres">
      <dgm:prSet presAssocID="{71EA70DC-EB11-4653-8AD6-006A8E5F23EB}" presName="hierChild2" presStyleCnt="0"/>
      <dgm:spPr/>
    </dgm:pt>
    <dgm:pt modelId="{4D0390E4-4459-435F-A2E6-51FB1FE9451A}" type="pres">
      <dgm:prSet presAssocID="{AE537691-BFB1-4949-82D6-2C9A94EF6812}" presName="Name37" presStyleLbl="parChTrans1D2" presStyleIdx="0" presStyleCnt="1"/>
      <dgm:spPr/>
    </dgm:pt>
    <dgm:pt modelId="{5AABED18-DF37-4C9D-8A0A-92C5E9B7BE30}" type="pres">
      <dgm:prSet presAssocID="{9D90038E-F199-42CA-815B-2C2802DC6F74}" presName="hierRoot2" presStyleCnt="0">
        <dgm:presLayoutVars>
          <dgm:hierBranch val="init"/>
        </dgm:presLayoutVars>
      </dgm:prSet>
      <dgm:spPr/>
    </dgm:pt>
    <dgm:pt modelId="{292714B0-F217-4834-B755-8961A2EB4AC0}" type="pres">
      <dgm:prSet presAssocID="{9D90038E-F199-42CA-815B-2C2802DC6F74}" presName="rootComposite" presStyleCnt="0"/>
      <dgm:spPr/>
    </dgm:pt>
    <dgm:pt modelId="{540C4E66-EDE1-427E-92F3-5C1695FA1AFC}" type="pres">
      <dgm:prSet presAssocID="{9D90038E-F199-42CA-815B-2C2802DC6F74}" presName="rootText" presStyleLbl="node2" presStyleIdx="0" presStyleCnt="1">
        <dgm:presLayoutVars>
          <dgm:chPref val="3"/>
        </dgm:presLayoutVars>
      </dgm:prSet>
      <dgm:spPr/>
    </dgm:pt>
    <dgm:pt modelId="{434D5C54-6784-4DAB-889C-8ED1558A9F19}" type="pres">
      <dgm:prSet presAssocID="{9D90038E-F199-42CA-815B-2C2802DC6F74}" presName="rootConnector" presStyleLbl="node2" presStyleIdx="0" presStyleCnt="1"/>
      <dgm:spPr/>
    </dgm:pt>
    <dgm:pt modelId="{CF4070CF-5098-4074-A62E-73D0724FC74F}" type="pres">
      <dgm:prSet presAssocID="{9D90038E-F199-42CA-815B-2C2802DC6F74}" presName="hierChild4" presStyleCnt="0"/>
      <dgm:spPr/>
    </dgm:pt>
    <dgm:pt modelId="{5AB9CBBD-B617-4D7D-9609-31E302C4119C}" type="pres">
      <dgm:prSet presAssocID="{EA2C0FAB-5A47-4524-A918-17ED007F12D3}" presName="Name37" presStyleLbl="parChTrans1D3" presStyleIdx="0" presStyleCnt="5"/>
      <dgm:spPr/>
    </dgm:pt>
    <dgm:pt modelId="{AB0C44E1-8D7D-4EAD-A949-2BCEE2FDE7F2}" type="pres">
      <dgm:prSet presAssocID="{DB07E51E-5B5D-4617-B9D1-75826E2AE8B5}" presName="hierRoot2" presStyleCnt="0">
        <dgm:presLayoutVars>
          <dgm:hierBranch val="init"/>
        </dgm:presLayoutVars>
      </dgm:prSet>
      <dgm:spPr/>
    </dgm:pt>
    <dgm:pt modelId="{8607445E-0A9D-4FC7-80E8-CBD87EF5DFF0}" type="pres">
      <dgm:prSet presAssocID="{DB07E51E-5B5D-4617-B9D1-75826E2AE8B5}" presName="rootComposite" presStyleCnt="0"/>
      <dgm:spPr/>
    </dgm:pt>
    <dgm:pt modelId="{9B61F978-D989-4297-82F0-7AC1D5D64739}" type="pres">
      <dgm:prSet presAssocID="{DB07E51E-5B5D-4617-B9D1-75826E2AE8B5}" presName="rootText" presStyleLbl="node3" presStyleIdx="0" presStyleCnt="5">
        <dgm:presLayoutVars>
          <dgm:chPref val="3"/>
        </dgm:presLayoutVars>
      </dgm:prSet>
      <dgm:spPr/>
    </dgm:pt>
    <dgm:pt modelId="{817D8649-C2D2-4D23-92C7-8FA91AD57FAC}" type="pres">
      <dgm:prSet presAssocID="{DB07E51E-5B5D-4617-B9D1-75826E2AE8B5}" presName="rootConnector" presStyleLbl="node3" presStyleIdx="0" presStyleCnt="5"/>
      <dgm:spPr/>
    </dgm:pt>
    <dgm:pt modelId="{D55E308D-1503-4157-A2C8-E6BB55CE22B2}" type="pres">
      <dgm:prSet presAssocID="{DB07E51E-5B5D-4617-B9D1-75826E2AE8B5}" presName="hierChild4" presStyleCnt="0"/>
      <dgm:spPr/>
    </dgm:pt>
    <dgm:pt modelId="{389A3022-F4D8-4409-A48B-76740972906D}" type="pres">
      <dgm:prSet presAssocID="{B49394E3-F89C-41E3-882B-389698124E44}" presName="Name37" presStyleLbl="parChTrans1D4" presStyleIdx="0" presStyleCnt="10"/>
      <dgm:spPr/>
    </dgm:pt>
    <dgm:pt modelId="{C098C1A1-62D9-4656-B4EC-AC8C5B1DDBA1}" type="pres">
      <dgm:prSet presAssocID="{1C57FE4B-A382-46FC-9E73-A5B290B31F94}" presName="hierRoot2" presStyleCnt="0">
        <dgm:presLayoutVars>
          <dgm:hierBranch val="init"/>
        </dgm:presLayoutVars>
      </dgm:prSet>
      <dgm:spPr/>
    </dgm:pt>
    <dgm:pt modelId="{94B9812D-7B5D-4A70-8F7E-B8C0638D03C6}" type="pres">
      <dgm:prSet presAssocID="{1C57FE4B-A382-46FC-9E73-A5B290B31F94}" presName="rootComposite" presStyleCnt="0"/>
      <dgm:spPr/>
    </dgm:pt>
    <dgm:pt modelId="{353A47E3-02EE-4CC6-90E7-8B7F55BC258B}" type="pres">
      <dgm:prSet presAssocID="{1C57FE4B-A382-46FC-9E73-A5B290B31F94}" presName="rootText" presStyleLbl="node4" presStyleIdx="0" presStyleCnt="10" custScaleX="95803" custScaleY="222523">
        <dgm:presLayoutVars>
          <dgm:chPref val="3"/>
        </dgm:presLayoutVars>
      </dgm:prSet>
      <dgm:spPr/>
    </dgm:pt>
    <dgm:pt modelId="{0ED7AA3F-C7B9-4819-BAB9-098B2FDC0EBB}" type="pres">
      <dgm:prSet presAssocID="{1C57FE4B-A382-46FC-9E73-A5B290B31F94}" presName="rootConnector" presStyleLbl="node4" presStyleIdx="0" presStyleCnt="10"/>
      <dgm:spPr/>
    </dgm:pt>
    <dgm:pt modelId="{63B993D3-DAFB-4D07-8A7A-794B83654310}" type="pres">
      <dgm:prSet presAssocID="{1C57FE4B-A382-46FC-9E73-A5B290B31F94}" presName="hierChild4" presStyleCnt="0"/>
      <dgm:spPr/>
    </dgm:pt>
    <dgm:pt modelId="{E7BEA62D-A13C-4777-91F9-727EA25D15E4}" type="pres">
      <dgm:prSet presAssocID="{1C57FE4B-A382-46FC-9E73-A5B290B31F94}" presName="hierChild5" presStyleCnt="0"/>
      <dgm:spPr/>
    </dgm:pt>
    <dgm:pt modelId="{FCEC8C38-F53A-4803-89D5-0EAA4B41A235}" type="pres">
      <dgm:prSet presAssocID="{A8D3CBBD-1ED5-4341-8704-F0E3D8D80832}" presName="Name37" presStyleLbl="parChTrans1D4" presStyleIdx="1" presStyleCnt="10"/>
      <dgm:spPr/>
    </dgm:pt>
    <dgm:pt modelId="{E237535F-38D0-4490-BF85-34687DC80F51}" type="pres">
      <dgm:prSet presAssocID="{4E0A2B84-5559-4083-A028-DD2F6A7EB504}" presName="hierRoot2" presStyleCnt="0">
        <dgm:presLayoutVars>
          <dgm:hierBranch val="init"/>
        </dgm:presLayoutVars>
      </dgm:prSet>
      <dgm:spPr/>
    </dgm:pt>
    <dgm:pt modelId="{F59CAEA7-79A2-4BA2-BAC7-237A0D61CD7C}" type="pres">
      <dgm:prSet presAssocID="{4E0A2B84-5559-4083-A028-DD2F6A7EB504}" presName="rootComposite" presStyleCnt="0"/>
      <dgm:spPr/>
    </dgm:pt>
    <dgm:pt modelId="{F382654F-8347-4B8F-83C4-76944C75503F}" type="pres">
      <dgm:prSet presAssocID="{4E0A2B84-5559-4083-A028-DD2F6A7EB504}" presName="rootText" presStyleLbl="node4" presStyleIdx="1" presStyleCnt="10">
        <dgm:presLayoutVars>
          <dgm:chPref val="3"/>
        </dgm:presLayoutVars>
      </dgm:prSet>
      <dgm:spPr/>
    </dgm:pt>
    <dgm:pt modelId="{8B99D26B-EC00-494F-AC10-22F97E54B1DA}" type="pres">
      <dgm:prSet presAssocID="{4E0A2B84-5559-4083-A028-DD2F6A7EB504}" presName="rootConnector" presStyleLbl="node4" presStyleIdx="1" presStyleCnt="10"/>
      <dgm:spPr/>
    </dgm:pt>
    <dgm:pt modelId="{FA4C14EB-64FF-4796-BF0B-8236C2190729}" type="pres">
      <dgm:prSet presAssocID="{4E0A2B84-5559-4083-A028-DD2F6A7EB504}" presName="hierChild4" presStyleCnt="0"/>
      <dgm:spPr/>
    </dgm:pt>
    <dgm:pt modelId="{371F4818-CDAC-41E8-8376-89DB9FE42DE9}" type="pres">
      <dgm:prSet presAssocID="{4E0A2B84-5559-4083-A028-DD2F6A7EB504}" presName="hierChild5" presStyleCnt="0"/>
      <dgm:spPr/>
    </dgm:pt>
    <dgm:pt modelId="{D6D1679B-8F80-4C7D-A895-6EBA23A5B4E8}" type="pres">
      <dgm:prSet presAssocID="{DB07E51E-5B5D-4617-B9D1-75826E2AE8B5}" presName="hierChild5" presStyleCnt="0"/>
      <dgm:spPr/>
    </dgm:pt>
    <dgm:pt modelId="{C54650EE-2BAD-454B-8661-B6835D2BD1C8}" type="pres">
      <dgm:prSet presAssocID="{29A7D3A8-A278-46D3-8D7C-A22A63F676C1}" presName="Name37" presStyleLbl="parChTrans1D3" presStyleIdx="1" presStyleCnt="5"/>
      <dgm:spPr/>
    </dgm:pt>
    <dgm:pt modelId="{89C2EC41-2B19-4EC1-9979-E1B54672B735}" type="pres">
      <dgm:prSet presAssocID="{486C2AF0-B9D1-427F-800D-1CF1931D7400}" presName="hierRoot2" presStyleCnt="0">
        <dgm:presLayoutVars>
          <dgm:hierBranch val="init"/>
        </dgm:presLayoutVars>
      </dgm:prSet>
      <dgm:spPr/>
    </dgm:pt>
    <dgm:pt modelId="{257FCE57-114D-460C-9F3D-DC481129E965}" type="pres">
      <dgm:prSet presAssocID="{486C2AF0-B9D1-427F-800D-1CF1931D7400}" presName="rootComposite" presStyleCnt="0"/>
      <dgm:spPr/>
    </dgm:pt>
    <dgm:pt modelId="{4BB6E46A-6017-4926-A283-93C050265A0D}" type="pres">
      <dgm:prSet presAssocID="{486C2AF0-B9D1-427F-800D-1CF1931D7400}" presName="rootText" presStyleLbl="node3" presStyleIdx="1" presStyleCnt="5">
        <dgm:presLayoutVars>
          <dgm:chPref val="3"/>
        </dgm:presLayoutVars>
      </dgm:prSet>
      <dgm:spPr/>
    </dgm:pt>
    <dgm:pt modelId="{CB9D8C12-8623-4ECD-9A08-AA62C03A0AF0}" type="pres">
      <dgm:prSet presAssocID="{486C2AF0-B9D1-427F-800D-1CF1931D7400}" presName="rootConnector" presStyleLbl="node3" presStyleIdx="1" presStyleCnt="5"/>
      <dgm:spPr/>
    </dgm:pt>
    <dgm:pt modelId="{83016CAE-6B75-4417-BD4F-71F923337F4A}" type="pres">
      <dgm:prSet presAssocID="{486C2AF0-B9D1-427F-800D-1CF1931D7400}" presName="hierChild4" presStyleCnt="0"/>
      <dgm:spPr/>
    </dgm:pt>
    <dgm:pt modelId="{D5B22637-C434-462C-80FD-DD5025199AB6}" type="pres">
      <dgm:prSet presAssocID="{232E27CF-1968-468F-B87B-01B2C301B624}" presName="Name37" presStyleLbl="parChTrans1D4" presStyleIdx="2" presStyleCnt="10"/>
      <dgm:spPr/>
    </dgm:pt>
    <dgm:pt modelId="{5CD26A37-53AA-4AE1-B430-B91CFDD4C251}" type="pres">
      <dgm:prSet presAssocID="{4D837B67-2388-46A9-BA22-863DF9D0E56C}" presName="hierRoot2" presStyleCnt="0">
        <dgm:presLayoutVars>
          <dgm:hierBranch val="init"/>
        </dgm:presLayoutVars>
      </dgm:prSet>
      <dgm:spPr/>
    </dgm:pt>
    <dgm:pt modelId="{F5114C4B-74B6-4DD7-A317-71D97ADBFFD3}" type="pres">
      <dgm:prSet presAssocID="{4D837B67-2388-46A9-BA22-863DF9D0E56C}" presName="rootComposite" presStyleCnt="0"/>
      <dgm:spPr/>
    </dgm:pt>
    <dgm:pt modelId="{4B6F9E51-D3C1-490E-9B02-DF4F08C3B5C7}" type="pres">
      <dgm:prSet presAssocID="{4D837B67-2388-46A9-BA22-863DF9D0E56C}" presName="rootText" presStyleLbl="node4" presStyleIdx="2" presStyleCnt="10" custScaleX="106015" custScaleY="212026">
        <dgm:presLayoutVars>
          <dgm:chPref val="3"/>
        </dgm:presLayoutVars>
      </dgm:prSet>
      <dgm:spPr/>
    </dgm:pt>
    <dgm:pt modelId="{7D164092-903F-4C07-978D-4D95DBDAA8CF}" type="pres">
      <dgm:prSet presAssocID="{4D837B67-2388-46A9-BA22-863DF9D0E56C}" presName="rootConnector" presStyleLbl="node4" presStyleIdx="2" presStyleCnt="10"/>
      <dgm:spPr/>
    </dgm:pt>
    <dgm:pt modelId="{16019088-9501-418E-8A92-043D2A2C2738}" type="pres">
      <dgm:prSet presAssocID="{4D837B67-2388-46A9-BA22-863DF9D0E56C}" presName="hierChild4" presStyleCnt="0"/>
      <dgm:spPr/>
    </dgm:pt>
    <dgm:pt modelId="{FAE9625F-3BF6-45DC-9E74-C0DD124143DB}" type="pres">
      <dgm:prSet presAssocID="{1D2A448F-1E2D-474D-ACCA-DBDC41175F90}" presName="Name37" presStyleLbl="parChTrans1D4" presStyleIdx="3" presStyleCnt="10"/>
      <dgm:spPr/>
    </dgm:pt>
    <dgm:pt modelId="{041C90E1-E676-41D5-95D9-203A098B260A}" type="pres">
      <dgm:prSet presAssocID="{753BB648-CC16-4FDE-9F8E-8E7BC753B25F}" presName="hierRoot2" presStyleCnt="0">
        <dgm:presLayoutVars>
          <dgm:hierBranch val="init"/>
        </dgm:presLayoutVars>
      </dgm:prSet>
      <dgm:spPr/>
    </dgm:pt>
    <dgm:pt modelId="{1EFD4647-9BF9-4F41-8A31-0D01442A0110}" type="pres">
      <dgm:prSet presAssocID="{753BB648-CC16-4FDE-9F8E-8E7BC753B25F}" presName="rootComposite" presStyleCnt="0"/>
      <dgm:spPr/>
    </dgm:pt>
    <dgm:pt modelId="{FAC1BAFB-97A5-4FEC-9333-ED1DCF6E9662}" type="pres">
      <dgm:prSet presAssocID="{753BB648-CC16-4FDE-9F8E-8E7BC753B25F}" presName="rootText" presStyleLbl="node4" presStyleIdx="3" presStyleCnt="10">
        <dgm:presLayoutVars>
          <dgm:chPref val="3"/>
        </dgm:presLayoutVars>
      </dgm:prSet>
      <dgm:spPr/>
    </dgm:pt>
    <dgm:pt modelId="{FFD40142-D132-4AC8-8F3E-145691F850DE}" type="pres">
      <dgm:prSet presAssocID="{753BB648-CC16-4FDE-9F8E-8E7BC753B25F}" presName="rootConnector" presStyleLbl="node4" presStyleIdx="3" presStyleCnt="10"/>
      <dgm:spPr/>
    </dgm:pt>
    <dgm:pt modelId="{16458F8E-312E-421B-BEAF-74D469E0287A}" type="pres">
      <dgm:prSet presAssocID="{753BB648-CC16-4FDE-9F8E-8E7BC753B25F}" presName="hierChild4" presStyleCnt="0"/>
      <dgm:spPr/>
    </dgm:pt>
    <dgm:pt modelId="{7841D698-2004-400F-BCD3-A027DC167FB8}" type="pres">
      <dgm:prSet presAssocID="{753BB648-CC16-4FDE-9F8E-8E7BC753B25F}" presName="hierChild5" presStyleCnt="0"/>
      <dgm:spPr/>
    </dgm:pt>
    <dgm:pt modelId="{825A726D-02CE-4D0F-9601-2676F828714E}" type="pres">
      <dgm:prSet presAssocID="{4D837B67-2388-46A9-BA22-863DF9D0E56C}" presName="hierChild5" presStyleCnt="0"/>
      <dgm:spPr/>
    </dgm:pt>
    <dgm:pt modelId="{C3774E63-CB15-4A91-97C9-804DBFDD92D8}" type="pres">
      <dgm:prSet presAssocID="{486C2AF0-B9D1-427F-800D-1CF1931D7400}" presName="hierChild5" presStyleCnt="0"/>
      <dgm:spPr/>
    </dgm:pt>
    <dgm:pt modelId="{1BF7DCD6-88D9-4513-9028-349206C7F8F6}" type="pres">
      <dgm:prSet presAssocID="{4FFA8E83-32AA-45C8-A2D2-6D6A5B180A7F}" presName="Name37" presStyleLbl="parChTrans1D3" presStyleIdx="2" presStyleCnt="5"/>
      <dgm:spPr/>
    </dgm:pt>
    <dgm:pt modelId="{B5AC8601-1E71-451B-BAF5-210F98048BE7}" type="pres">
      <dgm:prSet presAssocID="{92135A4D-F06A-4163-99C2-C57867F5F5D6}" presName="hierRoot2" presStyleCnt="0">
        <dgm:presLayoutVars>
          <dgm:hierBranch val="init"/>
        </dgm:presLayoutVars>
      </dgm:prSet>
      <dgm:spPr/>
    </dgm:pt>
    <dgm:pt modelId="{8A538572-B4F8-49AE-927E-88A3A0E66EE8}" type="pres">
      <dgm:prSet presAssocID="{92135A4D-F06A-4163-99C2-C57867F5F5D6}" presName="rootComposite" presStyleCnt="0"/>
      <dgm:spPr/>
    </dgm:pt>
    <dgm:pt modelId="{61CD60FF-0EDD-467E-93CF-37F4C8311F84}" type="pres">
      <dgm:prSet presAssocID="{92135A4D-F06A-4163-99C2-C57867F5F5D6}" presName="rootText" presStyleLbl="node3" presStyleIdx="2" presStyleCnt="5">
        <dgm:presLayoutVars>
          <dgm:chPref val="3"/>
        </dgm:presLayoutVars>
      </dgm:prSet>
      <dgm:spPr/>
    </dgm:pt>
    <dgm:pt modelId="{8A95AE4D-E69B-4995-ACA5-EBE6886BFE44}" type="pres">
      <dgm:prSet presAssocID="{92135A4D-F06A-4163-99C2-C57867F5F5D6}" presName="rootConnector" presStyleLbl="node3" presStyleIdx="2" presStyleCnt="5"/>
      <dgm:spPr/>
    </dgm:pt>
    <dgm:pt modelId="{92CB032D-F139-4590-88B2-0CD9A39C64D8}" type="pres">
      <dgm:prSet presAssocID="{92135A4D-F06A-4163-99C2-C57867F5F5D6}" presName="hierChild4" presStyleCnt="0"/>
      <dgm:spPr/>
    </dgm:pt>
    <dgm:pt modelId="{08CCC392-6BCD-4A16-9624-A56844A9C9D5}" type="pres">
      <dgm:prSet presAssocID="{CA4A6B86-45C4-4006-A7B1-441107DDD6F3}" presName="Name37" presStyleLbl="parChTrans1D4" presStyleIdx="4" presStyleCnt="10"/>
      <dgm:spPr/>
    </dgm:pt>
    <dgm:pt modelId="{0A945697-E00D-491B-80EF-8C0A07328157}" type="pres">
      <dgm:prSet presAssocID="{2B2D306F-44C6-483C-B481-41EF166B2EF4}" presName="hierRoot2" presStyleCnt="0">
        <dgm:presLayoutVars>
          <dgm:hierBranch val="init"/>
        </dgm:presLayoutVars>
      </dgm:prSet>
      <dgm:spPr/>
    </dgm:pt>
    <dgm:pt modelId="{238CA7EF-DC8F-4629-9C4C-D11F316B75B4}" type="pres">
      <dgm:prSet presAssocID="{2B2D306F-44C6-483C-B481-41EF166B2EF4}" presName="rootComposite" presStyleCnt="0"/>
      <dgm:spPr/>
    </dgm:pt>
    <dgm:pt modelId="{CCE0FB2D-DF3E-495F-AE61-B7C9518AFBE0}" type="pres">
      <dgm:prSet presAssocID="{2B2D306F-44C6-483C-B481-41EF166B2EF4}" presName="rootText" presStyleLbl="node4" presStyleIdx="4" presStyleCnt="10" custScaleX="110976" custScaleY="216537">
        <dgm:presLayoutVars>
          <dgm:chPref val="3"/>
        </dgm:presLayoutVars>
      </dgm:prSet>
      <dgm:spPr/>
    </dgm:pt>
    <dgm:pt modelId="{53CF66A3-30AB-4900-B535-37CE9CEFD071}" type="pres">
      <dgm:prSet presAssocID="{2B2D306F-44C6-483C-B481-41EF166B2EF4}" presName="rootConnector" presStyleLbl="node4" presStyleIdx="4" presStyleCnt="10"/>
      <dgm:spPr/>
    </dgm:pt>
    <dgm:pt modelId="{B66A75AF-4143-4F2C-9FCE-DFF4FBCA2A75}" type="pres">
      <dgm:prSet presAssocID="{2B2D306F-44C6-483C-B481-41EF166B2EF4}" presName="hierChild4" presStyleCnt="0"/>
      <dgm:spPr/>
    </dgm:pt>
    <dgm:pt modelId="{EDC5D7D9-9904-44DE-B5FD-784C2D884A7C}" type="pres">
      <dgm:prSet presAssocID="{E14C8242-6F0E-4808-9AFB-51D0D7ABB419}" presName="Name37" presStyleLbl="parChTrans1D4" presStyleIdx="5" presStyleCnt="10"/>
      <dgm:spPr/>
    </dgm:pt>
    <dgm:pt modelId="{BDFD33B3-67C7-44F7-89E6-063D59033C4A}" type="pres">
      <dgm:prSet presAssocID="{311D6854-C08F-43D3-BA2D-09DDAB3AF898}" presName="hierRoot2" presStyleCnt="0">
        <dgm:presLayoutVars>
          <dgm:hierBranch val="init"/>
        </dgm:presLayoutVars>
      </dgm:prSet>
      <dgm:spPr/>
    </dgm:pt>
    <dgm:pt modelId="{CCB24F1A-C099-4A11-B8A7-071E085F5070}" type="pres">
      <dgm:prSet presAssocID="{311D6854-C08F-43D3-BA2D-09DDAB3AF898}" presName="rootComposite" presStyleCnt="0"/>
      <dgm:spPr/>
    </dgm:pt>
    <dgm:pt modelId="{03D4E5AB-EC79-4CBF-B9F0-154CF28007E3}" type="pres">
      <dgm:prSet presAssocID="{311D6854-C08F-43D3-BA2D-09DDAB3AF898}" presName="rootText" presStyleLbl="node4" presStyleIdx="5" presStyleCnt="10" custScaleX="104228">
        <dgm:presLayoutVars>
          <dgm:chPref val="3"/>
        </dgm:presLayoutVars>
      </dgm:prSet>
      <dgm:spPr/>
    </dgm:pt>
    <dgm:pt modelId="{C4516353-9796-4BF5-BF29-F7D5EFBB5544}" type="pres">
      <dgm:prSet presAssocID="{311D6854-C08F-43D3-BA2D-09DDAB3AF898}" presName="rootConnector" presStyleLbl="node4" presStyleIdx="5" presStyleCnt="10"/>
      <dgm:spPr/>
    </dgm:pt>
    <dgm:pt modelId="{D713F28F-042B-42D2-8046-E80E8965EFE4}" type="pres">
      <dgm:prSet presAssocID="{311D6854-C08F-43D3-BA2D-09DDAB3AF898}" presName="hierChild4" presStyleCnt="0"/>
      <dgm:spPr/>
    </dgm:pt>
    <dgm:pt modelId="{822B2D92-D462-4489-887F-1027B044D282}" type="pres">
      <dgm:prSet presAssocID="{311D6854-C08F-43D3-BA2D-09DDAB3AF898}" presName="hierChild5" presStyleCnt="0"/>
      <dgm:spPr/>
    </dgm:pt>
    <dgm:pt modelId="{09C65769-E7F0-4FB5-BD53-BED1620FF8D5}" type="pres">
      <dgm:prSet presAssocID="{2B2D306F-44C6-483C-B481-41EF166B2EF4}" presName="hierChild5" presStyleCnt="0"/>
      <dgm:spPr/>
    </dgm:pt>
    <dgm:pt modelId="{B3E921E9-6C49-4D17-9C75-4FF56410EE6A}" type="pres">
      <dgm:prSet presAssocID="{92135A4D-F06A-4163-99C2-C57867F5F5D6}" presName="hierChild5" presStyleCnt="0"/>
      <dgm:spPr/>
    </dgm:pt>
    <dgm:pt modelId="{CF3CE467-9981-4CCE-ACAB-2B925D674925}" type="pres">
      <dgm:prSet presAssocID="{7C6958F8-FBA1-4D08-AE1A-7DFD722E0F38}" presName="Name37" presStyleLbl="parChTrans1D3" presStyleIdx="3" presStyleCnt="5"/>
      <dgm:spPr/>
    </dgm:pt>
    <dgm:pt modelId="{76373ED9-0887-4EE8-89F2-EF7594F0432B}" type="pres">
      <dgm:prSet presAssocID="{7B37C57F-5DD6-4ADA-9F9E-EB14BB454754}" presName="hierRoot2" presStyleCnt="0">
        <dgm:presLayoutVars>
          <dgm:hierBranch val="init"/>
        </dgm:presLayoutVars>
      </dgm:prSet>
      <dgm:spPr/>
    </dgm:pt>
    <dgm:pt modelId="{F1F80300-AD41-40AA-AEA0-E0E37B78D0B4}" type="pres">
      <dgm:prSet presAssocID="{7B37C57F-5DD6-4ADA-9F9E-EB14BB454754}" presName="rootComposite" presStyleCnt="0"/>
      <dgm:spPr/>
    </dgm:pt>
    <dgm:pt modelId="{3DA63B21-D833-4267-AE05-9DE22227D867}" type="pres">
      <dgm:prSet presAssocID="{7B37C57F-5DD6-4ADA-9F9E-EB14BB454754}" presName="rootText" presStyleLbl="node3" presStyleIdx="3" presStyleCnt="5">
        <dgm:presLayoutVars>
          <dgm:chPref val="3"/>
        </dgm:presLayoutVars>
      </dgm:prSet>
      <dgm:spPr/>
    </dgm:pt>
    <dgm:pt modelId="{955BFC74-A322-4429-A35E-E70A4110567B}" type="pres">
      <dgm:prSet presAssocID="{7B37C57F-5DD6-4ADA-9F9E-EB14BB454754}" presName="rootConnector" presStyleLbl="node3" presStyleIdx="3" presStyleCnt="5"/>
      <dgm:spPr/>
    </dgm:pt>
    <dgm:pt modelId="{657F3193-AC9D-4A33-A1DF-F70CDF8B95C4}" type="pres">
      <dgm:prSet presAssocID="{7B37C57F-5DD6-4ADA-9F9E-EB14BB454754}" presName="hierChild4" presStyleCnt="0"/>
      <dgm:spPr/>
    </dgm:pt>
    <dgm:pt modelId="{F2973EE8-DAB2-4957-AD08-85275417CE17}" type="pres">
      <dgm:prSet presAssocID="{8DF9FA3B-39F0-40D6-99E0-FE6AE772FCF0}" presName="Name37" presStyleLbl="parChTrans1D4" presStyleIdx="6" presStyleCnt="10"/>
      <dgm:spPr/>
    </dgm:pt>
    <dgm:pt modelId="{DD1F3DDD-7B86-4AB2-9F0C-DE456746EEF1}" type="pres">
      <dgm:prSet presAssocID="{C8510AED-DA1B-4280-8B7A-4D51426B667B}" presName="hierRoot2" presStyleCnt="0">
        <dgm:presLayoutVars>
          <dgm:hierBranch val="init"/>
        </dgm:presLayoutVars>
      </dgm:prSet>
      <dgm:spPr/>
    </dgm:pt>
    <dgm:pt modelId="{746EBE27-BBFE-4A7A-9D95-65ADF828603B}" type="pres">
      <dgm:prSet presAssocID="{C8510AED-DA1B-4280-8B7A-4D51426B667B}" presName="rootComposite" presStyleCnt="0"/>
      <dgm:spPr/>
    </dgm:pt>
    <dgm:pt modelId="{818A8BDC-81D7-45A3-BFBD-82C07B52186B}" type="pres">
      <dgm:prSet presAssocID="{C8510AED-DA1B-4280-8B7A-4D51426B667B}" presName="rootText" presStyleLbl="node4" presStyleIdx="6" presStyleCnt="10" custScaleX="106008" custScaleY="212256">
        <dgm:presLayoutVars>
          <dgm:chPref val="3"/>
        </dgm:presLayoutVars>
      </dgm:prSet>
      <dgm:spPr/>
    </dgm:pt>
    <dgm:pt modelId="{B4E17EFE-2076-42EC-A517-F8BDABA5C1F6}" type="pres">
      <dgm:prSet presAssocID="{C8510AED-DA1B-4280-8B7A-4D51426B667B}" presName="rootConnector" presStyleLbl="node4" presStyleIdx="6" presStyleCnt="10"/>
      <dgm:spPr/>
    </dgm:pt>
    <dgm:pt modelId="{103639E9-F782-473D-B03F-7DD288FAC638}" type="pres">
      <dgm:prSet presAssocID="{C8510AED-DA1B-4280-8B7A-4D51426B667B}" presName="hierChild4" presStyleCnt="0"/>
      <dgm:spPr/>
    </dgm:pt>
    <dgm:pt modelId="{7745C139-10CE-4A3B-8D0B-CC0FD7A0C8DF}" type="pres">
      <dgm:prSet presAssocID="{EC31AD75-72AD-46FC-9385-29D3716FBA73}" presName="Name37" presStyleLbl="parChTrans1D4" presStyleIdx="7" presStyleCnt="10"/>
      <dgm:spPr/>
    </dgm:pt>
    <dgm:pt modelId="{79B29207-3C3A-4FF2-B1BE-8A4AD1954A5A}" type="pres">
      <dgm:prSet presAssocID="{AE0CB8E6-34CB-47CB-8BEE-6531848010D6}" presName="hierRoot2" presStyleCnt="0">
        <dgm:presLayoutVars>
          <dgm:hierBranch val="init"/>
        </dgm:presLayoutVars>
      </dgm:prSet>
      <dgm:spPr/>
    </dgm:pt>
    <dgm:pt modelId="{81D8DC6B-40B9-441B-8AB5-DC13D05D8D13}" type="pres">
      <dgm:prSet presAssocID="{AE0CB8E6-34CB-47CB-8BEE-6531848010D6}" presName="rootComposite" presStyleCnt="0"/>
      <dgm:spPr/>
    </dgm:pt>
    <dgm:pt modelId="{668F0634-C9A6-4F6B-81B0-FF4BA6859966}" type="pres">
      <dgm:prSet presAssocID="{AE0CB8E6-34CB-47CB-8BEE-6531848010D6}" presName="rootText" presStyleLbl="node4" presStyleIdx="7" presStyleCnt="10">
        <dgm:presLayoutVars>
          <dgm:chPref val="3"/>
        </dgm:presLayoutVars>
      </dgm:prSet>
      <dgm:spPr/>
    </dgm:pt>
    <dgm:pt modelId="{E9447355-3439-4478-AB8B-93830F22311E}" type="pres">
      <dgm:prSet presAssocID="{AE0CB8E6-34CB-47CB-8BEE-6531848010D6}" presName="rootConnector" presStyleLbl="node4" presStyleIdx="7" presStyleCnt="10"/>
      <dgm:spPr/>
    </dgm:pt>
    <dgm:pt modelId="{6E6056B9-9627-46F2-90AE-B7B181E82828}" type="pres">
      <dgm:prSet presAssocID="{AE0CB8E6-34CB-47CB-8BEE-6531848010D6}" presName="hierChild4" presStyleCnt="0"/>
      <dgm:spPr/>
    </dgm:pt>
    <dgm:pt modelId="{E4D963C7-7E0A-4EE4-92C6-7E7FE9CD3CAB}" type="pres">
      <dgm:prSet presAssocID="{AE0CB8E6-34CB-47CB-8BEE-6531848010D6}" presName="hierChild5" presStyleCnt="0"/>
      <dgm:spPr/>
    </dgm:pt>
    <dgm:pt modelId="{158A26A8-80FC-474A-8BBC-F484FAC8834A}" type="pres">
      <dgm:prSet presAssocID="{C8510AED-DA1B-4280-8B7A-4D51426B667B}" presName="hierChild5" presStyleCnt="0"/>
      <dgm:spPr/>
    </dgm:pt>
    <dgm:pt modelId="{3D86E4C7-8058-4F43-A4A7-051D5A7CB492}" type="pres">
      <dgm:prSet presAssocID="{7B37C57F-5DD6-4ADA-9F9E-EB14BB454754}" presName="hierChild5" presStyleCnt="0"/>
      <dgm:spPr/>
    </dgm:pt>
    <dgm:pt modelId="{11906928-ADE6-438B-B977-4D098C76EBE0}" type="pres">
      <dgm:prSet presAssocID="{C54FDF96-4EB7-4B3B-B062-09487CF1F3CC}" presName="Name37" presStyleLbl="parChTrans1D3" presStyleIdx="4" presStyleCnt="5"/>
      <dgm:spPr/>
    </dgm:pt>
    <dgm:pt modelId="{1F793810-BA5C-4065-ACBE-2960DFE627F4}" type="pres">
      <dgm:prSet presAssocID="{E798B510-9698-422D-90A9-14DB13270B32}" presName="hierRoot2" presStyleCnt="0">
        <dgm:presLayoutVars>
          <dgm:hierBranch val="init"/>
        </dgm:presLayoutVars>
      </dgm:prSet>
      <dgm:spPr/>
    </dgm:pt>
    <dgm:pt modelId="{9BC90376-1D90-497D-AFE3-46DFB316E713}" type="pres">
      <dgm:prSet presAssocID="{E798B510-9698-422D-90A9-14DB13270B32}" presName="rootComposite" presStyleCnt="0"/>
      <dgm:spPr/>
    </dgm:pt>
    <dgm:pt modelId="{D5187FEB-D060-4CE0-AF19-9FF065F790BF}" type="pres">
      <dgm:prSet presAssocID="{E798B510-9698-422D-90A9-14DB13270B32}" presName="rootText" presStyleLbl="node3" presStyleIdx="4" presStyleCnt="5">
        <dgm:presLayoutVars>
          <dgm:chPref val="3"/>
        </dgm:presLayoutVars>
      </dgm:prSet>
      <dgm:spPr/>
    </dgm:pt>
    <dgm:pt modelId="{60159494-15EE-443C-99EE-7CFDB4CCA05E}" type="pres">
      <dgm:prSet presAssocID="{E798B510-9698-422D-90A9-14DB13270B32}" presName="rootConnector" presStyleLbl="node3" presStyleIdx="4" presStyleCnt="5"/>
      <dgm:spPr/>
    </dgm:pt>
    <dgm:pt modelId="{38C53EAE-4102-4957-9968-F61BFCFCD7C8}" type="pres">
      <dgm:prSet presAssocID="{E798B510-9698-422D-90A9-14DB13270B32}" presName="hierChild4" presStyleCnt="0"/>
      <dgm:spPr/>
    </dgm:pt>
    <dgm:pt modelId="{7BECCE52-85E4-4D89-AA33-671D1BF320A6}" type="pres">
      <dgm:prSet presAssocID="{F7A2465D-73D0-4744-99DF-43640C4DE1DC}" presName="Name37" presStyleLbl="parChTrans1D4" presStyleIdx="8" presStyleCnt="10"/>
      <dgm:spPr/>
    </dgm:pt>
    <dgm:pt modelId="{0A75E1FF-BF59-4433-8CC6-7981E76D22D2}" type="pres">
      <dgm:prSet presAssocID="{57FC591E-A0C0-4916-8C37-B037ED85A547}" presName="hierRoot2" presStyleCnt="0">
        <dgm:presLayoutVars>
          <dgm:hierBranch val="init"/>
        </dgm:presLayoutVars>
      </dgm:prSet>
      <dgm:spPr/>
    </dgm:pt>
    <dgm:pt modelId="{54474566-E85D-4C98-B5C4-DF6C9B6CEF1E}" type="pres">
      <dgm:prSet presAssocID="{57FC591E-A0C0-4916-8C37-B037ED85A547}" presName="rootComposite" presStyleCnt="0"/>
      <dgm:spPr/>
    </dgm:pt>
    <dgm:pt modelId="{F78D4379-D38F-4250-9EFB-08E110A569F9}" type="pres">
      <dgm:prSet presAssocID="{57FC591E-A0C0-4916-8C37-B037ED85A547}" presName="rootText" presStyleLbl="node4" presStyleIdx="8" presStyleCnt="10" custScaleX="121400" custScaleY="213883">
        <dgm:presLayoutVars>
          <dgm:chPref val="3"/>
        </dgm:presLayoutVars>
      </dgm:prSet>
      <dgm:spPr/>
    </dgm:pt>
    <dgm:pt modelId="{C472288F-E969-4D8A-8096-AEB3512D85D2}" type="pres">
      <dgm:prSet presAssocID="{57FC591E-A0C0-4916-8C37-B037ED85A547}" presName="rootConnector" presStyleLbl="node4" presStyleIdx="8" presStyleCnt="10"/>
      <dgm:spPr/>
    </dgm:pt>
    <dgm:pt modelId="{3AE0A8EB-20EC-47FA-8820-B87E0AA46236}" type="pres">
      <dgm:prSet presAssocID="{57FC591E-A0C0-4916-8C37-B037ED85A547}" presName="hierChild4" presStyleCnt="0"/>
      <dgm:spPr/>
    </dgm:pt>
    <dgm:pt modelId="{2C8EF1A6-D104-4586-9393-0B822CB010FA}" type="pres">
      <dgm:prSet presAssocID="{1FE5D525-CB8E-4E25-AB67-F305E8783C37}" presName="Name37" presStyleLbl="parChTrans1D4" presStyleIdx="9" presStyleCnt="10"/>
      <dgm:spPr/>
    </dgm:pt>
    <dgm:pt modelId="{F2AB9C3E-CF41-42E6-991B-0E766DA36B96}" type="pres">
      <dgm:prSet presAssocID="{2B84940B-1689-4C70-88BB-A69331F96A4D}" presName="hierRoot2" presStyleCnt="0">
        <dgm:presLayoutVars>
          <dgm:hierBranch val="init"/>
        </dgm:presLayoutVars>
      </dgm:prSet>
      <dgm:spPr/>
    </dgm:pt>
    <dgm:pt modelId="{33A02067-ADE9-4EDD-A706-4433F9409244}" type="pres">
      <dgm:prSet presAssocID="{2B84940B-1689-4C70-88BB-A69331F96A4D}" presName="rootComposite" presStyleCnt="0"/>
      <dgm:spPr/>
    </dgm:pt>
    <dgm:pt modelId="{F0442D59-AE65-4B2A-BDB2-A0AB48437438}" type="pres">
      <dgm:prSet presAssocID="{2B84940B-1689-4C70-88BB-A69331F96A4D}" presName="rootText" presStyleLbl="node4" presStyleIdx="9" presStyleCnt="10">
        <dgm:presLayoutVars>
          <dgm:chPref val="3"/>
        </dgm:presLayoutVars>
      </dgm:prSet>
      <dgm:spPr/>
    </dgm:pt>
    <dgm:pt modelId="{09BC3CBC-022F-4B45-BDE4-2982EC049E8F}" type="pres">
      <dgm:prSet presAssocID="{2B84940B-1689-4C70-88BB-A69331F96A4D}" presName="rootConnector" presStyleLbl="node4" presStyleIdx="9" presStyleCnt="10"/>
      <dgm:spPr/>
    </dgm:pt>
    <dgm:pt modelId="{29423B60-6B7F-4486-B93D-CB738AF225BE}" type="pres">
      <dgm:prSet presAssocID="{2B84940B-1689-4C70-88BB-A69331F96A4D}" presName="hierChild4" presStyleCnt="0"/>
      <dgm:spPr/>
    </dgm:pt>
    <dgm:pt modelId="{D4EB4A7B-1111-4FCE-BFAD-9220A2B43793}" type="pres">
      <dgm:prSet presAssocID="{2B84940B-1689-4C70-88BB-A69331F96A4D}" presName="hierChild5" presStyleCnt="0"/>
      <dgm:spPr/>
    </dgm:pt>
    <dgm:pt modelId="{73278983-C3B6-4ED5-9978-97B236E92558}" type="pres">
      <dgm:prSet presAssocID="{57FC591E-A0C0-4916-8C37-B037ED85A547}" presName="hierChild5" presStyleCnt="0"/>
      <dgm:spPr/>
    </dgm:pt>
    <dgm:pt modelId="{95493758-6477-4D6E-89B7-5ADB838540D2}" type="pres">
      <dgm:prSet presAssocID="{E798B510-9698-422D-90A9-14DB13270B32}" presName="hierChild5" presStyleCnt="0"/>
      <dgm:spPr/>
    </dgm:pt>
    <dgm:pt modelId="{2B28E904-B176-484A-A5D3-0D430D258CEE}" type="pres">
      <dgm:prSet presAssocID="{9D90038E-F199-42CA-815B-2C2802DC6F74}" presName="hierChild5" presStyleCnt="0"/>
      <dgm:spPr/>
    </dgm:pt>
    <dgm:pt modelId="{EFC4EF99-805E-4023-B356-655A406FABDD}" type="pres">
      <dgm:prSet presAssocID="{71EA70DC-EB11-4653-8AD6-006A8E5F23EB}" presName="hierChild3" presStyleCnt="0"/>
      <dgm:spPr/>
    </dgm:pt>
  </dgm:ptLst>
  <dgm:cxnLst>
    <dgm:cxn modelId="{F3D5A400-A317-4904-9824-A4A23BAF8E26}" type="presOf" srcId="{8DF9FA3B-39F0-40D6-99E0-FE6AE772FCF0}" destId="{F2973EE8-DAB2-4957-AD08-85275417CE17}" srcOrd="0" destOrd="0" presId="urn:microsoft.com/office/officeart/2005/8/layout/orgChart1"/>
    <dgm:cxn modelId="{0ABF4001-67EB-4F1E-8855-BF1EC6A4CFEB}" type="presOf" srcId="{DB07E51E-5B5D-4617-B9D1-75826E2AE8B5}" destId="{817D8649-C2D2-4D23-92C7-8FA91AD57FAC}" srcOrd="1" destOrd="0" presId="urn:microsoft.com/office/officeart/2005/8/layout/orgChart1"/>
    <dgm:cxn modelId="{15C37808-5702-4DC4-BF20-CFA66CD8A7BC}" type="presOf" srcId="{753BB648-CC16-4FDE-9F8E-8E7BC753B25F}" destId="{FAC1BAFB-97A5-4FEC-9333-ED1DCF6E9662}" srcOrd="0" destOrd="0" presId="urn:microsoft.com/office/officeart/2005/8/layout/orgChart1"/>
    <dgm:cxn modelId="{13DFDC08-39A3-4799-A570-C7D5E6536598}" type="presOf" srcId="{7C6958F8-FBA1-4D08-AE1A-7DFD722E0F38}" destId="{CF3CE467-9981-4CCE-ACAB-2B925D674925}" srcOrd="0" destOrd="0" presId="urn:microsoft.com/office/officeart/2005/8/layout/orgChart1"/>
    <dgm:cxn modelId="{96675E0D-8C2E-4F7A-B02E-31DA52AFDD6A}" srcId="{9D90038E-F199-42CA-815B-2C2802DC6F74}" destId="{DB07E51E-5B5D-4617-B9D1-75826E2AE8B5}" srcOrd="0" destOrd="0" parTransId="{EA2C0FAB-5A47-4524-A918-17ED007F12D3}" sibTransId="{5BD43197-3F41-4C75-89AE-A94E0FBEAD75}"/>
    <dgm:cxn modelId="{9D714B0D-F91F-463F-A333-4924CAB93E29}" srcId="{AA4FB473-0512-45F2-A23D-D8FD80B59E36}" destId="{71EA70DC-EB11-4653-8AD6-006A8E5F23EB}" srcOrd="0" destOrd="0" parTransId="{B57A627A-A294-4C29-BF32-64C586254998}" sibTransId="{7B9025C3-7499-48D2-9F92-A345B5D969CF}"/>
    <dgm:cxn modelId="{9EB06912-2A78-421D-B676-ECC1820A3F64}" type="presOf" srcId="{753BB648-CC16-4FDE-9F8E-8E7BC753B25F}" destId="{FFD40142-D132-4AC8-8F3E-145691F850DE}" srcOrd="1" destOrd="0" presId="urn:microsoft.com/office/officeart/2005/8/layout/orgChart1"/>
    <dgm:cxn modelId="{686C8712-0088-4AB9-AD5D-CAB5C30EB335}" type="presOf" srcId="{AE0CB8E6-34CB-47CB-8BEE-6531848010D6}" destId="{668F0634-C9A6-4F6B-81B0-FF4BA6859966}" srcOrd="0" destOrd="0" presId="urn:microsoft.com/office/officeart/2005/8/layout/orgChart1"/>
    <dgm:cxn modelId="{42B5B012-E780-4C9C-8108-1717AD3EC851}" type="presOf" srcId="{C8510AED-DA1B-4280-8B7A-4D51426B667B}" destId="{818A8BDC-81D7-45A3-BFBD-82C07B52186B}" srcOrd="0" destOrd="0" presId="urn:microsoft.com/office/officeart/2005/8/layout/orgChart1"/>
    <dgm:cxn modelId="{3348F213-2B5D-4060-BC7D-2F52F84D4B89}" srcId="{7B37C57F-5DD6-4ADA-9F9E-EB14BB454754}" destId="{C8510AED-DA1B-4280-8B7A-4D51426B667B}" srcOrd="0" destOrd="0" parTransId="{8DF9FA3B-39F0-40D6-99E0-FE6AE772FCF0}" sibTransId="{66A8AC51-664D-443A-AAD7-1A490DE2E3A3}"/>
    <dgm:cxn modelId="{533BD214-EE73-4105-88EB-7EB6E8596A69}" type="presOf" srcId="{57FC591E-A0C0-4916-8C37-B037ED85A547}" destId="{F78D4379-D38F-4250-9EFB-08E110A569F9}" srcOrd="0" destOrd="0" presId="urn:microsoft.com/office/officeart/2005/8/layout/orgChart1"/>
    <dgm:cxn modelId="{28291717-E096-492B-96B2-490FCA15C107}" srcId="{DB07E51E-5B5D-4617-B9D1-75826E2AE8B5}" destId="{4E0A2B84-5559-4083-A028-DD2F6A7EB504}" srcOrd="1" destOrd="0" parTransId="{A8D3CBBD-1ED5-4341-8704-F0E3D8D80832}" sibTransId="{FAB60F18-7E82-435C-94B0-63BF4BBC48F3}"/>
    <dgm:cxn modelId="{BF860718-238F-41B4-B66D-721EA65F8C1A}" srcId="{E798B510-9698-422D-90A9-14DB13270B32}" destId="{57FC591E-A0C0-4916-8C37-B037ED85A547}" srcOrd="0" destOrd="0" parTransId="{F7A2465D-73D0-4744-99DF-43640C4DE1DC}" sibTransId="{B2E1E124-3BEC-4F15-BAAC-1CB6A1104472}"/>
    <dgm:cxn modelId="{AFE37F1F-BD4F-4A35-BDC0-089F39AEAAB5}" srcId="{9D90038E-F199-42CA-815B-2C2802DC6F74}" destId="{7B37C57F-5DD6-4ADA-9F9E-EB14BB454754}" srcOrd="3" destOrd="0" parTransId="{7C6958F8-FBA1-4D08-AE1A-7DFD722E0F38}" sibTransId="{BBFACDED-BEBA-4A86-A0E6-C54D399AF6E7}"/>
    <dgm:cxn modelId="{FEBF7520-EAE9-405D-8699-6858C1C0E086}" type="presOf" srcId="{E14C8242-6F0E-4808-9AFB-51D0D7ABB419}" destId="{EDC5D7D9-9904-44DE-B5FD-784C2D884A7C}" srcOrd="0" destOrd="0" presId="urn:microsoft.com/office/officeart/2005/8/layout/orgChart1"/>
    <dgm:cxn modelId="{0409F022-F703-411B-96A9-F749D49A4175}" type="presOf" srcId="{57FC591E-A0C0-4916-8C37-B037ED85A547}" destId="{C472288F-E969-4D8A-8096-AEB3512D85D2}" srcOrd="1" destOrd="0" presId="urn:microsoft.com/office/officeart/2005/8/layout/orgChart1"/>
    <dgm:cxn modelId="{BF10D026-3FF7-4D65-9EE1-A2C08B5F3FFB}" type="presOf" srcId="{4D837B67-2388-46A9-BA22-863DF9D0E56C}" destId="{4B6F9E51-D3C1-490E-9B02-DF4F08C3B5C7}" srcOrd="0" destOrd="0" presId="urn:microsoft.com/office/officeart/2005/8/layout/orgChart1"/>
    <dgm:cxn modelId="{E6068232-30C6-45E7-9674-C409D6B7D237}" type="presOf" srcId="{1C57FE4B-A382-46FC-9E73-A5B290B31F94}" destId="{0ED7AA3F-C7B9-4819-BAB9-098B2FDC0EBB}" srcOrd="1" destOrd="0" presId="urn:microsoft.com/office/officeart/2005/8/layout/orgChart1"/>
    <dgm:cxn modelId="{CA452036-1900-40B6-8F79-B62A5329DC07}" type="presOf" srcId="{486C2AF0-B9D1-427F-800D-1CF1931D7400}" destId="{CB9D8C12-8623-4ECD-9A08-AA62C03A0AF0}" srcOrd="1" destOrd="0" presId="urn:microsoft.com/office/officeart/2005/8/layout/orgChart1"/>
    <dgm:cxn modelId="{DCB8743E-A2D0-44BA-B17E-F3D3D666D162}" srcId="{9D90038E-F199-42CA-815B-2C2802DC6F74}" destId="{92135A4D-F06A-4163-99C2-C57867F5F5D6}" srcOrd="2" destOrd="0" parTransId="{4FFA8E83-32AA-45C8-A2D2-6D6A5B180A7F}" sibTransId="{A565B0CD-2DE1-4D15-A53E-4CE9193B69BA}"/>
    <dgm:cxn modelId="{0654995B-BFF4-4D37-8E17-0D1485017F30}" type="presOf" srcId="{311D6854-C08F-43D3-BA2D-09DDAB3AF898}" destId="{C4516353-9796-4BF5-BF29-F7D5EFBB5544}" srcOrd="1" destOrd="0" presId="urn:microsoft.com/office/officeart/2005/8/layout/orgChart1"/>
    <dgm:cxn modelId="{C23BC961-A4A5-4AAA-A379-3C872DF087E6}" type="presOf" srcId="{E798B510-9698-422D-90A9-14DB13270B32}" destId="{60159494-15EE-443C-99EE-7CFDB4CCA05E}" srcOrd="1" destOrd="0" presId="urn:microsoft.com/office/officeart/2005/8/layout/orgChart1"/>
    <dgm:cxn modelId="{1693D741-1E9D-48CE-B3EF-1FF1C6EDF442}" type="presOf" srcId="{2B2D306F-44C6-483C-B481-41EF166B2EF4}" destId="{CCE0FB2D-DF3E-495F-AE61-B7C9518AFBE0}" srcOrd="0" destOrd="0" presId="urn:microsoft.com/office/officeart/2005/8/layout/orgChart1"/>
    <dgm:cxn modelId="{68775C42-18FB-461B-92F5-28B9C0C352D0}" type="presOf" srcId="{4E0A2B84-5559-4083-A028-DD2F6A7EB504}" destId="{8B99D26B-EC00-494F-AC10-22F97E54B1DA}" srcOrd="1" destOrd="0" presId="urn:microsoft.com/office/officeart/2005/8/layout/orgChart1"/>
    <dgm:cxn modelId="{2C7E1D65-F4D2-48F9-B288-EC0CB956D46E}" type="presOf" srcId="{232E27CF-1968-468F-B87B-01B2C301B624}" destId="{D5B22637-C434-462C-80FD-DD5025199AB6}" srcOrd="0" destOrd="0" presId="urn:microsoft.com/office/officeart/2005/8/layout/orgChart1"/>
    <dgm:cxn modelId="{4315546A-FAF0-4FD5-AE2D-5C3C1B449970}" srcId="{DB07E51E-5B5D-4617-B9D1-75826E2AE8B5}" destId="{1C57FE4B-A382-46FC-9E73-A5B290B31F94}" srcOrd="0" destOrd="0" parTransId="{B49394E3-F89C-41E3-882B-389698124E44}" sibTransId="{D978BFBB-BDF9-4517-A8EB-D7C07789AE1A}"/>
    <dgm:cxn modelId="{3289D36A-BD30-4C06-BC83-1C1285B795E8}" type="presOf" srcId="{AE537691-BFB1-4949-82D6-2C9A94EF6812}" destId="{4D0390E4-4459-435F-A2E6-51FB1FE9451A}" srcOrd="0" destOrd="0" presId="urn:microsoft.com/office/officeart/2005/8/layout/orgChart1"/>
    <dgm:cxn modelId="{C2FFF14B-8807-4AC1-B03A-23D2997395F0}" type="presOf" srcId="{311D6854-C08F-43D3-BA2D-09DDAB3AF898}" destId="{03D4E5AB-EC79-4CBF-B9F0-154CF28007E3}" srcOrd="0" destOrd="0" presId="urn:microsoft.com/office/officeart/2005/8/layout/orgChart1"/>
    <dgm:cxn modelId="{4F738D6C-1CF9-47F6-843D-B5064B2FAD74}" type="presOf" srcId="{C54FDF96-4EB7-4B3B-B062-09487CF1F3CC}" destId="{11906928-ADE6-438B-B977-4D098C76EBE0}" srcOrd="0" destOrd="0" presId="urn:microsoft.com/office/officeart/2005/8/layout/orgChart1"/>
    <dgm:cxn modelId="{258CE571-7BD8-4E10-9237-B298A684EADC}" srcId="{486C2AF0-B9D1-427F-800D-1CF1931D7400}" destId="{4D837B67-2388-46A9-BA22-863DF9D0E56C}" srcOrd="0" destOrd="0" parTransId="{232E27CF-1968-468F-B87B-01B2C301B624}" sibTransId="{879183C6-1686-48E9-A62F-32D113CC1CFD}"/>
    <dgm:cxn modelId="{A9426672-2EEE-4953-A1E3-559E7FF10836}" type="presOf" srcId="{4E0A2B84-5559-4083-A028-DD2F6A7EB504}" destId="{F382654F-8347-4B8F-83C4-76944C75503F}" srcOrd="0" destOrd="0" presId="urn:microsoft.com/office/officeart/2005/8/layout/orgChart1"/>
    <dgm:cxn modelId="{C01B4954-2879-40D0-92EA-79A51744700F}" type="presOf" srcId="{C8510AED-DA1B-4280-8B7A-4D51426B667B}" destId="{B4E17EFE-2076-42EC-A517-F8BDABA5C1F6}" srcOrd="1" destOrd="0" presId="urn:microsoft.com/office/officeart/2005/8/layout/orgChart1"/>
    <dgm:cxn modelId="{2E48D174-96EE-445A-B6D0-214D7F2DD491}" type="presOf" srcId="{29A7D3A8-A278-46D3-8D7C-A22A63F676C1}" destId="{C54650EE-2BAD-454B-8661-B6835D2BD1C8}" srcOrd="0" destOrd="0" presId="urn:microsoft.com/office/officeart/2005/8/layout/orgChart1"/>
    <dgm:cxn modelId="{15135E7C-86F2-4DAA-85F2-2A367B99493D}" srcId="{9D90038E-F199-42CA-815B-2C2802DC6F74}" destId="{E798B510-9698-422D-90A9-14DB13270B32}" srcOrd="4" destOrd="0" parTransId="{C54FDF96-4EB7-4B3B-B062-09487CF1F3CC}" sibTransId="{33B04A15-9416-4E7A-8A87-746D7A1976C3}"/>
    <dgm:cxn modelId="{710D4A7E-5B93-4BE8-AD00-6528D3C29A55}" type="presOf" srcId="{EC31AD75-72AD-46FC-9385-29D3716FBA73}" destId="{7745C139-10CE-4A3B-8D0B-CC0FD7A0C8DF}" srcOrd="0" destOrd="0" presId="urn:microsoft.com/office/officeart/2005/8/layout/orgChart1"/>
    <dgm:cxn modelId="{6350318A-C0DE-4E46-B3EF-ABDCB6F4B96D}" type="presOf" srcId="{2B2D306F-44C6-483C-B481-41EF166B2EF4}" destId="{53CF66A3-30AB-4900-B535-37CE9CEFD071}" srcOrd="1" destOrd="0" presId="urn:microsoft.com/office/officeart/2005/8/layout/orgChart1"/>
    <dgm:cxn modelId="{F2623D8B-455B-4EAC-AA21-3F1A8F305E55}" type="presOf" srcId="{9D90038E-F199-42CA-815B-2C2802DC6F74}" destId="{540C4E66-EDE1-427E-92F3-5C1695FA1AFC}" srcOrd="0" destOrd="0" presId="urn:microsoft.com/office/officeart/2005/8/layout/orgChart1"/>
    <dgm:cxn modelId="{2145448D-0730-458E-84CA-CBBCEE5C219D}" type="presOf" srcId="{71EA70DC-EB11-4653-8AD6-006A8E5F23EB}" destId="{FD0F6FCD-1439-48CF-A0DA-B44D2589FD83}" srcOrd="0" destOrd="0" presId="urn:microsoft.com/office/officeart/2005/8/layout/orgChart1"/>
    <dgm:cxn modelId="{EE87EE8E-D664-4C44-889E-DF222AF4C502}" type="presOf" srcId="{DB07E51E-5B5D-4617-B9D1-75826E2AE8B5}" destId="{9B61F978-D989-4297-82F0-7AC1D5D64739}" srcOrd="0" destOrd="0" presId="urn:microsoft.com/office/officeart/2005/8/layout/orgChart1"/>
    <dgm:cxn modelId="{2228AD92-D270-4345-97AD-07AF3960CDF5}" type="presOf" srcId="{2B84940B-1689-4C70-88BB-A69331F96A4D}" destId="{09BC3CBC-022F-4B45-BDE4-2982EC049E8F}" srcOrd="1" destOrd="0" presId="urn:microsoft.com/office/officeart/2005/8/layout/orgChart1"/>
    <dgm:cxn modelId="{DAC04793-3EB6-424E-A782-D7416B592A16}" type="presOf" srcId="{1C57FE4B-A382-46FC-9E73-A5B290B31F94}" destId="{353A47E3-02EE-4CC6-90E7-8B7F55BC258B}" srcOrd="0" destOrd="0" presId="urn:microsoft.com/office/officeart/2005/8/layout/orgChart1"/>
    <dgm:cxn modelId="{C5CF9196-FA5A-4D92-99B9-DA4D692BA7C2}" type="presOf" srcId="{CA4A6B86-45C4-4006-A7B1-441107DDD6F3}" destId="{08CCC392-6BCD-4A16-9624-A56844A9C9D5}" srcOrd="0" destOrd="0" presId="urn:microsoft.com/office/officeart/2005/8/layout/orgChart1"/>
    <dgm:cxn modelId="{F1372D97-6F7F-4141-9866-716300A97561}" type="presOf" srcId="{AE0CB8E6-34CB-47CB-8BEE-6531848010D6}" destId="{E9447355-3439-4478-AB8B-93830F22311E}" srcOrd="1" destOrd="0" presId="urn:microsoft.com/office/officeart/2005/8/layout/orgChart1"/>
    <dgm:cxn modelId="{AED4CA9A-2D5C-436C-8E75-3099CB891F01}" srcId="{57FC591E-A0C0-4916-8C37-B037ED85A547}" destId="{2B84940B-1689-4C70-88BB-A69331F96A4D}" srcOrd="0" destOrd="0" parTransId="{1FE5D525-CB8E-4E25-AB67-F305E8783C37}" sibTransId="{F13FF4CD-F9AF-4E62-88B3-AF729A315862}"/>
    <dgm:cxn modelId="{D61D509B-2DC4-43A0-9C4E-601586A63A9D}" type="presOf" srcId="{2B84940B-1689-4C70-88BB-A69331F96A4D}" destId="{F0442D59-AE65-4B2A-BDB2-A0AB48437438}" srcOrd="0" destOrd="0" presId="urn:microsoft.com/office/officeart/2005/8/layout/orgChart1"/>
    <dgm:cxn modelId="{6852FEA0-4BBA-49BF-955B-E7E44925DF14}" type="presOf" srcId="{4D837B67-2388-46A9-BA22-863DF9D0E56C}" destId="{7D164092-903F-4C07-978D-4D95DBDAA8CF}" srcOrd="1" destOrd="0" presId="urn:microsoft.com/office/officeart/2005/8/layout/orgChart1"/>
    <dgm:cxn modelId="{E67798A1-EF09-485C-B1D0-054CBDFCEDD6}" type="presOf" srcId="{F7A2465D-73D0-4744-99DF-43640C4DE1DC}" destId="{7BECCE52-85E4-4D89-AA33-671D1BF320A6}" srcOrd="0" destOrd="0" presId="urn:microsoft.com/office/officeart/2005/8/layout/orgChart1"/>
    <dgm:cxn modelId="{CBB9FFA4-BA49-415C-B4F3-25C3BB7C66BE}" type="presOf" srcId="{1FE5D525-CB8E-4E25-AB67-F305E8783C37}" destId="{2C8EF1A6-D104-4586-9393-0B822CB010FA}" srcOrd="0" destOrd="0" presId="urn:microsoft.com/office/officeart/2005/8/layout/orgChart1"/>
    <dgm:cxn modelId="{B08D41A5-63E3-491C-B282-214AA99BDDF5}" srcId="{9D90038E-F199-42CA-815B-2C2802DC6F74}" destId="{486C2AF0-B9D1-427F-800D-1CF1931D7400}" srcOrd="1" destOrd="0" parTransId="{29A7D3A8-A278-46D3-8D7C-A22A63F676C1}" sibTransId="{C73F0CDB-95E4-4719-AA21-EB873308BB48}"/>
    <dgm:cxn modelId="{FEEE96A8-143C-4DE0-AF1F-EB637FACF517}" type="presOf" srcId="{92135A4D-F06A-4163-99C2-C57867F5F5D6}" destId="{61CD60FF-0EDD-467E-93CF-37F4C8311F84}" srcOrd="0" destOrd="0" presId="urn:microsoft.com/office/officeart/2005/8/layout/orgChart1"/>
    <dgm:cxn modelId="{9F593FB0-28D6-4E60-AC56-428E028B8EB0}" srcId="{C8510AED-DA1B-4280-8B7A-4D51426B667B}" destId="{AE0CB8E6-34CB-47CB-8BEE-6531848010D6}" srcOrd="0" destOrd="0" parTransId="{EC31AD75-72AD-46FC-9385-29D3716FBA73}" sibTransId="{C3E82444-CAA2-4B30-B2FC-CE3261D88B53}"/>
    <dgm:cxn modelId="{27004EB9-343E-48FC-B1F5-179850972C61}" type="presOf" srcId="{7B37C57F-5DD6-4ADA-9F9E-EB14BB454754}" destId="{3DA63B21-D833-4267-AE05-9DE22227D867}" srcOrd="0" destOrd="0" presId="urn:microsoft.com/office/officeart/2005/8/layout/orgChart1"/>
    <dgm:cxn modelId="{A3513BBC-AD6F-4A2A-BCA9-7402BD79C1C0}" srcId="{2B2D306F-44C6-483C-B481-41EF166B2EF4}" destId="{311D6854-C08F-43D3-BA2D-09DDAB3AF898}" srcOrd="0" destOrd="0" parTransId="{E14C8242-6F0E-4808-9AFB-51D0D7ABB419}" sibTransId="{BF777030-960B-451B-A181-303635DB4095}"/>
    <dgm:cxn modelId="{167209CA-9574-4225-AF2B-F9187753C587}" type="presOf" srcId="{92135A4D-F06A-4163-99C2-C57867F5F5D6}" destId="{8A95AE4D-E69B-4995-ACA5-EBE6886BFE44}" srcOrd="1" destOrd="0" presId="urn:microsoft.com/office/officeart/2005/8/layout/orgChart1"/>
    <dgm:cxn modelId="{2460CED0-5CBA-46F7-BFBB-39E8584FF9BE}" type="presOf" srcId="{EA2C0FAB-5A47-4524-A918-17ED007F12D3}" destId="{5AB9CBBD-B617-4D7D-9609-31E302C4119C}" srcOrd="0" destOrd="0" presId="urn:microsoft.com/office/officeart/2005/8/layout/orgChart1"/>
    <dgm:cxn modelId="{5F2DCED4-ED10-44E2-9A04-1D08730677D0}" srcId="{92135A4D-F06A-4163-99C2-C57867F5F5D6}" destId="{2B2D306F-44C6-483C-B481-41EF166B2EF4}" srcOrd="0" destOrd="0" parTransId="{CA4A6B86-45C4-4006-A7B1-441107DDD6F3}" sibTransId="{5656A3A8-F0DC-46EF-A363-2466B053E431}"/>
    <dgm:cxn modelId="{F8ECAAD6-E781-4291-A3BA-0671E7E0EAC4}" type="presOf" srcId="{E798B510-9698-422D-90A9-14DB13270B32}" destId="{D5187FEB-D060-4CE0-AF19-9FF065F790BF}" srcOrd="0" destOrd="0" presId="urn:microsoft.com/office/officeart/2005/8/layout/orgChart1"/>
    <dgm:cxn modelId="{EB01A9D9-B402-4E41-B536-414358308811}" type="presOf" srcId="{4FFA8E83-32AA-45C8-A2D2-6D6A5B180A7F}" destId="{1BF7DCD6-88D9-4513-9028-349206C7F8F6}" srcOrd="0" destOrd="0" presId="urn:microsoft.com/office/officeart/2005/8/layout/orgChart1"/>
    <dgm:cxn modelId="{E8190DDD-AEA0-4BF6-AA81-169355D62906}" type="presOf" srcId="{7B37C57F-5DD6-4ADA-9F9E-EB14BB454754}" destId="{955BFC74-A322-4429-A35E-E70A4110567B}" srcOrd="1" destOrd="0" presId="urn:microsoft.com/office/officeart/2005/8/layout/orgChart1"/>
    <dgm:cxn modelId="{FB4C4DEA-9E96-4330-A4F0-2327444600E1}" type="presOf" srcId="{1D2A448F-1E2D-474D-ACCA-DBDC41175F90}" destId="{FAE9625F-3BF6-45DC-9E74-C0DD124143DB}" srcOrd="0" destOrd="0" presId="urn:microsoft.com/office/officeart/2005/8/layout/orgChart1"/>
    <dgm:cxn modelId="{AD59C2EB-3EE7-4B7F-BCAC-4DCF4E091674}" srcId="{4D837B67-2388-46A9-BA22-863DF9D0E56C}" destId="{753BB648-CC16-4FDE-9F8E-8E7BC753B25F}" srcOrd="0" destOrd="0" parTransId="{1D2A448F-1E2D-474D-ACCA-DBDC41175F90}" sibTransId="{72217BA6-10AF-41FA-8071-052EE89EC445}"/>
    <dgm:cxn modelId="{F4709EED-D737-4BD1-8E09-92DFE4CBAE5A}" type="presOf" srcId="{71EA70DC-EB11-4653-8AD6-006A8E5F23EB}" destId="{CC93F93F-CAC2-4864-8D7A-419118508ABD}" srcOrd="1" destOrd="0" presId="urn:microsoft.com/office/officeart/2005/8/layout/orgChart1"/>
    <dgm:cxn modelId="{56136BEF-C153-47FD-A9F2-82489A817611}" type="presOf" srcId="{9D90038E-F199-42CA-815B-2C2802DC6F74}" destId="{434D5C54-6784-4DAB-889C-8ED1558A9F19}" srcOrd="1" destOrd="0" presId="urn:microsoft.com/office/officeart/2005/8/layout/orgChart1"/>
    <dgm:cxn modelId="{F7177FF6-A14A-4454-B35D-CBEF26649491}" type="presOf" srcId="{AA4FB473-0512-45F2-A23D-D8FD80B59E36}" destId="{279A9888-2B24-4960-8A59-B3574A81F13F}" srcOrd="0" destOrd="0" presId="urn:microsoft.com/office/officeart/2005/8/layout/orgChart1"/>
    <dgm:cxn modelId="{1FBFA5FA-1318-4B65-9B6E-D56CE2FE2F22}" type="presOf" srcId="{486C2AF0-B9D1-427F-800D-1CF1931D7400}" destId="{4BB6E46A-6017-4926-A283-93C050265A0D}" srcOrd="0" destOrd="0" presId="urn:microsoft.com/office/officeart/2005/8/layout/orgChart1"/>
    <dgm:cxn modelId="{612E7EFC-BA83-4356-8CB3-ADD31BED4F21}" type="presOf" srcId="{A8D3CBBD-1ED5-4341-8704-F0E3D8D80832}" destId="{FCEC8C38-F53A-4803-89D5-0EAA4B41A235}" srcOrd="0" destOrd="0" presId="urn:microsoft.com/office/officeart/2005/8/layout/orgChart1"/>
    <dgm:cxn modelId="{61F483FD-9856-4DC6-AE1E-4C0DD84D5F3E}" srcId="{71EA70DC-EB11-4653-8AD6-006A8E5F23EB}" destId="{9D90038E-F199-42CA-815B-2C2802DC6F74}" srcOrd="0" destOrd="0" parTransId="{AE537691-BFB1-4949-82D6-2C9A94EF6812}" sibTransId="{5BFF41A6-DC6B-4901-8FB2-C2CEA7F4F8D7}"/>
    <dgm:cxn modelId="{0AC66EFF-C72E-48F4-80BE-CD8170BE28E9}" type="presOf" srcId="{B49394E3-F89C-41E3-882B-389698124E44}" destId="{389A3022-F4D8-4409-A48B-76740972906D}" srcOrd="0" destOrd="0" presId="urn:microsoft.com/office/officeart/2005/8/layout/orgChart1"/>
    <dgm:cxn modelId="{404EF303-96FC-4343-84CD-16FB9A43380A}" type="presParOf" srcId="{279A9888-2B24-4960-8A59-B3574A81F13F}" destId="{CE834014-319D-45EE-9027-0879CC10DAB1}" srcOrd="0" destOrd="0" presId="urn:microsoft.com/office/officeart/2005/8/layout/orgChart1"/>
    <dgm:cxn modelId="{987F11A0-37D0-4966-84BD-A4A43BFF4EFC}" type="presParOf" srcId="{CE834014-319D-45EE-9027-0879CC10DAB1}" destId="{39C42A5E-4C76-4AE2-889F-BBADD2B70B1D}" srcOrd="0" destOrd="0" presId="urn:microsoft.com/office/officeart/2005/8/layout/orgChart1"/>
    <dgm:cxn modelId="{58EA0163-8EC7-41C0-8695-F2CBF1748646}" type="presParOf" srcId="{39C42A5E-4C76-4AE2-889F-BBADD2B70B1D}" destId="{FD0F6FCD-1439-48CF-A0DA-B44D2589FD83}" srcOrd="0" destOrd="0" presId="urn:microsoft.com/office/officeart/2005/8/layout/orgChart1"/>
    <dgm:cxn modelId="{87EED429-6458-40DC-8022-7AD1A2EA4E06}" type="presParOf" srcId="{39C42A5E-4C76-4AE2-889F-BBADD2B70B1D}" destId="{CC93F93F-CAC2-4864-8D7A-419118508ABD}" srcOrd="1" destOrd="0" presId="urn:microsoft.com/office/officeart/2005/8/layout/orgChart1"/>
    <dgm:cxn modelId="{07B9A250-85B7-4360-BDC6-60914F223DE4}" type="presParOf" srcId="{CE834014-319D-45EE-9027-0879CC10DAB1}" destId="{1FC31325-0EDA-4864-A80F-CB3554BDBA45}" srcOrd="1" destOrd="0" presId="urn:microsoft.com/office/officeart/2005/8/layout/orgChart1"/>
    <dgm:cxn modelId="{84701873-25D8-48DD-95BA-ECFC615745D7}" type="presParOf" srcId="{1FC31325-0EDA-4864-A80F-CB3554BDBA45}" destId="{4D0390E4-4459-435F-A2E6-51FB1FE9451A}" srcOrd="0" destOrd="0" presId="urn:microsoft.com/office/officeart/2005/8/layout/orgChart1"/>
    <dgm:cxn modelId="{0D1B837D-6395-48AE-9FAB-63091C2E24B3}" type="presParOf" srcId="{1FC31325-0EDA-4864-A80F-CB3554BDBA45}" destId="{5AABED18-DF37-4C9D-8A0A-92C5E9B7BE30}" srcOrd="1" destOrd="0" presId="urn:microsoft.com/office/officeart/2005/8/layout/orgChart1"/>
    <dgm:cxn modelId="{BFB4EAA3-27A4-4011-99DC-A685BEDAB0B7}" type="presParOf" srcId="{5AABED18-DF37-4C9D-8A0A-92C5E9B7BE30}" destId="{292714B0-F217-4834-B755-8961A2EB4AC0}" srcOrd="0" destOrd="0" presId="urn:microsoft.com/office/officeart/2005/8/layout/orgChart1"/>
    <dgm:cxn modelId="{4D1ADE2F-C85F-4842-A16D-0D8F053EBF8A}" type="presParOf" srcId="{292714B0-F217-4834-B755-8961A2EB4AC0}" destId="{540C4E66-EDE1-427E-92F3-5C1695FA1AFC}" srcOrd="0" destOrd="0" presId="urn:microsoft.com/office/officeart/2005/8/layout/orgChart1"/>
    <dgm:cxn modelId="{54B6A9F4-614F-45AD-A77A-7C33F4D88F1D}" type="presParOf" srcId="{292714B0-F217-4834-B755-8961A2EB4AC0}" destId="{434D5C54-6784-4DAB-889C-8ED1558A9F19}" srcOrd="1" destOrd="0" presId="urn:microsoft.com/office/officeart/2005/8/layout/orgChart1"/>
    <dgm:cxn modelId="{D9441570-1FFC-4AD3-82A3-664D543FDA3F}" type="presParOf" srcId="{5AABED18-DF37-4C9D-8A0A-92C5E9B7BE30}" destId="{CF4070CF-5098-4074-A62E-73D0724FC74F}" srcOrd="1" destOrd="0" presId="urn:microsoft.com/office/officeart/2005/8/layout/orgChart1"/>
    <dgm:cxn modelId="{659EC0DA-98F4-4A91-B446-CC517149F840}" type="presParOf" srcId="{CF4070CF-5098-4074-A62E-73D0724FC74F}" destId="{5AB9CBBD-B617-4D7D-9609-31E302C4119C}" srcOrd="0" destOrd="0" presId="urn:microsoft.com/office/officeart/2005/8/layout/orgChart1"/>
    <dgm:cxn modelId="{96C4B1A9-EB03-4FC9-8A5F-D9CEF476F350}" type="presParOf" srcId="{CF4070CF-5098-4074-A62E-73D0724FC74F}" destId="{AB0C44E1-8D7D-4EAD-A949-2BCEE2FDE7F2}" srcOrd="1" destOrd="0" presId="urn:microsoft.com/office/officeart/2005/8/layout/orgChart1"/>
    <dgm:cxn modelId="{962F1989-8DE9-4705-9BA7-E0F2C9271CA8}" type="presParOf" srcId="{AB0C44E1-8D7D-4EAD-A949-2BCEE2FDE7F2}" destId="{8607445E-0A9D-4FC7-80E8-CBD87EF5DFF0}" srcOrd="0" destOrd="0" presId="urn:microsoft.com/office/officeart/2005/8/layout/orgChart1"/>
    <dgm:cxn modelId="{DF2F020B-24DB-48CD-9187-114C31D7C1B1}" type="presParOf" srcId="{8607445E-0A9D-4FC7-80E8-CBD87EF5DFF0}" destId="{9B61F978-D989-4297-82F0-7AC1D5D64739}" srcOrd="0" destOrd="0" presId="urn:microsoft.com/office/officeart/2005/8/layout/orgChart1"/>
    <dgm:cxn modelId="{42C17B68-6EB1-4D93-807E-22F835E51D76}" type="presParOf" srcId="{8607445E-0A9D-4FC7-80E8-CBD87EF5DFF0}" destId="{817D8649-C2D2-4D23-92C7-8FA91AD57FAC}" srcOrd="1" destOrd="0" presId="urn:microsoft.com/office/officeart/2005/8/layout/orgChart1"/>
    <dgm:cxn modelId="{5338A39E-9BC9-4467-8DC7-F4436118DAE3}" type="presParOf" srcId="{AB0C44E1-8D7D-4EAD-A949-2BCEE2FDE7F2}" destId="{D55E308D-1503-4157-A2C8-E6BB55CE22B2}" srcOrd="1" destOrd="0" presId="urn:microsoft.com/office/officeart/2005/8/layout/orgChart1"/>
    <dgm:cxn modelId="{35CA9A40-0957-482F-A234-5769B55F984F}" type="presParOf" srcId="{D55E308D-1503-4157-A2C8-E6BB55CE22B2}" destId="{389A3022-F4D8-4409-A48B-76740972906D}" srcOrd="0" destOrd="0" presId="urn:microsoft.com/office/officeart/2005/8/layout/orgChart1"/>
    <dgm:cxn modelId="{66241747-9DB7-4F9D-B2D8-52DAD2A794C4}" type="presParOf" srcId="{D55E308D-1503-4157-A2C8-E6BB55CE22B2}" destId="{C098C1A1-62D9-4656-B4EC-AC8C5B1DDBA1}" srcOrd="1" destOrd="0" presId="urn:microsoft.com/office/officeart/2005/8/layout/orgChart1"/>
    <dgm:cxn modelId="{74EAEAD7-FA12-4716-922D-C8F269106D4A}" type="presParOf" srcId="{C098C1A1-62D9-4656-B4EC-AC8C5B1DDBA1}" destId="{94B9812D-7B5D-4A70-8F7E-B8C0638D03C6}" srcOrd="0" destOrd="0" presId="urn:microsoft.com/office/officeart/2005/8/layout/orgChart1"/>
    <dgm:cxn modelId="{5B27EB16-C15F-45C9-9608-D7136F43976B}" type="presParOf" srcId="{94B9812D-7B5D-4A70-8F7E-B8C0638D03C6}" destId="{353A47E3-02EE-4CC6-90E7-8B7F55BC258B}" srcOrd="0" destOrd="0" presId="urn:microsoft.com/office/officeart/2005/8/layout/orgChart1"/>
    <dgm:cxn modelId="{247086CE-3773-47A2-B44E-897C3CB88151}" type="presParOf" srcId="{94B9812D-7B5D-4A70-8F7E-B8C0638D03C6}" destId="{0ED7AA3F-C7B9-4819-BAB9-098B2FDC0EBB}" srcOrd="1" destOrd="0" presId="urn:microsoft.com/office/officeart/2005/8/layout/orgChart1"/>
    <dgm:cxn modelId="{C7DC8EBF-A35C-4889-BF7C-0D21F0BFFBA1}" type="presParOf" srcId="{C098C1A1-62D9-4656-B4EC-AC8C5B1DDBA1}" destId="{63B993D3-DAFB-4D07-8A7A-794B83654310}" srcOrd="1" destOrd="0" presId="urn:microsoft.com/office/officeart/2005/8/layout/orgChart1"/>
    <dgm:cxn modelId="{D0B33042-0D26-4223-96B7-FE4587472732}" type="presParOf" srcId="{C098C1A1-62D9-4656-B4EC-AC8C5B1DDBA1}" destId="{E7BEA62D-A13C-4777-91F9-727EA25D15E4}" srcOrd="2" destOrd="0" presId="urn:microsoft.com/office/officeart/2005/8/layout/orgChart1"/>
    <dgm:cxn modelId="{A1D29455-1D21-4472-9466-91DA45011CCF}" type="presParOf" srcId="{D55E308D-1503-4157-A2C8-E6BB55CE22B2}" destId="{FCEC8C38-F53A-4803-89D5-0EAA4B41A235}" srcOrd="2" destOrd="0" presId="urn:microsoft.com/office/officeart/2005/8/layout/orgChart1"/>
    <dgm:cxn modelId="{5F156910-0804-4BE5-84A2-83D4CEF67E66}" type="presParOf" srcId="{D55E308D-1503-4157-A2C8-E6BB55CE22B2}" destId="{E237535F-38D0-4490-BF85-34687DC80F51}" srcOrd="3" destOrd="0" presId="urn:microsoft.com/office/officeart/2005/8/layout/orgChart1"/>
    <dgm:cxn modelId="{4A22E4CD-28EC-43AF-B457-F2C2F6340F0F}" type="presParOf" srcId="{E237535F-38D0-4490-BF85-34687DC80F51}" destId="{F59CAEA7-79A2-4BA2-BAC7-237A0D61CD7C}" srcOrd="0" destOrd="0" presId="urn:microsoft.com/office/officeart/2005/8/layout/orgChart1"/>
    <dgm:cxn modelId="{B06D1FC1-D0B9-4ECA-AE9C-80F6C836F3A9}" type="presParOf" srcId="{F59CAEA7-79A2-4BA2-BAC7-237A0D61CD7C}" destId="{F382654F-8347-4B8F-83C4-76944C75503F}" srcOrd="0" destOrd="0" presId="urn:microsoft.com/office/officeart/2005/8/layout/orgChart1"/>
    <dgm:cxn modelId="{D2AEBE06-9397-45D2-BF3A-BC1FF3E919B6}" type="presParOf" srcId="{F59CAEA7-79A2-4BA2-BAC7-237A0D61CD7C}" destId="{8B99D26B-EC00-494F-AC10-22F97E54B1DA}" srcOrd="1" destOrd="0" presId="urn:microsoft.com/office/officeart/2005/8/layout/orgChart1"/>
    <dgm:cxn modelId="{52C395F1-03DA-40F1-83DC-A5100FB6767C}" type="presParOf" srcId="{E237535F-38D0-4490-BF85-34687DC80F51}" destId="{FA4C14EB-64FF-4796-BF0B-8236C2190729}" srcOrd="1" destOrd="0" presId="urn:microsoft.com/office/officeart/2005/8/layout/orgChart1"/>
    <dgm:cxn modelId="{A74013C4-3B88-4D12-89B4-8B4C0EDAF376}" type="presParOf" srcId="{E237535F-38D0-4490-BF85-34687DC80F51}" destId="{371F4818-CDAC-41E8-8376-89DB9FE42DE9}" srcOrd="2" destOrd="0" presId="urn:microsoft.com/office/officeart/2005/8/layout/orgChart1"/>
    <dgm:cxn modelId="{0ECFA697-1317-4747-A841-483CA2627EB5}" type="presParOf" srcId="{AB0C44E1-8D7D-4EAD-A949-2BCEE2FDE7F2}" destId="{D6D1679B-8F80-4C7D-A895-6EBA23A5B4E8}" srcOrd="2" destOrd="0" presId="urn:microsoft.com/office/officeart/2005/8/layout/orgChart1"/>
    <dgm:cxn modelId="{0A0719A7-7B43-4A5C-8EEF-63A27B8508EB}" type="presParOf" srcId="{CF4070CF-5098-4074-A62E-73D0724FC74F}" destId="{C54650EE-2BAD-454B-8661-B6835D2BD1C8}" srcOrd="2" destOrd="0" presId="urn:microsoft.com/office/officeart/2005/8/layout/orgChart1"/>
    <dgm:cxn modelId="{37A88886-3368-4A50-BED4-43C09CCD11CB}" type="presParOf" srcId="{CF4070CF-5098-4074-A62E-73D0724FC74F}" destId="{89C2EC41-2B19-4EC1-9979-E1B54672B735}" srcOrd="3" destOrd="0" presId="urn:microsoft.com/office/officeart/2005/8/layout/orgChart1"/>
    <dgm:cxn modelId="{17BF4E56-C537-430E-B038-14A8ED86AD8A}" type="presParOf" srcId="{89C2EC41-2B19-4EC1-9979-E1B54672B735}" destId="{257FCE57-114D-460C-9F3D-DC481129E965}" srcOrd="0" destOrd="0" presId="urn:microsoft.com/office/officeart/2005/8/layout/orgChart1"/>
    <dgm:cxn modelId="{311F2438-7810-46F6-97BE-90E4237B69BC}" type="presParOf" srcId="{257FCE57-114D-460C-9F3D-DC481129E965}" destId="{4BB6E46A-6017-4926-A283-93C050265A0D}" srcOrd="0" destOrd="0" presId="urn:microsoft.com/office/officeart/2005/8/layout/orgChart1"/>
    <dgm:cxn modelId="{3157FE43-5BA6-4015-910C-18C2F022742E}" type="presParOf" srcId="{257FCE57-114D-460C-9F3D-DC481129E965}" destId="{CB9D8C12-8623-4ECD-9A08-AA62C03A0AF0}" srcOrd="1" destOrd="0" presId="urn:microsoft.com/office/officeart/2005/8/layout/orgChart1"/>
    <dgm:cxn modelId="{5C380BE1-0C79-4DB6-AB81-1446C5ADCDCF}" type="presParOf" srcId="{89C2EC41-2B19-4EC1-9979-E1B54672B735}" destId="{83016CAE-6B75-4417-BD4F-71F923337F4A}" srcOrd="1" destOrd="0" presId="urn:microsoft.com/office/officeart/2005/8/layout/orgChart1"/>
    <dgm:cxn modelId="{B70BFEA8-E119-4511-B99D-BB45511574F0}" type="presParOf" srcId="{83016CAE-6B75-4417-BD4F-71F923337F4A}" destId="{D5B22637-C434-462C-80FD-DD5025199AB6}" srcOrd="0" destOrd="0" presId="urn:microsoft.com/office/officeart/2005/8/layout/orgChart1"/>
    <dgm:cxn modelId="{886C6D45-F5E7-4B5C-9CAE-9A3E73C5EF40}" type="presParOf" srcId="{83016CAE-6B75-4417-BD4F-71F923337F4A}" destId="{5CD26A37-53AA-4AE1-B430-B91CFDD4C251}" srcOrd="1" destOrd="0" presId="urn:microsoft.com/office/officeart/2005/8/layout/orgChart1"/>
    <dgm:cxn modelId="{E1EBB7FB-CF69-458C-877D-98CC5B5D3BE1}" type="presParOf" srcId="{5CD26A37-53AA-4AE1-B430-B91CFDD4C251}" destId="{F5114C4B-74B6-4DD7-A317-71D97ADBFFD3}" srcOrd="0" destOrd="0" presId="urn:microsoft.com/office/officeart/2005/8/layout/orgChart1"/>
    <dgm:cxn modelId="{5F088EC6-041D-4CF9-B807-BD56650D5A34}" type="presParOf" srcId="{F5114C4B-74B6-4DD7-A317-71D97ADBFFD3}" destId="{4B6F9E51-D3C1-490E-9B02-DF4F08C3B5C7}" srcOrd="0" destOrd="0" presId="urn:microsoft.com/office/officeart/2005/8/layout/orgChart1"/>
    <dgm:cxn modelId="{C9208CAF-553B-4A99-9118-B02DB698EB1C}" type="presParOf" srcId="{F5114C4B-74B6-4DD7-A317-71D97ADBFFD3}" destId="{7D164092-903F-4C07-978D-4D95DBDAA8CF}" srcOrd="1" destOrd="0" presId="urn:microsoft.com/office/officeart/2005/8/layout/orgChart1"/>
    <dgm:cxn modelId="{FC7AABCA-3912-4780-91AD-9A8F202E0BEE}" type="presParOf" srcId="{5CD26A37-53AA-4AE1-B430-B91CFDD4C251}" destId="{16019088-9501-418E-8A92-043D2A2C2738}" srcOrd="1" destOrd="0" presId="urn:microsoft.com/office/officeart/2005/8/layout/orgChart1"/>
    <dgm:cxn modelId="{87D3E1B7-E048-4B0D-89D1-6B96D013F8DC}" type="presParOf" srcId="{16019088-9501-418E-8A92-043D2A2C2738}" destId="{FAE9625F-3BF6-45DC-9E74-C0DD124143DB}" srcOrd="0" destOrd="0" presId="urn:microsoft.com/office/officeart/2005/8/layout/orgChart1"/>
    <dgm:cxn modelId="{55098BAF-B9C0-4738-B15D-ADEF74D3CF34}" type="presParOf" srcId="{16019088-9501-418E-8A92-043D2A2C2738}" destId="{041C90E1-E676-41D5-95D9-203A098B260A}" srcOrd="1" destOrd="0" presId="urn:microsoft.com/office/officeart/2005/8/layout/orgChart1"/>
    <dgm:cxn modelId="{D6B1C147-182C-4F6D-9E10-69360AF4F0A1}" type="presParOf" srcId="{041C90E1-E676-41D5-95D9-203A098B260A}" destId="{1EFD4647-9BF9-4F41-8A31-0D01442A0110}" srcOrd="0" destOrd="0" presId="urn:microsoft.com/office/officeart/2005/8/layout/orgChart1"/>
    <dgm:cxn modelId="{C70E412F-E2FC-438F-AB7B-61F3CA2E9540}" type="presParOf" srcId="{1EFD4647-9BF9-4F41-8A31-0D01442A0110}" destId="{FAC1BAFB-97A5-4FEC-9333-ED1DCF6E9662}" srcOrd="0" destOrd="0" presId="urn:microsoft.com/office/officeart/2005/8/layout/orgChart1"/>
    <dgm:cxn modelId="{81350AFA-2D3C-4517-AD85-4B2589A5FAB6}" type="presParOf" srcId="{1EFD4647-9BF9-4F41-8A31-0D01442A0110}" destId="{FFD40142-D132-4AC8-8F3E-145691F850DE}" srcOrd="1" destOrd="0" presId="urn:microsoft.com/office/officeart/2005/8/layout/orgChart1"/>
    <dgm:cxn modelId="{4D3E3864-BAA4-435A-9D15-3374B5EB121E}" type="presParOf" srcId="{041C90E1-E676-41D5-95D9-203A098B260A}" destId="{16458F8E-312E-421B-BEAF-74D469E0287A}" srcOrd="1" destOrd="0" presId="urn:microsoft.com/office/officeart/2005/8/layout/orgChart1"/>
    <dgm:cxn modelId="{661812A0-FBA7-447A-AD08-DAF368A319DF}" type="presParOf" srcId="{041C90E1-E676-41D5-95D9-203A098B260A}" destId="{7841D698-2004-400F-BCD3-A027DC167FB8}" srcOrd="2" destOrd="0" presId="urn:microsoft.com/office/officeart/2005/8/layout/orgChart1"/>
    <dgm:cxn modelId="{287B1F58-E601-49F4-8778-6A9B525CB112}" type="presParOf" srcId="{5CD26A37-53AA-4AE1-B430-B91CFDD4C251}" destId="{825A726D-02CE-4D0F-9601-2676F828714E}" srcOrd="2" destOrd="0" presId="urn:microsoft.com/office/officeart/2005/8/layout/orgChart1"/>
    <dgm:cxn modelId="{A36F8B28-B5A0-4872-8E85-9299193FD4C3}" type="presParOf" srcId="{89C2EC41-2B19-4EC1-9979-E1B54672B735}" destId="{C3774E63-CB15-4A91-97C9-804DBFDD92D8}" srcOrd="2" destOrd="0" presId="urn:microsoft.com/office/officeart/2005/8/layout/orgChart1"/>
    <dgm:cxn modelId="{7E23B4A1-C06A-414F-8D38-19EB9765A13A}" type="presParOf" srcId="{CF4070CF-5098-4074-A62E-73D0724FC74F}" destId="{1BF7DCD6-88D9-4513-9028-349206C7F8F6}" srcOrd="4" destOrd="0" presId="urn:microsoft.com/office/officeart/2005/8/layout/orgChart1"/>
    <dgm:cxn modelId="{D86B22A7-7C90-4CD2-87F3-49B1AEBB0F3E}" type="presParOf" srcId="{CF4070CF-5098-4074-A62E-73D0724FC74F}" destId="{B5AC8601-1E71-451B-BAF5-210F98048BE7}" srcOrd="5" destOrd="0" presId="urn:microsoft.com/office/officeart/2005/8/layout/orgChart1"/>
    <dgm:cxn modelId="{1053B6A0-88EE-4DB3-827F-1E61CF129A80}" type="presParOf" srcId="{B5AC8601-1E71-451B-BAF5-210F98048BE7}" destId="{8A538572-B4F8-49AE-927E-88A3A0E66EE8}" srcOrd="0" destOrd="0" presId="urn:microsoft.com/office/officeart/2005/8/layout/orgChart1"/>
    <dgm:cxn modelId="{1EAE283A-A1C4-438D-82E1-8F939DD66925}" type="presParOf" srcId="{8A538572-B4F8-49AE-927E-88A3A0E66EE8}" destId="{61CD60FF-0EDD-467E-93CF-37F4C8311F84}" srcOrd="0" destOrd="0" presId="urn:microsoft.com/office/officeart/2005/8/layout/orgChart1"/>
    <dgm:cxn modelId="{2940F1F5-E11F-48CF-B017-81D320AB0FD8}" type="presParOf" srcId="{8A538572-B4F8-49AE-927E-88A3A0E66EE8}" destId="{8A95AE4D-E69B-4995-ACA5-EBE6886BFE44}" srcOrd="1" destOrd="0" presId="urn:microsoft.com/office/officeart/2005/8/layout/orgChart1"/>
    <dgm:cxn modelId="{96AE342F-C6F5-49CE-ABDB-9A4334C547EE}" type="presParOf" srcId="{B5AC8601-1E71-451B-BAF5-210F98048BE7}" destId="{92CB032D-F139-4590-88B2-0CD9A39C64D8}" srcOrd="1" destOrd="0" presId="urn:microsoft.com/office/officeart/2005/8/layout/orgChart1"/>
    <dgm:cxn modelId="{CE6C6B4B-A640-48F1-9D06-F5C3DD547860}" type="presParOf" srcId="{92CB032D-F139-4590-88B2-0CD9A39C64D8}" destId="{08CCC392-6BCD-4A16-9624-A56844A9C9D5}" srcOrd="0" destOrd="0" presId="urn:microsoft.com/office/officeart/2005/8/layout/orgChart1"/>
    <dgm:cxn modelId="{C0B5EF95-EAFA-44D7-8CB4-3D5F5E3241B4}" type="presParOf" srcId="{92CB032D-F139-4590-88B2-0CD9A39C64D8}" destId="{0A945697-E00D-491B-80EF-8C0A07328157}" srcOrd="1" destOrd="0" presId="urn:microsoft.com/office/officeart/2005/8/layout/orgChart1"/>
    <dgm:cxn modelId="{733B206A-F422-46C1-A09D-0CEB73F6B64E}" type="presParOf" srcId="{0A945697-E00D-491B-80EF-8C0A07328157}" destId="{238CA7EF-DC8F-4629-9C4C-D11F316B75B4}" srcOrd="0" destOrd="0" presId="urn:microsoft.com/office/officeart/2005/8/layout/orgChart1"/>
    <dgm:cxn modelId="{BC980750-69D1-4AA2-A8BA-77E08FD9B75A}" type="presParOf" srcId="{238CA7EF-DC8F-4629-9C4C-D11F316B75B4}" destId="{CCE0FB2D-DF3E-495F-AE61-B7C9518AFBE0}" srcOrd="0" destOrd="0" presId="urn:microsoft.com/office/officeart/2005/8/layout/orgChart1"/>
    <dgm:cxn modelId="{7CB970D5-6607-4C28-A342-E5D873827B01}" type="presParOf" srcId="{238CA7EF-DC8F-4629-9C4C-D11F316B75B4}" destId="{53CF66A3-30AB-4900-B535-37CE9CEFD071}" srcOrd="1" destOrd="0" presId="urn:microsoft.com/office/officeart/2005/8/layout/orgChart1"/>
    <dgm:cxn modelId="{1C1A2085-FE8E-4D1D-833D-50552BF9A24D}" type="presParOf" srcId="{0A945697-E00D-491B-80EF-8C0A07328157}" destId="{B66A75AF-4143-4F2C-9FCE-DFF4FBCA2A75}" srcOrd="1" destOrd="0" presId="urn:microsoft.com/office/officeart/2005/8/layout/orgChart1"/>
    <dgm:cxn modelId="{C935A891-B2F3-465B-9916-460AC67FE138}" type="presParOf" srcId="{B66A75AF-4143-4F2C-9FCE-DFF4FBCA2A75}" destId="{EDC5D7D9-9904-44DE-B5FD-784C2D884A7C}" srcOrd="0" destOrd="0" presId="urn:microsoft.com/office/officeart/2005/8/layout/orgChart1"/>
    <dgm:cxn modelId="{95D38158-6030-40A0-AF2F-F0941266165E}" type="presParOf" srcId="{B66A75AF-4143-4F2C-9FCE-DFF4FBCA2A75}" destId="{BDFD33B3-67C7-44F7-89E6-063D59033C4A}" srcOrd="1" destOrd="0" presId="urn:microsoft.com/office/officeart/2005/8/layout/orgChart1"/>
    <dgm:cxn modelId="{18A46CF1-4FDB-419B-AA40-810BFCBD7129}" type="presParOf" srcId="{BDFD33B3-67C7-44F7-89E6-063D59033C4A}" destId="{CCB24F1A-C099-4A11-B8A7-071E085F5070}" srcOrd="0" destOrd="0" presId="urn:microsoft.com/office/officeart/2005/8/layout/orgChart1"/>
    <dgm:cxn modelId="{4A542725-2F4A-4BFD-ADDA-BB1CAC285DB1}" type="presParOf" srcId="{CCB24F1A-C099-4A11-B8A7-071E085F5070}" destId="{03D4E5AB-EC79-4CBF-B9F0-154CF28007E3}" srcOrd="0" destOrd="0" presId="urn:microsoft.com/office/officeart/2005/8/layout/orgChart1"/>
    <dgm:cxn modelId="{FADE1929-386F-45D0-98FF-9AD932B2588C}" type="presParOf" srcId="{CCB24F1A-C099-4A11-B8A7-071E085F5070}" destId="{C4516353-9796-4BF5-BF29-F7D5EFBB5544}" srcOrd="1" destOrd="0" presId="urn:microsoft.com/office/officeart/2005/8/layout/orgChart1"/>
    <dgm:cxn modelId="{65782EE9-D76C-49D5-B044-25CA825198AE}" type="presParOf" srcId="{BDFD33B3-67C7-44F7-89E6-063D59033C4A}" destId="{D713F28F-042B-42D2-8046-E80E8965EFE4}" srcOrd="1" destOrd="0" presId="urn:microsoft.com/office/officeart/2005/8/layout/orgChart1"/>
    <dgm:cxn modelId="{1941E082-CE48-42CD-B4DD-4193C6554066}" type="presParOf" srcId="{BDFD33B3-67C7-44F7-89E6-063D59033C4A}" destId="{822B2D92-D462-4489-887F-1027B044D282}" srcOrd="2" destOrd="0" presId="urn:microsoft.com/office/officeart/2005/8/layout/orgChart1"/>
    <dgm:cxn modelId="{2DD46AE0-9CA7-43A1-9DEB-C7359BC6D531}" type="presParOf" srcId="{0A945697-E00D-491B-80EF-8C0A07328157}" destId="{09C65769-E7F0-4FB5-BD53-BED1620FF8D5}" srcOrd="2" destOrd="0" presId="urn:microsoft.com/office/officeart/2005/8/layout/orgChart1"/>
    <dgm:cxn modelId="{5FDE6D7B-ECA7-4F45-B996-7931A3499687}" type="presParOf" srcId="{B5AC8601-1E71-451B-BAF5-210F98048BE7}" destId="{B3E921E9-6C49-4D17-9C75-4FF56410EE6A}" srcOrd="2" destOrd="0" presId="urn:microsoft.com/office/officeart/2005/8/layout/orgChart1"/>
    <dgm:cxn modelId="{6A2CD5F2-2E30-4115-8222-15DE51B2F998}" type="presParOf" srcId="{CF4070CF-5098-4074-A62E-73D0724FC74F}" destId="{CF3CE467-9981-4CCE-ACAB-2B925D674925}" srcOrd="6" destOrd="0" presId="urn:microsoft.com/office/officeart/2005/8/layout/orgChart1"/>
    <dgm:cxn modelId="{FA364A25-41A8-48FE-BF90-CB2D8AA9A868}" type="presParOf" srcId="{CF4070CF-5098-4074-A62E-73D0724FC74F}" destId="{76373ED9-0887-4EE8-89F2-EF7594F0432B}" srcOrd="7" destOrd="0" presId="urn:microsoft.com/office/officeart/2005/8/layout/orgChart1"/>
    <dgm:cxn modelId="{08D15225-78CD-41C9-A0C9-6500A286C65C}" type="presParOf" srcId="{76373ED9-0887-4EE8-89F2-EF7594F0432B}" destId="{F1F80300-AD41-40AA-AEA0-E0E37B78D0B4}" srcOrd="0" destOrd="0" presId="urn:microsoft.com/office/officeart/2005/8/layout/orgChart1"/>
    <dgm:cxn modelId="{7A7DEE2B-D0AE-429B-B629-75557848C13E}" type="presParOf" srcId="{F1F80300-AD41-40AA-AEA0-E0E37B78D0B4}" destId="{3DA63B21-D833-4267-AE05-9DE22227D867}" srcOrd="0" destOrd="0" presId="urn:microsoft.com/office/officeart/2005/8/layout/orgChart1"/>
    <dgm:cxn modelId="{890A8022-7070-40DD-8BEB-54E594C2CDE3}" type="presParOf" srcId="{F1F80300-AD41-40AA-AEA0-E0E37B78D0B4}" destId="{955BFC74-A322-4429-A35E-E70A4110567B}" srcOrd="1" destOrd="0" presId="urn:microsoft.com/office/officeart/2005/8/layout/orgChart1"/>
    <dgm:cxn modelId="{A49A5FE5-13C5-4FE2-9E83-7FEC319A6768}" type="presParOf" srcId="{76373ED9-0887-4EE8-89F2-EF7594F0432B}" destId="{657F3193-AC9D-4A33-A1DF-F70CDF8B95C4}" srcOrd="1" destOrd="0" presId="urn:microsoft.com/office/officeart/2005/8/layout/orgChart1"/>
    <dgm:cxn modelId="{33A7D4E2-703D-4F9A-905B-CF750FF2D121}" type="presParOf" srcId="{657F3193-AC9D-4A33-A1DF-F70CDF8B95C4}" destId="{F2973EE8-DAB2-4957-AD08-85275417CE17}" srcOrd="0" destOrd="0" presId="urn:microsoft.com/office/officeart/2005/8/layout/orgChart1"/>
    <dgm:cxn modelId="{89CDD855-A6EC-4B98-B074-38B60F9F8407}" type="presParOf" srcId="{657F3193-AC9D-4A33-A1DF-F70CDF8B95C4}" destId="{DD1F3DDD-7B86-4AB2-9F0C-DE456746EEF1}" srcOrd="1" destOrd="0" presId="urn:microsoft.com/office/officeart/2005/8/layout/orgChart1"/>
    <dgm:cxn modelId="{AA0FD117-9910-4522-AAD3-7CA552B99CEC}" type="presParOf" srcId="{DD1F3DDD-7B86-4AB2-9F0C-DE456746EEF1}" destId="{746EBE27-BBFE-4A7A-9D95-65ADF828603B}" srcOrd="0" destOrd="0" presId="urn:microsoft.com/office/officeart/2005/8/layout/orgChart1"/>
    <dgm:cxn modelId="{AB52E7BB-7E28-4A15-BEEE-5568C826D88D}" type="presParOf" srcId="{746EBE27-BBFE-4A7A-9D95-65ADF828603B}" destId="{818A8BDC-81D7-45A3-BFBD-82C07B52186B}" srcOrd="0" destOrd="0" presId="urn:microsoft.com/office/officeart/2005/8/layout/orgChart1"/>
    <dgm:cxn modelId="{1DF996E1-2EDE-4D52-B570-2EFDC1AAF79B}" type="presParOf" srcId="{746EBE27-BBFE-4A7A-9D95-65ADF828603B}" destId="{B4E17EFE-2076-42EC-A517-F8BDABA5C1F6}" srcOrd="1" destOrd="0" presId="urn:microsoft.com/office/officeart/2005/8/layout/orgChart1"/>
    <dgm:cxn modelId="{8B938B49-D3FE-4023-8B4D-1C7D3190F533}" type="presParOf" srcId="{DD1F3DDD-7B86-4AB2-9F0C-DE456746EEF1}" destId="{103639E9-F782-473D-B03F-7DD288FAC638}" srcOrd="1" destOrd="0" presId="urn:microsoft.com/office/officeart/2005/8/layout/orgChart1"/>
    <dgm:cxn modelId="{57B09807-3265-4242-9A51-64F0F868E565}" type="presParOf" srcId="{103639E9-F782-473D-B03F-7DD288FAC638}" destId="{7745C139-10CE-4A3B-8D0B-CC0FD7A0C8DF}" srcOrd="0" destOrd="0" presId="urn:microsoft.com/office/officeart/2005/8/layout/orgChart1"/>
    <dgm:cxn modelId="{43C9B6AF-C896-4C41-BEBA-901D017FE9F2}" type="presParOf" srcId="{103639E9-F782-473D-B03F-7DD288FAC638}" destId="{79B29207-3C3A-4FF2-B1BE-8A4AD1954A5A}" srcOrd="1" destOrd="0" presId="urn:microsoft.com/office/officeart/2005/8/layout/orgChart1"/>
    <dgm:cxn modelId="{F5AA2EE1-BD21-4B71-AFD8-A32462D2E12A}" type="presParOf" srcId="{79B29207-3C3A-4FF2-B1BE-8A4AD1954A5A}" destId="{81D8DC6B-40B9-441B-8AB5-DC13D05D8D13}" srcOrd="0" destOrd="0" presId="urn:microsoft.com/office/officeart/2005/8/layout/orgChart1"/>
    <dgm:cxn modelId="{A29338FB-871C-4AD9-BE64-BD493939AC6F}" type="presParOf" srcId="{81D8DC6B-40B9-441B-8AB5-DC13D05D8D13}" destId="{668F0634-C9A6-4F6B-81B0-FF4BA6859966}" srcOrd="0" destOrd="0" presId="urn:microsoft.com/office/officeart/2005/8/layout/orgChart1"/>
    <dgm:cxn modelId="{9B6D2D54-B5C1-433D-807E-99B35955C280}" type="presParOf" srcId="{81D8DC6B-40B9-441B-8AB5-DC13D05D8D13}" destId="{E9447355-3439-4478-AB8B-93830F22311E}" srcOrd="1" destOrd="0" presId="urn:microsoft.com/office/officeart/2005/8/layout/orgChart1"/>
    <dgm:cxn modelId="{F1BAF6C0-C256-45CA-B601-07A18B955A2F}" type="presParOf" srcId="{79B29207-3C3A-4FF2-B1BE-8A4AD1954A5A}" destId="{6E6056B9-9627-46F2-90AE-B7B181E82828}" srcOrd="1" destOrd="0" presId="urn:microsoft.com/office/officeart/2005/8/layout/orgChart1"/>
    <dgm:cxn modelId="{3632244F-2328-4D27-BD88-72C0DC22555F}" type="presParOf" srcId="{79B29207-3C3A-4FF2-B1BE-8A4AD1954A5A}" destId="{E4D963C7-7E0A-4EE4-92C6-7E7FE9CD3CAB}" srcOrd="2" destOrd="0" presId="urn:microsoft.com/office/officeart/2005/8/layout/orgChart1"/>
    <dgm:cxn modelId="{37533E26-D334-4528-8C1A-707744ACD821}" type="presParOf" srcId="{DD1F3DDD-7B86-4AB2-9F0C-DE456746EEF1}" destId="{158A26A8-80FC-474A-8BBC-F484FAC8834A}" srcOrd="2" destOrd="0" presId="urn:microsoft.com/office/officeart/2005/8/layout/orgChart1"/>
    <dgm:cxn modelId="{F61641DA-6550-4CB7-B772-49810F12EF1E}" type="presParOf" srcId="{76373ED9-0887-4EE8-89F2-EF7594F0432B}" destId="{3D86E4C7-8058-4F43-A4A7-051D5A7CB492}" srcOrd="2" destOrd="0" presId="urn:microsoft.com/office/officeart/2005/8/layout/orgChart1"/>
    <dgm:cxn modelId="{D8A3409B-3CDA-4483-BC84-EE2493688DB9}" type="presParOf" srcId="{CF4070CF-5098-4074-A62E-73D0724FC74F}" destId="{11906928-ADE6-438B-B977-4D098C76EBE0}" srcOrd="8" destOrd="0" presId="urn:microsoft.com/office/officeart/2005/8/layout/orgChart1"/>
    <dgm:cxn modelId="{A2FFFB21-9480-43D9-9BEB-DF0DD9EB2352}" type="presParOf" srcId="{CF4070CF-5098-4074-A62E-73D0724FC74F}" destId="{1F793810-BA5C-4065-ACBE-2960DFE627F4}" srcOrd="9" destOrd="0" presId="urn:microsoft.com/office/officeart/2005/8/layout/orgChart1"/>
    <dgm:cxn modelId="{4B4DBAC7-DA19-4B1A-A1D2-6B14CDCB2D14}" type="presParOf" srcId="{1F793810-BA5C-4065-ACBE-2960DFE627F4}" destId="{9BC90376-1D90-497D-AFE3-46DFB316E713}" srcOrd="0" destOrd="0" presId="urn:microsoft.com/office/officeart/2005/8/layout/orgChart1"/>
    <dgm:cxn modelId="{3C69AE2C-B775-4A40-B0C7-E4592F96E7C5}" type="presParOf" srcId="{9BC90376-1D90-497D-AFE3-46DFB316E713}" destId="{D5187FEB-D060-4CE0-AF19-9FF065F790BF}" srcOrd="0" destOrd="0" presId="urn:microsoft.com/office/officeart/2005/8/layout/orgChart1"/>
    <dgm:cxn modelId="{1F1E293C-CFE0-428F-9485-BFE33461B776}" type="presParOf" srcId="{9BC90376-1D90-497D-AFE3-46DFB316E713}" destId="{60159494-15EE-443C-99EE-7CFDB4CCA05E}" srcOrd="1" destOrd="0" presId="urn:microsoft.com/office/officeart/2005/8/layout/orgChart1"/>
    <dgm:cxn modelId="{4ED86ACA-DACF-4EFE-9F81-2D610205E94A}" type="presParOf" srcId="{1F793810-BA5C-4065-ACBE-2960DFE627F4}" destId="{38C53EAE-4102-4957-9968-F61BFCFCD7C8}" srcOrd="1" destOrd="0" presId="urn:microsoft.com/office/officeart/2005/8/layout/orgChart1"/>
    <dgm:cxn modelId="{0B2C56B8-2778-4FAA-A067-220F3A93E351}" type="presParOf" srcId="{38C53EAE-4102-4957-9968-F61BFCFCD7C8}" destId="{7BECCE52-85E4-4D89-AA33-671D1BF320A6}" srcOrd="0" destOrd="0" presId="urn:microsoft.com/office/officeart/2005/8/layout/orgChart1"/>
    <dgm:cxn modelId="{ECFCEB92-75D4-4138-8955-3E3EA132AC3E}" type="presParOf" srcId="{38C53EAE-4102-4957-9968-F61BFCFCD7C8}" destId="{0A75E1FF-BF59-4433-8CC6-7981E76D22D2}" srcOrd="1" destOrd="0" presId="urn:microsoft.com/office/officeart/2005/8/layout/orgChart1"/>
    <dgm:cxn modelId="{75668F8F-EE44-497C-8EED-CB26090B8CC2}" type="presParOf" srcId="{0A75E1FF-BF59-4433-8CC6-7981E76D22D2}" destId="{54474566-E85D-4C98-B5C4-DF6C9B6CEF1E}" srcOrd="0" destOrd="0" presId="urn:microsoft.com/office/officeart/2005/8/layout/orgChart1"/>
    <dgm:cxn modelId="{06E73A4E-857A-4A1D-835C-6E372B927068}" type="presParOf" srcId="{54474566-E85D-4C98-B5C4-DF6C9B6CEF1E}" destId="{F78D4379-D38F-4250-9EFB-08E110A569F9}" srcOrd="0" destOrd="0" presId="urn:microsoft.com/office/officeart/2005/8/layout/orgChart1"/>
    <dgm:cxn modelId="{4158B22C-4A66-4FD8-A14F-8DA73E035BD9}" type="presParOf" srcId="{54474566-E85D-4C98-B5C4-DF6C9B6CEF1E}" destId="{C472288F-E969-4D8A-8096-AEB3512D85D2}" srcOrd="1" destOrd="0" presId="urn:microsoft.com/office/officeart/2005/8/layout/orgChart1"/>
    <dgm:cxn modelId="{FFCF2631-CA57-4C5F-A0DF-42651B90739F}" type="presParOf" srcId="{0A75E1FF-BF59-4433-8CC6-7981E76D22D2}" destId="{3AE0A8EB-20EC-47FA-8820-B87E0AA46236}" srcOrd="1" destOrd="0" presId="urn:microsoft.com/office/officeart/2005/8/layout/orgChart1"/>
    <dgm:cxn modelId="{5603038B-F7B2-4767-B70C-FE6E3DA2CBE4}" type="presParOf" srcId="{3AE0A8EB-20EC-47FA-8820-B87E0AA46236}" destId="{2C8EF1A6-D104-4586-9393-0B822CB010FA}" srcOrd="0" destOrd="0" presId="urn:microsoft.com/office/officeart/2005/8/layout/orgChart1"/>
    <dgm:cxn modelId="{844F7353-B955-4A78-BB79-E3E5B4F8E0D9}" type="presParOf" srcId="{3AE0A8EB-20EC-47FA-8820-B87E0AA46236}" destId="{F2AB9C3E-CF41-42E6-991B-0E766DA36B96}" srcOrd="1" destOrd="0" presId="urn:microsoft.com/office/officeart/2005/8/layout/orgChart1"/>
    <dgm:cxn modelId="{467F1F05-45FC-4305-BCBA-D60B9ECEBE75}" type="presParOf" srcId="{F2AB9C3E-CF41-42E6-991B-0E766DA36B96}" destId="{33A02067-ADE9-4EDD-A706-4433F9409244}" srcOrd="0" destOrd="0" presId="urn:microsoft.com/office/officeart/2005/8/layout/orgChart1"/>
    <dgm:cxn modelId="{E5B73F8F-81E2-4AE7-8AA2-5C9FF93BD3D7}" type="presParOf" srcId="{33A02067-ADE9-4EDD-A706-4433F9409244}" destId="{F0442D59-AE65-4B2A-BDB2-A0AB48437438}" srcOrd="0" destOrd="0" presId="urn:microsoft.com/office/officeart/2005/8/layout/orgChart1"/>
    <dgm:cxn modelId="{1B94AA4F-7D80-4671-9399-3EF334381B8E}" type="presParOf" srcId="{33A02067-ADE9-4EDD-A706-4433F9409244}" destId="{09BC3CBC-022F-4B45-BDE4-2982EC049E8F}" srcOrd="1" destOrd="0" presId="urn:microsoft.com/office/officeart/2005/8/layout/orgChart1"/>
    <dgm:cxn modelId="{D64C48CA-5AB8-412B-81C5-D6696A46B4D7}" type="presParOf" srcId="{F2AB9C3E-CF41-42E6-991B-0E766DA36B96}" destId="{29423B60-6B7F-4486-B93D-CB738AF225BE}" srcOrd="1" destOrd="0" presId="urn:microsoft.com/office/officeart/2005/8/layout/orgChart1"/>
    <dgm:cxn modelId="{EA72461F-5AE2-4850-965C-149DE57D4423}" type="presParOf" srcId="{F2AB9C3E-CF41-42E6-991B-0E766DA36B96}" destId="{D4EB4A7B-1111-4FCE-BFAD-9220A2B43793}" srcOrd="2" destOrd="0" presId="urn:microsoft.com/office/officeart/2005/8/layout/orgChart1"/>
    <dgm:cxn modelId="{7D94808F-869B-43CB-BE4F-2B0AB2EE84B7}" type="presParOf" srcId="{0A75E1FF-BF59-4433-8CC6-7981E76D22D2}" destId="{73278983-C3B6-4ED5-9978-97B236E92558}" srcOrd="2" destOrd="0" presId="urn:microsoft.com/office/officeart/2005/8/layout/orgChart1"/>
    <dgm:cxn modelId="{4F9C1D44-F179-46DE-A237-DEAAC25CF8CD}" type="presParOf" srcId="{1F793810-BA5C-4065-ACBE-2960DFE627F4}" destId="{95493758-6477-4D6E-89B7-5ADB838540D2}" srcOrd="2" destOrd="0" presId="urn:microsoft.com/office/officeart/2005/8/layout/orgChart1"/>
    <dgm:cxn modelId="{5A4AE1D3-BA45-4AD3-948D-DE79F20E1B9C}" type="presParOf" srcId="{5AABED18-DF37-4C9D-8A0A-92C5E9B7BE30}" destId="{2B28E904-B176-484A-A5D3-0D430D258CEE}" srcOrd="2" destOrd="0" presId="urn:microsoft.com/office/officeart/2005/8/layout/orgChart1"/>
    <dgm:cxn modelId="{5DDD150C-E675-417F-8C19-618B2DCE424F}" type="presParOf" srcId="{CE834014-319D-45EE-9027-0879CC10DAB1}" destId="{EFC4EF99-805E-4023-B356-655A406FABD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F1B669-6532-49DF-A5E6-EC251E4EA8D5}">
      <dsp:nvSpPr>
        <dsp:cNvPr id="0" name=""/>
        <dsp:cNvSpPr/>
      </dsp:nvSpPr>
      <dsp:spPr>
        <a:xfrm>
          <a:off x="0" y="43452"/>
          <a:ext cx="2310903" cy="1386542"/>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a:latin typeface="Montserrat" panose="02000505000000020004" pitchFamily="2" charset="0"/>
            </a:rPr>
            <a:t>Meningitis aguda</a:t>
          </a:r>
        </a:p>
      </dsp:txBody>
      <dsp:txXfrm>
        <a:off x="0" y="43452"/>
        <a:ext cx="2310903" cy="1386542"/>
      </dsp:txXfrm>
    </dsp:sp>
    <dsp:sp modelId="{E05A82B9-6E1E-4725-908B-8878F4896A4F}">
      <dsp:nvSpPr>
        <dsp:cNvPr id="0" name=""/>
        <dsp:cNvSpPr/>
      </dsp:nvSpPr>
      <dsp:spPr>
        <a:xfrm>
          <a:off x="2541994" y="43452"/>
          <a:ext cx="2310903" cy="1386542"/>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a:latin typeface="Montserrat" panose="02000505000000020004" pitchFamily="2" charset="0"/>
            </a:rPr>
            <a:t>Encefalitis aguda</a:t>
          </a:r>
        </a:p>
      </dsp:txBody>
      <dsp:txXfrm>
        <a:off x="2541994" y="43452"/>
        <a:ext cx="2310903" cy="1386542"/>
      </dsp:txXfrm>
    </dsp:sp>
    <dsp:sp modelId="{65737F2C-0B48-4A9E-8C26-BA669817C5B7}">
      <dsp:nvSpPr>
        <dsp:cNvPr id="0" name=""/>
        <dsp:cNvSpPr/>
      </dsp:nvSpPr>
      <dsp:spPr>
        <a:xfrm>
          <a:off x="5083988" y="43452"/>
          <a:ext cx="2310903" cy="1386542"/>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s-ES" sz="2400" kern="1200" dirty="0">
              <a:latin typeface="Montserrat" panose="02000505000000020004" pitchFamily="2" charset="0"/>
            </a:rPr>
            <a:t>Neuro infección y HIV </a:t>
          </a:r>
        </a:p>
      </dsp:txBody>
      <dsp:txXfrm>
        <a:off x="5083988" y="43452"/>
        <a:ext cx="2310903" cy="138654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8EF1A6-D104-4586-9393-0B822CB010FA}">
      <dsp:nvSpPr>
        <dsp:cNvPr id="0" name=""/>
        <dsp:cNvSpPr/>
      </dsp:nvSpPr>
      <dsp:spPr>
        <a:xfrm>
          <a:off x="7603451" y="4048955"/>
          <a:ext cx="230395" cy="581998"/>
        </a:xfrm>
        <a:custGeom>
          <a:avLst/>
          <a:gdLst/>
          <a:ahLst/>
          <a:cxnLst/>
          <a:rect l="0" t="0" r="0" b="0"/>
          <a:pathLst>
            <a:path>
              <a:moveTo>
                <a:pt x="0" y="0"/>
              </a:moveTo>
              <a:lnTo>
                <a:pt x="0" y="581998"/>
              </a:lnTo>
              <a:lnTo>
                <a:pt x="230395" y="58199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ECCE52-85E4-4D89-AA33-671D1BF320A6}">
      <dsp:nvSpPr>
        <dsp:cNvPr id="0" name=""/>
        <dsp:cNvSpPr/>
      </dsp:nvSpPr>
      <dsp:spPr>
        <a:xfrm>
          <a:off x="8172119" y="2430220"/>
          <a:ext cx="91440" cy="265695"/>
        </a:xfrm>
        <a:custGeom>
          <a:avLst/>
          <a:gdLst/>
          <a:ahLst/>
          <a:cxnLst/>
          <a:rect l="0" t="0" r="0" b="0"/>
          <a:pathLst>
            <a:path>
              <a:moveTo>
                <a:pt x="45720" y="0"/>
              </a:moveTo>
              <a:lnTo>
                <a:pt x="45720" y="265695"/>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906928-ADE6-438B-B977-4D098C76EBE0}">
      <dsp:nvSpPr>
        <dsp:cNvPr id="0" name=""/>
        <dsp:cNvSpPr/>
      </dsp:nvSpPr>
      <dsp:spPr>
        <a:xfrm>
          <a:off x="4811235" y="1531918"/>
          <a:ext cx="3406603" cy="265695"/>
        </a:xfrm>
        <a:custGeom>
          <a:avLst/>
          <a:gdLst/>
          <a:ahLst/>
          <a:cxnLst/>
          <a:rect l="0" t="0" r="0" b="0"/>
          <a:pathLst>
            <a:path>
              <a:moveTo>
                <a:pt x="0" y="0"/>
              </a:moveTo>
              <a:lnTo>
                <a:pt x="0" y="132847"/>
              </a:lnTo>
              <a:lnTo>
                <a:pt x="3406603" y="132847"/>
              </a:lnTo>
              <a:lnTo>
                <a:pt x="3406603" y="26569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745C139-10CE-4A3B-8D0B-CC0FD7A0C8DF}">
      <dsp:nvSpPr>
        <dsp:cNvPr id="0" name=""/>
        <dsp:cNvSpPr/>
      </dsp:nvSpPr>
      <dsp:spPr>
        <a:xfrm>
          <a:off x="5977052" y="4038663"/>
          <a:ext cx="201184" cy="581998"/>
        </a:xfrm>
        <a:custGeom>
          <a:avLst/>
          <a:gdLst/>
          <a:ahLst/>
          <a:cxnLst/>
          <a:rect l="0" t="0" r="0" b="0"/>
          <a:pathLst>
            <a:path>
              <a:moveTo>
                <a:pt x="0" y="0"/>
              </a:moveTo>
              <a:lnTo>
                <a:pt x="0" y="581998"/>
              </a:lnTo>
              <a:lnTo>
                <a:pt x="201184" y="58199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973EE8-DAB2-4957-AD08-85275417CE17}">
      <dsp:nvSpPr>
        <dsp:cNvPr id="0" name=""/>
        <dsp:cNvSpPr/>
      </dsp:nvSpPr>
      <dsp:spPr>
        <a:xfrm>
          <a:off x="6467824" y="2430220"/>
          <a:ext cx="91440" cy="265695"/>
        </a:xfrm>
        <a:custGeom>
          <a:avLst/>
          <a:gdLst/>
          <a:ahLst/>
          <a:cxnLst/>
          <a:rect l="0" t="0" r="0" b="0"/>
          <a:pathLst>
            <a:path>
              <a:moveTo>
                <a:pt x="45720" y="0"/>
              </a:moveTo>
              <a:lnTo>
                <a:pt x="45720" y="265695"/>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F3CE467-9981-4CCE-ACAB-2B925D674925}">
      <dsp:nvSpPr>
        <dsp:cNvPr id="0" name=""/>
        <dsp:cNvSpPr/>
      </dsp:nvSpPr>
      <dsp:spPr>
        <a:xfrm>
          <a:off x="4811235" y="1531918"/>
          <a:ext cx="1702308" cy="265695"/>
        </a:xfrm>
        <a:custGeom>
          <a:avLst/>
          <a:gdLst/>
          <a:ahLst/>
          <a:cxnLst/>
          <a:rect l="0" t="0" r="0" b="0"/>
          <a:pathLst>
            <a:path>
              <a:moveTo>
                <a:pt x="0" y="0"/>
              </a:moveTo>
              <a:lnTo>
                <a:pt x="0" y="132847"/>
              </a:lnTo>
              <a:lnTo>
                <a:pt x="1702308" y="132847"/>
              </a:lnTo>
              <a:lnTo>
                <a:pt x="1702308" y="26569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DC5D7D9-9904-44DE-B5FD-784C2D884A7C}">
      <dsp:nvSpPr>
        <dsp:cNvPr id="0" name=""/>
        <dsp:cNvSpPr/>
      </dsp:nvSpPr>
      <dsp:spPr>
        <a:xfrm>
          <a:off x="4313558" y="4065745"/>
          <a:ext cx="210612" cy="581998"/>
        </a:xfrm>
        <a:custGeom>
          <a:avLst/>
          <a:gdLst/>
          <a:ahLst/>
          <a:cxnLst/>
          <a:rect l="0" t="0" r="0" b="0"/>
          <a:pathLst>
            <a:path>
              <a:moveTo>
                <a:pt x="0" y="0"/>
              </a:moveTo>
              <a:lnTo>
                <a:pt x="0" y="581998"/>
              </a:lnTo>
              <a:lnTo>
                <a:pt x="210612" y="58199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CCC392-6BCD-4A16-9624-A56844A9C9D5}">
      <dsp:nvSpPr>
        <dsp:cNvPr id="0" name=""/>
        <dsp:cNvSpPr/>
      </dsp:nvSpPr>
      <dsp:spPr>
        <a:xfrm>
          <a:off x="4829472" y="2430220"/>
          <a:ext cx="91440" cy="265695"/>
        </a:xfrm>
        <a:custGeom>
          <a:avLst/>
          <a:gdLst/>
          <a:ahLst/>
          <a:cxnLst/>
          <a:rect l="0" t="0" r="0" b="0"/>
          <a:pathLst>
            <a:path>
              <a:moveTo>
                <a:pt x="45720" y="0"/>
              </a:moveTo>
              <a:lnTo>
                <a:pt x="45720" y="265695"/>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BF7DCD6-88D9-4513-9028-349206C7F8F6}">
      <dsp:nvSpPr>
        <dsp:cNvPr id="0" name=""/>
        <dsp:cNvSpPr/>
      </dsp:nvSpPr>
      <dsp:spPr>
        <a:xfrm>
          <a:off x="4765515" y="1531918"/>
          <a:ext cx="91440" cy="265695"/>
        </a:xfrm>
        <a:custGeom>
          <a:avLst/>
          <a:gdLst/>
          <a:ahLst/>
          <a:cxnLst/>
          <a:rect l="0" t="0" r="0" b="0"/>
          <a:pathLst>
            <a:path>
              <a:moveTo>
                <a:pt x="45720" y="0"/>
              </a:moveTo>
              <a:lnTo>
                <a:pt x="45720" y="132847"/>
              </a:lnTo>
              <a:lnTo>
                <a:pt x="109676" y="132847"/>
              </a:lnTo>
              <a:lnTo>
                <a:pt x="109676" y="26569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E9625F-3BF6-45DC-9E74-C0DD124143DB}">
      <dsp:nvSpPr>
        <dsp:cNvPr id="0" name=""/>
        <dsp:cNvSpPr/>
      </dsp:nvSpPr>
      <dsp:spPr>
        <a:xfrm>
          <a:off x="2700268" y="4037208"/>
          <a:ext cx="201197" cy="581998"/>
        </a:xfrm>
        <a:custGeom>
          <a:avLst/>
          <a:gdLst/>
          <a:ahLst/>
          <a:cxnLst/>
          <a:rect l="0" t="0" r="0" b="0"/>
          <a:pathLst>
            <a:path>
              <a:moveTo>
                <a:pt x="0" y="0"/>
              </a:moveTo>
              <a:lnTo>
                <a:pt x="0" y="581998"/>
              </a:lnTo>
              <a:lnTo>
                <a:pt x="201197" y="581998"/>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5B22637-C434-462C-80FD-DD5025199AB6}">
      <dsp:nvSpPr>
        <dsp:cNvPr id="0" name=""/>
        <dsp:cNvSpPr/>
      </dsp:nvSpPr>
      <dsp:spPr>
        <a:xfrm>
          <a:off x="3191075" y="2430220"/>
          <a:ext cx="91440" cy="265695"/>
        </a:xfrm>
        <a:custGeom>
          <a:avLst/>
          <a:gdLst/>
          <a:ahLst/>
          <a:cxnLst/>
          <a:rect l="0" t="0" r="0" b="0"/>
          <a:pathLst>
            <a:path>
              <a:moveTo>
                <a:pt x="45720" y="0"/>
              </a:moveTo>
              <a:lnTo>
                <a:pt x="45720" y="265695"/>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54650EE-2BAD-454B-8661-B6835D2BD1C8}">
      <dsp:nvSpPr>
        <dsp:cNvPr id="0" name=""/>
        <dsp:cNvSpPr/>
      </dsp:nvSpPr>
      <dsp:spPr>
        <a:xfrm>
          <a:off x="3236795" y="1531918"/>
          <a:ext cx="1574439" cy="265695"/>
        </a:xfrm>
        <a:custGeom>
          <a:avLst/>
          <a:gdLst/>
          <a:ahLst/>
          <a:cxnLst/>
          <a:rect l="0" t="0" r="0" b="0"/>
          <a:pathLst>
            <a:path>
              <a:moveTo>
                <a:pt x="1574439" y="0"/>
              </a:moveTo>
              <a:lnTo>
                <a:pt x="1574439" y="132847"/>
              </a:lnTo>
              <a:lnTo>
                <a:pt x="0" y="132847"/>
              </a:lnTo>
              <a:lnTo>
                <a:pt x="0" y="26569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EC8C38-F53A-4803-89D5-0EAA4B41A235}">
      <dsp:nvSpPr>
        <dsp:cNvPr id="0" name=""/>
        <dsp:cNvSpPr/>
      </dsp:nvSpPr>
      <dsp:spPr>
        <a:xfrm>
          <a:off x="898545" y="2430220"/>
          <a:ext cx="189782" cy="2255391"/>
        </a:xfrm>
        <a:custGeom>
          <a:avLst/>
          <a:gdLst/>
          <a:ahLst/>
          <a:cxnLst/>
          <a:rect l="0" t="0" r="0" b="0"/>
          <a:pathLst>
            <a:path>
              <a:moveTo>
                <a:pt x="0" y="0"/>
              </a:moveTo>
              <a:lnTo>
                <a:pt x="0" y="2255391"/>
              </a:lnTo>
              <a:lnTo>
                <a:pt x="189782" y="2255391"/>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9A3022-F4D8-4409-A48B-76740972906D}">
      <dsp:nvSpPr>
        <dsp:cNvPr id="0" name=""/>
        <dsp:cNvSpPr/>
      </dsp:nvSpPr>
      <dsp:spPr>
        <a:xfrm>
          <a:off x="898545" y="2430220"/>
          <a:ext cx="189782" cy="969543"/>
        </a:xfrm>
        <a:custGeom>
          <a:avLst/>
          <a:gdLst/>
          <a:ahLst/>
          <a:cxnLst/>
          <a:rect l="0" t="0" r="0" b="0"/>
          <a:pathLst>
            <a:path>
              <a:moveTo>
                <a:pt x="0" y="0"/>
              </a:moveTo>
              <a:lnTo>
                <a:pt x="0" y="969543"/>
              </a:lnTo>
              <a:lnTo>
                <a:pt x="189782" y="969543"/>
              </a:lnTo>
            </a:path>
          </a:pathLst>
        </a:custGeom>
        <a:noFill/>
        <a:ln w="12700" cap="flat" cmpd="sng" algn="ctr">
          <a:solidFill>
            <a:schemeClr val="accent1">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B9CBBD-B617-4D7D-9609-31E302C4119C}">
      <dsp:nvSpPr>
        <dsp:cNvPr id="0" name=""/>
        <dsp:cNvSpPr/>
      </dsp:nvSpPr>
      <dsp:spPr>
        <a:xfrm>
          <a:off x="1404631" y="1531918"/>
          <a:ext cx="3406603" cy="265695"/>
        </a:xfrm>
        <a:custGeom>
          <a:avLst/>
          <a:gdLst/>
          <a:ahLst/>
          <a:cxnLst/>
          <a:rect l="0" t="0" r="0" b="0"/>
          <a:pathLst>
            <a:path>
              <a:moveTo>
                <a:pt x="3406603" y="0"/>
              </a:moveTo>
              <a:lnTo>
                <a:pt x="3406603" y="132847"/>
              </a:lnTo>
              <a:lnTo>
                <a:pt x="0" y="132847"/>
              </a:lnTo>
              <a:lnTo>
                <a:pt x="0" y="265695"/>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D0390E4-4459-435F-A2E6-51FB1FE9451A}">
      <dsp:nvSpPr>
        <dsp:cNvPr id="0" name=""/>
        <dsp:cNvSpPr/>
      </dsp:nvSpPr>
      <dsp:spPr>
        <a:xfrm>
          <a:off x="4765515" y="633615"/>
          <a:ext cx="91440" cy="265695"/>
        </a:xfrm>
        <a:custGeom>
          <a:avLst/>
          <a:gdLst/>
          <a:ahLst/>
          <a:cxnLst/>
          <a:rect l="0" t="0" r="0" b="0"/>
          <a:pathLst>
            <a:path>
              <a:moveTo>
                <a:pt x="45720" y="0"/>
              </a:moveTo>
              <a:lnTo>
                <a:pt x="45720" y="26569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0F6FCD-1439-48CF-A0DA-B44D2589FD83}">
      <dsp:nvSpPr>
        <dsp:cNvPr id="0" name=""/>
        <dsp:cNvSpPr/>
      </dsp:nvSpPr>
      <dsp:spPr>
        <a:xfrm>
          <a:off x="4178628" y="1008"/>
          <a:ext cx="1265214" cy="632607"/>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1050" b="1" i="0" kern="1200" dirty="0">
              <a:latin typeface="Montserrat" panose="02000505000000020004" pitchFamily="2" charset="0"/>
            </a:rPr>
            <a:t>TC de cráneo si está indicado</a:t>
          </a:r>
        </a:p>
      </dsp:txBody>
      <dsp:txXfrm>
        <a:off x="4178628" y="1008"/>
        <a:ext cx="1265214" cy="632607"/>
      </dsp:txXfrm>
    </dsp:sp>
    <dsp:sp modelId="{540C4E66-EDE1-427E-92F3-5C1695FA1AFC}">
      <dsp:nvSpPr>
        <dsp:cNvPr id="0" name=""/>
        <dsp:cNvSpPr/>
      </dsp:nvSpPr>
      <dsp:spPr>
        <a:xfrm>
          <a:off x="4178628" y="899310"/>
          <a:ext cx="1265214" cy="632607"/>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1050" b="1" i="0" kern="1200" dirty="0">
              <a:latin typeface="Montserrat" panose="02000505000000020004" pitchFamily="2" charset="0"/>
            </a:rPr>
            <a:t>Punción lumbar </a:t>
          </a:r>
        </a:p>
      </dsp:txBody>
      <dsp:txXfrm>
        <a:off x="4178628" y="899310"/>
        <a:ext cx="1265214" cy="632607"/>
      </dsp:txXfrm>
    </dsp:sp>
    <dsp:sp modelId="{9B61F978-D989-4297-82F0-7AC1D5D64739}">
      <dsp:nvSpPr>
        <dsp:cNvPr id="0" name=""/>
        <dsp:cNvSpPr/>
      </dsp:nvSpPr>
      <dsp:spPr>
        <a:xfrm>
          <a:off x="772024" y="1797613"/>
          <a:ext cx="1265214" cy="63260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1050" b="1" i="0" kern="1200" dirty="0">
              <a:latin typeface="Montserrat" panose="02000505000000020004" pitchFamily="2" charset="0"/>
            </a:rPr>
            <a:t>Normal </a:t>
          </a:r>
        </a:p>
      </dsp:txBody>
      <dsp:txXfrm>
        <a:off x="772024" y="1797613"/>
        <a:ext cx="1265214" cy="632607"/>
      </dsp:txXfrm>
    </dsp:sp>
    <dsp:sp modelId="{353A47E3-02EE-4CC6-90E7-8B7F55BC258B}">
      <dsp:nvSpPr>
        <dsp:cNvPr id="0" name=""/>
        <dsp:cNvSpPr/>
      </dsp:nvSpPr>
      <dsp:spPr>
        <a:xfrm>
          <a:off x="1088328" y="2695916"/>
          <a:ext cx="1212113" cy="140769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l" defTabSz="444500">
            <a:lnSpc>
              <a:spcPct val="90000"/>
            </a:lnSpc>
            <a:spcBef>
              <a:spcPct val="0"/>
            </a:spcBef>
            <a:spcAft>
              <a:spcPct val="35000"/>
            </a:spcAft>
            <a:buFont typeface="Arial" panose="020B0604020202020204" pitchFamily="34" charset="0"/>
            <a:buNone/>
          </a:pPr>
          <a:r>
            <a:rPr lang="es-ES" sz="1000" i="0" kern="1200" dirty="0">
              <a:latin typeface="Montserrat" panose="02000505000000020004" pitchFamily="2" charset="0"/>
            </a:rPr>
            <a:t>No GR</a:t>
          </a:r>
        </a:p>
        <a:p>
          <a:pPr marL="0" lvl="0" indent="0" algn="l" defTabSz="444500">
            <a:lnSpc>
              <a:spcPct val="90000"/>
            </a:lnSpc>
            <a:spcBef>
              <a:spcPct val="0"/>
            </a:spcBef>
            <a:spcAft>
              <a:spcPct val="35000"/>
            </a:spcAft>
            <a:buFont typeface="Arial" panose="020B0604020202020204" pitchFamily="34" charset="0"/>
            <a:buNone/>
          </a:pPr>
          <a:r>
            <a:rPr lang="es-ES" sz="1000" i="0" kern="1200" dirty="0">
              <a:latin typeface="Montserrat" panose="02000505000000020004" pitchFamily="2" charset="0"/>
            </a:rPr>
            <a:t>&lt; 5 leucos</a:t>
          </a:r>
        </a:p>
        <a:p>
          <a:pPr marL="0" lvl="0" indent="0" algn="l" defTabSz="444500">
            <a:lnSpc>
              <a:spcPct val="90000"/>
            </a:lnSpc>
            <a:spcBef>
              <a:spcPct val="0"/>
            </a:spcBef>
            <a:spcAft>
              <a:spcPct val="35000"/>
            </a:spcAft>
            <a:buFont typeface="Arial" panose="020B0604020202020204" pitchFamily="34" charset="0"/>
            <a:buNone/>
          </a:pPr>
          <a:r>
            <a:rPr lang="es-ES" sz="1000" i="0" kern="1200" dirty="0">
              <a:latin typeface="Montserrat" panose="02000505000000020004" pitchFamily="2" charset="0"/>
            </a:rPr>
            <a:t>Relación glucosa 0.67</a:t>
          </a:r>
        </a:p>
        <a:p>
          <a:pPr marL="0" lvl="0" indent="0" algn="l" defTabSz="444500">
            <a:lnSpc>
              <a:spcPct val="90000"/>
            </a:lnSpc>
            <a:spcBef>
              <a:spcPct val="0"/>
            </a:spcBef>
            <a:spcAft>
              <a:spcPct val="35000"/>
            </a:spcAft>
            <a:buFont typeface="Arial" panose="020B0604020202020204" pitchFamily="34" charset="0"/>
            <a:buNone/>
          </a:pPr>
          <a:r>
            <a:rPr lang="es-ES" sz="1000" i="0" kern="1200" dirty="0">
              <a:latin typeface="Montserrat" panose="02000505000000020004" pitchFamily="2" charset="0"/>
            </a:rPr>
            <a:t>Proteínas &gt;50 mg</a:t>
          </a:r>
          <a:r>
            <a:rPr lang="es-CO" sz="1000" i="0" kern="1200" dirty="0">
              <a:latin typeface="Montserrat" panose="02000505000000020004" pitchFamily="2" charset="0"/>
            </a:rPr>
            <a:t>/dl</a:t>
          </a:r>
        </a:p>
        <a:p>
          <a:pPr marL="0" lvl="0" indent="0" algn="l" defTabSz="444500">
            <a:lnSpc>
              <a:spcPct val="90000"/>
            </a:lnSpc>
            <a:spcBef>
              <a:spcPct val="0"/>
            </a:spcBef>
            <a:spcAft>
              <a:spcPct val="35000"/>
            </a:spcAft>
            <a:buFont typeface="Arial" panose="020B0604020202020204" pitchFamily="34" charset="0"/>
            <a:buNone/>
          </a:pPr>
          <a:r>
            <a:rPr lang="es-CO" sz="1000" i="0" kern="1200" dirty="0">
              <a:latin typeface="Montserrat" panose="02000505000000020004" pitchFamily="2" charset="0"/>
            </a:rPr>
            <a:t>Gram negativo</a:t>
          </a:r>
          <a:endParaRPr lang="es-ES" sz="1000" i="0" kern="1200" dirty="0">
            <a:latin typeface="Montserrat" panose="02000505000000020004" pitchFamily="2" charset="0"/>
          </a:endParaRPr>
        </a:p>
      </dsp:txBody>
      <dsp:txXfrm>
        <a:off x="1088328" y="2695916"/>
        <a:ext cx="1212113" cy="1407697"/>
      </dsp:txXfrm>
    </dsp:sp>
    <dsp:sp modelId="{F382654F-8347-4B8F-83C4-76944C75503F}">
      <dsp:nvSpPr>
        <dsp:cNvPr id="0" name=""/>
        <dsp:cNvSpPr/>
      </dsp:nvSpPr>
      <dsp:spPr>
        <a:xfrm>
          <a:off x="1088328" y="4369308"/>
          <a:ext cx="1265214" cy="6326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Font typeface="Arial" panose="020B0604020202020204" pitchFamily="34" charset="0"/>
            <a:buNone/>
          </a:pPr>
          <a:r>
            <a:rPr lang="es-CO" sz="1050" b="1" i="0" kern="1200" dirty="0">
              <a:latin typeface="Montserrat" panose="02000505000000020004" pitchFamily="2" charset="0"/>
            </a:rPr>
            <a:t>Evaluar otras causas</a:t>
          </a:r>
          <a:endParaRPr lang="es-ES" sz="1050" b="1" i="0" kern="1200" dirty="0">
            <a:latin typeface="Montserrat" panose="02000505000000020004" pitchFamily="2" charset="0"/>
          </a:endParaRPr>
        </a:p>
      </dsp:txBody>
      <dsp:txXfrm>
        <a:off x="1088328" y="4369308"/>
        <a:ext cx="1265214" cy="632607"/>
      </dsp:txXfrm>
    </dsp:sp>
    <dsp:sp modelId="{4BB6E46A-6017-4926-A283-93C050265A0D}">
      <dsp:nvSpPr>
        <dsp:cNvPr id="0" name=""/>
        <dsp:cNvSpPr/>
      </dsp:nvSpPr>
      <dsp:spPr>
        <a:xfrm>
          <a:off x="2604188" y="1797613"/>
          <a:ext cx="1265214" cy="63260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1050" b="1" i="0" kern="1200">
              <a:latin typeface="Montserrat" panose="02000505000000020004" pitchFamily="2" charset="0"/>
            </a:rPr>
            <a:t>Leucos muy altos </a:t>
          </a:r>
          <a:endParaRPr lang="es-ES" sz="1050" b="1" i="0" kern="1200" dirty="0">
            <a:latin typeface="Montserrat" panose="02000505000000020004" pitchFamily="2" charset="0"/>
          </a:endParaRPr>
        </a:p>
      </dsp:txBody>
      <dsp:txXfrm>
        <a:off x="2604188" y="1797613"/>
        <a:ext cx="1265214" cy="632607"/>
      </dsp:txXfrm>
    </dsp:sp>
    <dsp:sp modelId="{4B6F9E51-D3C1-490E-9B02-DF4F08C3B5C7}">
      <dsp:nvSpPr>
        <dsp:cNvPr id="0" name=""/>
        <dsp:cNvSpPr/>
      </dsp:nvSpPr>
      <dsp:spPr>
        <a:xfrm>
          <a:off x="2566137" y="2695916"/>
          <a:ext cx="1341317" cy="134129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&gt; 100</a:t>
          </a:r>
          <a:r>
            <a:rPr lang="es-CO" sz="1000" i="0" kern="1200" dirty="0">
              <a:latin typeface="Montserrat" panose="02000505000000020004" pitchFamily="2" charset="0"/>
            </a:rPr>
            <a:t>-1000</a:t>
          </a:r>
        </a:p>
        <a:p>
          <a:pPr marL="0" lvl="0" indent="0" algn="l" defTabSz="444500">
            <a:lnSpc>
              <a:spcPct val="90000"/>
            </a:lnSpc>
            <a:spcBef>
              <a:spcPct val="0"/>
            </a:spcBef>
            <a:spcAft>
              <a:spcPct val="35000"/>
            </a:spcAft>
            <a:buNone/>
          </a:pPr>
          <a:r>
            <a:rPr lang="es-CO" sz="1000" i="0" kern="1200" dirty="0">
              <a:latin typeface="Montserrat" panose="02000505000000020004" pitchFamily="2" charset="0"/>
            </a:rPr>
            <a:t>Relación </a:t>
          </a:r>
          <a:r>
            <a:rPr lang="es-CO" sz="1000" i="0" kern="1200" dirty="0" err="1">
              <a:latin typeface="Montserrat" panose="02000505000000020004" pitchFamily="2" charset="0"/>
            </a:rPr>
            <a:t>Glu</a:t>
          </a:r>
          <a:r>
            <a:rPr lang="es-CO" sz="1000" i="0" kern="1200" dirty="0">
              <a:latin typeface="Montserrat" panose="02000505000000020004" pitchFamily="2" charset="0"/>
            </a:rPr>
            <a:t> </a:t>
          </a:r>
          <a:r>
            <a:rPr lang="es-ES" sz="1000" i="0" kern="1200" dirty="0">
              <a:latin typeface="Montserrat" panose="02000505000000020004" pitchFamily="2" charset="0"/>
            </a:rPr>
            <a:t>&lt;0.67</a:t>
          </a:r>
          <a:endParaRPr lang="es-CO" sz="1000" i="0" kern="1200" dirty="0">
            <a:latin typeface="Montserrat" panose="02000505000000020004" pitchFamily="2" charset="0"/>
          </a:endParaRPr>
        </a:p>
        <a:p>
          <a:pPr marL="0" lvl="0" indent="0" algn="l" defTabSz="444500">
            <a:lnSpc>
              <a:spcPct val="90000"/>
            </a:lnSpc>
            <a:spcBef>
              <a:spcPct val="0"/>
            </a:spcBef>
            <a:spcAft>
              <a:spcPct val="35000"/>
            </a:spcAft>
            <a:buNone/>
          </a:pPr>
          <a:r>
            <a:rPr lang="es-CO" sz="1000" i="0" kern="1200" dirty="0">
              <a:latin typeface="Montserrat" panose="02000505000000020004" pitchFamily="2" charset="0"/>
            </a:rPr>
            <a:t>No GR</a:t>
          </a:r>
        </a:p>
        <a:p>
          <a:pPr marL="0" lvl="0" indent="0" algn="l" defTabSz="444500">
            <a:lnSpc>
              <a:spcPct val="90000"/>
            </a:lnSpc>
            <a:spcBef>
              <a:spcPct val="0"/>
            </a:spcBef>
            <a:spcAft>
              <a:spcPct val="35000"/>
            </a:spcAft>
            <a:buNone/>
          </a:pPr>
          <a:r>
            <a:rPr lang="es-CO" sz="1000" i="0" kern="1200" dirty="0" err="1">
              <a:latin typeface="Montserrat" panose="02000505000000020004" pitchFamily="2" charset="0"/>
            </a:rPr>
            <a:t>Prote</a:t>
          </a:r>
          <a:r>
            <a:rPr lang="es-ES" sz="1000" i="0" kern="1200" dirty="0">
              <a:latin typeface="Montserrat" panose="02000505000000020004" pitchFamily="2" charset="0"/>
            </a:rPr>
            <a:t>í</a:t>
          </a:r>
          <a:r>
            <a:rPr lang="es-CO" sz="1000" i="0" kern="1200" dirty="0" err="1">
              <a:latin typeface="Montserrat" panose="02000505000000020004" pitchFamily="2" charset="0"/>
            </a:rPr>
            <a:t>nas</a:t>
          </a:r>
          <a:r>
            <a:rPr lang="es-CO" sz="1000" i="0" kern="1200" dirty="0">
              <a:latin typeface="Montserrat" panose="02000505000000020004" pitchFamily="2" charset="0"/>
            </a:rPr>
            <a:t> </a:t>
          </a:r>
          <a:r>
            <a:rPr lang="es-ES" sz="1000" i="0" kern="1200" dirty="0">
              <a:latin typeface="Montserrat" panose="02000505000000020004" pitchFamily="2" charset="0"/>
            </a:rPr>
            <a:t>&gt; 50</a:t>
          </a:r>
        </a:p>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Gram positivo (70%)</a:t>
          </a:r>
        </a:p>
      </dsp:txBody>
      <dsp:txXfrm>
        <a:off x="2566137" y="2695916"/>
        <a:ext cx="1341317" cy="1341292"/>
      </dsp:txXfrm>
    </dsp:sp>
    <dsp:sp modelId="{FAC1BAFB-97A5-4FEC-9333-ED1DCF6E9662}">
      <dsp:nvSpPr>
        <dsp:cNvPr id="0" name=""/>
        <dsp:cNvSpPr/>
      </dsp:nvSpPr>
      <dsp:spPr>
        <a:xfrm>
          <a:off x="2901466" y="4302903"/>
          <a:ext cx="1265214" cy="6326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i="0" kern="1200" dirty="0">
              <a:latin typeface="Montserrat" panose="02000505000000020004" pitchFamily="2" charset="0"/>
            </a:rPr>
            <a:t>Meningitis bacteriana</a:t>
          </a:r>
        </a:p>
      </dsp:txBody>
      <dsp:txXfrm>
        <a:off x="2901466" y="4302903"/>
        <a:ext cx="1265214" cy="632607"/>
      </dsp:txXfrm>
    </dsp:sp>
    <dsp:sp modelId="{61CD60FF-0EDD-467E-93CF-37F4C8311F84}">
      <dsp:nvSpPr>
        <dsp:cNvPr id="0" name=""/>
        <dsp:cNvSpPr/>
      </dsp:nvSpPr>
      <dsp:spPr>
        <a:xfrm>
          <a:off x="4242584" y="1797613"/>
          <a:ext cx="1265214" cy="63260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1050" b="1" i="0" kern="1200" dirty="0">
              <a:latin typeface="Montserrat" panose="02000505000000020004" pitchFamily="2" charset="0"/>
            </a:rPr>
            <a:t>Leucos levemente elevados sin GR</a:t>
          </a:r>
        </a:p>
      </dsp:txBody>
      <dsp:txXfrm>
        <a:off x="4242584" y="1797613"/>
        <a:ext cx="1265214" cy="632607"/>
      </dsp:txXfrm>
    </dsp:sp>
    <dsp:sp modelId="{CCE0FB2D-DF3E-495F-AE61-B7C9518AFBE0}">
      <dsp:nvSpPr>
        <dsp:cNvPr id="0" name=""/>
        <dsp:cNvSpPr/>
      </dsp:nvSpPr>
      <dsp:spPr>
        <a:xfrm>
          <a:off x="4173149" y="2695916"/>
          <a:ext cx="1404084" cy="136982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l" defTabSz="444500">
            <a:lnSpc>
              <a:spcPct val="90000"/>
            </a:lnSpc>
            <a:spcBef>
              <a:spcPct val="0"/>
            </a:spcBef>
            <a:spcAft>
              <a:spcPct val="35000"/>
            </a:spcAft>
            <a:buNone/>
          </a:pPr>
          <a:r>
            <a:rPr lang="es-CO" sz="1000" i="0" kern="1200" dirty="0">
              <a:latin typeface="Montserrat" panose="02000505000000020004" pitchFamily="2" charset="0"/>
            </a:rPr>
            <a:t>Leu 10-100</a:t>
          </a:r>
        </a:p>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Relación </a:t>
          </a:r>
          <a:r>
            <a:rPr lang="es-ES" sz="1000" i="0" kern="1200" dirty="0" err="1">
              <a:latin typeface="Montserrat" panose="02000505000000020004" pitchFamily="2" charset="0"/>
            </a:rPr>
            <a:t>Glu</a:t>
          </a:r>
          <a:r>
            <a:rPr lang="es-ES" sz="1000" i="0" kern="1200" dirty="0">
              <a:latin typeface="Montserrat" panose="02000505000000020004" pitchFamily="2" charset="0"/>
            </a:rPr>
            <a:t> normal </a:t>
          </a:r>
        </a:p>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Proteínas &lt;50 </a:t>
          </a:r>
        </a:p>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Gram negativo</a:t>
          </a:r>
        </a:p>
      </dsp:txBody>
      <dsp:txXfrm>
        <a:off x="4173149" y="2695916"/>
        <a:ext cx="1404084" cy="1369829"/>
      </dsp:txXfrm>
    </dsp:sp>
    <dsp:sp modelId="{03D4E5AB-EC79-4CBF-B9F0-154CF28007E3}">
      <dsp:nvSpPr>
        <dsp:cNvPr id="0" name=""/>
        <dsp:cNvSpPr/>
      </dsp:nvSpPr>
      <dsp:spPr>
        <a:xfrm>
          <a:off x="4524171" y="4331440"/>
          <a:ext cx="1318708" cy="6326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i="0" kern="1200" dirty="0">
              <a:latin typeface="Montserrat" panose="02000505000000020004" pitchFamily="2" charset="0"/>
            </a:rPr>
            <a:t>Meningitis/encefalitis viral no herpética</a:t>
          </a:r>
        </a:p>
      </dsp:txBody>
      <dsp:txXfrm>
        <a:off x="4524171" y="4331440"/>
        <a:ext cx="1318708" cy="632607"/>
      </dsp:txXfrm>
    </dsp:sp>
    <dsp:sp modelId="{3DA63B21-D833-4267-AE05-9DE22227D867}">
      <dsp:nvSpPr>
        <dsp:cNvPr id="0" name=""/>
        <dsp:cNvSpPr/>
      </dsp:nvSpPr>
      <dsp:spPr>
        <a:xfrm>
          <a:off x="5880936" y="1797613"/>
          <a:ext cx="1265214" cy="63260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1050" b="1" i="0" kern="1200" dirty="0">
              <a:latin typeface="Montserrat" panose="02000505000000020004" pitchFamily="2" charset="0"/>
            </a:rPr>
            <a:t>Leucos elevados y GR</a:t>
          </a:r>
        </a:p>
      </dsp:txBody>
      <dsp:txXfrm>
        <a:off x="5880936" y="1797613"/>
        <a:ext cx="1265214" cy="632607"/>
      </dsp:txXfrm>
    </dsp:sp>
    <dsp:sp modelId="{818A8BDC-81D7-45A3-BFBD-82C07B52186B}">
      <dsp:nvSpPr>
        <dsp:cNvPr id="0" name=""/>
        <dsp:cNvSpPr/>
      </dsp:nvSpPr>
      <dsp:spPr>
        <a:xfrm>
          <a:off x="5842929" y="2695916"/>
          <a:ext cx="1341228" cy="134274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Leu &gt; 100</a:t>
          </a:r>
        </a:p>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GR &gt; 10-100 </a:t>
          </a:r>
          <a:r>
            <a:rPr lang="es-ES" sz="1000" i="0" kern="1200" dirty="0" err="1">
              <a:latin typeface="Montserrat" panose="02000505000000020004" pitchFamily="2" charset="0"/>
            </a:rPr>
            <a:t>xc</a:t>
          </a:r>
          <a:r>
            <a:rPr lang="es-ES" sz="1000" i="0" kern="1200" dirty="0">
              <a:latin typeface="Montserrat" panose="02000505000000020004" pitchFamily="2" charset="0"/>
            </a:rPr>
            <a:t> </a:t>
          </a:r>
        </a:p>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Relación </a:t>
          </a:r>
          <a:r>
            <a:rPr lang="es-ES" sz="1000" i="0" kern="1200" dirty="0" err="1">
              <a:latin typeface="Montserrat" panose="02000505000000020004" pitchFamily="2" charset="0"/>
            </a:rPr>
            <a:t>Glu</a:t>
          </a:r>
          <a:r>
            <a:rPr lang="es-ES" sz="1000" i="0" kern="1200" dirty="0">
              <a:latin typeface="Montserrat" panose="02000505000000020004" pitchFamily="2" charset="0"/>
            </a:rPr>
            <a:t>  &gt; 0.67</a:t>
          </a:r>
        </a:p>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Proteínas &lt;50 o elevadas</a:t>
          </a:r>
        </a:p>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Gram negativo </a:t>
          </a:r>
        </a:p>
      </dsp:txBody>
      <dsp:txXfrm>
        <a:off x="5842929" y="2695916"/>
        <a:ext cx="1341228" cy="1342747"/>
      </dsp:txXfrm>
    </dsp:sp>
    <dsp:sp modelId="{668F0634-C9A6-4F6B-81B0-FF4BA6859966}">
      <dsp:nvSpPr>
        <dsp:cNvPr id="0" name=""/>
        <dsp:cNvSpPr/>
      </dsp:nvSpPr>
      <dsp:spPr>
        <a:xfrm>
          <a:off x="6178237" y="4304358"/>
          <a:ext cx="1265214" cy="6326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i="0" kern="1200" dirty="0">
              <a:latin typeface="Montserrat" panose="02000505000000020004" pitchFamily="2" charset="0"/>
            </a:rPr>
            <a:t>Encefalitis herpética</a:t>
          </a:r>
        </a:p>
      </dsp:txBody>
      <dsp:txXfrm>
        <a:off x="6178237" y="4304358"/>
        <a:ext cx="1265214" cy="632607"/>
      </dsp:txXfrm>
    </dsp:sp>
    <dsp:sp modelId="{D5187FEB-D060-4CE0-AF19-9FF065F790BF}">
      <dsp:nvSpPr>
        <dsp:cNvPr id="0" name=""/>
        <dsp:cNvSpPr/>
      </dsp:nvSpPr>
      <dsp:spPr>
        <a:xfrm>
          <a:off x="7585231" y="1797613"/>
          <a:ext cx="1265214" cy="632607"/>
        </a:xfrm>
        <a:prstGeom prst="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s-ES" sz="1050" b="1" i="0" kern="1200" dirty="0">
              <a:latin typeface="Montserrat" panose="02000505000000020004" pitchFamily="2" charset="0"/>
            </a:rPr>
            <a:t>GR elevados o xantocromía</a:t>
          </a:r>
        </a:p>
      </dsp:txBody>
      <dsp:txXfrm>
        <a:off x="7585231" y="1797613"/>
        <a:ext cx="1265214" cy="632607"/>
      </dsp:txXfrm>
    </dsp:sp>
    <dsp:sp modelId="{F78D4379-D38F-4250-9EFB-08E110A569F9}">
      <dsp:nvSpPr>
        <dsp:cNvPr id="0" name=""/>
        <dsp:cNvSpPr/>
      </dsp:nvSpPr>
      <dsp:spPr>
        <a:xfrm>
          <a:off x="7449853" y="2695916"/>
          <a:ext cx="1535970" cy="135303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i="0" kern="1200" dirty="0">
              <a:latin typeface="Montserrat" panose="02000505000000020004" pitchFamily="2" charset="0"/>
            </a:rPr>
            <a:t>Leu &lt; 5 o &lt; 1/500 GR</a:t>
          </a:r>
        </a:p>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GR &gt;100-1000</a:t>
          </a:r>
        </a:p>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Relación </a:t>
          </a:r>
          <a:r>
            <a:rPr lang="es-ES" sz="1000" i="0" kern="1200" dirty="0" err="1">
              <a:latin typeface="Montserrat" panose="02000505000000020004" pitchFamily="2" charset="0"/>
            </a:rPr>
            <a:t>Glu</a:t>
          </a:r>
          <a:r>
            <a:rPr lang="es-ES" sz="1000" i="0" kern="1200" dirty="0">
              <a:latin typeface="Montserrat" panose="02000505000000020004" pitchFamily="2" charset="0"/>
            </a:rPr>
            <a:t> &gt;0.67</a:t>
          </a:r>
        </a:p>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Proteínas &lt;50 </a:t>
          </a:r>
        </a:p>
        <a:p>
          <a:pPr marL="0" lvl="0" indent="0" algn="l" defTabSz="444500">
            <a:lnSpc>
              <a:spcPct val="90000"/>
            </a:lnSpc>
            <a:spcBef>
              <a:spcPct val="0"/>
            </a:spcBef>
            <a:spcAft>
              <a:spcPct val="35000"/>
            </a:spcAft>
            <a:buNone/>
          </a:pPr>
          <a:r>
            <a:rPr lang="es-ES" sz="1000" i="0" kern="1200" dirty="0">
              <a:latin typeface="Montserrat" panose="02000505000000020004" pitchFamily="2" charset="0"/>
            </a:rPr>
            <a:t>Gram negativo </a:t>
          </a:r>
        </a:p>
      </dsp:txBody>
      <dsp:txXfrm>
        <a:off x="7449853" y="2695916"/>
        <a:ext cx="1535970" cy="1353039"/>
      </dsp:txXfrm>
    </dsp:sp>
    <dsp:sp modelId="{F0442D59-AE65-4B2A-BDB2-A0AB48437438}">
      <dsp:nvSpPr>
        <dsp:cNvPr id="0" name=""/>
        <dsp:cNvSpPr/>
      </dsp:nvSpPr>
      <dsp:spPr>
        <a:xfrm>
          <a:off x="7833846" y="4314650"/>
          <a:ext cx="1265214" cy="6326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s-ES" sz="1000" b="1" i="0" kern="1200" dirty="0">
              <a:latin typeface="Montserrat" panose="02000505000000020004" pitchFamily="2" charset="0"/>
            </a:rPr>
            <a:t>HSA</a:t>
          </a:r>
        </a:p>
      </dsp:txBody>
      <dsp:txXfrm>
        <a:off x="7833846" y="4314650"/>
        <a:ext cx="1265214" cy="63260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C9353D-AEBC-428A-9CDB-23072AEE7F44}" type="datetimeFigureOut">
              <a:rPr lang="es-ES" smtClean="0"/>
              <a:t>02/03/2021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CDFF9C-86F5-40EE-A0D6-058003A7B6AE}" type="slidenum">
              <a:rPr lang="es-ES" smtClean="0"/>
              <a:t>‹Nº›</a:t>
            </a:fld>
            <a:endParaRPr lang="es-ES"/>
          </a:p>
        </p:txBody>
      </p:sp>
    </p:spTree>
    <p:extLst>
      <p:ext uri="{BB962C8B-B14F-4D97-AF65-F5344CB8AC3E}">
        <p14:creationId xmlns:p14="http://schemas.microsoft.com/office/powerpoint/2010/main" val="1192018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CO" dirty="0"/>
          </a:p>
        </p:txBody>
      </p:sp>
      <p:sp>
        <p:nvSpPr>
          <p:cNvPr id="4" name="Slide Number Placeholder 3"/>
          <p:cNvSpPr>
            <a:spLocks noGrp="1"/>
          </p:cNvSpPr>
          <p:nvPr>
            <p:ph type="sldNum" sz="quarter" idx="5"/>
          </p:nvPr>
        </p:nvSpPr>
        <p:spPr/>
        <p:txBody>
          <a:bodyPr/>
          <a:lstStyle/>
          <a:p>
            <a:fld id="{CCCDFF9C-86F5-40EE-A0D6-058003A7B6AE}" type="slidenum">
              <a:rPr lang="es-ES" smtClean="0"/>
              <a:t>1</a:t>
            </a:fld>
            <a:endParaRPr lang="es-ES"/>
          </a:p>
        </p:txBody>
      </p:sp>
    </p:spTree>
    <p:extLst>
      <p:ext uri="{BB962C8B-B14F-4D97-AF65-F5344CB8AC3E}">
        <p14:creationId xmlns:p14="http://schemas.microsoft.com/office/powerpoint/2010/main" val="1468350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22</a:t>
            </a:fld>
            <a:endParaRPr lang="es-ES"/>
          </a:p>
        </p:txBody>
      </p:sp>
    </p:spTree>
    <p:extLst>
      <p:ext uri="{BB962C8B-B14F-4D97-AF65-F5344CB8AC3E}">
        <p14:creationId xmlns:p14="http://schemas.microsoft.com/office/powerpoint/2010/main" val="360068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PCR alcanza su pico máximo a las 48 horas del inicio de la inflamación y empieza a elevarse a las 6 horas</a:t>
            </a:r>
          </a:p>
          <a:p>
            <a:endParaRPr lang="es-ES" dirty="0"/>
          </a:p>
          <a:p>
            <a:r>
              <a:rPr lang="es-ES" dirty="0"/>
              <a:t>LA PCT  es una </a:t>
            </a:r>
            <a:r>
              <a:rPr lang="es-ES" dirty="0" err="1"/>
              <a:t>prohormna</a:t>
            </a:r>
            <a:r>
              <a:rPr lang="es-ES" dirty="0"/>
              <a:t> que es indetectable en sujetos sanos pero eleva rápidamente de 3-6 horas después de la exposición  a una sustancia proinflamatoria de origen bacteriano para alcanzar un pico a la 8ctava </a:t>
            </a:r>
            <a:r>
              <a:rPr lang="es-ES" dirty="0" err="1"/>
              <a:t>jhora</a:t>
            </a:r>
            <a:r>
              <a:rPr lang="es-ES" dirty="0"/>
              <a:t>  manteniendo una fase de meseta de 24 horas aproximadamente. </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23</a:t>
            </a:fld>
            <a:endParaRPr lang="es-ES"/>
          </a:p>
        </p:txBody>
      </p:sp>
    </p:spTree>
    <p:extLst>
      <p:ext uri="{BB962C8B-B14F-4D97-AF65-F5344CB8AC3E}">
        <p14:creationId xmlns:p14="http://schemas.microsoft.com/office/powerpoint/2010/main" val="30452247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Alteración del nivel de consciencia, incapacidad para responder 2 comandos consecutivos, parálisis la mirada, campos visuales </a:t>
            </a:r>
            <a:r>
              <a:rPr lang="es-ES" dirty="0" err="1"/>
              <a:t>anorameles</a:t>
            </a:r>
            <a:r>
              <a:rPr lang="es-ES" dirty="0"/>
              <a:t>, parálisis </a:t>
            </a:r>
            <a:r>
              <a:rPr lang="es-ES" dirty="0" err="1"/>
              <a:t>facual</a:t>
            </a:r>
            <a:r>
              <a:rPr lang="es-ES" dirty="0"/>
              <a:t>, paresia de una </a:t>
            </a:r>
            <a:r>
              <a:rPr lang="es-ES" dirty="0" err="1"/>
              <a:t>exremidad</a:t>
            </a:r>
            <a:r>
              <a:rPr lang="es-ES" dirty="0"/>
              <a:t>, lenguaje anormales</a:t>
            </a:r>
          </a:p>
          <a:p>
            <a:r>
              <a:rPr lang="es-ES" dirty="0"/>
              <a:t>Hay un riesgo de </a:t>
            </a:r>
            <a:r>
              <a:rPr lang="es-ES" dirty="0" err="1"/>
              <a:t>de</a:t>
            </a:r>
            <a:r>
              <a:rPr lang="es-ES" dirty="0"/>
              <a:t> herniación cerebral después de retirar LCR del espacio lumbar en pacientes con presión intracraneal elevada. La meningitis aguda bacteriana causa inflamación meníngea, consecuentemente, la presión de LCR elevada se refleja en la presión de apertura. Una presión de apertura mayor de 20  es típica peri una presión puede estar mayor de 30 cm. En una revisión clásica la presión media fue de 30 m. La fisiopatología de la </a:t>
            </a:r>
            <a:r>
              <a:rPr lang="es-ES" dirty="0" err="1"/>
              <a:t>hernacion</a:t>
            </a:r>
            <a:r>
              <a:rPr lang="es-ES" dirty="0"/>
              <a:t> cerebral es que la </a:t>
            </a:r>
            <a:r>
              <a:rPr lang="es-ES" dirty="0" err="1"/>
              <a:t>remosion</a:t>
            </a:r>
            <a:r>
              <a:rPr lang="es-ES" dirty="0"/>
              <a:t> del LCR  para los estudios y la fuga que queda desde la apertura lumbar disminuye la </a:t>
            </a:r>
            <a:r>
              <a:rPr lang="es-ES" dirty="0" err="1"/>
              <a:t>rpresion</a:t>
            </a:r>
            <a:r>
              <a:rPr lang="es-ES" dirty="0"/>
              <a:t> del LCR en el espacio lumbar comparado con el espacio supratentorial Esto llevaría a un desplazamiento hacia </a:t>
            </a:r>
            <a:r>
              <a:rPr lang="es-ES" dirty="0" err="1"/>
              <a:t>abaho</a:t>
            </a:r>
            <a:r>
              <a:rPr lang="es-ES" dirty="0"/>
              <a:t> de un lóbulo temporal hacia la </a:t>
            </a:r>
            <a:r>
              <a:rPr lang="es-ES" dirty="0" err="1"/>
              <a:t>apartura</a:t>
            </a:r>
            <a:r>
              <a:rPr lang="es-ES" dirty="0"/>
              <a:t> </a:t>
            </a:r>
            <a:r>
              <a:rPr lang="es-ES" dirty="0" err="1"/>
              <a:t>tentorial</a:t>
            </a:r>
            <a:r>
              <a:rPr lang="es-ES" dirty="0"/>
              <a:t> de la línea media causando un síndrome de herniación cerebral. </a:t>
            </a:r>
          </a:p>
          <a:p>
            <a:r>
              <a:rPr lang="es-ES" dirty="0"/>
              <a:t>Cuando la herniación ocurre pasa en las siguientes 5 horas.</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24</a:t>
            </a:fld>
            <a:endParaRPr lang="es-ES"/>
          </a:p>
        </p:txBody>
      </p:sp>
    </p:spTree>
    <p:extLst>
      <p:ext uri="{BB962C8B-B14F-4D97-AF65-F5344CB8AC3E}">
        <p14:creationId xmlns:p14="http://schemas.microsoft.com/office/powerpoint/2010/main" val="841851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25</a:t>
            </a:fld>
            <a:endParaRPr lang="es-ES"/>
          </a:p>
        </p:txBody>
      </p:sp>
    </p:spTree>
    <p:extLst>
      <p:ext uri="{BB962C8B-B14F-4D97-AF65-F5344CB8AC3E}">
        <p14:creationId xmlns:p14="http://schemas.microsoft.com/office/powerpoint/2010/main" val="42804173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26</a:t>
            </a:fld>
            <a:endParaRPr lang="es-ES"/>
          </a:p>
        </p:txBody>
      </p:sp>
    </p:spTree>
    <p:extLst>
      <p:ext uri="{BB962C8B-B14F-4D97-AF65-F5344CB8AC3E}">
        <p14:creationId xmlns:p14="http://schemas.microsoft.com/office/powerpoint/2010/main" val="3644270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s-ES" dirty="0"/>
              <a:t>Que le pasa al LCR cuando se le dan antibióticos al paciente: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s-ES" dirty="0"/>
              <a:t>Efectos mínimos en hallazgos citológicos y químicos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s-ES" dirty="0"/>
              <a:t>Puede reducir el rendimiento del gran y del cultivo en 44% </a:t>
            </a: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s-ES" dirty="0"/>
              <a:t>Se cree que l </a:t>
            </a:r>
            <a:r>
              <a:rPr lang="es-ES" dirty="0" err="1"/>
              <a:t>aesterlizacion</a:t>
            </a:r>
            <a:r>
              <a:rPr lang="es-ES" dirty="0"/>
              <a:t> del LCR esta entre 4-10 horas para neumococo mientras que una hora para meningococo. </a:t>
            </a:r>
          </a:p>
          <a:p>
            <a:endParaRPr lang="es-ES" dirty="0"/>
          </a:p>
          <a:p>
            <a:r>
              <a:rPr lang="es-ES" dirty="0"/>
              <a:t>El </a:t>
            </a:r>
            <a:r>
              <a:rPr lang="es-ES" dirty="0" err="1"/>
              <a:t>rencidminto</a:t>
            </a:r>
            <a:r>
              <a:rPr lang="es-ES" dirty="0"/>
              <a:t> del cultivo cae 20% al dar </a:t>
            </a:r>
            <a:r>
              <a:rPr lang="es-ES" dirty="0" err="1"/>
              <a:t>antibioticos</a:t>
            </a:r>
            <a:r>
              <a:rPr lang="es-ES" dirty="0"/>
              <a:t>. </a:t>
            </a:r>
          </a:p>
        </p:txBody>
      </p:sp>
      <p:sp>
        <p:nvSpPr>
          <p:cNvPr id="4" name="Marcador de número de diapositiva 3"/>
          <p:cNvSpPr>
            <a:spLocks noGrp="1"/>
          </p:cNvSpPr>
          <p:nvPr>
            <p:ph type="sldNum" sz="quarter" idx="5"/>
          </p:nvPr>
        </p:nvSpPr>
        <p:spPr/>
        <p:txBody>
          <a:bodyPr/>
          <a:lstStyle/>
          <a:p>
            <a:fld id="{CCCDFF9C-86F5-40EE-A0D6-058003A7B6AE}" type="slidenum">
              <a:rPr lang="es-ES" smtClean="0"/>
              <a:t>27</a:t>
            </a:fld>
            <a:endParaRPr lang="es-ES"/>
          </a:p>
        </p:txBody>
      </p:sp>
    </p:spTree>
    <p:extLst>
      <p:ext uri="{BB962C8B-B14F-4D97-AF65-F5344CB8AC3E}">
        <p14:creationId xmlns:p14="http://schemas.microsoft.com/office/powerpoint/2010/main" val="14181391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28</a:t>
            </a:fld>
            <a:endParaRPr lang="es-ES"/>
          </a:p>
        </p:txBody>
      </p:sp>
    </p:spTree>
    <p:extLst>
      <p:ext uri="{BB962C8B-B14F-4D97-AF65-F5344CB8AC3E}">
        <p14:creationId xmlns:p14="http://schemas.microsoft.com/office/powerpoint/2010/main" val="8348440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DURACION DE LA TERAPIA 10-14 DIAS PARA NEUMOCOCO </a:t>
            </a:r>
          </a:p>
          <a:p>
            <a:endParaRPr lang="es-ES" dirty="0"/>
          </a:p>
          <a:p>
            <a:r>
              <a:rPr lang="es-ES" dirty="0"/>
              <a:t>DURACION DE LA TERAPIA PARA MENINGOCOCO 7 DIAS SE HACE CON CEFALOSPORINA DE 3ERA GENERACION,</a:t>
            </a:r>
          </a:p>
          <a:p>
            <a:endParaRPr lang="es-ES" dirty="0"/>
          </a:p>
          <a:p>
            <a:r>
              <a:rPr lang="es-ES" dirty="0"/>
              <a:t>ANTIBIOTICOS ACTIVOS CONTRA LISTERIA: LINEZOLID, PENICILINA, AMPICILINA, GENTAMICINA, QUINOLONAS ,MEROPENEM, CLORANFENICOL Y VANCOMICINA,</a:t>
            </a:r>
          </a:p>
          <a:p>
            <a:endParaRPr lang="es-ES" dirty="0"/>
          </a:p>
          <a:p>
            <a:r>
              <a:rPr lang="es-ES" dirty="0"/>
              <a:t>SI LOS CULTIVOS SALEN NEGATIVOS Y EL LIQUIDO ES DE MENINGITIS, LA DURACION DE LA TERAPIA DEBE SER DE 14 DIAS.</a:t>
            </a:r>
          </a:p>
          <a:p>
            <a:endParaRPr lang="es-ES" dirty="0"/>
          </a:p>
          <a:p>
            <a:endParaRPr lang="es-ES" dirty="0"/>
          </a:p>
          <a:p>
            <a:endParaRPr lang="es-ES" dirty="0"/>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29</a:t>
            </a:fld>
            <a:endParaRPr lang="es-ES"/>
          </a:p>
        </p:txBody>
      </p:sp>
    </p:spTree>
    <p:extLst>
      <p:ext uri="{BB962C8B-B14F-4D97-AF65-F5344CB8AC3E}">
        <p14:creationId xmlns:p14="http://schemas.microsoft.com/office/powerpoint/2010/main" val="5893639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32</a:t>
            </a:fld>
            <a:endParaRPr lang="es-ES"/>
          </a:p>
        </p:txBody>
      </p:sp>
    </p:spTree>
    <p:extLst>
      <p:ext uri="{BB962C8B-B14F-4D97-AF65-F5344CB8AC3E}">
        <p14:creationId xmlns:p14="http://schemas.microsoft.com/office/powerpoint/2010/main" val="38517313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La infección se adquiere principalmente a través de la ingesta de quistes tisulares viables en carne u otros alimentos contaminados por ooquistes (5). Los </a:t>
            </a:r>
            <a:r>
              <a:rPr lang="es-ES" dirty="0" err="1"/>
              <a:t>bradizoitos</a:t>
            </a:r>
            <a:r>
              <a:rPr lang="es-ES" dirty="0"/>
              <a:t> liberados del quiste infectan las células epiteliales intestinales y proliferan en el medio intracelular. Los </a:t>
            </a:r>
            <a:r>
              <a:rPr lang="es-ES" dirty="0" err="1"/>
              <a:t>bradizoitos</a:t>
            </a:r>
            <a:r>
              <a:rPr lang="es-ES" dirty="0"/>
              <a:t> se convierten en </a:t>
            </a:r>
            <a:r>
              <a:rPr lang="es-ES" dirty="0" err="1"/>
              <a:t>taquizoitos</a:t>
            </a:r>
            <a:r>
              <a:rPr lang="es-ES" dirty="0"/>
              <a:t> activos en el intestino y estos pueden infectar otros tejidos del huésped como músculo estriado, tejido ocular, sustancia gris y blanca cerebral. (2)</a:t>
            </a:r>
          </a:p>
          <a:p>
            <a:endParaRPr lang="es-ES" dirty="0"/>
          </a:p>
          <a:p>
            <a:r>
              <a:rPr lang="es-ES" dirty="0"/>
              <a:t>Los </a:t>
            </a:r>
            <a:r>
              <a:rPr lang="es-ES" dirty="0" err="1"/>
              <a:t>bradizoitos</a:t>
            </a:r>
            <a:r>
              <a:rPr lang="es-ES" dirty="0"/>
              <a:t> a través de la modificación del medio intracelular pueden evadir el sistema inmune del hospedero y pueden sobrevivir en dicho medio por periodos indefinidos constituyendo la infección latente en forma de quistes tisulares. Dichos quistes están constituidos por </a:t>
            </a:r>
            <a:r>
              <a:rPr lang="es-ES" dirty="0" err="1"/>
              <a:t>bradizoitos</a:t>
            </a:r>
            <a:r>
              <a:rPr lang="es-ES" dirty="0"/>
              <a:t> y pueden reactivarse durante periodos de inmunosupresión convirtiéndose en </a:t>
            </a:r>
            <a:r>
              <a:rPr lang="es-ES" dirty="0" err="1"/>
              <a:t>taquizoitos</a:t>
            </a:r>
            <a:r>
              <a:rPr lang="es-ES" dirty="0"/>
              <a:t> (2), siendo el sitio más común de reactivación el sistema nervioso central, además se considera la toxoplasmosis como la causa más común de manifestación neurológica focal en pacientes con infección por VIH (4). </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33</a:t>
            </a:fld>
            <a:endParaRPr lang="es-ES"/>
          </a:p>
        </p:txBody>
      </p:sp>
    </p:spTree>
    <p:extLst>
      <p:ext uri="{BB962C8B-B14F-4D97-AF65-F5344CB8AC3E}">
        <p14:creationId xmlns:p14="http://schemas.microsoft.com/office/powerpoint/2010/main" val="3105354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2</a:t>
            </a:fld>
            <a:endParaRPr lang="es-ES"/>
          </a:p>
        </p:txBody>
      </p:sp>
    </p:spTree>
    <p:extLst>
      <p:ext uri="{BB962C8B-B14F-4D97-AF65-F5344CB8AC3E}">
        <p14:creationId xmlns:p14="http://schemas.microsoft.com/office/powerpoint/2010/main" val="2815708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b="1" kern="1200" dirty="0">
                <a:solidFill>
                  <a:schemeClr val="tx1"/>
                </a:solidFill>
                <a:effectLst/>
                <a:latin typeface="+mn-lt"/>
                <a:ea typeface="+mn-ea"/>
                <a:cs typeface="+mn-cs"/>
              </a:rPr>
              <a:t>Absceso cerebral:</a:t>
            </a:r>
          </a:p>
          <a:p>
            <a:r>
              <a:rPr lang="es-ES_tradnl" sz="1200" kern="1200" dirty="0">
                <a:solidFill>
                  <a:schemeClr val="tx1"/>
                </a:solidFill>
                <a:effectLst/>
                <a:latin typeface="+mn-lt"/>
                <a:ea typeface="+mn-ea"/>
                <a:cs typeface="+mn-cs"/>
              </a:rPr>
              <a:t>También conocido como encefalitis por toxoplasma, es la manifestación más común, tiene un curso clínico subagudo, con instauración de los síntomas en semanas. Los abscesos pueden ser múltiples, trayendo síntomas multifocales como crisis epilépticas focales, afasia, apraxia, defectos del campo visual, hemiparesia, alteraciones sensitivas o disfunción cerebelosa. </a:t>
            </a:r>
          </a:p>
          <a:p>
            <a:endParaRPr lang="es-ES_tradnl"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Los síntomas no focales (difusos) como confusión, anormalidades cognitivas o trastorno de la personalidad tienden a ocurrir de manera temprana, pero a medida que la enfermedad progresa, tienden a predominar los síntomas focales. Otras manifestaciones que pueden observarse son los trastornos del movimiento, lo cual es explicado por el compromiso de ganglios basales, dando manifestaciones de un síndrome extrapiramidal como: parkinsonismo, </a:t>
            </a:r>
            <a:r>
              <a:rPr lang="es-ES_tradnl" sz="1200" kern="1200" dirty="0" err="1">
                <a:solidFill>
                  <a:schemeClr val="tx1"/>
                </a:solidFill>
                <a:effectLst/>
                <a:latin typeface="+mn-lt"/>
                <a:ea typeface="+mn-ea"/>
                <a:cs typeface="+mn-cs"/>
              </a:rPr>
              <a:t>hemicorea</a:t>
            </a:r>
            <a:r>
              <a:rPr lang="es-ES_tradnl" sz="1200" kern="1200" dirty="0">
                <a:solidFill>
                  <a:schemeClr val="tx1"/>
                </a:solidFill>
                <a:effectLst/>
                <a:latin typeface="+mn-lt"/>
                <a:ea typeface="+mn-ea"/>
                <a:cs typeface="+mn-cs"/>
              </a:rPr>
              <a:t>, </a:t>
            </a:r>
            <a:r>
              <a:rPr lang="es-ES_tradnl" sz="1200" kern="1200" dirty="0" err="1">
                <a:solidFill>
                  <a:schemeClr val="tx1"/>
                </a:solidFill>
                <a:effectLst/>
                <a:latin typeface="+mn-lt"/>
                <a:ea typeface="+mn-ea"/>
                <a:cs typeface="+mn-cs"/>
              </a:rPr>
              <a:t>hemibalismo</a:t>
            </a:r>
            <a:r>
              <a:rPr lang="es-ES_tradnl" sz="1200" kern="1200" dirty="0">
                <a:solidFill>
                  <a:schemeClr val="tx1"/>
                </a:solidFill>
                <a:effectLst/>
                <a:latin typeface="+mn-lt"/>
                <a:ea typeface="+mn-ea"/>
                <a:cs typeface="+mn-cs"/>
              </a:rPr>
              <a:t>, </a:t>
            </a:r>
            <a:r>
              <a:rPr lang="es-ES_tradnl" sz="1200" kern="1200" dirty="0" err="1">
                <a:solidFill>
                  <a:schemeClr val="tx1"/>
                </a:solidFill>
                <a:effectLst/>
                <a:latin typeface="+mn-lt"/>
                <a:ea typeface="+mn-ea"/>
                <a:cs typeface="+mn-cs"/>
              </a:rPr>
              <a:t>hemidistonia</a:t>
            </a:r>
            <a:r>
              <a:rPr lang="es-ES_tradnl" sz="1200" kern="1200" dirty="0">
                <a:solidFill>
                  <a:schemeClr val="tx1"/>
                </a:solidFill>
                <a:effectLst/>
                <a:latin typeface="+mn-lt"/>
                <a:ea typeface="+mn-ea"/>
                <a:cs typeface="+mn-cs"/>
              </a:rPr>
              <a:t> o temblor </a:t>
            </a:r>
            <a:r>
              <a:rPr lang="es-ES_tradnl" sz="1200" kern="1200" dirty="0" err="1">
                <a:solidFill>
                  <a:schemeClr val="tx1"/>
                </a:solidFill>
                <a:effectLst/>
                <a:latin typeface="+mn-lt"/>
                <a:ea typeface="+mn-ea"/>
                <a:cs typeface="+mn-cs"/>
              </a:rPr>
              <a:t>rubral</a:t>
            </a:r>
            <a:r>
              <a:rPr lang="es-ES_tradnl" sz="1200" kern="1200" dirty="0">
                <a:solidFill>
                  <a:schemeClr val="tx1"/>
                </a:solidFill>
                <a:effectLst/>
                <a:latin typeface="+mn-lt"/>
                <a:ea typeface="+mn-ea"/>
                <a:cs typeface="+mn-cs"/>
              </a:rPr>
              <a:t> (2). </a:t>
            </a:r>
          </a:p>
          <a:p>
            <a:endParaRPr lang="es-ES_tradnl" sz="1200" kern="1200" dirty="0">
              <a:solidFill>
                <a:schemeClr val="tx1"/>
              </a:solidFill>
              <a:effectLst/>
              <a:latin typeface="+mn-lt"/>
              <a:ea typeface="+mn-ea"/>
              <a:cs typeface="+mn-cs"/>
            </a:endParaRPr>
          </a:p>
          <a:p>
            <a:r>
              <a:rPr lang="es-ES_tradnl" sz="1200" b="1" kern="1200" dirty="0">
                <a:solidFill>
                  <a:schemeClr val="tx1"/>
                </a:solidFill>
                <a:effectLst/>
                <a:latin typeface="+mn-lt"/>
                <a:ea typeface="+mn-ea"/>
                <a:cs typeface="+mn-cs"/>
              </a:rPr>
              <a:t>Encefalitis</a:t>
            </a:r>
            <a:r>
              <a:rPr lang="es-ES_tradnl" sz="1200" b="1" kern="1200" baseline="0" dirty="0">
                <a:solidFill>
                  <a:schemeClr val="tx1"/>
                </a:solidFill>
                <a:effectLst/>
                <a:latin typeface="+mn-lt"/>
                <a:ea typeface="+mn-ea"/>
                <a:cs typeface="+mn-cs"/>
              </a:rPr>
              <a:t> difusa:</a:t>
            </a:r>
          </a:p>
          <a:p>
            <a:pPr marL="0" marR="0" indent="0" algn="l" defTabSz="4572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Es muy rara y tiene un inicio subagudo, se caracteriza por compromiso cognitivo, alteración del estado de consciencia o convulsiones(2). </a:t>
            </a:r>
            <a:endParaRPr lang="es-ES" dirty="0"/>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34</a:t>
            </a:fld>
            <a:endParaRPr lang="es-ES"/>
          </a:p>
        </p:txBody>
      </p:sp>
    </p:spTree>
    <p:extLst>
      <p:ext uri="{BB962C8B-B14F-4D97-AF65-F5344CB8AC3E}">
        <p14:creationId xmlns:p14="http://schemas.microsoft.com/office/powerpoint/2010/main" val="31177639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35</a:t>
            </a:fld>
            <a:endParaRPr lang="es-ES"/>
          </a:p>
        </p:txBody>
      </p:sp>
    </p:spTree>
    <p:extLst>
      <p:ext uri="{BB962C8B-B14F-4D97-AF65-F5344CB8AC3E}">
        <p14:creationId xmlns:p14="http://schemas.microsoft.com/office/powerpoint/2010/main" val="7639665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37</a:t>
            </a:fld>
            <a:endParaRPr lang="es-ES"/>
          </a:p>
        </p:txBody>
      </p:sp>
    </p:spTree>
    <p:extLst>
      <p:ext uri="{BB962C8B-B14F-4D97-AF65-F5344CB8AC3E}">
        <p14:creationId xmlns:p14="http://schemas.microsoft.com/office/powerpoint/2010/main" val="4751318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lvl="0"/>
            <a:r>
              <a:rPr lang="es-ES_tradnl" sz="1200" b="1" kern="1200" dirty="0">
                <a:solidFill>
                  <a:schemeClr val="tx1"/>
                </a:solidFill>
                <a:effectLst/>
                <a:latin typeface="+mn-lt"/>
                <a:ea typeface="+mn-ea"/>
                <a:cs typeface="+mn-cs"/>
              </a:rPr>
              <a:t>Terapia de inducción (4, 7):</a:t>
            </a:r>
            <a:endParaRPr lang="en-US" sz="1200" b="1"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Tiene como duración 6 semanas y como medicamento de acuerdo con la disponibilidad en nuestro medio, contamos con:</a:t>
            </a:r>
            <a:endParaRPr lang="en-US" sz="1200" kern="1200" dirty="0">
              <a:solidFill>
                <a:schemeClr val="tx1"/>
              </a:solidFill>
              <a:effectLst/>
              <a:latin typeface="+mn-lt"/>
              <a:ea typeface="+mn-ea"/>
              <a:cs typeface="+mn-cs"/>
            </a:endParaRPr>
          </a:p>
          <a:p>
            <a:pPr lvl="0"/>
            <a:r>
              <a:rPr lang="es-ES_tradnl" sz="1200" u="sng" kern="1200" dirty="0" err="1">
                <a:solidFill>
                  <a:schemeClr val="tx1"/>
                </a:solidFill>
                <a:effectLst/>
                <a:latin typeface="+mn-lt"/>
                <a:ea typeface="+mn-ea"/>
                <a:cs typeface="+mn-cs"/>
              </a:rPr>
              <a:t>Trimetoprim</a:t>
            </a:r>
            <a:r>
              <a:rPr lang="es-ES_tradnl" sz="1200" kern="1200" dirty="0">
                <a:solidFill>
                  <a:schemeClr val="tx1"/>
                </a:solidFill>
                <a:effectLst/>
                <a:latin typeface="+mn-lt"/>
                <a:ea typeface="+mn-ea"/>
                <a:cs typeface="+mn-cs"/>
              </a:rPr>
              <a:t> 5 mg/Kg + </a:t>
            </a:r>
            <a:r>
              <a:rPr lang="es-ES_tradnl" sz="1200" u="sng" kern="1200" dirty="0">
                <a:solidFill>
                  <a:schemeClr val="tx1"/>
                </a:solidFill>
                <a:effectLst/>
                <a:latin typeface="+mn-lt"/>
                <a:ea typeface="+mn-ea"/>
                <a:cs typeface="+mn-cs"/>
              </a:rPr>
              <a:t>Sulfametoxazol</a:t>
            </a:r>
            <a:r>
              <a:rPr lang="es-ES_tradnl" sz="1200" kern="1200" dirty="0">
                <a:solidFill>
                  <a:schemeClr val="tx1"/>
                </a:solidFill>
                <a:effectLst/>
                <a:latin typeface="+mn-lt"/>
                <a:ea typeface="+mn-ea"/>
                <a:cs typeface="+mn-cs"/>
              </a:rPr>
              <a:t> (TMP SMX) 25 mg/Kg (IV o VO) cada 12 horas</a:t>
            </a:r>
            <a:endParaRPr lang="en-US" sz="1200" kern="1200" dirty="0">
              <a:solidFill>
                <a:schemeClr val="tx1"/>
              </a:solidFill>
              <a:effectLst/>
              <a:latin typeface="+mn-lt"/>
              <a:ea typeface="+mn-ea"/>
              <a:cs typeface="+mn-cs"/>
            </a:endParaRPr>
          </a:p>
          <a:p>
            <a:r>
              <a:rPr lang="es-ES"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ES" sz="1200" b="1" kern="1200" dirty="0">
                <a:solidFill>
                  <a:schemeClr val="tx1"/>
                </a:solidFill>
                <a:effectLst/>
                <a:latin typeface="+mn-lt"/>
                <a:ea typeface="+mn-ea"/>
                <a:cs typeface="+mn-cs"/>
              </a:rPr>
              <a:t>Otros esquemas terapéuticos con poca disponibilidad en nuestro medio son:</a:t>
            </a:r>
            <a:endParaRPr lang="en-US" sz="1200" b="1" kern="1200" dirty="0">
              <a:solidFill>
                <a:schemeClr val="tx1"/>
              </a:solidFill>
              <a:effectLst/>
              <a:latin typeface="+mn-lt"/>
              <a:ea typeface="+mn-ea"/>
              <a:cs typeface="+mn-cs"/>
            </a:endParaRPr>
          </a:p>
          <a:p>
            <a:pPr lvl="0"/>
            <a:r>
              <a:rPr lang="es-ES" sz="1200" u="sng" kern="1200" dirty="0" err="1">
                <a:solidFill>
                  <a:schemeClr val="tx1"/>
                </a:solidFill>
                <a:effectLst/>
                <a:latin typeface="+mn-lt"/>
                <a:ea typeface="+mn-ea"/>
                <a:cs typeface="+mn-cs"/>
              </a:rPr>
              <a:t>Pirimetamina</a:t>
            </a:r>
            <a:r>
              <a:rPr lang="es-ES" sz="1200" kern="1200" dirty="0">
                <a:solidFill>
                  <a:schemeClr val="tx1"/>
                </a:solidFill>
                <a:effectLst/>
                <a:latin typeface="+mn-lt"/>
                <a:ea typeface="+mn-ea"/>
                <a:cs typeface="+mn-cs"/>
              </a:rPr>
              <a:t> 200 mg dosis de carga seguida de dosis basada en peso: 50 mg/día (&lt;60 Kg) – 75 mg/día (&gt;60 Kg) + </a:t>
            </a:r>
            <a:r>
              <a:rPr lang="es-ES" sz="1200" kern="1200" dirty="0" err="1">
                <a:solidFill>
                  <a:schemeClr val="tx1"/>
                </a:solidFill>
                <a:effectLst/>
                <a:latin typeface="+mn-lt"/>
                <a:ea typeface="+mn-ea"/>
                <a:cs typeface="+mn-cs"/>
              </a:rPr>
              <a:t>sulfafiazina</a:t>
            </a:r>
            <a:r>
              <a:rPr lang="es-ES" sz="1200" kern="1200" dirty="0">
                <a:solidFill>
                  <a:schemeClr val="tx1"/>
                </a:solidFill>
                <a:effectLst/>
                <a:latin typeface="+mn-lt"/>
                <a:ea typeface="+mn-ea"/>
                <a:cs typeface="+mn-cs"/>
              </a:rPr>
              <a:t> 1000 mg (&lt;60 Kg) – 1500 mg(&gt;60 Kg) (Tratamiento de elección)</a:t>
            </a:r>
            <a:endParaRPr lang="en-US" sz="1200" kern="1200" dirty="0">
              <a:solidFill>
                <a:schemeClr val="tx1"/>
              </a:solidFill>
              <a:effectLst/>
              <a:latin typeface="+mn-lt"/>
              <a:ea typeface="+mn-ea"/>
              <a:cs typeface="+mn-cs"/>
            </a:endParaRPr>
          </a:p>
          <a:p>
            <a:pPr lvl="0"/>
            <a:r>
              <a:rPr lang="es-ES" sz="1200" u="sng" kern="1200" dirty="0" err="1">
                <a:solidFill>
                  <a:schemeClr val="tx1"/>
                </a:solidFill>
                <a:effectLst/>
                <a:latin typeface="+mn-lt"/>
                <a:ea typeface="+mn-ea"/>
                <a:cs typeface="+mn-cs"/>
              </a:rPr>
              <a:t>Pirimetamina</a:t>
            </a:r>
            <a:r>
              <a:rPr lang="es-ES" sz="1200" kern="1200" dirty="0">
                <a:solidFill>
                  <a:schemeClr val="tx1"/>
                </a:solidFill>
                <a:effectLst/>
                <a:latin typeface="+mn-lt"/>
                <a:ea typeface="+mn-ea"/>
                <a:cs typeface="+mn-cs"/>
              </a:rPr>
              <a:t> + </a:t>
            </a:r>
            <a:r>
              <a:rPr lang="es-ES" sz="1200" u="sng" kern="1200" dirty="0">
                <a:solidFill>
                  <a:schemeClr val="tx1"/>
                </a:solidFill>
                <a:effectLst/>
                <a:latin typeface="+mn-lt"/>
                <a:ea typeface="+mn-ea"/>
                <a:cs typeface="+mn-cs"/>
              </a:rPr>
              <a:t>clindamicina</a:t>
            </a:r>
            <a:r>
              <a:rPr lang="es-ES" sz="1200" kern="1200" dirty="0">
                <a:solidFill>
                  <a:schemeClr val="tx1"/>
                </a:solidFill>
                <a:effectLst/>
                <a:latin typeface="+mn-lt"/>
                <a:ea typeface="+mn-ea"/>
                <a:cs typeface="+mn-cs"/>
              </a:rPr>
              <a:t> 600 mg IV o VO cada 6 horas</a:t>
            </a:r>
            <a:endParaRPr lang="en-US" sz="1200" kern="1200" dirty="0">
              <a:solidFill>
                <a:schemeClr val="tx1"/>
              </a:solidFill>
              <a:effectLst/>
              <a:latin typeface="+mn-lt"/>
              <a:ea typeface="+mn-ea"/>
              <a:cs typeface="+mn-cs"/>
            </a:endParaRPr>
          </a:p>
          <a:p>
            <a:pPr lvl="0"/>
            <a:r>
              <a:rPr lang="es-ES" sz="1200" u="sng" kern="1200" dirty="0" err="1">
                <a:solidFill>
                  <a:schemeClr val="tx1"/>
                </a:solidFill>
                <a:effectLst/>
                <a:latin typeface="+mn-lt"/>
                <a:ea typeface="+mn-ea"/>
                <a:cs typeface="+mn-cs"/>
              </a:rPr>
              <a:t>Atovaquona</a:t>
            </a:r>
            <a:r>
              <a:rPr lang="es-ES" sz="1200" kern="1200" dirty="0">
                <a:solidFill>
                  <a:schemeClr val="tx1"/>
                </a:solidFill>
                <a:effectLst/>
                <a:latin typeface="+mn-lt"/>
                <a:ea typeface="+mn-ea"/>
                <a:cs typeface="+mn-cs"/>
              </a:rPr>
              <a:t> 1500 mg VO cada 12 horas + </a:t>
            </a:r>
            <a:r>
              <a:rPr lang="es-ES" sz="1200" u="sng" kern="1200" dirty="0" err="1">
                <a:solidFill>
                  <a:schemeClr val="tx1"/>
                </a:solidFill>
                <a:effectLst/>
                <a:latin typeface="+mn-lt"/>
                <a:ea typeface="+mn-ea"/>
                <a:cs typeface="+mn-cs"/>
              </a:rPr>
              <a:t>pirimetamina</a:t>
            </a:r>
            <a:endParaRPr lang="en-US" sz="1200" kern="1200" dirty="0">
              <a:solidFill>
                <a:schemeClr val="tx1"/>
              </a:solidFill>
              <a:effectLst/>
              <a:latin typeface="+mn-lt"/>
              <a:ea typeface="+mn-ea"/>
              <a:cs typeface="+mn-cs"/>
            </a:endParaRPr>
          </a:p>
          <a:p>
            <a:pPr lvl="0"/>
            <a:r>
              <a:rPr lang="es-ES" sz="1200" u="sng" kern="1200" dirty="0" err="1">
                <a:solidFill>
                  <a:schemeClr val="tx1"/>
                </a:solidFill>
                <a:effectLst/>
                <a:latin typeface="+mn-lt"/>
                <a:ea typeface="+mn-ea"/>
                <a:cs typeface="+mn-cs"/>
              </a:rPr>
              <a:t>Atovaquona</a:t>
            </a:r>
            <a:r>
              <a:rPr lang="es-ES" sz="1200" kern="1200" dirty="0">
                <a:solidFill>
                  <a:schemeClr val="tx1"/>
                </a:solidFill>
                <a:effectLst/>
                <a:latin typeface="+mn-lt"/>
                <a:ea typeface="+mn-ea"/>
                <a:cs typeface="+mn-cs"/>
              </a:rPr>
              <a:t> 1500 mg VO cada 12 horas + </a:t>
            </a:r>
            <a:r>
              <a:rPr lang="es-ES" sz="1200" u="sng" kern="1200" dirty="0">
                <a:solidFill>
                  <a:schemeClr val="tx1"/>
                </a:solidFill>
                <a:effectLst/>
                <a:latin typeface="+mn-lt"/>
                <a:ea typeface="+mn-ea"/>
                <a:cs typeface="+mn-cs"/>
              </a:rPr>
              <a:t>sulfadiazina</a:t>
            </a:r>
            <a:endParaRPr lang="en-US"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38</a:t>
            </a:fld>
            <a:endParaRPr lang="es-ES"/>
          </a:p>
        </p:txBody>
      </p:sp>
    </p:spTree>
    <p:extLst>
      <p:ext uri="{BB962C8B-B14F-4D97-AF65-F5344CB8AC3E}">
        <p14:creationId xmlns:p14="http://schemas.microsoft.com/office/powerpoint/2010/main" val="4009426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Es la segunda causa más común de lesiones focales en pacientes con VIH, es un subtipo de linfoma no Hodgkin limitado al sistema nervioso central, es usualmente visto en pacientes con enfermedad avanzada (CD4+ &lt; 50/mm3) y es 1000 veces más común en pacientes con VIH que en la población general (3). Con la introducción de la terapia HAART el porcentaje de dicha neoplasia hematológica en pacientes con VIH ha disminuido significativamente a 12.9% entre el 2001-2007, contando con una incidencia previa del 48% entre 1990 -1995 (4). </a:t>
            </a:r>
          </a:p>
          <a:p>
            <a:endParaRPr lang="es-ES" dirty="0"/>
          </a:p>
          <a:p>
            <a:r>
              <a:rPr lang="es-ES" dirty="0"/>
              <a:t>La patogénesis del linfoma primario del sistema nervioso central en pacientes con VIH se asocia a múltiples alteraciones genéticas como la activación de proto oncogenes y la proliferación monoclonal de células B infectadas por el virus de Epstein Barr (1) en presencia de desregulación inmune e inmunosupresión severa (3).  </a:t>
            </a:r>
          </a:p>
          <a:p>
            <a:endParaRPr lang="es-ES" dirty="0"/>
          </a:p>
          <a:p>
            <a:r>
              <a:rPr lang="es-ES" dirty="0" err="1"/>
              <a:t>The</a:t>
            </a:r>
            <a:r>
              <a:rPr lang="es-ES" dirty="0"/>
              <a:t> </a:t>
            </a:r>
            <a:r>
              <a:rPr lang="es-ES" dirty="0" err="1"/>
              <a:t>most</a:t>
            </a:r>
            <a:r>
              <a:rPr lang="es-ES" dirty="0"/>
              <a:t> </a:t>
            </a:r>
            <a:r>
              <a:rPr lang="es-ES" dirty="0" err="1"/>
              <a:t>likely</a:t>
            </a:r>
            <a:r>
              <a:rPr lang="es-ES" dirty="0"/>
              <a:t> </a:t>
            </a:r>
            <a:r>
              <a:rPr lang="es-ES" dirty="0" err="1"/>
              <a:t>etiology</a:t>
            </a:r>
            <a:r>
              <a:rPr lang="es-ES" dirty="0"/>
              <a:t> </a:t>
            </a:r>
            <a:r>
              <a:rPr lang="es-ES" dirty="0" err="1"/>
              <a:t>is</a:t>
            </a:r>
            <a:r>
              <a:rPr lang="es-ES" dirty="0"/>
              <a:t> </a:t>
            </a:r>
            <a:r>
              <a:rPr lang="es-ES" dirty="0" err="1"/>
              <a:t>ineffective</a:t>
            </a:r>
            <a:r>
              <a:rPr lang="es-ES" dirty="0"/>
              <a:t> </a:t>
            </a:r>
            <a:r>
              <a:rPr lang="es-ES" dirty="0" err="1"/>
              <a:t>immunoregulation</a:t>
            </a:r>
            <a:r>
              <a:rPr lang="es-ES" dirty="0"/>
              <a:t> </a:t>
            </a:r>
            <a:r>
              <a:rPr lang="es-ES" dirty="0" err="1"/>
              <a:t>of</a:t>
            </a:r>
            <a:r>
              <a:rPr lang="es-ES" dirty="0"/>
              <a:t> EBV, </a:t>
            </a:r>
            <a:r>
              <a:rPr lang="es-ES" dirty="0" err="1"/>
              <a:t>inducing</a:t>
            </a:r>
            <a:r>
              <a:rPr lang="es-ES" dirty="0"/>
              <a:t> </a:t>
            </a:r>
            <a:r>
              <a:rPr lang="es-ES" dirty="0" err="1"/>
              <a:t>oncogenic</a:t>
            </a:r>
            <a:r>
              <a:rPr lang="es-ES" dirty="0"/>
              <a:t> </a:t>
            </a:r>
            <a:r>
              <a:rPr lang="es-ES" dirty="0" err="1"/>
              <a:t>protein</a:t>
            </a:r>
            <a:r>
              <a:rPr lang="es-ES" dirty="0"/>
              <a:t> </a:t>
            </a:r>
            <a:r>
              <a:rPr lang="es-ES" dirty="0" err="1"/>
              <a:t>expression</a:t>
            </a:r>
            <a:r>
              <a:rPr lang="es-ES" dirty="0"/>
              <a:t>, and </a:t>
            </a:r>
            <a:r>
              <a:rPr lang="es-ES" dirty="0" err="1"/>
              <a:t>subsequent</a:t>
            </a:r>
            <a:r>
              <a:rPr lang="es-ES" dirty="0"/>
              <a:t> </a:t>
            </a:r>
            <a:r>
              <a:rPr lang="es-ES" dirty="0" err="1"/>
              <a:t>loss</a:t>
            </a:r>
            <a:r>
              <a:rPr lang="es-ES" dirty="0"/>
              <a:t> </a:t>
            </a:r>
            <a:r>
              <a:rPr lang="es-ES" dirty="0" err="1"/>
              <a:t>of</a:t>
            </a:r>
            <a:r>
              <a:rPr lang="es-ES" dirty="0"/>
              <a:t> apoptosis and </a:t>
            </a:r>
            <a:r>
              <a:rPr lang="es-ES" dirty="0" err="1"/>
              <a:t>increased</a:t>
            </a:r>
            <a:r>
              <a:rPr lang="es-ES" dirty="0"/>
              <a:t> </a:t>
            </a:r>
            <a:r>
              <a:rPr lang="es-ES" dirty="0" err="1"/>
              <a:t>proliferation</a:t>
            </a:r>
            <a:r>
              <a:rPr lang="es-ES" dirty="0"/>
              <a:t> </a:t>
            </a:r>
            <a:r>
              <a:rPr lang="es-ES" dirty="0" err="1"/>
              <a:t>of</a:t>
            </a:r>
            <a:r>
              <a:rPr lang="es-ES" dirty="0"/>
              <a:t> </a:t>
            </a:r>
            <a:r>
              <a:rPr lang="es-ES" dirty="0" err="1"/>
              <a:t>lymphocytes</a:t>
            </a:r>
            <a:r>
              <a:rPr lang="es-ES" dirty="0"/>
              <a:t>. PCNSL </a:t>
            </a:r>
            <a:r>
              <a:rPr lang="es-ES" dirty="0" err="1"/>
              <a:t>generally</a:t>
            </a:r>
            <a:r>
              <a:rPr lang="es-ES" dirty="0"/>
              <a:t> </a:t>
            </a:r>
            <a:r>
              <a:rPr lang="es-ES" dirty="0" err="1"/>
              <a:t>presents</a:t>
            </a:r>
            <a:r>
              <a:rPr lang="es-ES" dirty="0"/>
              <a:t> </a:t>
            </a:r>
            <a:r>
              <a:rPr lang="es-ES" dirty="0" err="1"/>
              <a:t>with</a:t>
            </a:r>
            <a:r>
              <a:rPr lang="es-ES" dirty="0"/>
              <a:t> supratentorial, single </a:t>
            </a:r>
            <a:r>
              <a:rPr lang="es-ES" dirty="0" err="1"/>
              <a:t>or</a:t>
            </a:r>
            <a:r>
              <a:rPr lang="es-ES" dirty="0"/>
              <a:t> </a:t>
            </a:r>
            <a:r>
              <a:rPr lang="es-ES" dirty="0" err="1"/>
              <a:t>multiple</a:t>
            </a:r>
            <a:r>
              <a:rPr lang="es-ES" dirty="0"/>
              <a:t>, </a:t>
            </a:r>
            <a:r>
              <a:rPr lang="es-ES" dirty="0" err="1"/>
              <a:t>contrast-enhancing</a:t>
            </a:r>
            <a:r>
              <a:rPr lang="es-ES" dirty="0"/>
              <a:t> </a:t>
            </a:r>
            <a:r>
              <a:rPr lang="es-ES" dirty="0" err="1"/>
              <a:t>lesions</a:t>
            </a:r>
            <a:r>
              <a:rPr lang="es-ES" dirty="0"/>
              <a:t>.</a:t>
            </a:r>
          </a:p>
          <a:p>
            <a:endParaRPr lang="es-ES" dirty="0"/>
          </a:p>
          <a:p>
            <a:endParaRPr lang="es-ES" dirty="0"/>
          </a:p>
          <a:p>
            <a:endParaRPr lang="es-ES" dirty="0"/>
          </a:p>
          <a:p>
            <a:r>
              <a:rPr lang="es-ES" dirty="0" err="1"/>
              <a:t>Bilgrami</a:t>
            </a:r>
            <a:r>
              <a:rPr lang="es-ES" dirty="0"/>
              <a:t> M, </a:t>
            </a:r>
            <a:r>
              <a:rPr lang="es-ES" dirty="0" err="1"/>
              <a:t>O`Keefe</a:t>
            </a:r>
            <a:r>
              <a:rPr lang="es-ES" dirty="0"/>
              <a:t> P. </a:t>
            </a:r>
            <a:r>
              <a:rPr lang="es-ES" dirty="0" err="1"/>
              <a:t>Handb</a:t>
            </a:r>
            <a:r>
              <a:rPr lang="es-ES" dirty="0"/>
              <a:t> Clin Neurol. 121: 1321-44 (2014). </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41</a:t>
            </a:fld>
            <a:endParaRPr lang="es-ES"/>
          </a:p>
        </p:txBody>
      </p:sp>
    </p:spTree>
    <p:extLst>
      <p:ext uri="{BB962C8B-B14F-4D97-AF65-F5344CB8AC3E}">
        <p14:creationId xmlns:p14="http://schemas.microsoft.com/office/powerpoint/2010/main" val="33273013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kern="1200" dirty="0">
                <a:solidFill>
                  <a:schemeClr val="tx1"/>
                </a:solidFill>
                <a:effectLst/>
                <a:latin typeface="+mn-lt"/>
                <a:ea typeface="+mn-ea"/>
                <a:cs typeface="+mn-cs"/>
              </a:rPr>
              <a:t>Se presenta con mayor frecuencia en hombres que en mujeres, en la cuarta década de la vida (3), sus manifestaciones clínicas son inespecíficas y pueden incluir letargia, cambios cognitivos, cefalea y síntomas neurológicos focales secundarios a lesión ocupante de espacio intracraneal (</a:t>
            </a:r>
            <a:r>
              <a:rPr lang="es-ES_tradnl" sz="1200" kern="1200" dirty="0" err="1">
                <a:solidFill>
                  <a:schemeClr val="tx1"/>
                </a:solidFill>
                <a:effectLst/>
                <a:latin typeface="+mn-lt"/>
                <a:ea typeface="+mn-ea"/>
                <a:cs typeface="+mn-cs"/>
              </a:rPr>
              <a:t>ej</a:t>
            </a:r>
            <a:r>
              <a:rPr lang="es-ES_tradnl" sz="1200" kern="1200" dirty="0">
                <a:solidFill>
                  <a:schemeClr val="tx1"/>
                </a:solidFill>
                <a:effectLst/>
                <a:latin typeface="+mn-lt"/>
                <a:ea typeface="+mn-ea"/>
                <a:cs typeface="+mn-cs"/>
              </a:rPr>
              <a:t> hemiparesia, afasia, crisis epilépticas sintomáticas), las cuales tienen instauración progresiva; los síntomas sistémicos B usualmente no están presentes. Se han descrito casos limitados a las </a:t>
            </a:r>
            <a:r>
              <a:rPr lang="es-ES_tradnl" sz="1200" kern="1200" dirty="0" err="1">
                <a:solidFill>
                  <a:schemeClr val="tx1"/>
                </a:solidFill>
                <a:effectLst/>
                <a:latin typeface="+mn-lt"/>
                <a:ea typeface="+mn-ea"/>
                <a:cs typeface="+mn-cs"/>
              </a:rPr>
              <a:t>leptomenínges</a:t>
            </a:r>
            <a:r>
              <a:rPr lang="es-ES_tradnl" sz="1200" kern="1200" dirty="0">
                <a:solidFill>
                  <a:schemeClr val="tx1"/>
                </a:solidFill>
                <a:effectLst/>
                <a:latin typeface="+mn-lt"/>
                <a:ea typeface="+mn-ea"/>
                <a:cs typeface="+mn-cs"/>
              </a:rPr>
              <a:t>.  (1, 6</a:t>
            </a:r>
            <a:r>
              <a:rPr lang="en-US" sz="1200" kern="1200" dirty="0">
                <a:solidFill>
                  <a:schemeClr val="tx1"/>
                </a:solidFill>
                <a:effectLst/>
                <a:latin typeface="+mn-lt"/>
                <a:ea typeface="+mn-ea"/>
                <a:cs typeface="+mn-cs"/>
              </a:rPr>
              <a:t>)</a:t>
            </a:r>
          </a:p>
          <a:p>
            <a:endParaRPr lang="en-US" sz="1200" kern="1200" dirty="0">
              <a:solidFill>
                <a:schemeClr val="tx1"/>
              </a:solidFill>
              <a:effectLst/>
              <a:latin typeface="+mn-lt"/>
              <a:ea typeface="+mn-ea"/>
              <a:cs typeface="+mn-cs"/>
            </a:endParaRPr>
          </a:p>
          <a:p>
            <a:r>
              <a:rPr lang="es-ES" sz="1200" b="0" i="0" u="none" strike="noStrike" kern="1200" baseline="0" dirty="0">
                <a:solidFill>
                  <a:schemeClr val="tx1"/>
                </a:solidFill>
                <a:latin typeface="+mn-lt"/>
                <a:ea typeface="+mn-ea"/>
                <a:cs typeface="+mn-cs"/>
              </a:rPr>
              <a:t> HIV-</a:t>
            </a:r>
            <a:r>
              <a:rPr lang="es-ES" sz="1200" b="0" i="0" u="none" strike="noStrike" kern="1200" baseline="0" dirty="0" err="1">
                <a:solidFill>
                  <a:schemeClr val="tx1"/>
                </a:solidFill>
                <a:latin typeface="+mn-lt"/>
                <a:ea typeface="+mn-ea"/>
                <a:cs typeface="+mn-cs"/>
              </a:rPr>
              <a:t>related</a:t>
            </a:r>
            <a:r>
              <a:rPr lang="es-ES" sz="1200" b="0" i="0" u="none" strike="noStrike" kern="1200" baseline="0" dirty="0">
                <a:solidFill>
                  <a:schemeClr val="tx1"/>
                </a:solidFill>
                <a:latin typeface="+mn-lt"/>
                <a:ea typeface="+mn-ea"/>
                <a:cs typeface="+mn-cs"/>
              </a:rPr>
              <a:t> PCNSL </a:t>
            </a:r>
            <a:r>
              <a:rPr lang="es-ES" sz="1200" b="0" i="0" u="none" strike="noStrike" kern="1200" baseline="0" dirty="0" err="1">
                <a:solidFill>
                  <a:schemeClr val="tx1"/>
                </a:solidFill>
                <a:latin typeface="+mn-lt"/>
                <a:ea typeface="+mn-ea"/>
                <a:cs typeface="+mn-cs"/>
              </a:rPr>
              <a:t>often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presents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with</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multiple</a:t>
            </a:r>
            <a:r>
              <a:rPr lang="es-ES" sz="1200" b="0" i="0" u="none" strike="noStrike" kern="1200" baseline="0" dirty="0">
                <a:solidFill>
                  <a:schemeClr val="tx1"/>
                </a:solidFill>
                <a:latin typeface="+mn-lt"/>
                <a:ea typeface="+mn-ea"/>
                <a:cs typeface="+mn-cs"/>
              </a:rPr>
              <a:t> supratentorial </a:t>
            </a:r>
            <a:r>
              <a:rPr lang="es-ES" sz="1200" b="0" i="0" u="none" strike="noStrike" kern="1200" baseline="0" dirty="0" err="1">
                <a:solidFill>
                  <a:schemeClr val="tx1"/>
                </a:solidFill>
                <a:latin typeface="+mn-lt"/>
                <a:ea typeface="+mn-ea"/>
                <a:cs typeface="+mn-cs"/>
              </a:rPr>
              <a:t>lesions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although</a:t>
            </a:r>
            <a:r>
              <a:rPr lang="es-ES" sz="1200" b="0" i="0" u="none" strike="noStrike" kern="1200" baseline="0" dirty="0">
                <a:solidFill>
                  <a:schemeClr val="tx1"/>
                </a:solidFill>
                <a:latin typeface="+mn-lt"/>
                <a:ea typeface="+mn-ea"/>
                <a:cs typeface="+mn-cs"/>
              </a:rPr>
              <a:t> a single </a:t>
            </a:r>
            <a:r>
              <a:rPr lang="es-ES" sz="1200" b="0" i="0" u="none" strike="noStrike" kern="1200" baseline="0" dirty="0" err="1">
                <a:solidFill>
                  <a:schemeClr val="tx1"/>
                </a:solidFill>
                <a:latin typeface="+mn-lt"/>
                <a:ea typeface="+mn-ea"/>
                <a:cs typeface="+mn-cs"/>
              </a:rPr>
              <a:t>lesion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occurs</a:t>
            </a:r>
            <a:r>
              <a:rPr lang="es-ES" sz="1200" b="0" i="0" u="none" strike="noStrike" kern="1200" baseline="0" dirty="0">
                <a:solidFill>
                  <a:schemeClr val="tx1"/>
                </a:solidFill>
                <a:latin typeface="+mn-lt"/>
                <a:ea typeface="+mn-ea"/>
                <a:cs typeface="+mn-cs"/>
              </a:rPr>
              <a:t> in </a:t>
            </a:r>
            <a:r>
              <a:rPr lang="es-ES" sz="1200" b="0" i="0" u="none" strike="noStrike" kern="1200" baseline="0" dirty="0" err="1">
                <a:solidFill>
                  <a:schemeClr val="tx1"/>
                </a:solidFill>
                <a:latin typeface="+mn-lt"/>
                <a:ea typeface="+mn-ea"/>
                <a:cs typeface="+mn-cs"/>
              </a:rPr>
              <a:t>onethird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to</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one-half</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cases (</a:t>
            </a:r>
            <a:r>
              <a:rPr lang="es-ES" sz="1200" b="0" i="0" u="none" strike="noStrike" kern="1200" baseline="0" dirty="0" err="1">
                <a:solidFill>
                  <a:schemeClr val="tx1"/>
                </a:solidFill>
                <a:latin typeface="+mn-lt"/>
                <a:ea typeface="+mn-ea"/>
                <a:cs typeface="+mn-cs"/>
              </a:rPr>
              <a:t>Ciacci</a:t>
            </a:r>
            <a:r>
              <a:rPr lang="es-ES" sz="1200" b="0" i="0" u="none" strike="noStrike" kern="1200" baseline="0" dirty="0">
                <a:solidFill>
                  <a:schemeClr val="tx1"/>
                </a:solidFill>
                <a:latin typeface="+mn-lt"/>
                <a:ea typeface="+mn-ea"/>
                <a:cs typeface="+mn-cs"/>
              </a:rPr>
              <a:t> et al., 1999 ).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neurologic</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symptoms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HIV-</a:t>
            </a:r>
            <a:r>
              <a:rPr lang="es-ES" sz="1200" b="0" i="0" u="none" strike="noStrike" kern="1200" baseline="0" dirty="0" err="1">
                <a:solidFill>
                  <a:schemeClr val="tx1"/>
                </a:solidFill>
                <a:latin typeface="+mn-lt"/>
                <a:ea typeface="+mn-ea"/>
                <a:cs typeface="+mn-cs"/>
              </a:rPr>
              <a:t>related</a:t>
            </a:r>
            <a:r>
              <a:rPr lang="es-ES" sz="1200" b="0" i="0" u="none" strike="noStrike" kern="1200" baseline="0" dirty="0">
                <a:solidFill>
                  <a:schemeClr val="tx1"/>
                </a:solidFill>
                <a:latin typeface="+mn-lt"/>
                <a:ea typeface="+mn-ea"/>
                <a:cs typeface="+mn-cs"/>
              </a:rPr>
              <a:t> PCNSL are similar </a:t>
            </a:r>
            <a:r>
              <a:rPr lang="es-ES" sz="1200" b="0" i="0" u="none" strike="noStrike" kern="1200" baseline="0" dirty="0" err="1">
                <a:solidFill>
                  <a:schemeClr val="tx1"/>
                </a:solidFill>
                <a:latin typeface="+mn-lt"/>
                <a:ea typeface="+mn-ea"/>
                <a:cs typeface="+mn-cs"/>
              </a:rPr>
              <a:t>to</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those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other</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intracranial</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tumors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They</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include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signs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high</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intracranial</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pressure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headache</a:t>
            </a:r>
            <a:r>
              <a:rPr lang="es-ES" sz="1200" b="0" i="0" u="none" strike="noStrike" kern="1200" baseline="0" dirty="0">
                <a:solidFill>
                  <a:schemeClr val="tx1"/>
                </a:solidFill>
                <a:latin typeface="+mn-lt"/>
                <a:ea typeface="+mn-ea"/>
                <a:cs typeface="+mn-cs"/>
              </a:rPr>
              <a:t>, nausea, visual </a:t>
            </a:r>
            <a:r>
              <a:rPr lang="es-ES" sz="1200" b="0" i="0" u="none" strike="noStrike" kern="1200" baseline="0" dirty="0" err="1">
                <a:solidFill>
                  <a:schemeClr val="tx1"/>
                </a:solidFill>
                <a:latin typeface="+mn-lt"/>
                <a:ea typeface="+mn-ea"/>
                <a:cs typeface="+mn-cs"/>
              </a:rPr>
              <a:t>loss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impaired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cognitive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function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confusion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lethargy</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memory</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loss</a:t>
            </a:r>
            <a:r>
              <a:rPr lang="es-ES" sz="1200" b="0" i="0" u="none" strike="noStrike" kern="1200" baseline="0" dirty="0">
                <a:solidFill>
                  <a:schemeClr val="tx1"/>
                </a:solidFill>
                <a:latin typeface="+mn-lt"/>
                <a:ea typeface="+mn-ea"/>
                <a:cs typeface="+mn-cs"/>
              </a:rPr>
              <a:t>), focal </a:t>
            </a:r>
            <a:r>
              <a:rPr lang="es-ES" sz="1200" b="0" i="0" u="none" strike="noStrike" kern="1200" baseline="0" dirty="0" err="1">
                <a:solidFill>
                  <a:schemeClr val="tx1"/>
                </a:solidFill>
                <a:latin typeface="+mn-lt"/>
                <a:ea typeface="+mn-ea"/>
                <a:cs typeface="+mn-cs"/>
              </a:rPr>
              <a:t>neurologic</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deficit</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hemiparesis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speech</a:t>
            </a:r>
            <a:r>
              <a:rPr lang="es-ES" sz="1200" b="0" i="0" u="none" strike="noStrike" kern="1200" baseline="0" dirty="0">
                <a:solidFill>
                  <a:schemeClr val="tx1"/>
                </a:solidFill>
                <a:latin typeface="+mn-lt"/>
                <a:ea typeface="+mn-ea"/>
                <a:cs typeface="+mn-cs"/>
              </a:rPr>
              <a:t> and </a:t>
            </a:r>
            <a:r>
              <a:rPr lang="es-ES" sz="1200" b="0" i="0" u="none" strike="noStrike" kern="1200" baseline="0" dirty="0" err="1">
                <a:solidFill>
                  <a:schemeClr val="tx1"/>
                </a:solidFill>
                <a:latin typeface="+mn-lt"/>
                <a:ea typeface="+mn-ea"/>
                <a:cs typeface="+mn-cs"/>
              </a:rPr>
              <a:t>language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disorders</a:t>
            </a:r>
            <a:r>
              <a:rPr lang="es-ES" sz="1200" b="0" i="0" u="none" strike="noStrike" kern="1200" baseline="0" dirty="0">
                <a:solidFill>
                  <a:schemeClr val="tx1"/>
                </a:solidFill>
                <a:latin typeface="+mn-lt"/>
                <a:ea typeface="+mn-ea"/>
                <a:cs typeface="+mn-cs"/>
              </a:rPr>
              <a:t>, and </a:t>
            </a:r>
            <a:r>
              <a:rPr lang="es-ES" sz="1200" b="0" i="0" u="none" strike="noStrike" kern="1200" baseline="0" dirty="0" err="1">
                <a:solidFill>
                  <a:schemeClr val="tx1"/>
                </a:solidFill>
                <a:latin typeface="+mn-lt"/>
                <a:ea typeface="+mn-ea"/>
                <a:cs typeface="+mn-cs"/>
              </a:rPr>
              <a:t>cranial</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nerve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palsies</a:t>
            </a:r>
            <a:r>
              <a:rPr lang="es-ES" sz="1200" b="0" i="0" u="none" strike="noStrike" kern="1200" baseline="0" dirty="0">
                <a:solidFill>
                  <a:schemeClr val="tx1"/>
                </a:solidFill>
                <a:latin typeface="+mn-lt"/>
                <a:ea typeface="+mn-ea"/>
                <a:cs typeface="+mn-cs"/>
              </a:rPr>
              <a:t>) and </a:t>
            </a:r>
            <a:r>
              <a:rPr lang="es-ES" sz="1200" b="0" i="0" u="none" strike="noStrike" kern="1200" baseline="0" dirty="0" err="1">
                <a:solidFill>
                  <a:schemeClr val="tx1"/>
                </a:solidFill>
                <a:latin typeface="+mn-lt"/>
                <a:ea typeface="+mn-ea"/>
                <a:cs typeface="+mn-cs"/>
              </a:rPr>
              <a:t>seizures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neurologic</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symptoms</a:t>
            </a:r>
            <a:r>
              <a:rPr lang="es-ES" sz="1200" b="0" i="0" u="none" strike="noStrike" kern="1200" baseline="0" dirty="0">
                <a:solidFill>
                  <a:schemeClr val="tx1"/>
                </a:solidFill>
                <a:latin typeface="+mn-lt"/>
                <a:ea typeface="+mn-ea"/>
                <a:cs typeface="+mn-cs"/>
              </a:rPr>
              <a:t> are </a:t>
            </a:r>
            <a:r>
              <a:rPr lang="es-ES" sz="1200" b="0" i="0" u="none" strike="noStrike" kern="1200" baseline="0" dirty="0" err="1">
                <a:solidFill>
                  <a:schemeClr val="tx1"/>
                </a:solidFill>
                <a:latin typeface="+mn-lt"/>
                <a:ea typeface="+mn-ea"/>
                <a:cs typeface="+mn-cs"/>
              </a:rPr>
              <a:t>also</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virtually</a:t>
            </a:r>
            <a:endParaRPr lang="es-ES" sz="1200" b="0" i="0" u="none" strike="noStrike" kern="1200" baseline="0" dirty="0">
              <a:solidFill>
                <a:schemeClr val="tx1"/>
              </a:solidFill>
              <a:latin typeface="+mn-lt"/>
              <a:ea typeface="+mn-ea"/>
              <a:cs typeface="+mn-cs"/>
            </a:endParaRPr>
          </a:p>
          <a:p>
            <a:r>
              <a:rPr lang="es-ES" sz="1200" b="0" i="0" u="none" strike="noStrike" kern="1200" baseline="0" dirty="0" err="1">
                <a:solidFill>
                  <a:schemeClr val="tx1"/>
                </a:solidFill>
                <a:latin typeface="+mn-lt"/>
                <a:ea typeface="+mn-ea"/>
                <a:cs typeface="+mn-cs"/>
              </a:rPr>
              <a:t>indistinguishable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from</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those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cerebral toxoplasmosis, </a:t>
            </a:r>
            <a:r>
              <a:rPr lang="es-ES" sz="1200" b="0" i="0" u="none" strike="noStrike" kern="1200" baseline="0" dirty="0" err="1">
                <a:solidFill>
                  <a:schemeClr val="tx1"/>
                </a:solidFill>
                <a:latin typeface="+mn-lt"/>
                <a:ea typeface="+mn-ea"/>
                <a:cs typeface="+mn-cs"/>
              </a:rPr>
              <a:t>being</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most</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important</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differential</a:t>
            </a:r>
            <a:r>
              <a:rPr lang="es-ES" sz="1200" b="0" i="0" u="none" strike="noStrike" kern="1200" baseline="0" dirty="0">
                <a:solidFill>
                  <a:schemeClr val="tx1"/>
                </a:solidFill>
                <a:latin typeface="+mn-lt"/>
                <a:ea typeface="+mn-ea"/>
                <a:cs typeface="+mn-cs"/>
              </a:rPr>
              <a:t> diagnosis in HIV </a:t>
            </a:r>
            <a:r>
              <a:rPr lang="es-ES" sz="1200" b="0" i="0" u="none" strike="noStrike" kern="1200" baseline="0" dirty="0" err="1">
                <a:solidFill>
                  <a:schemeClr val="tx1"/>
                </a:solidFill>
                <a:latin typeface="+mn-lt"/>
                <a:ea typeface="+mn-ea"/>
                <a:cs typeface="+mn-cs"/>
              </a:rPr>
              <a:t>patients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This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does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not</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apply</a:t>
            </a:r>
            <a:r>
              <a:rPr lang="es-ES" sz="1200" b="0" i="0" u="none" strike="noStrike" kern="1200" baseline="0" dirty="0">
                <a:solidFill>
                  <a:schemeClr val="tx1"/>
                </a:solidFill>
                <a:latin typeface="+mn-lt"/>
                <a:ea typeface="+mn-ea"/>
                <a:cs typeface="+mn-cs"/>
              </a:rPr>
              <a:t> in chorea, </a:t>
            </a:r>
            <a:r>
              <a:rPr lang="es-ES" sz="1200" b="0" i="0" u="none" strike="noStrike" kern="1200" baseline="0" dirty="0" err="1">
                <a:solidFill>
                  <a:schemeClr val="tx1"/>
                </a:solidFill>
                <a:latin typeface="+mn-lt"/>
                <a:ea typeface="+mn-ea"/>
                <a:cs typeface="+mn-cs"/>
              </a:rPr>
              <a:t>which</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believed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to</a:t>
            </a:r>
            <a:r>
              <a:rPr lang="es-ES" sz="1200" b="0" i="0" u="none" strike="noStrike" kern="1200" baseline="0" dirty="0">
                <a:solidFill>
                  <a:schemeClr val="tx1"/>
                </a:solidFill>
                <a:latin typeface="+mn-lt"/>
                <a:ea typeface="+mn-ea"/>
                <a:cs typeface="+mn-cs"/>
              </a:rPr>
              <a:t> be </a:t>
            </a:r>
            <a:r>
              <a:rPr lang="es-ES" sz="1200" b="0" i="0" u="none" strike="noStrike" kern="1200" baseline="0" dirty="0" err="1">
                <a:solidFill>
                  <a:schemeClr val="tx1"/>
                </a:solidFill>
                <a:latin typeface="+mn-lt"/>
                <a:ea typeface="+mn-ea"/>
                <a:cs typeface="+mn-cs"/>
              </a:rPr>
              <a:t>pathognomonic</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cerebral toxoplasmosis</a:t>
            </a:r>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42</a:t>
            </a:fld>
            <a:endParaRPr lang="es-ES"/>
          </a:p>
        </p:txBody>
      </p:sp>
    </p:spTree>
    <p:extLst>
      <p:ext uri="{BB962C8B-B14F-4D97-AF65-F5344CB8AC3E}">
        <p14:creationId xmlns:p14="http://schemas.microsoft.com/office/powerpoint/2010/main" val="30263639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Imágenes:</a:t>
            </a:r>
          </a:p>
          <a:p>
            <a:r>
              <a:rPr lang="es-ES" dirty="0"/>
              <a:t>La resonancia magnética cerebral tiene mejor rendimiento como prueba en comparación con la tomografía de cráneo contrastada. Dentro de los hallazgos más destacados se observan: una única lesión o múltiples, son irregulares con realce al aplicar medio de contraste en regiones periventriculares o cuerpo calloso con edema circundante leve a moderado, tamaño de 2-6 </a:t>
            </a:r>
            <a:r>
              <a:rPr lang="es-ES" dirty="0" err="1"/>
              <a:t>cms</a:t>
            </a:r>
            <a:r>
              <a:rPr lang="es-ES" dirty="0"/>
              <a:t> de diámetro y están asociadas con efecto de masa. Para diferenciar estas lesiones de las secundarias a toxoplasmosis puede ser útil la tomografía por emisión de positrones (3,6). </a:t>
            </a:r>
          </a:p>
          <a:p>
            <a:endParaRPr lang="es-ES" dirty="0"/>
          </a:p>
          <a:p>
            <a:r>
              <a:rPr lang="es-ES" dirty="0"/>
              <a:t>Fig. 3 </a:t>
            </a:r>
            <a:r>
              <a:rPr lang="es-ES" dirty="0" err="1"/>
              <a:t>BrainMRI</a:t>
            </a:r>
            <a:r>
              <a:rPr lang="es-ES" dirty="0"/>
              <a:t>: axial T1 </a:t>
            </a:r>
            <a:r>
              <a:rPr lang="es-ES" dirty="0" err="1"/>
              <a:t>image</a:t>
            </a:r>
            <a:r>
              <a:rPr lang="es-ES" dirty="0"/>
              <a:t> </a:t>
            </a:r>
            <a:r>
              <a:rPr lang="es-ES" dirty="0" err="1"/>
              <a:t>of</a:t>
            </a:r>
            <a:r>
              <a:rPr lang="es-ES" dirty="0"/>
              <a:t> a HIV-</a:t>
            </a:r>
            <a:r>
              <a:rPr lang="es-ES" dirty="0" err="1"/>
              <a:t>infected</a:t>
            </a:r>
            <a:r>
              <a:rPr lang="es-ES" dirty="0"/>
              <a:t> </a:t>
            </a:r>
            <a:r>
              <a:rPr lang="es-ES" dirty="0" err="1"/>
              <a:t>patient</a:t>
            </a:r>
            <a:r>
              <a:rPr lang="es-ES" dirty="0"/>
              <a:t> </a:t>
            </a:r>
            <a:r>
              <a:rPr lang="es-ES" dirty="0" err="1"/>
              <a:t>with</a:t>
            </a:r>
            <a:r>
              <a:rPr lang="es-ES" dirty="0"/>
              <a:t> PCNSL </a:t>
            </a:r>
            <a:r>
              <a:rPr lang="es-ES" dirty="0" err="1"/>
              <a:t>showing</a:t>
            </a:r>
            <a:r>
              <a:rPr lang="es-ES" dirty="0"/>
              <a:t> </a:t>
            </a:r>
            <a:r>
              <a:rPr lang="es-ES" dirty="0" err="1"/>
              <a:t>an</a:t>
            </a:r>
            <a:r>
              <a:rPr lang="es-ES" dirty="0"/>
              <a:t> irregular ring-</a:t>
            </a:r>
            <a:r>
              <a:rPr lang="es-ES" dirty="0" err="1"/>
              <a:t>enhancing</a:t>
            </a:r>
            <a:r>
              <a:rPr lang="es-ES" dirty="0"/>
              <a:t> </a:t>
            </a:r>
            <a:r>
              <a:rPr lang="es-ES" dirty="0" err="1"/>
              <a:t>lesion</a:t>
            </a:r>
            <a:r>
              <a:rPr lang="es-ES" dirty="0"/>
              <a:t> in </a:t>
            </a:r>
            <a:r>
              <a:rPr lang="es-ES" dirty="0" err="1"/>
              <a:t>the</a:t>
            </a:r>
            <a:r>
              <a:rPr lang="es-ES" dirty="0"/>
              <a:t> periventricular </a:t>
            </a:r>
            <a:r>
              <a:rPr lang="es-ES" dirty="0" err="1"/>
              <a:t>region</a:t>
            </a:r>
            <a:r>
              <a:rPr lang="es-ES" dirty="0"/>
              <a:t>. </a:t>
            </a:r>
            <a:r>
              <a:rPr lang="es-ES" dirty="0" err="1"/>
              <a:t>Photo</a:t>
            </a:r>
            <a:r>
              <a:rPr lang="es-ES" dirty="0"/>
              <a:t> </a:t>
            </a:r>
            <a:r>
              <a:rPr lang="es-ES" dirty="0" err="1"/>
              <a:t>courtesy</a:t>
            </a:r>
            <a:r>
              <a:rPr lang="es-ES" dirty="0"/>
              <a:t> </a:t>
            </a:r>
            <a:r>
              <a:rPr lang="es-ES" dirty="0" err="1"/>
              <a:t>of</a:t>
            </a:r>
            <a:r>
              <a:rPr lang="es-ES" dirty="0"/>
              <a:t> Dr. Frank Gaillard, http://radiopaedia.org/articles/primary-cns-lymphoma</a:t>
            </a:r>
          </a:p>
          <a:p>
            <a:r>
              <a:rPr lang="es-ES" dirty="0"/>
              <a:t> </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43</a:t>
            </a:fld>
            <a:endParaRPr lang="es-ES"/>
          </a:p>
        </p:txBody>
      </p:sp>
    </p:spTree>
    <p:extLst>
      <p:ext uri="{BB962C8B-B14F-4D97-AF65-F5344CB8AC3E}">
        <p14:creationId xmlns:p14="http://schemas.microsoft.com/office/powerpoint/2010/main" val="28914677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44</a:t>
            </a:fld>
            <a:endParaRPr lang="es-ES"/>
          </a:p>
        </p:txBody>
      </p:sp>
    </p:spTree>
    <p:extLst>
      <p:ext uri="{BB962C8B-B14F-4D97-AF65-F5344CB8AC3E}">
        <p14:creationId xmlns:p14="http://schemas.microsoft.com/office/powerpoint/2010/main" val="9581440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45</a:t>
            </a:fld>
            <a:endParaRPr lang="es-ES"/>
          </a:p>
        </p:txBody>
      </p:sp>
    </p:spTree>
    <p:extLst>
      <p:ext uri="{BB962C8B-B14F-4D97-AF65-F5344CB8AC3E}">
        <p14:creationId xmlns:p14="http://schemas.microsoft.com/office/powerpoint/2010/main" val="37532575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Tiene una presentación clínica subaguda en un periodo de 2-4 semanas y comúnmente se manifiesta con: cefalea, fiebre y malestar. Algunos pacientes pueden tener síntomas que hacen parte de un síndrome </a:t>
            </a:r>
            <a:r>
              <a:rPr lang="es-ES" dirty="0" err="1"/>
              <a:t>encefalítico</a:t>
            </a:r>
            <a:r>
              <a:rPr lang="es-ES" dirty="0"/>
              <a:t> como letargia, alteraciones del comportamiento, cambios en la personalidad o alteraciones de la memoria que pueden resultar por incremento de la presión intracraneana (3). Los elementos clínicos de un síndrome meníngeo como rigidez de nuca y fotofobia ocurren solo en un 25-33% de los pacientes (4). Se han reportado manifestaciones oculares como fotofobia, diplopía, oftalmoplejía, compromiso visual temporal o permanente, las cuales pueden ser consecuencia de inflamación por la invasión directa de la levadura o por incremento de la presión intracraneana (8). </a:t>
            </a:r>
          </a:p>
          <a:p>
            <a:endParaRPr lang="es-ES" dirty="0"/>
          </a:p>
          <a:p>
            <a:r>
              <a:rPr lang="es-ES" dirty="0" err="1"/>
              <a:t>Srichatrapimuk</a:t>
            </a:r>
            <a:r>
              <a:rPr lang="es-ES" dirty="0"/>
              <a:t> S, </a:t>
            </a:r>
            <a:r>
              <a:rPr lang="es-ES" dirty="0" err="1"/>
              <a:t>Sungkanuparph</a:t>
            </a:r>
            <a:r>
              <a:rPr lang="es-ES" dirty="0"/>
              <a:t> S. AIDS </a:t>
            </a:r>
            <a:r>
              <a:rPr lang="es-ES" dirty="0" err="1"/>
              <a:t>ResTher</a:t>
            </a:r>
            <a:r>
              <a:rPr lang="es-ES" dirty="0"/>
              <a:t>. 13:42 (2016)</a:t>
            </a:r>
          </a:p>
          <a:p>
            <a:endParaRPr lang="es-ES" dirty="0"/>
          </a:p>
          <a:p>
            <a:endParaRPr lang="es-ES" dirty="0"/>
          </a:p>
          <a:p>
            <a:endParaRPr lang="es-ES" dirty="0"/>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47</a:t>
            </a:fld>
            <a:endParaRPr lang="es-ES"/>
          </a:p>
        </p:txBody>
      </p:sp>
    </p:spTree>
    <p:extLst>
      <p:ext uri="{BB962C8B-B14F-4D97-AF65-F5344CB8AC3E}">
        <p14:creationId xmlns:p14="http://schemas.microsoft.com/office/powerpoint/2010/main" val="1990294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3</a:t>
            </a:fld>
            <a:endParaRPr lang="es-ES"/>
          </a:p>
        </p:txBody>
      </p:sp>
    </p:spTree>
    <p:extLst>
      <p:ext uri="{BB962C8B-B14F-4D97-AF65-F5344CB8AC3E}">
        <p14:creationId xmlns:p14="http://schemas.microsoft.com/office/powerpoint/2010/main" val="216485063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a:t>Se inicia luego de una terapia de inducción exitosa, definida como evolución clínica favorable y cultivo de LCR de control negativo a las 2 semanas de la terapia de inducción. </a:t>
            </a:r>
          </a:p>
          <a:p>
            <a:r>
              <a:rPr lang="es-ES" dirty="0"/>
              <a:t>Esquema de elección:</a:t>
            </a:r>
          </a:p>
          <a:p>
            <a:r>
              <a:rPr lang="es-ES" dirty="0"/>
              <a:t>Fluconazol 400 mg/día VO por 8 semanas</a:t>
            </a:r>
          </a:p>
          <a:p>
            <a:r>
              <a:rPr lang="es-ES" dirty="0"/>
              <a:t> </a:t>
            </a:r>
          </a:p>
          <a:p>
            <a:r>
              <a:rPr lang="es-ES" dirty="0"/>
              <a:t>Esquema alternativo:</a:t>
            </a:r>
          </a:p>
          <a:p>
            <a:r>
              <a:rPr lang="es-ES" dirty="0"/>
              <a:t>Itraconazol 200 mg VO cada 12 horas por 8 semanas</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50</a:t>
            </a:fld>
            <a:endParaRPr lang="es-ES"/>
          </a:p>
        </p:txBody>
      </p:sp>
    </p:spTree>
    <p:extLst>
      <p:ext uri="{BB962C8B-B14F-4D97-AF65-F5344CB8AC3E}">
        <p14:creationId xmlns:p14="http://schemas.microsoft.com/office/powerpoint/2010/main" val="4576075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s-ES" sz="1200" b="0" i="0" u="none" strike="noStrike" kern="1200" baseline="0" dirty="0">
                <a:solidFill>
                  <a:schemeClr val="tx1"/>
                </a:solidFill>
                <a:latin typeface="+mn-lt"/>
                <a:ea typeface="+mn-ea"/>
                <a:cs typeface="+mn-cs"/>
              </a:rPr>
              <a:t>Figure 1 | </a:t>
            </a:r>
            <a:r>
              <a:rPr lang="es-ES" sz="1200" b="1" i="0" u="none" strike="noStrike" kern="1200" baseline="0" dirty="0" err="1">
                <a:solidFill>
                  <a:schemeClr val="tx1"/>
                </a:solidFill>
                <a:latin typeface="+mn-lt"/>
                <a:ea typeface="+mn-ea"/>
                <a:cs typeface="+mn-cs"/>
              </a:rPr>
              <a:t>Pathogenesis</a:t>
            </a:r>
            <a:r>
              <a:rPr lang="es-ES" sz="1200" b="1" i="0" u="none" strike="noStrike" kern="1200" baseline="0" dirty="0">
                <a:solidFill>
                  <a:schemeClr val="tx1"/>
                </a:solidFill>
                <a:latin typeface="+mn-lt"/>
                <a:ea typeface="+mn-ea"/>
                <a:cs typeface="+mn-cs"/>
              </a:rPr>
              <a:t> </a:t>
            </a:r>
            <a:r>
              <a:rPr lang="es-ES" sz="1200" b="1" i="0" u="none" strike="noStrike" kern="1200" baseline="0" dirty="0" err="1">
                <a:solidFill>
                  <a:schemeClr val="tx1"/>
                </a:solidFill>
                <a:latin typeface="+mn-lt"/>
                <a:ea typeface="+mn-ea"/>
                <a:cs typeface="+mn-cs"/>
              </a:rPr>
              <a:t>of</a:t>
            </a:r>
            <a:r>
              <a:rPr lang="es-ES" sz="1200" b="1" i="0" u="none" strike="noStrike" kern="1200" baseline="0" dirty="0">
                <a:solidFill>
                  <a:schemeClr val="tx1"/>
                </a:solidFill>
                <a:latin typeface="+mn-lt"/>
                <a:ea typeface="+mn-ea"/>
                <a:cs typeface="+mn-cs"/>
              </a:rPr>
              <a:t> </a:t>
            </a:r>
            <a:r>
              <a:rPr lang="es-ES" sz="1200" b="1" i="0" u="none" strike="noStrike" kern="1200" baseline="0" dirty="0" err="1">
                <a:solidFill>
                  <a:schemeClr val="tx1"/>
                </a:solidFill>
                <a:latin typeface="+mn-lt"/>
                <a:ea typeface="+mn-ea"/>
                <a:cs typeface="+mn-cs"/>
              </a:rPr>
              <a:t>tuberculous</a:t>
            </a:r>
            <a:r>
              <a:rPr lang="es-ES" sz="1200" b="1" i="0" u="none" strike="noStrike" kern="1200" baseline="0" dirty="0">
                <a:solidFill>
                  <a:schemeClr val="tx1"/>
                </a:solidFill>
                <a:latin typeface="+mn-lt"/>
                <a:ea typeface="+mn-ea"/>
                <a:cs typeface="+mn-cs"/>
              </a:rPr>
              <a:t> meningitis. </a:t>
            </a:r>
          </a:p>
          <a:p>
            <a:pPr marL="0" marR="0" indent="0" algn="l" defTabSz="457200" rtl="0" eaLnBrk="1" fontAlgn="auto" latinLnBrk="0" hangingPunct="1">
              <a:lnSpc>
                <a:spcPct val="100000"/>
              </a:lnSpc>
              <a:spcBef>
                <a:spcPts val="0"/>
              </a:spcBef>
              <a:spcAft>
                <a:spcPts val="0"/>
              </a:spcAft>
              <a:buClrTx/>
              <a:buSzTx/>
              <a:buFontTx/>
              <a:buNone/>
              <a:tabLst/>
              <a:defRPr/>
            </a:pPr>
            <a:r>
              <a:rPr lang="es-ES" sz="1200" b="1" i="0" u="none" strike="noStrike" kern="1200" baseline="0" dirty="0">
                <a:solidFill>
                  <a:schemeClr val="tx1"/>
                </a:solidFill>
                <a:latin typeface="+mn-lt"/>
                <a:ea typeface="+mn-ea"/>
                <a:cs typeface="+mn-cs"/>
              </a:rPr>
              <a:t>a </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Bacilli</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could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reach</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brain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blood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capillaries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within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cells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or</a:t>
            </a:r>
            <a:r>
              <a:rPr lang="es-ES" sz="1200" b="0" i="0" u="none" strike="noStrike" kern="1200" baseline="0" dirty="0">
                <a:solidFill>
                  <a:schemeClr val="tx1"/>
                </a:solidFill>
                <a:latin typeface="+mn-lt"/>
                <a:ea typeface="+mn-ea"/>
                <a:cs typeface="+mn-cs"/>
              </a:rPr>
              <a:t> as </a:t>
            </a:r>
            <a:r>
              <a:rPr lang="es-ES" sz="1200" b="0" i="0" u="none" strike="noStrike" kern="1200" baseline="0" dirty="0" err="1">
                <a:solidFill>
                  <a:schemeClr val="tx1"/>
                </a:solidFill>
                <a:latin typeface="+mn-lt"/>
                <a:ea typeface="+mn-ea"/>
                <a:cs typeface="+mn-cs"/>
              </a:rPr>
              <a:t>extracellular</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bacilli</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precise </a:t>
            </a:r>
            <a:r>
              <a:rPr lang="es-ES" sz="1200" b="0" i="0" u="none" strike="noStrike" kern="1200" baseline="0" dirty="0" err="1">
                <a:solidFill>
                  <a:schemeClr val="tx1"/>
                </a:solidFill>
                <a:latin typeface="+mn-lt"/>
                <a:ea typeface="+mn-ea"/>
                <a:cs typeface="+mn-cs"/>
              </a:rPr>
              <a:t>mechanism</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unknown</a:t>
            </a:r>
            <a:r>
              <a:rPr lang="es-ES" sz="1200" b="0" i="0" u="none" strike="noStrike" kern="1200" baseline="0" dirty="0">
                <a:solidFill>
                  <a:schemeClr val="tx1"/>
                </a:solidFill>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s-ES" sz="1200" b="1" i="0" u="none" strike="noStrike" kern="1200" baseline="0" dirty="0">
                <a:solidFill>
                  <a:schemeClr val="tx1"/>
                </a:solidFill>
                <a:latin typeface="+mn-lt"/>
                <a:ea typeface="+mn-ea"/>
                <a:cs typeface="+mn-cs"/>
              </a:rPr>
              <a:t>b </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endothelium</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itself</a:t>
            </a:r>
            <a:r>
              <a:rPr lang="es-ES" sz="1200" b="0" i="0" u="none" strike="noStrike" kern="1200" baseline="0" dirty="0">
                <a:solidFill>
                  <a:schemeClr val="tx1"/>
                </a:solidFill>
                <a:latin typeface="+mn-lt"/>
                <a:ea typeface="+mn-ea"/>
                <a:cs typeface="+mn-cs"/>
              </a:rPr>
              <a:t> can be </a:t>
            </a:r>
            <a:r>
              <a:rPr lang="es-ES" sz="1200" b="0" i="0" u="none" strike="noStrike" kern="1200" baseline="0" dirty="0" err="1">
                <a:solidFill>
                  <a:schemeClr val="tx1"/>
                </a:solidFill>
                <a:latin typeface="+mn-lt"/>
                <a:ea typeface="+mn-ea"/>
                <a:cs typeface="+mn-cs"/>
              </a:rPr>
              <a:t>infected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or</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infected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cells</a:t>
            </a:r>
            <a:r>
              <a:rPr lang="es-ES" sz="1200" b="0" i="0" u="none" strike="noStrike" kern="1200" baseline="0" dirty="0">
                <a:solidFill>
                  <a:schemeClr val="tx1"/>
                </a:solidFill>
                <a:latin typeface="+mn-lt"/>
                <a:ea typeface="+mn-ea"/>
                <a:cs typeface="+mn-cs"/>
              </a:rPr>
              <a:t> can </a:t>
            </a:r>
            <a:r>
              <a:rPr lang="es-ES" sz="1200" b="0" i="0" u="none" strike="noStrike" kern="1200" baseline="0" dirty="0" err="1">
                <a:solidFill>
                  <a:schemeClr val="tx1"/>
                </a:solidFill>
                <a:latin typeface="+mn-lt"/>
                <a:ea typeface="+mn-ea"/>
                <a:cs typeface="+mn-cs"/>
              </a:rPr>
              <a:t>adhere</a:t>
            </a:r>
            <a:r>
              <a:rPr lang="es-ES" sz="1200" b="0" i="0" u="none" strike="noStrike" kern="1200" baseline="0" dirty="0">
                <a:solidFill>
                  <a:schemeClr val="tx1"/>
                </a:solidFill>
                <a:latin typeface="+mn-lt"/>
                <a:ea typeface="+mn-ea"/>
                <a:cs typeface="+mn-cs"/>
              </a:rPr>
              <a:t> and </a:t>
            </a:r>
            <a:r>
              <a:rPr lang="es-ES" sz="1200" b="0" i="0" u="none" strike="noStrike" kern="1200" baseline="0" dirty="0" err="1">
                <a:solidFill>
                  <a:schemeClr val="tx1"/>
                </a:solidFill>
                <a:latin typeface="+mn-lt"/>
                <a:ea typeface="+mn-ea"/>
                <a:cs typeface="+mn-cs"/>
              </a:rPr>
              <a:t>undergo</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diapedesis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Both</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processes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result</a:t>
            </a:r>
            <a:r>
              <a:rPr lang="es-ES" sz="1200" b="0" i="0" u="none" strike="noStrike" kern="1200" baseline="0" dirty="0">
                <a:solidFill>
                  <a:schemeClr val="tx1"/>
                </a:solidFill>
                <a:latin typeface="+mn-lt"/>
                <a:ea typeface="+mn-ea"/>
                <a:cs typeface="+mn-cs"/>
              </a:rPr>
              <a:t> in </a:t>
            </a:r>
            <a:r>
              <a:rPr lang="es-ES" sz="1200" b="0" i="0" u="none" strike="noStrike" kern="1200" baseline="0" dirty="0" err="1">
                <a:solidFill>
                  <a:schemeClr val="tx1"/>
                </a:solidFill>
                <a:latin typeface="+mn-lt"/>
                <a:ea typeface="+mn-ea"/>
                <a:cs typeface="+mn-cs"/>
              </a:rPr>
              <a:t>breakdown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tight</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endothelial</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junctions</a:t>
            </a:r>
            <a:r>
              <a:rPr lang="es-ES" sz="1200" b="0" i="0" u="none" strike="noStrike" kern="1200" baseline="0" dirty="0">
                <a:solidFill>
                  <a:schemeClr val="tx1"/>
                </a:solidFill>
                <a:latin typeface="+mn-lt"/>
                <a:ea typeface="+mn-ea"/>
                <a:cs typeface="+mn-cs"/>
              </a:rPr>
              <a:t> and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basement</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membrane</a:t>
            </a:r>
            <a:r>
              <a:rPr lang="es-ES" sz="1200" b="0" i="0" u="none" strike="noStrike" kern="1200" baseline="0" dirty="0">
                <a:solidFill>
                  <a:schemeClr val="tx1"/>
                </a:solidFill>
                <a:latin typeface="+mn-lt"/>
                <a:ea typeface="+mn-ea"/>
                <a:cs typeface="+mn-cs"/>
              </a:rPr>
              <a:t>. </a:t>
            </a:r>
            <a:r>
              <a:rPr lang="es-ES" sz="1200" b="1" i="0" u="none" strike="noStrike" kern="1200" baseline="0" dirty="0">
                <a:solidFill>
                  <a:schemeClr val="tx1"/>
                </a:solidFill>
                <a:latin typeface="+mn-lt"/>
                <a:ea typeface="+mn-ea"/>
                <a:cs typeface="+mn-cs"/>
              </a:rPr>
              <a:t>c </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Microglial</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cells</a:t>
            </a:r>
            <a:r>
              <a:rPr lang="es-ES" sz="1200" b="0" i="0" u="none" strike="noStrike" kern="1200" baseline="0" dirty="0">
                <a:solidFill>
                  <a:schemeClr val="tx1"/>
                </a:solidFill>
                <a:latin typeface="+mn-lt"/>
                <a:ea typeface="+mn-ea"/>
                <a:cs typeface="+mn-cs"/>
              </a:rPr>
              <a:t> can </a:t>
            </a:r>
            <a:r>
              <a:rPr lang="es-ES" sz="1200" b="0" i="0" u="none" strike="noStrike" kern="1200" baseline="0" dirty="0" err="1">
                <a:solidFill>
                  <a:schemeClr val="tx1"/>
                </a:solidFill>
                <a:latin typeface="+mn-lt"/>
                <a:ea typeface="+mn-ea"/>
                <a:cs typeface="+mn-cs"/>
              </a:rPr>
              <a:t>become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infected</a:t>
            </a:r>
            <a:r>
              <a:rPr lang="es-ES" sz="1200" b="0" i="0" u="none" strike="noStrike" kern="1200" baseline="0" dirty="0">
                <a:solidFill>
                  <a:schemeClr val="tx1"/>
                </a:solidFill>
                <a:latin typeface="+mn-lt"/>
                <a:ea typeface="+mn-ea"/>
                <a:cs typeface="+mn-cs"/>
              </a:rPr>
              <a:t>, and </a:t>
            </a:r>
            <a:r>
              <a:rPr lang="es-ES" sz="1200" b="0" i="0" u="none" strike="noStrike" kern="1200" baseline="0" dirty="0" err="1">
                <a:solidFill>
                  <a:schemeClr val="tx1"/>
                </a:solidFill>
                <a:latin typeface="+mn-lt"/>
                <a:ea typeface="+mn-ea"/>
                <a:cs typeface="+mn-cs"/>
              </a:rPr>
              <a:t>these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cells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together</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with</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infiltrating</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cells</a:t>
            </a:r>
            <a:r>
              <a:rPr lang="es-ES" sz="1200" b="0" i="0" u="none" strike="noStrike" kern="1200" baseline="0" dirty="0">
                <a:solidFill>
                  <a:schemeClr val="tx1"/>
                </a:solidFill>
                <a:latin typeface="+mn-lt"/>
                <a:ea typeface="+mn-ea"/>
                <a:cs typeface="+mn-cs"/>
              </a:rPr>
              <a:t>, produce </a:t>
            </a:r>
            <a:r>
              <a:rPr lang="es-ES" sz="1200" b="0" i="0" u="none" strike="noStrike" kern="1200" baseline="0" dirty="0" err="1">
                <a:solidFill>
                  <a:schemeClr val="tx1"/>
                </a:solidFill>
                <a:latin typeface="+mn-lt"/>
                <a:ea typeface="+mn-ea"/>
                <a:cs typeface="+mn-cs"/>
              </a:rPr>
              <a:t>inflammatory</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chemoattractants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that</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result</a:t>
            </a:r>
            <a:r>
              <a:rPr lang="es-ES" sz="1200" b="0" i="0" u="none" strike="noStrike" kern="1200" baseline="0" dirty="0">
                <a:solidFill>
                  <a:schemeClr val="tx1"/>
                </a:solidFill>
                <a:latin typeface="+mn-lt"/>
                <a:ea typeface="+mn-ea"/>
                <a:cs typeface="+mn-cs"/>
              </a:rPr>
              <a:t> in </a:t>
            </a:r>
            <a:r>
              <a:rPr lang="es-ES" sz="1200" b="0" i="0" u="none" strike="noStrike" kern="1200" baseline="0" dirty="0" err="1">
                <a:solidFill>
                  <a:schemeClr val="tx1"/>
                </a:solidFill>
                <a:latin typeface="+mn-lt"/>
                <a:ea typeface="+mn-ea"/>
                <a:cs typeface="+mn-cs"/>
              </a:rPr>
              <a:t>further</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breakdown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blood</a:t>
            </a:r>
            <a:r>
              <a:rPr lang="es-ES" sz="1200" b="0" i="0" u="none" strike="noStrike" kern="1200" baseline="0" dirty="0">
                <a:solidFill>
                  <a:schemeClr val="tx1"/>
                </a:solidFill>
                <a:latin typeface="+mn-lt"/>
                <a:ea typeface="+mn-ea"/>
                <a:cs typeface="+mn-cs"/>
              </a:rPr>
              <a:t>–</a:t>
            </a:r>
            <a:r>
              <a:rPr lang="es-ES" sz="1200" b="0" i="0" u="none" strike="noStrike" kern="1200" baseline="0" dirty="0" err="1">
                <a:solidFill>
                  <a:schemeClr val="tx1"/>
                </a:solidFill>
                <a:latin typeface="+mn-lt"/>
                <a:ea typeface="+mn-ea"/>
                <a:cs typeface="+mn-cs"/>
              </a:rPr>
              <a:t>brain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barrier</a:t>
            </a:r>
            <a:r>
              <a:rPr lang="es-ES" sz="1200" b="0" i="0" u="none" strike="noStrike" kern="1200" baseline="0" dirty="0">
                <a:solidFill>
                  <a:schemeClr val="tx1"/>
                </a:solidFill>
                <a:latin typeface="+mn-lt"/>
                <a:ea typeface="+mn-ea"/>
                <a:cs typeface="+mn-cs"/>
              </a:rPr>
              <a:t> and </a:t>
            </a:r>
            <a:r>
              <a:rPr lang="es-ES" sz="1200" b="0" i="0" u="none" strike="noStrike" kern="1200" baseline="0" dirty="0" err="1">
                <a:solidFill>
                  <a:schemeClr val="tx1"/>
                </a:solidFill>
                <a:latin typeface="+mn-lt"/>
                <a:ea typeface="+mn-ea"/>
                <a:cs typeface="+mn-cs"/>
              </a:rPr>
              <a:t>influx</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uninfected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cells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including</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innate</a:t>
            </a:r>
            <a:r>
              <a:rPr lang="es-ES" sz="1200" b="0" i="0" u="none" strike="noStrike" kern="1200" baseline="0" dirty="0">
                <a:solidFill>
                  <a:schemeClr val="tx1"/>
                </a:solidFill>
                <a:latin typeface="+mn-lt"/>
                <a:ea typeface="+mn-ea"/>
                <a:cs typeface="+mn-cs"/>
              </a:rPr>
              <a:t> and </a:t>
            </a:r>
            <a:r>
              <a:rPr lang="es-ES" sz="1200" b="0" i="0" u="none" strike="noStrike" kern="1200" baseline="0" dirty="0" err="1">
                <a:solidFill>
                  <a:schemeClr val="tx1"/>
                </a:solidFill>
                <a:latin typeface="+mn-lt"/>
                <a:ea typeface="+mn-ea"/>
                <a:cs typeface="+mn-cs"/>
              </a:rPr>
              <a:t>specific</a:t>
            </a:r>
            <a:r>
              <a:rPr lang="es-ES" sz="1200" b="0" i="0" u="none" strike="noStrike" kern="1200" baseline="0" dirty="0">
                <a:solidFill>
                  <a:schemeClr val="tx1"/>
                </a:solidFill>
                <a:latin typeface="+mn-lt"/>
                <a:ea typeface="+mn-ea"/>
                <a:cs typeface="+mn-cs"/>
              </a:rPr>
              <a:t> T and B </a:t>
            </a:r>
            <a:r>
              <a:rPr lang="es-ES" sz="1200" b="0" i="0" u="none" strike="noStrike" kern="1200" baseline="0" dirty="0" err="1">
                <a:solidFill>
                  <a:schemeClr val="tx1"/>
                </a:solidFill>
                <a:latin typeface="+mn-lt"/>
                <a:ea typeface="+mn-ea"/>
                <a:cs typeface="+mn-cs"/>
              </a:rPr>
              <a:t>lymphocytes</a:t>
            </a:r>
            <a:r>
              <a:rPr lang="es-ES" sz="1200" b="0" i="0" u="none" strike="noStrike" kern="1200" baseline="0" dirty="0">
                <a:solidFill>
                  <a:schemeClr val="tx1"/>
                </a:solidFill>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s-ES" sz="1200" b="1" i="0" u="none" strike="noStrike" kern="1200" baseline="0" dirty="0">
                <a:solidFill>
                  <a:schemeClr val="tx1"/>
                </a:solidFill>
                <a:latin typeface="+mn-lt"/>
                <a:ea typeface="+mn-ea"/>
                <a:cs typeface="+mn-cs"/>
              </a:rPr>
              <a:t>d </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nascent</a:t>
            </a:r>
            <a:r>
              <a:rPr lang="es-ES" sz="1200" b="0" i="0" u="none" strike="noStrike" kern="1200" baseline="0" dirty="0">
                <a:solidFill>
                  <a:schemeClr val="tx1"/>
                </a:solidFill>
                <a:latin typeface="+mn-lt"/>
                <a:ea typeface="+mn-ea"/>
                <a:cs typeface="+mn-cs"/>
              </a:rPr>
              <a:t> granuloma </a:t>
            </a:r>
            <a:r>
              <a:rPr lang="es-ES" sz="1200" b="0" i="0" u="none" strike="noStrike" kern="1200" baseline="0" dirty="0" err="1">
                <a:solidFill>
                  <a:schemeClr val="tx1"/>
                </a:solidFill>
                <a:latin typeface="+mn-lt"/>
                <a:ea typeface="+mn-ea"/>
                <a:cs typeface="+mn-cs"/>
              </a:rPr>
              <a:t>might</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rupture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via</a:t>
            </a:r>
            <a:r>
              <a:rPr lang="es-ES" sz="1200" b="0" i="0" u="none" strike="noStrike" kern="1200" baseline="0" dirty="0">
                <a:solidFill>
                  <a:schemeClr val="tx1"/>
                </a:solidFill>
                <a:latin typeface="+mn-lt"/>
                <a:ea typeface="+mn-ea"/>
                <a:cs typeface="+mn-cs"/>
              </a:rPr>
              <a:t> necrosis, </a:t>
            </a:r>
            <a:r>
              <a:rPr lang="es-ES" sz="1200" b="0" i="0" u="none" strike="noStrike" kern="1200" baseline="0" dirty="0" err="1">
                <a:solidFill>
                  <a:schemeClr val="tx1"/>
                </a:solidFill>
                <a:latin typeface="+mn-lt"/>
                <a:ea typeface="+mn-ea"/>
                <a:cs typeface="+mn-cs"/>
              </a:rPr>
              <a:t>leading</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to</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meningeal</a:t>
            </a:r>
            <a:r>
              <a:rPr lang="es-ES" sz="1200" b="0" i="0" u="none" strike="noStrike" kern="1200" baseline="0" dirty="0">
                <a:solidFill>
                  <a:schemeClr val="tx1"/>
                </a:solidFill>
                <a:latin typeface="+mn-lt"/>
                <a:ea typeface="+mn-ea"/>
                <a:cs typeface="+mn-cs"/>
              </a:rPr>
              <a:t> and intracerebral </a:t>
            </a:r>
            <a:r>
              <a:rPr lang="es-ES" sz="1200" b="0" i="0" u="none" strike="noStrike" kern="1200" baseline="0" dirty="0" err="1">
                <a:solidFill>
                  <a:schemeClr val="tx1"/>
                </a:solidFill>
                <a:latin typeface="+mn-lt"/>
                <a:ea typeface="+mn-ea"/>
                <a:cs typeface="+mn-cs"/>
              </a:rPr>
              <a:t>dissemination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infection</a:t>
            </a:r>
            <a:r>
              <a:rPr lang="es-ES" sz="1200" b="0" i="0" u="none" strike="noStrike" kern="1200" baseline="0" dirty="0">
                <a:solidFill>
                  <a:schemeClr val="tx1"/>
                </a:solidFill>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s-ES" sz="1200" b="1" i="0" u="none" strike="noStrike" kern="1200" baseline="0" dirty="0">
                <a:solidFill>
                  <a:schemeClr val="tx1"/>
                </a:solidFill>
                <a:latin typeface="+mn-lt"/>
                <a:ea typeface="+mn-ea"/>
                <a:cs typeface="+mn-cs"/>
              </a:rPr>
              <a:t>e </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Confocal</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microscopy</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a </a:t>
            </a:r>
            <a:r>
              <a:rPr lang="es-ES" sz="1200" b="0" i="0" u="none" strike="noStrike" kern="1200" baseline="0" dirty="0" err="1">
                <a:solidFill>
                  <a:schemeClr val="tx1"/>
                </a:solidFill>
                <a:latin typeface="+mn-lt"/>
                <a:ea typeface="+mn-ea"/>
                <a:cs typeface="+mn-cs"/>
              </a:rPr>
              <a:t>lymph</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node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from</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an</a:t>
            </a:r>
            <a:r>
              <a:rPr lang="es-ES" sz="1200" b="0" i="0" u="none" strike="noStrike" kern="1200" baseline="0" dirty="0">
                <a:solidFill>
                  <a:schemeClr val="tx1"/>
                </a:solidFill>
                <a:latin typeface="+mn-lt"/>
                <a:ea typeface="+mn-ea"/>
                <a:cs typeface="+mn-cs"/>
              </a:rPr>
              <a:t> individual </a:t>
            </a:r>
            <a:r>
              <a:rPr lang="es-ES" sz="1200" b="0" i="0" u="none" strike="noStrike" kern="1200" baseline="0" dirty="0" err="1">
                <a:solidFill>
                  <a:schemeClr val="tx1"/>
                </a:solidFill>
                <a:latin typeface="+mn-lt"/>
                <a:ea typeface="+mn-ea"/>
                <a:cs typeface="+mn-cs"/>
              </a:rPr>
              <a:t>infected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with</a:t>
            </a:r>
            <a:r>
              <a:rPr lang="es-ES" sz="1200" b="0" i="0" u="none" strike="noStrike" kern="1200" baseline="0" dirty="0">
                <a:solidFill>
                  <a:schemeClr val="tx1"/>
                </a:solidFill>
                <a:latin typeface="+mn-lt"/>
                <a:ea typeface="+mn-ea"/>
                <a:cs typeface="+mn-cs"/>
              </a:rPr>
              <a:t> HIV‑1, </a:t>
            </a:r>
            <a:r>
              <a:rPr lang="es-ES" sz="1200" b="0" i="0" u="none" strike="noStrike" kern="1200" baseline="0" dirty="0" err="1">
                <a:solidFill>
                  <a:schemeClr val="tx1"/>
                </a:solidFill>
                <a:latin typeface="+mn-lt"/>
                <a:ea typeface="+mn-ea"/>
                <a:cs typeface="+mn-cs"/>
              </a:rPr>
              <a:t>showing</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localization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a:t>
            </a:r>
            <a:r>
              <a:rPr lang="es-ES" sz="1200" b="0" i="1" u="none" strike="noStrike" kern="1200" baseline="0" dirty="0" err="1">
                <a:solidFill>
                  <a:schemeClr val="tx1"/>
                </a:solidFill>
                <a:latin typeface="+mn-lt"/>
                <a:ea typeface="+mn-ea"/>
                <a:cs typeface="+mn-cs"/>
              </a:rPr>
              <a:t>Mycobacterium</a:t>
            </a:r>
            <a:r>
              <a:rPr lang="es-ES" sz="1200" b="0" i="1" u="none" strike="noStrike" kern="1200" baseline="0" dirty="0">
                <a:solidFill>
                  <a:schemeClr val="tx1"/>
                </a:solidFill>
                <a:latin typeface="+mn-lt"/>
                <a:ea typeface="+mn-ea"/>
                <a:cs typeface="+mn-cs"/>
              </a:rPr>
              <a:t> tuberculosis </a:t>
            </a:r>
            <a:r>
              <a:rPr lang="es-ES" sz="1200" b="0" i="0" u="none" strike="noStrike" kern="1200" baseline="0" dirty="0">
                <a:solidFill>
                  <a:schemeClr val="tx1"/>
                </a:solidFill>
                <a:latin typeface="+mn-lt"/>
                <a:ea typeface="+mn-ea"/>
                <a:cs typeface="+mn-cs"/>
              </a:rPr>
              <a:t>(</a:t>
            </a:r>
            <a:r>
              <a:rPr lang="es-ES" sz="1200" b="0" i="0" u="none" strike="noStrike" kern="1200" baseline="0" dirty="0" err="1">
                <a:solidFill>
                  <a:schemeClr val="tx1"/>
                </a:solidFill>
                <a:latin typeface="+mn-lt"/>
                <a:ea typeface="+mn-ea"/>
                <a:cs typeface="+mn-cs"/>
              </a:rPr>
              <a:t>green</a:t>
            </a:r>
            <a:r>
              <a:rPr lang="es-ES" sz="1200" b="0" i="0" u="none" strike="noStrike" kern="1200" baseline="0" dirty="0">
                <a:solidFill>
                  <a:schemeClr val="tx1"/>
                </a:solidFill>
                <a:latin typeface="+mn-lt"/>
                <a:ea typeface="+mn-ea"/>
                <a:cs typeface="+mn-cs"/>
              </a:rPr>
              <a:t>) in </a:t>
            </a:r>
            <a:r>
              <a:rPr lang="es-ES" sz="1200" b="0" i="0" u="none" strike="noStrike" kern="1200" baseline="0" dirty="0" err="1">
                <a:solidFill>
                  <a:schemeClr val="tx1"/>
                </a:solidFill>
                <a:latin typeface="+mn-lt"/>
                <a:ea typeface="+mn-ea"/>
                <a:cs typeface="+mn-cs"/>
              </a:rPr>
              <a:t>or</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near</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endothelial</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cells</a:t>
            </a:r>
            <a:r>
              <a:rPr lang="es-ES" sz="1200" b="0" i="0" u="none" strike="noStrike" kern="1200" baseline="0" dirty="0">
                <a:solidFill>
                  <a:schemeClr val="tx1"/>
                </a:solidFill>
                <a:latin typeface="+mn-lt"/>
                <a:ea typeface="+mn-ea"/>
                <a:cs typeface="+mn-cs"/>
              </a:rPr>
              <a:t> and in </a:t>
            </a:r>
            <a:r>
              <a:rPr lang="es-ES" sz="1200" b="0" i="0" u="none" strike="noStrike" kern="1200" baseline="0" dirty="0" err="1">
                <a:solidFill>
                  <a:schemeClr val="tx1"/>
                </a:solidFill>
                <a:latin typeface="+mn-lt"/>
                <a:ea typeface="+mn-ea"/>
                <a:cs typeface="+mn-cs"/>
              </a:rPr>
              <a:t>infected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cells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nucleus</a:t>
            </a:r>
            <a:r>
              <a:rPr lang="es-ES" sz="1200" b="0" i="0" u="none" strike="noStrike" kern="1200" baseline="0" dirty="0">
                <a:solidFill>
                  <a:schemeClr val="tx1"/>
                </a:solidFill>
                <a:latin typeface="+mn-lt"/>
                <a:ea typeface="+mn-ea"/>
                <a:cs typeface="+mn-cs"/>
              </a:rPr>
              <a:t> blue) </a:t>
            </a:r>
            <a:r>
              <a:rPr lang="es-ES" sz="1200" b="0" i="0" u="none" strike="noStrike" kern="1200" baseline="0" dirty="0" err="1">
                <a:solidFill>
                  <a:schemeClr val="tx1"/>
                </a:solidFill>
                <a:latin typeface="+mn-lt"/>
                <a:ea typeface="+mn-ea"/>
                <a:cs typeface="+mn-cs"/>
              </a:rPr>
              <a:t>within</a:t>
            </a:r>
            <a:r>
              <a:rPr lang="es-ES" sz="1200" b="0" i="0" u="none" strike="noStrike" kern="1200" baseline="0" dirty="0">
                <a:solidFill>
                  <a:schemeClr val="tx1"/>
                </a:solidFill>
                <a:latin typeface="+mn-lt"/>
                <a:ea typeface="+mn-ea"/>
                <a:cs typeface="+mn-cs"/>
              </a:rPr>
              <a:t> a </a:t>
            </a:r>
            <a:r>
              <a:rPr lang="es-ES" sz="1200" b="0" i="0" u="none" strike="noStrike" kern="1200" baseline="0" dirty="0" err="1">
                <a:solidFill>
                  <a:schemeClr val="tx1"/>
                </a:solidFill>
                <a:latin typeface="+mn-lt"/>
                <a:ea typeface="+mn-ea"/>
                <a:cs typeface="+mn-cs"/>
              </a:rPr>
              <a:t>blood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vessel</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lining</a:t>
            </a:r>
            <a:r>
              <a:rPr lang="es-ES" sz="1200" b="0" i="0" u="none" strike="noStrike" kern="1200" baseline="0" dirty="0">
                <a:solidFill>
                  <a:schemeClr val="tx1"/>
                </a:solidFill>
                <a:latin typeface="+mn-lt"/>
                <a:ea typeface="+mn-ea"/>
                <a:cs typeface="+mn-cs"/>
              </a:rPr>
              <a:t> red). </a:t>
            </a:r>
          </a:p>
          <a:p>
            <a:pPr marL="0" marR="0" indent="0" algn="l" defTabSz="457200" rtl="0" eaLnBrk="1" fontAlgn="auto" latinLnBrk="0" hangingPunct="1">
              <a:lnSpc>
                <a:spcPct val="100000"/>
              </a:lnSpc>
              <a:spcBef>
                <a:spcPts val="0"/>
              </a:spcBef>
              <a:spcAft>
                <a:spcPts val="0"/>
              </a:spcAft>
              <a:buClrTx/>
              <a:buSzTx/>
              <a:buFontTx/>
              <a:buNone/>
              <a:tabLst/>
              <a:defRPr/>
            </a:pPr>
            <a:r>
              <a:rPr lang="es-ES" sz="1200" b="1" i="0" u="none" strike="noStrike" kern="1200" baseline="0" dirty="0">
                <a:solidFill>
                  <a:schemeClr val="tx1"/>
                </a:solidFill>
                <a:latin typeface="+mn-lt"/>
                <a:ea typeface="+mn-ea"/>
                <a:cs typeface="+mn-cs"/>
              </a:rPr>
              <a:t>f </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Consequences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meningeal</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dissemination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infection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Endoscopic</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third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ventriculostomy</a:t>
            </a:r>
            <a:r>
              <a:rPr lang="es-ES" sz="1200" b="0" i="0" u="none" strike="noStrike" kern="1200" baseline="0" dirty="0">
                <a:solidFill>
                  <a:schemeClr val="tx1"/>
                </a:solidFill>
                <a:latin typeface="+mn-lt"/>
                <a:ea typeface="+mn-ea"/>
                <a:cs typeface="+mn-cs"/>
              </a:rPr>
              <a:t> in a </a:t>
            </a:r>
            <a:r>
              <a:rPr lang="es-ES" sz="1200" b="0" i="0" u="none" strike="noStrike" kern="1200" baseline="0" dirty="0" err="1">
                <a:solidFill>
                  <a:schemeClr val="tx1"/>
                </a:solidFill>
                <a:latin typeface="+mn-lt"/>
                <a:ea typeface="+mn-ea"/>
                <a:cs typeface="+mn-cs"/>
              </a:rPr>
              <a:t>child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illustrates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cistern</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subarachnoid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space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beneath</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third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ventricle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showing</a:t>
            </a:r>
            <a:r>
              <a:rPr lang="es-ES" sz="1200" b="0" i="0" u="none" strike="noStrike" kern="1200" baseline="0" dirty="0">
                <a:solidFill>
                  <a:schemeClr val="tx1"/>
                </a:solidFill>
                <a:latin typeface="+mn-lt"/>
                <a:ea typeface="+mn-ea"/>
                <a:cs typeface="+mn-cs"/>
              </a:rPr>
              <a:t> no visible normal </a:t>
            </a:r>
            <a:r>
              <a:rPr lang="es-ES" sz="1200" b="0" i="0" u="none" strike="noStrike" kern="1200" baseline="0" dirty="0" err="1">
                <a:solidFill>
                  <a:schemeClr val="tx1"/>
                </a:solidFill>
                <a:latin typeface="+mn-lt"/>
                <a:ea typeface="+mn-ea"/>
                <a:cs typeface="+mn-cs"/>
              </a:rPr>
              <a:t>anatomy</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with</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basilar </a:t>
            </a:r>
            <a:r>
              <a:rPr lang="es-ES" sz="1200" b="0" i="0" u="none" strike="noStrike" kern="1200" baseline="0" dirty="0" err="1">
                <a:solidFill>
                  <a:schemeClr val="tx1"/>
                </a:solidFill>
                <a:latin typeface="+mn-lt"/>
                <a:ea typeface="+mn-ea"/>
                <a:cs typeface="+mn-cs"/>
              </a:rPr>
              <a:t>artery</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perforators</a:t>
            </a:r>
            <a:r>
              <a:rPr lang="es-ES" sz="1200" b="0" i="0" u="none" strike="noStrike" kern="1200" baseline="0" dirty="0">
                <a:solidFill>
                  <a:schemeClr val="tx1"/>
                </a:solidFill>
                <a:latin typeface="+mn-lt"/>
                <a:ea typeface="+mn-ea"/>
                <a:cs typeface="+mn-cs"/>
              </a:rPr>
              <a:t> and </a:t>
            </a:r>
            <a:r>
              <a:rPr lang="es-ES" sz="1200" b="0" i="0" u="none" strike="noStrike" kern="1200" baseline="0" dirty="0" err="1">
                <a:solidFill>
                  <a:schemeClr val="tx1"/>
                </a:solidFill>
                <a:latin typeface="+mn-lt"/>
                <a:ea typeface="+mn-ea"/>
                <a:cs typeface="+mn-cs"/>
              </a:rPr>
              <a:t>brainstem</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covered</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by</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tuberculous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exudate</a:t>
            </a:r>
            <a:r>
              <a:rPr lang="es-ES" sz="1200" b="0" i="0" u="none" strike="noStrike" kern="1200" baseline="0" dirty="0">
                <a:solidFill>
                  <a:schemeClr val="tx1"/>
                </a:solidFill>
                <a:latin typeface="+mn-lt"/>
                <a:ea typeface="+mn-ea"/>
                <a:cs typeface="+mn-cs"/>
              </a:rPr>
              <a:t>. </a:t>
            </a:r>
          </a:p>
          <a:p>
            <a:pPr marL="0" marR="0" indent="0" algn="l" defTabSz="457200" rtl="0" eaLnBrk="1" fontAlgn="auto" latinLnBrk="0" hangingPunct="1">
              <a:lnSpc>
                <a:spcPct val="100000"/>
              </a:lnSpc>
              <a:spcBef>
                <a:spcPts val="0"/>
              </a:spcBef>
              <a:spcAft>
                <a:spcPts val="0"/>
              </a:spcAft>
              <a:buClrTx/>
              <a:buSzTx/>
              <a:buFontTx/>
              <a:buNone/>
              <a:tabLst/>
              <a:defRPr/>
            </a:pPr>
            <a:r>
              <a:rPr lang="es-ES" sz="1200" b="1" i="0" u="none" strike="noStrike" kern="1200" baseline="0" dirty="0">
                <a:solidFill>
                  <a:schemeClr val="tx1"/>
                </a:solidFill>
                <a:latin typeface="+mn-lt"/>
                <a:ea typeface="+mn-ea"/>
                <a:cs typeface="+mn-cs"/>
              </a:rPr>
              <a:t>g </a:t>
            </a:r>
            <a:r>
              <a:rPr lang="es-ES" sz="1200" b="0" i="0" u="none" strike="noStrike" kern="1200" baseline="0" dirty="0">
                <a:solidFill>
                  <a:schemeClr val="tx1"/>
                </a:solidFill>
                <a:latin typeface="+mn-lt"/>
                <a:ea typeface="+mn-ea"/>
                <a:cs typeface="+mn-cs"/>
              </a:rPr>
              <a:t>| T1 </a:t>
            </a:r>
            <a:r>
              <a:rPr lang="es-ES" sz="1200" b="0" i="0" u="none" strike="noStrike" kern="1200" baseline="0" dirty="0" err="1">
                <a:solidFill>
                  <a:schemeClr val="tx1"/>
                </a:solidFill>
                <a:latin typeface="+mn-lt"/>
                <a:ea typeface="+mn-ea"/>
                <a:cs typeface="+mn-cs"/>
              </a:rPr>
              <a:t>contrast</a:t>
            </a:r>
            <a:r>
              <a:rPr lang="es-ES" sz="1200" b="0" i="0" u="none" strike="noStrike" kern="1200" baseline="0" dirty="0">
                <a:solidFill>
                  <a:schemeClr val="tx1"/>
                </a:solidFill>
                <a:latin typeface="+mn-lt"/>
                <a:ea typeface="+mn-ea"/>
                <a:cs typeface="+mn-cs"/>
              </a:rPr>
              <a:t> MRI, </a:t>
            </a:r>
            <a:r>
              <a:rPr lang="es-ES" sz="1200" b="0" i="0" u="none" strike="noStrike" kern="1200" baseline="0" dirty="0" err="1">
                <a:solidFill>
                  <a:schemeClr val="tx1"/>
                </a:solidFill>
                <a:latin typeface="+mn-lt"/>
                <a:ea typeface="+mn-ea"/>
                <a:cs typeface="+mn-cs"/>
              </a:rPr>
              <a:t>showing</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multiple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parenchymal</a:t>
            </a:r>
            <a:r>
              <a:rPr lang="es-ES" sz="1200" b="0" i="0" u="none" strike="noStrike" kern="1200" baseline="0" dirty="0">
                <a:solidFill>
                  <a:schemeClr val="tx1"/>
                </a:solidFill>
                <a:latin typeface="+mn-lt"/>
                <a:ea typeface="+mn-ea"/>
                <a:cs typeface="+mn-cs"/>
              </a:rPr>
              <a:t> granulomas in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basal </a:t>
            </a:r>
            <a:r>
              <a:rPr lang="es-ES" sz="1200" b="0" i="0" u="none" strike="noStrike" kern="1200" baseline="0" dirty="0" err="1">
                <a:solidFill>
                  <a:schemeClr val="tx1"/>
                </a:solidFill>
                <a:latin typeface="+mn-lt"/>
                <a:ea typeface="+mn-ea"/>
                <a:cs typeface="+mn-cs"/>
              </a:rPr>
              <a:t>ganglia</a:t>
            </a:r>
            <a:r>
              <a:rPr lang="es-ES" sz="1200" b="0" i="0" u="none" strike="noStrike" kern="1200" baseline="0" dirty="0">
                <a:solidFill>
                  <a:schemeClr val="tx1"/>
                </a:solidFill>
                <a:latin typeface="+mn-lt"/>
                <a:ea typeface="+mn-ea"/>
                <a:cs typeface="+mn-cs"/>
              </a:rPr>
              <a:t> and </a:t>
            </a:r>
            <a:r>
              <a:rPr lang="es-ES" sz="1200" b="0" i="0" u="none" strike="noStrike" kern="1200" baseline="0" dirty="0" err="1">
                <a:solidFill>
                  <a:schemeClr val="tx1"/>
                </a:solidFill>
                <a:latin typeface="+mn-lt"/>
                <a:ea typeface="+mn-ea"/>
                <a:cs typeface="+mn-cs"/>
              </a:rPr>
              <a:t>cortex</a:t>
            </a:r>
            <a:r>
              <a:rPr lang="es-ES" sz="1200" b="0" i="0" u="none" strike="noStrike" kern="1200" baseline="0" dirty="0">
                <a:solidFill>
                  <a:schemeClr val="tx1"/>
                </a:solidFill>
                <a:latin typeface="+mn-lt"/>
                <a:ea typeface="+mn-ea"/>
                <a:cs typeface="+mn-cs"/>
              </a:rPr>
              <a:t> — </a:t>
            </a:r>
            <a:r>
              <a:rPr lang="es-ES" sz="1200" b="0" i="0" u="none" strike="noStrike" kern="1200" baseline="0" dirty="0" err="1">
                <a:solidFill>
                  <a:schemeClr val="tx1"/>
                </a:solidFill>
                <a:latin typeface="+mn-lt"/>
                <a:ea typeface="+mn-ea"/>
                <a:cs typeface="+mn-cs"/>
              </a:rPr>
              <a:t>one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the</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consequences</a:t>
            </a:r>
            <a:r>
              <a:rPr lang="es-ES" sz="1200" b="0" i="0" u="none" strike="noStrike" kern="1200" baseline="0" dirty="0">
                <a:solidFill>
                  <a:schemeClr val="tx1"/>
                </a:solidFill>
                <a:latin typeface="+mn-lt"/>
                <a:ea typeface="+mn-ea"/>
                <a:cs typeface="+mn-cs"/>
              </a:rPr>
              <a:t> </a:t>
            </a:r>
            <a:r>
              <a:rPr lang="es-ES" sz="1200" b="0" i="0" u="none" strike="noStrike" kern="1200" baseline="0" dirty="0" err="1">
                <a:solidFill>
                  <a:schemeClr val="tx1"/>
                </a:solidFill>
                <a:latin typeface="+mn-lt"/>
                <a:ea typeface="+mn-ea"/>
                <a:cs typeface="+mn-cs"/>
              </a:rPr>
              <a:t>of</a:t>
            </a:r>
            <a:r>
              <a:rPr lang="es-ES" sz="1200" b="0" i="0" u="none" strike="noStrike" kern="1200" baseline="0" dirty="0">
                <a:solidFill>
                  <a:schemeClr val="tx1"/>
                </a:solidFill>
                <a:latin typeface="+mn-lt"/>
                <a:ea typeface="+mn-ea"/>
                <a:cs typeface="+mn-cs"/>
              </a:rPr>
              <a:t> intracerebral </a:t>
            </a:r>
            <a:r>
              <a:rPr lang="es-ES" sz="1200" b="0" i="0" u="none" strike="noStrike" kern="1200" baseline="0" dirty="0" err="1">
                <a:solidFill>
                  <a:schemeClr val="tx1"/>
                </a:solidFill>
                <a:latin typeface="+mn-lt"/>
                <a:ea typeface="+mn-ea"/>
                <a:cs typeface="+mn-cs"/>
              </a:rPr>
              <a:t>dissemination</a:t>
            </a:r>
            <a:r>
              <a:rPr lang="es-ES" sz="1200" b="0" i="0" u="none" strike="noStrike" kern="1200" baseline="0" dirty="0">
                <a:solidFill>
                  <a:schemeClr val="tx1"/>
                </a:solidFill>
                <a:latin typeface="+mn-lt"/>
                <a:ea typeface="+mn-ea"/>
                <a:cs typeface="+mn-cs"/>
              </a:rPr>
              <a:t>. CSF, </a:t>
            </a:r>
            <a:r>
              <a:rPr lang="es-ES" sz="1200" b="0" i="0" u="none" strike="noStrike" kern="1200" baseline="0" dirty="0" err="1">
                <a:solidFill>
                  <a:schemeClr val="tx1"/>
                </a:solidFill>
                <a:latin typeface="+mn-lt"/>
                <a:ea typeface="+mn-ea"/>
                <a:cs typeface="+mn-cs"/>
              </a:rPr>
              <a:t>cerebrospinal</a:t>
            </a:r>
            <a:r>
              <a:rPr lang="es-ES" sz="1200" b="0" i="0" u="none" strike="noStrike" kern="1200" baseline="0" dirty="0">
                <a:solidFill>
                  <a:schemeClr val="tx1"/>
                </a:solidFill>
                <a:latin typeface="+mn-lt"/>
                <a:ea typeface="+mn-ea"/>
                <a:cs typeface="+mn-cs"/>
              </a:rPr>
              <a:t> fluid. </a:t>
            </a:r>
            <a:r>
              <a:rPr lang="es-ES" sz="1200" b="0" i="0" u="none" strike="noStrike" kern="1200" baseline="0" dirty="0" err="1">
                <a:solidFill>
                  <a:schemeClr val="tx1"/>
                </a:solidFill>
                <a:latin typeface="+mn-lt"/>
                <a:ea typeface="+mn-ea"/>
                <a:cs typeface="+mn-cs"/>
              </a:rPr>
              <a:t>Part</a:t>
            </a:r>
            <a:r>
              <a:rPr lang="es-ES" sz="1200" b="0" i="0" u="none" strike="noStrike" kern="1200" baseline="0" dirty="0">
                <a:solidFill>
                  <a:schemeClr val="tx1"/>
                </a:solidFill>
                <a:latin typeface="+mn-lt"/>
                <a:ea typeface="+mn-ea"/>
                <a:cs typeface="+mn-cs"/>
              </a:rPr>
              <a:t> </a:t>
            </a:r>
            <a:r>
              <a:rPr lang="es-ES" sz="1200" b="1" i="0" u="none" strike="noStrike" kern="1200" baseline="0" dirty="0">
                <a:solidFill>
                  <a:schemeClr val="tx1"/>
                </a:solidFill>
                <a:latin typeface="+mn-lt"/>
                <a:ea typeface="+mn-ea"/>
                <a:cs typeface="+mn-cs"/>
              </a:rPr>
              <a:t>e </a:t>
            </a:r>
            <a:endParaRPr lang="es-ES_tradnl"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s-ES_tradnl"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s-ES_tradnl"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s-ES_tradnl"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La infección por M tuberculosis es transmitida por la inhalación de partículas que contienen el bacilo (2). El primer foco de infección es el pulmón, después de la replicación bacteriana inicial, la infección se disemina a los ganglios linfáticos. Para que se origine la tuberculosis extrapulmonar, la diseminación debe ocurrir por vía hematógena (12). Esta diseminación ocurre con más frecuencia en pacientes con VIH cuando el recuento de CD4+ está por debajo de 200/mm3 (2). Al infectar el sistema nervioso central se produce un foco de caseificación en las meninges o en la corteza cerebral conocido como foco de </a:t>
            </a:r>
            <a:r>
              <a:rPr lang="es-ES_tradnl" sz="1200" kern="1200" dirty="0" err="1">
                <a:solidFill>
                  <a:schemeClr val="tx1"/>
                </a:solidFill>
                <a:effectLst/>
                <a:latin typeface="+mn-lt"/>
                <a:ea typeface="+mn-ea"/>
                <a:cs typeface="+mn-cs"/>
              </a:rPr>
              <a:t>Rich</a:t>
            </a:r>
            <a:r>
              <a:rPr lang="es-ES_tradnl" sz="1200" kern="1200" dirty="0">
                <a:solidFill>
                  <a:schemeClr val="tx1"/>
                </a:solidFill>
                <a:effectLst/>
                <a:latin typeface="+mn-lt"/>
                <a:ea typeface="+mn-ea"/>
                <a:cs typeface="+mn-cs"/>
              </a:rPr>
              <a:t>. La ruptura de este foco puede resultar en la diseminación del bacilo en el espacio subaracnoideo adyacente causando la meningitis tuberculosa. Este proceso inflamatorio puede llevar a la formación de </a:t>
            </a:r>
            <a:r>
              <a:rPr lang="es-ES_tradnl" sz="1200" kern="1200" dirty="0" err="1">
                <a:solidFill>
                  <a:schemeClr val="tx1"/>
                </a:solidFill>
                <a:effectLst/>
                <a:latin typeface="+mn-lt"/>
                <a:ea typeface="+mn-ea"/>
                <a:cs typeface="+mn-cs"/>
              </a:rPr>
              <a:t>tuberculomas</a:t>
            </a:r>
            <a:r>
              <a:rPr lang="es-ES_tradnl" sz="1200" kern="1200" dirty="0">
                <a:solidFill>
                  <a:schemeClr val="tx1"/>
                </a:solidFill>
                <a:effectLst/>
                <a:latin typeface="+mn-lt"/>
                <a:ea typeface="+mn-ea"/>
                <a:cs typeface="+mn-cs"/>
              </a:rPr>
              <a:t> y oclusión vascular debido a aparición de vasculitis trayendo como complicación eventos isquémicos agudos e infarto cerebral (2,12). </a:t>
            </a:r>
          </a:p>
          <a:p>
            <a:pPr marL="0" marR="0" indent="0" algn="l" defTabSz="457200" rtl="0" eaLnBrk="1" fontAlgn="auto" latinLnBrk="0" hangingPunct="1">
              <a:lnSpc>
                <a:spcPct val="100000"/>
              </a:lnSpc>
              <a:spcBef>
                <a:spcPts val="0"/>
              </a:spcBef>
              <a:spcAft>
                <a:spcPts val="0"/>
              </a:spcAft>
              <a:buClrTx/>
              <a:buSzTx/>
              <a:buFontTx/>
              <a:buNone/>
              <a:tabLst/>
              <a:defRPr/>
            </a:pPr>
            <a:endParaRPr lang="es-ES_tradnl" sz="1200" kern="1200" dirty="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En la región basal del cerebro se acumulan exudados, los cuales junto con la inflamación </a:t>
            </a:r>
            <a:r>
              <a:rPr lang="es-ES_tradnl" sz="1200" kern="1200" dirty="0" err="1">
                <a:solidFill>
                  <a:schemeClr val="tx1"/>
                </a:solidFill>
                <a:effectLst/>
                <a:latin typeface="+mn-lt"/>
                <a:ea typeface="+mn-ea"/>
                <a:cs typeface="+mn-cs"/>
              </a:rPr>
              <a:t>leptomeníngea</a:t>
            </a:r>
            <a:r>
              <a:rPr lang="es-ES_tradnl" sz="1200" kern="1200" dirty="0">
                <a:solidFill>
                  <a:schemeClr val="tx1"/>
                </a:solidFill>
                <a:effectLst/>
                <a:latin typeface="+mn-lt"/>
                <a:ea typeface="+mn-ea"/>
                <a:cs typeface="+mn-cs"/>
              </a:rPr>
              <a:t> pueden producir bloqueo de la salida del IV ventrículo trayendo hidrocefalia obstructiva o puede generarse una hidrocefalia comunicante por bloqueo en la reabsorción del líquido cefalorraquídeo por las vellosidades aracnoideas (13). </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52</a:t>
            </a:fld>
            <a:endParaRPr lang="es-ES"/>
          </a:p>
        </p:txBody>
      </p:sp>
    </p:spTree>
    <p:extLst>
      <p:ext uri="{BB962C8B-B14F-4D97-AF65-F5344CB8AC3E}">
        <p14:creationId xmlns:p14="http://schemas.microsoft.com/office/powerpoint/2010/main" val="425103964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Tienen instauración subaguda e inicia con síntomas prodrómicos inespecíficos tales como malestar, fiebre cuantificada e inicio gradual de cefalea por 1 a 2 semanas, seguido por empeoramiento de la cefalea, vomito y confusión, llevando a coma y muerte. Pueden observarse signos clínicos como rigidez de nuca, compromiso de pares craneanos (VI&gt;III&gt;IV&gt;VII), </a:t>
            </a:r>
            <a:r>
              <a:rPr lang="es-ES_tradnl" sz="1200" kern="1200" dirty="0" err="1">
                <a:solidFill>
                  <a:schemeClr val="tx1"/>
                </a:solidFill>
                <a:effectLst/>
                <a:latin typeface="+mn-lt"/>
                <a:ea typeface="+mn-ea"/>
                <a:cs typeface="+mn-cs"/>
              </a:rPr>
              <a:t>monoplejia</a:t>
            </a:r>
            <a:r>
              <a:rPr lang="es-ES_tradnl" sz="1200" kern="1200" dirty="0">
                <a:solidFill>
                  <a:schemeClr val="tx1"/>
                </a:solidFill>
                <a:effectLst/>
                <a:latin typeface="+mn-lt"/>
                <a:ea typeface="+mn-ea"/>
                <a:cs typeface="+mn-cs"/>
              </a:rPr>
              <a:t>, hemiplejia o cuadriplejia en un 20% de los casos (14). </a:t>
            </a:r>
            <a:endParaRPr lang="es-ES" dirty="0"/>
          </a:p>
          <a:p>
            <a:pPr marL="0" marR="0" indent="0" algn="l" defTabSz="4572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Existe una clasificación clínica de acuerdo con el estado mental (escala de coma de Glasgow) y la presencia de signos focales: Grado I en pacientes con Glasgow de 15 sin signos neurológicos focales, estadio II para el paciente con Glasgow 11-14 o 15 con déficits focales y grado III para pacientes con Glasgow ≤ 10. La tasa de mortalidad o discapacidad neurológica severa para los grados I, II y III es 15%, 30% y 50% respectivamente (4, 12).  </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s-ES" dirty="0"/>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53</a:t>
            </a:fld>
            <a:endParaRPr lang="es-ES"/>
          </a:p>
        </p:txBody>
      </p:sp>
    </p:spTree>
    <p:extLst>
      <p:ext uri="{BB962C8B-B14F-4D97-AF65-F5344CB8AC3E}">
        <p14:creationId xmlns:p14="http://schemas.microsoft.com/office/powerpoint/2010/main" val="267209088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_tradnl" sz="1200" kern="1200" dirty="0">
                <a:solidFill>
                  <a:schemeClr val="tx1"/>
                </a:solidFill>
                <a:effectLst/>
                <a:latin typeface="+mn-lt"/>
                <a:ea typeface="+mn-ea"/>
                <a:cs typeface="+mn-cs"/>
              </a:rPr>
              <a:t>Líquido cefalorraquídeo: la presión de apertura puede estar elevada &gt; 25 cm de H20 en un 50% de los casos (14), típicamente se observa pleocitosis de predominio linfocítico entre 100-1000/mm3, incremento de proteínas y consumo de glucosa. En los primeros 10 días de la enfermedad puede haber un predominio de leucocitos polimorfonucleares (4). </a:t>
            </a:r>
            <a:endParaRPr lang="en-US"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La carga bacilar en el LCR raramente excede 100-1000 colonias por ml, lo que hace difícil la detección de los bacilos viables en la mayoría de los pacientes (2). La baciloscopia en el LCR tiene una sensibilidad que puede variar desde 10-20% hasta &gt;50% cuando en el laboratorio se siguen medidas como: </a:t>
            </a:r>
            <a:r>
              <a:rPr lang="es-ES_tradnl" sz="1200" b="1" kern="1200" dirty="0">
                <a:solidFill>
                  <a:schemeClr val="tx1"/>
                </a:solidFill>
                <a:effectLst/>
                <a:latin typeface="+mn-lt"/>
                <a:ea typeface="+mn-ea"/>
                <a:cs typeface="+mn-cs"/>
              </a:rPr>
              <a:t>toma de ~ 10 ml de líquido</a:t>
            </a:r>
            <a:r>
              <a:rPr lang="es-ES_tradnl" sz="1200" kern="1200" dirty="0">
                <a:solidFill>
                  <a:schemeClr val="tx1"/>
                </a:solidFill>
                <a:effectLst/>
                <a:latin typeface="+mn-lt"/>
                <a:ea typeface="+mn-ea"/>
                <a:cs typeface="+mn-cs"/>
              </a:rPr>
              <a:t>, sometido a una adecuada centrifugación y examinado por 30 minutos por un microscopista experto. El cultivo de micobacterias es más sensible que la baciloscopia para la detección de los bacilos, pero toma al menos 10 días en medio líquido y 8 semanas en medio solido (12). </a:t>
            </a:r>
            <a:endParaRPr lang="en-US"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La PCR para M tuberculosis tiene una sensibilidad del 50%, la cual puede incrementarse hasta un 80% en pacientes con VIH (2). La mejoría en los métodos de amplificación de ácidos nucleicos ha llevado a la aparición de pruebas moleculares como el </a:t>
            </a:r>
            <a:r>
              <a:rPr lang="es-ES_tradnl" sz="1200" kern="1200" dirty="0" err="1">
                <a:solidFill>
                  <a:schemeClr val="tx1"/>
                </a:solidFill>
                <a:effectLst/>
                <a:latin typeface="+mn-lt"/>
                <a:ea typeface="+mn-ea"/>
                <a:cs typeface="+mn-cs"/>
              </a:rPr>
              <a:t>GeneXpert</a:t>
            </a:r>
            <a:r>
              <a:rPr lang="es-ES_tradnl" sz="1200" kern="1200" dirty="0">
                <a:solidFill>
                  <a:schemeClr val="tx1"/>
                </a:solidFill>
                <a:effectLst/>
                <a:latin typeface="+mn-lt"/>
                <a:ea typeface="+mn-ea"/>
                <a:cs typeface="+mn-cs"/>
              </a:rPr>
              <a:t> MTB/RIF, el cual detecta por PCR el microorganismo y a su vez mutaciones asociadas con resistencia a la rifampicina (gen </a:t>
            </a:r>
            <a:r>
              <a:rPr lang="es-ES_tradnl" sz="1200" kern="1200" dirty="0" err="1">
                <a:solidFill>
                  <a:schemeClr val="tx1"/>
                </a:solidFill>
                <a:effectLst/>
                <a:latin typeface="+mn-lt"/>
                <a:ea typeface="+mn-ea"/>
                <a:cs typeface="+mn-cs"/>
              </a:rPr>
              <a:t>rpoB</a:t>
            </a:r>
            <a:r>
              <a:rPr lang="es-ES_tradnl" sz="1200" kern="1200" dirty="0">
                <a:solidFill>
                  <a:schemeClr val="tx1"/>
                </a:solidFill>
                <a:effectLst/>
                <a:latin typeface="+mn-lt"/>
                <a:ea typeface="+mn-ea"/>
                <a:cs typeface="+mn-cs"/>
              </a:rPr>
              <a:t>) con una sensibilidad del 60% y especificidad cercana al 100% (12). </a:t>
            </a:r>
            <a:endParaRPr lang="en-US"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La adenosina </a:t>
            </a:r>
            <a:r>
              <a:rPr lang="es-ES_tradnl" sz="1200" kern="1200" dirty="0" err="1">
                <a:solidFill>
                  <a:schemeClr val="tx1"/>
                </a:solidFill>
                <a:effectLst/>
                <a:latin typeface="+mn-lt"/>
                <a:ea typeface="+mn-ea"/>
                <a:cs typeface="+mn-cs"/>
              </a:rPr>
              <a:t>deaminasa</a:t>
            </a:r>
            <a:r>
              <a:rPr lang="es-ES_tradnl" sz="1200" kern="1200" dirty="0">
                <a:solidFill>
                  <a:schemeClr val="tx1"/>
                </a:solidFill>
                <a:effectLst/>
                <a:latin typeface="+mn-lt"/>
                <a:ea typeface="+mn-ea"/>
                <a:cs typeface="+mn-cs"/>
              </a:rPr>
              <a:t> (ADA) en líquido cefalorraquídeo es una enzima que cataboliza la conversión de adenosina a </a:t>
            </a:r>
            <a:r>
              <a:rPr lang="es-ES_tradnl" sz="1200" kern="1200" dirty="0" err="1">
                <a:solidFill>
                  <a:schemeClr val="tx1"/>
                </a:solidFill>
                <a:effectLst/>
                <a:latin typeface="+mn-lt"/>
                <a:ea typeface="+mn-ea"/>
                <a:cs typeface="+mn-cs"/>
              </a:rPr>
              <a:t>inosina</a:t>
            </a:r>
            <a:r>
              <a:rPr lang="es-ES_tradnl" sz="1200" kern="1200" dirty="0">
                <a:solidFill>
                  <a:schemeClr val="tx1"/>
                </a:solidFill>
                <a:effectLst/>
                <a:latin typeface="+mn-lt"/>
                <a:ea typeface="+mn-ea"/>
                <a:cs typeface="+mn-cs"/>
              </a:rPr>
              <a:t>, participando en el metabolismo de las purinas, la cual puede elevarse en tuberculosis meníngea. En un estudio retrospectivo de 344 pacientes se estableció como punto de corte útil para diferenciar meningitis por M tuberculosis de otras etiologías como bacteriana, viral o por </a:t>
            </a:r>
            <a:r>
              <a:rPr lang="es-ES_tradnl" sz="1200" kern="1200" dirty="0" err="1">
                <a:solidFill>
                  <a:schemeClr val="tx1"/>
                </a:solidFill>
                <a:effectLst/>
                <a:latin typeface="+mn-lt"/>
                <a:ea typeface="+mn-ea"/>
                <a:cs typeface="+mn-cs"/>
              </a:rPr>
              <a:t>criptococo</a:t>
            </a:r>
            <a:r>
              <a:rPr lang="es-ES_tradnl" sz="1200" kern="1200" dirty="0">
                <a:solidFill>
                  <a:schemeClr val="tx1"/>
                </a:solidFill>
                <a:effectLst/>
                <a:latin typeface="+mn-lt"/>
                <a:ea typeface="+mn-ea"/>
                <a:cs typeface="+mn-cs"/>
              </a:rPr>
              <a:t>, un valor de 9.5 U/L, con una sensibilidad de 87.6% y una especificidad de 80.1% (15). </a:t>
            </a:r>
            <a:endParaRPr lang="en-US"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54</a:t>
            </a:fld>
            <a:endParaRPr lang="es-ES"/>
          </a:p>
        </p:txBody>
      </p:sp>
    </p:spTree>
    <p:extLst>
      <p:ext uri="{BB962C8B-B14F-4D97-AF65-F5344CB8AC3E}">
        <p14:creationId xmlns:p14="http://schemas.microsoft.com/office/powerpoint/2010/main" val="3166295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200" kern="1200" dirty="0">
                <a:solidFill>
                  <a:schemeClr val="tx1"/>
                </a:solidFill>
                <a:effectLst/>
                <a:latin typeface="+mn-lt"/>
                <a:ea typeface="+mn-ea"/>
                <a:cs typeface="+mn-cs"/>
              </a:rPr>
              <a:t>Ya sea por tomografía de cráneo contrastada o resonancia magnética pueden encontrarse hallazgos como: hidrocefalia en 45-87%, realce basal meníngeo en 23-38%, infarto cerebral en 20-38% y </a:t>
            </a:r>
            <a:r>
              <a:rPr lang="es-ES_tradnl" sz="1200" kern="1200" dirty="0" err="1">
                <a:solidFill>
                  <a:schemeClr val="tx1"/>
                </a:solidFill>
                <a:effectLst/>
                <a:latin typeface="+mn-lt"/>
                <a:ea typeface="+mn-ea"/>
                <a:cs typeface="+mn-cs"/>
              </a:rPr>
              <a:t>tuberculomas</a:t>
            </a:r>
            <a:r>
              <a:rPr lang="es-ES_tradnl" sz="1200" kern="1200" dirty="0">
                <a:solidFill>
                  <a:schemeClr val="tx1"/>
                </a:solidFill>
                <a:effectLst/>
                <a:latin typeface="+mn-lt"/>
                <a:ea typeface="+mn-ea"/>
                <a:cs typeface="+mn-cs"/>
              </a:rPr>
              <a:t> en 12-16%. La resonancia magnética cerebral tiene mayor sensibilidad en describir las lesiones descritas y en localizaciones como ganglios basales o tallo (4). </a:t>
            </a:r>
            <a:endParaRPr lang="en-US"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55</a:t>
            </a:fld>
            <a:endParaRPr lang="es-ES"/>
          </a:p>
        </p:txBody>
      </p:sp>
    </p:spTree>
    <p:extLst>
      <p:ext uri="{BB962C8B-B14F-4D97-AF65-F5344CB8AC3E}">
        <p14:creationId xmlns:p14="http://schemas.microsoft.com/office/powerpoint/2010/main" val="109174335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err="1">
                <a:solidFill>
                  <a:schemeClr val="tx1"/>
                </a:solidFill>
                <a:effectLst/>
                <a:latin typeface="+mn-lt"/>
                <a:ea typeface="+mn-ea"/>
                <a:cs typeface="+mn-cs"/>
              </a:rPr>
              <a:t>Twhaites</a:t>
            </a:r>
            <a:r>
              <a:rPr lang="en-US" sz="1200" kern="1200" dirty="0">
                <a:solidFill>
                  <a:schemeClr val="tx1"/>
                </a:solidFill>
                <a:effectLst/>
                <a:latin typeface="+mn-lt"/>
                <a:ea typeface="+mn-ea"/>
                <a:cs typeface="+mn-cs"/>
              </a:rPr>
              <a:t> GE, et al. New </a:t>
            </a:r>
            <a:r>
              <a:rPr lang="en-US" sz="1200" kern="1200" dirty="0" err="1">
                <a:solidFill>
                  <a:schemeClr val="tx1"/>
                </a:solidFill>
                <a:effectLst/>
                <a:latin typeface="+mn-lt"/>
                <a:ea typeface="+mn-ea"/>
                <a:cs typeface="+mn-cs"/>
              </a:rPr>
              <a:t>Eng</a:t>
            </a:r>
            <a:r>
              <a:rPr lang="en-US" sz="1200" kern="1200" dirty="0">
                <a:solidFill>
                  <a:schemeClr val="tx1"/>
                </a:solidFill>
                <a:effectLst/>
                <a:latin typeface="+mn-lt"/>
                <a:ea typeface="+mn-ea"/>
                <a:cs typeface="+mn-cs"/>
              </a:rPr>
              <a:t> J Med. 351: 1741-51 (2004). </a:t>
            </a:r>
          </a:p>
          <a:p>
            <a:pPr lvl="0"/>
            <a:endParaRPr lang="es-ES_tradnl" sz="1200" kern="1200" dirty="0">
              <a:solidFill>
                <a:schemeClr val="tx1"/>
              </a:solidFill>
              <a:effectLst/>
              <a:latin typeface="+mn-lt"/>
              <a:ea typeface="+mn-ea"/>
              <a:cs typeface="+mn-cs"/>
            </a:endParaRPr>
          </a:p>
          <a:p>
            <a:pPr lvl="0"/>
            <a:r>
              <a:rPr lang="es-ES_tradnl" sz="1200" kern="1200" dirty="0">
                <a:solidFill>
                  <a:schemeClr val="tx1"/>
                </a:solidFill>
                <a:effectLst/>
                <a:latin typeface="+mn-lt"/>
                <a:ea typeface="+mn-ea"/>
                <a:cs typeface="+mn-cs"/>
              </a:rPr>
              <a:t>Uso de corticosteroides</a:t>
            </a:r>
            <a:endParaRPr lang="en-US"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El uso de los esteroides ha demostrado disminución de la mortalidad. En un ensayo clínico aleatorizado de 545 pacientes con tuberculosis meníngea, los pacientes que recibieron dexametasona IV tuvieron mortalidad del 32% comparada con 41% en el grupo placebo, sin embargo, no hubo diferencia significativa en la reducción de la discapacidad a 9 meses (17). </a:t>
            </a:r>
            <a:endParaRPr lang="en-US"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La dosis de </a:t>
            </a:r>
            <a:r>
              <a:rPr lang="es-ES_tradnl" sz="1200" u="sng" kern="1200" dirty="0">
                <a:solidFill>
                  <a:schemeClr val="tx1"/>
                </a:solidFill>
                <a:effectLst/>
                <a:latin typeface="+mn-lt"/>
                <a:ea typeface="+mn-ea"/>
                <a:cs typeface="+mn-cs"/>
              </a:rPr>
              <a:t>dexametasona</a:t>
            </a:r>
            <a:r>
              <a:rPr lang="es-ES_tradnl" sz="1200" kern="1200" dirty="0">
                <a:solidFill>
                  <a:schemeClr val="tx1"/>
                </a:solidFill>
                <a:effectLst/>
                <a:latin typeface="+mn-lt"/>
                <a:ea typeface="+mn-ea"/>
                <a:cs typeface="+mn-cs"/>
              </a:rPr>
              <a:t> a utilizar se basa en el estudio y la clasificación clínica descrita (grados I a III) (17). </a:t>
            </a:r>
            <a:endParaRPr lang="en-US"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ES_tradnl" sz="1200" u="sng" kern="1200" dirty="0">
                <a:solidFill>
                  <a:schemeClr val="tx1"/>
                </a:solidFill>
                <a:effectLst/>
                <a:latin typeface="+mn-lt"/>
                <a:ea typeface="+mn-ea"/>
                <a:cs typeface="+mn-cs"/>
              </a:rPr>
              <a:t>Grado I</a:t>
            </a:r>
            <a:r>
              <a:rPr lang="es-ES_tradnl"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lvl="0"/>
            <a:r>
              <a:rPr lang="es-ES_tradnl" sz="1200" kern="1200" dirty="0">
                <a:solidFill>
                  <a:schemeClr val="tx1"/>
                </a:solidFill>
                <a:effectLst/>
                <a:latin typeface="+mn-lt"/>
                <a:ea typeface="+mn-ea"/>
                <a:cs typeface="+mn-cs"/>
              </a:rPr>
              <a:t>3 semanas de terapia IV: 0.3 mg/kg  en la semana 1, luego 0.2 mg/kg en la semana 2 y al final 0.1 mg/kg  en la semana 3 </a:t>
            </a:r>
            <a:endParaRPr lang="en-US" sz="1200" kern="1200" dirty="0">
              <a:solidFill>
                <a:schemeClr val="tx1"/>
              </a:solidFill>
              <a:effectLst/>
              <a:latin typeface="+mn-lt"/>
              <a:ea typeface="+mn-ea"/>
              <a:cs typeface="+mn-cs"/>
            </a:endParaRPr>
          </a:p>
          <a:p>
            <a:pPr lvl="0"/>
            <a:r>
              <a:rPr lang="es-ES_tradnl" sz="1200" kern="1200" dirty="0">
                <a:solidFill>
                  <a:schemeClr val="tx1"/>
                </a:solidFill>
                <a:effectLst/>
                <a:latin typeface="+mn-lt"/>
                <a:ea typeface="+mn-ea"/>
                <a:cs typeface="+mn-cs"/>
              </a:rPr>
              <a:t>3 semanas de terapia oral:  3 mg día  en la semana 4, luego 2 mg/día  en la semana 5 y al final 1 mg día  en la semana 6. </a:t>
            </a:r>
            <a:endParaRPr lang="en-US"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Grado II y III</a:t>
            </a:r>
            <a:endParaRPr lang="en-US" sz="1200" kern="1200" dirty="0">
              <a:solidFill>
                <a:schemeClr val="tx1"/>
              </a:solidFill>
              <a:effectLst/>
              <a:latin typeface="+mn-lt"/>
              <a:ea typeface="+mn-ea"/>
              <a:cs typeface="+mn-cs"/>
            </a:endParaRPr>
          </a:p>
          <a:p>
            <a:pPr lvl="0"/>
            <a:r>
              <a:rPr lang="es-ES_tradnl" sz="1200" kern="1200" dirty="0">
                <a:solidFill>
                  <a:schemeClr val="tx1"/>
                </a:solidFill>
                <a:effectLst/>
                <a:latin typeface="+mn-lt"/>
                <a:ea typeface="+mn-ea"/>
                <a:cs typeface="+mn-cs"/>
              </a:rPr>
              <a:t>4 semanas de terapia IV: 0.4 mg/kg  en la semana 1, luego 0.3 mg/kg  en la semana 2, 0.2 mg/kg  en la semana 3 y al final 0.1 mg/kg  en la semana 4 </a:t>
            </a:r>
            <a:endParaRPr lang="en-US" sz="1200" kern="1200" dirty="0">
              <a:solidFill>
                <a:schemeClr val="tx1"/>
              </a:solidFill>
              <a:effectLst/>
              <a:latin typeface="+mn-lt"/>
              <a:ea typeface="+mn-ea"/>
              <a:cs typeface="+mn-cs"/>
            </a:endParaRPr>
          </a:p>
          <a:p>
            <a:pPr lvl="0"/>
            <a:r>
              <a:rPr lang="es-ES_tradnl" sz="1200" kern="1200" dirty="0">
                <a:solidFill>
                  <a:schemeClr val="tx1"/>
                </a:solidFill>
                <a:effectLst/>
                <a:latin typeface="+mn-lt"/>
                <a:ea typeface="+mn-ea"/>
                <a:cs typeface="+mn-cs"/>
              </a:rPr>
              <a:t>4 sanas de terapia oral:  4 mg día en la semana 5, luego 3 mg/día  en la semana 6, 2 mg día en la semana 7 y al final 1 mg día  en la semana 8. </a:t>
            </a:r>
            <a:endParaRPr lang="en-US" sz="1200" kern="1200" dirty="0">
              <a:solidFill>
                <a:schemeClr val="tx1"/>
              </a:solidFill>
              <a:effectLst/>
              <a:latin typeface="+mn-lt"/>
              <a:ea typeface="+mn-ea"/>
              <a:cs typeface="+mn-cs"/>
            </a:endParaRPr>
          </a:p>
          <a:p>
            <a:endParaRPr lang="es-ES" dirty="0"/>
          </a:p>
          <a:p>
            <a:pPr lvl="0"/>
            <a:r>
              <a:rPr lang="es-ES_tradnl" sz="1200" u="sng" kern="1200" dirty="0">
                <a:solidFill>
                  <a:schemeClr val="tx1"/>
                </a:solidFill>
                <a:effectLst/>
                <a:latin typeface="+mn-lt"/>
                <a:ea typeface="+mn-ea"/>
                <a:cs typeface="+mn-cs"/>
              </a:rPr>
              <a:t>Hidrocefalia</a:t>
            </a:r>
            <a:r>
              <a:rPr lang="es-ES_tradnl" sz="1200" kern="1200" dirty="0">
                <a:solidFill>
                  <a:schemeClr val="tx1"/>
                </a:solidFill>
                <a:effectLst/>
                <a:latin typeface="+mn-lt"/>
                <a:ea typeface="+mn-ea"/>
                <a:cs typeface="+mn-cs"/>
              </a:rPr>
              <a:t>: la forma más común es la comunicante causada por exudados basales y alteraciones en el flujo del líquido cefalorraquídeo, pueden beneficiarse de medidas terapéuticas como diuréticos (acetazolamida  y furosemida) y punciones lumbares repetidas (12, 14). Las indicaciones de derivación </a:t>
            </a:r>
            <a:r>
              <a:rPr lang="es-ES_tradnl" sz="1200" kern="1200" dirty="0" err="1">
                <a:solidFill>
                  <a:schemeClr val="tx1"/>
                </a:solidFill>
                <a:effectLst/>
                <a:latin typeface="+mn-lt"/>
                <a:ea typeface="+mn-ea"/>
                <a:cs typeface="+mn-cs"/>
              </a:rPr>
              <a:t>ventriculoperitoneal</a:t>
            </a:r>
            <a:r>
              <a:rPr lang="es-ES_tradnl" sz="1200" kern="1200" dirty="0">
                <a:solidFill>
                  <a:schemeClr val="tx1"/>
                </a:solidFill>
                <a:effectLst/>
                <a:latin typeface="+mn-lt"/>
                <a:ea typeface="+mn-ea"/>
                <a:cs typeface="+mn-cs"/>
              </a:rPr>
              <a:t> son falla al tratamiento médico y la hidrocefalia no comunicante (14). </a:t>
            </a:r>
            <a:endParaRPr lang="en-US" sz="1200" kern="1200" dirty="0">
              <a:solidFill>
                <a:schemeClr val="tx1"/>
              </a:solidFill>
              <a:effectLst/>
              <a:latin typeface="+mn-lt"/>
              <a:ea typeface="+mn-ea"/>
              <a:cs typeface="+mn-cs"/>
            </a:endParaRPr>
          </a:p>
          <a:p>
            <a:pPr lvl="0"/>
            <a:r>
              <a:rPr lang="es-ES_tradnl" sz="1200" u="sng" kern="1200" dirty="0">
                <a:solidFill>
                  <a:schemeClr val="tx1"/>
                </a:solidFill>
                <a:effectLst/>
                <a:latin typeface="+mn-lt"/>
                <a:ea typeface="+mn-ea"/>
                <a:cs typeface="+mn-cs"/>
              </a:rPr>
              <a:t>Vasculitis e infarto cerebral</a:t>
            </a:r>
            <a:r>
              <a:rPr lang="es-ES_tradnl" sz="1200" kern="1200" dirty="0">
                <a:solidFill>
                  <a:schemeClr val="tx1"/>
                </a:solidFill>
                <a:effectLst/>
                <a:latin typeface="+mn-lt"/>
                <a:ea typeface="+mn-ea"/>
                <a:cs typeface="+mn-cs"/>
              </a:rPr>
              <a:t>: No hay terapias complementarias que de manera consistente logren prevenir infarto cerebral o cambiar el curso clínico de hemiplejia en estos pacientes. Se considera que la aspirina puede reducir la incidencia de ataque cerebrovascular pero dicho efecto necesita confirmarse en otros estudios. </a:t>
            </a:r>
            <a:endParaRPr lang="en-US" sz="1200" kern="1200" dirty="0">
              <a:solidFill>
                <a:schemeClr val="tx1"/>
              </a:solidFill>
              <a:effectLst/>
              <a:latin typeface="+mn-lt"/>
              <a:ea typeface="+mn-ea"/>
              <a:cs typeface="+mn-cs"/>
            </a:endParaRPr>
          </a:p>
          <a:p>
            <a:pPr lvl="0"/>
            <a:r>
              <a:rPr lang="es-ES_tradnl" sz="1200" u="sng" kern="1200" dirty="0" err="1">
                <a:solidFill>
                  <a:schemeClr val="tx1"/>
                </a:solidFill>
                <a:effectLst/>
                <a:latin typeface="+mn-lt"/>
                <a:ea typeface="+mn-ea"/>
                <a:cs typeface="+mn-cs"/>
              </a:rPr>
              <a:t>Tuberculomas</a:t>
            </a:r>
            <a:r>
              <a:rPr lang="es-ES_tradnl" sz="1200" kern="1200" dirty="0">
                <a:solidFill>
                  <a:schemeClr val="tx1"/>
                </a:solidFill>
                <a:effectLst/>
                <a:latin typeface="+mn-lt"/>
                <a:ea typeface="+mn-ea"/>
                <a:cs typeface="+mn-cs"/>
              </a:rPr>
              <a:t>: En la mayoría de los casos son tratados con esteroides </a:t>
            </a:r>
            <a:r>
              <a:rPr lang="es-ES_tradnl" sz="1200" kern="1200" dirty="0" err="1">
                <a:solidFill>
                  <a:schemeClr val="tx1"/>
                </a:solidFill>
                <a:effectLst/>
                <a:latin typeface="+mn-lt"/>
                <a:ea typeface="+mn-ea"/>
                <a:cs typeface="+mn-cs"/>
              </a:rPr>
              <a:t>iv</a:t>
            </a:r>
            <a:r>
              <a:rPr lang="es-ES_tradnl" sz="1200" kern="1200" dirty="0">
                <a:solidFill>
                  <a:schemeClr val="tx1"/>
                </a:solidFill>
                <a:effectLst/>
                <a:latin typeface="+mn-lt"/>
                <a:ea typeface="+mn-ea"/>
                <a:cs typeface="+mn-cs"/>
              </a:rPr>
              <a:t> en altas dosis, basados en evidencia anecdótica de que pueden reducir los síntomas y la evidencia de inflamación en un 50% de los pacientes (12). Otras terapias alternativas que se han sugerido son talidomida e interferón gamma (14). En casos en los que hay desviación de la línea media y falla al tratamiento médico, se ha recomendado descompresión quirúrgica. </a:t>
            </a:r>
          </a:p>
          <a:p>
            <a:pPr lvl="0"/>
            <a:endParaRPr lang="es-ES_tradnl" sz="1200" kern="1200" dirty="0">
              <a:solidFill>
                <a:schemeClr val="tx1"/>
              </a:solidFill>
              <a:effectLst/>
              <a:latin typeface="+mn-lt"/>
              <a:ea typeface="+mn-ea"/>
              <a:cs typeface="+mn-cs"/>
            </a:endParaRPr>
          </a:p>
          <a:p>
            <a:pPr lvl="0"/>
            <a:r>
              <a:rPr lang="es-ES_tradnl" sz="1200" kern="1200" dirty="0">
                <a:solidFill>
                  <a:schemeClr val="tx1"/>
                </a:solidFill>
                <a:effectLst/>
                <a:latin typeface="+mn-lt"/>
                <a:ea typeface="+mn-ea"/>
                <a:cs typeface="+mn-cs"/>
              </a:rPr>
              <a:t>Inicio de terapia </a:t>
            </a:r>
            <a:r>
              <a:rPr lang="es-ES_tradnl" sz="1200" kern="1200" dirty="0" err="1">
                <a:solidFill>
                  <a:schemeClr val="tx1"/>
                </a:solidFill>
                <a:effectLst/>
                <a:latin typeface="+mn-lt"/>
                <a:ea typeface="+mn-ea"/>
                <a:cs typeface="+mn-cs"/>
              </a:rPr>
              <a:t>antiretroviral</a:t>
            </a:r>
            <a:r>
              <a:rPr lang="es-ES_tradnl" sz="1200" kern="1200" dirty="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a:p>
            <a:r>
              <a:rPr lang="es-ES_tradnl" sz="1200" kern="1200" dirty="0">
                <a:solidFill>
                  <a:schemeClr val="tx1"/>
                </a:solidFill>
                <a:effectLst/>
                <a:latin typeface="+mn-lt"/>
                <a:ea typeface="+mn-ea"/>
                <a:cs typeface="+mn-cs"/>
              </a:rPr>
              <a:t>Se ha recomendado que en pacientes con CD4+ &lt; 50/mm3 se inicie a las 2 semanas del diagnóstico y a las 8 -12 semanas cuando están por encima de dicho nivel (4). </a:t>
            </a:r>
            <a:endParaRPr lang="en-US"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56</a:t>
            </a:fld>
            <a:endParaRPr lang="es-ES"/>
          </a:p>
        </p:txBody>
      </p:sp>
    </p:spTree>
    <p:extLst>
      <p:ext uri="{BB962C8B-B14F-4D97-AF65-F5344CB8AC3E}">
        <p14:creationId xmlns:p14="http://schemas.microsoft.com/office/powerpoint/2010/main" val="328420335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58</a:t>
            </a:fld>
            <a:endParaRPr lang="es-ES"/>
          </a:p>
        </p:txBody>
      </p:sp>
    </p:spTree>
    <p:extLst>
      <p:ext uri="{BB962C8B-B14F-4D97-AF65-F5344CB8AC3E}">
        <p14:creationId xmlns:p14="http://schemas.microsoft.com/office/powerpoint/2010/main" val="30991596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59</a:t>
            </a:fld>
            <a:endParaRPr lang="es-ES"/>
          </a:p>
        </p:txBody>
      </p:sp>
    </p:spTree>
    <p:extLst>
      <p:ext uri="{BB962C8B-B14F-4D97-AF65-F5344CB8AC3E}">
        <p14:creationId xmlns:p14="http://schemas.microsoft.com/office/powerpoint/2010/main" val="388849000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60</a:t>
            </a:fld>
            <a:endParaRPr lang="es-ES"/>
          </a:p>
        </p:txBody>
      </p:sp>
    </p:spTree>
    <p:extLst>
      <p:ext uri="{BB962C8B-B14F-4D97-AF65-F5344CB8AC3E}">
        <p14:creationId xmlns:p14="http://schemas.microsoft.com/office/powerpoint/2010/main" val="373035844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05933A2-0CBA-400E-963C-6CB1AEBAB619}" type="slidenum">
              <a:rPr kumimoji="0" lang="es-CO"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61</a:t>
            </a:fld>
            <a:endParaRPr kumimoji="0" lang="es-CO"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160290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4</a:t>
            </a:fld>
            <a:endParaRPr lang="es-ES"/>
          </a:p>
        </p:txBody>
      </p:sp>
    </p:spTree>
    <p:extLst>
      <p:ext uri="{BB962C8B-B14F-4D97-AF65-F5344CB8AC3E}">
        <p14:creationId xmlns:p14="http://schemas.microsoft.com/office/powerpoint/2010/main" val="12343915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5</a:t>
            </a:fld>
            <a:endParaRPr lang="es-ES"/>
          </a:p>
        </p:txBody>
      </p:sp>
    </p:spTree>
    <p:extLst>
      <p:ext uri="{BB962C8B-B14F-4D97-AF65-F5344CB8AC3E}">
        <p14:creationId xmlns:p14="http://schemas.microsoft.com/office/powerpoint/2010/main" val="3019760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6</a:t>
            </a:fld>
            <a:endParaRPr lang="es-ES"/>
          </a:p>
        </p:txBody>
      </p:sp>
    </p:spTree>
    <p:extLst>
      <p:ext uri="{BB962C8B-B14F-4D97-AF65-F5344CB8AC3E}">
        <p14:creationId xmlns:p14="http://schemas.microsoft.com/office/powerpoint/2010/main" val="33532084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dirty="0"/>
              <a:t>La 10 causa mas común de muerte por enfermedades infecciosas </a:t>
            </a:r>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10</a:t>
            </a:fld>
            <a:endParaRPr lang="es-ES"/>
          </a:p>
        </p:txBody>
      </p:sp>
    </p:spTree>
    <p:extLst>
      <p:ext uri="{BB962C8B-B14F-4D97-AF65-F5344CB8AC3E}">
        <p14:creationId xmlns:p14="http://schemas.microsoft.com/office/powerpoint/2010/main" val="9884469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r>
              <a:rPr lang="en-US" noProof="0" dirty="0"/>
              <a:t>Nasopharyngeal colonization is the prerequisite for the complex multistep process that leads to pneumococcal bloodstream invasion and, subsequently, meningitis.</a:t>
            </a:r>
          </a:p>
          <a:p>
            <a:pPr algn="just"/>
            <a:r>
              <a:rPr lang="en-US" noProof="0" dirty="0"/>
              <a:t>The BBB normally protects the brain from most bacteria that reach the bloodstream through very tight cellular junctions which allow very low rates of pinocytosis. This restricts the etiology of bacterial meningitis to a few, predominantly encapsulated extracellular pathogens, including the pneumococcus.</a:t>
            </a:r>
          </a:p>
          <a:p>
            <a:pPr algn="just"/>
            <a:r>
              <a:rPr lang="en-US" noProof="0" dirty="0"/>
              <a:t>S. pneumoniae is highly adapted to colonization of humans and onward transmission to susceptible hosts. This is facilitated both by mutations and by frequent transfers of genetic material (horizontal gene transfer) between strains and across bacterial species. This highly active process results in considerable redundancy in the range of tools available to S. pneumoniae that targets host receptors, enabling the pneumococcus to overcome the mucosal barrier and survive in the nasopharynx (Fig. 3).</a:t>
            </a:r>
          </a:p>
          <a:p>
            <a:pPr algn="just"/>
            <a:r>
              <a:rPr lang="en-US" noProof="0" dirty="0"/>
              <a:t>Pneumococci are able to evade mucus entrapment by breaking down mucus using neuraminidase A (</a:t>
            </a:r>
            <a:r>
              <a:rPr lang="en-US" noProof="0" dirty="0" err="1"/>
              <a:t>NanA</a:t>
            </a:r>
            <a:r>
              <a:rPr lang="en-US" noProof="0" dirty="0"/>
              <a:t>), beta-galactosidase A (</a:t>
            </a:r>
            <a:r>
              <a:rPr lang="en-US" noProof="0" dirty="0" err="1"/>
              <a:t>BgaA</a:t>
            </a:r>
            <a:r>
              <a:rPr lang="en-US" noProof="0" dirty="0"/>
              <a:t>), beta-N-</a:t>
            </a:r>
            <a:r>
              <a:rPr lang="en-US" noProof="0" dirty="0" err="1"/>
              <a:t>acetylglucosaminidase</a:t>
            </a:r>
            <a:r>
              <a:rPr lang="en-US" noProof="0" dirty="0"/>
              <a:t> (</a:t>
            </a:r>
            <a:r>
              <a:rPr lang="en-US" noProof="0" dirty="0" err="1"/>
              <a:t>StrH</a:t>
            </a:r>
            <a:r>
              <a:rPr lang="en-US" noProof="0" dirty="0"/>
              <a:t>), and neuraminidase B (</a:t>
            </a:r>
            <a:r>
              <a:rPr lang="en-US" noProof="0" dirty="0" err="1"/>
              <a:t>NanB</a:t>
            </a:r>
            <a:r>
              <a:rPr lang="en-US" noProof="0" dirty="0"/>
              <a:t>) while </a:t>
            </a:r>
            <a:r>
              <a:rPr lang="en-US" noProof="0" dirty="0" err="1"/>
              <a:t>pneumolysin</a:t>
            </a:r>
            <a:r>
              <a:rPr lang="en-US" noProof="0" dirty="0"/>
              <a:t> (Ply) hinders mucosal epithelium ciliary </a:t>
            </a:r>
            <a:r>
              <a:rPr lang="es-ES" noProof="0" dirty="0" err="1"/>
              <a:t>beating</a:t>
            </a:r>
            <a:r>
              <a:rPr lang="es-ES" noProof="0" dirty="0"/>
              <a:t>, </a:t>
            </a:r>
            <a:r>
              <a:rPr lang="es-ES" noProof="0" dirty="0" err="1"/>
              <a:t>thereby</a:t>
            </a:r>
            <a:r>
              <a:rPr lang="es-ES" noProof="0" dirty="0"/>
              <a:t> </a:t>
            </a:r>
            <a:r>
              <a:rPr lang="es-ES" noProof="0" dirty="0" err="1"/>
              <a:t>facilitating</a:t>
            </a:r>
            <a:r>
              <a:rPr lang="es-ES" noProof="0" dirty="0"/>
              <a:t> </a:t>
            </a:r>
            <a:r>
              <a:rPr lang="es-ES" noProof="0" dirty="0" err="1"/>
              <a:t>nasopharyngeal</a:t>
            </a:r>
            <a:r>
              <a:rPr lang="es-ES" noProof="0" dirty="0"/>
              <a:t> </a:t>
            </a:r>
            <a:r>
              <a:rPr lang="es-ES" noProof="0" dirty="0" err="1"/>
              <a:t>colonization</a:t>
            </a:r>
            <a:r>
              <a:rPr lang="es-ES" noProof="0" dirty="0"/>
              <a:t> (Fig. 3A).</a:t>
            </a:r>
          </a:p>
          <a:p>
            <a:pPr algn="just"/>
            <a:r>
              <a:rPr lang="es-ES" noProof="0" dirty="0"/>
              <a:t>IgA </a:t>
            </a:r>
            <a:r>
              <a:rPr lang="es-ES" noProof="0" dirty="0" err="1"/>
              <a:t>protease</a:t>
            </a:r>
            <a:r>
              <a:rPr lang="es-ES" noProof="0" dirty="0"/>
              <a:t> </a:t>
            </a:r>
            <a:r>
              <a:rPr lang="es-ES" noProof="0" dirty="0" err="1"/>
              <a:t>subverts</a:t>
            </a:r>
            <a:r>
              <a:rPr lang="es-ES" noProof="0" dirty="0"/>
              <a:t> IgA </a:t>
            </a:r>
            <a:r>
              <a:rPr lang="es-ES" noProof="0" dirty="0" err="1"/>
              <a:t>antigen</a:t>
            </a:r>
            <a:r>
              <a:rPr lang="es-ES" noProof="0" dirty="0"/>
              <a:t> </a:t>
            </a:r>
            <a:r>
              <a:rPr lang="es-ES" noProof="0" dirty="0" err="1"/>
              <a:t>specificity</a:t>
            </a:r>
            <a:r>
              <a:rPr lang="es-ES" noProof="0" dirty="0"/>
              <a:t>, </a:t>
            </a:r>
            <a:r>
              <a:rPr lang="es-ES" noProof="0" dirty="0" err="1"/>
              <a:t>enhancing</a:t>
            </a:r>
            <a:r>
              <a:rPr lang="es-ES" noProof="0" dirty="0"/>
              <a:t> </a:t>
            </a:r>
            <a:r>
              <a:rPr lang="es-ES" noProof="0" dirty="0" err="1"/>
              <a:t>persistence</a:t>
            </a:r>
            <a:r>
              <a:rPr lang="es-ES" noProof="0" dirty="0"/>
              <a:t> </a:t>
            </a:r>
            <a:r>
              <a:rPr lang="es-ES" noProof="0" dirty="0" err="1"/>
              <a:t>on</a:t>
            </a:r>
            <a:r>
              <a:rPr lang="es-ES" noProof="0" dirty="0"/>
              <a:t> </a:t>
            </a:r>
            <a:r>
              <a:rPr lang="es-ES" noProof="0" dirty="0" err="1"/>
              <a:t>the</a:t>
            </a:r>
            <a:r>
              <a:rPr lang="es-ES" noProof="0" dirty="0"/>
              <a:t> </a:t>
            </a:r>
            <a:r>
              <a:rPr lang="es-ES" noProof="0" dirty="0" err="1"/>
              <a:t>mucosal</a:t>
            </a:r>
            <a:r>
              <a:rPr lang="es-ES" noProof="0" dirty="0"/>
              <a:t> </a:t>
            </a:r>
            <a:r>
              <a:rPr lang="es-ES" noProof="0" dirty="0" err="1"/>
              <a:t>surface</a:t>
            </a:r>
            <a:r>
              <a:rPr lang="es-ES" noProof="0" dirty="0"/>
              <a:t>, </a:t>
            </a:r>
            <a:r>
              <a:rPr lang="es-ES" noProof="0" dirty="0" err="1"/>
              <a:t>while</a:t>
            </a:r>
            <a:r>
              <a:rPr lang="es-ES" noProof="0" dirty="0"/>
              <a:t> N-</a:t>
            </a:r>
            <a:r>
              <a:rPr lang="es-ES" noProof="0" dirty="0" err="1"/>
              <a:t>acetyl</a:t>
            </a:r>
            <a:r>
              <a:rPr lang="es-ES" noProof="0" dirty="0"/>
              <a:t>- </a:t>
            </a:r>
            <a:r>
              <a:rPr lang="es-ES" noProof="0" dirty="0" err="1"/>
              <a:t>glucosamine-deacetylase</a:t>
            </a:r>
            <a:r>
              <a:rPr lang="es-ES" noProof="0" dirty="0"/>
              <a:t> A (</a:t>
            </a:r>
            <a:r>
              <a:rPr lang="es-ES" noProof="0" dirty="0" err="1"/>
              <a:t>PdgA</a:t>
            </a:r>
            <a:r>
              <a:rPr lang="es-ES" noProof="0" dirty="0"/>
              <a:t>) and O-</a:t>
            </a:r>
            <a:r>
              <a:rPr lang="es-ES" noProof="0" dirty="0" err="1"/>
              <a:t>acetyltransferase</a:t>
            </a:r>
            <a:r>
              <a:rPr lang="es-ES" noProof="0" dirty="0"/>
              <a:t> (</a:t>
            </a:r>
            <a:r>
              <a:rPr lang="es-ES" noProof="0" dirty="0" err="1"/>
              <a:t>Adr</a:t>
            </a:r>
            <a:r>
              <a:rPr lang="es-ES" noProof="0" dirty="0"/>
              <a:t>) </a:t>
            </a:r>
            <a:r>
              <a:rPr lang="es-ES" noProof="0" dirty="0" err="1"/>
              <a:t>deacetylate</a:t>
            </a:r>
            <a:r>
              <a:rPr lang="es-ES" noProof="0" dirty="0"/>
              <a:t> </a:t>
            </a:r>
            <a:r>
              <a:rPr lang="es-ES" noProof="0" dirty="0" err="1"/>
              <a:t>pneumococcal</a:t>
            </a:r>
            <a:r>
              <a:rPr lang="es-ES" noProof="0" dirty="0"/>
              <a:t> </a:t>
            </a:r>
            <a:r>
              <a:rPr lang="es-ES" noProof="0" dirty="0" err="1"/>
              <a:t>surface</a:t>
            </a:r>
            <a:r>
              <a:rPr lang="es-ES" noProof="0" dirty="0"/>
              <a:t> </a:t>
            </a:r>
            <a:r>
              <a:rPr lang="es-ES" noProof="0" dirty="0" err="1"/>
              <a:t>peptidoglycan</a:t>
            </a:r>
            <a:r>
              <a:rPr lang="es-ES" noProof="0" dirty="0"/>
              <a:t> </a:t>
            </a:r>
            <a:r>
              <a:rPr lang="es-ES" noProof="0" dirty="0" err="1"/>
              <a:t>molecules</a:t>
            </a:r>
            <a:r>
              <a:rPr lang="es-ES" noProof="0" dirty="0"/>
              <a:t>, </a:t>
            </a:r>
            <a:r>
              <a:rPr lang="es-ES" noProof="0" dirty="0" err="1"/>
              <a:t>rendering</a:t>
            </a:r>
            <a:r>
              <a:rPr lang="es-ES" noProof="0" dirty="0"/>
              <a:t> </a:t>
            </a:r>
            <a:r>
              <a:rPr lang="es-ES" noProof="0" dirty="0" err="1"/>
              <a:t>them</a:t>
            </a:r>
            <a:r>
              <a:rPr lang="es-ES" noProof="0" dirty="0"/>
              <a:t> </a:t>
            </a:r>
            <a:r>
              <a:rPr lang="es-ES" noProof="0" dirty="0" err="1"/>
              <a:t>resistant</a:t>
            </a:r>
            <a:r>
              <a:rPr lang="es-ES" noProof="0" dirty="0"/>
              <a:t> </a:t>
            </a:r>
            <a:r>
              <a:rPr lang="es-ES" noProof="0" dirty="0" err="1"/>
              <a:t>to</a:t>
            </a:r>
            <a:r>
              <a:rPr lang="es-ES" noProof="0" dirty="0"/>
              <a:t> </a:t>
            </a:r>
            <a:r>
              <a:rPr lang="es-ES" noProof="0" dirty="0" err="1"/>
              <a:t>lysozyme</a:t>
            </a:r>
            <a:r>
              <a:rPr lang="es-ES" noProof="0" dirty="0"/>
              <a:t> </a:t>
            </a:r>
            <a:r>
              <a:rPr lang="es-ES" noProof="0" dirty="0" err="1"/>
              <a:t>activity</a:t>
            </a:r>
            <a:r>
              <a:rPr lang="es-ES" noProof="0" dirty="0"/>
              <a:t> (Fig. 3B). </a:t>
            </a:r>
            <a:r>
              <a:rPr lang="es-ES" noProof="0" dirty="0" err="1"/>
              <a:t>Pneumococcal</a:t>
            </a:r>
            <a:r>
              <a:rPr lang="es-ES" noProof="0" dirty="0"/>
              <a:t> </a:t>
            </a:r>
            <a:r>
              <a:rPr lang="es-ES" noProof="0" dirty="0" err="1"/>
              <a:t>receptors</a:t>
            </a:r>
            <a:r>
              <a:rPr lang="es-ES" noProof="0" dirty="0"/>
              <a:t> </a:t>
            </a:r>
            <a:r>
              <a:rPr lang="es-ES" noProof="0" dirty="0" err="1"/>
              <a:t>pyruvate</a:t>
            </a:r>
            <a:r>
              <a:rPr lang="es-ES" noProof="0" dirty="0"/>
              <a:t> oxidase (</a:t>
            </a:r>
            <a:r>
              <a:rPr lang="es-ES" noProof="0" dirty="0" err="1"/>
              <a:t>spxB</a:t>
            </a:r>
            <a:r>
              <a:rPr lang="es-ES" noProof="0" dirty="0"/>
              <a:t>), </a:t>
            </a:r>
            <a:r>
              <a:rPr lang="es-ES" noProof="0" dirty="0" err="1"/>
              <a:t>Oligopeptide</a:t>
            </a:r>
            <a:r>
              <a:rPr lang="es-ES" noProof="0" dirty="0"/>
              <a:t> ABC </a:t>
            </a:r>
            <a:r>
              <a:rPr lang="es-ES" noProof="0" dirty="0" err="1"/>
              <a:t>transporter</a:t>
            </a:r>
            <a:r>
              <a:rPr lang="es-ES" noProof="0" dirty="0"/>
              <a:t>, </a:t>
            </a:r>
            <a:r>
              <a:rPr lang="es-ES" noProof="0" dirty="0" err="1"/>
              <a:t>oligopeptide-binding</a:t>
            </a:r>
            <a:r>
              <a:rPr lang="es-ES" noProof="0" dirty="0"/>
              <a:t> </a:t>
            </a:r>
            <a:r>
              <a:rPr lang="es-ES" noProof="0" dirty="0" err="1"/>
              <a:t>protein</a:t>
            </a:r>
            <a:r>
              <a:rPr lang="es-ES" noProof="0" dirty="0"/>
              <a:t> (</a:t>
            </a:r>
            <a:r>
              <a:rPr lang="es-ES" noProof="0" dirty="0" err="1"/>
              <a:t>ami</a:t>
            </a:r>
            <a:r>
              <a:rPr lang="es-ES" noProof="0" dirty="0"/>
              <a:t>), </a:t>
            </a:r>
            <a:r>
              <a:rPr lang="es-ES" noProof="0" dirty="0" err="1"/>
              <a:t>macrolide</a:t>
            </a:r>
            <a:r>
              <a:rPr lang="es-ES" noProof="0" dirty="0"/>
              <a:t> </a:t>
            </a:r>
            <a:r>
              <a:rPr lang="es-ES" noProof="0" dirty="0" err="1"/>
              <a:t>efflux</a:t>
            </a:r>
            <a:r>
              <a:rPr lang="es-ES" noProof="0" dirty="0"/>
              <a:t> </a:t>
            </a:r>
            <a:r>
              <a:rPr lang="es-ES" noProof="0" dirty="0" err="1"/>
              <a:t>system</a:t>
            </a:r>
            <a:r>
              <a:rPr lang="es-ES" noProof="0" dirty="0"/>
              <a:t> </a:t>
            </a:r>
            <a:r>
              <a:rPr lang="es-ES" noProof="0" dirty="0" err="1"/>
              <a:t>encoded</a:t>
            </a:r>
            <a:r>
              <a:rPr lang="es-ES" noProof="0" dirty="0"/>
              <a:t> </a:t>
            </a:r>
            <a:r>
              <a:rPr lang="es-ES" noProof="0" dirty="0" err="1"/>
              <a:t>by</a:t>
            </a:r>
            <a:r>
              <a:rPr lang="es-ES" noProof="0" dirty="0"/>
              <a:t> </a:t>
            </a:r>
            <a:r>
              <a:rPr lang="es-ES" noProof="0" dirty="0" err="1"/>
              <a:t>mefE</a:t>
            </a:r>
            <a:r>
              <a:rPr lang="es-ES" noProof="0" dirty="0"/>
              <a:t>/</a:t>
            </a:r>
            <a:r>
              <a:rPr lang="es-ES" noProof="0" dirty="0" err="1"/>
              <a:t>mel</a:t>
            </a:r>
            <a:r>
              <a:rPr lang="es-ES" noProof="0" dirty="0"/>
              <a:t> (</a:t>
            </a:r>
            <a:r>
              <a:rPr lang="es-ES" noProof="0" dirty="0" err="1"/>
              <a:t>msrA</a:t>
            </a:r>
            <a:r>
              <a:rPr lang="es-ES" noProof="0" dirty="0"/>
              <a:t>), and permease-</a:t>
            </a:r>
            <a:r>
              <a:rPr lang="es-ES" noProof="0" dirty="0" err="1"/>
              <a:t>like</a:t>
            </a:r>
            <a:r>
              <a:rPr lang="es-ES" noProof="0" dirty="0"/>
              <a:t> </a:t>
            </a:r>
            <a:r>
              <a:rPr lang="es-ES" noProof="0" dirty="0" err="1"/>
              <a:t>protein</a:t>
            </a:r>
            <a:r>
              <a:rPr lang="es-ES" noProof="0" dirty="0"/>
              <a:t> (</a:t>
            </a:r>
            <a:r>
              <a:rPr lang="es-ES" noProof="0" dirty="0" err="1"/>
              <a:t>plpA</a:t>
            </a:r>
            <a:r>
              <a:rPr lang="es-ES" noProof="0" dirty="0"/>
              <a:t>) </a:t>
            </a:r>
            <a:r>
              <a:rPr lang="es-ES" noProof="0" dirty="0" err="1"/>
              <a:t>facilitate</a:t>
            </a:r>
            <a:r>
              <a:rPr lang="es-ES" noProof="0" dirty="0"/>
              <a:t> </a:t>
            </a:r>
            <a:r>
              <a:rPr lang="es-ES" noProof="0" dirty="0" err="1"/>
              <a:t>adherence</a:t>
            </a:r>
            <a:r>
              <a:rPr lang="es-ES" noProof="0" dirty="0"/>
              <a:t> </a:t>
            </a:r>
            <a:r>
              <a:rPr lang="es-ES" noProof="0" dirty="0" err="1"/>
              <a:t>to</a:t>
            </a:r>
            <a:r>
              <a:rPr lang="es-ES" noProof="0" dirty="0"/>
              <a:t> host </a:t>
            </a:r>
            <a:r>
              <a:rPr lang="es-ES" noProof="0" dirty="0" err="1"/>
              <a:t>mucosal</a:t>
            </a:r>
            <a:r>
              <a:rPr lang="es-ES" noProof="0" dirty="0"/>
              <a:t> </a:t>
            </a:r>
            <a:r>
              <a:rPr lang="es-ES" noProof="0" dirty="0" err="1"/>
              <a:t>epithelium</a:t>
            </a:r>
            <a:r>
              <a:rPr lang="es-ES" noProof="0" dirty="0"/>
              <a:t> </a:t>
            </a:r>
            <a:r>
              <a:rPr lang="es-ES" noProof="0" dirty="0" err="1"/>
              <a:t>via</a:t>
            </a:r>
            <a:r>
              <a:rPr lang="es-ES" noProof="0" dirty="0"/>
              <a:t> </a:t>
            </a:r>
            <a:r>
              <a:rPr lang="es-ES" noProof="0" dirty="0" err="1"/>
              <a:t>GalNac</a:t>
            </a:r>
            <a:r>
              <a:rPr lang="es-ES" noProof="0" dirty="0"/>
              <a:t> </a:t>
            </a:r>
            <a:r>
              <a:rPr lang="es-ES" noProof="0" dirty="0" err="1"/>
              <a:t>receptors</a:t>
            </a:r>
            <a:r>
              <a:rPr lang="es-ES" noProof="0" dirty="0"/>
              <a:t> </a:t>
            </a:r>
            <a:r>
              <a:rPr lang="es-ES" noProof="0" dirty="0" err="1"/>
              <a:t>enhancing</a:t>
            </a:r>
            <a:r>
              <a:rPr lang="es-ES" noProof="0" dirty="0"/>
              <a:t> </a:t>
            </a:r>
            <a:r>
              <a:rPr lang="es-ES" noProof="0" dirty="0" err="1"/>
              <a:t>colonization</a:t>
            </a:r>
            <a:r>
              <a:rPr lang="es-ES" noProof="0" dirty="0"/>
              <a:t> (Fig. 3C). </a:t>
            </a:r>
            <a:r>
              <a:rPr lang="es-ES" noProof="0" dirty="0" err="1"/>
              <a:t>Pneumococci</a:t>
            </a:r>
            <a:r>
              <a:rPr lang="es-ES" noProof="0" dirty="0"/>
              <a:t> are </a:t>
            </a:r>
            <a:r>
              <a:rPr lang="es-ES" noProof="0" dirty="0" err="1"/>
              <a:t>transcytosed</a:t>
            </a:r>
            <a:r>
              <a:rPr lang="es-ES" noProof="0" dirty="0"/>
              <a:t> </a:t>
            </a:r>
            <a:r>
              <a:rPr lang="es-ES" noProof="0" dirty="0" err="1"/>
              <a:t>across</a:t>
            </a:r>
            <a:r>
              <a:rPr lang="es-ES" noProof="0" dirty="0"/>
              <a:t> </a:t>
            </a:r>
            <a:r>
              <a:rPr lang="es-ES" noProof="0" dirty="0" err="1"/>
              <a:t>the</a:t>
            </a:r>
            <a:r>
              <a:rPr lang="es-ES" noProof="0" dirty="0"/>
              <a:t> </a:t>
            </a:r>
            <a:r>
              <a:rPr lang="es-ES" noProof="0" dirty="0" err="1"/>
              <a:t>mucosal</a:t>
            </a:r>
            <a:r>
              <a:rPr lang="es-ES" noProof="0" dirty="0"/>
              <a:t> </a:t>
            </a:r>
            <a:r>
              <a:rPr lang="es-ES" noProof="0" dirty="0" err="1"/>
              <a:t>epithelium</a:t>
            </a:r>
            <a:r>
              <a:rPr lang="es-ES" noProof="0" dirty="0"/>
              <a:t> </a:t>
            </a:r>
            <a:r>
              <a:rPr lang="es-ES" noProof="0" dirty="0" err="1"/>
              <a:t>into</a:t>
            </a:r>
            <a:r>
              <a:rPr lang="es-ES" noProof="0" dirty="0"/>
              <a:t> </a:t>
            </a:r>
            <a:r>
              <a:rPr lang="es-ES" noProof="0" dirty="0" err="1"/>
              <a:t>the</a:t>
            </a:r>
            <a:r>
              <a:rPr lang="es-ES" noProof="0" dirty="0"/>
              <a:t> </a:t>
            </a:r>
            <a:r>
              <a:rPr lang="es-ES" noProof="0" dirty="0" err="1"/>
              <a:t>blood</a:t>
            </a:r>
            <a:r>
              <a:rPr lang="es-ES" noProof="0" dirty="0"/>
              <a:t> </a:t>
            </a:r>
            <a:r>
              <a:rPr lang="es-ES" noProof="0" dirty="0" err="1"/>
              <a:t>through</a:t>
            </a:r>
            <a:r>
              <a:rPr lang="es-ES" noProof="0" dirty="0"/>
              <a:t> </a:t>
            </a:r>
            <a:r>
              <a:rPr lang="es-ES" noProof="0" dirty="0" err="1"/>
              <a:t>interactions</a:t>
            </a:r>
            <a:r>
              <a:rPr lang="es-ES" noProof="0" dirty="0"/>
              <a:t> </a:t>
            </a:r>
            <a:r>
              <a:rPr lang="es-ES" noProof="0" dirty="0" err="1"/>
              <a:t>of</a:t>
            </a:r>
            <a:r>
              <a:rPr lang="es-ES" noProof="0" dirty="0"/>
              <a:t> </a:t>
            </a:r>
            <a:r>
              <a:rPr lang="es-ES" noProof="0" dirty="0" err="1"/>
              <a:t>their</a:t>
            </a:r>
            <a:r>
              <a:rPr lang="es-ES" noProof="0" dirty="0"/>
              <a:t> </a:t>
            </a:r>
            <a:r>
              <a:rPr lang="es-ES" noProof="0" dirty="0" err="1"/>
              <a:t>surface</a:t>
            </a:r>
            <a:r>
              <a:rPr lang="es-ES" noProof="0" dirty="0"/>
              <a:t> </a:t>
            </a:r>
            <a:r>
              <a:rPr lang="es-ES" noProof="0" dirty="0" err="1"/>
              <a:t>antigens</a:t>
            </a:r>
            <a:r>
              <a:rPr lang="es-ES" noProof="0" dirty="0"/>
              <a:t> (</a:t>
            </a:r>
            <a:r>
              <a:rPr lang="es-ES" noProof="0" dirty="0" err="1"/>
              <a:t>phosphocholine</a:t>
            </a:r>
            <a:r>
              <a:rPr lang="es-ES" noProof="0" dirty="0"/>
              <a:t> (</a:t>
            </a:r>
            <a:r>
              <a:rPr lang="es-ES" noProof="0" dirty="0" err="1"/>
              <a:t>ChoP</a:t>
            </a:r>
            <a:r>
              <a:rPr lang="es-ES" noProof="0" dirty="0"/>
              <a:t>) and </a:t>
            </a:r>
            <a:r>
              <a:rPr lang="es-ES" noProof="0" dirty="0" err="1"/>
              <a:t>choline-binding</a:t>
            </a:r>
            <a:r>
              <a:rPr lang="es-ES" noProof="0" dirty="0"/>
              <a:t> </a:t>
            </a:r>
            <a:r>
              <a:rPr lang="es-ES" noProof="0" dirty="0" err="1"/>
              <a:t>protein</a:t>
            </a:r>
            <a:r>
              <a:rPr lang="es-ES" noProof="0" dirty="0"/>
              <a:t> A (</a:t>
            </a:r>
            <a:r>
              <a:rPr lang="es-ES" noProof="0" dirty="0" err="1"/>
              <a:t>PspC</a:t>
            </a:r>
            <a:r>
              <a:rPr lang="es-ES" noProof="0" dirty="0"/>
              <a:t> </a:t>
            </a:r>
            <a:r>
              <a:rPr lang="es-ES" noProof="0" dirty="0" err="1"/>
              <a:t>or</a:t>
            </a:r>
            <a:r>
              <a:rPr lang="es-ES" noProof="0" dirty="0"/>
              <a:t> </a:t>
            </a:r>
            <a:r>
              <a:rPr lang="es-ES" noProof="0" dirty="0" err="1"/>
              <a:t>CbpA</a:t>
            </a:r>
            <a:r>
              <a:rPr lang="es-ES" noProof="0" dirty="0"/>
              <a:t>)) </a:t>
            </a:r>
            <a:r>
              <a:rPr lang="es-ES" noProof="0" dirty="0" err="1"/>
              <a:t>with</a:t>
            </a:r>
            <a:r>
              <a:rPr lang="es-ES" noProof="0" dirty="0"/>
              <a:t> host </a:t>
            </a:r>
            <a:r>
              <a:rPr lang="es-ES" noProof="0" dirty="0" err="1"/>
              <a:t>receptors</a:t>
            </a:r>
            <a:r>
              <a:rPr lang="es-ES" noProof="0" dirty="0"/>
              <a:t> (</a:t>
            </a:r>
            <a:r>
              <a:rPr lang="es-ES" noProof="0" dirty="0" err="1"/>
              <a:t>platelet-activating</a:t>
            </a:r>
            <a:r>
              <a:rPr lang="es-ES" noProof="0" dirty="0"/>
              <a:t> factor (</a:t>
            </a:r>
            <a:r>
              <a:rPr lang="es-ES" noProof="0" dirty="0" err="1"/>
              <a:t>PAFr</a:t>
            </a:r>
            <a:r>
              <a:rPr lang="es-ES" noProof="0" dirty="0"/>
              <a:t>) and </a:t>
            </a:r>
            <a:r>
              <a:rPr lang="es-ES" noProof="0" dirty="0" err="1"/>
              <a:t>polymeric</a:t>
            </a:r>
            <a:r>
              <a:rPr lang="es-ES" noProof="0" dirty="0"/>
              <a:t> </a:t>
            </a:r>
            <a:r>
              <a:rPr lang="es-ES" noProof="0" dirty="0" err="1"/>
              <a:t>immunoglobulin</a:t>
            </a:r>
            <a:r>
              <a:rPr lang="es-ES" noProof="0" dirty="0"/>
              <a:t> receptor (</a:t>
            </a:r>
            <a:r>
              <a:rPr lang="es-ES" noProof="0" dirty="0" err="1"/>
              <a:t>pIgR</a:t>
            </a:r>
            <a:r>
              <a:rPr lang="es-ES" noProof="0" dirty="0"/>
              <a:t>), </a:t>
            </a:r>
            <a:r>
              <a:rPr lang="es-ES" noProof="0" dirty="0" err="1"/>
              <a:t>respectively</a:t>
            </a:r>
            <a:r>
              <a:rPr lang="es-ES" noProof="0" dirty="0"/>
              <a:t>) (Fig. 3D). </a:t>
            </a:r>
            <a:r>
              <a:rPr lang="es-ES" noProof="0" dirty="0" err="1"/>
              <a:t>Pneumococci</a:t>
            </a:r>
            <a:r>
              <a:rPr lang="es-ES" noProof="0" dirty="0"/>
              <a:t> </a:t>
            </a:r>
            <a:r>
              <a:rPr lang="es-ES" noProof="0" dirty="0" err="1"/>
              <a:t>translocate</a:t>
            </a:r>
            <a:r>
              <a:rPr lang="es-ES" noProof="0" dirty="0"/>
              <a:t> </a:t>
            </a:r>
            <a:r>
              <a:rPr lang="es-ES" noProof="0" dirty="0" err="1"/>
              <a:t>across</a:t>
            </a:r>
            <a:r>
              <a:rPr lang="es-ES" noProof="0" dirty="0"/>
              <a:t> </a:t>
            </a:r>
            <a:r>
              <a:rPr lang="es-ES" noProof="0" dirty="0" err="1"/>
              <a:t>the</a:t>
            </a:r>
            <a:r>
              <a:rPr lang="es-ES" noProof="0" dirty="0"/>
              <a:t> </a:t>
            </a:r>
            <a:r>
              <a:rPr lang="es-ES" noProof="0" dirty="0" err="1"/>
              <a:t>mucosal</a:t>
            </a:r>
            <a:r>
              <a:rPr lang="es-ES" noProof="0" dirty="0"/>
              <a:t> </a:t>
            </a:r>
            <a:r>
              <a:rPr lang="es-ES" noProof="0" dirty="0" err="1"/>
              <a:t>epithelium</a:t>
            </a:r>
            <a:r>
              <a:rPr lang="es-ES" noProof="0" dirty="0"/>
              <a:t> </a:t>
            </a:r>
            <a:r>
              <a:rPr lang="es-ES" noProof="0" dirty="0" err="1"/>
              <a:t>through</a:t>
            </a:r>
            <a:r>
              <a:rPr lang="es-ES" noProof="0" dirty="0"/>
              <a:t> </a:t>
            </a:r>
            <a:r>
              <a:rPr lang="es-ES" noProof="0" dirty="0" err="1"/>
              <a:t>intercellular</a:t>
            </a:r>
            <a:r>
              <a:rPr lang="es-ES" noProof="0" dirty="0"/>
              <a:t> and </a:t>
            </a:r>
            <a:r>
              <a:rPr lang="es-ES" noProof="0" dirty="0" err="1"/>
              <a:t>pericellular</a:t>
            </a:r>
            <a:r>
              <a:rPr lang="es-ES" noProof="0" dirty="0"/>
              <a:t> </a:t>
            </a:r>
            <a:r>
              <a:rPr lang="es-ES" noProof="0" dirty="0" err="1"/>
              <a:t>routes</a:t>
            </a:r>
            <a:r>
              <a:rPr lang="es-ES" noProof="0" dirty="0"/>
              <a:t> </a:t>
            </a:r>
            <a:r>
              <a:rPr lang="es-ES" noProof="0" dirty="0" err="1"/>
              <a:t>antigens-plasminogen</a:t>
            </a:r>
            <a:r>
              <a:rPr lang="es-ES" noProof="0" dirty="0"/>
              <a:t> </a:t>
            </a:r>
            <a:r>
              <a:rPr lang="es-ES" noProof="0" dirty="0" err="1"/>
              <a:t>complexes</a:t>
            </a:r>
            <a:r>
              <a:rPr lang="es-ES" noProof="0" dirty="0"/>
              <a:t> </a:t>
            </a:r>
            <a:r>
              <a:rPr lang="es-ES" noProof="0" dirty="0" err="1"/>
              <a:t>that</a:t>
            </a:r>
            <a:r>
              <a:rPr lang="es-ES" noProof="0" dirty="0"/>
              <a:t> </a:t>
            </a:r>
            <a:r>
              <a:rPr lang="es-ES" noProof="0" dirty="0" err="1"/>
              <a:t>facilitate</a:t>
            </a:r>
            <a:r>
              <a:rPr lang="es-ES" noProof="0" dirty="0"/>
              <a:t> </a:t>
            </a:r>
            <a:r>
              <a:rPr lang="es-ES" noProof="0" dirty="0" err="1"/>
              <a:t>degradation</a:t>
            </a:r>
            <a:r>
              <a:rPr lang="es-ES" noProof="0" dirty="0"/>
              <a:t> </a:t>
            </a:r>
            <a:r>
              <a:rPr lang="es-ES" noProof="0" dirty="0" err="1"/>
              <a:t>of</a:t>
            </a:r>
            <a:r>
              <a:rPr lang="es-ES" noProof="0" dirty="0"/>
              <a:t> </a:t>
            </a:r>
            <a:r>
              <a:rPr lang="es-ES" noProof="0" dirty="0" err="1"/>
              <a:t>interepithelial</a:t>
            </a:r>
            <a:r>
              <a:rPr lang="es-ES" noProof="0" dirty="0"/>
              <a:t> </a:t>
            </a:r>
            <a:r>
              <a:rPr lang="es-ES" noProof="0" dirty="0" err="1"/>
              <a:t>cell</a:t>
            </a:r>
            <a:r>
              <a:rPr lang="es-ES" noProof="0" dirty="0"/>
              <a:t> </a:t>
            </a:r>
            <a:r>
              <a:rPr lang="es-ES" noProof="0" dirty="0" err="1"/>
              <a:t>junctions</a:t>
            </a:r>
            <a:r>
              <a:rPr lang="es-ES" noProof="0" dirty="0"/>
              <a:t> (Fig. 3E). </a:t>
            </a:r>
            <a:r>
              <a:rPr lang="es-ES" noProof="0" dirty="0" err="1"/>
              <a:t>Pneumococcal</a:t>
            </a:r>
            <a:r>
              <a:rPr lang="es-ES" noProof="0" dirty="0"/>
              <a:t> meningitis </a:t>
            </a:r>
            <a:r>
              <a:rPr lang="es-ES" noProof="0" dirty="0" err="1"/>
              <a:t>is</a:t>
            </a:r>
            <a:r>
              <a:rPr lang="es-ES" noProof="0" dirty="0"/>
              <a:t> </a:t>
            </a:r>
            <a:r>
              <a:rPr lang="es-ES" noProof="0" dirty="0" err="1"/>
              <a:t>an</a:t>
            </a:r>
            <a:r>
              <a:rPr lang="es-ES" noProof="0" dirty="0"/>
              <a:t> intense host </a:t>
            </a:r>
            <a:r>
              <a:rPr lang="es-ES" noProof="0" dirty="0" err="1"/>
              <a:t>inflammatory</a:t>
            </a:r>
            <a:r>
              <a:rPr lang="es-ES" noProof="0" dirty="0"/>
              <a:t> </a:t>
            </a:r>
            <a:r>
              <a:rPr lang="es-ES" noProof="0" dirty="0" err="1"/>
              <a:t>process</a:t>
            </a:r>
            <a:r>
              <a:rPr lang="es-ES" noProof="0" dirty="0"/>
              <a:t> </a:t>
            </a:r>
            <a:r>
              <a:rPr lang="es-ES" noProof="0" dirty="0" err="1"/>
              <a:t>triggered</a:t>
            </a:r>
            <a:r>
              <a:rPr lang="es-ES" noProof="0" dirty="0"/>
              <a:t> </a:t>
            </a:r>
            <a:r>
              <a:rPr lang="es-ES" noProof="0" dirty="0" err="1"/>
              <a:t>by</a:t>
            </a:r>
            <a:r>
              <a:rPr lang="es-ES" noProof="0" dirty="0"/>
              <a:t> </a:t>
            </a:r>
            <a:r>
              <a:rPr lang="es-ES" noProof="0" dirty="0" err="1"/>
              <a:t>pneumococci</a:t>
            </a:r>
            <a:r>
              <a:rPr lang="es-ES" noProof="0" dirty="0"/>
              <a:t> and </a:t>
            </a:r>
            <a:r>
              <a:rPr lang="es-ES" noProof="0" dirty="0" err="1"/>
              <a:t>bacterial</a:t>
            </a:r>
            <a:r>
              <a:rPr lang="es-ES" noProof="0" dirty="0"/>
              <a:t> </a:t>
            </a:r>
            <a:r>
              <a:rPr lang="es-ES" noProof="0" dirty="0" err="1"/>
              <a:t>products</a:t>
            </a:r>
            <a:r>
              <a:rPr lang="es-ES" noProof="0" dirty="0"/>
              <a:t> </a:t>
            </a:r>
            <a:r>
              <a:rPr lang="es-ES" noProof="0" dirty="0" err="1"/>
              <a:t>that</a:t>
            </a:r>
            <a:r>
              <a:rPr lang="es-ES" noProof="0" dirty="0"/>
              <a:t> </a:t>
            </a:r>
            <a:r>
              <a:rPr lang="es-ES" noProof="0" dirty="0" err="1"/>
              <a:t>is</a:t>
            </a:r>
            <a:r>
              <a:rPr lang="es-ES" noProof="0" dirty="0"/>
              <a:t> </a:t>
            </a:r>
            <a:r>
              <a:rPr lang="es-ES" noProof="0" dirty="0" err="1"/>
              <a:t>focused</a:t>
            </a:r>
            <a:r>
              <a:rPr lang="es-ES" noProof="0" dirty="0"/>
              <a:t> </a:t>
            </a:r>
            <a:r>
              <a:rPr lang="es-ES" noProof="0" dirty="0" err="1"/>
              <a:t>on</a:t>
            </a:r>
            <a:r>
              <a:rPr lang="es-ES" noProof="0" dirty="0"/>
              <a:t> </a:t>
            </a:r>
            <a:r>
              <a:rPr lang="es-ES" noProof="0" dirty="0" err="1"/>
              <a:t>the</a:t>
            </a:r>
            <a:r>
              <a:rPr lang="es-ES" noProof="0" dirty="0"/>
              <a:t> </a:t>
            </a:r>
            <a:r>
              <a:rPr lang="es-ES" noProof="0" dirty="0" err="1"/>
              <a:t>subarachnoid</a:t>
            </a:r>
            <a:r>
              <a:rPr lang="es-ES" noProof="0" dirty="0"/>
              <a:t> </a:t>
            </a:r>
            <a:r>
              <a:rPr lang="es-ES" noProof="0" dirty="0" err="1"/>
              <a:t>space</a:t>
            </a:r>
            <a:r>
              <a:rPr lang="es-ES" noProof="0" dirty="0"/>
              <a:t> (Fig. 4). </a:t>
            </a:r>
            <a:r>
              <a:rPr lang="es-ES" noProof="0" dirty="0" err="1"/>
              <a:t>Although</a:t>
            </a:r>
            <a:r>
              <a:rPr lang="es-ES" noProof="0" dirty="0"/>
              <a:t> meningitis </a:t>
            </a:r>
            <a:r>
              <a:rPr lang="es-ES" noProof="0" dirty="0" err="1"/>
              <a:t>is</a:t>
            </a:r>
            <a:r>
              <a:rPr lang="es-ES" noProof="0" dirty="0"/>
              <a:t> </a:t>
            </a:r>
            <a:r>
              <a:rPr lang="es-ES" noProof="0" dirty="0" err="1"/>
              <a:t>largely</a:t>
            </a:r>
            <a:r>
              <a:rPr lang="es-ES" noProof="0" dirty="0"/>
              <a:t> a </a:t>
            </a:r>
            <a:r>
              <a:rPr lang="es-ES" noProof="0" dirty="0" err="1"/>
              <a:t>dead</a:t>
            </a:r>
            <a:r>
              <a:rPr lang="es-ES" noProof="0" dirty="0"/>
              <a:t> </a:t>
            </a:r>
            <a:r>
              <a:rPr lang="es-ES" noProof="0" dirty="0" err="1"/>
              <a:t>end</a:t>
            </a:r>
            <a:r>
              <a:rPr lang="es-ES" noProof="0" dirty="0"/>
              <a:t> </a:t>
            </a:r>
            <a:r>
              <a:rPr lang="es-ES" noProof="0" dirty="0" err="1"/>
              <a:t>for</a:t>
            </a:r>
            <a:r>
              <a:rPr lang="es-ES" noProof="0" dirty="0"/>
              <a:t> </a:t>
            </a:r>
            <a:r>
              <a:rPr lang="es-ES" noProof="0" dirty="0" err="1"/>
              <a:t>the</a:t>
            </a:r>
            <a:r>
              <a:rPr lang="es-ES" noProof="0" dirty="0"/>
              <a:t> </a:t>
            </a:r>
            <a:r>
              <a:rPr lang="es-ES" noProof="0" dirty="0" err="1"/>
              <a:t>pneumococcus</a:t>
            </a:r>
            <a:r>
              <a:rPr lang="es-ES" noProof="0" dirty="0"/>
              <a:t> in </a:t>
            </a:r>
            <a:r>
              <a:rPr lang="es-ES" noProof="0" dirty="0" err="1"/>
              <a:t>terms</a:t>
            </a:r>
            <a:r>
              <a:rPr lang="es-ES" noProof="0" dirty="0"/>
              <a:t> </a:t>
            </a:r>
            <a:r>
              <a:rPr lang="es-ES" noProof="0" dirty="0" err="1"/>
              <a:t>of</a:t>
            </a:r>
            <a:r>
              <a:rPr lang="es-ES" noProof="0" dirty="0"/>
              <a:t> </a:t>
            </a:r>
            <a:r>
              <a:rPr lang="es-ES" noProof="0" dirty="0" err="1"/>
              <a:t>colonization</a:t>
            </a:r>
            <a:r>
              <a:rPr lang="es-ES" noProof="0" dirty="0"/>
              <a:t> and </a:t>
            </a:r>
            <a:r>
              <a:rPr lang="es-ES" noProof="0" dirty="0" err="1"/>
              <a:t>onward</a:t>
            </a:r>
            <a:r>
              <a:rPr lang="es-ES" noProof="0" dirty="0"/>
              <a:t> </a:t>
            </a:r>
            <a:r>
              <a:rPr lang="es-ES" noProof="0" dirty="0" err="1"/>
              <a:t>transmission</a:t>
            </a:r>
            <a:r>
              <a:rPr lang="es-ES" noProof="0" dirty="0"/>
              <a:t>, </a:t>
            </a:r>
            <a:r>
              <a:rPr lang="es-ES" noProof="0" dirty="0" err="1"/>
              <a:t>meningeal</a:t>
            </a:r>
            <a:r>
              <a:rPr lang="es-ES" noProof="0" dirty="0"/>
              <a:t> </a:t>
            </a:r>
            <a:r>
              <a:rPr lang="es-ES" noProof="0" dirty="0" err="1"/>
              <a:t>invasion</a:t>
            </a:r>
            <a:r>
              <a:rPr lang="es-ES" noProof="0" dirty="0"/>
              <a:t> </a:t>
            </a:r>
            <a:r>
              <a:rPr lang="es-ES" noProof="0" dirty="0" err="1"/>
              <a:t>presumably</a:t>
            </a:r>
            <a:r>
              <a:rPr lang="es-ES" noProof="0" dirty="0"/>
              <a:t> </a:t>
            </a:r>
            <a:r>
              <a:rPr lang="es-ES" noProof="0" dirty="0" err="1"/>
              <a:t>results</a:t>
            </a:r>
            <a:r>
              <a:rPr lang="es-ES" noProof="0" dirty="0"/>
              <a:t> </a:t>
            </a:r>
            <a:r>
              <a:rPr lang="es-ES" noProof="0" dirty="0" err="1"/>
              <a:t>from</a:t>
            </a:r>
            <a:r>
              <a:rPr lang="es-ES" noProof="0" dirty="0"/>
              <a:t> </a:t>
            </a:r>
            <a:r>
              <a:rPr lang="es-ES" noProof="0" dirty="0" err="1"/>
              <a:t>the</a:t>
            </a:r>
            <a:r>
              <a:rPr lang="es-ES" noProof="0" dirty="0"/>
              <a:t> </a:t>
            </a:r>
            <a:r>
              <a:rPr lang="es-ES" noProof="0" dirty="0" err="1"/>
              <a:t>utilization</a:t>
            </a:r>
            <a:r>
              <a:rPr lang="es-ES" noProof="0" dirty="0"/>
              <a:t> </a:t>
            </a:r>
            <a:r>
              <a:rPr lang="es-ES" noProof="0" dirty="0" err="1"/>
              <a:t>of</a:t>
            </a:r>
            <a:r>
              <a:rPr lang="es-ES" noProof="0" dirty="0"/>
              <a:t> </a:t>
            </a:r>
            <a:r>
              <a:rPr lang="es-ES" noProof="0" dirty="0" err="1"/>
              <a:t>one</a:t>
            </a:r>
            <a:r>
              <a:rPr lang="es-ES" noProof="0" dirty="0"/>
              <a:t> </a:t>
            </a:r>
            <a:r>
              <a:rPr lang="es-ES" noProof="0" dirty="0" err="1"/>
              <a:t>or</a:t>
            </a:r>
            <a:r>
              <a:rPr lang="es-ES" noProof="0" dirty="0"/>
              <a:t> more </a:t>
            </a:r>
            <a:r>
              <a:rPr lang="es-ES" noProof="0" dirty="0" err="1"/>
              <a:t>of</a:t>
            </a:r>
            <a:r>
              <a:rPr lang="es-ES" noProof="0" dirty="0"/>
              <a:t> </a:t>
            </a:r>
            <a:r>
              <a:rPr lang="es-ES" noProof="0" dirty="0" err="1"/>
              <a:t>the</a:t>
            </a:r>
            <a:r>
              <a:rPr lang="es-ES" noProof="0" dirty="0"/>
              <a:t> </a:t>
            </a:r>
            <a:r>
              <a:rPr lang="es-ES" noProof="0" dirty="0" err="1"/>
              <a:t>mechanisms</a:t>
            </a:r>
            <a:r>
              <a:rPr lang="es-ES" noProof="0" dirty="0"/>
              <a:t> </a:t>
            </a:r>
            <a:r>
              <a:rPr lang="es-ES" noProof="0" dirty="0" err="1"/>
              <a:t>evolved</a:t>
            </a:r>
            <a:r>
              <a:rPr lang="es-ES" noProof="0" dirty="0"/>
              <a:t> </a:t>
            </a:r>
            <a:r>
              <a:rPr lang="es-ES" noProof="0" dirty="0" err="1"/>
              <a:t>for</a:t>
            </a:r>
            <a:r>
              <a:rPr lang="es-ES" noProof="0" dirty="0"/>
              <a:t> </a:t>
            </a:r>
            <a:r>
              <a:rPr lang="es-ES" noProof="0" dirty="0" err="1"/>
              <a:t>these</a:t>
            </a:r>
            <a:r>
              <a:rPr lang="es-ES" noProof="0" dirty="0"/>
              <a:t> </a:t>
            </a:r>
            <a:r>
              <a:rPr lang="es-ES" noProof="0" dirty="0" err="1"/>
              <a:t>purposes</a:t>
            </a:r>
            <a:r>
              <a:rPr lang="es-ES" noProof="0" dirty="0"/>
              <a:t>. </a:t>
            </a:r>
            <a:r>
              <a:rPr lang="es-ES" noProof="0" dirty="0" err="1"/>
              <a:t>The</a:t>
            </a:r>
            <a:r>
              <a:rPr lang="es-ES" noProof="0" dirty="0"/>
              <a:t> </a:t>
            </a:r>
            <a:r>
              <a:rPr lang="es-ES" noProof="0" dirty="0" err="1"/>
              <a:t>ability</a:t>
            </a:r>
            <a:r>
              <a:rPr lang="es-ES" noProof="0" dirty="0"/>
              <a:t> </a:t>
            </a:r>
            <a:r>
              <a:rPr lang="es-ES" noProof="0" dirty="0" err="1"/>
              <a:t>of</a:t>
            </a:r>
            <a:r>
              <a:rPr lang="es-ES" noProof="0" dirty="0"/>
              <a:t> </a:t>
            </a:r>
            <a:r>
              <a:rPr lang="es-ES" noProof="0" dirty="0" err="1"/>
              <a:t>the</a:t>
            </a:r>
            <a:r>
              <a:rPr lang="es-ES" noProof="0" dirty="0"/>
              <a:t> </a:t>
            </a:r>
            <a:r>
              <a:rPr lang="es-ES" noProof="0" dirty="0" err="1"/>
              <a:t>pneumococcus</a:t>
            </a:r>
            <a:r>
              <a:rPr lang="es-ES" noProof="0" dirty="0"/>
              <a:t> </a:t>
            </a:r>
            <a:r>
              <a:rPr lang="es-ES" noProof="0" dirty="0" err="1"/>
              <a:t>to</a:t>
            </a:r>
            <a:r>
              <a:rPr lang="es-ES" noProof="0" dirty="0"/>
              <a:t> </a:t>
            </a:r>
            <a:r>
              <a:rPr lang="es-ES" noProof="0" dirty="0" err="1"/>
              <a:t>cross</a:t>
            </a:r>
            <a:r>
              <a:rPr lang="es-ES" noProof="0" dirty="0"/>
              <a:t> </a:t>
            </a:r>
            <a:r>
              <a:rPr lang="es-ES" noProof="0" dirty="0" err="1"/>
              <a:t>the</a:t>
            </a:r>
            <a:r>
              <a:rPr lang="es-ES" noProof="0" dirty="0"/>
              <a:t> BBB </a:t>
            </a:r>
            <a:r>
              <a:rPr lang="es-ES" noProof="0" dirty="0" err="1"/>
              <a:t>either</a:t>
            </a:r>
            <a:r>
              <a:rPr lang="es-ES" noProof="0" dirty="0"/>
              <a:t> </a:t>
            </a:r>
            <a:r>
              <a:rPr lang="es-ES" noProof="0" dirty="0" err="1"/>
              <a:t>through</a:t>
            </a:r>
            <a:r>
              <a:rPr lang="es-ES" noProof="0" dirty="0"/>
              <a:t> host </a:t>
            </a:r>
            <a:r>
              <a:rPr lang="es-ES" noProof="0" dirty="0" err="1"/>
              <a:t>endothelial</a:t>
            </a:r>
            <a:r>
              <a:rPr lang="es-ES" noProof="0" dirty="0"/>
              <a:t> receptor </a:t>
            </a:r>
            <a:r>
              <a:rPr lang="es-ES" noProof="0" dirty="0" err="1"/>
              <a:t>engagement</a:t>
            </a:r>
            <a:r>
              <a:rPr lang="es-ES" noProof="0" dirty="0"/>
              <a:t>, </a:t>
            </a:r>
            <a:r>
              <a:rPr lang="es-ES" noProof="0" dirty="0" err="1"/>
              <a:t>cytoskeletal</a:t>
            </a:r>
            <a:r>
              <a:rPr lang="es-ES" noProof="0" dirty="0"/>
              <a:t> </a:t>
            </a:r>
            <a:r>
              <a:rPr lang="es-ES" noProof="0" dirty="0" err="1"/>
              <a:t>rearrangement</a:t>
            </a:r>
            <a:r>
              <a:rPr lang="es-ES" noProof="0" dirty="0"/>
              <a:t> and </a:t>
            </a:r>
            <a:r>
              <a:rPr lang="es-ES" noProof="0" dirty="0" err="1"/>
              <a:t>transcytosis</a:t>
            </a:r>
            <a:r>
              <a:rPr lang="es-ES" noProof="0" dirty="0"/>
              <a:t>, </a:t>
            </a:r>
            <a:r>
              <a:rPr lang="es-ES" noProof="0" dirty="0" err="1"/>
              <a:t>or</a:t>
            </a:r>
            <a:r>
              <a:rPr lang="es-ES" noProof="0" dirty="0"/>
              <a:t> </a:t>
            </a:r>
            <a:r>
              <a:rPr lang="es-ES" noProof="0" dirty="0" err="1"/>
              <a:t>by</a:t>
            </a:r>
            <a:r>
              <a:rPr lang="es-ES" noProof="0" dirty="0"/>
              <a:t> </a:t>
            </a:r>
            <a:r>
              <a:rPr lang="es-ES" noProof="0" dirty="0" err="1"/>
              <a:t>infecting</a:t>
            </a:r>
            <a:r>
              <a:rPr lang="es-ES" noProof="0" dirty="0"/>
              <a:t> </a:t>
            </a:r>
            <a:r>
              <a:rPr lang="es-ES" noProof="0" dirty="0" err="1"/>
              <a:t>migrating</a:t>
            </a:r>
            <a:r>
              <a:rPr lang="es-ES" noProof="0" dirty="0"/>
              <a:t> </a:t>
            </a:r>
            <a:r>
              <a:rPr lang="es-ES" noProof="0" dirty="0" err="1"/>
              <a:t>phagocytes</a:t>
            </a:r>
            <a:r>
              <a:rPr lang="es-ES" noProof="0" dirty="0"/>
              <a:t> </a:t>
            </a:r>
            <a:r>
              <a:rPr lang="es-ES" noProof="0" dirty="0" err="1"/>
              <a:t>is</a:t>
            </a:r>
            <a:r>
              <a:rPr lang="es-ES" noProof="0" dirty="0"/>
              <a:t> crucial </a:t>
            </a:r>
            <a:r>
              <a:rPr lang="es-ES" noProof="0" dirty="0" err="1"/>
              <a:t>for</a:t>
            </a:r>
            <a:r>
              <a:rPr lang="es-ES" noProof="0" dirty="0"/>
              <a:t> CSF </a:t>
            </a:r>
            <a:r>
              <a:rPr lang="es-ES" noProof="0" dirty="0" err="1"/>
              <a:t>invasion</a:t>
            </a:r>
            <a:r>
              <a:rPr lang="es-ES" noProof="0" dirty="0"/>
              <a:t>. </a:t>
            </a:r>
            <a:r>
              <a:rPr lang="es-ES" noProof="0" dirty="0" err="1"/>
              <a:t>The</a:t>
            </a:r>
            <a:r>
              <a:rPr lang="es-ES" noProof="0" dirty="0"/>
              <a:t> </a:t>
            </a:r>
            <a:r>
              <a:rPr lang="es-ES" noProof="0" dirty="0" err="1"/>
              <a:t>avoidance</a:t>
            </a:r>
            <a:r>
              <a:rPr lang="es-ES" noProof="0" dirty="0"/>
              <a:t> </a:t>
            </a:r>
            <a:r>
              <a:rPr lang="es-ES" noProof="0" dirty="0" err="1"/>
              <a:t>of</a:t>
            </a:r>
            <a:r>
              <a:rPr lang="es-ES" noProof="0" dirty="0"/>
              <a:t> </a:t>
            </a:r>
            <a:r>
              <a:rPr lang="es-ES" noProof="0" dirty="0" err="1"/>
              <a:t>immune</a:t>
            </a:r>
            <a:r>
              <a:rPr lang="es-ES" noProof="0" dirty="0"/>
              <a:t> </a:t>
            </a:r>
            <a:r>
              <a:rPr lang="es-ES" noProof="0" dirty="0" err="1"/>
              <a:t>surveillance</a:t>
            </a:r>
            <a:r>
              <a:rPr lang="es-ES" noProof="0" dirty="0"/>
              <a:t> and </a:t>
            </a:r>
            <a:r>
              <a:rPr lang="es-ES" noProof="0" dirty="0" err="1"/>
              <a:t>the</a:t>
            </a:r>
            <a:r>
              <a:rPr lang="es-ES" noProof="0" dirty="0"/>
              <a:t> </a:t>
            </a:r>
            <a:r>
              <a:rPr lang="es-ES" noProof="0" dirty="0" err="1"/>
              <a:t>capacity</a:t>
            </a:r>
            <a:r>
              <a:rPr lang="es-ES" noProof="0" dirty="0"/>
              <a:t> </a:t>
            </a:r>
            <a:r>
              <a:rPr lang="es-ES" noProof="0" dirty="0" err="1"/>
              <a:t>of</a:t>
            </a:r>
            <a:r>
              <a:rPr lang="es-ES" noProof="0" dirty="0"/>
              <a:t> S. </a:t>
            </a:r>
            <a:r>
              <a:rPr lang="es-ES" noProof="0" dirty="0" err="1"/>
              <a:t>pneumoniae</a:t>
            </a:r>
            <a:r>
              <a:rPr lang="es-ES" noProof="0" dirty="0"/>
              <a:t> </a:t>
            </a:r>
            <a:r>
              <a:rPr lang="es-ES" noProof="0" dirty="0" err="1"/>
              <a:t>to</a:t>
            </a:r>
            <a:r>
              <a:rPr lang="es-ES" noProof="0" dirty="0"/>
              <a:t> </a:t>
            </a:r>
            <a:r>
              <a:rPr lang="es-ES" noProof="0" dirty="0" err="1"/>
              <a:t>grow</a:t>
            </a:r>
            <a:r>
              <a:rPr lang="es-ES" noProof="0" dirty="0"/>
              <a:t> and </a:t>
            </a:r>
            <a:r>
              <a:rPr lang="es-ES" noProof="0" dirty="0" err="1"/>
              <a:t>survive</a:t>
            </a:r>
            <a:r>
              <a:rPr lang="es-ES" noProof="0" dirty="0"/>
              <a:t> in </a:t>
            </a:r>
            <a:r>
              <a:rPr lang="es-ES" noProof="0" dirty="0" err="1"/>
              <a:t>the</a:t>
            </a:r>
            <a:r>
              <a:rPr lang="es-ES" noProof="0" dirty="0"/>
              <a:t> </a:t>
            </a:r>
            <a:r>
              <a:rPr lang="es-ES" noProof="0" dirty="0" err="1"/>
              <a:t>relatively</a:t>
            </a:r>
            <a:r>
              <a:rPr lang="es-ES" noProof="0" dirty="0"/>
              <a:t> </a:t>
            </a:r>
            <a:r>
              <a:rPr lang="es-ES" noProof="0" dirty="0" err="1"/>
              <a:t>hostile</a:t>
            </a:r>
            <a:r>
              <a:rPr lang="es-ES" noProof="0" dirty="0"/>
              <a:t> </a:t>
            </a:r>
            <a:r>
              <a:rPr lang="es-ES" noProof="0" dirty="0" err="1"/>
              <a:t>meningeal</a:t>
            </a:r>
            <a:r>
              <a:rPr lang="es-ES" noProof="0" dirty="0"/>
              <a:t> </a:t>
            </a:r>
            <a:r>
              <a:rPr lang="es-ES" noProof="0" dirty="0" err="1"/>
              <a:t>space</a:t>
            </a:r>
            <a:r>
              <a:rPr lang="es-ES" noProof="0" dirty="0"/>
              <a:t> </a:t>
            </a:r>
            <a:r>
              <a:rPr lang="es-ES" noProof="0" dirty="0" err="1"/>
              <a:t>facilitate</a:t>
            </a:r>
            <a:r>
              <a:rPr lang="es-ES" noProof="0" dirty="0"/>
              <a:t> </a:t>
            </a:r>
            <a:r>
              <a:rPr lang="es-ES" noProof="0" dirty="0" err="1"/>
              <a:t>this</a:t>
            </a:r>
            <a:r>
              <a:rPr lang="es-ES" noProof="0" dirty="0"/>
              <a:t> </a:t>
            </a:r>
            <a:r>
              <a:rPr lang="es-ES" noProof="0" dirty="0" err="1"/>
              <a:t>process</a:t>
            </a:r>
            <a:r>
              <a:rPr lang="es-ES" noProof="0" dirty="0"/>
              <a:t>.</a:t>
            </a:r>
          </a:p>
          <a:p>
            <a:pPr algn="just"/>
            <a:r>
              <a:rPr lang="es-ES" noProof="0" dirty="0"/>
              <a:t>PUEDEN INVADIR POR DISEMINACION BACTERIANA O POR CONTIGUIDAD</a:t>
            </a:r>
          </a:p>
          <a:p>
            <a:pPr algn="just"/>
            <a:r>
              <a:rPr lang="en-US" noProof="0" dirty="0"/>
              <a:t>RECORDAR LA HABILIDAD DE LISTERIA PARA ENTRAR POR TRANSPORTE AXONAL</a:t>
            </a:r>
          </a:p>
          <a:p>
            <a:pPr algn="just"/>
            <a:r>
              <a:rPr lang="es-ES" noProof="0" dirty="0"/>
              <a:t>MUCHOS TIENEN UNA CAPSULA POLISACARIDA CON LA QUE RESISTEN LA LISIS POR COMPLEMENTO Y LA FAGOCITOSIS POR LEUCOCITOS.</a:t>
            </a:r>
            <a:endParaRPr lang="en-US" noProof="0" dirty="0"/>
          </a:p>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12</a:t>
            </a:fld>
            <a:endParaRPr lang="es-ES"/>
          </a:p>
        </p:txBody>
      </p:sp>
    </p:spTree>
    <p:extLst>
      <p:ext uri="{BB962C8B-B14F-4D97-AF65-F5344CB8AC3E}">
        <p14:creationId xmlns:p14="http://schemas.microsoft.com/office/powerpoint/2010/main" val="4227651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5"/>
          </p:nvPr>
        </p:nvSpPr>
        <p:spPr/>
        <p:txBody>
          <a:bodyPr/>
          <a:lstStyle/>
          <a:p>
            <a:fld id="{CCCDFF9C-86F5-40EE-A0D6-058003A7B6AE}" type="slidenum">
              <a:rPr lang="es-ES" smtClean="0"/>
              <a:t>17</a:t>
            </a:fld>
            <a:endParaRPr lang="es-ES"/>
          </a:p>
        </p:txBody>
      </p:sp>
    </p:spTree>
    <p:extLst>
      <p:ext uri="{BB962C8B-B14F-4D97-AF65-F5344CB8AC3E}">
        <p14:creationId xmlns:p14="http://schemas.microsoft.com/office/powerpoint/2010/main" val="3956996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0047A-6EC4-4A2D-B8AF-4C5A172A4703}"/>
              </a:ext>
            </a:extLst>
          </p:cNvPr>
          <p:cNvSpPr>
            <a:spLocks noGrp="1"/>
          </p:cNvSpPr>
          <p:nvPr>
            <p:ph type="ctrTitle"/>
          </p:nvPr>
        </p:nvSpPr>
        <p:spPr>
          <a:xfrm>
            <a:off x="1524000" y="914972"/>
            <a:ext cx="9144000" cy="2387600"/>
          </a:xfrm>
        </p:spPr>
        <p:txBody>
          <a:bodyPr anchor="b">
            <a:normAutofit/>
          </a:bodyPr>
          <a:lstStyle>
            <a:lvl1pPr algn="ctr">
              <a:defRPr sz="60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Subtitle 2">
            <a:extLst>
              <a:ext uri="{FF2B5EF4-FFF2-40B4-BE49-F238E27FC236}">
                <a16:creationId xmlns:a16="http://schemas.microsoft.com/office/drawing/2014/main" id="{FC012E75-5901-4AB9-BA44-79DAC562EF0C}"/>
              </a:ext>
            </a:extLst>
          </p:cNvPr>
          <p:cNvSpPr>
            <a:spLocks noGrp="1"/>
          </p:cNvSpPr>
          <p:nvPr>
            <p:ph type="subTitle" idx="1"/>
          </p:nvPr>
        </p:nvSpPr>
        <p:spPr>
          <a:xfrm>
            <a:off x="1524000" y="3394647"/>
            <a:ext cx="9144000" cy="1655762"/>
          </a:xfrm>
        </p:spPr>
        <p:txBody>
          <a:bodyPr/>
          <a:lstStyle>
            <a:lvl1pPr marL="0" indent="0" algn="ctr">
              <a:buNone/>
              <a:defRPr sz="2400">
                <a:solidFill>
                  <a:srgbClr val="152B48"/>
                </a:solidFill>
                <a:latin typeface="Montserrat"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dirty="0"/>
          </a:p>
        </p:txBody>
      </p:sp>
      <p:sp>
        <p:nvSpPr>
          <p:cNvPr id="7" name="Footer Placeholder 5">
            <a:extLst>
              <a:ext uri="{FF2B5EF4-FFF2-40B4-BE49-F238E27FC236}">
                <a16:creationId xmlns:a16="http://schemas.microsoft.com/office/drawing/2014/main" id="{CF14C973-513F-41DA-A3AB-77550ECE20FC}"/>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2687629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58FCC-6E3B-47E9-801A-B6268B66FB53}"/>
              </a:ext>
            </a:extLst>
          </p:cNvPr>
          <p:cNvSpPr>
            <a:spLocks noGrp="1"/>
          </p:cNvSpPr>
          <p:nvPr>
            <p:ph type="title"/>
          </p:nvPr>
        </p:nvSpPr>
        <p:spPr>
          <a:xfrm>
            <a:off x="838200" y="365126"/>
            <a:ext cx="10515600" cy="794372"/>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Vertical Text Placeholder 2">
            <a:extLst>
              <a:ext uri="{FF2B5EF4-FFF2-40B4-BE49-F238E27FC236}">
                <a16:creationId xmlns:a16="http://schemas.microsoft.com/office/drawing/2014/main" id="{6E60BF2F-53A6-45FA-BA44-A39B9CD76850}"/>
              </a:ext>
            </a:extLst>
          </p:cNvPr>
          <p:cNvSpPr>
            <a:spLocks noGrp="1"/>
          </p:cNvSpPr>
          <p:nvPr>
            <p:ph type="body" orient="vert" idx="1"/>
          </p:nvPr>
        </p:nvSpPr>
        <p:spPr>
          <a:xfrm>
            <a:off x="838200" y="1263193"/>
            <a:ext cx="10515600" cy="3874416"/>
          </a:xfrm>
        </p:spPr>
        <p:txBody>
          <a:bodyPr vert="eaVert"/>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84837F9C-EF2D-4624-8666-D15412D81961}"/>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020018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61AAF6-645E-45DB-88C5-B685DED37FB1}"/>
              </a:ext>
            </a:extLst>
          </p:cNvPr>
          <p:cNvSpPr>
            <a:spLocks noGrp="1"/>
          </p:cNvSpPr>
          <p:nvPr>
            <p:ph type="title" orient="vert"/>
          </p:nvPr>
        </p:nvSpPr>
        <p:spPr>
          <a:xfrm>
            <a:off x="8724900" y="365125"/>
            <a:ext cx="2628900" cy="5008153"/>
          </a:xfrm>
        </p:spPr>
        <p:txBody>
          <a:bodyPr vert="eaVert"/>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Vertical Text Placeholder 2">
            <a:extLst>
              <a:ext uri="{FF2B5EF4-FFF2-40B4-BE49-F238E27FC236}">
                <a16:creationId xmlns:a16="http://schemas.microsoft.com/office/drawing/2014/main" id="{A7EA42E8-4EE7-4CDB-82E1-0D6F70FB5ED3}"/>
              </a:ext>
            </a:extLst>
          </p:cNvPr>
          <p:cNvSpPr>
            <a:spLocks noGrp="1"/>
          </p:cNvSpPr>
          <p:nvPr>
            <p:ph type="body" orient="vert" idx="1"/>
          </p:nvPr>
        </p:nvSpPr>
        <p:spPr>
          <a:xfrm>
            <a:off x="838200" y="365125"/>
            <a:ext cx="7734300" cy="5008153"/>
          </a:xfrm>
        </p:spPr>
        <p:txBody>
          <a:bodyPr vert="eaVert"/>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416C949A-1DB0-484C-B83A-73B793034BC3}"/>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3166000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A07E2-18A0-4E89-8129-4F3B4CE59C57}"/>
              </a:ext>
            </a:extLst>
          </p:cNvPr>
          <p:cNvSpPr>
            <a:spLocks noGrp="1"/>
          </p:cNvSpPr>
          <p:nvPr>
            <p:ph type="title"/>
          </p:nvPr>
        </p:nvSpPr>
        <p:spPr>
          <a:xfrm>
            <a:off x="838200" y="487676"/>
            <a:ext cx="10515600" cy="1325563"/>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Content Placeholder 2">
            <a:extLst>
              <a:ext uri="{FF2B5EF4-FFF2-40B4-BE49-F238E27FC236}">
                <a16:creationId xmlns:a16="http://schemas.microsoft.com/office/drawing/2014/main" id="{57CE751E-DC67-45AE-AC21-1BAF627AD1E8}"/>
              </a:ext>
            </a:extLst>
          </p:cNvPr>
          <p:cNvSpPr>
            <a:spLocks noGrp="1"/>
          </p:cNvSpPr>
          <p:nvPr>
            <p:ph idx="1"/>
          </p:nvPr>
        </p:nvSpPr>
        <p:spPr>
          <a:xfrm>
            <a:off x="838200" y="1948176"/>
            <a:ext cx="10515600" cy="3142301"/>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4B8CF820-BA39-44DA-B961-85651CA30197}"/>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3820991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DEBAD-7D2B-47CB-80B5-6403037F04E3}"/>
              </a:ext>
            </a:extLst>
          </p:cNvPr>
          <p:cNvSpPr>
            <a:spLocks noGrp="1"/>
          </p:cNvSpPr>
          <p:nvPr>
            <p:ph type="title"/>
          </p:nvPr>
        </p:nvSpPr>
        <p:spPr>
          <a:xfrm>
            <a:off x="831850" y="616229"/>
            <a:ext cx="10515600" cy="2852737"/>
          </a:xfrm>
        </p:spPr>
        <p:txBody>
          <a:bodyPr anchor="b"/>
          <a:lstStyle>
            <a:lvl1pPr>
              <a:defRPr sz="60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Text Placeholder 2">
            <a:extLst>
              <a:ext uri="{FF2B5EF4-FFF2-40B4-BE49-F238E27FC236}">
                <a16:creationId xmlns:a16="http://schemas.microsoft.com/office/drawing/2014/main" id="{9FA489C9-371B-45E3-A6DB-E33EE1A30E07}"/>
              </a:ext>
            </a:extLst>
          </p:cNvPr>
          <p:cNvSpPr>
            <a:spLocks noGrp="1"/>
          </p:cNvSpPr>
          <p:nvPr>
            <p:ph type="body" idx="1"/>
          </p:nvPr>
        </p:nvSpPr>
        <p:spPr>
          <a:xfrm>
            <a:off x="831850" y="3495954"/>
            <a:ext cx="10515600" cy="1500187"/>
          </a:xfrm>
        </p:spPr>
        <p:txBody>
          <a:bodyPr/>
          <a:lstStyle>
            <a:lvl1pPr marL="0" indent="0">
              <a:buNone/>
              <a:defRPr sz="2400">
                <a:solidFill>
                  <a:srgbClr val="152B48"/>
                </a:solidFill>
                <a:latin typeface="Montserrat" panose="00000500000000000000" pitchFamily="50"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7" name="Footer Placeholder 5">
            <a:extLst>
              <a:ext uri="{FF2B5EF4-FFF2-40B4-BE49-F238E27FC236}">
                <a16:creationId xmlns:a16="http://schemas.microsoft.com/office/drawing/2014/main" id="{0029BDD4-EE3B-47E9-A956-B5F90223CD25}"/>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3969647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2702F-78D2-4AF1-983C-DA18C98DF5D1}"/>
              </a:ext>
            </a:extLst>
          </p:cNvPr>
          <p:cNvSpPr>
            <a:spLocks noGrp="1"/>
          </p:cNvSpPr>
          <p:nvPr>
            <p:ph type="title"/>
          </p:nvPr>
        </p:nvSpPr>
        <p:spPr>
          <a:xfrm>
            <a:off x="838200" y="365126"/>
            <a:ext cx="10515600" cy="747238"/>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Content Placeholder 2">
            <a:extLst>
              <a:ext uri="{FF2B5EF4-FFF2-40B4-BE49-F238E27FC236}">
                <a16:creationId xmlns:a16="http://schemas.microsoft.com/office/drawing/2014/main" id="{F6D59DBA-9112-4EFB-B9A3-F8978A8B1C16}"/>
              </a:ext>
            </a:extLst>
          </p:cNvPr>
          <p:cNvSpPr>
            <a:spLocks noGrp="1"/>
          </p:cNvSpPr>
          <p:nvPr>
            <p:ph sz="half" idx="1"/>
          </p:nvPr>
        </p:nvSpPr>
        <p:spPr>
          <a:xfrm>
            <a:off x="838200" y="1310327"/>
            <a:ext cx="5181600" cy="3987538"/>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Content Placeholder 3">
            <a:extLst>
              <a:ext uri="{FF2B5EF4-FFF2-40B4-BE49-F238E27FC236}">
                <a16:creationId xmlns:a16="http://schemas.microsoft.com/office/drawing/2014/main" id="{4FA2B617-1355-47D0-8D4F-5AC8EDA4C1CE}"/>
              </a:ext>
            </a:extLst>
          </p:cNvPr>
          <p:cNvSpPr>
            <a:spLocks noGrp="1"/>
          </p:cNvSpPr>
          <p:nvPr>
            <p:ph sz="half" idx="2"/>
          </p:nvPr>
        </p:nvSpPr>
        <p:spPr>
          <a:xfrm>
            <a:off x="6172200" y="1310327"/>
            <a:ext cx="5181600" cy="3987538"/>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6" name="Footer Placeholder 5">
            <a:extLst>
              <a:ext uri="{FF2B5EF4-FFF2-40B4-BE49-F238E27FC236}">
                <a16:creationId xmlns:a16="http://schemas.microsoft.com/office/drawing/2014/main" id="{F552D606-F212-4585-9FAA-747E2569E2CD}"/>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2779208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CB48D-F53C-414C-84D0-89B177ABFD6D}"/>
              </a:ext>
            </a:extLst>
          </p:cNvPr>
          <p:cNvSpPr>
            <a:spLocks noGrp="1"/>
          </p:cNvSpPr>
          <p:nvPr>
            <p:ph type="title"/>
          </p:nvPr>
        </p:nvSpPr>
        <p:spPr>
          <a:xfrm>
            <a:off x="839788" y="365126"/>
            <a:ext cx="10515600" cy="823912"/>
          </a:xfrm>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Text Placeholder 2">
            <a:extLst>
              <a:ext uri="{FF2B5EF4-FFF2-40B4-BE49-F238E27FC236}">
                <a16:creationId xmlns:a16="http://schemas.microsoft.com/office/drawing/2014/main" id="{902994F5-3A06-471D-814D-DC1C1A451C8D}"/>
              </a:ext>
            </a:extLst>
          </p:cNvPr>
          <p:cNvSpPr>
            <a:spLocks noGrp="1"/>
          </p:cNvSpPr>
          <p:nvPr>
            <p:ph type="body" idx="1"/>
          </p:nvPr>
        </p:nvSpPr>
        <p:spPr>
          <a:xfrm>
            <a:off x="839788" y="1266385"/>
            <a:ext cx="5157787" cy="823912"/>
          </a:xfrm>
        </p:spPr>
        <p:txBody>
          <a:bodyPr anchor="b"/>
          <a:lstStyle>
            <a:lvl1pPr marL="0" indent="0">
              <a:buNone/>
              <a:defRPr sz="2400" b="1">
                <a:solidFill>
                  <a:srgbClr val="152B48"/>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a:extLst>
              <a:ext uri="{FF2B5EF4-FFF2-40B4-BE49-F238E27FC236}">
                <a16:creationId xmlns:a16="http://schemas.microsoft.com/office/drawing/2014/main" id="{226751E4-B757-4C66-94E7-CE7C811370DE}"/>
              </a:ext>
            </a:extLst>
          </p:cNvPr>
          <p:cNvSpPr>
            <a:spLocks noGrp="1"/>
          </p:cNvSpPr>
          <p:nvPr>
            <p:ph sz="half" idx="2"/>
          </p:nvPr>
        </p:nvSpPr>
        <p:spPr>
          <a:xfrm>
            <a:off x="839788" y="2090296"/>
            <a:ext cx="5157787" cy="3332455"/>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5" name="Text Placeholder 4">
            <a:extLst>
              <a:ext uri="{FF2B5EF4-FFF2-40B4-BE49-F238E27FC236}">
                <a16:creationId xmlns:a16="http://schemas.microsoft.com/office/drawing/2014/main" id="{DB203A93-6FB4-44E7-8C29-347536F75625}"/>
              </a:ext>
            </a:extLst>
          </p:cNvPr>
          <p:cNvSpPr>
            <a:spLocks noGrp="1"/>
          </p:cNvSpPr>
          <p:nvPr>
            <p:ph type="body" sz="quarter" idx="3"/>
          </p:nvPr>
        </p:nvSpPr>
        <p:spPr>
          <a:xfrm>
            <a:off x="6172200" y="1266385"/>
            <a:ext cx="5183188" cy="823912"/>
          </a:xfrm>
        </p:spPr>
        <p:txBody>
          <a:bodyPr anchor="b"/>
          <a:lstStyle>
            <a:lvl1pPr marL="0" indent="0">
              <a:buNone/>
              <a:defRPr sz="2400" b="1">
                <a:solidFill>
                  <a:srgbClr val="152B48"/>
                </a:solidFill>
                <a:latin typeface="Montserrat" panose="00000500000000000000" pitchFamily="50"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a:extLst>
              <a:ext uri="{FF2B5EF4-FFF2-40B4-BE49-F238E27FC236}">
                <a16:creationId xmlns:a16="http://schemas.microsoft.com/office/drawing/2014/main" id="{4592DC14-50BB-4409-B856-127CD069E119}"/>
              </a:ext>
            </a:extLst>
          </p:cNvPr>
          <p:cNvSpPr>
            <a:spLocks noGrp="1"/>
          </p:cNvSpPr>
          <p:nvPr>
            <p:ph sz="quarter" idx="4"/>
          </p:nvPr>
        </p:nvSpPr>
        <p:spPr>
          <a:xfrm>
            <a:off x="6172200" y="2090297"/>
            <a:ext cx="5183188" cy="3332454"/>
          </a:xfrm>
        </p:spPr>
        <p:txBody>
          <a:bodyPr/>
          <a:lstStyle>
            <a:lvl1pPr>
              <a:defRPr>
                <a:solidFill>
                  <a:srgbClr val="152B48"/>
                </a:solidFill>
                <a:latin typeface="Montserrat" panose="00000500000000000000" pitchFamily="50" charset="0"/>
              </a:defRPr>
            </a:lvl1pPr>
            <a:lvl2pPr>
              <a:defRPr>
                <a:solidFill>
                  <a:srgbClr val="152B48"/>
                </a:solidFill>
                <a:latin typeface="Montserrat" panose="00000500000000000000" pitchFamily="50" charset="0"/>
              </a:defRPr>
            </a:lvl2pPr>
            <a:lvl3pPr>
              <a:defRPr>
                <a:solidFill>
                  <a:srgbClr val="152B48"/>
                </a:solidFill>
                <a:latin typeface="Montserrat" panose="00000500000000000000" pitchFamily="50" charset="0"/>
              </a:defRPr>
            </a:lvl3pPr>
            <a:lvl4pPr>
              <a:defRPr>
                <a:solidFill>
                  <a:srgbClr val="152B48"/>
                </a:solidFill>
                <a:latin typeface="Montserrat" panose="00000500000000000000" pitchFamily="50" charset="0"/>
              </a:defRPr>
            </a:lvl4pPr>
            <a:lvl5pPr>
              <a:defRPr>
                <a:solidFill>
                  <a:srgbClr val="152B48"/>
                </a:solidFill>
                <a:latin typeface="Montserrat" panose="00000500000000000000" pitchFamily="50" charset="0"/>
              </a:defRPr>
            </a:lvl5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10" name="Footer Placeholder 5">
            <a:extLst>
              <a:ext uri="{FF2B5EF4-FFF2-40B4-BE49-F238E27FC236}">
                <a16:creationId xmlns:a16="http://schemas.microsoft.com/office/drawing/2014/main" id="{DAD5AE52-F7EF-4469-B97A-6232CC89BC56}"/>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3880266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565D4-46AF-4EC5-9850-A3103999F05F}"/>
              </a:ext>
            </a:extLst>
          </p:cNvPr>
          <p:cNvSpPr>
            <a:spLocks noGrp="1"/>
          </p:cNvSpPr>
          <p:nvPr>
            <p:ph type="title"/>
          </p:nvPr>
        </p:nvSpPr>
        <p:spPr/>
        <p:txBody>
          <a:bodyPr/>
          <a:lstStyle>
            <a:lvl1pPr>
              <a:defRPr>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6" name="Footer Placeholder 5">
            <a:extLst>
              <a:ext uri="{FF2B5EF4-FFF2-40B4-BE49-F238E27FC236}">
                <a16:creationId xmlns:a16="http://schemas.microsoft.com/office/drawing/2014/main" id="{F5BD86CA-CE51-4727-B90C-9AE9BDC7B333}"/>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558870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5" name="Footer Placeholder 5">
            <a:extLst>
              <a:ext uri="{FF2B5EF4-FFF2-40B4-BE49-F238E27FC236}">
                <a16:creationId xmlns:a16="http://schemas.microsoft.com/office/drawing/2014/main" id="{CD957EEA-F866-4147-A1E6-014124E687CD}"/>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15843113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3D072-B9E5-442A-A8D1-C784A3D0A21B}"/>
              </a:ext>
            </a:extLst>
          </p:cNvPr>
          <p:cNvSpPr>
            <a:spLocks noGrp="1"/>
          </p:cNvSpPr>
          <p:nvPr>
            <p:ph type="title"/>
          </p:nvPr>
        </p:nvSpPr>
        <p:spPr>
          <a:xfrm>
            <a:off x="839788" y="457200"/>
            <a:ext cx="3932237" cy="1600200"/>
          </a:xfrm>
        </p:spPr>
        <p:txBody>
          <a:bodyPr anchor="b"/>
          <a:lstStyle>
            <a:lvl1pPr>
              <a:defRPr sz="32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Content Placeholder 2">
            <a:extLst>
              <a:ext uri="{FF2B5EF4-FFF2-40B4-BE49-F238E27FC236}">
                <a16:creationId xmlns:a16="http://schemas.microsoft.com/office/drawing/2014/main" id="{72139CC3-7CE2-400C-AC74-ADEF44A5A860}"/>
              </a:ext>
            </a:extLst>
          </p:cNvPr>
          <p:cNvSpPr>
            <a:spLocks noGrp="1"/>
          </p:cNvSpPr>
          <p:nvPr>
            <p:ph idx="1"/>
          </p:nvPr>
        </p:nvSpPr>
        <p:spPr>
          <a:xfrm>
            <a:off x="5183188" y="987426"/>
            <a:ext cx="6172200" cy="4319866"/>
          </a:xfrm>
        </p:spPr>
        <p:txBody>
          <a:bodyPr/>
          <a:lstStyle>
            <a:lvl1pPr>
              <a:defRPr sz="3200">
                <a:solidFill>
                  <a:srgbClr val="152B48"/>
                </a:solidFill>
                <a:latin typeface="Montserrat" panose="00000500000000000000" pitchFamily="50" charset="0"/>
              </a:defRPr>
            </a:lvl1pPr>
            <a:lvl2pPr>
              <a:defRPr sz="2800">
                <a:solidFill>
                  <a:srgbClr val="152B48"/>
                </a:solidFill>
                <a:latin typeface="Montserrat" panose="00000500000000000000" pitchFamily="50" charset="0"/>
              </a:defRPr>
            </a:lvl2pPr>
            <a:lvl3pPr>
              <a:defRPr sz="2400">
                <a:solidFill>
                  <a:srgbClr val="152B48"/>
                </a:solidFill>
                <a:latin typeface="Montserrat" panose="00000500000000000000" pitchFamily="50" charset="0"/>
              </a:defRPr>
            </a:lvl3pPr>
            <a:lvl4pPr>
              <a:defRPr sz="2000">
                <a:solidFill>
                  <a:srgbClr val="152B48"/>
                </a:solidFill>
                <a:latin typeface="Montserrat" panose="00000500000000000000" pitchFamily="50" charset="0"/>
              </a:defRPr>
            </a:lvl4pPr>
            <a:lvl5pPr>
              <a:defRPr sz="2000">
                <a:solidFill>
                  <a:srgbClr val="152B48"/>
                </a:solidFill>
                <a:latin typeface="Montserrat" panose="00000500000000000000" pitchFamily="50" charset="0"/>
              </a:defRPr>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4" name="Text Placeholder 3">
            <a:extLst>
              <a:ext uri="{FF2B5EF4-FFF2-40B4-BE49-F238E27FC236}">
                <a16:creationId xmlns:a16="http://schemas.microsoft.com/office/drawing/2014/main" id="{3BB08FEE-50F8-4AB8-BB85-E508A07F9E1E}"/>
              </a:ext>
            </a:extLst>
          </p:cNvPr>
          <p:cNvSpPr>
            <a:spLocks noGrp="1"/>
          </p:cNvSpPr>
          <p:nvPr>
            <p:ph type="body" sz="half" idx="2"/>
          </p:nvPr>
        </p:nvSpPr>
        <p:spPr>
          <a:xfrm>
            <a:off x="839788" y="2057400"/>
            <a:ext cx="3932237" cy="3249891"/>
          </a:xfrm>
        </p:spPr>
        <p:txBody>
          <a:bodyPr/>
          <a:lstStyle>
            <a:lvl1pPr marL="0" indent="0">
              <a:buNone/>
              <a:defRPr sz="1600">
                <a:solidFill>
                  <a:srgbClr val="152B48"/>
                </a:solidFill>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Footer Placeholder 5">
            <a:extLst>
              <a:ext uri="{FF2B5EF4-FFF2-40B4-BE49-F238E27FC236}">
                <a16:creationId xmlns:a16="http://schemas.microsoft.com/office/drawing/2014/main" id="{D2E27C76-4A91-47CA-B503-7097C21B35F4}"/>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420853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6866C-B389-49E5-8F02-3D3335841130}"/>
              </a:ext>
            </a:extLst>
          </p:cNvPr>
          <p:cNvSpPr>
            <a:spLocks noGrp="1"/>
          </p:cNvSpPr>
          <p:nvPr>
            <p:ph type="title"/>
          </p:nvPr>
        </p:nvSpPr>
        <p:spPr>
          <a:xfrm>
            <a:off x="839788" y="457200"/>
            <a:ext cx="3932237" cy="1600200"/>
          </a:xfrm>
        </p:spPr>
        <p:txBody>
          <a:bodyPr anchor="b"/>
          <a:lstStyle>
            <a:lvl1pPr>
              <a:defRPr sz="3200">
                <a:solidFill>
                  <a:srgbClr val="06AEAA"/>
                </a:solidFill>
                <a:latin typeface="Montserrat" panose="00000500000000000000" pitchFamily="50" charset="0"/>
              </a:defRPr>
            </a:lvl1pPr>
          </a:lstStyle>
          <a:p>
            <a:r>
              <a:rPr lang="es-ES"/>
              <a:t>Haga clic para modificar el estilo de título del patrón</a:t>
            </a:r>
            <a:endParaRPr lang="es-CO" dirty="0"/>
          </a:p>
        </p:txBody>
      </p:sp>
      <p:sp>
        <p:nvSpPr>
          <p:cNvPr id="3" name="Picture Placeholder 2">
            <a:extLst>
              <a:ext uri="{FF2B5EF4-FFF2-40B4-BE49-F238E27FC236}">
                <a16:creationId xmlns:a16="http://schemas.microsoft.com/office/drawing/2014/main" id="{9156A72E-87D8-40FA-A59C-EC6BDDF6F72D}"/>
              </a:ext>
            </a:extLst>
          </p:cNvPr>
          <p:cNvSpPr>
            <a:spLocks noGrp="1"/>
          </p:cNvSpPr>
          <p:nvPr>
            <p:ph type="pic" idx="1"/>
          </p:nvPr>
        </p:nvSpPr>
        <p:spPr>
          <a:xfrm>
            <a:off x="5180012" y="457200"/>
            <a:ext cx="6172200" cy="4404707"/>
          </a:xfrm>
        </p:spPr>
        <p:txBody>
          <a:bodyPr/>
          <a:lstStyle>
            <a:lvl1pPr marL="0" indent="0">
              <a:buNone/>
              <a:defRPr sz="3200">
                <a:solidFill>
                  <a:srgbClr val="152B48"/>
                </a:solidFill>
                <a:latin typeface="Montserrat" panose="00000500000000000000" pitchFamily="50"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s-CO" dirty="0"/>
          </a:p>
        </p:txBody>
      </p:sp>
      <p:sp>
        <p:nvSpPr>
          <p:cNvPr id="4" name="Text Placeholder 3">
            <a:extLst>
              <a:ext uri="{FF2B5EF4-FFF2-40B4-BE49-F238E27FC236}">
                <a16:creationId xmlns:a16="http://schemas.microsoft.com/office/drawing/2014/main" id="{A3D373FC-0E16-41C4-BE15-F8C74A781396}"/>
              </a:ext>
            </a:extLst>
          </p:cNvPr>
          <p:cNvSpPr>
            <a:spLocks noGrp="1"/>
          </p:cNvSpPr>
          <p:nvPr>
            <p:ph type="body" sz="half" idx="2"/>
          </p:nvPr>
        </p:nvSpPr>
        <p:spPr>
          <a:xfrm>
            <a:off x="839788" y="2057400"/>
            <a:ext cx="3932237" cy="3334732"/>
          </a:xfrm>
        </p:spPr>
        <p:txBody>
          <a:bodyPr/>
          <a:lstStyle>
            <a:lvl1pPr marL="0" indent="0">
              <a:buNone/>
              <a:defRPr sz="1600">
                <a:solidFill>
                  <a:srgbClr val="152B48"/>
                </a:solidFill>
                <a:latin typeface="Montserrat" panose="00000500000000000000" pitchFamily="50"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8" name="Footer Placeholder 5">
            <a:extLst>
              <a:ext uri="{FF2B5EF4-FFF2-40B4-BE49-F238E27FC236}">
                <a16:creationId xmlns:a16="http://schemas.microsoft.com/office/drawing/2014/main" id="{DE7B3239-B346-4CBD-BEDB-FCE674D575DF}"/>
              </a:ext>
            </a:extLst>
          </p:cNvPr>
          <p:cNvSpPr>
            <a:spLocks noGrp="1"/>
          </p:cNvSpPr>
          <p:nvPr>
            <p:ph type="ftr" sz="quarter" idx="11"/>
          </p:nvPr>
        </p:nvSpPr>
        <p:spPr>
          <a:xfrm>
            <a:off x="838200" y="6324011"/>
            <a:ext cx="4114800" cy="365125"/>
          </a:xfrm>
          <a:prstGeom prst="rect">
            <a:avLst/>
          </a:prstGeom>
        </p:spPr>
        <p:txBody>
          <a:bodyPr/>
          <a:lstStyle>
            <a:lvl1pPr algn="l">
              <a:defRPr>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4042622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A1E9BE-6297-4FF5-8CFC-C0643BD20B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dirty="0"/>
          </a:p>
        </p:txBody>
      </p:sp>
      <p:sp>
        <p:nvSpPr>
          <p:cNvPr id="3" name="Text Placeholder 2">
            <a:extLst>
              <a:ext uri="{FF2B5EF4-FFF2-40B4-BE49-F238E27FC236}">
                <a16:creationId xmlns:a16="http://schemas.microsoft.com/office/drawing/2014/main" id="{9E805350-59D5-4EFA-92C0-A5BEBAD80BC9}"/>
              </a:ext>
            </a:extLst>
          </p:cNvPr>
          <p:cNvSpPr>
            <a:spLocks noGrp="1"/>
          </p:cNvSpPr>
          <p:nvPr>
            <p:ph type="body" idx="1"/>
          </p:nvPr>
        </p:nvSpPr>
        <p:spPr>
          <a:xfrm>
            <a:off x="838200" y="1825625"/>
            <a:ext cx="10515600" cy="353822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O" dirty="0"/>
          </a:p>
        </p:txBody>
      </p:sp>
      <p:sp>
        <p:nvSpPr>
          <p:cNvPr id="7" name="Footer Placeholder 5">
            <a:extLst>
              <a:ext uri="{FF2B5EF4-FFF2-40B4-BE49-F238E27FC236}">
                <a16:creationId xmlns:a16="http://schemas.microsoft.com/office/drawing/2014/main" id="{ECD52E45-B1F2-47DC-949B-127B2639E3CE}"/>
              </a:ext>
            </a:extLst>
          </p:cNvPr>
          <p:cNvSpPr>
            <a:spLocks noGrp="1"/>
          </p:cNvSpPr>
          <p:nvPr>
            <p:ph type="ftr" sz="quarter" idx="3"/>
          </p:nvPr>
        </p:nvSpPr>
        <p:spPr>
          <a:xfrm>
            <a:off x="838200" y="6324011"/>
            <a:ext cx="4114800" cy="365125"/>
          </a:xfrm>
          <a:prstGeom prst="rect">
            <a:avLst/>
          </a:prstGeom>
        </p:spPr>
        <p:txBody>
          <a:bodyPr/>
          <a:lstStyle>
            <a:lvl1pPr algn="l">
              <a:defRPr sz="1200">
                <a:solidFill>
                  <a:schemeClr val="bg1"/>
                </a:solidFill>
                <a:latin typeface="Montserrat" panose="00000500000000000000" pitchFamily="50" charset="0"/>
              </a:defRPr>
            </a:lvl1pPr>
          </a:lstStyle>
          <a:p>
            <a:endParaRPr lang="es-CO" dirty="0"/>
          </a:p>
        </p:txBody>
      </p:sp>
    </p:spTree>
    <p:extLst>
      <p:ext uri="{BB962C8B-B14F-4D97-AF65-F5344CB8AC3E}">
        <p14:creationId xmlns:p14="http://schemas.microsoft.com/office/powerpoint/2010/main" val="389330406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rgbClr val="06AEAA"/>
          </a:solidFill>
          <a:latin typeface="Montserrat" panose="000005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52B48"/>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52B48"/>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52B48"/>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arget="../media/image6.jpeg" Type="http://schemas.openxmlformats.org/officeDocument/2006/relationships/image"/><Relationship Id="rId2" Target="../notesSlides/notesSlide8.xml" Type="http://schemas.openxmlformats.org/officeDocument/2006/relationships/notesSlide"/><Relationship Id="rId1" Target="../slideLayouts/slideLayout2.xml" Type="http://schemas.openxmlformats.org/officeDocument/2006/relationships/slideLayout"/><Relationship Id="rId5" Target="../media/image8.jpeg" Type="http://schemas.openxmlformats.org/officeDocument/2006/relationships/image"/><Relationship Id="rId4" Target="../media/image7.jpeg" Type="http://schemas.openxmlformats.org/officeDocument/2006/relationships/image"/></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arget="../media/image9.jpeg" Type="http://schemas.openxmlformats.org/officeDocument/2006/relationships/image"/><Relationship Id="rId1" Target="../slideLayouts/slideLayout2.xml" Type="http://schemas.openxmlformats.org/officeDocument/2006/relationships/slideLayout"/></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arget="../media/image11.jpeg" Type="http://schemas.openxmlformats.org/officeDocument/2006/relationships/image"/><Relationship Id="rId2" Target="../notesSlides/notesSlide9.xml" Type="http://schemas.openxmlformats.org/officeDocument/2006/relationships/notesSlide"/><Relationship Id="rId1" Target="../slideLayouts/slideLayout2.xml" Type="http://schemas.openxmlformats.org/officeDocument/2006/relationships/slideLayout"/></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arget="../media/image20.jpeg" Type="http://schemas.openxmlformats.org/officeDocument/2006/relationships/image"/><Relationship Id="rId2" Target="../notesSlides/notesSlide18.xml" Type="http://schemas.openxmlformats.org/officeDocument/2006/relationships/notesSlide"/><Relationship Id="rId1" Target="../slideLayouts/slideLayout2.xml" Type="http://schemas.openxmlformats.org/officeDocument/2006/relationships/slideLayout"/></Relationships>
</file>

<file path=ppt/slides/_rels/slide33.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34.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arget="../media/image24.jpeg" Type="http://schemas.openxmlformats.org/officeDocument/2006/relationships/image"/><Relationship Id="rId2" Target="../notesSlides/notesSlide22.xml" Type="http://schemas.openxmlformats.org/officeDocument/2006/relationships/notesSlide"/><Relationship Id="rId1" Target="../slideLayouts/slideLayout2.xml" Type="http://schemas.openxmlformats.org/officeDocument/2006/relationships/slideLayout"/><Relationship Id="rId5" Target="../media/image26.jpeg" Type="http://schemas.openxmlformats.org/officeDocument/2006/relationships/image"/><Relationship Id="rId4" Target="../media/image25.jpeg" Type="http://schemas.openxmlformats.org/officeDocument/2006/relationships/image"/></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arget="../media/image27.jpeg" Type="http://schemas.openxmlformats.org/officeDocument/2006/relationships/image"/><Relationship Id="rId1" Target="../slideLayouts/slideLayout2.xml" Type="http://schemas.openxmlformats.org/officeDocument/2006/relationships/slideLayout"/></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8.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arget="../media/image30.jpeg" Type="http://schemas.openxmlformats.org/officeDocument/2006/relationships/image"/><Relationship Id="rId1" Target="../slideLayouts/slideLayout2.xml" Type="http://schemas.openxmlformats.org/officeDocument/2006/relationships/slideLayout"/></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arget="../media/image32.jpeg" Type="http://schemas.openxmlformats.org/officeDocument/2006/relationships/image"/><Relationship Id="rId1" Target="../slideLayouts/slideLayout2.xml" Type="http://schemas.openxmlformats.org/officeDocument/2006/relationships/slideLayout"/></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arget="../media/image33.jpeg" Type="http://schemas.openxmlformats.org/officeDocument/2006/relationships/image"/><Relationship Id="rId2" Target="../notesSlides/notesSlide31.xml" Type="http://schemas.openxmlformats.org/officeDocument/2006/relationships/notesSlide"/><Relationship Id="rId1" Target="../slideLayouts/slideLayout2.xml" Type="http://schemas.openxmlformats.org/officeDocument/2006/relationships/slideLayout"/></Relationships>
</file>

<file path=ppt/slides/_rels/slide53.xml.rels><?xml version="1.0" encoding="UTF-8" standalone="yes" ?><Relationships xmlns="http://schemas.openxmlformats.org/package/2006/relationships"><Relationship Id="rId3" Target="../media/image34.png" Type="http://schemas.openxmlformats.org/officeDocument/2006/relationships/image"/><Relationship Id="rId2" Target="../notesSlides/notesSlide32.xml" Type="http://schemas.openxmlformats.org/officeDocument/2006/relationships/notesSlide"/><Relationship Id="rId1" Target="../slideLayouts/slideLayout2.xml" Type="http://schemas.openxmlformats.org/officeDocument/2006/relationships/slideLayout"/><Relationship Id="rId4" Target="../media/image35.jpeg" Type="http://schemas.openxmlformats.org/officeDocument/2006/relationships/image"/></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arget="../media/image36.jpeg" Type="http://schemas.openxmlformats.org/officeDocument/2006/relationships/image"/><Relationship Id="rId2" Target="../notesSlides/notesSlide34.xml" Type="http://schemas.openxmlformats.org/officeDocument/2006/relationships/notesSlide"/><Relationship Id="rId1" Target="../slideLayouts/slideLayout2.xml" Type="http://schemas.openxmlformats.org/officeDocument/2006/relationships/slideLayout"/></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mailto:rbernal01@gmail.com"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14C4E9-741E-4E8A-BD5F-901CF7D3CD57}"/>
              </a:ext>
            </a:extLst>
          </p:cNvPr>
          <p:cNvSpPr>
            <a:spLocks noGrp="1"/>
          </p:cNvSpPr>
          <p:nvPr>
            <p:ph type="ctrTitle"/>
          </p:nvPr>
        </p:nvSpPr>
        <p:spPr>
          <a:xfrm>
            <a:off x="1629103" y="898968"/>
            <a:ext cx="9144000" cy="2214722"/>
          </a:xfrm>
        </p:spPr>
        <p:txBody>
          <a:bodyPr>
            <a:normAutofit/>
          </a:bodyPr>
          <a:lstStyle/>
          <a:p>
            <a:r>
              <a:rPr lang="es-ES" sz="5400" b="1" dirty="0"/>
              <a:t>Enfoque del paciente con </a:t>
            </a:r>
            <a:r>
              <a:rPr lang="es-ES" sz="5400" b="1" dirty="0" err="1"/>
              <a:t>neuroinfección</a:t>
            </a:r>
            <a:endParaRPr lang="es-ES" sz="5400" b="1" dirty="0"/>
          </a:p>
        </p:txBody>
      </p:sp>
      <p:sp>
        <p:nvSpPr>
          <p:cNvPr id="3" name="Subtítulo 2">
            <a:extLst>
              <a:ext uri="{FF2B5EF4-FFF2-40B4-BE49-F238E27FC236}">
                <a16:creationId xmlns:a16="http://schemas.microsoft.com/office/drawing/2014/main" id="{E27CDC3C-2096-42AF-AF44-13350E294433}"/>
              </a:ext>
            </a:extLst>
          </p:cNvPr>
          <p:cNvSpPr>
            <a:spLocks noGrp="1"/>
          </p:cNvSpPr>
          <p:nvPr>
            <p:ph type="subTitle" idx="1"/>
          </p:nvPr>
        </p:nvSpPr>
        <p:spPr>
          <a:xfrm>
            <a:off x="1629103" y="3193700"/>
            <a:ext cx="9144000" cy="1345850"/>
          </a:xfrm>
        </p:spPr>
        <p:txBody>
          <a:bodyPr/>
          <a:lstStyle/>
          <a:p>
            <a:r>
              <a:rPr lang="es-ES" dirty="0"/>
              <a:t>Rafael Bernal Cobo </a:t>
            </a:r>
          </a:p>
          <a:p>
            <a:r>
              <a:rPr lang="es-ES" dirty="0"/>
              <a:t>Residente neurología </a:t>
            </a:r>
          </a:p>
        </p:txBody>
      </p:sp>
    </p:spTree>
    <p:extLst>
      <p:ext uri="{BB962C8B-B14F-4D97-AF65-F5344CB8AC3E}">
        <p14:creationId xmlns:p14="http://schemas.microsoft.com/office/powerpoint/2010/main" val="34297042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10685" y="193977"/>
            <a:ext cx="8582079" cy="799746"/>
          </a:xfrm>
        </p:spPr>
        <p:txBody>
          <a:bodyPr>
            <a:normAutofit/>
          </a:bodyPr>
          <a:lstStyle/>
          <a:p>
            <a:r>
              <a:rPr lang="es-CO" sz="3600" b="1" dirty="0">
                <a:solidFill>
                  <a:srgbClr val="3BB0B0"/>
                </a:solidFill>
                <a:latin typeface="Montserrat" panose="02000505000000020004" pitchFamily="2" charset="0"/>
              </a:rPr>
              <a:t>Epidemiología y factores de riesgo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461512" y="1233721"/>
            <a:ext cx="5634488" cy="2013976"/>
          </a:xfrm>
        </p:spPr>
        <p:txBody>
          <a:bodyPr numCol="2">
            <a:normAutofit fontScale="77500" lnSpcReduction="20000"/>
          </a:bodyPr>
          <a:lstStyle/>
          <a:p>
            <a:r>
              <a:rPr lang="es-ES" sz="2000" b="1" dirty="0">
                <a:latin typeface="Montserrat" panose="02000505000000020004" pitchFamily="2" charset="0"/>
              </a:rPr>
              <a:t>Tiempo de presentación: </a:t>
            </a:r>
            <a:r>
              <a:rPr lang="es-ES" sz="2000" dirty="0">
                <a:latin typeface="Montserrat" panose="02000505000000020004" pitchFamily="2" charset="0"/>
              </a:rPr>
              <a:t>24 horas - 14 días.</a:t>
            </a:r>
          </a:p>
          <a:p>
            <a:r>
              <a:rPr lang="es-ES" sz="2000" b="1" dirty="0">
                <a:latin typeface="Montserrat" panose="02000505000000020004" pitchFamily="2" charset="0"/>
              </a:rPr>
              <a:t>Cualquier microorganismo:</a:t>
            </a:r>
          </a:p>
          <a:p>
            <a:pPr lvl="1"/>
            <a:r>
              <a:rPr lang="es-ES" sz="1800" dirty="0">
                <a:latin typeface="Montserrat" panose="02000505000000020004" pitchFamily="2" charset="0"/>
              </a:rPr>
              <a:t>Viral (&gt; frecuente) y bacteriana.</a:t>
            </a:r>
          </a:p>
          <a:p>
            <a:pPr lvl="1"/>
            <a:r>
              <a:rPr lang="es-ES" sz="1800" dirty="0">
                <a:latin typeface="Montserrat" panose="02000505000000020004" pitchFamily="2" charset="0"/>
              </a:rPr>
              <a:t>Fúngica y parasitaria (más raro). </a:t>
            </a:r>
          </a:p>
          <a:p>
            <a:r>
              <a:rPr lang="es-ES" sz="2000" b="1" dirty="0">
                <a:latin typeface="Montserrat" panose="02000505000000020004" pitchFamily="2" charset="0"/>
              </a:rPr>
              <a:t>Incidencia: </a:t>
            </a:r>
          </a:p>
          <a:p>
            <a:pPr lvl="1"/>
            <a:r>
              <a:rPr lang="es-ES" sz="1800" dirty="0">
                <a:latin typeface="Montserrat" panose="02000505000000020004" pitchFamily="2" charset="0"/>
              </a:rPr>
              <a:t>1.2 millones de casos (anual).</a:t>
            </a:r>
          </a:p>
          <a:p>
            <a:pPr lvl="1"/>
            <a:r>
              <a:rPr lang="es-ES" sz="1800" dirty="0">
                <a:latin typeface="Montserrat" panose="02000505000000020004" pitchFamily="2" charset="0"/>
              </a:rPr>
              <a:t>135000 muertes/año mundo.</a:t>
            </a:r>
          </a:p>
          <a:p>
            <a:pPr lvl="1"/>
            <a:r>
              <a:rPr lang="es-ES" sz="1800" dirty="0">
                <a:latin typeface="Montserrat" panose="02000505000000020004" pitchFamily="2" charset="0"/>
              </a:rPr>
              <a:t>10-40 x 100000 (África).</a:t>
            </a:r>
          </a:p>
          <a:p>
            <a:pPr lvl="1"/>
            <a:r>
              <a:rPr lang="es-ES" sz="1800" dirty="0">
                <a:latin typeface="Montserrat" panose="02000505000000020004" pitchFamily="2" charset="0"/>
              </a:rPr>
              <a:t>0.7 y 7.1 x 100000 (USA y Europa).</a:t>
            </a:r>
          </a:p>
          <a:p>
            <a:pPr marL="0" indent="0">
              <a:buNone/>
            </a:pPr>
            <a:endParaRPr lang="es-ES" sz="2400" dirty="0"/>
          </a:p>
          <a:p>
            <a:endParaRPr lang="es-ES" sz="2400" dirty="0">
              <a:latin typeface="Montserrat" panose="02000505000000020004" pitchFamily="2" charset="0"/>
            </a:endParaRPr>
          </a:p>
        </p:txBody>
      </p:sp>
      <p:sp>
        <p:nvSpPr>
          <p:cNvPr id="23" name="Marcador de pie de página 11">
            <a:extLst>
              <a:ext uri="{FF2B5EF4-FFF2-40B4-BE49-F238E27FC236}">
                <a16:creationId xmlns:a16="http://schemas.microsoft.com/office/drawing/2014/main" id="{F1859927-850D-423A-AF0D-FA570FDAAE3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sp>
        <p:nvSpPr>
          <p:cNvPr id="9" name="Rectángulo: esquinas redondeadas 8">
            <a:extLst>
              <a:ext uri="{FF2B5EF4-FFF2-40B4-BE49-F238E27FC236}">
                <a16:creationId xmlns:a16="http://schemas.microsoft.com/office/drawing/2014/main" id="{DE2175DF-A3D7-4D53-A15A-0269620A60E2}"/>
              </a:ext>
            </a:extLst>
          </p:cNvPr>
          <p:cNvSpPr/>
          <p:nvPr/>
        </p:nvSpPr>
        <p:spPr bwMode="auto">
          <a:xfrm>
            <a:off x="6430821" y="1681789"/>
            <a:ext cx="5288213" cy="3955488"/>
          </a:xfrm>
          <a:prstGeom prst="roundRect">
            <a:avLst/>
          </a:prstGeom>
          <a:solidFill>
            <a:srgbClr val="152B4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s-ES" sz="1500" b="1" u="none" strike="noStrike" cap="none" normalizeH="0" baseline="0" dirty="0">
                <a:ln>
                  <a:noFill/>
                </a:ln>
                <a:solidFill>
                  <a:schemeClr val="bg1"/>
                </a:solidFill>
                <a:effectLst/>
                <a:latin typeface="Montserrat" panose="02000505000000020004" pitchFamily="2" charset="0"/>
              </a:rPr>
              <a:t>Factores de riesgo para meningitis bacteriana en adultos:</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s-ES" sz="1500" b="1" u="none" strike="noStrike" cap="none" normalizeH="0" baseline="0" dirty="0">
              <a:ln>
                <a:noFill/>
              </a:ln>
              <a:solidFill>
                <a:schemeClr val="bg1"/>
              </a:solidFill>
              <a:effectLst/>
              <a:latin typeface="Montserrat" panose="02000505000000020004" pitchFamily="2" charset="0"/>
            </a:endParaRP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sz="1500" b="1" u="none" strike="noStrike" cap="none" normalizeH="0" baseline="0" dirty="0">
                <a:ln>
                  <a:noFill/>
                </a:ln>
                <a:solidFill>
                  <a:schemeClr val="bg1"/>
                </a:solidFill>
                <a:effectLst/>
                <a:latin typeface="Montserrat" panose="02000505000000020004" pitchFamily="2" charset="0"/>
              </a:rPr>
              <a:t>Vivir en residencias o asilos.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500" b="1" dirty="0">
                <a:solidFill>
                  <a:schemeClr val="bg1"/>
                </a:solidFill>
                <a:latin typeface="Montserrat" panose="02000505000000020004" pitchFamily="2" charset="0"/>
              </a:rPr>
              <a:t>Pulmonar: </a:t>
            </a:r>
            <a:r>
              <a:rPr lang="es-ES" sz="1500" dirty="0">
                <a:solidFill>
                  <a:schemeClr val="bg1"/>
                </a:solidFill>
                <a:latin typeface="Montserrat" panose="02000505000000020004" pitchFamily="2" charset="0"/>
              </a:rPr>
              <a:t>neumonía, EPOC, asma o tabaquismo.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500" b="1" dirty="0">
                <a:solidFill>
                  <a:schemeClr val="bg1"/>
                </a:solidFill>
                <a:latin typeface="Montserrat" panose="02000505000000020004" pitchFamily="2" charset="0"/>
              </a:rPr>
              <a:t>Malignidad: </a:t>
            </a:r>
            <a:r>
              <a:rPr lang="es-ES" sz="1500" dirty="0">
                <a:solidFill>
                  <a:schemeClr val="bg1"/>
                </a:solidFill>
                <a:latin typeface="Montserrat" panose="02000505000000020004" pitchFamily="2" charset="0"/>
              </a:rPr>
              <a:t>melanoma, LLC, cáncer avanzado, quimioterapia, cáncer metastásico.</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500" b="1" dirty="0">
                <a:solidFill>
                  <a:schemeClr val="bg1"/>
                </a:solidFill>
                <a:latin typeface="Montserrat" panose="02000505000000020004" pitchFamily="2" charset="0"/>
              </a:rPr>
              <a:t>Enfermedad del oído medio o sinusal crónica.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500" b="1" dirty="0">
                <a:solidFill>
                  <a:schemeClr val="bg1"/>
                </a:solidFill>
                <a:latin typeface="Montserrat" panose="02000505000000020004" pitchFamily="2" charset="0"/>
              </a:rPr>
              <a:t>Diabetes mellitus.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sz="1500" b="1" u="none" strike="noStrike" cap="none" normalizeH="0" baseline="0" dirty="0">
                <a:ln>
                  <a:noFill/>
                </a:ln>
                <a:solidFill>
                  <a:schemeClr val="bg1"/>
                </a:solidFill>
                <a:effectLst/>
                <a:latin typeface="Montserrat" panose="02000505000000020004" pitchFamily="2" charset="0"/>
              </a:rPr>
              <a:t>Enfermed</a:t>
            </a:r>
            <a:r>
              <a:rPr lang="es-ES" sz="1500" b="1" dirty="0">
                <a:solidFill>
                  <a:schemeClr val="bg1"/>
                </a:solidFill>
                <a:latin typeface="Montserrat" panose="02000505000000020004" pitchFamily="2" charset="0"/>
              </a:rPr>
              <a:t>ad autoinmune: </a:t>
            </a:r>
            <a:r>
              <a:rPr lang="es-ES" sz="1500" dirty="0">
                <a:solidFill>
                  <a:schemeClr val="bg1"/>
                </a:solidFill>
                <a:latin typeface="Montserrat" panose="02000505000000020004" pitchFamily="2" charset="0"/>
              </a:rPr>
              <a:t>AR, LES.</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500" b="1" dirty="0">
                <a:solidFill>
                  <a:schemeClr val="bg1"/>
                </a:solidFill>
                <a:latin typeface="Montserrat" panose="02000505000000020004" pitchFamily="2" charset="0"/>
              </a:rPr>
              <a:t>Inmunosupresión: </a:t>
            </a:r>
            <a:r>
              <a:rPr lang="es-ES" sz="1500" dirty="0">
                <a:solidFill>
                  <a:schemeClr val="bg1"/>
                </a:solidFill>
                <a:latin typeface="Montserrat" panose="02000505000000020004" pitchFamily="2" charset="0"/>
              </a:rPr>
              <a:t>HIV, inmunodeficiencias primarias, deficiencia de C3 congénita, trasplantados, asplenia, anemia severa, alcoholismo. </a:t>
            </a:r>
            <a:endParaRPr kumimoji="0" lang="es-ES" sz="1500" b="1" u="none" strike="noStrike" cap="none" normalizeH="0" baseline="0" dirty="0">
              <a:ln>
                <a:noFill/>
              </a:ln>
              <a:solidFill>
                <a:schemeClr val="bg1"/>
              </a:solidFill>
              <a:effectLst/>
              <a:latin typeface="Montserrat" panose="02000505000000020004" pitchFamily="2" charset="0"/>
            </a:endParaRP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s-ES" sz="1500" b="1" u="none" strike="noStrike" cap="none" normalizeH="0" baseline="0" dirty="0">
              <a:ln>
                <a:noFill/>
              </a:ln>
              <a:solidFill>
                <a:schemeClr val="bg1"/>
              </a:solidFill>
              <a:effectLst/>
              <a:latin typeface="Montserrat" panose="02000505000000020004" pitchFamily="2" charset="0"/>
            </a:endParaRP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s-ES" sz="1500" b="1" u="none" strike="noStrike" cap="none" normalizeH="0" baseline="0" dirty="0">
              <a:ln>
                <a:noFill/>
              </a:ln>
              <a:solidFill>
                <a:schemeClr val="tx1"/>
              </a:solidFill>
              <a:effectLst/>
              <a:latin typeface="Montserrat" panose="02000505000000020004" pitchFamily="2" charset="0"/>
            </a:endParaRPr>
          </a:p>
        </p:txBody>
      </p:sp>
      <p:sp>
        <p:nvSpPr>
          <p:cNvPr id="10" name="Rectángulo: esquinas redondeadas 9">
            <a:extLst>
              <a:ext uri="{FF2B5EF4-FFF2-40B4-BE49-F238E27FC236}">
                <a16:creationId xmlns:a16="http://schemas.microsoft.com/office/drawing/2014/main" id="{92CE185F-F1CF-41F2-8A96-88A14D21CC04}"/>
              </a:ext>
            </a:extLst>
          </p:cNvPr>
          <p:cNvSpPr/>
          <p:nvPr/>
        </p:nvSpPr>
        <p:spPr bwMode="auto">
          <a:xfrm>
            <a:off x="6809016" y="2214105"/>
            <a:ext cx="4567495" cy="2864176"/>
          </a:xfrm>
          <a:prstGeom prst="roundRect">
            <a:avLst/>
          </a:prstGeom>
          <a:solidFill>
            <a:srgbClr val="152B4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s-ES" sz="1500" b="1" u="none" strike="noStrike" cap="none" normalizeH="0" baseline="0" dirty="0">
                <a:ln>
                  <a:noFill/>
                </a:ln>
                <a:solidFill>
                  <a:schemeClr val="bg1"/>
                </a:solidFill>
                <a:effectLst/>
                <a:latin typeface="Montserrat" panose="02000505000000020004" pitchFamily="2" charset="0"/>
              </a:rPr>
              <a:t>Factores de riesgo para meningitis bacteriana en adultos:</a:t>
            </a:r>
          </a:p>
          <a:p>
            <a:pPr marL="0" marR="0" indent="0" algn="l" defTabSz="914400" rtl="0" eaLnBrk="0" fontAlgn="base" latinLnBrk="0" hangingPunct="0">
              <a:lnSpc>
                <a:spcPct val="100000"/>
              </a:lnSpc>
              <a:spcBef>
                <a:spcPct val="0"/>
              </a:spcBef>
              <a:spcAft>
                <a:spcPct val="0"/>
              </a:spcAft>
              <a:buClrTx/>
              <a:buSzTx/>
              <a:buFontTx/>
              <a:buNone/>
              <a:tabLst/>
            </a:pPr>
            <a:endParaRPr lang="es-ES" sz="1500" b="1" dirty="0">
              <a:solidFill>
                <a:schemeClr val="bg1"/>
              </a:solidFill>
              <a:latin typeface="Montserrat" panose="02000505000000020004" pitchFamily="2" charset="0"/>
            </a:endParaRPr>
          </a:p>
          <a:p>
            <a:pPr marR="0" algn="l" defTabSz="914400" rtl="0" eaLnBrk="0" fontAlgn="base" latinLnBrk="0" hangingPunct="0">
              <a:lnSpc>
                <a:spcPct val="100000"/>
              </a:lnSpc>
              <a:spcBef>
                <a:spcPct val="0"/>
              </a:spcBef>
              <a:spcAft>
                <a:spcPct val="0"/>
              </a:spcAft>
              <a:buClrTx/>
              <a:buSzTx/>
              <a:tabLst/>
            </a:pPr>
            <a:endParaRPr lang="es-ES" sz="1500" b="1" dirty="0">
              <a:solidFill>
                <a:schemeClr val="bg1"/>
              </a:solidFill>
              <a:latin typeface="Montserrat" panose="02000505000000020004" pitchFamily="2" charset="0"/>
            </a:endParaRP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sz="1500" u="none" strike="noStrike" cap="none" normalizeH="0" baseline="0" dirty="0">
                <a:ln>
                  <a:noFill/>
                </a:ln>
                <a:solidFill>
                  <a:schemeClr val="bg1"/>
                </a:solidFill>
                <a:effectLst/>
                <a:latin typeface="Montserrat" panose="02000505000000020004" pitchFamily="2" charset="0"/>
              </a:rPr>
              <a:t>ERC en diálisis, ITU, infección renal.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500" dirty="0">
                <a:solidFill>
                  <a:schemeClr val="bg1"/>
                </a:solidFill>
                <a:latin typeface="Montserrat" panose="02000505000000020004" pitchFamily="2" charset="0"/>
              </a:rPr>
              <a:t>Enfermedad hepática crónica, cirrosis.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sz="1500" u="none" strike="noStrike" cap="none" normalizeH="0" baseline="0" dirty="0">
                <a:ln>
                  <a:noFill/>
                </a:ln>
                <a:solidFill>
                  <a:schemeClr val="bg1"/>
                </a:solidFill>
                <a:effectLst/>
                <a:latin typeface="Montserrat" panose="02000505000000020004" pitchFamily="2" charset="0"/>
              </a:rPr>
              <a:t>Hemocultivos positivos.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500" dirty="0">
                <a:solidFill>
                  <a:schemeClr val="bg1"/>
                </a:solidFill>
                <a:latin typeface="Montserrat" panose="02000505000000020004" pitchFamily="2" charset="0"/>
              </a:rPr>
              <a:t>Choque o hipotensión.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500" dirty="0">
                <a:solidFill>
                  <a:schemeClr val="bg1"/>
                </a:solidFill>
                <a:latin typeface="Montserrat" panose="02000505000000020004" pitchFamily="2" charset="0"/>
              </a:rPr>
              <a:t>Neurocirugía reciente.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sz="1500" u="none" strike="noStrike" cap="none" normalizeH="0" baseline="0" dirty="0">
                <a:ln>
                  <a:noFill/>
                </a:ln>
                <a:solidFill>
                  <a:schemeClr val="bg1"/>
                </a:solidFill>
                <a:effectLst/>
                <a:latin typeface="Montserrat" panose="02000505000000020004" pitchFamily="2" charset="0"/>
              </a:rPr>
              <a:t>Catéter central </a:t>
            </a:r>
            <a:r>
              <a:rPr lang="es-ES" sz="1500" dirty="0">
                <a:solidFill>
                  <a:schemeClr val="bg1"/>
                </a:solidFill>
                <a:latin typeface="Montserrat" panose="02000505000000020004" pitchFamily="2" charset="0"/>
              </a:rPr>
              <a:t>y en espacio subaracnoideo (invasiones).</a:t>
            </a:r>
            <a:endParaRPr kumimoji="0" lang="es-ES" sz="1500" u="none" strike="noStrike" cap="none" normalizeH="0" baseline="0" dirty="0">
              <a:ln>
                <a:noFill/>
              </a:ln>
              <a:solidFill>
                <a:schemeClr val="bg1"/>
              </a:solidFill>
              <a:effectLst/>
              <a:latin typeface="Montserrat" panose="02000505000000020004" pitchFamily="2" charset="0"/>
            </a:endParaRPr>
          </a:p>
        </p:txBody>
      </p:sp>
    </p:spTree>
    <p:extLst>
      <p:ext uri="{BB962C8B-B14F-4D97-AF65-F5344CB8AC3E}">
        <p14:creationId xmlns:p14="http://schemas.microsoft.com/office/powerpoint/2010/main" val="445332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600"/>
                                        <p:tgtEl>
                                          <p:spTgt spid="9"/>
                                        </p:tgtEl>
                                      </p:cBhvr>
                                    </p:animEffect>
                                    <p:set>
                                      <p:cBhvr>
                                        <p:cTn id="7" dur="1" fill="hold">
                                          <p:stCondLst>
                                            <p:cond delay="5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92150" y="351923"/>
            <a:ext cx="8144435" cy="857443"/>
          </a:xfrm>
        </p:spPr>
        <p:txBody>
          <a:bodyPr>
            <a:normAutofit/>
          </a:bodyPr>
          <a:lstStyle/>
          <a:p>
            <a:r>
              <a:rPr lang="es-CO" sz="3600" b="1" dirty="0">
                <a:solidFill>
                  <a:srgbClr val="3BB0B0"/>
                </a:solidFill>
                <a:latin typeface="Montserrat" panose="02000505000000020004" pitchFamily="2" charset="0"/>
              </a:rPr>
              <a:t>Etiología</a:t>
            </a:r>
          </a:p>
        </p:txBody>
      </p:sp>
      <p:sp>
        <p:nvSpPr>
          <p:cNvPr id="23" name="Marcador de pie de página 11">
            <a:extLst>
              <a:ext uri="{FF2B5EF4-FFF2-40B4-BE49-F238E27FC236}">
                <a16:creationId xmlns:a16="http://schemas.microsoft.com/office/drawing/2014/main" id="{F1859927-850D-423A-AF0D-FA570FDAAE3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pic>
        <p:nvPicPr>
          <p:cNvPr id="13" name="Imagen 12">
            <a:extLst>
              <a:ext uri="{FF2B5EF4-FFF2-40B4-BE49-F238E27FC236}">
                <a16:creationId xmlns:a16="http://schemas.microsoft.com/office/drawing/2014/main" id="{2E4DBA18-B50C-4F04-B1C1-9A8C3C6D38F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336317" y="1209366"/>
            <a:ext cx="7707060" cy="3285818"/>
          </a:xfrm>
          <a:prstGeom prst="rect">
            <a:avLst/>
          </a:prstGeom>
          <a:ln>
            <a:solidFill>
              <a:schemeClr val="tx1"/>
            </a:solidFill>
          </a:ln>
        </p:spPr>
      </p:pic>
      <p:pic>
        <p:nvPicPr>
          <p:cNvPr id="14" name="Imagen 13">
            <a:extLst>
              <a:ext uri="{FF2B5EF4-FFF2-40B4-BE49-F238E27FC236}">
                <a16:creationId xmlns:a16="http://schemas.microsoft.com/office/drawing/2014/main" id="{60E56357-8FF2-4173-A9A2-C029813A6A15}"/>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029396" y="1978813"/>
            <a:ext cx="5750181" cy="3759926"/>
          </a:xfrm>
          <a:prstGeom prst="rect">
            <a:avLst/>
          </a:prstGeom>
          <a:ln>
            <a:solidFill>
              <a:schemeClr val="tx1"/>
            </a:solidFill>
          </a:ln>
        </p:spPr>
      </p:pic>
      <p:pic>
        <p:nvPicPr>
          <p:cNvPr id="15" name="Imagen 14">
            <a:extLst>
              <a:ext uri="{FF2B5EF4-FFF2-40B4-BE49-F238E27FC236}">
                <a16:creationId xmlns:a16="http://schemas.microsoft.com/office/drawing/2014/main" id="{DA37C62F-52DF-45A4-B808-A8CE815ADFAE}"/>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603232" y="1191683"/>
            <a:ext cx="5961824" cy="2240639"/>
          </a:xfrm>
          <a:prstGeom prst="rect">
            <a:avLst/>
          </a:prstGeom>
          <a:ln>
            <a:solidFill>
              <a:schemeClr val="tx1"/>
            </a:solidFill>
          </a:ln>
        </p:spPr>
      </p:pic>
      <p:pic>
        <p:nvPicPr>
          <p:cNvPr id="16" name="Imagen 15">
            <a:extLst>
              <a:ext uri="{FF2B5EF4-FFF2-40B4-BE49-F238E27FC236}">
                <a16:creationId xmlns:a16="http://schemas.microsoft.com/office/drawing/2014/main" id="{F1141F97-C3D3-4AA0-8B1C-BBFDAA131A22}"/>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42314" y="3512653"/>
            <a:ext cx="3589542" cy="2480754"/>
          </a:xfrm>
          <a:prstGeom prst="rect">
            <a:avLst/>
          </a:prstGeom>
          <a:ln>
            <a:solidFill>
              <a:schemeClr val="tx1"/>
            </a:solidFill>
          </a:ln>
        </p:spPr>
      </p:pic>
    </p:spTree>
    <p:extLst>
      <p:ext uri="{BB962C8B-B14F-4D97-AF65-F5344CB8AC3E}">
        <p14:creationId xmlns:p14="http://schemas.microsoft.com/office/powerpoint/2010/main" val="173298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nodeType="clickEffect">
                                  <p:stCondLst>
                                    <p:cond delay="0"/>
                                  </p:stCondLst>
                                  <p:childTnLst>
                                    <p:animEffect transition="out" filter="fade">
                                      <p:cBhvr>
                                        <p:cTn id="16" dur="500"/>
                                        <p:tgtEl>
                                          <p:spTgt spid="14"/>
                                        </p:tgtEl>
                                      </p:cBhvr>
                                    </p:animEffect>
                                    <p:set>
                                      <p:cBhvr>
                                        <p:cTn id="17" dur="1" fill="hold">
                                          <p:stCondLst>
                                            <p:cond delay="499"/>
                                          </p:stCondLst>
                                        </p:cTn>
                                        <p:tgtEl>
                                          <p:spTgt spid="14"/>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par>
                                <p:cTn id="23" presetID="10" presetClass="entr" presetSubtype="0" fill="hold" nodeType="withEffect">
                                  <p:stCondLst>
                                    <p:cond delay="0"/>
                                  </p:stCondLst>
                                  <p:childTnLst>
                                    <p:set>
                                      <p:cBhvr>
                                        <p:cTn id="24" dur="1" fill="hold">
                                          <p:stCondLst>
                                            <p:cond delay="0"/>
                                          </p:stCondLst>
                                        </p:cTn>
                                        <p:tgtEl>
                                          <p:spTgt spid="16"/>
                                        </p:tgtEl>
                                        <p:attrNameLst>
                                          <p:attrName>style.visibility</p:attrName>
                                        </p:attrNameLst>
                                      </p:cBhvr>
                                      <p:to>
                                        <p:strVal val="visible"/>
                                      </p:to>
                                    </p:set>
                                    <p:animEffect transition="in" filter="fade">
                                      <p:cBhvr>
                                        <p:cTn id="2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06976" y="419405"/>
            <a:ext cx="3636485" cy="932946"/>
          </a:xfrm>
        </p:spPr>
        <p:txBody>
          <a:bodyPr>
            <a:normAutofit/>
          </a:bodyPr>
          <a:lstStyle/>
          <a:p>
            <a:r>
              <a:rPr lang="es-CO" sz="3600" b="1" dirty="0">
                <a:solidFill>
                  <a:srgbClr val="3BB0B0"/>
                </a:solidFill>
                <a:latin typeface="Montserrat" panose="02000505000000020004" pitchFamily="2" charset="0"/>
              </a:rPr>
              <a:t>Fisiopatología</a:t>
            </a:r>
          </a:p>
        </p:txBody>
      </p:sp>
      <p:sp>
        <p:nvSpPr>
          <p:cNvPr id="23" name="Marcador de pie de página 11">
            <a:extLst>
              <a:ext uri="{FF2B5EF4-FFF2-40B4-BE49-F238E27FC236}">
                <a16:creationId xmlns:a16="http://schemas.microsoft.com/office/drawing/2014/main" id="{F1859927-850D-423A-AF0D-FA570FDAAE3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pic>
        <p:nvPicPr>
          <p:cNvPr id="12" name="Imagen 11">
            <a:extLst>
              <a:ext uri="{FF2B5EF4-FFF2-40B4-BE49-F238E27FC236}">
                <a16:creationId xmlns:a16="http://schemas.microsoft.com/office/drawing/2014/main" id="{3416C281-963B-42F9-AE04-CF7A105F519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043461" y="1352351"/>
            <a:ext cx="7814378" cy="3730224"/>
          </a:xfrm>
          <a:prstGeom prst="rect">
            <a:avLst/>
          </a:prstGeom>
        </p:spPr>
      </p:pic>
      <p:pic>
        <p:nvPicPr>
          <p:cNvPr id="13" name="Imagen 12">
            <a:extLst>
              <a:ext uri="{FF2B5EF4-FFF2-40B4-BE49-F238E27FC236}">
                <a16:creationId xmlns:a16="http://schemas.microsoft.com/office/drawing/2014/main" id="{9DBDED5D-4D8F-4DA8-A004-B0D29DCEF77F}"/>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196251" y="1352351"/>
            <a:ext cx="6739783" cy="3944502"/>
          </a:xfrm>
          <a:prstGeom prst="rect">
            <a:avLst/>
          </a:prstGeom>
        </p:spPr>
      </p:pic>
      <p:pic>
        <p:nvPicPr>
          <p:cNvPr id="14" name="Imagen 13">
            <a:extLst>
              <a:ext uri="{FF2B5EF4-FFF2-40B4-BE49-F238E27FC236}">
                <a16:creationId xmlns:a16="http://schemas.microsoft.com/office/drawing/2014/main" id="{619FE62E-F001-4D67-8505-E83A08F119E8}"/>
              </a:ext>
            </a:extLst>
          </p:cNvPr>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862539" y="925387"/>
            <a:ext cx="5040532" cy="5007225"/>
          </a:xfrm>
          <a:prstGeom prst="rect">
            <a:avLst/>
          </a:prstGeom>
        </p:spPr>
      </p:pic>
    </p:spTree>
    <p:extLst>
      <p:ext uri="{BB962C8B-B14F-4D97-AF65-F5344CB8AC3E}">
        <p14:creationId xmlns:p14="http://schemas.microsoft.com/office/powerpoint/2010/main" val="1974678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12"/>
                                        </p:tgtEl>
                                      </p:cBhvr>
                                    </p:animEffect>
                                    <p:set>
                                      <p:cBhvr>
                                        <p:cTn id="12" dur="1" fill="hold">
                                          <p:stCondLst>
                                            <p:cond delay="499"/>
                                          </p:stCondLst>
                                        </p:cTn>
                                        <p:tgtEl>
                                          <p:spTgt spid="1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nodeType="clickEffect">
                                  <p:stCondLst>
                                    <p:cond delay="0"/>
                                  </p:stCondLst>
                                  <p:childTnLst>
                                    <p:animEffect transition="out" filter="fade">
                                      <p:cBhvr>
                                        <p:cTn id="21" dur="500"/>
                                        <p:tgtEl>
                                          <p:spTgt spid="13"/>
                                        </p:tgtEl>
                                      </p:cBhvr>
                                    </p:animEffect>
                                    <p:set>
                                      <p:cBhvr>
                                        <p:cTn id="22" dur="1" fill="hold">
                                          <p:stCondLst>
                                            <p:cond delay="499"/>
                                          </p:stCondLst>
                                        </p:cTn>
                                        <p:tgtEl>
                                          <p:spTgt spid="1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08161" y="168864"/>
            <a:ext cx="8144435" cy="857443"/>
          </a:xfrm>
        </p:spPr>
        <p:txBody>
          <a:bodyPr>
            <a:normAutofit/>
          </a:bodyPr>
          <a:lstStyle/>
          <a:p>
            <a:r>
              <a:rPr lang="es-CO" sz="3600" b="1" dirty="0">
                <a:solidFill>
                  <a:srgbClr val="3BB0B0"/>
                </a:solidFill>
                <a:latin typeface="Montserrat" panose="02000505000000020004" pitchFamily="2" charset="0"/>
              </a:rPr>
              <a:t>Clínica</a:t>
            </a:r>
          </a:p>
        </p:txBody>
      </p:sp>
      <p:sp>
        <p:nvSpPr>
          <p:cNvPr id="9" name="Marcador de contenido 2">
            <a:extLst>
              <a:ext uri="{FF2B5EF4-FFF2-40B4-BE49-F238E27FC236}">
                <a16:creationId xmlns:a16="http://schemas.microsoft.com/office/drawing/2014/main" id="{5F5469ED-424E-4E43-A80D-EE2DF2815CBA}"/>
              </a:ext>
            </a:extLst>
          </p:cNvPr>
          <p:cNvSpPr>
            <a:spLocks noGrp="1"/>
          </p:cNvSpPr>
          <p:nvPr>
            <p:ph idx="1"/>
          </p:nvPr>
        </p:nvSpPr>
        <p:spPr>
          <a:xfrm>
            <a:off x="5990897" y="1026307"/>
            <a:ext cx="5928986" cy="4809995"/>
          </a:xfrm>
        </p:spPr>
        <p:txBody>
          <a:bodyPr/>
          <a:lstStyle/>
          <a:p>
            <a:pPr algn="just"/>
            <a:endParaRPr lang="es-ES" sz="2000" b="1" dirty="0">
              <a:latin typeface="Montserrat" panose="02000505000000020004" pitchFamily="2" charset="0"/>
            </a:endParaRPr>
          </a:p>
          <a:p>
            <a:pPr algn="just"/>
            <a:r>
              <a:rPr lang="es-ES" sz="2000" b="1" dirty="0">
                <a:latin typeface="Montserrat" panose="02000505000000020004" pitchFamily="2" charset="0"/>
              </a:rPr>
              <a:t>Tríada (44-51%): </a:t>
            </a:r>
            <a:r>
              <a:rPr lang="es-ES" sz="2000" dirty="0">
                <a:latin typeface="Montserrat" panose="02000505000000020004" pitchFamily="2" charset="0"/>
              </a:rPr>
              <a:t>fiebre, rigidez de nuca, alteración en el nivel de consciencia.</a:t>
            </a:r>
          </a:p>
          <a:p>
            <a:pPr lvl="1" algn="just"/>
            <a:r>
              <a:rPr lang="es-ES" sz="1800" dirty="0">
                <a:latin typeface="Montserrat" panose="02000505000000020004" pitchFamily="2" charset="0"/>
              </a:rPr>
              <a:t>95% tienen al menos estos 2 síntomas.</a:t>
            </a:r>
          </a:p>
          <a:p>
            <a:pPr algn="just"/>
            <a:r>
              <a:rPr lang="es-ES" sz="2000" b="1" dirty="0">
                <a:latin typeface="Montserrat" panose="02000505000000020004" pitchFamily="2" charset="0"/>
              </a:rPr>
              <a:t>Cefalea (58-87%): </a:t>
            </a:r>
            <a:r>
              <a:rPr lang="es-ES" sz="2000" dirty="0" err="1">
                <a:latin typeface="Montserrat" panose="02000505000000020004" pitchFamily="2" charset="0"/>
              </a:rPr>
              <a:t>holocraneana</a:t>
            </a:r>
            <a:r>
              <a:rPr lang="es-ES" sz="2000" dirty="0">
                <a:latin typeface="Montserrat" panose="02000505000000020004" pitchFamily="2" charset="0"/>
              </a:rPr>
              <a:t>, localizada en nuca.</a:t>
            </a:r>
          </a:p>
          <a:p>
            <a:pPr lvl="1" algn="just"/>
            <a:r>
              <a:rPr lang="es-ES" sz="1800" dirty="0">
                <a:latin typeface="Montserrat" panose="02000505000000020004" pitchFamily="2" charset="0"/>
              </a:rPr>
              <a:t>En la mayoría remite con la resolución de la infección, pero puede durar meses. </a:t>
            </a:r>
          </a:p>
          <a:p>
            <a:pPr algn="just"/>
            <a:r>
              <a:rPr lang="es-ES" sz="2000" b="1" dirty="0">
                <a:latin typeface="Montserrat" panose="02000505000000020004" pitchFamily="2" charset="0"/>
              </a:rPr>
              <a:t>Alteración del estado mental (69-78%):</a:t>
            </a:r>
          </a:p>
          <a:p>
            <a:pPr lvl="1" algn="just"/>
            <a:r>
              <a:rPr lang="es-ES" sz="1800" dirty="0">
                <a:latin typeface="Montserrat" panose="02000505000000020004" pitchFamily="2" charset="0"/>
              </a:rPr>
              <a:t>Coma 14%. </a:t>
            </a:r>
          </a:p>
          <a:p>
            <a:pPr algn="just"/>
            <a:r>
              <a:rPr lang="es-ES" sz="2000" b="1" dirty="0">
                <a:latin typeface="Montserrat" panose="02000505000000020004" pitchFamily="2" charset="0"/>
              </a:rPr>
              <a:t>Fiebre &gt; 38ºC (95%). Hallazgo más común.</a:t>
            </a:r>
          </a:p>
          <a:p>
            <a:pPr algn="just"/>
            <a:r>
              <a:rPr lang="es-ES" sz="2000" b="1" dirty="0">
                <a:latin typeface="Montserrat" panose="02000505000000020004" pitchFamily="2" charset="0"/>
              </a:rPr>
              <a:t>Crisis epilépticas (30%).</a:t>
            </a:r>
          </a:p>
          <a:p>
            <a:pPr algn="just"/>
            <a:r>
              <a:rPr lang="es-ES" sz="2000" b="1" dirty="0">
                <a:latin typeface="Montserrat" panose="02000505000000020004" pitchFamily="2" charset="0"/>
              </a:rPr>
              <a:t>Fotofobia. </a:t>
            </a:r>
          </a:p>
        </p:txBody>
      </p:sp>
      <p:sp>
        <p:nvSpPr>
          <p:cNvPr id="23" name="Marcador de pie de página 11">
            <a:extLst>
              <a:ext uri="{FF2B5EF4-FFF2-40B4-BE49-F238E27FC236}">
                <a16:creationId xmlns:a16="http://schemas.microsoft.com/office/drawing/2014/main" id="{F1859927-850D-423A-AF0D-FA570FDAAE3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sp>
        <p:nvSpPr>
          <p:cNvPr id="10" name="Rectángulo: esquinas redondeadas 9">
            <a:extLst>
              <a:ext uri="{FF2B5EF4-FFF2-40B4-BE49-F238E27FC236}">
                <a16:creationId xmlns:a16="http://schemas.microsoft.com/office/drawing/2014/main" id="{25B423E8-1310-4D0E-8950-2E7BFCA18128}"/>
              </a:ext>
            </a:extLst>
          </p:cNvPr>
          <p:cNvSpPr/>
          <p:nvPr/>
        </p:nvSpPr>
        <p:spPr bwMode="auto">
          <a:xfrm>
            <a:off x="608161" y="868589"/>
            <a:ext cx="5130200" cy="2736459"/>
          </a:xfrm>
          <a:prstGeom prst="roundRect">
            <a:avLst/>
          </a:prstGeom>
          <a:solidFill>
            <a:srgbClr val="152B4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s-ES" sz="1300" b="1" dirty="0">
                <a:solidFill>
                  <a:schemeClr val="bg1"/>
                </a:solidFill>
                <a:latin typeface="Montserrat" panose="02000505000000020004" pitchFamily="2" charset="0"/>
              </a:rPr>
              <a:t>Clínica según patógeno: </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s-ES" sz="1300" b="1" dirty="0">
              <a:solidFill>
                <a:schemeClr val="bg1"/>
              </a:solidFill>
              <a:latin typeface="Montserrat" panose="02000505000000020004" pitchFamily="2" charset="0"/>
            </a:endParaRP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300" b="1" dirty="0">
                <a:solidFill>
                  <a:schemeClr val="bg1"/>
                </a:solidFill>
                <a:latin typeface="Montserrat" panose="02000505000000020004" pitchFamily="2" charset="0"/>
              </a:rPr>
              <a:t>S. </a:t>
            </a:r>
            <a:r>
              <a:rPr lang="es-ES" sz="1300" b="1" dirty="0" err="1">
                <a:solidFill>
                  <a:schemeClr val="bg1"/>
                </a:solidFill>
                <a:latin typeface="Montserrat" panose="02000505000000020004" pitchFamily="2" charset="0"/>
              </a:rPr>
              <a:t>pneumoniae</a:t>
            </a:r>
            <a:r>
              <a:rPr lang="es-ES" sz="1300" b="1" dirty="0">
                <a:solidFill>
                  <a:schemeClr val="bg1"/>
                </a:solidFill>
                <a:latin typeface="Montserrat" panose="02000505000000020004" pitchFamily="2" charset="0"/>
              </a:rPr>
              <a:t>: </a:t>
            </a:r>
            <a:r>
              <a:rPr lang="es-ES" sz="1300" dirty="0">
                <a:solidFill>
                  <a:schemeClr val="bg1"/>
                </a:solidFill>
                <a:latin typeface="Montserrat" panose="02000505000000020004" pitchFamily="2" charset="0"/>
              </a:rPr>
              <a:t>alteración del estado mental, estupor y coma. Mayor mortalidad (36.8%). </a:t>
            </a:r>
          </a:p>
          <a:p>
            <a:pPr marL="800100" lvl="1" indent="-342900">
              <a:buFont typeface="Arial" panose="020B0604020202020204" pitchFamily="34" charset="0"/>
              <a:buChar char="•"/>
            </a:pPr>
            <a:r>
              <a:rPr lang="es-ES" sz="1300" dirty="0">
                <a:solidFill>
                  <a:schemeClr val="bg1"/>
                </a:solidFill>
                <a:latin typeface="Montserrat" panose="02000505000000020004" pitchFamily="2" charset="0"/>
              </a:rPr>
              <a:t>Crisis epilépticas.</a:t>
            </a:r>
          </a:p>
          <a:p>
            <a:pPr marL="800100" lvl="1" indent="-342900">
              <a:buFont typeface="Arial" panose="020B0604020202020204" pitchFamily="34" charset="0"/>
              <a:buChar char="•"/>
            </a:pPr>
            <a:r>
              <a:rPr lang="es-ES" sz="1300" dirty="0">
                <a:solidFill>
                  <a:schemeClr val="bg1"/>
                </a:solidFill>
                <a:latin typeface="Montserrat" panose="02000505000000020004" pitchFamily="2" charset="0"/>
              </a:rPr>
              <a:t>Neumonía (25-50%).</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300" b="1" dirty="0">
                <a:solidFill>
                  <a:schemeClr val="bg1"/>
                </a:solidFill>
                <a:latin typeface="Montserrat" panose="02000505000000020004" pitchFamily="2" charset="0"/>
              </a:rPr>
              <a:t>H. </a:t>
            </a:r>
            <a:r>
              <a:rPr lang="es-ES" sz="1300" b="1" dirty="0" err="1">
                <a:solidFill>
                  <a:schemeClr val="bg1"/>
                </a:solidFill>
                <a:latin typeface="Montserrat" panose="02000505000000020004" pitchFamily="2" charset="0"/>
              </a:rPr>
              <a:t>influenzae</a:t>
            </a:r>
            <a:r>
              <a:rPr lang="es-ES" sz="1300" b="1" dirty="0">
                <a:solidFill>
                  <a:schemeClr val="bg1"/>
                </a:solidFill>
                <a:latin typeface="Montserrat" panose="02000505000000020004" pitchFamily="2" charset="0"/>
              </a:rPr>
              <a:t>: </a:t>
            </a:r>
            <a:r>
              <a:rPr lang="es-ES" sz="1300" dirty="0">
                <a:solidFill>
                  <a:schemeClr val="bg1"/>
                </a:solidFill>
                <a:latin typeface="Montserrat" panose="02000505000000020004" pitchFamily="2" charset="0"/>
              </a:rPr>
              <a:t>crisis epilépticas. </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300" b="1" dirty="0">
                <a:solidFill>
                  <a:schemeClr val="bg1"/>
                </a:solidFill>
                <a:latin typeface="Montserrat" panose="02000505000000020004" pitchFamily="2" charset="0"/>
              </a:rPr>
              <a:t>N . </a:t>
            </a:r>
            <a:r>
              <a:rPr lang="es-ES" sz="1300" b="1" dirty="0" err="1">
                <a:solidFill>
                  <a:schemeClr val="bg1"/>
                </a:solidFill>
                <a:latin typeface="Montserrat" panose="02000505000000020004" pitchFamily="2" charset="0"/>
              </a:rPr>
              <a:t>meningitidis</a:t>
            </a:r>
            <a:r>
              <a:rPr lang="es-ES" sz="1300" b="1" dirty="0">
                <a:solidFill>
                  <a:schemeClr val="bg1"/>
                </a:solidFill>
                <a:latin typeface="Montserrat" panose="02000505000000020004" pitchFamily="2" charset="0"/>
              </a:rPr>
              <a:t>: </a:t>
            </a:r>
            <a:r>
              <a:rPr lang="es-ES" sz="1300" dirty="0">
                <a:solidFill>
                  <a:schemeClr val="bg1"/>
                </a:solidFill>
                <a:latin typeface="Montserrat" panose="02000505000000020004" pitchFamily="2" charset="0"/>
              </a:rPr>
              <a:t>petequia y púrpura palpable (&lt; 26%). </a:t>
            </a:r>
          </a:p>
          <a:p>
            <a:pPr marL="800100" lvl="1" indent="-342900">
              <a:buFont typeface="Arial" panose="020B0604020202020204" pitchFamily="34" charset="0"/>
              <a:buChar char="•"/>
            </a:pPr>
            <a:r>
              <a:rPr lang="es-ES" sz="1300" dirty="0">
                <a:solidFill>
                  <a:schemeClr val="bg1"/>
                </a:solidFill>
                <a:latin typeface="Montserrat" panose="02000505000000020004" pitchFamily="2" charset="0"/>
              </a:rPr>
              <a:t>Artritis. </a:t>
            </a:r>
          </a:p>
          <a:p>
            <a:pPr marL="342900" marR="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300" b="1" dirty="0">
                <a:solidFill>
                  <a:schemeClr val="bg1"/>
                </a:solidFill>
                <a:latin typeface="Montserrat" panose="02000505000000020004" pitchFamily="2" charset="0"/>
              </a:rPr>
              <a:t>L. </a:t>
            </a:r>
            <a:r>
              <a:rPr lang="es-ES" sz="1300" b="1" dirty="0" err="1">
                <a:solidFill>
                  <a:schemeClr val="bg1"/>
                </a:solidFill>
                <a:latin typeface="Montserrat" panose="02000505000000020004" pitchFamily="2" charset="0"/>
              </a:rPr>
              <a:t>monocytogenes</a:t>
            </a:r>
            <a:r>
              <a:rPr lang="es-ES" sz="1300" b="1" dirty="0">
                <a:solidFill>
                  <a:schemeClr val="bg1"/>
                </a:solidFill>
                <a:latin typeface="Montserrat" panose="02000505000000020004" pitchFamily="2" charset="0"/>
              </a:rPr>
              <a:t>: </a:t>
            </a:r>
            <a:r>
              <a:rPr lang="es-ES" sz="1300" dirty="0">
                <a:solidFill>
                  <a:schemeClr val="bg1"/>
                </a:solidFill>
                <a:latin typeface="Montserrat" panose="02000505000000020004" pitchFamily="2" charset="0"/>
              </a:rPr>
              <a:t>crisis y déficit focal, signos de rombencefalitis.</a:t>
            </a:r>
            <a:endParaRPr lang="es-ES" sz="1300" b="1" dirty="0">
              <a:solidFill>
                <a:schemeClr val="bg1"/>
              </a:solidFill>
              <a:latin typeface="Montserrat" panose="02000505000000020004" pitchFamily="2" charset="0"/>
            </a:endParaRPr>
          </a:p>
          <a:p>
            <a:pPr marL="0" marR="0" indent="0" algn="l" defTabSz="914400" rtl="0" eaLnBrk="0" fontAlgn="base" latinLnBrk="0" hangingPunct="0">
              <a:lnSpc>
                <a:spcPct val="100000"/>
              </a:lnSpc>
              <a:spcBef>
                <a:spcPct val="0"/>
              </a:spcBef>
              <a:spcAft>
                <a:spcPct val="0"/>
              </a:spcAft>
              <a:buClrTx/>
              <a:buSzTx/>
              <a:buFontTx/>
              <a:buNone/>
              <a:tabLst/>
            </a:pPr>
            <a:endParaRPr kumimoji="0" lang="es-ES" sz="1300" b="1" u="none" strike="noStrike" cap="none" normalizeH="0" baseline="0" dirty="0">
              <a:ln>
                <a:noFill/>
              </a:ln>
              <a:solidFill>
                <a:schemeClr val="bg1"/>
              </a:solidFill>
              <a:effectLst/>
              <a:latin typeface="Montserrat" panose="02000505000000020004" pitchFamily="2" charset="0"/>
            </a:endParaRPr>
          </a:p>
        </p:txBody>
      </p:sp>
    </p:spTree>
    <p:extLst>
      <p:ext uri="{BB962C8B-B14F-4D97-AF65-F5344CB8AC3E}">
        <p14:creationId xmlns:p14="http://schemas.microsoft.com/office/powerpoint/2010/main" val="296855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79F0B197-7312-4FE2-99AF-B2593583DC5C}"/>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001483" y="857443"/>
            <a:ext cx="2663786" cy="2540463"/>
          </a:xfrm>
          <a:prstGeom prst="rect">
            <a:avLst/>
          </a:prstGeom>
        </p:spPr>
      </p:pic>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40242" y="115614"/>
            <a:ext cx="8144435" cy="857443"/>
          </a:xfrm>
        </p:spPr>
        <p:txBody>
          <a:bodyPr>
            <a:normAutofit/>
          </a:bodyPr>
          <a:lstStyle/>
          <a:p>
            <a:r>
              <a:rPr lang="es-CO" sz="3600" b="1" dirty="0">
                <a:solidFill>
                  <a:srgbClr val="3BB0B0"/>
                </a:solidFill>
                <a:latin typeface="Montserrat" panose="02000505000000020004" pitchFamily="2" charset="0"/>
              </a:rPr>
              <a:t>Signos meníngeos</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090207" y="1465583"/>
            <a:ext cx="6621379" cy="3864646"/>
          </a:xfrm>
        </p:spPr>
        <p:txBody>
          <a:bodyPr>
            <a:normAutofit/>
          </a:bodyPr>
          <a:lstStyle/>
          <a:p>
            <a:pPr algn="just"/>
            <a:r>
              <a:rPr lang="es-ES" sz="2000" b="1" dirty="0">
                <a:latin typeface="Montserrat" panose="02000505000000020004" pitchFamily="2" charset="0"/>
              </a:rPr>
              <a:t>Rigidez nucal: </a:t>
            </a:r>
            <a:r>
              <a:rPr lang="es-ES" sz="2000" dirty="0">
                <a:latin typeface="Montserrat" panose="02000505000000020004" pitchFamily="2" charset="0"/>
              </a:rPr>
              <a:t>incapacidad para contactar la barbilla y el pecho durante una flexión pasiva o activa del cuello. </a:t>
            </a:r>
            <a:r>
              <a:rPr lang="es-ES" sz="2000" b="1" dirty="0">
                <a:latin typeface="Montserrat" panose="02000505000000020004" pitchFamily="2" charset="0"/>
              </a:rPr>
              <a:t>S: 31% E: 71% </a:t>
            </a:r>
          </a:p>
          <a:p>
            <a:pPr algn="just"/>
            <a:r>
              <a:rPr lang="es-ES" sz="2000" b="1" dirty="0">
                <a:latin typeface="Montserrat" panose="02000505000000020004" pitchFamily="2" charset="0"/>
              </a:rPr>
              <a:t>Kernig: </a:t>
            </a:r>
            <a:r>
              <a:rPr lang="es-ES" sz="2000" dirty="0">
                <a:latin typeface="Montserrat" panose="02000505000000020004" pitchFamily="2" charset="0"/>
              </a:rPr>
              <a:t>incapacidad para permitir la completa extensión de la rodilla cuando la cadera está flexionada 90º. </a:t>
            </a:r>
            <a:r>
              <a:rPr lang="es-ES" sz="2000" b="1" dirty="0">
                <a:latin typeface="Montserrat" panose="02000505000000020004" pitchFamily="2" charset="0"/>
              </a:rPr>
              <a:t>S: 11% E: 95%</a:t>
            </a:r>
          </a:p>
          <a:p>
            <a:pPr algn="just"/>
            <a:r>
              <a:rPr lang="es-ES" sz="2000" b="1" dirty="0">
                <a:latin typeface="Montserrat" panose="02000505000000020004" pitchFamily="2" charset="0"/>
              </a:rPr>
              <a:t>Brudzinski: </a:t>
            </a:r>
            <a:r>
              <a:rPr lang="es-ES" sz="2000" dirty="0">
                <a:latin typeface="Montserrat" panose="02000505000000020004" pitchFamily="2" charset="0"/>
              </a:rPr>
              <a:t>flexión espontánea de las caderas durante un intento de flexión pasiva del cuello. </a:t>
            </a:r>
            <a:r>
              <a:rPr lang="es-ES" sz="2000" b="1" dirty="0">
                <a:latin typeface="Montserrat" panose="02000505000000020004" pitchFamily="2" charset="0"/>
              </a:rPr>
              <a:t>S: 9% E: 95%</a:t>
            </a:r>
          </a:p>
          <a:p>
            <a:pPr algn="just"/>
            <a:r>
              <a:rPr lang="es-ES" sz="2000" b="1" dirty="0" err="1">
                <a:latin typeface="Montserrat" panose="02000505000000020004" pitchFamily="2" charset="0"/>
              </a:rPr>
              <a:t>Jolt</a:t>
            </a:r>
            <a:r>
              <a:rPr lang="es-ES" sz="2000" b="1" dirty="0">
                <a:latin typeface="Montserrat" panose="02000505000000020004" pitchFamily="2" charset="0"/>
              </a:rPr>
              <a:t> </a:t>
            </a:r>
            <a:r>
              <a:rPr lang="es-ES" sz="2000" b="1" dirty="0" err="1">
                <a:latin typeface="Montserrat" panose="02000505000000020004" pitchFamily="2" charset="0"/>
              </a:rPr>
              <a:t>accentuation</a:t>
            </a:r>
            <a:r>
              <a:rPr lang="es-ES" sz="2000" b="1" dirty="0">
                <a:latin typeface="Montserrat" panose="02000505000000020004" pitchFamily="2" charset="0"/>
              </a:rPr>
              <a:t> </a:t>
            </a:r>
            <a:r>
              <a:rPr lang="es-ES" sz="2000" b="1" dirty="0" err="1">
                <a:latin typeface="Montserrat" panose="02000505000000020004" pitchFamily="2" charset="0"/>
              </a:rPr>
              <a:t>of</a:t>
            </a:r>
            <a:r>
              <a:rPr lang="es-ES" sz="2000" b="1" dirty="0">
                <a:latin typeface="Montserrat" panose="02000505000000020004" pitchFamily="2" charset="0"/>
              </a:rPr>
              <a:t> </a:t>
            </a:r>
            <a:r>
              <a:rPr lang="es-ES" sz="2000" b="1" dirty="0" err="1">
                <a:latin typeface="Montserrat" panose="02000505000000020004" pitchFamily="2" charset="0"/>
              </a:rPr>
              <a:t>headache</a:t>
            </a:r>
            <a:r>
              <a:rPr lang="es-ES" sz="2000" b="1" dirty="0">
                <a:latin typeface="Montserrat" panose="02000505000000020004" pitchFamily="2" charset="0"/>
              </a:rPr>
              <a:t>: </a:t>
            </a:r>
            <a:r>
              <a:rPr lang="es-ES" sz="2000" dirty="0">
                <a:latin typeface="Montserrat" panose="02000505000000020004" pitchFamily="2" charset="0"/>
              </a:rPr>
              <a:t>rotación horizontal de la cabeza a una frecuencia de 2 a 3 veces por segundo. </a:t>
            </a:r>
            <a:r>
              <a:rPr lang="es-ES" sz="2000" b="1" dirty="0">
                <a:latin typeface="Montserrat" panose="02000505000000020004" pitchFamily="2" charset="0"/>
              </a:rPr>
              <a:t>S: 97% E: 60%</a:t>
            </a:r>
          </a:p>
          <a:p>
            <a:pPr algn="just"/>
            <a:endParaRPr lang="es-ES" sz="2000" b="1" dirty="0">
              <a:latin typeface="Montserrat" panose="02000505000000020004" pitchFamily="2" charset="0"/>
            </a:endParaRPr>
          </a:p>
          <a:p>
            <a:endParaRPr lang="es-ES" sz="2000" b="1" dirty="0">
              <a:latin typeface="Montserrat" panose="02000505000000020004" pitchFamily="2" charset="0"/>
            </a:endParaRPr>
          </a:p>
          <a:p>
            <a:endParaRPr lang="es-ES" sz="2000" dirty="0">
              <a:latin typeface="Montserrat" panose="02000505000000020004" pitchFamily="2" charset="0"/>
            </a:endParaRPr>
          </a:p>
        </p:txBody>
      </p:sp>
    </p:spTree>
    <p:extLst>
      <p:ext uri="{BB962C8B-B14F-4D97-AF65-F5344CB8AC3E}">
        <p14:creationId xmlns:p14="http://schemas.microsoft.com/office/powerpoint/2010/main" val="2708250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FC45CEEC-5332-4BFD-97BF-37E7B07519FB}"/>
              </a:ext>
            </a:extLst>
          </p:cNvPr>
          <p:cNvSpPr>
            <a:spLocks noGrp="1"/>
          </p:cNvSpPr>
          <p:nvPr>
            <p:ph type="title"/>
          </p:nvPr>
        </p:nvSpPr>
        <p:spPr/>
        <p:txBody>
          <a:bodyPr/>
          <a:lstStyle/>
          <a:p>
            <a:r>
              <a:rPr lang="es-ES" b="1" dirty="0"/>
              <a:t>Encefalitis aguda</a:t>
            </a:r>
          </a:p>
        </p:txBody>
      </p:sp>
    </p:spTree>
    <p:extLst>
      <p:ext uri="{BB962C8B-B14F-4D97-AF65-F5344CB8AC3E}">
        <p14:creationId xmlns:p14="http://schemas.microsoft.com/office/powerpoint/2010/main" val="38020853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88169" y="189885"/>
            <a:ext cx="8144435" cy="857443"/>
          </a:xfrm>
        </p:spPr>
        <p:txBody>
          <a:bodyPr>
            <a:normAutofit/>
          </a:bodyPr>
          <a:lstStyle/>
          <a:p>
            <a:r>
              <a:rPr lang="es-CO" sz="3600" b="1" dirty="0">
                <a:solidFill>
                  <a:srgbClr val="3BB0B0"/>
                </a:solidFill>
                <a:latin typeface="Montserrat" panose="02000505000000020004" pitchFamily="2" charset="0"/>
              </a:rPr>
              <a:t>Definiciones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787376" y="1578873"/>
            <a:ext cx="5890455" cy="3906933"/>
          </a:xfrm>
        </p:spPr>
        <p:txBody>
          <a:bodyPr/>
          <a:lstStyle/>
          <a:p>
            <a:pPr algn="just"/>
            <a:r>
              <a:rPr lang="es-ES" sz="2000" dirty="0">
                <a:latin typeface="Montserrat" panose="02000505000000020004" pitchFamily="2" charset="0"/>
              </a:rPr>
              <a:t>Inflamación de la corteza cerebral más comúnmente por virus.</a:t>
            </a:r>
          </a:p>
          <a:p>
            <a:pPr algn="just"/>
            <a:r>
              <a:rPr lang="es-ES" sz="2000" dirty="0">
                <a:latin typeface="Montserrat" panose="02000505000000020004" pitchFamily="2" charset="0"/>
              </a:rPr>
              <a:t>Comparte muchas características con el síndrome de meningitis aguda (meningoencefalitis). </a:t>
            </a:r>
          </a:p>
          <a:p>
            <a:pPr lvl="1" algn="just"/>
            <a:r>
              <a:rPr lang="es-ES" sz="1800" b="1" dirty="0">
                <a:latin typeface="Montserrat" panose="02000505000000020004" pitchFamily="2" charset="0"/>
              </a:rPr>
              <a:t>Focal: </a:t>
            </a:r>
            <a:r>
              <a:rPr lang="es-ES" sz="1800" dirty="0">
                <a:latin typeface="Montserrat" panose="02000505000000020004" pitchFamily="2" charset="0"/>
              </a:rPr>
              <a:t>tropismo de algunos virus por localizaciones específicas del SNC ej. Infección por HSV- 1 en el lóbulo temporal. </a:t>
            </a:r>
          </a:p>
          <a:p>
            <a:pPr lvl="1" algn="just"/>
            <a:r>
              <a:rPr lang="es-ES" sz="1800" b="1" dirty="0">
                <a:latin typeface="Montserrat" panose="02000505000000020004" pitchFamily="2" charset="0"/>
              </a:rPr>
              <a:t>Difusa.</a:t>
            </a:r>
          </a:p>
          <a:p>
            <a:pPr algn="just"/>
            <a:r>
              <a:rPr lang="es-ES" sz="2000" b="1" dirty="0">
                <a:latin typeface="Montserrat" panose="02000505000000020004" pitchFamily="2" charset="0"/>
              </a:rPr>
              <a:t>Disfunción neurológica.</a:t>
            </a:r>
          </a:p>
          <a:p>
            <a:pPr algn="just"/>
            <a:r>
              <a:rPr lang="es-ES" sz="2000" b="1" dirty="0">
                <a:latin typeface="Montserrat" panose="02000505000000020004" pitchFamily="2" charset="0"/>
              </a:rPr>
              <a:t>Cerebritis: </a:t>
            </a:r>
            <a:r>
              <a:rPr lang="es-ES" sz="2000" dirty="0">
                <a:latin typeface="Montserrat" panose="02000505000000020004" pitchFamily="2" charset="0"/>
              </a:rPr>
              <a:t>evidencia de pus causada por el microorganismo. </a:t>
            </a:r>
            <a:endParaRPr lang="es-ES" sz="2000" b="1" dirty="0">
              <a:latin typeface="Montserrat" panose="02000505000000020004" pitchFamily="2" charset="0"/>
            </a:endParaRPr>
          </a:p>
          <a:p>
            <a:endParaRPr lang="es-ES" dirty="0">
              <a:latin typeface="Montserrat" panose="02000505000000020004" pitchFamily="2" charset="0"/>
            </a:endParaRPr>
          </a:p>
        </p:txBody>
      </p:sp>
      <p:pic>
        <p:nvPicPr>
          <p:cNvPr id="3" name="Imagen 2">
            <a:extLst>
              <a:ext uri="{FF2B5EF4-FFF2-40B4-BE49-F238E27FC236}">
                <a16:creationId xmlns:a16="http://schemas.microsoft.com/office/drawing/2014/main" id="{A4CD1BEA-76A2-4F4D-B4EF-6CC6DB19904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8200" y="926099"/>
            <a:ext cx="4114800" cy="2606241"/>
          </a:xfrm>
          <a:prstGeom prst="rect">
            <a:avLst/>
          </a:prstGeom>
        </p:spPr>
      </p:pic>
    </p:spTree>
    <p:extLst>
      <p:ext uri="{BB962C8B-B14F-4D97-AF65-F5344CB8AC3E}">
        <p14:creationId xmlns:p14="http://schemas.microsoft.com/office/powerpoint/2010/main" val="223889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17671" y="203809"/>
            <a:ext cx="8144435" cy="857443"/>
          </a:xfrm>
        </p:spPr>
        <p:txBody>
          <a:bodyPr>
            <a:normAutofit/>
          </a:bodyPr>
          <a:lstStyle/>
          <a:p>
            <a:r>
              <a:rPr lang="es-CO" sz="3600" b="1" dirty="0">
                <a:solidFill>
                  <a:srgbClr val="3BB0B0"/>
                </a:solidFill>
                <a:latin typeface="Montserrat" panose="02000505000000020004" pitchFamily="2" charset="0"/>
              </a:rPr>
              <a:t>Generalidades</a:t>
            </a:r>
          </a:p>
        </p:txBody>
      </p:sp>
      <p:sp>
        <p:nvSpPr>
          <p:cNvPr id="4" name="Marcador de contenido 3">
            <a:extLst>
              <a:ext uri="{FF2B5EF4-FFF2-40B4-BE49-F238E27FC236}">
                <a16:creationId xmlns:a16="http://schemas.microsoft.com/office/drawing/2014/main" id="{230B3BC7-2359-470B-AD12-AB0E83D8B6C6}"/>
              </a:ext>
            </a:extLst>
          </p:cNvPr>
          <p:cNvSpPr>
            <a:spLocks noGrp="1"/>
          </p:cNvSpPr>
          <p:nvPr>
            <p:ph idx="1"/>
          </p:nvPr>
        </p:nvSpPr>
        <p:spPr>
          <a:xfrm>
            <a:off x="5432327" y="1253331"/>
            <a:ext cx="6412832" cy="4351338"/>
          </a:xfrm>
        </p:spPr>
        <p:txBody>
          <a:bodyPr>
            <a:normAutofit lnSpcReduction="10000"/>
          </a:bodyPr>
          <a:lstStyle/>
          <a:p>
            <a:r>
              <a:rPr lang="es-ES" sz="2000" b="1" dirty="0">
                <a:latin typeface="Montserrat" panose="02000505000000020004" pitchFamily="2" charset="0"/>
              </a:rPr>
              <a:t>Causas más frecuentes: </a:t>
            </a:r>
            <a:r>
              <a:rPr lang="es-ES" sz="2000" dirty="0">
                <a:latin typeface="Montserrat" panose="02000505000000020004" pitchFamily="2" charset="0"/>
              </a:rPr>
              <a:t>infecciosa o autoinmune.</a:t>
            </a:r>
          </a:p>
          <a:p>
            <a:r>
              <a:rPr lang="es-ES" sz="2000" dirty="0">
                <a:latin typeface="Montserrat" panose="02000505000000020004" pitchFamily="2" charset="0"/>
              </a:rPr>
              <a:t> </a:t>
            </a:r>
            <a:r>
              <a:rPr lang="es-ES" sz="2000" b="1" dirty="0">
                <a:latin typeface="Montserrat" panose="02000505000000020004" pitchFamily="2" charset="0"/>
              </a:rPr>
              <a:t>Incidencia: </a:t>
            </a:r>
            <a:r>
              <a:rPr lang="es-ES" sz="2000" dirty="0">
                <a:latin typeface="Montserrat" panose="02000505000000020004" pitchFamily="2" charset="0"/>
              </a:rPr>
              <a:t>0.7 -13.8 x 100000.</a:t>
            </a:r>
          </a:p>
          <a:p>
            <a:r>
              <a:rPr lang="es-ES" sz="2000" b="1" dirty="0">
                <a:latin typeface="Montserrat" panose="02000505000000020004" pitchFamily="2" charset="0"/>
              </a:rPr>
              <a:t>Causas virales: </a:t>
            </a:r>
          </a:p>
          <a:p>
            <a:pPr lvl="1"/>
            <a:r>
              <a:rPr lang="es-ES" sz="1800" dirty="0">
                <a:latin typeface="Montserrat" panose="02000505000000020004" pitchFamily="2" charset="0"/>
              </a:rPr>
              <a:t>HSV 1 y 2. </a:t>
            </a:r>
          </a:p>
          <a:p>
            <a:pPr lvl="1"/>
            <a:r>
              <a:rPr lang="es-ES" sz="1800" dirty="0">
                <a:latin typeface="Montserrat" panose="02000505000000020004" pitchFamily="2" charset="0"/>
              </a:rPr>
              <a:t>VZV (inmunocomprometidos).</a:t>
            </a:r>
          </a:p>
          <a:p>
            <a:pPr lvl="1"/>
            <a:r>
              <a:rPr lang="es-ES" sz="1800" dirty="0">
                <a:latin typeface="Montserrat" panose="02000505000000020004" pitchFamily="2" charset="0"/>
              </a:rPr>
              <a:t>CMV (inmunocomprometidos).</a:t>
            </a:r>
          </a:p>
          <a:p>
            <a:pPr lvl="1"/>
            <a:r>
              <a:rPr lang="es-ES" sz="1800" dirty="0">
                <a:latin typeface="Montserrat" panose="02000505000000020004" pitchFamily="2" charset="0"/>
              </a:rPr>
              <a:t>Rabia.</a:t>
            </a:r>
          </a:p>
          <a:p>
            <a:pPr lvl="1"/>
            <a:r>
              <a:rPr lang="es-ES" sz="1800" dirty="0">
                <a:latin typeface="Montserrat" panose="02000505000000020004" pitchFamily="2" charset="0"/>
              </a:rPr>
              <a:t>Enterovirus (menos frecuente).</a:t>
            </a:r>
          </a:p>
          <a:p>
            <a:r>
              <a:rPr lang="es-ES" sz="2000" b="1" dirty="0">
                <a:latin typeface="Montserrat" panose="02000505000000020004" pitchFamily="2" charset="0"/>
              </a:rPr>
              <a:t>Otras causas infecciosas: </a:t>
            </a:r>
          </a:p>
          <a:p>
            <a:pPr lvl="1"/>
            <a:r>
              <a:rPr lang="es-ES" sz="1800" dirty="0">
                <a:latin typeface="Montserrat" panose="02000505000000020004" pitchFamily="2" charset="0"/>
              </a:rPr>
              <a:t>Rickettsia, </a:t>
            </a:r>
            <a:r>
              <a:rPr lang="es-ES" sz="1800" dirty="0" err="1">
                <a:latin typeface="Montserrat" panose="02000505000000020004" pitchFamily="2" charset="0"/>
              </a:rPr>
              <a:t>Mycoplasma</a:t>
            </a:r>
            <a:r>
              <a:rPr lang="es-ES" sz="1800" dirty="0">
                <a:latin typeface="Montserrat" panose="02000505000000020004" pitchFamily="2" charset="0"/>
              </a:rPr>
              <a:t>, </a:t>
            </a:r>
            <a:r>
              <a:rPr lang="es-ES" sz="1800" dirty="0" err="1">
                <a:latin typeface="Montserrat" panose="02000505000000020004" pitchFamily="2" charset="0"/>
              </a:rPr>
              <a:t>Bartonella</a:t>
            </a:r>
            <a:r>
              <a:rPr lang="es-ES" sz="1800" dirty="0">
                <a:latin typeface="Montserrat" panose="02000505000000020004" pitchFamily="2" charset="0"/>
              </a:rPr>
              <a:t>.</a:t>
            </a:r>
          </a:p>
          <a:p>
            <a:pPr lvl="1"/>
            <a:r>
              <a:rPr lang="es-ES" sz="1800" dirty="0">
                <a:latin typeface="Montserrat" panose="02000505000000020004" pitchFamily="2" charset="0"/>
              </a:rPr>
              <a:t>T. </a:t>
            </a:r>
            <a:r>
              <a:rPr lang="es-ES" sz="1800" dirty="0" err="1">
                <a:latin typeface="Montserrat" panose="02000505000000020004" pitchFamily="2" charset="0"/>
              </a:rPr>
              <a:t>brucei</a:t>
            </a:r>
            <a:r>
              <a:rPr lang="es-ES" sz="1800" dirty="0">
                <a:latin typeface="Montserrat" panose="02000505000000020004" pitchFamily="2" charset="0"/>
              </a:rPr>
              <a:t>, coccidioidomicosis, histoplasmosis.</a:t>
            </a:r>
          </a:p>
          <a:p>
            <a:r>
              <a:rPr lang="es-ES" sz="2000" b="1" dirty="0">
                <a:latin typeface="Montserrat" panose="02000505000000020004" pitchFamily="2" charset="0"/>
              </a:rPr>
              <a:t>Causas no infecciosas:</a:t>
            </a:r>
          </a:p>
          <a:p>
            <a:pPr lvl="1"/>
            <a:r>
              <a:rPr lang="es-ES" sz="1800" dirty="0">
                <a:latin typeface="Montserrat" panose="02000505000000020004" pitchFamily="2" charset="0"/>
              </a:rPr>
              <a:t>ADEM , Anti – NMDAR, LGI 1,  </a:t>
            </a:r>
            <a:r>
              <a:rPr lang="es-ES" sz="1800" dirty="0" err="1">
                <a:latin typeface="Montserrat" panose="02000505000000020004" pitchFamily="2" charset="0"/>
              </a:rPr>
              <a:t>Bickerstaff</a:t>
            </a:r>
            <a:r>
              <a:rPr lang="es-ES" sz="1800" dirty="0">
                <a:latin typeface="Montserrat" panose="02000505000000020004" pitchFamily="2" charset="0"/>
              </a:rPr>
              <a:t>.</a:t>
            </a:r>
            <a:endParaRPr lang="es-ES" dirty="0">
              <a:latin typeface="Montserrat" panose="02000505000000020004" pitchFamily="2" charset="0"/>
            </a:endParaRPr>
          </a:p>
        </p:txBody>
      </p:sp>
      <p:pic>
        <p:nvPicPr>
          <p:cNvPr id="6" name="Imagen 5">
            <a:extLst>
              <a:ext uri="{FF2B5EF4-FFF2-40B4-BE49-F238E27FC236}">
                <a16:creationId xmlns:a16="http://schemas.microsoft.com/office/drawing/2014/main" id="{0F66CF74-D30D-4BA3-85ED-7388DA6247DA}"/>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81666" y="1061252"/>
            <a:ext cx="3565282" cy="2367748"/>
          </a:xfrm>
          <a:prstGeom prst="rect">
            <a:avLst/>
          </a:prstGeom>
        </p:spPr>
      </p:pic>
    </p:spTree>
    <p:extLst>
      <p:ext uri="{BB962C8B-B14F-4D97-AF65-F5344CB8AC3E}">
        <p14:creationId xmlns:p14="http://schemas.microsoft.com/office/powerpoint/2010/main" val="3780025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2115855" y="126977"/>
            <a:ext cx="8144435" cy="857443"/>
          </a:xfrm>
        </p:spPr>
        <p:txBody>
          <a:bodyPr>
            <a:normAutofit/>
          </a:bodyPr>
          <a:lstStyle/>
          <a:p>
            <a:r>
              <a:rPr lang="es-CO" sz="3600" b="1" dirty="0">
                <a:solidFill>
                  <a:srgbClr val="3BB0B0"/>
                </a:solidFill>
                <a:latin typeface="Montserrat" panose="02000505000000020004" pitchFamily="2" charset="0"/>
              </a:rPr>
              <a:t>Criterios diagnósticos encefalitis</a:t>
            </a:r>
          </a:p>
        </p:txBody>
      </p:sp>
      <p:pic>
        <p:nvPicPr>
          <p:cNvPr id="9" name="Imagen 8">
            <a:extLst>
              <a:ext uri="{FF2B5EF4-FFF2-40B4-BE49-F238E27FC236}">
                <a16:creationId xmlns:a16="http://schemas.microsoft.com/office/drawing/2014/main" id="{BC5247BE-777A-4D07-91EC-88633BAFBAA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34827" y="984420"/>
            <a:ext cx="7533577" cy="2683634"/>
          </a:xfrm>
          <a:prstGeom prst="rect">
            <a:avLst/>
          </a:prstGeom>
          <a:ln>
            <a:solidFill>
              <a:schemeClr val="tx1"/>
            </a:solidFill>
          </a:ln>
        </p:spPr>
      </p:pic>
    </p:spTree>
    <p:extLst>
      <p:ext uri="{BB962C8B-B14F-4D97-AF65-F5344CB8AC3E}">
        <p14:creationId xmlns:p14="http://schemas.microsoft.com/office/powerpoint/2010/main" val="976409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a 7">
            <a:extLst>
              <a:ext uri="{FF2B5EF4-FFF2-40B4-BE49-F238E27FC236}">
                <a16:creationId xmlns:a16="http://schemas.microsoft.com/office/drawing/2014/main" id="{AA214242-41CA-4233-868F-8C26936A2E97}"/>
              </a:ext>
            </a:extLst>
          </p:cNvPr>
          <p:cNvGraphicFramePr>
            <a:graphicFrameLocks noGrp="1"/>
          </p:cNvGraphicFramePr>
          <p:nvPr>
            <p:extLst>
              <p:ext uri="{D42A27DB-BD31-4B8C-83A1-F6EECF244321}">
                <p14:modId xmlns:p14="http://schemas.microsoft.com/office/powerpoint/2010/main" val="4009170196"/>
              </p:ext>
            </p:extLst>
          </p:nvPr>
        </p:nvGraphicFramePr>
        <p:xfrm>
          <a:off x="625366" y="105103"/>
          <a:ext cx="11188262" cy="3836274"/>
        </p:xfrm>
        <a:graphic>
          <a:graphicData uri="http://schemas.openxmlformats.org/drawingml/2006/table">
            <a:tbl>
              <a:tblPr firstRow="1" bandRow="1">
                <a:tableStyleId>{93296810-A885-4BE3-A3E7-6D5BEEA58F35}</a:tableStyleId>
              </a:tblPr>
              <a:tblGrid>
                <a:gridCol w="2195926">
                  <a:extLst>
                    <a:ext uri="{9D8B030D-6E8A-4147-A177-3AD203B41FA5}">
                      <a16:colId xmlns:a16="http://schemas.microsoft.com/office/drawing/2014/main" val="996238502"/>
                    </a:ext>
                  </a:extLst>
                </a:gridCol>
                <a:gridCol w="3890053">
                  <a:extLst>
                    <a:ext uri="{9D8B030D-6E8A-4147-A177-3AD203B41FA5}">
                      <a16:colId xmlns:a16="http://schemas.microsoft.com/office/drawing/2014/main" val="2623537045"/>
                    </a:ext>
                  </a:extLst>
                </a:gridCol>
                <a:gridCol w="5102283">
                  <a:extLst>
                    <a:ext uri="{9D8B030D-6E8A-4147-A177-3AD203B41FA5}">
                      <a16:colId xmlns:a16="http://schemas.microsoft.com/office/drawing/2014/main" val="2102252904"/>
                    </a:ext>
                  </a:extLst>
                </a:gridCol>
              </a:tblGrid>
              <a:tr h="295098">
                <a:tc>
                  <a:txBody>
                    <a:bodyPr/>
                    <a:lstStyle/>
                    <a:p>
                      <a:pPr algn="ctr"/>
                      <a:r>
                        <a:rPr lang="es-ES" sz="1100" dirty="0">
                          <a:latin typeface="Montserrat" panose="02000505000000020004" pitchFamily="2" charset="0"/>
                        </a:rPr>
                        <a:t>Virus </a:t>
                      </a:r>
                      <a:endParaRPr lang="es-ES" sz="1100" i="0" dirty="0">
                        <a:latin typeface="Montserrat" panose="02000505000000020004" pitchFamily="2" charset="0"/>
                      </a:endParaRPr>
                    </a:p>
                  </a:txBody>
                  <a:tcPr/>
                </a:tc>
                <a:tc>
                  <a:txBody>
                    <a:bodyPr/>
                    <a:lstStyle/>
                    <a:p>
                      <a:pPr algn="ctr"/>
                      <a:r>
                        <a:rPr lang="es-ES" sz="1100" dirty="0">
                          <a:latin typeface="Montserrat" panose="02000505000000020004" pitchFamily="2" charset="0"/>
                        </a:rPr>
                        <a:t>Características no neurológicas</a:t>
                      </a:r>
                      <a:endParaRPr lang="es-ES" sz="1100" i="0" dirty="0">
                        <a:latin typeface="Montserrat" panose="02000505000000020004" pitchFamily="2" charset="0"/>
                      </a:endParaRPr>
                    </a:p>
                  </a:txBody>
                  <a:tcPr/>
                </a:tc>
                <a:tc>
                  <a:txBody>
                    <a:bodyPr/>
                    <a:lstStyle/>
                    <a:p>
                      <a:pPr algn="ctr"/>
                      <a:r>
                        <a:rPr lang="es-ES" sz="1100" dirty="0">
                          <a:latin typeface="Montserrat" panose="02000505000000020004" pitchFamily="2" charset="0"/>
                        </a:rPr>
                        <a:t>Características neurológicas</a:t>
                      </a:r>
                      <a:endParaRPr lang="es-ES" sz="1100" i="0" dirty="0">
                        <a:latin typeface="Montserrat" panose="02000505000000020004" pitchFamily="2" charset="0"/>
                      </a:endParaRPr>
                    </a:p>
                  </a:txBody>
                  <a:tcPr/>
                </a:tc>
                <a:extLst>
                  <a:ext uri="{0D108BD9-81ED-4DB2-BD59-A6C34878D82A}">
                    <a16:rowId xmlns:a16="http://schemas.microsoft.com/office/drawing/2014/main" val="1316692257"/>
                  </a:ext>
                </a:extLst>
              </a:tr>
              <a:tr h="442647">
                <a:tc>
                  <a:txBody>
                    <a:bodyPr/>
                    <a:lstStyle/>
                    <a:p>
                      <a:r>
                        <a:rPr lang="es-ES" sz="1100" b="1" dirty="0">
                          <a:latin typeface="Montserrat" panose="02000505000000020004" pitchFamily="2" charset="0"/>
                        </a:rPr>
                        <a:t>VHS 1 </a:t>
                      </a:r>
                      <a:endParaRPr lang="es-ES" sz="1100" b="1" i="0" dirty="0">
                        <a:latin typeface="Montserrat" panose="02000505000000020004" pitchFamily="2" charset="0"/>
                      </a:endParaRPr>
                    </a:p>
                  </a:txBody>
                  <a:tcPr/>
                </a:tc>
                <a:tc>
                  <a:txBody>
                    <a:bodyPr/>
                    <a:lstStyle/>
                    <a:p>
                      <a:r>
                        <a:rPr lang="es-ES" sz="1100" dirty="0">
                          <a:latin typeface="Montserrat" panose="02000505000000020004" pitchFamily="2" charset="0"/>
                        </a:rPr>
                        <a:t>Fiebre</a:t>
                      </a:r>
                      <a:endParaRPr lang="es-ES" sz="1100" b="0" i="0" dirty="0">
                        <a:latin typeface="Montserrat" panose="02000505000000020004" pitchFamily="2" charset="0"/>
                      </a:endParaRPr>
                    </a:p>
                  </a:txBody>
                  <a:tcPr/>
                </a:tc>
                <a:tc>
                  <a:txBody>
                    <a:bodyPr/>
                    <a:lstStyle/>
                    <a:p>
                      <a:r>
                        <a:rPr lang="es-ES" sz="1100" dirty="0">
                          <a:latin typeface="Montserrat" panose="02000505000000020004" pitchFamily="2" charset="0"/>
                        </a:rPr>
                        <a:t>Predilección frontotemporal, crisis, alteración del comportamiento, confusión, amnesia, afasia, hemiparesia</a:t>
                      </a:r>
                      <a:endParaRPr lang="es-ES" sz="1100" i="0" dirty="0">
                        <a:latin typeface="Montserrat" panose="02000505000000020004" pitchFamily="2" charset="0"/>
                      </a:endParaRPr>
                    </a:p>
                  </a:txBody>
                  <a:tcPr/>
                </a:tc>
                <a:extLst>
                  <a:ext uri="{0D108BD9-81ED-4DB2-BD59-A6C34878D82A}">
                    <a16:rowId xmlns:a16="http://schemas.microsoft.com/office/drawing/2014/main" val="2940981538"/>
                  </a:ext>
                </a:extLst>
              </a:tr>
              <a:tr h="265588">
                <a:tc>
                  <a:txBody>
                    <a:bodyPr/>
                    <a:lstStyle/>
                    <a:p>
                      <a:r>
                        <a:rPr lang="es-ES" sz="1100" b="1" dirty="0">
                          <a:latin typeface="Montserrat" panose="02000505000000020004" pitchFamily="2" charset="0"/>
                        </a:rPr>
                        <a:t>VZV</a:t>
                      </a:r>
                      <a:endParaRPr lang="es-ES" sz="1100" b="1" i="0" dirty="0">
                        <a:latin typeface="Montserrat" panose="02000505000000020004" pitchFamily="2" charset="0"/>
                      </a:endParaRPr>
                    </a:p>
                  </a:txBody>
                  <a:tcPr/>
                </a:tc>
                <a:tc>
                  <a:txBody>
                    <a:bodyPr/>
                    <a:lstStyle/>
                    <a:p>
                      <a:r>
                        <a:rPr lang="es-ES" sz="1100" dirty="0">
                          <a:latin typeface="Montserrat" panose="02000505000000020004" pitchFamily="2" charset="0"/>
                        </a:rPr>
                        <a:t>Herpes en 2/3 de los casos</a:t>
                      </a:r>
                      <a:endParaRPr lang="es-ES" sz="1100" i="0" dirty="0">
                        <a:latin typeface="Montserrat" panose="02000505000000020004" pitchFamily="2" charset="0"/>
                      </a:endParaRPr>
                    </a:p>
                  </a:txBody>
                  <a:tcPr/>
                </a:tc>
                <a:tc>
                  <a:txBody>
                    <a:bodyPr/>
                    <a:lstStyle/>
                    <a:p>
                      <a:r>
                        <a:rPr lang="es-ES" sz="1100" dirty="0">
                          <a:latin typeface="Montserrat" panose="02000505000000020004" pitchFamily="2" charset="0"/>
                        </a:rPr>
                        <a:t>Ataxia cerebelosa</a:t>
                      </a:r>
                      <a:endParaRPr lang="es-ES" sz="1100" i="0" dirty="0">
                        <a:latin typeface="Montserrat" panose="02000505000000020004" pitchFamily="2" charset="0"/>
                      </a:endParaRPr>
                    </a:p>
                  </a:txBody>
                  <a:tcPr/>
                </a:tc>
                <a:extLst>
                  <a:ext uri="{0D108BD9-81ED-4DB2-BD59-A6C34878D82A}">
                    <a16:rowId xmlns:a16="http://schemas.microsoft.com/office/drawing/2014/main" val="3812994570"/>
                  </a:ext>
                </a:extLst>
              </a:tr>
              <a:tr h="442647">
                <a:tc>
                  <a:txBody>
                    <a:bodyPr/>
                    <a:lstStyle/>
                    <a:p>
                      <a:r>
                        <a:rPr lang="es-ES" sz="1100" b="1" dirty="0">
                          <a:latin typeface="Montserrat" panose="02000505000000020004" pitchFamily="2" charset="0"/>
                        </a:rPr>
                        <a:t>Dengue</a:t>
                      </a:r>
                      <a:endParaRPr lang="es-ES" sz="1100" b="1" i="0" dirty="0">
                        <a:latin typeface="Montserrat" panose="02000505000000020004" pitchFamily="2" charset="0"/>
                      </a:endParaRPr>
                    </a:p>
                  </a:txBody>
                  <a:tcPr/>
                </a:tc>
                <a:tc>
                  <a:txBody>
                    <a:bodyPr/>
                    <a:lstStyle/>
                    <a:p>
                      <a:r>
                        <a:rPr lang="es-ES" sz="1100" dirty="0">
                          <a:latin typeface="Montserrat" panose="02000505000000020004" pitchFamily="2" charset="0"/>
                        </a:rPr>
                        <a:t>Fiebre, mialgia, </a:t>
                      </a:r>
                      <a:r>
                        <a:rPr lang="es-ES" sz="1100" dirty="0" err="1">
                          <a:latin typeface="Montserrat" panose="02000505000000020004" pitchFamily="2" charset="0"/>
                        </a:rPr>
                        <a:t>rash</a:t>
                      </a:r>
                      <a:r>
                        <a:rPr lang="es-ES" sz="1100" dirty="0">
                          <a:latin typeface="Montserrat" panose="02000505000000020004" pitchFamily="2" charset="0"/>
                        </a:rPr>
                        <a:t> maculopapular, manifestaciones hemorrágicas</a:t>
                      </a:r>
                      <a:endParaRPr lang="es-ES" sz="1100" i="0" dirty="0">
                        <a:latin typeface="Montserrat" panose="02000505000000020004" pitchFamily="2" charset="0"/>
                      </a:endParaRPr>
                    </a:p>
                  </a:txBody>
                  <a:tcPr/>
                </a:tc>
                <a:tc>
                  <a:txBody>
                    <a:bodyPr/>
                    <a:lstStyle/>
                    <a:p>
                      <a:r>
                        <a:rPr lang="es-ES" sz="1100" dirty="0">
                          <a:latin typeface="Montserrat" panose="02000505000000020004" pitchFamily="2" charset="0"/>
                        </a:rPr>
                        <a:t>Encefalitis o encefalopatía, parálisis flácida aguda, GBS</a:t>
                      </a:r>
                      <a:endParaRPr lang="es-ES" sz="1100" i="0" dirty="0">
                        <a:latin typeface="Montserrat" panose="02000505000000020004" pitchFamily="2" charset="0"/>
                      </a:endParaRPr>
                    </a:p>
                  </a:txBody>
                  <a:tcPr/>
                </a:tc>
                <a:extLst>
                  <a:ext uri="{0D108BD9-81ED-4DB2-BD59-A6C34878D82A}">
                    <a16:rowId xmlns:a16="http://schemas.microsoft.com/office/drawing/2014/main" val="81476542"/>
                  </a:ext>
                </a:extLst>
              </a:tr>
              <a:tr h="442647">
                <a:tc>
                  <a:txBody>
                    <a:bodyPr/>
                    <a:lstStyle/>
                    <a:p>
                      <a:r>
                        <a:rPr lang="es-ES" sz="1100" b="1" dirty="0">
                          <a:latin typeface="Montserrat" panose="02000505000000020004" pitchFamily="2" charset="0"/>
                        </a:rPr>
                        <a:t>Parotiditis </a:t>
                      </a:r>
                      <a:endParaRPr lang="es-ES" sz="1100" b="1" i="0" dirty="0">
                        <a:latin typeface="Montserrat" panose="02000505000000020004" pitchFamily="2" charset="0"/>
                      </a:endParaRPr>
                    </a:p>
                  </a:txBody>
                  <a:tcPr/>
                </a:tc>
                <a:tc>
                  <a:txBody>
                    <a:bodyPr/>
                    <a:lstStyle/>
                    <a:p>
                      <a:r>
                        <a:rPr lang="es-ES" sz="1100" dirty="0">
                          <a:latin typeface="Montserrat" panose="02000505000000020004" pitchFamily="2" charset="0"/>
                        </a:rPr>
                        <a:t>Fiebre, malestar, parotiditis, orquitis, </a:t>
                      </a:r>
                      <a:r>
                        <a:rPr lang="es-ES" sz="1100" dirty="0" err="1">
                          <a:latin typeface="Montserrat" panose="02000505000000020004" pitchFamily="2" charset="0"/>
                        </a:rPr>
                        <a:t>ooforitis</a:t>
                      </a:r>
                      <a:r>
                        <a:rPr lang="es-ES" sz="1100" dirty="0">
                          <a:latin typeface="Montserrat" panose="02000505000000020004" pitchFamily="2" charset="0"/>
                        </a:rPr>
                        <a:t>, pancreatitis </a:t>
                      </a:r>
                      <a:endParaRPr lang="es-ES" sz="1100" i="0" dirty="0">
                        <a:latin typeface="Montserrat" panose="02000505000000020004" pitchFamily="2" charset="0"/>
                      </a:endParaRPr>
                    </a:p>
                  </a:txBody>
                  <a:tcPr/>
                </a:tc>
                <a:tc>
                  <a:txBody>
                    <a:bodyPr/>
                    <a:lstStyle/>
                    <a:p>
                      <a:r>
                        <a:rPr lang="es-ES" sz="1100" dirty="0">
                          <a:latin typeface="Montserrat" panose="02000505000000020004" pitchFamily="2" charset="0"/>
                        </a:rPr>
                        <a:t>Encefalitis leve, trastornos del movimiento, </a:t>
                      </a:r>
                      <a:r>
                        <a:rPr lang="es-ES" sz="1100" dirty="0" err="1">
                          <a:latin typeface="Montserrat" panose="02000505000000020004" pitchFamily="2" charset="0"/>
                        </a:rPr>
                        <a:t>rombencefalitis</a:t>
                      </a:r>
                      <a:endParaRPr lang="es-ES" sz="1100" i="0" dirty="0">
                        <a:latin typeface="Montserrat" panose="02000505000000020004" pitchFamily="2" charset="0"/>
                      </a:endParaRPr>
                    </a:p>
                  </a:txBody>
                  <a:tcPr/>
                </a:tc>
                <a:extLst>
                  <a:ext uri="{0D108BD9-81ED-4DB2-BD59-A6C34878D82A}">
                    <a16:rowId xmlns:a16="http://schemas.microsoft.com/office/drawing/2014/main" val="2799533573"/>
                  </a:ext>
                </a:extLst>
              </a:tr>
              <a:tr h="442647">
                <a:tc>
                  <a:txBody>
                    <a:bodyPr/>
                    <a:lstStyle/>
                    <a:p>
                      <a:r>
                        <a:rPr lang="es-ES" sz="1100" b="1" dirty="0">
                          <a:latin typeface="Montserrat" panose="02000505000000020004" pitchFamily="2" charset="0"/>
                        </a:rPr>
                        <a:t>Rabia </a:t>
                      </a:r>
                      <a:endParaRPr lang="es-ES" sz="1100" b="1" i="0" dirty="0">
                        <a:latin typeface="Montserrat" panose="02000505000000020004" pitchFamily="2" charset="0"/>
                      </a:endParaRPr>
                    </a:p>
                  </a:txBody>
                  <a:tcPr/>
                </a:tc>
                <a:tc>
                  <a:txBody>
                    <a:bodyPr/>
                    <a:lstStyle/>
                    <a:p>
                      <a:endParaRPr lang="es-ES" sz="1100" i="0" dirty="0">
                        <a:latin typeface="Montserrat" panose="02000505000000020004" pitchFamily="2"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100" dirty="0">
                          <a:latin typeface="Montserrat" panose="02000505000000020004" pitchFamily="2" charset="0"/>
                        </a:rPr>
                        <a:t>Dolor neuropático, hidrofobia, aerofobia, agitación, espasmos inspiratorios, alteración autonómica</a:t>
                      </a:r>
                      <a:endParaRPr lang="es-ES" sz="1100" i="0" dirty="0">
                        <a:latin typeface="Montserrat" panose="02000505000000020004" pitchFamily="2" charset="0"/>
                      </a:endParaRPr>
                    </a:p>
                  </a:txBody>
                  <a:tcPr/>
                </a:tc>
                <a:extLst>
                  <a:ext uri="{0D108BD9-81ED-4DB2-BD59-A6C34878D82A}">
                    <a16:rowId xmlns:a16="http://schemas.microsoft.com/office/drawing/2014/main" val="3294503105"/>
                  </a:ext>
                </a:extLst>
              </a:tr>
              <a:tr h="442647">
                <a:tc>
                  <a:txBody>
                    <a:bodyPr/>
                    <a:lstStyle/>
                    <a:p>
                      <a:r>
                        <a:rPr lang="es-ES" sz="1100" b="1" dirty="0">
                          <a:latin typeface="Montserrat" panose="02000505000000020004" pitchFamily="2" charset="0"/>
                        </a:rPr>
                        <a:t>Enterovirus</a:t>
                      </a:r>
                      <a:endParaRPr lang="es-ES" sz="1100" b="1" i="0" dirty="0">
                        <a:latin typeface="Montserrat" panose="02000505000000020004" pitchFamily="2" charset="0"/>
                      </a:endParaRPr>
                    </a:p>
                  </a:txBody>
                  <a:tcPr/>
                </a:tc>
                <a:tc>
                  <a:txBody>
                    <a:bodyPr/>
                    <a:lstStyle/>
                    <a:p>
                      <a:r>
                        <a:rPr lang="es-ES" sz="1100" dirty="0">
                          <a:latin typeface="Montserrat" panose="02000505000000020004" pitchFamily="2" charset="0"/>
                        </a:rPr>
                        <a:t>Faringitis, enfermedad gastrointestinal, enfermedad mano pie boca, herpangina</a:t>
                      </a:r>
                      <a:endParaRPr lang="es-ES" sz="1100" i="0" dirty="0">
                        <a:latin typeface="Montserrat" panose="02000505000000020004" pitchFamily="2" charset="0"/>
                      </a:endParaRPr>
                    </a:p>
                  </a:txBody>
                  <a:tcPr/>
                </a:tc>
                <a:tc>
                  <a:txBody>
                    <a:bodyPr/>
                    <a:lstStyle/>
                    <a:p>
                      <a:r>
                        <a:rPr lang="es-ES" sz="1100" dirty="0">
                          <a:latin typeface="Montserrat" panose="02000505000000020004" pitchFamily="2" charset="0"/>
                        </a:rPr>
                        <a:t>Encefalitis leve, rombencefalitis, parálisis flácida</a:t>
                      </a:r>
                      <a:endParaRPr lang="es-ES" sz="1100" i="0" dirty="0">
                        <a:latin typeface="Montserrat" panose="02000505000000020004" pitchFamily="2" charset="0"/>
                      </a:endParaRPr>
                    </a:p>
                  </a:txBody>
                  <a:tcPr/>
                </a:tc>
                <a:extLst>
                  <a:ext uri="{0D108BD9-81ED-4DB2-BD59-A6C34878D82A}">
                    <a16:rowId xmlns:a16="http://schemas.microsoft.com/office/drawing/2014/main" val="1428633722"/>
                  </a:ext>
                </a:extLst>
              </a:tr>
              <a:tr h="619706">
                <a:tc>
                  <a:txBody>
                    <a:bodyPr/>
                    <a:lstStyle/>
                    <a:p>
                      <a:r>
                        <a:rPr lang="es-ES" sz="1100" b="1" dirty="0">
                          <a:latin typeface="Montserrat" panose="02000505000000020004" pitchFamily="2" charset="0"/>
                        </a:rPr>
                        <a:t>Sarampión</a:t>
                      </a:r>
                      <a:endParaRPr lang="es-ES" sz="1100" b="1" i="0" dirty="0">
                        <a:latin typeface="Montserrat" panose="02000505000000020004" pitchFamily="2" charset="0"/>
                      </a:endParaRPr>
                    </a:p>
                  </a:txBody>
                  <a:tcPr/>
                </a:tc>
                <a:tc>
                  <a:txBody>
                    <a:bodyPr/>
                    <a:lstStyle/>
                    <a:p>
                      <a:r>
                        <a:rPr lang="es-ES" sz="1100" dirty="0">
                          <a:latin typeface="Montserrat" panose="02000505000000020004" pitchFamily="2" charset="0"/>
                        </a:rPr>
                        <a:t>Fiebre, </a:t>
                      </a:r>
                      <a:r>
                        <a:rPr lang="es-ES" sz="1100" dirty="0" err="1">
                          <a:latin typeface="Montserrat" panose="02000505000000020004" pitchFamily="2" charset="0"/>
                        </a:rPr>
                        <a:t>rash</a:t>
                      </a:r>
                      <a:r>
                        <a:rPr lang="es-ES" sz="1100" dirty="0">
                          <a:latin typeface="Montserrat" panose="02000505000000020004" pitchFamily="2" charset="0"/>
                        </a:rPr>
                        <a:t> </a:t>
                      </a:r>
                      <a:r>
                        <a:rPr lang="es-ES" sz="1100" dirty="0" err="1">
                          <a:latin typeface="Montserrat" panose="02000505000000020004" pitchFamily="2" charset="0"/>
                        </a:rPr>
                        <a:t>morbiliforme</a:t>
                      </a:r>
                      <a:r>
                        <a:rPr lang="es-ES" sz="1100" dirty="0">
                          <a:latin typeface="Montserrat" panose="02000505000000020004" pitchFamily="2" charset="0"/>
                        </a:rPr>
                        <a:t>, fiebre, coriza, manchas de </a:t>
                      </a:r>
                      <a:r>
                        <a:rPr lang="es-ES" sz="1100" dirty="0" err="1">
                          <a:latin typeface="Montserrat" panose="02000505000000020004" pitchFamily="2" charset="0"/>
                        </a:rPr>
                        <a:t>Koplik</a:t>
                      </a:r>
                      <a:r>
                        <a:rPr lang="es-ES" sz="1100" dirty="0">
                          <a:latin typeface="Montserrat" panose="02000505000000020004" pitchFamily="2" charset="0"/>
                        </a:rPr>
                        <a:t> </a:t>
                      </a:r>
                    </a:p>
                    <a:p>
                      <a:endParaRPr lang="es-ES" sz="1100" i="0" dirty="0">
                        <a:latin typeface="Montserrat" panose="02000505000000020004" pitchFamily="2" charset="0"/>
                      </a:endParaRPr>
                    </a:p>
                  </a:txBody>
                  <a:tcPr/>
                </a:tc>
                <a:tc>
                  <a:txBody>
                    <a:bodyPr/>
                    <a:lstStyle/>
                    <a:p>
                      <a:r>
                        <a:rPr lang="es-ES" sz="1100" dirty="0">
                          <a:latin typeface="Montserrat" panose="02000505000000020004" pitchFamily="2" charset="0"/>
                        </a:rPr>
                        <a:t>PESA: encefalitis severa, crisis epilépticas, coma, </a:t>
                      </a:r>
                      <a:r>
                        <a:rPr lang="es-ES" sz="1100" dirty="0" err="1">
                          <a:latin typeface="Montserrat" panose="02000505000000020004" pitchFamily="2" charset="0"/>
                        </a:rPr>
                        <a:t>focalidad</a:t>
                      </a:r>
                      <a:r>
                        <a:rPr lang="es-ES" sz="1100" dirty="0">
                          <a:latin typeface="Montserrat" panose="02000505000000020004" pitchFamily="2" charset="0"/>
                        </a:rPr>
                        <a:t>, hipertensión </a:t>
                      </a:r>
                      <a:r>
                        <a:rPr lang="es-ES" sz="1100" dirty="0" err="1">
                          <a:latin typeface="Montserrat" panose="02000505000000020004" pitchFamily="2" charset="0"/>
                        </a:rPr>
                        <a:t>intracraneana</a:t>
                      </a:r>
                      <a:endParaRPr lang="es-ES" sz="1100" i="0" dirty="0">
                        <a:latin typeface="Montserrat" panose="02000505000000020004" pitchFamily="2" charset="0"/>
                      </a:endParaRPr>
                    </a:p>
                  </a:txBody>
                  <a:tcPr/>
                </a:tc>
                <a:extLst>
                  <a:ext uri="{0D108BD9-81ED-4DB2-BD59-A6C34878D82A}">
                    <a16:rowId xmlns:a16="http://schemas.microsoft.com/office/drawing/2014/main" val="2242037470"/>
                  </a:ext>
                </a:extLst>
              </a:tr>
              <a:tr h="442647">
                <a:tc>
                  <a:txBody>
                    <a:bodyPr/>
                    <a:lstStyle/>
                    <a:p>
                      <a:r>
                        <a:rPr lang="es-ES" sz="1100" b="1" dirty="0">
                          <a:latin typeface="Montserrat" panose="02000505000000020004" pitchFamily="2" charset="0"/>
                        </a:rPr>
                        <a:t>Influenza </a:t>
                      </a:r>
                      <a:endParaRPr lang="es-ES" sz="1100" b="1" i="0" dirty="0">
                        <a:latin typeface="Montserrat" panose="02000505000000020004" pitchFamily="2" charset="0"/>
                      </a:endParaRPr>
                    </a:p>
                  </a:txBody>
                  <a:tcPr/>
                </a:tc>
                <a:tc>
                  <a:txBody>
                    <a:bodyPr/>
                    <a:lstStyle/>
                    <a:p>
                      <a:r>
                        <a:rPr lang="es-ES" sz="1100" dirty="0">
                          <a:latin typeface="Montserrat" panose="02000505000000020004" pitchFamily="2" charset="0"/>
                        </a:rPr>
                        <a:t>Fiebre, síntomas respiratorios, vómito </a:t>
                      </a:r>
                      <a:endParaRPr lang="es-ES" sz="1100" b="0" i="0" dirty="0">
                        <a:latin typeface="Montserrat" panose="02000505000000020004" pitchFamily="2" charset="0"/>
                      </a:endParaRPr>
                    </a:p>
                  </a:txBody>
                  <a:tcPr/>
                </a:tc>
                <a:tc>
                  <a:txBody>
                    <a:bodyPr/>
                    <a:lstStyle/>
                    <a:p>
                      <a:r>
                        <a:rPr lang="es-ES" sz="1100" dirty="0">
                          <a:latin typeface="Montserrat" panose="02000505000000020004" pitchFamily="2" charset="0"/>
                        </a:rPr>
                        <a:t>Encefalopatía, encefalopatía necrotizante aguda, crisis convulsivas</a:t>
                      </a:r>
                      <a:endParaRPr lang="es-ES" sz="1100" i="0" dirty="0">
                        <a:latin typeface="Montserrat" panose="02000505000000020004" pitchFamily="2" charset="0"/>
                      </a:endParaRPr>
                    </a:p>
                  </a:txBody>
                  <a:tcPr/>
                </a:tc>
                <a:extLst>
                  <a:ext uri="{0D108BD9-81ED-4DB2-BD59-A6C34878D82A}">
                    <a16:rowId xmlns:a16="http://schemas.microsoft.com/office/drawing/2014/main" val="846876090"/>
                  </a:ext>
                </a:extLst>
              </a:tr>
            </a:tbl>
          </a:graphicData>
        </a:graphic>
      </p:graphicFrame>
    </p:spTree>
    <p:extLst>
      <p:ext uri="{BB962C8B-B14F-4D97-AF65-F5344CB8AC3E}">
        <p14:creationId xmlns:p14="http://schemas.microsoft.com/office/powerpoint/2010/main" val="532465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37367" y="615178"/>
            <a:ext cx="10515600" cy="1042992"/>
          </a:xfrm>
        </p:spPr>
        <p:txBody>
          <a:bodyPr/>
          <a:lstStyle/>
          <a:p>
            <a:r>
              <a:rPr lang="es-CO" b="1" dirty="0">
                <a:solidFill>
                  <a:srgbClr val="3BB0B0"/>
                </a:solidFill>
                <a:latin typeface="Montserrat" panose="02000505000000020004" pitchFamily="2" charset="0"/>
              </a:rPr>
              <a:t>Pregunta 1</a:t>
            </a:r>
          </a:p>
        </p:txBody>
      </p:sp>
      <p:sp>
        <p:nvSpPr>
          <p:cNvPr id="17" name="Marcador de contenido 16">
            <a:extLst>
              <a:ext uri="{FF2B5EF4-FFF2-40B4-BE49-F238E27FC236}">
                <a16:creationId xmlns:a16="http://schemas.microsoft.com/office/drawing/2014/main" id="{41235EF3-D71A-4DF8-BA10-27351A38CDFC}"/>
              </a:ext>
            </a:extLst>
          </p:cNvPr>
          <p:cNvSpPr>
            <a:spLocks noGrp="1"/>
          </p:cNvSpPr>
          <p:nvPr>
            <p:ph idx="1"/>
          </p:nvPr>
        </p:nvSpPr>
        <p:spPr>
          <a:xfrm>
            <a:off x="4833750" y="1347584"/>
            <a:ext cx="6780181" cy="4162831"/>
          </a:xfrm>
        </p:spPr>
        <p:txBody>
          <a:bodyPr>
            <a:normAutofit/>
          </a:bodyPr>
          <a:lstStyle/>
          <a:p>
            <a:pPr marL="0" indent="0">
              <a:buNone/>
            </a:pPr>
            <a:endParaRPr lang="es-ES" sz="2000" dirty="0">
              <a:solidFill>
                <a:srgbClr val="0A2F4F"/>
              </a:solidFill>
              <a:latin typeface="Montserrat" panose="02000505000000020004" pitchFamily="2" charset="0"/>
            </a:endParaRPr>
          </a:p>
          <a:p>
            <a:pPr marL="0" indent="0">
              <a:buNone/>
            </a:pPr>
            <a:r>
              <a:rPr lang="es-ES" sz="2000" b="1" dirty="0">
                <a:solidFill>
                  <a:srgbClr val="0A2F4F"/>
                </a:solidFill>
                <a:latin typeface="Montserrat" panose="02000505000000020004" pitchFamily="2" charset="0"/>
              </a:rPr>
              <a:t>¿Cuál de los siguientes enunciados es falso?</a:t>
            </a:r>
          </a:p>
          <a:p>
            <a:pPr marL="914389" lvl="1" indent="-457200">
              <a:buFont typeface="+mj-lt"/>
              <a:buAutoNum type="alphaUcPeriod"/>
            </a:pPr>
            <a:r>
              <a:rPr lang="es-ES" sz="1800" dirty="0">
                <a:solidFill>
                  <a:srgbClr val="0A2F4F"/>
                </a:solidFill>
                <a:latin typeface="Montserrat" panose="02000505000000020004" pitchFamily="2" charset="0"/>
              </a:rPr>
              <a:t>La meningitis crónica es la que dura más de 4 semanas. </a:t>
            </a:r>
          </a:p>
          <a:p>
            <a:pPr marL="914389" lvl="1" indent="-457200">
              <a:buFont typeface="+mj-lt"/>
              <a:buAutoNum type="alphaUcPeriod"/>
            </a:pPr>
            <a:r>
              <a:rPr lang="es-ES" sz="1800" dirty="0">
                <a:solidFill>
                  <a:srgbClr val="0A2F4F"/>
                </a:solidFill>
                <a:latin typeface="Montserrat" panose="02000505000000020004" pitchFamily="2" charset="0"/>
              </a:rPr>
              <a:t>La fiebre es el hallazgo más común en meningitis aguda. </a:t>
            </a:r>
          </a:p>
          <a:p>
            <a:pPr marL="914389" lvl="1" indent="-457200">
              <a:buFont typeface="+mj-lt"/>
              <a:buAutoNum type="alphaUcPeriod"/>
            </a:pPr>
            <a:r>
              <a:rPr lang="es-ES" sz="1800" dirty="0">
                <a:solidFill>
                  <a:srgbClr val="0A2F4F"/>
                </a:solidFill>
                <a:latin typeface="Montserrat" panose="02000505000000020004" pitchFamily="2" charset="0"/>
              </a:rPr>
              <a:t>Algunos pacientes con meningitis necesitan terapia empírica con vancomicina, ceftriaxona, ampicilina, dexametasona y aciclovir.</a:t>
            </a:r>
          </a:p>
          <a:p>
            <a:pPr marL="914389" lvl="1" indent="-457200">
              <a:buFont typeface="+mj-lt"/>
              <a:buAutoNum type="alphaUcPeriod"/>
            </a:pPr>
            <a:r>
              <a:rPr lang="es-ES" sz="1800" dirty="0">
                <a:solidFill>
                  <a:srgbClr val="0A2F4F"/>
                </a:solidFill>
                <a:latin typeface="Montserrat" panose="02000505000000020004" pitchFamily="2" charset="0"/>
              </a:rPr>
              <a:t>La elevación significativa de los niveles de  PCR y  procalcitonina son más sugestivas de meningitis viral que de meningitis bacteriana.</a:t>
            </a:r>
            <a:endParaRPr lang="es-CO" sz="1800" dirty="0">
              <a:solidFill>
                <a:srgbClr val="0A2F4F"/>
              </a:solidFill>
              <a:latin typeface="Montserrat" panose="02000505000000020004" pitchFamily="2" charset="0"/>
            </a:endParaRPr>
          </a:p>
        </p:txBody>
      </p:sp>
      <p:sp>
        <p:nvSpPr>
          <p:cNvPr id="9" name="Marcador de pie de página 11">
            <a:extLst>
              <a:ext uri="{FF2B5EF4-FFF2-40B4-BE49-F238E27FC236}">
                <a16:creationId xmlns:a16="http://schemas.microsoft.com/office/drawing/2014/main" id="{4AF1E56B-874F-4860-ACF2-C91EF8AAA78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spTree>
    <p:extLst>
      <p:ext uri="{BB962C8B-B14F-4D97-AF65-F5344CB8AC3E}">
        <p14:creationId xmlns:p14="http://schemas.microsoft.com/office/powerpoint/2010/main" val="40817828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97436" y="171598"/>
            <a:ext cx="8144435" cy="857443"/>
          </a:xfrm>
        </p:spPr>
        <p:txBody>
          <a:bodyPr>
            <a:normAutofit/>
          </a:bodyPr>
          <a:lstStyle/>
          <a:p>
            <a:r>
              <a:rPr lang="es-CO" sz="3600" b="1" dirty="0">
                <a:solidFill>
                  <a:srgbClr val="3BB0B0"/>
                </a:solidFill>
                <a:latin typeface="Montserrat" panose="02000505000000020004" pitchFamily="2" charset="0"/>
              </a:rPr>
              <a:t>Rombencefalitis</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807652" y="1115749"/>
            <a:ext cx="5061559" cy="2675657"/>
          </a:xfrm>
        </p:spPr>
        <p:txBody>
          <a:bodyPr>
            <a:normAutofit/>
          </a:bodyPr>
          <a:lstStyle/>
          <a:p>
            <a:r>
              <a:rPr lang="es-ES" sz="2400" b="1" dirty="0">
                <a:latin typeface="Montserrat" panose="02000505000000020004" pitchFamily="2" charset="0"/>
              </a:rPr>
              <a:t>¿Cuándo sospechar? </a:t>
            </a:r>
          </a:p>
          <a:p>
            <a:pPr lvl="1"/>
            <a:r>
              <a:rPr lang="es-ES" sz="2000" dirty="0">
                <a:latin typeface="Montserrat" panose="02000505000000020004" pitchFamily="2" charset="0"/>
              </a:rPr>
              <a:t>Compromiso de NC bajos.</a:t>
            </a:r>
          </a:p>
          <a:p>
            <a:pPr lvl="1"/>
            <a:r>
              <a:rPr lang="es-ES" sz="2000" dirty="0">
                <a:latin typeface="Montserrat" panose="02000505000000020004" pitchFamily="2" charset="0"/>
              </a:rPr>
              <a:t>Mioclonías.</a:t>
            </a:r>
          </a:p>
          <a:p>
            <a:pPr lvl="1"/>
            <a:r>
              <a:rPr lang="es-ES" sz="2000" dirty="0">
                <a:latin typeface="Montserrat" panose="02000505000000020004" pitchFamily="2" charset="0"/>
              </a:rPr>
              <a:t>Alteraciones en drive respiratorio. </a:t>
            </a:r>
          </a:p>
          <a:p>
            <a:pPr lvl="1"/>
            <a:r>
              <a:rPr lang="es-ES" sz="2000" dirty="0">
                <a:latin typeface="Montserrat" panose="02000505000000020004" pitchFamily="2" charset="0"/>
              </a:rPr>
              <a:t>Disfunción autonómica. </a:t>
            </a:r>
          </a:p>
          <a:p>
            <a:pPr lvl="1"/>
            <a:r>
              <a:rPr lang="es-ES" sz="2000" dirty="0">
                <a:latin typeface="Montserrat" panose="02000505000000020004" pitchFamily="2" charset="0"/>
              </a:rPr>
              <a:t>Síndrome de enclaustramiento. </a:t>
            </a:r>
          </a:p>
          <a:p>
            <a:pPr lvl="1"/>
            <a:r>
              <a:rPr lang="es-ES" sz="2000" dirty="0">
                <a:latin typeface="Montserrat" panose="02000505000000020004" pitchFamily="2" charset="0"/>
              </a:rPr>
              <a:t>Realce en meninges basales en IRM.</a:t>
            </a:r>
          </a:p>
          <a:p>
            <a:endParaRPr lang="es-ES" dirty="0">
              <a:latin typeface="Montserrat" panose="02000505000000020004" pitchFamily="2" charset="0"/>
            </a:endParaRPr>
          </a:p>
        </p:txBody>
      </p:sp>
      <p:sp>
        <p:nvSpPr>
          <p:cNvPr id="9" name="Rectángulo: esquinas redondeadas 8">
            <a:extLst>
              <a:ext uri="{FF2B5EF4-FFF2-40B4-BE49-F238E27FC236}">
                <a16:creationId xmlns:a16="http://schemas.microsoft.com/office/drawing/2014/main" id="{A4BD175C-3C2A-4DE2-BFBC-6E1102CA70ED}"/>
              </a:ext>
            </a:extLst>
          </p:cNvPr>
          <p:cNvSpPr/>
          <p:nvPr/>
        </p:nvSpPr>
        <p:spPr bwMode="auto">
          <a:xfrm>
            <a:off x="6620646" y="1140472"/>
            <a:ext cx="4592470" cy="3496834"/>
          </a:xfrm>
          <a:prstGeom prst="roundRect">
            <a:avLst/>
          </a:prstGeom>
          <a:solidFill>
            <a:srgbClr val="152B4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ES" sz="2000" b="1" u="none" strike="noStrike" cap="none" normalizeH="0" baseline="0" dirty="0">
                <a:ln>
                  <a:noFill/>
                </a:ln>
                <a:solidFill>
                  <a:schemeClr val="bg1"/>
                </a:solidFill>
                <a:effectLst/>
                <a:latin typeface="Montserrat" panose="02000505000000020004" pitchFamily="2" charset="0"/>
              </a:rPr>
              <a:t>Causas </a:t>
            </a:r>
            <a:endParaRPr kumimoji="0" lang="es-ES" b="1" u="none" strike="noStrike" cap="none" normalizeH="0" baseline="0" dirty="0">
              <a:ln>
                <a:noFill/>
              </a:ln>
              <a:solidFill>
                <a:schemeClr val="bg1"/>
              </a:solidFill>
              <a:effectLst/>
              <a:latin typeface="Montserrat" panose="02000505000000020004" pitchFamily="2" charset="0"/>
            </a:endParaRP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dirty="0">
                <a:solidFill>
                  <a:schemeClr val="bg1"/>
                </a:solidFill>
                <a:latin typeface="Montserrat" panose="02000505000000020004" pitchFamily="2" charset="0"/>
              </a:rPr>
              <a:t>Enterovirus.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dirty="0">
                <a:solidFill>
                  <a:schemeClr val="bg1"/>
                </a:solidFill>
                <a:latin typeface="Montserrat" panose="02000505000000020004" pitchFamily="2" charset="0"/>
              </a:rPr>
              <a:t>WNV, JEV.</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u="none" strike="noStrike" cap="none" normalizeH="0" baseline="0" dirty="0">
                <a:ln>
                  <a:noFill/>
                </a:ln>
                <a:solidFill>
                  <a:schemeClr val="bg1"/>
                </a:solidFill>
                <a:effectLst/>
                <a:latin typeface="Montserrat" panose="02000505000000020004" pitchFamily="2" charset="0"/>
              </a:rPr>
              <a:t>Rabia.</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dirty="0">
                <a:solidFill>
                  <a:schemeClr val="bg1"/>
                </a:solidFill>
                <a:latin typeface="Montserrat" panose="02000505000000020004" pitchFamily="2" charset="0"/>
              </a:rPr>
              <a:t>Listeria.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u="none" strike="noStrike" cap="none" normalizeH="0" baseline="0" dirty="0">
                <a:ln>
                  <a:noFill/>
                </a:ln>
                <a:solidFill>
                  <a:schemeClr val="bg1"/>
                </a:solidFill>
                <a:effectLst/>
                <a:latin typeface="Montserrat" panose="02000505000000020004" pitchFamily="2" charset="0"/>
              </a:rPr>
              <a:t>Brucelosis.</a:t>
            </a:r>
            <a:r>
              <a:rPr kumimoji="0" lang="es-ES" u="none" strike="noStrike" cap="none" normalizeH="0" dirty="0">
                <a:ln>
                  <a:noFill/>
                </a:ln>
                <a:solidFill>
                  <a:schemeClr val="bg1"/>
                </a:solidFill>
                <a:effectLst/>
                <a:latin typeface="Montserrat" panose="02000505000000020004" pitchFamily="2" charset="0"/>
              </a:rPr>
              <a:t>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baseline="0" dirty="0" err="1">
                <a:solidFill>
                  <a:schemeClr val="bg1"/>
                </a:solidFill>
                <a:latin typeface="Montserrat" panose="02000505000000020004" pitchFamily="2" charset="0"/>
              </a:rPr>
              <a:t>Borreliosis</a:t>
            </a:r>
            <a:r>
              <a:rPr lang="es-ES" baseline="0" dirty="0">
                <a:solidFill>
                  <a:schemeClr val="bg1"/>
                </a:solidFill>
                <a:latin typeface="Montserrat" panose="02000505000000020004" pitchFamily="2" charset="0"/>
              </a:rPr>
              <a:t>.</a:t>
            </a:r>
            <a:r>
              <a:rPr lang="es-ES" dirty="0">
                <a:solidFill>
                  <a:schemeClr val="bg1"/>
                </a:solidFill>
                <a:latin typeface="Montserrat" panose="02000505000000020004" pitchFamily="2" charset="0"/>
              </a:rPr>
              <a:t>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u="none" strike="noStrike" cap="none" normalizeH="0" baseline="0" dirty="0">
                <a:ln>
                  <a:noFill/>
                </a:ln>
                <a:solidFill>
                  <a:schemeClr val="bg1"/>
                </a:solidFill>
                <a:effectLst/>
                <a:latin typeface="Montserrat" panose="02000505000000020004" pitchFamily="2" charset="0"/>
              </a:rPr>
              <a:t>Tuberculosis.</a:t>
            </a:r>
            <a:r>
              <a:rPr kumimoji="0" lang="es-ES" u="none" strike="noStrike" cap="none" normalizeH="0" dirty="0">
                <a:ln>
                  <a:noFill/>
                </a:ln>
                <a:solidFill>
                  <a:schemeClr val="bg1"/>
                </a:solidFill>
                <a:effectLst/>
                <a:latin typeface="Montserrat" panose="02000505000000020004" pitchFamily="2" charset="0"/>
              </a:rPr>
              <a:t>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dirty="0">
                <a:solidFill>
                  <a:schemeClr val="bg1"/>
                </a:solidFill>
                <a:latin typeface="Montserrat" panose="02000505000000020004" pitchFamily="2" charset="0"/>
              </a:rPr>
              <a:t>Toxoplasma.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u="none" strike="noStrike" cap="none" normalizeH="0" baseline="0" dirty="0">
                <a:ln>
                  <a:noFill/>
                </a:ln>
                <a:solidFill>
                  <a:schemeClr val="bg1"/>
                </a:solidFill>
                <a:effectLst/>
                <a:latin typeface="Montserrat" panose="02000505000000020004" pitchFamily="2" charset="0"/>
              </a:rPr>
              <a:t>Linfoma.</a:t>
            </a:r>
            <a:r>
              <a:rPr kumimoji="0" lang="es-ES" u="none" strike="noStrike" cap="none" normalizeH="0" dirty="0">
                <a:ln>
                  <a:noFill/>
                </a:ln>
                <a:solidFill>
                  <a:schemeClr val="bg1"/>
                </a:solidFill>
                <a:effectLst/>
                <a:latin typeface="Montserrat" panose="02000505000000020004" pitchFamily="2" charset="0"/>
              </a:rPr>
              <a:t>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baseline="0" dirty="0">
                <a:solidFill>
                  <a:schemeClr val="bg1"/>
                </a:solidFill>
                <a:latin typeface="Montserrat" panose="02000505000000020004" pitchFamily="2" charset="0"/>
              </a:rPr>
              <a:t>Síndromes</a:t>
            </a:r>
            <a:r>
              <a:rPr lang="es-ES" dirty="0">
                <a:solidFill>
                  <a:schemeClr val="bg1"/>
                </a:solidFill>
                <a:latin typeface="Montserrat" panose="02000505000000020004" pitchFamily="2" charset="0"/>
              </a:rPr>
              <a:t> para neoplásicos. </a:t>
            </a:r>
            <a:endParaRPr kumimoji="0" lang="es-ES" u="none" strike="noStrike" cap="none" normalizeH="0" baseline="0" dirty="0">
              <a:ln>
                <a:noFill/>
              </a:ln>
              <a:solidFill>
                <a:schemeClr val="bg1"/>
              </a:solidFill>
              <a:effectLst/>
              <a:latin typeface="Montserrat" panose="02000505000000020004" pitchFamily="2" charset="0"/>
            </a:endParaRPr>
          </a:p>
        </p:txBody>
      </p:sp>
    </p:spTree>
    <p:extLst>
      <p:ext uri="{BB962C8B-B14F-4D97-AF65-F5344CB8AC3E}">
        <p14:creationId xmlns:p14="http://schemas.microsoft.com/office/powerpoint/2010/main" val="1050272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FC45CEEC-5332-4BFD-97BF-37E7B07519FB}"/>
              </a:ext>
            </a:extLst>
          </p:cNvPr>
          <p:cNvSpPr>
            <a:spLocks noGrp="1"/>
          </p:cNvSpPr>
          <p:nvPr>
            <p:ph type="title"/>
          </p:nvPr>
        </p:nvSpPr>
        <p:spPr>
          <a:xfrm>
            <a:off x="1952145" y="856849"/>
            <a:ext cx="9203489" cy="2572151"/>
          </a:xfrm>
        </p:spPr>
        <p:txBody>
          <a:bodyPr>
            <a:noAutofit/>
          </a:bodyPr>
          <a:lstStyle/>
          <a:p>
            <a:pPr algn="ctr"/>
            <a:r>
              <a:rPr lang="es-ES" sz="4400" b="1" dirty="0"/>
              <a:t>Diagnóstico y tratamiento de la meningoencefalitis aguda</a:t>
            </a:r>
          </a:p>
        </p:txBody>
      </p:sp>
    </p:spTree>
    <p:extLst>
      <p:ext uri="{BB962C8B-B14F-4D97-AF65-F5344CB8AC3E}">
        <p14:creationId xmlns:p14="http://schemas.microsoft.com/office/powerpoint/2010/main" val="752565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50232" y="115614"/>
            <a:ext cx="8144435" cy="857443"/>
          </a:xfrm>
        </p:spPr>
        <p:txBody>
          <a:bodyPr>
            <a:normAutofit/>
          </a:bodyPr>
          <a:lstStyle/>
          <a:p>
            <a:r>
              <a:rPr lang="es-CO" sz="3600" b="1" dirty="0">
                <a:solidFill>
                  <a:srgbClr val="3BB0B0"/>
                </a:solidFill>
                <a:latin typeface="Montserrat" panose="02000505000000020004" pitchFamily="2" charset="0"/>
              </a:rPr>
              <a:t>Evaluación inicial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6096000" y="1475533"/>
            <a:ext cx="5386137" cy="3906933"/>
          </a:xfrm>
        </p:spPr>
        <p:txBody>
          <a:bodyPr>
            <a:normAutofit/>
          </a:bodyPr>
          <a:lstStyle/>
          <a:p>
            <a:pPr algn="just"/>
            <a:r>
              <a:rPr lang="es-ES" sz="2000" b="1" dirty="0">
                <a:latin typeface="Montserrat" panose="02000505000000020004" pitchFamily="2" charset="0"/>
              </a:rPr>
              <a:t>Primeras 48 horas son fundamentales.</a:t>
            </a:r>
          </a:p>
          <a:p>
            <a:pPr lvl="1" algn="just"/>
            <a:r>
              <a:rPr lang="es-ES" sz="1800" dirty="0">
                <a:latin typeface="Montserrat" panose="02000505000000020004" pitchFamily="2" charset="0"/>
              </a:rPr>
              <a:t>48% se presentan en la 1era hora.</a:t>
            </a:r>
          </a:p>
          <a:p>
            <a:pPr algn="just"/>
            <a:r>
              <a:rPr lang="es-ES" sz="2000" b="1" dirty="0">
                <a:latin typeface="Montserrat" panose="02000505000000020004" pitchFamily="2" charset="0"/>
              </a:rPr>
              <a:t>2 causas a reconocer en la primera hora: </a:t>
            </a:r>
            <a:r>
              <a:rPr lang="es-ES" sz="2000" dirty="0">
                <a:latin typeface="Montserrat" panose="02000505000000020004" pitchFamily="2" charset="0"/>
              </a:rPr>
              <a:t>meningitis bacteriana y encefalitis por herpes.</a:t>
            </a:r>
          </a:p>
          <a:p>
            <a:pPr lvl="1" algn="just"/>
            <a:r>
              <a:rPr lang="es-ES" sz="1800" dirty="0">
                <a:latin typeface="Montserrat" panose="02000505000000020004" pitchFamily="2" charset="0"/>
              </a:rPr>
              <a:t>1/3 muere y otro gran número queda con secuelas neurológicas.</a:t>
            </a:r>
          </a:p>
          <a:p>
            <a:pPr algn="just"/>
            <a:r>
              <a:rPr lang="es-ES" sz="2000" b="1" dirty="0">
                <a:latin typeface="Montserrat" panose="02000505000000020004" pitchFamily="2" charset="0"/>
              </a:rPr>
              <a:t>ABC.</a:t>
            </a:r>
          </a:p>
          <a:p>
            <a:pPr algn="just"/>
            <a:r>
              <a:rPr lang="es-ES" sz="2000" b="1" dirty="0">
                <a:latin typeface="Montserrat" panose="02000505000000020004" pitchFamily="2" charset="0"/>
              </a:rPr>
              <a:t>LEV: </a:t>
            </a:r>
            <a:r>
              <a:rPr lang="es-ES" sz="2000" dirty="0">
                <a:latin typeface="Montserrat" panose="02000505000000020004" pitchFamily="2" charset="0"/>
              </a:rPr>
              <a:t>20- 30 ml /kg de cristaloides  en 20-30 min. </a:t>
            </a:r>
          </a:p>
          <a:p>
            <a:pPr algn="just"/>
            <a:r>
              <a:rPr lang="es-ES" sz="2000" dirty="0">
                <a:latin typeface="Montserrat" panose="02000505000000020004" pitchFamily="2" charset="0"/>
              </a:rPr>
              <a:t>Reevaluar signos vitales c/5 min. </a:t>
            </a:r>
          </a:p>
          <a:p>
            <a:pPr algn="just"/>
            <a:r>
              <a:rPr lang="es-ES" sz="2000" b="1" dirty="0">
                <a:latin typeface="Montserrat" panose="02000505000000020004" pitchFamily="2" charset="0"/>
              </a:rPr>
              <a:t>Identificar signos de sepsis/choque séptico.</a:t>
            </a:r>
          </a:p>
          <a:p>
            <a:endParaRPr lang="es-ES" dirty="0">
              <a:latin typeface="Montserrat" panose="02000505000000020004" pitchFamily="2" charset="0"/>
            </a:endParaRPr>
          </a:p>
        </p:txBody>
      </p:sp>
      <p:pic>
        <p:nvPicPr>
          <p:cNvPr id="3" name="Imagen 2">
            <a:extLst>
              <a:ext uri="{FF2B5EF4-FFF2-40B4-BE49-F238E27FC236}">
                <a16:creationId xmlns:a16="http://schemas.microsoft.com/office/drawing/2014/main" id="{0E1712B3-5934-4740-BB85-6EF0D823EFA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45631" y="857443"/>
            <a:ext cx="4340353" cy="2821719"/>
          </a:xfrm>
          <a:prstGeom prst="rect">
            <a:avLst/>
          </a:prstGeom>
        </p:spPr>
      </p:pic>
    </p:spTree>
    <p:extLst>
      <p:ext uri="{BB962C8B-B14F-4D97-AF65-F5344CB8AC3E}">
        <p14:creationId xmlns:p14="http://schemas.microsoft.com/office/powerpoint/2010/main" val="58640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88503" y="295818"/>
            <a:ext cx="5662561" cy="1068368"/>
          </a:xfrm>
        </p:spPr>
        <p:txBody>
          <a:bodyPr>
            <a:normAutofit fontScale="90000"/>
          </a:bodyPr>
          <a:lstStyle/>
          <a:p>
            <a:r>
              <a:rPr lang="es-CO" sz="3600" b="1" dirty="0">
                <a:solidFill>
                  <a:srgbClr val="3BB0B0"/>
                </a:solidFill>
                <a:latin typeface="Montserrat" panose="02000505000000020004" pitchFamily="2" charset="0"/>
              </a:rPr>
              <a:t>Paraclínicos, imágenes y biomarcadores en sangre</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335043" y="1492401"/>
            <a:ext cx="6527104" cy="3392752"/>
          </a:xfrm>
        </p:spPr>
        <p:txBody>
          <a:bodyPr>
            <a:normAutofit fontScale="92500" lnSpcReduction="20000"/>
          </a:bodyPr>
          <a:lstStyle/>
          <a:p>
            <a:pPr algn="just"/>
            <a:r>
              <a:rPr lang="es-ES" sz="2400" b="1" dirty="0">
                <a:latin typeface="Montserrat" panose="02000505000000020004" pitchFamily="2" charset="0"/>
              </a:rPr>
              <a:t>EEG: </a:t>
            </a:r>
            <a:r>
              <a:rPr lang="es-ES" sz="2400" dirty="0">
                <a:latin typeface="Montserrat" panose="02000505000000020004" pitchFamily="2" charset="0"/>
              </a:rPr>
              <a:t>no de rutina en los que se sospecha encefalitis. Cambios en el comportamiento, crisis epiléptica.  Normal en 80%. </a:t>
            </a:r>
          </a:p>
          <a:p>
            <a:pPr algn="just"/>
            <a:r>
              <a:rPr lang="es-ES" sz="2400" b="1" dirty="0">
                <a:latin typeface="Montserrat" panose="02000505000000020004" pitchFamily="2" charset="0"/>
              </a:rPr>
              <a:t>PCR: </a:t>
            </a:r>
          </a:p>
          <a:p>
            <a:pPr lvl="1" algn="just"/>
            <a:r>
              <a:rPr lang="es-ES" sz="2000" b="1" dirty="0">
                <a:latin typeface="Montserrat" panose="02000505000000020004" pitchFamily="2" charset="0"/>
              </a:rPr>
              <a:t>Origen bacteriano vs. viral: </a:t>
            </a:r>
          </a:p>
          <a:p>
            <a:pPr lvl="2" algn="just"/>
            <a:r>
              <a:rPr lang="es-ES" sz="1600" b="1" dirty="0">
                <a:latin typeface="Montserrat" panose="02000505000000020004" pitchFamily="2" charset="0"/>
              </a:rPr>
              <a:t>&gt;</a:t>
            </a:r>
            <a:r>
              <a:rPr lang="es-ES" sz="1600" dirty="0">
                <a:latin typeface="Montserrat" panose="02000505000000020004" pitchFamily="2" charset="0"/>
              </a:rPr>
              <a:t>50 mg/L </a:t>
            </a:r>
            <a:r>
              <a:rPr lang="es-ES" sz="1600" b="1" dirty="0">
                <a:latin typeface="Montserrat" panose="02000505000000020004" pitchFamily="2" charset="0"/>
              </a:rPr>
              <a:t>S:</a:t>
            </a:r>
            <a:r>
              <a:rPr lang="es-ES" sz="1600" dirty="0">
                <a:latin typeface="Montserrat" panose="02000505000000020004" pitchFamily="2" charset="0"/>
              </a:rPr>
              <a:t>88% </a:t>
            </a:r>
            <a:r>
              <a:rPr lang="es-ES" sz="1600" b="1" dirty="0">
                <a:latin typeface="Montserrat" panose="02000505000000020004" pitchFamily="2" charset="0"/>
              </a:rPr>
              <a:t>E:</a:t>
            </a:r>
            <a:r>
              <a:rPr lang="es-ES" sz="1600" dirty="0">
                <a:latin typeface="Montserrat" panose="02000505000000020004" pitchFamily="2" charset="0"/>
              </a:rPr>
              <a:t>90% (no es tan buena en ancianos).</a:t>
            </a:r>
          </a:p>
          <a:p>
            <a:pPr algn="just"/>
            <a:r>
              <a:rPr lang="es-ES" sz="2400" b="1" dirty="0">
                <a:latin typeface="Montserrat" panose="02000505000000020004" pitchFamily="2" charset="0"/>
              </a:rPr>
              <a:t>PCT</a:t>
            </a:r>
            <a:r>
              <a:rPr lang="es-CO" sz="2400" b="1" dirty="0">
                <a:latin typeface="Montserrat" panose="02000505000000020004" pitchFamily="2" charset="0"/>
              </a:rPr>
              <a:t>: </a:t>
            </a:r>
          </a:p>
          <a:p>
            <a:pPr lvl="1" algn="just"/>
            <a:r>
              <a:rPr lang="es-CO" sz="2000" b="1" dirty="0">
                <a:latin typeface="Montserrat" panose="02000505000000020004" pitchFamily="2" charset="0"/>
              </a:rPr>
              <a:t>Origen viral vs. bacteriano</a:t>
            </a:r>
            <a:r>
              <a:rPr lang="es-CO" sz="2000" dirty="0">
                <a:latin typeface="Montserrat" panose="02000505000000020004" pitchFamily="2" charset="0"/>
              </a:rPr>
              <a:t>: </a:t>
            </a:r>
            <a:r>
              <a:rPr lang="es-ES" sz="2000" dirty="0">
                <a:latin typeface="Montserrat" panose="02000505000000020004" pitchFamily="2" charset="0"/>
              </a:rPr>
              <a:t>&gt; 0.5 ng/ml  </a:t>
            </a:r>
            <a:r>
              <a:rPr lang="es-CO" sz="2000" b="1" dirty="0">
                <a:latin typeface="Montserrat" panose="02000505000000020004" pitchFamily="2" charset="0"/>
              </a:rPr>
              <a:t>S: </a:t>
            </a:r>
            <a:r>
              <a:rPr lang="es-CO" sz="2000" dirty="0">
                <a:latin typeface="Montserrat" panose="02000505000000020004" pitchFamily="2" charset="0"/>
              </a:rPr>
              <a:t>68-100% </a:t>
            </a:r>
            <a:r>
              <a:rPr lang="es-CO" sz="2000" b="1" dirty="0">
                <a:latin typeface="Montserrat" panose="02000505000000020004" pitchFamily="2" charset="0"/>
              </a:rPr>
              <a:t>E: </a:t>
            </a:r>
            <a:r>
              <a:rPr lang="es-CO" sz="2000" dirty="0">
                <a:latin typeface="Montserrat" panose="02000505000000020004" pitchFamily="2" charset="0"/>
              </a:rPr>
              <a:t>96-100%.</a:t>
            </a:r>
          </a:p>
          <a:p>
            <a:pPr lvl="1" algn="just"/>
            <a:r>
              <a:rPr lang="es-CO" sz="2000" dirty="0">
                <a:latin typeface="Montserrat" panose="02000505000000020004" pitchFamily="2" charset="0"/>
              </a:rPr>
              <a:t>Aún</a:t>
            </a:r>
            <a:r>
              <a:rPr lang="es-ES" sz="2000" dirty="0">
                <a:latin typeface="Montserrat" panose="02000505000000020004" pitchFamily="2" charset="0"/>
              </a:rPr>
              <a:t> faltan estudios en pacientes en emergencias.</a:t>
            </a:r>
          </a:p>
          <a:p>
            <a:pPr algn="just"/>
            <a:r>
              <a:rPr lang="es-ES" sz="2400" b="1" dirty="0">
                <a:latin typeface="Montserrat" panose="02000505000000020004" pitchFamily="2" charset="0"/>
              </a:rPr>
              <a:t>Otros: </a:t>
            </a:r>
            <a:r>
              <a:rPr lang="es-ES" sz="2400" dirty="0">
                <a:latin typeface="Montserrat" panose="02000505000000020004" pitchFamily="2" charset="0"/>
              </a:rPr>
              <a:t>hemocultivos x 2 sets, WBC, HIV, pruebas de función hepática y renal.</a:t>
            </a:r>
            <a:endParaRPr lang="es-ES" sz="2400" b="1" dirty="0">
              <a:latin typeface="Montserrat" panose="02000505000000020004" pitchFamily="2" charset="0"/>
            </a:endParaRPr>
          </a:p>
          <a:p>
            <a:endParaRPr lang="es-ES" dirty="0">
              <a:latin typeface="Montserrat" panose="02000505000000020004" pitchFamily="2" charset="0"/>
            </a:endParaRPr>
          </a:p>
        </p:txBody>
      </p:sp>
    </p:spTree>
    <p:extLst>
      <p:ext uri="{BB962C8B-B14F-4D97-AF65-F5344CB8AC3E}">
        <p14:creationId xmlns:p14="http://schemas.microsoft.com/office/powerpoint/2010/main" val="3207226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54113" y="269689"/>
            <a:ext cx="7302805" cy="428722"/>
          </a:xfrm>
        </p:spPr>
        <p:txBody>
          <a:bodyPr>
            <a:normAutofit fontScale="90000"/>
          </a:bodyPr>
          <a:lstStyle/>
          <a:p>
            <a:r>
              <a:rPr lang="es-CO" sz="3200" b="1" dirty="0">
                <a:solidFill>
                  <a:srgbClr val="3BB0B0"/>
                </a:solidFill>
                <a:latin typeface="Montserrat" panose="02000505000000020004" pitchFamily="2" charset="0"/>
              </a:rPr>
              <a:t>Tomografía de cráneo previa PL</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16910" y="953819"/>
            <a:ext cx="6463393" cy="2766411"/>
          </a:xfrm>
        </p:spPr>
        <p:txBody>
          <a:bodyPr>
            <a:normAutofit fontScale="70000" lnSpcReduction="20000"/>
          </a:bodyPr>
          <a:lstStyle/>
          <a:p>
            <a:pPr algn="just"/>
            <a:r>
              <a:rPr lang="es-ES" sz="2000" b="1" dirty="0">
                <a:latin typeface="Montserrat" panose="02000505000000020004" pitchFamily="2" charset="0"/>
              </a:rPr>
              <a:t>Riesgo de herniación</a:t>
            </a:r>
            <a:r>
              <a:rPr lang="es-CO" sz="2000" b="1" dirty="0">
                <a:latin typeface="Montserrat" panose="02000505000000020004" pitchFamily="2" charset="0"/>
              </a:rPr>
              <a:t>: </a:t>
            </a:r>
            <a:r>
              <a:rPr lang="es-CO" sz="2000" dirty="0">
                <a:latin typeface="Montserrat" panose="02000505000000020004" pitchFamily="2" charset="0"/>
              </a:rPr>
              <a:t>hasta 5% (sin embargo, no es claro).</a:t>
            </a:r>
            <a:endParaRPr lang="es-ES" sz="2000" b="1" dirty="0">
              <a:latin typeface="Montserrat" panose="02000505000000020004" pitchFamily="2" charset="0"/>
            </a:endParaRPr>
          </a:p>
          <a:p>
            <a:pPr algn="just"/>
            <a:r>
              <a:rPr lang="es-ES" sz="2000" b="1" dirty="0">
                <a:latin typeface="Montserrat" panose="02000505000000020004" pitchFamily="2" charset="0"/>
              </a:rPr>
              <a:t>IDSA 2004: </a:t>
            </a:r>
          </a:p>
          <a:p>
            <a:pPr lvl="1" algn="just"/>
            <a:r>
              <a:rPr lang="es-ES" sz="1800" dirty="0">
                <a:latin typeface="Montserrat" panose="02000505000000020004" pitchFamily="2" charset="0"/>
              </a:rPr>
              <a:t>&gt; 60 a</a:t>
            </a:r>
            <a:r>
              <a:rPr lang="es-CO" sz="1800" dirty="0" err="1">
                <a:latin typeface="Montserrat" panose="02000505000000020004" pitchFamily="2" charset="0"/>
              </a:rPr>
              <a:t>ños</a:t>
            </a:r>
            <a:r>
              <a:rPr lang="es-CO" sz="1800" dirty="0">
                <a:latin typeface="Montserrat" panose="02000505000000020004" pitchFamily="2" charset="0"/>
              </a:rPr>
              <a:t>. </a:t>
            </a:r>
          </a:p>
          <a:p>
            <a:pPr lvl="1" algn="just"/>
            <a:r>
              <a:rPr lang="es-CO" sz="1800" dirty="0">
                <a:latin typeface="Montserrat" panose="02000505000000020004" pitchFamily="2" charset="0"/>
              </a:rPr>
              <a:t>HC de enfermedad de SNC (masa, ACV, infección</a:t>
            </a:r>
            <a:r>
              <a:rPr lang="es-ES" sz="1800" dirty="0">
                <a:latin typeface="Montserrat" panose="02000505000000020004" pitchFamily="2" charset="0"/>
              </a:rPr>
              <a:t> focal).</a:t>
            </a:r>
          </a:p>
          <a:p>
            <a:pPr lvl="1" algn="just"/>
            <a:r>
              <a:rPr lang="es-ES" sz="1800" dirty="0">
                <a:latin typeface="Montserrat" panose="02000505000000020004" pitchFamily="2" charset="0"/>
              </a:rPr>
              <a:t>Estado de inmunosupresión.</a:t>
            </a:r>
          </a:p>
          <a:p>
            <a:pPr lvl="1" algn="just"/>
            <a:r>
              <a:rPr lang="es-ES" sz="1800" dirty="0">
                <a:latin typeface="Montserrat" panose="02000505000000020004" pitchFamily="2" charset="0"/>
              </a:rPr>
              <a:t>Crisis &lt; 1 semana. </a:t>
            </a:r>
          </a:p>
          <a:p>
            <a:pPr lvl="1" algn="just"/>
            <a:r>
              <a:rPr lang="es-ES" sz="1800" dirty="0">
                <a:latin typeface="Montserrat" panose="02000505000000020004" pitchFamily="2" charset="0"/>
              </a:rPr>
              <a:t>Alteración al examen neurológico.</a:t>
            </a:r>
          </a:p>
          <a:p>
            <a:pPr algn="just"/>
            <a:r>
              <a:rPr lang="es-ES" sz="2000" dirty="0">
                <a:latin typeface="Montserrat" panose="02000505000000020004" pitchFamily="2" charset="0"/>
              </a:rPr>
              <a:t> </a:t>
            </a:r>
            <a:r>
              <a:rPr lang="es-ES" sz="2000" b="1" dirty="0">
                <a:latin typeface="Montserrat" panose="02000505000000020004" pitchFamily="2" charset="0"/>
              </a:rPr>
              <a:t>Guías suecas 2009: </a:t>
            </a:r>
            <a:r>
              <a:rPr lang="es-ES" sz="2000" dirty="0">
                <a:latin typeface="Montserrat" panose="02000505000000020004" pitchFamily="2" charset="0"/>
              </a:rPr>
              <a:t>se retiraron: </a:t>
            </a:r>
          </a:p>
          <a:p>
            <a:pPr lvl="1" algn="just"/>
            <a:r>
              <a:rPr lang="es-ES" sz="1600" dirty="0">
                <a:latin typeface="Montserrat" panose="02000505000000020004" pitchFamily="2" charset="0"/>
              </a:rPr>
              <a:t>Alteración moderada o grave del estado mental. </a:t>
            </a:r>
          </a:p>
          <a:p>
            <a:pPr lvl="1" algn="just"/>
            <a:r>
              <a:rPr lang="es-ES" sz="1600" dirty="0">
                <a:latin typeface="Montserrat" panose="02000505000000020004" pitchFamily="2" charset="0"/>
              </a:rPr>
              <a:t>Crisis epilépticas de nuevo inicio. </a:t>
            </a:r>
          </a:p>
          <a:p>
            <a:pPr lvl="1" algn="just"/>
            <a:r>
              <a:rPr lang="es-ES" sz="1600" dirty="0">
                <a:latin typeface="Montserrat" panose="02000505000000020004" pitchFamily="2" charset="0"/>
              </a:rPr>
              <a:t>Inmunosupresión. </a:t>
            </a:r>
          </a:p>
          <a:p>
            <a:pPr algn="just"/>
            <a:r>
              <a:rPr lang="es-ES" sz="2000" b="1" dirty="0">
                <a:latin typeface="Montserrat" panose="02000505000000020004" pitchFamily="2" charset="0"/>
              </a:rPr>
              <a:t>¡No dilatar la PL por hacer imagen!</a:t>
            </a:r>
          </a:p>
          <a:p>
            <a:endParaRPr lang="es-ES" dirty="0">
              <a:latin typeface="Montserrat" panose="02000505000000020004" pitchFamily="2" charset="0"/>
            </a:endParaRPr>
          </a:p>
        </p:txBody>
      </p:sp>
      <p:sp>
        <p:nvSpPr>
          <p:cNvPr id="9" name="Rectángulo: esquinas redondeadas 8">
            <a:extLst>
              <a:ext uri="{FF2B5EF4-FFF2-40B4-BE49-F238E27FC236}">
                <a16:creationId xmlns:a16="http://schemas.microsoft.com/office/drawing/2014/main" id="{F25A82E6-8C82-4EFF-BD46-60B63D66C350}"/>
              </a:ext>
            </a:extLst>
          </p:cNvPr>
          <p:cNvSpPr/>
          <p:nvPr/>
        </p:nvSpPr>
        <p:spPr bwMode="auto">
          <a:xfrm>
            <a:off x="6833163" y="1055764"/>
            <a:ext cx="4421986" cy="4848418"/>
          </a:xfrm>
          <a:prstGeom prst="roundRect">
            <a:avLst/>
          </a:prstGeom>
          <a:solidFill>
            <a:srgbClr val="152B48"/>
          </a:solidFill>
          <a:ln w="9525" cap="flat" cmpd="sng" algn="ctr">
            <a:solidFill>
              <a:schemeClr val="accent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s-ES" sz="1500" b="1" u="none" strike="noStrike" kern="0" cap="none" spc="0" normalizeH="0" baseline="0" noProof="0" dirty="0">
                <a:ln>
                  <a:noFill/>
                </a:ln>
                <a:solidFill>
                  <a:srgbClr val="FFFFFF"/>
                </a:solidFill>
                <a:effectLst/>
                <a:uLnTx/>
                <a:uFillTx/>
                <a:latin typeface="Montserrat" panose="02000505000000020004" pitchFamily="2" charset="0"/>
              </a:rPr>
              <a:t>Contraindicaciones actuales:</a:t>
            </a:r>
          </a:p>
          <a:p>
            <a:pPr marL="0" marR="0" lvl="0" indent="0" algn="ctr" defTabSz="914400" eaLnBrk="0" fontAlgn="base" latinLnBrk="0" hangingPunct="0">
              <a:lnSpc>
                <a:spcPct val="100000"/>
              </a:lnSpc>
              <a:spcBef>
                <a:spcPct val="0"/>
              </a:spcBef>
              <a:spcAft>
                <a:spcPct val="0"/>
              </a:spcAft>
              <a:buClrTx/>
              <a:buSzTx/>
              <a:buFontTx/>
              <a:buNone/>
              <a:tabLst/>
              <a:defRPr/>
            </a:pPr>
            <a:endParaRPr kumimoji="0" lang="es-ES" sz="1500" b="1" u="none" strike="noStrike" kern="0" cap="none" spc="0" normalizeH="0" baseline="0" noProof="0" dirty="0">
              <a:ln>
                <a:noFill/>
              </a:ln>
              <a:solidFill>
                <a:srgbClr val="FFFFFF"/>
              </a:solidFill>
              <a:effectLst/>
              <a:uLnTx/>
              <a:uFillTx/>
              <a:latin typeface="Montserrat" panose="02000505000000020004" pitchFamily="2" charset="0"/>
            </a:endParaRP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s-ES" sz="1500" b="1" u="none" strike="noStrike" kern="0" cap="none" spc="0" normalizeH="0" baseline="0" noProof="0" dirty="0">
                <a:ln>
                  <a:noFill/>
                </a:ln>
                <a:solidFill>
                  <a:srgbClr val="FFFFFF"/>
                </a:solidFill>
                <a:effectLst/>
                <a:uLnTx/>
                <a:uFillTx/>
                <a:latin typeface="Montserrat" panose="02000505000000020004" pitchFamily="2" charset="0"/>
              </a:rPr>
              <a:t>Signos de lesión tipo masa cerebral</a:t>
            </a:r>
          </a:p>
          <a:p>
            <a:pPr marL="800100" marR="0" lvl="1"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s-ES" sz="1500" b="0" u="none" strike="noStrike" kern="0" cap="none" spc="0" normalizeH="0" baseline="0" noProof="0" dirty="0">
                <a:ln>
                  <a:noFill/>
                </a:ln>
                <a:solidFill>
                  <a:srgbClr val="FFFFFF"/>
                </a:solidFill>
                <a:effectLst/>
                <a:uLnTx/>
                <a:uFillTx/>
                <a:latin typeface="Montserrat" panose="02000505000000020004" pitchFamily="2" charset="0"/>
              </a:rPr>
              <a:t>Déficit neurológico focal.</a:t>
            </a:r>
          </a:p>
          <a:p>
            <a:pPr marL="800100" marR="0" lvl="1"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s-ES" sz="1500" b="0" u="none" strike="noStrike" kern="0" cap="none" spc="0" normalizeH="0" baseline="0" noProof="0" dirty="0">
                <a:ln>
                  <a:noFill/>
                </a:ln>
                <a:solidFill>
                  <a:srgbClr val="FFFFFF"/>
                </a:solidFill>
                <a:effectLst/>
                <a:uLnTx/>
                <a:uFillTx/>
                <a:latin typeface="Montserrat" panose="02000505000000020004" pitchFamily="2" charset="0"/>
              </a:rPr>
              <a:t>Síntomas cerebrales de más de 4 días.</a:t>
            </a: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s-ES" sz="1500" b="1" u="none" strike="noStrike" kern="0" cap="none" spc="0" normalizeH="0" baseline="0" noProof="0" dirty="0">
                <a:ln>
                  <a:noFill/>
                </a:ln>
                <a:solidFill>
                  <a:srgbClr val="FFFFFF"/>
                </a:solidFill>
                <a:effectLst/>
                <a:uLnTx/>
                <a:uFillTx/>
                <a:latin typeface="Montserrat" panose="02000505000000020004" pitchFamily="2" charset="0"/>
              </a:rPr>
              <a:t>Herniación cerebral en curso o inevitable </a:t>
            </a:r>
          </a:p>
          <a:p>
            <a:pPr marL="800100" marR="0" lvl="1"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s-ES" sz="1500" b="0" u="none" strike="noStrike" kern="0" cap="none" spc="0" normalizeH="0" baseline="0" noProof="0" dirty="0">
                <a:ln>
                  <a:noFill/>
                </a:ln>
                <a:solidFill>
                  <a:srgbClr val="FFFFFF"/>
                </a:solidFill>
                <a:effectLst/>
                <a:uLnTx/>
                <a:uFillTx/>
                <a:latin typeface="Montserrat" panose="02000505000000020004" pitchFamily="2" charset="0"/>
              </a:rPr>
              <a:t>Pupilas dilatadas.</a:t>
            </a:r>
          </a:p>
          <a:p>
            <a:pPr marL="800100" marR="0" lvl="1"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s-ES" sz="1500" b="0" u="none" strike="noStrike" kern="0" cap="none" spc="0" normalizeH="0" baseline="0" noProof="0" dirty="0">
                <a:ln>
                  <a:noFill/>
                </a:ln>
                <a:solidFill>
                  <a:srgbClr val="FFFFFF"/>
                </a:solidFill>
                <a:effectLst/>
                <a:uLnTx/>
                <a:uFillTx/>
                <a:latin typeface="Montserrat" panose="02000505000000020004" pitchFamily="2" charset="0"/>
              </a:rPr>
              <a:t>Bradicardia e HTA.</a:t>
            </a:r>
          </a:p>
          <a:p>
            <a:pPr marL="800100" marR="0" lvl="1"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s-ES" sz="1500" b="0" u="none" strike="noStrike" kern="0" cap="none" spc="0" normalizeH="0" baseline="0" noProof="0" dirty="0">
                <a:ln>
                  <a:noFill/>
                </a:ln>
                <a:solidFill>
                  <a:srgbClr val="FFFFFF"/>
                </a:solidFill>
                <a:effectLst/>
                <a:uLnTx/>
                <a:uFillTx/>
                <a:latin typeface="Montserrat" panose="02000505000000020004" pitchFamily="2" charset="0"/>
              </a:rPr>
              <a:t>Patrón respiratorio alterado.</a:t>
            </a:r>
          </a:p>
          <a:p>
            <a:pPr marL="800100" marR="0" lvl="1"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s-ES" sz="1500" b="0" u="none" strike="noStrike" kern="0" cap="none" spc="0" normalizeH="0" baseline="0" noProof="0" dirty="0">
                <a:ln>
                  <a:noFill/>
                </a:ln>
                <a:solidFill>
                  <a:srgbClr val="FFFFFF"/>
                </a:solidFill>
                <a:effectLst/>
                <a:uLnTx/>
                <a:uFillTx/>
                <a:latin typeface="Montserrat" panose="02000505000000020004" pitchFamily="2" charset="0"/>
              </a:rPr>
              <a:t>Opistótonos. </a:t>
            </a:r>
          </a:p>
          <a:p>
            <a:pPr marL="800100" marR="0" lvl="1"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s-ES" sz="1500" b="0" u="none" strike="noStrike" kern="0" cap="none" spc="0" normalizeH="0" baseline="0" noProof="0" dirty="0">
                <a:ln>
                  <a:noFill/>
                </a:ln>
                <a:solidFill>
                  <a:srgbClr val="FFFFFF"/>
                </a:solidFill>
                <a:effectLst/>
                <a:uLnTx/>
                <a:uFillTx/>
                <a:latin typeface="Montserrat" panose="02000505000000020004" pitchFamily="2" charset="0"/>
              </a:rPr>
              <a:t>Pérdida de todos los reflejos.</a:t>
            </a: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s-ES" sz="1500" b="1" u="none" strike="noStrike" kern="0" cap="none" spc="0" normalizeH="0" baseline="0" noProof="0" dirty="0">
                <a:ln>
                  <a:noFill/>
                </a:ln>
                <a:solidFill>
                  <a:srgbClr val="FFFFFF"/>
                </a:solidFill>
                <a:effectLst/>
                <a:uLnTx/>
                <a:uFillTx/>
                <a:latin typeface="Montserrat" panose="02000505000000020004" pitchFamily="2" charset="0"/>
              </a:rPr>
              <a:t>Crisis epilépticas en evolución. </a:t>
            </a: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s-ES" sz="1500" b="1" u="none" strike="noStrike" kern="0" cap="none" spc="0" normalizeH="0" baseline="0" noProof="0" dirty="0">
                <a:ln>
                  <a:noFill/>
                </a:ln>
                <a:solidFill>
                  <a:srgbClr val="FFFFFF"/>
                </a:solidFill>
                <a:effectLst/>
                <a:uLnTx/>
                <a:uFillTx/>
                <a:latin typeface="Montserrat" panose="02000505000000020004" pitchFamily="2" charset="0"/>
              </a:rPr>
              <a:t>Papiledema. </a:t>
            </a: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s-ES" sz="1500" b="1" u="none" strike="noStrike" kern="0" cap="none" spc="0" normalizeH="0" baseline="0" noProof="0" dirty="0">
                <a:ln>
                  <a:noFill/>
                </a:ln>
                <a:solidFill>
                  <a:srgbClr val="FFFFFF"/>
                </a:solidFill>
                <a:effectLst/>
                <a:uLnTx/>
                <a:uFillTx/>
                <a:latin typeface="Montserrat" panose="02000505000000020004" pitchFamily="2" charset="0"/>
              </a:rPr>
              <a:t>Coagulopatía grave. </a:t>
            </a: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s-ES" sz="1500" b="1" u="none" strike="noStrike" kern="0" cap="none" spc="0" normalizeH="0" baseline="0" noProof="0" dirty="0">
                <a:ln>
                  <a:noFill/>
                </a:ln>
                <a:solidFill>
                  <a:srgbClr val="FFFFFF"/>
                </a:solidFill>
                <a:effectLst/>
                <a:uLnTx/>
                <a:uFillTx/>
                <a:latin typeface="Montserrat" panose="02000505000000020004" pitchFamily="2" charset="0"/>
              </a:rPr>
              <a:t>Infección en el sitio de PL. </a:t>
            </a:r>
          </a:p>
          <a:p>
            <a:pPr marL="342900" marR="0" lvl="0" indent="-342900" defTabSz="914400" eaLnBrk="0" fontAlgn="base" latinLnBrk="0" hangingPunct="0">
              <a:lnSpc>
                <a:spcPct val="100000"/>
              </a:lnSpc>
              <a:spcBef>
                <a:spcPct val="0"/>
              </a:spcBef>
              <a:spcAft>
                <a:spcPct val="0"/>
              </a:spcAft>
              <a:buClrTx/>
              <a:buSzTx/>
              <a:buFont typeface="Arial" panose="020B0604020202020204" pitchFamily="34" charset="0"/>
              <a:buChar char="•"/>
              <a:tabLst/>
              <a:defRPr/>
            </a:pPr>
            <a:endParaRPr kumimoji="0" lang="es-ES" sz="1500" b="0" u="none" strike="noStrike" kern="0" cap="none" spc="0" normalizeH="0" baseline="0" noProof="0" dirty="0">
              <a:ln>
                <a:noFill/>
              </a:ln>
              <a:solidFill>
                <a:srgbClr val="FFFFFF"/>
              </a:solidFill>
              <a:effectLst/>
              <a:uLnTx/>
              <a:uFillTx/>
              <a:latin typeface="Montserrat" panose="02000505000000020004" pitchFamily="2" charset="0"/>
            </a:endParaRPr>
          </a:p>
        </p:txBody>
      </p:sp>
    </p:spTree>
    <p:extLst>
      <p:ext uri="{BB962C8B-B14F-4D97-AF65-F5344CB8AC3E}">
        <p14:creationId xmlns:p14="http://schemas.microsoft.com/office/powerpoint/2010/main" val="297244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274529" y="109080"/>
            <a:ext cx="8144435" cy="857443"/>
          </a:xfrm>
        </p:spPr>
        <p:txBody>
          <a:bodyPr>
            <a:normAutofit/>
          </a:bodyPr>
          <a:lstStyle/>
          <a:p>
            <a:r>
              <a:rPr lang="es-CO" sz="3600" b="1" dirty="0">
                <a:solidFill>
                  <a:srgbClr val="3BB0B0"/>
                </a:solidFill>
                <a:latin typeface="Montserrat" panose="02000505000000020004" pitchFamily="2" charset="0"/>
              </a:rPr>
              <a:t>Análisis del LCR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627843" y="453060"/>
            <a:ext cx="5674895" cy="3906933"/>
          </a:xfrm>
        </p:spPr>
        <p:txBody>
          <a:bodyPr/>
          <a:lstStyle/>
          <a:p>
            <a:r>
              <a:rPr lang="es-ES" sz="2000" dirty="0">
                <a:latin typeface="Montserrat" panose="02000505000000020004" pitchFamily="2" charset="0"/>
              </a:rPr>
              <a:t>Esencial para establecer diagnóstico y guiar la terapia.</a:t>
            </a:r>
          </a:p>
          <a:p>
            <a:r>
              <a:rPr lang="es-ES" sz="2000" b="1" dirty="0">
                <a:latin typeface="Montserrat" panose="02000505000000020004" pitchFamily="2" charset="0"/>
              </a:rPr>
              <a:t>4 tubos: </a:t>
            </a:r>
          </a:p>
          <a:p>
            <a:pPr lvl="1"/>
            <a:r>
              <a:rPr lang="es-ES" sz="1800" dirty="0">
                <a:latin typeface="Montserrat" panose="02000505000000020004" pitchFamily="2" charset="0"/>
              </a:rPr>
              <a:t>1 y 4: citoquímico.</a:t>
            </a:r>
          </a:p>
          <a:p>
            <a:pPr lvl="1"/>
            <a:r>
              <a:rPr lang="es-ES" sz="1800" dirty="0">
                <a:latin typeface="Montserrat" panose="02000505000000020004" pitchFamily="2" charset="0"/>
              </a:rPr>
              <a:t>2:  proteínas, glucosa y acido láctico, PCR: sospecha de encefalitis.  </a:t>
            </a:r>
          </a:p>
          <a:p>
            <a:pPr lvl="1"/>
            <a:r>
              <a:rPr lang="es-ES" sz="1800" dirty="0">
                <a:latin typeface="Montserrat" panose="02000505000000020004" pitchFamily="2" charset="0"/>
              </a:rPr>
              <a:t>3: </a:t>
            </a:r>
            <a:r>
              <a:rPr lang="es-ES" sz="1800" dirty="0" err="1">
                <a:latin typeface="Montserrat" panose="02000505000000020004" pitchFamily="2" charset="0"/>
              </a:rPr>
              <a:t>gram</a:t>
            </a:r>
            <a:r>
              <a:rPr lang="es-ES" sz="1800" dirty="0">
                <a:latin typeface="Montserrat" panose="02000505000000020004" pitchFamily="2" charset="0"/>
              </a:rPr>
              <a:t>, antígenos, cultivos. </a:t>
            </a:r>
          </a:p>
          <a:p>
            <a:r>
              <a:rPr lang="es-ES" sz="2000" b="1" dirty="0">
                <a:latin typeface="Montserrat" panose="02000505000000020004" pitchFamily="2" charset="0"/>
              </a:rPr>
              <a:t>Adicionales: </a:t>
            </a:r>
            <a:r>
              <a:rPr lang="es-ES" sz="2000" dirty="0">
                <a:latin typeface="Montserrat" panose="02000505000000020004" pitchFamily="2" charset="0"/>
              </a:rPr>
              <a:t>PCR bacteriana (</a:t>
            </a:r>
            <a:r>
              <a:rPr lang="es-ES" sz="2000" dirty="0" err="1">
                <a:latin typeface="Montserrat" panose="02000505000000020004" pitchFamily="2" charset="0"/>
              </a:rPr>
              <a:t>mycobacterium</a:t>
            </a:r>
            <a:r>
              <a:rPr lang="es-ES" sz="2000" dirty="0">
                <a:latin typeface="Montserrat" panose="02000505000000020004" pitchFamily="2" charset="0"/>
              </a:rPr>
              <a:t>), herpes, enterovirus, IgM para </a:t>
            </a:r>
            <a:r>
              <a:rPr lang="es-ES" sz="2000" dirty="0" err="1">
                <a:latin typeface="Montserrat" panose="02000505000000020004" pitchFamily="2" charset="0"/>
              </a:rPr>
              <a:t>arbovirus</a:t>
            </a:r>
            <a:r>
              <a:rPr lang="es-ES" sz="2000" dirty="0">
                <a:latin typeface="Montserrat" panose="02000505000000020004" pitchFamily="2" charset="0"/>
              </a:rPr>
              <a:t>, antígenos fúngicos, cultivos virales.</a:t>
            </a:r>
          </a:p>
          <a:p>
            <a:r>
              <a:rPr lang="es-ES" sz="2000" b="1" dirty="0">
                <a:latin typeface="Montserrat" panose="02000505000000020004" pitchFamily="2" charset="0"/>
              </a:rPr>
              <a:t>¡Guardar 5- 10 </a:t>
            </a:r>
            <a:r>
              <a:rPr lang="es-ES" sz="2000" b="1" dirty="0" err="1">
                <a:latin typeface="Montserrat" panose="02000505000000020004" pitchFamily="2" charset="0"/>
              </a:rPr>
              <a:t>cc</a:t>
            </a:r>
            <a:r>
              <a:rPr lang="es-ES" sz="2000" b="1" dirty="0">
                <a:latin typeface="Montserrat" panose="02000505000000020004" pitchFamily="2" charset="0"/>
              </a:rPr>
              <a:t> para test futuros!</a:t>
            </a:r>
          </a:p>
          <a:p>
            <a:pPr marL="0" indent="0">
              <a:buNone/>
            </a:pPr>
            <a:endParaRPr lang="es-ES" dirty="0">
              <a:latin typeface="Montserrat" panose="02000505000000020004" pitchFamily="2" charset="0"/>
            </a:endParaRPr>
          </a:p>
        </p:txBody>
      </p:sp>
      <p:pic>
        <p:nvPicPr>
          <p:cNvPr id="9" name="Imagen 8">
            <a:extLst>
              <a:ext uri="{FF2B5EF4-FFF2-40B4-BE49-F238E27FC236}">
                <a16:creationId xmlns:a16="http://schemas.microsoft.com/office/drawing/2014/main" id="{611DF405-EE20-4ED8-B855-458CFAE0BA26}"/>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3837" y="853789"/>
            <a:ext cx="3834008" cy="2774357"/>
          </a:xfrm>
          <a:prstGeom prst="rect">
            <a:avLst/>
          </a:prstGeom>
          <a:ln>
            <a:solidFill>
              <a:schemeClr val="tx1"/>
            </a:solidFill>
          </a:ln>
        </p:spPr>
      </p:pic>
      <p:pic>
        <p:nvPicPr>
          <p:cNvPr id="10" name="Imagen 9">
            <a:extLst>
              <a:ext uri="{FF2B5EF4-FFF2-40B4-BE49-F238E27FC236}">
                <a16:creationId xmlns:a16="http://schemas.microsoft.com/office/drawing/2014/main" id="{B0C51E59-FEDE-4FA8-BEFC-EE7E4DAD88E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724812" y="543157"/>
            <a:ext cx="7192659" cy="3084989"/>
          </a:xfrm>
          <a:prstGeom prst="rect">
            <a:avLst/>
          </a:prstGeom>
          <a:ln>
            <a:solidFill>
              <a:schemeClr val="tx1"/>
            </a:solidFill>
          </a:ln>
        </p:spPr>
      </p:pic>
    </p:spTree>
    <p:extLst>
      <p:ext uri="{BB962C8B-B14F-4D97-AF65-F5344CB8AC3E}">
        <p14:creationId xmlns:p14="http://schemas.microsoft.com/office/powerpoint/2010/main" val="255064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xit" presetSubtype="0" fill="hold" grpId="0" nodeType="withEffect">
                                  <p:stCondLst>
                                    <p:cond delay="0"/>
                                  </p:stCondLst>
                                  <p:childTnLst>
                                    <p:animEffect transition="out" filter="fade">
                                      <p:cBhvr>
                                        <p:cTn id="9" dur="500"/>
                                        <p:tgtEl>
                                          <p:spTgt spid="5">
                                            <p:txEl>
                                              <p:pRg st="0" end="0"/>
                                            </p:txEl>
                                          </p:spTgt>
                                        </p:tgtEl>
                                      </p:cBhvr>
                                    </p:animEffect>
                                    <p:set>
                                      <p:cBhvr>
                                        <p:cTn id="10" dur="1" fill="hold">
                                          <p:stCondLst>
                                            <p:cond delay="499"/>
                                          </p:stCondLst>
                                        </p:cTn>
                                        <p:tgtEl>
                                          <p:spTgt spid="5">
                                            <p:txEl>
                                              <p:pRg st="0" end="0"/>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5">
                                            <p:txEl>
                                              <p:pRg st="1" end="1"/>
                                            </p:txEl>
                                          </p:spTgt>
                                        </p:tgtEl>
                                      </p:cBhvr>
                                    </p:animEffect>
                                    <p:set>
                                      <p:cBhvr>
                                        <p:cTn id="13" dur="1" fill="hold">
                                          <p:stCondLst>
                                            <p:cond delay="499"/>
                                          </p:stCondLst>
                                        </p:cTn>
                                        <p:tgtEl>
                                          <p:spTgt spid="5">
                                            <p:txEl>
                                              <p:pRg st="1" end="1"/>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5">
                                            <p:txEl>
                                              <p:pRg st="2" end="2"/>
                                            </p:txEl>
                                          </p:spTgt>
                                        </p:tgtEl>
                                      </p:cBhvr>
                                    </p:animEffect>
                                    <p:set>
                                      <p:cBhvr>
                                        <p:cTn id="16" dur="1" fill="hold">
                                          <p:stCondLst>
                                            <p:cond delay="499"/>
                                          </p:stCondLst>
                                        </p:cTn>
                                        <p:tgtEl>
                                          <p:spTgt spid="5">
                                            <p:txEl>
                                              <p:pRg st="2" end="2"/>
                                            </p:txEl>
                                          </p:spTgt>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5">
                                            <p:txEl>
                                              <p:pRg st="3" end="3"/>
                                            </p:txEl>
                                          </p:spTgt>
                                        </p:tgtEl>
                                      </p:cBhvr>
                                    </p:animEffect>
                                    <p:set>
                                      <p:cBhvr>
                                        <p:cTn id="19" dur="1" fill="hold">
                                          <p:stCondLst>
                                            <p:cond delay="499"/>
                                          </p:stCondLst>
                                        </p:cTn>
                                        <p:tgtEl>
                                          <p:spTgt spid="5">
                                            <p:txEl>
                                              <p:pRg st="3" end="3"/>
                                            </p:txEl>
                                          </p:spTgt>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5">
                                            <p:txEl>
                                              <p:pRg st="4" end="4"/>
                                            </p:txEl>
                                          </p:spTgt>
                                        </p:tgtEl>
                                      </p:cBhvr>
                                    </p:animEffect>
                                    <p:set>
                                      <p:cBhvr>
                                        <p:cTn id="22" dur="1" fill="hold">
                                          <p:stCondLst>
                                            <p:cond delay="499"/>
                                          </p:stCondLst>
                                        </p:cTn>
                                        <p:tgtEl>
                                          <p:spTgt spid="5">
                                            <p:txEl>
                                              <p:pRg st="4" end="4"/>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5">
                                            <p:txEl>
                                              <p:pRg st="5" end="5"/>
                                            </p:txEl>
                                          </p:spTgt>
                                        </p:tgtEl>
                                      </p:cBhvr>
                                    </p:animEffect>
                                    <p:set>
                                      <p:cBhvr>
                                        <p:cTn id="25" dur="1" fill="hold">
                                          <p:stCondLst>
                                            <p:cond delay="499"/>
                                          </p:stCondLst>
                                        </p:cTn>
                                        <p:tgtEl>
                                          <p:spTgt spid="5">
                                            <p:txEl>
                                              <p:pRg st="5" end="5"/>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5">
                                            <p:txEl>
                                              <p:pRg st="6" end="6"/>
                                            </p:txEl>
                                          </p:spTgt>
                                        </p:tgtEl>
                                      </p:cBhvr>
                                    </p:animEffect>
                                    <p:set>
                                      <p:cBhvr>
                                        <p:cTn id="28" dur="1" fill="hold">
                                          <p:stCondLst>
                                            <p:cond delay="499"/>
                                          </p:stCondLst>
                                        </p:cTn>
                                        <p:tgtEl>
                                          <p:spTgt spid="5">
                                            <p:txEl>
                                              <p:pRg st="6" end="6"/>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Marcador de contenido 3">
            <a:extLst>
              <a:ext uri="{FF2B5EF4-FFF2-40B4-BE49-F238E27FC236}">
                <a16:creationId xmlns:a16="http://schemas.microsoft.com/office/drawing/2014/main" id="{9EC99B62-5EE4-4D78-96B7-4A715634B7BB}"/>
              </a:ext>
            </a:extLst>
          </p:cNvPr>
          <p:cNvGraphicFramePr>
            <a:graphicFrameLocks noGrp="1"/>
          </p:cNvGraphicFramePr>
          <p:nvPr>
            <p:ph idx="1"/>
            <p:extLst>
              <p:ext uri="{D42A27DB-BD31-4B8C-83A1-F6EECF244321}">
                <p14:modId xmlns:p14="http://schemas.microsoft.com/office/powerpoint/2010/main" val="2102806636"/>
              </p:ext>
            </p:extLst>
          </p:nvPr>
        </p:nvGraphicFramePr>
        <p:xfrm>
          <a:off x="2963917" y="777766"/>
          <a:ext cx="9871086" cy="50029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4889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60116" y="353741"/>
            <a:ext cx="8144435" cy="857443"/>
          </a:xfrm>
        </p:spPr>
        <p:txBody>
          <a:bodyPr>
            <a:normAutofit/>
          </a:bodyPr>
          <a:lstStyle/>
          <a:p>
            <a:r>
              <a:rPr lang="es-CO" sz="3600" b="1" dirty="0">
                <a:solidFill>
                  <a:srgbClr val="3BB0B0"/>
                </a:solidFill>
                <a:latin typeface="Montserrat" panose="02000505000000020004" pitchFamily="2" charset="0"/>
              </a:rPr>
              <a:t>Análisis del LCR</a:t>
            </a:r>
          </a:p>
        </p:txBody>
      </p:sp>
      <p:sp>
        <p:nvSpPr>
          <p:cNvPr id="10" name="Marcador de contenido 16">
            <a:extLst>
              <a:ext uri="{FF2B5EF4-FFF2-40B4-BE49-F238E27FC236}">
                <a16:creationId xmlns:a16="http://schemas.microsoft.com/office/drawing/2014/main" id="{24C310DE-A357-44A1-B64B-E1EC67F504E2}"/>
              </a:ext>
            </a:extLst>
          </p:cNvPr>
          <p:cNvSpPr>
            <a:spLocks noGrp="1"/>
          </p:cNvSpPr>
          <p:nvPr>
            <p:ph idx="1"/>
          </p:nvPr>
        </p:nvSpPr>
        <p:spPr>
          <a:xfrm>
            <a:off x="5000045" y="1139013"/>
            <a:ext cx="7015619" cy="4579973"/>
          </a:xfrm>
        </p:spPr>
        <p:txBody>
          <a:bodyPr>
            <a:normAutofit/>
          </a:bodyPr>
          <a:lstStyle/>
          <a:p>
            <a:r>
              <a:rPr lang="es-ES" sz="1800" b="1" dirty="0">
                <a:latin typeface="Montserrat" panose="02000505000000020004" pitchFamily="2" charset="0"/>
              </a:rPr>
              <a:t>Gram: S: </a:t>
            </a:r>
            <a:r>
              <a:rPr lang="es-ES" sz="1800" dirty="0">
                <a:latin typeface="Montserrat" panose="02000505000000020004" pitchFamily="2" charset="0"/>
              </a:rPr>
              <a:t>25% para Listeria hasta 90% para neumococo. Cae el 50% cuando reciben antibióticos. </a:t>
            </a:r>
            <a:r>
              <a:rPr lang="es-ES" sz="1800" b="1" dirty="0">
                <a:latin typeface="Montserrat" panose="02000505000000020004" pitchFamily="2" charset="0"/>
              </a:rPr>
              <a:t>Muy específico:</a:t>
            </a:r>
            <a:r>
              <a:rPr lang="es-ES" sz="1800" dirty="0">
                <a:latin typeface="Montserrat" panose="02000505000000020004" pitchFamily="2" charset="0"/>
              </a:rPr>
              <a:t> 100%.</a:t>
            </a:r>
          </a:p>
          <a:p>
            <a:r>
              <a:rPr lang="es-ES" sz="1800" b="1" dirty="0">
                <a:latin typeface="Montserrat" panose="02000505000000020004" pitchFamily="2" charset="0"/>
              </a:rPr>
              <a:t>Cultivo: E: </a:t>
            </a:r>
            <a:r>
              <a:rPr lang="es-ES" sz="1800" dirty="0">
                <a:latin typeface="Montserrat" panose="02000505000000020004" pitchFamily="2" charset="0"/>
              </a:rPr>
              <a:t>100% </a:t>
            </a:r>
            <a:r>
              <a:rPr lang="es-ES" sz="1800" b="1" dirty="0">
                <a:latin typeface="Montserrat" panose="02000505000000020004" pitchFamily="2" charset="0"/>
              </a:rPr>
              <a:t>S: </a:t>
            </a:r>
            <a:r>
              <a:rPr lang="es-ES" sz="1800" dirty="0">
                <a:latin typeface="Montserrat" panose="02000505000000020004" pitchFamily="2" charset="0"/>
              </a:rPr>
              <a:t>varía: </a:t>
            </a:r>
          </a:p>
          <a:p>
            <a:pPr lvl="1"/>
            <a:r>
              <a:rPr lang="es-ES" sz="1600" dirty="0">
                <a:latin typeface="Montserrat" panose="02000505000000020004" pitchFamily="2" charset="0"/>
              </a:rPr>
              <a:t>75% para S. </a:t>
            </a:r>
            <a:r>
              <a:rPr lang="es-ES" sz="1600" dirty="0" err="1">
                <a:latin typeface="Montserrat" panose="02000505000000020004" pitchFamily="2" charset="0"/>
              </a:rPr>
              <a:t>pneumoniae</a:t>
            </a:r>
            <a:r>
              <a:rPr lang="es-ES" sz="1600" dirty="0">
                <a:latin typeface="Montserrat" panose="02000505000000020004" pitchFamily="2" charset="0"/>
              </a:rPr>
              <a:t>.</a:t>
            </a:r>
          </a:p>
          <a:p>
            <a:pPr lvl="1"/>
            <a:r>
              <a:rPr lang="es-ES" sz="1600" dirty="0">
                <a:latin typeface="Montserrat" panose="02000505000000020004" pitchFamily="2" charset="0"/>
              </a:rPr>
              <a:t>50-90% para H. </a:t>
            </a:r>
            <a:r>
              <a:rPr lang="es-ES" sz="1600" dirty="0" err="1">
                <a:latin typeface="Montserrat" panose="02000505000000020004" pitchFamily="2" charset="0"/>
              </a:rPr>
              <a:t>influenzae</a:t>
            </a:r>
            <a:r>
              <a:rPr lang="es-ES" sz="1600" dirty="0">
                <a:latin typeface="Montserrat" panose="02000505000000020004" pitchFamily="2" charset="0"/>
              </a:rPr>
              <a:t>.</a:t>
            </a:r>
          </a:p>
          <a:p>
            <a:pPr lvl="1"/>
            <a:r>
              <a:rPr lang="es-ES" sz="1600" dirty="0">
                <a:latin typeface="Montserrat" panose="02000505000000020004" pitchFamily="2" charset="0"/>
              </a:rPr>
              <a:t>40-60% para N. </a:t>
            </a:r>
            <a:r>
              <a:rPr lang="es-ES" sz="1600" dirty="0" err="1">
                <a:latin typeface="Montserrat" panose="02000505000000020004" pitchFamily="2" charset="0"/>
              </a:rPr>
              <a:t>meningitidis</a:t>
            </a:r>
            <a:r>
              <a:rPr lang="es-ES" sz="1600" dirty="0">
                <a:latin typeface="Montserrat" panose="02000505000000020004" pitchFamily="2" charset="0"/>
              </a:rPr>
              <a:t>.</a:t>
            </a:r>
          </a:p>
          <a:p>
            <a:r>
              <a:rPr lang="es-ES" sz="1800" b="1" dirty="0">
                <a:latin typeface="Montserrat" panose="02000505000000020004" pitchFamily="2" charset="0"/>
              </a:rPr>
              <a:t>PCR:</a:t>
            </a:r>
          </a:p>
          <a:p>
            <a:pPr lvl="1"/>
            <a:r>
              <a:rPr lang="es-ES" sz="1600" b="1" dirty="0">
                <a:latin typeface="Montserrat" panose="02000505000000020004" pitchFamily="2" charset="0"/>
              </a:rPr>
              <a:t>Herpes: S: </a:t>
            </a:r>
            <a:r>
              <a:rPr lang="es-ES" sz="1600" dirty="0">
                <a:latin typeface="Montserrat" panose="02000505000000020004" pitchFamily="2" charset="0"/>
              </a:rPr>
              <a:t>96-98% </a:t>
            </a:r>
            <a:r>
              <a:rPr lang="es-ES" sz="1600" b="1" dirty="0">
                <a:latin typeface="Montserrat" panose="02000505000000020004" pitchFamily="2" charset="0"/>
              </a:rPr>
              <a:t>E: </a:t>
            </a:r>
            <a:r>
              <a:rPr lang="es-ES" sz="1600" dirty="0">
                <a:latin typeface="Montserrat" panose="02000505000000020004" pitchFamily="2" charset="0"/>
              </a:rPr>
              <a:t>94-99% disminuye en 1eros 3 días de infección. Se aconseja repetirlo 3- 7 días si el 1ero es negativo y persiste la sospecha. </a:t>
            </a:r>
          </a:p>
          <a:p>
            <a:pPr lvl="1"/>
            <a:r>
              <a:rPr lang="es-ES" sz="1600" b="1" dirty="0">
                <a:latin typeface="Montserrat" panose="02000505000000020004" pitchFamily="2" charset="0"/>
              </a:rPr>
              <a:t>VZV: S: </a:t>
            </a:r>
            <a:r>
              <a:rPr lang="es-ES" sz="1600" dirty="0">
                <a:latin typeface="Montserrat" panose="02000505000000020004" pitchFamily="2" charset="0"/>
              </a:rPr>
              <a:t>30% en vasculopatía, 60% en meningoencefalitis.</a:t>
            </a:r>
          </a:p>
          <a:p>
            <a:pPr lvl="1"/>
            <a:r>
              <a:rPr lang="es-ES" sz="1600" b="1" dirty="0">
                <a:latin typeface="Montserrat" panose="02000505000000020004" pitchFamily="2" charset="0"/>
              </a:rPr>
              <a:t>CMV: S: </a:t>
            </a:r>
            <a:r>
              <a:rPr lang="es-ES" sz="1600" dirty="0">
                <a:latin typeface="Montserrat" panose="02000505000000020004" pitchFamily="2" charset="0"/>
              </a:rPr>
              <a:t>82-100% </a:t>
            </a:r>
            <a:r>
              <a:rPr lang="es-ES" sz="1600" b="1" dirty="0">
                <a:latin typeface="Montserrat" panose="02000505000000020004" pitchFamily="2" charset="0"/>
              </a:rPr>
              <a:t>E: </a:t>
            </a:r>
            <a:r>
              <a:rPr lang="es-ES" sz="1600" dirty="0">
                <a:latin typeface="Montserrat" panose="02000505000000020004" pitchFamily="2" charset="0"/>
              </a:rPr>
              <a:t>86-100% (inmunocompetentes).</a:t>
            </a:r>
          </a:p>
          <a:p>
            <a:r>
              <a:rPr lang="es-ES" sz="1800" b="1" dirty="0">
                <a:latin typeface="Montserrat" panose="02000505000000020004" pitchFamily="2" charset="0"/>
              </a:rPr>
              <a:t>Lactato:</a:t>
            </a:r>
            <a:r>
              <a:rPr lang="es-ES" sz="1800" dirty="0">
                <a:latin typeface="Montserrat" panose="02000505000000020004" pitchFamily="2" charset="0"/>
              </a:rPr>
              <a:t> diferencia origen bacteriano vs. viral </a:t>
            </a:r>
            <a:r>
              <a:rPr lang="es-ES" sz="1800" b="1" dirty="0">
                <a:latin typeface="Montserrat" panose="02000505000000020004" pitchFamily="2" charset="0"/>
              </a:rPr>
              <a:t>S</a:t>
            </a:r>
            <a:r>
              <a:rPr lang="es-ES" sz="1800" dirty="0">
                <a:latin typeface="Montserrat" panose="02000505000000020004" pitchFamily="2" charset="0"/>
              </a:rPr>
              <a:t>:93% </a:t>
            </a:r>
            <a:r>
              <a:rPr lang="es-ES" sz="1800" b="1" dirty="0">
                <a:latin typeface="Montserrat" panose="02000505000000020004" pitchFamily="2" charset="0"/>
              </a:rPr>
              <a:t>E: </a:t>
            </a:r>
            <a:r>
              <a:rPr lang="es-ES" sz="1800" dirty="0">
                <a:latin typeface="Montserrat" panose="02000505000000020004" pitchFamily="2" charset="0"/>
              </a:rPr>
              <a:t>96%.</a:t>
            </a:r>
            <a:endParaRPr lang="es-CO" sz="2000" dirty="0">
              <a:solidFill>
                <a:srgbClr val="0A2F4F"/>
              </a:solidFill>
              <a:latin typeface="Montserrat" panose="02000505000000020004" pitchFamily="2" charset="0"/>
            </a:endParaRPr>
          </a:p>
        </p:txBody>
      </p:sp>
    </p:spTree>
    <p:extLst>
      <p:ext uri="{BB962C8B-B14F-4D97-AF65-F5344CB8AC3E}">
        <p14:creationId xmlns:p14="http://schemas.microsoft.com/office/powerpoint/2010/main" val="37020168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73074" y="117333"/>
            <a:ext cx="8144435" cy="857443"/>
          </a:xfrm>
        </p:spPr>
        <p:txBody>
          <a:bodyPr>
            <a:normAutofit/>
          </a:bodyPr>
          <a:lstStyle/>
          <a:p>
            <a:r>
              <a:rPr lang="es-CO" sz="3200" b="1" dirty="0">
                <a:solidFill>
                  <a:srgbClr val="3BB0B0"/>
                </a:solidFill>
                <a:latin typeface="Montserrat" panose="02000505000000020004" pitchFamily="2" charset="0"/>
              </a:rPr>
              <a:t>Tratamiento empírico </a:t>
            </a:r>
          </a:p>
        </p:txBody>
      </p:sp>
      <p:sp>
        <p:nvSpPr>
          <p:cNvPr id="10" name="Marcador de contenido 16">
            <a:extLst>
              <a:ext uri="{FF2B5EF4-FFF2-40B4-BE49-F238E27FC236}">
                <a16:creationId xmlns:a16="http://schemas.microsoft.com/office/drawing/2014/main" id="{24C310DE-A357-44A1-B64B-E1EC67F504E2}"/>
              </a:ext>
            </a:extLst>
          </p:cNvPr>
          <p:cNvSpPr>
            <a:spLocks noGrp="1"/>
          </p:cNvSpPr>
          <p:nvPr>
            <p:ph idx="1"/>
          </p:nvPr>
        </p:nvSpPr>
        <p:spPr>
          <a:xfrm>
            <a:off x="6005083" y="797604"/>
            <a:ext cx="6043843" cy="4241800"/>
          </a:xfrm>
        </p:spPr>
        <p:txBody>
          <a:bodyPr>
            <a:normAutofit/>
          </a:bodyPr>
          <a:lstStyle/>
          <a:p>
            <a:r>
              <a:rPr lang="es-ES" sz="2000" b="1" dirty="0">
                <a:latin typeface="Montserrat" panose="02000505000000020004" pitchFamily="2" charset="0"/>
              </a:rPr>
              <a:t>Antibióticos empíricos</a:t>
            </a:r>
          </a:p>
          <a:p>
            <a:pPr lvl="1"/>
            <a:r>
              <a:rPr lang="es-ES" sz="1800" b="1" dirty="0">
                <a:latin typeface="Montserrat" panose="02000505000000020004" pitchFamily="2" charset="0"/>
              </a:rPr>
              <a:t>Deben de iniciarse lo más rápido posible a la llegada del paciente.</a:t>
            </a:r>
          </a:p>
          <a:p>
            <a:pPr lvl="2"/>
            <a:r>
              <a:rPr lang="es-ES" sz="1400" dirty="0">
                <a:latin typeface="Montserrat" panose="02000505000000020004" pitchFamily="2" charset="0"/>
              </a:rPr>
              <a:t>Cada hora de retraso aumenta mortalidad 12.6%. </a:t>
            </a:r>
          </a:p>
          <a:p>
            <a:pPr lvl="1"/>
            <a:r>
              <a:rPr lang="es-ES" sz="1800" b="1" dirty="0">
                <a:latin typeface="Montserrat" panose="02000505000000020004" pitchFamily="2" charset="0"/>
              </a:rPr>
              <a:t>Criterios: </a:t>
            </a:r>
            <a:endParaRPr lang="es-CO" sz="1800" b="1" dirty="0">
              <a:latin typeface="Montserrat" panose="02000505000000020004" pitchFamily="2" charset="0"/>
            </a:endParaRPr>
          </a:p>
          <a:p>
            <a:pPr lvl="2"/>
            <a:r>
              <a:rPr lang="es-CO" sz="1400" dirty="0">
                <a:latin typeface="Montserrat" panose="02000505000000020004" pitchFamily="2" charset="0"/>
              </a:rPr>
              <a:t>Tiempo de </a:t>
            </a:r>
            <a:r>
              <a:rPr lang="es-ES" sz="1400" dirty="0">
                <a:latin typeface="Montserrat" panose="02000505000000020004" pitchFamily="2" charset="0"/>
              </a:rPr>
              <a:t>instauración de los síntomas.</a:t>
            </a:r>
          </a:p>
          <a:p>
            <a:pPr lvl="2"/>
            <a:r>
              <a:rPr lang="es-ES" sz="1400" dirty="0">
                <a:latin typeface="Montserrat" panose="02000505000000020004" pitchFamily="2" charset="0"/>
              </a:rPr>
              <a:t>Edad del paciente. </a:t>
            </a:r>
          </a:p>
          <a:p>
            <a:pPr lvl="2"/>
            <a:r>
              <a:rPr lang="es-ES" sz="1400" dirty="0">
                <a:latin typeface="Montserrat" panose="02000505000000020004" pitchFamily="2" charset="0"/>
              </a:rPr>
              <a:t>Factores de riesgo adicionales.</a:t>
            </a:r>
          </a:p>
          <a:p>
            <a:r>
              <a:rPr lang="es-CO" sz="2000" b="1" dirty="0">
                <a:solidFill>
                  <a:srgbClr val="0A2F4F"/>
                </a:solidFill>
                <a:latin typeface="Montserrat" panose="02000505000000020004" pitchFamily="2" charset="0"/>
              </a:rPr>
              <a:t>Corticoides</a:t>
            </a:r>
          </a:p>
          <a:p>
            <a:pPr lvl="1"/>
            <a:r>
              <a:rPr lang="es-CO" sz="1800" dirty="0">
                <a:solidFill>
                  <a:srgbClr val="0A2F4F"/>
                </a:solidFill>
                <a:latin typeface="Montserrat" panose="02000505000000020004" pitchFamily="2" charset="0"/>
              </a:rPr>
              <a:t>Solo en sospecha de neumococo.</a:t>
            </a:r>
          </a:p>
          <a:p>
            <a:pPr lvl="1"/>
            <a:r>
              <a:rPr lang="es-CO" sz="1800" dirty="0">
                <a:solidFill>
                  <a:srgbClr val="0A2F4F"/>
                </a:solidFill>
                <a:latin typeface="Montserrat" panose="02000505000000020004" pitchFamily="2" charset="0"/>
              </a:rPr>
              <a:t>Primera dosis de antibiótico *hasta 4 horas. </a:t>
            </a:r>
          </a:p>
          <a:p>
            <a:pPr lvl="1"/>
            <a:r>
              <a:rPr lang="es-CO" sz="1800" dirty="0">
                <a:solidFill>
                  <a:srgbClr val="0A2F4F"/>
                </a:solidFill>
                <a:latin typeface="Montserrat" panose="02000505000000020004" pitchFamily="2" charset="0"/>
              </a:rPr>
              <a:t>10 mg c 4/horas y se debe continuar hasta el alta. </a:t>
            </a:r>
          </a:p>
          <a:p>
            <a:pPr lvl="1"/>
            <a:r>
              <a:rPr lang="es-CO" sz="1800" dirty="0">
                <a:solidFill>
                  <a:srgbClr val="0A2F4F"/>
                </a:solidFill>
                <a:latin typeface="Montserrat" panose="02000505000000020004" pitchFamily="2" charset="0"/>
              </a:rPr>
              <a:t>Previene sordera por meningitis. </a:t>
            </a:r>
          </a:p>
        </p:txBody>
      </p:sp>
      <p:graphicFrame>
        <p:nvGraphicFramePr>
          <p:cNvPr id="11" name="Tabla 7">
            <a:extLst>
              <a:ext uri="{FF2B5EF4-FFF2-40B4-BE49-F238E27FC236}">
                <a16:creationId xmlns:a16="http://schemas.microsoft.com/office/drawing/2014/main" id="{652964A2-1002-4232-B417-BA7B3F3CE4D1}"/>
              </a:ext>
            </a:extLst>
          </p:cNvPr>
          <p:cNvGraphicFramePr>
            <a:graphicFrameLocks noGrp="1"/>
          </p:cNvGraphicFramePr>
          <p:nvPr>
            <p:extLst>
              <p:ext uri="{D42A27DB-BD31-4B8C-83A1-F6EECF244321}">
                <p14:modId xmlns:p14="http://schemas.microsoft.com/office/powerpoint/2010/main" val="1568888383"/>
              </p:ext>
            </p:extLst>
          </p:nvPr>
        </p:nvGraphicFramePr>
        <p:xfrm>
          <a:off x="1357927" y="857443"/>
          <a:ext cx="9294312" cy="3043416"/>
        </p:xfrm>
        <a:graphic>
          <a:graphicData uri="http://schemas.openxmlformats.org/drawingml/2006/table">
            <a:tbl>
              <a:tblPr firstRow="1" bandRow="1">
                <a:tableStyleId>{7DF18680-E054-41AD-8BC1-D1AEF772440D}</a:tableStyleId>
              </a:tblPr>
              <a:tblGrid>
                <a:gridCol w="1519825">
                  <a:extLst>
                    <a:ext uri="{9D8B030D-6E8A-4147-A177-3AD203B41FA5}">
                      <a16:colId xmlns:a16="http://schemas.microsoft.com/office/drawing/2014/main" val="3868603371"/>
                    </a:ext>
                  </a:extLst>
                </a:gridCol>
                <a:gridCol w="2455101">
                  <a:extLst>
                    <a:ext uri="{9D8B030D-6E8A-4147-A177-3AD203B41FA5}">
                      <a16:colId xmlns:a16="http://schemas.microsoft.com/office/drawing/2014/main" val="1150758561"/>
                    </a:ext>
                  </a:extLst>
                </a:gridCol>
                <a:gridCol w="1870553">
                  <a:extLst>
                    <a:ext uri="{9D8B030D-6E8A-4147-A177-3AD203B41FA5}">
                      <a16:colId xmlns:a16="http://schemas.microsoft.com/office/drawing/2014/main" val="3526904072"/>
                    </a:ext>
                  </a:extLst>
                </a:gridCol>
                <a:gridCol w="3448833">
                  <a:extLst>
                    <a:ext uri="{9D8B030D-6E8A-4147-A177-3AD203B41FA5}">
                      <a16:colId xmlns:a16="http://schemas.microsoft.com/office/drawing/2014/main" val="2707616150"/>
                    </a:ext>
                  </a:extLst>
                </a:gridCol>
              </a:tblGrid>
              <a:tr h="748571">
                <a:tc>
                  <a:txBody>
                    <a:bodyPr/>
                    <a:lstStyle/>
                    <a:p>
                      <a:pPr algn="ctr"/>
                      <a:r>
                        <a:rPr lang="es-ES" sz="1400" dirty="0">
                          <a:latin typeface="Montserrat" panose="02000505000000020004" pitchFamily="2" charset="0"/>
                        </a:rPr>
                        <a:t>Grupo de paciente </a:t>
                      </a:r>
                      <a:endParaRPr lang="es-ES" sz="1400" i="0" dirty="0">
                        <a:latin typeface="Montserrat" panose="02000505000000020004" pitchFamily="2" charset="0"/>
                      </a:endParaRPr>
                    </a:p>
                  </a:txBody>
                  <a:tcPr anchor="ctr"/>
                </a:tc>
                <a:tc>
                  <a:txBody>
                    <a:bodyPr/>
                    <a:lstStyle/>
                    <a:p>
                      <a:pPr algn="ctr"/>
                      <a:r>
                        <a:rPr lang="es-ES" sz="1400" dirty="0">
                          <a:latin typeface="Montserrat" panose="02000505000000020004" pitchFamily="2" charset="0"/>
                        </a:rPr>
                        <a:t>Neumococo con sensibilidad reducida a la penicilina </a:t>
                      </a:r>
                      <a:endParaRPr lang="es-ES" sz="1400" i="0" dirty="0">
                        <a:latin typeface="Montserrat" panose="02000505000000020004" pitchFamily="2" charset="0"/>
                      </a:endParaRPr>
                    </a:p>
                  </a:txBody>
                  <a:tcPr anchor="ctr"/>
                </a:tc>
                <a:tc>
                  <a:txBody>
                    <a:bodyPr/>
                    <a:lstStyle/>
                    <a:p>
                      <a:pPr algn="ctr"/>
                      <a:r>
                        <a:rPr lang="es-ES" sz="1400" dirty="0">
                          <a:latin typeface="Montserrat" panose="02000505000000020004" pitchFamily="2" charset="0"/>
                        </a:rPr>
                        <a:t>Neumococo susceptible a penicilina </a:t>
                      </a:r>
                      <a:endParaRPr lang="es-ES" sz="1400" i="0" dirty="0">
                        <a:latin typeface="Montserrat" panose="02000505000000020004" pitchFamily="2" charset="0"/>
                      </a:endParaRPr>
                    </a:p>
                  </a:txBody>
                  <a:tcPr anchor="ctr"/>
                </a:tc>
                <a:tc>
                  <a:txBody>
                    <a:bodyPr/>
                    <a:lstStyle/>
                    <a:p>
                      <a:pPr algn="ctr"/>
                      <a:r>
                        <a:rPr lang="es-ES" sz="1400" dirty="0">
                          <a:latin typeface="Montserrat" panose="02000505000000020004" pitchFamily="2" charset="0"/>
                        </a:rPr>
                        <a:t>Dosis intravenosa </a:t>
                      </a:r>
                      <a:endParaRPr lang="es-ES" sz="1400" i="0" dirty="0">
                        <a:latin typeface="Montserrat" panose="02000505000000020004" pitchFamily="2" charset="0"/>
                      </a:endParaRPr>
                    </a:p>
                  </a:txBody>
                  <a:tcPr anchor="ctr"/>
                </a:tc>
                <a:extLst>
                  <a:ext uri="{0D108BD9-81ED-4DB2-BD59-A6C34878D82A}">
                    <a16:rowId xmlns:a16="http://schemas.microsoft.com/office/drawing/2014/main" val="532324187"/>
                  </a:ext>
                </a:extLst>
              </a:tr>
              <a:tr h="1189315">
                <a:tc>
                  <a:txBody>
                    <a:bodyPr/>
                    <a:lstStyle/>
                    <a:p>
                      <a:r>
                        <a:rPr lang="es-ES" sz="1200" dirty="0">
                          <a:latin typeface="Montserrat" panose="02000505000000020004" pitchFamily="2" charset="0"/>
                        </a:rPr>
                        <a:t>Edad &gt;18 a &lt;50 a </a:t>
                      </a:r>
                      <a:endParaRPr lang="es-ES" sz="1200" b="1" i="0" dirty="0">
                        <a:latin typeface="Montserrat" panose="02000505000000020004" pitchFamily="2" charset="0"/>
                      </a:endParaRPr>
                    </a:p>
                  </a:txBody>
                  <a:tcPr anchor="ctr"/>
                </a:tc>
                <a:tc>
                  <a:txBody>
                    <a:bodyPr/>
                    <a:lstStyle/>
                    <a:p>
                      <a:r>
                        <a:rPr lang="es-ES" sz="1200" dirty="0">
                          <a:latin typeface="Montserrat" panose="02000505000000020004" pitchFamily="2" charset="0"/>
                        </a:rPr>
                        <a:t>Cefotaxima o ceftriaxona </a:t>
                      </a:r>
                      <a:r>
                        <a:rPr lang="es-CO" sz="1200" dirty="0">
                          <a:latin typeface="Montserrat" panose="02000505000000020004" pitchFamily="2" charset="0"/>
                        </a:rPr>
                        <a:t>+ vancomicina o rifampicina </a:t>
                      </a:r>
                      <a:endParaRPr lang="es-ES" sz="1200" i="0" dirty="0">
                        <a:latin typeface="Montserrat" panose="02000505000000020004" pitchFamily="2" charset="0"/>
                      </a:endParaRPr>
                    </a:p>
                  </a:txBody>
                  <a:tcPr anchor="ctr"/>
                </a:tc>
                <a:tc>
                  <a:txBody>
                    <a:bodyPr/>
                    <a:lstStyle/>
                    <a:p>
                      <a:r>
                        <a:rPr lang="es-CO" sz="1200" dirty="0">
                          <a:latin typeface="Montserrat" panose="02000505000000020004" pitchFamily="2" charset="0"/>
                        </a:rPr>
                        <a:t>Cefotaxima o ceftriaxona </a:t>
                      </a:r>
                      <a:endParaRPr lang="es-ES" sz="1200" i="0" dirty="0">
                        <a:latin typeface="Montserrat" panose="02000505000000020004" pitchFamily="2" charset="0"/>
                      </a:endParaRPr>
                    </a:p>
                  </a:txBody>
                  <a:tcPr anchor="ctr"/>
                </a:tc>
                <a:tc>
                  <a:txBody>
                    <a:bodyPr/>
                    <a:lstStyle/>
                    <a:p>
                      <a:r>
                        <a:rPr lang="es-CO" sz="1200" dirty="0">
                          <a:latin typeface="Montserrat" panose="02000505000000020004" pitchFamily="2" charset="0"/>
                        </a:rPr>
                        <a:t>Ceftriaxona: 2 gr c/12 </a:t>
                      </a:r>
                      <a:r>
                        <a:rPr lang="es-CO" sz="1200" dirty="0" err="1">
                          <a:latin typeface="Montserrat" panose="02000505000000020004" pitchFamily="2" charset="0"/>
                        </a:rPr>
                        <a:t>hrs</a:t>
                      </a:r>
                      <a:r>
                        <a:rPr lang="es-CO" sz="1200" dirty="0">
                          <a:latin typeface="Montserrat" panose="02000505000000020004" pitchFamily="2" charset="0"/>
                        </a:rPr>
                        <a:t> o 4grs c/24 </a:t>
                      </a:r>
                      <a:r>
                        <a:rPr lang="es-CO" sz="1200" dirty="0" err="1">
                          <a:latin typeface="Montserrat" panose="02000505000000020004" pitchFamily="2" charset="0"/>
                        </a:rPr>
                        <a:t>hrs</a:t>
                      </a:r>
                      <a:r>
                        <a:rPr lang="es-CO" sz="1200" dirty="0">
                          <a:latin typeface="Montserrat" panose="02000505000000020004" pitchFamily="2" charset="0"/>
                        </a:rPr>
                        <a:t> </a:t>
                      </a:r>
                    </a:p>
                    <a:p>
                      <a:r>
                        <a:rPr lang="es-CO" sz="1200" dirty="0">
                          <a:latin typeface="Montserrat" panose="02000505000000020004" pitchFamily="2" charset="0"/>
                        </a:rPr>
                        <a:t>Cefotaxima: 2 gr c/4 – 6 </a:t>
                      </a:r>
                      <a:r>
                        <a:rPr lang="es-CO" sz="1200" dirty="0" err="1">
                          <a:latin typeface="Montserrat" panose="02000505000000020004" pitchFamily="2" charset="0"/>
                        </a:rPr>
                        <a:t>hrs</a:t>
                      </a:r>
                      <a:endParaRPr lang="es-CO" sz="1200" dirty="0">
                        <a:latin typeface="Montserrat" panose="02000505000000020004" pitchFamily="2" charset="0"/>
                      </a:endParaRPr>
                    </a:p>
                    <a:p>
                      <a:r>
                        <a:rPr lang="es-CO" sz="1200" dirty="0">
                          <a:latin typeface="Montserrat" panose="02000505000000020004" pitchFamily="2" charset="0"/>
                        </a:rPr>
                        <a:t>Vancomicina: 10-20 mg/kg c/8 </a:t>
                      </a:r>
                      <a:r>
                        <a:rPr lang="es-CO" sz="1200" dirty="0" err="1">
                          <a:latin typeface="Montserrat" panose="02000505000000020004" pitchFamily="2" charset="0"/>
                        </a:rPr>
                        <a:t>hrs.para</a:t>
                      </a:r>
                      <a:r>
                        <a:rPr lang="es-CO" sz="1200" dirty="0">
                          <a:latin typeface="Montserrat" panose="02000505000000020004" pitchFamily="2" charset="0"/>
                        </a:rPr>
                        <a:t> concentraciones 15-20 </a:t>
                      </a:r>
                      <a:r>
                        <a:rPr lang="es-CO" sz="1200" dirty="0" err="1">
                          <a:latin typeface="Montserrat" panose="02000505000000020004" pitchFamily="2" charset="0"/>
                        </a:rPr>
                        <a:t>ug</a:t>
                      </a:r>
                      <a:r>
                        <a:rPr lang="es-CO" sz="1200" dirty="0">
                          <a:latin typeface="Montserrat" panose="02000505000000020004" pitchFamily="2" charset="0"/>
                        </a:rPr>
                        <a:t>/ml</a:t>
                      </a:r>
                    </a:p>
                    <a:p>
                      <a:r>
                        <a:rPr lang="es-CO" sz="1200" dirty="0">
                          <a:latin typeface="Montserrat" panose="02000505000000020004" pitchFamily="2" charset="0"/>
                        </a:rPr>
                        <a:t>Rifampicina: 300 mg c/12 </a:t>
                      </a:r>
                      <a:r>
                        <a:rPr lang="es-CO" sz="1200" dirty="0" err="1">
                          <a:latin typeface="Montserrat" panose="02000505000000020004" pitchFamily="2" charset="0"/>
                        </a:rPr>
                        <a:t>hrs</a:t>
                      </a:r>
                      <a:r>
                        <a:rPr lang="es-CO" sz="1200" dirty="0">
                          <a:latin typeface="Montserrat" panose="02000505000000020004" pitchFamily="2" charset="0"/>
                        </a:rPr>
                        <a:t> </a:t>
                      </a:r>
                      <a:endParaRPr lang="es-CO" sz="1200" b="0" i="0" dirty="0">
                        <a:latin typeface="Montserrat" panose="02000505000000020004" pitchFamily="2" charset="0"/>
                      </a:endParaRPr>
                    </a:p>
                  </a:txBody>
                  <a:tcPr anchor="ctr"/>
                </a:tc>
                <a:extLst>
                  <a:ext uri="{0D108BD9-81ED-4DB2-BD59-A6C34878D82A}">
                    <a16:rowId xmlns:a16="http://schemas.microsoft.com/office/drawing/2014/main" val="676592648"/>
                  </a:ext>
                </a:extLst>
              </a:tr>
              <a:tr h="1105530">
                <a:tc>
                  <a:txBody>
                    <a:bodyPr/>
                    <a:lstStyle/>
                    <a:p>
                      <a:r>
                        <a:rPr lang="es-ES" sz="1200" dirty="0">
                          <a:latin typeface="Montserrat" panose="02000505000000020004" pitchFamily="2" charset="0"/>
                        </a:rPr>
                        <a:t>Edad &gt; 50 a o 18-50 a + FR para L. </a:t>
                      </a:r>
                      <a:r>
                        <a:rPr lang="es-ES" sz="1200" dirty="0" err="1">
                          <a:latin typeface="Montserrat" panose="02000505000000020004" pitchFamily="2" charset="0"/>
                        </a:rPr>
                        <a:t>monocytogenes</a:t>
                      </a:r>
                      <a:endParaRPr lang="es-ES" sz="1200" b="1" i="0" dirty="0">
                        <a:latin typeface="Montserrat" panose="02000505000000020004" pitchFamily="2" charset="0"/>
                      </a:endParaRPr>
                    </a:p>
                  </a:txBody>
                  <a:tcPr anchor="ctr"/>
                </a:tc>
                <a:tc>
                  <a:txBody>
                    <a:bodyPr/>
                    <a:lstStyle/>
                    <a:p>
                      <a:r>
                        <a:rPr lang="es-CO" sz="1200" dirty="0">
                          <a:latin typeface="Montserrat" panose="02000505000000020004" pitchFamily="2" charset="0"/>
                        </a:rPr>
                        <a:t>Cefotaxima o ceftriaxona + vancomicina o rifampicina + amoxicilina/ampicilina/penicilina G</a:t>
                      </a:r>
                      <a:endParaRPr lang="es-ES" sz="1200" i="0" dirty="0">
                        <a:latin typeface="Montserrat" panose="02000505000000020004" pitchFamily="2" charset="0"/>
                      </a:endParaRPr>
                    </a:p>
                  </a:txBody>
                  <a:tcPr anchor="ctr"/>
                </a:tc>
                <a:tc>
                  <a:txBody>
                    <a:bodyPr/>
                    <a:lstStyle/>
                    <a:p>
                      <a:r>
                        <a:rPr lang="es-CO" sz="1200" dirty="0">
                          <a:latin typeface="Montserrat" panose="02000505000000020004" pitchFamily="2" charset="0"/>
                        </a:rPr>
                        <a:t>Cefotaxima o ceftriaxona + amoxicilina/ampicilina/penicilina G </a:t>
                      </a:r>
                      <a:endParaRPr lang="es-ES" sz="1200" i="0" dirty="0">
                        <a:latin typeface="Montserrat" panose="02000505000000020004" pitchFamily="2" charset="0"/>
                      </a:endParaRPr>
                    </a:p>
                  </a:txBody>
                  <a:tcPr anchor="ctr"/>
                </a:tc>
                <a:tc>
                  <a:txBody>
                    <a:bodyPr/>
                    <a:lstStyle/>
                    <a:p>
                      <a:r>
                        <a:rPr lang="es-CO" sz="1200" dirty="0">
                          <a:latin typeface="Montserrat" panose="02000505000000020004" pitchFamily="2" charset="0"/>
                        </a:rPr>
                        <a:t>Ampicilina/amoxicilina: 2 gr c/4 </a:t>
                      </a:r>
                      <a:r>
                        <a:rPr lang="es-CO" sz="1200" dirty="0" err="1">
                          <a:latin typeface="Montserrat" panose="02000505000000020004" pitchFamily="2" charset="0"/>
                        </a:rPr>
                        <a:t>hrs</a:t>
                      </a:r>
                      <a:r>
                        <a:rPr lang="es-CO" sz="1200" dirty="0">
                          <a:latin typeface="Montserrat" panose="02000505000000020004" pitchFamily="2" charset="0"/>
                        </a:rPr>
                        <a:t> </a:t>
                      </a:r>
                      <a:endParaRPr lang="es-ES" sz="1200" b="1" i="0" dirty="0">
                        <a:latin typeface="Montserrat" panose="02000505000000020004" pitchFamily="2" charset="0"/>
                      </a:endParaRPr>
                    </a:p>
                  </a:txBody>
                  <a:tcPr anchor="ctr"/>
                </a:tc>
                <a:extLst>
                  <a:ext uri="{0D108BD9-81ED-4DB2-BD59-A6C34878D82A}">
                    <a16:rowId xmlns:a16="http://schemas.microsoft.com/office/drawing/2014/main" val="1712053436"/>
                  </a:ext>
                </a:extLst>
              </a:tr>
            </a:tbl>
          </a:graphicData>
        </a:graphic>
      </p:graphicFrame>
      <p:sp>
        <p:nvSpPr>
          <p:cNvPr id="13" name="Rectángulo: esquinas redondeadas 12">
            <a:extLst>
              <a:ext uri="{FF2B5EF4-FFF2-40B4-BE49-F238E27FC236}">
                <a16:creationId xmlns:a16="http://schemas.microsoft.com/office/drawing/2014/main" id="{4BB4AF5F-38D2-49ED-9C49-BDFD698F20AE}"/>
              </a:ext>
            </a:extLst>
          </p:cNvPr>
          <p:cNvSpPr/>
          <p:nvPr/>
        </p:nvSpPr>
        <p:spPr bwMode="auto">
          <a:xfrm>
            <a:off x="5801752" y="1278116"/>
            <a:ext cx="6043842" cy="3280776"/>
          </a:xfrm>
          <a:prstGeom prst="roundRect">
            <a:avLst/>
          </a:prstGeom>
          <a:solidFill>
            <a:srgbClr val="152B4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ES" sz="2000" b="1" dirty="0">
                <a:solidFill>
                  <a:schemeClr val="bg1"/>
                </a:solidFill>
                <a:latin typeface="Montserrat" panose="02000505000000020004" pitchFamily="2" charset="0"/>
              </a:rPr>
              <a:t>Si sospecha de encefalitis viral:</a:t>
            </a:r>
            <a:r>
              <a:rPr lang="es-ES" sz="2000" dirty="0">
                <a:solidFill>
                  <a:schemeClr val="bg1"/>
                </a:solidFill>
                <a:latin typeface="Montserrat" panose="02000505000000020004" pitchFamily="2" charset="0"/>
              </a:rPr>
              <a:t> </a:t>
            </a:r>
          </a:p>
          <a:p>
            <a:pPr marL="285750" marR="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2000" dirty="0">
                <a:solidFill>
                  <a:schemeClr val="bg1"/>
                </a:solidFill>
                <a:latin typeface="Montserrat" panose="02000505000000020004" pitchFamily="2" charset="0"/>
              </a:rPr>
              <a:t>Aciclovir a 10 mg/kg cada 8 </a:t>
            </a:r>
            <a:r>
              <a:rPr lang="es-ES" sz="2000" dirty="0" err="1">
                <a:solidFill>
                  <a:schemeClr val="bg1"/>
                </a:solidFill>
                <a:latin typeface="Montserrat" panose="02000505000000020004" pitchFamily="2" charset="0"/>
              </a:rPr>
              <a:t>hrs</a:t>
            </a:r>
            <a:r>
              <a:rPr lang="es-ES" sz="2000" dirty="0">
                <a:solidFill>
                  <a:schemeClr val="bg1"/>
                </a:solidFill>
                <a:latin typeface="Montserrat" panose="02000505000000020004" pitchFamily="2" charset="0"/>
              </a:rPr>
              <a:t> (ajustada a función renal) asociado a hidratación suficiente dentro de las 6 primeras horas del ingreso.</a:t>
            </a:r>
          </a:p>
          <a:p>
            <a:pPr marL="285750" marR="0" indent="-285750"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s-ES" sz="2000" dirty="0">
              <a:solidFill>
                <a:schemeClr val="bg1"/>
              </a:solidFill>
              <a:latin typeface="Montserrat" panose="02000505000000020004" pitchFamily="2" charset="0"/>
            </a:endParaRPr>
          </a:p>
          <a:p>
            <a:pPr marR="0" algn="ctr" defTabSz="914400" rtl="0" eaLnBrk="0" fontAlgn="base" latinLnBrk="0" hangingPunct="0">
              <a:lnSpc>
                <a:spcPct val="100000"/>
              </a:lnSpc>
              <a:spcBef>
                <a:spcPct val="0"/>
              </a:spcBef>
              <a:spcAft>
                <a:spcPct val="0"/>
              </a:spcAft>
              <a:buClrTx/>
              <a:buSzTx/>
              <a:tabLst/>
            </a:pPr>
            <a:r>
              <a:rPr lang="es-ES" sz="2000" b="1" dirty="0">
                <a:solidFill>
                  <a:schemeClr val="bg1"/>
                </a:solidFill>
                <a:latin typeface="Montserrat" panose="02000505000000020004" pitchFamily="2" charset="0"/>
              </a:rPr>
              <a:t>Si inmunosupresión: </a:t>
            </a:r>
          </a:p>
          <a:p>
            <a:pPr marL="342900" marR="0" indent="-342900"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2000" dirty="0">
                <a:solidFill>
                  <a:schemeClr val="bg1"/>
                </a:solidFill>
                <a:latin typeface="Montserrat" panose="02000505000000020004" pitchFamily="2" charset="0"/>
              </a:rPr>
              <a:t>Terapia fúngica. </a:t>
            </a:r>
          </a:p>
          <a:p>
            <a:pPr marL="342900" marR="0" indent="-34290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s-ES" sz="2000" b="1" dirty="0">
              <a:solidFill>
                <a:schemeClr val="bg1"/>
              </a:solidFill>
            </a:endParaRPr>
          </a:p>
          <a:p>
            <a:pPr marL="285750" marR="0" indent="-285750" algn="ctr"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s-ES" sz="2000" u="none" strike="noStrike" cap="none" normalizeH="0" baseline="0" dirty="0">
              <a:ln>
                <a:noFill/>
              </a:ln>
              <a:solidFill>
                <a:schemeClr val="bg1"/>
              </a:solidFill>
              <a:effectLst/>
            </a:endParaRPr>
          </a:p>
        </p:txBody>
      </p:sp>
    </p:spTree>
    <p:extLst>
      <p:ext uri="{BB962C8B-B14F-4D97-AF65-F5344CB8AC3E}">
        <p14:creationId xmlns:p14="http://schemas.microsoft.com/office/powerpoint/2010/main" val="259767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10">
                                            <p:txEl>
                                              <p:pRg st="0" end="0"/>
                                            </p:txEl>
                                          </p:spTgt>
                                        </p:tgtEl>
                                      </p:cBhvr>
                                    </p:animEffect>
                                    <p:set>
                                      <p:cBhvr>
                                        <p:cTn id="7" dur="1" fill="hold">
                                          <p:stCondLst>
                                            <p:cond delay="499"/>
                                          </p:stCondLst>
                                        </p:cTn>
                                        <p:tgtEl>
                                          <p:spTgt spid="10">
                                            <p:txEl>
                                              <p:pRg st="0" end="0"/>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0">
                                            <p:txEl>
                                              <p:pRg st="1" end="1"/>
                                            </p:txEl>
                                          </p:spTgt>
                                        </p:tgtEl>
                                      </p:cBhvr>
                                    </p:animEffect>
                                    <p:set>
                                      <p:cBhvr>
                                        <p:cTn id="10" dur="1" fill="hold">
                                          <p:stCondLst>
                                            <p:cond delay="499"/>
                                          </p:stCondLst>
                                        </p:cTn>
                                        <p:tgtEl>
                                          <p:spTgt spid="10">
                                            <p:txEl>
                                              <p:pRg st="1" end="1"/>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10">
                                            <p:txEl>
                                              <p:pRg st="2" end="2"/>
                                            </p:txEl>
                                          </p:spTgt>
                                        </p:tgtEl>
                                      </p:cBhvr>
                                    </p:animEffect>
                                    <p:set>
                                      <p:cBhvr>
                                        <p:cTn id="13" dur="1" fill="hold">
                                          <p:stCondLst>
                                            <p:cond delay="499"/>
                                          </p:stCondLst>
                                        </p:cTn>
                                        <p:tgtEl>
                                          <p:spTgt spid="10">
                                            <p:txEl>
                                              <p:pRg st="2" end="2"/>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10">
                                            <p:txEl>
                                              <p:pRg st="3" end="3"/>
                                            </p:txEl>
                                          </p:spTgt>
                                        </p:tgtEl>
                                      </p:cBhvr>
                                    </p:animEffect>
                                    <p:set>
                                      <p:cBhvr>
                                        <p:cTn id="16" dur="1" fill="hold">
                                          <p:stCondLst>
                                            <p:cond delay="499"/>
                                          </p:stCondLst>
                                        </p:cTn>
                                        <p:tgtEl>
                                          <p:spTgt spid="10">
                                            <p:txEl>
                                              <p:pRg st="3" end="3"/>
                                            </p:txEl>
                                          </p:spTgt>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10">
                                            <p:txEl>
                                              <p:pRg st="4" end="4"/>
                                            </p:txEl>
                                          </p:spTgt>
                                        </p:tgtEl>
                                      </p:cBhvr>
                                    </p:animEffect>
                                    <p:set>
                                      <p:cBhvr>
                                        <p:cTn id="19" dur="1" fill="hold">
                                          <p:stCondLst>
                                            <p:cond delay="499"/>
                                          </p:stCondLst>
                                        </p:cTn>
                                        <p:tgtEl>
                                          <p:spTgt spid="10">
                                            <p:txEl>
                                              <p:pRg st="4" end="4"/>
                                            </p:txEl>
                                          </p:spTgt>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10">
                                            <p:txEl>
                                              <p:pRg st="5" end="5"/>
                                            </p:txEl>
                                          </p:spTgt>
                                        </p:tgtEl>
                                      </p:cBhvr>
                                    </p:animEffect>
                                    <p:set>
                                      <p:cBhvr>
                                        <p:cTn id="22" dur="1" fill="hold">
                                          <p:stCondLst>
                                            <p:cond delay="499"/>
                                          </p:stCondLst>
                                        </p:cTn>
                                        <p:tgtEl>
                                          <p:spTgt spid="10">
                                            <p:txEl>
                                              <p:pRg st="5" end="5"/>
                                            </p:txEl>
                                          </p:spTgt>
                                        </p:tgtEl>
                                        <p:attrNameLst>
                                          <p:attrName>style.visibility</p:attrName>
                                        </p:attrNameLst>
                                      </p:cBhvr>
                                      <p:to>
                                        <p:strVal val="hidden"/>
                                      </p:to>
                                    </p:set>
                                  </p:childTnLst>
                                </p:cTn>
                              </p:par>
                              <p:par>
                                <p:cTn id="23" presetID="10" presetClass="exit" presetSubtype="0" fill="hold" grpId="0" nodeType="withEffect">
                                  <p:stCondLst>
                                    <p:cond delay="0"/>
                                  </p:stCondLst>
                                  <p:childTnLst>
                                    <p:animEffect transition="out" filter="fade">
                                      <p:cBhvr>
                                        <p:cTn id="24" dur="500"/>
                                        <p:tgtEl>
                                          <p:spTgt spid="10">
                                            <p:txEl>
                                              <p:pRg st="6" end="6"/>
                                            </p:txEl>
                                          </p:spTgt>
                                        </p:tgtEl>
                                      </p:cBhvr>
                                    </p:animEffect>
                                    <p:set>
                                      <p:cBhvr>
                                        <p:cTn id="25" dur="1" fill="hold">
                                          <p:stCondLst>
                                            <p:cond delay="499"/>
                                          </p:stCondLst>
                                        </p:cTn>
                                        <p:tgtEl>
                                          <p:spTgt spid="10">
                                            <p:txEl>
                                              <p:pRg st="6" end="6"/>
                                            </p:txEl>
                                          </p:spTgt>
                                        </p:tgtEl>
                                        <p:attrNameLst>
                                          <p:attrName>style.visibility</p:attrName>
                                        </p:attrNameLst>
                                      </p:cBhvr>
                                      <p:to>
                                        <p:strVal val="hidden"/>
                                      </p:to>
                                    </p:set>
                                  </p:childTnLst>
                                </p:cTn>
                              </p:par>
                              <p:par>
                                <p:cTn id="26" presetID="10" presetClass="exit" presetSubtype="0" fill="hold" grpId="0" nodeType="withEffect">
                                  <p:stCondLst>
                                    <p:cond delay="0"/>
                                  </p:stCondLst>
                                  <p:childTnLst>
                                    <p:animEffect transition="out" filter="fade">
                                      <p:cBhvr>
                                        <p:cTn id="27" dur="500"/>
                                        <p:tgtEl>
                                          <p:spTgt spid="10">
                                            <p:txEl>
                                              <p:pRg st="7" end="7"/>
                                            </p:txEl>
                                          </p:spTgt>
                                        </p:tgtEl>
                                      </p:cBhvr>
                                    </p:animEffect>
                                    <p:set>
                                      <p:cBhvr>
                                        <p:cTn id="28" dur="1" fill="hold">
                                          <p:stCondLst>
                                            <p:cond delay="499"/>
                                          </p:stCondLst>
                                        </p:cTn>
                                        <p:tgtEl>
                                          <p:spTgt spid="10">
                                            <p:txEl>
                                              <p:pRg st="7" end="7"/>
                                            </p:txEl>
                                          </p:spTgt>
                                        </p:tgtEl>
                                        <p:attrNameLst>
                                          <p:attrName>style.visibility</p:attrName>
                                        </p:attrNameLst>
                                      </p:cBhvr>
                                      <p:to>
                                        <p:strVal val="hidden"/>
                                      </p:to>
                                    </p:set>
                                  </p:childTnLst>
                                </p:cTn>
                              </p:par>
                              <p:par>
                                <p:cTn id="29" presetID="10" presetClass="exit" presetSubtype="0" fill="hold" grpId="0" nodeType="withEffect">
                                  <p:stCondLst>
                                    <p:cond delay="0"/>
                                  </p:stCondLst>
                                  <p:childTnLst>
                                    <p:animEffect transition="out" filter="fade">
                                      <p:cBhvr>
                                        <p:cTn id="30" dur="500"/>
                                        <p:tgtEl>
                                          <p:spTgt spid="10">
                                            <p:txEl>
                                              <p:pRg st="8" end="8"/>
                                            </p:txEl>
                                          </p:spTgt>
                                        </p:tgtEl>
                                      </p:cBhvr>
                                    </p:animEffect>
                                    <p:set>
                                      <p:cBhvr>
                                        <p:cTn id="31" dur="1" fill="hold">
                                          <p:stCondLst>
                                            <p:cond delay="499"/>
                                          </p:stCondLst>
                                        </p:cTn>
                                        <p:tgtEl>
                                          <p:spTgt spid="10">
                                            <p:txEl>
                                              <p:pRg st="8" end="8"/>
                                            </p:txEl>
                                          </p:spTgt>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10">
                                            <p:txEl>
                                              <p:pRg st="9" end="9"/>
                                            </p:txEl>
                                          </p:spTgt>
                                        </p:tgtEl>
                                      </p:cBhvr>
                                    </p:animEffect>
                                    <p:set>
                                      <p:cBhvr>
                                        <p:cTn id="34" dur="1" fill="hold">
                                          <p:stCondLst>
                                            <p:cond delay="499"/>
                                          </p:stCondLst>
                                        </p:cTn>
                                        <p:tgtEl>
                                          <p:spTgt spid="10">
                                            <p:txEl>
                                              <p:pRg st="9" end="9"/>
                                            </p:txEl>
                                          </p:spTgt>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
                                        <p:tgtEl>
                                          <p:spTgt spid="10">
                                            <p:txEl>
                                              <p:pRg st="10" end="10"/>
                                            </p:txEl>
                                          </p:spTgt>
                                        </p:tgtEl>
                                      </p:cBhvr>
                                    </p:animEffect>
                                    <p:set>
                                      <p:cBhvr>
                                        <p:cTn id="37" dur="1" fill="hold">
                                          <p:stCondLst>
                                            <p:cond delay="499"/>
                                          </p:stCondLst>
                                        </p:cTn>
                                        <p:tgtEl>
                                          <p:spTgt spid="10">
                                            <p:txEl>
                                              <p:pRg st="10" end="10"/>
                                            </p:txEl>
                                          </p:spTgt>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500"/>
                                        <p:tgtEl>
                                          <p:spTgt spid="10">
                                            <p:txEl>
                                              <p:pRg st="11" end="11"/>
                                            </p:txEl>
                                          </p:spTgt>
                                        </p:tgtEl>
                                      </p:cBhvr>
                                    </p:animEffect>
                                    <p:set>
                                      <p:cBhvr>
                                        <p:cTn id="40" dur="1" fill="hold">
                                          <p:stCondLst>
                                            <p:cond delay="499"/>
                                          </p:stCondLst>
                                        </p:cTn>
                                        <p:tgtEl>
                                          <p:spTgt spid="10">
                                            <p:txEl>
                                              <p:pRg st="11" end="11"/>
                                            </p:txEl>
                                          </p:spTgt>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11"/>
                                        </p:tgtEl>
                                        <p:attrNameLst>
                                          <p:attrName>style.visibility</p:attrName>
                                        </p:attrNameLst>
                                      </p:cBhvr>
                                      <p:to>
                                        <p:strVal val="visible"/>
                                      </p:to>
                                    </p:set>
                                    <p:animEffect transition="in" filter="fade">
                                      <p:cBhvr>
                                        <p:cTn id="45" dur="500"/>
                                        <p:tgtEl>
                                          <p:spTgt spid="11"/>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xit" presetSubtype="0" fill="hold" nodeType="clickEffect">
                                  <p:stCondLst>
                                    <p:cond delay="0"/>
                                  </p:stCondLst>
                                  <p:childTnLst>
                                    <p:animEffect transition="out" filter="fade">
                                      <p:cBhvr>
                                        <p:cTn id="49" dur="500"/>
                                        <p:tgtEl>
                                          <p:spTgt spid="11"/>
                                        </p:tgtEl>
                                      </p:cBhvr>
                                    </p:animEffect>
                                    <p:set>
                                      <p:cBhvr>
                                        <p:cTn id="50" dur="1" fill="hold">
                                          <p:stCondLst>
                                            <p:cond delay="499"/>
                                          </p:stCondLst>
                                        </p:cTn>
                                        <p:tgtEl>
                                          <p:spTgt spid="11"/>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p:bldP spid="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517930" y="4717319"/>
            <a:ext cx="5223642" cy="869230"/>
          </a:xfrm>
        </p:spPr>
        <p:txBody>
          <a:bodyPr>
            <a:normAutofit/>
          </a:bodyPr>
          <a:lstStyle/>
          <a:p>
            <a:pPr algn="ctr"/>
            <a:r>
              <a:rPr lang="es-CO" sz="3600" b="1" dirty="0">
                <a:solidFill>
                  <a:srgbClr val="3BB0B0"/>
                </a:solidFill>
                <a:latin typeface="Montserrat" panose="02000505000000020004" pitchFamily="2" charset="0"/>
              </a:rPr>
              <a:t>Tratamiento </a:t>
            </a:r>
            <a:r>
              <a:rPr lang="es-CO" sz="3600" b="1" dirty="0" err="1">
                <a:solidFill>
                  <a:srgbClr val="3BB0B0"/>
                </a:solidFill>
                <a:latin typeface="Montserrat" panose="02000505000000020004" pitchFamily="2" charset="0"/>
              </a:rPr>
              <a:t>espec</a:t>
            </a:r>
            <a:r>
              <a:rPr lang="es-ES" sz="3600" b="1" dirty="0" err="1">
                <a:solidFill>
                  <a:srgbClr val="3BB0B0"/>
                </a:solidFill>
                <a:latin typeface="Montserrat" panose="02000505000000020004" pitchFamily="2" charset="0"/>
              </a:rPr>
              <a:t>ífico</a:t>
            </a:r>
            <a:endParaRPr lang="es-CO" sz="3600" b="1" dirty="0">
              <a:solidFill>
                <a:srgbClr val="3BB0B0"/>
              </a:solidFill>
              <a:latin typeface="Montserrat" panose="02000505000000020004" pitchFamily="2" charset="0"/>
            </a:endParaRPr>
          </a:p>
        </p:txBody>
      </p:sp>
      <p:pic>
        <p:nvPicPr>
          <p:cNvPr id="9" name="Imagen 8">
            <a:extLst>
              <a:ext uri="{FF2B5EF4-FFF2-40B4-BE49-F238E27FC236}">
                <a16:creationId xmlns:a16="http://schemas.microsoft.com/office/drawing/2014/main" id="{73A274C3-3B7C-4D35-946A-419B6DE7EAE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671826" y="189186"/>
            <a:ext cx="8848345" cy="3773010"/>
          </a:xfrm>
          <a:prstGeom prst="rect">
            <a:avLst/>
          </a:prstGeom>
          <a:ln>
            <a:solidFill>
              <a:schemeClr val="tx1"/>
            </a:solidFill>
          </a:ln>
        </p:spPr>
      </p:pic>
    </p:spTree>
    <p:extLst>
      <p:ext uri="{BB962C8B-B14F-4D97-AF65-F5344CB8AC3E}">
        <p14:creationId xmlns:p14="http://schemas.microsoft.com/office/powerpoint/2010/main" val="555242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41131" y="377001"/>
            <a:ext cx="10515600" cy="1042992"/>
          </a:xfrm>
        </p:spPr>
        <p:txBody>
          <a:bodyPr/>
          <a:lstStyle/>
          <a:p>
            <a:r>
              <a:rPr lang="es-CO" b="1" dirty="0">
                <a:solidFill>
                  <a:srgbClr val="3BB0B0"/>
                </a:solidFill>
                <a:latin typeface="Montserrat" panose="02000505000000020004" pitchFamily="2" charset="0"/>
              </a:rPr>
              <a:t>Pregunta 2</a:t>
            </a:r>
          </a:p>
        </p:txBody>
      </p:sp>
      <p:sp>
        <p:nvSpPr>
          <p:cNvPr id="17" name="Marcador de contenido 16">
            <a:extLst>
              <a:ext uri="{FF2B5EF4-FFF2-40B4-BE49-F238E27FC236}">
                <a16:creationId xmlns:a16="http://schemas.microsoft.com/office/drawing/2014/main" id="{41235EF3-D71A-4DF8-BA10-27351A38CDFC}"/>
              </a:ext>
            </a:extLst>
          </p:cNvPr>
          <p:cNvSpPr>
            <a:spLocks noGrp="1"/>
          </p:cNvSpPr>
          <p:nvPr>
            <p:ph idx="1"/>
          </p:nvPr>
        </p:nvSpPr>
        <p:spPr>
          <a:xfrm>
            <a:off x="5437590" y="1067361"/>
            <a:ext cx="6113279" cy="4723278"/>
          </a:xfrm>
        </p:spPr>
        <p:txBody>
          <a:bodyPr>
            <a:normAutofit/>
          </a:bodyPr>
          <a:lstStyle/>
          <a:p>
            <a:pPr marL="0" indent="0">
              <a:buNone/>
            </a:pPr>
            <a:r>
              <a:rPr lang="es-CO" sz="2000" dirty="0">
                <a:solidFill>
                  <a:srgbClr val="0A2F4F"/>
                </a:solidFill>
                <a:latin typeface="Montserrat" panose="02000505000000020004" pitchFamily="2" charset="0"/>
              </a:rPr>
              <a:t>Un hombre de 30 años con infección por HIV se presenta con cefalea crónica, confusión y fiebre. En el examen físico hay leve rigidez de nuca. La punción lumbar muestra presión de apertura elevada, 8 eritrocitos, 175 leucocitos con predominancia linfocítica, nivel de glucosa de 35 mg/dl y un nivel de proteínas de 100 mg/dl. La tinción de Gram es negativa. La tinta china muestra hongos encapsulados. </a:t>
            </a:r>
            <a:r>
              <a:rPr lang="es-ES" sz="2000" b="1" dirty="0">
                <a:solidFill>
                  <a:srgbClr val="0A2F4F"/>
                </a:solidFill>
                <a:latin typeface="Montserrat" panose="02000505000000020004" pitchFamily="2" charset="0"/>
              </a:rPr>
              <a:t>¿Cuál es el diagnóstico más probable?</a:t>
            </a:r>
          </a:p>
          <a:p>
            <a:pPr marL="971539" lvl="1" indent="-514350">
              <a:buFont typeface="+mj-lt"/>
              <a:buAutoNum type="alphaUcPeriod"/>
            </a:pPr>
            <a:r>
              <a:rPr lang="es-ES" sz="1800" dirty="0">
                <a:solidFill>
                  <a:srgbClr val="0A2F4F"/>
                </a:solidFill>
                <a:latin typeface="Montserrat" panose="02000505000000020004" pitchFamily="2" charset="0"/>
              </a:rPr>
              <a:t>Aspergilosis. </a:t>
            </a:r>
          </a:p>
          <a:p>
            <a:pPr marL="971539" lvl="1" indent="-514350">
              <a:buFont typeface="+mj-lt"/>
              <a:buAutoNum type="alphaUcPeriod"/>
            </a:pPr>
            <a:r>
              <a:rPr lang="es-ES" sz="1800" dirty="0">
                <a:solidFill>
                  <a:srgbClr val="0A2F4F"/>
                </a:solidFill>
                <a:latin typeface="Montserrat" panose="02000505000000020004" pitchFamily="2" charset="0"/>
              </a:rPr>
              <a:t>Criptococosis.</a:t>
            </a:r>
          </a:p>
          <a:p>
            <a:pPr marL="971539" lvl="1" indent="-514350">
              <a:buFont typeface="+mj-lt"/>
              <a:buAutoNum type="alphaUcPeriod"/>
            </a:pPr>
            <a:r>
              <a:rPr lang="es-ES" sz="1800" dirty="0">
                <a:solidFill>
                  <a:srgbClr val="0A2F4F"/>
                </a:solidFill>
                <a:latin typeface="Montserrat" panose="02000505000000020004" pitchFamily="2" charset="0"/>
              </a:rPr>
              <a:t>Coccidioidomicosis.</a:t>
            </a:r>
          </a:p>
          <a:p>
            <a:pPr marL="971539" lvl="1" indent="-514350">
              <a:buFont typeface="+mj-lt"/>
              <a:buAutoNum type="alphaUcPeriod"/>
            </a:pPr>
            <a:r>
              <a:rPr lang="es-ES" sz="1800" dirty="0">
                <a:solidFill>
                  <a:srgbClr val="0A2F4F"/>
                </a:solidFill>
                <a:latin typeface="Montserrat" panose="02000505000000020004" pitchFamily="2" charset="0"/>
              </a:rPr>
              <a:t>Histoplasmosis. </a:t>
            </a:r>
          </a:p>
          <a:p>
            <a:pPr lvl="1"/>
            <a:endParaRPr lang="es-CO" sz="1800" dirty="0">
              <a:solidFill>
                <a:srgbClr val="0A2F4F"/>
              </a:solidFill>
              <a:latin typeface="Montserrat" panose="02000505000000020004" pitchFamily="2" charset="0"/>
            </a:endParaRPr>
          </a:p>
        </p:txBody>
      </p:sp>
      <p:sp>
        <p:nvSpPr>
          <p:cNvPr id="9" name="Marcador de pie de página 11">
            <a:extLst>
              <a:ext uri="{FF2B5EF4-FFF2-40B4-BE49-F238E27FC236}">
                <a16:creationId xmlns:a16="http://schemas.microsoft.com/office/drawing/2014/main" id="{D558A6FE-4A4D-4AD9-92DE-CF9A7E48BBF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spTree>
    <p:extLst>
      <p:ext uri="{BB962C8B-B14F-4D97-AF65-F5344CB8AC3E}">
        <p14:creationId xmlns:p14="http://schemas.microsoft.com/office/powerpoint/2010/main" val="3932717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55201" y="168670"/>
            <a:ext cx="9606455" cy="857443"/>
          </a:xfrm>
        </p:spPr>
        <p:txBody>
          <a:bodyPr>
            <a:normAutofit/>
          </a:bodyPr>
          <a:lstStyle/>
          <a:p>
            <a:r>
              <a:rPr lang="es-CO" sz="2800" b="1" dirty="0">
                <a:solidFill>
                  <a:srgbClr val="3BB0B0"/>
                </a:solidFill>
                <a:latin typeface="Montserrat" panose="02000505000000020004" pitchFamily="2" charset="0"/>
              </a:rPr>
              <a:t>Tratamiento específico de encefalitis viral </a:t>
            </a:r>
          </a:p>
        </p:txBody>
      </p:sp>
      <p:pic>
        <p:nvPicPr>
          <p:cNvPr id="17" name="Imagen 16">
            <a:extLst>
              <a:ext uri="{FF2B5EF4-FFF2-40B4-BE49-F238E27FC236}">
                <a16:creationId xmlns:a16="http://schemas.microsoft.com/office/drawing/2014/main" id="{A8937D34-4B24-47A1-ADCF-FC165368DE4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827177" y="994074"/>
            <a:ext cx="6980375" cy="4318667"/>
          </a:xfrm>
          <a:prstGeom prst="rect">
            <a:avLst/>
          </a:prstGeom>
          <a:ln>
            <a:solidFill>
              <a:schemeClr val="tx1"/>
            </a:solidFill>
          </a:ln>
        </p:spPr>
      </p:pic>
      <p:sp>
        <p:nvSpPr>
          <p:cNvPr id="19" name="CuadroTexto 18">
            <a:extLst>
              <a:ext uri="{FF2B5EF4-FFF2-40B4-BE49-F238E27FC236}">
                <a16:creationId xmlns:a16="http://schemas.microsoft.com/office/drawing/2014/main" id="{D62A2673-23FC-41DF-AFBA-4C28FDDA6DFB}"/>
              </a:ext>
            </a:extLst>
          </p:cNvPr>
          <p:cNvSpPr txBox="1"/>
          <p:nvPr/>
        </p:nvSpPr>
        <p:spPr>
          <a:xfrm>
            <a:off x="6518519" y="1328297"/>
            <a:ext cx="2317863" cy="523220"/>
          </a:xfrm>
          <a:prstGeom prst="rect">
            <a:avLst/>
          </a:prstGeom>
          <a:solidFill>
            <a:schemeClr val="tx2"/>
          </a:solidFill>
        </p:spPr>
        <p:txBody>
          <a:bodyPr wrap="square" rtlCol="0">
            <a:spAutoFit/>
          </a:bodyPr>
          <a:lstStyle/>
          <a:p>
            <a:r>
              <a:rPr lang="es-ES" sz="1400" dirty="0">
                <a:solidFill>
                  <a:schemeClr val="bg1"/>
                </a:solidFill>
              </a:rPr>
              <a:t>14 días inmunocompetentes </a:t>
            </a:r>
          </a:p>
          <a:p>
            <a:r>
              <a:rPr lang="es-ES" sz="1400" dirty="0">
                <a:solidFill>
                  <a:schemeClr val="bg1"/>
                </a:solidFill>
              </a:rPr>
              <a:t>21 días inmunosuprimidos </a:t>
            </a:r>
          </a:p>
        </p:txBody>
      </p:sp>
      <p:sp>
        <p:nvSpPr>
          <p:cNvPr id="24" name="CuadroTexto 23">
            <a:extLst>
              <a:ext uri="{FF2B5EF4-FFF2-40B4-BE49-F238E27FC236}">
                <a16:creationId xmlns:a16="http://schemas.microsoft.com/office/drawing/2014/main" id="{04C02BDE-0F55-4404-ABF1-17E8E29BCCBF}"/>
              </a:ext>
            </a:extLst>
          </p:cNvPr>
          <p:cNvSpPr txBox="1"/>
          <p:nvPr/>
        </p:nvSpPr>
        <p:spPr>
          <a:xfrm>
            <a:off x="6518518" y="3153407"/>
            <a:ext cx="2317863" cy="338554"/>
          </a:xfrm>
          <a:prstGeom prst="rect">
            <a:avLst/>
          </a:prstGeom>
          <a:solidFill>
            <a:schemeClr val="tx2"/>
          </a:solidFill>
        </p:spPr>
        <p:txBody>
          <a:bodyPr wrap="square" rtlCol="0">
            <a:spAutoFit/>
          </a:bodyPr>
          <a:lstStyle/>
          <a:p>
            <a:r>
              <a:rPr lang="es-ES" sz="1600" dirty="0">
                <a:solidFill>
                  <a:schemeClr val="bg1"/>
                </a:solidFill>
              </a:rPr>
              <a:t>14 días  en ambos</a:t>
            </a:r>
          </a:p>
        </p:txBody>
      </p:sp>
      <p:pic>
        <p:nvPicPr>
          <p:cNvPr id="25" name="Imagen 24">
            <a:extLst>
              <a:ext uri="{FF2B5EF4-FFF2-40B4-BE49-F238E27FC236}">
                <a16:creationId xmlns:a16="http://schemas.microsoft.com/office/drawing/2014/main" id="{F2202542-0EA6-4D68-8898-14D627A51B8E}"/>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27177" y="1301539"/>
            <a:ext cx="6952267" cy="4011202"/>
          </a:xfrm>
          <a:prstGeom prst="rect">
            <a:avLst/>
          </a:prstGeom>
          <a:ln>
            <a:solidFill>
              <a:schemeClr val="tx1"/>
            </a:solidFill>
          </a:ln>
        </p:spPr>
      </p:pic>
      <p:sp>
        <p:nvSpPr>
          <p:cNvPr id="26" name="CuadroTexto 25">
            <a:extLst>
              <a:ext uri="{FF2B5EF4-FFF2-40B4-BE49-F238E27FC236}">
                <a16:creationId xmlns:a16="http://schemas.microsoft.com/office/drawing/2014/main" id="{FB56293B-7CC6-4A13-819C-C0E3D207BE86}"/>
              </a:ext>
            </a:extLst>
          </p:cNvPr>
          <p:cNvSpPr txBox="1"/>
          <p:nvPr/>
        </p:nvSpPr>
        <p:spPr>
          <a:xfrm>
            <a:off x="6215954" y="1734801"/>
            <a:ext cx="2625362" cy="584775"/>
          </a:xfrm>
          <a:prstGeom prst="rect">
            <a:avLst/>
          </a:prstGeom>
          <a:solidFill>
            <a:schemeClr val="tx2"/>
          </a:solidFill>
        </p:spPr>
        <p:txBody>
          <a:bodyPr wrap="square" rtlCol="0">
            <a:spAutoFit/>
          </a:bodyPr>
          <a:lstStyle/>
          <a:p>
            <a:r>
              <a:rPr lang="es-ES" sz="1600" dirty="0">
                <a:solidFill>
                  <a:schemeClr val="bg1"/>
                </a:solidFill>
              </a:rPr>
              <a:t>14 días inmunocompetentes </a:t>
            </a:r>
          </a:p>
          <a:p>
            <a:r>
              <a:rPr lang="es-ES" sz="1600" dirty="0">
                <a:solidFill>
                  <a:schemeClr val="bg1"/>
                </a:solidFill>
              </a:rPr>
              <a:t>21 días inmunosuprimidos </a:t>
            </a:r>
          </a:p>
        </p:txBody>
      </p:sp>
      <p:sp>
        <p:nvSpPr>
          <p:cNvPr id="27" name="CuadroTexto 26">
            <a:extLst>
              <a:ext uri="{FF2B5EF4-FFF2-40B4-BE49-F238E27FC236}">
                <a16:creationId xmlns:a16="http://schemas.microsoft.com/office/drawing/2014/main" id="{DD935172-0367-407B-BBF3-321FC1F7BE6C}"/>
              </a:ext>
            </a:extLst>
          </p:cNvPr>
          <p:cNvSpPr txBox="1"/>
          <p:nvPr/>
        </p:nvSpPr>
        <p:spPr>
          <a:xfrm>
            <a:off x="6215954" y="4177087"/>
            <a:ext cx="2625362" cy="461665"/>
          </a:xfrm>
          <a:prstGeom prst="rect">
            <a:avLst/>
          </a:prstGeom>
          <a:solidFill>
            <a:schemeClr val="tx2"/>
          </a:solidFill>
        </p:spPr>
        <p:txBody>
          <a:bodyPr wrap="square" rtlCol="0">
            <a:spAutoFit/>
          </a:bodyPr>
          <a:lstStyle/>
          <a:p>
            <a:r>
              <a:rPr lang="es-ES" sz="1200" dirty="0">
                <a:solidFill>
                  <a:schemeClr val="bg1"/>
                </a:solidFill>
                <a:latin typeface="Montserrat" panose="00000500000000000000" pitchFamily="50" charset="0"/>
              </a:rPr>
              <a:t>14 días inmunocompetentes </a:t>
            </a:r>
          </a:p>
          <a:p>
            <a:r>
              <a:rPr lang="es-ES" sz="1200" dirty="0">
                <a:solidFill>
                  <a:schemeClr val="bg1"/>
                </a:solidFill>
                <a:latin typeface="Montserrat" panose="00000500000000000000" pitchFamily="50" charset="0"/>
              </a:rPr>
              <a:t>21 días inmunosuprimidos </a:t>
            </a:r>
          </a:p>
        </p:txBody>
      </p:sp>
      <p:pic>
        <p:nvPicPr>
          <p:cNvPr id="28" name="Imagen 27">
            <a:extLst>
              <a:ext uri="{FF2B5EF4-FFF2-40B4-BE49-F238E27FC236}">
                <a16:creationId xmlns:a16="http://schemas.microsoft.com/office/drawing/2014/main" id="{B5D13B6A-1D21-4CD1-AF52-54428DF0A054}"/>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92375" y="1044970"/>
            <a:ext cx="7587212" cy="2549212"/>
          </a:xfrm>
          <a:prstGeom prst="rect">
            <a:avLst/>
          </a:prstGeom>
          <a:ln>
            <a:solidFill>
              <a:schemeClr val="tx1"/>
            </a:solidFill>
          </a:ln>
        </p:spPr>
      </p:pic>
    </p:spTree>
    <p:extLst>
      <p:ext uri="{BB962C8B-B14F-4D97-AF65-F5344CB8AC3E}">
        <p14:creationId xmlns:p14="http://schemas.microsoft.com/office/powerpoint/2010/main" val="4154378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5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500"/>
                                        <p:tgtEl>
                                          <p:spTgt spid="2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50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nodeType="clickEffect">
                                  <p:stCondLst>
                                    <p:cond delay="0"/>
                                  </p:stCondLst>
                                  <p:childTnLst>
                                    <p:animEffect transition="out" filter="fade">
                                      <p:cBhvr>
                                        <p:cTn id="31" dur="500"/>
                                        <p:tgtEl>
                                          <p:spTgt spid="25"/>
                                        </p:tgtEl>
                                      </p:cBhvr>
                                    </p:animEffect>
                                    <p:set>
                                      <p:cBhvr>
                                        <p:cTn id="32" dur="1" fill="hold">
                                          <p:stCondLst>
                                            <p:cond delay="499"/>
                                          </p:stCondLst>
                                        </p:cTn>
                                        <p:tgtEl>
                                          <p:spTgt spid="25"/>
                                        </p:tgtEl>
                                        <p:attrNameLst>
                                          <p:attrName>style.visibility</p:attrName>
                                        </p:attrNameLst>
                                      </p:cBhvr>
                                      <p:to>
                                        <p:strVal val="hidden"/>
                                      </p:to>
                                    </p:set>
                                  </p:childTnLst>
                                </p:cTn>
                              </p:par>
                              <p:par>
                                <p:cTn id="33" presetID="10" presetClass="exit" presetSubtype="0" fill="hold" nodeType="withEffect">
                                  <p:stCondLst>
                                    <p:cond delay="0"/>
                                  </p:stCondLst>
                                  <p:childTnLst>
                                    <p:animEffect transition="out" filter="fade">
                                      <p:cBhvr>
                                        <p:cTn id="34" dur="500"/>
                                        <p:tgtEl>
                                          <p:spTgt spid="17"/>
                                        </p:tgtEl>
                                      </p:cBhvr>
                                    </p:animEffect>
                                    <p:set>
                                      <p:cBhvr>
                                        <p:cTn id="35" dur="1" fill="hold">
                                          <p:stCondLst>
                                            <p:cond delay="499"/>
                                          </p:stCondLst>
                                        </p:cTn>
                                        <p:tgtEl>
                                          <p:spTgt spid="17"/>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19"/>
                                        </p:tgtEl>
                                      </p:cBhvr>
                                    </p:animEffect>
                                    <p:set>
                                      <p:cBhvr>
                                        <p:cTn id="38" dur="1" fill="hold">
                                          <p:stCondLst>
                                            <p:cond delay="499"/>
                                          </p:stCondLst>
                                        </p:cTn>
                                        <p:tgtEl>
                                          <p:spTgt spid="19"/>
                                        </p:tgtEl>
                                        <p:attrNameLst>
                                          <p:attrName>style.visibility</p:attrName>
                                        </p:attrNameLst>
                                      </p:cBhvr>
                                      <p:to>
                                        <p:strVal val="hidden"/>
                                      </p:to>
                                    </p:set>
                                  </p:childTnLst>
                                </p:cTn>
                              </p:par>
                              <p:par>
                                <p:cTn id="39" presetID="10" presetClass="exit" presetSubtype="0" fill="hold" grpId="1" nodeType="withEffect">
                                  <p:stCondLst>
                                    <p:cond delay="0"/>
                                  </p:stCondLst>
                                  <p:childTnLst>
                                    <p:animEffect transition="out" filter="fade">
                                      <p:cBhvr>
                                        <p:cTn id="40" dur="500"/>
                                        <p:tgtEl>
                                          <p:spTgt spid="24"/>
                                        </p:tgtEl>
                                      </p:cBhvr>
                                    </p:animEffect>
                                    <p:set>
                                      <p:cBhvr>
                                        <p:cTn id="41" dur="1" fill="hold">
                                          <p:stCondLst>
                                            <p:cond delay="499"/>
                                          </p:stCondLst>
                                        </p:cTn>
                                        <p:tgtEl>
                                          <p:spTgt spid="24"/>
                                        </p:tgtEl>
                                        <p:attrNameLst>
                                          <p:attrName>style.visibility</p:attrName>
                                        </p:attrNameLst>
                                      </p:cBhvr>
                                      <p:to>
                                        <p:strVal val="hidden"/>
                                      </p:to>
                                    </p:set>
                                  </p:childTnLst>
                                </p:cTn>
                              </p:par>
                              <p:par>
                                <p:cTn id="42" presetID="10" presetClass="exit" presetSubtype="0" fill="hold" grpId="1" nodeType="withEffect">
                                  <p:stCondLst>
                                    <p:cond delay="0"/>
                                  </p:stCondLst>
                                  <p:childTnLst>
                                    <p:animEffect transition="out" filter="fade">
                                      <p:cBhvr>
                                        <p:cTn id="43" dur="500"/>
                                        <p:tgtEl>
                                          <p:spTgt spid="26"/>
                                        </p:tgtEl>
                                      </p:cBhvr>
                                    </p:animEffect>
                                    <p:set>
                                      <p:cBhvr>
                                        <p:cTn id="44" dur="1" fill="hold">
                                          <p:stCondLst>
                                            <p:cond delay="499"/>
                                          </p:stCondLst>
                                        </p:cTn>
                                        <p:tgtEl>
                                          <p:spTgt spid="26"/>
                                        </p:tgtEl>
                                        <p:attrNameLst>
                                          <p:attrName>style.visibility</p:attrName>
                                        </p:attrNameLst>
                                      </p:cBhvr>
                                      <p:to>
                                        <p:strVal val="hidden"/>
                                      </p:to>
                                    </p:set>
                                  </p:childTnLst>
                                </p:cTn>
                              </p:par>
                              <p:par>
                                <p:cTn id="45" presetID="10" presetClass="exit" presetSubtype="0" fill="hold" grpId="1" nodeType="withEffect">
                                  <p:stCondLst>
                                    <p:cond delay="0"/>
                                  </p:stCondLst>
                                  <p:childTnLst>
                                    <p:animEffect transition="out" filter="fade">
                                      <p:cBhvr>
                                        <p:cTn id="46" dur="500"/>
                                        <p:tgtEl>
                                          <p:spTgt spid="27"/>
                                        </p:tgtEl>
                                      </p:cBhvr>
                                    </p:animEffect>
                                    <p:set>
                                      <p:cBhvr>
                                        <p:cTn id="47" dur="1" fill="hold">
                                          <p:stCondLst>
                                            <p:cond delay="499"/>
                                          </p:stCondLst>
                                        </p:cTn>
                                        <p:tgtEl>
                                          <p:spTgt spid="27"/>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fade">
                                      <p:cBhvr>
                                        <p:cTn id="52"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9" grpId="1" animBg="1"/>
      <p:bldP spid="24" grpId="0" animBg="1"/>
      <p:bldP spid="24" grpId="1" animBg="1"/>
      <p:bldP spid="26" grpId="0" animBg="1"/>
      <p:bldP spid="26" grpId="1" animBg="1"/>
      <p:bldP spid="27" grpId="0" animBg="1"/>
      <p:bldP spid="27" grpId="1"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FC45CEEC-5332-4BFD-97BF-37E7B07519FB}"/>
              </a:ext>
            </a:extLst>
          </p:cNvPr>
          <p:cNvSpPr>
            <a:spLocks noGrp="1"/>
          </p:cNvSpPr>
          <p:nvPr>
            <p:ph type="title"/>
          </p:nvPr>
        </p:nvSpPr>
        <p:spPr>
          <a:xfrm>
            <a:off x="1401716" y="1076053"/>
            <a:ext cx="9203489" cy="2572151"/>
          </a:xfrm>
        </p:spPr>
        <p:txBody>
          <a:bodyPr>
            <a:normAutofit/>
          </a:bodyPr>
          <a:lstStyle/>
          <a:p>
            <a:r>
              <a:rPr lang="es-ES" sz="5400" b="1" dirty="0" err="1"/>
              <a:t>Neuroinfección</a:t>
            </a:r>
            <a:r>
              <a:rPr lang="es-ES" sz="5400" b="1" dirty="0"/>
              <a:t> en el paciente con HIV</a:t>
            </a:r>
          </a:p>
        </p:txBody>
      </p:sp>
    </p:spTree>
    <p:extLst>
      <p:ext uri="{BB962C8B-B14F-4D97-AF65-F5344CB8AC3E}">
        <p14:creationId xmlns:p14="http://schemas.microsoft.com/office/powerpoint/2010/main" val="5014384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99710" y="253102"/>
            <a:ext cx="8144435" cy="857443"/>
          </a:xfrm>
        </p:spPr>
        <p:txBody>
          <a:bodyPr>
            <a:normAutofit/>
          </a:bodyPr>
          <a:lstStyle/>
          <a:p>
            <a:r>
              <a:rPr lang="es-CO" sz="3600" b="1" dirty="0">
                <a:solidFill>
                  <a:srgbClr val="3BB0B0"/>
                </a:solidFill>
                <a:latin typeface="Montserrat" panose="02000505000000020004" pitchFamily="2" charset="0"/>
              </a:rPr>
              <a:t>Toxoplasmosis cerebral </a:t>
            </a:r>
          </a:p>
        </p:txBody>
      </p:sp>
      <p:sp>
        <p:nvSpPr>
          <p:cNvPr id="10" name="Marcador de contenido 16">
            <a:extLst>
              <a:ext uri="{FF2B5EF4-FFF2-40B4-BE49-F238E27FC236}">
                <a16:creationId xmlns:a16="http://schemas.microsoft.com/office/drawing/2014/main" id="{24C310DE-A357-44A1-B64B-E1EC67F504E2}"/>
              </a:ext>
            </a:extLst>
          </p:cNvPr>
          <p:cNvSpPr>
            <a:spLocks noGrp="1"/>
          </p:cNvSpPr>
          <p:nvPr>
            <p:ph idx="1"/>
          </p:nvPr>
        </p:nvSpPr>
        <p:spPr>
          <a:xfrm>
            <a:off x="5735914" y="1733922"/>
            <a:ext cx="5816461" cy="3328588"/>
          </a:xfrm>
        </p:spPr>
        <p:txBody>
          <a:bodyPr>
            <a:normAutofit/>
          </a:bodyPr>
          <a:lstStyle/>
          <a:p>
            <a:pPr algn="just"/>
            <a:r>
              <a:rPr lang="es-ES" sz="2000" dirty="0">
                <a:solidFill>
                  <a:srgbClr val="0A2F4F"/>
                </a:solidFill>
                <a:latin typeface="Montserrat" panose="02000505000000020004" pitchFamily="2" charset="0"/>
              </a:rPr>
              <a:t>Agente etiológico: toxoplasma Gondii.</a:t>
            </a:r>
          </a:p>
          <a:p>
            <a:pPr algn="just"/>
            <a:r>
              <a:rPr lang="es-ES" sz="2000" dirty="0">
                <a:solidFill>
                  <a:srgbClr val="0A2F4F"/>
                </a:solidFill>
                <a:latin typeface="Montserrat" panose="02000505000000020004" pitchFamily="2" charset="0"/>
              </a:rPr>
              <a:t>En países en vía de desarrollo hay seroprevalencia: 50-75%.</a:t>
            </a:r>
          </a:p>
          <a:p>
            <a:pPr algn="just"/>
            <a:r>
              <a:rPr lang="es-ES" sz="2000" dirty="0">
                <a:solidFill>
                  <a:srgbClr val="0A2F4F"/>
                </a:solidFill>
                <a:latin typeface="Montserrat" panose="02000505000000020004" pitchFamily="2" charset="0"/>
              </a:rPr>
              <a:t>Los episodios de toxoplasmosis ocurren como reactivación de una infección latente (quistes).</a:t>
            </a:r>
          </a:p>
          <a:p>
            <a:pPr algn="just"/>
            <a:r>
              <a:rPr lang="es-ES" sz="2000" dirty="0">
                <a:solidFill>
                  <a:srgbClr val="0A2F4F"/>
                </a:solidFill>
                <a:latin typeface="Montserrat" panose="02000505000000020004" pitchFamily="2" charset="0"/>
              </a:rPr>
              <a:t>El recuento menor de CD4 ≤ 100/mm3 incrementa su frecuencia como infección oportunista.</a:t>
            </a:r>
          </a:p>
          <a:p>
            <a:pPr algn="just"/>
            <a:endParaRPr lang="es-CO" sz="2000" dirty="0">
              <a:solidFill>
                <a:srgbClr val="0A2F4F"/>
              </a:solidFill>
              <a:latin typeface="Montserrat" panose="02000505000000020004" pitchFamily="2" charset="0"/>
            </a:endParaRPr>
          </a:p>
        </p:txBody>
      </p:sp>
      <p:pic>
        <p:nvPicPr>
          <p:cNvPr id="9" name="Imagen 8">
            <a:extLst>
              <a:ext uri="{FF2B5EF4-FFF2-40B4-BE49-F238E27FC236}">
                <a16:creationId xmlns:a16="http://schemas.microsoft.com/office/drawing/2014/main" id="{76455C1D-420C-4468-B715-151EE676EAF8}"/>
              </a:ext>
            </a:extLst>
          </p:cNvPr>
          <p:cNvPicPr>
            <a:picLocks noChangeAspect="1"/>
          </p:cNvPicPr>
          <p:nvPr/>
        </p:nvPicPr>
        <p:blipFill>
          <a:blip r:embed="rId3"/>
          <a:stretch>
            <a:fillRect/>
          </a:stretch>
        </p:blipFill>
        <p:spPr>
          <a:xfrm>
            <a:off x="1437620" y="984420"/>
            <a:ext cx="2783652" cy="2413796"/>
          </a:xfrm>
          <a:prstGeom prst="rect">
            <a:avLst/>
          </a:prstGeom>
          <a:ln>
            <a:solidFill>
              <a:srgbClr val="1D86CD"/>
            </a:solidFill>
          </a:ln>
        </p:spPr>
      </p:pic>
    </p:spTree>
    <p:extLst>
      <p:ext uri="{BB962C8B-B14F-4D97-AF65-F5344CB8AC3E}">
        <p14:creationId xmlns:p14="http://schemas.microsoft.com/office/powerpoint/2010/main" val="31774579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394657" y="227009"/>
            <a:ext cx="8144435" cy="857443"/>
          </a:xfrm>
        </p:spPr>
        <p:txBody>
          <a:bodyPr>
            <a:normAutofit/>
          </a:bodyPr>
          <a:lstStyle/>
          <a:p>
            <a:r>
              <a:rPr lang="es-CO" sz="3600" b="1" dirty="0">
                <a:solidFill>
                  <a:srgbClr val="3BB0B0"/>
                </a:solidFill>
                <a:latin typeface="Montserrat" panose="02000505000000020004" pitchFamily="2" charset="0"/>
              </a:rPr>
              <a:t>Toxoplasmosis: fisiopatología</a:t>
            </a:r>
          </a:p>
        </p:txBody>
      </p:sp>
      <p:sp>
        <p:nvSpPr>
          <p:cNvPr id="9" name="Elipse 8">
            <a:extLst>
              <a:ext uri="{FF2B5EF4-FFF2-40B4-BE49-F238E27FC236}">
                <a16:creationId xmlns:a16="http://schemas.microsoft.com/office/drawing/2014/main" id="{A2F3EA95-D4B3-4B07-809F-0396E6034753}"/>
              </a:ext>
            </a:extLst>
          </p:cNvPr>
          <p:cNvSpPr/>
          <p:nvPr/>
        </p:nvSpPr>
        <p:spPr>
          <a:xfrm>
            <a:off x="5799127" y="1536931"/>
            <a:ext cx="2683161" cy="870178"/>
          </a:xfrm>
          <a:prstGeom prst="ellipse">
            <a:avLst/>
          </a:prstGeom>
          <a:solidFill>
            <a:srgbClr val="152B4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a:latin typeface="Montserrat" panose="02000505000000020004" pitchFamily="2" charset="0"/>
              </a:rPr>
              <a:t>Ingesta de quistes tisulares</a:t>
            </a:r>
          </a:p>
        </p:txBody>
      </p:sp>
      <p:sp>
        <p:nvSpPr>
          <p:cNvPr id="11" name="Elipse 10">
            <a:extLst>
              <a:ext uri="{FF2B5EF4-FFF2-40B4-BE49-F238E27FC236}">
                <a16:creationId xmlns:a16="http://schemas.microsoft.com/office/drawing/2014/main" id="{37B62598-595E-4610-B47D-FC0C05285210}"/>
              </a:ext>
            </a:extLst>
          </p:cNvPr>
          <p:cNvSpPr/>
          <p:nvPr/>
        </p:nvSpPr>
        <p:spPr>
          <a:xfrm>
            <a:off x="9413012" y="1557418"/>
            <a:ext cx="2683161" cy="870178"/>
          </a:xfrm>
          <a:prstGeom prst="ellipse">
            <a:avLst/>
          </a:prstGeom>
          <a:solidFill>
            <a:srgbClr val="152B4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err="1">
                <a:latin typeface="Montserrat" panose="02000505000000020004" pitchFamily="2" charset="0"/>
              </a:rPr>
              <a:t>Bradizoitos</a:t>
            </a:r>
            <a:r>
              <a:rPr lang="es-ES" sz="1400" dirty="0">
                <a:latin typeface="Montserrat" panose="02000505000000020004" pitchFamily="2" charset="0"/>
              </a:rPr>
              <a:t> infectan epitelio intestinal</a:t>
            </a:r>
          </a:p>
        </p:txBody>
      </p:sp>
      <p:sp>
        <p:nvSpPr>
          <p:cNvPr id="12" name="Elipse 11">
            <a:extLst>
              <a:ext uri="{FF2B5EF4-FFF2-40B4-BE49-F238E27FC236}">
                <a16:creationId xmlns:a16="http://schemas.microsoft.com/office/drawing/2014/main" id="{D47BDD0E-8F30-4325-93C5-0AA8F5B3574E}"/>
              </a:ext>
            </a:extLst>
          </p:cNvPr>
          <p:cNvSpPr/>
          <p:nvPr/>
        </p:nvSpPr>
        <p:spPr>
          <a:xfrm>
            <a:off x="9413012" y="2991503"/>
            <a:ext cx="2683161" cy="870178"/>
          </a:xfrm>
          <a:prstGeom prst="ellipse">
            <a:avLst/>
          </a:prstGeom>
          <a:solidFill>
            <a:srgbClr val="152B48"/>
          </a:solidFill>
        </p:spPr>
        <p:style>
          <a:lnRef idx="1">
            <a:schemeClr val="accent1"/>
          </a:lnRef>
          <a:fillRef idx="3">
            <a:schemeClr val="accent1"/>
          </a:fillRef>
          <a:effectRef idx="2">
            <a:schemeClr val="accent1"/>
          </a:effectRef>
          <a:fontRef idx="minor">
            <a:schemeClr val="lt1"/>
          </a:fontRef>
        </p:style>
        <p:txBody>
          <a:bodyPr rtlCol="0" anchor="ctr"/>
          <a:lstStyle/>
          <a:p>
            <a:pPr algn="ctr">
              <a:lnSpc>
                <a:spcPct val="110000"/>
              </a:lnSpc>
            </a:pPr>
            <a:r>
              <a:rPr lang="es-ES" sz="1400" dirty="0">
                <a:latin typeface="Montserrat" panose="02000505000000020004" pitchFamily="2" charset="0"/>
              </a:rPr>
              <a:t>Conversión a </a:t>
            </a:r>
            <a:r>
              <a:rPr lang="es-ES" sz="1400" dirty="0" err="1">
                <a:latin typeface="Montserrat" panose="02000505000000020004" pitchFamily="2" charset="0"/>
              </a:rPr>
              <a:t>taquizoitos</a:t>
            </a:r>
            <a:r>
              <a:rPr lang="es-ES" sz="1400" dirty="0">
                <a:latin typeface="Montserrat" panose="02000505000000020004" pitchFamily="2" charset="0"/>
              </a:rPr>
              <a:t> en intestino</a:t>
            </a:r>
          </a:p>
        </p:txBody>
      </p:sp>
      <p:sp>
        <p:nvSpPr>
          <p:cNvPr id="13" name="Elipse 12">
            <a:extLst>
              <a:ext uri="{FF2B5EF4-FFF2-40B4-BE49-F238E27FC236}">
                <a16:creationId xmlns:a16="http://schemas.microsoft.com/office/drawing/2014/main" id="{2AA6457D-0BB2-4B5B-BC8B-A933948819A4}"/>
              </a:ext>
            </a:extLst>
          </p:cNvPr>
          <p:cNvSpPr/>
          <p:nvPr/>
        </p:nvSpPr>
        <p:spPr>
          <a:xfrm>
            <a:off x="5636838" y="2756254"/>
            <a:ext cx="2988825" cy="1402838"/>
          </a:xfrm>
          <a:prstGeom prst="ellipse">
            <a:avLst/>
          </a:prstGeom>
          <a:solidFill>
            <a:srgbClr val="152B4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a:latin typeface="Montserrat" panose="02000505000000020004" pitchFamily="2" charset="0"/>
              </a:rPr>
              <a:t>Infección de músculo estriado, tejido ocular y sustancia gris y blanca</a:t>
            </a:r>
          </a:p>
        </p:txBody>
      </p:sp>
      <p:sp>
        <p:nvSpPr>
          <p:cNvPr id="14" name="Elipse 13">
            <a:extLst>
              <a:ext uri="{FF2B5EF4-FFF2-40B4-BE49-F238E27FC236}">
                <a16:creationId xmlns:a16="http://schemas.microsoft.com/office/drawing/2014/main" id="{B8C76D64-BB8D-4BAB-8967-F8DCC20A9875}"/>
              </a:ext>
            </a:extLst>
          </p:cNvPr>
          <p:cNvSpPr/>
          <p:nvPr/>
        </p:nvSpPr>
        <p:spPr>
          <a:xfrm>
            <a:off x="9413012" y="4425588"/>
            <a:ext cx="2683161" cy="870178"/>
          </a:xfrm>
          <a:prstGeom prst="ellipse">
            <a:avLst/>
          </a:prstGeom>
          <a:solidFill>
            <a:srgbClr val="152B4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a:latin typeface="Montserrat" panose="02000505000000020004" pitchFamily="2" charset="0"/>
              </a:rPr>
              <a:t>Reactivación en inmunosupresión</a:t>
            </a:r>
          </a:p>
        </p:txBody>
      </p:sp>
      <p:cxnSp>
        <p:nvCxnSpPr>
          <p:cNvPr id="15" name="Conector recto de flecha 14">
            <a:extLst>
              <a:ext uri="{FF2B5EF4-FFF2-40B4-BE49-F238E27FC236}">
                <a16:creationId xmlns:a16="http://schemas.microsoft.com/office/drawing/2014/main" id="{393F01C8-AF98-46E8-92C7-2DF872390F16}"/>
              </a:ext>
            </a:extLst>
          </p:cNvPr>
          <p:cNvCxnSpPr/>
          <p:nvPr/>
        </p:nvCxnSpPr>
        <p:spPr>
          <a:xfrm flipV="1">
            <a:off x="8482288" y="1956398"/>
            <a:ext cx="930724" cy="156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Conector recto de flecha 15">
            <a:extLst>
              <a:ext uri="{FF2B5EF4-FFF2-40B4-BE49-F238E27FC236}">
                <a16:creationId xmlns:a16="http://schemas.microsoft.com/office/drawing/2014/main" id="{364C8A41-C59C-4504-B47F-BB87859D98AD}"/>
              </a:ext>
            </a:extLst>
          </p:cNvPr>
          <p:cNvCxnSpPr>
            <a:stCxn id="12" idx="2"/>
          </p:cNvCxnSpPr>
          <p:nvPr/>
        </p:nvCxnSpPr>
        <p:spPr>
          <a:xfrm flipH="1">
            <a:off x="8625663" y="3426592"/>
            <a:ext cx="787349"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Elipse 16">
            <a:extLst>
              <a:ext uri="{FF2B5EF4-FFF2-40B4-BE49-F238E27FC236}">
                <a16:creationId xmlns:a16="http://schemas.microsoft.com/office/drawing/2014/main" id="{4DA140ED-1A18-4AB1-8306-48F5A772C807}"/>
              </a:ext>
            </a:extLst>
          </p:cNvPr>
          <p:cNvSpPr/>
          <p:nvPr/>
        </p:nvSpPr>
        <p:spPr>
          <a:xfrm>
            <a:off x="5799127" y="4599211"/>
            <a:ext cx="2516167" cy="696555"/>
          </a:xfrm>
          <a:prstGeom prst="ellipse">
            <a:avLst/>
          </a:prstGeom>
          <a:solidFill>
            <a:srgbClr val="152B48"/>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1400" dirty="0">
                <a:latin typeface="Montserrat" panose="02000505000000020004" pitchFamily="2" charset="0"/>
              </a:rPr>
              <a:t>Infección latente</a:t>
            </a:r>
          </a:p>
        </p:txBody>
      </p:sp>
      <p:cxnSp>
        <p:nvCxnSpPr>
          <p:cNvPr id="18" name="Conector recto de flecha 17">
            <a:extLst>
              <a:ext uri="{FF2B5EF4-FFF2-40B4-BE49-F238E27FC236}">
                <a16:creationId xmlns:a16="http://schemas.microsoft.com/office/drawing/2014/main" id="{A96796E8-D1B7-4688-880F-86CF39786D51}"/>
              </a:ext>
            </a:extLst>
          </p:cNvPr>
          <p:cNvCxnSpPr/>
          <p:nvPr/>
        </p:nvCxnSpPr>
        <p:spPr>
          <a:xfrm>
            <a:off x="8315294" y="4927002"/>
            <a:ext cx="1097718" cy="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pic>
        <p:nvPicPr>
          <p:cNvPr id="19" name="Imagen 18">
            <a:extLst>
              <a:ext uri="{FF2B5EF4-FFF2-40B4-BE49-F238E27FC236}">
                <a16:creationId xmlns:a16="http://schemas.microsoft.com/office/drawing/2014/main" id="{B9D652A1-AEF3-48E8-B9AD-A661B9D8A87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14826" y="1117111"/>
            <a:ext cx="2387453" cy="1571295"/>
          </a:xfrm>
          <a:prstGeom prst="rect">
            <a:avLst/>
          </a:prstGeom>
        </p:spPr>
      </p:pic>
      <p:pic>
        <p:nvPicPr>
          <p:cNvPr id="24" name="Imagen 23">
            <a:extLst>
              <a:ext uri="{FF2B5EF4-FFF2-40B4-BE49-F238E27FC236}">
                <a16:creationId xmlns:a16="http://schemas.microsoft.com/office/drawing/2014/main" id="{55C847E6-F725-4B0C-BE04-7065E4A88F37}"/>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4657" y="1063965"/>
            <a:ext cx="2561837" cy="1677589"/>
          </a:xfrm>
          <a:prstGeom prst="rect">
            <a:avLst/>
          </a:prstGeom>
        </p:spPr>
      </p:pic>
    </p:spTree>
    <p:extLst>
      <p:ext uri="{BB962C8B-B14F-4D97-AF65-F5344CB8AC3E}">
        <p14:creationId xmlns:p14="http://schemas.microsoft.com/office/powerpoint/2010/main" val="36284465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26569" y="138595"/>
            <a:ext cx="8144435" cy="857443"/>
          </a:xfrm>
        </p:spPr>
        <p:txBody>
          <a:bodyPr>
            <a:normAutofit/>
          </a:bodyPr>
          <a:lstStyle/>
          <a:p>
            <a:r>
              <a:rPr lang="es-CO" sz="3600" b="1" dirty="0">
                <a:solidFill>
                  <a:srgbClr val="3BB0B0"/>
                </a:solidFill>
                <a:latin typeface="Montserrat" panose="02000505000000020004" pitchFamily="2" charset="0"/>
              </a:rPr>
              <a:t>Toxoplasmosis cerebral: clínica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157758" y="1519790"/>
            <a:ext cx="6291463" cy="3818420"/>
          </a:xfrm>
        </p:spPr>
        <p:txBody>
          <a:bodyPr>
            <a:normAutofit/>
          </a:bodyPr>
          <a:lstStyle/>
          <a:p>
            <a:pPr algn="just"/>
            <a:r>
              <a:rPr lang="es-ES" sz="2400" b="1" dirty="0">
                <a:latin typeface="Montserrat" panose="02000505000000020004" pitchFamily="2" charset="0"/>
              </a:rPr>
              <a:t>Absceso cerebral:</a:t>
            </a:r>
          </a:p>
          <a:p>
            <a:pPr lvl="1" algn="just"/>
            <a:r>
              <a:rPr lang="es-ES" sz="2000" dirty="0">
                <a:latin typeface="Montserrat" panose="02000505000000020004" pitchFamily="2" charset="0"/>
              </a:rPr>
              <a:t>Curso subagudo.</a:t>
            </a:r>
          </a:p>
          <a:p>
            <a:pPr lvl="1" algn="just"/>
            <a:r>
              <a:rPr lang="es-ES" sz="2000" dirty="0">
                <a:latin typeface="Montserrat" panose="02000505000000020004" pitchFamily="2" charset="0"/>
              </a:rPr>
              <a:t>Síntomas multifocales como crisis epilépticas, afasia, apraxia, defectos del campo visual, hemiparesia, alteraciones sensitivas o disfunción cerebelosa.</a:t>
            </a:r>
          </a:p>
          <a:p>
            <a:pPr algn="just"/>
            <a:r>
              <a:rPr lang="es-ES" sz="2400" b="1" dirty="0">
                <a:latin typeface="Montserrat" panose="02000505000000020004" pitchFamily="2" charset="0"/>
              </a:rPr>
              <a:t>Encefalitis difusa:</a:t>
            </a:r>
          </a:p>
          <a:p>
            <a:pPr lvl="1" algn="just"/>
            <a:r>
              <a:rPr lang="es-ES" sz="2000" dirty="0">
                <a:latin typeface="Montserrat" panose="02000505000000020004" pitchFamily="2" charset="0"/>
              </a:rPr>
              <a:t>Rara, curso subagudo.</a:t>
            </a:r>
          </a:p>
          <a:p>
            <a:pPr lvl="1" algn="just"/>
            <a:r>
              <a:rPr lang="es-ES" sz="2000" dirty="0">
                <a:latin typeface="Montserrat" panose="02000505000000020004" pitchFamily="2" charset="0"/>
              </a:rPr>
              <a:t>Compromiso cognitivo, alteración de la consciencia o crisis epilépticas.</a:t>
            </a:r>
          </a:p>
          <a:p>
            <a:endParaRPr lang="es-ES" sz="2400" dirty="0">
              <a:latin typeface="Montserrat" panose="02000505000000020004" pitchFamily="2" charset="0"/>
            </a:endParaRPr>
          </a:p>
        </p:txBody>
      </p:sp>
      <p:pic>
        <p:nvPicPr>
          <p:cNvPr id="9" name="Imagen 8">
            <a:extLst>
              <a:ext uri="{FF2B5EF4-FFF2-40B4-BE49-F238E27FC236}">
                <a16:creationId xmlns:a16="http://schemas.microsoft.com/office/drawing/2014/main" id="{D60357B6-58F8-4469-A434-286F5416D48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92822" y="887668"/>
            <a:ext cx="2683374" cy="2855038"/>
          </a:xfrm>
          <a:prstGeom prst="rect">
            <a:avLst/>
          </a:prstGeom>
        </p:spPr>
      </p:pic>
    </p:spTree>
    <p:extLst>
      <p:ext uri="{BB962C8B-B14F-4D97-AF65-F5344CB8AC3E}">
        <p14:creationId xmlns:p14="http://schemas.microsoft.com/office/powerpoint/2010/main" val="1829692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28940" y="390411"/>
            <a:ext cx="8486954" cy="1097974"/>
          </a:xfrm>
        </p:spPr>
        <p:txBody>
          <a:bodyPr>
            <a:normAutofit/>
          </a:bodyPr>
          <a:lstStyle/>
          <a:p>
            <a:r>
              <a:rPr lang="es-CO" sz="3600" b="1" dirty="0">
                <a:solidFill>
                  <a:srgbClr val="3BB0B0"/>
                </a:solidFill>
                <a:latin typeface="Montserrat" panose="02000505000000020004" pitchFamily="2" charset="0"/>
              </a:rPr>
              <a:t>Toxoplasmosis cerebral: diagnóstico</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4772417" y="2239928"/>
            <a:ext cx="6468650" cy="2378144"/>
          </a:xfrm>
        </p:spPr>
        <p:txBody>
          <a:bodyPr>
            <a:normAutofit fontScale="85000" lnSpcReduction="20000"/>
          </a:bodyPr>
          <a:lstStyle/>
          <a:p>
            <a:r>
              <a:rPr lang="es-ES" b="1" dirty="0">
                <a:latin typeface="Montserrat" panose="02000505000000020004" pitchFamily="2" charset="0"/>
              </a:rPr>
              <a:t>Definitivo: </a:t>
            </a:r>
            <a:r>
              <a:rPr lang="es-ES" dirty="0">
                <a:latin typeface="Montserrat" panose="02000505000000020004" pitchFamily="2" charset="0"/>
              </a:rPr>
              <a:t>síndrome clínico compatible, lesiones por imagen y detección del parásito en estudio histológico.</a:t>
            </a:r>
          </a:p>
          <a:p>
            <a:endParaRPr lang="es-ES" dirty="0">
              <a:latin typeface="Montserrat" panose="02000505000000020004" pitchFamily="2" charset="0"/>
            </a:endParaRPr>
          </a:p>
          <a:p>
            <a:pPr algn="just"/>
            <a:r>
              <a:rPr lang="es-ES" b="1" dirty="0">
                <a:latin typeface="Montserrat" panose="02000505000000020004" pitchFamily="2" charset="0"/>
              </a:rPr>
              <a:t>Presuntivo: </a:t>
            </a:r>
            <a:r>
              <a:rPr lang="es-ES" dirty="0">
                <a:latin typeface="Montserrat" panose="02000505000000020004" pitchFamily="2" charset="0"/>
              </a:rPr>
              <a:t>manifestaciones clínicas compatibles, serología positiva y neuroimagen con lesiones sugestivas de dicha entidad.</a:t>
            </a:r>
          </a:p>
          <a:p>
            <a:endParaRPr lang="es-ES" dirty="0">
              <a:latin typeface="Montserrat" panose="02000505000000020004" pitchFamily="2" charset="0"/>
            </a:endParaRPr>
          </a:p>
        </p:txBody>
      </p:sp>
    </p:spTree>
    <p:extLst>
      <p:ext uri="{BB962C8B-B14F-4D97-AF65-F5344CB8AC3E}">
        <p14:creationId xmlns:p14="http://schemas.microsoft.com/office/powerpoint/2010/main" val="23070060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381971" y="207705"/>
            <a:ext cx="11137366" cy="1296903"/>
          </a:xfrm>
        </p:spPr>
        <p:txBody>
          <a:bodyPr>
            <a:normAutofit/>
          </a:bodyPr>
          <a:lstStyle/>
          <a:p>
            <a:r>
              <a:rPr lang="es-CO" sz="3600" b="1" dirty="0">
                <a:solidFill>
                  <a:srgbClr val="3BB0B0"/>
                </a:solidFill>
                <a:latin typeface="Montserrat" panose="02000505000000020004" pitchFamily="2" charset="0"/>
              </a:rPr>
              <a:t>Toxoplasmosis cerebral: ayudas diagnósticas</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4791963" y="1791678"/>
            <a:ext cx="6965514" cy="3878437"/>
          </a:xfrm>
        </p:spPr>
        <p:txBody>
          <a:bodyPr>
            <a:normAutofit fontScale="92500" lnSpcReduction="10000"/>
          </a:bodyPr>
          <a:lstStyle/>
          <a:p>
            <a:pPr algn="just"/>
            <a:r>
              <a:rPr lang="es-ES" b="1" dirty="0">
                <a:latin typeface="Montserrat" panose="02000505000000020004" pitchFamily="2" charset="0"/>
              </a:rPr>
              <a:t>Serología:</a:t>
            </a:r>
          </a:p>
          <a:p>
            <a:pPr lvl="1" algn="just"/>
            <a:r>
              <a:rPr lang="es-ES" dirty="0">
                <a:latin typeface="Montserrat" panose="02000505000000020004" pitchFamily="2" charset="0"/>
              </a:rPr>
              <a:t>95% de los pacientes con la enfermedad tienen anticuerpos IgG positivos.</a:t>
            </a:r>
          </a:p>
          <a:p>
            <a:pPr algn="just"/>
            <a:r>
              <a:rPr lang="es-ES" b="1" dirty="0">
                <a:latin typeface="Montserrat" panose="02000505000000020004" pitchFamily="2" charset="0"/>
              </a:rPr>
              <a:t>Neuroimagen:</a:t>
            </a:r>
          </a:p>
          <a:p>
            <a:pPr lvl="1" algn="just"/>
            <a:r>
              <a:rPr lang="es-ES" dirty="0">
                <a:latin typeface="Montserrat" panose="02000505000000020004" pitchFamily="2" charset="0"/>
              </a:rPr>
              <a:t>Lesiones con realce en anillo con edema circundante en ganglios basales o en unión cortico subcortical. Idealmente por resonancia magnética cerebral. </a:t>
            </a:r>
          </a:p>
          <a:p>
            <a:pPr algn="just"/>
            <a:r>
              <a:rPr lang="es-ES" b="1" dirty="0">
                <a:latin typeface="Montserrat" panose="02000505000000020004" pitchFamily="2" charset="0"/>
              </a:rPr>
              <a:t>Biopsia de lesión cerebral: </a:t>
            </a:r>
          </a:p>
          <a:p>
            <a:pPr lvl="1" algn="just"/>
            <a:r>
              <a:rPr lang="es-ES" dirty="0">
                <a:latin typeface="Montserrat" panose="02000505000000020004" pitchFamily="2" charset="0"/>
              </a:rPr>
              <a:t>Cuando no hay mejoría clínico radiológica luego de 10 – 14 días tratamiento o en casos con serología negativa.</a:t>
            </a:r>
          </a:p>
          <a:p>
            <a:endParaRPr lang="es-ES" dirty="0">
              <a:latin typeface="Montserrat" panose="02000505000000020004" pitchFamily="2" charset="0"/>
            </a:endParaRPr>
          </a:p>
        </p:txBody>
      </p:sp>
    </p:spTree>
    <p:extLst>
      <p:ext uri="{BB962C8B-B14F-4D97-AF65-F5344CB8AC3E}">
        <p14:creationId xmlns:p14="http://schemas.microsoft.com/office/powerpoint/2010/main" val="17520703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673361E9-A6B6-4FA9-BA83-BBFDCB97182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0775" y="220717"/>
            <a:ext cx="7026670" cy="3759924"/>
          </a:xfrm>
          <a:prstGeom prst="rect">
            <a:avLst/>
          </a:prstGeom>
        </p:spPr>
      </p:pic>
      <p:pic>
        <p:nvPicPr>
          <p:cNvPr id="10" name="Imagen 9">
            <a:extLst>
              <a:ext uri="{FF2B5EF4-FFF2-40B4-BE49-F238E27FC236}">
                <a16:creationId xmlns:a16="http://schemas.microsoft.com/office/drawing/2014/main" id="{7AF7B100-1BF2-41CF-BD6B-29B04A9A9FAF}"/>
              </a:ext>
            </a:extLst>
          </p:cNvPr>
          <p:cNvPicPr>
            <a:picLocks noChangeAspect="1"/>
          </p:cNvPicPr>
          <p:nvPr/>
        </p:nvPicPr>
        <p:blipFill>
          <a:blip r:embed="rId4"/>
          <a:stretch>
            <a:fillRect/>
          </a:stretch>
        </p:blipFill>
        <p:spPr>
          <a:xfrm>
            <a:off x="8334413" y="223345"/>
            <a:ext cx="3517481" cy="3757296"/>
          </a:xfrm>
          <a:prstGeom prst="rect">
            <a:avLst/>
          </a:prstGeom>
        </p:spPr>
      </p:pic>
      <p:pic>
        <p:nvPicPr>
          <p:cNvPr id="11" name="Imagen 10">
            <a:extLst>
              <a:ext uri="{FF2B5EF4-FFF2-40B4-BE49-F238E27FC236}">
                <a16:creationId xmlns:a16="http://schemas.microsoft.com/office/drawing/2014/main" id="{84EDEF37-8B99-48A6-80CE-8EE4968E45E6}"/>
              </a:ext>
            </a:extLst>
          </p:cNvPr>
          <p:cNvPicPr>
            <a:picLocks noChangeAspect="1"/>
          </p:cNvPicPr>
          <p:nvPr/>
        </p:nvPicPr>
        <p:blipFill>
          <a:blip r:embed="rId5"/>
          <a:stretch>
            <a:fillRect/>
          </a:stretch>
        </p:blipFill>
        <p:spPr>
          <a:xfrm>
            <a:off x="4507037" y="220717"/>
            <a:ext cx="3733101" cy="3757296"/>
          </a:xfrm>
          <a:prstGeom prst="rect">
            <a:avLst/>
          </a:prstGeom>
        </p:spPr>
      </p:pic>
    </p:spTree>
    <p:extLst>
      <p:ext uri="{BB962C8B-B14F-4D97-AF65-F5344CB8AC3E}">
        <p14:creationId xmlns:p14="http://schemas.microsoft.com/office/powerpoint/2010/main" val="135984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
                                        </p:tgtEl>
                                      </p:cBhvr>
                                    </p:animEffect>
                                    <p:set>
                                      <p:cBhvr>
                                        <p:cTn id="7" dur="1" fill="hold">
                                          <p:stCondLst>
                                            <p:cond delay="499"/>
                                          </p:stCondLst>
                                        </p:cTn>
                                        <p:tgtEl>
                                          <p:spTgt spid="3"/>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29225" y="84083"/>
            <a:ext cx="8898553" cy="1164921"/>
          </a:xfrm>
        </p:spPr>
        <p:txBody>
          <a:bodyPr>
            <a:normAutofit/>
          </a:bodyPr>
          <a:lstStyle/>
          <a:p>
            <a:r>
              <a:rPr lang="es-CO" sz="3200" b="1" dirty="0">
                <a:solidFill>
                  <a:srgbClr val="3BB0B0"/>
                </a:solidFill>
                <a:latin typeface="Montserrat" panose="02000505000000020004" pitchFamily="2" charset="0"/>
              </a:rPr>
              <a:t>Toxoplasmosis cerebral: tratamiento</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4793004" y="1249004"/>
            <a:ext cx="7240044" cy="4733037"/>
          </a:xfrm>
        </p:spPr>
        <p:txBody>
          <a:bodyPr>
            <a:normAutofit/>
          </a:bodyPr>
          <a:lstStyle/>
          <a:p>
            <a:pPr algn="just"/>
            <a:r>
              <a:rPr lang="es-ES" sz="2000" b="1" dirty="0">
                <a:latin typeface="Montserrat" panose="02000505000000020004" pitchFamily="2" charset="0"/>
              </a:rPr>
              <a:t>Terapia de inducción:</a:t>
            </a:r>
          </a:p>
          <a:p>
            <a:pPr lvl="1" algn="just"/>
            <a:r>
              <a:rPr lang="es-ES" sz="1800" dirty="0">
                <a:latin typeface="Montserrat" panose="02000505000000020004" pitchFamily="2" charset="0"/>
              </a:rPr>
              <a:t>Duración 6 semanas.</a:t>
            </a:r>
          </a:p>
          <a:p>
            <a:pPr lvl="1" algn="just"/>
            <a:r>
              <a:rPr lang="es-ES" sz="1800" dirty="0" err="1">
                <a:latin typeface="Montserrat" panose="02000505000000020004" pitchFamily="2" charset="0"/>
              </a:rPr>
              <a:t>Pirimetamina</a:t>
            </a:r>
            <a:r>
              <a:rPr lang="es-ES" sz="1800" dirty="0">
                <a:latin typeface="Montserrat" panose="02000505000000020004" pitchFamily="2" charset="0"/>
              </a:rPr>
              <a:t> mg/día (&lt;60 Kg) – 75 mg/día (&gt;60 Kg) + </a:t>
            </a:r>
            <a:r>
              <a:rPr lang="es-ES" sz="1800" dirty="0" err="1">
                <a:latin typeface="Montserrat" panose="02000505000000020004" pitchFamily="2" charset="0"/>
              </a:rPr>
              <a:t>sulfafiazina</a:t>
            </a:r>
            <a:r>
              <a:rPr lang="es-ES" sz="1800" dirty="0">
                <a:latin typeface="Montserrat" panose="02000505000000020004" pitchFamily="2" charset="0"/>
              </a:rPr>
              <a:t> 1000 mg (&lt;60 Kg) – 1500 mg(&gt;60 Kg) (Tratamiento de elección).</a:t>
            </a:r>
          </a:p>
          <a:p>
            <a:pPr algn="just"/>
            <a:r>
              <a:rPr lang="es-ES" sz="2000" b="1" dirty="0">
                <a:latin typeface="Montserrat" panose="02000505000000020004" pitchFamily="2" charset="0"/>
              </a:rPr>
              <a:t>Otras opciones:</a:t>
            </a:r>
          </a:p>
          <a:p>
            <a:pPr lvl="1"/>
            <a:r>
              <a:rPr lang="es-ES" sz="1800" b="1" dirty="0" err="1">
                <a:latin typeface="Montserrat" panose="02000505000000020004" pitchFamily="2" charset="0"/>
              </a:rPr>
              <a:t>Trimetoprim</a:t>
            </a:r>
            <a:r>
              <a:rPr lang="es-ES" sz="1800" b="1" dirty="0">
                <a:latin typeface="Montserrat" panose="02000505000000020004" pitchFamily="2" charset="0"/>
              </a:rPr>
              <a:t> 5 mg/Kg + Sulfametoxazol (TMP SMX) 25 mg/Kg (IV o VO) cada 12 horas</a:t>
            </a:r>
          </a:p>
          <a:p>
            <a:pPr lvl="1"/>
            <a:r>
              <a:rPr lang="es-ES" sz="1800" dirty="0">
                <a:latin typeface="Montserrat" panose="02000505000000020004" pitchFamily="2" charset="0"/>
              </a:rPr>
              <a:t>Clindamicina 600 mg VO cada 8 horas + </a:t>
            </a:r>
            <a:r>
              <a:rPr lang="es-ES" sz="1800" dirty="0" err="1">
                <a:latin typeface="Montserrat" panose="02000505000000020004" pitchFamily="2" charset="0"/>
              </a:rPr>
              <a:t>Pirimetamina</a:t>
            </a:r>
            <a:r>
              <a:rPr lang="es-ES" sz="1800" dirty="0">
                <a:latin typeface="Montserrat" panose="02000505000000020004" pitchFamily="2" charset="0"/>
              </a:rPr>
              <a:t>. </a:t>
            </a:r>
          </a:p>
          <a:p>
            <a:pPr lvl="1"/>
            <a:r>
              <a:rPr lang="es-ES" sz="1800" dirty="0" err="1">
                <a:latin typeface="Montserrat" panose="02000505000000020004" pitchFamily="2" charset="0"/>
              </a:rPr>
              <a:t>Atovacuona</a:t>
            </a:r>
            <a:r>
              <a:rPr lang="es-ES" sz="1800" dirty="0">
                <a:latin typeface="Montserrat" panose="02000505000000020004" pitchFamily="2" charset="0"/>
              </a:rPr>
              <a:t> 750 – 1500 mg VO cada 12 horas + </a:t>
            </a:r>
            <a:r>
              <a:rPr lang="es-ES" sz="1800" dirty="0" err="1">
                <a:latin typeface="Montserrat" panose="02000505000000020004" pitchFamily="2" charset="0"/>
              </a:rPr>
              <a:t>Pirimetamina</a:t>
            </a:r>
            <a:r>
              <a:rPr lang="es-ES" sz="1800" dirty="0">
                <a:latin typeface="Montserrat" panose="02000505000000020004" pitchFamily="2" charset="0"/>
              </a:rPr>
              <a:t>.</a:t>
            </a:r>
          </a:p>
          <a:p>
            <a:pPr lvl="1"/>
            <a:r>
              <a:rPr lang="es-ES" sz="1800" dirty="0" err="1">
                <a:latin typeface="Montserrat" panose="02000505000000020004" pitchFamily="2" charset="0"/>
              </a:rPr>
              <a:t>Atovacuona</a:t>
            </a:r>
            <a:r>
              <a:rPr lang="es-ES" sz="1800" dirty="0">
                <a:latin typeface="Montserrat" panose="02000505000000020004" pitchFamily="2" charset="0"/>
              </a:rPr>
              <a:t> 750 – 1500 mg VO cada 12 horas + Sulfadiazina. </a:t>
            </a:r>
          </a:p>
          <a:p>
            <a:pPr lvl="1"/>
            <a:r>
              <a:rPr lang="es-ES" sz="1800" dirty="0" err="1">
                <a:latin typeface="Montserrat" panose="02000505000000020004" pitchFamily="2" charset="0"/>
              </a:rPr>
              <a:t>Atovacuona</a:t>
            </a:r>
            <a:r>
              <a:rPr lang="es-ES" sz="1800" dirty="0">
                <a:latin typeface="Montserrat" panose="02000505000000020004" pitchFamily="2" charset="0"/>
              </a:rPr>
              <a:t> 750 – 1500 mg VO cada 12 horas.</a:t>
            </a:r>
          </a:p>
          <a:p>
            <a:pPr lvl="1"/>
            <a:endParaRPr lang="es-ES" sz="1800" dirty="0">
              <a:latin typeface="Montserrat" panose="02000505000000020004" pitchFamily="2" charset="0"/>
            </a:endParaRPr>
          </a:p>
          <a:p>
            <a:pPr lvl="1"/>
            <a:endParaRPr lang="es-ES" sz="1800" dirty="0">
              <a:latin typeface="Montserrat" panose="02000505000000020004" pitchFamily="2" charset="0"/>
            </a:endParaRPr>
          </a:p>
        </p:txBody>
      </p:sp>
      <p:sp>
        <p:nvSpPr>
          <p:cNvPr id="3" name="Rectángulo: esquinas redondeadas 2">
            <a:extLst>
              <a:ext uri="{FF2B5EF4-FFF2-40B4-BE49-F238E27FC236}">
                <a16:creationId xmlns:a16="http://schemas.microsoft.com/office/drawing/2014/main" id="{F7767F5E-F6F4-467B-B2D5-2F84CEA907D5}"/>
              </a:ext>
            </a:extLst>
          </p:cNvPr>
          <p:cNvSpPr/>
          <p:nvPr/>
        </p:nvSpPr>
        <p:spPr>
          <a:xfrm>
            <a:off x="537576" y="1142173"/>
            <a:ext cx="4021898" cy="2401865"/>
          </a:xfrm>
          <a:prstGeom prst="roundRect">
            <a:avLst/>
          </a:prstGeom>
          <a:solidFill>
            <a:srgbClr val="152B48"/>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r>
              <a:rPr lang="es-ES" sz="2000" b="1" dirty="0">
                <a:latin typeface="Montserrat" panose="02000505000000020004" pitchFamily="2" charset="0"/>
              </a:rPr>
              <a:t>Tratamiento empírico en HIV:</a:t>
            </a:r>
          </a:p>
          <a:p>
            <a:pPr lvl="1"/>
            <a:r>
              <a:rPr lang="es-ES" dirty="0">
                <a:latin typeface="Montserrat" panose="02000505000000020004" pitchFamily="2" charset="0"/>
              </a:rPr>
              <a:t>IgG seropositivo. </a:t>
            </a:r>
          </a:p>
          <a:p>
            <a:pPr lvl="1"/>
            <a:r>
              <a:rPr lang="es-ES" dirty="0">
                <a:latin typeface="Montserrat" panose="02000505000000020004" pitchFamily="2" charset="0"/>
              </a:rPr>
              <a:t>CD4 menor 200 </a:t>
            </a:r>
            <a:r>
              <a:rPr lang="es-ES" dirty="0" err="1">
                <a:latin typeface="Montserrat" panose="02000505000000020004" pitchFamily="2" charset="0"/>
              </a:rPr>
              <a:t>cel</a:t>
            </a:r>
            <a:r>
              <a:rPr lang="es-ES" dirty="0">
                <a:latin typeface="Montserrat" panose="02000505000000020004" pitchFamily="2" charset="0"/>
              </a:rPr>
              <a:t>/mm3.</a:t>
            </a:r>
          </a:p>
          <a:p>
            <a:pPr lvl="1"/>
            <a:r>
              <a:rPr lang="es-ES" dirty="0">
                <a:latin typeface="Montserrat" panose="02000505000000020004" pitchFamily="2" charset="0"/>
              </a:rPr>
              <a:t>Lesiones múltiples en IRM. </a:t>
            </a:r>
          </a:p>
          <a:p>
            <a:pPr lvl="1"/>
            <a:r>
              <a:rPr lang="es-ES" dirty="0">
                <a:latin typeface="Montserrat" panose="02000505000000020004" pitchFamily="2" charset="0"/>
              </a:rPr>
              <a:t>No profilaxis para toxoplasma.</a:t>
            </a:r>
          </a:p>
        </p:txBody>
      </p:sp>
    </p:spTree>
    <p:extLst>
      <p:ext uri="{BB962C8B-B14F-4D97-AF65-F5344CB8AC3E}">
        <p14:creationId xmlns:p14="http://schemas.microsoft.com/office/powerpoint/2010/main" val="239383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FED09385-4E2C-4938-AE4E-E10EA435F520}"/>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52826" y="495253"/>
            <a:ext cx="5701897" cy="5867494"/>
          </a:xfrm>
          <a:prstGeom prst="rect">
            <a:avLst/>
          </a:prstGeom>
        </p:spPr>
      </p:pic>
    </p:spTree>
    <p:extLst>
      <p:ext uri="{BB962C8B-B14F-4D97-AF65-F5344CB8AC3E}">
        <p14:creationId xmlns:p14="http://schemas.microsoft.com/office/powerpoint/2010/main" val="2220707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627993" y="332390"/>
            <a:ext cx="10515600" cy="1042992"/>
          </a:xfrm>
        </p:spPr>
        <p:txBody>
          <a:bodyPr/>
          <a:lstStyle/>
          <a:p>
            <a:r>
              <a:rPr lang="es-CO" b="1" dirty="0">
                <a:solidFill>
                  <a:srgbClr val="3BB0B0"/>
                </a:solidFill>
                <a:latin typeface="Montserrat" panose="02000505000000020004" pitchFamily="2" charset="0"/>
              </a:rPr>
              <a:t>Pregunta 3</a:t>
            </a:r>
          </a:p>
        </p:txBody>
      </p:sp>
      <p:sp>
        <p:nvSpPr>
          <p:cNvPr id="17" name="Marcador de contenido 16">
            <a:extLst>
              <a:ext uri="{FF2B5EF4-FFF2-40B4-BE49-F238E27FC236}">
                <a16:creationId xmlns:a16="http://schemas.microsoft.com/office/drawing/2014/main" id="{41235EF3-D71A-4DF8-BA10-27351A38CDFC}"/>
              </a:ext>
            </a:extLst>
          </p:cNvPr>
          <p:cNvSpPr>
            <a:spLocks noGrp="1"/>
          </p:cNvSpPr>
          <p:nvPr>
            <p:ph idx="1"/>
          </p:nvPr>
        </p:nvSpPr>
        <p:spPr>
          <a:xfrm>
            <a:off x="4953000" y="1731459"/>
            <a:ext cx="7117337" cy="3395082"/>
          </a:xfrm>
        </p:spPr>
        <p:txBody>
          <a:bodyPr>
            <a:normAutofit/>
          </a:bodyPr>
          <a:lstStyle/>
          <a:p>
            <a:pPr marL="0" indent="0">
              <a:buNone/>
            </a:pPr>
            <a:endParaRPr lang="es-CO" sz="2000" dirty="0">
              <a:solidFill>
                <a:srgbClr val="0A2F4F"/>
              </a:solidFill>
              <a:latin typeface="Montserrat" panose="02000505000000020004" pitchFamily="2" charset="0"/>
            </a:endParaRPr>
          </a:p>
          <a:p>
            <a:pPr marL="0" indent="0">
              <a:buNone/>
            </a:pPr>
            <a:r>
              <a:rPr lang="es-CO" sz="2000" dirty="0">
                <a:solidFill>
                  <a:srgbClr val="0A2F4F"/>
                </a:solidFill>
                <a:latin typeface="Montserrat" panose="02000505000000020004" pitchFamily="2" charset="0"/>
              </a:rPr>
              <a:t>En el tratamiento de la meningitis, la ampicilina se adiciona al régimen antibiótico para tratar </a:t>
            </a:r>
            <a:r>
              <a:rPr lang="es-CO" sz="2000" b="1" dirty="0">
                <a:solidFill>
                  <a:srgbClr val="0A2F4F"/>
                </a:solidFill>
                <a:latin typeface="Montserrat" panose="02000505000000020004" pitchFamily="2" charset="0"/>
              </a:rPr>
              <a:t>¿cuál de los siguientes organismos?</a:t>
            </a:r>
          </a:p>
          <a:p>
            <a:pPr marL="914389" lvl="1" indent="-457200">
              <a:buFont typeface="+mj-lt"/>
              <a:buAutoNum type="alphaUcPeriod"/>
            </a:pPr>
            <a:r>
              <a:rPr lang="es-CO" sz="1800" dirty="0">
                <a:solidFill>
                  <a:srgbClr val="0A2F4F"/>
                </a:solidFill>
                <a:latin typeface="Montserrat" panose="02000505000000020004" pitchFamily="2" charset="0"/>
              </a:rPr>
              <a:t>Estreptococo del grupo B. </a:t>
            </a:r>
          </a:p>
          <a:p>
            <a:pPr marL="914389" lvl="1" indent="-457200">
              <a:buFont typeface="+mj-lt"/>
              <a:buAutoNum type="alphaUcPeriod"/>
            </a:pPr>
            <a:r>
              <a:rPr lang="es-CO" sz="1800" dirty="0" err="1">
                <a:solidFill>
                  <a:srgbClr val="0A2F4F"/>
                </a:solidFill>
                <a:latin typeface="Montserrat" panose="02000505000000020004" pitchFamily="2" charset="0"/>
              </a:rPr>
              <a:t>Haemophilus</a:t>
            </a:r>
            <a:r>
              <a:rPr lang="es-CO" sz="1800" dirty="0">
                <a:solidFill>
                  <a:srgbClr val="0A2F4F"/>
                </a:solidFill>
                <a:latin typeface="Montserrat" panose="02000505000000020004" pitchFamily="2" charset="0"/>
              </a:rPr>
              <a:t> </a:t>
            </a:r>
            <a:r>
              <a:rPr lang="es-CO" sz="1800" dirty="0" err="1">
                <a:solidFill>
                  <a:srgbClr val="0A2F4F"/>
                </a:solidFill>
                <a:latin typeface="Montserrat" panose="02000505000000020004" pitchFamily="2" charset="0"/>
              </a:rPr>
              <a:t>influenzae</a:t>
            </a:r>
            <a:r>
              <a:rPr lang="es-CO" sz="1800" dirty="0">
                <a:solidFill>
                  <a:srgbClr val="0A2F4F"/>
                </a:solidFill>
                <a:latin typeface="Montserrat" panose="02000505000000020004" pitchFamily="2" charset="0"/>
              </a:rPr>
              <a:t>. </a:t>
            </a:r>
          </a:p>
          <a:p>
            <a:pPr marL="914389" lvl="1" indent="-457200">
              <a:buFont typeface="+mj-lt"/>
              <a:buAutoNum type="alphaUcPeriod"/>
            </a:pPr>
            <a:r>
              <a:rPr lang="es-CO" sz="1800" dirty="0" err="1">
                <a:solidFill>
                  <a:srgbClr val="0A2F4F"/>
                </a:solidFill>
                <a:latin typeface="Montserrat" panose="02000505000000020004" pitchFamily="2" charset="0"/>
              </a:rPr>
              <a:t>Klebsiella</a:t>
            </a:r>
            <a:r>
              <a:rPr lang="es-CO" sz="1800" dirty="0">
                <a:solidFill>
                  <a:srgbClr val="0A2F4F"/>
                </a:solidFill>
                <a:latin typeface="Montserrat" panose="02000505000000020004" pitchFamily="2" charset="0"/>
              </a:rPr>
              <a:t> </a:t>
            </a:r>
            <a:r>
              <a:rPr lang="es-CO" sz="1800" dirty="0" err="1">
                <a:solidFill>
                  <a:srgbClr val="0A2F4F"/>
                </a:solidFill>
                <a:latin typeface="Montserrat" panose="02000505000000020004" pitchFamily="2" charset="0"/>
              </a:rPr>
              <a:t>pneumoniae</a:t>
            </a:r>
            <a:r>
              <a:rPr lang="es-CO" sz="1800" dirty="0">
                <a:solidFill>
                  <a:srgbClr val="0A2F4F"/>
                </a:solidFill>
                <a:latin typeface="Montserrat" panose="02000505000000020004" pitchFamily="2" charset="0"/>
              </a:rPr>
              <a:t>.</a:t>
            </a:r>
          </a:p>
          <a:p>
            <a:pPr marL="914389" lvl="1" indent="-457200">
              <a:buFont typeface="+mj-lt"/>
              <a:buAutoNum type="alphaUcPeriod"/>
            </a:pPr>
            <a:r>
              <a:rPr lang="es-CO" sz="1800" dirty="0">
                <a:solidFill>
                  <a:srgbClr val="0A2F4F"/>
                </a:solidFill>
                <a:latin typeface="Montserrat" panose="02000505000000020004" pitchFamily="2" charset="0"/>
              </a:rPr>
              <a:t>Listeria </a:t>
            </a:r>
            <a:r>
              <a:rPr lang="es-CO" sz="1800" dirty="0" err="1">
                <a:solidFill>
                  <a:srgbClr val="0A2F4F"/>
                </a:solidFill>
                <a:latin typeface="Montserrat" panose="02000505000000020004" pitchFamily="2" charset="0"/>
              </a:rPr>
              <a:t>monocytogenes</a:t>
            </a:r>
            <a:r>
              <a:rPr lang="es-CO" sz="1800" dirty="0">
                <a:solidFill>
                  <a:srgbClr val="0A2F4F"/>
                </a:solidFill>
                <a:latin typeface="Montserrat" panose="02000505000000020004" pitchFamily="2" charset="0"/>
              </a:rPr>
              <a:t>.</a:t>
            </a:r>
          </a:p>
        </p:txBody>
      </p:sp>
      <p:sp>
        <p:nvSpPr>
          <p:cNvPr id="9" name="Marcador de pie de página 11">
            <a:extLst>
              <a:ext uri="{FF2B5EF4-FFF2-40B4-BE49-F238E27FC236}">
                <a16:creationId xmlns:a16="http://schemas.microsoft.com/office/drawing/2014/main" id="{92BDBD1D-7B07-4225-BD40-E70C70F385B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spTree>
    <p:extLst>
      <p:ext uri="{BB962C8B-B14F-4D97-AF65-F5344CB8AC3E}">
        <p14:creationId xmlns:p14="http://schemas.microsoft.com/office/powerpoint/2010/main" val="35096278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399789" y="196762"/>
            <a:ext cx="8144435" cy="857443"/>
          </a:xfrm>
        </p:spPr>
        <p:txBody>
          <a:bodyPr>
            <a:normAutofit/>
          </a:bodyPr>
          <a:lstStyle/>
          <a:p>
            <a:r>
              <a:rPr lang="es-CO" sz="3600" b="1" dirty="0">
                <a:solidFill>
                  <a:srgbClr val="3BB0B0"/>
                </a:solidFill>
                <a:latin typeface="Montserrat" panose="02000505000000020004" pitchFamily="2" charset="0"/>
              </a:rPr>
              <a:t>Toxoplasmosis cerebral: profilaxis</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2023782" y="1370534"/>
            <a:ext cx="8144436" cy="2202779"/>
          </a:xfrm>
        </p:spPr>
        <p:txBody>
          <a:bodyPr>
            <a:normAutofit fontScale="85000" lnSpcReduction="20000"/>
          </a:bodyPr>
          <a:lstStyle/>
          <a:p>
            <a:pPr algn="just"/>
            <a:r>
              <a:rPr lang="es-ES" dirty="0">
                <a:latin typeface="Montserrat" panose="02000505000000020004" pitchFamily="2" charset="0"/>
              </a:rPr>
              <a:t>Pacientes con IgG + para toxoplasma y CD4 &lt; 200/mm3.</a:t>
            </a:r>
          </a:p>
          <a:p>
            <a:pPr algn="just"/>
            <a:r>
              <a:rPr lang="es-ES" dirty="0" err="1">
                <a:latin typeface="Montserrat" panose="02000505000000020004" pitchFamily="2" charset="0"/>
              </a:rPr>
              <a:t>Trimetoprim</a:t>
            </a:r>
            <a:r>
              <a:rPr lang="es-ES" dirty="0">
                <a:latin typeface="Montserrat" panose="02000505000000020004" pitchFamily="2" charset="0"/>
              </a:rPr>
              <a:t>/sulfametoxazol 160/800 mg, 1 tableta cada 24 horas.</a:t>
            </a:r>
          </a:p>
          <a:p>
            <a:pPr algn="just"/>
            <a:r>
              <a:rPr lang="es-ES" b="1" dirty="0">
                <a:latin typeface="Montserrat" panose="02000505000000020004" pitchFamily="2" charset="0"/>
              </a:rPr>
              <a:t>Otros esquemas:</a:t>
            </a:r>
          </a:p>
          <a:p>
            <a:pPr lvl="1" algn="just"/>
            <a:r>
              <a:rPr lang="es-ES" dirty="0">
                <a:latin typeface="Montserrat" panose="02000505000000020004" pitchFamily="2" charset="0"/>
              </a:rPr>
              <a:t>Dapsona 50 mg día VO + </a:t>
            </a:r>
            <a:r>
              <a:rPr lang="es-ES" dirty="0" err="1">
                <a:latin typeface="Montserrat" panose="02000505000000020004" pitchFamily="2" charset="0"/>
              </a:rPr>
              <a:t>pirimetamina</a:t>
            </a:r>
            <a:r>
              <a:rPr lang="es-ES" dirty="0">
                <a:latin typeface="Montserrat" panose="02000505000000020004" pitchFamily="2" charset="0"/>
              </a:rPr>
              <a:t> 50 mg día VO.</a:t>
            </a:r>
          </a:p>
          <a:p>
            <a:pPr lvl="1" algn="just"/>
            <a:r>
              <a:rPr lang="es-ES" dirty="0" err="1">
                <a:latin typeface="Montserrat" panose="02000505000000020004" pitchFamily="2" charset="0"/>
              </a:rPr>
              <a:t>Atovacuona</a:t>
            </a:r>
            <a:r>
              <a:rPr lang="es-ES" dirty="0">
                <a:latin typeface="Montserrat" panose="02000505000000020004" pitchFamily="2" charset="0"/>
              </a:rPr>
              <a:t> 1500 mg día VO + </a:t>
            </a:r>
            <a:r>
              <a:rPr lang="es-ES" dirty="0" err="1">
                <a:latin typeface="Montserrat" panose="02000505000000020004" pitchFamily="2" charset="0"/>
              </a:rPr>
              <a:t>pirimetamina</a:t>
            </a:r>
            <a:r>
              <a:rPr lang="es-ES" dirty="0">
                <a:latin typeface="Montserrat" panose="02000505000000020004" pitchFamily="2" charset="0"/>
              </a:rPr>
              <a:t> 25 mg día VO.</a:t>
            </a:r>
          </a:p>
          <a:p>
            <a:pPr lvl="1" algn="just"/>
            <a:r>
              <a:rPr lang="es-ES" dirty="0" err="1">
                <a:latin typeface="Montserrat" panose="02000505000000020004" pitchFamily="2" charset="0"/>
              </a:rPr>
              <a:t>Atovacuona</a:t>
            </a:r>
            <a:r>
              <a:rPr lang="es-ES" dirty="0">
                <a:latin typeface="Montserrat" panose="02000505000000020004" pitchFamily="2" charset="0"/>
              </a:rPr>
              <a:t> 1500 mg día VO.</a:t>
            </a:r>
          </a:p>
          <a:p>
            <a:endParaRPr lang="es-ES" dirty="0">
              <a:latin typeface="Montserrat" panose="02000505000000020004" pitchFamily="2" charset="0"/>
            </a:endParaRPr>
          </a:p>
        </p:txBody>
      </p:sp>
    </p:spTree>
    <p:extLst>
      <p:ext uri="{BB962C8B-B14F-4D97-AF65-F5344CB8AC3E}">
        <p14:creationId xmlns:p14="http://schemas.microsoft.com/office/powerpoint/2010/main" val="35023657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362211" y="232232"/>
            <a:ext cx="8144435" cy="857443"/>
          </a:xfrm>
        </p:spPr>
        <p:txBody>
          <a:bodyPr>
            <a:normAutofit/>
          </a:bodyPr>
          <a:lstStyle/>
          <a:p>
            <a:r>
              <a:rPr lang="es-CO" sz="3600" b="1" dirty="0">
                <a:solidFill>
                  <a:srgbClr val="3BB0B0"/>
                </a:solidFill>
                <a:latin typeface="Montserrat" panose="02000505000000020004" pitchFamily="2" charset="0"/>
              </a:rPr>
              <a:t>Linfoma primario del SNC (LPSNC)</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374590" y="1850171"/>
            <a:ext cx="6264112" cy="3716774"/>
          </a:xfrm>
        </p:spPr>
        <p:txBody>
          <a:bodyPr>
            <a:normAutofit/>
          </a:bodyPr>
          <a:lstStyle/>
          <a:p>
            <a:pPr algn="just"/>
            <a:r>
              <a:rPr lang="es-ES" sz="2000" dirty="0">
                <a:latin typeface="Montserrat" panose="02000505000000020004" pitchFamily="2" charset="0"/>
              </a:rPr>
              <a:t>Segunda causa más común de lesiones focales en pacientes con VIH.</a:t>
            </a:r>
          </a:p>
          <a:p>
            <a:pPr algn="just"/>
            <a:r>
              <a:rPr lang="es-ES" sz="2000" dirty="0">
                <a:latin typeface="Montserrat" panose="02000505000000020004" pitchFamily="2" charset="0"/>
              </a:rPr>
              <a:t>Subtipo de linfoma no Hodgkin.</a:t>
            </a:r>
          </a:p>
          <a:p>
            <a:pPr algn="just"/>
            <a:r>
              <a:rPr lang="es-ES" sz="2000" dirty="0">
                <a:latin typeface="Montserrat" panose="02000505000000020004" pitchFamily="2" charset="0"/>
              </a:rPr>
              <a:t>Usualmente en escenario de enfermedad avanzada (CD4+ &lt;50/mm3).</a:t>
            </a:r>
          </a:p>
          <a:p>
            <a:pPr algn="just"/>
            <a:r>
              <a:rPr lang="es-ES" sz="2000" dirty="0">
                <a:latin typeface="Montserrat" panose="02000505000000020004" pitchFamily="2" charset="0"/>
              </a:rPr>
              <a:t>Proliferación monoclonal de células B infectadas por el virus de Epstein Barr.</a:t>
            </a:r>
          </a:p>
          <a:p>
            <a:pPr algn="just"/>
            <a:r>
              <a:rPr lang="es-ES" sz="2000" dirty="0" err="1">
                <a:latin typeface="Montserrat" panose="02000505000000020004" pitchFamily="2" charset="0"/>
              </a:rPr>
              <a:t>Inmunoregulación</a:t>
            </a:r>
            <a:r>
              <a:rPr lang="es-ES" sz="2000" dirty="0">
                <a:latin typeface="Montserrat" panose="02000505000000020004" pitchFamily="2" charset="0"/>
              </a:rPr>
              <a:t> infectiva y expresión de proteínas oncogénicas.</a:t>
            </a:r>
          </a:p>
          <a:p>
            <a:pPr algn="just"/>
            <a:endParaRPr lang="es-ES" sz="2000" dirty="0">
              <a:latin typeface="Montserrat" panose="02000505000000020004" pitchFamily="2" charset="0"/>
            </a:endParaRPr>
          </a:p>
        </p:txBody>
      </p:sp>
      <p:pic>
        <p:nvPicPr>
          <p:cNvPr id="9" name="Imagen 8" descr="epstien.jpg">
            <a:extLst>
              <a:ext uri="{FF2B5EF4-FFF2-40B4-BE49-F238E27FC236}">
                <a16:creationId xmlns:a16="http://schemas.microsoft.com/office/drawing/2014/main" id="{44E29495-8606-4552-B725-50510AED12B5}"/>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83789" y="1089676"/>
            <a:ext cx="3450425" cy="2618882"/>
          </a:xfrm>
          <a:prstGeom prst="rect">
            <a:avLst/>
          </a:prstGeom>
          <a:ln>
            <a:solidFill>
              <a:srgbClr val="1D86CD"/>
            </a:solidFill>
          </a:ln>
        </p:spPr>
      </p:pic>
    </p:spTree>
    <p:extLst>
      <p:ext uri="{BB962C8B-B14F-4D97-AF65-F5344CB8AC3E}">
        <p14:creationId xmlns:p14="http://schemas.microsoft.com/office/powerpoint/2010/main" val="2085003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15834" y="314823"/>
            <a:ext cx="8144435" cy="857443"/>
          </a:xfrm>
        </p:spPr>
        <p:txBody>
          <a:bodyPr>
            <a:normAutofit/>
          </a:bodyPr>
          <a:lstStyle/>
          <a:p>
            <a:r>
              <a:rPr lang="es-CO" sz="3600" b="1" dirty="0">
                <a:solidFill>
                  <a:srgbClr val="3BB0B0"/>
                </a:solidFill>
                <a:latin typeface="Montserrat" panose="02000505000000020004" pitchFamily="2" charset="0"/>
              </a:rPr>
              <a:t>LPSNC: clínica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2642991" y="1357289"/>
            <a:ext cx="7457162" cy="2415721"/>
          </a:xfrm>
        </p:spPr>
        <p:txBody>
          <a:bodyPr>
            <a:normAutofit fontScale="92500" lnSpcReduction="20000"/>
          </a:bodyPr>
          <a:lstStyle/>
          <a:p>
            <a:pPr algn="just"/>
            <a:r>
              <a:rPr lang="es-ES" dirty="0">
                <a:latin typeface="Montserrat" panose="02000505000000020004" pitchFamily="2" charset="0"/>
              </a:rPr>
              <a:t>Mayor frecuencia en hombres que en mujeres.</a:t>
            </a:r>
          </a:p>
          <a:p>
            <a:pPr algn="just"/>
            <a:r>
              <a:rPr lang="es-ES" dirty="0">
                <a:latin typeface="Montserrat" panose="02000505000000020004" pitchFamily="2" charset="0"/>
              </a:rPr>
              <a:t>Cuarta década de la vida.</a:t>
            </a:r>
          </a:p>
          <a:p>
            <a:pPr algn="just"/>
            <a:r>
              <a:rPr lang="es-ES" dirty="0">
                <a:latin typeface="Montserrat" panose="02000505000000020004" pitchFamily="2" charset="0"/>
              </a:rPr>
              <a:t>Cuadro clínico inespecífico:</a:t>
            </a:r>
          </a:p>
          <a:p>
            <a:pPr algn="just"/>
            <a:r>
              <a:rPr lang="es-ES" dirty="0">
                <a:latin typeface="Montserrat" panose="02000505000000020004" pitchFamily="2" charset="0"/>
              </a:rPr>
              <a:t>Letargia, cambios cognitivos, cefalea y síntomas neurológicos focales.</a:t>
            </a:r>
          </a:p>
          <a:p>
            <a:pPr algn="just"/>
            <a:r>
              <a:rPr lang="es-ES" dirty="0">
                <a:latin typeface="Montserrat" panose="02000505000000020004" pitchFamily="2" charset="0"/>
              </a:rPr>
              <a:t>Instauración progresiva.</a:t>
            </a:r>
          </a:p>
          <a:p>
            <a:pPr marL="0" indent="0">
              <a:buNone/>
            </a:pPr>
            <a:endParaRPr lang="es-ES" dirty="0">
              <a:latin typeface="Montserrat" panose="02000505000000020004" pitchFamily="2" charset="0"/>
            </a:endParaRPr>
          </a:p>
        </p:txBody>
      </p:sp>
    </p:spTree>
    <p:extLst>
      <p:ext uri="{BB962C8B-B14F-4D97-AF65-F5344CB8AC3E}">
        <p14:creationId xmlns:p14="http://schemas.microsoft.com/office/powerpoint/2010/main" val="6030045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53706" y="213989"/>
            <a:ext cx="8144435" cy="857443"/>
          </a:xfrm>
        </p:spPr>
        <p:txBody>
          <a:bodyPr>
            <a:normAutofit/>
          </a:bodyPr>
          <a:lstStyle/>
          <a:p>
            <a:r>
              <a:rPr lang="es-CO" sz="3600" b="1" dirty="0">
                <a:solidFill>
                  <a:srgbClr val="3BB0B0"/>
                </a:solidFill>
                <a:latin typeface="Montserrat" panose="02000505000000020004" pitchFamily="2" charset="0"/>
              </a:rPr>
              <a:t>LPSNC: ayudas diagnósticas</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4704228" y="1215951"/>
            <a:ext cx="6745634" cy="2933629"/>
          </a:xfrm>
        </p:spPr>
        <p:txBody>
          <a:bodyPr>
            <a:normAutofit/>
          </a:bodyPr>
          <a:lstStyle/>
          <a:p>
            <a:pPr algn="just"/>
            <a:r>
              <a:rPr lang="es-ES" sz="2400" b="1" dirty="0">
                <a:latin typeface="Montserrat" panose="02000505000000020004" pitchFamily="2" charset="0"/>
              </a:rPr>
              <a:t>Imágenes:</a:t>
            </a:r>
          </a:p>
          <a:p>
            <a:pPr lvl="1" algn="just"/>
            <a:r>
              <a:rPr lang="es-ES" sz="2000" dirty="0">
                <a:latin typeface="Montserrat" panose="02000505000000020004" pitchFamily="2" charset="0"/>
              </a:rPr>
              <a:t>Mejor rendimiento con la resonancia magnética cerebral.</a:t>
            </a:r>
          </a:p>
          <a:p>
            <a:pPr lvl="1" algn="just"/>
            <a:r>
              <a:rPr lang="es-ES" sz="2000" dirty="0">
                <a:latin typeface="Montserrat" panose="02000505000000020004" pitchFamily="2" charset="0"/>
              </a:rPr>
              <a:t>Lesión única o múltiple, irregulares con realce al aplicar medio de contraste.</a:t>
            </a:r>
          </a:p>
          <a:p>
            <a:pPr lvl="1" algn="just"/>
            <a:r>
              <a:rPr lang="es-ES" sz="2000" dirty="0">
                <a:latin typeface="Montserrat" panose="02000505000000020004" pitchFamily="2" charset="0"/>
              </a:rPr>
              <a:t>Con edema circundante leve a moderado.</a:t>
            </a:r>
          </a:p>
          <a:p>
            <a:pPr lvl="1" algn="just"/>
            <a:r>
              <a:rPr lang="es-ES" sz="2000" dirty="0">
                <a:latin typeface="Montserrat" panose="02000505000000020004" pitchFamily="2" charset="0"/>
              </a:rPr>
              <a:t>2-6 cm de diámetro y asociadas a efecto de masa.</a:t>
            </a:r>
          </a:p>
          <a:p>
            <a:pPr algn="just"/>
            <a:endParaRPr lang="es-ES" sz="2400" dirty="0">
              <a:latin typeface="Montserrat" panose="02000505000000020004" pitchFamily="2" charset="0"/>
            </a:endParaRPr>
          </a:p>
        </p:txBody>
      </p:sp>
      <p:pic>
        <p:nvPicPr>
          <p:cNvPr id="9" name="Imagen 8">
            <a:extLst>
              <a:ext uri="{FF2B5EF4-FFF2-40B4-BE49-F238E27FC236}">
                <a16:creationId xmlns:a16="http://schemas.microsoft.com/office/drawing/2014/main" id="{EAAA7A1E-B7FB-4131-84E7-A96EE4EF795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22522" y="3699018"/>
            <a:ext cx="2372866" cy="2799974"/>
          </a:xfrm>
          <a:prstGeom prst="rect">
            <a:avLst/>
          </a:prstGeom>
        </p:spPr>
      </p:pic>
    </p:spTree>
    <p:extLst>
      <p:ext uri="{BB962C8B-B14F-4D97-AF65-F5344CB8AC3E}">
        <p14:creationId xmlns:p14="http://schemas.microsoft.com/office/powerpoint/2010/main" val="26847952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42694" y="334981"/>
            <a:ext cx="8144435" cy="857443"/>
          </a:xfrm>
        </p:spPr>
        <p:txBody>
          <a:bodyPr>
            <a:normAutofit/>
          </a:bodyPr>
          <a:lstStyle/>
          <a:p>
            <a:r>
              <a:rPr lang="es-CO" sz="3600" b="1" dirty="0">
                <a:solidFill>
                  <a:srgbClr val="3BB0B0"/>
                </a:solidFill>
                <a:latin typeface="Montserrat" panose="02000505000000020004" pitchFamily="2" charset="0"/>
              </a:rPr>
              <a:t>LPSNC: ayudas diagnósticas</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130503" y="1874926"/>
            <a:ext cx="6618962" cy="3906933"/>
          </a:xfrm>
        </p:spPr>
        <p:txBody>
          <a:bodyPr>
            <a:normAutofit/>
          </a:bodyPr>
          <a:lstStyle/>
          <a:p>
            <a:pPr algn="just"/>
            <a:r>
              <a:rPr lang="es-ES" sz="2400" b="1" dirty="0">
                <a:latin typeface="Montserrat" panose="02000505000000020004" pitchFamily="2" charset="0"/>
              </a:rPr>
              <a:t>Líquido cefalorraquídeo:</a:t>
            </a:r>
          </a:p>
          <a:p>
            <a:pPr lvl="1" algn="just"/>
            <a:r>
              <a:rPr lang="es-ES" sz="2000" dirty="0">
                <a:latin typeface="Montserrat" panose="02000505000000020004" pitchFamily="2" charset="0"/>
              </a:rPr>
              <a:t>Solo logra </a:t>
            </a:r>
            <a:r>
              <a:rPr lang="es-ES" sz="2000" dirty="0" err="1">
                <a:latin typeface="Montserrat" panose="02000505000000020004" pitchFamily="2" charset="0"/>
              </a:rPr>
              <a:t>dx</a:t>
            </a:r>
            <a:r>
              <a:rPr lang="es-ES" sz="2000" dirty="0">
                <a:latin typeface="Montserrat" panose="02000505000000020004" pitchFamily="2" charset="0"/>
              </a:rPr>
              <a:t> en 25% de los pacientes.</a:t>
            </a:r>
          </a:p>
          <a:p>
            <a:pPr lvl="1" algn="just"/>
            <a:r>
              <a:rPr lang="es-ES" sz="2000" dirty="0" err="1">
                <a:latin typeface="Montserrat" panose="02000505000000020004" pitchFamily="2" charset="0"/>
              </a:rPr>
              <a:t>Hiperproteinorraquia</a:t>
            </a:r>
            <a:r>
              <a:rPr lang="es-ES" sz="2000" dirty="0">
                <a:latin typeface="Montserrat" panose="02000505000000020004" pitchFamily="2" charset="0"/>
              </a:rPr>
              <a:t>, glucosa normal y pleocitosis linfocítica.</a:t>
            </a:r>
          </a:p>
          <a:p>
            <a:pPr lvl="1" algn="just"/>
            <a:r>
              <a:rPr lang="es-ES" sz="2000" dirty="0">
                <a:latin typeface="Montserrat" panose="02000505000000020004" pitchFamily="2" charset="0"/>
              </a:rPr>
              <a:t>Útil para detección del virus de Epstein Barr.</a:t>
            </a:r>
          </a:p>
          <a:p>
            <a:pPr algn="just"/>
            <a:r>
              <a:rPr lang="es-ES" sz="2400" dirty="0">
                <a:latin typeface="Montserrat" panose="02000505000000020004" pitchFamily="2" charset="0"/>
              </a:rPr>
              <a:t>PCR para detección de virus de Epstein Barr: S: 80-100% E: 98-100%.</a:t>
            </a:r>
          </a:p>
          <a:p>
            <a:pPr algn="just"/>
            <a:r>
              <a:rPr lang="es-ES" sz="2400" b="1" dirty="0">
                <a:latin typeface="Montserrat" panose="02000505000000020004" pitchFamily="2" charset="0"/>
              </a:rPr>
              <a:t>Biopsia cerebral.</a:t>
            </a:r>
          </a:p>
        </p:txBody>
      </p:sp>
    </p:spTree>
    <p:extLst>
      <p:ext uri="{BB962C8B-B14F-4D97-AF65-F5344CB8AC3E}">
        <p14:creationId xmlns:p14="http://schemas.microsoft.com/office/powerpoint/2010/main" val="3169042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26137" y="360602"/>
            <a:ext cx="8144435" cy="857443"/>
          </a:xfrm>
        </p:spPr>
        <p:txBody>
          <a:bodyPr>
            <a:normAutofit/>
          </a:bodyPr>
          <a:lstStyle/>
          <a:p>
            <a:r>
              <a:rPr lang="es-CO" sz="3600" b="1" dirty="0">
                <a:solidFill>
                  <a:srgbClr val="3BB0B0"/>
                </a:solidFill>
                <a:latin typeface="Montserrat" panose="02000505000000020004" pitchFamily="2" charset="0"/>
              </a:rPr>
              <a:t>Meningitis por </a:t>
            </a:r>
            <a:r>
              <a:rPr lang="es-CO" sz="3600" b="1" dirty="0" err="1">
                <a:solidFill>
                  <a:srgbClr val="3BB0B0"/>
                </a:solidFill>
                <a:latin typeface="Montserrat" panose="02000505000000020004" pitchFamily="2" charset="0"/>
              </a:rPr>
              <a:t>criptococo</a:t>
            </a:r>
            <a:endParaRPr lang="es-CO" sz="3600" b="1" dirty="0">
              <a:solidFill>
                <a:srgbClr val="3BB0B0"/>
              </a:solidFill>
              <a:latin typeface="Montserrat" panose="02000505000000020004" pitchFamily="2" charset="0"/>
            </a:endParaRP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1902912" y="1249576"/>
            <a:ext cx="9032310" cy="2202779"/>
          </a:xfrm>
        </p:spPr>
        <p:txBody>
          <a:bodyPr>
            <a:normAutofit/>
          </a:bodyPr>
          <a:lstStyle/>
          <a:p>
            <a:r>
              <a:rPr lang="es-ES" sz="2000" dirty="0">
                <a:latin typeface="Montserrat" panose="02000505000000020004" pitchFamily="2" charset="0"/>
              </a:rPr>
              <a:t>Causa de aproximadamente 60000 muertes cada año a nivel global.</a:t>
            </a:r>
          </a:p>
          <a:p>
            <a:r>
              <a:rPr lang="es-ES" sz="2000" b="1" dirty="0">
                <a:latin typeface="Montserrat" panose="02000505000000020004" pitchFamily="2" charset="0"/>
              </a:rPr>
              <a:t>Presentación clínica más común: </a:t>
            </a:r>
            <a:r>
              <a:rPr lang="es-ES" sz="2000" dirty="0">
                <a:latin typeface="Montserrat" panose="02000505000000020004" pitchFamily="2" charset="0"/>
              </a:rPr>
              <a:t>meningitis subaguda.</a:t>
            </a:r>
          </a:p>
          <a:p>
            <a:r>
              <a:rPr lang="es-ES" sz="2000" b="1" dirty="0">
                <a:latin typeface="Montserrat" panose="02000505000000020004" pitchFamily="2" charset="0"/>
              </a:rPr>
              <a:t>Agente etiológico: </a:t>
            </a:r>
            <a:r>
              <a:rPr lang="es-ES" sz="2000" dirty="0" err="1">
                <a:latin typeface="Montserrat" panose="02000505000000020004" pitchFamily="2" charset="0"/>
              </a:rPr>
              <a:t>Cryptococcus</a:t>
            </a:r>
            <a:r>
              <a:rPr lang="es-ES" sz="2000" dirty="0">
                <a:latin typeface="Montserrat" panose="02000505000000020004" pitchFamily="2" charset="0"/>
              </a:rPr>
              <a:t> </a:t>
            </a:r>
            <a:r>
              <a:rPr lang="es-ES" sz="2000" dirty="0" err="1">
                <a:latin typeface="Montserrat" panose="02000505000000020004" pitchFamily="2" charset="0"/>
              </a:rPr>
              <a:t>neoformans</a:t>
            </a:r>
            <a:r>
              <a:rPr lang="es-ES" sz="2000" dirty="0">
                <a:latin typeface="Montserrat" panose="02000505000000020004" pitchFamily="2" charset="0"/>
              </a:rPr>
              <a:t>/</a:t>
            </a:r>
            <a:r>
              <a:rPr lang="es-ES" sz="2000" dirty="0" err="1">
                <a:latin typeface="Montserrat" panose="02000505000000020004" pitchFamily="2" charset="0"/>
              </a:rPr>
              <a:t>Gattii</a:t>
            </a:r>
            <a:r>
              <a:rPr lang="es-ES" sz="2000" dirty="0">
                <a:latin typeface="Montserrat" panose="02000505000000020004" pitchFamily="2" charset="0"/>
              </a:rPr>
              <a:t>.</a:t>
            </a:r>
          </a:p>
          <a:p>
            <a:r>
              <a:rPr lang="es-ES" sz="2000" dirty="0">
                <a:latin typeface="Montserrat" panose="02000505000000020004" pitchFamily="2" charset="0"/>
              </a:rPr>
              <a:t>Usualmente ocurre con recuento de CD4+&lt;100/mm3.</a:t>
            </a:r>
          </a:p>
          <a:p>
            <a:r>
              <a:rPr lang="es-ES" sz="2000" dirty="0">
                <a:latin typeface="Montserrat" panose="02000505000000020004" pitchFamily="2" charset="0"/>
              </a:rPr>
              <a:t>Principal causa de mortalidad en zonas de bajo acceso a HAART.</a:t>
            </a:r>
          </a:p>
          <a:p>
            <a:endParaRPr lang="es-ES" sz="2000" dirty="0">
              <a:latin typeface="Montserrat" panose="02000505000000020004" pitchFamily="2" charset="0"/>
            </a:endParaRPr>
          </a:p>
        </p:txBody>
      </p:sp>
    </p:spTree>
    <p:extLst>
      <p:ext uri="{BB962C8B-B14F-4D97-AF65-F5344CB8AC3E}">
        <p14:creationId xmlns:p14="http://schemas.microsoft.com/office/powerpoint/2010/main" val="30478055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n 8">
            <a:extLst>
              <a:ext uri="{FF2B5EF4-FFF2-40B4-BE49-F238E27FC236}">
                <a16:creationId xmlns:a16="http://schemas.microsoft.com/office/drawing/2014/main" id="{0FDACABB-7576-40E8-880F-ED79FE52BBCA}"/>
              </a:ext>
            </a:extLst>
          </p:cNvPr>
          <p:cNvPicPr>
            <a:picLocks noChangeAspect="1"/>
          </p:cNvPicPr>
          <p:nvPr/>
        </p:nvPicPr>
        <p:blipFill>
          <a:blip r:embed="rId2"/>
          <a:stretch>
            <a:fillRect/>
          </a:stretch>
        </p:blipFill>
        <p:spPr>
          <a:xfrm>
            <a:off x="1728592" y="73573"/>
            <a:ext cx="8734816" cy="4213577"/>
          </a:xfrm>
          <a:prstGeom prst="rect">
            <a:avLst/>
          </a:prstGeom>
        </p:spPr>
      </p:pic>
    </p:spTree>
    <p:extLst>
      <p:ext uri="{BB962C8B-B14F-4D97-AF65-F5344CB8AC3E}">
        <p14:creationId xmlns:p14="http://schemas.microsoft.com/office/powerpoint/2010/main" val="12466055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56293" y="256225"/>
            <a:ext cx="8144435" cy="857443"/>
          </a:xfrm>
        </p:spPr>
        <p:txBody>
          <a:bodyPr>
            <a:normAutofit/>
          </a:bodyPr>
          <a:lstStyle/>
          <a:p>
            <a:r>
              <a:rPr lang="es-CO" sz="3600" b="1" dirty="0">
                <a:solidFill>
                  <a:srgbClr val="3BB0B0"/>
                </a:solidFill>
                <a:latin typeface="Montserrat" panose="02000505000000020004" pitchFamily="2" charset="0"/>
              </a:rPr>
              <a:t>Meningitis por </a:t>
            </a:r>
            <a:r>
              <a:rPr lang="es-CO" sz="3600" b="1" dirty="0" err="1">
                <a:solidFill>
                  <a:srgbClr val="3BB0B0"/>
                </a:solidFill>
                <a:latin typeface="Montserrat" panose="02000505000000020004" pitchFamily="2" charset="0"/>
              </a:rPr>
              <a:t>criptococo</a:t>
            </a:r>
            <a:r>
              <a:rPr lang="es-CO" sz="3600" b="1" dirty="0">
                <a:solidFill>
                  <a:srgbClr val="3BB0B0"/>
                </a:solidFill>
                <a:latin typeface="Montserrat" panose="02000505000000020004" pitchFamily="2" charset="0"/>
              </a:rPr>
              <a:t>: clínica</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1799572" y="1269894"/>
            <a:ext cx="8592855" cy="2240357"/>
          </a:xfrm>
        </p:spPr>
        <p:txBody>
          <a:bodyPr>
            <a:normAutofit fontScale="92500" lnSpcReduction="20000"/>
          </a:bodyPr>
          <a:lstStyle/>
          <a:p>
            <a:r>
              <a:rPr lang="es-ES" dirty="0">
                <a:latin typeface="Montserrat" panose="02000505000000020004" pitchFamily="2" charset="0"/>
              </a:rPr>
              <a:t>Presentación clínica subaguda en 2-4 semanas.</a:t>
            </a:r>
          </a:p>
          <a:p>
            <a:r>
              <a:rPr lang="es-ES" dirty="0">
                <a:latin typeface="Montserrat" panose="02000505000000020004" pitchFamily="2" charset="0"/>
              </a:rPr>
              <a:t>Cefalea, fiebre y malestar.</a:t>
            </a:r>
          </a:p>
          <a:p>
            <a:r>
              <a:rPr lang="es-ES" dirty="0">
                <a:latin typeface="Montserrat" panose="02000505000000020004" pitchFamily="2" charset="0"/>
              </a:rPr>
              <a:t>Letargia, alteraciones en comportamiento, cambios en la personalidad o alteraciones en la memoria por incremento de la presión </a:t>
            </a:r>
            <a:r>
              <a:rPr lang="es-ES" dirty="0" err="1">
                <a:latin typeface="Montserrat" panose="02000505000000020004" pitchFamily="2" charset="0"/>
              </a:rPr>
              <a:t>intracraneana</a:t>
            </a:r>
            <a:r>
              <a:rPr lang="es-ES" dirty="0">
                <a:latin typeface="Montserrat" panose="02000505000000020004" pitchFamily="2" charset="0"/>
              </a:rPr>
              <a:t>.</a:t>
            </a:r>
          </a:p>
          <a:p>
            <a:r>
              <a:rPr lang="es-ES" dirty="0">
                <a:latin typeface="Montserrat" panose="02000505000000020004" pitchFamily="2" charset="0"/>
              </a:rPr>
              <a:t>Síndrome meníngeo 25-33%.</a:t>
            </a:r>
          </a:p>
        </p:txBody>
      </p:sp>
    </p:spTree>
    <p:extLst>
      <p:ext uri="{BB962C8B-B14F-4D97-AF65-F5344CB8AC3E}">
        <p14:creationId xmlns:p14="http://schemas.microsoft.com/office/powerpoint/2010/main" val="107708576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340620" y="170546"/>
            <a:ext cx="9528594" cy="1044479"/>
          </a:xfrm>
        </p:spPr>
        <p:txBody>
          <a:bodyPr>
            <a:normAutofit/>
          </a:bodyPr>
          <a:lstStyle/>
          <a:p>
            <a:r>
              <a:rPr lang="es-CO" sz="3200" b="1" dirty="0">
                <a:solidFill>
                  <a:srgbClr val="3BB0B0"/>
                </a:solidFill>
                <a:latin typeface="Montserrat" panose="02000505000000020004" pitchFamily="2" charset="0"/>
              </a:rPr>
              <a:t>Meningitis por </a:t>
            </a:r>
            <a:r>
              <a:rPr lang="es-CO" sz="3200" b="1" dirty="0" err="1">
                <a:solidFill>
                  <a:srgbClr val="3BB0B0"/>
                </a:solidFill>
                <a:latin typeface="Montserrat" panose="02000505000000020004" pitchFamily="2" charset="0"/>
              </a:rPr>
              <a:t>criptococo</a:t>
            </a:r>
            <a:r>
              <a:rPr lang="es-CO" sz="3200" b="1" dirty="0">
                <a:solidFill>
                  <a:srgbClr val="3BB0B0"/>
                </a:solidFill>
                <a:latin typeface="Montserrat" panose="02000505000000020004" pitchFamily="2" charset="0"/>
              </a:rPr>
              <a:t>: diagnóstico</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502895" y="1215025"/>
            <a:ext cx="5707900" cy="3906933"/>
          </a:xfrm>
        </p:spPr>
        <p:txBody>
          <a:bodyPr>
            <a:normAutofit/>
          </a:bodyPr>
          <a:lstStyle/>
          <a:p>
            <a:r>
              <a:rPr lang="es-ES" b="1" dirty="0">
                <a:latin typeface="Montserrat" panose="02000505000000020004" pitchFamily="2" charset="0"/>
              </a:rPr>
              <a:t>Estudio de LCR:</a:t>
            </a:r>
          </a:p>
          <a:p>
            <a:pPr lvl="1" algn="just"/>
            <a:r>
              <a:rPr lang="es-ES" dirty="0">
                <a:latin typeface="Montserrat" panose="02000505000000020004" pitchFamily="2" charset="0"/>
              </a:rPr>
              <a:t>Presión de apertura elevada (&gt; 20 cm de H2O).</a:t>
            </a:r>
          </a:p>
          <a:p>
            <a:pPr lvl="1" algn="just"/>
            <a:r>
              <a:rPr lang="es-ES" dirty="0">
                <a:latin typeface="Montserrat" panose="02000505000000020004" pitchFamily="2" charset="0"/>
              </a:rPr>
              <a:t>Pleocitosis de predominio linfocítico.</a:t>
            </a:r>
          </a:p>
          <a:p>
            <a:pPr lvl="1" algn="just"/>
            <a:r>
              <a:rPr lang="es-ES" dirty="0">
                <a:latin typeface="Montserrat" panose="02000505000000020004" pitchFamily="2" charset="0"/>
              </a:rPr>
              <a:t>Antígeno de </a:t>
            </a:r>
            <a:r>
              <a:rPr lang="es-ES" dirty="0" err="1">
                <a:latin typeface="Montserrat" panose="02000505000000020004" pitchFamily="2" charset="0"/>
              </a:rPr>
              <a:t>criptococo</a:t>
            </a:r>
            <a:r>
              <a:rPr lang="es-ES" dirty="0">
                <a:latin typeface="Montserrat" panose="02000505000000020004" pitchFamily="2" charset="0"/>
              </a:rPr>
              <a:t> (sensibilidad 92-100% y especificidad 83-98%).</a:t>
            </a:r>
          </a:p>
          <a:p>
            <a:pPr lvl="1" algn="just"/>
            <a:r>
              <a:rPr lang="es-ES" b="1" dirty="0">
                <a:latin typeface="Montserrat" panose="02000505000000020004" pitchFamily="2" charset="0"/>
              </a:rPr>
              <a:t>Tinta china: </a:t>
            </a:r>
            <a:r>
              <a:rPr lang="es-ES" dirty="0">
                <a:latin typeface="Montserrat" panose="02000505000000020004" pitchFamily="2" charset="0"/>
              </a:rPr>
              <a:t>sensibilidad 75-86%.</a:t>
            </a:r>
          </a:p>
          <a:p>
            <a:pPr lvl="1" algn="just"/>
            <a:r>
              <a:rPr lang="es-ES" b="1" dirty="0">
                <a:latin typeface="Montserrat" panose="02000505000000020004" pitchFamily="2" charset="0"/>
              </a:rPr>
              <a:t>Cultivo de LCR: </a:t>
            </a:r>
            <a:r>
              <a:rPr lang="es-ES" dirty="0">
                <a:latin typeface="Montserrat" panose="02000505000000020004" pitchFamily="2" charset="0"/>
              </a:rPr>
              <a:t>sensibilidad 90%.</a:t>
            </a:r>
          </a:p>
        </p:txBody>
      </p:sp>
      <p:pic>
        <p:nvPicPr>
          <p:cNvPr id="3" name="Imagen 2">
            <a:extLst>
              <a:ext uri="{FF2B5EF4-FFF2-40B4-BE49-F238E27FC236}">
                <a16:creationId xmlns:a16="http://schemas.microsoft.com/office/drawing/2014/main" id="{5E90C220-D877-483E-A15F-F146A99A813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26505" y="1215025"/>
            <a:ext cx="3365284" cy="2499577"/>
          </a:xfrm>
          <a:prstGeom prst="rect">
            <a:avLst/>
          </a:prstGeom>
        </p:spPr>
      </p:pic>
    </p:spTree>
    <p:extLst>
      <p:ext uri="{BB962C8B-B14F-4D97-AF65-F5344CB8AC3E}">
        <p14:creationId xmlns:p14="http://schemas.microsoft.com/office/powerpoint/2010/main" val="166184700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16059" y="280020"/>
            <a:ext cx="10167858" cy="971742"/>
          </a:xfrm>
        </p:spPr>
        <p:txBody>
          <a:bodyPr>
            <a:normAutofit/>
          </a:bodyPr>
          <a:lstStyle/>
          <a:p>
            <a:r>
              <a:rPr lang="es-CO" sz="3600" b="1" dirty="0">
                <a:solidFill>
                  <a:srgbClr val="3BB0B0"/>
                </a:solidFill>
                <a:latin typeface="Montserrat" panose="02000505000000020004" pitchFamily="2" charset="0"/>
              </a:rPr>
              <a:t>Meningitis por </a:t>
            </a:r>
            <a:r>
              <a:rPr lang="es-CO" sz="3600" b="1" dirty="0" err="1">
                <a:solidFill>
                  <a:srgbClr val="3BB0B0"/>
                </a:solidFill>
                <a:latin typeface="Montserrat" panose="02000505000000020004" pitchFamily="2" charset="0"/>
              </a:rPr>
              <a:t>criptococo</a:t>
            </a:r>
            <a:r>
              <a:rPr lang="es-CO" sz="3600" b="1" dirty="0">
                <a:solidFill>
                  <a:srgbClr val="3BB0B0"/>
                </a:solidFill>
                <a:latin typeface="Montserrat" panose="02000505000000020004" pitchFamily="2" charset="0"/>
              </a:rPr>
              <a:t>: neuroimagen</a:t>
            </a:r>
          </a:p>
        </p:txBody>
      </p:sp>
      <p:pic>
        <p:nvPicPr>
          <p:cNvPr id="9" name="Imagen 8">
            <a:extLst>
              <a:ext uri="{FF2B5EF4-FFF2-40B4-BE49-F238E27FC236}">
                <a16:creationId xmlns:a16="http://schemas.microsoft.com/office/drawing/2014/main" id="{68DD6991-1D76-4DA9-B578-559AA4A767F9}"/>
              </a:ext>
            </a:extLst>
          </p:cNvPr>
          <p:cNvPicPr>
            <a:picLocks noChangeAspect="1"/>
          </p:cNvPicPr>
          <p:nvPr/>
        </p:nvPicPr>
        <p:blipFill>
          <a:blip r:embed="rId2"/>
          <a:stretch>
            <a:fillRect/>
          </a:stretch>
        </p:blipFill>
        <p:spPr>
          <a:xfrm>
            <a:off x="4519448" y="1903968"/>
            <a:ext cx="7561183" cy="3050064"/>
          </a:xfrm>
          <a:prstGeom prst="rect">
            <a:avLst/>
          </a:prstGeom>
        </p:spPr>
      </p:pic>
    </p:spTree>
    <p:extLst>
      <p:ext uri="{BB962C8B-B14F-4D97-AF65-F5344CB8AC3E}">
        <p14:creationId xmlns:p14="http://schemas.microsoft.com/office/powerpoint/2010/main" val="548684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Marcador de pie de página 11">
            <a:extLst>
              <a:ext uri="{FF2B5EF4-FFF2-40B4-BE49-F238E27FC236}">
                <a16:creationId xmlns:a16="http://schemas.microsoft.com/office/drawing/2014/main" id="{F1859927-850D-423A-AF0D-FA570FDAAE3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sp>
        <p:nvSpPr>
          <p:cNvPr id="9" name="Rectángulo: esquinas redondeadas 8">
            <a:extLst>
              <a:ext uri="{FF2B5EF4-FFF2-40B4-BE49-F238E27FC236}">
                <a16:creationId xmlns:a16="http://schemas.microsoft.com/office/drawing/2014/main" id="{B3B0BC1A-35AC-4BB0-B427-00449249D718}"/>
              </a:ext>
            </a:extLst>
          </p:cNvPr>
          <p:cNvSpPr/>
          <p:nvPr/>
        </p:nvSpPr>
        <p:spPr bwMode="auto">
          <a:xfrm>
            <a:off x="5738529" y="565759"/>
            <a:ext cx="4585041" cy="3006049"/>
          </a:xfrm>
          <a:prstGeom prst="roundRect">
            <a:avLst/>
          </a:prstGeom>
          <a:solidFill>
            <a:srgbClr val="152B4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s-ES" sz="1600" b="1" u="none" strike="noStrike" cap="none" normalizeH="0" baseline="0" dirty="0">
                <a:ln>
                  <a:noFill/>
                </a:ln>
                <a:solidFill>
                  <a:schemeClr val="bg1"/>
                </a:solidFill>
                <a:effectLst/>
                <a:latin typeface="Montserrat" panose="02000505000000020004" pitchFamily="2" charset="0"/>
              </a:rPr>
              <a:t>Evalúe el riesgo para infección: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600" b="1" dirty="0">
                <a:solidFill>
                  <a:schemeClr val="bg1"/>
                </a:solidFill>
                <a:latin typeface="Montserrat" panose="02000505000000020004" pitchFamily="2" charset="0"/>
              </a:rPr>
              <a:t>Exposiciones: </a:t>
            </a:r>
          </a:p>
          <a:p>
            <a:pPr marL="742950" lvl="1" indent="-285750">
              <a:buFont typeface="Arial" panose="020B0604020202020204" pitchFamily="34" charset="0"/>
              <a:buChar char="•"/>
            </a:pPr>
            <a:r>
              <a:rPr kumimoji="0" lang="es-ES" sz="1600" b="0" u="none" strike="noStrike" cap="none" normalizeH="0" baseline="0" dirty="0">
                <a:ln>
                  <a:noFill/>
                </a:ln>
                <a:solidFill>
                  <a:schemeClr val="bg1"/>
                </a:solidFill>
                <a:effectLst/>
                <a:latin typeface="Montserrat" panose="02000505000000020004" pitchFamily="2" charset="0"/>
              </a:rPr>
              <a:t>Viajes. </a:t>
            </a:r>
          </a:p>
          <a:p>
            <a:pPr marL="742950" lvl="1" indent="-285750">
              <a:buFont typeface="Arial" panose="020B0604020202020204" pitchFamily="34" charset="0"/>
              <a:buChar char="•"/>
            </a:pPr>
            <a:r>
              <a:rPr lang="es-ES" sz="1600" dirty="0">
                <a:solidFill>
                  <a:schemeClr val="bg1"/>
                </a:solidFill>
                <a:latin typeface="Montserrat" panose="02000505000000020004" pitchFamily="2" charset="0"/>
              </a:rPr>
              <a:t>Ambiente. </a:t>
            </a:r>
          </a:p>
          <a:p>
            <a:pPr marL="285750" indent="-285750">
              <a:buFont typeface="Arial" panose="020B0604020202020204" pitchFamily="34" charset="0"/>
              <a:buChar char="•"/>
            </a:pPr>
            <a:r>
              <a:rPr lang="es-ES" sz="1600" b="1" dirty="0">
                <a:solidFill>
                  <a:schemeClr val="bg1"/>
                </a:solidFill>
                <a:latin typeface="Montserrat" panose="02000505000000020004" pitchFamily="2" charset="0"/>
              </a:rPr>
              <a:t>Comorbilidades: </a:t>
            </a:r>
          </a:p>
          <a:p>
            <a:pPr marL="742950" lvl="1" indent="-285750">
              <a:buFont typeface="Arial" panose="020B0604020202020204" pitchFamily="34" charset="0"/>
              <a:buChar char="•"/>
            </a:pPr>
            <a:r>
              <a:rPr lang="es-ES" sz="1600" dirty="0">
                <a:solidFill>
                  <a:schemeClr val="bg1"/>
                </a:solidFill>
                <a:latin typeface="Montserrat" panose="02000505000000020004" pitchFamily="2" charset="0"/>
              </a:rPr>
              <a:t>Inmunosupresión (HIV, trasplantado). </a:t>
            </a:r>
          </a:p>
          <a:p>
            <a:pPr marL="742950" lvl="1" indent="-285750">
              <a:buFont typeface="Arial" panose="020B0604020202020204" pitchFamily="34" charset="0"/>
              <a:buChar char="•"/>
            </a:pPr>
            <a:r>
              <a:rPr kumimoji="0" lang="es-ES" sz="1600" b="0" u="none" strike="noStrike" cap="none" normalizeH="0" baseline="0" dirty="0">
                <a:ln>
                  <a:noFill/>
                </a:ln>
                <a:solidFill>
                  <a:schemeClr val="bg1"/>
                </a:solidFill>
                <a:effectLst/>
                <a:latin typeface="Montserrat" panose="02000505000000020004" pitchFamily="2" charset="0"/>
              </a:rPr>
              <a:t>Neutropenia (quimioterapia).</a:t>
            </a:r>
          </a:p>
          <a:p>
            <a:pPr marL="742950" lvl="1" indent="-285750">
              <a:buFont typeface="Arial" panose="020B0604020202020204" pitchFamily="34" charset="0"/>
              <a:buChar char="•"/>
            </a:pPr>
            <a:r>
              <a:rPr lang="es-ES" sz="1600" dirty="0">
                <a:solidFill>
                  <a:schemeClr val="bg1"/>
                </a:solidFill>
                <a:latin typeface="Montserrat" panose="02000505000000020004" pitchFamily="2" charset="0"/>
              </a:rPr>
              <a:t>Diabetes. </a:t>
            </a:r>
          </a:p>
          <a:p>
            <a:pPr marL="742950" lvl="1" indent="-285750">
              <a:buFont typeface="Arial" panose="020B0604020202020204" pitchFamily="34" charset="0"/>
              <a:buChar char="•"/>
            </a:pPr>
            <a:r>
              <a:rPr kumimoji="0" lang="es-ES" sz="1600" b="0" u="none" strike="noStrike" cap="none" normalizeH="0" baseline="0" dirty="0">
                <a:ln>
                  <a:noFill/>
                </a:ln>
                <a:solidFill>
                  <a:schemeClr val="bg1"/>
                </a:solidFill>
                <a:effectLst/>
                <a:latin typeface="Montserrat" panose="02000505000000020004" pitchFamily="2" charset="0"/>
              </a:rPr>
              <a:t>Alcoholismo. </a:t>
            </a:r>
          </a:p>
          <a:p>
            <a:pPr marL="285750" indent="-285750">
              <a:buFont typeface="Arial" panose="020B0604020202020204" pitchFamily="34" charset="0"/>
              <a:buChar char="•"/>
            </a:pPr>
            <a:r>
              <a:rPr lang="es-ES" sz="1600" b="1" dirty="0">
                <a:solidFill>
                  <a:schemeClr val="bg1"/>
                </a:solidFill>
                <a:latin typeface="Montserrat" panose="02000505000000020004" pitchFamily="2" charset="0"/>
              </a:rPr>
              <a:t>¿Recibe agentes profilácticos?</a:t>
            </a:r>
            <a:endParaRPr kumimoji="0" lang="es-ES" sz="2000" b="1" u="none" strike="noStrike" cap="none" normalizeH="0" baseline="0" dirty="0">
              <a:ln>
                <a:noFill/>
              </a:ln>
              <a:solidFill>
                <a:schemeClr val="bg1"/>
              </a:solidFill>
              <a:effectLst/>
              <a:latin typeface="Montserrat" panose="02000505000000020004" pitchFamily="2" charset="0"/>
            </a:endParaRPr>
          </a:p>
        </p:txBody>
      </p:sp>
      <p:sp>
        <p:nvSpPr>
          <p:cNvPr id="10" name="Rectángulo: esquinas redondeadas 9">
            <a:extLst>
              <a:ext uri="{FF2B5EF4-FFF2-40B4-BE49-F238E27FC236}">
                <a16:creationId xmlns:a16="http://schemas.microsoft.com/office/drawing/2014/main" id="{9A030600-A571-4EF2-98A5-275D161086CC}"/>
              </a:ext>
            </a:extLst>
          </p:cNvPr>
          <p:cNvSpPr/>
          <p:nvPr/>
        </p:nvSpPr>
        <p:spPr bwMode="auto">
          <a:xfrm>
            <a:off x="5748301" y="3938406"/>
            <a:ext cx="4585041" cy="2103054"/>
          </a:xfrm>
          <a:prstGeom prst="roundRect">
            <a:avLst/>
          </a:prstGeom>
          <a:solidFill>
            <a:srgbClr val="152B4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s-ES" sz="1600" b="1" u="none" strike="noStrike" cap="none" normalizeH="0" baseline="0" dirty="0">
                <a:ln>
                  <a:noFill/>
                </a:ln>
                <a:solidFill>
                  <a:schemeClr val="bg1"/>
                </a:solidFill>
                <a:effectLst/>
                <a:latin typeface="Montserrat" panose="02000505000000020004" pitchFamily="2" charset="0"/>
              </a:rPr>
              <a:t>Realice un examen físico completo:</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sz="1600" u="none" strike="noStrike" cap="none" normalizeH="0" baseline="0" dirty="0">
                <a:ln>
                  <a:noFill/>
                </a:ln>
                <a:solidFill>
                  <a:schemeClr val="bg1"/>
                </a:solidFill>
                <a:effectLst/>
                <a:latin typeface="Montserrat" panose="02000505000000020004" pitchFamily="2" charset="0"/>
              </a:rPr>
              <a:t>Signos de focalización. </a:t>
            </a:r>
            <a:endParaRPr lang="es-ES" sz="1600" dirty="0">
              <a:solidFill>
                <a:schemeClr val="bg1"/>
              </a:solidFill>
              <a:latin typeface="Montserrat" panose="02000505000000020004" pitchFamily="2" charset="0"/>
            </a:endParaRP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sz="1600" u="none" strike="noStrike" cap="none" normalizeH="0" baseline="0" dirty="0">
                <a:ln>
                  <a:noFill/>
                </a:ln>
                <a:solidFill>
                  <a:schemeClr val="bg1"/>
                </a:solidFill>
                <a:effectLst/>
                <a:latin typeface="Montserrat" panose="02000505000000020004" pitchFamily="2" charset="0"/>
              </a:rPr>
              <a:t>Evalúe severidad.</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600" dirty="0">
                <a:solidFill>
                  <a:schemeClr val="bg1"/>
                </a:solidFill>
                <a:latin typeface="Montserrat" panose="02000505000000020004" pitchFamily="2" charset="0"/>
              </a:rPr>
              <a:t>Evalúe seguridad de PL.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s-ES" sz="1600" u="none" strike="noStrike" cap="none" normalizeH="0" baseline="0" dirty="0">
                <a:ln>
                  <a:noFill/>
                </a:ln>
                <a:solidFill>
                  <a:schemeClr val="bg1"/>
                </a:solidFill>
                <a:effectLst/>
                <a:latin typeface="Montserrat" panose="02000505000000020004" pitchFamily="2" charset="0"/>
              </a:rPr>
              <a:t>Identifi</a:t>
            </a:r>
            <a:r>
              <a:rPr lang="es-ES" sz="1600" dirty="0">
                <a:solidFill>
                  <a:schemeClr val="bg1"/>
                </a:solidFill>
                <a:latin typeface="Montserrat" panose="02000505000000020004" pitchFamily="2" charset="0"/>
              </a:rPr>
              <a:t>que enfermedades concomitantes o patología (neumonía, diarrea, lesiones en piel o en hueso). </a:t>
            </a:r>
            <a:endParaRPr kumimoji="0" lang="es-ES" sz="1600" u="none" strike="noStrike" cap="none" normalizeH="0" baseline="0" dirty="0">
              <a:ln>
                <a:noFill/>
              </a:ln>
              <a:solidFill>
                <a:schemeClr val="bg1"/>
              </a:solidFill>
              <a:effectLst/>
              <a:latin typeface="Montserrat" panose="02000505000000020004" pitchFamily="2" charset="0"/>
            </a:endParaRPr>
          </a:p>
        </p:txBody>
      </p:sp>
      <p:cxnSp>
        <p:nvCxnSpPr>
          <p:cNvPr id="11" name="Conector recto de flecha 10">
            <a:extLst>
              <a:ext uri="{FF2B5EF4-FFF2-40B4-BE49-F238E27FC236}">
                <a16:creationId xmlns:a16="http://schemas.microsoft.com/office/drawing/2014/main" id="{551D2582-25C7-4146-A275-9FF757FDEDA5}"/>
              </a:ext>
            </a:extLst>
          </p:cNvPr>
          <p:cNvCxnSpPr>
            <a:cxnSpLocks/>
          </p:cNvCxnSpPr>
          <p:nvPr/>
        </p:nvCxnSpPr>
        <p:spPr bwMode="auto">
          <a:xfrm>
            <a:off x="8032252" y="3577664"/>
            <a:ext cx="0" cy="354886"/>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Conector recto 11">
            <a:extLst>
              <a:ext uri="{FF2B5EF4-FFF2-40B4-BE49-F238E27FC236}">
                <a16:creationId xmlns:a16="http://schemas.microsoft.com/office/drawing/2014/main" id="{13C28C9B-0196-42F3-8380-0300DBF02BE1}"/>
              </a:ext>
            </a:extLst>
          </p:cNvPr>
          <p:cNvCxnSpPr>
            <a:cxnSpLocks/>
            <a:stCxn id="10" idx="2"/>
          </p:cNvCxnSpPr>
          <p:nvPr/>
        </p:nvCxnSpPr>
        <p:spPr bwMode="auto">
          <a:xfrm>
            <a:off x="8040822" y="6041460"/>
            <a:ext cx="0" cy="816540"/>
          </a:xfrm>
          <a:prstGeom prst="line">
            <a:avLst/>
          </a:prstGeom>
          <a:solidFill>
            <a:schemeClr val="accent1"/>
          </a:solidFill>
          <a:ln w="381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6105499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08716" y="354041"/>
            <a:ext cx="8568846" cy="1064712"/>
          </a:xfrm>
        </p:spPr>
        <p:txBody>
          <a:bodyPr>
            <a:normAutofit/>
          </a:bodyPr>
          <a:lstStyle/>
          <a:p>
            <a:r>
              <a:rPr lang="es-CO" sz="3200" b="1" dirty="0">
                <a:solidFill>
                  <a:srgbClr val="3BB0B0"/>
                </a:solidFill>
                <a:latin typeface="Montserrat" panose="02000505000000020004" pitchFamily="2" charset="0"/>
              </a:rPr>
              <a:t>Meningitis por </a:t>
            </a:r>
            <a:r>
              <a:rPr lang="es-CO" sz="3200" b="1" dirty="0" err="1">
                <a:solidFill>
                  <a:srgbClr val="3BB0B0"/>
                </a:solidFill>
                <a:latin typeface="Montserrat" panose="02000505000000020004" pitchFamily="2" charset="0"/>
              </a:rPr>
              <a:t>criptococo</a:t>
            </a:r>
            <a:r>
              <a:rPr lang="es-CO" sz="3200" b="1" dirty="0">
                <a:solidFill>
                  <a:srgbClr val="3BB0B0"/>
                </a:solidFill>
                <a:latin typeface="Montserrat" panose="02000505000000020004" pitchFamily="2" charset="0"/>
              </a:rPr>
              <a:t>: tratamiento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4915097" y="1497221"/>
            <a:ext cx="6400802" cy="4369781"/>
          </a:xfrm>
        </p:spPr>
        <p:txBody>
          <a:bodyPr>
            <a:normAutofit/>
          </a:bodyPr>
          <a:lstStyle/>
          <a:p>
            <a:r>
              <a:rPr lang="es-ES" sz="2000" b="1" dirty="0">
                <a:latin typeface="Montserrat" panose="02000505000000020004" pitchFamily="2" charset="0"/>
              </a:rPr>
              <a:t>Terapia anti fúngica: </a:t>
            </a:r>
          </a:p>
          <a:p>
            <a:pPr lvl="1"/>
            <a:r>
              <a:rPr lang="es-ES" sz="1800" b="1" dirty="0">
                <a:latin typeface="Montserrat" panose="02000505000000020004" pitchFamily="2" charset="0"/>
              </a:rPr>
              <a:t>Inducción: </a:t>
            </a:r>
          </a:p>
          <a:p>
            <a:pPr lvl="2" algn="just"/>
            <a:r>
              <a:rPr lang="es-ES" sz="1400" dirty="0">
                <a:latin typeface="Montserrat" panose="02000505000000020004" pitchFamily="2" charset="0"/>
              </a:rPr>
              <a:t>Anfotericina B </a:t>
            </a:r>
            <a:r>
              <a:rPr lang="es-ES" sz="1400" dirty="0" err="1">
                <a:latin typeface="Montserrat" panose="02000505000000020004" pitchFamily="2" charset="0"/>
              </a:rPr>
              <a:t>deoxicolato</a:t>
            </a:r>
            <a:r>
              <a:rPr lang="es-ES" sz="1400" dirty="0">
                <a:latin typeface="Montserrat" panose="02000505000000020004" pitchFamily="2" charset="0"/>
              </a:rPr>
              <a:t>  0.7 mg/Kg/día IV + flucitosina 25 mg/Kg/dosis VO cada 6 horas por 2 semanas.</a:t>
            </a:r>
          </a:p>
          <a:p>
            <a:pPr lvl="2" algn="just"/>
            <a:r>
              <a:rPr lang="es-ES" sz="1400" dirty="0">
                <a:latin typeface="Montserrat" panose="02000505000000020004" pitchFamily="2" charset="0"/>
              </a:rPr>
              <a:t>Anfotericina B </a:t>
            </a:r>
            <a:r>
              <a:rPr lang="es-ES" sz="1400" dirty="0" err="1">
                <a:latin typeface="Montserrat" panose="02000505000000020004" pitchFamily="2" charset="0"/>
              </a:rPr>
              <a:t>liposomal</a:t>
            </a:r>
            <a:r>
              <a:rPr lang="es-ES" sz="1400" dirty="0">
                <a:latin typeface="Montserrat" panose="02000505000000020004" pitchFamily="2" charset="0"/>
              </a:rPr>
              <a:t> 3-4 mg/Kg/día IV + flucitosina 25 mg/Kg/dosis VO cada 6 horas por 2 semanas.</a:t>
            </a:r>
          </a:p>
          <a:p>
            <a:pPr lvl="1" algn="just"/>
            <a:r>
              <a:rPr lang="es-ES" sz="1800" b="1" dirty="0">
                <a:latin typeface="Montserrat" panose="02000505000000020004" pitchFamily="2" charset="0"/>
              </a:rPr>
              <a:t>Consolidación:</a:t>
            </a:r>
            <a:r>
              <a:rPr lang="es-ES" sz="1800" dirty="0">
                <a:latin typeface="Montserrat" panose="02000505000000020004" pitchFamily="2" charset="0"/>
              </a:rPr>
              <a:t> buena evolución clínica, LCR cultivo a las 2 semanas.</a:t>
            </a:r>
          </a:p>
          <a:p>
            <a:pPr lvl="2" algn="just"/>
            <a:r>
              <a:rPr lang="es-ES" sz="1400" dirty="0">
                <a:latin typeface="Montserrat" panose="02000505000000020004" pitchFamily="2" charset="0"/>
              </a:rPr>
              <a:t>Fluconazol 400 mg/día VO por 8 semanas.</a:t>
            </a:r>
          </a:p>
          <a:p>
            <a:pPr lvl="2" algn="just"/>
            <a:r>
              <a:rPr lang="es-ES" sz="1400" dirty="0">
                <a:latin typeface="Montserrat" panose="02000505000000020004" pitchFamily="2" charset="0"/>
              </a:rPr>
              <a:t>Itraconazol 200 mg VO cada 12 horas por 8 semanas.</a:t>
            </a:r>
          </a:p>
          <a:p>
            <a:pPr lvl="1" algn="just"/>
            <a:r>
              <a:rPr lang="es-ES" sz="1800" b="1" dirty="0">
                <a:latin typeface="Montserrat" panose="02000505000000020004" pitchFamily="2" charset="0"/>
              </a:rPr>
              <a:t>Mantenimiento: </a:t>
            </a:r>
            <a:r>
              <a:rPr lang="es-ES" sz="1800" dirty="0">
                <a:latin typeface="Montserrat" panose="02000505000000020004" pitchFamily="2" charset="0"/>
              </a:rPr>
              <a:t>fluconazol 200 mg/día por lo menos 1 año y solo se suspende si: </a:t>
            </a:r>
          </a:p>
          <a:p>
            <a:pPr lvl="2" algn="just"/>
            <a:r>
              <a:rPr lang="es-ES" sz="1400" dirty="0">
                <a:latin typeface="Montserrat" panose="02000505000000020004" pitchFamily="2" charset="0"/>
              </a:rPr>
              <a:t>Ausencia de síntomas.</a:t>
            </a:r>
          </a:p>
          <a:p>
            <a:pPr lvl="2" algn="just"/>
            <a:r>
              <a:rPr lang="es-ES" sz="1400" dirty="0">
                <a:latin typeface="Montserrat" panose="02000505000000020004" pitchFamily="2" charset="0"/>
              </a:rPr>
              <a:t>CV suprimida o muy baja.</a:t>
            </a:r>
          </a:p>
          <a:p>
            <a:pPr lvl="2" algn="just"/>
            <a:r>
              <a:rPr lang="es-ES" sz="1400" dirty="0">
                <a:latin typeface="Montserrat" panose="02000505000000020004" pitchFamily="2" charset="0"/>
              </a:rPr>
              <a:t>CD 4 &gt; 100/mm3 x 3 meses o más.</a:t>
            </a:r>
          </a:p>
          <a:p>
            <a:pPr lvl="2" algn="just"/>
            <a:endParaRPr lang="es-ES" sz="1400" dirty="0">
              <a:latin typeface="Montserrat" panose="02000505000000020004" pitchFamily="2" charset="0"/>
            </a:endParaRPr>
          </a:p>
          <a:p>
            <a:pPr lvl="2" algn="just"/>
            <a:endParaRPr lang="es-ES" sz="1400" dirty="0">
              <a:latin typeface="Montserrat" panose="02000505000000020004" pitchFamily="2" charset="0"/>
            </a:endParaRPr>
          </a:p>
          <a:p>
            <a:pPr lvl="2"/>
            <a:endParaRPr lang="es-ES" sz="1400" b="1" dirty="0">
              <a:latin typeface="Montserrat" panose="02000505000000020004" pitchFamily="2" charset="0"/>
            </a:endParaRPr>
          </a:p>
          <a:p>
            <a:endParaRPr lang="es-ES" sz="2000" dirty="0">
              <a:latin typeface="Montserrat" panose="02000505000000020004" pitchFamily="2" charset="0"/>
            </a:endParaRPr>
          </a:p>
          <a:p>
            <a:endParaRPr lang="es-ES" sz="2000" dirty="0">
              <a:latin typeface="Montserrat" panose="02000505000000020004" pitchFamily="2" charset="0"/>
            </a:endParaRPr>
          </a:p>
        </p:txBody>
      </p:sp>
    </p:spTree>
    <p:extLst>
      <p:ext uri="{BB962C8B-B14F-4D97-AF65-F5344CB8AC3E}">
        <p14:creationId xmlns:p14="http://schemas.microsoft.com/office/powerpoint/2010/main" val="7191984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24841" y="196762"/>
            <a:ext cx="8144435" cy="857443"/>
          </a:xfrm>
        </p:spPr>
        <p:txBody>
          <a:bodyPr>
            <a:normAutofit/>
          </a:bodyPr>
          <a:lstStyle/>
          <a:p>
            <a:r>
              <a:rPr lang="es-CO" sz="3600" b="1" dirty="0">
                <a:solidFill>
                  <a:srgbClr val="3BB0B0"/>
                </a:solidFill>
                <a:latin typeface="Montserrat" panose="02000505000000020004" pitchFamily="2" charset="0"/>
              </a:rPr>
              <a:t>Meningitis por TB</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1315232" y="1360875"/>
            <a:ext cx="9682620" cy="2321777"/>
          </a:xfrm>
        </p:spPr>
        <p:txBody>
          <a:bodyPr>
            <a:normAutofit fontScale="92500" lnSpcReduction="20000"/>
          </a:bodyPr>
          <a:lstStyle/>
          <a:p>
            <a:pPr algn="just"/>
            <a:r>
              <a:rPr lang="es-ES" b="1" dirty="0">
                <a:latin typeface="Montserrat" panose="02000505000000020004" pitchFamily="2" charset="0"/>
              </a:rPr>
              <a:t>Agente etiológico: </a:t>
            </a:r>
            <a:r>
              <a:rPr lang="es-ES" dirty="0" err="1">
                <a:latin typeface="Montserrat" panose="02000505000000020004" pitchFamily="2" charset="0"/>
              </a:rPr>
              <a:t>Mycobacterium</a:t>
            </a:r>
            <a:r>
              <a:rPr lang="es-ES" dirty="0">
                <a:latin typeface="Montserrat" panose="02000505000000020004" pitchFamily="2" charset="0"/>
              </a:rPr>
              <a:t> tuberculosis.</a:t>
            </a:r>
          </a:p>
          <a:p>
            <a:pPr algn="just"/>
            <a:r>
              <a:rPr lang="es-ES" dirty="0">
                <a:latin typeface="Montserrat" panose="02000505000000020004" pitchFamily="2" charset="0"/>
              </a:rPr>
              <a:t>Segunda causa más común de meningitis en pacientes con VIH.</a:t>
            </a:r>
          </a:p>
          <a:p>
            <a:pPr algn="just"/>
            <a:r>
              <a:rPr lang="es-ES" dirty="0">
                <a:latin typeface="Montserrat" panose="02000505000000020004" pitchFamily="2" charset="0"/>
              </a:rPr>
              <a:t>La infección por VIH incrementa el riesgo de TB extrapulmonar y diseminada.</a:t>
            </a:r>
          </a:p>
          <a:p>
            <a:pPr algn="just"/>
            <a:r>
              <a:rPr lang="es-ES" dirty="0">
                <a:latin typeface="Montserrat" panose="02000505000000020004" pitchFamily="2" charset="0"/>
              </a:rPr>
              <a:t>Causa más común de muerte en pacientes con VIH en países en vía de desarrollo.</a:t>
            </a:r>
          </a:p>
        </p:txBody>
      </p:sp>
    </p:spTree>
    <p:extLst>
      <p:ext uri="{BB962C8B-B14F-4D97-AF65-F5344CB8AC3E}">
        <p14:creationId xmlns:p14="http://schemas.microsoft.com/office/powerpoint/2010/main" val="356419140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Elipse 8">
            <a:extLst>
              <a:ext uri="{FF2B5EF4-FFF2-40B4-BE49-F238E27FC236}">
                <a16:creationId xmlns:a16="http://schemas.microsoft.com/office/drawing/2014/main" id="{C485B824-7BF3-4D50-9FD5-AC73D4180E33}"/>
              </a:ext>
            </a:extLst>
          </p:cNvPr>
          <p:cNvSpPr/>
          <p:nvPr/>
        </p:nvSpPr>
        <p:spPr>
          <a:xfrm>
            <a:off x="7611534" y="1339495"/>
            <a:ext cx="2456415" cy="1290206"/>
          </a:xfrm>
          <a:prstGeom prst="ellipse">
            <a:avLst/>
          </a:prstGeom>
          <a:solidFill>
            <a:srgbClr val="152B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latin typeface="Montserrat" panose="02000505000000020004" pitchFamily="2" charset="0"/>
              </a:rPr>
              <a:t>Inhalación de partículas infectadas</a:t>
            </a:r>
          </a:p>
        </p:txBody>
      </p:sp>
      <p:sp>
        <p:nvSpPr>
          <p:cNvPr id="10" name="Elipse 9">
            <a:extLst>
              <a:ext uri="{FF2B5EF4-FFF2-40B4-BE49-F238E27FC236}">
                <a16:creationId xmlns:a16="http://schemas.microsoft.com/office/drawing/2014/main" id="{F3FDB4A3-34CD-47F5-8999-AD17321F9D84}"/>
              </a:ext>
            </a:extLst>
          </p:cNvPr>
          <p:cNvSpPr/>
          <p:nvPr/>
        </p:nvSpPr>
        <p:spPr>
          <a:xfrm>
            <a:off x="7754909" y="3089877"/>
            <a:ext cx="2161346" cy="978718"/>
          </a:xfrm>
          <a:prstGeom prst="ellipse">
            <a:avLst/>
          </a:prstGeom>
          <a:solidFill>
            <a:srgbClr val="152B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latin typeface="Montserrat" panose="02000505000000020004" pitchFamily="2" charset="0"/>
              </a:rPr>
              <a:t>Foco pulmonar</a:t>
            </a:r>
          </a:p>
        </p:txBody>
      </p:sp>
      <p:sp>
        <p:nvSpPr>
          <p:cNvPr id="11" name="Elipse 10">
            <a:extLst>
              <a:ext uri="{FF2B5EF4-FFF2-40B4-BE49-F238E27FC236}">
                <a16:creationId xmlns:a16="http://schemas.microsoft.com/office/drawing/2014/main" id="{1DC9FFD5-8FAA-47AD-A4FF-D46A2DBDEA40}"/>
              </a:ext>
            </a:extLst>
          </p:cNvPr>
          <p:cNvSpPr/>
          <p:nvPr/>
        </p:nvSpPr>
        <p:spPr>
          <a:xfrm>
            <a:off x="7672980" y="4541948"/>
            <a:ext cx="2456416" cy="978718"/>
          </a:xfrm>
          <a:prstGeom prst="ellipse">
            <a:avLst/>
          </a:prstGeom>
          <a:solidFill>
            <a:srgbClr val="152B4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dirty="0">
                <a:latin typeface="Montserrat" panose="02000505000000020004" pitchFamily="2" charset="0"/>
              </a:rPr>
              <a:t>Diseminación</a:t>
            </a:r>
          </a:p>
          <a:p>
            <a:pPr algn="ctr"/>
            <a:r>
              <a:rPr lang="es-ES" sz="1600" dirty="0">
                <a:latin typeface="Montserrat" panose="02000505000000020004" pitchFamily="2" charset="0"/>
              </a:rPr>
              <a:t>hematógena </a:t>
            </a:r>
          </a:p>
        </p:txBody>
      </p:sp>
      <p:pic>
        <p:nvPicPr>
          <p:cNvPr id="12" name="Imagen 11">
            <a:extLst>
              <a:ext uri="{FF2B5EF4-FFF2-40B4-BE49-F238E27FC236}">
                <a16:creationId xmlns:a16="http://schemas.microsoft.com/office/drawing/2014/main" id="{D73A9F4A-875C-4115-A2E9-B9D7932714E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581859" y="480579"/>
            <a:ext cx="4589458" cy="3292431"/>
          </a:xfrm>
          <a:prstGeom prst="rect">
            <a:avLst/>
          </a:prstGeom>
        </p:spPr>
      </p:pic>
      <p:cxnSp>
        <p:nvCxnSpPr>
          <p:cNvPr id="13" name="Conector recto de flecha 12">
            <a:extLst>
              <a:ext uri="{FF2B5EF4-FFF2-40B4-BE49-F238E27FC236}">
                <a16:creationId xmlns:a16="http://schemas.microsoft.com/office/drawing/2014/main" id="{2F03BC21-2A9B-4E51-ABC9-EB33DA76B899}"/>
              </a:ext>
            </a:extLst>
          </p:cNvPr>
          <p:cNvCxnSpPr>
            <a:stCxn id="9" idx="4"/>
            <a:endCxn id="10" idx="0"/>
          </p:cNvCxnSpPr>
          <p:nvPr/>
        </p:nvCxnSpPr>
        <p:spPr>
          <a:xfrm flipH="1">
            <a:off x="8835582" y="2629701"/>
            <a:ext cx="4160" cy="460176"/>
          </a:xfrm>
          <a:prstGeom prst="straightConnector1">
            <a:avLst/>
          </a:prstGeom>
          <a:ln>
            <a:tailEnd type="arrow"/>
          </a:ln>
        </p:spPr>
        <p:style>
          <a:lnRef idx="2">
            <a:schemeClr val="accent1">
              <a:shade val="50000"/>
            </a:schemeClr>
          </a:lnRef>
          <a:fillRef idx="1">
            <a:schemeClr val="accent1"/>
          </a:fillRef>
          <a:effectRef idx="0">
            <a:schemeClr val="accent1"/>
          </a:effectRef>
          <a:fontRef idx="minor">
            <a:schemeClr val="lt1"/>
          </a:fontRef>
        </p:style>
      </p:cxnSp>
      <p:cxnSp>
        <p:nvCxnSpPr>
          <p:cNvPr id="14" name="Conector recto de flecha 13">
            <a:extLst>
              <a:ext uri="{FF2B5EF4-FFF2-40B4-BE49-F238E27FC236}">
                <a16:creationId xmlns:a16="http://schemas.microsoft.com/office/drawing/2014/main" id="{E08CC78F-1065-46B4-A4C5-07B8D2EBA347}"/>
              </a:ext>
            </a:extLst>
          </p:cNvPr>
          <p:cNvCxnSpPr>
            <a:cxnSpLocks/>
            <a:stCxn id="10" idx="4"/>
          </p:cNvCxnSpPr>
          <p:nvPr/>
        </p:nvCxnSpPr>
        <p:spPr>
          <a:xfrm>
            <a:off x="8835582" y="4068595"/>
            <a:ext cx="0" cy="473353"/>
          </a:xfrm>
          <a:prstGeom prst="straightConnector1">
            <a:avLst/>
          </a:prstGeom>
          <a:ln>
            <a:tailEnd type="arrow"/>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1976271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39460" y="171077"/>
            <a:ext cx="8144435" cy="857443"/>
          </a:xfrm>
        </p:spPr>
        <p:txBody>
          <a:bodyPr>
            <a:normAutofit/>
          </a:bodyPr>
          <a:lstStyle/>
          <a:p>
            <a:r>
              <a:rPr lang="es-CO" sz="3600" b="1" dirty="0">
                <a:solidFill>
                  <a:srgbClr val="3BB0B0"/>
                </a:solidFill>
                <a:latin typeface="Montserrat" panose="02000505000000020004" pitchFamily="2" charset="0"/>
              </a:rPr>
              <a:t>Meningitis por TB: clínica</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720380" y="1007499"/>
            <a:ext cx="5944985" cy="3906933"/>
          </a:xfrm>
        </p:spPr>
        <p:txBody>
          <a:bodyPr>
            <a:normAutofit/>
          </a:bodyPr>
          <a:lstStyle/>
          <a:p>
            <a:pPr algn="just"/>
            <a:r>
              <a:rPr lang="es-ES" sz="2000" dirty="0">
                <a:latin typeface="Montserrat" panose="02000505000000020004" pitchFamily="2" charset="0"/>
              </a:rPr>
              <a:t>Instauración subaguda.</a:t>
            </a:r>
          </a:p>
          <a:p>
            <a:pPr algn="just"/>
            <a:r>
              <a:rPr lang="es-ES" sz="2000" dirty="0">
                <a:latin typeface="Montserrat" panose="02000505000000020004" pitchFamily="2" charset="0"/>
              </a:rPr>
              <a:t>Pródromos: malestar, fiebre cuantificada e inicio gradual de cefalea por 1-2 semanas.</a:t>
            </a:r>
          </a:p>
          <a:p>
            <a:pPr algn="just"/>
            <a:r>
              <a:rPr lang="es-ES" sz="2000" dirty="0">
                <a:latin typeface="Montserrat" panose="02000505000000020004" pitchFamily="2" charset="0"/>
              </a:rPr>
              <a:t>Empeoramiento de cefalea, emesis, coma y muerte.</a:t>
            </a:r>
          </a:p>
          <a:p>
            <a:pPr algn="just"/>
            <a:r>
              <a:rPr lang="es-ES" sz="2000" dirty="0">
                <a:latin typeface="Montserrat" panose="02000505000000020004" pitchFamily="2" charset="0"/>
              </a:rPr>
              <a:t>Rigidez de nuca, compromiso de pares craneanos (VI&gt;III&gt;IV&gt;VII).</a:t>
            </a:r>
          </a:p>
          <a:p>
            <a:pPr algn="just"/>
            <a:r>
              <a:rPr lang="es-ES" sz="2000" dirty="0" err="1">
                <a:latin typeface="Montserrat" panose="02000505000000020004" pitchFamily="2" charset="0"/>
              </a:rPr>
              <a:t>Monoplejia</a:t>
            </a:r>
            <a:r>
              <a:rPr lang="es-ES" sz="2000" dirty="0">
                <a:latin typeface="Montserrat" panose="02000505000000020004" pitchFamily="2" charset="0"/>
              </a:rPr>
              <a:t>, hemiplejia o cuadriplejia en un 20% de los casos. </a:t>
            </a:r>
          </a:p>
          <a:p>
            <a:endParaRPr lang="es-ES" sz="2000" dirty="0">
              <a:latin typeface="Montserrat" panose="02000505000000020004" pitchFamily="2" charset="0"/>
            </a:endParaRPr>
          </a:p>
        </p:txBody>
      </p:sp>
      <p:pic>
        <p:nvPicPr>
          <p:cNvPr id="3" name="Imagen 2">
            <a:extLst>
              <a:ext uri="{FF2B5EF4-FFF2-40B4-BE49-F238E27FC236}">
                <a16:creationId xmlns:a16="http://schemas.microsoft.com/office/drawing/2014/main" id="{2F98B051-D60C-4A67-8ACD-97E25140A11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630743" y="911087"/>
            <a:ext cx="4501083" cy="4329502"/>
          </a:xfrm>
          <a:prstGeom prst="rect">
            <a:avLst/>
          </a:prstGeom>
          <a:ln>
            <a:solidFill>
              <a:schemeClr val="tx1"/>
            </a:solidFill>
          </a:ln>
        </p:spPr>
      </p:pic>
      <p:pic>
        <p:nvPicPr>
          <p:cNvPr id="1026" name="Picture 2" descr="MEDICAL RESEARCH COUNCIL GRADING SYSTEM &#10;FOR TUBERCULOUS MENINGITIS &#10;T BM Grade Diagnostic Criteria &#10;Grade I &#10;Grade 11 &#10;Grade Ill &#10;Glasgow coma score 15, no focal neurology &#10;Glasgow coma score 11—14 or &#10;Glasgow coma score 15 with focal neurology &#10;Glasgow coma score S 10 &#10;From Heemskerk D, Day J, Chau IT, et al. Intensified treatment &#10;with high dose rifampicin and levofloxacin compared to standard &#10;treatment for adult patients with tuberculous meningitis (TBM-IT): &#10;protocol for a randomized controlled trial. Trials. 2011;12:2S. ">
            <a:extLst>
              <a:ext uri="{FF2B5EF4-FFF2-40B4-BE49-F238E27FC236}">
                <a16:creationId xmlns:a16="http://schemas.microsoft.com/office/drawing/2014/main" id="{194EBFD1-22AA-4487-9F5A-318987023589}"/>
              </a:ext>
            </a:extLst>
          </p:cNvPr>
          <p:cNvPicPr>
            <a:picLocks noChangeAspect="1" noChangeArrowheads="1"/>
          </p:cNvPicPr>
          <p:nvPr/>
        </p:nvPicPr>
        <p:blipFill rotWithShape="1">
          <a:blip r:embed="rId4" cstate="email">
            <a:extLst>
              <a:ext uri="{28A0092B-C50C-407E-A947-70E740481C1C}">
                <a14:useLocalDpi xmlns:a14="http://schemas.microsoft.com/office/drawing/2010/main"/>
              </a:ext>
            </a:extLst>
          </a:blip>
          <a:srcRect/>
          <a:stretch/>
        </p:blipFill>
        <p:spPr bwMode="auto">
          <a:xfrm>
            <a:off x="439460" y="1190392"/>
            <a:ext cx="4886463" cy="2249668"/>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4595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5">
                                            <p:txEl>
                                              <p:pRg st="0" end="0"/>
                                            </p:txEl>
                                          </p:spTgt>
                                        </p:tgtEl>
                                      </p:cBhvr>
                                    </p:animEffect>
                                    <p:set>
                                      <p:cBhvr>
                                        <p:cTn id="7" dur="1" fill="hold">
                                          <p:stCondLst>
                                            <p:cond delay="499"/>
                                          </p:stCondLst>
                                        </p:cTn>
                                        <p:tgtEl>
                                          <p:spTgt spid="5">
                                            <p:txEl>
                                              <p:pRg st="0" end="0"/>
                                            </p:txEl>
                                          </p:spTgt>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5">
                                            <p:txEl>
                                              <p:pRg st="1" end="1"/>
                                            </p:txEl>
                                          </p:spTgt>
                                        </p:tgtEl>
                                      </p:cBhvr>
                                    </p:animEffect>
                                    <p:set>
                                      <p:cBhvr>
                                        <p:cTn id="10" dur="1" fill="hold">
                                          <p:stCondLst>
                                            <p:cond delay="499"/>
                                          </p:stCondLst>
                                        </p:cTn>
                                        <p:tgtEl>
                                          <p:spTgt spid="5">
                                            <p:txEl>
                                              <p:pRg st="1" end="1"/>
                                            </p:txEl>
                                          </p:spTgt>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5">
                                            <p:txEl>
                                              <p:pRg st="2" end="2"/>
                                            </p:txEl>
                                          </p:spTgt>
                                        </p:tgtEl>
                                      </p:cBhvr>
                                    </p:animEffect>
                                    <p:set>
                                      <p:cBhvr>
                                        <p:cTn id="13" dur="1" fill="hold">
                                          <p:stCondLst>
                                            <p:cond delay="499"/>
                                          </p:stCondLst>
                                        </p:cTn>
                                        <p:tgtEl>
                                          <p:spTgt spid="5">
                                            <p:txEl>
                                              <p:pRg st="2" end="2"/>
                                            </p:txEl>
                                          </p:spTgt>
                                        </p:tgtEl>
                                        <p:attrNameLst>
                                          <p:attrName>style.visibility</p:attrName>
                                        </p:attrNameLst>
                                      </p:cBhvr>
                                      <p:to>
                                        <p:strVal val="hidden"/>
                                      </p:to>
                                    </p:set>
                                  </p:childTnLst>
                                </p:cTn>
                              </p:par>
                              <p:par>
                                <p:cTn id="14" presetID="10" presetClass="exit" presetSubtype="0" fill="hold" grpId="0" nodeType="withEffect">
                                  <p:stCondLst>
                                    <p:cond delay="0"/>
                                  </p:stCondLst>
                                  <p:childTnLst>
                                    <p:animEffect transition="out" filter="fade">
                                      <p:cBhvr>
                                        <p:cTn id="15" dur="500"/>
                                        <p:tgtEl>
                                          <p:spTgt spid="5">
                                            <p:txEl>
                                              <p:pRg st="3" end="3"/>
                                            </p:txEl>
                                          </p:spTgt>
                                        </p:tgtEl>
                                      </p:cBhvr>
                                    </p:animEffect>
                                    <p:set>
                                      <p:cBhvr>
                                        <p:cTn id="16" dur="1" fill="hold">
                                          <p:stCondLst>
                                            <p:cond delay="499"/>
                                          </p:stCondLst>
                                        </p:cTn>
                                        <p:tgtEl>
                                          <p:spTgt spid="5">
                                            <p:txEl>
                                              <p:pRg st="3" end="3"/>
                                            </p:txEl>
                                          </p:spTgt>
                                        </p:tgtEl>
                                        <p:attrNameLst>
                                          <p:attrName>style.visibility</p:attrName>
                                        </p:attrNameLst>
                                      </p:cBhvr>
                                      <p:to>
                                        <p:strVal val="hidden"/>
                                      </p:to>
                                    </p:set>
                                  </p:childTnLst>
                                </p:cTn>
                              </p:par>
                              <p:par>
                                <p:cTn id="17" presetID="10" presetClass="exit" presetSubtype="0" fill="hold" grpId="0" nodeType="withEffect">
                                  <p:stCondLst>
                                    <p:cond delay="0"/>
                                  </p:stCondLst>
                                  <p:childTnLst>
                                    <p:animEffect transition="out" filter="fade">
                                      <p:cBhvr>
                                        <p:cTn id="18" dur="500"/>
                                        <p:tgtEl>
                                          <p:spTgt spid="5">
                                            <p:txEl>
                                              <p:pRg st="4" end="4"/>
                                            </p:txEl>
                                          </p:spTgt>
                                        </p:tgtEl>
                                      </p:cBhvr>
                                    </p:animEffect>
                                    <p:set>
                                      <p:cBhvr>
                                        <p:cTn id="19" dur="1" fill="hold">
                                          <p:stCondLst>
                                            <p:cond delay="499"/>
                                          </p:stCondLst>
                                        </p:cTn>
                                        <p:tgtEl>
                                          <p:spTgt spid="5">
                                            <p:txEl>
                                              <p:pRg st="4" end="4"/>
                                            </p:txEl>
                                          </p:spTgt>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19658" y="303205"/>
            <a:ext cx="8144435" cy="857443"/>
          </a:xfrm>
        </p:spPr>
        <p:txBody>
          <a:bodyPr>
            <a:normAutofit/>
          </a:bodyPr>
          <a:lstStyle/>
          <a:p>
            <a:r>
              <a:rPr lang="es-CO" sz="3600" b="1" dirty="0">
                <a:solidFill>
                  <a:srgbClr val="3BB0B0"/>
                </a:solidFill>
                <a:latin typeface="Montserrat" panose="02000505000000020004" pitchFamily="2" charset="0"/>
              </a:rPr>
              <a:t>Meningitis por TB: diagnóstico</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4759890" y="1457052"/>
            <a:ext cx="6751529" cy="3943896"/>
          </a:xfrm>
        </p:spPr>
        <p:txBody>
          <a:bodyPr>
            <a:normAutofit fontScale="92500" lnSpcReduction="10000"/>
          </a:bodyPr>
          <a:lstStyle/>
          <a:p>
            <a:r>
              <a:rPr lang="es-ES" b="1" dirty="0">
                <a:latin typeface="Montserrat" panose="02000505000000020004" pitchFamily="2" charset="0"/>
              </a:rPr>
              <a:t>LCR: </a:t>
            </a:r>
          </a:p>
          <a:p>
            <a:pPr lvl="1" algn="just"/>
            <a:r>
              <a:rPr lang="es-ES" dirty="0">
                <a:latin typeface="Montserrat" panose="02000505000000020004" pitchFamily="2" charset="0"/>
              </a:rPr>
              <a:t>Presión de apertura elevada, pleocitosis de predominio linfocítico, </a:t>
            </a:r>
            <a:r>
              <a:rPr lang="es-ES" dirty="0" err="1">
                <a:latin typeface="Montserrat" panose="02000505000000020004" pitchFamily="2" charset="0"/>
              </a:rPr>
              <a:t>hiperproteinorraquia</a:t>
            </a:r>
            <a:r>
              <a:rPr lang="es-ES" dirty="0">
                <a:latin typeface="Montserrat" panose="02000505000000020004" pitchFamily="2" charset="0"/>
              </a:rPr>
              <a:t> y consumo de glucosa.</a:t>
            </a:r>
          </a:p>
          <a:p>
            <a:pPr lvl="1" algn="just"/>
            <a:r>
              <a:rPr lang="es-ES" b="1" dirty="0">
                <a:latin typeface="Montserrat" panose="02000505000000020004" pitchFamily="2" charset="0"/>
              </a:rPr>
              <a:t>Baciloscopia: </a:t>
            </a:r>
            <a:r>
              <a:rPr lang="es-ES" dirty="0">
                <a:latin typeface="Montserrat" panose="02000505000000020004" pitchFamily="2" charset="0"/>
              </a:rPr>
              <a:t>sensibilidad 10-20%.</a:t>
            </a:r>
          </a:p>
          <a:p>
            <a:pPr lvl="1" algn="just"/>
            <a:r>
              <a:rPr lang="es-ES" b="1" dirty="0">
                <a:latin typeface="Montserrat" panose="02000505000000020004" pitchFamily="2" charset="0"/>
              </a:rPr>
              <a:t>Cultivo de micobacterias: </a:t>
            </a:r>
            <a:r>
              <a:rPr lang="es-ES" dirty="0">
                <a:latin typeface="Montserrat" panose="02000505000000020004" pitchFamily="2" charset="0"/>
              </a:rPr>
              <a:t>8 semanas en medio sólido.</a:t>
            </a:r>
          </a:p>
          <a:p>
            <a:pPr lvl="1" algn="just"/>
            <a:r>
              <a:rPr lang="es-ES" b="1" dirty="0">
                <a:latin typeface="Montserrat" panose="02000505000000020004" pitchFamily="2" charset="0"/>
              </a:rPr>
              <a:t>PCR para micobacterias: </a:t>
            </a:r>
            <a:r>
              <a:rPr lang="es-ES" dirty="0">
                <a:latin typeface="Montserrat" panose="02000505000000020004" pitchFamily="2" charset="0"/>
              </a:rPr>
              <a:t>sensibilidad 50%.</a:t>
            </a:r>
          </a:p>
          <a:p>
            <a:pPr lvl="1" algn="just"/>
            <a:r>
              <a:rPr lang="es-ES" b="1" dirty="0" err="1">
                <a:latin typeface="Montserrat" panose="02000505000000020004" pitchFamily="2" charset="0"/>
              </a:rPr>
              <a:t>GeneXpert</a:t>
            </a:r>
            <a:r>
              <a:rPr lang="es-ES" b="1" dirty="0">
                <a:latin typeface="Montserrat" panose="02000505000000020004" pitchFamily="2" charset="0"/>
              </a:rPr>
              <a:t> MTB/RIF: </a:t>
            </a:r>
            <a:r>
              <a:rPr lang="es-ES" dirty="0">
                <a:latin typeface="Montserrat" panose="02000505000000020004" pitchFamily="2" charset="0"/>
              </a:rPr>
              <a:t>sensibilidad 60%, especificidad casi 100%.</a:t>
            </a:r>
          </a:p>
          <a:p>
            <a:pPr lvl="1" algn="just"/>
            <a:r>
              <a:rPr lang="es-ES" b="1" dirty="0">
                <a:latin typeface="Montserrat" panose="02000505000000020004" pitchFamily="2" charset="0"/>
              </a:rPr>
              <a:t>ADA: </a:t>
            </a:r>
            <a:r>
              <a:rPr lang="es-ES" dirty="0">
                <a:latin typeface="Montserrat" panose="02000505000000020004" pitchFamily="2" charset="0"/>
              </a:rPr>
              <a:t>un valor de 9.5 U/L, con una sensibilidad de 87.6% y una especificidad de 80.1%. </a:t>
            </a:r>
          </a:p>
          <a:p>
            <a:pPr lvl="1"/>
            <a:endParaRPr lang="es-ES" b="1" dirty="0">
              <a:latin typeface="Montserrat" panose="02000505000000020004" pitchFamily="2" charset="0"/>
            </a:endParaRPr>
          </a:p>
        </p:txBody>
      </p:sp>
    </p:spTree>
    <p:extLst>
      <p:ext uri="{BB962C8B-B14F-4D97-AF65-F5344CB8AC3E}">
        <p14:creationId xmlns:p14="http://schemas.microsoft.com/office/powerpoint/2010/main" val="38883060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89198" y="189863"/>
            <a:ext cx="8144435" cy="857443"/>
          </a:xfrm>
        </p:spPr>
        <p:txBody>
          <a:bodyPr>
            <a:normAutofit/>
          </a:bodyPr>
          <a:lstStyle/>
          <a:p>
            <a:r>
              <a:rPr lang="es-CO" sz="3600" b="1" dirty="0">
                <a:solidFill>
                  <a:srgbClr val="3BB0B0"/>
                </a:solidFill>
                <a:latin typeface="Montserrat" panose="02000505000000020004" pitchFamily="2" charset="0"/>
              </a:rPr>
              <a:t>Meningitis por TB: diagnóstico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501132" y="1209738"/>
            <a:ext cx="5130338" cy="3906933"/>
          </a:xfrm>
        </p:spPr>
        <p:txBody>
          <a:bodyPr>
            <a:normAutofit/>
          </a:bodyPr>
          <a:lstStyle/>
          <a:p>
            <a:pPr algn="just"/>
            <a:r>
              <a:rPr lang="es-ES" b="1" dirty="0">
                <a:latin typeface="Montserrat" panose="02000505000000020004" pitchFamily="2" charset="0"/>
              </a:rPr>
              <a:t>Neuroimágenes: </a:t>
            </a:r>
          </a:p>
          <a:p>
            <a:pPr lvl="1" algn="just"/>
            <a:r>
              <a:rPr lang="es-ES" dirty="0">
                <a:latin typeface="Montserrat" panose="02000505000000020004" pitchFamily="2" charset="0"/>
              </a:rPr>
              <a:t>Por tomografía de cráneo o resonancia magnética cerebral pueden detectarse:</a:t>
            </a:r>
          </a:p>
          <a:p>
            <a:pPr lvl="1" algn="just"/>
            <a:r>
              <a:rPr lang="es-ES" dirty="0">
                <a:latin typeface="Montserrat" panose="02000505000000020004" pitchFamily="2" charset="0"/>
              </a:rPr>
              <a:t>Hidrocefalia en 45-87%. </a:t>
            </a:r>
          </a:p>
          <a:p>
            <a:pPr lvl="1" algn="just"/>
            <a:r>
              <a:rPr lang="es-ES" dirty="0">
                <a:latin typeface="Montserrat" panose="02000505000000020004" pitchFamily="2" charset="0"/>
              </a:rPr>
              <a:t>Realce basal meníngeo en 23-38%. </a:t>
            </a:r>
          </a:p>
          <a:p>
            <a:pPr lvl="1" algn="just"/>
            <a:r>
              <a:rPr lang="es-ES" dirty="0">
                <a:latin typeface="Montserrat" panose="02000505000000020004" pitchFamily="2" charset="0"/>
              </a:rPr>
              <a:t>Infarto cerebral en 20-38%. </a:t>
            </a:r>
          </a:p>
          <a:p>
            <a:pPr lvl="1" algn="just"/>
            <a:r>
              <a:rPr lang="es-ES" dirty="0" err="1">
                <a:latin typeface="Montserrat" panose="02000505000000020004" pitchFamily="2" charset="0"/>
              </a:rPr>
              <a:t>Tuberculomas</a:t>
            </a:r>
            <a:r>
              <a:rPr lang="es-ES" dirty="0">
                <a:latin typeface="Montserrat" panose="02000505000000020004" pitchFamily="2" charset="0"/>
              </a:rPr>
              <a:t> en 12-16%.</a:t>
            </a:r>
          </a:p>
          <a:p>
            <a:pPr lvl="1"/>
            <a:endParaRPr lang="es-ES" dirty="0">
              <a:latin typeface="Montserrat" panose="02000505000000020004" pitchFamily="2" charset="0"/>
            </a:endParaRPr>
          </a:p>
        </p:txBody>
      </p:sp>
      <p:pic>
        <p:nvPicPr>
          <p:cNvPr id="3" name="Imagen 2">
            <a:extLst>
              <a:ext uri="{FF2B5EF4-FFF2-40B4-BE49-F238E27FC236}">
                <a16:creationId xmlns:a16="http://schemas.microsoft.com/office/drawing/2014/main" id="{122562C8-B7C5-48D7-988C-77D5AB6C7B8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560530" y="1177683"/>
            <a:ext cx="2664629" cy="2686328"/>
          </a:xfrm>
          <a:prstGeom prst="rect">
            <a:avLst/>
          </a:prstGeom>
        </p:spPr>
      </p:pic>
    </p:spTree>
    <p:extLst>
      <p:ext uri="{BB962C8B-B14F-4D97-AF65-F5344CB8AC3E}">
        <p14:creationId xmlns:p14="http://schemas.microsoft.com/office/powerpoint/2010/main" val="29729933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19226" y="430349"/>
            <a:ext cx="8144435" cy="857443"/>
          </a:xfrm>
        </p:spPr>
        <p:txBody>
          <a:bodyPr>
            <a:normAutofit/>
          </a:bodyPr>
          <a:lstStyle/>
          <a:p>
            <a:r>
              <a:rPr lang="es-CO" sz="3600" b="1" dirty="0">
                <a:solidFill>
                  <a:srgbClr val="3BB0B0"/>
                </a:solidFill>
                <a:latin typeface="Montserrat" panose="02000505000000020004" pitchFamily="2" charset="0"/>
              </a:rPr>
              <a:t>Meningitis por TB: tratamiento </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4906171" y="1597675"/>
            <a:ext cx="6513535" cy="3662650"/>
          </a:xfrm>
        </p:spPr>
        <p:txBody>
          <a:bodyPr>
            <a:normAutofit fontScale="92500" lnSpcReduction="20000"/>
          </a:bodyPr>
          <a:lstStyle/>
          <a:p>
            <a:pPr algn="just"/>
            <a:r>
              <a:rPr lang="es-ES" b="1" dirty="0">
                <a:latin typeface="Montserrat" panose="02000505000000020004" pitchFamily="2" charset="0"/>
              </a:rPr>
              <a:t>Terapia anti TB: </a:t>
            </a:r>
            <a:r>
              <a:rPr lang="es-ES" dirty="0">
                <a:latin typeface="Montserrat" panose="02000505000000020004" pitchFamily="2" charset="0"/>
              </a:rPr>
              <a:t>1 año. </a:t>
            </a:r>
          </a:p>
          <a:p>
            <a:pPr algn="just"/>
            <a:r>
              <a:rPr lang="es-ES" b="1" dirty="0">
                <a:latin typeface="Montserrat" panose="02000505000000020004" pitchFamily="2" charset="0"/>
              </a:rPr>
              <a:t>Uso de corticosteroides:</a:t>
            </a:r>
          </a:p>
          <a:p>
            <a:pPr lvl="1" algn="just"/>
            <a:r>
              <a:rPr lang="es-ES" b="1" dirty="0">
                <a:latin typeface="Montserrat" panose="02000505000000020004" pitchFamily="2" charset="0"/>
              </a:rPr>
              <a:t>Grado I y II: </a:t>
            </a:r>
            <a:r>
              <a:rPr lang="es-ES" dirty="0">
                <a:latin typeface="Montserrat" panose="02000505000000020004" pitchFamily="2" charset="0"/>
              </a:rPr>
              <a:t>3 semanas IV y 3 semanas oral.</a:t>
            </a:r>
          </a:p>
          <a:p>
            <a:pPr lvl="1" algn="just"/>
            <a:r>
              <a:rPr lang="es-ES" b="1" dirty="0">
                <a:latin typeface="Montserrat" panose="02000505000000020004" pitchFamily="2" charset="0"/>
              </a:rPr>
              <a:t>Grado III y IV:</a:t>
            </a:r>
            <a:r>
              <a:rPr lang="es-ES" dirty="0">
                <a:latin typeface="Montserrat" panose="02000505000000020004" pitchFamily="2" charset="0"/>
              </a:rPr>
              <a:t>4 semanas y 4 semanas oral. </a:t>
            </a:r>
            <a:endParaRPr lang="es-ES" b="1" dirty="0">
              <a:latin typeface="Montserrat" panose="02000505000000020004" pitchFamily="2" charset="0"/>
            </a:endParaRPr>
          </a:p>
          <a:p>
            <a:pPr algn="just"/>
            <a:r>
              <a:rPr lang="es-ES" b="1" dirty="0">
                <a:latin typeface="Montserrat" panose="02000505000000020004" pitchFamily="2" charset="0"/>
              </a:rPr>
              <a:t>Inicio de terapia anti retroviral: </a:t>
            </a:r>
            <a:r>
              <a:rPr lang="es-ES" dirty="0">
                <a:latin typeface="Montserrat" panose="02000505000000020004" pitchFamily="2" charset="0"/>
              </a:rPr>
              <a:t>prevenir IRIS.</a:t>
            </a:r>
            <a:endParaRPr lang="es-ES" b="1" dirty="0">
              <a:latin typeface="Montserrat" panose="02000505000000020004" pitchFamily="2" charset="0"/>
            </a:endParaRPr>
          </a:p>
          <a:p>
            <a:pPr lvl="1" algn="just"/>
            <a:r>
              <a:rPr lang="es-ES" b="1" dirty="0">
                <a:latin typeface="Montserrat" panose="02000505000000020004" pitchFamily="2" charset="0"/>
              </a:rPr>
              <a:t>CD 4 &lt;50</a:t>
            </a:r>
            <a:r>
              <a:rPr lang="es-CO" b="1" dirty="0">
                <a:latin typeface="Montserrat" panose="02000505000000020004" pitchFamily="2" charset="0"/>
              </a:rPr>
              <a:t>: </a:t>
            </a:r>
            <a:r>
              <a:rPr lang="es-CO" dirty="0">
                <a:latin typeface="Montserrat" panose="02000505000000020004" pitchFamily="2" charset="0"/>
              </a:rPr>
              <a:t>a las 2 semanas del </a:t>
            </a:r>
            <a:r>
              <a:rPr lang="es-ES" dirty="0">
                <a:latin typeface="Montserrat" panose="02000505000000020004" pitchFamily="2" charset="0"/>
              </a:rPr>
              <a:t>diagnóstico.</a:t>
            </a:r>
            <a:endParaRPr lang="es-ES" b="1" dirty="0">
              <a:latin typeface="Montserrat" panose="02000505000000020004" pitchFamily="2" charset="0"/>
            </a:endParaRPr>
          </a:p>
          <a:p>
            <a:pPr lvl="1" algn="just"/>
            <a:r>
              <a:rPr lang="es-ES" b="1" dirty="0">
                <a:latin typeface="Montserrat" panose="02000505000000020004" pitchFamily="2" charset="0"/>
              </a:rPr>
              <a:t>CD 4 &gt; 50: </a:t>
            </a:r>
            <a:r>
              <a:rPr lang="es-ES" dirty="0">
                <a:latin typeface="Montserrat" panose="02000505000000020004" pitchFamily="2" charset="0"/>
              </a:rPr>
              <a:t>a las 8 – 12 semanas del diagnóstico. </a:t>
            </a:r>
            <a:endParaRPr lang="es-ES" b="1" dirty="0">
              <a:latin typeface="Montserrat" panose="02000505000000020004" pitchFamily="2" charset="0"/>
            </a:endParaRPr>
          </a:p>
          <a:p>
            <a:pPr algn="just"/>
            <a:r>
              <a:rPr lang="es-ES" b="1" dirty="0">
                <a:latin typeface="Montserrat" panose="02000505000000020004" pitchFamily="2" charset="0"/>
              </a:rPr>
              <a:t>Control de complicaciones:</a:t>
            </a:r>
          </a:p>
          <a:p>
            <a:pPr lvl="1" algn="just"/>
            <a:r>
              <a:rPr lang="es-ES" b="1" dirty="0">
                <a:latin typeface="Montserrat" panose="02000505000000020004" pitchFamily="2" charset="0"/>
              </a:rPr>
              <a:t>Hidrocefalia: </a:t>
            </a:r>
            <a:r>
              <a:rPr lang="es-ES" dirty="0" err="1">
                <a:latin typeface="Montserrat" panose="02000505000000020004" pitchFamily="2" charset="0"/>
              </a:rPr>
              <a:t>pl</a:t>
            </a:r>
            <a:r>
              <a:rPr lang="es-ES" dirty="0">
                <a:latin typeface="Montserrat" panose="02000505000000020004" pitchFamily="2" charset="0"/>
              </a:rPr>
              <a:t> repetidas, DVP.</a:t>
            </a:r>
          </a:p>
          <a:p>
            <a:pPr lvl="1" algn="just"/>
            <a:r>
              <a:rPr lang="es-ES" b="1" dirty="0">
                <a:latin typeface="Montserrat" panose="02000505000000020004" pitchFamily="2" charset="0"/>
              </a:rPr>
              <a:t>Vasculitis/infarto cerebral: </a:t>
            </a:r>
            <a:r>
              <a:rPr lang="es-ES" dirty="0">
                <a:latin typeface="Montserrat" panose="02000505000000020004" pitchFamily="2" charset="0"/>
              </a:rPr>
              <a:t>ASA. </a:t>
            </a:r>
          </a:p>
          <a:p>
            <a:pPr algn="just"/>
            <a:endParaRPr lang="es-ES" dirty="0">
              <a:latin typeface="Montserrat" panose="02000505000000020004" pitchFamily="2" charset="0"/>
            </a:endParaRPr>
          </a:p>
        </p:txBody>
      </p:sp>
    </p:spTree>
    <p:extLst>
      <p:ext uri="{BB962C8B-B14F-4D97-AF65-F5344CB8AC3E}">
        <p14:creationId xmlns:p14="http://schemas.microsoft.com/office/powerpoint/2010/main" val="2404844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a 9">
            <a:extLst>
              <a:ext uri="{FF2B5EF4-FFF2-40B4-BE49-F238E27FC236}">
                <a16:creationId xmlns:a16="http://schemas.microsoft.com/office/drawing/2014/main" id="{488CD4AA-1110-47E4-A612-3DB6F89F7A01}"/>
              </a:ext>
            </a:extLst>
          </p:cNvPr>
          <p:cNvGraphicFramePr>
            <a:graphicFrameLocks noGrp="1"/>
          </p:cNvGraphicFramePr>
          <p:nvPr>
            <p:extLst>
              <p:ext uri="{D42A27DB-BD31-4B8C-83A1-F6EECF244321}">
                <p14:modId xmlns:p14="http://schemas.microsoft.com/office/powerpoint/2010/main" val="857016216"/>
              </p:ext>
            </p:extLst>
          </p:nvPr>
        </p:nvGraphicFramePr>
        <p:xfrm>
          <a:off x="1814773" y="115615"/>
          <a:ext cx="8562453" cy="3637693"/>
        </p:xfrm>
        <a:graphic>
          <a:graphicData uri="http://schemas.openxmlformats.org/drawingml/2006/table">
            <a:tbl>
              <a:tblPr firstRow="1" bandRow="1">
                <a:tableStyleId>{FABFCF23-3B69-468F-B69F-88F6DE6A72F2}</a:tableStyleId>
              </a:tblPr>
              <a:tblGrid>
                <a:gridCol w="4178566">
                  <a:extLst>
                    <a:ext uri="{9D8B030D-6E8A-4147-A177-3AD203B41FA5}">
                      <a16:colId xmlns:a16="http://schemas.microsoft.com/office/drawing/2014/main" val="20000"/>
                    </a:ext>
                  </a:extLst>
                </a:gridCol>
                <a:gridCol w="4383887">
                  <a:extLst>
                    <a:ext uri="{9D8B030D-6E8A-4147-A177-3AD203B41FA5}">
                      <a16:colId xmlns:a16="http://schemas.microsoft.com/office/drawing/2014/main" val="20001"/>
                    </a:ext>
                  </a:extLst>
                </a:gridCol>
              </a:tblGrid>
              <a:tr h="387417">
                <a:tc>
                  <a:txBody>
                    <a:bodyPr/>
                    <a:lstStyle/>
                    <a:p>
                      <a:pPr algn="ctr"/>
                      <a:r>
                        <a:rPr lang="es-ES" sz="2000" dirty="0">
                          <a:latin typeface="Montserrat" panose="02000505000000020004" pitchFamily="2" charset="0"/>
                        </a:rPr>
                        <a:t>Síndrome</a:t>
                      </a:r>
                      <a:r>
                        <a:rPr lang="es-ES" sz="2000" baseline="0" dirty="0">
                          <a:latin typeface="Montserrat" panose="02000505000000020004" pitchFamily="2" charset="0"/>
                        </a:rPr>
                        <a:t> clínico</a:t>
                      </a:r>
                      <a:endParaRPr lang="es-ES" sz="2000" dirty="0">
                        <a:latin typeface="Montserrat" panose="02000505000000020004" pitchFamily="2" charset="0"/>
                      </a:endParaRPr>
                    </a:p>
                  </a:txBody>
                  <a:tcPr/>
                </a:tc>
                <a:tc>
                  <a:txBody>
                    <a:bodyPr/>
                    <a:lstStyle/>
                    <a:p>
                      <a:pPr algn="ctr"/>
                      <a:r>
                        <a:rPr lang="es-ES" sz="2000" dirty="0">
                          <a:latin typeface="Montserrat" panose="02000505000000020004" pitchFamily="2" charset="0"/>
                        </a:rPr>
                        <a:t>Agente etiológico</a:t>
                      </a:r>
                    </a:p>
                  </a:txBody>
                  <a:tcPr/>
                </a:tc>
                <a:extLst>
                  <a:ext uri="{0D108BD9-81ED-4DB2-BD59-A6C34878D82A}">
                    <a16:rowId xmlns:a16="http://schemas.microsoft.com/office/drawing/2014/main" val="10000"/>
                  </a:ext>
                </a:extLst>
              </a:tr>
              <a:tr h="615311">
                <a:tc>
                  <a:txBody>
                    <a:bodyPr/>
                    <a:lstStyle/>
                    <a:p>
                      <a:r>
                        <a:rPr lang="es-ES" sz="1800" b="1" dirty="0">
                          <a:latin typeface="Montserrat" panose="02000505000000020004" pitchFamily="2" charset="0"/>
                        </a:rPr>
                        <a:t>Ataque</a:t>
                      </a:r>
                      <a:r>
                        <a:rPr lang="es-ES" sz="1800" b="1" baseline="0" dirty="0">
                          <a:latin typeface="Montserrat" panose="02000505000000020004" pitchFamily="2" charset="0"/>
                        </a:rPr>
                        <a:t> cerebrovascular</a:t>
                      </a:r>
                      <a:endParaRPr lang="es-ES" sz="1800" b="1" dirty="0">
                        <a:latin typeface="Montserrat" panose="02000505000000020004" pitchFamily="2" charset="0"/>
                      </a:endParaRPr>
                    </a:p>
                  </a:txBody>
                  <a:tcPr/>
                </a:tc>
                <a:tc>
                  <a:txBody>
                    <a:bodyPr/>
                    <a:lstStyle/>
                    <a:p>
                      <a:r>
                        <a:rPr lang="es-ES" sz="1800" dirty="0">
                          <a:latin typeface="Montserrat" panose="02000505000000020004" pitchFamily="2" charset="0"/>
                        </a:rPr>
                        <a:t>CMV, </a:t>
                      </a:r>
                      <a:r>
                        <a:rPr lang="es-ES" sz="1800" dirty="0" err="1">
                          <a:latin typeface="Montserrat" panose="02000505000000020004" pitchFamily="2" charset="0"/>
                        </a:rPr>
                        <a:t>Mycobacterium</a:t>
                      </a:r>
                      <a:r>
                        <a:rPr lang="es-ES" sz="1800" dirty="0">
                          <a:latin typeface="Montserrat" panose="02000505000000020004" pitchFamily="2" charset="0"/>
                        </a:rPr>
                        <a:t> tuberculosis </a:t>
                      </a:r>
                    </a:p>
                  </a:txBody>
                  <a:tcPr/>
                </a:tc>
                <a:extLst>
                  <a:ext uri="{0D108BD9-81ED-4DB2-BD59-A6C34878D82A}">
                    <a16:rowId xmlns:a16="http://schemas.microsoft.com/office/drawing/2014/main" val="10001"/>
                  </a:ext>
                </a:extLst>
              </a:tr>
              <a:tr h="341840">
                <a:tc>
                  <a:txBody>
                    <a:bodyPr/>
                    <a:lstStyle/>
                    <a:p>
                      <a:r>
                        <a:rPr lang="es-ES" sz="1800" b="1" dirty="0">
                          <a:latin typeface="Montserrat" panose="02000505000000020004" pitchFamily="2" charset="0"/>
                        </a:rPr>
                        <a:t>Síndrome demencial</a:t>
                      </a:r>
                    </a:p>
                  </a:txBody>
                  <a:tcPr/>
                </a:tc>
                <a:tc>
                  <a:txBody>
                    <a:bodyPr/>
                    <a:lstStyle/>
                    <a:p>
                      <a:r>
                        <a:rPr lang="es-ES" sz="1800" dirty="0">
                          <a:latin typeface="Montserrat" panose="02000505000000020004" pitchFamily="2" charset="0"/>
                        </a:rPr>
                        <a:t>CMV,</a:t>
                      </a:r>
                      <a:r>
                        <a:rPr lang="es-ES" sz="1800" baseline="0" dirty="0">
                          <a:latin typeface="Montserrat" panose="02000505000000020004" pitchFamily="2" charset="0"/>
                        </a:rPr>
                        <a:t> virus JC</a:t>
                      </a:r>
                      <a:endParaRPr lang="es-ES" sz="1800" dirty="0">
                        <a:latin typeface="Montserrat" panose="02000505000000020004" pitchFamily="2" charset="0"/>
                      </a:endParaRPr>
                    </a:p>
                  </a:txBody>
                  <a:tcPr/>
                </a:tc>
                <a:extLst>
                  <a:ext uri="{0D108BD9-81ED-4DB2-BD59-A6C34878D82A}">
                    <a16:rowId xmlns:a16="http://schemas.microsoft.com/office/drawing/2014/main" val="10002"/>
                  </a:ext>
                </a:extLst>
              </a:tr>
              <a:tr h="341840">
                <a:tc>
                  <a:txBody>
                    <a:bodyPr/>
                    <a:lstStyle/>
                    <a:p>
                      <a:r>
                        <a:rPr lang="es-ES" sz="1800" b="1" dirty="0">
                          <a:latin typeface="Montserrat" panose="02000505000000020004" pitchFamily="2" charset="0"/>
                        </a:rPr>
                        <a:t>Encefalitis</a:t>
                      </a:r>
                    </a:p>
                  </a:txBody>
                  <a:tcPr/>
                </a:tc>
                <a:tc>
                  <a:txBody>
                    <a:bodyPr/>
                    <a:lstStyle/>
                    <a:p>
                      <a:r>
                        <a:rPr lang="es-ES" sz="1800" dirty="0">
                          <a:latin typeface="Montserrat" panose="02000505000000020004" pitchFamily="2" charset="0"/>
                        </a:rPr>
                        <a:t>CMV</a:t>
                      </a:r>
                    </a:p>
                  </a:txBody>
                  <a:tcPr/>
                </a:tc>
                <a:extLst>
                  <a:ext uri="{0D108BD9-81ED-4DB2-BD59-A6C34878D82A}">
                    <a16:rowId xmlns:a16="http://schemas.microsoft.com/office/drawing/2014/main" val="10003"/>
                  </a:ext>
                </a:extLst>
              </a:tr>
              <a:tr h="888782">
                <a:tc>
                  <a:txBody>
                    <a:bodyPr/>
                    <a:lstStyle/>
                    <a:p>
                      <a:r>
                        <a:rPr lang="es-ES" sz="1800" b="1" dirty="0">
                          <a:latin typeface="Montserrat" panose="02000505000000020004" pitchFamily="2" charset="0"/>
                        </a:rPr>
                        <a:t>Signos focales</a:t>
                      </a:r>
                    </a:p>
                  </a:txBody>
                  <a:tcPr/>
                </a:tc>
                <a:tc>
                  <a:txBody>
                    <a:bodyPr/>
                    <a:lstStyle/>
                    <a:p>
                      <a:r>
                        <a:rPr lang="es-ES" sz="1800" dirty="0">
                          <a:latin typeface="Montserrat" panose="02000505000000020004" pitchFamily="2" charset="0"/>
                        </a:rPr>
                        <a:t>Toxoplasma</a:t>
                      </a:r>
                      <a:r>
                        <a:rPr lang="es-ES" sz="1800" baseline="0" dirty="0">
                          <a:latin typeface="Montserrat" panose="02000505000000020004" pitchFamily="2" charset="0"/>
                        </a:rPr>
                        <a:t> gondii, virus JC, linfoma primario del SNC, TB, </a:t>
                      </a:r>
                      <a:r>
                        <a:rPr lang="es-ES" sz="1800" baseline="0" dirty="0" err="1">
                          <a:latin typeface="Montserrat" panose="02000505000000020004" pitchFamily="2" charset="0"/>
                        </a:rPr>
                        <a:t>cryptococcus</a:t>
                      </a:r>
                      <a:endParaRPr lang="es-ES" sz="1800" dirty="0">
                        <a:latin typeface="Montserrat" panose="02000505000000020004" pitchFamily="2" charset="0"/>
                      </a:endParaRPr>
                    </a:p>
                  </a:txBody>
                  <a:tcPr/>
                </a:tc>
                <a:extLst>
                  <a:ext uri="{0D108BD9-81ED-4DB2-BD59-A6C34878D82A}">
                    <a16:rowId xmlns:a16="http://schemas.microsoft.com/office/drawing/2014/main" val="10004"/>
                  </a:ext>
                </a:extLst>
              </a:tr>
              <a:tr h="615311">
                <a:tc>
                  <a:txBody>
                    <a:bodyPr/>
                    <a:lstStyle/>
                    <a:p>
                      <a:r>
                        <a:rPr lang="es-ES" sz="1800" b="1" dirty="0">
                          <a:latin typeface="Montserrat" panose="02000505000000020004" pitchFamily="2" charset="0"/>
                        </a:rPr>
                        <a:t>Meningitis</a:t>
                      </a:r>
                    </a:p>
                  </a:txBody>
                  <a:tcPr/>
                </a:tc>
                <a:tc>
                  <a:txBody>
                    <a:bodyPr/>
                    <a:lstStyle/>
                    <a:p>
                      <a:r>
                        <a:rPr lang="es-ES" sz="1800" dirty="0" err="1">
                          <a:latin typeface="Montserrat" panose="02000505000000020004" pitchFamily="2" charset="0"/>
                        </a:rPr>
                        <a:t>Cryptococus</a:t>
                      </a:r>
                      <a:r>
                        <a:rPr lang="es-ES" sz="1800" baseline="0" dirty="0">
                          <a:latin typeface="Montserrat" panose="02000505000000020004" pitchFamily="2" charset="0"/>
                        </a:rPr>
                        <a:t> </a:t>
                      </a:r>
                      <a:r>
                        <a:rPr lang="es-ES" sz="1800" baseline="0" dirty="0" err="1">
                          <a:latin typeface="Montserrat" panose="02000505000000020004" pitchFamily="2" charset="0"/>
                        </a:rPr>
                        <a:t>neoformans</a:t>
                      </a:r>
                      <a:r>
                        <a:rPr lang="es-ES" sz="1800" baseline="0" dirty="0">
                          <a:latin typeface="Montserrat" panose="02000505000000020004" pitchFamily="2" charset="0"/>
                        </a:rPr>
                        <a:t>, </a:t>
                      </a:r>
                      <a:r>
                        <a:rPr lang="es-ES" sz="1800" baseline="0" dirty="0" err="1">
                          <a:latin typeface="Montserrat" panose="02000505000000020004" pitchFamily="2" charset="0"/>
                        </a:rPr>
                        <a:t>Mycobacterium</a:t>
                      </a:r>
                      <a:r>
                        <a:rPr lang="es-ES" sz="1800" baseline="0" dirty="0">
                          <a:latin typeface="Montserrat" panose="02000505000000020004" pitchFamily="2" charset="0"/>
                        </a:rPr>
                        <a:t> tuberculosis</a:t>
                      </a:r>
                      <a:endParaRPr lang="es-ES" sz="1800" dirty="0">
                        <a:latin typeface="Montserrat" panose="02000505000000020004" pitchFamily="2" charset="0"/>
                      </a:endParaRPr>
                    </a:p>
                  </a:txBody>
                  <a:tcPr/>
                </a:tc>
                <a:extLst>
                  <a:ext uri="{0D108BD9-81ED-4DB2-BD59-A6C34878D82A}">
                    <a16:rowId xmlns:a16="http://schemas.microsoft.com/office/drawing/2014/main" val="10005"/>
                  </a:ext>
                </a:extLst>
              </a:tr>
              <a:tr h="341840">
                <a:tc>
                  <a:txBody>
                    <a:bodyPr/>
                    <a:lstStyle/>
                    <a:p>
                      <a:r>
                        <a:rPr lang="es-ES" sz="1800" b="1" dirty="0" err="1">
                          <a:latin typeface="Montserrat" panose="02000505000000020004" pitchFamily="2" charset="0"/>
                        </a:rPr>
                        <a:t>Mielopatía</a:t>
                      </a:r>
                      <a:r>
                        <a:rPr lang="es-ES" sz="1800" b="1" dirty="0">
                          <a:latin typeface="Montserrat" panose="02000505000000020004" pitchFamily="2" charset="0"/>
                        </a:rPr>
                        <a:t>/</a:t>
                      </a:r>
                      <a:r>
                        <a:rPr lang="es-ES" sz="1800" b="1" dirty="0" err="1">
                          <a:latin typeface="Montserrat" panose="02000505000000020004" pitchFamily="2" charset="0"/>
                        </a:rPr>
                        <a:t>radiculopatía</a:t>
                      </a:r>
                      <a:endParaRPr lang="es-ES" sz="1800" b="1" dirty="0">
                        <a:latin typeface="Montserrat" panose="02000505000000020004" pitchFamily="2" charset="0"/>
                      </a:endParaRPr>
                    </a:p>
                  </a:txBody>
                  <a:tcPr/>
                </a:tc>
                <a:tc>
                  <a:txBody>
                    <a:bodyPr/>
                    <a:lstStyle/>
                    <a:p>
                      <a:r>
                        <a:rPr lang="es-ES" sz="1800" dirty="0">
                          <a:latin typeface="Montserrat" panose="02000505000000020004" pitchFamily="2" charset="0"/>
                        </a:rPr>
                        <a:t>CMV</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338393293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37367" y="615178"/>
            <a:ext cx="10515600" cy="1042992"/>
          </a:xfrm>
        </p:spPr>
        <p:txBody>
          <a:bodyPr/>
          <a:lstStyle/>
          <a:p>
            <a:r>
              <a:rPr lang="es-CO" b="1" dirty="0">
                <a:solidFill>
                  <a:srgbClr val="3BB0B0"/>
                </a:solidFill>
                <a:latin typeface="Montserrat" panose="02000505000000020004" pitchFamily="2" charset="0"/>
              </a:rPr>
              <a:t>Pregunta 1</a:t>
            </a:r>
          </a:p>
        </p:txBody>
      </p:sp>
      <p:sp>
        <p:nvSpPr>
          <p:cNvPr id="17" name="Marcador de contenido 16">
            <a:extLst>
              <a:ext uri="{FF2B5EF4-FFF2-40B4-BE49-F238E27FC236}">
                <a16:creationId xmlns:a16="http://schemas.microsoft.com/office/drawing/2014/main" id="{41235EF3-D71A-4DF8-BA10-27351A38CDFC}"/>
              </a:ext>
            </a:extLst>
          </p:cNvPr>
          <p:cNvSpPr>
            <a:spLocks noGrp="1"/>
          </p:cNvSpPr>
          <p:nvPr>
            <p:ph idx="1"/>
          </p:nvPr>
        </p:nvSpPr>
        <p:spPr>
          <a:xfrm>
            <a:off x="3975969" y="1658170"/>
            <a:ext cx="7778664" cy="3015478"/>
          </a:xfrm>
        </p:spPr>
        <p:txBody>
          <a:bodyPr>
            <a:normAutofit/>
          </a:bodyPr>
          <a:lstStyle/>
          <a:p>
            <a:pPr marL="0" indent="0">
              <a:buNone/>
            </a:pPr>
            <a:endParaRPr lang="es-ES" sz="2000" dirty="0">
              <a:solidFill>
                <a:srgbClr val="0A2F4F"/>
              </a:solidFill>
              <a:latin typeface="Montserrat" panose="02000505000000020004" pitchFamily="2" charset="0"/>
            </a:endParaRPr>
          </a:p>
          <a:p>
            <a:pPr marL="0" indent="0">
              <a:buNone/>
            </a:pPr>
            <a:r>
              <a:rPr lang="es-ES" sz="2000" b="1" dirty="0">
                <a:solidFill>
                  <a:srgbClr val="0A2F4F"/>
                </a:solidFill>
                <a:latin typeface="Montserrat" panose="02000505000000020004" pitchFamily="2" charset="0"/>
              </a:rPr>
              <a:t>¿Cuál de los siguientes enunciados es falso?</a:t>
            </a:r>
          </a:p>
          <a:p>
            <a:pPr marL="914389" lvl="1" indent="-457200" algn="just">
              <a:buFont typeface="+mj-lt"/>
              <a:buAutoNum type="alphaUcPeriod"/>
            </a:pPr>
            <a:r>
              <a:rPr lang="es-ES" sz="1800" dirty="0">
                <a:solidFill>
                  <a:srgbClr val="0A2F4F"/>
                </a:solidFill>
                <a:latin typeface="Montserrat" panose="02000505000000020004" pitchFamily="2" charset="0"/>
              </a:rPr>
              <a:t>La meningitis crónica es la que dura más de 4 semanas. </a:t>
            </a:r>
          </a:p>
          <a:p>
            <a:pPr marL="914389" lvl="1" indent="-457200" algn="just">
              <a:buFont typeface="+mj-lt"/>
              <a:buAutoNum type="alphaUcPeriod"/>
            </a:pPr>
            <a:r>
              <a:rPr lang="es-ES" sz="1800" dirty="0">
                <a:solidFill>
                  <a:srgbClr val="0A2F4F"/>
                </a:solidFill>
                <a:latin typeface="Montserrat" panose="02000505000000020004" pitchFamily="2" charset="0"/>
              </a:rPr>
              <a:t>La fiebre es el hallazgo más común en meningitis aguda. </a:t>
            </a:r>
          </a:p>
          <a:p>
            <a:pPr marL="914389" lvl="1" indent="-457200" algn="just">
              <a:buFont typeface="+mj-lt"/>
              <a:buAutoNum type="alphaUcPeriod"/>
            </a:pPr>
            <a:r>
              <a:rPr lang="es-ES" sz="1800" dirty="0">
                <a:solidFill>
                  <a:srgbClr val="0A2F4F"/>
                </a:solidFill>
                <a:latin typeface="Montserrat" panose="02000505000000020004" pitchFamily="2" charset="0"/>
              </a:rPr>
              <a:t>Algunos pacientes con meningitis necesitan terapia empírica con vancomicina, ceftriaxona, ampicilina, dexametasona y aciclovir.</a:t>
            </a:r>
          </a:p>
          <a:p>
            <a:pPr marL="914389" lvl="1" indent="-457200" algn="just">
              <a:buFont typeface="+mj-lt"/>
              <a:buAutoNum type="alphaUcPeriod"/>
            </a:pPr>
            <a:r>
              <a:rPr lang="es-ES" sz="1800" dirty="0">
                <a:solidFill>
                  <a:srgbClr val="0A2F4F"/>
                </a:solidFill>
                <a:latin typeface="Montserrat" panose="02000505000000020004" pitchFamily="2" charset="0"/>
              </a:rPr>
              <a:t>La elevación significativa de los niveles de  PCR y  procalcitonina son más sugestivas de meningitis viral que de meningitis bacteriana.</a:t>
            </a:r>
            <a:endParaRPr lang="es-CO" sz="1800" dirty="0">
              <a:solidFill>
                <a:srgbClr val="0A2F4F"/>
              </a:solidFill>
              <a:latin typeface="Montserrat" panose="02000505000000020004" pitchFamily="2" charset="0"/>
            </a:endParaRPr>
          </a:p>
        </p:txBody>
      </p:sp>
      <p:sp>
        <p:nvSpPr>
          <p:cNvPr id="9" name="Marcador de pie de página 11">
            <a:extLst>
              <a:ext uri="{FF2B5EF4-FFF2-40B4-BE49-F238E27FC236}">
                <a16:creationId xmlns:a16="http://schemas.microsoft.com/office/drawing/2014/main" id="{4AF1E56B-874F-4860-ACF2-C91EF8AAA780}"/>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sp>
        <p:nvSpPr>
          <p:cNvPr id="6" name="Rectángulo 5">
            <a:extLst>
              <a:ext uri="{FF2B5EF4-FFF2-40B4-BE49-F238E27FC236}">
                <a16:creationId xmlns:a16="http://schemas.microsoft.com/office/drawing/2014/main" id="{E91A8BA2-B4BB-418A-B7BB-D58B84AB0407}"/>
              </a:ext>
            </a:extLst>
          </p:cNvPr>
          <p:cNvSpPr/>
          <p:nvPr/>
        </p:nvSpPr>
        <p:spPr>
          <a:xfrm>
            <a:off x="4410206" y="3650627"/>
            <a:ext cx="7344427" cy="62982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Tree>
    <p:extLst>
      <p:ext uri="{BB962C8B-B14F-4D97-AF65-F5344CB8AC3E}">
        <p14:creationId xmlns:p14="http://schemas.microsoft.com/office/powerpoint/2010/main" val="1551450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346161" y="615178"/>
            <a:ext cx="10515600" cy="1042992"/>
          </a:xfrm>
        </p:spPr>
        <p:txBody>
          <a:bodyPr/>
          <a:lstStyle/>
          <a:p>
            <a:r>
              <a:rPr lang="es-CO" b="1" dirty="0">
                <a:solidFill>
                  <a:srgbClr val="3BB0B0"/>
                </a:solidFill>
                <a:latin typeface="Montserrat" panose="02000505000000020004" pitchFamily="2" charset="0"/>
              </a:rPr>
              <a:t>Pregunta 2</a:t>
            </a:r>
          </a:p>
        </p:txBody>
      </p:sp>
      <p:sp>
        <p:nvSpPr>
          <p:cNvPr id="17" name="Marcador de contenido 16">
            <a:extLst>
              <a:ext uri="{FF2B5EF4-FFF2-40B4-BE49-F238E27FC236}">
                <a16:creationId xmlns:a16="http://schemas.microsoft.com/office/drawing/2014/main" id="{41235EF3-D71A-4DF8-BA10-27351A38CDFC}"/>
              </a:ext>
            </a:extLst>
          </p:cNvPr>
          <p:cNvSpPr>
            <a:spLocks noGrp="1"/>
          </p:cNvSpPr>
          <p:nvPr>
            <p:ph idx="1"/>
          </p:nvPr>
        </p:nvSpPr>
        <p:spPr>
          <a:xfrm>
            <a:off x="4260432" y="1461209"/>
            <a:ext cx="7753612" cy="3935581"/>
          </a:xfrm>
        </p:spPr>
        <p:txBody>
          <a:bodyPr>
            <a:normAutofit/>
          </a:bodyPr>
          <a:lstStyle/>
          <a:p>
            <a:pPr marL="0" indent="0" algn="just">
              <a:buNone/>
            </a:pPr>
            <a:r>
              <a:rPr lang="es-CO" sz="2000" dirty="0">
                <a:solidFill>
                  <a:srgbClr val="0A2F4F"/>
                </a:solidFill>
                <a:latin typeface="Montserrat" panose="02000505000000020004" pitchFamily="2" charset="0"/>
              </a:rPr>
              <a:t>Un hombre de 30 años con infección por HIV se presenta con cefalea crónica, confusión y fiebre. En el examen físico hay leve rigidez de nuca. La punción lumbar muestra presión de apertura elevada, 8 eritrocitos, 175 leucocitos con predominancia linfocítica, nivel de glucosa de 35 mg/dl y un nivel de proteínas de 100 mg/dl. La tinción de Gram es negativa. La tinta china muestra hongos encapsulados. </a:t>
            </a:r>
            <a:r>
              <a:rPr lang="es-ES" sz="2000" b="1" dirty="0">
                <a:solidFill>
                  <a:srgbClr val="0A2F4F"/>
                </a:solidFill>
                <a:latin typeface="Montserrat" panose="02000505000000020004" pitchFamily="2" charset="0"/>
              </a:rPr>
              <a:t>¿Cuál es el diagnóstico más probable?</a:t>
            </a:r>
          </a:p>
          <a:p>
            <a:pPr marL="971539" lvl="1" indent="-514350">
              <a:buFont typeface="+mj-lt"/>
              <a:buAutoNum type="alphaUcPeriod"/>
            </a:pPr>
            <a:r>
              <a:rPr lang="es-ES" sz="1800" dirty="0">
                <a:solidFill>
                  <a:srgbClr val="0A2F4F"/>
                </a:solidFill>
                <a:latin typeface="Montserrat" panose="02000505000000020004" pitchFamily="2" charset="0"/>
              </a:rPr>
              <a:t>Aspergilosis. </a:t>
            </a:r>
          </a:p>
          <a:p>
            <a:pPr marL="971539" lvl="1" indent="-514350">
              <a:buFont typeface="+mj-lt"/>
              <a:buAutoNum type="alphaUcPeriod"/>
            </a:pPr>
            <a:r>
              <a:rPr lang="es-ES" sz="1800" dirty="0">
                <a:solidFill>
                  <a:srgbClr val="0A2F4F"/>
                </a:solidFill>
                <a:latin typeface="Montserrat" panose="02000505000000020004" pitchFamily="2" charset="0"/>
              </a:rPr>
              <a:t>Criptococosis.</a:t>
            </a:r>
          </a:p>
          <a:p>
            <a:pPr marL="971539" lvl="1" indent="-514350">
              <a:buFont typeface="+mj-lt"/>
              <a:buAutoNum type="alphaUcPeriod"/>
            </a:pPr>
            <a:r>
              <a:rPr lang="es-ES" sz="1800" dirty="0">
                <a:solidFill>
                  <a:srgbClr val="0A2F4F"/>
                </a:solidFill>
                <a:latin typeface="Montserrat" panose="02000505000000020004" pitchFamily="2" charset="0"/>
              </a:rPr>
              <a:t>Coccidioidomicosis.</a:t>
            </a:r>
          </a:p>
          <a:p>
            <a:pPr marL="971539" lvl="1" indent="-514350">
              <a:buFont typeface="+mj-lt"/>
              <a:buAutoNum type="alphaUcPeriod"/>
            </a:pPr>
            <a:r>
              <a:rPr lang="es-ES" sz="1800" dirty="0">
                <a:solidFill>
                  <a:srgbClr val="0A2F4F"/>
                </a:solidFill>
                <a:latin typeface="Montserrat" panose="02000505000000020004" pitchFamily="2" charset="0"/>
              </a:rPr>
              <a:t>Histoplasmosis. </a:t>
            </a:r>
          </a:p>
          <a:p>
            <a:pPr lvl="1"/>
            <a:endParaRPr lang="es-CO" sz="1800" dirty="0">
              <a:solidFill>
                <a:srgbClr val="0A2F4F"/>
              </a:solidFill>
              <a:latin typeface="Montserrat" panose="02000505000000020004" pitchFamily="2" charset="0"/>
            </a:endParaRPr>
          </a:p>
        </p:txBody>
      </p:sp>
      <p:sp>
        <p:nvSpPr>
          <p:cNvPr id="9" name="Marcador de pie de página 11">
            <a:extLst>
              <a:ext uri="{FF2B5EF4-FFF2-40B4-BE49-F238E27FC236}">
                <a16:creationId xmlns:a16="http://schemas.microsoft.com/office/drawing/2014/main" id="{D558A6FE-4A4D-4AD9-92DE-CF9A7E48BBF3}"/>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sp>
        <p:nvSpPr>
          <p:cNvPr id="6" name="Rectángulo 5">
            <a:extLst>
              <a:ext uri="{FF2B5EF4-FFF2-40B4-BE49-F238E27FC236}">
                <a16:creationId xmlns:a16="http://schemas.microsoft.com/office/drawing/2014/main" id="{0B3AF451-9CA8-424A-825D-AE49AD350523}"/>
              </a:ext>
            </a:extLst>
          </p:cNvPr>
          <p:cNvSpPr/>
          <p:nvPr/>
        </p:nvSpPr>
        <p:spPr>
          <a:xfrm>
            <a:off x="4734246" y="3790902"/>
            <a:ext cx="2893512" cy="25319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Tree>
    <p:extLst>
      <p:ext uri="{BB962C8B-B14F-4D97-AF65-F5344CB8AC3E}">
        <p14:creationId xmlns:p14="http://schemas.microsoft.com/office/powerpoint/2010/main" val="1039651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Marcador de pie de página 11">
            <a:extLst>
              <a:ext uri="{FF2B5EF4-FFF2-40B4-BE49-F238E27FC236}">
                <a16:creationId xmlns:a16="http://schemas.microsoft.com/office/drawing/2014/main" id="{F1859927-850D-423A-AF0D-FA570FDAAE3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sp>
        <p:nvSpPr>
          <p:cNvPr id="9" name="Rectángulo: esquinas redondeadas 8">
            <a:extLst>
              <a:ext uri="{FF2B5EF4-FFF2-40B4-BE49-F238E27FC236}">
                <a16:creationId xmlns:a16="http://schemas.microsoft.com/office/drawing/2014/main" id="{B29442BC-B8D0-4E61-BB40-B36FCA423CB9}"/>
              </a:ext>
            </a:extLst>
          </p:cNvPr>
          <p:cNvSpPr/>
          <p:nvPr/>
        </p:nvSpPr>
        <p:spPr bwMode="auto">
          <a:xfrm>
            <a:off x="493986" y="546382"/>
            <a:ext cx="7587958" cy="3029887"/>
          </a:xfrm>
          <a:prstGeom prst="roundRect">
            <a:avLst/>
          </a:prstGeom>
          <a:solidFill>
            <a:srgbClr val="152B48"/>
          </a:solidFill>
          <a:ln w="9525" cap="flat" cmpd="sng" algn="ctr">
            <a:solidFill>
              <a:schemeClr val="tx1"/>
            </a:solidFill>
            <a:prstDash val="solid"/>
            <a:round/>
            <a:headEnd type="none" w="med" len="med"/>
            <a:tailEnd type="none" w="med" len="med"/>
          </a:ln>
          <a:effectLst/>
        </p:spPr>
        <p:txBody>
          <a:bodyPr vert="horz" wrap="square" lIns="91440" tIns="45720" rIns="91440" bIns="45720" numCol="2"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ES" sz="1400" b="1" u="none" strike="noStrike" cap="none" normalizeH="0" baseline="0" dirty="0">
                <a:ln>
                  <a:noFill/>
                </a:ln>
                <a:solidFill>
                  <a:schemeClr val="bg1"/>
                </a:solidFill>
                <a:effectLst/>
                <a:latin typeface="Montserrat" panose="02000505000000020004" pitchFamily="2" charset="0"/>
              </a:rPr>
              <a:t>Síndrome </a:t>
            </a:r>
            <a:r>
              <a:rPr kumimoji="0" lang="es-ES" sz="1400" b="1" u="none" strike="noStrike" cap="none" normalizeH="0" baseline="0" dirty="0" err="1">
                <a:ln>
                  <a:noFill/>
                </a:ln>
                <a:solidFill>
                  <a:schemeClr val="bg1"/>
                </a:solidFill>
                <a:effectLst/>
                <a:latin typeface="Montserrat" panose="02000505000000020004" pitchFamily="2" charset="0"/>
              </a:rPr>
              <a:t>neuroinfección</a:t>
            </a:r>
            <a:r>
              <a:rPr kumimoji="0" lang="es-ES" sz="1400" b="1" u="none" strike="noStrike" cap="none" normalizeH="0" baseline="0" dirty="0">
                <a:ln>
                  <a:noFill/>
                </a:ln>
                <a:solidFill>
                  <a:schemeClr val="bg1"/>
                </a:solidFill>
                <a:effectLst/>
                <a:latin typeface="Montserrat" panose="02000505000000020004" pitchFamily="2" charset="0"/>
              </a:rPr>
              <a:t> (por sitio y tiempo de evolución):</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s-ES" sz="1400" b="1" dirty="0">
                <a:solidFill>
                  <a:schemeClr val="bg1"/>
                </a:solidFill>
                <a:latin typeface="Montserrat" panose="02000505000000020004" pitchFamily="2" charset="0"/>
              </a:rPr>
              <a:t>LCR: </a:t>
            </a:r>
          </a:p>
          <a:p>
            <a:pPr marL="742950" lvl="1" indent="-285750">
              <a:buFont typeface="Arial" panose="020B0604020202020204" pitchFamily="34" charset="0"/>
              <a:buChar char="•"/>
            </a:pPr>
            <a:r>
              <a:rPr lang="es-ES" sz="1400" dirty="0">
                <a:solidFill>
                  <a:schemeClr val="bg1"/>
                </a:solidFill>
                <a:latin typeface="Montserrat" panose="02000505000000020004" pitchFamily="2" charset="0"/>
              </a:rPr>
              <a:t>Meningitis aguda. </a:t>
            </a:r>
          </a:p>
          <a:p>
            <a:pPr marL="742950" lvl="1" indent="-285750">
              <a:buFont typeface="Arial" panose="020B0604020202020204" pitchFamily="34" charset="0"/>
              <a:buChar char="•"/>
            </a:pPr>
            <a:r>
              <a:rPr lang="es-ES" sz="1400" dirty="0">
                <a:solidFill>
                  <a:schemeClr val="bg1"/>
                </a:solidFill>
                <a:latin typeface="Montserrat" panose="02000505000000020004" pitchFamily="2" charset="0"/>
              </a:rPr>
              <a:t>Meningitis subaguda o crónica.</a:t>
            </a:r>
          </a:p>
          <a:p>
            <a:pPr marL="742950" lvl="1" indent="-285750">
              <a:buFont typeface="Arial" panose="020B0604020202020204" pitchFamily="34" charset="0"/>
              <a:buChar char="•"/>
            </a:pPr>
            <a:r>
              <a:rPr lang="es-ES" sz="1400" dirty="0">
                <a:solidFill>
                  <a:schemeClr val="bg1"/>
                </a:solidFill>
                <a:latin typeface="Montserrat" panose="02000505000000020004" pitchFamily="2" charset="0"/>
              </a:rPr>
              <a:t>Meningitis recurrente.</a:t>
            </a:r>
          </a:p>
          <a:p>
            <a:pPr marL="285750" indent="-285750">
              <a:buFont typeface="Arial" panose="020B0604020202020204" pitchFamily="34" charset="0"/>
              <a:buChar char="•"/>
            </a:pPr>
            <a:r>
              <a:rPr lang="es-ES" sz="1400" b="1" dirty="0">
                <a:solidFill>
                  <a:schemeClr val="bg1"/>
                </a:solidFill>
                <a:latin typeface="Montserrat" panose="02000505000000020004" pitchFamily="2" charset="0"/>
              </a:rPr>
              <a:t>Cerebro: </a:t>
            </a:r>
          </a:p>
          <a:p>
            <a:pPr marL="742950" lvl="1" indent="-285750">
              <a:buFont typeface="Arial" panose="020B0604020202020204" pitchFamily="34" charset="0"/>
              <a:buChar char="•"/>
            </a:pPr>
            <a:r>
              <a:rPr lang="es-ES" sz="1400" dirty="0">
                <a:solidFill>
                  <a:schemeClr val="bg1"/>
                </a:solidFill>
                <a:latin typeface="Montserrat" panose="02000505000000020004" pitchFamily="2" charset="0"/>
              </a:rPr>
              <a:t>Encefalitis aguda.</a:t>
            </a:r>
          </a:p>
          <a:p>
            <a:pPr marL="742950" lvl="1" indent="-285750">
              <a:buFont typeface="Arial" panose="020B0604020202020204" pitchFamily="34" charset="0"/>
              <a:buChar char="•"/>
            </a:pPr>
            <a:r>
              <a:rPr kumimoji="0" lang="es-ES" sz="1400" b="0" u="none" strike="noStrike" cap="none" normalizeH="0" baseline="0" dirty="0">
                <a:ln>
                  <a:noFill/>
                </a:ln>
                <a:solidFill>
                  <a:schemeClr val="bg1"/>
                </a:solidFill>
                <a:effectLst/>
                <a:latin typeface="Montserrat" panose="02000505000000020004" pitchFamily="2" charset="0"/>
              </a:rPr>
              <a:t>Encefalitis crónica. </a:t>
            </a:r>
          </a:p>
          <a:p>
            <a:pPr marL="742950" lvl="1" indent="-285750">
              <a:buFont typeface="Arial" panose="020B0604020202020204" pitchFamily="34" charset="0"/>
              <a:buChar char="•"/>
            </a:pPr>
            <a:r>
              <a:rPr lang="es-ES" sz="1400" dirty="0">
                <a:solidFill>
                  <a:schemeClr val="bg1"/>
                </a:solidFill>
                <a:latin typeface="Montserrat" panose="02000505000000020004" pitchFamily="2" charset="0"/>
              </a:rPr>
              <a:t>Lesión ocupante de espacio. </a:t>
            </a:r>
          </a:p>
          <a:p>
            <a:pPr marL="742950" lvl="1" indent="-285750">
              <a:buFont typeface="Arial" panose="020B0604020202020204" pitchFamily="34" charset="0"/>
              <a:buChar char="•"/>
            </a:pPr>
            <a:r>
              <a:rPr kumimoji="0" lang="es-ES" sz="1400" b="0" u="none" strike="noStrike" cap="none" normalizeH="0" baseline="0" dirty="0">
                <a:ln>
                  <a:noFill/>
                </a:ln>
                <a:solidFill>
                  <a:schemeClr val="bg1"/>
                </a:solidFill>
                <a:effectLst/>
                <a:latin typeface="Montserrat" panose="02000505000000020004" pitchFamily="2" charset="0"/>
              </a:rPr>
              <a:t>Mediado por toxinas. </a:t>
            </a:r>
          </a:p>
          <a:p>
            <a:pPr marL="742950" lvl="1" indent="-285750">
              <a:buFont typeface="Arial" panose="020B0604020202020204" pitchFamily="34" charset="0"/>
              <a:buChar char="•"/>
            </a:pPr>
            <a:r>
              <a:rPr lang="es-ES" sz="1400" dirty="0">
                <a:solidFill>
                  <a:schemeClr val="bg1"/>
                </a:solidFill>
                <a:latin typeface="Montserrat" panose="02000505000000020004" pitchFamily="2" charset="0"/>
              </a:rPr>
              <a:t>Encefalopatía con infección sistémica.</a:t>
            </a:r>
          </a:p>
          <a:p>
            <a:pPr marL="742950" lvl="1" indent="-285750">
              <a:buFont typeface="Arial" panose="020B0604020202020204" pitchFamily="34" charset="0"/>
              <a:buChar char="•"/>
            </a:pPr>
            <a:r>
              <a:rPr kumimoji="0" lang="es-ES" sz="1400" b="0" u="none" strike="noStrike" cap="none" normalizeH="0" baseline="0" dirty="0">
                <a:ln>
                  <a:noFill/>
                </a:ln>
                <a:solidFill>
                  <a:schemeClr val="bg1"/>
                </a:solidFill>
                <a:effectLst/>
                <a:latin typeface="Montserrat" panose="02000505000000020004" pitchFamily="2" charset="0"/>
              </a:rPr>
              <a:t>Síndromes post infecciosos.</a:t>
            </a:r>
            <a:endParaRPr lang="es-ES" sz="1400" b="1" dirty="0">
              <a:solidFill>
                <a:schemeClr val="bg1"/>
              </a:solidFill>
              <a:latin typeface="Montserrat" panose="02000505000000020004" pitchFamily="2" charset="0"/>
            </a:endParaRPr>
          </a:p>
          <a:p>
            <a:pPr marL="285750" indent="-285750">
              <a:buFont typeface="Arial" panose="020B0604020202020204" pitchFamily="34" charset="0"/>
              <a:buChar char="•"/>
            </a:pPr>
            <a:r>
              <a:rPr lang="es-ES" sz="1400" b="1" dirty="0">
                <a:solidFill>
                  <a:schemeClr val="bg1"/>
                </a:solidFill>
                <a:latin typeface="Montserrat" panose="02000505000000020004" pitchFamily="2" charset="0"/>
              </a:rPr>
              <a:t>Médula:</a:t>
            </a:r>
          </a:p>
          <a:p>
            <a:pPr marL="742950" lvl="1" indent="-285750">
              <a:buFont typeface="Arial" panose="020B0604020202020204" pitchFamily="34" charset="0"/>
              <a:buChar char="•"/>
            </a:pPr>
            <a:r>
              <a:rPr lang="es-ES" sz="1400" dirty="0">
                <a:solidFill>
                  <a:schemeClr val="bg1"/>
                </a:solidFill>
                <a:latin typeface="Montserrat" panose="02000505000000020004" pitchFamily="2" charset="0"/>
              </a:rPr>
              <a:t>Encefalomielitis aguda. </a:t>
            </a:r>
          </a:p>
          <a:p>
            <a:pPr marL="742950" lvl="1" indent="-285750">
              <a:buFont typeface="Arial" panose="020B0604020202020204" pitchFamily="34" charset="0"/>
              <a:buChar char="•"/>
            </a:pPr>
            <a:r>
              <a:rPr kumimoji="0" lang="es-ES" sz="1400" u="none" strike="noStrike" cap="none" normalizeH="0" baseline="0" dirty="0">
                <a:ln>
                  <a:noFill/>
                </a:ln>
                <a:solidFill>
                  <a:schemeClr val="bg1"/>
                </a:solidFill>
                <a:effectLst/>
                <a:latin typeface="Montserrat" panose="02000505000000020004" pitchFamily="2" charset="0"/>
              </a:rPr>
              <a:t>Encefalom</a:t>
            </a:r>
            <a:r>
              <a:rPr lang="es-ES" sz="1400" dirty="0">
                <a:solidFill>
                  <a:schemeClr val="bg1"/>
                </a:solidFill>
                <a:latin typeface="Montserrat" panose="02000505000000020004" pitchFamily="2" charset="0"/>
              </a:rPr>
              <a:t>ielitis crónica.</a:t>
            </a:r>
          </a:p>
          <a:p>
            <a:pPr marL="742950" lvl="1" indent="-285750">
              <a:buFont typeface="Arial" panose="020B0604020202020204" pitchFamily="34" charset="0"/>
              <a:buChar char="•"/>
            </a:pPr>
            <a:r>
              <a:rPr kumimoji="0" lang="es-ES" sz="1400" u="none" strike="noStrike" cap="none" normalizeH="0" baseline="0" dirty="0">
                <a:ln>
                  <a:noFill/>
                </a:ln>
                <a:solidFill>
                  <a:schemeClr val="bg1"/>
                </a:solidFill>
                <a:effectLst/>
                <a:latin typeface="Montserrat" panose="02000505000000020004" pitchFamily="2" charset="0"/>
              </a:rPr>
              <a:t>Lesión ocupante de espacio.</a:t>
            </a:r>
            <a:endParaRPr lang="es-ES" sz="1400" dirty="0">
              <a:solidFill>
                <a:schemeClr val="bg1"/>
              </a:solidFill>
              <a:latin typeface="Montserrat" panose="02000505000000020004" pitchFamily="2" charset="0"/>
            </a:endParaRPr>
          </a:p>
          <a:p>
            <a:pPr marL="742950" lvl="1" indent="-285750">
              <a:buFont typeface="Arial" panose="020B0604020202020204" pitchFamily="34" charset="0"/>
              <a:buChar char="•"/>
            </a:pPr>
            <a:r>
              <a:rPr kumimoji="0" lang="es-ES" sz="1400" u="none" strike="noStrike" cap="none" normalizeH="0" baseline="0" dirty="0">
                <a:ln>
                  <a:noFill/>
                </a:ln>
                <a:solidFill>
                  <a:schemeClr val="bg1"/>
                </a:solidFill>
                <a:effectLst/>
                <a:latin typeface="Montserrat" panose="02000505000000020004" pitchFamily="2" charset="0"/>
              </a:rPr>
              <a:t>Síndromes mediados por to</a:t>
            </a:r>
            <a:r>
              <a:rPr lang="es-ES" sz="1400" dirty="0">
                <a:solidFill>
                  <a:schemeClr val="bg1"/>
                </a:solidFill>
                <a:latin typeface="Montserrat" panose="02000505000000020004" pitchFamily="2" charset="0"/>
              </a:rPr>
              <a:t>xinas. </a:t>
            </a:r>
          </a:p>
          <a:p>
            <a:pPr marL="742950" lvl="1" indent="-285750">
              <a:buFont typeface="Arial" panose="020B0604020202020204" pitchFamily="34" charset="0"/>
              <a:buChar char="•"/>
            </a:pPr>
            <a:r>
              <a:rPr kumimoji="0" lang="es-ES" sz="1400" u="none" strike="noStrike" cap="none" normalizeH="0" baseline="0" dirty="0">
                <a:ln>
                  <a:noFill/>
                </a:ln>
                <a:solidFill>
                  <a:schemeClr val="bg1"/>
                </a:solidFill>
                <a:effectLst/>
                <a:latin typeface="Montserrat" panose="02000505000000020004" pitchFamily="2" charset="0"/>
              </a:rPr>
              <a:t>Síndromes post infecciosos. </a:t>
            </a:r>
          </a:p>
          <a:p>
            <a:endParaRPr kumimoji="0" lang="es-ES" sz="1400" b="1" u="none" strike="noStrike" cap="none" normalizeH="0" baseline="0" dirty="0">
              <a:ln>
                <a:noFill/>
              </a:ln>
              <a:solidFill>
                <a:schemeClr val="bg1"/>
              </a:solidFill>
              <a:effectLst/>
              <a:latin typeface="Montserrat" panose="02000505000000020004" pitchFamily="2" charset="0"/>
            </a:endParaRPr>
          </a:p>
        </p:txBody>
      </p:sp>
      <p:cxnSp>
        <p:nvCxnSpPr>
          <p:cNvPr id="10" name="Conector recto de flecha 9">
            <a:extLst>
              <a:ext uri="{FF2B5EF4-FFF2-40B4-BE49-F238E27FC236}">
                <a16:creationId xmlns:a16="http://schemas.microsoft.com/office/drawing/2014/main" id="{2ACFD0CC-D15C-41E1-8532-2388F849062C}"/>
              </a:ext>
            </a:extLst>
          </p:cNvPr>
          <p:cNvCxnSpPr>
            <a:cxnSpLocks/>
          </p:cNvCxnSpPr>
          <p:nvPr/>
        </p:nvCxnSpPr>
        <p:spPr bwMode="auto">
          <a:xfrm>
            <a:off x="7214031" y="0"/>
            <a:ext cx="0" cy="53340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Conector recto de flecha 10">
            <a:extLst>
              <a:ext uri="{FF2B5EF4-FFF2-40B4-BE49-F238E27FC236}">
                <a16:creationId xmlns:a16="http://schemas.microsoft.com/office/drawing/2014/main" id="{0C86D5E3-3DE0-4B80-907F-EB3A41C6B1E8}"/>
              </a:ext>
            </a:extLst>
          </p:cNvPr>
          <p:cNvCxnSpPr>
            <a:cxnSpLocks/>
          </p:cNvCxnSpPr>
          <p:nvPr/>
        </p:nvCxnSpPr>
        <p:spPr bwMode="auto">
          <a:xfrm>
            <a:off x="6885140" y="3624808"/>
            <a:ext cx="0" cy="764589"/>
          </a:xfrm>
          <a:prstGeom prst="straightConnector1">
            <a:avLst/>
          </a:prstGeom>
          <a:solidFill>
            <a:schemeClr val="accent1"/>
          </a:solidFill>
          <a:ln w="38100" cap="flat" cmpd="sng" algn="ctr">
            <a:solidFill>
              <a:schemeClr val="tx1"/>
            </a:solidFill>
            <a:prstDash val="solid"/>
            <a:round/>
            <a:headEnd type="triangle"/>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tángulo: esquinas redondeadas 11">
            <a:extLst>
              <a:ext uri="{FF2B5EF4-FFF2-40B4-BE49-F238E27FC236}">
                <a16:creationId xmlns:a16="http://schemas.microsoft.com/office/drawing/2014/main" id="{53C3FBF0-A9CE-4AA3-9CFB-BAED41757C93}"/>
              </a:ext>
            </a:extLst>
          </p:cNvPr>
          <p:cNvSpPr/>
          <p:nvPr/>
        </p:nvSpPr>
        <p:spPr bwMode="auto">
          <a:xfrm>
            <a:off x="5333676" y="4369356"/>
            <a:ext cx="3467448" cy="764588"/>
          </a:xfrm>
          <a:prstGeom prst="roundRect">
            <a:avLst/>
          </a:prstGeom>
          <a:solidFill>
            <a:srgbClr val="152B4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s-ES" sz="1400" b="1" u="none" strike="noStrike" cap="none" normalizeH="0" baseline="0" dirty="0">
                <a:ln>
                  <a:noFill/>
                </a:ln>
                <a:solidFill>
                  <a:schemeClr val="bg1"/>
                </a:solidFill>
                <a:effectLst/>
                <a:latin typeface="Montserrat" panose="02000505000000020004" pitchFamily="2" charset="0"/>
              </a:rPr>
              <a:t>Laboratorio</a:t>
            </a:r>
          </a:p>
          <a:p>
            <a:pPr marL="0" marR="0" indent="0" algn="ctr" defTabSz="914400" rtl="0" eaLnBrk="0" fontAlgn="base" latinLnBrk="0" hangingPunct="0">
              <a:lnSpc>
                <a:spcPct val="100000"/>
              </a:lnSpc>
              <a:spcBef>
                <a:spcPct val="0"/>
              </a:spcBef>
              <a:spcAft>
                <a:spcPct val="0"/>
              </a:spcAft>
              <a:buClrTx/>
              <a:buSzTx/>
              <a:buFontTx/>
              <a:buNone/>
              <a:tabLst/>
            </a:pPr>
            <a:r>
              <a:rPr kumimoji="0" lang="es-ES" sz="1400" u="none" strike="noStrike" cap="none" normalizeH="0" baseline="0" dirty="0">
                <a:ln>
                  <a:noFill/>
                </a:ln>
                <a:solidFill>
                  <a:schemeClr val="bg1"/>
                </a:solidFill>
                <a:effectLst/>
                <a:latin typeface="Montserrat" panose="02000505000000020004" pitchFamily="2" charset="0"/>
              </a:rPr>
              <a:t>Patógeno – específico </a:t>
            </a:r>
          </a:p>
          <a:p>
            <a:pPr marL="0" marR="0" indent="0" algn="ctr" defTabSz="914400" rtl="0" eaLnBrk="0" fontAlgn="base" latinLnBrk="0" hangingPunct="0">
              <a:lnSpc>
                <a:spcPct val="100000"/>
              </a:lnSpc>
              <a:spcBef>
                <a:spcPct val="0"/>
              </a:spcBef>
              <a:spcAft>
                <a:spcPct val="0"/>
              </a:spcAft>
              <a:buClrTx/>
              <a:buSzTx/>
              <a:buFontTx/>
              <a:buNone/>
              <a:tabLst/>
            </a:pPr>
            <a:r>
              <a:rPr kumimoji="0" lang="es-ES" sz="1400" u="none" strike="noStrike" cap="none" normalizeH="0" baseline="0" dirty="0">
                <a:ln>
                  <a:noFill/>
                </a:ln>
                <a:solidFill>
                  <a:schemeClr val="bg1"/>
                </a:solidFill>
                <a:effectLst/>
                <a:latin typeface="Montserrat" panose="02000505000000020004" pitchFamily="2" charset="0"/>
              </a:rPr>
              <a:t>Patógeno no especí</a:t>
            </a:r>
            <a:r>
              <a:rPr lang="es-ES" sz="1400" dirty="0">
                <a:solidFill>
                  <a:schemeClr val="bg1"/>
                </a:solidFill>
                <a:latin typeface="Montserrat" panose="02000505000000020004" pitchFamily="2" charset="0"/>
              </a:rPr>
              <a:t>fico </a:t>
            </a:r>
            <a:r>
              <a:rPr kumimoji="0" lang="es-ES" sz="1400" b="1" u="none" strike="noStrike" cap="none" normalizeH="0" baseline="0" dirty="0">
                <a:ln>
                  <a:noFill/>
                </a:ln>
                <a:solidFill>
                  <a:schemeClr val="bg1"/>
                </a:solidFill>
                <a:effectLst/>
                <a:latin typeface="Montserrat" panose="02000505000000020004" pitchFamily="2" charset="0"/>
              </a:rPr>
              <a:t> </a:t>
            </a:r>
          </a:p>
        </p:txBody>
      </p:sp>
      <p:sp>
        <p:nvSpPr>
          <p:cNvPr id="13" name="Rectángulo: esquinas redondeadas 12">
            <a:extLst>
              <a:ext uri="{FF2B5EF4-FFF2-40B4-BE49-F238E27FC236}">
                <a16:creationId xmlns:a16="http://schemas.microsoft.com/office/drawing/2014/main" id="{9EC0C26D-16B0-4BCC-B18F-4654527FFD1C}"/>
              </a:ext>
            </a:extLst>
          </p:cNvPr>
          <p:cNvSpPr/>
          <p:nvPr/>
        </p:nvSpPr>
        <p:spPr bwMode="auto">
          <a:xfrm>
            <a:off x="9489667" y="4447939"/>
            <a:ext cx="1990872" cy="561881"/>
          </a:xfrm>
          <a:prstGeom prst="roundRect">
            <a:avLst/>
          </a:prstGeom>
          <a:solidFill>
            <a:srgbClr val="152B4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ES" sz="2400" b="1" dirty="0">
                <a:solidFill>
                  <a:schemeClr val="bg1"/>
                </a:solidFill>
                <a:latin typeface="Montserrat" panose="02000505000000020004" pitchFamily="2" charset="0"/>
              </a:rPr>
              <a:t>LCR</a:t>
            </a:r>
            <a:endParaRPr kumimoji="0" lang="es-ES" sz="2400" b="1" u="none" strike="noStrike" cap="none" normalizeH="0" baseline="0" dirty="0">
              <a:ln>
                <a:noFill/>
              </a:ln>
              <a:solidFill>
                <a:schemeClr val="bg1"/>
              </a:solidFill>
              <a:effectLst/>
              <a:latin typeface="Montserrat" panose="02000505000000020004" pitchFamily="2" charset="0"/>
            </a:endParaRPr>
          </a:p>
        </p:txBody>
      </p:sp>
      <p:sp>
        <p:nvSpPr>
          <p:cNvPr id="14" name="Rectángulo: esquinas redondeadas 13">
            <a:extLst>
              <a:ext uri="{FF2B5EF4-FFF2-40B4-BE49-F238E27FC236}">
                <a16:creationId xmlns:a16="http://schemas.microsoft.com/office/drawing/2014/main" id="{B3D32A58-1B42-438D-BAD5-1EB318854965}"/>
              </a:ext>
            </a:extLst>
          </p:cNvPr>
          <p:cNvSpPr/>
          <p:nvPr/>
        </p:nvSpPr>
        <p:spPr bwMode="auto">
          <a:xfrm>
            <a:off x="9332865" y="2319378"/>
            <a:ext cx="2756597" cy="632352"/>
          </a:xfrm>
          <a:prstGeom prst="roundRect">
            <a:avLst/>
          </a:prstGeom>
          <a:solidFill>
            <a:srgbClr val="152B4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s-ES" sz="2000" b="1" dirty="0">
                <a:solidFill>
                  <a:schemeClr val="bg1"/>
                </a:solidFill>
                <a:latin typeface="Montserrat" panose="02000505000000020004" pitchFamily="2" charset="0"/>
              </a:rPr>
              <a:t>Neuroimágenes</a:t>
            </a:r>
            <a:endParaRPr kumimoji="0" lang="es-ES" sz="2000" b="1" u="none" strike="noStrike" cap="none" normalizeH="0" baseline="0" dirty="0">
              <a:ln>
                <a:noFill/>
              </a:ln>
              <a:solidFill>
                <a:schemeClr val="bg1"/>
              </a:solidFill>
              <a:effectLst/>
              <a:latin typeface="Montserrat" panose="02000505000000020004" pitchFamily="2" charset="0"/>
            </a:endParaRPr>
          </a:p>
        </p:txBody>
      </p:sp>
      <p:cxnSp>
        <p:nvCxnSpPr>
          <p:cNvPr id="15" name="Conector recto de flecha 14">
            <a:extLst>
              <a:ext uri="{FF2B5EF4-FFF2-40B4-BE49-F238E27FC236}">
                <a16:creationId xmlns:a16="http://schemas.microsoft.com/office/drawing/2014/main" id="{F3D69D72-A401-4E86-A197-DC95E64F8014}"/>
              </a:ext>
            </a:extLst>
          </p:cNvPr>
          <p:cNvCxnSpPr>
            <a:cxnSpLocks/>
          </p:cNvCxnSpPr>
          <p:nvPr/>
        </p:nvCxnSpPr>
        <p:spPr bwMode="auto">
          <a:xfrm flipV="1">
            <a:off x="8153761" y="2517426"/>
            <a:ext cx="1038583" cy="1"/>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Conector recto de flecha 15">
            <a:extLst>
              <a:ext uri="{FF2B5EF4-FFF2-40B4-BE49-F238E27FC236}">
                <a16:creationId xmlns:a16="http://schemas.microsoft.com/office/drawing/2014/main" id="{D5D3BE86-FD64-4B9A-9BBE-9063A3D4319E}"/>
              </a:ext>
            </a:extLst>
          </p:cNvPr>
          <p:cNvCxnSpPr>
            <a:cxnSpLocks/>
          </p:cNvCxnSpPr>
          <p:nvPr/>
        </p:nvCxnSpPr>
        <p:spPr bwMode="auto">
          <a:xfrm>
            <a:off x="8093939" y="1984606"/>
            <a:ext cx="2203491" cy="2404791"/>
          </a:xfrm>
          <a:prstGeom prst="straightConnector1">
            <a:avLst/>
          </a:prstGeom>
          <a:solidFill>
            <a:schemeClr val="accent1"/>
          </a:solidFill>
          <a:ln w="38100" cap="flat" cmpd="sng" algn="ctr">
            <a:solidFill>
              <a:schemeClr val="tx1"/>
            </a:solidFill>
            <a:prstDash val="sysDot"/>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Conector recto de flecha 16">
            <a:extLst>
              <a:ext uri="{FF2B5EF4-FFF2-40B4-BE49-F238E27FC236}">
                <a16:creationId xmlns:a16="http://schemas.microsoft.com/office/drawing/2014/main" id="{06EE561A-E560-4BDB-AE02-A53545ED6592}"/>
              </a:ext>
            </a:extLst>
          </p:cNvPr>
          <p:cNvCxnSpPr>
            <a:cxnSpLocks/>
          </p:cNvCxnSpPr>
          <p:nvPr/>
        </p:nvCxnSpPr>
        <p:spPr bwMode="auto">
          <a:xfrm>
            <a:off x="10445293" y="2939801"/>
            <a:ext cx="0" cy="1506939"/>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Conector recto de flecha 17">
            <a:extLst>
              <a:ext uri="{FF2B5EF4-FFF2-40B4-BE49-F238E27FC236}">
                <a16:creationId xmlns:a16="http://schemas.microsoft.com/office/drawing/2014/main" id="{FEA67443-7A71-44CE-B0F5-135AA8B7407D}"/>
              </a:ext>
            </a:extLst>
          </p:cNvPr>
          <p:cNvCxnSpPr>
            <a:cxnSpLocks/>
            <a:stCxn id="12" idx="3"/>
            <a:endCxn id="13" idx="1"/>
          </p:cNvCxnSpPr>
          <p:nvPr/>
        </p:nvCxnSpPr>
        <p:spPr bwMode="auto">
          <a:xfrm flipV="1">
            <a:off x="8801124" y="4728880"/>
            <a:ext cx="688543" cy="22770"/>
          </a:xfrm>
          <a:prstGeom prst="straightConnector1">
            <a:avLst/>
          </a:prstGeom>
          <a:solidFill>
            <a:schemeClr val="accent1"/>
          </a:solidFill>
          <a:ln w="381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250311772"/>
      </p:ext>
    </p:extLst>
  </p:cSld>
  <p:clrMapOvr>
    <a:masterClrMapping/>
  </p:clrMapOvr>
  <p:transition spd="slow">
    <p:push dir="u"/>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838200" y="647700"/>
            <a:ext cx="10515600" cy="1042992"/>
          </a:xfrm>
        </p:spPr>
        <p:txBody>
          <a:bodyPr/>
          <a:lstStyle/>
          <a:p>
            <a:r>
              <a:rPr lang="es-CO" b="1" dirty="0">
                <a:solidFill>
                  <a:srgbClr val="3BB0B0"/>
                </a:solidFill>
                <a:latin typeface="Montserrat" panose="02000505000000020004" pitchFamily="2" charset="0"/>
              </a:rPr>
              <a:t>Pregunta 3</a:t>
            </a:r>
          </a:p>
        </p:txBody>
      </p:sp>
      <p:sp>
        <p:nvSpPr>
          <p:cNvPr id="17" name="Marcador de contenido 16">
            <a:extLst>
              <a:ext uri="{FF2B5EF4-FFF2-40B4-BE49-F238E27FC236}">
                <a16:creationId xmlns:a16="http://schemas.microsoft.com/office/drawing/2014/main" id="{41235EF3-D71A-4DF8-BA10-27351A38CDFC}"/>
              </a:ext>
            </a:extLst>
          </p:cNvPr>
          <p:cNvSpPr>
            <a:spLocks noGrp="1"/>
          </p:cNvSpPr>
          <p:nvPr>
            <p:ph idx="1"/>
          </p:nvPr>
        </p:nvSpPr>
        <p:spPr>
          <a:xfrm>
            <a:off x="4953000" y="1169196"/>
            <a:ext cx="7117337" cy="3395082"/>
          </a:xfrm>
        </p:spPr>
        <p:txBody>
          <a:bodyPr>
            <a:normAutofit/>
          </a:bodyPr>
          <a:lstStyle/>
          <a:p>
            <a:pPr marL="0" indent="0">
              <a:buNone/>
            </a:pPr>
            <a:endParaRPr lang="es-CO" sz="2000" dirty="0">
              <a:solidFill>
                <a:srgbClr val="0A2F4F"/>
              </a:solidFill>
              <a:latin typeface="Montserrat" panose="02000505000000020004" pitchFamily="2" charset="0"/>
            </a:endParaRPr>
          </a:p>
          <a:p>
            <a:pPr marL="0" indent="0">
              <a:buNone/>
            </a:pPr>
            <a:r>
              <a:rPr lang="es-CO" sz="2000" dirty="0">
                <a:solidFill>
                  <a:srgbClr val="0A2F4F"/>
                </a:solidFill>
                <a:latin typeface="Montserrat" panose="02000505000000020004" pitchFamily="2" charset="0"/>
              </a:rPr>
              <a:t>En el tratamiento de la meningitis, la ampicilina se adiciona al régimen antibiótico para tratar </a:t>
            </a:r>
            <a:r>
              <a:rPr lang="es-CO" sz="2000" b="1" dirty="0">
                <a:solidFill>
                  <a:srgbClr val="0A2F4F"/>
                </a:solidFill>
                <a:latin typeface="Montserrat" panose="02000505000000020004" pitchFamily="2" charset="0"/>
              </a:rPr>
              <a:t>¿cuál de los siguientes organismos?</a:t>
            </a:r>
          </a:p>
          <a:p>
            <a:pPr marL="914389" lvl="1" indent="-457200">
              <a:buFont typeface="+mj-lt"/>
              <a:buAutoNum type="alphaUcPeriod"/>
            </a:pPr>
            <a:r>
              <a:rPr lang="es-CO" sz="1800" dirty="0">
                <a:solidFill>
                  <a:srgbClr val="0A2F4F"/>
                </a:solidFill>
                <a:latin typeface="Montserrat" panose="02000505000000020004" pitchFamily="2" charset="0"/>
              </a:rPr>
              <a:t>Estreptococo del grupo B. </a:t>
            </a:r>
          </a:p>
          <a:p>
            <a:pPr marL="914389" lvl="1" indent="-457200">
              <a:buFont typeface="+mj-lt"/>
              <a:buAutoNum type="alphaUcPeriod"/>
            </a:pPr>
            <a:r>
              <a:rPr lang="es-CO" sz="1800" dirty="0" err="1">
                <a:solidFill>
                  <a:srgbClr val="0A2F4F"/>
                </a:solidFill>
                <a:latin typeface="Montserrat" panose="02000505000000020004" pitchFamily="2" charset="0"/>
              </a:rPr>
              <a:t>Haemophilus</a:t>
            </a:r>
            <a:r>
              <a:rPr lang="es-CO" sz="1800" dirty="0">
                <a:solidFill>
                  <a:srgbClr val="0A2F4F"/>
                </a:solidFill>
                <a:latin typeface="Montserrat" panose="02000505000000020004" pitchFamily="2" charset="0"/>
              </a:rPr>
              <a:t> </a:t>
            </a:r>
            <a:r>
              <a:rPr lang="es-CO" sz="1800" dirty="0" err="1">
                <a:solidFill>
                  <a:srgbClr val="0A2F4F"/>
                </a:solidFill>
                <a:latin typeface="Montserrat" panose="02000505000000020004" pitchFamily="2" charset="0"/>
              </a:rPr>
              <a:t>influenzae</a:t>
            </a:r>
            <a:r>
              <a:rPr lang="es-CO" sz="1800" dirty="0">
                <a:solidFill>
                  <a:srgbClr val="0A2F4F"/>
                </a:solidFill>
                <a:latin typeface="Montserrat" panose="02000505000000020004" pitchFamily="2" charset="0"/>
              </a:rPr>
              <a:t>. </a:t>
            </a:r>
          </a:p>
          <a:p>
            <a:pPr marL="914389" lvl="1" indent="-457200">
              <a:buFont typeface="+mj-lt"/>
              <a:buAutoNum type="alphaUcPeriod"/>
            </a:pPr>
            <a:r>
              <a:rPr lang="es-CO" sz="1800" dirty="0" err="1">
                <a:solidFill>
                  <a:srgbClr val="0A2F4F"/>
                </a:solidFill>
                <a:latin typeface="Montserrat" panose="02000505000000020004" pitchFamily="2" charset="0"/>
              </a:rPr>
              <a:t>Klebsiella</a:t>
            </a:r>
            <a:r>
              <a:rPr lang="es-CO" sz="1800" dirty="0">
                <a:solidFill>
                  <a:srgbClr val="0A2F4F"/>
                </a:solidFill>
                <a:latin typeface="Montserrat" panose="02000505000000020004" pitchFamily="2" charset="0"/>
              </a:rPr>
              <a:t> </a:t>
            </a:r>
            <a:r>
              <a:rPr lang="es-CO" sz="1800" dirty="0" err="1">
                <a:solidFill>
                  <a:srgbClr val="0A2F4F"/>
                </a:solidFill>
                <a:latin typeface="Montserrat" panose="02000505000000020004" pitchFamily="2" charset="0"/>
              </a:rPr>
              <a:t>pneumoniae</a:t>
            </a:r>
            <a:r>
              <a:rPr lang="es-CO" sz="1800" dirty="0">
                <a:solidFill>
                  <a:srgbClr val="0A2F4F"/>
                </a:solidFill>
                <a:latin typeface="Montserrat" panose="02000505000000020004" pitchFamily="2" charset="0"/>
              </a:rPr>
              <a:t>.</a:t>
            </a:r>
          </a:p>
          <a:p>
            <a:pPr marL="914389" lvl="1" indent="-457200">
              <a:buFont typeface="+mj-lt"/>
              <a:buAutoNum type="alphaUcPeriod"/>
            </a:pPr>
            <a:r>
              <a:rPr lang="es-CO" sz="1800" dirty="0">
                <a:solidFill>
                  <a:srgbClr val="0A2F4F"/>
                </a:solidFill>
                <a:latin typeface="Montserrat" panose="02000505000000020004" pitchFamily="2" charset="0"/>
              </a:rPr>
              <a:t>Listeria </a:t>
            </a:r>
            <a:r>
              <a:rPr lang="es-CO" sz="1800" dirty="0" err="1">
                <a:solidFill>
                  <a:srgbClr val="0A2F4F"/>
                </a:solidFill>
                <a:latin typeface="Montserrat" panose="02000505000000020004" pitchFamily="2" charset="0"/>
              </a:rPr>
              <a:t>monocytogenes</a:t>
            </a:r>
            <a:r>
              <a:rPr lang="es-CO" sz="1800" dirty="0">
                <a:solidFill>
                  <a:srgbClr val="0A2F4F"/>
                </a:solidFill>
                <a:latin typeface="Montserrat" panose="02000505000000020004" pitchFamily="2" charset="0"/>
              </a:rPr>
              <a:t>.</a:t>
            </a:r>
          </a:p>
        </p:txBody>
      </p:sp>
      <p:sp>
        <p:nvSpPr>
          <p:cNvPr id="9" name="Marcador de pie de página 11">
            <a:extLst>
              <a:ext uri="{FF2B5EF4-FFF2-40B4-BE49-F238E27FC236}">
                <a16:creationId xmlns:a16="http://schemas.microsoft.com/office/drawing/2014/main" id="{92BDBD1D-7B07-4225-BD40-E70C70F385B6}"/>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sp>
        <p:nvSpPr>
          <p:cNvPr id="6" name="Rectángulo 5">
            <a:extLst>
              <a:ext uri="{FF2B5EF4-FFF2-40B4-BE49-F238E27FC236}">
                <a16:creationId xmlns:a16="http://schemas.microsoft.com/office/drawing/2014/main" id="{7014EDA7-FFB8-4354-989B-EEC7FEF22A79}"/>
              </a:ext>
            </a:extLst>
          </p:cNvPr>
          <p:cNvSpPr/>
          <p:nvPr/>
        </p:nvSpPr>
        <p:spPr>
          <a:xfrm>
            <a:off x="4953000" y="3429000"/>
            <a:ext cx="4291208" cy="36512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sz="2400"/>
          </a:p>
        </p:txBody>
      </p:sp>
    </p:spTree>
    <p:extLst>
      <p:ext uri="{BB962C8B-B14F-4D97-AF65-F5344CB8AC3E}">
        <p14:creationId xmlns:p14="http://schemas.microsoft.com/office/powerpoint/2010/main" val="4127361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C8D8E9-5792-4113-884C-1C53603180B1}"/>
              </a:ext>
            </a:extLst>
          </p:cNvPr>
          <p:cNvSpPr>
            <a:spLocks noGrp="1"/>
          </p:cNvSpPr>
          <p:nvPr>
            <p:ph type="title"/>
          </p:nvPr>
        </p:nvSpPr>
        <p:spPr>
          <a:xfrm>
            <a:off x="4157032" y="1453019"/>
            <a:ext cx="3877936" cy="1038917"/>
          </a:xfrm>
        </p:spPr>
        <p:txBody>
          <a:bodyPr/>
          <a:lstStyle/>
          <a:p>
            <a:pPr algn="ctr"/>
            <a:r>
              <a:rPr lang="es-CO" b="1" dirty="0">
                <a:solidFill>
                  <a:srgbClr val="3BB0B0"/>
                </a:solidFill>
                <a:latin typeface="Montserrat" panose="02000505000000020004" pitchFamily="2" charset="0"/>
              </a:rPr>
              <a:t>¡Gracias!</a:t>
            </a:r>
          </a:p>
        </p:txBody>
      </p:sp>
      <p:sp>
        <p:nvSpPr>
          <p:cNvPr id="3" name="Marcador de texto 2">
            <a:extLst>
              <a:ext uri="{FF2B5EF4-FFF2-40B4-BE49-F238E27FC236}">
                <a16:creationId xmlns:a16="http://schemas.microsoft.com/office/drawing/2014/main" id="{91CDADD9-FCE2-42F3-B5BE-B5B339A9884D}"/>
              </a:ext>
            </a:extLst>
          </p:cNvPr>
          <p:cNvSpPr>
            <a:spLocks noGrp="1"/>
          </p:cNvSpPr>
          <p:nvPr>
            <p:ph type="body" idx="1"/>
          </p:nvPr>
        </p:nvSpPr>
        <p:spPr>
          <a:xfrm>
            <a:off x="4263220" y="2491936"/>
            <a:ext cx="3665559" cy="1278398"/>
          </a:xfrm>
        </p:spPr>
        <p:txBody>
          <a:bodyPr/>
          <a:lstStyle/>
          <a:p>
            <a:pPr algn="ctr"/>
            <a:r>
              <a:rPr lang="es-CO" dirty="0">
                <a:latin typeface="Montserrat" panose="02000505000000020004" pitchFamily="2" charset="0"/>
              </a:rPr>
              <a:t>Rafael Bernal Cobo </a:t>
            </a:r>
          </a:p>
          <a:p>
            <a:pPr algn="ctr"/>
            <a:r>
              <a:rPr lang="es-CO" dirty="0">
                <a:latin typeface="Montserrat" panose="02000505000000020004" pitchFamily="2" charset="0"/>
                <a:hlinkClick r:id="rId3">
                  <a:extLst>
                    <a:ext uri="{A12FA001-AC4F-418D-AE19-62706E023703}">
                      <ahyp:hlinkClr xmlns:ahyp="http://schemas.microsoft.com/office/drawing/2018/hyperlinkcolor" val="tx"/>
                    </a:ext>
                  </a:extLst>
                </a:hlinkClick>
              </a:rPr>
              <a:t>rbernal01@gmail.com</a:t>
            </a:r>
            <a:r>
              <a:rPr lang="es-CO" dirty="0">
                <a:latin typeface="Montserrat" panose="02000505000000020004" pitchFamily="2" charset="0"/>
              </a:rPr>
              <a:t> </a:t>
            </a:r>
          </a:p>
        </p:txBody>
      </p:sp>
    </p:spTree>
    <p:extLst>
      <p:ext uri="{BB962C8B-B14F-4D97-AF65-F5344CB8AC3E}">
        <p14:creationId xmlns:p14="http://schemas.microsoft.com/office/powerpoint/2010/main" val="40474845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425256" y="0"/>
            <a:ext cx="11341487" cy="1473447"/>
          </a:xfrm>
        </p:spPr>
        <p:txBody>
          <a:bodyPr>
            <a:normAutofit/>
          </a:bodyPr>
          <a:lstStyle/>
          <a:p>
            <a:r>
              <a:rPr lang="es-CO" sz="4000" b="1" dirty="0">
                <a:solidFill>
                  <a:srgbClr val="3BB0B0"/>
                </a:solidFill>
                <a:latin typeface="Montserrat" panose="02000505000000020004" pitchFamily="2" charset="0"/>
              </a:rPr>
              <a:t>Síndromes clínicos de </a:t>
            </a:r>
            <a:r>
              <a:rPr lang="es-CO" sz="4000" b="1" dirty="0" err="1">
                <a:solidFill>
                  <a:srgbClr val="3BB0B0"/>
                </a:solidFill>
                <a:latin typeface="Montserrat" panose="02000505000000020004" pitchFamily="2" charset="0"/>
              </a:rPr>
              <a:t>neuroinfección</a:t>
            </a:r>
            <a:endParaRPr lang="es-CO" sz="4000" b="1" dirty="0">
              <a:solidFill>
                <a:srgbClr val="3BB0B0"/>
              </a:solidFill>
              <a:latin typeface="Montserrat" panose="02000505000000020004" pitchFamily="2" charset="0"/>
            </a:endParaRPr>
          </a:p>
        </p:txBody>
      </p:sp>
      <p:sp>
        <p:nvSpPr>
          <p:cNvPr id="23" name="Marcador de pie de página 11">
            <a:extLst>
              <a:ext uri="{FF2B5EF4-FFF2-40B4-BE49-F238E27FC236}">
                <a16:creationId xmlns:a16="http://schemas.microsoft.com/office/drawing/2014/main" id="{F1859927-850D-423A-AF0D-FA570FDAAE3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graphicFrame>
        <p:nvGraphicFramePr>
          <p:cNvPr id="9" name="Diagrama 8">
            <a:extLst>
              <a:ext uri="{FF2B5EF4-FFF2-40B4-BE49-F238E27FC236}">
                <a16:creationId xmlns:a16="http://schemas.microsoft.com/office/drawing/2014/main" id="{15509228-A0C1-4061-896E-72B602647052}"/>
              </a:ext>
            </a:extLst>
          </p:cNvPr>
          <p:cNvGraphicFramePr/>
          <p:nvPr>
            <p:extLst>
              <p:ext uri="{D42A27DB-BD31-4B8C-83A1-F6EECF244321}">
                <p14:modId xmlns:p14="http://schemas.microsoft.com/office/powerpoint/2010/main" val="228495284"/>
              </p:ext>
            </p:extLst>
          </p:nvPr>
        </p:nvGraphicFramePr>
        <p:xfrm>
          <a:off x="2398553" y="1688558"/>
          <a:ext cx="7394892" cy="14734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4101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FC45CEEC-5332-4BFD-97BF-37E7B07519FB}"/>
              </a:ext>
            </a:extLst>
          </p:cNvPr>
          <p:cNvSpPr>
            <a:spLocks noGrp="1"/>
          </p:cNvSpPr>
          <p:nvPr>
            <p:ph type="title"/>
          </p:nvPr>
        </p:nvSpPr>
        <p:spPr>
          <a:xfrm>
            <a:off x="838200" y="365709"/>
            <a:ext cx="10515600" cy="2852737"/>
          </a:xfrm>
        </p:spPr>
        <p:txBody>
          <a:bodyPr/>
          <a:lstStyle/>
          <a:p>
            <a:r>
              <a:rPr lang="es-ES" b="1" dirty="0"/>
              <a:t>Meningitis aguda</a:t>
            </a:r>
          </a:p>
        </p:txBody>
      </p:sp>
    </p:spTree>
    <p:extLst>
      <p:ext uri="{BB962C8B-B14F-4D97-AF65-F5344CB8AC3E}">
        <p14:creationId xmlns:p14="http://schemas.microsoft.com/office/powerpoint/2010/main" val="3930051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FA4F10C-66B7-4FE6-BEAB-70480FEDD57D}"/>
              </a:ext>
            </a:extLst>
          </p:cNvPr>
          <p:cNvSpPr>
            <a:spLocks noGrp="1"/>
          </p:cNvSpPr>
          <p:nvPr>
            <p:ph type="title"/>
          </p:nvPr>
        </p:nvSpPr>
        <p:spPr>
          <a:xfrm>
            <a:off x="510366" y="484175"/>
            <a:ext cx="8144435" cy="857443"/>
          </a:xfrm>
        </p:spPr>
        <p:txBody>
          <a:bodyPr>
            <a:normAutofit/>
          </a:bodyPr>
          <a:lstStyle/>
          <a:p>
            <a:r>
              <a:rPr lang="es-CO" sz="3600" b="1" dirty="0">
                <a:solidFill>
                  <a:srgbClr val="3BB0B0"/>
                </a:solidFill>
                <a:latin typeface="Montserrat" panose="02000505000000020004" pitchFamily="2" charset="0"/>
              </a:rPr>
              <a:t>Definiciones</a:t>
            </a:r>
          </a:p>
        </p:txBody>
      </p:sp>
      <p:sp>
        <p:nvSpPr>
          <p:cNvPr id="5" name="Marcador de contenido 4">
            <a:extLst>
              <a:ext uri="{FF2B5EF4-FFF2-40B4-BE49-F238E27FC236}">
                <a16:creationId xmlns:a16="http://schemas.microsoft.com/office/drawing/2014/main" id="{BEB0E1EC-8167-4FB4-A7F2-F9A32E78A459}"/>
              </a:ext>
            </a:extLst>
          </p:cNvPr>
          <p:cNvSpPr>
            <a:spLocks noGrp="1"/>
          </p:cNvSpPr>
          <p:nvPr>
            <p:ph idx="1"/>
          </p:nvPr>
        </p:nvSpPr>
        <p:spPr>
          <a:xfrm>
            <a:off x="5487299" y="1341618"/>
            <a:ext cx="5790301" cy="4449582"/>
          </a:xfrm>
        </p:spPr>
        <p:txBody>
          <a:bodyPr>
            <a:noAutofit/>
          </a:bodyPr>
          <a:lstStyle/>
          <a:p>
            <a:r>
              <a:rPr lang="es-ES" sz="2000" dirty="0">
                <a:latin typeface="Montserrat" panose="02000505000000020004" pitchFamily="2" charset="0"/>
              </a:rPr>
              <a:t>Inflamación de las meninges y del espacio subaracnoideo.</a:t>
            </a:r>
          </a:p>
          <a:p>
            <a:pPr lvl="1"/>
            <a:r>
              <a:rPr lang="es-ES" sz="1800" dirty="0">
                <a:latin typeface="Montserrat" panose="02000505000000020004" pitchFamily="2" charset="0"/>
              </a:rPr>
              <a:t>Aparición de síntomas meníngeos en el transcurso de horas a días (&lt; 14 días).</a:t>
            </a:r>
          </a:p>
          <a:p>
            <a:r>
              <a:rPr lang="es-ES" sz="2000" b="1" dirty="0">
                <a:latin typeface="Montserrat" panose="02000505000000020004" pitchFamily="2" charset="0"/>
              </a:rPr>
              <a:t>Meningitis aséptica: </a:t>
            </a:r>
            <a:r>
              <a:rPr lang="es-ES" sz="2000" dirty="0">
                <a:latin typeface="Montserrat" panose="02000505000000020004" pitchFamily="2" charset="0"/>
              </a:rPr>
              <a:t>cualquier meningitis (infecciosa o no), donde hay pleocitosis linfocítica  cuya causa no es evidente después de evaluación inicial, tinciones y cultivos de LCR.</a:t>
            </a:r>
          </a:p>
          <a:p>
            <a:pPr lvl="1"/>
            <a:r>
              <a:rPr lang="es-ES" sz="1800" dirty="0">
                <a:latin typeface="Montserrat" panose="02000505000000020004" pitchFamily="2" charset="0"/>
              </a:rPr>
              <a:t>Principal causa viral. </a:t>
            </a:r>
          </a:p>
          <a:p>
            <a:r>
              <a:rPr lang="es-ES" sz="2000" b="1" dirty="0">
                <a:latin typeface="Montserrat" panose="02000505000000020004" pitchFamily="2" charset="0"/>
              </a:rPr>
              <a:t>Meningitis postquirúrgica y asociada a dispositivos.</a:t>
            </a:r>
          </a:p>
          <a:p>
            <a:endParaRPr lang="es-ES" sz="2400" dirty="0">
              <a:latin typeface="Montserrat" panose="02000505000000020004" pitchFamily="2" charset="0"/>
            </a:endParaRPr>
          </a:p>
        </p:txBody>
      </p:sp>
      <p:sp>
        <p:nvSpPr>
          <p:cNvPr id="23" name="Marcador de pie de página 11">
            <a:extLst>
              <a:ext uri="{FF2B5EF4-FFF2-40B4-BE49-F238E27FC236}">
                <a16:creationId xmlns:a16="http://schemas.microsoft.com/office/drawing/2014/main" id="{F1859927-850D-423A-AF0D-FA570FDAAE3C}"/>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pt-BR"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rPr>
              <a:t>Curso Futuros Residentes 2019-2020</a:t>
            </a:r>
            <a:endParaRPr kumimoji="0" lang="es-CO" sz="1200" b="0" i="0" u="none" strike="noStrike" kern="1200" cap="none" spc="0" normalizeH="0" baseline="0" noProof="0" dirty="0">
              <a:ln>
                <a:noFill/>
              </a:ln>
              <a:solidFill>
                <a:prstClr val="white"/>
              </a:solidFill>
              <a:effectLst/>
              <a:uLnTx/>
              <a:uFillTx/>
              <a:latin typeface="Montserrat" panose="02000505000000020004" pitchFamily="2" charset="0"/>
              <a:ea typeface="+mn-ea"/>
              <a:cs typeface="+mn-cs"/>
            </a:endParaRPr>
          </a:p>
        </p:txBody>
      </p:sp>
    </p:spTree>
    <p:extLst>
      <p:ext uri="{BB962C8B-B14F-4D97-AF65-F5344CB8AC3E}">
        <p14:creationId xmlns:p14="http://schemas.microsoft.com/office/powerpoint/2010/main" val="859331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fade">
                                      <p:cBhvr>
                                        <p:cTn id="15" dur="500"/>
                                        <p:tgtEl>
                                          <p:spTgt spid="5">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fad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fade">
                                      <p:cBhvr>
                                        <p:cTn id="2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D7E1B3DF-0BB0-4C66-B149-D1D47889E4A5}" vid="{BF97386F-A394-4AC0-8781-7EAE8F5D257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3150</TotalTime>
  <Words>7530</Words>
  <Application>Microsoft Office PowerPoint</Application>
  <PresentationFormat>Panorámica</PresentationFormat>
  <Paragraphs>705</Paragraphs>
  <Slides>61</Slides>
  <Notes>39</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61</vt:i4>
      </vt:variant>
    </vt:vector>
  </HeadingPairs>
  <TitlesOfParts>
    <vt:vector size="65" baseType="lpstr">
      <vt:lpstr>Arial</vt:lpstr>
      <vt:lpstr>Calibri</vt:lpstr>
      <vt:lpstr>Montserrat</vt:lpstr>
      <vt:lpstr>Tema de Office</vt:lpstr>
      <vt:lpstr>Enfoque del paciente con neuroinfección</vt:lpstr>
      <vt:lpstr>Pregunta 1</vt:lpstr>
      <vt:lpstr>Pregunta 2</vt:lpstr>
      <vt:lpstr>Pregunta 3</vt:lpstr>
      <vt:lpstr>Presentación de PowerPoint</vt:lpstr>
      <vt:lpstr>Presentación de PowerPoint</vt:lpstr>
      <vt:lpstr>Síndromes clínicos de neuroinfección</vt:lpstr>
      <vt:lpstr>Meningitis aguda</vt:lpstr>
      <vt:lpstr>Definiciones</vt:lpstr>
      <vt:lpstr>Epidemiología y factores de riesgo </vt:lpstr>
      <vt:lpstr>Etiología</vt:lpstr>
      <vt:lpstr>Fisiopatología</vt:lpstr>
      <vt:lpstr>Clínica</vt:lpstr>
      <vt:lpstr>Signos meníngeos</vt:lpstr>
      <vt:lpstr>Encefalitis aguda</vt:lpstr>
      <vt:lpstr>Definiciones </vt:lpstr>
      <vt:lpstr>Generalidades</vt:lpstr>
      <vt:lpstr>Criterios diagnósticos encefalitis</vt:lpstr>
      <vt:lpstr>Presentación de PowerPoint</vt:lpstr>
      <vt:lpstr>Rombencefalitis</vt:lpstr>
      <vt:lpstr>Diagnóstico y tratamiento de la meningoencefalitis aguda</vt:lpstr>
      <vt:lpstr>Evaluación inicial </vt:lpstr>
      <vt:lpstr>Paraclínicos, imágenes y biomarcadores en sangre</vt:lpstr>
      <vt:lpstr>Tomografía de cráneo previa PL</vt:lpstr>
      <vt:lpstr>Análisis del LCR </vt:lpstr>
      <vt:lpstr>Presentación de PowerPoint</vt:lpstr>
      <vt:lpstr>Análisis del LCR</vt:lpstr>
      <vt:lpstr>Tratamiento empírico </vt:lpstr>
      <vt:lpstr>Tratamiento específico</vt:lpstr>
      <vt:lpstr>Tratamiento específico de encefalitis viral </vt:lpstr>
      <vt:lpstr>Neuroinfección en el paciente con HIV</vt:lpstr>
      <vt:lpstr>Toxoplasmosis cerebral </vt:lpstr>
      <vt:lpstr>Toxoplasmosis: fisiopatología</vt:lpstr>
      <vt:lpstr>Toxoplasmosis cerebral: clínica </vt:lpstr>
      <vt:lpstr>Toxoplasmosis cerebral: diagnóstico</vt:lpstr>
      <vt:lpstr>Toxoplasmosis cerebral: ayudas diagnósticas</vt:lpstr>
      <vt:lpstr>Presentación de PowerPoint</vt:lpstr>
      <vt:lpstr>Toxoplasmosis cerebral: tratamiento</vt:lpstr>
      <vt:lpstr>Presentación de PowerPoint</vt:lpstr>
      <vt:lpstr>Toxoplasmosis cerebral: profilaxis</vt:lpstr>
      <vt:lpstr>Linfoma primario del SNC (LPSNC)</vt:lpstr>
      <vt:lpstr>LPSNC: clínica </vt:lpstr>
      <vt:lpstr>LPSNC: ayudas diagnósticas</vt:lpstr>
      <vt:lpstr>LPSNC: ayudas diagnósticas</vt:lpstr>
      <vt:lpstr>Meningitis por criptococo</vt:lpstr>
      <vt:lpstr>Presentación de PowerPoint</vt:lpstr>
      <vt:lpstr>Meningitis por criptococo: clínica</vt:lpstr>
      <vt:lpstr>Meningitis por criptococo: diagnóstico</vt:lpstr>
      <vt:lpstr>Meningitis por criptococo: neuroimagen</vt:lpstr>
      <vt:lpstr>Meningitis por criptococo: tratamiento </vt:lpstr>
      <vt:lpstr>Meningitis por TB</vt:lpstr>
      <vt:lpstr>Presentación de PowerPoint</vt:lpstr>
      <vt:lpstr>Meningitis por TB: clínica</vt:lpstr>
      <vt:lpstr>Meningitis por TB: diagnóstico</vt:lpstr>
      <vt:lpstr>Meningitis por TB: diagnóstico </vt:lpstr>
      <vt:lpstr>Meningitis por TB: tratamiento </vt:lpstr>
      <vt:lpstr>Presentación de PowerPoint</vt:lpstr>
      <vt:lpstr>Pregunta 1</vt:lpstr>
      <vt:lpstr>Pregunta 2</vt:lpstr>
      <vt:lpstr>Pregunta 3</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Enfoque del paciente con vértigo</dc:title>
  <dc:creator>RAFAEL HERNANDO BERNAL COBO</dc:creator>
  <cp:lastModifiedBy>User</cp:lastModifiedBy>
  <cp:revision>77</cp:revision>
  <dcterms:created xsi:type="dcterms:W3CDTF">2020-01-29T04:08:06Z</dcterms:created>
  <dcterms:modified xsi:type="dcterms:W3CDTF">2021-03-02T17:59:02Z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944375</vt:lpwstr>
  </property>
  <property fmtid="{D5CDD505-2E9C-101B-9397-08002B2CF9AE}" name="NXPowerLiteSettings" pid="3">
    <vt:lpwstr>C7000400038000</vt:lpwstr>
  </property>
  <property fmtid="{D5CDD505-2E9C-101B-9397-08002B2CF9AE}" name="NXPowerLiteVersion" pid="4">
    <vt:lpwstr>S9.0.3</vt:lpwstr>
  </property>
</Properties>
</file>