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image/x-wmf" Extension="wm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5.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8.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56"/>
  </p:notesMasterIdLst>
  <p:sldIdLst>
    <p:sldId id="257" r:id="rId2"/>
    <p:sldId id="261" r:id="rId3"/>
    <p:sldId id="262" r:id="rId4"/>
    <p:sldId id="264" r:id="rId5"/>
    <p:sldId id="601" r:id="rId6"/>
    <p:sldId id="269" r:id="rId7"/>
    <p:sldId id="285" r:id="rId8"/>
    <p:sldId id="270" r:id="rId9"/>
    <p:sldId id="271" r:id="rId10"/>
    <p:sldId id="272" r:id="rId11"/>
    <p:sldId id="266" r:id="rId12"/>
    <p:sldId id="588" r:id="rId13"/>
    <p:sldId id="309" r:id="rId14"/>
    <p:sldId id="275" r:id="rId15"/>
    <p:sldId id="278" r:id="rId16"/>
    <p:sldId id="596" r:id="rId17"/>
    <p:sldId id="597" r:id="rId18"/>
    <p:sldId id="295" r:id="rId19"/>
    <p:sldId id="598" r:id="rId20"/>
    <p:sldId id="279" r:id="rId21"/>
    <p:sldId id="590" r:id="rId22"/>
    <p:sldId id="591" r:id="rId23"/>
    <p:sldId id="592" r:id="rId24"/>
    <p:sldId id="324" r:id="rId25"/>
    <p:sldId id="593" r:id="rId26"/>
    <p:sldId id="594" r:id="rId27"/>
    <p:sldId id="356" r:id="rId28"/>
    <p:sldId id="342" r:id="rId29"/>
    <p:sldId id="354" r:id="rId30"/>
    <p:sldId id="346" r:id="rId31"/>
    <p:sldId id="283" r:id="rId32"/>
    <p:sldId id="280" r:id="rId33"/>
    <p:sldId id="310" r:id="rId34"/>
    <p:sldId id="281" r:id="rId35"/>
    <p:sldId id="282" r:id="rId36"/>
    <p:sldId id="284" r:id="rId37"/>
    <p:sldId id="595" r:id="rId38"/>
    <p:sldId id="286" r:id="rId39"/>
    <p:sldId id="289" r:id="rId40"/>
    <p:sldId id="290" r:id="rId41"/>
    <p:sldId id="291" r:id="rId42"/>
    <p:sldId id="294" r:id="rId43"/>
    <p:sldId id="296" r:id="rId44"/>
    <p:sldId id="302" r:id="rId45"/>
    <p:sldId id="297" r:id="rId46"/>
    <p:sldId id="299" r:id="rId47"/>
    <p:sldId id="300" r:id="rId48"/>
    <p:sldId id="303" r:id="rId49"/>
    <p:sldId id="304" r:id="rId50"/>
    <p:sldId id="305" r:id="rId51"/>
    <p:sldId id="306" r:id="rId52"/>
    <p:sldId id="307" r:id="rId53"/>
    <p:sldId id="311" r:id="rId54"/>
    <p:sldId id="308" r:id="rId5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BA7"/>
    <a:srgbClr val="14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75" autoAdjust="0"/>
    <p:restoredTop sz="91494"/>
  </p:normalViewPr>
  <p:slideViewPr>
    <p:cSldViewPr snapToGrid="0" snapToObjects="1">
      <p:cViewPr varScale="1">
        <p:scale>
          <a:sx n="79" d="100"/>
          <a:sy n="79"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9F4DC-90D6-1A44-8591-04C59E05EB2E}" type="doc">
      <dgm:prSet loTypeId="urn:microsoft.com/office/officeart/2005/8/layout/process4" loCatId="" qsTypeId="urn:microsoft.com/office/officeart/2005/8/quickstyle/simple2" qsCatId="simple" csTypeId="urn:microsoft.com/office/officeart/2005/8/colors/colorful3" csCatId="colorful"/>
      <dgm:spPr/>
      <dgm:t>
        <a:bodyPr/>
        <a:lstStyle/>
        <a:p>
          <a:endParaRPr lang="es-ES"/>
        </a:p>
      </dgm:t>
    </dgm:pt>
    <dgm:pt modelId="{622A655B-DD4C-4445-9D01-9A7373BADC54}">
      <dgm:prSet/>
      <dgm:spPr/>
      <dgm:t>
        <a:bodyPr/>
        <a:lstStyle/>
        <a:p>
          <a:pPr rtl="0"/>
          <a:r>
            <a:rPr lang="es-ES" b="1" dirty="0">
              <a:latin typeface="Montserrat" pitchFamily="2" charset="77"/>
            </a:rPr>
            <a:t>Hidronefrosis</a:t>
          </a:r>
        </a:p>
      </dgm:t>
    </dgm:pt>
    <dgm:pt modelId="{1BDFEB45-3087-5541-8058-413F613C1F9F}" type="parTrans" cxnId="{6A665F68-1F78-F140-9868-C3714CF69062}">
      <dgm:prSet/>
      <dgm:spPr/>
      <dgm:t>
        <a:bodyPr/>
        <a:lstStyle/>
        <a:p>
          <a:endParaRPr lang="es-ES" b="1"/>
        </a:p>
      </dgm:t>
    </dgm:pt>
    <dgm:pt modelId="{D03CEF1B-77FD-5A4D-84E4-1BCD7CADD86C}" type="sibTrans" cxnId="{6A665F68-1F78-F140-9868-C3714CF69062}">
      <dgm:prSet/>
      <dgm:spPr/>
      <dgm:t>
        <a:bodyPr/>
        <a:lstStyle/>
        <a:p>
          <a:endParaRPr lang="es-ES" b="1"/>
        </a:p>
      </dgm:t>
    </dgm:pt>
    <dgm:pt modelId="{B025A33C-D473-3A43-AEFC-777720344711}">
      <dgm:prSet/>
      <dgm:spPr/>
      <dgm:t>
        <a:bodyPr/>
        <a:lstStyle/>
        <a:p>
          <a:pPr rtl="0"/>
          <a:r>
            <a:rPr lang="es-ES" b="1" dirty="0">
              <a:latin typeface="Montserrat" pitchFamily="2" charset="77"/>
            </a:rPr>
            <a:t>Falla renal</a:t>
          </a:r>
        </a:p>
      </dgm:t>
    </dgm:pt>
    <dgm:pt modelId="{8E17CE3A-B21A-234A-B938-7B3F54006750}" type="parTrans" cxnId="{2147C31E-7541-B34E-B3CA-1984331DA692}">
      <dgm:prSet/>
      <dgm:spPr/>
      <dgm:t>
        <a:bodyPr/>
        <a:lstStyle/>
        <a:p>
          <a:endParaRPr lang="es-ES" b="1"/>
        </a:p>
      </dgm:t>
    </dgm:pt>
    <dgm:pt modelId="{66500066-D5F5-4541-BB96-EADCE264D053}" type="sibTrans" cxnId="{2147C31E-7541-B34E-B3CA-1984331DA692}">
      <dgm:prSet/>
      <dgm:spPr/>
      <dgm:t>
        <a:bodyPr/>
        <a:lstStyle/>
        <a:p>
          <a:endParaRPr lang="es-ES" b="1"/>
        </a:p>
      </dgm:t>
    </dgm:pt>
    <dgm:pt modelId="{994FB894-AAE3-9C44-A0BB-D18E473DDCD6}">
      <dgm:prSet/>
      <dgm:spPr/>
      <dgm:t>
        <a:bodyPr/>
        <a:lstStyle/>
        <a:p>
          <a:pPr rtl="0"/>
          <a:r>
            <a:rPr lang="es-ES" b="1" dirty="0">
              <a:latin typeface="Montserrat" pitchFamily="2" charset="77"/>
            </a:rPr>
            <a:t>Retención urinaria</a:t>
          </a:r>
        </a:p>
      </dgm:t>
    </dgm:pt>
    <dgm:pt modelId="{2B786FB7-6399-FD4C-9796-395CA2B5EC2E}" type="parTrans" cxnId="{102C3F0B-205D-1A46-92EA-F4CAC29FD66A}">
      <dgm:prSet/>
      <dgm:spPr/>
      <dgm:t>
        <a:bodyPr/>
        <a:lstStyle/>
        <a:p>
          <a:endParaRPr lang="es-ES" b="1"/>
        </a:p>
      </dgm:t>
    </dgm:pt>
    <dgm:pt modelId="{BCA0F11D-F7BA-9943-AE9D-D6EC4E66F5B6}" type="sibTrans" cxnId="{102C3F0B-205D-1A46-92EA-F4CAC29FD66A}">
      <dgm:prSet/>
      <dgm:spPr/>
      <dgm:t>
        <a:bodyPr/>
        <a:lstStyle/>
        <a:p>
          <a:endParaRPr lang="es-ES" b="1"/>
        </a:p>
      </dgm:t>
    </dgm:pt>
    <dgm:pt modelId="{29BD8BE8-495C-AB4B-8974-75EF937ADAAA}">
      <dgm:prSet/>
      <dgm:spPr/>
      <dgm:t>
        <a:bodyPr/>
        <a:lstStyle/>
        <a:p>
          <a:pPr rtl="0"/>
          <a:r>
            <a:rPr lang="es-ES" b="1">
              <a:latin typeface="Montserrat" pitchFamily="2" charset="77"/>
            </a:rPr>
            <a:t>Daño vesical</a:t>
          </a:r>
        </a:p>
      </dgm:t>
    </dgm:pt>
    <dgm:pt modelId="{E2557ED3-9E21-384C-8E65-16C2C2476755}" type="parTrans" cxnId="{BBDCE224-1F3F-0645-AB40-3116C989D649}">
      <dgm:prSet/>
      <dgm:spPr/>
      <dgm:t>
        <a:bodyPr/>
        <a:lstStyle/>
        <a:p>
          <a:endParaRPr lang="es-ES" b="1"/>
        </a:p>
      </dgm:t>
    </dgm:pt>
    <dgm:pt modelId="{DDADE22B-8305-F14F-9D18-F1FA86644A78}" type="sibTrans" cxnId="{BBDCE224-1F3F-0645-AB40-3116C989D649}">
      <dgm:prSet/>
      <dgm:spPr/>
      <dgm:t>
        <a:bodyPr/>
        <a:lstStyle/>
        <a:p>
          <a:endParaRPr lang="es-ES" b="1"/>
        </a:p>
      </dgm:t>
    </dgm:pt>
    <dgm:pt modelId="{9A954477-4367-304F-96C6-D42DF1D2EFEA}">
      <dgm:prSet/>
      <dgm:spPr/>
      <dgm:t>
        <a:bodyPr/>
        <a:lstStyle/>
        <a:p>
          <a:pPr rtl="0"/>
          <a:r>
            <a:rPr lang="es-ES" b="1" dirty="0">
              <a:latin typeface="Montserrat" pitchFamily="2" charset="77"/>
            </a:rPr>
            <a:t>Infecciones urinarias a repetición</a:t>
          </a:r>
        </a:p>
      </dgm:t>
    </dgm:pt>
    <dgm:pt modelId="{65860A6A-D591-4647-814B-64B69BA65692}" type="parTrans" cxnId="{DDC2169C-CE64-BE40-A1F8-018EFB2F902A}">
      <dgm:prSet/>
      <dgm:spPr/>
      <dgm:t>
        <a:bodyPr/>
        <a:lstStyle/>
        <a:p>
          <a:endParaRPr lang="es-ES" b="1"/>
        </a:p>
      </dgm:t>
    </dgm:pt>
    <dgm:pt modelId="{418EA79D-73F7-4E43-90B0-EB9E580C41B1}" type="sibTrans" cxnId="{DDC2169C-CE64-BE40-A1F8-018EFB2F902A}">
      <dgm:prSet/>
      <dgm:spPr/>
      <dgm:t>
        <a:bodyPr/>
        <a:lstStyle/>
        <a:p>
          <a:endParaRPr lang="es-ES" b="1"/>
        </a:p>
      </dgm:t>
    </dgm:pt>
    <dgm:pt modelId="{40450850-873D-374A-BCA4-CF15860AD4F9}">
      <dgm:prSet/>
      <dgm:spPr/>
      <dgm:t>
        <a:bodyPr/>
        <a:lstStyle/>
        <a:p>
          <a:pPr rtl="0"/>
          <a:r>
            <a:rPr lang="es-ES" b="1" dirty="0">
              <a:latin typeface="Montserrat" pitchFamily="2" charset="77"/>
            </a:rPr>
            <a:t>Hematuria</a:t>
          </a:r>
        </a:p>
      </dgm:t>
    </dgm:pt>
    <dgm:pt modelId="{1093FB11-3166-C64A-A092-A0A861FA305D}" type="parTrans" cxnId="{60407BC0-899B-4C40-97EE-0EC535530EA0}">
      <dgm:prSet/>
      <dgm:spPr/>
      <dgm:t>
        <a:bodyPr/>
        <a:lstStyle/>
        <a:p>
          <a:endParaRPr lang="es-ES" b="1"/>
        </a:p>
      </dgm:t>
    </dgm:pt>
    <dgm:pt modelId="{9E5D604C-9CF6-5D46-854B-2256805C7892}" type="sibTrans" cxnId="{60407BC0-899B-4C40-97EE-0EC535530EA0}">
      <dgm:prSet/>
      <dgm:spPr/>
      <dgm:t>
        <a:bodyPr/>
        <a:lstStyle/>
        <a:p>
          <a:endParaRPr lang="es-ES" b="1"/>
        </a:p>
      </dgm:t>
    </dgm:pt>
    <dgm:pt modelId="{5973E388-0C0D-5E4D-95B1-B4714F3516DA}" type="pres">
      <dgm:prSet presAssocID="{77D9F4DC-90D6-1A44-8591-04C59E05EB2E}" presName="Name0" presStyleCnt="0">
        <dgm:presLayoutVars>
          <dgm:dir/>
          <dgm:animLvl val="lvl"/>
          <dgm:resizeHandles val="exact"/>
        </dgm:presLayoutVars>
      </dgm:prSet>
      <dgm:spPr/>
    </dgm:pt>
    <dgm:pt modelId="{1B5FC83C-3A30-0C46-8C70-5ED34FAF3379}" type="pres">
      <dgm:prSet presAssocID="{40450850-873D-374A-BCA4-CF15860AD4F9}" presName="boxAndChildren" presStyleCnt="0"/>
      <dgm:spPr/>
    </dgm:pt>
    <dgm:pt modelId="{02E7EF80-7CE9-974F-A2D7-3EEC63D6F4F8}" type="pres">
      <dgm:prSet presAssocID="{40450850-873D-374A-BCA4-CF15860AD4F9}" presName="parentTextBox" presStyleLbl="node1" presStyleIdx="0" presStyleCnt="6"/>
      <dgm:spPr/>
    </dgm:pt>
    <dgm:pt modelId="{70046892-3581-7842-8AC8-299A0BD3CB06}" type="pres">
      <dgm:prSet presAssocID="{418EA79D-73F7-4E43-90B0-EB9E580C41B1}" presName="sp" presStyleCnt="0"/>
      <dgm:spPr/>
    </dgm:pt>
    <dgm:pt modelId="{F1318D71-9D78-1645-A292-F248FD611D20}" type="pres">
      <dgm:prSet presAssocID="{9A954477-4367-304F-96C6-D42DF1D2EFEA}" presName="arrowAndChildren" presStyleCnt="0"/>
      <dgm:spPr/>
    </dgm:pt>
    <dgm:pt modelId="{1EB719FF-7369-8C4E-B4B5-261FAFAD850C}" type="pres">
      <dgm:prSet presAssocID="{9A954477-4367-304F-96C6-D42DF1D2EFEA}" presName="parentTextArrow" presStyleLbl="node1" presStyleIdx="1" presStyleCnt="6"/>
      <dgm:spPr/>
    </dgm:pt>
    <dgm:pt modelId="{3E9DAA86-8F17-5745-8EA5-1E5366E1E41C}" type="pres">
      <dgm:prSet presAssocID="{DDADE22B-8305-F14F-9D18-F1FA86644A78}" presName="sp" presStyleCnt="0"/>
      <dgm:spPr/>
    </dgm:pt>
    <dgm:pt modelId="{7F9B7FF9-EE19-2C4E-8088-99841A0C5646}" type="pres">
      <dgm:prSet presAssocID="{29BD8BE8-495C-AB4B-8974-75EF937ADAAA}" presName="arrowAndChildren" presStyleCnt="0"/>
      <dgm:spPr/>
    </dgm:pt>
    <dgm:pt modelId="{0FCD4BAB-5288-134F-A512-88F82EEA873A}" type="pres">
      <dgm:prSet presAssocID="{29BD8BE8-495C-AB4B-8974-75EF937ADAAA}" presName="parentTextArrow" presStyleLbl="node1" presStyleIdx="2" presStyleCnt="6"/>
      <dgm:spPr/>
    </dgm:pt>
    <dgm:pt modelId="{F5FEDF61-F432-2442-94B5-70A54F6BD0BD}" type="pres">
      <dgm:prSet presAssocID="{BCA0F11D-F7BA-9943-AE9D-D6EC4E66F5B6}" presName="sp" presStyleCnt="0"/>
      <dgm:spPr/>
    </dgm:pt>
    <dgm:pt modelId="{8A882B4C-D5C3-D14C-AECA-F26EDF9E2389}" type="pres">
      <dgm:prSet presAssocID="{994FB894-AAE3-9C44-A0BB-D18E473DDCD6}" presName="arrowAndChildren" presStyleCnt="0"/>
      <dgm:spPr/>
    </dgm:pt>
    <dgm:pt modelId="{01225A59-16D9-AD49-B483-AE90B472735A}" type="pres">
      <dgm:prSet presAssocID="{994FB894-AAE3-9C44-A0BB-D18E473DDCD6}" presName="parentTextArrow" presStyleLbl="node1" presStyleIdx="3" presStyleCnt="6"/>
      <dgm:spPr/>
    </dgm:pt>
    <dgm:pt modelId="{51E8F0C7-7B38-6F4A-BB69-109A0F24FDCC}" type="pres">
      <dgm:prSet presAssocID="{66500066-D5F5-4541-BB96-EADCE264D053}" presName="sp" presStyleCnt="0"/>
      <dgm:spPr/>
    </dgm:pt>
    <dgm:pt modelId="{2072FAC6-EED1-934A-993C-F7D1D447B0DA}" type="pres">
      <dgm:prSet presAssocID="{B025A33C-D473-3A43-AEFC-777720344711}" presName="arrowAndChildren" presStyleCnt="0"/>
      <dgm:spPr/>
    </dgm:pt>
    <dgm:pt modelId="{C3897A3D-C722-BE4F-8008-6800FF2A49EE}" type="pres">
      <dgm:prSet presAssocID="{B025A33C-D473-3A43-AEFC-777720344711}" presName="parentTextArrow" presStyleLbl="node1" presStyleIdx="4" presStyleCnt="6"/>
      <dgm:spPr/>
    </dgm:pt>
    <dgm:pt modelId="{04DA460F-DEF0-634D-B19F-9A560D07D09D}" type="pres">
      <dgm:prSet presAssocID="{D03CEF1B-77FD-5A4D-84E4-1BCD7CADD86C}" presName="sp" presStyleCnt="0"/>
      <dgm:spPr/>
    </dgm:pt>
    <dgm:pt modelId="{6E26FB11-6336-9149-A9EF-DB5317D0752C}" type="pres">
      <dgm:prSet presAssocID="{622A655B-DD4C-4445-9D01-9A7373BADC54}" presName="arrowAndChildren" presStyleCnt="0"/>
      <dgm:spPr/>
    </dgm:pt>
    <dgm:pt modelId="{DD82EEA0-14C2-204C-AE13-2731D3D7C77C}" type="pres">
      <dgm:prSet presAssocID="{622A655B-DD4C-4445-9D01-9A7373BADC54}" presName="parentTextArrow" presStyleLbl="node1" presStyleIdx="5" presStyleCnt="6"/>
      <dgm:spPr/>
    </dgm:pt>
  </dgm:ptLst>
  <dgm:cxnLst>
    <dgm:cxn modelId="{102C3F0B-205D-1A46-92EA-F4CAC29FD66A}" srcId="{77D9F4DC-90D6-1A44-8591-04C59E05EB2E}" destId="{994FB894-AAE3-9C44-A0BB-D18E473DDCD6}" srcOrd="2" destOrd="0" parTransId="{2B786FB7-6399-FD4C-9796-395CA2B5EC2E}" sibTransId="{BCA0F11D-F7BA-9943-AE9D-D6EC4E66F5B6}"/>
    <dgm:cxn modelId="{0897671D-363F-CA4B-A5E8-D0FE46C66D30}" type="presOf" srcId="{29BD8BE8-495C-AB4B-8974-75EF937ADAAA}" destId="{0FCD4BAB-5288-134F-A512-88F82EEA873A}" srcOrd="0" destOrd="0" presId="urn:microsoft.com/office/officeart/2005/8/layout/process4"/>
    <dgm:cxn modelId="{2147C31E-7541-B34E-B3CA-1984331DA692}" srcId="{77D9F4DC-90D6-1A44-8591-04C59E05EB2E}" destId="{B025A33C-D473-3A43-AEFC-777720344711}" srcOrd="1" destOrd="0" parTransId="{8E17CE3A-B21A-234A-B938-7B3F54006750}" sibTransId="{66500066-D5F5-4541-BB96-EADCE264D053}"/>
    <dgm:cxn modelId="{2A3A6624-1E68-4E4E-84B6-25D9AD962789}" type="presOf" srcId="{622A655B-DD4C-4445-9D01-9A7373BADC54}" destId="{DD82EEA0-14C2-204C-AE13-2731D3D7C77C}" srcOrd="0" destOrd="0" presId="urn:microsoft.com/office/officeart/2005/8/layout/process4"/>
    <dgm:cxn modelId="{BBDCE224-1F3F-0645-AB40-3116C989D649}" srcId="{77D9F4DC-90D6-1A44-8591-04C59E05EB2E}" destId="{29BD8BE8-495C-AB4B-8974-75EF937ADAAA}" srcOrd="3" destOrd="0" parTransId="{E2557ED3-9E21-384C-8E65-16C2C2476755}" sibTransId="{DDADE22B-8305-F14F-9D18-F1FA86644A78}"/>
    <dgm:cxn modelId="{DA76AD30-190B-0448-802B-7D8247465D85}" type="presOf" srcId="{994FB894-AAE3-9C44-A0BB-D18E473DDCD6}" destId="{01225A59-16D9-AD49-B483-AE90B472735A}" srcOrd="0" destOrd="0" presId="urn:microsoft.com/office/officeart/2005/8/layout/process4"/>
    <dgm:cxn modelId="{16E30744-A6C2-E34C-A2FE-587122224F30}" type="presOf" srcId="{40450850-873D-374A-BCA4-CF15860AD4F9}" destId="{02E7EF80-7CE9-974F-A2D7-3EEC63D6F4F8}" srcOrd="0" destOrd="0" presId="urn:microsoft.com/office/officeart/2005/8/layout/process4"/>
    <dgm:cxn modelId="{971C8F67-0B16-7743-8394-F60A0AD50EB7}" type="presOf" srcId="{77D9F4DC-90D6-1A44-8591-04C59E05EB2E}" destId="{5973E388-0C0D-5E4D-95B1-B4714F3516DA}" srcOrd="0" destOrd="0" presId="urn:microsoft.com/office/officeart/2005/8/layout/process4"/>
    <dgm:cxn modelId="{6A665F68-1F78-F140-9868-C3714CF69062}" srcId="{77D9F4DC-90D6-1A44-8591-04C59E05EB2E}" destId="{622A655B-DD4C-4445-9D01-9A7373BADC54}" srcOrd="0" destOrd="0" parTransId="{1BDFEB45-3087-5541-8058-413F613C1F9F}" sibTransId="{D03CEF1B-77FD-5A4D-84E4-1BCD7CADD86C}"/>
    <dgm:cxn modelId="{758B9586-C3A9-1446-B0C7-D15AD1941AB6}" type="presOf" srcId="{9A954477-4367-304F-96C6-D42DF1D2EFEA}" destId="{1EB719FF-7369-8C4E-B4B5-261FAFAD850C}" srcOrd="0" destOrd="0" presId="urn:microsoft.com/office/officeart/2005/8/layout/process4"/>
    <dgm:cxn modelId="{DDC2169C-CE64-BE40-A1F8-018EFB2F902A}" srcId="{77D9F4DC-90D6-1A44-8591-04C59E05EB2E}" destId="{9A954477-4367-304F-96C6-D42DF1D2EFEA}" srcOrd="4" destOrd="0" parTransId="{65860A6A-D591-4647-814B-64B69BA65692}" sibTransId="{418EA79D-73F7-4E43-90B0-EB9E580C41B1}"/>
    <dgm:cxn modelId="{60407BC0-899B-4C40-97EE-0EC535530EA0}" srcId="{77D9F4DC-90D6-1A44-8591-04C59E05EB2E}" destId="{40450850-873D-374A-BCA4-CF15860AD4F9}" srcOrd="5" destOrd="0" parTransId="{1093FB11-3166-C64A-A092-A0A861FA305D}" sibTransId="{9E5D604C-9CF6-5D46-854B-2256805C7892}"/>
    <dgm:cxn modelId="{E146DBE6-8FC0-054C-B35D-387E90A25EEB}" type="presOf" srcId="{B025A33C-D473-3A43-AEFC-777720344711}" destId="{C3897A3D-C722-BE4F-8008-6800FF2A49EE}" srcOrd="0" destOrd="0" presId="urn:microsoft.com/office/officeart/2005/8/layout/process4"/>
    <dgm:cxn modelId="{6651A83C-606A-F846-A48E-AAB6C612FB7B}" type="presParOf" srcId="{5973E388-0C0D-5E4D-95B1-B4714F3516DA}" destId="{1B5FC83C-3A30-0C46-8C70-5ED34FAF3379}" srcOrd="0" destOrd="0" presId="urn:microsoft.com/office/officeart/2005/8/layout/process4"/>
    <dgm:cxn modelId="{E7736255-DD72-6A42-96EF-1D0A182474EF}" type="presParOf" srcId="{1B5FC83C-3A30-0C46-8C70-5ED34FAF3379}" destId="{02E7EF80-7CE9-974F-A2D7-3EEC63D6F4F8}" srcOrd="0" destOrd="0" presId="urn:microsoft.com/office/officeart/2005/8/layout/process4"/>
    <dgm:cxn modelId="{21E6C70A-1F12-8443-9748-AA3AC40A85BD}" type="presParOf" srcId="{5973E388-0C0D-5E4D-95B1-B4714F3516DA}" destId="{70046892-3581-7842-8AC8-299A0BD3CB06}" srcOrd="1" destOrd="0" presId="urn:microsoft.com/office/officeart/2005/8/layout/process4"/>
    <dgm:cxn modelId="{BCE2037F-1318-BE49-8F23-63F0EE14B7F9}" type="presParOf" srcId="{5973E388-0C0D-5E4D-95B1-B4714F3516DA}" destId="{F1318D71-9D78-1645-A292-F248FD611D20}" srcOrd="2" destOrd="0" presId="urn:microsoft.com/office/officeart/2005/8/layout/process4"/>
    <dgm:cxn modelId="{372718D5-8256-894F-A903-97A10C018068}" type="presParOf" srcId="{F1318D71-9D78-1645-A292-F248FD611D20}" destId="{1EB719FF-7369-8C4E-B4B5-261FAFAD850C}" srcOrd="0" destOrd="0" presId="urn:microsoft.com/office/officeart/2005/8/layout/process4"/>
    <dgm:cxn modelId="{4A064CAD-C7DC-F446-83ED-7132F9DD7302}" type="presParOf" srcId="{5973E388-0C0D-5E4D-95B1-B4714F3516DA}" destId="{3E9DAA86-8F17-5745-8EA5-1E5366E1E41C}" srcOrd="3" destOrd="0" presId="urn:microsoft.com/office/officeart/2005/8/layout/process4"/>
    <dgm:cxn modelId="{8A3B4C13-1AE8-FD4C-B7EC-D61F55222CF1}" type="presParOf" srcId="{5973E388-0C0D-5E4D-95B1-B4714F3516DA}" destId="{7F9B7FF9-EE19-2C4E-8088-99841A0C5646}" srcOrd="4" destOrd="0" presId="urn:microsoft.com/office/officeart/2005/8/layout/process4"/>
    <dgm:cxn modelId="{FB4D7908-721E-1E4D-B54A-6012CB2D0954}" type="presParOf" srcId="{7F9B7FF9-EE19-2C4E-8088-99841A0C5646}" destId="{0FCD4BAB-5288-134F-A512-88F82EEA873A}" srcOrd="0" destOrd="0" presId="urn:microsoft.com/office/officeart/2005/8/layout/process4"/>
    <dgm:cxn modelId="{725FB4EC-8F3C-384A-AF92-EE7242836166}" type="presParOf" srcId="{5973E388-0C0D-5E4D-95B1-B4714F3516DA}" destId="{F5FEDF61-F432-2442-94B5-70A54F6BD0BD}" srcOrd="5" destOrd="0" presId="urn:microsoft.com/office/officeart/2005/8/layout/process4"/>
    <dgm:cxn modelId="{793019F8-AC2F-A04A-B776-B5D434E96DBE}" type="presParOf" srcId="{5973E388-0C0D-5E4D-95B1-B4714F3516DA}" destId="{8A882B4C-D5C3-D14C-AECA-F26EDF9E2389}" srcOrd="6" destOrd="0" presId="urn:microsoft.com/office/officeart/2005/8/layout/process4"/>
    <dgm:cxn modelId="{14AFE276-D8E7-D44E-A47E-B78A1865ACBF}" type="presParOf" srcId="{8A882B4C-D5C3-D14C-AECA-F26EDF9E2389}" destId="{01225A59-16D9-AD49-B483-AE90B472735A}" srcOrd="0" destOrd="0" presId="urn:microsoft.com/office/officeart/2005/8/layout/process4"/>
    <dgm:cxn modelId="{A2E3D21F-AFF5-DA4F-A19F-684FCAEA90EA}" type="presParOf" srcId="{5973E388-0C0D-5E4D-95B1-B4714F3516DA}" destId="{51E8F0C7-7B38-6F4A-BB69-109A0F24FDCC}" srcOrd="7" destOrd="0" presId="urn:microsoft.com/office/officeart/2005/8/layout/process4"/>
    <dgm:cxn modelId="{B9C30E14-B33E-134E-827E-69FD3A5B7D40}" type="presParOf" srcId="{5973E388-0C0D-5E4D-95B1-B4714F3516DA}" destId="{2072FAC6-EED1-934A-993C-F7D1D447B0DA}" srcOrd="8" destOrd="0" presId="urn:microsoft.com/office/officeart/2005/8/layout/process4"/>
    <dgm:cxn modelId="{69AB7AF4-3372-9645-9FA3-D233035BCA7C}" type="presParOf" srcId="{2072FAC6-EED1-934A-993C-F7D1D447B0DA}" destId="{C3897A3D-C722-BE4F-8008-6800FF2A49EE}" srcOrd="0" destOrd="0" presId="urn:microsoft.com/office/officeart/2005/8/layout/process4"/>
    <dgm:cxn modelId="{3BDDBF36-1EF2-AF4D-9DA6-0CB872556AC9}" type="presParOf" srcId="{5973E388-0C0D-5E4D-95B1-B4714F3516DA}" destId="{04DA460F-DEF0-634D-B19F-9A560D07D09D}" srcOrd="9" destOrd="0" presId="urn:microsoft.com/office/officeart/2005/8/layout/process4"/>
    <dgm:cxn modelId="{BF3E1100-B0E7-9040-AE07-AF32D7D35365}" type="presParOf" srcId="{5973E388-0C0D-5E4D-95B1-B4714F3516DA}" destId="{6E26FB11-6336-9149-A9EF-DB5317D0752C}" srcOrd="10" destOrd="0" presId="urn:microsoft.com/office/officeart/2005/8/layout/process4"/>
    <dgm:cxn modelId="{C6271686-C970-9D46-9724-D386AB8E1D8C}" type="presParOf" srcId="{6E26FB11-6336-9149-A9EF-DB5317D0752C}" destId="{DD82EEA0-14C2-204C-AE13-2731D3D7C77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5FB555-57E5-FB4D-9B60-B7E8F2FF206B}" type="doc">
      <dgm:prSet loTypeId="urn:microsoft.com/office/officeart/2005/8/layout/default" loCatId="" qsTypeId="urn:microsoft.com/office/officeart/2005/8/quickstyle/simple2" qsCatId="simple" csTypeId="urn:microsoft.com/office/officeart/2005/8/colors/accent4_2" csCatId="accent4" phldr="1"/>
      <dgm:spPr/>
      <dgm:t>
        <a:bodyPr/>
        <a:lstStyle/>
        <a:p>
          <a:endParaRPr lang="es-ES"/>
        </a:p>
      </dgm:t>
    </dgm:pt>
    <dgm:pt modelId="{82ED3BBA-6BFB-B44B-A1EC-E52A43191D2E}">
      <dgm:prSet custT="1"/>
      <dgm:spPr>
        <a:solidFill>
          <a:srgbClr val="142B48"/>
        </a:solidFill>
      </dgm:spPr>
      <dgm:t>
        <a:bodyPr/>
        <a:lstStyle/>
        <a:p>
          <a:pPr rtl="0"/>
          <a:r>
            <a:rPr lang="es-ES" sz="1800" b="1" dirty="0">
              <a:latin typeface="Montserrat" pitchFamily="2" charset="77"/>
            </a:rPr>
            <a:t>Inspección.</a:t>
          </a:r>
        </a:p>
      </dgm:t>
    </dgm:pt>
    <dgm:pt modelId="{8B5C1186-82D6-7549-B9D5-B826A01232B8}" type="parTrans" cxnId="{8C2AEB64-D1FA-B64E-8FF0-EB7E2DF7C064}">
      <dgm:prSet/>
      <dgm:spPr/>
      <dgm:t>
        <a:bodyPr/>
        <a:lstStyle/>
        <a:p>
          <a:endParaRPr lang="es-ES" sz="1800" b="1"/>
        </a:p>
      </dgm:t>
    </dgm:pt>
    <dgm:pt modelId="{3A4F9167-3173-404C-9B3D-A3216A679A09}" type="sibTrans" cxnId="{8C2AEB64-D1FA-B64E-8FF0-EB7E2DF7C064}">
      <dgm:prSet/>
      <dgm:spPr/>
      <dgm:t>
        <a:bodyPr/>
        <a:lstStyle/>
        <a:p>
          <a:endParaRPr lang="es-ES" sz="1800" b="1"/>
        </a:p>
      </dgm:t>
    </dgm:pt>
    <dgm:pt modelId="{6C07A0CE-9DF1-5243-9B3E-8D87DEC1B070}">
      <dgm:prSet custT="1"/>
      <dgm:spPr>
        <a:solidFill>
          <a:srgbClr val="142B48"/>
        </a:solidFill>
      </dgm:spPr>
      <dgm:t>
        <a:bodyPr/>
        <a:lstStyle/>
        <a:p>
          <a:pPr rtl="0"/>
          <a:r>
            <a:rPr lang="es-ES" sz="1800" b="1" dirty="0">
              <a:latin typeface="Montserrat" pitchFamily="2" charset="77"/>
            </a:rPr>
            <a:t>Esfínter r. bulbo -cavernoso.</a:t>
          </a:r>
        </a:p>
      </dgm:t>
    </dgm:pt>
    <dgm:pt modelId="{102E3A5F-9972-EF4F-BA8A-788EA72B0828}" type="parTrans" cxnId="{DDCF9B8D-125F-8344-B43A-A1A7E1357A2A}">
      <dgm:prSet/>
      <dgm:spPr/>
      <dgm:t>
        <a:bodyPr/>
        <a:lstStyle/>
        <a:p>
          <a:endParaRPr lang="es-ES" sz="1800" b="1"/>
        </a:p>
      </dgm:t>
    </dgm:pt>
    <dgm:pt modelId="{7B292969-F382-EC49-AF0C-077677D975D2}" type="sibTrans" cxnId="{DDCF9B8D-125F-8344-B43A-A1A7E1357A2A}">
      <dgm:prSet/>
      <dgm:spPr/>
      <dgm:t>
        <a:bodyPr/>
        <a:lstStyle/>
        <a:p>
          <a:endParaRPr lang="es-ES" sz="1800" b="1"/>
        </a:p>
      </dgm:t>
    </dgm:pt>
    <dgm:pt modelId="{FB8F84C3-0A54-4F48-8521-8AD259A97062}">
      <dgm:prSet custT="1"/>
      <dgm:spPr>
        <a:solidFill>
          <a:srgbClr val="142B48"/>
        </a:solidFill>
      </dgm:spPr>
      <dgm:t>
        <a:bodyPr/>
        <a:lstStyle/>
        <a:p>
          <a:pPr rtl="0"/>
          <a:r>
            <a:rPr lang="es-ES" sz="1800" b="1" dirty="0">
              <a:latin typeface="Montserrat" pitchFamily="2" charset="77"/>
            </a:rPr>
            <a:t>Consistencia.</a:t>
          </a:r>
        </a:p>
      </dgm:t>
    </dgm:pt>
    <dgm:pt modelId="{F443B4A5-8DDE-8D4C-B5EC-5F775663A7DF}" type="parTrans" cxnId="{E7273A60-F0BF-CE4D-AE25-6FD9FF483358}">
      <dgm:prSet/>
      <dgm:spPr/>
      <dgm:t>
        <a:bodyPr/>
        <a:lstStyle/>
        <a:p>
          <a:endParaRPr lang="es-ES" sz="1800" b="1"/>
        </a:p>
      </dgm:t>
    </dgm:pt>
    <dgm:pt modelId="{2C6EF248-2322-C648-B031-42CA9B87D759}" type="sibTrans" cxnId="{E7273A60-F0BF-CE4D-AE25-6FD9FF483358}">
      <dgm:prSet/>
      <dgm:spPr/>
      <dgm:t>
        <a:bodyPr/>
        <a:lstStyle/>
        <a:p>
          <a:endParaRPr lang="es-ES" sz="1800" b="1"/>
        </a:p>
      </dgm:t>
    </dgm:pt>
    <dgm:pt modelId="{3F62A58E-AC46-574B-8A72-30BD7D572D1B}">
      <dgm:prSet custT="1"/>
      <dgm:spPr>
        <a:solidFill>
          <a:srgbClr val="142B48"/>
        </a:solidFill>
      </dgm:spPr>
      <dgm:t>
        <a:bodyPr/>
        <a:lstStyle/>
        <a:p>
          <a:pPr rtl="0"/>
          <a:r>
            <a:rPr lang="es-ES" sz="1800" b="1" dirty="0">
              <a:latin typeface="Montserrat" pitchFamily="2" charset="77"/>
            </a:rPr>
            <a:t>Simetría.</a:t>
          </a:r>
        </a:p>
      </dgm:t>
    </dgm:pt>
    <dgm:pt modelId="{20B34F99-ABB1-B445-917F-A1BBE16C5F3A}" type="parTrans" cxnId="{FD05715F-9B3B-BE42-96C7-FBEB9EE2EBE3}">
      <dgm:prSet/>
      <dgm:spPr/>
      <dgm:t>
        <a:bodyPr/>
        <a:lstStyle/>
        <a:p>
          <a:endParaRPr lang="es-ES" sz="1800" b="1"/>
        </a:p>
      </dgm:t>
    </dgm:pt>
    <dgm:pt modelId="{D07798D2-9D3C-C64B-9346-C162D7F282AC}" type="sibTrans" cxnId="{FD05715F-9B3B-BE42-96C7-FBEB9EE2EBE3}">
      <dgm:prSet/>
      <dgm:spPr/>
      <dgm:t>
        <a:bodyPr/>
        <a:lstStyle/>
        <a:p>
          <a:endParaRPr lang="es-ES" sz="1800" b="1"/>
        </a:p>
      </dgm:t>
    </dgm:pt>
    <dgm:pt modelId="{3E0469FD-D106-DE44-9E44-CF551F0CEAC0}">
      <dgm:prSet custT="1"/>
      <dgm:spPr>
        <a:solidFill>
          <a:srgbClr val="142B48"/>
        </a:solidFill>
      </dgm:spPr>
      <dgm:t>
        <a:bodyPr/>
        <a:lstStyle/>
        <a:p>
          <a:pPr rtl="0"/>
          <a:r>
            <a:rPr lang="es-ES" sz="1800" b="1" dirty="0">
              <a:latin typeface="Montserrat" pitchFamily="2" charset="77"/>
            </a:rPr>
            <a:t>Tamaño.</a:t>
          </a:r>
        </a:p>
      </dgm:t>
    </dgm:pt>
    <dgm:pt modelId="{6DD6B2FD-3B0C-0648-999F-F0A4551FFE8E}" type="parTrans" cxnId="{8B1AD807-B020-BD40-832C-ED3154CFAF68}">
      <dgm:prSet/>
      <dgm:spPr/>
      <dgm:t>
        <a:bodyPr/>
        <a:lstStyle/>
        <a:p>
          <a:endParaRPr lang="es-ES" sz="1800" b="1"/>
        </a:p>
      </dgm:t>
    </dgm:pt>
    <dgm:pt modelId="{9BE796DB-84EB-2449-A262-CFD74A6F6E81}" type="sibTrans" cxnId="{8B1AD807-B020-BD40-832C-ED3154CFAF68}">
      <dgm:prSet/>
      <dgm:spPr/>
      <dgm:t>
        <a:bodyPr/>
        <a:lstStyle/>
        <a:p>
          <a:endParaRPr lang="es-ES" sz="1800" b="1"/>
        </a:p>
      </dgm:t>
    </dgm:pt>
    <dgm:pt modelId="{29BBB4AE-EA24-0543-8A67-054325A7D96E}">
      <dgm:prSet custT="1"/>
      <dgm:spPr>
        <a:solidFill>
          <a:srgbClr val="142B48"/>
        </a:solidFill>
      </dgm:spPr>
      <dgm:t>
        <a:bodyPr/>
        <a:lstStyle/>
        <a:p>
          <a:pPr rtl="0"/>
          <a:r>
            <a:rPr lang="es-ES" sz="1800" b="1" dirty="0">
              <a:latin typeface="Montserrat" pitchFamily="2" charset="77"/>
            </a:rPr>
            <a:t>Movilidad.</a:t>
          </a:r>
        </a:p>
      </dgm:t>
    </dgm:pt>
    <dgm:pt modelId="{8AF8E90A-0234-C245-B68C-B13112C16C85}" type="parTrans" cxnId="{8C976245-2CB8-584C-8179-439B7A9D5642}">
      <dgm:prSet/>
      <dgm:spPr/>
      <dgm:t>
        <a:bodyPr/>
        <a:lstStyle/>
        <a:p>
          <a:endParaRPr lang="es-ES" sz="1800" b="1"/>
        </a:p>
      </dgm:t>
    </dgm:pt>
    <dgm:pt modelId="{3A96139D-9BEC-8542-BD39-700C61A667E8}" type="sibTrans" cxnId="{8C976245-2CB8-584C-8179-439B7A9D5642}">
      <dgm:prSet/>
      <dgm:spPr/>
      <dgm:t>
        <a:bodyPr/>
        <a:lstStyle/>
        <a:p>
          <a:endParaRPr lang="es-ES" sz="1800" b="1"/>
        </a:p>
      </dgm:t>
    </dgm:pt>
    <dgm:pt modelId="{6003F520-99DF-6944-ACAA-B5F83B57D9F1}">
      <dgm:prSet custT="1"/>
      <dgm:spPr>
        <a:solidFill>
          <a:srgbClr val="142B48"/>
        </a:solidFill>
      </dgm:spPr>
      <dgm:t>
        <a:bodyPr/>
        <a:lstStyle/>
        <a:p>
          <a:pPr rtl="0"/>
          <a:r>
            <a:rPr lang="es-ES" sz="1800" b="1" dirty="0">
              <a:latin typeface="Montserrat" pitchFamily="2" charset="77"/>
            </a:rPr>
            <a:t>Dolor.</a:t>
          </a:r>
        </a:p>
      </dgm:t>
    </dgm:pt>
    <dgm:pt modelId="{2BD6BF71-E251-474A-8B08-8A85A7AFE198}" type="parTrans" cxnId="{7C6C645E-A1D2-0241-A0DD-4276107E043E}">
      <dgm:prSet/>
      <dgm:spPr/>
      <dgm:t>
        <a:bodyPr/>
        <a:lstStyle/>
        <a:p>
          <a:endParaRPr lang="es-ES" sz="1800" b="1"/>
        </a:p>
      </dgm:t>
    </dgm:pt>
    <dgm:pt modelId="{C8AE3D79-AD68-4F4F-8A06-B3140567732B}" type="sibTrans" cxnId="{7C6C645E-A1D2-0241-A0DD-4276107E043E}">
      <dgm:prSet/>
      <dgm:spPr/>
      <dgm:t>
        <a:bodyPr/>
        <a:lstStyle/>
        <a:p>
          <a:endParaRPr lang="es-ES" sz="1800" b="1"/>
        </a:p>
      </dgm:t>
    </dgm:pt>
    <dgm:pt modelId="{F3F92D83-0063-8D41-9351-BD8BDCCADBED}">
      <dgm:prSet custT="1"/>
      <dgm:spPr>
        <a:solidFill>
          <a:srgbClr val="142B48"/>
        </a:solidFill>
      </dgm:spPr>
      <dgm:t>
        <a:bodyPr/>
        <a:lstStyle/>
        <a:p>
          <a:pPr rtl="0"/>
          <a:r>
            <a:rPr lang="es-ES" sz="1800" b="1" dirty="0">
              <a:latin typeface="Montserrat" pitchFamily="2" charset="77"/>
            </a:rPr>
            <a:t>Surco medio.</a:t>
          </a:r>
        </a:p>
      </dgm:t>
    </dgm:pt>
    <dgm:pt modelId="{16CFB4BF-6ACA-1941-81B8-F0011ACE25D7}" type="parTrans" cxnId="{681896E4-1BFB-0248-8606-2EB27F253666}">
      <dgm:prSet/>
      <dgm:spPr/>
      <dgm:t>
        <a:bodyPr/>
        <a:lstStyle/>
        <a:p>
          <a:endParaRPr lang="es-ES" sz="1800" b="1"/>
        </a:p>
      </dgm:t>
    </dgm:pt>
    <dgm:pt modelId="{9920DCFB-3C1A-3D47-A8CA-9CB882E4E1FC}" type="sibTrans" cxnId="{681896E4-1BFB-0248-8606-2EB27F253666}">
      <dgm:prSet/>
      <dgm:spPr/>
      <dgm:t>
        <a:bodyPr/>
        <a:lstStyle/>
        <a:p>
          <a:endParaRPr lang="es-ES" sz="1800" b="1"/>
        </a:p>
      </dgm:t>
    </dgm:pt>
    <dgm:pt modelId="{9607AC0B-D559-024F-8910-3EF92E3D5F2B}">
      <dgm:prSet custT="1"/>
      <dgm:spPr>
        <a:solidFill>
          <a:srgbClr val="142B48"/>
        </a:solidFill>
      </dgm:spPr>
      <dgm:t>
        <a:bodyPr/>
        <a:lstStyle/>
        <a:p>
          <a:pPr rtl="0"/>
          <a:r>
            <a:rPr lang="es-ES" sz="1800" b="1" dirty="0">
              <a:latin typeface="Montserrat" pitchFamily="2" charset="77"/>
            </a:rPr>
            <a:t>Palpación bimanual.</a:t>
          </a:r>
        </a:p>
      </dgm:t>
    </dgm:pt>
    <dgm:pt modelId="{BC6CB745-EEBE-EA4B-8ADB-34E878A53735}" type="parTrans" cxnId="{C44D067D-6DFA-9C49-AEF4-F855ED11D133}">
      <dgm:prSet/>
      <dgm:spPr/>
      <dgm:t>
        <a:bodyPr/>
        <a:lstStyle/>
        <a:p>
          <a:endParaRPr lang="es-ES" sz="1800" b="1"/>
        </a:p>
      </dgm:t>
    </dgm:pt>
    <dgm:pt modelId="{5963AE80-1EC2-1C40-9345-FB21199D0E12}" type="sibTrans" cxnId="{C44D067D-6DFA-9C49-AEF4-F855ED11D133}">
      <dgm:prSet/>
      <dgm:spPr/>
      <dgm:t>
        <a:bodyPr/>
        <a:lstStyle/>
        <a:p>
          <a:endParaRPr lang="es-ES" sz="1800" b="1"/>
        </a:p>
      </dgm:t>
    </dgm:pt>
    <dgm:pt modelId="{77348AC7-D958-4F44-836E-99C1DE8760D6}" type="pres">
      <dgm:prSet presAssocID="{FF5FB555-57E5-FB4D-9B60-B7E8F2FF206B}" presName="diagram" presStyleCnt="0">
        <dgm:presLayoutVars>
          <dgm:dir/>
          <dgm:resizeHandles val="exact"/>
        </dgm:presLayoutVars>
      </dgm:prSet>
      <dgm:spPr/>
    </dgm:pt>
    <dgm:pt modelId="{58F07D70-F276-8D49-91F5-6F6365693447}" type="pres">
      <dgm:prSet presAssocID="{82ED3BBA-6BFB-B44B-A1EC-E52A43191D2E}" presName="node" presStyleLbl="node1" presStyleIdx="0" presStyleCnt="9">
        <dgm:presLayoutVars>
          <dgm:bulletEnabled val="1"/>
        </dgm:presLayoutVars>
      </dgm:prSet>
      <dgm:spPr/>
    </dgm:pt>
    <dgm:pt modelId="{54A4E3D3-B0AE-6046-BFAE-C13902DEFE07}" type="pres">
      <dgm:prSet presAssocID="{3A4F9167-3173-404C-9B3D-A3216A679A09}" presName="sibTrans" presStyleCnt="0"/>
      <dgm:spPr/>
    </dgm:pt>
    <dgm:pt modelId="{51F7D5CE-18A3-864C-859F-DBBF06FC701D}" type="pres">
      <dgm:prSet presAssocID="{6C07A0CE-9DF1-5243-9B3E-8D87DEC1B070}" presName="node" presStyleLbl="node1" presStyleIdx="1" presStyleCnt="9">
        <dgm:presLayoutVars>
          <dgm:bulletEnabled val="1"/>
        </dgm:presLayoutVars>
      </dgm:prSet>
      <dgm:spPr/>
    </dgm:pt>
    <dgm:pt modelId="{4B621B5B-45B6-4B4B-B6EB-494F939F89D4}" type="pres">
      <dgm:prSet presAssocID="{7B292969-F382-EC49-AF0C-077677D975D2}" presName="sibTrans" presStyleCnt="0"/>
      <dgm:spPr/>
    </dgm:pt>
    <dgm:pt modelId="{7FC3B146-7F50-8B43-BCB3-8C66B82739F5}" type="pres">
      <dgm:prSet presAssocID="{FB8F84C3-0A54-4F48-8521-8AD259A97062}" presName="node" presStyleLbl="node1" presStyleIdx="2" presStyleCnt="9" custScaleX="128150">
        <dgm:presLayoutVars>
          <dgm:bulletEnabled val="1"/>
        </dgm:presLayoutVars>
      </dgm:prSet>
      <dgm:spPr/>
    </dgm:pt>
    <dgm:pt modelId="{0C19A56B-8666-8442-8015-F745BA7E8F77}" type="pres">
      <dgm:prSet presAssocID="{2C6EF248-2322-C648-B031-42CA9B87D759}" presName="sibTrans" presStyleCnt="0"/>
      <dgm:spPr/>
    </dgm:pt>
    <dgm:pt modelId="{7952B8D4-A9A6-B34C-8596-2F5E06693F7A}" type="pres">
      <dgm:prSet presAssocID="{3F62A58E-AC46-574B-8A72-30BD7D572D1B}" presName="node" presStyleLbl="node1" presStyleIdx="3" presStyleCnt="9">
        <dgm:presLayoutVars>
          <dgm:bulletEnabled val="1"/>
        </dgm:presLayoutVars>
      </dgm:prSet>
      <dgm:spPr/>
    </dgm:pt>
    <dgm:pt modelId="{3BCD2993-C3AA-A248-95FC-86FE614EDD63}" type="pres">
      <dgm:prSet presAssocID="{D07798D2-9D3C-C64B-9346-C162D7F282AC}" presName="sibTrans" presStyleCnt="0"/>
      <dgm:spPr/>
    </dgm:pt>
    <dgm:pt modelId="{1D160026-BEF1-7048-9F53-7AF6E6A854FF}" type="pres">
      <dgm:prSet presAssocID="{3E0469FD-D106-DE44-9E44-CF551F0CEAC0}" presName="node" presStyleLbl="node1" presStyleIdx="4" presStyleCnt="9">
        <dgm:presLayoutVars>
          <dgm:bulletEnabled val="1"/>
        </dgm:presLayoutVars>
      </dgm:prSet>
      <dgm:spPr/>
    </dgm:pt>
    <dgm:pt modelId="{61BC8200-F41F-E443-A5E0-77AC3C2C0D55}" type="pres">
      <dgm:prSet presAssocID="{9BE796DB-84EB-2449-A262-CFD74A6F6E81}" presName="sibTrans" presStyleCnt="0"/>
      <dgm:spPr/>
    </dgm:pt>
    <dgm:pt modelId="{FA89B3F2-C59B-9C4C-9736-C82A17DEA63D}" type="pres">
      <dgm:prSet presAssocID="{29BBB4AE-EA24-0543-8A67-054325A7D96E}" presName="node" presStyleLbl="node1" presStyleIdx="5" presStyleCnt="9">
        <dgm:presLayoutVars>
          <dgm:bulletEnabled val="1"/>
        </dgm:presLayoutVars>
      </dgm:prSet>
      <dgm:spPr/>
    </dgm:pt>
    <dgm:pt modelId="{9249CF0B-7D08-D24E-B4A9-2E1304509559}" type="pres">
      <dgm:prSet presAssocID="{3A96139D-9BEC-8542-BD39-700C61A667E8}" presName="sibTrans" presStyleCnt="0"/>
      <dgm:spPr/>
    </dgm:pt>
    <dgm:pt modelId="{4F847E96-2187-B248-B6E8-C88A35177071}" type="pres">
      <dgm:prSet presAssocID="{6003F520-99DF-6944-ACAA-B5F83B57D9F1}" presName="node" presStyleLbl="node1" presStyleIdx="6" presStyleCnt="9">
        <dgm:presLayoutVars>
          <dgm:bulletEnabled val="1"/>
        </dgm:presLayoutVars>
      </dgm:prSet>
      <dgm:spPr/>
    </dgm:pt>
    <dgm:pt modelId="{8731CDD9-6B21-9D40-A01A-049A7C2A92FC}" type="pres">
      <dgm:prSet presAssocID="{C8AE3D79-AD68-4F4F-8A06-B3140567732B}" presName="sibTrans" presStyleCnt="0"/>
      <dgm:spPr/>
    </dgm:pt>
    <dgm:pt modelId="{826C6BBE-ECE2-3D4C-AB83-56B1E55C2129}" type="pres">
      <dgm:prSet presAssocID="{F3F92D83-0063-8D41-9351-BD8BDCCADBED}" presName="node" presStyleLbl="node1" presStyleIdx="7" presStyleCnt="9">
        <dgm:presLayoutVars>
          <dgm:bulletEnabled val="1"/>
        </dgm:presLayoutVars>
      </dgm:prSet>
      <dgm:spPr/>
    </dgm:pt>
    <dgm:pt modelId="{CE08B54D-6B6A-C74F-A7DB-DF9EC0CE6E0F}" type="pres">
      <dgm:prSet presAssocID="{9920DCFB-3C1A-3D47-A8CA-9CB882E4E1FC}" presName="sibTrans" presStyleCnt="0"/>
      <dgm:spPr/>
    </dgm:pt>
    <dgm:pt modelId="{6ABBCA79-AF59-8E42-88ED-6939C963D5D9}" type="pres">
      <dgm:prSet presAssocID="{9607AC0B-D559-024F-8910-3EF92E3D5F2B}" presName="node" presStyleLbl="node1" presStyleIdx="8" presStyleCnt="9">
        <dgm:presLayoutVars>
          <dgm:bulletEnabled val="1"/>
        </dgm:presLayoutVars>
      </dgm:prSet>
      <dgm:spPr/>
    </dgm:pt>
  </dgm:ptLst>
  <dgm:cxnLst>
    <dgm:cxn modelId="{8B1AD807-B020-BD40-832C-ED3154CFAF68}" srcId="{FF5FB555-57E5-FB4D-9B60-B7E8F2FF206B}" destId="{3E0469FD-D106-DE44-9E44-CF551F0CEAC0}" srcOrd="4" destOrd="0" parTransId="{6DD6B2FD-3B0C-0648-999F-F0A4551FFE8E}" sibTransId="{9BE796DB-84EB-2449-A262-CFD74A6F6E81}"/>
    <dgm:cxn modelId="{53F3C616-E0DE-EF4B-8AAC-42EB16BAC110}" type="presOf" srcId="{82ED3BBA-6BFB-B44B-A1EC-E52A43191D2E}" destId="{58F07D70-F276-8D49-91F5-6F6365693447}" srcOrd="0" destOrd="0" presId="urn:microsoft.com/office/officeart/2005/8/layout/default"/>
    <dgm:cxn modelId="{4CDB6F18-DCD6-C748-BED2-0F23F05D8B46}" type="presOf" srcId="{F3F92D83-0063-8D41-9351-BD8BDCCADBED}" destId="{826C6BBE-ECE2-3D4C-AB83-56B1E55C2129}" srcOrd="0" destOrd="0" presId="urn:microsoft.com/office/officeart/2005/8/layout/default"/>
    <dgm:cxn modelId="{9128DC1A-00A4-FD4F-B515-C00780675C4B}" type="presOf" srcId="{9607AC0B-D559-024F-8910-3EF92E3D5F2B}" destId="{6ABBCA79-AF59-8E42-88ED-6939C963D5D9}" srcOrd="0" destOrd="0" presId="urn:microsoft.com/office/officeart/2005/8/layout/default"/>
    <dgm:cxn modelId="{52CD5525-F933-B34D-9D72-6BE7DE5A105B}" type="presOf" srcId="{3F62A58E-AC46-574B-8A72-30BD7D572D1B}" destId="{7952B8D4-A9A6-B34C-8596-2F5E06693F7A}" srcOrd="0" destOrd="0" presId="urn:microsoft.com/office/officeart/2005/8/layout/default"/>
    <dgm:cxn modelId="{46125D2E-E19E-5D40-B1C5-FE81E53B0B40}" type="presOf" srcId="{FB8F84C3-0A54-4F48-8521-8AD259A97062}" destId="{7FC3B146-7F50-8B43-BCB3-8C66B82739F5}" srcOrd="0" destOrd="0" presId="urn:microsoft.com/office/officeart/2005/8/layout/default"/>
    <dgm:cxn modelId="{7C6C645E-A1D2-0241-A0DD-4276107E043E}" srcId="{FF5FB555-57E5-FB4D-9B60-B7E8F2FF206B}" destId="{6003F520-99DF-6944-ACAA-B5F83B57D9F1}" srcOrd="6" destOrd="0" parTransId="{2BD6BF71-E251-474A-8B08-8A85A7AFE198}" sibTransId="{C8AE3D79-AD68-4F4F-8A06-B3140567732B}"/>
    <dgm:cxn modelId="{FD05715F-9B3B-BE42-96C7-FBEB9EE2EBE3}" srcId="{FF5FB555-57E5-FB4D-9B60-B7E8F2FF206B}" destId="{3F62A58E-AC46-574B-8A72-30BD7D572D1B}" srcOrd="3" destOrd="0" parTransId="{20B34F99-ABB1-B445-917F-A1BBE16C5F3A}" sibTransId="{D07798D2-9D3C-C64B-9346-C162D7F282AC}"/>
    <dgm:cxn modelId="{E7273A60-F0BF-CE4D-AE25-6FD9FF483358}" srcId="{FF5FB555-57E5-FB4D-9B60-B7E8F2FF206B}" destId="{FB8F84C3-0A54-4F48-8521-8AD259A97062}" srcOrd="2" destOrd="0" parTransId="{F443B4A5-8DDE-8D4C-B5EC-5F775663A7DF}" sibTransId="{2C6EF248-2322-C648-B031-42CA9B87D759}"/>
    <dgm:cxn modelId="{8C2AEB64-D1FA-B64E-8FF0-EB7E2DF7C064}" srcId="{FF5FB555-57E5-FB4D-9B60-B7E8F2FF206B}" destId="{82ED3BBA-6BFB-B44B-A1EC-E52A43191D2E}" srcOrd="0" destOrd="0" parTransId="{8B5C1186-82D6-7549-B9D5-B826A01232B8}" sibTransId="{3A4F9167-3173-404C-9B3D-A3216A679A09}"/>
    <dgm:cxn modelId="{8C976245-2CB8-584C-8179-439B7A9D5642}" srcId="{FF5FB555-57E5-FB4D-9B60-B7E8F2FF206B}" destId="{29BBB4AE-EA24-0543-8A67-054325A7D96E}" srcOrd="5" destOrd="0" parTransId="{8AF8E90A-0234-C245-B68C-B13112C16C85}" sibTransId="{3A96139D-9BEC-8542-BD39-700C61A667E8}"/>
    <dgm:cxn modelId="{BF1C7D4A-A833-A140-989D-30BBD72EA113}" type="presOf" srcId="{FF5FB555-57E5-FB4D-9B60-B7E8F2FF206B}" destId="{77348AC7-D958-4F44-836E-99C1DE8760D6}" srcOrd="0" destOrd="0" presId="urn:microsoft.com/office/officeart/2005/8/layout/default"/>
    <dgm:cxn modelId="{C44D067D-6DFA-9C49-AEF4-F855ED11D133}" srcId="{FF5FB555-57E5-FB4D-9B60-B7E8F2FF206B}" destId="{9607AC0B-D559-024F-8910-3EF92E3D5F2B}" srcOrd="8" destOrd="0" parTransId="{BC6CB745-EEBE-EA4B-8ADB-34E878A53735}" sibTransId="{5963AE80-1EC2-1C40-9345-FB21199D0E12}"/>
    <dgm:cxn modelId="{DDCF9B8D-125F-8344-B43A-A1A7E1357A2A}" srcId="{FF5FB555-57E5-FB4D-9B60-B7E8F2FF206B}" destId="{6C07A0CE-9DF1-5243-9B3E-8D87DEC1B070}" srcOrd="1" destOrd="0" parTransId="{102E3A5F-9972-EF4F-BA8A-788EA72B0828}" sibTransId="{7B292969-F382-EC49-AF0C-077677D975D2}"/>
    <dgm:cxn modelId="{33AE90A1-49C7-2F45-B7F3-075CABD7CD18}" type="presOf" srcId="{29BBB4AE-EA24-0543-8A67-054325A7D96E}" destId="{FA89B3F2-C59B-9C4C-9736-C82A17DEA63D}" srcOrd="0" destOrd="0" presId="urn:microsoft.com/office/officeart/2005/8/layout/default"/>
    <dgm:cxn modelId="{CD328DA4-6282-664B-B7A9-0D033C9B1E20}" type="presOf" srcId="{6C07A0CE-9DF1-5243-9B3E-8D87DEC1B070}" destId="{51F7D5CE-18A3-864C-859F-DBBF06FC701D}" srcOrd="0" destOrd="0" presId="urn:microsoft.com/office/officeart/2005/8/layout/default"/>
    <dgm:cxn modelId="{3E0125A7-56C7-664E-AD19-B9E7F760400A}" type="presOf" srcId="{6003F520-99DF-6944-ACAA-B5F83B57D9F1}" destId="{4F847E96-2187-B248-B6E8-C88A35177071}" srcOrd="0" destOrd="0" presId="urn:microsoft.com/office/officeart/2005/8/layout/default"/>
    <dgm:cxn modelId="{7E6E80B5-B0AF-1141-AB7F-86845931DFEC}" type="presOf" srcId="{3E0469FD-D106-DE44-9E44-CF551F0CEAC0}" destId="{1D160026-BEF1-7048-9F53-7AF6E6A854FF}" srcOrd="0" destOrd="0" presId="urn:microsoft.com/office/officeart/2005/8/layout/default"/>
    <dgm:cxn modelId="{681896E4-1BFB-0248-8606-2EB27F253666}" srcId="{FF5FB555-57E5-FB4D-9B60-B7E8F2FF206B}" destId="{F3F92D83-0063-8D41-9351-BD8BDCCADBED}" srcOrd="7" destOrd="0" parTransId="{16CFB4BF-6ACA-1941-81B8-F0011ACE25D7}" sibTransId="{9920DCFB-3C1A-3D47-A8CA-9CB882E4E1FC}"/>
    <dgm:cxn modelId="{7587F75D-0302-FF4D-9EC6-9AA1E04E093E}" type="presParOf" srcId="{77348AC7-D958-4F44-836E-99C1DE8760D6}" destId="{58F07D70-F276-8D49-91F5-6F6365693447}" srcOrd="0" destOrd="0" presId="urn:microsoft.com/office/officeart/2005/8/layout/default"/>
    <dgm:cxn modelId="{4406684D-0AC6-104D-94E3-8520414494A9}" type="presParOf" srcId="{77348AC7-D958-4F44-836E-99C1DE8760D6}" destId="{54A4E3D3-B0AE-6046-BFAE-C13902DEFE07}" srcOrd="1" destOrd="0" presId="urn:microsoft.com/office/officeart/2005/8/layout/default"/>
    <dgm:cxn modelId="{C8F04D41-D9B5-3B4C-875F-8D9C7B7EEA3A}" type="presParOf" srcId="{77348AC7-D958-4F44-836E-99C1DE8760D6}" destId="{51F7D5CE-18A3-864C-859F-DBBF06FC701D}" srcOrd="2" destOrd="0" presId="urn:microsoft.com/office/officeart/2005/8/layout/default"/>
    <dgm:cxn modelId="{95078878-24A0-3646-9776-CF9C58FA4C07}" type="presParOf" srcId="{77348AC7-D958-4F44-836E-99C1DE8760D6}" destId="{4B621B5B-45B6-4B4B-B6EB-494F939F89D4}" srcOrd="3" destOrd="0" presId="urn:microsoft.com/office/officeart/2005/8/layout/default"/>
    <dgm:cxn modelId="{2B34D056-E60C-5A41-8F2A-784058083C5A}" type="presParOf" srcId="{77348AC7-D958-4F44-836E-99C1DE8760D6}" destId="{7FC3B146-7F50-8B43-BCB3-8C66B82739F5}" srcOrd="4" destOrd="0" presId="urn:microsoft.com/office/officeart/2005/8/layout/default"/>
    <dgm:cxn modelId="{99C43824-A5FD-EA4D-B180-FCC63F4DA56E}" type="presParOf" srcId="{77348AC7-D958-4F44-836E-99C1DE8760D6}" destId="{0C19A56B-8666-8442-8015-F745BA7E8F77}" srcOrd="5" destOrd="0" presId="urn:microsoft.com/office/officeart/2005/8/layout/default"/>
    <dgm:cxn modelId="{47F4C86C-5A9B-2D43-B364-D8CC379CB076}" type="presParOf" srcId="{77348AC7-D958-4F44-836E-99C1DE8760D6}" destId="{7952B8D4-A9A6-B34C-8596-2F5E06693F7A}" srcOrd="6" destOrd="0" presId="urn:microsoft.com/office/officeart/2005/8/layout/default"/>
    <dgm:cxn modelId="{4E79DEE1-9DBB-D94D-85CD-103D8FB8BC10}" type="presParOf" srcId="{77348AC7-D958-4F44-836E-99C1DE8760D6}" destId="{3BCD2993-C3AA-A248-95FC-86FE614EDD63}" srcOrd="7" destOrd="0" presId="urn:microsoft.com/office/officeart/2005/8/layout/default"/>
    <dgm:cxn modelId="{1588E8D1-2B46-A04F-81B6-2210F03B5ED6}" type="presParOf" srcId="{77348AC7-D958-4F44-836E-99C1DE8760D6}" destId="{1D160026-BEF1-7048-9F53-7AF6E6A854FF}" srcOrd="8" destOrd="0" presId="urn:microsoft.com/office/officeart/2005/8/layout/default"/>
    <dgm:cxn modelId="{0F8D1535-7019-C24C-A774-3C669E429931}" type="presParOf" srcId="{77348AC7-D958-4F44-836E-99C1DE8760D6}" destId="{61BC8200-F41F-E443-A5E0-77AC3C2C0D55}" srcOrd="9" destOrd="0" presId="urn:microsoft.com/office/officeart/2005/8/layout/default"/>
    <dgm:cxn modelId="{C994C41C-54FD-6A43-954D-7F25FA505FE4}" type="presParOf" srcId="{77348AC7-D958-4F44-836E-99C1DE8760D6}" destId="{FA89B3F2-C59B-9C4C-9736-C82A17DEA63D}" srcOrd="10" destOrd="0" presId="urn:microsoft.com/office/officeart/2005/8/layout/default"/>
    <dgm:cxn modelId="{247A2D5C-131D-684F-9EF2-B9455CFFAB1B}" type="presParOf" srcId="{77348AC7-D958-4F44-836E-99C1DE8760D6}" destId="{9249CF0B-7D08-D24E-B4A9-2E1304509559}" srcOrd="11" destOrd="0" presId="urn:microsoft.com/office/officeart/2005/8/layout/default"/>
    <dgm:cxn modelId="{6FECEAA1-68F8-3542-BCE2-54233C99958D}" type="presParOf" srcId="{77348AC7-D958-4F44-836E-99C1DE8760D6}" destId="{4F847E96-2187-B248-B6E8-C88A35177071}" srcOrd="12" destOrd="0" presId="urn:microsoft.com/office/officeart/2005/8/layout/default"/>
    <dgm:cxn modelId="{F31CB396-B354-1046-9EAF-CB6947CB034E}" type="presParOf" srcId="{77348AC7-D958-4F44-836E-99C1DE8760D6}" destId="{8731CDD9-6B21-9D40-A01A-049A7C2A92FC}" srcOrd="13" destOrd="0" presId="urn:microsoft.com/office/officeart/2005/8/layout/default"/>
    <dgm:cxn modelId="{8A432FD3-C6EB-0B44-8235-5E32A3451A9E}" type="presParOf" srcId="{77348AC7-D958-4F44-836E-99C1DE8760D6}" destId="{826C6BBE-ECE2-3D4C-AB83-56B1E55C2129}" srcOrd="14" destOrd="0" presId="urn:microsoft.com/office/officeart/2005/8/layout/default"/>
    <dgm:cxn modelId="{C349857A-E624-D447-BB19-37E5953E0D2F}" type="presParOf" srcId="{77348AC7-D958-4F44-836E-99C1DE8760D6}" destId="{CE08B54D-6B6A-C74F-A7DB-DF9EC0CE6E0F}" srcOrd="15" destOrd="0" presId="urn:microsoft.com/office/officeart/2005/8/layout/default"/>
    <dgm:cxn modelId="{ECDF8002-6810-524B-B487-91FD48139E4F}" type="presParOf" srcId="{77348AC7-D958-4F44-836E-99C1DE8760D6}" destId="{6ABBCA79-AF59-8E42-88ED-6939C963D5D9}"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3B8C95-22D0-FD46-963A-9E711D2BF48F}" type="doc">
      <dgm:prSet loTypeId="urn:microsoft.com/office/officeart/2008/layout/VerticalAccentList" loCatId="" qsTypeId="urn:microsoft.com/office/officeart/2005/8/quickstyle/simple4" qsCatId="simple" csTypeId="urn:microsoft.com/office/officeart/2005/8/colors/accent1_2" csCatId="accent1" phldr="1"/>
      <dgm:spPr/>
      <dgm:t>
        <a:bodyPr/>
        <a:lstStyle/>
        <a:p>
          <a:endParaRPr lang="es-ES"/>
        </a:p>
      </dgm:t>
    </dgm:pt>
    <dgm:pt modelId="{36E58695-F825-9D4F-BC38-C11FEC365F55}">
      <dgm:prSet phldrT="[Texto]" custT="1"/>
      <dgm:spPr/>
      <dgm:t>
        <a:bodyPr/>
        <a:lstStyle/>
        <a:p>
          <a:r>
            <a:rPr lang="es-ES" sz="2000" dirty="0">
              <a:solidFill>
                <a:srgbClr val="152B48"/>
              </a:solidFill>
              <a:latin typeface="Montserrat" pitchFamily="2" charset="77"/>
            </a:rPr>
            <a:t>Hiperplasia prostática. </a:t>
          </a:r>
        </a:p>
      </dgm:t>
    </dgm:pt>
    <dgm:pt modelId="{1A4C31B2-FED1-F64C-A2E4-33A319746E68}" type="parTrans" cxnId="{FDDA4E8A-FA46-5B49-9D71-96B465E5BF3E}">
      <dgm:prSet/>
      <dgm:spPr/>
      <dgm:t>
        <a:bodyPr/>
        <a:lstStyle/>
        <a:p>
          <a:endParaRPr lang="es-ES" sz="2000">
            <a:solidFill>
              <a:srgbClr val="152B48"/>
            </a:solidFill>
          </a:endParaRPr>
        </a:p>
      </dgm:t>
    </dgm:pt>
    <dgm:pt modelId="{41F2155B-DFBA-BD46-9BED-D8284C6FC17B}" type="sibTrans" cxnId="{FDDA4E8A-FA46-5B49-9D71-96B465E5BF3E}">
      <dgm:prSet/>
      <dgm:spPr/>
      <dgm:t>
        <a:bodyPr/>
        <a:lstStyle/>
        <a:p>
          <a:endParaRPr lang="es-ES" sz="2000">
            <a:solidFill>
              <a:srgbClr val="152B48"/>
            </a:solidFill>
          </a:endParaRPr>
        </a:p>
      </dgm:t>
    </dgm:pt>
    <dgm:pt modelId="{59D83B25-7054-CA49-875B-6CA2A584A0EB}">
      <dgm:prSet phldrT="[Texto]" custT="1"/>
      <dgm:spPr/>
      <dgm:t>
        <a:bodyPr/>
        <a:lstStyle/>
        <a:p>
          <a:r>
            <a:rPr lang="es-ES" sz="2000" dirty="0">
              <a:solidFill>
                <a:srgbClr val="152B48"/>
              </a:solidFill>
              <a:latin typeface="Montserrat" pitchFamily="2" charset="77"/>
            </a:rPr>
            <a:t>Cáncer de próstata.</a:t>
          </a:r>
        </a:p>
      </dgm:t>
    </dgm:pt>
    <dgm:pt modelId="{E056FA3F-B59F-084F-8DC3-9A75BEC8BF8C}" type="parTrans" cxnId="{FF596996-D545-874D-A285-D244E103231B}">
      <dgm:prSet/>
      <dgm:spPr/>
      <dgm:t>
        <a:bodyPr/>
        <a:lstStyle/>
        <a:p>
          <a:endParaRPr lang="es-ES" sz="2000">
            <a:solidFill>
              <a:srgbClr val="152B48"/>
            </a:solidFill>
          </a:endParaRPr>
        </a:p>
      </dgm:t>
    </dgm:pt>
    <dgm:pt modelId="{BC595E38-745A-5548-B9A3-06139ECF2FEB}" type="sibTrans" cxnId="{FF596996-D545-874D-A285-D244E103231B}">
      <dgm:prSet/>
      <dgm:spPr/>
      <dgm:t>
        <a:bodyPr/>
        <a:lstStyle/>
        <a:p>
          <a:endParaRPr lang="es-ES" sz="2000">
            <a:solidFill>
              <a:srgbClr val="152B48"/>
            </a:solidFill>
          </a:endParaRPr>
        </a:p>
      </dgm:t>
    </dgm:pt>
    <dgm:pt modelId="{A16580A6-AAB9-D541-8764-894D2A50D792}">
      <dgm:prSet phldrT="[Texto]" custT="1"/>
      <dgm:spPr/>
      <dgm:t>
        <a:bodyPr/>
        <a:lstStyle/>
        <a:p>
          <a:r>
            <a:rPr lang="es-ES" sz="2000" dirty="0">
              <a:solidFill>
                <a:srgbClr val="152B48"/>
              </a:solidFill>
              <a:latin typeface="Montserrat" pitchFamily="2" charset="77"/>
            </a:rPr>
            <a:t>Prostatitis.</a:t>
          </a:r>
        </a:p>
      </dgm:t>
    </dgm:pt>
    <dgm:pt modelId="{3E7BF486-DD27-C945-9B1F-7F1E776FF617}" type="parTrans" cxnId="{15A6D34F-6C95-1C4A-8BE5-6E1B69595C1A}">
      <dgm:prSet/>
      <dgm:spPr/>
      <dgm:t>
        <a:bodyPr/>
        <a:lstStyle/>
        <a:p>
          <a:endParaRPr lang="es-ES" sz="2000">
            <a:solidFill>
              <a:srgbClr val="152B48"/>
            </a:solidFill>
          </a:endParaRPr>
        </a:p>
      </dgm:t>
    </dgm:pt>
    <dgm:pt modelId="{BE9EEA80-6771-A54B-9A0F-D2A39458A571}" type="sibTrans" cxnId="{15A6D34F-6C95-1C4A-8BE5-6E1B69595C1A}">
      <dgm:prSet/>
      <dgm:spPr/>
      <dgm:t>
        <a:bodyPr/>
        <a:lstStyle/>
        <a:p>
          <a:endParaRPr lang="es-ES" sz="2000">
            <a:solidFill>
              <a:srgbClr val="152B48"/>
            </a:solidFill>
          </a:endParaRPr>
        </a:p>
      </dgm:t>
    </dgm:pt>
    <dgm:pt modelId="{44485E0C-7F12-DD44-9C73-17904669189E}" type="pres">
      <dgm:prSet presAssocID="{E43B8C95-22D0-FD46-963A-9E711D2BF48F}" presName="Name0" presStyleCnt="0">
        <dgm:presLayoutVars>
          <dgm:chMax/>
          <dgm:chPref/>
          <dgm:dir/>
        </dgm:presLayoutVars>
      </dgm:prSet>
      <dgm:spPr/>
    </dgm:pt>
    <dgm:pt modelId="{669F53D2-A539-6542-B95C-990A8586DACE}" type="pres">
      <dgm:prSet presAssocID="{36E58695-F825-9D4F-BC38-C11FEC365F55}" presName="parenttextcomposite" presStyleCnt="0"/>
      <dgm:spPr/>
    </dgm:pt>
    <dgm:pt modelId="{034CECFE-F5D4-694D-8622-10147B88497A}" type="pres">
      <dgm:prSet presAssocID="{36E58695-F825-9D4F-BC38-C11FEC365F55}" presName="parenttext" presStyleLbl="revTx" presStyleIdx="0" presStyleCnt="3">
        <dgm:presLayoutVars>
          <dgm:chMax/>
          <dgm:chPref val="2"/>
          <dgm:bulletEnabled val="1"/>
        </dgm:presLayoutVars>
      </dgm:prSet>
      <dgm:spPr/>
    </dgm:pt>
    <dgm:pt modelId="{9FD77F3D-F853-D34A-8DA0-C800943EE9B2}" type="pres">
      <dgm:prSet presAssocID="{36E58695-F825-9D4F-BC38-C11FEC365F55}" presName="parallelogramComposite" presStyleCnt="0"/>
      <dgm:spPr/>
    </dgm:pt>
    <dgm:pt modelId="{73A7B5BA-C12A-BB4B-8D9A-02F25618232B}" type="pres">
      <dgm:prSet presAssocID="{36E58695-F825-9D4F-BC38-C11FEC365F55}" presName="parallelogram1" presStyleLbl="alignNode1" presStyleIdx="0" presStyleCnt="21"/>
      <dgm:spPr/>
    </dgm:pt>
    <dgm:pt modelId="{2319B211-1848-2847-A9AD-317E0954698A}" type="pres">
      <dgm:prSet presAssocID="{36E58695-F825-9D4F-BC38-C11FEC365F55}" presName="parallelogram2" presStyleLbl="alignNode1" presStyleIdx="1" presStyleCnt="21"/>
      <dgm:spPr/>
    </dgm:pt>
    <dgm:pt modelId="{1C8E1A9A-33B9-0347-BE92-C652AAF34767}" type="pres">
      <dgm:prSet presAssocID="{36E58695-F825-9D4F-BC38-C11FEC365F55}" presName="parallelogram3" presStyleLbl="alignNode1" presStyleIdx="2" presStyleCnt="21"/>
      <dgm:spPr/>
    </dgm:pt>
    <dgm:pt modelId="{DE3BC676-1ABA-E54E-8834-4B820AA1287F}" type="pres">
      <dgm:prSet presAssocID="{36E58695-F825-9D4F-BC38-C11FEC365F55}" presName="parallelogram4" presStyleLbl="alignNode1" presStyleIdx="3" presStyleCnt="21"/>
      <dgm:spPr/>
    </dgm:pt>
    <dgm:pt modelId="{F66363F3-651D-4D4C-888A-C9E097A00339}" type="pres">
      <dgm:prSet presAssocID="{36E58695-F825-9D4F-BC38-C11FEC365F55}" presName="parallelogram5" presStyleLbl="alignNode1" presStyleIdx="4" presStyleCnt="21"/>
      <dgm:spPr/>
    </dgm:pt>
    <dgm:pt modelId="{33CD9AAA-5C0F-9242-A708-FDCAE79AC4CD}" type="pres">
      <dgm:prSet presAssocID="{36E58695-F825-9D4F-BC38-C11FEC365F55}" presName="parallelogram6" presStyleLbl="alignNode1" presStyleIdx="5" presStyleCnt="21"/>
      <dgm:spPr/>
    </dgm:pt>
    <dgm:pt modelId="{11CC2A97-5466-ED45-A22F-BEAC83EC6DAB}" type="pres">
      <dgm:prSet presAssocID="{36E58695-F825-9D4F-BC38-C11FEC365F55}" presName="parallelogram7" presStyleLbl="alignNode1" presStyleIdx="6" presStyleCnt="21"/>
      <dgm:spPr/>
    </dgm:pt>
    <dgm:pt modelId="{2A1284CE-ADE1-984C-8C68-7805BC1CCE83}" type="pres">
      <dgm:prSet presAssocID="{41F2155B-DFBA-BD46-9BED-D8284C6FC17B}" presName="sibTrans" presStyleCnt="0"/>
      <dgm:spPr/>
    </dgm:pt>
    <dgm:pt modelId="{2A6F02B2-2D7B-6C47-9F34-556BED12F0CA}" type="pres">
      <dgm:prSet presAssocID="{59D83B25-7054-CA49-875B-6CA2A584A0EB}" presName="parenttextcomposite" presStyleCnt="0"/>
      <dgm:spPr/>
    </dgm:pt>
    <dgm:pt modelId="{E636F0BA-51CA-7946-8A14-E9C522B7B534}" type="pres">
      <dgm:prSet presAssocID="{59D83B25-7054-CA49-875B-6CA2A584A0EB}" presName="parenttext" presStyleLbl="revTx" presStyleIdx="1" presStyleCnt="3">
        <dgm:presLayoutVars>
          <dgm:chMax/>
          <dgm:chPref val="2"/>
          <dgm:bulletEnabled val="1"/>
        </dgm:presLayoutVars>
      </dgm:prSet>
      <dgm:spPr/>
    </dgm:pt>
    <dgm:pt modelId="{AA41C697-04A8-D741-A8AF-8409272EC3E9}" type="pres">
      <dgm:prSet presAssocID="{59D83B25-7054-CA49-875B-6CA2A584A0EB}" presName="parallelogramComposite" presStyleCnt="0"/>
      <dgm:spPr/>
    </dgm:pt>
    <dgm:pt modelId="{DE10951B-805C-874F-8CCE-05E56C7202E5}" type="pres">
      <dgm:prSet presAssocID="{59D83B25-7054-CA49-875B-6CA2A584A0EB}" presName="parallelogram1" presStyleLbl="alignNode1" presStyleIdx="7" presStyleCnt="21"/>
      <dgm:spPr/>
    </dgm:pt>
    <dgm:pt modelId="{51BC4590-8F5F-3842-BE4D-D3B7A74BA10F}" type="pres">
      <dgm:prSet presAssocID="{59D83B25-7054-CA49-875B-6CA2A584A0EB}" presName="parallelogram2" presStyleLbl="alignNode1" presStyleIdx="8" presStyleCnt="21"/>
      <dgm:spPr/>
    </dgm:pt>
    <dgm:pt modelId="{BA4259DC-4319-8649-8ACB-B166BD7A712C}" type="pres">
      <dgm:prSet presAssocID="{59D83B25-7054-CA49-875B-6CA2A584A0EB}" presName="parallelogram3" presStyleLbl="alignNode1" presStyleIdx="9" presStyleCnt="21"/>
      <dgm:spPr/>
    </dgm:pt>
    <dgm:pt modelId="{EC07486C-BAB2-2C4B-8D25-B999F5A4905E}" type="pres">
      <dgm:prSet presAssocID="{59D83B25-7054-CA49-875B-6CA2A584A0EB}" presName="parallelogram4" presStyleLbl="alignNode1" presStyleIdx="10" presStyleCnt="21"/>
      <dgm:spPr/>
    </dgm:pt>
    <dgm:pt modelId="{9C072EDF-AACF-C546-A6F9-1E131FE4F316}" type="pres">
      <dgm:prSet presAssocID="{59D83B25-7054-CA49-875B-6CA2A584A0EB}" presName="parallelogram5" presStyleLbl="alignNode1" presStyleIdx="11" presStyleCnt="21"/>
      <dgm:spPr/>
    </dgm:pt>
    <dgm:pt modelId="{60AFE8E0-594E-8D47-86FC-66F1025B57FF}" type="pres">
      <dgm:prSet presAssocID="{59D83B25-7054-CA49-875B-6CA2A584A0EB}" presName="parallelogram6" presStyleLbl="alignNode1" presStyleIdx="12" presStyleCnt="21"/>
      <dgm:spPr/>
    </dgm:pt>
    <dgm:pt modelId="{1869AED9-C368-834E-B1FA-1AA3C4546EF6}" type="pres">
      <dgm:prSet presAssocID="{59D83B25-7054-CA49-875B-6CA2A584A0EB}" presName="parallelogram7" presStyleLbl="alignNode1" presStyleIdx="13" presStyleCnt="21"/>
      <dgm:spPr/>
    </dgm:pt>
    <dgm:pt modelId="{83840303-BC0A-3B4A-9B33-0B0EB6B63889}" type="pres">
      <dgm:prSet presAssocID="{BC595E38-745A-5548-B9A3-06139ECF2FEB}" presName="sibTrans" presStyleCnt="0"/>
      <dgm:spPr/>
    </dgm:pt>
    <dgm:pt modelId="{B8D913B0-0054-3F47-8065-16EFAEB72702}" type="pres">
      <dgm:prSet presAssocID="{A16580A6-AAB9-D541-8764-894D2A50D792}" presName="parenttextcomposite" presStyleCnt="0"/>
      <dgm:spPr/>
    </dgm:pt>
    <dgm:pt modelId="{8D796ACF-7B5A-E544-B454-4234E0A3B646}" type="pres">
      <dgm:prSet presAssocID="{A16580A6-AAB9-D541-8764-894D2A50D792}" presName="parenttext" presStyleLbl="revTx" presStyleIdx="2" presStyleCnt="3">
        <dgm:presLayoutVars>
          <dgm:chMax/>
          <dgm:chPref val="2"/>
          <dgm:bulletEnabled val="1"/>
        </dgm:presLayoutVars>
      </dgm:prSet>
      <dgm:spPr/>
    </dgm:pt>
    <dgm:pt modelId="{BF442959-1CFA-6041-8137-634768F0DEFD}" type="pres">
      <dgm:prSet presAssocID="{A16580A6-AAB9-D541-8764-894D2A50D792}" presName="parallelogramComposite" presStyleCnt="0"/>
      <dgm:spPr/>
    </dgm:pt>
    <dgm:pt modelId="{752859AF-C1F0-3B43-8DFF-505FBBDEBE47}" type="pres">
      <dgm:prSet presAssocID="{A16580A6-AAB9-D541-8764-894D2A50D792}" presName="parallelogram1" presStyleLbl="alignNode1" presStyleIdx="14" presStyleCnt="21"/>
      <dgm:spPr/>
    </dgm:pt>
    <dgm:pt modelId="{5149E856-D7C9-C446-8C40-309AAE06C5BA}" type="pres">
      <dgm:prSet presAssocID="{A16580A6-AAB9-D541-8764-894D2A50D792}" presName="parallelogram2" presStyleLbl="alignNode1" presStyleIdx="15" presStyleCnt="21"/>
      <dgm:spPr/>
    </dgm:pt>
    <dgm:pt modelId="{E0A19CE1-2899-C144-B1D6-A4971710C131}" type="pres">
      <dgm:prSet presAssocID="{A16580A6-AAB9-D541-8764-894D2A50D792}" presName="parallelogram3" presStyleLbl="alignNode1" presStyleIdx="16" presStyleCnt="21"/>
      <dgm:spPr/>
    </dgm:pt>
    <dgm:pt modelId="{E4B59CE0-C927-CB47-901D-5115FC7F1A46}" type="pres">
      <dgm:prSet presAssocID="{A16580A6-AAB9-D541-8764-894D2A50D792}" presName="parallelogram4" presStyleLbl="alignNode1" presStyleIdx="17" presStyleCnt="21"/>
      <dgm:spPr/>
    </dgm:pt>
    <dgm:pt modelId="{609DB84D-40DE-9E47-8FCD-F05CF92AD7F9}" type="pres">
      <dgm:prSet presAssocID="{A16580A6-AAB9-D541-8764-894D2A50D792}" presName="parallelogram5" presStyleLbl="alignNode1" presStyleIdx="18" presStyleCnt="21"/>
      <dgm:spPr/>
    </dgm:pt>
    <dgm:pt modelId="{8B325D10-B93D-4147-9BE4-7AB02BCF9FDC}" type="pres">
      <dgm:prSet presAssocID="{A16580A6-AAB9-D541-8764-894D2A50D792}" presName="parallelogram6" presStyleLbl="alignNode1" presStyleIdx="19" presStyleCnt="21"/>
      <dgm:spPr/>
    </dgm:pt>
    <dgm:pt modelId="{A93244AC-EB6B-2549-ABBA-A5CC50A25A0D}" type="pres">
      <dgm:prSet presAssocID="{A16580A6-AAB9-D541-8764-894D2A50D792}" presName="parallelogram7" presStyleLbl="alignNode1" presStyleIdx="20" presStyleCnt="21"/>
      <dgm:spPr/>
    </dgm:pt>
  </dgm:ptLst>
  <dgm:cxnLst>
    <dgm:cxn modelId="{11543816-5075-E447-995B-7AD98683EC08}" type="presOf" srcId="{E43B8C95-22D0-FD46-963A-9E711D2BF48F}" destId="{44485E0C-7F12-DD44-9C73-17904669189E}" srcOrd="0" destOrd="0" presId="urn:microsoft.com/office/officeart/2008/layout/VerticalAccentList"/>
    <dgm:cxn modelId="{5D1F4B25-6E14-2540-9FE7-05C39ABFC4B3}" type="presOf" srcId="{A16580A6-AAB9-D541-8764-894D2A50D792}" destId="{8D796ACF-7B5A-E544-B454-4234E0A3B646}" srcOrd="0" destOrd="0" presId="urn:microsoft.com/office/officeart/2008/layout/VerticalAccentList"/>
    <dgm:cxn modelId="{DBC6A06E-30F5-4B42-BB62-ADA39211F504}" type="presOf" srcId="{36E58695-F825-9D4F-BC38-C11FEC365F55}" destId="{034CECFE-F5D4-694D-8622-10147B88497A}" srcOrd="0" destOrd="0" presId="urn:microsoft.com/office/officeart/2008/layout/VerticalAccentList"/>
    <dgm:cxn modelId="{15A6D34F-6C95-1C4A-8BE5-6E1B69595C1A}" srcId="{E43B8C95-22D0-FD46-963A-9E711D2BF48F}" destId="{A16580A6-AAB9-D541-8764-894D2A50D792}" srcOrd="2" destOrd="0" parTransId="{3E7BF486-DD27-C945-9B1F-7F1E776FF617}" sibTransId="{BE9EEA80-6771-A54B-9A0F-D2A39458A571}"/>
    <dgm:cxn modelId="{FDDA4E8A-FA46-5B49-9D71-96B465E5BF3E}" srcId="{E43B8C95-22D0-FD46-963A-9E711D2BF48F}" destId="{36E58695-F825-9D4F-BC38-C11FEC365F55}" srcOrd="0" destOrd="0" parTransId="{1A4C31B2-FED1-F64C-A2E4-33A319746E68}" sibTransId="{41F2155B-DFBA-BD46-9BED-D8284C6FC17B}"/>
    <dgm:cxn modelId="{FF596996-D545-874D-A285-D244E103231B}" srcId="{E43B8C95-22D0-FD46-963A-9E711D2BF48F}" destId="{59D83B25-7054-CA49-875B-6CA2A584A0EB}" srcOrd="1" destOrd="0" parTransId="{E056FA3F-B59F-084F-8DC3-9A75BEC8BF8C}" sibTransId="{BC595E38-745A-5548-B9A3-06139ECF2FEB}"/>
    <dgm:cxn modelId="{D921E6FE-A47C-574C-B8F4-F2145870B926}" type="presOf" srcId="{59D83B25-7054-CA49-875B-6CA2A584A0EB}" destId="{E636F0BA-51CA-7946-8A14-E9C522B7B534}" srcOrd="0" destOrd="0" presId="urn:microsoft.com/office/officeart/2008/layout/VerticalAccentList"/>
    <dgm:cxn modelId="{C2925DC1-E387-6040-919E-8CB75DC2CA6D}" type="presParOf" srcId="{44485E0C-7F12-DD44-9C73-17904669189E}" destId="{669F53D2-A539-6542-B95C-990A8586DACE}" srcOrd="0" destOrd="0" presId="urn:microsoft.com/office/officeart/2008/layout/VerticalAccentList"/>
    <dgm:cxn modelId="{1CA0A8FB-CC52-794B-B560-E1185B91528A}" type="presParOf" srcId="{669F53D2-A539-6542-B95C-990A8586DACE}" destId="{034CECFE-F5D4-694D-8622-10147B88497A}" srcOrd="0" destOrd="0" presId="urn:microsoft.com/office/officeart/2008/layout/VerticalAccentList"/>
    <dgm:cxn modelId="{5381C393-BDA8-E845-986B-670A77C03C9F}" type="presParOf" srcId="{44485E0C-7F12-DD44-9C73-17904669189E}" destId="{9FD77F3D-F853-D34A-8DA0-C800943EE9B2}" srcOrd="1" destOrd="0" presId="urn:microsoft.com/office/officeart/2008/layout/VerticalAccentList"/>
    <dgm:cxn modelId="{400D169F-AD1F-F743-8BA8-B0721C802F35}" type="presParOf" srcId="{9FD77F3D-F853-D34A-8DA0-C800943EE9B2}" destId="{73A7B5BA-C12A-BB4B-8D9A-02F25618232B}" srcOrd="0" destOrd="0" presId="urn:microsoft.com/office/officeart/2008/layout/VerticalAccentList"/>
    <dgm:cxn modelId="{29E1BBFC-F244-1B4B-B4C5-CCBA5F821C99}" type="presParOf" srcId="{9FD77F3D-F853-D34A-8DA0-C800943EE9B2}" destId="{2319B211-1848-2847-A9AD-317E0954698A}" srcOrd="1" destOrd="0" presId="urn:microsoft.com/office/officeart/2008/layout/VerticalAccentList"/>
    <dgm:cxn modelId="{02C06C27-7C93-D842-8B77-F26B04209D53}" type="presParOf" srcId="{9FD77F3D-F853-D34A-8DA0-C800943EE9B2}" destId="{1C8E1A9A-33B9-0347-BE92-C652AAF34767}" srcOrd="2" destOrd="0" presId="urn:microsoft.com/office/officeart/2008/layout/VerticalAccentList"/>
    <dgm:cxn modelId="{18843E45-A541-C348-9CD4-37D9BD6A874D}" type="presParOf" srcId="{9FD77F3D-F853-D34A-8DA0-C800943EE9B2}" destId="{DE3BC676-1ABA-E54E-8834-4B820AA1287F}" srcOrd="3" destOrd="0" presId="urn:microsoft.com/office/officeart/2008/layout/VerticalAccentList"/>
    <dgm:cxn modelId="{DF646264-20D4-034B-8F7A-3279CD58D012}" type="presParOf" srcId="{9FD77F3D-F853-D34A-8DA0-C800943EE9B2}" destId="{F66363F3-651D-4D4C-888A-C9E097A00339}" srcOrd="4" destOrd="0" presId="urn:microsoft.com/office/officeart/2008/layout/VerticalAccentList"/>
    <dgm:cxn modelId="{0875F276-6827-AD42-B4FC-6E14725774E1}" type="presParOf" srcId="{9FD77F3D-F853-D34A-8DA0-C800943EE9B2}" destId="{33CD9AAA-5C0F-9242-A708-FDCAE79AC4CD}" srcOrd="5" destOrd="0" presId="urn:microsoft.com/office/officeart/2008/layout/VerticalAccentList"/>
    <dgm:cxn modelId="{70C6C620-10DB-B84B-8F11-50B528A1F056}" type="presParOf" srcId="{9FD77F3D-F853-D34A-8DA0-C800943EE9B2}" destId="{11CC2A97-5466-ED45-A22F-BEAC83EC6DAB}" srcOrd="6" destOrd="0" presId="urn:microsoft.com/office/officeart/2008/layout/VerticalAccentList"/>
    <dgm:cxn modelId="{02AFDDE6-9910-A442-919F-92EA0DECDAA6}" type="presParOf" srcId="{44485E0C-7F12-DD44-9C73-17904669189E}" destId="{2A1284CE-ADE1-984C-8C68-7805BC1CCE83}" srcOrd="2" destOrd="0" presId="urn:microsoft.com/office/officeart/2008/layout/VerticalAccentList"/>
    <dgm:cxn modelId="{26ACD728-988E-E243-8044-4BDDF726025A}" type="presParOf" srcId="{44485E0C-7F12-DD44-9C73-17904669189E}" destId="{2A6F02B2-2D7B-6C47-9F34-556BED12F0CA}" srcOrd="3" destOrd="0" presId="urn:microsoft.com/office/officeart/2008/layout/VerticalAccentList"/>
    <dgm:cxn modelId="{BF38D9D4-1DD5-B94C-AB9C-1FBD12AD2995}" type="presParOf" srcId="{2A6F02B2-2D7B-6C47-9F34-556BED12F0CA}" destId="{E636F0BA-51CA-7946-8A14-E9C522B7B534}" srcOrd="0" destOrd="0" presId="urn:microsoft.com/office/officeart/2008/layout/VerticalAccentList"/>
    <dgm:cxn modelId="{9AEECCEB-D114-A944-AC90-880A5BA2A594}" type="presParOf" srcId="{44485E0C-7F12-DD44-9C73-17904669189E}" destId="{AA41C697-04A8-D741-A8AF-8409272EC3E9}" srcOrd="4" destOrd="0" presId="urn:microsoft.com/office/officeart/2008/layout/VerticalAccentList"/>
    <dgm:cxn modelId="{B26B9527-B658-FB44-A5BF-6BB5AB422BD3}" type="presParOf" srcId="{AA41C697-04A8-D741-A8AF-8409272EC3E9}" destId="{DE10951B-805C-874F-8CCE-05E56C7202E5}" srcOrd="0" destOrd="0" presId="urn:microsoft.com/office/officeart/2008/layout/VerticalAccentList"/>
    <dgm:cxn modelId="{98B191AA-09F2-CB46-9950-EC6171EE4F0A}" type="presParOf" srcId="{AA41C697-04A8-D741-A8AF-8409272EC3E9}" destId="{51BC4590-8F5F-3842-BE4D-D3B7A74BA10F}" srcOrd="1" destOrd="0" presId="urn:microsoft.com/office/officeart/2008/layout/VerticalAccentList"/>
    <dgm:cxn modelId="{65ACF455-9F4F-0343-BA20-E3CA0F67CFB9}" type="presParOf" srcId="{AA41C697-04A8-D741-A8AF-8409272EC3E9}" destId="{BA4259DC-4319-8649-8ACB-B166BD7A712C}" srcOrd="2" destOrd="0" presId="urn:microsoft.com/office/officeart/2008/layout/VerticalAccentList"/>
    <dgm:cxn modelId="{803188BB-1F9B-9A46-A3E2-2F3A83414692}" type="presParOf" srcId="{AA41C697-04A8-D741-A8AF-8409272EC3E9}" destId="{EC07486C-BAB2-2C4B-8D25-B999F5A4905E}" srcOrd="3" destOrd="0" presId="urn:microsoft.com/office/officeart/2008/layout/VerticalAccentList"/>
    <dgm:cxn modelId="{EADBBB22-2475-6849-BA3C-08F0470E84DC}" type="presParOf" srcId="{AA41C697-04A8-D741-A8AF-8409272EC3E9}" destId="{9C072EDF-AACF-C546-A6F9-1E131FE4F316}" srcOrd="4" destOrd="0" presId="urn:microsoft.com/office/officeart/2008/layout/VerticalAccentList"/>
    <dgm:cxn modelId="{E498D862-8F18-9B46-871F-A69D089ECAF9}" type="presParOf" srcId="{AA41C697-04A8-D741-A8AF-8409272EC3E9}" destId="{60AFE8E0-594E-8D47-86FC-66F1025B57FF}" srcOrd="5" destOrd="0" presId="urn:microsoft.com/office/officeart/2008/layout/VerticalAccentList"/>
    <dgm:cxn modelId="{ADA63418-494F-7146-98B6-59B761CD315A}" type="presParOf" srcId="{AA41C697-04A8-D741-A8AF-8409272EC3E9}" destId="{1869AED9-C368-834E-B1FA-1AA3C4546EF6}" srcOrd="6" destOrd="0" presId="urn:microsoft.com/office/officeart/2008/layout/VerticalAccentList"/>
    <dgm:cxn modelId="{66604282-8A1D-154B-89C3-FF0DC2CBEE12}" type="presParOf" srcId="{44485E0C-7F12-DD44-9C73-17904669189E}" destId="{83840303-BC0A-3B4A-9B33-0B0EB6B63889}" srcOrd="5" destOrd="0" presId="urn:microsoft.com/office/officeart/2008/layout/VerticalAccentList"/>
    <dgm:cxn modelId="{3A5292AE-A765-C94D-8100-E06E544B369E}" type="presParOf" srcId="{44485E0C-7F12-DD44-9C73-17904669189E}" destId="{B8D913B0-0054-3F47-8065-16EFAEB72702}" srcOrd="6" destOrd="0" presId="urn:microsoft.com/office/officeart/2008/layout/VerticalAccentList"/>
    <dgm:cxn modelId="{04FDEB9B-DBB1-6340-BD60-2039CA38415C}" type="presParOf" srcId="{B8D913B0-0054-3F47-8065-16EFAEB72702}" destId="{8D796ACF-7B5A-E544-B454-4234E0A3B646}" srcOrd="0" destOrd="0" presId="urn:microsoft.com/office/officeart/2008/layout/VerticalAccentList"/>
    <dgm:cxn modelId="{6EA10353-7233-E64D-B975-559E868BA916}" type="presParOf" srcId="{44485E0C-7F12-DD44-9C73-17904669189E}" destId="{BF442959-1CFA-6041-8137-634768F0DEFD}" srcOrd="7" destOrd="0" presId="urn:microsoft.com/office/officeart/2008/layout/VerticalAccentList"/>
    <dgm:cxn modelId="{68D1B12C-65F4-3B43-842F-BB40F1054F26}" type="presParOf" srcId="{BF442959-1CFA-6041-8137-634768F0DEFD}" destId="{752859AF-C1F0-3B43-8DFF-505FBBDEBE47}" srcOrd="0" destOrd="0" presId="urn:microsoft.com/office/officeart/2008/layout/VerticalAccentList"/>
    <dgm:cxn modelId="{D6AAEC83-62E6-3D4E-92AE-E17BAFA1695E}" type="presParOf" srcId="{BF442959-1CFA-6041-8137-634768F0DEFD}" destId="{5149E856-D7C9-C446-8C40-309AAE06C5BA}" srcOrd="1" destOrd="0" presId="urn:microsoft.com/office/officeart/2008/layout/VerticalAccentList"/>
    <dgm:cxn modelId="{00FF9520-1134-D947-A7B1-7340BE3747EF}" type="presParOf" srcId="{BF442959-1CFA-6041-8137-634768F0DEFD}" destId="{E0A19CE1-2899-C144-B1D6-A4971710C131}" srcOrd="2" destOrd="0" presId="urn:microsoft.com/office/officeart/2008/layout/VerticalAccentList"/>
    <dgm:cxn modelId="{58847075-6131-2045-BB3B-37FEB15E5253}" type="presParOf" srcId="{BF442959-1CFA-6041-8137-634768F0DEFD}" destId="{E4B59CE0-C927-CB47-901D-5115FC7F1A46}" srcOrd="3" destOrd="0" presId="urn:microsoft.com/office/officeart/2008/layout/VerticalAccentList"/>
    <dgm:cxn modelId="{09AE564B-F392-8945-9FA4-DF4BCCFA91E6}" type="presParOf" srcId="{BF442959-1CFA-6041-8137-634768F0DEFD}" destId="{609DB84D-40DE-9E47-8FCD-F05CF92AD7F9}" srcOrd="4" destOrd="0" presId="urn:microsoft.com/office/officeart/2008/layout/VerticalAccentList"/>
    <dgm:cxn modelId="{FCD82DB5-D906-484F-A5AE-A377B76E199D}" type="presParOf" srcId="{BF442959-1CFA-6041-8137-634768F0DEFD}" destId="{8B325D10-B93D-4147-9BE4-7AB02BCF9FDC}" srcOrd="5" destOrd="0" presId="urn:microsoft.com/office/officeart/2008/layout/VerticalAccentList"/>
    <dgm:cxn modelId="{088394D4-95FA-EA4D-A95C-00D143FA6D8D}" type="presParOf" srcId="{BF442959-1CFA-6041-8137-634768F0DEFD}" destId="{A93244AC-EB6B-2549-ABBA-A5CC50A25A0D}"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AE5299-2555-6D45-AE8C-3A0D551C6FE9}" type="doc">
      <dgm:prSet loTypeId="urn:microsoft.com/office/officeart/2005/8/layout/hProcess9" loCatId="process" qsTypeId="urn:microsoft.com/office/officeart/2005/8/quickstyle/simple2" qsCatId="simple" csTypeId="urn:microsoft.com/office/officeart/2005/8/colors/colorful4" csCatId="colorful" phldr="1"/>
      <dgm:spPr/>
      <dgm:t>
        <a:bodyPr/>
        <a:lstStyle/>
        <a:p>
          <a:endParaRPr lang="es-ES"/>
        </a:p>
      </dgm:t>
    </dgm:pt>
    <dgm:pt modelId="{0DDE4C2B-DB81-7D45-B017-C877015DB046}">
      <dgm:prSet custT="1"/>
      <dgm:spPr>
        <a:solidFill>
          <a:srgbClr val="142B48"/>
        </a:solidFill>
      </dgm:spPr>
      <dgm:t>
        <a:bodyPr/>
        <a:lstStyle/>
        <a:p>
          <a:r>
            <a:rPr lang="es-CO" sz="2000" b="1" dirty="0">
              <a:latin typeface="Montserrat" pitchFamily="2" charset="77"/>
            </a:rPr>
            <a:t>PSA UNIDO A PROTEÍNAS: </a:t>
          </a:r>
          <a:r>
            <a:rPr lang="es-CO" sz="2000" dirty="0">
              <a:latin typeface="Montserrat" pitchFamily="2" charset="77"/>
            </a:rPr>
            <a:t>ligado al </a:t>
          </a:r>
          <a:r>
            <a:rPr lang="el-GR" sz="2000" dirty="0"/>
            <a:t>α-1 </a:t>
          </a:r>
          <a:r>
            <a:rPr lang="es-CO" sz="2000" dirty="0">
              <a:latin typeface="Montserrat" pitchFamily="2" charset="77"/>
            </a:rPr>
            <a:t>antiquimiotripsina y una menor proporción al </a:t>
          </a:r>
          <a:r>
            <a:rPr lang="el-GR" sz="2000" dirty="0"/>
            <a:t>α 1 </a:t>
          </a:r>
          <a:r>
            <a:rPr lang="es-CO" sz="2000" dirty="0">
              <a:latin typeface="Montserrat" pitchFamily="2" charset="77"/>
            </a:rPr>
            <a:t>antitripsina </a:t>
          </a:r>
          <a:r>
            <a:rPr lang="es-ES" sz="2000" dirty="0">
              <a:latin typeface="Montserrat" pitchFamily="2" charset="77"/>
            </a:rPr>
            <a:t>(entre 65 – 90 %).</a:t>
          </a:r>
          <a:endParaRPr lang="es-CO" sz="2000" dirty="0">
            <a:latin typeface="Montserrat" pitchFamily="2" charset="77"/>
          </a:endParaRPr>
        </a:p>
      </dgm:t>
    </dgm:pt>
    <dgm:pt modelId="{9FCB8F8E-AD61-A34F-B184-714E5B729E17}" type="parTrans" cxnId="{82FB5612-DC5F-4741-890A-95E2B6D2EFF4}">
      <dgm:prSet/>
      <dgm:spPr/>
      <dgm:t>
        <a:bodyPr/>
        <a:lstStyle/>
        <a:p>
          <a:endParaRPr lang="es-ES" sz="2400">
            <a:latin typeface="Montserrat" pitchFamily="2" charset="77"/>
          </a:endParaRPr>
        </a:p>
      </dgm:t>
    </dgm:pt>
    <dgm:pt modelId="{F2089B4C-DCFA-8E42-843B-2872F6009D10}" type="sibTrans" cxnId="{82FB5612-DC5F-4741-890A-95E2B6D2EFF4}">
      <dgm:prSet/>
      <dgm:spPr/>
      <dgm:t>
        <a:bodyPr/>
        <a:lstStyle/>
        <a:p>
          <a:endParaRPr lang="es-ES" sz="2400">
            <a:latin typeface="Montserrat" pitchFamily="2" charset="77"/>
          </a:endParaRPr>
        </a:p>
      </dgm:t>
    </dgm:pt>
    <dgm:pt modelId="{59860C92-7BAE-9147-BE26-3665C8B8AFCC}">
      <dgm:prSet custT="1"/>
      <dgm:spPr>
        <a:solidFill>
          <a:srgbClr val="00ABA7"/>
        </a:solidFill>
      </dgm:spPr>
      <dgm:t>
        <a:bodyPr/>
        <a:lstStyle/>
        <a:p>
          <a:r>
            <a:rPr lang="es-ES" sz="2400" b="1" dirty="0">
              <a:latin typeface="Montserrat" pitchFamily="2" charset="77"/>
            </a:rPr>
            <a:t>PSA libre: </a:t>
          </a:r>
          <a:r>
            <a:rPr lang="es-ES" sz="2400" dirty="0">
              <a:latin typeface="Montserrat" pitchFamily="2" charset="77"/>
            </a:rPr>
            <a:t>10 – 35%. </a:t>
          </a:r>
          <a:endParaRPr lang="es-CO" sz="2400" dirty="0">
            <a:latin typeface="Montserrat" pitchFamily="2" charset="77"/>
          </a:endParaRPr>
        </a:p>
      </dgm:t>
    </dgm:pt>
    <dgm:pt modelId="{18C244BC-B25F-A74B-B129-0CA1EE0A7BB8}" type="parTrans" cxnId="{E9C1FA9A-685C-9944-8409-3D8F2CC90962}">
      <dgm:prSet/>
      <dgm:spPr/>
      <dgm:t>
        <a:bodyPr/>
        <a:lstStyle/>
        <a:p>
          <a:endParaRPr lang="es-ES" sz="2400">
            <a:latin typeface="Montserrat" pitchFamily="2" charset="77"/>
          </a:endParaRPr>
        </a:p>
      </dgm:t>
    </dgm:pt>
    <dgm:pt modelId="{1ACB8D16-5B16-2A48-B595-C133C683D7DC}" type="sibTrans" cxnId="{E9C1FA9A-685C-9944-8409-3D8F2CC90962}">
      <dgm:prSet/>
      <dgm:spPr/>
      <dgm:t>
        <a:bodyPr/>
        <a:lstStyle/>
        <a:p>
          <a:endParaRPr lang="es-ES" sz="2400">
            <a:latin typeface="Montserrat" pitchFamily="2" charset="77"/>
          </a:endParaRPr>
        </a:p>
      </dgm:t>
    </dgm:pt>
    <dgm:pt modelId="{6EC4AED2-2DEB-FA40-92E3-5310C72B6861}" type="pres">
      <dgm:prSet presAssocID="{0EAE5299-2555-6D45-AE8C-3A0D551C6FE9}" presName="CompostProcess" presStyleCnt="0">
        <dgm:presLayoutVars>
          <dgm:dir/>
          <dgm:resizeHandles val="exact"/>
        </dgm:presLayoutVars>
      </dgm:prSet>
      <dgm:spPr/>
    </dgm:pt>
    <dgm:pt modelId="{BFBE5EC6-5C84-EF43-88D3-B020E3B346C2}" type="pres">
      <dgm:prSet presAssocID="{0EAE5299-2555-6D45-AE8C-3A0D551C6FE9}" presName="arrow" presStyleLbl="bgShp" presStyleIdx="0" presStyleCnt="1"/>
      <dgm:spPr>
        <a:solidFill>
          <a:schemeClr val="bg2">
            <a:lumMod val="75000"/>
          </a:schemeClr>
        </a:solidFill>
      </dgm:spPr>
    </dgm:pt>
    <dgm:pt modelId="{11593D34-96A0-794B-989E-ECE9FB243480}" type="pres">
      <dgm:prSet presAssocID="{0EAE5299-2555-6D45-AE8C-3A0D551C6FE9}" presName="linearProcess" presStyleCnt="0"/>
      <dgm:spPr/>
    </dgm:pt>
    <dgm:pt modelId="{18D7B642-7F5C-8047-B4B3-4BB7013270BC}" type="pres">
      <dgm:prSet presAssocID="{0DDE4C2B-DB81-7D45-B017-C877015DB046}" presName="textNode" presStyleLbl="node1" presStyleIdx="0" presStyleCnt="2" custScaleY="148908">
        <dgm:presLayoutVars>
          <dgm:bulletEnabled val="1"/>
        </dgm:presLayoutVars>
      </dgm:prSet>
      <dgm:spPr/>
    </dgm:pt>
    <dgm:pt modelId="{ADD6DBDC-AB3E-854D-BE34-7079AD2CA11D}" type="pres">
      <dgm:prSet presAssocID="{F2089B4C-DCFA-8E42-843B-2872F6009D10}" presName="sibTrans" presStyleCnt="0"/>
      <dgm:spPr/>
    </dgm:pt>
    <dgm:pt modelId="{1701E64E-8216-C842-8A52-BA7A3B3B5B64}" type="pres">
      <dgm:prSet presAssocID="{59860C92-7BAE-9147-BE26-3665C8B8AFCC}" presName="textNode" presStyleLbl="node1" presStyleIdx="1" presStyleCnt="2">
        <dgm:presLayoutVars>
          <dgm:bulletEnabled val="1"/>
        </dgm:presLayoutVars>
      </dgm:prSet>
      <dgm:spPr/>
    </dgm:pt>
  </dgm:ptLst>
  <dgm:cxnLst>
    <dgm:cxn modelId="{1F070503-B9A6-7A43-B010-2F717F8AE2F1}" type="presOf" srcId="{0DDE4C2B-DB81-7D45-B017-C877015DB046}" destId="{18D7B642-7F5C-8047-B4B3-4BB7013270BC}" srcOrd="0" destOrd="0" presId="urn:microsoft.com/office/officeart/2005/8/layout/hProcess9"/>
    <dgm:cxn modelId="{82FB5612-DC5F-4741-890A-95E2B6D2EFF4}" srcId="{0EAE5299-2555-6D45-AE8C-3A0D551C6FE9}" destId="{0DDE4C2B-DB81-7D45-B017-C877015DB046}" srcOrd="0" destOrd="0" parTransId="{9FCB8F8E-AD61-A34F-B184-714E5B729E17}" sibTransId="{F2089B4C-DCFA-8E42-843B-2872F6009D10}"/>
    <dgm:cxn modelId="{7E5DC486-389B-4A42-A34D-615EEA0D4C31}" type="presOf" srcId="{0EAE5299-2555-6D45-AE8C-3A0D551C6FE9}" destId="{6EC4AED2-2DEB-FA40-92E3-5310C72B6861}" srcOrd="0" destOrd="0" presId="urn:microsoft.com/office/officeart/2005/8/layout/hProcess9"/>
    <dgm:cxn modelId="{E9C1FA9A-685C-9944-8409-3D8F2CC90962}" srcId="{0EAE5299-2555-6D45-AE8C-3A0D551C6FE9}" destId="{59860C92-7BAE-9147-BE26-3665C8B8AFCC}" srcOrd="1" destOrd="0" parTransId="{18C244BC-B25F-A74B-B129-0CA1EE0A7BB8}" sibTransId="{1ACB8D16-5B16-2A48-B595-C133C683D7DC}"/>
    <dgm:cxn modelId="{BE5310F2-A0B7-D340-9550-8B5CD71FD8C1}" type="presOf" srcId="{59860C92-7BAE-9147-BE26-3665C8B8AFCC}" destId="{1701E64E-8216-C842-8A52-BA7A3B3B5B64}" srcOrd="0" destOrd="0" presId="urn:microsoft.com/office/officeart/2005/8/layout/hProcess9"/>
    <dgm:cxn modelId="{F9618D82-F3E9-9846-99B8-B4E08C01A447}" type="presParOf" srcId="{6EC4AED2-2DEB-FA40-92E3-5310C72B6861}" destId="{BFBE5EC6-5C84-EF43-88D3-B020E3B346C2}" srcOrd="0" destOrd="0" presId="urn:microsoft.com/office/officeart/2005/8/layout/hProcess9"/>
    <dgm:cxn modelId="{78097A53-E8C6-1640-855B-1C5B6C6A0036}" type="presParOf" srcId="{6EC4AED2-2DEB-FA40-92E3-5310C72B6861}" destId="{11593D34-96A0-794B-989E-ECE9FB243480}" srcOrd="1" destOrd="0" presId="urn:microsoft.com/office/officeart/2005/8/layout/hProcess9"/>
    <dgm:cxn modelId="{23C3B57F-6735-CA4E-8891-77AF5B45CACF}" type="presParOf" srcId="{11593D34-96A0-794B-989E-ECE9FB243480}" destId="{18D7B642-7F5C-8047-B4B3-4BB7013270BC}" srcOrd="0" destOrd="0" presId="urn:microsoft.com/office/officeart/2005/8/layout/hProcess9"/>
    <dgm:cxn modelId="{45104236-FA50-3B49-9EB5-41B1AEC1769F}" type="presParOf" srcId="{11593D34-96A0-794B-989E-ECE9FB243480}" destId="{ADD6DBDC-AB3E-854D-BE34-7079AD2CA11D}" srcOrd="1" destOrd="0" presId="urn:microsoft.com/office/officeart/2005/8/layout/hProcess9"/>
    <dgm:cxn modelId="{812BDBAC-30E0-BF41-834F-40A8158F4ED7}" type="presParOf" srcId="{11593D34-96A0-794B-989E-ECE9FB243480}" destId="{1701E64E-8216-C842-8A52-BA7A3B3B5B64}"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798657-A4DB-0C49-A649-A19A010089DA}" type="doc">
      <dgm:prSet loTypeId="urn:microsoft.com/office/officeart/2005/8/layout/bProcess4" loCatId="process" qsTypeId="urn:microsoft.com/office/officeart/2005/8/quickstyle/simple2" qsCatId="simple" csTypeId="urn:microsoft.com/office/officeart/2005/8/colors/colorful4" csCatId="colorful" phldr="1"/>
      <dgm:spPr/>
      <dgm:t>
        <a:bodyPr/>
        <a:lstStyle/>
        <a:p>
          <a:endParaRPr lang="es-ES"/>
        </a:p>
      </dgm:t>
    </dgm:pt>
    <dgm:pt modelId="{999DEF80-5176-5F47-867F-6D1C433196EA}">
      <dgm:prSet custT="1"/>
      <dgm:spPr/>
      <dgm:t>
        <a:bodyPr/>
        <a:lstStyle/>
        <a:p>
          <a:r>
            <a:rPr lang="es-CO" sz="1400" b="0" dirty="0">
              <a:latin typeface="Montserrat" pitchFamily="2" charset="77"/>
            </a:rPr>
            <a:t>Hiperplasia prostática benigna.</a:t>
          </a:r>
        </a:p>
      </dgm:t>
    </dgm:pt>
    <dgm:pt modelId="{EB16EAFD-9ED6-B045-981E-97EB7274C9C2}" type="parTrans" cxnId="{1AE0BFFD-3AA6-6F41-8160-B2E5DBE1B5CF}">
      <dgm:prSet/>
      <dgm:spPr/>
      <dgm:t>
        <a:bodyPr/>
        <a:lstStyle/>
        <a:p>
          <a:endParaRPr lang="es-ES" sz="1400" b="0"/>
        </a:p>
      </dgm:t>
    </dgm:pt>
    <dgm:pt modelId="{160D917D-57EF-964D-8BE9-B2CB5156A496}" type="sibTrans" cxnId="{1AE0BFFD-3AA6-6F41-8160-B2E5DBE1B5CF}">
      <dgm:prSet/>
      <dgm:spPr/>
      <dgm:t>
        <a:bodyPr/>
        <a:lstStyle/>
        <a:p>
          <a:endParaRPr lang="es-ES" sz="1400" b="0"/>
        </a:p>
      </dgm:t>
    </dgm:pt>
    <dgm:pt modelId="{A05621E5-0539-D74A-BB09-3F1F8A779E83}">
      <dgm:prSet custT="1"/>
      <dgm:spPr/>
      <dgm:t>
        <a:bodyPr/>
        <a:lstStyle/>
        <a:p>
          <a:r>
            <a:rPr lang="es-CO" sz="1400" b="0" dirty="0">
              <a:latin typeface="Montserrat" pitchFamily="2" charset="77"/>
            </a:rPr>
            <a:t>Prostatitis aguda.</a:t>
          </a:r>
        </a:p>
      </dgm:t>
    </dgm:pt>
    <dgm:pt modelId="{DEA5D6AA-B779-5A44-8614-D772C7625D4B}" type="parTrans" cxnId="{19D9324B-3633-3449-A5F3-FEC6DA1A23B6}">
      <dgm:prSet/>
      <dgm:spPr/>
      <dgm:t>
        <a:bodyPr/>
        <a:lstStyle/>
        <a:p>
          <a:endParaRPr lang="es-ES" sz="1400" b="0"/>
        </a:p>
      </dgm:t>
    </dgm:pt>
    <dgm:pt modelId="{C0CFFB50-B83B-4148-ACF2-CFFE4A9DA5B3}" type="sibTrans" cxnId="{19D9324B-3633-3449-A5F3-FEC6DA1A23B6}">
      <dgm:prSet/>
      <dgm:spPr/>
      <dgm:t>
        <a:bodyPr/>
        <a:lstStyle/>
        <a:p>
          <a:endParaRPr lang="es-ES" sz="1400" b="0"/>
        </a:p>
      </dgm:t>
    </dgm:pt>
    <dgm:pt modelId="{EC0469DF-BB3B-5344-9A08-3FDE47D421F4}">
      <dgm:prSet custT="1"/>
      <dgm:spPr/>
      <dgm:t>
        <a:bodyPr/>
        <a:lstStyle/>
        <a:p>
          <a:r>
            <a:rPr lang="es-CO" sz="1400" b="0" dirty="0">
              <a:latin typeface="Montserrat" pitchFamily="2" charset="77"/>
            </a:rPr>
            <a:t>Infección urinaria.</a:t>
          </a:r>
        </a:p>
      </dgm:t>
    </dgm:pt>
    <dgm:pt modelId="{E2309057-8404-F54B-ABA1-605147D9C96A}" type="parTrans" cxnId="{2335106E-967B-BB43-A47A-C5B30E5FE329}">
      <dgm:prSet/>
      <dgm:spPr/>
      <dgm:t>
        <a:bodyPr/>
        <a:lstStyle/>
        <a:p>
          <a:endParaRPr lang="es-ES" sz="1400" b="0"/>
        </a:p>
      </dgm:t>
    </dgm:pt>
    <dgm:pt modelId="{CFE67C03-B146-1F4F-9087-9F12191B6635}" type="sibTrans" cxnId="{2335106E-967B-BB43-A47A-C5B30E5FE329}">
      <dgm:prSet/>
      <dgm:spPr/>
      <dgm:t>
        <a:bodyPr/>
        <a:lstStyle/>
        <a:p>
          <a:endParaRPr lang="es-ES" sz="1400" b="0"/>
        </a:p>
      </dgm:t>
    </dgm:pt>
    <dgm:pt modelId="{31DED966-EDE9-7C4F-842B-E927310FA997}">
      <dgm:prSet custT="1"/>
      <dgm:spPr/>
      <dgm:t>
        <a:bodyPr/>
        <a:lstStyle/>
        <a:p>
          <a:r>
            <a:rPr lang="es-CO" sz="1400" b="0" dirty="0">
              <a:latin typeface="Montserrat" pitchFamily="2" charset="77"/>
            </a:rPr>
            <a:t>Inflamación subclínica.</a:t>
          </a:r>
        </a:p>
      </dgm:t>
    </dgm:pt>
    <dgm:pt modelId="{C454BCC6-2269-AA4E-8111-5A7C2570EFF8}" type="parTrans" cxnId="{DA8985BD-8E50-554C-8EEA-8367CFB89178}">
      <dgm:prSet/>
      <dgm:spPr/>
      <dgm:t>
        <a:bodyPr/>
        <a:lstStyle/>
        <a:p>
          <a:endParaRPr lang="es-ES" sz="1400" b="0"/>
        </a:p>
      </dgm:t>
    </dgm:pt>
    <dgm:pt modelId="{145375AF-5F70-2B41-B188-1265E94B331C}" type="sibTrans" cxnId="{DA8985BD-8E50-554C-8EEA-8367CFB89178}">
      <dgm:prSet/>
      <dgm:spPr/>
      <dgm:t>
        <a:bodyPr/>
        <a:lstStyle/>
        <a:p>
          <a:endParaRPr lang="es-ES" sz="1400" b="0"/>
        </a:p>
      </dgm:t>
    </dgm:pt>
    <dgm:pt modelId="{A53E9781-447D-B545-ADC8-7E786080C9C9}">
      <dgm:prSet custT="1"/>
      <dgm:spPr/>
      <dgm:t>
        <a:bodyPr/>
        <a:lstStyle/>
        <a:p>
          <a:r>
            <a:rPr lang="es-CO" sz="1400" b="0" dirty="0">
              <a:latin typeface="Montserrat" pitchFamily="2" charset="77"/>
            </a:rPr>
            <a:t>Biopsia de próstata.</a:t>
          </a:r>
        </a:p>
      </dgm:t>
    </dgm:pt>
    <dgm:pt modelId="{97B7F2E3-2AF5-254F-A526-46974E947F1E}" type="parTrans" cxnId="{CDD7FF24-8169-E24C-A932-8AD00D2E1D27}">
      <dgm:prSet/>
      <dgm:spPr/>
      <dgm:t>
        <a:bodyPr/>
        <a:lstStyle/>
        <a:p>
          <a:endParaRPr lang="es-ES" sz="1400" b="0"/>
        </a:p>
      </dgm:t>
    </dgm:pt>
    <dgm:pt modelId="{1E008BE2-DFC8-1D4C-9641-432EE63BB1A7}" type="sibTrans" cxnId="{CDD7FF24-8169-E24C-A932-8AD00D2E1D27}">
      <dgm:prSet/>
      <dgm:spPr/>
      <dgm:t>
        <a:bodyPr/>
        <a:lstStyle/>
        <a:p>
          <a:endParaRPr lang="es-ES" sz="1400" b="0"/>
        </a:p>
      </dgm:t>
    </dgm:pt>
    <dgm:pt modelId="{39E0D212-9086-3646-9601-319D09E085F2}">
      <dgm:prSet custT="1"/>
      <dgm:spPr/>
      <dgm:t>
        <a:bodyPr/>
        <a:lstStyle/>
        <a:p>
          <a:r>
            <a:rPr lang="es-CO" sz="1400" b="0" dirty="0">
              <a:latin typeface="Montserrat" pitchFamily="2" charset="77"/>
            </a:rPr>
            <a:t>Instrumentación endouretral.</a:t>
          </a:r>
        </a:p>
      </dgm:t>
    </dgm:pt>
    <dgm:pt modelId="{7D488945-3B26-3C46-8262-7AFABA4BC0A3}" type="parTrans" cxnId="{78823451-F6C8-3E48-A58D-7A04F07D62B9}">
      <dgm:prSet/>
      <dgm:spPr/>
      <dgm:t>
        <a:bodyPr/>
        <a:lstStyle/>
        <a:p>
          <a:endParaRPr lang="es-ES" sz="1400" b="0"/>
        </a:p>
      </dgm:t>
    </dgm:pt>
    <dgm:pt modelId="{C70D07FC-DD14-FE41-887D-55EFE9F139C5}" type="sibTrans" cxnId="{78823451-F6C8-3E48-A58D-7A04F07D62B9}">
      <dgm:prSet/>
      <dgm:spPr/>
      <dgm:t>
        <a:bodyPr/>
        <a:lstStyle/>
        <a:p>
          <a:endParaRPr lang="es-ES" sz="1400" b="0"/>
        </a:p>
      </dgm:t>
    </dgm:pt>
    <dgm:pt modelId="{6D4F161C-5CD3-544B-8640-8D8AE9721DFB}">
      <dgm:prSet custT="1"/>
      <dgm:spPr/>
      <dgm:t>
        <a:bodyPr/>
        <a:lstStyle/>
        <a:p>
          <a:r>
            <a:rPr lang="es-CO" sz="1400" b="0" dirty="0">
              <a:latin typeface="Montserrat" pitchFamily="2" charset="77"/>
            </a:rPr>
            <a:t>Retención urinaria.</a:t>
          </a:r>
        </a:p>
      </dgm:t>
    </dgm:pt>
    <dgm:pt modelId="{B2EC8695-E155-254B-9E21-CEE967FAFBF6}" type="parTrans" cxnId="{9CC7F703-4365-8947-AC72-813D76C89FF9}">
      <dgm:prSet/>
      <dgm:spPr/>
      <dgm:t>
        <a:bodyPr/>
        <a:lstStyle/>
        <a:p>
          <a:endParaRPr lang="es-ES" sz="1400" b="0"/>
        </a:p>
      </dgm:t>
    </dgm:pt>
    <dgm:pt modelId="{48CE52D7-FD74-984D-81B6-96E82CA8846A}" type="sibTrans" cxnId="{9CC7F703-4365-8947-AC72-813D76C89FF9}">
      <dgm:prSet/>
      <dgm:spPr/>
      <dgm:t>
        <a:bodyPr/>
        <a:lstStyle/>
        <a:p>
          <a:endParaRPr lang="es-ES" sz="1400" b="0"/>
        </a:p>
      </dgm:t>
    </dgm:pt>
    <dgm:pt modelId="{A414AABA-2C68-1B4F-A185-FCF36B7B60FF}">
      <dgm:prSet custT="1"/>
      <dgm:spPr/>
      <dgm:t>
        <a:bodyPr/>
        <a:lstStyle/>
        <a:p>
          <a:r>
            <a:rPr lang="es-CO" sz="1400" b="0" dirty="0">
              <a:latin typeface="Montserrat" pitchFamily="2" charset="77"/>
            </a:rPr>
            <a:t>Eyaculación.</a:t>
          </a:r>
        </a:p>
      </dgm:t>
    </dgm:pt>
    <dgm:pt modelId="{689B91FB-73CA-FD4F-8BEF-115865379D80}" type="parTrans" cxnId="{0BFCBC6C-7CD7-1D4E-BF58-5FD282425C1A}">
      <dgm:prSet/>
      <dgm:spPr/>
      <dgm:t>
        <a:bodyPr/>
        <a:lstStyle/>
        <a:p>
          <a:endParaRPr lang="es-ES" sz="1400" b="0"/>
        </a:p>
      </dgm:t>
    </dgm:pt>
    <dgm:pt modelId="{F6FA4F95-F2D1-3E48-AC9E-C227A3C92C77}" type="sibTrans" cxnId="{0BFCBC6C-7CD7-1D4E-BF58-5FD282425C1A}">
      <dgm:prSet/>
      <dgm:spPr/>
      <dgm:t>
        <a:bodyPr/>
        <a:lstStyle/>
        <a:p>
          <a:endParaRPr lang="es-ES" sz="1400" b="0"/>
        </a:p>
      </dgm:t>
    </dgm:pt>
    <dgm:pt modelId="{6272B064-44B7-354C-A5F2-646882316464}">
      <dgm:prSet custT="1"/>
      <dgm:spPr/>
      <dgm:t>
        <a:bodyPr/>
        <a:lstStyle/>
        <a:p>
          <a:r>
            <a:rPr lang="es-CO" sz="1400" b="0" dirty="0">
              <a:latin typeface="Montserrat" pitchFamily="2" charset="77"/>
            </a:rPr>
            <a:t>Traumatismo perineal.</a:t>
          </a:r>
        </a:p>
      </dgm:t>
    </dgm:pt>
    <dgm:pt modelId="{B6C31689-EA56-0B44-B22B-20DFBB5A79EC}" type="parTrans" cxnId="{53C7ABCD-2D88-394F-B989-3ED7D9F16A0A}">
      <dgm:prSet/>
      <dgm:spPr/>
      <dgm:t>
        <a:bodyPr/>
        <a:lstStyle/>
        <a:p>
          <a:endParaRPr lang="es-ES" sz="1400" b="0"/>
        </a:p>
      </dgm:t>
    </dgm:pt>
    <dgm:pt modelId="{65C4D959-B58C-A340-BEAE-D493287F973C}" type="sibTrans" cxnId="{53C7ABCD-2D88-394F-B989-3ED7D9F16A0A}">
      <dgm:prSet/>
      <dgm:spPr/>
      <dgm:t>
        <a:bodyPr/>
        <a:lstStyle/>
        <a:p>
          <a:endParaRPr lang="es-ES" sz="1400" b="0"/>
        </a:p>
      </dgm:t>
    </dgm:pt>
    <dgm:pt modelId="{8AE80D02-B2AF-9D4A-9037-03A17F8D00F2}" type="pres">
      <dgm:prSet presAssocID="{E1798657-A4DB-0C49-A649-A19A010089DA}" presName="Name0" presStyleCnt="0">
        <dgm:presLayoutVars>
          <dgm:dir/>
          <dgm:resizeHandles/>
        </dgm:presLayoutVars>
      </dgm:prSet>
      <dgm:spPr/>
    </dgm:pt>
    <dgm:pt modelId="{60E5E927-EFF7-4646-8F06-583CCE61CC0F}" type="pres">
      <dgm:prSet presAssocID="{999DEF80-5176-5F47-867F-6D1C433196EA}" presName="compNode" presStyleCnt="0"/>
      <dgm:spPr/>
    </dgm:pt>
    <dgm:pt modelId="{86903A44-C213-6F4A-BCD2-B27100E7AE25}" type="pres">
      <dgm:prSet presAssocID="{999DEF80-5176-5F47-867F-6D1C433196EA}" presName="dummyConnPt" presStyleCnt="0"/>
      <dgm:spPr/>
    </dgm:pt>
    <dgm:pt modelId="{E97DBE58-F150-B84B-B36A-FC24B90D5E41}" type="pres">
      <dgm:prSet presAssocID="{999DEF80-5176-5F47-867F-6D1C433196EA}" presName="node" presStyleLbl="node1" presStyleIdx="0" presStyleCnt="9">
        <dgm:presLayoutVars>
          <dgm:bulletEnabled val="1"/>
        </dgm:presLayoutVars>
      </dgm:prSet>
      <dgm:spPr/>
    </dgm:pt>
    <dgm:pt modelId="{CA712B91-AC3E-4140-811A-7D0BF8ADAC8A}" type="pres">
      <dgm:prSet presAssocID="{160D917D-57EF-964D-8BE9-B2CB5156A496}" presName="sibTrans" presStyleLbl="bgSibTrans2D1" presStyleIdx="0" presStyleCnt="8"/>
      <dgm:spPr/>
    </dgm:pt>
    <dgm:pt modelId="{5AF20103-1CFB-B249-9308-065C38472588}" type="pres">
      <dgm:prSet presAssocID="{A05621E5-0539-D74A-BB09-3F1F8A779E83}" presName="compNode" presStyleCnt="0"/>
      <dgm:spPr/>
    </dgm:pt>
    <dgm:pt modelId="{9B7DEB44-CD9B-A846-9C8F-E2E5D86BCE91}" type="pres">
      <dgm:prSet presAssocID="{A05621E5-0539-D74A-BB09-3F1F8A779E83}" presName="dummyConnPt" presStyleCnt="0"/>
      <dgm:spPr/>
    </dgm:pt>
    <dgm:pt modelId="{F0AE6E0D-EE5A-454A-81E2-DB123A95C9FF}" type="pres">
      <dgm:prSet presAssocID="{A05621E5-0539-D74A-BB09-3F1F8A779E83}" presName="node" presStyleLbl="node1" presStyleIdx="1" presStyleCnt="9">
        <dgm:presLayoutVars>
          <dgm:bulletEnabled val="1"/>
        </dgm:presLayoutVars>
      </dgm:prSet>
      <dgm:spPr/>
    </dgm:pt>
    <dgm:pt modelId="{23F1B946-DFB7-5A40-AAB6-7ED38D65745E}" type="pres">
      <dgm:prSet presAssocID="{C0CFFB50-B83B-4148-ACF2-CFFE4A9DA5B3}" presName="sibTrans" presStyleLbl="bgSibTrans2D1" presStyleIdx="1" presStyleCnt="8"/>
      <dgm:spPr/>
    </dgm:pt>
    <dgm:pt modelId="{D7ED9B87-A0CF-944C-ADE3-6C8DE2C97E8E}" type="pres">
      <dgm:prSet presAssocID="{EC0469DF-BB3B-5344-9A08-3FDE47D421F4}" presName="compNode" presStyleCnt="0"/>
      <dgm:spPr/>
    </dgm:pt>
    <dgm:pt modelId="{C968F8E5-CA1C-024D-8788-ED034D6DB577}" type="pres">
      <dgm:prSet presAssocID="{EC0469DF-BB3B-5344-9A08-3FDE47D421F4}" presName="dummyConnPt" presStyleCnt="0"/>
      <dgm:spPr/>
    </dgm:pt>
    <dgm:pt modelId="{A77557D1-3EE1-EE48-96D6-FD1F89DDA50E}" type="pres">
      <dgm:prSet presAssocID="{EC0469DF-BB3B-5344-9A08-3FDE47D421F4}" presName="node" presStyleLbl="node1" presStyleIdx="2" presStyleCnt="9">
        <dgm:presLayoutVars>
          <dgm:bulletEnabled val="1"/>
        </dgm:presLayoutVars>
      </dgm:prSet>
      <dgm:spPr/>
    </dgm:pt>
    <dgm:pt modelId="{1BA187E8-84F7-3949-AFE7-ACC6BC33A37E}" type="pres">
      <dgm:prSet presAssocID="{CFE67C03-B146-1F4F-9087-9F12191B6635}" presName="sibTrans" presStyleLbl="bgSibTrans2D1" presStyleIdx="2" presStyleCnt="8"/>
      <dgm:spPr/>
    </dgm:pt>
    <dgm:pt modelId="{E3A29B55-C4D9-0741-BABA-79C899E6A265}" type="pres">
      <dgm:prSet presAssocID="{31DED966-EDE9-7C4F-842B-E927310FA997}" presName="compNode" presStyleCnt="0"/>
      <dgm:spPr/>
    </dgm:pt>
    <dgm:pt modelId="{954F0C8F-EAFD-D441-B967-BA7766A7CFBA}" type="pres">
      <dgm:prSet presAssocID="{31DED966-EDE9-7C4F-842B-E927310FA997}" presName="dummyConnPt" presStyleCnt="0"/>
      <dgm:spPr/>
    </dgm:pt>
    <dgm:pt modelId="{74BD414E-EE56-7F4A-A60D-494F33719EBB}" type="pres">
      <dgm:prSet presAssocID="{31DED966-EDE9-7C4F-842B-E927310FA997}" presName="node" presStyleLbl="node1" presStyleIdx="3" presStyleCnt="9" custScaleX="127183">
        <dgm:presLayoutVars>
          <dgm:bulletEnabled val="1"/>
        </dgm:presLayoutVars>
      </dgm:prSet>
      <dgm:spPr/>
    </dgm:pt>
    <dgm:pt modelId="{21AE6659-9965-BD48-A035-26E54B02AAE4}" type="pres">
      <dgm:prSet presAssocID="{145375AF-5F70-2B41-B188-1265E94B331C}" presName="sibTrans" presStyleLbl="bgSibTrans2D1" presStyleIdx="3" presStyleCnt="8"/>
      <dgm:spPr/>
    </dgm:pt>
    <dgm:pt modelId="{149990E2-2170-6C4B-A281-A3E26DA56DF1}" type="pres">
      <dgm:prSet presAssocID="{A53E9781-447D-B545-ADC8-7E786080C9C9}" presName="compNode" presStyleCnt="0"/>
      <dgm:spPr/>
    </dgm:pt>
    <dgm:pt modelId="{3B463EE0-0B31-0045-BA36-FBFF667B8A07}" type="pres">
      <dgm:prSet presAssocID="{A53E9781-447D-B545-ADC8-7E786080C9C9}" presName="dummyConnPt" presStyleCnt="0"/>
      <dgm:spPr/>
    </dgm:pt>
    <dgm:pt modelId="{AF2DE748-037D-2847-9A44-7FE28205ACA8}" type="pres">
      <dgm:prSet presAssocID="{A53E9781-447D-B545-ADC8-7E786080C9C9}" presName="node" presStyleLbl="node1" presStyleIdx="4" presStyleCnt="9">
        <dgm:presLayoutVars>
          <dgm:bulletEnabled val="1"/>
        </dgm:presLayoutVars>
      </dgm:prSet>
      <dgm:spPr/>
    </dgm:pt>
    <dgm:pt modelId="{44162AC6-E3F3-064E-ABC6-254F115BFBDE}" type="pres">
      <dgm:prSet presAssocID="{1E008BE2-DFC8-1D4C-9641-432EE63BB1A7}" presName="sibTrans" presStyleLbl="bgSibTrans2D1" presStyleIdx="4" presStyleCnt="8"/>
      <dgm:spPr/>
    </dgm:pt>
    <dgm:pt modelId="{DA097447-9BF9-334D-BDDA-F730F5656C69}" type="pres">
      <dgm:prSet presAssocID="{39E0D212-9086-3646-9601-319D09E085F2}" presName="compNode" presStyleCnt="0"/>
      <dgm:spPr/>
    </dgm:pt>
    <dgm:pt modelId="{795FC48B-FE1C-7F49-984E-6AC83AAA10C3}" type="pres">
      <dgm:prSet presAssocID="{39E0D212-9086-3646-9601-319D09E085F2}" presName="dummyConnPt" presStyleCnt="0"/>
      <dgm:spPr/>
    </dgm:pt>
    <dgm:pt modelId="{55819A10-2302-0D4C-AE81-7E4E32384D05}" type="pres">
      <dgm:prSet presAssocID="{39E0D212-9086-3646-9601-319D09E085F2}" presName="node" presStyleLbl="node1" presStyleIdx="5" presStyleCnt="9" custScaleX="151281">
        <dgm:presLayoutVars>
          <dgm:bulletEnabled val="1"/>
        </dgm:presLayoutVars>
      </dgm:prSet>
      <dgm:spPr/>
    </dgm:pt>
    <dgm:pt modelId="{D741E51E-DD2A-624B-B246-4BE70ED2B527}" type="pres">
      <dgm:prSet presAssocID="{C70D07FC-DD14-FE41-887D-55EFE9F139C5}" presName="sibTrans" presStyleLbl="bgSibTrans2D1" presStyleIdx="5" presStyleCnt="8"/>
      <dgm:spPr/>
    </dgm:pt>
    <dgm:pt modelId="{1EC4A58F-2FEC-F14A-A489-E9F5C4059188}" type="pres">
      <dgm:prSet presAssocID="{6D4F161C-5CD3-544B-8640-8D8AE9721DFB}" presName="compNode" presStyleCnt="0"/>
      <dgm:spPr/>
    </dgm:pt>
    <dgm:pt modelId="{49B1B38A-417E-A14F-9EC3-EB6E3088AF59}" type="pres">
      <dgm:prSet presAssocID="{6D4F161C-5CD3-544B-8640-8D8AE9721DFB}" presName="dummyConnPt" presStyleCnt="0"/>
      <dgm:spPr/>
    </dgm:pt>
    <dgm:pt modelId="{5B01074B-A311-F443-B066-757F2A6B6406}" type="pres">
      <dgm:prSet presAssocID="{6D4F161C-5CD3-544B-8640-8D8AE9721DFB}" presName="node" presStyleLbl="node1" presStyleIdx="6" presStyleCnt="9">
        <dgm:presLayoutVars>
          <dgm:bulletEnabled val="1"/>
        </dgm:presLayoutVars>
      </dgm:prSet>
      <dgm:spPr/>
    </dgm:pt>
    <dgm:pt modelId="{059F619B-E51D-2B47-AA89-FA5DE4B86770}" type="pres">
      <dgm:prSet presAssocID="{48CE52D7-FD74-984D-81B6-96E82CA8846A}" presName="sibTrans" presStyleLbl="bgSibTrans2D1" presStyleIdx="6" presStyleCnt="8"/>
      <dgm:spPr/>
    </dgm:pt>
    <dgm:pt modelId="{38FC58BE-F907-A74C-A951-A5D148F0F18F}" type="pres">
      <dgm:prSet presAssocID="{A414AABA-2C68-1B4F-A185-FCF36B7B60FF}" presName="compNode" presStyleCnt="0"/>
      <dgm:spPr/>
    </dgm:pt>
    <dgm:pt modelId="{95D5B82F-38A8-6A46-A783-ADDCC68C8B0D}" type="pres">
      <dgm:prSet presAssocID="{A414AABA-2C68-1B4F-A185-FCF36B7B60FF}" presName="dummyConnPt" presStyleCnt="0"/>
      <dgm:spPr/>
    </dgm:pt>
    <dgm:pt modelId="{90AC23EB-433A-9F4E-8723-76B8994435A8}" type="pres">
      <dgm:prSet presAssocID="{A414AABA-2C68-1B4F-A185-FCF36B7B60FF}" presName="node" presStyleLbl="node1" presStyleIdx="7" presStyleCnt="9" custScaleX="114070">
        <dgm:presLayoutVars>
          <dgm:bulletEnabled val="1"/>
        </dgm:presLayoutVars>
      </dgm:prSet>
      <dgm:spPr/>
    </dgm:pt>
    <dgm:pt modelId="{5096405F-901D-E243-A964-98A9D5BDEEAB}" type="pres">
      <dgm:prSet presAssocID="{F6FA4F95-F2D1-3E48-AC9E-C227A3C92C77}" presName="sibTrans" presStyleLbl="bgSibTrans2D1" presStyleIdx="7" presStyleCnt="8"/>
      <dgm:spPr/>
    </dgm:pt>
    <dgm:pt modelId="{2A7576EF-0788-F24F-A29B-F44BA962D13A}" type="pres">
      <dgm:prSet presAssocID="{6272B064-44B7-354C-A5F2-646882316464}" presName="compNode" presStyleCnt="0"/>
      <dgm:spPr/>
    </dgm:pt>
    <dgm:pt modelId="{1A95EC2C-0E2C-BA47-A852-03FB95E4CDF8}" type="pres">
      <dgm:prSet presAssocID="{6272B064-44B7-354C-A5F2-646882316464}" presName="dummyConnPt" presStyleCnt="0"/>
      <dgm:spPr/>
    </dgm:pt>
    <dgm:pt modelId="{207E917D-6944-4B4A-985B-09F2794A620A}" type="pres">
      <dgm:prSet presAssocID="{6272B064-44B7-354C-A5F2-646882316464}" presName="node" presStyleLbl="node1" presStyleIdx="8" presStyleCnt="9" custScaleX="129064">
        <dgm:presLayoutVars>
          <dgm:bulletEnabled val="1"/>
        </dgm:presLayoutVars>
      </dgm:prSet>
      <dgm:spPr/>
    </dgm:pt>
  </dgm:ptLst>
  <dgm:cxnLst>
    <dgm:cxn modelId="{9CC7F703-4365-8947-AC72-813D76C89FF9}" srcId="{E1798657-A4DB-0C49-A649-A19A010089DA}" destId="{6D4F161C-5CD3-544B-8640-8D8AE9721DFB}" srcOrd="6" destOrd="0" parTransId="{B2EC8695-E155-254B-9E21-CEE967FAFBF6}" sibTransId="{48CE52D7-FD74-984D-81B6-96E82CA8846A}"/>
    <dgm:cxn modelId="{0FDDD91B-F609-FC49-9016-D7283C5CBD7C}" type="presOf" srcId="{A53E9781-447D-B545-ADC8-7E786080C9C9}" destId="{AF2DE748-037D-2847-9A44-7FE28205ACA8}" srcOrd="0" destOrd="0" presId="urn:microsoft.com/office/officeart/2005/8/layout/bProcess4"/>
    <dgm:cxn modelId="{7CB5AF1D-AD65-1D46-AD21-21183ABCA6F5}" type="presOf" srcId="{C0CFFB50-B83B-4148-ACF2-CFFE4A9DA5B3}" destId="{23F1B946-DFB7-5A40-AAB6-7ED38D65745E}" srcOrd="0" destOrd="0" presId="urn:microsoft.com/office/officeart/2005/8/layout/bProcess4"/>
    <dgm:cxn modelId="{CDD7FF24-8169-E24C-A932-8AD00D2E1D27}" srcId="{E1798657-A4DB-0C49-A649-A19A010089DA}" destId="{A53E9781-447D-B545-ADC8-7E786080C9C9}" srcOrd="4" destOrd="0" parTransId="{97B7F2E3-2AF5-254F-A526-46974E947F1E}" sibTransId="{1E008BE2-DFC8-1D4C-9641-432EE63BB1A7}"/>
    <dgm:cxn modelId="{F7705525-5861-8C43-BD94-8593CF06A531}" type="presOf" srcId="{CFE67C03-B146-1F4F-9087-9F12191B6635}" destId="{1BA187E8-84F7-3949-AFE7-ACC6BC33A37E}" srcOrd="0" destOrd="0" presId="urn:microsoft.com/office/officeart/2005/8/layout/bProcess4"/>
    <dgm:cxn modelId="{2F91E62E-F210-E34C-821A-42CB14F4DD6D}" type="presOf" srcId="{6D4F161C-5CD3-544B-8640-8D8AE9721DFB}" destId="{5B01074B-A311-F443-B066-757F2A6B6406}" srcOrd="0" destOrd="0" presId="urn:microsoft.com/office/officeart/2005/8/layout/bProcess4"/>
    <dgm:cxn modelId="{40607F39-3C2A-854B-B6C1-0B519214018B}" type="presOf" srcId="{E1798657-A4DB-0C49-A649-A19A010089DA}" destId="{8AE80D02-B2AF-9D4A-9037-03A17F8D00F2}" srcOrd="0" destOrd="0" presId="urn:microsoft.com/office/officeart/2005/8/layout/bProcess4"/>
    <dgm:cxn modelId="{138DC05B-BBEE-024E-B637-DD71373A5E7B}" type="presOf" srcId="{1E008BE2-DFC8-1D4C-9641-432EE63BB1A7}" destId="{44162AC6-E3F3-064E-ABC6-254F115BFBDE}" srcOrd="0" destOrd="0" presId="urn:microsoft.com/office/officeart/2005/8/layout/bProcess4"/>
    <dgm:cxn modelId="{70F7B260-CB9C-7B4B-B884-EBF4B50B8F38}" type="presOf" srcId="{31DED966-EDE9-7C4F-842B-E927310FA997}" destId="{74BD414E-EE56-7F4A-A60D-494F33719EBB}" srcOrd="0" destOrd="0" presId="urn:microsoft.com/office/officeart/2005/8/layout/bProcess4"/>
    <dgm:cxn modelId="{85EEC049-F85B-F140-A1C0-4CD9598B9DA9}" type="presOf" srcId="{145375AF-5F70-2B41-B188-1265E94B331C}" destId="{21AE6659-9965-BD48-A035-26E54B02AAE4}" srcOrd="0" destOrd="0" presId="urn:microsoft.com/office/officeart/2005/8/layout/bProcess4"/>
    <dgm:cxn modelId="{19D9324B-3633-3449-A5F3-FEC6DA1A23B6}" srcId="{E1798657-A4DB-0C49-A649-A19A010089DA}" destId="{A05621E5-0539-D74A-BB09-3F1F8A779E83}" srcOrd="1" destOrd="0" parTransId="{DEA5D6AA-B779-5A44-8614-D772C7625D4B}" sibTransId="{C0CFFB50-B83B-4148-ACF2-CFFE4A9DA5B3}"/>
    <dgm:cxn modelId="{0BFCBC6C-7CD7-1D4E-BF58-5FD282425C1A}" srcId="{E1798657-A4DB-0C49-A649-A19A010089DA}" destId="{A414AABA-2C68-1B4F-A185-FCF36B7B60FF}" srcOrd="7" destOrd="0" parTransId="{689B91FB-73CA-FD4F-8BEF-115865379D80}" sibTransId="{F6FA4F95-F2D1-3E48-AC9E-C227A3C92C77}"/>
    <dgm:cxn modelId="{2335106E-967B-BB43-A47A-C5B30E5FE329}" srcId="{E1798657-A4DB-0C49-A649-A19A010089DA}" destId="{EC0469DF-BB3B-5344-9A08-3FDE47D421F4}" srcOrd="2" destOrd="0" parTransId="{E2309057-8404-F54B-ABA1-605147D9C96A}" sibTransId="{CFE67C03-B146-1F4F-9087-9F12191B6635}"/>
    <dgm:cxn modelId="{4394596F-0100-7246-BB58-1769A57486C5}" type="presOf" srcId="{999DEF80-5176-5F47-867F-6D1C433196EA}" destId="{E97DBE58-F150-B84B-B36A-FC24B90D5E41}" srcOrd="0" destOrd="0" presId="urn:microsoft.com/office/officeart/2005/8/layout/bProcess4"/>
    <dgm:cxn modelId="{06465E70-C65D-4648-B4DA-69E0A9468AD7}" type="presOf" srcId="{39E0D212-9086-3646-9601-319D09E085F2}" destId="{55819A10-2302-0D4C-AE81-7E4E32384D05}" srcOrd="0" destOrd="0" presId="urn:microsoft.com/office/officeart/2005/8/layout/bProcess4"/>
    <dgm:cxn modelId="{78823451-F6C8-3E48-A58D-7A04F07D62B9}" srcId="{E1798657-A4DB-0C49-A649-A19A010089DA}" destId="{39E0D212-9086-3646-9601-319D09E085F2}" srcOrd="5" destOrd="0" parTransId="{7D488945-3B26-3C46-8262-7AFABA4BC0A3}" sibTransId="{C70D07FC-DD14-FE41-887D-55EFE9F139C5}"/>
    <dgm:cxn modelId="{62EDB574-3113-1343-A6F1-3C1A819AF2D0}" type="presOf" srcId="{C70D07FC-DD14-FE41-887D-55EFE9F139C5}" destId="{D741E51E-DD2A-624B-B246-4BE70ED2B527}" srcOrd="0" destOrd="0" presId="urn:microsoft.com/office/officeart/2005/8/layout/bProcess4"/>
    <dgm:cxn modelId="{C952CB57-8F18-724B-97F7-EBD525AA973A}" type="presOf" srcId="{A05621E5-0539-D74A-BB09-3F1F8A779E83}" destId="{F0AE6E0D-EE5A-454A-81E2-DB123A95C9FF}" srcOrd="0" destOrd="0" presId="urn:microsoft.com/office/officeart/2005/8/layout/bProcess4"/>
    <dgm:cxn modelId="{93919680-43C0-3745-ADC8-B3924D9E004D}" type="presOf" srcId="{F6FA4F95-F2D1-3E48-AC9E-C227A3C92C77}" destId="{5096405F-901D-E243-A964-98A9D5BDEEAB}" srcOrd="0" destOrd="0" presId="urn:microsoft.com/office/officeart/2005/8/layout/bProcess4"/>
    <dgm:cxn modelId="{E154F985-243D-434E-90B6-5116ED7A6A0D}" type="presOf" srcId="{EC0469DF-BB3B-5344-9A08-3FDE47D421F4}" destId="{A77557D1-3EE1-EE48-96D6-FD1F89DDA50E}" srcOrd="0" destOrd="0" presId="urn:microsoft.com/office/officeart/2005/8/layout/bProcess4"/>
    <dgm:cxn modelId="{4F662BB0-4E9C-BE44-88FB-8A2A664954F2}" type="presOf" srcId="{A414AABA-2C68-1B4F-A185-FCF36B7B60FF}" destId="{90AC23EB-433A-9F4E-8723-76B8994435A8}" srcOrd="0" destOrd="0" presId="urn:microsoft.com/office/officeart/2005/8/layout/bProcess4"/>
    <dgm:cxn modelId="{B82241B5-180D-144B-B4C7-35DE60977E71}" type="presOf" srcId="{48CE52D7-FD74-984D-81B6-96E82CA8846A}" destId="{059F619B-E51D-2B47-AA89-FA5DE4B86770}" srcOrd="0" destOrd="0" presId="urn:microsoft.com/office/officeart/2005/8/layout/bProcess4"/>
    <dgm:cxn modelId="{6AA136BC-AF24-9345-9D19-0DCA4E72266F}" type="presOf" srcId="{160D917D-57EF-964D-8BE9-B2CB5156A496}" destId="{CA712B91-AC3E-4140-811A-7D0BF8ADAC8A}" srcOrd="0" destOrd="0" presId="urn:microsoft.com/office/officeart/2005/8/layout/bProcess4"/>
    <dgm:cxn modelId="{DA8985BD-8E50-554C-8EEA-8367CFB89178}" srcId="{E1798657-A4DB-0C49-A649-A19A010089DA}" destId="{31DED966-EDE9-7C4F-842B-E927310FA997}" srcOrd="3" destOrd="0" parTransId="{C454BCC6-2269-AA4E-8111-5A7C2570EFF8}" sibTransId="{145375AF-5F70-2B41-B188-1265E94B331C}"/>
    <dgm:cxn modelId="{53C7ABCD-2D88-394F-B989-3ED7D9F16A0A}" srcId="{E1798657-A4DB-0C49-A649-A19A010089DA}" destId="{6272B064-44B7-354C-A5F2-646882316464}" srcOrd="8" destOrd="0" parTransId="{B6C31689-EA56-0B44-B22B-20DFBB5A79EC}" sibTransId="{65C4D959-B58C-A340-BEAE-D493287F973C}"/>
    <dgm:cxn modelId="{3D7281F9-F3F3-7142-A509-E5D51F821DD2}" type="presOf" srcId="{6272B064-44B7-354C-A5F2-646882316464}" destId="{207E917D-6944-4B4A-985B-09F2794A620A}" srcOrd="0" destOrd="0" presId="urn:microsoft.com/office/officeart/2005/8/layout/bProcess4"/>
    <dgm:cxn modelId="{1AE0BFFD-3AA6-6F41-8160-B2E5DBE1B5CF}" srcId="{E1798657-A4DB-0C49-A649-A19A010089DA}" destId="{999DEF80-5176-5F47-867F-6D1C433196EA}" srcOrd="0" destOrd="0" parTransId="{EB16EAFD-9ED6-B045-981E-97EB7274C9C2}" sibTransId="{160D917D-57EF-964D-8BE9-B2CB5156A496}"/>
    <dgm:cxn modelId="{622BE036-6ECE-EE4C-9F59-9E08295CBE1C}" type="presParOf" srcId="{8AE80D02-B2AF-9D4A-9037-03A17F8D00F2}" destId="{60E5E927-EFF7-4646-8F06-583CCE61CC0F}" srcOrd="0" destOrd="0" presId="urn:microsoft.com/office/officeart/2005/8/layout/bProcess4"/>
    <dgm:cxn modelId="{388C685D-9EDB-AF4F-BEB0-002F75034EDD}" type="presParOf" srcId="{60E5E927-EFF7-4646-8F06-583CCE61CC0F}" destId="{86903A44-C213-6F4A-BCD2-B27100E7AE25}" srcOrd="0" destOrd="0" presId="urn:microsoft.com/office/officeart/2005/8/layout/bProcess4"/>
    <dgm:cxn modelId="{1E54571F-9D89-614E-921A-23D87F24F77A}" type="presParOf" srcId="{60E5E927-EFF7-4646-8F06-583CCE61CC0F}" destId="{E97DBE58-F150-B84B-B36A-FC24B90D5E41}" srcOrd="1" destOrd="0" presId="urn:microsoft.com/office/officeart/2005/8/layout/bProcess4"/>
    <dgm:cxn modelId="{33C6E44D-481E-2142-892F-8A3D1C7533E9}" type="presParOf" srcId="{8AE80D02-B2AF-9D4A-9037-03A17F8D00F2}" destId="{CA712B91-AC3E-4140-811A-7D0BF8ADAC8A}" srcOrd="1" destOrd="0" presId="urn:microsoft.com/office/officeart/2005/8/layout/bProcess4"/>
    <dgm:cxn modelId="{04FB0240-14B7-C54F-9305-76B2C7EB2074}" type="presParOf" srcId="{8AE80D02-B2AF-9D4A-9037-03A17F8D00F2}" destId="{5AF20103-1CFB-B249-9308-065C38472588}" srcOrd="2" destOrd="0" presId="urn:microsoft.com/office/officeart/2005/8/layout/bProcess4"/>
    <dgm:cxn modelId="{5D6692F5-B7BB-6A43-B2F9-BB400DB09C97}" type="presParOf" srcId="{5AF20103-1CFB-B249-9308-065C38472588}" destId="{9B7DEB44-CD9B-A846-9C8F-E2E5D86BCE91}" srcOrd="0" destOrd="0" presId="urn:microsoft.com/office/officeart/2005/8/layout/bProcess4"/>
    <dgm:cxn modelId="{7D00D800-A05C-014A-8874-CCFC6C2CBA2A}" type="presParOf" srcId="{5AF20103-1CFB-B249-9308-065C38472588}" destId="{F0AE6E0D-EE5A-454A-81E2-DB123A95C9FF}" srcOrd="1" destOrd="0" presId="urn:microsoft.com/office/officeart/2005/8/layout/bProcess4"/>
    <dgm:cxn modelId="{B3FD87DF-B06C-5441-A66F-E8C12EE48BCD}" type="presParOf" srcId="{8AE80D02-B2AF-9D4A-9037-03A17F8D00F2}" destId="{23F1B946-DFB7-5A40-AAB6-7ED38D65745E}" srcOrd="3" destOrd="0" presId="urn:microsoft.com/office/officeart/2005/8/layout/bProcess4"/>
    <dgm:cxn modelId="{83B5311C-CF8F-2D4B-AC05-C942E740E9A6}" type="presParOf" srcId="{8AE80D02-B2AF-9D4A-9037-03A17F8D00F2}" destId="{D7ED9B87-A0CF-944C-ADE3-6C8DE2C97E8E}" srcOrd="4" destOrd="0" presId="urn:microsoft.com/office/officeart/2005/8/layout/bProcess4"/>
    <dgm:cxn modelId="{213C7E46-4D74-4348-B994-61FA95D6D010}" type="presParOf" srcId="{D7ED9B87-A0CF-944C-ADE3-6C8DE2C97E8E}" destId="{C968F8E5-CA1C-024D-8788-ED034D6DB577}" srcOrd="0" destOrd="0" presId="urn:microsoft.com/office/officeart/2005/8/layout/bProcess4"/>
    <dgm:cxn modelId="{FE4AA04F-3C5A-6C4B-AF26-C20903445638}" type="presParOf" srcId="{D7ED9B87-A0CF-944C-ADE3-6C8DE2C97E8E}" destId="{A77557D1-3EE1-EE48-96D6-FD1F89DDA50E}" srcOrd="1" destOrd="0" presId="urn:microsoft.com/office/officeart/2005/8/layout/bProcess4"/>
    <dgm:cxn modelId="{0B8451B6-A266-B949-8CA1-70CAC2950B1B}" type="presParOf" srcId="{8AE80D02-B2AF-9D4A-9037-03A17F8D00F2}" destId="{1BA187E8-84F7-3949-AFE7-ACC6BC33A37E}" srcOrd="5" destOrd="0" presId="urn:microsoft.com/office/officeart/2005/8/layout/bProcess4"/>
    <dgm:cxn modelId="{D18DE67B-5D9F-284E-AAD4-4082FFB6C40E}" type="presParOf" srcId="{8AE80D02-B2AF-9D4A-9037-03A17F8D00F2}" destId="{E3A29B55-C4D9-0741-BABA-79C899E6A265}" srcOrd="6" destOrd="0" presId="urn:microsoft.com/office/officeart/2005/8/layout/bProcess4"/>
    <dgm:cxn modelId="{5D8E4F09-F5D0-D248-AAD9-778A0DA21E05}" type="presParOf" srcId="{E3A29B55-C4D9-0741-BABA-79C899E6A265}" destId="{954F0C8F-EAFD-D441-B967-BA7766A7CFBA}" srcOrd="0" destOrd="0" presId="urn:microsoft.com/office/officeart/2005/8/layout/bProcess4"/>
    <dgm:cxn modelId="{676ECCB9-D423-204A-B9F4-61CFBDCC3645}" type="presParOf" srcId="{E3A29B55-C4D9-0741-BABA-79C899E6A265}" destId="{74BD414E-EE56-7F4A-A60D-494F33719EBB}" srcOrd="1" destOrd="0" presId="urn:microsoft.com/office/officeart/2005/8/layout/bProcess4"/>
    <dgm:cxn modelId="{58B7B6CF-1EC2-F340-999C-F58401D1C3B5}" type="presParOf" srcId="{8AE80D02-B2AF-9D4A-9037-03A17F8D00F2}" destId="{21AE6659-9965-BD48-A035-26E54B02AAE4}" srcOrd="7" destOrd="0" presId="urn:microsoft.com/office/officeart/2005/8/layout/bProcess4"/>
    <dgm:cxn modelId="{26ADD836-B32B-C546-95F8-986848FEC5BE}" type="presParOf" srcId="{8AE80D02-B2AF-9D4A-9037-03A17F8D00F2}" destId="{149990E2-2170-6C4B-A281-A3E26DA56DF1}" srcOrd="8" destOrd="0" presId="urn:microsoft.com/office/officeart/2005/8/layout/bProcess4"/>
    <dgm:cxn modelId="{4D202E21-CA8C-C541-B969-768EC5B5F1C1}" type="presParOf" srcId="{149990E2-2170-6C4B-A281-A3E26DA56DF1}" destId="{3B463EE0-0B31-0045-BA36-FBFF667B8A07}" srcOrd="0" destOrd="0" presId="urn:microsoft.com/office/officeart/2005/8/layout/bProcess4"/>
    <dgm:cxn modelId="{43534357-77CE-7747-97F3-E6CE1D37D151}" type="presParOf" srcId="{149990E2-2170-6C4B-A281-A3E26DA56DF1}" destId="{AF2DE748-037D-2847-9A44-7FE28205ACA8}" srcOrd="1" destOrd="0" presId="urn:microsoft.com/office/officeart/2005/8/layout/bProcess4"/>
    <dgm:cxn modelId="{5F90B666-5E78-3342-B084-46ED897A6B06}" type="presParOf" srcId="{8AE80D02-B2AF-9D4A-9037-03A17F8D00F2}" destId="{44162AC6-E3F3-064E-ABC6-254F115BFBDE}" srcOrd="9" destOrd="0" presId="urn:microsoft.com/office/officeart/2005/8/layout/bProcess4"/>
    <dgm:cxn modelId="{9D6CE30A-77EA-2E40-9DEC-D2B4DAC8B1DB}" type="presParOf" srcId="{8AE80D02-B2AF-9D4A-9037-03A17F8D00F2}" destId="{DA097447-9BF9-334D-BDDA-F730F5656C69}" srcOrd="10" destOrd="0" presId="urn:microsoft.com/office/officeart/2005/8/layout/bProcess4"/>
    <dgm:cxn modelId="{D706C9DB-BFB8-E14B-A344-6BF43A2B1181}" type="presParOf" srcId="{DA097447-9BF9-334D-BDDA-F730F5656C69}" destId="{795FC48B-FE1C-7F49-984E-6AC83AAA10C3}" srcOrd="0" destOrd="0" presId="urn:microsoft.com/office/officeart/2005/8/layout/bProcess4"/>
    <dgm:cxn modelId="{4EB8C2F4-FBBF-2E41-B8F8-B6F7EEDCFBD7}" type="presParOf" srcId="{DA097447-9BF9-334D-BDDA-F730F5656C69}" destId="{55819A10-2302-0D4C-AE81-7E4E32384D05}" srcOrd="1" destOrd="0" presId="urn:microsoft.com/office/officeart/2005/8/layout/bProcess4"/>
    <dgm:cxn modelId="{A7EC10DE-5D97-8046-8671-03CC28BE63CD}" type="presParOf" srcId="{8AE80D02-B2AF-9D4A-9037-03A17F8D00F2}" destId="{D741E51E-DD2A-624B-B246-4BE70ED2B527}" srcOrd="11" destOrd="0" presId="urn:microsoft.com/office/officeart/2005/8/layout/bProcess4"/>
    <dgm:cxn modelId="{7CD459AF-AAE9-E64C-BC13-C92C887B2DE4}" type="presParOf" srcId="{8AE80D02-B2AF-9D4A-9037-03A17F8D00F2}" destId="{1EC4A58F-2FEC-F14A-A489-E9F5C4059188}" srcOrd="12" destOrd="0" presId="urn:microsoft.com/office/officeart/2005/8/layout/bProcess4"/>
    <dgm:cxn modelId="{8027B1B1-E318-8C47-BA5B-DFEA40B4A8B0}" type="presParOf" srcId="{1EC4A58F-2FEC-F14A-A489-E9F5C4059188}" destId="{49B1B38A-417E-A14F-9EC3-EB6E3088AF59}" srcOrd="0" destOrd="0" presId="urn:microsoft.com/office/officeart/2005/8/layout/bProcess4"/>
    <dgm:cxn modelId="{BA84D02F-87C1-E046-80C1-0841390F7872}" type="presParOf" srcId="{1EC4A58F-2FEC-F14A-A489-E9F5C4059188}" destId="{5B01074B-A311-F443-B066-757F2A6B6406}" srcOrd="1" destOrd="0" presId="urn:microsoft.com/office/officeart/2005/8/layout/bProcess4"/>
    <dgm:cxn modelId="{BFAAE8D6-E2D2-484E-9100-BC4903AAE934}" type="presParOf" srcId="{8AE80D02-B2AF-9D4A-9037-03A17F8D00F2}" destId="{059F619B-E51D-2B47-AA89-FA5DE4B86770}" srcOrd="13" destOrd="0" presId="urn:microsoft.com/office/officeart/2005/8/layout/bProcess4"/>
    <dgm:cxn modelId="{5BFB7146-F6D0-5246-9F04-DC699681C7C3}" type="presParOf" srcId="{8AE80D02-B2AF-9D4A-9037-03A17F8D00F2}" destId="{38FC58BE-F907-A74C-A951-A5D148F0F18F}" srcOrd="14" destOrd="0" presId="urn:microsoft.com/office/officeart/2005/8/layout/bProcess4"/>
    <dgm:cxn modelId="{C766752F-CC7A-B74E-BE47-F188079B33AB}" type="presParOf" srcId="{38FC58BE-F907-A74C-A951-A5D148F0F18F}" destId="{95D5B82F-38A8-6A46-A783-ADDCC68C8B0D}" srcOrd="0" destOrd="0" presId="urn:microsoft.com/office/officeart/2005/8/layout/bProcess4"/>
    <dgm:cxn modelId="{F2FC2A82-AB57-5045-8AB2-EC18854ECB88}" type="presParOf" srcId="{38FC58BE-F907-A74C-A951-A5D148F0F18F}" destId="{90AC23EB-433A-9F4E-8723-76B8994435A8}" srcOrd="1" destOrd="0" presId="urn:microsoft.com/office/officeart/2005/8/layout/bProcess4"/>
    <dgm:cxn modelId="{C1C58A3D-2A07-D546-A727-8D02B7C3935A}" type="presParOf" srcId="{8AE80D02-B2AF-9D4A-9037-03A17F8D00F2}" destId="{5096405F-901D-E243-A964-98A9D5BDEEAB}" srcOrd="15" destOrd="0" presId="urn:microsoft.com/office/officeart/2005/8/layout/bProcess4"/>
    <dgm:cxn modelId="{5A9FD879-FF96-404C-AEB4-8FC3773A7D04}" type="presParOf" srcId="{8AE80D02-B2AF-9D4A-9037-03A17F8D00F2}" destId="{2A7576EF-0788-F24F-A29B-F44BA962D13A}" srcOrd="16" destOrd="0" presId="urn:microsoft.com/office/officeart/2005/8/layout/bProcess4"/>
    <dgm:cxn modelId="{6EA7198A-495D-1343-9BD3-E59427CD69F3}" type="presParOf" srcId="{2A7576EF-0788-F24F-A29B-F44BA962D13A}" destId="{1A95EC2C-0E2C-BA47-A852-03FB95E4CDF8}" srcOrd="0" destOrd="0" presId="urn:microsoft.com/office/officeart/2005/8/layout/bProcess4"/>
    <dgm:cxn modelId="{9741C7B6-307A-6445-96FF-69E0E0073C66}" type="presParOf" srcId="{2A7576EF-0788-F24F-A29B-F44BA962D13A}" destId="{207E917D-6944-4B4A-985B-09F2794A620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13FE45-76C4-6B46-8ED2-DDDEBBBA6C77}" type="doc">
      <dgm:prSet loTypeId="urn:microsoft.com/office/officeart/2005/8/layout/default" loCatId="" qsTypeId="urn:microsoft.com/office/officeart/2005/8/quickstyle/simple4" qsCatId="simple" csTypeId="urn:microsoft.com/office/officeart/2005/8/colors/accent0_1" csCatId="mainScheme" phldr="1"/>
      <dgm:spPr/>
      <dgm:t>
        <a:bodyPr/>
        <a:lstStyle/>
        <a:p>
          <a:endParaRPr lang="es-ES"/>
        </a:p>
      </dgm:t>
    </dgm:pt>
    <dgm:pt modelId="{5BAC9D9A-1C9B-CC42-BCDD-56F1FC26CA6C}">
      <dgm:prSet custT="1"/>
      <dgm:spPr/>
      <dgm:t>
        <a:bodyPr/>
        <a:lstStyle/>
        <a:p>
          <a:pPr rtl="0"/>
          <a:r>
            <a:rPr lang="es-ES" sz="1800" dirty="0">
              <a:solidFill>
                <a:srgbClr val="152B48"/>
              </a:solidFill>
              <a:latin typeface="Montserrat" pitchFamily="2" charset="77"/>
            </a:rPr>
            <a:t>Inyecciones </a:t>
          </a:r>
          <a:r>
            <a:rPr lang="es-ES" sz="1800" dirty="0" err="1">
              <a:solidFill>
                <a:srgbClr val="152B48"/>
              </a:solidFill>
              <a:latin typeface="Montserrat" pitchFamily="2" charset="77"/>
            </a:rPr>
            <a:t>intraprostáticas</a:t>
          </a:r>
          <a:r>
            <a:rPr lang="es-ES" sz="1800" dirty="0">
              <a:solidFill>
                <a:srgbClr val="152B48"/>
              </a:solidFill>
              <a:latin typeface="Montserrat" pitchFamily="2" charset="77"/>
            </a:rPr>
            <a:t>.</a:t>
          </a:r>
        </a:p>
      </dgm:t>
    </dgm:pt>
    <dgm:pt modelId="{8C5EFAEE-00AD-F948-BF8E-A7A6C2A0FE3A}" type="parTrans" cxnId="{6378436C-CF45-724C-ACEF-58394E2EA3E0}">
      <dgm:prSet/>
      <dgm:spPr/>
      <dgm:t>
        <a:bodyPr/>
        <a:lstStyle/>
        <a:p>
          <a:endParaRPr lang="es-ES" sz="1800">
            <a:solidFill>
              <a:srgbClr val="152B48"/>
            </a:solidFill>
            <a:latin typeface="Montserrat" pitchFamily="2" charset="77"/>
          </a:endParaRPr>
        </a:p>
      </dgm:t>
    </dgm:pt>
    <dgm:pt modelId="{DE77788E-C3E7-ED40-A797-B227732733F0}" type="sibTrans" cxnId="{6378436C-CF45-724C-ACEF-58394E2EA3E0}">
      <dgm:prSet/>
      <dgm:spPr/>
      <dgm:t>
        <a:bodyPr/>
        <a:lstStyle/>
        <a:p>
          <a:endParaRPr lang="es-ES" sz="1800">
            <a:solidFill>
              <a:srgbClr val="152B48"/>
            </a:solidFill>
            <a:latin typeface="Montserrat" pitchFamily="2" charset="77"/>
          </a:endParaRPr>
        </a:p>
      </dgm:t>
    </dgm:pt>
    <dgm:pt modelId="{7F1DC4C7-CC2F-8140-86F0-664924DE2CD5}">
      <dgm:prSet custT="1"/>
      <dgm:spPr/>
      <dgm:t>
        <a:bodyPr/>
        <a:lstStyle/>
        <a:p>
          <a:pPr rtl="0"/>
          <a:r>
            <a:rPr lang="es-ES" sz="1800" dirty="0" err="1">
              <a:solidFill>
                <a:srgbClr val="152B48"/>
              </a:solidFill>
              <a:latin typeface="Montserrat" pitchFamily="2" charset="77"/>
            </a:rPr>
            <a:t>Urolift</a:t>
          </a:r>
          <a:r>
            <a:rPr lang="es-ES" sz="1800" dirty="0">
              <a:solidFill>
                <a:srgbClr val="152B48"/>
              </a:solidFill>
              <a:latin typeface="Montserrat" pitchFamily="2" charset="77"/>
            </a:rPr>
            <a:t>.</a:t>
          </a:r>
        </a:p>
      </dgm:t>
    </dgm:pt>
    <dgm:pt modelId="{82BBA954-A385-5A41-886A-B4B83A5BBD7E}" type="parTrans" cxnId="{E7871B45-1B29-4F43-BF52-0045D1C37C5C}">
      <dgm:prSet/>
      <dgm:spPr/>
      <dgm:t>
        <a:bodyPr/>
        <a:lstStyle/>
        <a:p>
          <a:endParaRPr lang="es-ES" sz="1800">
            <a:solidFill>
              <a:srgbClr val="152B48"/>
            </a:solidFill>
            <a:latin typeface="Montserrat" pitchFamily="2" charset="77"/>
          </a:endParaRPr>
        </a:p>
      </dgm:t>
    </dgm:pt>
    <dgm:pt modelId="{40D65D9D-4032-3446-96A0-105B22F70D55}" type="sibTrans" cxnId="{E7871B45-1B29-4F43-BF52-0045D1C37C5C}">
      <dgm:prSet/>
      <dgm:spPr/>
      <dgm:t>
        <a:bodyPr/>
        <a:lstStyle/>
        <a:p>
          <a:endParaRPr lang="es-ES" sz="1800">
            <a:solidFill>
              <a:srgbClr val="152B48"/>
            </a:solidFill>
            <a:latin typeface="Montserrat" pitchFamily="2" charset="77"/>
          </a:endParaRPr>
        </a:p>
      </dgm:t>
    </dgm:pt>
    <dgm:pt modelId="{415E56D3-60E7-E34F-8647-43F0DA44023E}">
      <dgm:prSet custT="1"/>
      <dgm:spPr/>
      <dgm:t>
        <a:bodyPr/>
        <a:lstStyle/>
        <a:p>
          <a:pPr rtl="0"/>
          <a:r>
            <a:rPr lang="es-ES" sz="1800" dirty="0" err="1">
              <a:solidFill>
                <a:srgbClr val="152B48"/>
              </a:solidFill>
              <a:latin typeface="Montserrat" pitchFamily="2" charset="77"/>
            </a:rPr>
            <a:t>Embolización</a:t>
          </a:r>
          <a:r>
            <a:rPr lang="es-ES" sz="1800" dirty="0">
              <a:solidFill>
                <a:srgbClr val="152B48"/>
              </a:solidFill>
              <a:latin typeface="Montserrat" pitchFamily="2" charset="77"/>
            </a:rPr>
            <a:t>.</a:t>
          </a:r>
        </a:p>
      </dgm:t>
    </dgm:pt>
    <dgm:pt modelId="{D4EA5BD9-9A40-F84D-9E8F-F52DBA062B93}" type="parTrans" cxnId="{AE9B8116-CAC2-F744-A8D4-C7725F681552}">
      <dgm:prSet/>
      <dgm:spPr/>
      <dgm:t>
        <a:bodyPr/>
        <a:lstStyle/>
        <a:p>
          <a:endParaRPr lang="es-ES" sz="1800">
            <a:solidFill>
              <a:srgbClr val="152B48"/>
            </a:solidFill>
            <a:latin typeface="Montserrat" pitchFamily="2" charset="77"/>
          </a:endParaRPr>
        </a:p>
      </dgm:t>
    </dgm:pt>
    <dgm:pt modelId="{81FFD838-A33F-974F-A558-E3471287EDF7}" type="sibTrans" cxnId="{AE9B8116-CAC2-F744-A8D4-C7725F681552}">
      <dgm:prSet/>
      <dgm:spPr/>
      <dgm:t>
        <a:bodyPr/>
        <a:lstStyle/>
        <a:p>
          <a:endParaRPr lang="es-ES" sz="1800">
            <a:solidFill>
              <a:srgbClr val="152B48"/>
            </a:solidFill>
            <a:latin typeface="Montserrat" pitchFamily="2" charset="77"/>
          </a:endParaRPr>
        </a:p>
      </dgm:t>
    </dgm:pt>
    <dgm:pt modelId="{547B55DB-1D9D-AA4E-8B44-499E8D833ECB}">
      <dgm:prSet custT="1"/>
      <dgm:spPr/>
      <dgm:t>
        <a:bodyPr/>
        <a:lstStyle/>
        <a:p>
          <a:pPr rtl="0"/>
          <a:r>
            <a:rPr lang="es-ES" sz="1800" dirty="0">
              <a:solidFill>
                <a:srgbClr val="152B48"/>
              </a:solidFill>
              <a:latin typeface="Montserrat" pitchFamily="2" charset="77"/>
            </a:rPr>
            <a:t>Vaporización con agua.</a:t>
          </a:r>
        </a:p>
      </dgm:t>
    </dgm:pt>
    <dgm:pt modelId="{6B572279-F577-E049-B9A2-EA3E737D9E44}" type="parTrans" cxnId="{89069BEB-31B1-2549-B422-DA4EC0720625}">
      <dgm:prSet/>
      <dgm:spPr/>
      <dgm:t>
        <a:bodyPr/>
        <a:lstStyle/>
        <a:p>
          <a:endParaRPr lang="es-ES" sz="1800">
            <a:solidFill>
              <a:srgbClr val="152B48"/>
            </a:solidFill>
            <a:latin typeface="Montserrat" pitchFamily="2" charset="77"/>
          </a:endParaRPr>
        </a:p>
      </dgm:t>
    </dgm:pt>
    <dgm:pt modelId="{4138364C-D63F-0643-B6AE-D760FD1EFEBC}" type="sibTrans" cxnId="{89069BEB-31B1-2549-B422-DA4EC0720625}">
      <dgm:prSet/>
      <dgm:spPr/>
      <dgm:t>
        <a:bodyPr/>
        <a:lstStyle/>
        <a:p>
          <a:endParaRPr lang="es-ES" sz="1800">
            <a:solidFill>
              <a:srgbClr val="152B48"/>
            </a:solidFill>
            <a:latin typeface="Montserrat" pitchFamily="2" charset="77"/>
          </a:endParaRPr>
        </a:p>
      </dgm:t>
    </dgm:pt>
    <dgm:pt modelId="{F0AFC882-66E9-9542-8750-F4376FD9B79B}">
      <dgm:prSet custT="1"/>
      <dgm:spPr/>
      <dgm:t>
        <a:bodyPr/>
        <a:lstStyle/>
        <a:p>
          <a:pPr rtl="0"/>
          <a:r>
            <a:rPr lang="es-ES" sz="1800" dirty="0" err="1">
              <a:solidFill>
                <a:srgbClr val="152B48"/>
              </a:solidFill>
              <a:latin typeface="Montserrat" pitchFamily="2" charset="77"/>
            </a:rPr>
            <a:t>Stent</a:t>
          </a:r>
          <a:r>
            <a:rPr lang="es-ES" sz="1800" dirty="0">
              <a:solidFill>
                <a:srgbClr val="152B48"/>
              </a:solidFill>
              <a:latin typeface="Montserrat" pitchFamily="2" charset="77"/>
            </a:rPr>
            <a:t>.</a:t>
          </a:r>
        </a:p>
      </dgm:t>
    </dgm:pt>
    <dgm:pt modelId="{21B704DC-61B8-564B-B527-9E54CB5D7DF1}" type="parTrans" cxnId="{281AAAF9-FA76-DB45-BB74-918AC979374D}">
      <dgm:prSet/>
      <dgm:spPr/>
      <dgm:t>
        <a:bodyPr/>
        <a:lstStyle/>
        <a:p>
          <a:endParaRPr lang="es-ES" sz="1800">
            <a:solidFill>
              <a:srgbClr val="152B48"/>
            </a:solidFill>
            <a:latin typeface="Montserrat" pitchFamily="2" charset="77"/>
          </a:endParaRPr>
        </a:p>
      </dgm:t>
    </dgm:pt>
    <dgm:pt modelId="{41731CA1-8734-9341-A6AD-7685F4F2C742}" type="sibTrans" cxnId="{281AAAF9-FA76-DB45-BB74-918AC979374D}">
      <dgm:prSet/>
      <dgm:spPr/>
      <dgm:t>
        <a:bodyPr/>
        <a:lstStyle/>
        <a:p>
          <a:endParaRPr lang="es-ES" sz="1800">
            <a:solidFill>
              <a:srgbClr val="152B48"/>
            </a:solidFill>
            <a:latin typeface="Montserrat" pitchFamily="2" charset="77"/>
          </a:endParaRPr>
        </a:p>
      </dgm:t>
    </dgm:pt>
    <dgm:pt modelId="{0CF9172B-D135-D246-B2C8-1BA6D1C0CED6}" type="pres">
      <dgm:prSet presAssocID="{8813FE45-76C4-6B46-8ED2-DDDEBBBA6C77}" presName="diagram" presStyleCnt="0">
        <dgm:presLayoutVars>
          <dgm:dir/>
          <dgm:resizeHandles val="exact"/>
        </dgm:presLayoutVars>
      </dgm:prSet>
      <dgm:spPr/>
    </dgm:pt>
    <dgm:pt modelId="{361AA8B6-AB90-6345-BEEE-39154B10C581}" type="pres">
      <dgm:prSet presAssocID="{5BAC9D9A-1C9B-CC42-BCDD-56F1FC26CA6C}" presName="node" presStyleLbl="node1" presStyleIdx="0" presStyleCnt="5" custScaleX="112915">
        <dgm:presLayoutVars>
          <dgm:bulletEnabled val="1"/>
        </dgm:presLayoutVars>
      </dgm:prSet>
      <dgm:spPr/>
    </dgm:pt>
    <dgm:pt modelId="{91E32F87-E74A-FF48-B415-A421864ED8C9}" type="pres">
      <dgm:prSet presAssocID="{DE77788E-C3E7-ED40-A797-B227732733F0}" presName="sibTrans" presStyleCnt="0"/>
      <dgm:spPr/>
    </dgm:pt>
    <dgm:pt modelId="{72E320A6-738A-B44B-AB6E-23761BECCD51}" type="pres">
      <dgm:prSet presAssocID="{F0AFC882-66E9-9542-8750-F4376FD9B79B}" presName="node" presStyleLbl="node1" presStyleIdx="1" presStyleCnt="5">
        <dgm:presLayoutVars>
          <dgm:bulletEnabled val="1"/>
        </dgm:presLayoutVars>
      </dgm:prSet>
      <dgm:spPr/>
    </dgm:pt>
    <dgm:pt modelId="{000D37DE-E201-C44A-BB98-1DE752225188}" type="pres">
      <dgm:prSet presAssocID="{41731CA1-8734-9341-A6AD-7685F4F2C742}" presName="sibTrans" presStyleCnt="0"/>
      <dgm:spPr/>
    </dgm:pt>
    <dgm:pt modelId="{9B20C0DF-548B-4D43-AE33-CDB882D5FE94}" type="pres">
      <dgm:prSet presAssocID="{7F1DC4C7-CC2F-8140-86F0-664924DE2CD5}" presName="node" presStyleLbl="node1" presStyleIdx="2" presStyleCnt="5">
        <dgm:presLayoutVars>
          <dgm:bulletEnabled val="1"/>
        </dgm:presLayoutVars>
      </dgm:prSet>
      <dgm:spPr/>
    </dgm:pt>
    <dgm:pt modelId="{D88409EE-7BF8-4A48-8243-02B1A6EB4643}" type="pres">
      <dgm:prSet presAssocID="{40D65D9D-4032-3446-96A0-105B22F70D55}" presName="sibTrans" presStyleCnt="0"/>
      <dgm:spPr/>
    </dgm:pt>
    <dgm:pt modelId="{12AB3DD6-89D2-CC48-96B8-348753A13168}" type="pres">
      <dgm:prSet presAssocID="{415E56D3-60E7-E34F-8647-43F0DA44023E}" presName="node" presStyleLbl="node1" presStyleIdx="3" presStyleCnt="5">
        <dgm:presLayoutVars>
          <dgm:bulletEnabled val="1"/>
        </dgm:presLayoutVars>
      </dgm:prSet>
      <dgm:spPr/>
    </dgm:pt>
    <dgm:pt modelId="{03282B95-7835-684D-B64B-F28CE0CFF350}" type="pres">
      <dgm:prSet presAssocID="{81FFD838-A33F-974F-A558-E3471287EDF7}" presName="sibTrans" presStyleCnt="0"/>
      <dgm:spPr/>
    </dgm:pt>
    <dgm:pt modelId="{46CEEF49-47AE-CA48-B441-55563749A8A8}" type="pres">
      <dgm:prSet presAssocID="{547B55DB-1D9D-AA4E-8B44-499E8D833ECB}" presName="node" presStyleLbl="node1" presStyleIdx="4" presStyleCnt="5">
        <dgm:presLayoutVars>
          <dgm:bulletEnabled val="1"/>
        </dgm:presLayoutVars>
      </dgm:prSet>
      <dgm:spPr/>
    </dgm:pt>
  </dgm:ptLst>
  <dgm:cxnLst>
    <dgm:cxn modelId="{AE9B8116-CAC2-F744-A8D4-C7725F681552}" srcId="{8813FE45-76C4-6B46-8ED2-DDDEBBBA6C77}" destId="{415E56D3-60E7-E34F-8647-43F0DA44023E}" srcOrd="3" destOrd="0" parTransId="{D4EA5BD9-9A40-F84D-9E8F-F52DBA062B93}" sibTransId="{81FFD838-A33F-974F-A558-E3471287EDF7}"/>
    <dgm:cxn modelId="{1F442F1F-7DF4-D24B-A4A0-FD8CAAAAB40A}" type="presOf" srcId="{8813FE45-76C4-6B46-8ED2-DDDEBBBA6C77}" destId="{0CF9172B-D135-D246-B2C8-1BA6D1C0CED6}" srcOrd="0" destOrd="0" presId="urn:microsoft.com/office/officeart/2005/8/layout/default"/>
    <dgm:cxn modelId="{5245C620-5438-3B47-95AD-3D4C3B4E4A9B}" type="presOf" srcId="{415E56D3-60E7-E34F-8647-43F0DA44023E}" destId="{12AB3DD6-89D2-CC48-96B8-348753A13168}" srcOrd="0" destOrd="0" presId="urn:microsoft.com/office/officeart/2005/8/layout/default"/>
    <dgm:cxn modelId="{E7871B45-1B29-4F43-BF52-0045D1C37C5C}" srcId="{8813FE45-76C4-6B46-8ED2-DDDEBBBA6C77}" destId="{7F1DC4C7-CC2F-8140-86F0-664924DE2CD5}" srcOrd="2" destOrd="0" parTransId="{82BBA954-A385-5A41-886A-B4B83A5BBD7E}" sibTransId="{40D65D9D-4032-3446-96A0-105B22F70D55}"/>
    <dgm:cxn modelId="{6378436C-CF45-724C-ACEF-58394E2EA3E0}" srcId="{8813FE45-76C4-6B46-8ED2-DDDEBBBA6C77}" destId="{5BAC9D9A-1C9B-CC42-BCDD-56F1FC26CA6C}" srcOrd="0" destOrd="0" parTransId="{8C5EFAEE-00AD-F948-BF8E-A7A6C2A0FE3A}" sibTransId="{DE77788E-C3E7-ED40-A797-B227732733F0}"/>
    <dgm:cxn modelId="{9AF7554F-B855-794E-AF1A-87038A6E6E58}" type="presOf" srcId="{F0AFC882-66E9-9542-8750-F4376FD9B79B}" destId="{72E320A6-738A-B44B-AB6E-23761BECCD51}" srcOrd="0" destOrd="0" presId="urn:microsoft.com/office/officeart/2005/8/layout/default"/>
    <dgm:cxn modelId="{2A8F9B58-5011-554F-BFFB-B513AC5848F4}" type="presOf" srcId="{547B55DB-1D9D-AA4E-8B44-499E8D833ECB}" destId="{46CEEF49-47AE-CA48-B441-55563749A8A8}" srcOrd="0" destOrd="0" presId="urn:microsoft.com/office/officeart/2005/8/layout/default"/>
    <dgm:cxn modelId="{A0F97AC9-B542-8F4E-A993-212C3B682084}" type="presOf" srcId="{5BAC9D9A-1C9B-CC42-BCDD-56F1FC26CA6C}" destId="{361AA8B6-AB90-6345-BEEE-39154B10C581}" srcOrd="0" destOrd="0" presId="urn:microsoft.com/office/officeart/2005/8/layout/default"/>
    <dgm:cxn modelId="{89069BEB-31B1-2549-B422-DA4EC0720625}" srcId="{8813FE45-76C4-6B46-8ED2-DDDEBBBA6C77}" destId="{547B55DB-1D9D-AA4E-8B44-499E8D833ECB}" srcOrd="4" destOrd="0" parTransId="{6B572279-F577-E049-B9A2-EA3E737D9E44}" sibTransId="{4138364C-D63F-0643-B6AE-D760FD1EFEBC}"/>
    <dgm:cxn modelId="{AE03AAF7-3712-0B4D-AA25-9A1B2C4B4DB3}" type="presOf" srcId="{7F1DC4C7-CC2F-8140-86F0-664924DE2CD5}" destId="{9B20C0DF-548B-4D43-AE33-CDB882D5FE94}" srcOrd="0" destOrd="0" presId="urn:microsoft.com/office/officeart/2005/8/layout/default"/>
    <dgm:cxn modelId="{281AAAF9-FA76-DB45-BB74-918AC979374D}" srcId="{8813FE45-76C4-6B46-8ED2-DDDEBBBA6C77}" destId="{F0AFC882-66E9-9542-8750-F4376FD9B79B}" srcOrd="1" destOrd="0" parTransId="{21B704DC-61B8-564B-B527-9E54CB5D7DF1}" sibTransId="{41731CA1-8734-9341-A6AD-7685F4F2C742}"/>
    <dgm:cxn modelId="{65074E05-AB31-FF41-B0B5-9FE5D79B8084}" type="presParOf" srcId="{0CF9172B-D135-D246-B2C8-1BA6D1C0CED6}" destId="{361AA8B6-AB90-6345-BEEE-39154B10C581}" srcOrd="0" destOrd="0" presId="urn:microsoft.com/office/officeart/2005/8/layout/default"/>
    <dgm:cxn modelId="{446D4A85-AD7A-5E48-B537-64C54C641B74}" type="presParOf" srcId="{0CF9172B-D135-D246-B2C8-1BA6D1C0CED6}" destId="{91E32F87-E74A-FF48-B415-A421864ED8C9}" srcOrd="1" destOrd="0" presId="urn:microsoft.com/office/officeart/2005/8/layout/default"/>
    <dgm:cxn modelId="{0F752A70-2640-2042-91DB-43376BF2BDBE}" type="presParOf" srcId="{0CF9172B-D135-D246-B2C8-1BA6D1C0CED6}" destId="{72E320A6-738A-B44B-AB6E-23761BECCD51}" srcOrd="2" destOrd="0" presId="urn:microsoft.com/office/officeart/2005/8/layout/default"/>
    <dgm:cxn modelId="{5FA4BF20-73C9-BF41-AFEF-5D0221C7006A}" type="presParOf" srcId="{0CF9172B-D135-D246-B2C8-1BA6D1C0CED6}" destId="{000D37DE-E201-C44A-BB98-1DE752225188}" srcOrd="3" destOrd="0" presId="urn:microsoft.com/office/officeart/2005/8/layout/default"/>
    <dgm:cxn modelId="{080F0FB4-8126-B44B-A00D-5C62101DD96A}" type="presParOf" srcId="{0CF9172B-D135-D246-B2C8-1BA6D1C0CED6}" destId="{9B20C0DF-548B-4D43-AE33-CDB882D5FE94}" srcOrd="4" destOrd="0" presId="urn:microsoft.com/office/officeart/2005/8/layout/default"/>
    <dgm:cxn modelId="{19546C7B-EDE2-3543-AAAA-1D505774936B}" type="presParOf" srcId="{0CF9172B-D135-D246-B2C8-1BA6D1C0CED6}" destId="{D88409EE-7BF8-4A48-8243-02B1A6EB4643}" srcOrd="5" destOrd="0" presId="urn:microsoft.com/office/officeart/2005/8/layout/default"/>
    <dgm:cxn modelId="{B765E28C-234C-BE45-B1EE-47D6F1FDF599}" type="presParOf" srcId="{0CF9172B-D135-D246-B2C8-1BA6D1C0CED6}" destId="{12AB3DD6-89D2-CC48-96B8-348753A13168}" srcOrd="6" destOrd="0" presId="urn:microsoft.com/office/officeart/2005/8/layout/default"/>
    <dgm:cxn modelId="{6954C072-8973-C943-9CD6-F0833D7F9ED2}" type="presParOf" srcId="{0CF9172B-D135-D246-B2C8-1BA6D1C0CED6}" destId="{03282B95-7835-684D-B64B-F28CE0CFF350}" srcOrd="7" destOrd="0" presId="urn:microsoft.com/office/officeart/2005/8/layout/default"/>
    <dgm:cxn modelId="{1A497B1A-1043-CA4B-9852-741BC1BFC314}" type="presParOf" srcId="{0CF9172B-D135-D246-B2C8-1BA6D1C0CED6}" destId="{46CEEF49-47AE-CA48-B441-55563749A8A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7EF80-7CE9-974F-A2D7-3EEC63D6F4F8}">
      <dsp:nvSpPr>
        <dsp:cNvPr id="0" name=""/>
        <dsp:cNvSpPr/>
      </dsp:nvSpPr>
      <dsp:spPr>
        <a:xfrm>
          <a:off x="0" y="4344855"/>
          <a:ext cx="3774699" cy="57025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dirty="0">
              <a:latin typeface="Montserrat" pitchFamily="2" charset="77"/>
            </a:rPr>
            <a:t>Hematuria</a:t>
          </a:r>
        </a:p>
      </dsp:txBody>
      <dsp:txXfrm>
        <a:off x="0" y="4344855"/>
        <a:ext cx="3774699" cy="570259"/>
      </dsp:txXfrm>
    </dsp:sp>
    <dsp:sp modelId="{1EB719FF-7369-8C4E-B4B5-261FAFAD850C}">
      <dsp:nvSpPr>
        <dsp:cNvPr id="0" name=""/>
        <dsp:cNvSpPr/>
      </dsp:nvSpPr>
      <dsp:spPr>
        <a:xfrm rot="10800000">
          <a:off x="0" y="3476349"/>
          <a:ext cx="3774699" cy="877059"/>
        </a:xfrm>
        <a:prstGeom prst="upArrowCallout">
          <a:avLst/>
        </a:prstGeom>
        <a:solidFill>
          <a:schemeClr val="accent3">
            <a:hueOff val="542120"/>
            <a:satOff val="20000"/>
            <a:lumOff val="-294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dirty="0">
              <a:latin typeface="Montserrat" pitchFamily="2" charset="77"/>
            </a:rPr>
            <a:t>Infecciones urinarias a repetición</a:t>
          </a:r>
        </a:p>
      </dsp:txBody>
      <dsp:txXfrm rot="10800000">
        <a:off x="0" y="3476349"/>
        <a:ext cx="3774699" cy="569887"/>
      </dsp:txXfrm>
    </dsp:sp>
    <dsp:sp modelId="{0FCD4BAB-5288-134F-A512-88F82EEA873A}">
      <dsp:nvSpPr>
        <dsp:cNvPr id="0" name=""/>
        <dsp:cNvSpPr/>
      </dsp:nvSpPr>
      <dsp:spPr>
        <a:xfrm rot="10800000">
          <a:off x="0" y="2607843"/>
          <a:ext cx="3774699" cy="877059"/>
        </a:xfrm>
        <a:prstGeom prst="upArrowCallout">
          <a:avLst/>
        </a:prstGeom>
        <a:solidFill>
          <a:schemeClr val="accent3">
            <a:hueOff val="1084240"/>
            <a:satOff val="40000"/>
            <a:lumOff val="-588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a:latin typeface="Montserrat" pitchFamily="2" charset="77"/>
            </a:rPr>
            <a:t>Daño vesical</a:t>
          </a:r>
        </a:p>
      </dsp:txBody>
      <dsp:txXfrm rot="10800000">
        <a:off x="0" y="2607843"/>
        <a:ext cx="3774699" cy="569887"/>
      </dsp:txXfrm>
    </dsp:sp>
    <dsp:sp modelId="{01225A59-16D9-AD49-B483-AE90B472735A}">
      <dsp:nvSpPr>
        <dsp:cNvPr id="0" name=""/>
        <dsp:cNvSpPr/>
      </dsp:nvSpPr>
      <dsp:spPr>
        <a:xfrm rot="10800000">
          <a:off x="0" y="1739338"/>
          <a:ext cx="3774699" cy="877059"/>
        </a:xfrm>
        <a:prstGeom prst="upArrowCallout">
          <a:avLst/>
        </a:prstGeom>
        <a:solidFill>
          <a:schemeClr val="accent3">
            <a:hueOff val="1626359"/>
            <a:satOff val="60000"/>
            <a:lumOff val="-88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dirty="0">
              <a:latin typeface="Montserrat" pitchFamily="2" charset="77"/>
            </a:rPr>
            <a:t>Retención urinaria</a:t>
          </a:r>
        </a:p>
      </dsp:txBody>
      <dsp:txXfrm rot="10800000">
        <a:off x="0" y="1739338"/>
        <a:ext cx="3774699" cy="569887"/>
      </dsp:txXfrm>
    </dsp:sp>
    <dsp:sp modelId="{C3897A3D-C722-BE4F-8008-6800FF2A49EE}">
      <dsp:nvSpPr>
        <dsp:cNvPr id="0" name=""/>
        <dsp:cNvSpPr/>
      </dsp:nvSpPr>
      <dsp:spPr>
        <a:xfrm rot="10800000">
          <a:off x="0" y="870832"/>
          <a:ext cx="3774699" cy="877059"/>
        </a:xfrm>
        <a:prstGeom prst="upArrowCallout">
          <a:avLst/>
        </a:prstGeom>
        <a:solidFill>
          <a:schemeClr val="accent3">
            <a:hueOff val="2168479"/>
            <a:satOff val="80000"/>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dirty="0">
              <a:latin typeface="Montserrat" pitchFamily="2" charset="77"/>
            </a:rPr>
            <a:t>Falla renal</a:t>
          </a:r>
        </a:p>
      </dsp:txBody>
      <dsp:txXfrm rot="10800000">
        <a:off x="0" y="870832"/>
        <a:ext cx="3774699" cy="569887"/>
      </dsp:txXfrm>
    </dsp:sp>
    <dsp:sp modelId="{DD82EEA0-14C2-204C-AE13-2731D3D7C77C}">
      <dsp:nvSpPr>
        <dsp:cNvPr id="0" name=""/>
        <dsp:cNvSpPr/>
      </dsp:nvSpPr>
      <dsp:spPr>
        <a:xfrm rot="10800000">
          <a:off x="0" y="2326"/>
          <a:ext cx="3774699" cy="877059"/>
        </a:xfrm>
        <a:prstGeom prst="upArrowCallout">
          <a:avLst/>
        </a:prstGeom>
        <a:solidFill>
          <a:schemeClr val="accent3">
            <a:hueOff val="2710599"/>
            <a:satOff val="100000"/>
            <a:lumOff val="-1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s-ES" sz="1500" b="1" kern="1200" dirty="0">
              <a:latin typeface="Montserrat" pitchFamily="2" charset="77"/>
            </a:rPr>
            <a:t>Hidronefrosis</a:t>
          </a:r>
        </a:p>
      </dsp:txBody>
      <dsp:txXfrm rot="10800000">
        <a:off x="0" y="2326"/>
        <a:ext cx="3774699" cy="569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07D70-F276-8D49-91F5-6F6365693447}">
      <dsp:nvSpPr>
        <dsp:cNvPr id="0" name=""/>
        <dsp:cNvSpPr/>
      </dsp:nvSpPr>
      <dsp:spPr>
        <a:xfrm>
          <a:off x="637682" y="150287"/>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Inspección.</a:t>
          </a:r>
        </a:p>
      </dsp:txBody>
      <dsp:txXfrm>
        <a:off x="637682" y="150287"/>
        <a:ext cx="1551172" cy="930703"/>
      </dsp:txXfrm>
    </dsp:sp>
    <dsp:sp modelId="{51F7D5CE-18A3-864C-859F-DBBF06FC701D}">
      <dsp:nvSpPr>
        <dsp:cNvPr id="0" name=""/>
        <dsp:cNvSpPr/>
      </dsp:nvSpPr>
      <dsp:spPr>
        <a:xfrm>
          <a:off x="2343971" y="150287"/>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Esfínter r. bulbo -cavernoso.</a:t>
          </a:r>
        </a:p>
      </dsp:txBody>
      <dsp:txXfrm>
        <a:off x="2343971" y="150287"/>
        <a:ext cx="1551172" cy="930703"/>
      </dsp:txXfrm>
    </dsp:sp>
    <dsp:sp modelId="{7FC3B146-7F50-8B43-BCB3-8C66B82739F5}">
      <dsp:nvSpPr>
        <dsp:cNvPr id="0" name=""/>
        <dsp:cNvSpPr/>
      </dsp:nvSpPr>
      <dsp:spPr>
        <a:xfrm>
          <a:off x="4050261" y="150287"/>
          <a:ext cx="1987827"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Consistencia.</a:t>
          </a:r>
        </a:p>
      </dsp:txBody>
      <dsp:txXfrm>
        <a:off x="4050261" y="150287"/>
        <a:ext cx="1987827" cy="930703"/>
      </dsp:txXfrm>
    </dsp:sp>
    <dsp:sp modelId="{7952B8D4-A9A6-B34C-8596-2F5E06693F7A}">
      <dsp:nvSpPr>
        <dsp:cNvPr id="0" name=""/>
        <dsp:cNvSpPr/>
      </dsp:nvSpPr>
      <dsp:spPr>
        <a:xfrm>
          <a:off x="6193206" y="150287"/>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Simetría.</a:t>
          </a:r>
        </a:p>
      </dsp:txBody>
      <dsp:txXfrm>
        <a:off x="6193206" y="150287"/>
        <a:ext cx="1551172" cy="930703"/>
      </dsp:txXfrm>
    </dsp:sp>
    <dsp:sp modelId="{1D160026-BEF1-7048-9F53-7AF6E6A854FF}">
      <dsp:nvSpPr>
        <dsp:cNvPr id="0" name=""/>
        <dsp:cNvSpPr/>
      </dsp:nvSpPr>
      <dsp:spPr>
        <a:xfrm>
          <a:off x="2864" y="1236108"/>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Tamaño.</a:t>
          </a:r>
        </a:p>
      </dsp:txBody>
      <dsp:txXfrm>
        <a:off x="2864" y="1236108"/>
        <a:ext cx="1551172" cy="930703"/>
      </dsp:txXfrm>
    </dsp:sp>
    <dsp:sp modelId="{FA89B3F2-C59B-9C4C-9736-C82A17DEA63D}">
      <dsp:nvSpPr>
        <dsp:cNvPr id="0" name=""/>
        <dsp:cNvSpPr/>
      </dsp:nvSpPr>
      <dsp:spPr>
        <a:xfrm>
          <a:off x="1709154" y="1236108"/>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Movilidad.</a:t>
          </a:r>
        </a:p>
      </dsp:txBody>
      <dsp:txXfrm>
        <a:off x="1709154" y="1236108"/>
        <a:ext cx="1551172" cy="930703"/>
      </dsp:txXfrm>
    </dsp:sp>
    <dsp:sp modelId="{4F847E96-2187-B248-B6E8-C88A35177071}">
      <dsp:nvSpPr>
        <dsp:cNvPr id="0" name=""/>
        <dsp:cNvSpPr/>
      </dsp:nvSpPr>
      <dsp:spPr>
        <a:xfrm>
          <a:off x="3415444" y="1236108"/>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Dolor.</a:t>
          </a:r>
        </a:p>
      </dsp:txBody>
      <dsp:txXfrm>
        <a:off x="3415444" y="1236108"/>
        <a:ext cx="1551172" cy="930703"/>
      </dsp:txXfrm>
    </dsp:sp>
    <dsp:sp modelId="{826C6BBE-ECE2-3D4C-AB83-56B1E55C2129}">
      <dsp:nvSpPr>
        <dsp:cNvPr id="0" name=""/>
        <dsp:cNvSpPr/>
      </dsp:nvSpPr>
      <dsp:spPr>
        <a:xfrm>
          <a:off x="5121733" y="1236108"/>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Surco medio.</a:t>
          </a:r>
        </a:p>
      </dsp:txBody>
      <dsp:txXfrm>
        <a:off x="5121733" y="1236108"/>
        <a:ext cx="1551172" cy="930703"/>
      </dsp:txXfrm>
    </dsp:sp>
    <dsp:sp modelId="{6ABBCA79-AF59-8E42-88ED-6939C963D5D9}">
      <dsp:nvSpPr>
        <dsp:cNvPr id="0" name=""/>
        <dsp:cNvSpPr/>
      </dsp:nvSpPr>
      <dsp:spPr>
        <a:xfrm>
          <a:off x="6828023" y="1236108"/>
          <a:ext cx="1551172" cy="930703"/>
        </a:xfrm>
        <a:prstGeom prst="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b="1" kern="1200" dirty="0">
              <a:latin typeface="Montserrat" pitchFamily="2" charset="77"/>
            </a:rPr>
            <a:t>Palpación bimanual.</a:t>
          </a:r>
        </a:p>
      </dsp:txBody>
      <dsp:txXfrm>
        <a:off x="6828023" y="1236108"/>
        <a:ext cx="1551172" cy="930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CECFE-F5D4-694D-8622-10147B88497A}">
      <dsp:nvSpPr>
        <dsp:cNvPr id="0" name=""/>
        <dsp:cNvSpPr/>
      </dsp:nvSpPr>
      <dsp:spPr>
        <a:xfrm>
          <a:off x="225708" y="1621619"/>
          <a:ext cx="4023423" cy="365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s-ES" sz="2000" kern="1200" dirty="0">
              <a:solidFill>
                <a:srgbClr val="152B48"/>
              </a:solidFill>
              <a:latin typeface="Montserrat" pitchFamily="2" charset="77"/>
            </a:rPr>
            <a:t>Hiperplasia prostática. </a:t>
          </a:r>
        </a:p>
      </dsp:txBody>
      <dsp:txXfrm>
        <a:off x="225708" y="1621619"/>
        <a:ext cx="4023423" cy="365765"/>
      </dsp:txXfrm>
    </dsp:sp>
    <dsp:sp modelId="{73A7B5BA-C12A-BB4B-8D9A-02F25618232B}">
      <dsp:nvSpPr>
        <dsp:cNvPr id="0" name=""/>
        <dsp:cNvSpPr/>
      </dsp:nvSpPr>
      <dsp:spPr>
        <a:xfrm>
          <a:off x="225708"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319B211-1848-2847-A9AD-317E0954698A}">
      <dsp:nvSpPr>
        <dsp:cNvPr id="0" name=""/>
        <dsp:cNvSpPr/>
      </dsp:nvSpPr>
      <dsp:spPr>
        <a:xfrm>
          <a:off x="793458"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C8E1A9A-33B9-0347-BE92-C652AAF34767}">
      <dsp:nvSpPr>
        <dsp:cNvPr id="0" name=""/>
        <dsp:cNvSpPr/>
      </dsp:nvSpPr>
      <dsp:spPr>
        <a:xfrm>
          <a:off x="1361207"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E3BC676-1ABA-E54E-8834-4B820AA1287F}">
      <dsp:nvSpPr>
        <dsp:cNvPr id="0" name=""/>
        <dsp:cNvSpPr/>
      </dsp:nvSpPr>
      <dsp:spPr>
        <a:xfrm>
          <a:off x="1928957"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66363F3-651D-4D4C-888A-C9E097A00339}">
      <dsp:nvSpPr>
        <dsp:cNvPr id="0" name=""/>
        <dsp:cNvSpPr/>
      </dsp:nvSpPr>
      <dsp:spPr>
        <a:xfrm>
          <a:off x="2496707"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3CD9AAA-5C0F-9242-A708-FDCAE79AC4CD}">
      <dsp:nvSpPr>
        <dsp:cNvPr id="0" name=""/>
        <dsp:cNvSpPr/>
      </dsp:nvSpPr>
      <dsp:spPr>
        <a:xfrm>
          <a:off x="3064456"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1CC2A97-5466-ED45-A22F-BEAC83EC6DAB}">
      <dsp:nvSpPr>
        <dsp:cNvPr id="0" name=""/>
        <dsp:cNvSpPr/>
      </dsp:nvSpPr>
      <dsp:spPr>
        <a:xfrm>
          <a:off x="3632206" y="1987384"/>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636F0BA-51CA-7946-8A14-E9C522B7B534}">
      <dsp:nvSpPr>
        <dsp:cNvPr id="0" name=""/>
        <dsp:cNvSpPr/>
      </dsp:nvSpPr>
      <dsp:spPr>
        <a:xfrm>
          <a:off x="225708" y="2172712"/>
          <a:ext cx="4023423" cy="365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s-ES" sz="2000" kern="1200" dirty="0">
              <a:solidFill>
                <a:srgbClr val="152B48"/>
              </a:solidFill>
              <a:latin typeface="Montserrat" pitchFamily="2" charset="77"/>
            </a:rPr>
            <a:t>Cáncer de próstata.</a:t>
          </a:r>
        </a:p>
      </dsp:txBody>
      <dsp:txXfrm>
        <a:off x="225708" y="2172712"/>
        <a:ext cx="4023423" cy="365765"/>
      </dsp:txXfrm>
    </dsp:sp>
    <dsp:sp modelId="{DE10951B-805C-874F-8CCE-05E56C7202E5}">
      <dsp:nvSpPr>
        <dsp:cNvPr id="0" name=""/>
        <dsp:cNvSpPr/>
      </dsp:nvSpPr>
      <dsp:spPr>
        <a:xfrm>
          <a:off x="225708"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1BC4590-8F5F-3842-BE4D-D3B7A74BA10F}">
      <dsp:nvSpPr>
        <dsp:cNvPr id="0" name=""/>
        <dsp:cNvSpPr/>
      </dsp:nvSpPr>
      <dsp:spPr>
        <a:xfrm>
          <a:off x="793458"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A4259DC-4319-8649-8ACB-B166BD7A712C}">
      <dsp:nvSpPr>
        <dsp:cNvPr id="0" name=""/>
        <dsp:cNvSpPr/>
      </dsp:nvSpPr>
      <dsp:spPr>
        <a:xfrm>
          <a:off x="1361207"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C07486C-BAB2-2C4B-8D25-B999F5A4905E}">
      <dsp:nvSpPr>
        <dsp:cNvPr id="0" name=""/>
        <dsp:cNvSpPr/>
      </dsp:nvSpPr>
      <dsp:spPr>
        <a:xfrm>
          <a:off x="1928957"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C072EDF-AACF-C546-A6F9-1E131FE4F316}">
      <dsp:nvSpPr>
        <dsp:cNvPr id="0" name=""/>
        <dsp:cNvSpPr/>
      </dsp:nvSpPr>
      <dsp:spPr>
        <a:xfrm>
          <a:off x="2496707"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0AFE8E0-594E-8D47-86FC-66F1025B57FF}">
      <dsp:nvSpPr>
        <dsp:cNvPr id="0" name=""/>
        <dsp:cNvSpPr/>
      </dsp:nvSpPr>
      <dsp:spPr>
        <a:xfrm>
          <a:off x="3064456"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869AED9-C368-834E-B1FA-1AA3C4546EF6}">
      <dsp:nvSpPr>
        <dsp:cNvPr id="0" name=""/>
        <dsp:cNvSpPr/>
      </dsp:nvSpPr>
      <dsp:spPr>
        <a:xfrm>
          <a:off x="3632206" y="2538478"/>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D796ACF-7B5A-E544-B454-4234E0A3B646}">
      <dsp:nvSpPr>
        <dsp:cNvPr id="0" name=""/>
        <dsp:cNvSpPr/>
      </dsp:nvSpPr>
      <dsp:spPr>
        <a:xfrm>
          <a:off x="225708" y="2723805"/>
          <a:ext cx="4023423" cy="365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s-ES" sz="2000" kern="1200" dirty="0">
              <a:solidFill>
                <a:srgbClr val="152B48"/>
              </a:solidFill>
              <a:latin typeface="Montserrat" pitchFamily="2" charset="77"/>
            </a:rPr>
            <a:t>Prostatitis.</a:t>
          </a:r>
        </a:p>
      </dsp:txBody>
      <dsp:txXfrm>
        <a:off x="225708" y="2723805"/>
        <a:ext cx="4023423" cy="365765"/>
      </dsp:txXfrm>
    </dsp:sp>
    <dsp:sp modelId="{752859AF-C1F0-3B43-8DFF-505FBBDEBE47}">
      <dsp:nvSpPr>
        <dsp:cNvPr id="0" name=""/>
        <dsp:cNvSpPr/>
      </dsp:nvSpPr>
      <dsp:spPr>
        <a:xfrm>
          <a:off x="225708"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149E856-D7C9-C446-8C40-309AAE06C5BA}">
      <dsp:nvSpPr>
        <dsp:cNvPr id="0" name=""/>
        <dsp:cNvSpPr/>
      </dsp:nvSpPr>
      <dsp:spPr>
        <a:xfrm>
          <a:off x="793458"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0A19CE1-2899-C144-B1D6-A4971710C131}">
      <dsp:nvSpPr>
        <dsp:cNvPr id="0" name=""/>
        <dsp:cNvSpPr/>
      </dsp:nvSpPr>
      <dsp:spPr>
        <a:xfrm>
          <a:off x="1361207"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4B59CE0-C927-CB47-901D-5115FC7F1A46}">
      <dsp:nvSpPr>
        <dsp:cNvPr id="0" name=""/>
        <dsp:cNvSpPr/>
      </dsp:nvSpPr>
      <dsp:spPr>
        <a:xfrm>
          <a:off x="1928957"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09DB84D-40DE-9E47-8FCD-F05CF92AD7F9}">
      <dsp:nvSpPr>
        <dsp:cNvPr id="0" name=""/>
        <dsp:cNvSpPr/>
      </dsp:nvSpPr>
      <dsp:spPr>
        <a:xfrm>
          <a:off x="2496707"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B325D10-B93D-4147-9BE4-7AB02BCF9FDC}">
      <dsp:nvSpPr>
        <dsp:cNvPr id="0" name=""/>
        <dsp:cNvSpPr/>
      </dsp:nvSpPr>
      <dsp:spPr>
        <a:xfrm>
          <a:off x="3064456"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93244AC-EB6B-2549-ABBA-A5CC50A25A0D}">
      <dsp:nvSpPr>
        <dsp:cNvPr id="0" name=""/>
        <dsp:cNvSpPr/>
      </dsp:nvSpPr>
      <dsp:spPr>
        <a:xfrm>
          <a:off x="3632206" y="3089571"/>
          <a:ext cx="536456" cy="89409"/>
        </a:xfrm>
        <a:prstGeom prst="parallelogram">
          <a:avLst>
            <a:gd name="adj" fmla="val 14084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E5EC6-5C84-EF43-88D3-B020E3B346C2}">
      <dsp:nvSpPr>
        <dsp:cNvPr id="0" name=""/>
        <dsp:cNvSpPr/>
      </dsp:nvSpPr>
      <dsp:spPr>
        <a:xfrm>
          <a:off x="521988" y="0"/>
          <a:ext cx="5915874" cy="3974415"/>
        </a:xfrm>
        <a:prstGeom prst="rightArrow">
          <a:avLst/>
        </a:prstGeom>
        <a:solidFill>
          <a:schemeClr val="bg2">
            <a:lumMod val="75000"/>
          </a:schemeClr>
        </a:solidFill>
        <a:ln>
          <a:noFill/>
        </a:ln>
        <a:effectLst/>
      </dsp:spPr>
      <dsp:style>
        <a:lnRef idx="0">
          <a:scrgbClr r="0" g="0" b="0"/>
        </a:lnRef>
        <a:fillRef idx="1">
          <a:scrgbClr r="0" g="0" b="0"/>
        </a:fillRef>
        <a:effectRef idx="0">
          <a:scrgbClr r="0" g="0" b="0"/>
        </a:effectRef>
        <a:fontRef idx="minor"/>
      </dsp:style>
    </dsp:sp>
    <dsp:sp modelId="{18D7B642-7F5C-8047-B4B3-4BB7013270BC}">
      <dsp:nvSpPr>
        <dsp:cNvPr id="0" name=""/>
        <dsp:cNvSpPr/>
      </dsp:nvSpPr>
      <dsp:spPr>
        <a:xfrm>
          <a:off x="276" y="803563"/>
          <a:ext cx="3312960" cy="2367288"/>
        </a:xfrm>
        <a:prstGeom prst="roundRect">
          <a:avLst/>
        </a:prstGeom>
        <a:solidFill>
          <a:srgbClr val="142B4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1" kern="1200" dirty="0">
              <a:latin typeface="Montserrat" pitchFamily="2" charset="77"/>
            </a:rPr>
            <a:t>PSA UNIDO A PROTEÍNAS: </a:t>
          </a:r>
          <a:r>
            <a:rPr lang="es-CO" sz="2000" kern="1200" dirty="0">
              <a:latin typeface="Montserrat" pitchFamily="2" charset="77"/>
            </a:rPr>
            <a:t>ligado al </a:t>
          </a:r>
          <a:r>
            <a:rPr lang="el-GR" sz="2000" kern="1200" dirty="0"/>
            <a:t>α-1 </a:t>
          </a:r>
          <a:r>
            <a:rPr lang="es-CO" sz="2000" kern="1200" dirty="0">
              <a:latin typeface="Montserrat" pitchFamily="2" charset="77"/>
            </a:rPr>
            <a:t>antiquimiotripsina y una menor proporción al </a:t>
          </a:r>
          <a:r>
            <a:rPr lang="el-GR" sz="2000" kern="1200" dirty="0"/>
            <a:t>α 1 </a:t>
          </a:r>
          <a:r>
            <a:rPr lang="es-CO" sz="2000" kern="1200" dirty="0">
              <a:latin typeface="Montserrat" pitchFamily="2" charset="77"/>
            </a:rPr>
            <a:t>antitripsina </a:t>
          </a:r>
          <a:r>
            <a:rPr lang="es-ES" sz="2000" kern="1200" dirty="0">
              <a:latin typeface="Montserrat" pitchFamily="2" charset="77"/>
            </a:rPr>
            <a:t>(entre 65 – 90 %).</a:t>
          </a:r>
          <a:endParaRPr lang="es-CO" sz="2000" kern="1200" dirty="0">
            <a:latin typeface="Montserrat" pitchFamily="2" charset="77"/>
          </a:endParaRPr>
        </a:p>
      </dsp:txBody>
      <dsp:txXfrm>
        <a:off x="115837" y="919124"/>
        <a:ext cx="3081838" cy="2136166"/>
      </dsp:txXfrm>
    </dsp:sp>
    <dsp:sp modelId="{1701E64E-8216-C842-8A52-BA7A3B3B5B64}">
      <dsp:nvSpPr>
        <dsp:cNvPr id="0" name=""/>
        <dsp:cNvSpPr/>
      </dsp:nvSpPr>
      <dsp:spPr>
        <a:xfrm>
          <a:off x="3646615" y="1192324"/>
          <a:ext cx="3312960" cy="1589766"/>
        </a:xfrm>
        <a:prstGeom prst="roundRect">
          <a:avLst/>
        </a:prstGeom>
        <a:solidFill>
          <a:srgbClr val="00ABA7"/>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latin typeface="Montserrat" pitchFamily="2" charset="77"/>
            </a:rPr>
            <a:t>PSA libre: </a:t>
          </a:r>
          <a:r>
            <a:rPr lang="es-ES" sz="2400" kern="1200" dirty="0">
              <a:latin typeface="Montserrat" pitchFamily="2" charset="77"/>
            </a:rPr>
            <a:t>10 – 35%. </a:t>
          </a:r>
          <a:endParaRPr lang="es-CO" sz="2400" kern="1200" dirty="0">
            <a:latin typeface="Montserrat" pitchFamily="2" charset="77"/>
          </a:endParaRPr>
        </a:p>
      </dsp:txBody>
      <dsp:txXfrm>
        <a:off x="3724221" y="1269930"/>
        <a:ext cx="3157748" cy="14345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12B91-AC3E-4140-811A-7D0BF8ADAC8A}">
      <dsp:nvSpPr>
        <dsp:cNvPr id="0" name=""/>
        <dsp:cNvSpPr/>
      </dsp:nvSpPr>
      <dsp:spPr>
        <a:xfrm rot="5400000">
          <a:off x="199041" y="575807"/>
          <a:ext cx="894856" cy="108224"/>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97DBE58-F150-B84B-B36A-FC24B90D5E41}">
      <dsp:nvSpPr>
        <dsp:cNvPr id="0" name=""/>
        <dsp:cNvSpPr/>
      </dsp:nvSpPr>
      <dsp:spPr>
        <a:xfrm>
          <a:off x="402463" y="1115"/>
          <a:ext cx="1202494" cy="72149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Hiperplasia prostática benigna.</a:t>
          </a:r>
        </a:p>
      </dsp:txBody>
      <dsp:txXfrm>
        <a:off x="423595" y="22247"/>
        <a:ext cx="1160230" cy="679232"/>
      </dsp:txXfrm>
    </dsp:sp>
    <dsp:sp modelId="{23F1B946-DFB7-5A40-AAB6-7ED38D65745E}">
      <dsp:nvSpPr>
        <dsp:cNvPr id="0" name=""/>
        <dsp:cNvSpPr/>
      </dsp:nvSpPr>
      <dsp:spPr>
        <a:xfrm rot="5400000">
          <a:off x="199041" y="1477677"/>
          <a:ext cx="894856" cy="108224"/>
        </a:xfrm>
        <a:prstGeom prst="rect">
          <a:avLst/>
        </a:prstGeom>
        <a:solidFill>
          <a:schemeClr val="accent4">
            <a:hueOff val="1400127"/>
            <a:satOff val="-5825"/>
            <a:lumOff val="1373"/>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0AE6E0D-EE5A-454A-81E2-DB123A95C9FF}">
      <dsp:nvSpPr>
        <dsp:cNvPr id="0" name=""/>
        <dsp:cNvSpPr/>
      </dsp:nvSpPr>
      <dsp:spPr>
        <a:xfrm>
          <a:off x="402463" y="902986"/>
          <a:ext cx="1202494" cy="721496"/>
        </a:xfrm>
        <a:prstGeom prst="roundRect">
          <a:avLst>
            <a:gd name="adj" fmla="val 10000"/>
          </a:avLst>
        </a:prstGeom>
        <a:solidFill>
          <a:schemeClr val="accent4">
            <a:hueOff val="1225111"/>
            <a:satOff val="-5097"/>
            <a:lumOff val="120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Prostatitis aguda.</a:t>
          </a:r>
        </a:p>
      </dsp:txBody>
      <dsp:txXfrm>
        <a:off x="423595" y="924118"/>
        <a:ext cx="1160230" cy="679232"/>
      </dsp:txXfrm>
    </dsp:sp>
    <dsp:sp modelId="{1BA187E8-84F7-3949-AFE7-ACC6BC33A37E}">
      <dsp:nvSpPr>
        <dsp:cNvPr id="0" name=""/>
        <dsp:cNvSpPr/>
      </dsp:nvSpPr>
      <dsp:spPr>
        <a:xfrm>
          <a:off x="649976" y="1928613"/>
          <a:ext cx="1899675" cy="108224"/>
        </a:xfrm>
        <a:prstGeom prst="rect">
          <a:avLst/>
        </a:prstGeom>
        <a:solidFill>
          <a:schemeClr val="accent4">
            <a:hueOff val="2800255"/>
            <a:satOff val="-11651"/>
            <a:lumOff val="2745"/>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77557D1-3EE1-EE48-96D6-FD1F89DDA50E}">
      <dsp:nvSpPr>
        <dsp:cNvPr id="0" name=""/>
        <dsp:cNvSpPr/>
      </dsp:nvSpPr>
      <dsp:spPr>
        <a:xfrm>
          <a:off x="402463" y="1804856"/>
          <a:ext cx="1202494" cy="721496"/>
        </a:xfrm>
        <a:prstGeom prst="roundRect">
          <a:avLst>
            <a:gd name="adj" fmla="val 10000"/>
          </a:avLst>
        </a:prstGeom>
        <a:solidFill>
          <a:schemeClr val="accent4">
            <a:hueOff val="2450223"/>
            <a:satOff val="-10194"/>
            <a:lumOff val="240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Infección urinaria.</a:t>
          </a:r>
        </a:p>
      </dsp:txBody>
      <dsp:txXfrm>
        <a:off x="423595" y="1825988"/>
        <a:ext cx="1160230" cy="679232"/>
      </dsp:txXfrm>
    </dsp:sp>
    <dsp:sp modelId="{21AE6659-9965-BD48-A035-26E54B02AAE4}">
      <dsp:nvSpPr>
        <dsp:cNvPr id="0" name=""/>
        <dsp:cNvSpPr/>
      </dsp:nvSpPr>
      <dsp:spPr>
        <a:xfrm rot="16200000">
          <a:off x="2106683" y="1477677"/>
          <a:ext cx="894856" cy="108224"/>
        </a:xfrm>
        <a:prstGeom prst="rect">
          <a:avLst/>
        </a:prstGeom>
        <a:solidFill>
          <a:schemeClr val="accent4">
            <a:hueOff val="4200382"/>
            <a:satOff val="-17476"/>
            <a:lumOff val="4118"/>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4BD414E-EE56-7F4A-A60D-494F33719EBB}">
      <dsp:nvSpPr>
        <dsp:cNvPr id="0" name=""/>
        <dsp:cNvSpPr/>
      </dsp:nvSpPr>
      <dsp:spPr>
        <a:xfrm>
          <a:off x="2146669" y="1804856"/>
          <a:ext cx="1529367" cy="721496"/>
        </a:xfrm>
        <a:prstGeom prst="roundRect">
          <a:avLst>
            <a:gd name="adj" fmla="val 10000"/>
          </a:avLst>
        </a:prstGeom>
        <a:solidFill>
          <a:schemeClr val="accent4">
            <a:hueOff val="3675334"/>
            <a:satOff val="-15291"/>
            <a:lumOff val="360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Inflamación subclínica.</a:t>
          </a:r>
        </a:p>
      </dsp:txBody>
      <dsp:txXfrm>
        <a:off x="2167801" y="1825988"/>
        <a:ext cx="1487103" cy="679232"/>
      </dsp:txXfrm>
    </dsp:sp>
    <dsp:sp modelId="{44162AC6-E3F3-064E-ABC6-254F115BFBDE}">
      <dsp:nvSpPr>
        <dsp:cNvPr id="0" name=""/>
        <dsp:cNvSpPr/>
      </dsp:nvSpPr>
      <dsp:spPr>
        <a:xfrm rot="16200000">
          <a:off x="2106683" y="575807"/>
          <a:ext cx="894856" cy="108224"/>
        </a:xfrm>
        <a:prstGeom prst="rect">
          <a:avLst/>
        </a:prstGeom>
        <a:solidFill>
          <a:schemeClr val="accent4">
            <a:hueOff val="5600509"/>
            <a:satOff val="-23301"/>
            <a:lumOff val="549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F2DE748-037D-2847-9A44-7FE28205ACA8}">
      <dsp:nvSpPr>
        <dsp:cNvPr id="0" name=""/>
        <dsp:cNvSpPr/>
      </dsp:nvSpPr>
      <dsp:spPr>
        <a:xfrm>
          <a:off x="2310106" y="902986"/>
          <a:ext cx="1202494" cy="721496"/>
        </a:xfrm>
        <a:prstGeom prst="roundRect">
          <a:avLst>
            <a:gd name="adj" fmla="val 10000"/>
          </a:avLst>
        </a:prstGeom>
        <a:solidFill>
          <a:schemeClr val="accent4">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Biopsia de próstata.</a:t>
          </a:r>
        </a:p>
      </dsp:txBody>
      <dsp:txXfrm>
        <a:off x="2331238" y="924118"/>
        <a:ext cx="1160230" cy="679232"/>
      </dsp:txXfrm>
    </dsp:sp>
    <dsp:sp modelId="{D741E51E-DD2A-624B-B246-4BE70ED2B527}">
      <dsp:nvSpPr>
        <dsp:cNvPr id="0" name=""/>
        <dsp:cNvSpPr/>
      </dsp:nvSpPr>
      <dsp:spPr>
        <a:xfrm>
          <a:off x="2559417" y="124871"/>
          <a:ext cx="2073576" cy="108224"/>
        </a:xfrm>
        <a:prstGeom prst="rect">
          <a:avLst/>
        </a:prstGeom>
        <a:solidFill>
          <a:schemeClr val="accent4">
            <a:hueOff val="7000636"/>
            <a:satOff val="-29126"/>
            <a:lumOff val="6863"/>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5819A10-2302-0D4C-AE81-7E4E32384D05}">
      <dsp:nvSpPr>
        <dsp:cNvPr id="0" name=""/>
        <dsp:cNvSpPr/>
      </dsp:nvSpPr>
      <dsp:spPr>
        <a:xfrm>
          <a:off x="2001781" y="1115"/>
          <a:ext cx="1819145" cy="721496"/>
        </a:xfrm>
        <a:prstGeom prst="roundRect">
          <a:avLst>
            <a:gd name="adj" fmla="val 10000"/>
          </a:avLst>
        </a:prstGeom>
        <a:solidFill>
          <a:schemeClr val="accent4">
            <a:hueOff val="6125556"/>
            <a:satOff val="-25486"/>
            <a:lumOff val="600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Instrumentación endouretral.</a:t>
          </a:r>
        </a:p>
      </dsp:txBody>
      <dsp:txXfrm>
        <a:off x="2022913" y="22247"/>
        <a:ext cx="1776881" cy="679232"/>
      </dsp:txXfrm>
    </dsp:sp>
    <dsp:sp modelId="{059F619B-E51D-2B47-AA89-FA5DE4B86770}">
      <dsp:nvSpPr>
        <dsp:cNvPr id="0" name=""/>
        <dsp:cNvSpPr/>
      </dsp:nvSpPr>
      <dsp:spPr>
        <a:xfrm rot="5400000">
          <a:off x="4189072" y="575807"/>
          <a:ext cx="894856" cy="108224"/>
        </a:xfrm>
        <a:prstGeom prst="rect">
          <a:avLst/>
        </a:prstGeom>
        <a:solidFill>
          <a:schemeClr val="accent4">
            <a:hueOff val="8400764"/>
            <a:satOff val="-34952"/>
            <a:lumOff val="8235"/>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B01074B-A311-F443-B066-757F2A6B6406}">
      <dsp:nvSpPr>
        <dsp:cNvPr id="0" name=""/>
        <dsp:cNvSpPr/>
      </dsp:nvSpPr>
      <dsp:spPr>
        <a:xfrm>
          <a:off x="4392495" y="1115"/>
          <a:ext cx="1202494" cy="721496"/>
        </a:xfrm>
        <a:prstGeom prst="roundRect">
          <a:avLst>
            <a:gd name="adj" fmla="val 10000"/>
          </a:avLst>
        </a:prstGeom>
        <a:solidFill>
          <a:schemeClr val="accent4">
            <a:hueOff val="7350668"/>
            <a:satOff val="-30583"/>
            <a:lumOff val="72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Retención urinaria.</a:t>
          </a:r>
        </a:p>
      </dsp:txBody>
      <dsp:txXfrm>
        <a:off x="4413627" y="22247"/>
        <a:ext cx="1160230" cy="679232"/>
      </dsp:txXfrm>
    </dsp:sp>
    <dsp:sp modelId="{5096405F-901D-E243-A964-98A9D5BDEEAB}">
      <dsp:nvSpPr>
        <dsp:cNvPr id="0" name=""/>
        <dsp:cNvSpPr/>
      </dsp:nvSpPr>
      <dsp:spPr>
        <a:xfrm rot="5400000">
          <a:off x="4189072" y="1477677"/>
          <a:ext cx="894856" cy="108224"/>
        </a:xfrm>
        <a:prstGeom prst="rect">
          <a:avLst/>
        </a:prstGeom>
        <a:solidFill>
          <a:schemeClr val="accent4">
            <a:hueOff val="9800891"/>
            <a:satOff val="-40777"/>
            <a:lumOff val="9608"/>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90AC23EB-433A-9F4E-8723-76B8994435A8}">
      <dsp:nvSpPr>
        <dsp:cNvPr id="0" name=""/>
        <dsp:cNvSpPr/>
      </dsp:nvSpPr>
      <dsp:spPr>
        <a:xfrm>
          <a:off x="4307900" y="902986"/>
          <a:ext cx="1371684" cy="721496"/>
        </a:xfrm>
        <a:prstGeom prst="roundRect">
          <a:avLst>
            <a:gd name="adj" fmla="val 10000"/>
          </a:avLst>
        </a:prstGeom>
        <a:solidFill>
          <a:schemeClr val="accent4">
            <a:hueOff val="8575779"/>
            <a:satOff val="-35680"/>
            <a:lumOff val="840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Eyaculación.</a:t>
          </a:r>
        </a:p>
      </dsp:txBody>
      <dsp:txXfrm>
        <a:off x="4329032" y="924118"/>
        <a:ext cx="1329420" cy="679232"/>
      </dsp:txXfrm>
    </dsp:sp>
    <dsp:sp modelId="{207E917D-6944-4B4A-985B-09F2794A620A}">
      <dsp:nvSpPr>
        <dsp:cNvPr id="0" name=""/>
        <dsp:cNvSpPr/>
      </dsp:nvSpPr>
      <dsp:spPr>
        <a:xfrm>
          <a:off x="4217749" y="1804856"/>
          <a:ext cx="1551986" cy="721496"/>
        </a:xfrm>
        <a:prstGeom prst="roundRect">
          <a:avLst>
            <a:gd name="adj" fmla="val 10000"/>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kern="1200" dirty="0">
              <a:latin typeface="Montserrat" pitchFamily="2" charset="77"/>
            </a:rPr>
            <a:t>Traumatismo perineal.</a:t>
          </a:r>
        </a:p>
      </dsp:txBody>
      <dsp:txXfrm>
        <a:off x="4238881" y="1825988"/>
        <a:ext cx="1509722" cy="6792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AA8B6-AB90-6345-BEEE-39154B10C581}">
      <dsp:nvSpPr>
        <dsp:cNvPr id="0" name=""/>
        <dsp:cNvSpPr/>
      </dsp:nvSpPr>
      <dsp:spPr>
        <a:xfrm>
          <a:off x="56875" y="683"/>
          <a:ext cx="2069022" cy="109942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kern="1200" dirty="0">
              <a:solidFill>
                <a:srgbClr val="152B48"/>
              </a:solidFill>
              <a:latin typeface="Montserrat" pitchFamily="2" charset="77"/>
            </a:rPr>
            <a:t>Inyecciones </a:t>
          </a:r>
          <a:r>
            <a:rPr lang="es-ES" sz="1800" kern="1200" dirty="0" err="1">
              <a:solidFill>
                <a:srgbClr val="152B48"/>
              </a:solidFill>
              <a:latin typeface="Montserrat" pitchFamily="2" charset="77"/>
            </a:rPr>
            <a:t>intraprostáticas</a:t>
          </a:r>
          <a:r>
            <a:rPr lang="es-ES" sz="1800" kern="1200" dirty="0">
              <a:solidFill>
                <a:srgbClr val="152B48"/>
              </a:solidFill>
              <a:latin typeface="Montserrat" pitchFamily="2" charset="77"/>
            </a:rPr>
            <a:t>.</a:t>
          </a:r>
        </a:p>
      </dsp:txBody>
      <dsp:txXfrm>
        <a:off x="56875" y="683"/>
        <a:ext cx="2069022" cy="1099423"/>
      </dsp:txXfrm>
    </dsp:sp>
    <dsp:sp modelId="{72E320A6-738A-B44B-AB6E-23761BECCD51}">
      <dsp:nvSpPr>
        <dsp:cNvPr id="0" name=""/>
        <dsp:cNvSpPr/>
      </dsp:nvSpPr>
      <dsp:spPr>
        <a:xfrm>
          <a:off x="2309134" y="683"/>
          <a:ext cx="1832371" cy="109942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kern="1200" dirty="0" err="1">
              <a:solidFill>
                <a:srgbClr val="152B48"/>
              </a:solidFill>
              <a:latin typeface="Montserrat" pitchFamily="2" charset="77"/>
            </a:rPr>
            <a:t>Stent</a:t>
          </a:r>
          <a:r>
            <a:rPr lang="es-ES" sz="1800" kern="1200" dirty="0">
              <a:solidFill>
                <a:srgbClr val="152B48"/>
              </a:solidFill>
              <a:latin typeface="Montserrat" pitchFamily="2" charset="77"/>
            </a:rPr>
            <a:t>.</a:t>
          </a:r>
        </a:p>
      </dsp:txBody>
      <dsp:txXfrm>
        <a:off x="2309134" y="683"/>
        <a:ext cx="1832371" cy="1099423"/>
      </dsp:txXfrm>
    </dsp:sp>
    <dsp:sp modelId="{9B20C0DF-548B-4D43-AE33-CDB882D5FE94}">
      <dsp:nvSpPr>
        <dsp:cNvPr id="0" name=""/>
        <dsp:cNvSpPr/>
      </dsp:nvSpPr>
      <dsp:spPr>
        <a:xfrm>
          <a:off x="4324744" y="683"/>
          <a:ext cx="1832371" cy="109942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kern="1200" dirty="0" err="1">
              <a:solidFill>
                <a:srgbClr val="152B48"/>
              </a:solidFill>
              <a:latin typeface="Montserrat" pitchFamily="2" charset="77"/>
            </a:rPr>
            <a:t>Urolift</a:t>
          </a:r>
          <a:r>
            <a:rPr lang="es-ES" sz="1800" kern="1200" dirty="0">
              <a:solidFill>
                <a:srgbClr val="152B48"/>
              </a:solidFill>
              <a:latin typeface="Montserrat" pitchFamily="2" charset="77"/>
            </a:rPr>
            <a:t>.</a:t>
          </a:r>
        </a:p>
      </dsp:txBody>
      <dsp:txXfrm>
        <a:off x="4324744" y="683"/>
        <a:ext cx="1832371" cy="1099423"/>
      </dsp:txXfrm>
    </dsp:sp>
    <dsp:sp modelId="{12AB3DD6-89D2-CC48-96B8-348753A13168}">
      <dsp:nvSpPr>
        <dsp:cNvPr id="0" name=""/>
        <dsp:cNvSpPr/>
      </dsp:nvSpPr>
      <dsp:spPr>
        <a:xfrm>
          <a:off x="6340353" y="683"/>
          <a:ext cx="1832371" cy="109942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kern="1200" dirty="0" err="1">
              <a:solidFill>
                <a:srgbClr val="152B48"/>
              </a:solidFill>
              <a:latin typeface="Montserrat" pitchFamily="2" charset="77"/>
            </a:rPr>
            <a:t>Embolización</a:t>
          </a:r>
          <a:r>
            <a:rPr lang="es-ES" sz="1800" kern="1200" dirty="0">
              <a:solidFill>
                <a:srgbClr val="152B48"/>
              </a:solidFill>
              <a:latin typeface="Montserrat" pitchFamily="2" charset="77"/>
            </a:rPr>
            <a:t>.</a:t>
          </a:r>
        </a:p>
      </dsp:txBody>
      <dsp:txXfrm>
        <a:off x="6340353" y="683"/>
        <a:ext cx="1832371" cy="1099423"/>
      </dsp:txXfrm>
    </dsp:sp>
    <dsp:sp modelId="{46CEEF49-47AE-CA48-B441-55563749A8A8}">
      <dsp:nvSpPr>
        <dsp:cNvPr id="0" name=""/>
        <dsp:cNvSpPr/>
      </dsp:nvSpPr>
      <dsp:spPr>
        <a:xfrm>
          <a:off x="3198614" y="1283343"/>
          <a:ext cx="1832371" cy="109942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ES" sz="1800" kern="1200" dirty="0">
              <a:solidFill>
                <a:srgbClr val="152B48"/>
              </a:solidFill>
              <a:latin typeface="Montserrat" pitchFamily="2" charset="77"/>
            </a:rPr>
            <a:t>Vaporización con agua.</a:t>
          </a:r>
        </a:p>
      </dsp:txBody>
      <dsp:txXfrm>
        <a:off x="3198614" y="1283343"/>
        <a:ext cx="1832371" cy="10994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7C954F-244B-C648-9A94-679F06DE16E0}" type="datetimeFigureOut">
              <a:rPr lang="es-CO" smtClean="0"/>
              <a:t>29/03/2021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3562D6-434D-564C-8E30-129EF4152A8A}" type="slidenum">
              <a:rPr lang="es-CO" smtClean="0"/>
              <a:t>‹Nº›</a:t>
            </a:fld>
            <a:endParaRPr lang="es-CO"/>
          </a:p>
        </p:txBody>
      </p:sp>
    </p:spTree>
    <p:extLst>
      <p:ext uri="{BB962C8B-B14F-4D97-AF65-F5344CB8AC3E}">
        <p14:creationId xmlns:p14="http://schemas.microsoft.com/office/powerpoint/2010/main" val="208818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cbi.nlm.nih.gov/pmc/articles/PMC3392481/#CR41"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www.ncbi.nlm.nih.gov/pmc/articles/PMC3392481/#CR44" TargetMode="External"/><Relationship Id="rId5" Type="http://schemas.openxmlformats.org/officeDocument/2006/relationships/hyperlink" Target="https://www.ncbi.nlm.nih.gov/pmc/articles/PMC3392481/#CR43" TargetMode="External"/><Relationship Id="rId4" Type="http://schemas.openxmlformats.org/officeDocument/2006/relationships/hyperlink" Target="https://www.ncbi.nlm.nih.gov/pmc/articles/PMC3392481/#CR42"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s.wikipedia.org/wiki/Pr%C3%B3stata"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iencedirect.com/topics/medicine-and-dentistry/overactive-bladder"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sciencedirect.com/topics/medicine-and-dentistry/nocturia" TargetMode="External"/><Relationship Id="rId5" Type="http://schemas.openxmlformats.org/officeDocument/2006/relationships/hyperlink" Target="https://www.sciencedirect.com/topics/medicine-and-dentistry/cross-sectional-study" TargetMode="External"/><Relationship Id="rId4" Type="http://schemas.openxmlformats.org/officeDocument/2006/relationships/hyperlink" Target="https://www.sciencedirect.com/topics/medicine-and-dentistry/lower-urinary-tract-symptom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ptodate.com/contents/screening-for-prostate-cancer/abstract/2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B8D3E3B-5A59-1E4A-8524-F139FD57BC65}"/>
              </a:ext>
            </a:extLst>
          </p:cNvPr>
          <p:cNvSpPr>
            <a:spLocks noGrp="1" noChangeArrowheads="1"/>
          </p:cNvSpPr>
          <p:nvPr>
            <p:ph type="sldNum" sz="quarter" idx="5"/>
          </p:nvPr>
        </p:nvSpPr>
        <p:spPr>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2B111345-56B6-CA45-B068-0D51DABDD86B}" type="slidenum">
              <a:rPr lang="es-CO" altLang="es-CO" sz="1200" i="0"/>
              <a:pPr/>
              <a:t>2</a:t>
            </a:fld>
            <a:endParaRPr lang="es-CO" altLang="es-CO" sz="1200" i="0"/>
          </a:p>
        </p:txBody>
      </p:sp>
      <p:sp>
        <p:nvSpPr>
          <p:cNvPr id="16387" name="Rectangle 2">
            <a:extLst>
              <a:ext uri="{FF2B5EF4-FFF2-40B4-BE49-F238E27FC236}">
                <a16:creationId xmlns:a16="http://schemas.microsoft.com/office/drawing/2014/main" id="{6BF88951-9BB8-674A-9CC2-755045A4AE49}"/>
              </a:ext>
            </a:extLst>
          </p:cNvPr>
          <p:cNvSpPr>
            <a:spLocks noGrp="1" noRot="1" noChangeAspect="1" noChangeArrowheads="1" noTextEdit="1"/>
          </p:cNvSpPr>
          <p:nvPr>
            <p:ph type="sldImg"/>
          </p:nvPr>
        </p:nvSpPr>
        <p:spPr>
          <a:xfrm>
            <a:off x="685800" y="1143000"/>
            <a:ext cx="5486400" cy="3086100"/>
          </a:xfrm>
          <a:ln/>
        </p:spPr>
      </p:sp>
      <p:sp>
        <p:nvSpPr>
          <p:cNvPr id="16388" name="Rectangle 3">
            <a:extLst>
              <a:ext uri="{FF2B5EF4-FFF2-40B4-BE49-F238E27FC236}">
                <a16:creationId xmlns:a16="http://schemas.microsoft.com/office/drawing/2014/main" id="{ADF9BF24-353D-8F4A-8C88-C7D776AD3F9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s-ES">
              <a:latin typeface="Arial" charset="0"/>
              <a:cs typeface="+mn-cs"/>
            </a:endParaRPr>
          </a:p>
        </p:txBody>
      </p:sp>
    </p:spTree>
    <p:extLst>
      <p:ext uri="{BB962C8B-B14F-4D97-AF65-F5344CB8AC3E}">
        <p14:creationId xmlns:p14="http://schemas.microsoft.com/office/powerpoint/2010/main" val="1946709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lo cual se traduce en que se evita solo el 51% de biopsias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El cáncer de próstata se detectó mediante biopsia en el 56% de los hombres. con f / t PSA &lt;0,10, pero solo en 8% con f / t PSA&gt; 0,25 </a:t>
            </a:r>
            <a:r>
              <a:rPr lang="es-ES" dirty="0" err="1"/>
              <a:t>ng</a:t>
            </a:r>
            <a:r>
              <a:rPr lang="es-ES" dirty="0"/>
              <a:t> / ml [121]. El PSA libre / total no tiene uso clínico si es total El PSA sérico es&gt; 10 </a:t>
            </a:r>
            <a:r>
              <a:rPr lang="es-ES" dirty="0" err="1"/>
              <a:t>ng</a:t>
            </a:r>
            <a:r>
              <a:rPr lang="es-ES" dirty="0"/>
              <a:t> / </a:t>
            </a:r>
            <a:r>
              <a:rPr lang="es-ES" dirty="0" err="1"/>
              <a:t>mL</a:t>
            </a:r>
            <a:r>
              <a:rPr lang="es-ES" dirty="0"/>
              <a:t> o durante el seguimiento de un </a:t>
            </a:r>
            <a:r>
              <a:rPr lang="es-ES" dirty="0" err="1"/>
              <a:t>PCa</a:t>
            </a:r>
            <a:r>
              <a:rPr lang="es-ES" dirty="0"/>
              <a:t> conocido.</a:t>
            </a:r>
            <a:endParaRPr lang="es-CO" dirty="0"/>
          </a:p>
        </p:txBody>
      </p:sp>
      <p:sp>
        <p:nvSpPr>
          <p:cNvPr id="4" name="Marcador de número de diapositiva 3"/>
          <p:cNvSpPr>
            <a:spLocks noGrp="1"/>
          </p:cNvSpPr>
          <p:nvPr>
            <p:ph type="sldNum" sz="quarter" idx="5"/>
          </p:nvPr>
        </p:nvSpPr>
        <p:spPr/>
        <p:txBody>
          <a:bodyPr/>
          <a:lstStyle/>
          <a:p>
            <a:fld id="{2A16D4C5-2D43-4327-9483-5E6ABF6139FB}" type="slidenum">
              <a:rPr lang="es-CO" smtClean="0"/>
              <a:t>27</a:t>
            </a:fld>
            <a:endParaRPr lang="es-CO"/>
          </a:p>
        </p:txBody>
      </p:sp>
    </p:spTree>
    <p:extLst>
      <p:ext uri="{BB962C8B-B14F-4D97-AF65-F5344CB8AC3E}">
        <p14:creationId xmlns:p14="http://schemas.microsoft.com/office/powerpoint/2010/main" val="999144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s-ES" dirty="0"/>
              <a:t>La variabilidad </a:t>
            </a:r>
            <a:r>
              <a:rPr lang="es-ES" dirty="0" err="1"/>
              <a:t>interobservador</a:t>
            </a:r>
            <a:r>
              <a:rPr lang="es-ES" dirty="0"/>
              <a:t> a partir de la estimación del volumen de próstata en la ecografía también plantea otras cuestiones con respecto a la confiabilidad de PSAD.</a:t>
            </a:r>
          </a:p>
          <a:p>
            <a:r>
              <a:rPr lang="es-CO" dirty="0"/>
              <a:t>El uso de la densidad de PSA se basa en la premisa de que un adenoma benigno grande puede contribuir a elevar los niveles de PSA incluso en ausencia de cáncer. Para compensar la HPB y el tamaño de la próstata, se ha utilizado la ecografía transrectal (TRUS) para medir el volumen de la próstata. El PSA sérico se divide por el volumen de la próstata para obtener una densidad del PSA, con valores de densidad de PSA más altos (mayores de 0.15 ng / mL) que son más indicativos de cáncer de próstata, mientras que los valores más bajos son más sugerentes de hipertrofia benigna</a:t>
            </a:r>
          </a:p>
          <a:p>
            <a:endParaRPr lang="es-CO" dirty="0"/>
          </a:p>
          <a:p>
            <a:r>
              <a:rPr lang="es-CO" sz="1200" b="0" i="0" kern="1200" dirty="0">
                <a:solidFill>
                  <a:schemeClr val="tx1"/>
                </a:solidFill>
                <a:effectLst/>
                <a:latin typeface="+mn-lt"/>
                <a:ea typeface="+mn-ea"/>
                <a:cs typeface="+mn-cs"/>
              </a:rPr>
              <a:t>logró un 82% de </a:t>
            </a:r>
            <a:r>
              <a:rPr lang="es-CO" sz="1200" b="1" i="0" kern="1200" dirty="0">
                <a:solidFill>
                  <a:schemeClr val="tx1"/>
                </a:solidFill>
                <a:effectLst/>
                <a:latin typeface="+mn-lt"/>
                <a:ea typeface="+mn-ea"/>
                <a:cs typeface="+mn-cs"/>
              </a:rPr>
              <a:t>sensibilidad</a:t>
            </a:r>
            <a:r>
              <a:rPr lang="es-CO" sz="1200" b="0" i="0" kern="1200" dirty="0">
                <a:solidFill>
                  <a:schemeClr val="tx1"/>
                </a:solidFill>
                <a:effectLst/>
                <a:latin typeface="+mn-lt"/>
                <a:ea typeface="+mn-ea"/>
                <a:cs typeface="+mn-cs"/>
              </a:rPr>
              <a:t> para detectar el cáncer evitando un 45% de biopsias innecesarias</a:t>
            </a:r>
            <a:endParaRPr lang="es-CO" dirty="0"/>
          </a:p>
        </p:txBody>
      </p:sp>
      <p:sp>
        <p:nvSpPr>
          <p:cNvPr id="4" name="Marcador de número de diapositiva 3"/>
          <p:cNvSpPr>
            <a:spLocks noGrp="1"/>
          </p:cNvSpPr>
          <p:nvPr>
            <p:ph type="sldNum" sz="quarter" idx="5"/>
          </p:nvPr>
        </p:nvSpPr>
        <p:spPr/>
        <p:txBody>
          <a:bodyPr/>
          <a:lstStyle/>
          <a:p>
            <a:fld id="{2A16D4C5-2D43-4327-9483-5E6ABF6139FB}" type="slidenum">
              <a:rPr lang="es-CO" smtClean="0"/>
              <a:t>28</a:t>
            </a:fld>
            <a:endParaRPr lang="es-CO"/>
          </a:p>
        </p:txBody>
      </p:sp>
    </p:spTree>
    <p:extLst>
      <p:ext uri="{BB962C8B-B14F-4D97-AF65-F5344CB8AC3E}">
        <p14:creationId xmlns:p14="http://schemas.microsoft.com/office/powerpoint/2010/main" val="3407374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s-CO" dirty="0"/>
              <a:t>En un estudio, un corte de velocidad de PSA de 0,75 ng / ml por año distinguió a los pacientes con cáncer de próstata de aquellos con HPB o sin enfermedad de próstata con una especificidad de 90 y 100%, respectivamente [ </a:t>
            </a:r>
            <a:r>
              <a:rPr lang="es-CO" dirty="0">
                <a:hlinkClick r:id="rId3"/>
              </a:rPr>
              <a:t>41</a:t>
            </a:r>
            <a:r>
              <a:rPr lang="es-CO" dirty="0"/>
              <a:t> ]. Un estudio adicional del mismo grupo encontró que cuando el PSA era &lt;4 ng / mL, una velocidad de PSA&gt; 0.35 ng / mL por año medida durante varios años se asoció con un alto riesgo de muerte por cáncer de próstata 15 años después [ </a:t>
            </a:r>
            <a:r>
              <a:rPr lang="es-CO" dirty="0">
                <a:hlinkClick r:id="rId4"/>
              </a:rPr>
              <a:t>42</a:t>
            </a:r>
            <a:r>
              <a:rPr lang="es-CO" dirty="0"/>
              <a:t>]. De manera similar, otra serie de estudios de un grupo diferente encontró que entre los hombres con cáncer de próstata, una velocidad de PSA&gt; 2 ng / ml por año en el año anterior al diagnóstico se asoció con un mayor riesgo de muerte por cáncer de próstata después de una prostatectomía radical o radiación terapia [ </a:t>
            </a:r>
            <a:r>
              <a:rPr lang="es-CO" dirty="0">
                <a:hlinkClick r:id="rId5"/>
              </a:rPr>
              <a:t>43</a:t>
            </a:r>
            <a:r>
              <a:rPr lang="es-CO" dirty="0"/>
              <a:t> , </a:t>
            </a:r>
            <a:r>
              <a:rPr lang="es-CO" dirty="0">
                <a:hlinkClick r:id="rId6"/>
              </a:rPr>
              <a:t>44</a:t>
            </a:r>
            <a:r>
              <a:rPr lang="es-CO" dirty="0"/>
              <a:t> ].</a:t>
            </a:r>
          </a:p>
        </p:txBody>
      </p:sp>
      <p:sp>
        <p:nvSpPr>
          <p:cNvPr id="4" name="Marcador de número de diapositiva 3"/>
          <p:cNvSpPr>
            <a:spLocks noGrp="1"/>
          </p:cNvSpPr>
          <p:nvPr>
            <p:ph type="sldNum" sz="quarter" idx="5"/>
          </p:nvPr>
        </p:nvSpPr>
        <p:spPr/>
        <p:txBody>
          <a:bodyPr/>
          <a:lstStyle/>
          <a:p>
            <a:fld id="{2A16D4C5-2D43-4327-9483-5E6ABF6139FB}" type="slidenum">
              <a:rPr lang="es-CO" smtClean="0"/>
              <a:t>29</a:t>
            </a:fld>
            <a:endParaRPr lang="es-CO"/>
          </a:p>
        </p:txBody>
      </p:sp>
    </p:spTree>
    <p:extLst>
      <p:ext uri="{BB962C8B-B14F-4D97-AF65-F5344CB8AC3E}">
        <p14:creationId xmlns:p14="http://schemas.microsoft.com/office/powerpoint/2010/main" val="215609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b="0" i="0" kern="1200" dirty="0">
                <a:solidFill>
                  <a:schemeClr val="tx1"/>
                </a:solidFill>
                <a:effectLst/>
                <a:latin typeface="+mn-lt"/>
                <a:ea typeface="+mn-ea"/>
                <a:cs typeface="+mn-cs"/>
              </a:rPr>
              <a:t>Para los hombres menores de 55 años que corren un mayor riesgo, las decisiones con respecto a la detección del cáncer de próstata deben ser individualizadas. Aquellos en mayor riesgo pueden incluir hombres de raza afroamericana; y aquellos con antecedentes familiares de adenocarcinomas metastásicos o letales (p. ej., próstata, cáncer de mama masculino y femenino, ovario, pancreático) que abarcan varias generaciones, afectan a múltiples familiares de primer grado y se desarrollaron a edades más tempranas.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b="0" i="0" kern="1200" dirty="0">
                <a:solidFill>
                  <a:schemeClr val="tx1"/>
                </a:solidFill>
                <a:effectLst/>
                <a:latin typeface="+mn-lt"/>
                <a:ea typeface="+mn-ea"/>
                <a:cs typeface="+mn-cs"/>
              </a:rPr>
              <a:t>Los hombres de 40 a 54 años a menudo se someten a un examen basado en PSA. Sin embargo, en comparación con el inicio de la detección a los 50 años, se estimó que la detección a partir de los 40 años daría lugar a la prevención de menos de 1 muerte por cáncer de próstata por cada 1,000 hombres. </a:t>
            </a:r>
            <a:r>
              <a:rPr lang="es-CO" sz="1200" b="0" i="0" kern="1200" baseline="30000" dirty="0">
                <a:solidFill>
                  <a:schemeClr val="tx1"/>
                </a:solidFill>
                <a:effectLst/>
                <a:latin typeface="+mn-lt"/>
                <a:ea typeface="+mn-ea"/>
                <a:cs typeface="+mn-cs"/>
              </a:rPr>
              <a:t>94</a:t>
            </a:r>
            <a:r>
              <a:rPr lang="es-CO" sz="1200" b="0" i="0" kern="1200" dirty="0">
                <a:solidFill>
                  <a:schemeClr val="tx1"/>
                </a:solidFill>
                <a:effectLst/>
                <a:latin typeface="+mn-lt"/>
                <a:ea typeface="+mn-ea"/>
                <a:cs typeface="+mn-cs"/>
              </a:rPr>
              <a:t> Dado que el 99% de las muertes por cáncer de próstata ocurre por encima de los 54 años, el Panel considera que el riesgo promedio de detección en hombres menores de 55 años no debe ser rutinario. Para los hombres menores de 55 años con mayor riesgo (p. Ej., Antecedentes familiares positivos, raza afroamericana), las decisiones con respecto al examen de detección del cáncer de próstata deben individualizarse según las preferencias personales y una discusión informada sobre la incertidumbre del beneficio y los daños asociados al examen.</a:t>
            </a:r>
          </a:p>
          <a:p>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b="0" i="0" kern="1200" dirty="0">
                <a:solidFill>
                  <a:schemeClr val="tx1"/>
                </a:solidFill>
                <a:effectLst/>
                <a:latin typeface="+mn-lt"/>
                <a:ea typeface="+mn-ea"/>
                <a:cs typeface="+mn-cs"/>
              </a:rPr>
              <a:t>derivados de PSA (densidad de PSA y rangos de referencia específicos de la edad) y cinética de PSA (velocidad y tiempo de duplicación), formas moleculares de PSA (porcentaje de PSA libre y proPSA), nuevos marcadores urinarios (PCA3) y próstata las imágenes deben considerarse pruebas secundarias (no pruebas de detección primarias)</a:t>
            </a:r>
            <a:endParaRPr lang="es-CO" dirty="0"/>
          </a:p>
          <a:p>
            <a:endParaRPr lang="es-CO" dirty="0"/>
          </a:p>
        </p:txBody>
      </p:sp>
      <p:sp>
        <p:nvSpPr>
          <p:cNvPr id="4" name="Marcador de número de diapositiva 3"/>
          <p:cNvSpPr>
            <a:spLocks noGrp="1"/>
          </p:cNvSpPr>
          <p:nvPr>
            <p:ph type="sldNum" sz="quarter" idx="5"/>
          </p:nvPr>
        </p:nvSpPr>
        <p:spPr/>
        <p:txBody>
          <a:bodyPr/>
          <a:lstStyle/>
          <a:p>
            <a:fld id="{2A16D4C5-2D43-4327-9483-5E6ABF6139FB}" type="slidenum">
              <a:rPr lang="es-CO" smtClean="0"/>
              <a:t>30</a:t>
            </a:fld>
            <a:endParaRPr lang="es-CO"/>
          </a:p>
        </p:txBody>
      </p:sp>
    </p:spTree>
    <p:extLst>
      <p:ext uri="{BB962C8B-B14F-4D97-AF65-F5344CB8AC3E}">
        <p14:creationId xmlns:p14="http://schemas.microsoft.com/office/powerpoint/2010/main" val="1746539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6D1531E-28D3-7C40-9E4C-3F537DC8D5AB}"/>
              </a:ext>
            </a:extLst>
          </p:cNvPr>
          <p:cNvSpPr>
            <a:spLocks noGrp="1" noRot="1" noChangeAspect="1"/>
          </p:cNvSpPr>
          <p:nvPr>
            <p:ph type="sldImg"/>
          </p:nvPr>
        </p:nvSpPr>
        <p:spPr>
          <a:xfrm>
            <a:off x="685800" y="1143000"/>
            <a:ext cx="5486400" cy="3086100"/>
          </a:xfrm>
        </p:spPr>
      </p:sp>
      <p:sp>
        <p:nvSpPr>
          <p:cNvPr id="53250" name="Marcador de notas 2">
            <a:extLst>
              <a:ext uri="{FF2B5EF4-FFF2-40B4-BE49-F238E27FC236}">
                <a16:creationId xmlns:a16="http://schemas.microsoft.com/office/drawing/2014/main" id="{7CB7EB91-4B89-B942-997F-27370CC3BF2C}"/>
              </a:ext>
            </a:extLst>
          </p:cNvPr>
          <p:cNvSpPr>
            <a:spLocks noGrp="1"/>
          </p:cNvSpPr>
          <p:nvPr>
            <p:ph type="body" idx="1"/>
          </p:nvPr>
        </p:nvSpPr>
        <p:spPr/>
        <p:txBody>
          <a:bodyPr/>
          <a:lstStyle/>
          <a:p>
            <a:r>
              <a:rPr lang="es-ES" altLang="es-CO" dirty="0" err="1">
                <a:ea typeface="ＭＳ Ｐゴシック" panose="020B0600070205080204" pitchFamily="34" charset="-128"/>
              </a:rPr>
              <a:t>Urolift</a:t>
            </a:r>
            <a:r>
              <a:rPr lang="es-ES" altLang="es-CO" dirty="0">
                <a:ea typeface="ＭＳ Ｐゴシック" panose="020B0600070205080204" pitchFamily="34" charset="-128"/>
              </a:rPr>
              <a:t>: </a:t>
            </a:r>
            <a:r>
              <a:rPr lang="es-CO" sz="1200" b="0" i="0" kern="1200" dirty="0">
                <a:solidFill>
                  <a:schemeClr val="tx1"/>
                </a:solidFill>
                <a:effectLst/>
                <a:latin typeface="+mn-lt"/>
                <a:ea typeface="+mn-ea"/>
                <a:cs typeface="+mn-cs"/>
              </a:rPr>
              <a:t>Se trata de una intervención en la que se colocan una especie de grapas que </a:t>
            </a:r>
            <a:r>
              <a:rPr lang="es-CO" sz="1200" b="1" i="0" kern="1200" dirty="0">
                <a:solidFill>
                  <a:schemeClr val="tx1"/>
                </a:solidFill>
                <a:effectLst/>
                <a:latin typeface="+mn-lt"/>
                <a:ea typeface="+mn-ea"/>
                <a:cs typeface="+mn-cs"/>
              </a:rPr>
              <a:t>mantienen los </a:t>
            </a:r>
            <a:r>
              <a:rPr lang="es-CO" sz="1200" b="1" i="0" u="none" strike="noStrike" kern="1200" dirty="0">
                <a:solidFill>
                  <a:schemeClr val="tx1"/>
                </a:solidFill>
                <a:effectLst/>
                <a:latin typeface="+mn-lt"/>
                <a:ea typeface="+mn-ea"/>
                <a:cs typeface="+mn-cs"/>
                <a:hlinkClick r:id="rId3"/>
              </a:rPr>
              <a:t>lóbulos prostáticos</a:t>
            </a:r>
            <a:r>
              <a:rPr lang="es-CO" sz="1200" b="1" i="0" kern="1200" dirty="0">
                <a:solidFill>
                  <a:schemeClr val="tx1"/>
                </a:solidFill>
                <a:effectLst/>
                <a:latin typeface="+mn-lt"/>
                <a:ea typeface="+mn-ea"/>
                <a:cs typeface="+mn-cs"/>
              </a:rPr>
              <a:t> “apartados” de la vía urinaria</a:t>
            </a:r>
            <a:r>
              <a:rPr lang="es-CO" sz="1200" b="0" i="0" kern="1200" dirty="0">
                <a:solidFill>
                  <a:schemeClr val="tx1"/>
                </a:solidFill>
                <a:effectLst/>
                <a:latin typeface="+mn-lt"/>
                <a:ea typeface="+mn-ea"/>
                <a:cs typeface="+mn-cs"/>
              </a:rPr>
              <a:t>, permitiendo así el paso de la orina durante la micción. El número de grapas que se colocarán dependerá del tamaño y la configuración de la próstata.</a:t>
            </a:r>
            <a:endParaRPr lang="es-ES" altLang="es-CO" dirty="0">
              <a:ea typeface="ＭＳ Ｐゴシック" panose="020B0600070205080204" pitchFamily="34" charset="-128"/>
            </a:endParaRPr>
          </a:p>
        </p:txBody>
      </p:sp>
      <p:sp>
        <p:nvSpPr>
          <p:cNvPr id="53251" name="Marcador de número de diapositiva 3">
            <a:extLst>
              <a:ext uri="{FF2B5EF4-FFF2-40B4-BE49-F238E27FC236}">
                <a16:creationId xmlns:a16="http://schemas.microsoft.com/office/drawing/2014/main" id="{62512709-F324-5245-8F4C-1936C934A3F1}"/>
              </a:ext>
            </a:extLst>
          </p:cNvPr>
          <p:cNvSpPr>
            <a:spLocks noGrp="1"/>
          </p:cNvSpPr>
          <p:nvPr>
            <p:ph type="sldNum" sz="quarter" idx="5"/>
          </p:nvPr>
        </p:nvSpPr>
        <p:spPr>
          <a:noFill/>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C5F7A878-9C3F-3343-A3E7-603B197BE46E}" type="slidenum">
              <a:rPr lang="es-ES" altLang="es-CO" sz="1200" i="0"/>
              <a:pPr/>
              <a:t>53</a:t>
            </a:fld>
            <a:endParaRPr lang="es-ES" altLang="es-CO" sz="1200" i="0"/>
          </a:p>
        </p:txBody>
      </p:sp>
    </p:spTree>
    <p:extLst>
      <p:ext uri="{BB962C8B-B14F-4D97-AF65-F5344CB8AC3E}">
        <p14:creationId xmlns:p14="http://schemas.microsoft.com/office/powerpoint/2010/main" val="22595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La aromatasa es una enzima que es responsable de un paso fundamental en la biosíntesis de los estrógenos.</a:t>
            </a:r>
          </a:p>
        </p:txBody>
      </p:sp>
      <p:sp>
        <p:nvSpPr>
          <p:cNvPr id="4" name="Marcador de número de diapositiva 3"/>
          <p:cNvSpPr>
            <a:spLocks noGrp="1"/>
          </p:cNvSpPr>
          <p:nvPr>
            <p:ph type="sldNum" sz="quarter" idx="5"/>
          </p:nvPr>
        </p:nvSpPr>
        <p:spPr/>
        <p:txBody>
          <a:bodyPr/>
          <a:lstStyle/>
          <a:p>
            <a:fld id="{AD3562D6-434D-564C-8E30-129EF4152A8A}" type="slidenum">
              <a:rPr lang="es-CO" smtClean="0"/>
              <a:t>8</a:t>
            </a:fld>
            <a:endParaRPr lang="es-CO"/>
          </a:p>
        </p:txBody>
      </p:sp>
    </p:spTree>
    <p:extLst>
      <p:ext uri="{BB962C8B-B14F-4D97-AF65-F5344CB8AC3E}">
        <p14:creationId xmlns:p14="http://schemas.microsoft.com/office/powerpoint/2010/main" val="126504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8435" name="Notes Placeholder 2"/>
          <p:cNvSpPr>
            <a:spLocks noGrp="1"/>
          </p:cNvSpPr>
          <p:nvPr>
            <p:ph type="body" idx="1"/>
          </p:nvPr>
        </p:nvSpPr>
        <p:spPr>
          <a:noFill/>
          <a:ln/>
        </p:spPr>
        <p:txBody>
          <a:bodyPr/>
          <a:lstStyle/>
          <a:p>
            <a:r>
              <a:rPr lang="es-ES_tradnl" sz="800" b="1" dirty="0">
                <a:latin typeface="Arial" charset="0"/>
                <a:cs typeface="Arial" charset="0"/>
              </a:rPr>
              <a:t> 1.- </a:t>
            </a:r>
            <a:r>
              <a:rPr lang="en-US" sz="800" dirty="0">
                <a:latin typeface="Arial" charset="0"/>
                <a:cs typeface="Arial" charset="0"/>
              </a:rPr>
              <a:t>Abrams P, Cardozo L, Fall M, Griffiths D, Rosier P, </a:t>
            </a:r>
            <a:r>
              <a:rPr lang="en-US" sz="800" dirty="0" err="1">
                <a:latin typeface="Arial" charset="0"/>
                <a:cs typeface="Arial" charset="0"/>
              </a:rPr>
              <a:t>Ulmsten</a:t>
            </a:r>
            <a:r>
              <a:rPr lang="en-US" sz="800" dirty="0">
                <a:latin typeface="Arial" charset="0"/>
                <a:cs typeface="Arial" charset="0"/>
              </a:rPr>
              <a:t> U, et al. The </a:t>
            </a:r>
            <a:r>
              <a:rPr lang="en-US" sz="800" dirty="0" err="1">
                <a:latin typeface="Arial" charset="0"/>
                <a:cs typeface="Arial" charset="0"/>
              </a:rPr>
              <a:t>standardisation</a:t>
            </a:r>
            <a:r>
              <a:rPr lang="en-US" sz="800" dirty="0">
                <a:latin typeface="Arial" charset="0"/>
                <a:cs typeface="Arial" charset="0"/>
              </a:rPr>
              <a:t> of terminology of lower urinary tract function: report from the </a:t>
            </a:r>
            <a:r>
              <a:rPr lang="en-US" sz="800" dirty="0" err="1">
                <a:latin typeface="Arial" charset="0"/>
                <a:cs typeface="Arial" charset="0"/>
              </a:rPr>
              <a:t>Standardisation</a:t>
            </a:r>
            <a:r>
              <a:rPr lang="en-US" sz="800" dirty="0">
                <a:latin typeface="Arial" charset="0"/>
                <a:cs typeface="Arial" charset="0"/>
              </a:rPr>
              <a:t> Sub-committee of the International Continence Society. </a:t>
            </a:r>
            <a:r>
              <a:rPr lang="en-US" sz="800" dirty="0" err="1">
                <a:latin typeface="Arial" charset="0"/>
                <a:cs typeface="Arial" charset="0"/>
              </a:rPr>
              <a:t>Neurourolurodyn</a:t>
            </a:r>
            <a:r>
              <a:rPr lang="en-US" sz="800" dirty="0">
                <a:latin typeface="Arial" charset="0"/>
                <a:cs typeface="Arial" charset="0"/>
              </a:rPr>
              <a:t>. 2002; 21(2):167-78.    </a:t>
            </a:r>
            <a:r>
              <a:rPr lang="en-US" sz="800" b="1" dirty="0">
                <a:latin typeface="Arial" charset="0"/>
                <a:cs typeface="Arial" charset="0"/>
              </a:rPr>
              <a:t> 2.- </a:t>
            </a:r>
            <a:r>
              <a:rPr lang="en-US" sz="800" dirty="0">
                <a:latin typeface="Arial" charset="0"/>
                <a:cs typeface="Arial" charset="0"/>
              </a:rPr>
              <a:t>Michel MC, Chapple CR. Basic mechanisms of urgency: roles and benefits of pharmacotherapy. World J. Urol. 2009; 27:705-9.</a:t>
            </a:r>
          </a:p>
          <a:p>
            <a:endParaRPr lang="en-US" sz="800" dirty="0">
              <a:latin typeface="Arial" charset="0"/>
              <a:cs typeface="Arial" charset="0"/>
            </a:endParaRPr>
          </a:p>
          <a:p>
            <a:r>
              <a:rPr lang="es-CO" sz="1200" b="0" i="0" kern="1200" dirty="0">
                <a:solidFill>
                  <a:schemeClr val="tx1"/>
                </a:solidFill>
                <a:effectLst/>
                <a:latin typeface="+mn-lt"/>
                <a:ea typeface="+mn-ea"/>
                <a:cs typeface="+mn-cs"/>
              </a:rPr>
              <a:t>Estime la prevalencia de incontinencia urinaria (IU), </a:t>
            </a:r>
            <a:r>
              <a:rPr lang="es-CO" sz="1200" b="0" i="0" u="none" strike="noStrike" kern="1200" dirty="0">
                <a:solidFill>
                  <a:schemeClr val="tx1"/>
                </a:solidFill>
                <a:effectLst/>
                <a:latin typeface="+mn-lt"/>
                <a:ea typeface="+mn-ea"/>
                <a:cs typeface="+mn-cs"/>
                <a:hlinkClick r:id="rId3" tooltip="Aprenda más sobre la vejiga hiperactiva"/>
              </a:rPr>
              <a:t>vejiga hiperactiva </a:t>
            </a:r>
            <a:r>
              <a:rPr lang="es-CO" sz="1200" b="0" i="0" kern="1200" dirty="0">
                <a:solidFill>
                  <a:schemeClr val="tx1"/>
                </a:solidFill>
                <a:effectLst/>
                <a:latin typeface="+mn-lt"/>
                <a:ea typeface="+mn-ea"/>
                <a:cs typeface="+mn-cs"/>
              </a:rPr>
              <a:t>(VH) y otros </a:t>
            </a:r>
            <a:r>
              <a:rPr lang="es-CO" sz="1200" b="0" i="0" u="none" strike="noStrike" kern="1200" dirty="0">
                <a:solidFill>
                  <a:schemeClr val="tx1"/>
                </a:solidFill>
                <a:effectLst/>
                <a:latin typeface="+mn-lt"/>
                <a:ea typeface="+mn-ea"/>
                <a:cs typeface="+mn-cs"/>
                <a:hlinkClick r:id="rId4" tooltip="Conozca más sobre los síntomas del tracto urinario inferior"/>
              </a:rPr>
              <a:t>síntomas del tracto urinario inferior</a:t>
            </a:r>
            <a:r>
              <a:rPr lang="es-CO" sz="1200" b="0" i="0" kern="1200" dirty="0">
                <a:solidFill>
                  <a:schemeClr val="tx1"/>
                </a:solidFill>
                <a:effectLst/>
                <a:latin typeface="+mn-lt"/>
                <a:ea typeface="+mn-ea"/>
                <a:cs typeface="+mn-cs"/>
              </a:rPr>
              <a:t> (STUI) entre hombres y mujeres en cinco países utilizando las definiciones de la Sociedad Internacional de Continencia (ICS) de 2002.</a:t>
            </a:r>
          </a:p>
          <a:p>
            <a:r>
              <a:rPr lang="es-CO" sz="1200" b="0" i="0" kern="1200" dirty="0">
                <a:solidFill>
                  <a:schemeClr val="tx1"/>
                </a:solidFill>
                <a:effectLst/>
                <a:latin typeface="+mn-lt"/>
                <a:ea typeface="+mn-ea"/>
                <a:cs typeface="+mn-cs"/>
              </a:rPr>
              <a:t>Métodos</a:t>
            </a:r>
          </a:p>
          <a:p>
            <a:r>
              <a:rPr lang="es-CO" sz="1200" b="0" i="0" kern="1200" dirty="0">
                <a:solidFill>
                  <a:schemeClr val="tx1"/>
                </a:solidFill>
                <a:effectLst/>
                <a:latin typeface="+mn-lt"/>
                <a:ea typeface="+mn-ea"/>
                <a:cs typeface="+mn-cs"/>
              </a:rPr>
              <a:t>Esta </a:t>
            </a:r>
            <a:r>
              <a:rPr lang="es-CO" sz="1200" b="0" i="0" u="none" strike="noStrike" kern="1200" dirty="0">
                <a:solidFill>
                  <a:schemeClr val="tx1"/>
                </a:solidFill>
                <a:effectLst/>
                <a:latin typeface="+mn-lt"/>
                <a:ea typeface="+mn-ea"/>
                <a:cs typeface="+mn-cs"/>
                <a:hlinkClick r:id="rId5" tooltip="Obtenga más información sobre el estudio transversal"/>
              </a:rPr>
              <a:t>encuesta transversal</a:t>
            </a:r>
            <a:r>
              <a:rPr lang="es-CO" sz="1200" b="0" i="0" kern="1200" dirty="0">
                <a:solidFill>
                  <a:schemeClr val="tx1"/>
                </a:solidFill>
                <a:effectLst/>
                <a:latin typeface="+mn-lt"/>
                <a:ea typeface="+mn-ea"/>
                <a:cs typeface="+mn-cs"/>
              </a:rPr>
              <a:t> basada en la población se realizó entre abril y diciembre de 2005 en Canadá, Alemania, Italia, Suecia y el Reino Unido utilizando entrevistas telefónicas asistidas por computadora. Se seleccionó una muestra aleatoria de hombres y mujeres con edad ≥ 18 años residentes en los cinco países y que eran representativos de la población general en estos países. Utilizando las definiciones de ICS de 2002, se calcularon las estimaciones de prevalencia de </a:t>
            </a:r>
            <a:r>
              <a:rPr lang="es-CO" sz="1200" b="0" i="0" u="none" strike="noStrike" kern="1200" dirty="0">
                <a:solidFill>
                  <a:schemeClr val="tx1"/>
                </a:solidFill>
                <a:effectLst/>
                <a:latin typeface="+mn-lt"/>
                <a:ea typeface="+mn-ea"/>
                <a:cs typeface="+mn-cs"/>
                <a:hlinkClick r:id="rId4" tooltip="Conozca más sobre los síntomas del tracto urinario inferior"/>
              </a:rPr>
              <a:t>STUI</a:t>
            </a:r>
            <a:r>
              <a:rPr lang="es-CO" sz="1200" b="0" i="0" kern="1200" dirty="0">
                <a:solidFill>
                  <a:schemeClr val="tx1"/>
                </a:solidFill>
                <a:effectLst/>
                <a:latin typeface="+mn-lt"/>
                <a:ea typeface="+mn-ea"/>
                <a:cs typeface="+mn-cs"/>
              </a:rPr>
              <a:t> de almacenamiento, micción y postmicción . Los datos fueron estratificados por país, cohorte de edad y sexo.</a:t>
            </a:r>
          </a:p>
          <a:p>
            <a:r>
              <a:rPr lang="es-CO" sz="1200" b="0" i="0" kern="1200" dirty="0">
                <a:solidFill>
                  <a:schemeClr val="tx1"/>
                </a:solidFill>
                <a:effectLst/>
                <a:latin typeface="+mn-lt"/>
                <a:ea typeface="+mn-ea"/>
                <a:cs typeface="+mn-cs"/>
              </a:rPr>
              <a:t>Resultados</a:t>
            </a:r>
          </a:p>
          <a:p>
            <a:r>
              <a:rPr lang="es-CO" sz="1200" b="0" i="0" kern="1200" dirty="0">
                <a:solidFill>
                  <a:schemeClr val="tx1"/>
                </a:solidFill>
                <a:effectLst/>
                <a:latin typeface="+mn-lt"/>
                <a:ea typeface="+mn-ea"/>
                <a:cs typeface="+mn-cs"/>
              </a:rPr>
              <a:t>Un total de 19,165 personas aceptaron participar; El 64.3% informó al menos un STUI. </a:t>
            </a:r>
            <a:r>
              <a:rPr lang="es-CO" sz="1200" b="0" i="0" u="none" strike="noStrike" kern="1200" dirty="0">
                <a:solidFill>
                  <a:schemeClr val="tx1"/>
                </a:solidFill>
                <a:effectLst/>
                <a:latin typeface="+mn-lt"/>
                <a:ea typeface="+mn-ea"/>
                <a:cs typeface="+mn-cs"/>
                <a:hlinkClick r:id="rId6" tooltip="Conozca más sobre la nocturia"/>
              </a:rPr>
              <a:t>La nocturia</a:t>
            </a:r>
            <a:r>
              <a:rPr lang="es-CO" sz="1200" b="0" i="0" kern="1200" dirty="0">
                <a:solidFill>
                  <a:schemeClr val="tx1"/>
                </a:solidFill>
                <a:effectLst/>
                <a:latin typeface="+mn-lt"/>
                <a:ea typeface="+mn-ea"/>
                <a:cs typeface="+mn-cs"/>
              </a:rPr>
              <a:t> fue el STUI más prevalente (hombres, 48,6%; mujeres, 54,5%). La prevalencia de STUI de almacenamiento (varones, 51,3%; mujeres, 59,2%) fue mayor que la de vaciamiento (varones, 25,7%; mujeres, 19,5%) y postictuación (varones, 16,9%; mujeres, 14,2%), síntomas combinados. La prevalencia general de VH fue del 11.8%; las tasas fueron similares en hombres y mujeres y aumentaron con la edad. OAB fue más frecuente que todos los tipos de UI combinados (9.4%).</a:t>
            </a:r>
          </a:p>
          <a:p>
            <a:r>
              <a:rPr lang="es-CO" sz="1200" b="0" i="0" kern="1200" dirty="0">
                <a:solidFill>
                  <a:schemeClr val="tx1"/>
                </a:solidFill>
                <a:effectLst/>
                <a:latin typeface="+mn-lt"/>
                <a:ea typeface="+mn-ea"/>
                <a:cs typeface="+mn-cs"/>
              </a:rPr>
              <a:t>Conclusiones</a:t>
            </a:r>
          </a:p>
          <a:p>
            <a:r>
              <a:rPr lang="es-CO" sz="1200" b="0" i="0" kern="1200" dirty="0">
                <a:solidFill>
                  <a:schemeClr val="tx1"/>
                </a:solidFill>
                <a:effectLst/>
                <a:latin typeface="+mn-lt"/>
                <a:ea typeface="+mn-ea"/>
                <a:cs typeface="+mn-cs"/>
              </a:rPr>
              <a:t>El estudio EPIC es la encuesta poblacional más grande para evaluar las tasas de prevalencia de OAB, UI y otros STUI en cinco países. Hasta la fecha, este es el primer estudio que evalúa estos síntomas simultáneamente usando las definiciones ICS de 2002. Los resultados indican que estos síntomas son altamente prevalentes en los países encuestados.</a:t>
            </a:r>
          </a:p>
          <a:p>
            <a:endParaRPr lang="es-ES_tradnl" dirty="0"/>
          </a:p>
        </p:txBody>
      </p:sp>
      <p:sp>
        <p:nvSpPr>
          <p:cNvPr id="18436" name="Slide Number Placeholder 3"/>
          <p:cNvSpPr>
            <a:spLocks noGrp="1"/>
          </p:cNvSpPr>
          <p:nvPr>
            <p:ph type="sldNum" sz="quarter" idx="5"/>
          </p:nvPr>
        </p:nvSpPr>
        <p:spPr>
          <a:noFill/>
        </p:spPr>
        <p:txBody>
          <a:bodyPr/>
          <a:lstStyle/>
          <a:p>
            <a:fld id="{17611003-C9B1-4303-BD05-DCB3508DB671}" type="slidenum">
              <a:rPr lang="es-ES_tradnl" smtClean="0"/>
              <a:pPr/>
              <a:t>12</a:t>
            </a:fld>
            <a:endParaRPr lang="es-ES_tradnl" dirty="0"/>
          </a:p>
        </p:txBody>
      </p:sp>
    </p:spTree>
    <p:extLst>
      <p:ext uri="{BB962C8B-B14F-4D97-AF65-F5344CB8AC3E}">
        <p14:creationId xmlns:p14="http://schemas.microsoft.com/office/powerpoint/2010/main" val="2282375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Marcador de imagen de diapositiva 1">
            <a:extLst>
              <a:ext uri="{FF2B5EF4-FFF2-40B4-BE49-F238E27FC236}">
                <a16:creationId xmlns:a16="http://schemas.microsoft.com/office/drawing/2014/main" id="{BA824D30-6AAE-AD40-BBC0-31A16A5D41C5}"/>
              </a:ext>
            </a:extLst>
          </p:cNvPr>
          <p:cNvSpPr>
            <a:spLocks noGrp="1" noRot="1" noChangeAspec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Marcador de notas 2">
            <a:extLst>
              <a:ext uri="{FF2B5EF4-FFF2-40B4-BE49-F238E27FC236}">
                <a16:creationId xmlns:a16="http://schemas.microsoft.com/office/drawing/2014/main" id="{BBE200ED-541B-4749-9756-C7D9662378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altLang="es-CO">
                <a:ea typeface="ＭＳ Ｐゴシック" panose="020B0600070205080204" pitchFamily="34" charset="-128"/>
              </a:rPr>
              <a:t>INSPECCIONAR EL ANO PARA HEMORROIDES, FISURAS, CONDILOMAS O TUMORES</a:t>
            </a:r>
          </a:p>
          <a:p>
            <a:pPr eaLnBrk="1" hangingPunct="1">
              <a:spcBef>
                <a:spcPct val="0"/>
              </a:spcBef>
            </a:pPr>
            <a:r>
              <a:rPr lang="es-ES" altLang="es-CO">
                <a:ea typeface="ＭＳ Ｐゴシック" panose="020B0600070205080204" pitchFamily="34" charset="-128"/>
              </a:rPr>
              <a:t>TONO DEL ESFÍNTER Y REFLEJO BULBO CAVERNOSO</a:t>
            </a:r>
          </a:p>
          <a:p>
            <a:pPr eaLnBrk="1" hangingPunct="1">
              <a:spcBef>
                <a:spcPct val="0"/>
              </a:spcBef>
            </a:pPr>
            <a:r>
              <a:rPr lang="es-ES" altLang="es-CO">
                <a:ea typeface="ＭＳ Ｐゴシック" panose="020B0600070205080204" pitchFamily="34" charset="-128"/>
              </a:rPr>
              <a:t>PALPACION LUBRICAR GENEROSAMENTE EL GUANTE, INTRODUCIR DEDO CON SUAVIDAD Y DIRIGIRLO HACIA EL OMBLIGO</a:t>
            </a:r>
          </a:p>
          <a:p>
            <a:pPr eaLnBrk="1" hangingPunct="1">
              <a:spcBef>
                <a:spcPct val="0"/>
              </a:spcBef>
            </a:pPr>
            <a:r>
              <a:rPr lang="es-ES" altLang="es-CO">
                <a:ea typeface="ＭＳ Ｐゴシック" panose="020B0600070205080204" pitchFamily="34" charset="-128"/>
              </a:rPr>
              <a:t>VALORAR EL TONO DEL ESFÍNTER, PALPAR PARED ANTERIOR DEL RECTO</a:t>
            </a:r>
          </a:p>
          <a:p>
            <a:pPr eaLnBrk="1" hangingPunct="1">
              <a:spcBef>
                <a:spcPct val="0"/>
              </a:spcBef>
            </a:pPr>
            <a:r>
              <a:rPr lang="es-ES" altLang="es-CO">
                <a:ea typeface="ＭＳ Ｐゴシック" panose="020B0600070205080204" pitchFamily="34" charset="-128"/>
              </a:rPr>
              <a:t>CONSISTENCIA NORMAL ES CAUCHOSA COMO LA EMINENCIA TENAR</a:t>
            </a:r>
          </a:p>
          <a:p>
            <a:pPr eaLnBrk="1" hangingPunct="1">
              <a:spcBef>
                <a:spcPct val="0"/>
              </a:spcBef>
            </a:pPr>
            <a:r>
              <a:rPr lang="es-ES" altLang="es-CO">
                <a:ea typeface="ＭＳ Ｐゴシック" panose="020B0600070205080204" pitchFamily="34" charset="-128"/>
              </a:rPr>
              <a:t>ANORMAL ADENOMATOSA O PÉTREA, O PRESENCIA DE NÓDULOS</a:t>
            </a:r>
          </a:p>
          <a:p>
            <a:pPr eaLnBrk="1" hangingPunct="1">
              <a:spcBef>
                <a:spcPct val="0"/>
              </a:spcBef>
            </a:pPr>
            <a:r>
              <a:rPr lang="es-ES" altLang="es-CO">
                <a:ea typeface="ＭＳ Ｐゴシック" panose="020B0600070205080204" pitchFamily="34" charset="-128"/>
              </a:rPr>
              <a:t>LESIÓN CANCEROSA USUALMENTE ES DURA NO SOBRELEVANTADA Y TIENE UN CAMBIO ABRUPTO EN LA CONSISTENCIA</a:t>
            </a:r>
          </a:p>
          <a:p>
            <a:pPr eaLnBrk="1" hangingPunct="1">
              <a:spcBef>
                <a:spcPct val="0"/>
              </a:spcBef>
            </a:pPr>
            <a:r>
              <a:rPr lang="es-ES" altLang="es-CO">
                <a:ea typeface="ＭＳ Ｐゴシック" panose="020B0600070205080204" pitchFamily="34" charset="-128"/>
              </a:rPr>
              <a:t>NODULO INFECCIOSO USUALMENTE ES SOBRELEVANTADO</a:t>
            </a:r>
          </a:p>
          <a:p>
            <a:pPr eaLnBrk="1" hangingPunct="1">
              <a:spcBef>
                <a:spcPct val="0"/>
              </a:spcBef>
            </a:pPr>
            <a:r>
              <a:rPr lang="es-ES" altLang="es-CO">
                <a:ea typeface="ＭＳ Ｐゴシック" panose="020B0600070205080204" pitchFamily="34" charset="-128"/>
              </a:rPr>
              <a:t>TAMAÑO: MUY SUBJETIVO, APROXIMADAMENTE NORMALMENTE MIDE 4CM, NORMALMENTE 20 A 25 GR</a:t>
            </a:r>
          </a:p>
          <a:p>
            <a:pPr eaLnBrk="1" hangingPunct="1">
              <a:spcBef>
                <a:spcPct val="0"/>
              </a:spcBef>
            </a:pPr>
            <a:r>
              <a:rPr lang="es-ES" altLang="es-CO">
                <a:ea typeface="ＭＳ Ｐゴシック" panose="020B0600070205080204" pitchFamily="34" charset="-128"/>
              </a:rPr>
              <a:t>MOVILIDAD: CON CANCER AVANZADO NO TIENE MOVILIDAD POR EXTENSIÓN A LA CÁPSULA</a:t>
            </a:r>
          </a:p>
          <a:p>
            <a:pPr eaLnBrk="1" hangingPunct="1">
              <a:spcBef>
                <a:spcPct val="0"/>
              </a:spcBef>
            </a:pPr>
            <a:r>
              <a:rPr lang="es-ES" altLang="es-CO">
                <a:ea typeface="ＭＳ Ｐゴシック" panose="020B0600070205080204" pitchFamily="34" charset="-128"/>
              </a:rPr>
              <a:t>DOLOR A LA MOVILIZACIÓN</a:t>
            </a:r>
          </a:p>
          <a:p>
            <a:pPr eaLnBrk="1" hangingPunct="1">
              <a:spcBef>
                <a:spcPct val="0"/>
              </a:spcBef>
            </a:pPr>
            <a:r>
              <a:rPr lang="es-ES" altLang="es-CO">
                <a:ea typeface="ＭＳ Ｐゴシック" panose="020B0600070205080204" pitchFamily="34" charset="-128"/>
              </a:rPr>
              <a:t>PALPACIÓN BIMANUAL DESCRIBIR LOBULO MEDIO</a:t>
            </a:r>
          </a:p>
          <a:p>
            <a:pPr eaLnBrk="1" hangingPunct="1">
              <a:spcBef>
                <a:spcPct val="0"/>
              </a:spcBef>
            </a:pPr>
            <a:endParaRPr lang="es-ES" altLang="es-CO">
              <a:ea typeface="ＭＳ Ｐゴシック" panose="020B0600070205080204" pitchFamily="34" charset="-128"/>
            </a:endParaRPr>
          </a:p>
          <a:p>
            <a:pPr eaLnBrk="1" hangingPunct="1">
              <a:spcBef>
                <a:spcPct val="0"/>
              </a:spcBef>
            </a:pPr>
            <a:endParaRPr lang="es-ES" altLang="es-CO">
              <a:ea typeface="ＭＳ Ｐゴシック" panose="020B0600070205080204" pitchFamily="34" charset="-128"/>
            </a:endParaRPr>
          </a:p>
          <a:p>
            <a:pPr eaLnBrk="1" hangingPunct="1">
              <a:spcBef>
                <a:spcPct val="0"/>
              </a:spcBef>
            </a:pPr>
            <a:endParaRPr lang="es-ES" altLang="es-CO">
              <a:ea typeface="ＭＳ Ｐゴシック" panose="020B0600070205080204" pitchFamily="34" charset="-128"/>
            </a:endParaRPr>
          </a:p>
        </p:txBody>
      </p:sp>
      <p:sp>
        <p:nvSpPr>
          <p:cNvPr id="63491" name="Marcador de número de diapositiva 3">
            <a:extLst>
              <a:ext uri="{FF2B5EF4-FFF2-40B4-BE49-F238E27FC236}">
                <a16:creationId xmlns:a16="http://schemas.microsoft.com/office/drawing/2014/main" id="{4AFE99AD-CB4F-DD41-A835-7552E83D62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89447AE5-83B0-964D-A37E-7B052A1F2144}" type="slidenum">
              <a:rPr lang="es-ES" altLang="es-CO" sz="1200"/>
              <a:pPr/>
              <a:t>17</a:t>
            </a:fld>
            <a:endParaRPr lang="es-ES" altLang="es-CO" sz="1200"/>
          </a:p>
        </p:txBody>
      </p:sp>
    </p:spTree>
    <p:extLst>
      <p:ext uri="{BB962C8B-B14F-4D97-AF65-F5344CB8AC3E}">
        <p14:creationId xmlns:p14="http://schemas.microsoft.com/office/powerpoint/2010/main" val="314386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Marcador de imagen de diapositiva 1">
            <a:extLst>
              <a:ext uri="{FF2B5EF4-FFF2-40B4-BE49-F238E27FC236}">
                <a16:creationId xmlns:a16="http://schemas.microsoft.com/office/drawing/2014/main" id="{ADFCC158-49C0-4144-B1CE-722ED8991019}"/>
              </a:ext>
            </a:extLst>
          </p:cNvPr>
          <p:cNvSpPr>
            <a:spLocks noGrp="1" noRot="1" noChangeAspec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Marcador de notas 2">
            <a:extLst>
              <a:ext uri="{FF2B5EF4-FFF2-40B4-BE49-F238E27FC236}">
                <a16:creationId xmlns:a16="http://schemas.microsoft.com/office/drawing/2014/main" id="{30CCA056-343D-7442-AC0D-ECE24359AB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altLang="es-CO">
                <a:ea typeface="ＭＳ Ｐゴシック" panose="020B0600070205080204" pitchFamily="34" charset="-128"/>
              </a:rPr>
              <a:t>Hiperplasia prostática Aumentada de tamaño, (decir grado) adenomatosa sin nodulos firmes, móvil, no dolorosa, palpación de lobulo médio</a:t>
            </a:r>
          </a:p>
          <a:p>
            <a:pPr eaLnBrk="1" hangingPunct="1">
              <a:spcBef>
                <a:spcPct val="0"/>
              </a:spcBef>
            </a:pPr>
            <a:r>
              <a:rPr lang="es-ES" altLang="es-CO">
                <a:ea typeface="ＭＳ Ｐゴシック" panose="020B0600070205080204" pitchFamily="34" charset="-128"/>
              </a:rPr>
              <a:t>Cáncer: Prostata aumentada de tamaño, pétrea o nódulo pétreo, adherida a planos profundos, no dolorosa.</a:t>
            </a:r>
          </a:p>
          <a:p>
            <a:pPr eaLnBrk="1" hangingPunct="1">
              <a:spcBef>
                <a:spcPct val="0"/>
              </a:spcBef>
            </a:pPr>
            <a:r>
              <a:rPr lang="es-ES" altLang="es-CO">
                <a:ea typeface="ＭＳ Ｐゴシック" panose="020B0600070205080204" pitchFamily="34" charset="-128"/>
              </a:rPr>
              <a:t>Prostatitis aguda: prostata caliente, aumentada de tamaño, consistencia blanda y dolorosa.</a:t>
            </a:r>
          </a:p>
        </p:txBody>
      </p:sp>
      <p:sp>
        <p:nvSpPr>
          <p:cNvPr id="66563" name="Marcador de número de diapositiva 3">
            <a:extLst>
              <a:ext uri="{FF2B5EF4-FFF2-40B4-BE49-F238E27FC236}">
                <a16:creationId xmlns:a16="http://schemas.microsoft.com/office/drawing/2014/main" id="{68329E37-0D7B-5F4E-86CA-2DC93ADBB5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0F08062F-A477-F248-A2B7-78695C752469}" type="slidenum">
              <a:rPr lang="es-ES" altLang="es-CO" sz="1200"/>
              <a:pPr/>
              <a:t>19</a:t>
            </a:fld>
            <a:endParaRPr lang="es-ES" altLang="es-CO" sz="1200"/>
          </a:p>
        </p:txBody>
      </p:sp>
    </p:spTree>
    <p:extLst>
      <p:ext uri="{BB962C8B-B14F-4D97-AF65-F5344CB8AC3E}">
        <p14:creationId xmlns:p14="http://schemas.microsoft.com/office/powerpoint/2010/main" val="143411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El antígeno específico de la próstata (PSA) es una glicoproteína producida por las células epiteliales de la próstata. Los niveles de PSA pueden elevarse en los hombres con cáncer de próstata porque aumenta la producción de PSA y porque las barreras tisulares entre la luz de la glándula prostática y el capilar se interrumpen, liberando más PSA en el suero.</a:t>
            </a:r>
          </a:p>
          <a:p>
            <a:r>
              <a:rPr lang="es-CO" dirty="0"/>
              <a:t>se comporta como una enzima proteolítica producida además de las células epiteliales (glandulares) de la próstata, en las glándulas perianales, parauretrales, sudoríparas, tiroides, placenta, mama y endometrio, y también se encuentra en la leche materna. Su función primaria es la licuefacción del semen, antagonizando la acción de la semenogelina, también llamada “antígeno específico vehiculo-seminal”, que es la proteína que produce la coagulación del semen para proteger los espermatozoides durante la eyaculación.</a:t>
            </a:r>
          </a:p>
        </p:txBody>
      </p:sp>
      <p:sp>
        <p:nvSpPr>
          <p:cNvPr id="4" name="Marcador de número de diapositiva 3"/>
          <p:cNvSpPr>
            <a:spLocks noGrp="1"/>
          </p:cNvSpPr>
          <p:nvPr>
            <p:ph type="sldNum" sz="quarter" idx="5"/>
          </p:nvPr>
        </p:nvSpPr>
        <p:spPr/>
        <p:txBody>
          <a:bodyPr/>
          <a:lstStyle/>
          <a:p>
            <a:fld id="{2A16D4C5-2D43-4327-9483-5E6ABF6139FB}" type="slidenum">
              <a:rPr lang="es-CO" smtClean="0"/>
              <a:t>21</a:t>
            </a:fld>
            <a:endParaRPr lang="es-CO"/>
          </a:p>
        </p:txBody>
      </p:sp>
    </p:spTree>
    <p:extLst>
      <p:ext uri="{BB962C8B-B14F-4D97-AF65-F5344CB8AC3E}">
        <p14:creationId xmlns:p14="http://schemas.microsoft.com/office/powerpoint/2010/main" val="243683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solidFill>
                  <a:schemeClr val="tx2"/>
                </a:solidFill>
              </a:rPr>
              <a:t>El PSA es secretado en concentraciones elevadas en el líquido seminal, y en condiciones normales se halla en bajas concentraciones en el suero.</a:t>
            </a: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La mayoría de PSA en suero circula unido a diversos inhibidores de las proteasas, como la alfa-1-antiquimotripsina, mientras que una pequena˜ fracción de alrededor del 10 o el 20% circula como PSA libre.</a:t>
            </a:r>
            <a:endParaRPr lang="es-ES" dirty="0">
              <a:solidFill>
                <a:schemeClr val="tx2"/>
              </a:solidFill>
            </a:endParaRPr>
          </a:p>
          <a:p>
            <a:endParaRPr lang="es-CO" dirty="0"/>
          </a:p>
        </p:txBody>
      </p:sp>
      <p:sp>
        <p:nvSpPr>
          <p:cNvPr id="4" name="Marcador de número de diapositiva 3"/>
          <p:cNvSpPr>
            <a:spLocks noGrp="1"/>
          </p:cNvSpPr>
          <p:nvPr>
            <p:ph type="sldNum" sz="quarter" idx="5"/>
          </p:nvPr>
        </p:nvSpPr>
        <p:spPr/>
        <p:txBody>
          <a:bodyPr/>
          <a:lstStyle/>
          <a:p>
            <a:fld id="{2A16D4C5-2D43-4327-9483-5E6ABF6139FB}" type="slidenum">
              <a:rPr lang="es-CO" smtClean="0"/>
              <a:t>23</a:t>
            </a:fld>
            <a:endParaRPr lang="es-CO"/>
          </a:p>
        </p:txBody>
      </p:sp>
    </p:spTree>
    <p:extLst>
      <p:ext uri="{BB962C8B-B14F-4D97-AF65-F5344CB8AC3E}">
        <p14:creationId xmlns:p14="http://schemas.microsoft.com/office/powerpoint/2010/main" val="3578624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 Sin embargo, ciertos factores elevan transitoriamente el PSA lo suficiente como para afectar el rendimiento de la medición del PSA como prueba de detección. El PSA tiene una vida media de 2,2 días [ </a:t>
            </a:r>
            <a:r>
              <a:rPr lang="es-CO" sz="1200" b="0" i="0" u="sng" kern="1200" dirty="0">
                <a:solidFill>
                  <a:schemeClr val="tx1"/>
                </a:solidFill>
                <a:effectLst/>
                <a:latin typeface="+mn-lt"/>
                <a:ea typeface="+mn-ea"/>
                <a:cs typeface="+mn-cs"/>
                <a:hlinkClick r:id="rId3"/>
              </a:rPr>
              <a:t>22</a:t>
            </a:r>
            <a:r>
              <a:rPr lang="es-CO" sz="1200" b="0" i="0" kern="1200" dirty="0">
                <a:solidFill>
                  <a:schemeClr val="tx1"/>
                </a:solidFill>
                <a:effectLst/>
                <a:latin typeface="+mn-lt"/>
                <a:ea typeface="+mn-ea"/>
                <a:cs typeface="+mn-cs"/>
              </a:rPr>
              <a:t> ], y los niveles elevados por diferentes condiciones benignas tienen diferentes tiempos de recuperación </a:t>
            </a:r>
          </a:p>
          <a:p>
            <a:endParaRPr lang="es-CO" sz="1200" b="0" i="0" kern="1200" dirty="0">
              <a:solidFill>
                <a:schemeClr val="tx1"/>
              </a:solidFill>
              <a:effectLst/>
              <a:latin typeface="+mn-lt"/>
              <a:ea typeface="+mn-ea"/>
              <a:cs typeface="+mn-cs"/>
            </a:endParaRPr>
          </a:p>
          <a:p>
            <a:r>
              <a:rPr lang="es-CO" sz="1200" b="0" i="0" kern="1200" dirty="0">
                <a:solidFill>
                  <a:schemeClr val="tx1"/>
                </a:solidFill>
                <a:effectLst/>
                <a:latin typeface="+mn-lt"/>
                <a:ea typeface="+mn-ea"/>
                <a:cs typeface="+mn-cs"/>
              </a:rPr>
              <a:t>Inflamacion </a:t>
            </a:r>
            <a:r>
              <a:rPr lang="es-CO" sz="1200" b="0" i="0" kern="1200" dirty="0">
                <a:solidFill>
                  <a:schemeClr val="tx1"/>
                </a:solidFill>
                <a:effectLst/>
                <a:latin typeface="+mn-lt"/>
                <a:ea typeface="+mn-ea"/>
                <a:cs typeface="+mn-cs"/>
                <a:sym typeface="Wingdings" pitchFamily="2" charset="2"/>
              </a:rPr>
              <a:t> crecimiento adenoma  compresion  oclusion venosa </a:t>
            </a:r>
            <a:r>
              <a:rPr lang="es-CO" sz="1200" b="0" i="0" kern="1200" dirty="0">
                <a:solidFill>
                  <a:schemeClr val="tx1"/>
                </a:solidFill>
                <a:effectLst/>
                <a:latin typeface="+mn-lt"/>
                <a:ea typeface="+mn-ea"/>
                <a:cs typeface="+mn-cs"/>
              </a:rPr>
              <a:t>Trombosis de los plexos. Esclerosis subintimal periprostaticos</a:t>
            </a:r>
            <a:endParaRPr lang="es-CO" dirty="0"/>
          </a:p>
        </p:txBody>
      </p:sp>
      <p:sp>
        <p:nvSpPr>
          <p:cNvPr id="4" name="Marcador de número de diapositiva 3"/>
          <p:cNvSpPr>
            <a:spLocks noGrp="1"/>
          </p:cNvSpPr>
          <p:nvPr>
            <p:ph type="sldNum" sz="quarter" idx="5"/>
          </p:nvPr>
        </p:nvSpPr>
        <p:spPr/>
        <p:txBody>
          <a:bodyPr/>
          <a:lstStyle/>
          <a:p>
            <a:fld id="{2A16D4C5-2D43-4327-9483-5E6ABF6139FB}" type="slidenum">
              <a:rPr lang="es-CO" smtClean="0"/>
              <a:t>24</a:t>
            </a:fld>
            <a:endParaRPr lang="es-CO"/>
          </a:p>
        </p:txBody>
      </p:sp>
    </p:spTree>
    <p:extLst>
      <p:ext uri="{BB962C8B-B14F-4D97-AF65-F5344CB8AC3E}">
        <p14:creationId xmlns:p14="http://schemas.microsoft.com/office/powerpoint/2010/main" val="3085783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solidFill>
                  <a:srgbClr val="FFFF00"/>
                </a:solidFill>
              </a:rPr>
              <a:t>El PSA libre es un método diagnóstico para el cáncer de próstata, no de seguimiento de la enfermedad.</a:t>
            </a:r>
          </a:p>
          <a:p>
            <a:endParaRPr lang="es-CO" dirty="0"/>
          </a:p>
          <a:p>
            <a:r>
              <a:rPr lang="es-CO" dirty="0"/>
              <a:t>alfa-1-antiquimotripsina,</a:t>
            </a:r>
          </a:p>
        </p:txBody>
      </p:sp>
      <p:sp>
        <p:nvSpPr>
          <p:cNvPr id="4" name="Marcador de número de diapositiva 3"/>
          <p:cNvSpPr>
            <a:spLocks noGrp="1"/>
          </p:cNvSpPr>
          <p:nvPr>
            <p:ph type="sldNum" sz="quarter" idx="5"/>
          </p:nvPr>
        </p:nvSpPr>
        <p:spPr/>
        <p:txBody>
          <a:bodyPr/>
          <a:lstStyle/>
          <a:p>
            <a:fld id="{2A16D4C5-2D43-4327-9483-5E6ABF6139FB}" type="slidenum">
              <a:rPr lang="es-CO" smtClean="0"/>
              <a:t>26</a:t>
            </a:fld>
            <a:endParaRPr lang="es-CO"/>
          </a:p>
        </p:txBody>
      </p:sp>
    </p:spTree>
    <p:extLst>
      <p:ext uri="{BB962C8B-B14F-4D97-AF65-F5344CB8AC3E}">
        <p14:creationId xmlns:p14="http://schemas.microsoft.com/office/powerpoint/2010/main" val="92695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91573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233145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700"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B8656FEF-CB2B-894B-8558-B9FA69293FB5}"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8"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190994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129629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44476"/>
            <a:ext cx="11180233" cy="1431925"/>
          </a:xfrm>
        </p:spPr>
        <p:txBody>
          <a:bodyPr/>
          <a:lstStyle/>
          <a:p>
            <a:r>
              <a:rPr lang="es-ES"/>
              <a:t>Haga clic para modificar el estilo de título del patrón</a:t>
            </a:r>
          </a:p>
        </p:txBody>
      </p:sp>
      <p:sp>
        <p:nvSpPr>
          <p:cNvPr id="3" name="Marcador de SmartArt 2"/>
          <p:cNvSpPr>
            <a:spLocks noGrp="1"/>
          </p:cNvSpPr>
          <p:nvPr>
            <p:ph type="dgm" idx="1"/>
          </p:nvPr>
        </p:nvSpPr>
        <p:spPr>
          <a:xfrm>
            <a:off x="1117600" y="1905000"/>
            <a:ext cx="10676467" cy="4191000"/>
          </a:xfrm>
        </p:spPr>
        <p:txBody>
          <a:bodyPr rtlCol="0">
            <a:normAutofit/>
          </a:bodyPr>
          <a:lstStyle/>
          <a:p>
            <a:pPr lvl="0"/>
            <a:endParaRPr lang="es-ES" noProof="0"/>
          </a:p>
        </p:txBody>
      </p:sp>
      <p:sp>
        <p:nvSpPr>
          <p:cNvPr id="4" name="Marcador de fecha 3">
            <a:extLst>
              <a:ext uri="{FF2B5EF4-FFF2-40B4-BE49-F238E27FC236}">
                <a16:creationId xmlns:a16="http://schemas.microsoft.com/office/drawing/2014/main" id="{CB0F7979-5145-D942-9B3B-6B2065813BFF}"/>
              </a:ext>
            </a:extLst>
          </p:cNvPr>
          <p:cNvSpPr>
            <a:spLocks noGrp="1"/>
          </p:cNvSpPr>
          <p:nvPr>
            <p:ph type="dt" sz="half" idx="10"/>
          </p:nvPr>
        </p:nvSpPr>
        <p:spPr>
          <a:xfrm>
            <a:off x="1117601" y="6245225"/>
            <a:ext cx="2535767" cy="476250"/>
          </a:xfrm>
        </p:spPr>
        <p:txBody>
          <a:bodyPr/>
          <a:lstStyle>
            <a:lvl1pPr>
              <a:defRPr/>
            </a:lvl1pPr>
          </a:lstStyle>
          <a:p>
            <a:pPr>
              <a:defRPr/>
            </a:pPr>
            <a:endParaRPr lang="es-CO" altLang="es-ES"/>
          </a:p>
        </p:txBody>
      </p:sp>
      <p:sp>
        <p:nvSpPr>
          <p:cNvPr id="5" name="Marcador de pie de página 4">
            <a:extLst>
              <a:ext uri="{FF2B5EF4-FFF2-40B4-BE49-F238E27FC236}">
                <a16:creationId xmlns:a16="http://schemas.microsoft.com/office/drawing/2014/main" id="{89C2838B-7D88-094C-B288-733AFEBD82C5}"/>
              </a:ext>
            </a:extLst>
          </p:cNvPr>
          <p:cNvSpPr>
            <a:spLocks noGrp="1"/>
          </p:cNvSpPr>
          <p:nvPr>
            <p:ph type="ftr" sz="quarter" idx="11"/>
          </p:nvPr>
        </p:nvSpPr>
        <p:spPr>
          <a:xfrm>
            <a:off x="4572000" y="6245225"/>
            <a:ext cx="3860800" cy="476250"/>
          </a:xfrm>
        </p:spPr>
        <p:txBody>
          <a:bodyPr/>
          <a:lstStyle>
            <a:lvl1pPr>
              <a:defRPr/>
            </a:lvl1pPr>
          </a:lstStyle>
          <a:p>
            <a:pPr>
              <a:defRPr/>
            </a:pPr>
            <a:endParaRPr lang="es-CO" altLang="es-ES"/>
          </a:p>
        </p:txBody>
      </p:sp>
      <p:sp>
        <p:nvSpPr>
          <p:cNvPr id="6" name="Marcador de número de diapositiva 5">
            <a:extLst>
              <a:ext uri="{FF2B5EF4-FFF2-40B4-BE49-F238E27FC236}">
                <a16:creationId xmlns:a16="http://schemas.microsoft.com/office/drawing/2014/main" id="{6F2BAC16-12BA-E84C-BD0C-C72A1B273043}"/>
              </a:ext>
            </a:extLst>
          </p:cNvPr>
          <p:cNvSpPr>
            <a:spLocks noGrp="1"/>
          </p:cNvSpPr>
          <p:nvPr>
            <p:ph type="sldNum" sz="quarter" idx="12"/>
          </p:nvPr>
        </p:nvSpPr>
        <p:spPr>
          <a:xfrm>
            <a:off x="9249834" y="6245225"/>
            <a:ext cx="2535767" cy="476250"/>
          </a:xfrm>
        </p:spPr>
        <p:txBody>
          <a:bodyPr/>
          <a:lstStyle>
            <a:lvl1pPr>
              <a:defRPr/>
            </a:lvl1pPr>
          </a:lstStyle>
          <a:p>
            <a:fld id="{F5805846-E4CA-5844-B65D-800B92DB413E}" type="slidenum">
              <a:rPr lang="es-CO" altLang="es-CO"/>
              <a:pPr/>
              <a:t>‹Nº›</a:t>
            </a:fld>
            <a:endParaRPr lang="es-CO" altLang="es-CO"/>
          </a:p>
        </p:txBody>
      </p:sp>
    </p:spTree>
    <p:extLst>
      <p:ext uri="{BB962C8B-B14F-4D97-AF65-F5344CB8AC3E}">
        <p14:creationId xmlns:p14="http://schemas.microsoft.com/office/powerpoint/2010/main" val="1764221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601" y="2060577"/>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655967" y="2056093"/>
            <a:ext cx="4397487"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D0E45ABB-4423-A246-ABEB-6A908EB7D777}" type="datetimeFigureOut">
              <a:rPr lang="es-CO" smtClean="0"/>
              <a:t>29/03/2021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4203421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CO"/>
          </a:p>
        </p:txBody>
      </p:sp>
      <p:sp>
        <p:nvSpPr>
          <p:cNvPr id="3" name="2 Marcador de texto"/>
          <p:cNvSpPr>
            <a:spLocks noGrp="1"/>
          </p:cNvSpPr>
          <p:nvPr>
            <p:ph type="body"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Rectangle 4">
            <a:extLst>
              <a:ext uri="{FF2B5EF4-FFF2-40B4-BE49-F238E27FC236}">
                <a16:creationId xmlns:a16="http://schemas.microsoft.com/office/drawing/2014/main" id="{BA8BB3C1-190C-0942-AD6B-C6936D089375}"/>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569A8818-1D57-8346-B390-DDE2BFD6EA9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8270156E-511C-044A-B136-1C49887DF3B9}"/>
              </a:ext>
            </a:extLst>
          </p:cNvPr>
          <p:cNvSpPr>
            <a:spLocks noGrp="1" noChangeArrowheads="1"/>
          </p:cNvSpPr>
          <p:nvPr>
            <p:ph type="sldNum" sz="quarter" idx="12"/>
          </p:nvPr>
        </p:nvSpPr>
        <p:spPr>
          <a:ln/>
        </p:spPr>
        <p:txBody>
          <a:bodyPr/>
          <a:lstStyle>
            <a:lvl1pPr>
              <a:defRPr/>
            </a:lvl1pPr>
          </a:lstStyle>
          <a:p>
            <a:fld id="{B2B66D4E-792F-C149-96DA-10E42E0B6691}" type="slidenum">
              <a:rPr lang="es-CO" altLang="es-CO"/>
              <a:pPr/>
              <a:t>‹Nº›</a:t>
            </a:fld>
            <a:endParaRPr lang="es-CO" altLang="es-CO"/>
          </a:p>
        </p:txBody>
      </p:sp>
    </p:spTree>
    <p:extLst>
      <p:ext uri="{BB962C8B-B14F-4D97-AF65-F5344CB8AC3E}">
        <p14:creationId xmlns:p14="http://schemas.microsoft.com/office/powerpoint/2010/main" val="42408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2" y="1825625"/>
            <a:ext cx="10667997" cy="2090392"/>
          </a:xfrm>
        </p:spPr>
        <p:txBody>
          <a:bodyPr/>
          <a:lstStyle>
            <a:lvl1pPr>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B8656FEF-CB2B-894B-8558-B9FA69293FB5}"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6"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08469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1" y="1709740"/>
            <a:ext cx="10515600" cy="1957801"/>
          </a:xfrm>
        </p:spPr>
        <p:txBody>
          <a:bodyPr anchor="b"/>
          <a:lstStyle>
            <a:lvl1pPr>
              <a:defRPr sz="45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4" y="3675065"/>
            <a:ext cx="7040217" cy="1500187"/>
          </a:xfrm>
        </p:spPr>
        <p:txBody>
          <a:bodyPr/>
          <a:lstStyle>
            <a:lvl1pPr marL="0" indent="0">
              <a:buNone/>
              <a:defRPr sz="1800">
                <a:solidFill>
                  <a:srgbClr val="152B48"/>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2907845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7" y="1825625"/>
            <a:ext cx="676192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244711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7"/>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2" y="1681163"/>
            <a:ext cx="6793327" cy="82391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2"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401347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222675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248909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24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8" y="1097724"/>
            <a:ext cx="6336127"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805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201"/>
            <a:ext cx="3932237" cy="1938129"/>
          </a:xfrm>
        </p:spPr>
        <p:txBody>
          <a:bodyPr anchor="b"/>
          <a:lstStyle>
            <a:lvl1pPr>
              <a:defRPr sz="24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D0E45ABB-4423-A246-ABEB-6A908EB7D777}" type="datetimeFigureOut">
              <a:rPr lang="es-CO" smtClean="0"/>
              <a:t>29/03/2021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B8656FEF-CB2B-894B-8558-B9FA69293FB5}" type="slidenum">
              <a:rPr lang="es-CO" smtClean="0"/>
              <a:t>‹Nº›</a:t>
            </a:fld>
            <a:endParaRPr lang="es-CO"/>
          </a:p>
        </p:txBody>
      </p:sp>
    </p:spTree>
    <p:extLst>
      <p:ext uri="{BB962C8B-B14F-4D97-AF65-F5344CB8AC3E}">
        <p14:creationId xmlns:p14="http://schemas.microsoft.com/office/powerpoint/2010/main" val="329059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7"/>
            <a:ext cx="7033591"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E45ABB-4423-A246-ABEB-6A908EB7D777}" type="datetimeFigureOut">
              <a:rPr lang="es-CO" smtClean="0"/>
              <a:t>29/03/2021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656FEF-CB2B-894B-8558-B9FA69293FB5}" type="slidenum">
              <a:rPr lang="es-CO" smtClean="0"/>
              <a:t>‹Nº›</a:t>
            </a:fld>
            <a:endParaRPr lang="es-CO"/>
          </a:p>
        </p:txBody>
      </p:sp>
    </p:spTree>
    <p:extLst>
      <p:ext uri="{BB962C8B-B14F-4D97-AF65-F5344CB8AC3E}">
        <p14:creationId xmlns:p14="http://schemas.microsoft.com/office/powerpoint/2010/main" val="359896142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Lst>
  <p:txStyles>
    <p:titleStyle>
      <a:lvl1pPr algn="l" defTabSz="685800" rtl="0" eaLnBrk="1" latinLnBrk="0" hangingPunct="1">
        <a:lnSpc>
          <a:spcPct val="90000"/>
        </a:lnSpc>
        <a:spcBef>
          <a:spcPct val="0"/>
        </a:spcBef>
        <a:buNone/>
        <a:defRPr sz="3300" b="1" kern="1200">
          <a:solidFill>
            <a:srgbClr val="00AAA7"/>
          </a:solidFill>
          <a:latin typeface="Montserrat" panose="02000505000000020004"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rgbClr val="152B48"/>
          </a:solidFill>
          <a:latin typeface="Montserrat" panose="02000505000000020004"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rgbClr val="152B48"/>
          </a:solidFill>
          <a:latin typeface="Montserrat" panose="02000505000000020004"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152B48"/>
          </a:solidFill>
          <a:latin typeface="Montserrat" panose="02000505000000020004"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rgbClr val="152B48"/>
          </a:solidFill>
          <a:latin typeface="Montserrat" panose="02000505000000020004"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rgbClr val="152B48"/>
          </a:solidFill>
          <a:latin typeface="Montserrat" panose="02000505000000020004"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arget="../media/image10.png" Type="http://schemas.openxmlformats.org/officeDocument/2006/relationships/image"/><Relationship Id="rId1" Target="../slideLayouts/slideLayout12.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11.pn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arget="../media/image12.jpeg" Type="http://schemas.openxmlformats.org/officeDocument/2006/relationships/image"/><Relationship Id="rId1" Target="../slideLayouts/slideLayout6.xml" Type="http://schemas.openxmlformats.org/officeDocument/2006/relationships/slideLayout"/></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arget="../media/image14.jpeg" Type="http://schemas.openxmlformats.org/officeDocument/2006/relationships/image"/><Relationship Id="rId1" Target="../slideLayouts/slideLayout12.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8" Target="../media/image15.jpeg" Type="http://schemas.openxmlformats.org/officeDocument/2006/relationships/image"/><Relationship Id="rId3" Target="../diagrams/data3.xml" Type="http://schemas.openxmlformats.org/officeDocument/2006/relationships/diagramData"/><Relationship Id="rId7" Target="../diagrams/drawing3.xml" Type="http://schemas.microsoft.com/office/2007/relationships/diagramDrawing"/><Relationship Id="rId2" Target="../notesSlides/notesSlide5.xml" Type="http://schemas.openxmlformats.org/officeDocument/2006/relationships/notesSlide"/><Relationship Id="rId1" Target="../slideLayouts/slideLayout12.xml" Type="http://schemas.openxmlformats.org/officeDocument/2006/relationships/slideLayout"/><Relationship Id="rId6" Target="../diagrams/colors3.xml" Type="http://schemas.openxmlformats.org/officeDocument/2006/relationships/diagramColors"/><Relationship Id="rId5" Target="../diagrams/quickStyle3.xml" Type="http://schemas.openxmlformats.org/officeDocument/2006/relationships/diagramQuickStyle"/><Relationship Id="rId4" Target="../diagrams/layout3.xml" Type="http://schemas.openxmlformats.org/officeDocument/2006/relationships/diagramLayout"/></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arget="../media/image17.jpeg" Type="http://schemas.openxmlformats.org/officeDocument/2006/relationships/image"/><Relationship Id="rId2" Target="../notesSlides/notesSlide6.xml" Type="http://schemas.openxmlformats.org/officeDocument/2006/relationships/notesSlide"/><Relationship Id="rId1" Target="../slideLayouts/slideLayout12.xml" Type="http://schemas.openxmlformats.org/officeDocument/2006/relationships/slideLayout"/></Relationships>
</file>

<file path=ppt/slides/_rels/slide22.xml.rels><?xml version="1.0" encoding="UTF-8" standalone="yes" ?><Relationships xmlns="http://schemas.openxmlformats.org/package/2006/relationships"><Relationship Id="rId2" Target="../media/image18.png" Type="http://schemas.openxmlformats.org/officeDocument/2006/relationships/image"/><Relationship Id="rId1" Target="../slideLayouts/slideLayout12.xml" Type="http://schemas.openxmlformats.org/officeDocument/2006/relationships/slideLayout"/></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arget="../media/image19.jpeg" Type="http://schemas.openxmlformats.org/officeDocument/2006/relationships/image"/><Relationship Id="rId1" Target="../slideLayouts/slideLayout12.xml" Type="http://schemas.openxmlformats.org/officeDocument/2006/relationships/slideLayout"/></Relationships>
</file>

<file path=ppt/slides/_rels/slide26.xml.rels><?xml version="1.0" encoding="UTF-8" standalone="yes" ?><Relationships xmlns="http://schemas.openxmlformats.org/package/2006/relationships"><Relationship Id="rId3" Target="../media/image20.jpeg" Type="http://schemas.openxmlformats.org/officeDocument/2006/relationships/image"/><Relationship Id="rId2" Target="../notesSlides/notesSlide9.xml" Type="http://schemas.openxmlformats.org/officeDocument/2006/relationships/notesSlide"/><Relationship Id="rId1" Target="../slideLayouts/slideLayout12.xml" Type="http://schemas.openxmlformats.org/officeDocument/2006/relationships/slideLayout"/></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arget="../media/image21.png" Type="http://schemas.openxmlformats.org/officeDocument/2006/relationships/image"/><Relationship Id="rId2" Target="../notesSlides/notesSlide12.xml" Type="http://schemas.openxmlformats.org/officeDocument/2006/relationships/notesSlide"/><Relationship Id="rId1" Target="../slideLayouts/slideLayout12.xml" Type="http://schemas.openxmlformats.org/officeDocument/2006/relationships/slideLayout"/></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arget="../media/image22.jpeg" Type="http://schemas.openxmlformats.org/officeDocument/2006/relationships/image"/><Relationship Id="rId2" Target="../notesSlides/notesSlide13.xml" Type="http://schemas.openxmlformats.org/officeDocument/2006/relationships/notesSlide"/><Relationship Id="rId1" Target="../slideLayouts/slideLayout12.xml" Type="http://schemas.openxmlformats.org/officeDocument/2006/relationships/slideLayout"/><Relationship Id="rId5" Target="../media/image24.jpeg" Type="http://schemas.openxmlformats.org/officeDocument/2006/relationships/image"/><Relationship Id="rId4" Target="../media/image23.png" Type="http://schemas.openxmlformats.org/officeDocument/2006/relationships/image"/></Relationships>
</file>

<file path=ppt/slides/_rels/slide3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arget="../media/image31.jpeg" Type="http://schemas.openxmlformats.org/officeDocument/2006/relationships/image"/><Relationship Id="rId1" Target="../slideLayouts/slideLayout12.xml" Type="http://schemas.openxmlformats.org/officeDocument/2006/relationships/slideLayout"/></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arget="../media/image33.png" Type="http://schemas.openxmlformats.org/officeDocument/2006/relationships/image"/><Relationship Id="rId1" Target="../slideLayouts/slideLayout12.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4.jpeg" Type="http://schemas.openxmlformats.org/officeDocument/2006/relationships/image"/><Relationship Id="rId1" Target="../slideLayouts/slideLayout7.xml" Type="http://schemas.openxmlformats.org/officeDocument/2006/relationships/slideLayout"/></Relationships>
</file>

<file path=ppt/slides/_rels/slide40.xml.rels><?xml version="1.0" encoding="UTF-8" standalone="yes" ?><Relationships xmlns="http://schemas.openxmlformats.org/package/2006/relationships"><Relationship Id="rId3" Target="../media/image35.png" Type="http://schemas.openxmlformats.org/officeDocument/2006/relationships/image"/><Relationship Id="rId2" Target="../media/image34.png" Type="http://schemas.openxmlformats.org/officeDocument/2006/relationships/image"/><Relationship Id="rId1" Target="../slideLayouts/slideLayout12.xml" Type="http://schemas.openxmlformats.org/officeDocument/2006/relationships/slideLayout"/><Relationship Id="rId4" Target="../media/image36.jpeg" Type="http://schemas.openxmlformats.org/officeDocument/2006/relationships/image"/></Relationships>
</file>

<file path=ppt/slides/_rels/slide41.xml.rels><?xml version="1.0" encoding="UTF-8" standalone="yes" ?><Relationships xmlns="http://schemas.openxmlformats.org/package/2006/relationships"><Relationship Id="rId3" Target="../media/image38.jpeg" Type="http://schemas.openxmlformats.org/officeDocument/2006/relationships/image"/><Relationship Id="rId2" Target="../media/image37.jpeg" Type="http://schemas.openxmlformats.org/officeDocument/2006/relationships/image"/><Relationship Id="rId1" Target="../slideLayouts/slideLayout12.xml" Type="http://schemas.openxmlformats.org/officeDocument/2006/relationships/slideLayout"/></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arget="../media/image40.jpeg" Type="http://schemas.openxmlformats.org/officeDocument/2006/relationships/image"/><Relationship Id="rId2" Target="../media/image39.jpeg" Type="http://schemas.openxmlformats.org/officeDocument/2006/relationships/image"/><Relationship Id="rId1" Target="../slideLayouts/slideLayout7.xml" Type="http://schemas.openxmlformats.org/officeDocument/2006/relationships/slideLayout"/></Relationships>
</file>

<file path=ppt/slides/_rels/slide46.xml.rels><?xml version="1.0" encoding="UTF-8" standalone="yes" ?><Relationships xmlns="http://schemas.openxmlformats.org/package/2006/relationships"><Relationship Id="rId3" Target="../media/image42.jpeg" Type="http://schemas.openxmlformats.org/officeDocument/2006/relationships/image"/><Relationship Id="rId2" Target="../media/image41.jpeg" Type="http://schemas.openxmlformats.org/officeDocument/2006/relationships/image"/><Relationship Id="rId1" Target="../slideLayouts/slideLayout7.xml" Type="http://schemas.openxmlformats.org/officeDocument/2006/relationships/slideLayout"/></Relationships>
</file>

<file path=ppt/slides/_rels/slide47.xml.rels><?xml version="1.0" encoding="UTF-8" standalone="yes" ?><Relationships xmlns="http://schemas.openxmlformats.org/package/2006/relationships"><Relationship Id="rId3" Target="../media/image44.jpeg" Type="http://schemas.openxmlformats.org/officeDocument/2006/relationships/image"/><Relationship Id="rId2" Target="../media/image43.jpeg" Type="http://schemas.openxmlformats.org/officeDocument/2006/relationships/image"/><Relationship Id="rId1" Target="../slideLayouts/slideLayout7.xml" Type="http://schemas.openxmlformats.org/officeDocument/2006/relationships/slideLayout"/></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arget="../media/image5.jpeg" Type="http://schemas.openxmlformats.org/officeDocument/2006/relationships/image"/><Relationship Id="rId1" Target="../slideLayouts/slideLayout12.xml" Type="http://schemas.openxmlformats.org/officeDocument/2006/relationships/slideLayout"/></Relationships>
</file>

<file path=ppt/slides/_rels/slide50.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8" Target="../media/image47.jpeg" Type="http://schemas.openxmlformats.org/officeDocument/2006/relationships/image"/><Relationship Id="rId3" Target="../diagrams/data6.xml" Type="http://schemas.openxmlformats.org/officeDocument/2006/relationships/diagramData"/><Relationship Id="rId7" Target="../diagrams/drawing6.xml" Type="http://schemas.microsoft.com/office/2007/relationships/diagramDrawing"/><Relationship Id="rId2" Target="../notesSlides/notesSlide14.xml" Type="http://schemas.openxmlformats.org/officeDocument/2006/relationships/notesSlide"/><Relationship Id="rId1" Target="../slideLayouts/slideLayout12.xml" Type="http://schemas.openxmlformats.org/officeDocument/2006/relationships/slideLayout"/><Relationship Id="rId6" Target="../diagrams/colors6.xml" Type="http://schemas.openxmlformats.org/officeDocument/2006/relationships/diagramColors"/><Relationship Id="rId5" Target="../diagrams/quickStyle6.xml" Type="http://schemas.openxmlformats.org/officeDocument/2006/relationships/diagramQuickStyle"/><Relationship Id="rId4" Target="../diagrams/layout6.xml" Type="http://schemas.openxmlformats.org/officeDocument/2006/relationships/diagramLayout"/></Relationships>
</file>

<file path=ppt/slides/_rels/slide54.xml.rels><?xml version="1.0" encoding="UTF-8" standalone="yes" ?><Relationships xmlns="http://schemas.openxmlformats.org/package/2006/relationships"><Relationship Id="rId2" Target="../media/image48.jpeg" Type="http://schemas.openxmlformats.org/officeDocument/2006/relationships/image"/><Relationship Id="rId1" Target="../slideLayouts/slideLayout6.xml" Type="http://schemas.openxmlformats.org/officeDocument/2006/relationships/slideLayout"/></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arget="../media/image7.jpeg" Type="http://schemas.openxmlformats.org/officeDocument/2006/relationships/image"/><Relationship Id="rId1" Target="../slideLayouts/slideLayout12.xml" Type="http://schemas.openxmlformats.org/officeDocument/2006/relationships/slideLayout"/></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AC83F90-D9B6-5047-AA30-63D34789BC76}"/>
              </a:ext>
            </a:extLst>
          </p:cNvPr>
          <p:cNvSpPr>
            <a:spLocks noGrp="1" noChangeArrowheads="1"/>
          </p:cNvSpPr>
          <p:nvPr>
            <p:ph type="ctrTitle"/>
          </p:nvPr>
        </p:nvSpPr>
        <p:spPr>
          <a:xfrm>
            <a:off x="2045517" y="1114427"/>
            <a:ext cx="8296275" cy="1736725"/>
          </a:xfrm>
        </p:spPr>
        <p:txBody>
          <a:bodyPr rtlCol="0">
            <a:noAutofit/>
          </a:bodyPr>
          <a:lstStyle/>
          <a:p>
            <a:pPr>
              <a:defRPr/>
            </a:pPr>
            <a:r>
              <a:rPr lang="es-CO" altLang="es-ES" sz="4800" dirty="0"/>
              <a:t>HIPERPLASIA PROSTÁTICA BENIGNA</a:t>
            </a:r>
          </a:p>
        </p:txBody>
      </p:sp>
      <p:sp>
        <p:nvSpPr>
          <p:cNvPr id="2051" name="Rectangle 3">
            <a:extLst>
              <a:ext uri="{FF2B5EF4-FFF2-40B4-BE49-F238E27FC236}">
                <a16:creationId xmlns:a16="http://schemas.microsoft.com/office/drawing/2014/main" id="{45E98DCC-5A2D-A54F-A9CF-F6FF80043E7E}"/>
              </a:ext>
            </a:extLst>
          </p:cNvPr>
          <p:cNvSpPr>
            <a:spLocks noGrp="1" noChangeArrowheads="1"/>
          </p:cNvSpPr>
          <p:nvPr>
            <p:ph type="subTitle" idx="1"/>
          </p:nvPr>
        </p:nvSpPr>
        <p:spPr>
          <a:xfrm>
            <a:off x="2495550" y="3114674"/>
            <a:ext cx="7200900" cy="1752600"/>
          </a:xfrm>
        </p:spPr>
        <p:txBody>
          <a:bodyPr rtlCol="0">
            <a:normAutofit/>
          </a:bodyPr>
          <a:lstStyle/>
          <a:p>
            <a:pPr eaLnBrk="1" fontAlgn="auto" hangingPunct="1">
              <a:defRPr/>
            </a:pPr>
            <a:r>
              <a:rPr lang="es-CO" altLang="es-ES" sz="3200" b="1" dirty="0"/>
              <a:t>Andrés Delgado</a:t>
            </a:r>
          </a:p>
        </p:txBody>
      </p:sp>
    </p:spTree>
    <p:extLst>
      <p:ext uri="{BB962C8B-B14F-4D97-AF65-F5344CB8AC3E}">
        <p14:creationId xmlns:p14="http://schemas.microsoft.com/office/powerpoint/2010/main" val="2917083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Diagram 7">
            <a:extLst>
              <a:ext uri="{FF2B5EF4-FFF2-40B4-BE49-F238E27FC236}">
                <a16:creationId xmlns:a16="http://schemas.microsoft.com/office/drawing/2014/main" id="{6E5273EE-AAE9-B442-894B-C1DA25BF7A73}"/>
              </a:ext>
            </a:extLst>
          </p:cNvPr>
          <p:cNvGrpSpPr>
            <a:grpSpLocks noChangeAspect="1"/>
          </p:cNvGrpSpPr>
          <p:nvPr/>
        </p:nvGrpSpPr>
        <p:grpSpPr bwMode="auto">
          <a:xfrm>
            <a:off x="971039" y="1144103"/>
            <a:ext cx="4669654" cy="3214978"/>
            <a:chOff x="336" y="815"/>
            <a:chExt cx="5044" cy="2640"/>
          </a:xfrm>
        </p:grpSpPr>
        <p:sp>
          <p:nvSpPr>
            <p:cNvPr id="29700" name="AutoShape 6">
              <a:extLst>
                <a:ext uri="{FF2B5EF4-FFF2-40B4-BE49-F238E27FC236}">
                  <a16:creationId xmlns:a16="http://schemas.microsoft.com/office/drawing/2014/main" id="{A6ADF3A1-E41E-3A4E-8B1F-D51C0DE21816}"/>
                </a:ext>
              </a:extLst>
            </p:cNvPr>
            <p:cNvSpPr>
              <a:spLocks noChangeAspect="1" noChangeArrowheads="1" noTextEdit="1"/>
            </p:cNvSpPr>
            <p:nvPr/>
          </p:nvSpPr>
          <p:spPr bwMode="auto">
            <a:xfrm>
              <a:off x="336" y="815"/>
              <a:ext cx="5044" cy="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p>
          </p:txBody>
        </p:sp>
        <p:sp>
          <p:nvSpPr>
            <p:cNvPr id="29701" name="_s1028">
              <a:extLst>
                <a:ext uri="{FF2B5EF4-FFF2-40B4-BE49-F238E27FC236}">
                  <a16:creationId xmlns:a16="http://schemas.microsoft.com/office/drawing/2014/main" id="{2D6CEE65-9446-6C4C-9D1C-F3C3F04B21AC}"/>
                </a:ext>
              </a:extLst>
            </p:cNvPr>
            <p:cNvSpPr>
              <a:spLocks noChangeArrowheads="1" noTextEdit="1"/>
            </p:cNvSpPr>
            <p:nvPr/>
          </p:nvSpPr>
          <p:spPr bwMode="auto">
            <a:xfrm>
              <a:off x="2363" y="1263"/>
              <a:ext cx="990" cy="990"/>
            </a:xfrm>
            <a:prstGeom prst="ellipse">
              <a:avLst/>
            </a:prstGeom>
            <a:solidFill>
              <a:srgbClr val="0399FF">
                <a:alpha val="50195"/>
              </a:srgbClr>
            </a:solidFill>
            <a:ln w="9525">
              <a:solidFill>
                <a:srgbClr val="4B595B"/>
              </a:solidFill>
              <a:round/>
              <a:headEnd/>
              <a:tailEnd/>
            </a:ln>
          </p:spPr>
          <p:txBody>
            <a:bodyPr lIns="0" tIns="0" rIns="0" bIns="0" anchor="ctr"/>
            <a:lstStyle/>
            <a:p>
              <a:endParaRPr lang="es-CO"/>
            </a:p>
          </p:txBody>
        </p:sp>
        <p:sp>
          <p:nvSpPr>
            <p:cNvPr id="29702" name="_s1029">
              <a:extLst>
                <a:ext uri="{FF2B5EF4-FFF2-40B4-BE49-F238E27FC236}">
                  <a16:creationId xmlns:a16="http://schemas.microsoft.com/office/drawing/2014/main" id="{DD90BF92-3FFB-884F-8D11-3F954568CEA8}"/>
                </a:ext>
              </a:extLst>
            </p:cNvPr>
            <p:cNvSpPr>
              <a:spLocks noChangeArrowheads="1"/>
            </p:cNvSpPr>
            <p:nvPr/>
          </p:nvSpPr>
          <p:spPr bwMode="auto">
            <a:xfrm>
              <a:off x="2363" y="917"/>
              <a:ext cx="99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s-CO" sz="1800" i="0" dirty="0"/>
                <a:t>HIPERPLASIA</a:t>
              </a:r>
            </a:p>
          </p:txBody>
        </p:sp>
        <p:sp>
          <p:nvSpPr>
            <p:cNvPr id="29703" name="_s1030">
              <a:extLst>
                <a:ext uri="{FF2B5EF4-FFF2-40B4-BE49-F238E27FC236}">
                  <a16:creationId xmlns:a16="http://schemas.microsoft.com/office/drawing/2014/main" id="{3FD91CDC-4C9F-D749-A070-C344B027DDF7}"/>
                </a:ext>
              </a:extLst>
            </p:cNvPr>
            <p:cNvSpPr>
              <a:spLocks noChangeArrowheads="1" noTextEdit="1"/>
            </p:cNvSpPr>
            <p:nvPr/>
          </p:nvSpPr>
          <p:spPr bwMode="auto">
            <a:xfrm>
              <a:off x="2689" y="1828"/>
              <a:ext cx="990" cy="990"/>
            </a:xfrm>
            <a:prstGeom prst="ellipse">
              <a:avLst/>
            </a:prstGeom>
            <a:solidFill>
              <a:srgbClr val="F60802">
                <a:alpha val="50195"/>
              </a:srgbClr>
            </a:solidFill>
            <a:ln w="9525">
              <a:solidFill>
                <a:srgbClr val="F60802"/>
              </a:solidFill>
              <a:round/>
              <a:headEnd/>
              <a:tailEnd/>
            </a:ln>
          </p:spPr>
          <p:txBody>
            <a:bodyPr lIns="0" tIns="0" rIns="0" bIns="0" anchor="ctr"/>
            <a:lstStyle/>
            <a:p>
              <a:endParaRPr lang="es-CO"/>
            </a:p>
          </p:txBody>
        </p:sp>
        <p:sp>
          <p:nvSpPr>
            <p:cNvPr id="29704" name="_s1031">
              <a:extLst>
                <a:ext uri="{FF2B5EF4-FFF2-40B4-BE49-F238E27FC236}">
                  <a16:creationId xmlns:a16="http://schemas.microsoft.com/office/drawing/2014/main" id="{1F00B839-92DC-544A-9B02-F021A197831C}"/>
                </a:ext>
              </a:extLst>
            </p:cNvPr>
            <p:cNvSpPr>
              <a:spLocks noChangeArrowheads="1"/>
            </p:cNvSpPr>
            <p:nvPr/>
          </p:nvSpPr>
          <p:spPr bwMode="auto">
            <a:xfrm>
              <a:off x="3698" y="2620"/>
              <a:ext cx="99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s-CO" sz="1800" i="0"/>
                <a:t>SINTOMAS</a:t>
              </a:r>
            </a:p>
          </p:txBody>
        </p:sp>
        <p:sp>
          <p:nvSpPr>
            <p:cNvPr id="29705" name="_s1032">
              <a:extLst>
                <a:ext uri="{FF2B5EF4-FFF2-40B4-BE49-F238E27FC236}">
                  <a16:creationId xmlns:a16="http://schemas.microsoft.com/office/drawing/2014/main" id="{213539B0-20F6-E94C-A153-E79CC5B2B3E8}"/>
                </a:ext>
              </a:extLst>
            </p:cNvPr>
            <p:cNvSpPr>
              <a:spLocks noChangeArrowheads="1" noTextEdit="1"/>
            </p:cNvSpPr>
            <p:nvPr/>
          </p:nvSpPr>
          <p:spPr bwMode="auto">
            <a:xfrm>
              <a:off x="2037" y="1828"/>
              <a:ext cx="990" cy="990"/>
            </a:xfrm>
            <a:prstGeom prst="ellipse">
              <a:avLst/>
            </a:prstGeom>
            <a:solidFill>
              <a:srgbClr val="F1FD09">
                <a:alpha val="50195"/>
              </a:srgbClr>
            </a:solidFill>
            <a:ln w="9525">
              <a:solidFill>
                <a:srgbClr val="F1FD09"/>
              </a:solidFill>
              <a:round/>
              <a:headEnd/>
              <a:tailEnd/>
            </a:ln>
          </p:spPr>
          <p:txBody>
            <a:bodyPr lIns="0" tIns="0" rIns="0" bIns="0" anchor="ctr"/>
            <a:lstStyle/>
            <a:p>
              <a:endParaRPr lang="es-CO"/>
            </a:p>
          </p:txBody>
        </p:sp>
        <p:sp>
          <p:nvSpPr>
            <p:cNvPr id="29706" name="_s1033">
              <a:extLst>
                <a:ext uri="{FF2B5EF4-FFF2-40B4-BE49-F238E27FC236}">
                  <a16:creationId xmlns:a16="http://schemas.microsoft.com/office/drawing/2014/main" id="{BC9C44CA-B0B5-7C48-B9CA-DA2314C6C8DB}"/>
                </a:ext>
              </a:extLst>
            </p:cNvPr>
            <p:cNvSpPr>
              <a:spLocks noChangeArrowheads="1"/>
            </p:cNvSpPr>
            <p:nvPr/>
          </p:nvSpPr>
          <p:spPr bwMode="auto">
            <a:xfrm>
              <a:off x="1027" y="2619"/>
              <a:ext cx="99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s-CO" sz="1600" i="0"/>
                <a:t>OBSTRUCCIÓN</a:t>
              </a:r>
            </a:p>
          </p:txBody>
        </p:sp>
      </p:grpSp>
      <p:sp>
        <p:nvSpPr>
          <p:cNvPr id="26639" name="Rectangle 15">
            <a:extLst>
              <a:ext uri="{FF2B5EF4-FFF2-40B4-BE49-F238E27FC236}">
                <a16:creationId xmlns:a16="http://schemas.microsoft.com/office/drawing/2014/main" id="{82FDB22A-168B-4247-BBA4-9BB5EC5D013A}"/>
              </a:ext>
            </a:extLst>
          </p:cNvPr>
          <p:cNvSpPr>
            <a:spLocks noChangeArrowheads="1"/>
          </p:cNvSpPr>
          <p:nvPr/>
        </p:nvSpPr>
        <p:spPr bwMode="auto">
          <a:xfrm>
            <a:off x="6369019" y="1771771"/>
            <a:ext cx="4085039" cy="5252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s-CO" b="1" i="0" dirty="0">
                <a:solidFill>
                  <a:srgbClr val="152B48"/>
                </a:solidFill>
                <a:latin typeface="Montserrat" pitchFamily="2" charset="77"/>
              </a:rPr>
              <a:t>HIPERPLASIA:</a:t>
            </a:r>
          </a:p>
          <a:p>
            <a:pPr marL="342900" indent="-342900">
              <a:buFont typeface="Arial" panose="020B0604020202020204" pitchFamily="34" charset="0"/>
              <a:buChar char="•"/>
            </a:pPr>
            <a:r>
              <a:rPr lang="es-CO" altLang="es-CO" sz="2200" i="0" dirty="0">
                <a:solidFill>
                  <a:srgbClr val="152B48"/>
                </a:solidFill>
                <a:latin typeface="Montserrat" pitchFamily="2" charset="77"/>
              </a:rPr>
              <a:t>Hay ↑ en el # de celulas (no en su tamaño).</a:t>
            </a:r>
          </a:p>
          <a:p>
            <a:pPr eaLnBrk="1" hangingPunct="1"/>
            <a:endParaRPr lang="es-CO" altLang="es-CO" b="1" i="0" dirty="0">
              <a:solidFill>
                <a:srgbClr val="152B48"/>
              </a:solidFill>
              <a:latin typeface="Montserrat" pitchFamily="2" charset="77"/>
            </a:endParaRPr>
          </a:p>
          <a:p>
            <a:pPr eaLnBrk="1" hangingPunct="1"/>
            <a:r>
              <a:rPr lang="es-CO" altLang="es-CO" b="1" i="0" dirty="0">
                <a:solidFill>
                  <a:srgbClr val="152B48"/>
                </a:solidFill>
                <a:latin typeface="Montserrat" pitchFamily="2" charset="77"/>
              </a:rPr>
              <a:t>SÍNTOMAS:</a:t>
            </a:r>
          </a:p>
          <a:p>
            <a:pPr marL="342900" indent="-342900">
              <a:buFont typeface="Arial" panose="020B0604020202020204" pitchFamily="34" charset="0"/>
              <a:buChar char="•"/>
            </a:pPr>
            <a:r>
              <a:rPr lang="es-CO" altLang="es-CO" sz="2200" i="0" dirty="0">
                <a:solidFill>
                  <a:srgbClr val="152B48"/>
                </a:solidFill>
                <a:latin typeface="Montserrat" pitchFamily="2" charset="77"/>
              </a:rPr>
              <a:t>Síntomas urinarios obstructivos e irritativos.</a:t>
            </a:r>
          </a:p>
          <a:p>
            <a:pPr eaLnBrk="1" hangingPunct="1"/>
            <a:endParaRPr lang="es-CO" altLang="es-CO" i="0" dirty="0">
              <a:solidFill>
                <a:srgbClr val="152B48"/>
              </a:solidFill>
              <a:latin typeface="Montserrat" pitchFamily="2" charset="77"/>
            </a:endParaRPr>
          </a:p>
          <a:p>
            <a:pPr eaLnBrk="1" hangingPunct="1"/>
            <a:r>
              <a:rPr lang="es-CO" altLang="es-CO" b="1" i="0" dirty="0">
                <a:solidFill>
                  <a:srgbClr val="152B48"/>
                </a:solidFill>
                <a:latin typeface="Montserrat" pitchFamily="2" charset="77"/>
              </a:rPr>
              <a:t>OBSTRUCCIÓN.</a:t>
            </a:r>
          </a:p>
          <a:p>
            <a:pPr eaLnBrk="1" hangingPunct="1"/>
            <a:r>
              <a:rPr lang="es-CO" altLang="es-CO" i="0" dirty="0">
                <a:solidFill>
                  <a:srgbClr val="152B48"/>
                </a:solidFill>
                <a:latin typeface="Montserrat" pitchFamily="2" charset="77"/>
              </a:rPr>
              <a:t>                  </a:t>
            </a:r>
          </a:p>
          <a:p>
            <a:pPr eaLnBrk="1" hangingPunct="1"/>
            <a:endParaRPr lang="es-CO" altLang="es-CO" b="1" i="0" dirty="0">
              <a:solidFill>
                <a:srgbClr val="152B48"/>
              </a:solidFill>
              <a:effectLst>
                <a:outerShdw blurRad="38100" dist="38100" dir="2700000" algn="tl">
                  <a:srgbClr val="C0C0C0"/>
                </a:outerShdw>
              </a:effectLst>
              <a:latin typeface="Montserrat" pitchFamily="2" charset="77"/>
            </a:endParaRPr>
          </a:p>
          <a:p>
            <a:pPr eaLnBrk="1" hangingPunct="1"/>
            <a:endParaRPr lang="es-CO" altLang="es-CO" i="0" dirty="0">
              <a:solidFill>
                <a:srgbClr val="152B48"/>
              </a:solidFill>
              <a:effectLst>
                <a:outerShdw blurRad="38100" dist="38100" dir="2700000" algn="tl">
                  <a:srgbClr val="C0C0C0"/>
                </a:outerShdw>
              </a:effectLst>
              <a:latin typeface="Montserrat" pitchFamily="2" charset="77"/>
            </a:endParaRPr>
          </a:p>
          <a:p>
            <a:pPr eaLnBrk="1" hangingPunct="1"/>
            <a:r>
              <a:rPr lang="es-CO" altLang="es-CO" i="0" dirty="0">
                <a:solidFill>
                  <a:srgbClr val="152B48"/>
                </a:solidFill>
                <a:effectLst>
                  <a:outerShdw blurRad="38100" dist="38100" dir="2700000" algn="tl">
                    <a:srgbClr val="C0C0C0"/>
                  </a:outerShdw>
                </a:effectLst>
                <a:latin typeface="Montserrat" pitchFamily="2" charset="77"/>
              </a:rPr>
              <a:t>                  </a:t>
            </a:r>
          </a:p>
          <a:p>
            <a:pPr eaLnBrk="1" hangingPunct="1">
              <a:lnSpc>
                <a:spcPct val="80000"/>
              </a:lnSpc>
              <a:spcBef>
                <a:spcPct val="50000"/>
              </a:spcBef>
              <a:buClr>
                <a:schemeClr val="hlink"/>
              </a:buClr>
              <a:buFont typeface="Wingdings" pitchFamily="2" charset="2"/>
              <a:buChar char="§"/>
            </a:pPr>
            <a:endParaRPr lang="es-CO" altLang="es-CO" b="1" i="0" dirty="0">
              <a:solidFill>
                <a:srgbClr val="152B48"/>
              </a:solidFill>
              <a:effectLst>
                <a:outerShdw blurRad="38100" dist="38100" dir="2700000" algn="tl">
                  <a:srgbClr val="C0C0C0"/>
                </a:outerShdw>
              </a:effectLst>
              <a:latin typeface="Montserrat" pitchFamily="2" charset="77"/>
              <a:cs typeface="Arial" panose="020B0604020202020204" pitchFamily="34" charset="0"/>
            </a:endParaRPr>
          </a:p>
        </p:txBody>
      </p:sp>
      <p:sp>
        <p:nvSpPr>
          <p:cNvPr id="3" name="Title 2">
            <a:extLst>
              <a:ext uri="{FF2B5EF4-FFF2-40B4-BE49-F238E27FC236}">
                <a16:creationId xmlns:a16="http://schemas.microsoft.com/office/drawing/2014/main" id="{F56EFE6E-171B-1542-8910-CFC6DB5ECC70}"/>
              </a:ext>
            </a:extLst>
          </p:cNvPr>
          <p:cNvSpPr>
            <a:spLocks noGrp="1"/>
          </p:cNvSpPr>
          <p:nvPr>
            <p:ph type="title"/>
          </p:nvPr>
        </p:nvSpPr>
        <p:spPr>
          <a:xfrm>
            <a:off x="959222" y="137188"/>
            <a:ext cx="8385175" cy="1431925"/>
          </a:xfrm>
        </p:spPr>
        <p:txBody>
          <a:bodyPr>
            <a:normAutofit/>
          </a:bodyPr>
          <a:lstStyle/>
          <a:p>
            <a:r>
              <a:rPr lang="es-ES_tradnl" sz="4400" dirty="0"/>
              <a:t>ESFERAS DE LA HPB</a:t>
            </a:r>
          </a:p>
        </p:txBody>
      </p:sp>
    </p:spTree>
    <p:extLst>
      <p:ext uri="{BB962C8B-B14F-4D97-AF65-F5344CB8AC3E}">
        <p14:creationId xmlns:p14="http://schemas.microsoft.com/office/powerpoint/2010/main" val="86676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B9E25F-57DF-C047-A9B9-B3C666695A57}"/>
              </a:ext>
            </a:extLst>
          </p:cNvPr>
          <p:cNvSpPr>
            <a:spLocks noGrp="1"/>
          </p:cNvSpPr>
          <p:nvPr>
            <p:ph type="title"/>
          </p:nvPr>
        </p:nvSpPr>
        <p:spPr>
          <a:xfrm>
            <a:off x="811433" y="314061"/>
            <a:ext cx="7886700" cy="1325563"/>
          </a:xfrm>
        </p:spPr>
        <p:txBody>
          <a:bodyPr>
            <a:normAutofit/>
          </a:bodyPr>
          <a:lstStyle/>
          <a:p>
            <a:r>
              <a:rPr lang="es-CO" sz="4400" dirty="0"/>
              <a:t>ICS (International Continence Society)</a:t>
            </a:r>
          </a:p>
        </p:txBody>
      </p:sp>
      <p:sp>
        <p:nvSpPr>
          <p:cNvPr id="3" name="Marcador de contenido 2">
            <a:extLst>
              <a:ext uri="{FF2B5EF4-FFF2-40B4-BE49-F238E27FC236}">
                <a16:creationId xmlns:a16="http://schemas.microsoft.com/office/drawing/2014/main" id="{61C392D3-2584-2545-BB30-ED0FDA9E83EB}"/>
              </a:ext>
            </a:extLst>
          </p:cNvPr>
          <p:cNvSpPr>
            <a:spLocks noGrp="1"/>
          </p:cNvSpPr>
          <p:nvPr>
            <p:ph idx="1"/>
          </p:nvPr>
        </p:nvSpPr>
        <p:spPr>
          <a:xfrm>
            <a:off x="1281317" y="1888609"/>
            <a:ext cx="7055380" cy="4195481"/>
          </a:xfrm>
        </p:spPr>
        <p:txBody>
          <a:bodyPr>
            <a:normAutofit/>
          </a:bodyPr>
          <a:lstStyle/>
          <a:p>
            <a:r>
              <a:rPr lang="es-CO" sz="2000" dirty="0"/>
              <a:t>Consenso sobre terminología de los STUI.</a:t>
            </a:r>
          </a:p>
          <a:p>
            <a:r>
              <a:rPr lang="es-CO" sz="2000" dirty="0"/>
              <a:t>Tres grupos: </a:t>
            </a:r>
          </a:p>
          <a:p>
            <a:pPr marL="0" indent="0">
              <a:buNone/>
            </a:pPr>
            <a:r>
              <a:rPr lang="es-CO" sz="2000" dirty="0"/>
              <a:t>     - </a:t>
            </a:r>
            <a:r>
              <a:rPr lang="es-CO" sz="1800" dirty="0"/>
              <a:t>Síntomas de vaciado.</a:t>
            </a:r>
          </a:p>
          <a:p>
            <a:pPr marL="0" indent="0">
              <a:buNone/>
            </a:pPr>
            <a:r>
              <a:rPr lang="es-CO" sz="1800" dirty="0"/>
              <a:t>     - Síntomas postmiccionales.</a:t>
            </a:r>
          </a:p>
          <a:p>
            <a:pPr marL="0" indent="0">
              <a:buNone/>
            </a:pPr>
            <a:r>
              <a:rPr lang="es-CO" sz="1800" dirty="0"/>
              <a:t>     - Síntomas de llenado.</a:t>
            </a:r>
          </a:p>
        </p:txBody>
      </p:sp>
      <p:pic>
        <p:nvPicPr>
          <p:cNvPr id="5" name="Imagen 4">
            <a:extLst>
              <a:ext uri="{FF2B5EF4-FFF2-40B4-BE49-F238E27FC236}">
                <a16:creationId xmlns:a16="http://schemas.microsoft.com/office/drawing/2014/main" id="{202F3BCB-E4A1-3946-BEAA-DAD6381AD6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36697" y="4706326"/>
            <a:ext cx="2764722" cy="1111322"/>
          </a:xfrm>
          <a:prstGeom prst="rect">
            <a:avLst/>
          </a:prstGeom>
        </p:spPr>
      </p:pic>
    </p:spTree>
    <p:extLst>
      <p:ext uri="{BB962C8B-B14F-4D97-AF65-F5344CB8AC3E}">
        <p14:creationId xmlns:p14="http://schemas.microsoft.com/office/powerpoint/2010/main" val="26350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51784" y="2214403"/>
            <a:ext cx="243000" cy="403957"/>
          </a:xfrm>
          <a:prstGeom prst="rect">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wrap="square" rtlCol="0" anchor="ctr">
            <a:spAutoFit/>
          </a:bodyPr>
          <a:lstStyle/>
          <a:p>
            <a:r>
              <a:rPr lang="es-ES_tradnl" sz="675" dirty="0">
                <a:solidFill>
                  <a:schemeClr val="bg1"/>
                </a:solidFill>
                <a:latin typeface="Arial" pitchFamily="34" charset="0"/>
                <a:cs typeface="Arial" pitchFamily="34" charset="0"/>
              </a:rPr>
              <a:t>(6)</a:t>
            </a:r>
          </a:p>
        </p:txBody>
      </p:sp>
      <p:graphicFrame>
        <p:nvGraphicFramePr>
          <p:cNvPr id="10" name="9 Tabla"/>
          <p:cNvGraphicFramePr>
            <a:graphicFrameLocks noGrp="1"/>
          </p:cNvGraphicFramePr>
          <p:nvPr>
            <p:extLst>
              <p:ext uri="{D42A27DB-BD31-4B8C-83A1-F6EECF244321}">
                <p14:modId xmlns:p14="http://schemas.microsoft.com/office/powerpoint/2010/main" val="1348648850"/>
              </p:ext>
            </p:extLst>
          </p:nvPr>
        </p:nvGraphicFramePr>
        <p:xfrm>
          <a:off x="2433745" y="677717"/>
          <a:ext cx="7820123" cy="2278776"/>
        </p:xfrm>
        <a:graphic>
          <a:graphicData uri="http://schemas.openxmlformats.org/drawingml/2006/table">
            <a:tbl>
              <a:tblPr firstRow="1" firstCol="1" bandRow="1">
                <a:tableStyleId>{B301B821-A1FF-4177-AEE7-76D212191A09}</a:tableStyleId>
              </a:tblPr>
              <a:tblGrid>
                <a:gridCol w="2306079">
                  <a:extLst>
                    <a:ext uri="{9D8B030D-6E8A-4147-A177-3AD203B41FA5}">
                      <a16:colId xmlns:a16="http://schemas.microsoft.com/office/drawing/2014/main" val="20000"/>
                    </a:ext>
                  </a:extLst>
                </a:gridCol>
                <a:gridCol w="2839895">
                  <a:extLst>
                    <a:ext uri="{9D8B030D-6E8A-4147-A177-3AD203B41FA5}">
                      <a16:colId xmlns:a16="http://schemas.microsoft.com/office/drawing/2014/main" val="20001"/>
                    </a:ext>
                  </a:extLst>
                </a:gridCol>
                <a:gridCol w="2674149">
                  <a:extLst>
                    <a:ext uri="{9D8B030D-6E8A-4147-A177-3AD203B41FA5}">
                      <a16:colId xmlns:a16="http://schemas.microsoft.com/office/drawing/2014/main" val="20002"/>
                    </a:ext>
                  </a:extLst>
                </a:gridCol>
              </a:tblGrid>
              <a:tr h="479138">
                <a:tc>
                  <a:txBody>
                    <a:bodyPr/>
                    <a:lstStyle/>
                    <a:p>
                      <a:pPr algn="ctr">
                        <a:spcAft>
                          <a:spcPts val="0"/>
                        </a:spcAft>
                      </a:pPr>
                      <a:r>
                        <a:rPr lang="es-ES" sz="1800" b="1" dirty="0">
                          <a:effectLst/>
                          <a:latin typeface="Montserrat" pitchFamily="2" charset="77"/>
                        </a:rPr>
                        <a:t>Llenado/irritativos </a:t>
                      </a:r>
                      <a:endParaRPr lang="es-ES" sz="1800" b="1" dirty="0">
                        <a:solidFill>
                          <a:schemeClr val="bg1"/>
                        </a:solidFill>
                        <a:effectLst/>
                        <a:latin typeface="Montserrat" pitchFamily="2" charset="77"/>
                        <a:ea typeface="Calibri"/>
                        <a:cs typeface="Arial" panose="020B0604020202020204" pitchFamily="34" charset="0"/>
                      </a:endParaRPr>
                    </a:p>
                  </a:txBody>
                  <a:tcPr marL="51435" marR="51435" marT="26986" marB="26986" anchor="ctr">
                    <a:solidFill>
                      <a:srgbClr val="142B48"/>
                    </a:solidFill>
                  </a:tcPr>
                </a:tc>
                <a:tc>
                  <a:txBody>
                    <a:bodyPr/>
                    <a:lstStyle/>
                    <a:p>
                      <a:pPr algn="ctr">
                        <a:spcAft>
                          <a:spcPts val="0"/>
                        </a:spcAft>
                      </a:pPr>
                      <a:r>
                        <a:rPr lang="es-ES" sz="1800" b="1" dirty="0">
                          <a:effectLst/>
                          <a:latin typeface="Montserrat" pitchFamily="2" charset="77"/>
                        </a:rPr>
                        <a:t>Vaciado/obstructivos</a:t>
                      </a:r>
                      <a:endParaRPr lang="es-ES" sz="1800" b="1" dirty="0">
                        <a:solidFill>
                          <a:schemeClr val="bg1"/>
                        </a:solidFill>
                        <a:effectLst/>
                        <a:latin typeface="Montserrat" pitchFamily="2" charset="77"/>
                        <a:ea typeface="Calibri"/>
                        <a:cs typeface="Arial" panose="020B0604020202020204" pitchFamily="34" charset="0"/>
                      </a:endParaRPr>
                    </a:p>
                  </a:txBody>
                  <a:tcPr marL="51435" marR="51435" marT="26986" marB="26986" anchor="ctr">
                    <a:solidFill>
                      <a:srgbClr val="142B48"/>
                    </a:solidFill>
                  </a:tcPr>
                </a:tc>
                <a:tc>
                  <a:txBody>
                    <a:bodyPr/>
                    <a:lstStyle/>
                    <a:p>
                      <a:pPr algn="ctr">
                        <a:spcAft>
                          <a:spcPts val="0"/>
                        </a:spcAft>
                      </a:pPr>
                      <a:r>
                        <a:rPr lang="es-ES" sz="1800" b="1" dirty="0" err="1">
                          <a:effectLst/>
                          <a:latin typeface="Montserrat" pitchFamily="2" charset="77"/>
                        </a:rPr>
                        <a:t>Postmiccionales</a:t>
                      </a:r>
                      <a:endParaRPr lang="es-ES" sz="1800" b="1" dirty="0">
                        <a:solidFill>
                          <a:schemeClr val="bg1"/>
                        </a:solidFill>
                        <a:effectLst/>
                        <a:latin typeface="Montserrat" pitchFamily="2" charset="77"/>
                        <a:ea typeface="Calibri"/>
                        <a:cs typeface="Arial" panose="020B0604020202020204" pitchFamily="34" charset="0"/>
                      </a:endParaRPr>
                    </a:p>
                  </a:txBody>
                  <a:tcPr marL="51435" marR="51435" marT="26986" marB="26986" anchor="ctr">
                    <a:solidFill>
                      <a:srgbClr val="142B48"/>
                    </a:solidFill>
                  </a:tcPr>
                </a:tc>
                <a:extLst>
                  <a:ext uri="{0D108BD9-81ED-4DB2-BD59-A6C34878D82A}">
                    <a16:rowId xmlns:a16="http://schemas.microsoft.com/office/drawing/2014/main" val="10001"/>
                  </a:ext>
                </a:extLst>
              </a:tr>
              <a:tr h="1799638">
                <a:tc>
                  <a:txBody>
                    <a:bodyPr/>
                    <a:lstStyle/>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Urgencia.</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Frecuencia.</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Incontinencia.</a:t>
                      </a:r>
                    </a:p>
                    <a:p>
                      <a:pPr marL="342900" lvl="0" indent="-342900">
                        <a:spcAft>
                          <a:spcPts val="0"/>
                        </a:spcAft>
                        <a:buClr>
                          <a:srgbClr val="152B48"/>
                        </a:buClr>
                        <a:buFont typeface="Arial" panose="020B0604020202020204" pitchFamily="34" charset="0"/>
                        <a:buChar char="•"/>
                      </a:pPr>
                      <a:r>
                        <a:rPr lang="es-ES" sz="1600" b="1" dirty="0" err="1">
                          <a:solidFill>
                            <a:srgbClr val="152B48"/>
                          </a:solidFill>
                          <a:effectLst/>
                          <a:latin typeface="Montserrat" pitchFamily="2" charset="77"/>
                        </a:rPr>
                        <a:t>Nocturia</a:t>
                      </a:r>
                      <a:r>
                        <a:rPr lang="es-ES" sz="1600" b="1" dirty="0">
                          <a:solidFill>
                            <a:srgbClr val="152B48"/>
                          </a:solidFill>
                          <a:effectLst/>
                          <a:latin typeface="Montserrat" pitchFamily="2" charset="77"/>
                        </a:rPr>
                        <a:t>.</a:t>
                      </a:r>
                      <a:endParaRPr lang="es-ES" sz="1600" b="1" dirty="0">
                        <a:solidFill>
                          <a:srgbClr val="152B48"/>
                        </a:solidFill>
                        <a:effectLst/>
                        <a:latin typeface="Montserrat" pitchFamily="2" charset="77"/>
                        <a:ea typeface="Calibri"/>
                        <a:cs typeface="Arial" panose="020B0604020202020204" pitchFamily="34" charset="0"/>
                      </a:endParaRPr>
                    </a:p>
                  </a:txBody>
                  <a:tcPr marL="81000" marR="81000" marT="26986" marB="26986" anchor="ctr"/>
                </a:tc>
                <a:tc>
                  <a:txBody>
                    <a:bodyPr/>
                    <a:lstStyle/>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Chorro débil.</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Micción en regadera.</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Chorro intermitente.</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Retardo.</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Esfuerzo miccional.</a:t>
                      </a:r>
                    </a:p>
                  </a:txBody>
                  <a:tcPr marL="81000" marR="81000" marT="26986" marB="26986" anchor="ctr"/>
                </a:tc>
                <a:tc>
                  <a:txBody>
                    <a:bodyPr/>
                    <a:lstStyle/>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Sensación de vaciado incompleto.</a:t>
                      </a:r>
                    </a:p>
                    <a:p>
                      <a:pPr marL="342900" lvl="0" indent="-342900">
                        <a:spcAft>
                          <a:spcPts val="0"/>
                        </a:spcAft>
                        <a:buClr>
                          <a:srgbClr val="152B48"/>
                        </a:buClr>
                        <a:buFont typeface="Arial" panose="020B0604020202020204" pitchFamily="34" charset="0"/>
                        <a:buChar char="•"/>
                      </a:pPr>
                      <a:r>
                        <a:rPr lang="es-ES" sz="1600" b="1" dirty="0">
                          <a:solidFill>
                            <a:srgbClr val="152B48"/>
                          </a:solidFill>
                          <a:effectLst/>
                          <a:latin typeface="Montserrat" pitchFamily="2" charset="77"/>
                        </a:rPr>
                        <a:t>Goteo </a:t>
                      </a:r>
                      <a:r>
                        <a:rPr lang="es-ES" sz="1600" b="1" dirty="0" err="1">
                          <a:solidFill>
                            <a:srgbClr val="152B48"/>
                          </a:solidFill>
                          <a:effectLst/>
                          <a:latin typeface="Montserrat" pitchFamily="2" charset="77"/>
                        </a:rPr>
                        <a:t>posmiccional</a:t>
                      </a:r>
                      <a:r>
                        <a:rPr lang="es-ES" sz="1600" b="1" dirty="0">
                          <a:solidFill>
                            <a:srgbClr val="152B48"/>
                          </a:solidFill>
                          <a:effectLst/>
                          <a:latin typeface="Montserrat" pitchFamily="2" charset="77"/>
                        </a:rPr>
                        <a:t>.</a:t>
                      </a:r>
                      <a:endParaRPr lang="es-ES" sz="1600" b="1" dirty="0">
                        <a:solidFill>
                          <a:srgbClr val="152B48"/>
                        </a:solidFill>
                        <a:effectLst/>
                        <a:latin typeface="Montserrat" pitchFamily="2" charset="77"/>
                        <a:cs typeface="Arial" panose="020B0604020202020204" pitchFamily="34" charset="0"/>
                      </a:endParaRPr>
                    </a:p>
                  </a:txBody>
                  <a:tcPr marL="81000" marR="81000" marT="26986" marB="26986" anchor="ctr"/>
                </a:tc>
                <a:extLst>
                  <a:ext uri="{0D108BD9-81ED-4DB2-BD59-A6C34878D82A}">
                    <a16:rowId xmlns:a16="http://schemas.microsoft.com/office/drawing/2014/main" val="10002"/>
                  </a:ext>
                </a:extLst>
              </a:tr>
            </a:tbl>
          </a:graphicData>
        </a:graphic>
      </p:graphicFrame>
      <p:sp>
        <p:nvSpPr>
          <p:cNvPr id="5" name="Rectangle 6"/>
          <p:cNvSpPr>
            <a:spLocks noChangeArrowheads="1"/>
          </p:cNvSpPr>
          <p:nvPr/>
        </p:nvSpPr>
        <p:spPr bwMode="auto">
          <a:xfrm>
            <a:off x="6613027" y="5141400"/>
            <a:ext cx="3795386" cy="1178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tIns="35100" rIns="67500" bIns="351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ea typeface="MS PGothic" pitchFamily="34" charset="-128"/>
              </a:defRPr>
            </a:lvl9pPr>
          </a:lstStyle>
          <a:p>
            <a:pPr algn="r" eaLnBrk="1" hangingPunct="1"/>
            <a:r>
              <a:rPr lang="es-ES_tradnl" sz="1200" b="1" dirty="0">
                <a:solidFill>
                  <a:srgbClr val="152B48"/>
                </a:solidFill>
                <a:latin typeface="Montserrat" pitchFamily="2" charset="77"/>
                <a:cs typeface="Arial" charset="0"/>
              </a:rPr>
              <a:t>1.- </a:t>
            </a:r>
            <a:r>
              <a:rPr lang="en-US" sz="1200" dirty="0">
                <a:solidFill>
                  <a:srgbClr val="152B48"/>
                </a:solidFill>
                <a:latin typeface="Montserrat" pitchFamily="2" charset="77"/>
                <a:cs typeface="Arial" charset="0"/>
              </a:rPr>
              <a:t>Abrams P, Cardozo L, Fall M, Griffiths D, Rosier P, </a:t>
            </a:r>
            <a:r>
              <a:rPr lang="en-US" sz="1200" dirty="0" err="1">
                <a:solidFill>
                  <a:srgbClr val="152B48"/>
                </a:solidFill>
                <a:latin typeface="Montserrat" pitchFamily="2" charset="77"/>
                <a:cs typeface="Arial" charset="0"/>
              </a:rPr>
              <a:t>Ulmsten</a:t>
            </a:r>
            <a:r>
              <a:rPr lang="en-US" sz="1200" dirty="0">
                <a:solidFill>
                  <a:srgbClr val="152B48"/>
                </a:solidFill>
                <a:latin typeface="Montserrat" pitchFamily="2" charset="77"/>
                <a:cs typeface="Arial" charset="0"/>
              </a:rPr>
              <a:t> U, et al. The </a:t>
            </a:r>
            <a:r>
              <a:rPr lang="en-US" sz="1200" dirty="0" err="1">
                <a:solidFill>
                  <a:srgbClr val="152B48"/>
                </a:solidFill>
                <a:latin typeface="Montserrat" pitchFamily="2" charset="77"/>
                <a:cs typeface="Arial" charset="0"/>
              </a:rPr>
              <a:t>standardisation</a:t>
            </a:r>
            <a:r>
              <a:rPr lang="en-US" sz="1200" dirty="0">
                <a:solidFill>
                  <a:srgbClr val="152B48"/>
                </a:solidFill>
                <a:latin typeface="Montserrat" pitchFamily="2" charset="77"/>
                <a:cs typeface="Arial" charset="0"/>
              </a:rPr>
              <a:t> of terminology of lower urinary tract function: report from the </a:t>
            </a:r>
            <a:r>
              <a:rPr lang="en-US" sz="1200" dirty="0" err="1">
                <a:solidFill>
                  <a:srgbClr val="152B48"/>
                </a:solidFill>
                <a:latin typeface="Montserrat" pitchFamily="2" charset="77"/>
                <a:cs typeface="Arial" charset="0"/>
              </a:rPr>
              <a:t>Standardisation</a:t>
            </a:r>
            <a:r>
              <a:rPr lang="en-US" sz="1200" dirty="0">
                <a:solidFill>
                  <a:srgbClr val="152B48"/>
                </a:solidFill>
                <a:latin typeface="Montserrat" pitchFamily="2" charset="77"/>
                <a:cs typeface="Arial" charset="0"/>
              </a:rPr>
              <a:t> Sub-committee of the International Continence Society. </a:t>
            </a:r>
            <a:r>
              <a:rPr lang="en-US" sz="1200" dirty="0" err="1">
                <a:solidFill>
                  <a:srgbClr val="152B48"/>
                </a:solidFill>
                <a:latin typeface="Montserrat" pitchFamily="2" charset="77"/>
                <a:cs typeface="Arial" charset="0"/>
              </a:rPr>
              <a:t>Neurourolurodyn</a:t>
            </a:r>
            <a:r>
              <a:rPr lang="en-US" sz="1200" dirty="0">
                <a:solidFill>
                  <a:srgbClr val="152B48"/>
                </a:solidFill>
                <a:latin typeface="Montserrat" pitchFamily="2" charset="77"/>
                <a:cs typeface="Arial" charset="0"/>
              </a:rPr>
              <a:t>. 2002; 21(2):167-78. </a:t>
            </a:r>
            <a:endParaRPr lang="en-US" altLang="es-ES" sz="1200" dirty="0">
              <a:solidFill>
                <a:srgbClr val="152B48"/>
              </a:solidFill>
              <a:latin typeface="Montserrat" pitchFamily="2" charset="77"/>
            </a:endParaRPr>
          </a:p>
        </p:txBody>
      </p:sp>
      <p:pic>
        <p:nvPicPr>
          <p:cNvPr id="6" name="Imagen 5">
            <a:extLst>
              <a:ext uri="{FF2B5EF4-FFF2-40B4-BE49-F238E27FC236}">
                <a16:creationId xmlns:a16="http://schemas.microsoft.com/office/drawing/2014/main" id="{11AF4CCB-6156-CF4E-8576-8478235275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85323" y="3901509"/>
            <a:ext cx="1850797" cy="624883"/>
          </a:xfrm>
          <a:prstGeom prst="rect">
            <a:avLst/>
          </a:prstGeom>
        </p:spPr>
      </p:pic>
    </p:spTree>
    <p:extLst>
      <p:ext uri="{BB962C8B-B14F-4D97-AF65-F5344CB8AC3E}">
        <p14:creationId xmlns:p14="http://schemas.microsoft.com/office/powerpoint/2010/main" val="257225738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C4CE69-CB3C-6E43-8046-752F5D66940C}"/>
              </a:ext>
            </a:extLst>
          </p:cNvPr>
          <p:cNvSpPr>
            <a:spLocks noGrp="1"/>
          </p:cNvSpPr>
          <p:nvPr>
            <p:ph type="title"/>
          </p:nvPr>
        </p:nvSpPr>
        <p:spPr>
          <a:xfrm>
            <a:off x="620110" y="249871"/>
            <a:ext cx="8636441" cy="1325563"/>
          </a:xfrm>
        </p:spPr>
        <p:txBody>
          <a:bodyPr>
            <a:normAutofit/>
          </a:bodyPr>
          <a:lstStyle/>
          <a:p>
            <a:pPr>
              <a:defRPr/>
            </a:pPr>
            <a:r>
              <a:rPr lang="es-ES" sz="4400" dirty="0"/>
              <a:t>COMPLICACIONES DE HPB</a:t>
            </a:r>
          </a:p>
        </p:txBody>
      </p:sp>
      <p:graphicFrame>
        <p:nvGraphicFramePr>
          <p:cNvPr id="5" name="Marcador de contenido 4">
            <a:extLst>
              <a:ext uri="{FF2B5EF4-FFF2-40B4-BE49-F238E27FC236}">
                <a16:creationId xmlns:a16="http://schemas.microsoft.com/office/drawing/2014/main" id="{8DBF36B2-151A-F54B-88DE-D5831F3DA287}"/>
              </a:ext>
            </a:extLst>
          </p:cNvPr>
          <p:cNvGraphicFramePr>
            <a:graphicFrameLocks noGrp="1"/>
          </p:cNvGraphicFramePr>
          <p:nvPr>
            <p:ph sz="half" idx="1"/>
            <p:extLst>
              <p:ext uri="{D42A27DB-BD31-4B8C-83A1-F6EECF244321}">
                <p14:modId xmlns:p14="http://schemas.microsoft.com/office/powerpoint/2010/main" val="3882705968"/>
              </p:ext>
            </p:extLst>
          </p:nvPr>
        </p:nvGraphicFramePr>
        <p:xfrm>
          <a:off x="6572696" y="1253461"/>
          <a:ext cx="3774699" cy="4917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86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3532C9-6BFB-8B4B-B887-23D111CD0D4A}"/>
              </a:ext>
            </a:extLst>
          </p:cNvPr>
          <p:cNvSpPr>
            <a:spLocks noGrp="1"/>
          </p:cNvSpPr>
          <p:nvPr>
            <p:ph type="title"/>
          </p:nvPr>
        </p:nvSpPr>
        <p:spPr>
          <a:xfrm>
            <a:off x="674896" y="1284324"/>
            <a:ext cx="4474346" cy="1312040"/>
          </a:xfrm>
        </p:spPr>
        <p:txBody>
          <a:bodyPr>
            <a:noAutofit/>
          </a:bodyPr>
          <a:lstStyle/>
          <a:p>
            <a:r>
              <a:rPr lang="es-CO" sz="3600" dirty="0"/>
              <a:t>IPSS - Puntuación internacional de los síntomas prostáticos</a:t>
            </a:r>
            <a:br>
              <a:rPr lang="es-CO" sz="3600" dirty="0"/>
            </a:br>
            <a:br>
              <a:rPr lang="es-CO" sz="3600" dirty="0"/>
            </a:br>
            <a:br>
              <a:rPr lang="es-CO" altLang="es-CO" sz="3600" dirty="0">
                <a:ea typeface="ＭＳ Ｐゴシック" panose="020B0600070205080204" pitchFamily="34" charset="-128"/>
              </a:rPr>
            </a:br>
            <a:endParaRPr lang="es-CO" sz="3600" dirty="0"/>
          </a:p>
        </p:txBody>
      </p:sp>
      <p:pic>
        <p:nvPicPr>
          <p:cNvPr id="4" name="Imagen 3">
            <a:extLst>
              <a:ext uri="{FF2B5EF4-FFF2-40B4-BE49-F238E27FC236}">
                <a16:creationId xmlns:a16="http://schemas.microsoft.com/office/drawing/2014/main" id="{D28BD170-0355-F04D-B9CC-AD56B4AC0B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0" y="1579289"/>
            <a:ext cx="4474346" cy="4458192"/>
          </a:xfrm>
          <a:prstGeom prst="rect">
            <a:avLst/>
          </a:prstGeom>
        </p:spPr>
      </p:pic>
      <p:sp>
        <p:nvSpPr>
          <p:cNvPr id="5" name="Rectángulo 4">
            <a:extLst>
              <a:ext uri="{FF2B5EF4-FFF2-40B4-BE49-F238E27FC236}">
                <a16:creationId xmlns:a16="http://schemas.microsoft.com/office/drawing/2014/main" id="{77909C3D-6BCB-5844-B046-415E24C6A84F}"/>
              </a:ext>
            </a:extLst>
          </p:cNvPr>
          <p:cNvSpPr/>
          <p:nvPr/>
        </p:nvSpPr>
        <p:spPr>
          <a:xfrm>
            <a:off x="905134" y="2300954"/>
            <a:ext cx="4013870" cy="1528047"/>
          </a:xfrm>
          <a:prstGeom prst="rect">
            <a:avLst/>
          </a:prstGeom>
        </p:spPr>
        <p:txBody>
          <a:bodyPr wrap="square">
            <a:spAutoFit/>
          </a:bodyPr>
          <a:lstStyle/>
          <a:p>
            <a:pPr marL="285750" indent="-285750">
              <a:lnSpc>
                <a:spcPct val="150000"/>
              </a:lnSpc>
              <a:buFont typeface="Arial" panose="020B0604020202020204" pitchFamily="34" charset="0"/>
              <a:buChar char="•"/>
            </a:pPr>
            <a:r>
              <a:rPr lang="es-CO" altLang="es-CO" sz="1600" dirty="0">
                <a:solidFill>
                  <a:srgbClr val="152B48"/>
                </a:solidFill>
                <a:latin typeface="Montserrat" pitchFamily="2" charset="77"/>
                <a:ea typeface="ＭＳ Ｐゴシック" panose="020B0600070205080204" pitchFamily="34" charset="-128"/>
              </a:rPr>
              <a:t>0 – 7 PUNTOS: LEVE.</a:t>
            </a:r>
          </a:p>
          <a:p>
            <a:pPr marL="285750" indent="-285750">
              <a:lnSpc>
                <a:spcPct val="150000"/>
              </a:lnSpc>
              <a:buFont typeface="Arial" panose="020B0604020202020204" pitchFamily="34" charset="0"/>
              <a:buChar char="•"/>
            </a:pPr>
            <a:r>
              <a:rPr lang="es-CO" altLang="es-CO" sz="1600" dirty="0">
                <a:solidFill>
                  <a:srgbClr val="152B48"/>
                </a:solidFill>
                <a:latin typeface="Montserrat" pitchFamily="2" charset="77"/>
                <a:ea typeface="ＭＳ Ｐゴシック" panose="020B0600070205080204" pitchFamily="34" charset="-128"/>
              </a:rPr>
              <a:t>8 – 19 PUNTOS: MODERADO-</a:t>
            </a:r>
          </a:p>
          <a:p>
            <a:pPr marL="285750" indent="-285750">
              <a:lnSpc>
                <a:spcPct val="150000"/>
              </a:lnSpc>
              <a:buFont typeface="Arial" panose="020B0604020202020204" pitchFamily="34" charset="0"/>
              <a:buChar char="•"/>
            </a:pPr>
            <a:r>
              <a:rPr lang="es-CO" altLang="es-CO" sz="1600" dirty="0">
                <a:solidFill>
                  <a:srgbClr val="152B48"/>
                </a:solidFill>
                <a:latin typeface="Montserrat" pitchFamily="2" charset="77"/>
                <a:ea typeface="ＭＳ Ｐゴシック" panose="020B0600070205080204" pitchFamily="34" charset="-128"/>
              </a:rPr>
              <a:t>20 – 35 PUNTOS: MUY SINTOMÁTICO.</a:t>
            </a:r>
            <a:endParaRPr lang="es-CO" sz="1600" dirty="0">
              <a:solidFill>
                <a:srgbClr val="152B48"/>
              </a:solidFill>
              <a:latin typeface="Montserrat" pitchFamily="2" charset="77"/>
            </a:endParaRPr>
          </a:p>
        </p:txBody>
      </p:sp>
    </p:spTree>
    <p:extLst>
      <p:ext uri="{BB962C8B-B14F-4D97-AF65-F5344CB8AC3E}">
        <p14:creationId xmlns:p14="http://schemas.microsoft.com/office/powerpoint/2010/main" val="325517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08167DD-FF15-C343-AC3F-3FC33AAFCB88}"/>
              </a:ext>
            </a:extLst>
          </p:cNvPr>
          <p:cNvSpPr>
            <a:spLocks noGrp="1" noRot="1" noChangeArrowheads="1"/>
          </p:cNvSpPr>
          <p:nvPr>
            <p:ph idx="1"/>
          </p:nvPr>
        </p:nvSpPr>
        <p:spPr>
          <a:xfrm>
            <a:off x="6096001" y="2309043"/>
            <a:ext cx="4454525" cy="4191000"/>
          </a:xfrm>
        </p:spPr>
        <p:txBody>
          <a:bodyPr>
            <a:normAutofit/>
          </a:bodyPr>
          <a:lstStyle/>
          <a:p>
            <a:pPr eaLnBrk="1" hangingPunct="1">
              <a:lnSpc>
                <a:spcPct val="100000"/>
              </a:lnSpc>
            </a:pPr>
            <a:r>
              <a:rPr lang="es-ES_tradnl" altLang="es-CO" sz="2400" dirty="0">
                <a:ea typeface="ＭＳ Ｐゴシック" panose="020B0600070205080204" pitchFamily="34" charset="-128"/>
              </a:rPr>
              <a:t>Clínica.</a:t>
            </a:r>
          </a:p>
          <a:p>
            <a:pPr eaLnBrk="1" hangingPunct="1">
              <a:lnSpc>
                <a:spcPct val="100000"/>
              </a:lnSpc>
            </a:pPr>
            <a:r>
              <a:rPr lang="es-ES_tradnl" altLang="es-CO" sz="2400" dirty="0">
                <a:ea typeface="ＭＳ Ｐゴシック" panose="020B0600070205080204" pitchFamily="34" charset="-128"/>
              </a:rPr>
              <a:t>Examen físico.</a:t>
            </a:r>
          </a:p>
          <a:p>
            <a:pPr eaLnBrk="1" hangingPunct="1">
              <a:lnSpc>
                <a:spcPct val="100000"/>
              </a:lnSpc>
            </a:pPr>
            <a:r>
              <a:rPr lang="es-ES_tradnl" altLang="es-CO" sz="2400" dirty="0">
                <a:ea typeface="ＭＳ Ｐゴシック" panose="020B0600070205080204" pitchFamily="34" charset="-128"/>
              </a:rPr>
              <a:t>Tacto rectal:</a:t>
            </a:r>
          </a:p>
          <a:p>
            <a:pPr lvl="1">
              <a:lnSpc>
                <a:spcPct val="100000"/>
              </a:lnSpc>
              <a:buFontTx/>
              <a:buChar char="-"/>
            </a:pPr>
            <a:r>
              <a:rPr lang="es-ES_tradnl" altLang="es-CO" sz="2000" dirty="0">
                <a:ea typeface="ＭＳ Ｐゴシック" panose="020B0600070205080204" pitchFamily="34" charset="-128"/>
              </a:rPr>
              <a:t>Características, tamaño de la próstata al tacto rectal.</a:t>
            </a:r>
          </a:p>
          <a:p>
            <a:pPr lvl="1">
              <a:lnSpc>
                <a:spcPct val="100000"/>
              </a:lnSpc>
              <a:buFontTx/>
              <a:buChar char="-"/>
            </a:pPr>
            <a:r>
              <a:rPr lang="es-ES_tradnl" altLang="es-CO" sz="2000" dirty="0">
                <a:ea typeface="ＭＳ Ｐゴシック" panose="020B0600070205080204" pitchFamily="34" charset="-128"/>
              </a:rPr>
              <a:t>En general una próstata es de 20 gr aprox. (limón pequeño).</a:t>
            </a:r>
          </a:p>
        </p:txBody>
      </p:sp>
      <p:pic>
        <p:nvPicPr>
          <p:cNvPr id="30724" name="Picture 5">
            <a:extLst>
              <a:ext uri="{FF2B5EF4-FFF2-40B4-BE49-F238E27FC236}">
                <a16:creationId xmlns:a16="http://schemas.microsoft.com/office/drawing/2014/main" id="{DF2D21E7-E92F-014D-9380-D7B8CB1534E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54961" y="1240171"/>
            <a:ext cx="2784704" cy="2454972"/>
          </a:xfrm>
          <a:prstGeom prst="rect">
            <a:avLst/>
          </a:prstGeom>
          <a:noFill/>
          <a:ln w="76200">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4" name="Title 3">
            <a:extLst>
              <a:ext uri="{FF2B5EF4-FFF2-40B4-BE49-F238E27FC236}">
                <a16:creationId xmlns:a16="http://schemas.microsoft.com/office/drawing/2014/main" id="{9C6F9DF8-D004-B245-8229-C08561D5EC9B}"/>
              </a:ext>
            </a:extLst>
          </p:cNvPr>
          <p:cNvSpPr>
            <a:spLocks noGrp="1"/>
          </p:cNvSpPr>
          <p:nvPr>
            <p:ph type="title"/>
          </p:nvPr>
        </p:nvSpPr>
        <p:spPr>
          <a:xfrm>
            <a:off x="721318" y="30519"/>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142819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ítulo 1">
            <a:extLst>
              <a:ext uri="{FF2B5EF4-FFF2-40B4-BE49-F238E27FC236}">
                <a16:creationId xmlns:a16="http://schemas.microsoft.com/office/drawing/2014/main" id="{9C7B0D6E-97B6-0847-99F2-0207A625BB9E}"/>
              </a:ext>
            </a:extLst>
          </p:cNvPr>
          <p:cNvSpPr>
            <a:spLocks noGrp="1"/>
          </p:cNvSpPr>
          <p:nvPr>
            <p:ph type="title"/>
          </p:nvPr>
        </p:nvSpPr>
        <p:spPr>
          <a:xfrm>
            <a:off x="7073462" y="5091969"/>
            <a:ext cx="7620000" cy="1143000"/>
          </a:xfrm>
        </p:spPr>
        <p:txBody>
          <a:bodyPr>
            <a:normAutofit/>
          </a:bodyPr>
          <a:lstStyle/>
          <a:p>
            <a:r>
              <a:rPr lang="es-ES" altLang="es-CO" sz="4400" dirty="0">
                <a:latin typeface="Montserrat" pitchFamily="2" charset="77"/>
                <a:ea typeface="ＭＳ Ｐゴシック" panose="020B0600070205080204" pitchFamily="34" charset="-128"/>
              </a:rPr>
              <a:t>PRÓSTATA</a:t>
            </a:r>
          </a:p>
        </p:txBody>
      </p:sp>
      <p:pic>
        <p:nvPicPr>
          <p:cNvPr id="61442" name="Imagen 3">
            <a:extLst>
              <a:ext uri="{FF2B5EF4-FFF2-40B4-BE49-F238E27FC236}">
                <a16:creationId xmlns:a16="http://schemas.microsoft.com/office/drawing/2014/main" id="{336EE060-266C-B644-B5AC-9D2FFF146F5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67032" y="930904"/>
            <a:ext cx="5930700" cy="384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350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3967FC8-4FB6-494A-A96C-1EAC520CD89D}"/>
              </a:ext>
            </a:extLst>
          </p:cNvPr>
          <p:cNvGraphicFramePr>
            <a:graphicFrameLocks noGrp="1"/>
          </p:cNvGraphicFramePr>
          <p:nvPr>
            <p:ph idx="1"/>
            <p:extLst>
              <p:ext uri="{D42A27DB-BD31-4B8C-83A1-F6EECF244321}">
                <p14:modId xmlns:p14="http://schemas.microsoft.com/office/powerpoint/2010/main" val="938020354"/>
              </p:ext>
            </p:extLst>
          </p:nvPr>
        </p:nvGraphicFramePr>
        <p:xfrm>
          <a:off x="2002624" y="1690690"/>
          <a:ext cx="8382061" cy="2317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a:extLst>
              <a:ext uri="{FF2B5EF4-FFF2-40B4-BE49-F238E27FC236}">
                <a16:creationId xmlns:a16="http://schemas.microsoft.com/office/drawing/2014/main" id="{F630F4E3-DD25-2C46-B408-10A79E191C36}"/>
              </a:ext>
            </a:extLst>
          </p:cNvPr>
          <p:cNvSpPr>
            <a:spLocks noGrp="1"/>
          </p:cNvSpPr>
          <p:nvPr>
            <p:ph type="title"/>
          </p:nvPr>
        </p:nvSpPr>
        <p:spPr>
          <a:xfrm>
            <a:off x="877937" y="365127"/>
            <a:ext cx="7886700" cy="1325563"/>
          </a:xfrm>
        </p:spPr>
        <p:txBody>
          <a:bodyPr>
            <a:normAutofit/>
          </a:bodyPr>
          <a:lstStyle/>
          <a:p>
            <a:r>
              <a:rPr lang="es-ES_tradnl" sz="4400" dirty="0"/>
              <a:t>PARÁMETROS EXAMEN PROSTÁTICO</a:t>
            </a:r>
          </a:p>
        </p:txBody>
      </p:sp>
    </p:spTree>
    <p:extLst>
      <p:ext uri="{BB962C8B-B14F-4D97-AF65-F5344CB8AC3E}">
        <p14:creationId xmlns:p14="http://schemas.microsoft.com/office/powerpoint/2010/main" val="1691123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DA743470-E677-844F-BBA0-662BF26FBD05}"/>
              </a:ext>
            </a:extLst>
          </p:cNvPr>
          <p:cNvSpPr>
            <a:spLocks noGrp="1" noChangeArrowheads="1"/>
          </p:cNvSpPr>
          <p:nvPr>
            <p:ph type="body" sz="half" idx="1"/>
          </p:nvPr>
        </p:nvSpPr>
        <p:spPr>
          <a:xfrm>
            <a:off x="1014851" y="1325574"/>
            <a:ext cx="8064500" cy="1150938"/>
          </a:xfrm>
          <a:noFill/>
        </p:spPr>
        <p:txBody>
          <a:bodyPr>
            <a:normAutofit/>
          </a:bodyPr>
          <a:lstStyle/>
          <a:p>
            <a:pPr eaLnBrk="1" hangingPunct="1">
              <a:lnSpc>
                <a:spcPct val="80000"/>
              </a:lnSpc>
              <a:buFontTx/>
              <a:buNone/>
            </a:pPr>
            <a:r>
              <a:rPr lang="es-CO" altLang="es-CO" sz="1800" b="1" dirty="0">
                <a:latin typeface="Montserrat" pitchFamily="2" charset="77"/>
                <a:ea typeface="ＭＳ Ｐゴシック" panose="020B0600070205080204" pitchFamily="34" charset="-128"/>
              </a:rPr>
              <a:t>CLASIFICACIÓN TAMAÑO:</a:t>
            </a:r>
            <a:endParaRPr lang="es-CO" altLang="es-CO" sz="1800" dirty="0">
              <a:latin typeface="Montserrat" pitchFamily="2" charset="77"/>
              <a:ea typeface="ＭＳ Ｐゴシック" panose="020B0600070205080204" pitchFamily="34" charset="-128"/>
            </a:endParaRPr>
          </a:p>
          <a:p>
            <a:pPr lvl="1">
              <a:lnSpc>
                <a:spcPct val="80000"/>
              </a:lnSpc>
            </a:pPr>
            <a:r>
              <a:rPr lang="es-CO" altLang="es-CO" sz="1800" dirty="0">
                <a:latin typeface="Montserrat" pitchFamily="2" charset="77"/>
                <a:ea typeface="ＭＳ Ｐゴシック" panose="020B0600070205080204" pitchFamily="34" charset="-128"/>
              </a:rPr>
              <a:t>Controversia (diferentes clasificaciones en la literatura).</a:t>
            </a:r>
          </a:p>
          <a:p>
            <a:pPr lvl="1">
              <a:lnSpc>
                <a:spcPct val="80000"/>
              </a:lnSpc>
            </a:pPr>
            <a:r>
              <a:rPr lang="es-CO" altLang="es-CO" sz="1800" dirty="0">
                <a:latin typeface="Montserrat" pitchFamily="2" charset="77"/>
                <a:ea typeface="ＭＳ Ｐゴシック" panose="020B0600070205080204" pitchFamily="34" charset="-128"/>
              </a:rPr>
              <a:t>Subjetivo.</a:t>
            </a:r>
          </a:p>
        </p:txBody>
      </p:sp>
      <p:sp>
        <p:nvSpPr>
          <p:cNvPr id="43012" name="Text Box 4">
            <a:extLst>
              <a:ext uri="{FF2B5EF4-FFF2-40B4-BE49-F238E27FC236}">
                <a16:creationId xmlns:a16="http://schemas.microsoft.com/office/drawing/2014/main" id="{081A7D8E-EBFD-C24C-8B37-0A6496F42F05}"/>
              </a:ext>
            </a:extLst>
          </p:cNvPr>
          <p:cNvSpPr txBox="1">
            <a:spLocks noChangeArrowheads="1"/>
          </p:cNvSpPr>
          <p:nvPr/>
        </p:nvSpPr>
        <p:spPr bwMode="auto">
          <a:xfrm>
            <a:off x="1375215" y="2403287"/>
            <a:ext cx="3671887" cy="1877437"/>
          </a:xfrm>
          <a:prstGeom prst="rect">
            <a:avLst/>
          </a:prstGeom>
          <a:noFill/>
          <a:ln w="9525">
            <a:noFill/>
            <a:miter lim="800000"/>
            <a:headEnd/>
            <a:tailEnd/>
          </a:ln>
          <a:effec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s-CO" sz="2000" i="0" dirty="0">
                <a:solidFill>
                  <a:srgbClr val="152B48"/>
                </a:solidFill>
                <a:effectLst>
                  <a:outerShdw blurRad="38100" dist="38100" dir="2700000" algn="tl">
                    <a:srgbClr val="000000"/>
                  </a:outerShdw>
                </a:effectLst>
                <a:latin typeface="Montserrat" pitchFamily="2" charset="77"/>
              </a:rPr>
              <a:t>Grado I → plana.</a:t>
            </a:r>
          </a:p>
          <a:p>
            <a:pPr eaLnBrk="1" hangingPunct="1"/>
            <a:r>
              <a:rPr lang="es-CO" altLang="es-CO" sz="2000" i="0" dirty="0">
                <a:solidFill>
                  <a:srgbClr val="152B48"/>
                </a:solidFill>
                <a:effectLst>
                  <a:outerShdw blurRad="38100" dist="38100" dir="2700000" algn="tl">
                    <a:srgbClr val="000000"/>
                  </a:outerShdw>
                </a:effectLst>
                <a:latin typeface="Montserrat" pitchFamily="2" charset="77"/>
              </a:rPr>
              <a:t>Grado II → hasta 25 % luz.</a:t>
            </a:r>
          </a:p>
          <a:p>
            <a:pPr eaLnBrk="1" hangingPunct="1"/>
            <a:r>
              <a:rPr lang="es-CO" altLang="es-CO" sz="2000" i="0" dirty="0">
                <a:solidFill>
                  <a:srgbClr val="152B48"/>
                </a:solidFill>
                <a:effectLst>
                  <a:outerShdw blurRad="38100" dist="38100" dir="2700000" algn="tl">
                    <a:srgbClr val="000000"/>
                  </a:outerShdw>
                </a:effectLst>
                <a:latin typeface="Montserrat" pitchFamily="2" charset="77"/>
              </a:rPr>
              <a:t>Grado III→ 50%.</a:t>
            </a:r>
          </a:p>
          <a:p>
            <a:pPr eaLnBrk="1" hangingPunct="1"/>
            <a:r>
              <a:rPr lang="es-CO" altLang="es-CO" sz="2000" i="0" dirty="0">
                <a:solidFill>
                  <a:srgbClr val="152B48"/>
                </a:solidFill>
                <a:effectLst>
                  <a:outerShdw blurRad="38100" dist="38100" dir="2700000" algn="tl">
                    <a:srgbClr val="000000"/>
                  </a:outerShdw>
                </a:effectLst>
                <a:latin typeface="Montserrat" pitchFamily="2" charset="77"/>
              </a:rPr>
              <a:t>Grado IV → 75% o más.</a:t>
            </a:r>
          </a:p>
          <a:p>
            <a:pPr eaLnBrk="1" hangingPunct="1">
              <a:spcBef>
                <a:spcPct val="50000"/>
              </a:spcBef>
            </a:pPr>
            <a:endParaRPr lang="es-ES" altLang="es-CO" i="0" dirty="0">
              <a:solidFill>
                <a:srgbClr val="152B48"/>
              </a:solidFill>
              <a:latin typeface="Garamond" panose="02020404030301010803" pitchFamily="18" charset="0"/>
            </a:endParaRPr>
          </a:p>
        </p:txBody>
      </p:sp>
      <p:sp>
        <p:nvSpPr>
          <p:cNvPr id="43013" name="Text Box 5">
            <a:extLst>
              <a:ext uri="{FF2B5EF4-FFF2-40B4-BE49-F238E27FC236}">
                <a16:creationId xmlns:a16="http://schemas.microsoft.com/office/drawing/2014/main" id="{DED8EC92-140B-3F41-AA47-41819C663346}"/>
              </a:ext>
            </a:extLst>
          </p:cNvPr>
          <p:cNvSpPr txBox="1">
            <a:spLocks noChangeArrowheads="1"/>
          </p:cNvSpPr>
          <p:nvPr/>
        </p:nvSpPr>
        <p:spPr bwMode="auto">
          <a:xfrm>
            <a:off x="6024564" y="3544511"/>
            <a:ext cx="4669653" cy="1785104"/>
          </a:xfrm>
          <a:prstGeom prst="rect">
            <a:avLst/>
          </a:prstGeom>
          <a:noFill/>
          <a:ln w="9525">
            <a:noFill/>
            <a:miter lim="800000"/>
            <a:headEnd/>
            <a:tailEnd/>
          </a:ln>
          <a:effectLst/>
        </p:spPr>
        <p:txBody>
          <a:bodyPr wrap="square">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 → protruye 1 a 2 cm al recto.</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II → 2 a 3 cm.</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III→ 3 a 4  cm.</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IV → &gt; 4 cm.</a:t>
            </a:r>
          </a:p>
          <a:p>
            <a:pPr eaLnBrk="1" hangingPunct="1">
              <a:spcBef>
                <a:spcPct val="50000"/>
              </a:spcBef>
              <a:defRPr/>
            </a:pPr>
            <a:endParaRPr lang="es-ES" sz="2000" i="0" dirty="0">
              <a:solidFill>
                <a:srgbClr val="152B48"/>
              </a:solidFill>
              <a:latin typeface="Garamond" charset="0"/>
            </a:endParaRPr>
          </a:p>
        </p:txBody>
      </p:sp>
      <p:sp>
        <p:nvSpPr>
          <p:cNvPr id="64517" name="Text Box 6">
            <a:extLst>
              <a:ext uri="{FF2B5EF4-FFF2-40B4-BE49-F238E27FC236}">
                <a16:creationId xmlns:a16="http://schemas.microsoft.com/office/drawing/2014/main" id="{D10F1CD0-57DA-EF46-9EDA-7D23B55EEC99}"/>
              </a:ext>
            </a:extLst>
          </p:cNvPr>
          <p:cNvSpPr txBox="1">
            <a:spLocks noChangeArrowheads="1"/>
          </p:cNvSpPr>
          <p:nvPr/>
        </p:nvSpPr>
        <p:spPr bwMode="auto">
          <a:xfrm>
            <a:off x="1919288" y="4868863"/>
            <a:ext cx="3816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s-CO" altLang="es-CO" i="0">
                <a:solidFill>
                  <a:schemeClr val="bg1"/>
                </a:solidFill>
                <a:latin typeface="Garamond" panose="02020404030301010803" pitchFamily="18" charset="0"/>
              </a:rPr>
              <a:t>Cálculo mental en Gramos</a:t>
            </a:r>
            <a:endParaRPr lang="es-ES" altLang="es-CO" i="0">
              <a:solidFill>
                <a:schemeClr val="bg1"/>
              </a:solidFill>
              <a:latin typeface="Garamond" panose="02020404030301010803" pitchFamily="18" charset="0"/>
            </a:endParaRPr>
          </a:p>
        </p:txBody>
      </p:sp>
      <p:sp>
        <p:nvSpPr>
          <p:cNvPr id="43015" name="Text Box 7">
            <a:extLst>
              <a:ext uri="{FF2B5EF4-FFF2-40B4-BE49-F238E27FC236}">
                <a16:creationId xmlns:a16="http://schemas.microsoft.com/office/drawing/2014/main" id="{6D5F828C-6301-3546-ADC3-E67710B8F15C}"/>
              </a:ext>
            </a:extLst>
          </p:cNvPr>
          <p:cNvSpPr txBox="1">
            <a:spLocks noChangeArrowheads="1"/>
          </p:cNvSpPr>
          <p:nvPr/>
        </p:nvSpPr>
        <p:spPr bwMode="auto">
          <a:xfrm>
            <a:off x="6996112" y="5229799"/>
            <a:ext cx="3671888" cy="1877437"/>
          </a:xfrm>
          <a:prstGeom prst="rect">
            <a:avLst/>
          </a:prstGeom>
          <a:noFill/>
          <a:ln w="76200">
            <a:noFill/>
            <a:miter lim="800000"/>
            <a:headEnd/>
            <a:tailEnd/>
          </a:ln>
          <a:effec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 → 20 a 40 gr.</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II → 40 a 60 gr.</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III→ 60 - 80 gr.</a:t>
            </a:r>
          </a:p>
          <a:p>
            <a:pPr eaLnBrk="1" hangingPunct="1">
              <a:defRPr/>
            </a:pPr>
            <a:r>
              <a:rPr lang="es-CO" sz="2000" i="0" dirty="0">
                <a:solidFill>
                  <a:srgbClr val="152B48"/>
                </a:solidFill>
                <a:effectLst>
                  <a:outerShdw blurRad="38100" dist="38100" dir="2700000" algn="tl">
                    <a:srgbClr val="808080"/>
                  </a:outerShdw>
                </a:effectLst>
                <a:latin typeface="Montserrat" pitchFamily="2" charset="77"/>
              </a:rPr>
              <a:t>Grado IV → &gt; 80 gr.</a:t>
            </a:r>
          </a:p>
          <a:p>
            <a:pPr eaLnBrk="1" hangingPunct="1">
              <a:spcBef>
                <a:spcPct val="50000"/>
              </a:spcBef>
              <a:defRPr/>
            </a:pPr>
            <a:endParaRPr lang="es-ES" sz="2400" i="0" dirty="0">
              <a:solidFill>
                <a:srgbClr val="152B48"/>
              </a:solidFill>
              <a:latin typeface="Garamond" charset="0"/>
            </a:endParaRPr>
          </a:p>
        </p:txBody>
      </p:sp>
      <p:sp>
        <p:nvSpPr>
          <p:cNvPr id="3" name="Title 2">
            <a:extLst>
              <a:ext uri="{FF2B5EF4-FFF2-40B4-BE49-F238E27FC236}">
                <a16:creationId xmlns:a16="http://schemas.microsoft.com/office/drawing/2014/main" id="{6F0C722A-16C6-0E47-B64B-1DA924C72BDA}"/>
              </a:ext>
            </a:extLst>
          </p:cNvPr>
          <p:cNvSpPr>
            <a:spLocks noGrp="1"/>
          </p:cNvSpPr>
          <p:nvPr>
            <p:ph type="title"/>
          </p:nvPr>
        </p:nvSpPr>
        <p:spPr>
          <a:xfrm>
            <a:off x="941826" y="127000"/>
            <a:ext cx="8229600" cy="1143000"/>
          </a:xfrm>
        </p:spPr>
        <p:txBody>
          <a:bodyPr>
            <a:normAutofit/>
          </a:bodyPr>
          <a:lstStyle/>
          <a:p>
            <a:r>
              <a:rPr lang="es-ES_tradnl" sz="4400" dirty="0"/>
              <a:t>TACTO RECTAL </a:t>
            </a:r>
          </a:p>
        </p:txBody>
      </p:sp>
    </p:spTree>
    <p:extLst>
      <p:ext uri="{BB962C8B-B14F-4D97-AF65-F5344CB8AC3E}">
        <p14:creationId xmlns:p14="http://schemas.microsoft.com/office/powerpoint/2010/main" val="2374203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52788DA-CB5F-4E46-8B38-C21FAABDB326}"/>
              </a:ext>
            </a:extLst>
          </p:cNvPr>
          <p:cNvGraphicFramePr>
            <a:graphicFrameLocks noGrp="1"/>
          </p:cNvGraphicFramePr>
          <p:nvPr>
            <p:ph idx="1"/>
            <p:extLst>
              <p:ext uri="{D42A27DB-BD31-4B8C-83A1-F6EECF244321}">
                <p14:modId xmlns:p14="http://schemas.microsoft.com/office/powerpoint/2010/main" val="1291357058"/>
              </p:ext>
            </p:extLst>
          </p:nvPr>
        </p:nvGraphicFramePr>
        <p:xfrm>
          <a:off x="6279524" y="2820401"/>
          <a:ext cx="447484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5538" name="Imagen 3">
            <a:extLst>
              <a:ext uri="{FF2B5EF4-FFF2-40B4-BE49-F238E27FC236}">
                <a16:creationId xmlns:a16="http://schemas.microsoft.com/office/drawing/2014/main" id="{F7DA5816-A44D-854B-944B-7E139696BD89}"/>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7515550" y="1439864"/>
            <a:ext cx="2183183" cy="2551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2">
            <a:extLst>
              <a:ext uri="{FF2B5EF4-FFF2-40B4-BE49-F238E27FC236}">
                <a16:creationId xmlns:a16="http://schemas.microsoft.com/office/drawing/2014/main" id="{A2C36EB1-E786-F945-9995-688C1EECCFD4}"/>
              </a:ext>
            </a:extLst>
          </p:cNvPr>
          <p:cNvSpPr>
            <a:spLocks noGrp="1"/>
          </p:cNvSpPr>
          <p:nvPr>
            <p:ph type="title"/>
          </p:nvPr>
        </p:nvSpPr>
        <p:spPr>
          <a:xfrm>
            <a:off x="821274" y="415633"/>
            <a:ext cx="8776952" cy="1143000"/>
          </a:xfrm>
        </p:spPr>
        <p:txBody>
          <a:bodyPr>
            <a:noAutofit/>
          </a:bodyPr>
          <a:lstStyle/>
          <a:p>
            <a:r>
              <a:rPr lang="es-ES_tradnl" sz="4400" dirty="0"/>
              <a:t>TACTO RECTAL: PATOLÓGICO </a:t>
            </a:r>
          </a:p>
        </p:txBody>
      </p:sp>
    </p:spTree>
    <p:extLst>
      <p:ext uri="{BB962C8B-B14F-4D97-AF65-F5344CB8AC3E}">
        <p14:creationId xmlns:p14="http://schemas.microsoft.com/office/powerpoint/2010/main" val="15375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B8FDEC-5A7D-BB4E-A986-0186F8AAFD45}"/>
              </a:ext>
            </a:extLst>
          </p:cNvPr>
          <p:cNvSpPr>
            <a:spLocks noGrp="1"/>
          </p:cNvSpPr>
          <p:nvPr>
            <p:ph type="title"/>
          </p:nvPr>
        </p:nvSpPr>
        <p:spPr>
          <a:xfrm>
            <a:off x="1060274" y="218942"/>
            <a:ext cx="4212163" cy="950821"/>
          </a:xfrm>
        </p:spPr>
        <p:txBody>
          <a:bodyPr>
            <a:normAutofit/>
          </a:bodyPr>
          <a:lstStyle/>
          <a:p>
            <a:r>
              <a:rPr lang="es-ES_tradnl" altLang="es-CO" sz="4400" dirty="0">
                <a:effectLst>
                  <a:outerShdw blurRad="38100" dist="38100" dir="2700000" algn="tl">
                    <a:srgbClr val="C0C0C0"/>
                  </a:outerShdw>
                </a:effectLst>
                <a:latin typeface="Montserrat" pitchFamily="2" charset="77"/>
              </a:rPr>
              <a:t>PRÓSTATA</a:t>
            </a:r>
            <a:endParaRPr lang="es-CO" sz="4400" dirty="0">
              <a:latin typeface="Montserrat" pitchFamily="2" charset="77"/>
            </a:endParaRPr>
          </a:p>
        </p:txBody>
      </p:sp>
      <p:sp>
        <p:nvSpPr>
          <p:cNvPr id="3" name="Marcador de contenido 2">
            <a:extLst>
              <a:ext uri="{FF2B5EF4-FFF2-40B4-BE49-F238E27FC236}">
                <a16:creationId xmlns:a16="http://schemas.microsoft.com/office/drawing/2014/main" id="{22BC8417-3D25-B543-98C1-EE5C263EBE4C}"/>
              </a:ext>
            </a:extLst>
          </p:cNvPr>
          <p:cNvSpPr>
            <a:spLocks noGrp="1"/>
          </p:cNvSpPr>
          <p:nvPr>
            <p:ph idx="1"/>
          </p:nvPr>
        </p:nvSpPr>
        <p:spPr>
          <a:xfrm>
            <a:off x="5992968" y="952545"/>
            <a:ext cx="4816699" cy="3297484"/>
          </a:xfrm>
        </p:spPr>
        <p:txBody>
          <a:bodyPr>
            <a:normAutofit/>
          </a:bodyPr>
          <a:lstStyle/>
          <a:p>
            <a:pPr marL="0" indent="0">
              <a:buNone/>
            </a:pPr>
            <a:r>
              <a:rPr lang="es-ES_tradnl" altLang="es-CO" sz="2800" b="1" dirty="0">
                <a:effectLst>
                  <a:outerShdw blurRad="38100" dist="38100" dir="2700000" algn="tl">
                    <a:srgbClr val="C0C0C0"/>
                  </a:outerShdw>
                </a:effectLst>
                <a:latin typeface="Montserrat" pitchFamily="2" charset="77"/>
              </a:rPr>
              <a:t>ANATOMÍA:</a:t>
            </a:r>
          </a:p>
          <a:p>
            <a:pPr lvl="1">
              <a:buClr>
                <a:srgbClr val="152B48"/>
              </a:buClr>
            </a:pPr>
            <a:r>
              <a:rPr lang="es-ES_tradnl" altLang="es-CO" sz="2200" dirty="0" err="1">
                <a:effectLst>
                  <a:outerShdw blurRad="38100" dist="38100" dir="2700000" algn="tl">
                    <a:srgbClr val="C0C0C0"/>
                  </a:outerShdw>
                </a:effectLst>
                <a:latin typeface="Montserrat" pitchFamily="2" charset="77"/>
              </a:rPr>
              <a:t>Extraperitoneal</a:t>
            </a:r>
            <a:r>
              <a:rPr lang="es-ES_tradnl" altLang="es-CO" sz="2200" dirty="0">
                <a:effectLst>
                  <a:outerShdw blurRad="38100" dist="38100" dir="2700000" algn="tl">
                    <a:srgbClr val="C0C0C0"/>
                  </a:outerShdw>
                </a:effectLst>
                <a:latin typeface="Montserrat" pitchFamily="2" charset="77"/>
              </a:rPr>
              <a:t>.</a:t>
            </a:r>
          </a:p>
          <a:p>
            <a:pPr lvl="1">
              <a:buClr>
                <a:srgbClr val="152B48"/>
              </a:buClr>
            </a:pPr>
            <a:r>
              <a:rPr lang="es-ES_tradnl" altLang="es-CO" sz="2200" dirty="0">
                <a:effectLst>
                  <a:outerShdw blurRad="38100" dist="38100" dir="2700000" algn="tl">
                    <a:srgbClr val="C0C0C0"/>
                  </a:outerShdw>
                </a:effectLst>
                <a:latin typeface="Montserrat" pitchFamily="2" charset="77"/>
              </a:rPr>
              <a:t> 20 GR.</a:t>
            </a:r>
          </a:p>
          <a:p>
            <a:pPr lvl="1">
              <a:buClr>
                <a:srgbClr val="152B48"/>
              </a:buClr>
            </a:pPr>
            <a:r>
              <a:rPr lang="es-ES_tradnl" altLang="es-CO" sz="2200" dirty="0">
                <a:effectLst>
                  <a:outerShdw blurRad="38100" dist="38100" dir="2700000" algn="tl">
                    <a:srgbClr val="C0C0C0"/>
                  </a:outerShdw>
                </a:effectLst>
                <a:latin typeface="Montserrat" pitchFamily="2" charset="77"/>
              </a:rPr>
              <a:t> 3 X 4 CM. </a:t>
            </a:r>
          </a:p>
          <a:p>
            <a:pPr lvl="1">
              <a:buClr>
                <a:srgbClr val="152B48"/>
              </a:buClr>
            </a:pPr>
            <a:r>
              <a:rPr lang="es-ES_tradnl" altLang="es-CO" sz="2200" dirty="0">
                <a:effectLst>
                  <a:outerShdw blurRad="38100" dist="38100" dir="2700000" algn="tl">
                    <a:srgbClr val="C0C0C0"/>
                  </a:outerShdw>
                </a:effectLst>
                <a:latin typeface="Montserrat" pitchFamily="2" charset="77"/>
              </a:rPr>
              <a:t> Vejiga(superior)</a:t>
            </a:r>
          </a:p>
          <a:p>
            <a:pPr lvl="1">
              <a:buClr>
                <a:srgbClr val="152B48"/>
              </a:buClr>
            </a:pPr>
            <a:r>
              <a:rPr lang="es-ES_tradnl" altLang="es-CO" sz="2200" dirty="0">
                <a:effectLst>
                  <a:outerShdw blurRad="38100" dist="38100" dir="2700000" algn="tl">
                    <a:srgbClr val="C0C0C0"/>
                  </a:outerShdw>
                </a:effectLst>
                <a:latin typeface="Montserrat" pitchFamily="2" charset="77"/>
              </a:rPr>
              <a:t> Espacio </a:t>
            </a:r>
            <a:r>
              <a:rPr lang="es-ES_tradnl" altLang="es-CO" sz="2200" dirty="0" err="1">
                <a:effectLst>
                  <a:outerShdw blurRad="38100" dist="38100" dir="2700000" algn="tl">
                    <a:srgbClr val="C0C0C0"/>
                  </a:outerShdw>
                </a:effectLst>
                <a:latin typeface="Montserrat" pitchFamily="2" charset="77"/>
              </a:rPr>
              <a:t>prevesical</a:t>
            </a:r>
            <a:r>
              <a:rPr lang="es-ES_tradnl" altLang="es-CO" sz="2200" dirty="0">
                <a:effectLst>
                  <a:outerShdw blurRad="38100" dist="38100" dir="2700000" algn="tl">
                    <a:srgbClr val="C0C0C0"/>
                  </a:outerShdw>
                </a:effectLst>
                <a:latin typeface="Montserrat" pitchFamily="2" charset="77"/>
              </a:rPr>
              <a:t> – </a:t>
            </a:r>
            <a:r>
              <a:rPr lang="es-ES_tradnl" altLang="es-CO" sz="2200" dirty="0" err="1">
                <a:effectLst>
                  <a:outerShdw blurRad="38100" dist="38100" dir="2700000" algn="tl">
                    <a:srgbClr val="C0C0C0"/>
                  </a:outerShdw>
                </a:effectLst>
                <a:latin typeface="Montserrat" pitchFamily="2" charset="77"/>
              </a:rPr>
              <a:t>retzius</a:t>
            </a:r>
            <a:r>
              <a:rPr lang="es-ES_tradnl" altLang="es-CO" sz="2200" dirty="0">
                <a:effectLst>
                  <a:outerShdw blurRad="38100" dist="38100" dir="2700000" algn="tl">
                    <a:srgbClr val="C0C0C0"/>
                  </a:outerShdw>
                </a:effectLst>
                <a:latin typeface="Montserrat" pitchFamily="2" charset="77"/>
              </a:rPr>
              <a:t>.</a:t>
            </a:r>
          </a:p>
          <a:p>
            <a:pPr lvl="1">
              <a:buClr>
                <a:srgbClr val="152B48"/>
              </a:buClr>
            </a:pPr>
            <a:r>
              <a:rPr lang="es-ES_tradnl" altLang="es-CO" sz="2200" dirty="0">
                <a:effectLst>
                  <a:outerShdw blurRad="38100" dist="38100" dir="2700000" algn="tl">
                    <a:srgbClr val="C0C0C0"/>
                  </a:outerShdw>
                </a:effectLst>
                <a:latin typeface="Montserrat" pitchFamily="2" charset="77"/>
              </a:rPr>
              <a:t> Pubis (anterior).</a:t>
            </a:r>
          </a:p>
          <a:p>
            <a:pPr lvl="1">
              <a:buClr>
                <a:srgbClr val="152B48"/>
              </a:buClr>
            </a:pPr>
            <a:r>
              <a:rPr lang="es-ES_tradnl" altLang="es-CO" sz="2200" dirty="0">
                <a:effectLst>
                  <a:outerShdw blurRad="38100" dist="38100" dir="2700000" algn="tl">
                    <a:srgbClr val="C0C0C0"/>
                  </a:outerShdw>
                </a:effectLst>
                <a:latin typeface="Montserrat" pitchFamily="2" charset="77"/>
              </a:rPr>
              <a:t> Recto y V seminales (posterior).</a:t>
            </a:r>
            <a:endParaRPr lang="es-CO" sz="2200" dirty="0">
              <a:latin typeface="Montserrat" pitchFamily="2" charset="77"/>
            </a:endParaRPr>
          </a:p>
        </p:txBody>
      </p:sp>
      <p:pic>
        <p:nvPicPr>
          <p:cNvPr id="15365" name="Picture 5">
            <a:extLst>
              <a:ext uri="{FF2B5EF4-FFF2-40B4-BE49-F238E27FC236}">
                <a16:creationId xmlns:a16="http://schemas.microsoft.com/office/drawing/2014/main" id="{A914A381-339E-C74D-B8AA-A8C97E8EF7D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23234" y="1262131"/>
            <a:ext cx="2838720" cy="2545190"/>
          </a:xfrm>
          <a:prstGeom prst="rect">
            <a:avLst/>
          </a:prstGeom>
          <a:noFill/>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51819733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797E57C-1476-B841-9AFA-24E2D7BB02C2}"/>
              </a:ext>
            </a:extLst>
          </p:cNvPr>
          <p:cNvSpPr>
            <a:spLocks noGrp="1" noRot="1" noChangeArrowheads="1"/>
          </p:cNvSpPr>
          <p:nvPr>
            <p:ph idx="1"/>
          </p:nvPr>
        </p:nvSpPr>
        <p:spPr>
          <a:xfrm>
            <a:off x="6096001" y="1565450"/>
            <a:ext cx="4454525" cy="4191000"/>
          </a:xfrm>
        </p:spPr>
        <p:txBody>
          <a:bodyPr>
            <a:normAutofit fontScale="92500" lnSpcReduction="10000"/>
          </a:bodyPr>
          <a:lstStyle/>
          <a:p>
            <a:pPr marL="0" indent="0">
              <a:lnSpc>
                <a:spcPct val="110000"/>
              </a:lnSpc>
              <a:buNone/>
            </a:pPr>
            <a:r>
              <a:rPr lang="es-ES_tradnl" altLang="es-CO" sz="2800" b="1" dirty="0">
                <a:ea typeface="ＭＳ Ｐゴシック" panose="020B0600070205080204" pitchFamily="34" charset="-128"/>
              </a:rPr>
              <a:t>PSA</a:t>
            </a:r>
          </a:p>
          <a:p>
            <a:pPr marL="0" indent="0">
              <a:lnSpc>
                <a:spcPct val="110000"/>
              </a:lnSpc>
              <a:buNone/>
            </a:pPr>
            <a:endParaRPr lang="es-ES_tradnl" altLang="es-CO" sz="2800" b="1" dirty="0">
              <a:ea typeface="ＭＳ Ｐゴシック" panose="020B0600070205080204" pitchFamily="34" charset="-128"/>
            </a:endParaRPr>
          </a:p>
          <a:p>
            <a:pPr lvl="1" eaLnBrk="1" hangingPunct="1">
              <a:lnSpc>
                <a:spcPct val="110000"/>
              </a:lnSpc>
              <a:buFontTx/>
              <a:buChar char="-"/>
            </a:pPr>
            <a:r>
              <a:rPr lang="es-ES_tradnl" altLang="es-CO" sz="2000" dirty="0">
                <a:ea typeface="ＭＳ Ｐゴシック" panose="020B0600070205080204" pitchFamily="34" charset="-128"/>
              </a:rPr>
              <a:t>Antígeno específico de próstata.</a:t>
            </a:r>
          </a:p>
          <a:p>
            <a:pPr lvl="1" eaLnBrk="1" hangingPunct="1">
              <a:lnSpc>
                <a:spcPct val="110000"/>
              </a:lnSpc>
              <a:buFontTx/>
              <a:buChar char="-"/>
            </a:pPr>
            <a:endParaRPr lang="es-ES_tradnl" altLang="es-CO" sz="2000" dirty="0">
              <a:ea typeface="ＭＳ Ｐゴシック" panose="020B0600070205080204" pitchFamily="34" charset="-128"/>
            </a:endParaRPr>
          </a:p>
          <a:p>
            <a:pPr lvl="1" eaLnBrk="1" hangingPunct="1">
              <a:lnSpc>
                <a:spcPct val="110000"/>
              </a:lnSpc>
              <a:buFontTx/>
              <a:buChar char="-"/>
            </a:pPr>
            <a:r>
              <a:rPr lang="es-ES_tradnl" altLang="es-CO" sz="2000" dirty="0">
                <a:ea typeface="ＭＳ Ｐゴシック" panose="020B0600070205080204" pitchFamily="34" charset="-128"/>
              </a:rPr>
              <a:t>Tamización, diagnóstico, seguimiento de </a:t>
            </a:r>
            <a:r>
              <a:rPr lang="es-ES_tradnl" altLang="es-CO" sz="2000" b="1" dirty="0">
                <a:ea typeface="ＭＳ Ｐゴシック" panose="020B0600070205080204" pitchFamily="34" charset="-128"/>
              </a:rPr>
              <a:t>cáncer de próstata.</a:t>
            </a:r>
          </a:p>
          <a:p>
            <a:pPr lvl="1" eaLnBrk="1" hangingPunct="1">
              <a:lnSpc>
                <a:spcPct val="110000"/>
              </a:lnSpc>
              <a:buFontTx/>
              <a:buChar char="-"/>
            </a:pPr>
            <a:endParaRPr lang="es-ES_tradnl" altLang="es-CO" sz="2000" u="sng" dirty="0">
              <a:ea typeface="ＭＳ Ｐゴシック" panose="020B0600070205080204" pitchFamily="34" charset="-128"/>
            </a:endParaRPr>
          </a:p>
          <a:p>
            <a:pPr lvl="1" eaLnBrk="1" hangingPunct="1">
              <a:lnSpc>
                <a:spcPct val="110000"/>
              </a:lnSpc>
              <a:buFontTx/>
              <a:buChar char="-"/>
            </a:pPr>
            <a:r>
              <a:rPr lang="es-ES_tradnl" altLang="es-CO" sz="2000" dirty="0">
                <a:ea typeface="ＭＳ Ｐゴシック" panose="020B0600070205080204" pitchFamily="34" charset="-128"/>
              </a:rPr>
              <a:t>No específico: se puede </a:t>
            </a:r>
            <a:r>
              <a:rPr lang="es-ES_tradnl" altLang="es-CO" sz="2000" dirty="0">
                <a:ea typeface="ＭＳ Ｐゴシック" panose="020B0600070205080204" pitchFamily="34" charset="-128"/>
                <a:cs typeface="Arial" panose="020B0604020202020204" pitchFamily="34" charset="0"/>
              </a:rPr>
              <a:t>↑ también en HPB, prostatitis, manipulación.</a:t>
            </a:r>
          </a:p>
        </p:txBody>
      </p:sp>
      <p:pic>
        <p:nvPicPr>
          <p:cNvPr id="36867" name="Picture 6" descr="test-tube">
            <a:extLst>
              <a:ext uri="{FF2B5EF4-FFF2-40B4-BE49-F238E27FC236}">
                <a16:creationId xmlns:a16="http://schemas.microsoft.com/office/drawing/2014/main" id="{E52F54F4-0A52-8644-A87F-B5B968BE968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304291" y="1649532"/>
            <a:ext cx="3168650"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ED2EEA25-8871-7844-899D-E3D29C91D8DB}"/>
              </a:ext>
            </a:extLst>
          </p:cNvPr>
          <p:cNvSpPr>
            <a:spLocks noGrp="1"/>
          </p:cNvSpPr>
          <p:nvPr>
            <p:ph type="title"/>
          </p:nvPr>
        </p:nvSpPr>
        <p:spPr>
          <a:xfrm>
            <a:off x="783344" y="215844"/>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845773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C449842-87E9-6149-B0EF-C9D301068BE9}"/>
              </a:ext>
            </a:extLst>
          </p:cNvPr>
          <p:cNvPicPr>
            <a:picLocks noChangeAspect="1"/>
          </p:cNvPicPr>
          <p:nvPr/>
        </p:nvPicPr>
        <p:blipFill>
          <a:blip r:embed="rId3"/>
          <a:stretch>
            <a:fillRect/>
          </a:stretch>
        </p:blipFill>
        <p:spPr>
          <a:xfrm>
            <a:off x="3285205" y="1206613"/>
            <a:ext cx="3466504" cy="2660011"/>
          </a:xfrm>
          <a:prstGeom prst="rect">
            <a:avLst/>
          </a:prstGeom>
        </p:spPr>
      </p:pic>
      <p:sp>
        <p:nvSpPr>
          <p:cNvPr id="40963" name="Rectangle 3">
            <a:extLst>
              <a:ext uri="{FF2B5EF4-FFF2-40B4-BE49-F238E27FC236}">
                <a16:creationId xmlns:a16="http://schemas.microsoft.com/office/drawing/2014/main" id="{7EFA97C1-DEE4-1E49-B24E-A15D4E5BD287}"/>
              </a:ext>
            </a:extLst>
          </p:cNvPr>
          <p:cNvSpPr>
            <a:spLocks noGrp="1" noChangeArrowheads="1"/>
          </p:cNvSpPr>
          <p:nvPr>
            <p:ph idx="1"/>
          </p:nvPr>
        </p:nvSpPr>
        <p:spPr>
          <a:xfrm>
            <a:off x="965693" y="1315986"/>
            <a:ext cx="5275193" cy="4530725"/>
          </a:xfrm>
        </p:spPr>
        <p:txBody>
          <a:bodyPr>
            <a:normAutofit/>
          </a:bodyPr>
          <a:lstStyle/>
          <a:p>
            <a:pPr marL="0" indent="0">
              <a:lnSpc>
                <a:spcPct val="100000"/>
              </a:lnSpc>
              <a:buNone/>
              <a:defRPr/>
            </a:pPr>
            <a:r>
              <a:rPr lang="es-ES" sz="2000" dirty="0"/>
              <a:t>También llamado:</a:t>
            </a:r>
          </a:p>
          <a:p>
            <a:pPr>
              <a:lnSpc>
                <a:spcPct val="100000"/>
              </a:lnSpc>
              <a:defRPr/>
            </a:pPr>
            <a:r>
              <a:rPr lang="es-ES" sz="1600" b="1" dirty="0"/>
              <a:t>CALICREÍNA III.</a:t>
            </a:r>
          </a:p>
          <a:p>
            <a:pPr>
              <a:lnSpc>
                <a:spcPct val="100000"/>
              </a:lnSpc>
              <a:defRPr/>
            </a:pPr>
            <a:r>
              <a:rPr lang="es-ES" sz="1600" b="1" dirty="0"/>
              <a:t>SEMININA.</a:t>
            </a:r>
          </a:p>
          <a:p>
            <a:pPr>
              <a:lnSpc>
                <a:spcPct val="100000"/>
              </a:lnSpc>
              <a:defRPr/>
            </a:pPr>
            <a:r>
              <a:rPr lang="es-ES" sz="1600" b="1" dirty="0"/>
              <a:t>SEMINOGELASA.</a:t>
            </a:r>
          </a:p>
          <a:p>
            <a:pPr>
              <a:lnSpc>
                <a:spcPct val="100000"/>
              </a:lnSpc>
              <a:defRPr/>
            </a:pPr>
            <a:r>
              <a:rPr lang="el-GR" sz="1600" b="1" dirty="0"/>
              <a:t>Γ-</a:t>
            </a:r>
            <a:r>
              <a:rPr lang="es-ES" sz="1600" b="1" dirty="0"/>
              <a:t>SEMINOPROTEIN.</a:t>
            </a:r>
          </a:p>
          <a:p>
            <a:pPr>
              <a:lnSpc>
                <a:spcPct val="100000"/>
              </a:lnSpc>
              <a:defRPr/>
            </a:pPr>
            <a:r>
              <a:rPr lang="es-ES" sz="1600" b="1" dirty="0"/>
              <a:t>ANTÍGENO P30.</a:t>
            </a:r>
          </a:p>
        </p:txBody>
      </p:sp>
      <p:sp>
        <p:nvSpPr>
          <p:cNvPr id="5" name="Rectángulo 4">
            <a:extLst>
              <a:ext uri="{FF2B5EF4-FFF2-40B4-BE49-F238E27FC236}">
                <a16:creationId xmlns:a16="http://schemas.microsoft.com/office/drawing/2014/main" id="{5AA6373E-5FCD-AE40-BFCC-67389127C8BB}"/>
              </a:ext>
            </a:extLst>
          </p:cNvPr>
          <p:cNvSpPr/>
          <p:nvPr/>
        </p:nvSpPr>
        <p:spPr>
          <a:xfrm>
            <a:off x="6193654" y="6147105"/>
            <a:ext cx="4312512" cy="461665"/>
          </a:xfrm>
          <a:prstGeom prst="rect">
            <a:avLst/>
          </a:prstGeom>
        </p:spPr>
        <p:txBody>
          <a:bodyPr wrap="square">
            <a:spAutoFit/>
          </a:bodyPr>
          <a:lstStyle/>
          <a:p>
            <a:pPr algn="r"/>
            <a:r>
              <a:rPr lang="es-CO" sz="1200" dirty="0">
                <a:solidFill>
                  <a:srgbClr val="142B48"/>
                </a:solidFill>
                <a:latin typeface="Montserrat" pitchFamily="2" charset="77"/>
              </a:rPr>
              <a:t>Siegel RL, Miller KD, Jemal A.  Cancer J Clin. 2018;68(1):7. Epub 2018 Jan 4. </a:t>
            </a:r>
          </a:p>
        </p:txBody>
      </p:sp>
      <p:sp>
        <p:nvSpPr>
          <p:cNvPr id="3" name="Rectángulo 2">
            <a:extLst>
              <a:ext uri="{FF2B5EF4-FFF2-40B4-BE49-F238E27FC236}">
                <a16:creationId xmlns:a16="http://schemas.microsoft.com/office/drawing/2014/main" id="{A2A5C675-262C-4A43-9C2C-4C24A2F2FD3B}"/>
              </a:ext>
            </a:extLst>
          </p:cNvPr>
          <p:cNvSpPr/>
          <p:nvPr/>
        </p:nvSpPr>
        <p:spPr>
          <a:xfrm>
            <a:off x="7837976" y="2121676"/>
            <a:ext cx="2668190" cy="1200329"/>
          </a:xfrm>
          <a:prstGeom prst="rect">
            <a:avLst/>
          </a:prstGeom>
          <a:noFill/>
          <a:ln>
            <a:solidFill>
              <a:srgbClr val="00ABA7"/>
            </a:solidFill>
          </a:ln>
        </p:spPr>
        <p:txBody>
          <a:bodyPr wrap="square">
            <a:spAutoFit/>
          </a:bodyPr>
          <a:lstStyle/>
          <a:p>
            <a:pPr algn="ctr">
              <a:defRPr/>
            </a:pPr>
            <a:r>
              <a:rPr lang="es-ES" dirty="0">
                <a:solidFill>
                  <a:srgbClr val="142B48"/>
                </a:solidFill>
                <a:latin typeface="Montserrat" pitchFamily="2" charset="77"/>
              </a:rPr>
              <a:t>Presente en el citoplasma de las células epiteliales prostáticas.</a:t>
            </a:r>
          </a:p>
        </p:txBody>
      </p:sp>
      <p:sp>
        <p:nvSpPr>
          <p:cNvPr id="4" name="Rectángulo 3">
            <a:extLst>
              <a:ext uri="{FF2B5EF4-FFF2-40B4-BE49-F238E27FC236}">
                <a16:creationId xmlns:a16="http://schemas.microsoft.com/office/drawing/2014/main" id="{5764C6D2-5AF2-5148-8226-09D4FBD1316B}"/>
              </a:ext>
            </a:extLst>
          </p:cNvPr>
          <p:cNvSpPr/>
          <p:nvPr/>
        </p:nvSpPr>
        <p:spPr>
          <a:xfrm>
            <a:off x="7173544" y="4042403"/>
            <a:ext cx="2668190" cy="1754326"/>
          </a:xfrm>
          <a:prstGeom prst="rect">
            <a:avLst/>
          </a:prstGeom>
          <a:solidFill>
            <a:srgbClr val="152B48"/>
          </a:solidFill>
          <a:ln>
            <a:solidFill>
              <a:srgbClr val="002060"/>
            </a:solidFill>
          </a:ln>
        </p:spPr>
        <p:txBody>
          <a:bodyPr wrap="square">
            <a:spAutoFit/>
          </a:bodyPr>
          <a:lstStyle/>
          <a:p>
            <a:pPr algn="ctr">
              <a:defRPr/>
            </a:pPr>
            <a:r>
              <a:rPr lang="es-ES" dirty="0">
                <a:solidFill>
                  <a:schemeClr val="bg1"/>
                </a:solidFill>
                <a:latin typeface="Montserrat" pitchFamily="2" charset="77"/>
              </a:rPr>
              <a:t>Secretada apicalmente por las células </a:t>
            </a:r>
            <a:r>
              <a:rPr lang="es-ES" dirty="0" err="1">
                <a:solidFill>
                  <a:schemeClr val="bg1"/>
                </a:solidFill>
                <a:latin typeface="Montserrat" pitchFamily="2" charset="77"/>
              </a:rPr>
              <a:t>luminales</a:t>
            </a:r>
            <a:r>
              <a:rPr lang="es-ES" dirty="0">
                <a:solidFill>
                  <a:schemeClr val="bg1"/>
                </a:solidFill>
                <a:latin typeface="Montserrat" pitchFamily="2" charset="77"/>
              </a:rPr>
              <a:t> que se encuentran dentro de los </a:t>
            </a:r>
            <a:r>
              <a:rPr lang="es-ES" dirty="0" err="1">
                <a:solidFill>
                  <a:schemeClr val="bg1"/>
                </a:solidFill>
                <a:latin typeface="Montserrat" pitchFamily="2" charset="77"/>
              </a:rPr>
              <a:t>acinos</a:t>
            </a:r>
            <a:r>
              <a:rPr lang="es-ES" dirty="0">
                <a:solidFill>
                  <a:schemeClr val="bg1"/>
                </a:solidFill>
                <a:latin typeface="Montserrat" pitchFamily="2" charset="77"/>
              </a:rPr>
              <a:t> prostáticos.</a:t>
            </a:r>
          </a:p>
        </p:txBody>
      </p:sp>
      <p:sp>
        <p:nvSpPr>
          <p:cNvPr id="7" name="Title 6">
            <a:extLst>
              <a:ext uri="{FF2B5EF4-FFF2-40B4-BE49-F238E27FC236}">
                <a16:creationId xmlns:a16="http://schemas.microsoft.com/office/drawing/2014/main" id="{F9A96ADA-97A9-4D43-86FE-27970C9AA606}"/>
              </a:ext>
            </a:extLst>
          </p:cNvPr>
          <p:cNvSpPr>
            <a:spLocks noGrp="1"/>
          </p:cNvSpPr>
          <p:nvPr>
            <p:ph type="title"/>
          </p:nvPr>
        </p:nvSpPr>
        <p:spPr>
          <a:xfrm>
            <a:off x="779837" y="24159"/>
            <a:ext cx="7886700" cy="1325563"/>
          </a:xfrm>
        </p:spPr>
        <p:txBody>
          <a:bodyPr>
            <a:normAutofit/>
          </a:bodyPr>
          <a:lstStyle/>
          <a:p>
            <a:r>
              <a:rPr lang="es-ES_tradnl" sz="4400" dirty="0"/>
              <a:t>BIOQUÍMICA: PSA</a:t>
            </a:r>
          </a:p>
        </p:txBody>
      </p:sp>
    </p:spTree>
    <p:extLst>
      <p:ext uri="{BB962C8B-B14F-4D97-AF65-F5344CB8AC3E}">
        <p14:creationId xmlns:p14="http://schemas.microsoft.com/office/powerpoint/2010/main" val="400611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1684B2D5-8766-744B-9D40-C70203728463}"/>
              </a:ext>
            </a:extLst>
          </p:cNvPr>
          <p:cNvSpPr>
            <a:spLocks noGrp="1" noChangeArrowheads="1"/>
          </p:cNvSpPr>
          <p:nvPr>
            <p:ph idx="1"/>
          </p:nvPr>
        </p:nvSpPr>
        <p:spPr>
          <a:xfrm>
            <a:off x="6322207" y="1929965"/>
            <a:ext cx="4176280" cy="3247390"/>
          </a:xfrm>
          <a:ln>
            <a:noFill/>
          </a:ln>
        </p:spPr>
        <p:txBody>
          <a:bodyPr>
            <a:normAutofit/>
          </a:bodyPr>
          <a:lstStyle/>
          <a:p>
            <a:pPr eaLnBrk="1" hangingPunct="1">
              <a:lnSpc>
                <a:spcPct val="100000"/>
              </a:lnSpc>
              <a:defRPr/>
            </a:pPr>
            <a:r>
              <a:rPr lang="es-ES" sz="2000" dirty="0"/>
              <a:t>Involucrado en el proceso de licuefacción del coágulo seminal.</a:t>
            </a:r>
          </a:p>
          <a:p>
            <a:pPr eaLnBrk="1" hangingPunct="1">
              <a:lnSpc>
                <a:spcPct val="100000"/>
              </a:lnSpc>
              <a:defRPr/>
            </a:pPr>
            <a:r>
              <a:rPr lang="es-ES" sz="2000" dirty="0"/>
              <a:t>Glicoproteína de </a:t>
            </a:r>
            <a:r>
              <a:rPr lang="es-ES" sz="2000" dirty="0" err="1"/>
              <a:t>monomérica</a:t>
            </a:r>
            <a:r>
              <a:rPr lang="es-ES" sz="2000" dirty="0"/>
              <a:t> de 240 aminoácidos.</a:t>
            </a:r>
          </a:p>
          <a:p>
            <a:pPr>
              <a:lnSpc>
                <a:spcPct val="100000"/>
              </a:lnSpc>
              <a:defRPr/>
            </a:pPr>
            <a:r>
              <a:rPr lang="es-ES" sz="2000" dirty="0"/>
              <a:t>Peso: 34 </a:t>
            </a:r>
            <a:r>
              <a:rPr lang="es-ES" sz="2000" dirty="0" err="1"/>
              <a:t>Kdaltones</a:t>
            </a:r>
            <a:r>
              <a:rPr lang="es-ES" sz="2000" dirty="0"/>
              <a:t>.</a:t>
            </a:r>
          </a:p>
          <a:p>
            <a:pPr>
              <a:lnSpc>
                <a:spcPct val="100000"/>
              </a:lnSpc>
              <a:defRPr/>
            </a:pPr>
            <a:r>
              <a:rPr lang="es-CO" sz="2000" dirty="0"/>
              <a:t>Cromososma 19q13.4 .</a:t>
            </a:r>
          </a:p>
          <a:p>
            <a:pPr>
              <a:lnSpc>
                <a:spcPct val="100000"/>
              </a:lnSpc>
              <a:defRPr/>
            </a:pPr>
            <a:r>
              <a:rPr lang="es-ES" sz="2000" dirty="0"/>
              <a:t>Vida media 2,2 días.</a:t>
            </a:r>
          </a:p>
        </p:txBody>
      </p:sp>
      <p:pic>
        <p:nvPicPr>
          <p:cNvPr id="3" name="Imagen 2">
            <a:extLst>
              <a:ext uri="{FF2B5EF4-FFF2-40B4-BE49-F238E27FC236}">
                <a16:creationId xmlns:a16="http://schemas.microsoft.com/office/drawing/2014/main" id="{45DB2EA9-7EF2-E04C-BECC-DAFD8E336FFC}"/>
              </a:ext>
            </a:extLst>
          </p:cNvPr>
          <p:cNvPicPr>
            <a:picLocks noChangeAspect="1"/>
          </p:cNvPicPr>
          <p:nvPr/>
        </p:nvPicPr>
        <p:blipFill>
          <a:blip r:embed="rId2"/>
          <a:stretch>
            <a:fillRect/>
          </a:stretch>
        </p:blipFill>
        <p:spPr>
          <a:xfrm>
            <a:off x="1868101" y="1389710"/>
            <a:ext cx="1774287" cy="2433307"/>
          </a:xfrm>
          <a:prstGeom prst="rect">
            <a:avLst/>
          </a:prstGeom>
        </p:spPr>
      </p:pic>
      <p:sp>
        <p:nvSpPr>
          <p:cNvPr id="6" name="Rectángulo 5">
            <a:extLst>
              <a:ext uri="{FF2B5EF4-FFF2-40B4-BE49-F238E27FC236}">
                <a16:creationId xmlns:a16="http://schemas.microsoft.com/office/drawing/2014/main" id="{C8426D18-0CD9-8542-A1B0-58F2EAF61172}"/>
              </a:ext>
            </a:extLst>
          </p:cNvPr>
          <p:cNvSpPr/>
          <p:nvPr/>
        </p:nvSpPr>
        <p:spPr>
          <a:xfrm>
            <a:off x="6593865" y="5408456"/>
            <a:ext cx="3904622" cy="1200329"/>
          </a:xfrm>
          <a:prstGeom prst="rect">
            <a:avLst/>
          </a:prstGeom>
        </p:spPr>
        <p:txBody>
          <a:bodyPr wrap="square">
            <a:spAutoFit/>
          </a:bodyPr>
          <a:lstStyle/>
          <a:p>
            <a:pPr algn="r"/>
            <a:r>
              <a:rPr lang="es-CO" sz="1200" dirty="0">
                <a:solidFill>
                  <a:srgbClr val="142B48"/>
                </a:solidFill>
                <a:latin typeface="Montserrat" pitchFamily="2" charset="77"/>
              </a:rPr>
              <a:t>F. Gómez Veiga, J. Ponce Reixa, A. Barbagelata López y cols. PAPEL ACTUAL DEL ANTÍGENO PROSTÁTICO ESPECÍFICO Y OTROS MARCADORES EN EL DIAGNÓSTICO DEL CÁNCER DE PRÓSTATA. Arch. Esp. Urol., 59, 10 (1.069-1.082), 2006. </a:t>
            </a:r>
          </a:p>
        </p:txBody>
      </p:sp>
      <p:sp>
        <p:nvSpPr>
          <p:cNvPr id="10" name="Title 6">
            <a:extLst>
              <a:ext uri="{FF2B5EF4-FFF2-40B4-BE49-F238E27FC236}">
                <a16:creationId xmlns:a16="http://schemas.microsoft.com/office/drawing/2014/main" id="{901B99F6-F5A3-1C4B-8DFB-F1D6B35FD099}"/>
              </a:ext>
            </a:extLst>
          </p:cNvPr>
          <p:cNvSpPr>
            <a:spLocks noGrp="1"/>
          </p:cNvSpPr>
          <p:nvPr>
            <p:ph type="title"/>
          </p:nvPr>
        </p:nvSpPr>
        <p:spPr>
          <a:xfrm>
            <a:off x="817248" y="249217"/>
            <a:ext cx="7886700" cy="1325563"/>
          </a:xfrm>
        </p:spPr>
        <p:txBody>
          <a:bodyPr>
            <a:normAutofit/>
          </a:bodyPr>
          <a:lstStyle/>
          <a:p>
            <a:r>
              <a:rPr lang="es-ES_tradnl" sz="4400" dirty="0"/>
              <a:t>BIOQUÍMICA: PSA</a:t>
            </a:r>
          </a:p>
        </p:txBody>
      </p:sp>
    </p:spTree>
    <p:extLst>
      <p:ext uri="{BB962C8B-B14F-4D97-AF65-F5344CB8AC3E}">
        <p14:creationId xmlns:p14="http://schemas.microsoft.com/office/powerpoint/2010/main" val="2413964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D3B1352-6E90-8245-9E02-40D8A5FC0B0D}"/>
              </a:ext>
            </a:extLst>
          </p:cNvPr>
          <p:cNvSpPr>
            <a:spLocks noGrp="1" noRot="1" noChangeArrowheads="1"/>
          </p:cNvSpPr>
          <p:nvPr>
            <p:ph type="title"/>
          </p:nvPr>
        </p:nvSpPr>
        <p:spPr>
          <a:xfrm>
            <a:off x="781118" y="270195"/>
            <a:ext cx="6172200" cy="857250"/>
          </a:xfrm>
        </p:spPr>
        <p:txBody>
          <a:bodyPr>
            <a:normAutofit/>
          </a:bodyPr>
          <a:lstStyle/>
          <a:p>
            <a:pPr eaLnBrk="1" hangingPunct="1">
              <a:defRPr/>
            </a:pPr>
            <a:r>
              <a:rPr lang="es-ES" sz="4400" dirty="0"/>
              <a:t>PSA</a:t>
            </a:r>
          </a:p>
        </p:txBody>
      </p:sp>
      <p:graphicFrame>
        <p:nvGraphicFramePr>
          <p:cNvPr id="3" name="Marcador de contenido 2">
            <a:extLst>
              <a:ext uri="{FF2B5EF4-FFF2-40B4-BE49-F238E27FC236}">
                <a16:creationId xmlns:a16="http://schemas.microsoft.com/office/drawing/2014/main" id="{2152F4AD-F635-BC44-9CC9-E17F0050B0AF}"/>
              </a:ext>
            </a:extLst>
          </p:cNvPr>
          <p:cNvGraphicFramePr>
            <a:graphicFrameLocks noGrp="1"/>
          </p:cNvGraphicFramePr>
          <p:nvPr>
            <p:ph idx="1"/>
            <p:extLst>
              <p:ext uri="{D42A27DB-BD31-4B8C-83A1-F6EECF244321}">
                <p14:modId xmlns:p14="http://schemas.microsoft.com/office/powerpoint/2010/main" val="1809336269"/>
              </p:ext>
            </p:extLst>
          </p:nvPr>
        </p:nvGraphicFramePr>
        <p:xfrm>
          <a:off x="2796508" y="667291"/>
          <a:ext cx="6959852" cy="3974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ángulo 7">
            <a:extLst>
              <a:ext uri="{FF2B5EF4-FFF2-40B4-BE49-F238E27FC236}">
                <a16:creationId xmlns:a16="http://schemas.microsoft.com/office/drawing/2014/main" id="{B286C8AA-752C-0143-A1D9-AEEB7ED3A897}"/>
              </a:ext>
            </a:extLst>
          </p:cNvPr>
          <p:cNvSpPr/>
          <p:nvPr/>
        </p:nvSpPr>
        <p:spPr>
          <a:xfrm>
            <a:off x="6533882" y="5201769"/>
            <a:ext cx="4025504" cy="1200329"/>
          </a:xfrm>
          <a:prstGeom prst="rect">
            <a:avLst/>
          </a:prstGeom>
        </p:spPr>
        <p:txBody>
          <a:bodyPr wrap="square">
            <a:spAutoFit/>
          </a:bodyPr>
          <a:lstStyle/>
          <a:p>
            <a:pPr algn="r"/>
            <a:r>
              <a:rPr lang="es-CO" sz="1200" dirty="0">
                <a:solidFill>
                  <a:srgbClr val="152B48"/>
                </a:solidFill>
                <a:latin typeface="Montserrat" pitchFamily="2" charset="77"/>
              </a:rPr>
              <a:t>F. Gómez Veiga, J. Ponce Reixa, A. Barbagelata López y cols. PAPEL ACTUAL DEL ANTÍGENO PROSTÁTICO ESPECÍFICO Y OTROS MARCADORES EN EL DIAGNÓSTICO DEL CÁNCER DE PRÓSTATA. Arch. Esp. Urol., 59, 10 (1.069-1.082), 2006. </a:t>
            </a:r>
          </a:p>
        </p:txBody>
      </p:sp>
    </p:spTree>
    <p:extLst>
      <p:ext uri="{BB962C8B-B14F-4D97-AF65-F5344CB8AC3E}">
        <p14:creationId xmlns:p14="http://schemas.microsoft.com/office/powerpoint/2010/main" val="745745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a:extLst>
              <a:ext uri="{FF2B5EF4-FFF2-40B4-BE49-F238E27FC236}">
                <a16:creationId xmlns:a16="http://schemas.microsoft.com/office/drawing/2014/main" id="{744DB386-67BD-2748-A4D6-05B49A855ACF}"/>
              </a:ext>
            </a:extLst>
          </p:cNvPr>
          <p:cNvGraphicFramePr>
            <a:graphicFrameLocks noGrp="1"/>
          </p:cNvGraphicFramePr>
          <p:nvPr>
            <p:ph idx="1"/>
            <p:extLst>
              <p:ext uri="{D42A27DB-BD31-4B8C-83A1-F6EECF244321}">
                <p14:modId xmlns:p14="http://schemas.microsoft.com/office/powerpoint/2010/main" val="3573384251"/>
              </p:ext>
            </p:extLst>
          </p:nvPr>
        </p:nvGraphicFramePr>
        <p:xfrm>
          <a:off x="4820992" y="1789183"/>
          <a:ext cx="6172200" cy="2527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2">
            <a:extLst>
              <a:ext uri="{FF2B5EF4-FFF2-40B4-BE49-F238E27FC236}">
                <a16:creationId xmlns:a16="http://schemas.microsoft.com/office/drawing/2014/main" id="{A3AC52BB-9E75-1741-A07B-ED8A05E881A2}"/>
              </a:ext>
            </a:extLst>
          </p:cNvPr>
          <p:cNvSpPr>
            <a:spLocks noGrp="1" noRot="1" noChangeArrowheads="1"/>
          </p:cNvSpPr>
          <p:nvPr>
            <p:ph type="title"/>
          </p:nvPr>
        </p:nvSpPr>
        <p:spPr>
          <a:xfrm>
            <a:off x="762168" y="488601"/>
            <a:ext cx="6172200" cy="857250"/>
          </a:xfrm>
        </p:spPr>
        <p:txBody>
          <a:bodyPr>
            <a:noAutofit/>
          </a:bodyPr>
          <a:lstStyle/>
          <a:p>
            <a:pPr eaLnBrk="1" hangingPunct="1">
              <a:defRPr/>
            </a:pPr>
            <a:r>
              <a:rPr lang="es-ES" sz="4400" dirty="0"/>
              <a:t>CAUSAS BENIGNAS DE ELEVACIÓN </a:t>
            </a:r>
          </a:p>
        </p:txBody>
      </p:sp>
    </p:spTree>
    <p:extLst>
      <p:ext uri="{BB962C8B-B14F-4D97-AF65-F5344CB8AC3E}">
        <p14:creationId xmlns:p14="http://schemas.microsoft.com/office/powerpoint/2010/main" val="3421056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700823A-A2CF-3042-B564-EBA486FFCD71}"/>
              </a:ext>
            </a:extLst>
          </p:cNvPr>
          <p:cNvPicPr>
            <a:picLocks noChangeAspect="1"/>
          </p:cNvPicPr>
          <p:nvPr/>
        </p:nvPicPr>
        <p:blipFill>
          <a:blip r:embed="rId2"/>
          <a:stretch>
            <a:fillRect/>
          </a:stretch>
        </p:blipFill>
        <p:spPr>
          <a:xfrm>
            <a:off x="7363624" y="1966129"/>
            <a:ext cx="2983646" cy="3193200"/>
          </a:xfrm>
          <a:prstGeom prst="rect">
            <a:avLst/>
          </a:prstGeom>
          <a:effectLst/>
        </p:spPr>
      </p:pic>
      <p:sp>
        <p:nvSpPr>
          <p:cNvPr id="54274" name="Rectangle 2">
            <a:extLst>
              <a:ext uri="{FF2B5EF4-FFF2-40B4-BE49-F238E27FC236}">
                <a16:creationId xmlns:a16="http://schemas.microsoft.com/office/drawing/2014/main" id="{023D1650-CDC2-AB4B-810B-6BE2FF4D7B40}"/>
              </a:ext>
            </a:extLst>
          </p:cNvPr>
          <p:cNvSpPr>
            <a:spLocks noGrp="1" noRot="1" noChangeArrowheads="1"/>
          </p:cNvSpPr>
          <p:nvPr>
            <p:ph type="title"/>
          </p:nvPr>
        </p:nvSpPr>
        <p:spPr>
          <a:xfrm>
            <a:off x="751782" y="236267"/>
            <a:ext cx="4212163" cy="802137"/>
          </a:xfrm>
        </p:spPr>
        <p:txBody>
          <a:bodyPr>
            <a:normAutofit/>
          </a:bodyPr>
          <a:lstStyle/>
          <a:p>
            <a:pPr eaLnBrk="1" hangingPunct="1">
              <a:defRPr/>
            </a:pPr>
            <a:r>
              <a:rPr lang="es-ES" sz="4400" dirty="0"/>
              <a:t>PSA</a:t>
            </a:r>
          </a:p>
        </p:txBody>
      </p:sp>
      <p:sp>
        <p:nvSpPr>
          <p:cNvPr id="54275" name="Rectangle 3">
            <a:extLst>
              <a:ext uri="{FF2B5EF4-FFF2-40B4-BE49-F238E27FC236}">
                <a16:creationId xmlns:a16="http://schemas.microsoft.com/office/drawing/2014/main" id="{544E07DE-905B-A841-B8DD-E48DA25D9359}"/>
              </a:ext>
            </a:extLst>
          </p:cNvPr>
          <p:cNvSpPr>
            <a:spLocks noGrp="1" noChangeArrowheads="1"/>
          </p:cNvSpPr>
          <p:nvPr>
            <p:ph idx="1"/>
          </p:nvPr>
        </p:nvSpPr>
        <p:spPr>
          <a:xfrm>
            <a:off x="887184" y="1369817"/>
            <a:ext cx="6001090" cy="3785419"/>
          </a:xfrm>
        </p:spPr>
        <p:txBody>
          <a:bodyPr>
            <a:normAutofit/>
          </a:bodyPr>
          <a:lstStyle/>
          <a:p>
            <a:pPr marL="457200" indent="-457200">
              <a:buFont typeface="Wingdings" pitchFamily="2" charset="2"/>
              <a:buChar char="ü"/>
              <a:defRPr/>
            </a:pPr>
            <a:r>
              <a:rPr lang="es-ES" sz="2000" dirty="0"/>
              <a:t>Datos transversales sugieren que el PSA aumenta un 4% por cada ml de volumen prostático aumentado.</a:t>
            </a:r>
          </a:p>
          <a:p>
            <a:pPr marL="457200" indent="-457200">
              <a:buFont typeface="Wingdings" pitchFamily="2" charset="2"/>
              <a:buChar char="ü"/>
              <a:defRPr/>
            </a:pPr>
            <a:endParaRPr lang="es-ES" sz="2000" dirty="0"/>
          </a:p>
          <a:p>
            <a:pPr marL="457200" indent="-457200">
              <a:buFont typeface="Wingdings" pitchFamily="2" charset="2"/>
              <a:buChar char="ü"/>
              <a:defRPr/>
            </a:pPr>
            <a:r>
              <a:rPr lang="es-CO" sz="2000" dirty="0"/>
              <a:t>en la HPB el PSA sérico aumenta 0,3 ng/mL/ por gramo de tejido prostático</a:t>
            </a:r>
          </a:p>
          <a:p>
            <a:pPr marL="457200" indent="-457200">
              <a:buFont typeface="Wingdings" pitchFamily="2" charset="2"/>
              <a:buChar char="ü"/>
              <a:defRPr/>
            </a:pPr>
            <a:endParaRPr lang="es-ES" sz="2000" dirty="0"/>
          </a:p>
        </p:txBody>
      </p:sp>
      <p:sp>
        <p:nvSpPr>
          <p:cNvPr id="10" name="Rectángulo 9">
            <a:extLst>
              <a:ext uri="{FF2B5EF4-FFF2-40B4-BE49-F238E27FC236}">
                <a16:creationId xmlns:a16="http://schemas.microsoft.com/office/drawing/2014/main" id="{416CF62D-DAC1-9349-BB01-A7EBDB958E7D}"/>
              </a:ext>
            </a:extLst>
          </p:cNvPr>
          <p:cNvSpPr/>
          <p:nvPr/>
        </p:nvSpPr>
        <p:spPr>
          <a:xfrm>
            <a:off x="6340298" y="5775613"/>
            <a:ext cx="4327703" cy="830997"/>
          </a:xfrm>
          <a:prstGeom prst="rect">
            <a:avLst/>
          </a:prstGeom>
        </p:spPr>
        <p:txBody>
          <a:bodyPr wrap="square">
            <a:spAutoFit/>
          </a:bodyPr>
          <a:lstStyle/>
          <a:p>
            <a:pPr algn="r"/>
            <a:r>
              <a:rPr lang="es-CO" sz="1200" dirty="0">
                <a:solidFill>
                  <a:srgbClr val="152B48"/>
                </a:solidFill>
                <a:latin typeface="Montserrat" pitchFamily="2" charset="77"/>
              </a:rPr>
              <a:t>The effect of prostatitis, urinary retention, ejaculation, and ambulation on the serum prostate-specific antigen concentration. Tchetgen MB, Oesterling JE. Urol Clin North Am. 1997;24(2):283.</a:t>
            </a:r>
          </a:p>
        </p:txBody>
      </p:sp>
    </p:spTree>
    <p:extLst>
      <p:ext uri="{BB962C8B-B14F-4D97-AF65-F5344CB8AC3E}">
        <p14:creationId xmlns:p14="http://schemas.microsoft.com/office/powerpoint/2010/main" val="527544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7CAD271-7403-2040-A171-F9FC35E18C87}"/>
              </a:ext>
            </a:extLst>
          </p:cNvPr>
          <p:cNvPicPr>
            <a:picLocks noChangeAspect="1"/>
          </p:cNvPicPr>
          <p:nvPr/>
        </p:nvPicPr>
        <p:blipFill rotWithShape="1">
          <a:blip r:embed="rId3" cstate="email">
            <a:alphaModFix amt="20000"/>
            <a:extLst>
              <a:ext uri="{28A0092B-C50C-407E-A947-70E740481C1C}">
                <a14:useLocalDpi xmlns:a14="http://schemas.microsoft.com/office/drawing/2010/main"/>
              </a:ext>
            </a:extLst>
          </a:blip>
          <a:srcRect/>
          <a:stretch/>
        </p:blipFill>
        <p:spPr>
          <a:xfrm>
            <a:off x="7778064" y="2982855"/>
            <a:ext cx="3773860" cy="2368058"/>
          </a:xfrm>
          <a:prstGeom prst="rect">
            <a:avLst/>
          </a:prstGeom>
        </p:spPr>
      </p:pic>
      <p:sp>
        <p:nvSpPr>
          <p:cNvPr id="81923" name="Rectangle 3">
            <a:extLst>
              <a:ext uri="{FF2B5EF4-FFF2-40B4-BE49-F238E27FC236}">
                <a16:creationId xmlns:a16="http://schemas.microsoft.com/office/drawing/2014/main" id="{F0EC4D9E-BAB8-4E4B-989C-E029CABD9244}"/>
              </a:ext>
            </a:extLst>
          </p:cNvPr>
          <p:cNvSpPr>
            <a:spLocks noGrp="1" noChangeArrowheads="1"/>
          </p:cNvSpPr>
          <p:nvPr>
            <p:ph idx="1"/>
          </p:nvPr>
        </p:nvSpPr>
        <p:spPr>
          <a:xfrm>
            <a:off x="982799" y="1383552"/>
            <a:ext cx="7255493" cy="4195481"/>
          </a:xfrm>
        </p:spPr>
        <p:txBody>
          <a:bodyPr>
            <a:normAutofit/>
          </a:bodyPr>
          <a:lstStyle/>
          <a:p>
            <a:pPr>
              <a:lnSpc>
                <a:spcPct val="100000"/>
              </a:lnSpc>
              <a:defRPr/>
            </a:pPr>
            <a:r>
              <a:rPr lang="es-ES" sz="2000" dirty="0"/>
              <a:t>Se ha demostrado que los pacientes con cáncer de próstata tienen una fracción mayor de PSA ligado a  proteína en el suero.</a:t>
            </a:r>
          </a:p>
          <a:p>
            <a:pPr>
              <a:lnSpc>
                <a:spcPct val="100000"/>
              </a:lnSpc>
              <a:defRPr/>
            </a:pPr>
            <a:r>
              <a:rPr lang="es-ES" sz="2000" dirty="0"/>
              <a:t>Menor porcentaje del PSA  libre en comparación con los hombres sin cáncer de próstata.</a:t>
            </a:r>
          </a:p>
        </p:txBody>
      </p:sp>
      <p:sp>
        <p:nvSpPr>
          <p:cNvPr id="6" name="Rectángulo 5">
            <a:extLst>
              <a:ext uri="{FF2B5EF4-FFF2-40B4-BE49-F238E27FC236}">
                <a16:creationId xmlns:a16="http://schemas.microsoft.com/office/drawing/2014/main" id="{C7C08919-F033-9B4E-B9FD-FD87E08C6B35}"/>
              </a:ext>
            </a:extLst>
          </p:cNvPr>
          <p:cNvSpPr/>
          <p:nvPr/>
        </p:nvSpPr>
        <p:spPr>
          <a:xfrm>
            <a:off x="7539379" y="5378951"/>
            <a:ext cx="4050952" cy="1200329"/>
          </a:xfrm>
          <a:prstGeom prst="rect">
            <a:avLst/>
          </a:prstGeom>
        </p:spPr>
        <p:txBody>
          <a:bodyPr wrap="square">
            <a:spAutoFit/>
          </a:bodyPr>
          <a:lstStyle/>
          <a:p>
            <a:pPr algn="r"/>
            <a:r>
              <a:rPr lang="es-CO" sz="1200" dirty="0">
                <a:solidFill>
                  <a:srgbClr val="152B48"/>
                </a:solidFill>
                <a:latin typeface="Montserrat" pitchFamily="2" charset="77"/>
              </a:rPr>
              <a:t>Using the free-to-total prostate-specific antigen ratio to detect prostate cancer in men with nonspecific elevations of prostate-specific antigen levels. Hoffman RM, Clanon DL, Littenberg B, Frank JJ, Peirce JC. J Gen Intern Med. 2000;15(10):739. </a:t>
            </a:r>
          </a:p>
        </p:txBody>
      </p:sp>
      <p:sp>
        <p:nvSpPr>
          <p:cNvPr id="4" name="Title 3">
            <a:extLst>
              <a:ext uri="{FF2B5EF4-FFF2-40B4-BE49-F238E27FC236}">
                <a16:creationId xmlns:a16="http://schemas.microsoft.com/office/drawing/2014/main" id="{9C2D119D-F348-8545-B9ED-C8B2D0FE39BA}"/>
              </a:ext>
            </a:extLst>
          </p:cNvPr>
          <p:cNvSpPr>
            <a:spLocks noGrp="1"/>
          </p:cNvSpPr>
          <p:nvPr>
            <p:ph type="title"/>
          </p:nvPr>
        </p:nvSpPr>
        <p:spPr>
          <a:xfrm>
            <a:off x="694916" y="170062"/>
            <a:ext cx="7886700" cy="1325563"/>
          </a:xfrm>
        </p:spPr>
        <p:txBody>
          <a:bodyPr>
            <a:normAutofit/>
          </a:bodyPr>
          <a:lstStyle/>
          <a:p>
            <a:r>
              <a:rPr lang="es-ES_tradnl" sz="4400" dirty="0"/>
              <a:t>PSA LIBRE </a:t>
            </a:r>
          </a:p>
        </p:txBody>
      </p:sp>
    </p:spTree>
    <p:extLst>
      <p:ext uri="{BB962C8B-B14F-4D97-AF65-F5344CB8AC3E}">
        <p14:creationId xmlns:p14="http://schemas.microsoft.com/office/powerpoint/2010/main" val="3886625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359D70-FF7A-1B4F-B202-79BED630855F}"/>
              </a:ext>
            </a:extLst>
          </p:cNvPr>
          <p:cNvSpPr>
            <a:spLocks noGrp="1"/>
          </p:cNvSpPr>
          <p:nvPr>
            <p:ph idx="1"/>
          </p:nvPr>
        </p:nvSpPr>
        <p:spPr>
          <a:xfrm>
            <a:off x="2099993" y="1327547"/>
            <a:ext cx="8451471" cy="4404435"/>
          </a:xfrm>
        </p:spPr>
        <p:txBody>
          <a:bodyPr>
            <a:normAutofit/>
          </a:bodyPr>
          <a:lstStyle/>
          <a:p>
            <a:pPr marL="0" indent="0" algn="ctr">
              <a:lnSpc>
                <a:spcPct val="100000"/>
              </a:lnSpc>
              <a:buNone/>
            </a:pPr>
            <a:endParaRPr lang="es-CO" sz="2000" b="1" dirty="0">
              <a:solidFill>
                <a:schemeClr val="tx2"/>
              </a:solidFill>
            </a:endParaRPr>
          </a:p>
          <a:p>
            <a:pPr>
              <a:lnSpc>
                <a:spcPct val="100000"/>
              </a:lnSpc>
            </a:pPr>
            <a:r>
              <a:rPr lang="es-CO" sz="2000" b="1" dirty="0">
                <a:solidFill>
                  <a:srgbClr val="00ABA7"/>
                </a:solidFill>
              </a:rPr>
              <a:t>CUANDO EL PSA ESTA ENTRE 4 Y 10 </a:t>
            </a:r>
            <a:r>
              <a:rPr lang="es-CO" sz="2000" b="1" dirty="0">
                <a:solidFill>
                  <a:srgbClr val="00ABA7"/>
                </a:solidFill>
                <a:sym typeface="Wingdings" pitchFamily="2" charset="2"/>
              </a:rPr>
              <a:t> ZONA GRIS.</a:t>
            </a:r>
          </a:p>
          <a:p>
            <a:pPr lvl="1">
              <a:lnSpc>
                <a:spcPct val="100000"/>
              </a:lnSpc>
              <a:buFont typeface="Wingdings" pitchFamily="2" charset="2"/>
              <a:buChar char="§"/>
            </a:pPr>
            <a:r>
              <a:rPr lang="es-CO" sz="2000" b="1" dirty="0">
                <a:solidFill>
                  <a:srgbClr val="142B48"/>
                </a:solidFill>
                <a:sym typeface="Wingdings" pitchFamily="2" charset="2"/>
              </a:rPr>
              <a:t>&lt; </a:t>
            </a:r>
            <a:r>
              <a:rPr lang="es-ES" sz="2000" b="1" dirty="0">
                <a:solidFill>
                  <a:srgbClr val="142B48"/>
                </a:solidFill>
              </a:rPr>
              <a:t>15% - 20% (&gt; probabilidad de Ca).</a:t>
            </a:r>
          </a:p>
          <a:p>
            <a:pPr lvl="1">
              <a:lnSpc>
                <a:spcPct val="100000"/>
              </a:lnSpc>
              <a:buFont typeface="Wingdings" pitchFamily="2" charset="2"/>
              <a:buChar char="§"/>
            </a:pPr>
            <a:r>
              <a:rPr lang="es-CO" sz="2000" b="1" dirty="0">
                <a:solidFill>
                  <a:srgbClr val="142B48"/>
                </a:solidFill>
                <a:sym typeface="Wingdings" pitchFamily="2" charset="2"/>
              </a:rPr>
              <a:t>&gt; </a:t>
            </a:r>
            <a:r>
              <a:rPr lang="es-ES" sz="2000" b="1" dirty="0">
                <a:solidFill>
                  <a:srgbClr val="142B48"/>
                </a:solidFill>
              </a:rPr>
              <a:t>15% - 20% (&gt; probabilidad de HPB).</a:t>
            </a:r>
          </a:p>
          <a:p>
            <a:pPr lvl="1">
              <a:lnSpc>
                <a:spcPct val="100000"/>
              </a:lnSpc>
              <a:buFont typeface="Wingdings" pitchFamily="2" charset="2"/>
              <a:buChar char="§"/>
            </a:pPr>
            <a:endParaRPr lang="es-CO" sz="2000" dirty="0"/>
          </a:p>
          <a:p>
            <a:pPr>
              <a:lnSpc>
                <a:spcPct val="100000"/>
              </a:lnSpc>
            </a:pPr>
            <a:r>
              <a:rPr lang="es-ES" sz="2000" dirty="0"/>
              <a:t>No uso clínico si es total El PSA sérico es &gt; 10 </a:t>
            </a:r>
            <a:r>
              <a:rPr lang="es-ES" sz="2000" dirty="0" err="1"/>
              <a:t>ng</a:t>
            </a:r>
            <a:r>
              <a:rPr lang="es-ES" sz="2000" dirty="0"/>
              <a:t>/</a:t>
            </a:r>
            <a:r>
              <a:rPr lang="es-ES" sz="2000" dirty="0" err="1"/>
              <a:t>mL</a:t>
            </a:r>
            <a:r>
              <a:rPr lang="es-ES" sz="2000" dirty="0"/>
              <a:t> o durante el seguimiento de un </a:t>
            </a:r>
            <a:r>
              <a:rPr lang="es-ES" sz="2000" dirty="0" err="1"/>
              <a:t>PCa</a:t>
            </a:r>
            <a:r>
              <a:rPr lang="es-ES" sz="2000" dirty="0"/>
              <a:t> conocido.</a:t>
            </a:r>
            <a:endParaRPr lang="es-CO" sz="2000" dirty="0"/>
          </a:p>
        </p:txBody>
      </p:sp>
      <p:sp>
        <p:nvSpPr>
          <p:cNvPr id="4" name="Rectángulo 3">
            <a:extLst>
              <a:ext uri="{FF2B5EF4-FFF2-40B4-BE49-F238E27FC236}">
                <a16:creationId xmlns:a16="http://schemas.microsoft.com/office/drawing/2014/main" id="{45CC7EAD-F738-7B4A-8EC9-5F602996B327}"/>
              </a:ext>
            </a:extLst>
          </p:cNvPr>
          <p:cNvSpPr/>
          <p:nvPr/>
        </p:nvSpPr>
        <p:spPr>
          <a:xfrm>
            <a:off x="7486919" y="5731982"/>
            <a:ext cx="2935756" cy="276999"/>
          </a:xfrm>
          <a:prstGeom prst="rect">
            <a:avLst/>
          </a:prstGeom>
        </p:spPr>
        <p:txBody>
          <a:bodyPr wrap="square">
            <a:spAutoFit/>
          </a:bodyPr>
          <a:lstStyle/>
          <a:p>
            <a:pPr algn="r"/>
            <a:r>
              <a:rPr lang="es-CO" sz="1200" dirty="0">
                <a:solidFill>
                  <a:srgbClr val="142B48"/>
                </a:solidFill>
                <a:latin typeface="Montserrat" pitchFamily="2" charset="77"/>
              </a:rPr>
              <a:t>Can Urol Assoc J 2017;11(10):298-309. </a:t>
            </a:r>
          </a:p>
        </p:txBody>
      </p:sp>
      <p:sp>
        <p:nvSpPr>
          <p:cNvPr id="7" name="Title 6">
            <a:extLst>
              <a:ext uri="{FF2B5EF4-FFF2-40B4-BE49-F238E27FC236}">
                <a16:creationId xmlns:a16="http://schemas.microsoft.com/office/drawing/2014/main" id="{D5AF9E4F-F5B5-6C4C-835A-FD4066B93BF1}"/>
              </a:ext>
            </a:extLst>
          </p:cNvPr>
          <p:cNvSpPr>
            <a:spLocks noGrp="1"/>
          </p:cNvSpPr>
          <p:nvPr>
            <p:ph type="title"/>
          </p:nvPr>
        </p:nvSpPr>
        <p:spPr>
          <a:xfrm>
            <a:off x="739125" y="291342"/>
            <a:ext cx="7886700" cy="1325563"/>
          </a:xfrm>
        </p:spPr>
        <p:txBody>
          <a:bodyPr>
            <a:normAutofit/>
          </a:bodyPr>
          <a:lstStyle/>
          <a:p>
            <a:r>
              <a:rPr lang="es-ES_tradnl" sz="4400" dirty="0"/>
              <a:t>ÍNDICE PSA</a:t>
            </a:r>
          </a:p>
        </p:txBody>
      </p:sp>
    </p:spTree>
    <p:extLst>
      <p:ext uri="{BB962C8B-B14F-4D97-AF65-F5344CB8AC3E}">
        <p14:creationId xmlns:p14="http://schemas.microsoft.com/office/powerpoint/2010/main" val="214596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505B5AB-936A-1645-B0E7-703898561732}"/>
              </a:ext>
            </a:extLst>
          </p:cNvPr>
          <p:cNvSpPr>
            <a:spLocks noGrp="1"/>
          </p:cNvSpPr>
          <p:nvPr>
            <p:ph idx="1"/>
          </p:nvPr>
        </p:nvSpPr>
        <p:spPr>
          <a:xfrm>
            <a:off x="6381544" y="1817887"/>
            <a:ext cx="4028879" cy="4684552"/>
          </a:xfrm>
        </p:spPr>
        <p:txBody>
          <a:bodyPr>
            <a:normAutofit fontScale="62500" lnSpcReduction="20000"/>
          </a:bodyPr>
          <a:lstStyle/>
          <a:p>
            <a:pPr marL="0" indent="0" algn="ctr">
              <a:lnSpc>
                <a:spcPct val="120000"/>
              </a:lnSpc>
              <a:buNone/>
            </a:pPr>
            <a:r>
              <a:rPr lang="es-ES" sz="3200" b="1" dirty="0"/>
              <a:t>NIVEL DE PSA EN SUERO/VOLUMEN DE PRÓSTATA DETERMINADO ECOGRAFIA. </a:t>
            </a:r>
          </a:p>
          <a:p>
            <a:pPr marL="0" indent="0" algn="ctr">
              <a:lnSpc>
                <a:spcPct val="120000"/>
              </a:lnSpc>
              <a:buNone/>
            </a:pPr>
            <a:endParaRPr lang="es-ES" sz="2400" dirty="0">
              <a:solidFill>
                <a:srgbClr val="7030A0"/>
              </a:solidFill>
            </a:endParaRPr>
          </a:p>
          <a:p>
            <a:pPr algn="just">
              <a:lnSpc>
                <a:spcPct val="120000"/>
              </a:lnSpc>
            </a:pPr>
            <a:r>
              <a:rPr lang="es-ES" sz="2600" dirty="0"/>
              <a:t>Cuanto mayor sea la densidad del PSA, más probable es que la </a:t>
            </a:r>
            <a:r>
              <a:rPr lang="es-ES" sz="2600" dirty="0" err="1"/>
              <a:t>PCa</a:t>
            </a:r>
            <a:r>
              <a:rPr lang="es-ES" sz="2600" dirty="0"/>
              <a:t> sea clínicamente significativa.</a:t>
            </a:r>
          </a:p>
          <a:p>
            <a:pPr algn="just">
              <a:lnSpc>
                <a:spcPct val="120000"/>
              </a:lnSpc>
            </a:pPr>
            <a:r>
              <a:rPr lang="es-ES" sz="2600" dirty="0"/>
              <a:t>Normal: </a:t>
            </a:r>
            <a:r>
              <a:rPr lang="es-ES" sz="2600" b="1" dirty="0"/>
              <a:t>PSAD &lt; 0.15 </a:t>
            </a:r>
            <a:r>
              <a:rPr lang="es-ES" sz="2600" b="1" dirty="0" err="1"/>
              <a:t>ng</a:t>
            </a:r>
            <a:r>
              <a:rPr lang="es-ES" sz="2600" b="1" dirty="0"/>
              <a:t>/ml/cm3.</a:t>
            </a:r>
          </a:p>
          <a:p>
            <a:pPr marL="0" indent="0">
              <a:lnSpc>
                <a:spcPct val="120000"/>
              </a:lnSpc>
              <a:buNone/>
            </a:pPr>
            <a:endParaRPr lang="es-CO" sz="2400" dirty="0"/>
          </a:p>
          <a:p>
            <a:pPr>
              <a:lnSpc>
                <a:spcPct val="120000"/>
              </a:lnSpc>
            </a:pPr>
            <a:r>
              <a:rPr lang="es-CO" sz="2400" b="1" dirty="0">
                <a:solidFill>
                  <a:srgbClr val="00ABA7"/>
                </a:solidFill>
              </a:rPr>
              <a:t>Sensibilidad: </a:t>
            </a:r>
            <a:r>
              <a:rPr lang="es-CO" sz="2400" dirty="0"/>
              <a:t>82%.</a:t>
            </a:r>
          </a:p>
          <a:p>
            <a:pPr>
              <a:lnSpc>
                <a:spcPct val="120000"/>
              </a:lnSpc>
            </a:pPr>
            <a:r>
              <a:rPr lang="es-CO" sz="2400" b="1" dirty="0">
                <a:solidFill>
                  <a:srgbClr val="00ABA7"/>
                </a:solidFill>
              </a:rPr>
              <a:t>Especificidad: </a:t>
            </a:r>
            <a:r>
              <a:rPr lang="es-CO" sz="2400" dirty="0"/>
              <a:t>45%.</a:t>
            </a:r>
          </a:p>
          <a:p>
            <a:pPr marL="0" indent="0">
              <a:lnSpc>
                <a:spcPct val="120000"/>
              </a:lnSpc>
              <a:buNone/>
            </a:pPr>
            <a:endParaRPr lang="es-CO" sz="2400" dirty="0"/>
          </a:p>
          <a:p>
            <a:pPr>
              <a:lnSpc>
                <a:spcPct val="120000"/>
              </a:lnSpc>
            </a:pPr>
            <a:endParaRPr lang="es-CO" sz="2400" dirty="0"/>
          </a:p>
        </p:txBody>
      </p:sp>
      <p:sp>
        <p:nvSpPr>
          <p:cNvPr id="4" name="Rectángulo 3">
            <a:extLst>
              <a:ext uri="{FF2B5EF4-FFF2-40B4-BE49-F238E27FC236}">
                <a16:creationId xmlns:a16="http://schemas.microsoft.com/office/drawing/2014/main" id="{4C4BCEA9-685B-E64D-B6B5-B41F3271AFA5}"/>
              </a:ext>
            </a:extLst>
          </p:cNvPr>
          <p:cNvSpPr/>
          <p:nvPr/>
        </p:nvSpPr>
        <p:spPr>
          <a:xfrm>
            <a:off x="6383494" y="6271607"/>
            <a:ext cx="4500563" cy="230832"/>
          </a:xfrm>
          <a:prstGeom prst="rect">
            <a:avLst/>
          </a:prstGeom>
        </p:spPr>
        <p:txBody>
          <a:bodyPr wrap="square">
            <a:spAutoFit/>
          </a:bodyPr>
          <a:lstStyle/>
          <a:p>
            <a:r>
              <a:rPr lang="es-CO" sz="900" dirty="0"/>
              <a:t>Can Urol Assoc J 2017;11(10):298-309. </a:t>
            </a:r>
          </a:p>
        </p:txBody>
      </p:sp>
      <p:sp>
        <p:nvSpPr>
          <p:cNvPr id="7" name="Title 6">
            <a:extLst>
              <a:ext uri="{FF2B5EF4-FFF2-40B4-BE49-F238E27FC236}">
                <a16:creationId xmlns:a16="http://schemas.microsoft.com/office/drawing/2014/main" id="{56C30350-26B6-FC43-A277-44234D168EB1}"/>
              </a:ext>
            </a:extLst>
          </p:cNvPr>
          <p:cNvSpPr>
            <a:spLocks noGrp="1"/>
          </p:cNvSpPr>
          <p:nvPr>
            <p:ph type="title"/>
          </p:nvPr>
        </p:nvSpPr>
        <p:spPr>
          <a:xfrm>
            <a:off x="747076" y="271874"/>
            <a:ext cx="7886700" cy="1325563"/>
          </a:xfrm>
        </p:spPr>
        <p:txBody>
          <a:bodyPr>
            <a:normAutofit/>
          </a:bodyPr>
          <a:lstStyle/>
          <a:p>
            <a:r>
              <a:rPr lang="es-ES_tradnl" sz="4400" dirty="0"/>
              <a:t>DENSIDAD DEL PSA</a:t>
            </a:r>
          </a:p>
        </p:txBody>
      </p:sp>
    </p:spTree>
    <p:extLst>
      <p:ext uri="{BB962C8B-B14F-4D97-AF65-F5344CB8AC3E}">
        <p14:creationId xmlns:p14="http://schemas.microsoft.com/office/powerpoint/2010/main" val="496046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815EAFE-98E9-A84D-AA8F-E858C7A64B82}"/>
              </a:ext>
            </a:extLst>
          </p:cNvPr>
          <p:cNvPicPr>
            <a:picLocks noChangeAspect="1"/>
          </p:cNvPicPr>
          <p:nvPr/>
        </p:nvPicPr>
        <p:blipFill>
          <a:blip r:embed="rId3" cstate="email">
            <a:alphaModFix amt="35000"/>
            <a:extLst>
              <a:ext uri="{28A0092B-C50C-407E-A947-70E740481C1C}">
                <a14:useLocalDpi xmlns:a14="http://schemas.microsoft.com/office/drawing/2010/main"/>
              </a:ext>
            </a:extLst>
          </a:blip>
          <a:stretch>
            <a:fillRect/>
          </a:stretch>
        </p:blipFill>
        <p:spPr>
          <a:xfrm>
            <a:off x="6528197" y="3429001"/>
            <a:ext cx="3915846" cy="2000753"/>
          </a:xfrm>
          <a:prstGeom prst="rect">
            <a:avLst/>
          </a:prstGeom>
        </p:spPr>
      </p:pic>
      <p:sp>
        <p:nvSpPr>
          <p:cNvPr id="3" name="Marcador de contenido 2">
            <a:extLst>
              <a:ext uri="{FF2B5EF4-FFF2-40B4-BE49-F238E27FC236}">
                <a16:creationId xmlns:a16="http://schemas.microsoft.com/office/drawing/2014/main" id="{FE0A0DF2-E8A5-2340-95AD-366B098A8A4B}"/>
              </a:ext>
            </a:extLst>
          </p:cNvPr>
          <p:cNvSpPr>
            <a:spLocks noGrp="1"/>
          </p:cNvSpPr>
          <p:nvPr>
            <p:ph idx="1"/>
          </p:nvPr>
        </p:nvSpPr>
        <p:spPr>
          <a:xfrm>
            <a:off x="991084" y="1664533"/>
            <a:ext cx="7924800" cy="4195481"/>
          </a:xfrm>
        </p:spPr>
        <p:txBody>
          <a:bodyPr>
            <a:normAutofit/>
          </a:bodyPr>
          <a:lstStyle/>
          <a:p>
            <a:pPr>
              <a:lnSpc>
                <a:spcPct val="100000"/>
              </a:lnSpc>
            </a:pPr>
            <a:r>
              <a:rPr lang="es-ES" sz="2000" dirty="0"/>
              <a:t>Aumento anual absoluto en el PSA sérico (</a:t>
            </a:r>
            <a:r>
              <a:rPr lang="es-ES" sz="2000" dirty="0" err="1"/>
              <a:t>ng</a:t>
            </a:r>
            <a:r>
              <a:rPr lang="es-ES" sz="2000" dirty="0"/>
              <a:t>/</a:t>
            </a:r>
            <a:r>
              <a:rPr lang="es-ES" sz="2000" dirty="0" err="1"/>
              <a:t>mL</a:t>
            </a:r>
            <a:r>
              <a:rPr lang="es-ES" sz="2000" dirty="0"/>
              <a:t>/año).</a:t>
            </a:r>
          </a:p>
          <a:p>
            <a:pPr>
              <a:lnSpc>
                <a:spcPct val="100000"/>
              </a:lnSpc>
            </a:pPr>
            <a:r>
              <a:rPr lang="es-CO" sz="2000" dirty="0"/>
              <a:t>Un PSA sérico elevado que continúa aumentando con el tiempo es más probable que refleje caP.</a:t>
            </a:r>
          </a:p>
          <a:p>
            <a:pPr>
              <a:lnSpc>
                <a:spcPct val="100000"/>
              </a:lnSpc>
            </a:pPr>
            <a:r>
              <a:rPr lang="es-CO" sz="2000" u="sng" dirty="0"/>
              <a:t> </a:t>
            </a:r>
            <a:r>
              <a:rPr lang="es-CO" sz="2000" b="1" u="sng" dirty="0"/>
              <a:t>Velocidad de PSA &lt;0,75 ng / ml por año.</a:t>
            </a:r>
          </a:p>
          <a:p>
            <a:pPr>
              <a:lnSpc>
                <a:spcPct val="100000"/>
              </a:lnSpc>
            </a:pPr>
            <a:r>
              <a:rPr lang="es-CO" sz="2000" b="1" dirty="0"/>
              <a:t>Especificidad de 90 y 100%.</a:t>
            </a:r>
          </a:p>
        </p:txBody>
      </p:sp>
      <p:sp>
        <p:nvSpPr>
          <p:cNvPr id="6" name="Rectángulo 5">
            <a:extLst>
              <a:ext uri="{FF2B5EF4-FFF2-40B4-BE49-F238E27FC236}">
                <a16:creationId xmlns:a16="http://schemas.microsoft.com/office/drawing/2014/main" id="{48EF8392-1DD3-504E-B024-8FDEFAED706E}"/>
              </a:ext>
            </a:extLst>
          </p:cNvPr>
          <p:cNvSpPr/>
          <p:nvPr/>
        </p:nvSpPr>
        <p:spPr>
          <a:xfrm>
            <a:off x="6696291" y="5755618"/>
            <a:ext cx="3747752" cy="830997"/>
          </a:xfrm>
          <a:prstGeom prst="rect">
            <a:avLst/>
          </a:prstGeom>
        </p:spPr>
        <p:txBody>
          <a:bodyPr wrap="square">
            <a:spAutoFit/>
          </a:bodyPr>
          <a:lstStyle/>
          <a:p>
            <a:pPr algn="r"/>
            <a:r>
              <a:rPr lang="es-CO" sz="1200" dirty="0">
                <a:solidFill>
                  <a:srgbClr val="142B48"/>
                </a:solidFill>
                <a:latin typeface="Montserrat" pitchFamily="2" charset="77"/>
              </a:rPr>
              <a:t>Adhyam, M., &amp; Gupta, A. K. (2012). A Review on the Clinical Utility of PSA in Cancer Prostate. Indian journal of surgical oncology, 3(2), 120–129. </a:t>
            </a:r>
          </a:p>
        </p:txBody>
      </p:sp>
      <p:sp>
        <p:nvSpPr>
          <p:cNvPr id="8" name="Title 7">
            <a:extLst>
              <a:ext uri="{FF2B5EF4-FFF2-40B4-BE49-F238E27FC236}">
                <a16:creationId xmlns:a16="http://schemas.microsoft.com/office/drawing/2014/main" id="{D519C199-5B1E-B94D-B8F2-32B74EED6753}"/>
              </a:ext>
            </a:extLst>
          </p:cNvPr>
          <p:cNvSpPr>
            <a:spLocks noGrp="1"/>
          </p:cNvSpPr>
          <p:nvPr>
            <p:ph type="title"/>
          </p:nvPr>
        </p:nvSpPr>
        <p:spPr>
          <a:xfrm>
            <a:off x="567364" y="270505"/>
            <a:ext cx="7886700" cy="1325563"/>
          </a:xfrm>
        </p:spPr>
        <p:txBody>
          <a:bodyPr>
            <a:normAutofit/>
          </a:bodyPr>
          <a:lstStyle/>
          <a:p>
            <a:r>
              <a:rPr lang="es-ES_tradnl" sz="4400" dirty="0"/>
              <a:t>VELOCIDAD PSA </a:t>
            </a:r>
          </a:p>
        </p:txBody>
      </p:sp>
    </p:spTree>
    <p:extLst>
      <p:ext uri="{BB962C8B-B14F-4D97-AF65-F5344CB8AC3E}">
        <p14:creationId xmlns:p14="http://schemas.microsoft.com/office/powerpoint/2010/main" val="2462296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a:extLst>
              <a:ext uri="{FF2B5EF4-FFF2-40B4-BE49-F238E27FC236}">
                <a16:creationId xmlns:a16="http://schemas.microsoft.com/office/drawing/2014/main" id="{4FFC34BA-E60D-804E-886B-A215A13F1E19}"/>
              </a:ext>
            </a:extLst>
          </p:cNvPr>
          <p:cNvSpPr txBox="1">
            <a:spLocks noChangeArrowheads="1"/>
          </p:cNvSpPr>
          <p:nvPr/>
        </p:nvSpPr>
        <p:spPr bwMode="auto">
          <a:xfrm>
            <a:off x="1177190" y="264610"/>
            <a:ext cx="4508651" cy="162232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t">
            <a:norm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a:lnSpc>
                <a:spcPct val="90000"/>
              </a:lnSpc>
              <a:spcBef>
                <a:spcPct val="0"/>
              </a:spcBef>
              <a:spcAft>
                <a:spcPts val="600"/>
              </a:spcAft>
            </a:pPr>
            <a:r>
              <a:rPr lang="es-ES_tradnl" altLang="es-CO" sz="4400" b="1" i="0" dirty="0">
                <a:solidFill>
                  <a:srgbClr val="00ABA7"/>
                </a:solidFill>
                <a:effectLst>
                  <a:outerShdw blurRad="38100" dist="38100" dir="2700000" algn="tl">
                    <a:srgbClr val="C0C0C0"/>
                  </a:outerShdw>
                </a:effectLst>
                <a:latin typeface="Montserrat" pitchFamily="2" charset="77"/>
              </a:rPr>
              <a:t>PRÓSTATA</a:t>
            </a:r>
            <a:endParaRPr lang="en-US" altLang="es-CO" sz="4400" i="0" dirty="0">
              <a:solidFill>
                <a:srgbClr val="00ABA7"/>
              </a:solidFill>
              <a:effectLst>
                <a:outerShdw blurRad="38100" dist="38100" dir="2700000" algn="tl">
                  <a:srgbClr val="C0C0C0"/>
                </a:outerShdw>
              </a:effectLst>
              <a:latin typeface="Montserrat" pitchFamily="2" charset="77"/>
              <a:ea typeface="+mj-ea"/>
              <a:cs typeface="+mj-cs"/>
            </a:endParaRPr>
          </a:p>
        </p:txBody>
      </p:sp>
      <p:sp>
        <p:nvSpPr>
          <p:cNvPr id="15364" name="Text Box 4">
            <a:extLst>
              <a:ext uri="{FF2B5EF4-FFF2-40B4-BE49-F238E27FC236}">
                <a16:creationId xmlns:a16="http://schemas.microsoft.com/office/drawing/2014/main" id="{63DA89E0-5206-964F-A045-248860EA90BA}"/>
              </a:ext>
            </a:extLst>
          </p:cNvPr>
          <p:cNvSpPr txBox="1">
            <a:spLocks noChangeArrowheads="1"/>
          </p:cNvSpPr>
          <p:nvPr/>
        </p:nvSpPr>
        <p:spPr bwMode="auto">
          <a:xfrm>
            <a:off x="1340038" y="1348637"/>
            <a:ext cx="5051217" cy="37854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rmAutofit/>
          </a:bodyPr>
          <a:lstStyle>
            <a:lvl1pPr>
              <a:defRPr i="1">
                <a:solidFill>
                  <a:schemeClr val="tx1"/>
                </a:solidFill>
                <a:latin typeface="Arial" charset="0"/>
                <a:ea typeface="ＭＳ Ｐゴシック" charset="0"/>
              </a:defRPr>
            </a:lvl1pPr>
            <a:lvl2pPr>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marL="342900" indent="-342900">
              <a:spcBef>
                <a:spcPts val="1000"/>
              </a:spcBef>
              <a:buClr>
                <a:srgbClr val="152B48"/>
              </a:buClr>
              <a:buSzPct val="80000"/>
              <a:buFont typeface="Arial" panose="020B0604020202020204" pitchFamily="34" charset="0"/>
              <a:buChar char="•"/>
              <a:defRPr/>
            </a:pPr>
            <a:r>
              <a:rPr lang="es-ES_tradnl" sz="2400" i="0" u="sng"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LOWSLEY </a:t>
            </a:r>
            <a:r>
              <a:rPr lang="es-ES_tradnl" sz="24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5 Lóbulos:</a:t>
            </a:r>
          </a:p>
          <a:p>
            <a:pPr marL="800100" lvl="1" indent="-342900">
              <a:spcBef>
                <a:spcPts val="1000"/>
              </a:spcBef>
              <a:buClr>
                <a:srgbClr val="152B48"/>
              </a:buClr>
              <a:buSzPct val="80000"/>
              <a:buFont typeface="Wingdings" pitchFamily="2" charset="2"/>
              <a:buChar char="§"/>
              <a:defRPr/>
            </a:pPr>
            <a:r>
              <a:rPr lang="es-ES_tradnl"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Anterior.</a:t>
            </a:r>
          </a:p>
          <a:p>
            <a:pPr marL="800100" lvl="1" indent="-342900">
              <a:spcBef>
                <a:spcPts val="1000"/>
              </a:spcBef>
              <a:buClr>
                <a:srgbClr val="152B48"/>
              </a:buClr>
              <a:buSzPct val="80000"/>
              <a:buFont typeface="Wingdings" pitchFamily="2" charset="2"/>
              <a:buChar char="§"/>
              <a:defRPr/>
            </a:pPr>
            <a:r>
              <a:rPr lang="es-ES_tradnl"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Medio.</a:t>
            </a:r>
          </a:p>
          <a:p>
            <a:pPr marL="800100" lvl="1" indent="-342900">
              <a:spcBef>
                <a:spcPts val="1000"/>
              </a:spcBef>
              <a:buClr>
                <a:srgbClr val="152B48"/>
              </a:buClr>
              <a:buSzPct val="80000"/>
              <a:buFont typeface="Wingdings" pitchFamily="2" charset="2"/>
              <a:buChar char="§"/>
              <a:defRPr/>
            </a:pPr>
            <a:r>
              <a:rPr lang="es-ES_tradnl"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Posterior.</a:t>
            </a:r>
          </a:p>
          <a:p>
            <a:pPr marL="800100" lvl="1" indent="-342900">
              <a:spcBef>
                <a:spcPts val="1000"/>
              </a:spcBef>
              <a:buClr>
                <a:srgbClr val="152B48"/>
              </a:buClr>
              <a:buSzPct val="80000"/>
              <a:buFont typeface="Wingdings" pitchFamily="2" charset="2"/>
              <a:buChar char="§"/>
              <a:defRPr/>
            </a:pPr>
            <a:r>
              <a:rPr lang="es-ES_tradnl"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Dos Laterales.</a:t>
            </a:r>
          </a:p>
          <a:p>
            <a:pPr marL="800100" lvl="1" indent="-342900">
              <a:spcBef>
                <a:spcPts val="1000"/>
              </a:spcBef>
              <a:buClr>
                <a:srgbClr val="152B48"/>
              </a:buClr>
              <a:buSzPct val="80000"/>
              <a:buFont typeface="Arial" panose="020B0604020202020204" pitchFamily="34" charset="0"/>
              <a:buChar char="•"/>
              <a:defRPr/>
            </a:pPr>
            <a:endParaRPr lang="en-US" sz="2400" i="0" dirty="0">
              <a:ln w="0"/>
              <a:solidFill>
                <a:srgbClr val="152B48"/>
              </a:solidFill>
              <a:effectLst>
                <a:outerShdw blurRad="38100" dist="19050" dir="2700000" algn="tl" rotWithShape="0">
                  <a:schemeClr val="dk1">
                    <a:alpha val="40000"/>
                  </a:schemeClr>
                </a:outerShdw>
              </a:effectLst>
              <a:latin typeface="+mj-lt"/>
              <a:ea typeface="+mj-ea"/>
              <a:cs typeface="+mj-cs"/>
            </a:endParaRPr>
          </a:p>
        </p:txBody>
      </p:sp>
      <p:sp>
        <p:nvSpPr>
          <p:cNvPr id="17410" name="Rectangle 2">
            <a:extLst>
              <a:ext uri="{FF2B5EF4-FFF2-40B4-BE49-F238E27FC236}">
                <a16:creationId xmlns:a16="http://schemas.microsoft.com/office/drawing/2014/main" id="{EF719B2B-2DE7-5E40-8EB5-7250F5FE3445}"/>
              </a:ext>
            </a:extLst>
          </p:cNvPr>
          <p:cNvSpPr>
            <a:spLocks noChangeArrowheads="1"/>
          </p:cNvSpPr>
          <p:nvPr/>
        </p:nvSpPr>
        <p:spPr bwMode="auto">
          <a:xfrm>
            <a:off x="1847850" y="620714"/>
            <a:ext cx="8496300" cy="5761037"/>
          </a:xfrm>
          <a:prstGeom prst="rect">
            <a:avLst/>
          </a:prstGeom>
          <a:noFill/>
          <a:ln>
            <a:noFill/>
          </a:ln>
          <a:effectLst/>
          <a:extLst>
            <a:ext uri="{909E8E84-426E-40dd-AFC4-6F175D3DCCD1}">
              <a14:hiddenFill xmlns="" xmlns:a14="http://schemas.microsoft.com/office/drawing/2010/main">
                <a:gradFill rotWithShape="1">
                  <a:gsLst>
                    <a:gs pos="0">
                      <a:srgbClr val="33CCFF">
                        <a:alpha val="84000"/>
                      </a:srgbClr>
                    </a:gs>
                    <a:gs pos="100000">
                      <a:srgbClr val="3366CC">
                        <a:alpha val="43999"/>
                      </a:srgbClr>
                    </a:gs>
                  </a:gsLst>
                  <a:path path="rect">
                    <a:fillToRect r="100000" b="100000"/>
                  </a:path>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s-ES">
              <a:latin typeface="Arial" charset="0"/>
              <a:ea typeface="ＭＳ Ｐゴシック" charset="0"/>
            </a:endParaRPr>
          </a:p>
        </p:txBody>
      </p:sp>
      <p:pic>
        <p:nvPicPr>
          <p:cNvPr id="3" name="Imagen 2">
            <a:extLst>
              <a:ext uri="{FF2B5EF4-FFF2-40B4-BE49-F238E27FC236}">
                <a16:creationId xmlns:a16="http://schemas.microsoft.com/office/drawing/2014/main" id="{346E2C35-849B-3942-A538-FB7B37F95DF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356502" y="1889533"/>
            <a:ext cx="3987649" cy="3581927"/>
          </a:xfrm>
          <a:prstGeom prst="rect">
            <a:avLst/>
          </a:prstGeom>
        </p:spPr>
      </p:pic>
    </p:spTree>
    <p:extLst>
      <p:ext uri="{BB962C8B-B14F-4D97-AF65-F5344CB8AC3E}">
        <p14:creationId xmlns:p14="http://schemas.microsoft.com/office/powerpoint/2010/main" val="45714311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78BC35-BC0F-204C-9F76-AC2336ABBCC3}"/>
              </a:ext>
            </a:extLst>
          </p:cNvPr>
          <p:cNvSpPr>
            <a:spLocks noGrp="1"/>
          </p:cNvSpPr>
          <p:nvPr>
            <p:ph idx="1"/>
          </p:nvPr>
        </p:nvSpPr>
        <p:spPr>
          <a:xfrm>
            <a:off x="6245170" y="1803043"/>
            <a:ext cx="4332678" cy="4820558"/>
          </a:xfrm>
        </p:spPr>
        <p:txBody>
          <a:bodyPr>
            <a:normAutofit fontScale="70000" lnSpcReduction="20000"/>
          </a:bodyPr>
          <a:lstStyle/>
          <a:p>
            <a:pPr marL="0" indent="0">
              <a:lnSpc>
                <a:spcPct val="120000"/>
              </a:lnSpc>
              <a:buNone/>
            </a:pPr>
            <a:r>
              <a:rPr lang="es-CO" sz="3000" b="1" dirty="0"/>
              <a:t>TAMIZAJE</a:t>
            </a:r>
          </a:p>
          <a:p>
            <a:pPr marL="0" indent="0">
              <a:lnSpc>
                <a:spcPct val="120000"/>
              </a:lnSpc>
              <a:buNone/>
            </a:pPr>
            <a:endParaRPr lang="es-CO" sz="3000" b="1" dirty="0"/>
          </a:p>
          <a:p>
            <a:pPr>
              <a:lnSpc>
                <a:spcPct val="120000"/>
              </a:lnSpc>
            </a:pPr>
            <a:r>
              <a:rPr lang="es-CO" sz="2400" dirty="0"/>
              <a:t>VarÍa entre guÍas, protocolos.</a:t>
            </a:r>
          </a:p>
          <a:p>
            <a:pPr>
              <a:lnSpc>
                <a:spcPct val="120000"/>
              </a:lnSpc>
            </a:pPr>
            <a:r>
              <a:rPr lang="es-CO" sz="2400" dirty="0"/>
              <a:t>&lt; 40 años: no tamizaje.</a:t>
            </a:r>
          </a:p>
          <a:p>
            <a:pPr>
              <a:lnSpc>
                <a:spcPct val="120000"/>
              </a:lnSpc>
            </a:pPr>
            <a:r>
              <a:rPr lang="es-CO" sz="2400" dirty="0"/>
              <a:t>Entre 40 y 50 años con factores de riesgo.</a:t>
            </a:r>
          </a:p>
          <a:p>
            <a:pPr>
              <a:lnSpc>
                <a:spcPct val="120000"/>
              </a:lnSpc>
            </a:pPr>
            <a:r>
              <a:rPr lang="es-CO" sz="2400" b="1" dirty="0">
                <a:solidFill>
                  <a:srgbClr val="00ABA7"/>
                </a:solidFill>
              </a:rPr>
              <a:t>50 a 69 años: sí tamizaje.</a:t>
            </a:r>
          </a:p>
          <a:p>
            <a:pPr>
              <a:lnSpc>
                <a:spcPct val="120000"/>
              </a:lnSpc>
            </a:pPr>
            <a:r>
              <a:rPr lang="es-CO" sz="2400" dirty="0"/>
              <a:t>&gt; 70 años o expectativa de vida menos de 10 a 15 años: no tamizaje.</a:t>
            </a:r>
            <a:endParaRPr lang="es-CO" sz="2400" dirty="0">
              <a:solidFill>
                <a:srgbClr val="92D050"/>
              </a:solidFill>
            </a:endParaRPr>
          </a:p>
          <a:p>
            <a:pPr>
              <a:lnSpc>
                <a:spcPct val="120000"/>
              </a:lnSpc>
            </a:pPr>
            <a:r>
              <a:rPr lang="es-CO" sz="2400" b="1" dirty="0">
                <a:solidFill>
                  <a:srgbClr val="00ABA7"/>
                </a:solidFill>
              </a:rPr>
              <a:t>Intervalo: cada 2 años</a:t>
            </a:r>
            <a:endParaRPr lang="es-CO" sz="2400" dirty="0">
              <a:solidFill>
                <a:srgbClr val="00ABA7"/>
              </a:solidFill>
            </a:endParaRPr>
          </a:p>
          <a:p>
            <a:pPr>
              <a:lnSpc>
                <a:spcPct val="120000"/>
              </a:lnSpc>
            </a:pPr>
            <a:r>
              <a:rPr lang="es-CO" sz="2400" dirty="0"/>
              <a:t>No respaldan el uso de antibióticos para reducir los niveles de PSA en hombres asintomáticos.</a:t>
            </a:r>
          </a:p>
        </p:txBody>
      </p:sp>
      <p:pic>
        <p:nvPicPr>
          <p:cNvPr id="4" name="Imagen 3">
            <a:extLst>
              <a:ext uri="{FF2B5EF4-FFF2-40B4-BE49-F238E27FC236}">
                <a16:creationId xmlns:a16="http://schemas.microsoft.com/office/drawing/2014/main" id="{26B6D7DF-825A-9A40-A79E-A9925F7CE3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75452" y="320315"/>
            <a:ext cx="2069383" cy="788049"/>
          </a:xfrm>
          <a:prstGeom prst="rect">
            <a:avLst/>
          </a:prstGeom>
        </p:spPr>
      </p:pic>
      <p:pic>
        <p:nvPicPr>
          <p:cNvPr id="5" name="Imagen 4">
            <a:extLst>
              <a:ext uri="{FF2B5EF4-FFF2-40B4-BE49-F238E27FC236}">
                <a16:creationId xmlns:a16="http://schemas.microsoft.com/office/drawing/2014/main" id="{D667EBEE-8A81-2C4A-8037-12C9F3ACD91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33853" y="405890"/>
            <a:ext cx="2653142" cy="660908"/>
          </a:xfrm>
          <a:prstGeom prst="rect">
            <a:avLst/>
          </a:prstGeom>
        </p:spPr>
      </p:pic>
      <p:pic>
        <p:nvPicPr>
          <p:cNvPr id="2" name="Imagen 1">
            <a:extLst>
              <a:ext uri="{FF2B5EF4-FFF2-40B4-BE49-F238E27FC236}">
                <a16:creationId xmlns:a16="http://schemas.microsoft.com/office/drawing/2014/main" id="{5766106B-02C3-C94E-B4CD-D3653757557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970572" y="234401"/>
            <a:ext cx="2211529" cy="873963"/>
          </a:xfrm>
          <a:prstGeom prst="rect">
            <a:avLst/>
          </a:prstGeom>
        </p:spPr>
      </p:pic>
    </p:spTree>
    <p:extLst>
      <p:ext uri="{BB962C8B-B14F-4D97-AF65-F5344CB8AC3E}">
        <p14:creationId xmlns:p14="http://schemas.microsoft.com/office/powerpoint/2010/main" val="12582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56AA8A82-833B-0A49-863B-7FABD9F336B8}"/>
              </a:ext>
            </a:extLst>
          </p:cNvPr>
          <p:cNvSpPr>
            <a:spLocks noGrp="1" noRot="1" noChangeArrowheads="1"/>
          </p:cNvSpPr>
          <p:nvPr>
            <p:ph idx="1"/>
          </p:nvPr>
        </p:nvSpPr>
        <p:spPr>
          <a:xfrm>
            <a:off x="6533789" y="2332134"/>
            <a:ext cx="3683450" cy="4191000"/>
          </a:xfrm>
        </p:spPr>
        <p:txBody>
          <a:bodyPr>
            <a:normAutofit/>
          </a:bodyPr>
          <a:lstStyle/>
          <a:p>
            <a:pPr eaLnBrk="1" hangingPunct="1">
              <a:lnSpc>
                <a:spcPct val="100000"/>
              </a:lnSpc>
            </a:pPr>
            <a:r>
              <a:rPr lang="es-ES_tradnl" altLang="es-CO" sz="2400" dirty="0">
                <a:ea typeface="ＭＳ Ｐゴシック" panose="020B0600070205080204" pitchFamily="34" charset="-128"/>
              </a:rPr>
              <a:t>CITOQUÍMICO DE ORINA.</a:t>
            </a:r>
          </a:p>
          <a:p>
            <a:pPr eaLnBrk="1" hangingPunct="1">
              <a:lnSpc>
                <a:spcPct val="100000"/>
              </a:lnSpc>
              <a:buFont typeface="Wingdings" pitchFamily="2" charset="2"/>
              <a:buNone/>
            </a:pPr>
            <a:endParaRPr lang="es-ES_tradnl" altLang="es-CO" sz="2400" dirty="0">
              <a:ea typeface="ＭＳ Ｐゴシック" panose="020B0600070205080204" pitchFamily="34" charset="-128"/>
            </a:endParaRPr>
          </a:p>
          <a:p>
            <a:pPr eaLnBrk="1" hangingPunct="1">
              <a:lnSpc>
                <a:spcPct val="100000"/>
              </a:lnSpc>
            </a:pPr>
            <a:r>
              <a:rPr lang="es-ES_tradnl" altLang="es-CO" sz="2400" dirty="0">
                <a:ea typeface="ＭＳ Ｐゴシック" panose="020B0600070205080204" pitchFamily="34" charset="-128"/>
              </a:rPr>
              <a:t>UROCULTIVO.</a:t>
            </a:r>
          </a:p>
          <a:p>
            <a:pPr eaLnBrk="1" hangingPunct="1">
              <a:lnSpc>
                <a:spcPct val="100000"/>
              </a:lnSpc>
              <a:buFont typeface="Wingdings" pitchFamily="2" charset="2"/>
              <a:buNone/>
            </a:pPr>
            <a:endParaRPr lang="es-ES_tradnl" altLang="es-CO" sz="2400" dirty="0">
              <a:ea typeface="ＭＳ Ｐゴシック" panose="020B0600070205080204" pitchFamily="34" charset="-128"/>
            </a:endParaRPr>
          </a:p>
          <a:p>
            <a:pPr eaLnBrk="1" hangingPunct="1">
              <a:lnSpc>
                <a:spcPct val="100000"/>
              </a:lnSpc>
            </a:pPr>
            <a:r>
              <a:rPr lang="es-ES_tradnl" altLang="es-CO" sz="2400" dirty="0">
                <a:ea typeface="ＭＳ Ｐゴシック" panose="020B0600070205080204" pitchFamily="34" charset="-128"/>
              </a:rPr>
              <a:t>CREATININA.</a:t>
            </a:r>
            <a:endParaRPr lang="es-ES_tradnl" altLang="es-CO" sz="2400" b="1" dirty="0">
              <a:solidFill>
                <a:srgbClr val="FFFF00"/>
              </a:solidFill>
              <a:ea typeface="ＭＳ Ｐゴシック" panose="020B0600070205080204" pitchFamily="34" charset="-128"/>
            </a:endParaRPr>
          </a:p>
          <a:p>
            <a:pPr lvl="2" eaLnBrk="1" hangingPunct="1">
              <a:lnSpc>
                <a:spcPct val="100000"/>
              </a:lnSpc>
              <a:spcBef>
                <a:spcPct val="0"/>
              </a:spcBef>
              <a:buClr>
                <a:schemeClr val="bg1"/>
              </a:buClr>
              <a:buFontTx/>
              <a:buChar char="•"/>
            </a:pPr>
            <a:endParaRPr lang="es-ES_tradnl" altLang="es-CO" sz="2400" dirty="0">
              <a:ea typeface="ＭＳ Ｐゴシック" panose="020B0600070205080204" pitchFamily="34" charset="-128"/>
              <a:cs typeface="Arial" panose="020B0604020202020204" pitchFamily="34" charset="0"/>
            </a:endParaRPr>
          </a:p>
        </p:txBody>
      </p:sp>
      <p:pic>
        <p:nvPicPr>
          <p:cNvPr id="37891" name="Picture 6" descr="h7o047">
            <a:extLst>
              <a:ext uri="{FF2B5EF4-FFF2-40B4-BE49-F238E27FC236}">
                <a16:creationId xmlns:a16="http://schemas.microsoft.com/office/drawing/2014/main" id="{00A88501-D905-6A4D-84C8-3C8F2EFB9BE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90783" y="1690689"/>
            <a:ext cx="2668044" cy="1909354"/>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15122486-BE70-764A-945F-58492DE864C7}"/>
              </a:ext>
            </a:extLst>
          </p:cNvPr>
          <p:cNvSpPr>
            <a:spLocks noGrp="1"/>
          </p:cNvSpPr>
          <p:nvPr>
            <p:ph type="title"/>
          </p:nvPr>
        </p:nvSpPr>
        <p:spPr>
          <a:xfrm>
            <a:off x="573930" y="117965"/>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2094589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CA414878-E4E5-854D-86F1-7C16E87A523E}"/>
              </a:ext>
            </a:extLst>
          </p:cNvPr>
          <p:cNvSpPr>
            <a:spLocks noGrp="1" noRot="1" noChangeArrowheads="1"/>
          </p:cNvSpPr>
          <p:nvPr>
            <p:ph idx="1"/>
          </p:nvPr>
        </p:nvSpPr>
        <p:spPr>
          <a:xfrm>
            <a:off x="6193655" y="1728904"/>
            <a:ext cx="4454525" cy="4530580"/>
          </a:xfrm>
        </p:spPr>
        <p:txBody>
          <a:bodyPr>
            <a:normAutofit/>
          </a:bodyPr>
          <a:lstStyle/>
          <a:p>
            <a:pPr marL="0" indent="0">
              <a:lnSpc>
                <a:spcPct val="100000"/>
              </a:lnSpc>
              <a:buNone/>
            </a:pPr>
            <a:r>
              <a:rPr lang="es-ES_tradnl" altLang="es-CO" sz="2800" b="1" dirty="0">
                <a:ea typeface="ＭＳ Ｐゴシック" panose="020B0600070205080204" pitchFamily="34" charset="-128"/>
              </a:rPr>
              <a:t>ECOGRAFÍA DE VÍAS URINARIAS</a:t>
            </a:r>
          </a:p>
          <a:p>
            <a:pPr eaLnBrk="1" hangingPunct="1">
              <a:lnSpc>
                <a:spcPct val="100000"/>
              </a:lnSpc>
              <a:buFont typeface="Wingdings" pitchFamily="2" charset="2"/>
              <a:buNone/>
            </a:pPr>
            <a:endParaRPr lang="es-ES_tradnl" altLang="es-CO" sz="2800" u="sng" dirty="0">
              <a:ea typeface="ＭＳ Ｐゴシック" panose="020B0600070205080204" pitchFamily="34" charset="-128"/>
            </a:endParaRPr>
          </a:p>
          <a:p>
            <a:pPr eaLnBrk="1" hangingPunct="1">
              <a:lnSpc>
                <a:spcPct val="100000"/>
              </a:lnSpc>
              <a:buFontTx/>
              <a:buChar char="-"/>
            </a:pPr>
            <a:r>
              <a:rPr lang="es-ES_tradnl" altLang="es-CO" sz="2000" dirty="0">
                <a:ea typeface="ＭＳ Ｐゴシック" panose="020B0600070205080204" pitchFamily="34" charset="-128"/>
              </a:rPr>
              <a:t>Ordenarse como: renal de vías urinarias, vejiga, próstata; con medición de volumen prostático y residuo urinario.</a:t>
            </a:r>
          </a:p>
          <a:p>
            <a:pPr eaLnBrk="1" hangingPunct="1">
              <a:lnSpc>
                <a:spcPct val="100000"/>
              </a:lnSpc>
              <a:buFontTx/>
              <a:buNone/>
            </a:pPr>
            <a:endParaRPr lang="es-ES_tradnl" altLang="es-CO" sz="2000" dirty="0">
              <a:ea typeface="ＭＳ Ｐゴシック" panose="020B0600070205080204" pitchFamily="34" charset="-128"/>
            </a:endParaRPr>
          </a:p>
          <a:p>
            <a:pPr eaLnBrk="1" hangingPunct="1">
              <a:lnSpc>
                <a:spcPct val="100000"/>
              </a:lnSpc>
              <a:buFontTx/>
              <a:buChar char="-"/>
            </a:pPr>
            <a:r>
              <a:rPr lang="es-ES_tradnl" altLang="es-CO" sz="2000" dirty="0">
                <a:ea typeface="ＭＳ Ｐゴシック" panose="020B0600070205080204" pitchFamily="34" charset="-128"/>
              </a:rPr>
              <a:t>Evaluar estado de la vía urinaria.</a:t>
            </a:r>
          </a:p>
        </p:txBody>
      </p:sp>
      <p:pic>
        <p:nvPicPr>
          <p:cNvPr id="38915" name="Picture 6" descr="vejiga_uropatia_2754_003">
            <a:extLst>
              <a:ext uri="{FF2B5EF4-FFF2-40B4-BE49-F238E27FC236}">
                <a16:creationId xmlns:a16="http://schemas.microsoft.com/office/drawing/2014/main" id="{7F210087-FC08-C547-AABC-23FC894853A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69886" y="1725685"/>
            <a:ext cx="2259078" cy="1990725"/>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401B5197-27E4-4C46-87A0-9D3ABC828CF2}"/>
              </a:ext>
            </a:extLst>
          </p:cNvPr>
          <p:cNvSpPr>
            <a:spLocks noGrp="1"/>
          </p:cNvSpPr>
          <p:nvPr>
            <p:ph type="title"/>
          </p:nvPr>
        </p:nvSpPr>
        <p:spPr>
          <a:xfrm>
            <a:off x="556854" y="125557"/>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1225524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8F67316-2AE1-7446-9B1C-D9616D68AB84}"/>
              </a:ext>
            </a:extLst>
          </p:cNvPr>
          <p:cNvSpPr>
            <a:spLocks noGrp="1" noRot="1" noChangeArrowheads="1"/>
          </p:cNvSpPr>
          <p:nvPr>
            <p:ph type="title"/>
          </p:nvPr>
        </p:nvSpPr>
        <p:spPr>
          <a:xfrm>
            <a:off x="680085" y="393012"/>
            <a:ext cx="9047017" cy="766482"/>
          </a:xfrm>
        </p:spPr>
        <p:txBody>
          <a:bodyPr>
            <a:noAutofit/>
          </a:bodyPr>
          <a:lstStyle/>
          <a:p>
            <a:pPr eaLnBrk="1" hangingPunct="1"/>
            <a:r>
              <a:rPr lang="es-CO" altLang="es-CO" sz="4400" dirty="0">
                <a:ea typeface="ＭＳ Ｐゴシック" panose="020B0600070205080204" pitchFamily="34" charset="-128"/>
              </a:rPr>
              <a:t>VALORAR LA OBSTRUCCIÓN</a:t>
            </a:r>
          </a:p>
        </p:txBody>
      </p:sp>
      <p:sp>
        <p:nvSpPr>
          <p:cNvPr id="39938" name="Rectangle 3">
            <a:extLst>
              <a:ext uri="{FF2B5EF4-FFF2-40B4-BE49-F238E27FC236}">
                <a16:creationId xmlns:a16="http://schemas.microsoft.com/office/drawing/2014/main" id="{F0A18615-0528-F543-A096-419FE66C289A}"/>
              </a:ext>
            </a:extLst>
          </p:cNvPr>
          <p:cNvSpPr>
            <a:spLocks noGrp="1" noRot="1" noChangeArrowheads="1"/>
          </p:cNvSpPr>
          <p:nvPr>
            <p:ph idx="1"/>
          </p:nvPr>
        </p:nvSpPr>
        <p:spPr>
          <a:xfrm>
            <a:off x="6286159" y="1895474"/>
            <a:ext cx="4214417" cy="4191000"/>
          </a:xfrm>
        </p:spPr>
        <p:txBody>
          <a:bodyPr>
            <a:normAutofit/>
          </a:bodyPr>
          <a:lstStyle/>
          <a:p>
            <a:pPr eaLnBrk="1" hangingPunct="1">
              <a:lnSpc>
                <a:spcPct val="100000"/>
              </a:lnSpc>
              <a:buFont typeface="Wingdings" pitchFamily="2" charset="2"/>
              <a:buNone/>
            </a:pPr>
            <a:r>
              <a:rPr lang="es-CO" altLang="es-CO" sz="2400" b="1" dirty="0">
                <a:ea typeface="ＭＳ Ｐゴシック" panose="020B0600070205080204" pitchFamily="34" charset="-128"/>
              </a:rPr>
              <a:t>ELEMENTOS </a:t>
            </a:r>
          </a:p>
          <a:p>
            <a:pPr eaLnBrk="1" hangingPunct="1">
              <a:lnSpc>
                <a:spcPct val="100000"/>
              </a:lnSpc>
              <a:buFont typeface="Wingdings" pitchFamily="2" charset="2"/>
              <a:buNone/>
            </a:pPr>
            <a:r>
              <a:rPr lang="es-CO" altLang="es-CO" sz="2400" b="1" dirty="0">
                <a:ea typeface="ＭＳ Ｐゴシック" panose="020B0600070205080204" pitchFamily="34" charset="-128"/>
              </a:rPr>
              <a:t>URODINÁMICOS</a:t>
            </a:r>
          </a:p>
          <a:p>
            <a:pPr eaLnBrk="1" hangingPunct="1">
              <a:lnSpc>
                <a:spcPct val="100000"/>
              </a:lnSpc>
              <a:buFont typeface="Wingdings" pitchFamily="2" charset="2"/>
              <a:buNone/>
            </a:pPr>
            <a:endParaRPr lang="es-CO" altLang="es-CO" b="1" u="sng" dirty="0">
              <a:ea typeface="ＭＳ Ｐゴシック" panose="020B0600070205080204" pitchFamily="34" charset="-128"/>
            </a:endParaRPr>
          </a:p>
          <a:p>
            <a:pPr eaLnBrk="1" hangingPunct="1">
              <a:lnSpc>
                <a:spcPct val="100000"/>
              </a:lnSpc>
            </a:pPr>
            <a:r>
              <a:rPr lang="es-ES_tradnl" altLang="es-CO" sz="2000" dirty="0" err="1">
                <a:ea typeface="ＭＳ Ｐゴシック" panose="020B0600070205080204" pitchFamily="34" charset="-128"/>
              </a:rPr>
              <a:t>Uroflujometría</a:t>
            </a:r>
            <a:r>
              <a:rPr lang="es-ES_tradnl" altLang="es-CO" sz="2000" dirty="0">
                <a:ea typeface="ＭＳ Ｐゴシック" panose="020B0600070205080204" pitchFamily="34" charset="-128"/>
              </a:rPr>
              <a:t>: </a:t>
            </a:r>
          </a:p>
          <a:p>
            <a:pPr lvl="1">
              <a:lnSpc>
                <a:spcPct val="100000"/>
              </a:lnSpc>
              <a:buFontTx/>
              <a:buChar char="-"/>
            </a:pPr>
            <a:r>
              <a:rPr lang="es-ES_tradnl" altLang="es-CO" sz="1800" dirty="0" err="1">
                <a:ea typeface="ＭＳ Ｐゴシック" panose="020B0600070205080204" pitchFamily="34" charset="-128"/>
              </a:rPr>
              <a:t>Qmax</a:t>
            </a:r>
            <a:r>
              <a:rPr lang="es-ES_tradnl" altLang="es-CO" sz="1800" dirty="0">
                <a:ea typeface="ＭＳ Ｐゴシック" panose="020B0600070205080204" pitchFamily="34" charset="-128"/>
              </a:rPr>
              <a:t>: &gt; 14 ml/</a:t>
            </a:r>
            <a:r>
              <a:rPr lang="es-ES_tradnl" altLang="es-CO" sz="1800" dirty="0" err="1">
                <a:ea typeface="ＭＳ Ｐゴシック" panose="020B0600070205080204" pitchFamily="34" charset="-128"/>
              </a:rPr>
              <a:t>seg</a:t>
            </a:r>
            <a:r>
              <a:rPr lang="es-ES_tradnl" altLang="es-CO" sz="1800" dirty="0">
                <a:ea typeface="ＭＳ Ｐゴシック" panose="020B0600070205080204" pitchFamily="34" charset="-128"/>
              </a:rPr>
              <a:t>.</a:t>
            </a:r>
          </a:p>
          <a:p>
            <a:pPr lvl="1">
              <a:lnSpc>
                <a:spcPct val="100000"/>
              </a:lnSpc>
              <a:buFontTx/>
              <a:buChar char="-"/>
            </a:pPr>
            <a:r>
              <a:rPr lang="es-ES_tradnl" altLang="es-CO" sz="1800" dirty="0" err="1">
                <a:ea typeface="ＭＳ Ｐゴシック" panose="020B0600070205080204" pitchFamily="34" charset="-128"/>
              </a:rPr>
              <a:t>Vol</a:t>
            </a:r>
            <a:r>
              <a:rPr lang="es-ES_tradnl" altLang="es-CO" sz="1800" dirty="0">
                <a:ea typeface="ＭＳ Ｐゴシック" panose="020B0600070205080204" pitchFamily="34" charset="-128"/>
              </a:rPr>
              <a:t>: &gt; 150 </a:t>
            </a:r>
            <a:r>
              <a:rPr lang="es-ES_tradnl" altLang="es-CO" sz="1800" dirty="0" err="1">
                <a:ea typeface="ＭＳ Ｐゴシック" panose="020B0600070205080204" pitchFamily="34" charset="-128"/>
              </a:rPr>
              <a:t>cc.</a:t>
            </a:r>
            <a:endParaRPr lang="es-ES_tradnl" altLang="es-CO" sz="1800" dirty="0">
              <a:ea typeface="ＭＳ Ｐゴシック" panose="020B0600070205080204" pitchFamily="34" charset="-128"/>
            </a:endParaRPr>
          </a:p>
          <a:p>
            <a:pPr lvl="1">
              <a:lnSpc>
                <a:spcPct val="100000"/>
              </a:lnSpc>
              <a:buFontTx/>
              <a:buChar char="-"/>
            </a:pPr>
            <a:r>
              <a:rPr lang="es-ES_tradnl" altLang="es-CO" sz="1800" dirty="0">
                <a:ea typeface="ＭＳ Ｐゴシック" panose="020B0600070205080204" pitchFamily="34" charset="-128"/>
              </a:rPr>
              <a:t>Onda continua campana de Gauss.</a:t>
            </a:r>
            <a:endParaRPr lang="es-ES_tradnl" altLang="es-CO" sz="2000" dirty="0">
              <a:ea typeface="ＭＳ Ｐゴシック" panose="020B0600070205080204" pitchFamily="34" charset="-128"/>
            </a:endParaRPr>
          </a:p>
          <a:p>
            <a:pPr eaLnBrk="1" hangingPunct="1">
              <a:lnSpc>
                <a:spcPct val="100000"/>
              </a:lnSpc>
            </a:pPr>
            <a:r>
              <a:rPr lang="es-ES_tradnl" altLang="es-CO" sz="2000" dirty="0" err="1">
                <a:ea typeface="ＭＳ Ｐゴシック" panose="020B0600070205080204" pitchFamily="34" charset="-128"/>
              </a:rPr>
              <a:t>Urodinamia</a:t>
            </a:r>
            <a:r>
              <a:rPr lang="es-ES_tradnl" altLang="es-CO" sz="2000" dirty="0">
                <a:ea typeface="ＭＳ Ｐゴシック" panose="020B0600070205080204" pitchFamily="34" charset="-128"/>
              </a:rPr>
              <a:t>.</a:t>
            </a:r>
            <a:endParaRPr lang="es-CO" altLang="es-CO" sz="2000" dirty="0">
              <a:ea typeface="ＭＳ Ｐゴシック" panose="020B0600070205080204" pitchFamily="34" charset="-128"/>
            </a:endParaRPr>
          </a:p>
        </p:txBody>
      </p:sp>
      <p:pic>
        <p:nvPicPr>
          <p:cNvPr id="39939" name="Picture 5" descr="FLUJOMETRIAMICCIO-ret">
            <a:extLst>
              <a:ext uri="{FF2B5EF4-FFF2-40B4-BE49-F238E27FC236}">
                <a16:creationId xmlns:a16="http://schemas.microsoft.com/office/drawing/2014/main" id="{CA3DB0C6-96A7-444A-8775-3633E6BDA84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16455" y="1547367"/>
            <a:ext cx="2683701" cy="2307983"/>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931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8AE66B00-FF5B-CD48-BED2-980F0CAE5582}"/>
              </a:ext>
            </a:extLst>
          </p:cNvPr>
          <p:cNvSpPr>
            <a:spLocks noGrp="1" noRot="1" noChangeArrowheads="1"/>
          </p:cNvSpPr>
          <p:nvPr>
            <p:ph idx="1"/>
          </p:nvPr>
        </p:nvSpPr>
        <p:spPr>
          <a:xfrm>
            <a:off x="6213476" y="1746466"/>
            <a:ext cx="4454525" cy="4489017"/>
          </a:xfrm>
        </p:spPr>
        <p:txBody>
          <a:bodyPr>
            <a:normAutofit fontScale="92500" lnSpcReduction="10000"/>
          </a:bodyPr>
          <a:lstStyle/>
          <a:p>
            <a:pPr marL="0" indent="0">
              <a:lnSpc>
                <a:spcPct val="100000"/>
              </a:lnSpc>
              <a:buNone/>
            </a:pPr>
            <a:r>
              <a:rPr lang="es-ES_tradnl" altLang="es-CO" sz="2400" b="1" dirty="0">
                <a:ea typeface="ＭＳ Ｐゴシック" panose="020B0600070205080204" pitchFamily="34" charset="-128"/>
              </a:rPr>
              <a:t>URODINAMIA:</a:t>
            </a:r>
          </a:p>
          <a:p>
            <a:pPr eaLnBrk="1" hangingPunct="1">
              <a:lnSpc>
                <a:spcPct val="100000"/>
              </a:lnSpc>
            </a:pPr>
            <a:endParaRPr lang="es-ES_tradnl" altLang="es-CO" u="sng" dirty="0">
              <a:ea typeface="ＭＳ Ｐゴシック" panose="020B0600070205080204" pitchFamily="34" charset="-128"/>
            </a:endParaRPr>
          </a:p>
          <a:p>
            <a:pPr eaLnBrk="1" hangingPunct="1">
              <a:lnSpc>
                <a:spcPct val="100000"/>
              </a:lnSpc>
            </a:pPr>
            <a:r>
              <a:rPr lang="es-ES" altLang="es-CO" sz="2000" dirty="0">
                <a:ea typeface="ＭＳ Ｐゴシック" panose="020B0600070205080204" pitchFamily="34" charset="-128"/>
              </a:rPr>
              <a:t>Estudio de variables fisiológicas en el tracto urinario durante la micción:</a:t>
            </a:r>
          </a:p>
          <a:p>
            <a:pPr eaLnBrk="1" hangingPunct="1">
              <a:lnSpc>
                <a:spcPct val="100000"/>
              </a:lnSpc>
              <a:buFont typeface="Wingdings" pitchFamily="2" charset="2"/>
              <a:buNone/>
            </a:pPr>
            <a:endParaRPr lang="es-ES_tradnl" altLang="es-CO" sz="2000" u="sng" dirty="0">
              <a:ea typeface="ＭＳ Ｐゴシック" panose="020B0600070205080204" pitchFamily="34" charset="-128"/>
            </a:endParaRPr>
          </a:p>
          <a:p>
            <a:pPr lvl="1">
              <a:lnSpc>
                <a:spcPct val="100000"/>
              </a:lnSpc>
              <a:buFontTx/>
              <a:buChar char="-"/>
            </a:pPr>
            <a:r>
              <a:rPr lang="es-ES_tradnl" altLang="es-CO" sz="1800" dirty="0">
                <a:ea typeface="ＭＳ Ｐゴシック" panose="020B0600070205080204" pitchFamily="34" charset="-128"/>
              </a:rPr>
              <a:t>Evaluar, </a:t>
            </a:r>
            <a:r>
              <a:rPr lang="es-ES_tradnl" altLang="es-CO" sz="1800" dirty="0" err="1">
                <a:ea typeface="ＭＳ Ｐゴシック" panose="020B0600070205080204" pitchFamily="34" charset="-128"/>
              </a:rPr>
              <a:t>objetivizar</a:t>
            </a:r>
            <a:r>
              <a:rPr lang="es-ES_tradnl" altLang="es-CO" sz="1800" dirty="0">
                <a:ea typeface="ＭＳ Ｐゴシック" panose="020B0600070205080204" pitchFamily="34" charset="-128"/>
              </a:rPr>
              <a:t> obstrucción.</a:t>
            </a:r>
          </a:p>
          <a:p>
            <a:pPr lvl="1">
              <a:lnSpc>
                <a:spcPct val="100000"/>
              </a:lnSpc>
              <a:buFontTx/>
              <a:buChar char="-"/>
            </a:pPr>
            <a:endParaRPr lang="es-ES_tradnl" altLang="es-CO" sz="1800" dirty="0">
              <a:ea typeface="ＭＳ Ｐゴシック" panose="020B0600070205080204" pitchFamily="34" charset="-128"/>
            </a:endParaRPr>
          </a:p>
          <a:p>
            <a:pPr lvl="1">
              <a:lnSpc>
                <a:spcPct val="100000"/>
              </a:lnSpc>
              <a:buFontTx/>
              <a:buChar char="-"/>
            </a:pPr>
            <a:r>
              <a:rPr lang="es-ES_tradnl" altLang="es-CO" sz="1800" dirty="0">
                <a:ea typeface="ＭＳ Ｐゴシック" panose="020B0600070205080204" pitchFamily="34" charset="-128"/>
              </a:rPr>
              <a:t>No se solicita de rutina.</a:t>
            </a:r>
          </a:p>
          <a:p>
            <a:pPr lvl="1">
              <a:lnSpc>
                <a:spcPct val="100000"/>
              </a:lnSpc>
              <a:buFontTx/>
              <a:buChar char="-"/>
            </a:pPr>
            <a:endParaRPr lang="es-ES_tradnl" altLang="es-CO" sz="1800" dirty="0">
              <a:ea typeface="ＭＳ Ｐゴシック" panose="020B0600070205080204" pitchFamily="34" charset="-128"/>
            </a:endParaRPr>
          </a:p>
          <a:p>
            <a:pPr lvl="1">
              <a:lnSpc>
                <a:spcPct val="100000"/>
              </a:lnSpc>
              <a:buFontTx/>
              <a:buChar char="-"/>
            </a:pPr>
            <a:r>
              <a:rPr lang="es-ES_tradnl" altLang="es-CO" sz="1800" dirty="0">
                <a:ea typeface="ＭＳ Ｐゴシック" panose="020B0600070205080204" pitchFamily="34" charset="-128"/>
              </a:rPr>
              <a:t>Útil para descartar además patología vesical intrínseca.</a:t>
            </a:r>
          </a:p>
          <a:p>
            <a:pPr lvl="1">
              <a:lnSpc>
                <a:spcPct val="100000"/>
              </a:lnSpc>
              <a:buFontTx/>
              <a:buChar char="-"/>
            </a:pPr>
            <a:endParaRPr lang="es-ES_tradnl" altLang="es-CO" sz="1800" dirty="0">
              <a:ea typeface="ＭＳ Ｐゴシック" panose="020B0600070205080204" pitchFamily="34" charset="-128"/>
            </a:endParaRPr>
          </a:p>
          <a:p>
            <a:pPr lvl="1">
              <a:lnSpc>
                <a:spcPct val="100000"/>
              </a:lnSpc>
              <a:buFontTx/>
              <a:buChar char="-"/>
            </a:pPr>
            <a:r>
              <a:rPr lang="es-ES_tradnl" altLang="es-CO" sz="1800" dirty="0">
                <a:ea typeface="ＭＳ Ｐゴシック" panose="020B0600070205080204" pitchFamily="34" charset="-128"/>
              </a:rPr>
              <a:t>En DM – vejiga </a:t>
            </a:r>
            <a:r>
              <a:rPr lang="es-ES_tradnl" altLang="es-CO" sz="1800" dirty="0" err="1">
                <a:ea typeface="ＭＳ Ｐゴシック" panose="020B0600070205080204" pitchFamily="34" charset="-128"/>
              </a:rPr>
              <a:t>neurogénica</a:t>
            </a:r>
            <a:r>
              <a:rPr lang="es-ES_tradnl" altLang="es-CO" sz="1800" dirty="0">
                <a:ea typeface="ＭＳ Ｐゴシック" panose="020B0600070205080204" pitchFamily="34" charset="-128"/>
              </a:rPr>
              <a:t>.</a:t>
            </a:r>
          </a:p>
          <a:p>
            <a:pPr eaLnBrk="1" hangingPunct="1">
              <a:lnSpc>
                <a:spcPct val="100000"/>
              </a:lnSpc>
              <a:buFontTx/>
              <a:buNone/>
            </a:pPr>
            <a:endParaRPr lang="es-ES_tradnl" altLang="es-CO" dirty="0">
              <a:ea typeface="ＭＳ Ｐゴシック" panose="020B0600070205080204" pitchFamily="34" charset="-128"/>
            </a:endParaRPr>
          </a:p>
        </p:txBody>
      </p:sp>
      <p:pic>
        <p:nvPicPr>
          <p:cNvPr id="40963" name="Picture 6" descr="foto_urodinamia">
            <a:extLst>
              <a:ext uri="{FF2B5EF4-FFF2-40B4-BE49-F238E27FC236}">
                <a16:creationId xmlns:a16="http://schemas.microsoft.com/office/drawing/2014/main" id="{E1B8AB5D-6D37-D344-B535-85F0AE5EFD5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298074" y="1502637"/>
            <a:ext cx="2875127" cy="2296261"/>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FA39E782-0F63-9E4C-B1BE-4572A977F3FE}"/>
              </a:ext>
            </a:extLst>
          </p:cNvPr>
          <p:cNvSpPr>
            <a:spLocks noGrp="1"/>
          </p:cNvSpPr>
          <p:nvPr>
            <p:ph type="title"/>
          </p:nvPr>
        </p:nvSpPr>
        <p:spPr>
          <a:xfrm>
            <a:off x="629094" y="177074"/>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462658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F78D06AD-38F1-294D-A33D-8AFE9771C26D}"/>
              </a:ext>
            </a:extLst>
          </p:cNvPr>
          <p:cNvSpPr>
            <a:spLocks noGrp="1" noRot="1" noChangeArrowheads="1"/>
          </p:cNvSpPr>
          <p:nvPr>
            <p:ph idx="1"/>
          </p:nvPr>
        </p:nvSpPr>
        <p:spPr>
          <a:xfrm>
            <a:off x="6286688" y="2266341"/>
            <a:ext cx="4454525" cy="4191000"/>
          </a:xfrm>
        </p:spPr>
        <p:txBody>
          <a:bodyPr>
            <a:normAutofit/>
          </a:bodyPr>
          <a:lstStyle/>
          <a:p>
            <a:pPr marL="0" indent="0">
              <a:lnSpc>
                <a:spcPct val="80000"/>
              </a:lnSpc>
              <a:buNone/>
            </a:pPr>
            <a:r>
              <a:rPr lang="es-ES_tradnl" altLang="es-CO" sz="2800" b="1" dirty="0">
                <a:ea typeface="ＭＳ Ｐゴシック" panose="020B0600070205080204" pitchFamily="34" charset="-128"/>
              </a:rPr>
              <a:t>CISTOSCOPÍA:</a:t>
            </a:r>
          </a:p>
          <a:p>
            <a:pPr eaLnBrk="1" hangingPunct="1">
              <a:lnSpc>
                <a:spcPct val="80000"/>
              </a:lnSpc>
              <a:buFont typeface="Wingdings" pitchFamily="2" charset="2"/>
              <a:buNone/>
            </a:pPr>
            <a:endParaRPr lang="es-ES_tradnl" altLang="es-CO" sz="2600" u="sng" dirty="0">
              <a:ea typeface="ＭＳ Ｐゴシック" panose="020B0600070205080204" pitchFamily="34" charset="-128"/>
            </a:endParaRPr>
          </a:p>
          <a:p>
            <a:pPr eaLnBrk="1" hangingPunct="1">
              <a:lnSpc>
                <a:spcPct val="100000"/>
              </a:lnSpc>
            </a:pPr>
            <a:r>
              <a:rPr lang="es-ES_tradnl" altLang="es-CO" sz="2000" dirty="0">
                <a:ea typeface="ＭＳ Ｐゴシック" panose="020B0600070205080204" pitchFamily="34" charset="-128"/>
              </a:rPr>
              <a:t>Evaluar la próstata por visión directa.</a:t>
            </a:r>
          </a:p>
          <a:p>
            <a:pPr eaLnBrk="1" hangingPunct="1">
              <a:lnSpc>
                <a:spcPct val="100000"/>
              </a:lnSpc>
            </a:pPr>
            <a:r>
              <a:rPr lang="es-ES_tradnl" altLang="es-CO" sz="2000" dirty="0">
                <a:ea typeface="ＭＳ Ｐゴシック" panose="020B0600070205080204" pitchFamily="34" charset="-128"/>
              </a:rPr>
              <a:t>Hipertrofia </a:t>
            </a:r>
            <a:r>
              <a:rPr lang="es-ES_tradnl" altLang="es-CO" sz="2000" dirty="0" err="1">
                <a:ea typeface="ＭＳ Ｐゴシック" panose="020B0600070205080204" pitchFamily="34" charset="-128"/>
              </a:rPr>
              <a:t>endouretral</a:t>
            </a:r>
            <a:r>
              <a:rPr lang="es-ES_tradnl" altLang="es-CO" sz="2000" dirty="0">
                <a:ea typeface="ＭＳ Ｐゴシック" panose="020B0600070205080204" pitchFamily="34" charset="-128"/>
              </a:rPr>
              <a:t>.</a:t>
            </a:r>
          </a:p>
          <a:p>
            <a:pPr eaLnBrk="1" hangingPunct="1">
              <a:lnSpc>
                <a:spcPct val="100000"/>
              </a:lnSpc>
            </a:pPr>
            <a:r>
              <a:rPr lang="es-ES_tradnl" altLang="es-CO" sz="2000" dirty="0" err="1">
                <a:ea typeface="ＭＳ Ｐゴシック" panose="020B0600070205080204" pitchFamily="34" charset="-128"/>
              </a:rPr>
              <a:t>Dx</a:t>
            </a:r>
            <a:r>
              <a:rPr lang="es-ES_tradnl" altLang="es-CO" sz="2000" dirty="0">
                <a:ea typeface="ＭＳ Ｐゴシック" panose="020B0600070205080204" pitchFamily="34" charset="-128"/>
              </a:rPr>
              <a:t> de lóbulo medio.</a:t>
            </a:r>
          </a:p>
          <a:p>
            <a:pPr eaLnBrk="1" hangingPunct="1">
              <a:lnSpc>
                <a:spcPct val="100000"/>
              </a:lnSpc>
            </a:pPr>
            <a:r>
              <a:rPr lang="es-ES_tradnl" altLang="es-CO" sz="2000" dirty="0">
                <a:ea typeface="ＭＳ Ｐゴシック" panose="020B0600070205080204" pitchFamily="34" charset="-128"/>
              </a:rPr>
              <a:t>Descartar patología de la uretra (estenosis o cálculos).</a:t>
            </a:r>
          </a:p>
          <a:p>
            <a:pPr eaLnBrk="1" hangingPunct="1">
              <a:lnSpc>
                <a:spcPct val="100000"/>
              </a:lnSpc>
            </a:pPr>
            <a:r>
              <a:rPr lang="es-ES_tradnl" altLang="es-CO" sz="2000" dirty="0">
                <a:ea typeface="ＭＳ Ｐゴシック" panose="020B0600070205080204" pitchFamily="34" charset="-128"/>
              </a:rPr>
              <a:t>Valorar estado de la vejiga.</a:t>
            </a:r>
          </a:p>
          <a:p>
            <a:pPr eaLnBrk="1" hangingPunct="1">
              <a:lnSpc>
                <a:spcPct val="80000"/>
              </a:lnSpc>
              <a:buFontTx/>
              <a:buNone/>
            </a:pPr>
            <a:endParaRPr lang="es-ES_tradnl" altLang="es-CO" sz="2800" dirty="0">
              <a:ea typeface="ＭＳ Ｐゴシック" panose="020B0600070205080204" pitchFamily="34" charset="-128"/>
            </a:endParaRPr>
          </a:p>
        </p:txBody>
      </p:sp>
      <p:pic>
        <p:nvPicPr>
          <p:cNvPr id="41987" name="Picture 8" descr="enlarged">
            <a:extLst>
              <a:ext uri="{FF2B5EF4-FFF2-40B4-BE49-F238E27FC236}">
                <a16:creationId xmlns:a16="http://schemas.microsoft.com/office/drawing/2014/main" id="{33FB0A65-4EE5-094E-9877-BE997658153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71425" y="1778000"/>
            <a:ext cx="1657350" cy="16510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41988" name="Picture 10" descr="cystoscopy">
            <a:extLst>
              <a:ext uri="{FF2B5EF4-FFF2-40B4-BE49-F238E27FC236}">
                <a16:creationId xmlns:a16="http://schemas.microsoft.com/office/drawing/2014/main" id="{1D07B023-1406-4A43-A370-88244E2666C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12314" y="1778000"/>
            <a:ext cx="2429609" cy="16510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F1112C2C-8551-CD46-8D47-70EC59F5328A}"/>
              </a:ext>
            </a:extLst>
          </p:cNvPr>
          <p:cNvSpPr>
            <a:spLocks noGrp="1"/>
          </p:cNvSpPr>
          <p:nvPr>
            <p:ph type="title"/>
          </p:nvPr>
        </p:nvSpPr>
        <p:spPr>
          <a:xfrm>
            <a:off x="709772" y="171451"/>
            <a:ext cx="7886700" cy="1325563"/>
          </a:xfrm>
        </p:spPr>
        <p:txBody>
          <a:bodyPr>
            <a:normAutofit/>
          </a:bodyPr>
          <a:lstStyle/>
          <a:p>
            <a:r>
              <a:rPr lang="es-ES_tradnl" sz="4400" dirty="0"/>
              <a:t>DIAGNÓSTICO</a:t>
            </a:r>
          </a:p>
        </p:txBody>
      </p:sp>
    </p:spTree>
    <p:extLst>
      <p:ext uri="{BB962C8B-B14F-4D97-AF65-F5344CB8AC3E}">
        <p14:creationId xmlns:p14="http://schemas.microsoft.com/office/powerpoint/2010/main" val="1810775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A3CF6766-64CC-5346-BCA0-E31C3D0232A5}"/>
              </a:ext>
            </a:extLst>
          </p:cNvPr>
          <p:cNvSpPr>
            <a:spLocks noGrp="1" noRot="1" noChangeArrowheads="1"/>
          </p:cNvSpPr>
          <p:nvPr>
            <p:ph idx="1"/>
          </p:nvPr>
        </p:nvSpPr>
        <p:spPr>
          <a:xfrm>
            <a:off x="6193654" y="1677839"/>
            <a:ext cx="4033586" cy="4802185"/>
          </a:xfrm>
        </p:spPr>
        <p:txBody>
          <a:bodyPr/>
          <a:lstStyle/>
          <a:p>
            <a:pPr eaLnBrk="1" hangingPunct="1">
              <a:lnSpc>
                <a:spcPct val="70000"/>
              </a:lnSpc>
              <a:buFont typeface="Wingdings" pitchFamily="2" charset="2"/>
              <a:buNone/>
            </a:pPr>
            <a:r>
              <a:rPr lang="es-ES_tradnl" altLang="es-CO" sz="2400" b="1" dirty="0">
                <a:ea typeface="ＭＳ Ｐゴシック" panose="020B0600070205080204" pitchFamily="34" charset="-128"/>
              </a:rPr>
              <a:t>NO FARMACOLÓGICO:</a:t>
            </a:r>
          </a:p>
          <a:p>
            <a:pPr eaLnBrk="1" hangingPunct="1">
              <a:lnSpc>
                <a:spcPct val="100000"/>
              </a:lnSpc>
              <a:buFont typeface="Wingdings" pitchFamily="2" charset="2"/>
              <a:buNone/>
            </a:pPr>
            <a:endParaRPr lang="es-ES_tradnl" altLang="es-CO" sz="2400" u="sng" dirty="0">
              <a:ea typeface="ＭＳ Ｐゴシック" panose="020B0600070205080204" pitchFamily="34" charset="-128"/>
            </a:endParaRPr>
          </a:p>
          <a:p>
            <a:pPr eaLnBrk="1" hangingPunct="1">
              <a:lnSpc>
                <a:spcPct val="100000"/>
              </a:lnSpc>
            </a:pPr>
            <a:r>
              <a:rPr lang="es-ES_tradnl" altLang="es-CO" sz="2000" dirty="0">
                <a:ea typeface="ＭＳ Ｐゴシック" panose="020B0600070205080204" pitchFamily="34" charset="-128"/>
              </a:rPr>
              <a:t>Espera vigilante.</a:t>
            </a:r>
          </a:p>
          <a:p>
            <a:pPr eaLnBrk="1" hangingPunct="1">
              <a:lnSpc>
                <a:spcPct val="100000"/>
              </a:lnSpc>
            </a:pPr>
            <a:endParaRPr lang="es-ES_tradnl" altLang="es-CO" sz="2000" dirty="0">
              <a:ea typeface="ＭＳ Ｐゴシック" panose="020B0600070205080204" pitchFamily="34" charset="-128"/>
            </a:endParaRPr>
          </a:p>
          <a:p>
            <a:pPr eaLnBrk="1" hangingPunct="1">
              <a:lnSpc>
                <a:spcPct val="100000"/>
              </a:lnSpc>
            </a:pPr>
            <a:r>
              <a:rPr lang="es-ES_tradnl" altLang="es-CO" sz="2000" b="1" dirty="0">
                <a:ea typeface="ＭＳ Ｐゴシック" panose="020B0600070205080204" pitchFamily="34" charset="-128"/>
                <a:cs typeface="Arial" panose="020B0604020202020204" pitchFamily="34" charset="0"/>
              </a:rPr>
              <a:t>↓ ingesta de líquidos, cafeína y alcohol.</a:t>
            </a:r>
          </a:p>
          <a:p>
            <a:pPr eaLnBrk="1" hangingPunct="1">
              <a:lnSpc>
                <a:spcPct val="100000"/>
              </a:lnSpc>
            </a:pPr>
            <a:endParaRPr lang="es-ES_tradnl" altLang="es-CO" sz="2000" dirty="0">
              <a:ea typeface="ＭＳ Ｐゴシック" panose="020B0600070205080204" pitchFamily="34" charset="-128"/>
              <a:cs typeface="Arial" panose="020B0604020202020204" pitchFamily="34" charset="0"/>
            </a:endParaRPr>
          </a:p>
          <a:p>
            <a:pPr eaLnBrk="1" hangingPunct="1">
              <a:lnSpc>
                <a:spcPct val="100000"/>
              </a:lnSpc>
            </a:pPr>
            <a:r>
              <a:rPr lang="es-ES_tradnl" altLang="es-CO" sz="2000" dirty="0">
                <a:ea typeface="ＭＳ Ｐゴシック" panose="020B0600070205080204" pitchFamily="34" charset="-128"/>
              </a:rPr>
              <a:t>En pacientes con:</a:t>
            </a:r>
          </a:p>
          <a:p>
            <a:pPr lvl="1" eaLnBrk="1" hangingPunct="1">
              <a:lnSpc>
                <a:spcPct val="100000"/>
              </a:lnSpc>
              <a:buFontTx/>
              <a:buChar char="-"/>
            </a:pPr>
            <a:r>
              <a:rPr lang="es-ES_tradnl" altLang="es-CO" sz="1800" dirty="0">
                <a:ea typeface="ＭＳ Ｐゴシック" panose="020B0600070205080204" pitchFamily="34" charset="-128"/>
              </a:rPr>
              <a:t>Pocos síntomas.</a:t>
            </a:r>
          </a:p>
          <a:p>
            <a:pPr lvl="1" eaLnBrk="1" hangingPunct="1">
              <a:lnSpc>
                <a:spcPct val="100000"/>
              </a:lnSpc>
              <a:buFontTx/>
              <a:buChar char="-"/>
            </a:pPr>
            <a:r>
              <a:rPr lang="es-ES_tradnl" altLang="es-CO" sz="1800" dirty="0">
                <a:ea typeface="ＭＳ Ｐゴシック" panose="020B0600070205080204" pitchFamily="34" charset="-128"/>
              </a:rPr>
              <a:t>Próstatas no muy grandes (&lt; 40 gr).</a:t>
            </a:r>
          </a:p>
        </p:txBody>
      </p:sp>
      <p:sp>
        <p:nvSpPr>
          <p:cNvPr id="3" name="Title 2">
            <a:extLst>
              <a:ext uri="{FF2B5EF4-FFF2-40B4-BE49-F238E27FC236}">
                <a16:creationId xmlns:a16="http://schemas.microsoft.com/office/drawing/2014/main" id="{18EBAB4B-6CCD-5444-971F-0684993DCBF1}"/>
              </a:ext>
            </a:extLst>
          </p:cNvPr>
          <p:cNvSpPr>
            <a:spLocks noGrp="1"/>
          </p:cNvSpPr>
          <p:nvPr>
            <p:ph type="title"/>
          </p:nvPr>
        </p:nvSpPr>
        <p:spPr>
          <a:xfrm>
            <a:off x="625690" y="170985"/>
            <a:ext cx="7886700" cy="1325563"/>
          </a:xfrm>
        </p:spPr>
        <p:txBody>
          <a:bodyPr>
            <a:normAutofit/>
          </a:bodyPr>
          <a:lstStyle/>
          <a:p>
            <a:r>
              <a:rPr lang="es-ES_tradnl" sz="4400" dirty="0"/>
              <a:t>TRATAMIENTO MÉDICO </a:t>
            </a:r>
          </a:p>
        </p:txBody>
      </p:sp>
    </p:spTree>
    <p:extLst>
      <p:ext uri="{BB962C8B-B14F-4D97-AF65-F5344CB8AC3E}">
        <p14:creationId xmlns:p14="http://schemas.microsoft.com/office/powerpoint/2010/main" val="2447784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79A6C6-204B-3048-8DB0-24D306A76E47}"/>
              </a:ext>
            </a:extLst>
          </p:cNvPr>
          <p:cNvSpPr>
            <a:spLocks noGrp="1"/>
          </p:cNvSpPr>
          <p:nvPr>
            <p:ph type="title"/>
          </p:nvPr>
        </p:nvSpPr>
        <p:spPr>
          <a:xfrm>
            <a:off x="591525" y="328063"/>
            <a:ext cx="8260781" cy="1400530"/>
          </a:xfrm>
        </p:spPr>
        <p:txBody>
          <a:bodyPr>
            <a:normAutofit/>
          </a:bodyPr>
          <a:lstStyle/>
          <a:p>
            <a:r>
              <a:rPr lang="es-CO" sz="4400" dirty="0"/>
              <a:t>INHIBIDORES DE LA PRODUCCIÓN DE DHT</a:t>
            </a:r>
          </a:p>
        </p:txBody>
      </p:sp>
      <p:pic>
        <p:nvPicPr>
          <p:cNvPr id="4" name="Imagen 3">
            <a:extLst>
              <a:ext uri="{FF2B5EF4-FFF2-40B4-BE49-F238E27FC236}">
                <a16:creationId xmlns:a16="http://schemas.microsoft.com/office/drawing/2014/main" id="{C6616FCA-5C00-B845-9AA7-726D4056101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21915" y="2275131"/>
            <a:ext cx="7333603" cy="3989035"/>
          </a:xfrm>
          <a:prstGeom prst="rect">
            <a:avLst/>
          </a:prstGeom>
        </p:spPr>
      </p:pic>
    </p:spTree>
    <p:extLst>
      <p:ext uri="{BB962C8B-B14F-4D97-AF65-F5344CB8AC3E}">
        <p14:creationId xmlns:p14="http://schemas.microsoft.com/office/powerpoint/2010/main" val="3407725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ADFA5E2-677C-AF45-8293-A47E42206582}"/>
              </a:ext>
            </a:extLst>
          </p:cNvPr>
          <p:cNvSpPr>
            <a:spLocks noGrp="1" noRot="1" noChangeArrowheads="1"/>
          </p:cNvSpPr>
          <p:nvPr>
            <p:ph type="title"/>
          </p:nvPr>
        </p:nvSpPr>
        <p:spPr>
          <a:xfrm>
            <a:off x="677848" y="517477"/>
            <a:ext cx="8152766" cy="627861"/>
          </a:xfrm>
        </p:spPr>
        <p:txBody>
          <a:bodyPr rtlCol="0">
            <a:noAutofit/>
          </a:bodyPr>
          <a:lstStyle/>
          <a:p>
            <a:pPr>
              <a:defRPr/>
            </a:pPr>
            <a:r>
              <a:rPr lang="es-CO" altLang="es-ES" sz="4400" dirty="0"/>
              <a:t>TRATAMIENTO MÉDICO</a:t>
            </a:r>
          </a:p>
        </p:txBody>
      </p:sp>
      <p:sp>
        <p:nvSpPr>
          <p:cNvPr id="2" name="Rectangle 3">
            <a:extLst>
              <a:ext uri="{FF2B5EF4-FFF2-40B4-BE49-F238E27FC236}">
                <a16:creationId xmlns:a16="http://schemas.microsoft.com/office/drawing/2014/main" id="{0EC2DBE2-744E-7A44-B927-DDD442215229}"/>
              </a:ext>
            </a:extLst>
          </p:cNvPr>
          <p:cNvSpPr>
            <a:spLocks noGrp="1" noRot="1" noChangeArrowheads="1"/>
          </p:cNvSpPr>
          <p:nvPr>
            <p:ph idx="1"/>
          </p:nvPr>
        </p:nvSpPr>
        <p:spPr>
          <a:xfrm>
            <a:off x="6289183" y="1294638"/>
            <a:ext cx="4301814" cy="5164608"/>
          </a:xfrm>
        </p:spPr>
        <p:txBody>
          <a:bodyPr>
            <a:normAutofit fontScale="70000" lnSpcReduction="20000"/>
          </a:bodyPr>
          <a:lstStyle/>
          <a:p>
            <a:pPr eaLnBrk="1" hangingPunct="1">
              <a:lnSpc>
                <a:spcPct val="120000"/>
              </a:lnSpc>
              <a:buFont typeface="Wingdings" pitchFamily="2" charset="2"/>
              <a:buNone/>
            </a:pPr>
            <a:r>
              <a:rPr lang="es-ES_tradnl" altLang="es-CO" sz="4000" b="1" dirty="0">
                <a:ea typeface="ＭＳ Ｐゴシック" panose="020B0600070205080204" pitchFamily="34" charset="-128"/>
              </a:rPr>
              <a:t>FARMACOLÓGICO:</a:t>
            </a:r>
          </a:p>
          <a:p>
            <a:pPr eaLnBrk="1" hangingPunct="1">
              <a:lnSpc>
                <a:spcPct val="120000"/>
              </a:lnSpc>
              <a:buFont typeface="Wingdings" pitchFamily="2" charset="2"/>
              <a:buNone/>
            </a:pPr>
            <a:endParaRPr lang="es-ES_tradnl" altLang="es-CO" sz="2400" u="sng" dirty="0">
              <a:ea typeface="ＭＳ Ｐゴシック" panose="020B0600070205080204" pitchFamily="34" charset="-128"/>
            </a:endParaRPr>
          </a:p>
          <a:p>
            <a:pPr eaLnBrk="1" hangingPunct="1">
              <a:lnSpc>
                <a:spcPct val="120000"/>
              </a:lnSpc>
              <a:buFont typeface="Wingdings" pitchFamily="2" charset="2"/>
              <a:buNone/>
            </a:pPr>
            <a:r>
              <a:rPr lang="es-ES_tradnl" altLang="es-CO" sz="3400" b="1" dirty="0">
                <a:solidFill>
                  <a:srgbClr val="00ABA7"/>
                </a:solidFill>
                <a:ea typeface="ＭＳ Ｐゴシック" panose="020B0600070205080204" pitchFamily="34" charset="-128"/>
              </a:rPr>
              <a:t>INHIBIDORES 5 </a:t>
            </a:r>
            <a:r>
              <a:rPr lang="el-GR" altLang="es-CO" sz="3400" b="1" dirty="0">
                <a:solidFill>
                  <a:srgbClr val="00ABA7"/>
                </a:solidFill>
                <a:ea typeface="ＭＳ Ｐゴシック" panose="020B0600070205080204" pitchFamily="34" charset="-128"/>
                <a:cs typeface="Arial" panose="020B0604020202020204" pitchFamily="34" charset="0"/>
              </a:rPr>
              <a:t>α</a:t>
            </a:r>
            <a:r>
              <a:rPr lang="es-CO" altLang="es-CO" sz="3400" b="1" dirty="0">
                <a:solidFill>
                  <a:srgbClr val="00ABA7"/>
                </a:solidFill>
                <a:ea typeface="ＭＳ Ｐゴシック" panose="020B0600070205080204" pitchFamily="34" charset="-128"/>
                <a:cs typeface="Arial" panose="020B0604020202020204" pitchFamily="34" charset="0"/>
              </a:rPr>
              <a:t> </a:t>
            </a:r>
            <a:r>
              <a:rPr lang="es-ES_tradnl" altLang="es-CO" sz="3400" b="1" dirty="0">
                <a:solidFill>
                  <a:srgbClr val="00ABA7"/>
                </a:solidFill>
                <a:ea typeface="ＭＳ Ｐゴシック" panose="020B0600070205080204" pitchFamily="34" charset="-128"/>
              </a:rPr>
              <a:t>REDUCTASA</a:t>
            </a:r>
          </a:p>
          <a:p>
            <a:pPr marL="342900" lvl="1" indent="0">
              <a:lnSpc>
                <a:spcPct val="120000"/>
              </a:lnSpc>
              <a:buNone/>
            </a:pPr>
            <a:endParaRPr lang="es-ES_tradnl" altLang="es-CO" sz="2400" b="1" dirty="0">
              <a:ea typeface="ＭＳ Ｐゴシック" panose="020B0600070205080204" pitchFamily="34" charset="-128"/>
            </a:endParaRPr>
          </a:p>
          <a:p>
            <a:pPr>
              <a:lnSpc>
                <a:spcPct val="120000"/>
              </a:lnSpc>
            </a:pPr>
            <a:r>
              <a:rPr lang="es-ES_tradnl" altLang="es-CO" sz="2400" dirty="0">
                <a:ea typeface="ＭＳ Ｐゴシック" panose="020B0600070205080204" pitchFamily="34" charset="-128"/>
                <a:cs typeface="Arial" panose="020B0604020202020204" pitchFamily="34" charset="0"/>
              </a:rPr>
              <a:t>Uso continuo lleva a  ↓ 20 – 30 % de la glándula.</a:t>
            </a:r>
          </a:p>
          <a:p>
            <a:pPr>
              <a:lnSpc>
                <a:spcPct val="120000"/>
              </a:lnSpc>
            </a:pPr>
            <a:r>
              <a:rPr lang="es-ES_tradnl" altLang="es-CO" sz="2400" dirty="0">
                <a:ea typeface="ＭＳ Ｐゴシック" panose="020B0600070205080204" pitchFamily="34" charset="-128"/>
                <a:cs typeface="Arial" panose="020B0604020202020204" pitchFamily="34" charset="0"/>
              </a:rPr>
              <a:t>Efecto luego de mínimo 3 a 6 meses de uso.</a:t>
            </a:r>
          </a:p>
          <a:p>
            <a:pPr>
              <a:lnSpc>
                <a:spcPct val="120000"/>
              </a:lnSpc>
            </a:pPr>
            <a:r>
              <a:rPr lang="es-ES_tradnl" altLang="es-CO" sz="2400" dirty="0">
                <a:ea typeface="ＭＳ Ｐゴシック" panose="020B0600070205080204" pitchFamily="34" charset="-128"/>
                <a:cs typeface="Arial" panose="020B0604020202020204" pitchFamily="34" charset="0"/>
              </a:rPr>
              <a:t>↓ 50% el nivel de PSA total (no altera relación PSA total/libre)</a:t>
            </a:r>
            <a:r>
              <a:rPr lang="es-ES_tradnl" altLang="es-CO" sz="2400" dirty="0">
                <a:ea typeface="ＭＳ Ｐゴシック" panose="020B0600070205080204" pitchFamily="34" charset="-128"/>
                <a:cs typeface="Arial" panose="020B0604020202020204" pitchFamily="34" charset="0"/>
                <a:sym typeface="Wingdings" pitchFamily="2" charset="2"/>
              </a:rPr>
              <a:t> m</a:t>
            </a:r>
            <a:r>
              <a:rPr lang="es-ES_tradnl" altLang="es-CO" sz="2400" dirty="0">
                <a:ea typeface="ＭＳ Ｐゴシック" panose="020B0600070205080204" pitchFamily="34" charset="-128"/>
                <a:cs typeface="Arial" panose="020B0604020202020204" pitchFamily="34" charset="0"/>
              </a:rPr>
              <a:t>edir PSA al inicio del tratamiento.</a:t>
            </a:r>
          </a:p>
          <a:p>
            <a:pPr>
              <a:lnSpc>
                <a:spcPct val="120000"/>
              </a:lnSpc>
            </a:pPr>
            <a:r>
              <a:rPr lang="es-ES_tradnl" altLang="es-CO" sz="2400" dirty="0">
                <a:ea typeface="ＭＳ Ｐゴシック" panose="020B0600070205080204" pitchFamily="34" charset="-128"/>
                <a:cs typeface="Arial" panose="020B0604020202020204" pitchFamily="34" charset="0"/>
              </a:rPr>
              <a:t>Efectos secundarios (en ↓ %): ↓ </a:t>
            </a:r>
            <a:r>
              <a:rPr lang="es-ES_tradnl" altLang="es-CO" sz="2400" dirty="0" err="1">
                <a:ea typeface="ＭＳ Ｐゴシック" panose="020B0600070205080204" pitchFamily="34" charset="-128"/>
                <a:cs typeface="Arial" panose="020B0604020202020204" pitchFamily="34" charset="0"/>
              </a:rPr>
              <a:t>líbido</a:t>
            </a:r>
            <a:r>
              <a:rPr lang="es-ES_tradnl" altLang="es-CO" sz="2400" dirty="0">
                <a:ea typeface="ＭＳ Ｐゴシック" panose="020B0600070205080204" pitchFamily="34" charset="-128"/>
                <a:cs typeface="Arial" panose="020B0604020202020204" pitchFamily="34" charset="0"/>
              </a:rPr>
              <a:t>, disfunción eréctil, ↓ </a:t>
            </a:r>
            <a:r>
              <a:rPr lang="es-ES_tradnl" altLang="es-CO" sz="2400" dirty="0" err="1">
                <a:ea typeface="ＭＳ Ｐゴシック" panose="020B0600070205080204" pitchFamily="34" charset="-128"/>
                <a:cs typeface="Arial" panose="020B0604020202020204" pitchFamily="34" charset="0"/>
              </a:rPr>
              <a:t>vol</a:t>
            </a:r>
            <a:r>
              <a:rPr lang="es-ES_tradnl" altLang="es-CO" sz="2400" dirty="0">
                <a:ea typeface="ＭＳ Ｐゴシック" panose="020B0600070205080204" pitchFamily="34" charset="-128"/>
                <a:cs typeface="Arial" panose="020B0604020202020204" pitchFamily="34" charset="0"/>
              </a:rPr>
              <a:t> eyaculado .</a:t>
            </a:r>
          </a:p>
          <a:p>
            <a:pPr lvl="1" eaLnBrk="1" hangingPunct="1">
              <a:lnSpc>
                <a:spcPct val="120000"/>
              </a:lnSpc>
              <a:buFont typeface="Wingdings" pitchFamily="2" charset="2"/>
              <a:buChar char="Ø"/>
            </a:pPr>
            <a:endParaRPr lang="es-ES_tradnl" altLang="es-CO" sz="2400" dirty="0">
              <a:ea typeface="ＭＳ Ｐゴシック" panose="020B0600070205080204" pitchFamily="34" charset="-128"/>
              <a:cs typeface="Arial" panose="020B0604020202020204" pitchFamily="34" charset="0"/>
            </a:endParaRPr>
          </a:p>
        </p:txBody>
      </p:sp>
      <p:pic>
        <p:nvPicPr>
          <p:cNvPr id="9" name="Picture 5" descr="merck-finasteride">
            <a:extLst>
              <a:ext uri="{FF2B5EF4-FFF2-40B4-BE49-F238E27FC236}">
                <a16:creationId xmlns:a16="http://schemas.microsoft.com/office/drawing/2014/main" id="{97F15799-5E09-4C47-8483-702723F46BD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05594" y="1294638"/>
            <a:ext cx="3154247" cy="2150239"/>
          </a:xfrm>
          <a:prstGeom prst="rect">
            <a:avLst/>
          </a:prstGeom>
          <a:noFill/>
          <a:ln w="76200">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003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15BEE69A-697B-0A41-BB0C-6D62D13BA301}"/>
              </a:ext>
            </a:extLst>
          </p:cNvPr>
          <p:cNvSpPr>
            <a:spLocks noGrp="1" noRot="1" noChangeArrowheads="1"/>
          </p:cNvSpPr>
          <p:nvPr>
            <p:ph idx="1"/>
          </p:nvPr>
        </p:nvSpPr>
        <p:spPr>
          <a:xfrm>
            <a:off x="6289184" y="1993424"/>
            <a:ext cx="4099993" cy="4264307"/>
          </a:xfrm>
        </p:spPr>
        <p:txBody>
          <a:bodyPr>
            <a:normAutofit lnSpcReduction="10000"/>
          </a:bodyPr>
          <a:lstStyle/>
          <a:p>
            <a:pPr eaLnBrk="1" hangingPunct="1">
              <a:lnSpc>
                <a:spcPct val="100000"/>
              </a:lnSpc>
              <a:buFont typeface="Wingdings" pitchFamily="2" charset="2"/>
              <a:buNone/>
            </a:pPr>
            <a:r>
              <a:rPr lang="es-ES_tradnl" altLang="es-CO" sz="3000" b="1" dirty="0">
                <a:ea typeface="ＭＳ Ｐゴシック" panose="020B0600070205080204" pitchFamily="34" charset="-128"/>
              </a:rPr>
              <a:t>FARMACOLÓGICO:</a:t>
            </a:r>
          </a:p>
          <a:p>
            <a:pPr eaLnBrk="1" hangingPunct="1">
              <a:lnSpc>
                <a:spcPct val="100000"/>
              </a:lnSpc>
              <a:buFont typeface="Wingdings" pitchFamily="2" charset="2"/>
              <a:buNone/>
            </a:pPr>
            <a:endParaRPr lang="es-ES_tradnl" altLang="es-CO" sz="2800" u="sng" dirty="0">
              <a:ea typeface="ＭＳ Ｐゴシック" panose="020B0600070205080204" pitchFamily="34" charset="-128"/>
            </a:endParaRPr>
          </a:p>
          <a:p>
            <a:pPr eaLnBrk="1" hangingPunct="1">
              <a:lnSpc>
                <a:spcPct val="100000"/>
              </a:lnSpc>
              <a:buFont typeface="Wingdings" pitchFamily="2" charset="2"/>
              <a:buNone/>
            </a:pPr>
            <a:r>
              <a:rPr lang="es-ES_tradnl" altLang="es-CO" sz="2600" b="1" dirty="0">
                <a:solidFill>
                  <a:srgbClr val="00ABA7"/>
                </a:solidFill>
                <a:ea typeface="ＭＳ Ｐゴシック" panose="020B0600070205080204" pitchFamily="34" charset="-128"/>
              </a:rPr>
              <a:t>INHIBIDORES 5 </a:t>
            </a:r>
            <a:r>
              <a:rPr lang="el-GR" altLang="es-CO" sz="2600" b="1" dirty="0">
                <a:solidFill>
                  <a:srgbClr val="00ABA7"/>
                </a:solidFill>
                <a:ea typeface="ＭＳ Ｐゴシック" panose="020B0600070205080204" pitchFamily="34" charset="-128"/>
                <a:cs typeface="Arial" panose="020B0604020202020204" pitchFamily="34" charset="0"/>
              </a:rPr>
              <a:t>α</a:t>
            </a:r>
            <a:r>
              <a:rPr lang="es-CO" altLang="es-CO" sz="2600" b="1" dirty="0">
                <a:solidFill>
                  <a:srgbClr val="00ABA7"/>
                </a:solidFill>
                <a:ea typeface="ＭＳ Ｐゴシック" panose="020B0600070205080204" pitchFamily="34" charset="-128"/>
                <a:cs typeface="Arial" panose="020B0604020202020204" pitchFamily="34" charset="0"/>
              </a:rPr>
              <a:t> </a:t>
            </a:r>
            <a:r>
              <a:rPr lang="es-ES_tradnl" altLang="es-CO" sz="2600" b="1" dirty="0">
                <a:solidFill>
                  <a:srgbClr val="00ABA7"/>
                </a:solidFill>
                <a:ea typeface="ＭＳ Ｐゴシック" panose="020B0600070205080204" pitchFamily="34" charset="-128"/>
              </a:rPr>
              <a:t>REDUCTASA</a:t>
            </a:r>
          </a:p>
          <a:p>
            <a:pPr eaLnBrk="1" hangingPunct="1">
              <a:lnSpc>
                <a:spcPct val="100000"/>
              </a:lnSpc>
              <a:buFont typeface="Wingdings" pitchFamily="2" charset="2"/>
              <a:buNone/>
            </a:pPr>
            <a:endParaRPr lang="es-ES_tradnl" altLang="es-CO" sz="2800" b="1" dirty="0">
              <a:ea typeface="ＭＳ Ｐゴシック" panose="020B0600070205080204" pitchFamily="34" charset="-128"/>
            </a:endParaRPr>
          </a:p>
          <a:p>
            <a:pPr eaLnBrk="1" hangingPunct="1">
              <a:lnSpc>
                <a:spcPct val="100000"/>
              </a:lnSpc>
              <a:buFont typeface="Wingdings" pitchFamily="2" charset="2"/>
              <a:buNone/>
            </a:pPr>
            <a:r>
              <a:rPr lang="es-ES_tradnl" altLang="es-CO" sz="2600" b="1" dirty="0">
                <a:ea typeface="ＭＳ Ｐゴシック" panose="020B0600070205080204" pitchFamily="34" charset="-128"/>
              </a:rPr>
              <a:t>Asociación Europea recomienda su uso:</a:t>
            </a:r>
          </a:p>
          <a:p>
            <a:pPr lvl="1" eaLnBrk="1" hangingPunct="1">
              <a:lnSpc>
                <a:spcPct val="100000"/>
              </a:lnSpc>
            </a:pPr>
            <a:r>
              <a:rPr lang="es-ES_tradnl" altLang="es-CO" sz="2200" dirty="0">
                <a:ea typeface="ＭＳ Ｐゴシック" panose="020B0600070205080204" pitchFamily="34" charset="-128"/>
                <a:cs typeface="Arial" panose="020B0604020202020204" pitchFamily="34" charset="0"/>
              </a:rPr>
              <a:t>Síntomas moderados a severos.</a:t>
            </a:r>
          </a:p>
          <a:p>
            <a:pPr lvl="1" eaLnBrk="1" hangingPunct="1">
              <a:lnSpc>
                <a:spcPct val="100000"/>
              </a:lnSpc>
            </a:pPr>
            <a:r>
              <a:rPr lang="es-ES_tradnl" altLang="es-CO" sz="2200" dirty="0">
                <a:ea typeface="ＭＳ Ｐゴシック" panose="020B0600070205080204" pitchFamily="34" charset="-128"/>
                <a:cs typeface="Arial" panose="020B0604020202020204" pitchFamily="34" charset="0"/>
              </a:rPr>
              <a:t>Vol. prostático &gt; 40 gr.</a:t>
            </a:r>
          </a:p>
        </p:txBody>
      </p:sp>
      <p:pic>
        <p:nvPicPr>
          <p:cNvPr id="4" name="Imagen 3">
            <a:extLst>
              <a:ext uri="{FF2B5EF4-FFF2-40B4-BE49-F238E27FC236}">
                <a16:creationId xmlns:a16="http://schemas.microsoft.com/office/drawing/2014/main" id="{109D318F-B352-8841-8E68-0F3CC348D1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6186" y="2178111"/>
            <a:ext cx="3350136" cy="834532"/>
          </a:xfrm>
          <a:prstGeom prst="rect">
            <a:avLst/>
          </a:prstGeom>
        </p:spPr>
      </p:pic>
      <p:sp>
        <p:nvSpPr>
          <p:cNvPr id="3" name="Title 2">
            <a:extLst>
              <a:ext uri="{FF2B5EF4-FFF2-40B4-BE49-F238E27FC236}">
                <a16:creationId xmlns:a16="http://schemas.microsoft.com/office/drawing/2014/main" id="{58368757-8DBC-1443-951E-312E981EEB0A}"/>
              </a:ext>
            </a:extLst>
          </p:cNvPr>
          <p:cNvSpPr>
            <a:spLocks noGrp="1"/>
          </p:cNvSpPr>
          <p:nvPr>
            <p:ph type="title"/>
          </p:nvPr>
        </p:nvSpPr>
        <p:spPr>
          <a:xfrm>
            <a:off x="1869315" y="165817"/>
            <a:ext cx="7886700" cy="1325563"/>
          </a:xfrm>
        </p:spPr>
        <p:txBody>
          <a:bodyPr>
            <a:normAutofit/>
          </a:bodyPr>
          <a:lstStyle/>
          <a:p>
            <a:r>
              <a:rPr lang="es-ES_tradnl" sz="4400" dirty="0"/>
              <a:t>TRATAMIENTO</a:t>
            </a:r>
          </a:p>
        </p:txBody>
      </p:sp>
    </p:spTree>
    <p:extLst>
      <p:ext uri="{BB962C8B-B14F-4D97-AF65-F5344CB8AC3E}">
        <p14:creationId xmlns:p14="http://schemas.microsoft.com/office/powerpoint/2010/main" val="385088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0B9C8357-2420-AC4F-8B4C-E3032040FA44}"/>
              </a:ext>
            </a:extLst>
          </p:cNvPr>
          <p:cNvSpPr txBox="1">
            <a:spLocks noChangeArrowheads="1"/>
          </p:cNvSpPr>
          <p:nvPr/>
        </p:nvSpPr>
        <p:spPr bwMode="auto">
          <a:xfrm>
            <a:off x="6284250" y="1599154"/>
            <a:ext cx="4220905" cy="281369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lIns="91440" tIns="45720" rIns="91440" bIns="45720" rtlCol="0">
            <a:normAutofit fontScale="70000" lnSpcReduction="20000"/>
          </a:bodyPr>
          <a:lstStyle>
            <a:lvl1pPr>
              <a:defRPr sz="2400" i="1">
                <a:solidFill>
                  <a:schemeClr val="tx1"/>
                </a:solidFill>
                <a:latin typeface="Arial" panose="020B0604020202020204" pitchFamily="34" charset="0"/>
                <a:ea typeface="ＭＳ Ｐゴシック" panose="020B0600070205080204" pitchFamily="34" charset="-128"/>
              </a:defRPr>
            </a:lvl1pPr>
            <a:lvl2pPr>
              <a:defRPr sz="2400" i="1">
                <a:solidFill>
                  <a:schemeClr val="tx1"/>
                </a:solidFill>
                <a:latin typeface="Arial" panose="020B0604020202020204" pitchFamily="34" charset="0"/>
                <a:ea typeface="ＭＳ Ｐゴシック" panose="020B0600070205080204" pitchFamily="34" charset="-128"/>
              </a:defRPr>
            </a:lvl2pPr>
            <a:lvl3pPr>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marL="342900" indent="-342900">
              <a:lnSpc>
                <a:spcPct val="90000"/>
              </a:lnSpc>
              <a:spcBef>
                <a:spcPts val="1000"/>
              </a:spcBef>
              <a:buClr>
                <a:srgbClr val="152B48"/>
              </a:buClr>
              <a:buSzPct val="80000"/>
              <a:buFont typeface="Arial" panose="020B0604020202020204" pitchFamily="34" charset="0"/>
              <a:buChar char="•"/>
            </a:pPr>
            <a:r>
              <a:rPr lang="en-US" altLang="es-CO" sz="29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Mc NEAL.</a:t>
            </a:r>
          </a:p>
          <a:p>
            <a:pPr marL="342900" indent="-342900">
              <a:spcBef>
                <a:spcPts val="1000"/>
              </a:spcBef>
              <a:buClr>
                <a:srgbClr val="152B48"/>
              </a:buClr>
              <a:buSzPct val="80000"/>
              <a:buFont typeface="Arial" panose="020B0604020202020204" pitchFamily="34" charset="0"/>
              <a:buChar char="•"/>
              <a:defRPr/>
            </a:pPr>
            <a:r>
              <a:rPr lang="en-US" altLang="es-CO" sz="29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a:t>
            </a:r>
            <a:r>
              <a:rPr lang="en-US" sz="2900" i="0" dirty="0">
                <a:ln w="0"/>
                <a:solidFill>
                  <a:srgbClr val="152B48"/>
                </a:solidFill>
                <a:effectLst>
                  <a:outerShdw blurRad="38100" dist="19050" dir="2700000" algn="tl" rotWithShape="0">
                    <a:schemeClr val="dk1">
                      <a:alpha val="40000"/>
                    </a:schemeClr>
                  </a:outerShdw>
                </a:effectLst>
                <a:latin typeface="Montserrat" pitchFamily="2" charset="77"/>
              </a:rPr>
              <a:t>Zona de </a:t>
            </a:r>
            <a:r>
              <a:rPr lang="en-US" sz="2900" i="0" dirty="0" err="1">
                <a:ln w="0"/>
                <a:solidFill>
                  <a:srgbClr val="152B48"/>
                </a:solidFill>
                <a:effectLst>
                  <a:outerShdw blurRad="38100" dist="19050" dir="2700000" algn="tl" rotWithShape="0">
                    <a:schemeClr val="dk1">
                      <a:alpha val="40000"/>
                    </a:schemeClr>
                  </a:outerShdw>
                </a:effectLst>
                <a:latin typeface="Montserrat" pitchFamily="2" charset="77"/>
              </a:rPr>
              <a:t>transición</a:t>
            </a:r>
            <a:r>
              <a:rPr lang="en-US" sz="2900" i="0" dirty="0">
                <a:ln w="0"/>
                <a:solidFill>
                  <a:srgbClr val="152B48"/>
                </a:solidFill>
                <a:effectLst>
                  <a:outerShdw blurRad="38100" dist="19050" dir="2700000" algn="tl" rotWithShape="0">
                    <a:schemeClr val="dk1">
                      <a:alpha val="40000"/>
                    </a:schemeClr>
                  </a:outerShdw>
                </a:effectLst>
                <a:latin typeface="Montserrat" pitchFamily="2" charset="77"/>
              </a:rPr>
              <a:t>:</a:t>
            </a:r>
          </a:p>
          <a:p>
            <a:pPr marL="800100" lvl="1" indent="-342900">
              <a:spcBef>
                <a:spcPts val="1000"/>
              </a:spcBef>
              <a:buClr>
                <a:srgbClr val="152B48"/>
              </a:buClr>
              <a:buSzPct val="80000"/>
              <a:buFont typeface="Wingdings" pitchFamily="2" charset="2"/>
              <a:buChar char="§"/>
              <a:defRPr/>
            </a:pPr>
            <a:r>
              <a:rPr lang="en-US" sz="2600" i="0" dirty="0">
                <a:ln w="0"/>
                <a:solidFill>
                  <a:srgbClr val="152B48"/>
                </a:solidFill>
                <a:effectLst>
                  <a:outerShdw blurRad="38100" dist="19050" dir="2700000" algn="tl" rotWithShape="0">
                    <a:schemeClr val="dk1">
                      <a:alpha val="40000"/>
                    </a:schemeClr>
                  </a:outerShdw>
                </a:effectLst>
                <a:latin typeface="Montserrat" pitchFamily="2" charset="77"/>
              </a:rPr>
              <a:t>4 a 5 % del </a:t>
            </a:r>
            <a:r>
              <a:rPr lang="en-US" sz="2600" i="0" dirty="0" err="1">
                <a:ln w="0"/>
                <a:solidFill>
                  <a:srgbClr val="152B48"/>
                </a:solidFill>
                <a:effectLst>
                  <a:outerShdw blurRad="38100" dist="19050" dir="2700000" algn="tl" rotWithShape="0">
                    <a:schemeClr val="dk1">
                      <a:alpha val="40000"/>
                    </a:schemeClr>
                  </a:outerShdw>
                </a:effectLst>
                <a:latin typeface="Montserrat" pitchFamily="2" charset="77"/>
              </a:rPr>
              <a:t>tejido</a:t>
            </a:r>
            <a:r>
              <a:rPr lang="en-US" sz="2600" i="0" dirty="0">
                <a:ln w="0"/>
                <a:solidFill>
                  <a:srgbClr val="152B48"/>
                </a:solidFill>
                <a:effectLst>
                  <a:outerShdw blurRad="38100" dist="19050" dir="2700000" algn="tl" rotWithShape="0">
                    <a:schemeClr val="dk1">
                      <a:alpha val="40000"/>
                    </a:schemeClr>
                  </a:outerShdw>
                </a:effectLst>
                <a:latin typeface="Montserrat" pitchFamily="2" charset="77"/>
              </a:rPr>
              <a:t> glandular.</a:t>
            </a:r>
          </a:p>
          <a:p>
            <a:pPr marL="800100" lvl="1" indent="-342900">
              <a:spcBef>
                <a:spcPts val="1000"/>
              </a:spcBef>
              <a:buClr>
                <a:srgbClr val="152B48"/>
              </a:buClr>
              <a:buSzPct val="80000"/>
              <a:buFont typeface="Wingdings" pitchFamily="2" charset="2"/>
              <a:buChar char="§"/>
              <a:defRPr/>
            </a:pPr>
            <a:r>
              <a:rPr lang="en-US" sz="2600" i="0" dirty="0">
                <a:ln w="0"/>
                <a:solidFill>
                  <a:srgbClr val="152B48"/>
                </a:solidFill>
                <a:effectLst>
                  <a:outerShdw blurRad="38100" dist="19050" dir="2700000" algn="tl" rotWithShape="0">
                    <a:schemeClr val="dk1">
                      <a:alpha val="40000"/>
                    </a:schemeClr>
                  </a:outerShdw>
                </a:effectLst>
                <a:latin typeface="Montserrat" pitchFamily="2" charset="77"/>
              </a:rPr>
              <a:t>Sitio </a:t>
            </a:r>
            <a:r>
              <a:rPr lang="en-US" sz="2600" i="0" dirty="0" err="1">
                <a:ln w="0"/>
                <a:solidFill>
                  <a:srgbClr val="152B48"/>
                </a:solidFill>
                <a:effectLst>
                  <a:outerShdw blurRad="38100" dist="19050" dir="2700000" algn="tl" rotWithShape="0">
                    <a:schemeClr val="dk1">
                      <a:alpha val="40000"/>
                    </a:schemeClr>
                  </a:outerShdw>
                </a:effectLst>
                <a:latin typeface="Montserrat" pitchFamily="2" charset="77"/>
              </a:rPr>
              <a:t>donde</a:t>
            </a:r>
            <a:r>
              <a:rPr lang="en-US" sz="2600" i="0" dirty="0">
                <a:ln w="0"/>
                <a:solidFill>
                  <a:srgbClr val="152B48"/>
                </a:solidFill>
                <a:effectLst>
                  <a:outerShdw blurRad="38100" dist="19050" dir="2700000" algn="tl" rotWithShape="0">
                    <a:schemeClr val="dk1">
                      <a:alpha val="40000"/>
                    </a:schemeClr>
                  </a:outerShdw>
                </a:effectLst>
                <a:latin typeface="Montserrat" pitchFamily="2" charset="77"/>
              </a:rPr>
              <a:t> se </a:t>
            </a:r>
            <a:r>
              <a:rPr lang="en-US" sz="2600" i="0" dirty="0" err="1">
                <a:ln w="0"/>
                <a:solidFill>
                  <a:srgbClr val="152B48"/>
                </a:solidFill>
                <a:effectLst>
                  <a:outerShdw blurRad="38100" dist="19050" dir="2700000" algn="tl" rotWithShape="0">
                    <a:schemeClr val="dk1">
                      <a:alpha val="40000"/>
                    </a:schemeClr>
                  </a:outerShdw>
                </a:effectLst>
                <a:latin typeface="Montserrat" pitchFamily="2" charset="77"/>
              </a:rPr>
              <a:t>origina</a:t>
            </a:r>
            <a:r>
              <a:rPr lang="en-US" sz="2600" i="0" dirty="0">
                <a:ln w="0"/>
                <a:solidFill>
                  <a:srgbClr val="152B48"/>
                </a:solidFill>
                <a:effectLst>
                  <a:outerShdw blurRad="38100" dist="19050" dir="2700000" algn="tl" rotWithShape="0">
                    <a:schemeClr val="dk1">
                      <a:alpha val="40000"/>
                    </a:schemeClr>
                  </a:outerShdw>
                </a:effectLst>
                <a:latin typeface="Montserrat" pitchFamily="2" charset="77"/>
              </a:rPr>
              <a:t> la HPB.</a:t>
            </a:r>
            <a:endParaRPr lang="en-US" altLang="es-CO"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endParaRPr>
          </a:p>
          <a:p>
            <a:pPr marL="342900" indent="-342900">
              <a:lnSpc>
                <a:spcPct val="90000"/>
              </a:lnSpc>
              <a:spcBef>
                <a:spcPts val="1000"/>
              </a:spcBef>
              <a:buClr>
                <a:srgbClr val="152B48"/>
              </a:buClr>
              <a:buSzPct val="80000"/>
              <a:buFont typeface="Arial" panose="020B0604020202020204" pitchFamily="34" charset="0"/>
              <a:buChar char="•"/>
            </a:pPr>
            <a:r>
              <a:rPr lang="en-US" altLang="es-CO" sz="29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Zona central:</a:t>
            </a:r>
          </a:p>
          <a:p>
            <a:pPr marL="914400" lvl="1" indent="-457200">
              <a:lnSpc>
                <a:spcPct val="90000"/>
              </a:lnSpc>
              <a:spcBef>
                <a:spcPts val="1000"/>
              </a:spcBef>
              <a:buClr>
                <a:srgbClr val="152B48"/>
              </a:buClr>
              <a:buSzPct val="80000"/>
              <a:buFont typeface="Wingdings" pitchFamily="2" charset="2"/>
              <a:buChar char="§"/>
            </a:pPr>
            <a:r>
              <a:rPr lang="en-US" altLang="es-CO" sz="26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25 % del </a:t>
            </a:r>
            <a:r>
              <a:rPr lang="en-US" altLang="es-CO" sz="2600" i="0" dirty="0" err="1">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tejido</a:t>
            </a:r>
            <a:r>
              <a:rPr lang="en-US" altLang="es-CO" sz="26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glandular.</a:t>
            </a:r>
          </a:p>
          <a:p>
            <a:pPr marL="342900" indent="-342900">
              <a:lnSpc>
                <a:spcPct val="90000"/>
              </a:lnSpc>
              <a:spcBef>
                <a:spcPts val="1000"/>
              </a:spcBef>
              <a:buClr>
                <a:srgbClr val="152B48"/>
              </a:buClr>
              <a:buSzPct val="80000"/>
              <a:buFont typeface="Arial" panose="020B0604020202020204" pitchFamily="34" charset="0"/>
              <a:buChar char="•"/>
            </a:pPr>
            <a:endParaRPr lang="en-US" altLang="es-CO"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endParaRPr>
          </a:p>
          <a:p>
            <a:pPr marL="285750" indent="-285750">
              <a:lnSpc>
                <a:spcPct val="90000"/>
              </a:lnSpc>
              <a:spcBef>
                <a:spcPts val="1000"/>
              </a:spcBef>
              <a:buClr>
                <a:srgbClr val="152B48"/>
              </a:buClr>
              <a:buSzPct val="80000"/>
              <a:buFont typeface="Arial" panose="020B0604020202020204" pitchFamily="34" charset="0"/>
              <a:buChar char="•"/>
            </a:pPr>
            <a:endParaRPr lang="en-US" altLang="es-CO" sz="1800" i="0" dirty="0">
              <a:ln w="0"/>
              <a:solidFill>
                <a:srgbClr val="152B48"/>
              </a:solidFill>
              <a:effectLst>
                <a:outerShdw blurRad="38100" dist="19050" dir="2700000" algn="tl" rotWithShape="0">
                  <a:schemeClr val="dk1">
                    <a:alpha val="40000"/>
                  </a:schemeClr>
                </a:outerShdw>
              </a:effectLst>
              <a:latin typeface="+mj-lt"/>
              <a:ea typeface="+mj-ea"/>
              <a:cs typeface="+mj-cs"/>
            </a:endParaRPr>
          </a:p>
        </p:txBody>
      </p:sp>
      <p:pic>
        <p:nvPicPr>
          <p:cNvPr id="6" name="Imagen 5">
            <a:extLst>
              <a:ext uri="{FF2B5EF4-FFF2-40B4-BE49-F238E27FC236}">
                <a16:creationId xmlns:a16="http://schemas.microsoft.com/office/drawing/2014/main" id="{81985FDF-E84C-8141-9D85-A9E106AF9B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2294" y="1915710"/>
            <a:ext cx="3988715" cy="2123990"/>
          </a:xfrm>
          <a:prstGeom prst="rect">
            <a:avLst/>
          </a:prstGeom>
          <a:effectLst/>
        </p:spPr>
      </p:pic>
      <p:sp>
        <p:nvSpPr>
          <p:cNvPr id="18434" name="Rectangle 2">
            <a:extLst>
              <a:ext uri="{FF2B5EF4-FFF2-40B4-BE49-F238E27FC236}">
                <a16:creationId xmlns:a16="http://schemas.microsoft.com/office/drawing/2014/main" id="{9DE1C026-2397-1343-880F-04F82FFC8563}"/>
              </a:ext>
            </a:extLst>
          </p:cNvPr>
          <p:cNvSpPr>
            <a:spLocks noChangeArrowheads="1"/>
          </p:cNvSpPr>
          <p:nvPr/>
        </p:nvSpPr>
        <p:spPr bwMode="auto">
          <a:xfrm>
            <a:off x="1847850" y="620714"/>
            <a:ext cx="8496300" cy="5761037"/>
          </a:xfrm>
          <a:prstGeom prst="rect">
            <a:avLst/>
          </a:prstGeom>
          <a:noFill/>
          <a:ln>
            <a:noFill/>
          </a:ln>
          <a:effectLst/>
          <a:extLst>
            <a:ext uri="{909E8E84-426E-40dd-AFC4-6F175D3DCCD1}">
              <a14:hiddenFill xmlns="" xmlns:a14="http://schemas.microsoft.com/office/drawing/2010/main">
                <a:gradFill rotWithShape="1">
                  <a:gsLst>
                    <a:gs pos="0">
                      <a:srgbClr val="33CCFF">
                        <a:alpha val="84000"/>
                      </a:srgbClr>
                    </a:gs>
                    <a:gs pos="100000">
                      <a:srgbClr val="3366CC">
                        <a:alpha val="43999"/>
                      </a:srgbClr>
                    </a:gs>
                  </a:gsLst>
                  <a:path path="rect">
                    <a:fillToRect r="100000" b="100000"/>
                  </a:path>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s-ES">
              <a:latin typeface="Arial" charset="0"/>
              <a:ea typeface="ＭＳ Ｐゴシック" charset="0"/>
            </a:endParaRPr>
          </a:p>
        </p:txBody>
      </p:sp>
      <p:sp>
        <p:nvSpPr>
          <p:cNvPr id="16" name="Text Box 4">
            <a:extLst>
              <a:ext uri="{FF2B5EF4-FFF2-40B4-BE49-F238E27FC236}">
                <a16:creationId xmlns:a16="http://schemas.microsoft.com/office/drawing/2014/main" id="{C07BF555-0031-804A-8FAC-076335883082}"/>
              </a:ext>
            </a:extLst>
          </p:cNvPr>
          <p:cNvSpPr txBox="1">
            <a:spLocks noChangeArrowheads="1"/>
          </p:cNvSpPr>
          <p:nvPr/>
        </p:nvSpPr>
        <p:spPr bwMode="auto">
          <a:xfrm>
            <a:off x="6374845" y="4039700"/>
            <a:ext cx="4220905" cy="199572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lIns="91440" tIns="45720" rIns="91440" bIns="45720" rtlCol="0">
            <a:normAutofit/>
          </a:bodyPr>
          <a:lstStyle>
            <a:lvl1pPr>
              <a:defRPr sz="2400" i="1">
                <a:solidFill>
                  <a:schemeClr val="tx1"/>
                </a:solidFill>
                <a:latin typeface="Arial" panose="020B0604020202020204" pitchFamily="34" charset="0"/>
                <a:ea typeface="ＭＳ Ｐゴシック" panose="020B0600070205080204" pitchFamily="34" charset="-128"/>
              </a:defRPr>
            </a:lvl1pPr>
            <a:lvl2pPr>
              <a:defRPr sz="2400" i="1">
                <a:solidFill>
                  <a:schemeClr val="tx1"/>
                </a:solidFill>
                <a:latin typeface="Arial" panose="020B0604020202020204" pitchFamily="34" charset="0"/>
                <a:ea typeface="ＭＳ Ｐゴシック" panose="020B0600070205080204" pitchFamily="34" charset="-128"/>
              </a:defRPr>
            </a:lvl2pPr>
            <a:lvl3pPr>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pPr marL="285750" indent="-285750">
              <a:lnSpc>
                <a:spcPct val="90000"/>
              </a:lnSpc>
              <a:spcBef>
                <a:spcPts val="1000"/>
              </a:spcBef>
              <a:buClr>
                <a:srgbClr val="152B48"/>
              </a:buClr>
              <a:buSzPct val="80000"/>
              <a:buFont typeface="Arial" panose="020B0604020202020204" pitchFamily="34" charset="0"/>
              <a:buChar char="•"/>
            </a:pPr>
            <a:r>
              <a:rPr lang="en-US"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Zona </a:t>
            </a:r>
            <a:r>
              <a:rPr lang="en-US" sz="2000" i="0" dirty="0" err="1">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periférica</a:t>
            </a:r>
            <a:r>
              <a:rPr lang="en-US"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a:t>
            </a:r>
            <a:endParaRPr lang="en-US" altLang="es-CO" sz="2000" i="0" dirty="0">
              <a:ln w="0"/>
              <a:solidFill>
                <a:srgbClr val="152B48"/>
              </a:solidFill>
              <a:effectLst>
                <a:outerShdw blurRad="38100" dist="19050" dir="2700000" algn="tl" rotWithShape="0">
                  <a:schemeClr val="dk1">
                    <a:alpha val="40000"/>
                  </a:schemeClr>
                </a:outerShdw>
              </a:effectLst>
              <a:latin typeface="Montserrat" pitchFamily="2" charset="77"/>
            </a:endParaRPr>
          </a:p>
          <a:p>
            <a:pPr marL="742950" lvl="1" indent="-285750">
              <a:lnSpc>
                <a:spcPct val="90000"/>
              </a:lnSpc>
              <a:spcBef>
                <a:spcPts val="1000"/>
              </a:spcBef>
              <a:buClr>
                <a:srgbClr val="152B48"/>
              </a:buClr>
              <a:buSzPct val="80000"/>
              <a:buFont typeface="Wingdings" pitchFamily="2" charset="2"/>
              <a:buChar char="§"/>
            </a:pPr>
            <a:r>
              <a:rPr lang="en-US" altLang="es-CO" sz="1800" i="0" dirty="0">
                <a:ln w="0"/>
                <a:effectLst>
                  <a:outerShdw blurRad="38100" dist="19050" dir="2700000" algn="tl" rotWithShape="0">
                    <a:schemeClr val="dk1">
                      <a:alpha val="40000"/>
                    </a:schemeClr>
                  </a:outerShdw>
                </a:effectLst>
                <a:latin typeface="Montserrat" pitchFamily="2" charset="77"/>
              </a:rPr>
              <a:t> </a:t>
            </a:r>
            <a:r>
              <a:rPr lang="en-US" altLang="es-CO" sz="1800" i="0" dirty="0">
                <a:ln w="0"/>
                <a:solidFill>
                  <a:srgbClr val="152B48"/>
                </a:solidFill>
                <a:effectLst>
                  <a:outerShdw blurRad="38100" dist="19050" dir="2700000" algn="tl" rotWithShape="0">
                    <a:schemeClr val="dk1">
                      <a:alpha val="40000"/>
                    </a:schemeClr>
                  </a:outerShdw>
                </a:effectLst>
                <a:latin typeface="Montserrat" pitchFamily="2" charset="77"/>
              </a:rPr>
              <a:t>70 % del </a:t>
            </a:r>
            <a:r>
              <a:rPr lang="en-US" altLang="es-CO" sz="1800" i="0" dirty="0" err="1">
                <a:ln w="0"/>
                <a:solidFill>
                  <a:srgbClr val="152B48"/>
                </a:solidFill>
                <a:effectLst>
                  <a:outerShdw blurRad="38100" dist="19050" dir="2700000" algn="tl" rotWithShape="0">
                    <a:schemeClr val="dk1">
                      <a:alpha val="40000"/>
                    </a:schemeClr>
                  </a:outerShdw>
                </a:effectLst>
                <a:latin typeface="Montserrat" pitchFamily="2" charset="77"/>
              </a:rPr>
              <a:t>tejido</a:t>
            </a:r>
            <a:r>
              <a:rPr lang="en-US" altLang="es-CO" sz="1800" i="0" dirty="0">
                <a:ln w="0"/>
                <a:solidFill>
                  <a:srgbClr val="152B48"/>
                </a:solidFill>
                <a:effectLst>
                  <a:outerShdw blurRad="38100" dist="19050" dir="2700000" algn="tl" rotWithShape="0">
                    <a:schemeClr val="dk1">
                      <a:alpha val="40000"/>
                    </a:schemeClr>
                  </a:outerShdw>
                </a:effectLst>
                <a:latin typeface="Montserrat" pitchFamily="2" charset="77"/>
              </a:rPr>
              <a:t> glandular</a:t>
            </a:r>
          </a:p>
          <a:p>
            <a:pPr marL="742950" lvl="1" indent="-285750">
              <a:lnSpc>
                <a:spcPct val="90000"/>
              </a:lnSpc>
              <a:spcBef>
                <a:spcPts val="1000"/>
              </a:spcBef>
              <a:buClr>
                <a:srgbClr val="152B48"/>
              </a:buClr>
              <a:buSzPct val="80000"/>
              <a:buFont typeface="Wingdings" pitchFamily="2" charset="2"/>
              <a:buChar char="§"/>
            </a:pPr>
            <a:r>
              <a:rPr lang="en-US" altLang="es-CO" sz="1800" i="0" dirty="0">
                <a:ln w="0"/>
                <a:solidFill>
                  <a:srgbClr val="152B48"/>
                </a:solidFill>
                <a:effectLst>
                  <a:outerShdw blurRad="38100" dist="19050" dir="2700000" algn="tl" rotWithShape="0">
                    <a:schemeClr val="dk1">
                      <a:alpha val="40000"/>
                    </a:schemeClr>
                  </a:outerShdw>
                </a:effectLst>
                <a:latin typeface="Montserrat" pitchFamily="2" charset="77"/>
              </a:rPr>
              <a:t> Se </a:t>
            </a:r>
            <a:r>
              <a:rPr lang="en-US" altLang="es-CO" sz="1800" i="0" dirty="0" err="1">
                <a:ln w="0"/>
                <a:solidFill>
                  <a:srgbClr val="152B48"/>
                </a:solidFill>
                <a:effectLst>
                  <a:outerShdw blurRad="38100" dist="19050" dir="2700000" algn="tl" rotWithShape="0">
                    <a:schemeClr val="dk1">
                      <a:alpha val="40000"/>
                    </a:schemeClr>
                  </a:outerShdw>
                </a:effectLst>
                <a:latin typeface="Montserrat" pitchFamily="2" charset="77"/>
              </a:rPr>
              <a:t>originan</a:t>
            </a:r>
            <a:r>
              <a:rPr lang="en-US" altLang="es-CO" sz="1800" i="0" dirty="0">
                <a:ln w="0"/>
                <a:solidFill>
                  <a:srgbClr val="152B48"/>
                </a:solidFill>
                <a:effectLst>
                  <a:outerShdw blurRad="38100" dist="19050" dir="2700000" algn="tl" rotWithShape="0">
                    <a:schemeClr val="dk1">
                      <a:alpha val="40000"/>
                    </a:schemeClr>
                  </a:outerShdw>
                </a:effectLst>
                <a:latin typeface="Montserrat" pitchFamily="2" charset="77"/>
              </a:rPr>
              <a:t> la </a:t>
            </a:r>
            <a:r>
              <a:rPr lang="en-US" altLang="es-CO" sz="1800" i="0" dirty="0" err="1">
                <a:ln w="0"/>
                <a:solidFill>
                  <a:srgbClr val="152B48"/>
                </a:solidFill>
                <a:effectLst>
                  <a:outerShdw blurRad="38100" dist="19050" dir="2700000" algn="tl" rotWithShape="0">
                    <a:schemeClr val="dk1">
                      <a:alpha val="40000"/>
                    </a:schemeClr>
                  </a:outerShdw>
                </a:effectLst>
                <a:latin typeface="Montserrat" pitchFamily="2" charset="77"/>
              </a:rPr>
              <a:t>mayoría</a:t>
            </a:r>
            <a:r>
              <a:rPr lang="en-US" altLang="es-CO" sz="1800" i="0" dirty="0">
                <a:ln w="0"/>
                <a:solidFill>
                  <a:srgbClr val="152B48"/>
                </a:solidFill>
                <a:effectLst>
                  <a:outerShdw blurRad="38100" dist="19050" dir="2700000" algn="tl" rotWithShape="0">
                    <a:schemeClr val="dk1">
                      <a:alpha val="40000"/>
                    </a:schemeClr>
                  </a:outerShdw>
                </a:effectLst>
                <a:latin typeface="Montserrat" pitchFamily="2" charset="77"/>
              </a:rPr>
              <a:t> de los adenocarcinomas.</a:t>
            </a:r>
            <a:endParaRPr lang="en-US" sz="1800" i="0" dirty="0">
              <a:ln w="0"/>
              <a:effectLst>
                <a:outerShdw blurRad="38100" dist="19050" dir="2700000" algn="tl" rotWithShape="0">
                  <a:schemeClr val="dk1">
                    <a:alpha val="40000"/>
                  </a:schemeClr>
                </a:outerShdw>
              </a:effectLst>
              <a:latin typeface="Montserrat" pitchFamily="2" charset="77"/>
              <a:ea typeface="+mj-ea"/>
              <a:cs typeface="+mj-cs"/>
            </a:endParaRPr>
          </a:p>
          <a:p>
            <a:pPr marL="285750" indent="-285750">
              <a:spcBef>
                <a:spcPts val="1000"/>
              </a:spcBef>
              <a:buClr>
                <a:srgbClr val="152B48"/>
              </a:buClr>
              <a:buSzPct val="80000"/>
              <a:buFont typeface="Arial" panose="020B0604020202020204" pitchFamily="34" charset="0"/>
              <a:buChar char="•"/>
              <a:defRPr/>
            </a:pPr>
            <a:r>
              <a:rPr lang="en-US"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rPr>
              <a:t> Fibromuscular anterior.</a:t>
            </a:r>
            <a:endParaRPr lang="en-US" altLang="es-CO" sz="2000" i="0" dirty="0">
              <a:ln w="0"/>
              <a:solidFill>
                <a:srgbClr val="152B48"/>
              </a:solidFill>
              <a:effectLst>
                <a:outerShdw blurRad="38100" dist="19050" dir="2700000" algn="tl" rotWithShape="0">
                  <a:schemeClr val="dk1">
                    <a:alpha val="40000"/>
                  </a:schemeClr>
                </a:outerShdw>
              </a:effectLst>
              <a:latin typeface="Montserrat" pitchFamily="2" charset="77"/>
              <a:ea typeface="+mj-ea"/>
              <a:cs typeface="+mj-cs"/>
            </a:endParaRPr>
          </a:p>
        </p:txBody>
      </p:sp>
      <p:sp>
        <p:nvSpPr>
          <p:cNvPr id="18" name="Título 1">
            <a:extLst>
              <a:ext uri="{FF2B5EF4-FFF2-40B4-BE49-F238E27FC236}">
                <a16:creationId xmlns:a16="http://schemas.microsoft.com/office/drawing/2014/main" id="{41FCF16E-8C3A-7640-967C-50919317A8D8}"/>
              </a:ext>
            </a:extLst>
          </p:cNvPr>
          <p:cNvSpPr txBox="1">
            <a:spLocks/>
          </p:cNvSpPr>
          <p:nvPr/>
        </p:nvSpPr>
        <p:spPr>
          <a:xfrm>
            <a:off x="1091106" y="308796"/>
            <a:ext cx="7382295" cy="1622321"/>
          </a:xfrm>
          <a:prstGeom prst="rect">
            <a:avLst/>
          </a:prstGeom>
        </p:spPr>
        <p:txBody>
          <a:bodyPr>
            <a:noAutofit/>
          </a:bodyPr>
          <a:lstStyle>
            <a:lvl1pPr algn="l" defTabSz="685800" rtl="0" eaLnBrk="1" latinLnBrk="0" hangingPunct="1">
              <a:lnSpc>
                <a:spcPct val="90000"/>
              </a:lnSpc>
              <a:spcBef>
                <a:spcPct val="0"/>
              </a:spcBef>
              <a:buNone/>
              <a:defRPr sz="3300" b="1" kern="1200">
                <a:solidFill>
                  <a:srgbClr val="00AAA7"/>
                </a:solidFill>
                <a:latin typeface="Montserrat" panose="02000505000000020004" pitchFamily="2" charset="0"/>
                <a:ea typeface="+mj-ea"/>
                <a:cs typeface="+mj-cs"/>
              </a:defRPr>
            </a:lvl1pPr>
          </a:lstStyle>
          <a:p>
            <a:r>
              <a:rPr lang="es-ES_tradnl" altLang="es-CO" sz="4400" dirty="0">
                <a:effectLst>
                  <a:outerShdw blurRad="38100" dist="38100" dir="2700000" algn="tl">
                    <a:srgbClr val="C0C0C0"/>
                  </a:outerShdw>
                </a:effectLst>
                <a:latin typeface="Montserrat" pitchFamily="2" charset="77"/>
              </a:rPr>
              <a:t>ANATOMÍA DE LA PRÓSTATA</a:t>
            </a:r>
            <a:endParaRPr lang="es-CO" sz="4400" dirty="0">
              <a:latin typeface="Montserrat" pitchFamily="2" charset="77"/>
            </a:endParaRPr>
          </a:p>
        </p:txBody>
      </p:sp>
    </p:spTree>
    <p:extLst>
      <p:ext uri="{BB962C8B-B14F-4D97-AF65-F5344CB8AC3E}">
        <p14:creationId xmlns:p14="http://schemas.microsoft.com/office/powerpoint/2010/main" val="133817148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7E5456F-05ED-0E4B-9654-73FD10E8E879}"/>
              </a:ext>
            </a:extLst>
          </p:cNvPr>
          <p:cNvSpPr>
            <a:spLocks noGrp="1" noRot="1" noChangeArrowheads="1"/>
          </p:cNvSpPr>
          <p:nvPr>
            <p:ph idx="1"/>
          </p:nvPr>
        </p:nvSpPr>
        <p:spPr>
          <a:xfrm>
            <a:off x="6424549" y="2089202"/>
            <a:ext cx="4293322" cy="4517661"/>
          </a:xfrm>
        </p:spPr>
        <p:txBody>
          <a:bodyPr>
            <a:normAutofit fontScale="85000" lnSpcReduction="20000"/>
          </a:bodyPr>
          <a:lstStyle/>
          <a:p>
            <a:pPr eaLnBrk="1" hangingPunct="1">
              <a:lnSpc>
                <a:spcPct val="110000"/>
              </a:lnSpc>
              <a:buFont typeface="Wingdings" pitchFamily="2" charset="2"/>
              <a:buNone/>
            </a:pPr>
            <a:r>
              <a:rPr lang="es-ES_tradnl" altLang="es-CO" sz="3000" b="1" dirty="0">
                <a:ea typeface="ＭＳ Ｐゴシック" panose="020B0600070205080204" pitchFamily="34" charset="-128"/>
              </a:rPr>
              <a:t>FARMACOLÓGICO:</a:t>
            </a:r>
          </a:p>
          <a:p>
            <a:pPr eaLnBrk="1" hangingPunct="1">
              <a:lnSpc>
                <a:spcPct val="110000"/>
              </a:lnSpc>
              <a:buFont typeface="Wingdings" pitchFamily="2" charset="2"/>
              <a:buNone/>
            </a:pPr>
            <a:endParaRPr lang="es-ES_tradnl" altLang="es-CO" sz="2600" b="1" dirty="0">
              <a:ea typeface="ＭＳ Ｐゴシック" panose="020B0600070205080204" pitchFamily="34" charset="-128"/>
            </a:endParaRPr>
          </a:p>
          <a:p>
            <a:pPr eaLnBrk="1" hangingPunct="1">
              <a:lnSpc>
                <a:spcPct val="110000"/>
              </a:lnSpc>
              <a:buFont typeface="Wingdings" pitchFamily="2" charset="2"/>
              <a:buNone/>
            </a:pPr>
            <a:r>
              <a:rPr lang="es-ES_tradnl" altLang="es-CO" sz="2600" b="1" dirty="0">
                <a:solidFill>
                  <a:srgbClr val="00ABA7"/>
                </a:solidFill>
                <a:ea typeface="ＭＳ Ｐゴシック" panose="020B0600070205080204" pitchFamily="34" charset="-128"/>
              </a:rPr>
              <a:t>BLOQUEADORES </a:t>
            </a:r>
            <a:r>
              <a:rPr lang="el-GR" altLang="es-CO" sz="2600" b="1" dirty="0">
                <a:solidFill>
                  <a:srgbClr val="00ABA7"/>
                </a:solidFill>
                <a:ea typeface="ＭＳ Ｐゴシック" panose="020B0600070205080204" pitchFamily="34" charset="-128"/>
                <a:cs typeface="Arial" panose="020B0604020202020204" pitchFamily="34" charset="0"/>
              </a:rPr>
              <a:t>α</a:t>
            </a:r>
            <a:r>
              <a:rPr lang="es-CO" altLang="es-CO" sz="2600" b="1" dirty="0">
                <a:solidFill>
                  <a:srgbClr val="00ABA7"/>
                </a:solidFill>
                <a:ea typeface="ＭＳ Ｐゴシック" panose="020B0600070205080204" pitchFamily="34" charset="-128"/>
                <a:cs typeface="Arial" panose="020B0604020202020204" pitchFamily="34" charset="0"/>
              </a:rPr>
              <a:t> </a:t>
            </a:r>
            <a:r>
              <a:rPr lang="es-ES_tradnl" altLang="es-CO" sz="2600" b="1" dirty="0">
                <a:solidFill>
                  <a:srgbClr val="00ABA7"/>
                </a:solidFill>
                <a:ea typeface="ＭＳ Ｐゴシック" panose="020B0600070205080204" pitchFamily="34" charset="-128"/>
              </a:rPr>
              <a:t>ADRENERGICOS</a:t>
            </a:r>
          </a:p>
          <a:p>
            <a:pPr eaLnBrk="1" hangingPunct="1">
              <a:lnSpc>
                <a:spcPct val="110000"/>
              </a:lnSpc>
              <a:buFont typeface="Wingdings" pitchFamily="2" charset="2"/>
              <a:buChar char="Ø"/>
            </a:pPr>
            <a:endParaRPr lang="es-ES_tradnl" altLang="es-CO" sz="2400" dirty="0">
              <a:ea typeface="ＭＳ Ｐゴシック" panose="020B0600070205080204" pitchFamily="34" charset="-128"/>
              <a:cs typeface="Arial" panose="020B0604020202020204" pitchFamily="34" charset="0"/>
            </a:endParaRPr>
          </a:p>
          <a:p>
            <a:pPr eaLnBrk="1" hangingPunct="1">
              <a:lnSpc>
                <a:spcPct val="110000"/>
              </a:lnSpc>
            </a:pPr>
            <a:r>
              <a:rPr lang="es-ES_tradnl" altLang="es-CO" sz="2200" dirty="0">
                <a:ea typeface="ＭＳ Ｐゴシック" panose="020B0600070205080204" pitchFamily="34" charset="-128"/>
                <a:cs typeface="Arial" panose="020B0604020202020204" pitchFamily="34" charset="0"/>
              </a:rPr>
              <a:t>Estroma prostático y cuello vesical tienen </a:t>
            </a:r>
            <a:r>
              <a:rPr lang="es-ES_tradnl" altLang="es-CO" sz="2200" dirty="0">
                <a:solidFill>
                  <a:srgbClr val="00ABA7"/>
                </a:solidFill>
                <a:ea typeface="ＭＳ Ｐゴシック" panose="020B0600070205080204" pitchFamily="34" charset="-128"/>
                <a:cs typeface="Arial" panose="020B0604020202020204" pitchFamily="34" charset="0"/>
              </a:rPr>
              <a:t>músculo liso con receptores </a:t>
            </a:r>
            <a:r>
              <a:rPr lang="el-GR" altLang="es-CO" sz="2200" dirty="0">
                <a:solidFill>
                  <a:srgbClr val="00ABA7"/>
                </a:solidFill>
                <a:ea typeface="ＭＳ Ｐゴシック" panose="020B0600070205080204" pitchFamily="34" charset="-128"/>
                <a:cs typeface="Arial" panose="020B0604020202020204" pitchFamily="34" charset="0"/>
              </a:rPr>
              <a:t>α</a:t>
            </a:r>
            <a:r>
              <a:rPr lang="es-CO" altLang="es-CO" sz="2200" b="1" dirty="0">
                <a:solidFill>
                  <a:srgbClr val="00ABA7"/>
                </a:solidFill>
                <a:ea typeface="ＭＳ Ｐゴシック" panose="020B0600070205080204" pitchFamily="34" charset="-128"/>
                <a:cs typeface="Arial" panose="020B0604020202020204" pitchFamily="34" charset="0"/>
              </a:rPr>
              <a:t>.</a:t>
            </a:r>
            <a:endParaRPr lang="es-ES_tradnl" altLang="es-CO" sz="2200" dirty="0">
              <a:solidFill>
                <a:srgbClr val="00ABA7"/>
              </a:solidFill>
              <a:ea typeface="ＭＳ Ｐゴシック" panose="020B0600070205080204" pitchFamily="34" charset="-128"/>
              <a:cs typeface="Arial" panose="020B0604020202020204" pitchFamily="34" charset="0"/>
            </a:endParaRPr>
          </a:p>
          <a:p>
            <a:pPr eaLnBrk="1" hangingPunct="1">
              <a:lnSpc>
                <a:spcPct val="110000"/>
              </a:lnSpc>
            </a:pPr>
            <a:r>
              <a:rPr lang="es-ES_tradnl" altLang="es-CO" sz="2200" dirty="0">
                <a:ea typeface="ＭＳ Ｐゴシック" panose="020B0600070205080204" pitchFamily="34" charset="-128"/>
                <a:cs typeface="Arial" panose="020B0604020202020204" pitchFamily="34" charset="0"/>
              </a:rPr>
              <a:t>↓ tono, facilitando el tránsito de salida.</a:t>
            </a:r>
          </a:p>
          <a:p>
            <a:pPr eaLnBrk="1" hangingPunct="1">
              <a:lnSpc>
                <a:spcPct val="110000"/>
              </a:lnSpc>
            </a:pPr>
            <a:r>
              <a:rPr lang="es-ES_tradnl" altLang="es-CO" sz="2200" dirty="0">
                <a:ea typeface="ＭＳ Ｐゴシック" panose="020B0600070205080204" pitchFamily="34" charset="-128"/>
                <a:cs typeface="Arial" panose="020B0604020202020204" pitchFamily="34" charset="0"/>
              </a:rPr>
              <a:t>No efecto sobre el PSA.</a:t>
            </a:r>
          </a:p>
          <a:p>
            <a:pPr eaLnBrk="1" hangingPunct="1">
              <a:lnSpc>
                <a:spcPct val="110000"/>
              </a:lnSpc>
            </a:pPr>
            <a:r>
              <a:rPr lang="es-ES_tradnl" altLang="es-CO" sz="2200" dirty="0">
                <a:ea typeface="ＭＳ Ｐゴシック" panose="020B0600070205080204" pitchFamily="34" charset="-128"/>
                <a:cs typeface="Arial" panose="020B0604020202020204" pitchFamily="34" charset="0"/>
              </a:rPr>
              <a:t>No efecto sobre el tamaño glandular.</a:t>
            </a:r>
          </a:p>
        </p:txBody>
      </p:sp>
      <p:pic>
        <p:nvPicPr>
          <p:cNvPr id="3" name="Imagen 2">
            <a:extLst>
              <a:ext uri="{FF2B5EF4-FFF2-40B4-BE49-F238E27FC236}">
                <a16:creationId xmlns:a16="http://schemas.microsoft.com/office/drawing/2014/main" id="{FE5B178C-AD03-3F4A-BF9F-26CD5FD8286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152651" y="1850482"/>
            <a:ext cx="1817145" cy="734238"/>
          </a:xfrm>
          <a:prstGeom prst="rect">
            <a:avLst/>
          </a:prstGeom>
        </p:spPr>
      </p:pic>
      <p:pic>
        <p:nvPicPr>
          <p:cNvPr id="4" name="Imagen 3">
            <a:extLst>
              <a:ext uri="{FF2B5EF4-FFF2-40B4-BE49-F238E27FC236}">
                <a16:creationId xmlns:a16="http://schemas.microsoft.com/office/drawing/2014/main" id="{4BA43466-0AF5-094B-9DD7-B593B9F6B0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73655" y="831937"/>
            <a:ext cx="1703540" cy="858752"/>
          </a:xfrm>
          <a:prstGeom prst="rect">
            <a:avLst/>
          </a:prstGeom>
        </p:spPr>
      </p:pic>
      <p:pic>
        <p:nvPicPr>
          <p:cNvPr id="5" name="Imagen 4">
            <a:extLst>
              <a:ext uri="{FF2B5EF4-FFF2-40B4-BE49-F238E27FC236}">
                <a16:creationId xmlns:a16="http://schemas.microsoft.com/office/drawing/2014/main" id="{AFC247EE-9795-DC4C-A360-C362A7855B4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493671" y="2832498"/>
            <a:ext cx="1407002" cy="910698"/>
          </a:xfrm>
          <a:prstGeom prst="rect">
            <a:avLst/>
          </a:prstGeom>
        </p:spPr>
      </p:pic>
      <p:sp>
        <p:nvSpPr>
          <p:cNvPr id="8" name="Title 7">
            <a:extLst>
              <a:ext uri="{FF2B5EF4-FFF2-40B4-BE49-F238E27FC236}">
                <a16:creationId xmlns:a16="http://schemas.microsoft.com/office/drawing/2014/main" id="{1B23CF98-80E5-F941-9F71-759714211E0C}"/>
              </a:ext>
            </a:extLst>
          </p:cNvPr>
          <p:cNvSpPr>
            <a:spLocks noGrp="1"/>
          </p:cNvSpPr>
          <p:nvPr>
            <p:ph type="title"/>
          </p:nvPr>
        </p:nvSpPr>
        <p:spPr>
          <a:xfrm>
            <a:off x="684510" y="169155"/>
            <a:ext cx="7886700" cy="1325563"/>
          </a:xfrm>
        </p:spPr>
        <p:txBody>
          <a:bodyPr>
            <a:normAutofit/>
          </a:bodyPr>
          <a:lstStyle/>
          <a:p>
            <a:r>
              <a:rPr lang="es-ES_tradnl" sz="4400" dirty="0"/>
              <a:t>TRATAMIENTO</a:t>
            </a:r>
          </a:p>
        </p:txBody>
      </p:sp>
    </p:spTree>
    <p:extLst>
      <p:ext uri="{BB962C8B-B14F-4D97-AF65-F5344CB8AC3E}">
        <p14:creationId xmlns:p14="http://schemas.microsoft.com/office/powerpoint/2010/main" val="3123147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2A44AEB-AF5A-2648-B8AF-EC293BA1FC7B}"/>
              </a:ext>
            </a:extLst>
          </p:cNvPr>
          <p:cNvSpPr>
            <a:spLocks noGrp="1" noRot="1" noChangeArrowheads="1"/>
          </p:cNvSpPr>
          <p:nvPr>
            <p:ph idx="1"/>
          </p:nvPr>
        </p:nvSpPr>
        <p:spPr>
          <a:xfrm>
            <a:off x="6193654" y="1928377"/>
            <a:ext cx="4362594" cy="4489017"/>
          </a:xfrm>
        </p:spPr>
        <p:txBody>
          <a:bodyPr>
            <a:normAutofit/>
          </a:bodyPr>
          <a:lstStyle/>
          <a:p>
            <a:pPr eaLnBrk="1" hangingPunct="1">
              <a:lnSpc>
                <a:spcPct val="100000"/>
              </a:lnSpc>
              <a:buFont typeface="Wingdings" pitchFamily="2" charset="2"/>
              <a:buNone/>
            </a:pPr>
            <a:r>
              <a:rPr lang="es-ES_tradnl" altLang="es-CO" sz="2800" b="1" dirty="0">
                <a:ea typeface="ＭＳ Ｐゴシック" panose="020B0600070205080204" pitchFamily="34" charset="-128"/>
              </a:rPr>
              <a:t>FARMACOLÓGICO:</a:t>
            </a:r>
          </a:p>
          <a:p>
            <a:pPr eaLnBrk="1" hangingPunct="1">
              <a:lnSpc>
                <a:spcPct val="100000"/>
              </a:lnSpc>
              <a:buFont typeface="Wingdings" pitchFamily="2" charset="2"/>
              <a:buNone/>
            </a:pPr>
            <a:endParaRPr lang="es-ES_tradnl" altLang="es-CO" sz="2800" b="1" dirty="0">
              <a:ea typeface="ＭＳ Ｐゴシック" panose="020B0600070205080204" pitchFamily="34" charset="-128"/>
            </a:endParaRPr>
          </a:p>
          <a:p>
            <a:pPr eaLnBrk="1" hangingPunct="1">
              <a:lnSpc>
                <a:spcPct val="100000"/>
              </a:lnSpc>
              <a:buFont typeface="Wingdings" pitchFamily="2" charset="2"/>
              <a:buNone/>
            </a:pPr>
            <a:r>
              <a:rPr lang="es-ES_tradnl" altLang="es-CO" sz="2400" b="1" dirty="0">
                <a:solidFill>
                  <a:srgbClr val="00ABA7"/>
                </a:solidFill>
                <a:ea typeface="ＭＳ Ｐゴシック" panose="020B0600070205080204" pitchFamily="34" charset="-128"/>
              </a:rPr>
              <a:t>BLOQUEADORES </a:t>
            </a:r>
            <a:r>
              <a:rPr lang="el-GR" altLang="es-CO" sz="2400" b="1" dirty="0">
                <a:solidFill>
                  <a:srgbClr val="00ABA7"/>
                </a:solidFill>
                <a:ea typeface="ＭＳ Ｐゴシック" panose="020B0600070205080204" pitchFamily="34" charset="-128"/>
                <a:cs typeface="Arial" panose="020B0604020202020204" pitchFamily="34" charset="0"/>
              </a:rPr>
              <a:t>α</a:t>
            </a:r>
            <a:r>
              <a:rPr lang="es-CO" altLang="es-CO" sz="2400" b="1" dirty="0">
                <a:solidFill>
                  <a:srgbClr val="00ABA7"/>
                </a:solidFill>
                <a:ea typeface="ＭＳ Ｐゴシック" panose="020B0600070205080204" pitchFamily="34" charset="-128"/>
                <a:cs typeface="Arial" panose="020B0604020202020204" pitchFamily="34" charset="0"/>
              </a:rPr>
              <a:t> </a:t>
            </a:r>
            <a:r>
              <a:rPr lang="es-ES_tradnl" altLang="es-CO" sz="2400" b="1" dirty="0">
                <a:solidFill>
                  <a:srgbClr val="00ABA7"/>
                </a:solidFill>
                <a:ea typeface="ＭＳ Ｐゴシック" panose="020B0600070205080204" pitchFamily="34" charset="-128"/>
              </a:rPr>
              <a:t>ADRENERGICOS</a:t>
            </a:r>
          </a:p>
          <a:p>
            <a:pPr>
              <a:lnSpc>
                <a:spcPct val="100000"/>
              </a:lnSpc>
            </a:pPr>
            <a:r>
              <a:rPr lang="es-ES_tradnl" altLang="es-CO" sz="2000" b="1" dirty="0">
                <a:ea typeface="ＭＳ Ｐゴシック" panose="020B0600070205080204" pitchFamily="34" charset="-128"/>
              </a:rPr>
              <a:t>Formular en la noche.</a:t>
            </a:r>
          </a:p>
          <a:p>
            <a:pPr eaLnBrk="1" hangingPunct="1">
              <a:lnSpc>
                <a:spcPct val="100000"/>
              </a:lnSpc>
            </a:pPr>
            <a:r>
              <a:rPr lang="es-ES_tradnl" altLang="es-CO" sz="2000" dirty="0">
                <a:ea typeface="ＭＳ Ｐゴシック" panose="020B0600070205080204" pitchFamily="34" charset="-128"/>
                <a:cs typeface="Arial" panose="020B0604020202020204" pitchFamily="34" charset="0"/>
              </a:rPr>
              <a:t>Efectos secundarios: cefalea, mareo, hipotensión </a:t>
            </a:r>
            <a:r>
              <a:rPr lang="es-ES_tradnl" altLang="es-CO" sz="2000" dirty="0" err="1">
                <a:ea typeface="ＭＳ Ｐゴシック" panose="020B0600070205080204" pitchFamily="34" charset="-128"/>
                <a:cs typeface="Arial" panose="020B0604020202020204" pitchFamily="34" charset="0"/>
              </a:rPr>
              <a:t>ortostática</a:t>
            </a:r>
            <a:r>
              <a:rPr lang="es-ES_tradnl" altLang="es-CO" sz="2000" dirty="0">
                <a:ea typeface="ＭＳ Ｐゴシック" panose="020B0600070205080204" pitchFamily="34" charset="-128"/>
                <a:cs typeface="Arial" panose="020B0604020202020204" pitchFamily="34" charset="0"/>
              </a:rPr>
              <a:t>, congestión nasal, eyaculación retrograda.</a:t>
            </a:r>
          </a:p>
        </p:txBody>
      </p:sp>
      <p:pic>
        <p:nvPicPr>
          <p:cNvPr id="3" name="Imagen 2">
            <a:extLst>
              <a:ext uri="{FF2B5EF4-FFF2-40B4-BE49-F238E27FC236}">
                <a16:creationId xmlns:a16="http://schemas.microsoft.com/office/drawing/2014/main" id="{A1168A9B-3B67-4341-ADBD-A305B33C73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9742" y="1711288"/>
            <a:ext cx="2145263" cy="1541908"/>
          </a:xfrm>
          <a:prstGeom prst="rect">
            <a:avLst/>
          </a:prstGeom>
        </p:spPr>
      </p:pic>
      <p:pic>
        <p:nvPicPr>
          <p:cNvPr id="4" name="Imagen 3">
            <a:extLst>
              <a:ext uri="{FF2B5EF4-FFF2-40B4-BE49-F238E27FC236}">
                <a16:creationId xmlns:a16="http://schemas.microsoft.com/office/drawing/2014/main" id="{46D09439-6205-A04E-956C-DB30063452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963" y="1677202"/>
            <a:ext cx="1696071" cy="1575995"/>
          </a:xfrm>
          <a:prstGeom prst="rect">
            <a:avLst/>
          </a:prstGeom>
        </p:spPr>
      </p:pic>
      <p:sp>
        <p:nvSpPr>
          <p:cNvPr id="7" name="Title 6">
            <a:extLst>
              <a:ext uri="{FF2B5EF4-FFF2-40B4-BE49-F238E27FC236}">
                <a16:creationId xmlns:a16="http://schemas.microsoft.com/office/drawing/2014/main" id="{D7B29691-4E1D-1F44-8122-7101D19729AB}"/>
              </a:ext>
            </a:extLst>
          </p:cNvPr>
          <p:cNvSpPr>
            <a:spLocks noGrp="1"/>
          </p:cNvSpPr>
          <p:nvPr>
            <p:ph type="title"/>
          </p:nvPr>
        </p:nvSpPr>
        <p:spPr>
          <a:xfrm>
            <a:off x="750797" y="196294"/>
            <a:ext cx="7886700" cy="1325563"/>
          </a:xfrm>
        </p:spPr>
        <p:txBody>
          <a:bodyPr>
            <a:normAutofit/>
          </a:bodyPr>
          <a:lstStyle/>
          <a:p>
            <a:r>
              <a:rPr lang="es-ES_tradnl" sz="4400" dirty="0"/>
              <a:t>TRATAMIENTO MÉDICO </a:t>
            </a:r>
          </a:p>
        </p:txBody>
      </p:sp>
    </p:spTree>
    <p:extLst>
      <p:ext uri="{BB962C8B-B14F-4D97-AF65-F5344CB8AC3E}">
        <p14:creationId xmlns:p14="http://schemas.microsoft.com/office/powerpoint/2010/main" val="2109377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3E62592B-A74B-C948-8C61-943A2E1AFD51}"/>
              </a:ext>
            </a:extLst>
          </p:cNvPr>
          <p:cNvSpPr>
            <a:spLocks noGrp="1" noRot="1" noChangeArrowheads="1"/>
          </p:cNvSpPr>
          <p:nvPr>
            <p:ph idx="1"/>
          </p:nvPr>
        </p:nvSpPr>
        <p:spPr>
          <a:xfrm>
            <a:off x="6465116" y="1390064"/>
            <a:ext cx="4048338" cy="4945638"/>
          </a:xfrm>
        </p:spPr>
        <p:txBody>
          <a:bodyPr>
            <a:normAutofit fontScale="92500" lnSpcReduction="10000"/>
          </a:bodyPr>
          <a:lstStyle/>
          <a:p>
            <a:pPr eaLnBrk="1" hangingPunct="1">
              <a:lnSpc>
                <a:spcPct val="100000"/>
              </a:lnSpc>
              <a:buFont typeface="Wingdings" pitchFamily="2" charset="2"/>
              <a:buNone/>
            </a:pPr>
            <a:endParaRPr lang="es-ES_tradnl" altLang="es-CO" sz="2600" b="1" dirty="0">
              <a:ea typeface="ＭＳ Ｐゴシック" panose="020B0600070205080204" pitchFamily="34" charset="-128"/>
            </a:endParaRPr>
          </a:p>
          <a:p>
            <a:pPr eaLnBrk="1" hangingPunct="1">
              <a:lnSpc>
                <a:spcPct val="100000"/>
              </a:lnSpc>
              <a:buFont typeface="Wingdings" pitchFamily="2" charset="2"/>
              <a:buNone/>
            </a:pPr>
            <a:r>
              <a:rPr lang="es-ES_tradnl" altLang="es-CO" sz="2800" b="1" dirty="0">
                <a:solidFill>
                  <a:srgbClr val="00ABA7"/>
                </a:solidFill>
                <a:ea typeface="ＭＳ Ｐゴシック" panose="020B0600070205080204" pitchFamily="34" charset="-128"/>
                <a:cs typeface="Arial" panose="020B0604020202020204" pitchFamily="34" charset="0"/>
              </a:rPr>
              <a:t>INDICACIONES DE CIRUGÍA:</a:t>
            </a:r>
          </a:p>
          <a:p>
            <a:pPr eaLnBrk="1" hangingPunct="1">
              <a:lnSpc>
                <a:spcPct val="100000"/>
              </a:lnSpc>
              <a:buFont typeface="Wingdings" pitchFamily="2" charset="2"/>
              <a:buChar char="Ø"/>
            </a:pPr>
            <a:endParaRPr lang="es-ES_tradnl" altLang="es-CO" sz="2400" dirty="0">
              <a:ea typeface="ＭＳ Ｐゴシック" panose="020B0600070205080204" pitchFamily="34" charset="-128"/>
              <a:cs typeface="Arial" panose="020B0604020202020204" pitchFamily="34" charset="0"/>
            </a:endParaRP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Retención urinaria.</a:t>
            </a: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ITU recurrentes 2ª a obstrucción.</a:t>
            </a: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Hematuria.</a:t>
            </a: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ERC 2ª a la obstrucción.</a:t>
            </a: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Cálculos vesicales 2º a la obstrucción.</a:t>
            </a:r>
          </a:p>
          <a:p>
            <a:pPr eaLnBrk="1" hangingPunct="1">
              <a:lnSpc>
                <a:spcPct val="100000"/>
              </a:lnSpc>
            </a:pPr>
            <a:r>
              <a:rPr lang="es-ES_tradnl" altLang="es-CO" sz="2200" dirty="0">
                <a:ea typeface="ＭＳ Ｐゴシック" panose="020B0600070205080204" pitchFamily="34" charset="-128"/>
                <a:cs typeface="Arial" panose="020B0604020202020204" pitchFamily="34" charset="0"/>
              </a:rPr>
              <a:t>No respuesta al manejo médico.</a:t>
            </a:r>
          </a:p>
          <a:p>
            <a:pPr eaLnBrk="1" hangingPunct="1">
              <a:lnSpc>
                <a:spcPct val="100000"/>
              </a:lnSpc>
              <a:buFont typeface="Wingdings" pitchFamily="2" charset="2"/>
              <a:buNone/>
            </a:pPr>
            <a:endParaRPr lang="es-ES_tradnl" altLang="es-CO" sz="2600" dirty="0">
              <a:ea typeface="ＭＳ Ｐゴシック" panose="020B0600070205080204" pitchFamily="34" charset="-128"/>
              <a:cs typeface="Arial" panose="020B0604020202020204" pitchFamily="34" charset="0"/>
            </a:endParaRPr>
          </a:p>
        </p:txBody>
      </p:sp>
      <p:sp>
        <p:nvSpPr>
          <p:cNvPr id="3" name="Title 2">
            <a:extLst>
              <a:ext uri="{FF2B5EF4-FFF2-40B4-BE49-F238E27FC236}">
                <a16:creationId xmlns:a16="http://schemas.microsoft.com/office/drawing/2014/main" id="{5FFE305F-D8F6-D345-902D-94ED9B8AED4A}"/>
              </a:ext>
            </a:extLst>
          </p:cNvPr>
          <p:cNvSpPr>
            <a:spLocks noGrp="1"/>
          </p:cNvSpPr>
          <p:nvPr>
            <p:ph type="title"/>
          </p:nvPr>
        </p:nvSpPr>
        <p:spPr>
          <a:xfrm>
            <a:off x="708736" y="211646"/>
            <a:ext cx="7886700" cy="1325563"/>
          </a:xfrm>
        </p:spPr>
        <p:txBody>
          <a:bodyPr>
            <a:normAutofit/>
          </a:bodyPr>
          <a:lstStyle/>
          <a:p>
            <a:r>
              <a:rPr lang="es-ES_tradnl" sz="4400" dirty="0"/>
              <a:t>TRATAMIENTO </a:t>
            </a:r>
          </a:p>
        </p:txBody>
      </p:sp>
    </p:spTree>
    <p:extLst>
      <p:ext uri="{BB962C8B-B14F-4D97-AF65-F5344CB8AC3E}">
        <p14:creationId xmlns:p14="http://schemas.microsoft.com/office/powerpoint/2010/main" val="2204884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D528BBB-E0BA-C941-9EE1-3851BB2F5523}"/>
              </a:ext>
            </a:extLst>
          </p:cNvPr>
          <p:cNvSpPr>
            <a:spLocks noGrp="1" noRot="1" noChangeArrowheads="1"/>
          </p:cNvSpPr>
          <p:nvPr>
            <p:ph idx="1"/>
          </p:nvPr>
        </p:nvSpPr>
        <p:spPr>
          <a:xfrm>
            <a:off x="6096000" y="1280565"/>
            <a:ext cx="4572000" cy="5577434"/>
          </a:xfrm>
        </p:spPr>
        <p:txBody>
          <a:bodyPr>
            <a:normAutofit/>
          </a:bodyPr>
          <a:lstStyle/>
          <a:p>
            <a:pPr eaLnBrk="1" hangingPunct="1">
              <a:lnSpc>
                <a:spcPct val="70000"/>
              </a:lnSpc>
              <a:buFont typeface="Wingdings" pitchFamily="2" charset="2"/>
              <a:buNone/>
            </a:pPr>
            <a:endParaRPr lang="es-ES_tradnl" altLang="es-CO" sz="2600" b="1" dirty="0">
              <a:ea typeface="ＭＳ Ｐゴシック" panose="020B0600070205080204" pitchFamily="34" charset="-128"/>
            </a:endParaRPr>
          </a:p>
          <a:p>
            <a:pPr eaLnBrk="1" hangingPunct="1">
              <a:lnSpc>
                <a:spcPct val="70000"/>
              </a:lnSpc>
              <a:buFont typeface="Wingdings" pitchFamily="2" charset="2"/>
              <a:buNone/>
            </a:pPr>
            <a:r>
              <a:rPr lang="es-ES_tradnl" altLang="es-CO" sz="2800" b="1" u="sng" dirty="0">
                <a:ea typeface="ＭＳ Ｐゴシック" panose="020B0600070205080204" pitchFamily="34" charset="-128"/>
                <a:cs typeface="Arial" panose="020B0604020202020204" pitchFamily="34" charset="0"/>
              </a:rPr>
              <a:t>RTU DE PRÓSTATA:</a:t>
            </a:r>
          </a:p>
          <a:p>
            <a:pPr eaLnBrk="1" hangingPunct="1">
              <a:lnSpc>
                <a:spcPct val="70000"/>
              </a:lnSpc>
              <a:buFont typeface="Wingdings" pitchFamily="2" charset="2"/>
              <a:buNone/>
            </a:pPr>
            <a:endParaRPr lang="es-ES_tradnl" altLang="es-CO" sz="2400" dirty="0">
              <a:ea typeface="ＭＳ Ｐゴシック" panose="020B0600070205080204" pitchFamily="34" charset="-128"/>
              <a:cs typeface="Arial" panose="020B0604020202020204" pitchFamily="34" charset="0"/>
            </a:endParaRPr>
          </a:p>
          <a:p>
            <a:pPr eaLnBrk="1" hangingPunct="1">
              <a:lnSpc>
                <a:spcPct val="70000"/>
              </a:lnSpc>
              <a:buFont typeface="Wingdings" pitchFamily="2" charset="2"/>
              <a:buNone/>
            </a:pPr>
            <a:r>
              <a:rPr lang="es-ES_tradnl" altLang="es-CO" sz="2400" dirty="0">
                <a:ea typeface="ＭＳ Ｐゴシック" panose="020B0600070205080204" pitchFamily="34" charset="-128"/>
                <a:cs typeface="Arial" panose="020B0604020202020204" pitchFamily="34" charset="0"/>
              </a:rPr>
              <a:t>Resección </a:t>
            </a:r>
            <a:r>
              <a:rPr lang="es-ES_tradnl" altLang="es-CO" sz="2400" dirty="0" err="1">
                <a:ea typeface="ＭＳ Ｐゴシック" panose="020B0600070205080204" pitchFamily="34" charset="-128"/>
                <a:cs typeface="Arial" panose="020B0604020202020204" pitchFamily="34" charset="0"/>
              </a:rPr>
              <a:t>transuretral</a:t>
            </a:r>
            <a:r>
              <a:rPr lang="es-ES_tradnl" altLang="es-CO" sz="2400" dirty="0">
                <a:ea typeface="ＭＳ Ｐゴシック" panose="020B0600070205080204" pitchFamily="34" charset="-128"/>
                <a:cs typeface="Arial" panose="020B0604020202020204" pitchFamily="34" charset="0"/>
              </a:rPr>
              <a:t> de próstata:</a:t>
            </a:r>
          </a:p>
          <a:p>
            <a:pPr eaLnBrk="1" hangingPunct="1">
              <a:lnSpc>
                <a:spcPct val="70000"/>
              </a:lnSpc>
              <a:buFont typeface="Wingdings" pitchFamily="2" charset="2"/>
              <a:buNone/>
            </a:pPr>
            <a:endParaRPr lang="es-ES_tradnl" altLang="es-CO" sz="2600" dirty="0">
              <a:ea typeface="ＭＳ Ｐゴシック" panose="020B0600070205080204" pitchFamily="34" charset="-128"/>
              <a:cs typeface="Arial" panose="020B0604020202020204" pitchFamily="34" charset="0"/>
            </a:endParaRPr>
          </a:p>
          <a:p>
            <a:pPr eaLnBrk="1" hangingPunct="1">
              <a:lnSpc>
                <a:spcPct val="100000"/>
              </a:lnSpc>
            </a:pPr>
            <a:r>
              <a:rPr lang="es-ES_tradnl" altLang="es-CO" sz="2000" dirty="0">
                <a:ea typeface="ＭＳ Ｐゴシック" panose="020B0600070205080204" pitchFamily="34" charset="-128"/>
                <a:cs typeface="Arial" panose="020B0604020202020204" pitchFamily="34" charset="0"/>
              </a:rPr>
              <a:t>Estándar de oro en el manejo.</a:t>
            </a:r>
          </a:p>
          <a:p>
            <a:pPr eaLnBrk="1" hangingPunct="1">
              <a:lnSpc>
                <a:spcPct val="100000"/>
              </a:lnSpc>
            </a:pPr>
            <a:r>
              <a:rPr lang="es-ES_tradnl" altLang="es-CO" sz="2000" dirty="0">
                <a:ea typeface="ＭＳ Ｐゴシック" panose="020B0600070205080204" pitchFamily="34" charset="-128"/>
                <a:cs typeface="Arial" panose="020B0604020202020204" pitchFamily="34" charset="0"/>
              </a:rPr>
              <a:t>Técnica preferida.</a:t>
            </a:r>
          </a:p>
          <a:p>
            <a:pPr eaLnBrk="1" hangingPunct="1">
              <a:lnSpc>
                <a:spcPct val="100000"/>
              </a:lnSpc>
            </a:pPr>
            <a:r>
              <a:rPr lang="es-ES_tradnl" altLang="es-CO" sz="2000" dirty="0">
                <a:ea typeface="ＭＳ Ｐゴシック" panose="020B0600070205080204" pitchFamily="34" charset="-128"/>
                <a:cs typeface="Arial" panose="020B0604020202020204" pitchFamily="34" charset="0"/>
              </a:rPr>
              <a:t>Método endoscópico.</a:t>
            </a:r>
          </a:p>
          <a:p>
            <a:pPr eaLnBrk="1" hangingPunct="1">
              <a:lnSpc>
                <a:spcPct val="100000"/>
              </a:lnSpc>
            </a:pPr>
            <a:r>
              <a:rPr lang="es-ES_tradnl" altLang="es-CO" sz="2000" dirty="0">
                <a:ea typeface="ＭＳ Ｐゴシック" panose="020B0600070205080204" pitchFamily="34" charset="-128"/>
                <a:cs typeface="Arial" panose="020B0604020202020204" pitchFamily="34" charset="0"/>
              </a:rPr>
              <a:t>Depende de la habilidad del cirujano y de protocolos de manejo. Habitualmente se prefiere para próstatas &lt; de 60 – 80 gr.</a:t>
            </a:r>
          </a:p>
        </p:txBody>
      </p:sp>
      <p:sp>
        <p:nvSpPr>
          <p:cNvPr id="5" name="Title 4">
            <a:extLst>
              <a:ext uri="{FF2B5EF4-FFF2-40B4-BE49-F238E27FC236}">
                <a16:creationId xmlns:a16="http://schemas.microsoft.com/office/drawing/2014/main" id="{AF1D7F4E-FA01-F644-8E3C-5C01525F55F2}"/>
              </a:ext>
            </a:extLst>
          </p:cNvPr>
          <p:cNvSpPr>
            <a:spLocks noGrp="1"/>
          </p:cNvSpPr>
          <p:nvPr>
            <p:ph type="title"/>
          </p:nvPr>
        </p:nvSpPr>
        <p:spPr>
          <a:xfrm>
            <a:off x="649453" y="112730"/>
            <a:ext cx="8990162" cy="1325563"/>
          </a:xfrm>
        </p:spPr>
        <p:txBody>
          <a:bodyPr>
            <a:normAutofit/>
          </a:bodyPr>
          <a:lstStyle/>
          <a:p>
            <a:r>
              <a:rPr lang="es-ES_tradnl" sz="4400" dirty="0"/>
              <a:t>TRATAMIENTO QUIRÚRGICO</a:t>
            </a:r>
          </a:p>
        </p:txBody>
      </p:sp>
    </p:spTree>
    <p:extLst>
      <p:ext uri="{BB962C8B-B14F-4D97-AF65-F5344CB8AC3E}">
        <p14:creationId xmlns:p14="http://schemas.microsoft.com/office/powerpoint/2010/main" val="3668556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8004A2AE-502C-1A4C-84A7-184ABF83B54F}"/>
              </a:ext>
            </a:extLst>
          </p:cNvPr>
          <p:cNvSpPr>
            <a:spLocks noGrp="1" noRot="1" noChangeArrowheads="1"/>
          </p:cNvSpPr>
          <p:nvPr>
            <p:ph idx="1"/>
          </p:nvPr>
        </p:nvSpPr>
        <p:spPr>
          <a:xfrm>
            <a:off x="612862" y="1101519"/>
            <a:ext cx="8395026" cy="2532105"/>
          </a:xfrm>
        </p:spPr>
        <p:txBody>
          <a:bodyPr>
            <a:normAutofit fontScale="85000" lnSpcReduction="20000"/>
          </a:bodyPr>
          <a:lstStyle/>
          <a:p>
            <a:pPr eaLnBrk="1" hangingPunct="1">
              <a:buFont typeface="Wingdings" pitchFamily="2" charset="2"/>
              <a:buNone/>
            </a:pPr>
            <a:endParaRPr lang="es-ES_tradnl" altLang="es-CO" sz="2800" b="1" dirty="0">
              <a:ea typeface="ＭＳ Ｐゴシック" panose="020B0600070205080204" pitchFamily="34" charset="-128"/>
            </a:endParaRPr>
          </a:p>
          <a:p>
            <a:pPr eaLnBrk="1" hangingPunct="1">
              <a:buFont typeface="Wingdings" pitchFamily="2" charset="2"/>
              <a:buNone/>
            </a:pPr>
            <a:r>
              <a:rPr lang="es-ES_tradnl" altLang="es-CO" sz="3600" b="1" dirty="0">
                <a:ea typeface="ＭＳ Ｐゴシック" panose="020B0600070205080204" pitchFamily="34" charset="-128"/>
                <a:cs typeface="Arial" panose="020B0604020202020204" pitchFamily="34" charset="0"/>
              </a:rPr>
              <a:t>RTU -  P:</a:t>
            </a:r>
          </a:p>
          <a:p>
            <a:pPr marL="200025" lvl="1" indent="0">
              <a:buNone/>
            </a:pPr>
            <a:endParaRPr lang="es-ES_tradnl" altLang="es-CO" sz="2400" dirty="0">
              <a:ea typeface="ＭＳ Ｐゴシック" panose="020B0600070205080204" pitchFamily="34" charset="-128"/>
              <a:cs typeface="Arial" panose="020B0604020202020204" pitchFamily="34" charset="0"/>
            </a:endParaRPr>
          </a:p>
          <a:p>
            <a:pPr marL="542925" lvl="1" indent="-342900">
              <a:lnSpc>
                <a:spcPct val="120000"/>
              </a:lnSpc>
            </a:pPr>
            <a:r>
              <a:rPr lang="es-ES_tradnl" altLang="es-CO" sz="2400" dirty="0">
                <a:ea typeface="ＭＳ Ｐゴシック" panose="020B0600070205080204" pitchFamily="34" charset="-128"/>
                <a:cs typeface="Arial" panose="020B0604020202020204" pitchFamily="34" charset="0"/>
              </a:rPr>
              <a:t>Con un </a:t>
            </a:r>
            <a:r>
              <a:rPr lang="es-ES_tradnl" altLang="es-CO" sz="2400" dirty="0" err="1">
                <a:ea typeface="ＭＳ Ｐゴシック" panose="020B0600070205080204" pitchFamily="34" charset="-128"/>
                <a:cs typeface="Arial" panose="020B0604020202020204" pitchFamily="34" charset="0"/>
              </a:rPr>
              <a:t>resectoscopio</a:t>
            </a:r>
            <a:r>
              <a:rPr lang="es-ES_tradnl" altLang="es-CO" sz="2400" dirty="0">
                <a:ea typeface="ＭＳ Ｐゴシック" panose="020B0600070205080204" pitchFamily="34" charset="-128"/>
                <a:cs typeface="Arial" panose="020B0604020202020204" pitchFamily="34" charset="0"/>
              </a:rPr>
              <a:t>.</a:t>
            </a:r>
          </a:p>
          <a:p>
            <a:pPr marL="542925" lvl="1" indent="-342900">
              <a:lnSpc>
                <a:spcPct val="120000"/>
              </a:lnSpc>
            </a:pPr>
            <a:r>
              <a:rPr lang="es-ES_tradnl" altLang="es-CO" sz="2400" dirty="0">
                <a:ea typeface="ＭＳ Ｐゴシック" panose="020B0600070205080204" pitchFamily="34" charset="-128"/>
                <a:cs typeface="Arial" panose="020B0604020202020204" pitchFamily="34" charset="0"/>
              </a:rPr>
              <a:t>Se usa irrigación con solución de glicina o SSN.</a:t>
            </a:r>
          </a:p>
          <a:p>
            <a:pPr marL="542925" lvl="1" indent="-342900">
              <a:lnSpc>
                <a:spcPct val="120000"/>
              </a:lnSpc>
            </a:pPr>
            <a:r>
              <a:rPr lang="es-ES_tradnl" altLang="es-CO" sz="2400" dirty="0">
                <a:ea typeface="ＭＳ Ｐゴシック" panose="020B0600070205080204" pitchFamily="34" charset="-128"/>
                <a:cs typeface="Arial" panose="020B0604020202020204" pitchFamily="34" charset="0"/>
              </a:rPr>
              <a:t>Corte </a:t>
            </a:r>
            <a:r>
              <a:rPr lang="es-ES_tradnl" altLang="es-CO" sz="2400" dirty="0" err="1">
                <a:ea typeface="ＭＳ Ｐゴシック" panose="020B0600070205080204" pitchFamily="34" charset="-128"/>
                <a:cs typeface="Arial" panose="020B0604020202020204" pitchFamily="34" charset="0"/>
              </a:rPr>
              <a:t>endouretral</a:t>
            </a:r>
            <a:r>
              <a:rPr lang="es-ES_tradnl" altLang="es-CO" sz="2400" dirty="0">
                <a:ea typeface="ＭＳ Ｐゴシック" panose="020B0600070205080204" pitchFamily="34" charset="-128"/>
                <a:cs typeface="Arial" panose="020B0604020202020204" pitchFamily="34" charset="0"/>
              </a:rPr>
              <a:t> del adenoma.</a:t>
            </a:r>
          </a:p>
          <a:p>
            <a:pPr marL="542925" lvl="1" indent="-342900">
              <a:lnSpc>
                <a:spcPct val="120000"/>
              </a:lnSpc>
            </a:pPr>
            <a:r>
              <a:rPr lang="es-ES_tradnl" altLang="es-CO" sz="2400" dirty="0">
                <a:ea typeface="ＭＳ Ｐゴシック" panose="020B0600070205080204" pitchFamily="34" charset="-128"/>
                <a:cs typeface="Arial" panose="020B0604020202020204" pitchFamily="34" charset="0"/>
              </a:rPr>
              <a:t>Al finalizar se deja sonda con irrigación vesical.</a:t>
            </a:r>
          </a:p>
        </p:txBody>
      </p:sp>
      <p:sp>
        <p:nvSpPr>
          <p:cNvPr id="3" name="Title 2">
            <a:extLst>
              <a:ext uri="{FF2B5EF4-FFF2-40B4-BE49-F238E27FC236}">
                <a16:creationId xmlns:a16="http://schemas.microsoft.com/office/drawing/2014/main" id="{00FE1911-ABD2-7B4E-B84D-4714B44F6C0A}"/>
              </a:ext>
            </a:extLst>
          </p:cNvPr>
          <p:cNvSpPr>
            <a:spLocks noGrp="1"/>
          </p:cNvSpPr>
          <p:nvPr>
            <p:ph type="title"/>
          </p:nvPr>
        </p:nvSpPr>
        <p:spPr>
          <a:xfrm>
            <a:off x="554190" y="120729"/>
            <a:ext cx="9288082" cy="1325563"/>
          </a:xfrm>
        </p:spPr>
        <p:txBody>
          <a:bodyPr>
            <a:normAutofit/>
          </a:bodyPr>
          <a:lstStyle/>
          <a:p>
            <a:r>
              <a:rPr lang="es-ES_tradnl" sz="4400" dirty="0"/>
              <a:t>TRATAMIENTO QUIRÚRGICO </a:t>
            </a:r>
          </a:p>
        </p:txBody>
      </p:sp>
    </p:spTree>
    <p:extLst>
      <p:ext uri="{BB962C8B-B14F-4D97-AF65-F5344CB8AC3E}">
        <p14:creationId xmlns:p14="http://schemas.microsoft.com/office/powerpoint/2010/main" val="2004434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a:extLst>
              <a:ext uri="{FF2B5EF4-FFF2-40B4-BE49-F238E27FC236}">
                <a16:creationId xmlns:a16="http://schemas.microsoft.com/office/drawing/2014/main" id="{78C784E4-1C91-8B44-8C52-790EA02E237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25459" y="119367"/>
            <a:ext cx="2154477" cy="38716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50179" name="Picture 5">
            <a:extLst>
              <a:ext uri="{FF2B5EF4-FFF2-40B4-BE49-F238E27FC236}">
                <a16:creationId xmlns:a16="http://schemas.microsoft.com/office/drawing/2014/main" id="{78F8795E-9963-BD42-B7E5-AA42DD5D392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20601" y="563671"/>
            <a:ext cx="4185845" cy="54237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1109398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a:extLst>
              <a:ext uri="{FF2B5EF4-FFF2-40B4-BE49-F238E27FC236}">
                <a16:creationId xmlns:a16="http://schemas.microsoft.com/office/drawing/2014/main" id="{32C092D2-DEE5-8C4C-B575-5ADC96EBA58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64493" y="323262"/>
            <a:ext cx="2229633" cy="3344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51203" name="Picture 5">
            <a:extLst>
              <a:ext uri="{FF2B5EF4-FFF2-40B4-BE49-F238E27FC236}">
                <a16:creationId xmlns:a16="http://schemas.microsoft.com/office/drawing/2014/main" id="{50D3CD36-19AD-5B43-99A4-1DE44601B9F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96000" y="0"/>
            <a:ext cx="4572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009828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a:extLst>
              <a:ext uri="{FF2B5EF4-FFF2-40B4-BE49-F238E27FC236}">
                <a16:creationId xmlns:a16="http://schemas.microsoft.com/office/drawing/2014/main" id="{2EF4679E-511F-CA44-A39B-0F2A2B53552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38817" y="20821"/>
            <a:ext cx="2605413" cy="3970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52227" name="Picture 5">
            <a:extLst>
              <a:ext uri="{FF2B5EF4-FFF2-40B4-BE49-F238E27FC236}">
                <a16:creationId xmlns:a16="http://schemas.microsoft.com/office/drawing/2014/main" id="{2CA32729-09B0-1442-B23B-6B7E6EFD959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24564" y="0"/>
            <a:ext cx="4643437"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3060880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40BB619-ABBF-A04B-8481-07C1BCBD09FD}"/>
              </a:ext>
            </a:extLst>
          </p:cNvPr>
          <p:cNvSpPr>
            <a:spLocks noGrp="1" noRot="1" noChangeArrowheads="1"/>
          </p:cNvSpPr>
          <p:nvPr>
            <p:ph idx="1"/>
          </p:nvPr>
        </p:nvSpPr>
        <p:spPr>
          <a:xfrm>
            <a:off x="6193654" y="1609860"/>
            <a:ext cx="4294042" cy="4883015"/>
          </a:xfrm>
        </p:spPr>
        <p:txBody>
          <a:bodyPr>
            <a:normAutofit/>
          </a:bodyPr>
          <a:lstStyle/>
          <a:p>
            <a:pPr eaLnBrk="1" hangingPunct="1">
              <a:lnSpc>
                <a:spcPct val="80000"/>
              </a:lnSpc>
              <a:buFont typeface="Wingdings" pitchFamily="2" charset="2"/>
              <a:buNone/>
            </a:pPr>
            <a:r>
              <a:rPr lang="es-ES_tradnl" altLang="es-CO" sz="2800" b="1" dirty="0">
                <a:ea typeface="ＭＳ Ｐゴシック" panose="020B0600070205080204" pitchFamily="34" charset="-128"/>
                <a:cs typeface="Arial" panose="020B0604020202020204" pitchFamily="34" charset="0"/>
              </a:rPr>
              <a:t>RTU -  P:</a:t>
            </a:r>
          </a:p>
          <a:p>
            <a:pPr eaLnBrk="1" hangingPunct="1">
              <a:lnSpc>
                <a:spcPct val="80000"/>
              </a:lnSpc>
              <a:buFont typeface="Wingdings" pitchFamily="2" charset="2"/>
              <a:buNone/>
            </a:pPr>
            <a:endParaRPr lang="es-ES_tradnl" altLang="es-CO" sz="2400" b="1" u="sng" dirty="0">
              <a:ea typeface="ＭＳ Ｐゴシック" panose="020B0600070205080204" pitchFamily="34" charset="-128"/>
              <a:cs typeface="Arial" panose="020B0604020202020204" pitchFamily="34" charset="0"/>
            </a:endParaRPr>
          </a:p>
          <a:p>
            <a:pPr eaLnBrk="1" hangingPunct="1">
              <a:lnSpc>
                <a:spcPct val="80000"/>
              </a:lnSpc>
              <a:buFont typeface="Wingdings" pitchFamily="2" charset="2"/>
              <a:buNone/>
            </a:pPr>
            <a:r>
              <a:rPr lang="es-ES_tradnl" altLang="es-CO" sz="2400" dirty="0">
                <a:ea typeface="ＭＳ Ｐゴシック" panose="020B0600070205080204" pitchFamily="34" charset="-128"/>
                <a:cs typeface="Arial" panose="020B0604020202020204" pitchFamily="34" charset="0"/>
              </a:rPr>
              <a:t>COMPLICACIONES:</a:t>
            </a:r>
          </a:p>
          <a:p>
            <a:pPr lvl="1">
              <a:lnSpc>
                <a:spcPct val="100000"/>
              </a:lnSpc>
            </a:pPr>
            <a:r>
              <a:rPr lang="es-ES_tradnl" altLang="es-CO" sz="2000" dirty="0">
                <a:ea typeface="ＭＳ Ｐゴシック" panose="020B0600070205080204" pitchFamily="34" charset="-128"/>
                <a:cs typeface="Arial" panose="020B0604020202020204" pitchFamily="34" charset="0"/>
              </a:rPr>
              <a:t>Sangrado.</a:t>
            </a:r>
          </a:p>
          <a:p>
            <a:pPr lvl="1">
              <a:lnSpc>
                <a:spcPct val="100000"/>
              </a:lnSpc>
            </a:pPr>
            <a:r>
              <a:rPr lang="es-ES_tradnl" altLang="es-CO" sz="2000" dirty="0">
                <a:ea typeface="ＭＳ Ｐゴシック" panose="020B0600070205080204" pitchFamily="34" charset="-128"/>
                <a:cs typeface="Arial" panose="020B0604020202020204" pitchFamily="34" charset="0"/>
              </a:rPr>
              <a:t>Estrechez de uretra.</a:t>
            </a:r>
          </a:p>
          <a:p>
            <a:pPr lvl="1">
              <a:lnSpc>
                <a:spcPct val="100000"/>
              </a:lnSpc>
            </a:pPr>
            <a:r>
              <a:rPr lang="es-ES_tradnl" altLang="es-CO" sz="2000" dirty="0">
                <a:ea typeface="ＭＳ Ｐゴシック" panose="020B0600070205080204" pitchFamily="34" charset="-128"/>
                <a:cs typeface="Arial" panose="020B0604020202020204" pitchFamily="34" charset="0"/>
              </a:rPr>
              <a:t>Incontinencia.</a:t>
            </a:r>
          </a:p>
          <a:p>
            <a:pPr lvl="1">
              <a:lnSpc>
                <a:spcPct val="100000"/>
              </a:lnSpc>
            </a:pPr>
            <a:r>
              <a:rPr lang="es-ES_tradnl" altLang="es-CO" sz="2000" dirty="0">
                <a:ea typeface="ＭＳ Ｐゴシック" panose="020B0600070205080204" pitchFamily="34" charset="-128"/>
                <a:cs typeface="Arial" panose="020B0604020202020204" pitchFamily="34" charset="0"/>
              </a:rPr>
              <a:t>Eyaculación retrograda (80%).</a:t>
            </a:r>
          </a:p>
          <a:p>
            <a:pPr lvl="1">
              <a:lnSpc>
                <a:spcPct val="100000"/>
              </a:lnSpc>
            </a:pPr>
            <a:r>
              <a:rPr lang="es-ES_tradnl" altLang="es-CO" sz="2000" dirty="0">
                <a:ea typeface="ＭＳ Ｐゴシック" panose="020B0600070205080204" pitchFamily="34" charset="-128"/>
                <a:cs typeface="Arial" panose="020B0604020202020204" pitchFamily="34" charset="0"/>
              </a:rPr>
              <a:t>Síndrome post RTU (desorden </a:t>
            </a:r>
            <a:r>
              <a:rPr lang="es-ES_tradnl" altLang="es-CO" sz="2000" dirty="0" err="1">
                <a:ea typeface="ＭＳ Ｐゴシック" panose="020B0600070205080204" pitchFamily="34" charset="-128"/>
                <a:cs typeface="Arial" panose="020B0604020202020204" pitchFamily="34" charset="0"/>
              </a:rPr>
              <a:t>hidroelectolÍtico</a:t>
            </a:r>
            <a:r>
              <a:rPr lang="es-ES_tradnl" altLang="es-CO" sz="2000" dirty="0">
                <a:ea typeface="ＭＳ Ｐゴシック" panose="020B0600070205080204" pitchFamily="34" charset="-128"/>
                <a:cs typeface="Arial" panose="020B0604020202020204" pitchFamily="34" charset="0"/>
              </a:rPr>
              <a:t>),</a:t>
            </a:r>
          </a:p>
          <a:p>
            <a:pPr lvl="1">
              <a:lnSpc>
                <a:spcPct val="100000"/>
              </a:lnSpc>
            </a:pPr>
            <a:r>
              <a:rPr lang="es-ES_tradnl" altLang="es-CO" sz="2000" dirty="0">
                <a:ea typeface="ＭＳ Ｐゴシック" panose="020B0600070205080204" pitchFamily="34" charset="-128"/>
                <a:cs typeface="Arial" panose="020B0604020202020204" pitchFamily="34" charset="0"/>
              </a:rPr>
              <a:t>Impotencia (quemadura de nervios &lt; 10%).</a:t>
            </a:r>
          </a:p>
          <a:p>
            <a:pPr eaLnBrk="1" hangingPunct="1">
              <a:lnSpc>
                <a:spcPct val="80000"/>
              </a:lnSpc>
            </a:pPr>
            <a:endParaRPr lang="es-ES_tradnl" altLang="es-CO" sz="2800" dirty="0">
              <a:ea typeface="ＭＳ Ｐゴシック" panose="020B0600070205080204" pitchFamily="34" charset="-128"/>
              <a:cs typeface="Arial" panose="020B0604020202020204" pitchFamily="34" charset="0"/>
            </a:endParaRPr>
          </a:p>
        </p:txBody>
      </p:sp>
      <p:sp>
        <p:nvSpPr>
          <p:cNvPr id="5" name="Title 4">
            <a:extLst>
              <a:ext uri="{FF2B5EF4-FFF2-40B4-BE49-F238E27FC236}">
                <a16:creationId xmlns:a16="http://schemas.microsoft.com/office/drawing/2014/main" id="{4251FF72-25E0-5D4E-B3F6-24F325329251}"/>
              </a:ext>
            </a:extLst>
          </p:cNvPr>
          <p:cNvSpPr>
            <a:spLocks noGrp="1"/>
          </p:cNvSpPr>
          <p:nvPr>
            <p:ph type="title"/>
          </p:nvPr>
        </p:nvSpPr>
        <p:spPr>
          <a:xfrm>
            <a:off x="577579" y="198165"/>
            <a:ext cx="9262325" cy="1325563"/>
          </a:xfrm>
        </p:spPr>
        <p:txBody>
          <a:bodyPr>
            <a:normAutofit/>
          </a:bodyPr>
          <a:lstStyle/>
          <a:p>
            <a:r>
              <a:rPr lang="es-ES_tradnl" sz="4400" dirty="0"/>
              <a:t>TRATAMIENTO QUIRÚRGICO</a:t>
            </a:r>
          </a:p>
        </p:txBody>
      </p:sp>
    </p:spTree>
    <p:extLst>
      <p:ext uri="{BB962C8B-B14F-4D97-AF65-F5344CB8AC3E}">
        <p14:creationId xmlns:p14="http://schemas.microsoft.com/office/powerpoint/2010/main" val="42077521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5F1E726-5E87-B142-8EA5-0ED53427E0C7}"/>
              </a:ext>
            </a:extLst>
          </p:cNvPr>
          <p:cNvSpPr>
            <a:spLocks noGrp="1" noRot="1" noChangeArrowheads="1"/>
          </p:cNvSpPr>
          <p:nvPr>
            <p:ph idx="1"/>
          </p:nvPr>
        </p:nvSpPr>
        <p:spPr>
          <a:xfrm>
            <a:off x="901958" y="1285240"/>
            <a:ext cx="8410209" cy="2605738"/>
          </a:xfrm>
        </p:spPr>
        <p:txBody>
          <a:bodyPr>
            <a:normAutofit fontScale="40000" lnSpcReduction="20000"/>
          </a:bodyPr>
          <a:lstStyle/>
          <a:p>
            <a:pPr eaLnBrk="1" hangingPunct="1">
              <a:lnSpc>
                <a:spcPct val="80000"/>
              </a:lnSpc>
              <a:buFont typeface="Wingdings" pitchFamily="2" charset="2"/>
              <a:buNone/>
            </a:pPr>
            <a:r>
              <a:rPr lang="es-ES_tradnl" altLang="es-CO" sz="6000" b="1" dirty="0">
                <a:ea typeface="ＭＳ Ｐゴシック" panose="020B0600070205080204" pitchFamily="34" charset="-128"/>
                <a:cs typeface="Arial" panose="020B0604020202020204" pitchFamily="34" charset="0"/>
              </a:rPr>
              <a:t>PROSTATECTOMÍA ABIERTA:</a:t>
            </a:r>
          </a:p>
          <a:p>
            <a:pPr eaLnBrk="1" hangingPunct="1">
              <a:lnSpc>
                <a:spcPct val="80000"/>
              </a:lnSpc>
              <a:buFont typeface="Wingdings" pitchFamily="2" charset="2"/>
              <a:buChar char="Ø"/>
            </a:pPr>
            <a:endParaRPr lang="es-ES_tradnl" altLang="es-CO" sz="2400" dirty="0">
              <a:ea typeface="ＭＳ Ｐゴシック" panose="020B0600070205080204" pitchFamily="34" charset="-128"/>
              <a:cs typeface="Arial" panose="020B0604020202020204" pitchFamily="34" charset="0"/>
            </a:endParaRPr>
          </a:p>
          <a:p>
            <a:pPr eaLnBrk="1" hangingPunct="1">
              <a:lnSpc>
                <a:spcPct val="120000"/>
              </a:lnSpc>
            </a:pPr>
            <a:r>
              <a:rPr lang="es-ES_tradnl" altLang="es-CO" sz="4500" dirty="0">
                <a:ea typeface="ＭＳ Ｐゴシック" panose="020B0600070205080204" pitchFamily="34" charset="-128"/>
                <a:cs typeface="Arial" panose="020B0604020202020204" pitchFamily="34" charset="0"/>
              </a:rPr>
              <a:t>Más invasiva.</a:t>
            </a:r>
          </a:p>
          <a:p>
            <a:pPr eaLnBrk="1" hangingPunct="1">
              <a:lnSpc>
                <a:spcPct val="120000"/>
              </a:lnSpc>
            </a:pPr>
            <a:r>
              <a:rPr lang="es-ES_tradnl" altLang="es-CO" sz="4500" dirty="0">
                <a:ea typeface="ＭＳ Ｐゴシック" panose="020B0600070205080204" pitchFamily="34" charset="-128"/>
                <a:cs typeface="Arial" panose="020B0604020202020204" pitchFamily="34" charset="0"/>
              </a:rPr>
              <a:t>Depende de protocolos o tendencia del urólogo. Habitualmente para próstatas &gt; 60 – 80 gr.</a:t>
            </a:r>
          </a:p>
          <a:p>
            <a:pPr eaLnBrk="1" hangingPunct="1">
              <a:lnSpc>
                <a:spcPct val="120000"/>
              </a:lnSpc>
            </a:pPr>
            <a:r>
              <a:rPr lang="es-ES_tradnl" altLang="es-CO" sz="4500" dirty="0">
                <a:ea typeface="ＭＳ Ｐゴシック" panose="020B0600070205080204" pitchFamily="34" charset="-128"/>
                <a:cs typeface="Arial" panose="020B0604020202020204" pitchFamily="34" charset="0"/>
              </a:rPr>
              <a:t>Dos vías:</a:t>
            </a:r>
          </a:p>
          <a:p>
            <a:pPr lvl="1">
              <a:lnSpc>
                <a:spcPct val="120000"/>
              </a:lnSpc>
              <a:buFont typeface="Wingdings" pitchFamily="2" charset="2"/>
              <a:buChar char="§"/>
            </a:pPr>
            <a:r>
              <a:rPr lang="es-ES_tradnl" altLang="es-CO" sz="4000" dirty="0" err="1">
                <a:ea typeface="ＭＳ Ｐゴシック" panose="020B0600070205080204" pitchFamily="34" charset="-128"/>
                <a:cs typeface="Arial" panose="020B0604020202020204" pitchFamily="34" charset="0"/>
              </a:rPr>
              <a:t>Retropúbica</a:t>
            </a:r>
            <a:r>
              <a:rPr lang="es-ES_tradnl" altLang="es-CO" sz="4000" dirty="0">
                <a:ea typeface="ＭＳ Ｐゴシック" panose="020B0600070205080204" pitchFamily="34" charset="-128"/>
                <a:cs typeface="Arial" panose="020B0604020202020204" pitchFamily="34" charset="0"/>
              </a:rPr>
              <a:t> (se abre la capsula prostática).</a:t>
            </a:r>
          </a:p>
          <a:p>
            <a:pPr lvl="1">
              <a:lnSpc>
                <a:spcPct val="120000"/>
              </a:lnSpc>
              <a:buFont typeface="Wingdings" pitchFamily="2" charset="2"/>
              <a:buChar char="§"/>
            </a:pPr>
            <a:r>
              <a:rPr lang="es-ES_tradnl" altLang="es-CO" sz="4000" dirty="0" err="1">
                <a:ea typeface="ＭＳ Ｐゴシック" panose="020B0600070205080204" pitchFamily="34" charset="-128"/>
                <a:cs typeface="Arial" panose="020B0604020202020204" pitchFamily="34" charset="0"/>
              </a:rPr>
              <a:t>Transvesical</a:t>
            </a:r>
            <a:r>
              <a:rPr lang="es-ES_tradnl" altLang="es-CO" sz="4000" dirty="0">
                <a:ea typeface="ＭＳ Ｐゴシック" panose="020B0600070205080204" pitchFamily="34" charset="-128"/>
                <a:cs typeface="Arial" panose="020B0604020202020204" pitchFamily="34" charset="0"/>
              </a:rPr>
              <a:t> (se abre la vejiga).</a:t>
            </a:r>
          </a:p>
        </p:txBody>
      </p:sp>
      <p:sp>
        <p:nvSpPr>
          <p:cNvPr id="5" name="Title 4">
            <a:extLst>
              <a:ext uri="{FF2B5EF4-FFF2-40B4-BE49-F238E27FC236}">
                <a16:creationId xmlns:a16="http://schemas.microsoft.com/office/drawing/2014/main" id="{4B794BD1-9432-5149-92D4-76B71790B7BF}"/>
              </a:ext>
            </a:extLst>
          </p:cNvPr>
          <p:cNvSpPr>
            <a:spLocks noGrp="1"/>
          </p:cNvSpPr>
          <p:nvPr>
            <p:ph type="title"/>
          </p:nvPr>
        </p:nvSpPr>
        <p:spPr>
          <a:xfrm>
            <a:off x="539238" y="7553"/>
            <a:ext cx="8875959" cy="1325563"/>
          </a:xfrm>
        </p:spPr>
        <p:txBody>
          <a:bodyPr>
            <a:normAutofit/>
          </a:bodyPr>
          <a:lstStyle/>
          <a:p>
            <a:r>
              <a:rPr lang="es-ES_tradnl" sz="4400" dirty="0"/>
              <a:t>TRATAMIENTO QUIRÚRGICO </a:t>
            </a:r>
          </a:p>
        </p:txBody>
      </p:sp>
    </p:spTree>
    <p:extLst>
      <p:ext uri="{BB962C8B-B14F-4D97-AF65-F5344CB8AC3E}">
        <p14:creationId xmlns:p14="http://schemas.microsoft.com/office/powerpoint/2010/main" val="72743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A096BC-FD0D-A14B-ACE7-DFA952ADB6B7}"/>
              </a:ext>
            </a:extLst>
          </p:cNvPr>
          <p:cNvSpPr>
            <a:spLocks noGrp="1"/>
          </p:cNvSpPr>
          <p:nvPr>
            <p:ph type="title"/>
          </p:nvPr>
        </p:nvSpPr>
        <p:spPr/>
        <p:txBody>
          <a:bodyPr>
            <a:normAutofit/>
          </a:bodyPr>
          <a:lstStyle/>
          <a:p>
            <a:r>
              <a:rPr lang="es-CO" sz="4400" dirty="0"/>
              <a:t>HIPERPLASIA PROSTÁTICA BENIGNA</a:t>
            </a:r>
          </a:p>
        </p:txBody>
      </p:sp>
      <p:sp>
        <p:nvSpPr>
          <p:cNvPr id="3" name="Marcador de contenido 2">
            <a:extLst>
              <a:ext uri="{FF2B5EF4-FFF2-40B4-BE49-F238E27FC236}">
                <a16:creationId xmlns:a16="http://schemas.microsoft.com/office/drawing/2014/main" id="{D5402811-4ADE-E847-97CA-D7DB6413AD2C}"/>
              </a:ext>
            </a:extLst>
          </p:cNvPr>
          <p:cNvSpPr>
            <a:spLocks noGrp="1"/>
          </p:cNvSpPr>
          <p:nvPr>
            <p:ph idx="1"/>
          </p:nvPr>
        </p:nvSpPr>
        <p:spPr>
          <a:xfrm>
            <a:off x="2351700" y="2052926"/>
            <a:ext cx="7534422" cy="4195481"/>
          </a:xfrm>
        </p:spPr>
        <p:txBody>
          <a:bodyPr>
            <a:normAutofit/>
          </a:bodyPr>
          <a:lstStyle/>
          <a:p>
            <a:r>
              <a:rPr lang="es-CO" sz="2000" b="1" dirty="0"/>
              <a:t>Diagnóstico histopatológico .</a:t>
            </a:r>
          </a:p>
          <a:p>
            <a:r>
              <a:rPr lang="es-CO" sz="2000" dirty="0"/>
              <a:t>El resto, hablar de: crecimiento prostático.</a:t>
            </a:r>
          </a:p>
        </p:txBody>
      </p:sp>
      <p:pic>
        <p:nvPicPr>
          <p:cNvPr id="4" name="Imagen 3">
            <a:extLst>
              <a:ext uri="{FF2B5EF4-FFF2-40B4-BE49-F238E27FC236}">
                <a16:creationId xmlns:a16="http://schemas.microsoft.com/office/drawing/2014/main" id="{53078611-83F9-754D-9B2F-FB9BCB5C635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61080" y="3263680"/>
            <a:ext cx="4118857" cy="2699063"/>
          </a:xfrm>
          <a:prstGeom prst="rect">
            <a:avLst/>
          </a:prstGeom>
        </p:spPr>
      </p:pic>
    </p:spTree>
    <p:extLst>
      <p:ext uri="{BB962C8B-B14F-4D97-AF65-F5344CB8AC3E}">
        <p14:creationId xmlns:p14="http://schemas.microsoft.com/office/powerpoint/2010/main" val="365025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4" descr="millin">
            <a:extLst>
              <a:ext uri="{FF2B5EF4-FFF2-40B4-BE49-F238E27FC236}">
                <a16:creationId xmlns:a16="http://schemas.microsoft.com/office/drawing/2014/main" id="{0D775945-77E7-E24E-854D-0C10EFD2072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582433" y="847607"/>
            <a:ext cx="6324989" cy="4933082"/>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331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10075490-B327-F649-8922-5D22C1292A5F}"/>
              </a:ext>
            </a:extLst>
          </p:cNvPr>
          <p:cNvSpPr>
            <a:spLocks noGrp="1" noRot="1" noChangeArrowheads="1"/>
          </p:cNvSpPr>
          <p:nvPr>
            <p:ph idx="1"/>
          </p:nvPr>
        </p:nvSpPr>
        <p:spPr>
          <a:xfrm>
            <a:off x="6193654" y="2208559"/>
            <a:ext cx="4294042" cy="3471024"/>
          </a:xfrm>
        </p:spPr>
        <p:txBody>
          <a:bodyPr>
            <a:normAutofit fontScale="70000" lnSpcReduction="20000"/>
          </a:bodyPr>
          <a:lstStyle/>
          <a:p>
            <a:pPr eaLnBrk="1" hangingPunct="1">
              <a:lnSpc>
                <a:spcPct val="120000"/>
              </a:lnSpc>
              <a:buFont typeface="Wingdings" pitchFamily="2" charset="2"/>
              <a:buNone/>
            </a:pPr>
            <a:r>
              <a:rPr lang="es-ES_tradnl" altLang="es-CO" sz="2900" b="1" dirty="0">
                <a:ea typeface="ＭＳ Ｐゴシック" panose="020B0600070205080204" pitchFamily="34" charset="-128"/>
                <a:cs typeface="Arial" panose="020B0604020202020204" pitchFamily="34" charset="0"/>
              </a:rPr>
              <a:t>PROSTATECTOMÍA ABIERTA:</a:t>
            </a:r>
          </a:p>
          <a:p>
            <a:pPr eaLnBrk="1" hangingPunct="1">
              <a:lnSpc>
                <a:spcPct val="120000"/>
              </a:lnSpc>
              <a:buFont typeface="Wingdings" pitchFamily="2" charset="2"/>
              <a:buNone/>
            </a:pPr>
            <a:endParaRPr lang="es-ES_tradnl" altLang="es-CO" sz="2600" dirty="0">
              <a:ea typeface="ＭＳ Ｐゴシック" panose="020B0600070205080204" pitchFamily="34" charset="-128"/>
              <a:cs typeface="Arial" panose="020B0604020202020204" pitchFamily="34" charset="0"/>
            </a:endParaRPr>
          </a:p>
          <a:p>
            <a:pPr eaLnBrk="1" hangingPunct="1">
              <a:lnSpc>
                <a:spcPct val="120000"/>
              </a:lnSpc>
              <a:buFont typeface="Wingdings" pitchFamily="2" charset="2"/>
              <a:buNone/>
            </a:pPr>
            <a:r>
              <a:rPr lang="es-ES_tradnl" altLang="es-CO" sz="2000" b="1" dirty="0">
                <a:ea typeface="ＭＳ Ｐゴシック" panose="020B0600070205080204" pitchFamily="34" charset="-128"/>
                <a:cs typeface="Arial" panose="020B0604020202020204" pitchFamily="34" charset="0"/>
              </a:rPr>
              <a:t>COMPLICACIONES:</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Las de una cirugía abierta.</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Sangrado.</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Estrechez de uretra.</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Incontinencia.</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Eyaculación retrograda.</a:t>
            </a:r>
          </a:p>
          <a:p>
            <a:pPr eaLnBrk="1" hangingPunct="1">
              <a:lnSpc>
                <a:spcPct val="120000"/>
              </a:lnSpc>
            </a:pPr>
            <a:r>
              <a:rPr lang="es-ES_tradnl" altLang="es-CO" sz="2300" dirty="0">
                <a:ea typeface="ＭＳ Ｐゴシック" panose="020B0600070205080204" pitchFamily="34" charset="-128"/>
                <a:cs typeface="Arial" panose="020B0604020202020204" pitchFamily="34" charset="0"/>
              </a:rPr>
              <a:t>Disfunción eréctil es muy bajo.</a:t>
            </a:r>
          </a:p>
        </p:txBody>
      </p:sp>
      <p:sp>
        <p:nvSpPr>
          <p:cNvPr id="3" name="Title 2">
            <a:extLst>
              <a:ext uri="{FF2B5EF4-FFF2-40B4-BE49-F238E27FC236}">
                <a16:creationId xmlns:a16="http://schemas.microsoft.com/office/drawing/2014/main" id="{3F81E572-306A-0343-8C32-42C906C8D820}"/>
              </a:ext>
            </a:extLst>
          </p:cNvPr>
          <p:cNvSpPr>
            <a:spLocks noGrp="1"/>
          </p:cNvSpPr>
          <p:nvPr>
            <p:ph type="title"/>
          </p:nvPr>
        </p:nvSpPr>
        <p:spPr>
          <a:xfrm>
            <a:off x="623320" y="236043"/>
            <a:ext cx="8772928" cy="1325563"/>
          </a:xfrm>
        </p:spPr>
        <p:txBody>
          <a:bodyPr>
            <a:normAutofit/>
          </a:bodyPr>
          <a:lstStyle/>
          <a:p>
            <a:r>
              <a:rPr lang="es-ES_tradnl" sz="4400" dirty="0"/>
              <a:t>TRATAMIENTO QUIRÚRGICO</a:t>
            </a:r>
          </a:p>
        </p:txBody>
      </p:sp>
    </p:spTree>
    <p:extLst>
      <p:ext uri="{BB962C8B-B14F-4D97-AF65-F5344CB8AC3E}">
        <p14:creationId xmlns:p14="http://schemas.microsoft.com/office/powerpoint/2010/main" val="5183280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a:extLst>
              <a:ext uri="{FF2B5EF4-FFF2-40B4-BE49-F238E27FC236}">
                <a16:creationId xmlns:a16="http://schemas.microsoft.com/office/drawing/2014/main" id="{7C4FA29D-CF83-7749-9281-80B347F7A3E2}"/>
              </a:ext>
            </a:extLst>
          </p:cNvPr>
          <p:cNvSpPr>
            <a:spLocks noGrp="1" noRot="1" noChangeArrowheads="1"/>
          </p:cNvSpPr>
          <p:nvPr>
            <p:ph idx="1"/>
          </p:nvPr>
        </p:nvSpPr>
        <p:spPr>
          <a:xfrm>
            <a:off x="6406649" y="2112962"/>
            <a:ext cx="4319588" cy="4191000"/>
          </a:xfrm>
        </p:spPr>
        <p:txBody>
          <a:bodyPr>
            <a:normAutofit/>
          </a:bodyPr>
          <a:lstStyle/>
          <a:p>
            <a:pPr eaLnBrk="1" hangingPunct="1">
              <a:buFont typeface="Wingdings" pitchFamily="2" charset="2"/>
              <a:buNone/>
            </a:pPr>
            <a:r>
              <a:rPr lang="es-ES_tradnl" altLang="es-CO" sz="2800" b="1" dirty="0">
                <a:ea typeface="ＭＳ Ｐゴシック" panose="020B0600070205080204" pitchFamily="34" charset="-128"/>
                <a:cs typeface="Arial" panose="020B0604020202020204" pitchFamily="34" charset="0"/>
              </a:rPr>
              <a:t>RTU – P con láser:</a:t>
            </a:r>
          </a:p>
          <a:p>
            <a:pPr eaLnBrk="1" hangingPunct="1">
              <a:buFont typeface="Wingdings" pitchFamily="2" charset="2"/>
              <a:buNone/>
            </a:pPr>
            <a:endParaRPr lang="es-ES_tradnl" altLang="es-CO" sz="2400" dirty="0">
              <a:ea typeface="ＭＳ Ｐゴシック" panose="020B0600070205080204" pitchFamily="34" charset="-128"/>
              <a:cs typeface="Arial" panose="020B0604020202020204" pitchFamily="34" charset="0"/>
            </a:endParaRPr>
          </a:p>
          <a:p>
            <a:pPr eaLnBrk="1" hangingPunct="1"/>
            <a:r>
              <a:rPr lang="es-ES_tradnl" altLang="es-CO" sz="2000" dirty="0">
                <a:ea typeface="ＭＳ Ｐゴシック" panose="020B0600070205080204" pitchFamily="34" charset="-128"/>
                <a:cs typeface="Arial" panose="020B0604020202020204" pitchFamily="34" charset="0"/>
              </a:rPr>
              <a:t>≠ fuentes de láser (</a:t>
            </a:r>
            <a:r>
              <a:rPr lang="es-ES_tradnl" altLang="es-CO" sz="2000" dirty="0" err="1">
                <a:ea typeface="ＭＳ Ｐゴシック" panose="020B0600070205080204" pitchFamily="34" charset="-128"/>
                <a:cs typeface="Arial" panose="020B0604020202020204" pitchFamily="34" charset="0"/>
              </a:rPr>
              <a:t>holmium</a:t>
            </a:r>
            <a:r>
              <a:rPr lang="es-ES_tradnl" altLang="es-CO" sz="2000" dirty="0">
                <a:ea typeface="ＭＳ Ｐゴシック" panose="020B0600070205080204" pitchFamily="34" charset="-128"/>
                <a:cs typeface="Arial" panose="020B0604020202020204" pitchFamily="34" charset="0"/>
              </a:rPr>
              <a:t>, </a:t>
            </a:r>
            <a:r>
              <a:rPr lang="es-ES_tradnl" altLang="es-CO" sz="2000" dirty="0" err="1">
                <a:ea typeface="ＭＳ Ｐゴシック" panose="020B0600070205080204" pitchFamily="34" charset="-128"/>
                <a:cs typeface="Arial" panose="020B0604020202020204" pitchFamily="34" charset="0"/>
              </a:rPr>
              <a:t>tulium</a:t>
            </a:r>
            <a:r>
              <a:rPr lang="es-ES_tradnl" altLang="es-CO" sz="2000" dirty="0">
                <a:ea typeface="ＭＳ Ｐゴシック" panose="020B0600070205080204" pitchFamily="34" charset="-128"/>
                <a:cs typeface="Arial" panose="020B0604020202020204" pitchFamily="34" charset="0"/>
              </a:rPr>
              <a:t>, </a:t>
            </a:r>
            <a:r>
              <a:rPr lang="es-ES_tradnl" altLang="es-CO" sz="2000" dirty="0" err="1">
                <a:ea typeface="ＭＳ Ｐゴシック" panose="020B0600070205080204" pitchFamily="34" charset="-128"/>
                <a:cs typeface="Arial" panose="020B0604020202020204" pitchFamily="34" charset="0"/>
              </a:rPr>
              <a:t>green</a:t>
            </a:r>
            <a:r>
              <a:rPr lang="es-ES_tradnl" altLang="es-CO" sz="2000" dirty="0">
                <a:ea typeface="ＭＳ Ｐゴシック" panose="020B0600070205080204" pitchFamily="34" charset="-128"/>
                <a:cs typeface="Arial" panose="020B0604020202020204" pitchFamily="34" charset="0"/>
              </a:rPr>
              <a:t>, KTP, </a:t>
            </a:r>
            <a:r>
              <a:rPr lang="es-ES_tradnl" altLang="es-CO" sz="2000" dirty="0" err="1">
                <a:ea typeface="ＭＳ Ｐゴシック" panose="020B0600070205080204" pitchFamily="34" charset="-128"/>
                <a:cs typeface="Arial" panose="020B0604020202020204" pitchFamily="34" charset="0"/>
              </a:rPr>
              <a:t>neodinio</a:t>
            </a:r>
            <a:r>
              <a:rPr lang="es-ES_tradnl" altLang="es-CO" sz="2000" dirty="0">
                <a:ea typeface="ＭＳ Ｐゴシック" panose="020B0600070205080204" pitchFamily="34" charset="-128"/>
                <a:cs typeface="Arial" panose="020B0604020202020204" pitchFamily="34" charset="0"/>
              </a:rPr>
              <a:t>).</a:t>
            </a:r>
          </a:p>
          <a:p>
            <a:pPr eaLnBrk="1" hangingPunct="1"/>
            <a:endParaRPr lang="es-ES_tradnl" altLang="es-CO" sz="2400" dirty="0">
              <a:ea typeface="ＭＳ Ｐゴシック" panose="020B0600070205080204" pitchFamily="34" charset="-128"/>
              <a:cs typeface="Arial" panose="020B0604020202020204" pitchFamily="34" charset="0"/>
            </a:endParaRPr>
          </a:p>
          <a:p>
            <a:pPr eaLnBrk="1" hangingPunct="1"/>
            <a:r>
              <a:rPr lang="es-ES_tradnl" altLang="es-CO" sz="2000" dirty="0">
                <a:ea typeface="ＭＳ Ｐゴシック" panose="020B0600070205080204" pitchFamily="34" charset="-128"/>
                <a:cs typeface="Arial" panose="020B0604020202020204" pitchFamily="34" charset="0"/>
              </a:rPr>
              <a:t>↓ sangrado.</a:t>
            </a:r>
          </a:p>
          <a:p>
            <a:pPr eaLnBrk="1" hangingPunct="1"/>
            <a:endParaRPr lang="es-ES_tradnl" altLang="es-CO" sz="2400" dirty="0">
              <a:ea typeface="ＭＳ Ｐゴシック" panose="020B0600070205080204" pitchFamily="34" charset="-128"/>
              <a:cs typeface="Arial" panose="020B0604020202020204" pitchFamily="34" charset="0"/>
            </a:endParaRPr>
          </a:p>
          <a:p>
            <a:pPr eaLnBrk="1" hangingPunct="1"/>
            <a:r>
              <a:rPr lang="es-ES_tradnl" altLang="es-CO" sz="2000" dirty="0">
                <a:ea typeface="ＭＳ Ｐゴシック" panose="020B0600070205080204" pitchFamily="34" charset="-128"/>
                <a:cs typeface="Arial" panose="020B0604020202020204" pitchFamily="34" charset="0"/>
              </a:rPr>
              <a:t>Técnica de RTU – P</a:t>
            </a:r>
            <a:r>
              <a:rPr lang="es-ES_tradnl" altLang="es-CO" sz="2400" dirty="0">
                <a:ea typeface="ＭＳ Ｐゴシック" panose="020B0600070205080204" pitchFamily="34" charset="-128"/>
                <a:cs typeface="Arial" panose="020B0604020202020204" pitchFamily="34" charset="0"/>
              </a:rPr>
              <a:t>.</a:t>
            </a:r>
          </a:p>
        </p:txBody>
      </p:sp>
      <p:pic>
        <p:nvPicPr>
          <p:cNvPr id="65539" name="Picture 5" descr="catheter">
            <a:extLst>
              <a:ext uri="{FF2B5EF4-FFF2-40B4-BE49-F238E27FC236}">
                <a16:creationId xmlns:a16="http://schemas.microsoft.com/office/drawing/2014/main" id="{77C757FC-A7D3-2F45-A953-E4C63FA1573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5571" y="1620181"/>
            <a:ext cx="3384550" cy="2239962"/>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7A679132-6A15-2641-993C-95E4C9FF8EA3}"/>
              </a:ext>
            </a:extLst>
          </p:cNvPr>
          <p:cNvSpPr>
            <a:spLocks noGrp="1"/>
          </p:cNvSpPr>
          <p:nvPr>
            <p:ph type="title"/>
          </p:nvPr>
        </p:nvSpPr>
        <p:spPr>
          <a:xfrm>
            <a:off x="640146" y="94594"/>
            <a:ext cx="8515350" cy="1325563"/>
          </a:xfrm>
        </p:spPr>
        <p:txBody>
          <a:bodyPr>
            <a:normAutofit/>
          </a:bodyPr>
          <a:lstStyle/>
          <a:p>
            <a:r>
              <a:rPr lang="es-ES_tradnl" sz="4400" dirty="0"/>
              <a:t>TRATAMIENTO QUIRÚRGICO</a:t>
            </a:r>
          </a:p>
        </p:txBody>
      </p:sp>
    </p:spTree>
    <p:extLst>
      <p:ext uri="{BB962C8B-B14F-4D97-AF65-F5344CB8AC3E}">
        <p14:creationId xmlns:p14="http://schemas.microsoft.com/office/powerpoint/2010/main" val="42779270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28B0AE-F54F-3745-BE75-F786A7118698}"/>
              </a:ext>
            </a:extLst>
          </p:cNvPr>
          <p:cNvSpPr>
            <a:spLocks noGrp="1"/>
          </p:cNvSpPr>
          <p:nvPr>
            <p:ph type="title"/>
          </p:nvPr>
        </p:nvSpPr>
        <p:spPr>
          <a:xfrm>
            <a:off x="610738" y="110946"/>
            <a:ext cx="7886700" cy="1325563"/>
          </a:xfrm>
        </p:spPr>
        <p:txBody>
          <a:bodyPr>
            <a:normAutofit/>
          </a:bodyPr>
          <a:lstStyle/>
          <a:p>
            <a:r>
              <a:rPr lang="es-ES" altLang="es-CO" sz="4400" dirty="0">
                <a:ea typeface="ＭＳ Ｐゴシック" panose="020B0600070205080204" pitchFamily="34" charset="-128"/>
              </a:rPr>
              <a:t>MÍNIMA INVASIÓN</a:t>
            </a:r>
          </a:p>
        </p:txBody>
      </p:sp>
      <p:graphicFrame>
        <p:nvGraphicFramePr>
          <p:cNvPr id="4" name="Marcador de contenido 3">
            <a:extLst>
              <a:ext uri="{FF2B5EF4-FFF2-40B4-BE49-F238E27FC236}">
                <a16:creationId xmlns:a16="http://schemas.microsoft.com/office/drawing/2014/main" id="{BA9172CC-BEEA-434B-AEDB-8F207113C35F}"/>
              </a:ext>
            </a:extLst>
          </p:cNvPr>
          <p:cNvGraphicFramePr>
            <a:graphicFrameLocks noGrp="1"/>
          </p:cNvGraphicFramePr>
          <p:nvPr>
            <p:ph idx="1"/>
            <p:extLst>
              <p:ext uri="{D42A27DB-BD31-4B8C-83A1-F6EECF244321}">
                <p14:modId xmlns:p14="http://schemas.microsoft.com/office/powerpoint/2010/main" val="4006083303"/>
              </p:ext>
            </p:extLst>
          </p:nvPr>
        </p:nvGraphicFramePr>
        <p:xfrm>
          <a:off x="2115549" y="1411937"/>
          <a:ext cx="8229600" cy="2383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n 2">
            <a:extLst>
              <a:ext uri="{FF2B5EF4-FFF2-40B4-BE49-F238E27FC236}">
                <a16:creationId xmlns:a16="http://schemas.microsoft.com/office/drawing/2014/main" id="{D6CD91AA-EF09-0746-945D-E6935D189C6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70954" y="3990975"/>
            <a:ext cx="2513851" cy="2513851"/>
          </a:xfrm>
          <a:prstGeom prst="rect">
            <a:avLst/>
          </a:prstGeom>
        </p:spPr>
      </p:pic>
    </p:spTree>
    <p:extLst>
      <p:ext uri="{BB962C8B-B14F-4D97-AF65-F5344CB8AC3E}">
        <p14:creationId xmlns:p14="http://schemas.microsoft.com/office/powerpoint/2010/main" val="112796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WordArt 4">
            <a:extLst>
              <a:ext uri="{FF2B5EF4-FFF2-40B4-BE49-F238E27FC236}">
                <a16:creationId xmlns:a16="http://schemas.microsoft.com/office/drawing/2014/main" id="{02D457ED-597F-1D4F-A733-E14E68925F6F}"/>
              </a:ext>
            </a:extLst>
          </p:cNvPr>
          <p:cNvSpPr>
            <a:spLocks noChangeArrowheads="1" noChangeShapeType="1" noTextEdit="1"/>
          </p:cNvSpPr>
          <p:nvPr/>
        </p:nvSpPr>
        <p:spPr bwMode="auto">
          <a:xfrm>
            <a:off x="3863975" y="1484313"/>
            <a:ext cx="4248150" cy="37449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s-CO"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ndParaRPr>
          </a:p>
        </p:txBody>
      </p:sp>
      <p:sp>
        <p:nvSpPr>
          <p:cNvPr id="2" name="Título 1">
            <a:extLst>
              <a:ext uri="{FF2B5EF4-FFF2-40B4-BE49-F238E27FC236}">
                <a16:creationId xmlns:a16="http://schemas.microsoft.com/office/drawing/2014/main" id="{E7C03F03-170F-4E44-8BD5-BEC86414FADB}"/>
              </a:ext>
            </a:extLst>
          </p:cNvPr>
          <p:cNvSpPr>
            <a:spLocks noGrp="1"/>
          </p:cNvSpPr>
          <p:nvPr>
            <p:ph type="title"/>
          </p:nvPr>
        </p:nvSpPr>
        <p:spPr>
          <a:xfrm>
            <a:off x="2229810" y="1364740"/>
            <a:ext cx="7055380" cy="1400530"/>
          </a:xfrm>
        </p:spPr>
        <p:txBody>
          <a:bodyPr>
            <a:normAutofit/>
          </a:bodyPr>
          <a:lstStyle/>
          <a:p>
            <a:r>
              <a:rPr lang="es-CO" sz="4800" dirty="0"/>
              <a:t>GRACIAS</a:t>
            </a:r>
          </a:p>
        </p:txBody>
      </p:sp>
      <p:pic>
        <p:nvPicPr>
          <p:cNvPr id="3" name="Imagen 2">
            <a:extLst>
              <a:ext uri="{FF2B5EF4-FFF2-40B4-BE49-F238E27FC236}">
                <a16:creationId xmlns:a16="http://schemas.microsoft.com/office/drawing/2014/main" id="{74E82197-7F01-EF45-BB4F-A931A68ABC88}"/>
              </a:ext>
            </a:extLst>
          </p:cNvPr>
          <p:cNvPicPr>
            <a:picLocks noChangeAspect="1"/>
          </p:cNvPicPr>
          <p:nvPr/>
        </p:nvPicPr>
        <p:blipFill>
          <a:blip r:embed="rId2"/>
          <a:stretch>
            <a:fillRect/>
          </a:stretch>
        </p:blipFill>
        <p:spPr>
          <a:xfrm>
            <a:off x="6408295" y="1484313"/>
            <a:ext cx="3553895" cy="3444784"/>
          </a:xfrm>
          <a:prstGeom prst="rect">
            <a:avLst/>
          </a:prstGeom>
        </p:spPr>
      </p:pic>
    </p:spTree>
    <p:extLst>
      <p:ext uri="{BB962C8B-B14F-4D97-AF65-F5344CB8AC3E}">
        <p14:creationId xmlns:p14="http://schemas.microsoft.com/office/powerpoint/2010/main" val="103606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C530600-2BCD-2A4E-92BE-AF83AB69CAE1}"/>
              </a:ext>
            </a:extLst>
          </p:cNvPr>
          <p:cNvSpPr>
            <a:spLocks noGrp="1" noRot="1" noChangeArrowheads="1"/>
          </p:cNvSpPr>
          <p:nvPr>
            <p:ph type="title"/>
          </p:nvPr>
        </p:nvSpPr>
        <p:spPr>
          <a:xfrm>
            <a:off x="4845886" y="0"/>
            <a:ext cx="5426751" cy="1641986"/>
          </a:xfrm>
        </p:spPr>
        <p:txBody>
          <a:bodyPr rtlCol="0">
            <a:normAutofit/>
          </a:bodyPr>
          <a:lstStyle/>
          <a:p>
            <a:pPr>
              <a:defRPr/>
            </a:pPr>
            <a:r>
              <a:rPr lang="es-CO" altLang="es-ES" sz="4400" dirty="0"/>
              <a:t>EPIDEMIOLOGÍA</a:t>
            </a:r>
          </a:p>
        </p:txBody>
      </p:sp>
      <p:sp>
        <p:nvSpPr>
          <p:cNvPr id="25602" name="Rectangle 3">
            <a:extLst>
              <a:ext uri="{FF2B5EF4-FFF2-40B4-BE49-F238E27FC236}">
                <a16:creationId xmlns:a16="http://schemas.microsoft.com/office/drawing/2014/main" id="{B5E82854-204A-5F4B-BAA0-6AB38097C3E2}"/>
              </a:ext>
            </a:extLst>
          </p:cNvPr>
          <p:cNvSpPr>
            <a:spLocks noGrp="1" noRot="1" noChangeArrowheads="1"/>
          </p:cNvSpPr>
          <p:nvPr>
            <p:ph idx="1"/>
          </p:nvPr>
        </p:nvSpPr>
        <p:spPr>
          <a:xfrm>
            <a:off x="6129260" y="1997172"/>
            <a:ext cx="4731641" cy="5407741"/>
          </a:xfrm>
        </p:spPr>
        <p:txBody>
          <a:bodyPr>
            <a:noAutofit/>
          </a:bodyPr>
          <a:lstStyle/>
          <a:p>
            <a:pPr eaLnBrk="1" hangingPunct="1">
              <a:lnSpc>
                <a:spcPct val="90000"/>
              </a:lnSpc>
              <a:buFont typeface="Wingdings" pitchFamily="2" charset="2"/>
              <a:buNone/>
            </a:pPr>
            <a:r>
              <a:rPr lang="es-CO" altLang="es-CO" b="1" dirty="0">
                <a:ea typeface="ＭＳ Ｐゴシック" panose="020B0600070205080204" pitchFamily="34" charset="-128"/>
              </a:rPr>
              <a:t>EDAD: </a:t>
            </a:r>
            <a:r>
              <a:rPr lang="es-CO" altLang="es-CO" dirty="0">
                <a:ea typeface="ＭＳ Ｐゴシック" panose="020B0600070205080204" pitchFamily="34" charset="-128"/>
              </a:rPr>
              <a:t>&gt; edad &gt; HPB.</a:t>
            </a:r>
          </a:p>
          <a:p>
            <a:pPr eaLnBrk="1" hangingPunct="1">
              <a:lnSpc>
                <a:spcPct val="90000"/>
              </a:lnSpc>
              <a:buFont typeface="Wingdings" pitchFamily="2" charset="2"/>
              <a:buNone/>
            </a:pPr>
            <a:r>
              <a:rPr lang="es-CO" altLang="es-CO" b="1" dirty="0">
                <a:ea typeface="ＭＳ Ｐゴシック" panose="020B0600070205080204" pitchFamily="34" charset="-128"/>
              </a:rPr>
              <a:t>RAZA:</a:t>
            </a:r>
          </a:p>
          <a:p>
            <a:pPr lvl="1"/>
            <a:r>
              <a:rPr lang="es-CO" dirty="0"/>
              <a:t>Más frecuentes en negros americanos y menos en razas orientales.</a:t>
            </a:r>
            <a:endParaRPr lang="es-CO" altLang="es-CO" b="1" dirty="0">
              <a:ea typeface="ＭＳ Ｐゴシック" panose="020B0600070205080204" pitchFamily="34" charset="-128"/>
            </a:endParaRPr>
          </a:p>
          <a:p>
            <a:pPr lvl="1"/>
            <a:r>
              <a:rPr lang="es-CO" altLang="es-CO" b="1" dirty="0">
                <a:ea typeface="ＭＳ Ｐゴシック" panose="020B0600070205080204" pitchFamily="34" charset="-128"/>
                <a:cs typeface="Arial" panose="020B0604020202020204" pitchFamily="34" charset="0"/>
              </a:rPr>
              <a:t>↓ </a:t>
            </a:r>
            <a:r>
              <a:rPr lang="es-CO" altLang="es-CO" dirty="0">
                <a:ea typeface="ＭＳ Ｐゴシック" panose="020B0600070205080204" pitchFamily="34" charset="-128"/>
                <a:cs typeface="Arial" panose="020B0604020202020204" pitchFamily="34" charset="0"/>
              </a:rPr>
              <a:t>asiáticos.</a:t>
            </a:r>
            <a:endParaRPr lang="es-CO" altLang="es-CO" b="1" dirty="0">
              <a:ea typeface="ＭＳ Ｐゴシック" panose="020B0600070205080204" pitchFamily="34" charset="-128"/>
            </a:endParaRPr>
          </a:p>
          <a:p>
            <a:pPr>
              <a:buNone/>
            </a:pPr>
            <a:r>
              <a:rPr lang="es-CO" altLang="es-CO" b="1" dirty="0">
                <a:ea typeface="ＭＳ Ｐゴシック" panose="020B0600070205080204" pitchFamily="34" charset="-128"/>
                <a:cs typeface="Arial" panose="020B0604020202020204" pitchFamily="34" charset="0"/>
              </a:rPr>
              <a:t>DIETA:</a:t>
            </a:r>
            <a:endParaRPr lang="es-CO" altLang="es-CO" dirty="0">
              <a:ea typeface="ＭＳ Ｐゴシック" panose="020B0600070205080204" pitchFamily="34" charset="-128"/>
              <a:cs typeface="Arial" panose="020B0604020202020204" pitchFamily="34" charset="0"/>
            </a:endParaRPr>
          </a:p>
          <a:p>
            <a:pPr lvl="1"/>
            <a:r>
              <a:rPr lang="es-CO" altLang="es-CO" dirty="0">
                <a:ea typeface="ＭＳ Ｐゴシック" panose="020B0600070205080204" pitchFamily="34" charset="-128"/>
                <a:cs typeface="Arial" panose="020B0604020202020204" pitchFamily="34" charset="0"/>
              </a:rPr>
              <a:t>Protector: Soya (fitoestrogenos).</a:t>
            </a:r>
          </a:p>
          <a:p>
            <a:pPr lvl="1">
              <a:buNone/>
            </a:pPr>
            <a:r>
              <a:rPr lang="es-CO" altLang="es-CO" dirty="0">
                <a:ea typeface="ＭＳ Ｐゴシック" panose="020B0600070205080204" pitchFamily="34" charset="-128"/>
                <a:cs typeface="Arial" panose="020B0604020202020204" pitchFamily="34" charset="0"/>
              </a:rPr>
              <a:t>                        Té Verde (polifenoles).</a:t>
            </a:r>
          </a:p>
          <a:p>
            <a:pPr lvl="1">
              <a:buNone/>
            </a:pPr>
            <a:r>
              <a:rPr lang="es-CO" altLang="es-CO" dirty="0">
                <a:ea typeface="ＭＳ Ｐゴシック" panose="020B0600070205080204" pitchFamily="34" charset="-128"/>
                <a:cs typeface="Arial" panose="020B0604020202020204" pitchFamily="34" charset="0"/>
              </a:rPr>
              <a:t>                         Tomate (licopenos).</a:t>
            </a:r>
          </a:p>
          <a:p>
            <a:pPr eaLnBrk="1" hangingPunct="1">
              <a:lnSpc>
                <a:spcPct val="90000"/>
              </a:lnSpc>
              <a:buFont typeface="Wingdings" pitchFamily="2" charset="2"/>
              <a:buNone/>
            </a:pPr>
            <a:r>
              <a:rPr lang="es-CO" altLang="es-CO" b="1" dirty="0">
                <a:ea typeface="ＭＳ Ｐゴシック" panose="020B0600070205080204" pitchFamily="34" charset="-128"/>
              </a:rPr>
              <a:t>GENÉTICA: </a:t>
            </a:r>
            <a:r>
              <a:rPr lang="es-CO" altLang="es-CO" dirty="0">
                <a:ea typeface="ＭＳ Ｐゴシック" panose="020B0600070205080204" pitchFamily="34" charset="-128"/>
              </a:rPr>
              <a:t>factor autosómico dominante.</a:t>
            </a:r>
          </a:p>
          <a:p>
            <a:pPr eaLnBrk="1" hangingPunct="1">
              <a:lnSpc>
                <a:spcPct val="90000"/>
              </a:lnSpc>
              <a:buFont typeface="Wingdings" pitchFamily="2" charset="2"/>
              <a:buNone/>
            </a:pPr>
            <a:r>
              <a:rPr lang="es-CO" altLang="es-CO" b="1" dirty="0">
                <a:ea typeface="ＭＳ Ｐゴシック" panose="020B0600070205080204" pitchFamily="34" charset="-128"/>
              </a:rPr>
              <a:t>ESTILO DE VIDA: </a:t>
            </a:r>
            <a:r>
              <a:rPr lang="es-CO" altLang="es-CO" dirty="0">
                <a:ea typeface="ＭＳ Ｐゴシック" panose="020B0600070205080204" pitchFamily="34" charset="-128"/>
                <a:cs typeface="Arial" panose="020B0604020202020204" pitchFamily="34" charset="0"/>
              </a:rPr>
              <a:t>cigarrillo, colesterol.</a:t>
            </a:r>
          </a:p>
          <a:p>
            <a:pPr eaLnBrk="1" hangingPunct="1">
              <a:lnSpc>
                <a:spcPct val="90000"/>
              </a:lnSpc>
              <a:buFont typeface="Wingdings" pitchFamily="2" charset="2"/>
              <a:buNone/>
            </a:pPr>
            <a:endParaRPr lang="es-CO" altLang="es-CO" b="1" dirty="0">
              <a:ea typeface="ＭＳ Ｐゴシック" panose="020B0600070205080204" pitchFamily="34" charset="-128"/>
              <a:cs typeface="Arial" panose="020B0604020202020204" pitchFamily="34" charset="0"/>
            </a:endParaRPr>
          </a:p>
          <a:p>
            <a:pPr eaLnBrk="1" hangingPunct="1">
              <a:lnSpc>
                <a:spcPct val="90000"/>
              </a:lnSpc>
              <a:buFont typeface="Wingdings" pitchFamily="2" charset="2"/>
              <a:buNone/>
            </a:pPr>
            <a:r>
              <a:rPr lang="es-CO" altLang="es-CO" dirty="0">
                <a:ea typeface="ＭＳ Ｐゴシック" panose="020B0600070205080204" pitchFamily="34" charset="-128"/>
                <a:cs typeface="Arial" panose="020B0604020202020204" pitchFamily="34" charset="0"/>
              </a:rPr>
              <a:t>                  </a:t>
            </a:r>
          </a:p>
          <a:p>
            <a:pPr eaLnBrk="1" hangingPunct="1">
              <a:lnSpc>
                <a:spcPct val="90000"/>
              </a:lnSpc>
            </a:pPr>
            <a:endParaRPr lang="es-CO" altLang="es-CO" b="1" dirty="0">
              <a:ea typeface="ＭＳ Ｐゴシック" panose="020B0600070205080204" pitchFamily="34" charset="-128"/>
              <a:cs typeface="Arial" panose="020B0604020202020204" pitchFamily="34" charset="0"/>
            </a:endParaRPr>
          </a:p>
          <a:p>
            <a:pPr eaLnBrk="1" hangingPunct="1">
              <a:lnSpc>
                <a:spcPct val="90000"/>
              </a:lnSpc>
              <a:buFont typeface="Wingdings" pitchFamily="2" charset="2"/>
              <a:buNone/>
            </a:pPr>
            <a:endParaRPr lang="es-CO" altLang="es-CO" dirty="0">
              <a:ea typeface="ＭＳ Ｐゴシック" panose="020B0600070205080204" pitchFamily="34" charset="-128"/>
              <a:cs typeface="Arial" panose="020B0604020202020204" pitchFamily="34" charset="0"/>
            </a:endParaRPr>
          </a:p>
          <a:p>
            <a:pPr eaLnBrk="1" hangingPunct="1">
              <a:lnSpc>
                <a:spcPct val="90000"/>
              </a:lnSpc>
              <a:buFont typeface="Wingdings" pitchFamily="2" charset="2"/>
              <a:buNone/>
            </a:pPr>
            <a:r>
              <a:rPr lang="es-CO" altLang="es-CO" dirty="0">
                <a:ea typeface="ＭＳ Ｐゴシック" panose="020B0600070205080204" pitchFamily="34" charset="-128"/>
                <a:cs typeface="Arial" panose="020B0604020202020204" pitchFamily="34" charset="0"/>
              </a:rPr>
              <a:t>                  </a:t>
            </a:r>
          </a:p>
          <a:p>
            <a:pPr eaLnBrk="1" hangingPunct="1">
              <a:lnSpc>
                <a:spcPct val="90000"/>
              </a:lnSpc>
            </a:pPr>
            <a:endParaRPr lang="es-CO" altLang="es-CO" b="1" dirty="0">
              <a:ea typeface="ＭＳ Ｐゴシック" panose="020B0600070205080204" pitchFamily="34" charset="-128"/>
              <a:cs typeface="Arial" panose="020B0604020202020204" pitchFamily="34" charset="0"/>
            </a:endParaRPr>
          </a:p>
        </p:txBody>
      </p:sp>
      <p:pic>
        <p:nvPicPr>
          <p:cNvPr id="25603" name="Picture 7" descr="94%20YEAR%20OLD%20MAN%20IN%20LIJIANG">
            <a:extLst>
              <a:ext uri="{FF2B5EF4-FFF2-40B4-BE49-F238E27FC236}">
                <a16:creationId xmlns:a16="http://schemas.microsoft.com/office/drawing/2014/main" id="{90AC4C3B-9CE1-1644-AD32-4EAD8B4DCD9F}"/>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610875" y="355497"/>
            <a:ext cx="1814290" cy="3046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638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41CF4080-DFDB-7841-B189-C4E13C51E4C9}"/>
              </a:ext>
            </a:extLst>
          </p:cNvPr>
          <p:cNvSpPr>
            <a:spLocks noGrp="1" noRot="1" noChangeArrowheads="1"/>
          </p:cNvSpPr>
          <p:nvPr>
            <p:ph idx="1"/>
          </p:nvPr>
        </p:nvSpPr>
        <p:spPr>
          <a:xfrm>
            <a:off x="6448108" y="1995024"/>
            <a:ext cx="3840480" cy="4605338"/>
          </a:xfrm>
        </p:spPr>
        <p:txBody>
          <a:bodyPr>
            <a:normAutofit/>
          </a:bodyPr>
          <a:lstStyle/>
          <a:p>
            <a:pPr eaLnBrk="1" hangingPunct="1">
              <a:buFont typeface="Wingdings" pitchFamily="2" charset="2"/>
              <a:buNone/>
            </a:pPr>
            <a:endParaRPr lang="es-CO" altLang="es-CO" sz="2400" b="1" dirty="0">
              <a:ea typeface="ＭＳ Ｐゴシック" panose="020B0600070205080204" pitchFamily="34" charset="-128"/>
            </a:endParaRPr>
          </a:p>
          <a:p>
            <a:pPr eaLnBrk="1" hangingPunct="1">
              <a:buFont typeface="Wingdings" pitchFamily="2" charset="2"/>
              <a:buNone/>
            </a:pPr>
            <a:r>
              <a:rPr lang="es-CO" altLang="es-CO" sz="2000" b="1" dirty="0">
                <a:ea typeface="ＭＳ Ｐゴシック" panose="020B0600070205080204" pitchFamily="34" charset="-128"/>
              </a:rPr>
              <a:t>EDAD:</a:t>
            </a:r>
          </a:p>
          <a:p>
            <a:pPr eaLnBrk="1" hangingPunct="1"/>
            <a:r>
              <a:rPr lang="es-CO" altLang="es-CO" sz="2000" dirty="0">
                <a:ea typeface="ＭＳ Ｐゴシック" panose="020B0600070205080204" pitchFamily="34" charset="-128"/>
                <a:cs typeface="Arial" panose="020B0604020202020204" pitchFamily="34" charset="0"/>
              </a:rPr>
              <a:t>Estudio en autopsias.</a:t>
            </a:r>
          </a:p>
          <a:p>
            <a:pPr eaLnBrk="1" hangingPunct="1"/>
            <a:r>
              <a:rPr lang="es-CO" altLang="es-CO" sz="2000" dirty="0">
                <a:ea typeface="ＭＳ Ｐゴシック" panose="020B0600070205080204" pitchFamily="34" charset="-128"/>
                <a:cs typeface="Arial" panose="020B0604020202020204" pitchFamily="34" charset="0"/>
              </a:rPr>
              <a:t>Prevalencia de HPB según edad:</a:t>
            </a:r>
          </a:p>
          <a:p>
            <a:pPr lvl="1">
              <a:buFont typeface="Wingdings" pitchFamily="2" charset="2"/>
              <a:buChar char="§"/>
            </a:pPr>
            <a:r>
              <a:rPr lang="es-CO" altLang="es-CO" sz="1800" dirty="0">
                <a:ea typeface="ＭＳ Ｐゴシック" panose="020B0600070205080204" pitchFamily="34" charset="-128"/>
                <a:cs typeface="Arial" panose="020B0604020202020204" pitchFamily="34" charset="0"/>
              </a:rPr>
              <a:t>40 – 49 años: 17%.</a:t>
            </a:r>
          </a:p>
          <a:p>
            <a:pPr lvl="1">
              <a:buFont typeface="Wingdings" pitchFamily="2" charset="2"/>
              <a:buChar char="§"/>
            </a:pPr>
            <a:r>
              <a:rPr lang="es-CO" altLang="es-CO" sz="1800" dirty="0">
                <a:ea typeface="ＭＳ Ｐゴシック" panose="020B0600070205080204" pitchFamily="34" charset="-128"/>
                <a:cs typeface="Arial" panose="020B0604020202020204" pitchFamily="34" charset="0"/>
              </a:rPr>
              <a:t>50 – 59 años: 40%.</a:t>
            </a:r>
          </a:p>
          <a:p>
            <a:pPr lvl="1">
              <a:buFont typeface="Wingdings" pitchFamily="2" charset="2"/>
              <a:buChar char="§"/>
            </a:pPr>
            <a:r>
              <a:rPr lang="es-CO" altLang="es-CO" sz="1800" dirty="0">
                <a:ea typeface="ＭＳ Ｐゴシック" panose="020B0600070205080204" pitchFamily="34" charset="-128"/>
                <a:cs typeface="Arial" panose="020B0604020202020204" pitchFamily="34" charset="0"/>
              </a:rPr>
              <a:t>60 – 69 años: 74%.</a:t>
            </a:r>
          </a:p>
          <a:p>
            <a:pPr lvl="1">
              <a:buFont typeface="Wingdings" pitchFamily="2" charset="2"/>
              <a:buChar char="§"/>
            </a:pPr>
            <a:r>
              <a:rPr lang="es-CO" altLang="es-CO" sz="1800" dirty="0">
                <a:ea typeface="ＭＳ Ｐゴシック" panose="020B0600070205080204" pitchFamily="34" charset="-128"/>
                <a:cs typeface="Arial" panose="020B0604020202020204" pitchFamily="34" charset="0"/>
              </a:rPr>
              <a:t>70 – 79 años: 80%.</a:t>
            </a:r>
          </a:p>
          <a:p>
            <a:pPr lvl="1">
              <a:buFont typeface="Wingdings" pitchFamily="2" charset="2"/>
              <a:buChar char="§"/>
            </a:pPr>
            <a:r>
              <a:rPr lang="es-CO" altLang="es-CO" sz="1800" dirty="0">
                <a:ea typeface="ＭＳ Ｐゴシック" panose="020B0600070205080204" pitchFamily="34" charset="-128"/>
                <a:cs typeface="Arial" panose="020B0604020202020204" pitchFamily="34" charset="0"/>
              </a:rPr>
              <a:t>&gt; 80 años: 85%.</a:t>
            </a:r>
          </a:p>
          <a:p>
            <a:pPr eaLnBrk="1" hangingPunct="1">
              <a:buFont typeface="Wingdings" pitchFamily="2" charset="2"/>
              <a:buNone/>
            </a:pPr>
            <a:endParaRPr lang="es-CO" altLang="es-CO" sz="2000" dirty="0">
              <a:ea typeface="ＭＳ Ｐゴシック" panose="020B0600070205080204" pitchFamily="34" charset="-128"/>
              <a:cs typeface="Arial" panose="020B0604020202020204" pitchFamily="34" charset="0"/>
            </a:endParaRPr>
          </a:p>
          <a:p>
            <a:pPr eaLnBrk="1" hangingPunct="1"/>
            <a:endParaRPr lang="es-CO" altLang="es-CO" sz="700" b="1" dirty="0">
              <a:ea typeface="ＭＳ Ｐゴシック" panose="020B0600070205080204" pitchFamily="34" charset="-128"/>
              <a:cs typeface="Arial" panose="020B0604020202020204" pitchFamily="34" charset="0"/>
            </a:endParaRPr>
          </a:p>
        </p:txBody>
      </p:sp>
      <p:pic>
        <p:nvPicPr>
          <p:cNvPr id="26628" name="Picture 8" descr="viejito">
            <a:extLst>
              <a:ext uri="{FF2B5EF4-FFF2-40B4-BE49-F238E27FC236}">
                <a16:creationId xmlns:a16="http://schemas.microsoft.com/office/drawing/2014/main" id="{15645551-4AEE-D94C-8E32-5E728A279F3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84429" y="781991"/>
            <a:ext cx="3128147" cy="2658925"/>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2D3D9737-5A1E-5048-8DD0-10F2E9243E5B}"/>
              </a:ext>
            </a:extLst>
          </p:cNvPr>
          <p:cNvSpPr txBox="1">
            <a:spLocks noRot="1" noChangeArrowheads="1"/>
          </p:cNvSpPr>
          <p:nvPr/>
        </p:nvSpPr>
        <p:spPr>
          <a:xfrm>
            <a:off x="5253099" y="244786"/>
            <a:ext cx="5277114" cy="107441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rgbClr val="00AAA7"/>
                </a:solidFill>
                <a:latin typeface="Montserrat" panose="02000505000000020004" pitchFamily="2" charset="0"/>
                <a:ea typeface="+mj-ea"/>
                <a:cs typeface="+mj-cs"/>
              </a:defRPr>
            </a:lvl1pPr>
          </a:lstStyle>
          <a:p>
            <a:pPr>
              <a:defRPr/>
            </a:pPr>
            <a:r>
              <a:rPr lang="es-CO" altLang="es-ES" sz="4400" dirty="0"/>
              <a:t>EPIDEMIOLOGÍA</a:t>
            </a:r>
          </a:p>
        </p:txBody>
      </p:sp>
    </p:spTree>
    <p:extLst>
      <p:ext uri="{BB962C8B-B14F-4D97-AF65-F5344CB8AC3E}">
        <p14:creationId xmlns:p14="http://schemas.microsoft.com/office/powerpoint/2010/main" val="1160473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E3F6B5A2-EDD7-5B43-8715-A62689E533C0}"/>
              </a:ext>
            </a:extLst>
          </p:cNvPr>
          <p:cNvSpPr>
            <a:spLocks noGrp="1" noRot="1" noChangeArrowheads="1"/>
          </p:cNvSpPr>
          <p:nvPr>
            <p:ph idx="1"/>
          </p:nvPr>
        </p:nvSpPr>
        <p:spPr>
          <a:xfrm>
            <a:off x="6027108" y="1892052"/>
            <a:ext cx="4336559" cy="4824412"/>
          </a:xfrm>
        </p:spPr>
        <p:txBody>
          <a:bodyPr>
            <a:noAutofit/>
          </a:bodyPr>
          <a:lstStyle/>
          <a:p>
            <a:pPr eaLnBrk="1" hangingPunct="1">
              <a:buFont typeface="Wingdings" pitchFamily="2" charset="2"/>
              <a:buNone/>
            </a:pPr>
            <a:endParaRPr lang="es-CO" altLang="es-CO" b="1" dirty="0">
              <a:ea typeface="ＭＳ Ｐゴシック" panose="020B0600070205080204" pitchFamily="34" charset="-128"/>
            </a:endParaRPr>
          </a:p>
          <a:p>
            <a:pPr eaLnBrk="1" hangingPunct="1">
              <a:buFont typeface="Wingdings" pitchFamily="2" charset="2"/>
              <a:buNone/>
            </a:pPr>
            <a:r>
              <a:rPr lang="es-CO" altLang="es-CO" sz="2800" b="1" dirty="0">
                <a:ea typeface="ＭＳ Ｐゴシック" panose="020B0600070205080204" pitchFamily="34" charset="-128"/>
              </a:rPr>
              <a:t>TEORÍAS</a:t>
            </a:r>
          </a:p>
          <a:p>
            <a:pPr eaLnBrk="1" hangingPunct="1">
              <a:buFont typeface="Wingdings" pitchFamily="2" charset="2"/>
              <a:buNone/>
            </a:pPr>
            <a:endParaRPr lang="es-CO" altLang="es-CO" b="1" dirty="0">
              <a:ea typeface="ＭＳ Ｐゴシック" panose="020B0600070205080204" pitchFamily="34" charset="-128"/>
            </a:endParaRPr>
          </a:p>
          <a:p>
            <a:pPr eaLnBrk="1" hangingPunct="1"/>
            <a:r>
              <a:rPr lang="es-CO" altLang="es-CO" sz="1800" b="1" dirty="0">
                <a:ea typeface="ＭＳ Ｐゴシック" panose="020B0600070205080204" pitchFamily="34" charset="-128"/>
              </a:rPr>
              <a:t>Dihidrotestosterona + edad:</a:t>
            </a:r>
          </a:p>
          <a:p>
            <a:pPr lvl="1">
              <a:buFontTx/>
              <a:buChar char="-"/>
            </a:pPr>
            <a:r>
              <a:rPr lang="es-CO" altLang="es-CO" sz="1600" dirty="0">
                <a:ea typeface="ＭＳ Ｐゴシック" panose="020B0600070205080204" pitchFamily="34" charset="-128"/>
              </a:rPr>
              <a:t>DHT se </a:t>
            </a:r>
            <a:r>
              <a:rPr lang="es-CO" altLang="es-CO" sz="1600" dirty="0">
                <a:ea typeface="ＭＳ Ｐゴシック" panose="020B0600070205080204" pitchFamily="34" charset="-128"/>
                <a:cs typeface="Arial" panose="020B0604020202020204" pitchFamily="34" charset="0"/>
              </a:rPr>
              <a:t>↑ en &gt; 40 años, siendo los andrógenos factor importante para el crecimiento glandular de la próstata.</a:t>
            </a:r>
          </a:p>
          <a:p>
            <a:pPr eaLnBrk="1" hangingPunct="1">
              <a:buFontTx/>
              <a:buNone/>
            </a:pPr>
            <a:endParaRPr lang="es-CO" altLang="es-CO" dirty="0">
              <a:ea typeface="ＭＳ Ｐゴシック" panose="020B0600070205080204" pitchFamily="34" charset="-128"/>
              <a:cs typeface="Arial" panose="020B0604020202020204" pitchFamily="34" charset="0"/>
            </a:endParaRPr>
          </a:p>
          <a:p>
            <a:pPr eaLnBrk="1" hangingPunct="1"/>
            <a:r>
              <a:rPr lang="es-CO" altLang="es-CO" sz="1800" b="1" dirty="0">
                <a:ea typeface="ＭＳ Ｐゴシック" panose="020B0600070205080204" pitchFamily="34" charset="-128"/>
                <a:cs typeface="Arial" panose="020B0604020202020204" pitchFamily="34" charset="0"/>
              </a:rPr>
              <a:t>Desequilibrio estrógenos/testosterona:</a:t>
            </a:r>
            <a:endParaRPr lang="es-CO" altLang="es-CO" sz="1800" dirty="0">
              <a:ea typeface="ＭＳ Ｐゴシック" panose="020B0600070205080204" pitchFamily="34" charset="-128"/>
              <a:cs typeface="Arial" panose="020B0604020202020204" pitchFamily="34" charset="0"/>
            </a:endParaRPr>
          </a:p>
          <a:p>
            <a:pPr lvl="1">
              <a:buFontTx/>
              <a:buChar char="-"/>
            </a:pPr>
            <a:r>
              <a:rPr lang="es-CO" altLang="es-CO" dirty="0">
                <a:ea typeface="ＭＳ Ｐゴシック" panose="020B0600070205080204" pitchFamily="34" charset="-128"/>
                <a:cs typeface="Arial" panose="020B0604020202020204" pitchFamily="34" charset="0"/>
              </a:rPr>
              <a:t>Aromatasa.</a:t>
            </a:r>
          </a:p>
          <a:p>
            <a:pPr eaLnBrk="1" hangingPunct="1">
              <a:buFont typeface="Wingdings" pitchFamily="2" charset="2"/>
              <a:buNone/>
            </a:pPr>
            <a:r>
              <a:rPr lang="es-CO" altLang="es-CO" dirty="0">
                <a:ea typeface="ＭＳ Ｐゴシック" panose="020B0600070205080204" pitchFamily="34" charset="-128"/>
                <a:cs typeface="Arial" panose="020B0604020202020204" pitchFamily="34" charset="0"/>
              </a:rPr>
              <a:t>          </a:t>
            </a:r>
          </a:p>
          <a:p>
            <a:pPr eaLnBrk="1" hangingPunct="1"/>
            <a:endParaRPr lang="es-CO" altLang="es-CO" b="1" dirty="0">
              <a:ea typeface="ＭＳ Ｐゴシック" panose="020B0600070205080204" pitchFamily="34" charset="-128"/>
              <a:cs typeface="Arial" panose="020B0604020202020204" pitchFamily="34" charset="0"/>
            </a:endParaRPr>
          </a:p>
          <a:p>
            <a:pPr eaLnBrk="1" hangingPunct="1">
              <a:buFont typeface="Wingdings" pitchFamily="2" charset="2"/>
              <a:buNone/>
            </a:pPr>
            <a:endParaRPr lang="es-CO" altLang="es-CO" dirty="0">
              <a:ea typeface="ＭＳ Ｐゴシック" panose="020B0600070205080204" pitchFamily="34" charset="-128"/>
              <a:cs typeface="Arial" panose="020B0604020202020204" pitchFamily="34" charset="0"/>
            </a:endParaRPr>
          </a:p>
          <a:p>
            <a:pPr eaLnBrk="1" hangingPunct="1">
              <a:buFont typeface="Wingdings" pitchFamily="2" charset="2"/>
              <a:buNone/>
            </a:pPr>
            <a:r>
              <a:rPr lang="es-CO" altLang="es-CO" dirty="0">
                <a:ea typeface="ＭＳ Ｐゴシック" panose="020B0600070205080204" pitchFamily="34" charset="-128"/>
                <a:cs typeface="Arial" panose="020B0604020202020204" pitchFamily="34" charset="0"/>
              </a:rPr>
              <a:t>                  </a:t>
            </a:r>
          </a:p>
          <a:p>
            <a:pPr eaLnBrk="1" hangingPunct="1"/>
            <a:endParaRPr lang="es-CO" altLang="es-CO" b="1" dirty="0">
              <a:ea typeface="ＭＳ Ｐゴシック" panose="020B0600070205080204" pitchFamily="34" charset="-128"/>
              <a:cs typeface="Arial" panose="020B0604020202020204" pitchFamily="34" charset="0"/>
            </a:endParaRPr>
          </a:p>
        </p:txBody>
      </p:sp>
      <p:pic>
        <p:nvPicPr>
          <p:cNvPr id="27651" name="Picture 6" descr="testosterona">
            <a:extLst>
              <a:ext uri="{FF2B5EF4-FFF2-40B4-BE49-F238E27FC236}">
                <a16:creationId xmlns:a16="http://schemas.microsoft.com/office/drawing/2014/main" id="{C8327E1E-BEA7-BE45-92B9-4615643BE8D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2626" y="717750"/>
            <a:ext cx="3050941" cy="2287796"/>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2">
            <a:extLst>
              <a:ext uri="{FF2B5EF4-FFF2-40B4-BE49-F238E27FC236}">
                <a16:creationId xmlns:a16="http://schemas.microsoft.com/office/drawing/2014/main" id="{187E43CB-9FA6-3748-9C5F-854FCDA41AAD}"/>
              </a:ext>
            </a:extLst>
          </p:cNvPr>
          <p:cNvSpPr txBox="1">
            <a:spLocks noRot="1" noChangeArrowheads="1"/>
          </p:cNvSpPr>
          <p:nvPr/>
        </p:nvSpPr>
        <p:spPr>
          <a:xfrm>
            <a:off x="5104327" y="-103243"/>
            <a:ext cx="5425886" cy="164198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rgbClr val="00AAA7"/>
                </a:solidFill>
                <a:latin typeface="Montserrat" panose="02000505000000020004" pitchFamily="2" charset="0"/>
                <a:ea typeface="+mj-ea"/>
                <a:cs typeface="+mj-cs"/>
              </a:defRPr>
            </a:lvl1pPr>
          </a:lstStyle>
          <a:p>
            <a:pPr>
              <a:defRPr/>
            </a:pPr>
            <a:r>
              <a:rPr lang="es-CO" altLang="es-ES" sz="4400" dirty="0"/>
              <a:t>FISIOPATOLOGÍA </a:t>
            </a:r>
          </a:p>
        </p:txBody>
      </p:sp>
    </p:spTree>
    <p:extLst>
      <p:ext uri="{BB962C8B-B14F-4D97-AF65-F5344CB8AC3E}">
        <p14:creationId xmlns:p14="http://schemas.microsoft.com/office/powerpoint/2010/main" val="279212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BAF11A01-C7B8-8941-876D-FAD8008E14D5}"/>
              </a:ext>
            </a:extLst>
          </p:cNvPr>
          <p:cNvSpPr>
            <a:spLocks noGrp="1" noRot="1" noChangeArrowheads="1"/>
          </p:cNvSpPr>
          <p:nvPr>
            <p:ph idx="1"/>
          </p:nvPr>
        </p:nvSpPr>
        <p:spPr>
          <a:xfrm>
            <a:off x="6096001" y="1578768"/>
            <a:ext cx="4608513" cy="4824412"/>
          </a:xfrm>
        </p:spPr>
        <p:txBody>
          <a:bodyPr>
            <a:normAutofit/>
          </a:bodyPr>
          <a:lstStyle/>
          <a:p>
            <a:pPr eaLnBrk="1" hangingPunct="1">
              <a:buFont typeface="Wingdings" pitchFamily="2" charset="2"/>
              <a:buNone/>
            </a:pPr>
            <a:endParaRPr lang="es-CO" altLang="es-CO" sz="4800" b="1" dirty="0">
              <a:ea typeface="ＭＳ Ｐゴシック" panose="020B0600070205080204" pitchFamily="34" charset="-128"/>
            </a:endParaRPr>
          </a:p>
          <a:p>
            <a:pPr eaLnBrk="1" hangingPunct="1">
              <a:buFont typeface="Wingdings" pitchFamily="2" charset="2"/>
              <a:buNone/>
            </a:pPr>
            <a:r>
              <a:rPr lang="es-CO" altLang="es-CO" sz="3200" b="1" dirty="0">
                <a:ea typeface="ＭＳ Ｐゴシック" panose="020B0600070205080204" pitchFamily="34" charset="-128"/>
              </a:rPr>
              <a:t>TEORÍAS</a:t>
            </a:r>
          </a:p>
          <a:p>
            <a:pPr eaLnBrk="1" hangingPunct="1">
              <a:buFontTx/>
              <a:buNone/>
            </a:pPr>
            <a:endParaRPr lang="es-CO" altLang="es-CO" sz="2800" dirty="0">
              <a:ea typeface="ＭＳ Ｐゴシック" panose="020B0600070205080204" pitchFamily="34" charset="-128"/>
              <a:cs typeface="Arial" panose="020B0604020202020204" pitchFamily="34" charset="0"/>
            </a:endParaRPr>
          </a:p>
          <a:p>
            <a:pPr eaLnBrk="1" hangingPunct="1"/>
            <a:r>
              <a:rPr lang="es-CO" altLang="es-CO" sz="2000" b="1" dirty="0">
                <a:ea typeface="ＭＳ Ｐゴシック" panose="020B0600070205080204" pitchFamily="34" charset="-128"/>
                <a:cs typeface="Arial" panose="020B0604020202020204" pitchFamily="34" charset="0"/>
              </a:rPr>
              <a:t>Reducción de la apoptosis:</a:t>
            </a:r>
          </a:p>
          <a:p>
            <a:pPr lvl="1">
              <a:buFontTx/>
              <a:buChar char="-"/>
            </a:pPr>
            <a:r>
              <a:rPr lang="es-CO" altLang="es-CO" sz="1800" dirty="0">
                <a:ea typeface="ＭＳ Ｐゴシック" panose="020B0600070205080204" pitchFamily="34" charset="-128"/>
              </a:rPr>
              <a:t>&lt; tasa de apoptosis en la HPB.</a:t>
            </a:r>
          </a:p>
          <a:p>
            <a:pPr eaLnBrk="1" hangingPunct="1">
              <a:buFontTx/>
              <a:buNone/>
            </a:pPr>
            <a:endParaRPr lang="es-CO" altLang="es-CO" sz="2800" dirty="0">
              <a:ea typeface="ＭＳ Ｐゴシック" panose="020B0600070205080204" pitchFamily="34" charset="-128"/>
            </a:endParaRPr>
          </a:p>
          <a:p>
            <a:pPr eaLnBrk="1" hangingPunct="1"/>
            <a:r>
              <a:rPr lang="es-CO" altLang="es-CO" sz="2000" b="1" dirty="0">
                <a:ea typeface="ＭＳ Ｐゴシック" panose="020B0600070205080204" pitchFamily="34" charset="-128"/>
              </a:rPr>
              <a:t>Células madre:</a:t>
            </a:r>
          </a:p>
          <a:p>
            <a:pPr lvl="1">
              <a:buFontTx/>
              <a:buChar char="-"/>
            </a:pPr>
            <a:r>
              <a:rPr lang="es-CO" altLang="es-CO" sz="1800" dirty="0">
                <a:ea typeface="ＭＳ Ｐゴシック" panose="020B0600070205080204" pitchFamily="34" charset="-128"/>
                <a:cs typeface="Arial" panose="020B0604020202020204" pitchFamily="34" charset="0"/>
              </a:rPr>
              <a:t>↑ proliferación celular originada de células madre. </a:t>
            </a:r>
          </a:p>
          <a:p>
            <a:pPr eaLnBrk="1" hangingPunct="1">
              <a:buFont typeface="Wingdings" pitchFamily="2" charset="2"/>
              <a:buNone/>
            </a:pPr>
            <a:r>
              <a:rPr lang="es-CO" altLang="es-CO" sz="1200" dirty="0">
                <a:ea typeface="ＭＳ Ｐゴシック" panose="020B0600070205080204" pitchFamily="34" charset="-128"/>
                <a:cs typeface="Arial" panose="020B0604020202020204" pitchFamily="34" charset="0"/>
              </a:rPr>
              <a:t>                </a:t>
            </a:r>
          </a:p>
          <a:p>
            <a:pPr eaLnBrk="1" hangingPunct="1">
              <a:lnSpc>
                <a:spcPct val="60000"/>
              </a:lnSpc>
            </a:pPr>
            <a:endParaRPr lang="es-CO" altLang="es-CO" sz="600" b="1" dirty="0">
              <a:ea typeface="ＭＳ Ｐゴシック" panose="020B0600070205080204" pitchFamily="34" charset="-128"/>
              <a:cs typeface="Arial" panose="020B0604020202020204" pitchFamily="34" charset="0"/>
            </a:endParaRPr>
          </a:p>
          <a:p>
            <a:pPr eaLnBrk="1" hangingPunct="1">
              <a:lnSpc>
                <a:spcPct val="60000"/>
              </a:lnSpc>
              <a:buFont typeface="Wingdings" pitchFamily="2" charset="2"/>
              <a:buNone/>
            </a:pPr>
            <a:endParaRPr lang="es-CO" altLang="es-CO" sz="600" dirty="0">
              <a:ea typeface="ＭＳ Ｐゴシック" panose="020B0600070205080204" pitchFamily="34" charset="-128"/>
              <a:cs typeface="Arial" panose="020B0604020202020204" pitchFamily="34" charset="0"/>
            </a:endParaRPr>
          </a:p>
          <a:p>
            <a:pPr eaLnBrk="1" hangingPunct="1">
              <a:lnSpc>
                <a:spcPct val="60000"/>
              </a:lnSpc>
              <a:buFont typeface="Wingdings" pitchFamily="2" charset="2"/>
              <a:buNone/>
            </a:pPr>
            <a:r>
              <a:rPr lang="es-CO" altLang="es-CO" sz="600" dirty="0">
                <a:ea typeface="ＭＳ Ｐゴシック" panose="020B0600070205080204" pitchFamily="34" charset="-128"/>
                <a:cs typeface="Arial" panose="020B0604020202020204" pitchFamily="34" charset="0"/>
              </a:rPr>
              <a:t>                  </a:t>
            </a:r>
          </a:p>
          <a:p>
            <a:pPr eaLnBrk="1" hangingPunct="1">
              <a:lnSpc>
                <a:spcPct val="60000"/>
              </a:lnSpc>
            </a:pPr>
            <a:endParaRPr lang="es-CO" altLang="es-CO" sz="600" b="1" dirty="0">
              <a:ea typeface="ＭＳ Ｐゴシック" panose="020B0600070205080204" pitchFamily="34" charset="-128"/>
              <a:cs typeface="Arial" panose="020B0604020202020204" pitchFamily="34" charset="0"/>
            </a:endParaRPr>
          </a:p>
        </p:txBody>
      </p:sp>
      <p:pic>
        <p:nvPicPr>
          <p:cNvPr id="28675" name="Picture 5" descr="apoptosis-logo">
            <a:extLst>
              <a:ext uri="{FF2B5EF4-FFF2-40B4-BE49-F238E27FC236}">
                <a16:creationId xmlns:a16="http://schemas.microsoft.com/office/drawing/2014/main" id="{BCB94882-4055-614C-9E05-2BEBF0A2FEF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13777" y="1578768"/>
            <a:ext cx="1852078" cy="1724538"/>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54BDAC37-5A1B-E042-9AFE-8B3C7797F0AA}"/>
              </a:ext>
            </a:extLst>
          </p:cNvPr>
          <p:cNvSpPr>
            <a:spLocks noGrp="1"/>
          </p:cNvSpPr>
          <p:nvPr>
            <p:ph type="title"/>
          </p:nvPr>
        </p:nvSpPr>
        <p:spPr/>
        <p:txBody>
          <a:bodyPr>
            <a:normAutofit/>
          </a:bodyPr>
          <a:lstStyle/>
          <a:p>
            <a:r>
              <a:rPr lang="es-ES_tradnl" sz="4400" dirty="0"/>
              <a:t>FISIOPATOLOGÍA </a:t>
            </a:r>
          </a:p>
        </p:txBody>
      </p:sp>
    </p:spTree>
    <p:extLst>
      <p:ext uri="{BB962C8B-B14F-4D97-AF65-F5344CB8AC3E}">
        <p14:creationId xmlns:p14="http://schemas.microsoft.com/office/powerpoint/2010/main" val="39658641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3785</TotalTime>
  <Words>3742</Words>
  <Application>Microsoft Office PowerPoint</Application>
  <PresentationFormat>Panorámica</PresentationFormat>
  <Paragraphs>467</Paragraphs>
  <Slides>54</Slides>
  <Notes>14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54</vt:i4>
      </vt:variant>
    </vt:vector>
  </HeadingPairs>
  <TitlesOfParts>
    <vt:vector size="62" baseType="lpstr">
      <vt:lpstr>Arial</vt:lpstr>
      <vt:lpstr>Calibri</vt:lpstr>
      <vt:lpstr>Calibri Light</vt:lpstr>
      <vt:lpstr>Garamond</vt:lpstr>
      <vt:lpstr>Impact</vt:lpstr>
      <vt:lpstr>Montserrat</vt:lpstr>
      <vt:lpstr>Wingdings</vt:lpstr>
      <vt:lpstr>Tema de Office</vt:lpstr>
      <vt:lpstr>HIPERPLASIA PROSTÁTICA BENIGNA</vt:lpstr>
      <vt:lpstr>PRÓSTATA</vt:lpstr>
      <vt:lpstr>Presentación de PowerPoint</vt:lpstr>
      <vt:lpstr>Presentación de PowerPoint</vt:lpstr>
      <vt:lpstr>HIPERPLASIA PROSTÁTICA BENIGNA</vt:lpstr>
      <vt:lpstr>EPIDEMIOLOGÍA</vt:lpstr>
      <vt:lpstr>Presentación de PowerPoint</vt:lpstr>
      <vt:lpstr>Presentación de PowerPoint</vt:lpstr>
      <vt:lpstr>FISIOPATOLOGÍA </vt:lpstr>
      <vt:lpstr>ESFERAS DE LA HPB</vt:lpstr>
      <vt:lpstr>ICS (International Continence Society)</vt:lpstr>
      <vt:lpstr>Presentación de PowerPoint</vt:lpstr>
      <vt:lpstr>COMPLICACIONES DE HPB</vt:lpstr>
      <vt:lpstr>IPSS - Puntuación internacional de los síntomas prostáticos   </vt:lpstr>
      <vt:lpstr>DIAGNÓSTICO</vt:lpstr>
      <vt:lpstr>PRÓSTATA</vt:lpstr>
      <vt:lpstr>PARÁMETROS EXAMEN PROSTÁTICO</vt:lpstr>
      <vt:lpstr>TACTO RECTAL </vt:lpstr>
      <vt:lpstr>TACTO RECTAL: PATOLÓGICO </vt:lpstr>
      <vt:lpstr>DIAGNÓSTICO</vt:lpstr>
      <vt:lpstr>BIOQUÍMICA: PSA</vt:lpstr>
      <vt:lpstr>BIOQUÍMICA: PSA</vt:lpstr>
      <vt:lpstr>PSA</vt:lpstr>
      <vt:lpstr>CAUSAS BENIGNAS DE ELEVACIÓN </vt:lpstr>
      <vt:lpstr>PSA</vt:lpstr>
      <vt:lpstr>PSA LIBRE </vt:lpstr>
      <vt:lpstr>ÍNDICE PSA</vt:lpstr>
      <vt:lpstr>DENSIDAD DEL PSA</vt:lpstr>
      <vt:lpstr>VELOCIDAD PSA </vt:lpstr>
      <vt:lpstr>Presentación de PowerPoint</vt:lpstr>
      <vt:lpstr>DIAGNÓSTICO</vt:lpstr>
      <vt:lpstr>DIAGNÓSTICO</vt:lpstr>
      <vt:lpstr>VALORAR LA OBSTRUCCIÓN</vt:lpstr>
      <vt:lpstr>DIAGNÓSTICO</vt:lpstr>
      <vt:lpstr>DIAGNÓSTICO</vt:lpstr>
      <vt:lpstr>TRATAMIENTO MÉDICO </vt:lpstr>
      <vt:lpstr>INHIBIDORES DE LA PRODUCCIÓN DE DHT</vt:lpstr>
      <vt:lpstr>TRATAMIENTO MÉDICO</vt:lpstr>
      <vt:lpstr>TRATAMIENTO</vt:lpstr>
      <vt:lpstr>TRATAMIENTO</vt:lpstr>
      <vt:lpstr>TRATAMIENTO MÉDICO </vt:lpstr>
      <vt:lpstr>TRATAMIENTO </vt:lpstr>
      <vt:lpstr>TRATAMIENTO QUIRÚRGICO</vt:lpstr>
      <vt:lpstr>TRATAMIENTO QUIRÚRGICO </vt:lpstr>
      <vt:lpstr>Presentación de PowerPoint</vt:lpstr>
      <vt:lpstr>Presentación de PowerPoint</vt:lpstr>
      <vt:lpstr>Presentación de PowerPoint</vt:lpstr>
      <vt:lpstr>TRATAMIENTO QUIRÚRGICO</vt:lpstr>
      <vt:lpstr>TRATAMIENTO QUIRÚRGICO </vt:lpstr>
      <vt:lpstr>Presentación de PowerPoint</vt:lpstr>
      <vt:lpstr>TRATAMIENTO QUIRÚRGICO</vt:lpstr>
      <vt:lpstr>TRATAMIENTO QUIRÚRGICO</vt:lpstr>
      <vt:lpstr>MÍNIMA INVASIÓN</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HIPERPLASIA PROSTATICA BENIGNA</dc:title>
  <dc:creator>Ginna Ocampo Florez</dc:creator>
  <cp:lastModifiedBy>User</cp:lastModifiedBy>
  <cp:revision>34</cp:revision>
  <dcterms:created xsi:type="dcterms:W3CDTF">2019-07-18T02:49:03Z</dcterms:created>
  <dcterms:modified xsi:type="dcterms:W3CDTF">2021-03-29T17:42:01Z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724616</vt:lpwstr>
  </property>
  <property fmtid="{D5CDD505-2E9C-101B-9397-08002B2CF9AE}" name="NXPowerLiteSettings" pid="3">
    <vt:lpwstr>C7000400038000</vt:lpwstr>
  </property>
  <property fmtid="{D5CDD505-2E9C-101B-9397-08002B2CF9AE}" name="NXPowerLiteVersion" pid="4">
    <vt:lpwstr>S9.0.3</vt:lpwstr>
  </property>
</Properties>
</file>