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package.core-properties+xml" PartName="/docProps/core.xml"/>
  <Override ContentType="application/vnd.openxmlformats-officedocument.extended-properties+xml" PartName="/docProps/app.xml"/>
  <Override ContentType="application/binary" PartName="/ppt/metadata"/>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Montserrat" panose="02000505000000020004"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gaE7RD7b65cjdzytSq6pYKtFyJ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ES" sz="1200" b="1">
                <a:solidFill>
                  <a:schemeClr val="dk1"/>
                </a:solidFill>
                <a:latin typeface="Calibri"/>
                <a:ea typeface="Calibri"/>
                <a:cs typeface="Calibri"/>
                <a:sym typeface="Calibri"/>
              </a:rPr>
              <a:t>V3: BUCAL, LINGUAL, ALVEOLAR INFERIOR, AURICULOTEMPORAL.</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b="1">
              <a:solidFill>
                <a:schemeClr val="dk1"/>
              </a:solidFill>
              <a:latin typeface="Calibri"/>
              <a:ea typeface="Calibri"/>
              <a:cs typeface="Calibri"/>
              <a:sym typeface="Calibri"/>
            </a:endParaRPr>
          </a:p>
          <a:p>
            <a:pPr marL="0" lvl="0" indent="0" algn="l" rtl="0">
              <a:spcBef>
                <a:spcPts val="0"/>
              </a:spcBef>
              <a:spcAft>
                <a:spcPts val="0"/>
              </a:spcAft>
              <a:buNone/>
            </a:pP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s-ES" sz="1200" b="1">
                <a:solidFill>
                  <a:schemeClr val="dk1"/>
                </a:solidFill>
                <a:latin typeface="Calibri"/>
                <a:ea typeface="Calibri"/>
                <a:cs typeface="Calibri"/>
                <a:sym typeface="Calibri"/>
              </a:rPr>
              <a:t>Rama mandibular </a:t>
            </a:r>
            <a:endParaRPr/>
          </a:p>
          <a:p>
            <a:pPr marL="0" lvl="0" indent="0" algn="l" rtl="0">
              <a:spcBef>
                <a:spcPts val="0"/>
              </a:spcBef>
              <a:spcAft>
                <a:spcPts val="0"/>
              </a:spcAft>
              <a:buNone/>
            </a:pPr>
            <a:r>
              <a:rPr lang="es-ES" sz="1200">
                <a:solidFill>
                  <a:schemeClr val="dk1"/>
                </a:solidFill>
                <a:latin typeface="Calibri"/>
                <a:ea typeface="Calibri"/>
                <a:cs typeface="Calibri"/>
                <a:sym typeface="Calibri"/>
              </a:rPr>
              <a:t>Es la mas grande de todas </a:t>
            </a:r>
            <a:endParaRPr/>
          </a:p>
          <a:p>
            <a:pPr marL="0" lvl="0" indent="0" algn="l" rtl="0">
              <a:spcBef>
                <a:spcPts val="0"/>
              </a:spcBef>
              <a:spcAft>
                <a:spcPts val="0"/>
              </a:spcAft>
              <a:buNone/>
            </a:pPr>
            <a:r>
              <a:rPr lang="es-ES" sz="1200">
                <a:solidFill>
                  <a:schemeClr val="dk1"/>
                </a:solidFill>
                <a:latin typeface="Calibri"/>
                <a:ea typeface="Calibri"/>
                <a:cs typeface="Calibri"/>
                <a:sym typeface="Calibri"/>
              </a:rPr>
              <a:t>Da una rama </a:t>
            </a:r>
            <a:r>
              <a:rPr lang="es-ES" sz="1200" b="1">
                <a:solidFill>
                  <a:schemeClr val="dk1"/>
                </a:solidFill>
                <a:latin typeface="Calibri"/>
                <a:ea typeface="Calibri"/>
                <a:cs typeface="Calibri"/>
                <a:sym typeface="Calibri"/>
              </a:rPr>
              <a:t>meningea </a:t>
            </a:r>
            <a:r>
              <a:rPr lang="es-ES" sz="1200">
                <a:solidFill>
                  <a:schemeClr val="dk1"/>
                </a:solidFill>
                <a:latin typeface="Calibri"/>
                <a:ea typeface="Calibri"/>
                <a:cs typeface="Calibri"/>
                <a:sym typeface="Calibri"/>
              </a:rPr>
              <a:t>pequeña y luego sale por el </a:t>
            </a:r>
            <a:r>
              <a:rPr lang="es-ES" sz="1200" b="1">
                <a:solidFill>
                  <a:schemeClr val="dk1"/>
                </a:solidFill>
                <a:latin typeface="Calibri"/>
                <a:ea typeface="Calibri"/>
                <a:cs typeface="Calibri"/>
                <a:sym typeface="Calibri"/>
              </a:rPr>
              <a:t>foramen oval. </a:t>
            </a:r>
            <a:r>
              <a:rPr lang="es-ES" sz="1200">
                <a:solidFill>
                  <a:schemeClr val="dk1"/>
                </a:solidFill>
                <a:latin typeface="Calibri"/>
                <a:ea typeface="Calibri"/>
                <a:cs typeface="Calibri"/>
                <a:sym typeface="Calibri"/>
              </a:rPr>
              <a:t>Corre en una parte pequeña con las fibras motoras formando un tronco grande: este tronco da el nervio espinoso u a rama para el musculo pterigoideo medial. El nervio espinoso es una ramita recurrente que entra nuevamente al craneo a traves del foramen espinoso y corre con la arteria meningea media para inervar las meninges de la fosa media y anterior. </a:t>
            </a:r>
            <a:endParaRPr/>
          </a:p>
          <a:p>
            <a:pPr marL="0" lvl="0" indent="0" algn="l" rtl="0">
              <a:spcBef>
                <a:spcPts val="0"/>
              </a:spcBef>
              <a:spcAft>
                <a:spcPts val="0"/>
              </a:spcAft>
              <a:buNone/>
            </a:pPr>
            <a:r>
              <a:rPr lang="es-ES" sz="1200">
                <a:solidFill>
                  <a:schemeClr val="dk1"/>
                </a:solidFill>
                <a:latin typeface="Calibri"/>
                <a:ea typeface="Calibri"/>
                <a:cs typeface="Calibri"/>
                <a:sym typeface="Calibri"/>
              </a:rPr>
              <a:t>El tronco luego se divide en una rama anterior principalmente motora pequeña y en una rama ppostrior grande principalmente sensitiva.Las fibras sensitivas de la rama anterior forman el nervio bucal.La rama posterior se divide en 3 nervios terminales</a:t>
            </a:r>
            <a:endParaRPr/>
          </a:p>
          <a:p>
            <a:pPr marL="0" lvl="0" indent="0" algn="l" rtl="0">
              <a:spcBef>
                <a:spcPts val="0"/>
              </a:spcBef>
              <a:spcAft>
                <a:spcPts val="0"/>
              </a:spcAft>
              <a:buNone/>
            </a:pPr>
            <a:r>
              <a:rPr lang="es-ES" sz="1200" b="1">
                <a:solidFill>
                  <a:schemeClr val="dk1"/>
                </a:solidFill>
                <a:latin typeface="Calibri"/>
                <a:ea typeface="Calibri"/>
                <a:cs typeface="Calibri"/>
                <a:sym typeface="Calibri"/>
              </a:rPr>
              <a:t>El lingual y el auriculotemporal son puramente sensitivos:  </a:t>
            </a:r>
            <a:r>
              <a:rPr lang="es-ES" sz="1200">
                <a:solidFill>
                  <a:schemeClr val="dk1"/>
                </a:solidFill>
                <a:latin typeface="Calibri"/>
                <a:ea typeface="Calibri"/>
                <a:cs typeface="Calibri"/>
                <a:sym typeface="Calibri"/>
              </a:rPr>
              <a:t>El nervio lingual lleva la sensación somatica a los 2 tercios anteriores de la lengua. OJO la sensacion gustativa de esta misma región es por nervio cuerda del timpano del VII par.  Despues del origen del nervio lingual, </a:t>
            </a:r>
            <a:endParaRPr/>
          </a:p>
          <a:p>
            <a:pPr marL="0" lvl="0" indent="0" algn="l" rtl="0">
              <a:spcBef>
                <a:spcPts val="0"/>
              </a:spcBef>
              <a:spcAft>
                <a:spcPts val="0"/>
              </a:spcAft>
              <a:buNone/>
            </a:pPr>
            <a:r>
              <a:rPr lang="es-ES" sz="1200">
                <a:solidFill>
                  <a:schemeClr val="dk1"/>
                </a:solidFill>
                <a:latin typeface="Calibri"/>
                <a:ea typeface="Calibri"/>
                <a:cs typeface="Calibri"/>
                <a:sym typeface="Calibri"/>
              </a:rPr>
              <a:t>El alveolar inferior: tambien lleva fibras motoras  al milohioideo y al vientre anterior del digastrico.</a:t>
            </a:r>
            <a:endParaRPr/>
          </a:p>
          <a:p>
            <a:pPr marL="0" lvl="0" indent="0" algn="l" rtl="0">
              <a:spcBef>
                <a:spcPts val="0"/>
              </a:spcBef>
              <a:spcAft>
                <a:spcPts val="0"/>
              </a:spcAft>
              <a:buNone/>
            </a:pPr>
            <a:r>
              <a:rPr lang="es-ES" sz="1200">
                <a:solidFill>
                  <a:schemeClr val="dk1"/>
                </a:solidFill>
                <a:latin typeface="Calibri"/>
                <a:ea typeface="Calibri"/>
                <a:cs typeface="Calibri"/>
                <a:sym typeface="Calibri"/>
              </a:rPr>
              <a:t>Despues del origen del nervio lingual el nervio entra por el foramen mandibular , atravieza el canal mandibular y emerge a traves del foramaen mental como nervio mental para dar la sensacion a la barbilla.  Lesiones de este nervio dan el sindrome de "barbilla entumecida"</a:t>
            </a:r>
            <a:endParaRPr/>
          </a:p>
          <a:p>
            <a:pPr marL="0" lvl="0" indent="0" algn="l" rtl="0">
              <a:spcBef>
                <a:spcPts val="0"/>
              </a:spcBef>
              <a:spcAft>
                <a:spcPts val="0"/>
              </a:spcAft>
              <a:buNone/>
            </a:pPr>
            <a:endParaRPr/>
          </a:p>
          <a:p>
            <a:pPr marL="0" lvl="0" indent="0" algn="l" rtl="0">
              <a:spcBef>
                <a:spcPts val="0"/>
              </a:spcBef>
              <a:spcAft>
                <a:spcPts val="0"/>
              </a:spcAft>
              <a:buNone/>
            </a:pPr>
            <a:r>
              <a:rPr lang="es-ES" sz="1200" b="1">
                <a:solidFill>
                  <a:schemeClr val="dk1"/>
                </a:solidFill>
                <a:latin typeface="Calibri"/>
                <a:ea typeface="Calibri"/>
                <a:cs typeface="Calibri"/>
                <a:sym typeface="Calibri"/>
              </a:rPr>
              <a:t>El ganglio ótico </a:t>
            </a:r>
            <a:endParaRPr/>
          </a:p>
          <a:p>
            <a:pPr marL="0" lvl="0" indent="0" algn="l" rtl="0">
              <a:spcBef>
                <a:spcPts val="0"/>
              </a:spcBef>
              <a:spcAft>
                <a:spcPts val="0"/>
              </a:spcAft>
              <a:buNone/>
            </a:pPr>
            <a:r>
              <a:rPr lang="es-ES" sz="1200">
                <a:solidFill>
                  <a:schemeClr val="dk1"/>
                </a:solidFill>
                <a:latin typeface="Calibri"/>
                <a:ea typeface="Calibri"/>
                <a:cs typeface="Calibri"/>
                <a:sym typeface="Calibri"/>
              </a:rPr>
              <a:t>Localizado en la fosa infratemporal por debajo del foramen oval </a:t>
            </a:r>
            <a:endParaRPr/>
          </a:p>
          <a:p>
            <a:pPr marL="0" lvl="0" indent="0" algn="l" rtl="0">
              <a:spcBef>
                <a:spcPts val="0"/>
              </a:spcBef>
              <a:spcAft>
                <a:spcPts val="0"/>
              </a:spcAft>
              <a:buNone/>
            </a:pPr>
            <a:r>
              <a:rPr lang="es-ES" sz="1200">
                <a:solidFill>
                  <a:schemeClr val="dk1"/>
                </a:solidFill>
                <a:latin typeface="Calibri"/>
                <a:ea typeface="Calibri"/>
                <a:cs typeface="Calibri"/>
                <a:sym typeface="Calibri"/>
              </a:rPr>
              <a:t>Recibe ramas motoras y sensitivas de V3 </a:t>
            </a:r>
            <a:endParaRPr/>
          </a:p>
          <a:p>
            <a:pPr marL="0" lvl="0" indent="0" algn="l" rtl="0">
              <a:spcBef>
                <a:spcPts val="0"/>
              </a:spcBef>
              <a:spcAft>
                <a:spcPts val="0"/>
              </a:spcAft>
              <a:buNone/>
            </a:pPr>
            <a:r>
              <a:rPr lang="es-ES" sz="1200">
                <a:solidFill>
                  <a:schemeClr val="dk1"/>
                </a:solidFill>
                <a:latin typeface="Calibri"/>
                <a:ea typeface="Calibri"/>
                <a:cs typeface="Calibri"/>
                <a:sym typeface="Calibri"/>
              </a:rPr>
              <a:t>Fibras sensitivas y parasimpaticas de IX par a traves del nervio petroso superficial menor </a:t>
            </a:r>
            <a:endParaRPr/>
          </a:p>
          <a:p>
            <a:pPr marL="0" lvl="0" indent="0" algn="l" rtl="0">
              <a:spcBef>
                <a:spcPts val="0"/>
              </a:spcBef>
              <a:spcAft>
                <a:spcPts val="0"/>
              </a:spcAft>
              <a:buNone/>
            </a:pPr>
            <a:r>
              <a:rPr lang="es-ES" sz="1200">
                <a:solidFill>
                  <a:schemeClr val="dk1"/>
                </a:solidFill>
                <a:latin typeface="Calibri"/>
                <a:ea typeface="Calibri"/>
                <a:cs typeface="Calibri"/>
                <a:sym typeface="Calibri"/>
              </a:rPr>
              <a:t>Fibras simpaticas  de los plexos que rodean la arteria meningea media </a:t>
            </a:r>
            <a:endParaRPr/>
          </a:p>
          <a:p>
            <a:pPr marL="0" lvl="0" indent="0" algn="l" rtl="0">
              <a:spcBef>
                <a:spcPts val="0"/>
              </a:spcBef>
              <a:spcAft>
                <a:spcPts val="0"/>
              </a:spcAft>
              <a:buNone/>
            </a:pPr>
            <a:r>
              <a:rPr lang="es-ES" sz="1200">
                <a:solidFill>
                  <a:schemeClr val="dk1"/>
                </a:solidFill>
                <a:latin typeface="Calibri"/>
                <a:ea typeface="Calibri"/>
                <a:cs typeface="Calibri"/>
                <a:sym typeface="Calibri"/>
              </a:rPr>
              <a:t>Manda ramas motoras al tensor del timpano y al tensor del velo del paladar y fibras secretorias  a la glandula parotidea a traves del nervio auriculotemporal. </a:t>
            </a:r>
            <a:endParaRPr/>
          </a:p>
          <a:p>
            <a:pPr marL="0" lvl="0" indent="0" algn="l" rtl="0">
              <a:spcBef>
                <a:spcPts val="0"/>
              </a:spcBef>
              <a:spcAft>
                <a:spcPts val="0"/>
              </a:spcAft>
              <a:buNone/>
            </a:pPr>
            <a:r>
              <a:rPr lang="es-ES" sz="1200" b="1">
                <a:solidFill>
                  <a:schemeClr val="dk1"/>
                </a:solidFill>
                <a:latin typeface="Calibri"/>
                <a:ea typeface="Calibri"/>
                <a:cs typeface="Calibri"/>
                <a:sym typeface="Calibri"/>
              </a:rPr>
              <a:t>El ganglio submaxilar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s-ES" sz="1200">
                <a:solidFill>
                  <a:schemeClr val="dk1"/>
                </a:solidFill>
                <a:latin typeface="Calibri"/>
                <a:ea typeface="Calibri"/>
                <a:cs typeface="Calibri"/>
                <a:sym typeface="Calibri"/>
              </a:rPr>
              <a:t>Localizado cerca de las glandulas submaxilares </a:t>
            </a:r>
            <a:endParaRPr/>
          </a:p>
          <a:p>
            <a:pPr marL="0" lvl="0" indent="0" algn="l" rtl="0">
              <a:spcBef>
                <a:spcPts val="0"/>
              </a:spcBef>
              <a:spcAft>
                <a:spcPts val="0"/>
              </a:spcAft>
              <a:buNone/>
            </a:pPr>
            <a:r>
              <a:rPr lang="es-ES" sz="1200">
                <a:solidFill>
                  <a:schemeClr val="dk1"/>
                </a:solidFill>
                <a:latin typeface="Calibri"/>
                <a:ea typeface="Calibri"/>
                <a:cs typeface="Calibri"/>
                <a:sym typeface="Calibri"/>
              </a:rPr>
              <a:t>Recibe fibras sensiitivas de la rama linguual de V3 </a:t>
            </a:r>
            <a:endParaRPr/>
          </a:p>
          <a:p>
            <a:pPr marL="0" lvl="0" indent="0" algn="l" rtl="0">
              <a:spcBef>
                <a:spcPts val="0"/>
              </a:spcBef>
              <a:spcAft>
                <a:spcPts val="0"/>
              </a:spcAft>
              <a:buNone/>
            </a:pPr>
            <a:r>
              <a:rPr lang="es-ES" sz="1200">
                <a:solidFill>
                  <a:schemeClr val="dk1"/>
                </a:solidFill>
                <a:latin typeface="Calibri"/>
                <a:ea typeface="Calibri"/>
                <a:cs typeface="Calibri"/>
                <a:sym typeface="Calibri"/>
              </a:rPr>
              <a:t>Fibras parasimpaticas de los nucleos salivatorios superior e inferior del VII  par a  traves del nervio cuerda del tímpano </a:t>
            </a:r>
            <a:endParaRPr/>
          </a:p>
          <a:p>
            <a:pPr marL="0" lvl="0" indent="0" algn="l" rtl="0">
              <a:spcBef>
                <a:spcPts val="0"/>
              </a:spcBef>
              <a:spcAft>
                <a:spcPts val="0"/>
              </a:spcAft>
              <a:buNone/>
            </a:pPr>
            <a:r>
              <a:rPr lang="es-ES" sz="1200">
                <a:solidFill>
                  <a:schemeClr val="dk1"/>
                </a:solidFill>
                <a:latin typeface="Calibri"/>
                <a:ea typeface="Calibri"/>
                <a:cs typeface="Calibri"/>
                <a:sym typeface="Calibri"/>
              </a:rPr>
              <a:t>Fibras simpaticas de un plexo de la arteria maxilar externa</a:t>
            </a:r>
            <a:endParaRPr/>
          </a:p>
          <a:p>
            <a:pPr marL="0" lvl="0" indent="0" algn="l" rtl="0">
              <a:spcBef>
                <a:spcPts val="0"/>
              </a:spcBef>
              <a:spcAft>
                <a:spcPts val="0"/>
              </a:spcAft>
              <a:buNone/>
            </a:pPr>
            <a:r>
              <a:rPr lang="es-ES" sz="1200">
                <a:solidFill>
                  <a:schemeClr val="dk1"/>
                </a:solidFill>
                <a:latin typeface="Calibri"/>
                <a:ea typeface="Calibri"/>
                <a:cs typeface="Calibri"/>
                <a:sym typeface="Calibri"/>
              </a:rPr>
              <a:t>Envia fibras secretorias a las glandulas sublinguales y submaxilares  y a la membrana mucosa de la boca y la lengua.</a:t>
            </a:r>
            <a:endParaRPr/>
          </a:p>
          <a:p>
            <a:pPr marL="0" lvl="0" indent="0" algn="l" rtl="0">
              <a:spcBef>
                <a:spcPts val="0"/>
              </a:spcBef>
              <a:spcAft>
                <a:spcPts val="0"/>
              </a:spcAft>
              <a:buNone/>
            </a:pPr>
            <a:endParaRPr/>
          </a:p>
        </p:txBody>
      </p:sp>
      <p:sp>
        <p:nvSpPr>
          <p:cNvPr id="146" name="Google Shape;14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a:t>AL parecer la predominancia en mujeres esta dada por mayor esperanza de vida. </a:t>
            </a:r>
            <a:endParaRPr/>
          </a:p>
          <a:p>
            <a:pPr marL="0" lvl="0" indent="0" algn="l" rtl="0">
              <a:spcBef>
                <a:spcPts val="0"/>
              </a:spcBef>
              <a:spcAft>
                <a:spcPts val="0"/>
              </a:spcAft>
              <a:buNone/>
            </a:pPr>
            <a:r>
              <a:rPr lang="es-ES"/>
              <a:t>Casos familiares raros peor la mayoría son esporádicos </a:t>
            </a:r>
            <a:endParaRPr/>
          </a:p>
          <a:p>
            <a:pPr marL="0" lvl="0" indent="0" algn="l" rtl="0">
              <a:spcBef>
                <a:spcPts val="0"/>
              </a:spcBef>
              <a:spcAft>
                <a:spcPts val="0"/>
              </a:spcAft>
              <a:buNone/>
            </a:pPr>
            <a:r>
              <a:rPr lang="es-ES"/>
              <a:t>Los paccietnes con TN secundaraia son mas jóvenes compardos con los de TN priamira </a:t>
            </a:r>
            <a:endParaRPr/>
          </a:p>
          <a:p>
            <a:pPr marL="0" lvl="0" indent="0" algn="l" rtl="0">
              <a:spcBef>
                <a:spcPts val="0"/>
              </a:spcBef>
              <a:spcAft>
                <a:spcPts val="0"/>
              </a:spcAft>
              <a:buNone/>
            </a:pPr>
            <a:endParaRPr/>
          </a:p>
        </p:txBody>
      </p:sp>
      <p:sp>
        <p:nvSpPr>
          <p:cNvPr id="166" name="Google Shape;16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a:t>Un aspecto de la fisiopatología es soportado por evidencia histológica, neuroimaginologica y neurofisiolooca. </a:t>
            </a:r>
            <a:endParaRPr/>
          </a:p>
          <a:p>
            <a:pPr marL="0" lvl="0" indent="0" algn="l" rtl="0">
              <a:spcBef>
                <a:spcPts val="0"/>
              </a:spcBef>
              <a:spcAft>
                <a:spcPts val="0"/>
              </a:spcAft>
              <a:buNone/>
            </a:pPr>
            <a:r>
              <a:rPr lang="es-ES" b="1"/>
              <a:t>Teoría periférica </a:t>
            </a:r>
            <a:endParaRPr/>
          </a:p>
          <a:p>
            <a:pPr marL="0" lvl="0" indent="0" algn="l" rtl="0">
              <a:spcBef>
                <a:spcPts val="0"/>
              </a:spcBef>
              <a:spcAft>
                <a:spcPts val="0"/>
              </a:spcAft>
              <a:buNone/>
            </a:pPr>
            <a:endParaRPr/>
          </a:p>
          <a:p>
            <a:pPr marL="228600" lvl="0" indent="-228600" algn="l" rtl="0">
              <a:spcBef>
                <a:spcPts val="0"/>
              </a:spcBef>
              <a:spcAft>
                <a:spcPts val="0"/>
              </a:spcAft>
              <a:buClr>
                <a:schemeClr val="dk1"/>
              </a:buClr>
              <a:buSzPts val="1200"/>
              <a:buFont typeface="Calibri"/>
              <a:buAutoNum type="arabicPeriod"/>
            </a:pPr>
            <a:r>
              <a:rPr lang="es-ES" b="1"/>
              <a:t>El mecanismo primario </a:t>
            </a:r>
            <a:r>
              <a:rPr lang="es-ES"/>
              <a:t>es la desmielinización focal de los aferentes primarios cerca de la entrada de la raíz del nervio en el puente.  Esta área representa un sitio de menor resistencia o mayor susceptibilidad al daño ya que es el sitio donde las células de Schwann son sustituidos por oligodendrocitos.  Muchas líneas de evidencia han permitido la propuesta en el tiempo es la compresión vascular lleva a puntos de daño focal del nervio resultando en el dolor caracterísitico en NT.  Por diferentes técnicas se ha demostrado cambios patológicos especialmente la desmielinización.  </a:t>
            </a:r>
            <a:endParaRPr/>
          </a:p>
          <a:p>
            <a:pPr marL="0" lvl="0" indent="0" algn="l" rtl="0">
              <a:spcBef>
                <a:spcPts val="0"/>
              </a:spcBef>
              <a:spcAft>
                <a:spcPts val="0"/>
              </a:spcAft>
              <a:buClr>
                <a:schemeClr val="dk1"/>
              </a:buClr>
              <a:buSzPts val="1200"/>
              <a:buFont typeface="Calibri"/>
              <a:buNone/>
            </a:pPr>
            <a:endParaRPr b="1"/>
          </a:p>
          <a:p>
            <a:pPr marL="0" marR="0" lvl="0" indent="0" algn="l" rtl="0">
              <a:lnSpc>
                <a:spcPct val="100000"/>
              </a:lnSpc>
              <a:spcBef>
                <a:spcPts val="0"/>
              </a:spcBef>
              <a:spcAft>
                <a:spcPts val="0"/>
              </a:spcAft>
              <a:buClr>
                <a:schemeClr val="dk1"/>
              </a:buClr>
              <a:buSzPts val="1200"/>
              <a:buFont typeface="Calibri"/>
              <a:buNone/>
            </a:pPr>
            <a:r>
              <a:rPr lang="es-ES" b="1"/>
              <a:t>2. Un segundo mecanismo  </a:t>
            </a:r>
            <a:r>
              <a:rPr lang="es-ES" b="0"/>
              <a:t>es que el  daño de aferentes primarias en el área de desmielinización focal se convierte en fuente de</a:t>
            </a:r>
            <a:r>
              <a:rPr lang="es-ES" b="1"/>
              <a:t> generación ectópica de impulsos.  </a:t>
            </a:r>
            <a:r>
              <a:rPr lang="es-ES" b="0"/>
              <a:t>Esto es debido a que en las mitocontdias y el aparato energético necesario para la salida del sodio esta concentrado a nivel de los nódulos de Ranvier donde el proceso de demileiniczacion permite el pasaje de iones dentro y fuera del axon, luego los axones no tienen suficiente energía para reestablecer el potencial de reposo.  Por tanto los axones tienden hacia el nivel de despolarización lo que los hace hiperexcitalbles. Esto se puede dar de forma espontanea o por estimulo directo como pulsación arterial.</a:t>
            </a:r>
            <a:endParaRPr/>
          </a:p>
          <a:p>
            <a:pPr marL="0" marR="0" lvl="0" indent="0" algn="l" rtl="0">
              <a:lnSpc>
                <a:spcPct val="100000"/>
              </a:lnSpc>
              <a:spcBef>
                <a:spcPts val="0"/>
              </a:spcBef>
              <a:spcAft>
                <a:spcPts val="0"/>
              </a:spcAft>
              <a:buClr>
                <a:schemeClr val="dk1"/>
              </a:buClr>
              <a:buSzPts val="1200"/>
              <a:buFont typeface="Calibri"/>
              <a:buNone/>
            </a:pPr>
            <a:endParaRPr b="0"/>
          </a:p>
          <a:p>
            <a:pPr marL="0" marR="0" lvl="0" indent="0" algn="l" rtl="0">
              <a:lnSpc>
                <a:spcPct val="100000"/>
              </a:lnSpc>
              <a:spcBef>
                <a:spcPts val="0"/>
              </a:spcBef>
              <a:spcAft>
                <a:spcPts val="0"/>
              </a:spcAft>
              <a:buClr>
                <a:schemeClr val="dk1"/>
              </a:buClr>
              <a:buSzPts val="1200"/>
              <a:buFont typeface="Calibri"/>
              <a:buNone/>
            </a:pPr>
            <a:r>
              <a:rPr lang="es-ES" b="1"/>
              <a:t>Hipótesis de encendido explica porque se desencadena con el toque ligero. </a:t>
            </a:r>
            <a:r>
              <a:rPr lang="es-ES"/>
              <a:t>En este estudio Rappaport muestra que una pequeña lesión a lo largo de la raíz trigeminal ( sitio de compresión) promueve una descarga ectópica en un grupo focal de neuronas del ganglio trigeminal. Cuando esta actividad es suplementada por la actividad evocada desde el punto  desencadenante  ( especialmente las nerionas que responden al tacto ligero) se agregan focos de “ encendido” o marcapaso y esta reacción en cadena se esparce en las vecinas.</a:t>
            </a:r>
            <a:endParaRPr/>
          </a:p>
          <a:p>
            <a:pPr marL="228600" lvl="0" indent="-152400" algn="l" rtl="0">
              <a:spcBef>
                <a:spcPts val="0"/>
              </a:spcBef>
              <a:spcAft>
                <a:spcPts val="0"/>
              </a:spcAft>
              <a:buClr>
                <a:schemeClr val="dk1"/>
              </a:buClr>
              <a:buSzPts val="1200"/>
              <a:buFont typeface="Calibri"/>
              <a:buNone/>
            </a:pPr>
            <a:endParaRPr b="0"/>
          </a:p>
          <a:p>
            <a:pPr marL="0" marR="0" lvl="0" indent="0" algn="l" rtl="0">
              <a:lnSpc>
                <a:spcPct val="100000"/>
              </a:lnSpc>
              <a:spcBef>
                <a:spcPts val="0"/>
              </a:spcBef>
              <a:spcAft>
                <a:spcPts val="0"/>
              </a:spcAft>
              <a:buClr>
                <a:schemeClr val="dk1"/>
              </a:buClr>
              <a:buSzPts val="1200"/>
              <a:buFont typeface="Calibri"/>
              <a:buNone/>
            </a:pPr>
            <a:endParaRPr b="0"/>
          </a:p>
          <a:p>
            <a:pPr marL="0" marR="0" lvl="0" indent="0" algn="l" rtl="0">
              <a:lnSpc>
                <a:spcPct val="100000"/>
              </a:lnSpc>
              <a:spcBef>
                <a:spcPts val="0"/>
              </a:spcBef>
              <a:spcAft>
                <a:spcPts val="0"/>
              </a:spcAft>
              <a:buClr>
                <a:schemeClr val="dk1"/>
              </a:buClr>
              <a:buSzPts val="1200"/>
              <a:buFont typeface="Calibri"/>
              <a:buNone/>
            </a:pPr>
            <a:r>
              <a:rPr lang="es-ES" b="1"/>
              <a:t>Concepto de la transmisión efáptica: </a:t>
            </a:r>
            <a:r>
              <a:rPr lang="es-ES" b="0"/>
              <a:t>mas soportado en modelos animales de desmielinización focal de la raíz del nervio (comunicación cruzada) desde fibras nerviosas sanas y cercanas y la generación de descargas de alta frecuencia. Estas fibras principalmente AB ( que median el tacto fino) con las de nocicepción ( Adelta y c) que también muestran porque hay desencadenamiento del estimulo con el toque ligero. Las fibras A producen despolarización en las fibras C pasivas y el 90% de las neuronas general despolaziacion cruzada. Eso aumenta las anormalidades sensitivas neuropáticas incluyendo el dolor en el el vento de daño neuronal.</a:t>
            </a:r>
            <a:endParaRPr/>
          </a:p>
          <a:p>
            <a:pPr marL="0" marR="0" lvl="0" indent="0" algn="l" rtl="0">
              <a:lnSpc>
                <a:spcPct val="100000"/>
              </a:lnSpc>
              <a:spcBef>
                <a:spcPts val="0"/>
              </a:spcBef>
              <a:spcAft>
                <a:spcPts val="0"/>
              </a:spcAft>
              <a:buClr>
                <a:schemeClr val="dk1"/>
              </a:buClr>
              <a:buSzPts val="1200"/>
              <a:buFont typeface="Calibri"/>
              <a:buNone/>
            </a:pPr>
            <a:endParaRPr b="1"/>
          </a:p>
          <a:p>
            <a:pPr marL="0" marR="0" lvl="0" indent="0" algn="l" rtl="0">
              <a:lnSpc>
                <a:spcPct val="100000"/>
              </a:lnSpc>
              <a:spcBef>
                <a:spcPts val="0"/>
              </a:spcBef>
              <a:spcAft>
                <a:spcPts val="0"/>
              </a:spcAft>
              <a:buClr>
                <a:schemeClr val="dk1"/>
              </a:buClr>
              <a:buSzPts val="1200"/>
              <a:buFont typeface="Calibri"/>
              <a:buNone/>
            </a:pPr>
            <a:endParaRPr b="0"/>
          </a:p>
          <a:p>
            <a:pPr marL="0" lvl="0" indent="0" algn="l" rtl="0">
              <a:spcBef>
                <a:spcPts val="0"/>
              </a:spcBef>
              <a:spcAft>
                <a:spcPts val="0"/>
              </a:spcAft>
              <a:buClr>
                <a:schemeClr val="dk1"/>
              </a:buClr>
              <a:buSzPts val="1200"/>
              <a:buFont typeface="Calibri"/>
              <a:buNone/>
            </a:pPr>
            <a:r>
              <a:rPr lang="es-ES" b="1"/>
              <a:t>Sensibilización central o teoría central: </a:t>
            </a:r>
            <a:endParaRPr/>
          </a:p>
          <a:p>
            <a:pPr marL="0" lvl="0" indent="0" algn="l" rtl="0">
              <a:spcBef>
                <a:spcPts val="0"/>
              </a:spcBef>
              <a:spcAft>
                <a:spcPts val="0"/>
              </a:spcAft>
              <a:buClr>
                <a:schemeClr val="dk1"/>
              </a:buClr>
              <a:buSzPts val="1200"/>
              <a:buFont typeface="Calibri"/>
              <a:buNone/>
            </a:pPr>
            <a:r>
              <a:rPr lang="es-ES" b="0"/>
              <a:t>Es la hiperactividad de aferentes primarios secundariamente induce sensibilización central de un amplio rango de neuronas dinámicas en el núcleo espinal del trigémino o incluso general cambios mas centrales. Se conoce que la sensibilización central es dependiente de la plasticidad sináptica por activación sostenida o repetitiva de loas aferentes primarios incluyendo nociceptores.</a:t>
            </a:r>
            <a:endParaRPr b="1"/>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73" name="Google Shape;17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a:t>Dolor facial unilateral, dolor que no se siente fuera del territorio del trigémio y que el dolor es paroxístico </a:t>
            </a:r>
            <a:endParaRPr/>
          </a:p>
          <a:p>
            <a:pPr marL="0" lvl="0" indent="0" algn="l" rtl="0">
              <a:spcBef>
                <a:spcPts val="0"/>
              </a:spcBef>
              <a:spcAft>
                <a:spcPts val="0"/>
              </a:spcAft>
              <a:buNone/>
            </a:pPr>
            <a:r>
              <a:rPr lang="es-ES"/>
              <a:t>Características del dolor: </a:t>
            </a:r>
            <a:endParaRPr/>
          </a:p>
          <a:p>
            <a:pPr marL="171450" lvl="0" indent="-171450" algn="l" rtl="0">
              <a:spcBef>
                <a:spcPts val="0"/>
              </a:spcBef>
              <a:spcAft>
                <a:spcPts val="0"/>
              </a:spcAft>
              <a:buClr>
                <a:schemeClr val="dk1"/>
              </a:buClr>
              <a:buSzPts val="1200"/>
              <a:buFont typeface="Arial"/>
              <a:buChar char="•"/>
            </a:pPr>
            <a:r>
              <a:rPr lang="es-ES"/>
              <a:t>Inicio y terminación abrupta</a:t>
            </a:r>
            <a:endParaRPr/>
          </a:p>
          <a:p>
            <a:pPr marL="171450" lvl="0" indent="-171450" algn="l" rtl="0">
              <a:spcBef>
                <a:spcPts val="0"/>
              </a:spcBef>
              <a:spcAft>
                <a:spcPts val="0"/>
              </a:spcAft>
              <a:buClr>
                <a:schemeClr val="dk1"/>
              </a:buClr>
              <a:buSzPts val="1200"/>
              <a:buFont typeface="Arial"/>
              <a:buChar char="•"/>
            </a:pPr>
            <a:r>
              <a:rPr lang="es-ES"/>
              <a:t>Duración corta </a:t>
            </a:r>
            <a:endParaRPr/>
          </a:p>
          <a:p>
            <a:pPr marL="171450" lvl="0" indent="-171450" algn="l" rtl="0">
              <a:spcBef>
                <a:spcPts val="0"/>
              </a:spcBef>
              <a:spcAft>
                <a:spcPts val="0"/>
              </a:spcAft>
              <a:buClr>
                <a:schemeClr val="dk1"/>
              </a:buClr>
              <a:buSzPts val="1200"/>
              <a:buFont typeface="Arial"/>
              <a:buChar char="•"/>
            </a:pPr>
            <a:r>
              <a:rPr lang="es-ES"/>
              <a:t>Intensidad severa </a:t>
            </a:r>
            <a:endParaRPr/>
          </a:p>
          <a:p>
            <a:pPr marL="171450" lvl="0" indent="-171450" algn="l" rtl="0">
              <a:spcBef>
                <a:spcPts val="0"/>
              </a:spcBef>
              <a:spcAft>
                <a:spcPts val="0"/>
              </a:spcAft>
              <a:buClr>
                <a:schemeClr val="dk1"/>
              </a:buClr>
              <a:buSzPts val="1200"/>
              <a:buFont typeface="Arial"/>
              <a:buChar char="•"/>
            </a:pPr>
            <a:r>
              <a:rPr lang="es-ES"/>
              <a:t>Distribución en el territorio del trigémino </a:t>
            </a:r>
            <a:endParaRPr/>
          </a:p>
          <a:p>
            <a:pPr marL="171450" lvl="0" indent="-171450" algn="l" rtl="0">
              <a:spcBef>
                <a:spcPts val="0"/>
              </a:spcBef>
              <a:spcAft>
                <a:spcPts val="0"/>
              </a:spcAft>
              <a:buClr>
                <a:schemeClr val="dk1"/>
              </a:buClr>
              <a:buSzPts val="1200"/>
              <a:buFont typeface="Arial"/>
              <a:buChar char="•"/>
            </a:pPr>
            <a:r>
              <a:rPr lang="es-ES"/>
              <a:t>Características: Puñalada o choque eléctrico </a:t>
            </a:r>
            <a:endParaRPr/>
          </a:p>
          <a:p>
            <a:pPr marL="171450" lvl="0" indent="-171450" algn="l" rtl="0">
              <a:spcBef>
                <a:spcPts val="0"/>
              </a:spcBef>
              <a:spcAft>
                <a:spcPts val="0"/>
              </a:spcAft>
              <a:buClr>
                <a:schemeClr val="dk1"/>
              </a:buClr>
              <a:buSzPts val="1200"/>
              <a:buFont typeface="Arial"/>
              <a:buChar char="•"/>
            </a:pPr>
            <a:r>
              <a:rPr lang="es-ES"/>
              <a:t>Raro: bilateral excepto la causada por EM: lo clásico es un dolor que se mueve al lado opuesto de la cara  en vez de que sea un dolor que ocurre simultáneamente en ambos lados. Frecuencia del 10% estimada </a:t>
            </a:r>
            <a:endParaRPr/>
          </a:p>
          <a:p>
            <a:pPr marL="171450" lvl="0" indent="-95250" algn="l" rtl="0">
              <a:spcBef>
                <a:spcPts val="0"/>
              </a:spcBef>
              <a:spcAft>
                <a:spcPts val="0"/>
              </a:spcAft>
              <a:buClr>
                <a:schemeClr val="dk1"/>
              </a:buClr>
              <a:buSzPts val="1200"/>
              <a:buFont typeface="Arial"/>
              <a:buNone/>
            </a:pPr>
            <a:endParaRPr/>
          </a:p>
          <a:p>
            <a:pPr marL="171450" lvl="0" indent="-171450" algn="l" rtl="0">
              <a:spcBef>
                <a:spcPts val="0"/>
              </a:spcBef>
              <a:spcAft>
                <a:spcPts val="0"/>
              </a:spcAft>
              <a:buClr>
                <a:schemeClr val="dk1"/>
              </a:buClr>
              <a:buSzPts val="1200"/>
              <a:buFont typeface="Arial"/>
              <a:buChar char="•"/>
            </a:pPr>
            <a:r>
              <a:rPr lang="es-ES" b="1"/>
              <a:t>Paroxístico: </a:t>
            </a:r>
            <a:r>
              <a:rPr lang="es-ES" b="0"/>
              <a:t>inicio y terminación abrupta NO puede faltar incluso si los descriptores verbales cambian de paciente a paciente. Duración máxima 2 minutos pero en la mayoría son solo algunos segundos. Numero de paroxismos de 0 a mas de 50 por día.  No se ha encontrado evidencia de que la frecuencia o duración de los paroxismos incrementen con la duración de la enfermedad. </a:t>
            </a:r>
            <a:endParaRPr/>
          </a:p>
          <a:p>
            <a:pPr marL="171450" lvl="0" indent="-95250" algn="l" rtl="0">
              <a:spcBef>
                <a:spcPts val="0"/>
              </a:spcBef>
              <a:spcAft>
                <a:spcPts val="0"/>
              </a:spcAft>
              <a:buClr>
                <a:schemeClr val="dk1"/>
              </a:buClr>
              <a:buSzPts val="1200"/>
              <a:buFont typeface="Arial"/>
              <a:buNone/>
            </a:pPr>
            <a:endParaRPr b="0"/>
          </a:p>
          <a:p>
            <a:pPr marL="171450" lvl="0" indent="-171450" algn="l" rtl="0">
              <a:spcBef>
                <a:spcPts val="0"/>
              </a:spcBef>
              <a:spcAft>
                <a:spcPts val="0"/>
              </a:spcAft>
              <a:buClr>
                <a:schemeClr val="dk1"/>
              </a:buClr>
              <a:buSzPts val="1200"/>
              <a:buFont typeface="Arial"/>
              <a:buChar char="•"/>
            </a:pPr>
            <a:r>
              <a:rPr lang="es-ES" b="0"/>
              <a:t>Puede tener periodos de remisión hasta en el 63% de los pacientes , pueden durar de semanas a años pero lo usual es que duren algunos meses.</a:t>
            </a:r>
            <a:endParaRPr/>
          </a:p>
          <a:p>
            <a:pPr marL="171450" lvl="0" indent="-95250" algn="l" rtl="0">
              <a:spcBef>
                <a:spcPts val="0"/>
              </a:spcBef>
              <a:spcAft>
                <a:spcPts val="0"/>
              </a:spcAft>
              <a:buClr>
                <a:schemeClr val="dk1"/>
              </a:buClr>
              <a:buSzPts val="1200"/>
              <a:buFont typeface="Arial"/>
              <a:buNone/>
            </a:pPr>
            <a:endParaRPr b="0"/>
          </a:p>
          <a:p>
            <a:pPr marL="171450" marR="0" lvl="0" indent="-171450" algn="l" rtl="0">
              <a:lnSpc>
                <a:spcPct val="100000"/>
              </a:lnSpc>
              <a:spcBef>
                <a:spcPts val="0"/>
              </a:spcBef>
              <a:spcAft>
                <a:spcPts val="0"/>
              </a:spcAft>
              <a:buClr>
                <a:schemeClr val="dk1"/>
              </a:buClr>
              <a:buSzPts val="1200"/>
              <a:buFont typeface="Arial"/>
              <a:buChar char="•"/>
            </a:pPr>
            <a:r>
              <a:rPr lang="es-ES" b="1"/>
              <a:t>Dolor facial persistente: </a:t>
            </a:r>
            <a:r>
              <a:rPr lang="es-ES" b="0"/>
              <a:t>algunos pacientes experimentan dolor entre ataques, estos ataques son coninuos o casi continuos pero raramente varían en intensidad y calidad.  No son iguales a los del dolor paroxístico y son descritos como sordos, quemantes o pulsátiles. Representan casi el 50% Se puede desarrollar  como resultad de un daño progresivo de la raíz después de una compresión prolongada o refleja mecanismos centrales. Tiene peor pronostico después de la intervenciñon quirúrgica </a:t>
            </a:r>
            <a:endParaRPr b="1"/>
          </a:p>
          <a:p>
            <a:pPr marL="171450" lvl="0" indent="-95250" algn="l" rtl="0">
              <a:spcBef>
                <a:spcPts val="0"/>
              </a:spcBef>
              <a:spcAft>
                <a:spcPts val="0"/>
              </a:spcAft>
              <a:buClr>
                <a:schemeClr val="dk1"/>
              </a:buClr>
              <a:buSzPts val="1200"/>
              <a:buFont typeface="Arial"/>
              <a:buNone/>
            </a:pPr>
            <a:endParaRPr b="0"/>
          </a:p>
          <a:p>
            <a:pPr marL="171450" lvl="0" indent="-95250" algn="l" rtl="0">
              <a:spcBef>
                <a:spcPts val="0"/>
              </a:spcBef>
              <a:spcAft>
                <a:spcPts val="0"/>
              </a:spcAft>
              <a:buClr>
                <a:schemeClr val="dk1"/>
              </a:buClr>
              <a:buSzPts val="1200"/>
              <a:buFont typeface="Arial"/>
              <a:buNone/>
            </a:pPr>
            <a:endParaRPr b="0"/>
          </a:p>
          <a:p>
            <a:pPr marL="171450" lvl="0" indent="-9525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None/>
            </a:pPr>
            <a:endParaRPr/>
          </a:p>
        </p:txBody>
      </p:sp>
      <p:sp>
        <p:nvSpPr>
          <p:cNvPr id="275" name="Google Shape;27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ES" b="1"/>
              <a:t>Distribución: </a:t>
            </a:r>
            <a:r>
              <a:rPr lang="es-ES" b="0"/>
              <a:t>si tienen mas de 2 divisiones trigeminales deben ser contiguas ms frecuentemente combinación de mandibular y máxima. La neuralgia trigeminal en su división oftálmica o en la lengua ha sido considerada como indicador de ser secundaria. </a:t>
            </a:r>
            <a:endParaRPr/>
          </a:p>
          <a:p>
            <a:pPr marL="0" marR="0" lvl="0" indent="0" algn="l" rtl="0">
              <a:lnSpc>
                <a:spcPct val="100000"/>
              </a:lnSpc>
              <a:spcBef>
                <a:spcPts val="0"/>
              </a:spcBef>
              <a:spcAft>
                <a:spcPts val="0"/>
              </a:spcAft>
              <a:buClr>
                <a:schemeClr val="dk1"/>
              </a:buClr>
              <a:buSzPts val="1200"/>
              <a:buFont typeface="Calibri"/>
              <a:buNone/>
            </a:pPr>
            <a:endParaRPr b="0"/>
          </a:p>
          <a:p>
            <a:pPr marL="0" lvl="0" indent="0" algn="l" rtl="0">
              <a:spcBef>
                <a:spcPts val="0"/>
              </a:spcBef>
              <a:spcAft>
                <a:spcPts val="0"/>
              </a:spcAft>
              <a:buNone/>
            </a:pPr>
            <a:r>
              <a:rPr lang="es-ES" b="1"/>
              <a:t>Dolor desencadenado 94% en la clásica: </a:t>
            </a:r>
            <a:r>
              <a:rPr lang="es-ES" b="0"/>
              <a:t>La dependencia del estímulo es una de las características mas importantes de la neuralgia trigeminal. En muchos pacientes el dolor es desencadenado por estímulos no dolorosos, mecánicos suaves dentro del territorio trigeminal incluyendo la cavidad oral.  Los estímulos suelen ser simples como un toque o soplo de aire  o mas complejos como estímulos táctiles o movimientos faciales (lavarse o afeitarse, removerse el maquillaje, comer o beber. El movimiento solamente ( sonreír o hablar) puede ser suficiente para provocar un ataque de dolor.</a:t>
            </a:r>
            <a:endParaRPr/>
          </a:p>
          <a:p>
            <a:pPr marL="0" lvl="0" indent="0" algn="l" rtl="0">
              <a:spcBef>
                <a:spcPts val="0"/>
              </a:spcBef>
              <a:spcAft>
                <a:spcPts val="0"/>
              </a:spcAft>
              <a:buNone/>
            </a:pPr>
            <a:r>
              <a:rPr lang="es-ES" b="0"/>
              <a:t>La localización puede diferir del sitio de la estimulación y ser irradiado como el de una ciática.</a:t>
            </a:r>
            <a:endParaRPr/>
          </a:p>
          <a:p>
            <a:pPr marL="0" lvl="0" indent="0" algn="l" rtl="0">
              <a:spcBef>
                <a:spcPts val="0"/>
              </a:spcBef>
              <a:spcAft>
                <a:spcPts val="0"/>
              </a:spcAft>
              <a:buNone/>
            </a:pPr>
            <a:r>
              <a:rPr lang="es-ES" b="1"/>
              <a:t>CONFIRMA EL DIAGNÓSTICO DE LA NEURALGIA Y LA CONVIERTE EN CLÍNICAMENTE ESTABLECIDA </a:t>
            </a:r>
            <a:r>
              <a:rPr lang="es-ES" b="0"/>
              <a:t>debido a que los paroxismos de dolor desencadenado son el único estimulo somatosensitivo que incrementa la certeza diagnóstica.</a:t>
            </a:r>
            <a:endParaRPr/>
          </a:p>
          <a:p>
            <a:pPr marL="0" lvl="0" indent="0" algn="l" rtl="0">
              <a:spcBef>
                <a:spcPts val="0"/>
              </a:spcBef>
              <a:spcAft>
                <a:spcPts val="0"/>
              </a:spcAft>
              <a:buNone/>
            </a:pPr>
            <a:endParaRPr b="0"/>
          </a:p>
          <a:p>
            <a:pPr marL="0" lvl="0" indent="0" algn="l" rtl="0">
              <a:spcBef>
                <a:spcPts val="0"/>
              </a:spcBef>
              <a:spcAft>
                <a:spcPts val="0"/>
              </a:spcAft>
              <a:buNone/>
            </a:pPr>
            <a:r>
              <a:rPr lang="es-ES" b="1"/>
              <a:t>Sitios desencadenantes:</a:t>
            </a:r>
            <a:r>
              <a:rPr lang="es-ES" b="0"/>
              <a:t> por lo general siempre es la misma </a:t>
            </a:r>
            <a:endParaRPr b="1"/>
          </a:p>
          <a:p>
            <a:pPr marL="0" lvl="0" indent="0" algn="l" rtl="0">
              <a:spcBef>
                <a:spcPts val="0"/>
              </a:spcBef>
              <a:spcAft>
                <a:spcPts val="0"/>
              </a:spcAft>
              <a:buNone/>
            </a:pPr>
            <a:r>
              <a:rPr lang="es-ES" b="0"/>
              <a:t>22% en el ala nasal</a:t>
            </a:r>
            <a:endParaRPr/>
          </a:p>
          <a:p>
            <a:pPr marL="0" lvl="0" indent="0" algn="l" rtl="0">
              <a:spcBef>
                <a:spcPts val="0"/>
              </a:spcBef>
              <a:spcAft>
                <a:spcPts val="0"/>
              </a:spcAft>
              <a:buNone/>
            </a:pPr>
            <a:r>
              <a:rPr lang="es-ES" b="0"/>
              <a:t>17% labio superior </a:t>
            </a:r>
            <a:endParaRPr/>
          </a:p>
          <a:p>
            <a:pPr marL="0" lvl="0" indent="0" algn="l" rtl="0">
              <a:spcBef>
                <a:spcPts val="0"/>
              </a:spcBef>
              <a:spcAft>
                <a:spcPts val="0"/>
              </a:spcAft>
              <a:buNone/>
            </a:pPr>
            <a:r>
              <a:rPr lang="es-ES" b="0"/>
              <a:t>13% mejilla </a:t>
            </a:r>
            <a:endParaRPr/>
          </a:p>
          <a:p>
            <a:pPr marL="0" lvl="0" indent="0" algn="l" rtl="0">
              <a:spcBef>
                <a:spcPts val="0"/>
              </a:spcBef>
              <a:spcAft>
                <a:spcPts val="0"/>
              </a:spcAft>
              <a:buNone/>
            </a:pPr>
            <a:r>
              <a:rPr lang="es-ES" b="0"/>
              <a:t>12% labio inferior </a:t>
            </a:r>
            <a:endParaRPr/>
          </a:p>
          <a:p>
            <a:pPr marL="0" lvl="0" indent="0" algn="l" rtl="0">
              <a:spcBef>
                <a:spcPts val="0"/>
              </a:spcBef>
              <a:spcAft>
                <a:spcPts val="0"/>
              </a:spcAft>
              <a:buNone/>
            </a:pPr>
            <a:r>
              <a:rPr lang="es-ES" b="0"/>
              <a:t>11% menton </a:t>
            </a:r>
            <a:endParaRPr/>
          </a:p>
          <a:p>
            <a:pPr marL="0" lvl="0" indent="0" algn="l" rtl="0">
              <a:spcBef>
                <a:spcPts val="0"/>
              </a:spcBef>
              <a:spcAft>
                <a:spcPts val="0"/>
              </a:spcAft>
              <a:buNone/>
            </a:pPr>
            <a:r>
              <a:rPr lang="es-ES" b="0"/>
              <a:t>11% encia alveolar </a:t>
            </a:r>
            <a:endParaRPr/>
          </a:p>
          <a:p>
            <a:pPr marL="0" lvl="0" indent="0" algn="l" rtl="0">
              <a:spcBef>
                <a:spcPts val="0"/>
              </a:spcBef>
              <a:spcAft>
                <a:spcPts val="0"/>
              </a:spcAft>
              <a:buNone/>
            </a:pPr>
            <a:r>
              <a:rPr lang="es-ES" b="0"/>
              <a:t>10% cigomático </a:t>
            </a:r>
            <a:endParaRPr/>
          </a:p>
          <a:p>
            <a:pPr marL="0" lvl="0" indent="0" algn="l" rtl="0">
              <a:spcBef>
                <a:spcPts val="0"/>
              </a:spcBef>
              <a:spcAft>
                <a:spcPts val="0"/>
              </a:spcAft>
              <a:buNone/>
            </a:pPr>
            <a:endParaRPr b="1"/>
          </a:p>
          <a:p>
            <a:pPr marL="0" lvl="0" indent="0" algn="l" rtl="0">
              <a:spcBef>
                <a:spcPts val="0"/>
              </a:spcBef>
              <a:spcAft>
                <a:spcPts val="0"/>
              </a:spcAft>
              <a:buNone/>
            </a:pPr>
            <a:r>
              <a:rPr lang="es-ES" b="1"/>
              <a:t>Dolor espontáneo: </a:t>
            </a:r>
            <a:r>
              <a:rPr lang="es-ES" b="0"/>
              <a:t> es mas raro 4% </a:t>
            </a:r>
            <a:endParaRPr b="1"/>
          </a:p>
          <a:p>
            <a:pPr marL="0" lvl="0" indent="0" algn="l" rtl="0">
              <a:spcBef>
                <a:spcPts val="0"/>
              </a:spcBef>
              <a:spcAft>
                <a:spcPts val="0"/>
              </a:spcAft>
              <a:buNone/>
            </a:pPr>
            <a:endParaRPr/>
          </a:p>
        </p:txBody>
      </p:sp>
      <p:sp>
        <p:nvSpPr>
          <p:cNvPr id="284" name="Google Shape;28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ES"/>
              <a:t>Demostración de una enfermedad neurológica que explique la neuralgia </a:t>
            </a:r>
            <a:endParaRPr/>
          </a:p>
          <a:p>
            <a:pPr marL="0" marR="0" lvl="0" indent="0" algn="l" rtl="0">
              <a:lnSpc>
                <a:spcPct val="100000"/>
              </a:lnSpc>
              <a:spcBef>
                <a:spcPts val="0"/>
              </a:spcBef>
              <a:spcAft>
                <a:spcPts val="0"/>
              </a:spcAft>
              <a:buClr>
                <a:schemeClr val="dk1"/>
              </a:buClr>
              <a:buSzPts val="1200"/>
              <a:buFont typeface="Calibri"/>
              <a:buNone/>
            </a:pPr>
            <a:r>
              <a:rPr lang="es-ES"/>
              <a:t>EN 15% de los pacientes con ataques tipcios los tuimores del angulo pontocerebeloso y EM pueden ser la causa de una NT. </a:t>
            </a:r>
            <a:endParaRPr/>
          </a:p>
          <a:p>
            <a:pPr marL="0" marR="0" lvl="0" indent="0" algn="l" rtl="0">
              <a:lnSpc>
                <a:spcPct val="100000"/>
              </a:lnSpc>
              <a:spcBef>
                <a:spcPts val="0"/>
              </a:spcBef>
              <a:spcAft>
                <a:spcPts val="0"/>
              </a:spcAft>
              <a:buClr>
                <a:schemeClr val="dk1"/>
              </a:buClr>
              <a:buSzPts val="1200"/>
              <a:buFont typeface="Calibri"/>
              <a:buNone/>
            </a:pPr>
            <a:endParaRPr b="0"/>
          </a:p>
          <a:p>
            <a:pPr marL="0" marR="0" lvl="0" indent="0" algn="l" rtl="0">
              <a:lnSpc>
                <a:spcPct val="100000"/>
              </a:lnSpc>
              <a:spcBef>
                <a:spcPts val="0"/>
              </a:spcBef>
              <a:spcAft>
                <a:spcPts val="0"/>
              </a:spcAft>
              <a:buClr>
                <a:schemeClr val="dk1"/>
              </a:buClr>
              <a:buSzPts val="1200"/>
              <a:buFont typeface="Calibri"/>
              <a:buNone/>
            </a:pPr>
            <a:r>
              <a:rPr lang="es-ES" b="0"/>
              <a:t>Las alteraciones clinicas de las funciones discriminatorias son altamente indicativas de NT secundaura ocurre en el 37% de los pacientes con NT secundaria.</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a:p>
            <a:pPr marL="0" lvl="0" indent="0" algn="l" rtl="0">
              <a:spcBef>
                <a:spcPts val="0"/>
              </a:spcBef>
              <a:spcAft>
                <a:spcPts val="0"/>
              </a:spcAft>
              <a:buNone/>
            </a:pPr>
            <a:r>
              <a:rPr lang="es-ES" b="1"/>
              <a:t>EM : </a:t>
            </a:r>
            <a:r>
              <a:rPr lang="es-ES" b="0"/>
              <a:t>los paciente con EM tiene un riesgo de hasta 20 veces mayor de tener neuralgia trigeminal. La prevalencia de la NT en EM es de 2-5%: la causa es por placas desmielinizantes en el puente. Puede tratarse solamente de un CIS. Estos pacientes clínicamente tienen múltiples áreas desmienilizadas en la IRM y respuestas retardadas de forma severa en los estudios neurofisiológicos:  reflejos trigeminales y potenciales evocados) caracterisiticos de EM. Y peor aun si tiene una compresión neurovascular tiene un mecanismo aditivo en el que   hay desmielinización focal e inflamatoria. Responden poco a la terapia para NT clásica y se les tienen que poner mas dosis incrementando los efectos adversos. </a:t>
            </a:r>
            <a:endParaRPr/>
          </a:p>
          <a:p>
            <a:pPr marL="0" lvl="0" indent="0" algn="l" rtl="0">
              <a:spcBef>
                <a:spcPts val="0"/>
              </a:spcBef>
              <a:spcAft>
                <a:spcPts val="0"/>
              </a:spcAft>
              <a:buNone/>
            </a:pPr>
            <a:endParaRPr b="0"/>
          </a:p>
          <a:p>
            <a:pPr marL="0" lvl="0" indent="0" algn="l" rtl="0">
              <a:spcBef>
                <a:spcPts val="0"/>
              </a:spcBef>
              <a:spcAft>
                <a:spcPts val="0"/>
              </a:spcAft>
              <a:buNone/>
            </a:pPr>
            <a:endParaRPr b="0"/>
          </a:p>
          <a:p>
            <a:pPr marL="0" lvl="0" indent="0" algn="l" rtl="0">
              <a:spcBef>
                <a:spcPts val="0"/>
              </a:spcBef>
              <a:spcAft>
                <a:spcPts val="0"/>
              </a:spcAft>
              <a:buNone/>
            </a:pPr>
            <a:r>
              <a:rPr lang="es-ES" b="1"/>
              <a:t>Neuropatía trigeminal: </a:t>
            </a:r>
            <a:r>
              <a:rPr lang="es-ES" b="0"/>
              <a:t>post traumática ascociada a enfermedad del tejido conectivoe idiopática/genética. </a:t>
            </a:r>
            <a:endParaRPr/>
          </a:p>
          <a:p>
            <a:pPr marL="0" lvl="0" indent="0" algn="l" rtl="0">
              <a:spcBef>
                <a:spcPts val="0"/>
              </a:spcBef>
              <a:spcAft>
                <a:spcPts val="0"/>
              </a:spcAft>
              <a:buNone/>
            </a:pPr>
            <a:r>
              <a:rPr lang="es-ES" b="1"/>
              <a:t>Postraumatica</a:t>
            </a:r>
            <a:r>
              <a:rPr lang="es-ES" b="0"/>
              <a:t>; procedimientos dentales, cx maxilofaciales y neurocirugías  pueden dañar las ramas del trigémino: los atques de door son mas largo  que los asociados a neuralgia trideminal y muchos pacientes presentan dolor persistente. </a:t>
            </a:r>
            <a:endParaRPr/>
          </a:p>
          <a:p>
            <a:pPr marL="0" lvl="0" indent="0" algn="l" rtl="0">
              <a:spcBef>
                <a:spcPts val="0"/>
              </a:spcBef>
              <a:spcAft>
                <a:spcPts val="0"/>
              </a:spcAft>
              <a:buNone/>
            </a:pPr>
            <a:r>
              <a:rPr lang="es-ES" b="1"/>
              <a:t>Por enfermedades del tejido conectivo: </a:t>
            </a:r>
            <a:r>
              <a:rPr lang="es-ES" b="0"/>
              <a:t>son usualmente bilaterales pero inician de forma asimétrica y se presentan con dolor paroxístico similar a la NT clásica. </a:t>
            </a:r>
            <a:endParaRPr b="1"/>
          </a:p>
          <a:p>
            <a:pPr marL="0" lvl="0" indent="0" algn="l" rtl="0">
              <a:spcBef>
                <a:spcPts val="0"/>
              </a:spcBef>
              <a:spcAft>
                <a:spcPts val="0"/>
              </a:spcAft>
              <a:buNone/>
            </a:pPr>
            <a:endParaRPr/>
          </a:p>
        </p:txBody>
      </p:sp>
      <p:sp>
        <p:nvSpPr>
          <p:cNvPr id="300" name="Google Shape;30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 name="Google Shape;6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a:t>La IRM puede reverlar contacto neurvascular de la raíz del nervio trigémino pero la frecuencia de del solo contacto entre la raíz y el vaso en los nervios en pacientes asintomáticos debe hacernos dar precauscion acerca de uso como criterio diagnóstico, dándole alta sensibildiad pero baja especificdad.  La localización atípica o signos de atrofia incrementan la especificidad al 97%.</a:t>
            </a:r>
            <a:endParaRPr/>
          </a:p>
          <a:p>
            <a:pPr marL="0" lvl="0" indent="0" algn="l" rtl="0">
              <a:spcBef>
                <a:spcPts val="0"/>
              </a:spcBef>
              <a:spcAft>
                <a:spcPts val="0"/>
              </a:spcAft>
              <a:buNone/>
            </a:pPr>
            <a:r>
              <a:rPr lang="es-ES"/>
              <a:t>La localización del contacto neurovascular es importante. La compresión del nervio trifminal en la entrada del tallo incrementa la sensibildiad a 100%</a:t>
            </a:r>
            <a:endParaRPr/>
          </a:p>
          <a:p>
            <a:pPr marL="0" lvl="0" indent="0" algn="l" rtl="0">
              <a:spcBef>
                <a:spcPts val="0"/>
              </a:spcBef>
              <a:spcAft>
                <a:spcPts val="0"/>
              </a:spcAft>
              <a:buNone/>
            </a:pPr>
            <a:endParaRPr/>
          </a:p>
          <a:p>
            <a:pPr marL="0" lvl="0" indent="0" algn="l" rtl="0">
              <a:spcBef>
                <a:spcPts val="0"/>
              </a:spcBef>
              <a:spcAft>
                <a:spcPts val="0"/>
              </a:spcAft>
              <a:buNone/>
            </a:pPr>
            <a:r>
              <a:rPr lang="es-ES"/>
              <a:t>Según la guía de 2019 la IRM es recomendada para todos los pacientes como parte del abordaje de los pacientes con NT </a:t>
            </a:r>
            <a:endParaRPr/>
          </a:p>
          <a:p>
            <a:pPr marL="0" lvl="0" indent="0" algn="l" rtl="0">
              <a:spcBef>
                <a:spcPts val="0"/>
              </a:spcBef>
              <a:spcAft>
                <a:spcPts val="0"/>
              </a:spcAft>
              <a:buNone/>
            </a:pPr>
            <a:r>
              <a:rPr lang="es-ES"/>
              <a:t>Es el único paraclínicos de elección para estos pacientes </a:t>
            </a:r>
            <a:endParaRPr/>
          </a:p>
          <a:p>
            <a:pPr marL="0" lvl="0" indent="0" algn="l" rtl="0">
              <a:spcBef>
                <a:spcPts val="0"/>
              </a:spcBef>
              <a:spcAft>
                <a:spcPts val="0"/>
              </a:spcAft>
              <a:buNone/>
            </a:pPr>
            <a:r>
              <a:rPr lang="es-ES"/>
              <a:t>Se recomienda utilizar mínimo una de 1.5 T  para descartar patología intracraneal secundaria como EM y tumores pero no se ha probado ser suficiente para establecer o excluir contacto vascular. Se recomienda que el neuroradiologo esté cegado del sitio del dolor. </a:t>
            </a:r>
            <a:endParaRPr/>
          </a:p>
          <a:p>
            <a:pPr marL="0" lvl="0" indent="0" algn="l" rtl="0">
              <a:spcBef>
                <a:spcPts val="0"/>
              </a:spcBef>
              <a:spcAft>
                <a:spcPts val="0"/>
              </a:spcAft>
              <a:buNone/>
            </a:pPr>
            <a:endParaRPr/>
          </a:p>
          <a:p>
            <a:pPr marL="0" lvl="0" indent="0" algn="l" rtl="0">
              <a:spcBef>
                <a:spcPts val="0"/>
              </a:spcBef>
              <a:spcAft>
                <a:spcPts val="0"/>
              </a:spcAft>
              <a:buNone/>
            </a:pPr>
            <a:r>
              <a:rPr lang="es-ES"/>
              <a:t>Lo ideal es una resonancia  con cortes finos a través de la región del ganglio trigeminal y un CISS  par una detallada evaluación de las cisternas y los segmentos cavernosos del nervio un TOF para evaluar las arterias. Srirve para identificar dislocación, distorsión, aplanamiento o atrofia de la raíz trieinal ( los cambios morfológicos son esenciales para distingur entre un contacto solamente vs una compresión real.</a:t>
            </a:r>
            <a:endParaRPr/>
          </a:p>
          <a:p>
            <a:pPr marL="0" lvl="0" indent="0" algn="l" rtl="0">
              <a:spcBef>
                <a:spcPts val="0"/>
              </a:spcBef>
              <a:spcAft>
                <a:spcPts val="0"/>
              </a:spcAft>
              <a:buNone/>
            </a:pPr>
            <a:endParaRPr/>
          </a:p>
          <a:p>
            <a:pPr marL="0" lvl="0" indent="0" algn="l" rtl="0">
              <a:spcBef>
                <a:spcPts val="0"/>
              </a:spcBef>
              <a:spcAft>
                <a:spcPts val="0"/>
              </a:spcAft>
              <a:buNone/>
            </a:pPr>
            <a:r>
              <a:rPr lang="es-ES"/>
              <a:t>EN la figura A:  vemos imágenes de CISS con contacto neuro vascular sin cambios morfológicos de la raíz en un paciente con NT izquierda el nervio y el vaso se ven hipointensos rodeados de LCR hiperintensos. El contacto se ve en la entrada de la raíz así como también en el segmento medio cisternal</a:t>
            </a:r>
            <a:endParaRPr/>
          </a:p>
          <a:p>
            <a:pPr marL="0" lvl="0" indent="0" algn="l" rtl="0">
              <a:spcBef>
                <a:spcPts val="0"/>
              </a:spcBef>
              <a:spcAft>
                <a:spcPts val="0"/>
              </a:spcAft>
              <a:buNone/>
            </a:pPr>
            <a:r>
              <a:rPr lang="es-ES"/>
              <a:t>En la figura B Cambios morfológicos que muestra mas contacto neurovascular del la raíz del nervio compatible con una NT clásica  en esta imagen se muestra atrofia del nervio.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20" name="Google Shape;32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b="1"/>
              <a:t>Reflejo trigeminal: </a:t>
            </a:r>
            <a:r>
              <a:rPr lang="es-ES" b="0"/>
              <a:t>el reflejo trigeminal es una evaluación neurofisiológica de la función del nervio. Requiere un equipo para  estudio de conducción nerviosa estándar  para la estimulación y usa unos electrodos de superficieen la emergencia del nervio supraorbitario, infraorbitario y mentoniano y para registrar se usa electrodos de superficie en el orbicularis oculi y el masetero.  Es un método confiable  para detectar formas secundarias de NT. </a:t>
            </a:r>
            <a:endParaRPr/>
          </a:p>
          <a:p>
            <a:pPr marL="0" lvl="0" indent="0" algn="l" rtl="0">
              <a:spcBef>
                <a:spcPts val="0"/>
              </a:spcBef>
              <a:spcAft>
                <a:spcPts val="0"/>
              </a:spcAft>
              <a:buNone/>
            </a:pPr>
            <a:endParaRPr b="0"/>
          </a:p>
          <a:p>
            <a:pPr marL="0" lvl="0" indent="0" algn="l" rtl="0">
              <a:spcBef>
                <a:spcPts val="0"/>
              </a:spcBef>
              <a:spcAft>
                <a:spcPts val="0"/>
              </a:spcAft>
              <a:buNone/>
            </a:pPr>
            <a:r>
              <a:rPr lang="es-ES" b="1"/>
              <a:t>Potenciales evocados: </a:t>
            </a:r>
            <a:r>
              <a:rPr lang="es-ES" b="0"/>
              <a:t>después de estímulo térmico o eléctrico. Todas las estimulaciones eléctricas dentro del terriotio trigeminal se pueden contaminar con señales del cuero cabelludo. Sólo las señales que se registran con electrodos insertados en el foramen infraorbitario </a:t>
            </a:r>
            <a:endParaRPr b="1"/>
          </a:p>
          <a:p>
            <a:pPr marL="0" lvl="0" indent="0" algn="l" rtl="0">
              <a:spcBef>
                <a:spcPts val="0"/>
              </a:spcBef>
              <a:spcAft>
                <a:spcPts val="0"/>
              </a:spcAft>
              <a:buNone/>
            </a:pPr>
            <a:endParaRPr/>
          </a:p>
        </p:txBody>
      </p:sp>
      <p:sp>
        <p:nvSpPr>
          <p:cNvPr id="329" name="Google Shape;329;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b="1"/>
              <a:t>Tratamiento agudo: </a:t>
            </a:r>
            <a:endParaRPr/>
          </a:p>
          <a:p>
            <a:pPr marL="0" lvl="0" indent="0" algn="l" rtl="0">
              <a:spcBef>
                <a:spcPts val="0"/>
              </a:spcBef>
              <a:spcAft>
                <a:spcPts val="0"/>
              </a:spcAft>
              <a:buNone/>
            </a:pPr>
            <a:r>
              <a:rPr lang="es-ES" b="0"/>
              <a:t>Se requiere hospitalización para titulación de medicamentos antiepilépticos  y rehidratación, se debe mejorar el dolro rapitadmente </a:t>
            </a:r>
            <a:endParaRPr/>
          </a:p>
          <a:p>
            <a:pPr marL="0" lvl="0" indent="0" algn="l" rtl="0">
              <a:spcBef>
                <a:spcPts val="0"/>
              </a:spcBef>
              <a:spcAft>
                <a:spcPts val="0"/>
              </a:spcAft>
              <a:buNone/>
            </a:pPr>
            <a:r>
              <a:rPr lang="es-ES" b="0"/>
              <a:t>Lidocaína fue superior en reducir el dolor y la intensidad comparado complacebo durante las primeras 24 hrs de la infusion. </a:t>
            </a:r>
            <a:endParaRPr/>
          </a:p>
          <a:p>
            <a:pPr marL="0" lvl="0" indent="0" algn="l" rtl="0">
              <a:spcBef>
                <a:spcPts val="0"/>
              </a:spcBef>
              <a:spcAft>
                <a:spcPts val="0"/>
              </a:spcAft>
              <a:buNone/>
            </a:pPr>
            <a:r>
              <a:rPr lang="es-ES" b="1"/>
              <a:t>Carbamazepina: </a:t>
            </a:r>
            <a:r>
              <a:rPr lang="es-ES" b="0"/>
              <a:t>es el esandar de oro para el tratamiento, incrementa el alivio del dolor comparado con placebo. Lo malo, tiene 50% de tasa de fallo a largo plazo ( 5-10 aos) para el control del dolor Evidencia moderada recomendación fuerte  dosis </a:t>
            </a:r>
            <a:endParaRPr/>
          </a:p>
          <a:p>
            <a:pPr marL="0" lvl="0" indent="0" algn="l" rtl="0">
              <a:spcBef>
                <a:spcPts val="0"/>
              </a:spcBef>
              <a:spcAft>
                <a:spcPts val="0"/>
              </a:spcAft>
              <a:buNone/>
            </a:pPr>
            <a:endParaRPr b="0"/>
          </a:p>
          <a:p>
            <a:pPr marL="0" lvl="0" indent="0" algn="l" rtl="0">
              <a:spcBef>
                <a:spcPts val="0"/>
              </a:spcBef>
              <a:spcAft>
                <a:spcPts val="0"/>
              </a:spcAft>
              <a:buNone/>
            </a:pPr>
            <a:r>
              <a:rPr lang="es-ES" b="1"/>
              <a:t>Oxcarbazepina: </a:t>
            </a:r>
            <a:r>
              <a:rPr lang="es-ES" b="0"/>
              <a:t>muy baja evidencia pero recomendado por expertos recomendación fuerte.</a:t>
            </a:r>
            <a:endParaRPr/>
          </a:p>
          <a:p>
            <a:pPr marL="0" lvl="0" indent="0" algn="l" rtl="0">
              <a:spcBef>
                <a:spcPts val="0"/>
              </a:spcBef>
              <a:spcAft>
                <a:spcPts val="0"/>
              </a:spcAft>
              <a:buNone/>
            </a:pPr>
            <a:r>
              <a:rPr lang="es-ES" b="1"/>
              <a:t>Lamotrigina: </a:t>
            </a:r>
            <a:r>
              <a:rPr lang="es-ES" b="0"/>
              <a:t>Estudios muestran que es superior al placebo después de 2 semanas de tratamiento. Indicado para los que no toleran carbamazepina ni oxcarbazepina o se puede adicionar  </a:t>
            </a:r>
            <a:endParaRPr/>
          </a:p>
          <a:p>
            <a:pPr marL="0" lvl="0" indent="0" algn="l" rtl="0">
              <a:spcBef>
                <a:spcPts val="0"/>
              </a:spcBef>
              <a:spcAft>
                <a:spcPts val="0"/>
              </a:spcAft>
              <a:buNone/>
            </a:pPr>
            <a:endParaRPr b="0"/>
          </a:p>
          <a:p>
            <a:pPr marL="0" lvl="0" indent="0" algn="l" rtl="0">
              <a:spcBef>
                <a:spcPts val="0"/>
              </a:spcBef>
              <a:spcAft>
                <a:spcPts val="0"/>
              </a:spcAft>
              <a:buNone/>
            </a:pPr>
            <a:r>
              <a:rPr lang="es-ES" b="1"/>
              <a:t>Gabapentin: </a:t>
            </a:r>
            <a:r>
              <a:rPr lang="es-ES" b="0"/>
              <a:t>basado en una revisión sistemática de 16 RCT. Al parecer esta asociado a pocos eventos adversos. Tiene menor eficacia pero menos EA que la carbamazepina  y la recomendación es darlo si hay intolerancia alos anteriores. </a:t>
            </a:r>
            <a:endParaRPr/>
          </a:p>
          <a:p>
            <a:pPr marL="0" lvl="0" indent="0" algn="l" rtl="0">
              <a:spcBef>
                <a:spcPts val="0"/>
              </a:spcBef>
              <a:spcAft>
                <a:spcPts val="0"/>
              </a:spcAft>
              <a:buNone/>
            </a:pPr>
            <a:endParaRPr b="0"/>
          </a:p>
          <a:p>
            <a:pPr marL="0" lvl="0" indent="0" algn="l" rtl="0">
              <a:spcBef>
                <a:spcPts val="0"/>
              </a:spcBef>
              <a:spcAft>
                <a:spcPts val="0"/>
              </a:spcAft>
              <a:buNone/>
            </a:pPr>
            <a:r>
              <a:rPr lang="es-ES" b="1"/>
              <a:t>Toxina botulínica: </a:t>
            </a:r>
            <a:r>
              <a:rPr lang="es-ES" b="0"/>
              <a:t>las dosis utilizadas varían de 25 a 100 UI. Resulta en 50% de disminución en la reducción de la severidad y frecuencia con la continuación de otros tratamientos orales. En un estudio hubo libertad de dolor por 14 meses con la inyección. Siempre como terapia adyuvante</a:t>
            </a:r>
            <a:endParaRPr/>
          </a:p>
          <a:p>
            <a:pPr marL="0" lvl="0" indent="0" algn="l" rtl="0">
              <a:spcBef>
                <a:spcPts val="0"/>
              </a:spcBef>
              <a:spcAft>
                <a:spcPts val="0"/>
              </a:spcAft>
              <a:buNone/>
            </a:pPr>
            <a:endParaRPr b="0"/>
          </a:p>
          <a:p>
            <a:pPr marL="0" lvl="0" indent="0" algn="l" rtl="0">
              <a:spcBef>
                <a:spcPts val="0"/>
              </a:spcBef>
              <a:spcAft>
                <a:spcPts val="0"/>
              </a:spcAft>
              <a:buNone/>
            </a:pPr>
            <a:r>
              <a:rPr lang="es-ES" b="0"/>
              <a:t>Una de las recomendaciones de las guias es que si el paciente empeora o perisste después de la instauración de un bloqueante de canales de sodio refiera neurocirugía. </a:t>
            </a:r>
            <a:endParaRPr b="1"/>
          </a:p>
          <a:p>
            <a:pPr marL="0" lvl="0" indent="0" algn="l" rtl="0">
              <a:spcBef>
                <a:spcPts val="0"/>
              </a:spcBef>
              <a:spcAft>
                <a:spcPts val="0"/>
              </a:spcAft>
              <a:buNone/>
            </a:pPr>
            <a:endParaRPr/>
          </a:p>
        </p:txBody>
      </p:sp>
      <p:sp>
        <p:nvSpPr>
          <p:cNvPr id="381" name="Google Shape;381;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0" name="Google Shape;400;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ES" sz="1200" b="0" i="0" u="none" strike="noStrike" cap="none">
                <a:solidFill>
                  <a:srgbClr val="000000"/>
                </a:solidFill>
                <a:latin typeface="Calibri"/>
                <a:ea typeface="Calibri"/>
                <a:cs typeface="Calibri"/>
                <a:sym typeface="Calibri"/>
              </a:rPr>
              <a:t>31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sz="1200" b="1">
                <a:solidFill>
                  <a:schemeClr val="dk1"/>
                </a:solidFill>
                <a:latin typeface="Calibri"/>
                <a:ea typeface="Calibri"/>
                <a:cs typeface="Calibri"/>
                <a:sym typeface="Calibri"/>
              </a:rPr>
              <a:t>V1: FRONTAL, LACRIMAL, NASOCILIAR</a:t>
            </a:r>
            <a:endParaRPr/>
          </a:p>
          <a:p>
            <a:pPr marL="0" lvl="0" indent="0" algn="l" rtl="0">
              <a:spcBef>
                <a:spcPts val="0"/>
              </a:spcBef>
              <a:spcAft>
                <a:spcPts val="0"/>
              </a:spcAft>
              <a:buNone/>
            </a:pP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s-ES" sz="1200" b="1">
                <a:solidFill>
                  <a:schemeClr val="dk1"/>
                </a:solidFill>
                <a:latin typeface="Calibri"/>
                <a:ea typeface="Calibri"/>
                <a:cs typeface="Calibri"/>
                <a:sym typeface="Calibri"/>
              </a:rPr>
              <a:t>Rama oftamica </a:t>
            </a:r>
            <a:endParaRPr/>
          </a:p>
          <a:p>
            <a:pPr marL="0" lvl="0" indent="0" algn="l" rtl="0">
              <a:spcBef>
                <a:spcPts val="0"/>
              </a:spcBef>
              <a:spcAft>
                <a:spcPts val="0"/>
              </a:spcAft>
              <a:buNone/>
            </a:pPr>
            <a:r>
              <a:rPr lang="es-ES" sz="1200">
                <a:solidFill>
                  <a:schemeClr val="dk1"/>
                </a:solidFill>
                <a:latin typeface="Calibri"/>
                <a:ea typeface="Calibri"/>
                <a:cs typeface="Calibri"/>
                <a:sym typeface="Calibri"/>
              </a:rPr>
              <a:t>La mas pequeña de las 3 corre hacia adelante y entra al seno cavernoso y yace lateralmente en la pared del seno entre las hojas de la dura, da unas ramas meningeas del tentorio cerebelar justo antes de salir del ganglio.</a:t>
            </a:r>
            <a:endParaRPr/>
          </a:p>
          <a:p>
            <a:pPr marL="0" lvl="0" indent="0" algn="l" rtl="0">
              <a:spcBef>
                <a:spcPts val="0"/>
              </a:spcBef>
              <a:spcAft>
                <a:spcPts val="0"/>
              </a:spcAft>
              <a:buNone/>
            </a:pPr>
            <a:r>
              <a:rPr lang="es-ES" sz="1200">
                <a:solidFill>
                  <a:schemeClr val="dk1"/>
                </a:solidFill>
                <a:latin typeface="Calibri"/>
                <a:ea typeface="Calibri"/>
                <a:cs typeface="Calibri"/>
                <a:sym typeface="Calibri"/>
              </a:rPr>
              <a:t>Corre hacia adelante a traves de la fisura orbitaria superior y se divide en sus ramas terminales</a:t>
            </a:r>
            <a:endParaRPr/>
          </a:p>
          <a:p>
            <a:pPr marL="0" lvl="0" indent="0" algn="l" rtl="0">
              <a:spcBef>
                <a:spcPts val="0"/>
              </a:spcBef>
              <a:spcAft>
                <a:spcPts val="0"/>
              </a:spcAft>
              <a:buNone/>
            </a:pPr>
            <a:r>
              <a:rPr lang="es-ES" sz="1200">
                <a:solidFill>
                  <a:schemeClr val="dk1"/>
                </a:solidFill>
                <a:latin typeface="Calibri"/>
                <a:ea typeface="Calibri"/>
                <a:cs typeface="Calibri"/>
                <a:sym typeface="Calibri"/>
              </a:rPr>
              <a:t>V1 inerva la nariz </a:t>
            </a:r>
            <a:endParaRPr/>
          </a:p>
          <a:p>
            <a:pPr marL="0" lvl="0" indent="0" algn="l" rtl="0">
              <a:spcBef>
                <a:spcPts val="0"/>
              </a:spcBef>
              <a:spcAft>
                <a:spcPts val="0"/>
              </a:spcAft>
              <a:buNone/>
            </a:pPr>
            <a:r>
              <a:rPr lang="es-ES" sz="1200">
                <a:solidFill>
                  <a:schemeClr val="dk1"/>
                </a:solidFill>
                <a:latin typeface="Calibri"/>
                <a:ea typeface="Calibri"/>
                <a:cs typeface="Calibri"/>
                <a:sym typeface="Calibri"/>
              </a:rPr>
              <a:t>Las fibras sensitivas del ojo pasan a traves del ganglio ciiliar sin hacer sinapsis y continuan como nervios ciliares: estas llevan la sensación del globo y las fibras simpaticas postganglionares del musculo pupiloconstrictor. </a:t>
            </a:r>
            <a:endParaRPr/>
          </a:p>
          <a:p>
            <a:pPr marL="0" lvl="0" indent="0" algn="l" rtl="0">
              <a:spcBef>
                <a:spcPts val="0"/>
              </a:spcBef>
              <a:spcAft>
                <a:spcPts val="0"/>
              </a:spcAft>
              <a:buNone/>
            </a:pPr>
            <a:r>
              <a:rPr lang="es-ES" sz="1200">
                <a:solidFill>
                  <a:schemeClr val="dk1"/>
                </a:solidFill>
                <a:latin typeface="Calibri"/>
                <a:ea typeface="Calibri"/>
                <a:cs typeface="Calibri"/>
                <a:sym typeface="Calibri"/>
              </a:rPr>
              <a:t>Los </a:t>
            </a:r>
            <a:r>
              <a:rPr lang="es-ES" sz="1200" b="1">
                <a:solidFill>
                  <a:schemeClr val="dk1"/>
                </a:solidFill>
                <a:latin typeface="Calibri"/>
                <a:ea typeface="Calibri"/>
                <a:cs typeface="Calibri"/>
                <a:sym typeface="Calibri"/>
              </a:rPr>
              <a:t>nervios ciliares largos </a:t>
            </a:r>
            <a:r>
              <a:rPr lang="es-ES" sz="1200">
                <a:solidFill>
                  <a:schemeClr val="dk1"/>
                </a:solidFill>
                <a:latin typeface="Calibri"/>
                <a:ea typeface="Calibri"/>
                <a:cs typeface="Calibri"/>
                <a:sym typeface="Calibri"/>
              </a:rPr>
              <a:t> llevan la sensacion desde el cuerpo ciliar y la cornea asi como las fibras simpaticas del musculo pupilodilatador </a:t>
            </a:r>
            <a:endParaRPr/>
          </a:p>
          <a:p>
            <a:pPr marL="0" lvl="0" indent="0" algn="l" rtl="0">
              <a:spcBef>
                <a:spcPts val="0"/>
              </a:spcBef>
              <a:spcAft>
                <a:spcPts val="0"/>
              </a:spcAft>
              <a:buNone/>
            </a:pPr>
            <a:r>
              <a:rPr lang="es-ES" sz="1200">
                <a:solidFill>
                  <a:schemeClr val="dk1"/>
                </a:solidFill>
                <a:latin typeface="Calibri"/>
                <a:ea typeface="Calibri"/>
                <a:cs typeface="Calibri"/>
                <a:sym typeface="Calibri"/>
              </a:rPr>
              <a:t>Las fibras propioceptivas de los </a:t>
            </a:r>
            <a:r>
              <a:rPr lang="es-ES" sz="1200" b="1">
                <a:solidFill>
                  <a:schemeClr val="dk1"/>
                </a:solidFill>
                <a:latin typeface="Calibri"/>
                <a:ea typeface="Calibri"/>
                <a:cs typeface="Calibri"/>
                <a:sym typeface="Calibri"/>
              </a:rPr>
              <a:t>musculos extraoculares </a:t>
            </a:r>
            <a:r>
              <a:rPr lang="es-ES" sz="1200">
                <a:solidFill>
                  <a:schemeClr val="dk1"/>
                </a:solidFill>
                <a:latin typeface="Calibri"/>
                <a:ea typeface="Calibri"/>
                <a:cs typeface="Calibri"/>
                <a:sym typeface="Calibri"/>
              </a:rPr>
              <a:t> viajan inicialmente con sus respectivos nervios craneales pero se unen a V1 y llegan al nucleo mesencefalico.</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s-ES" sz="1200" b="1">
                <a:solidFill>
                  <a:schemeClr val="dk1"/>
                </a:solidFill>
                <a:latin typeface="Calibri"/>
                <a:ea typeface="Calibri"/>
                <a:cs typeface="Calibri"/>
                <a:sym typeface="Calibri"/>
              </a:rPr>
              <a:t>El ganglio ciliar: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s-ES" sz="1200">
                <a:solidFill>
                  <a:schemeClr val="dk1"/>
                </a:solidFill>
                <a:latin typeface="Calibri"/>
                <a:ea typeface="Calibri"/>
                <a:cs typeface="Calibri"/>
                <a:sym typeface="Calibri"/>
              </a:rPr>
              <a:t>Localizado en la orbita posterior recibe fibras sensitivas de la rama nasociliar de V1</a:t>
            </a:r>
            <a:endParaRPr/>
          </a:p>
          <a:p>
            <a:pPr marL="0" lvl="0" indent="0" algn="l" rtl="0">
              <a:spcBef>
                <a:spcPts val="0"/>
              </a:spcBef>
              <a:spcAft>
                <a:spcPts val="0"/>
              </a:spcAft>
              <a:buNone/>
            </a:pPr>
            <a:r>
              <a:rPr lang="es-ES" sz="1200">
                <a:solidFill>
                  <a:schemeClr val="dk1"/>
                </a:solidFill>
                <a:latin typeface="Calibri"/>
                <a:ea typeface="Calibri"/>
                <a:cs typeface="Calibri"/>
                <a:sym typeface="Calibri"/>
              </a:rPr>
              <a:t>Fibbras parasimpaticas del nucleo de Edinger westphal a traves de la division inferior de III par  y fibras simpaticas del plexo simpatico cavernoso que corren a traves de los nervios ciliares largos </a:t>
            </a:r>
            <a:endParaRPr/>
          </a:p>
          <a:p>
            <a:pPr marL="0" lvl="0" indent="0" algn="l" rtl="0">
              <a:spcBef>
                <a:spcPts val="0"/>
              </a:spcBef>
              <a:spcAft>
                <a:spcPts val="0"/>
              </a:spcAft>
              <a:buNone/>
            </a:pPr>
            <a:r>
              <a:rPr lang="es-ES" sz="1200">
                <a:solidFill>
                  <a:schemeClr val="dk1"/>
                </a:solidFill>
                <a:latin typeface="Calibri"/>
                <a:ea typeface="Calibri"/>
                <a:cs typeface="Calibri"/>
                <a:sym typeface="Calibri"/>
              </a:rPr>
              <a:t>Sus ramas, los nervios ciliares cortos, dan inervacion al musculo ciliar  al esfinter dilatador de la pupila  y la cornea</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34" name="Google Shape;13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ES" sz="1200" b="1">
                <a:solidFill>
                  <a:schemeClr val="dk1"/>
                </a:solidFill>
                <a:latin typeface="Calibri"/>
                <a:ea typeface="Calibri"/>
                <a:cs typeface="Calibri"/>
                <a:sym typeface="Calibri"/>
              </a:rPr>
              <a:t>V2: INFRAORBITARIO, ZIGOMATICO, ALVEOLAR SUPERIOR, PTERIGOPALATINO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b="1">
              <a:solidFill>
                <a:schemeClr val="dk1"/>
              </a:solidFill>
              <a:latin typeface="Calibri"/>
              <a:ea typeface="Calibri"/>
              <a:cs typeface="Calibri"/>
              <a:sym typeface="Calibri"/>
            </a:endParaRPr>
          </a:p>
          <a:p>
            <a:pPr marL="0" lvl="0" indent="0" algn="l" rtl="0">
              <a:spcBef>
                <a:spcPts val="0"/>
              </a:spcBef>
              <a:spcAft>
                <a:spcPts val="0"/>
              </a:spcAft>
              <a:buNone/>
            </a:pP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s-ES" sz="1200" b="1">
                <a:solidFill>
                  <a:schemeClr val="dk1"/>
                </a:solidFill>
                <a:latin typeface="Calibri"/>
                <a:ea typeface="Calibri"/>
                <a:cs typeface="Calibri"/>
                <a:sym typeface="Calibri"/>
              </a:rPr>
              <a:t>Rama maxilar </a:t>
            </a:r>
            <a:endParaRPr/>
          </a:p>
          <a:p>
            <a:pPr marL="0" lvl="0" indent="0" algn="l" rtl="0">
              <a:spcBef>
                <a:spcPts val="0"/>
              </a:spcBef>
              <a:spcAft>
                <a:spcPts val="0"/>
              </a:spcAft>
              <a:buNone/>
            </a:pPr>
            <a:r>
              <a:rPr lang="es-ES" sz="1200">
                <a:solidFill>
                  <a:schemeClr val="dk1"/>
                </a:solidFill>
                <a:latin typeface="Calibri"/>
                <a:ea typeface="Calibri"/>
                <a:cs typeface="Calibri"/>
                <a:sym typeface="Calibri"/>
              </a:rPr>
              <a:t>Da la rama recurrente meningea a la dura de la mitad de la fosa pasa a traves de la pared lateral del seno cavernoso y leugo sale a traves del </a:t>
            </a:r>
            <a:r>
              <a:rPr lang="es-ES" sz="1200" b="1">
                <a:solidFill>
                  <a:schemeClr val="dk1"/>
                </a:solidFill>
                <a:latin typeface="Calibri"/>
                <a:ea typeface="Calibri"/>
                <a:cs typeface="Calibri"/>
                <a:sym typeface="Calibri"/>
              </a:rPr>
              <a:t>foramen redondo. </a:t>
            </a:r>
            <a:r>
              <a:rPr lang="es-ES" sz="1200">
                <a:solidFill>
                  <a:schemeClr val="dk1"/>
                </a:solidFill>
                <a:latin typeface="Calibri"/>
                <a:ea typeface="Calibri"/>
                <a:cs typeface="Calibri"/>
                <a:sym typeface="Calibri"/>
              </a:rPr>
              <a:t>Luego cruza la fosa esfenopalatina donde da la ramas sensitivas al paladar y luego se separa en sus ramas cigomaticas, alveolar posterosuperior. Los nervios palatinos atraviezan el ganglio esfenopalatino sin hacer sinapsis  para inervar el paladar duro y blando. El nervio entra a la orbita via la fisura orbitaria inferior y transita el canal infraorbitario. Las ramas alveolar anterior y media salen a traves del foramen infraorbitario y se convierten en el </a:t>
            </a:r>
            <a:r>
              <a:rPr lang="es-ES" sz="1200" b="1">
                <a:solidFill>
                  <a:schemeClr val="dk1"/>
                </a:solidFill>
                <a:latin typeface="Calibri"/>
                <a:ea typeface="Calibri"/>
                <a:cs typeface="Calibri"/>
                <a:sym typeface="Calibri"/>
              </a:rPr>
              <a:t>nervio infraorbitario.</a:t>
            </a:r>
            <a:r>
              <a:rPr lang="es-ES" sz="1200">
                <a:solidFill>
                  <a:schemeClr val="dk1"/>
                </a:solidFill>
                <a:latin typeface="Calibri"/>
                <a:ea typeface="Calibri"/>
                <a:cs typeface="Calibri"/>
                <a:sym typeface="Calibri"/>
              </a:rPr>
              <a:t>Las lesiones del nervio infraorbitario causan sindrome de "mejilla entumecida".</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s-ES" sz="1200" b="1">
                <a:solidFill>
                  <a:schemeClr val="dk1"/>
                </a:solidFill>
                <a:latin typeface="Calibri"/>
                <a:ea typeface="Calibri"/>
                <a:cs typeface="Calibri"/>
                <a:sym typeface="Calibri"/>
              </a:rPr>
              <a:t>El ganglio esfenopalatino</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s-ES" sz="1200">
                <a:solidFill>
                  <a:schemeClr val="dk1"/>
                </a:solidFill>
                <a:latin typeface="Calibri"/>
                <a:ea typeface="Calibri"/>
                <a:cs typeface="Calibri"/>
                <a:sym typeface="Calibri"/>
              </a:rPr>
              <a:t>Localizado en la fosa pterigopalatina </a:t>
            </a:r>
            <a:endParaRPr/>
          </a:p>
          <a:p>
            <a:pPr marL="0" lvl="0" indent="0" algn="l" rtl="0">
              <a:spcBef>
                <a:spcPts val="0"/>
              </a:spcBef>
              <a:spcAft>
                <a:spcPts val="0"/>
              </a:spcAft>
              <a:buNone/>
            </a:pPr>
            <a:r>
              <a:rPr lang="es-ES" sz="1200">
                <a:solidFill>
                  <a:schemeClr val="dk1"/>
                </a:solidFill>
                <a:latin typeface="Calibri"/>
                <a:ea typeface="Calibri"/>
                <a:cs typeface="Calibri"/>
                <a:sym typeface="Calibri"/>
              </a:rPr>
              <a:t>Recibe fibras sensitivas  de las ramas esfenopalatinas de V2 </a:t>
            </a:r>
            <a:endParaRPr/>
          </a:p>
          <a:p>
            <a:pPr marL="0" lvl="0" indent="0" algn="l" rtl="0">
              <a:spcBef>
                <a:spcPts val="0"/>
              </a:spcBef>
              <a:spcAft>
                <a:spcPts val="0"/>
              </a:spcAft>
              <a:buNone/>
            </a:pPr>
            <a:r>
              <a:rPr lang="es-ES" sz="1200">
                <a:solidFill>
                  <a:schemeClr val="dk1"/>
                </a:solidFill>
                <a:latin typeface="Calibri"/>
                <a:ea typeface="Calibri"/>
                <a:cs typeface="Calibri"/>
                <a:sym typeface="Calibri"/>
              </a:rPr>
              <a:t>Fibras parasimpaticas de los nervios intermedios via el gran nervio petroso superficial </a:t>
            </a:r>
            <a:endParaRPr/>
          </a:p>
          <a:p>
            <a:pPr marL="0" lvl="0" indent="0" algn="l" rtl="0">
              <a:spcBef>
                <a:spcPts val="0"/>
              </a:spcBef>
              <a:spcAft>
                <a:spcPts val="0"/>
              </a:spcAft>
              <a:buNone/>
            </a:pPr>
            <a:r>
              <a:rPr lang="es-ES" sz="1200">
                <a:solidFill>
                  <a:schemeClr val="dk1"/>
                </a:solidFill>
                <a:latin typeface="Calibri"/>
                <a:ea typeface="Calibri"/>
                <a:cs typeface="Calibri"/>
                <a:sym typeface="Calibri"/>
              </a:rPr>
              <a:t>Fibras simpaticas del plexo pericarotideo a traves del nervio petroso profundo </a:t>
            </a:r>
            <a:endParaRPr/>
          </a:p>
          <a:p>
            <a:pPr marL="0" lvl="0" indent="0" algn="l" rtl="0">
              <a:spcBef>
                <a:spcPts val="0"/>
              </a:spcBef>
              <a:spcAft>
                <a:spcPts val="0"/>
              </a:spcAft>
              <a:buNone/>
            </a:pPr>
            <a:r>
              <a:rPr lang="es-ES" sz="1200">
                <a:solidFill>
                  <a:schemeClr val="dk1"/>
                </a:solidFill>
                <a:latin typeface="Calibri"/>
                <a:ea typeface="Calibri"/>
                <a:cs typeface="Calibri"/>
                <a:sym typeface="Calibri"/>
              </a:rPr>
              <a:t>Tanto el nervio gran nervio petroso superficial como el petroso profundo se unen y forman el nervio Vidiano  o nervio del canal pterigoideo antes de entrar al ganglio </a:t>
            </a:r>
            <a:endParaRPr/>
          </a:p>
          <a:p>
            <a:pPr marL="0" lvl="0" indent="0" algn="l" rtl="0">
              <a:spcBef>
                <a:spcPts val="0"/>
              </a:spcBef>
              <a:spcAft>
                <a:spcPts val="0"/>
              </a:spcAft>
              <a:buNone/>
            </a:pPr>
            <a:r>
              <a:rPr lang="es-ES" sz="1200">
                <a:solidFill>
                  <a:schemeClr val="dk1"/>
                </a:solidFill>
                <a:latin typeface="Calibri"/>
                <a:ea typeface="Calibri"/>
                <a:cs typeface="Calibri"/>
                <a:sym typeface="Calibri"/>
              </a:rPr>
              <a:t>Manda ramas a los senos etmoidales y esfenoidales, paladar duro y blando, tonsilas, uvula,  mucosa nasal y nasofaringe.</a:t>
            </a:r>
            <a:endParaRPr/>
          </a:p>
          <a:p>
            <a:pPr marL="0" lvl="0" indent="0" algn="l" rtl="0">
              <a:spcBef>
                <a:spcPts val="0"/>
              </a:spcBef>
              <a:spcAft>
                <a:spcPts val="0"/>
              </a:spcAft>
              <a:buNone/>
            </a:pPr>
            <a:r>
              <a:rPr lang="es-ES" sz="1200">
                <a:solidFill>
                  <a:schemeClr val="dk1"/>
                </a:solidFill>
                <a:latin typeface="Calibri"/>
                <a:ea typeface="Calibri"/>
                <a:cs typeface="Calibri"/>
                <a:sym typeface="Calibri"/>
              </a:rPr>
              <a:t>Las fibras lagrimales psa a lo largo de la rama cigomaticotemporal de V2 a la rama lagrimal de V1 y luego a la glandula lagrimal.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40" name="Google Shape;14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3"/>
        <p:cNvGrpSpPr/>
        <p:nvPr/>
      </p:nvGrpSpPr>
      <p:grpSpPr>
        <a:xfrm>
          <a:off x="0" y="0"/>
          <a:ext cx="0" cy="0"/>
          <a:chOff x="0" y="0"/>
          <a:chExt cx="0" cy="0"/>
        </a:xfrm>
      </p:grpSpPr>
      <p:sp>
        <p:nvSpPr>
          <p:cNvPr id="14" name="Google Shape;14;p33"/>
          <p:cNvSpPr txBox="1">
            <a:spLocks noGrp="1"/>
          </p:cNvSpPr>
          <p:nvPr>
            <p:ph type="ctrTitle"/>
          </p:nvPr>
        </p:nvSpPr>
        <p:spPr>
          <a:xfrm>
            <a:off x="1524000" y="914972"/>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6AEAA"/>
              </a:buClr>
              <a:buSzPts val="6000"/>
              <a:buFont typeface="Montserrat"/>
              <a:buNone/>
              <a:defRPr sz="6000">
                <a:solidFill>
                  <a:srgbClr val="06AEAA"/>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33"/>
          <p:cNvSpPr txBox="1">
            <a:spLocks noGrp="1"/>
          </p:cNvSpPr>
          <p:nvPr>
            <p:ph type="subTitle" idx="1"/>
          </p:nvPr>
        </p:nvSpPr>
        <p:spPr>
          <a:xfrm>
            <a:off x="1524000" y="3394647"/>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152B48"/>
              </a:buClr>
              <a:buSzPts val="2400"/>
              <a:buNone/>
              <a:defRPr sz="2400">
                <a:solidFill>
                  <a:srgbClr val="152B48"/>
                </a:solidFill>
                <a:latin typeface="Montserrat"/>
                <a:ea typeface="Montserrat"/>
                <a:cs typeface="Montserrat"/>
                <a:sym typeface="Montserrat"/>
              </a:defRPr>
            </a:lvl1pPr>
            <a:lvl2pPr lvl="1" algn="ctr">
              <a:lnSpc>
                <a:spcPct val="90000"/>
              </a:lnSpc>
              <a:spcBef>
                <a:spcPts val="500"/>
              </a:spcBef>
              <a:spcAft>
                <a:spcPts val="0"/>
              </a:spcAft>
              <a:buClr>
                <a:srgbClr val="152B48"/>
              </a:buClr>
              <a:buSzPts val="2000"/>
              <a:buNone/>
              <a:defRPr sz="2000"/>
            </a:lvl2pPr>
            <a:lvl3pPr lvl="2" algn="ctr">
              <a:lnSpc>
                <a:spcPct val="90000"/>
              </a:lnSpc>
              <a:spcBef>
                <a:spcPts val="500"/>
              </a:spcBef>
              <a:spcAft>
                <a:spcPts val="0"/>
              </a:spcAft>
              <a:buClr>
                <a:srgbClr val="152B48"/>
              </a:buClr>
              <a:buSzPts val="1800"/>
              <a:buNone/>
              <a:defRPr sz="1800"/>
            </a:lvl3pPr>
            <a:lvl4pPr lvl="3" algn="ctr">
              <a:lnSpc>
                <a:spcPct val="90000"/>
              </a:lnSpc>
              <a:spcBef>
                <a:spcPts val="500"/>
              </a:spcBef>
              <a:spcAft>
                <a:spcPts val="0"/>
              </a:spcAft>
              <a:buClr>
                <a:srgbClr val="152B48"/>
              </a:buClr>
              <a:buSzPts val="1600"/>
              <a:buNone/>
              <a:defRPr sz="1600"/>
            </a:lvl4pPr>
            <a:lvl5pPr lvl="4" algn="ctr">
              <a:lnSpc>
                <a:spcPct val="90000"/>
              </a:lnSpc>
              <a:spcBef>
                <a:spcPts val="500"/>
              </a:spcBef>
              <a:spcAft>
                <a:spcPts val="0"/>
              </a:spcAft>
              <a:buClr>
                <a:srgbClr val="152B48"/>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 name="Google Shape;16;p33"/>
          <p:cNvSpPr txBox="1">
            <a:spLocks noGrp="1"/>
          </p:cNvSpPr>
          <p:nvPr>
            <p:ph type="ftr" idx="11"/>
          </p:nvPr>
        </p:nvSpPr>
        <p:spPr>
          <a:xfrm>
            <a:off x="838200" y="6324011"/>
            <a:ext cx="4114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52"/>
        <p:cNvGrpSpPr/>
        <p:nvPr/>
      </p:nvGrpSpPr>
      <p:grpSpPr>
        <a:xfrm>
          <a:off x="0" y="0"/>
          <a:ext cx="0" cy="0"/>
          <a:chOff x="0" y="0"/>
          <a:chExt cx="0" cy="0"/>
        </a:xfrm>
      </p:grpSpPr>
      <p:sp>
        <p:nvSpPr>
          <p:cNvPr id="53" name="Google Shape;53;p42"/>
          <p:cNvSpPr txBox="1">
            <a:spLocks noGrp="1"/>
          </p:cNvSpPr>
          <p:nvPr>
            <p:ph type="title"/>
          </p:nvPr>
        </p:nvSpPr>
        <p:spPr>
          <a:xfrm>
            <a:off x="838200" y="365126"/>
            <a:ext cx="10515600" cy="7943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6AEAA"/>
              </a:buClr>
              <a:buSzPts val="4400"/>
              <a:buFont typeface="Montserrat"/>
              <a:buNone/>
              <a:defRPr>
                <a:solidFill>
                  <a:srgbClr val="06AEAA"/>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42"/>
          <p:cNvSpPr txBox="1">
            <a:spLocks noGrp="1"/>
          </p:cNvSpPr>
          <p:nvPr>
            <p:ph type="body" idx="1"/>
          </p:nvPr>
        </p:nvSpPr>
        <p:spPr>
          <a:xfrm rot="5400000">
            <a:off x="4158792" y="-2057399"/>
            <a:ext cx="3874416" cy="105156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152B48"/>
              </a:buClr>
              <a:buSzPts val="2800"/>
              <a:buChar char="•"/>
              <a:defRPr>
                <a:solidFill>
                  <a:srgbClr val="152B48"/>
                </a:solidFill>
                <a:latin typeface="Montserrat"/>
                <a:ea typeface="Montserrat"/>
                <a:cs typeface="Montserrat"/>
                <a:sym typeface="Montserrat"/>
              </a:defRPr>
            </a:lvl1pPr>
            <a:lvl2pPr marL="914400" lvl="1" indent="-381000" algn="l">
              <a:lnSpc>
                <a:spcPct val="90000"/>
              </a:lnSpc>
              <a:spcBef>
                <a:spcPts val="500"/>
              </a:spcBef>
              <a:spcAft>
                <a:spcPts val="0"/>
              </a:spcAft>
              <a:buClr>
                <a:srgbClr val="152B48"/>
              </a:buClr>
              <a:buSzPts val="2400"/>
              <a:buChar char="•"/>
              <a:defRPr>
                <a:solidFill>
                  <a:srgbClr val="152B48"/>
                </a:solidFill>
                <a:latin typeface="Montserrat"/>
                <a:ea typeface="Montserrat"/>
                <a:cs typeface="Montserrat"/>
                <a:sym typeface="Montserrat"/>
              </a:defRPr>
            </a:lvl2pPr>
            <a:lvl3pPr marL="1371600" lvl="2" indent="-355600" algn="l">
              <a:lnSpc>
                <a:spcPct val="90000"/>
              </a:lnSpc>
              <a:spcBef>
                <a:spcPts val="500"/>
              </a:spcBef>
              <a:spcAft>
                <a:spcPts val="0"/>
              </a:spcAft>
              <a:buClr>
                <a:srgbClr val="152B48"/>
              </a:buClr>
              <a:buSzPts val="2000"/>
              <a:buChar char="•"/>
              <a:defRPr>
                <a:solidFill>
                  <a:srgbClr val="152B48"/>
                </a:solidFill>
                <a:latin typeface="Montserrat"/>
                <a:ea typeface="Montserrat"/>
                <a:cs typeface="Montserrat"/>
                <a:sym typeface="Montserrat"/>
              </a:defRPr>
            </a:lvl3pPr>
            <a:lvl4pPr marL="1828800" lvl="3" indent="-342900" algn="l">
              <a:lnSpc>
                <a:spcPct val="90000"/>
              </a:lnSpc>
              <a:spcBef>
                <a:spcPts val="500"/>
              </a:spcBef>
              <a:spcAft>
                <a:spcPts val="0"/>
              </a:spcAft>
              <a:buClr>
                <a:srgbClr val="152B48"/>
              </a:buClr>
              <a:buSzPts val="1800"/>
              <a:buChar char="•"/>
              <a:defRPr>
                <a:solidFill>
                  <a:srgbClr val="152B48"/>
                </a:solidFill>
                <a:latin typeface="Montserrat"/>
                <a:ea typeface="Montserrat"/>
                <a:cs typeface="Montserrat"/>
                <a:sym typeface="Montserrat"/>
              </a:defRPr>
            </a:lvl4pPr>
            <a:lvl5pPr marL="2286000" lvl="4" indent="-342900" algn="l">
              <a:lnSpc>
                <a:spcPct val="90000"/>
              </a:lnSpc>
              <a:spcBef>
                <a:spcPts val="500"/>
              </a:spcBef>
              <a:spcAft>
                <a:spcPts val="0"/>
              </a:spcAft>
              <a:buClr>
                <a:srgbClr val="152B48"/>
              </a:buClr>
              <a:buSzPts val="1800"/>
              <a:buChar char="•"/>
              <a:defRPr>
                <a:solidFill>
                  <a:srgbClr val="152B48"/>
                </a:solidFill>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42"/>
          <p:cNvSpPr txBox="1">
            <a:spLocks noGrp="1"/>
          </p:cNvSpPr>
          <p:nvPr>
            <p:ph type="ftr" idx="11"/>
          </p:nvPr>
        </p:nvSpPr>
        <p:spPr>
          <a:xfrm>
            <a:off x="838200" y="6324011"/>
            <a:ext cx="4114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56"/>
        <p:cNvGrpSpPr/>
        <p:nvPr/>
      </p:nvGrpSpPr>
      <p:grpSpPr>
        <a:xfrm>
          <a:off x="0" y="0"/>
          <a:ext cx="0" cy="0"/>
          <a:chOff x="0" y="0"/>
          <a:chExt cx="0" cy="0"/>
        </a:xfrm>
      </p:grpSpPr>
      <p:sp>
        <p:nvSpPr>
          <p:cNvPr id="57" name="Google Shape;57;p43"/>
          <p:cNvSpPr txBox="1">
            <a:spLocks noGrp="1"/>
          </p:cNvSpPr>
          <p:nvPr>
            <p:ph type="title"/>
          </p:nvPr>
        </p:nvSpPr>
        <p:spPr>
          <a:xfrm rot="5400000">
            <a:off x="7535273" y="1554752"/>
            <a:ext cx="5008153"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6AEAA"/>
              </a:buClr>
              <a:buSzPts val="4400"/>
              <a:buFont typeface="Montserrat"/>
              <a:buNone/>
              <a:defRPr>
                <a:solidFill>
                  <a:srgbClr val="06AEAA"/>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43"/>
          <p:cNvSpPr txBox="1">
            <a:spLocks noGrp="1"/>
          </p:cNvSpPr>
          <p:nvPr>
            <p:ph type="body" idx="1"/>
          </p:nvPr>
        </p:nvSpPr>
        <p:spPr>
          <a:xfrm rot="5400000">
            <a:off x="2201274" y="-997948"/>
            <a:ext cx="5008153" cy="77343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152B48"/>
              </a:buClr>
              <a:buSzPts val="2800"/>
              <a:buChar char="•"/>
              <a:defRPr>
                <a:solidFill>
                  <a:srgbClr val="152B48"/>
                </a:solidFill>
                <a:latin typeface="Montserrat"/>
                <a:ea typeface="Montserrat"/>
                <a:cs typeface="Montserrat"/>
                <a:sym typeface="Montserrat"/>
              </a:defRPr>
            </a:lvl1pPr>
            <a:lvl2pPr marL="914400" lvl="1" indent="-381000" algn="l">
              <a:lnSpc>
                <a:spcPct val="90000"/>
              </a:lnSpc>
              <a:spcBef>
                <a:spcPts val="500"/>
              </a:spcBef>
              <a:spcAft>
                <a:spcPts val="0"/>
              </a:spcAft>
              <a:buClr>
                <a:srgbClr val="152B48"/>
              </a:buClr>
              <a:buSzPts val="2400"/>
              <a:buChar char="•"/>
              <a:defRPr>
                <a:solidFill>
                  <a:srgbClr val="152B48"/>
                </a:solidFill>
                <a:latin typeface="Montserrat"/>
                <a:ea typeface="Montserrat"/>
                <a:cs typeface="Montserrat"/>
                <a:sym typeface="Montserrat"/>
              </a:defRPr>
            </a:lvl2pPr>
            <a:lvl3pPr marL="1371600" lvl="2" indent="-355600" algn="l">
              <a:lnSpc>
                <a:spcPct val="90000"/>
              </a:lnSpc>
              <a:spcBef>
                <a:spcPts val="500"/>
              </a:spcBef>
              <a:spcAft>
                <a:spcPts val="0"/>
              </a:spcAft>
              <a:buClr>
                <a:srgbClr val="152B48"/>
              </a:buClr>
              <a:buSzPts val="2000"/>
              <a:buChar char="•"/>
              <a:defRPr>
                <a:solidFill>
                  <a:srgbClr val="152B48"/>
                </a:solidFill>
                <a:latin typeface="Montserrat"/>
                <a:ea typeface="Montserrat"/>
                <a:cs typeface="Montserrat"/>
                <a:sym typeface="Montserrat"/>
              </a:defRPr>
            </a:lvl3pPr>
            <a:lvl4pPr marL="1828800" lvl="3" indent="-342900" algn="l">
              <a:lnSpc>
                <a:spcPct val="90000"/>
              </a:lnSpc>
              <a:spcBef>
                <a:spcPts val="500"/>
              </a:spcBef>
              <a:spcAft>
                <a:spcPts val="0"/>
              </a:spcAft>
              <a:buClr>
                <a:srgbClr val="152B48"/>
              </a:buClr>
              <a:buSzPts val="1800"/>
              <a:buChar char="•"/>
              <a:defRPr>
                <a:solidFill>
                  <a:srgbClr val="152B48"/>
                </a:solidFill>
                <a:latin typeface="Montserrat"/>
                <a:ea typeface="Montserrat"/>
                <a:cs typeface="Montserrat"/>
                <a:sym typeface="Montserrat"/>
              </a:defRPr>
            </a:lvl4pPr>
            <a:lvl5pPr marL="2286000" lvl="4" indent="-342900" algn="l">
              <a:lnSpc>
                <a:spcPct val="90000"/>
              </a:lnSpc>
              <a:spcBef>
                <a:spcPts val="500"/>
              </a:spcBef>
              <a:spcAft>
                <a:spcPts val="0"/>
              </a:spcAft>
              <a:buClr>
                <a:srgbClr val="152B48"/>
              </a:buClr>
              <a:buSzPts val="1800"/>
              <a:buChar char="•"/>
              <a:defRPr>
                <a:solidFill>
                  <a:srgbClr val="152B48"/>
                </a:solidFill>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43"/>
          <p:cNvSpPr txBox="1">
            <a:spLocks noGrp="1"/>
          </p:cNvSpPr>
          <p:nvPr>
            <p:ph type="ftr" idx="11"/>
          </p:nvPr>
        </p:nvSpPr>
        <p:spPr>
          <a:xfrm>
            <a:off x="838200" y="6324011"/>
            <a:ext cx="4114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34"/>
          <p:cNvSpPr txBox="1">
            <a:spLocks noGrp="1"/>
          </p:cNvSpPr>
          <p:nvPr>
            <p:ph type="title"/>
          </p:nvPr>
        </p:nvSpPr>
        <p:spPr>
          <a:xfrm>
            <a:off x="838200" y="48767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6AEAA"/>
              </a:buClr>
              <a:buSzPts val="4400"/>
              <a:buFont typeface="Montserrat"/>
              <a:buNone/>
              <a:defRPr>
                <a:solidFill>
                  <a:srgbClr val="06AEAA"/>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4"/>
          <p:cNvSpPr txBox="1">
            <a:spLocks noGrp="1"/>
          </p:cNvSpPr>
          <p:nvPr>
            <p:ph type="body" idx="1"/>
          </p:nvPr>
        </p:nvSpPr>
        <p:spPr>
          <a:xfrm>
            <a:off x="838200" y="1948176"/>
            <a:ext cx="10515600" cy="3142301"/>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152B48"/>
              </a:buClr>
              <a:buSzPts val="2800"/>
              <a:buChar char="•"/>
              <a:defRPr>
                <a:solidFill>
                  <a:srgbClr val="152B48"/>
                </a:solidFill>
                <a:latin typeface="Montserrat"/>
                <a:ea typeface="Montserrat"/>
                <a:cs typeface="Montserrat"/>
                <a:sym typeface="Montserrat"/>
              </a:defRPr>
            </a:lvl1pPr>
            <a:lvl2pPr marL="914400" lvl="1" indent="-381000" algn="l">
              <a:lnSpc>
                <a:spcPct val="90000"/>
              </a:lnSpc>
              <a:spcBef>
                <a:spcPts val="500"/>
              </a:spcBef>
              <a:spcAft>
                <a:spcPts val="0"/>
              </a:spcAft>
              <a:buClr>
                <a:srgbClr val="152B48"/>
              </a:buClr>
              <a:buSzPts val="2400"/>
              <a:buChar char="•"/>
              <a:defRPr>
                <a:solidFill>
                  <a:srgbClr val="152B48"/>
                </a:solidFill>
                <a:latin typeface="Montserrat"/>
                <a:ea typeface="Montserrat"/>
                <a:cs typeface="Montserrat"/>
                <a:sym typeface="Montserrat"/>
              </a:defRPr>
            </a:lvl2pPr>
            <a:lvl3pPr marL="1371600" lvl="2" indent="-355600" algn="l">
              <a:lnSpc>
                <a:spcPct val="90000"/>
              </a:lnSpc>
              <a:spcBef>
                <a:spcPts val="500"/>
              </a:spcBef>
              <a:spcAft>
                <a:spcPts val="0"/>
              </a:spcAft>
              <a:buClr>
                <a:srgbClr val="152B48"/>
              </a:buClr>
              <a:buSzPts val="2000"/>
              <a:buChar char="•"/>
              <a:defRPr>
                <a:solidFill>
                  <a:srgbClr val="152B48"/>
                </a:solidFill>
                <a:latin typeface="Montserrat"/>
                <a:ea typeface="Montserrat"/>
                <a:cs typeface="Montserrat"/>
                <a:sym typeface="Montserrat"/>
              </a:defRPr>
            </a:lvl3pPr>
            <a:lvl4pPr marL="1828800" lvl="3" indent="-342900" algn="l">
              <a:lnSpc>
                <a:spcPct val="90000"/>
              </a:lnSpc>
              <a:spcBef>
                <a:spcPts val="500"/>
              </a:spcBef>
              <a:spcAft>
                <a:spcPts val="0"/>
              </a:spcAft>
              <a:buClr>
                <a:srgbClr val="152B48"/>
              </a:buClr>
              <a:buSzPts val="1800"/>
              <a:buChar char="•"/>
              <a:defRPr>
                <a:solidFill>
                  <a:srgbClr val="152B48"/>
                </a:solidFill>
                <a:latin typeface="Montserrat"/>
                <a:ea typeface="Montserrat"/>
                <a:cs typeface="Montserrat"/>
                <a:sym typeface="Montserrat"/>
              </a:defRPr>
            </a:lvl4pPr>
            <a:lvl5pPr marL="2286000" lvl="4" indent="-342900" algn="l">
              <a:lnSpc>
                <a:spcPct val="90000"/>
              </a:lnSpc>
              <a:spcBef>
                <a:spcPts val="500"/>
              </a:spcBef>
              <a:spcAft>
                <a:spcPts val="0"/>
              </a:spcAft>
              <a:buClr>
                <a:srgbClr val="152B48"/>
              </a:buClr>
              <a:buSzPts val="1800"/>
              <a:buChar char="•"/>
              <a:defRPr>
                <a:solidFill>
                  <a:srgbClr val="152B48"/>
                </a:solidFill>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4"/>
          <p:cNvSpPr txBox="1">
            <a:spLocks noGrp="1"/>
          </p:cNvSpPr>
          <p:nvPr>
            <p:ph type="ftr" idx="11"/>
          </p:nvPr>
        </p:nvSpPr>
        <p:spPr>
          <a:xfrm>
            <a:off x="838200" y="6324011"/>
            <a:ext cx="4114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1"/>
        <p:cNvGrpSpPr/>
        <p:nvPr/>
      </p:nvGrpSpPr>
      <p:grpSpPr>
        <a:xfrm>
          <a:off x="0" y="0"/>
          <a:ext cx="0" cy="0"/>
          <a:chOff x="0" y="0"/>
          <a:chExt cx="0" cy="0"/>
        </a:xfrm>
      </p:grpSpPr>
      <p:sp>
        <p:nvSpPr>
          <p:cNvPr id="22" name="Google Shape;22;p35"/>
          <p:cNvSpPr txBox="1">
            <a:spLocks noGrp="1"/>
          </p:cNvSpPr>
          <p:nvPr>
            <p:ph type="title"/>
          </p:nvPr>
        </p:nvSpPr>
        <p:spPr>
          <a:xfrm>
            <a:off x="831850" y="616229"/>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6AEAA"/>
              </a:buClr>
              <a:buSzPts val="6000"/>
              <a:buFont typeface="Montserrat"/>
              <a:buNone/>
              <a:defRPr sz="6000">
                <a:solidFill>
                  <a:srgbClr val="06AEAA"/>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5"/>
          <p:cNvSpPr txBox="1">
            <a:spLocks noGrp="1"/>
          </p:cNvSpPr>
          <p:nvPr>
            <p:ph type="body" idx="1"/>
          </p:nvPr>
        </p:nvSpPr>
        <p:spPr>
          <a:xfrm>
            <a:off x="831850" y="3495954"/>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52B48"/>
              </a:buClr>
              <a:buSzPts val="2400"/>
              <a:buNone/>
              <a:defRPr sz="2400">
                <a:solidFill>
                  <a:srgbClr val="152B48"/>
                </a:solidFill>
                <a:latin typeface="Montserrat"/>
                <a:ea typeface="Montserrat"/>
                <a:cs typeface="Montserrat"/>
                <a:sym typeface="Montserrat"/>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4" name="Google Shape;24;p35"/>
          <p:cNvSpPr txBox="1">
            <a:spLocks noGrp="1"/>
          </p:cNvSpPr>
          <p:nvPr>
            <p:ph type="ftr" idx="11"/>
          </p:nvPr>
        </p:nvSpPr>
        <p:spPr>
          <a:xfrm>
            <a:off x="838200" y="6324011"/>
            <a:ext cx="4114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5"/>
        <p:cNvGrpSpPr/>
        <p:nvPr/>
      </p:nvGrpSpPr>
      <p:grpSpPr>
        <a:xfrm>
          <a:off x="0" y="0"/>
          <a:ext cx="0" cy="0"/>
          <a:chOff x="0" y="0"/>
          <a:chExt cx="0" cy="0"/>
        </a:xfrm>
      </p:grpSpPr>
      <p:sp>
        <p:nvSpPr>
          <p:cNvPr id="26" name="Google Shape;26;p36"/>
          <p:cNvSpPr txBox="1">
            <a:spLocks noGrp="1"/>
          </p:cNvSpPr>
          <p:nvPr>
            <p:ph type="title"/>
          </p:nvPr>
        </p:nvSpPr>
        <p:spPr>
          <a:xfrm>
            <a:off x="838200" y="365126"/>
            <a:ext cx="10515600" cy="74723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6AEAA"/>
              </a:buClr>
              <a:buSzPts val="4400"/>
              <a:buFont typeface="Montserrat"/>
              <a:buNone/>
              <a:defRPr>
                <a:solidFill>
                  <a:srgbClr val="06AEAA"/>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6"/>
          <p:cNvSpPr txBox="1">
            <a:spLocks noGrp="1"/>
          </p:cNvSpPr>
          <p:nvPr>
            <p:ph type="body" idx="1"/>
          </p:nvPr>
        </p:nvSpPr>
        <p:spPr>
          <a:xfrm>
            <a:off x="838200" y="1310327"/>
            <a:ext cx="5181600" cy="39875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152B48"/>
              </a:buClr>
              <a:buSzPts val="2800"/>
              <a:buChar char="•"/>
              <a:defRPr>
                <a:solidFill>
                  <a:srgbClr val="152B48"/>
                </a:solidFill>
                <a:latin typeface="Montserrat"/>
                <a:ea typeface="Montserrat"/>
                <a:cs typeface="Montserrat"/>
                <a:sym typeface="Montserrat"/>
              </a:defRPr>
            </a:lvl1pPr>
            <a:lvl2pPr marL="914400" lvl="1" indent="-381000" algn="l">
              <a:lnSpc>
                <a:spcPct val="90000"/>
              </a:lnSpc>
              <a:spcBef>
                <a:spcPts val="500"/>
              </a:spcBef>
              <a:spcAft>
                <a:spcPts val="0"/>
              </a:spcAft>
              <a:buClr>
                <a:srgbClr val="152B48"/>
              </a:buClr>
              <a:buSzPts val="2400"/>
              <a:buChar char="•"/>
              <a:defRPr>
                <a:solidFill>
                  <a:srgbClr val="152B48"/>
                </a:solidFill>
                <a:latin typeface="Montserrat"/>
                <a:ea typeface="Montserrat"/>
                <a:cs typeface="Montserrat"/>
                <a:sym typeface="Montserrat"/>
              </a:defRPr>
            </a:lvl2pPr>
            <a:lvl3pPr marL="1371600" lvl="2" indent="-355600" algn="l">
              <a:lnSpc>
                <a:spcPct val="90000"/>
              </a:lnSpc>
              <a:spcBef>
                <a:spcPts val="500"/>
              </a:spcBef>
              <a:spcAft>
                <a:spcPts val="0"/>
              </a:spcAft>
              <a:buClr>
                <a:srgbClr val="152B48"/>
              </a:buClr>
              <a:buSzPts val="2000"/>
              <a:buChar char="•"/>
              <a:defRPr>
                <a:solidFill>
                  <a:srgbClr val="152B48"/>
                </a:solidFill>
                <a:latin typeface="Montserrat"/>
                <a:ea typeface="Montserrat"/>
                <a:cs typeface="Montserrat"/>
                <a:sym typeface="Montserrat"/>
              </a:defRPr>
            </a:lvl3pPr>
            <a:lvl4pPr marL="1828800" lvl="3" indent="-342900" algn="l">
              <a:lnSpc>
                <a:spcPct val="90000"/>
              </a:lnSpc>
              <a:spcBef>
                <a:spcPts val="500"/>
              </a:spcBef>
              <a:spcAft>
                <a:spcPts val="0"/>
              </a:spcAft>
              <a:buClr>
                <a:srgbClr val="152B48"/>
              </a:buClr>
              <a:buSzPts val="1800"/>
              <a:buChar char="•"/>
              <a:defRPr>
                <a:solidFill>
                  <a:srgbClr val="152B48"/>
                </a:solidFill>
                <a:latin typeface="Montserrat"/>
                <a:ea typeface="Montserrat"/>
                <a:cs typeface="Montserrat"/>
                <a:sym typeface="Montserrat"/>
              </a:defRPr>
            </a:lvl4pPr>
            <a:lvl5pPr marL="2286000" lvl="4" indent="-342900" algn="l">
              <a:lnSpc>
                <a:spcPct val="90000"/>
              </a:lnSpc>
              <a:spcBef>
                <a:spcPts val="500"/>
              </a:spcBef>
              <a:spcAft>
                <a:spcPts val="0"/>
              </a:spcAft>
              <a:buClr>
                <a:srgbClr val="152B48"/>
              </a:buClr>
              <a:buSzPts val="1800"/>
              <a:buChar char="•"/>
              <a:defRPr>
                <a:solidFill>
                  <a:srgbClr val="152B48"/>
                </a:solidFill>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6"/>
          <p:cNvSpPr txBox="1">
            <a:spLocks noGrp="1"/>
          </p:cNvSpPr>
          <p:nvPr>
            <p:ph type="body" idx="2"/>
          </p:nvPr>
        </p:nvSpPr>
        <p:spPr>
          <a:xfrm>
            <a:off x="6172200" y="1310327"/>
            <a:ext cx="5181600" cy="39875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152B48"/>
              </a:buClr>
              <a:buSzPts val="2800"/>
              <a:buChar char="•"/>
              <a:defRPr>
                <a:solidFill>
                  <a:srgbClr val="152B48"/>
                </a:solidFill>
                <a:latin typeface="Montserrat"/>
                <a:ea typeface="Montserrat"/>
                <a:cs typeface="Montserrat"/>
                <a:sym typeface="Montserrat"/>
              </a:defRPr>
            </a:lvl1pPr>
            <a:lvl2pPr marL="914400" lvl="1" indent="-381000" algn="l">
              <a:lnSpc>
                <a:spcPct val="90000"/>
              </a:lnSpc>
              <a:spcBef>
                <a:spcPts val="500"/>
              </a:spcBef>
              <a:spcAft>
                <a:spcPts val="0"/>
              </a:spcAft>
              <a:buClr>
                <a:srgbClr val="152B48"/>
              </a:buClr>
              <a:buSzPts val="2400"/>
              <a:buChar char="•"/>
              <a:defRPr>
                <a:solidFill>
                  <a:srgbClr val="152B48"/>
                </a:solidFill>
                <a:latin typeface="Montserrat"/>
                <a:ea typeface="Montserrat"/>
                <a:cs typeface="Montserrat"/>
                <a:sym typeface="Montserrat"/>
              </a:defRPr>
            </a:lvl2pPr>
            <a:lvl3pPr marL="1371600" lvl="2" indent="-355600" algn="l">
              <a:lnSpc>
                <a:spcPct val="90000"/>
              </a:lnSpc>
              <a:spcBef>
                <a:spcPts val="500"/>
              </a:spcBef>
              <a:spcAft>
                <a:spcPts val="0"/>
              </a:spcAft>
              <a:buClr>
                <a:srgbClr val="152B48"/>
              </a:buClr>
              <a:buSzPts val="2000"/>
              <a:buChar char="•"/>
              <a:defRPr>
                <a:solidFill>
                  <a:srgbClr val="152B48"/>
                </a:solidFill>
                <a:latin typeface="Montserrat"/>
                <a:ea typeface="Montserrat"/>
                <a:cs typeface="Montserrat"/>
                <a:sym typeface="Montserrat"/>
              </a:defRPr>
            </a:lvl3pPr>
            <a:lvl4pPr marL="1828800" lvl="3" indent="-342900" algn="l">
              <a:lnSpc>
                <a:spcPct val="90000"/>
              </a:lnSpc>
              <a:spcBef>
                <a:spcPts val="500"/>
              </a:spcBef>
              <a:spcAft>
                <a:spcPts val="0"/>
              </a:spcAft>
              <a:buClr>
                <a:srgbClr val="152B48"/>
              </a:buClr>
              <a:buSzPts val="1800"/>
              <a:buChar char="•"/>
              <a:defRPr>
                <a:solidFill>
                  <a:srgbClr val="152B48"/>
                </a:solidFill>
                <a:latin typeface="Montserrat"/>
                <a:ea typeface="Montserrat"/>
                <a:cs typeface="Montserrat"/>
                <a:sym typeface="Montserrat"/>
              </a:defRPr>
            </a:lvl4pPr>
            <a:lvl5pPr marL="2286000" lvl="4" indent="-342900" algn="l">
              <a:lnSpc>
                <a:spcPct val="90000"/>
              </a:lnSpc>
              <a:spcBef>
                <a:spcPts val="500"/>
              </a:spcBef>
              <a:spcAft>
                <a:spcPts val="0"/>
              </a:spcAft>
              <a:buClr>
                <a:srgbClr val="152B48"/>
              </a:buClr>
              <a:buSzPts val="1800"/>
              <a:buChar char="•"/>
              <a:defRPr>
                <a:solidFill>
                  <a:srgbClr val="152B48"/>
                </a:solidFill>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6"/>
          <p:cNvSpPr txBox="1">
            <a:spLocks noGrp="1"/>
          </p:cNvSpPr>
          <p:nvPr>
            <p:ph type="ftr" idx="11"/>
          </p:nvPr>
        </p:nvSpPr>
        <p:spPr>
          <a:xfrm>
            <a:off x="838200" y="6324011"/>
            <a:ext cx="4114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0"/>
        <p:cNvGrpSpPr/>
        <p:nvPr/>
      </p:nvGrpSpPr>
      <p:grpSpPr>
        <a:xfrm>
          <a:off x="0" y="0"/>
          <a:ext cx="0" cy="0"/>
          <a:chOff x="0" y="0"/>
          <a:chExt cx="0" cy="0"/>
        </a:xfrm>
      </p:grpSpPr>
      <p:sp>
        <p:nvSpPr>
          <p:cNvPr id="31" name="Google Shape;31;p37"/>
          <p:cNvSpPr txBox="1">
            <a:spLocks noGrp="1"/>
          </p:cNvSpPr>
          <p:nvPr>
            <p:ph type="title"/>
          </p:nvPr>
        </p:nvSpPr>
        <p:spPr>
          <a:xfrm>
            <a:off x="839788" y="365126"/>
            <a:ext cx="10515600" cy="82391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6AEAA"/>
              </a:buClr>
              <a:buSzPts val="4400"/>
              <a:buFont typeface="Montserrat"/>
              <a:buNone/>
              <a:defRPr>
                <a:solidFill>
                  <a:srgbClr val="06AEAA"/>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37"/>
          <p:cNvSpPr txBox="1">
            <a:spLocks noGrp="1"/>
          </p:cNvSpPr>
          <p:nvPr>
            <p:ph type="body" idx="1"/>
          </p:nvPr>
        </p:nvSpPr>
        <p:spPr>
          <a:xfrm>
            <a:off x="839788" y="1266385"/>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52B48"/>
              </a:buClr>
              <a:buSzPts val="2400"/>
              <a:buNone/>
              <a:defRPr sz="2400" b="1">
                <a:solidFill>
                  <a:srgbClr val="152B48"/>
                </a:solidFill>
                <a:latin typeface="Montserrat"/>
                <a:ea typeface="Montserrat"/>
                <a:cs typeface="Montserrat"/>
                <a:sym typeface="Montserrat"/>
              </a:defRPr>
            </a:lvl1pPr>
            <a:lvl2pPr marL="914400" lvl="1" indent="-228600" algn="l">
              <a:lnSpc>
                <a:spcPct val="90000"/>
              </a:lnSpc>
              <a:spcBef>
                <a:spcPts val="500"/>
              </a:spcBef>
              <a:spcAft>
                <a:spcPts val="0"/>
              </a:spcAft>
              <a:buClr>
                <a:srgbClr val="152B48"/>
              </a:buClr>
              <a:buSzPts val="2000"/>
              <a:buNone/>
              <a:defRPr sz="2000" b="1"/>
            </a:lvl2pPr>
            <a:lvl3pPr marL="1371600" lvl="2" indent="-228600" algn="l">
              <a:lnSpc>
                <a:spcPct val="90000"/>
              </a:lnSpc>
              <a:spcBef>
                <a:spcPts val="500"/>
              </a:spcBef>
              <a:spcAft>
                <a:spcPts val="0"/>
              </a:spcAft>
              <a:buClr>
                <a:srgbClr val="152B48"/>
              </a:buClr>
              <a:buSzPts val="1800"/>
              <a:buNone/>
              <a:defRPr sz="1800" b="1"/>
            </a:lvl3pPr>
            <a:lvl4pPr marL="1828800" lvl="3" indent="-228600" algn="l">
              <a:lnSpc>
                <a:spcPct val="90000"/>
              </a:lnSpc>
              <a:spcBef>
                <a:spcPts val="500"/>
              </a:spcBef>
              <a:spcAft>
                <a:spcPts val="0"/>
              </a:spcAft>
              <a:buClr>
                <a:srgbClr val="152B48"/>
              </a:buClr>
              <a:buSzPts val="1600"/>
              <a:buNone/>
              <a:defRPr sz="1600" b="1"/>
            </a:lvl4pPr>
            <a:lvl5pPr marL="2286000" lvl="4" indent="-228600" algn="l">
              <a:lnSpc>
                <a:spcPct val="90000"/>
              </a:lnSpc>
              <a:spcBef>
                <a:spcPts val="500"/>
              </a:spcBef>
              <a:spcAft>
                <a:spcPts val="0"/>
              </a:spcAft>
              <a:buClr>
                <a:srgbClr val="152B48"/>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37"/>
          <p:cNvSpPr txBox="1">
            <a:spLocks noGrp="1"/>
          </p:cNvSpPr>
          <p:nvPr>
            <p:ph type="body" idx="2"/>
          </p:nvPr>
        </p:nvSpPr>
        <p:spPr>
          <a:xfrm>
            <a:off x="839788" y="2090296"/>
            <a:ext cx="5157787" cy="333245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152B48"/>
              </a:buClr>
              <a:buSzPts val="2800"/>
              <a:buChar char="•"/>
              <a:defRPr>
                <a:solidFill>
                  <a:srgbClr val="152B48"/>
                </a:solidFill>
                <a:latin typeface="Montserrat"/>
                <a:ea typeface="Montserrat"/>
                <a:cs typeface="Montserrat"/>
                <a:sym typeface="Montserrat"/>
              </a:defRPr>
            </a:lvl1pPr>
            <a:lvl2pPr marL="914400" lvl="1" indent="-381000" algn="l">
              <a:lnSpc>
                <a:spcPct val="90000"/>
              </a:lnSpc>
              <a:spcBef>
                <a:spcPts val="500"/>
              </a:spcBef>
              <a:spcAft>
                <a:spcPts val="0"/>
              </a:spcAft>
              <a:buClr>
                <a:srgbClr val="152B48"/>
              </a:buClr>
              <a:buSzPts val="2400"/>
              <a:buChar char="•"/>
              <a:defRPr>
                <a:solidFill>
                  <a:srgbClr val="152B48"/>
                </a:solidFill>
                <a:latin typeface="Montserrat"/>
                <a:ea typeface="Montserrat"/>
                <a:cs typeface="Montserrat"/>
                <a:sym typeface="Montserrat"/>
              </a:defRPr>
            </a:lvl2pPr>
            <a:lvl3pPr marL="1371600" lvl="2" indent="-355600" algn="l">
              <a:lnSpc>
                <a:spcPct val="90000"/>
              </a:lnSpc>
              <a:spcBef>
                <a:spcPts val="500"/>
              </a:spcBef>
              <a:spcAft>
                <a:spcPts val="0"/>
              </a:spcAft>
              <a:buClr>
                <a:srgbClr val="152B48"/>
              </a:buClr>
              <a:buSzPts val="2000"/>
              <a:buChar char="•"/>
              <a:defRPr>
                <a:solidFill>
                  <a:srgbClr val="152B48"/>
                </a:solidFill>
                <a:latin typeface="Montserrat"/>
                <a:ea typeface="Montserrat"/>
                <a:cs typeface="Montserrat"/>
                <a:sym typeface="Montserrat"/>
              </a:defRPr>
            </a:lvl3pPr>
            <a:lvl4pPr marL="1828800" lvl="3" indent="-342900" algn="l">
              <a:lnSpc>
                <a:spcPct val="90000"/>
              </a:lnSpc>
              <a:spcBef>
                <a:spcPts val="500"/>
              </a:spcBef>
              <a:spcAft>
                <a:spcPts val="0"/>
              </a:spcAft>
              <a:buClr>
                <a:srgbClr val="152B48"/>
              </a:buClr>
              <a:buSzPts val="1800"/>
              <a:buChar char="•"/>
              <a:defRPr>
                <a:solidFill>
                  <a:srgbClr val="152B48"/>
                </a:solidFill>
                <a:latin typeface="Montserrat"/>
                <a:ea typeface="Montserrat"/>
                <a:cs typeface="Montserrat"/>
                <a:sym typeface="Montserrat"/>
              </a:defRPr>
            </a:lvl4pPr>
            <a:lvl5pPr marL="2286000" lvl="4" indent="-342900" algn="l">
              <a:lnSpc>
                <a:spcPct val="90000"/>
              </a:lnSpc>
              <a:spcBef>
                <a:spcPts val="500"/>
              </a:spcBef>
              <a:spcAft>
                <a:spcPts val="0"/>
              </a:spcAft>
              <a:buClr>
                <a:srgbClr val="152B48"/>
              </a:buClr>
              <a:buSzPts val="1800"/>
              <a:buChar char="•"/>
              <a:defRPr>
                <a:solidFill>
                  <a:srgbClr val="152B48"/>
                </a:solidFill>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37"/>
          <p:cNvSpPr txBox="1">
            <a:spLocks noGrp="1"/>
          </p:cNvSpPr>
          <p:nvPr>
            <p:ph type="body" idx="3"/>
          </p:nvPr>
        </p:nvSpPr>
        <p:spPr>
          <a:xfrm>
            <a:off x="6172200" y="1266385"/>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52B48"/>
              </a:buClr>
              <a:buSzPts val="2400"/>
              <a:buNone/>
              <a:defRPr sz="2400" b="1">
                <a:solidFill>
                  <a:srgbClr val="152B48"/>
                </a:solidFill>
                <a:latin typeface="Montserrat"/>
                <a:ea typeface="Montserrat"/>
                <a:cs typeface="Montserrat"/>
                <a:sym typeface="Montserrat"/>
              </a:defRPr>
            </a:lvl1pPr>
            <a:lvl2pPr marL="914400" lvl="1" indent="-228600" algn="l">
              <a:lnSpc>
                <a:spcPct val="90000"/>
              </a:lnSpc>
              <a:spcBef>
                <a:spcPts val="500"/>
              </a:spcBef>
              <a:spcAft>
                <a:spcPts val="0"/>
              </a:spcAft>
              <a:buClr>
                <a:srgbClr val="152B48"/>
              </a:buClr>
              <a:buSzPts val="2000"/>
              <a:buNone/>
              <a:defRPr sz="2000" b="1"/>
            </a:lvl2pPr>
            <a:lvl3pPr marL="1371600" lvl="2" indent="-228600" algn="l">
              <a:lnSpc>
                <a:spcPct val="90000"/>
              </a:lnSpc>
              <a:spcBef>
                <a:spcPts val="500"/>
              </a:spcBef>
              <a:spcAft>
                <a:spcPts val="0"/>
              </a:spcAft>
              <a:buClr>
                <a:srgbClr val="152B48"/>
              </a:buClr>
              <a:buSzPts val="1800"/>
              <a:buNone/>
              <a:defRPr sz="1800" b="1"/>
            </a:lvl3pPr>
            <a:lvl4pPr marL="1828800" lvl="3" indent="-228600" algn="l">
              <a:lnSpc>
                <a:spcPct val="90000"/>
              </a:lnSpc>
              <a:spcBef>
                <a:spcPts val="500"/>
              </a:spcBef>
              <a:spcAft>
                <a:spcPts val="0"/>
              </a:spcAft>
              <a:buClr>
                <a:srgbClr val="152B48"/>
              </a:buClr>
              <a:buSzPts val="1600"/>
              <a:buNone/>
              <a:defRPr sz="1600" b="1"/>
            </a:lvl4pPr>
            <a:lvl5pPr marL="2286000" lvl="4" indent="-228600" algn="l">
              <a:lnSpc>
                <a:spcPct val="90000"/>
              </a:lnSpc>
              <a:spcBef>
                <a:spcPts val="500"/>
              </a:spcBef>
              <a:spcAft>
                <a:spcPts val="0"/>
              </a:spcAft>
              <a:buClr>
                <a:srgbClr val="152B48"/>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37"/>
          <p:cNvSpPr txBox="1">
            <a:spLocks noGrp="1"/>
          </p:cNvSpPr>
          <p:nvPr>
            <p:ph type="body" idx="4"/>
          </p:nvPr>
        </p:nvSpPr>
        <p:spPr>
          <a:xfrm>
            <a:off x="6172200" y="2090297"/>
            <a:ext cx="5183188" cy="333245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152B48"/>
              </a:buClr>
              <a:buSzPts val="2800"/>
              <a:buChar char="•"/>
              <a:defRPr>
                <a:solidFill>
                  <a:srgbClr val="152B48"/>
                </a:solidFill>
                <a:latin typeface="Montserrat"/>
                <a:ea typeface="Montserrat"/>
                <a:cs typeface="Montserrat"/>
                <a:sym typeface="Montserrat"/>
              </a:defRPr>
            </a:lvl1pPr>
            <a:lvl2pPr marL="914400" lvl="1" indent="-381000" algn="l">
              <a:lnSpc>
                <a:spcPct val="90000"/>
              </a:lnSpc>
              <a:spcBef>
                <a:spcPts val="500"/>
              </a:spcBef>
              <a:spcAft>
                <a:spcPts val="0"/>
              </a:spcAft>
              <a:buClr>
                <a:srgbClr val="152B48"/>
              </a:buClr>
              <a:buSzPts val="2400"/>
              <a:buChar char="•"/>
              <a:defRPr>
                <a:solidFill>
                  <a:srgbClr val="152B48"/>
                </a:solidFill>
                <a:latin typeface="Montserrat"/>
                <a:ea typeface="Montserrat"/>
                <a:cs typeface="Montserrat"/>
                <a:sym typeface="Montserrat"/>
              </a:defRPr>
            </a:lvl2pPr>
            <a:lvl3pPr marL="1371600" lvl="2" indent="-355600" algn="l">
              <a:lnSpc>
                <a:spcPct val="90000"/>
              </a:lnSpc>
              <a:spcBef>
                <a:spcPts val="500"/>
              </a:spcBef>
              <a:spcAft>
                <a:spcPts val="0"/>
              </a:spcAft>
              <a:buClr>
                <a:srgbClr val="152B48"/>
              </a:buClr>
              <a:buSzPts val="2000"/>
              <a:buChar char="•"/>
              <a:defRPr>
                <a:solidFill>
                  <a:srgbClr val="152B48"/>
                </a:solidFill>
                <a:latin typeface="Montserrat"/>
                <a:ea typeface="Montserrat"/>
                <a:cs typeface="Montserrat"/>
                <a:sym typeface="Montserrat"/>
              </a:defRPr>
            </a:lvl3pPr>
            <a:lvl4pPr marL="1828800" lvl="3" indent="-342900" algn="l">
              <a:lnSpc>
                <a:spcPct val="90000"/>
              </a:lnSpc>
              <a:spcBef>
                <a:spcPts val="500"/>
              </a:spcBef>
              <a:spcAft>
                <a:spcPts val="0"/>
              </a:spcAft>
              <a:buClr>
                <a:srgbClr val="152B48"/>
              </a:buClr>
              <a:buSzPts val="1800"/>
              <a:buChar char="•"/>
              <a:defRPr>
                <a:solidFill>
                  <a:srgbClr val="152B48"/>
                </a:solidFill>
                <a:latin typeface="Montserrat"/>
                <a:ea typeface="Montserrat"/>
                <a:cs typeface="Montserrat"/>
                <a:sym typeface="Montserrat"/>
              </a:defRPr>
            </a:lvl4pPr>
            <a:lvl5pPr marL="2286000" lvl="4" indent="-342900" algn="l">
              <a:lnSpc>
                <a:spcPct val="90000"/>
              </a:lnSpc>
              <a:spcBef>
                <a:spcPts val="500"/>
              </a:spcBef>
              <a:spcAft>
                <a:spcPts val="0"/>
              </a:spcAft>
              <a:buClr>
                <a:srgbClr val="152B48"/>
              </a:buClr>
              <a:buSzPts val="1800"/>
              <a:buChar char="•"/>
              <a:defRPr>
                <a:solidFill>
                  <a:srgbClr val="152B48"/>
                </a:solidFill>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7"/>
          <p:cNvSpPr txBox="1">
            <a:spLocks noGrp="1"/>
          </p:cNvSpPr>
          <p:nvPr>
            <p:ph type="ftr" idx="11"/>
          </p:nvPr>
        </p:nvSpPr>
        <p:spPr>
          <a:xfrm>
            <a:off x="838200" y="6324011"/>
            <a:ext cx="4114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37"/>
        <p:cNvGrpSpPr/>
        <p:nvPr/>
      </p:nvGrpSpPr>
      <p:grpSpPr>
        <a:xfrm>
          <a:off x="0" y="0"/>
          <a:ext cx="0" cy="0"/>
          <a:chOff x="0" y="0"/>
          <a:chExt cx="0" cy="0"/>
        </a:xfrm>
      </p:grpSpPr>
      <p:sp>
        <p:nvSpPr>
          <p:cNvPr id="38" name="Google Shape;38;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6AEAA"/>
              </a:buClr>
              <a:buSzPts val="4400"/>
              <a:buFont typeface="Montserrat"/>
              <a:buNone/>
              <a:defRPr>
                <a:solidFill>
                  <a:srgbClr val="06AEAA"/>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8"/>
          <p:cNvSpPr txBox="1">
            <a:spLocks noGrp="1"/>
          </p:cNvSpPr>
          <p:nvPr>
            <p:ph type="ftr" idx="11"/>
          </p:nvPr>
        </p:nvSpPr>
        <p:spPr>
          <a:xfrm>
            <a:off x="838200" y="6324011"/>
            <a:ext cx="4114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40"/>
        <p:cNvGrpSpPr/>
        <p:nvPr/>
      </p:nvGrpSpPr>
      <p:grpSpPr>
        <a:xfrm>
          <a:off x="0" y="0"/>
          <a:ext cx="0" cy="0"/>
          <a:chOff x="0" y="0"/>
          <a:chExt cx="0" cy="0"/>
        </a:xfrm>
      </p:grpSpPr>
      <p:sp>
        <p:nvSpPr>
          <p:cNvPr id="41" name="Google Shape;41;p39"/>
          <p:cNvSpPr txBox="1">
            <a:spLocks noGrp="1"/>
          </p:cNvSpPr>
          <p:nvPr>
            <p:ph type="ftr" idx="11"/>
          </p:nvPr>
        </p:nvSpPr>
        <p:spPr>
          <a:xfrm>
            <a:off x="838200" y="6324011"/>
            <a:ext cx="4114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42"/>
        <p:cNvGrpSpPr/>
        <p:nvPr/>
      </p:nvGrpSpPr>
      <p:grpSpPr>
        <a:xfrm>
          <a:off x="0" y="0"/>
          <a:ext cx="0" cy="0"/>
          <a:chOff x="0" y="0"/>
          <a:chExt cx="0" cy="0"/>
        </a:xfrm>
      </p:grpSpPr>
      <p:sp>
        <p:nvSpPr>
          <p:cNvPr id="43" name="Google Shape;43;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6AEAA"/>
              </a:buClr>
              <a:buSzPts val="3200"/>
              <a:buFont typeface="Montserrat"/>
              <a:buNone/>
              <a:defRPr sz="3200">
                <a:solidFill>
                  <a:srgbClr val="06AEAA"/>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40"/>
          <p:cNvSpPr txBox="1">
            <a:spLocks noGrp="1"/>
          </p:cNvSpPr>
          <p:nvPr>
            <p:ph type="body" idx="1"/>
          </p:nvPr>
        </p:nvSpPr>
        <p:spPr>
          <a:xfrm>
            <a:off x="5183188" y="987426"/>
            <a:ext cx="6172200" cy="4319866"/>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152B48"/>
              </a:buClr>
              <a:buSzPts val="3200"/>
              <a:buChar char="•"/>
              <a:defRPr sz="3200">
                <a:solidFill>
                  <a:srgbClr val="152B48"/>
                </a:solidFill>
                <a:latin typeface="Montserrat"/>
                <a:ea typeface="Montserrat"/>
                <a:cs typeface="Montserrat"/>
                <a:sym typeface="Montserrat"/>
              </a:defRPr>
            </a:lvl1pPr>
            <a:lvl2pPr marL="914400" lvl="1" indent="-406400" algn="l">
              <a:lnSpc>
                <a:spcPct val="90000"/>
              </a:lnSpc>
              <a:spcBef>
                <a:spcPts val="500"/>
              </a:spcBef>
              <a:spcAft>
                <a:spcPts val="0"/>
              </a:spcAft>
              <a:buClr>
                <a:srgbClr val="152B48"/>
              </a:buClr>
              <a:buSzPts val="2800"/>
              <a:buChar char="•"/>
              <a:defRPr sz="2800">
                <a:solidFill>
                  <a:srgbClr val="152B48"/>
                </a:solidFill>
                <a:latin typeface="Montserrat"/>
                <a:ea typeface="Montserrat"/>
                <a:cs typeface="Montserrat"/>
                <a:sym typeface="Montserrat"/>
              </a:defRPr>
            </a:lvl2pPr>
            <a:lvl3pPr marL="1371600" lvl="2" indent="-381000" algn="l">
              <a:lnSpc>
                <a:spcPct val="90000"/>
              </a:lnSpc>
              <a:spcBef>
                <a:spcPts val="500"/>
              </a:spcBef>
              <a:spcAft>
                <a:spcPts val="0"/>
              </a:spcAft>
              <a:buClr>
                <a:srgbClr val="152B48"/>
              </a:buClr>
              <a:buSzPts val="2400"/>
              <a:buChar char="•"/>
              <a:defRPr sz="2400">
                <a:solidFill>
                  <a:srgbClr val="152B48"/>
                </a:solidFill>
                <a:latin typeface="Montserrat"/>
                <a:ea typeface="Montserrat"/>
                <a:cs typeface="Montserrat"/>
                <a:sym typeface="Montserrat"/>
              </a:defRPr>
            </a:lvl3pPr>
            <a:lvl4pPr marL="1828800" lvl="3" indent="-355600" algn="l">
              <a:lnSpc>
                <a:spcPct val="90000"/>
              </a:lnSpc>
              <a:spcBef>
                <a:spcPts val="500"/>
              </a:spcBef>
              <a:spcAft>
                <a:spcPts val="0"/>
              </a:spcAft>
              <a:buClr>
                <a:srgbClr val="152B48"/>
              </a:buClr>
              <a:buSzPts val="2000"/>
              <a:buChar char="•"/>
              <a:defRPr sz="2000">
                <a:solidFill>
                  <a:srgbClr val="152B48"/>
                </a:solidFill>
                <a:latin typeface="Montserrat"/>
                <a:ea typeface="Montserrat"/>
                <a:cs typeface="Montserrat"/>
                <a:sym typeface="Montserrat"/>
              </a:defRPr>
            </a:lvl4pPr>
            <a:lvl5pPr marL="2286000" lvl="4" indent="-355600" algn="l">
              <a:lnSpc>
                <a:spcPct val="90000"/>
              </a:lnSpc>
              <a:spcBef>
                <a:spcPts val="500"/>
              </a:spcBef>
              <a:spcAft>
                <a:spcPts val="0"/>
              </a:spcAft>
              <a:buClr>
                <a:srgbClr val="152B48"/>
              </a:buClr>
              <a:buSzPts val="2000"/>
              <a:buChar char="•"/>
              <a:defRPr sz="2000">
                <a:solidFill>
                  <a:srgbClr val="152B48"/>
                </a:solidFill>
                <a:latin typeface="Montserrat"/>
                <a:ea typeface="Montserrat"/>
                <a:cs typeface="Montserrat"/>
                <a:sym typeface="Montserrat"/>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5" name="Google Shape;45;p40"/>
          <p:cNvSpPr txBox="1">
            <a:spLocks noGrp="1"/>
          </p:cNvSpPr>
          <p:nvPr>
            <p:ph type="body" idx="2"/>
          </p:nvPr>
        </p:nvSpPr>
        <p:spPr>
          <a:xfrm>
            <a:off x="839788" y="2057400"/>
            <a:ext cx="3932237" cy="32498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52B48"/>
              </a:buClr>
              <a:buSzPts val="1600"/>
              <a:buNone/>
              <a:defRPr sz="1600">
                <a:solidFill>
                  <a:srgbClr val="152B48"/>
                </a:solidFill>
                <a:latin typeface="Montserrat"/>
                <a:ea typeface="Montserrat"/>
                <a:cs typeface="Montserrat"/>
                <a:sym typeface="Montserrat"/>
              </a:defRPr>
            </a:lvl1pPr>
            <a:lvl2pPr marL="914400" lvl="1" indent="-228600" algn="l">
              <a:lnSpc>
                <a:spcPct val="90000"/>
              </a:lnSpc>
              <a:spcBef>
                <a:spcPts val="500"/>
              </a:spcBef>
              <a:spcAft>
                <a:spcPts val="0"/>
              </a:spcAft>
              <a:buClr>
                <a:srgbClr val="152B48"/>
              </a:buClr>
              <a:buSzPts val="1400"/>
              <a:buNone/>
              <a:defRPr sz="1400"/>
            </a:lvl2pPr>
            <a:lvl3pPr marL="1371600" lvl="2" indent="-228600" algn="l">
              <a:lnSpc>
                <a:spcPct val="90000"/>
              </a:lnSpc>
              <a:spcBef>
                <a:spcPts val="500"/>
              </a:spcBef>
              <a:spcAft>
                <a:spcPts val="0"/>
              </a:spcAft>
              <a:buClr>
                <a:srgbClr val="152B48"/>
              </a:buClr>
              <a:buSzPts val="1200"/>
              <a:buNone/>
              <a:defRPr sz="1200"/>
            </a:lvl3pPr>
            <a:lvl4pPr marL="1828800" lvl="3" indent="-228600" algn="l">
              <a:lnSpc>
                <a:spcPct val="90000"/>
              </a:lnSpc>
              <a:spcBef>
                <a:spcPts val="500"/>
              </a:spcBef>
              <a:spcAft>
                <a:spcPts val="0"/>
              </a:spcAft>
              <a:buClr>
                <a:srgbClr val="152B48"/>
              </a:buClr>
              <a:buSzPts val="1000"/>
              <a:buNone/>
              <a:defRPr sz="1000"/>
            </a:lvl4pPr>
            <a:lvl5pPr marL="2286000" lvl="4" indent="-228600" algn="l">
              <a:lnSpc>
                <a:spcPct val="90000"/>
              </a:lnSpc>
              <a:spcBef>
                <a:spcPts val="500"/>
              </a:spcBef>
              <a:spcAft>
                <a:spcPts val="0"/>
              </a:spcAft>
              <a:buClr>
                <a:srgbClr val="152B48"/>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6" name="Google Shape;46;p40"/>
          <p:cNvSpPr txBox="1">
            <a:spLocks noGrp="1"/>
          </p:cNvSpPr>
          <p:nvPr>
            <p:ph type="ftr" idx="11"/>
          </p:nvPr>
        </p:nvSpPr>
        <p:spPr>
          <a:xfrm>
            <a:off x="838200" y="6324011"/>
            <a:ext cx="4114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47"/>
        <p:cNvGrpSpPr/>
        <p:nvPr/>
      </p:nvGrpSpPr>
      <p:grpSpPr>
        <a:xfrm>
          <a:off x="0" y="0"/>
          <a:ext cx="0" cy="0"/>
          <a:chOff x="0" y="0"/>
          <a:chExt cx="0" cy="0"/>
        </a:xfrm>
      </p:grpSpPr>
      <p:sp>
        <p:nvSpPr>
          <p:cNvPr id="48" name="Google Shape;48;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6AEAA"/>
              </a:buClr>
              <a:buSzPts val="3200"/>
              <a:buFont typeface="Montserrat"/>
              <a:buNone/>
              <a:defRPr sz="3200">
                <a:solidFill>
                  <a:srgbClr val="06AEAA"/>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41"/>
          <p:cNvSpPr>
            <a:spLocks noGrp="1"/>
          </p:cNvSpPr>
          <p:nvPr>
            <p:ph type="pic" idx="2"/>
          </p:nvPr>
        </p:nvSpPr>
        <p:spPr>
          <a:xfrm>
            <a:off x="5180012" y="457200"/>
            <a:ext cx="6172200" cy="440470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152B48"/>
              </a:buClr>
              <a:buSzPts val="3200"/>
              <a:buFont typeface="Arial"/>
              <a:buNone/>
              <a:defRPr sz="3200" b="0" i="0" u="none" strike="noStrike" cap="none">
                <a:solidFill>
                  <a:srgbClr val="152B48"/>
                </a:solidFill>
                <a:latin typeface="Montserrat"/>
                <a:ea typeface="Montserrat"/>
                <a:cs typeface="Montserrat"/>
                <a:sym typeface="Montserrat"/>
              </a:defRPr>
            </a:lvl1pPr>
            <a:lvl2pPr marR="0" lvl="1" algn="l" rtl="0">
              <a:lnSpc>
                <a:spcPct val="90000"/>
              </a:lnSpc>
              <a:spcBef>
                <a:spcPts val="500"/>
              </a:spcBef>
              <a:spcAft>
                <a:spcPts val="0"/>
              </a:spcAft>
              <a:buClr>
                <a:srgbClr val="152B48"/>
              </a:buClr>
              <a:buSzPts val="2800"/>
              <a:buFont typeface="Arial"/>
              <a:buNone/>
              <a:defRPr sz="2800" b="0" i="0" u="none" strike="noStrike" cap="none">
                <a:solidFill>
                  <a:srgbClr val="152B48"/>
                </a:solidFill>
                <a:latin typeface="Montserrat"/>
                <a:ea typeface="Montserrat"/>
                <a:cs typeface="Montserrat"/>
                <a:sym typeface="Montserrat"/>
              </a:defRPr>
            </a:lvl2pPr>
            <a:lvl3pPr marR="0" lvl="2" algn="l" rtl="0">
              <a:lnSpc>
                <a:spcPct val="90000"/>
              </a:lnSpc>
              <a:spcBef>
                <a:spcPts val="500"/>
              </a:spcBef>
              <a:spcAft>
                <a:spcPts val="0"/>
              </a:spcAft>
              <a:buClr>
                <a:srgbClr val="152B48"/>
              </a:buClr>
              <a:buSzPts val="2400"/>
              <a:buFont typeface="Arial"/>
              <a:buNone/>
              <a:defRPr sz="2400" b="0" i="0" u="none" strike="noStrike" cap="none">
                <a:solidFill>
                  <a:srgbClr val="152B48"/>
                </a:solidFill>
                <a:latin typeface="Montserrat"/>
                <a:ea typeface="Montserrat"/>
                <a:cs typeface="Montserrat"/>
                <a:sym typeface="Montserrat"/>
              </a:defRPr>
            </a:lvl3pPr>
            <a:lvl4pPr marR="0" lvl="3" algn="l" rtl="0">
              <a:lnSpc>
                <a:spcPct val="90000"/>
              </a:lnSpc>
              <a:spcBef>
                <a:spcPts val="500"/>
              </a:spcBef>
              <a:spcAft>
                <a:spcPts val="0"/>
              </a:spcAft>
              <a:buClr>
                <a:srgbClr val="152B48"/>
              </a:buClr>
              <a:buSzPts val="2000"/>
              <a:buFont typeface="Arial"/>
              <a:buNone/>
              <a:defRPr sz="2000" b="0" i="0" u="none" strike="noStrike" cap="none">
                <a:solidFill>
                  <a:srgbClr val="152B48"/>
                </a:solidFill>
                <a:latin typeface="Montserrat"/>
                <a:ea typeface="Montserrat"/>
                <a:cs typeface="Montserrat"/>
                <a:sym typeface="Montserrat"/>
              </a:defRPr>
            </a:lvl4pPr>
            <a:lvl5pPr marR="0" lvl="4" algn="l" rtl="0">
              <a:lnSpc>
                <a:spcPct val="90000"/>
              </a:lnSpc>
              <a:spcBef>
                <a:spcPts val="500"/>
              </a:spcBef>
              <a:spcAft>
                <a:spcPts val="0"/>
              </a:spcAft>
              <a:buClr>
                <a:srgbClr val="152B48"/>
              </a:buClr>
              <a:buSzPts val="2000"/>
              <a:buFont typeface="Arial"/>
              <a:buNone/>
              <a:defRPr sz="2000" b="0" i="0" u="none" strike="noStrike" cap="none">
                <a:solidFill>
                  <a:srgbClr val="152B48"/>
                </a:solidFill>
                <a:latin typeface="Montserrat"/>
                <a:ea typeface="Montserrat"/>
                <a:cs typeface="Montserrat"/>
                <a:sym typeface="Montserrat"/>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0" name="Google Shape;50;p41"/>
          <p:cNvSpPr txBox="1">
            <a:spLocks noGrp="1"/>
          </p:cNvSpPr>
          <p:nvPr>
            <p:ph type="body" idx="1"/>
          </p:nvPr>
        </p:nvSpPr>
        <p:spPr>
          <a:xfrm>
            <a:off x="839788" y="2057400"/>
            <a:ext cx="3932237" cy="3334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52B48"/>
              </a:buClr>
              <a:buSzPts val="1600"/>
              <a:buNone/>
              <a:defRPr sz="1600">
                <a:solidFill>
                  <a:srgbClr val="152B48"/>
                </a:solidFill>
                <a:latin typeface="Montserrat"/>
                <a:ea typeface="Montserrat"/>
                <a:cs typeface="Montserrat"/>
                <a:sym typeface="Montserrat"/>
              </a:defRPr>
            </a:lvl1pPr>
            <a:lvl2pPr marL="914400" lvl="1" indent="-228600" algn="l">
              <a:lnSpc>
                <a:spcPct val="90000"/>
              </a:lnSpc>
              <a:spcBef>
                <a:spcPts val="500"/>
              </a:spcBef>
              <a:spcAft>
                <a:spcPts val="0"/>
              </a:spcAft>
              <a:buClr>
                <a:srgbClr val="152B48"/>
              </a:buClr>
              <a:buSzPts val="1400"/>
              <a:buNone/>
              <a:defRPr sz="1400"/>
            </a:lvl2pPr>
            <a:lvl3pPr marL="1371600" lvl="2" indent="-228600" algn="l">
              <a:lnSpc>
                <a:spcPct val="90000"/>
              </a:lnSpc>
              <a:spcBef>
                <a:spcPts val="500"/>
              </a:spcBef>
              <a:spcAft>
                <a:spcPts val="0"/>
              </a:spcAft>
              <a:buClr>
                <a:srgbClr val="152B48"/>
              </a:buClr>
              <a:buSzPts val="1200"/>
              <a:buNone/>
              <a:defRPr sz="1200"/>
            </a:lvl3pPr>
            <a:lvl4pPr marL="1828800" lvl="3" indent="-228600" algn="l">
              <a:lnSpc>
                <a:spcPct val="90000"/>
              </a:lnSpc>
              <a:spcBef>
                <a:spcPts val="500"/>
              </a:spcBef>
              <a:spcAft>
                <a:spcPts val="0"/>
              </a:spcAft>
              <a:buClr>
                <a:srgbClr val="152B48"/>
              </a:buClr>
              <a:buSzPts val="1000"/>
              <a:buNone/>
              <a:defRPr sz="1000"/>
            </a:lvl4pPr>
            <a:lvl5pPr marL="2286000" lvl="4" indent="-228600" algn="l">
              <a:lnSpc>
                <a:spcPct val="90000"/>
              </a:lnSpc>
              <a:spcBef>
                <a:spcPts val="500"/>
              </a:spcBef>
              <a:spcAft>
                <a:spcPts val="0"/>
              </a:spcAft>
              <a:buClr>
                <a:srgbClr val="152B48"/>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1" name="Google Shape;51;p41"/>
          <p:cNvSpPr txBox="1">
            <a:spLocks noGrp="1"/>
          </p:cNvSpPr>
          <p:nvPr>
            <p:ph type="ftr" idx="11"/>
          </p:nvPr>
        </p:nvSpPr>
        <p:spPr>
          <a:xfrm>
            <a:off x="838200" y="6324011"/>
            <a:ext cx="4114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cstate="email">
            <a:alphaModFix/>
            <a:extLst>
              <a:ext uri="{28A0092B-C50C-407E-A947-70E740481C1C}">
                <a14:useLocalDpi xmlns:a14="http://schemas.microsoft.com/office/drawing/2010/main"/>
              </a:ext>
            </a:extLst>
          </a:blip>
          <a:stretch>
            <a:fillRect/>
          </a:stretch>
        </a:blip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6AEAA"/>
              </a:buClr>
              <a:buSzPts val="4400"/>
              <a:buFont typeface="Montserrat"/>
              <a:buNone/>
              <a:defRPr sz="4400" b="0" i="0" u="none" strike="noStrike" cap="none">
                <a:solidFill>
                  <a:srgbClr val="06AEAA"/>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2"/>
          <p:cNvSpPr txBox="1">
            <a:spLocks noGrp="1"/>
          </p:cNvSpPr>
          <p:nvPr>
            <p:ph type="body" idx="1"/>
          </p:nvPr>
        </p:nvSpPr>
        <p:spPr>
          <a:xfrm>
            <a:off x="838200" y="1825625"/>
            <a:ext cx="10515600" cy="3538227"/>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52B48"/>
              </a:buClr>
              <a:buSzPts val="2800"/>
              <a:buFont typeface="Arial"/>
              <a:buChar char="•"/>
              <a:defRPr sz="2800" b="0" i="0" u="none" strike="noStrike" cap="none">
                <a:solidFill>
                  <a:srgbClr val="152B48"/>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rgbClr val="152B48"/>
              </a:buClr>
              <a:buSzPts val="2400"/>
              <a:buFont typeface="Arial"/>
              <a:buChar char="•"/>
              <a:defRPr sz="2400" b="0" i="0" u="none" strike="noStrike" cap="none">
                <a:solidFill>
                  <a:srgbClr val="152B48"/>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rgbClr val="152B48"/>
              </a:buClr>
              <a:buSzPts val="2000"/>
              <a:buFont typeface="Arial"/>
              <a:buChar char="•"/>
              <a:defRPr sz="2000" b="0" i="0" u="none" strike="noStrike" cap="none">
                <a:solidFill>
                  <a:srgbClr val="152B48"/>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rgbClr val="152B48"/>
              </a:buClr>
              <a:buSzPts val="1800"/>
              <a:buFont typeface="Arial"/>
              <a:buChar char="•"/>
              <a:defRPr sz="1800" b="0" i="0" u="none" strike="noStrike" cap="none">
                <a:solidFill>
                  <a:srgbClr val="152B48"/>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rgbClr val="152B48"/>
              </a:buClr>
              <a:buSzPts val="1800"/>
              <a:buFont typeface="Arial"/>
              <a:buChar char="•"/>
              <a:defRPr sz="1800" b="0" i="0" u="none" strike="noStrike" cap="none">
                <a:solidFill>
                  <a:srgbClr val="152B48"/>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2"/>
          <p:cNvSpPr txBox="1">
            <a:spLocks noGrp="1"/>
          </p:cNvSpPr>
          <p:nvPr>
            <p:ph type="ftr" idx="11"/>
          </p:nvPr>
        </p:nvSpPr>
        <p:spPr>
          <a:xfrm>
            <a:off x="838200" y="6324011"/>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lt1"/>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arget="../media/image9.jpeg" Type="http://schemas.openxmlformats.org/officeDocument/2006/relationships/image"/><Relationship Id="rId2" Target="../notesSlides/notesSlide10.xml" Type="http://schemas.openxmlformats.org/officeDocument/2006/relationships/notesSlide"/><Relationship Id="rId1" Target="../slideLayouts/slideLayout2.xml" Type="http://schemas.openxmlformats.org/officeDocument/2006/relationships/slideLayout"/></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arget="../media/image10.jpeg" Type="http://schemas.openxmlformats.org/officeDocument/2006/relationships/image"/><Relationship Id="rId2" Target="../notesSlides/notesSlide14.xml" Type="http://schemas.openxmlformats.org/officeDocument/2006/relationships/notesSlide"/><Relationship Id="rId1" Target="../slideLayouts/slideLayout2.xml" Type="http://schemas.openxmlformats.org/officeDocument/2006/relationships/slideLayout"/></Relationships>
</file>

<file path=ppt/slides/_rels/slide15.xml.rels><?xml version="1.0" encoding="UTF-8" standalone="yes" ?><Relationships xmlns="http://schemas.openxmlformats.org/package/2006/relationships"><Relationship Id="rId3" Target="../media/image11.jpeg" Type="http://schemas.openxmlformats.org/officeDocument/2006/relationships/image"/><Relationship Id="rId2" Target="../notesSlides/notesSlide15.xml" Type="http://schemas.openxmlformats.org/officeDocument/2006/relationships/notesSlide"/><Relationship Id="rId1" Target="../slideLayouts/slideLayout2.xml" Type="http://schemas.openxmlformats.org/officeDocument/2006/relationships/slideLayout"/></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arget="../media/image13.jpeg" Type="http://schemas.openxmlformats.org/officeDocument/2006/relationships/image"/><Relationship Id="rId2" Target="../notesSlides/notesSlide18.xml" Type="http://schemas.openxmlformats.org/officeDocument/2006/relationships/notesSlide"/><Relationship Id="rId1" Target="../slideLayouts/slideLayout2.xml" Type="http://schemas.openxmlformats.org/officeDocument/2006/relationships/slideLayout"/><Relationship Id="rId5" Target="../media/image15.png" Type="http://schemas.openxmlformats.org/officeDocument/2006/relationships/image"/><Relationship Id="rId4" Target="../media/image14.png" Type="http://schemas.openxmlformats.org/officeDocument/2006/relationships/image"/></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arget="../media/image16.jpeg" Type="http://schemas.openxmlformats.org/officeDocument/2006/relationships/image"/><Relationship Id="rId2" Target="../notesSlides/notesSlide20.xml" Type="http://schemas.openxmlformats.org/officeDocument/2006/relationships/notesSlide"/><Relationship Id="rId1" Target="../slideLayouts/slideLayout2.xml" Type="http://schemas.openxmlformats.org/officeDocument/2006/relationships/slideLayout"/><Relationship Id="rId4" Target="../media/image17.png" Type="http://schemas.openxmlformats.org/officeDocument/2006/relationships/image"/></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arget="../media/image18.jpeg" Type="http://schemas.openxmlformats.org/officeDocument/2006/relationships/image"/><Relationship Id="rId2" Target="../notesSlides/notesSlide23.xml" Type="http://schemas.openxmlformats.org/officeDocument/2006/relationships/notesSlide"/><Relationship Id="rId1" Target="../slideLayouts/slideLayout2.xml" Type="http://schemas.openxmlformats.org/officeDocument/2006/relationships/slideLayout"/></Relationships>
</file>

<file path=ppt/slides/_rels/slide24.xml.rels><?xml version="1.0" encoding="UTF-8" standalone="yes" ?><Relationships xmlns="http://schemas.openxmlformats.org/package/2006/relationships"><Relationship Id="rId3" Target="../media/image19.jpeg" Type="http://schemas.openxmlformats.org/officeDocument/2006/relationships/image"/><Relationship Id="rId2" Target="../notesSlides/notesSlide24.xml" Type="http://schemas.openxmlformats.org/officeDocument/2006/relationships/notesSlide"/><Relationship Id="rId1" Target="../slideLayouts/slideLayout2.xml" Type="http://schemas.openxmlformats.org/officeDocument/2006/relationships/slideLayout"/></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arget="../media/image22.jpeg" Type="http://schemas.openxmlformats.org/officeDocument/2006/relationships/image"/><Relationship Id="rId2" Target="../notesSlides/notesSlide27.xml" Type="http://schemas.openxmlformats.org/officeDocument/2006/relationships/notesSlide"/><Relationship Id="rId1" Target="../slideLayouts/slideLayout2.xml" Type="http://schemas.openxmlformats.org/officeDocument/2006/relationships/slideLayout"/></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rbernal01@gmail.com"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arget="../media/image2.jpeg" Type="http://schemas.openxmlformats.org/officeDocument/2006/relationships/image"/><Relationship Id="rId2" Target="../notesSlides/notesSlide5.xml" Type="http://schemas.openxmlformats.org/officeDocument/2006/relationships/notesSlide"/><Relationship Id="rId1" Target="../slideLayouts/slideLayout2.xml" Type="http://schemas.openxmlformats.org/officeDocument/2006/relationships/slideLayout"/></Relationships>
</file>

<file path=ppt/slides/_rels/slide6.xml.rels><?xml version="1.0" encoding="UTF-8" standalone="yes" ?><Relationships xmlns="http://schemas.openxmlformats.org/package/2006/relationships"><Relationship Id="rId3" Target="../media/image3.jpeg" Type="http://schemas.openxmlformats.org/officeDocument/2006/relationships/image"/><Relationship Id="rId2" Target="../notesSlides/notesSlide6.xml" Type="http://schemas.openxmlformats.org/officeDocument/2006/relationships/notesSlide"/><Relationship Id="rId1" Target="../slideLayouts/slideLayout2.xml" Type="http://schemas.openxmlformats.org/officeDocument/2006/relationships/slideLayout"/><Relationship Id="rId4" Target="../media/image4.jpeg" Type="http://schemas.openxmlformats.org/officeDocument/2006/relationships/image"/></Relationships>
</file>

<file path=ppt/slides/_rels/slide7.xml.rels><?xml version="1.0" encoding="UTF-8" standalone="yes" ?><Relationships xmlns="http://schemas.openxmlformats.org/package/2006/relationships"><Relationship Id="rId3" Target="../media/image5.jpeg" Type="http://schemas.openxmlformats.org/officeDocument/2006/relationships/image"/><Relationship Id="rId2" Target="../notesSlides/notesSlide7.xml" Type="http://schemas.openxmlformats.org/officeDocument/2006/relationships/notesSlide"/><Relationship Id="rId1" Target="../slideLayouts/slideLayout2.xml" Type="http://schemas.openxmlformats.org/officeDocument/2006/relationships/slideLayout"/><Relationship Id="rId4" Target="../media/image6.jpeg" Type="http://schemas.openxmlformats.org/officeDocument/2006/relationships/image"/></Relationships>
</file>

<file path=ppt/slides/_rels/slide8.xml.rels><?xml version="1.0" encoding="UTF-8" standalone="yes" ?><Relationships xmlns="http://schemas.openxmlformats.org/package/2006/relationships"><Relationship Id="rId3" Target="../media/image7.jpeg" Type="http://schemas.openxmlformats.org/officeDocument/2006/relationships/image"/><Relationship Id="rId2" Target="../notesSlides/notesSlide8.xml" Type="http://schemas.openxmlformats.org/officeDocument/2006/relationships/notesSlide"/><Relationship Id="rId1" Target="../slideLayouts/slideLayout2.xml" Type="http://schemas.openxmlformats.org/officeDocument/2006/relationships/slideLayout"/></Relationships>
</file>

<file path=ppt/slides/_rels/slide9.xml.rels><?xml version="1.0" encoding="UTF-8" standalone="yes" ?><Relationships xmlns="http://schemas.openxmlformats.org/package/2006/relationships"><Relationship Id="rId3" Target="../media/image8.jpeg" Type="http://schemas.openxmlformats.org/officeDocument/2006/relationships/image"/><Relationship Id="rId2" Target="../notesSlides/notesSlide9.xml" Type="http://schemas.openxmlformats.org/officeDocument/2006/relationships/notesSlide"/><Relationship Id="rId1" Target="../slideLayouts/slideLayout2.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
          <p:cNvSpPr txBox="1">
            <a:spLocks noGrp="1"/>
          </p:cNvSpPr>
          <p:nvPr>
            <p:ph type="ctrTitle"/>
          </p:nvPr>
        </p:nvSpPr>
        <p:spPr>
          <a:xfrm>
            <a:off x="1554479" y="1097280"/>
            <a:ext cx="9358257" cy="123444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6AEAA"/>
              </a:buClr>
              <a:buSzPts val="4800"/>
              <a:buFont typeface="Montserrat"/>
              <a:buNone/>
            </a:pPr>
            <a:r>
              <a:rPr lang="es-ES" sz="4800" b="1"/>
              <a:t>Neuralgia trigeminal </a:t>
            </a:r>
            <a:endParaRPr/>
          </a:p>
        </p:txBody>
      </p:sp>
      <p:sp>
        <p:nvSpPr>
          <p:cNvPr id="65" name="Google Shape;65;p1"/>
          <p:cNvSpPr txBox="1">
            <a:spLocks noGrp="1"/>
          </p:cNvSpPr>
          <p:nvPr>
            <p:ph type="subTitle" idx="1"/>
          </p:nvPr>
        </p:nvSpPr>
        <p:spPr>
          <a:xfrm>
            <a:off x="1554479" y="2722221"/>
            <a:ext cx="9144000" cy="134585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152B48"/>
              </a:buClr>
              <a:buSzPts val="2400"/>
              <a:buNone/>
            </a:pPr>
            <a:r>
              <a:rPr lang="es-ES"/>
              <a:t>Rafael Bernal Cobo </a:t>
            </a:r>
            <a:endParaRPr/>
          </a:p>
          <a:p>
            <a:pPr marL="0" lvl="0" indent="0" algn="ctr" rtl="0">
              <a:lnSpc>
                <a:spcPct val="90000"/>
              </a:lnSpc>
              <a:spcBef>
                <a:spcPts val="1000"/>
              </a:spcBef>
              <a:spcAft>
                <a:spcPts val="0"/>
              </a:spcAft>
              <a:buClr>
                <a:srgbClr val="152B48"/>
              </a:buClr>
              <a:buSzPts val="2400"/>
              <a:buNone/>
            </a:pPr>
            <a:r>
              <a:rPr lang="es-ES"/>
              <a:t>Residente neurología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1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096374" y="500021"/>
            <a:ext cx="6790826" cy="585795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1"/>
          <p:cNvSpPr txBox="1">
            <a:spLocks noGrp="1"/>
          </p:cNvSpPr>
          <p:nvPr>
            <p:ph type="title"/>
          </p:nvPr>
        </p:nvSpPr>
        <p:spPr>
          <a:xfrm>
            <a:off x="411480" y="480059"/>
            <a:ext cx="8144435" cy="8574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3600"/>
              <a:buFont typeface="Montserrat"/>
              <a:buNone/>
            </a:pPr>
            <a:r>
              <a:rPr lang="es-ES" sz="3600" b="1">
                <a:solidFill>
                  <a:srgbClr val="3BB0B0"/>
                </a:solidFill>
                <a:latin typeface="Montserrat"/>
                <a:ea typeface="Montserrat"/>
                <a:cs typeface="Montserrat"/>
                <a:sym typeface="Montserrat"/>
              </a:rPr>
              <a:t>Perlas significativas</a:t>
            </a:r>
            <a:endParaRPr/>
          </a:p>
        </p:txBody>
      </p:sp>
      <p:sp>
        <p:nvSpPr>
          <p:cNvPr id="155" name="Google Shape;155;p11"/>
          <p:cNvSpPr txBox="1">
            <a:spLocks noGrp="1"/>
          </p:cNvSpPr>
          <p:nvPr>
            <p:ph type="body" idx="1"/>
          </p:nvPr>
        </p:nvSpPr>
        <p:spPr>
          <a:xfrm>
            <a:off x="4897119" y="1765030"/>
            <a:ext cx="6979921" cy="3327940"/>
          </a:xfrm>
          <a:prstGeom prst="rect">
            <a:avLst/>
          </a:prstGeom>
          <a:noFill/>
          <a:ln>
            <a:noFill/>
          </a:ln>
        </p:spPr>
        <p:txBody>
          <a:bodyPr spcFirstLastPara="1" wrap="square" lIns="91425" tIns="45700" rIns="91425" bIns="45700" anchor="t" anchorCtr="0">
            <a:normAutofit/>
          </a:bodyPr>
          <a:lstStyle/>
          <a:p>
            <a:pPr marL="228600" lvl="0" indent="-228600" algn="l" rtl="0">
              <a:lnSpc>
                <a:spcPct val="70000"/>
              </a:lnSpc>
              <a:spcBef>
                <a:spcPts val="0"/>
              </a:spcBef>
              <a:spcAft>
                <a:spcPts val="0"/>
              </a:spcAft>
              <a:buClr>
                <a:srgbClr val="152B48"/>
              </a:buClr>
              <a:buSzPts val="1960"/>
              <a:buChar char="•"/>
            </a:pPr>
            <a:r>
              <a:rPr lang="es-ES" sz="1960" b="1">
                <a:latin typeface="Montserrat"/>
                <a:ea typeface="Montserrat"/>
                <a:cs typeface="Montserrat"/>
                <a:sym typeface="Montserrat"/>
              </a:rPr>
              <a:t>Córnea: </a:t>
            </a:r>
            <a:r>
              <a:rPr lang="es-ES" sz="1960">
                <a:latin typeface="Montserrat"/>
                <a:ea typeface="Montserrat"/>
                <a:cs typeface="Montserrat"/>
                <a:sym typeface="Montserrat"/>
              </a:rPr>
              <a:t>V1. </a:t>
            </a:r>
            <a:endParaRPr/>
          </a:p>
          <a:p>
            <a:pPr marL="228600" lvl="0" indent="-228600" algn="l" rtl="0">
              <a:lnSpc>
                <a:spcPct val="70000"/>
              </a:lnSpc>
              <a:spcBef>
                <a:spcPts val="1000"/>
              </a:spcBef>
              <a:spcAft>
                <a:spcPts val="0"/>
              </a:spcAft>
              <a:buClr>
                <a:srgbClr val="152B48"/>
              </a:buClr>
              <a:buSzPts val="1960"/>
              <a:buChar char="•"/>
            </a:pPr>
            <a:r>
              <a:rPr lang="es-ES" sz="1960" b="1">
                <a:latin typeface="Montserrat"/>
                <a:ea typeface="Montserrat"/>
                <a:cs typeface="Montserrat"/>
                <a:sym typeface="Montserrat"/>
              </a:rPr>
              <a:t>Mayoría de la nariz: </a:t>
            </a:r>
            <a:r>
              <a:rPr lang="es-ES" sz="1960">
                <a:latin typeface="Montserrat"/>
                <a:ea typeface="Montserrat"/>
                <a:cs typeface="Montserrat"/>
                <a:sym typeface="Montserrat"/>
              </a:rPr>
              <a:t>V1 parte lateral inferior: V2. </a:t>
            </a:r>
            <a:endParaRPr/>
          </a:p>
          <a:p>
            <a:pPr marL="228600" lvl="0" indent="-228600" algn="l" rtl="0">
              <a:lnSpc>
                <a:spcPct val="70000"/>
              </a:lnSpc>
              <a:spcBef>
                <a:spcPts val="1000"/>
              </a:spcBef>
              <a:spcAft>
                <a:spcPts val="0"/>
              </a:spcAft>
              <a:buClr>
                <a:srgbClr val="152B48"/>
              </a:buClr>
              <a:buSzPts val="1960"/>
              <a:buChar char="•"/>
            </a:pPr>
            <a:r>
              <a:rPr lang="es-ES" sz="1960">
                <a:latin typeface="Montserrat"/>
                <a:ea typeface="Montserrat"/>
                <a:cs typeface="Montserrat"/>
                <a:sym typeface="Montserrat"/>
              </a:rPr>
              <a:t>El territorio de V1 se extiende al cuero cabelludo hasta el vértice del cráneo. </a:t>
            </a:r>
            <a:endParaRPr/>
          </a:p>
          <a:p>
            <a:pPr marL="228600" lvl="0" indent="-228600" algn="l" rtl="0">
              <a:lnSpc>
                <a:spcPct val="70000"/>
              </a:lnSpc>
              <a:spcBef>
                <a:spcPts val="1000"/>
              </a:spcBef>
              <a:spcAft>
                <a:spcPts val="0"/>
              </a:spcAft>
              <a:buClr>
                <a:srgbClr val="152B48"/>
              </a:buClr>
              <a:buSzPts val="1960"/>
              <a:buChar char="•"/>
            </a:pPr>
            <a:r>
              <a:rPr lang="es-ES" sz="1960" b="1">
                <a:latin typeface="Montserrat"/>
                <a:ea typeface="Montserrat"/>
                <a:cs typeface="Montserrat"/>
                <a:sym typeface="Montserrat"/>
              </a:rPr>
              <a:t>Mejilla: </a:t>
            </a:r>
            <a:r>
              <a:rPr lang="es-ES" sz="1960">
                <a:latin typeface="Montserrat"/>
                <a:ea typeface="Montserrat"/>
                <a:cs typeface="Montserrat"/>
                <a:sym typeface="Montserrat"/>
              </a:rPr>
              <a:t>V2. </a:t>
            </a:r>
            <a:endParaRPr/>
          </a:p>
          <a:p>
            <a:pPr marL="228600" lvl="0" indent="-228600" algn="l" rtl="0">
              <a:lnSpc>
                <a:spcPct val="70000"/>
              </a:lnSpc>
              <a:spcBef>
                <a:spcPts val="1000"/>
              </a:spcBef>
              <a:spcAft>
                <a:spcPts val="0"/>
              </a:spcAft>
              <a:buClr>
                <a:srgbClr val="152B48"/>
              </a:buClr>
              <a:buSzPts val="1960"/>
              <a:buChar char="•"/>
            </a:pPr>
            <a:r>
              <a:rPr lang="es-ES" sz="1960" b="1">
                <a:latin typeface="Montserrat"/>
                <a:ea typeface="Montserrat"/>
                <a:cs typeface="Montserrat"/>
                <a:sym typeface="Montserrat"/>
              </a:rPr>
              <a:t>Mentón y labio inferior: </a:t>
            </a:r>
            <a:r>
              <a:rPr lang="es-ES" sz="1960">
                <a:latin typeface="Montserrat"/>
                <a:ea typeface="Montserrat"/>
                <a:cs typeface="Montserrat"/>
                <a:sym typeface="Montserrat"/>
              </a:rPr>
              <a:t>V3. </a:t>
            </a:r>
            <a:endParaRPr/>
          </a:p>
          <a:p>
            <a:pPr marL="228600" lvl="0" indent="-228600" algn="l" rtl="0">
              <a:lnSpc>
                <a:spcPct val="70000"/>
              </a:lnSpc>
              <a:spcBef>
                <a:spcPts val="1000"/>
              </a:spcBef>
              <a:spcAft>
                <a:spcPts val="0"/>
              </a:spcAft>
              <a:buClr>
                <a:srgbClr val="152B48"/>
              </a:buClr>
              <a:buSzPts val="1960"/>
              <a:buChar char="•"/>
            </a:pPr>
            <a:r>
              <a:rPr lang="es-ES" sz="1960" b="1">
                <a:latin typeface="Montserrat"/>
                <a:ea typeface="Montserrat"/>
                <a:cs typeface="Montserrat"/>
                <a:sym typeface="Montserrat"/>
              </a:rPr>
              <a:t>Ángulo de la mandíbula: </a:t>
            </a:r>
            <a:r>
              <a:rPr lang="es-ES" sz="1960">
                <a:latin typeface="Montserrat"/>
                <a:ea typeface="Montserrat"/>
                <a:cs typeface="Montserrat"/>
                <a:sym typeface="Montserrat"/>
              </a:rPr>
              <a:t>nervio auricular mayor (C2-C3).</a:t>
            </a:r>
            <a:endParaRPr/>
          </a:p>
          <a:p>
            <a:pPr marL="228600" lvl="0" indent="-228600" algn="l" rtl="0">
              <a:lnSpc>
                <a:spcPct val="70000"/>
              </a:lnSpc>
              <a:spcBef>
                <a:spcPts val="1000"/>
              </a:spcBef>
              <a:spcAft>
                <a:spcPts val="0"/>
              </a:spcAft>
              <a:buClr>
                <a:srgbClr val="152B48"/>
              </a:buClr>
              <a:buSzPts val="1960"/>
              <a:buChar char="•"/>
            </a:pPr>
            <a:r>
              <a:rPr lang="es-ES" sz="1960" b="1">
                <a:latin typeface="Montserrat"/>
                <a:ea typeface="Montserrat"/>
                <a:cs typeface="Montserrat"/>
                <a:sym typeface="Montserrat"/>
              </a:rPr>
              <a:t>Ganglios del trigémino: </a:t>
            </a:r>
            <a:r>
              <a:rPr lang="es-ES" sz="1960">
                <a:latin typeface="Montserrat"/>
                <a:ea typeface="Montserrat"/>
                <a:cs typeface="Montserrat"/>
                <a:sym typeface="Montserrat"/>
              </a:rPr>
              <a:t>ciliar, esfenopalatino, ótico, submaxilar. </a:t>
            </a:r>
            <a:endParaRPr sz="1960" b="1">
              <a:latin typeface="Montserrat"/>
              <a:ea typeface="Montserrat"/>
              <a:cs typeface="Montserrat"/>
              <a:sym typeface="Montserrat"/>
            </a:endParaRPr>
          </a:p>
          <a:p>
            <a:pPr marL="228600" lvl="0" indent="-104140" algn="l" rtl="0">
              <a:lnSpc>
                <a:spcPct val="70000"/>
              </a:lnSpc>
              <a:spcBef>
                <a:spcPts val="1000"/>
              </a:spcBef>
              <a:spcAft>
                <a:spcPts val="0"/>
              </a:spcAft>
              <a:buClr>
                <a:srgbClr val="152B48"/>
              </a:buClr>
              <a:buSzPts val="1960"/>
              <a:buNone/>
            </a:pPr>
            <a:endParaRPr sz="1960">
              <a:latin typeface="Montserrat"/>
              <a:ea typeface="Montserrat"/>
              <a:cs typeface="Montserrat"/>
              <a:sym typeface="Montserrat"/>
            </a:endParaRPr>
          </a:p>
          <a:p>
            <a:pPr marL="228600" lvl="0" indent="-104140" algn="l" rtl="0">
              <a:lnSpc>
                <a:spcPct val="70000"/>
              </a:lnSpc>
              <a:spcBef>
                <a:spcPts val="1000"/>
              </a:spcBef>
              <a:spcAft>
                <a:spcPts val="0"/>
              </a:spcAft>
              <a:buClr>
                <a:srgbClr val="152B48"/>
              </a:buClr>
              <a:buSzPts val="1960"/>
              <a:buNone/>
            </a:pPr>
            <a:endParaRPr sz="1960">
              <a:latin typeface="Montserrat"/>
              <a:ea typeface="Montserrat"/>
              <a:cs typeface="Montserrat"/>
              <a:sym typeface="Montserrat"/>
            </a:endParaRPr>
          </a:p>
          <a:p>
            <a:pPr marL="685800" lvl="1" indent="-121919" algn="l" rtl="0">
              <a:lnSpc>
                <a:spcPct val="70000"/>
              </a:lnSpc>
              <a:spcBef>
                <a:spcPts val="500"/>
              </a:spcBef>
              <a:spcAft>
                <a:spcPts val="0"/>
              </a:spcAft>
              <a:buClr>
                <a:srgbClr val="152B48"/>
              </a:buClr>
              <a:buSzPts val="1680"/>
              <a:buNone/>
            </a:pPr>
            <a:endParaRPr sz="1679">
              <a:latin typeface="Montserrat"/>
              <a:ea typeface="Montserrat"/>
              <a:cs typeface="Montserrat"/>
              <a:sym typeface="Montserrat"/>
            </a:endParaRPr>
          </a:p>
          <a:p>
            <a:pPr marL="685800" lvl="1" indent="-121919" algn="l" rtl="0">
              <a:lnSpc>
                <a:spcPct val="70000"/>
              </a:lnSpc>
              <a:spcBef>
                <a:spcPts val="500"/>
              </a:spcBef>
              <a:spcAft>
                <a:spcPts val="0"/>
              </a:spcAft>
              <a:buClr>
                <a:srgbClr val="152B48"/>
              </a:buClr>
              <a:buSzPts val="1680"/>
              <a:buNone/>
            </a:pPr>
            <a:endParaRPr sz="1679">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2"/>
          <p:cNvSpPr txBox="1">
            <a:spLocks noGrp="1"/>
          </p:cNvSpPr>
          <p:nvPr>
            <p:ph type="title"/>
          </p:nvPr>
        </p:nvSpPr>
        <p:spPr>
          <a:xfrm>
            <a:off x="396240" y="640001"/>
            <a:ext cx="8144435" cy="8574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3600"/>
              <a:buFont typeface="Montserrat"/>
              <a:buNone/>
            </a:pPr>
            <a:r>
              <a:rPr lang="es-ES" sz="3600" b="1">
                <a:solidFill>
                  <a:srgbClr val="3BB0B0"/>
                </a:solidFill>
                <a:latin typeface="Montserrat"/>
                <a:ea typeface="Montserrat"/>
                <a:cs typeface="Montserrat"/>
                <a:sym typeface="Montserrat"/>
              </a:rPr>
              <a:t>Definición </a:t>
            </a:r>
            <a:endParaRPr/>
          </a:p>
        </p:txBody>
      </p:sp>
      <p:sp>
        <p:nvSpPr>
          <p:cNvPr id="162" name="Google Shape;162;p12"/>
          <p:cNvSpPr txBox="1">
            <a:spLocks noGrp="1"/>
          </p:cNvSpPr>
          <p:nvPr>
            <p:ph type="body" idx="1"/>
          </p:nvPr>
        </p:nvSpPr>
        <p:spPr>
          <a:xfrm>
            <a:off x="4468457" y="1702298"/>
            <a:ext cx="7206114" cy="3453404"/>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rgbClr val="152B48"/>
              </a:buClr>
              <a:buSzPts val="2800"/>
              <a:buChar char="•"/>
            </a:pPr>
            <a:r>
              <a:rPr lang="es-ES" i="1">
                <a:latin typeface="Montserrat"/>
                <a:ea typeface="Montserrat"/>
                <a:cs typeface="Montserrat"/>
                <a:sym typeface="Montserrat"/>
              </a:rPr>
              <a:t>“Tic douloureux”.</a:t>
            </a:r>
            <a:endParaRPr/>
          </a:p>
          <a:p>
            <a:pPr marL="228600" lvl="0" indent="-228600" algn="just" rtl="0">
              <a:lnSpc>
                <a:spcPct val="90000"/>
              </a:lnSpc>
              <a:spcBef>
                <a:spcPts val="1000"/>
              </a:spcBef>
              <a:spcAft>
                <a:spcPts val="0"/>
              </a:spcAft>
              <a:buClr>
                <a:srgbClr val="152B48"/>
              </a:buClr>
              <a:buSzPts val="2800"/>
              <a:buChar char="•"/>
            </a:pPr>
            <a:r>
              <a:rPr lang="es-ES" b="1">
                <a:latin typeface="Montserrat"/>
                <a:ea typeface="Montserrat"/>
                <a:cs typeface="Montserrat"/>
                <a:sym typeface="Montserrat"/>
              </a:rPr>
              <a:t>ICHD-3:</a:t>
            </a:r>
            <a:r>
              <a:rPr lang="es-ES">
                <a:latin typeface="Montserrat"/>
                <a:ea typeface="Montserrat"/>
                <a:cs typeface="Montserrat"/>
                <a:sym typeface="Montserrat"/>
              </a:rPr>
              <a:t> breves episodios recurrentes de dolor tipo “descarga eléctrica”, de inicio y terminación abruptos, en la distribución de una o más divisiones del 5to nervio craneal típicamente desencadenados por un estímulo inocuo.  </a:t>
            </a:r>
            <a:endParaRPr/>
          </a:p>
          <a:p>
            <a:pPr marL="0" lvl="0" indent="0" algn="l" rtl="0">
              <a:lnSpc>
                <a:spcPct val="90000"/>
              </a:lnSpc>
              <a:spcBef>
                <a:spcPts val="1000"/>
              </a:spcBef>
              <a:spcAft>
                <a:spcPts val="0"/>
              </a:spcAft>
              <a:buClr>
                <a:srgbClr val="152B48"/>
              </a:buClr>
              <a:buSzPts val="2800"/>
              <a:buNone/>
            </a:pPr>
            <a:endParaRPr>
              <a:latin typeface="Montserrat"/>
              <a:ea typeface="Montserrat"/>
              <a:cs typeface="Montserrat"/>
              <a:sym typeface="Montserrat"/>
            </a:endParaRPr>
          </a:p>
          <a:p>
            <a:pPr marL="685800" lvl="1" indent="-76200" algn="l" rtl="0">
              <a:lnSpc>
                <a:spcPct val="90000"/>
              </a:lnSpc>
              <a:spcBef>
                <a:spcPts val="500"/>
              </a:spcBef>
              <a:spcAft>
                <a:spcPts val="0"/>
              </a:spcAft>
              <a:buClr>
                <a:srgbClr val="152B48"/>
              </a:buClr>
              <a:buSzPts val="2400"/>
              <a:buNone/>
            </a:pPr>
            <a:endParaRPr>
              <a:latin typeface="Montserrat"/>
              <a:ea typeface="Montserrat"/>
              <a:cs typeface="Montserrat"/>
              <a:sym typeface="Montserrat"/>
            </a:endParaRPr>
          </a:p>
          <a:p>
            <a:pPr marL="685800" lvl="1" indent="-76200" algn="l" rtl="0">
              <a:lnSpc>
                <a:spcPct val="90000"/>
              </a:lnSpc>
              <a:spcBef>
                <a:spcPts val="500"/>
              </a:spcBef>
              <a:spcAft>
                <a:spcPts val="0"/>
              </a:spcAft>
              <a:buClr>
                <a:srgbClr val="152B48"/>
              </a:buClr>
              <a:buSzPts val="2400"/>
              <a:buNone/>
            </a:pPr>
            <a:endParaRPr>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3"/>
          <p:cNvSpPr txBox="1">
            <a:spLocks noGrp="1"/>
          </p:cNvSpPr>
          <p:nvPr>
            <p:ph type="title"/>
          </p:nvPr>
        </p:nvSpPr>
        <p:spPr>
          <a:xfrm>
            <a:off x="441960" y="510539"/>
            <a:ext cx="8144435" cy="8574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3600"/>
              <a:buFont typeface="Montserrat"/>
              <a:buNone/>
            </a:pPr>
            <a:r>
              <a:rPr lang="es-ES" sz="3600" b="1">
                <a:solidFill>
                  <a:srgbClr val="3BB0B0"/>
                </a:solidFill>
                <a:latin typeface="Montserrat"/>
                <a:ea typeface="Montserrat"/>
                <a:cs typeface="Montserrat"/>
                <a:sym typeface="Montserrat"/>
              </a:rPr>
              <a:t>Epidemiología</a:t>
            </a:r>
            <a:endParaRPr/>
          </a:p>
        </p:txBody>
      </p:sp>
      <p:sp>
        <p:nvSpPr>
          <p:cNvPr id="169" name="Google Shape;169;p13"/>
          <p:cNvSpPr txBox="1">
            <a:spLocks noGrp="1"/>
          </p:cNvSpPr>
          <p:nvPr>
            <p:ph type="body" idx="1"/>
          </p:nvPr>
        </p:nvSpPr>
        <p:spPr>
          <a:xfrm>
            <a:off x="4734559" y="1475533"/>
            <a:ext cx="7138035" cy="3906933"/>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Clr>
                <a:srgbClr val="152B48"/>
              </a:buClr>
              <a:buSzPts val="2590"/>
              <a:buChar char="•"/>
            </a:pPr>
            <a:r>
              <a:rPr lang="es-ES" sz="2590">
                <a:latin typeface="Montserrat"/>
                <a:ea typeface="Montserrat"/>
                <a:cs typeface="Montserrat"/>
                <a:sym typeface="Montserrat"/>
              </a:rPr>
              <a:t>Neuralgia más frecuente en el adulto.</a:t>
            </a:r>
            <a:endParaRPr/>
          </a:p>
          <a:p>
            <a:pPr marL="228600" lvl="0" indent="-228600" algn="l" rtl="0">
              <a:lnSpc>
                <a:spcPct val="80000"/>
              </a:lnSpc>
              <a:spcBef>
                <a:spcPts val="1000"/>
              </a:spcBef>
              <a:spcAft>
                <a:spcPts val="0"/>
              </a:spcAft>
              <a:buClr>
                <a:srgbClr val="152B48"/>
              </a:buClr>
              <a:buSzPts val="2590"/>
              <a:buChar char="•"/>
            </a:pPr>
            <a:r>
              <a:rPr lang="es-ES" sz="2590">
                <a:latin typeface="Montserrat"/>
                <a:ea typeface="Montserrat"/>
                <a:cs typeface="Montserrat"/>
                <a:sym typeface="Montserrat"/>
              </a:rPr>
              <a:t>Mayoría esporádicos.</a:t>
            </a:r>
            <a:endParaRPr/>
          </a:p>
          <a:p>
            <a:pPr marL="228600" lvl="0" indent="-228600" algn="l" rtl="0">
              <a:lnSpc>
                <a:spcPct val="80000"/>
              </a:lnSpc>
              <a:spcBef>
                <a:spcPts val="1000"/>
              </a:spcBef>
              <a:spcAft>
                <a:spcPts val="0"/>
              </a:spcAft>
              <a:buClr>
                <a:srgbClr val="152B48"/>
              </a:buClr>
              <a:buSzPts val="2590"/>
              <a:buChar char="•"/>
            </a:pPr>
            <a:r>
              <a:rPr lang="es-ES" sz="2590" b="1">
                <a:latin typeface="Montserrat"/>
                <a:ea typeface="Montserrat"/>
                <a:cs typeface="Montserrat"/>
                <a:sym typeface="Montserrat"/>
              </a:rPr>
              <a:t>Incidencia: </a:t>
            </a:r>
            <a:r>
              <a:rPr lang="es-ES" sz="2590">
                <a:latin typeface="Montserrat"/>
                <a:ea typeface="Montserrat"/>
                <a:cs typeface="Montserrat"/>
                <a:sym typeface="Montserrat"/>
              </a:rPr>
              <a:t>4.3 -27 x 100000/año.</a:t>
            </a:r>
            <a:endParaRPr/>
          </a:p>
          <a:p>
            <a:pPr marL="228600" lvl="0" indent="-228600" algn="l" rtl="0">
              <a:lnSpc>
                <a:spcPct val="80000"/>
              </a:lnSpc>
              <a:spcBef>
                <a:spcPts val="1000"/>
              </a:spcBef>
              <a:spcAft>
                <a:spcPts val="0"/>
              </a:spcAft>
              <a:buClr>
                <a:srgbClr val="152B48"/>
              </a:buClr>
              <a:buSzPts val="2590"/>
              <a:buChar char="•"/>
            </a:pPr>
            <a:r>
              <a:rPr lang="es-ES" sz="2590">
                <a:latin typeface="Montserrat"/>
                <a:ea typeface="Montserrat"/>
                <a:cs typeface="Montserrat"/>
                <a:sym typeface="Montserrat"/>
              </a:rPr>
              <a:t>Mayor en mujeres y aumenta con la edad (1.5-1.7:1).</a:t>
            </a:r>
            <a:endParaRPr/>
          </a:p>
          <a:p>
            <a:pPr marL="228600" lvl="0" indent="-228600" algn="l" rtl="0">
              <a:lnSpc>
                <a:spcPct val="80000"/>
              </a:lnSpc>
              <a:spcBef>
                <a:spcPts val="1000"/>
              </a:spcBef>
              <a:spcAft>
                <a:spcPts val="0"/>
              </a:spcAft>
              <a:buClr>
                <a:srgbClr val="152B48"/>
              </a:buClr>
              <a:buSzPts val="2590"/>
              <a:buChar char="•"/>
            </a:pPr>
            <a:r>
              <a:rPr lang="es-ES" sz="2590" b="1">
                <a:latin typeface="Montserrat"/>
                <a:ea typeface="Montserrat"/>
                <a:cs typeface="Montserrat"/>
                <a:sym typeface="Montserrat"/>
              </a:rPr>
              <a:t>Prevalencia durante la vida: </a:t>
            </a:r>
            <a:r>
              <a:rPr lang="es-ES" sz="2590">
                <a:latin typeface="Montserrat"/>
                <a:ea typeface="Montserrat"/>
                <a:cs typeface="Montserrat"/>
                <a:sym typeface="Montserrat"/>
              </a:rPr>
              <a:t>0.16-0.3%.</a:t>
            </a:r>
            <a:endParaRPr/>
          </a:p>
          <a:p>
            <a:pPr marL="228600" lvl="0" indent="-228600" algn="l" rtl="0">
              <a:lnSpc>
                <a:spcPct val="80000"/>
              </a:lnSpc>
              <a:spcBef>
                <a:spcPts val="1000"/>
              </a:spcBef>
              <a:spcAft>
                <a:spcPts val="0"/>
              </a:spcAft>
              <a:buClr>
                <a:srgbClr val="152B48"/>
              </a:buClr>
              <a:buSzPts val="2590"/>
              <a:buChar char="•"/>
            </a:pPr>
            <a:r>
              <a:rPr lang="es-ES" sz="2590" b="1">
                <a:latin typeface="Montserrat"/>
                <a:ea typeface="Montserrat"/>
                <a:cs typeface="Montserrat"/>
                <a:sym typeface="Montserrat"/>
              </a:rPr>
              <a:t>Edad promedio: </a:t>
            </a:r>
            <a:endParaRPr/>
          </a:p>
          <a:p>
            <a:pPr marL="685800" lvl="1" indent="-228600" algn="l" rtl="0">
              <a:lnSpc>
                <a:spcPct val="80000"/>
              </a:lnSpc>
              <a:spcBef>
                <a:spcPts val="500"/>
              </a:spcBef>
              <a:spcAft>
                <a:spcPts val="0"/>
              </a:spcAft>
              <a:buClr>
                <a:srgbClr val="152B48"/>
              </a:buClr>
              <a:buSzPts val="2220"/>
              <a:buChar char="•"/>
            </a:pPr>
            <a:r>
              <a:rPr lang="es-ES" sz="2220">
                <a:latin typeface="Montserrat"/>
                <a:ea typeface="Montserrat"/>
                <a:cs typeface="Montserrat"/>
                <a:sym typeface="Montserrat"/>
              </a:rPr>
              <a:t>53 años (clásica). </a:t>
            </a:r>
            <a:endParaRPr/>
          </a:p>
          <a:p>
            <a:pPr marL="685800" lvl="1" indent="-228600" algn="l" rtl="0">
              <a:lnSpc>
                <a:spcPct val="80000"/>
              </a:lnSpc>
              <a:spcBef>
                <a:spcPts val="500"/>
              </a:spcBef>
              <a:spcAft>
                <a:spcPts val="0"/>
              </a:spcAft>
              <a:buClr>
                <a:srgbClr val="152B48"/>
              </a:buClr>
              <a:buSzPts val="2220"/>
              <a:buChar char="•"/>
            </a:pPr>
            <a:r>
              <a:rPr lang="es-ES" sz="2220">
                <a:latin typeface="Montserrat"/>
                <a:ea typeface="Montserrat"/>
                <a:cs typeface="Montserrat"/>
                <a:sym typeface="Montserrat"/>
              </a:rPr>
              <a:t>43 años (secundaria). </a:t>
            </a:r>
            <a:endParaRPr/>
          </a:p>
          <a:p>
            <a:pPr marL="228600" lvl="0" indent="-64135" algn="l" rtl="0">
              <a:lnSpc>
                <a:spcPct val="80000"/>
              </a:lnSpc>
              <a:spcBef>
                <a:spcPts val="1000"/>
              </a:spcBef>
              <a:spcAft>
                <a:spcPts val="0"/>
              </a:spcAft>
              <a:buClr>
                <a:srgbClr val="152B48"/>
              </a:buClr>
              <a:buSzPts val="2590"/>
              <a:buNone/>
            </a:pPr>
            <a:endParaRPr sz="2590">
              <a:latin typeface="Montserrat"/>
              <a:ea typeface="Montserrat"/>
              <a:cs typeface="Montserrat"/>
              <a:sym typeface="Montserrat"/>
            </a:endParaRPr>
          </a:p>
          <a:p>
            <a:pPr marL="685800" lvl="1" indent="-87630" algn="l" rtl="0">
              <a:lnSpc>
                <a:spcPct val="80000"/>
              </a:lnSpc>
              <a:spcBef>
                <a:spcPts val="500"/>
              </a:spcBef>
              <a:spcAft>
                <a:spcPts val="0"/>
              </a:spcAft>
              <a:buClr>
                <a:srgbClr val="152B48"/>
              </a:buClr>
              <a:buSzPts val="2220"/>
              <a:buNone/>
            </a:pPr>
            <a:endParaRPr sz="2220">
              <a:latin typeface="Montserrat"/>
              <a:ea typeface="Montserrat"/>
              <a:cs typeface="Montserrat"/>
              <a:sym typeface="Montserrat"/>
            </a:endParaRPr>
          </a:p>
          <a:p>
            <a:pPr marL="685800" lvl="1" indent="-87630" algn="l" rtl="0">
              <a:lnSpc>
                <a:spcPct val="80000"/>
              </a:lnSpc>
              <a:spcBef>
                <a:spcPts val="500"/>
              </a:spcBef>
              <a:spcAft>
                <a:spcPts val="0"/>
              </a:spcAft>
              <a:buClr>
                <a:srgbClr val="152B48"/>
              </a:buClr>
              <a:buSzPts val="2220"/>
              <a:buNone/>
            </a:pPr>
            <a:endParaRPr sz="2220">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4"/>
          <p:cNvSpPr txBox="1">
            <a:spLocks noGrp="1"/>
          </p:cNvSpPr>
          <p:nvPr>
            <p:ph type="title"/>
          </p:nvPr>
        </p:nvSpPr>
        <p:spPr>
          <a:xfrm>
            <a:off x="508000" y="126799"/>
            <a:ext cx="6222047" cy="7820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3200"/>
              <a:buFont typeface="Montserrat"/>
              <a:buNone/>
            </a:pPr>
            <a:r>
              <a:rPr lang="es-ES" sz="3200" b="1">
                <a:solidFill>
                  <a:srgbClr val="3BB0B0"/>
                </a:solidFill>
                <a:latin typeface="Montserrat"/>
                <a:ea typeface="Montserrat"/>
                <a:cs typeface="Montserrat"/>
                <a:sym typeface="Montserrat"/>
              </a:rPr>
              <a:t>Fisiopatología NT clásica </a:t>
            </a:r>
            <a:endParaRPr/>
          </a:p>
        </p:txBody>
      </p:sp>
      <p:sp>
        <p:nvSpPr>
          <p:cNvPr id="176" name="Google Shape;176;p14"/>
          <p:cNvSpPr txBox="1">
            <a:spLocks noGrp="1"/>
          </p:cNvSpPr>
          <p:nvPr>
            <p:ph type="body" idx="1"/>
          </p:nvPr>
        </p:nvSpPr>
        <p:spPr>
          <a:xfrm>
            <a:off x="606598" y="1962471"/>
            <a:ext cx="6548181" cy="3906933"/>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rgbClr val="152B48"/>
              </a:buClr>
              <a:buSzPts val="2800"/>
              <a:buNone/>
            </a:pPr>
            <a:endParaRPr>
              <a:latin typeface="Montserrat"/>
              <a:ea typeface="Montserrat"/>
              <a:cs typeface="Montserrat"/>
              <a:sym typeface="Montserrat"/>
            </a:endParaRPr>
          </a:p>
          <a:p>
            <a:pPr marL="685800" lvl="1" indent="-76200" algn="l" rtl="0">
              <a:lnSpc>
                <a:spcPct val="90000"/>
              </a:lnSpc>
              <a:spcBef>
                <a:spcPts val="500"/>
              </a:spcBef>
              <a:spcAft>
                <a:spcPts val="0"/>
              </a:spcAft>
              <a:buClr>
                <a:srgbClr val="152B48"/>
              </a:buClr>
              <a:buSzPts val="2400"/>
              <a:buNone/>
            </a:pPr>
            <a:endParaRPr>
              <a:latin typeface="Montserrat"/>
              <a:ea typeface="Montserrat"/>
              <a:cs typeface="Montserrat"/>
              <a:sym typeface="Montserrat"/>
            </a:endParaRPr>
          </a:p>
          <a:p>
            <a:pPr marL="685800" lvl="1" indent="-76200" algn="l" rtl="0">
              <a:lnSpc>
                <a:spcPct val="90000"/>
              </a:lnSpc>
              <a:spcBef>
                <a:spcPts val="500"/>
              </a:spcBef>
              <a:spcAft>
                <a:spcPts val="0"/>
              </a:spcAft>
              <a:buClr>
                <a:srgbClr val="152B48"/>
              </a:buClr>
              <a:buSzPts val="2400"/>
              <a:buNone/>
            </a:pPr>
            <a:endParaRPr>
              <a:latin typeface="Montserrat"/>
              <a:ea typeface="Montserrat"/>
              <a:cs typeface="Montserrat"/>
              <a:sym typeface="Montserrat"/>
            </a:endParaRPr>
          </a:p>
        </p:txBody>
      </p:sp>
      <p:grpSp>
        <p:nvGrpSpPr>
          <p:cNvPr id="177" name="Google Shape;177;p14"/>
          <p:cNvGrpSpPr/>
          <p:nvPr/>
        </p:nvGrpSpPr>
        <p:grpSpPr>
          <a:xfrm>
            <a:off x="5684920" y="1580539"/>
            <a:ext cx="5865413" cy="4148601"/>
            <a:chOff x="1195386" y="1097"/>
            <a:chExt cx="5865413" cy="4148601"/>
          </a:xfrm>
        </p:grpSpPr>
        <p:sp>
          <p:nvSpPr>
            <p:cNvPr id="178" name="Google Shape;178;p14"/>
            <p:cNvSpPr/>
            <p:nvPr/>
          </p:nvSpPr>
          <p:spPr>
            <a:xfrm>
              <a:off x="3181131" y="2255775"/>
              <a:ext cx="1893923" cy="1893923"/>
            </a:xfrm>
            <a:prstGeom prst="ellipse">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4"/>
            <p:cNvSpPr txBox="1"/>
            <p:nvPr/>
          </p:nvSpPr>
          <p:spPr>
            <a:xfrm>
              <a:off x="3458490" y="2533134"/>
              <a:ext cx="1339205" cy="1339205"/>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lt1"/>
                </a:buClr>
                <a:buSzPts val="5400"/>
                <a:buFont typeface="Montserrat"/>
                <a:buNone/>
              </a:pPr>
              <a:r>
                <a:rPr lang="es-ES" sz="5400" b="0" i="0" u="none" strike="noStrike" cap="none">
                  <a:solidFill>
                    <a:schemeClr val="lt1"/>
                  </a:solidFill>
                  <a:latin typeface="Montserrat"/>
                  <a:ea typeface="Montserrat"/>
                  <a:cs typeface="Montserrat"/>
                  <a:sym typeface="Montserrat"/>
                </a:rPr>
                <a:t>NT </a:t>
              </a:r>
              <a:endParaRPr/>
            </a:p>
          </p:txBody>
        </p:sp>
        <p:sp>
          <p:nvSpPr>
            <p:cNvPr id="180" name="Google Shape;180;p14"/>
            <p:cNvSpPr/>
            <p:nvPr/>
          </p:nvSpPr>
          <p:spPr>
            <a:xfrm rot="-8700000">
              <a:off x="1963834" y="1925270"/>
              <a:ext cx="1450562" cy="539768"/>
            </a:xfrm>
            <a:prstGeom prst="leftArrow">
              <a:avLst>
                <a:gd name="adj1" fmla="val 60000"/>
                <a:gd name="adj2" fmla="val 50000"/>
              </a:avLst>
            </a:prstGeom>
            <a:solidFill>
              <a:srgbClr val="599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4"/>
            <p:cNvSpPr/>
            <p:nvPr/>
          </p:nvSpPr>
          <p:spPr>
            <a:xfrm>
              <a:off x="1195386" y="1059459"/>
              <a:ext cx="1799227" cy="1439382"/>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4"/>
            <p:cNvSpPr txBox="1"/>
            <p:nvPr/>
          </p:nvSpPr>
          <p:spPr>
            <a:xfrm>
              <a:off x="1237544" y="1101617"/>
              <a:ext cx="1714911" cy="1355066"/>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lt1"/>
                </a:buClr>
                <a:buSzPts val="1200"/>
                <a:buFont typeface="Montserrat"/>
                <a:buNone/>
              </a:pPr>
              <a:r>
                <a:rPr lang="es-ES" sz="1200" b="0" i="0" u="none" strike="noStrike" cap="none">
                  <a:solidFill>
                    <a:schemeClr val="lt1"/>
                  </a:solidFill>
                  <a:latin typeface="Montserrat"/>
                  <a:ea typeface="Montserrat"/>
                  <a:cs typeface="Montserrat"/>
                  <a:sym typeface="Montserrat"/>
                </a:rPr>
                <a:t>Transmisión anómala y efáptica</a:t>
              </a:r>
              <a:endParaRPr sz="1200" b="0" i="0" u="none" strike="noStrike" cap="none">
                <a:solidFill>
                  <a:schemeClr val="lt1"/>
                </a:solidFill>
                <a:latin typeface="Montserrat"/>
                <a:ea typeface="Montserrat"/>
                <a:cs typeface="Montserrat"/>
                <a:sym typeface="Montserrat"/>
              </a:endParaRPr>
            </a:p>
          </p:txBody>
        </p:sp>
        <p:sp>
          <p:nvSpPr>
            <p:cNvPr id="183" name="Google Shape;183;p14"/>
            <p:cNvSpPr/>
            <p:nvPr/>
          </p:nvSpPr>
          <p:spPr>
            <a:xfrm rot="-5400000">
              <a:off x="3402811" y="1176185"/>
              <a:ext cx="1450562" cy="539768"/>
            </a:xfrm>
            <a:prstGeom prst="leftArrow">
              <a:avLst>
                <a:gd name="adj1" fmla="val 60000"/>
                <a:gd name="adj2" fmla="val 50000"/>
              </a:avLst>
            </a:prstGeom>
            <a:solidFill>
              <a:srgbClr val="4CC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3228479" y="1097"/>
              <a:ext cx="1799227" cy="1439382"/>
            </a:xfrm>
            <a:prstGeom prst="roundRect">
              <a:avLst>
                <a:gd name="adj" fmla="val 10000"/>
              </a:avLst>
            </a:prstGeom>
            <a:solidFill>
              <a:srgbClr val="4CC3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txBox="1"/>
            <p:nvPr/>
          </p:nvSpPr>
          <p:spPr>
            <a:xfrm>
              <a:off x="3270637" y="43255"/>
              <a:ext cx="1714911" cy="1355066"/>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lt1"/>
                </a:buClr>
                <a:buSzPts val="1200"/>
                <a:buFont typeface="Montserrat"/>
                <a:buNone/>
              </a:pPr>
              <a:r>
                <a:rPr lang="es-ES" sz="1200" b="0" i="0" u="none" strike="noStrike" cap="none">
                  <a:solidFill>
                    <a:schemeClr val="lt1"/>
                  </a:solidFill>
                  <a:latin typeface="Montserrat"/>
                  <a:ea typeface="Montserrat"/>
                  <a:cs typeface="Montserrat"/>
                  <a:sym typeface="Montserrat"/>
                </a:rPr>
                <a:t>Desmielinización focal </a:t>
              </a:r>
              <a:endParaRPr/>
            </a:p>
          </p:txBody>
        </p:sp>
        <p:sp>
          <p:nvSpPr>
            <p:cNvPr id="186" name="Google Shape;186;p14"/>
            <p:cNvSpPr/>
            <p:nvPr/>
          </p:nvSpPr>
          <p:spPr>
            <a:xfrm rot="-2100000">
              <a:off x="4841789" y="1925270"/>
              <a:ext cx="1450562" cy="539768"/>
            </a:xfrm>
            <a:prstGeom prst="leftArrow">
              <a:avLst>
                <a:gd name="adj1" fmla="val 60000"/>
                <a:gd name="adj2" fmla="val 50000"/>
              </a:avLst>
            </a:prstGeom>
            <a:solidFill>
              <a:srgbClr val="6FA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4"/>
            <p:cNvSpPr/>
            <p:nvPr/>
          </p:nvSpPr>
          <p:spPr>
            <a:xfrm>
              <a:off x="5261572" y="1059459"/>
              <a:ext cx="1799227" cy="1439382"/>
            </a:xfrm>
            <a:prstGeom prst="roundRect">
              <a:avLst>
                <a:gd name="adj" fmla="val 10000"/>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4"/>
            <p:cNvSpPr txBox="1"/>
            <p:nvPr/>
          </p:nvSpPr>
          <p:spPr>
            <a:xfrm>
              <a:off x="5303730" y="1101617"/>
              <a:ext cx="1714911" cy="1355066"/>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lt1"/>
                </a:buClr>
                <a:buSzPts val="1200"/>
                <a:buFont typeface="Montserrat"/>
                <a:buNone/>
              </a:pPr>
              <a:r>
                <a:rPr lang="es-ES" sz="1200" b="0" i="0" u="none" strike="noStrike" cap="none">
                  <a:solidFill>
                    <a:schemeClr val="lt1"/>
                  </a:solidFill>
                  <a:latin typeface="Montserrat"/>
                  <a:ea typeface="Montserrat"/>
                  <a:cs typeface="Montserrat"/>
                  <a:sym typeface="Montserrat"/>
                </a:rPr>
                <a:t>Sensibilización central </a:t>
              </a:r>
              <a:endParaRPr/>
            </a:p>
          </p:txBody>
        </p:sp>
      </p:grpSp>
      <p:pic>
        <p:nvPicPr>
          <p:cNvPr id="189" name="Google Shape;189;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08000" y="908882"/>
            <a:ext cx="4558807" cy="294371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5"/>
          <p:cNvSpPr txBox="1">
            <a:spLocks noGrp="1"/>
          </p:cNvSpPr>
          <p:nvPr>
            <p:ph type="title"/>
          </p:nvPr>
        </p:nvSpPr>
        <p:spPr>
          <a:xfrm>
            <a:off x="366285" y="179254"/>
            <a:ext cx="8144435" cy="8574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3600"/>
              <a:buFont typeface="Montserrat"/>
              <a:buNone/>
            </a:pPr>
            <a:r>
              <a:rPr lang="es-ES" sz="3600" b="1">
                <a:solidFill>
                  <a:srgbClr val="3BB0B0"/>
                </a:solidFill>
                <a:latin typeface="Montserrat"/>
                <a:ea typeface="Montserrat"/>
                <a:cs typeface="Montserrat"/>
                <a:sym typeface="Montserrat"/>
              </a:rPr>
              <a:t>Etiología secundaria</a:t>
            </a:r>
            <a:endParaRPr/>
          </a:p>
        </p:txBody>
      </p:sp>
      <p:sp>
        <p:nvSpPr>
          <p:cNvPr id="196" name="Google Shape;196;p15"/>
          <p:cNvSpPr txBox="1">
            <a:spLocks noGrp="1"/>
          </p:cNvSpPr>
          <p:nvPr>
            <p:ph type="body" idx="1"/>
          </p:nvPr>
        </p:nvSpPr>
        <p:spPr>
          <a:xfrm>
            <a:off x="838200" y="2081122"/>
            <a:ext cx="10515600" cy="3906933"/>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rgbClr val="152B48"/>
              </a:buClr>
              <a:buSzPts val="2800"/>
              <a:buNone/>
            </a:pPr>
            <a:endParaRPr>
              <a:latin typeface="Montserrat"/>
              <a:ea typeface="Montserrat"/>
              <a:cs typeface="Montserrat"/>
              <a:sym typeface="Montserrat"/>
            </a:endParaRPr>
          </a:p>
          <a:p>
            <a:pPr marL="685800" lvl="1" indent="-76200" algn="l" rtl="0">
              <a:lnSpc>
                <a:spcPct val="90000"/>
              </a:lnSpc>
              <a:spcBef>
                <a:spcPts val="500"/>
              </a:spcBef>
              <a:spcAft>
                <a:spcPts val="0"/>
              </a:spcAft>
              <a:buClr>
                <a:srgbClr val="152B48"/>
              </a:buClr>
              <a:buSzPts val="2400"/>
              <a:buNone/>
            </a:pPr>
            <a:endParaRPr>
              <a:latin typeface="Montserrat"/>
              <a:ea typeface="Montserrat"/>
              <a:cs typeface="Montserrat"/>
              <a:sym typeface="Montserrat"/>
            </a:endParaRPr>
          </a:p>
          <a:p>
            <a:pPr marL="685800" lvl="1" indent="-76200" algn="l" rtl="0">
              <a:lnSpc>
                <a:spcPct val="90000"/>
              </a:lnSpc>
              <a:spcBef>
                <a:spcPts val="500"/>
              </a:spcBef>
              <a:spcAft>
                <a:spcPts val="0"/>
              </a:spcAft>
              <a:buClr>
                <a:srgbClr val="152B48"/>
              </a:buClr>
              <a:buSzPts val="2400"/>
              <a:buNone/>
            </a:pPr>
            <a:endParaRPr>
              <a:latin typeface="Montserrat"/>
              <a:ea typeface="Montserrat"/>
              <a:cs typeface="Montserrat"/>
              <a:sym typeface="Montserrat"/>
            </a:endParaRPr>
          </a:p>
        </p:txBody>
      </p:sp>
      <p:pic>
        <p:nvPicPr>
          <p:cNvPr id="197" name="Google Shape;197;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109060" y="964928"/>
            <a:ext cx="7973879" cy="2067515"/>
          </a:xfrm>
          <a:prstGeom prst="rect">
            <a:avLst/>
          </a:prstGeom>
          <a:noFill/>
          <a:ln w="9525" cap="flat" cmpd="sng">
            <a:solidFill>
              <a:schemeClr val="accent1"/>
            </a:solidFill>
            <a:prstDash val="solid"/>
            <a:round/>
            <a:headEnd type="none" w="sm" len="sm"/>
            <a:tailEnd type="none" w="sm" len="sm"/>
          </a:ln>
        </p:spPr>
      </p:pic>
      <p:sp>
        <p:nvSpPr>
          <p:cNvPr id="198" name="Google Shape;198;p15"/>
          <p:cNvSpPr/>
          <p:nvPr/>
        </p:nvSpPr>
        <p:spPr>
          <a:xfrm>
            <a:off x="8289899" y="4848063"/>
            <a:ext cx="1793040" cy="129632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600" b="0" i="0" u="none" strike="noStrike" cap="none">
                <a:solidFill>
                  <a:schemeClr val="lt1"/>
                </a:solidFill>
                <a:latin typeface="Montserrat"/>
                <a:ea typeface="Montserrat"/>
                <a:cs typeface="Montserrat"/>
                <a:sym typeface="Montserrat"/>
              </a:rPr>
              <a:t>Esclerosis múltiple </a:t>
            </a:r>
            <a:endParaRPr/>
          </a:p>
          <a:p>
            <a:pPr marL="0" marR="0" lvl="0" indent="0" algn="ctr" rtl="0">
              <a:spcBef>
                <a:spcPts val="0"/>
              </a:spcBef>
              <a:spcAft>
                <a:spcPts val="0"/>
              </a:spcAft>
              <a:buNone/>
            </a:pPr>
            <a:r>
              <a:rPr lang="es-ES" sz="1600" b="0" i="0" u="none" strike="noStrike" cap="none">
                <a:solidFill>
                  <a:schemeClr val="lt1"/>
                </a:solidFill>
                <a:latin typeface="Montserrat"/>
                <a:ea typeface="Montserrat"/>
                <a:cs typeface="Montserrat"/>
                <a:sym typeface="Montserrat"/>
              </a:rPr>
              <a:t>0.9-4.5% </a:t>
            </a:r>
            <a:endParaRPr/>
          </a:p>
        </p:txBody>
      </p:sp>
      <p:sp>
        <p:nvSpPr>
          <p:cNvPr id="199" name="Google Shape;199;p15"/>
          <p:cNvSpPr/>
          <p:nvPr/>
        </p:nvSpPr>
        <p:spPr>
          <a:xfrm>
            <a:off x="6383328" y="4865549"/>
            <a:ext cx="1793040" cy="131773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600" b="0" i="0" u="none" strike="noStrike" cap="none">
                <a:solidFill>
                  <a:schemeClr val="lt1"/>
                </a:solidFill>
                <a:latin typeface="Montserrat"/>
                <a:ea typeface="Montserrat"/>
                <a:cs typeface="Montserrat"/>
                <a:sym typeface="Montserrat"/>
              </a:rPr>
              <a:t>DM </a:t>
            </a:r>
            <a:endParaRPr/>
          </a:p>
          <a:p>
            <a:pPr marL="0" marR="0" lvl="0" indent="0" algn="ctr" rtl="0">
              <a:spcBef>
                <a:spcPts val="0"/>
              </a:spcBef>
              <a:spcAft>
                <a:spcPts val="0"/>
              </a:spcAft>
              <a:buNone/>
            </a:pPr>
            <a:r>
              <a:rPr lang="es-ES" sz="1600" b="0" i="0" u="none" strike="noStrike" cap="none">
                <a:solidFill>
                  <a:schemeClr val="lt1"/>
                </a:solidFill>
                <a:latin typeface="Montserrat"/>
                <a:ea typeface="Montserrat"/>
                <a:cs typeface="Montserrat"/>
                <a:sym typeface="Montserrat"/>
              </a:rPr>
              <a:t>Neuropatía </a:t>
            </a:r>
            <a:endParaRPr/>
          </a:p>
        </p:txBody>
      </p:sp>
      <p:sp>
        <p:nvSpPr>
          <p:cNvPr id="200" name="Google Shape;200;p15"/>
          <p:cNvSpPr/>
          <p:nvPr/>
        </p:nvSpPr>
        <p:spPr>
          <a:xfrm>
            <a:off x="6383328" y="3494130"/>
            <a:ext cx="1793040" cy="1309015"/>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600" b="0" i="0" u="none" strike="noStrike" cap="none">
                <a:solidFill>
                  <a:schemeClr val="lt1"/>
                </a:solidFill>
                <a:latin typeface="Montserrat"/>
                <a:ea typeface="Montserrat"/>
                <a:cs typeface="Montserrat"/>
                <a:sym typeface="Montserrat"/>
              </a:rPr>
              <a:t>ORL </a:t>
            </a:r>
            <a:endParaRPr/>
          </a:p>
          <a:p>
            <a:pPr marL="0" marR="0" lvl="0" indent="0" algn="ctr" rtl="0">
              <a:spcBef>
                <a:spcPts val="0"/>
              </a:spcBef>
              <a:spcAft>
                <a:spcPts val="0"/>
              </a:spcAft>
              <a:buNone/>
            </a:pPr>
            <a:r>
              <a:rPr lang="es-ES" sz="1600" b="0" i="0" u="none" strike="noStrike" cap="none">
                <a:solidFill>
                  <a:schemeClr val="lt1"/>
                </a:solidFill>
                <a:latin typeface="Montserrat"/>
                <a:ea typeface="Montserrat"/>
                <a:cs typeface="Montserrat"/>
                <a:sym typeface="Montserrat"/>
              </a:rPr>
              <a:t>Odontológica </a:t>
            </a:r>
            <a:endParaRPr/>
          </a:p>
        </p:txBody>
      </p:sp>
      <p:sp>
        <p:nvSpPr>
          <p:cNvPr id="201" name="Google Shape;201;p15"/>
          <p:cNvSpPr/>
          <p:nvPr/>
        </p:nvSpPr>
        <p:spPr>
          <a:xfrm>
            <a:off x="8289899" y="3494129"/>
            <a:ext cx="1793040" cy="1309015"/>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600" b="0" i="0" u="none" strike="noStrike" cap="none">
                <a:solidFill>
                  <a:schemeClr val="lt1"/>
                </a:solidFill>
                <a:latin typeface="Montserrat"/>
                <a:ea typeface="Montserrat"/>
                <a:cs typeface="Montserrat"/>
                <a:sym typeface="Montserrat"/>
              </a:rPr>
              <a:t>“Alergia”</a:t>
            </a:r>
            <a:endParaRPr/>
          </a:p>
          <a:p>
            <a:pPr marL="0" marR="0" lvl="0" indent="0" algn="ctr" rtl="0">
              <a:spcBef>
                <a:spcPts val="0"/>
              </a:spcBef>
              <a:spcAft>
                <a:spcPts val="0"/>
              </a:spcAft>
              <a:buNone/>
            </a:pPr>
            <a:r>
              <a:rPr lang="es-ES" sz="1600" b="0" i="0" u="none" strike="noStrike" cap="none">
                <a:solidFill>
                  <a:schemeClr val="lt1"/>
                </a:solidFill>
                <a:latin typeface="Montserrat"/>
                <a:ea typeface="Montserrat"/>
                <a:cs typeface="Montserrat"/>
                <a:sym typeface="Montserrat"/>
              </a:rPr>
              <a:t>Aumento de niveles de H</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6"/>
          <p:cNvSpPr txBox="1">
            <a:spLocks noGrp="1"/>
          </p:cNvSpPr>
          <p:nvPr>
            <p:ph type="body" idx="1"/>
          </p:nvPr>
        </p:nvSpPr>
        <p:spPr>
          <a:xfrm>
            <a:off x="838200" y="2081122"/>
            <a:ext cx="10515600" cy="3906933"/>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rgbClr val="152B48"/>
              </a:buClr>
              <a:buSzPts val="2800"/>
              <a:buNone/>
            </a:pPr>
            <a:endParaRPr>
              <a:latin typeface="Montserrat"/>
              <a:ea typeface="Montserrat"/>
              <a:cs typeface="Montserrat"/>
              <a:sym typeface="Montserrat"/>
            </a:endParaRPr>
          </a:p>
          <a:p>
            <a:pPr marL="685800" lvl="1" indent="-76200" algn="l" rtl="0">
              <a:lnSpc>
                <a:spcPct val="90000"/>
              </a:lnSpc>
              <a:spcBef>
                <a:spcPts val="500"/>
              </a:spcBef>
              <a:spcAft>
                <a:spcPts val="0"/>
              </a:spcAft>
              <a:buClr>
                <a:srgbClr val="152B48"/>
              </a:buClr>
              <a:buSzPts val="2400"/>
              <a:buNone/>
            </a:pPr>
            <a:endParaRPr>
              <a:latin typeface="Montserrat"/>
              <a:ea typeface="Montserrat"/>
              <a:cs typeface="Montserrat"/>
              <a:sym typeface="Montserrat"/>
            </a:endParaRPr>
          </a:p>
          <a:p>
            <a:pPr marL="685800" lvl="1" indent="-76200" algn="l" rtl="0">
              <a:lnSpc>
                <a:spcPct val="90000"/>
              </a:lnSpc>
              <a:spcBef>
                <a:spcPts val="500"/>
              </a:spcBef>
              <a:spcAft>
                <a:spcPts val="0"/>
              </a:spcAft>
              <a:buClr>
                <a:srgbClr val="152B48"/>
              </a:buClr>
              <a:buSzPts val="2400"/>
              <a:buNone/>
            </a:pPr>
            <a:endParaRPr>
              <a:latin typeface="Montserrat"/>
              <a:ea typeface="Montserrat"/>
              <a:cs typeface="Montserrat"/>
              <a:sym typeface="Montserrat"/>
            </a:endParaRPr>
          </a:p>
        </p:txBody>
      </p:sp>
      <p:grpSp>
        <p:nvGrpSpPr>
          <p:cNvPr id="208" name="Google Shape;208;p16"/>
          <p:cNvGrpSpPr/>
          <p:nvPr/>
        </p:nvGrpSpPr>
        <p:grpSpPr>
          <a:xfrm>
            <a:off x="7272996" y="850338"/>
            <a:ext cx="4123162" cy="4261286"/>
            <a:chOff x="2158297" y="5044"/>
            <a:chExt cx="4123162" cy="4261286"/>
          </a:xfrm>
        </p:grpSpPr>
        <p:sp>
          <p:nvSpPr>
            <p:cNvPr id="209" name="Google Shape;209;p16"/>
            <p:cNvSpPr/>
            <p:nvPr/>
          </p:nvSpPr>
          <p:spPr>
            <a:xfrm>
              <a:off x="4561212" y="2682006"/>
              <a:ext cx="286708" cy="1365796"/>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6"/>
            <p:cNvSpPr txBox="1"/>
            <p:nvPr/>
          </p:nvSpPr>
          <p:spPr>
            <a:xfrm>
              <a:off x="4669677" y="3330015"/>
              <a:ext cx="69778" cy="6977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400"/>
                <a:buFont typeface="Calibri"/>
                <a:buNone/>
              </a:pPr>
              <a:endParaRPr sz="400" b="0" i="0" u="none" strike="noStrike" cap="none">
                <a:solidFill>
                  <a:schemeClr val="dk1"/>
                </a:solidFill>
                <a:latin typeface="Montserrat"/>
                <a:ea typeface="Montserrat"/>
                <a:cs typeface="Montserrat"/>
                <a:sym typeface="Montserrat"/>
              </a:endParaRPr>
            </a:p>
          </p:txBody>
        </p:sp>
        <p:sp>
          <p:nvSpPr>
            <p:cNvPr id="211" name="Google Shape;211;p16"/>
            <p:cNvSpPr/>
            <p:nvPr/>
          </p:nvSpPr>
          <p:spPr>
            <a:xfrm>
              <a:off x="4561212" y="2682006"/>
              <a:ext cx="286708" cy="819478"/>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6"/>
            <p:cNvSpPr txBox="1"/>
            <p:nvPr/>
          </p:nvSpPr>
          <p:spPr>
            <a:xfrm>
              <a:off x="4682862" y="3070040"/>
              <a:ext cx="43409" cy="4340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400"/>
                <a:buFont typeface="Calibri"/>
                <a:buNone/>
              </a:pPr>
              <a:endParaRPr sz="400" b="0" i="0" u="none" strike="noStrike" cap="none">
                <a:solidFill>
                  <a:schemeClr val="dk1"/>
                </a:solidFill>
                <a:latin typeface="Montserrat"/>
                <a:ea typeface="Montserrat"/>
                <a:cs typeface="Montserrat"/>
                <a:sym typeface="Montserrat"/>
              </a:endParaRPr>
            </a:p>
          </p:txBody>
        </p:sp>
        <p:sp>
          <p:nvSpPr>
            <p:cNvPr id="213" name="Google Shape;213;p16"/>
            <p:cNvSpPr/>
            <p:nvPr/>
          </p:nvSpPr>
          <p:spPr>
            <a:xfrm>
              <a:off x="4561212" y="2682006"/>
              <a:ext cx="286708" cy="273159"/>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6"/>
            <p:cNvSpPr txBox="1"/>
            <p:nvPr/>
          </p:nvSpPr>
          <p:spPr>
            <a:xfrm>
              <a:off x="4694666" y="2808685"/>
              <a:ext cx="19800" cy="198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400"/>
                <a:buFont typeface="Calibri"/>
                <a:buNone/>
              </a:pPr>
              <a:endParaRPr sz="400" b="0" i="0" u="none" strike="noStrike" cap="none">
                <a:solidFill>
                  <a:schemeClr val="dk1"/>
                </a:solidFill>
                <a:latin typeface="Montserrat"/>
                <a:ea typeface="Montserrat"/>
                <a:cs typeface="Montserrat"/>
                <a:sym typeface="Montserrat"/>
              </a:endParaRPr>
            </a:p>
          </p:txBody>
        </p:sp>
        <p:sp>
          <p:nvSpPr>
            <p:cNvPr id="215" name="Google Shape;215;p16"/>
            <p:cNvSpPr/>
            <p:nvPr/>
          </p:nvSpPr>
          <p:spPr>
            <a:xfrm>
              <a:off x="4561212" y="2408846"/>
              <a:ext cx="286708" cy="273159"/>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6"/>
            <p:cNvSpPr txBox="1"/>
            <p:nvPr/>
          </p:nvSpPr>
          <p:spPr>
            <a:xfrm>
              <a:off x="4694666" y="2535526"/>
              <a:ext cx="19800" cy="198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400"/>
                <a:buFont typeface="Calibri"/>
                <a:buNone/>
              </a:pPr>
              <a:endParaRPr sz="400" b="0" i="0" u="none" strike="noStrike" cap="none">
                <a:solidFill>
                  <a:schemeClr val="dk1"/>
                </a:solidFill>
                <a:latin typeface="Montserrat"/>
                <a:ea typeface="Montserrat"/>
                <a:cs typeface="Montserrat"/>
                <a:sym typeface="Montserrat"/>
              </a:endParaRPr>
            </a:p>
          </p:txBody>
        </p:sp>
        <p:sp>
          <p:nvSpPr>
            <p:cNvPr id="217" name="Google Shape;217;p16"/>
            <p:cNvSpPr/>
            <p:nvPr/>
          </p:nvSpPr>
          <p:spPr>
            <a:xfrm>
              <a:off x="4561212" y="1862528"/>
              <a:ext cx="286708" cy="819478"/>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6"/>
            <p:cNvSpPr txBox="1"/>
            <p:nvPr/>
          </p:nvSpPr>
          <p:spPr>
            <a:xfrm>
              <a:off x="4682862" y="2250562"/>
              <a:ext cx="43409" cy="4340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400"/>
                <a:buFont typeface="Calibri"/>
                <a:buNone/>
              </a:pPr>
              <a:endParaRPr sz="400" b="0" i="0" u="none" strike="noStrike" cap="none">
                <a:solidFill>
                  <a:schemeClr val="dk1"/>
                </a:solidFill>
                <a:latin typeface="Montserrat"/>
                <a:ea typeface="Montserrat"/>
                <a:cs typeface="Montserrat"/>
                <a:sym typeface="Montserrat"/>
              </a:endParaRPr>
            </a:p>
          </p:txBody>
        </p:sp>
        <p:sp>
          <p:nvSpPr>
            <p:cNvPr id="219" name="Google Shape;219;p16"/>
            <p:cNvSpPr/>
            <p:nvPr/>
          </p:nvSpPr>
          <p:spPr>
            <a:xfrm>
              <a:off x="4561212" y="1316209"/>
              <a:ext cx="286708" cy="1365796"/>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6"/>
            <p:cNvSpPr txBox="1"/>
            <p:nvPr/>
          </p:nvSpPr>
          <p:spPr>
            <a:xfrm>
              <a:off x="4669677" y="1964218"/>
              <a:ext cx="69778" cy="6977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400"/>
                <a:buFont typeface="Calibri"/>
                <a:buNone/>
              </a:pPr>
              <a:endParaRPr sz="400" b="0" i="0" u="none" strike="noStrike" cap="none">
                <a:solidFill>
                  <a:schemeClr val="dk1"/>
                </a:solidFill>
                <a:latin typeface="Montserrat"/>
                <a:ea typeface="Montserrat"/>
                <a:cs typeface="Montserrat"/>
                <a:sym typeface="Montserrat"/>
              </a:endParaRPr>
            </a:p>
          </p:txBody>
        </p:sp>
        <p:sp>
          <p:nvSpPr>
            <p:cNvPr id="221" name="Google Shape;221;p16"/>
            <p:cNvSpPr/>
            <p:nvPr/>
          </p:nvSpPr>
          <p:spPr>
            <a:xfrm>
              <a:off x="2840964" y="1589368"/>
              <a:ext cx="286708" cy="1092637"/>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6"/>
            <p:cNvSpPr txBox="1"/>
            <p:nvPr/>
          </p:nvSpPr>
          <p:spPr>
            <a:xfrm>
              <a:off x="2956077" y="2107446"/>
              <a:ext cx="56481" cy="5648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400"/>
                <a:buFont typeface="Calibri"/>
                <a:buNone/>
              </a:pPr>
              <a:endParaRPr sz="400" b="0" i="0" u="none" strike="noStrike" cap="none">
                <a:solidFill>
                  <a:schemeClr val="dk1"/>
                </a:solidFill>
                <a:latin typeface="Montserrat"/>
                <a:ea typeface="Montserrat"/>
                <a:cs typeface="Montserrat"/>
                <a:sym typeface="Montserrat"/>
              </a:endParaRPr>
            </a:p>
          </p:txBody>
        </p:sp>
        <p:sp>
          <p:nvSpPr>
            <p:cNvPr id="223" name="Google Shape;223;p16"/>
            <p:cNvSpPr/>
            <p:nvPr/>
          </p:nvSpPr>
          <p:spPr>
            <a:xfrm>
              <a:off x="4561212" y="496731"/>
              <a:ext cx="286708" cy="273159"/>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6"/>
            <p:cNvSpPr txBox="1"/>
            <p:nvPr/>
          </p:nvSpPr>
          <p:spPr>
            <a:xfrm>
              <a:off x="4694666" y="623410"/>
              <a:ext cx="19800" cy="198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400"/>
                <a:buFont typeface="Calibri"/>
                <a:buNone/>
              </a:pPr>
              <a:endParaRPr sz="400" b="0" i="0" u="none" strike="noStrike" cap="none">
                <a:solidFill>
                  <a:schemeClr val="dk1"/>
                </a:solidFill>
                <a:latin typeface="Montserrat"/>
                <a:ea typeface="Montserrat"/>
                <a:cs typeface="Montserrat"/>
                <a:sym typeface="Montserrat"/>
              </a:endParaRPr>
            </a:p>
          </p:txBody>
        </p:sp>
        <p:sp>
          <p:nvSpPr>
            <p:cNvPr id="225" name="Google Shape;225;p16"/>
            <p:cNvSpPr/>
            <p:nvPr/>
          </p:nvSpPr>
          <p:spPr>
            <a:xfrm>
              <a:off x="4561212" y="223571"/>
              <a:ext cx="286708" cy="273159"/>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6"/>
            <p:cNvSpPr txBox="1"/>
            <p:nvPr/>
          </p:nvSpPr>
          <p:spPr>
            <a:xfrm>
              <a:off x="4694666" y="350251"/>
              <a:ext cx="19800" cy="198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400"/>
                <a:buFont typeface="Calibri"/>
                <a:buNone/>
              </a:pPr>
              <a:endParaRPr sz="400" b="0" i="0" u="none" strike="noStrike" cap="none">
                <a:solidFill>
                  <a:schemeClr val="dk1"/>
                </a:solidFill>
                <a:latin typeface="Montserrat"/>
                <a:ea typeface="Montserrat"/>
                <a:cs typeface="Montserrat"/>
                <a:sym typeface="Montserrat"/>
              </a:endParaRPr>
            </a:p>
          </p:txBody>
        </p:sp>
        <p:sp>
          <p:nvSpPr>
            <p:cNvPr id="227" name="Google Shape;227;p16"/>
            <p:cNvSpPr/>
            <p:nvPr/>
          </p:nvSpPr>
          <p:spPr>
            <a:xfrm>
              <a:off x="2840964" y="496731"/>
              <a:ext cx="286708" cy="1092637"/>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6"/>
            <p:cNvSpPr txBox="1"/>
            <p:nvPr/>
          </p:nvSpPr>
          <p:spPr>
            <a:xfrm>
              <a:off x="2956077" y="1014809"/>
              <a:ext cx="56481" cy="5648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400"/>
                <a:buFont typeface="Calibri"/>
                <a:buNone/>
              </a:pPr>
              <a:endParaRPr sz="400" b="0" i="0" u="none" strike="noStrike" cap="none">
                <a:solidFill>
                  <a:schemeClr val="dk1"/>
                </a:solidFill>
                <a:latin typeface="Montserrat"/>
                <a:ea typeface="Montserrat"/>
                <a:cs typeface="Montserrat"/>
                <a:sym typeface="Montserrat"/>
              </a:endParaRPr>
            </a:p>
          </p:txBody>
        </p:sp>
        <p:sp>
          <p:nvSpPr>
            <p:cNvPr id="229" name="Google Shape;229;p16"/>
            <p:cNvSpPr/>
            <p:nvPr/>
          </p:nvSpPr>
          <p:spPr>
            <a:xfrm rot="-5400000">
              <a:off x="1349486" y="1248035"/>
              <a:ext cx="2300289" cy="682666"/>
            </a:xfrm>
            <a:prstGeom prst="rect">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6"/>
            <p:cNvSpPr txBox="1"/>
            <p:nvPr/>
          </p:nvSpPr>
          <p:spPr>
            <a:xfrm rot="-5400000">
              <a:off x="1349486" y="1248035"/>
              <a:ext cx="2300289" cy="682666"/>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2400"/>
                <a:buFont typeface="Montserrat"/>
                <a:buNone/>
              </a:pPr>
              <a:r>
                <a:rPr lang="es-ES" sz="2400" b="0" i="0" u="none" strike="noStrike" cap="none">
                  <a:solidFill>
                    <a:schemeClr val="lt1"/>
                  </a:solidFill>
                  <a:latin typeface="Montserrat"/>
                  <a:ea typeface="Montserrat"/>
                  <a:cs typeface="Montserrat"/>
                  <a:sym typeface="Montserrat"/>
                </a:rPr>
                <a:t>ICHD-3</a:t>
              </a:r>
              <a:r>
                <a:rPr lang="es-ES" sz="4000" b="0" i="0" u="none" strike="noStrike" cap="none">
                  <a:solidFill>
                    <a:schemeClr val="lt1"/>
                  </a:solidFill>
                  <a:latin typeface="Montserrat"/>
                  <a:ea typeface="Montserrat"/>
                  <a:cs typeface="Montserrat"/>
                  <a:sym typeface="Montserrat"/>
                </a:rPr>
                <a:t> </a:t>
              </a:r>
              <a:endParaRPr/>
            </a:p>
          </p:txBody>
        </p:sp>
        <p:sp>
          <p:nvSpPr>
            <p:cNvPr id="231" name="Google Shape;231;p16"/>
            <p:cNvSpPr/>
            <p:nvPr/>
          </p:nvSpPr>
          <p:spPr>
            <a:xfrm>
              <a:off x="3127672" y="278203"/>
              <a:ext cx="1433540" cy="437055"/>
            </a:xfrm>
            <a:prstGeom prst="rect">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6"/>
            <p:cNvSpPr txBox="1"/>
            <p:nvPr/>
          </p:nvSpPr>
          <p:spPr>
            <a:xfrm>
              <a:off x="3127672" y="278203"/>
              <a:ext cx="1433540" cy="437055"/>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Montserrat"/>
                <a:buNone/>
              </a:pPr>
              <a:r>
                <a:rPr lang="es-ES" sz="1200" b="0" i="0" u="none" strike="noStrike" cap="none">
                  <a:solidFill>
                    <a:schemeClr val="lt1"/>
                  </a:solidFill>
                  <a:latin typeface="Montserrat"/>
                  <a:ea typeface="Montserrat"/>
                  <a:cs typeface="Montserrat"/>
                  <a:sym typeface="Montserrat"/>
                </a:rPr>
                <a:t>Clásica</a:t>
              </a:r>
              <a:endParaRPr/>
            </a:p>
          </p:txBody>
        </p:sp>
        <p:sp>
          <p:nvSpPr>
            <p:cNvPr id="233" name="Google Shape;233;p16"/>
            <p:cNvSpPr/>
            <p:nvPr/>
          </p:nvSpPr>
          <p:spPr>
            <a:xfrm>
              <a:off x="4847920" y="5044"/>
              <a:ext cx="1433540" cy="43705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6"/>
            <p:cNvSpPr txBox="1"/>
            <p:nvPr/>
          </p:nvSpPr>
          <p:spPr>
            <a:xfrm>
              <a:off x="4847920" y="5044"/>
              <a:ext cx="1433540" cy="437055"/>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Montserrat"/>
                <a:buNone/>
              </a:pPr>
              <a:r>
                <a:rPr lang="es-ES" sz="1200" b="0" i="0" u="none" strike="noStrike" cap="none">
                  <a:solidFill>
                    <a:schemeClr val="lt1"/>
                  </a:solidFill>
                  <a:latin typeface="Montserrat"/>
                  <a:ea typeface="Montserrat"/>
                  <a:cs typeface="Montserrat"/>
                  <a:sym typeface="Montserrat"/>
                </a:rPr>
                <a:t>Puramente paroxística</a:t>
              </a:r>
              <a:endParaRPr/>
            </a:p>
          </p:txBody>
        </p:sp>
        <p:sp>
          <p:nvSpPr>
            <p:cNvPr id="235" name="Google Shape;235;p16"/>
            <p:cNvSpPr/>
            <p:nvPr/>
          </p:nvSpPr>
          <p:spPr>
            <a:xfrm>
              <a:off x="4847920" y="551363"/>
              <a:ext cx="1433540" cy="43705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6"/>
            <p:cNvSpPr txBox="1"/>
            <p:nvPr/>
          </p:nvSpPr>
          <p:spPr>
            <a:xfrm>
              <a:off x="4847920" y="551363"/>
              <a:ext cx="1433540" cy="437055"/>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Montserrat"/>
                <a:buNone/>
              </a:pPr>
              <a:r>
                <a:rPr lang="es-ES" sz="1200" b="0" i="0" u="none" strike="noStrike" cap="none">
                  <a:solidFill>
                    <a:schemeClr val="lt1"/>
                  </a:solidFill>
                  <a:latin typeface="Montserrat"/>
                  <a:ea typeface="Montserrat"/>
                  <a:cs typeface="Montserrat"/>
                  <a:sym typeface="Montserrat"/>
                </a:rPr>
                <a:t>Con dolor facial persistente</a:t>
              </a:r>
              <a:endParaRPr/>
            </a:p>
          </p:txBody>
        </p:sp>
        <p:sp>
          <p:nvSpPr>
            <p:cNvPr id="237" name="Google Shape;237;p16"/>
            <p:cNvSpPr/>
            <p:nvPr/>
          </p:nvSpPr>
          <p:spPr>
            <a:xfrm>
              <a:off x="3127672" y="2463478"/>
              <a:ext cx="1433540" cy="437055"/>
            </a:xfrm>
            <a:prstGeom prst="rect">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6"/>
            <p:cNvSpPr txBox="1"/>
            <p:nvPr/>
          </p:nvSpPr>
          <p:spPr>
            <a:xfrm>
              <a:off x="3127672" y="2463478"/>
              <a:ext cx="1433540" cy="437055"/>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Montserrat"/>
                <a:buNone/>
              </a:pPr>
              <a:r>
                <a:rPr lang="es-ES" sz="1200" b="0" i="0" u="none" strike="noStrike" cap="none">
                  <a:solidFill>
                    <a:schemeClr val="lt1"/>
                  </a:solidFill>
                  <a:latin typeface="Montserrat"/>
                  <a:ea typeface="Montserrat"/>
                  <a:cs typeface="Montserrat"/>
                  <a:sym typeface="Montserrat"/>
                </a:rPr>
                <a:t>Sintomática</a:t>
              </a:r>
              <a:endParaRPr/>
            </a:p>
          </p:txBody>
        </p:sp>
        <p:sp>
          <p:nvSpPr>
            <p:cNvPr id="239" name="Google Shape;239;p16"/>
            <p:cNvSpPr/>
            <p:nvPr/>
          </p:nvSpPr>
          <p:spPr>
            <a:xfrm>
              <a:off x="4847920" y="1097681"/>
              <a:ext cx="1433540" cy="43705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6"/>
            <p:cNvSpPr txBox="1"/>
            <p:nvPr/>
          </p:nvSpPr>
          <p:spPr>
            <a:xfrm>
              <a:off x="4847920" y="1097681"/>
              <a:ext cx="1433540" cy="437055"/>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Montserrat"/>
                <a:buNone/>
              </a:pPr>
              <a:r>
                <a:rPr lang="es-ES" sz="1200" b="0" i="0" u="none" strike="noStrike" cap="none">
                  <a:solidFill>
                    <a:schemeClr val="lt1"/>
                  </a:solidFill>
                  <a:latin typeface="Montserrat"/>
                  <a:ea typeface="Montserrat"/>
                  <a:cs typeface="Montserrat"/>
                  <a:sym typeface="Montserrat"/>
                </a:rPr>
                <a:t>Herpética aguda</a:t>
              </a:r>
              <a:endParaRPr/>
            </a:p>
          </p:txBody>
        </p:sp>
        <p:sp>
          <p:nvSpPr>
            <p:cNvPr id="241" name="Google Shape;241;p16"/>
            <p:cNvSpPr/>
            <p:nvPr/>
          </p:nvSpPr>
          <p:spPr>
            <a:xfrm>
              <a:off x="4847920" y="1644000"/>
              <a:ext cx="1433540" cy="43705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txBox="1"/>
            <p:nvPr/>
          </p:nvSpPr>
          <p:spPr>
            <a:xfrm>
              <a:off x="4847920" y="1644000"/>
              <a:ext cx="1433540" cy="437055"/>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Montserrat"/>
                <a:buNone/>
              </a:pPr>
              <a:r>
                <a:rPr lang="es-ES" sz="1200" b="0" i="0" u="none" strike="noStrike" cap="none">
                  <a:solidFill>
                    <a:schemeClr val="lt1"/>
                  </a:solidFill>
                  <a:latin typeface="Montserrat"/>
                  <a:ea typeface="Montserrat"/>
                  <a:cs typeface="Montserrat"/>
                  <a:sym typeface="Montserrat"/>
                </a:rPr>
                <a:t>Post – herpética</a:t>
              </a:r>
              <a:endParaRPr/>
            </a:p>
          </p:txBody>
        </p:sp>
        <p:sp>
          <p:nvSpPr>
            <p:cNvPr id="243" name="Google Shape;243;p16"/>
            <p:cNvSpPr/>
            <p:nvPr/>
          </p:nvSpPr>
          <p:spPr>
            <a:xfrm>
              <a:off x="4847920" y="2190319"/>
              <a:ext cx="1433540" cy="43705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6"/>
            <p:cNvSpPr txBox="1"/>
            <p:nvPr/>
          </p:nvSpPr>
          <p:spPr>
            <a:xfrm>
              <a:off x="4847920" y="2190319"/>
              <a:ext cx="1433540" cy="437055"/>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Montserrat"/>
                <a:buNone/>
              </a:pPr>
              <a:r>
                <a:rPr lang="es-ES" sz="1200" b="0" i="0" u="none" strike="noStrike" cap="none">
                  <a:solidFill>
                    <a:schemeClr val="lt1"/>
                  </a:solidFill>
                  <a:latin typeface="Montserrat"/>
                  <a:ea typeface="Montserrat"/>
                  <a:cs typeface="Montserrat"/>
                  <a:sym typeface="Montserrat"/>
                </a:rPr>
                <a:t>EM</a:t>
              </a:r>
              <a:endParaRPr/>
            </a:p>
          </p:txBody>
        </p:sp>
        <p:sp>
          <p:nvSpPr>
            <p:cNvPr id="245" name="Google Shape;245;p16"/>
            <p:cNvSpPr/>
            <p:nvPr/>
          </p:nvSpPr>
          <p:spPr>
            <a:xfrm>
              <a:off x="4847920" y="2736638"/>
              <a:ext cx="1433540" cy="43705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6"/>
            <p:cNvSpPr txBox="1"/>
            <p:nvPr/>
          </p:nvSpPr>
          <p:spPr>
            <a:xfrm>
              <a:off x="4847920" y="2736638"/>
              <a:ext cx="1433540" cy="437055"/>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Montserrat"/>
                <a:buNone/>
              </a:pPr>
              <a:r>
                <a:rPr lang="es-ES" sz="1200" b="0" i="0" u="none" strike="noStrike" cap="none">
                  <a:solidFill>
                    <a:schemeClr val="lt1"/>
                  </a:solidFill>
                  <a:latin typeface="Montserrat"/>
                  <a:ea typeface="Montserrat"/>
                  <a:cs typeface="Montserrat"/>
                  <a:sym typeface="Montserrat"/>
                </a:rPr>
                <a:t>LOE</a:t>
              </a:r>
              <a:endParaRPr/>
            </a:p>
          </p:txBody>
        </p:sp>
        <p:sp>
          <p:nvSpPr>
            <p:cNvPr id="247" name="Google Shape;247;p16"/>
            <p:cNvSpPr/>
            <p:nvPr/>
          </p:nvSpPr>
          <p:spPr>
            <a:xfrm>
              <a:off x="4847920" y="3282956"/>
              <a:ext cx="1433540" cy="43705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6"/>
            <p:cNvSpPr txBox="1"/>
            <p:nvPr/>
          </p:nvSpPr>
          <p:spPr>
            <a:xfrm>
              <a:off x="4847920" y="3282956"/>
              <a:ext cx="1433540" cy="437055"/>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Montserrat"/>
                <a:buNone/>
              </a:pPr>
              <a:r>
                <a:rPr lang="es-ES" sz="1200" b="0" i="0" u="none" strike="noStrike" cap="none">
                  <a:solidFill>
                    <a:schemeClr val="lt1"/>
                  </a:solidFill>
                  <a:latin typeface="Montserrat"/>
                  <a:ea typeface="Montserrat"/>
                  <a:cs typeface="Montserrat"/>
                  <a:sym typeface="Montserrat"/>
                </a:rPr>
                <a:t>Post trauma</a:t>
              </a:r>
              <a:endParaRPr/>
            </a:p>
          </p:txBody>
        </p:sp>
        <p:sp>
          <p:nvSpPr>
            <p:cNvPr id="249" name="Google Shape;249;p16"/>
            <p:cNvSpPr/>
            <p:nvPr/>
          </p:nvSpPr>
          <p:spPr>
            <a:xfrm>
              <a:off x="4847920" y="3829275"/>
              <a:ext cx="1433540" cy="43705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6"/>
            <p:cNvSpPr txBox="1"/>
            <p:nvPr/>
          </p:nvSpPr>
          <p:spPr>
            <a:xfrm>
              <a:off x="4847920" y="3829275"/>
              <a:ext cx="1433540" cy="437055"/>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Montserrat"/>
                <a:buNone/>
              </a:pPr>
              <a:r>
                <a:rPr lang="es-ES" sz="1200" b="0" i="0" u="none" strike="noStrike" cap="none">
                  <a:solidFill>
                    <a:schemeClr val="lt1"/>
                  </a:solidFill>
                  <a:latin typeface="Montserrat"/>
                  <a:ea typeface="Montserrat"/>
                  <a:cs typeface="Montserrat"/>
                  <a:sym typeface="Montserrat"/>
                </a:rPr>
                <a:t>Otros</a:t>
              </a:r>
              <a:endParaRPr/>
            </a:p>
          </p:txBody>
        </p:sp>
      </p:grpSp>
      <p:grpSp>
        <p:nvGrpSpPr>
          <p:cNvPr id="251" name="Google Shape;251;p16"/>
          <p:cNvGrpSpPr/>
          <p:nvPr/>
        </p:nvGrpSpPr>
        <p:grpSpPr>
          <a:xfrm>
            <a:off x="2712456" y="848181"/>
            <a:ext cx="3914393" cy="4265602"/>
            <a:chOff x="1868112" y="2886"/>
            <a:chExt cx="3914393" cy="4265602"/>
          </a:xfrm>
        </p:grpSpPr>
        <p:sp>
          <p:nvSpPr>
            <p:cNvPr id="252" name="Google Shape;252;p16"/>
            <p:cNvSpPr/>
            <p:nvPr/>
          </p:nvSpPr>
          <p:spPr>
            <a:xfrm>
              <a:off x="4313810" y="2454969"/>
              <a:ext cx="191568" cy="1494238"/>
            </a:xfrm>
            <a:custGeom>
              <a:avLst/>
              <a:gdLst/>
              <a:ahLst/>
              <a:cxnLst/>
              <a:rect l="l" t="t" r="r" b="b"/>
              <a:pathLst>
                <a:path w="120000" h="120000" extrusionOk="0">
                  <a:moveTo>
                    <a:pt x="0" y="0"/>
                  </a:moveTo>
                  <a:lnTo>
                    <a:pt x="0" y="120000"/>
                  </a:lnTo>
                  <a:lnTo>
                    <a:pt x="120000" y="120000"/>
                  </a:lnTo>
                </a:path>
              </a:pathLst>
            </a:custGeom>
            <a:noFill/>
            <a:ln w="12700" cap="flat" cmpd="sng">
              <a:solidFill>
                <a:srgbClr val="599BD5"/>
              </a:solidFill>
              <a:prstDash val="solid"/>
              <a:miter lim="800000"/>
              <a:headEnd type="none" w="sm" len="sm"/>
              <a:tailEnd type="none" w="sm" len="sm"/>
            </a:ln>
          </p:spPr>
        </p:sp>
        <p:sp>
          <p:nvSpPr>
            <p:cNvPr id="253" name="Google Shape;253;p16"/>
            <p:cNvSpPr/>
            <p:nvPr/>
          </p:nvSpPr>
          <p:spPr>
            <a:xfrm>
              <a:off x="4313810" y="2454969"/>
              <a:ext cx="191568" cy="587478"/>
            </a:xfrm>
            <a:custGeom>
              <a:avLst/>
              <a:gdLst/>
              <a:ahLst/>
              <a:cxnLst/>
              <a:rect l="l" t="t" r="r" b="b"/>
              <a:pathLst>
                <a:path w="120000" h="120000" extrusionOk="0">
                  <a:moveTo>
                    <a:pt x="0" y="0"/>
                  </a:moveTo>
                  <a:lnTo>
                    <a:pt x="0" y="120000"/>
                  </a:lnTo>
                  <a:lnTo>
                    <a:pt x="120000" y="120000"/>
                  </a:lnTo>
                </a:path>
              </a:pathLst>
            </a:custGeom>
            <a:noFill/>
            <a:ln w="12700" cap="flat" cmpd="sng">
              <a:solidFill>
                <a:srgbClr val="599BD5"/>
              </a:solidFill>
              <a:prstDash val="solid"/>
              <a:miter lim="800000"/>
              <a:headEnd type="none" w="sm" len="sm"/>
              <a:tailEnd type="none" w="sm" len="sm"/>
            </a:ln>
          </p:spPr>
        </p:sp>
        <p:sp>
          <p:nvSpPr>
            <p:cNvPr id="254" name="Google Shape;254;p16"/>
            <p:cNvSpPr/>
            <p:nvPr/>
          </p:nvSpPr>
          <p:spPr>
            <a:xfrm>
              <a:off x="4051999" y="1548209"/>
              <a:ext cx="772661" cy="268196"/>
            </a:xfrm>
            <a:custGeom>
              <a:avLst/>
              <a:gdLst/>
              <a:ahLst/>
              <a:cxnLst/>
              <a:rect l="l" t="t" r="r" b="b"/>
              <a:pathLst>
                <a:path w="120000" h="120000" extrusionOk="0">
                  <a:moveTo>
                    <a:pt x="0" y="0"/>
                  </a:moveTo>
                  <a:lnTo>
                    <a:pt x="0" y="60000"/>
                  </a:lnTo>
                  <a:lnTo>
                    <a:pt x="120000" y="60000"/>
                  </a:lnTo>
                  <a:lnTo>
                    <a:pt x="120000" y="120000"/>
                  </a:lnTo>
                </a:path>
              </a:pathLst>
            </a:custGeom>
            <a:noFill/>
            <a:ln w="12700" cap="flat" cmpd="sng">
              <a:solidFill>
                <a:schemeClr val="accent4"/>
              </a:solidFill>
              <a:prstDash val="solid"/>
              <a:miter lim="800000"/>
              <a:headEnd type="none" w="sm" len="sm"/>
              <a:tailEnd type="none" w="sm" len="sm"/>
            </a:ln>
          </p:spPr>
        </p:sp>
        <p:sp>
          <p:nvSpPr>
            <p:cNvPr id="255" name="Google Shape;255;p16"/>
            <p:cNvSpPr/>
            <p:nvPr/>
          </p:nvSpPr>
          <p:spPr>
            <a:xfrm>
              <a:off x="3279337" y="1548209"/>
              <a:ext cx="772661" cy="268196"/>
            </a:xfrm>
            <a:custGeom>
              <a:avLst/>
              <a:gdLst/>
              <a:ahLst/>
              <a:cxnLst/>
              <a:rect l="l" t="t" r="r" b="b"/>
              <a:pathLst>
                <a:path w="120000" h="120000" extrusionOk="0">
                  <a:moveTo>
                    <a:pt x="120000" y="0"/>
                  </a:moveTo>
                  <a:lnTo>
                    <a:pt x="120000" y="60000"/>
                  </a:lnTo>
                  <a:lnTo>
                    <a:pt x="0" y="60000"/>
                  </a:lnTo>
                  <a:lnTo>
                    <a:pt x="0" y="120000"/>
                  </a:lnTo>
                </a:path>
              </a:pathLst>
            </a:custGeom>
            <a:noFill/>
            <a:ln w="12700" cap="flat" cmpd="sng">
              <a:solidFill>
                <a:schemeClr val="accent4"/>
              </a:solidFill>
              <a:prstDash val="solid"/>
              <a:miter lim="800000"/>
              <a:headEnd type="none" w="sm" len="sm"/>
              <a:tailEnd type="none" w="sm" len="sm"/>
            </a:ln>
          </p:spPr>
        </p:sp>
        <p:sp>
          <p:nvSpPr>
            <p:cNvPr id="256" name="Google Shape;256;p16"/>
            <p:cNvSpPr/>
            <p:nvPr/>
          </p:nvSpPr>
          <p:spPr>
            <a:xfrm>
              <a:off x="3279337" y="641449"/>
              <a:ext cx="772661" cy="268196"/>
            </a:xfrm>
            <a:custGeom>
              <a:avLst/>
              <a:gdLst/>
              <a:ahLst/>
              <a:cxnLst/>
              <a:rect l="l" t="t" r="r" b="b"/>
              <a:pathLst>
                <a:path w="120000" h="120000" extrusionOk="0">
                  <a:moveTo>
                    <a:pt x="0" y="0"/>
                  </a:moveTo>
                  <a:lnTo>
                    <a:pt x="0" y="60000"/>
                  </a:lnTo>
                  <a:lnTo>
                    <a:pt x="120000" y="60000"/>
                  </a:lnTo>
                  <a:lnTo>
                    <a:pt x="120000" y="120000"/>
                  </a:lnTo>
                </a:path>
              </a:pathLst>
            </a:custGeom>
            <a:noFill/>
            <a:ln w="12700" cap="flat" cmpd="sng">
              <a:solidFill>
                <a:schemeClr val="accent3"/>
              </a:solidFill>
              <a:prstDash val="solid"/>
              <a:miter lim="800000"/>
              <a:headEnd type="none" w="sm" len="sm"/>
              <a:tailEnd type="none" w="sm" len="sm"/>
            </a:ln>
          </p:spPr>
        </p:sp>
        <p:sp>
          <p:nvSpPr>
            <p:cNvPr id="257" name="Google Shape;257;p16"/>
            <p:cNvSpPr/>
            <p:nvPr/>
          </p:nvSpPr>
          <p:spPr>
            <a:xfrm>
              <a:off x="2506676" y="641449"/>
              <a:ext cx="772661" cy="268196"/>
            </a:xfrm>
            <a:custGeom>
              <a:avLst/>
              <a:gdLst/>
              <a:ahLst/>
              <a:cxnLst/>
              <a:rect l="l" t="t" r="r" b="b"/>
              <a:pathLst>
                <a:path w="120000" h="120000" extrusionOk="0">
                  <a:moveTo>
                    <a:pt x="120000" y="0"/>
                  </a:moveTo>
                  <a:lnTo>
                    <a:pt x="120000" y="60000"/>
                  </a:lnTo>
                  <a:lnTo>
                    <a:pt x="0" y="60000"/>
                  </a:lnTo>
                  <a:lnTo>
                    <a:pt x="0" y="120000"/>
                  </a:lnTo>
                </a:path>
              </a:pathLst>
            </a:custGeom>
            <a:noFill/>
            <a:ln w="12700" cap="flat" cmpd="sng">
              <a:solidFill>
                <a:schemeClr val="accent3"/>
              </a:solidFill>
              <a:prstDash val="solid"/>
              <a:miter lim="800000"/>
              <a:headEnd type="none" w="sm" len="sm"/>
              <a:tailEnd type="none" w="sm" len="sm"/>
            </a:ln>
          </p:spPr>
        </p:sp>
        <p:sp>
          <p:nvSpPr>
            <p:cNvPr id="258" name="Google Shape;258;p16"/>
            <p:cNvSpPr/>
            <p:nvPr/>
          </p:nvSpPr>
          <p:spPr>
            <a:xfrm>
              <a:off x="2640774" y="2886"/>
              <a:ext cx="1277126" cy="638563"/>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6"/>
            <p:cNvSpPr txBox="1"/>
            <p:nvPr/>
          </p:nvSpPr>
          <p:spPr>
            <a:xfrm>
              <a:off x="2640774" y="2886"/>
              <a:ext cx="1277126" cy="638563"/>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chemeClr val="lt1"/>
                </a:buClr>
                <a:buSzPts val="2100"/>
                <a:buFont typeface="Montserrat"/>
                <a:buNone/>
              </a:pPr>
              <a:r>
                <a:rPr lang="es-ES" sz="2100" b="0" i="0" u="none" strike="noStrike" cap="none">
                  <a:solidFill>
                    <a:schemeClr val="lt1"/>
                  </a:solidFill>
                  <a:latin typeface="Montserrat"/>
                  <a:ea typeface="Montserrat"/>
                  <a:cs typeface="Montserrat"/>
                  <a:sym typeface="Montserrat"/>
                </a:rPr>
                <a:t>Cruccu 2016</a:t>
              </a:r>
              <a:endParaRPr/>
            </a:p>
          </p:txBody>
        </p:sp>
        <p:sp>
          <p:nvSpPr>
            <p:cNvPr id="260" name="Google Shape;260;p16"/>
            <p:cNvSpPr/>
            <p:nvPr/>
          </p:nvSpPr>
          <p:spPr>
            <a:xfrm>
              <a:off x="1868112" y="909645"/>
              <a:ext cx="1277126" cy="638563"/>
            </a:xfrm>
            <a:prstGeom prst="rect">
              <a:avLst/>
            </a:prstGeom>
            <a:solidFill>
              <a:srgbClr val="C55A1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6"/>
            <p:cNvSpPr txBox="1"/>
            <p:nvPr/>
          </p:nvSpPr>
          <p:spPr>
            <a:xfrm>
              <a:off x="1868112" y="909645"/>
              <a:ext cx="1277126" cy="638563"/>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chemeClr val="lt1"/>
                </a:buClr>
                <a:buSzPts val="2100"/>
                <a:buFont typeface="Montserrat"/>
                <a:buNone/>
              </a:pPr>
              <a:r>
                <a:rPr lang="es-ES" sz="2100" b="0" i="0" u="none" strike="noStrike" cap="none">
                  <a:solidFill>
                    <a:schemeClr val="lt1"/>
                  </a:solidFill>
                  <a:latin typeface="Montserrat"/>
                  <a:ea typeface="Montserrat"/>
                  <a:cs typeface="Montserrat"/>
                  <a:sym typeface="Montserrat"/>
                </a:rPr>
                <a:t>Posible</a:t>
              </a:r>
              <a:endParaRPr/>
            </a:p>
          </p:txBody>
        </p:sp>
        <p:sp>
          <p:nvSpPr>
            <p:cNvPr id="262" name="Google Shape;262;p16"/>
            <p:cNvSpPr/>
            <p:nvPr/>
          </p:nvSpPr>
          <p:spPr>
            <a:xfrm>
              <a:off x="3413436" y="909645"/>
              <a:ext cx="1277126" cy="638563"/>
            </a:xfrm>
            <a:prstGeom prst="rect">
              <a:avLst/>
            </a:prstGeom>
            <a:solidFill>
              <a:srgbClr val="C55A1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6"/>
            <p:cNvSpPr txBox="1"/>
            <p:nvPr/>
          </p:nvSpPr>
          <p:spPr>
            <a:xfrm>
              <a:off x="3413436" y="909645"/>
              <a:ext cx="1277126" cy="638563"/>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chemeClr val="lt1"/>
                </a:buClr>
                <a:buSzPts val="2100"/>
                <a:buFont typeface="Montserrat"/>
                <a:buNone/>
              </a:pPr>
              <a:r>
                <a:rPr lang="es-ES" sz="2100" b="0" i="0" u="none" strike="noStrike" cap="none">
                  <a:solidFill>
                    <a:schemeClr val="lt1"/>
                  </a:solidFill>
                  <a:latin typeface="Montserrat"/>
                  <a:ea typeface="Montserrat"/>
                  <a:cs typeface="Montserrat"/>
                  <a:sym typeface="Montserrat"/>
                </a:rPr>
                <a:t>Establecida</a:t>
              </a:r>
              <a:endParaRPr/>
            </a:p>
          </p:txBody>
        </p:sp>
        <p:sp>
          <p:nvSpPr>
            <p:cNvPr id="264" name="Google Shape;264;p16"/>
            <p:cNvSpPr/>
            <p:nvPr/>
          </p:nvSpPr>
          <p:spPr>
            <a:xfrm>
              <a:off x="2640774" y="1816405"/>
              <a:ext cx="1277126" cy="638563"/>
            </a:xfrm>
            <a:prstGeom prst="rect">
              <a:avLst/>
            </a:prstGeom>
            <a:solidFill>
              <a:srgbClr val="7F6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6"/>
            <p:cNvSpPr txBox="1"/>
            <p:nvPr/>
          </p:nvSpPr>
          <p:spPr>
            <a:xfrm>
              <a:off x="2640774" y="1816405"/>
              <a:ext cx="1277126" cy="638563"/>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chemeClr val="lt1"/>
                </a:buClr>
                <a:buSzPts val="2100"/>
                <a:buFont typeface="Montserrat"/>
                <a:buNone/>
              </a:pPr>
              <a:r>
                <a:rPr lang="es-ES" sz="2100" b="0" i="0" u="none" strike="noStrike" cap="none">
                  <a:solidFill>
                    <a:schemeClr val="lt1"/>
                  </a:solidFill>
                  <a:latin typeface="Montserrat"/>
                  <a:ea typeface="Montserrat"/>
                  <a:cs typeface="Montserrat"/>
                  <a:sym typeface="Montserrat"/>
                </a:rPr>
                <a:t>Clínica o idiopática</a:t>
              </a:r>
              <a:endParaRPr/>
            </a:p>
          </p:txBody>
        </p:sp>
        <p:sp>
          <p:nvSpPr>
            <p:cNvPr id="266" name="Google Shape;266;p16"/>
            <p:cNvSpPr/>
            <p:nvPr/>
          </p:nvSpPr>
          <p:spPr>
            <a:xfrm>
              <a:off x="4186097" y="1816405"/>
              <a:ext cx="1277126" cy="638563"/>
            </a:xfrm>
            <a:prstGeom prst="rect">
              <a:avLst/>
            </a:prstGeom>
            <a:solidFill>
              <a:srgbClr val="7F6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6"/>
            <p:cNvSpPr txBox="1"/>
            <p:nvPr/>
          </p:nvSpPr>
          <p:spPr>
            <a:xfrm>
              <a:off x="4186097" y="1816405"/>
              <a:ext cx="1277126" cy="638563"/>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chemeClr val="lt1"/>
                </a:buClr>
                <a:buSzPts val="2100"/>
                <a:buFont typeface="Montserrat"/>
                <a:buNone/>
              </a:pPr>
              <a:r>
                <a:rPr lang="es-ES" sz="2100" b="0" i="0" u="none" strike="noStrike" cap="none">
                  <a:solidFill>
                    <a:schemeClr val="lt1"/>
                  </a:solidFill>
                  <a:latin typeface="Montserrat"/>
                  <a:ea typeface="Montserrat"/>
                  <a:cs typeface="Montserrat"/>
                  <a:sym typeface="Montserrat"/>
                </a:rPr>
                <a:t>Etiología</a:t>
              </a:r>
              <a:endParaRPr/>
            </a:p>
          </p:txBody>
        </p:sp>
        <p:sp>
          <p:nvSpPr>
            <p:cNvPr id="268" name="Google Shape;268;p16"/>
            <p:cNvSpPr/>
            <p:nvPr/>
          </p:nvSpPr>
          <p:spPr>
            <a:xfrm>
              <a:off x="4505379" y="2723165"/>
              <a:ext cx="1277126" cy="638563"/>
            </a:xfrm>
            <a:prstGeom prst="rect">
              <a:avLst/>
            </a:prstGeom>
            <a:solidFill>
              <a:srgbClr val="00B05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6"/>
            <p:cNvSpPr txBox="1"/>
            <p:nvPr/>
          </p:nvSpPr>
          <p:spPr>
            <a:xfrm>
              <a:off x="4505379" y="2723165"/>
              <a:ext cx="1277126" cy="638563"/>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chemeClr val="lt1"/>
                </a:buClr>
                <a:buSzPts val="2100"/>
                <a:buFont typeface="Montserrat"/>
                <a:buNone/>
              </a:pPr>
              <a:r>
                <a:rPr lang="es-ES" sz="2100" b="0" i="0" u="none" strike="noStrike" cap="none">
                  <a:solidFill>
                    <a:schemeClr val="lt1"/>
                  </a:solidFill>
                  <a:latin typeface="Montserrat"/>
                  <a:ea typeface="Montserrat"/>
                  <a:cs typeface="Montserrat"/>
                  <a:sym typeface="Montserrat"/>
                </a:rPr>
                <a:t>Clásica </a:t>
              </a:r>
              <a:endParaRPr/>
            </a:p>
          </p:txBody>
        </p:sp>
        <p:sp>
          <p:nvSpPr>
            <p:cNvPr id="270" name="Google Shape;270;p16"/>
            <p:cNvSpPr/>
            <p:nvPr/>
          </p:nvSpPr>
          <p:spPr>
            <a:xfrm>
              <a:off x="4505379" y="3629925"/>
              <a:ext cx="1277126" cy="638563"/>
            </a:xfrm>
            <a:prstGeom prst="rect">
              <a:avLst/>
            </a:prstGeom>
            <a:solidFill>
              <a:srgbClr val="00B05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6"/>
            <p:cNvSpPr txBox="1"/>
            <p:nvPr/>
          </p:nvSpPr>
          <p:spPr>
            <a:xfrm>
              <a:off x="4505379" y="3629925"/>
              <a:ext cx="1277126" cy="638563"/>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chemeClr val="lt1"/>
                </a:buClr>
                <a:buSzPts val="2100"/>
                <a:buFont typeface="Montserrat"/>
                <a:buNone/>
              </a:pPr>
              <a:r>
                <a:rPr lang="es-ES" sz="2100" b="0" i="0" u="none" strike="noStrike" cap="none">
                  <a:solidFill>
                    <a:schemeClr val="lt1"/>
                  </a:solidFill>
                  <a:latin typeface="Montserrat"/>
                  <a:ea typeface="Montserrat"/>
                  <a:cs typeface="Montserrat"/>
                  <a:sym typeface="Montserrat"/>
                </a:rPr>
                <a:t>Secundaria</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7"/>
          <p:cNvSpPr txBox="1">
            <a:spLocks noGrp="1"/>
          </p:cNvSpPr>
          <p:nvPr>
            <p:ph type="title"/>
          </p:nvPr>
        </p:nvSpPr>
        <p:spPr>
          <a:xfrm>
            <a:off x="589280" y="0"/>
            <a:ext cx="8144435" cy="8574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2800"/>
              <a:buFont typeface="Montserrat"/>
              <a:buNone/>
            </a:pPr>
            <a:r>
              <a:rPr lang="es-ES" sz="2800" b="1">
                <a:solidFill>
                  <a:srgbClr val="3BB0B0"/>
                </a:solidFill>
                <a:latin typeface="Montserrat"/>
                <a:ea typeface="Montserrat"/>
                <a:cs typeface="Montserrat"/>
                <a:sym typeface="Montserrat"/>
              </a:rPr>
              <a:t>Diagnóstico clínico: interrogatorio</a:t>
            </a:r>
            <a:endParaRPr/>
          </a:p>
        </p:txBody>
      </p:sp>
      <p:sp>
        <p:nvSpPr>
          <p:cNvPr id="278" name="Google Shape;278;p17"/>
          <p:cNvSpPr txBox="1">
            <a:spLocks noGrp="1"/>
          </p:cNvSpPr>
          <p:nvPr>
            <p:ph type="body" idx="1"/>
          </p:nvPr>
        </p:nvSpPr>
        <p:spPr>
          <a:xfrm>
            <a:off x="761999" y="866351"/>
            <a:ext cx="4570127" cy="3000169"/>
          </a:xfrm>
          <a:prstGeom prst="rect">
            <a:avLst/>
          </a:prstGeom>
          <a:noFill/>
          <a:ln>
            <a:noFill/>
          </a:ln>
        </p:spPr>
        <p:txBody>
          <a:bodyPr spcFirstLastPara="1" wrap="square" lIns="91425" tIns="45700" rIns="91425" bIns="45700" anchor="t" anchorCtr="0">
            <a:normAutofit/>
          </a:bodyPr>
          <a:lstStyle/>
          <a:p>
            <a:pPr marL="228600" lvl="0" indent="-228600" algn="just" rtl="0">
              <a:lnSpc>
                <a:spcPct val="70000"/>
              </a:lnSpc>
              <a:spcBef>
                <a:spcPts val="0"/>
              </a:spcBef>
              <a:spcAft>
                <a:spcPts val="0"/>
              </a:spcAft>
              <a:buClr>
                <a:srgbClr val="152B48"/>
              </a:buClr>
              <a:buSzPts val="1960"/>
              <a:buChar char="•"/>
            </a:pPr>
            <a:r>
              <a:rPr lang="es-ES" sz="1960" b="1">
                <a:latin typeface="Montserrat"/>
                <a:ea typeface="Montserrat"/>
                <a:cs typeface="Montserrat"/>
                <a:sym typeface="Montserrat"/>
              </a:rPr>
              <a:t>3 características:</a:t>
            </a:r>
            <a:endParaRPr/>
          </a:p>
          <a:p>
            <a:pPr marL="685800" lvl="1" indent="-228600" algn="just" rtl="0">
              <a:lnSpc>
                <a:spcPct val="70000"/>
              </a:lnSpc>
              <a:spcBef>
                <a:spcPts val="500"/>
              </a:spcBef>
              <a:spcAft>
                <a:spcPts val="0"/>
              </a:spcAft>
              <a:buClr>
                <a:srgbClr val="152B48"/>
              </a:buClr>
              <a:buSzPts val="1679"/>
              <a:buChar char="•"/>
            </a:pPr>
            <a:r>
              <a:rPr lang="es-ES" sz="1679">
                <a:latin typeface="Montserrat"/>
                <a:ea typeface="Montserrat"/>
                <a:cs typeface="Montserrat"/>
                <a:sym typeface="Montserrat"/>
              </a:rPr>
              <a:t>Dolor facial </a:t>
            </a:r>
            <a:r>
              <a:rPr lang="es-ES" sz="1679" b="1">
                <a:latin typeface="Montserrat"/>
                <a:ea typeface="Montserrat"/>
                <a:cs typeface="Montserrat"/>
                <a:sym typeface="Montserrat"/>
              </a:rPr>
              <a:t>unilateral (90%). </a:t>
            </a:r>
            <a:endParaRPr/>
          </a:p>
          <a:p>
            <a:pPr marL="685800" lvl="1" indent="-228600" algn="just" rtl="0">
              <a:lnSpc>
                <a:spcPct val="70000"/>
              </a:lnSpc>
              <a:spcBef>
                <a:spcPts val="500"/>
              </a:spcBef>
              <a:spcAft>
                <a:spcPts val="0"/>
              </a:spcAft>
              <a:buClr>
                <a:srgbClr val="152B48"/>
              </a:buClr>
              <a:buSzPts val="1679"/>
              <a:buChar char="•"/>
            </a:pPr>
            <a:r>
              <a:rPr lang="es-ES" sz="1679" b="1">
                <a:latin typeface="Montserrat"/>
                <a:ea typeface="Montserrat"/>
                <a:cs typeface="Montserrat"/>
                <a:sym typeface="Montserrat"/>
              </a:rPr>
              <a:t>No hay dolor fuera </a:t>
            </a:r>
            <a:r>
              <a:rPr lang="es-ES" sz="1679">
                <a:latin typeface="Montserrat"/>
                <a:ea typeface="Montserrat"/>
                <a:cs typeface="Montserrat"/>
                <a:sym typeface="Montserrat"/>
              </a:rPr>
              <a:t>del territorio. </a:t>
            </a:r>
            <a:endParaRPr/>
          </a:p>
          <a:p>
            <a:pPr marL="685800" lvl="1" indent="-228600" algn="just" rtl="0">
              <a:lnSpc>
                <a:spcPct val="70000"/>
              </a:lnSpc>
              <a:spcBef>
                <a:spcPts val="500"/>
              </a:spcBef>
              <a:spcAft>
                <a:spcPts val="0"/>
              </a:spcAft>
              <a:buClr>
                <a:srgbClr val="152B48"/>
              </a:buClr>
              <a:buSzPts val="1679"/>
              <a:buChar char="•"/>
            </a:pPr>
            <a:r>
              <a:rPr lang="es-ES" sz="1679">
                <a:latin typeface="Montserrat"/>
                <a:ea typeface="Montserrat"/>
                <a:cs typeface="Montserrat"/>
                <a:sym typeface="Montserrat"/>
              </a:rPr>
              <a:t>Dolor </a:t>
            </a:r>
            <a:r>
              <a:rPr lang="es-ES" sz="1679" b="1">
                <a:latin typeface="Montserrat"/>
                <a:ea typeface="Montserrat"/>
                <a:cs typeface="Montserrat"/>
                <a:sym typeface="Montserrat"/>
              </a:rPr>
              <a:t>paroxístico: </a:t>
            </a:r>
            <a:r>
              <a:rPr lang="es-ES" sz="1679">
                <a:latin typeface="Montserrat"/>
                <a:ea typeface="Montserrat"/>
                <a:cs typeface="Montserrat"/>
                <a:sym typeface="Montserrat"/>
              </a:rPr>
              <a:t>0-50/día. </a:t>
            </a:r>
            <a:endParaRPr/>
          </a:p>
          <a:p>
            <a:pPr marL="228600" lvl="0" indent="-228600" algn="just" rtl="0">
              <a:lnSpc>
                <a:spcPct val="70000"/>
              </a:lnSpc>
              <a:spcBef>
                <a:spcPts val="1000"/>
              </a:spcBef>
              <a:spcAft>
                <a:spcPts val="0"/>
              </a:spcAft>
              <a:buClr>
                <a:srgbClr val="152B48"/>
              </a:buClr>
              <a:buSzPts val="1960"/>
              <a:buChar char="•"/>
            </a:pPr>
            <a:r>
              <a:rPr lang="es-ES" sz="1960" b="1">
                <a:latin typeface="Montserrat"/>
                <a:ea typeface="Montserrat"/>
                <a:cs typeface="Montserrat"/>
                <a:sym typeface="Montserrat"/>
              </a:rPr>
              <a:t>NT posible: </a:t>
            </a:r>
            <a:r>
              <a:rPr lang="es-ES" sz="1960">
                <a:latin typeface="Montserrat"/>
                <a:ea typeface="Montserrat"/>
                <a:cs typeface="Montserrat"/>
                <a:sym typeface="Montserrat"/>
              </a:rPr>
              <a:t>distribuido en el V y paroxístico.</a:t>
            </a:r>
            <a:endParaRPr/>
          </a:p>
          <a:p>
            <a:pPr marL="228600" lvl="0" indent="-228600" algn="just" rtl="0">
              <a:lnSpc>
                <a:spcPct val="70000"/>
              </a:lnSpc>
              <a:spcBef>
                <a:spcPts val="1000"/>
              </a:spcBef>
              <a:spcAft>
                <a:spcPts val="0"/>
              </a:spcAft>
              <a:buClr>
                <a:srgbClr val="152B48"/>
              </a:buClr>
              <a:buSzPts val="1960"/>
              <a:buChar char="•"/>
            </a:pPr>
            <a:r>
              <a:rPr lang="es-ES" sz="1960">
                <a:latin typeface="Montserrat"/>
                <a:ea typeface="Montserrat"/>
                <a:cs typeface="Montserrat"/>
                <a:sym typeface="Montserrat"/>
              </a:rPr>
              <a:t>Períodos de remisión (63%):</a:t>
            </a:r>
            <a:endParaRPr/>
          </a:p>
          <a:p>
            <a:pPr marL="685800" lvl="1" indent="-228600" algn="just" rtl="0">
              <a:lnSpc>
                <a:spcPct val="70000"/>
              </a:lnSpc>
              <a:spcBef>
                <a:spcPts val="500"/>
              </a:spcBef>
              <a:spcAft>
                <a:spcPts val="0"/>
              </a:spcAft>
              <a:buClr>
                <a:srgbClr val="152B48"/>
              </a:buClr>
              <a:buSzPts val="1679"/>
              <a:buChar char="•"/>
            </a:pPr>
            <a:r>
              <a:rPr lang="es-ES" sz="1679">
                <a:latin typeface="Montserrat"/>
                <a:ea typeface="Montserrat"/>
                <a:cs typeface="Montserrat"/>
                <a:sym typeface="Montserrat"/>
              </a:rPr>
              <a:t>Semanas – años.</a:t>
            </a:r>
            <a:endParaRPr/>
          </a:p>
          <a:p>
            <a:pPr marL="228600" lvl="0" indent="-228600" algn="just" rtl="0">
              <a:lnSpc>
                <a:spcPct val="70000"/>
              </a:lnSpc>
              <a:spcBef>
                <a:spcPts val="1000"/>
              </a:spcBef>
              <a:spcAft>
                <a:spcPts val="0"/>
              </a:spcAft>
              <a:buClr>
                <a:srgbClr val="152B48"/>
              </a:buClr>
              <a:buSzPts val="1960"/>
              <a:buChar char="•"/>
            </a:pPr>
            <a:r>
              <a:rPr lang="es-ES" sz="1960">
                <a:latin typeface="Montserrat"/>
                <a:ea typeface="Montserrat"/>
                <a:cs typeface="Montserrat"/>
                <a:sym typeface="Montserrat"/>
              </a:rPr>
              <a:t>Dolor </a:t>
            </a:r>
            <a:r>
              <a:rPr lang="es-ES" sz="1960" b="1">
                <a:latin typeface="Montserrat"/>
                <a:ea typeface="Montserrat"/>
                <a:cs typeface="Montserrat"/>
                <a:sym typeface="Montserrat"/>
              </a:rPr>
              <a:t>persistente</a:t>
            </a:r>
            <a:r>
              <a:rPr lang="es-ES" sz="1960">
                <a:latin typeface="Montserrat"/>
                <a:ea typeface="Montserrat"/>
                <a:cs typeface="Montserrat"/>
                <a:sym typeface="Montserrat"/>
              </a:rPr>
              <a:t> (40%):</a:t>
            </a:r>
            <a:endParaRPr/>
          </a:p>
          <a:p>
            <a:pPr marL="685800" lvl="1" indent="-228600" algn="just" rtl="0">
              <a:lnSpc>
                <a:spcPct val="70000"/>
              </a:lnSpc>
              <a:spcBef>
                <a:spcPts val="500"/>
              </a:spcBef>
              <a:spcAft>
                <a:spcPts val="0"/>
              </a:spcAft>
              <a:buClr>
                <a:srgbClr val="152B48"/>
              </a:buClr>
              <a:buSzPts val="1679"/>
              <a:buChar char="•"/>
            </a:pPr>
            <a:r>
              <a:rPr lang="es-ES" sz="1679">
                <a:latin typeface="Montserrat"/>
                <a:ea typeface="Montserrat"/>
                <a:cs typeface="Montserrat"/>
                <a:sym typeface="Montserrat"/>
              </a:rPr>
              <a:t>Mecanismos centrales, peor pronóstico.</a:t>
            </a:r>
            <a:endParaRPr sz="1679">
              <a:latin typeface="Montserrat"/>
              <a:ea typeface="Montserrat"/>
              <a:cs typeface="Montserrat"/>
              <a:sym typeface="Montserrat"/>
            </a:endParaRPr>
          </a:p>
          <a:p>
            <a:pPr marL="685800" lvl="1" indent="-121919" algn="l" rtl="0">
              <a:lnSpc>
                <a:spcPct val="70000"/>
              </a:lnSpc>
              <a:spcBef>
                <a:spcPts val="500"/>
              </a:spcBef>
              <a:spcAft>
                <a:spcPts val="0"/>
              </a:spcAft>
              <a:buClr>
                <a:srgbClr val="152B48"/>
              </a:buClr>
              <a:buSzPts val="1680"/>
              <a:buNone/>
            </a:pPr>
            <a:endParaRPr sz="1679">
              <a:latin typeface="Montserrat"/>
              <a:ea typeface="Montserrat"/>
              <a:cs typeface="Montserrat"/>
              <a:sym typeface="Montserrat"/>
            </a:endParaRPr>
          </a:p>
          <a:p>
            <a:pPr marL="685800" lvl="1" indent="-121919" algn="l" rtl="0">
              <a:lnSpc>
                <a:spcPct val="70000"/>
              </a:lnSpc>
              <a:spcBef>
                <a:spcPts val="500"/>
              </a:spcBef>
              <a:spcAft>
                <a:spcPts val="0"/>
              </a:spcAft>
              <a:buClr>
                <a:srgbClr val="152B48"/>
              </a:buClr>
              <a:buSzPts val="1680"/>
              <a:buNone/>
            </a:pPr>
            <a:endParaRPr sz="1679">
              <a:latin typeface="Montserrat"/>
              <a:ea typeface="Montserrat"/>
              <a:cs typeface="Montserrat"/>
              <a:sym typeface="Montserrat"/>
            </a:endParaRPr>
          </a:p>
        </p:txBody>
      </p:sp>
      <p:sp>
        <p:nvSpPr>
          <p:cNvPr id="279" name="Google Shape;279;p17"/>
          <p:cNvSpPr/>
          <p:nvPr/>
        </p:nvSpPr>
        <p:spPr>
          <a:xfrm>
            <a:off x="6124733" y="779423"/>
            <a:ext cx="5807243" cy="3872606"/>
          </a:xfrm>
          <a:prstGeom prst="roundRect">
            <a:avLst>
              <a:gd name="adj" fmla="val 16667"/>
            </a:avLst>
          </a:prstGeom>
          <a:solidFill>
            <a:srgbClr val="152B4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600" b="1" i="1" u="none" strike="noStrike" cap="none">
                <a:solidFill>
                  <a:schemeClr val="lt1"/>
                </a:solidFill>
                <a:latin typeface="Montserrat"/>
                <a:ea typeface="Montserrat"/>
                <a:cs typeface="Montserrat"/>
                <a:sym typeface="Montserrat"/>
              </a:rPr>
              <a:t>Criterios ICHD-3 </a:t>
            </a:r>
            <a:endParaRPr sz="1600" b="0" i="0" u="none" strike="noStrike" cap="none">
              <a:solidFill>
                <a:schemeClr val="lt1"/>
              </a:solidFill>
              <a:latin typeface="Montserrat"/>
              <a:ea typeface="Montserrat"/>
              <a:cs typeface="Montserrat"/>
              <a:sym typeface="Montserrat"/>
            </a:endParaRPr>
          </a:p>
          <a:p>
            <a:pPr marL="342900" marR="0" lvl="0" indent="-342900" algn="just" rtl="0">
              <a:spcBef>
                <a:spcPts val="0"/>
              </a:spcBef>
              <a:spcAft>
                <a:spcPts val="0"/>
              </a:spcAft>
              <a:buClr>
                <a:schemeClr val="lt1"/>
              </a:buClr>
              <a:buSzPts val="1600"/>
              <a:buFont typeface="Calibri"/>
              <a:buAutoNum type="alphaUcPeriod"/>
            </a:pPr>
            <a:r>
              <a:rPr lang="es-ES" sz="1600" b="0" i="0" u="none" strike="noStrike" cap="none">
                <a:solidFill>
                  <a:schemeClr val="lt1"/>
                </a:solidFill>
                <a:latin typeface="Montserrat"/>
                <a:ea typeface="Montserrat"/>
                <a:cs typeface="Montserrat"/>
                <a:sym typeface="Montserrat"/>
              </a:rPr>
              <a:t>Paroxismos recurrentes de dolor facial unilateral en la distribución de una o más divisiones del nervio trigémino sin irradiación a otros territorios y que cumpla criterios B y C.</a:t>
            </a:r>
            <a:endParaRPr/>
          </a:p>
          <a:p>
            <a:pPr marL="342900" marR="0" lvl="0" indent="-342900" algn="just" rtl="0">
              <a:spcBef>
                <a:spcPts val="0"/>
              </a:spcBef>
              <a:spcAft>
                <a:spcPts val="0"/>
              </a:spcAft>
              <a:buClr>
                <a:schemeClr val="lt1"/>
              </a:buClr>
              <a:buSzPts val="1600"/>
              <a:buFont typeface="Calibri"/>
              <a:buAutoNum type="alphaUcPeriod"/>
            </a:pPr>
            <a:r>
              <a:rPr lang="es-ES" sz="1600" b="0" i="0" u="none" strike="noStrike" cap="none">
                <a:solidFill>
                  <a:schemeClr val="lt1"/>
                </a:solidFill>
                <a:latin typeface="Montserrat"/>
                <a:ea typeface="Montserrat"/>
                <a:cs typeface="Montserrat"/>
                <a:sym typeface="Montserrat"/>
              </a:rPr>
              <a:t>Características: </a:t>
            </a:r>
            <a:endParaRPr/>
          </a:p>
          <a:p>
            <a:pPr marL="800100" marR="0" lvl="1" indent="-342900" algn="just" rtl="0">
              <a:spcBef>
                <a:spcPts val="0"/>
              </a:spcBef>
              <a:spcAft>
                <a:spcPts val="0"/>
              </a:spcAft>
              <a:buClr>
                <a:schemeClr val="lt1"/>
              </a:buClr>
              <a:buSzPts val="1600"/>
              <a:buFont typeface="Calibri"/>
              <a:buAutoNum type="arabicPeriod"/>
            </a:pPr>
            <a:r>
              <a:rPr lang="es-ES" sz="1600" b="0" i="0" u="none" strike="noStrike" cap="none">
                <a:solidFill>
                  <a:schemeClr val="lt1"/>
                </a:solidFill>
                <a:latin typeface="Montserrat"/>
                <a:ea typeface="Montserrat"/>
                <a:cs typeface="Montserrat"/>
                <a:sym typeface="Montserrat"/>
              </a:rPr>
              <a:t>Dura una fracción de segundo hasta 2 minutos. </a:t>
            </a:r>
            <a:endParaRPr/>
          </a:p>
          <a:p>
            <a:pPr marL="800100" marR="0" lvl="1" indent="-342900" algn="just" rtl="0">
              <a:spcBef>
                <a:spcPts val="0"/>
              </a:spcBef>
              <a:spcAft>
                <a:spcPts val="0"/>
              </a:spcAft>
              <a:buClr>
                <a:schemeClr val="lt1"/>
              </a:buClr>
              <a:buSzPts val="1600"/>
              <a:buFont typeface="Calibri"/>
              <a:buAutoNum type="arabicPeriod"/>
            </a:pPr>
            <a:r>
              <a:rPr lang="es-ES" sz="1600" b="0" i="0" u="none" strike="noStrike" cap="none">
                <a:solidFill>
                  <a:schemeClr val="lt1"/>
                </a:solidFill>
                <a:latin typeface="Montserrat"/>
                <a:ea typeface="Montserrat"/>
                <a:cs typeface="Montserrat"/>
                <a:sym typeface="Montserrat"/>
              </a:rPr>
              <a:t>Intensidad grave. </a:t>
            </a:r>
            <a:endParaRPr/>
          </a:p>
          <a:p>
            <a:pPr marL="800100" marR="0" lvl="1" indent="-342900" algn="just" rtl="0">
              <a:spcBef>
                <a:spcPts val="0"/>
              </a:spcBef>
              <a:spcAft>
                <a:spcPts val="0"/>
              </a:spcAft>
              <a:buClr>
                <a:schemeClr val="lt1"/>
              </a:buClr>
              <a:buSzPts val="1600"/>
              <a:buFont typeface="Calibri"/>
              <a:buAutoNum type="arabicPeriod"/>
            </a:pPr>
            <a:r>
              <a:rPr lang="es-ES" sz="1600" b="0" i="0" u="none" strike="noStrike" cap="none">
                <a:solidFill>
                  <a:schemeClr val="lt1"/>
                </a:solidFill>
                <a:latin typeface="Montserrat"/>
                <a:ea typeface="Montserrat"/>
                <a:cs typeface="Montserrat"/>
                <a:sym typeface="Montserrat"/>
              </a:rPr>
              <a:t>Tipo choque eléctrico, disparo, lancinante. </a:t>
            </a:r>
            <a:endParaRPr/>
          </a:p>
          <a:p>
            <a:pPr marL="342900" marR="0" lvl="0" indent="-342900" algn="just" rtl="0">
              <a:spcBef>
                <a:spcPts val="0"/>
              </a:spcBef>
              <a:spcAft>
                <a:spcPts val="0"/>
              </a:spcAft>
              <a:buClr>
                <a:schemeClr val="lt1"/>
              </a:buClr>
              <a:buSzPts val="1600"/>
              <a:buFont typeface="Calibri"/>
              <a:buAutoNum type="alphaUcPeriod"/>
            </a:pPr>
            <a:r>
              <a:rPr lang="es-ES" sz="1600" b="0" i="0" u="none" strike="noStrike" cap="none">
                <a:solidFill>
                  <a:schemeClr val="lt1"/>
                </a:solidFill>
                <a:latin typeface="Montserrat"/>
                <a:ea typeface="Montserrat"/>
                <a:cs typeface="Montserrat"/>
                <a:sym typeface="Montserrat"/>
              </a:rPr>
              <a:t>Precipitado por estímulos inocuos dentro de la distribución del trigémino. </a:t>
            </a:r>
            <a:endParaRPr/>
          </a:p>
          <a:p>
            <a:pPr marL="342900" marR="0" lvl="0" indent="-342900" algn="just" rtl="0">
              <a:spcBef>
                <a:spcPts val="0"/>
              </a:spcBef>
              <a:spcAft>
                <a:spcPts val="0"/>
              </a:spcAft>
              <a:buClr>
                <a:schemeClr val="lt1"/>
              </a:buClr>
              <a:buSzPts val="1600"/>
              <a:buFont typeface="Calibri"/>
              <a:buAutoNum type="alphaUcPeriod"/>
            </a:pPr>
            <a:r>
              <a:rPr lang="es-ES" sz="1600" b="0" i="0" u="none" strike="noStrike" cap="none">
                <a:solidFill>
                  <a:schemeClr val="lt1"/>
                </a:solidFill>
                <a:latin typeface="Montserrat"/>
                <a:ea typeface="Montserrat"/>
                <a:cs typeface="Montserrat"/>
                <a:sym typeface="Montserrat"/>
              </a:rPr>
              <a:t>No tiene mejor explicación por otro Dx.</a:t>
            </a:r>
            <a:endParaRPr/>
          </a:p>
        </p:txBody>
      </p:sp>
      <p:pic>
        <p:nvPicPr>
          <p:cNvPr id="280" name="Google Shape;280;p1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53396" y="779423"/>
            <a:ext cx="10747951" cy="472892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9"/>
                                        </p:tgtEl>
                                        <p:attrNameLst>
                                          <p:attrName>style.visibility</p:attrName>
                                        </p:attrNameLst>
                                      </p:cBhvr>
                                      <p:to>
                                        <p:strVal val="visible"/>
                                      </p:to>
                                    </p:set>
                                    <p:anim calcmode="lin" valueType="num">
                                      <p:cBhvr additive="base">
                                        <p:cTn id="7" dur="500"/>
                                        <p:tgtEl>
                                          <p:spTgt spid="27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80"/>
                                        </p:tgtEl>
                                        <p:attrNameLst>
                                          <p:attrName>style.visibility</p:attrName>
                                        </p:attrNameLst>
                                      </p:cBhvr>
                                      <p:to>
                                        <p:strVal val="visible"/>
                                      </p:to>
                                    </p:set>
                                    <p:anim calcmode="lin" valueType="num">
                                      <p:cBhvr additive="base">
                                        <p:cTn id="12" dur="500"/>
                                        <p:tgtEl>
                                          <p:spTgt spid="2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8"/>
          <p:cNvSpPr txBox="1">
            <a:spLocks noGrp="1"/>
          </p:cNvSpPr>
          <p:nvPr>
            <p:ph type="body" idx="1"/>
          </p:nvPr>
        </p:nvSpPr>
        <p:spPr>
          <a:xfrm>
            <a:off x="838200" y="2081122"/>
            <a:ext cx="10515600" cy="3906933"/>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rgbClr val="152B48"/>
              </a:buClr>
              <a:buSzPts val="2800"/>
              <a:buNone/>
            </a:pPr>
            <a:endParaRPr>
              <a:latin typeface="Montserrat"/>
              <a:ea typeface="Montserrat"/>
              <a:cs typeface="Montserrat"/>
              <a:sym typeface="Montserrat"/>
            </a:endParaRPr>
          </a:p>
          <a:p>
            <a:pPr marL="685800" lvl="1" indent="-76200" algn="l" rtl="0">
              <a:lnSpc>
                <a:spcPct val="90000"/>
              </a:lnSpc>
              <a:spcBef>
                <a:spcPts val="500"/>
              </a:spcBef>
              <a:spcAft>
                <a:spcPts val="0"/>
              </a:spcAft>
              <a:buClr>
                <a:srgbClr val="152B48"/>
              </a:buClr>
              <a:buSzPts val="2400"/>
              <a:buNone/>
            </a:pPr>
            <a:endParaRPr>
              <a:latin typeface="Montserrat"/>
              <a:ea typeface="Montserrat"/>
              <a:cs typeface="Montserrat"/>
              <a:sym typeface="Montserrat"/>
            </a:endParaRPr>
          </a:p>
          <a:p>
            <a:pPr marL="685800" lvl="1" indent="-76200" algn="l" rtl="0">
              <a:lnSpc>
                <a:spcPct val="90000"/>
              </a:lnSpc>
              <a:spcBef>
                <a:spcPts val="500"/>
              </a:spcBef>
              <a:spcAft>
                <a:spcPts val="0"/>
              </a:spcAft>
              <a:buClr>
                <a:srgbClr val="152B48"/>
              </a:buClr>
              <a:buSzPts val="2400"/>
              <a:buNone/>
            </a:pPr>
            <a:endParaRPr>
              <a:latin typeface="Montserrat"/>
              <a:ea typeface="Montserrat"/>
              <a:cs typeface="Montserrat"/>
              <a:sym typeface="Montserrat"/>
            </a:endParaRPr>
          </a:p>
        </p:txBody>
      </p:sp>
      <p:sp>
        <p:nvSpPr>
          <p:cNvPr id="287" name="Google Shape;287;p18"/>
          <p:cNvSpPr/>
          <p:nvPr/>
        </p:nvSpPr>
        <p:spPr>
          <a:xfrm>
            <a:off x="6543362" y="208893"/>
            <a:ext cx="4461707" cy="2703109"/>
          </a:xfrm>
          <a:prstGeom prst="roundRect">
            <a:avLst>
              <a:gd name="adj" fmla="val 16667"/>
            </a:avLst>
          </a:prstGeom>
          <a:solidFill>
            <a:srgbClr val="152B4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600" b="1" i="0" u="none" strike="noStrike" cap="none">
                <a:solidFill>
                  <a:schemeClr val="lt1"/>
                </a:solidFill>
                <a:latin typeface="Montserrat"/>
                <a:ea typeface="Montserrat"/>
                <a:cs typeface="Montserrat"/>
                <a:sym typeface="Montserrat"/>
              </a:rPr>
              <a:t>Desencadenantes (94%):</a:t>
            </a:r>
            <a:endParaRPr/>
          </a:p>
          <a:p>
            <a:pPr marL="285750" marR="0" lvl="0" indent="-285750" algn="l" rtl="0">
              <a:spcBef>
                <a:spcPts val="0"/>
              </a:spcBef>
              <a:spcAft>
                <a:spcPts val="0"/>
              </a:spcAft>
              <a:buClr>
                <a:schemeClr val="lt1"/>
              </a:buClr>
              <a:buSzPts val="1400"/>
              <a:buFont typeface="Arial"/>
              <a:buChar char="•"/>
            </a:pPr>
            <a:r>
              <a:rPr lang="es-ES" sz="1400" b="0" i="0" u="none" strike="noStrike" cap="none">
                <a:solidFill>
                  <a:schemeClr val="lt1"/>
                </a:solidFill>
                <a:latin typeface="Montserrat"/>
                <a:ea typeface="Montserrat"/>
                <a:cs typeface="Montserrat"/>
                <a:sym typeface="Montserrat"/>
              </a:rPr>
              <a:t>Toque facial (79%).</a:t>
            </a:r>
            <a:endParaRPr/>
          </a:p>
          <a:p>
            <a:pPr marL="285750" marR="0" lvl="0" indent="-285750" algn="l" rtl="0">
              <a:spcBef>
                <a:spcPts val="0"/>
              </a:spcBef>
              <a:spcAft>
                <a:spcPts val="0"/>
              </a:spcAft>
              <a:buClr>
                <a:schemeClr val="lt1"/>
              </a:buClr>
              <a:buSzPts val="1400"/>
              <a:buFont typeface="Arial"/>
              <a:buChar char="•"/>
            </a:pPr>
            <a:r>
              <a:rPr lang="es-ES" sz="1400" b="0" i="0" u="none" strike="noStrike" cap="none">
                <a:solidFill>
                  <a:schemeClr val="lt1"/>
                </a:solidFill>
                <a:latin typeface="Montserrat"/>
                <a:ea typeface="Montserrat"/>
                <a:cs typeface="Montserrat"/>
                <a:sym typeface="Montserrat"/>
              </a:rPr>
              <a:t>Hablar (54%).</a:t>
            </a:r>
            <a:endParaRPr/>
          </a:p>
          <a:p>
            <a:pPr marL="285750" marR="0" lvl="0" indent="-285750" algn="l" rtl="0">
              <a:spcBef>
                <a:spcPts val="0"/>
              </a:spcBef>
              <a:spcAft>
                <a:spcPts val="0"/>
              </a:spcAft>
              <a:buClr>
                <a:schemeClr val="lt1"/>
              </a:buClr>
              <a:buSzPts val="1400"/>
              <a:buFont typeface="Arial"/>
              <a:buChar char="•"/>
            </a:pPr>
            <a:r>
              <a:rPr lang="es-ES" sz="1400" b="0" i="0" u="none" strike="noStrike" cap="none">
                <a:solidFill>
                  <a:schemeClr val="lt1"/>
                </a:solidFill>
                <a:latin typeface="Montserrat"/>
                <a:ea typeface="Montserrat"/>
                <a:cs typeface="Montserrat"/>
                <a:sym typeface="Montserrat"/>
              </a:rPr>
              <a:t>Masticar (44%).</a:t>
            </a:r>
            <a:endParaRPr/>
          </a:p>
          <a:p>
            <a:pPr marL="285750" marR="0" lvl="0" indent="-285750" algn="l" rtl="0">
              <a:spcBef>
                <a:spcPts val="0"/>
              </a:spcBef>
              <a:spcAft>
                <a:spcPts val="0"/>
              </a:spcAft>
              <a:buClr>
                <a:schemeClr val="lt1"/>
              </a:buClr>
              <a:buSzPts val="1400"/>
              <a:buFont typeface="Arial"/>
              <a:buChar char="•"/>
            </a:pPr>
            <a:r>
              <a:rPr lang="es-ES" sz="1400" b="0" i="0" u="none" strike="noStrike" cap="none">
                <a:solidFill>
                  <a:schemeClr val="lt1"/>
                </a:solidFill>
                <a:latin typeface="Montserrat"/>
                <a:ea typeface="Montserrat"/>
                <a:cs typeface="Montserrat"/>
                <a:sym typeface="Montserrat"/>
              </a:rPr>
              <a:t>Cepillarse (31%).</a:t>
            </a:r>
            <a:endParaRPr/>
          </a:p>
          <a:p>
            <a:pPr marL="285750" marR="0" lvl="0" indent="-285750" algn="l" rtl="0">
              <a:spcBef>
                <a:spcPts val="0"/>
              </a:spcBef>
              <a:spcAft>
                <a:spcPts val="0"/>
              </a:spcAft>
              <a:buClr>
                <a:schemeClr val="lt1"/>
              </a:buClr>
              <a:buSzPts val="1400"/>
              <a:buFont typeface="Arial"/>
              <a:buChar char="•"/>
            </a:pPr>
            <a:r>
              <a:rPr lang="es-ES" sz="1400" b="0" i="0" u="none" strike="noStrike" cap="none">
                <a:solidFill>
                  <a:schemeClr val="lt1"/>
                </a:solidFill>
                <a:latin typeface="Montserrat"/>
                <a:ea typeface="Montserrat"/>
                <a:cs typeface="Montserrat"/>
                <a:sym typeface="Montserrat"/>
              </a:rPr>
              <a:t>Despertar nocturno doloroso (38%).</a:t>
            </a:r>
            <a:endParaRPr/>
          </a:p>
          <a:p>
            <a:pPr marL="285750" marR="0" lvl="0" indent="-285750" algn="l" rtl="0">
              <a:spcBef>
                <a:spcPts val="0"/>
              </a:spcBef>
              <a:spcAft>
                <a:spcPts val="0"/>
              </a:spcAft>
              <a:buClr>
                <a:schemeClr val="lt1"/>
              </a:buClr>
              <a:buSzPts val="1400"/>
              <a:buFont typeface="Arial"/>
              <a:buChar char="•"/>
            </a:pPr>
            <a:r>
              <a:rPr lang="es-ES" sz="1400" b="0" i="0" u="none" strike="noStrike" cap="none">
                <a:solidFill>
                  <a:schemeClr val="lt1"/>
                </a:solidFill>
                <a:latin typeface="Montserrat"/>
                <a:ea typeface="Montserrat"/>
                <a:cs typeface="Montserrat"/>
                <a:sym typeface="Montserrat"/>
              </a:rPr>
              <a:t>Dolor continuo (24%).</a:t>
            </a:r>
            <a:endParaRPr/>
          </a:p>
          <a:p>
            <a:pPr marL="285750" marR="0" lvl="0" indent="-285750" algn="l" rtl="0">
              <a:spcBef>
                <a:spcPts val="0"/>
              </a:spcBef>
              <a:spcAft>
                <a:spcPts val="0"/>
              </a:spcAft>
              <a:buClr>
                <a:schemeClr val="lt1"/>
              </a:buClr>
              <a:buSzPts val="1400"/>
              <a:buFont typeface="Arial"/>
              <a:buChar char="•"/>
            </a:pPr>
            <a:r>
              <a:rPr lang="es-ES" sz="1400" b="0" i="0" u="none" strike="noStrike" cap="none">
                <a:solidFill>
                  <a:schemeClr val="lt1"/>
                </a:solidFill>
                <a:latin typeface="Montserrat"/>
                <a:ea typeface="Montserrat"/>
                <a:cs typeface="Montserrat"/>
                <a:sym typeface="Montserrat"/>
              </a:rPr>
              <a:t>Consumo de agua (4%).</a:t>
            </a:r>
            <a:endParaRPr/>
          </a:p>
          <a:p>
            <a:pPr marL="285750" marR="0" lvl="0" indent="-196850" algn="ctr" rtl="0">
              <a:spcBef>
                <a:spcPts val="0"/>
              </a:spcBef>
              <a:spcAft>
                <a:spcPts val="0"/>
              </a:spcAft>
              <a:buClr>
                <a:schemeClr val="dk1"/>
              </a:buClr>
              <a:buSzPts val="1400"/>
              <a:buFont typeface="Arial"/>
              <a:buNone/>
            </a:pPr>
            <a:endParaRPr sz="1400" b="0" i="0" u="none" strike="noStrike" cap="none">
              <a:solidFill>
                <a:schemeClr val="lt1"/>
              </a:solidFill>
              <a:latin typeface="Montserrat"/>
              <a:ea typeface="Montserrat"/>
              <a:cs typeface="Montserrat"/>
              <a:sym typeface="Montserrat"/>
            </a:endParaRPr>
          </a:p>
        </p:txBody>
      </p:sp>
      <p:pic>
        <p:nvPicPr>
          <p:cNvPr id="288" name="Google Shape;288;p1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655390" y="3054203"/>
            <a:ext cx="4223889" cy="3837572"/>
          </a:xfrm>
          <a:prstGeom prst="rect">
            <a:avLst/>
          </a:prstGeom>
          <a:noFill/>
          <a:ln>
            <a:noFill/>
          </a:ln>
        </p:spPr>
      </p:pic>
      <p:sp>
        <p:nvSpPr>
          <p:cNvPr id="289" name="Google Shape;289;p18"/>
          <p:cNvSpPr/>
          <p:nvPr/>
        </p:nvSpPr>
        <p:spPr>
          <a:xfrm>
            <a:off x="1312721" y="916258"/>
            <a:ext cx="2737597" cy="1013801"/>
          </a:xfrm>
          <a:prstGeom prst="ellipse">
            <a:avLst/>
          </a:prstGeom>
          <a:solidFill>
            <a:srgbClr val="152B4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b="1" i="0" u="none" strike="noStrike" cap="none">
                <a:solidFill>
                  <a:schemeClr val="lt1"/>
                </a:solidFill>
                <a:latin typeface="Montserrat"/>
                <a:ea typeface="Montserrat"/>
                <a:cs typeface="Montserrat"/>
                <a:sym typeface="Montserrat"/>
              </a:rPr>
              <a:t>Distribución</a:t>
            </a:r>
            <a:r>
              <a:rPr lang="es-ES" sz="1600" b="0" i="0" u="none" strike="noStrike" cap="none">
                <a:solidFill>
                  <a:schemeClr val="lt1"/>
                </a:solidFill>
                <a:latin typeface="Montserrat"/>
                <a:ea typeface="Montserrat"/>
                <a:cs typeface="Montserrat"/>
                <a:sym typeface="Montserrat"/>
              </a:rPr>
              <a:t> </a:t>
            </a:r>
            <a:endParaRPr/>
          </a:p>
        </p:txBody>
      </p:sp>
      <p:sp>
        <p:nvSpPr>
          <p:cNvPr id="290" name="Google Shape;290;p18"/>
          <p:cNvSpPr/>
          <p:nvPr/>
        </p:nvSpPr>
        <p:spPr>
          <a:xfrm>
            <a:off x="1312721" y="2081122"/>
            <a:ext cx="2930059" cy="1013801"/>
          </a:xfrm>
          <a:prstGeom prst="ellipse">
            <a:avLst/>
          </a:prstGeom>
          <a:solidFill>
            <a:srgbClr val="152B4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400" b="1" i="0" u="none" strike="noStrike" cap="none">
                <a:solidFill>
                  <a:schemeClr val="lt1"/>
                </a:solidFill>
                <a:latin typeface="Montserrat"/>
                <a:ea typeface="Montserrat"/>
                <a:cs typeface="Montserrat"/>
                <a:sym typeface="Montserrat"/>
              </a:rPr>
              <a:t>Zonas desencadenantes</a:t>
            </a:r>
            <a:endParaRPr/>
          </a:p>
          <a:p>
            <a:pPr marL="0" marR="0" lvl="0" indent="0" algn="ctr" rtl="0">
              <a:spcBef>
                <a:spcPts val="0"/>
              </a:spcBef>
              <a:spcAft>
                <a:spcPts val="0"/>
              </a:spcAft>
              <a:buNone/>
            </a:pPr>
            <a:r>
              <a:rPr lang="es-ES" sz="1400" b="1" i="0" u="none" strike="noStrike" cap="none">
                <a:solidFill>
                  <a:schemeClr val="lt1"/>
                </a:solidFill>
                <a:latin typeface="Montserrat"/>
                <a:ea typeface="Montserrat"/>
                <a:cs typeface="Montserrat"/>
                <a:sym typeface="Montserrat"/>
              </a:rPr>
              <a:t>(94%)</a:t>
            </a:r>
            <a:r>
              <a:rPr lang="es-ES" sz="1200" b="0" i="0" u="none" strike="noStrike" cap="none">
                <a:solidFill>
                  <a:schemeClr val="lt1"/>
                </a:solidFill>
                <a:latin typeface="Montserrat"/>
                <a:ea typeface="Montserrat"/>
                <a:cs typeface="Montserrat"/>
                <a:sym typeface="Montserrat"/>
              </a:rPr>
              <a:t> </a:t>
            </a:r>
            <a:endParaRPr/>
          </a:p>
        </p:txBody>
      </p:sp>
      <p:sp>
        <p:nvSpPr>
          <p:cNvPr id="291" name="Google Shape;291;p18"/>
          <p:cNvSpPr/>
          <p:nvPr/>
        </p:nvSpPr>
        <p:spPr>
          <a:xfrm>
            <a:off x="6610839" y="3303450"/>
            <a:ext cx="710165" cy="514582"/>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200" b="0" i="0" u="none" strike="noStrike" cap="none">
                <a:solidFill>
                  <a:schemeClr val="lt1"/>
                </a:solidFill>
                <a:latin typeface="Montserrat"/>
                <a:ea typeface="Montserrat"/>
                <a:cs typeface="Montserrat"/>
                <a:sym typeface="Montserrat"/>
              </a:rPr>
              <a:t>5%</a:t>
            </a:r>
            <a:endParaRPr/>
          </a:p>
        </p:txBody>
      </p:sp>
      <p:sp>
        <p:nvSpPr>
          <p:cNvPr id="292" name="Google Shape;292;p18"/>
          <p:cNvSpPr/>
          <p:nvPr/>
        </p:nvSpPr>
        <p:spPr>
          <a:xfrm>
            <a:off x="6610838" y="4402341"/>
            <a:ext cx="710165" cy="482498"/>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200" b="0" i="0" u="none" strike="noStrike" cap="none">
                <a:solidFill>
                  <a:schemeClr val="lt1"/>
                </a:solidFill>
                <a:latin typeface="Montserrat"/>
                <a:ea typeface="Montserrat"/>
                <a:cs typeface="Montserrat"/>
                <a:sym typeface="Montserrat"/>
              </a:rPr>
              <a:t>35%</a:t>
            </a:r>
            <a:endParaRPr/>
          </a:p>
        </p:txBody>
      </p:sp>
      <p:sp>
        <p:nvSpPr>
          <p:cNvPr id="293" name="Google Shape;293;p18"/>
          <p:cNvSpPr/>
          <p:nvPr/>
        </p:nvSpPr>
        <p:spPr>
          <a:xfrm>
            <a:off x="6639471" y="5288261"/>
            <a:ext cx="710165" cy="482498"/>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100" b="0" i="0" u="none" strike="noStrike" cap="none">
                <a:solidFill>
                  <a:schemeClr val="lt1"/>
                </a:solidFill>
                <a:latin typeface="Montserrat"/>
                <a:ea typeface="Montserrat"/>
                <a:cs typeface="Montserrat"/>
                <a:sym typeface="Montserrat"/>
              </a:rPr>
              <a:t>60%</a:t>
            </a:r>
            <a:endParaRPr/>
          </a:p>
        </p:txBody>
      </p:sp>
      <p:pic>
        <p:nvPicPr>
          <p:cNvPr id="294" name="Google Shape;294;p1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643544" y="3770123"/>
            <a:ext cx="536985" cy="536985"/>
          </a:xfrm>
          <a:prstGeom prst="rect">
            <a:avLst/>
          </a:prstGeom>
          <a:noFill/>
          <a:ln>
            <a:noFill/>
          </a:ln>
        </p:spPr>
      </p:pic>
      <p:pic>
        <p:nvPicPr>
          <p:cNvPr id="295" name="Google Shape;295;p1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09492" y="649960"/>
            <a:ext cx="11545874" cy="4421005"/>
          </a:xfrm>
          <a:prstGeom prst="rect">
            <a:avLst/>
          </a:prstGeom>
          <a:noFill/>
          <a:ln>
            <a:noFill/>
          </a:ln>
        </p:spPr>
      </p:pic>
      <p:sp>
        <p:nvSpPr>
          <p:cNvPr id="296" name="Google Shape;296;p18"/>
          <p:cNvSpPr txBox="1">
            <a:spLocks noGrp="1"/>
          </p:cNvSpPr>
          <p:nvPr>
            <p:ph type="title"/>
          </p:nvPr>
        </p:nvSpPr>
        <p:spPr>
          <a:xfrm>
            <a:off x="509492" y="-61275"/>
            <a:ext cx="6847637" cy="119624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2400"/>
              <a:buFont typeface="Montserrat"/>
              <a:buNone/>
            </a:pPr>
            <a:r>
              <a:rPr lang="es-ES" sz="2400" b="1">
                <a:solidFill>
                  <a:srgbClr val="3BB0B0"/>
                </a:solidFill>
                <a:latin typeface="Montserrat"/>
                <a:ea typeface="Montserrat"/>
                <a:cs typeface="Montserrat"/>
                <a:sym typeface="Montserrat"/>
              </a:rPr>
              <a:t>Diagnóstico clínico: examen físico</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8"/>
                                        </p:tgtEl>
                                        <p:attrNameLst>
                                          <p:attrName>style.visibility</p:attrName>
                                        </p:attrNameLst>
                                      </p:cBhvr>
                                      <p:to>
                                        <p:strVal val="visible"/>
                                      </p:to>
                                    </p:set>
                                    <p:animEffect transition="in" filter="fade">
                                      <p:cBhvr>
                                        <p:cTn id="7" dur="500"/>
                                        <p:tgtEl>
                                          <p:spTgt spid="288"/>
                                        </p:tgtEl>
                                      </p:cBhvr>
                                    </p:animEffect>
                                  </p:childTnLst>
                                </p:cTn>
                              </p:par>
                              <p:par>
                                <p:cTn id="8" presetID="10" presetClass="entr" presetSubtype="0" fill="hold" nodeType="withEffect">
                                  <p:stCondLst>
                                    <p:cond delay="0"/>
                                  </p:stCondLst>
                                  <p:childTnLst>
                                    <p:set>
                                      <p:cBhvr>
                                        <p:cTn id="9" dur="1" fill="hold">
                                          <p:stCondLst>
                                            <p:cond delay="0"/>
                                          </p:stCondLst>
                                        </p:cTn>
                                        <p:tgtEl>
                                          <p:spTgt spid="289"/>
                                        </p:tgtEl>
                                        <p:attrNameLst>
                                          <p:attrName>style.visibility</p:attrName>
                                        </p:attrNameLst>
                                      </p:cBhvr>
                                      <p:to>
                                        <p:strVal val="visible"/>
                                      </p:to>
                                    </p:set>
                                    <p:animEffect transition="in" filter="fade">
                                      <p:cBhvr>
                                        <p:cTn id="10" dur="500"/>
                                        <p:tgtEl>
                                          <p:spTgt spid="28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93"/>
                                        </p:tgtEl>
                                        <p:attrNameLst>
                                          <p:attrName>style.visibility</p:attrName>
                                        </p:attrNameLst>
                                      </p:cBhvr>
                                      <p:to>
                                        <p:strVal val="visible"/>
                                      </p:to>
                                    </p:set>
                                    <p:animEffect transition="in" filter="fade">
                                      <p:cBhvr>
                                        <p:cTn id="15" dur="500"/>
                                        <p:tgtEl>
                                          <p:spTgt spid="29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92"/>
                                        </p:tgtEl>
                                        <p:attrNameLst>
                                          <p:attrName>style.visibility</p:attrName>
                                        </p:attrNameLst>
                                      </p:cBhvr>
                                      <p:to>
                                        <p:strVal val="visible"/>
                                      </p:to>
                                    </p:set>
                                    <p:animEffect transition="in" filter="fade">
                                      <p:cBhvr>
                                        <p:cTn id="20" dur="500"/>
                                        <p:tgtEl>
                                          <p:spTgt spid="29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91"/>
                                        </p:tgtEl>
                                        <p:attrNameLst>
                                          <p:attrName>style.visibility</p:attrName>
                                        </p:attrNameLst>
                                      </p:cBhvr>
                                      <p:to>
                                        <p:strVal val="visible"/>
                                      </p:to>
                                    </p:set>
                                    <p:animEffect transition="in" filter="fade">
                                      <p:cBhvr>
                                        <p:cTn id="25" dur="500"/>
                                        <p:tgtEl>
                                          <p:spTgt spid="29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94"/>
                                        </p:tgtEl>
                                        <p:attrNameLst>
                                          <p:attrName>style.visibility</p:attrName>
                                        </p:attrNameLst>
                                      </p:cBhvr>
                                      <p:to>
                                        <p:strVal val="visible"/>
                                      </p:to>
                                    </p:set>
                                    <p:animEffect transition="in" filter="fade">
                                      <p:cBhvr>
                                        <p:cTn id="30" dur="500"/>
                                        <p:tgtEl>
                                          <p:spTgt spid="294"/>
                                        </p:tgtEl>
                                      </p:cBhvr>
                                    </p:animEffect>
                                  </p:childTnLst>
                                </p:cTn>
                              </p:par>
                              <p:par>
                                <p:cTn id="31" presetID="10" presetClass="entr" presetSubtype="0" fill="hold" nodeType="withEffect">
                                  <p:stCondLst>
                                    <p:cond delay="0"/>
                                  </p:stCondLst>
                                  <p:childTnLst>
                                    <p:set>
                                      <p:cBhvr>
                                        <p:cTn id="32" dur="1" fill="hold">
                                          <p:stCondLst>
                                            <p:cond delay="0"/>
                                          </p:stCondLst>
                                        </p:cTn>
                                        <p:tgtEl>
                                          <p:spTgt spid="290"/>
                                        </p:tgtEl>
                                        <p:attrNameLst>
                                          <p:attrName>style.visibility</p:attrName>
                                        </p:attrNameLst>
                                      </p:cBhvr>
                                      <p:to>
                                        <p:strVal val="visible"/>
                                      </p:to>
                                    </p:set>
                                    <p:animEffect transition="in" filter="fade">
                                      <p:cBhvr>
                                        <p:cTn id="33" dur="500"/>
                                        <p:tgtEl>
                                          <p:spTgt spid="29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87"/>
                                        </p:tgtEl>
                                        <p:attrNameLst>
                                          <p:attrName>style.visibility</p:attrName>
                                        </p:attrNameLst>
                                      </p:cBhvr>
                                      <p:to>
                                        <p:strVal val="visible"/>
                                      </p:to>
                                    </p:set>
                                    <p:animEffect transition="in" filter="fade">
                                      <p:cBhvr>
                                        <p:cTn id="38" dur="500"/>
                                        <p:tgtEl>
                                          <p:spTgt spid="287"/>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95"/>
                                        </p:tgtEl>
                                        <p:attrNameLst>
                                          <p:attrName>style.visibility</p:attrName>
                                        </p:attrNameLst>
                                      </p:cBhvr>
                                      <p:to>
                                        <p:strVal val="visible"/>
                                      </p:to>
                                    </p:set>
                                    <p:anim calcmode="lin" valueType="num">
                                      <p:cBhvr additive="base">
                                        <p:cTn id="43" dur="500"/>
                                        <p:tgtEl>
                                          <p:spTgt spid="2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9"/>
          <p:cNvSpPr txBox="1">
            <a:spLocks noGrp="1"/>
          </p:cNvSpPr>
          <p:nvPr>
            <p:ph type="title"/>
          </p:nvPr>
        </p:nvSpPr>
        <p:spPr>
          <a:xfrm>
            <a:off x="545571" y="225500"/>
            <a:ext cx="8144435" cy="8574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3240"/>
              <a:buFont typeface="Montserrat"/>
              <a:buNone/>
            </a:pPr>
            <a:r>
              <a:rPr lang="es-ES" sz="3240" b="1">
                <a:solidFill>
                  <a:srgbClr val="3BB0B0"/>
                </a:solidFill>
                <a:latin typeface="Montserrat"/>
                <a:ea typeface="Montserrat"/>
                <a:cs typeface="Montserrat"/>
                <a:sym typeface="Montserrat"/>
              </a:rPr>
              <a:t>Neuralgia del trigémino secundaria</a:t>
            </a:r>
            <a:endParaRPr/>
          </a:p>
        </p:txBody>
      </p:sp>
      <p:grpSp>
        <p:nvGrpSpPr>
          <p:cNvPr id="303" name="Google Shape;303;p19"/>
          <p:cNvGrpSpPr/>
          <p:nvPr/>
        </p:nvGrpSpPr>
        <p:grpSpPr>
          <a:xfrm>
            <a:off x="5195092" y="1304223"/>
            <a:ext cx="6548392" cy="4440825"/>
            <a:chOff x="0" y="8987"/>
            <a:chExt cx="6548392" cy="4440825"/>
          </a:xfrm>
        </p:grpSpPr>
        <p:sp>
          <p:nvSpPr>
            <p:cNvPr id="304" name="Google Shape;304;p19"/>
            <p:cNvSpPr/>
            <p:nvPr/>
          </p:nvSpPr>
          <p:spPr>
            <a:xfrm>
              <a:off x="0" y="230387"/>
              <a:ext cx="6548392" cy="1346625"/>
            </a:xfrm>
            <a:prstGeom prst="rect">
              <a:avLst/>
            </a:prstGeom>
            <a:solidFill>
              <a:schemeClr val="lt1">
                <a:alpha val="89803"/>
              </a:schemeClr>
            </a:solid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9"/>
            <p:cNvSpPr txBox="1"/>
            <p:nvPr/>
          </p:nvSpPr>
          <p:spPr>
            <a:xfrm>
              <a:off x="0" y="230387"/>
              <a:ext cx="6548392" cy="1346625"/>
            </a:xfrm>
            <a:prstGeom prst="rect">
              <a:avLst/>
            </a:prstGeom>
            <a:noFill/>
            <a:ln>
              <a:noFill/>
            </a:ln>
          </p:spPr>
          <p:txBody>
            <a:bodyPr spcFirstLastPara="1" wrap="square" lIns="508225" tIns="312400" rIns="508225" bIns="106675" anchor="t" anchorCtr="0">
              <a:noAutofit/>
            </a:bodyPr>
            <a:lstStyle/>
            <a:p>
              <a:pPr marL="114300" marR="0" lvl="1" indent="-114300" algn="l" rtl="0">
                <a:lnSpc>
                  <a:spcPct val="90000"/>
                </a:lnSpc>
                <a:spcBef>
                  <a:spcPts val="0"/>
                </a:spcBef>
                <a:spcAft>
                  <a:spcPts val="0"/>
                </a:spcAft>
                <a:buClr>
                  <a:schemeClr val="dk1"/>
                </a:buClr>
                <a:buSzPts val="1500"/>
                <a:buFont typeface="Montserrat"/>
                <a:buChar char="•"/>
              </a:pPr>
              <a:r>
                <a:rPr lang="es-ES" sz="1500" b="0" i="0" u="none" strike="noStrike" cap="none">
                  <a:solidFill>
                    <a:schemeClr val="dk1"/>
                  </a:solidFill>
                  <a:latin typeface="Montserrat"/>
                  <a:ea typeface="Montserrat"/>
                  <a:cs typeface="Montserrat"/>
                  <a:sym typeface="Montserrat"/>
                </a:rPr>
                <a:t>Meningiomas, quistes epidermoides, neurinoma acústico, colesteatomas.</a:t>
              </a:r>
              <a:endParaRPr/>
            </a:p>
            <a:p>
              <a:pPr marL="114300" marR="0" lvl="1" indent="-114300" algn="l" rtl="0">
                <a:lnSpc>
                  <a:spcPct val="90000"/>
                </a:lnSpc>
                <a:spcBef>
                  <a:spcPts val="225"/>
                </a:spcBef>
                <a:spcAft>
                  <a:spcPts val="0"/>
                </a:spcAft>
                <a:buClr>
                  <a:schemeClr val="dk1"/>
                </a:buClr>
                <a:buSzPts val="1500"/>
                <a:buFont typeface="Montserrat"/>
                <a:buChar char="•"/>
              </a:pPr>
              <a:r>
                <a:rPr lang="es-ES" sz="1500" b="0" i="0" u="none" strike="noStrike" cap="none">
                  <a:solidFill>
                    <a:schemeClr val="dk1"/>
                  </a:solidFill>
                  <a:latin typeface="Montserrat"/>
                  <a:ea typeface="Montserrat"/>
                  <a:cs typeface="Montserrat"/>
                  <a:sym typeface="Montserrat"/>
                </a:rPr>
                <a:t>Desmielinización focal. </a:t>
              </a:r>
              <a:endParaRPr/>
            </a:p>
            <a:p>
              <a:pPr marL="114300" marR="0" lvl="1" indent="-114300" algn="l" rtl="0">
                <a:lnSpc>
                  <a:spcPct val="90000"/>
                </a:lnSpc>
                <a:spcBef>
                  <a:spcPts val="225"/>
                </a:spcBef>
                <a:spcAft>
                  <a:spcPts val="0"/>
                </a:spcAft>
                <a:buClr>
                  <a:schemeClr val="dk1"/>
                </a:buClr>
                <a:buSzPts val="1500"/>
                <a:buFont typeface="Montserrat"/>
                <a:buChar char="•"/>
              </a:pPr>
              <a:r>
                <a:rPr lang="es-ES" sz="1500" b="0" i="0" u="none" strike="noStrike" cap="none">
                  <a:solidFill>
                    <a:schemeClr val="dk1"/>
                  </a:solidFill>
                  <a:latin typeface="Montserrat"/>
                  <a:ea typeface="Montserrat"/>
                  <a:cs typeface="Montserrat"/>
                  <a:sym typeface="Montserrat"/>
                </a:rPr>
                <a:t>Hipoestesia + dolor persistente. </a:t>
              </a:r>
              <a:endParaRPr/>
            </a:p>
          </p:txBody>
        </p:sp>
        <p:sp>
          <p:nvSpPr>
            <p:cNvPr id="306" name="Google Shape;306;p19"/>
            <p:cNvSpPr/>
            <p:nvPr/>
          </p:nvSpPr>
          <p:spPr>
            <a:xfrm>
              <a:off x="327419" y="8987"/>
              <a:ext cx="4583874" cy="442800"/>
            </a:xfrm>
            <a:prstGeom prst="roundRect">
              <a:avLst>
                <a:gd name="adj" fmla="val 16667"/>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9"/>
            <p:cNvSpPr txBox="1"/>
            <p:nvPr/>
          </p:nvSpPr>
          <p:spPr>
            <a:xfrm>
              <a:off x="349035" y="30603"/>
              <a:ext cx="4540642" cy="399568"/>
            </a:xfrm>
            <a:prstGeom prst="rect">
              <a:avLst/>
            </a:prstGeom>
            <a:noFill/>
            <a:ln>
              <a:noFill/>
            </a:ln>
          </p:spPr>
          <p:txBody>
            <a:bodyPr spcFirstLastPara="1" wrap="square" lIns="173250" tIns="0" rIns="173250" bIns="0" anchor="ctr" anchorCtr="0">
              <a:noAutofit/>
            </a:bodyPr>
            <a:lstStyle/>
            <a:p>
              <a:pPr marL="0" marR="0" lvl="0" indent="0" algn="l" rtl="0">
                <a:lnSpc>
                  <a:spcPct val="90000"/>
                </a:lnSpc>
                <a:spcBef>
                  <a:spcPts val="0"/>
                </a:spcBef>
                <a:spcAft>
                  <a:spcPts val="0"/>
                </a:spcAft>
                <a:buClr>
                  <a:schemeClr val="lt1"/>
                </a:buClr>
                <a:buSzPts val="1500"/>
                <a:buFont typeface="Montserrat"/>
                <a:buNone/>
              </a:pPr>
              <a:r>
                <a:rPr lang="es-ES" sz="1500" b="1" i="0" u="none" strike="noStrike" cap="none">
                  <a:solidFill>
                    <a:schemeClr val="lt1"/>
                  </a:solidFill>
                  <a:latin typeface="Montserrat"/>
                  <a:ea typeface="Montserrat"/>
                  <a:cs typeface="Montserrat"/>
                  <a:sym typeface="Montserrat"/>
                </a:rPr>
                <a:t>Tumor ángulo ponto cerebeloso (8%)</a:t>
              </a:r>
              <a:endParaRPr/>
            </a:p>
          </p:txBody>
        </p:sp>
        <p:sp>
          <p:nvSpPr>
            <p:cNvPr id="308" name="Google Shape;308;p19"/>
            <p:cNvSpPr/>
            <p:nvPr/>
          </p:nvSpPr>
          <p:spPr>
            <a:xfrm>
              <a:off x="0" y="1879412"/>
              <a:ext cx="6548392" cy="1134000"/>
            </a:xfrm>
            <a:prstGeom prst="rect">
              <a:avLst/>
            </a:prstGeom>
            <a:solidFill>
              <a:schemeClr val="lt1">
                <a:alpha val="89803"/>
              </a:schemeClr>
            </a:solidFill>
            <a:ln w="12700" cap="flat" cmpd="sng">
              <a:solidFill>
                <a:srgbClr val="2EE84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9"/>
            <p:cNvSpPr txBox="1"/>
            <p:nvPr/>
          </p:nvSpPr>
          <p:spPr>
            <a:xfrm>
              <a:off x="0" y="1879412"/>
              <a:ext cx="6548392" cy="1134000"/>
            </a:xfrm>
            <a:prstGeom prst="rect">
              <a:avLst/>
            </a:prstGeom>
            <a:noFill/>
            <a:ln>
              <a:noFill/>
            </a:ln>
          </p:spPr>
          <p:txBody>
            <a:bodyPr spcFirstLastPara="1" wrap="square" lIns="508225" tIns="312400" rIns="508225" bIns="106675" anchor="t" anchorCtr="0">
              <a:noAutofit/>
            </a:bodyPr>
            <a:lstStyle/>
            <a:p>
              <a:pPr marL="114300" marR="0" lvl="1" indent="-114300" algn="l" rtl="0">
                <a:lnSpc>
                  <a:spcPct val="90000"/>
                </a:lnSpc>
                <a:spcBef>
                  <a:spcPts val="0"/>
                </a:spcBef>
                <a:spcAft>
                  <a:spcPts val="0"/>
                </a:spcAft>
                <a:buClr>
                  <a:schemeClr val="dk1"/>
                </a:buClr>
                <a:buSzPts val="1500"/>
                <a:buFont typeface="Montserrat"/>
                <a:buChar char="•"/>
              </a:pPr>
              <a:r>
                <a:rPr lang="es-ES" sz="1500" b="0" i="0" u="none" strike="noStrike" cap="none">
                  <a:solidFill>
                    <a:schemeClr val="dk1"/>
                  </a:solidFill>
                  <a:latin typeface="Montserrat"/>
                  <a:ea typeface="Montserrat"/>
                  <a:cs typeface="Montserrat"/>
                  <a:sym typeface="Montserrat"/>
                </a:rPr>
                <a:t>Riesgo 20 veces mayor de tener NT. 2-5% en EM.</a:t>
              </a:r>
              <a:endParaRPr/>
            </a:p>
            <a:p>
              <a:pPr marL="114300" marR="0" lvl="1" indent="-114300" algn="l" rtl="0">
                <a:lnSpc>
                  <a:spcPct val="90000"/>
                </a:lnSpc>
                <a:spcBef>
                  <a:spcPts val="225"/>
                </a:spcBef>
                <a:spcAft>
                  <a:spcPts val="0"/>
                </a:spcAft>
                <a:buClr>
                  <a:schemeClr val="dk1"/>
                </a:buClr>
                <a:buSzPts val="1500"/>
                <a:buFont typeface="Montserrat"/>
                <a:buChar char="•"/>
              </a:pPr>
              <a:r>
                <a:rPr lang="es-ES" sz="1500" b="0" i="0" u="none" strike="noStrike" cap="none">
                  <a:solidFill>
                    <a:schemeClr val="dk1"/>
                  </a:solidFill>
                  <a:latin typeface="Montserrat"/>
                  <a:ea typeface="Montserrat"/>
                  <a:cs typeface="Montserrat"/>
                  <a:sym typeface="Montserrat"/>
                </a:rPr>
                <a:t>Placa desmielinizante en el puente.</a:t>
              </a:r>
              <a:endParaRPr/>
            </a:p>
            <a:p>
              <a:pPr marL="114300" marR="0" lvl="1" indent="-114300" algn="l" rtl="0">
                <a:lnSpc>
                  <a:spcPct val="90000"/>
                </a:lnSpc>
                <a:spcBef>
                  <a:spcPts val="225"/>
                </a:spcBef>
                <a:spcAft>
                  <a:spcPts val="0"/>
                </a:spcAft>
                <a:buClr>
                  <a:schemeClr val="dk1"/>
                </a:buClr>
                <a:buSzPts val="1500"/>
                <a:buFont typeface="Montserrat"/>
                <a:buChar char="•"/>
              </a:pPr>
              <a:r>
                <a:rPr lang="es-ES" sz="1500" b="0" i="0" u="none" strike="noStrike" cap="none">
                  <a:solidFill>
                    <a:schemeClr val="dk1"/>
                  </a:solidFill>
                  <a:latin typeface="Montserrat"/>
                  <a:ea typeface="Montserrat"/>
                  <a:cs typeface="Montserrat"/>
                  <a:sym typeface="Montserrat"/>
                </a:rPr>
                <a:t>Responden mal a la terapia estándar. </a:t>
              </a:r>
              <a:endParaRPr/>
            </a:p>
          </p:txBody>
        </p:sp>
        <p:sp>
          <p:nvSpPr>
            <p:cNvPr id="310" name="Google Shape;310;p19"/>
            <p:cNvSpPr/>
            <p:nvPr/>
          </p:nvSpPr>
          <p:spPr>
            <a:xfrm>
              <a:off x="327419" y="1658012"/>
              <a:ext cx="4583874" cy="442800"/>
            </a:xfrm>
            <a:prstGeom prst="roundRect">
              <a:avLst>
                <a:gd name="adj" fmla="val 16667"/>
              </a:avLst>
            </a:prstGeom>
            <a:solidFill>
              <a:srgbClr val="2EE84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9"/>
            <p:cNvSpPr txBox="1"/>
            <p:nvPr/>
          </p:nvSpPr>
          <p:spPr>
            <a:xfrm>
              <a:off x="349035" y="1679628"/>
              <a:ext cx="4540642" cy="399568"/>
            </a:xfrm>
            <a:prstGeom prst="rect">
              <a:avLst/>
            </a:prstGeom>
            <a:noFill/>
            <a:ln>
              <a:noFill/>
            </a:ln>
          </p:spPr>
          <p:txBody>
            <a:bodyPr spcFirstLastPara="1" wrap="square" lIns="173250" tIns="0" rIns="173250" bIns="0" anchor="ctr" anchorCtr="0">
              <a:noAutofit/>
            </a:bodyPr>
            <a:lstStyle/>
            <a:p>
              <a:pPr marL="0" marR="0" lvl="0" indent="0" algn="l" rtl="0">
                <a:lnSpc>
                  <a:spcPct val="90000"/>
                </a:lnSpc>
                <a:spcBef>
                  <a:spcPts val="0"/>
                </a:spcBef>
                <a:spcAft>
                  <a:spcPts val="0"/>
                </a:spcAft>
                <a:buClr>
                  <a:schemeClr val="lt1"/>
                </a:buClr>
                <a:buSzPts val="1500"/>
                <a:buFont typeface="Montserrat"/>
                <a:buNone/>
              </a:pPr>
              <a:r>
                <a:rPr lang="es-ES" sz="1500" b="1" i="0" u="none" strike="noStrike" cap="none">
                  <a:solidFill>
                    <a:schemeClr val="lt1"/>
                  </a:solidFill>
                  <a:latin typeface="Montserrat"/>
                  <a:ea typeface="Montserrat"/>
                  <a:cs typeface="Montserrat"/>
                  <a:sym typeface="Montserrat"/>
                </a:rPr>
                <a:t>Esclerosis múltiple (10-15%) </a:t>
              </a:r>
              <a:endParaRPr/>
            </a:p>
          </p:txBody>
        </p:sp>
        <p:sp>
          <p:nvSpPr>
            <p:cNvPr id="312" name="Google Shape;312;p19"/>
            <p:cNvSpPr/>
            <p:nvPr/>
          </p:nvSpPr>
          <p:spPr>
            <a:xfrm>
              <a:off x="0" y="3315812"/>
              <a:ext cx="6548392" cy="1134000"/>
            </a:xfrm>
            <a:prstGeom prst="rect">
              <a:avLst/>
            </a:prstGeom>
            <a:solidFill>
              <a:schemeClr val="lt1">
                <a:alpha val="89803"/>
              </a:schemeClr>
            </a:solidFill>
            <a:ln w="12700" cap="flat" cmpd="sng">
              <a:solidFill>
                <a:srgbClr val="5999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9"/>
            <p:cNvSpPr txBox="1"/>
            <p:nvPr/>
          </p:nvSpPr>
          <p:spPr>
            <a:xfrm>
              <a:off x="0" y="3315812"/>
              <a:ext cx="6548392" cy="1134000"/>
            </a:xfrm>
            <a:prstGeom prst="rect">
              <a:avLst/>
            </a:prstGeom>
            <a:noFill/>
            <a:ln>
              <a:noFill/>
            </a:ln>
          </p:spPr>
          <p:txBody>
            <a:bodyPr spcFirstLastPara="1" wrap="square" lIns="508225" tIns="312400" rIns="508225" bIns="106675" anchor="t" anchorCtr="0">
              <a:noAutofit/>
            </a:bodyPr>
            <a:lstStyle/>
            <a:p>
              <a:pPr marL="114300" marR="0" lvl="1" indent="-114300" algn="l" rtl="0">
                <a:lnSpc>
                  <a:spcPct val="90000"/>
                </a:lnSpc>
                <a:spcBef>
                  <a:spcPts val="0"/>
                </a:spcBef>
                <a:spcAft>
                  <a:spcPts val="0"/>
                </a:spcAft>
                <a:buClr>
                  <a:schemeClr val="dk1"/>
                </a:buClr>
                <a:buSzPts val="1500"/>
                <a:buFont typeface="Montserrat"/>
                <a:buChar char="•"/>
              </a:pPr>
              <a:r>
                <a:rPr lang="es-ES" sz="1500" b="0" i="0" u="none" strike="noStrike" cap="none">
                  <a:solidFill>
                    <a:schemeClr val="dk1"/>
                  </a:solidFill>
                  <a:latin typeface="Montserrat"/>
                  <a:ea typeface="Montserrat"/>
                  <a:cs typeface="Montserrat"/>
                  <a:sym typeface="Montserrat"/>
                </a:rPr>
                <a:t>Post traumática.</a:t>
              </a:r>
              <a:endParaRPr/>
            </a:p>
            <a:p>
              <a:pPr marL="114300" marR="0" lvl="1" indent="-114300" algn="l" rtl="0">
                <a:lnSpc>
                  <a:spcPct val="90000"/>
                </a:lnSpc>
                <a:spcBef>
                  <a:spcPts val="225"/>
                </a:spcBef>
                <a:spcAft>
                  <a:spcPts val="0"/>
                </a:spcAft>
                <a:buClr>
                  <a:schemeClr val="dk1"/>
                </a:buClr>
                <a:buSzPts val="1500"/>
                <a:buFont typeface="Montserrat"/>
                <a:buChar char="•"/>
              </a:pPr>
              <a:r>
                <a:rPr lang="es-ES" sz="1500" b="0" i="0" u="none" strike="noStrike" cap="none">
                  <a:solidFill>
                    <a:schemeClr val="dk1"/>
                  </a:solidFill>
                  <a:latin typeface="Montserrat"/>
                  <a:ea typeface="Montserrat"/>
                  <a:cs typeface="Montserrat"/>
                  <a:sym typeface="Montserrat"/>
                </a:rPr>
                <a:t>DM. </a:t>
              </a:r>
              <a:endParaRPr/>
            </a:p>
            <a:p>
              <a:pPr marL="114300" marR="0" lvl="1" indent="-114300" algn="l" rtl="0">
                <a:lnSpc>
                  <a:spcPct val="90000"/>
                </a:lnSpc>
                <a:spcBef>
                  <a:spcPts val="225"/>
                </a:spcBef>
                <a:spcAft>
                  <a:spcPts val="0"/>
                </a:spcAft>
                <a:buClr>
                  <a:schemeClr val="dk1"/>
                </a:buClr>
                <a:buSzPts val="1500"/>
                <a:buFont typeface="Montserrat"/>
                <a:buChar char="•"/>
              </a:pPr>
              <a:r>
                <a:rPr lang="es-ES" sz="1500" b="0" i="0" u="none" strike="noStrike" cap="none">
                  <a:solidFill>
                    <a:schemeClr val="dk1"/>
                  </a:solidFill>
                  <a:latin typeface="Montserrat"/>
                  <a:ea typeface="Montserrat"/>
                  <a:cs typeface="Montserrat"/>
                  <a:sym typeface="Montserrat"/>
                </a:rPr>
                <a:t>Asociada a ETC.</a:t>
              </a:r>
              <a:endParaRPr/>
            </a:p>
          </p:txBody>
        </p:sp>
        <p:sp>
          <p:nvSpPr>
            <p:cNvPr id="314" name="Google Shape;314;p19"/>
            <p:cNvSpPr/>
            <p:nvPr/>
          </p:nvSpPr>
          <p:spPr>
            <a:xfrm>
              <a:off x="327419" y="3094412"/>
              <a:ext cx="4583874" cy="442800"/>
            </a:xfrm>
            <a:prstGeom prst="roundRect">
              <a:avLst>
                <a:gd name="adj" fmla="val 16667"/>
              </a:avLst>
            </a:prstGeom>
            <a:solidFill>
              <a:srgbClr val="5999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9"/>
            <p:cNvSpPr txBox="1"/>
            <p:nvPr/>
          </p:nvSpPr>
          <p:spPr>
            <a:xfrm>
              <a:off x="349035" y="3116028"/>
              <a:ext cx="4540642" cy="399568"/>
            </a:xfrm>
            <a:prstGeom prst="rect">
              <a:avLst/>
            </a:prstGeom>
            <a:noFill/>
            <a:ln>
              <a:noFill/>
            </a:ln>
          </p:spPr>
          <p:txBody>
            <a:bodyPr spcFirstLastPara="1" wrap="square" lIns="173250" tIns="0" rIns="173250" bIns="0" anchor="ctr" anchorCtr="0">
              <a:noAutofit/>
            </a:bodyPr>
            <a:lstStyle/>
            <a:p>
              <a:pPr marL="0" marR="0" lvl="0" indent="0" algn="l" rtl="0">
                <a:lnSpc>
                  <a:spcPct val="90000"/>
                </a:lnSpc>
                <a:spcBef>
                  <a:spcPts val="0"/>
                </a:spcBef>
                <a:spcAft>
                  <a:spcPts val="0"/>
                </a:spcAft>
                <a:buClr>
                  <a:schemeClr val="lt1"/>
                </a:buClr>
                <a:buSzPts val="1500"/>
                <a:buFont typeface="Montserrat"/>
                <a:buNone/>
              </a:pPr>
              <a:r>
                <a:rPr lang="es-ES" sz="1500" b="1" i="0" u="none" strike="noStrike" cap="none">
                  <a:solidFill>
                    <a:schemeClr val="lt1"/>
                  </a:solidFill>
                  <a:latin typeface="Montserrat"/>
                  <a:ea typeface="Montserrat"/>
                  <a:cs typeface="Montserrat"/>
                  <a:sym typeface="Montserrat"/>
                </a:rPr>
                <a:t>Neuropatía trigeminal </a:t>
              </a:r>
              <a:endParaRPr/>
            </a:p>
          </p:txBody>
        </p:sp>
      </p:grpSp>
      <p:sp>
        <p:nvSpPr>
          <p:cNvPr id="316" name="Google Shape;316;p19"/>
          <p:cNvSpPr/>
          <p:nvPr/>
        </p:nvSpPr>
        <p:spPr>
          <a:xfrm>
            <a:off x="973954" y="1118318"/>
            <a:ext cx="2839453" cy="2406318"/>
          </a:xfrm>
          <a:prstGeom prst="roundRect">
            <a:avLst>
              <a:gd name="adj" fmla="val 16667"/>
            </a:avLst>
          </a:prstGeom>
          <a:solidFill>
            <a:srgbClr val="152B4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b="1" i="0" u="none" strike="noStrike" cap="none">
                <a:solidFill>
                  <a:schemeClr val="lt1"/>
                </a:solidFill>
                <a:latin typeface="Montserrat"/>
                <a:ea typeface="Montserrat"/>
                <a:cs typeface="Montserrat"/>
                <a:sym typeface="Montserrat"/>
              </a:rPr>
              <a:t>Mayor riesgo de NT secundaria: </a:t>
            </a:r>
            <a:endParaRPr/>
          </a:p>
          <a:p>
            <a:pPr marL="285750" marR="0" lvl="0" indent="-285750" algn="l" rtl="0">
              <a:spcBef>
                <a:spcPts val="0"/>
              </a:spcBef>
              <a:spcAft>
                <a:spcPts val="0"/>
              </a:spcAft>
              <a:buClr>
                <a:schemeClr val="lt1"/>
              </a:buClr>
              <a:buSzPts val="1800"/>
              <a:buFont typeface="Arial"/>
              <a:buChar char="•"/>
            </a:pPr>
            <a:r>
              <a:rPr lang="es-ES" sz="1800" b="0" i="0" u="none" strike="noStrike" cap="none">
                <a:solidFill>
                  <a:schemeClr val="lt1"/>
                </a:solidFill>
                <a:latin typeface="Montserrat"/>
                <a:ea typeface="Montserrat"/>
                <a:cs typeface="Montserrat"/>
                <a:sym typeface="Montserrat"/>
              </a:rPr>
              <a:t>Edad &lt; 40 años. </a:t>
            </a:r>
            <a:endParaRPr/>
          </a:p>
          <a:p>
            <a:pPr marL="285750" marR="0" lvl="0" indent="-285750" algn="l" rtl="0">
              <a:spcBef>
                <a:spcPts val="0"/>
              </a:spcBef>
              <a:spcAft>
                <a:spcPts val="0"/>
              </a:spcAft>
              <a:buClr>
                <a:schemeClr val="lt1"/>
              </a:buClr>
              <a:buSzPts val="1800"/>
              <a:buFont typeface="Arial"/>
              <a:buChar char="•"/>
            </a:pPr>
            <a:r>
              <a:rPr lang="es-ES" sz="1800" b="0" i="0" u="none" strike="noStrike" cap="none">
                <a:solidFill>
                  <a:schemeClr val="lt1"/>
                </a:solidFill>
                <a:latin typeface="Montserrat"/>
                <a:ea typeface="Montserrat"/>
                <a:cs typeface="Montserrat"/>
                <a:sym typeface="Montserrat"/>
              </a:rPr>
              <a:t>Hipoestesia (37%).</a:t>
            </a:r>
            <a:endParaRPr/>
          </a:p>
          <a:p>
            <a:pPr marL="285750" marR="0" lvl="0" indent="-285750" algn="l" rtl="0">
              <a:spcBef>
                <a:spcPts val="0"/>
              </a:spcBef>
              <a:spcAft>
                <a:spcPts val="0"/>
              </a:spcAft>
              <a:buClr>
                <a:schemeClr val="lt1"/>
              </a:buClr>
              <a:buSzPts val="1800"/>
              <a:buFont typeface="Arial"/>
              <a:buChar char="•"/>
            </a:pPr>
            <a:r>
              <a:rPr lang="es-ES" sz="1800" b="0" i="0" u="none" strike="noStrike" cap="none">
                <a:solidFill>
                  <a:schemeClr val="lt1"/>
                </a:solidFill>
                <a:latin typeface="Montserrat"/>
                <a:ea typeface="Montserrat"/>
                <a:cs typeface="Montserrat"/>
                <a:sym typeface="Montserrat"/>
              </a:rPr>
              <a:t>Síntomas bilaterales.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6"/>
                                        </p:tgtEl>
                                        <p:attrNameLst>
                                          <p:attrName>style.visibility</p:attrName>
                                        </p:attrNameLst>
                                      </p:cBhvr>
                                      <p:to>
                                        <p:strVal val="visible"/>
                                      </p:to>
                                    </p:set>
                                    <p:animEffect transition="in" filter="fade">
                                      <p:cBhvr>
                                        <p:cTn id="7" dur="500"/>
                                        <p:tgtEl>
                                          <p:spTgt spid="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2"/>
          <p:cNvSpPr txBox="1">
            <a:spLocks noGrp="1"/>
          </p:cNvSpPr>
          <p:nvPr>
            <p:ph type="title"/>
          </p:nvPr>
        </p:nvSpPr>
        <p:spPr>
          <a:xfrm>
            <a:off x="457200" y="358140"/>
            <a:ext cx="10515600" cy="104299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4000"/>
              <a:buFont typeface="Montserrat"/>
              <a:buNone/>
            </a:pPr>
            <a:r>
              <a:rPr lang="es-ES" sz="4000" b="1">
                <a:solidFill>
                  <a:srgbClr val="3BB0B0"/>
                </a:solidFill>
                <a:latin typeface="Montserrat"/>
                <a:ea typeface="Montserrat"/>
                <a:cs typeface="Montserrat"/>
                <a:sym typeface="Montserrat"/>
              </a:rPr>
              <a:t>Pregunta 1</a:t>
            </a:r>
            <a:endParaRPr/>
          </a:p>
        </p:txBody>
      </p:sp>
      <p:sp>
        <p:nvSpPr>
          <p:cNvPr id="72" name="Google Shape;72;p2"/>
          <p:cNvSpPr txBox="1">
            <a:spLocks noGrp="1"/>
          </p:cNvSpPr>
          <p:nvPr>
            <p:ph type="body" idx="1"/>
          </p:nvPr>
        </p:nvSpPr>
        <p:spPr>
          <a:xfrm>
            <a:off x="4424680" y="705167"/>
            <a:ext cx="7406640" cy="5447666"/>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rgbClr val="0A2F4F"/>
              </a:buClr>
              <a:buSzPts val="2400"/>
              <a:buChar char="•"/>
            </a:pPr>
            <a:r>
              <a:rPr lang="es-ES" sz="2400">
                <a:solidFill>
                  <a:srgbClr val="0A2F4F"/>
                </a:solidFill>
                <a:latin typeface="Montserrat"/>
                <a:ea typeface="Montserrat"/>
                <a:cs typeface="Montserrat"/>
                <a:sym typeface="Montserrat"/>
              </a:rPr>
              <a:t>Una mujer de 36 años se queja de episodios frecuentes de dolor breve lancinante en la distribución maxilar del nervio trigémino (V2). ¿Cuál de los siguientes es falso?</a:t>
            </a:r>
            <a:endParaRPr/>
          </a:p>
          <a:p>
            <a:pPr marL="914388" lvl="1" indent="-457199" algn="just" rtl="0">
              <a:lnSpc>
                <a:spcPct val="90000"/>
              </a:lnSpc>
              <a:spcBef>
                <a:spcPts val="500"/>
              </a:spcBef>
              <a:spcAft>
                <a:spcPts val="0"/>
              </a:spcAft>
              <a:buClr>
                <a:srgbClr val="0A2F4F"/>
              </a:buClr>
              <a:buSzPts val="2000"/>
              <a:buFont typeface="Calibri"/>
              <a:buAutoNum type="alphaUcPeriod"/>
            </a:pPr>
            <a:r>
              <a:rPr lang="es-ES" sz="2000">
                <a:solidFill>
                  <a:srgbClr val="0A2F4F"/>
                </a:solidFill>
                <a:latin typeface="Montserrat"/>
                <a:ea typeface="Montserrat"/>
                <a:cs typeface="Montserrat"/>
                <a:sym typeface="Montserrat"/>
              </a:rPr>
              <a:t>Características que ayudan a distinguir una neuralgia trigeminal secundaria de una neuralgia trigeminal clásica incluyen déficit sensitivo y compromiso bilateral.</a:t>
            </a:r>
            <a:endParaRPr/>
          </a:p>
          <a:p>
            <a:pPr marL="914388" lvl="1" indent="-457199" algn="just" rtl="0">
              <a:lnSpc>
                <a:spcPct val="90000"/>
              </a:lnSpc>
              <a:spcBef>
                <a:spcPts val="500"/>
              </a:spcBef>
              <a:spcAft>
                <a:spcPts val="0"/>
              </a:spcAft>
              <a:buClr>
                <a:srgbClr val="0A2F4F"/>
              </a:buClr>
              <a:buSzPts val="2000"/>
              <a:buFont typeface="Calibri"/>
              <a:buAutoNum type="alphaUcPeriod"/>
            </a:pPr>
            <a:r>
              <a:rPr lang="es-ES" sz="2000">
                <a:solidFill>
                  <a:srgbClr val="0A2F4F"/>
                </a:solidFill>
                <a:latin typeface="Montserrat"/>
                <a:ea typeface="Montserrat"/>
                <a:cs typeface="Montserrat"/>
                <a:sym typeface="Montserrat"/>
              </a:rPr>
              <a:t>Si se sospecha neuralgia trigeminal secundaria, es razonable realizar una IRM cerebral o un test de reflejo trigeminal.</a:t>
            </a:r>
            <a:endParaRPr/>
          </a:p>
          <a:p>
            <a:pPr marL="914388" lvl="1" indent="-457199" algn="just" rtl="0">
              <a:lnSpc>
                <a:spcPct val="90000"/>
              </a:lnSpc>
              <a:spcBef>
                <a:spcPts val="500"/>
              </a:spcBef>
              <a:spcAft>
                <a:spcPts val="0"/>
              </a:spcAft>
              <a:buClr>
                <a:srgbClr val="0A2F4F"/>
              </a:buClr>
              <a:buSzPts val="2000"/>
              <a:buFont typeface="Calibri"/>
              <a:buAutoNum type="alphaUcPeriod"/>
            </a:pPr>
            <a:r>
              <a:rPr lang="es-ES" sz="2000">
                <a:solidFill>
                  <a:srgbClr val="0A2F4F"/>
                </a:solidFill>
                <a:latin typeface="Montserrat"/>
                <a:ea typeface="Montserrat"/>
                <a:cs typeface="Montserrat"/>
                <a:sym typeface="Montserrat"/>
              </a:rPr>
              <a:t>Carbamazepina y oxcarbazepina son los tratamientos de primera línea para la neuralgia trigeminal clásica. </a:t>
            </a:r>
            <a:endParaRPr/>
          </a:p>
          <a:p>
            <a:pPr marL="914388" lvl="1" indent="-457199" algn="just" rtl="0">
              <a:lnSpc>
                <a:spcPct val="90000"/>
              </a:lnSpc>
              <a:spcBef>
                <a:spcPts val="500"/>
              </a:spcBef>
              <a:spcAft>
                <a:spcPts val="0"/>
              </a:spcAft>
              <a:buClr>
                <a:srgbClr val="0A2F4F"/>
              </a:buClr>
              <a:buSzPts val="2000"/>
              <a:buFont typeface="Calibri"/>
              <a:buAutoNum type="alphaUcPeriod"/>
            </a:pPr>
            <a:r>
              <a:rPr lang="es-ES" sz="2000">
                <a:solidFill>
                  <a:srgbClr val="0A2F4F"/>
                </a:solidFill>
                <a:latin typeface="Montserrat"/>
                <a:ea typeface="Montserrat"/>
                <a:cs typeface="Montserrat"/>
                <a:sym typeface="Montserrat"/>
              </a:rPr>
              <a:t>La anestesia tópica oftálmica es de ayuda en el tratamiento de la neuralgia trigeminal clásica.</a:t>
            </a:r>
            <a:endParaRPr/>
          </a:p>
          <a:p>
            <a:pPr marL="685800" lvl="1" indent="-101600" algn="l" rtl="0">
              <a:lnSpc>
                <a:spcPct val="90000"/>
              </a:lnSpc>
              <a:spcBef>
                <a:spcPts val="500"/>
              </a:spcBef>
              <a:spcAft>
                <a:spcPts val="0"/>
              </a:spcAft>
              <a:buClr>
                <a:srgbClr val="152B48"/>
              </a:buClr>
              <a:buSzPts val="2000"/>
              <a:buNone/>
            </a:pPr>
            <a:endParaRPr sz="2000">
              <a:solidFill>
                <a:srgbClr val="0A2F4F"/>
              </a:solidFill>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p2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96000" y="708111"/>
            <a:ext cx="5523455" cy="3701282"/>
          </a:xfrm>
          <a:prstGeom prst="rect">
            <a:avLst/>
          </a:prstGeom>
          <a:noFill/>
          <a:ln>
            <a:noFill/>
          </a:ln>
        </p:spPr>
      </p:pic>
      <p:sp>
        <p:nvSpPr>
          <p:cNvPr id="323" name="Google Shape;323;p20"/>
          <p:cNvSpPr txBox="1">
            <a:spLocks noGrp="1"/>
          </p:cNvSpPr>
          <p:nvPr>
            <p:ph type="title"/>
          </p:nvPr>
        </p:nvSpPr>
        <p:spPr>
          <a:xfrm>
            <a:off x="396343" y="0"/>
            <a:ext cx="10027652" cy="8574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2800"/>
              <a:buFont typeface="Montserrat"/>
              <a:buNone/>
            </a:pPr>
            <a:r>
              <a:rPr lang="es-ES" sz="2800" b="1">
                <a:solidFill>
                  <a:srgbClr val="3BB0B0"/>
                </a:solidFill>
                <a:latin typeface="Montserrat"/>
                <a:ea typeface="Montserrat"/>
                <a:cs typeface="Montserrat"/>
                <a:sym typeface="Montserrat"/>
              </a:rPr>
              <a:t>Neuroimagen en neuralgia trigeminal </a:t>
            </a:r>
            <a:endParaRPr/>
          </a:p>
        </p:txBody>
      </p:sp>
      <p:sp>
        <p:nvSpPr>
          <p:cNvPr id="324" name="Google Shape;324;p20"/>
          <p:cNvSpPr txBox="1">
            <a:spLocks noGrp="1"/>
          </p:cNvSpPr>
          <p:nvPr>
            <p:ph type="body" idx="1"/>
          </p:nvPr>
        </p:nvSpPr>
        <p:spPr>
          <a:xfrm>
            <a:off x="396343" y="827938"/>
            <a:ext cx="5523456" cy="204359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ES" sz="2000" b="1">
                <a:latin typeface="Montserrat"/>
                <a:ea typeface="Montserrat"/>
                <a:cs typeface="Montserrat"/>
                <a:sym typeface="Montserrat"/>
              </a:rPr>
              <a:t>IRM cerebral simple y contrastada </a:t>
            </a:r>
            <a:endParaRPr/>
          </a:p>
          <a:p>
            <a:pPr marL="685800" lvl="1" indent="-228600" algn="l" rtl="0">
              <a:lnSpc>
                <a:spcPct val="90000"/>
              </a:lnSpc>
              <a:spcBef>
                <a:spcPts val="500"/>
              </a:spcBef>
              <a:spcAft>
                <a:spcPts val="0"/>
              </a:spcAft>
              <a:buClr>
                <a:srgbClr val="152B48"/>
              </a:buClr>
              <a:buSzPts val="1800"/>
              <a:buChar char="•"/>
            </a:pPr>
            <a:r>
              <a:rPr lang="es-ES" sz="1800">
                <a:latin typeface="Montserrat"/>
                <a:ea typeface="Montserrat"/>
                <a:cs typeface="Montserrat"/>
                <a:sym typeface="Montserrat"/>
              </a:rPr>
              <a:t>Lesión estructural, asa vascular, EM.</a:t>
            </a:r>
            <a:endParaRPr/>
          </a:p>
          <a:p>
            <a:pPr marL="685800" lvl="1" indent="-228600" algn="l" rtl="0">
              <a:lnSpc>
                <a:spcPct val="90000"/>
              </a:lnSpc>
              <a:spcBef>
                <a:spcPts val="500"/>
              </a:spcBef>
              <a:spcAft>
                <a:spcPts val="0"/>
              </a:spcAft>
              <a:buClr>
                <a:srgbClr val="152B48"/>
              </a:buClr>
              <a:buSzPts val="1800"/>
              <a:buChar char="•"/>
            </a:pPr>
            <a:r>
              <a:rPr lang="es-ES" sz="1800">
                <a:latin typeface="Montserrat"/>
                <a:ea typeface="Montserrat"/>
                <a:cs typeface="Montserrat"/>
                <a:sym typeface="Montserrat"/>
              </a:rPr>
              <a:t>Compresión neurovascular S: 96% E: 75%.</a:t>
            </a:r>
            <a:endParaRPr/>
          </a:p>
          <a:p>
            <a:pPr marL="685800" lvl="1" indent="-228600" algn="l" rtl="0">
              <a:lnSpc>
                <a:spcPct val="90000"/>
              </a:lnSpc>
              <a:spcBef>
                <a:spcPts val="500"/>
              </a:spcBef>
              <a:spcAft>
                <a:spcPts val="0"/>
              </a:spcAft>
              <a:buClr>
                <a:srgbClr val="152B48"/>
              </a:buClr>
              <a:buSzPts val="1800"/>
              <a:buChar char="•"/>
            </a:pPr>
            <a:r>
              <a:rPr lang="es-ES" sz="1800">
                <a:latin typeface="Montserrat"/>
                <a:ea typeface="Montserrat"/>
                <a:cs typeface="Montserrat"/>
                <a:sym typeface="Montserrat"/>
              </a:rPr>
              <a:t>Mejor cortes finos + CISS. </a:t>
            </a:r>
            <a:endParaRPr/>
          </a:p>
          <a:p>
            <a:pPr marL="685800" lvl="1" indent="-228600" algn="l" rtl="0">
              <a:lnSpc>
                <a:spcPct val="90000"/>
              </a:lnSpc>
              <a:spcBef>
                <a:spcPts val="500"/>
              </a:spcBef>
              <a:spcAft>
                <a:spcPts val="0"/>
              </a:spcAft>
              <a:buClr>
                <a:srgbClr val="152B48"/>
              </a:buClr>
              <a:buSzPts val="1800"/>
              <a:buChar char="•"/>
            </a:pPr>
            <a:r>
              <a:rPr lang="es-ES" sz="1800">
                <a:latin typeface="Montserrat"/>
                <a:ea typeface="Montserrat"/>
                <a:cs typeface="Montserrat"/>
                <a:sym typeface="Montserrat"/>
              </a:rPr>
              <a:t>Recomendada en todos los pacientes.</a:t>
            </a:r>
            <a:endParaRPr/>
          </a:p>
          <a:p>
            <a:pPr marL="685800" lvl="1" indent="-101600" algn="l" rtl="0">
              <a:lnSpc>
                <a:spcPct val="90000"/>
              </a:lnSpc>
              <a:spcBef>
                <a:spcPts val="500"/>
              </a:spcBef>
              <a:spcAft>
                <a:spcPts val="0"/>
              </a:spcAft>
              <a:buClr>
                <a:srgbClr val="152B48"/>
              </a:buClr>
              <a:buSzPts val="2000"/>
              <a:buNone/>
            </a:pPr>
            <a:endParaRPr sz="2000">
              <a:latin typeface="Montserrat"/>
              <a:ea typeface="Montserrat"/>
              <a:cs typeface="Montserrat"/>
              <a:sym typeface="Montserrat"/>
            </a:endParaRPr>
          </a:p>
          <a:p>
            <a:pPr marL="228600" lvl="0" indent="-76200" algn="l" rtl="0">
              <a:lnSpc>
                <a:spcPct val="90000"/>
              </a:lnSpc>
              <a:spcBef>
                <a:spcPts val="1000"/>
              </a:spcBef>
              <a:spcAft>
                <a:spcPts val="0"/>
              </a:spcAft>
              <a:buClr>
                <a:srgbClr val="152B48"/>
              </a:buClr>
              <a:buSzPts val="2400"/>
              <a:buNone/>
            </a:pPr>
            <a:endParaRPr sz="2400" b="1" i="1"/>
          </a:p>
        </p:txBody>
      </p:sp>
      <p:pic>
        <p:nvPicPr>
          <p:cNvPr id="325" name="Google Shape;325;p2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50644" y="708111"/>
            <a:ext cx="9738309" cy="329044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24">
                                            <p:txEl>
                                              <p:pRg st="0" end="0"/>
                                            </p:txEl>
                                          </p:spTgt>
                                        </p:tgtEl>
                                      </p:cBhvr>
                                    </p:animEffect>
                                    <p:set>
                                      <p:cBhvr>
                                        <p:cTn id="7" dur="1" fill="hold">
                                          <p:stCondLst>
                                            <p:cond delay="500"/>
                                          </p:stCondLst>
                                        </p:cTn>
                                        <p:tgtEl>
                                          <p:spTgt spid="324">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24">
                                            <p:txEl>
                                              <p:pRg st="1" end="1"/>
                                            </p:txEl>
                                          </p:spTgt>
                                        </p:tgtEl>
                                      </p:cBhvr>
                                    </p:animEffect>
                                    <p:set>
                                      <p:cBhvr>
                                        <p:cTn id="12" dur="1" fill="hold">
                                          <p:stCondLst>
                                            <p:cond delay="500"/>
                                          </p:stCondLst>
                                        </p:cTn>
                                        <p:tgtEl>
                                          <p:spTgt spid="324">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24">
                                            <p:txEl>
                                              <p:pRg st="2" end="2"/>
                                            </p:txEl>
                                          </p:spTgt>
                                        </p:tgtEl>
                                      </p:cBhvr>
                                    </p:animEffect>
                                    <p:set>
                                      <p:cBhvr>
                                        <p:cTn id="17" dur="1" fill="hold">
                                          <p:stCondLst>
                                            <p:cond delay="500"/>
                                          </p:stCondLst>
                                        </p:cTn>
                                        <p:tgtEl>
                                          <p:spTgt spid="324">
                                            <p:txEl>
                                              <p:pRg st="2" end="2"/>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24">
                                            <p:txEl>
                                              <p:pRg st="3" end="3"/>
                                            </p:txEl>
                                          </p:spTgt>
                                        </p:tgtEl>
                                      </p:cBhvr>
                                    </p:animEffect>
                                    <p:set>
                                      <p:cBhvr>
                                        <p:cTn id="22" dur="1" fill="hold">
                                          <p:stCondLst>
                                            <p:cond delay="500"/>
                                          </p:stCondLst>
                                        </p:cTn>
                                        <p:tgtEl>
                                          <p:spTgt spid="324">
                                            <p:txEl>
                                              <p:pRg st="3" end="3"/>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24">
                                            <p:txEl>
                                              <p:pRg st="4" end="4"/>
                                            </p:txEl>
                                          </p:spTgt>
                                        </p:tgtEl>
                                      </p:cBhvr>
                                    </p:animEffect>
                                    <p:set>
                                      <p:cBhvr>
                                        <p:cTn id="27" dur="1" fill="hold">
                                          <p:stCondLst>
                                            <p:cond delay="500"/>
                                          </p:stCondLst>
                                        </p:cTn>
                                        <p:tgtEl>
                                          <p:spTgt spid="324">
                                            <p:txEl>
                                              <p:pRg st="4" end="4"/>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324">
                                            <p:txEl>
                                              <p:pRg st="5" end="5"/>
                                            </p:txEl>
                                          </p:spTgt>
                                        </p:tgtEl>
                                      </p:cBhvr>
                                    </p:animEffect>
                                    <p:set>
                                      <p:cBhvr>
                                        <p:cTn id="32" dur="1" fill="hold">
                                          <p:stCondLst>
                                            <p:cond delay="500"/>
                                          </p:stCondLst>
                                        </p:cTn>
                                        <p:tgtEl>
                                          <p:spTgt spid="324">
                                            <p:txEl>
                                              <p:pRg st="5" end="5"/>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324">
                                            <p:txEl>
                                              <p:pRg st="6" end="6"/>
                                            </p:txEl>
                                          </p:spTgt>
                                        </p:tgtEl>
                                      </p:cBhvr>
                                    </p:animEffect>
                                    <p:set>
                                      <p:cBhvr>
                                        <p:cTn id="37" dur="1" fill="hold">
                                          <p:stCondLst>
                                            <p:cond delay="500"/>
                                          </p:stCondLst>
                                        </p:cTn>
                                        <p:tgtEl>
                                          <p:spTgt spid="324">
                                            <p:txEl>
                                              <p:pRg st="6" end="6"/>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322"/>
                                        </p:tgtEl>
                                      </p:cBhvr>
                                    </p:animEffect>
                                    <p:set>
                                      <p:cBhvr>
                                        <p:cTn id="42" dur="1" fill="hold">
                                          <p:stCondLst>
                                            <p:cond delay="500"/>
                                          </p:stCondLst>
                                        </p:cTn>
                                        <p:tgtEl>
                                          <p:spTgt spid="32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25"/>
                                        </p:tgtEl>
                                        <p:attrNameLst>
                                          <p:attrName>style.visibility</p:attrName>
                                        </p:attrNameLst>
                                      </p:cBhvr>
                                      <p:to>
                                        <p:strVal val="visible"/>
                                      </p:to>
                                    </p:set>
                                    <p:animEffect transition="in" filter="fade">
                                      <p:cBhvr>
                                        <p:cTn id="47" dur="500"/>
                                        <p:tgtEl>
                                          <p:spTgt spid="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1"/>
          <p:cNvSpPr txBox="1">
            <a:spLocks noGrp="1"/>
          </p:cNvSpPr>
          <p:nvPr>
            <p:ph type="title"/>
          </p:nvPr>
        </p:nvSpPr>
        <p:spPr>
          <a:xfrm>
            <a:off x="517123" y="0"/>
            <a:ext cx="10866120" cy="110089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3600"/>
              <a:buFont typeface="Montserrat"/>
              <a:buNone/>
            </a:pPr>
            <a:r>
              <a:rPr lang="es-ES" sz="3600" b="1">
                <a:solidFill>
                  <a:srgbClr val="3BB0B0"/>
                </a:solidFill>
                <a:latin typeface="Montserrat"/>
                <a:ea typeface="Montserrat"/>
                <a:cs typeface="Montserrat"/>
                <a:sym typeface="Montserrat"/>
              </a:rPr>
              <a:t>Diagnóstico etiológico: neurofisiológicos</a:t>
            </a:r>
            <a:endParaRPr/>
          </a:p>
        </p:txBody>
      </p:sp>
      <p:grpSp>
        <p:nvGrpSpPr>
          <p:cNvPr id="332" name="Google Shape;332;p21"/>
          <p:cNvGrpSpPr/>
          <p:nvPr/>
        </p:nvGrpSpPr>
        <p:grpSpPr>
          <a:xfrm>
            <a:off x="1227903" y="1129260"/>
            <a:ext cx="9736192" cy="2387699"/>
            <a:chOff x="47" y="177162"/>
            <a:chExt cx="9736192" cy="2387699"/>
          </a:xfrm>
        </p:grpSpPr>
        <p:sp>
          <p:nvSpPr>
            <p:cNvPr id="333" name="Google Shape;333;p21"/>
            <p:cNvSpPr/>
            <p:nvPr/>
          </p:nvSpPr>
          <p:spPr>
            <a:xfrm>
              <a:off x="47" y="177162"/>
              <a:ext cx="4549622" cy="576000"/>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1"/>
            <p:cNvSpPr txBox="1"/>
            <p:nvPr/>
          </p:nvSpPr>
          <p:spPr>
            <a:xfrm>
              <a:off x="47" y="177162"/>
              <a:ext cx="4549622" cy="576000"/>
            </a:xfrm>
            <a:prstGeom prst="rect">
              <a:avLst/>
            </a:prstGeom>
            <a:noFill/>
            <a:ln>
              <a:noFill/>
            </a:ln>
          </p:spPr>
          <p:txBody>
            <a:bodyPr spcFirstLastPara="1" wrap="square" lIns="142225" tIns="81275" rIns="142225" bIns="81275" anchor="ctr" anchorCtr="0">
              <a:noAutofit/>
            </a:bodyPr>
            <a:lstStyle/>
            <a:p>
              <a:pPr marL="0" marR="0" lvl="0" indent="0" algn="ctr" rtl="0">
                <a:lnSpc>
                  <a:spcPct val="90000"/>
                </a:lnSpc>
                <a:spcBef>
                  <a:spcPts val="0"/>
                </a:spcBef>
                <a:spcAft>
                  <a:spcPts val="0"/>
                </a:spcAft>
                <a:buClr>
                  <a:schemeClr val="lt1"/>
                </a:buClr>
                <a:buSzPts val="2000"/>
                <a:buFont typeface="Montserrat"/>
                <a:buNone/>
              </a:pPr>
              <a:r>
                <a:rPr lang="es-ES" sz="2000" b="1" i="0" u="none" strike="noStrike" cap="none">
                  <a:solidFill>
                    <a:schemeClr val="lt1"/>
                  </a:solidFill>
                  <a:latin typeface="Montserrat"/>
                  <a:ea typeface="Montserrat"/>
                  <a:cs typeface="Montserrat"/>
                  <a:sym typeface="Montserrat"/>
                </a:rPr>
                <a:t>Reflejo trigeminal </a:t>
              </a:r>
              <a:endParaRPr/>
            </a:p>
          </p:txBody>
        </p:sp>
        <p:sp>
          <p:nvSpPr>
            <p:cNvPr id="335" name="Google Shape;335;p21"/>
            <p:cNvSpPr/>
            <p:nvPr/>
          </p:nvSpPr>
          <p:spPr>
            <a:xfrm>
              <a:off x="47" y="753162"/>
              <a:ext cx="4549622" cy="1811699"/>
            </a:xfrm>
            <a:prstGeom prst="rect">
              <a:avLst/>
            </a:prstGeom>
            <a:solidFill>
              <a:srgbClr val="FFE8CA">
                <a:alpha val="89803"/>
              </a:srgbClr>
            </a:solidFill>
            <a:ln w="12700" cap="flat" cmpd="sng">
              <a:solidFill>
                <a:srgbClr val="FFE8C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1"/>
            <p:cNvSpPr txBox="1"/>
            <p:nvPr/>
          </p:nvSpPr>
          <p:spPr>
            <a:xfrm>
              <a:off x="47" y="753162"/>
              <a:ext cx="4549622" cy="1811699"/>
            </a:xfrm>
            <a:prstGeom prst="rect">
              <a:avLst/>
            </a:prstGeom>
            <a:noFill/>
            <a:ln>
              <a:noFill/>
            </a:ln>
          </p:spPr>
          <p:txBody>
            <a:bodyPr spcFirstLastPara="1" wrap="square" lIns="106675" tIns="106675" rIns="142225" bIns="160000" anchor="t" anchorCtr="0">
              <a:noAutofit/>
            </a:bodyPr>
            <a:lstStyle/>
            <a:p>
              <a:pPr marL="228600" marR="0" lvl="1" indent="-228600" algn="l" rtl="0">
                <a:lnSpc>
                  <a:spcPct val="90000"/>
                </a:lnSpc>
                <a:spcBef>
                  <a:spcPts val="0"/>
                </a:spcBef>
                <a:spcAft>
                  <a:spcPts val="0"/>
                </a:spcAft>
                <a:buClr>
                  <a:schemeClr val="dk1"/>
                </a:buClr>
                <a:buSzPts val="2000"/>
                <a:buFont typeface="Montserrat"/>
                <a:buChar char="•"/>
              </a:pPr>
              <a:r>
                <a:rPr lang="es-ES" sz="2000" b="0" i="0" u="none" strike="noStrike" cap="none">
                  <a:solidFill>
                    <a:schemeClr val="dk1"/>
                  </a:solidFill>
                  <a:latin typeface="Montserrat"/>
                  <a:ea typeface="Montserrat"/>
                  <a:cs typeface="Montserrat"/>
                  <a:sym typeface="Montserrat"/>
                </a:rPr>
                <a:t>Método confiable para identificar NT secundaria. </a:t>
              </a:r>
              <a:endParaRPr/>
            </a:p>
            <a:p>
              <a:pPr marL="228600" marR="0" lvl="1" indent="-228600" algn="l" rtl="0">
                <a:lnSpc>
                  <a:spcPct val="90000"/>
                </a:lnSpc>
                <a:spcBef>
                  <a:spcPts val="300"/>
                </a:spcBef>
                <a:spcAft>
                  <a:spcPts val="0"/>
                </a:spcAft>
                <a:buClr>
                  <a:schemeClr val="dk1"/>
                </a:buClr>
                <a:buSzPts val="2000"/>
                <a:buFont typeface="Montserrat"/>
                <a:buChar char="•"/>
              </a:pPr>
              <a:r>
                <a:rPr lang="es-ES" sz="2000" b="1" i="0" u="none" strike="noStrike" cap="none">
                  <a:solidFill>
                    <a:schemeClr val="dk1"/>
                  </a:solidFill>
                  <a:latin typeface="Montserrat"/>
                  <a:ea typeface="Montserrat"/>
                  <a:cs typeface="Montserrat"/>
                  <a:sym typeface="Montserrat"/>
                </a:rPr>
                <a:t>Normal en idiopática.</a:t>
              </a:r>
              <a:endParaRPr/>
            </a:p>
            <a:p>
              <a:pPr marL="228600" marR="0" lvl="1" indent="-228600" algn="l" rtl="0">
                <a:lnSpc>
                  <a:spcPct val="90000"/>
                </a:lnSpc>
                <a:spcBef>
                  <a:spcPts val="300"/>
                </a:spcBef>
                <a:spcAft>
                  <a:spcPts val="0"/>
                </a:spcAft>
                <a:buClr>
                  <a:schemeClr val="dk1"/>
                </a:buClr>
                <a:buSzPts val="2000"/>
                <a:buFont typeface="Montserrat"/>
                <a:buChar char="•"/>
              </a:pPr>
              <a:r>
                <a:rPr lang="es-ES" sz="2000" b="0" i="0" u="none" strike="noStrike" cap="none">
                  <a:solidFill>
                    <a:schemeClr val="dk1"/>
                  </a:solidFill>
                  <a:latin typeface="Montserrat"/>
                  <a:ea typeface="Montserrat"/>
                  <a:cs typeface="Montserrat"/>
                  <a:sym typeface="Montserrat"/>
                </a:rPr>
                <a:t>S: 94% E: 87%. </a:t>
              </a:r>
              <a:endParaRPr/>
            </a:p>
            <a:p>
              <a:pPr marL="228600" marR="0" lvl="1" indent="-228600" algn="l" rtl="0">
                <a:lnSpc>
                  <a:spcPct val="90000"/>
                </a:lnSpc>
                <a:spcBef>
                  <a:spcPts val="300"/>
                </a:spcBef>
                <a:spcAft>
                  <a:spcPts val="0"/>
                </a:spcAft>
                <a:buClr>
                  <a:schemeClr val="dk1"/>
                </a:buClr>
                <a:buSzPts val="2000"/>
                <a:buFont typeface="Montserrat"/>
                <a:buChar char="•"/>
              </a:pPr>
              <a:r>
                <a:rPr lang="es-ES" sz="2000" b="0" i="0" u="none" strike="noStrike" cap="none">
                  <a:solidFill>
                    <a:schemeClr val="dk1"/>
                  </a:solidFill>
                  <a:latin typeface="Montserrat"/>
                  <a:ea typeface="Montserrat"/>
                  <a:cs typeface="Montserrat"/>
                  <a:sym typeface="Montserrat"/>
                </a:rPr>
                <a:t>En quienes no se puede IRM o normal. </a:t>
              </a:r>
              <a:endParaRPr/>
            </a:p>
          </p:txBody>
        </p:sp>
        <p:sp>
          <p:nvSpPr>
            <p:cNvPr id="337" name="Google Shape;337;p21"/>
            <p:cNvSpPr/>
            <p:nvPr/>
          </p:nvSpPr>
          <p:spPr>
            <a:xfrm>
              <a:off x="5186617" y="177162"/>
              <a:ext cx="4549622" cy="576000"/>
            </a:xfrm>
            <a:prstGeom prst="rect">
              <a:avLst/>
            </a:prstGeom>
            <a:solidFill>
              <a:srgbClr val="5999D5"/>
            </a:solidFill>
            <a:ln w="12700" cap="flat" cmpd="sng">
              <a:solidFill>
                <a:srgbClr val="5999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1"/>
            <p:cNvSpPr txBox="1"/>
            <p:nvPr/>
          </p:nvSpPr>
          <p:spPr>
            <a:xfrm>
              <a:off x="5186617" y="177162"/>
              <a:ext cx="4549622" cy="576000"/>
            </a:xfrm>
            <a:prstGeom prst="rect">
              <a:avLst/>
            </a:prstGeom>
            <a:noFill/>
            <a:ln>
              <a:noFill/>
            </a:ln>
          </p:spPr>
          <p:txBody>
            <a:bodyPr spcFirstLastPara="1" wrap="square" lIns="142225" tIns="81275" rIns="142225" bIns="81275" anchor="ctr" anchorCtr="0">
              <a:noAutofit/>
            </a:bodyPr>
            <a:lstStyle/>
            <a:p>
              <a:pPr marL="0" marR="0" lvl="0" indent="0" algn="ctr" rtl="0">
                <a:lnSpc>
                  <a:spcPct val="90000"/>
                </a:lnSpc>
                <a:spcBef>
                  <a:spcPts val="0"/>
                </a:spcBef>
                <a:spcAft>
                  <a:spcPts val="0"/>
                </a:spcAft>
                <a:buClr>
                  <a:schemeClr val="lt1"/>
                </a:buClr>
                <a:buSzPts val="2000"/>
                <a:buFont typeface="Montserrat"/>
                <a:buNone/>
              </a:pPr>
              <a:r>
                <a:rPr lang="es-ES" sz="2000" b="1" i="0" u="none" strike="noStrike" cap="none">
                  <a:solidFill>
                    <a:schemeClr val="lt1"/>
                  </a:solidFill>
                  <a:latin typeface="Montserrat"/>
                  <a:ea typeface="Montserrat"/>
                  <a:cs typeface="Montserrat"/>
                  <a:sym typeface="Montserrat"/>
                </a:rPr>
                <a:t>Potenciales evocados </a:t>
              </a:r>
              <a:endParaRPr/>
            </a:p>
          </p:txBody>
        </p:sp>
        <p:sp>
          <p:nvSpPr>
            <p:cNvPr id="339" name="Google Shape;339;p21"/>
            <p:cNvSpPr/>
            <p:nvPr/>
          </p:nvSpPr>
          <p:spPr>
            <a:xfrm>
              <a:off x="5186617" y="753162"/>
              <a:ext cx="4549622" cy="1811699"/>
            </a:xfrm>
            <a:prstGeom prst="rect">
              <a:avLst/>
            </a:prstGeom>
            <a:solidFill>
              <a:srgbClr val="D0DCEE">
                <a:alpha val="89803"/>
              </a:srgbClr>
            </a:solidFill>
            <a:ln w="12700" cap="flat" cmpd="sng">
              <a:solidFill>
                <a:srgbClr val="D0DCEE">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1"/>
            <p:cNvSpPr txBox="1"/>
            <p:nvPr/>
          </p:nvSpPr>
          <p:spPr>
            <a:xfrm>
              <a:off x="5186617" y="753162"/>
              <a:ext cx="4549622" cy="1811699"/>
            </a:xfrm>
            <a:prstGeom prst="rect">
              <a:avLst/>
            </a:prstGeom>
            <a:noFill/>
            <a:ln>
              <a:noFill/>
            </a:ln>
          </p:spPr>
          <p:txBody>
            <a:bodyPr spcFirstLastPara="1" wrap="square" lIns="106675" tIns="106675" rIns="142225" bIns="160000" anchor="t" anchorCtr="0">
              <a:noAutofit/>
            </a:bodyPr>
            <a:lstStyle/>
            <a:p>
              <a:pPr marL="228600" marR="0" lvl="1" indent="-228600" algn="l" rtl="0">
                <a:lnSpc>
                  <a:spcPct val="90000"/>
                </a:lnSpc>
                <a:spcBef>
                  <a:spcPts val="0"/>
                </a:spcBef>
                <a:spcAft>
                  <a:spcPts val="0"/>
                </a:spcAft>
                <a:buClr>
                  <a:schemeClr val="dk1"/>
                </a:buClr>
                <a:buSzPts val="2000"/>
                <a:buFont typeface="Montserrat"/>
                <a:buChar char="•"/>
              </a:pPr>
              <a:r>
                <a:rPr lang="es-ES" sz="2000" b="0" i="0" u="none" strike="noStrike" cap="none">
                  <a:solidFill>
                    <a:schemeClr val="dk1"/>
                  </a:solidFill>
                  <a:latin typeface="Montserrat"/>
                  <a:ea typeface="Montserrat"/>
                  <a:cs typeface="Montserrat"/>
                  <a:sym typeface="Montserrat"/>
                </a:rPr>
                <a:t>Estímulo térmico o eléctrico. </a:t>
              </a:r>
              <a:endParaRPr/>
            </a:p>
            <a:p>
              <a:pPr marL="228600" marR="0" lvl="1" indent="-228600" algn="l" rtl="0">
                <a:lnSpc>
                  <a:spcPct val="90000"/>
                </a:lnSpc>
                <a:spcBef>
                  <a:spcPts val="300"/>
                </a:spcBef>
                <a:spcAft>
                  <a:spcPts val="0"/>
                </a:spcAft>
                <a:buClr>
                  <a:schemeClr val="dk1"/>
                </a:buClr>
                <a:buSzPts val="2000"/>
                <a:buFont typeface="Montserrat"/>
                <a:buChar char="•"/>
              </a:pPr>
              <a:r>
                <a:rPr lang="es-ES" sz="2000" b="0" i="0" u="none" strike="noStrike" cap="none">
                  <a:solidFill>
                    <a:schemeClr val="dk1"/>
                  </a:solidFill>
                  <a:latin typeface="Montserrat"/>
                  <a:ea typeface="Montserrat"/>
                  <a:cs typeface="Montserrat"/>
                  <a:sym typeface="Montserrat"/>
                </a:rPr>
                <a:t>Pueden dar alterado en idiopática. E: 64%.</a:t>
              </a:r>
              <a:endParaRPr/>
            </a:p>
            <a:p>
              <a:pPr marL="228600" marR="0" lvl="1" indent="-228600" algn="l" rtl="0">
                <a:lnSpc>
                  <a:spcPct val="90000"/>
                </a:lnSpc>
                <a:spcBef>
                  <a:spcPts val="300"/>
                </a:spcBef>
                <a:spcAft>
                  <a:spcPts val="0"/>
                </a:spcAft>
                <a:buClr>
                  <a:schemeClr val="dk1"/>
                </a:buClr>
                <a:buSzPts val="2000"/>
                <a:buFont typeface="Montserrat"/>
                <a:buChar char="•"/>
              </a:pPr>
              <a:r>
                <a:rPr lang="es-ES" sz="2000" b="0" i="0" u="none" strike="noStrike" cap="none">
                  <a:solidFill>
                    <a:schemeClr val="dk1"/>
                  </a:solidFill>
                  <a:latin typeface="Montserrat"/>
                  <a:ea typeface="Montserrat"/>
                  <a:cs typeface="Montserrat"/>
                  <a:sym typeface="Montserrat"/>
                </a:rPr>
                <a:t>Mejor con electrodos profundos. </a:t>
              </a:r>
              <a:endParaRPr/>
            </a:p>
            <a:p>
              <a:pPr marL="228600" marR="0" lvl="1" indent="-228600" algn="l" rtl="0">
                <a:lnSpc>
                  <a:spcPct val="90000"/>
                </a:lnSpc>
                <a:spcBef>
                  <a:spcPts val="300"/>
                </a:spcBef>
                <a:spcAft>
                  <a:spcPts val="0"/>
                </a:spcAft>
                <a:buClr>
                  <a:schemeClr val="dk1"/>
                </a:buClr>
                <a:buSzPts val="2000"/>
                <a:buFont typeface="Montserrat"/>
                <a:buChar char="•"/>
              </a:pPr>
              <a:r>
                <a:rPr lang="es-ES" sz="2000" b="0" i="0" u="none" strike="noStrike" cap="none">
                  <a:solidFill>
                    <a:schemeClr val="dk1"/>
                  </a:solidFill>
                  <a:latin typeface="Montserrat"/>
                  <a:ea typeface="Montserrat"/>
                  <a:cs typeface="Montserrat"/>
                  <a:sym typeface="Montserrat"/>
                </a:rPr>
                <a:t>Útil en termocoagulación. </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2"/>
          <p:cNvSpPr txBox="1">
            <a:spLocks noGrp="1"/>
          </p:cNvSpPr>
          <p:nvPr>
            <p:ph type="title"/>
          </p:nvPr>
        </p:nvSpPr>
        <p:spPr>
          <a:xfrm>
            <a:off x="401495" y="233169"/>
            <a:ext cx="8144435" cy="8574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3600"/>
              <a:buFont typeface="Montserrat"/>
              <a:buNone/>
            </a:pPr>
            <a:r>
              <a:rPr lang="es-ES" sz="3600" b="1">
                <a:solidFill>
                  <a:srgbClr val="3BB0B0"/>
                </a:solidFill>
                <a:latin typeface="Montserrat"/>
                <a:ea typeface="Montserrat"/>
                <a:cs typeface="Montserrat"/>
                <a:sym typeface="Montserrat"/>
              </a:rPr>
              <a:t>Diagnóstico diferencial </a:t>
            </a:r>
            <a:endParaRPr/>
          </a:p>
        </p:txBody>
      </p:sp>
      <p:grpSp>
        <p:nvGrpSpPr>
          <p:cNvPr id="347" name="Google Shape;347;p22"/>
          <p:cNvGrpSpPr/>
          <p:nvPr/>
        </p:nvGrpSpPr>
        <p:grpSpPr>
          <a:xfrm>
            <a:off x="5218167" y="1584598"/>
            <a:ext cx="6079807" cy="4410198"/>
            <a:chOff x="2589120" y="0"/>
            <a:chExt cx="6079807" cy="4410198"/>
          </a:xfrm>
        </p:grpSpPr>
        <p:sp>
          <p:nvSpPr>
            <p:cNvPr id="348" name="Google Shape;348;p22"/>
            <p:cNvSpPr/>
            <p:nvPr/>
          </p:nvSpPr>
          <p:spPr>
            <a:xfrm>
              <a:off x="6358601" y="0"/>
              <a:ext cx="2310326" cy="1496568"/>
            </a:xfrm>
            <a:prstGeom prst="roundRect">
              <a:avLst>
                <a:gd name="adj" fmla="val 10000"/>
              </a:avLst>
            </a:prstGeom>
            <a:solidFill>
              <a:schemeClr val="lt1">
                <a:alpha val="89803"/>
              </a:schemeClr>
            </a:solidFill>
            <a:ln w="12700" cap="flat" cmpd="sng">
              <a:solidFill>
                <a:srgbClr val="5999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2"/>
            <p:cNvSpPr txBox="1"/>
            <p:nvPr/>
          </p:nvSpPr>
          <p:spPr>
            <a:xfrm>
              <a:off x="7084574" y="32875"/>
              <a:ext cx="1551478" cy="1056676"/>
            </a:xfrm>
            <a:prstGeom prst="rect">
              <a:avLst/>
            </a:prstGeom>
            <a:noFill/>
            <a:ln>
              <a:noFill/>
            </a:ln>
          </p:spPr>
          <p:txBody>
            <a:bodyPr spcFirstLastPara="1" wrap="square" lIns="45700" tIns="45700" rIns="45700" bIns="45700" anchor="t" anchorCtr="0">
              <a:noAutofit/>
            </a:bodyPr>
            <a:lstStyle/>
            <a:p>
              <a:pPr marL="114300" marR="0" lvl="1" indent="-114300" algn="l" rtl="0">
                <a:lnSpc>
                  <a:spcPct val="90000"/>
                </a:lnSpc>
                <a:spcBef>
                  <a:spcPts val="0"/>
                </a:spcBef>
                <a:spcAft>
                  <a:spcPts val="0"/>
                </a:spcAft>
                <a:buClr>
                  <a:schemeClr val="dk1"/>
                </a:buClr>
                <a:buSzPts val="1200"/>
                <a:buFont typeface="Montserrat"/>
                <a:buChar char="•"/>
              </a:pPr>
              <a:r>
                <a:rPr lang="es-ES" sz="1200" b="0" i="0" u="none" strike="noStrike" cap="none">
                  <a:solidFill>
                    <a:schemeClr val="dk1"/>
                  </a:solidFill>
                  <a:latin typeface="Montserrat"/>
                  <a:ea typeface="Montserrat"/>
                  <a:cs typeface="Montserrat"/>
                  <a:sym typeface="Montserrat"/>
                </a:rPr>
                <a:t>SUNCT.</a:t>
              </a:r>
              <a:endParaRPr/>
            </a:p>
            <a:p>
              <a:pPr marL="114300" marR="0" lvl="1" indent="-114300" algn="l" rtl="0">
                <a:lnSpc>
                  <a:spcPct val="90000"/>
                </a:lnSpc>
                <a:spcBef>
                  <a:spcPts val="180"/>
                </a:spcBef>
                <a:spcAft>
                  <a:spcPts val="0"/>
                </a:spcAft>
                <a:buClr>
                  <a:schemeClr val="dk1"/>
                </a:buClr>
                <a:buSzPts val="1200"/>
                <a:buFont typeface="Montserrat"/>
                <a:buChar char="•"/>
              </a:pPr>
              <a:r>
                <a:rPr lang="es-ES" sz="1200" b="0" i="0" u="none" strike="noStrike" cap="none">
                  <a:solidFill>
                    <a:schemeClr val="dk1"/>
                  </a:solidFill>
                  <a:latin typeface="Montserrat"/>
                  <a:ea typeface="Montserrat"/>
                  <a:cs typeface="Montserrat"/>
                  <a:sym typeface="Montserrat"/>
                </a:rPr>
                <a:t>SUNA.</a:t>
              </a:r>
              <a:endParaRPr/>
            </a:p>
            <a:p>
              <a:pPr marL="114300" marR="0" lvl="1" indent="-114300" algn="l" rtl="0">
                <a:lnSpc>
                  <a:spcPct val="90000"/>
                </a:lnSpc>
                <a:spcBef>
                  <a:spcPts val="180"/>
                </a:spcBef>
                <a:spcAft>
                  <a:spcPts val="0"/>
                </a:spcAft>
                <a:buClr>
                  <a:schemeClr val="dk1"/>
                </a:buClr>
                <a:buSzPts val="1200"/>
                <a:buFont typeface="Montserrat"/>
                <a:buChar char="•"/>
              </a:pPr>
              <a:r>
                <a:rPr lang="es-ES" sz="1200" b="0" i="0" u="none" strike="noStrike" cap="none">
                  <a:solidFill>
                    <a:schemeClr val="dk1"/>
                  </a:solidFill>
                  <a:latin typeface="Montserrat"/>
                  <a:ea typeface="Montserrat"/>
                  <a:cs typeface="Montserrat"/>
                  <a:sym typeface="Montserrat"/>
                </a:rPr>
                <a:t>Racimos. </a:t>
              </a:r>
              <a:endParaRPr/>
            </a:p>
          </p:txBody>
        </p:sp>
        <p:sp>
          <p:nvSpPr>
            <p:cNvPr id="350" name="Google Shape;350;p22"/>
            <p:cNvSpPr/>
            <p:nvPr/>
          </p:nvSpPr>
          <p:spPr>
            <a:xfrm>
              <a:off x="2589120" y="0"/>
              <a:ext cx="2310326" cy="1496568"/>
            </a:xfrm>
            <a:prstGeom prst="roundRect">
              <a:avLst>
                <a:gd name="adj" fmla="val 10000"/>
              </a:avLst>
            </a:prstGeom>
            <a:solidFill>
              <a:schemeClr val="lt1">
                <a:alpha val="89803"/>
              </a:schemeClr>
            </a:solid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2"/>
            <p:cNvSpPr txBox="1"/>
            <p:nvPr/>
          </p:nvSpPr>
          <p:spPr>
            <a:xfrm>
              <a:off x="2621995" y="32875"/>
              <a:ext cx="1551478" cy="1056676"/>
            </a:xfrm>
            <a:prstGeom prst="rect">
              <a:avLst/>
            </a:prstGeom>
            <a:noFill/>
            <a:ln>
              <a:noFill/>
            </a:ln>
          </p:spPr>
          <p:txBody>
            <a:bodyPr spcFirstLastPara="1" wrap="square" lIns="45700" tIns="45700" rIns="45700" bIns="45700" anchor="t" anchorCtr="0">
              <a:noAutofit/>
            </a:bodyPr>
            <a:lstStyle/>
            <a:p>
              <a:pPr marL="114300" marR="0" lvl="1" indent="-114300" algn="l" rtl="0">
                <a:lnSpc>
                  <a:spcPct val="90000"/>
                </a:lnSpc>
                <a:spcBef>
                  <a:spcPts val="0"/>
                </a:spcBef>
                <a:spcAft>
                  <a:spcPts val="0"/>
                </a:spcAft>
                <a:buClr>
                  <a:schemeClr val="dk1"/>
                </a:buClr>
                <a:buSzPts val="1200"/>
                <a:buFont typeface="Montserrat"/>
                <a:buChar char="•"/>
              </a:pPr>
              <a:r>
                <a:rPr lang="es-ES" sz="1200" b="0" i="0" u="none" strike="noStrike" cap="none">
                  <a:solidFill>
                    <a:schemeClr val="dk1"/>
                  </a:solidFill>
                  <a:latin typeface="Montserrat"/>
                  <a:ea typeface="Montserrat"/>
                  <a:cs typeface="Montserrat"/>
                  <a:sym typeface="Montserrat"/>
                </a:rPr>
                <a:t>Neuralgia post herpética.</a:t>
              </a:r>
              <a:endParaRPr/>
            </a:p>
            <a:p>
              <a:pPr marL="114300" marR="0" lvl="1" indent="-114300" algn="l" rtl="0">
                <a:lnSpc>
                  <a:spcPct val="90000"/>
                </a:lnSpc>
                <a:spcBef>
                  <a:spcPts val="180"/>
                </a:spcBef>
                <a:spcAft>
                  <a:spcPts val="0"/>
                </a:spcAft>
                <a:buClr>
                  <a:schemeClr val="dk1"/>
                </a:buClr>
                <a:buSzPts val="1200"/>
                <a:buFont typeface="Montserrat"/>
                <a:buChar char="•"/>
              </a:pPr>
              <a:r>
                <a:rPr lang="es-ES" sz="1200" b="0" i="0" u="none" strike="noStrike" cap="none">
                  <a:solidFill>
                    <a:schemeClr val="dk1"/>
                  </a:solidFill>
                  <a:latin typeface="Montserrat"/>
                  <a:ea typeface="Montserrat"/>
                  <a:cs typeface="Montserrat"/>
                  <a:sym typeface="Montserrat"/>
                </a:rPr>
                <a:t>Herpes zoster.</a:t>
              </a:r>
              <a:endParaRPr/>
            </a:p>
            <a:p>
              <a:pPr marL="114300" marR="0" lvl="1" indent="-114300" algn="l" rtl="0">
                <a:lnSpc>
                  <a:spcPct val="90000"/>
                </a:lnSpc>
                <a:spcBef>
                  <a:spcPts val="180"/>
                </a:spcBef>
                <a:spcAft>
                  <a:spcPts val="0"/>
                </a:spcAft>
                <a:buClr>
                  <a:schemeClr val="dk1"/>
                </a:buClr>
                <a:buSzPts val="1200"/>
                <a:buFont typeface="Montserrat"/>
                <a:buChar char="•"/>
              </a:pPr>
              <a:r>
                <a:rPr lang="es-ES" sz="1200" b="0" i="0" u="none" strike="noStrike" cap="none">
                  <a:solidFill>
                    <a:schemeClr val="dk1"/>
                  </a:solidFill>
                  <a:latin typeface="Montserrat"/>
                  <a:ea typeface="Montserrat"/>
                  <a:cs typeface="Montserrat"/>
                  <a:sym typeface="Montserrat"/>
                </a:rPr>
                <a:t> </a:t>
              </a:r>
              <a:endParaRPr/>
            </a:p>
          </p:txBody>
        </p:sp>
        <p:sp>
          <p:nvSpPr>
            <p:cNvPr id="352" name="Google Shape;352;p22"/>
            <p:cNvSpPr/>
            <p:nvPr/>
          </p:nvSpPr>
          <p:spPr>
            <a:xfrm>
              <a:off x="3557213" y="266576"/>
              <a:ext cx="2025043" cy="2025043"/>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2"/>
            <p:cNvSpPr txBox="1"/>
            <p:nvPr/>
          </p:nvSpPr>
          <p:spPr>
            <a:xfrm>
              <a:off x="4150334" y="859697"/>
              <a:ext cx="1431922" cy="1431922"/>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Clr>
                  <a:schemeClr val="lt1"/>
                </a:buClr>
                <a:buSzPts val="1600"/>
                <a:buFont typeface="Montserrat"/>
                <a:buNone/>
              </a:pPr>
              <a:r>
                <a:rPr lang="es-ES" sz="1600" b="0" i="0" u="none" strike="noStrike" cap="none">
                  <a:solidFill>
                    <a:schemeClr val="lt1"/>
                  </a:solidFill>
                  <a:latin typeface="Montserrat"/>
                  <a:ea typeface="Montserrat"/>
                  <a:cs typeface="Montserrat"/>
                  <a:sym typeface="Montserrat"/>
                </a:rPr>
                <a:t>Neuropatía dolorosa trigeminal</a:t>
              </a:r>
              <a:endParaRPr/>
            </a:p>
          </p:txBody>
        </p:sp>
        <p:sp>
          <p:nvSpPr>
            <p:cNvPr id="354" name="Google Shape;354;p22"/>
            <p:cNvSpPr/>
            <p:nvPr/>
          </p:nvSpPr>
          <p:spPr>
            <a:xfrm rot="5400000">
              <a:off x="5675792" y="266576"/>
              <a:ext cx="2025043" cy="2025043"/>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rgbClr val="65EE1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2"/>
            <p:cNvSpPr txBox="1"/>
            <p:nvPr/>
          </p:nvSpPr>
          <p:spPr>
            <a:xfrm>
              <a:off x="5675792" y="859697"/>
              <a:ext cx="1431922" cy="1431922"/>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Clr>
                  <a:schemeClr val="lt1"/>
                </a:buClr>
                <a:buSzPts val="1600"/>
                <a:buFont typeface="Montserrat"/>
                <a:buNone/>
              </a:pPr>
              <a:r>
                <a:rPr lang="es-ES" sz="1600" b="0" i="0" u="none" strike="noStrike" cap="none">
                  <a:solidFill>
                    <a:schemeClr val="lt1"/>
                  </a:solidFill>
                  <a:latin typeface="Montserrat"/>
                  <a:ea typeface="Montserrat"/>
                  <a:cs typeface="Montserrat"/>
                  <a:sym typeface="Montserrat"/>
                </a:rPr>
                <a:t>Cefaleas TA</a:t>
              </a:r>
              <a:endParaRPr/>
            </a:p>
          </p:txBody>
        </p:sp>
        <p:sp>
          <p:nvSpPr>
            <p:cNvPr id="356" name="Google Shape;356;p22"/>
            <p:cNvSpPr/>
            <p:nvPr/>
          </p:nvSpPr>
          <p:spPr>
            <a:xfrm rot="10800000">
              <a:off x="5675792" y="2385155"/>
              <a:ext cx="2025043" cy="2025043"/>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rgbClr val="3DE19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2"/>
            <p:cNvSpPr txBox="1"/>
            <p:nvPr/>
          </p:nvSpPr>
          <p:spPr>
            <a:xfrm>
              <a:off x="5675792" y="2385155"/>
              <a:ext cx="1431922" cy="1431922"/>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Clr>
                  <a:schemeClr val="lt1"/>
                </a:buClr>
                <a:buSzPts val="1600"/>
                <a:buFont typeface="Montserrat"/>
                <a:buNone/>
              </a:pPr>
              <a:r>
                <a:rPr lang="es-ES" sz="1600" b="0" i="0" u="none" strike="noStrike" cap="none">
                  <a:solidFill>
                    <a:schemeClr val="lt1"/>
                  </a:solidFill>
                  <a:latin typeface="Montserrat"/>
                  <a:ea typeface="Montserrat"/>
                  <a:cs typeface="Montserrat"/>
                  <a:sym typeface="Montserrat"/>
                </a:rPr>
                <a:t>Tolosa Hunt</a:t>
              </a:r>
              <a:endParaRPr/>
            </a:p>
            <a:p>
              <a:pPr marL="0" marR="0" lvl="0" indent="0" algn="ctr" rtl="0">
                <a:lnSpc>
                  <a:spcPct val="90000"/>
                </a:lnSpc>
                <a:spcBef>
                  <a:spcPts val="560"/>
                </a:spcBef>
                <a:spcAft>
                  <a:spcPts val="0"/>
                </a:spcAft>
                <a:buClr>
                  <a:schemeClr val="lt1"/>
                </a:buClr>
                <a:buSzPts val="1600"/>
                <a:buFont typeface="Montserrat"/>
                <a:buNone/>
              </a:pPr>
              <a:r>
                <a:rPr lang="es-ES" sz="1600" b="0" i="0" u="none" strike="noStrike" cap="none">
                  <a:solidFill>
                    <a:schemeClr val="lt1"/>
                  </a:solidFill>
                  <a:latin typeface="Montserrat"/>
                  <a:ea typeface="Montserrat"/>
                  <a:cs typeface="Montserrat"/>
                  <a:sym typeface="Montserrat"/>
                </a:rPr>
                <a:t>AGC </a:t>
              </a:r>
              <a:endParaRPr/>
            </a:p>
          </p:txBody>
        </p:sp>
        <p:sp>
          <p:nvSpPr>
            <p:cNvPr id="358" name="Google Shape;358;p22"/>
            <p:cNvSpPr/>
            <p:nvPr/>
          </p:nvSpPr>
          <p:spPr>
            <a:xfrm rot="-5400000">
              <a:off x="3557213" y="2385155"/>
              <a:ext cx="2025043" cy="2025043"/>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rgbClr val="5999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2"/>
            <p:cNvSpPr txBox="1"/>
            <p:nvPr/>
          </p:nvSpPr>
          <p:spPr>
            <a:xfrm>
              <a:off x="4150334" y="2385155"/>
              <a:ext cx="1431922" cy="1431922"/>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Clr>
                  <a:schemeClr val="lt1"/>
                </a:buClr>
                <a:buSzPts val="1600"/>
                <a:buFont typeface="Montserrat"/>
                <a:buNone/>
              </a:pPr>
              <a:r>
                <a:rPr lang="es-ES" sz="1600" b="0" i="0" u="none" strike="noStrike" cap="none">
                  <a:solidFill>
                    <a:schemeClr val="lt1"/>
                  </a:solidFill>
                  <a:latin typeface="Montserrat"/>
                  <a:ea typeface="Montserrat"/>
                  <a:cs typeface="Montserrat"/>
                  <a:sym typeface="Montserrat"/>
                </a:rPr>
                <a:t>TJS </a:t>
              </a:r>
              <a:endParaRPr/>
            </a:p>
            <a:p>
              <a:pPr marL="0" marR="0" lvl="0" indent="0" algn="ctr" rtl="0">
                <a:lnSpc>
                  <a:spcPct val="90000"/>
                </a:lnSpc>
                <a:spcBef>
                  <a:spcPts val="560"/>
                </a:spcBef>
                <a:spcAft>
                  <a:spcPts val="0"/>
                </a:spcAft>
                <a:buClr>
                  <a:schemeClr val="lt1"/>
                </a:buClr>
                <a:buSzPts val="1600"/>
                <a:buFont typeface="Montserrat"/>
                <a:buNone/>
              </a:pPr>
              <a:r>
                <a:rPr lang="es-ES" sz="1600" b="0" i="0" u="none" strike="noStrike" cap="none">
                  <a:solidFill>
                    <a:schemeClr val="lt1"/>
                  </a:solidFill>
                  <a:latin typeface="Montserrat"/>
                  <a:ea typeface="Montserrat"/>
                  <a:cs typeface="Montserrat"/>
                  <a:sym typeface="Montserrat"/>
                </a:rPr>
                <a:t>Dolor pre trigeminal </a:t>
              </a:r>
              <a:endParaRPr/>
            </a:p>
          </p:txBody>
        </p:sp>
        <p:sp>
          <p:nvSpPr>
            <p:cNvPr id="360" name="Google Shape;360;p22"/>
            <p:cNvSpPr/>
            <p:nvPr/>
          </p:nvSpPr>
          <p:spPr>
            <a:xfrm>
              <a:off x="5279435" y="1917477"/>
              <a:ext cx="699177" cy="607980"/>
            </a:xfrm>
            <a:custGeom>
              <a:avLst/>
              <a:gdLst/>
              <a:ahLst/>
              <a:cxnLst/>
              <a:rect l="l" t="t" r="r" b="b"/>
              <a:pathLst>
                <a:path w="120000" h="120000" extrusionOk="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lnTo>
                    <a:pt x="95921" y="42783"/>
                  </a:lnTo>
                  <a:cubicBezTo>
                    <a:pt x="87358" y="27416"/>
                    <a:pt x="68572" y="19475"/>
                    <a:pt x="50448" y="23561"/>
                  </a:cubicBezTo>
                  <a:cubicBezTo>
                    <a:pt x="32324" y="27648"/>
                    <a:pt x="19565" y="42702"/>
                    <a:pt x="19565" y="60000"/>
                  </a:cubicBezTo>
                  <a:close/>
                </a:path>
              </a:pathLst>
            </a:custGeom>
            <a:solidFill>
              <a:srgbClr val="FFE8C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2"/>
            <p:cNvSpPr/>
            <p:nvPr/>
          </p:nvSpPr>
          <p:spPr>
            <a:xfrm rot="10800000">
              <a:off x="5279435" y="2151316"/>
              <a:ext cx="699177" cy="607980"/>
            </a:xfrm>
            <a:custGeom>
              <a:avLst/>
              <a:gdLst/>
              <a:ahLst/>
              <a:cxnLst/>
              <a:rect l="l" t="t" r="r" b="b"/>
              <a:pathLst>
                <a:path w="120000" h="120000" extrusionOk="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lnTo>
                    <a:pt x="95921" y="42783"/>
                  </a:lnTo>
                  <a:cubicBezTo>
                    <a:pt x="87358" y="27416"/>
                    <a:pt x="68572" y="19475"/>
                    <a:pt x="50448" y="23561"/>
                  </a:cubicBezTo>
                  <a:cubicBezTo>
                    <a:pt x="32324" y="27648"/>
                    <a:pt x="19565" y="42702"/>
                    <a:pt x="19565" y="60000"/>
                  </a:cubicBezTo>
                  <a:close/>
                </a:path>
              </a:pathLst>
            </a:custGeom>
            <a:solidFill>
              <a:srgbClr val="FFE8C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6"/>
          <p:cNvSpPr txBox="1">
            <a:spLocks noGrp="1"/>
          </p:cNvSpPr>
          <p:nvPr>
            <p:ph type="title"/>
          </p:nvPr>
        </p:nvSpPr>
        <p:spPr>
          <a:xfrm>
            <a:off x="426788" y="111760"/>
            <a:ext cx="6172200" cy="8574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3200"/>
              <a:buFont typeface="Montserrat"/>
              <a:buNone/>
            </a:pPr>
            <a:r>
              <a:rPr lang="es-ES" sz="3200" b="1">
                <a:solidFill>
                  <a:srgbClr val="3BB0B0"/>
                </a:solidFill>
                <a:latin typeface="Montserrat"/>
                <a:ea typeface="Montserrat"/>
                <a:cs typeface="Montserrat"/>
                <a:sym typeface="Montserrat"/>
              </a:rPr>
              <a:t>Tratamiento quirúrgico</a:t>
            </a:r>
            <a:endParaRPr/>
          </a:p>
        </p:txBody>
      </p:sp>
      <p:sp>
        <p:nvSpPr>
          <p:cNvPr id="368" name="Google Shape;368;p26"/>
          <p:cNvSpPr txBox="1">
            <a:spLocks noGrp="1"/>
          </p:cNvSpPr>
          <p:nvPr>
            <p:ph type="body" idx="1"/>
          </p:nvPr>
        </p:nvSpPr>
        <p:spPr>
          <a:xfrm>
            <a:off x="5372033" y="1274690"/>
            <a:ext cx="6327207" cy="4308619"/>
          </a:xfrm>
          <a:prstGeom prst="rect">
            <a:avLst/>
          </a:prstGeom>
          <a:noFill/>
          <a:ln>
            <a:noFill/>
          </a:ln>
        </p:spPr>
        <p:txBody>
          <a:bodyPr spcFirstLastPara="1" wrap="square" lIns="91425" tIns="45700" rIns="91425" bIns="45700" anchor="t" anchorCtr="0">
            <a:normAutofit/>
          </a:bodyPr>
          <a:lstStyle/>
          <a:p>
            <a:pPr marL="228600" lvl="0" indent="-228600" algn="just" rtl="0">
              <a:lnSpc>
                <a:spcPct val="80000"/>
              </a:lnSpc>
              <a:spcBef>
                <a:spcPts val="0"/>
              </a:spcBef>
              <a:spcAft>
                <a:spcPts val="0"/>
              </a:spcAft>
              <a:buClr>
                <a:srgbClr val="152B48"/>
              </a:buClr>
              <a:buSzPts val="1850"/>
              <a:buChar char="•"/>
            </a:pPr>
            <a:r>
              <a:rPr lang="es-ES" sz="1850" b="1">
                <a:latin typeface="Montserrat"/>
                <a:ea typeface="Montserrat"/>
                <a:cs typeface="Montserrat"/>
                <a:sym typeface="Montserrat"/>
              </a:rPr>
              <a:t>Primera opción en neurovascular: </a:t>
            </a:r>
            <a:r>
              <a:rPr lang="es-ES" sz="1850">
                <a:latin typeface="Montserrat"/>
                <a:ea typeface="Montserrat"/>
                <a:cs typeface="Montserrat"/>
                <a:sym typeface="Montserrat"/>
              </a:rPr>
              <a:t>descompresión microvascular: </a:t>
            </a:r>
            <a:endParaRPr/>
          </a:p>
          <a:p>
            <a:pPr marL="685800" lvl="1" indent="-228600" algn="just" rtl="0">
              <a:lnSpc>
                <a:spcPct val="80000"/>
              </a:lnSpc>
              <a:spcBef>
                <a:spcPts val="500"/>
              </a:spcBef>
              <a:spcAft>
                <a:spcPts val="0"/>
              </a:spcAft>
              <a:buClr>
                <a:srgbClr val="152B48"/>
              </a:buClr>
              <a:buSzPts val="1850"/>
              <a:buChar char="•"/>
            </a:pPr>
            <a:r>
              <a:rPr lang="es-ES" sz="1850">
                <a:latin typeface="Montserrat"/>
                <a:ea typeface="Montserrat"/>
                <a:cs typeface="Montserrat"/>
                <a:sym typeface="Montserrat"/>
              </a:rPr>
              <a:t>Mejor duración del dolor 73%.</a:t>
            </a:r>
            <a:endParaRPr/>
          </a:p>
          <a:p>
            <a:pPr marL="685800" lvl="1" indent="-228600" algn="just" rtl="0">
              <a:lnSpc>
                <a:spcPct val="80000"/>
              </a:lnSpc>
              <a:spcBef>
                <a:spcPts val="500"/>
              </a:spcBef>
              <a:spcAft>
                <a:spcPts val="0"/>
              </a:spcAft>
              <a:buClr>
                <a:srgbClr val="152B48"/>
              </a:buClr>
              <a:buSzPts val="1850"/>
              <a:buChar char="•"/>
            </a:pPr>
            <a:r>
              <a:rPr lang="es-ES" sz="1850">
                <a:latin typeface="Montserrat"/>
                <a:ea typeface="Montserrat"/>
                <a:cs typeface="Montserrat"/>
                <a:sym typeface="Montserrat"/>
              </a:rPr>
              <a:t>También puede servir en EM. </a:t>
            </a:r>
            <a:endParaRPr/>
          </a:p>
          <a:p>
            <a:pPr marL="228600" lvl="0" indent="-228600" algn="just" rtl="0">
              <a:lnSpc>
                <a:spcPct val="80000"/>
              </a:lnSpc>
              <a:spcBef>
                <a:spcPts val="1000"/>
              </a:spcBef>
              <a:spcAft>
                <a:spcPts val="0"/>
              </a:spcAft>
              <a:buClr>
                <a:srgbClr val="152B48"/>
              </a:buClr>
              <a:buSzPts val="1850"/>
              <a:buChar char="•"/>
            </a:pPr>
            <a:r>
              <a:rPr lang="es-ES" sz="1850" b="1">
                <a:latin typeface="Montserrat"/>
                <a:ea typeface="Montserrat"/>
                <a:cs typeface="Montserrat"/>
                <a:sym typeface="Montserrat"/>
              </a:rPr>
              <a:t>Segunda opción: </a:t>
            </a:r>
            <a:endParaRPr/>
          </a:p>
          <a:p>
            <a:pPr marL="685800" lvl="1" indent="-228600" algn="just" rtl="0">
              <a:lnSpc>
                <a:spcPct val="80000"/>
              </a:lnSpc>
              <a:spcBef>
                <a:spcPts val="500"/>
              </a:spcBef>
              <a:spcAft>
                <a:spcPts val="0"/>
              </a:spcAft>
              <a:buClr>
                <a:srgbClr val="152B48"/>
              </a:buClr>
              <a:buSzPts val="1850"/>
              <a:buChar char="•"/>
            </a:pPr>
            <a:r>
              <a:rPr lang="es-ES" sz="1850">
                <a:latin typeface="Montserrat"/>
                <a:ea typeface="Montserrat"/>
                <a:cs typeface="Montserrat"/>
                <a:sym typeface="Montserrat"/>
              </a:rPr>
              <a:t>Bloqueo con glicerol.</a:t>
            </a:r>
            <a:endParaRPr/>
          </a:p>
          <a:p>
            <a:pPr marL="685800" lvl="1" indent="-228600" algn="just" rtl="0">
              <a:lnSpc>
                <a:spcPct val="80000"/>
              </a:lnSpc>
              <a:spcBef>
                <a:spcPts val="500"/>
              </a:spcBef>
              <a:spcAft>
                <a:spcPts val="0"/>
              </a:spcAft>
              <a:buClr>
                <a:srgbClr val="152B48"/>
              </a:buClr>
              <a:buSzPts val="1850"/>
              <a:buChar char="•"/>
            </a:pPr>
            <a:r>
              <a:rPr lang="es-ES" sz="1850">
                <a:latin typeface="Montserrat"/>
                <a:ea typeface="Montserrat"/>
                <a:cs typeface="Montserrat"/>
                <a:sym typeface="Montserrat"/>
              </a:rPr>
              <a:t>Compresión mecánica con balón.</a:t>
            </a:r>
            <a:endParaRPr/>
          </a:p>
          <a:p>
            <a:pPr marL="685800" lvl="1" indent="-228600" algn="just" rtl="0">
              <a:lnSpc>
                <a:spcPct val="80000"/>
              </a:lnSpc>
              <a:spcBef>
                <a:spcPts val="500"/>
              </a:spcBef>
              <a:spcAft>
                <a:spcPts val="0"/>
              </a:spcAft>
              <a:buClr>
                <a:srgbClr val="152B48"/>
              </a:buClr>
              <a:buSzPts val="1850"/>
              <a:buChar char="•"/>
            </a:pPr>
            <a:r>
              <a:rPr lang="es-ES" sz="1850">
                <a:latin typeface="Montserrat"/>
                <a:ea typeface="Montserrat"/>
                <a:cs typeface="Montserrat"/>
                <a:sym typeface="Montserrat"/>
              </a:rPr>
              <a:t>Rizotomía termocoagulación por radiofrecuencia.</a:t>
            </a:r>
            <a:endParaRPr/>
          </a:p>
          <a:p>
            <a:pPr marL="685800" lvl="1" indent="-228600" algn="just" rtl="0">
              <a:lnSpc>
                <a:spcPct val="80000"/>
              </a:lnSpc>
              <a:spcBef>
                <a:spcPts val="500"/>
              </a:spcBef>
              <a:spcAft>
                <a:spcPts val="0"/>
              </a:spcAft>
              <a:buClr>
                <a:srgbClr val="152B48"/>
              </a:buClr>
              <a:buSzPts val="1850"/>
              <a:buChar char="•"/>
            </a:pPr>
            <a:r>
              <a:rPr lang="es-ES" sz="1850">
                <a:latin typeface="Montserrat"/>
                <a:ea typeface="Montserrat"/>
                <a:cs typeface="Montserrat"/>
                <a:sym typeface="Montserrat"/>
              </a:rPr>
              <a:t>Radiocirugía con gamma knife (eficaz en 50% en 5 años). </a:t>
            </a:r>
            <a:endParaRPr/>
          </a:p>
          <a:p>
            <a:pPr marL="685800" lvl="1" indent="-228600" algn="just" rtl="0">
              <a:lnSpc>
                <a:spcPct val="80000"/>
              </a:lnSpc>
              <a:spcBef>
                <a:spcPts val="500"/>
              </a:spcBef>
              <a:spcAft>
                <a:spcPts val="0"/>
              </a:spcAft>
              <a:buClr>
                <a:srgbClr val="152B48"/>
              </a:buClr>
              <a:buSzPts val="1850"/>
              <a:buChar char="•"/>
            </a:pPr>
            <a:r>
              <a:rPr lang="es-ES" sz="1850">
                <a:latin typeface="Montserrat"/>
                <a:ea typeface="Montserrat"/>
                <a:cs typeface="Montserrat"/>
                <a:sym typeface="Montserrat"/>
              </a:rPr>
              <a:t>Neurectomía periférica y bloqueo nervioso. </a:t>
            </a:r>
            <a:endParaRPr/>
          </a:p>
          <a:p>
            <a:pPr marL="228600" lvl="0" indent="-228600" algn="just" rtl="0">
              <a:lnSpc>
                <a:spcPct val="80000"/>
              </a:lnSpc>
              <a:spcBef>
                <a:spcPts val="1000"/>
              </a:spcBef>
              <a:spcAft>
                <a:spcPts val="0"/>
              </a:spcAft>
              <a:buClr>
                <a:srgbClr val="152B48"/>
              </a:buClr>
              <a:buSzPts val="1850"/>
              <a:buChar char="•"/>
            </a:pPr>
            <a:r>
              <a:rPr lang="es-ES" sz="1850" b="1">
                <a:latin typeface="Montserrat"/>
                <a:ea typeface="Montserrat"/>
                <a:cs typeface="Montserrat"/>
                <a:sym typeface="Montserrat"/>
              </a:rPr>
              <a:t>Tratamiento médico con dosis adecuadas primero. </a:t>
            </a:r>
            <a:endParaRPr/>
          </a:p>
          <a:p>
            <a:pPr marL="228600" lvl="0" indent="-169862" algn="just" rtl="0">
              <a:lnSpc>
                <a:spcPct val="80000"/>
              </a:lnSpc>
              <a:spcBef>
                <a:spcPts val="1000"/>
              </a:spcBef>
              <a:spcAft>
                <a:spcPts val="0"/>
              </a:spcAft>
              <a:buClr>
                <a:srgbClr val="152B48"/>
              </a:buClr>
              <a:buSzPts val="925"/>
              <a:buNone/>
            </a:pPr>
            <a:endParaRPr sz="925" b="1">
              <a:latin typeface="Montserrat"/>
              <a:ea typeface="Montserrat"/>
              <a:cs typeface="Montserrat"/>
              <a:sym typeface="Montserrat"/>
            </a:endParaRPr>
          </a:p>
          <a:p>
            <a:pPr marL="685800" lvl="1" indent="-175768" algn="just" rtl="0">
              <a:lnSpc>
                <a:spcPct val="80000"/>
              </a:lnSpc>
              <a:spcBef>
                <a:spcPts val="500"/>
              </a:spcBef>
              <a:spcAft>
                <a:spcPts val="0"/>
              </a:spcAft>
              <a:buClr>
                <a:srgbClr val="152B48"/>
              </a:buClr>
              <a:buSzPts val="832"/>
              <a:buNone/>
            </a:pPr>
            <a:endParaRPr sz="832">
              <a:latin typeface="Montserrat"/>
              <a:ea typeface="Montserrat"/>
              <a:cs typeface="Montserrat"/>
              <a:sym typeface="Montserrat"/>
            </a:endParaRPr>
          </a:p>
          <a:p>
            <a:pPr marL="685800" lvl="1" indent="-175768" algn="just" rtl="0">
              <a:lnSpc>
                <a:spcPct val="80000"/>
              </a:lnSpc>
              <a:spcBef>
                <a:spcPts val="500"/>
              </a:spcBef>
              <a:spcAft>
                <a:spcPts val="0"/>
              </a:spcAft>
              <a:buClr>
                <a:srgbClr val="152B48"/>
              </a:buClr>
              <a:buSzPts val="832"/>
              <a:buNone/>
            </a:pPr>
            <a:endParaRPr sz="832">
              <a:latin typeface="Montserrat"/>
              <a:ea typeface="Montserrat"/>
              <a:cs typeface="Montserrat"/>
              <a:sym typeface="Montserrat"/>
            </a:endParaRPr>
          </a:p>
          <a:p>
            <a:pPr marL="685800" lvl="1" indent="-175768" algn="just" rtl="0">
              <a:lnSpc>
                <a:spcPct val="80000"/>
              </a:lnSpc>
              <a:spcBef>
                <a:spcPts val="500"/>
              </a:spcBef>
              <a:spcAft>
                <a:spcPts val="0"/>
              </a:spcAft>
              <a:buClr>
                <a:srgbClr val="152B48"/>
              </a:buClr>
              <a:buSzPts val="832"/>
              <a:buNone/>
            </a:pPr>
            <a:endParaRPr sz="832">
              <a:latin typeface="Montserrat"/>
              <a:ea typeface="Montserrat"/>
              <a:cs typeface="Montserrat"/>
              <a:sym typeface="Montserrat"/>
            </a:endParaRPr>
          </a:p>
          <a:p>
            <a:pPr marL="685800" lvl="1" indent="-87630" algn="just" rtl="0">
              <a:lnSpc>
                <a:spcPct val="80000"/>
              </a:lnSpc>
              <a:spcBef>
                <a:spcPts val="500"/>
              </a:spcBef>
              <a:spcAft>
                <a:spcPts val="0"/>
              </a:spcAft>
              <a:buClr>
                <a:srgbClr val="152B48"/>
              </a:buClr>
              <a:buSzPts val="2220"/>
              <a:buNone/>
            </a:pPr>
            <a:endParaRPr sz="2220">
              <a:latin typeface="Montserrat"/>
              <a:ea typeface="Montserrat"/>
              <a:cs typeface="Montserrat"/>
              <a:sym typeface="Montserrat"/>
            </a:endParaRPr>
          </a:p>
          <a:p>
            <a:pPr marL="685800" lvl="1" indent="-87630" algn="just" rtl="0">
              <a:lnSpc>
                <a:spcPct val="80000"/>
              </a:lnSpc>
              <a:spcBef>
                <a:spcPts val="500"/>
              </a:spcBef>
              <a:spcAft>
                <a:spcPts val="0"/>
              </a:spcAft>
              <a:buClr>
                <a:srgbClr val="152B48"/>
              </a:buClr>
              <a:buSzPts val="2220"/>
              <a:buNone/>
            </a:pPr>
            <a:endParaRPr sz="2220">
              <a:latin typeface="Montserrat"/>
              <a:ea typeface="Montserrat"/>
              <a:cs typeface="Montserrat"/>
              <a:sym typeface="Montserrat"/>
            </a:endParaRPr>
          </a:p>
        </p:txBody>
      </p:sp>
      <p:pic>
        <p:nvPicPr>
          <p:cNvPr id="369" name="Google Shape;369;p2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9153" y="969203"/>
            <a:ext cx="2898207" cy="281333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23"/>
          <p:cNvSpPr txBox="1">
            <a:spLocks noGrp="1"/>
          </p:cNvSpPr>
          <p:nvPr>
            <p:ph type="title"/>
          </p:nvPr>
        </p:nvSpPr>
        <p:spPr>
          <a:xfrm>
            <a:off x="565150" y="239828"/>
            <a:ext cx="8595482" cy="6396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2880"/>
              <a:buFont typeface="Montserrat"/>
              <a:buNone/>
            </a:pPr>
            <a:r>
              <a:rPr lang="es-ES" sz="2880" b="1">
                <a:solidFill>
                  <a:srgbClr val="3BB0B0"/>
                </a:solidFill>
                <a:latin typeface="Montserrat"/>
                <a:ea typeface="Montserrat"/>
                <a:cs typeface="Montserrat"/>
                <a:sym typeface="Montserrat"/>
              </a:rPr>
              <a:t>Tratamiento de neuralgia trigeminal 2019</a:t>
            </a:r>
            <a:endParaRPr/>
          </a:p>
        </p:txBody>
      </p:sp>
      <p:sp>
        <p:nvSpPr>
          <p:cNvPr id="376" name="Google Shape;376;p23"/>
          <p:cNvSpPr txBox="1">
            <a:spLocks noGrp="1"/>
          </p:cNvSpPr>
          <p:nvPr>
            <p:ph type="body" idx="1"/>
          </p:nvPr>
        </p:nvSpPr>
        <p:spPr>
          <a:xfrm>
            <a:off x="6685915" y="1475533"/>
            <a:ext cx="5211178" cy="390693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800"/>
              <a:buChar char="•"/>
            </a:pPr>
            <a:r>
              <a:rPr lang="es-ES" b="1">
                <a:latin typeface="Montserrat"/>
                <a:ea typeface="Montserrat"/>
                <a:cs typeface="Montserrat"/>
                <a:sym typeface="Montserrat"/>
              </a:rPr>
              <a:t>Tratamiento farmacológico: </a:t>
            </a:r>
            <a:endParaRPr/>
          </a:p>
          <a:p>
            <a:pPr marL="685800" lvl="1" indent="-228600" algn="l" rtl="0">
              <a:lnSpc>
                <a:spcPct val="90000"/>
              </a:lnSpc>
              <a:spcBef>
                <a:spcPts val="500"/>
              </a:spcBef>
              <a:spcAft>
                <a:spcPts val="0"/>
              </a:spcAft>
              <a:buClr>
                <a:srgbClr val="152B48"/>
              </a:buClr>
              <a:buSzPts val="2400"/>
              <a:buChar char="•"/>
            </a:pPr>
            <a:r>
              <a:rPr lang="es-ES">
                <a:latin typeface="Montserrat"/>
                <a:ea typeface="Montserrat"/>
                <a:cs typeface="Montserrat"/>
                <a:sym typeface="Montserrat"/>
              </a:rPr>
              <a:t>Agudo. </a:t>
            </a:r>
            <a:endParaRPr/>
          </a:p>
          <a:p>
            <a:pPr marL="685800" lvl="1" indent="-228600" algn="l" rtl="0">
              <a:lnSpc>
                <a:spcPct val="90000"/>
              </a:lnSpc>
              <a:spcBef>
                <a:spcPts val="500"/>
              </a:spcBef>
              <a:spcAft>
                <a:spcPts val="0"/>
              </a:spcAft>
              <a:buClr>
                <a:srgbClr val="152B48"/>
              </a:buClr>
              <a:buSzPts val="2400"/>
              <a:buChar char="•"/>
            </a:pPr>
            <a:r>
              <a:rPr lang="es-ES">
                <a:latin typeface="Montserrat"/>
                <a:ea typeface="Montserrat"/>
                <a:cs typeface="Montserrat"/>
                <a:sym typeface="Montserrat"/>
              </a:rPr>
              <a:t>Crónico. </a:t>
            </a:r>
            <a:endParaRPr/>
          </a:p>
          <a:p>
            <a:pPr marL="228600" lvl="0" indent="-228600" algn="l" rtl="0">
              <a:lnSpc>
                <a:spcPct val="90000"/>
              </a:lnSpc>
              <a:spcBef>
                <a:spcPts val="1000"/>
              </a:spcBef>
              <a:spcAft>
                <a:spcPts val="0"/>
              </a:spcAft>
              <a:buClr>
                <a:srgbClr val="152B48"/>
              </a:buClr>
              <a:buSzPts val="2800"/>
              <a:buChar char="•"/>
            </a:pPr>
            <a:r>
              <a:rPr lang="es-ES" b="1">
                <a:latin typeface="Montserrat"/>
                <a:ea typeface="Montserrat"/>
                <a:cs typeface="Montserrat"/>
                <a:sym typeface="Montserrat"/>
              </a:rPr>
              <a:t>Tratamiento quirúrgico. </a:t>
            </a:r>
            <a:endParaRPr/>
          </a:p>
          <a:p>
            <a:pPr marL="228600" lvl="0" indent="-228600" algn="l" rtl="0">
              <a:lnSpc>
                <a:spcPct val="90000"/>
              </a:lnSpc>
              <a:spcBef>
                <a:spcPts val="1000"/>
              </a:spcBef>
              <a:spcAft>
                <a:spcPts val="0"/>
              </a:spcAft>
              <a:buClr>
                <a:srgbClr val="152B48"/>
              </a:buClr>
              <a:buSzPts val="2800"/>
              <a:buChar char="•"/>
            </a:pPr>
            <a:r>
              <a:rPr lang="es-ES" b="1">
                <a:latin typeface="Montserrat"/>
                <a:ea typeface="Montserrat"/>
                <a:cs typeface="Montserrat"/>
                <a:sym typeface="Montserrat"/>
              </a:rPr>
              <a:t>Manejo de la NT secundaria y otros tratamientos.</a:t>
            </a:r>
            <a:endParaRPr/>
          </a:p>
          <a:p>
            <a:pPr marL="228600" lvl="0" indent="-50800" algn="l" rtl="0">
              <a:lnSpc>
                <a:spcPct val="90000"/>
              </a:lnSpc>
              <a:spcBef>
                <a:spcPts val="1000"/>
              </a:spcBef>
              <a:spcAft>
                <a:spcPts val="0"/>
              </a:spcAft>
              <a:buClr>
                <a:srgbClr val="152B48"/>
              </a:buClr>
              <a:buSzPts val="2800"/>
              <a:buNone/>
            </a:pPr>
            <a:endParaRPr>
              <a:latin typeface="Montserrat"/>
              <a:ea typeface="Montserrat"/>
              <a:cs typeface="Montserrat"/>
              <a:sym typeface="Montserrat"/>
            </a:endParaRPr>
          </a:p>
          <a:p>
            <a:pPr marL="685800" lvl="1" indent="-76200" algn="l" rtl="0">
              <a:lnSpc>
                <a:spcPct val="90000"/>
              </a:lnSpc>
              <a:spcBef>
                <a:spcPts val="500"/>
              </a:spcBef>
              <a:spcAft>
                <a:spcPts val="0"/>
              </a:spcAft>
              <a:buClr>
                <a:srgbClr val="152B48"/>
              </a:buClr>
              <a:buSzPts val="2400"/>
              <a:buNone/>
            </a:pPr>
            <a:endParaRPr>
              <a:latin typeface="Montserrat"/>
              <a:ea typeface="Montserrat"/>
              <a:cs typeface="Montserrat"/>
              <a:sym typeface="Montserrat"/>
            </a:endParaRPr>
          </a:p>
          <a:p>
            <a:pPr marL="685800" lvl="1" indent="-76200" algn="l" rtl="0">
              <a:lnSpc>
                <a:spcPct val="90000"/>
              </a:lnSpc>
              <a:spcBef>
                <a:spcPts val="500"/>
              </a:spcBef>
              <a:spcAft>
                <a:spcPts val="0"/>
              </a:spcAft>
              <a:buClr>
                <a:srgbClr val="152B48"/>
              </a:buClr>
              <a:buSzPts val="2400"/>
              <a:buNone/>
            </a:pPr>
            <a:endParaRPr>
              <a:latin typeface="Montserrat"/>
              <a:ea typeface="Montserrat"/>
              <a:cs typeface="Montserrat"/>
              <a:sym typeface="Montserrat"/>
            </a:endParaRPr>
          </a:p>
        </p:txBody>
      </p:sp>
      <p:pic>
        <p:nvPicPr>
          <p:cNvPr id="377" name="Google Shape;377;p2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65150" y="1011558"/>
            <a:ext cx="5889246" cy="1707028"/>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24"/>
          <p:cNvSpPr txBox="1">
            <a:spLocks noGrp="1"/>
          </p:cNvSpPr>
          <p:nvPr>
            <p:ph type="title"/>
          </p:nvPr>
        </p:nvSpPr>
        <p:spPr>
          <a:xfrm>
            <a:off x="350078" y="27290"/>
            <a:ext cx="8144435" cy="8574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3600"/>
              <a:buFont typeface="Montserrat"/>
              <a:buNone/>
            </a:pPr>
            <a:r>
              <a:rPr lang="es-ES" sz="3600" b="1">
                <a:solidFill>
                  <a:srgbClr val="3BB0B0"/>
                </a:solidFill>
                <a:latin typeface="Montserrat"/>
                <a:ea typeface="Montserrat"/>
                <a:cs typeface="Montserrat"/>
                <a:sym typeface="Montserrat"/>
              </a:rPr>
              <a:t>Tratamiento farmacológico</a:t>
            </a:r>
            <a:endParaRPr/>
          </a:p>
        </p:txBody>
      </p:sp>
      <p:sp>
        <p:nvSpPr>
          <p:cNvPr id="384" name="Google Shape;384;p24"/>
          <p:cNvSpPr/>
          <p:nvPr/>
        </p:nvSpPr>
        <p:spPr>
          <a:xfrm>
            <a:off x="614238" y="2628388"/>
            <a:ext cx="4380365" cy="940986"/>
          </a:xfrm>
          <a:prstGeom prst="roundRect">
            <a:avLst>
              <a:gd name="adj" fmla="val 16667"/>
            </a:avLst>
          </a:prstGeom>
          <a:solidFill>
            <a:srgbClr val="152B4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742950" marR="0" lvl="1" indent="-285750" algn="l" rtl="0">
              <a:spcBef>
                <a:spcPts val="0"/>
              </a:spcBef>
              <a:spcAft>
                <a:spcPts val="0"/>
              </a:spcAft>
              <a:buClr>
                <a:schemeClr val="lt1"/>
              </a:buClr>
              <a:buSzPts val="1800"/>
              <a:buFont typeface="Arial"/>
              <a:buChar char="•"/>
            </a:pPr>
            <a:r>
              <a:rPr lang="es-ES" sz="1800" b="0" i="0" u="none" strike="noStrike" cap="none">
                <a:solidFill>
                  <a:schemeClr val="lt1"/>
                </a:solidFill>
                <a:latin typeface="Montserrat"/>
                <a:ea typeface="Montserrat"/>
                <a:cs typeface="Montserrat"/>
                <a:sym typeface="Montserrat"/>
              </a:rPr>
              <a:t>Lidocaína tópica</a:t>
            </a:r>
            <a:endParaRPr/>
          </a:p>
          <a:p>
            <a:pPr marL="1200150" marR="0" lvl="2" indent="-285750" algn="l" rtl="0">
              <a:spcBef>
                <a:spcPts val="0"/>
              </a:spcBef>
              <a:spcAft>
                <a:spcPts val="0"/>
              </a:spcAft>
              <a:buClr>
                <a:schemeClr val="lt1"/>
              </a:buClr>
              <a:buSzPts val="1800"/>
              <a:buFont typeface="Arial"/>
              <a:buChar char="•"/>
            </a:pPr>
            <a:r>
              <a:rPr lang="es-ES" sz="1800" b="1" i="0" u="none" strike="noStrike" cap="none">
                <a:solidFill>
                  <a:schemeClr val="lt1"/>
                </a:solidFill>
                <a:latin typeface="Montserrat"/>
                <a:ea typeface="Montserrat"/>
                <a:cs typeface="Montserrat"/>
                <a:sym typeface="Montserrat"/>
              </a:rPr>
              <a:t>Parche. </a:t>
            </a:r>
            <a:endParaRPr/>
          </a:p>
          <a:p>
            <a:pPr marL="1200150" marR="0" lvl="2" indent="-285750" algn="l" rtl="0">
              <a:spcBef>
                <a:spcPts val="0"/>
              </a:spcBef>
              <a:spcAft>
                <a:spcPts val="0"/>
              </a:spcAft>
              <a:buClr>
                <a:schemeClr val="lt1"/>
              </a:buClr>
              <a:buSzPts val="1800"/>
              <a:buFont typeface="Arial"/>
              <a:buChar char="•"/>
            </a:pPr>
            <a:r>
              <a:rPr lang="es-ES" sz="1800" b="1" i="0" u="none" strike="noStrike" cap="none">
                <a:solidFill>
                  <a:schemeClr val="lt1"/>
                </a:solidFill>
                <a:latin typeface="Montserrat"/>
                <a:ea typeface="Montserrat"/>
                <a:cs typeface="Montserrat"/>
                <a:sym typeface="Montserrat"/>
              </a:rPr>
              <a:t>Oral. </a:t>
            </a:r>
            <a:endParaRPr/>
          </a:p>
        </p:txBody>
      </p:sp>
      <p:sp>
        <p:nvSpPr>
          <p:cNvPr id="385" name="Google Shape;385;p24"/>
          <p:cNvSpPr/>
          <p:nvPr/>
        </p:nvSpPr>
        <p:spPr>
          <a:xfrm>
            <a:off x="614238" y="829207"/>
            <a:ext cx="4380365" cy="1715873"/>
          </a:xfrm>
          <a:prstGeom prst="roundRect">
            <a:avLst>
              <a:gd name="adj" fmla="val 16667"/>
            </a:avLst>
          </a:prstGeom>
          <a:solidFill>
            <a:srgbClr val="152B4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s-ES" sz="1600" b="1" i="0" u="none" strike="noStrike" cap="none">
                <a:solidFill>
                  <a:schemeClr val="lt1"/>
                </a:solidFill>
                <a:latin typeface="Montserrat"/>
                <a:ea typeface="Montserrat"/>
                <a:cs typeface="Montserrat"/>
                <a:sym typeface="Montserrat"/>
              </a:rPr>
              <a:t>Tratamiento agudo</a:t>
            </a:r>
            <a:endParaRPr/>
          </a:p>
          <a:p>
            <a:pPr marL="742950" marR="0" lvl="1" indent="-285750" algn="l" rtl="0">
              <a:spcBef>
                <a:spcPts val="0"/>
              </a:spcBef>
              <a:spcAft>
                <a:spcPts val="0"/>
              </a:spcAft>
              <a:buClr>
                <a:schemeClr val="lt1"/>
              </a:buClr>
              <a:buSzPts val="1600"/>
              <a:buFont typeface="Arial"/>
              <a:buChar char="•"/>
            </a:pPr>
            <a:r>
              <a:rPr lang="es-ES" sz="1600" b="0" i="0" u="none" strike="noStrike" cap="none">
                <a:solidFill>
                  <a:schemeClr val="lt1"/>
                </a:solidFill>
                <a:latin typeface="Montserrat"/>
                <a:ea typeface="Montserrat"/>
                <a:cs typeface="Montserrat"/>
                <a:sym typeface="Montserrat"/>
              </a:rPr>
              <a:t>Hospitalización y rehidratación.  </a:t>
            </a:r>
            <a:endParaRPr/>
          </a:p>
          <a:p>
            <a:pPr marL="742950" marR="0" lvl="1" indent="-285750" algn="l" rtl="0">
              <a:spcBef>
                <a:spcPts val="0"/>
              </a:spcBef>
              <a:spcAft>
                <a:spcPts val="0"/>
              </a:spcAft>
              <a:buClr>
                <a:schemeClr val="lt1"/>
              </a:buClr>
              <a:buSzPts val="1600"/>
              <a:buFont typeface="Arial"/>
              <a:buChar char="•"/>
            </a:pPr>
            <a:r>
              <a:rPr lang="es-ES" sz="1600" b="0" i="0" u="none" strike="noStrike" cap="none">
                <a:solidFill>
                  <a:schemeClr val="lt1"/>
                </a:solidFill>
                <a:latin typeface="Montserrat"/>
                <a:ea typeface="Montserrat"/>
                <a:cs typeface="Montserrat"/>
                <a:sym typeface="Montserrat"/>
              </a:rPr>
              <a:t>Fenitoína/fosfenitoína.</a:t>
            </a:r>
            <a:endParaRPr/>
          </a:p>
          <a:p>
            <a:pPr marL="742950" marR="0" lvl="1" indent="-285750" algn="l" rtl="0">
              <a:spcBef>
                <a:spcPts val="0"/>
              </a:spcBef>
              <a:spcAft>
                <a:spcPts val="0"/>
              </a:spcAft>
              <a:buClr>
                <a:schemeClr val="lt1"/>
              </a:buClr>
              <a:buSzPts val="1600"/>
              <a:buFont typeface="Arial"/>
              <a:buChar char="•"/>
            </a:pPr>
            <a:r>
              <a:rPr lang="es-ES" sz="1600" b="0" i="0" u="none" strike="noStrike" cap="none">
                <a:solidFill>
                  <a:schemeClr val="lt1"/>
                </a:solidFill>
                <a:latin typeface="Montserrat"/>
                <a:ea typeface="Montserrat"/>
                <a:cs typeface="Montserrat"/>
                <a:sym typeface="Montserrat"/>
              </a:rPr>
              <a:t>Lidocaína  5 mg/kg en 60 min IV.</a:t>
            </a:r>
            <a:endParaRPr/>
          </a:p>
          <a:p>
            <a:pPr marL="742950" marR="0" lvl="1" indent="-285750" algn="l" rtl="0">
              <a:spcBef>
                <a:spcPts val="0"/>
              </a:spcBef>
              <a:spcAft>
                <a:spcPts val="0"/>
              </a:spcAft>
              <a:buClr>
                <a:schemeClr val="lt1"/>
              </a:buClr>
              <a:buSzPts val="1600"/>
              <a:buFont typeface="Arial"/>
              <a:buChar char="•"/>
            </a:pPr>
            <a:r>
              <a:rPr lang="es-ES" sz="1600" b="1" i="0" u="none" strike="noStrike" cap="none">
                <a:solidFill>
                  <a:schemeClr val="lt1"/>
                </a:solidFill>
                <a:latin typeface="Montserrat"/>
                <a:ea typeface="Montserrat"/>
                <a:cs typeface="Montserrat"/>
                <a:sym typeface="Montserrat"/>
              </a:rPr>
              <a:t>Muy baja evidencia. </a:t>
            </a:r>
            <a:endParaRPr/>
          </a:p>
        </p:txBody>
      </p:sp>
      <p:pic>
        <p:nvPicPr>
          <p:cNvPr id="386" name="Google Shape;386;p2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614055" y="1073550"/>
            <a:ext cx="6187227" cy="4991647"/>
          </a:xfrm>
          <a:prstGeom prst="rect">
            <a:avLst/>
          </a:prstGeom>
          <a:noFill/>
          <a:ln>
            <a:noFill/>
          </a:ln>
        </p:spPr>
      </p:pic>
      <p:sp>
        <p:nvSpPr>
          <p:cNvPr id="387" name="Google Shape;387;p24"/>
          <p:cNvSpPr/>
          <p:nvPr/>
        </p:nvSpPr>
        <p:spPr>
          <a:xfrm>
            <a:off x="5601552" y="1517861"/>
            <a:ext cx="6187227" cy="2380102"/>
          </a:xfrm>
          <a:prstGeom prst="rect">
            <a:avLst/>
          </a:prstGeom>
          <a:noFill/>
          <a:ln w="381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8" name="Google Shape;388;p24"/>
          <p:cNvSpPr/>
          <p:nvPr/>
        </p:nvSpPr>
        <p:spPr>
          <a:xfrm>
            <a:off x="5626558" y="3915372"/>
            <a:ext cx="6187227" cy="763203"/>
          </a:xfrm>
          <a:prstGeom prst="rect">
            <a:avLst/>
          </a:prstGeom>
          <a:noFill/>
          <a:ln w="381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9" name="Google Shape;389;p24"/>
          <p:cNvSpPr/>
          <p:nvPr/>
        </p:nvSpPr>
        <p:spPr>
          <a:xfrm>
            <a:off x="5614055" y="4715469"/>
            <a:ext cx="6187227" cy="1349728"/>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6"/>
                                        </p:tgtEl>
                                        <p:attrNameLst>
                                          <p:attrName>style.visibility</p:attrName>
                                        </p:attrNameLst>
                                      </p:cBhvr>
                                      <p:to>
                                        <p:strVal val="visible"/>
                                      </p:to>
                                    </p:set>
                                    <p:animEffect transition="in" filter="fade">
                                      <p:cBhvr>
                                        <p:cTn id="7" dur="500"/>
                                        <p:tgtEl>
                                          <p:spTgt spid="38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87"/>
                                        </p:tgtEl>
                                        <p:attrNameLst>
                                          <p:attrName>style.visibility</p:attrName>
                                        </p:attrNameLst>
                                      </p:cBhvr>
                                      <p:to>
                                        <p:strVal val="visible"/>
                                      </p:to>
                                    </p:set>
                                    <p:anim calcmode="lin" valueType="num">
                                      <p:cBhvr additive="base">
                                        <p:cTn id="12" dur="500"/>
                                        <p:tgtEl>
                                          <p:spTgt spid="38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88"/>
                                        </p:tgtEl>
                                        <p:attrNameLst>
                                          <p:attrName>style.visibility</p:attrName>
                                        </p:attrNameLst>
                                      </p:cBhvr>
                                      <p:to>
                                        <p:strVal val="visible"/>
                                      </p:to>
                                    </p:set>
                                    <p:anim calcmode="lin" valueType="num">
                                      <p:cBhvr additive="base">
                                        <p:cTn id="17" dur="500"/>
                                        <p:tgtEl>
                                          <p:spTgt spid="38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89"/>
                                        </p:tgtEl>
                                        <p:attrNameLst>
                                          <p:attrName>style.visibility</p:attrName>
                                        </p:attrNameLst>
                                      </p:cBhvr>
                                      <p:to>
                                        <p:strVal val="visible"/>
                                      </p:to>
                                    </p:set>
                                    <p:anim calcmode="lin" valueType="num">
                                      <p:cBhvr additive="base">
                                        <p:cTn id="22" dur="500"/>
                                        <p:tgtEl>
                                          <p:spTgt spid="3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25"/>
          <p:cNvSpPr txBox="1">
            <a:spLocks noGrp="1"/>
          </p:cNvSpPr>
          <p:nvPr>
            <p:ph type="body" idx="1"/>
          </p:nvPr>
        </p:nvSpPr>
        <p:spPr>
          <a:xfrm>
            <a:off x="838200" y="2081122"/>
            <a:ext cx="10515600" cy="3906933"/>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rgbClr val="152B48"/>
              </a:buClr>
              <a:buSzPts val="2800"/>
              <a:buNone/>
            </a:pPr>
            <a:endParaRPr>
              <a:latin typeface="Montserrat"/>
              <a:ea typeface="Montserrat"/>
              <a:cs typeface="Montserrat"/>
              <a:sym typeface="Montserrat"/>
            </a:endParaRPr>
          </a:p>
          <a:p>
            <a:pPr marL="685800" lvl="1" indent="-76200" algn="l" rtl="0">
              <a:lnSpc>
                <a:spcPct val="90000"/>
              </a:lnSpc>
              <a:spcBef>
                <a:spcPts val="500"/>
              </a:spcBef>
              <a:spcAft>
                <a:spcPts val="0"/>
              </a:spcAft>
              <a:buClr>
                <a:srgbClr val="152B48"/>
              </a:buClr>
              <a:buSzPts val="2400"/>
              <a:buNone/>
            </a:pPr>
            <a:endParaRPr>
              <a:latin typeface="Montserrat"/>
              <a:ea typeface="Montserrat"/>
              <a:cs typeface="Montserrat"/>
              <a:sym typeface="Montserrat"/>
            </a:endParaRPr>
          </a:p>
          <a:p>
            <a:pPr marL="685800" lvl="1" indent="-76200" algn="l" rtl="0">
              <a:lnSpc>
                <a:spcPct val="90000"/>
              </a:lnSpc>
              <a:spcBef>
                <a:spcPts val="500"/>
              </a:spcBef>
              <a:spcAft>
                <a:spcPts val="0"/>
              </a:spcAft>
              <a:buClr>
                <a:srgbClr val="152B48"/>
              </a:buClr>
              <a:buSzPts val="2400"/>
              <a:buNone/>
            </a:pPr>
            <a:endParaRPr>
              <a:latin typeface="Montserrat"/>
              <a:ea typeface="Montserrat"/>
              <a:cs typeface="Montserrat"/>
              <a:sym typeface="Montserrat"/>
            </a:endParaRPr>
          </a:p>
        </p:txBody>
      </p:sp>
      <p:pic>
        <p:nvPicPr>
          <p:cNvPr id="396" name="Google Shape;396;p2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874908" y="905037"/>
            <a:ext cx="7047587" cy="504792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pic>
        <p:nvPicPr>
          <p:cNvPr id="402" name="Google Shape;402;p2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770120" y="997720"/>
            <a:ext cx="7063339" cy="3973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2"/>
                                        </p:tgtEl>
                                        <p:attrNameLst>
                                          <p:attrName>style.visibility</p:attrName>
                                        </p:attrNameLst>
                                      </p:cBhvr>
                                      <p:to>
                                        <p:strVal val="visible"/>
                                      </p:to>
                                    </p:set>
                                    <p:animEffect transition="in" filter="fade">
                                      <p:cBhvr>
                                        <p:cTn id="7" dur="5000"/>
                                        <p:tgtEl>
                                          <p:spTgt spid="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28"/>
          <p:cNvSpPr txBox="1">
            <a:spLocks noGrp="1"/>
          </p:cNvSpPr>
          <p:nvPr>
            <p:ph type="title"/>
          </p:nvPr>
        </p:nvSpPr>
        <p:spPr>
          <a:xfrm>
            <a:off x="457200" y="358140"/>
            <a:ext cx="10515600" cy="104299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4000"/>
              <a:buFont typeface="Montserrat"/>
              <a:buNone/>
            </a:pPr>
            <a:r>
              <a:rPr lang="es-ES" sz="4000" b="1">
                <a:solidFill>
                  <a:srgbClr val="3BB0B0"/>
                </a:solidFill>
                <a:latin typeface="Montserrat"/>
                <a:ea typeface="Montserrat"/>
                <a:cs typeface="Montserrat"/>
                <a:sym typeface="Montserrat"/>
              </a:rPr>
              <a:t>Pregunta 1</a:t>
            </a:r>
            <a:endParaRPr/>
          </a:p>
        </p:txBody>
      </p:sp>
      <p:sp>
        <p:nvSpPr>
          <p:cNvPr id="409" name="Google Shape;409;p28"/>
          <p:cNvSpPr txBox="1">
            <a:spLocks noGrp="1"/>
          </p:cNvSpPr>
          <p:nvPr>
            <p:ph type="body" idx="1"/>
          </p:nvPr>
        </p:nvSpPr>
        <p:spPr>
          <a:xfrm>
            <a:off x="4455160" y="866774"/>
            <a:ext cx="7406640" cy="5447666"/>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rgbClr val="0A2F4F"/>
              </a:buClr>
              <a:buSzPts val="2400"/>
              <a:buChar char="•"/>
            </a:pPr>
            <a:r>
              <a:rPr lang="es-ES" sz="2400">
                <a:solidFill>
                  <a:srgbClr val="0A2F4F"/>
                </a:solidFill>
                <a:latin typeface="Montserrat"/>
                <a:ea typeface="Montserrat"/>
                <a:cs typeface="Montserrat"/>
                <a:sym typeface="Montserrat"/>
              </a:rPr>
              <a:t>Una mujer de 36 años se queja de episodios frecuentes de dolor breve lancinante en la distribución maxilar del nervio trigémino (V2). ¿Cuál de los siguientes es falso?</a:t>
            </a:r>
            <a:endParaRPr/>
          </a:p>
          <a:p>
            <a:pPr marL="914388" lvl="1" indent="-457199" algn="just" rtl="0">
              <a:lnSpc>
                <a:spcPct val="90000"/>
              </a:lnSpc>
              <a:spcBef>
                <a:spcPts val="500"/>
              </a:spcBef>
              <a:spcAft>
                <a:spcPts val="0"/>
              </a:spcAft>
              <a:buClr>
                <a:srgbClr val="0A2F4F"/>
              </a:buClr>
              <a:buSzPts val="2000"/>
              <a:buFont typeface="Calibri"/>
              <a:buAutoNum type="alphaUcPeriod"/>
            </a:pPr>
            <a:r>
              <a:rPr lang="es-ES" sz="2000">
                <a:solidFill>
                  <a:srgbClr val="0A2F4F"/>
                </a:solidFill>
                <a:latin typeface="Montserrat"/>
                <a:ea typeface="Montserrat"/>
                <a:cs typeface="Montserrat"/>
                <a:sym typeface="Montserrat"/>
              </a:rPr>
              <a:t>Características que ayudan a distinguir una neuralgia trigeminal secundaria de una neuralgia trigeminal clásica incluyen déficit sensitivo y compromiso bilateral.</a:t>
            </a:r>
            <a:endParaRPr/>
          </a:p>
          <a:p>
            <a:pPr marL="914388" lvl="1" indent="-457199" algn="just" rtl="0">
              <a:lnSpc>
                <a:spcPct val="90000"/>
              </a:lnSpc>
              <a:spcBef>
                <a:spcPts val="500"/>
              </a:spcBef>
              <a:spcAft>
                <a:spcPts val="0"/>
              </a:spcAft>
              <a:buClr>
                <a:srgbClr val="0A2F4F"/>
              </a:buClr>
              <a:buSzPts val="2000"/>
              <a:buFont typeface="Calibri"/>
              <a:buAutoNum type="alphaUcPeriod"/>
            </a:pPr>
            <a:r>
              <a:rPr lang="es-ES" sz="2000">
                <a:solidFill>
                  <a:srgbClr val="0A2F4F"/>
                </a:solidFill>
                <a:latin typeface="Montserrat"/>
                <a:ea typeface="Montserrat"/>
                <a:cs typeface="Montserrat"/>
                <a:sym typeface="Montserrat"/>
              </a:rPr>
              <a:t>Si se sospecha neuralgia trigeminal secundaria, es razonable realizar una IRM cerebral o un test de reflejo trigeminal.</a:t>
            </a:r>
            <a:endParaRPr/>
          </a:p>
          <a:p>
            <a:pPr marL="914388" lvl="1" indent="-457199" algn="just" rtl="0">
              <a:lnSpc>
                <a:spcPct val="90000"/>
              </a:lnSpc>
              <a:spcBef>
                <a:spcPts val="500"/>
              </a:spcBef>
              <a:spcAft>
                <a:spcPts val="0"/>
              </a:spcAft>
              <a:buClr>
                <a:srgbClr val="0A2F4F"/>
              </a:buClr>
              <a:buSzPts val="2000"/>
              <a:buFont typeface="Calibri"/>
              <a:buAutoNum type="alphaUcPeriod"/>
            </a:pPr>
            <a:r>
              <a:rPr lang="es-ES" sz="2000">
                <a:solidFill>
                  <a:srgbClr val="0A2F4F"/>
                </a:solidFill>
                <a:latin typeface="Montserrat"/>
                <a:ea typeface="Montserrat"/>
                <a:cs typeface="Montserrat"/>
                <a:sym typeface="Montserrat"/>
              </a:rPr>
              <a:t>Carbamazepina y oxcarbazepina son los tratamientos de primera línea para la neuralgia trigeminal clásica. </a:t>
            </a:r>
            <a:endParaRPr/>
          </a:p>
          <a:p>
            <a:pPr marL="914388" lvl="1" indent="-457199" algn="just" rtl="0">
              <a:lnSpc>
                <a:spcPct val="90000"/>
              </a:lnSpc>
              <a:spcBef>
                <a:spcPts val="500"/>
              </a:spcBef>
              <a:spcAft>
                <a:spcPts val="0"/>
              </a:spcAft>
              <a:buClr>
                <a:srgbClr val="0A2F4F"/>
              </a:buClr>
              <a:buSzPts val="2000"/>
              <a:buFont typeface="Calibri"/>
              <a:buAutoNum type="alphaUcPeriod"/>
            </a:pPr>
            <a:r>
              <a:rPr lang="es-ES" sz="2000">
                <a:solidFill>
                  <a:srgbClr val="0A2F4F"/>
                </a:solidFill>
                <a:latin typeface="Montserrat"/>
                <a:ea typeface="Montserrat"/>
                <a:cs typeface="Montserrat"/>
                <a:sym typeface="Montserrat"/>
              </a:rPr>
              <a:t>La anestesia tópica oftálmica es de ayuda en el tratamiento de la neuralgia trigeminal clásica.</a:t>
            </a:r>
            <a:endParaRPr/>
          </a:p>
          <a:p>
            <a:pPr marL="685800" lvl="1" indent="-101600" algn="l" rtl="0">
              <a:lnSpc>
                <a:spcPct val="90000"/>
              </a:lnSpc>
              <a:spcBef>
                <a:spcPts val="500"/>
              </a:spcBef>
              <a:spcAft>
                <a:spcPts val="0"/>
              </a:spcAft>
              <a:buClr>
                <a:srgbClr val="152B48"/>
              </a:buClr>
              <a:buSzPts val="2000"/>
              <a:buNone/>
            </a:pPr>
            <a:endParaRPr sz="2000">
              <a:solidFill>
                <a:srgbClr val="0A2F4F"/>
              </a:solidFill>
              <a:latin typeface="Montserrat"/>
              <a:ea typeface="Montserrat"/>
              <a:cs typeface="Montserrat"/>
              <a:sym typeface="Montserrat"/>
            </a:endParaRPr>
          </a:p>
        </p:txBody>
      </p:sp>
      <p:sp>
        <p:nvSpPr>
          <p:cNvPr id="410" name="Google Shape;410;p28"/>
          <p:cNvSpPr/>
          <p:nvPr/>
        </p:nvSpPr>
        <p:spPr>
          <a:xfrm>
            <a:off x="4765575" y="5193031"/>
            <a:ext cx="7096225" cy="681700"/>
          </a:xfrm>
          <a:prstGeom prst="rect">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
                                        </p:tgtEl>
                                        <p:attrNameLst>
                                          <p:attrName>style.visibility</p:attrName>
                                        </p:attrNameLst>
                                      </p:cBhvr>
                                      <p:to>
                                        <p:strVal val="visible"/>
                                      </p:to>
                                    </p:set>
                                    <p:animEffect transition="in" filter="fade">
                                      <p:cBhvr>
                                        <p:cTn id="7" dur="500"/>
                                        <p:tgtEl>
                                          <p:spTgt spid="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29"/>
          <p:cNvSpPr txBox="1">
            <a:spLocks noGrp="1"/>
          </p:cNvSpPr>
          <p:nvPr>
            <p:ph type="title"/>
          </p:nvPr>
        </p:nvSpPr>
        <p:spPr>
          <a:xfrm>
            <a:off x="487680" y="358140"/>
            <a:ext cx="10515600" cy="104299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4400"/>
              <a:buFont typeface="Montserrat"/>
              <a:buNone/>
            </a:pPr>
            <a:r>
              <a:rPr lang="es-ES" b="1">
                <a:solidFill>
                  <a:srgbClr val="3BB0B0"/>
                </a:solidFill>
                <a:latin typeface="Montserrat"/>
                <a:ea typeface="Montserrat"/>
                <a:cs typeface="Montserrat"/>
                <a:sym typeface="Montserrat"/>
              </a:rPr>
              <a:t>Pregunta 2</a:t>
            </a:r>
            <a:endParaRPr/>
          </a:p>
        </p:txBody>
      </p:sp>
      <p:sp>
        <p:nvSpPr>
          <p:cNvPr id="417" name="Google Shape;417;p29"/>
          <p:cNvSpPr txBox="1">
            <a:spLocks noGrp="1"/>
          </p:cNvSpPr>
          <p:nvPr>
            <p:ph type="body" idx="1"/>
          </p:nvPr>
        </p:nvSpPr>
        <p:spPr>
          <a:xfrm>
            <a:off x="4917440" y="1646876"/>
            <a:ext cx="7132320" cy="411892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A2F4F"/>
              </a:buClr>
              <a:buSzPts val="2800"/>
              <a:buChar char="•"/>
            </a:pPr>
            <a:r>
              <a:rPr lang="es-ES">
                <a:solidFill>
                  <a:srgbClr val="0A2F4F"/>
                </a:solidFill>
                <a:latin typeface="Montserrat"/>
                <a:ea typeface="Montserrat"/>
                <a:cs typeface="Montserrat"/>
                <a:sym typeface="Montserrat"/>
              </a:rPr>
              <a:t>¿Cuál de los siguientes tipos de dolor no es considerado una cefalea autonómica trigeminal? </a:t>
            </a:r>
            <a:endParaRPr/>
          </a:p>
          <a:p>
            <a:pPr marL="914388" lvl="1" indent="-457199" algn="l" rtl="0">
              <a:lnSpc>
                <a:spcPct val="90000"/>
              </a:lnSpc>
              <a:spcBef>
                <a:spcPts val="500"/>
              </a:spcBef>
              <a:spcAft>
                <a:spcPts val="0"/>
              </a:spcAft>
              <a:buClr>
                <a:srgbClr val="0A2F4F"/>
              </a:buClr>
              <a:buSzPts val="2400"/>
              <a:buFont typeface="Calibri"/>
              <a:buAutoNum type="alphaUcPeriod"/>
            </a:pPr>
            <a:r>
              <a:rPr lang="es-ES">
                <a:solidFill>
                  <a:srgbClr val="0A2F4F"/>
                </a:solidFill>
                <a:latin typeface="Montserrat"/>
                <a:ea typeface="Montserrat"/>
                <a:cs typeface="Montserrat"/>
                <a:sym typeface="Montserrat"/>
              </a:rPr>
              <a:t>Hemicránea paroxística. </a:t>
            </a:r>
            <a:endParaRPr/>
          </a:p>
          <a:p>
            <a:pPr marL="914388" lvl="1" indent="-457199" algn="l" rtl="0">
              <a:lnSpc>
                <a:spcPct val="90000"/>
              </a:lnSpc>
              <a:spcBef>
                <a:spcPts val="500"/>
              </a:spcBef>
              <a:spcAft>
                <a:spcPts val="0"/>
              </a:spcAft>
              <a:buClr>
                <a:srgbClr val="0A2F4F"/>
              </a:buClr>
              <a:buSzPts val="2400"/>
              <a:buFont typeface="Calibri"/>
              <a:buAutoNum type="alphaUcPeriod"/>
            </a:pPr>
            <a:r>
              <a:rPr lang="es-ES">
                <a:solidFill>
                  <a:srgbClr val="0A2F4F"/>
                </a:solidFill>
                <a:latin typeface="Montserrat"/>
                <a:ea typeface="Montserrat"/>
                <a:cs typeface="Montserrat"/>
                <a:sym typeface="Montserrat"/>
              </a:rPr>
              <a:t>Neuralgia trigeminal. </a:t>
            </a:r>
            <a:endParaRPr/>
          </a:p>
          <a:p>
            <a:pPr marL="914388" lvl="1" indent="-457199" algn="l" rtl="0">
              <a:lnSpc>
                <a:spcPct val="90000"/>
              </a:lnSpc>
              <a:spcBef>
                <a:spcPts val="500"/>
              </a:spcBef>
              <a:spcAft>
                <a:spcPts val="0"/>
              </a:spcAft>
              <a:buClr>
                <a:srgbClr val="0A2F4F"/>
              </a:buClr>
              <a:buSzPts val="2400"/>
              <a:buFont typeface="Calibri"/>
              <a:buAutoNum type="alphaUcPeriod"/>
            </a:pPr>
            <a:r>
              <a:rPr lang="es-ES">
                <a:solidFill>
                  <a:srgbClr val="0A2F4F"/>
                </a:solidFill>
                <a:latin typeface="Montserrat"/>
                <a:ea typeface="Montserrat"/>
                <a:cs typeface="Montserrat"/>
                <a:sym typeface="Montserrat"/>
              </a:rPr>
              <a:t>Cefalea tipo cluster.</a:t>
            </a:r>
            <a:endParaRPr/>
          </a:p>
          <a:p>
            <a:pPr marL="914388" lvl="1" indent="-457199" algn="l" rtl="0">
              <a:lnSpc>
                <a:spcPct val="90000"/>
              </a:lnSpc>
              <a:spcBef>
                <a:spcPts val="500"/>
              </a:spcBef>
              <a:spcAft>
                <a:spcPts val="0"/>
              </a:spcAft>
              <a:buClr>
                <a:srgbClr val="0A2F4F"/>
              </a:buClr>
              <a:buSzPts val="2400"/>
              <a:buFont typeface="Calibri"/>
              <a:buAutoNum type="alphaUcPeriod"/>
            </a:pPr>
            <a:r>
              <a:rPr lang="es-ES">
                <a:solidFill>
                  <a:srgbClr val="0A2F4F"/>
                </a:solidFill>
                <a:latin typeface="Montserrat"/>
                <a:ea typeface="Montserrat"/>
                <a:cs typeface="Montserrat"/>
                <a:sym typeface="Montserrat"/>
              </a:rPr>
              <a:t>SUNCT/SUNA.</a:t>
            </a:r>
            <a:endParaRPr/>
          </a:p>
          <a:p>
            <a:pPr marL="914388" lvl="1" indent="-457199" algn="l" rtl="0">
              <a:lnSpc>
                <a:spcPct val="90000"/>
              </a:lnSpc>
              <a:spcBef>
                <a:spcPts val="500"/>
              </a:spcBef>
              <a:spcAft>
                <a:spcPts val="0"/>
              </a:spcAft>
              <a:buClr>
                <a:srgbClr val="0A2F4F"/>
              </a:buClr>
              <a:buSzPts val="2400"/>
              <a:buFont typeface="Calibri"/>
              <a:buAutoNum type="alphaUcPeriod"/>
            </a:pPr>
            <a:r>
              <a:rPr lang="es-ES">
                <a:solidFill>
                  <a:srgbClr val="0A2F4F"/>
                </a:solidFill>
                <a:latin typeface="Montserrat"/>
                <a:ea typeface="Montserrat"/>
                <a:cs typeface="Montserrat"/>
                <a:sym typeface="Montserrat"/>
              </a:rPr>
              <a:t>Hemicránea continua. </a:t>
            </a:r>
            <a:endParaRPr/>
          </a:p>
        </p:txBody>
      </p:sp>
      <p:sp>
        <p:nvSpPr>
          <p:cNvPr id="418" name="Google Shape;418;p29"/>
          <p:cNvSpPr/>
          <p:nvPr/>
        </p:nvSpPr>
        <p:spPr>
          <a:xfrm>
            <a:off x="5283200" y="3232809"/>
            <a:ext cx="4026567" cy="471862"/>
          </a:xfrm>
          <a:prstGeom prst="rect">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8"/>
                                        </p:tgtEl>
                                        <p:attrNameLst>
                                          <p:attrName>style.visibility</p:attrName>
                                        </p:attrNameLst>
                                      </p:cBhvr>
                                      <p:to>
                                        <p:strVal val="visible"/>
                                      </p:to>
                                    </p:set>
                                    <p:animEffect transition="in" filter="fade">
                                      <p:cBhvr>
                                        <p:cTn id="7" dur="500"/>
                                        <p:tgtEl>
                                          <p:spTgt spid="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3"/>
          <p:cNvSpPr txBox="1">
            <a:spLocks noGrp="1"/>
          </p:cNvSpPr>
          <p:nvPr>
            <p:ph type="title"/>
          </p:nvPr>
        </p:nvSpPr>
        <p:spPr>
          <a:xfrm>
            <a:off x="487680" y="358140"/>
            <a:ext cx="10515600" cy="104299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4400"/>
              <a:buFont typeface="Montserrat"/>
              <a:buNone/>
            </a:pPr>
            <a:r>
              <a:rPr lang="es-ES" b="1">
                <a:solidFill>
                  <a:srgbClr val="3BB0B0"/>
                </a:solidFill>
                <a:latin typeface="Montserrat"/>
                <a:ea typeface="Montserrat"/>
                <a:cs typeface="Montserrat"/>
                <a:sym typeface="Montserrat"/>
              </a:rPr>
              <a:t>Pregunta 2</a:t>
            </a:r>
            <a:endParaRPr/>
          </a:p>
        </p:txBody>
      </p:sp>
      <p:sp>
        <p:nvSpPr>
          <p:cNvPr id="79" name="Google Shape;79;p3"/>
          <p:cNvSpPr txBox="1">
            <a:spLocks noGrp="1"/>
          </p:cNvSpPr>
          <p:nvPr>
            <p:ph type="body" idx="1"/>
          </p:nvPr>
        </p:nvSpPr>
        <p:spPr>
          <a:xfrm>
            <a:off x="4907280" y="1369538"/>
            <a:ext cx="7132320" cy="411892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A2F4F"/>
              </a:buClr>
              <a:buSzPts val="2800"/>
              <a:buChar char="•"/>
            </a:pPr>
            <a:r>
              <a:rPr lang="es-ES">
                <a:solidFill>
                  <a:srgbClr val="0A2F4F"/>
                </a:solidFill>
                <a:latin typeface="Montserrat"/>
                <a:ea typeface="Montserrat"/>
                <a:cs typeface="Montserrat"/>
                <a:sym typeface="Montserrat"/>
              </a:rPr>
              <a:t>¿Cuál de los siguientes tipos de dolor no es considerado una cefalea autonómica trigeminal?</a:t>
            </a:r>
            <a:endParaRPr/>
          </a:p>
          <a:p>
            <a:pPr marL="914388" lvl="1" indent="-457199" algn="l" rtl="0">
              <a:lnSpc>
                <a:spcPct val="90000"/>
              </a:lnSpc>
              <a:spcBef>
                <a:spcPts val="500"/>
              </a:spcBef>
              <a:spcAft>
                <a:spcPts val="0"/>
              </a:spcAft>
              <a:buClr>
                <a:srgbClr val="0A2F4F"/>
              </a:buClr>
              <a:buSzPts val="2400"/>
              <a:buFont typeface="Calibri"/>
              <a:buAutoNum type="alphaUcPeriod"/>
            </a:pPr>
            <a:r>
              <a:rPr lang="es-ES">
                <a:solidFill>
                  <a:srgbClr val="0A2F4F"/>
                </a:solidFill>
                <a:latin typeface="Montserrat"/>
                <a:ea typeface="Montserrat"/>
                <a:cs typeface="Montserrat"/>
                <a:sym typeface="Montserrat"/>
              </a:rPr>
              <a:t>Hemicránea paroxística. </a:t>
            </a:r>
            <a:endParaRPr/>
          </a:p>
          <a:p>
            <a:pPr marL="914388" lvl="1" indent="-457199" algn="l" rtl="0">
              <a:lnSpc>
                <a:spcPct val="90000"/>
              </a:lnSpc>
              <a:spcBef>
                <a:spcPts val="500"/>
              </a:spcBef>
              <a:spcAft>
                <a:spcPts val="0"/>
              </a:spcAft>
              <a:buClr>
                <a:srgbClr val="0A2F4F"/>
              </a:buClr>
              <a:buSzPts val="2400"/>
              <a:buFont typeface="Calibri"/>
              <a:buAutoNum type="alphaUcPeriod"/>
            </a:pPr>
            <a:r>
              <a:rPr lang="es-ES">
                <a:solidFill>
                  <a:srgbClr val="0A2F4F"/>
                </a:solidFill>
                <a:latin typeface="Montserrat"/>
                <a:ea typeface="Montserrat"/>
                <a:cs typeface="Montserrat"/>
                <a:sym typeface="Montserrat"/>
              </a:rPr>
              <a:t>Neuralgia trigeminal. </a:t>
            </a:r>
            <a:endParaRPr/>
          </a:p>
          <a:p>
            <a:pPr marL="914388" lvl="1" indent="-457199" algn="l" rtl="0">
              <a:lnSpc>
                <a:spcPct val="90000"/>
              </a:lnSpc>
              <a:spcBef>
                <a:spcPts val="500"/>
              </a:spcBef>
              <a:spcAft>
                <a:spcPts val="0"/>
              </a:spcAft>
              <a:buClr>
                <a:srgbClr val="0A2F4F"/>
              </a:buClr>
              <a:buSzPts val="2400"/>
              <a:buFont typeface="Calibri"/>
              <a:buAutoNum type="alphaUcPeriod"/>
            </a:pPr>
            <a:r>
              <a:rPr lang="es-ES">
                <a:solidFill>
                  <a:srgbClr val="0A2F4F"/>
                </a:solidFill>
                <a:latin typeface="Montserrat"/>
                <a:ea typeface="Montserrat"/>
                <a:cs typeface="Montserrat"/>
                <a:sym typeface="Montserrat"/>
              </a:rPr>
              <a:t>Cefalea tipo cluster.</a:t>
            </a:r>
            <a:endParaRPr/>
          </a:p>
          <a:p>
            <a:pPr marL="914388" lvl="1" indent="-457199" algn="l" rtl="0">
              <a:lnSpc>
                <a:spcPct val="90000"/>
              </a:lnSpc>
              <a:spcBef>
                <a:spcPts val="500"/>
              </a:spcBef>
              <a:spcAft>
                <a:spcPts val="0"/>
              </a:spcAft>
              <a:buClr>
                <a:srgbClr val="0A2F4F"/>
              </a:buClr>
              <a:buSzPts val="2400"/>
              <a:buFont typeface="Calibri"/>
              <a:buAutoNum type="alphaUcPeriod"/>
            </a:pPr>
            <a:r>
              <a:rPr lang="es-ES">
                <a:solidFill>
                  <a:srgbClr val="0A2F4F"/>
                </a:solidFill>
                <a:latin typeface="Montserrat"/>
                <a:ea typeface="Montserrat"/>
                <a:cs typeface="Montserrat"/>
                <a:sym typeface="Montserrat"/>
              </a:rPr>
              <a:t>SUNCT/SUNA.</a:t>
            </a:r>
            <a:endParaRPr/>
          </a:p>
          <a:p>
            <a:pPr marL="914388" lvl="1" indent="-457199" algn="l" rtl="0">
              <a:lnSpc>
                <a:spcPct val="90000"/>
              </a:lnSpc>
              <a:spcBef>
                <a:spcPts val="500"/>
              </a:spcBef>
              <a:spcAft>
                <a:spcPts val="0"/>
              </a:spcAft>
              <a:buClr>
                <a:srgbClr val="0A2F4F"/>
              </a:buClr>
              <a:buSzPts val="2400"/>
              <a:buFont typeface="Calibri"/>
              <a:buAutoNum type="alphaUcPeriod"/>
            </a:pPr>
            <a:r>
              <a:rPr lang="es-ES">
                <a:solidFill>
                  <a:srgbClr val="0A2F4F"/>
                </a:solidFill>
                <a:latin typeface="Montserrat"/>
                <a:ea typeface="Montserrat"/>
                <a:cs typeface="Montserrat"/>
                <a:sym typeface="Montserrat"/>
              </a:rPr>
              <a:t>Hemicránea continua.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0"/>
          <p:cNvSpPr txBox="1">
            <a:spLocks noGrp="1"/>
          </p:cNvSpPr>
          <p:nvPr>
            <p:ph type="title"/>
          </p:nvPr>
        </p:nvSpPr>
        <p:spPr>
          <a:xfrm>
            <a:off x="396240" y="269079"/>
            <a:ext cx="10515600" cy="104299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4000"/>
              <a:buFont typeface="Montserrat"/>
              <a:buNone/>
            </a:pPr>
            <a:r>
              <a:rPr lang="es-ES" sz="4000" b="1">
                <a:solidFill>
                  <a:srgbClr val="3BB0B0"/>
                </a:solidFill>
                <a:latin typeface="Montserrat"/>
                <a:ea typeface="Montserrat"/>
                <a:cs typeface="Montserrat"/>
                <a:sym typeface="Montserrat"/>
              </a:rPr>
              <a:t>Pregunta 3</a:t>
            </a:r>
            <a:endParaRPr/>
          </a:p>
        </p:txBody>
      </p:sp>
      <p:sp>
        <p:nvSpPr>
          <p:cNvPr id="425" name="Google Shape;425;p30"/>
          <p:cNvSpPr txBox="1">
            <a:spLocks noGrp="1"/>
          </p:cNvSpPr>
          <p:nvPr>
            <p:ph type="body" idx="1"/>
          </p:nvPr>
        </p:nvSpPr>
        <p:spPr>
          <a:xfrm>
            <a:off x="4109720" y="1312071"/>
            <a:ext cx="7818120" cy="4013361"/>
          </a:xfrm>
          <a:prstGeom prst="rect">
            <a:avLst/>
          </a:prstGeom>
          <a:noFill/>
          <a:ln>
            <a:noFill/>
          </a:ln>
        </p:spPr>
        <p:txBody>
          <a:bodyPr spcFirstLastPara="1" wrap="square" lIns="91425" tIns="45700" rIns="91425" bIns="45700" anchor="t" anchorCtr="0">
            <a:normAutofit/>
          </a:bodyPr>
          <a:lstStyle/>
          <a:p>
            <a:pPr marL="228600" lvl="0" indent="-228600" algn="just" rtl="0">
              <a:lnSpc>
                <a:spcPct val="70000"/>
              </a:lnSpc>
              <a:spcBef>
                <a:spcPts val="0"/>
              </a:spcBef>
              <a:spcAft>
                <a:spcPts val="0"/>
              </a:spcAft>
              <a:buClr>
                <a:srgbClr val="0A2F4F"/>
              </a:buClr>
              <a:buSzPts val="2380"/>
              <a:buChar char="•"/>
            </a:pPr>
            <a:r>
              <a:rPr lang="es-ES" sz="2380">
                <a:solidFill>
                  <a:srgbClr val="0A2F4F"/>
                </a:solidFill>
                <a:latin typeface="Montserrat"/>
                <a:ea typeface="Montserrat"/>
                <a:cs typeface="Montserrat"/>
                <a:sym typeface="Montserrat"/>
              </a:rPr>
              <a:t>Una paciente de 62 años se presenta a su consultorio con síntomas que corresponden a una neuralgia trigeminal. Ya hecho el diagnóstico, usted decide enviarle carbamazepina para el tratamiento a largo plazo. Con base en la escogencia del tratamiento ¿cuál de los siguientes efectos adversos deben ser monitorizados de forma estrecha?</a:t>
            </a:r>
            <a:endParaRPr/>
          </a:p>
          <a:p>
            <a:pPr marL="914388" lvl="1" indent="-457199" algn="just" rtl="0">
              <a:lnSpc>
                <a:spcPct val="70000"/>
              </a:lnSpc>
              <a:spcBef>
                <a:spcPts val="500"/>
              </a:spcBef>
              <a:spcAft>
                <a:spcPts val="0"/>
              </a:spcAft>
              <a:buClr>
                <a:srgbClr val="0A2F4F"/>
              </a:buClr>
              <a:buSzPts val="2040"/>
              <a:buFont typeface="Calibri"/>
              <a:buAutoNum type="alphaUcPeriod"/>
            </a:pPr>
            <a:r>
              <a:rPr lang="es-ES" sz="2040">
                <a:solidFill>
                  <a:srgbClr val="0A2F4F"/>
                </a:solidFill>
                <a:latin typeface="Montserrat"/>
                <a:ea typeface="Montserrat"/>
                <a:cs typeface="Montserrat"/>
                <a:sym typeface="Montserrat"/>
              </a:rPr>
              <a:t>Diabetes insípida. </a:t>
            </a:r>
            <a:endParaRPr/>
          </a:p>
          <a:p>
            <a:pPr marL="914388" lvl="1" indent="-457199" algn="just" rtl="0">
              <a:lnSpc>
                <a:spcPct val="70000"/>
              </a:lnSpc>
              <a:spcBef>
                <a:spcPts val="500"/>
              </a:spcBef>
              <a:spcAft>
                <a:spcPts val="0"/>
              </a:spcAft>
              <a:buClr>
                <a:srgbClr val="0A2F4F"/>
              </a:buClr>
              <a:buSzPts val="2040"/>
              <a:buFont typeface="Calibri"/>
              <a:buAutoNum type="alphaUcPeriod"/>
            </a:pPr>
            <a:r>
              <a:rPr lang="es-ES" sz="2040">
                <a:solidFill>
                  <a:srgbClr val="0A2F4F"/>
                </a:solidFill>
                <a:latin typeface="Montserrat"/>
                <a:ea typeface="Montserrat"/>
                <a:cs typeface="Montserrat"/>
                <a:sym typeface="Montserrat"/>
              </a:rPr>
              <a:t>Hipernatremia. </a:t>
            </a:r>
            <a:endParaRPr/>
          </a:p>
          <a:p>
            <a:pPr marL="914388" lvl="1" indent="-457199" algn="just" rtl="0">
              <a:lnSpc>
                <a:spcPct val="70000"/>
              </a:lnSpc>
              <a:spcBef>
                <a:spcPts val="500"/>
              </a:spcBef>
              <a:spcAft>
                <a:spcPts val="0"/>
              </a:spcAft>
              <a:buClr>
                <a:srgbClr val="0A2F4F"/>
              </a:buClr>
              <a:buSzPts val="2040"/>
              <a:buFont typeface="Calibri"/>
              <a:buAutoNum type="alphaUcPeriod"/>
            </a:pPr>
            <a:r>
              <a:rPr lang="es-ES" sz="2040">
                <a:solidFill>
                  <a:srgbClr val="0A2F4F"/>
                </a:solidFill>
                <a:latin typeface="Montserrat"/>
                <a:ea typeface="Montserrat"/>
                <a:cs typeface="Montserrat"/>
                <a:sym typeface="Montserrat"/>
              </a:rPr>
              <a:t>Hiperpotasemia. </a:t>
            </a:r>
            <a:endParaRPr/>
          </a:p>
          <a:p>
            <a:pPr marL="914388" lvl="1" indent="-457199" algn="just" rtl="0">
              <a:lnSpc>
                <a:spcPct val="70000"/>
              </a:lnSpc>
              <a:spcBef>
                <a:spcPts val="500"/>
              </a:spcBef>
              <a:spcAft>
                <a:spcPts val="0"/>
              </a:spcAft>
              <a:buClr>
                <a:srgbClr val="0A2F4F"/>
              </a:buClr>
              <a:buSzPts val="2040"/>
              <a:buFont typeface="Calibri"/>
              <a:buAutoNum type="alphaUcPeriod"/>
            </a:pPr>
            <a:r>
              <a:rPr lang="es-ES" sz="2040">
                <a:solidFill>
                  <a:srgbClr val="0A2F4F"/>
                </a:solidFill>
                <a:latin typeface="Montserrat"/>
                <a:ea typeface="Montserrat"/>
                <a:cs typeface="Montserrat"/>
                <a:sym typeface="Montserrat"/>
              </a:rPr>
              <a:t>Hiponatremia. </a:t>
            </a:r>
            <a:endParaRPr/>
          </a:p>
          <a:p>
            <a:pPr marL="914388" lvl="1" indent="-457199" algn="just" rtl="0">
              <a:lnSpc>
                <a:spcPct val="70000"/>
              </a:lnSpc>
              <a:spcBef>
                <a:spcPts val="500"/>
              </a:spcBef>
              <a:spcAft>
                <a:spcPts val="0"/>
              </a:spcAft>
              <a:buClr>
                <a:srgbClr val="0A2F4F"/>
              </a:buClr>
              <a:buSzPts val="2040"/>
              <a:buFont typeface="Calibri"/>
              <a:buAutoNum type="alphaUcPeriod"/>
            </a:pPr>
            <a:r>
              <a:rPr lang="es-ES" sz="2040">
                <a:solidFill>
                  <a:srgbClr val="0A2F4F"/>
                </a:solidFill>
                <a:latin typeface="Montserrat"/>
                <a:ea typeface="Montserrat"/>
                <a:cs typeface="Montserrat"/>
                <a:sym typeface="Montserrat"/>
              </a:rPr>
              <a:t>Acidosis metabólica. </a:t>
            </a:r>
            <a:endParaRPr/>
          </a:p>
        </p:txBody>
      </p:sp>
      <p:sp>
        <p:nvSpPr>
          <p:cNvPr id="426" name="Google Shape;426;p30"/>
          <p:cNvSpPr/>
          <p:nvPr/>
        </p:nvSpPr>
        <p:spPr>
          <a:xfrm>
            <a:off x="4524207" y="4488444"/>
            <a:ext cx="3365033" cy="326550"/>
          </a:xfrm>
          <a:prstGeom prst="rect">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6"/>
                                        </p:tgtEl>
                                        <p:attrNameLst>
                                          <p:attrName>style.visibility</p:attrName>
                                        </p:attrNameLst>
                                      </p:cBhvr>
                                      <p:to>
                                        <p:strVal val="visible"/>
                                      </p:to>
                                    </p:set>
                                    <p:animEffect transition="in" filter="fade">
                                      <p:cBhvr>
                                        <p:cTn id="7" dur="500"/>
                                        <p:tgtEl>
                                          <p:spTgt spid="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31"/>
          <p:cNvSpPr txBox="1">
            <a:spLocks noGrp="1"/>
          </p:cNvSpPr>
          <p:nvPr>
            <p:ph type="title"/>
          </p:nvPr>
        </p:nvSpPr>
        <p:spPr>
          <a:xfrm>
            <a:off x="4636080" y="-249725"/>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BB0B0"/>
              </a:buClr>
              <a:buSzPts val="6000"/>
              <a:buFont typeface="Montserrat"/>
              <a:buNone/>
            </a:pPr>
            <a:r>
              <a:rPr lang="es-ES" b="1">
                <a:solidFill>
                  <a:srgbClr val="3BB0B0"/>
                </a:solidFill>
                <a:latin typeface="Montserrat"/>
                <a:ea typeface="Montserrat"/>
                <a:cs typeface="Montserrat"/>
                <a:sym typeface="Montserrat"/>
              </a:rPr>
              <a:t>¡Gracias!</a:t>
            </a:r>
            <a:endParaRPr/>
          </a:p>
        </p:txBody>
      </p:sp>
      <p:sp>
        <p:nvSpPr>
          <p:cNvPr id="433" name="Google Shape;433;p31"/>
          <p:cNvSpPr txBox="1">
            <a:spLocks noGrp="1"/>
          </p:cNvSpPr>
          <p:nvPr>
            <p:ph type="body" idx="1"/>
          </p:nvPr>
        </p:nvSpPr>
        <p:spPr>
          <a:xfrm>
            <a:off x="4448093" y="2576124"/>
            <a:ext cx="4044949" cy="852876"/>
          </a:xfrm>
          <a:prstGeom prst="rect">
            <a:avLst/>
          </a:prstGeom>
          <a:noFill/>
          <a:ln>
            <a:noFill/>
          </a:ln>
        </p:spPr>
        <p:txBody>
          <a:bodyPr spcFirstLastPara="1" wrap="square" lIns="91425" tIns="45700" rIns="91425" bIns="45700" anchor="t" anchorCtr="0">
            <a:normAutofit/>
          </a:bodyPr>
          <a:lstStyle/>
          <a:p>
            <a:pPr marL="0" lvl="0" indent="0" algn="ctr" rtl="0">
              <a:lnSpc>
                <a:spcPct val="80000"/>
              </a:lnSpc>
              <a:spcBef>
                <a:spcPts val="0"/>
              </a:spcBef>
              <a:spcAft>
                <a:spcPts val="0"/>
              </a:spcAft>
              <a:buClr>
                <a:srgbClr val="152B48"/>
              </a:buClr>
              <a:buSzPts val="2400"/>
              <a:buNone/>
            </a:pPr>
            <a:r>
              <a:rPr lang="es-ES">
                <a:latin typeface="Montserrat"/>
                <a:ea typeface="Montserrat"/>
                <a:cs typeface="Montserrat"/>
                <a:sym typeface="Montserrat"/>
              </a:rPr>
              <a:t>Rafael Bernal Cobo </a:t>
            </a:r>
            <a:endParaRPr/>
          </a:p>
          <a:p>
            <a:pPr marL="0" lvl="0" indent="0" algn="ctr" rtl="0">
              <a:lnSpc>
                <a:spcPct val="80000"/>
              </a:lnSpc>
              <a:spcBef>
                <a:spcPts val="1000"/>
              </a:spcBef>
              <a:spcAft>
                <a:spcPts val="0"/>
              </a:spcAft>
              <a:buClr>
                <a:srgbClr val="152B48"/>
              </a:buClr>
              <a:buSzPts val="2400"/>
              <a:buNone/>
            </a:pPr>
            <a:r>
              <a:rPr lang="es-ES" u="sng">
                <a:solidFill>
                  <a:schemeClr val="hlink"/>
                </a:solidFill>
                <a:latin typeface="Montserrat"/>
                <a:ea typeface="Montserrat"/>
                <a:cs typeface="Montserrat"/>
                <a:sym typeface="Montserrat"/>
                <a:hlinkClick r:id="rId3"/>
              </a:rPr>
              <a:t>rbernal01@gmail.com</a:t>
            </a:r>
            <a:r>
              <a:rPr lang="es-ES">
                <a:latin typeface="Montserrat"/>
                <a:ea typeface="Montserrat"/>
                <a:cs typeface="Montserrat"/>
                <a:sym typeface="Montserrat"/>
              </a:rPr>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4"/>
          <p:cNvSpPr txBox="1">
            <a:spLocks noGrp="1"/>
          </p:cNvSpPr>
          <p:nvPr>
            <p:ph type="title"/>
          </p:nvPr>
        </p:nvSpPr>
        <p:spPr>
          <a:xfrm>
            <a:off x="396240" y="269079"/>
            <a:ext cx="10515600" cy="104299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4000"/>
              <a:buFont typeface="Montserrat"/>
              <a:buNone/>
            </a:pPr>
            <a:r>
              <a:rPr lang="es-ES" sz="4000" b="1">
                <a:solidFill>
                  <a:srgbClr val="3BB0B0"/>
                </a:solidFill>
                <a:latin typeface="Montserrat"/>
                <a:ea typeface="Montserrat"/>
                <a:cs typeface="Montserrat"/>
                <a:sym typeface="Montserrat"/>
              </a:rPr>
              <a:t>Pregunta 3</a:t>
            </a:r>
            <a:endParaRPr/>
          </a:p>
        </p:txBody>
      </p:sp>
      <p:sp>
        <p:nvSpPr>
          <p:cNvPr id="86" name="Google Shape;86;p4"/>
          <p:cNvSpPr txBox="1">
            <a:spLocks noGrp="1"/>
          </p:cNvSpPr>
          <p:nvPr>
            <p:ph type="body" idx="1"/>
          </p:nvPr>
        </p:nvSpPr>
        <p:spPr>
          <a:xfrm>
            <a:off x="4485640" y="1539079"/>
            <a:ext cx="7218680" cy="4257201"/>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rgbClr val="0A2F4F"/>
              </a:buClr>
              <a:buSzPts val="2000"/>
              <a:buChar char="•"/>
            </a:pPr>
            <a:r>
              <a:rPr lang="es-ES" sz="2000">
                <a:solidFill>
                  <a:srgbClr val="0A2F4F"/>
                </a:solidFill>
                <a:latin typeface="Montserrat"/>
                <a:ea typeface="Montserrat"/>
                <a:cs typeface="Montserrat"/>
                <a:sym typeface="Montserrat"/>
              </a:rPr>
              <a:t>Una paciente de 62 años se presenta a su consultorio con síntomas que corresponden a una neuralgia trigeminal. Ya hecho el diagnóstico, usted decide enviarle carbamazepina para el tratamiento a largo plazo. Con base en la escogencia del tratamiento ¿cuál de los siguientes efectos adversos deben ser monitorizados de forma estrecha?</a:t>
            </a:r>
            <a:endParaRPr/>
          </a:p>
          <a:p>
            <a:pPr marL="914388" lvl="1" indent="-457199" algn="just" rtl="0">
              <a:lnSpc>
                <a:spcPct val="90000"/>
              </a:lnSpc>
              <a:spcBef>
                <a:spcPts val="500"/>
              </a:spcBef>
              <a:spcAft>
                <a:spcPts val="0"/>
              </a:spcAft>
              <a:buClr>
                <a:srgbClr val="0A2F4F"/>
              </a:buClr>
              <a:buSzPts val="1800"/>
              <a:buFont typeface="Calibri"/>
              <a:buAutoNum type="alphaUcPeriod"/>
            </a:pPr>
            <a:r>
              <a:rPr lang="es-ES" sz="1800">
                <a:solidFill>
                  <a:srgbClr val="0A2F4F"/>
                </a:solidFill>
                <a:latin typeface="Montserrat"/>
                <a:ea typeface="Montserrat"/>
                <a:cs typeface="Montserrat"/>
                <a:sym typeface="Montserrat"/>
              </a:rPr>
              <a:t>Diabetes insípida. </a:t>
            </a:r>
            <a:endParaRPr/>
          </a:p>
          <a:p>
            <a:pPr marL="914388" lvl="1" indent="-457199" algn="just" rtl="0">
              <a:lnSpc>
                <a:spcPct val="90000"/>
              </a:lnSpc>
              <a:spcBef>
                <a:spcPts val="500"/>
              </a:spcBef>
              <a:spcAft>
                <a:spcPts val="0"/>
              </a:spcAft>
              <a:buClr>
                <a:srgbClr val="0A2F4F"/>
              </a:buClr>
              <a:buSzPts val="1800"/>
              <a:buFont typeface="Calibri"/>
              <a:buAutoNum type="alphaUcPeriod"/>
            </a:pPr>
            <a:r>
              <a:rPr lang="es-ES" sz="1800">
                <a:solidFill>
                  <a:srgbClr val="0A2F4F"/>
                </a:solidFill>
                <a:latin typeface="Montserrat"/>
                <a:ea typeface="Montserrat"/>
                <a:cs typeface="Montserrat"/>
                <a:sym typeface="Montserrat"/>
              </a:rPr>
              <a:t>Hipernatremia. </a:t>
            </a:r>
            <a:endParaRPr/>
          </a:p>
          <a:p>
            <a:pPr marL="914388" lvl="1" indent="-457199" algn="just" rtl="0">
              <a:lnSpc>
                <a:spcPct val="90000"/>
              </a:lnSpc>
              <a:spcBef>
                <a:spcPts val="500"/>
              </a:spcBef>
              <a:spcAft>
                <a:spcPts val="0"/>
              </a:spcAft>
              <a:buClr>
                <a:srgbClr val="0A2F4F"/>
              </a:buClr>
              <a:buSzPts val="1800"/>
              <a:buFont typeface="Calibri"/>
              <a:buAutoNum type="alphaUcPeriod"/>
            </a:pPr>
            <a:r>
              <a:rPr lang="es-ES" sz="1800">
                <a:solidFill>
                  <a:srgbClr val="0A2F4F"/>
                </a:solidFill>
                <a:latin typeface="Montserrat"/>
                <a:ea typeface="Montserrat"/>
                <a:cs typeface="Montserrat"/>
                <a:sym typeface="Montserrat"/>
              </a:rPr>
              <a:t>Hiperpotasemia. </a:t>
            </a:r>
            <a:endParaRPr/>
          </a:p>
          <a:p>
            <a:pPr marL="914388" lvl="1" indent="-457199" algn="just" rtl="0">
              <a:lnSpc>
                <a:spcPct val="90000"/>
              </a:lnSpc>
              <a:spcBef>
                <a:spcPts val="500"/>
              </a:spcBef>
              <a:spcAft>
                <a:spcPts val="0"/>
              </a:spcAft>
              <a:buClr>
                <a:srgbClr val="0A2F4F"/>
              </a:buClr>
              <a:buSzPts val="1800"/>
              <a:buFont typeface="Calibri"/>
              <a:buAutoNum type="alphaUcPeriod"/>
            </a:pPr>
            <a:r>
              <a:rPr lang="es-ES" sz="1800">
                <a:solidFill>
                  <a:srgbClr val="0A2F4F"/>
                </a:solidFill>
                <a:latin typeface="Montserrat"/>
                <a:ea typeface="Montserrat"/>
                <a:cs typeface="Montserrat"/>
                <a:sym typeface="Montserrat"/>
              </a:rPr>
              <a:t>Hiponatremia. </a:t>
            </a:r>
            <a:endParaRPr/>
          </a:p>
          <a:p>
            <a:pPr marL="914388" lvl="1" indent="-457199" algn="just" rtl="0">
              <a:lnSpc>
                <a:spcPct val="90000"/>
              </a:lnSpc>
              <a:spcBef>
                <a:spcPts val="500"/>
              </a:spcBef>
              <a:spcAft>
                <a:spcPts val="0"/>
              </a:spcAft>
              <a:buClr>
                <a:srgbClr val="0A2F4F"/>
              </a:buClr>
              <a:buSzPts val="1800"/>
              <a:buFont typeface="Calibri"/>
              <a:buAutoNum type="alphaUcPeriod"/>
            </a:pPr>
            <a:r>
              <a:rPr lang="es-ES" sz="1800">
                <a:solidFill>
                  <a:srgbClr val="0A2F4F"/>
                </a:solidFill>
                <a:latin typeface="Montserrat"/>
                <a:ea typeface="Montserrat"/>
                <a:cs typeface="Montserrat"/>
                <a:sym typeface="Montserrat"/>
              </a:rPr>
              <a:t>Acidosis metabólica.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5"/>
          <p:cNvSpPr txBox="1">
            <a:spLocks noGrp="1"/>
          </p:cNvSpPr>
          <p:nvPr>
            <p:ph type="title"/>
          </p:nvPr>
        </p:nvSpPr>
        <p:spPr>
          <a:xfrm>
            <a:off x="426720" y="276434"/>
            <a:ext cx="8144435" cy="8574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B0B0"/>
              </a:buClr>
              <a:buSzPts val="3600"/>
              <a:buFont typeface="Montserrat"/>
              <a:buNone/>
            </a:pPr>
            <a:r>
              <a:rPr lang="es-ES" sz="3600" b="1">
                <a:solidFill>
                  <a:srgbClr val="3BB0B0"/>
                </a:solidFill>
                <a:latin typeface="Montserrat"/>
                <a:ea typeface="Montserrat"/>
                <a:cs typeface="Montserrat"/>
                <a:sym typeface="Montserrat"/>
              </a:rPr>
              <a:t>Porciones del trigémino </a:t>
            </a:r>
            <a:endParaRPr/>
          </a:p>
        </p:txBody>
      </p:sp>
      <p:sp>
        <p:nvSpPr>
          <p:cNvPr id="92" name="Google Shape;92;p5"/>
          <p:cNvSpPr txBox="1">
            <a:spLocks noGrp="1"/>
          </p:cNvSpPr>
          <p:nvPr>
            <p:ph type="body" idx="1"/>
          </p:nvPr>
        </p:nvSpPr>
        <p:spPr>
          <a:xfrm>
            <a:off x="838200" y="2081122"/>
            <a:ext cx="10515600" cy="3906933"/>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rgbClr val="152B48"/>
              </a:buClr>
              <a:buSzPts val="2800"/>
              <a:buNone/>
            </a:pPr>
            <a:endParaRPr>
              <a:latin typeface="Montserrat"/>
              <a:ea typeface="Montserrat"/>
              <a:cs typeface="Montserrat"/>
              <a:sym typeface="Montserrat"/>
            </a:endParaRPr>
          </a:p>
          <a:p>
            <a:pPr marL="685800" lvl="1" indent="-76200" algn="l" rtl="0">
              <a:lnSpc>
                <a:spcPct val="90000"/>
              </a:lnSpc>
              <a:spcBef>
                <a:spcPts val="500"/>
              </a:spcBef>
              <a:spcAft>
                <a:spcPts val="0"/>
              </a:spcAft>
              <a:buClr>
                <a:srgbClr val="152B48"/>
              </a:buClr>
              <a:buSzPts val="2400"/>
              <a:buNone/>
            </a:pPr>
            <a:endParaRPr>
              <a:latin typeface="Montserrat"/>
              <a:ea typeface="Montserrat"/>
              <a:cs typeface="Montserrat"/>
              <a:sym typeface="Montserrat"/>
            </a:endParaRPr>
          </a:p>
          <a:p>
            <a:pPr marL="685800" lvl="1" indent="-76200" algn="l" rtl="0">
              <a:lnSpc>
                <a:spcPct val="90000"/>
              </a:lnSpc>
              <a:spcBef>
                <a:spcPts val="500"/>
              </a:spcBef>
              <a:spcAft>
                <a:spcPts val="0"/>
              </a:spcAft>
              <a:buClr>
                <a:srgbClr val="152B48"/>
              </a:buClr>
              <a:buSzPts val="2400"/>
              <a:buNone/>
            </a:pPr>
            <a:endParaRPr>
              <a:latin typeface="Montserrat"/>
              <a:ea typeface="Montserrat"/>
              <a:cs typeface="Montserrat"/>
              <a:sym typeface="Montserrat"/>
            </a:endParaRPr>
          </a:p>
        </p:txBody>
      </p:sp>
      <p:grpSp>
        <p:nvGrpSpPr>
          <p:cNvPr id="93" name="Google Shape;93;p5"/>
          <p:cNvGrpSpPr/>
          <p:nvPr/>
        </p:nvGrpSpPr>
        <p:grpSpPr>
          <a:xfrm>
            <a:off x="4317156" y="1762171"/>
            <a:ext cx="7627340" cy="1993321"/>
            <a:chOff x="3949" y="699540"/>
            <a:chExt cx="7627340" cy="1993321"/>
          </a:xfrm>
        </p:grpSpPr>
        <p:sp>
          <p:nvSpPr>
            <p:cNvPr id="94" name="Google Shape;94;p5"/>
            <p:cNvSpPr/>
            <p:nvPr/>
          </p:nvSpPr>
          <p:spPr>
            <a:xfrm>
              <a:off x="4814281" y="1523227"/>
              <a:ext cx="1993322" cy="345948"/>
            </a:xfrm>
            <a:custGeom>
              <a:avLst/>
              <a:gdLst/>
              <a:ahLst/>
              <a:cxnLst/>
              <a:rect l="l" t="t" r="r" b="b"/>
              <a:pathLst>
                <a:path w="120000" h="120000" extrusionOk="0">
                  <a:moveTo>
                    <a:pt x="0" y="0"/>
                  </a:moveTo>
                  <a:lnTo>
                    <a:pt x="0" y="60000"/>
                  </a:lnTo>
                  <a:lnTo>
                    <a:pt x="120000" y="60000"/>
                  </a:lnTo>
                  <a:lnTo>
                    <a:pt x="120000" y="120000"/>
                  </a:lnTo>
                </a:path>
              </a:pathLst>
            </a:custGeom>
            <a:noFill/>
            <a:ln w="12700" cap="flat" cmpd="sng">
              <a:solidFill>
                <a:schemeClr val="accent6"/>
              </a:solidFill>
              <a:prstDash val="solid"/>
              <a:miter lim="800000"/>
              <a:headEnd type="none" w="sm" len="sm"/>
              <a:tailEnd type="none" w="sm" len="sm"/>
            </a:ln>
          </p:spPr>
        </p:sp>
        <p:sp>
          <p:nvSpPr>
            <p:cNvPr id="95" name="Google Shape;95;p5"/>
            <p:cNvSpPr/>
            <p:nvPr/>
          </p:nvSpPr>
          <p:spPr>
            <a:xfrm>
              <a:off x="4768561" y="1523227"/>
              <a:ext cx="91440" cy="345948"/>
            </a:xfrm>
            <a:custGeom>
              <a:avLst/>
              <a:gdLst/>
              <a:ahLst/>
              <a:cxnLst/>
              <a:rect l="l" t="t" r="r" b="b"/>
              <a:pathLst>
                <a:path w="120000" h="120000" extrusionOk="0">
                  <a:moveTo>
                    <a:pt x="60000" y="0"/>
                  </a:moveTo>
                  <a:lnTo>
                    <a:pt x="60000" y="120000"/>
                  </a:lnTo>
                </a:path>
              </a:pathLst>
            </a:custGeom>
            <a:noFill/>
            <a:ln w="12700" cap="flat" cmpd="sng">
              <a:solidFill>
                <a:schemeClr val="accent6"/>
              </a:solidFill>
              <a:prstDash val="solid"/>
              <a:miter lim="800000"/>
              <a:headEnd type="none" w="sm" len="sm"/>
              <a:tailEnd type="none" w="sm" len="sm"/>
            </a:ln>
          </p:spPr>
        </p:sp>
        <p:sp>
          <p:nvSpPr>
            <p:cNvPr id="96" name="Google Shape;96;p5"/>
            <p:cNvSpPr/>
            <p:nvPr/>
          </p:nvSpPr>
          <p:spPr>
            <a:xfrm>
              <a:off x="2820958" y="1523227"/>
              <a:ext cx="1993322" cy="345948"/>
            </a:xfrm>
            <a:custGeom>
              <a:avLst/>
              <a:gdLst/>
              <a:ahLst/>
              <a:cxnLst/>
              <a:rect l="l" t="t" r="r" b="b"/>
              <a:pathLst>
                <a:path w="120000" h="120000" extrusionOk="0">
                  <a:moveTo>
                    <a:pt x="120000" y="0"/>
                  </a:moveTo>
                  <a:lnTo>
                    <a:pt x="120000" y="60000"/>
                  </a:lnTo>
                  <a:lnTo>
                    <a:pt x="0" y="60000"/>
                  </a:lnTo>
                  <a:lnTo>
                    <a:pt x="0" y="120000"/>
                  </a:lnTo>
                </a:path>
              </a:pathLst>
            </a:custGeom>
            <a:noFill/>
            <a:ln w="12700" cap="flat" cmpd="sng">
              <a:solidFill>
                <a:schemeClr val="accent6"/>
              </a:solidFill>
              <a:prstDash val="solid"/>
              <a:miter lim="800000"/>
              <a:headEnd type="none" w="sm" len="sm"/>
              <a:tailEnd type="none" w="sm" len="sm"/>
            </a:ln>
          </p:spPr>
        </p:sp>
        <p:sp>
          <p:nvSpPr>
            <p:cNvPr id="97" name="Google Shape;97;p5"/>
            <p:cNvSpPr/>
            <p:nvPr/>
          </p:nvSpPr>
          <p:spPr>
            <a:xfrm>
              <a:off x="781916" y="1523227"/>
              <a:ext cx="91440" cy="345948"/>
            </a:xfrm>
            <a:custGeom>
              <a:avLst/>
              <a:gdLst/>
              <a:ahLst/>
              <a:cxnLst/>
              <a:rect l="l" t="t" r="r" b="b"/>
              <a:pathLst>
                <a:path w="120000" h="120000" extrusionOk="0">
                  <a:moveTo>
                    <a:pt x="60000" y="0"/>
                  </a:moveTo>
                  <a:lnTo>
                    <a:pt x="60000" y="120000"/>
                  </a:lnTo>
                </a:path>
              </a:pathLst>
            </a:custGeom>
            <a:noFill/>
            <a:ln w="12700" cap="flat" cmpd="sng">
              <a:solidFill>
                <a:schemeClr val="accent6"/>
              </a:solidFill>
              <a:prstDash val="solid"/>
              <a:miter lim="800000"/>
              <a:headEnd type="none" w="sm" len="sm"/>
              <a:tailEnd type="none" w="sm" len="sm"/>
            </a:ln>
          </p:spPr>
        </p:sp>
        <p:sp>
          <p:nvSpPr>
            <p:cNvPr id="98" name="Google Shape;98;p5"/>
            <p:cNvSpPr/>
            <p:nvPr/>
          </p:nvSpPr>
          <p:spPr>
            <a:xfrm>
              <a:off x="3949" y="699540"/>
              <a:ext cx="1647373" cy="823686"/>
            </a:xfrm>
            <a:prstGeom prst="rect">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txBox="1"/>
            <p:nvPr/>
          </p:nvSpPr>
          <p:spPr>
            <a:xfrm>
              <a:off x="3949" y="699540"/>
              <a:ext cx="1647373" cy="823686"/>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Montserrat"/>
                <a:buNone/>
              </a:pPr>
              <a:r>
                <a:rPr lang="es-ES" sz="1800" b="0" i="0" u="none" strike="noStrike" cap="none">
                  <a:solidFill>
                    <a:schemeClr val="lt1"/>
                  </a:solidFill>
                  <a:latin typeface="Montserrat"/>
                  <a:ea typeface="Montserrat"/>
                  <a:cs typeface="Montserrat"/>
                  <a:sym typeface="Montserrat"/>
                </a:rPr>
                <a:t>Porción motora</a:t>
              </a:r>
              <a:endParaRPr/>
            </a:p>
            <a:p>
              <a:pPr marL="0" marR="0" lvl="0" indent="0" algn="ctr" rtl="0">
                <a:lnSpc>
                  <a:spcPct val="90000"/>
                </a:lnSpc>
                <a:spcBef>
                  <a:spcPts val="630"/>
                </a:spcBef>
                <a:spcAft>
                  <a:spcPts val="0"/>
                </a:spcAft>
                <a:buClr>
                  <a:schemeClr val="lt1"/>
                </a:buClr>
                <a:buSzPts val="1800"/>
                <a:buFont typeface="Montserrat"/>
                <a:buNone/>
              </a:pPr>
              <a:r>
                <a:rPr lang="es-ES" sz="1800" b="0" i="0" u="none" strike="noStrike" cap="none">
                  <a:solidFill>
                    <a:schemeClr val="lt1"/>
                  </a:solidFill>
                  <a:latin typeface="Montserrat"/>
                  <a:ea typeface="Montserrat"/>
                  <a:cs typeface="Montserrat"/>
                  <a:sym typeface="Montserrat"/>
                </a:rPr>
                <a:t>(menor) </a:t>
              </a:r>
              <a:endParaRPr/>
            </a:p>
          </p:txBody>
        </p:sp>
        <p:sp>
          <p:nvSpPr>
            <p:cNvPr id="100" name="Google Shape;100;p5"/>
            <p:cNvSpPr/>
            <p:nvPr/>
          </p:nvSpPr>
          <p:spPr>
            <a:xfrm>
              <a:off x="3949" y="1869175"/>
              <a:ext cx="1647373" cy="823686"/>
            </a:xfrm>
            <a:prstGeom prst="rect">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txBox="1"/>
            <p:nvPr/>
          </p:nvSpPr>
          <p:spPr>
            <a:xfrm>
              <a:off x="3949" y="1869175"/>
              <a:ext cx="1647373" cy="823686"/>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Montserrat"/>
                <a:buNone/>
              </a:pPr>
              <a:r>
                <a:rPr lang="es-ES" sz="1800" b="0" i="0" u="none" strike="noStrike" cap="none">
                  <a:solidFill>
                    <a:schemeClr val="lt1"/>
                  </a:solidFill>
                  <a:latin typeface="Montserrat"/>
                  <a:ea typeface="Montserrat"/>
                  <a:cs typeface="Montserrat"/>
                  <a:sym typeface="Montserrat"/>
                </a:rPr>
                <a:t>Núcleo motor </a:t>
              </a:r>
              <a:endParaRPr/>
            </a:p>
          </p:txBody>
        </p:sp>
        <p:sp>
          <p:nvSpPr>
            <p:cNvPr id="102" name="Google Shape;102;p5"/>
            <p:cNvSpPr/>
            <p:nvPr/>
          </p:nvSpPr>
          <p:spPr>
            <a:xfrm>
              <a:off x="3990594" y="699540"/>
              <a:ext cx="1647373" cy="823686"/>
            </a:xfrm>
            <a:prstGeom prst="rect">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txBox="1"/>
            <p:nvPr/>
          </p:nvSpPr>
          <p:spPr>
            <a:xfrm>
              <a:off x="3990594" y="699540"/>
              <a:ext cx="1647373" cy="823686"/>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Montserrat"/>
                <a:buNone/>
              </a:pPr>
              <a:r>
                <a:rPr lang="es-ES" sz="1800" b="0" i="0" u="none" strike="noStrike" cap="none">
                  <a:solidFill>
                    <a:schemeClr val="lt1"/>
                  </a:solidFill>
                  <a:latin typeface="Montserrat"/>
                  <a:ea typeface="Montserrat"/>
                  <a:cs typeface="Montserrat"/>
                  <a:sym typeface="Montserrat"/>
                </a:rPr>
                <a:t>Porción sensitiva</a:t>
              </a:r>
              <a:endParaRPr/>
            </a:p>
            <a:p>
              <a:pPr marL="0" marR="0" lvl="0" indent="0" algn="ctr" rtl="0">
                <a:lnSpc>
                  <a:spcPct val="90000"/>
                </a:lnSpc>
                <a:spcBef>
                  <a:spcPts val="630"/>
                </a:spcBef>
                <a:spcAft>
                  <a:spcPts val="0"/>
                </a:spcAft>
                <a:buClr>
                  <a:schemeClr val="lt1"/>
                </a:buClr>
                <a:buSzPts val="1800"/>
                <a:buFont typeface="Montserrat"/>
                <a:buNone/>
              </a:pPr>
              <a:r>
                <a:rPr lang="es-ES" sz="1800" b="0" i="0" u="none" strike="noStrike" cap="none">
                  <a:solidFill>
                    <a:schemeClr val="lt1"/>
                  </a:solidFill>
                  <a:latin typeface="Montserrat"/>
                  <a:ea typeface="Montserrat"/>
                  <a:cs typeface="Montserrat"/>
                  <a:sym typeface="Montserrat"/>
                </a:rPr>
                <a:t>(mayor) </a:t>
              </a:r>
              <a:endParaRPr/>
            </a:p>
          </p:txBody>
        </p:sp>
        <p:sp>
          <p:nvSpPr>
            <p:cNvPr id="104" name="Google Shape;104;p5"/>
            <p:cNvSpPr/>
            <p:nvPr/>
          </p:nvSpPr>
          <p:spPr>
            <a:xfrm>
              <a:off x="1997271" y="1869175"/>
              <a:ext cx="1647373" cy="823686"/>
            </a:xfrm>
            <a:prstGeom prst="rect">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txBox="1"/>
            <p:nvPr/>
          </p:nvSpPr>
          <p:spPr>
            <a:xfrm>
              <a:off x="1997271" y="1869175"/>
              <a:ext cx="1647373" cy="823686"/>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Montserrat"/>
                <a:buNone/>
              </a:pPr>
              <a:r>
                <a:rPr lang="es-ES" sz="1800" b="0" i="0" u="none" strike="noStrike" cap="none">
                  <a:solidFill>
                    <a:schemeClr val="lt1"/>
                  </a:solidFill>
                  <a:latin typeface="Montserrat"/>
                  <a:ea typeface="Montserrat"/>
                  <a:cs typeface="Montserrat"/>
                  <a:sym typeface="Montserrat"/>
                </a:rPr>
                <a:t>Núcleo principal </a:t>
              </a:r>
              <a:endParaRPr/>
            </a:p>
          </p:txBody>
        </p:sp>
        <p:sp>
          <p:nvSpPr>
            <p:cNvPr id="106" name="Google Shape;106;p5"/>
            <p:cNvSpPr/>
            <p:nvPr/>
          </p:nvSpPr>
          <p:spPr>
            <a:xfrm>
              <a:off x="3990594" y="1869175"/>
              <a:ext cx="1647373" cy="823686"/>
            </a:xfrm>
            <a:prstGeom prst="rect">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txBox="1"/>
            <p:nvPr/>
          </p:nvSpPr>
          <p:spPr>
            <a:xfrm>
              <a:off x="3990594" y="1869175"/>
              <a:ext cx="1647373" cy="823686"/>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Montserrat"/>
                <a:buNone/>
              </a:pPr>
              <a:r>
                <a:rPr lang="es-ES" sz="1800" b="0" i="0" u="none" strike="noStrike" cap="none">
                  <a:solidFill>
                    <a:schemeClr val="lt1"/>
                  </a:solidFill>
                  <a:latin typeface="Montserrat"/>
                  <a:ea typeface="Montserrat"/>
                  <a:cs typeface="Montserrat"/>
                  <a:sym typeface="Montserrat"/>
                </a:rPr>
                <a:t>Núcleo espinal  </a:t>
              </a:r>
              <a:endParaRPr/>
            </a:p>
          </p:txBody>
        </p:sp>
        <p:sp>
          <p:nvSpPr>
            <p:cNvPr id="108" name="Google Shape;108;p5"/>
            <p:cNvSpPr/>
            <p:nvPr/>
          </p:nvSpPr>
          <p:spPr>
            <a:xfrm>
              <a:off x="5983916" y="1869175"/>
              <a:ext cx="1647373" cy="823686"/>
            </a:xfrm>
            <a:prstGeom prst="rect">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txBox="1"/>
            <p:nvPr/>
          </p:nvSpPr>
          <p:spPr>
            <a:xfrm>
              <a:off x="5983916" y="1869175"/>
              <a:ext cx="1647373" cy="823686"/>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Montserrat"/>
                <a:buNone/>
              </a:pPr>
              <a:r>
                <a:rPr lang="es-ES" sz="1800" b="0" i="0" u="none" strike="noStrike" cap="none">
                  <a:solidFill>
                    <a:schemeClr val="lt1"/>
                  </a:solidFill>
                  <a:latin typeface="Montserrat"/>
                  <a:ea typeface="Montserrat"/>
                  <a:cs typeface="Montserrat"/>
                  <a:sym typeface="Montserrat"/>
                </a:rPr>
                <a:t>Núcleo mesencefálico</a:t>
              </a:r>
              <a:endParaRPr/>
            </a:p>
          </p:txBody>
        </p:sp>
      </p:grpSp>
      <p:pic>
        <p:nvPicPr>
          <p:cNvPr id="110" name="Google Shape;110;p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498937" y="1561699"/>
            <a:ext cx="7449811" cy="4246147"/>
          </a:xfrm>
          <a:prstGeom prst="rect">
            <a:avLst/>
          </a:prstGeom>
          <a:noFill/>
          <a:ln>
            <a:noFill/>
          </a:ln>
        </p:spPr>
      </p:pic>
      <p:sp>
        <p:nvSpPr>
          <p:cNvPr id="111" name="Google Shape;111;p5"/>
          <p:cNvSpPr/>
          <p:nvPr/>
        </p:nvSpPr>
        <p:spPr>
          <a:xfrm>
            <a:off x="7819935" y="2558094"/>
            <a:ext cx="477187" cy="462210"/>
          </a:xfrm>
          <a:prstGeom prst="ellipse">
            <a:avLst/>
          </a:prstGeom>
          <a:noFill/>
          <a:ln w="28575"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2" name="Google Shape;112;p5"/>
          <p:cNvSpPr/>
          <p:nvPr/>
        </p:nvSpPr>
        <p:spPr>
          <a:xfrm>
            <a:off x="7746068" y="4833216"/>
            <a:ext cx="477185" cy="463085"/>
          </a:xfrm>
          <a:prstGeom prst="ellipse">
            <a:avLst/>
          </a:prstGeom>
          <a:noFill/>
          <a:ln w="28575"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p5"/>
          <p:cNvSpPr/>
          <p:nvPr/>
        </p:nvSpPr>
        <p:spPr>
          <a:xfrm>
            <a:off x="7746068" y="3390574"/>
            <a:ext cx="428467" cy="463085"/>
          </a:xfrm>
          <a:prstGeom prst="ellipse">
            <a:avLst/>
          </a:prstGeom>
          <a:noFill/>
          <a:ln w="28575"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4" name="Google Shape;114;p5"/>
          <p:cNvSpPr/>
          <p:nvPr/>
        </p:nvSpPr>
        <p:spPr>
          <a:xfrm>
            <a:off x="8332336" y="3380366"/>
            <a:ext cx="477186" cy="463085"/>
          </a:xfrm>
          <a:prstGeom prst="ellipse">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5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6"/>
          <p:cNvSpPr txBox="1">
            <a:spLocks noGrp="1"/>
          </p:cNvSpPr>
          <p:nvPr>
            <p:ph type="body" idx="1"/>
          </p:nvPr>
        </p:nvSpPr>
        <p:spPr>
          <a:xfrm>
            <a:off x="838200" y="2081122"/>
            <a:ext cx="10515600" cy="3906933"/>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rgbClr val="152B48"/>
              </a:buClr>
              <a:buSzPts val="2800"/>
              <a:buNone/>
            </a:pPr>
            <a:endParaRPr>
              <a:latin typeface="Montserrat"/>
              <a:ea typeface="Montserrat"/>
              <a:cs typeface="Montserrat"/>
              <a:sym typeface="Montserrat"/>
            </a:endParaRPr>
          </a:p>
          <a:p>
            <a:pPr marL="685800" lvl="1" indent="-76200" algn="l" rtl="0">
              <a:lnSpc>
                <a:spcPct val="90000"/>
              </a:lnSpc>
              <a:spcBef>
                <a:spcPts val="500"/>
              </a:spcBef>
              <a:spcAft>
                <a:spcPts val="0"/>
              </a:spcAft>
              <a:buClr>
                <a:srgbClr val="152B48"/>
              </a:buClr>
              <a:buSzPts val="2400"/>
              <a:buNone/>
            </a:pPr>
            <a:endParaRPr>
              <a:latin typeface="Montserrat"/>
              <a:ea typeface="Montserrat"/>
              <a:cs typeface="Montserrat"/>
              <a:sym typeface="Montserrat"/>
            </a:endParaRPr>
          </a:p>
          <a:p>
            <a:pPr marL="685800" lvl="1" indent="-76200" algn="l" rtl="0">
              <a:lnSpc>
                <a:spcPct val="90000"/>
              </a:lnSpc>
              <a:spcBef>
                <a:spcPts val="500"/>
              </a:spcBef>
              <a:spcAft>
                <a:spcPts val="0"/>
              </a:spcAft>
              <a:buClr>
                <a:srgbClr val="152B48"/>
              </a:buClr>
              <a:buSzPts val="2400"/>
              <a:buNone/>
            </a:pPr>
            <a:endParaRPr>
              <a:latin typeface="Montserrat"/>
              <a:ea typeface="Montserrat"/>
              <a:cs typeface="Montserrat"/>
              <a:sym typeface="Montserrat"/>
            </a:endParaRPr>
          </a:p>
        </p:txBody>
      </p:sp>
      <p:pic>
        <p:nvPicPr>
          <p:cNvPr id="121" name="Google Shape;121;p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465334" y="416560"/>
            <a:ext cx="7141486" cy="5745480"/>
          </a:xfrm>
          <a:prstGeom prst="rect">
            <a:avLst/>
          </a:prstGeom>
          <a:noFill/>
          <a:ln>
            <a:noFill/>
          </a:ln>
        </p:spPr>
      </p:pic>
      <p:pic>
        <p:nvPicPr>
          <p:cNvPr id="122" name="Google Shape;122;p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726045" y="416560"/>
            <a:ext cx="7018915" cy="57753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7"/>
          <p:cNvSpPr txBox="1">
            <a:spLocks noGrp="1"/>
          </p:cNvSpPr>
          <p:nvPr>
            <p:ph type="body" idx="1"/>
          </p:nvPr>
        </p:nvSpPr>
        <p:spPr>
          <a:xfrm>
            <a:off x="838200" y="2081122"/>
            <a:ext cx="10515600" cy="3906933"/>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rgbClr val="152B48"/>
              </a:buClr>
              <a:buSzPts val="2800"/>
              <a:buNone/>
            </a:pPr>
            <a:endParaRPr>
              <a:latin typeface="Montserrat"/>
              <a:ea typeface="Montserrat"/>
              <a:cs typeface="Montserrat"/>
              <a:sym typeface="Montserrat"/>
            </a:endParaRPr>
          </a:p>
          <a:p>
            <a:pPr marL="685800" lvl="1" indent="-76200" algn="l" rtl="0">
              <a:lnSpc>
                <a:spcPct val="90000"/>
              </a:lnSpc>
              <a:spcBef>
                <a:spcPts val="500"/>
              </a:spcBef>
              <a:spcAft>
                <a:spcPts val="0"/>
              </a:spcAft>
              <a:buClr>
                <a:srgbClr val="152B48"/>
              </a:buClr>
              <a:buSzPts val="2400"/>
              <a:buNone/>
            </a:pPr>
            <a:endParaRPr>
              <a:latin typeface="Montserrat"/>
              <a:ea typeface="Montserrat"/>
              <a:cs typeface="Montserrat"/>
              <a:sym typeface="Montserrat"/>
            </a:endParaRPr>
          </a:p>
          <a:p>
            <a:pPr marL="685800" lvl="1" indent="-76200" algn="l" rtl="0">
              <a:lnSpc>
                <a:spcPct val="90000"/>
              </a:lnSpc>
              <a:spcBef>
                <a:spcPts val="500"/>
              </a:spcBef>
              <a:spcAft>
                <a:spcPts val="0"/>
              </a:spcAft>
              <a:buClr>
                <a:srgbClr val="152B48"/>
              </a:buClr>
              <a:buSzPts val="2400"/>
              <a:buNone/>
            </a:pPr>
            <a:endParaRPr>
              <a:latin typeface="Montserrat"/>
              <a:ea typeface="Montserrat"/>
              <a:cs typeface="Montserrat"/>
              <a:sym typeface="Montserrat"/>
            </a:endParaRPr>
          </a:p>
        </p:txBody>
      </p:sp>
      <p:pic>
        <p:nvPicPr>
          <p:cNvPr id="129" name="Google Shape;129;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96001" y="796377"/>
            <a:ext cx="5237234" cy="4657620"/>
          </a:xfrm>
          <a:prstGeom prst="rect">
            <a:avLst/>
          </a:prstGeom>
          <a:noFill/>
          <a:ln>
            <a:noFill/>
          </a:ln>
        </p:spPr>
      </p:pic>
      <p:pic>
        <p:nvPicPr>
          <p:cNvPr id="130" name="Google Shape;130;p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096000" y="392523"/>
            <a:ext cx="5396008" cy="580996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378960" y="1026883"/>
            <a:ext cx="7711440" cy="480423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42580" y="1219200"/>
            <a:ext cx="8271923" cy="4419600"/>
          </a:xfrm>
          <a:prstGeom prst="rect">
            <a:avLst/>
          </a:prstGeom>
          <a:noFill/>
          <a:ln>
            <a:noFill/>
          </a:ln>
        </p:spPr>
      </p:pic>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4055</Words>
  <Application>Microsoft Office PowerPoint</Application>
  <PresentationFormat>Panorámica</PresentationFormat>
  <Paragraphs>403</Paragraphs>
  <Slides>31</Slides>
  <Notes>31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31</vt:i4>
      </vt:variant>
    </vt:vector>
  </HeadingPairs>
  <TitlesOfParts>
    <vt:vector size="35" baseType="lpstr">
      <vt:lpstr>Arial</vt:lpstr>
      <vt:lpstr>Calibri</vt:lpstr>
      <vt:lpstr>Montserrat</vt:lpstr>
      <vt:lpstr>Tema de Office</vt:lpstr>
      <vt:lpstr>Neuralgia trigeminal </vt:lpstr>
      <vt:lpstr>Pregunta 1</vt:lpstr>
      <vt:lpstr>Pregunta 2</vt:lpstr>
      <vt:lpstr>Pregunta 3</vt:lpstr>
      <vt:lpstr>Porciones del trigémino </vt:lpstr>
      <vt:lpstr>Presentación de PowerPoint</vt:lpstr>
      <vt:lpstr>Presentación de PowerPoint</vt:lpstr>
      <vt:lpstr>Presentación de PowerPoint</vt:lpstr>
      <vt:lpstr>Presentación de PowerPoint</vt:lpstr>
      <vt:lpstr>Presentación de PowerPoint</vt:lpstr>
      <vt:lpstr>Perlas significativas</vt:lpstr>
      <vt:lpstr>Definición </vt:lpstr>
      <vt:lpstr>Epidemiología</vt:lpstr>
      <vt:lpstr>Fisiopatología NT clásica </vt:lpstr>
      <vt:lpstr>Etiología secundaria</vt:lpstr>
      <vt:lpstr>Presentación de PowerPoint</vt:lpstr>
      <vt:lpstr>Diagnóstico clínico: interrogatorio</vt:lpstr>
      <vt:lpstr>Diagnóstico clínico: examen físico</vt:lpstr>
      <vt:lpstr>Neuralgia del trigémino secundaria</vt:lpstr>
      <vt:lpstr>Neuroimagen en neuralgia trigeminal </vt:lpstr>
      <vt:lpstr>Diagnóstico etiológico: neurofisiológicos</vt:lpstr>
      <vt:lpstr>Diagnóstico diferencial </vt:lpstr>
      <vt:lpstr>Tratamiento quirúrgico</vt:lpstr>
      <vt:lpstr>Tratamiento de neuralgia trigeminal 2019</vt:lpstr>
      <vt:lpstr>Tratamiento farmacológico</vt:lpstr>
      <vt:lpstr>Presentación de PowerPoint</vt:lpstr>
      <vt:lpstr>Presentación de PowerPoint</vt:lpstr>
      <vt:lpstr>Pregunta 1</vt:lpstr>
      <vt:lpstr>Pregunta 2</vt:lpstr>
      <vt:lpstr>Pregunta 3</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Neuralgia trigeminal </dc:title>
  <dc:creator>RAFAEL HERNANDO BERNAL COBO</dc:creator>
  <cp:lastModifiedBy>User</cp:lastModifiedBy>
  <cp:revision>1</cp:revision>
  <dcterms:created xsi:type="dcterms:W3CDTF">2020-01-29T04:08:06Z</dcterms:created>
  <dcterms:modified xsi:type="dcterms:W3CDTF">2021-03-03T15:13:36Z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1988771</vt:lpwstr>
  </property>
  <property fmtid="{D5CDD505-2E9C-101B-9397-08002B2CF9AE}" name="NXPowerLiteSettings" pid="3">
    <vt:lpwstr>C7000400038000</vt:lpwstr>
  </property>
  <property fmtid="{D5CDD505-2E9C-101B-9397-08002B2CF9AE}" name="NXPowerLiteVersion" pid="4">
    <vt:lpwstr>S9.0.3</vt:lpwstr>
  </property>
</Properties>
</file>