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theme+xml" PartName="/ppt/theme/theme2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536" r:id="rId2"/>
    <p:sldId id="556" r:id="rId3"/>
    <p:sldId id="336" r:id="rId4"/>
    <p:sldId id="337" r:id="rId5"/>
    <p:sldId id="558" r:id="rId6"/>
    <p:sldId id="559" r:id="rId7"/>
    <p:sldId id="260" r:id="rId8"/>
    <p:sldId id="560" r:id="rId9"/>
    <p:sldId id="356" r:id="rId10"/>
    <p:sldId id="357" r:id="rId11"/>
    <p:sldId id="358" r:id="rId12"/>
    <p:sldId id="359" r:id="rId13"/>
    <p:sldId id="271" r:id="rId14"/>
    <p:sldId id="561" r:id="rId15"/>
    <p:sldId id="272" r:id="rId16"/>
    <p:sldId id="273" r:id="rId17"/>
    <p:sldId id="277" r:id="rId18"/>
    <p:sldId id="284" r:id="rId19"/>
    <p:sldId id="285" r:id="rId20"/>
    <p:sldId id="288" r:id="rId21"/>
    <p:sldId id="292" r:id="rId22"/>
    <p:sldId id="293" r:id="rId23"/>
    <p:sldId id="296" r:id="rId24"/>
    <p:sldId id="297" r:id="rId25"/>
    <p:sldId id="298" r:id="rId26"/>
    <p:sldId id="299" r:id="rId27"/>
    <p:sldId id="300" r:id="rId28"/>
    <p:sldId id="398" r:id="rId29"/>
    <p:sldId id="399" r:id="rId30"/>
    <p:sldId id="400" r:id="rId31"/>
    <p:sldId id="562" r:id="rId3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0798"/>
  </p:normalViewPr>
  <p:slideViewPr>
    <p:cSldViewPr snapToGrid="0" showGuides="1">
      <p:cViewPr varScale="1">
        <p:scale>
          <a:sx n="78" d="100"/>
          <a:sy n="78" d="100"/>
        </p:scale>
        <p:origin x="87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164778-E4FB-491B-9B20-85455997D4DE}" type="doc">
      <dgm:prSet loTypeId="urn:microsoft.com/office/officeart/2005/8/layout/pyramid2" loCatId="list" qsTypeId="urn:microsoft.com/office/officeart/2005/8/quickstyle/3d2" qsCatId="3D" csTypeId="urn:microsoft.com/office/officeart/2005/8/colors/accent1_2" csCatId="accent1" phldr="1"/>
      <dgm:spPr/>
    </dgm:pt>
    <dgm:pt modelId="{44BC3E50-0477-448C-B915-75CDC2ED1F17}">
      <dgm:prSet phldrT="[Texto]"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Sepsis severa</a:t>
          </a:r>
        </a:p>
      </dgm:t>
    </dgm:pt>
    <dgm:pt modelId="{91136EDB-5023-4D5A-8D9B-62DF0AEF0BA1}" type="parTrans" cxnId="{8AD083AE-F049-4EAC-B513-92F9C055B7D8}">
      <dgm:prSet/>
      <dgm:spPr/>
      <dgm:t>
        <a:bodyPr/>
        <a:lstStyle/>
        <a:p>
          <a:endParaRPr lang="es-CO">
            <a:solidFill>
              <a:srgbClr val="152B48"/>
            </a:solidFill>
          </a:endParaRPr>
        </a:p>
      </dgm:t>
    </dgm:pt>
    <dgm:pt modelId="{F0500F5F-336C-4B3E-836D-C1AE01B5C2C0}" type="sibTrans" cxnId="{8AD083AE-F049-4EAC-B513-92F9C055B7D8}">
      <dgm:prSet/>
      <dgm:spPr/>
      <dgm:t>
        <a:bodyPr/>
        <a:lstStyle/>
        <a:p>
          <a:endParaRPr lang="es-CO">
            <a:solidFill>
              <a:srgbClr val="152B48"/>
            </a:solidFill>
          </a:endParaRPr>
        </a:p>
      </dgm:t>
    </dgm:pt>
    <dgm:pt modelId="{CED76CC0-015A-4A72-8CA2-3695627B6D7C}">
      <dgm:prSet phldrT="[Texto]"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Disfunción de un órgano</a:t>
          </a:r>
        </a:p>
      </dgm:t>
    </dgm:pt>
    <dgm:pt modelId="{6E157482-8CCF-4B82-9E79-6871D10177D6}" type="parTrans" cxnId="{9F3F4FA0-F793-4C82-8F52-4B3DB6342F3E}">
      <dgm:prSet/>
      <dgm:spPr/>
      <dgm:t>
        <a:bodyPr/>
        <a:lstStyle/>
        <a:p>
          <a:endParaRPr lang="es-CO">
            <a:solidFill>
              <a:srgbClr val="152B48"/>
            </a:solidFill>
          </a:endParaRPr>
        </a:p>
      </dgm:t>
    </dgm:pt>
    <dgm:pt modelId="{8847D163-C156-40C2-81B1-1177F6B67A0A}" type="sibTrans" cxnId="{9F3F4FA0-F793-4C82-8F52-4B3DB6342F3E}">
      <dgm:prSet/>
      <dgm:spPr/>
      <dgm:t>
        <a:bodyPr/>
        <a:lstStyle/>
        <a:p>
          <a:endParaRPr lang="es-CO">
            <a:solidFill>
              <a:srgbClr val="152B48"/>
            </a:solidFill>
          </a:endParaRPr>
        </a:p>
      </dgm:t>
    </dgm:pt>
    <dgm:pt modelId="{4186880C-692D-4948-B93F-8D05F1E5D0CC}">
      <dgm:prSet phldrT="[Texto]"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Shock séptico</a:t>
          </a:r>
        </a:p>
      </dgm:t>
    </dgm:pt>
    <dgm:pt modelId="{F5F4ABAB-E5EF-4153-B3F1-3ED724E13BA8}" type="parTrans" cxnId="{D32CE5B3-3291-40B6-8359-F02CC0F371B0}">
      <dgm:prSet/>
      <dgm:spPr/>
      <dgm:t>
        <a:bodyPr/>
        <a:lstStyle/>
        <a:p>
          <a:endParaRPr lang="es-CO">
            <a:solidFill>
              <a:srgbClr val="152B48"/>
            </a:solidFill>
          </a:endParaRPr>
        </a:p>
      </dgm:t>
    </dgm:pt>
    <dgm:pt modelId="{26B67DDC-F4E3-4B29-B78E-2BCFE005F507}" type="sibTrans" cxnId="{D32CE5B3-3291-40B6-8359-F02CC0F371B0}">
      <dgm:prSet/>
      <dgm:spPr/>
      <dgm:t>
        <a:bodyPr/>
        <a:lstStyle/>
        <a:p>
          <a:endParaRPr lang="es-CO">
            <a:solidFill>
              <a:srgbClr val="152B48"/>
            </a:solidFill>
          </a:endParaRPr>
        </a:p>
      </dgm:t>
    </dgm:pt>
    <dgm:pt modelId="{7E0AA8B3-DD0C-4013-9C42-207604B49238}">
      <dgm:prSet phldrT="[Texto]"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7% – 8%</a:t>
          </a:r>
        </a:p>
      </dgm:t>
    </dgm:pt>
    <dgm:pt modelId="{CDEA7408-0DFF-4751-B3E8-F08B099AC97A}" type="parTrans" cxnId="{C5809AEC-C287-4822-9AA6-A67DD60EE2E8}">
      <dgm:prSet/>
      <dgm:spPr/>
      <dgm:t>
        <a:bodyPr/>
        <a:lstStyle/>
        <a:p>
          <a:endParaRPr lang="es-CO">
            <a:solidFill>
              <a:srgbClr val="152B48"/>
            </a:solidFill>
          </a:endParaRPr>
        </a:p>
      </dgm:t>
    </dgm:pt>
    <dgm:pt modelId="{96069C0B-E844-4A86-B4D3-5876A5BC94D5}" type="sibTrans" cxnId="{C5809AEC-C287-4822-9AA6-A67DD60EE2E8}">
      <dgm:prSet/>
      <dgm:spPr/>
      <dgm:t>
        <a:bodyPr/>
        <a:lstStyle/>
        <a:p>
          <a:endParaRPr lang="es-CO">
            <a:solidFill>
              <a:srgbClr val="152B48"/>
            </a:solidFill>
          </a:endParaRPr>
        </a:p>
      </dgm:t>
    </dgm:pt>
    <dgm:pt modelId="{FCA0A7D5-2D8C-4334-9E10-46B07979F4B2}">
      <dgm:prSet phldrT="[Texto]"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20% - 30%</a:t>
          </a:r>
        </a:p>
      </dgm:t>
    </dgm:pt>
    <dgm:pt modelId="{ED194682-8C14-4E43-94A9-6BACB75EE238}" type="parTrans" cxnId="{826AECA4-23A1-4BBA-95C5-2473DEDD2208}">
      <dgm:prSet/>
      <dgm:spPr/>
      <dgm:t>
        <a:bodyPr/>
        <a:lstStyle/>
        <a:p>
          <a:endParaRPr lang="es-CO">
            <a:solidFill>
              <a:srgbClr val="152B48"/>
            </a:solidFill>
          </a:endParaRPr>
        </a:p>
      </dgm:t>
    </dgm:pt>
    <dgm:pt modelId="{07AF93D7-B66C-4C16-A8F6-03EA558BE8ED}" type="sibTrans" cxnId="{826AECA4-23A1-4BBA-95C5-2473DEDD2208}">
      <dgm:prSet/>
      <dgm:spPr/>
      <dgm:t>
        <a:bodyPr/>
        <a:lstStyle/>
        <a:p>
          <a:endParaRPr lang="es-CO">
            <a:solidFill>
              <a:srgbClr val="152B48"/>
            </a:solidFill>
          </a:endParaRPr>
        </a:p>
      </dgm:t>
    </dgm:pt>
    <dgm:pt modelId="{98050D90-DAAE-4606-ADEF-682693B1E758}">
      <dgm:prSet phldrT="[Texto]"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anose="00000500000000000000" pitchFamily="50" charset="0"/>
            </a:rPr>
            <a:t>60%</a:t>
          </a:r>
        </a:p>
      </dgm:t>
    </dgm:pt>
    <dgm:pt modelId="{F09508A4-D840-45EF-8CCF-BA72AD32C5EC}" type="parTrans" cxnId="{3B3E56CF-3CE4-4DFD-A8B8-DB7CE3FC78E4}">
      <dgm:prSet/>
      <dgm:spPr/>
      <dgm:t>
        <a:bodyPr/>
        <a:lstStyle/>
        <a:p>
          <a:endParaRPr lang="es-CO">
            <a:solidFill>
              <a:srgbClr val="152B48"/>
            </a:solidFill>
          </a:endParaRPr>
        </a:p>
      </dgm:t>
    </dgm:pt>
    <dgm:pt modelId="{BAA34E8A-BAFB-41AD-952B-C6490822555D}" type="sibTrans" cxnId="{3B3E56CF-3CE4-4DFD-A8B8-DB7CE3FC78E4}">
      <dgm:prSet/>
      <dgm:spPr/>
      <dgm:t>
        <a:bodyPr/>
        <a:lstStyle/>
        <a:p>
          <a:endParaRPr lang="es-CO">
            <a:solidFill>
              <a:srgbClr val="152B48"/>
            </a:solidFill>
          </a:endParaRPr>
        </a:p>
      </dgm:t>
    </dgm:pt>
    <dgm:pt modelId="{29CA7C8C-4D3E-4807-8C82-22B4E42B6C68}" type="pres">
      <dgm:prSet presAssocID="{3E164778-E4FB-491B-9B20-85455997D4DE}" presName="compositeShape" presStyleCnt="0">
        <dgm:presLayoutVars>
          <dgm:dir/>
          <dgm:resizeHandles/>
        </dgm:presLayoutVars>
      </dgm:prSet>
      <dgm:spPr/>
    </dgm:pt>
    <dgm:pt modelId="{1DEAD24A-FAC5-42FE-A3A4-445F34505D00}" type="pres">
      <dgm:prSet presAssocID="{3E164778-E4FB-491B-9B20-85455997D4DE}" presName="pyramid" presStyleLbl="node1" presStyleIdx="0" presStyleCnt="1" custScaleX="115152" custLinFactNeighborX="-259" custLinFactNeighborY="-3600"/>
      <dgm:spPr/>
    </dgm:pt>
    <dgm:pt modelId="{119300A2-9EEC-4AB0-BE8E-CC62F8185D36}" type="pres">
      <dgm:prSet presAssocID="{3E164778-E4FB-491B-9B20-85455997D4DE}" presName="theList" presStyleCnt="0"/>
      <dgm:spPr/>
    </dgm:pt>
    <dgm:pt modelId="{A094CBD5-7826-4007-89D9-2C98B9BAAA97}" type="pres">
      <dgm:prSet presAssocID="{44BC3E50-0477-448C-B915-75CDC2ED1F17}" presName="aNode" presStyleLbl="fgAcc1" presStyleIdx="0" presStyleCnt="6" custScaleX="100334" custScaleY="1023286" custLinFactX="-8193" custLinFactY="1274625" custLinFactNeighborX="-100000" custLinFactNeighborY="1300000">
        <dgm:presLayoutVars>
          <dgm:bulletEnabled val="1"/>
        </dgm:presLayoutVars>
      </dgm:prSet>
      <dgm:spPr/>
    </dgm:pt>
    <dgm:pt modelId="{55CA5A77-F68E-4AA9-AFAF-EFBDB0E85711}" type="pres">
      <dgm:prSet presAssocID="{44BC3E50-0477-448C-B915-75CDC2ED1F17}" presName="aSpace" presStyleCnt="0"/>
      <dgm:spPr/>
    </dgm:pt>
    <dgm:pt modelId="{A12BC1D9-C906-407A-BE11-ED680806111D}" type="pres">
      <dgm:prSet presAssocID="{7E0AA8B3-DD0C-4013-9C42-207604B49238}" presName="aNode" presStyleLbl="fgAcc1" presStyleIdx="1" presStyleCnt="6" custScaleX="63223" custScaleY="1023286" custLinFactY="351340" custLinFactNeighborX="-5050" custLinFactNeighborY="400000">
        <dgm:presLayoutVars>
          <dgm:bulletEnabled val="1"/>
        </dgm:presLayoutVars>
      </dgm:prSet>
      <dgm:spPr/>
    </dgm:pt>
    <dgm:pt modelId="{CEF8D7FD-C614-47C2-B67C-B900D82FDD9A}" type="pres">
      <dgm:prSet presAssocID="{7E0AA8B3-DD0C-4013-9C42-207604B49238}" presName="aSpace" presStyleCnt="0"/>
      <dgm:spPr/>
    </dgm:pt>
    <dgm:pt modelId="{44F0D5DF-0459-47FD-881B-1B9D763E4119}" type="pres">
      <dgm:prSet presAssocID="{FCA0A7D5-2D8C-4334-9E10-46B07979F4B2}" presName="aNode" presStyleLbl="fgAcc1" presStyleIdx="2" presStyleCnt="6" custScaleX="63223" custScaleY="1023286" custLinFactY="856356" custLinFactNeighborX="-5097" custLinFactNeighborY="900000">
        <dgm:presLayoutVars>
          <dgm:bulletEnabled val="1"/>
        </dgm:presLayoutVars>
      </dgm:prSet>
      <dgm:spPr/>
    </dgm:pt>
    <dgm:pt modelId="{25D4DC40-1D9F-46D4-BE0D-E34892513EB7}" type="pres">
      <dgm:prSet presAssocID="{FCA0A7D5-2D8C-4334-9E10-46B07979F4B2}" presName="aSpace" presStyleCnt="0"/>
      <dgm:spPr/>
    </dgm:pt>
    <dgm:pt modelId="{568B7D09-137B-484C-ADCA-710D1899A0A7}" type="pres">
      <dgm:prSet presAssocID="{98050D90-DAAE-4606-ADEF-682693B1E758}" presName="aNode" presStyleLbl="fgAcc1" presStyleIdx="3" presStyleCnt="6" custScaleX="63223" custScaleY="1023286" custLinFactY="1382115" custLinFactNeighborX="-4336" custLinFactNeighborY="1400000">
        <dgm:presLayoutVars>
          <dgm:bulletEnabled val="1"/>
        </dgm:presLayoutVars>
      </dgm:prSet>
      <dgm:spPr/>
    </dgm:pt>
    <dgm:pt modelId="{626C0C7A-99E1-4C3A-A429-FDB2FAF9AA62}" type="pres">
      <dgm:prSet presAssocID="{98050D90-DAAE-4606-ADEF-682693B1E758}" presName="aSpace" presStyleCnt="0"/>
      <dgm:spPr/>
    </dgm:pt>
    <dgm:pt modelId="{2A005308-3B87-412B-9235-20E17298EFA6}" type="pres">
      <dgm:prSet presAssocID="{CED76CC0-015A-4A72-8CA2-3695627B6D7C}" presName="aNode" presStyleLbl="fgAcc1" presStyleIdx="4" presStyleCnt="6" custScaleX="100334" custScaleY="1023286" custLinFactX="-8193" custLinFactY="-977716" custLinFactNeighborX="-100000" custLinFactNeighborY="-1000000">
        <dgm:presLayoutVars>
          <dgm:bulletEnabled val="1"/>
        </dgm:presLayoutVars>
      </dgm:prSet>
      <dgm:spPr/>
    </dgm:pt>
    <dgm:pt modelId="{6DDCFE62-2333-454A-A161-7CEEF92729EE}" type="pres">
      <dgm:prSet presAssocID="{CED76CC0-015A-4A72-8CA2-3695627B6D7C}" presName="aSpace" presStyleCnt="0"/>
      <dgm:spPr/>
    </dgm:pt>
    <dgm:pt modelId="{7897A0E1-DDA0-448F-B928-AA85BF8318C1}" type="pres">
      <dgm:prSet presAssocID="{4186880C-692D-4948-B93F-8D05F1E5D0CC}" presName="aNode" presStyleLbl="fgAcc1" presStyleIdx="5" presStyleCnt="6" custScaleX="100334" custScaleY="1023286" custLinFactX="-8193" custLinFactY="-555460" custLinFactNeighborX="-100000" custLinFactNeighborY="-600000">
        <dgm:presLayoutVars>
          <dgm:bulletEnabled val="1"/>
        </dgm:presLayoutVars>
      </dgm:prSet>
      <dgm:spPr/>
    </dgm:pt>
    <dgm:pt modelId="{403228C6-9795-4C72-9BDC-5DFF70CF036B}" type="pres">
      <dgm:prSet presAssocID="{4186880C-692D-4948-B93F-8D05F1E5D0CC}" presName="aSpace" presStyleCnt="0"/>
      <dgm:spPr/>
    </dgm:pt>
  </dgm:ptLst>
  <dgm:cxnLst>
    <dgm:cxn modelId="{9F3F4FA0-F793-4C82-8F52-4B3DB6342F3E}" srcId="{3E164778-E4FB-491B-9B20-85455997D4DE}" destId="{CED76CC0-015A-4A72-8CA2-3695627B6D7C}" srcOrd="4" destOrd="0" parTransId="{6E157482-8CCF-4B82-9E79-6871D10177D6}" sibTransId="{8847D163-C156-40C2-81B1-1177F6B67A0A}"/>
    <dgm:cxn modelId="{826AECA4-23A1-4BBA-95C5-2473DEDD2208}" srcId="{3E164778-E4FB-491B-9B20-85455997D4DE}" destId="{FCA0A7D5-2D8C-4334-9E10-46B07979F4B2}" srcOrd="2" destOrd="0" parTransId="{ED194682-8C14-4E43-94A9-6BACB75EE238}" sibTransId="{07AF93D7-B66C-4C16-A8F6-03EA558BE8ED}"/>
    <dgm:cxn modelId="{8AD083AE-F049-4EAC-B513-92F9C055B7D8}" srcId="{3E164778-E4FB-491B-9B20-85455997D4DE}" destId="{44BC3E50-0477-448C-B915-75CDC2ED1F17}" srcOrd="0" destOrd="0" parTransId="{91136EDB-5023-4D5A-8D9B-62DF0AEF0BA1}" sibTransId="{F0500F5F-336C-4B3E-836D-C1AE01B5C2C0}"/>
    <dgm:cxn modelId="{EB8596AE-5F9D-4AE6-8075-A7676D1F8E12}" type="presOf" srcId="{44BC3E50-0477-448C-B915-75CDC2ED1F17}" destId="{A094CBD5-7826-4007-89D9-2C98B9BAAA97}" srcOrd="0" destOrd="0" presId="urn:microsoft.com/office/officeart/2005/8/layout/pyramid2"/>
    <dgm:cxn modelId="{D32CE5B3-3291-40B6-8359-F02CC0F371B0}" srcId="{3E164778-E4FB-491B-9B20-85455997D4DE}" destId="{4186880C-692D-4948-B93F-8D05F1E5D0CC}" srcOrd="5" destOrd="0" parTransId="{F5F4ABAB-E5EF-4153-B3F1-3ED724E13BA8}" sibTransId="{26B67DDC-F4E3-4B29-B78E-2BCFE005F507}"/>
    <dgm:cxn modelId="{2C2236CA-C2F9-47BE-B246-9AB6718B173D}" type="presOf" srcId="{7E0AA8B3-DD0C-4013-9C42-207604B49238}" destId="{A12BC1D9-C906-407A-BE11-ED680806111D}" srcOrd="0" destOrd="0" presId="urn:microsoft.com/office/officeart/2005/8/layout/pyramid2"/>
    <dgm:cxn modelId="{DF47B4CD-7583-4B5B-83E4-91354F9BB755}" type="presOf" srcId="{FCA0A7D5-2D8C-4334-9E10-46B07979F4B2}" destId="{44F0D5DF-0459-47FD-881B-1B9D763E4119}" srcOrd="0" destOrd="0" presId="urn:microsoft.com/office/officeart/2005/8/layout/pyramid2"/>
    <dgm:cxn modelId="{3B3E56CF-3CE4-4DFD-A8B8-DB7CE3FC78E4}" srcId="{3E164778-E4FB-491B-9B20-85455997D4DE}" destId="{98050D90-DAAE-4606-ADEF-682693B1E758}" srcOrd="3" destOrd="0" parTransId="{F09508A4-D840-45EF-8CCF-BA72AD32C5EC}" sibTransId="{BAA34E8A-BAFB-41AD-952B-C6490822555D}"/>
    <dgm:cxn modelId="{6194DDDA-EB17-43BB-927F-A5189AA14D09}" type="presOf" srcId="{98050D90-DAAE-4606-ADEF-682693B1E758}" destId="{568B7D09-137B-484C-ADCA-710D1899A0A7}" srcOrd="0" destOrd="0" presId="urn:microsoft.com/office/officeart/2005/8/layout/pyramid2"/>
    <dgm:cxn modelId="{9A2A40EC-D744-481E-8196-2196439FFDBE}" type="presOf" srcId="{4186880C-692D-4948-B93F-8D05F1E5D0CC}" destId="{7897A0E1-DDA0-448F-B928-AA85BF8318C1}" srcOrd="0" destOrd="0" presId="urn:microsoft.com/office/officeart/2005/8/layout/pyramid2"/>
    <dgm:cxn modelId="{C5809AEC-C287-4822-9AA6-A67DD60EE2E8}" srcId="{3E164778-E4FB-491B-9B20-85455997D4DE}" destId="{7E0AA8B3-DD0C-4013-9C42-207604B49238}" srcOrd="1" destOrd="0" parTransId="{CDEA7408-0DFF-4751-B3E8-F08B099AC97A}" sibTransId="{96069C0B-E844-4A86-B4D3-5876A5BC94D5}"/>
    <dgm:cxn modelId="{A5FB76F8-28C0-4DEC-8F02-7D3E23A5C56F}" type="presOf" srcId="{3E164778-E4FB-491B-9B20-85455997D4DE}" destId="{29CA7C8C-4D3E-4807-8C82-22B4E42B6C68}" srcOrd="0" destOrd="0" presId="urn:microsoft.com/office/officeart/2005/8/layout/pyramid2"/>
    <dgm:cxn modelId="{99D92FFD-99E7-47DA-9353-27842101C35C}" type="presOf" srcId="{CED76CC0-015A-4A72-8CA2-3695627B6D7C}" destId="{2A005308-3B87-412B-9235-20E17298EFA6}" srcOrd="0" destOrd="0" presId="urn:microsoft.com/office/officeart/2005/8/layout/pyramid2"/>
    <dgm:cxn modelId="{E2A9F837-8C87-4933-899B-377323E9E52E}" type="presParOf" srcId="{29CA7C8C-4D3E-4807-8C82-22B4E42B6C68}" destId="{1DEAD24A-FAC5-42FE-A3A4-445F34505D00}" srcOrd="0" destOrd="0" presId="urn:microsoft.com/office/officeart/2005/8/layout/pyramid2"/>
    <dgm:cxn modelId="{3011C4A2-DDAB-419C-9348-33149B8DC16C}" type="presParOf" srcId="{29CA7C8C-4D3E-4807-8C82-22B4E42B6C68}" destId="{119300A2-9EEC-4AB0-BE8E-CC62F8185D36}" srcOrd="1" destOrd="0" presId="urn:microsoft.com/office/officeart/2005/8/layout/pyramid2"/>
    <dgm:cxn modelId="{F18E1366-489D-4572-B7B8-67BF001A9DC4}" type="presParOf" srcId="{119300A2-9EEC-4AB0-BE8E-CC62F8185D36}" destId="{A094CBD5-7826-4007-89D9-2C98B9BAAA97}" srcOrd="0" destOrd="0" presId="urn:microsoft.com/office/officeart/2005/8/layout/pyramid2"/>
    <dgm:cxn modelId="{2816B012-F005-4B96-9BCF-4E572F198805}" type="presParOf" srcId="{119300A2-9EEC-4AB0-BE8E-CC62F8185D36}" destId="{55CA5A77-F68E-4AA9-AFAF-EFBDB0E85711}" srcOrd="1" destOrd="0" presId="urn:microsoft.com/office/officeart/2005/8/layout/pyramid2"/>
    <dgm:cxn modelId="{2C93E01C-92EF-4120-A1B7-70CDC0A2F0B4}" type="presParOf" srcId="{119300A2-9EEC-4AB0-BE8E-CC62F8185D36}" destId="{A12BC1D9-C906-407A-BE11-ED680806111D}" srcOrd="2" destOrd="0" presId="urn:microsoft.com/office/officeart/2005/8/layout/pyramid2"/>
    <dgm:cxn modelId="{5C0511A8-DC64-4EAF-A6BD-D8E86857F2E8}" type="presParOf" srcId="{119300A2-9EEC-4AB0-BE8E-CC62F8185D36}" destId="{CEF8D7FD-C614-47C2-B67C-B900D82FDD9A}" srcOrd="3" destOrd="0" presId="urn:microsoft.com/office/officeart/2005/8/layout/pyramid2"/>
    <dgm:cxn modelId="{7705BA1E-A9F5-4BF1-84F9-ACAF33C11A38}" type="presParOf" srcId="{119300A2-9EEC-4AB0-BE8E-CC62F8185D36}" destId="{44F0D5DF-0459-47FD-881B-1B9D763E4119}" srcOrd="4" destOrd="0" presId="urn:microsoft.com/office/officeart/2005/8/layout/pyramid2"/>
    <dgm:cxn modelId="{17C6AF6F-4344-4083-BE6F-81A0A1154295}" type="presParOf" srcId="{119300A2-9EEC-4AB0-BE8E-CC62F8185D36}" destId="{25D4DC40-1D9F-46D4-BE0D-E34892513EB7}" srcOrd="5" destOrd="0" presId="urn:microsoft.com/office/officeart/2005/8/layout/pyramid2"/>
    <dgm:cxn modelId="{23AF41B5-F897-4E19-BEC7-67A3605375EA}" type="presParOf" srcId="{119300A2-9EEC-4AB0-BE8E-CC62F8185D36}" destId="{568B7D09-137B-484C-ADCA-710D1899A0A7}" srcOrd="6" destOrd="0" presId="urn:microsoft.com/office/officeart/2005/8/layout/pyramid2"/>
    <dgm:cxn modelId="{00A1BFDF-E07C-440E-9B09-BE2C5F488E5A}" type="presParOf" srcId="{119300A2-9EEC-4AB0-BE8E-CC62F8185D36}" destId="{626C0C7A-99E1-4C3A-A429-FDB2FAF9AA62}" srcOrd="7" destOrd="0" presId="urn:microsoft.com/office/officeart/2005/8/layout/pyramid2"/>
    <dgm:cxn modelId="{76F344C3-494A-43BB-BDD3-435B6A1B10C7}" type="presParOf" srcId="{119300A2-9EEC-4AB0-BE8E-CC62F8185D36}" destId="{2A005308-3B87-412B-9235-20E17298EFA6}" srcOrd="8" destOrd="0" presId="urn:microsoft.com/office/officeart/2005/8/layout/pyramid2"/>
    <dgm:cxn modelId="{62253606-7D07-4180-9BB2-D225AA00D2D5}" type="presParOf" srcId="{119300A2-9EEC-4AB0-BE8E-CC62F8185D36}" destId="{6DDCFE62-2333-454A-A161-7CEEF92729EE}" srcOrd="9" destOrd="0" presId="urn:microsoft.com/office/officeart/2005/8/layout/pyramid2"/>
    <dgm:cxn modelId="{38305629-E837-4815-99B8-CBC313040921}" type="presParOf" srcId="{119300A2-9EEC-4AB0-BE8E-CC62F8185D36}" destId="{7897A0E1-DDA0-448F-B928-AA85BF8318C1}" srcOrd="10" destOrd="0" presId="urn:microsoft.com/office/officeart/2005/8/layout/pyramid2"/>
    <dgm:cxn modelId="{34E3637E-052E-4613-971C-69A2D92AA8C9}" type="presParOf" srcId="{119300A2-9EEC-4AB0-BE8E-CC62F8185D36}" destId="{403228C6-9795-4C72-9BDC-5DFF70CF036B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E78D8A-E825-4E11-A45A-9F37C650D39F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B486EB8-26D8-49EB-AA96-6D573F6B1AF9}">
      <dgm:prSet phldrT="[Texto]" custT="1"/>
      <dgm:spPr/>
      <dgm:t>
        <a:bodyPr/>
        <a:lstStyle/>
        <a:p>
          <a:r>
            <a:rPr lang="es-CO" sz="1500" b="1" dirty="0">
              <a:latin typeface="Montserrat" panose="00000500000000000000" pitchFamily="50" charset="0"/>
            </a:rPr>
            <a:t>Lactato aumentado. </a:t>
          </a:r>
        </a:p>
        <a:p>
          <a:r>
            <a:rPr lang="es-CO" sz="1500" b="1" dirty="0">
              <a:latin typeface="Montserrat" panose="00000500000000000000" pitchFamily="50" charset="0"/>
            </a:rPr>
            <a:t>Excreta de orina &lt;0,5 ml/kg/h a pesar una adecuada   resucitación con fluidos. </a:t>
          </a:r>
        </a:p>
        <a:p>
          <a:r>
            <a:rPr lang="es-CO" sz="1500" b="1" dirty="0">
              <a:latin typeface="Montserrat" panose="00000500000000000000" pitchFamily="50" charset="0"/>
            </a:rPr>
            <a:t>Creatinina &gt;2,0 mg/dl. </a:t>
          </a:r>
          <a:endParaRPr lang="es-ES" sz="1500" b="1" dirty="0">
            <a:latin typeface="Montserrat" panose="00000500000000000000" pitchFamily="50" charset="0"/>
          </a:endParaRPr>
        </a:p>
      </dgm:t>
    </dgm:pt>
    <dgm:pt modelId="{B05AA1E7-67BC-44E6-930C-2367CF646281}" type="parTrans" cxnId="{97F50403-8FF7-4EC1-AD34-ABA56A5245EA}">
      <dgm:prSet/>
      <dgm:spPr/>
      <dgm:t>
        <a:bodyPr/>
        <a:lstStyle/>
        <a:p>
          <a:endParaRPr lang="es-ES"/>
        </a:p>
      </dgm:t>
    </dgm:pt>
    <dgm:pt modelId="{7E092B2F-1FE4-4F51-9909-F359DF5BCA06}" type="sibTrans" cxnId="{97F50403-8FF7-4EC1-AD34-ABA56A5245EA}">
      <dgm:prSet/>
      <dgm:spPr/>
      <dgm:t>
        <a:bodyPr/>
        <a:lstStyle/>
        <a:p>
          <a:endParaRPr lang="es-ES"/>
        </a:p>
      </dgm:t>
    </dgm:pt>
    <dgm:pt modelId="{1FE47C40-EE23-4709-83E2-8E991D875DB8}">
      <dgm:prSet phldrT="[Texto]"/>
      <dgm:spPr/>
      <dgm:t>
        <a:bodyPr/>
        <a:lstStyle/>
        <a:p>
          <a:r>
            <a:rPr lang="es-CO" b="1" dirty="0">
              <a:latin typeface="Montserrat" panose="00000500000000000000" pitchFamily="50" charset="0"/>
            </a:rPr>
            <a:t>Lesión pulmonar aguda con </a:t>
          </a:r>
          <a:r>
            <a:rPr lang="es-CO" b="1" dirty="0" err="1">
              <a:latin typeface="Montserrat" panose="00000500000000000000" pitchFamily="50" charset="0"/>
            </a:rPr>
            <a:t>PaFi</a:t>
          </a:r>
          <a:r>
            <a:rPr lang="es-CO" b="1" dirty="0">
              <a:latin typeface="Montserrat" panose="00000500000000000000" pitchFamily="50" charset="0"/>
            </a:rPr>
            <a:t> &lt;250 en ausencia de neumonía.</a:t>
          </a:r>
        </a:p>
        <a:p>
          <a:r>
            <a:rPr lang="es-CO" b="1" dirty="0">
              <a:latin typeface="Montserrat" panose="00000500000000000000" pitchFamily="50" charset="0"/>
            </a:rPr>
            <a:t>Lesión pulmonar aguda con </a:t>
          </a:r>
          <a:r>
            <a:rPr lang="es-CO" b="1" dirty="0" err="1">
              <a:latin typeface="Montserrat" panose="00000500000000000000" pitchFamily="50" charset="0"/>
            </a:rPr>
            <a:t>PaFi</a:t>
          </a:r>
          <a:r>
            <a:rPr lang="es-CO" b="1" dirty="0">
              <a:latin typeface="Montserrat" panose="00000500000000000000" pitchFamily="50" charset="0"/>
            </a:rPr>
            <a:t> &lt;200 en presencia de neumonía.</a:t>
          </a:r>
          <a:endParaRPr lang="es-ES" b="1" dirty="0">
            <a:latin typeface="Montserrat" panose="00000500000000000000" pitchFamily="50" charset="0"/>
          </a:endParaRPr>
        </a:p>
      </dgm:t>
    </dgm:pt>
    <dgm:pt modelId="{E4CFD9A9-947A-4B0C-8CA7-089B624DC5EE}" type="parTrans" cxnId="{20F3B9EE-4D0E-4485-BADB-6E4BDCB9B982}">
      <dgm:prSet/>
      <dgm:spPr/>
      <dgm:t>
        <a:bodyPr/>
        <a:lstStyle/>
        <a:p>
          <a:endParaRPr lang="es-ES"/>
        </a:p>
      </dgm:t>
    </dgm:pt>
    <dgm:pt modelId="{52416F1E-F47C-422D-B1AE-17377BCC9FD4}" type="sibTrans" cxnId="{20F3B9EE-4D0E-4485-BADB-6E4BDCB9B982}">
      <dgm:prSet/>
      <dgm:spPr/>
      <dgm:t>
        <a:bodyPr/>
        <a:lstStyle/>
        <a:p>
          <a:endParaRPr lang="es-ES"/>
        </a:p>
      </dgm:t>
    </dgm:pt>
    <dgm:pt modelId="{0CA692B1-AA56-4FA5-8958-7C96E93732D9}">
      <dgm:prSet phldrT="[Texto]"/>
      <dgm:spPr/>
      <dgm:t>
        <a:bodyPr/>
        <a:lstStyle/>
        <a:p>
          <a:r>
            <a:rPr lang="es-CO" dirty="0">
              <a:latin typeface="Montserrat" panose="00000500000000000000" pitchFamily="50" charset="0"/>
            </a:rPr>
            <a:t> </a:t>
          </a:r>
          <a:r>
            <a:rPr lang="es-CO" b="1" dirty="0">
              <a:latin typeface="Montserrat" panose="00000500000000000000" pitchFamily="50" charset="0"/>
            </a:rPr>
            <a:t>Bilirrubina &gt;2 mg/dl. </a:t>
          </a:r>
        </a:p>
        <a:p>
          <a:r>
            <a:rPr lang="es-CO" b="1" dirty="0">
              <a:latin typeface="Montserrat" panose="00000500000000000000" pitchFamily="50" charset="0"/>
            </a:rPr>
            <a:t> Recuento de plaquetas &lt;100.000 mm3. </a:t>
          </a:r>
        </a:p>
        <a:p>
          <a:r>
            <a:rPr lang="es-CO" b="1" dirty="0">
              <a:latin typeface="Montserrat" panose="00000500000000000000" pitchFamily="50" charset="0"/>
            </a:rPr>
            <a:t> Coagulopatía INR &gt;1,5. </a:t>
          </a:r>
          <a:endParaRPr lang="es-ES" b="1" dirty="0">
            <a:latin typeface="Montserrat" panose="00000500000000000000" pitchFamily="50" charset="0"/>
          </a:endParaRPr>
        </a:p>
      </dgm:t>
    </dgm:pt>
    <dgm:pt modelId="{DFE2411D-EAA6-4D62-98DE-3631C84D628B}" type="parTrans" cxnId="{115DA1B5-127C-4B79-8ED9-CE8B17927E2B}">
      <dgm:prSet/>
      <dgm:spPr/>
      <dgm:t>
        <a:bodyPr/>
        <a:lstStyle/>
        <a:p>
          <a:endParaRPr lang="es-ES"/>
        </a:p>
      </dgm:t>
    </dgm:pt>
    <dgm:pt modelId="{C5EE5F90-D23A-497D-86B8-7EFE7183E334}" type="sibTrans" cxnId="{115DA1B5-127C-4B79-8ED9-CE8B17927E2B}">
      <dgm:prSet/>
      <dgm:spPr/>
      <dgm:t>
        <a:bodyPr/>
        <a:lstStyle/>
        <a:p>
          <a:endParaRPr lang="es-ES"/>
        </a:p>
      </dgm:t>
    </dgm:pt>
    <dgm:pt modelId="{E98A4843-3FF6-406F-860F-5E0084BBEA75}" type="pres">
      <dgm:prSet presAssocID="{09E78D8A-E825-4E11-A45A-9F37C650D39F}" presName="linear" presStyleCnt="0">
        <dgm:presLayoutVars>
          <dgm:dir/>
          <dgm:resizeHandles val="exact"/>
        </dgm:presLayoutVars>
      </dgm:prSet>
      <dgm:spPr/>
    </dgm:pt>
    <dgm:pt modelId="{B4B3EB17-853C-445F-BA3F-43FF9642DDEF}" type="pres">
      <dgm:prSet presAssocID="{AB486EB8-26D8-49EB-AA96-6D573F6B1AF9}" presName="comp" presStyleCnt="0"/>
      <dgm:spPr/>
    </dgm:pt>
    <dgm:pt modelId="{EE8702C0-885F-4ADA-A803-A33C85CB58A7}" type="pres">
      <dgm:prSet presAssocID="{AB486EB8-26D8-49EB-AA96-6D573F6B1AF9}" presName="box" presStyleLbl="node1" presStyleIdx="0" presStyleCnt="3" custLinFactNeighborX="21747" custLinFactNeighborY="-90055"/>
      <dgm:spPr/>
    </dgm:pt>
    <dgm:pt modelId="{05E7542E-6EA6-4CE9-814C-4C6CFD662CA8}" type="pres">
      <dgm:prSet presAssocID="{AB486EB8-26D8-49EB-AA96-6D573F6B1AF9}" presName="img" presStyleLbl="fgImgPlace1" presStyleIdx="0" presStyleCnt="3"/>
      <dgm:spPr/>
    </dgm:pt>
    <dgm:pt modelId="{E7A5DBD6-A2CE-422A-9951-211CBD180D6A}" type="pres">
      <dgm:prSet presAssocID="{AB486EB8-26D8-49EB-AA96-6D573F6B1AF9}" presName="text" presStyleLbl="node1" presStyleIdx="0" presStyleCnt="3">
        <dgm:presLayoutVars>
          <dgm:bulletEnabled val="1"/>
        </dgm:presLayoutVars>
      </dgm:prSet>
      <dgm:spPr/>
    </dgm:pt>
    <dgm:pt modelId="{36F645D7-A446-4A61-8E9A-C3AF7DB06E2E}" type="pres">
      <dgm:prSet presAssocID="{7E092B2F-1FE4-4F51-9909-F359DF5BCA06}" presName="spacer" presStyleCnt="0"/>
      <dgm:spPr/>
    </dgm:pt>
    <dgm:pt modelId="{6C98AE95-4511-4D8C-A3C1-3D8C82B044A4}" type="pres">
      <dgm:prSet presAssocID="{1FE47C40-EE23-4709-83E2-8E991D875DB8}" presName="comp" presStyleCnt="0"/>
      <dgm:spPr/>
    </dgm:pt>
    <dgm:pt modelId="{629D6C3C-C981-459C-932B-EE83A4309A21}" type="pres">
      <dgm:prSet presAssocID="{1FE47C40-EE23-4709-83E2-8E991D875DB8}" presName="box" presStyleLbl="node1" presStyleIdx="1" presStyleCnt="3"/>
      <dgm:spPr/>
    </dgm:pt>
    <dgm:pt modelId="{4DA0086B-EF81-48C1-8CEC-7820A14EF584}" type="pres">
      <dgm:prSet presAssocID="{1FE47C40-EE23-4709-83E2-8E991D875DB8}" presName="img" presStyleLbl="fgImgPlace1" presStyleIdx="1" presStyleCnt="3"/>
      <dgm:spPr/>
    </dgm:pt>
    <dgm:pt modelId="{2EDD2703-9F42-448A-8763-5193827AC5AA}" type="pres">
      <dgm:prSet presAssocID="{1FE47C40-EE23-4709-83E2-8E991D875DB8}" presName="text" presStyleLbl="node1" presStyleIdx="1" presStyleCnt="3">
        <dgm:presLayoutVars>
          <dgm:bulletEnabled val="1"/>
        </dgm:presLayoutVars>
      </dgm:prSet>
      <dgm:spPr/>
    </dgm:pt>
    <dgm:pt modelId="{E7099769-681A-4557-BC20-2281A9C183AF}" type="pres">
      <dgm:prSet presAssocID="{52416F1E-F47C-422D-B1AE-17377BCC9FD4}" presName="spacer" presStyleCnt="0"/>
      <dgm:spPr/>
    </dgm:pt>
    <dgm:pt modelId="{8606E966-6338-44E8-A48E-F4DDFD3DB812}" type="pres">
      <dgm:prSet presAssocID="{0CA692B1-AA56-4FA5-8958-7C96E93732D9}" presName="comp" presStyleCnt="0"/>
      <dgm:spPr/>
    </dgm:pt>
    <dgm:pt modelId="{3BDED6D8-41BA-4C43-A7E7-491ECC391348}" type="pres">
      <dgm:prSet presAssocID="{0CA692B1-AA56-4FA5-8958-7C96E93732D9}" presName="box" presStyleLbl="node1" presStyleIdx="2" presStyleCnt="3"/>
      <dgm:spPr/>
    </dgm:pt>
    <dgm:pt modelId="{16590E68-E3A8-4C6A-86D8-7CAF1E87FB35}" type="pres">
      <dgm:prSet presAssocID="{0CA692B1-AA56-4FA5-8958-7C96E93732D9}" presName="img" presStyleLbl="fgImgPlace1" presStyleIdx="2" presStyleCnt="3"/>
      <dgm:spPr/>
    </dgm:pt>
    <dgm:pt modelId="{90E09288-4640-43CD-B779-1EBF5A79977D}" type="pres">
      <dgm:prSet presAssocID="{0CA692B1-AA56-4FA5-8958-7C96E93732D9}" presName="text" presStyleLbl="node1" presStyleIdx="2" presStyleCnt="3">
        <dgm:presLayoutVars>
          <dgm:bulletEnabled val="1"/>
        </dgm:presLayoutVars>
      </dgm:prSet>
      <dgm:spPr/>
    </dgm:pt>
  </dgm:ptLst>
  <dgm:cxnLst>
    <dgm:cxn modelId="{97F50403-8FF7-4EC1-AD34-ABA56A5245EA}" srcId="{09E78D8A-E825-4E11-A45A-9F37C650D39F}" destId="{AB486EB8-26D8-49EB-AA96-6D573F6B1AF9}" srcOrd="0" destOrd="0" parTransId="{B05AA1E7-67BC-44E6-930C-2367CF646281}" sibTransId="{7E092B2F-1FE4-4F51-9909-F359DF5BCA06}"/>
    <dgm:cxn modelId="{E7881840-0BF9-40D6-AFEC-2D02A05EF261}" type="presOf" srcId="{AB486EB8-26D8-49EB-AA96-6D573F6B1AF9}" destId="{EE8702C0-885F-4ADA-A803-A33C85CB58A7}" srcOrd="0" destOrd="0" presId="urn:microsoft.com/office/officeart/2005/8/layout/vList4"/>
    <dgm:cxn modelId="{60F2F76A-AEE3-4769-9476-0A6F49C40AC6}" type="presOf" srcId="{09E78D8A-E825-4E11-A45A-9F37C650D39F}" destId="{E98A4843-3FF6-406F-860F-5E0084BBEA75}" srcOrd="0" destOrd="0" presId="urn:microsoft.com/office/officeart/2005/8/layout/vList4"/>
    <dgm:cxn modelId="{5437FC55-8014-48FE-80D5-F96E550ED9E5}" type="presOf" srcId="{AB486EB8-26D8-49EB-AA96-6D573F6B1AF9}" destId="{E7A5DBD6-A2CE-422A-9951-211CBD180D6A}" srcOrd="1" destOrd="0" presId="urn:microsoft.com/office/officeart/2005/8/layout/vList4"/>
    <dgm:cxn modelId="{FC9F7E7D-D77D-42FD-A4BC-E520F0EAC74F}" type="presOf" srcId="{1FE47C40-EE23-4709-83E2-8E991D875DB8}" destId="{2EDD2703-9F42-448A-8763-5193827AC5AA}" srcOrd="1" destOrd="0" presId="urn:microsoft.com/office/officeart/2005/8/layout/vList4"/>
    <dgm:cxn modelId="{CD868981-095C-4043-B1F4-1632759183B1}" type="presOf" srcId="{0CA692B1-AA56-4FA5-8958-7C96E93732D9}" destId="{3BDED6D8-41BA-4C43-A7E7-491ECC391348}" srcOrd="0" destOrd="0" presId="urn:microsoft.com/office/officeart/2005/8/layout/vList4"/>
    <dgm:cxn modelId="{315DED96-7440-468F-BE47-A586EB277BCE}" type="presOf" srcId="{1FE47C40-EE23-4709-83E2-8E991D875DB8}" destId="{629D6C3C-C981-459C-932B-EE83A4309A21}" srcOrd="0" destOrd="0" presId="urn:microsoft.com/office/officeart/2005/8/layout/vList4"/>
    <dgm:cxn modelId="{72F27FA3-27B1-4269-B708-A7230C03BB81}" type="presOf" srcId="{0CA692B1-AA56-4FA5-8958-7C96E93732D9}" destId="{90E09288-4640-43CD-B779-1EBF5A79977D}" srcOrd="1" destOrd="0" presId="urn:microsoft.com/office/officeart/2005/8/layout/vList4"/>
    <dgm:cxn modelId="{115DA1B5-127C-4B79-8ED9-CE8B17927E2B}" srcId="{09E78D8A-E825-4E11-A45A-9F37C650D39F}" destId="{0CA692B1-AA56-4FA5-8958-7C96E93732D9}" srcOrd="2" destOrd="0" parTransId="{DFE2411D-EAA6-4D62-98DE-3631C84D628B}" sibTransId="{C5EE5F90-D23A-497D-86B8-7EFE7183E334}"/>
    <dgm:cxn modelId="{20F3B9EE-4D0E-4485-BADB-6E4BDCB9B982}" srcId="{09E78D8A-E825-4E11-A45A-9F37C650D39F}" destId="{1FE47C40-EE23-4709-83E2-8E991D875DB8}" srcOrd="1" destOrd="0" parTransId="{E4CFD9A9-947A-4B0C-8CA7-089B624DC5EE}" sibTransId="{52416F1E-F47C-422D-B1AE-17377BCC9FD4}"/>
    <dgm:cxn modelId="{90B5BBDC-6532-4E1B-949C-C41C43153D66}" type="presParOf" srcId="{E98A4843-3FF6-406F-860F-5E0084BBEA75}" destId="{B4B3EB17-853C-445F-BA3F-43FF9642DDEF}" srcOrd="0" destOrd="0" presId="urn:microsoft.com/office/officeart/2005/8/layout/vList4"/>
    <dgm:cxn modelId="{6ACF1340-7581-4CEE-BC63-8583213F49C2}" type="presParOf" srcId="{B4B3EB17-853C-445F-BA3F-43FF9642DDEF}" destId="{EE8702C0-885F-4ADA-A803-A33C85CB58A7}" srcOrd="0" destOrd="0" presId="urn:microsoft.com/office/officeart/2005/8/layout/vList4"/>
    <dgm:cxn modelId="{CA2AA20C-F43B-41AF-A786-8873B5359807}" type="presParOf" srcId="{B4B3EB17-853C-445F-BA3F-43FF9642DDEF}" destId="{05E7542E-6EA6-4CE9-814C-4C6CFD662CA8}" srcOrd="1" destOrd="0" presId="urn:microsoft.com/office/officeart/2005/8/layout/vList4"/>
    <dgm:cxn modelId="{F1CB529B-AED3-4218-BAAA-2BFE48BF6F97}" type="presParOf" srcId="{B4B3EB17-853C-445F-BA3F-43FF9642DDEF}" destId="{E7A5DBD6-A2CE-422A-9951-211CBD180D6A}" srcOrd="2" destOrd="0" presId="urn:microsoft.com/office/officeart/2005/8/layout/vList4"/>
    <dgm:cxn modelId="{5391C214-9AD7-4226-BB49-5506B7921A10}" type="presParOf" srcId="{E98A4843-3FF6-406F-860F-5E0084BBEA75}" destId="{36F645D7-A446-4A61-8E9A-C3AF7DB06E2E}" srcOrd="1" destOrd="0" presId="urn:microsoft.com/office/officeart/2005/8/layout/vList4"/>
    <dgm:cxn modelId="{5763A04C-DCC9-4E8E-8DAB-C53A5F31A723}" type="presParOf" srcId="{E98A4843-3FF6-406F-860F-5E0084BBEA75}" destId="{6C98AE95-4511-4D8C-A3C1-3D8C82B044A4}" srcOrd="2" destOrd="0" presId="urn:microsoft.com/office/officeart/2005/8/layout/vList4"/>
    <dgm:cxn modelId="{C6FAFD83-5F76-4E71-8123-569C9E18C341}" type="presParOf" srcId="{6C98AE95-4511-4D8C-A3C1-3D8C82B044A4}" destId="{629D6C3C-C981-459C-932B-EE83A4309A21}" srcOrd="0" destOrd="0" presId="urn:microsoft.com/office/officeart/2005/8/layout/vList4"/>
    <dgm:cxn modelId="{E2395B23-E160-4C07-9162-DC76649D1F98}" type="presParOf" srcId="{6C98AE95-4511-4D8C-A3C1-3D8C82B044A4}" destId="{4DA0086B-EF81-48C1-8CEC-7820A14EF584}" srcOrd="1" destOrd="0" presId="urn:microsoft.com/office/officeart/2005/8/layout/vList4"/>
    <dgm:cxn modelId="{9EB110B0-9066-4E73-8D81-EBE988E2AD50}" type="presParOf" srcId="{6C98AE95-4511-4D8C-A3C1-3D8C82B044A4}" destId="{2EDD2703-9F42-448A-8763-5193827AC5AA}" srcOrd="2" destOrd="0" presId="urn:microsoft.com/office/officeart/2005/8/layout/vList4"/>
    <dgm:cxn modelId="{C8602439-26F6-4900-8655-3F17CF22C828}" type="presParOf" srcId="{E98A4843-3FF6-406F-860F-5E0084BBEA75}" destId="{E7099769-681A-4557-BC20-2281A9C183AF}" srcOrd="3" destOrd="0" presId="urn:microsoft.com/office/officeart/2005/8/layout/vList4"/>
    <dgm:cxn modelId="{10CFBCA6-D4E0-40CD-83C6-D57DD3F96A52}" type="presParOf" srcId="{E98A4843-3FF6-406F-860F-5E0084BBEA75}" destId="{8606E966-6338-44E8-A48E-F4DDFD3DB812}" srcOrd="4" destOrd="0" presId="urn:microsoft.com/office/officeart/2005/8/layout/vList4"/>
    <dgm:cxn modelId="{9ADA15CD-5471-4374-8099-266F66F4DDE6}" type="presParOf" srcId="{8606E966-6338-44E8-A48E-F4DDFD3DB812}" destId="{3BDED6D8-41BA-4C43-A7E7-491ECC391348}" srcOrd="0" destOrd="0" presId="urn:microsoft.com/office/officeart/2005/8/layout/vList4"/>
    <dgm:cxn modelId="{E021DFFA-B502-444C-BF1B-C3E00F49967A}" type="presParOf" srcId="{8606E966-6338-44E8-A48E-F4DDFD3DB812}" destId="{16590E68-E3A8-4C6A-86D8-7CAF1E87FB35}" srcOrd="1" destOrd="0" presId="urn:microsoft.com/office/officeart/2005/8/layout/vList4"/>
    <dgm:cxn modelId="{7B95BABB-38E1-4505-9B69-4EAD445AA901}" type="presParOf" srcId="{8606E966-6338-44E8-A48E-F4DDFD3DB812}" destId="{90E09288-4640-43CD-B779-1EBF5A79977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51A044-6D14-438C-8F23-20FA6EBABB8F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56D4E5E5-56AF-44B1-B6CC-68CB221EC988}">
      <dgm:prSet phldrT="[Texto]" custT="1"/>
      <dgm:spPr/>
      <dgm:t>
        <a:bodyPr/>
        <a:lstStyle/>
        <a:p>
          <a:r>
            <a:rPr lang="es-CO" sz="1400" b="1" dirty="0">
              <a:solidFill>
                <a:srgbClr val="002060"/>
              </a:solidFill>
              <a:latin typeface="Montserrat" panose="00000500000000000000" pitchFamily="50" charset="0"/>
            </a:rPr>
            <a:t>Shock séptico </a:t>
          </a:r>
          <a:endParaRPr lang="es-ES" sz="1400" dirty="0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45CFFB74-0DF2-4742-8615-8BBAE5C3F536}" type="parTrans" cxnId="{F74D3048-DD18-498C-9D2D-99B246415F23}">
      <dgm:prSet/>
      <dgm:spPr/>
      <dgm:t>
        <a:bodyPr/>
        <a:lstStyle/>
        <a:p>
          <a:endParaRPr lang="es-ES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F1D16006-5E5B-4A42-884C-591E3E517BDB}" type="sibTrans" cxnId="{F74D3048-DD18-498C-9D2D-99B246415F23}">
      <dgm:prSet/>
      <dgm:spPr/>
      <dgm:t>
        <a:bodyPr/>
        <a:lstStyle/>
        <a:p>
          <a:endParaRPr lang="es-ES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169F9D4C-FEF5-46AD-8A99-5142FBEF4D1F}">
      <dgm:prSet phldrT="[Texto]"/>
      <dgm:spPr/>
      <dgm:t>
        <a:bodyPr/>
        <a:lstStyle/>
        <a:p>
          <a:r>
            <a:rPr lang="es-CO" b="1" dirty="0">
              <a:solidFill>
                <a:srgbClr val="002060"/>
              </a:solidFill>
              <a:latin typeface="Montserrat" panose="00000500000000000000" pitchFamily="50" charset="0"/>
            </a:rPr>
            <a:t>Se define como hipotensión persistente inducida por sepsis a pesar de una adecuada reanimación con líquidos.</a:t>
          </a:r>
          <a:endParaRPr lang="es-ES" b="1" dirty="0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D98D1510-3A28-424C-83DB-3C1DF82CEAEF}" type="parTrans" cxnId="{13F68FDA-5658-48A0-BECC-C6C71D0F617E}">
      <dgm:prSet/>
      <dgm:spPr/>
      <dgm:t>
        <a:bodyPr/>
        <a:lstStyle/>
        <a:p>
          <a:endParaRPr lang="es-ES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3726D79B-8DC5-4B7F-BD77-D2B4C468B65C}" type="sibTrans" cxnId="{13F68FDA-5658-48A0-BECC-C6C71D0F617E}">
      <dgm:prSet/>
      <dgm:spPr/>
      <dgm:t>
        <a:bodyPr/>
        <a:lstStyle/>
        <a:p>
          <a:endParaRPr lang="es-ES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B88ECC48-0EA7-4B45-8146-5FEC78413FA1}">
      <dgm:prSet phldrT="[Texto]" custT="1"/>
      <dgm:spPr/>
      <dgm:t>
        <a:bodyPr/>
        <a:lstStyle/>
        <a:p>
          <a:r>
            <a:rPr lang="es-CO" sz="1400" b="1" dirty="0">
              <a:solidFill>
                <a:srgbClr val="002060"/>
              </a:solidFill>
              <a:latin typeface="Montserrat" panose="00000500000000000000" pitchFamily="50" charset="0"/>
            </a:rPr>
            <a:t> Hipoperfusión tisular inducida por sepsis </a:t>
          </a:r>
          <a:endParaRPr lang="es-ES" sz="1400" b="1" dirty="0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D403CEC4-4A83-49FB-B564-67044EBED91A}" type="parTrans" cxnId="{63F7A3F4-6497-4E8C-9E77-87BBDF5E250A}">
      <dgm:prSet/>
      <dgm:spPr/>
      <dgm:t>
        <a:bodyPr/>
        <a:lstStyle/>
        <a:p>
          <a:endParaRPr lang="es-ES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487CD6CC-CB27-4E03-80BA-F2EE86004A22}" type="sibTrans" cxnId="{63F7A3F4-6497-4E8C-9E77-87BBDF5E250A}">
      <dgm:prSet/>
      <dgm:spPr/>
      <dgm:t>
        <a:bodyPr/>
        <a:lstStyle/>
        <a:p>
          <a:endParaRPr lang="es-ES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0B9E2015-3F94-42BA-9F1C-DE3AF69CFA77}">
      <dgm:prSet phldrT="[Texto]"/>
      <dgm:spPr/>
      <dgm:t>
        <a:bodyPr/>
        <a:lstStyle/>
        <a:p>
          <a:r>
            <a:rPr lang="es-CO" b="1" dirty="0">
              <a:solidFill>
                <a:srgbClr val="002060"/>
              </a:solidFill>
              <a:latin typeface="Montserrat" panose="00000500000000000000" pitchFamily="50" charset="0"/>
            </a:rPr>
            <a:t>Se define como la hipotensión inducida por infección, lactato elevado u oliguria.</a:t>
          </a:r>
          <a:endParaRPr lang="es-ES" b="1" dirty="0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A2B8AA76-00FA-4F53-A689-AD137556B528}" type="parTrans" cxnId="{698A6964-8F2C-4459-8117-6C69F79F075A}">
      <dgm:prSet/>
      <dgm:spPr/>
      <dgm:t>
        <a:bodyPr/>
        <a:lstStyle/>
        <a:p>
          <a:endParaRPr lang="es-ES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0A9268F0-B71A-4B4B-B765-C7B6B112A2D9}" type="sibTrans" cxnId="{698A6964-8F2C-4459-8117-6C69F79F075A}">
      <dgm:prSet/>
      <dgm:spPr/>
      <dgm:t>
        <a:bodyPr/>
        <a:lstStyle/>
        <a:p>
          <a:endParaRPr lang="es-ES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7E2803E1-AF8C-4A75-A4E9-BD0E55B5D78A}">
      <dgm:prSet phldrT="[Texto]" custT="1"/>
      <dgm:spPr/>
      <dgm:t>
        <a:bodyPr/>
        <a:lstStyle/>
        <a:p>
          <a:r>
            <a:rPr lang="es-CO" sz="1400" b="1" dirty="0">
              <a:solidFill>
                <a:srgbClr val="002060"/>
              </a:solidFill>
              <a:latin typeface="Montserrat" panose="00000500000000000000" pitchFamily="50" charset="0"/>
            </a:rPr>
            <a:t>Hipotensión inducida por sepsis </a:t>
          </a:r>
          <a:endParaRPr lang="es-ES" sz="1400" b="1" dirty="0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7EBFEF33-8464-4995-8BB8-C33AC0D6CDD9}" type="parTrans" cxnId="{685FEBBA-965A-41D2-A3C6-B5D3808EDBDA}">
      <dgm:prSet/>
      <dgm:spPr/>
      <dgm:t>
        <a:bodyPr/>
        <a:lstStyle/>
        <a:p>
          <a:endParaRPr lang="es-ES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1F13882B-EAEF-4D9C-9ADC-289A55035BF2}" type="sibTrans" cxnId="{685FEBBA-965A-41D2-A3C6-B5D3808EDBDA}">
      <dgm:prSet/>
      <dgm:spPr/>
      <dgm:t>
        <a:bodyPr/>
        <a:lstStyle/>
        <a:p>
          <a:endParaRPr lang="es-ES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48AAA6A5-8DED-4B9B-A449-DF31FC5445F0}">
      <dgm:prSet phldrT="[Texto]"/>
      <dgm:spPr/>
      <dgm:t>
        <a:bodyPr/>
        <a:lstStyle/>
        <a:p>
          <a:r>
            <a:rPr lang="es-CO" b="1" dirty="0">
              <a:solidFill>
                <a:srgbClr val="002060"/>
              </a:solidFill>
              <a:latin typeface="Montserrat" panose="00000500000000000000" pitchFamily="50" charset="0"/>
            </a:rPr>
            <a:t>PAS &lt;90 </a:t>
          </a:r>
          <a:r>
            <a:rPr lang="es-CO" b="1" dirty="0" err="1">
              <a:solidFill>
                <a:srgbClr val="002060"/>
              </a:solidFill>
              <a:latin typeface="Montserrat" panose="00000500000000000000" pitchFamily="50" charset="0"/>
            </a:rPr>
            <a:t>mmHg</a:t>
          </a:r>
          <a:r>
            <a:rPr lang="es-CO" b="1" dirty="0">
              <a:solidFill>
                <a:srgbClr val="002060"/>
              </a:solidFill>
              <a:latin typeface="Montserrat" panose="00000500000000000000" pitchFamily="50" charset="0"/>
            </a:rPr>
            <a:t> o PAM &lt;70 </a:t>
          </a:r>
          <a:r>
            <a:rPr lang="es-CO" b="1" dirty="0" err="1">
              <a:solidFill>
                <a:srgbClr val="002060"/>
              </a:solidFill>
              <a:latin typeface="Montserrat" panose="00000500000000000000" pitchFamily="50" charset="0"/>
            </a:rPr>
            <a:t>mmHg</a:t>
          </a:r>
          <a:r>
            <a:rPr lang="es-CO" b="1" dirty="0">
              <a:solidFill>
                <a:srgbClr val="002060"/>
              </a:solidFill>
              <a:latin typeface="Montserrat" panose="00000500000000000000" pitchFamily="50" charset="0"/>
            </a:rPr>
            <a:t> o Una disminución de la PAS &gt;40 </a:t>
          </a:r>
          <a:r>
            <a:rPr lang="es-CO" b="1" dirty="0" err="1">
              <a:solidFill>
                <a:srgbClr val="002060"/>
              </a:solidFill>
              <a:latin typeface="Montserrat" panose="00000500000000000000" pitchFamily="50" charset="0"/>
            </a:rPr>
            <a:t>mmHg</a:t>
          </a:r>
          <a:r>
            <a:rPr lang="es-CO" b="1" dirty="0">
              <a:solidFill>
                <a:srgbClr val="002060"/>
              </a:solidFill>
              <a:latin typeface="Montserrat" panose="00000500000000000000" pitchFamily="50" charset="0"/>
            </a:rPr>
            <a:t> en ausencia de otras causas de hipotensión.</a:t>
          </a:r>
          <a:endParaRPr lang="es-ES" b="1" dirty="0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063C6ECF-EEFF-4FF3-871A-EBED7842D8FE}" type="parTrans" cxnId="{E2AB65E7-ED66-426C-A6D8-ED1C13255B1F}">
      <dgm:prSet/>
      <dgm:spPr/>
      <dgm:t>
        <a:bodyPr/>
        <a:lstStyle/>
        <a:p>
          <a:endParaRPr lang="es-ES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ED29D8E3-875E-4A9B-B9CC-ADB5B04BF355}" type="sibTrans" cxnId="{E2AB65E7-ED66-426C-A6D8-ED1C13255B1F}">
      <dgm:prSet/>
      <dgm:spPr/>
      <dgm:t>
        <a:bodyPr/>
        <a:lstStyle/>
        <a:p>
          <a:endParaRPr lang="es-ES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5C06C978-28D9-44CA-93FD-A3DA64C6690D}" type="pres">
      <dgm:prSet presAssocID="{5151A044-6D14-438C-8F23-20FA6EBABB8F}" presName="linearFlow" presStyleCnt="0">
        <dgm:presLayoutVars>
          <dgm:dir/>
          <dgm:animLvl val="lvl"/>
          <dgm:resizeHandles val="exact"/>
        </dgm:presLayoutVars>
      </dgm:prSet>
      <dgm:spPr/>
    </dgm:pt>
    <dgm:pt modelId="{F3D76038-D386-48AC-8149-50C4B64EC54A}" type="pres">
      <dgm:prSet presAssocID="{56D4E5E5-56AF-44B1-B6CC-68CB221EC988}" presName="composite" presStyleCnt="0"/>
      <dgm:spPr/>
    </dgm:pt>
    <dgm:pt modelId="{DFC0E073-0125-47D5-B383-D37415817FA2}" type="pres">
      <dgm:prSet presAssocID="{56D4E5E5-56AF-44B1-B6CC-68CB221EC988}" presName="parentText" presStyleLbl="alignNode1" presStyleIdx="0" presStyleCnt="3" custScaleX="118033">
        <dgm:presLayoutVars>
          <dgm:chMax val="1"/>
          <dgm:bulletEnabled val="1"/>
        </dgm:presLayoutVars>
      </dgm:prSet>
      <dgm:spPr/>
    </dgm:pt>
    <dgm:pt modelId="{D77469CD-FE2B-4EB0-89A0-8C02FDC73702}" type="pres">
      <dgm:prSet presAssocID="{56D4E5E5-56AF-44B1-B6CC-68CB221EC988}" presName="descendantText" presStyleLbl="alignAcc1" presStyleIdx="0" presStyleCnt="3" custScaleX="97218">
        <dgm:presLayoutVars>
          <dgm:bulletEnabled val="1"/>
        </dgm:presLayoutVars>
      </dgm:prSet>
      <dgm:spPr/>
    </dgm:pt>
    <dgm:pt modelId="{E3F3CE42-D104-4371-BA3E-5BD5F3903E1A}" type="pres">
      <dgm:prSet presAssocID="{F1D16006-5E5B-4A42-884C-591E3E517BDB}" presName="sp" presStyleCnt="0"/>
      <dgm:spPr/>
    </dgm:pt>
    <dgm:pt modelId="{3B637EEA-31D4-43EF-A24A-E18E0C27A27C}" type="pres">
      <dgm:prSet presAssocID="{B88ECC48-0EA7-4B45-8146-5FEC78413FA1}" presName="composite" presStyleCnt="0"/>
      <dgm:spPr/>
    </dgm:pt>
    <dgm:pt modelId="{74DABB23-7EBF-480A-A120-75AA62F9FD26}" type="pres">
      <dgm:prSet presAssocID="{B88ECC48-0EA7-4B45-8146-5FEC78413FA1}" presName="parentText" presStyleLbl="alignNode1" presStyleIdx="1" presStyleCnt="3" custScaleX="118033" custLinFactNeighborX="-19824" custLinFactNeighborY="-3171">
        <dgm:presLayoutVars>
          <dgm:chMax val="1"/>
          <dgm:bulletEnabled val="1"/>
        </dgm:presLayoutVars>
      </dgm:prSet>
      <dgm:spPr/>
    </dgm:pt>
    <dgm:pt modelId="{97E4EE94-2F00-47C2-8D10-2B0A9D57E272}" type="pres">
      <dgm:prSet presAssocID="{B88ECC48-0EA7-4B45-8146-5FEC78413FA1}" presName="descendantText" presStyleLbl="alignAcc1" presStyleIdx="1" presStyleCnt="3" custScaleX="83771" custLinFactNeighborX="-5940" custLinFactNeighborY="-6804">
        <dgm:presLayoutVars>
          <dgm:bulletEnabled val="1"/>
        </dgm:presLayoutVars>
      </dgm:prSet>
      <dgm:spPr/>
    </dgm:pt>
    <dgm:pt modelId="{411E0713-0EEF-4503-86AF-7D148B4FD1F6}" type="pres">
      <dgm:prSet presAssocID="{487CD6CC-CB27-4E03-80BA-F2EE86004A22}" presName="sp" presStyleCnt="0"/>
      <dgm:spPr/>
    </dgm:pt>
    <dgm:pt modelId="{A27F368B-2B16-4F22-A471-E32B946DBFB3}" type="pres">
      <dgm:prSet presAssocID="{7E2803E1-AF8C-4A75-A4E9-BD0E55B5D78A}" presName="composite" presStyleCnt="0"/>
      <dgm:spPr/>
    </dgm:pt>
    <dgm:pt modelId="{8CEC6448-805F-4FD5-A312-B3F2E903611D}" type="pres">
      <dgm:prSet presAssocID="{7E2803E1-AF8C-4A75-A4E9-BD0E55B5D78A}" presName="parentText" presStyleLbl="alignNode1" presStyleIdx="2" presStyleCnt="3" custScaleX="118033" custLinFactNeighborY="2312">
        <dgm:presLayoutVars>
          <dgm:chMax val="1"/>
          <dgm:bulletEnabled val="1"/>
        </dgm:presLayoutVars>
      </dgm:prSet>
      <dgm:spPr/>
    </dgm:pt>
    <dgm:pt modelId="{1DE6A01C-3EB3-4A2B-ABA9-DCE229DF634F}" type="pres">
      <dgm:prSet presAssocID="{7E2803E1-AF8C-4A75-A4E9-BD0E55B5D78A}" presName="descendantText" presStyleLbl="alignAcc1" presStyleIdx="2" presStyleCnt="3" custScaleX="97586" custLinFactNeighborX="920" custLinFactNeighborY="-1702">
        <dgm:presLayoutVars>
          <dgm:bulletEnabled val="1"/>
        </dgm:presLayoutVars>
      </dgm:prSet>
      <dgm:spPr/>
    </dgm:pt>
  </dgm:ptLst>
  <dgm:cxnLst>
    <dgm:cxn modelId="{F3DE9C36-107C-446B-946D-CB2DD5938D63}" type="presOf" srcId="{0B9E2015-3F94-42BA-9F1C-DE3AF69CFA77}" destId="{97E4EE94-2F00-47C2-8D10-2B0A9D57E272}" srcOrd="0" destOrd="0" presId="urn:microsoft.com/office/officeart/2005/8/layout/chevron2"/>
    <dgm:cxn modelId="{402A9F3B-70BE-4799-8987-71058A53844F}" type="presOf" srcId="{169F9D4C-FEF5-46AD-8A99-5142FBEF4D1F}" destId="{D77469CD-FE2B-4EB0-89A0-8C02FDC73702}" srcOrd="0" destOrd="0" presId="urn:microsoft.com/office/officeart/2005/8/layout/chevron2"/>
    <dgm:cxn modelId="{1BA3C141-9C8F-4E45-90B7-E988C209DFFF}" type="presOf" srcId="{7E2803E1-AF8C-4A75-A4E9-BD0E55B5D78A}" destId="{8CEC6448-805F-4FD5-A312-B3F2E903611D}" srcOrd="0" destOrd="0" presId="urn:microsoft.com/office/officeart/2005/8/layout/chevron2"/>
    <dgm:cxn modelId="{698A6964-8F2C-4459-8117-6C69F79F075A}" srcId="{B88ECC48-0EA7-4B45-8146-5FEC78413FA1}" destId="{0B9E2015-3F94-42BA-9F1C-DE3AF69CFA77}" srcOrd="0" destOrd="0" parTransId="{A2B8AA76-00FA-4F53-A689-AD137556B528}" sibTransId="{0A9268F0-B71A-4B4B-B765-C7B6B112A2D9}"/>
    <dgm:cxn modelId="{F74D3048-DD18-498C-9D2D-99B246415F23}" srcId="{5151A044-6D14-438C-8F23-20FA6EBABB8F}" destId="{56D4E5E5-56AF-44B1-B6CC-68CB221EC988}" srcOrd="0" destOrd="0" parTransId="{45CFFB74-0DF2-4742-8615-8BBAE5C3F536}" sibTransId="{F1D16006-5E5B-4A42-884C-591E3E517BDB}"/>
    <dgm:cxn modelId="{686ACC7D-E2FE-4127-BF89-805918069FBA}" type="presOf" srcId="{B88ECC48-0EA7-4B45-8146-5FEC78413FA1}" destId="{74DABB23-7EBF-480A-A120-75AA62F9FD26}" srcOrd="0" destOrd="0" presId="urn:microsoft.com/office/officeart/2005/8/layout/chevron2"/>
    <dgm:cxn modelId="{6632FF88-2AFA-44D0-AF12-9CC14E15C016}" type="presOf" srcId="{48AAA6A5-8DED-4B9B-A449-DF31FC5445F0}" destId="{1DE6A01C-3EB3-4A2B-ABA9-DCE229DF634F}" srcOrd="0" destOrd="0" presId="urn:microsoft.com/office/officeart/2005/8/layout/chevron2"/>
    <dgm:cxn modelId="{9C4706AD-AE33-4FE8-AEB3-D844DBBE2F77}" type="presOf" srcId="{56D4E5E5-56AF-44B1-B6CC-68CB221EC988}" destId="{DFC0E073-0125-47D5-B383-D37415817FA2}" srcOrd="0" destOrd="0" presId="urn:microsoft.com/office/officeart/2005/8/layout/chevron2"/>
    <dgm:cxn modelId="{685FEBBA-965A-41D2-A3C6-B5D3808EDBDA}" srcId="{5151A044-6D14-438C-8F23-20FA6EBABB8F}" destId="{7E2803E1-AF8C-4A75-A4E9-BD0E55B5D78A}" srcOrd="2" destOrd="0" parTransId="{7EBFEF33-8464-4995-8BB8-C33AC0D6CDD9}" sibTransId="{1F13882B-EAEF-4D9C-9ADC-289A55035BF2}"/>
    <dgm:cxn modelId="{9D4588D1-1404-472F-98E9-14EA617265C8}" type="presOf" srcId="{5151A044-6D14-438C-8F23-20FA6EBABB8F}" destId="{5C06C978-28D9-44CA-93FD-A3DA64C6690D}" srcOrd="0" destOrd="0" presId="urn:microsoft.com/office/officeart/2005/8/layout/chevron2"/>
    <dgm:cxn modelId="{13F68FDA-5658-48A0-BECC-C6C71D0F617E}" srcId="{56D4E5E5-56AF-44B1-B6CC-68CB221EC988}" destId="{169F9D4C-FEF5-46AD-8A99-5142FBEF4D1F}" srcOrd="0" destOrd="0" parTransId="{D98D1510-3A28-424C-83DB-3C1DF82CEAEF}" sibTransId="{3726D79B-8DC5-4B7F-BD77-D2B4C468B65C}"/>
    <dgm:cxn modelId="{E2AB65E7-ED66-426C-A6D8-ED1C13255B1F}" srcId="{7E2803E1-AF8C-4A75-A4E9-BD0E55B5D78A}" destId="{48AAA6A5-8DED-4B9B-A449-DF31FC5445F0}" srcOrd="0" destOrd="0" parTransId="{063C6ECF-EEFF-4FF3-871A-EBED7842D8FE}" sibTransId="{ED29D8E3-875E-4A9B-B9CC-ADB5B04BF355}"/>
    <dgm:cxn modelId="{63F7A3F4-6497-4E8C-9E77-87BBDF5E250A}" srcId="{5151A044-6D14-438C-8F23-20FA6EBABB8F}" destId="{B88ECC48-0EA7-4B45-8146-5FEC78413FA1}" srcOrd="1" destOrd="0" parTransId="{D403CEC4-4A83-49FB-B564-67044EBED91A}" sibTransId="{487CD6CC-CB27-4E03-80BA-F2EE86004A22}"/>
    <dgm:cxn modelId="{2F38D054-E93B-4B2C-9C24-E6DE3C300E89}" type="presParOf" srcId="{5C06C978-28D9-44CA-93FD-A3DA64C6690D}" destId="{F3D76038-D386-48AC-8149-50C4B64EC54A}" srcOrd="0" destOrd="0" presId="urn:microsoft.com/office/officeart/2005/8/layout/chevron2"/>
    <dgm:cxn modelId="{1B2F1955-F36E-46DB-ABE7-3892E59264CF}" type="presParOf" srcId="{F3D76038-D386-48AC-8149-50C4B64EC54A}" destId="{DFC0E073-0125-47D5-B383-D37415817FA2}" srcOrd="0" destOrd="0" presId="urn:microsoft.com/office/officeart/2005/8/layout/chevron2"/>
    <dgm:cxn modelId="{EB95BFA1-8F4E-4F28-8A7C-1ED6766DD61F}" type="presParOf" srcId="{F3D76038-D386-48AC-8149-50C4B64EC54A}" destId="{D77469CD-FE2B-4EB0-89A0-8C02FDC73702}" srcOrd="1" destOrd="0" presId="urn:microsoft.com/office/officeart/2005/8/layout/chevron2"/>
    <dgm:cxn modelId="{1D376B16-D1BA-471D-895A-AE443DF8C57C}" type="presParOf" srcId="{5C06C978-28D9-44CA-93FD-A3DA64C6690D}" destId="{E3F3CE42-D104-4371-BA3E-5BD5F3903E1A}" srcOrd="1" destOrd="0" presId="urn:microsoft.com/office/officeart/2005/8/layout/chevron2"/>
    <dgm:cxn modelId="{E7192623-B69D-406F-BDC1-C034B692D311}" type="presParOf" srcId="{5C06C978-28D9-44CA-93FD-A3DA64C6690D}" destId="{3B637EEA-31D4-43EF-A24A-E18E0C27A27C}" srcOrd="2" destOrd="0" presId="urn:microsoft.com/office/officeart/2005/8/layout/chevron2"/>
    <dgm:cxn modelId="{9B9B40D3-0A14-4431-BBBE-54E825FA8E03}" type="presParOf" srcId="{3B637EEA-31D4-43EF-A24A-E18E0C27A27C}" destId="{74DABB23-7EBF-480A-A120-75AA62F9FD26}" srcOrd="0" destOrd="0" presId="urn:microsoft.com/office/officeart/2005/8/layout/chevron2"/>
    <dgm:cxn modelId="{7B22BC19-0D3D-4E2F-9D4A-8EBE6BF7AC5A}" type="presParOf" srcId="{3B637EEA-31D4-43EF-A24A-E18E0C27A27C}" destId="{97E4EE94-2F00-47C2-8D10-2B0A9D57E272}" srcOrd="1" destOrd="0" presId="urn:microsoft.com/office/officeart/2005/8/layout/chevron2"/>
    <dgm:cxn modelId="{D807D797-F663-4949-9370-85E02E8F2A5D}" type="presParOf" srcId="{5C06C978-28D9-44CA-93FD-A3DA64C6690D}" destId="{411E0713-0EEF-4503-86AF-7D148B4FD1F6}" srcOrd="3" destOrd="0" presId="urn:microsoft.com/office/officeart/2005/8/layout/chevron2"/>
    <dgm:cxn modelId="{03A92898-DF3C-43B5-A766-3AF93A637F61}" type="presParOf" srcId="{5C06C978-28D9-44CA-93FD-A3DA64C6690D}" destId="{A27F368B-2B16-4F22-A471-E32B946DBFB3}" srcOrd="4" destOrd="0" presId="urn:microsoft.com/office/officeart/2005/8/layout/chevron2"/>
    <dgm:cxn modelId="{965D4BB5-DD7A-4A89-A652-B289D66898DD}" type="presParOf" srcId="{A27F368B-2B16-4F22-A471-E32B946DBFB3}" destId="{8CEC6448-805F-4FD5-A312-B3F2E903611D}" srcOrd="0" destOrd="0" presId="urn:microsoft.com/office/officeart/2005/8/layout/chevron2"/>
    <dgm:cxn modelId="{3CBCC5E6-BBE6-40F3-8C7C-DD24F8A5135D}" type="presParOf" srcId="{A27F368B-2B16-4F22-A471-E32B946DBFB3}" destId="{1DE6A01C-3EB3-4A2B-ABA9-DCE229DF634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A43751-9447-45FE-ACF7-50460B679667}" type="doc">
      <dgm:prSet loTypeId="urn:microsoft.com/office/officeart/2005/8/layout/default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s-ES"/>
        </a:p>
      </dgm:t>
    </dgm:pt>
    <dgm:pt modelId="{E7A56F8D-29D5-4ADB-9A2E-E5297F44ED35}">
      <dgm:prSet phldrT="[Texto]" custT="1"/>
      <dgm:spPr/>
      <dgm:t>
        <a:bodyPr anchor="t"/>
        <a:lstStyle/>
        <a:p>
          <a:pPr algn="ctr"/>
          <a:r>
            <a:rPr lang="es-CO" sz="1400" b="1" dirty="0">
              <a:latin typeface="Montserrat" panose="00000500000000000000" pitchFamily="50" charset="0"/>
            </a:rPr>
            <a:t>Cocos Gram-positivos</a:t>
          </a:r>
        </a:p>
        <a:p>
          <a:pPr algn="ctr"/>
          <a:r>
            <a:rPr lang="es-CO" sz="1400" b="0" dirty="0">
              <a:latin typeface="Montserrat" panose="00000500000000000000" pitchFamily="50" charset="0"/>
            </a:rPr>
            <a:t> </a:t>
          </a:r>
        </a:p>
        <a:p>
          <a:pPr algn="l"/>
          <a:r>
            <a:rPr lang="es-CO" sz="1400" b="0" dirty="0">
              <a:latin typeface="Montserrat" panose="00000500000000000000" pitchFamily="50" charset="0"/>
            </a:rPr>
            <a:t>Neumococo </a:t>
          </a:r>
        </a:p>
        <a:p>
          <a:pPr algn="l"/>
          <a:r>
            <a:rPr lang="es-CO" sz="1400" b="0" dirty="0" err="1">
              <a:latin typeface="Montserrat" panose="00000500000000000000" pitchFamily="50" charset="0"/>
            </a:rPr>
            <a:t>Streptococcus</a:t>
          </a:r>
          <a:r>
            <a:rPr lang="es-CO" sz="1400" b="0" dirty="0">
              <a:latin typeface="Montserrat" panose="00000500000000000000" pitchFamily="50" charset="0"/>
            </a:rPr>
            <a:t>, grupos A, B, y D </a:t>
          </a:r>
        </a:p>
        <a:p>
          <a:pPr algn="l"/>
          <a:r>
            <a:rPr lang="es-CO" sz="1400" b="0" dirty="0" err="1">
              <a:latin typeface="Montserrat" panose="00000500000000000000" pitchFamily="50" charset="0"/>
            </a:rPr>
            <a:t>Staphylococcus</a:t>
          </a:r>
          <a:r>
            <a:rPr lang="es-CO" sz="1400" b="0" dirty="0">
              <a:latin typeface="Montserrat" panose="00000500000000000000" pitchFamily="50" charset="0"/>
            </a:rPr>
            <a:t> </a:t>
          </a:r>
          <a:r>
            <a:rPr lang="es-CO" sz="1400" b="0" dirty="0" err="1">
              <a:latin typeface="Montserrat" panose="00000500000000000000" pitchFamily="50" charset="0"/>
            </a:rPr>
            <a:t>aureus</a:t>
          </a:r>
          <a:r>
            <a:rPr lang="es-CO" sz="1400" b="0" dirty="0">
              <a:latin typeface="Montserrat" panose="00000500000000000000" pitchFamily="50" charset="0"/>
            </a:rPr>
            <a:t> </a:t>
          </a:r>
        </a:p>
        <a:p>
          <a:pPr algn="ctr"/>
          <a:endParaRPr lang="es-ES" sz="1400" b="0" dirty="0">
            <a:latin typeface="Montserrat" panose="00000500000000000000" pitchFamily="50" charset="0"/>
          </a:endParaRPr>
        </a:p>
      </dgm:t>
    </dgm:pt>
    <dgm:pt modelId="{1FFEBAC5-C7AD-4F5E-BF73-4C7EFA30A2CC}" type="parTrans" cxnId="{BBDACEAA-9207-4684-8AA3-A789BA41E4E8}">
      <dgm:prSet/>
      <dgm:spPr/>
      <dgm:t>
        <a:bodyPr/>
        <a:lstStyle/>
        <a:p>
          <a:endParaRPr lang="es-ES" sz="1400" b="0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BB703BCE-A773-4875-89BF-699E46724F87}" type="sibTrans" cxnId="{BBDACEAA-9207-4684-8AA3-A789BA41E4E8}">
      <dgm:prSet/>
      <dgm:spPr/>
      <dgm:t>
        <a:bodyPr/>
        <a:lstStyle/>
        <a:p>
          <a:endParaRPr lang="es-ES" sz="1400" b="0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94A82F47-A4FD-40D4-B849-27C2D78F0CF2}">
      <dgm:prSet phldrT="[Texto]" custT="1"/>
      <dgm:spPr/>
      <dgm:t>
        <a:bodyPr/>
        <a:lstStyle/>
        <a:p>
          <a:pPr algn="ctr"/>
          <a:r>
            <a:rPr lang="es-CO" sz="1400" b="1" dirty="0">
              <a:latin typeface="Montserrat" panose="00000500000000000000" pitchFamily="50" charset="0"/>
            </a:rPr>
            <a:t>Bacilos Gram-negativos</a:t>
          </a:r>
        </a:p>
        <a:p>
          <a:pPr algn="l"/>
          <a:r>
            <a:rPr lang="es-CO" sz="1400" b="0" dirty="0" err="1">
              <a:latin typeface="Montserrat" panose="00000500000000000000" pitchFamily="50" charset="0"/>
            </a:rPr>
            <a:t>Escherichia</a:t>
          </a:r>
          <a:r>
            <a:rPr lang="es-CO" sz="1400" b="0" dirty="0">
              <a:latin typeface="Montserrat" panose="00000500000000000000" pitchFamily="50" charset="0"/>
            </a:rPr>
            <a:t> </a:t>
          </a:r>
          <a:r>
            <a:rPr lang="es-CO" sz="1400" b="0" dirty="0" err="1">
              <a:latin typeface="Montserrat" panose="00000500000000000000" pitchFamily="50" charset="0"/>
            </a:rPr>
            <a:t>coli</a:t>
          </a:r>
          <a:r>
            <a:rPr lang="es-CO" sz="1400" b="0" dirty="0">
              <a:latin typeface="Montserrat" panose="00000500000000000000" pitchFamily="50" charset="0"/>
            </a:rPr>
            <a:t> </a:t>
          </a:r>
        </a:p>
        <a:p>
          <a:pPr algn="l"/>
          <a:r>
            <a:rPr lang="es-CO" sz="1400" b="0" dirty="0" err="1">
              <a:latin typeface="Montserrat" panose="00000500000000000000" pitchFamily="50" charset="0"/>
            </a:rPr>
            <a:t>Hemophilus</a:t>
          </a:r>
          <a:r>
            <a:rPr lang="es-CO" sz="1400" b="0" dirty="0">
              <a:latin typeface="Montserrat" panose="00000500000000000000" pitchFamily="50" charset="0"/>
            </a:rPr>
            <a:t> </a:t>
          </a:r>
          <a:r>
            <a:rPr lang="es-CO" sz="1400" b="0" dirty="0" err="1">
              <a:latin typeface="Montserrat" panose="00000500000000000000" pitchFamily="50" charset="0"/>
            </a:rPr>
            <a:t>influenzae</a:t>
          </a:r>
          <a:r>
            <a:rPr lang="es-CO" sz="1400" b="0" dirty="0">
              <a:latin typeface="Montserrat" panose="00000500000000000000" pitchFamily="50" charset="0"/>
            </a:rPr>
            <a:t> </a:t>
          </a:r>
        </a:p>
        <a:p>
          <a:pPr algn="l"/>
          <a:r>
            <a:rPr lang="es-CO" sz="1400" b="0" dirty="0">
              <a:latin typeface="Montserrat" panose="00000500000000000000" pitchFamily="50" charset="0"/>
            </a:rPr>
            <a:t>Especies de </a:t>
          </a:r>
          <a:r>
            <a:rPr lang="es-CO" sz="1400" b="0" dirty="0" err="1">
              <a:latin typeface="Montserrat" panose="00000500000000000000" pitchFamily="50" charset="0"/>
            </a:rPr>
            <a:t>Klebsiella</a:t>
          </a:r>
          <a:r>
            <a:rPr lang="es-CO" sz="1400" b="0" dirty="0">
              <a:latin typeface="Montserrat" panose="00000500000000000000" pitchFamily="50" charset="0"/>
            </a:rPr>
            <a:t> </a:t>
          </a:r>
        </a:p>
        <a:p>
          <a:pPr algn="l"/>
          <a:r>
            <a:rPr lang="es-CO" sz="1400" b="0" dirty="0">
              <a:latin typeface="Montserrat" panose="00000500000000000000" pitchFamily="50" charset="0"/>
            </a:rPr>
            <a:t>Especies de </a:t>
          </a:r>
          <a:r>
            <a:rPr lang="es-CO" sz="1400" b="0" dirty="0" err="1">
              <a:latin typeface="Montserrat" panose="00000500000000000000" pitchFamily="50" charset="0"/>
            </a:rPr>
            <a:t>Enterobacter</a:t>
          </a:r>
          <a:r>
            <a:rPr lang="es-CO" sz="1400" b="0" dirty="0">
              <a:latin typeface="Montserrat" panose="00000500000000000000" pitchFamily="50" charset="0"/>
            </a:rPr>
            <a:t> </a:t>
          </a:r>
        </a:p>
        <a:p>
          <a:pPr algn="l"/>
          <a:r>
            <a:rPr lang="es-CO" sz="1400" b="0" dirty="0">
              <a:latin typeface="Montserrat" panose="00000500000000000000" pitchFamily="50" charset="0"/>
            </a:rPr>
            <a:t>Especies de Proteus </a:t>
          </a:r>
        </a:p>
        <a:p>
          <a:pPr algn="l"/>
          <a:r>
            <a:rPr lang="es-CO" sz="1400" b="0" dirty="0">
              <a:latin typeface="Montserrat" panose="00000500000000000000" pitchFamily="50" charset="0"/>
            </a:rPr>
            <a:t>Especies de Pseudomonas </a:t>
          </a:r>
        </a:p>
        <a:p>
          <a:pPr algn="l"/>
          <a:r>
            <a:rPr lang="es-CO" sz="1400" b="0" dirty="0">
              <a:latin typeface="Montserrat" panose="00000500000000000000" pitchFamily="50" charset="0"/>
            </a:rPr>
            <a:t>Especies de </a:t>
          </a:r>
          <a:r>
            <a:rPr lang="es-CO" sz="1400" b="0" dirty="0" err="1">
              <a:latin typeface="Montserrat" panose="00000500000000000000" pitchFamily="50" charset="0"/>
            </a:rPr>
            <a:t>Serratia</a:t>
          </a:r>
          <a:r>
            <a:rPr lang="es-CO" sz="1400" b="0" dirty="0">
              <a:latin typeface="Montserrat" panose="00000500000000000000" pitchFamily="50" charset="0"/>
            </a:rPr>
            <a:t> </a:t>
          </a:r>
          <a:endParaRPr lang="es-ES" sz="1400" b="0" dirty="0">
            <a:latin typeface="Montserrat" panose="00000500000000000000" pitchFamily="50" charset="0"/>
          </a:endParaRPr>
        </a:p>
      </dgm:t>
    </dgm:pt>
    <dgm:pt modelId="{F15F0E39-FD87-4468-A8EF-9CAC1D0F3A40}" type="parTrans" cxnId="{13B02219-2565-495E-8EBA-2AA1CB5261F8}">
      <dgm:prSet/>
      <dgm:spPr/>
      <dgm:t>
        <a:bodyPr/>
        <a:lstStyle/>
        <a:p>
          <a:endParaRPr lang="es-ES" sz="1400" b="0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AB7779FB-3E53-464D-8A2B-3B2DEBC10B3E}" type="sibTrans" cxnId="{13B02219-2565-495E-8EBA-2AA1CB5261F8}">
      <dgm:prSet/>
      <dgm:spPr/>
      <dgm:t>
        <a:bodyPr/>
        <a:lstStyle/>
        <a:p>
          <a:endParaRPr lang="es-ES" sz="1400" b="0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193D7163-1077-4738-A807-44E6F47EAAD3}">
      <dgm:prSet phldrT="[Texto]" custT="1"/>
      <dgm:spPr/>
      <dgm:t>
        <a:bodyPr anchor="t"/>
        <a:lstStyle/>
        <a:p>
          <a:pPr algn="ctr"/>
          <a:r>
            <a:rPr lang="es-CO" sz="1400" b="1" dirty="0">
              <a:latin typeface="Montserrat" panose="00000500000000000000" pitchFamily="50" charset="0"/>
            </a:rPr>
            <a:t>Bacilos Gram-positivos</a:t>
          </a:r>
        </a:p>
        <a:p>
          <a:pPr algn="ctr"/>
          <a:r>
            <a:rPr lang="es-CO" sz="1400" b="0" dirty="0">
              <a:latin typeface="Montserrat" panose="00000500000000000000" pitchFamily="50" charset="0"/>
            </a:rPr>
            <a:t> </a:t>
          </a:r>
        </a:p>
        <a:p>
          <a:pPr algn="l"/>
          <a:r>
            <a:rPr lang="es-CO" sz="1400" b="0" dirty="0">
              <a:latin typeface="Montserrat" panose="00000500000000000000" pitchFamily="50" charset="0"/>
            </a:rPr>
            <a:t>Listeria </a:t>
          </a:r>
          <a:r>
            <a:rPr lang="es-CO" sz="1400" b="0" dirty="0" err="1">
              <a:latin typeface="Montserrat" panose="00000500000000000000" pitchFamily="50" charset="0"/>
            </a:rPr>
            <a:t>monocytogenes</a:t>
          </a:r>
          <a:r>
            <a:rPr lang="es-CO" sz="1400" b="0" dirty="0">
              <a:latin typeface="Montserrat" panose="00000500000000000000" pitchFamily="50" charset="0"/>
            </a:rPr>
            <a:t> </a:t>
          </a:r>
          <a:endParaRPr lang="es-ES" sz="1400" b="0" dirty="0">
            <a:latin typeface="Montserrat" panose="00000500000000000000" pitchFamily="50" charset="0"/>
          </a:endParaRPr>
        </a:p>
      </dgm:t>
    </dgm:pt>
    <dgm:pt modelId="{7A5264E5-4145-47FB-B07B-4D3879B637CD}" type="parTrans" cxnId="{67024A0A-38A4-4044-A37B-625451B86822}">
      <dgm:prSet/>
      <dgm:spPr/>
      <dgm:t>
        <a:bodyPr/>
        <a:lstStyle/>
        <a:p>
          <a:endParaRPr lang="es-ES" sz="1400" b="0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4B004B82-B0BF-430A-BE3B-0230E695BFDA}" type="sibTrans" cxnId="{67024A0A-38A4-4044-A37B-625451B86822}">
      <dgm:prSet/>
      <dgm:spPr/>
      <dgm:t>
        <a:bodyPr/>
        <a:lstStyle/>
        <a:p>
          <a:endParaRPr lang="es-ES" sz="1400" b="0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AA48B027-4E87-458B-A3DF-2C693AF9A90F}">
      <dgm:prSet phldrT="[Texto]" custT="1"/>
      <dgm:spPr/>
      <dgm:t>
        <a:bodyPr anchor="t"/>
        <a:lstStyle/>
        <a:p>
          <a:pPr algn="ctr"/>
          <a:r>
            <a:rPr lang="es-CO" sz="1400" b="1" dirty="0">
              <a:latin typeface="Montserrat" panose="00000500000000000000" pitchFamily="50" charset="0"/>
            </a:rPr>
            <a:t>Anaerobios</a:t>
          </a:r>
          <a:r>
            <a:rPr lang="es-CO" sz="1400" b="0" dirty="0">
              <a:latin typeface="Montserrat" panose="00000500000000000000" pitchFamily="50" charset="0"/>
            </a:rPr>
            <a:t> </a:t>
          </a:r>
        </a:p>
        <a:p>
          <a:pPr algn="l"/>
          <a:r>
            <a:rPr lang="es-CO" sz="1400" b="0" dirty="0">
              <a:latin typeface="Montserrat" panose="00000500000000000000" pitchFamily="50" charset="0"/>
            </a:rPr>
            <a:t>Especies de </a:t>
          </a:r>
          <a:r>
            <a:rPr lang="es-CO" sz="1400" b="0" dirty="0" err="1">
              <a:latin typeface="Montserrat" panose="00000500000000000000" pitchFamily="50" charset="0"/>
            </a:rPr>
            <a:t>Bacteroides</a:t>
          </a:r>
          <a:r>
            <a:rPr lang="es-CO" sz="1400" b="0" dirty="0">
              <a:latin typeface="Montserrat" panose="00000500000000000000" pitchFamily="50" charset="0"/>
            </a:rPr>
            <a:t> </a:t>
          </a:r>
        </a:p>
        <a:p>
          <a:pPr algn="l"/>
          <a:r>
            <a:rPr lang="es-CO" sz="1400" b="0" dirty="0" err="1">
              <a:latin typeface="Montserrat" panose="00000500000000000000" pitchFamily="50" charset="0"/>
            </a:rPr>
            <a:t>Clostridium</a:t>
          </a:r>
          <a:r>
            <a:rPr lang="es-CO" sz="1400" b="0" dirty="0">
              <a:latin typeface="Montserrat" panose="00000500000000000000" pitchFamily="50" charset="0"/>
            </a:rPr>
            <a:t> </a:t>
          </a:r>
          <a:r>
            <a:rPr lang="es-CO" sz="1400" b="0" dirty="0" err="1">
              <a:latin typeface="Montserrat" panose="00000500000000000000" pitchFamily="50" charset="0"/>
            </a:rPr>
            <a:t>perfringens</a:t>
          </a:r>
          <a:r>
            <a:rPr lang="es-CO" sz="1400" b="0" dirty="0">
              <a:latin typeface="Montserrat" panose="00000500000000000000" pitchFamily="50" charset="0"/>
            </a:rPr>
            <a:t> </a:t>
          </a:r>
        </a:p>
        <a:p>
          <a:pPr algn="l"/>
          <a:r>
            <a:rPr lang="es-CO" sz="1400" b="0" dirty="0">
              <a:latin typeface="Montserrat" panose="00000500000000000000" pitchFamily="50" charset="0"/>
            </a:rPr>
            <a:t>Especies de </a:t>
          </a:r>
          <a:r>
            <a:rPr lang="es-CO" sz="1400" b="0" dirty="0" err="1">
              <a:latin typeface="Montserrat" panose="00000500000000000000" pitchFamily="50" charset="0"/>
            </a:rPr>
            <a:t>Fusobacterium</a:t>
          </a:r>
          <a:r>
            <a:rPr lang="es-CO" sz="1400" b="0" dirty="0">
              <a:latin typeface="Montserrat" panose="00000500000000000000" pitchFamily="50" charset="0"/>
            </a:rPr>
            <a:t> </a:t>
          </a:r>
        </a:p>
        <a:p>
          <a:pPr algn="l"/>
          <a:r>
            <a:rPr lang="es-CO" sz="1400" b="0" dirty="0" err="1">
              <a:latin typeface="Montserrat" panose="00000500000000000000" pitchFamily="50" charset="0"/>
            </a:rPr>
            <a:t>Peptococcus</a:t>
          </a:r>
          <a:r>
            <a:rPr lang="es-CO" sz="1400" b="0" dirty="0">
              <a:latin typeface="Montserrat" panose="00000500000000000000" pitchFamily="50" charset="0"/>
            </a:rPr>
            <a:t> </a:t>
          </a:r>
        </a:p>
        <a:p>
          <a:pPr algn="l"/>
          <a:r>
            <a:rPr lang="es-CO" sz="1400" b="0" dirty="0" err="1">
              <a:latin typeface="Montserrat" panose="00000500000000000000" pitchFamily="50" charset="0"/>
            </a:rPr>
            <a:t>Peptostreptococcus</a:t>
          </a:r>
          <a:r>
            <a:rPr lang="es-CO" sz="1400" b="0" dirty="0">
              <a:latin typeface="Montserrat" panose="00000500000000000000" pitchFamily="50" charset="0"/>
            </a:rPr>
            <a:t> </a:t>
          </a:r>
          <a:endParaRPr lang="es-ES" sz="1400" b="0" dirty="0">
            <a:latin typeface="Montserrat" panose="00000500000000000000" pitchFamily="50" charset="0"/>
          </a:endParaRPr>
        </a:p>
      </dgm:t>
    </dgm:pt>
    <dgm:pt modelId="{42686730-C22B-463D-A50A-0D32A7946157}" type="parTrans" cxnId="{7B3C7A6D-42A2-44E5-83D6-3082C95885FD}">
      <dgm:prSet/>
      <dgm:spPr/>
      <dgm:t>
        <a:bodyPr/>
        <a:lstStyle/>
        <a:p>
          <a:endParaRPr lang="es-ES" sz="1400" b="0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B02F1721-2A71-4917-8F67-2006F83EC0C1}" type="sibTrans" cxnId="{7B3C7A6D-42A2-44E5-83D6-3082C95885FD}">
      <dgm:prSet/>
      <dgm:spPr/>
      <dgm:t>
        <a:bodyPr/>
        <a:lstStyle/>
        <a:p>
          <a:endParaRPr lang="es-ES" sz="1400" b="0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0C0DA07B-7605-4F93-A7C1-A0A4547B7B76}">
      <dgm:prSet phldrT="[Texto]" custT="1"/>
      <dgm:spPr/>
      <dgm:t>
        <a:bodyPr anchor="t"/>
        <a:lstStyle/>
        <a:p>
          <a:pPr algn="ctr"/>
          <a:r>
            <a:rPr lang="es-CO" sz="1400" b="1" dirty="0">
              <a:latin typeface="Montserrat" panose="00000500000000000000" pitchFamily="50" charset="0"/>
            </a:rPr>
            <a:t>Ejemplos virales </a:t>
          </a:r>
        </a:p>
        <a:p>
          <a:pPr algn="l"/>
          <a:r>
            <a:rPr lang="es-CO" sz="1400" b="0" dirty="0">
              <a:latin typeface="Montserrat" panose="00000500000000000000" pitchFamily="50" charset="0"/>
            </a:rPr>
            <a:t>Influenza </a:t>
          </a:r>
        </a:p>
        <a:p>
          <a:pPr algn="l"/>
          <a:r>
            <a:rPr lang="es-CO" sz="1400" b="0" dirty="0">
              <a:latin typeface="Montserrat" panose="00000500000000000000" pitchFamily="50" charset="0"/>
            </a:rPr>
            <a:t>AH1N1 </a:t>
          </a:r>
        </a:p>
        <a:p>
          <a:pPr algn="l"/>
          <a:r>
            <a:rPr lang="es-CO" sz="1400" b="0" dirty="0">
              <a:latin typeface="Montserrat" panose="00000500000000000000" pitchFamily="50" charset="0"/>
            </a:rPr>
            <a:t>Herpes </a:t>
          </a:r>
        </a:p>
        <a:p>
          <a:pPr algn="l"/>
          <a:r>
            <a:rPr lang="es-CO" sz="1400" b="0" dirty="0">
              <a:latin typeface="Montserrat" panose="00000500000000000000" pitchFamily="50" charset="0"/>
            </a:rPr>
            <a:t>Varicela</a:t>
          </a:r>
          <a:endParaRPr lang="es-ES" sz="1400" b="0" dirty="0">
            <a:latin typeface="Montserrat" panose="00000500000000000000" pitchFamily="50" charset="0"/>
          </a:endParaRPr>
        </a:p>
      </dgm:t>
    </dgm:pt>
    <dgm:pt modelId="{3858DF82-5147-4617-A5C3-16AEF79571E5}" type="parTrans" cxnId="{B882A45F-DFF4-423B-805C-0B4DA1C4B52E}">
      <dgm:prSet/>
      <dgm:spPr/>
      <dgm:t>
        <a:bodyPr/>
        <a:lstStyle/>
        <a:p>
          <a:endParaRPr lang="es-ES" sz="1400" b="0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8476B75F-4FB7-4EC2-8F32-59D4402DA078}" type="sibTrans" cxnId="{B882A45F-DFF4-423B-805C-0B4DA1C4B52E}">
      <dgm:prSet/>
      <dgm:spPr/>
      <dgm:t>
        <a:bodyPr/>
        <a:lstStyle/>
        <a:p>
          <a:endParaRPr lang="es-ES" sz="1400" b="0">
            <a:solidFill>
              <a:srgbClr val="002060"/>
            </a:solidFill>
            <a:latin typeface="Montserrat" panose="00000500000000000000" pitchFamily="50" charset="0"/>
          </a:endParaRPr>
        </a:p>
      </dgm:t>
    </dgm:pt>
    <dgm:pt modelId="{258485A0-4C59-484E-9DF9-70763F3FFF31}" type="pres">
      <dgm:prSet presAssocID="{25A43751-9447-45FE-ACF7-50460B679667}" presName="diagram" presStyleCnt="0">
        <dgm:presLayoutVars>
          <dgm:dir/>
          <dgm:resizeHandles val="exact"/>
        </dgm:presLayoutVars>
      </dgm:prSet>
      <dgm:spPr/>
    </dgm:pt>
    <dgm:pt modelId="{8EC481A9-6B4B-40CE-AB8E-F4B61B66FCEE}" type="pres">
      <dgm:prSet presAssocID="{E7A56F8D-29D5-4ADB-9A2E-E5297F44ED35}" presName="node" presStyleLbl="node1" presStyleIdx="0" presStyleCnt="5" custScaleY="123535" custLinFactNeighborX="3009" custLinFactNeighborY="-9803">
        <dgm:presLayoutVars>
          <dgm:bulletEnabled val="1"/>
        </dgm:presLayoutVars>
      </dgm:prSet>
      <dgm:spPr/>
    </dgm:pt>
    <dgm:pt modelId="{F9C2B3E5-8725-462B-9D4F-1E2C8F3D04A8}" type="pres">
      <dgm:prSet presAssocID="{BB703BCE-A773-4875-89BF-699E46724F87}" presName="sibTrans" presStyleCnt="0"/>
      <dgm:spPr/>
    </dgm:pt>
    <dgm:pt modelId="{11CBBEF9-DD30-4D42-99E7-9C9EB564AF8D}" type="pres">
      <dgm:prSet presAssocID="{94A82F47-A4FD-40D4-B849-27C2D78F0CF2}" presName="node" presStyleLbl="node1" presStyleIdx="1" presStyleCnt="5" custScaleY="123545" custLinFactNeighborX="-642" custLinFactNeighborY="-9803">
        <dgm:presLayoutVars>
          <dgm:bulletEnabled val="1"/>
        </dgm:presLayoutVars>
      </dgm:prSet>
      <dgm:spPr/>
    </dgm:pt>
    <dgm:pt modelId="{C1A6BFEF-6BF8-42BE-81F8-BD38D43A9C19}" type="pres">
      <dgm:prSet presAssocID="{AB7779FB-3E53-464D-8A2B-3B2DEBC10B3E}" presName="sibTrans" presStyleCnt="0"/>
      <dgm:spPr/>
    </dgm:pt>
    <dgm:pt modelId="{E34DD8E4-3A59-4BE2-B352-DC22E1413EF6}" type="pres">
      <dgm:prSet presAssocID="{193D7163-1077-4738-A807-44E6F47EAAD3}" presName="node" presStyleLbl="node1" presStyleIdx="2" presStyleCnt="5" custScaleY="122532" custLinFactNeighborX="-1915" custLinFactNeighborY="-9752">
        <dgm:presLayoutVars>
          <dgm:bulletEnabled val="1"/>
        </dgm:presLayoutVars>
      </dgm:prSet>
      <dgm:spPr/>
    </dgm:pt>
    <dgm:pt modelId="{744D34B5-90B4-4701-AE88-2D076649257C}" type="pres">
      <dgm:prSet presAssocID="{4B004B82-B0BF-430A-BE3B-0230E695BFDA}" presName="sibTrans" presStyleCnt="0"/>
      <dgm:spPr/>
    </dgm:pt>
    <dgm:pt modelId="{8BEC1B77-670A-4F2C-A5DD-99B306A79581}" type="pres">
      <dgm:prSet presAssocID="{AA48B027-4E87-458B-A3DF-2C693AF9A90F}" presName="node" presStyleLbl="node1" presStyleIdx="3" presStyleCnt="5" custScaleY="110314" custLinFactNeighborX="56892" custLinFactNeighborY="12655">
        <dgm:presLayoutVars>
          <dgm:bulletEnabled val="1"/>
        </dgm:presLayoutVars>
      </dgm:prSet>
      <dgm:spPr/>
    </dgm:pt>
    <dgm:pt modelId="{D5A59169-AB19-4745-B1A3-9C37F2EF8807}" type="pres">
      <dgm:prSet presAssocID="{B02F1721-2A71-4917-8F67-2006F83EC0C1}" presName="sibTrans" presStyleCnt="0"/>
      <dgm:spPr/>
    </dgm:pt>
    <dgm:pt modelId="{6E1C2F68-9144-4A54-959B-F3A005EB7101}" type="pres">
      <dgm:prSet presAssocID="{0C0DA07B-7605-4F93-A7C1-A0A4547B7B76}" presName="node" presStyleLbl="node1" presStyleIdx="4" presStyleCnt="5" custScaleY="110314" custLinFactNeighborX="52242" custLinFactNeighborY="12655">
        <dgm:presLayoutVars>
          <dgm:bulletEnabled val="1"/>
        </dgm:presLayoutVars>
      </dgm:prSet>
      <dgm:spPr/>
    </dgm:pt>
  </dgm:ptLst>
  <dgm:cxnLst>
    <dgm:cxn modelId="{28A13503-D658-4EA9-BB95-46F0BE5888E3}" type="presOf" srcId="{0C0DA07B-7605-4F93-A7C1-A0A4547B7B76}" destId="{6E1C2F68-9144-4A54-959B-F3A005EB7101}" srcOrd="0" destOrd="0" presId="urn:microsoft.com/office/officeart/2005/8/layout/default"/>
    <dgm:cxn modelId="{67024A0A-38A4-4044-A37B-625451B86822}" srcId="{25A43751-9447-45FE-ACF7-50460B679667}" destId="{193D7163-1077-4738-A807-44E6F47EAAD3}" srcOrd="2" destOrd="0" parTransId="{7A5264E5-4145-47FB-B07B-4D3879B637CD}" sibTransId="{4B004B82-B0BF-430A-BE3B-0230E695BFDA}"/>
    <dgm:cxn modelId="{13B02219-2565-495E-8EBA-2AA1CB5261F8}" srcId="{25A43751-9447-45FE-ACF7-50460B679667}" destId="{94A82F47-A4FD-40D4-B849-27C2D78F0CF2}" srcOrd="1" destOrd="0" parTransId="{F15F0E39-FD87-4468-A8EF-9CAC1D0F3A40}" sibTransId="{AB7779FB-3E53-464D-8A2B-3B2DEBC10B3E}"/>
    <dgm:cxn modelId="{B882A45F-DFF4-423B-805C-0B4DA1C4B52E}" srcId="{25A43751-9447-45FE-ACF7-50460B679667}" destId="{0C0DA07B-7605-4F93-A7C1-A0A4547B7B76}" srcOrd="4" destOrd="0" parTransId="{3858DF82-5147-4617-A5C3-16AEF79571E5}" sibTransId="{8476B75F-4FB7-4EC2-8F32-59D4402DA078}"/>
    <dgm:cxn modelId="{6CB3CC47-AB05-4DAA-B292-015ECF94C636}" type="presOf" srcId="{94A82F47-A4FD-40D4-B849-27C2D78F0CF2}" destId="{11CBBEF9-DD30-4D42-99E7-9C9EB564AF8D}" srcOrd="0" destOrd="0" presId="urn:microsoft.com/office/officeart/2005/8/layout/default"/>
    <dgm:cxn modelId="{859F4B4B-2C8D-42C2-83CD-4BBAD0B9770F}" type="presOf" srcId="{193D7163-1077-4738-A807-44E6F47EAAD3}" destId="{E34DD8E4-3A59-4BE2-B352-DC22E1413EF6}" srcOrd="0" destOrd="0" presId="urn:microsoft.com/office/officeart/2005/8/layout/default"/>
    <dgm:cxn modelId="{7B3C7A6D-42A2-44E5-83D6-3082C95885FD}" srcId="{25A43751-9447-45FE-ACF7-50460B679667}" destId="{AA48B027-4E87-458B-A3DF-2C693AF9A90F}" srcOrd="3" destOrd="0" parTransId="{42686730-C22B-463D-A50A-0D32A7946157}" sibTransId="{B02F1721-2A71-4917-8F67-2006F83EC0C1}"/>
    <dgm:cxn modelId="{D22F3975-C1C1-4077-AB96-70095D494F5C}" type="presOf" srcId="{E7A56F8D-29D5-4ADB-9A2E-E5297F44ED35}" destId="{8EC481A9-6B4B-40CE-AB8E-F4B61B66FCEE}" srcOrd="0" destOrd="0" presId="urn:microsoft.com/office/officeart/2005/8/layout/default"/>
    <dgm:cxn modelId="{5473F8A8-99B3-4FE0-8C56-265245D05CA0}" type="presOf" srcId="{25A43751-9447-45FE-ACF7-50460B679667}" destId="{258485A0-4C59-484E-9DF9-70763F3FFF31}" srcOrd="0" destOrd="0" presId="urn:microsoft.com/office/officeart/2005/8/layout/default"/>
    <dgm:cxn modelId="{BBDACEAA-9207-4684-8AA3-A789BA41E4E8}" srcId="{25A43751-9447-45FE-ACF7-50460B679667}" destId="{E7A56F8D-29D5-4ADB-9A2E-E5297F44ED35}" srcOrd="0" destOrd="0" parTransId="{1FFEBAC5-C7AD-4F5E-BF73-4C7EFA30A2CC}" sibTransId="{BB703BCE-A773-4875-89BF-699E46724F87}"/>
    <dgm:cxn modelId="{F6C615F4-BA12-402E-80AE-F178686A3E02}" type="presOf" srcId="{AA48B027-4E87-458B-A3DF-2C693AF9A90F}" destId="{8BEC1B77-670A-4F2C-A5DD-99B306A79581}" srcOrd="0" destOrd="0" presId="urn:microsoft.com/office/officeart/2005/8/layout/default"/>
    <dgm:cxn modelId="{00BFC91E-8511-457E-8739-4D1B5AD6333F}" type="presParOf" srcId="{258485A0-4C59-484E-9DF9-70763F3FFF31}" destId="{8EC481A9-6B4B-40CE-AB8E-F4B61B66FCEE}" srcOrd="0" destOrd="0" presId="urn:microsoft.com/office/officeart/2005/8/layout/default"/>
    <dgm:cxn modelId="{0CCD9A67-AE2F-483A-A07A-4A277356FC04}" type="presParOf" srcId="{258485A0-4C59-484E-9DF9-70763F3FFF31}" destId="{F9C2B3E5-8725-462B-9D4F-1E2C8F3D04A8}" srcOrd="1" destOrd="0" presId="urn:microsoft.com/office/officeart/2005/8/layout/default"/>
    <dgm:cxn modelId="{D39DF7EC-B465-4133-AC6F-9AFA0A13F2B7}" type="presParOf" srcId="{258485A0-4C59-484E-9DF9-70763F3FFF31}" destId="{11CBBEF9-DD30-4D42-99E7-9C9EB564AF8D}" srcOrd="2" destOrd="0" presId="urn:microsoft.com/office/officeart/2005/8/layout/default"/>
    <dgm:cxn modelId="{603415F7-36E5-4B1D-AFD6-90F95A4E9C7B}" type="presParOf" srcId="{258485A0-4C59-484E-9DF9-70763F3FFF31}" destId="{C1A6BFEF-6BF8-42BE-81F8-BD38D43A9C19}" srcOrd="3" destOrd="0" presId="urn:microsoft.com/office/officeart/2005/8/layout/default"/>
    <dgm:cxn modelId="{D2690AEA-C935-421F-BA68-A8D45EAEE1C3}" type="presParOf" srcId="{258485A0-4C59-484E-9DF9-70763F3FFF31}" destId="{E34DD8E4-3A59-4BE2-B352-DC22E1413EF6}" srcOrd="4" destOrd="0" presId="urn:microsoft.com/office/officeart/2005/8/layout/default"/>
    <dgm:cxn modelId="{37D4BB0D-30B4-4ED1-ABDF-6F75E397DBC1}" type="presParOf" srcId="{258485A0-4C59-484E-9DF9-70763F3FFF31}" destId="{744D34B5-90B4-4701-AE88-2D076649257C}" srcOrd="5" destOrd="0" presId="urn:microsoft.com/office/officeart/2005/8/layout/default"/>
    <dgm:cxn modelId="{03973FBC-FB4C-4169-9BE7-37F2B28757F3}" type="presParOf" srcId="{258485A0-4C59-484E-9DF9-70763F3FFF31}" destId="{8BEC1B77-670A-4F2C-A5DD-99B306A79581}" srcOrd="6" destOrd="0" presId="urn:microsoft.com/office/officeart/2005/8/layout/default"/>
    <dgm:cxn modelId="{8D2D81E4-CDDD-48E9-925A-C204C4D9F313}" type="presParOf" srcId="{258485A0-4C59-484E-9DF9-70763F3FFF31}" destId="{D5A59169-AB19-4745-B1A3-9C37F2EF8807}" srcOrd="7" destOrd="0" presId="urn:microsoft.com/office/officeart/2005/8/layout/default"/>
    <dgm:cxn modelId="{88ACAD76-E530-4E2E-AB55-F3787ED15FA8}" type="presParOf" srcId="{258485A0-4C59-484E-9DF9-70763F3FFF31}" destId="{6E1C2F68-9144-4A54-959B-F3A005EB710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EAD24A-FAC5-42FE-A3A4-445F34505D00}">
      <dsp:nvSpPr>
        <dsp:cNvPr id="0" name=""/>
        <dsp:cNvSpPr/>
      </dsp:nvSpPr>
      <dsp:spPr>
        <a:xfrm>
          <a:off x="718415" y="0"/>
          <a:ext cx="4700432" cy="4081937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94CBD5-7826-4007-89D9-2C98B9BAAA97}">
      <dsp:nvSpPr>
        <dsp:cNvPr id="0" name=""/>
        <dsp:cNvSpPr/>
      </dsp:nvSpPr>
      <dsp:spPr>
        <a:xfrm>
          <a:off x="204132" y="1163777"/>
          <a:ext cx="2662120" cy="5374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solidFill>
                <a:srgbClr val="152B48"/>
              </a:solidFill>
              <a:latin typeface="Montserrat" panose="00000500000000000000" pitchFamily="50" charset="0"/>
            </a:rPr>
            <a:t>Sepsis severa</a:t>
          </a:r>
        </a:p>
      </dsp:txBody>
      <dsp:txXfrm>
        <a:off x="230367" y="1190012"/>
        <a:ext cx="2609650" cy="484950"/>
      </dsp:txXfrm>
    </dsp:sp>
    <dsp:sp modelId="{A12BC1D9-C906-407A-BE11-ED680806111D}">
      <dsp:nvSpPr>
        <dsp:cNvPr id="0" name=""/>
        <dsp:cNvSpPr/>
      </dsp:nvSpPr>
      <dsp:spPr>
        <a:xfrm>
          <a:off x="3433108" y="1163778"/>
          <a:ext cx="1677469" cy="5374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solidFill>
                <a:srgbClr val="152B48"/>
              </a:solidFill>
              <a:latin typeface="Montserrat" panose="00000500000000000000" pitchFamily="50" charset="0"/>
            </a:rPr>
            <a:t>7% – 8%</a:t>
          </a:r>
        </a:p>
      </dsp:txBody>
      <dsp:txXfrm>
        <a:off x="3459343" y="1190013"/>
        <a:ext cx="1624999" cy="484950"/>
      </dsp:txXfrm>
    </dsp:sp>
    <dsp:sp modelId="{44F0D5DF-0459-47FD-881B-1B9D763E4119}">
      <dsp:nvSpPr>
        <dsp:cNvPr id="0" name=""/>
        <dsp:cNvSpPr/>
      </dsp:nvSpPr>
      <dsp:spPr>
        <a:xfrm>
          <a:off x="3431861" y="2005817"/>
          <a:ext cx="1677469" cy="5374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solidFill>
                <a:srgbClr val="152B48"/>
              </a:solidFill>
              <a:latin typeface="Montserrat" panose="00000500000000000000" pitchFamily="50" charset="0"/>
            </a:rPr>
            <a:t>20% - 30%</a:t>
          </a:r>
        </a:p>
      </dsp:txBody>
      <dsp:txXfrm>
        <a:off x="3458096" y="2032052"/>
        <a:ext cx="1624999" cy="484950"/>
      </dsp:txXfrm>
    </dsp:sp>
    <dsp:sp modelId="{568B7D09-137B-484C-ADCA-710D1899A0A7}">
      <dsp:nvSpPr>
        <dsp:cNvPr id="0" name=""/>
        <dsp:cNvSpPr/>
      </dsp:nvSpPr>
      <dsp:spPr>
        <a:xfrm>
          <a:off x="3452052" y="2858750"/>
          <a:ext cx="1677469" cy="5374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solidFill>
                <a:srgbClr val="152B48"/>
              </a:solidFill>
              <a:latin typeface="Montserrat" panose="00000500000000000000" pitchFamily="50" charset="0"/>
            </a:rPr>
            <a:t>60%</a:t>
          </a:r>
        </a:p>
      </dsp:txBody>
      <dsp:txXfrm>
        <a:off x="3478287" y="2884985"/>
        <a:ext cx="1624999" cy="484950"/>
      </dsp:txXfrm>
    </dsp:sp>
    <dsp:sp modelId="{2A005308-3B87-412B-9235-20E17298EFA6}">
      <dsp:nvSpPr>
        <dsp:cNvPr id="0" name=""/>
        <dsp:cNvSpPr/>
      </dsp:nvSpPr>
      <dsp:spPr>
        <a:xfrm>
          <a:off x="204132" y="2005817"/>
          <a:ext cx="2662120" cy="5374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solidFill>
                <a:srgbClr val="152B48"/>
              </a:solidFill>
              <a:latin typeface="Montserrat" panose="00000500000000000000" pitchFamily="50" charset="0"/>
            </a:rPr>
            <a:t>Disfunción de un órgano</a:t>
          </a:r>
        </a:p>
      </dsp:txBody>
      <dsp:txXfrm>
        <a:off x="230367" y="2032052"/>
        <a:ext cx="2609650" cy="484950"/>
      </dsp:txXfrm>
    </dsp:sp>
    <dsp:sp modelId="{7897A0E1-DDA0-448F-B928-AA85BF8318C1}">
      <dsp:nvSpPr>
        <dsp:cNvPr id="0" name=""/>
        <dsp:cNvSpPr/>
      </dsp:nvSpPr>
      <dsp:spPr>
        <a:xfrm>
          <a:off x="204132" y="2797827"/>
          <a:ext cx="2662120" cy="5374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solidFill>
                <a:srgbClr val="152B48"/>
              </a:solidFill>
              <a:latin typeface="Montserrat" panose="00000500000000000000" pitchFamily="50" charset="0"/>
            </a:rPr>
            <a:t>Shock séptico</a:t>
          </a:r>
        </a:p>
      </dsp:txBody>
      <dsp:txXfrm>
        <a:off x="230367" y="2824062"/>
        <a:ext cx="2609650" cy="4849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702C0-885F-4ADA-A803-A33C85CB58A7}">
      <dsp:nvSpPr>
        <dsp:cNvPr id="0" name=""/>
        <dsp:cNvSpPr/>
      </dsp:nvSpPr>
      <dsp:spPr>
        <a:xfrm>
          <a:off x="0" y="0"/>
          <a:ext cx="6752313" cy="1202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b="1" kern="1200" dirty="0">
              <a:latin typeface="Montserrat" panose="00000500000000000000" pitchFamily="50" charset="0"/>
            </a:rPr>
            <a:t>Lactato aumentado. 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b="1" kern="1200" dirty="0">
              <a:latin typeface="Montserrat" panose="00000500000000000000" pitchFamily="50" charset="0"/>
            </a:rPr>
            <a:t>Excreta de orina &lt;0,5 ml/kg/h a pesar una adecuada   resucitación con fluidos. 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b="1" kern="1200" dirty="0">
              <a:latin typeface="Montserrat" panose="00000500000000000000" pitchFamily="50" charset="0"/>
            </a:rPr>
            <a:t>Creatinina &gt;2,0 mg/dl. </a:t>
          </a:r>
          <a:endParaRPr lang="es-ES" sz="1500" b="1" kern="1200" dirty="0">
            <a:latin typeface="Montserrat" panose="00000500000000000000" pitchFamily="50" charset="0"/>
          </a:endParaRPr>
        </a:p>
      </dsp:txBody>
      <dsp:txXfrm>
        <a:off x="1470745" y="0"/>
        <a:ext cx="5281567" cy="1202833"/>
      </dsp:txXfrm>
    </dsp:sp>
    <dsp:sp modelId="{05E7542E-6EA6-4CE9-814C-4C6CFD662CA8}">
      <dsp:nvSpPr>
        <dsp:cNvPr id="0" name=""/>
        <dsp:cNvSpPr/>
      </dsp:nvSpPr>
      <dsp:spPr>
        <a:xfrm>
          <a:off x="120283" y="120283"/>
          <a:ext cx="1350462" cy="96226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9D6C3C-C981-459C-932B-EE83A4309A21}">
      <dsp:nvSpPr>
        <dsp:cNvPr id="0" name=""/>
        <dsp:cNvSpPr/>
      </dsp:nvSpPr>
      <dsp:spPr>
        <a:xfrm>
          <a:off x="0" y="1323116"/>
          <a:ext cx="6752313" cy="1202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b="1" kern="1200" dirty="0">
              <a:latin typeface="Montserrat" panose="00000500000000000000" pitchFamily="50" charset="0"/>
            </a:rPr>
            <a:t>Lesión pulmonar aguda con </a:t>
          </a:r>
          <a:r>
            <a:rPr lang="es-CO" sz="1500" b="1" kern="1200" dirty="0" err="1">
              <a:latin typeface="Montserrat" panose="00000500000000000000" pitchFamily="50" charset="0"/>
            </a:rPr>
            <a:t>PaFi</a:t>
          </a:r>
          <a:r>
            <a:rPr lang="es-CO" sz="1500" b="1" kern="1200" dirty="0">
              <a:latin typeface="Montserrat" panose="00000500000000000000" pitchFamily="50" charset="0"/>
            </a:rPr>
            <a:t> &lt;250 en ausencia de neumonía.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b="1" kern="1200" dirty="0">
              <a:latin typeface="Montserrat" panose="00000500000000000000" pitchFamily="50" charset="0"/>
            </a:rPr>
            <a:t>Lesión pulmonar aguda con </a:t>
          </a:r>
          <a:r>
            <a:rPr lang="es-CO" sz="1500" b="1" kern="1200" dirty="0" err="1">
              <a:latin typeface="Montserrat" panose="00000500000000000000" pitchFamily="50" charset="0"/>
            </a:rPr>
            <a:t>PaFi</a:t>
          </a:r>
          <a:r>
            <a:rPr lang="es-CO" sz="1500" b="1" kern="1200" dirty="0">
              <a:latin typeface="Montserrat" panose="00000500000000000000" pitchFamily="50" charset="0"/>
            </a:rPr>
            <a:t> &lt;200 en presencia de neumonía.</a:t>
          </a:r>
          <a:endParaRPr lang="es-ES" sz="1500" b="1" kern="1200" dirty="0">
            <a:latin typeface="Montserrat" panose="00000500000000000000" pitchFamily="50" charset="0"/>
          </a:endParaRPr>
        </a:p>
      </dsp:txBody>
      <dsp:txXfrm>
        <a:off x="1470745" y="1323116"/>
        <a:ext cx="5281567" cy="1202833"/>
      </dsp:txXfrm>
    </dsp:sp>
    <dsp:sp modelId="{4DA0086B-EF81-48C1-8CEC-7820A14EF584}">
      <dsp:nvSpPr>
        <dsp:cNvPr id="0" name=""/>
        <dsp:cNvSpPr/>
      </dsp:nvSpPr>
      <dsp:spPr>
        <a:xfrm>
          <a:off x="120283" y="1443399"/>
          <a:ext cx="1350462" cy="96226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DED6D8-41BA-4C43-A7E7-491ECC391348}">
      <dsp:nvSpPr>
        <dsp:cNvPr id="0" name=""/>
        <dsp:cNvSpPr/>
      </dsp:nvSpPr>
      <dsp:spPr>
        <a:xfrm>
          <a:off x="0" y="2646232"/>
          <a:ext cx="6752313" cy="1202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Montserrat" panose="00000500000000000000" pitchFamily="50" charset="0"/>
            </a:rPr>
            <a:t> </a:t>
          </a:r>
          <a:r>
            <a:rPr lang="es-CO" sz="1500" b="1" kern="1200" dirty="0">
              <a:latin typeface="Montserrat" panose="00000500000000000000" pitchFamily="50" charset="0"/>
            </a:rPr>
            <a:t>Bilirrubina &gt;2 mg/dl. 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b="1" kern="1200" dirty="0">
              <a:latin typeface="Montserrat" panose="00000500000000000000" pitchFamily="50" charset="0"/>
            </a:rPr>
            <a:t> Recuento de plaquetas &lt;100.000 mm3. 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b="1" kern="1200" dirty="0">
              <a:latin typeface="Montserrat" panose="00000500000000000000" pitchFamily="50" charset="0"/>
            </a:rPr>
            <a:t> Coagulopatía INR &gt;1,5. </a:t>
          </a:r>
          <a:endParaRPr lang="es-ES" sz="1500" b="1" kern="1200" dirty="0">
            <a:latin typeface="Montserrat" panose="00000500000000000000" pitchFamily="50" charset="0"/>
          </a:endParaRPr>
        </a:p>
      </dsp:txBody>
      <dsp:txXfrm>
        <a:off x="1470745" y="2646232"/>
        <a:ext cx="5281567" cy="1202833"/>
      </dsp:txXfrm>
    </dsp:sp>
    <dsp:sp modelId="{16590E68-E3A8-4C6A-86D8-7CAF1E87FB35}">
      <dsp:nvSpPr>
        <dsp:cNvPr id="0" name=""/>
        <dsp:cNvSpPr/>
      </dsp:nvSpPr>
      <dsp:spPr>
        <a:xfrm>
          <a:off x="120283" y="2766516"/>
          <a:ext cx="1350462" cy="96226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C0E073-0125-47D5-B383-D37415817FA2}">
      <dsp:nvSpPr>
        <dsp:cNvPr id="0" name=""/>
        <dsp:cNvSpPr/>
      </dsp:nvSpPr>
      <dsp:spPr>
        <a:xfrm rot="5400000">
          <a:off x="-172721" y="154113"/>
          <a:ext cx="1721934" cy="142271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solidFill>
                <a:srgbClr val="002060"/>
              </a:solidFill>
              <a:latin typeface="Montserrat" panose="00000500000000000000" pitchFamily="50" charset="0"/>
            </a:rPr>
            <a:t>Shock séptico </a:t>
          </a:r>
          <a:endParaRPr lang="es-ES" sz="1400" kern="1200" dirty="0">
            <a:solidFill>
              <a:srgbClr val="002060"/>
            </a:solidFill>
            <a:latin typeface="Montserrat" panose="00000500000000000000" pitchFamily="50" charset="0"/>
          </a:endParaRPr>
        </a:p>
      </dsp:txBody>
      <dsp:txXfrm rot="-5400000">
        <a:off x="-23111" y="715862"/>
        <a:ext cx="1422715" cy="299219"/>
      </dsp:txXfrm>
    </dsp:sp>
    <dsp:sp modelId="{D77469CD-FE2B-4EB0-89A0-8C02FDC73702}">
      <dsp:nvSpPr>
        <dsp:cNvPr id="0" name=""/>
        <dsp:cNvSpPr/>
      </dsp:nvSpPr>
      <dsp:spPr>
        <a:xfrm rot="5400000">
          <a:off x="3318578" y="-1951173"/>
          <a:ext cx="1119257" cy="50306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700" b="1" kern="1200" dirty="0">
              <a:solidFill>
                <a:srgbClr val="002060"/>
              </a:solidFill>
              <a:latin typeface="Montserrat" panose="00000500000000000000" pitchFamily="50" charset="0"/>
            </a:rPr>
            <a:t>Se define como hipotensión persistente inducida por sepsis a pesar de una adecuada reanimación con líquidos.</a:t>
          </a:r>
          <a:endParaRPr lang="es-ES" sz="1700" b="1" kern="1200" dirty="0">
            <a:solidFill>
              <a:srgbClr val="002060"/>
            </a:solidFill>
            <a:latin typeface="Montserrat" panose="00000500000000000000" pitchFamily="50" charset="0"/>
          </a:endParaRPr>
        </a:p>
      </dsp:txBody>
      <dsp:txXfrm rot="-5400000">
        <a:off x="1362901" y="59142"/>
        <a:ext cx="4975974" cy="1009981"/>
      </dsp:txXfrm>
    </dsp:sp>
    <dsp:sp modelId="{74DABB23-7EBF-480A-A120-75AA62F9FD26}">
      <dsp:nvSpPr>
        <dsp:cNvPr id="0" name=""/>
        <dsp:cNvSpPr/>
      </dsp:nvSpPr>
      <dsp:spPr>
        <a:xfrm rot="5400000">
          <a:off x="-172721" y="1628862"/>
          <a:ext cx="1721934" cy="1422715"/>
        </a:xfrm>
        <a:prstGeom prst="chevron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solidFill>
                <a:srgbClr val="002060"/>
              </a:solidFill>
              <a:latin typeface="Montserrat" panose="00000500000000000000" pitchFamily="50" charset="0"/>
            </a:rPr>
            <a:t> Hipoperfusión tisular inducida por sepsis </a:t>
          </a:r>
          <a:endParaRPr lang="es-ES" sz="1400" b="1" kern="1200" dirty="0">
            <a:solidFill>
              <a:srgbClr val="002060"/>
            </a:solidFill>
            <a:latin typeface="Montserrat" panose="00000500000000000000" pitchFamily="50" charset="0"/>
          </a:endParaRPr>
        </a:p>
      </dsp:txBody>
      <dsp:txXfrm rot="-5400000">
        <a:off x="-23111" y="2190611"/>
        <a:ext cx="1422715" cy="299219"/>
      </dsp:txXfrm>
    </dsp:sp>
    <dsp:sp modelId="{97E4EE94-2F00-47C2-8D10-2B0A9D57E272}">
      <dsp:nvSpPr>
        <dsp:cNvPr id="0" name=""/>
        <dsp:cNvSpPr/>
      </dsp:nvSpPr>
      <dsp:spPr>
        <a:xfrm rot="5400000">
          <a:off x="3010915" y="-149810"/>
          <a:ext cx="1119845" cy="43347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700" b="1" kern="1200" dirty="0">
              <a:solidFill>
                <a:srgbClr val="002060"/>
              </a:solidFill>
              <a:latin typeface="Montserrat" panose="00000500000000000000" pitchFamily="50" charset="0"/>
            </a:rPr>
            <a:t>Se define como la hipotensión inducida por infección, lactato elevado u oliguria.</a:t>
          </a:r>
          <a:endParaRPr lang="es-ES" sz="1700" b="1" kern="1200" dirty="0">
            <a:solidFill>
              <a:srgbClr val="002060"/>
            </a:solidFill>
            <a:latin typeface="Montserrat" panose="00000500000000000000" pitchFamily="50" charset="0"/>
          </a:endParaRPr>
        </a:p>
      </dsp:txBody>
      <dsp:txXfrm rot="-5400000">
        <a:off x="1403444" y="1512327"/>
        <a:ext cx="4280122" cy="1010513"/>
      </dsp:txXfrm>
    </dsp:sp>
    <dsp:sp modelId="{8CEC6448-805F-4FD5-A312-B3F2E903611D}">
      <dsp:nvSpPr>
        <dsp:cNvPr id="0" name=""/>
        <dsp:cNvSpPr/>
      </dsp:nvSpPr>
      <dsp:spPr>
        <a:xfrm rot="5400000">
          <a:off x="-172721" y="3217320"/>
          <a:ext cx="1721934" cy="1422715"/>
        </a:xfrm>
        <a:prstGeom prst="chevron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solidFill>
                <a:srgbClr val="002060"/>
              </a:solidFill>
              <a:latin typeface="Montserrat" panose="00000500000000000000" pitchFamily="50" charset="0"/>
            </a:rPr>
            <a:t>Hipotensión inducida por sepsis </a:t>
          </a:r>
          <a:endParaRPr lang="es-ES" sz="1400" b="1" kern="1200" dirty="0">
            <a:solidFill>
              <a:srgbClr val="002060"/>
            </a:solidFill>
            <a:latin typeface="Montserrat" panose="00000500000000000000" pitchFamily="50" charset="0"/>
          </a:endParaRPr>
        </a:p>
      </dsp:txBody>
      <dsp:txXfrm rot="-5400000">
        <a:off x="-23111" y="3779069"/>
        <a:ext cx="1422715" cy="299219"/>
      </dsp:txXfrm>
    </dsp:sp>
    <dsp:sp modelId="{1DE6A01C-3EB3-4A2B-ABA9-DCE229DF634F}">
      <dsp:nvSpPr>
        <dsp:cNvPr id="0" name=""/>
        <dsp:cNvSpPr/>
      </dsp:nvSpPr>
      <dsp:spPr>
        <a:xfrm rot="5400000">
          <a:off x="3318578" y="1078957"/>
          <a:ext cx="1119257" cy="50496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700" b="1" kern="1200" dirty="0">
              <a:solidFill>
                <a:srgbClr val="002060"/>
              </a:solidFill>
              <a:latin typeface="Montserrat" panose="00000500000000000000" pitchFamily="50" charset="0"/>
            </a:rPr>
            <a:t>PAS &lt;90 </a:t>
          </a:r>
          <a:r>
            <a:rPr lang="es-CO" sz="1700" b="1" kern="1200" dirty="0" err="1">
              <a:solidFill>
                <a:srgbClr val="002060"/>
              </a:solidFill>
              <a:latin typeface="Montserrat" panose="00000500000000000000" pitchFamily="50" charset="0"/>
            </a:rPr>
            <a:t>mmHg</a:t>
          </a:r>
          <a:r>
            <a:rPr lang="es-CO" sz="1700" b="1" kern="1200" dirty="0">
              <a:solidFill>
                <a:srgbClr val="002060"/>
              </a:solidFill>
              <a:latin typeface="Montserrat" panose="00000500000000000000" pitchFamily="50" charset="0"/>
            </a:rPr>
            <a:t> o PAM &lt;70 </a:t>
          </a:r>
          <a:r>
            <a:rPr lang="es-CO" sz="1700" b="1" kern="1200" dirty="0" err="1">
              <a:solidFill>
                <a:srgbClr val="002060"/>
              </a:solidFill>
              <a:latin typeface="Montserrat" panose="00000500000000000000" pitchFamily="50" charset="0"/>
            </a:rPr>
            <a:t>mmHg</a:t>
          </a:r>
          <a:r>
            <a:rPr lang="es-CO" sz="1700" b="1" kern="1200" dirty="0">
              <a:solidFill>
                <a:srgbClr val="002060"/>
              </a:solidFill>
              <a:latin typeface="Montserrat" panose="00000500000000000000" pitchFamily="50" charset="0"/>
            </a:rPr>
            <a:t> o Una disminución de la PAS &gt;40 </a:t>
          </a:r>
          <a:r>
            <a:rPr lang="es-CO" sz="1700" b="1" kern="1200" dirty="0" err="1">
              <a:solidFill>
                <a:srgbClr val="002060"/>
              </a:solidFill>
              <a:latin typeface="Montserrat" panose="00000500000000000000" pitchFamily="50" charset="0"/>
            </a:rPr>
            <a:t>mmHg</a:t>
          </a:r>
          <a:r>
            <a:rPr lang="es-CO" sz="1700" b="1" kern="1200" dirty="0">
              <a:solidFill>
                <a:srgbClr val="002060"/>
              </a:solidFill>
              <a:latin typeface="Montserrat" panose="00000500000000000000" pitchFamily="50" charset="0"/>
            </a:rPr>
            <a:t> en ausencia de otras causas de hipotensión.</a:t>
          </a:r>
          <a:endParaRPr lang="es-ES" sz="1700" b="1" kern="1200" dirty="0">
            <a:solidFill>
              <a:srgbClr val="002060"/>
            </a:solidFill>
            <a:latin typeface="Montserrat" panose="00000500000000000000" pitchFamily="50" charset="0"/>
          </a:endParaRPr>
        </a:p>
      </dsp:txBody>
      <dsp:txXfrm rot="-5400000">
        <a:off x="1353379" y="3098794"/>
        <a:ext cx="4995017" cy="10099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C481A9-6B4B-40CE-AB8E-F4B61B66FCEE}">
      <dsp:nvSpPr>
        <dsp:cNvPr id="0" name=""/>
        <dsp:cNvSpPr/>
      </dsp:nvSpPr>
      <dsp:spPr>
        <a:xfrm>
          <a:off x="104784" y="145421"/>
          <a:ext cx="3482383" cy="2581177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latin typeface="Montserrat" panose="00000500000000000000" pitchFamily="50" charset="0"/>
            </a:rPr>
            <a:t>Cocos Gram-positivos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kern="1200" dirty="0">
              <a:latin typeface="Montserrat" panose="00000500000000000000" pitchFamily="50" charset="0"/>
            </a:rPr>
            <a:t>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kern="1200" dirty="0">
              <a:latin typeface="Montserrat" panose="00000500000000000000" pitchFamily="50" charset="0"/>
            </a:rPr>
            <a:t>Neumococo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kern="1200" dirty="0" err="1">
              <a:latin typeface="Montserrat" panose="00000500000000000000" pitchFamily="50" charset="0"/>
            </a:rPr>
            <a:t>Streptococcus</a:t>
          </a:r>
          <a:r>
            <a:rPr lang="es-CO" sz="1400" b="0" kern="1200" dirty="0">
              <a:latin typeface="Montserrat" panose="00000500000000000000" pitchFamily="50" charset="0"/>
            </a:rPr>
            <a:t>, grupos A, B, y D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kern="1200" dirty="0" err="1">
              <a:latin typeface="Montserrat" panose="00000500000000000000" pitchFamily="50" charset="0"/>
            </a:rPr>
            <a:t>Staphylococcus</a:t>
          </a:r>
          <a:r>
            <a:rPr lang="es-CO" sz="1400" b="0" kern="1200" dirty="0">
              <a:latin typeface="Montserrat" panose="00000500000000000000" pitchFamily="50" charset="0"/>
            </a:rPr>
            <a:t> </a:t>
          </a:r>
          <a:r>
            <a:rPr lang="es-CO" sz="1400" b="0" kern="1200" dirty="0" err="1">
              <a:latin typeface="Montserrat" panose="00000500000000000000" pitchFamily="50" charset="0"/>
            </a:rPr>
            <a:t>aureus</a:t>
          </a:r>
          <a:r>
            <a:rPr lang="es-CO" sz="1400" b="0" kern="1200" dirty="0">
              <a:latin typeface="Montserrat" panose="00000500000000000000" pitchFamily="50" charset="0"/>
            </a:rPr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b="0" kern="1200" dirty="0">
            <a:latin typeface="Montserrat" panose="00000500000000000000" pitchFamily="50" charset="0"/>
          </a:endParaRPr>
        </a:p>
      </dsp:txBody>
      <dsp:txXfrm>
        <a:off x="104784" y="145421"/>
        <a:ext cx="3482383" cy="2581177"/>
      </dsp:txXfrm>
    </dsp:sp>
    <dsp:sp modelId="{11CBBEF9-DD30-4D42-99E7-9C9EB564AF8D}">
      <dsp:nvSpPr>
        <dsp:cNvPr id="0" name=""/>
        <dsp:cNvSpPr/>
      </dsp:nvSpPr>
      <dsp:spPr>
        <a:xfrm>
          <a:off x="3808264" y="145316"/>
          <a:ext cx="3482383" cy="2581386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0000"/>
                <a:lumMod val="110000"/>
                <a:satMod val="105000"/>
                <a:tint val="67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10000"/>
                <a:lumMod val="105000"/>
                <a:satMod val="103000"/>
                <a:tint val="73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latin typeface="Montserrat" panose="00000500000000000000" pitchFamily="50" charset="0"/>
            </a:rPr>
            <a:t>Bacilos Gram-negativos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kern="1200" dirty="0" err="1">
              <a:latin typeface="Montserrat" panose="00000500000000000000" pitchFamily="50" charset="0"/>
            </a:rPr>
            <a:t>Escherichia</a:t>
          </a:r>
          <a:r>
            <a:rPr lang="es-CO" sz="1400" b="0" kern="1200" dirty="0">
              <a:latin typeface="Montserrat" panose="00000500000000000000" pitchFamily="50" charset="0"/>
            </a:rPr>
            <a:t> </a:t>
          </a:r>
          <a:r>
            <a:rPr lang="es-CO" sz="1400" b="0" kern="1200" dirty="0" err="1">
              <a:latin typeface="Montserrat" panose="00000500000000000000" pitchFamily="50" charset="0"/>
            </a:rPr>
            <a:t>coli</a:t>
          </a:r>
          <a:r>
            <a:rPr lang="es-CO" sz="1400" b="0" kern="1200" dirty="0">
              <a:latin typeface="Montserrat" panose="00000500000000000000" pitchFamily="50" charset="0"/>
            </a:rPr>
            <a:t>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kern="1200" dirty="0" err="1">
              <a:latin typeface="Montserrat" panose="00000500000000000000" pitchFamily="50" charset="0"/>
            </a:rPr>
            <a:t>Hemophilus</a:t>
          </a:r>
          <a:r>
            <a:rPr lang="es-CO" sz="1400" b="0" kern="1200" dirty="0">
              <a:latin typeface="Montserrat" panose="00000500000000000000" pitchFamily="50" charset="0"/>
            </a:rPr>
            <a:t> </a:t>
          </a:r>
          <a:r>
            <a:rPr lang="es-CO" sz="1400" b="0" kern="1200" dirty="0" err="1">
              <a:latin typeface="Montserrat" panose="00000500000000000000" pitchFamily="50" charset="0"/>
            </a:rPr>
            <a:t>influenzae</a:t>
          </a:r>
          <a:r>
            <a:rPr lang="es-CO" sz="1400" b="0" kern="1200" dirty="0">
              <a:latin typeface="Montserrat" panose="00000500000000000000" pitchFamily="50" charset="0"/>
            </a:rPr>
            <a:t>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kern="1200" dirty="0">
              <a:latin typeface="Montserrat" panose="00000500000000000000" pitchFamily="50" charset="0"/>
            </a:rPr>
            <a:t>Especies de </a:t>
          </a:r>
          <a:r>
            <a:rPr lang="es-CO" sz="1400" b="0" kern="1200" dirty="0" err="1">
              <a:latin typeface="Montserrat" panose="00000500000000000000" pitchFamily="50" charset="0"/>
            </a:rPr>
            <a:t>Klebsiella</a:t>
          </a:r>
          <a:r>
            <a:rPr lang="es-CO" sz="1400" b="0" kern="1200" dirty="0">
              <a:latin typeface="Montserrat" panose="00000500000000000000" pitchFamily="50" charset="0"/>
            </a:rPr>
            <a:t>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kern="1200" dirty="0">
              <a:latin typeface="Montserrat" panose="00000500000000000000" pitchFamily="50" charset="0"/>
            </a:rPr>
            <a:t>Especies de </a:t>
          </a:r>
          <a:r>
            <a:rPr lang="es-CO" sz="1400" b="0" kern="1200" dirty="0" err="1">
              <a:latin typeface="Montserrat" panose="00000500000000000000" pitchFamily="50" charset="0"/>
            </a:rPr>
            <a:t>Enterobacter</a:t>
          </a:r>
          <a:r>
            <a:rPr lang="es-CO" sz="1400" b="0" kern="1200" dirty="0">
              <a:latin typeface="Montserrat" panose="00000500000000000000" pitchFamily="50" charset="0"/>
            </a:rPr>
            <a:t>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kern="1200" dirty="0">
              <a:latin typeface="Montserrat" panose="00000500000000000000" pitchFamily="50" charset="0"/>
            </a:rPr>
            <a:t>Especies de Proteus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kern="1200" dirty="0">
              <a:latin typeface="Montserrat" panose="00000500000000000000" pitchFamily="50" charset="0"/>
            </a:rPr>
            <a:t>Especies de Pseudomonas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kern="1200" dirty="0">
              <a:latin typeface="Montserrat" panose="00000500000000000000" pitchFamily="50" charset="0"/>
            </a:rPr>
            <a:t>Especies de </a:t>
          </a:r>
          <a:r>
            <a:rPr lang="es-CO" sz="1400" b="0" kern="1200" dirty="0" err="1">
              <a:latin typeface="Montserrat" panose="00000500000000000000" pitchFamily="50" charset="0"/>
            </a:rPr>
            <a:t>Serratia</a:t>
          </a:r>
          <a:r>
            <a:rPr lang="es-CO" sz="1400" b="0" kern="1200" dirty="0">
              <a:latin typeface="Montserrat" panose="00000500000000000000" pitchFamily="50" charset="0"/>
            </a:rPr>
            <a:t> </a:t>
          </a:r>
          <a:endParaRPr lang="es-ES" sz="1400" b="0" kern="1200" dirty="0">
            <a:latin typeface="Montserrat" panose="00000500000000000000" pitchFamily="50" charset="0"/>
          </a:endParaRPr>
        </a:p>
      </dsp:txBody>
      <dsp:txXfrm>
        <a:off x="3808264" y="145316"/>
        <a:ext cx="3482383" cy="2581386"/>
      </dsp:txXfrm>
    </dsp:sp>
    <dsp:sp modelId="{E34DD8E4-3A59-4BE2-B352-DC22E1413EF6}">
      <dsp:nvSpPr>
        <dsp:cNvPr id="0" name=""/>
        <dsp:cNvSpPr/>
      </dsp:nvSpPr>
      <dsp:spPr>
        <a:xfrm>
          <a:off x="7594555" y="156965"/>
          <a:ext cx="3482383" cy="2560220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lumMod val="110000"/>
                <a:satMod val="105000"/>
                <a:tint val="67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20000"/>
                <a:lumMod val="105000"/>
                <a:satMod val="103000"/>
                <a:tint val="73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latin typeface="Montserrat" panose="00000500000000000000" pitchFamily="50" charset="0"/>
            </a:rPr>
            <a:t>Bacilos Gram-positivos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kern="1200" dirty="0">
              <a:latin typeface="Montserrat" panose="00000500000000000000" pitchFamily="50" charset="0"/>
            </a:rPr>
            <a:t>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kern="1200" dirty="0">
              <a:latin typeface="Montserrat" panose="00000500000000000000" pitchFamily="50" charset="0"/>
            </a:rPr>
            <a:t>Listeria </a:t>
          </a:r>
          <a:r>
            <a:rPr lang="es-CO" sz="1400" b="0" kern="1200" dirty="0" err="1">
              <a:latin typeface="Montserrat" panose="00000500000000000000" pitchFamily="50" charset="0"/>
            </a:rPr>
            <a:t>monocytogenes</a:t>
          </a:r>
          <a:r>
            <a:rPr lang="es-CO" sz="1400" b="0" kern="1200" dirty="0">
              <a:latin typeface="Montserrat" panose="00000500000000000000" pitchFamily="50" charset="0"/>
            </a:rPr>
            <a:t> </a:t>
          </a:r>
          <a:endParaRPr lang="es-ES" sz="1400" b="0" kern="1200" dirty="0">
            <a:latin typeface="Montserrat" panose="00000500000000000000" pitchFamily="50" charset="0"/>
          </a:endParaRPr>
        </a:p>
      </dsp:txBody>
      <dsp:txXfrm>
        <a:off x="7594555" y="156965"/>
        <a:ext cx="3482383" cy="2560220"/>
      </dsp:txXfrm>
    </dsp:sp>
    <dsp:sp modelId="{8BEC1B77-670A-4F2C-A5DD-99B306A79581}">
      <dsp:nvSpPr>
        <dsp:cNvPr id="0" name=""/>
        <dsp:cNvSpPr/>
      </dsp:nvSpPr>
      <dsp:spPr>
        <a:xfrm>
          <a:off x="3896508" y="3544185"/>
          <a:ext cx="3482383" cy="2304933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0000"/>
                <a:lumMod val="110000"/>
                <a:satMod val="105000"/>
                <a:tint val="67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30000"/>
                <a:lumMod val="105000"/>
                <a:satMod val="103000"/>
                <a:tint val="73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3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latin typeface="Montserrat" panose="00000500000000000000" pitchFamily="50" charset="0"/>
            </a:rPr>
            <a:t>Anaerobios</a:t>
          </a:r>
          <a:r>
            <a:rPr lang="es-CO" sz="1400" b="0" kern="1200" dirty="0">
              <a:latin typeface="Montserrat" panose="00000500000000000000" pitchFamily="50" charset="0"/>
            </a:rPr>
            <a:t>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kern="1200" dirty="0">
              <a:latin typeface="Montserrat" panose="00000500000000000000" pitchFamily="50" charset="0"/>
            </a:rPr>
            <a:t>Especies de </a:t>
          </a:r>
          <a:r>
            <a:rPr lang="es-CO" sz="1400" b="0" kern="1200" dirty="0" err="1">
              <a:latin typeface="Montserrat" panose="00000500000000000000" pitchFamily="50" charset="0"/>
            </a:rPr>
            <a:t>Bacteroides</a:t>
          </a:r>
          <a:r>
            <a:rPr lang="es-CO" sz="1400" b="0" kern="1200" dirty="0">
              <a:latin typeface="Montserrat" panose="00000500000000000000" pitchFamily="50" charset="0"/>
            </a:rPr>
            <a:t>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kern="1200" dirty="0" err="1">
              <a:latin typeface="Montserrat" panose="00000500000000000000" pitchFamily="50" charset="0"/>
            </a:rPr>
            <a:t>Clostridium</a:t>
          </a:r>
          <a:r>
            <a:rPr lang="es-CO" sz="1400" b="0" kern="1200" dirty="0">
              <a:latin typeface="Montserrat" panose="00000500000000000000" pitchFamily="50" charset="0"/>
            </a:rPr>
            <a:t> </a:t>
          </a:r>
          <a:r>
            <a:rPr lang="es-CO" sz="1400" b="0" kern="1200" dirty="0" err="1">
              <a:latin typeface="Montserrat" panose="00000500000000000000" pitchFamily="50" charset="0"/>
            </a:rPr>
            <a:t>perfringens</a:t>
          </a:r>
          <a:r>
            <a:rPr lang="es-CO" sz="1400" b="0" kern="1200" dirty="0">
              <a:latin typeface="Montserrat" panose="00000500000000000000" pitchFamily="50" charset="0"/>
            </a:rPr>
            <a:t>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kern="1200" dirty="0">
              <a:latin typeface="Montserrat" panose="00000500000000000000" pitchFamily="50" charset="0"/>
            </a:rPr>
            <a:t>Especies de </a:t>
          </a:r>
          <a:r>
            <a:rPr lang="es-CO" sz="1400" b="0" kern="1200" dirty="0" err="1">
              <a:latin typeface="Montserrat" panose="00000500000000000000" pitchFamily="50" charset="0"/>
            </a:rPr>
            <a:t>Fusobacterium</a:t>
          </a:r>
          <a:r>
            <a:rPr lang="es-CO" sz="1400" b="0" kern="1200" dirty="0">
              <a:latin typeface="Montserrat" panose="00000500000000000000" pitchFamily="50" charset="0"/>
            </a:rPr>
            <a:t>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kern="1200" dirty="0" err="1">
              <a:latin typeface="Montserrat" panose="00000500000000000000" pitchFamily="50" charset="0"/>
            </a:rPr>
            <a:t>Peptococcus</a:t>
          </a:r>
          <a:r>
            <a:rPr lang="es-CO" sz="1400" b="0" kern="1200" dirty="0">
              <a:latin typeface="Montserrat" panose="00000500000000000000" pitchFamily="50" charset="0"/>
            </a:rPr>
            <a:t>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kern="1200" dirty="0" err="1">
              <a:latin typeface="Montserrat" panose="00000500000000000000" pitchFamily="50" charset="0"/>
            </a:rPr>
            <a:t>Peptostreptococcus</a:t>
          </a:r>
          <a:r>
            <a:rPr lang="es-CO" sz="1400" b="0" kern="1200" dirty="0">
              <a:latin typeface="Montserrat" panose="00000500000000000000" pitchFamily="50" charset="0"/>
            </a:rPr>
            <a:t> </a:t>
          </a:r>
          <a:endParaRPr lang="es-ES" sz="1400" b="0" kern="1200" dirty="0">
            <a:latin typeface="Montserrat" panose="00000500000000000000" pitchFamily="50" charset="0"/>
          </a:endParaRPr>
        </a:p>
      </dsp:txBody>
      <dsp:txXfrm>
        <a:off x="3896508" y="3544185"/>
        <a:ext cx="3482383" cy="2304933"/>
      </dsp:txXfrm>
    </dsp:sp>
    <dsp:sp modelId="{6E1C2F68-9144-4A54-959B-F3A005EB7101}">
      <dsp:nvSpPr>
        <dsp:cNvPr id="0" name=""/>
        <dsp:cNvSpPr/>
      </dsp:nvSpPr>
      <dsp:spPr>
        <a:xfrm>
          <a:off x="7565198" y="3544185"/>
          <a:ext cx="3482383" cy="2304933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lumMod val="110000"/>
                <a:satMod val="105000"/>
                <a:tint val="67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40000"/>
                <a:lumMod val="105000"/>
                <a:satMod val="103000"/>
                <a:tint val="73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latin typeface="Montserrat" panose="00000500000000000000" pitchFamily="50" charset="0"/>
            </a:rPr>
            <a:t>Ejemplos virales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kern="1200" dirty="0">
              <a:latin typeface="Montserrat" panose="00000500000000000000" pitchFamily="50" charset="0"/>
            </a:rPr>
            <a:t>Influenza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kern="1200" dirty="0">
              <a:latin typeface="Montserrat" panose="00000500000000000000" pitchFamily="50" charset="0"/>
            </a:rPr>
            <a:t>AH1N1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kern="1200" dirty="0">
              <a:latin typeface="Montserrat" panose="00000500000000000000" pitchFamily="50" charset="0"/>
            </a:rPr>
            <a:t>Herpes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0" kern="1200" dirty="0">
              <a:latin typeface="Montserrat" panose="00000500000000000000" pitchFamily="50" charset="0"/>
            </a:rPr>
            <a:t>Varicela</a:t>
          </a:r>
          <a:endParaRPr lang="es-ES" sz="1400" b="0" kern="1200" dirty="0">
            <a:latin typeface="Montserrat" panose="00000500000000000000" pitchFamily="50" charset="0"/>
          </a:endParaRPr>
        </a:p>
      </dsp:txBody>
      <dsp:txXfrm>
        <a:off x="7565198" y="3544185"/>
        <a:ext cx="3482383" cy="2304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D576E-F20C-7049-BED1-0417B9C7D77D}" type="datetimeFigureOut">
              <a:rPr lang="es-CO" smtClean="0"/>
              <a:t>3/03/2021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44C12-B7CF-E04B-B618-5982B77192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8735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23264-A013-4B52-96B5-AF3548F2B95E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7556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23264-A013-4B52-96B5-AF3548F2B95E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3536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23264-A013-4B52-96B5-AF3548F2B95E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4277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CO" sz="1200" b="1" dirty="0"/>
              <a:t>En un hospital de EEUU se realizó un estudio retrospectivo de cohorte. </a:t>
            </a:r>
          </a:p>
          <a:p>
            <a:pPr algn="just"/>
            <a:endParaRPr lang="es-CO" sz="1200" b="1" dirty="0"/>
          </a:p>
          <a:p>
            <a:pPr algn="just"/>
            <a:r>
              <a:rPr lang="es-CO" sz="1200" b="1" dirty="0"/>
              <a:t>Entre febrero 2009 y mayo 2011.</a:t>
            </a:r>
          </a:p>
          <a:p>
            <a:pPr algn="just"/>
            <a:endParaRPr lang="es-CO" sz="1200" b="1" dirty="0"/>
          </a:p>
          <a:p>
            <a:pPr algn="just"/>
            <a:r>
              <a:rPr lang="es-CO" sz="1200" b="1" dirty="0"/>
              <a:t>Se estudiaron 850 mujeres que ingresaron al servicio de urgencias en embarazo y postparto, con sospecha de SIRS o sepsis. </a:t>
            </a:r>
          </a:p>
          <a:p>
            <a:pPr algn="just"/>
            <a:endParaRPr lang="es-CO" sz="1200" b="1" dirty="0"/>
          </a:p>
          <a:p>
            <a:pPr algn="just"/>
            <a:r>
              <a:rPr lang="es-CO" sz="1200" b="1" dirty="0"/>
              <a:t>Se creo un score de puntuación de acuerdo a los cambios fisiológicos del embarazo.</a:t>
            </a:r>
          </a:p>
          <a:p>
            <a:pPr algn="just"/>
            <a:endParaRPr lang="es-CO" sz="1200" b="1" dirty="0"/>
          </a:p>
          <a:p>
            <a:pPr algn="just"/>
            <a:r>
              <a:rPr lang="es-CO" sz="1200" b="1" dirty="0"/>
              <a:t>Llegaron a la conclusión que un puntaje &gt;= 6 (puntuación máxima de 28) era factor de riesgo para ingreso a UCI. </a:t>
            </a:r>
          </a:p>
          <a:p>
            <a:pPr algn="just"/>
            <a:endParaRPr lang="es-CO" sz="1200" b="1" dirty="0"/>
          </a:p>
          <a:p>
            <a:pPr algn="just"/>
            <a:r>
              <a:rPr lang="es-CO" sz="1200" b="1" dirty="0"/>
              <a:t>S:88.9% E:95.2% VPP:16.7% VPN: 99.9% IC: 95%</a:t>
            </a:r>
          </a:p>
          <a:p>
            <a:pPr algn="just"/>
            <a:endParaRPr lang="es-CO" sz="1200" b="1" dirty="0"/>
          </a:p>
          <a:p>
            <a:pPr algn="just"/>
            <a:r>
              <a:rPr lang="es-CO" sz="1200" b="1" dirty="0"/>
              <a:t>Recomiendan realizar un estudio prospectivo. Para validar el score.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44C12-B7CF-E04B-B618-5982B77192B5}" type="slidenum">
              <a:rPr lang="es-CO" smtClean="0"/>
              <a:t>20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980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9BD73-87EF-4116-B693-2CB257F80F93}" type="slidenum">
              <a:rPr lang="es-CO" smtClean="0"/>
              <a:t>30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0099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3/03/2021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541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3/03/2021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56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3/03/2021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676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2A3F43-00E0-A044-9BC5-61C41D2A5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DB2455-C8F8-5F47-BD8F-6F78B744E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D97B9C-9525-D947-B4AC-9501AE9A9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7D7188-5135-514B-B550-849739DD5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5E05-062A-F647-B278-EF03EE5A3C4F}" type="datetimeFigureOut">
              <a:rPr lang="es-CO" smtClean="0"/>
              <a:t>3/03/2021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EBBB50-4F03-B943-A6F4-1FAD5CE1B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4683C0-DABA-F341-8C67-81762586B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B89E5-44CA-D545-B34E-BD379A3557F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173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3/03/2021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3/03/2021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474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3/03/2021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3/03/2021</a:t>
            </a:fld>
            <a:endParaRPr lang="es-CO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3/03/2021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488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3/03/2021</a:t>
            </a:fld>
            <a:endParaRPr lang="es-CO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361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3/03/2021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4424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3/03/2021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372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3/03/2021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94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8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2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13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E8206903-4212-0A4A-8C94-FB92FF35F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7581" y="1254920"/>
            <a:ext cx="7516837" cy="2387600"/>
          </a:xfrm>
        </p:spPr>
        <p:txBody>
          <a:bodyPr>
            <a:normAutofit/>
          </a:bodyPr>
          <a:lstStyle/>
          <a:p>
            <a:r>
              <a:rPr lang="es-CO" sz="11500" b="0" dirty="0"/>
              <a:t>Sepsis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86F017EF-130E-1C41-8787-6D84E5085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299" y="3746963"/>
            <a:ext cx="6629400" cy="1655762"/>
          </a:xfrm>
        </p:spPr>
        <p:txBody>
          <a:bodyPr/>
          <a:lstStyle/>
          <a:p>
            <a:r>
              <a:rPr lang="es-CO" dirty="0"/>
              <a:t>Juliana Marín Ríos</a:t>
            </a:r>
          </a:p>
        </p:txBody>
      </p:sp>
    </p:spTree>
    <p:extLst>
      <p:ext uri="{BB962C8B-B14F-4D97-AF65-F5344CB8AC3E}">
        <p14:creationId xmlns:p14="http://schemas.microsoft.com/office/powerpoint/2010/main" val="3617891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FE10046C-8C40-4C46-BA54-3594AFDD0509}"/>
              </a:ext>
            </a:extLst>
          </p:cNvPr>
          <p:cNvSpPr/>
          <p:nvPr/>
        </p:nvSpPr>
        <p:spPr>
          <a:xfrm>
            <a:off x="4765176" y="622852"/>
            <a:ext cx="3902574" cy="6493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rgbClr val="152B48"/>
                </a:solidFill>
                <a:latin typeface="Montserrat" panose="00000500000000000000" pitchFamily="50" charset="0"/>
              </a:rPr>
              <a:t>Variables de Disfunción de Órganos </a:t>
            </a:r>
            <a:endParaRPr lang="es-CO" sz="2000" dirty="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00DA6DF1-91E5-4E92-9A9D-9F5044A39FEB}"/>
              </a:ext>
            </a:extLst>
          </p:cNvPr>
          <p:cNvSpPr/>
          <p:nvPr/>
        </p:nvSpPr>
        <p:spPr>
          <a:xfrm>
            <a:off x="4765176" y="1567069"/>
            <a:ext cx="3902574" cy="424749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latin typeface="Montserrat" panose="00000500000000000000" pitchFamily="50" charset="0"/>
              </a:rPr>
              <a:t>Hipoxemia PaFi &lt;300.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latin typeface="Montserrat" panose="00000500000000000000" pitchFamily="50" charset="0"/>
              </a:rPr>
              <a:t>Oliguria diuresis &lt;0,5ml /kg/h a pesar de resucitación adecuada con fluidos.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latin typeface="Montserrat" panose="00000500000000000000" pitchFamily="50" charset="0"/>
              </a:rPr>
              <a:t>Aumento de la creatinina &gt; 0,5mg/dL.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latin typeface="Montserrat" panose="00000500000000000000" pitchFamily="50" charset="0"/>
              </a:rPr>
              <a:t>INR&gt; 1,5 o TTPa &gt; 60 segundos.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latin typeface="Montserrat" panose="00000500000000000000" pitchFamily="50" charset="0"/>
              </a:rPr>
              <a:t>Íleo (ausencia de ruidos intestinales).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latin typeface="Montserrat" panose="00000500000000000000" pitchFamily="50" charset="0"/>
              </a:rPr>
              <a:t>Trombocitopenia &lt;100.000 mm3.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latin typeface="Montserrat" panose="00000500000000000000" pitchFamily="50" charset="0"/>
              </a:rPr>
              <a:t>BT &gt; 4 mg/dl.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AE4E22C4-E749-4DA5-8672-243D52F176CE}"/>
              </a:ext>
            </a:extLst>
          </p:cNvPr>
          <p:cNvSpPr/>
          <p:nvPr/>
        </p:nvSpPr>
        <p:spPr>
          <a:xfrm>
            <a:off x="9041294" y="622852"/>
            <a:ext cx="3010376" cy="6493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rgbClr val="152B48"/>
                </a:solidFill>
                <a:latin typeface="Montserrat" panose="00000500000000000000" pitchFamily="50" charset="0"/>
              </a:rPr>
              <a:t>Variables de Perfusión Tisular </a:t>
            </a:r>
            <a:endParaRPr lang="es-CO" sz="2000" dirty="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6701106E-3CBF-420E-A5D1-9C5D72E6DFDC}"/>
              </a:ext>
            </a:extLst>
          </p:cNvPr>
          <p:cNvSpPr/>
          <p:nvPr/>
        </p:nvSpPr>
        <p:spPr>
          <a:xfrm>
            <a:off x="9041296" y="1567069"/>
            <a:ext cx="3010375" cy="424749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 err="1">
                <a:solidFill>
                  <a:schemeClr val="tx1"/>
                </a:solidFill>
                <a:latin typeface="Montserrat" panose="00000500000000000000" pitchFamily="50" charset="0"/>
              </a:rPr>
              <a:t>Hiperlactatemia</a:t>
            </a:r>
            <a:r>
              <a:rPr lang="es-CO" dirty="0">
                <a:solidFill>
                  <a:schemeClr val="tx1"/>
                </a:solidFill>
                <a:latin typeface="Montserrat" panose="00000500000000000000" pitchFamily="50" charset="0"/>
              </a:rPr>
              <a:t> &gt;1 mmol/L.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>
              <a:solidFill>
                <a:schemeClr val="tx1"/>
              </a:solidFill>
              <a:latin typeface="Montserrat" panose="000005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>
              <a:solidFill>
                <a:schemeClr val="tx1"/>
              </a:solidFill>
              <a:latin typeface="Montserrat" panose="000005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>
              <a:solidFill>
                <a:schemeClr val="tx1"/>
              </a:solidFill>
              <a:latin typeface="Montserrat" panose="000005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chemeClr val="tx1"/>
                </a:solidFill>
                <a:latin typeface="Montserrat" panose="00000500000000000000" pitchFamily="50" charset="0"/>
              </a:rPr>
              <a:t>Disminución del llenado capilar.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>
              <a:solidFill>
                <a:schemeClr val="tx1"/>
              </a:solidFill>
              <a:latin typeface="Montserrat" panose="000005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>
              <a:solidFill>
                <a:schemeClr val="tx1"/>
              </a:solidFill>
              <a:latin typeface="Montserrat" panose="000005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>
              <a:solidFill>
                <a:schemeClr val="tx1"/>
              </a:solidFill>
              <a:latin typeface="Montserrat" panose="000005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chemeClr val="tx1"/>
                </a:solidFill>
                <a:latin typeface="Montserrat" panose="00000500000000000000" pitchFamily="50" charset="0"/>
              </a:rPr>
              <a:t>Piel marmórea.</a:t>
            </a:r>
          </a:p>
        </p:txBody>
      </p:sp>
      <p:sp>
        <p:nvSpPr>
          <p:cNvPr id="10" name="CuadroTexto 3">
            <a:extLst>
              <a:ext uri="{FF2B5EF4-FFF2-40B4-BE49-F238E27FC236}">
                <a16:creationId xmlns:a16="http://schemas.microsoft.com/office/drawing/2014/main" id="{13C8503A-749A-4C19-9664-D296A3D9609D}"/>
              </a:ext>
            </a:extLst>
          </p:cNvPr>
          <p:cNvSpPr txBox="1"/>
          <p:nvPr/>
        </p:nvSpPr>
        <p:spPr>
          <a:xfrm>
            <a:off x="6922188" y="6479798"/>
            <a:ext cx="54793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Mejia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 Monroy AM, Moreno Espinosa AL, </a:t>
            </a:r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Tellez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 G, Turcios Mendoza FE. Sepsis Y Embarazo. </a:t>
            </a:r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Guia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 Clin , </a:t>
            </a:r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Flasog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 [Internet]. 2013;1:1–19. </a:t>
            </a:r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Available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 </a:t>
            </a:r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from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: http://www.sogiba.org.ar/novedades/FLASOG.pdf</a:t>
            </a:r>
          </a:p>
          <a:p>
            <a:endParaRPr lang="es-CO" sz="1400" dirty="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46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7D214B8A-B89B-451A-AC06-697E2EC992FA}"/>
              </a:ext>
            </a:extLst>
          </p:cNvPr>
          <p:cNvSpPr txBox="1">
            <a:spLocks/>
          </p:cNvSpPr>
          <p:nvPr/>
        </p:nvSpPr>
        <p:spPr>
          <a:xfrm>
            <a:off x="333375" y="190501"/>
            <a:ext cx="4336279" cy="99752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dirty="0">
                <a:latin typeface="Montserrat" panose="00000500000000000000" pitchFamily="50" charset="0"/>
                <a:cs typeface="Arial" panose="020B0604020202020204" pitchFamily="34" charset="0"/>
              </a:rPr>
              <a:t> </a:t>
            </a:r>
            <a:r>
              <a:rPr lang="es-CO" dirty="0">
                <a:solidFill>
                  <a:srgbClr val="00AAA7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Sepsis severa</a:t>
            </a:r>
            <a:endParaRPr lang="es-CO" dirty="0">
              <a:latin typeface="Montserrat" panose="00000500000000000000" pitchFamily="50" charset="0"/>
            </a:endParaRP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8676BFDA-E0EE-42FE-9FDC-F8588BCFC7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9230802"/>
              </p:ext>
            </p:extLst>
          </p:nvPr>
        </p:nvGraphicFramePr>
        <p:xfrm>
          <a:off x="5030112" y="1256714"/>
          <a:ext cx="6752313" cy="3849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4" name="Picture 2" descr="Resultado de imagen para renal">
            <a:extLst>
              <a:ext uri="{FF2B5EF4-FFF2-40B4-BE49-F238E27FC236}">
                <a16:creationId xmlns:a16="http://schemas.microsoft.com/office/drawing/2014/main" id="{3DD4305A-0435-426F-B9CB-222E2EAF3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30322" y="1368997"/>
            <a:ext cx="1378336" cy="99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Resultado de imagen para pulmones">
            <a:extLst>
              <a:ext uri="{FF2B5EF4-FFF2-40B4-BE49-F238E27FC236}">
                <a16:creationId xmlns:a16="http://schemas.microsoft.com/office/drawing/2014/main" id="{26D57443-3798-4386-99B8-23F40D2EE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30112" y="2659894"/>
            <a:ext cx="1478546" cy="104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Resultado de imagen para higado">
            <a:extLst>
              <a:ext uri="{FF2B5EF4-FFF2-40B4-BE49-F238E27FC236}">
                <a16:creationId xmlns:a16="http://schemas.microsoft.com/office/drawing/2014/main" id="{488C243E-C352-40D3-82FD-D945EB44CE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30322" y="4000903"/>
            <a:ext cx="1378336" cy="100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3">
            <a:extLst>
              <a:ext uri="{FF2B5EF4-FFF2-40B4-BE49-F238E27FC236}">
                <a16:creationId xmlns:a16="http://schemas.microsoft.com/office/drawing/2014/main" id="{993600C9-CD4B-4912-932A-FEC871F08FEB}"/>
              </a:ext>
            </a:extLst>
          </p:cNvPr>
          <p:cNvSpPr txBox="1"/>
          <p:nvPr/>
        </p:nvSpPr>
        <p:spPr>
          <a:xfrm>
            <a:off x="6922188" y="6479798"/>
            <a:ext cx="54793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Mejia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 Monroy AM, Moreno Espinosa AL, </a:t>
            </a:r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Tellez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 G, Turcios Mendoza FE. Sepsis Y Embarazo. </a:t>
            </a:r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Guia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 Clin , </a:t>
            </a:r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Flasog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 [Internet]. 2013;1:1–19. </a:t>
            </a:r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Available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 </a:t>
            </a:r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from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: http://www.sogiba.org.ar/novedades/FLASOG.pdf</a:t>
            </a:r>
          </a:p>
          <a:p>
            <a:endParaRPr lang="es-CO" sz="1400" dirty="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66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a 14">
            <a:extLst>
              <a:ext uri="{FF2B5EF4-FFF2-40B4-BE49-F238E27FC236}">
                <a16:creationId xmlns:a16="http://schemas.microsoft.com/office/drawing/2014/main" id="{16A23E9F-FBEF-4435-9BDC-25DBACED7F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2072218"/>
              </p:ext>
            </p:extLst>
          </p:nvPr>
        </p:nvGraphicFramePr>
        <p:xfrm>
          <a:off x="4962939" y="925355"/>
          <a:ext cx="6379923" cy="4789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3">
            <a:extLst>
              <a:ext uri="{FF2B5EF4-FFF2-40B4-BE49-F238E27FC236}">
                <a16:creationId xmlns:a16="http://schemas.microsoft.com/office/drawing/2014/main" id="{EDFB43BC-1331-4194-B66A-89CE2AB07D3F}"/>
              </a:ext>
            </a:extLst>
          </p:cNvPr>
          <p:cNvSpPr txBox="1"/>
          <p:nvPr/>
        </p:nvSpPr>
        <p:spPr>
          <a:xfrm>
            <a:off x="6922188" y="6479798"/>
            <a:ext cx="54793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Mejia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 Monroy AM, Moreno Espinosa AL, </a:t>
            </a:r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Tellez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 G, Turcios Mendoza FE. Sepsis Y Embarazo. </a:t>
            </a:r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Guia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 Clin , </a:t>
            </a:r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Flasog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 [Internet]. 2013;1:1–19. </a:t>
            </a:r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Available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 </a:t>
            </a:r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from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: http://www.sogiba.org.ar/novedades/FLASOG.pdf</a:t>
            </a:r>
          </a:p>
          <a:p>
            <a:endParaRPr lang="es-CO" sz="1400" dirty="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8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C5FC28-4FDA-4032-BF9B-03A73D5E4E8F}"/>
              </a:ext>
            </a:extLst>
          </p:cNvPr>
          <p:cNvSpPr txBox="1">
            <a:spLocks/>
          </p:cNvSpPr>
          <p:nvPr/>
        </p:nvSpPr>
        <p:spPr>
          <a:xfrm>
            <a:off x="342900" y="216014"/>
            <a:ext cx="4326754" cy="132556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dirty="0">
                <a:solidFill>
                  <a:srgbClr val="00AAA7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Etiología</a:t>
            </a:r>
            <a:endParaRPr lang="es-CO" dirty="0">
              <a:latin typeface="Montserrat" panose="00000500000000000000" pitchFamily="50" charset="0"/>
            </a:endParaRP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7A11725F-A8B6-4058-BFD5-51ABF807774D}"/>
              </a:ext>
            </a:extLst>
          </p:cNvPr>
          <p:cNvSpPr/>
          <p:nvPr/>
        </p:nvSpPr>
        <p:spPr>
          <a:xfrm>
            <a:off x="5164994" y="1379495"/>
            <a:ext cx="2941984" cy="55152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rgbClr val="002060"/>
                </a:solidFill>
                <a:latin typeface="Montserrat" panose="00000500000000000000" pitchFamily="50" charset="0"/>
              </a:rPr>
              <a:t>Origen no obstétrico 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964F2AD2-4C54-4F57-A639-CFFC8F0B207C}"/>
              </a:ext>
            </a:extLst>
          </p:cNvPr>
          <p:cNvSpPr/>
          <p:nvPr/>
        </p:nvSpPr>
        <p:spPr>
          <a:xfrm>
            <a:off x="5164994" y="2209254"/>
            <a:ext cx="2941983" cy="3724821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b="1" dirty="0">
                <a:latin typeface="Montserrat" panose="00000500000000000000" pitchFamily="50" charset="0"/>
              </a:rPr>
              <a:t>Apendicitis Aguda.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b="1" dirty="0">
                <a:latin typeface="Montserrat" panose="00000500000000000000" pitchFamily="50" charset="0"/>
              </a:rPr>
              <a:t>Colecistitis Aguda.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b="1" dirty="0">
                <a:latin typeface="Montserrat" panose="00000500000000000000" pitchFamily="50" charset="0"/>
              </a:rPr>
              <a:t>Infarto intestinal.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b="1" dirty="0">
                <a:latin typeface="Montserrat" panose="00000500000000000000" pitchFamily="50" charset="0"/>
              </a:rPr>
              <a:t>Pancreatitis necrotizante.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b="1" dirty="0">
                <a:latin typeface="Montserrat" panose="00000500000000000000" pitchFamily="50" charset="0"/>
              </a:rPr>
              <a:t>Infecciones del tracto urinario.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b="1" dirty="0">
                <a:latin typeface="Montserrat" panose="00000500000000000000" pitchFamily="50" charset="0"/>
              </a:rPr>
              <a:t>Pielonefritis.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b="1" dirty="0">
                <a:latin typeface="Montserrat" panose="00000500000000000000" pitchFamily="50" charset="0"/>
              </a:rPr>
              <a:t>VIH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b="1" dirty="0">
                <a:latin typeface="Montserrat" panose="00000500000000000000" pitchFamily="50" charset="0"/>
              </a:rPr>
              <a:t>Malaria.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b="1" dirty="0">
                <a:latin typeface="Montserrat" panose="00000500000000000000" pitchFamily="50" charset="0"/>
              </a:rPr>
              <a:t>Neumonía.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23C39AEC-0CAB-47F5-8644-0F1A7DEB4734}"/>
              </a:ext>
            </a:extLst>
          </p:cNvPr>
          <p:cNvSpPr/>
          <p:nvPr/>
        </p:nvSpPr>
        <p:spPr>
          <a:xfrm>
            <a:off x="8893864" y="1379495"/>
            <a:ext cx="2955236" cy="55152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rgbClr val="002060"/>
                </a:solidFill>
                <a:latin typeface="Montserrat" panose="00000500000000000000" pitchFamily="50" charset="0"/>
              </a:rPr>
              <a:t>Procedimientos invasivos </a:t>
            </a:r>
            <a:endParaRPr lang="es-CO" sz="1600" dirty="0">
              <a:solidFill>
                <a:srgbClr val="002060"/>
              </a:solidFill>
              <a:latin typeface="Montserrat" panose="00000500000000000000" pitchFamily="50" charset="0"/>
            </a:endParaRP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01FADE56-5858-4AA6-A424-5501F31E8948}"/>
              </a:ext>
            </a:extLst>
          </p:cNvPr>
          <p:cNvSpPr/>
          <p:nvPr/>
        </p:nvSpPr>
        <p:spPr>
          <a:xfrm>
            <a:off x="8893865" y="2209254"/>
            <a:ext cx="2955235" cy="3724821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b="1" dirty="0">
                <a:latin typeface="Montserrat" panose="00000500000000000000" pitchFamily="50" charset="0"/>
              </a:rPr>
              <a:t>Fascitis necrotizante.</a:t>
            </a:r>
          </a:p>
          <a:p>
            <a:r>
              <a:rPr lang="es-CO" sz="1600" b="1" dirty="0">
                <a:latin typeface="Montserrat" panose="00000500000000000000" pitchFamily="50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b="1" dirty="0">
                <a:latin typeface="Montserrat" panose="00000500000000000000" pitchFamily="50" charset="0"/>
              </a:rPr>
              <a:t>Cerclaje infectado.</a:t>
            </a:r>
          </a:p>
          <a:p>
            <a:r>
              <a:rPr lang="es-CO" sz="1600" b="1" dirty="0">
                <a:latin typeface="Montserrat" panose="00000500000000000000" pitchFamily="50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b="1" dirty="0">
                <a:latin typeface="Montserrat" panose="00000500000000000000" pitchFamily="50" charset="0"/>
              </a:rPr>
              <a:t>Post toma de muestra de biopsia de vellosidades coriónicas / amniocentesis.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sz="1600" dirty="0">
              <a:latin typeface="Montserrat" panose="00000500000000000000" pitchFamily="50" charset="0"/>
            </a:endParaRPr>
          </a:p>
        </p:txBody>
      </p:sp>
      <p:sp>
        <p:nvSpPr>
          <p:cNvPr id="9" name="CuadroTexto 3">
            <a:extLst>
              <a:ext uri="{FF2B5EF4-FFF2-40B4-BE49-F238E27FC236}">
                <a16:creationId xmlns:a16="http://schemas.microsoft.com/office/drawing/2014/main" id="{EB7141C8-51A7-4C82-8677-46F8289F62CD}"/>
              </a:ext>
            </a:extLst>
          </p:cNvPr>
          <p:cNvSpPr txBox="1"/>
          <p:nvPr/>
        </p:nvSpPr>
        <p:spPr>
          <a:xfrm>
            <a:off x="6922188" y="6479798"/>
            <a:ext cx="54793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Mejia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 Monroy AM, Moreno Espinosa AL, </a:t>
            </a:r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Tellez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 G, Turcios Mendoza FE. Sepsis Y Embarazo. </a:t>
            </a:r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Guia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 Clin , </a:t>
            </a:r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Flasog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 [Internet]. 2013;1:1–19. </a:t>
            </a:r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Available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 </a:t>
            </a:r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from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: http://www.sogiba.org.ar/novedades/FLASOG.pdf</a:t>
            </a:r>
          </a:p>
          <a:p>
            <a:endParaRPr lang="es-CO" sz="1400" dirty="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0623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7">
            <a:extLst>
              <a:ext uri="{FF2B5EF4-FFF2-40B4-BE49-F238E27FC236}">
                <a16:creationId xmlns:a16="http://schemas.microsoft.com/office/drawing/2014/main" id="{667A78FA-6BD1-0544-8135-EA4C3E12D863}"/>
              </a:ext>
            </a:extLst>
          </p:cNvPr>
          <p:cNvSpPr/>
          <p:nvPr/>
        </p:nvSpPr>
        <p:spPr>
          <a:xfrm>
            <a:off x="6652103" y="2283028"/>
            <a:ext cx="3524534" cy="3180521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b="1" dirty="0">
                <a:latin typeface="Montserrat" panose="00000500000000000000" pitchFamily="50" charset="0"/>
              </a:rPr>
              <a:t>Corioamnionitis.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b="1" dirty="0">
                <a:latin typeface="Montserrat" panose="00000500000000000000" pitchFamily="50" charset="0"/>
              </a:rPr>
              <a:t>Endometritis posparto.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b="1" dirty="0">
                <a:latin typeface="Montserrat" panose="00000500000000000000" pitchFamily="50" charset="0"/>
              </a:rPr>
              <a:t>Aborto séptico.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b="1" dirty="0">
                <a:latin typeface="Montserrat" panose="00000500000000000000" pitchFamily="50" charset="0"/>
              </a:rPr>
              <a:t>Tromboflebitis pélvica séptica.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b="1" dirty="0">
                <a:latin typeface="Montserrat" panose="00000500000000000000" pitchFamily="50" charset="0"/>
              </a:rPr>
              <a:t>Infección de herida de cesárea.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b="1" dirty="0">
                <a:latin typeface="Montserrat" panose="00000500000000000000" pitchFamily="50" charset="0"/>
              </a:rPr>
              <a:t>Infecciones de episiotomía. </a:t>
            </a:r>
          </a:p>
        </p:txBody>
      </p:sp>
      <p:sp>
        <p:nvSpPr>
          <p:cNvPr id="4" name="Rectángulo: esquinas redondeadas 6">
            <a:extLst>
              <a:ext uri="{FF2B5EF4-FFF2-40B4-BE49-F238E27FC236}">
                <a16:creationId xmlns:a16="http://schemas.microsoft.com/office/drawing/2014/main" id="{96035207-6A8C-E949-857D-8080FF9350CB}"/>
              </a:ext>
            </a:extLst>
          </p:cNvPr>
          <p:cNvSpPr/>
          <p:nvPr/>
        </p:nvSpPr>
        <p:spPr>
          <a:xfrm>
            <a:off x="6652103" y="1465796"/>
            <a:ext cx="3405264" cy="55152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rgbClr val="002060"/>
                </a:solidFill>
                <a:latin typeface="Montserrat" panose="00000500000000000000" pitchFamily="50" charset="0"/>
              </a:rPr>
              <a:t>Origen obstétrico </a:t>
            </a:r>
            <a:endParaRPr lang="es-CO" dirty="0">
              <a:solidFill>
                <a:srgbClr val="002060"/>
              </a:solidFill>
              <a:latin typeface="Montserrat" panose="00000500000000000000" pitchFamily="50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CF75153A-DDA9-452E-9F6B-B7DAB3E90161}"/>
              </a:ext>
            </a:extLst>
          </p:cNvPr>
          <p:cNvSpPr txBox="1">
            <a:spLocks/>
          </p:cNvSpPr>
          <p:nvPr/>
        </p:nvSpPr>
        <p:spPr>
          <a:xfrm>
            <a:off x="342900" y="216014"/>
            <a:ext cx="4326754" cy="132556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dirty="0">
                <a:solidFill>
                  <a:srgbClr val="00AAA7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Etiología</a:t>
            </a:r>
            <a:endParaRPr lang="es-CO" dirty="0"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73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207E2BCD-BFE6-4AA0-B0B5-9905DACA75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8488531"/>
              </p:ext>
            </p:extLst>
          </p:nvPr>
        </p:nvGraphicFramePr>
        <p:xfrm>
          <a:off x="861391" y="170679"/>
          <a:ext cx="11143626" cy="5934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3">
            <a:extLst>
              <a:ext uri="{FF2B5EF4-FFF2-40B4-BE49-F238E27FC236}">
                <a16:creationId xmlns:a16="http://schemas.microsoft.com/office/drawing/2014/main" id="{C8AA5A86-72A4-4D2F-9D4B-5C9055FB1826}"/>
              </a:ext>
            </a:extLst>
          </p:cNvPr>
          <p:cNvSpPr txBox="1"/>
          <p:nvPr/>
        </p:nvSpPr>
        <p:spPr>
          <a:xfrm>
            <a:off x="6922188" y="6479798"/>
            <a:ext cx="54793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Mejia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 Monroy AM, Moreno Espinosa AL, </a:t>
            </a:r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Tellez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 G, Turcios Mendoza FE. Sepsis Y Embarazo. </a:t>
            </a:r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Guia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 Clin , </a:t>
            </a:r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Flasog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 [Internet]. 2013;1:1–19. </a:t>
            </a:r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Available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 </a:t>
            </a:r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from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: http://www.sogiba.org.ar/novedades/FLASOG.pdf</a:t>
            </a:r>
          </a:p>
          <a:p>
            <a:endParaRPr lang="es-CO" sz="1400" dirty="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2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2C30B5A1-DE3B-4FB3-AE73-60B3CCB09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5184" y="704191"/>
            <a:ext cx="7341566" cy="4637819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57D2C56-BBFE-4A3A-B3FC-F23AA7DDA8A5}"/>
              </a:ext>
            </a:extLst>
          </p:cNvPr>
          <p:cNvSpPr txBox="1"/>
          <p:nvPr/>
        </p:nvSpPr>
        <p:spPr>
          <a:xfrm>
            <a:off x="5010149" y="6485697"/>
            <a:ext cx="7258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800">
                <a:solidFill>
                  <a:srgbClr val="152B48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CO" dirty="0" err="1"/>
              <a:t>Barton</a:t>
            </a:r>
            <a:r>
              <a:rPr lang="es-CO" dirty="0"/>
              <a:t> JR, </a:t>
            </a:r>
            <a:r>
              <a:rPr lang="es-CO" dirty="0" err="1"/>
              <a:t>Sibai</a:t>
            </a:r>
            <a:r>
              <a:rPr lang="es-CO" dirty="0"/>
              <a:t> BM. </a:t>
            </a:r>
            <a:r>
              <a:rPr lang="es-CO" dirty="0" err="1"/>
              <a:t>Severe</a:t>
            </a:r>
            <a:r>
              <a:rPr lang="es-CO" dirty="0"/>
              <a:t> sepsis and </a:t>
            </a:r>
            <a:r>
              <a:rPr lang="es-CO" dirty="0" err="1"/>
              <a:t>septic</a:t>
            </a:r>
            <a:r>
              <a:rPr lang="es-CO" dirty="0"/>
              <a:t> shock in </a:t>
            </a:r>
            <a:r>
              <a:rPr lang="es-CO" dirty="0" err="1"/>
              <a:t>pregnancy</a:t>
            </a:r>
            <a:r>
              <a:rPr lang="es-CO" dirty="0"/>
              <a:t>. </a:t>
            </a:r>
            <a:r>
              <a:rPr lang="es-CO" dirty="0" err="1"/>
              <a:t>Obstet</a:t>
            </a:r>
            <a:r>
              <a:rPr lang="es-CO" dirty="0"/>
              <a:t> </a:t>
            </a:r>
            <a:r>
              <a:rPr lang="es-CO" dirty="0" err="1"/>
              <a:t>Gynecol</a:t>
            </a:r>
            <a:r>
              <a:rPr lang="es-CO" dirty="0"/>
              <a:t> (New York) [Internet]. 2012;120(3):689–706. </a:t>
            </a:r>
            <a:r>
              <a:rPr lang="es-CO" dirty="0" err="1"/>
              <a:t>Available</a:t>
            </a:r>
            <a:r>
              <a:rPr lang="es-CO" dirty="0"/>
              <a:t> </a:t>
            </a:r>
            <a:r>
              <a:rPr lang="es-CO" dirty="0" err="1"/>
              <a:t>from</a:t>
            </a:r>
            <a:r>
              <a:rPr lang="es-CO" dirty="0"/>
              <a:t>: http://journals.lww.com/greenjournal/Abstract/2012/09000/Severe_Sepsis_and_Septic_Shock_in_Pregnancy.29.aspx</a:t>
            </a:r>
          </a:p>
          <a:p>
            <a:r>
              <a:rPr lang="es-CO" dirty="0"/>
              <a:t> 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79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39E79F1-AB81-4FED-93C1-2798B44208D2}"/>
              </a:ext>
            </a:extLst>
          </p:cNvPr>
          <p:cNvSpPr txBox="1"/>
          <p:nvPr/>
        </p:nvSpPr>
        <p:spPr>
          <a:xfrm>
            <a:off x="6610350" y="6396335"/>
            <a:ext cx="5861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800">
                <a:solidFill>
                  <a:srgbClr val="152B48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CO" dirty="0"/>
              <a:t>Martin </a:t>
            </a:r>
            <a:r>
              <a:rPr lang="es-CO" dirty="0" err="1"/>
              <a:t>Arsanios</a:t>
            </a:r>
            <a:r>
              <a:rPr lang="es-CO" dirty="0"/>
              <a:t> D, </a:t>
            </a:r>
            <a:r>
              <a:rPr lang="es-CO" dirty="0" err="1"/>
              <a:t>Barragan</a:t>
            </a:r>
            <a:r>
              <a:rPr lang="es-CO" dirty="0"/>
              <a:t> AF, Garzón DA, Cuervo Millán F, Pinzón J, Ramos Isaza E, et al. Actualización en sepsis y choque séptico: nuevas definiciones y evaluación clínica. Acta </a:t>
            </a:r>
            <a:r>
              <a:rPr lang="es-CO" dirty="0" err="1"/>
              <a:t>Colomb</a:t>
            </a:r>
            <a:r>
              <a:rPr lang="es-CO" dirty="0"/>
              <a:t> </a:t>
            </a:r>
            <a:r>
              <a:rPr lang="es-CO" dirty="0" err="1"/>
              <a:t>Cuid</a:t>
            </a:r>
            <a:r>
              <a:rPr lang="es-CO" dirty="0"/>
              <a:t> Intensivo [Internet]. 2017;(xx):1–26. </a:t>
            </a:r>
            <a:r>
              <a:rPr lang="es-CO" dirty="0" err="1"/>
              <a:t>Available</a:t>
            </a:r>
            <a:r>
              <a:rPr lang="es-CO" dirty="0"/>
              <a:t> </a:t>
            </a:r>
            <a:r>
              <a:rPr lang="es-CO" dirty="0" err="1"/>
              <a:t>from</a:t>
            </a:r>
            <a:r>
              <a:rPr lang="es-CO" dirty="0"/>
              <a:t>: http://linkinghub.elsevier.com/retrieve/pii/S0122726217300149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ABF4038-DAE6-4244-8B19-D254BFFD60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303" y="285750"/>
            <a:ext cx="11131394" cy="536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86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2C0DCA2E-6E49-4F3B-98E8-01AE84ED3695}"/>
              </a:ext>
            </a:extLst>
          </p:cNvPr>
          <p:cNvSpPr txBox="1"/>
          <p:nvPr/>
        </p:nvSpPr>
        <p:spPr>
          <a:xfrm>
            <a:off x="4857749" y="6519446"/>
            <a:ext cx="73342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800">
                <a:solidFill>
                  <a:srgbClr val="152B48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Third</a:t>
            </a:r>
            <a:r>
              <a:rPr lang="es-CO" dirty="0"/>
              <a:t> International </a:t>
            </a:r>
            <a:r>
              <a:rPr lang="es-CO" dirty="0" err="1"/>
              <a:t>Consensus</a:t>
            </a:r>
            <a:r>
              <a:rPr lang="es-CO" dirty="0"/>
              <a:t> </a:t>
            </a:r>
            <a:r>
              <a:rPr lang="es-CO" dirty="0" err="1"/>
              <a:t>Definitions</a:t>
            </a:r>
            <a:r>
              <a:rPr lang="es-CO" dirty="0"/>
              <a:t> </a:t>
            </a:r>
            <a:r>
              <a:rPr lang="es-CO" dirty="0" err="1"/>
              <a:t>for</a:t>
            </a:r>
            <a:r>
              <a:rPr lang="es-CO" dirty="0"/>
              <a:t> Sepsis and </a:t>
            </a:r>
            <a:r>
              <a:rPr lang="es-CO" dirty="0" err="1"/>
              <a:t>Septic</a:t>
            </a:r>
            <a:r>
              <a:rPr lang="es-CO" dirty="0"/>
              <a:t> Shock (Sepsis--‐3). </a:t>
            </a:r>
            <a:r>
              <a:rPr lang="es-CO" dirty="0" err="1"/>
              <a:t>Mervyn</a:t>
            </a:r>
            <a:r>
              <a:rPr lang="es-CO" dirty="0"/>
              <a:t> Singer, Clifford S. </a:t>
            </a:r>
            <a:r>
              <a:rPr lang="es-CO" dirty="0" err="1"/>
              <a:t>Deutschman</a:t>
            </a:r>
            <a:r>
              <a:rPr lang="es-CO" dirty="0"/>
              <a:t>, Christopher Warren Seymour, Manu </a:t>
            </a:r>
            <a:r>
              <a:rPr lang="es-CO" dirty="0" err="1"/>
              <a:t>Shankar</a:t>
            </a:r>
            <a:r>
              <a:rPr lang="es-CO" dirty="0"/>
              <a:t>--‐</a:t>
            </a:r>
            <a:r>
              <a:rPr lang="es-CO" dirty="0" err="1"/>
              <a:t>Hari</a:t>
            </a:r>
            <a:r>
              <a:rPr lang="es-CO" dirty="0"/>
              <a:t>, </a:t>
            </a:r>
            <a:r>
              <a:rPr lang="es-CO" dirty="0" err="1"/>
              <a:t>Djilali</a:t>
            </a:r>
            <a:r>
              <a:rPr lang="es-CO" dirty="0"/>
              <a:t> </a:t>
            </a:r>
            <a:r>
              <a:rPr lang="es-CO" dirty="0" err="1"/>
              <a:t>Annane</a:t>
            </a:r>
            <a:r>
              <a:rPr lang="es-CO" dirty="0"/>
              <a:t>, Michael Bauer et at. JAMA 2016;315(8):801--‐810.doi:10.0001/jama.2016.0287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F246A2E-67B4-4904-885E-B54206EE5C8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182" y="1310167"/>
            <a:ext cx="7543818" cy="379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93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CD42593D-B86E-4CD9-A38D-77136DB7AC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7774" y="654814"/>
            <a:ext cx="7356612" cy="5548372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969A774-BC77-490F-87B3-584AA8E4C12C}"/>
              </a:ext>
            </a:extLst>
          </p:cNvPr>
          <p:cNvSpPr txBox="1"/>
          <p:nvPr/>
        </p:nvSpPr>
        <p:spPr>
          <a:xfrm>
            <a:off x="5057775" y="6519446"/>
            <a:ext cx="7573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800">
                <a:solidFill>
                  <a:srgbClr val="152B48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Third</a:t>
            </a:r>
            <a:r>
              <a:rPr lang="es-CO" dirty="0"/>
              <a:t> International </a:t>
            </a:r>
            <a:r>
              <a:rPr lang="es-CO" dirty="0" err="1"/>
              <a:t>Consensus</a:t>
            </a:r>
            <a:r>
              <a:rPr lang="es-CO" dirty="0"/>
              <a:t> </a:t>
            </a:r>
            <a:r>
              <a:rPr lang="es-CO" dirty="0" err="1"/>
              <a:t>Definitions</a:t>
            </a:r>
            <a:r>
              <a:rPr lang="es-CO" dirty="0"/>
              <a:t> </a:t>
            </a:r>
            <a:r>
              <a:rPr lang="es-CO" dirty="0" err="1"/>
              <a:t>for</a:t>
            </a:r>
            <a:r>
              <a:rPr lang="es-CO" dirty="0"/>
              <a:t> Sepsis and </a:t>
            </a:r>
            <a:r>
              <a:rPr lang="es-CO" dirty="0" err="1"/>
              <a:t>Septic</a:t>
            </a:r>
            <a:r>
              <a:rPr lang="es-CO" dirty="0"/>
              <a:t> Shock (Sepsis--‐3). </a:t>
            </a:r>
            <a:r>
              <a:rPr lang="es-CO" dirty="0" err="1"/>
              <a:t>Mervyn</a:t>
            </a:r>
            <a:r>
              <a:rPr lang="es-CO" dirty="0"/>
              <a:t> Singer, Clifford S. </a:t>
            </a:r>
            <a:r>
              <a:rPr lang="es-CO" dirty="0" err="1"/>
              <a:t>Deutschman</a:t>
            </a:r>
            <a:r>
              <a:rPr lang="es-CO" dirty="0"/>
              <a:t>, Christopher Warren Seymour, Manu </a:t>
            </a:r>
            <a:r>
              <a:rPr lang="es-CO" dirty="0" err="1"/>
              <a:t>Shankar</a:t>
            </a:r>
            <a:r>
              <a:rPr lang="es-CO" dirty="0"/>
              <a:t>--‐</a:t>
            </a:r>
            <a:r>
              <a:rPr lang="es-CO" dirty="0" err="1"/>
              <a:t>Hari</a:t>
            </a:r>
            <a:r>
              <a:rPr lang="es-CO" dirty="0"/>
              <a:t>, </a:t>
            </a:r>
            <a:r>
              <a:rPr lang="es-CO" dirty="0" err="1"/>
              <a:t>Djilali</a:t>
            </a:r>
            <a:r>
              <a:rPr lang="es-CO" dirty="0"/>
              <a:t> </a:t>
            </a:r>
            <a:r>
              <a:rPr lang="es-CO" dirty="0" err="1"/>
              <a:t>Annane</a:t>
            </a:r>
            <a:r>
              <a:rPr lang="es-CO" dirty="0"/>
              <a:t>, Michael Bauer et at. JAMA 2016;315(8):801--‐810.doi:10.0001/jama.2016.0287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0EF058E-9D62-4F0D-BDBF-16FD47A58A00}"/>
              </a:ext>
            </a:extLst>
          </p:cNvPr>
          <p:cNvSpPr txBox="1"/>
          <p:nvPr/>
        </p:nvSpPr>
        <p:spPr>
          <a:xfrm>
            <a:off x="689113" y="1095139"/>
            <a:ext cx="37068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solidFill>
                  <a:srgbClr val="002060"/>
                </a:solidFill>
                <a:latin typeface="Montserrat" panose="00000500000000000000" pitchFamily="50" charset="0"/>
              </a:rPr>
              <a:t>Además se desarrolla una nueva escala denominada </a:t>
            </a:r>
            <a:r>
              <a:rPr lang="es-CO" b="1" dirty="0">
                <a:solidFill>
                  <a:srgbClr val="002060"/>
                </a:solidFill>
                <a:latin typeface="Montserrat" panose="00000500000000000000" pitchFamily="50" charset="0"/>
              </a:rPr>
              <a:t>qSOFA</a:t>
            </a:r>
            <a:r>
              <a:rPr lang="es-CO" dirty="0">
                <a:solidFill>
                  <a:srgbClr val="002060"/>
                </a:solidFill>
                <a:latin typeface="Montserrat" panose="00000500000000000000" pitchFamily="50" charset="0"/>
              </a:rPr>
              <a:t> la cual se compone solo de criterios clínicos fácil y rápidamente medibles. </a:t>
            </a:r>
          </a:p>
          <a:p>
            <a:pPr algn="ctr"/>
            <a:endParaRPr lang="es-CO" dirty="0">
              <a:solidFill>
                <a:srgbClr val="002060"/>
              </a:solidFill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99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3E427190-225A-4CB8-BBFF-8A84707C4B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6319630"/>
              </p:ext>
            </p:extLst>
          </p:nvPr>
        </p:nvGraphicFramePr>
        <p:xfrm>
          <a:off x="5726119" y="769938"/>
          <a:ext cx="6465881" cy="4081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399572AA-CC13-41C6-AF7A-CE8D1DF743B4}"/>
              </a:ext>
            </a:extLst>
          </p:cNvPr>
          <p:cNvSpPr/>
          <p:nvPr/>
        </p:nvSpPr>
        <p:spPr>
          <a:xfrm>
            <a:off x="7086363" y="4923271"/>
            <a:ext cx="3745392" cy="837478"/>
          </a:xfrm>
          <a:prstGeom prst="rect">
            <a:avLst/>
          </a:prstGeom>
          <a:noFill/>
        </p:spPr>
        <p:txBody>
          <a:bodyPr wrap="none" lIns="82935" tIns="41468" rIns="82935" bIns="41468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4898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AAA7"/>
                </a:solidFill>
                <a:latin typeface="Montserrat" panose="00000500000000000000" pitchFamily="50" charset="0"/>
              </a:rPr>
              <a:t>Mortalidad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82A5F47-DA52-455B-A367-A90CFFBC3F6C}"/>
              </a:ext>
            </a:extLst>
          </p:cNvPr>
          <p:cNvSpPr/>
          <p:nvPr/>
        </p:nvSpPr>
        <p:spPr>
          <a:xfrm>
            <a:off x="6962776" y="6616068"/>
            <a:ext cx="522922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CLINICAL OBSTETRICS AND GYNECOLOGY. </a:t>
            </a:r>
            <a:r>
              <a:rPr lang="en-US" sz="800" dirty="0">
                <a:solidFill>
                  <a:srgbClr val="152B48"/>
                </a:solidFill>
                <a:latin typeface="Montserrat" panose="00000500000000000000" pitchFamily="50" charset="0"/>
              </a:rPr>
              <a:t>Volume 60, Number 2, 2017. </a:t>
            </a:r>
            <a:r>
              <a:rPr lang="en-US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pag</a:t>
            </a:r>
            <a:r>
              <a:rPr lang="en-US" sz="800" dirty="0">
                <a:solidFill>
                  <a:srgbClr val="152B48"/>
                </a:solidFill>
                <a:latin typeface="Montserrat" panose="00000500000000000000" pitchFamily="50" charset="0"/>
              </a:rPr>
              <a:t> 418–424</a:t>
            </a:r>
            <a:endParaRPr lang="es-CO" sz="800" dirty="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  <p:sp>
        <p:nvSpPr>
          <p:cNvPr id="7" name="Título 7">
            <a:extLst>
              <a:ext uri="{FF2B5EF4-FFF2-40B4-BE49-F238E27FC236}">
                <a16:creationId xmlns:a16="http://schemas.microsoft.com/office/drawing/2014/main" id="{8371D7E1-347A-4B5E-9AE7-D6B5ED88A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4" y="198438"/>
            <a:ext cx="4336279" cy="1143001"/>
          </a:xfrm>
        </p:spPr>
        <p:txBody>
          <a:bodyPr/>
          <a:lstStyle/>
          <a:p>
            <a:pPr algn="ctr"/>
            <a:r>
              <a:rPr lang="es-CO" b="0" dirty="0"/>
              <a:t>Importancia</a:t>
            </a:r>
          </a:p>
        </p:txBody>
      </p:sp>
    </p:spTree>
    <p:extLst>
      <p:ext uri="{BB962C8B-B14F-4D97-AF65-F5344CB8AC3E}">
        <p14:creationId xmlns:p14="http://schemas.microsoft.com/office/powerpoint/2010/main" val="1947805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EE56DF91-F40F-48CD-9C6D-9ACDFD94A683}"/>
              </a:ext>
            </a:extLst>
          </p:cNvPr>
          <p:cNvSpPr txBox="1"/>
          <p:nvPr/>
        </p:nvSpPr>
        <p:spPr>
          <a:xfrm>
            <a:off x="5229225" y="6490080"/>
            <a:ext cx="70571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solidFill>
                  <a:srgbClr val="002060"/>
                </a:solidFill>
                <a:latin typeface="Montserrat" panose="00000500000000000000" pitchFamily="50" charset="0"/>
              </a:rPr>
              <a:t>Albright CM, Ali TN, </a:t>
            </a:r>
            <a:r>
              <a:rPr lang="es-CO" sz="800" dirty="0" err="1">
                <a:solidFill>
                  <a:srgbClr val="002060"/>
                </a:solidFill>
                <a:latin typeface="Montserrat" panose="00000500000000000000" pitchFamily="50" charset="0"/>
              </a:rPr>
              <a:t>Lopes</a:t>
            </a:r>
            <a:r>
              <a:rPr lang="es-CO" sz="800" dirty="0">
                <a:solidFill>
                  <a:srgbClr val="002060"/>
                </a:solidFill>
                <a:latin typeface="Montserrat" panose="00000500000000000000" pitchFamily="50" charset="0"/>
              </a:rPr>
              <a:t> V, </a:t>
            </a:r>
            <a:r>
              <a:rPr lang="es-CO" sz="800" dirty="0" err="1">
                <a:solidFill>
                  <a:srgbClr val="002060"/>
                </a:solidFill>
                <a:latin typeface="Montserrat" panose="00000500000000000000" pitchFamily="50" charset="0"/>
              </a:rPr>
              <a:t>Rouse</a:t>
            </a:r>
            <a:r>
              <a:rPr lang="es-CO" sz="800" dirty="0">
                <a:solidFill>
                  <a:srgbClr val="002060"/>
                </a:solidFill>
                <a:latin typeface="Montserrat" panose="00000500000000000000" pitchFamily="50" charset="0"/>
              </a:rPr>
              <a:t> DJ, Anderson BL. </a:t>
            </a:r>
            <a:r>
              <a:rPr lang="es-CO" sz="800" dirty="0" err="1">
                <a:solidFill>
                  <a:srgbClr val="002060"/>
                </a:solidFill>
                <a:latin typeface="Montserrat" panose="00000500000000000000" pitchFamily="50" charset="0"/>
              </a:rPr>
              <a:t>The</a:t>
            </a:r>
            <a:r>
              <a:rPr lang="es-CO" sz="800" dirty="0">
                <a:solidFill>
                  <a:srgbClr val="002060"/>
                </a:solidFill>
                <a:latin typeface="Montserrat" panose="00000500000000000000" pitchFamily="50" charset="0"/>
              </a:rPr>
              <a:t> Sepsis in </a:t>
            </a:r>
            <a:r>
              <a:rPr lang="es-CO" sz="800" dirty="0" err="1">
                <a:solidFill>
                  <a:srgbClr val="002060"/>
                </a:solidFill>
                <a:latin typeface="Montserrat" panose="00000500000000000000" pitchFamily="50" charset="0"/>
              </a:rPr>
              <a:t>Obstetrics</a:t>
            </a:r>
            <a:r>
              <a:rPr lang="es-CO" sz="800" dirty="0">
                <a:solidFill>
                  <a:srgbClr val="002060"/>
                </a:solidFill>
                <a:latin typeface="Montserrat" panose="00000500000000000000" pitchFamily="50" charset="0"/>
              </a:rPr>
              <a:t> Score: A </a:t>
            </a:r>
            <a:r>
              <a:rPr lang="es-CO" sz="800" dirty="0" err="1">
                <a:solidFill>
                  <a:srgbClr val="002060"/>
                </a:solidFill>
                <a:latin typeface="Montserrat" panose="00000500000000000000" pitchFamily="50" charset="0"/>
              </a:rPr>
              <a:t>model</a:t>
            </a:r>
            <a:r>
              <a:rPr lang="es-CO" sz="800" dirty="0">
                <a:solidFill>
                  <a:srgbClr val="002060"/>
                </a:solidFill>
                <a:latin typeface="Montserrat" panose="00000500000000000000" pitchFamily="50" charset="0"/>
              </a:rPr>
              <a:t> </a:t>
            </a:r>
            <a:r>
              <a:rPr lang="es-CO" sz="800" dirty="0" err="1">
                <a:solidFill>
                  <a:srgbClr val="002060"/>
                </a:solidFill>
                <a:latin typeface="Montserrat" panose="00000500000000000000" pitchFamily="50" charset="0"/>
              </a:rPr>
              <a:t>to</a:t>
            </a:r>
            <a:r>
              <a:rPr lang="es-CO" sz="800" dirty="0">
                <a:solidFill>
                  <a:srgbClr val="002060"/>
                </a:solidFill>
                <a:latin typeface="Montserrat" panose="00000500000000000000" pitchFamily="50" charset="0"/>
              </a:rPr>
              <a:t> </a:t>
            </a:r>
            <a:r>
              <a:rPr lang="es-CO" sz="800" dirty="0" err="1">
                <a:solidFill>
                  <a:srgbClr val="002060"/>
                </a:solidFill>
                <a:latin typeface="Montserrat" panose="00000500000000000000" pitchFamily="50" charset="0"/>
              </a:rPr>
              <a:t>identify</a:t>
            </a:r>
            <a:r>
              <a:rPr lang="es-CO" sz="800" dirty="0">
                <a:solidFill>
                  <a:srgbClr val="002060"/>
                </a:solidFill>
                <a:latin typeface="Montserrat" panose="00000500000000000000" pitchFamily="50" charset="0"/>
              </a:rPr>
              <a:t> </a:t>
            </a:r>
            <a:r>
              <a:rPr lang="es-CO" sz="800" dirty="0" err="1">
                <a:solidFill>
                  <a:srgbClr val="002060"/>
                </a:solidFill>
                <a:latin typeface="Montserrat" panose="00000500000000000000" pitchFamily="50" charset="0"/>
              </a:rPr>
              <a:t>risk</a:t>
            </a:r>
            <a:r>
              <a:rPr lang="es-CO" sz="800" dirty="0">
                <a:solidFill>
                  <a:srgbClr val="002060"/>
                </a:solidFill>
                <a:latin typeface="Montserrat" panose="00000500000000000000" pitchFamily="50" charset="0"/>
              </a:rPr>
              <a:t> </a:t>
            </a:r>
            <a:r>
              <a:rPr lang="es-CO" sz="800" dirty="0" err="1">
                <a:solidFill>
                  <a:srgbClr val="002060"/>
                </a:solidFill>
                <a:latin typeface="Montserrat" panose="00000500000000000000" pitchFamily="50" charset="0"/>
              </a:rPr>
              <a:t>of</a:t>
            </a:r>
            <a:r>
              <a:rPr lang="es-CO" sz="800" dirty="0">
                <a:solidFill>
                  <a:srgbClr val="002060"/>
                </a:solidFill>
                <a:latin typeface="Montserrat" panose="00000500000000000000" pitchFamily="50" charset="0"/>
              </a:rPr>
              <a:t> </a:t>
            </a:r>
            <a:r>
              <a:rPr lang="es-CO" sz="800" dirty="0" err="1">
                <a:solidFill>
                  <a:srgbClr val="002060"/>
                </a:solidFill>
                <a:latin typeface="Montserrat" panose="00000500000000000000" pitchFamily="50" charset="0"/>
              </a:rPr>
              <a:t>morbidity</a:t>
            </a:r>
            <a:r>
              <a:rPr lang="es-CO" sz="800" dirty="0">
                <a:solidFill>
                  <a:srgbClr val="002060"/>
                </a:solidFill>
                <a:latin typeface="Montserrat" panose="00000500000000000000" pitchFamily="50" charset="0"/>
              </a:rPr>
              <a:t> </a:t>
            </a:r>
            <a:r>
              <a:rPr lang="es-CO" sz="800" dirty="0" err="1">
                <a:solidFill>
                  <a:srgbClr val="002060"/>
                </a:solidFill>
                <a:latin typeface="Montserrat" panose="00000500000000000000" pitchFamily="50" charset="0"/>
              </a:rPr>
              <a:t>from</a:t>
            </a:r>
            <a:r>
              <a:rPr lang="es-CO" sz="800" dirty="0">
                <a:solidFill>
                  <a:srgbClr val="002060"/>
                </a:solidFill>
                <a:latin typeface="Montserrat" panose="00000500000000000000" pitchFamily="50" charset="0"/>
              </a:rPr>
              <a:t> sepsis in </a:t>
            </a:r>
            <a:r>
              <a:rPr lang="es-CO" sz="800" dirty="0" err="1">
                <a:solidFill>
                  <a:srgbClr val="002060"/>
                </a:solidFill>
                <a:latin typeface="Montserrat" panose="00000500000000000000" pitchFamily="50" charset="0"/>
              </a:rPr>
              <a:t>pregnancy</a:t>
            </a:r>
            <a:r>
              <a:rPr lang="es-CO" sz="800" dirty="0">
                <a:solidFill>
                  <a:srgbClr val="002060"/>
                </a:solidFill>
                <a:latin typeface="Montserrat" panose="00000500000000000000" pitchFamily="50" charset="0"/>
              </a:rPr>
              <a:t>. Am J </a:t>
            </a:r>
            <a:r>
              <a:rPr lang="es-CO" sz="800" dirty="0" err="1">
                <a:solidFill>
                  <a:srgbClr val="002060"/>
                </a:solidFill>
                <a:latin typeface="Montserrat" panose="00000500000000000000" pitchFamily="50" charset="0"/>
              </a:rPr>
              <a:t>Obstet</a:t>
            </a:r>
            <a:r>
              <a:rPr lang="es-CO" sz="800" dirty="0">
                <a:solidFill>
                  <a:srgbClr val="002060"/>
                </a:solidFill>
                <a:latin typeface="Montserrat" panose="00000500000000000000" pitchFamily="50" charset="0"/>
              </a:rPr>
              <a:t> </a:t>
            </a:r>
            <a:r>
              <a:rPr lang="es-CO" sz="800" dirty="0" err="1">
                <a:solidFill>
                  <a:srgbClr val="002060"/>
                </a:solidFill>
                <a:latin typeface="Montserrat" panose="00000500000000000000" pitchFamily="50" charset="0"/>
              </a:rPr>
              <a:t>Gynecol</a:t>
            </a:r>
            <a:r>
              <a:rPr lang="es-CO" sz="800" dirty="0">
                <a:solidFill>
                  <a:srgbClr val="002060"/>
                </a:solidFill>
                <a:latin typeface="Montserrat" panose="00000500000000000000" pitchFamily="50" charset="0"/>
              </a:rPr>
              <a:t> [Internet]. 2014;211(1):39.e1-39.e8. </a:t>
            </a:r>
            <a:r>
              <a:rPr lang="es-CO" sz="800" dirty="0" err="1">
                <a:solidFill>
                  <a:srgbClr val="002060"/>
                </a:solidFill>
                <a:latin typeface="Montserrat" panose="00000500000000000000" pitchFamily="50" charset="0"/>
              </a:rPr>
              <a:t>Available</a:t>
            </a:r>
            <a:r>
              <a:rPr lang="es-CO" sz="800" dirty="0">
                <a:solidFill>
                  <a:srgbClr val="002060"/>
                </a:solidFill>
                <a:latin typeface="Montserrat" panose="00000500000000000000" pitchFamily="50" charset="0"/>
              </a:rPr>
              <a:t> </a:t>
            </a:r>
            <a:r>
              <a:rPr lang="es-CO" sz="800" dirty="0" err="1">
                <a:solidFill>
                  <a:srgbClr val="002060"/>
                </a:solidFill>
                <a:latin typeface="Montserrat" panose="00000500000000000000" pitchFamily="50" charset="0"/>
              </a:rPr>
              <a:t>from</a:t>
            </a:r>
            <a:r>
              <a:rPr lang="es-CO" sz="800" dirty="0">
                <a:solidFill>
                  <a:srgbClr val="002060"/>
                </a:solidFill>
                <a:latin typeface="Montserrat" panose="00000500000000000000" pitchFamily="50" charset="0"/>
              </a:rPr>
              <a:t>: http://dx.doi.org/10.1016/j.ajog.2014.03.010</a:t>
            </a:r>
          </a:p>
          <a:p>
            <a:endParaRPr lang="es-CO" sz="1600" dirty="0">
              <a:solidFill>
                <a:srgbClr val="002060"/>
              </a:solidFill>
              <a:latin typeface="Montserrat" panose="00000500000000000000" pitchFamily="50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2610CF1-A983-433E-A086-2EB5497549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1764" y="631582"/>
            <a:ext cx="7530236" cy="4853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89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4F269746-F132-4987-B864-23DAC93D32A6}"/>
              </a:ext>
            </a:extLst>
          </p:cNvPr>
          <p:cNvSpPr txBox="1"/>
          <p:nvPr/>
        </p:nvSpPr>
        <p:spPr>
          <a:xfrm>
            <a:off x="6600825" y="6396335"/>
            <a:ext cx="589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800">
                <a:solidFill>
                  <a:srgbClr val="152B48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CO" dirty="0"/>
              <a:t>Martin </a:t>
            </a:r>
            <a:r>
              <a:rPr lang="es-CO" dirty="0" err="1"/>
              <a:t>Arsanios</a:t>
            </a:r>
            <a:r>
              <a:rPr lang="es-CO" dirty="0"/>
              <a:t> D, </a:t>
            </a:r>
            <a:r>
              <a:rPr lang="es-CO" dirty="0" err="1"/>
              <a:t>Barragan</a:t>
            </a:r>
            <a:r>
              <a:rPr lang="es-CO" dirty="0"/>
              <a:t> AF, Garzón DA, Cuervo Millán F, Pinzón J, Ramos Isaza E, et al. Actualización en sepsis y choque séptico: nuevas definiciones y evaluación clínica. Acta </a:t>
            </a:r>
            <a:r>
              <a:rPr lang="es-CO" dirty="0" err="1"/>
              <a:t>Colomb</a:t>
            </a:r>
            <a:r>
              <a:rPr lang="es-CO" dirty="0"/>
              <a:t> </a:t>
            </a:r>
            <a:r>
              <a:rPr lang="es-CO" dirty="0" err="1"/>
              <a:t>Cuid</a:t>
            </a:r>
            <a:r>
              <a:rPr lang="es-CO" dirty="0"/>
              <a:t> Intensivo [Internet]. 2017;(xx):1–26. </a:t>
            </a:r>
            <a:r>
              <a:rPr lang="es-CO" dirty="0" err="1"/>
              <a:t>Available</a:t>
            </a:r>
            <a:r>
              <a:rPr lang="es-CO" dirty="0"/>
              <a:t> </a:t>
            </a:r>
            <a:r>
              <a:rPr lang="es-CO" dirty="0" err="1"/>
              <a:t>from</a:t>
            </a:r>
            <a:r>
              <a:rPr lang="es-CO" dirty="0"/>
              <a:t>: http://linkinghub.elsevier.com/retrieve/pii/S0122726217300149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5E36452-ED9B-43C7-88EA-17DF0DF7B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845" y="586747"/>
            <a:ext cx="9378310" cy="494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76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6A4DC8A-52FB-4EAD-9BCE-D2EFC243A3EF}"/>
              </a:ext>
            </a:extLst>
          </p:cNvPr>
          <p:cNvSpPr txBox="1"/>
          <p:nvPr/>
        </p:nvSpPr>
        <p:spPr>
          <a:xfrm>
            <a:off x="6572250" y="6396335"/>
            <a:ext cx="5699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800">
                <a:solidFill>
                  <a:srgbClr val="152B48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CO" dirty="0"/>
              <a:t>Martin </a:t>
            </a:r>
            <a:r>
              <a:rPr lang="es-CO" dirty="0" err="1"/>
              <a:t>Arsanios</a:t>
            </a:r>
            <a:r>
              <a:rPr lang="es-CO" dirty="0"/>
              <a:t> D, </a:t>
            </a:r>
            <a:r>
              <a:rPr lang="es-CO" dirty="0" err="1"/>
              <a:t>Barragan</a:t>
            </a:r>
            <a:r>
              <a:rPr lang="es-CO" dirty="0"/>
              <a:t> AF, Garzón DA, Cuervo Millán F, Pinzón J, Ramos Isaza E, et al. Actualización en sepsis y choque séptico: nuevas definiciones y evaluación clínica. Acta </a:t>
            </a:r>
            <a:r>
              <a:rPr lang="es-CO" dirty="0" err="1"/>
              <a:t>Colomb</a:t>
            </a:r>
            <a:r>
              <a:rPr lang="es-CO" dirty="0"/>
              <a:t> </a:t>
            </a:r>
            <a:r>
              <a:rPr lang="es-CO" dirty="0" err="1"/>
              <a:t>Cuid</a:t>
            </a:r>
            <a:r>
              <a:rPr lang="es-CO" dirty="0"/>
              <a:t> Intensivo [Internet]. 2017;(xx):1–26. </a:t>
            </a:r>
            <a:r>
              <a:rPr lang="es-CO" dirty="0" err="1"/>
              <a:t>Available</a:t>
            </a:r>
            <a:r>
              <a:rPr lang="es-CO" dirty="0"/>
              <a:t> </a:t>
            </a:r>
            <a:r>
              <a:rPr lang="es-CO" dirty="0" err="1"/>
              <a:t>from</a:t>
            </a:r>
            <a:r>
              <a:rPr lang="es-CO" dirty="0"/>
              <a:t>: http://linkinghub.elsevier.com/retrieve/pii/S0122726217300149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6A9A73C-26A1-4E94-BCA7-80F99DAB99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076" y="348415"/>
            <a:ext cx="10311848" cy="5420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8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9D9A6877-3A90-470D-8C14-FD9106DDD9F4}"/>
              </a:ext>
            </a:extLst>
          </p:cNvPr>
          <p:cNvSpPr txBox="1"/>
          <p:nvPr/>
        </p:nvSpPr>
        <p:spPr>
          <a:xfrm>
            <a:off x="6540362" y="6396335"/>
            <a:ext cx="5651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800">
                <a:solidFill>
                  <a:srgbClr val="152B48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CO" dirty="0"/>
              <a:t>Martin </a:t>
            </a:r>
            <a:r>
              <a:rPr lang="es-CO" dirty="0" err="1"/>
              <a:t>Arsanios</a:t>
            </a:r>
            <a:r>
              <a:rPr lang="es-CO" dirty="0"/>
              <a:t> D, </a:t>
            </a:r>
            <a:r>
              <a:rPr lang="es-CO" dirty="0" err="1"/>
              <a:t>Barragan</a:t>
            </a:r>
            <a:r>
              <a:rPr lang="es-CO" dirty="0"/>
              <a:t> AF, Garzón DA, Cuervo Millán F, Pinzón J, Ramos Isaza E, et al. Actualización en sepsis y choque séptico: nuevas definiciones y evaluación clínica. Acta </a:t>
            </a:r>
            <a:r>
              <a:rPr lang="es-CO" dirty="0" err="1"/>
              <a:t>Colomb</a:t>
            </a:r>
            <a:r>
              <a:rPr lang="es-CO" dirty="0"/>
              <a:t> </a:t>
            </a:r>
            <a:r>
              <a:rPr lang="es-CO" dirty="0" err="1"/>
              <a:t>Cuid</a:t>
            </a:r>
            <a:r>
              <a:rPr lang="es-CO" dirty="0"/>
              <a:t> Intensivo [Internet]. 2017;(xx):1–26. </a:t>
            </a:r>
            <a:r>
              <a:rPr lang="es-CO" dirty="0" err="1"/>
              <a:t>Available</a:t>
            </a:r>
            <a:r>
              <a:rPr lang="es-CO" dirty="0"/>
              <a:t> </a:t>
            </a:r>
            <a:r>
              <a:rPr lang="es-CO" dirty="0" err="1"/>
              <a:t>from</a:t>
            </a:r>
            <a:r>
              <a:rPr lang="es-CO" dirty="0"/>
              <a:t>: http://linkinghub.elsevier.com/retrieve/pii/S0122726217300149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7EAFF04-DA9D-42C4-8D33-18F9A2025E8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30864" y="765412"/>
            <a:ext cx="7279014" cy="4835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046654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F563E8B-338C-4A7B-9952-108B9D2313D5}"/>
              </a:ext>
            </a:extLst>
          </p:cNvPr>
          <p:cNvSpPr txBox="1"/>
          <p:nvPr/>
        </p:nvSpPr>
        <p:spPr>
          <a:xfrm>
            <a:off x="6591300" y="6396335"/>
            <a:ext cx="5689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800">
                <a:solidFill>
                  <a:srgbClr val="152B48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CO" dirty="0"/>
              <a:t>Martin </a:t>
            </a:r>
            <a:r>
              <a:rPr lang="es-CO" dirty="0" err="1"/>
              <a:t>Arsanios</a:t>
            </a:r>
            <a:r>
              <a:rPr lang="es-CO" dirty="0"/>
              <a:t> D, </a:t>
            </a:r>
            <a:r>
              <a:rPr lang="es-CO" dirty="0" err="1"/>
              <a:t>Barragan</a:t>
            </a:r>
            <a:r>
              <a:rPr lang="es-CO" dirty="0"/>
              <a:t> AF, Garzón DA, Cuervo Millán F, Pinzón J, Ramos Isaza E, et al. Actualización en sepsis y choque séptico: nuevas definiciones y evaluación clínica. Acta </a:t>
            </a:r>
            <a:r>
              <a:rPr lang="es-CO" dirty="0" err="1"/>
              <a:t>Colomb</a:t>
            </a:r>
            <a:r>
              <a:rPr lang="es-CO" dirty="0"/>
              <a:t> </a:t>
            </a:r>
            <a:r>
              <a:rPr lang="es-CO" dirty="0" err="1"/>
              <a:t>Cuid</a:t>
            </a:r>
            <a:r>
              <a:rPr lang="es-CO" dirty="0"/>
              <a:t> Intensivo [Internet]. 2017;(xx):1–26. </a:t>
            </a:r>
            <a:r>
              <a:rPr lang="es-CO" dirty="0" err="1"/>
              <a:t>Available</a:t>
            </a:r>
            <a:r>
              <a:rPr lang="es-CO" dirty="0"/>
              <a:t> </a:t>
            </a:r>
            <a:r>
              <a:rPr lang="es-CO" dirty="0" err="1"/>
              <a:t>from</a:t>
            </a:r>
            <a:r>
              <a:rPr lang="es-CO" dirty="0"/>
              <a:t>: http://linkinghub.elsevier.com/retrieve/pii/S0122726217300149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0CF5265-7EEE-496E-9744-E3CBFA55E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221" y="1031299"/>
            <a:ext cx="7702779" cy="4054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61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49222FF-122A-4672-9564-0347C5A503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6359" y="494362"/>
            <a:ext cx="9793355" cy="5128246"/>
          </a:xfrm>
          <a:prstGeom prst="rect">
            <a:avLst/>
          </a:prstGeom>
        </p:spPr>
      </p:pic>
      <p:sp>
        <p:nvSpPr>
          <p:cNvPr id="6" name="CuadroTexto 2">
            <a:extLst>
              <a:ext uri="{FF2B5EF4-FFF2-40B4-BE49-F238E27FC236}">
                <a16:creationId xmlns:a16="http://schemas.microsoft.com/office/drawing/2014/main" id="{A18FE75E-CFC7-4EF1-A6F9-B1F276FDD26F}"/>
              </a:ext>
            </a:extLst>
          </p:cNvPr>
          <p:cNvSpPr txBox="1"/>
          <p:nvPr/>
        </p:nvSpPr>
        <p:spPr>
          <a:xfrm>
            <a:off x="6591300" y="6396335"/>
            <a:ext cx="5689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800">
                <a:solidFill>
                  <a:srgbClr val="152B48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CO" dirty="0"/>
              <a:t>Martin </a:t>
            </a:r>
            <a:r>
              <a:rPr lang="es-CO" dirty="0" err="1"/>
              <a:t>Arsanios</a:t>
            </a:r>
            <a:r>
              <a:rPr lang="es-CO" dirty="0"/>
              <a:t> D, </a:t>
            </a:r>
            <a:r>
              <a:rPr lang="es-CO" dirty="0" err="1"/>
              <a:t>Barragan</a:t>
            </a:r>
            <a:r>
              <a:rPr lang="es-CO" dirty="0"/>
              <a:t> AF, Garzón DA, Cuervo Millán F, Pinzón J, Ramos Isaza E, et al. Actualización en sepsis y choque séptico: nuevas definiciones y evaluación clínica. Acta </a:t>
            </a:r>
            <a:r>
              <a:rPr lang="es-CO" dirty="0" err="1"/>
              <a:t>Colomb</a:t>
            </a:r>
            <a:r>
              <a:rPr lang="es-CO" dirty="0"/>
              <a:t> </a:t>
            </a:r>
            <a:r>
              <a:rPr lang="es-CO" dirty="0" err="1"/>
              <a:t>Cuid</a:t>
            </a:r>
            <a:r>
              <a:rPr lang="es-CO" dirty="0"/>
              <a:t> Intensivo [Internet]. 2017;(xx):1–26. </a:t>
            </a:r>
            <a:r>
              <a:rPr lang="es-CO" dirty="0" err="1"/>
              <a:t>Available</a:t>
            </a:r>
            <a:r>
              <a:rPr lang="es-CO" dirty="0"/>
              <a:t> </a:t>
            </a:r>
            <a:r>
              <a:rPr lang="es-CO" dirty="0" err="1"/>
              <a:t>from</a:t>
            </a:r>
            <a:r>
              <a:rPr lang="es-CO" dirty="0"/>
              <a:t>: http://linkinghub.elsevier.com/retrieve/pii/S0122726217300149</a:t>
            </a:r>
          </a:p>
        </p:txBody>
      </p:sp>
    </p:spTree>
    <p:extLst>
      <p:ext uri="{BB962C8B-B14F-4D97-AF65-F5344CB8AC3E}">
        <p14:creationId xmlns:p14="http://schemas.microsoft.com/office/powerpoint/2010/main" val="1079861028"/>
      </p:ext>
    </p:extLst>
  </p:cSld>
  <p:clrMapOvr>
    <a:masterClrMapping/>
  </p:clrMapOvr>
  <p:transition spd="med">
    <p:pull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7671251-877F-48AA-AA15-DFABF3B98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3794" y="415028"/>
            <a:ext cx="8248206" cy="5402332"/>
          </a:xfrm>
          <a:prstGeom prst="rect">
            <a:avLst/>
          </a:prstGeom>
        </p:spPr>
      </p:pic>
      <p:sp>
        <p:nvSpPr>
          <p:cNvPr id="6" name="CuadroTexto 2">
            <a:extLst>
              <a:ext uri="{FF2B5EF4-FFF2-40B4-BE49-F238E27FC236}">
                <a16:creationId xmlns:a16="http://schemas.microsoft.com/office/drawing/2014/main" id="{0C6232E5-ED51-46FF-98C8-B72F737891FE}"/>
              </a:ext>
            </a:extLst>
          </p:cNvPr>
          <p:cNvSpPr txBox="1"/>
          <p:nvPr/>
        </p:nvSpPr>
        <p:spPr>
          <a:xfrm>
            <a:off x="6591300" y="6396335"/>
            <a:ext cx="5689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800">
                <a:solidFill>
                  <a:srgbClr val="152B48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CO" dirty="0"/>
              <a:t>Martin </a:t>
            </a:r>
            <a:r>
              <a:rPr lang="es-CO" dirty="0" err="1"/>
              <a:t>Arsanios</a:t>
            </a:r>
            <a:r>
              <a:rPr lang="es-CO" dirty="0"/>
              <a:t> D, </a:t>
            </a:r>
            <a:r>
              <a:rPr lang="es-CO" dirty="0" err="1"/>
              <a:t>Barragan</a:t>
            </a:r>
            <a:r>
              <a:rPr lang="es-CO" dirty="0"/>
              <a:t> AF, Garzón DA, Cuervo Millán F, Pinzón J, Ramos Isaza E, et al. Actualización en sepsis y choque séptico: nuevas definiciones y evaluación clínica. Acta </a:t>
            </a:r>
            <a:r>
              <a:rPr lang="es-CO" dirty="0" err="1"/>
              <a:t>Colomb</a:t>
            </a:r>
            <a:r>
              <a:rPr lang="es-CO" dirty="0"/>
              <a:t> </a:t>
            </a:r>
            <a:r>
              <a:rPr lang="es-CO" dirty="0" err="1"/>
              <a:t>Cuid</a:t>
            </a:r>
            <a:r>
              <a:rPr lang="es-CO" dirty="0"/>
              <a:t> Intensivo [Internet]. 2017;(xx):1–26. </a:t>
            </a:r>
            <a:r>
              <a:rPr lang="es-CO" dirty="0" err="1"/>
              <a:t>Available</a:t>
            </a:r>
            <a:r>
              <a:rPr lang="es-CO" dirty="0"/>
              <a:t> </a:t>
            </a:r>
            <a:r>
              <a:rPr lang="es-CO" dirty="0" err="1"/>
              <a:t>from</a:t>
            </a:r>
            <a:r>
              <a:rPr lang="es-CO" dirty="0"/>
              <a:t>: http://linkinghub.elsevier.com/retrieve/pii/S0122726217300149</a:t>
            </a:r>
          </a:p>
        </p:txBody>
      </p:sp>
    </p:spTree>
    <p:extLst>
      <p:ext uri="{BB962C8B-B14F-4D97-AF65-F5344CB8AC3E}">
        <p14:creationId xmlns:p14="http://schemas.microsoft.com/office/powerpoint/2010/main" val="184393928"/>
      </p:ext>
    </p:extLst>
  </p:cSld>
  <p:clrMapOvr>
    <a:masterClrMapping/>
  </p:clrMapOvr>
  <p:transition spd="slow">
    <p:cover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1A6B018C-BFD3-49FF-8EB8-C2799AF8077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69654" y="328537"/>
            <a:ext cx="7419975" cy="5459895"/>
          </a:xfrm>
          <a:prstGeom prst="rect">
            <a:avLst/>
          </a:prstGeom>
        </p:spPr>
      </p:pic>
      <p:sp>
        <p:nvSpPr>
          <p:cNvPr id="7" name="CuadroTexto 2">
            <a:extLst>
              <a:ext uri="{FF2B5EF4-FFF2-40B4-BE49-F238E27FC236}">
                <a16:creationId xmlns:a16="http://schemas.microsoft.com/office/drawing/2014/main" id="{78CD211A-5BB8-4CEF-A66F-D47CAF6A5CFE}"/>
              </a:ext>
            </a:extLst>
          </p:cNvPr>
          <p:cNvSpPr txBox="1"/>
          <p:nvPr/>
        </p:nvSpPr>
        <p:spPr>
          <a:xfrm>
            <a:off x="6591300" y="6396335"/>
            <a:ext cx="5689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 sz="800">
                <a:solidFill>
                  <a:srgbClr val="152B48"/>
                </a:solidFill>
                <a:latin typeface="Montserrat" panose="00000500000000000000" pitchFamily="50" charset="0"/>
              </a:defRPr>
            </a:lvl1pPr>
          </a:lstStyle>
          <a:p>
            <a:r>
              <a:rPr lang="es-CO" dirty="0"/>
              <a:t>Martin </a:t>
            </a:r>
            <a:r>
              <a:rPr lang="es-CO" dirty="0" err="1"/>
              <a:t>Arsanios</a:t>
            </a:r>
            <a:r>
              <a:rPr lang="es-CO" dirty="0"/>
              <a:t> D, </a:t>
            </a:r>
            <a:r>
              <a:rPr lang="es-CO" dirty="0" err="1"/>
              <a:t>Barragan</a:t>
            </a:r>
            <a:r>
              <a:rPr lang="es-CO" dirty="0"/>
              <a:t> AF, Garzón DA, Cuervo Millán F, Pinzón J, Ramos Isaza E, et al. Actualización en sepsis y choque séptico: nuevas definiciones y evaluación clínica. Acta </a:t>
            </a:r>
            <a:r>
              <a:rPr lang="es-CO" dirty="0" err="1"/>
              <a:t>Colomb</a:t>
            </a:r>
            <a:r>
              <a:rPr lang="es-CO" dirty="0"/>
              <a:t> </a:t>
            </a:r>
            <a:r>
              <a:rPr lang="es-CO" dirty="0" err="1"/>
              <a:t>Cuid</a:t>
            </a:r>
            <a:r>
              <a:rPr lang="es-CO" dirty="0"/>
              <a:t> Intensivo [Internet]. 2017;(xx):1–26. </a:t>
            </a:r>
            <a:r>
              <a:rPr lang="es-CO" dirty="0" err="1"/>
              <a:t>Available</a:t>
            </a:r>
            <a:r>
              <a:rPr lang="es-CO" dirty="0"/>
              <a:t> </a:t>
            </a:r>
            <a:r>
              <a:rPr lang="es-CO" dirty="0" err="1"/>
              <a:t>from</a:t>
            </a:r>
            <a:r>
              <a:rPr lang="es-CO" dirty="0"/>
              <a:t>: http://linkinghub.elsevier.com/retrieve/pii/S0122726217300149</a:t>
            </a:r>
          </a:p>
        </p:txBody>
      </p:sp>
    </p:spTree>
    <p:extLst>
      <p:ext uri="{BB962C8B-B14F-4D97-AF65-F5344CB8AC3E}">
        <p14:creationId xmlns:p14="http://schemas.microsoft.com/office/powerpoint/2010/main" val="3003836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136239"/>
            <a:ext cx="4991100" cy="1216312"/>
          </a:xfrm>
        </p:spPr>
        <p:txBody>
          <a:bodyPr>
            <a:normAutofit fontScale="90000"/>
          </a:bodyPr>
          <a:lstStyle/>
          <a:p>
            <a:pPr algn="ctr"/>
            <a:r>
              <a:rPr lang="es-CO" b="0" dirty="0"/>
              <a:t>Reanimación guiada por metas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53000" y="2227629"/>
            <a:ext cx="6906795" cy="38207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400" dirty="0"/>
              <a:t>1. Medición de niveles de lactato.</a:t>
            </a:r>
          </a:p>
          <a:p>
            <a:pPr marL="0" indent="0">
              <a:buNone/>
            </a:pPr>
            <a:r>
              <a:rPr lang="es-CO" sz="2400" dirty="0"/>
              <a:t>2. Obtener cultivos antes de la administración de antibióticos (en los primeros 45 minutos).</a:t>
            </a:r>
          </a:p>
          <a:p>
            <a:pPr marL="0" indent="0">
              <a:buNone/>
            </a:pPr>
            <a:r>
              <a:rPr lang="es-CO" sz="2400" dirty="0"/>
              <a:t>3. Administrar antibióticos de amplio espectro. </a:t>
            </a:r>
          </a:p>
          <a:p>
            <a:pPr marL="0" indent="0">
              <a:buNone/>
            </a:pPr>
            <a:r>
              <a:rPr lang="es-CO" sz="2400" dirty="0"/>
              <a:t>4. Administrar  por lo menos 30 ml/kg de cristaloides para expansión de volumen si hay hipotensión o si el lactato inicial es mayor a 4 mmol/lt.</a:t>
            </a:r>
          </a:p>
          <a:p>
            <a:endParaRPr lang="es-CO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257674" y="1583105"/>
            <a:ext cx="5174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solidFill>
                  <a:schemeClr val="accent5">
                    <a:lumMod val="50000"/>
                  </a:schemeClr>
                </a:solidFill>
                <a:latin typeface="Montserrat" panose="00000500000000000000" pitchFamily="50" charset="0"/>
              </a:rPr>
              <a:t>Primeras tres horas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8889229" y="6596390"/>
            <a:ext cx="39218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err="1">
                <a:latin typeface="Montserrat" panose="00000500000000000000" pitchFamily="50" charset="0"/>
              </a:rPr>
              <a:t>Critical</a:t>
            </a:r>
            <a:r>
              <a:rPr lang="es-CO" sz="1100" dirty="0">
                <a:latin typeface="Montserrat" panose="00000500000000000000" pitchFamily="50" charset="0"/>
              </a:rPr>
              <a:t> </a:t>
            </a:r>
            <a:r>
              <a:rPr lang="es-CO" sz="1100" dirty="0" err="1">
                <a:latin typeface="Montserrat" panose="00000500000000000000" pitchFamily="50" charset="0"/>
              </a:rPr>
              <a:t>Care</a:t>
            </a:r>
            <a:r>
              <a:rPr lang="es-CO" sz="1100" dirty="0">
                <a:latin typeface="Montserrat" panose="00000500000000000000" pitchFamily="50" charset="0"/>
              </a:rPr>
              <a:t> Medicine. Febrero 2013. </a:t>
            </a:r>
            <a:r>
              <a:rPr lang="es-CO" sz="1100" dirty="0" err="1">
                <a:latin typeface="Montserrat" panose="00000500000000000000" pitchFamily="50" charset="0"/>
              </a:rPr>
              <a:t>Vol</a:t>
            </a:r>
            <a:r>
              <a:rPr lang="es-CO" sz="1100" dirty="0">
                <a:latin typeface="Montserrat" panose="00000500000000000000" pitchFamily="50" charset="0"/>
              </a:rPr>
              <a:t> 41(2)</a:t>
            </a:r>
          </a:p>
        </p:txBody>
      </p:sp>
    </p:spTree>
    <p:extLst>
      <p:ext uri="{BB962C8B-B14F-4D97-AF65-F5344CB8AC3E}">
        <p14:creationId xmlns:p14="http://schemas.microsoft.com/office/powerpoint/2010/main" val="26395434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190500"/>
            <a:ext cx="4326754" cy="135266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s-ES_tradnl" b="0" dirty="0"/>
              <a:t>Metas terapéuticas</a:t>
            </a:r>
            <a:endParaRPr lang="es-ES" b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19649" y="1743132"/>
            <a:ext cx="7115175" cy="337173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ES_tradnl" sz="2400" dirty="0"/>
              <a:t>5. Normalización de la oxigenación y perfusión tisular.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ES_tradnl" sz="2400" dirty="0"/>
              <a:t>6. </a:t>
            </a:r>
            <a:r>
              <a:rPr lang="es-ES_tradnl" sz="2400" b="1" dirty="0"/>
              <a:t>Erradicación del foco infeccioso en las primeras </a:t>
            </a:r>
            <a:r>
              <a:rPr lang="es-ES_tradnl" sz="2400" b="1" dirty="0">
                <a:solidFill>
                  <a:srgbClr val="FF0000"/>
                </a:solidFill>
              </a:rPr>
              <a:t>DOCE</a:t>
            </a:r>
            <a:r>
              <a:rPr lang="es-ES_tradnl" sz="2400" b="1" dirty="0"/>
              <a:t> horas</a:t>
            </a:r>
            <a:r>
              <a:rPr lang="es-ES_tradnl" sz="2400" dirty="0"/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s-ES_tradnl" sz="2400" dirty="0"/>
              <a:t>7. Iniciar</a:t>
            </a:r>
            <a:r>
              <a:rPr lang="es-ES_tradnl" sz="2400" b="1" dirty="0"/>
              <a:t> ANTIBIOTICOS EN LA PRIMERA HORA.</a:t>
            </a:r>
          </a:p>
          <a:p>
            <a:pPr>
              <a:spcBef>
                <a:spcPts val="0"/>
              </a:spcBef>
            </a:pP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4280695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F008F8-87D3-49AD-8F62-83FFEA60A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93676"/>
            <a:ext cx="4326754" cy="1149350"/>
          </a:xfrm>
        </p:spPr>
        <p:txBody>
          <a:bodyPr/>
          <a:lstStyle/>
          <a:p>
            <a:pPr algn="ctr"/>
            <a:r>
              <a:rPr lang="es-CO" b="0" dirty="0"/>
              <a:t>Colombia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E54D177-6B43-476E-A8B9-6CBAF32753F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72615" y="1268488"/>
            <a:ext cx="7118858" cy="4321023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7B58FA9B-F7F1-49B8-A62A-9B11239CC401}"/>
              </a:ext>
            </a:extLst>
          </p:cNvPr>
          <p:cNvSpPr/>
          <p:nvPr/>
        </p:nvSpPr>
        <p:spPr>
          <a:xfrm>
            <a:off x="6362700" y="6627168"/>
            <a:ext cx="6096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Morbilidad </a:t>
            </a:r>
            <a:r>
              <a:rPr lang="es-CO" sz="900" dirty="0">
                <a:solidFill>
                  <a:srgbClr val="152B48"/>
                </a:solidFill>
                <a:latin typeface="Montserrat" panose="00000500000000000000" pitchFamily="50" charset="0"/>
              </a:rPr>
              <a:t>Materna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 Extrema, Análisis de casos Agregados  2007 – 2012.  Ministerio de salud  y protección social. </a:t>
            </a:r>
          </a:p>
        </p:txBody>
      </p:sp>
    </p:spTree>
    <p:extLst>
      <p:ext uri="{BB962C8B-B14F-4D97-AF65-F5344CB8AC3E}">
        <p14:creationId xmlns:p14="http://schemas.microsoft.com/office/powerpoint/2010/main" val="21304338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Rectángulo"/>
          <p:cNvSpPr/>
          <p:nvPr/>
        </p:nvSpPr>
        <p:spPr>
          <a:xfrm>
            <a:off x="862305" y="1047396"/>
            <a:ext cx="3527177" cy="48605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200">
              <a:latin typeface="Montserrat" panose="00000500000000000000" pitchFamily="50" charset="0"/>
            </a:endParaRPr>
          </a:p>
        </p:txBody>
      </p:sp>
      <p:sp>
        <p:nvSpPr>
          <p:cNvPr id="5" name="5 Rectángulo"/>
          <p:cNvSpPr/>
          <p:nvPr/>
        </p:nvSpPr>
        <p:spPr>
          <a:xfrm>
            <a:off x="847734" y="1787007"/>
            <a:ext cx="3527176" cy="175710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200">
              <a:latin typeface="Montserrat" panose="00000500000000000000" pitchFamily="50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37670" y="1043120"/>
            <a:ext cx="17764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1600" b="1" dirty="0">
                <a:latin typeface="Montserrat" panose="00000500000000000000" pitchFamily="50" charset="0"/>
              </a:rPr>
              <a:t>Manejo de LEV</a:t>
            </a:r>
          </a:p>
        </p:txBody>
      </p:sp>
      <p:sp>
        <p:nvSpPr>
          <p:cNvPr id="7" name="Rectángulo 6"/>
          <p:cNvSpPr/>
          <p:nvPr/>
        </p:nvSpPr>
        <p:spPr>
          <a:xfrm>
            <a:off x="826910" y="1828136"/>
            <a:ext cx="34563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AutoNum type="arabicPeriod"/>
            </a:pPr>
            <a:r>
              <a:rPr lang="es-CO" sz="1600" dirty="0">
                <a:latin typeface="Montserrat" panose="00000500000000000000" pitchFamily="50" charset="0"/>
              </a:rPr>
              <a:t>Bolo de cristaloide 20 ml/kg hasta 3 bolos.</a:t>
            </a:r>
          </a:p>
          <a:p>
            <a:pPr marL="257175" indent="-257175">
              <a:buAutoNum type="arabicPeriod"/>
            </a:pPr>
            <a:r>
              <a:rPr lang="es-CO" sz="1600" dirty="0">
                <a:latin typeface="Montserrat" panose="00000500000000000000" pitchFamily="50" charset="0"/>
              </a:rPr>
              <a:t>Mantenimiento: 1-2 ml/kg/h.</a:t>
            </a:r>
          </a:p>
          <a:p>
            <a:pPr marL="257175" indent="-257175">
              <a:buAutoNum type="arabicPeriod"/>
            </a:pPr>
            <a:r>
              <a:rPr lang="es-CO" sz="1600" dirty="0">
                <a:latin typeface="Montserrat" panose="00000500000000000000" pitchFamily="50" charset="0"/>
              </a:rPr>
              <a:t>Meta: diuresis, consciencia, PAM.</a:t>
            </a:r>
          </a:p>
        </p:txBody>
      </p:sp>
      <p:sp>
        <p:nvSpPr>
          <p:cNvPr id="8" name="4 Rectángulo"/>
          <p:cNvSpPr/>
          <p:nvPr/>
        </p:nvSpPr>
        <p:spPr>
          <a:xfrm>
            <a:off x="4605237" y="1043120"/>
            <a:ext cx="3444407" cy="48605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200">
              <a:latin typeface="Montserrat" panose="00000500000000000000" pitchFamily="50" charset="0"/>
            </a:endParaRPr>
          </a:p>
        </p:txBody>
      </p:sp>
      <p:sp>
        <p:nvSpPr>
          <p:cNvPr id="9" name="5 Rectángulo"/>
          <p:cNvSpPr/>
          <p:nvPr/>
        </p:nvSpPr>
        <p:spPr>
          <a:xfrm>
            <a:off x="4572713" y="1757617"/>
            <a:ext cx="3439380" cy="175710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200">
              <a:latin typeface="Montserrat" panose="00000500000000000000" pitchFamily="50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473105" y="1101481"/>
            <a:ext cx="33608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b="1" dirty="0">
                <a:latin typeface="Montserrat" panose="00000500000000000000" pitchFamily="50" charset="0"/>
              </a:rPr>
              <a:t>Manejo de antibióticos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4757076" y="1904975"/>
            <a:ext cx="3369305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spcBef>
                <a:spcPts val="600"/>
              </a:spcBef>
              <a:buFontTx/>
              <a:buAutoNum type="arabicPeriod"/>
            </a:pPr>
            <a:r>
              <a:rPr lang="es-CO" b="1" dirty="0">
                <a:solidFill>
                  <a:srgbClr val="FF0000"/>
                </a:solidFill>
                <a:latin typeface="Montserrat" panose="00000500000000000000" pitchFamily="50" charset="0"/>
              </a:rPr>
              <a:t>Piperacilina-tazobactam.</a:t>
            </a:r>
          </a:p>
          <a:p>
            <a:pPr marL="257175" indent="-257175">
              <a:spcBef>
                <a:spcPts val="600"/>
              </a:spcBef>
              <a:buFontTx/>
              <a:buAutoNum type="arabicPeriod"/>
            </a:pPr>
            <a:r>
              <a:rPr lang="es-CO" dirty="0">
                <a:solidFill>
                  <a:prstClr val="black"/>
                </a:solidFill>
                <a:latin typeface="Montserrat" panose="00000500000000000000" pitchFamily="50" charset="0"/>
              </a:rPr>
              <a:t>¿Ampicilina sulbactam?</a:t>
            </a:r>
          </a:p>
          <a:p>
            <a:pPr marL="257175" indent="-257175">
              <a:spcBef>
                <a:spcPts val="600"/>
              </a:spcBef>
              <a:buFontTx/>
              <a:buAutoNum type="arabicPeriod"/>
            </a:pPr>
            <a:r>
              <a:rPr lang="es-CO" dirty="0" err="1">
                <a:solidFill>
                  <a:prstClr val="black"/>
                </a:solidFill>
                <a:latin typeface="Montserrat" panose="00000500000000000000" pitchFamily="50" charset="0"/>
              </a:rPr>
              <a:t>Carbapenem</a:t>
            </a:r>
            <a:r>
              <a:rPr lang="es-CO" dirty="0">
                <a:solidFill>
                  <a:prstClr val="black"/>
                </a:solidFill>
                <a:latin typeface="Montserrat" panose="00000500000000000000" pitchFamily="50" charset="0"/>
              </a:rPr>
              <a:t>.</a:t>
            </a:r>
          </a:p>
        </p:txBody>
      </p:sp>
      <p:sp>
        <p:nvSpPr>
          <p:cNvPr id="12" name="4 Rectángulo"/>
          <p:cNvSpPr/>
          <p:nvPr/>
        </p:nvSpPr>
        <p:spPr>
          <a:xfrm>
            <a:off x="8190298" y="1043120"/>
            <a:ext cx="3444407" cy="48605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200">
              <a:latin typeface="Montserrat" panose="00000500000000000000" pitchFamily="50" charset="0"/>
            </a:endParaRPr>
          </a:p>
        </p:txBody>
      </p:sp>
      <p:sp>
        <p:nvSpPr>
          <p:cNvPr id="13" name="5 Rectángulo"/>
          <p:cNvSpPr/>
          <p:nvPr/>
        </p:nvSpPr>
        <p:spPr>
          <a:xfrm>
            <a:off x="8195325" y="1768908"/>
            <a:ext cx="3439380" cy="175710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200">
              <a:latin typeface="Montserrat" panose="00000500000000000000" pitchFamily="50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7974542" y="1087921"/>
            <a:ext cx="33063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b="1" dirty="0">
                <a:latin typeface="Montserrat" panose="00000500000000000000" pitchFamily="50" charset="0"/>
              </a:rPr>
              <a:t>Soporte vasopresor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8240670" y="1757617"/>
            <a:ext cx="330637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Tx/>
              <a:buAutoNum type="arabicPeriod"/>
            </a:pPr>
            <a:r>
              <a:rPr lang="es-CO" sz="1400" dirty="0">
                <a:solidFill>
                  <a:prstClr val="black"/>
                </a:solidFill>
                <a:latin typeface="Montserrat" panose="00000500000000000000" pitchFamily="50" charset="0"/>
              </a:rPr>
              <a:t>Sólo después de repletar volumen: por lo menos tres bolos de cristaloides.</a:t>
            </a:r>
          </a:p>
          <a:p>
            <a:pPr marL="257175" indent="-257175">
              <a:buFontTx/>
              <a:buAutoNum type="arabicPeriod"/>
            </a:pPr>
            <a:r>
              <a:rPr lang="es-CO" sz="1400" dirty="0">
                <a:solidFill>
                  <a:prstClr val="black"/>
                </a:solidFill>
                <a:latin typeface="Montserrat" panose="00000500000000000000" pitchFamily="50" charset="0"/>
              </a:rPr>
              <a:t>Dopamina: acceso periférico:  5 </a:t>
            </a:r>
            <a:r>
              <a:rPr lang="es-CO" sz="1400" dirty="0" err="1">
                <a:solidFill>
                  <a:prstClr val="black"/>
                </a:solidFill>
                <a:latin typeface="Montserrat" panose="00000500000000000000" pitchFamily="50" charset="0"/>
              </a:rPr>
              <a:t>mcg</a:t>
            </a:r>
            <a:r>
              <a:rPr lang="es-CO" sz="1400" dirty="0">
                <a:solidFill>
                  <a:prstClr val="black"/>
                </a:solidFill>
                <a:latin typeface="Montserrat" panose="00000500000000000000" pitchFamily="50" charset="0"/>
              </a:rPr>
              <a:t>/Kg/min.</a:t>
            </a:r>
          </a:p>
          <a:p>
            <a:pPr marL="257175" indent="-257175">
              <a:buFontTx/>
              <a:buAutoNum type="arabicPeriod"/>
            </a:pPr>
            <a:r>
              <a:rPr lang="es-CO" sz="1400" dirty="0">
                <a:solidFill>
                  <a:prstClr val="black"/>
                </a:solidFill>
                <a:latin typeface="Montserrat" panose="00000500000000000000" pitchFamily="50" charset="0"/>
              </a:rPr>
              <a:t>Norepinefrina: acceso central: 0,05 </a:t>
            </a:r>
            <a:r>
              <a:rPr lang="es-CO" sz="1400" dirty="0" err="1">
                <a:solidFill>
                  <a:prstClr val="black"/>
                </a:solidFill>
                <a:latin typeface="Montserrat" panose="00000500000000000000" pitchFamily="50" charset="0"/>
              </a:rPr>
              <a:t>mcg</a:t>
            </a:r>
            <a:r>
              <a:rPr lang="es-CO" sz="1400" dirty="0">
                <a:solidFill>
                  <a:prstClr val="black"/>
                </a:solidFill>
                <a:latin typeface="Montserrat" panose="00000500000000000000" pitchFamily="50" charset="0"/>
              </a:rPr>
              <a:t>/kg/min.</a:t>
            </a:r>
          </a:p>
        </p:txBody>
      </p:sp>
      <p:sp>
        <p:nvSpPr>
          <p:cNvPr id="16" name="4 Rectángulo"/>
          <p:cNvSpPr/>
          <p:nvPr/>
        </p:nvSpPr>
        <p:spPr>
          <a:xfrm>
            <a:off x="862303" y="3671506"/>
            <a:ext cx="10761327" cy="4860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200">
              <a:latin typeface="Montserrat" panose="00000500000000000000" pitchFamily="50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2194591" y="3753186"/>
            <a:ext cx="84942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latin typeface="Montserrat" panose="00000500000000000000" pitchFamily="50" charset="0"/>
              </a:rPr>
              <a:t>Manejo de Oxigenación</a:t>
            </a:r>
          </a:p>
        </p:txBody>
      </p:sp>
      <p:sp>
        <p:nvSpPr>
          <p:cNvPr id="18" name="5 Rectángulo"/>
          <p:cNvSpPr/>
          <p:nvPr/>
        </p:nvSpPr>
        <p:spPr>
          <a:xfrm>
            <a:off x="862305" y="4299477"/>
            <a:ext cx="10761325" cy="110481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200">
              <a:latin typeface="Montserrat" panose="00000500000000000000" pitchFamily="50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1006520" y="4362514"/>
            <a:ext cx="1021794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Tx/>
              <a:buAutoNum type="arabicPeriod"/>
            </a:pPr>
            <a:r>
              <a:rPr lang="es-CO" sz="1600" dirty="0">
                <a:solidFill>
                  <a:prstClr val="black"/>
                </a:solidFill>
                <a:latin typeface="Montserrat" panose="00000500000000000000" pitchFamily="50" charset="0"/>
              </a:rPr>
              <a:t>Venturi 50% o Máscara de no re inhalación.</a:t>
            </a:r>
          </a:p>
          <a:p>
            <a:pPr marL="257175" indent="-257175">
              <a:buFontTx/>
              <a:buAutoNum type="arabicPeriod"/>
            </a:pPr>
            <a:r>
              <a:rPr lang="es-CO" sz="1600" dirty="0">
                <a:solidFill>
                  <a:prstClr val="black"/>
                </a:solidFill>
                <a:latin typeface="Montserrat" panose="00000500000000000000" pitchFamily="50" charset="0"/>
              </a:rPr>
              <a:t>Ventilación mecánica: no invasiva – invasiva.</a:t>
            </a:r>
          </a:p>
          <a:p>
            <a:pPr marL="257175" indent="-257175">
              <a:buFontTx/>
              <a:buAutoNum type="arabicPeriod"/>
            </a:pPr>
            <a:r>
              <a:rPr lang="es-CO" sz="1600" b="1" dirty="0">
                <a:solidFill>
                  <a:prstClr val="black"/>
                </a:solidFill>
                <a:latin typeface="Montserrat" panose="00000500000000000000" pitchFamily="50" charset="0"/>
              </a:rPr>
              <a:t>Meta: saturación &gt; 95%, mínimo trabajo respiratorio.</a:t>
            </a:r>
          </a:p>
        </p:txBody>
      </p:sp>
    </p:spTree>
    <p:extLst>
      <p:ext uri="{BB962C8B-B14F-4D97-AF65-F5344CB8AC3E}">
        <p14:creationId xmlns:p14="http://schemas.microsoft.com/office/powerpoint/2010/main" val="12003388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E8206903-4212-0A4A-8C94-FB92FF35F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7581" y="1254920"/>
            <a:ext cx="7516837" cy="2387600"/>
          </a:xfrm>
        </p:spPr>
        <p:txBody>
          <a:bodyPr>
            <a:normAutofit/>
          </a:bodyPr>
          <a:lstStyle/>
          <a:p>
            <a:r>
              <a:rPr lang="es-MX" sz="11500" b="0" dirty="0"/>
              <a:t>¡</a:t>
            </a:r>
            <a:r>
              <a:rPr lang="es-CO" sz="11500" b="0" dirty="0"/>
              <a:t>Gracias!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86F017EF-130E-1C41-8787-6D84E5085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299" y="3789576"/>
            <a:ext cx="6629400" cy="1655762"/>
          </a:xfrm>
        </p:spPr>
        <p:txBody>
          <a:bodyPr/>
          <a:lstStyle/>
          <a:p>
            <a:r>
              <a:rPr lang="es-CO" dirty="0"/>
              <a:t>Juliana Marín Ríos</a:t>
            </a:r>
          </a:p>
        </p:txBody>
      </p:sp>
    </p:spTree>
    <p:extLst>
      <p:ext uri="{BB962C8B-B14F-4D97-AF65-F5344CB8AC3E}">
        <p14:creationId xmlns:p14="http://schemas.microsoft.com/office/powerpoint/2010/main" val="3513647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A8FFC0A-EBE5-4486-B905-3474748C3D0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56785" y="343372"/>
            <a:ext cx="7635215" cy="5430225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BE492C24-E1EF-4526-AAAA-EF96DB7C7A77}"/>
              </a:ext>
            </a:extLst>
          </p:cNvPr>
          <p:cNvSpPr/>
          <p:nvPr/>
        </p:nvSpPr>
        <p:spPr>
          <a:xfrm>
            <a:off x="6438900" y="6626077"/>
            <a:ext cx="596530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800" dirty="0">
                <a:latin typeface="Montserrat" panose="00000500000000000000" pitchFamily="50" charset="0"/>
              </a:rPr>
              <a:t>Morbilidad Materna Extrema, Análisis de casos Agregados  2007 – 2012.  Ministerio de salud  y protección social. </a:t>
            </a:r>
          </a:p>
        </p:txBody>
      </p:sp>
    </p:spTree>
    <p:extLst>
      <p:ext uri="{BB962C8B-B14F-4D97-AF65-F5344CB8AC3E}">
        <p14:creationId xmlns:p14="http://schemas.microsoft.com/office/powerpoint/2010/main" val="685405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93F00F4-79D2-4186-A8B5-638146EF6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1100" y="1285156"/>
            <a:ext cx="7019925" cy="2514359"/>
          </a:xfr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CO" dirty="0">
                <a:solidFill>
                  <a:srgbClr val="152B48"/>
                </a:solidFill>
                <a:latin typeface="Montserrat" panose="00000500000000000000" pitchFamily="50" charset="0"/>
              </a:rPr>
              <a:t>“</a:t>
            </a:r>
            <a:r>
              <a:rPr lang="es-CO" sz="3600" dirty="0">
                <a:solidFill>
                  <a:srgbClr val="152B48"/>
                </a:solidFill>
                <a:latin typeface="Montserrat" panose="00000500000000000000" pitchFamily="50" charset="0"/>
              </a:rPr>
              <a:t>Trastorno orgánico potencialmente mortal provocado por una respuesta desregulada del huésped a la infección”.</a:t>
            </a:r>
            <a:endParaRPr lang="es-CO" dirty="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590B2D38-F03F-4B49-9408-C228B96C5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980" y="192332"/>
            <a:ext cx="4290674" cy="1143001"/>
          </a:xfrm>
        </p:spPr>
        <p:txBody>
          <a:bodyPr/>
          <a:lstStyle/>
          <a:p>
            <a:pPr algn="ctr"/>
            <a:r>
              <a:rPr lang="es-CO" b="0" dirty="0"/>
              <a:t>Definición</a:t>
            </a:r>
          </a:p>
        </p:txBody>
      </p:sp>
      <p:pic>
        <p:nvPicPr>
          <p:cNvPr id="2050" name="Picture 2" descr="Resultado de imagen para sepsis">
            <a:extLst>
              <a:ext uri="{FF2B5EF4-FFF2-40B4-BE49-F238E27FC236}">
                <a16:creationId xmlns:a16="http://schemas.microsoft.com/office/drawing/2014/main" id="{4723B7D1-B8E9-4264-A5B5-1D50E40D72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81737" y="4069003"/>
            <a:ext cx="3238649" cy="251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31A361A3-5F96-42D5-A4B5-9931FD5A1264}"/>
              </a:ext>
            </a:extLst>
          </p:cNvPr>
          <p:cNvSpPr/>
          <p:nvPr/>
        </p:nvSpPr>
        <p:spPr>
          <a:xfrm>
            <a:off x="9102369" y="6665764"/>
            <a:ext cx="3191899" cy="2319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907" i="1" dirty="0">
                <a:solidFill>
                  <a:srgbClr val="152B48"/>
                </a:solidFill>
                <a:latin typeface="Montserrat" panose="00000500000000000000" pitchFamily="50" charset="0"/>
              </a:rPr>
              <a:t>JAMA</a:t>
            </a:r>
            <a:r>
              <a:rPr lang="es-CO" sz="907" dirty="0">
                <a:solidFill>
                  <a:srgbClr val="152B48"/>
                </a:solidFill>
                <a:latin typeface="Montserrat" panose="00000500000000000000" pitchFamily="50" charset="0"/>
              </a:rPr>
              <a:t>. 2016;315(8):801-810. doi:10.1001/jama.2016.0287</a:t>
            </a:r>
          </a:p>
        </p:txBody>
      </p:sp>
    </p:spTree>
    <p:extLst>
      <p:ext uri="{BB962C8B-B14F-4D97-AF65-F5344CB8AC3E}">
        <p14:creationId xmlns:p14="http://schemas.microsoft.com/office/powerpoint/2010/main" val="2567930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EF0C5A4-32F1-4BEE-B8BA-C99CB31CF88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6875" y="52834"/>
            <a:ext cx="4812325" cy="680516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EDDC825-7E6B-4B1B-B58E-C8C2D83A669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9200" y="52833"/>
            <a:ext cx="4884125" cy="6805167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7FB6C131-4CAD-4DDA-8564-F063127DB1EF}"/>
              </a:ext>
            </a:extLst>
          </p:cNvPr>
          <p:cNvSpPr/>
          <p:nvPr/>
        </p:nvSpPr>
        <p:spPr>
          <a:xfrm>
            <a:off x="9448800" y="6642556"/>
            <a:ext cx="316922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800" i="1" dirty="0">
                <a:solidFill>
                  <a:srgbClr val="152B48"/>
                </a:solidFill>
                <a:latin typeface="Montserrat" panose="00000500000000000000" pitchFamily="50" charset="0"/>
              </a:rPr>
              <a:t>JAMA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. 2016;315(8):801-810. doi:10.1001/jama.2016.0287</a:t>
            </a:r>
          </a:p>
        </p:txBody>
      </p:sp>
    </p:spTree>
    <p:extLst>
      <p:ext uri="{BB962C8B-B14F-4D97-AF65-F5344CB8AC3E}">
        <p14:creationId xmlns:p14="http://schemas.microsoft.com/office/powerpoint/2010/main" val="2856453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0B3A52-4B58-464E-B82A-463B40C0C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92273"/>
            <a:ext cx="4326754" cy="1325563"/>
          </a:xfrm>
        </p:spPr>
        <p:txBody>
          <a:bodyPr/>
          <a:lstStyle/>
          <a:p>
            <a:pPr algn="ctr"/>
            <a:r>
              <a:rPr lang="es-CO" b="0" dirty="0"/>
              <a:t>Definición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364E856-5232-41AF-8DC2-98AABF1D8AE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85789" y="684817"/>
            <a:ext cx="7506211" cy="3411915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4CF4BBBC-F4F6-46E0-B91F-54CA7E801188}"/>
              </a:ext>
            </a:extLst>
          </p:cNvPr>
          <p:cNvSpPr/>
          <p:nvPr/>
        </p:nvSpPr>
        <p:spPr>
          <a:xfrm>
            <a:off x="4925343" y="4391025"/>
            <a:ext cx="70271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2936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2060"/>
                </a:solidFill>
                <a:latin typeface="Montserrat" panose="00000500000000000000" pitchFamily="50" charset="0"/>
              </a:rPr>
              <a:t>“</a:t>
            </a:r>
            <a:r>
              <a:rPr lang="es-ES" altLang="es-CO" sz="2400" dirty="0">
                <a:solidFill>
                  <a:srgbClr val="002060"/>
                </a:solidFill>
                <a:latin typeface="Montserrat" panose="00000500000000000000" pitchFamily="50" charset="0"/>
              </a:rPr>
              <a:t>La sepsis materna es una afección que pone en peligro la vida y se define como la disfunción orgánica que resulta de la infección durante el embarazo, el parto, post-aborto, o período posparto</a:t>
            </a:r>
            <a:r>
              <a:rPr lang="en-US" dirty="0">
                <a:solidFill>
                  <a:srgbClr val="002060"/>
                </a:solidFill>
                <a:latin typeface="Montserrat" panose="00000500000000000000" pitchFamily="50" charset="0"/>
              </a:rPr>
              <a:t>”.</a:t>
            </a:r>
            <a:endParaRPr lang="es-CO" dirty="0">
              <a:solidFill>
                <a:srgbClr val="002060"/>
              </a:solidFill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722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redondeadas 6">
            <a:extLst>
              <a:ext uri="{FF2B5EF4-FFF2-40B4-BE49-F238E27FC236}">
                <a16:creationId xmlns:a16="http://schemas.microsoft.com/office/drawing/2014/main" id="{EA862581-B08D-6F4F-9248-30B1F35CFB7D}"/>
              </a:ext>
            </a:extLst>
          </p:cNvPr>
          <p:cNvSpPr/>
          <p:nvPr/>
        </p:nvSpPr>
        <p:spPr>
          <a:xfrm>
            <a:off x="6235237" y="1597024"/>
            <a:ext cx="4356563" cy="42322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002060"/>
                </a:solidFill>
                <a:latin typeface="Montserrat" panose="00000500000000000000" pitchFamily="50" charset="0"/>
              </a:rPr>
              <a:t>Fiebre T&gt; 38,3°C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002060"/>
                </a:solidFill>
                <a:latin typeface="Montserrat" panose="00000500000000000000" pitchFamily="50" charset="0"/>
              </a:rPr>
              <a:t>Hipotermia T &lt;36°C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002060"/>
                </a:solidFill>
                <a:latin typeface="Montserrat" panose="00000500000000000000" pitchFamily="50" charset="0"/>
              </a:rPr>
              <a:t>FC &gt; 90 LPM.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002060"/>
                </a:solidFill>
                <a:latin typeface="Montserrat" panose="00000500000000000000" pitchFamily="50" charset="0"/>
              </a:rPr>
              <a:t>Taquipnea.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002060"/>
                </a:solidFill>
                <a:latin typeface="Montserrat" panose="00000500000000000000" pitchFamily="50" charset="0"/>
              </a:rPr>
              <a:t>Alteración del estado mental.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002060"/>
                </a:solidFill>
                <a:latin typeface="Montserrat" panose="00000500000000000000" pitchFamily="50" charset="0"/>
              </a:rPr>
              <a:t>Edema significativo.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002060"/>
                </a:solidFill>
                <a:latin typeface="Montserrat" panose="00000500000000000000" pitchFamily="50" charset="0"/>
              </a:rPr>
              <a:t>Balance hídrico positivo &gt;20cc/kg más de 24 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002060"/>
                </a:solidFill>
                <a:latin typeface="Montserrat" panose="00000500000000000000" pitchFamily="50" charset="0"/>
              </a:rPr>
              <a:t>Hiperglicemia &gt;140 mg/dl en ausencia de diabetes. 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B4D419F7-6EF6-7248-92ED-92BDA016B960}"/>
              </a:ext>
            </a:extLst>
          </p:cNvPr>
          <p:cNvSpPr/>
          <p:nvPr/>
        </p:nvSpPr>
        <p:spPr>
          <a:xfrm>
            <a:off x="6235237" y="856500"/>
            <a:ext cx="4356563" cy="5086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>
                <a:solidFill>
                  <a:srgbClr val="002060"/>
                </a:solidFill>
                <a:latin typeface="Montserrat" panose="00000500000000000000" pitchFamily="50" charset="0"/>
              </a:rPr>
              <a:t>Variables Generales </a:t>
            </a:r>
          </a:p>
        </p:txBody>
      </p:sp>
    </p:spTree>
    <p:extLst>
      <p:ext uri="{BB962C8B-B14F-4D97-AF65-F5344CB8AC3E}">
        <p14:creationId xmlns:p14="http://schemas.microsoft.com/office/powerpoint/2010/main" val="4252412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795BDDE-D659-4F8C-949B-0CE2D5D5C7C5}"/>
              </a:ext>
            </a:extLst>
          </p:cNvPr>
          <p:cNvSpPr txBox="1"/>
          <p:nvPr/>
        </p:nvSpPr>
        <p:spPr>
          <a:xfrm>
            <a:off x="6922188" y="6479798"/>
            <a:ext cx="54793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Mejia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 Monroy AM, Moreno Espinosa AL, </a:t>
            </a:r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Tellez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 G, Turcios Mendoza FE. Sepsis Y Embarazo. </a:t>
            </a:r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Guia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 Clin , </a:t>
            </a:r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Flasog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 [Internet]. 2013;1:1–19. </a:t>
            </a:r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Available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 </a:t>
            </a:r>
            <a:r>
              <a:rPr lang="es-CO" sz="800" dirty="0" err="1">
                <a:solidFill>
                  <a:srgbClr val="152B48"/>
                </a:solidFill>
                <a:latin typeface="Montserrat" panose="00000500000000000000" pitchFamily="50" charset="0"/>
              </a:rPr>
              <a:t>from</a:t>
            </a:r>
            <a:r>
              <a:rPr lang="es-CO" sz="800" dirty="0">
                <a:solidFill>
                  <a:srgbClr val="152B48"/>
                </a:solidFill>
                <a:latin typeface="Montserrat" panose="00000500000000000000" pitchFamily="50" charset="0"/>
              </a:rPr>
              <a:t>: http://www.sogiba.org.ar/novedades/FLASOG.pdf</a:t>
            </a:r>
          </a:p>
          <a:p>
            <a:endParaRPr lang="es-CO" sz="1400" dirty="0">
              <a:solidFill>
                <a:srgbClr val="152B48"/>
              </a:solidFill>
              <a:latin typeface="Montserrat" panose="00000500000000000000" pitchFamily="50" charset="0"/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6B12E3CA-B08A-4F60-888E-129214EC6502}"/>
              </a:ext>
            </a:extLst>
          </p:cNvPr>
          <p:cNvSpPr/>
          <p:nvPr/>
        </p:nvSpPr>
        <p:spPr>
          <a:xfrm>
            <a:off x="5241234" y="398651"/>
            <a:ext cx="2942811" cy="697683"/>
          </a:xfrm>
          <a:prstGeom prst="roundRect">
            <a:avLst>
              <a:gd name="adj" fmla="val 2552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000" b="1" dirty="0">
              <a:solidFill>
                <a:srgbClr val="002060"/>
              </a:solidFill>
              <a:latin typeface="Montserrat" panose="00000500000000000000" pitchFamily="50" charset="0"/>
            </a:endParaRPr>
          </a:p>
          <a:p>
            <a:pPr algn="ctr"/>
            <a:r>
              <a:rPr lang="es-CO" sz="2000" b="1" dirty="0">
                <a:solidFill>
                  <a:srgbClr val="002060"/>
                </a:solidFill>
                <a:latin typeface="Montserrat" panose="00000500000000000000" pitchFamily="50" charset="0"/>
              </a:rPr>
              <a:t>Variables Inflamatorias </a:t>
            </a:r>
            <a:endParaRPr lang="es-CO" sz="2000" dirty="0">
              <a:solidFill>
                <a:srgbClr val="002060"/>
              </a:solidFill>
              <a:latin typeface="Montserrat" panose="00000500000000000000" pitchFamily="50" charset="0"/>
            </a:endParaRPr>
          </a:p>
          <a:p>
            <a:pPr algn="ctr"/>
            <a:r>
              <a:rPr lang="es-CO" dirty="0">
                <a:solidFill>
                  <a:srgbClr val="002060"/>
                </a:solidFill>
                <a:latin typeface="Montserrat" panose="00000500000000000000" pitchFamily="50" charset="0"/>
              </a:rPr>
              <a:t> 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EEEFAE73-97BD-4014-B753-428B76EF9AC2}"/>
              </a:ext>
            </a:extLst>
          </p:cNvPr>
          <p:cNvSpPr/>
          <p:nvPr/>
        </p:nvSpPr>
        <p:spPr>
          <a:xfrm>
            <a:off x="5241233" y="1262178"/>
            <a:ext cx="2942811" cy="41750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002060"/>
                </a:solidFill>
                <a:latin typeface="Montserrat" panose="00000500000000000000" pitchFamily="50" charset="0"/>
              </a:rPr>
              <a:t>Leucocitosis &gt;12.000 mm3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>
              <a:solidFill>
                <a:srgbClr val="002060"/>
              </a:solidFill>
              <a:latin typeface="Montserrat" panose="000005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002060"/>
                </a:solidFill>
                <a:latin typeface="Montserrat" panose="00000500000000000000" pitchFamily="50" charset="0"/>
              </a:rPr>
              <a:t>Leucopenia &lt;4000 mm3</a:t>
            </a:r>
          </a:p>
          <a:p>
            <a:r>
              <a:rPr lang="es-CO" dirty="0">
                <a:solidFill>
                  <a:srgbClr val="002060"/>
                </a:solidFill>
                <a:latin typeface="Montserrat" panose="00000500000000000000" pitchFamily="50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002060"/>
                </a:solidFill>
                <a:latin typeface="Montserrat" panose="00000500000000000000" pitchFamily="50" charset="0"/>
              </a:rPr>
              <a:t>GB normal &gt;10% de formas inmaduras.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>
              <a:solidFill>
                <a:srgbClr val="002060"/>
              </a:solidFill>
              <a:latin typeface="Montserrat" panose="000005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002060"/>
                </a:solidFill>
                <a:latin typeface="Montserrat" panose="00000500000000000000" pitchFamily="50" charset="0"/>
              </a:rPr>
              <a:t>PCR &gt; 2 DE.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>
              <a:solidFill>
                <a:srgbClr val="002060"/>
              </a:solidFill>
              <a:latin typeface="Montserrat" panose="000005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 err="1">
                <a:solidFill>
                  <a:srgbClr val="002060"/>
                </a:solidFill>
                <a:latin typeface="Montserrat" panose="00000500000000000000" pitchFamily="50" charset="0"/>
              </a:rPr>
              <a:t>Procalcitonina</a:t>
            </a:r>
            <a:r>
              <a:rPr lang="es-CO" dirty="0">
                <a:solidFill>
                  <a:srgbClr val="002060"/>
                </a:solidFill>
                <a:latin typeface="Montserrat" panose="00000500000000000000" pitchFamily="50" charset="0"/>
              </a:rPr>
              <a:t> &gt; 2 DE. 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975CE523-7B84-402A-AF6A-1E5FB03781C1}"/>
              </a:ext>
            </a:extLst>
          </p:cNvPr>
          <p:cNvSpPr/>
          <p:nvPr/>
        </p:nvSpPr>
        <p:spPr>
          <a:xfrm>
            <a:off x="8734442" y="398650"/>
            <a:ext cx="2942811" cy="69768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000" b="1" dirty="0">
              <a:latin typeface="Montserrat" panose="00000500000000000000" pitchFamily="50" charset="0"/>
            </a:endParaRPr>
          </a:p>
          <a:p>
            <a:pPr algn="ctr"/>
            <a:r>
              <a:rPr lang="es-CO" sz="2000" b="1" dirty="0">
                <a:solidFill>
                  <a:schemeClr val="tx1"/>
                </a:solidFill>
                <a:latin typeface="Montserrat" panose="00000500000000000000" pitchFamily="50" charset="0"/>
              </a:rPr>
              <a:t>Variables Hemodinámicas </a:t>
            </a:r>
          </a:p>
          <a:p>
            <a:r>
              <a:rPr lang="es-CO" dirty="0">
                <a:solidFill>
                  <a:schemeClr val="tx1"/>
                </a:solidFill>
                <a:latin typeface="Montserrat" panose="00000500000000000000" pitchFamily="50" charset="0"/>
              </a:rPr>
              <a:t> 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6959D194-94FB-449F-BEA1-021AD625640C}"/>
              </a:ext>
            </a:extLst>
          </p:cNvPr>
          <p:cNvSpPr/>
          <p:nvPr/>
        </p:nvSpPr>
        <p:spPr>
          <a:xfrm>
            <a:off x="8734442" y="1262177"/>
            <a:ext cx="2942811" cy="4175081"/>
          </a:xfrm>
          <a:prstGeom prst="roundRect">
            <a:avLst/>
          </a:prstGeom>
          <a:solidFill>
            <a:schemeClr val="accent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002060"/>
                </a:solidFill>
                <a:latin typeface="Montserrat" panose="00000500000000000000" pitchFamily="50" charset="0"/>
              </a:rPr>
              <a:t>Hipotensión arterial PAS &lt;90 </a:t>
            </a:r>
            <a:r>
              <a:rPr lang="es-CO" dirty="0" err="1">
                <a:solidFill>
                  <a:srgbClr val="002060"/>
                </a:solidFill>
                <a:latin typeface="Montserrat" panose="00000500000000000000" pitchFamily="50" charset="0"/>
              </a:rPr>
              <a:t>mmHg</a:t>
            </a:r>
            <a:r>
              <a:rPr lang="es-CO" dirty="0">
                <a:solidFill>
                  <a:srgbClr val="002060"/>
                </a:solidFill>
                <a:latin typeface="Montserrat" panose="00000500000000000000" pitchFamily="50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>
              <a:solidFill>
                <a:srgbClr val="002060"/>
              </a:solidFill>
              <a:latin typeface="Montserrat" panose="000005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002060"/>
                </a:solidFill>
                <a:latin typeface="Montserrat" panose="00000500000000000000" pitchFamily="50" charset="0"/>
              </a:rPr>
              <a:t>PAM &lt;70 </a:t>
            </a:r>
            <a:r>
              <a:rPr lang="es-CO" dirty="0" err="1">
                <a:solidFill>
                  <a:srgbClr val="002060"/>
                </a:solidFill>
                <a:latin typeface="Montserrat" panose="00000500000000000000" pitchFamily="50" charset="0"/>
              </a:rPr>
              <a:t>mmHg</a:t>
            </a:r>
            <a:r>
              <a:rPr lang="es-CO" dirty="0">
                <a:solidFill>
                  <a:srgbClr val="002060"/>
                </a:solidFill>
                <a:latin typeface="Montserrat" panose="00000500000000000000" pitchFamily="50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>
              <a:solidFill>
                <a:srgbClr val="002060"/>
              </a:solidFill>
              <a:latin typeface="Montserrat" panose="000005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rgbClr val="002060"/>
                </a:solidFill>
                <a:latin typeface="Montserrat" panose="00000500000000000000" pitchFamily="50" charset="0"/>
              </a:rPr>
              <a:t>Disminución de la PAS &gt; 40 </a:t>
            </a:r>
            <a:r>
              <a:rPr lang="es-CO" dirty="0" err="1">
                <a:solidFill>
                  <a:srgbClr val="002060"/>
                </a:solidFill>
                <a:latin typeface="Montserrat" panose="00000500000000000000" pitchFamily="50" charset="0"/>
              </a:rPr>
              <a:t>mmHg</a:t>
            </a:r>
            <a:r>
              <a:rPr lang="es-CO" dirty="0">
                <a:solidFill>
                  <a:srgbClr val="002060"/>
                </a:solidFill>
                <a:latin typeface="Montserrat" panose="00000500000000000000" pitchFamily="50" charset="0"/>
              </a:rPr>
              <a:t> en adultos. </a:t>
            </a:r>
          </a:p>
        </p:txBody>
      </p:sp>
    </p:spTree>
    <p:extLst>
      <p:ext uri="{BB962C8B-B14F-4D97-AF65-F5344CB8AC3E}">
        <p14:creationId xmlns:p14="http://schemas.microsoft.com/office/powerpoint/2010/main" val="25554734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PlantillaNuevoFR2020</Template>
  <TotalTime>2201</TotalTime>
  <Words>2044</Words>
  <Application>Microsoft Office PowerPoint</Application>
  <PresentationFormat>Panorámica</PresentationFormat>
  <Paragraphs>201</Paragraphs>
  <Slides>31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5" baseType="lpstr">
      <vt:lpstr>Arial</vt:lpstr>
      <vt:lpstr>Calibri</vt:lpstr>
      <vt:lpstr>Montserrat</vt:lpstr>
      <vt:lpstr>Tema de Office</vt:lpstr>
      <vt:lpstr>Sepsis</vt:lpstr>
      <vt:lpstr>Importancia</vt:lpstr>
      <vt:lpstr>Colombia</vt:lpstr>
      <vt:lpstr>Presentación de PowerPoint</vt:lpstr>
      <vt:lpstr>Definición</vt:lpstr>
      <vt:lpstr>Presentación de PowerPoint</vt:lpstr>
      <vt:lpstr>Definición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Reanimación guiada por metas</vt:lpstr>
      <vt:lpstr>Metas terapéuticas</vt:lpstr>
      <vt:lpstr>Presentación de PowerPoint</vt:lpstr>
      <vt:lpstr>¡Gracias!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ana.cardonaga@outlook.es</dc:creator>
  <cp:lastModifiedBy>User</cp:lastModifiedBy>
  <cp:revision>34</cp:revision>
  <dcterms:created xsi:type="dcterms:W3CDTF">2020-11-12T02:46:13Z</dcterms:created>
  <dcterms:modified xsi:type="dcterms:W3CDTF">2021-03-03T21:58:40Z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567872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