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image/tiff" Extension="tiff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drawingml.diagramData+xml" PartName="/ppt/diagrams/data2.xml"/>
  <Override ContentType="application/vnd.openxmlformats-officedocument.drawingml.diagramLayout+xml" PartName="/ppt/diagrams/layout2.xml"/>
  <Override ContentType="application/vnd.openxmlformats-officedocument.drawingml.diagramStyle+xml" PartName="/ppt/diagrams/quickStyle2.xml"/>
  <Override ContentType="application/vnd.openxmlformats-officedocument.drawingml.diagramColors+xml" PartName="/ppt/diagrams/colors2.xml"/>
  <Override ContentType="application/vnd.ms-office.drawingml.diagramDrawing+xml" PartName="/ppt/diagrams/drawing2.xml"/>
  <Override ContentType="application/vnd.openxmlformats-officedocument.presentationml.notesSlide+xml" PartName="/ppt/notesSlides/notesSlide4.xml"/>
  <Override ContentType="application/vnd.openxmlformats-officedocument.drawingml.diagramData+xml" PartName="/ppt/diagrams/data3.xml"/>
  <Override ContentType="application/vnd.openxmlformats-officedocument.drawingml.diagramLayout+xml" PartName="/ppt/diagrams/layout3.xml"/>
  <Override ContentType="application/vnd.openxmlformats-officedocument.drawingml.diagramStyle+xml" PartName="/ppt/diagrams/quickStyle3.xml"/>
  <Override ContentType="application/vnd.openxmlformats-officedocument.drawingml.diagramColors+xml" PartName="/ppt/diagrams/colors3.xml"/>
  <Override ContentType="application/vnd.ms-office.drawingml.diagramDrawing+xml" PartName="/ppt/diagrams/drawing3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drawingml.diagramData+xml" PartName="/ppt/diagrams/data4.xml"/>
  <Override ContentType="application/vnd.openxmlformats-officedocument.drawingml.diagramLayout+xml" PartName="/ppt/diagrams/layout4.xml"/>
  <Override ContentType="application/vnd.openxmlformats-officedocument.drawingml.diagramStyle+xml" PartName="/ppt/diagrams/quickStyle4.xml"/>
  <Override ContentType="application/vnd.openxmlformats-officedocument.drawingml.diagramColors+xml" PartName="/ppt/diagrams/colors4.xml"/>
  <Override ContentType="application/vnd.ms-office.drawingml.diagramDrawing+xml" PartName="/ppt/diagrams/drawing4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drawingml.diagramData+xml" PartName="/ppt/diagrams/data5.xml"/>
  <Override ContentType="application/vnd.openxmlformats-officedocument.drawingml.diagramLayout+xml" PartName="/ppt/diagrams/layout5.xml"/>
  <Override ContentType="application/vnd.openxmlformats-officedocument.drawingml.diagramStyle+xml" PartName="/ppt/diagrams/quickStyle5.xml"/>
  <Override ContentType="application/vnd.openxmlformats-officedocument.drawingml.diagramColors+xml" PartName="/ppt/diagrams/colors5.xml"/>
  <Override ContentType="application/vnd.ms-office.drawingml.diagramDrawing+xml" PartName="/ppt/diagrams/drawing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27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2"/>
  </p:notesMasterIdLst>
  <p:sldIdLst>
    <p:sldId id="256" r:id="rId2"/>
    <p:sldId id="257" r:id="rId3"/>
    <p:sldId id="258" r:id="rId4"/>
    <p:sldId id="265" r:id="rId5"/>
    <p:sldId id="266" r:id="rId6"/>
    <p:sldId id="262" r:id="rId7"/>
    <p:sldId id="284" r:id="rId8"/>
    <p:sldId id="285" r:id="rId9"/>
    <p:sldId id="263" r:id="rId10"/>
    <p:sldId id="286" r:id="rId11"/>
    <p:sldId id="287" r:id="rId12"/>
    <p:sldId id="289" r:id="rId13"/>
    <p:sldId id="290" r:id="rId14"/>
    <p:sldId id="299" r:id="rId15"/>
    <p:sldId id="300" r:id="rId16"/>
    <p:sldId id="267" r:id="rId17"/>
    <p:sldId id="270" r:id="rId18"/>
    <p:sldId id="293" r:id="rId19"/>
    <p:sldId id="296" r:id="rId20"/>
    <p:sldId id="297" r:id="rId21"/>
    <p:sldId id="272" r:id="rId22"/>
    <p:sldId id="273" r:id="rId23"/>
    <p:sldId id="277" r:id="rId24"/>
    <p:sldId id="279" r:id="rId25"/>
    <p:sldId id="278" r:id="rId26"/>
    <p:sldId id="280" r:id="rId27"/>
    <p:sldId id="281" r:id="rId28"/>
    <p:sldId id="298" r:id="rId29"/>
    <p:sldId id="301" r:id="rId30"/>
    <p:sldId id="302" r:id="rId31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2B48"/>
    <a:srgbClr val="00AA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59"/>
    <p:restoredTop sz="81038"/>
  </p:normalViewPr>
  <p:slideViewPr>
    <p:cSldViewPr snapToGrid="0" snapToObjects="1">
      <p:cViewPr varScale="1">
        <p:scale>
          <a:sx n="70" d="100"/>
          <a:sy n="70" d="100"/>
        </p:scale>
        <p:origin x="116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CBDA88-B41C-4F42-9C3F-159071731082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216E0C21-92F6-4A0C-9D3B-27366C45C18D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800" dirty="0" err="1">
              <a:solidFill>
                <a:srgbClr val="152B48"/>
              </a:solidFill>
              <a:latin typeface="Montserrat" pitchFamily="2" charset="77"/>
            </a:rPr>
            <a:t>Definición</a:t>
          </a:r>
          <a:endParaRPr lang="en-US" sz="1800" dirty="0">
            <a:solidFill>
              <a:srgbClr val="152B48"/>
            </a:solidFill>
            <a:latin typeface="Montserrat" pitchFamily="2" charset="77"/>
          </a:endParaRPr>
        </a:p>
      </dgm:t>
    </dgm:pt>
    <dgm:pt modelId="{426A71B2-4C23-40E5-9ABC-E09456B0AE93}" type="parTrans" cxnId="{20C9C184-ED51-494A-8E3B-E1F47A86510C}">
      <dgm:prSet/>
      <dgm:spPr/>
      <dgm:t>
        <a:bodyPr/>
        <a:lstStyle/>
        <a:p>
          <a:endParaRPr lang="en-US" sz="1800">
            <a:solidFill>
              <a:srgbClr val="152B48"/>
            </a:solidFill>
            <a:latin typeface="Montserrat" pitchFamily="2" charset="77"/>
          </a:endParaRPr>
        </a:p>
      </dgm:t>
    </dgm:pt>
    <dgm:pt modelId="{06E6013F-73B6-4FC7-A958-3FEDF3C633CB}" type="sibTrans" cxnId="{20C9C184-ED51-494A-8E3B-E1F47A86510C}">
      <dgm:prSet/>
      <dgm:spPr/>
      <dgm:t>
        <a:bodyPr/>
        <a:lstStyle/>
        <a:p>
          <a:endParaRPr lang="en-US" sz="1800">
            <a:solidFill>
              <a:srgbClr val="152B48"/>
            </a:solidFill>
            <a:latin typeface="Montserrat" pitchFamily="2" charset="77"/>
          </a:endParaRPr>
        </a:p>
      </dgm:t>
    </dgm:pt>
    <dgm:pt modelId="{838C33CA-B547-4233-95F0-150416D82C3F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s-ES_tradnl" sz="1800" dirty="0">
              <a:solidFill>
                <a:srgbClr val="152B48"/>
              </a:solidFill>
              <a:latin typeface="Montserrat" pitchFamily="2" charset="77"/>
            </a:rPr>
            <a:t> Tratamiento </a:t>
          </a:r>
          <a:endParaRPr lang="en-US" sz="1800" dirty="0">
            <a:solidFill>
              <a:srgbClr val="152B48"/>
            </a:solidFill>
            <a:latin typeface="Montserrat" pitchFamily="2" charset="77"/>
          </a:endParaRPr>
        </a:p>
      </dgm:t>
    </dgm:pt>
    <dgm:pt modelId="{77FE6468-2BAE-4F1E-8086-8927B5F3B2D9}" type="parTrans" cxnId="{D4F5C974-A5F2-4B5B-80BF-F548EEFBB667}">
      <dgm:prSet/>
      <dgm:spPr/>
      <dgm:t>
        <a:bodyPr/>
        <a:lstStyle/>
        <a:p>
          <a:endParaRPr lang="en-US" sz="1800">
            <a:solidFill>
              <a:srgbClr val="152B48"/>
            </a:solidFill>
            <a:latin typeface="Montserrat" pitchFamily="2" charset="77"/>
          </a:endParaRPr>
        </a:p>
      </dgm:t>
    </dgm:pt>
    <dgm:pt modelId="{3E8A542D-01BA-4D0A-B50E-8DD3B369D224}" type="sibTrans" cxnId="{D4F5C974-A5F2-4B5B-80BF-F548EEFBB667}">
      <dgm:prSet/>
      <dgm:spPr/>
      <dgm:t>
        <a:bodyPr/>
        <a:lstStyle/>
        <a:p>
          <a:endParaRPr lang="en-US" sz="1800">
            <a:solidFill>
              <a:srgbClr val="152B48"/>
            </a:solidFill>
            <a:latin typeface="Montserrat" pitchFamily="2" charset="77"/>
          </a:endParaRPr>
        </a:p>
      </dgm:t>
    </dgm:pt>
    <dgm:pt modelId="{321C879C-AF0F-48D7-B08C-E767708DD51D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s-ES_tradnl" sz="1800" dirty="0">
              <a:solidFill>
                <a:srgbClr val="152B48"/>
              </a:solidFill>
              <a:latin typeface="Montserrat" pitchFamily="2" charset="77"/>
            </a:rPr>
            <a:t>ETIOLOGÍA</a:t>
          </a:r>
          <a:endParaRPr lang="en-US" sz="1800" dirty="0">
            <a:solidFill>
              <a:srgbClr val="152B48"/>
            </a:solidFill>
            <a:latin typeface="Montserrat" pitchFamily="2" charset="77"/>
          </a:endParaRPr>
        </a:p>
      </dgm:t>
    </dgm:pt>
    <dgm:pt modelId="{8E8A1965-D006-4B71-AA93-225A5E95A1BB}" type="parTrans" cxnId="{8C562018-25B6-4607-B993-574D58FFB461}">
      <dgm:prSet/>
      <dgm:spPr/>
      <dgm:t>
        <a:bodyPr/>
        <a:lstStyle/>
        <a:p>
          <a:endParaRPr lang="en-US" sz="1800">
            <a:solidFill>
              <a:srgbClr val="152B48"/>
            </a:solidFill>
            <a:latin typeface="Montserrat" pitchFamily="2" charset="77"/>
          </a:endParaRPr>
        </a:p>
      </dgm:t>
    </dgm:pt>
    <dgm:pt modelId="{F511D00A-CA87-43AB-8F77-D56302549B3D}" type="sibTrans" cxnId="{8C562018-25B6-4607-B993-574D58FFB461}">
      <dgm:prSet/>
      <dgm:spPr/>
      <dgm:t>
        <a:bodyPr/>
        <a:lstStyle/>
        <a:p>
          <a:endParaRPr lang="en-US" sz="1800">
            <a:solidFill>
              <a:srgbClr val="152B48"/>
            </a:solidFill>
            <a:latin typeface="Montserrat" pitchFamily="2" charset="77"/>
          </a:endParaRPr>
        </a:p>
      </dgm:t>
    </dgm:pt>
    <dgm:pt modelId="{9527CF4E-E269-42D0-95DB-647530F42ACE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800" dirty="0" err="1">
              <a:solidFill>
                <a:srgbClr val="152B48"/>
              </a:solidFill>
              <a:latin typeface="Montserrat" pitchFamily="2" charset="77"/>
            </a:rPr>
            <a:t>DRENAJE</a:t>
          </a:r>
          <a:r>
            <a:rPr lang="en-US" sz="1800" dirty="0">
              <a:solidFill>
                <a:srgbClr val="152B48"/>
              </a:solidFill>
              <a:latin typeface="Montserrat" pitchFamily="2" charset="77"/>
            </a:rPr>
            <a:t> </a:t>
          </a:r>
          <a:r>
            <a:rPr lang="en-US" sz="1800" dirty="0" err="1">
              <a:solidFill>
                <a:srgbClr val="152B48"/>
              </a:solidFill>
              <a:latin typeface="Montserrat" pitchFamily="2" charset="77"/>
            </a:rPr>
            <a:t>PERCUTÁNEO</a:t>
          </a:r>
          <a:r>
            <a:rPr lang="en-US" sz="1800" dirty="0">
              <a:solidFill>
                <a:srgbClr val="152B48"/>
              </a:solidFill>
              <a:latin typeface="Montserrat" pitchFamily="2" charset="77"/>
            </a:rPr>
            <a:t> </a:t>
          </a:r>
        </a:p>
      </dgm:t>
    </dgm:pt>
    <dgm:pt modelId="{E0E15AE7-9709-486D-8562-359DC5D7CB3C}" type="parTrans" cxnId="{754B515A-580D-4DA0-8365-F8B0BB01EB0C}">
      <dgm:prSet/>
      <dgm:spPr/>
      <dgm:t>
        <a:bodyPr/>
        <a:lstStyle/>
        <a:p>
          <a:endParaRPr lang="en-US" sz="1800">
            <a:solidFill>
              <a:srgbClr val="152B48"/>
            </a:solidFill>
            <a:latin typeface="Montserrat" pitchFamily="2" charset="77"/>
          </a:endParaRPr>
        </a:p>
      </dgm:t>
    </dgm:pt>
    <dgm:pt modelId="{D207D5AF-0DF5-409F-B8D9-13369211E89E}" type="sibTrans" cxnId="{754B515A-580D-4DA0-8365-F8B0BB01EB0C}">
      <dgm:prSet/>
      <dgm:spPr/>
      <dgm:t>
        <a:bodyPr/>
        <a:lstStyle/>
        <a:p>
          <a:endParaRPr lang="en-US" sz="1800">
            <a:solidFill>
              <a:srgbClr val="152B48"/>
            </a:solidFill>
            <a:latin typeface="Montserrat" pitchFamily="2" charset="77"/>
          </a:endParaRPr>
        </a:p>
      </dgm:t>
    </dgm:pt>
    <dgm:pt modelId="{3DA2D972-66EF-004C-95C3-F21A30C6733A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800" dirty="0">
              <a:solidFill>
                <a:srgbClr val="152B48"/>
              </a:solidFill>
              <a:latin typeface="Montserrat" pitchFamily="2" charset="77"/>
            </a:rPr>
            <a:t>PRONÓSTICO Y SEGUIMIENTO </a:t>
          </a:r>
        </a:p>
      </dgm:t>
    </dgm:pt>
    <dgm:pt modelId="{F69AB367-FD18-4F42-A848-806A74D834D5}" type="parTrans" cxnId="{864B3D35-18C1-4E4E-90CF-AF8732B52953}">
      <dgm:prSet/>
      <dgm:spPr/>
      <dgm:t>
        <a:bodyPr/>
        <a:lstStyle/>
        <a:p>
          <a:endParaRPr lang="es-ES" sz="1800">
            <a:solidFill>
              <a:srgbClr val="152B48"/>
            </a:solidFill>
            <a:latin typeface="Montserrat" pitchFamily="2" charset="77"/>
          </a:endParaRPr>
        </a:p>
      </dgm:t>
    </dgm:pt>
    <dgm:pt modelId="{CF376F54-CCDD-6549-8E91-DDD5829A8007}" type="sibTrans" cxnId="{864B3D35-18C1-4E4E-90CF-AF8732B52953}">
      <dgm:prSet/>
      <dgm:spPr/>
      <dgm:t>
        <a:bodyPr/>
        <a:lstStyle/>
        <a:p>
          <a:endParaRPr lang="es-ES" sz="1800">
            <a:solidFill>
              <a:srgbClr val="152B48"/>
            </a:solidFill>
            <a:latin typeface="Montserrat" pitchFamily="2" charset="77"/>
          </a:endParaRPr>
        </a:p>
      </dgm:t>
    </dgm:pt>
    <dgm:pt modelId="{42924F06-E34B-8146-9257-AB5E8105107A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800" dirty="0" err="1">
              <a:solidFill>
                <a:srgbClr val="152B48"/>
              </a:solidFill>
              <a:latin typeface="Montserrat" pitchFamily="2" charset="77"/>
            </a:rPr>
            <a:t>GENERALIDADES</a:t>
          </a:r>
          <a:r>
            <a:rPr lang="en-US" sz="1800" dirty="0">
              <a:solidFill>
                <a:srgbClr val="152B48"/>
              </a:solidFill>
              <a:latin typeface="Montserrat" pitchFamily="2" charset="77"/>
            </a:rPr>
            <a:t> </a:t>
          </a:r>
        </a:p>
      </dgm:t>
    </dgm:pt>
    <dgm:pt modelId="{1A261528-D7BE-114F-AE49-C4F26E5AE30F}" type="parTrans" cxnId="{6844DE80-D948-4342-BF25-9595EE0B33B5}">
      <dgm:prSet/>
      <dgm:spPr/>
      <dgm:t>
        <a:bodyPr/>
        <a:lstStyle/>
        <a:p>
          <a:endParaRPr lang="es-ES" sz="1800">
            <a:solidFill>
              <a:srgbClr val="152B48"/>
            </a:solidFill>
            <a:latin typeface="Montserrat" pitchFamily="2" charset="77"/>
          </a:endParaRPr>
        </a:p>
      </dgm:t>
    </dgm:pt>
    <dgm:pt modelId="{B153720D-93CD-D944-90A5-B9DAED624BD6}" type="sibTrans" cxnId="{6844DE80-D948-4342-BF25-9595EE0B33B5}">
      <dgm:prSet/>
      <dgm:spPr/>
      <dgm:t>
        <a:bodyPr/>
        <a:lstStyle/>
        <a:p>
          <a:endParaRPr lang="es-ES" sz="1800">
            <a:solidFill>
              <a:srgbClr val="152B48"/>
            </a:solidFill>
            <a:latin typeface="Montserrat" pitchFamily="2" charset="77"/>
          </a:endParaRPr>
        </a:p>
      </dgm:t>
    </dgm:pt>
    <dgm:pt modelId="{DDC17C3D-1615-D747-BFDD-E689BF9A8473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800" dirty="0" err="1">
              <a:solidFill>
                <a:srgbClr val="152B48"/>
              </a:solidFill>
              <a:latin typeface="Montserrat" pitchFamily="2" charset="77"/>
            </a:rPr>
            <a:t>Diagnóstico</a:t>
          </a:r>
          <a:r>
            <a:rPr lang="en-US" sz="1800" dirty="0">
              <a:solidFill>
                <a:srgbClr val="152B48"/>
              </a:solidFill>
              <a:latin typeface="Montserrat" pitchFamily="2" charset="77"/>
            </a:rPr>
            <a:t> </a:t>
          </a:r>
        </a:p>
        <a:p>
          <a:pPr>
            <a:lnSpc>
              <a:spcPct val="100000"/>
            </a:lnSpc>
            <a:defRPr cap="all"/>
          </a:pPr>
          <a:r>
            <a:rPr lang="en-US" sz="1800" dirty="0">
              <a:solidFill>
                <a:srgbClr val="152B48"/>
              </a:solidFill>
              <a:latin typeface="Montserrat" pitchFamily="2" charset="77"/>
            </a:rPr>
            <a:t> </a:t>
          </a:r>
        </a:p>
      </dgm:t>
    </dgm:pt>
    <dgm:pt modelId="{27FC449F-51AC-E548-9B45-24A10A194435}" type="parTrans" cxnId="{B01A0EBF-9CAA-7E43-83EE-E272BB4FDA1D}">
      <dgm:prSet/>
      <dgm:spPr/>
      <dgm:t>
        <a:bodyPr/>
        <a:lstStyle/>
        <a:p>
          <a:endParaRPr lang="es-ES" sz="1800">
            <a:solidFill>
              <a:srgbClr val="152B48"/>
            </a:solidFill>
            <a:latin typeface="Montserrat" pitchFamily="2" charset="77"/>
          </a:endParaRPr>
        </a:p>
      </dgm:t>
    </dgm:pt>
    <dgm:pt modelId="{AB92429D-97B1-1C41-9B21-078323D94C56}" type="sibTrans" cxnId="{B01A0EBF-9CAA-7E43-83EE-E272BB4FDA1D}">
      <dgm:prSet/>
      <dgm:spPr/>
      <dgm:t>
        <a:bodyPr/>
        <a:lstStyle/>
        <a:p>
          <a:endParaRPr lang="es-ES" sz="1800">
            <a:solidFill>
              <a:srgbClr val="152B48"/>
            </a:solidFill>
            <a:latin typeface="Montserrat" pitchFamily="2" charset="77"/>
          </a:endParaRPr>
        </a:p>
      </dgm:t>
    </dgm:pt>
    <dgm:pt modelId="{16C37E45-0034-4656-A731-4CB07260C36A}" type="pres">
      <dgm:prSet presAssocID="{22CBDA88-B41C-4F42-9C3F-159071731082}" presName="root" presStyleCnt="0">
        <dgm:presLayoutVars>
          <dgm:dir/>
          <dgm:resizeHandles val="exact"/>
        </dgm:presLayoutVars>
      </dgm:prSet>
      <dgm:spPr/>
    </dgm:pt>
    <dgm:pt modelId="{6A55E21A-4730-475A-A186-B63EC68D8F79}" type="pres">
      <dgm:prSet presAssocID="{216E0C21-92F6-4A0C-9D3B-27366C45C18D}" presName="compNode" presStyleCnt="0"/>
      <dgm:spPr/>
    </dgm:pt>
    <dgm:pt modelId="{10731F11-4521-4A28-8FD6-9F7438F2866B}" type="pres">
      <dgm:prSet presAssocID="{216E0C21-92F6-4A0C-9D3B-27366C45C18D}" presName="iconBgRect" presStyleLbl="bgShp" presStyleIdx="0" presStyleCnt="7"/>
      <dgm:spPr/>
    </dgm:pt>
    <dgm:pt modelId="{9276C880-0E5B-4FFE-80A2-197FDCC0FF9C}" type="pres">
      <dgm:prSet presAssocID="{216E0C21-92F6-4A0C-9D3B-27366C45C18D}" presName="iconRect" presStyleLbl="node1" presStyleIdx="0" presStyleCnt="7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storia"/>
        </a:ext>
      </dgm:extLst>
    </dgm:pt>
    <dgm:pt modelId="{15948D15-556F-4B67-A6A2-534D894AD7DA}" type="pres">
      <dgm:prSet presAssocID="{216E0C21-92F6-4A0C-9D3B-27366C45C18D}" presName="spaceRect" presStyleCnt="0"/>
      <dgm:spPr/>
    </dgm:pt>
    <dgm:pt modelId="{6D4FC44B-42A3-47A5-8911-A8F59D156CF3}" type="pres">
      <dgm:prSet presAssocID="{216E0C21-92F6-4A0C-9D3B-27366C45C18D}" presName="textRect" presStyleLbl="revTx" presStyleIdx="0" presStyleCnt="7" custScaleX="100000">
        <dgm:presLayoutVars>
          <dgm:chMax val="1"/>
          <dgm:chPref val="1"/>
        </dgm:presLayoutVars>
      </dgm:prSet>
      <dgm:spPr/>
    </dgm:pt>
    <dgm:pt modelId="{ABD9FC22-FF7F-43E9-BB0B-763F3638E2CA}" type="pres">
      <dgm:prSet presAssocID="{06E6013F-73B6-4FC7-A958-3FEDF3C633CB}" presName="sibTrans" presStyleCnt="0"/>
      <dgm:spPr/>
    </dgm:pt>
    <dgm:pt modelId="{FB8C5DCC-09B6-524C-A5C7-9DB0977CA99B}" type="pres">
      <dgm:prSet presAssocID="{42924F06-E34B-8146-9257-AB5E8105107A}" presName="compNode" presStyleCnt="0"/>
      <dgm:spPr/>
    </dgm:pt>
    <dgm:pt modelId="{D8069514-3360-AF4F-BDF8-CDB1BB2EC752}" type="pres">
      <dgm:prSet presAssocID="{42924F06-E34B-8146-9257-AB5E8105107A}" presName="iconBgRect" presStyleLbl="bgShp" presStyleIdx="1" presStyleCnt="7"/>
      <dgm:spPr/>
    </dgm:pt>
    <dgm:pt modelId="{403ACB71-FC97-BF4B-A5B2-79191B5241B0}" type="pres">
      <dgm:prSet presAssocID="{42924F06-E34B-8146-9257-AB5E8105107A}" presName="iconRect" presStyleLbl="node1" presStyleIdx="1" presStyleCnt="7"/>
      <dgm:spPr>
        <a:blipFill rotWithShape="1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D0EFE9CB-B7A7-EB48-AC47-1ED1BC6E87C0}" type="pres">
      <dgm:prSet presAssocID="{42924F06-E34B-8146-9257-AB5E8105107A}" presName="spaceRect" presStyleCnt="0"/>
      <dgm:spPr/>
    </dgm:pt>
    <dgm:pt modelId="{5AD3ACE5-D3FA-6A4B-B19D-ACD2259A17E7}" type="pres">
      <dgm:prSet presAssocID="{42924F06-E34B-8146-9257-AB5E8105107A}" presName="textRect" presStyleLbl="revTx" presStyleIdx="1" presStyleCnt="7" custScaleX="160795">
        <dgm:presLayoutVars>
          <dgm:chMax val="1"/>
          <dgm:chPref val="1"/>
        </dgm:presLayoutVars>
      </dgm:prSet>
      <dgm:spPr/>
    </dgm:pt>
    <dgm:pt modelId="{218E3F30-93A7-9243-B62E-D90FF0BAEF3F}" type="pres">
      <dgm:prSet presAssocID="{B153720D-93CD-D944-90A5-B9DAED624BD6}" presName="sibTrans" presStyleCnt="0"/>
      <dgm:spPr/>
    </dgm:pt>
    <dgm:pt modelId="{61931B20-4345-450B-99EB-3157618FC27C}" type="pres">
      <dgm:prSet presAssocID="{321C879C-AF0F-48D7-B08C-E767708DD51D}" presName="compNode" presStyleCnt="0"/>
      <dgm:spPr/>
    </dgm:pt>
    <dgm:pt modelId="{8DF0D405-93D9-46B3-8306-66DC8076D827}" type="pres">
      <dgm:prSet presAssocID="{321C879C-AF0F-48D7-B08C-E767708DD51D}" presName="iconBgRect" presStyleLbl="bgShp" presStyleIdx="2" presStyleCnt="7"/>
      <dgm:spPr/>
    </dgm:pt>
    <dgm:pt modelId="{27E70583-A778-4DEB-A6B5-3D1AA50D7F88}" type="pres">
      <dgm:prSet presAssocID="{321C879C-AF0F-48D7-B08C-E767708DD51D}" presName="iconRect" presStyleLbl="node1" presStyleIdx="2" presStyleCnt="7"/>
      <dgm:spPr>
        <a:blipFill>
          <a:blip xmlns:r="http://schemas.openxmlformats.org/officeDocument/2006/relationships"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agnóstico"/>
        </a:ext>
      </dgm:extLst>
    </dgm:pt>
    <dgm:pt modelId="{9183E752-11EF-4865-BD4C-9335A84548E6}" type="pres">
      <dgm:prSet presAssocID="{321C879C-AF0F-48D7-B08C-E767708DD51D}" presName="spaceRect" presStyleCnt="0"/>
      <dgm:spPr/>
    </dgm:pt>
    <dgm:pt modelId="{A922DF5C-3C6F-4427-B1A3-5F6DA34E7781}" type="pres">
      <dgm:prSet presAssocID="{321C879C-AF0F-48D7-B08C-E767708DD51D}" presName="textRect" presStyleLbl="revTx" presStyleIdx="2" presStyleCnt="7">
        <dgm:presLayoutVars>
          <dgm:chMax val="1"/>
          <dgm:chPref val="1"/>
        </dgm:presLayoutVars>
      </dgm:prSet>
      <dgm:spPr/>
    </dgm:pt>
    <dgm:pt modelId="{516043AE-C811-4B76-971E-0664380D5EDA}" type="pres">
      <dgm:prSet presAssocID="{F511D00A-CA87-43AB-8F77-D56302549B3D}" presName="sibTrans" presStyleCnt="0"/>
      <dgm:spPr/>
    </dgm:pt>
    <dgm:pt modelId="{4A94C063-0EF4-854E-B899-E0D115341690}" type="pres">
      <dgm:prSet presAssocID="{DDC17C3D-1615-D747-BFDD-E689BF9A8473}" presName="compNode" presStyleCnt="0"/>
      <dgm:spPr/>
    </dgm:pt>
    <dgm:pt modelId="{A7C01AD3-0265-A449-9650-AECBF66E597F}" type="pres">
      <dgm:prSet presAssocID="{DDC17C3D-1615-D747-BFDD-E689BF9A8473}" presName="iconBgRect" presStyleLbl="bgShp" presStyleIdx="3" presStyleCnt="7"/>
      <dgm:spPr/>
    </dgm:pt>
    <dgm:pt modelId="{21090041-C490-1943-B78F-BBA7FC51F504}" type="pres">
      <dgm:prSet presAssocID="{DDC17C3D-1615-D747-BFDD-E689BF9A8473}" presName="iconRect" presStyleLbl="node1" presStyleIdx="3" presStyleCnt="7"/>
      <dgm:spPr>
        <a:blipFill rotWithShape="1">
          <a:blip xmlns:r="http://schemas.openxmlformats.org/officeDocument/2006/relationships" r:embed="rId7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</dgm:pt>
    <dgm:pt modelId="{1DF77653-3658-9346-B271-3FAE69CDAC1C}" type="pres">
      <dgm:prSet presAssocID="{DDC17C3D-1615-D747-BFDD-E689BF9A8473}" presName="spaceRect" presStyleCnt="0"/>
      <dgm:spPr/>
    </dgm:pt>
    <dgm:pt modelId="{CFE382B8-109B-B549-B0CD-542275665CC0}" type="pres">
      <dgm:prSet presAssocID="{DDC17C3D-1615-D747-BFDD-E689BF9A8473}" presName="textRect" presStyleLbl="revTx" presStyleIdx="3" presStyleCnt="7" custScaleX="119898">
        <dgm:presLayoutVars>
          <dgm:chMax val="1"/>
          <dgm:chPref val="1"/>
        </dgm:presLayoutVars>
      </dgm:prSet>
      <dgm:spPr/>
    </dgm:pt>
    <dgm:pt modelId="{B0A387C4-B874-0E43-910D-DDB7AE9A718F}" type="pres">
      <dgm:prSet presAssocID="{AB92429D-97B1-1C41-9B21-078323D94C56}" presName="sibTrans" presStyleCnt="0"/>
      <dgm:spPr/>
    </dgm:pt>
    <dgm:pt modelId="{C383F8F1-01AB-4214-9155-96CF467F4C95}" type="pres">
      <dgm:prSet presAssocID="{9527CF4E-E269-42D0-95DB-647530F42ACE}" presName="compNode" presStyleCnt="0"/>
      <dgm:spPr/>
    </dgm:pt>
    <dgm:pt modelId="{39D2C7BD-77F5-4CA4-9756-F103282CD2FE}" type="pres">
      <dgm:prSet presAssocID="{9527CF4E-E269-42D0-95DB-647530F42ACE}" presName="iconBgRect" presStyleLbl="bgShp" presStyleIdx="4" presStyleCnt="7"/>
      <dgm:spPr/>
    </dgm:pt>
    <dgm:pt modelId="{D1BA1502-0DDE-4670-8EE2-BB9F76FD4CC8}" type="pres">
      <dgm:prSet presAssocID="{9527CF4E-E269-42D0-95DB-647530F42ACE}" presName="iconRect" presStyleLbl="node1" presStyleIdx="4" presStyleCnt="7"/>
      <dgm:spPr>
        <a:blipFill>
          <a:blip xmlns:r="http://schemas.openxmlformats.org/officeDocument/2006/relationships" r:embed="rId9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ceptar"/>
        </a:ext>
      </dgm:extLst>
    </dgm:pt>
    <dgm:pt modelId="{026BDF39-2BAC-41CF-95C9-A0A8E50B0DB0}" type="pres">
      <dgm:prSet presAssocID="{9527CF4E-E269-42D0-95DB-647530F42ACE}" presName="spaceRect" presStyleCnt="0"/>
      <dgm:spPr/>
    </dgm:pt>
    <dgm:pt modelId="{3C9F2869-F83A-4261-BA81-067D18C97CB7}" type="pres">
      <dgm:prSet presAssocID="{9527CF4E-E269-42D0-95DB-647530F42ACE}" presName="textRect" presStyleLbl="revTx" presStyleIdx="4" presStyleCnt="7" custScaleX="138545">
        <dgm:presLayoutVars>
          <dgm:chMax val="1"/>
          <dgm:chPref val="1"/>
        </dgm:presLayoutVars>
      </dgm:prSet>
      <dgm:spPr/>
    </dgm:pt>
    <dgm:pt modelId="{BB9C3069-FC03-4672-A121-32FB0098B3C8}" type="pres">
      <dgm:prSet presAssocID="{D207D5AF-0DF5-409F-B8D9-13369211E89E}" presName="sibTrans" presStyleCnt="0"/>
      <dgm:spPr/>
    </dgm:pt>
    <dgm:pt modelId="{8802117D-BBE6-489C-B14E-43C58B54ADE9}" type="pres">
      <dgm:prSet presAssocID="{838C33CA-B547-4233-95F0-150416D82C3F}" presName="compNode" presStyleCnt="0"/>
      <dgm:spPr/>
    </dgm:pt>
    <dgm:pt modelId="{BBFF2ED1-C027-4FD9-8948-28DCC70D0572}" type="pres">
      <dgm:prSet presAssocID="{838C33CA-B547-4233-95F0-150416D82C3F}" presName="iconBgRect" presStyleLbl="bgShp" presStyleIdx="5" presStyleCnt="7"/>
      <dgm:spPr/>
    </dgm:pt>
    <dgm:pt modelId="{52466DA2-F1EA-4033-A28D-89F8EB3CFD6E}" type="pres">
      <dgm:prSet presAssocID="{838C33CA-B547-4233-95F0-150416D82C3F}" presName="iconRect" presStyleLbl="node1" presStyleIdx="5" presStyleCnt="7" custScaleX="102197"/>
      <dgm:spPr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alud"/>
        </a:ext>
      </dgm:extLst>
    </dgm:pt>
    <dgm:pt modelId="{E5269C94-DD07-4C04-8B26-C8CB024FC2CF}" type="pres">
      <dgm:prSet presAssocID="{838C33CA-B547-4233-95F0-150416D82C3F}" presName="spaceRect" presStyleCnt="0"/>
      <dgm:spPr/>
    </dgm:pt>
    <dgm:pt modelId="{6B8E2844-84D7-4655-A54D-20DCDA1825FC}" type="pres">
      <dgm:prSet presAssocID="{838C33CA-B547-4233-95F0-150416D82C3F}" presName="textRect" presStyleLbl="revTx" presStyleIdx="5" presStyleCnt="7" custScaleX="130771">
        <dgm:presLayoutVars>
          <dgm:chMax val="1"/>
          <dgm:chPref val="1"/>
        </dgm:presLayoutVars>
      </dgm:prSet>
      <dgm:spPr/>
    </dgm:pt>
    <dgm:pt modelId="{86B8CCDF-8CDB-4073-8923-56261623A47F}" type="pres">
      <dgm:prSet presAssocID="{3E8A542D-01BA-4D0A-B50E-8DD3B369D224}" presName="sibTrans" presStyleCnt="0"/>
      <dgm:spPr/>
    </dgm:pt>
    <dgm:pt modelId="{9253725E-9524-44F5-BE4D-B4878EF7D38E}" type="pres">
      <dgm:prSet presAssocID="{3DA2D972-66EF-004C-95C3-F21A30C6733A}" presName="compNode" presStyleCnt="0"/>
      <dgm:spPr/>
    </dgm:pt>
    <dgm:pt modelId="{D915DF27-446F-4C90-8BA0-543C6E89E2E0}" type="pres">
      <dgm:prSet presAssocID="{3DA2D972-66EF-004C-95C3-F21A30C6733A}" presName="iconBgRect" presStyleLbl="bgShp" presStyleIdx="6" presStyleCnt="7"/>
      <dgm:spPr/>
    </dgm:pt>
    <dgm:pt modelId="{CB7801E4-B9B3-4E54-991A-ECD80431B729}" type="pres">
      <dgm:prSet presAssocID="{3DA2D972-66EF-004C-95C3-F21A30C6733A}" presName="iconRect" presStyleLbl="node1" presStyleIdx="6" presStyleCnt="7"/>
      <dgm:spPr>
        <a:blipFill>
          <a:blip xmlns:r="http://schemas.openxmlformats.org/officeDocument/2006/relationships" r:embed="rId7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lecomunicaciones"/>
        </a:ext>
      </dgm:extLst>
    </dgm:pt>
    <dgm:pt modelId="{F6ACAECB-EDFC-46D7-B01F-94E8A9450F31}" type="pres">
      <dgm:prSet presAssocID="{3DA2D972-66EF-004C-95C3-F21A30C6733A}" presName="spaceRect" presStyleCnt="0"/>
      <dgm:spPr/>
    </dgm:pt>
    <dgm:pt modelId="{5174B4C4-3C7B-460F-8F60-DAD0EA166BA4}" type="pres">
      <dgm:prSet presAssocID="{3DA2D972-66EF-004C-95C3-F21A30C6733A}" presName="textRect" presStyleLbl="revTx" presStyleIdx="6" presStyleCnt="7" custScaleX="128091">
        <dgm:presLayoutVars>
          <dgm:chMax val="1"/>
          <dgm:chPref val="1"/>
        </dgm:presLayoutVars>
      </dgm:prSet>
      <dgm:spPr/>
    </dgm:pt>
  </dgm:ptLst>
  <dgm:cxnLst>
    <dgm:cxn modelId="{82AB6E0E-7A98-B145-878A-C5E2468600E7}" type="presOf" srcId="{838C33CA-B547-4233-95F0-150416D82C3F}" destId="{6B8E2844-84D7-4655-A54D-20DCDA1825FC}" srcOrd="0" destOrd="0" presId="urn:microsoft.com/office/officeart/2018/5/layout/IconCircleLabelList"/>
    <dgm:cxn modelId="{8C562018-25B6-4607-B993-574D58FFB461}" srcId="{22CBDA88-B41C-4F42-9C3F-159071731082}" destId="{321C879C-AF0F-48D7-B08C-E767708DD51D}" srcOrd="2" destOrd="0" parTransId="{8E8A1965-D006-4B71-AA93-225A5E95A1BB}" sibTransId="{F511D00A-CA87-43AB-8F77-D56302549B3D}"/>
    <dgm:cxn modelId="{9B7FA228-4460-814A-A810-86BB15D4AD7D}" type="presOf" srcId="{3DA2D972-66EF-004C-95C3-F21A30C6733A}" destId="{5174B4C4-3C7B-460F-8F60-DAD0EA166BA4}" srcOrd="0" destOrd="0" presId="urn:microsoft.com/office/officeart/2018/5/layout/IconCircleLabelList"/>
    <dgm:cxn modelId="{864B3D35-18C1-4E4E-90CF-AF8732B52953}" srcId="{22CBDA88-B41C-4F42-9C3F-159071731082}" destId="{3DA2D972-66EF-004C-95C3-F21A30C6733A}" srcOrd="6" destOrd="0" parTransId="{F69AB367-FD18-4F42-A848-806A74D834D5}" sibTransId="{CF376F54-CCDD-6549-8E91-DDD5829A8007}"/>
    <dgm:cxn modelId="{CEED346B-6595-3241-A986-927DFF04EB95}" type="presOf" srcId="{9527CF4E-E269-42D0-95DB-647530F42ACE}" destId="{3C9F2869-F83A-4261-BA81-067D18C97CB7}" srcOrd="0" destOrd="0" presId="urn:microsoft.com/office/officeart/2018/5/layout/IconCircleLabelList"/>
    <dgm:cxn modelId="{FF5F634F-5ACA-E547-97B0-34C6731982AC}" type="presOf" srcId="{22CBDA88-B41C-4F42-9C3F-159071731082}" destId="{16C37E45-0034-4656-A731-4CB07260C36A}" srcOrd="0" destOrd="0" presId="urn:microsoft.com/office/officeart/2018/5/layout/IconCircleLabelList"/>
    <dgm:cxn modelId="{71C2D650-23EB-0A4C-8090-629DC5FA8098}" type="presOf" srcId="{321C879C-AF0F-48D7-B08C-E767708DD51D}" destId="{A922DF5C-3C6F-4427-B1A3-5F6DA34E7781}" srcOrd="0" destOrd="0" presId="urn:microsoft.com/office/officeart/2018/5/layout/IconCircleLabelList"/>
    <dgm:cxn modelId="{D4F5C974-A5F2-4B5B-80BF-F548EEFBB667}" srcId="{22CBDA88-B41C-4F42-9C3F-159071731082}" destId="{838C33CA-B547-4233-95F0-150416D82C3F}" srcOrd="5" destOrd="0" parTransId="{77FE6468-2BAE-4F1E-8086-8927B5F3B2D9}" sibTransId="{3E8A542D-01BA-4D0A-B50E-8DD3B369D224}"/>
    <dgm:cxn modelId="{754B515A-580D-4DA0-8365-F8B0BB01EB0C}" srcId="{22CBDA88-B41C-4F42-9C3F-159071731082}" destId="{9527CF4E-E269-42D0-95DB-647530F42ACE}" srcOrd="4" destOrd="0" parTransId="{E0E15AE7-9709-486D-8562-359DC5D7CB3C}" sibTransId="{D207D5AF-0DF5-409F-B8D9-13369211E89E}"/>
    <dgm:cxn modelId="{6844DE80-D948-4342-BF25-9595EE0B33B5}" srcId="{22CBDA88-B41C-4F42-9C3F-159071731082}" destId="{42924F06-E34B-8146-9257-AB5E8105107A}" srcOrd="1" destOrd="0" parTransId="{1A261528-D7BE-114F-AE49-C4F26E5AE30F}" sibTransId="{B153720D-93CD-D944-90A5-B9DAED624BD6}"/>
    <dgm:cxn modelId="{20C9C184-ED51-494A-8E3B-E1F47A86510C}" srcId="{22CBDA88-B41C-4F42-9C3F-159071731082}" destId="{216E0C21-92F6-4A0C-9D3B-27366C45C18D}" srcOrd="0" destOrd="0" parTransId="{426A71B2-4C23-40E5-9ABC-E09456B0AE93}" sibTransId="{06E6013F-73B6-4FC7-A958-3FEDF3C633CB}"/>
    <dgm:cxn modelId="{D4680D89-A58D-EB46-ADD9-0C4A555FB90C}" type="presOf" srcId="{42924F06-E34B-8146-9257-AB5E8105107A}" destId="{5AD3ACE5-D3FA-6A4B-B19D-ACD2259A17E7}" srcOrd="0" destOrd="0" presId="urn:microsoft.com/office/officeart/2018/5/layout/IconCircleLabelList"/>
    <dgm:cxn modelId="{FAB2FBA6-D5BB-F74F-8150-BC5A87BDE0E1}" type="presOf" srcId="{DDC17C3D-1615-D747-BFDD-E689BF9A8473}" destId="{CFE382B8-109B-B549-B0CD-542275665CC0}" srcOrd="0" destOrd="0" presId="urn:microsoft.com/office/officeart/2018/5/layout/IconCircleLabelList"/>
    <dgm:cxn modelId="{B01A0EBF-9CAA-7E43-83EE-E272BB4FDA1D}" srcId="{22CBDA88-B41C-4F42-9C3F-159071731082}" destId="{DDC17C3D-1615-D747-BFDD-E689BF9A8473}" srcOrd="3" destOrd="0" parTransId="{27FC449F-51AC-E548-9B45-24A10A194435}" sibTransId="{AB92429D-97B1-1C41-9B21-078323D94C56}"/>
    <dgm:cxn modelId="{78399BE4-5F1C-DC4D-9000-C55774C043FE}" type="presOf" srcId="{216E0C21-92F6-4A0C-9D3B-27366C45C18D}" destId="{6D4FC44B-42A3-47A5-8911-A8F59D156CF3}" srcOrd="0" destOrd="0" presId="urn:microsoft.com/office/officeart/2018/5/layout/IconCircleLabelList"/>
    <dgm:cxn modelId="{F0B73CB0-A27B-7948-AB19-CA374014376D}" type="presParOf" srcId="{16C37E45-0034-4656-A731-4CB07260C36A}" destId="{6A55E21A-4730-475A-A186-B63EC68D8F79}" srcOrd="0" destOrd="0" presId="urn:microsoft.com/office/officeart/2018/5/layout/IconCircleLabelList"/>
    <dgm:cxn modelId="{D1F9A517-5F8F-AD40-8BF7-20721C14B8A7}" type="presParOf" srcId="{6A55E21A-4730-475A-A186-B63EC68D8F79}" destId="{10731F11-4521-4A28-8FD6-9F7438F2866B}" srcOrd="0" destOrd="0" presId="urn:microsoft.com/office/officeart/2018/5/layout/IconCircleLabelList"/>
    <dgm:cxn modelId="{1AF74E60-A2C2-D548-B8BB-C0A8D2F06AB0}" type="presParOf" srcId="{6A55E21A-4730-475A-A186-B63EC68D8F79}" destId="{9276C880-0E5B-4FFE-80A2-197FDCC0FF9C}" srcOrd="1" destOrd="0" presId="urn:microsoft.com/office/officeart/2018/5/layout/IconCircleLabelList"/>
    <dgm:cxn modelId="{21EBE48F-A844-D343-9FA7-21A6DCB205A3}" type="presParOf" srcId="{6A55E21A-4730-475A-A186-B63EC68D8F79}" destId="{15948D15-556F-4B67-A6A2-534D894AD7DA}" srcOrd="2" destOrd="0" presId="urn:microsoft.com/office/officeart/2018/5/layout/IconCircleLabelList"/>
    <dgm:cxn modelId="{2B295605-4317-4641-8BA8-01F8E5126EBB}" type="presParOf" srcId="{6A55E21A-4730-475A-A186-B63EC68D8F79}" destId="{6D4FC44B-42A3-47A5-8911-A8F59D156CF3}" srcOrd="3" destOrd="0" presId="urn:microsoft.com/office/officeart/2018/5/layout/IconCircleLabelList"/>
    <dgm:cxn modelId="{280C985E-BC0F-E044-8880-E53AF18260F3}" type="presParOf" srcId="{16C37E45-0034-4656-A731-4CB07260C36A}" destId="{ABD9FC22-FF7F-43E9-BB0B-763F3638E2CA}" srcOrd="1" destOrd="0" presId="urn:microsoft.com/office/officeart/2018/5/layout/IconCircleLabelList"/>
    <dgm:cxn modelId="{99F7C06E-F7E0-A540-B2EC-1DD493E2A880}" type="presParOf" srcId="{16C37E45-0034-4656-A731-4CB07260C36A}" destId="{FB8C5DCC-09B6-524C-A5C7-9DB0977CA99B}" srcOrd="2" destOrd="0" presId="urn:microsoft.com/office/officeart/2018/5/layout/IconCircleLabelList"/>
    <dgm:cxn modelId="{AD46DC72-EAAF-004E-8524-E5E0A31E6473}" type="presParOf" srcId="{FB8C5DCC-09B6-524C-A5C7-9DB0977CA99B}" destId="{D8069514-3360-AF4F-BDF8-CDB1BB2EC752}" srcOrd="0" destOrd="0" presId="urn:microsoft.com/office/officeart/2018/5/layout/IconCircleLabelList"/>
    <dgm:cxn modelId="{0CFC2559-2E3F-D249-AF56-4CED06FAE1D8}" type="presParOf" srcId="{FB8C5DCC-09B6-524C-A5C7-9DB0977CA99B}" destId="{403ACB71-FC97-BF4B-A5B2-79191B5241B0}" srcOrd="1" destOrd="0" presId="urn:microsoft.com/office/officeart/2018/5/layout/IconCircleLabelList"/>
    <dgm:cxn modelId="{FB0F54DB-2F85-4545-AE13-8350FDBE15EE}" type="presParOf" srcId="{FB8C5DCC-09B6-524C-A5C7-9DB0977CA99B}" destId="{D0EFE9CB-B7A7-EB48-AC47-1ED1BC6E87C0}" srcOrd="2" destOrd="0" presId="urn:microsoft.com/office/officeart/2018/5/layout/IconCircleLabelList"/>
    <dgm:cxn modelId="{418FA3D8-E012-9544-9583-E345B634A8ED}" type="presParOf" srcId="{FB8C5DCC-09B6-524C-A5C7-9DB0977CA99B}" destId="{5AD3ACE5-D3FA-6A4B-B19D-ACD2259A17E7}" srcOrd="3" destOrd="0" presId="urn:microsoft.com/office/officeart/2018/5/layout/IconCircleLabelList"/>
    <dgm:cxn modelId="{A4C57783-5DB8-254B-B119-9F59DEB83ED1}" type="presParOf" srcId="{16C37E45-0034-4656-A731-4CB07260C36A}" destId="{218E3F30-93A7-9243-B62E-D90FF0BAEF3F}" srcOrd="3" destOrd="0" presId="urn:microsoft.com/office/officeart/2018/5/layout/IconCircleLabelList"/>
    <dgm:cxn modelId="{703D2175-927A-D045-A8EA-2790EB751144}" type="presParOf" srcId="{16C37E45-0034-4656-A731-4CB07260C36A}" destId="{61931B20-4345-450B-99EB-3157618FC27C}" srcOrd="4" destOrd="0" presId="urn:microsoft.com/office/officeart/2018/5/layout/IconCircleLabelList"/>
    <dgm:cxn modelId="{6EC5242D-3C79-D24D-B8B8-A63EA1F1D145}" type="presParOf" srcId="{61931B20-4345-450B-99EB-3157618FC27C}" destId="{8DF0D405-93D9-46B3-8306-66DC8076D827}" srcOrd="0" destOrd="0" presId="urn:microsoft.com/office/officeart/2018/5/layout/IconCircleLabelList"/>
    <dgm:cxn modelId="{4F832B14-96C5-7D4B-B7C1-B6654A8156D9}" type="presParOf" srcId="{61931B20-4345-450B-99EB-3157618FC27C}" destId="{27E70583-A778-4DEB-A6B5-3D1AA50D7F88}" srcOrd="1" destOrd="0" presId="urn:microsoft.com/office/officeart/2018/5/layout/IconCircleLabelList"/>
    <dgm:cxn modelId="{1C936528-6F91-EF4E-B513-EE456F2A07CA}" type="presParOf" srcId="{61931B20-4345-450B-99EB-3157618FC27C}" destId="{9183E752-11EF-4865-BD4C-9335A84548E6}" srcOrd="2" destOrd="0" presId="urn:microsoft.com/office/officeart/2018/5/layout/IconCircleLabelList"/>
    <dgm:cxn modelId="{6880C618-330C-3741-A73F-955BBDFC85B3}" type="presParOf" srcId="{61931B20-4345-450B-99EB-3157618FC27C}" destId="{A922DF5C-3C6F-4427-B1A3-5F6DA34E7781}" srcOrd="3" destOrd="0" presId="urn:microsoft.com/office/officeart/2018/5/layout/IconCircleLabelList"/>
    <dgm:cxn modelId="{AEA8DEA0-4235-9B43-B0E4-84E4143AC681}" type="presParOf" srcId="{16C37E45-0034-4656-A731-4CB07260C36A}" destId="{516043AE-C811-4B76-971E-0664380D5EDA}" srcOrd="5" destOrd="0" presId="urn:microsoft.com/office/officeart/2018/5/layout/IconCircleLabelList"/>
    <dgm:cxn modelId="{A92D1DC1-4C96-934A-A9AC-867C4EC2515E}" type="presParOf" srcId="{16C37E45-0034-4656-A731-4CB07260C36A}" destId="{4A94C063-0EF4-854E-B899-E0D115341690}" srcOrd="6" destOrd="0" presId="urn:microsoft.com/office/officeart/2018/5/layout/IconCircleLabelList"/>
    <dgm:cxn modelId="{4CE5ED34-9628-2248-8991-93318BF6EE3D}" type="presParOf" srcId="{4A94C063-0EF4-854E-B899-E0D115341690}" destId="{A7C01AD3-0265-A449-9650-AECBF66E597F}" srcOrd="0" destOrd="0" presId="urn:microsoft.com/office/officeart/2018/5/layout/IconCircleLabelList"/>
    <dgm:cxn modelId="{7F648448-098C-2D4C-B93C-1D8DA4F65B7F}" type="presParOf" srcId="{4A94C063-0EF4-854E-B899-E0D115341690}" destId="{21090041-C490-1943-B78F-BBA7FC51F504}" srcOrd="1" destOrd="0" presId="urn:microsoft.com/office/officeart/2018/5/layout/IconCircleLabelList"/>
    <dgm:cxn modelId="{55BEAD05-37E8-304F-AB42-DEB52B3B8CD9}" type="presParOf" srcId="{4A94C063-0EF4-854E-B899-E0D115341690}" destId="{1DF77653-3658-9346-B271-3FAE69CDAC1C}" srcOrd="2" destOrd="0" presId="urn:microsoft.com/office/officeart/2018/5/layout/IconCircleLabelList"/>
    <dgm:cxn modelId="{48C637B2-0425-0D4B-879D-9725824EB736}" type="presParOf" srcId="{4A94C063-0EF4-854E-B899-E0D115341690}" destId="{CFE382B8-109B-B549-B0CD-542275665CC0}" srcOrd="3" destOrd="0" presId="urn:microsoft.com/office/officeart/2018/5/layout/IconCircleLabelList"/>
    <dgm:cxn modelId="{4225932F-5E57-8F44-8740-A04C2F4A1C4A}" type="presParOf" srcId="{16C37E45-0034-4656-A731-4CB07260C36A}" destId="{B0A387C4-B874-0E43-910D-DDB7AE9A718F}" srcOrd="7" destOrd="0" presId="urn:microsoft.com/office/officeart/2018/5/layout/IconCircleLabelList"/>
    <dgm:cxn modelId="{C5BEE97B-66FC-3747-AA88-A79C10FFD4B8}" type="presParOf" srcId="{16C37E45-0034-4656-A731-4CB07260C36A}" destId="{C383F8F1-01AB-4214-9155-96CF467F4C95}" srcOrd="8" destOrd="0" presId="urn:microsoft.com/office/officeart/2018/5/layout/IconCircleLabelList"/>
    <dgm:cxn modelId="{13C3FDF8-D55D-9046-90ED-D154D1529839}" type="presParOf" srcId="{C383F8F1-01AB-4214-9155-96CF467F4C95}" destId="{39D2C7BD-77F5-4CA4-9756-F103282CD2FE}" srcOrd="0" destOrd="0" presId="urn:microsoft.com/office/officeart/2018/5/layout/IconCircleLabelList"/>
    <dgm:cxn modelId="{F30B0C1B-AE20-6C4C-963F-1C6328354874}" type="presParOf" srcId="{C383F8F1-01AB-4214-9155-96CF467F4C95}" destId="{D1BA1502-0DDE-4670-8EE2-BB9F76FD4CC8}" srcOrd="1" destOrd="0" presId="urn:microsoft.com/office/officeart/2018/5/layout/IconCircleLabelList"/>
    <dgm:cxn modelId="{4DB01424-DB01-4746-822E-93C8732724B2}" type="presParOf" srcId="{C383F8F1-01AB-4214-9155-96CF467F4C95}" destId="{026BDF39-2BAC-41CF-95C9-A0A8E50B0DB0}" srcOrd="2" destOrd="0" presId="urn:microsoft.com/office/officeart/2018/5/layout/IconCircleLabelList"/>
    <dgm:cxn modelId="{F48E4CE9-B444-B44F-8604-1DBF3A8923FE}" type="presParOf" srcId="{C383F8F1-01AB-4214-9155-96CF467F4C95}" destId="{3C9F2869-F83A-4261-BA81-067D18C97CB7}" srcOrd="3" destOrd="0" presId="urn:microsoft.com/office/officeart/2018/5/layout/IconCircleLabelList"/>
    <dgm:cxn modelId="{36C10E96-9E0E-F544-A6EB-00823756790C}" type="presParOf" srcId="{16C37E45-0034-4656-A731-4CB07260C36A}" destId="{BB9C3069-FC03-4672-A121-32FB0098B3C8}" srcOrd="9" destOrd="0" presId="urn:microsoft.com/office/officeart/2018/5/layout/IconCircleLabelList"/>
    <dgm:cxn modelId="{0A0B57F0-60DF-554B-9FD2-B4860CDBB8BE}" type="presParOf" srcId="{16C37E45-0034-4656-A731-4CB07260C36A}" destId="{8802117D-BBE6-489C-B14E-43C58B54ADE9}" srcOrd="10" destOrd="0" presId="urn:microsoft.com/office/officeart/2018/5/layout/IconCircleLabelList"/>
    <dgm:cxn modelId="{F9B927AD-1B4F-9547-AEFE-20A28E3F6D8D}" type="presParOf" srcId="{8802117D-BBE6-489C-B14E-43C58B54ADE9}" destId="{BBFF2ED1-C027-4FD9-8948-28DCC70D0572}" srcOrd="0" destOrd="0" presId="urn:microsoft.com/office/officeart/2018/5/layout/IconCircleLabelList"/>
    <dgm:cxn modelId="{6B028BC1-8424-3F4F-AEBE-112AE1C2F702}" type="presParOf" srcId="{8802117D-BBE6-489C-B14E-43C58B54ADE9}" destId="{52466DA2-F1EA-4033-A28D-89F8EB3CFD6E}" srcOrd="1" destOrd="0" presId="urn:microsoft.com/office/officeart/2018/5/layout/IconCircleLabelList"/>
    <dgm:cxn modelId="{086D6D1E-F3CA-034D-9EF2-FCCE3DC5C063}" type="presParOf" srcId="{8802117D-BBE6-489C-B14E-43C58B54ADE9}" destId="{E5269C94-DD07-4C04-8B26-C8CB024FC2CF}" srcOrd="2" destOrd="0" presId="urn:microsoft.com/office/officeart/2018/5/layout/IconCircleLabelList"/>
    <dgm:cxn modelId="{A4E9C367-30EF-2441-90ED-25452803477E}" type="presParOf" srcId="{8802117D-BBE6-489C-B14E-43C58B54ADE9}" destId="{6B8E2844-84D7-4655-A54D-20DCDA1825FC}" srcOrd="3" destOrd="0" presId="urn:microsoft.com/office/officeart/2018/5/layout/IconCircleLabelList"/>
    <dgm:cxn modelId="{CA519FB3-57AC-3E4D-A228-7A46EBF4F0A6}" type="presParOf" srcId="{16C37E45-0034-4656-A731-4CB07260C36A}" destId="{86B8CCDF-8CDB-4073-8923-56261623A47F}" srcOrd="11" destOrd="0" presId="urn:microsoft.com/office/officeart/2018/5/layout/IconCircleLabelList"/>
    <dgm:cxn modelId="{ECC0012C-B97D-B744-8FBC-BA61D0D41301}" type="presParOf" srcId="{16C37E45-0034-4656-A731-4CB07260C36A}" destId="{9253725E-9524-44F5-BE4D-B4878EF7D38E}" srcOrd="12" destOrd="0" presId="urn:microsoft.com/office/officeart/2018/5/layout/IconCircleLabelList"/>
    <dgm:cxn modelId="{3CC2AD65-A752-6C4B-BD47-6C049ECF3CA3}" type="presParOf" srcId="{9253725E-9524-44F5-BE4D-B4878EF7D38E}" destId="{D915DF27-446F-4C90-8BA0-543C6E89E2E0}" srcOrd="0" destOrd="0" presId="urn:microsoft.com/office/officeart/2018/5/layout/IconCircleLabelList"/>
    <dgm:cxn modelId="{31AC99A1-2C40-F540-8529-EA8EA227D3A7}" type="presParOf" srcId="{9253725E-9524-44F5-BE4D-B4878EF7D38E}" destId="{CB7801E4-B9B3-4E54-991A-ECD80431B729}" srcOrd="1" destOrd="0" presId="urn:microsoft.com/office/officeart/2018/5/layout/IconCircleLabelList"/>
    <dgm:cxn modelId="{916B4F67-5B8D-EF49-A8E2-7DBF75B7F802}" type="presParOf" srcId="{9253725E-9524-44F5-BE4D-B4878EF7D38E}" destId="{F6ACAECB-EDFC-46D7-B01F-94E8A9450F31}" srcOrd="2" destOrd="0" presId="urn:microsoft.com/office/officeart/2018/5/layout/IconCircleLabelList"/>
    <dgm:cxn modelId="{B82FEFCD-8D4C-4E45-BE86-E157E30176AB}" type="presParOf" srcId="{9253725E-9524-44F5-BE4D-B4878EF7D38E}" destId="{5174B4C4-3C7B-460F-8F60-DAD0EA166BA4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4CEE13-6208-0C4F-87A9-1D5A3F2C7715}" type="doc">
      <dgm:prSet loTypeId="urn:microsoft.com/office/officeart/2005/8/layout/default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114E983F-2033-EF4E-B1A3-66AEA67CB2CF}">
      <dgm:prSet phldrT="[Texto]" phldr="1"/>
      <dgm:spPr/>
      <dgm:t>
        <a:bodyPr/>
        <a:lstStyle/>
        <a:p>
          <a:endParaRPr lang="es-ES" dirty="0"/>
        </a:p>
      </dgm:t>
    </dgm:pt>
    <dgm:pt modelId="{06D37511-D736-2347-806D-6F94EA71F324}" type="parTrans" cxnId="{25852B56-B7D3-2540-977C-B82AD326F595}">
      <dgm:prSet/>
      <dgm:spPr/>
      <dgm:t>
        <a:bodyPr/>
        <a:lstStyle/>
        <a:p>
          <a:endParaRPr lang="es-ES"/>
        </a:p>
      </dgm:t>
    </dgm:pt>
    <dgm:pt modelId="{4E9AAD5A-AB81-6343-A297-C72501D5970A}" type="sibTrans" cxnId="{25852B56-B7D3-2540-977C-B82AD326F595}">
      <dgm:prSet/>
      <dgm:spPr/>
      <dgm:t>
        <a:bodyPr/>
        <a:lstStyle/>
        <a:p>
          <a:endParaRPr lang="es-ES"/>
        </a:p>
      </dgm:t>
    </dgm:pt>
    <dgm:pt modelId="{8AA12E35-B1D6-624A-8260-A55C06035888}">
      <dgm:prSet phldrT="[Texto]" custT="1"/>
      <dgm:spPr/>
      <dgm:t>
        <a:bodyPr/>
        <a:lstStyle/>
        <a:p>
          <a:endParaRPr lang="es-ES" sz="2000" dirty="0">
            <a:latin typeface="Montserrat" pitchFamily="2" charset="77"/>
          </a:endParaRPr>
        </a:p>
        <a:p>
          <a:endParaRPr lang="es-ES" sz="2000" dirty="0">
            <a:latin typeface="Montserrat" pitchFamily="2" charset="77"/>
          </a:endParaRPr>
        </a:p>
        <a:p>
          <a:endParaRPr lang="es-ES" sz="2000" dirty="0">
            <a:latin typeface="Montserrat" pitchFamily="2" charset="77"/>
          </a:endParaRPr>
        </a:p>
        <a:p>
          <a:r>
            <a:rPr lang="es-ES" sz="2000" dirty="0">
              <a:latin typeface="Montserrat" pitchFamily="2" charset="77"/>
            </a:rPr>
            <a:t>50 a 60 años.</a:t>
          </a:r>
        </a:p>
      </dgm:t>
    </dgm:pt>
    <dgm:pt modelId="{BADBDB32-6C1F-5142-A008-B994AFDE33E5}" type="parTrans" cxnId="{C52F658F-3913-B943-9BE6-39F04F926339}">
      <dgm:prSet/>
      <dgm:spPr/>
      <dgm:t>
        <a:bodyPr/>
        <a:lstStyle/>
        <a:p>
          <a:endParaRPr lang="es-ES"/>
        </a:p>
      </dgm:t>
    </dgm:pt>
    <dgm:pt modelId="{9BF0F1CA-B2B0-9342-8674-7005848B95E8}" type="sibTrans" cxnId="{C52F658F-3913-B943-9BE6-39F04F926339}">
      <dgm:prSet/>
      <dgm:spPr/>
      <dgm:t>
        <a:bodyPr/>
        <a:lstStyle/>
        <a:p>
          <a:endParaRPr lang="es-ES"/>
        </a:p>
      </dgm:t>
    </dgm:pt>
    <dgm:pt modelId="{377024FE-4221-1C4A-A307-78ABDF749299}">
      <dgm:prSet phldrT="[Texto]" custT="1"/>
      <dgm:spPr/>
      <dgm:t>
        <a:bodyPr/>
        <a:lstStyle/>
        <a:p>
          <a:endParaRPr lang="es-ES" sz="2000" dirty="0">
            <a:latin typeface="Montserrat" pitchFamily="2" charset="77"/>
          </a:endParaRPr>
        </a:p>
        <a:p>
          <a:endParaRPr lang="es-ES" sz="2000" dirty="0">
            <a:latin typeface="Montserrat" pitchFamily="2" charset="77"/>
          </a:endParaRPr>
        </a:p>
        <a:p>
          <a:endParaRPr lang="es-ES" sz="2000" dirty="0">
            <a:latin typeface="Montserrat" pitchFamily="2" charset="77"/>
          </a:endParaRPr>
        </a:p>
        <a:p>
          <a:r>
            <a:rPr lang="es-ES" sz="2000" dirty="0">
              <a:latin typeface="Montserrat" pitchFamily="2" charset="77"/>
            </a:rPr>
            <a:t>Colombia = amebiano.</a:t>
          </a:r>
        </a:p>
      </dgm:t>
    </dgm:pt>
    <dgm:pt modelId="{9CBD61CA-6FF3-0B48-9B2E-ECDF0778BDE1}" type="parTrans" cxnId="{FDA987E3-CD04-7C4E-BBB7-786D85C16324}">
      <dgm:prSet/>
      <dgm:spPr/>
      <dgm:t>
        <a:bodyPr/>
        <a:lstStyle/>
        <a:p>
          <a:endParaRPr lang="es-ES"/>
        </a:p>
      </dgm:t>
    </dgm:pt>
    <dgm:pt modelId="{A2AD0217-B7CD-5B44-8A45-01C4BA213958}" type="sibTrans" cxnId="{FDA987E3-CD04-7C4E-BBB7-786D85C16324}">
      <dgm:prSet/>
      <dgm:spPr/>
      <dgm:t>
        <a:bodyPr/>
        <a:lstStyle/>
        <a:p>
          <a:endParaRPr lang="es-ES"/>
        </a:p>
      </dgm:t>
    </dgm:pt>
    <dgm:pt modelId="{0F3F8989-CF57-6743-AE7B-B82DF481D8B8}">
      <dgm:prSet phldrT="[Texto]" custT="1"/>
      <dgm:spPr/>
      <dgm:t>
        <a:bodyPr/>
        <a:lstStyle/>
        <a:p>
          <a:endParaRPr lang="es-ES" sz="3000" dirty="0">
            <a:latin typeface="Montserrat" pitchFamily="2" charset="77"/>
          </a:endParaRPr>
        </a:p>
        <a:p>
          <a:endParaRPr lang="es-ES" sz="3000" dirty="0">
            <a:latin typeface="Montserrat" pitchFamily="2" charset="77"/>
          </a:endParaRPr>
        </a:p>
        <a:p>
          <a:r>
            <a:rPr lang="es-ES" sz="2000" dirty="0">
              <a:latin typeface="Montserrat" pitchFamily="2" charset="77"/>
            </a:rPr>
            <a:t>10-40%.</a:t>
          </a:r>
        </a:p>
      </dgm:t>
    </dgm:pt>
    <dgm:pt modelId="{8CE58DDF-82D1-AD4A-A847-0F4C5390A9A6}" type="parTrans" cxnId="{4BFF60F7-24C5-5A4F-AABE-50954A1CDF3D}">
      <dgm:prSet/>
      <dgm:spPr/>
      <dgm:t>
        <a:bodyPr/>
        <a:lstStyle/>
        <a:p>
          <a:endParaRPr lang="es-ES"/>
        </a:p>
      </dgm:t>
    </dgm:pt>
    <dgm:pt modelId="{DB35FF5D-DBBF-8843-B43E-CEBCFB3F2DD5}" type="sibTrans" cxnId="{4BFF60F7-24C5-5A4F-AABE-50954A1CDF3D}">
      <dgm:prSet/>
      <dgm:spPr/>
      <dgm:t>
        <a:bodyPr/>
        <a:lstStyle/>
        <a:p>
          <a:endParaRPr lang="es-ES"/>
        </a:p>
      </dgm:t>
    </dgm:pt>
    <dgm:pt modelId="{514CA3A5-3B48-6B4D-A072-DC6C5D88CB1A}">
      <dgm:prSet phldrT="[Texto]" custT="1"/>
      <dgm:spPr/>
      <dgm:t>
        <a:bodyPr/>
        <a:lstStyle/>
        <a:p>
          <a:endParaRPr lang="es-ES" sz="2000" dirty="0">
            <a:latin typeface="Montserrat" pitchFamily="2" charset="77"/>
          </a:endParaRPr>
        </a:p>
        <a:p>
          <a:endParaRPr lang="es-ES" sz="2000" dirty="0">
            <a:latin typeface="Montserrat" pitchFamily="2" charset="77"/>
          </a:endParaRPr>
        </a:p>
        <a:p>
          <a:endParaRPr lang="es-ES" sz="2000" dirty="0">
            <a:latin typeface="Montserrat" pitchFamily="2" charset="77"/>
          </a:endParaRPr>
        </a:p>
        <a:p>
          <a:r>
            <a:rPr lang="es-ES" sz="2000" dirty="0">
              <a:latin typeface="Montserrat" pitchFamily="2" charset="77"/>
            </a:rPr>
            <a:t>Variable.</a:t>
          </a:r>
        </a:p>
      </dgm:t>
    </dgm:pt>
    <dgm:pt modelId="{04BC209B-A4AB-734C-92B9-50E6CC3EC159}" type="parTrans" cxnId="{7B1B575E-092E-124E-A502-C38A19DAA3E6}">
      <dgm:prSet/>
      <dgm:spPr/>
      <dgm:t>
        <a:bodyPr/>
        <a:lstStyle/>
        <a:p>
          <a:endParaRPr lang="es-ES"/>
        </a:p>
      </dgm:t>
    </dgm:pt>
    <dgm:pt modelId="{1D672DC2-FD6D-A442-9BC7-0C11F9311953}" type="sibTrans" cxnId="{7B1B575E-092E-124E-A502-C38A19DAA3E6}">
      <dgm:prSet/>
      <dgm:spPr/>
      <dgm:t>
        <a:bodyPr/>
        <a:lstStyle/>
        <a:p>
          <a:endParaRPr lang="es-ES"/>
        </a:p>
      </dgm:t>
    </dgm:pt>
    <dgm:pt modelId="{2D52A4A1-EF24-B046-8656-731860C293A5}" type="pres">
      <dgm:prSet presAssocID="{A04CEE13-6208-0C4F-87A9-1D5A3F2C7715}" presName="diagram" presStyleCnt="0">
        <dgm:presLayoutVars>
          <dgm:dir/>
          <dgm:resizeHandles val="exact"/>
        </dgm:presLayoutVars>
      </dgm:prSet>
      <dgm:spPr/>
    </dgm:pt>
    <dgm:pt modelId="{6E919A23-4A34-5E41-9F5B-C28A8BA0D4BD}" type="pres">
      <dgm:prSet presAssocID="{114E983F-2033-EF4E-B1A3-66AEA67CB2CF}" presName="node" presStyleLbl="node1" presStyleIdx="0" presStyleCnt="5">
        <dgm:presLayoutVars>
          <dgm:bulletEnabled val="1"/>
        </dgm:presLayoutVars>
      </dgm:prSet>
      <dgm:spPr/>
    </dgm:pt>
    <dgm:pt modelId="{014FA28E-51DC-2242-8171-92D692E0A69D}" type="pres">
      <dgm:prSet presAssocID="{4E9AAD5A-AB81-6343-A297-C72501D5970A}" presName="sibTrans" presStyleCnt="0"/>
      <dgm:spPr/>
    </dgm:pt>
    <dgm:pt modelId="{C4BFB080-0B97-D142-B65B-F394C684439A}" type="pres">
      <dgm:prSet presAssocID="{8AA12E35-B1D6-624A-8260-A55C06035888}" presName="node" presStyleLbl="node1" presStyleIdx="1" presStyleCnt="5">
        <dgm:presLayoutVars>
          <dgm:bulletEnabled val="1"/>
        </dgm:presLayoutVars>
      </dgm:prSet>
      <dgm:spPr/>
    </dgm:pt>
    <dgm:pt modelId="{CE998544-EB53-F445-94A8-CF4EE28EB054}" type="pres">
      <dgm:prSet presAssocID="{9BF0F1CA-B2B0-9342-8674-7005848B95E8}" presName="sibTrans" presStyleCnt="0"/>
      <dgm:spPr/>
    </dgm:pt>
    <dgm:pt modelId="{F621B884-A52C-524D-AA73-7DC84AF860F5}" type="pres">
      <dgm:prSet presAssocID="{514CA3A5-3B48-6B4D-A072-DC6C5D88CB1A}" presName="node" presStyleLbl="node1" presStyleIdx="2" presStyleCnt="5">
        <dgm:presLayoutVars>
          <dgm:bulletEnabled val="1"/>
        </dgm:presLayoutVars>
      </dgm:prSet>
      <dgm:spPr/>
    </dgm:pt>
    <dgm:pt modelId="{80F7C287-A49F-D744-83F6-6551D6767858}" type="pres">
      <dgm:prSet presAssocID="{1D672DC2-FD6D-A442-9BC7-0C11F9311953}" presName="sibTrans" presStyleCnt="0"/>
      <dgm:spPr/>
    </dgm:pt>
    <dgm:pt modelId="{03225A2E-1D4C-F041-9160-A87D924941A6}" type="pres">
      <dgm:prSet presAssocID="{377024FE-4221-1C4A-A307-78ABDF749299}" presName="node" presStyleLbl="node1" presStyleIdx="3" presStyleCnt="5" custScaleX="124979" custLinFactNeighborX="13001" custLinFactNeighborY="133">
        <dgm:presLayoutVars>
          <dgm:bulletEnabled val="1"/>
        </dgm:presLayoutVars>
      </dgm:prSet>
      <dgm:spPr/>
    </dgm:pt>
    <dgm:pt modelId="{2C2C5E52-A0A8-1849-8231-3797B7AE6B5D}" type="pres">
      <dgm:prSet presAssocID="{A2AD0217-B7CD-5B44-8A45-01C4BA213958}" presName="sibTrans" presStyleCnt="0"/>
      <dgm:spPr/>
    </dgm:pt>
    <dgm:pt modelId="{5BD78447-EBAA-FD44-B18B-2937AC69707A}" type="pres">
      <dgm:prSet presAssocID="{0F3F8989-CF57-6743-AE7B-B82DF481D8B8}" presName="node" presStyleLbl="node1" presStyleIdx="4" presStyleCnt="5" custLinFactNeighborX="24931" custLinFactNeighborY="-4479">
        <dgm:presLayoutVars>
          <dgm:bulletEnabled val="1"/>
        </dgm:presLayoutVars>
      </dgm:prSet>
      <dgm:spPr/>
    </dgm:pt>
  </dgm:ptLst>
  <dgm:cxnLst>
    <dgm:cxn modelId="{8E81AC3D-73C9-6B4A-B10B-1B82ACA5AEBF}" type="presOf" srcId="{114E983F-2033-EF4E-B1A3-66AEA67CB2CF}" destId="{6E919A23-4A34-5E41-9F5B-C28A8BA0D4BD}" srcOrd="0" destOrd="0" presId="urn:microsoft.com/office/officeart/2005/8/layout/default"/>
    <dgm:cxn modelId="{1AAEC65B-61E2-4544-97AE-386310F9220C}" type="presOf" srcId="{A04CEE13-6208-0C4F-87A9-1D5A3F2C7715}" destId="{2D52A4A1-EF24-B046-8656-731860C293A5}" srcOrd="0" destOrd="0" presId="urn:microsoft.com/office/officeart/2005/8/layout/default"/>
    <dgm:cxn modelId="{7B1B575E-092E-124E-A502-C38A19DAA3E6}" srcId="{A04CEE13-6208-0C4F-87A9-1D5A3F2C7715}" destId="{514CA3A5-3B48-6B4D-A072-DC6C5D88CB1A}" srcOrd="2" destOrd="0" parTransId="{04BC209B-A4AB-734C-92B9-50E6CC3EC159}" sibTransId="{1D672DC2-FD6D-A442-9BC7-0C11F9311953}"/>
    <dgm:cxn modelId="{17427E6C-D5F0-E047-A099-7F1D72EFE7E5}" type="presOf" srcId="{514CA3A5-3B48-6B4D-A072-DC6C5D88CB1A}" destId="{F621B884-A52C-524D-AA73-7DC84AF860F5}" srcOrd="0" destOrd="0" presId="urn:microsoft.com/office/officeart/2005/8/layout/default"/>
    <dgm:cxn modelId="{1791FF53-AF7B-6842-BF73-EBDFE7DC6F5D}" type="presOf" srcId="{0F3F8989-CF57-6743-AE7B-B82DF481D8B8}" destId="{5BD78447-EBAA-FD44-B18B-2937AC69707A}" srcOrd="0" destOrd="0" presId="urn:microsoft.com/office/officeart/2005/8/layout/default"/>
    <dgm:cxn modelId="{25852B56-B7D3-2540-977C-B82AD326F595}" srcId="{A04CEE13-6208-0C4F-87A9-1D5A3F2C7715}" destId="{114E983F-2033-EF4E-B1A3-66AEA67CB2CF}" srcOrd="0" destOrd="0" parTransId="{06D37511-D736-2347-806D-6F94EA71F324}" sibTransId="{4E9AAD5A-AB81-6343-A297-C72501D5970A}"/>
    <dgm:cxn modelId="{C52F658F-3913-B943-9BE6-39F04F926339}" srcId="{A04CEE13-6208-0C4F-87A9-1D5A3F2C7715}" destId="{8AA12E35-B1D6-624A-8260-A55C06035888}" srcOrd="1" destOrd="0" parTransId="{BADBDB32-6C1F-5142-A008-B994AFDE33E5}" sibTransId="{9BF0F1CA-B2B0-9342-8674-7005848B95E8}"/>
    <dgm:cxn modelId="{F6E0E1B9-9205-A341-B2E7-D407DC2D476F}" type="presOf" srcId="{377024FE-4221-1C4A-A307-78ABDF749299}" destId="{03225A2E-1D4C-F041-9160-A87D924941A6}" srcOrd="0" destOrd="0" presId="urn:microsoft.com/office/officeart/2005/8/layout/default"/>
    <dgm:cxn modelId="{98BA32E2-BC57-0A4C-8C21-D825D01EEC35}" type="presOf" srcId="{8AA12E35-B1D6-624A-8260-A55C06035888}" destId="{C4BFB080-0B97-D142-B65B-F394C684439A}" srcOrd="0" destOrd="0" presId="urn:microsoft.com/office/officeart/2005/8/layout/default"/>
    <dgm:cxn modelId="{FDA987E3-CD04-7C4E-BBB7-786D85C16324}" srcId="{A04CEE13-6208-0C4F-87A9-1D5A3F2C7715}" destId="{377024FE-4221-1C4A-A307-78ABDF749299}" srcOrd="3" destOrd="0" parTransId="{9CBD61CA-6FF3-0B48-9B2E-ECDF0778BDE1}" sibTransId="{A2AD0217-B7CD-5B44-8A45-01C4BA213958}"/>
    <dgm:cxn modelId="{4BFF60F7-24C5-5A4F-AABE-50954A1CDF3D}" srcId="{A04CEE13-6208-0C4F-87A9-1D5A3F2C7715}" destId="{0F3F8989-CF57-6743-AE7B-B82DF481D8B8}" srcOrd="4" destOrd="0" parTransId="{8CE58DDF-82D1-AD4A-A847-0F4C5390A9A6}" sibTransId="{DB35FF5D-DBBF-8843-B43E-CEBCFB3F2DD5}"/>
    <dgm:cxn modelId="{61F709A7-BAB5-7B4D-9EC4-C0B388931BA6}" type="presParOf" srcId="{2D52A4A1-EF24-B046-8656-731860C293A5}" destId="{6E919A23-4A34-5E41-9F5B-C28A8BA0D4BD}" srcOrd="0" destOrd="0" presId="urn:microsoft.com/office/officeart/2005/8/layout/default"/>
    <dgm:cxn modelId="{994CA273-F8E0-784F-8AFD-1449F95F54D7}" type="presParOf" srcId="{2D52A4A1-EF24-B046-8656-731860C293A5}" destId="{014FA28E-51DC-2242-8171-92D692E0A69D}" srcOrd="1" destOrd="0" presId="urn:microsoft.com/office/officeart/2005/8/layout/default"/>
    <dgm:cxn modelId="{729B58C4-8974-5A43-9449-780F06938519}" type="presParOf" srcId="{2D52A4A1-EF24-B046-8656-731860C293A5}" destId="{C4BFB080-0B97-D142-B65B-F394C684439A}" srcOrd="2" destOrd="0" presId="urn:microsoft.com/office/officeart/2005/8/layout/default"/>
    <dgm:cxn modelId="{BB37FD32-2E22-D94A-A753-75DF2751454E}" type="presParOf" srcId="{2D52A4A1-EF24-B046-8656-731860C293A5}" destId="{CE998544-EB53-F445-94A8-CF4EE28EB054}" srcOrd="3" destOrd="0" presId="urn:microsoft.com/office/officeart/2005/8/layout/default"/>
    <dgm:cxn modelId="{E137B633-6DD9-3A49-B52C-27AAAF1D1AAD}" type="presParOf" srcId="{2D52A4A1-EF24-B046-8656-731860C293A5}" destId="{F621B884-A52C-524D-AA73-7DC84AF860F5}" srcOrd="4" destOrd="0" presId="urn:microsoft.com/office/officeart/2005/8/layout/default"/>
    <dgm:cxn modelId="{1F73CC4D-50FE-2F42-B6E4-C6E0E48CE983}" type="presParOf" srcId="{2D52A4A1-EF24-B046-8656-731860C293A5}" destId="{80F7C287-A49F-D744-83F6-6551D6767858}" srcOrd="5" destOrd="0" presId="urn:microsoft.com/office/officeart/2005/8/layout/default"/>
    <dgm:cxn modelId="{DC1ED7F7-59E4-EF4C-AF0E-0DBDF45C95C2}" type="presParOf" srcId="{2D52A4A1-EF24-B046-8656-731860C293A5}" destId="{03225A2E-1D4C-F041-9160-A87D924941A6}" srcOrd="6" destOrd="0" presId="urn:microsoft.com/office/officeart/2005/8/layout/default"/>
    <dgm:cxn modelId="{FFD961AA-3008-8944-B2D6-E7AFA6FB9B33}" type="presParOf" srcId="{2D52A4A1-EF24-B046-8656-731860C293A5}" destId="{2C2C5E52-A0A8-1849-8231-3797B7AE6B5D}" srcOrd="7" destOrd="0" presId="urn:microsoft.com/office/officeart/2005/8/layout/default"/>
    <dgm:cxn modelId="{9885583C-D8EF-4E4A-8C3D-5C63F5F8453A}" type="presParOf" srcId="{2D52A4A1-EF24-B046-8656-731860C293A5}" destId="{5BD78447-EBAA-FD44-B18B-2937AC69707A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F86280-1FDD-474D-98EF-00ED108CD805}" type="doc">
      <dgm:prSet loTypeId="urn:microsoft.com/office/officeart/2005/8/layout/hProcess9" loCatId="" qsTypeId="urn:microsoft.com/office/officeart/2005/8/quickstyle/simple1" qsCatId="simple" csTypeId="urn:microsoft.com/office/officeart/2005/8/colors/colorful5" csCatId="colorful" phldr="1"/>
      <dgm:spPr/>
    </dgm:pt>
    <dgm:pt modelId="{FF3B07A3-8FD6-6446-B81A-9A66F8CBE251}">
      <dgm:prSet phldrT="[Texto]"/>
      <dgm:spPr/>
      <dgm:t>
        <a:bodyPr/>
        <a:lstStyle/>
        <a:p>
          <a:r>
            <a:rPr lang="es-ES" b="1" dirty="0">
              <a:latin typeface="Montserrat" pitchFamily="2" charset="77"/>
            </a:rPr>
            <a:t>Diabetes Mellitus </a:t>
          </a:r>
        </a:p>
        <a:p>
          <a:r>
            <a:rPr lang="es-ES" dirty="0">
              <a:latin typeface="Montserrat" pitchFamily="2" charset="77"/>
            </a:rPr>
            <a:t>29.3-44.3%.</a:t>
          </a:r>
        </a:p>
        <a:p>
          <a:r>
            <a:rPr lang="es-ES" dirty="0">
              <a:latin typeface="Montserrat" pitchFamily="2" charset="77"/>
            </a:rPr>
            <a:t>Abscesos Múltiples. </a:t>
          </a:r>
        </a:p>
      </dgm:t>
    </dgm:pt>
    <dgm:pt modelId="{07F2E23C-D7E4-CD43-A736-4DCC46CF5885}" type="parTrans" cxnId="{CA6E46DE-426D-D348-AEFA-4229B38F7002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BF7CCE3F-7630-9A40-8D81-201DD826FB23}" type="sibTrans" cxnId="{CA6E46DE-426D-D348-AEFA-4229B38F7002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91A157EB-3C8E-AD4B-A28A-28B2934C07F2}">
      <dgm:prSet phldrT="[Texto]"/>
      <dgm:spPr/>
      <dgm:t>
        <a:bodyPr/>
        <a:lstStyle/>
        <a:p>
          <a:r>
            <a:rPr lang="es-ES" b="1" dirty="0">
              <a:latin typeface="Montserrat" pitchFamily="2" charset="77"/>
            </a:rPr>
            <a:t>Cirrosis </a:t>
          </a:r>
        </a:p>
        <a:p>
          <a:r>
            <a:rPr lang="es-ES" dirty="0">
              <a:latin typeface="Montserrat" pitchFamily="2" charset="77"/>
            </a:rPr>
            <a:t>15.4 &gt; probabilidad AH. </a:t>
          </a:r>
        </a:p>
      </dgm:t>
    </dgm:pt>
    <dgm:pt modelId="{AE930C8C-AABC-5245-A38D-F073FCF91C55}" type="parTrans" cxnId="{5591561D-C52B-1240-8A85-9BE36D8029D5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E99C7E4A-4E3D-4045-8AE3-C1E5A47D304D}" type="sibTrans" cxnId="{5591561D-C52B-1240-8A85-9BE36D8029D5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F8B2531F-A803-A940-A436-03EE09F89FCF}">
      <dgm:prSet phldrT="[Texto]"/>
      <dgm:spPr/>
      <dgm:t>
        <a:bodyPr/>
        <a:lstStyle/>
        <a:p>
          <a:r>
            <a:rPr lang="es-ES" dirty="0">
              <a:latin typeface="Montserrat" pitchFamily="2" charset="77"/>
            </a:rPr>
            <a:t>Terapia inmunosupresora.</a:t>
          </a:r>
        </a:p>
        <a:p>
          <a:r>
            <a:rPr lang="es-ES" dirty="0">
              <a:latin typeface="Montserrat" pitchFamily="2" charset="77"/>
            </a:rPr>
            <a:t>Esplenectomía.</a:t>
          </a:r>
        </a:p>
        <a:p>
          <a:r>
            <a:rPr lang="es-ES" dirty="0">
              <a:latin typeface="Montserrat" pitchFamily="2" charset="77"/>
            </a:rPr>
            <a:t>Malignidades hematológicas.</a:t>
          </a:r>
        </a:p>
        <a:p>
          <a:r>
            <a:rPr lang="es-ES" dirty="0">
              <a:latin typeface="Montserrat" pitchFamily="2" charset="77"/>
            </a:rPr>
            <a:t>Factores </a:t>
          </a:r>
          <a:r>
            <a:rPr lang="es-ES" dirty="0" err="1">
              <a:latin typeface="Montserrat" pitchFamily="2" charset="77"/>
            </a:rPr>
            <a:t>locoregionales</a:t>
          </a:r>
          <a:r>
            <a:rPr lang="es-ES" dirty="0">
              <a:latin typeface="Montserrat" pitchFamily="2" charset="77"/>
            </a:rPr>
            <a:t>. </a:t>
          </a:r>
        </a:p>
      </dgm:t>
    </dgm:pt>
    <dgm:pt modelId="{FEFA46F3-2FA9-7E41-9374-CC66729FD69E}" type="parTrans" cxnId="{29754BCF-9D27-1247-89FC-FCDA4D48469F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92A5050C-B2C1-3540-BE1E-9F38237D3517}" type="sibTrans" cxnId="{29754BCF-9D27-1247-89FC-FCDA4D48469F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F0CAFF66-0C2E-0144-A725-3CADA7E34E10}" type="pres">
      <dgm:prSet presAssocID="{47F86280-1FDD-474D-98EF-00ED108CD805}" presName="CompostProcess" presStyleCnt="0">
        <dgm:presLayoutVars>
          <dgm:dir/>
          <dgm:resizeHandles val="exact"/>
        </dgm:presLayoutVars>
      </dgm:prSet>
      <dgm:spPr/>
    </dgm:pt>
    <dgm:pt modelId="{CAC1015A-4E9A-1944-A4B1-E675CF3814B1}" type="pres">
      <dgm:prSet presAssocID="{47F86280-1FDD-474D-98EF-00ED108CD805}" presName="arrow" presStyleLbl="bgShp" presStyleIdx="0" presStyleCnt="1"/>
      <dgm:spPr/>
    </dgm:pt>
    <dgm:pt modelId="{1C8AE3F3-134F-4441-9571-C06E74198230}" type="pres">
      <dgm:prSet presAssocID="{47F86280-1FDD-474D-98EF-00ED108CD805}" presName="linearProcess" presStyleCnt="0"/>
      <dgm:spPr/>
    </dgm:pt>
    <dgm:pt modelId="{23B2F529-147D-9940-BAC3-11A344956319}" type="pres">
      <dgm:prSet presAssocID="{FF3B07A3-8FD6-6446-B81A-9A66F8CBE251}" presName="textNode" presStyleLbl="node1" presStyleIdx="0" presStyleCnt="3">
        <dgm:presLayoutVars>
          <dgm:bulletEnabled val="1"/>
        </dgm:presLayoutVars>
      </dgm:prSet>
      <dgm:spPr/>
    </dgm:pt>
    <dgm:pt modelId="{9B72790D-F991-3B45-AC51-9286A3B4B3A9}" type="pres">
      <dgm:prSet presAssocID="{BF7CCE3F-7630-9A40-8D81-201DD826FB23}" presName="sibTrans" presStyleCnt="0"/>
      <dgm:spPr/>
    </dgm:pt>
    <dgm:pt modelId="{CB8977D9-F4B2-C746-8B7F-8BE7D8E699F4}" type="pres">
      <dgm:prSet presAssocID="{91A157EB-3C8E-AD4B-A28A-28B2934C07F2}" presName="textNode" presStyleLbl="node1" presStyleIdx="1" presStyleCnt="3">
        <dgm:presLayoutVars>
          <dgm:bulletEnabled val="1"/>
        </dgm:presLayoutVars>
      </dgm:prSet>
      <dgm:spPr/>
    </dgm:pt>
    <dgm:pt modelId="{9E0B7292-EB09-DD41-B7E4-1F4AC4313552}" type="pres">
      <dgm:prSet presAssocID="{E99C7E4A-4E3D-4045-8AE3-C1E5A47D304D}" presName="sibTrans" presStyleCnt="0"/>
      <dgm:spPr/>
    </dgm:pt>
    <dgm:pt modelId="{903D9F8A-FC2B-0740-AC9E-1FF6773D720F}" type="pres">
      <dgm:prSet presAssocID="{F8B2531F-A803-A940-A436-03EE09F89FCF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8366140D-F59D-D843-98BC-FFA142C5703D}" type="presOf" srcId="{91A157EB-3C8E-AD4B-A28A-28B2934C07F2}" destId="{CB8977D9-F4B2-C746-8B7F-8BE7D8E699F4}" srcOrd="0" destOrd="0" presId="urn:microsoft.com/office/officeart/2005/8/layout/hProcess9"/>
    <dgm:cxn modelId="{5591561D-C52B-1240-8A85-9BE36D8029D5}" srcId="{47F86280-1FDD-474D-98EF-00ED108CD805}" destId="{91A157EB-3C8E-AD4B-A28A-28B2934C07F2}" srcOrd="1" destOrd="0" parTransId="{AE930C8C-AABC-5245-A38D-F073FCF91C55}" sibTransId="{E99C7E4A-4E3D-4045-8AE3-C1E5A47D304D}"/>
    <dgm:cxn modelId="{BFFA5893-257C-8541-8884-E4AA72F563FC}" type="presOf" srcId="{FF3B07A3-8FD6-6446-B81A-9A66F8CBE251}" destId="{23B2F529-147D-9940-BAC3-11A344956319}" srcOrd="0" destOrd="0" presId="urn:microsoft.com/office/officeart/2005/8/layout/hProcess9"/>
    <dgm:cxn modelId="{24C0CCCA-2363-F840-AE67-A358BFF2E456}" type="presOf" srcId="{47F86280-1FDD-474D-98EF-00ED108CD805}" destId="{F0CAFF66-0C2E-0144-A725-3CADA7E34E10}" srcOrd="0" destOrd="0" presId="urn:microsoft.com/office/officeart/2005/8/layout/hProcess9"/>
    <dgm:cxn modelId="{29754BCF-9D27-1247-89FC-FCDA4D48469F}" srcId="{47F86280-1FDD-474D-98EF-00ED108CD805}" destId="{F8B2531F-A803-A940-A436-03EE09F89FCF}" srcOrd="2" destOrd="0" parTransId="{FEFA46F3-2FA9-7E41-9374-CC66729FD69E}" sibTransId="{92A5050C-B2C1-3540-BE1E-9F38237D3517}"/>
    <dgm:cxn modelId="{CA6E46DE-426D-D348-AEFA-4229B38F7002}" srcId="{47F86280-1FDD-474D-98EF-00ED108CD805}" destId="{FF3B07A3-8FD6-6446-B81A-9A66F8CBE251}" srcOrd="0" destOrd="0" parTransId="{07F2E23C-D7E4-CD43-A736-4DCC46CF5885}" sibTransId="{BF7CCE3F-7630-9A40-8D81-201DD826FB23}"/>
    <dgm:cxn modelId="{9C00D8ED-8C99-7D4E-A6FA-60998FB50E63}" type="presOf" srcId="{F8B2531F-A803-A940-A436-03EE09F89FCF}" destId="{903D9F8A-FC2B-0740-AC9E-1FF6773D720F}" srcOrd="0" destOrd="0" presId="urn:microsoft.com/office/officeart/2005/8/layout/hProcess9"/>
    <dgm:cxn modelId="{40F84BF0-32DB-9943-8DB1-E9162CBBF8D0}" type="presParOf" srcId="{F0CAFF66-0C2E-0144-A725-3CADA7E34E10}" destId="{CAC1015A-4E9A-1944-A4B1-E675CF3814B1}" srcOrd="0" destOrd="0" presId="urn:microsoft.com/office/officeart/2005/8/layout/hProcess9"/>
    <dgm:cxn modelId="{D6C07FC8-2011-FA43-A7DC-6073896A195D}" type="presParOf" srcId="{F0CAFF66-0C2E-0144-A725-3CADA7E34E10}" destId="{1C8AE3F3-134F-4441-9571-C06E74198230}" srcOrd="1" destOrd="0" presId="urn:microsoft.com/office/officeart/2005/8/layout/hProcess9"/>
    <dgm:cxn modelId="{B8056C29-5CAB-8648-A5CB-327A692C37FA}" type="presParOf" srcId="{1C8AE3F3-134F-4441-9571-C06E74198230}" destId="{23B2F529-147D-9940-BAC3-11A344956319}" srcOrd="0" destOrd="0" presId="urn:microsoft.com/office/officeart/2005/8/layout/hProcess9"/>
    <dgm:cxn modelId="{E0AA992C-3648-FB4A-B53C-AA4A9E24EDD9}" type="presParOf" srcId="{1C8AE3F3-134F-4441-9571-C06E74198230}" destId="{9B72790D-F991-3B45-AC51-9286A3B4B3A9}" srcOrd="1" destOrd="0" presId="urn:microsoft.com/office/officeart/2005/8/layout/hProcess9"/>
    <dgm:cxn modelId="{47844DAB-81F2-A946-82A3-CDBF827CBE91}" type="presParOf" srcId="{1C8AE3F3-134F-4441-9571-C06E74198230}" destId="{CB8977D9-F4B2-C746-8B7F-8BE7D8E699F4}" srcOrd="2" destOrd="0" presId="urn:microsoft.com/office/officeart/2005/8/layout/hProcess9"/>
    <dgm:cxn modelId="{4E3010F6-85CC-B648-97E9-1F63496994DD}" type="presParOf" srcId="{1C8AE3F3-134F-4441-9571-C06E74198230}" destId="{9E0B7292-EB09-DD41-B7E4-1F4AC4313552}" srcOrd="3" destOrd="0" presId="urn:microsoft.com/office/officeart/2005/8/layout/hProcess9"/>
    <dgm:cxn modelId="{CA293217-DD3A-2141-BD07-49F99A1DAFA5}" type="presParOf" srcId="{1C8AE3F3-134F-4441-9571-C06E74198230}" destId="{903D9F8A-FC2B-0740-AC9E-1FF6773D720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CBB0A24-3D08-0F40-85C8-F322EC9A0ED7}" type="doc">
      <dgm:prSet loTypeId="urn:microsoft.com/office/officeart/2005/8/layout/list1" loCatId="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B5B77828-74A0-8E43-BC71-0E39798100AF}">
      <dgm:prSet phldrT="[Texto]" custT="1"/>
      <dgm:spPr/>
      <dgm:t>
        <a:bodyPr/>
        <a:lstStyle/>
        <a:p>
          <a:r>
            <a:rPr lang="es-ES" sz="1800" dirty="0">
              <a:latin typeface="Montserrat" pitchFamily="2" charset="77"/>
            </a:rPr>
            <a:t>Después de toma de hemocultivos y drenaje percutáneo.</a:t>
          </a:r>
        </a:p>
      </dgm:t>
    </dgm:pt>
    <dgm:pt modelId="{D06B8485-7E9F-754B-B81F-00F84D9CA18F}" type="parTrans" cxnId="{3801BA55-DEC8-764C-A707-CB19A99C2054}">
      <dgm:prSet/>
      <dgm:spPr/>
      <dgm:t>
        <a:bodyPr/>
        <a:lstStyle/>
        <a:p>
          <a:endParaRPr lang="es-ES" sz="1800">
            <a:latin typeface="Montserrat" pitchFamily="2" charset="77"/>
          </a:endParaRPr>
        </a:p>
      </dgm:t>
    </dgm:pt>
    <dgm:pt modelId="{81C4C257-FF0B-A24D-BA94-8332A33934C3}" type="sibTrans" cxnId="{3801BA55-DEC8-764C-A707-CB19A99C2054}">
      <dgm:prSet/>
      <dgm:spPr/>
      <dgm:t>
        <a:bodyPr/>
        <a:lstStyle/>
        <a:p>
          <a:endParaRPr lang="es-ES" sz="1800">
            <a:latin typeface="Montserrat" pitchFamily="2" charset="77"/>
          </a:endParaRPr>
        </a:p>
      </dgm:t>
    </dgm:pt>
    <dgm:pt modelId="{7D6E6B98-6D16-104A-8CAD-ECA5A25AE091}">
      <dgm:prSet phldrT="[Texto]" custT="1"/>
      <dgm:spPr/>
      <dgm:t>
        <a:bodyPr/>
        <a:lstStyle/>
        <a:p>
          <a:r>
            <a:rPr lang="es-ES" sz="1800" dirty="0">
              <a:latin typeface="Montserrat" pitchFamily="2" charset="77"/>
            </a:rPr>
            <a:t>E. </a:t>
          </a:r>
          <a:r>
            <a:rPr lang="es-ES" sz="1800" dirty="0" err="1">
              <a:latin typeface="Montserrat" pitchFamily="2" charset="77"/>
            </a:rPr>
            <a:t>histolytica</a:t>
          </a:r>
          <a:r>
            <a:rPr lang="es-ES" sz="1800" dirty="0">
              <a:latin typeface="Montserrat" pitchFamily="2" charset="77"/>
            </a:rPr>
            <a:t> debe cubrirse. </a:t>
          </a:r>
        </a:p>
      </dgm:t>
    </dgm:pt>
    <dgm:pt modelId="{CFDE7C8D-740B-1640-B76F-FFFADB9A1175}" type="parTrans" cxnId="{05849876-2AD5-9F41-B618-A89BAC5353B9}">
      <dgm:prSet/>
      <dgm:spPr/>
      <dgm:t>
        <a:bodyPr/>
        <a:lstStyle/>
        <a:p>
          <a:endParaRPr lang="es-ES" sz="1800">
            <a:latin typeface="Montserrat" pitchFamily="2" charset="77"/>
          </a:endParaRPr>
        </a:p>
      </dgm:t>
    </dgm:pt>
    <dgm:pt modelId="{6169CBDA-B4A9-7341-8E47-E8DBE2C12595}" type="sibTrans" cxnId="{05849876-2AD5-9F41-B618-A89BAC5353B9}">
      <dgm:prSet/>
      <dgm:spPr/>
      <dgm:t>
        <a:bodyPr/>
        <a:lstStyle/>
        <a:p>
          <a:endParaRPr lang="es-ES" sz="1800">
            <a:latin typeface="Montserrat" pitchFamily="2" charset="77"/>
          </a:endParaRPr>
        </a:p>
      </dgm:t>
    </dgm:pt>
    <dgm:pt modelId="{D759E36A-5F2D-884A-AB6E-7D0C1C767103}">
      <dgm:prSet phldrT="[Texto]" custT="1"/>
      <dgm:spPr/>
      <dgm:t>
        <a:bodyPr/>
        <a:lstStyle/>
        <a:p>
          <a:r>
            <a:rPr lang="es-ES" sz="1800" dirty="0">
              <a:latin typeface="Montserrat" pitchFamily="2" charset="77"/>
            </a:rPr>
            <a:t>Adecuado drenaje 10-14 días IV completar 3-4 semanas oral. No adecuado drenaje 10-14 días IV completar 6 semanas oral.</a:t>
          </a:r>
        </a:p>
      </dgm:t>
    </dgm:pt>
    <dgm:pt modelId="{CEFE5DEC-A259-FB47-A019-6DE21D652127}" type="parTrans" cxnId="{4E82803E-D8E8-AE4C-B44E-689A8BADBFC7}">
      <dgm:prSet/>
      <dgm:spPr/>
      <dgm:t>
        <a:bodyPr/>
        <a:lstStyle/>
        <a:p>
          <a:endParaRPr lang="es-ES" sz="1800">
            <a:latin typeface="Montserrat" pitchFamily="2" charset="77"/>
          </a:endParaRPr>
        </a:p>
      </dgm:t>
    </dgm:pt>
    <dgm:pt modelId="{F6F3901D-28FE-5B46-B249-5F5BC8100CBA}" type="sibTrans" cxnId="{4E82803E-D8E8-AE4C-B44E-689A8BADBFC7}">
      <dgm:prSet/>
      <dgm:spPr/>
      <dgm:t>
        <a:bodyPr/>
        <a:lstStyle/>
        <a:p>
          <a:endParaRPr lang="es-ES" sz="1800">
            <a:latin typeface="Montserrat" pitchFamily="2" charset="77"/>
          </a:endParaRPr>
        </a:p>
      </dgm:t>
    </dgm:pt>
    <dgm:pt modelId="{68C4FB6C-9379-0D41-8BCC-B2B01BCE76FF}">
      <dgm:prSet phldrT="[Texto]" custT="1"/>
      <dgm:spPr/>
      <dgm:t>
        <a:bodyPr/>
        <a:lstStyle/>
        <a:p>
          <a:r>
            <a:rPr lang="es-ES" sz="1800" dirty="0">
              <a:latin typeface="Montserrat" pitchFamily="2" charset="77"/>
            </a:rPr>
            <a:t>Abscesos amebianos, agentes tisulares (</a:t>
          </a:r>
          <a:r>
            <a:rPr lang="es-ES" sz="1800" dirty="0" err="1">
              <a:latin typeface="Montserrat" pitchFamily="2" charset="77"/>
            </a:rPr>
            <a:t>metronidazol</a:t>
          </a:r>
          <a:r>
            <a:rPr lang="es-ES" sz="1800" dirty="0">
              <a:latin typeface="Montserrat" pitchFamily="2" charset="77"/>
            </a:rPr>
            <a:t>)  seguido de agente </a:t>
          </a:r>
          <a:r>
            <a:rPr lang="es-ES" sz="1800" dirty="0" err="1">
              <a:latin typeface="Montserrat" pitchFamily="2" charset="77"/>
            </a:rPr>
            <a:t>luminal</a:t>
          </a:r>
          <a:r>
            <a:rPr lang="es-ES" sz="1800" dirty="0">
              <a:latin typeface="Montserrat" pitchFamily="2" charset="77"/>
            </a:rPr>
            <a:t> (</a:t>
          </a:r>
          <a:r>
            <a:rPr lang="es-ES" sz="1800" dirty="0" err="1">
              <a:latin typeface="Montserrat" pitchFamily="2" charset="77"/>
            </a:rPr>
            <a:t>paramomicina</a:t>
          </a:r>
          <a:r>
            <a:rPr lang="es-ES" sz="1800" dirty="0">
              <a:latin typeface="Montserrat" pitchFamily="2" charset="77"/>
            </a:rPr>
            <a:t>).</a:t>
          </a:r>
        </a:p>
      </dgm:t>
    </dgm:pt>
    <dgm:pt modelId="{653820E3-CFBE-2A4F-9CC0-D683DD95D325}" type="parTrans" cxnId="{77D1D3E6-4D95-F945-8680-878C03BCCE04}">
      <dgm:prSet/>
      <dgm:spPr/>
      <dgm:t>
        <a:bodyPr/>
        <a:lstStyle/>
        <a:p>
          <a:endParaRPr lang="es-ES" sz="1800">
            <a:latin typeface="Montserrat" pitchFamily="2" charset="77"/>
          </a:endParaRPr>
        </a:p>
      </dgm:t>
    </dgm:pt>
    <dgm:pt modelId="{27BD040E-D8F5-A64B-991E-497F6EF739B8}" type="sibTrans" cxnId="{77D1D3E6-4D95-F945-8680-878C03BCCE04}">
      <dgm:prSet/>
      <dgm:spPr/>
      <dgm:t>
        <a:bodyPr/>
        <a:lstStyle/>
        <a:p>
          <a:endParaRPr lang="es-ES" sz="1800">
            <a:latin typeface="Montserrat" pitchFamily="2" charset="77"/>
          </a:endParaRPr>
        </a:p>
      </dgm:t>
    </dgm:pt>
    <dgm:pt modelId="{F8754261-BFA8-914B-8CF6-32ABD2C11C31}" type="pres">
      <dgm:prSet presAssocID="{2CBB0A24-3D08-0F40-85C8-F322EC9A0ED7}" presName="linear" presStyleCnt="0">
        <dgm:presLayoutVars>
          <dgm:dir/>
          <dgm:animLvl val="lvl"/>
          <dgm:resizeHandles val="exact"/>
        </dgm:presLayoutVars>
      </dgm:prSet>
      <dgm:spPr/>
    </dgm:pt>
    <dgm:pt modelId="{4A00E059-76F9-E04B-A65C-7B0CA0B49C7E}" type="pres">
      <dgm:prSet presAssocID="{B5B77828-74A0-8E43-BC71-0E39798100AF}" presName="parentLin" presStyleCnt="0"/>
      <dgm:spPr/>
    </dgm:pt>
    <dgm:pt modelId="{75C180AF-6797-4741-A36E-9B9BB7C6E148}" type="pres">
      <dgm:prSet presAssocID="{B5B77828-74A0-8E43-BC71-0E39798100AF}" presName="parentLeftMargin" presStyleLbl="node1" presStyleIdx="0" presStyleCnt="4"/>
      <dgm:spPr/>
    </dgm:pt>
    <dgm:pt modelId="{6E053B51-A73C-4D4E-8E1E-42B78613965E}" type="pres">
      <dgm:prSet presAssocID="{B5B77828-74A0-8E43-BC71-0E39798100AF}" presName="parentText" presStyleLbl="node1" presStyleIdx="0" presStyleCnt="4" custScaleX="110209">
        <dgm:presLayoutVars>
          <dgm:chMax val="0"/>
          <dgm:bulletEnabled val="1"/>
        </dgm:presLayoutVars>
      </dgm:prSet>
      <dgm:spPr/>
    </dgm:pt>
    <dgm:pt modelId="{FE0966F0-75E6-904D-912D-828A66C09A84}" type="pres">
      <dgm:prSet presAssocID="{B5B77828-74A0-8E43-BC71-0E39798100AF}" presName="negativeSpace" presStyleCnt="0"/>
      <dgm:spPr/>
    </dgm:pt>
    <dgm:pt modelId="{3879A48E-1BB1-9A4E-8595-329856A2C33B}" type="pres">
      <dgm:prSet presAssocID="{B5B77828-74A0-8E43-BC71-0E39798100AF}" presName="childText" presStyleLbl="conFgAcc1" presStyleIdx="0" presStyleCnt="4">
        <dgm:presLayoutVars>
          <dgm:bulletEnabled val="1"/>
        </dgm:presLayoutVars>
      </dgm:prSet>
      <dgm:spPr/>
    </dgm:pt>
    <dgm:pt modelId="{21795BCF-1283-A541-AAF7-A66645B63232}" type="pres">
      <dgm:prSet presAssocID="{81C4C257-FF0B-A24D-BA94-8332A33934C3}" presName="spaceBetweenRectangles" presStyleCnt="0"/>
      <dgm:spPr/>
    </dgm:pt>
    <dgm:pt modelId="{781440E5-66F2-E548-88ED-2BA978BAC4F6}" type="pres">
      <dgm:prSet presAssocID="{7D6E6B98-6D16-104A-8CAD-ECA5A25AE091}" presName="parentLin" presStyleCnt="0"/>
      <dgm:spPr/>
    </dgm:pt>
    <dgm:pt modelId="{B271FF72-451E-9242-9484-5CF2D23E18DF}" type="pres">
      <dgm:prSet presAssocID="{7D6E6B98-6D16-104A-8CAD-ECA5A25AE091}" presName="parentLeftMargin" presStyleLbl="node1" presStyleIdx="0" presStyleCnt="4"/>
      <dgm:spPr/>
    </dgm:pt>
    <dgm:pt modelId="{12CB0B3A-92B5-AE46-B207-754E476F3795}" type="pres">
      <dgm:prSet presAssocID="{7D6E6B98-6D16-104A-8CAD-ECA5A25AE091}" presName="parentText" presStyleLbl="node1" presStyleIdx="1" presStyleCnt="4" custScaleX="109189">
        <dgm:presLayoutVars>
          <dgm:chMax val="0"/>
          <dgm:bulletEnabled val="1"/>
        </dgm:presLayoutVars>
      </dgm:prSet>
      <dgm:spPr/>
    </dgm:pt>
    <dgm:pt modelId="{DFE9BC49-60D5-4544-ABA3-EAACB9F1E7AF}" type="pres">
      <dgm:prSet presAssocID="{7D6E6B98-6D16-104A-8CAD-ECA5A25AE091}" presName="negativeSpace" presStyleCnt="0"/>
      <dgm:spPr/>
    </dgm:pt>
    <dgm:pt modelId="{C553F90D-63DB-0241-954E-DC964BDD329B}" type="pres">
      <dgm:prSet presAssocID="{7D6E6B98-6D16-104A-8CAD-ECA5A25AE091}" presName="childText" presStyleLbl="conFgAcc1" presStyleIdx="1" presStyleCnt="4">
        <dgm:presLayoutVars>
          <dgm:bulletEnabled val="1"/>
        </dgm:presLayoutVars>
      </dgm:prSet>
      <dgm:spPr/>
    </dgm:pt>
    <dgm:pt modelId="{8BDF5488-422B-C947-9E73-61178183065B}" type="pres">
      <dgm:prSet presAssocID="{6169CBDA-B4A9-7341-8E47-E8DBE2C12595}" presName="spaceBetweenRectangles" presStyleCnt="0"/>
      <dgm:spPr/>
    </dgm:pt>
    <dgm:pt modelId="{673249A4-8D66-684E-BB8B-5184191B7F5A}" type="pres">
      <dgm:prSet presAssocID="{D759E36A-5F2D-884A-AB6E-7D0C1C767103}" presName="parentLin" presStyleCnt="0"/>
      <dgm:spPr/>
    </dgm:pt>
    <dgm:pt modelId="{F1460A70-4734-CF4B-8C21-C409E43EE871}" type="pres">
      <dgm:prSet presAssocID="{D759E36A-5F2D-884A-AB6E-7D0C1C767103}" presName="parentLeftMargin" presStyleLbl="node1" presStyleIdx="1" presStyleCnt="4"/>
      <dgm:spPr/>
    </dgm:pt>
    <dgm:pt modelId="{57F0BD7A-66B3-8940-93F5-7ADF29870228}" type="pres">
      <dgm:prSet presAssocID="{D759E36A-5F2D-884A-AB6E-7D0C1C767103}" presName="parentText" presStyleLbl="node1" presStyleIdx="2" presStyleCnt="4" custScaleX="109795" custScaleY="168060">
        <dgm:presLayoutVars>
          <dgm:chMax val="0"/>
          <dgm:bulletEnabled val="1"/>
        </dgm:presLayoutVars>
      </dgm:prSet>
      <dgm:spPr/>
    </dgm:pt>
    <dgm:pt modelId="{82739E48-783C-9E47-AC36-8BAB7CD66FD2}" type="pres">
      <dgm:prSet presAssocID="{D759E36A-5F2D-884A-AB6E-7D0C1C767103}" presName="negativeSpace" presStyleCnt="0"/>
      <dgm:spPr/>
    </dgm:pt>
    <dgm:pt modelId="{0C0D3452-AC7C-4A45-93AD-A6B143E3FF1F}" type="pres">
      <dgm:prSet presAssocID="{D759E36A-5F2D-884A-AB6E-7D0C1C767103}" presName="childText" presStyleLbl="conFgAcc1" presStyleIdx="2" presStyleCnt="4">
        <dgm:presLayoutVars>
          <dgm:bulletEnabled val="1"/>
        </dgm:presLayoutVars>
      </dgm:prSet>
      <dgm:spPr/>
    </dgm:pt>
    <dgm:pt modelId="{101131D0-5F9E-3F44-8663-A7814EFF7D3C}" type="pres">
      <dgm:prSet presAssocID="{F6F3901D-28FE-5B46-B249-5F5BC8100CBA}" presName="spaceBetweenRectangles" presStyleCnt="0"/>
      <dgm:spPr/>
    </dgm:pt>
    <dgm:pt modelId="{754C9F8B-8805-5440-B7C3-5938724D5A1E}" type="pres">
      <dgm:prSet presAssocID="{68C4FB6C-9379-0D41-8BCC-B2B01BCE76FF}" presName="parentLin" presStyleCnt="0"/>
      <dgm:spPr/>
    </dgm:pt>
    <dgm:pt modelId="{FA3FC135-664D-DA48-8B6A-84B075EC9D35}" type="pres">
      <dgm:prSet presAssocID="{68C4FB6C-9379-0D41-8BCC-B2B01BCE76FF}" presName="parentLeftMargin" presStyleLbl="node1" presStyleIdx="2" presStyleCnt="4"/>
      <dgm:spPr/>
    </dgm:pt>
    <dgm:pt modelId="{71CA74D6-9FD2-024F-982E-FD67EAEC2C7E}" type="pres">
      <dgm:prSet presAssocID="{68C4FB6C-9379-0D41-8BCC-B2B01BCE76FF}" presName="parentText" presStyleLbl="node1" presStyleIdx="3" presStyleCnt="4" custScaleX="109698" custScaleY="145194">
        <dgm:presLayoutVars>
          <dgm:chMax val="0"/>
          <dgm:bulletEnabled val="1"/>
        </dgm:presLayoutVars>
      </dgm:prSet>
      <dgm:spPr/>
    </dgm:pt>
    <dgm:pt modelId="{DCBA06DB-C0F9-294A-BD18-DE74BBAB171B}" type="pres">
      <dgm:prSet presAssocID="{68C4FB6C-9379-0D41-8BCC-B2B01BCE76FF}" presName="negativeSpace" presStyleCnt="0"/>
      <dgm:spPr/>
    </dgm:pt>
    <dgm:pt modelId="{45A7C2A8-EFFD-F84F-9525-AD7C595C31FE}" type="pres">
      <dgm:prSet presAssocID="{68C4FB6C-9379-0D41-8BCC-B2B01BCE76F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ED87BC1C-EF07-EF4C-B4E9-4BE9A6D097D7}" type="presOf" srcId="{D759E36A-5F2D-884A-AB6E-7D0C1C767103}" destId="{F1460A70-4734-CF4B-8C21-C409E43EE871}" srcOrd="0" destOrd="0" presId="urn:microsoft.com/office/officeart/2005/8/layout/list1"/>
    <dgm:cxn modelId="{791BF223-4CC0-8045-872E-9C452ADB8089}" type="presOf" srcId="{7D6E6B98-6D16-104A-8CAD-ECA5A25AE091}" destId="{12CB0B3A-92B5-AE46-B207-754E476F3795}" srcOrd="1" destOrd="0" presId="urn:microsoft.com/office/officeart/2005/8/layout/list1"/>
    <dgm:cxn modelId="{4E82803E-D8E8-AE4C-B44E-689A8BADBFC7}" srcId="{2CBB0A24-3D08-0F40-85C8-F322EC9A0ED7}" destId="{D759E36A-5F2D-884A-AB6E-7D0C1C767103}" srcOrd="2" destOrd="0" parTransId="{CEFE5DEC-A259-FB47-A019-6DE21D652127}" sibTransId="{F6F3901D-28FE-5B46-B249-5F5BC8100CBA}"/>
    <dgm:cxn modelId="{82AECE4F-3E66-6440-907F-BDF22AF35547}" type="presOf" srcId="{68C4FB6C-9379-0D41-8BCC-B2B01BCE76FF}" destId="{71CA74D6-9FD2-024F-982E-FD67EAEC2C7E}" srcOrd="1" destOrd="0" presId="urn:microsoft.com/office/officeart/2005/8/layout/list1"/>
    <dgm:cxn modelId="{3801BA55-DEC8-764C-A707-CB19A99C2054}" srcId="{2CBB0A24-3D08-0F40-85C8-F322EC9A0ED7}" destId="{B5B77828-74A0-8E43-BC71-0E39798100AF}" srcOrd="0" destOrd="0" parTransId="{D06B8485-7E9F-754B-B81F-00F84D9CA18F}" sibTransId="{81C4C257-FF0B-A24D-BA94-8332A33934C3}"/>
    <dgm:cxn modelId="{05849876-2AD5-9F41-B618-A89BAC5353B9}" srcId="{2CBB0A24-3D08-0F40-85C8-F322EC9A0ED7}" destId="{7D6E6B98-6D16-104A-8CAD-ECA5A25AE091}" srcOrd="1" destOrd="0" parTransId="{CFDE7C8D-740B-1640-B76F-FFFADB9A1175}" sibTransId="{6169CBDA-B4A9-7341-8E47-E8DBE2C12595}"/>
    <dgm:cxn modelId="{80F0EF77-B390-0F4C-B2C7-3F763D06EBCA}" type="presOf" srcId="{D759E36A-5F2D-884A-AB6E-7D0C1C767103}" destId="{57F0BD7A-66B3-8940-93F5-7ADF29870228}" srcOrd="1" destOrd="0" presId="urn:microsoft.com/office/officeart/2005/8/layout/list1"/>
    <dgm:cxn modelId="{2F9725BA-A434-9C4B-99AC-FF2E845FDDD6}" type="presOf" srcId="{B5B77828-74A0-8E43-BC71-0E39798100AF}" destId="{75C180AF-6797-4741-A36E-9B9BB7C6E148}" srcOrd="0" destOrd="0" presId="urn:microsoft.com/office/officeart/2005/8/layout/list1"/>
    <dgm:cxn modelId="{4B9DB5BC-5867-B941-A6C4-53220C45ABD7}" type="presOf" srcId="{68C4FB6C-9379-0D41-8BCC-B2B01BCE76FF}" destId="{FA3FC135-664D-DA48-8B6A-84B075EC9D35}" srcOrd="0" destOrd="0" presId="urn:microsoft.com/office/officeart/2005/8/layout/list1"/>
    <dgm:cxn modelId="{FD89BDBC-491F-334B-8D74-1CEB1894999C}" type="presOf" srcId="{7D6E6B98-6D16-104A-8CAD-ECA5A25AE091}" destId="{B271FF72-451E-9242-9484-5CF2D23E18DF}" srcOrd="0" destOrd="0" presId="urn:microsoft.com/office/officeart/2005/8/layout/list1"/>
    <dgm:cxn modelId="{9035EEE4-374C-C84B-984A-75FBBDCD4BDE}" type="presOf" srcId="{B5B77828-74A0-8E43-BC71-0E39798100AF}" destId="{6E053B51-A73C-4D4E-8E1E-42B78613965E}" srcOrd="1" destOrd="0" presId="urn:microsoft.com/office/officeart/2005/8/layout/list1"/>
    <dgm:cxn modelId="{77D1D3E6-4D95-F945-8680-878C03BCCE04}" srcId="{2CBB0A24-3D08-0F40-85C8-F322EC9A0ED7}" destId="{68C4FB6C-9379-0D41-8BCC-B2B01BCE76FF}" srcOrd="3" destOrd="0" parTransId="{653820E3-CFBE-2A4F-9CC0-D683DD95D325}" sibTransId="{27BD040E-D8F5-A64B-991E-497F6EF739B8}"/>
    <dgm:cxn modelId="{4D9222EC-E6B8-7042-A224-D8CEFFC7551E}" type="presOf" srcId="{2CBB0A24-3D08-0F40-85C8-F322EC9A0ED7}" destId="{F8754261-BFA8-914B-8CF6-32ABD2C11C31}" srcOrd="0" destOrd="0" presId="urn:microsoft.com/office/officeart/2005/8/layout/list1"/>
    <dgm:cxn modelId="{7F973D4D-E391-554C-9091-732E7B2A2DCE}" type="presParOf" srcId="{F8754261-BFA8-914B-8CF6-32ABD2C11C31}" destId="{4A00E059-76F9-E04B-A65C-7B0CA0B49C7E}" srcOrd="0" destOrd="0" presId="urn:microsoft.com/office/officeart/2005/8/layout/list1"/>
    <dgm:cxn modelId="{5A687F3F-2A92-9941-A7DC-BF6E62E398B3}" type="presParOf" srcId="{4A00E059-76F9-E04B-A65C-7B0CA0B49C7E}" destId="{75C180AF-6797-4741-A36E-9B9BB7C6E148}" srcOrd="0" destOrd="0" presId="urn:microsoft.com/office/officeart/2005/8/layout/list1"/>
    <dgm:cxn modelId="{D53BB9D2-EC0D-344C-9D50-EE36238636A5}" type="presParOf" srcId="{4A00E059-76F9-E04B-A65C-7B0CA0B49C7E}" destId="{6E053B51-A73C-4D4E-8E1E-42B78613965E}" srcOrd="1" destOrd="0" presId="urn:microsoft.com/office/officeart/2005/8/layout/list1"/>
    <dgm:cxn modelId="{BD793379-33B1-BF43-9E54-47FC93962FFB}" type="presParOf" srcId="{F8754261-BFA8-914B-8CF6-32ABD2C11C31}" destId="{FE0966F0-75E6-904D-912D-828A66C09A84}" srcOrd="1" destOrd="0" presId="urn:microsoft.com/office/officeart/2005/8/layout/list1"/>
    <dgm:cxn modelId="{55640D45-8261-E147-92A9-594825A87CD9}" type="presParOf" srcId="{F8754261-BFA8-914B-8CF6-32ABD2C11C31}" destId="{3879A48E-1BB1-9A4E-8595-329856A2C33B}" srcOrd="2" destOrd="0" presId="urn:microsoft.com/office/officeart/2005/8/layout/list1"/>
    <dgm:cxn modelId="{4CC795AA-1190-DA44-9647-4244263F9B34}" type="presParOf" srcId="{F8754261-BFA8-914B-8CF6-32ABD2C11C31}" destId="{21795BCF-1283-A541-AAF7-A66645B63232}" srcOrd="3" destOrd="0" presId="urn:microsoft.com/office/officeart/2005/8/layout/list1"/>
    <dgm:cxn modelId="{0BACF90F-B717-9241-AD6A-1933BFE2847B}" type="presParOf" srcId="{F8754261-BFA8-914B-8CF6-32ABD2C11C31}" destId="{781440E5-66F2-E548-88ED-2BA978BAC4F6}" srcOrd="4" destOrd="0" presId="urn:microsoft.com/office/officeart/2005/8/layout/list1"/>
    <dgm:cxn modelId="{6907CA31-A426-704A-ADEF-7BB47D20AD9B}" type="presParOf" srcId="{781440E5-66F2-E548-88ED-2BA978BAC4F6}" destId="{B271FF72-451E-9242-9484-5CF2D23E18DF}" srcOrd="0" destOrd="0" presId="urn:microsoft.com/office/officeart/2005/8/layout/list1"/>
    <dgm:cxn modelId="{E1C34A13-135F-0847-95E0-6D749D70B4A0}" type="presParOf" srcId="{781440E5-66F2-E548-88ED-2BA978BAC4F6}" destId="{12CB0B3A-92B5-AE46-B207-754E476F3795}" srcOrd="1" destOrd="0" presId="urn:microsoft.com/office/officeart/2005/8/layout/list1"/>
    <dgm:cxn modelId="{72F77332-5EC8-3449-893E-6EF13381FDF1}" type="presParOf" srcId="{F8754261-BFA8-914B-8CF6-32ABD2C11C31}" destId="{DFE9BC49-60D5-4544-ABA3-EAACB9F1E7AF}" srcOrd="5" destOrd="0" presId="urn:microsoft.com/office/officeart/2005/8/layout/list1"/>
    <dgm:cxn modelId="{47DECAC3-791B-2140-8B90-B972504790C6}" type="presParOf" srcId="{F8754261-BFA8-914B-8CF6-32ABD2C11C31}" destId="{C553F90D-63DB-0241-954E-DC964BDD329B}" srcOrd="6" destOrd="0" presId="urn:microsoft.com/office/officeart/2005/8/layout/list1"/>
    <dgm:cxn modelId="{40377C4C-E66C-494F-8D75-5349BD6FD720}" type="presParOf" srcId="{F8754261-BFA8-914B-8CF6-32ABD2C11C31}" destId="{8BDF5488-422B-C947-9E73-61178183065B}" srcOrd="7" destOrd="0" presId="urn:microsoft.com/office/officeart/2005/8/layout/list1"/>
    <dgm:cxn modelId="{7F4990F1-7CFF-044B-8E55-42F4762EF716}" type="presParOf" srcId="{F8754261-BFA8-914B-8CF6-32ABD2C11C31}" destId="{673249A4-8D66-684E-BB8B-5184191B7F5A}" srcOrd="8" destOrd="0" presId="urn:microsoft.com/office/officeart/2005/8/layout/list1"/>
    <dgm:cxn modelId="{A19F70C7-28F3-5149-A6D8-A4F3A673582A}" type="presParOf" srcId="{673249A4-8D66-684E-BB8B-5184191B7F5A}" destId="{F1460A70-4734-CF4B-8C21-C409E43EE871}" srcOrd="0" destOrd="0" presId="urn:microsoft.com/office/officeart/2005/8/layout/list1"/>
    <dgm:cxn modelId="{4AEC5492-FECD-8A4B-A4E2-A6C3918B58A1}" type="presParOf" srcId="{673249A4-8D66-684E-BB8B-5184191B7F5A}" destId="{57F0BD7A-66B3-8940-93F5-7ADF29870228}" srcOrd="1" destOrd="0" presId="urn:microsoft.com/office/officeart/2005/8/layout/list1"/>
    <dgm:cxn modelId="{CF07F68C-EF9E-7D41-90A2-67FE4710BFF2}" type="presParOf" srcId="{F8754261-BFA8-914B-8CF6-32ABD2C11C31}" destId="{82739E48-783C-9E47-AC36-8BAB7CD66FD2}" srcOrd="9" destOrd="0" presId="urn:microsoft.com/office/officeart/2005/8/layout/list1"/>
    <dgm:cxn modelId="{4B47D228-7EDE-D348-8CE3-B218D1B98874}" type="presParOf" srcId="{F8754261-BFA8-914B-8CF6-32ABD2C11C31}" destId="{0C0D3452-AC7C-4A45-93AD-A6B143E3FF1F}" srcOrd="10" destOrd="0" presId="urn:microsoft.com/office/officeart/2005/8/layout/list1"/>
    <dgm:cxn modelId="{03A7CF63-3FD6-5C46-8D15-A097ED54EF51}" type="presParOf" srcId="{F8754261-BFA8-914B-8CF6-32ABD2C11C31}" destId="{101131D0-5F9E-3F44-8663-A7814EFF7D3C}" srcOrd="11" destOrd="0" presId="urn:microsoft.com/office/officeart/2005/8/layout/list1"/>
    <dgm:cxn modelId="{F8544983-C651-FA46-9323-736088668A62}" type="presParOf" srcId="{F8754261-BFA8-914B-8CF6-32ABD2C11C31}" destId="{754C9F8B-8805-5440-B7C3-5938724D5A1E}" srcOrd="12" destOrd="0" presId="urn:microsoft.com/office/officeart/2005/8/layout/list1"/>
    <dgm:cxn modelId="{181DC6A1-71CD-DF40-B8F1-DBFBBF045450}" type="presParOf" srcId="{754C9F8B-8805-5440-B7C3-5938724D5A1E}" destId="{FA3FC135-664D-DA48-8B6A-84B075EC9D35}" srcOrd="0" destOrd="0" presId="urn:microsoft.com/office/officeart/2005/8/layout/list1"/>
    <dgm:cxn modelId="{2C14E216-D587-7647-ADD6-3559848C284B}" type="presParOf" srcId="{754C9F8B-8805-5440-B7C3-5938724D5A1E}" destId="{71CA74D6-9FD2-024F-982E-FD67EAEC2C7E}" srcOrd="1" destOrd="0" presId="urn:microsoft.com/office/officeart/2005/8/layout/list1"/>
    <dgm:cxn modelId="{87F9BC4C-165A-204C-8065-9639E8D8CBF7}" type="presParOf" srcId="{F8754261-BFA8-914B-8CF6-32ABD2C11C31}" destId="{DCBA06DB-C0F9-294A-BD18-DE74BBAB171B}" srcOrd="13" destOrd="0" presId="urn:microsoft.com/office/officeart/2005/8/layout/list1"/>
    <dgm:cxn modelId="{E04E2E01-CDFB-744A-9496-45F793728F79}" type="presParOf" srcId="{F8754261-BFA8-914B-8CF6-32ABD2C11C31}" destId="{45A7C2A8-EFFD-F84F-9525-AD7C595C31FE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CBB0A24-3D08-0F40-85C8-F322EC9A0ED7}" type="doc">
      <dgm:prSet loTypeId="urn:microsoft.com/office/officeart/2005/8/layout/list1" loCatId="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B5B77828-74A0-8E43-BC71-0E39798100AF}">
      <dgm:prSet phldrT="[Texto]" custT="1"/>
      <dgm:spPr/>
      <dgm:t>
        <a:bodyPr/>
        <a:lstStyle/>
        <a:p>
          <a:r>
            <a:rPr lang="es-ES" sz="1800" dirty="0">
              <a:latin typeface="Montserrat" pitchFamily="2" charset="77"/>
            </a:rPr>
            <a:t>No tabicados y &lt; 5 cm </a:t>
          </a:r>
          <a:r>
            <a:rPr lang="es-ES" sz="1800" dirty="0">
              <a:latin typeface="Montserrat" pitchFamily="2" charset="77"/>
              <a:sym typeface="Wingdings" pitchFamily="2" charset="2"/>
            </a:rPr>
            <a:t> no es necesario dren.</a:t>
          </a:r>
          <a:endParaRPr lang="es-ES" sz="1800" dirty="0">
            <a:latin typeface="Montserrat" pitchFamily="2" charset="77"/>
          </a:endParaRPr>
        </a:p>
      </dgm:t>
    </dgm:pt>
    <dgm:pt modelId="{D06B8485-7E9F-754B-B81F-00F84D9CA18F}" type="parTrans" cxnId="{3801BA55-DEC8-764C-A707-CB19A99C2054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81C4C257-FF0B-A24D-BA94-8332A33934C3}" type="sibTrans" cxnId="{3801BA55-DEC8-764C-A707-CB19A99C2054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7D6E6B98-6D16-104A-8CAD-ECA5A25AE091}">
      <dgm:prSet phldrT="[Texto]" custT="1"/>
      <dgm:spPr/>
      <dgm:t>
        <a:bodyPr/>
        <a:lstStyle/>
        <a:p>
          <a:r>
            <a:rPr lang="es-ES" sz="1800" dirty="0">
              <a:latin typeface="Montserrat" pitchFamily="2" charset="77"/>
            </a:rPr>
            <a:t>&gt; 5cm </a:t>
          </a:r>
          <a:r>
            <a:rPr lang="es-ES" sz="1800" dirty="0">
              <a:latin typeface="Montserrat" pitchFamily="2" charset="77"/>
              <a:sym typeface="Wingdings" pitchFamily="2" charset="2"/>
            </a:rPr>
            <a:t>c siempre dren.</a:t>
          </a:r>
          <a:endParaRPr lang="es-ES" sz="1800" dirty="0">
            <a:latin typeface="Montserrat" pitchFamily="2" charset="77"/>
          </a:endParaRPr>
        </a:p>
      </dgm:t>
    </dgm:pt>
    <dgm:pt modelId="{CFDE7C8D-740B-1640-B76F-FFFADB9A1175}" type="parTrans" cxnId="{05849876-2AD5-9F41-B618-A89BAC5353B9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6169CBDA-B4A9-7341-8E47-E8DBE2C12595}" type="sibTrans" cxnId="{05849876-2AD5-9F41-B618-A89BAC5353B9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D759E36A-5F2D-884A-AB6E-7D0C1C767103}">
      <dgm:prSet phldrT="[Texto]" custT="1"/>
      <dgm:spPr/>
      <dgm:t>
        <a:bodyPr/>
        <a:lstStyle/>
        <a:p>
          <a:r>
            <a:rPr lang="es-ES" sz="1800" dirty="0">
              <a:latin typeface="Montserrat" pitchFamily="2" charset="77"/>
            </a:rPr>
            <a:t>¿Múltiples, </a:t>
          </a:r>
          <a:r>
            <a:rPr lang="es-ES" sz="1800" dirty="0" err="1">
              <a:latin typeface="Montserrat" pitchFamily="2" charset="77"/>
            </a:rPr>
            <a:t>loculados</a:t>
          </a:r>
          <a:r>
            <a:rPr lang="es-ES" sz="1800" dirty="0">
              <a:latin typeface="Montserrat" pitchFamily="2" charset="77"/>
            </a:rPr>
            <a:t>? </a:t>
          </a:r>
          <a:r>
            <a:rPr lang="es-ES" sz="1800" dirty="0">
              <a:latin typeface="Montserrat" pitchFamily="2" charset="77"/>
              <a:sym typeface="Wingdings" pitchFamily="2" charset="2"/>
            </a:rPr>
            <a:t> dependerá de la experiencia del radiólogo intervencionista.</a:t>
          </a:r>
          <a:endParaRPr lang="es-ES" sz="1800" dirty="0">
            <a:latin typeface="Montserrat" pitchFamily="2" charset="77"/>
          </a:endParaRPr>
        </a:p>
      </dgm:t>
    </dgm:pt>
    <dgm:pt modelId="{CEFE5DEC-A259-FB47-A019-6DE21D652127}" type="parTrans" cxnId="{4E82803E-D8E8-AE4C-B44E-689A8BADBFC7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F6F3901D-28FE-5B46-B249-5F5BC8100CBA}" type="sibTrans" cxnId="{4E82803E-D8E8-AE4C-B44E-689A8BADBFC7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3CED97EE-0404-7F4A-B119-71940D7003C1}">
      <dgm:prSet phldrT="[Texto]" custT="1"/>
      <dgm:spPr/>
      <dgm:t>
        <a:bodyPr/>
        <a:lstStyle/>
        <a:p>
          <a:r>
            <a:rPr lang="es-ES" sz="1800" dirty="0">
              <a:latin typeface="Montserrat" pitchFamily="2" charset="77"/>
            </a:rPr>
            <a:t>&gt; 3cm </a:t>
          </a:r>
          <a:r>
            <a:rPr lang="es-ES" sz="1800" dirty="0">
              <a:latin typeface="Montserrat" pitchFamily="2" charset="77"/>
              <a:sym typeface="Wingdings" pitchFamily="2" charset="2"/>
            </a:rPr>
            <a:t> solo tratamiento antibiótico. </a:t>
          </a:r>
          <a:endParaRPr lang="es-ES" sz="1800" dirty="0">
            <a:latin typeface="Montserrat" pitchFamily="2" charset="77"/>
          </a:endParaRPr>
        </a:p>
      </dgm:t>
    </dgm:pt>
    <dgm:pt modelId="{50F0BC2D-E037-0948-A2E1-DC0132F3F3FC}" type="parTrans" cxnId="{42D7BD0B-EC59-F64A-9D83-22890DBD2D8A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85D3DAF8-BD43-2D45-AA6C-0CBB4B8BEE45}" type="sibTrans" cxnId="{42D7BD0B-EC59-F64A-9D83-22890DBD2D8A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F8754261-BFA8-914B-8CF6-32ABD2C11C31}" type="pres">
      <dgm:prSet presAssocID="{2CBB0A24-3D08-0F40-85C8-F322EC9A0ED7}" presName="linear" presStyleCnt="0">
        <dgm:presLayoutVars>
          <dgm:dir/>
          <dgm:animLvl val="lvl"/>
          <dgm:resizeHandles val="exact"/>
        </dgm:presLayoutVars>
      </dgm:prSet>
      <dgm:spPr/>
    </dgm:pt>
    <dgm:pt modelId="{FD566789-7423-1C44-95C8-520B36EDB5A5}" type="pres">
      <dgm:prSet presAssocID="{3CED97EE-0404-7F4A-B119-71940D7003C1}" presName="parentLin" presStyleCnt="0"/>
      <dgm:spPr/>
    </dgm:pt>
    <dgm:pt modelId="{51DCEA40-78A5-0140-B2B6-6749503F04BD}" type="pres">
      <dgm:prSet presAssocID="{3CED97EE-0404-7F4A-B119-71940D7003C1}" presName="parentLeftMargin" presStyleLbl="node1" presStyleIdx="0" presStyleCnt="4"/>
      <dgm:spPr/>
    </dgm:pt>
    <dgm:pt modelId="{C0E3A9CD-97E4-1248-8263-A2476F127B1C}" type="pres">
      <dgm:prSet presAssocID="{3CED97EE-0404-7F4A-B119-71940D7003C1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0835516E-1B43-2C49-9655-FA2F1568B729}" type="pres">
      <dgm:prSet presAssocID="{3CED97EE-0404-7F4A-B119-71940D7003C1}" presName="negativeSpace" presStyleCnt="0"/>
      <dgm:spPr/>
    </dgm:pt>
    <dgm:pt modelId="{B374AE87-F9FF-A949-A194-A40D89F11B21}" type="pres">
      <dgm:prSet presAssocID="{3CED97EE-0404-7F4A-B119-71940D7003C1}" presName="childText" presStyleLbl="conFgAcc1" presStyleIdx="0" presStyleCnt="4">
        <dgm:presLayoutVars>
          <dgm:bulletEnabled val="1"/>
        </dgm:presLayoutVars>
      </dgm:prSet>
      <dgm:spPr/>
    </dgm:pt>
    <dgm:pt modelId="{E116F284-5911-0846-9FAD-137385E2A698}" type="pres">
      <dgm:prSet presAssocID="{85D3DAF8-BD43-2D45-AA6C-0CBB4B8BEE45}" presName="spaceBetweenRectangles" presStyleCnt="0"/>
      <dgm:spPr/>
    </dgm:pt>
    <dgm:pt modelId="{4A00E059-76F9-E04B-A65C-7B0CA0B49C7E}" type="pres">
      <dgm:prSet presAssocID="{B5B77828-74A0-8E43-BC71-0E39798100AF}" presName="parentLin" presStyleCnt="0"/>
      <dgm:spPr/>
    </dgm:pt>
    <dgm:pt modelId="{75C180AF-6797-4741-A36E-9B9BB7C6E148}" type="pres">
      <dgm:prSet presAssocID="{B5B77828-74A0-8E43-BC71-0E39798100AF}" presName="parentLeftMargin" presStyleLbl="node1" presStyleIdx="0" presStyleCnt="4"/>
      <dgm:spPr/>
    </dgm:pt>
    <dgm:pt modelId="{6E053B51-A73C-4D4E-8E1E-42B78613965E}" type="pres">
      <dgm:prSet presAssocID="{B5B77828-74A0-8E43-BC71-0E39798100A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E0966F0-75E6-904D-912D-828A66C09A84}" type="pres">
      <dgm:prSet presAssocID="{B5B77828-74A0-8E43-BC71-0E39798100AF}" presName="negativeSpace" presStyleCnt="0"/>
      <dgm:spPr/>
    </dgm:pt>
    <dgm:pt modelId="{3879A48E-1BB1-9A4E-8595-329856A2C33B}" type="pres">
      <dgm:prSet presAssocID="{B5B77828-74A0-8E43-BC71-0E39798100AF}" presName="childText" presStyleLbl="conFgAcc1" presStyleIdx="1" presStyleCnt="4">
        <dgm:presLayoutVars>
          <dgm:bulletEnabled val="1"/>
        </dgm:presLayoutVars>
      </dgm:prSet>
      <dgm:spPr/>
    </dgm:pt>
    <dgm:pt modelId="{21795BCF-1283-A541-AAF7-A66645B63232}" type="pres">
      <dgm:prSet presAssocID="{81C4C257-FF0B-A24D-BA94-8332A33934C3}" presName="spaceBetweenRectangles" presStyleCnt="0"/>
      <dgm:spPr/>
    </dgm:pt>
    <dgm:pt modelId="{781440E5-66F2-E548-88ED-2BA978BAC4F6}" type="pres">
      <dgm:prSet presAssocID="{7D6E6B98-6D16-104A-8CAD-ECA5A25AE091}" presName="parentLin" presStyleCnt="0"/>
      <dgm:spPr/>
    </dgm:pt>
    <dgm:pt modelId="{B271FF72-451E-9242-9484-5CF2D23E18DF}" type="pres">
      <dgm:prSet presAssocID="{7D6E6B98-6D16-104A-8CAD-ECA5A25AE091}" presName="parentLeftMargin" presStyleLbl="node1" presStyleIdx="1" presStyleCnt="4"/>
      <dgm:spPr/>
    </dgm:pt>
    <dgm:pt modelId="{12CB0B3A-92B5-AE46-B207-754E476F3795}" type="pres">
      <dgm:prSet presAssocID="{7D6E6B98-6D16-104A-8CAD-ECA5A25AE09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FE9BC49-60D5-4544-ABA3-EAACB9F1E7AF}" type="pres">
      <dgm:prSet presAssocID="{7D6E6B98-6D16-104A-8CAD-ECA5A25AE091}" presName="negativeSpace" presStyleCnt="0"/>
      <dgm:spPr/>
    </dgm:pt>
    <dgm:pt modelId="{C553F90D-63DB-0241-954E-DC964BDD329B}" type="pres">
      <dgm:prSet presAssocID="{7D6E6B98-6D16-104A-8CAD-ECA5A25AE091}" presName="childText" presStyleLbl="conFgAcc1" presStyleIdx="2" presStyleCnt="4">
        <dgm:presLayoutVars>
          <dgm:bulletEnabled val="1"/>
        </dgm:presLayoutVars>
      </dgm:prSet>
      <dgm:spPr/>
    </dgm:pt>
    <dgm:pt modelId="{8BDF5488-422B-C947-9E73-61178183065B}" type="pres">
      <dgm:prSet presAssocID="{6169CBDA-B4A9-7341-8E47-E8DBE2C12595}" presName="spaceBetweenRectangles" presStyleCnt="0"/>
      <dgm:spPr/>
    </dgm:pt>
    <dgm:pt modelId="{673249A4-8D66-684E-BB8B-5184191B7F5A}" type="pres">
      <dgm:prSet presAssocID="{D759E36A-5F2D-884A-AB6E-7D0C1C767103}" presName="parentLin" presStyleCnt="0"/>
      <dgm:spPr/>
    </dgm:pt>
    <dgm:pt modelId="{F1460A70-4734-CF4B-8C21-C409E43EE871}" type="pres">
      <dgm:prSet presAssocID="{D759E36A-5F2D-884A-AB6E-7D0C1C767103}" presName="parentLeftMargin" presStyleLbl="node1" presStyleIdx="2" presStyleCnt="4"/>
      <dgm:spPr/>
    </dgm:pt>
    <dgm:pt modelId="{57F0BD7A-66B3-8940-93F5-7ADF29870228}" type="pres">
      <dgm:prSet presAssocID="{D759E36A-5F2D-884A-AB6E-7D0C1C767103}" presName="parentText" presStyleLbl="node1" presStyleIdx="3" presStyleCnt="4" custScaleY="127118" custLinFactNeighborX="-7132" custLinFactNeighborY="-3303">
        <dgm:presLayoutVars>
          <dgm:chMax val="0"/>
          <dgm:bulletEnabled val="1"/>
        </dgm:presLayoutVars>
      </dgm:prSet>
      <dgm:spPr/>
    </dgm:pt>
    <dgm:pt modelId="{82739E48-783C-9E47-AC36-8BAB7CD66FD2}" type="pres">
      <dgm:prSet presAssocID="{D759E36A-5F2D-884A-AB6E-7D0C1C767103}" presName="negativeSpace" presStyleCnt="0"/>
      <dgm:spPr/>
    </dgm:pt>
    <dgm:pt modelId="{0C0D3452-AC7C-4A45-93AD-A6B143E3FF1F}" type="pres">
      <dgm:prSet presAssocID="{D759E36A-5F2D-884A-AB6E-7D0C1C767103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42D7BD0B-EC59-F64A-9D83-22890DBD2D8A}" srcId="{2CBB0A24-3D08-0F40-85C8-F322EC9A0ED7}" destId="{3CED97EE-0404-7F4A-B119-71940D7003C1}" srcOrd="0" destOrd="0" parTransId="{50F0BC2D-E037-0948-A2E1-DC0132F3F3FC}" sibTransId="{85D3DAF8-BD43-2D45-AA6C-0CBB4B8BEE45}"/>
    <dgm:cxn modelId="{ED87BC1C-EF07-EF4C-B4E9-4BE9A6D097D7}" type="presOf" srcId="{D759E36A-5F2D-884A-AB6E-7D0C1C767103}" destId="{F1460A70-4734-CF4B-8C21-C409E43EE871}" srcOrd="0" destOrd="0" presId="urn:microsoft.com/office/officeart/2005/8/layout/list1"/>
    <dgm:cxn modelId="{791BF223-4CC0-8045-872E-9C452ADB8089}" type="presOf" srcId="{7D6E6B98-6D16-104A-8CAD-ECA5A25AE091}" destId="{12CB0B3A-92B5-AE46-B207-754E476F3795}" srcOrd="1" destOrd="0" presId="urn:microsoft.com/office/officeart/2005/8/layout/list1"/>
    <dgm:cxn modelId="{4E82803E-D8E8-AE4C-B44E-689A8BADBFC7}" srcId="{2CBB0A24-3D08-0F40-85C8-F322EC9A0ED7}" destId="{D759E36A-5F2D-884A-AB6E-7D0C1C767103}" srcOrd="3" destOrd="0" parTransId="{CEFE5DEC-A259-FB47-A019-6DE21D652127}" sibTransId="{F6F3901D-28FE-5B46-B249-5F5BC8100CBA}"/>
    <dgm:cxn modelId="{3801BA55-DEC8-764C-A707-CB19A99C2054}" srcId="{2CBB0A24-3D08-0F40-85C8-F322EC9A0ED7}" destId="{B5B77828-74A0-8E43-BC71-0E39798100AF}" srcOrd="1" destOrd="0" parTransId="{D06B8485-7E9F-754B-B81F-00F84D9CA18F}" sibTransId="{81C4C257-FF0B-A24D-BA94-8332A33934C3}"/>
    <dgm:cxn modelId="{05849876-2AD5-9F41-B618-A89BAC5353B9}" srcId="{2CBB0A24-3D08-0F40-85C8-F322EC9A0ED7}" destId="{7D6E6B98-6D16-104A-8CAD-ECA5A25AE091}" srcOrd="2" destOrd="0" parTransId="{CFDE7C8D-740B-1640-B76F-FFFADB9A1175}" sibTransId="{6169CBDA-B4A9-7341-8E47-E8DBE2C12595}"/>
    <dgm:cxn modelId="{80F0EF77-B390-0F4C-B2C7-3F763D06EBCA}" type="presOf" srcId="{D759E36A-5F2D-884A-AB6E-7D0C1C767103}" destId="{57F0BD7A-66B3-8940-93F5-7ADF29870228}" srcOrd="1" destOrd="0" presId="urn:microsoft.com/office/officeart/2005/8/layout/list1"/>
    <dgm:cxn modelId="{2F9725BA-A434-9C4B-99AC-FF2E845FDDD6}" type="presOf" srcId="{B5B77828-74A0-8E43-BC71-0E39798100AF}" destId="{75C180AF-6797-4741-A36E-9B9BB7C6E148}" srcOrd="0" destOrd="0" presId="urn:microsoft.com/office/officeart/2005/8/layout/list1"/>
    <dgm:cxn modelId="{FD89BDBC-491F-334B-8D74-1CEB1894999C}" type="presOf" srcId="{7D6E6B98-6D16-104A-8CAD-ECA5A25AE091}" destId="{B271FF72-451E-9242-9484-5CF2D23E18DF}" srcOrd="0" destOrd="0" presId="urn:microsoft.com/office/officeart/2005/8/layout/list1"/>
    <dgm:cxn modelId="{9035EEE4-374C-C84B-984A-75FBBDCD4BDE}" type="presOf" srcId="{B5B77828-74A0-8E43-BC71-0E39798100AF}" destId="{6E053B51-A73C-4D4E-8E1E-42B78613965E}" srcOrd="1" destOrd="0" presId="urn:microsoft.com/office/officeart/2005/8/layout/list1"/>
    <dgm:cxn modelId="{EEE474E5-BBD9-8C41-B7B7-CE21DB00D8BF}" type="presOf" srcId="{3CED97EE-0404-7F4A-B119-71940D7003C1}" destId="{C0E3A9CD-97E4-1248-8263-A2476F127B1C}" srcOrd="1" destOrd="0" presId="urn:microsoft.com/office/officeart/2005/8/layout/list1"/>
    <dgm:cxn modelId="{4D9222EC-E6B8-7042-A224-D8CEFFC7551E}" type="presOf" srcId="{2CBB0A24-3D08-0F40-85C8-F322EC9A0ED7}" destId="{F8754261-BFA8-914B-8CF6-32ABD2C11C31}" srcOrd="0" destOrd="0" presId="urn:microsoft.com/office/officeart/2005/8/layout/list1"/>
    <dgm:cxn modelId="{5A10E5EE-5FB1-784B-8672-0007C79521D3}" type="presOf" srcId="{3CED97EE-0404-7F4A-B119-71940D7003C1}" destId="{51DCEA40-78A5-0140-B2B6-6749503F04BD}" srcOrd="0" destOrd="0" presId="urn:microsoft.com/office/officeart/2005/8/layout/list1"/>
    <dgm:cxn modelId="{26F60691-8B8C-3848-AA71-20A5F32725BE}" type="presParOf" srcId="{F8754261-BFA8-914B-8CF6-32ABD2C11C31}" destId="{FD566789-7423-1C44-95C8-520B36EDB5A5}" srcOrd="0" destOrd="0" presId="urn:microsoft.com/office/officeart/2005/8/layout/list1"/>
    <dgm:cxn modelId="{DC6B0C0E-75CD-D644-9328-7B5F5BA63A93}" type="presParOf" srcId="{FD566789-7423-1C44-95C8-520B36EDB5A5}" destId="{51DCEA40-78A5-0140-B2B6-6749503F04BD}" srcOrd="0" destOrd="0" presId="urn:microsoft.com/office/officeart/2005/8/layout/list1"/>
    <dgm:cxn modelId="{47B9EF5E-670C-8A41-9C1A-F9612C9E4C1C}" type="presParOf" srcId="{FD566789-7423-1C44-95C8-520B36EDB5A5}" destId="{C0E3A9CD-97E4-1248-8263-A2476F127B1C}" srcOrd="1" destOrd="0" presId="urn:microsoft.com/office/officeart/2005/8/layout/list1"/>
    <dgm:cxn modelId="{C54C797A-22A4-0C48-96B8-B798F3985E23}" type="presParOf" srcId="{F8754261-BFA8-914B-8CF6-32ABD2C11C31}" destId="{0835516E-1B43-2C49-9655-FA2F1568B729}" srcOrd="1" destOrd="0" presId="urn:microsoft.com/office/officeart/2005/8/layout/list1"/>
    <dgm:cxn modelId="{6341924F-2D69-0547-AABE-F142CFBBEA2A}" type="presParOf" srcId="{F8754261-BFA8-914B-8CF6-32ABD2C11C31}" destId="{B374AE87-F9FF-A949-A194-A40D89F11B21}" srcOrd="2" destOrd="0" presId="urn:microsoft.com/office/officeart/2005/8/layout/list1"/>
    <dgm:cxn modelId="{3BC93BAA-3093-AE47-9EA3-653C5270F270}" type="presParOf" srcId="{F8754261-BFA8-914B-8CF6-32ABD2C11C31}" destId="{E116F284-5911-0846-9FAD-137385E2A698}" srcOrd="3" destOrd="0" presId="urn:microsoft.com/office/officeart/2005/8/layout/list1"/>
    <dgm:cxn modelId="{7F973D4D-E391-554C-9091-732E7B2A2DCE}" type="presParOf" srcId="{F8754261-BFA8-914B-8CF6-32ABD2C11C31}" destId="{4A00E059-76F9-E04B-A65C-7B0CA0B49C7E}" srcOrd="4" destOrd="0" presId="urn:microsoft.com/office/officeart/2005/8/layout/list1"/>
    <dgm:cxn modelId="{5A687F3F-2A92-9941-A7DC-BF6E62E398B3}" type="presParOf" srcId="{4A00E059-76F9-E04B-A65C-7B0CA0B49C7E}" destId="{75C180AF-6797-4741-A36E-9B9BB7C6E148}" srcOrd="0" destOrd="0" presId="urn:microsoft.com/office/officeart/2005/8/layout/list1"/>
    <dgm:cxn modelId="{D53BB9D2-EC0D-344C-9D50-EE36238636A5}" type="presParOf" srcId="{4A00E059-76F9-E04B-A65C-7B0CA0B49C7E}" destId="{6E053B51-A73C-4D4E-8E1E-42B78613965E}" srcOrd="1" destOrd="0" presId="urn:microsoft.com/office/officeart/2005/8/layout/list1"/>
    <dgm:cxn modelId="{BD793379-33B1-BF43-9E54-47FC93962FFB}" type="presParOf" srcId="{F8754261-BFA8-914B-8CF6-32ABD2C11C31}" destId="{FE0966F0-75E6-904D-912D-828A66C09A84}" srcOrd="5" destOrd="0" presId="urn:microsoft.com/office/officeart/2005/8/layout/list1"/>
    <dgm:cxn modelId="{55640D45-8261-E147-92A9-594825A87CD9}" type="presParOf" srcId="{F8754261-BFA8-914B-8CF6-32ABD2C11C31}" destId="{3879A48E-1BB1-9A4E-8595-329856A2C33B}" srcOrd="6" destOrd="0" presId="urn:microsoft.com/office/officeart/2005/8/layout/list1"/>
    <dgm:cxn modelId="{4CC795AA-1190-DA44-9647-4244263F9B34}" type="presParOf" srcId="{F8754261-BFA8-914B-8CF6-32ABD2C11C31}" destId="{21795BCF-1283-A541-AAF7-A66645B63232}" srcOrd="7" destOrd="0" presId="urn:microsoft.com/office/officeart/2005/8/layout/list1"/>
    <dgm:cxn modelId="{0BACF90F-B717-9241-AD6A-1933BFE2847B}" type="presParOf" srcId="{F8754261-BFA8-914B-8CF6-32ABD2C11C31}" destId="{781440E5-66F2-E548-88ED-2BA978BAC4F6}" srcOrd="8" destOrd="0" presId="urn:microsoft.com/office/officeart/2005/8/layout/list1"/>
    <dgm:cxn modelId="{6907CA31-A426-704A-ADEF-7BB47D20AD9B}" type="presParOf" srcId="{781440E5-66F2-E548-88ED-2BA978BAC4F6}" destId="{B271FF72-451E-9242-9484-5CF2D23E18DF}" srcOrd="0" destOrd="0" presId="urn:microsoft.com/office/officeart/2005/8/layout/list1"/>
    <dgm:cxn modelId="{E1C34A13-135F-0847-95E0-6D749D70B4A0}" type="presParOf" srcId="{781440E5-66F2-E548-88ED-2BA978BAC4F6}" destId="{12CB0B3A-92B5-AE46-B207-754E476F3795}" srcOrd="1" destOrd="0" presId="urn:microsoft.com/office/officeart/2005/8/layout/list1"/>
    <dgm:cxn modelId="{72F77332-5EC8-3449-893E-6EF13381FDF1}" type="presParOf" srcId="{F8754261-BFA8-914B-8CF6-32ABD2C11C31}" destId="{DFE9BC49-60D5-4544-ABA3-EAACB9F1E7AF}" srcOrd="9" destOrd="0" presId="urn:microsoft.com/office/officeart/2005/8/layout/list1"/>
    <dgm:cxn modelId="{47DECAC3-791B-2140-8B90-B972504790C6}" type="presParOf" srcId="{F8754261-BFA8-914B-8CF6-32ABD2C11C31}" destId="{C553F90D-63DB-0241-954E-DC964BDD329B}" srcOrd="10" destOrd="0" presId="urn:microsoft.com/office/officeart/2005/8/layout/list1"/>
    <dgm:cxn modelId="{40377C4C-E66C-494F-8D75-5349BD6FD720}" type="presParOf" srcId="{F8754261-BFA8-914B-8CF6-32ABD2C11C31}" destId="{8BDF5488-422B-C947-9E73-61178183065B}" srcOrd="11" destOrd="0" presId="urn:microsoft.com/office/officeart/2005/8/layout/list1"/>
    <dgm:cxn modelId="{7F4990F1-7CFF-044B-8E55-42F4762EF716}" type="presParOf" srcId="{F8754261-BFA8-914B-8CF6-32ABD2C11C31}" destId="{673249A4-8D66-684E-BB8B-5184191B7F5A}" srcOrd="12" destOrd="0" presId="urn:microsoft.com/office/officeart/2005/8/layout/list1"/>
    <dgm:cxn modelId="{A19F70C7-28F3-5149-A6D8-A4F3A673582A}" type="presParOf" srcId="{673249A4-8D66-684E-BB8B-5184191B7F5A}" destId="{F1460A70-4734-CF4B-8C21-C409E43EE871}" srcOrd="0" destOrd="0" presId="urn:microsoft.com/office/officeart/2005/8/layout/list1"/>
    <dgm:cxn modelId="{4AEC5492-FECD-8A4B-A4E2-A6C3918B58A1}" type="presParOf" srcId="{673249A4-8D66-684E-BB8B-5184191B7F5A}" destId="{57F0BD7A-66B3-8940-93F5-7ADF29870228}" srcOrd="1" destOrd="0" presId="urn:microsoft.com/office/officeart/2005/8/layout/list1"/>
    <dgm:cxn modelId="{CF07F68C-EF9E-7D41-90A2-67FE4710BFF2}" type="presParOf" srcId="{F8754261-BFA8-914B-8CF6-32ABD2C11C31}" destId="{82739E48-783C-9E47-AC36-8BAB7CD66FD2}" srcOrd="13" destOrd="0" presId="urn:microsoft.com/office/officeart/2005/8/layout/list1"/>
    <dgm:cxn modelId="{4B47D228-7EDE-D348-8CE3-B218D1B98874}" type="presParOf" srcId="{F8754261-BFA8-914B-8CF6-32ABD2C11C31}" destId="{0C0D3452-AC7C-4A45-93AD-A6B143E3FF1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731F11-4521-4A28-8FD6-9F7438F2866B}">
      <dsp:nvSpPr>
        <dsp:cNvPr id="0" name=""/>
        <dsp:cNvSpPr/>
      </dsp:nvSpPr>
      <dsp:spPr>
        <a:xfrm>
          <a:off x="296074" y="238816"/>
          <a:ext cx="922148" cy="92214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76C880-0E5B-4FFE-80A2-197FDCC0FF9C}">
      <dsp:nvSpPr>
        <dsp:cNvPr id="0" name=""/>
        <dsp:cNvSpPr/>
      </dsp:nvSpPr>
      <dsp:spPr>
        <a:xfrm>
          <a:off x="492598" y="435339"/>
          <a:ext cx="529101" cy="529101"/>
        </a:xfrm>
        <a:prstGeom prst="rect">
          <a:avLst/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4FC44B-42A3-47A5-8911-A8F59D156CF3}">
      <dsp:nvSpPr>
        <dsp:cNvPr id="0" name=""/>
        <dsp:cNvSpPr/>
      </dsp:nvSpPr>
      <dsp:spPr>
        <a:xfrm>
          <a:off x="1289" y="1448191"/>
          <a:ext cx="1511718" cy="643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dirty="0" err="1">
              <a:solidFill>
                <a:srgbClr val="152B48"/>
              </a:solidFill>
              <a:latin typeface="Montserrat" pitchFamily="2" charset="77"/>
            </a:rPr>
            <a:t>Definición</a:t>
          </a:r>
          <a:endParaRPr lang="en-US" sz="1800" kern="1200" dirty="0">
            <a:solidFill>
              <a:srgbClr val="152B48"/>
            </a:solidFill>
            <a:latin typeface="Montserrat" pitchFamily="2" charset="77"/>
          </a:endParaRPr>
        </a:p>
      </dsp:txBody>
      <dsp:txXfrm>
        <a:off x="1289" y="1448191"/>
        <a:ext cx="1511718" cy="643070"/>
      </dsp:txXfrm>
    </dsp:sp>
    <dsp:sp modelId="{D8069514-3360-AF4F-BDF8-CDB1BB2EC752}">
      <dsp:nvSpPr>
        <dsp:cNvPr id="0" name=""/>
        <dsp:cNvSpPr/>
      </dsp:nvSpPr>
      <dsp:spPr>
        <a:xfrm>
          <a:off x="2531869" y="238816"/>
          <a:ext cx="922148" cy="92214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3ACB71-FC97-BF4B-A5B2-79191B5241B0}">
      <dsp:nvSpPr>
        <dsp:cNvPr id="0" name=""/>
        <dsp:cNvSpPr/>
      </dsp:nvSpPr>
      <dsp:spPr>
        <a:xfrm>
          <a:off x="2728392" y="435339"/>
          <a:ext cx="529101" cy="529101"/>
        </a:xfrm>
        <a:prstGeom prst="rect">
          <a:avLst/>
        </a:prstGeom>
        <a:blipFill rotWithShape="1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D3ACE5-D3FA-6A4B-B19D-ACD2259A17E7}">
      <dsp:nvSpPr>
        <dsp:cNvPr id="0" name=""/>
        <dsp:cNvSpPr/>
      </dsp:nvSpPr>
      <dsp:spPr>
        <a:xfrm>
          <a:off x="1777559" y="1448191"/>
          <a:ext cx="2430768" cy="643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dirty="0" err="1">
              <a:solidFill>
                <a:srgbClr val="152B48"/>
              </a:solidFill>
              <a:latin typeface="Montserrat" pitchFamily="2" charset="77"/>
            </a:rPr>
            <a:t>GENERALIDADES</a:t>
          </a:r>
          <a:r>
            <a:rPr lang="en-US" sz="1800" kern="1200" dirty="0">
              <a:solidFill>
                <a:srgbClr val="152B48"/>
              </a:solidFill>
              <a:latin typeface="Montserrat" pitchFamily="2" charset="77"/>
            </a:rPr>
            <a:t> </a:t>
          </a:r>
        </a:p>
      </dsp:txBody>
      <dsp:txXfrm>
        <a:off x="1777559" y="1448191"/>
        <a:ext cx="2430768" cy="643070"/>
      </dsp:txXfrm>
    </dsp:sp>
    <dsp:sp modelId="{8DF0D405-93D9-46B3-8306-66DC8076D827}">
      <dsp:nvSpPr>
        <dsp:cNvPr id="0" name=""/>
        <dsp:cNvSpPr/>
      </dsp:nvSpPr>
      <dsp:spPr>
        <a:xfrm>
          <a:off x="4767663" y="238816"/>
          <a:ext cx="922148" cy="92214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E70583-A778-4DEB-A6B5-3D1AA50D7F88}">
      <dsp:nvSpPr>
        <dsp:cNvPr id="0" name=""/>
        <dsp:cNvSpPr/>
      </dsp:nvSpPr>
      <dsp:spPr>
        <a:xfrm>
          <a:off x="4964186" y="435339"/>
          <a:ext cx="529101" cy="529101"/>
        </a:xfrm>
        <a:prstGeom prst="rect">
          <a:avLst/>
        </a:prstGeom>
        <a:blipFill>
          <a:blip xmlns:r="http://schemas.openxmlformats.org/officeDocument/2006/relationships"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22DF5C-3C6F-4427-B1A3-5F6DA34E7781}">
      <dsp:nvSpPr>
        <dsp:cNvPr id="0" name=""/>
        <dsp:cNvSpPr/>
      </dsp:nvSpPr>
      <dsp:spPr>
        <a:xfrm>
          <a:off x="4472878" y="1448191"/>
          <a:ext cx="1511718" cy="643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ES_tradnl" sz="1800" kern="1200" dirty="0">
              <a:solidFill>
                <a:srgbClr val="152B48"/>
              </a:solidFill>
              <a:latin typeface="Montserrat" pitchFamily="2" charset="77"/>
            </a:rPr>
            <a:t>ETIOLOGÍA</a:t>
          </a:r>
          <a:endParaRPr lang="en-US" sz="1800" kern="1200" dirty="0">
            <a:solidFill>
              <a:srgbClr val="152B48"/>
            </a:solidFill>
            <a:latin typeface="Montserrat" pitchFamily="2" charset="77"/>
          </a:endParaRPr>
        </a:p>
      </dsp:txBody>
      <dsp:txXfrm>
        <a:off x="4472878" y="1448191"/>
        <a:ext cx="1511718" cy="643070"/>
      </dsp:txXfrm>
    </dsp:sp>
    <dsp:sp modelId="{A7C01AD3-0265-A449-9650-AECBF66E597F}">
      <dsp:nvSpPr>
        <dsp:cNvPr id="0" name=""/>
        <dsp:cNvSpPr/>
      </dsp:nvSpPr>
      <dsp:spPr>
        <a:xfrm>
          <a:off x="6694333" y="238816"/>
          <a:ext cx="922148" cy="92214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090041-C490-1943-B78F-BBA7FC51F504}">
      <dsp:nvSpPr>
        <dsp:cNvPr id="0" name=""/>
        <dsp:cNvSpPr/>
      </dsp:nvSpPr>
      <dsp:spPr>
        <a:xfrm>
          <a:off x="6890857" y="435339"/>
          <a:ext cx="529101" cy="529101"/>
        </a:xfrm>
        <a:prstGeom prst="rect">
          <a:avLst/>
        </a:prstGeom>
        <a:blipFill rotWithShape="1">
          <a:blip xmlns:r="http://schemas.openxmlformats.org/officeDocument/2006/relationships" r:embed="rId7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E382B8-109B-B549-B0CD-542275665CC0}">
      <dsp:nvSpPr>
        <dsp:cNvPr id="0" name=""/>
        <dsp:cNvSpPr/>
      </dsp:nvSpPr>
      <dsp:spPr>
        <a:xfrm>
          <a:off x="6249147" y="1448191"/>
          <a:ext cx="1812520" cy="643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dirty="0" err="1">
              <a:solidFill>
                <a:srgbClr val="152B48"/>
              </a:solidFill>
              <a:latin typeface="Montserrat" pitchFamily="2" charset="77"/>
            </a:rPr>
            <a:t>Diagnóstico</a:t>
          </a:r>
          <a:r>
            <a:rPr lang="en-US" sz="1800" kern="1200" dirty="0">
              <a:solidFill>
                <a:srgbClr val="152B48"/>
              </a:solidFill>
              <a:latin typeface="Montserrat" pitchFamily="2" charset="77"/>
            </a:rPr>
            <a:t> 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dirty="0">
              <a:solidFill>
                <a:srgbClr val="152B48"/>
              </a:solidFill>
              <a:latin typeface="Montserrat" pitchFamily="2" charset="77"/>
            </a:rPr>
            <a:t> </a:t>
          </a:r>
        </a:p>
      </dsp:txBody>
      <dsp:txXfrm>
        <a:off x="6249147" y="1448191"/>
        <a:ext cx="1812520" cy="643070"/>
      </dsp:txXfrm>
    </dsp:sp>
    <dsp:sp modelId="{39D2C7BD-77F5-4CA4-9756-F103282CD2FE}">
      <dsp:nvSpPr>
        <dsp:cNvPr id="0" name=""/>
        <dsp:cNvSpPr/>
      </dsp:nvSpPr>
      <dsp:spPr>
        <a:xfrm>
          <a:off x="1349221" y="2469191"/>
          <a:ext cx="922148" cy="922148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BA1502-0DDE-4670-8EE2-BB9F76FD4CC8}">
      <dsp:nvSpPr>
        <dsp:cNvPr id="0" name=""/>
        <dsp:cNvSpPr/>
      </dsp:nvSpPr>
      <dsp:spPr>
        <a:xfrm>
          <a:off x="1545744" y="2665715"/>
          <a:ext cx="529101" cy="529101"/>
        </a:xfrm>
        <a:prstGeom prst="rect">
          <a:avLst/>
        </a:prstGeom>
        <a:blipFill>
          <a:blip xmlns:r="http://schemas.openxmlformats.org/officeDocument/2006/relationships" r:embed="rId9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9F2869-F83A-4261-BA81-067D18C97CB7}">
      <dsp:nvSpPr>
        <dsp:cNvPr id="0" name=""/>
        <dsp:cNvSpPr/>
      </dsp:nvSpPr>
      <dsp:spPr>
        <a:xfrm>
          <a:off x="763090" y="3678566"/>
          <a:ext cx="2094410" cy="643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dirty="0" err="1">
              <a:solidFill>
                <a:srgbClr val="152B48"/>
              </a:solidFill>
              <a:latin typeface="Montserrat" pitchFamily="2" charset="77"/>
            </a:rPr>
            <a:t>DRENAJE</a:t>
          </a:r>
          <a:r>
            <a:rPr lang="en-US" sz="1800" kern="1200" dirty="0">
              <a:solidFill>
                <a:srgbClr val="152B48"/>
              </a:solidFill>
              <a:latin typeface="Montserrat" pitchFamily="2" charset="77"/>
            </a:rPr>
            <a:t> </a:t>
          </a:r>
          <a:r>
            <a:rPr lang="en-US" sz="1800" kern="1200" dirty="0" err="1">
              <a:solidFill>
                <a:srgbClr val="152B48"/>
              </a:solidFill>
              <a:latin typeface="Montserrat" pitchFamily="2" charset="77"/>
            </a:rPr>
            <a:t>PERCUTÁNEO</a:t>
          </a:r>
          <a:r>
            <a:rPr lang="en-US" sz="1800" kern="1200" dirty="0">
              <a:solidFill>
                <a:srgbClr val="152B48"/>
              </a:solidFill>
              <a:latin typeface="Montserrat" pitchFamily="2" charset="77"/>
            </a:rPr>
            <a:t> </a:t>
          </a:r>
        </a:p>
      </dsp:txBody>
      <dsp:txXfrm>
        <a:off x="763090" y="3678566"/>
        <a:ext cx="2094410" cy="643070"/>
      </dsp:txXfrm>
    </dsp:sp>
    <dsp:sp modelId="{BBFF2ED1-C027-4FD9-8948-28DCC70D0572}">
      <dsp:nvSpPr>
        <dsp:cNvPr id="0" name=""/>
        <dsp:cNvSpPr/>
      </dsp:nvSpPr>
      <dsp:spPr>
        <a:xfrm>
          <a:off x="3649422" y="2469191"/>
          <a:ext cx="922148" cy="92214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466DA2-F1EA-4033-A28D-89F8EB3CFD6E}">
      <dsp:nvSpPr>
        <dsp:cNvPr id="0" name=""/>
        <dsp:cNvSpPr/>
      </dsp:nvSpPr>
      <dsp:spPr>
        <a:xfrm>
          <a:off x="3840133" y="2665715"/>
          <a:ext cx="540725" cy="529101"/>
        </a:xfrm>
        <a:prstGeom prst="rect">
          <a:avLst/>
        </a:prstGeom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8E2844-84D7-4655-A54D-20DCDA1825FC}">
      <dsp:nvSpPr>
        <dsp:cNvPr id="0" name=""/>
        <dsp:cNvSpPr/>
      </dsp:nvSpPr>
      <dsp:spPr>
        <a:xfrm>
          <a:off x="3122051" y="3678566"/>
          <a:ext cx="1976889" cy="643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ES_tradnl" sz="1800" kern="1200" dirty="0">
              <a:solidFill>
                <a:srgbClr val="152B48"/>
              </a:solidFill>
              <a:latin typeface="Montserrat" pitchFamily="2" charset="77"/>
            </a:rPr>
            <a:t> Tratamiento </a:t>
          </a:r>
          <a:endParaRPr lang="en-US" sz="1800" kern="1200" dirty="0">
            <a:solidFill>
              <a:srgbClr val="152B48"/>
            </a:solidFill>
            <a:latin typeface="Montserrat" pitchFamily="2" charset="77"/>
          </a:endParaRPr>
        </a:p>
      </dsp:txBody>
      <dsp:txXfrm>
        <a:off x="3122051" y="3678566"/>
        <a:ext cx="1976889" cy="643070"/>
      </dsp:txXfrm>
    </dsp:sp>
    <dsp:sp modelId="{D915DF27-446F-4C90-8BA0-543C6E89E2E0}">
      <dsp:nvSpPr>
        <dsp:cNvPr id="0" name=""/>
        <dsp:cNvSpPr/>
      </dsp:nvSpPr>
      <dsp:spPr>
        <a:xfrm>
          <a:off x="5870605" y="2469191"/>
          <a:ext cx="922148" cy="92214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7801E4-B9B3-4E54-991A-ECD80431B729}">
      <dsp:nvSpPr>
        <dsp:cNvPr id="0" name=""/>
        <dsp:cNvSpPr/>
      </dsp:nvSpPr>
      <dsp:spPr>
        <a:xfrm>
          <a:off x="6067129" y="2665715"/>
          <a:ext cx="529101" cy="529101"/>
        </a:xfrm>
        <a:prstGeom prst="rect">
          <a:avLst/>
        </a:prstGeom>
        <a:blipFill>
          <a:blip xmlns:r="http://schemas.openxmlformats.org/officeDocument/2006/relationships" r:embed="rId7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74B4C4-3C7B-460F-8F60-DAD0EA166BA4}">
      <dsp:nvSpPr>
        <dsp:cNvPr id="0" name=""/>
        <dsp:cNvSpPr/>
      </dsp:nvSpPr>
      <dsp:spPr>
        <a:xfrm>
          <a:off x="5363492" y="3678566"/>
          <a:ext cx="1936375" cy="643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dirty="0">
              <a:solidFill>
                <a:srgbClr val="152B48"/>
              </a:solidFill>
              <a:latin typeface="Montserrat" pitchFamily="2" charset="77"/>
            </a:rPr>
            <a:t>PRONÓSTICO Y SEGUIMIENTO </a:t>
          </a:r>
        </a:p>
      </dsp:txBody>
      <dsp:txXfrm>
        <a:off x="5363492" y="3678566"/>
        <a:ext cx="1936375" cy="6430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919A23-4A34-5E41-9F5B-C28A8BA0D4BD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900" kern="1200" dirty="0"/>
        </a:p>
      </dsp:txBody>
      <dsp:txXfrm>
        <a:off x="0" y="591343"/>
        <a:ext cx="2571749" cy="1543050"/>
      </dsp:txXfrm>
    </dsp:sp>
    <dsp:sp modelId="{C4BFB080-0B97-D142-B65B-F394C684439A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000" kern="1200" dirty="0">
            <a:latin typeface="Montserrat" pitchFamily="2" charset="7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000" kern="1200" dirty="0">
            <a:latin typeface="Montserrat" pitchFamily="2" charset="7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000" kern="1200" dirty="0">
            <a:latin typeface="Montserrat" pitchFamily="2" charset="7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Montserrat" pitchFamily="2" charset="77"/>
            </a:rPr>
            <a:t>50 a 60 años.</a:t>
          </a:r>
        </a:p>
      </dsp:txBody>
      <dsp:txXfrm>
        <a:off x="2828925" y="591343"/>
        <a:ext cx="2571749" cy="1543050"/>
      </dsp:txXfrm>
    </dsp:sp>
    <dsp:sp modelId="{F621B884-A52C-524D-AA73-7DC84AF860F5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000" kern="1200" dirty="0">
            <a:latin typeface="Montserrat" pitchFamily="2" charset="7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000" kern="1200" dirty="0">
            <a:latin typeface="Montserrat" pitchFamily="2" charset="7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000" kern="1200" dirty="0">
            <a:latin typeface="Montserrat" pitchFamily="2" charset="7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Montserrat" pitchFamily="2" charset="77"/>
            </a:rPr>
            <a:t>Variable.</a:t>
          </a:r>
        </a:p>
      </dsp:txBody>
      <dsp:txXfrm>
        <a:off x="5657849" y="591343"/>
        <a:ext cx="2571749" cy="1543050"/>
      </dsp:txXfrm>
    </dsp:sp>
    <dsp:sp modelId="{03225A2E-1D4C-F041-9160-A87D924941A6}">
      <dsp:nvSpPr>
        <dsp:cNvPr id="0" name=""/>
        <dsp:cNvSpPr/>
      </dsp:nvSpPr>
      <dsp:spPr>
        <a:xfrm>
          <a:off x="1427617" y="2393621"/>
          <a:ext cx="3214147" cy="154305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000" kern="1200" dirty="0">
            <a:latin typeface="Montserrat" pitchFamily="2" charset="7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000" kern="1200" dirty="0">
            <a:latin typeface="Montserrat" pitchFamily="2" charset="7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000" kern="1200" dirty="0">
            <a:latin typeface="Montserrat" pitchFamily="2" charset="7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Montserrat" pitchFamily="2" charset="77"/>
            </a:rPr>
            <a:t>Colombia = amebiano.</a:t>
          </a:r>
        </a:p>
      </dsp:txBody>
      <dsp:txXfrm>
        <a:off x="1427617" y="2393621"/>
        <a:ext cx="3214147" cy="1543050"/>
      </dsp:txXfrm>
    </dsp:sp>
    <dsp:sp modelId="{5BD78447-EBAA-FD44-B18B-2937AC69707A}">
      <dsp:nvSpPr>
        <dsp:cNvPr id="0" name=""/>
        <dsp:cNvSpPr/>
      </dsp:nvSpPr>
      <dsp:spPr>
        <a:xfrm>
          <a:off x="5205749" y="2322455"/>
          <a:ext cx="2571749" cy="154305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3000" kern="1200" dirty="0">
            <a:latin typeface="Montserrat" pitchFamily="2" charset="77"/>
          </a:endParaRP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3000" kern="1200" dirty="0">
            <a:latin typeface="Montserrat" pitchFamily="2" charset="77"/>
          </a:endParaRP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Montserrat" pitchFamily="2" charset="77"/>
            </a:rPr>
            <a:t>10-40%.</a:t>
          </a:r>
        </a:p>
      </dsp:txBody>
      <dsp:txXfrm>
        <a:off x="5205749" y="2322455"/>
        <a:ext cx="2571749" cy="15430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C1015A-4E9A-1944-A4B1-E675CF3814B1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B2F529-147D-9940-BAC3-11A344956319}">
      <dsp:nvSpPr>
        <dsp:cNvPr id="0" name=""/>
        <dsp:cNvSpPr/>
      </dsp:nvSpPr>
      <dsp:spPr>
        <a:xfrm>
          <a:off x="8840" y="1357788"/>
          <a:ext cx="2648902" cy="181038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 dirty="0">
              <a:latin typeface="Montserrat" pitchFamily="2" charset="77"/>
            </a:rPr>
            <a:t>Diabetes Mellitus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latin typeface="Montserrat" pitchFamily="2" charset="77"/>
            </a:rPr>
            <a:t>29.3-44.3%.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latin typeface="Montserrat" pitchFamily="2" charset="77"/>
            </a:rPr>
            <a:t>Abscesos Múltiples. </a:t>
          </a:r>
        </a:p>
      </dsp:txBody>
      <dsp:txXfrm>
        <a:off x="97216" y="1446164"/>
        <a:ext cx="2472150" cy="1633633"/>
      </dsp:txXfrm>
    </dsp:sp>
    <dsp:sp modelId="{CB8977D9-F4B2-C746-8B7F-8BE7D8E699F4}">
      <dsp:nvSpPr>
        <dsp:cNvPr id="0" name=""/>
        <dsp:cNvSpPr/>
      </dsp:nvSpPr>
      <dsp:spPr>
        <a:xfrm>
          <a:off x="2790348" y="1357788"/>
          <a:ext cx="2648902" cy="1810385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 dirty="0">
              <a:latin typeface="Montserrat" pitchFamily="2" charset="77"/>
            </a:rPr>
            <a:t>Cirrosis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latin typeface="Montserrat" pitchFamily="2" charset="77"/>
            </a:rPr>
            <a:t>15.4 &gt; probabilidad AH. </a:t>
          </a:r>
        </a:p>
      </dsp:txBody>
      <dsp:txXfrm>
        <a:off x="2878724" y="1446164"/>
        <a:ext cx="2472150" cy="1633633"/>
      </dsp:txXfrm>
    </dsp:sp>
    <dsp:sp modelId="{903D9F8A-FC2B-0740-AC9E-1FF6773D720F}">
      <dsp:nvSpPr>
        <dsp:cNvPr id="0" name=""/>
        <dsp:cNvSpPr/>
      </dsp:nvSpPr>
      <dsp:spPr>
        <a:xfrm>
          <a:off x="5571857" y="1357788"/>
          <a:ext cx="2648902" cy="181038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latin typeface="Montserrat" pitchFamily="2" charset="77"/>
            </a:rPr>
            <a:t>Terapia inmunosupresora.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latin typeface="Montserrat" pitchFamily="2" charset="77"/>
            </a:rPr>
            <a:t>Esplenectomía.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latin typeface="Montserrat" pitchFamily="2" charset="77"/>
            </a:rPr>
            <a:t>Malignidades hematológicas.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latin typeface="Montserrat" pitchFamily="2" charset="77"/>
            </a:rPr>
            <a:t>Factores </a:t>
          </a:r>
          <a:r>
            <a:rPr lang="es-ES" sz="1400" kern="1200" dirty="0" err="1">
              <a:latin typeface="Montserrat" pitchFamily="2" charset="77"/>
            </a:rPr>
            <a:t>locoregionales</a:t>
          </a:r>
          <a:r>
            <a:rPr lang="es-ES" sz="1400" kern="1200" dirty="0">
              <a:latin typeface="Montserrat" pitchFamily="2" charset="77"/>
            </a:rPr>
            <a:t>. </a:t>
          </a:r>
        </a:p>
      </dsp:txBody>
      <dsp:txXfrm>
        <a:off x="5660233" y="1446164"/>
        <a:ext cx="2472150" cy="16336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79A48E-1BB1-9A4E-8595-329856A2C33B}">
      <dsp:nvSpPr>
        <dsp:cNvPr id="0" name=""/>
        <dsp:cNvSpPr/>
      </dsp:nvSpPr>
      <dsp:spPr>
        <a:xfrm>
          <a:off x="0" y="324710"/>
          <a:ext cx="7677151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053B51-A73C-4D4E-8E1E-42B78613965E}">
      <dsp:nvSpPr>
        <dsp:cNvPr id="0" name=""/>
        <dsp:cNvSpPr/>
      </dsp:nvSpPr>
      <dsp:spPr>
        <a:xfrm>
          <a:off x="383857" y="29510"/>
          <a:ext cx="5922637" cy="5904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125" tIns="0" rIns="20312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latin typeface="Montserrat" pitchFamily="2" charset="77"/>
            </a:rPr>
            <a:t>Después de toma de hemocultivos y drenaje percutáneo.</a:t>
          </a:r>
        </a:p>
      </dsp:txBody>
      <dsp:txXfrm>
        <a:off x="412678" y="58331"/>
        <a:ext cx="5864995" cy="532758"/>
      </dsp:txXfrm>
    </dsp:sp>
    <dsp:sp modelId="{C553F90D-63DB-0241-954E-DC964BDD329B}">
      <dsp:nvSpPr>
        <dsp:cNvPr id="0" name=""/>
        <dsp:cNvSpPr/>
      </dsp:nvSpPr>
      <dsp:spPr>
        <a:xfrm>
          <a:off x="0" y="1231910"/>
          <a:ext cx="7677151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CB0B3A-92B5-AE46-B207-754E476F3795}">
      <dsp:nvSpPr>
        <dsp:cNvPr id="0" name=""/>
        <dsp:cNvSpPr/>
      </dsp:nvSpPr>
      <dsp:spPr>
        <a:xfrm>
          <a:off x="383857" y="936710"/>
          <a:ext cx="5867823" cy="590400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125" tIns="0" rIns="20312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latin typeface="Montserrat" pitchFamily="2" charset="77"/>
            </a:rPr>
            <a:t>E. </a:t>
          </a:r>
          <a:r>
            <a:rPr lang="es-ES" sz="1800" kern="1200" dirty="0" err="1">
              <a:latin typeface="Montserrat" pitchFamily="2" charset="77"/>
            </a:rPr>
            <a:t>histolytica</a:t>
          </a:r>
          <a:r>
            <a:rPr lang="es-ES" sz="1800" kern="1200" dirty="0">
              <a:latin typeface="Montserrat" pitchFamily="2" charset="77"/>
            </a:rPr>
            <a:t> debe cubrirse. </a:t>
          </a:r>
        </a:p>
      </dsp:txBody>
      <dsp:txXfrm>
        <a:off x="412678" y="965531"/>
        <a:ext cx="5810181" cy="532758"/>
      </dsp:txXfrm>
    </dsp:sp>
    <dsp:sp modelId="{0C0D3452-AC7C-4A45-93AD-A6B143E3FF1F}">
      <dsp:nvSpPr>
        <dsp:cNvPr id="0" name=""/>
        <dsp:cNvSpPr/>
      </dsp:nvSpPr>
      <dsp:spPr>
        <a:xfrm>
          <a:off x="0" y="2540936"/>
          <a:ext cx="7677151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F0BD7A-66B3-8940-93F5-7ADF29870228}">
      <dsp:nvSpPr>
        <dsp:cNvPr id="0" name=""/>
        <dsp:cNvSpPr/>
      </dsp:nvSpPr>
      <dsp:spPr>
        <a:xfrm>
          <a:off x="383857" y="1843910"/>
          <a:ext cx="5900389" cy="992226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125" tIns="0" rIns="20312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latin typeface="Montserrat" pitchFamily="2" charset="77"/>
            </a:rPr>
            <a:t>Adecuado drenaje 10-14 días IV completar 3-4 semanas oral. No adecuado drenaje 10-14 días IV completar 6 semanas oral.</a:t>
          </a:r>
        </a:p>
      </dsp:txBody>
      <dsp:txXfrm>
        <a:off x="432293" y="1892346"/>
        <a:ext cx="5803517" cy="895354"/>
      </dsp:txXfrm>
    </dsp:sp>
    <dsp:sp modelId="{45A7C2A8-EFFD-F84F-9525-AD7C595C31FE}">
      <dsp:nvSpPr>
        <dsp:cNvPr id="0" name=""/>
        <dsp:cNvSpPr/>
      </dsp:nvSpPr>
      <dsp:spPr>
        <a:xfrm>
          <a:off x="0" y="3714961"/>
          <a:ext cx="7677151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CA74D6-9FD2-024F-982E-FD67EAEC2C7E}">
      <dsp:nvSpPr>
        <dsp:cNvPr id="0" name=""/>
        <dsp:cNvSpPr/>
      </dsp:nvSpPr>
      <dsp:spPr>
        <a:xfrm>
          <a:off x="383857" y="3152936"/>
          <a:ext cx="5895176" cy="85722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125" tIns="0" rIns="20312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latin typeface="Montserrat" pitchFamily="2" charset="77"/>
            </a:rPr>
            <a:t>Abscesos amebianos, agentes tisulares (</a:t>
          </a:r>
          <a:r>
            <a:rPr lang="es-ES" sz="1800" kern="1200" dirty="0" err="1">
              <a:latin typeface="Montserrat" pitchFamily="2" charset="77"/>
            </a:rPr>
            <a:t>metronidazol</a:t>
          </a:r>
          <a:r>
            <a:rPr lang="es-ES" sz="1800" kern="1200" dirty="0">
              <a:latin typeface="Montserrat" pitchFamily="2" charset="77"/>
            </a:rPr>
            <a:t>)  seguido de agente </a:t>
          </a:r>
          <a:r>
            <a:rPr lang="es-ES" sz="1800" kern="1200" dirty="0" err="1">
              <a:latin typeface="Montserrat" pitchFamily="2" charset="77"/>
            </a:rPr>
            <a:t>luminal</a:t>
          </a:r>
          <a:r>
            <a:rPr lang="es-ES" sz="1800" kern="1200" dirty="0">
              <a:latin typeface="Montserrat" pitchFamily="2" charset="77"/>
            </a:rPr>
            <a:t> (</a:t>
          </a:r>
          <a:r>
            <a:rPr lang="es-ES" sz="1800" kern="1200" dirty="0" err="1">
              <a:latin typeface="Montserrat" pitchFamily="2" charset="77"/>
            </a:rPr>
            <a:t>paramomicina</a:t>
          </a:r>
          <a:r>
            <a:rPr lang="es-ES" sz="1800" kern="1200" dirty="0">
              <a:latin typeface="Montserrat" pitchFamily="2" charset="77"/>
            </a:rPr>
            <a:t>).</a:t>
          </a:r>
        </a:p>
      </dsp:txBody>
      <dsp:txXfrm>
        <a:off x="425703" y="3194782"/>
        <a:ext cx="5811484" cy="77353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74AE87-F9FF-A949-A194-A40D89F11B21}">
      <dsp:nvSpPr>
        <dsp:cNvPr id="0" name=""/>
        <dsp:cNvSpPr/>
      </dsp:nvSpPr>
      <dsp:spPr>
        <a:xfrm>
          <a:off x="0" y="401473"/>
          <a:ext cx="7522346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E3A9CD-97E4-1248-8263-A2476F127B1C}">
      <dsp:nvSpPr>
        <dsp:cNvPr id="0" name=""/>
        <dsp:cNvSpPr/>
      </dsp:nvSpPr>
      <dsp:spPr>
        <a:xfrm>
          <a:off x="376117" y="47233"/>
          <a:ext cx="5265642" cy="7084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029" tIns="0" rIns="199029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latin typeface="Montserrat" pitchFamily="2" charset="77"/>
            </a:rPr>
            <a:t>&gt; 3cm </a:t>
          </a:r>
          <a:r>
            <a:rPr lang="es-ES" sz="1800" kern="1200" dirty="0">
              <a:latin typeface="Montserrat" pitchFamily="2" charset="77"/>
              <a:sym typeface="Wingdings" pitchFamily="2" charset="2"/>
            </a:rPr>
            <a:t> solo tratamiento antibiótico. </a:t>
          </a:r>
          <a:endParaRPr lang="es-ES" sz="1800" kern="1200" dirty="0">
            <a:latin typeface="Montserrat" pitchFamily="2" charset="77"/>
          </a:endParaRPr>
        </a:p>
      </dsp:txBody>
      <dsp:txXfrm>
        <a:off x="410702" y="81818"/>
        <a:ext cx="5196472" cy="639310"/>
      </dsp:txXfrm>
    </dsp:sp>
    <dsp:sp modelId="{3879A48E-1BB1-9A4E-8595-329856A2C33B}">
      <dsp:nvSpPr>
        <dsp:cNvPr id="0" name=""/>
        <dsp:cNvSpPr/>
      </dsp:nvSpPr>
      <dsp:spPr>
        <a:xfrm>
          <a:off x="0" y="1490113"/>
          <a:ext cx="7522346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3266964"/>
              <a:satOff val="-13592"/>
              <a:lumOff val="320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053B51-A73C-4D4E-8E1E-42B78613965E}">
      <dsp:nvSpPr>
        <dsp:cNvPr id="0" name=""/>
        <dsp:cNvSpPr/>
      </dsp:nvSpPr>
      <dsp:spPr>
        <a:xfrm>
          <a:off x="376117" y="1135873"/>
          <a:ext cx="5265642" cy="708480"/>
        </a:xfrm>
        <a:prstGeom prst="roundRect">
          <a:avLst/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029" tIns="0" rIns="199029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latin typeface="Montserrat" pitchFamily="2" charset="77"/>
            </a:rPr>
            <a:t>No tabicados y &lt; 5 cm </a:t>
          </a:r>
          <a:r>
            <a:rPr lang="es-ES" sz="1800" kern="1200" dirty="0">
              <a:latin typeface="Montserrat" pitchFamily="2" charset="77"/>
              <a:sym typeface="Wingdings" pitchFamily="2" charset="2"/>
            </a:rPr>
            <a:t> no es necesario dren.</a:t>
          </a:r>
          <a:endParaRPr lang="es-ES" sz="1800" kern="1200" dirty="0">
            <a:latin typeface="Montserrat" pitchFamily="2" charset="77"/>
          </a:endParaRPr>
        </a:p>
      </dsp:txBody>
      <dsp:txXfrm>
        <a:off x="410702" y="1170458"/>
        <a:ext cx="5196472" cy="639310"/>
      </dsp:txXfrm>
    </dsp:sp>
    <dsp:sp modelId="{C553F90D-63DB-0241-954E-DC964BDD329B}">
      <dsp:nvSpPr>
        <dsp:cNvPr id="0" name=""/>
        <dsp:cNvSpPr/>
      </dsp:nvSpPr>
      <dsp:spPr>
        <a:xfrm>
          <a:off x="0" y="2578753"/>
          <a:ext cx="7522346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6533927"/>
              <a:satOff val="-27185"/>
              <a:lumOff val="640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CB0B3A-92B5-AE46-B207-754E476F3795}">
      <dsp:nvSpPr>
        <dsp:cNvPr id="0" name=""/>
        <dsp:cNvSpPr/>
      </dsp:nvSpPr>
      <dsp:spPr>
        <a:xfrm>
          <a:off x="376117" y="2224513"/>
          <a:ext cx="5265642" cy="708480"/>
        </a:xfrm>
        <a:prstGeom prst="roundRect">
          <a:avLst/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029" tIns="0" rIns="199029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latin typeface="Montserrat" pitchFamily="2" charset="77"/>
            </a:rPr>
            <a:t>&gt; 5cm </a:t>
          </a:r>
          <a:r>
            <a:rPr lang="es-ES" sz="1800" kern="1200" dirty="0">
              <a:latin typeface="Montserrat" pitchFamily="2" charset="77"/>
              <a:sym typeface="Wingdings" pitchFamily="2" charset="2"/>
            </a:rPr>
            <a:t>c siempre dren.</a:t>
          </a:r>
          <a:endParaRPr lang="es-ES" sz="1800" kern="1200" dirty="0">
            <a:latin typeface="Montserrat" pitchFamily="2" charset="77"/>
          </a:endParaRPr>
        </a:p>
      </dsp:txBody>
      <dsp:txXfrm>
        <a:off x="410702" y="2259098"/>
        <a:ext cx="5196472" cy="639310"/>
      </dsp:txXfrm>
    </dsp:sp>
    <dsp:sp modelId="{0C0D3452-AC7C-4A45-93AD-A6B143E3FF1F}">
      <dsp:nvSpPr>
        <dsp:cNvPr id="0" name=""/>
        <dsp:cNvSpPr/>
      </dsp:nvSpPr>
      <dsp:spPr>
        <a:xfrm>
          <a:off x="0" y="3859519"/>
          <a:ext cx="7522346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F0BD7A-66B3-8940-93F5-7ADF29870228}">
      <dsp:nvSpPr>
        <dsp:cNvPr id="0" name=""/>
        <dsp:cNvSpPr/>
      </dsp:nvSpPr>
      <dsp:spPr>
        <a:xfrm>
          <a:off x="349292" y="3289752"/>
          <a:ext cx="5265642" cy="900605"/>
        </a:xfrm>
        <a:prstGeom prst="round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029" tIns="0" rIns="199029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latin typeface="Montserrat" pitchFamily="2" charset="77"/>
            </a:rPr>
            <a:t>¿Múltiples, </a:t>
          </a:r>
          <a:r>
            <a:rPr lang="es-ES" sz="1800" kern="1200" dirty="0" err="1">
              <a:latin typeface="Montserrat" pitchFamily="2" charset="77"/>
            </a:rPr>
            <a:t>loculados</a:t>
          </a:r>
          <a:r>
            <a:rPr lang="es-ES" sz="1800" kern="1200" dirty="0">
              <a:latin typeface="Montserrat" pitchFamily="2" charset="77"/>
            </a:rPr>
            <a:t>? </a:t>
          </a:r>
          <a:r>
            <a:rPr lang="es-ES" sz="1800" kern="1200" dirty="0">
              <a:latin typeface="Montserrat" pitchFamily="2" charset="77"/>
              <a:sym typeface="Wingdings" pitchFamily="2" charset="2"/>
            </a:rPr>
            <a:t> dependerá de la experiencia del radiólogo intervencionista.</a:t>
          </a:r>
          <a:endParaRPr lang="es-ES" sz="1800" kern="1200" dirty="0">
            <a:latin typeface="Montserrat" pitchFamily="2" charset="77"/>
          </a:endParaRPr>
        </a:p>
      </dsp:txBody>
      <dsp:txXfrm>
        <a:off x="393256" y="3333716"/>
        <a:ext cx="5177714" cy="8126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60BDE0-24D8-8C48-A90F-41412D389F2E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DF1CB4-2874-A947-8826-2CC190AC78B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33384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translate.googleusercontent.com/translate_f#17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translate.googleusercontent.com/translate_f#14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translate.googleusercontent.com/translate_f#16" TargetMode="External"/><Relationship Id="rId4" Type="http://schemas.openxmlformats.org/officeDocument/2006/relationships/hyperlink" Target="https://translate.googleusercontent.com/translate_f#15" TargetMode="Externa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translate.googleusercontent.com/translate_f#14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translate.googleusercontent.com/translate_f#15" TargetMode="Externa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translate.googleusercontent.com/translate_f#14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translate.googleusercontent.com/translate_f#15" TargetMode="External"/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translate.googleusercontent.com/translate_f#14" TargetMode="External"/><Relationship Id="rId4" Type="http://schemas.openxmlformats.org/officeDocument/2006/relationships/hyperlink" Target="https://translate.googleusercontent.com/translate_f#16" TargetMode="Externa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ranslate.googleusercontent.com/translate_f#15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ranslate.googleusercontent.com/translate_f#14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translate.googleusercontent.com/translate_f#15" TargetMode="Externa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translate.googleusercontent.com/translate_f#15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translate.googleusercontent.com/translate_f#15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translate.googleusercontent.com/translate_f#14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96CAD-D16C-5645-9A90-0A53382C760B}" type="slidenum">
              <a:rPr lang="es-ES_tradnl" smtClean="0"/>
              <a:t>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807914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DF1CB4-2874-A947-8826-2CC190AC78BB}" type="slidenum">
              <a:rPr lang="es-ES_tradnl" smtClean="0"/>
              <a:t>12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313327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DF1CB4-2874-A947-8826-2CC190AC78BB}" type="slidenum">
              <a:rPr lang="es-ES_tradnl" smtClean="0"/>
              <a:t>13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986224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 protozoos primero causan colitis, lo que permite la invasión a la sangre.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corriente y luego se extiende al hígado a través de la vena porta</a:t>
            </a:r>
          </a:p>
          <a:p>
            <a:endParaRPr lang="es-ES_tradnl" dirty="0"/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 absceso hepático amebiano es la complicación extraintestinal más frecuente de </a:t>
            </a:r>
            <a:r>
              <a:rPr lang="es-CO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E. histolytica.</a:t>
            </a:r>
            <a:endParaRPr lang="es-CO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 puede ocurrir años después de la infección entérica inicial.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52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Solo alrededor del 2% al 5% de los pacientes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 amebiasis intestinal desarrollan abscesos hepáticos</a:t>
            </a:r>
          </a:p>
          <a:p>
            <a:endParaRPr lang="es-ES_tradnl" dirty="0"/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Aunque la infección por </a:t>
            </a:r>
            <a:r>
              <a:rPr lang="es-CO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E. histolytica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es más común en mujeres y niños, permanece tan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colonización asintomática o amebiasis entérica que causa diarrea</a:t>
            </a:r>
          </a:p>
          <a:p>
            <a:endParaRPr lang="es-CO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s-CO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un modelo de ratón, la testosterona aumentó la susceptibilidad del huésped a</a:t>
            </a:r>
          </a:p>
          <a:p>
            <a:r>
              <a:rPr lang="es-CO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 histolytica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al reducir la secreción de interferón gamma por las células asesinas naturales. 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55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Muchos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 estudios han encontrado una estrecha relación entre el alcohol y el desarrollo de amebias.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absceso hepático. En una serie de casos de la India, el 72% de los pacientes con absceso hepático amebiano fueron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alcohólicos. En la misma serie, los alcohólicos tenían más probabilidades de tener abscesos más grandes,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más complicaciones y resolución tardía del absceso. 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54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La correlación de amebianas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 cree que el absceso hepático en alcohólicos es multifactorial. Es probable que localmente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las bebidas preparadas contaminadas liberan grandes dosis infecciosas de </a:t>
            </a:r>
            <a:r>
              <a:rPr lang="es-CO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E. histolytica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. Además de-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ción, el alcohol induce disfunción hepática y puede inhibir el sistema inmunológico tanto como un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efecto directo del alcohol y como fuente de desnutrición</a:t>
            </a:r>
          </a:p>
          <a:p>
            <a:endParaRPr lang="es-CO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DF1CB4-2874-A947-8826-2CC190AC78BB}" type="slidenum">
              <a:rPr lang="es-ES_tradnl" smtClean="0"/>
              <a:t>14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109658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err="1"/>
              <a:t>Transmisiocn</a:t>
            </a:r>
            <a:r>
              <a:rPr lang="es-ES_tradnl" dirty="0"/>
              <a:t> oro fecal, hay dos etapas de la vida de la E </a:t>
            </a:r>
            <a:r>
              <a:rPr lang="es-ES_tradnl" dirty="0" err="1"/>
              <a:t>histolytica</a:t>
            </a:r>
            <a:r>
              <a:rPr lang="es-ES_tradnl" dirty="0"/>
              <a:t> quiste y </a:t>
            </a:r>
            <a:r>
              <a:rPr lang="es-ES_tradnl" dirty="0" err="1"/>
              <a:t>trofozoito</a:t>
            </a:r>
            <a:r>
              <a:rPr lang="es-ES_tradnl" dirty="0"/>
              <a:t> </a:t>
            </a:r>
          </a:p>
          <a:p>
            <a:r>
              <a:rPr lang="es-ES_tradnl" dirty="0"/>
              <a:t>La forma </a:t>
            </a:r>
            <a:r>
              <a:rPr lang="es-ES_tradnl" dirty="0" err="1"/>
              <a:t>quistica</a:t>
            </a:r>
            <a:r>
              <a:rPr lang="es-ES_tradnl" dirty="0"/>
              <a:t> es el estado infeccioso y el </a:t>
            </a:r>
            <a:r>
              <a:rPr lang="es-ES_tradnl" dirty="0" err="1"/>
              <a:t>trofozoito</a:t>
            </a:r>
            <a:r>
              <a:rPr lang="es-ES_tradnl" dirty="0"/>
              <a:t> es la etapa invasiva </a:t>
            </a:r>
          </a:p>
          <a:p>
            <a:r>
              <a:rPr lang="es-ES_tradnl" dirty="0"/>
              <a:t>Quistes se ingieren viajan al ID donde se </a:t>
            </a:r>
            <a:r>
              <a:rPr lang="es-ES_tradnl" dirty="0" err="1"/>
              <a:t>somenten</a:t>
            </a:r>
            <a:r>
              <a:rPr lang="es-ES_tradnl" dirty="0"/>
              <a:t> a </a:t>
            </a:r>
            <a:r>
              <a:rPr lang="es-ES_tradnl" dirty="0" err="1"/>
              <a:t>maduracion</a:t>
            </a:r>
            <a:r>
              <a:rPr lang="es-ES_tradnl" dirty="0"/>
              <a:t>, luego se convierten en </a:t>
            </a:r>
            <a:r>
              <a:rPr lang="es-ES_tradnl" dirty="0" err="1"/>
              <a:t>trofozoitos</a:t>
            </a:r>
            <a:r>
              <a:rPr lang="es-ES_tradnl" dirty="0"/>
              <a:t> </a:t>
            </a:r>
            <a:r>
              <a:rPr lang="es-ES_tradnl" dirty="0" err="1"/>
              <a:t>moviles</a:t>
            </a:r>
            <a:r>
              <a:rPr lang="es-ES_tradnl" dirty="0"/>
              <a:t>, que invaden la mucosa intestinal, en el 90% de las infecciones colonizan la luz y causan </a:t>
            </a:r>
            <a:r>
              <a:rPr lang="es-ES_tradnl" dirty="0" err="1"/>
              <a:t>sintomas</a:t>
            </a:r>
            <a:r>
              <a:rPr lang="es-ES_tradnl" dirty="0"/>
              <a:t> de enfermedad no invasiva, en el otro 10% de los casos </a:t>
            </a:r>
            <a:r>
              <a:rPr lang="es-ES_tradnl" dirty="0" err="1"/>
              <a:t>inavade</a:t>
            </a:r>
            <a:r>
              <a:rPr lang="es-ES_tradnl" dirty="0"/>
              <a:t> el tubo digestivo causando diarrea, colitis y de forma rara abscesos </a:t>
            </a:r>
            <a:r>
              <a:rPr lang="es-ES_tradnl" dirty="0" err="1"/>
              <a:t>hepaticos</a:t>
            </a:r>
            <a:r>
              <a:rPr lang="es-ES_tradnl" dirty="0"/>
              <a:t>; la </a:t>
            </a:r>
            <a:r>
              <a:rPr lang="es-ES_tradnl" dirty="0" err="1"/>
              <a:t>mayoria</a:t>
            </a:r>
            <a:r>
              <a:rPr lang="es-ES_tradnl" dirty="0"/>
              <a:t> de las infecciones producen </a:t>
            </a:r>
            <a:r>
              <a:rPr lang="es-ES_tradnl" dirty="0" err="1"/>
              <a:t>colonizacion</a:t>
            </a:r>
            <a:r>
              <a:rPr lang="es-ES_tradnl" dirty="0"/>
              <a:t> </a:t>
            </a:r>
            <a:r>
              <a:rPr lang="es-ES_tradnl" dirty="0" err="1"/>
              <a:t>asintomatica</a:t>
            </a:r>
            <a:r>
              <a:rPr lang="es-ES_tradnl" dirty="0"/>
              <a:t>. </a:t>
            </a:r>
          </a:p>
          <a:p>
            <a:r>
              <a:rPr lang="es-ES_tradnl" dirty="0"/>
              <a:t>Luego que el </a:t>
            </a:r>
            <a:r>
              <a:rPr lang="es-ES_tradnl" dirty="0" err="1"/>
              <a:t>trofozoito</a:t>
            </a:r>
            <a:r>
              <a:rPr lang="es-ES_tradnl" dirty="0"/>
              <a:t> invade la mucosa ingresa al torrente </a:t>
            </a:r>
            <a:r>
              <a:rPr lang="es-ES_tradnl" dirty="0" err="1"/>
              <a:t>sanguineo</a:t>
            </a:r>
            <a:r>
              <a:rPr lang="es-ES_tradnl" dirty="0"/>
              <a:t>, donde se aloja usualmente en el cerebro y el </a:t>
            </a:r>
            <a:r>
              <a:rPr lang="es-ES_tradnl" dirty="0" err="1"/>
              <a:t>higado</a:t>
            </a:r>
            <a:r>
              <a:rPr lang="es-ES_tradnl" dirty="0"/>
              <a:t>, a este va a </a:t>
            </a:r>
            <a:r>
              <a:rPr lang="es-ES_tradnl" dirty="0" err="1"/>
              <a:t>traves</a:t>
            </a:r>
            <a:r>
              <a:rPr lang="es-ES_tradnl" dirty="0"/>
              <a:t> de la </a:t>
            </a:r>
            <a:r>
              <a:rPr lang="es-ES_tradnl" dirty="0" err="1"/>
              <a:t>vasculatura</a:t>
            </a:r>
            <a:r>
              <a:rPr lang="es-ES_tradnl" dirty="0"/>
              <a:t> portal donde causan </a:t>
            </a:r>
            <a:r>
              <a:rPr lang="es-ES_tradnl" dirty="0" err="1"/>
              <a:t>inflamacion</a:t>
            </a:r>
            <a:r>
              <a:rPr lang="es-ES_tradnl" dirty="0"/>
              <a:t> y lisis de </a:t>
            </a:r>
            <a:r>
              <a:rPr lang="es-ES_tradnl" dirty="0" err="1"/>
              <a:t>macrofagos</a:t>
            </a:r>
            <a:r>
              <a:rPr lang="es-ES_tradnl" dirty="0"/>
              <a:t>, que conduce luego a la </a:t>
            </a:r>
            <a:r>
              <a:rPr lang="es-ES_tradnl" dirty="0" err="1"/>
              <a:t>nectrosis</a:t>
            </a:r>
            <a:r>
              <a:rPr lang="es-ES_tradnl" dirty="0"/>
              <a:t> </a:t>
            </a:r>
            <a:r>
              <a:rPr lang="es-ES_tradnl" dirty="0" err="1"/>
              <a:t>hepatica</a:t>
            </a:r>
            <a:r>
              <a:rPr lang="es-ES_tradnl" dirty="0"/>
              <a:t> y </a:t>
            </a:r>
            <a:r>
              <a:rPr lang="es-ES_tradnl" dirty="0" err="1"/>
              <a:t>formacion</a:t>
            </a:r>
            <a:r>
              <a:rPr lang="es-ES_tradnl" dirty="0"/>
              <a:t> de abscesos </a:t>
            </a:r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DF1CB4-2874-A947-8826-2CC190AC78BB}" type="slidenum">
              <a:rPr lang="es-ES_tradnl" smtClean="0"/>
              <a:t>15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31618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err="1"/>
              <a:t>Sintomas</a:t>
            </a:r>
            <a:r>
              <a:rPr lang="es-ES_tradnl" dirty="0"/>
              <a:t> </a:t>
            </a:r>
            <a:r>
              <a:rPr lang="es-ES_tradnl" dirty="0" err="1"/>
              <a:t>inespecificos</a:t>
            </a:r>
            <a:r>
              <a:rPr lang="es-ES_tradnl" dirty="0"/>
              <a:t>, mas raras son nauseas vomito, perdida de peso</a:t>
            </a:r>
          </a:p>
          <a:p>
            <a:r>
              <a:rPr lang="es-ES_tradnl" dirty="0"/>
              <a:t>Al examen </a:t>
            </a:r>
            <a:r>
              <a:rPr lang="es-ES_tradnl" dirty="0" err="1"/>
              <a:t>fisico</a:t>
            </a:r>
            <a:r>
              <a:rPr lang="es-ES_tradnl" dirty="0"/>
              <a:t> </a:t>
            </a:r>
            <a:r>
              <a:rPr lang="es-ES_tradnl" dirty="0" err="1"/>
              <a:t>tambien</a:t>
            </a:r>
            <a:r>
              <a:rPr lang="es-ES_tradnl" dirty="0"/>
              <a:t> los </a:t>
            </a:r>
            <a:r>
              <a:rPr lang="es-ES_tradnl" dirty="0" err="1"/>
              <a:t>sintomas</a:t>
            </a:r>
            <a:r>
              <a:rPr lang="es-ES_tradnl" dirty="0"/>
              <a:t> son </a:t>
            </a:r>
            <a:r>
              <a:rPr lang="es-ES_tradnl" dirty="0" err="1"/>
              <a:t>inespecificos</a:t>
            </a:r>
            <a:r>
              <a:rPr lang="es-ES_tradnl" dirty="0"/>
              <a:t> </a:t>
            </a:r>
            <a:r>
              <a:rPr lang="es-ES_tradnl" dirty="0" err="1"/>
              <a:t>encontrnado</a:t>
            </a:r>
            <a:r>
              <a:rPr lang="es-ES_tradnl" dirty="0"/>
              <a:t> taquicardia, fiebre, </a:t>
            </a:r>
          </a:p>
          <a:p>
            <a:endParaRPr lang="es-ES_tradnl" dirty="0"/>
          </a:p>
          <a:p>
            <a:r>
              <a:rPr lang="es-ES_tradnl" dirty="0"/>
              <a:t>Ojo que del 10 al 35% de los abscesos amebianos </a:t>
            </a:r>
            <a:r>
              <a:rPr lang="es-ES_tradnl" dirty="0" err="1"/>
              <a:t>produciran</a:t>
            </a:r>
            <a:r>
              <a:rPr lang="es-ES_tradnl" dirty="0"/>
              <a:t> como </a:t>
            </a:r>
            <a:r>
              <a:rPr lang="es-ES_tradnl" dirty="0" err="1"/>
              <a:t>sintoma</a:t>
            </a:r>
            <a:r>
              <a:rPr lang="es-ES_tradnl" dirty="0"/>
              <a:t> diarrea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DF1CB4-2874-A947-8826-2CC190AC78BB}" type="slidenum">
              <a:rPr lang="es-ES_tradnl" smtClean="0"/>
              <a:t>16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698368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 valores de laboratorio anormales en el absceso hepático piógeno son inespecíficos pero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frecuentemente útil para indicar afectación hepática.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1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5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Hemograma completo con diferentes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tial, perfil metabólico completo, proteína C reactiva, velocidad de sedimentación globular,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 se recomiendan hemocultivos. Las anomalías de laboratorio más comunes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son hipoalbuminemia (70%) y leucocitosis (68%).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11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,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16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Aspartato aminotransferasa,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 niveles de alanina aminotransferasa y fosfatasa alcalina son inespecíficamente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aumentado en alrededor del 50% de los casos. 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16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, 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25 el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nivel de proteína C reactiva aumentó en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 de casos en 2 series de casos.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13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,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36</a:t>
            </a:r>
            <a:endParaRPr lang="es-CO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Dependiendo de la causa subyacente del absceso hepático piógeno, otro laboratorio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 resultados pueden ser anormales. Cuando la enfermedad del tracto biliar conduce a un absceso hepático piógeno,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 nivel de fosfatasa alcalina aumenta en el 67% al 90% de los pacientes y la bilirrubina total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 nivel se incrementa en un 53%.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16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Los hemocultivos son positivos en un 50% de todos los casos; ellos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son más a menudo positivos cuando la causa del absceso es la diseminación hematógena.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1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12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17</a:t>
            </a:r>
            <a:endParaRPr lang="es-CO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 cultivos de la aspiración de abscesos son útiles para guiar el diagnóstico y el tratamiento, pero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debe enviarse desde el líquido aspirado durante la colocación inicial del catéter de drenaje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éteres; Los catéteres posteriormente se contaminan con la flora cutánea y no</a:t>
            </a:r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DF1CB4-2874-A947-8826-2CC190AC78BB}" type="slidenum">
              <a:rPr lang="es-ES_tradnl" smtClean="0"/>
              <a:t>17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648175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Las radiografías simples fueron el pilar del diagnóstico antes de la ecografía (EE. UU.),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exploración por tomografía computarizada (TC) y resonancia magnética; y en entornos con recursos limitados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siguen siendo útiles. 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8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Las radiografías de abdomen pueden mostrar aire libre extraluminal en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(7%) de los casos de absceso hepático piógeno, y rara vez muestran nivel hidroaéreo o portal.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gas venoso.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7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21 Las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radiografías de tórax pueden mostrar un aumento del hemidiafragma derecho o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derrame pleural en un 25% de los paciente</a:t>
            </a:r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DF1CB4-2874-A947-8826-2CC190AC78BB}" type="slidenum">
              <a:rPr lang="es-ES_tradnl" smtClean="0"/>
              <a:t>18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933560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/>
              <a:t>Imágenes son </a:t>
            </a:r>
            <a:r>
              <a:rPr lang="es-ES_tradnl" dirty="0" err="1"/>
              <a:t>heterogeneas</a:t>
            </a:r>
            <a:r>
              <a:rPr lang="es-ES_tradnl" dirty="0"/>
              <a:t>, </a:t>
            </a:r>
            <a:r>
              <a:rPr lang="es-ES_tradnl" dirty="0" err="1"/>
              <a:t>hipoecogenicas</a:t>
            </a:r>
            <a:r>
              <a:rPr lang="es-ES_tradnl" dirty="0"/>
              <a:t>, con contornos irregulares que pueden confundirse con lesiones tumorales </a:t>
            </a:r>
          </a:p>
          <a:p>
            <a:r>
              <a:rPr lang="es-ES_tradnl" dirty="0"/>
              <a:t>Supurativa, con bordes definidos, algunas veces </a:t>
            </a:r>
            <a:r>
              <a:rPr lang="es-ES_tradnl" dirty="0" err="1"/>
              <a:t>multiloculadas</a:t>
            </a:r>
            <a:r>
              <a:rPr lang="es-ES_tradnl" dirty="0"/>
              <a:t> con una capsula clara </a:t>
            </a:r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DF1CB4-2874-A947-8826-2CC190AC78BB}" type="slidenum">
              <a:rPr lang="es-ES_tradnl" smtClean="0"/>
              <a:t>19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622202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En una etapa presupurativa, aparece como una heterogeneidad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Lesión erógena, hipodensa, con contornos irregulares poco definidos.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1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En esta etapa,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 abscesos simulan la aparición de un tumor. Cuando el absceso está en el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etapa supurativa, aparece hipoecoica o anecoica con redondeado claramente delineado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contornos que realzan con el contraste que muestran un signo de anillo</a:t>
            </a:r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DF1CB4-2874-A947-8826-2CC190AC78BB}" type="slidenum">
              <a:rPr lang="es-ES_tradnl" smtClean="0"/>
              <a:t>20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040398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/>
              <a:t>Centro </a:t>
            </a:r>
            <a:r>
              <a:rPr lang="es-ES_tradnl" dirty="0" err="1"/>
              <a:t>hipodenso</a:t>
            </a:r>
            <a:r>
              <a:rPr lang="es-ES_tradnl" dirty="0"/>
              <a:t> y realce </a:t>
            </a:r>
            <a:r>
              <a:rPr lang="es-ES_tradnl" dirty="0" err="1"/>
              <a:t>periferico</a:t>
            </a:r>
            <a:r>
              <a:rPr lang="es-ES_tradnl" dirty="0"/>
              <a:t> en un </a:t>
            </a:r>
            <a:r>
              <a:rPr lang="es-ES_tradnl" dirty="0" err="1"/>
              <a:t>parenquima</a:t>
            </a:r>
            <a:r>
              <a:rPr lang="es-ES_tradnl" dirty="0"/>
              <a:t> </a:t>
            </a:r>
            <a:r>
              <a:rPr lang="es-ES_tradnl" dirty="0" err="1"/>
              <a:t>hepatico</a:t>
            </a:r>
            <a:r>
              <a:rPr lang="es-ES_tradnl" dirty="0"/>
              <a:t> </a:t>
            </a:r>
            <a:r>
              <a:rPr lang="es-ES_tradnl" dirty="0" err="1"/>
              <a:t>hipodenso</a:t>
            </a:r>
            <a:r>
              <a:rPr lang="es-ES_tradnl" dirty="0"/>
              <a:t> debido al edema </a:t>
            </a:r>
            <a:r>
              <a:rPr lang="es-ES_tradnl" dirty="0" err="1"/>
              <a:t>perilesional</a:t>
            </a:r>
            <a:r>
              <a:rPr lang="es-ES_tradnl" dirty="0"/>
              <a:t>, </a:t>
            </a:r>
            <a:r>
              <a:rPr lang="es-ES_tradnl" dirty="0" err="1"/>
              <a:t>preencia</a:t>
            </a:r>
            <a:r>
              <a:rPr lang="es-ES_tradnl" dirty="0"/>
              <a:t> de burbujas o niveles </a:t>
            </a:r>
            <a:r>
              <a:rPr lang="es-ES_tradnl" dirty="0" err="1"/>
              <a:t>hidroareos</a:t>
            </a:r>
            <a:r>
              <a:rPr lang="es-ES_tradnl" dirty="0"/>
              <a:t> </a:t>
            </a:r>
            <a:r>
              <a:rPr lang="es-ES_tradnl" dirty="0" err="1"/>
              <a:t>patognomonico</a:t>
            </a:r>
            <a:r>
              <a:rPr lang="es-ES_tradnl" dirty="0"/>
              <a:t> pero solo se presenta en un 20% de los casos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ABBDF8-3068-9B46-AAAC-6A127A0A9932}" type="slidenum">
              <a:rPr lang="es-ES_tradnl" smtClean="0"/>
              <a:t>21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0708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El diccionario </a:t>
            </a:r>
            <a:r>
              <a:rPr lang="es-ES" dirty="0" err="1"/>
              <a:t>Merriam-Webster</a:t>
            </a:r>
            <a:r>
              <a:rPr lang="es-ES" dirty="0"/>
              <a:t> define un absceso hepático como "un acumulación de pus rodeada de tejido inflamatorio ". Otros lo definieron como una masa causada por la invasión de microorganismos en el parénquima hepático </a:t>
            </a:r>
            <a:r>
              <a:rPr lang="es-ES" dirty="0" err="1"/>
              <a:t>sano.1</a:t>
            </a:r>
            <a:r>
              <a:rPr lang="es-ES" dirty="0"/>
              <a:t>-3 Causas incluyen bacterias, parásitos y </a:t>
            </a:r>
            <a:r>
              <a:rPr lang="es-ES" dirty="0" err="1"/>
              <a:t>hongos.1,4</a:t>
            </a:r>
            <a:r>
              <a:rPr lang="es-ES" dirty="0"/>
              <a:t> En el absceso hepático piógeno, las bacterias son las microorganismos invasores y el absceso contiene pus. En el absceso hepático amebiano, la masa se crea por la invasión parenquimatosa de amebas, generalmente </a:t>
            </a:r>
            <a:r>
              <a:rPr lang="es-ES" dirty="0" err="1"/>
              <a:t>Entamoeba</a:t>
            </a:r>
            <a:r>
              <a:rPr lang="es-ES" dirty="0"/>
              <a:t> </a:t>
            </a:r>
            <a:r>
              <a:rPr lang="es-ES" dirty="0" err="1"/>
              <a:t>histolytica</a:t>
            </a:r>
            <a:r>
              <a:rPr lang="es-ES" dirty="0"/>
              <a:t>. Este artículo se centra en los abscesos hepáticos piógenos y amebianos.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DF1CB4-2874-A947-8826-2CC190AC78BB}" type="slidenum">
              <a:rPr lang="es-ES_tradnl" smtClean="0"/>
              <a:t>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119718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err="1"/>
              <a:t>Inhibicion</a:t>
            </a:r>
            <a:r>
              <a:rPr lang="es-ES_tradnl" dirty="0"/>
              <a:t> de la </a:t>
            </a:r>
            <a:r>
              <a:rPr lang="es-ES_tradnl" dirty="0" err="1"/>
              <a:t>Hemaglturinacion</a:t>
            </a:r>
            <a:r>
              <a:rPr lang="es-ES_tradnl" dirty="0"/>
              <a:t> e </a:t>
            </a:r>
            <a:r>
              <a:rPr lang="es-ES_tradnl" dirty="0" err="1"/>
              <a:t>inmunofluorescencia</a:t>
            </a:r>
            <a:r>
              <a:rPr lang="es-ES_tradnl" dirty="0"/>
              <a:t> indirecta </a:t>
            </a:r>
            <a:r>
              <a:rPr lang="es-ES_tradnl" dirty="0">
                <a:sym typeface="Wingdings" pitchFamily="2" charset="2"/>
              </a:rPr>
              <a:t> 100% </a:t>
            </a:r>
            <a:r>
              <a:rPr lang="es-ES_tradnl" dirty="0" err="1">
                <a:sym typeface="Wingdings" pitchFamily="2" charset="2"/>
              </a:rPr>
              <a:t>IFI</a:t>
            </a:r>
            <a:r>
              <a:rPr lang="es-ES_tradnl" dirty="0">
                <a:sym typeface="Wingdings" pitchFamily="2" charset="2"/>
              </a:rPr>
              <a:t> se </a:t>
            </a:r>
            <a:r>
              <a:rPr lang="es-ES_tradnl" dirty="0" err="1">
                <a:sym typeface="Wingdings" pitchFamily="2" charset="2"/>
              </a:rPr>
              <a:t>negativza</a:t>
            </a:r>
            <a:r>
              <a:rPr lang="es-ES_tradnl" dirty="0">
                <a:sym typeface="Wingdings" pitchFamily="2" charset="2"/>
              </a:rPr>
              <a:t> 6 a 12 </a:t>
            </a:r>
            <a:r>
              <a:rPr lang="es-ES_tradnl" dirty="0" err="1">
                <a:sym typeface="Wingdings" pitchFamily="2" charset="2"/>
              </a:rPr>
              <a:t>mses</a:t>
            </a:r>
            <a:r>
              <a:rPr lang="es-ES_tradnl" dirty="0">
                <a:sym typeface="Wingdings" pitchFamily="2" charset="2"/>
              </a:rPr>
              <a:t> mientras que la </a:t>
            </a:r>
            <a:r>
              <a:rPr lang="es-ES_tradnl" dirty="0" err="1">
                <a:sym typeface="Wingdings" pitchFamily="2" charset="2"/>
              </a:rPr>
              <a:t>HAI</a:t>
            </a:r>
            <a:r>
              <a:rPr lang="es-ES_tradnl" dirty="0">
                <a:sym typeface="Wingdings" pitchFamily="2" charset="2"/>
              </a:rPr>
              <a:t> permanece </a:t>
            </a:r>
            <a:r>
              <a:rPr lang="es-ES_tradnl" dirty="0" err="1">
                <a:sym typeface="Wingdings" pitchFamily="2" charset="2"/>
              </a:rPr>
              <a:t>positva</a:t>
            </a:r>
            <a:r>
              <a:rPr lang="es-ES_tradnl" dirty="0">
                <a:sym typeface="Wingdings" pitchFamily="2" charset="2"/>
              </a:rPr>
              <a:t> toda la vida </a:t>
            </a:r>
          </a:p>
          <a:p>
            <a:endParaRPr lang="es-ES_tradnl" dirty="0">
              <a:sym typeface="Wingdings" pitchFamily="2" charset="2"/>
            </a:endParaRP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hemaglutinación indirecta tiene una sensibilidad del 70% al 80% en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enfermedad aguda y 90% en el estado crónico de convalecencia. La serología puede ser falsa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negativo en la primera semana de infección. La microscopía de heces tiene una sensibilidad baja (10% -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40%)</a:t>
            </a:r>
          </a:p>
          <a:p>
            <a:endParaRPr lang="es-ES_tradnl" dirty="0">
              <a:sym typeface="Wingdings" pitchFamily="2" charset="2"/>
            </a:endParaRPr>
          </a:p>
          <a:p>
            <a:r>
              <a:rPr lang="es-ES_tradnl" dirty="0" err="1">
                <a:sym typeface="Wingdings" pitchFamily="2" charset="2"/>
              </a:rPr>
              <a:t>Antigenos</a:t>
            </a:r>
            <a:r>
              <a:rPr lang="es-ES_tradnl" dirty="0">
                <a:sym typeface="Wingdings" pitchFamily="2" charset="2"/>
              </a:rPr>
              <a:t> solo donde no sea </a:t>
            </a:r>
            <a:r>
              <a:rPr lang="es-ES_tradnl" dirty="0" err="1">
                <a:sym typeface="Wingdings" pitchFamily="2" charset="2"/>
              </a:rPr>
              <a:t>endemico</a:t>
            </a:r>
            <a:r>
              <a:rPr lang="es-ES_tradnl" dirty="0">
                <a:sym typeface="Wingdings" pitchFamily="2" charset="2"/>
              </a:rPr>
              <a:t> </a:t>
            </a:r>
          </a:p>
          <a:p>
            <a:endParaRPr lang="es-ES_tradnl" dirty="0">
              <a:sym typeface="Wingdings" pitchFamily="2" charset="2"/>
            </a:endParaRPr>
          </a:p>
          <a:p>
            <a:r>
              <a:rPr lang="es-ES_tradnl" dirty="0">
                <a:sym typeface="Wingdings" pitchFamily="2" charset="2"/>
              </a:rPr>
              <a:t>Cultivo  </a:t>
            </a:r>
            <a:r>
              <a:rPr lang="es-ES_tradnl" dirty="0" err="1">
                <a:sym typeface="Wingdings" pitchFamily="2" charset="2"/>
              </a:rPr>
              <a:t>Klebsiella</a:t>
            </a:r>
            <a:r>
              <a:rPr lang="es-ES_tradnl" dirty="0">
                <a:sym typeface="Wingdings" pitchFamily="2" charset="2"/>
              </a:rPr>
              <a:t> o </a:t>
            </a:r>
            <a:r>
              <a:rPr lang="es-ES_tradnl" dirty="0" err="1">
                <a:sym typeface="Wingdings" pitchFamily="2" charset="2"/>
              </a:rPr>
              <a:t>polimicrobiano</a:t>
            </a:r>
            <a:r>
              <a:rPr lang="es-ES_tradnl" dirty="0">
                <a:sym typeface="Wingdings" pitchFamily="2" charset="2"/>
              </a:rPr>
              <a:t>  colonoscopia </a:t>
            </a:r>
          </a:p>
          <a:p>
            <a:endParaRPr lang="es-ES_tradnl" dirty="0">
              <a:sym typeface="Wingdings" pitchFamily="2" charset="2"/>
            </a:endParaRP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 el cultivo del absceso crece </a:t>
            </a:r>
            <a:r>
              <a:rPr lang="es-CO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Klebsiella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 es polimicrobiano, los pacientes deben someterse a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una colonoscopia. </a:t>
            </a:r>
            <a:r>
              <a:rPr lang="es-CO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Klebsiella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tiene una alta asociación con el cáncer de colon y polimicrobianos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 abscesos sugieren un trastorno colónico como un tumor, diverticulitis, apendicitis.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citis o enfermedad inflamatoria intestina</a:t>
            </a:r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ABBDF8-3068-9B46-AAAC-6A127A0A9932}" type="slidenum">
              <a:rPr lang="es-ES_tradnl" smtClean="0"/>
              <a:t>22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989658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err="1"/>
              <a:t>Enterobacterias</a:t>
            </a:r>
            <a:r>
              <a:rPr lang="es-ES_tradnl" dirty="0"/>
              <a:t>, estreptococos y anaerobios </a:t>
            </a:r>
          </a:p>
          <a:p>
            <a:endParaRPr lang="es-ES_tradnl" dirty="0"/>
          </a:p>
          <a:p>
            <a:r>
              <a:rPr lang="es-ES_tradnl" dirty="0"/>
              <a:t>Presencia de E. improbable, como es el caso de una enfermedad biliar evidente que predisponga un absceso </a:t>
            </a:r>
            <a:r>
              <a:rPr lang="es-ES_tradnl" dirty="0" err="1"/>
              <a:t>hepatico</a:t>
            </a:r>
            <a:r>
              <a:rPr lang="es-ES_tradnl" dirty="0"/>
              <a:t> </a:t>
            </a:r>
          </a:p>
          <a:p>
            <a:endParaRPr lang="es-ES_tradnl" dirty="0"/>
          </a:p>
          <a:p>
            <a:r>
              <a:rPr lang="es-ES_tradnl" dirty="0" err="1"/>
              <a:t>Metrodinazol</a:t>
            </a:r>
            <a:r>
              <a:rPr lang="es-ES_tradnl" dirty="0"/>
              <a:t> 750 mg 3 veces al </a:t>
            </a:r>
            <a:r>
              <a:rPr lang="es-ES_tradnl" dirty="0" err="1"/>
              <a:t>dia</a:t>
            </a:r>
            <a:r>
              <a:rPr lang="es-ES_tradnl" dirty="0"/>
              <a:t> </a:t>
            </a:r>
          </a:p>
          <a:p>
            <a:r>
              <a:rPr lang="es-ES_tradnl" dirty="0" err="1"/>
              <a:t>Paramomicina</a:t>
            </a:r>
            <a:r>
              <a:rPr lang="es-ES_tradnl" dirty="0"/>
              <a:t> 500 mg tres veces al </a:t>
            </a:r>
            <a:r>
              <a:rPr lang="es-ES_tradnl" dirty="0" err="1"/>
              <a:t>dia</a:t>
            </a:r>
            <a:r>
              <a:rPr lang="es-ES_tradnl" dirty="0"/>
              <a:t> por 7 </a:t>
            </a:r>
            <a:r>
              <a:rPr lang="es-ES_tradnl" dirty="0" err="1"/>
              <a:t>dìas</a:t>
            </a:r>
            <a:r>
              <a:rPr lang="es-ES_tradnl" dirty="0"/>
              <a:t>  para tratar la </a:t>
            </a:r>
            <a:r>
              <a:rPr lang="es-ES_tradnl" dirty="0" err="1"/>
              <a:t>colonizacion</a:t>
            </a:r>
            <a:r>
              <a:rPr lang="es-ES_tradnl" dirty="0"/>
              <a:t> del colon y evitar la recurrencia de los abscesos </a:t>
            </a:r>
            <a:r>
              <a:rPr lang="es-ES_tradnl" dirty="0" err="1"/>
              <a:t>hepaticos</a:t>
            </a:r>
            <a:r>
              <a:rPr lang="es-ES_tradnl" dirty="0"/>
              <a:t> </a:t>
            </a:r>
          </a:p>
          <a:p>
            <a:endParaRPr lang="es-ES_tradnl" dirty="0"/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duración de los antibióticos varía según los estudios y las series de casos, y la mayoría recomienda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terapia durante 2 a 6 semanas. 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17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36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, 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43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El tratamiento antibiótico recomendado es la administración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administrados por vía intravenosa durante aproximadamente 2 semanas antes de pasar a antibióticos orales para el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duración del curso. 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12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Los factores de riesgo de fracaso de la antibioticoterapia son la presencia de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malignidad, choque séptico, vejez, alteraciones bioquímicas (específicamente anemia,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azotemia, hiperbilirrubinemia) y un APACHE (fisiología aguda y salud crónica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Evaluación) puntuación superior a 15.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14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Deben administrarse regímenes antibióticos prolongados en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pacientes con estos factores de riesgo.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 recomienda el control glucémico junto con los antibióticos para todas las infecciones por </a:t>
            </a:r>
            <a:r>
              <a:rPr lang="es-CO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Klebsiella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,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 reducir la posibilidad de infecciones extrahepáticas</a:t>
            </a:r>
          </a:p>
          <a:p>
            <a:endParaRPr lang="es-ES_tradnl" dirty="0"/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 absceso hepático amebiano debe tratarse con metronidazol 500 mg a 750 mg por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boca 3 veces al día durante 7 a 10 días.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5 El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tinidazol y el ornidazol son medicamentos alternativos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icaciones de la misma clase que también se pueden utilizar. Pacientes con abscesos hepáticos amebianos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continúan teniendo amebas en la luz intestinal en el 40% al 60% de los casos, por lo que se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Recomendado para tratar a cualquier paciente con absceso hepático amebiano por amebiasis entérica. Tratar-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 regímenes de tratamiento incluyen paromomicina 500 mg 3 veces al día durante 7 días, yodoquinol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650 mg 3 veces al día durante 20 días, o 2 cápsulas de tiliquinol-tilbroquinol dos veces al día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durante 10 días.</a:t>
            </a:r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ABBDF8-3068-9B46-AAAC-6A127A0A9932}" type="slidenum">
              <a:rPr lang="es-ES_tradnl" smtClean="0"/>
              <a:t>23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000406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DF1CB4-2874-A947-8826-2CC190AC78BB}" type="slidenum">
              <a:rPr lang="es-ES_tradnl" smtClean="0"/>
              <a:t>24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125424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/>
              <a:t>Pacientes que permanecen febriles de 48 a 72 horas </a:t>
            </a:r>
            <a:r>
              <a:rPr lang="es-ES_tradnl" dirty="0" err="1"/>
              <a:t>despues</a:t>
            </a:r>
            <a:r>
              <a:rPr lang="es-ES_tradnl" dirty="0"/>
              <a:t> del inicio de ab, absceso mayor de </a:t>
            </a:r>
            <a:r>
              <a:rPr lang="es-ES_tradnl" dirty="0" err="1"/>
              <a:t>6cm</a:t>
            </a:r>
            <a:r>
              <a:rPr lang="es-ES_tradnl" dirty="0"/>
              <a:t>, o tienen signos inminentes de ruptura </a:t>
            </a:r>
          </a:p>
          <a:p>
            <a:r>
              <a:rPr lang="es-ES_tradnl" dirty="0"/>
              <a:t>-Si se deja el dren debe lavarse con </a:t>
            </a:r>
            <a:r>
              <a:rPr lang="es-ES_tradnl" dirty="0" err="1"/>
              <a:t>solucion</a:t>
            </a:r>
            <a:r>
              <a:rPr lang="es-ES_tradnl" dirty="0"/>
              <a:t> salina 3 veces, en caso de que la causa sea </a:t>
            </a:r>
            <a:r>
              <a:rPr lang="es-ES_tradnl" dirty="0" err="1"/>
              <a:t>bliar</a:t>
            </a:r>
            <a:r>
              <a:rPr lang="es-ES_tradnl" dirty="0"/>
              <a:t> se debe drenar la </a:t>
            </a:r>
            <a:r>
              <a:rPr lang="es-ES_tradnl" dirty="0" err="1"/>
              <a:t>via</a:t>
            </a:r>
            <a:r>
              <a:rPr lang="es-ES_tradnl" dirty="0"/>
              <a:t> biliar sea por </a:t>
            </a:r>
            <a:r>
              <a:rPr lang="es-ES_tradnl" dirty="0" err="1"/>
              <a:t>CPRE</a:t>
            </a:r>
            <a:r>
              <a:rPr lang="es-ES_tradnl" dirty="0"/>
              <a:t> o </a:t>
            </a:r>
            <a:r>
              <a:rPr lang="es-ES_tradnl" dirty="0" err="1"/>
              <a:t>CPTH</a:t>
            </a:r>
            <a:r>
              <a:rPr lang="es-ES_tradnl" dirty="0"/>
              <a:t>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ABBDF8-3068-9B46-AAAC-6A127A0A9932}" type="slidenum">
              <a:rPr lang="es-ES_tradnl" smtClean="0"/>
              <a:t>25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0632909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/>
              <a:t>Mas del 90% de los abscesos se solucionan de forma </a:t>
            </a:r>
            <a:r>
              <a:rPr lang="es-ES_tradnl" dirty="0" err="1"/>
              <a:t>percutanea</a:t>
            </a:r>
            <a:r>
              <a:rPr lang="es-ES_tradnl" dirty="0"/>
              <a:t>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ABBDF8-3068-9B46-AAAC-6A127A0A9932}" type="slidenum">
              <a:rPr lang="es-ES_tradnl" smtClean="0"/>
              <a:t>26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4228456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/>
              <a:t>Mayor riesgo de ruptura espontanea cuando se trata d </a:t>
            </a:r>
            <a:r>
              <a:rPr lang="es-ES_tradnl" dirty="0" err="1"/>
              <a:t>eKlebsiella</a:t>
            </a:r>
            <a:r>
              <a:rPr lang="es-ES_tradnl" dirty="0"/>
              <a:t> que otro tipo de </a:t>
            </a:r>
            <a:r>
              <a:rPr lang="es-ES_tradnl" dirty="0" err="1"/>
              <a:t>abcesos</a:t>
            </a:r>
            <a:r>
              <a:rPr lang="es-ES_tradnl" dirty="0"/>
              <a:t> FR como son DM, gran tamaño, pared delgada del absceso y </a:t>
            </a:r>
            <a:r>
              <a:rPr lang="es-ES_tradnl" dirty="0" err="1"/>
              <a:t>formacion</a:t>
            </a:r>
            <a:r>
              <a:rPr lang="es-ES_tradnl" dirty="0"/>
              <a:t> de gas </a:t>
            </a:r>
          </a:p>
          <a:p>
            <a:r>
              <a:rPr lang="es-ES_tradnl" dirty="0"/>
              <a:t>En caso de presentar </a:t>
            </a:r>
            <a:r>
              <a:rPr lang="es-ES_tradnl" dirty="0" err="1"/>
              <a:t>endoftalmitis</a:t>
            </a:r>
            <a:r>
              <a:rPr lang="es-ES_tradnl" dirty="0"/>
              <a:t> se puede presentar una </a:t>
            </a:r>
            <a:r>
              <a:rPr lang="es-ES_tradnl" dirty="0" err="1"/>
              <a:t>perdiad</a:t>
            </a:r>
            <a:r>
              <a:rPr lang="es-ES_tradnl" dirty="0"/>
              <a:t> de la </a:t>
            </a:r>
            <a:r>
              <a:rPr lang="es-ES_tradnl" dirty="0" err="1"/>
              <a:t>vision</a:t>
            </a:r>
            <a:r>
              <a:rPr lang="es-ES_tradnl" dirty="0"/>
              <a:t> que no mejora a pesar del </a:t>
            </a:r>
            <a:r>
              <a:rPr lang="es-ES_tradnl" dirty="0" err="1"/>
              <a:t>tto</a:t>
            </a:r>
            <a:r>
              <a:rPr lang="es-ES_tradnl" dirty="0"/>
              <a:t> </a:t>
            </a:r>
            <a:r>
              <a:rPr lang="es-ES_tradnl" dirty="0" err="1"/>
              <a:t>antibiotico</a:t>
            </a:r>
            <a:r>
              <a:rPr lang="es-ES_tradnl" dirty="0"/>
              <a:t> IV o intraocular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ABBDF8-3068-9B46-AAAC-6A127A0A9932}" type="slidenum">
              <a:rPr lang="es-ES_tradnl" smtClean="0"/>
              <a:t>27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1927987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DF1CB4-2874-A947-8826-2CC190AC78BB}" type="slidenum">
              <a:rPr lang="es-ES_tradnl" smtClean="0"/>
              <a:t>28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789574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ABBDF8-3068-9B46-AAAC-6A127A0A9932}" type="slidenum">
              <a:rPr lang="es-ES_tradnl" smtClean="0"/>
              <a:t>29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43170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/>
              <a:t>Es mas frecuente en los hombres del 50-65%</a:t>
            </a:r>
          </a:p>
          <a:p>
            <a:r>
              <a:rPr lang="es-ES_tradnl" dirty="0"/>
              <a:t>La incidencia es variable y puede ir de 20/100.00 admisiones hospitalarias en EEUU a 275/100.000 admisiones hospitalarias  en </a:t>
            </a:r>
            <a:r>
              <a:rPr lang="es-ES_tradnl" dirty="0" err="1"/>
              <a:t>Taiwan</a:t>
            </a:r>
            <a:r>
              <a:rPr lang="es-ES_tradnl" dirty="0"/>
              <a:t> </a:t>
            </a:r>
          </a:p>
          <a:p>
            <a:r>
              <a:rPr lang="es-ES_tradnl" dirty="0"/>
              <a:t>Estudios descriptivos realizados en </a:t>
            </a:r>
            <a:r>
              <a:rPr lang="es-ES_tradnl" dirty="0" err="1"/>
              <a:t>Medellin</a:t>
            </a:r>
            <a:r>
              <a:rPr lang="es-ES_tradnl" dirty="0"/>
              <a:t> y </a:t>
            </a:r>
            <a:r>
              <a:rPr lang="es-ES_tradnl" dirty="0" err="1"/>
              <a:t>Bogota</a:t>
            </a:r>
            <a:r>
              <a:rPr lang="es-ES_tradnl" dirty="0"/>
              <a:t> describen el absceso </a:t>
            </a:r>
            <a:r>
              <a:rPr lang="es-ES_tradnl" dirty="0" err="1"/>
              <a:t>hepatico</a:t>
            </a:r>
            <a:r>
              <a:rPr lang="es-ES_tradnl" dirty="0"/>
              <a:t> amebiano como el mas </a:t>
            </a:r>
            <a:r>
              <a:rPr lang="es-ES_tradnl" dirty="0" err="1"/>
              <a:t>comun</a:t>
            </a:r>
            <a:r>
              <a:rPr lang="es-ES_tradnl" dirty="0"/>
              <a:t> en nuestra </a:t>
            </a:r>
            <a:r>
              <a:rPr lang="es-ES_tradnl" dirty="0" err="1"/>
              <a:t>poblacion</a:t>
            </a:r>
            <a:r>
              <a:rPr lang="es-ES_tradnl" dirty="0"/>
              <a:t>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ABBDF8-3068-9B46-AAAC-6A127A0A9932}" type="slidenum">
              <a:rPr lang="es-ES_tradnl" smtClean="0"/>
              <a:t>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679860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/>
              <a:t>Comorbilidad asociada en el 29.3 a 44.3% de los pacientes con AH y estos son mas propensos a desarrollar AH </a:t>
            </a:r>
            <a:r>
              <a:rPr lang="es-ES_tradnl" dirty="0" err="1"/>
              <a:t>multiples</a:t>
            </a:r>
            <a:r>
              <a:rPr lang="es-ES_tradnl" dirty="0"/>
              <a:t>, esto no parece impactar en la mortalidad ni modificar la </a:t>
            </a:r>
            <a:r>
              <a:rPr lang="es-ES_tradnl" dirty="0" err="1"/>
              <a:t>evolucion</a:t>
            </a:r>
            <a:r>
              <a:rPr lang="es-ES_tradnl" dirty="0"/>
              <a:t> del </a:t>
            </a:r>
            <a:r>
              <a:rPr lang="es-ES_tradnl" dirty="0" err="1"/>
              <a:t>tto</a:t>
            </a:r>
            <a:r>
              <a:rPr lang="es-ES_tradnl" dirty="0"/>
              <a:t> </a:t>
            </a:r>
          </a:p>
          <a:p>
            <a:endParaRPr lang="es-ES_tradnl" dirty="0"/>
          </a:p>
          <a:p>
            <a:r>
              <a:rPr lang="es-ES_tradnl" dirty="0"/>
              <a:t>Cirrosis 15.4 veces mayor </a:t>
            </a:r>
            <a:r>
              <a:rPr lang="es-ES_tradnl" dirty="0" err="1"/>
              <a:t>probabildiad</a:t>
            </a:r>
            <a:r>
              <a:rPr lang="es-ES_tradnl" dirty="0"/>
              <a:t> de desarrollar AH y este si es un factor de mal pronostico cuando se habla de mortalidad </a:t>
            </a:r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ABBDF8-3068-9B46-AAAC-6A127A0A9932}" type="slidenum">
              <a:rPr lang="es-ES_tradnl" smtClean="0"/>
              <a:t>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93018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/>
              <a:t>Usualmente las bacterias vienen del tracto </a:t>
            </a:r>
            <a:r>
              <a:rPr lang="es-ES_tradnl" dirty="0" err="1"/>
              <a:t>gastrointestinlas</a:t>
            </a:r>
            <a:r>
              <a:rPr lang="es-ES_tradnl" dirty="0"/>
              <a:t> 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Las bacterias anaeróbicas son causas poco frecuentes de abscesos hepáticos y probablemente surgen de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infecciones oportunistas; solo causan abscesos cuando se rompen las barreras naturales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abajo. Los anaerobios más comunes que se encuentran en los abscesos hepáticos piógenos son </a:t>
            </a:r>
            <a:r>
              <a:rPr lang="es-CO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Bacterias.</a:t>
            </a:r>
            <a:endParaRPr lang="es-CO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CO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oides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y Fusobacteria.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13 Las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fusobacterias son bacterias normales del tubo digestivo, orofaríngeas,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 tractos genitales femeninos. Los abscesos hepáticos por fusobacterias ocurren típicamente en inmunocom-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huéspedes petentes sólo con enfermedad periodontal o faringitis reciente. </a:t>
            </a:r>
          </a:p>
          <a:p>
            <a:endParaRPr lang="es-CO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MENCIONAR LO </a:t>
            </a:r>
            <a:r>
              <a:rPr lang="es-CO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KLEBS</a:t>
            </a:r>
            <a:endParaRPr lang="es-CO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DF1CB4-2874-A947-8826-2CC190AC78BB}" type="slidenum">
              <a:rPr lang="es-ES_tradnl" smtClean="0"/>
              <a:t>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200344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/>
              <a:t>Para explicar la </a:t>
            </a:r>
            <a:r>
              <a:rPr lang="es-ES_tradnl" dirty="0" err="1"/>
              <a:t>formacion</a:t>
            </a:r>
            <a:r>
              <a:rPr lang="es-ES_tradnl" dirty="0"/>
              <a:t> de los abscesos </a:t>
            </a:r>
            <a:r>
              <a:rPr lang="es-ES_tradnl" dirty="0" err="1"/>
              <a:t>hepaticos</a:t>
            </a:r>
            <a:r>
              <a:rPr lang="es-ES_tradnl" dirty="0"/>
              <a:t> podemos dividir las causas en tres </a:t>
            </a:r>
            <a:r>
              <a:rPr lang="es-ES_tradnl" dirty="0" err="1"/>
              <a:t>catgorias</a:t>
            </a:r>
            <a:r>
              <a:rPr lang="es-ES_tradnl" dirty="0"/>
              <a:t>, infecciosas, malignidad e iatrogenia, el factor </a:t>
            </a:r>
            <a:r>
              <a:rPr lang="es-ES_tradnl" dirty="0" err="1"/>
              <a:t>comun</a:t>
            </a:r>
            <a:r>
              <a:rPr lang="es-ES_tradnl" dirty="0"/>
              <a:t> entre malignidad e iatrogenia es </a:t>
            </a:r>
            <a:r>
              <a:rPr lang="es-ES_tradnl" dirty="0" err="1"/>
              <a:t>lapresencia</a:t>
            </a:r>
            <a:r>
              <a:rPr lang="es-ES_tradnl" dirty="0"/>
              <a:t> de necrosis </a:t>
            </a:r>
            <a:r>
              <a:rPr lang="es-ES_tradnl" dirty="0" err="1"/>
              <a:t>hepatica</a:t>
            </a:r>
            <a:r>
              <a:rPr lang="es-ES_tradnl" dirty="0"/>
              <a:t> secundaria a los procesos tumorales o a </a:t>
            </a:r>
            <a:r>
              <a:rPr lang="es-ES_tradnl" dirty="0" err="1"/>
              <a:t>disminucion</a:t>
            </a:r>
            <a:r>
              <a:rPr lang="es-ES_tradnl" dirty="0"/>
              <a:t> de la </a:t>
            </a:r>
            <a:r>
              <a:rPr lang="es-ES_tradnl" dirty="0" err="1"/>
              <a:t>perfusion</a:t>
            </a:r>
            <a:r>
              <a:rPr lang="es-ES_tradnl" dirty="0"/>
              <a:t> del </a:t>
            </a:r>
            <a:r>
              <a:rPr lang="es-ES_tradnl" dirty="0" err="1"/>
              <a:t>parenquima</a:t>
            </a:r>
            <a:r>
              <a:rPr lang="es-ES_tradnl" dirty="0"/>
              <a:t> </a:t>
            </a:r>
            <a:r>
              <a:rPr lang="es-ES_tradnl" dirty="0" err="1"/>
              <a:t>hepatico</a:t>
            </a:r>
            <a:r>
              <a:rPr lang="es-ES_tradnl" dirty="0"/>
              <a:t> secundaria a , esta necrosis puede </a:t>
            </a:r>
            <a:r>
              <a:rPr lang="es-ES_tradnl" dirty="0" err="1"/>
              <a:t>sobreinfectarse</a:t>
            </a:r>
            <a:r>
              <a:rPr lang="es-ES_tradnl" dirty="0"/>
              <a:t> y producir abscesos </a:t>
            </a:r>
            <a:r>
              <a:rPr lang="es-ES_tradnl" dirty="0" err="1"/>
              <a:t>hepaticos</a:t>
            </a:r>
            <a:r>
              <a:rPr lang="es-ES_tradnl" dirty="0"/>
              <a:t> </a:t>
            </a:r>
          </a:p>
          <a:p>
            <a:endParaRPr lang="es-ES_tradnl" dirty="0"/>
          </a:p>
          <a:p>
            <a:r>
              <a:rPr lang="es-ES_tradnl">
                <a:sym typeface="Wingdings" pitchFamily="2" charset="2"/>
              </a:rPr>
              <a:t>Las </a:t>
            </a:r>
            <a:r>
              <a:rPr lang="es-ES_tradnl" dirty="0" err="1">
                <a:sym typeface="Wingdings" pitchFamily="2" charset="2"/>
              </a:rPr>
              <a:t>vias</a:t>
            </a:r>
            <a:r>
              <a:rPr lang="es-ES_tradnl" dirty="0">
                <a:sym typeface="Wingdings" pitchFamily="2" charset="2"/>
              </a:rPr>
              <a:t> por las cuales los microorganismos pueden acceder al </a:t>
            </a:r>
            <a:r>
              <a:rPr lang="es-ES_tradnl" dirty="0" err="1">
                <a:sym typeface="Wingdings" pitchFamily="2" charset="2"/>
              </a:rPr>
              <a:t>higado</a:t>
            </a:r>
            <a:r>
              <a:rPr lang="es-ES_tradnl" dirty="0">
                <a:sym typeface="Wingdings" pitchFamily="2" charset="2"/>
              </a:rPr>
              <a:t>,  son la </a:t>
            </a:r>
          </a:p>
          <a:p>
            <a:r>
              <a:rPr lang="es-ES_tradnl" dirty="0" err="1">
                <a:sym typeface="Wingdings" pitchFamily="2" charset="2"/>
              </a:rPr>
              <a:t>contiguedad</a:t>
            </a:r>
            <a:r>
              <a:rPr lang="es-ES_tradnl" dirty="0">
                <a:sym typeface="Wingdings" pitchFamily="2" charset="2"/>
              </a:rPr>
              <a:t> secundario por ejemplo a colecistitis gangrenosa</a:t>
            </a:r>
          </a:p>
          <a:p>
            <a:r>
              <a:rPr lang="es-ES_tradnl" dirty="0">
                <a:sym typeface="Wingdings" pitchFamily="2" charset="2"/>
              </a:rPr>
              <a:t> por </a:t>
            </a:r>
            <a:r>
              <a:rPr lang="es-ES_tradnl" dirty="0" err="1">
                <a:sym typeface="Wingdings" pitchFamily="2" charset="2"/>
              </a:rPr>
              <a:t>diseminacion</a:t>
            </a:r>
            <a:r>
              <a:rPr lang="es-ES_tradnl" dirty="0">
                <a:sym typeface="Wingdings" pitchFamily="2" charset="2"/>
              </a:rPr>
              <a:t> </a:t>
            </a:r>
            <a:r>
              <a:rPr lang="es-ES_tradnl" dirty="0" err="1">
                <a:sym typeface="Wingdings" pitchFamily="2" charset="2"/>
              </a:rPr>
              <a:t>hematogena</a:t>
            </a:r>
            <a:r>
              <a:rPr lang="es-ES_tradnl" dirty="0">
                <a:sym typeface="Wingdings" pitchFamily="2" charset="2"/>
              </a:rPr>
              <a:t> secundaria a infecciones </a:t>
            </a:r>
            <a:r>
              <a:rPr lang="es-ES_tradnl" dirty="0" err="1">
                <a:sym typeface="Wingdings" pitchFamily="2" charset="2"/>
              </a:rPr>
              <a:t>sistemicas</a:t>
            </a:r>
            <a:r>
              <a:rPr lang="es-ES_tradnl" dirty="0">
                <a:sym typeface="Wingdings" pitchFamily="2" charset="2"/>
              </a:rPr>
              <a:t> y cabe </a:t>
            </a:r>
            <a:r>
              <a:rPr lang="es-ES_tradnl" dirty="0" err="1">
                <a:sym typeface="Wingdings" pitchFamily="2" charset="2"/>
              </a:rPr>
              <a:t>alcarar</a:t>
            </a:r>
            <a:r>
              <a:rPr lang="es-ES_tradnl" dirty="0">
                <a:sym typeface="Wingdings" pitchFamily="2" charset="2"/>
              </a:rPr>
              <a:t> que solo en el 43% de los casos los hemocultivos son positivos por lo que esta </a:t>
            </a:r>
            <a:r>
              <a:rPr lang="es-ES_tradnl" dirty="0" err="1">
                <a:sym typeface="Wingdings" pitchFamily="2" charset="2"/>
              </a:rPr>
              <a:t>via</a:t>
            </a:r>
            <a:r>
              <a:rPr lang="es-ES_tradnl" dirty="0">
                <a:sym typeface="Wingdings" pitchFamily="2" charset="2"/>
              </a:rPr>
              <a:t> es </a:t>
            </a:r>
            <a:r>
              <a:rPr lang="es-ES_tradnl" dirty="0" err="1">
                <a:sym typeface="Wingdings" pitchFamily="2" charset="2"/>
              </a:rPr>
              <a:t>dificil</a:t>
            </a:r>
            <a:r>
              <a:rPr lang="es-ES_tradnl" dirty="0">
                <a:sym typeface="Wingdings" pitchFamily="2" charset="2"/>
              </a:rPr>
              <a:t> de identificar, </a:t>
            </a:r>
          </a:p>
          <a:p>
            <a:r>
              <a:rPr lang="es-ES_tradnl" dirty="0">
                <a:sym typeface="Wingdings" pitchFamily="2" charset="2"/>
              </a:rPr>
              <a:t>por </a:t>
            </a:r>
            <a:r>
              <a:rPr lang="es-ES_tradnl" dirty="0" err="1">
                <a:sym typeface="Wingdings" pitchFamily="2" charset="2"/>
              </a:rPr>
              <a:t>via</a:t>
            </a:r>
            <a:r>
              <a:rPr lang="es-ES_tradnl" dirty="0">
                <a:sym typeface="Wingdings" pitchFamily="2" charset="2"/>
              </a:rPr>
              <a:t> venosa a </a:t>
            </a:r>
            <a:r>
              <a:rPr lang="es-ES_tradnl" dirty="0" err="1">
                <a:sym typeface="Wingdings" pitchFamily="2" charset="2"/>
              </a:rPr>
              <a:t>traves</a:t>
            </a:r>
            <a:r>
              <a:rPr lang="es-ES_tradnl" dirty="0">
                <a:sym typeface="Wingdings" pitchFamily="2" charset="2"/>
              </a:rPr>
              <a:t> de la tromboflebitis </a:t>
            </a:r>
            <a:r>
              <a:rPr lang="es-ES_tradnl" dirty="0" err="1">
                <a:sym typeface="Wingdings" pitchFamily="2" charset="2"/>
              </a:rPr>
              <a:t>septica</a:t>
            </a:r>
            <a:r>
              <a:rPr lang="es-ES_tradnl" dirty="0">
                <a:sym typeface="Wingdings" pitchFamily="2" charset="2"/>
              </a:rPr>
              <a:t>  secundario a procesos infeccioso abdominales y la mas </a:t>
            </a:r>
            <a:r>
              <a:rPr lang="es-ES_tradnl" dirty="0" err="1">
                <a:sym typeface="Wingdings" pitchFamily="2" charset="2"/>
              </a:rPr>
              <a:t>comun</a:t>
            </a:r>
            <a:r>
              <a:rPr lang="es-ES_tradnl" dirty="0">
                <a:sym typeface="Wingdings" pitchFamily="2" charset="2"/>
              </a:rPr>
              <a:t> que es una</a:t>
            </a:r>
          </a:p>
          <a:p>
            <a:r>
              <a:rPr lang="es-ES_tradnl" dirty="0">
                <a:sym typeface="Wingdings" pitchFamily="2" charset="2"/>
              </a:rPr>
              <a:t> </a:t>
            </a:r>
            <a:r>
              <a:rPr lang="es-ES_tradnl" dirty="0" err="1">
                <a:sym typeface="Wingdings" pitchFamily="2" charset="2"/>
              </a:rPr>
              <a:t>obstrucion</a:t>
            </a:r>
            <a:r>
              <a:rPr lang="es-ES_tradnl" dirty="0">
                <a:sym typeface="Wingdings" pitchFamily="2" charset="2"/>
              </a:rPr>
              <a:t> del </a:t>
            </a:r>
            <a:r>
              <a:rPr lang="es-ES_tradnl" dirty="0" err="1">
                <a:sym typeface="Wingdings" pitchFamily="2" charset="2"/>
              </a:rPr>
              <a:t>arbol</a:t>
            </a:r>
            <a:r>
              <a:rPr lang="es-ES_tradnl" dirty="0">
                <a:sym typeface="Wingdings" pitchFamily="2" charset="2"/>
              </a:rPr>
              <a:t> biliar que explica del 30-50% de los casos de AH secundario a </a:t>
            </a:r>
            <a:r>
              <a:rPr lang="es-ES_tradnl" dirty="0" err="1">
                <a:sym typeface="Wingdings" pitchFamily="2" charset="2"/>
              </a:rPr>
              <a:t>calculos</a:t>
            </a:r>
            <a:r>
              <a:rPr lang="es-ES_tradnl" dirty="0">
                <a:sym typeface="Wingdings" pitchFamily="2" charset="2"/>
              </a:rPr>
              <a:t>, malignidad o estenosis que conlleva a </a:t>
            </a:r>
            <a:r>
              <a:rPr lang="es-ES_tradnl" dirty="0" err="1">
                <a:sym typeface="Wingdings" pitchFamily="2" charset="2"/>
              </a:rPr>
              <a:t>proliferacion</a:t>
            </a:r>
            <a:r>
              <a:rPr lang="es-ES_tradnl" dirty="0">
                <a:sym typeface="Wingdings" pitchFamily="2" charset="2"/>
              </a:rPr>
              <a:t> bacteriana, colangitis </a:t>
            </a:r>
            <a:r>
              <a:rPr lang="es-ES_tradnl" dirty="0" err="1">
                <a:sym typeface="Wingdings" pitchFamily="2" charset="2"/>
              </a:rPr>
              <a:t>ascendete</a:t>
            </a:r>
            <a:r>
              <a:rPr lang="es-ES_tradnl" dirty="0">
                <a:sym typeface="Wingdings" pitchFamily="2" charset="2"/>
              </a:rPr>
              <a:t> e invasión del </a:t>
            </a:r>
            <a:r>
              <a:rPr lang="es-ES_tradnl" dirty="0" err="1">
                <a:sym typeface="Wingdings" pitchFamily="2" charset="2"/>
              </a:rPr>
              <a:t>parenquima</a:t>
            </a:r>
            <a:r>
              <a:rPr lang="es-ES_tradnl" dirty="0">
                <a:sym typeface="Wingdings" pitchFamily="2" charset="2"/>
              </a:rPr>
              <a:t> </a:t>
            </a:r>
            <a:r>
              <a:rPr lang="es-ES_tradnl" dirty="0" err="1">
                <a:sym typeface="Wingdings" pitchFamily="2" charset="2"/>
              </a:rPr>
              <a:t>hepatico</a:t>
            </a:r>
            <a:r>
              <a:rPr lang="es-ES_tradnl" dirty="0">
                <a:sym typeface="Wingdings" pitchFamily="2" charset="2"/>
              </a:rPr>
              <a:t> </a:t>
            </a:r>
          </a:p>
          <a:p>
            <a:endParaRPr lang="es-ES_tradnl" dirty="0">
              <a:sym typeface="Wingdings" pitchFamily="2" charset="2"/>
            </a:endParaRPr>
          </a:p>
          <a:p>
            <a:endParaRPr lang="es-ES_tradnl" dirty="0">
              <a:sym typeface="Wingdings" pitchFamily="2" charset="2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ABBDF8-3068-9B46-AAAC-6A127A0A9932}" type="slidenum">
              <a:rPr lang="es-ES_tradnl" smtClean="0"/>
              <a:t>8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340825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las primeras décadas del siglo XX, la causa predominante de hígado piógeno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absceso era pileflebitis (tromboflebitis infecciosa de la vena porta o cualquiera de sus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ramas) de la apendicitis. 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8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 mediados del siglo XX, el más común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causa cambiada a enfermedad biliar (benigna y maligna). Este cambio se atribuye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la facilidad de diagnóstico y tratamiento de la apendicitis, así como a una creciente prevalencia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Alencia de enfermedad hepatobiliar. 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7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 finales del siglo XX, las vías biliares malignas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las estenosis surgieron como la causa más común de absceso hepático piógeno</a:t>
            </a:r>
          </a:p>
          <a:p>
            <a:endParaRPr lang="es-CO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s-CO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Infecciones biliares Las infecciones biliares intraabdominales representan actualmente la mayor parte de la pio-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abscesos hepáticos génicos (50% -60%).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1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8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,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15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,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25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La incidencia de infección biliar que causa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 abscesos hepáticos han aumentado durante el siglo pasado a medida que la población ha envejecido y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enfermedad biliar se ha vuelto más prevalente. 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7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8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Las causas subyacentes de la ablación biliar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 procesos son obstrucción maligna, instrumentación de los conductos biliares, coledocoli-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tiasis, colangitis esclerosante primaria, enfermedad de Caroli y (raramente) obstrucción por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parásitos como </a:t>
            </a:r>
            <a:r>
              <a:rPr lang="es-CO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Ascaris lumbricoides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. 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11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, 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12</a:t>
            </a:r>
            <a:endParaRPr lang="es-CO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Infecciones intraabdominales Antes de la creciente incidencia de enfermedad biliar, la siembra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la vena porta de una infección intraabdominal fue la causa más común de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absceso hepático piógeno. 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16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Las infecciones intraabdominales suelen ser apendicitis o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diverticulitis, pero los tumores GI infectados y la enfermedad inflamatoria intestinal también pueden provocar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la formación de abscesos hepáticos. Ahora las infecciones intraabdominales representan del 10% al 20%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todos los abscesos hepáticos bacterianos. 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26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La mayoría de los abscesos hepáticos se encuentran en el hígado derecho.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lóbulo debido al flujo preferencial de la vena porta.</a:t>
            </a:r>
          </a:p>
          <a:p>
            <a:endParaRPr lang="es-CO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DF1CB4-2874-A947-8826-2CC190AC78BB}" type="slidenum">
              <a:rPr lang="es-ES_tradnl" smtClean="0"/>
              <a:t>9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362332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Extensión directa Extensión directa de colecistitis, absceso perirrenal y sub-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 absceso frénico puede causar abscesos hepáticos piógenos. Los microbios invaden el hígado a través de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diseminación contigua desde la vesícula biliar o absceso cercano. 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11</a:t>
            </a:r>
            <a:endParaRPr lang="es-CO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s-CO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Diseminación hematógena Las bacterias del torrente sanguíneo ingresan al hígado a través de la arteria hepática.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Casos de bacteriemia por endocarditis, sepsis grave, sangre asociada a la vía central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infecciones de la corriente, 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11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y enfermedad periodontal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14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,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15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han demostrado causar piógenos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absceso hepático</a:t>
            </a:r>
          </a:p>
          <a:p>
            <a:endParaRPr lang="es-CO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DF1CB4-2874-A947-8826-2CC190AC78BB}" type="slidenum">
              <a:rPr lang="es-ES_tradnl" smtClean="0"/>
              <a:t>10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767493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Trauma Traumatismo hepático, ya sea iatrogénico (p. Ej., Ablación por radiofrecuencia [ARF], quimio-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embolización, cirugía) o como traumatismo directo directo, puede causar un absceso hepático piógeno. 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12</a:t>
            </a:r>
            <a:endParaRPr lang="es-CO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necrosis es el principal factor de riesgo de formación de abscesos; trauma severo o arterial severo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compromiso tienen mayores probabilidades de causar un absceso hepático piógeno.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6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Curiosamente,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 bilomas inducidos por traumatismos rara vez se infectan (una serie de casos, el 7% de los bilomas se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infectado).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1</a:t>
            </a:r>
            <a:endParaRPr lang="es-CO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Otros factores de riesgo de abscesos relacionados con traumatismos son las alteraciones de la anatomía del hígado.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 permiten la colonización bacteriana, como en coledocoenterostomía, esfínter biliar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otomía o drenaje biliar.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1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Los abscesos ocurren en el 5% de los pacientes sometidos a quimioem-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bolización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menos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1%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pasando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RFA. 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27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28</a:t>
            </a:r>
            <a:endParaRPr lang="es-CO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Abscesos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después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quimioembolización es más frecuente en casos relacionados con tumores neuroendocrinos.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porque están rodeados de tejido sano que desarrolla necrosis después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tratamiento.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27</a:t>
            </a:r>
            <a:endParaRPr lang="es-CO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 abscesos postraumáticos tienen una mayor incidencia de infección por anaerobios. Anaeróbico</a:t>
            </a:r>
          </a:p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las bacterias pueden causar abscesos más rápidamente que las bacterias aeróbicas; por ejemplo, </a:t>
            </a:r>
            <a:r>
              <a:rPr lang="es-CO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Clos-</a:t>
            </a:r>
            <a:endParaRPr lang="es-CO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CO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abscesos </a:t>
            </a:r>
            <a:r>
              <a:rPr lang="es-CO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tridium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pueden formarse tan pronto como 24 a 48 horas después del trauma</a:t>
            </a:r>
          </a:p>
          <a:p>
            <a:endParaRPr lang="es-CO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DF1CB4-2874-A947-8826-2CC190AC78BB}" type="slidenum">
              <a:rPr lang="es-ES_tradnl" smtClean="0"/>
              <a:t>11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20051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E37DF-EC54-4263-8F2E-675F09D36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E48E76-FA62-4A64-B559-E0990333E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3602038"/>
            <a:ext cx="66294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3FB237-85B5-4E59-B1F1-B1270528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B754-006D-6F48-BC31-D234CA3CCCF7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D8A0BE-4588-4000-BB99-7E87239B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783A1-00AF-4EC7-A6EC-7F516605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8580-01A5-C840-8405-9A4C1B674AF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17142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129AD-ECE5-474A-B387-D1DB95CB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7BA0B1-5703-4417-8EBC-2B452AB88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CDD7C9-0917-4A0B-B8A9-9E5FB50D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B754-006D-6F48-BC31-D234CA3CCCF7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11FD9F-47C6-487B-ADEA-D7CBC8BA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879742-8F91-422B-ACE1-ECE7A871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8580-01A5-C840-8405-9A4C1B674AF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62410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7698" y="365125"/>
            <a:ext cx="4114801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B754-006D-6F48-BC31-D234CA3CCCF7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8580-01A5-C840-8405-9A4C1B674AFF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342897" y="365125"/>
            <a:ext cx="4114801" cy="370991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49757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10667997" cy="2090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B754-006D-6F48-BC31-D234CA3CCCF7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8580-01A5-C840-8405-9A4C1B674AFF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4" y="3916017"/>
            <a:ext cx="6684145" cy="2413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91811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8" y="1825625"/>
            <a:ext cx="6761922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B754-006D-6F48-BC31-D234CA3CCCF7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8580-01A5-C840-8405-9A4C1B674AF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910749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2061" y="2505075"/>
            <a:ext cx="679332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B754-006D-6F48-BC31-D234CA3CCCF7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8580-01A5-C840-8405-9A4C1B674AF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61099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7698" y="365125"/>
            <a:ext cx="4114801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B754-006D-6F48-BC31-D234CA3CCCF7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8580-01A5-C840-8405-9A4C1B674AFF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342897" y="365125"/>
            <a:ext cx="4114801" cy="370991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949642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8A2D-FB01-4B9F-99F2-33555010BFF6}" type="datetimeFigureOut">
              <a:rPr lang="es-CO" smtClean="0"/>
              <a:t>8/04/2021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C9C9-5979-4469-87DC-316877668A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50494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8A2D-FB01-4B9F-99F2-33555010BFF6}" type="datetimeFigureOut">
              <a:rPr lang="es-CO" smtClean="0"/>
              <a:t>8/04/2021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C9C9-5979-4469-87DC-316877668A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51830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10667997" cy="2090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B754-006D-6F48-BC31-D234CA3CCCF7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8580-01A5-C840-8405-9A4C1B674AFF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4" y="3916017"/>
            <a:ext cx="6684145" cy="2413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66674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1A1B7-772D-4D75-892B-27B117D8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95780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9B326C-5AAD-4A5D-9296-5664DBF19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3582" y="3675063"/>
            <a:ext cx="7040217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C6101B-76EA-4336-A5AF-59DE7ADA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B754-006D-6F48-BC31-D234CA3CCCF7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32D21D-9C42-4277-85E1-AB84A87F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5D6901-65A5-489B-8A2A-AC46A185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8580-01A5-C840-8405-9A4C1B674AF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3795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8" y="1825625"/>
            <a:ext cx="6761922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B754-006D-6F48-BC31-D234CA3CCCF7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8580-01A5-C840-8405-9A4C1B674AF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98983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2061" y="2505075"/>
            <a:ext cx="679332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B754-006D-6F48-BC31-D234CA3CCCF7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8580-01A5-C840-8405-9A4C1B674AF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59085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45552E-E0E0-4B03-B999-37BDBB2B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ED610B-0321-476E-9BDD-9AF9E1F6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B754-006D-6F48-BC31-D234CA3CCCF7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4B43B3-517F-4151-8DE4-861C3C25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0816D1-42B2-40D3-B7F5-3134B038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8580-01A5-C840-8405-9A4C1B674AF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64601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101B7F-8231-49AA-9066-E09F3127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B754-006D-6F48-BC31-D234CA3CCCF7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C27FB9-FFA6-4E46-B67E-824570F8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6F992B-FA33-4EF0-A371-7FB8AB4E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8580-01A5-C840-8405-9A4C1B674AF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1792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55C37-8A66-4194-8B48-3492CE49F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828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EE391-0CA3-46D5-BA01-0747611F5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336" y="1097722"/>
            <a:ext cx="633612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470823-846D-4C9D-A634-758AADAE9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263775"/>
            <a:ext cx="3932237" cy="2057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B5D89-E0B9-4201-893E-1DC7B83C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B754-006D-6F48-BC31-D234CA3CCCF7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78A9D8-E9CE-48AA-B8A0-C3101523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DD2967-F181-41FE-9E18-6D7ED3CC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8580-01A5-C840-8405-9A4C1B674AF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200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50178-0339-493E-A5F4-3BED390B2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19381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48A928-B801-4B0F-B845-F5F594E35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3A892E-8CD1-4179-BB23-621C0A023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395328"/>
            <a:ext cx="3932237" cy="193813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7A5898-E776-4E35-9018-F93701CB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B754-006D-6F48-BC31-D234CA3CCCF7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735FD8-D311-44BB-B68C-AF313C5A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19E25C-900D-4F62-A21D-CCF3C63E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8580-01A5-C840-8405-9A4C1B674AF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59360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7114FF-0857-4F90-9F06-BB381537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C99329-E129-454C-ABE2-297FFEBB8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63888" y="1825625"/>
            <a:ext cx="703359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192E3-AE8E-451E-B7EA-62C5FC52A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9B754-006D-6F48-BC31-D234CA3CCCF7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0D69EF-6718-4696-9E2F-7A83A62FB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17729-648F-433D-B41C-1A360C5FB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68580-01A5-C840-8405-9A4C1B674AF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43449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AAA7"/>
          </a:solidFill>
          <a:latin typeface="Montserrat" panose="0200050500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 ?><Relationships xmlns="http://schemas.openxmlformats.org/package/2006/relationships"><Relationship Id="rId3" Target="../media/image20.jpeg" Type="http://schemas.openxmlformats.org/officeDocument/2006/relationships/image"/><Relationship Id="rId2" Target="../notesSlides/notesSlide13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16.xml.rels><?xml version="1.0" encoding="UTF-8" standalone="yes" ?><Relationships xmlns="http://schemas.openxmlformats.org/package/2006/relationships"><Relationship Id="rId3" Target="../media/image21.jpeg" Type="http://schemas.openxmlformats.org/officeDocument/2006/relationships/image"/><Relationship Id="rId2" Target="../notesSlides/notesSlide14.xml" Type="http://schemas.openxmlformats.org/officeDocument/2006/relationships/notesSlide"/><Relationship Id="rId1" Target="../slideLayouts/slideLayout16.xml" Type="http://schemas.openxmlformats.org/officeDocument/2006/relationships/slideLayout"/></Relationships>
</file>

<file path=ppt/slides/_rels/slide17.xml.rels><?xml version="1.0" encoding="UTF-8" standalone="yes" ?><Relationships xmlns="http://schemas.openxmlformats.org/package/2006/relationships"><Relationship Id="rId3" Target="../media/image22.jpeg" Type="http://schemas.openxmlformats.org/officeDocument/2006/relationships/image"/><Relationship Id="rId2" Target="../notesSlides/notesSlide15.xml" Type="http://schemas.openxmlformats.org/officeDocument/2006/relationships/notesSlide"/><Relationship Id="rId1" Target="../slideLayouts/slideLayout17.xml" Type="http://schemas.openxmlformats.org/officeDocument/2006/relationships/slideLayout"/></Relationships>
</file>

<file path=ppt/slides/_rels/slide18.xml.rels><?xml version="1.0" encoding="UTF-8" standalone="yes" ?><Relationships xmlns="http://schemas.openxmlformats.org/package/2006/relationships"><Relationship Id="rId3" Target="../media/image23.jpeg" Type="http://schemas.openxmlformats.org/officeDocument/2006/relationships/image"/><Relationship Id="rId2" Target="../notesSlides/notesSlide16.xml" Type="http://schemas.openxmlformats.org/officeDocument/2006/relationships/notesSlide"/><Relationship Id="rId1" Target="../slideLayouts/slideLayout17.xml" Type="http://schemas.openxmlformats.org/officeDocument/2006/relationships/slideLayout"/></Relationships>
</file>

<file path=ppt/slides/_rels/slide19.xml.rels><?xml version="1.0" encoding="UTF-8" standalone="yes" ?><Relationships xmlns="http://schemas.openxmlformats.org/package/2006/relationships"><Relationship Id="rId3" Target="../media/image24.jpeg" Type="http://schemas.openxmlformats.org/officeDocument/2006/relationships/image"/><Relationship Id="rId2" Target="../notesSlides/notesSlide17.xml" Type="http://schemas.openxmlformats.org/officeDocument/2006/relationships/notesSlide"/><Relationship Id="rId1" Target="../slideLayouts/slideLayout2.xml" Type="http://schemas.openxmlformats.org/officeDocument/2006/relationships/slideLayout"/><Relationship Id="rId4" Target="../media/image25.jpeg" Type="http://schemas.openxmlformats.org/officeDocument/2006/relationships/image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21.xml.rels><?xml version="1.0" encoding="UTF-8" standalone="yes" ?><Relationships xmlns="http://schemas.openxmlformats.org/package/2006/relationships"><Relationship Id="rId3" Target="../media/image29.jpeg" Type="http://schemas.openxmlformats.org/officeDocument/2006/relationships/image"/><Relationship Id="rId2" Target="../notesSlides/notesSlide19.xml" Type="http://schemas.openxmlformats.org/officeDocument/2006/relationships/notesSlide"/><Relationship Id="rId1" Target="../slideLayouts/slideLayout17.xml" Type="http://schemas.openxmlformats.org/officeDocument/2006/relationships/slideLayout"/><Relationship Id="rId4" Target="../media/image30.jpeg" Type="http://schemas.openxmlformats.org/officeDocument/2006/relationships/image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 ?><Relationships xmlns="http://schemas.openxmlformats.org/package/2006/relationships"><Relationship Id="rId8" Target="../media/image13.jpeg" Type="http://schemas.openxmlformats.org/officeDocument/2006/relationships/image"/><Relationship Id="rId3" Target="../diagrams/data2.xml" Type="http://schemas.openxmlformats.org/officeDocument/2006/relationships/diagramData"/><Relationship Id="rId7" Target="../diagrams/drawing2.xml" Type="http://schemas.microsoft.com/office/2007/relationships/diagramDrawing"/><Relationship Id="rId12" Target="../media/image17.jpeg" Type="http://schemas.openxmlformats.org/officeDocument/2006/relationships/image"/><Relationship Id="rId2" Target="../notesSlides/notesSlide3.xml" Type="http://schemas.openxmlformats.org/officeDocument/2006/relationships/notesSlide"/><Relationship Id="rId1" Target="../slideLayouts/slideLayout16.xml" Type="http://schemas.openxmlformats.org/officeDocument/2006/relationships/slideLayout"/><Relationship Id="rId6" Target="../diagrams/colors2.xml" Type="http://schemas.openxmlformats.org/officeDocument/2006/relationships/diagramColors"/><Relationship Id="rId11" Target="../media/image16.jpeg" Type="http://schemas.openxmlformats.org/officeDocument/2006/relationships/image"/><Relationship Id="rId5" Target="../diagrams/quickStyle2.xml" Type="http://schemas.openxmlformats.org/officeDocument/2006/relationships/diagramQuickStyle"/><Relationship Id="rId10" Target="../media/image15.tiff" Type="http://schemas.openxmlformats.org/officeDocument/2006/relationships/image"/><Relationship Id="rId4" Target="../diagrams/layout2.xml" Type="http://schemas.openxmlformats.org/officeDocument/2006/relationships/diagramLayout"/><Relationship Id="rId9" Target="../media/image14.jpeg" Type="http://schemas.openxmlformats.org/officeDocument/2006/relationships/image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 ?><Relationships xmlns="http://schemas.openxmlformats.org/package/2006/relationships"><Relationship Id="rId3" Target="../media/image18.jpeg" Type="http://schemas.openxmlformats.org/officeDocument/2006/relationships/image"/><Relationship Id="rId2" Target="../notesSlides/notesSlide6.xml" Type="http://schemas.openxmlformats.org/officeDocument/2006/relationships/notesSlide"/><Relationship Id="rId1" Target="../slideLayouts/slideLayout16.xml" Type="http://schemas.openxmlformats.org/officeDocument/2006/relationships/slideLayout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A19D2A-7B46-4A43-81C3-6831B4DCAD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18102"/>
            <a:ext cx="9144000" cy="2387600"/>
          </a:xfrm>
        </p:spPr>
        <p:txBody>
          <a:bodyPr/>
          <a:lstStyle/>
          <a:p>
            <a:r>
              <a:rPr lang="es-ES_tradnl" dirty="0"/>
              <a:t>ABSCESO HEPÁTICO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7970CC2-203F-2C45-8D60-4EC84EB7F1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1300" y="3124418"/>
            <a:ext cx="6629400" cy="1655762"/>
          </a:xfrm>
        </p:spPr>
        <p:txBody>
          <a:bodyPr/>
          <a:lstStyle/>
          <a:p>
            <a:r>
              <a:rPr lang="es-ES_tradnl" b="1" dirty="0"/>
              <a:t>Sandra Sepúlveda Bastilla </a:t>
            </a:r>
          </a:p>
          <a:p>
            <a:r>
              <a:rPr lang="es-ES_tradnl" b="1" dirty="0"/>
              <a:t>Residente cirugía general </a:t>
            </a:r>
          </a:p>
          <a:p>
            <a:r>
              <a:rPr lang="es-ES_tradnl" b="1" dirty="0"/>
              <a:t>Universidad de Antioquia </a:t>
            </a:r>
          </a:p>
        </p:txBody>
      </p:sp>
    </p:spTree>
    <p:extLst>
      <p:ext uri="{BB962C8B-B14F-4D97-AF65-F5344CB8AC3E}">
        <p14:creationId xmlns:p14="http://schemas.microsoft.com/office/powerpoint/2010/main" val="2141920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2A4436-0796-EB4C-9351-1FF339628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321616"/>
            <a:ext cx="10515600" cy="1325563"/>
          </a:xfrm>
        </p:spPr>
        <p:txBody>
          <a:bodyPr/>
          <a:lstStyle/>
          <a:p>
            <a:r>
              <a:rPr lang="es-ES_tradnl" dirty="0"/>
              <a:t>ABSCESO PIÓGENO</a:t>
            </a:r>
            <a:br>
              <a:rPr lang="es-ES_tradnl" dirty="0"/>
            </a:br>
            <a:r>
              <a:rPr lang="es-ES_tradnl" sz="2800" dirty="0">
                <a:solidFill>
                  <a:srgbClr val="152B48"/>
                </a:solidFill>
              </a:rPr>
              <a:t>Etiología </a:t>
            </a:r>
            <a:r>
              <a:rPr lang="es-ES_tradnl" dirty="0"/>
              <a:t>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F462A3-1824-4141-92A2-CED5F99D2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7751" y="1825625"/>
            <a:ext cx="10667997" cy="209039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ES_tradnl" sz="2400" b="1" dirty="0">
                <a:solidFill>
                  <a:srgbClr val="00AAA7"/>
                </a:solidFill>
              </a:rPr>
              <a:t>Extensión directa: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Colecistitis , absceso </a:t>
            </a:r>
            <a:r>
              <a:rPr lang="es-ES_tradnl" sz="2200" dirty="0" err="1"/>
              <a:t>perirrenal</a:t>
            </a:r>
            <a:r>
              <a:rPr lang="es-ES_tradnl" sz="2200" dirty="0"/>
              <a:t> y </a:t>
            </a:r>
            <a:r>
              <a:rPr lang="es-ES_tradnl" sz="2200" dirty="0" err="1"/>
              <a:t>subfrénico</a:t>
            </a:r>
            <a:r>
              <a:rPr lang="es-ES_tradnl" sz="2200" dirty="0"/>
              <a:t>.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Diseminación continua.</a:t>
            </a:r>
          </a:p>
          <a:p>
            <a:pPr marL="0" indent="0">
              <a:lnSpc>
                <a:spcPct val="100000"/>
              </a:lnSpc>
              <a:buNone/>
            </a:pPr>
            <a:endParaRPr lang="es-ES_tradnl" sz="2200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CBD308F-2067-2B49-A2B2-50350D504C8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822054" y="3446927"/>
            <a:ext cx="7158037" cy="241334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ES_tradnl" sz="2400" b="1" dirty="0">
                <a:solidFill>
                  <a:srgbClr val="00AAA7"/>
                </a:solidFill>
              </a:rPr>
              <a:t>Diseminación hematógena: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Arteria hepática.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Bacteriemias por endocarditis, sepsis grave, catéteres centrales, enfermedad periodontal.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22F02587-DAE8-7447-BBA1-DBA083DDBA10}"/>
              </a:ext>
            </a:extLst>
          </p:cNvPr>
          <p:cNvSpPr/>
          <p:nvPr/>
        </p:nvSpPr>
        <p:spPr>
          <a:xfrm>
            <a:off x="4669654" y="6074719"/>
            <a:ext cx="71580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1200" dirty="0">
                <a:solidFill>
                  <a:srgbClr val="152B48"/>
                </a:solidFill>
                <a:latin typeface="Montserrat" pitchFamily="2" charset="77"/>
                <a:cs typeface="Arial" panose="020B0604020202020204" pitchFamily="34" charset="0"/>
              </a:rPr>
              <a:t>Pyogenic and Amebic Infections of the Liver. Gastroenterol Clin North Am. 2020 Jun;49(2):361-377</a:t>
            </a:r>
            <a:endParaRPr lang="es-ES_tradnl" sz="1200" dirty="0">
              <a:solidFill>
                <a:srgbClr val="152B48"/>
              </a:solidFill>
              <a:latin typeface="Montserrat" pitchFamily="2" charset="7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170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2A4436-0796-EB4C-9351-1FF339628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76" y="218607"/>
            <a:ext cx="10515600" cy="160701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ES_tradnl" dirty="0"/>
              <a:t>ABSCESO PIÓGENO</a:t>
            </a:r>
            <a:br>
              <a:rPr lang="es-ES_tradnl" dirty="0"/>
            </a:br>
            <a:r>
              <a:rPr lang="es-ES_tradnl" sz="2800" dirty="0">
                <a:solidFill>
                  <a:srgbClr val="152B48"/>
                </a:solidFill>
              </a:rPr>
              <a:t>Etiología </a:t>
            </a:r>
            <a:r>
              <a:rPr lang="es-ES_tradnl" dirty="0"/>
              <a:t>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F462A3-1824-4141-92A2-CED5F99D2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1" y="1825625"/>
            <a:ext cx="10667997" cy="209039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ES_tradnl" sz="2600" b="1" dirty="0">
                <a:solidFill>
                  <a:srgbClr val="00AAA7"/>
                </a:solidFill>
              </a:rPr>
              <a:t>Trauma hepático: 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 Iatrogénico o directo.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Necrosis </a:t>
            </a:r>
            <a:r>
              <a:rPr lang="es-ES_tradnl" sz="2200" dirty="0">
                <a:sym typeface="Wingdings" pitchFamily="2" charset="2"/>
              </a:rPr>
              <a:t> trauma arterial o venoso severo. </a:t>
            </a:r>
          </a:p>
          <a:p>
            <a:pPr>
              <a:lnSpc>
                <a:spcPct val="100000"/>
              </a:lnSpc>
            </a:pPr>
            <a:r>
              <a:rPr lang="es-ES_tradnl" sz="2200" dirty="0">
                <a:sym typeface="Wingdings" pitchFamily="2" charset="2"/>
              </a:rPr>
              <a:t> 7% de </a:t>
            </a:r>
            <a:r>
              <a:rPr lang="es-ES_tradnl" sz="2200" dirty="0" err="1">
                <a:sym typeface="Wingdings" pitchFamily="2" charset="2"/>
              </a:rPr>
              <a:t>biliomas</a:t>
            </a:r>
            <a:r>
              <a:rPr lang="es-ES_tradnl" sz="2200" dirty="0">
                <a:sym typeface="Wingdings" pitchFamily="2" charset="2"/>
              </a:rPr>
              <a:t> infectados.</a:t>
            </a:r>
            <a:endParaRPr lang="es-ES_tradnl" sz="2200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CBD308F-2067-2B49-A2B2-50350D504C8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927986" y="3916017"/>
            <a:ext cx="7158037" cy="241334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ES_tradnl" sz="2200" dirty="0"/>
              <a:t>Alteraciones en la anatomía  del hígado.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Postraumáticos </a:t>
            </a:r>
            <a:r>
              <a:rPr lang="es-ES_tradnl" sz="2200" dirty="0">
                <a:sym typeface="Wingdings" pitchFamily="2" charset="2"/>
              </a:rPr>
              <a:t> &gt; tasas de infección anaerobios.</a:t>
            </a:r>
            <a:endParaRPr lang="es-ES_tradnl" sz="2200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22F02587-DAE8-7447-BBA1-DBA083DDBA10}"/>
              </a:ext>
            </a:extLst>
          </p:cNvPr>
          <p:cNvSpPr/>
          <p:nvPr/>
        </p:nvSpPr>
        <p:spPr>
          <a:xfrm>
            <a:off x="4669654" y="6177728"/>
            <a:ext cx="71580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1200" dirty="0">
                <a:solidFill>
                  <a:srgbClr val="152B48"/>
                </a:solidFill>
                <a:latin typeface="Montserrat" pitchFamily="2" charset="77"/>
                <a:cs typeface="Arial" panose="020B0604020202020204" pitchFamily="34" charset="0"/>
              </a:rPr>
              <a:t>Pyogenic and Amebic Infections of the Liver. Gastroenterol Clin North Am. 2020 Jun;49(2):361-377</a:t>
            </a:r>
            <a:endParaRPr lang="es-ES_tradnl" sz="1200" dirty="0">
              <a:solidFill>
                <a:srgbClr val="152B48"/>
              </a:solidFill>
              <a:latin typeface="Montserrat" pitchFamily="2" charset="7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793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2A4436-0796-EB4C-9351-1FF339628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334" y="48424"/>
            <a:ext cx="10515600" cy="160701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s-ES_tradnl" dirty="0"/>
              <a:t>ABSCESO PIÓGENO</a:t>
            </a:r>
            <a:br>
              <a:rPr lang="es-ES_tradnl" dirty="0"/>
            </a:br>
            <a:r>
              <a:rPr lang="es-ES_tradnl" sz="2800" dirty="0">
                <a:solidFill>
                  <a:srgbClr val="152B48"/>
                </a:solidFill>
              </a:rPr>
              <a:t>Etiología 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F462A3-1824-4141-92A2-CED5F99D2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ES_tradnl" sz="2400" b="1" dirty="0">
                <a:solidFill>
                  <a:srgbClr val="00AAA7"/>
                </a:solidFill>
              </a:rPr>
              <a:t>Complicaciones pop: 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Estenosis de la arteria hepática </a:t>
            </a:r>
            <a:r>
              <a:rPr lang="es-ES_tradnl" sz="2200" dirty="0">
                <a:sym typeface="Wingdings" pitchFamily="2" charset="2"/>
              </a:rPr>
              <a:t> mortalidad 80%. </a:t>
            </a:r>
          </a:p>
          <a:p>
            <a:pPr>
              <a:lnSpc>
                <a:spcPct val="100000"/>
              </a:lnSpc>
            </a:pPr>
            <a:r>
              <a:rPr lang="es-ES_tradnl" sz="2200" dirty="0">
                <a:sym typeface="Wingdings" pitchFamily="2" charset="2"/>
              </a:rPr>
              <a:t>Estenosis de </a:t>
            </a:r>
            <a:r>
              <a:rPr lang="es-ES_tradnl" sz="2200" dirty="0" err="1">
                <a:sym typeface="Wingdings" pitchFamily="2" charset="2"/>
              </a:rPr>
              <a:t>coledocoenterostomías</a:t>
            </a:r>
            <a:r>
              <a:rPr lang="es-ES_tradnl" sz="2200" dirty="0">
                <a:sym typeface="Wingdings" pitchFamily="2" charset="2"/>
              </a:rPr>
              <a:t>.</a:t>
            </a:r>
            <a:endParaRPr lang="es-ES_tradnl" sz="2200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CBD308F-2067-2B49-A2B2-50350D504C8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940588" y="3429000"/>
            <a:ext cx="6684145" cy="241334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ES_tradnl" sz="2200" dirty="0"/>
              <a:t>Alteraciones en la anatomía  del hígado.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Postraumáticos </a:t>
            </a:r>
            <a:r>
              <a:rPr lang="es-ES_tradnl" sz="2200" dirty="0">
                <a:sym typeface="Wingdings" pitchFamily="2" charset="2"/>
              </a:rPr>
              <a:t> &gt; tasas de infección anaerobios.</a:t>
            </a:r>
            <a:endParaRPr lang="es-ES_tradnl" sz="2200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22F02587-DAE8-7447-BBA1-DBA083DDBA10}"/>
              </a:ext>
            </a:extLst>
          </p:cNvPr>
          <p:cNvSpPr/>
          <p:nvPr/>
        </p:nvSpPr>
        <p:spPr>
          <a:xfrm>
            <a:off x="4466696" y="6033585"/>
            <a:ext cx="71580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1200" dirty="0">
                <a:solidFill>
                  <a:srgbClr val="152B48"/>
                </a:solidFill>
                <a:latin typeface="Montserrat" pitchFamily="2" charset="77"/>
                <a:cs typeface="Arial" panose="020B0604020202020204" pitchFamily="34" charset="0"/>
              </a:rPr>
              <a:t>Pyogenic and Amebic Infections of the Liver. Gastroenterol Clin North Am. 2020 Jun;49(2):361-377</a:t>
            </a:r>
            <a:endParaRPr lang="es-ES_tradnl" sz="1200" dirty="0">
              <a:solidFill>
                <a:srgbClr val="152B48"/>
              </a:solidFill>
              <a:latin typeface="Montserrat" pitchFamily="2" charset="7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044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2A4436-0796-EB4C-9351-1FF339628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334" y="218607"/>
            <a:ext cx="10515600" cy="1537794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s-ES_tradnl" dirty="0"/>
              <a:t>ABSCESO PIÓGENO</a:t>
            </a:r>
            <a:br>
              <a:rPr lang="es-ES_tradnl" dirty="0"/>
            </a:br>
            <a:r>
              <a:rPr lang="es-ES_tradnl" sz="2800" dirty="0">
                <a:solidFill>
                  <a:srgbClr val="152B48"/>
                </a:solidFill>
              </a:rPr>
              <a:t>Etiología</a:t>
            </a:r>
            <a:r>
              <a:rPr lang="es-ES_tradnl" dirty="0"/>
              <a:t> 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F462A3-1824-4141-92A2-CED5F99D2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2080" y="2079355"/>
            <a:ext cx="10667997" cy="2090392"/>
          </a:xfrm>
        </p:spPr>
        <p:txBody>
          <a:bodyPr>
            <a:normAutofit/>
          </a:bodyPr>
          <a:lstStyle/>
          <a:p>
            <a:r>
              <a:rPr lang="es-ES_tradnl" sz="2600" b="1" dirty="0" err="1">
                <a:solidFill>
                  <a:srgbClr val="00AAA7"/>
                </a:solidFill>
              </a:rPr>
              <a:t>Criptogénico</a:t>
            </a:r>
            <a:r>
              <a:rPr lang="es-ES_tradnl" sz="2600" b="1" dirty="0">
                <a:solidFill>
                  <a:srgbClr val="00AAA7"/>
                </a:solidFill>
              </a:rPr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es-ES_tradnl" sz="2200" dirty="0"/>
              <a:t> 35% de los casos.</a:t>
            </a:r>
          </a:p>
          <a:p>
            <a:pPr lvl="1">
              <a:buFont typeface="Wingdings" pitchFamily="2" charset="2"/>
              <a:buChar char="§"/>
            </a:pPr>
            <a:r>
              <a:rPr lang="es-ES_tradnl" sz="2200" i="1" dirty="0" err="1"/>
              <a:t>Klebsiella</a:t>
            </a:r>
            <a:r>
              <a:rPr lang="es-ES_tradnl" sz="2200" i="1" dirty="0"/>
              <a:t>.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CBD308F-2067-2B49-A2B2-50350D504C8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838985" y="2079355"/>
            <a:ext cx="6684145" cy="241334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ES_tradnl" sz="2600" b="1" dirty="0" err="1">
                <a:solidFill>
                  <a:srgbClr val="00AAA7"/>
                </a:solidFill>
              </a:rPr>
              <a:t>Superinfección</a:t>
            </a:r>
            <a:r>
              <a:rPr lang="es-ES_tradnl" sz="2600" b="1" dirty="0">
                <a:solidFill>
                  <a:srgbClr val="00AAA7"/>
                </a:solidFill>
              </a:rPr>
              <a:t>.</a:t>
            </a:r>
            <a:r>
              <a:rPr lang="es-ES_tradnl" sz="2600" dirty="0"/>
              <a:t> </a:t>
            </a:r>
          </a:p>
          <a:p>
            <a:pPr>
              <a:lnSpc>
                <a:spcPct val="100000"/>
              </a:lnSpc>
            </a:pPr>
            <a:r>
              <a:rPr lang="es-ES_tradnl" sz="2600" b="1" dirty="0">
                <a:solidFill>
                  <a:srgbClr val="00AAA7"/>
                </a:solidFill>
              </a:rPr>
              <a:t>Cuerpos extraños. </a:t>
            </a:r>
          </a:p>
          <a:p>
            <a:pPr marL="0" indent="0">
              <a:buNone/>
            </a:pPr>
            <a:endParaRPr lang="es-ES_tradnl" sz="2200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22F02587-DAE8-7447-BBA1-DBA083DDBA10}"/>
              </a:ext>
            </a:extLst>
          </p:cNvPr>
          <p:cNvSpPr/>
          <p:nvPr/>
        </p:nvSpPr>
        <p:spPr>
          <a:xfrm>
            <a:off x="4602040" y="5290017"/>
            <a:ext cx="71580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1200" dirty="0">
                <a:solidFill>
                  <a:srgbClr val="152B48"/>
                </a:solidFill>
                <a:latin typeface="Montserrat" pitchFamily="2" charset="77"/>
                <a:cs typeface="Arial" panose="020B0604020202020204" pitchFamily="34" charset="0"/>
              </a:rPr>
              <a:t>Pyogenic and Amebic Infections of the Liver. Gastroenterol Clin North Am. 2020 Jun;49(2):361-377</a:t>
            </a:r>
            <a:endParaRPr lang="es-ES_tradnl" sz="1200" dirty="0">
              <a:solidFill>
                <a:srgbClr val="152B48"/>
              </a:solidFill>
              <a:latin typeface="Montserrat" pitchFamily="2" charset="7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3002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A3C0F7-7924-404C-A0A4-CDD3A11E7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334" y="298449"/>
            <a:ext cx="10515600" cy="1325563"/>
          </a:xfrm>
        </p:spPr>
        <p:txBody>
          <a:bodyPr/>
          <a:lstStyle/>
          <a:p>
            <a:r>
              <a:rPr lang="es-ES_tradnl" dirty="0"/>
              <a:t>ABSCESO AMEBIANO</a:t>
            </a:r>
            <a:br>
              <a:rPr lang="es-ES_tradnl" dirty="0"/>
            </a:br>
            <a:r>
              <a:rPr lang="es-ES_tradnl" sz="2800" dirty="0">
                <a:solidFill>
                  <a:srgbClr val="152B48"/>
                </a:solidFill>
              </a:rPr>
              <a:t>Epidemiología</a:t>
            </a:r>
            <a:r>
              <a:rPr lang="es-ES_tradnl" dirty="0"/>
              <a:t> 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A56BFB-EA4C-C841-AFA7-199814B44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9909" y="1682618"/>
            <a:ext cx="10667997" cy="20903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s-ES_tradnl" sz="2200" i="1" dirty="0"/>
              <a:t>E. </a:t>
            </a:r>
            <a:r>
              <a:rPr lang="es-ES_tradnl" sz="2200" i="1" dirty="0" err="1"/>
              <a:t>histolytica</a:t>
            </a:r>
            <a:r>
              <a:rPr lang="es-ES_tradnl" sz="2200" i="1" dirty="0"/>
              <a:t>. 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Diseminación fecal – oral.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En Colombia, principal causa de abscesos hepáticos. 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Complicación mas frecuente de la infección por </a:t>
            </a:r>
            <a:r>
              <a:rPr lang="es-ES_tradnl" sz="2200" i="1" dirty="0"/>
              <a:t>e. </a:t>
            </a:r>
            <a:r>
              <a:rPr lang="es-ES_tradnl" sz="2200" i="1" dirty="0" err="1"/>
              <a:t>histolytica</a:t>
            </a:r>
            <a:r>
              <a:rPr lang="es-ES_tradnl" sz="2200" i="1" dirty="0"/>
              <a:t> .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1A88C868-658A-A144-89A7-8A8E5846F561}"/>
              </a:ext>
            </a:extLst>
          </p:cNvPr>
          <p:cNvSpPr/>
          <p:nvPr/>
        </p:nvSpPr>
        <p:spPr>
          <a:xfrm>
            <a:off x="4669654" y="6207693"/>
            <a:ext cx="71580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1200" dirty="0">
                <a:solidFill>
                  <a:srgbClr val="152B48"/>
                </a:solidFill>
                <a:latin typeface="Montserrat" pitchFamily="2" charset="77"/>
                <a:cs typeface="Arial" panose="020B0604020202020204" pitchFamily="34" charset="0"/>
              </a:rPr>
              <a:t>Pyogenic and Amebic Infections of the Liver. Gastroenterol Clin North Am. 2020 Jun;49(2):361-377</a:t>
            </a:r>
            <a:endParaRPr lang="es-ES_tradnl" sz="1200" dirty="0">
              <a:solidFill>
                <a:srgbClr val="152B48"/>
              </a:solidFill>
              <a:latin typeface="Montserrat" pitchFamily="2" charset="77"/>
              <a:cs typeface="Arial" panose="020B0604020202020204" pitchFamily="34" charset="0"/>
            </a:endParaRPr>
          </a:p>
        </p:txBody>
      </p:sp>
      <p:pic>
        <p:nvPicPr>
          <p:cNvPr id="3074" name="Picture 2" descr="Resultado de imagen de E.histolytica">
            <a:extLst>
              <a:ext uri="{FF2B5EF4-FFF2-40B4-BE49-F238E27FC236}">
                <a16:creationId xmlns:a16="http://schemas.microsoft.com/office/drawing/2014/main" id="{C58331BD-8976-3747-801B-C1EC868A74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74643" y="298449"/>
            <a:ext cx="3251200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D43023F4-8BC9-264C-9D93-A2F62B24644A}"/>
              </a:ext>
            </a:extLst>
          </p:cNvPr>
          <p:cNvSpPr/>
          <p:nvPr/>
        </p:nvSpPr>
        <p:spPr>
          <a:xfrm>
            <a:off x="5046131" y="3645349"/>
            <a:ext cx="6096000" cy="25742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_tradnl" sz="2200" dirty="0">
                <a:solidFill>
                  <a:srgbClr val="152B48"/>
                </a:solidFill>
                <a:latin typeface="Montserrat" pitchFamily="2" charset="77"/>
              </a:rPr>
              <a:t>Hombres 18 a 50 años.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_tradnl" sz="2200" dirty="0">
                <a:solidFill>
                  <a:srgbClr val="152B48"/>
                </a:solidFill>
                <a:latin typeface="Montserrat" pitchFamily="2" charset="77"/>
              </a:rPr>
              <a:t>Alcohol.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_tradnl" sz="2200" dirty="0">
                <a:solidFill>
                  <a:srgbClr val="152B48"/>
                </a:solidFill>
                <a:latin typeface="Montserrat" pitchFamily="2" charset="77"/>
              </a:rPr>
              <a:t>Condiciones de saneamiento.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_tradnl" sz="2200" dirty="0">
                <a:solidFill>
                  <a:srgbClr val="152B48"/>
                </a:solidFill>
                <a:latin typeface="Montserrat" pitchFamily="2" charset="77"/>
              </a:rPr>
              <a:t>Relaciones anales.</a:t>
            </a:r>
          </a:p>
          <a:p>
            <a:pPr>
              <a:lnSpc>
                <a:spcPct val="150000"/>
              </a:lnSpc>
            </a:pPr>
            <a:endParaRPr lang="es-ES_tradnl" sz="2200" dirty="0">
              <a:solidFill>
                <a:srgbClr val="152B48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172610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A3C0F7-7924-404C-A0A4-CDD3A11E7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3287"/>
            <a:ext cx="10515600" cy="161607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s-ES_tradnl" dirty="0"/>
              <a:t>ABSCESO AMEBIANO</a:t>
            </a:r>
            <a:br>
              <a:rPr lang="es-ES_tradnl" dirty="0"/>
            </a:br>
            <a:r>
              <a:rPr lang="es-ES_tradnl" sz="3100" dirty="0">
                <a:solidFill>
                  <a:srgbClr val="152B48"/>
                </a:solidFill>
              </a:rPr>
              <a:t>Fisiopatología </a:t>
            </a:r>
            <a:r>
              <a:rPr lang="es-ES_tradnl" dirty="0"/>
              <a:t> 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1A88C868-658A-A144-89A7-8A8E5846F561}"/>
              </a:ext>
            </a:extLst>
          </p:cNvPr>
          <p:cNvSpPr/>
          <p:nvPr/>
        </p:nvSpPr>
        <p:spPr>
          <a:xfrm>
            <a:off x="4669654" y="6253048"/>
            <a:ext cx="71580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1200" dirty="0">
                <a:solidFill>
                  <a:srgbClr val="152B48"/>
                </a:solidFill>
                <a:latin typeface="Montserrat" pitchFamily="2" charset="77"/>
                <a:cs typeface="Arial" panose="020B0604020202020204" pitchFamily="34" charset="0"/>
              </a:rPr>
              <a:t>Pyogenic and Amebic Infections of the Liver. Gastroenterol Clin North Am. 2020 Jun;49(2):361-377</a:t>
            </a:r>
            <a:endParaRPr lang="es-ES_tradnl" sz="1200" dirty="0">
              <a:solidFill>
                <a:srgbClr val="152B48"/>
              </a:solidFill>
              <a:latin typeface="Montserrat" pitchFamily="2" charset="77"/>
              <a:cs typeface="Arial" panose="020B0604020202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478D8AAD-7010-294C-A3F4-DE75938ED1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0016" y="863012"/>
            <a:ext cx="7201984" cy="5131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9184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05E10F-4DCF-5F42-AE7B-47DFBCBBC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219699"/>
            <a:ext cx="10515600" cy="1325563"/>
          </a:xfrm>
        </p:spPr>
        <p:txBody>
          <a:bodyPr>
            <a:normAutofit/>
          </a:bodyPr>
          <a:lstStyle/>
          <a:p>
            <a:r>
              <a:rPr lang="es-ES_tradnl" b="1" dirty="0"/>
              <a:t>CLÍNICA</a:t>
            </a:r>
            <a:r>
              <a:rPr lang="es-ES_tradnl" dirty="0"/>
              <a:t> 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F97829CD-E074-D54D-94C1-775719F58F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704101"/>
              </p:ext>
            </p:extLst>
          </p:nvPr>
        </p:nvGraphicFramePr>
        <p:xfrm>
          <a:off x="4716560" y="219699"/>
          <a:ext cx="4669654" cy="5021095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4669654">
                  <a:extLst>
                    <a:ext uri="{9D8B030D-6E8A-4147-A177-3AD203B41FA5}">
                      <a16:colId xmlns:a16="http://schemas.microsoft.com/office/drawing/2014/main" val="2322110576"/>
                    </a:ext>
                  </a:extLst>
                </a:gridCol>
              </a:tblGrid>
              <a:tr h="3862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O" sz="2400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9922841"/>
                  </a:ext>
                </a:extLst>
              </a:tr>
              <a:tr h="3565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Fiebre 73-93%.</a:t>
                      </a:r>
                      <a:endParaRPr lang="es-CO" sz="2000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18504331"/>
                  </a:ext>
                </a:extLst>
              </a:tr>
              <a:tr h="3565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Escalofríos 43-80%.</a:t>
                      </a:r>
                      <a:endParaRPr lang="es-CO" sz="2000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186908"/>
                  </a:ext>
                </a:extLst>
              </a:tr>
              <a:tr h="3565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Dolor abdominal 45-80%.</a:t>
                      </a:r>
                      <a:endParaRPr lang="es-CO" sz="2000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4363138"/>
                  </a:ext>
                </a:extLst>
              </a:tr>
              <a:tr h="3565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Vómito 20-40%.</a:t>
                      </a:r>
                      <a:endParaRPr lang="es-CO" sz="2000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120014"/>
                  </a:ext>
                </a:extLst>
              </a:tr>
              <a:tr h="3565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Nauseas 40%.</a:t>
                      </a:r>
                      <a:endParaRPr lang="es-CO" sz="2000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0122221"/>
                  </a:ext>
                </a:extLst>
              </a:tr>
              <a:tr h="3565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Perdida de peso 14-50%.</a:t>
                      </a:r>
                      <a:endParaRPr lang="es-CO" sz="2000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8864280"/>
                  </a:ext>
                </a:extLst>
              </a:tr>
              <a:tr h="3565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Hipotensión 13-30%.</a:t>
                      </a:r>
                      <a:endParaRPr lang="es-CO" sz="2000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9943600"/>
                  </a:ext>
                </a:extLst>
              </a:tr>
              <a:tr h="3565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Derrame pleural derecho 28%.</a:t>
                      </a:r>
                      <a:endParaRPr lang="es-CO" sz="2000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1420104"/>
                  </a:ext>
                </a:extLst>
              </a:tr>
              <a:tr h="3565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Astenia 25%.</a:t>
                      </a:r>
                      <a:endParaRPr lang="es-CO" sz="2000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0782569"/>
                  </a:ext>
                </a:extLst>
              </a:tr>
              <a:tr h="3565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Ictericia 20%.</a:t>
                      </a:r>
                      <a:endParaRPr lang="es-CO" sz="2000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0875133"/>
                  </a:ext>
                </a:extLst>
              </a:tr>
              <a:tr h="3565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Disnea 10-17%.</a:t>
                      </a:r>
                      <a:endParaRPr lang="es-CO" sz="2000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5971055"/>
                  </a:ext>
                </a:extLst>
              </a:tr>
              <a:tr h="3565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Diarrea 17%.</a:t>
                      </a:r>
                      <a:endParaRPr lang="es-CO" sz="2000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9661813"/>
                  </a:ext>
                </a:extLst>
              </a:tr>
              <a:tr h="3565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Tos 14%.</a:t>
                      </a:r>
                      <a:endParaRPr lang="es-CO" sz="2000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4062986"/>
                  </a:ext>
                </a:extLst>
              </a:tr>
            </a:tbl>
          </a:graphicData>
        </a:graphic>
      </p:graphicFrame>
      <p:pic>
        <p:nvPicPr>
          <p:cNvPr id="7" name="Imagen 6">
            <a:extLst>
              <a:ext uri="{FF2B5EF4-FFF2-40B4-BE49-F238E27FC236}">
                <a16:creationId xmlns:a16="http://schemas.microsoft.com/office/drawing/2014/main" id="{B3C80B4C-9796-D54D-904A-F7B159F6A2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67663" y="1856137"/>
            <a:ext cx="2217331" cy="2933700"/>
          </a:xfrm>
          <a:prstGeom prst="rect">
            <a:avLst/>
          </a:prstGeom>
        </p:spPr>
      </p:pic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605210F8-7254-9D49-BAB2-2C9F7771BBA3}"/>
              </a:ext>
            </a:extLst>
          </p:cNvPr>
          <p:cNvCxnSpPr>
            <a:cxnSpLocks/>
          </p:cNvCxnSpPr>
          <p:nvPr/>
        </p:nvCxnSpPr>
        <p:spPr>
          <a:xfrm>
            <a:off x="4719090" y="597159"/>
            <a:ext cx="2736304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3FDAAC02-C5CB-0F43-B9D4-8E6C2D68C681}"/>
              </a:ext>
            </a:extLst>
          </p:cNvPr>
          <p:cNvCxnSpPr>
            <a:cxnSpLocks/>
          </p:cNvCxnSpPr>
          <p:nvPr/>
        </p:nvCxnSpPr>
        <p:spPr>
          <a:xfrm>
            <a:off x="4719090" y="946291"/>
            <a:ext cx="2736304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0588AA93-D1A9-DB4D-82CD-EA561C59125A}"/>
              </a:ext>
            </a:extLst>
          </p:cNvPr>
          <p:cNvCxnSpPr>
            <a:cxnSpLocks/>
          </p:cNvCxnSpPr>
          <p:nvPr/>
        </p:nvCxnSpPr>
        <p:spPr>
          <a:xfrm>
            <a:off x="4700040" y="1325381"/>
            <a:ext cx="2736304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Rectángulo redondeado 4">
            <a:extLst>
              <a:ext uri="{FF2B5EF4-FFF2-40B4-BE49-F238E27FC236}">
                <a16:creationId xmlns:a16="http://schemas.microsoft.com/office/drawing/2014/main" id="{506D2EE0-169D-644B-879D-34B7321D4D00}"/>
              </a:ext>
            </a:extLst>
          </p:cNvPr>
          <p:cNvSpPr/>
          <p:nvPr/>
        </p:nvSpPr>
        <p:spPr>
          <a:xfrm>
            <a:off x="5215182" y="5551669"/>
            <a:ext cx="4352481" cy="720080"/>
          </a:xfrm>
          <a:prstGeom prst="roundRect">
            <a:avLst/>
          </a:prstGeom>
          <a:solidFill>
            <a:srgbClr val="152B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>
                <a:latin typeface="Montserrat" pitchFamily="2" charset="77"/>
              </a:rPr>
              <a:t>Hepatomegalia dolorosa 30-50%.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89D43900-5775-3947-A2EF-7D05EAF9C980}"/>
              </a:ext>
            </a:extLst>
          </p:cNvPr>
          <p:cNvSpPr/>
          <p:nvPr/>
        </p:nvSpPr>
        <p:spPr>
          <a:xfrm>
            <a:off x="7436344" y="6444124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ES_tradnl" sz="1200" dirty="0">
                <a:latin typeface="Montserrat" pitchFamily="2" charset="77"/>
                <a:ea typeface="Calibri" panose="020F0502020204030204" pitchFamily="34" charset="0"/>
                <a:cs typeface="Arial" panose="020B0604020202020204" pitchFamily="34" charset="0"/>
              </a:rPr>
              <a:t>Absceso hepático. </a:t>
            </a:r>
            <a:r>
              <a:rPr lang="es-ES_tradnl" sz="1200" dirty="0" err="1">
                <a:latin typeface="Montserrat" pitchFamily="2" charset="77"/>
                <a:ea typeface="Calibri" panose="020F0502020204030204" pitchFamily="34" charset="0"/>
                <a:cs typeface="Arial" panose="020B0604020202020204" pitchFamily="34" charset="0"/>
              </a:rPr>
              <a:t>EMC</a:t>
            </a:r>
            <a:r>
              <a:rPr lang="es-ES_tradnl" sz="1200" dirty="0">
                <a:latin typeface="Montserrat" pitchFamily="2" charset="77"/>
                <a:ea typeface="Calibri" panose="020F0502020204030204" pitchFamily="34" charset="0"/>
                <a:cs typeface="Arial" panose="020B0604020202020204" pitchFamily="34" charset="0"/>
              </a:rPr>
              <a:t>. 2018;22(1):1–10</a:t>
            </a:r>
            <a:r>
              <a:rPr lang="es-CO" sz="1200" dirty="0">
                <a:latin typeface="Montserrat" pitchFamily="2" charset="77"/>
                <a:cs typeface="Arial" panose="020B0604020202020204" pitchFamily="34" charset="0"/>
              </a:rPr>
              <a:t> </a:t>
            </a:r>
            <a:endParaRPr lang="es-ES_tradnl" sz="1200" dirty="0">
              <a:latin typeface="Montserrat" pitchFamily="2" charset="7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5414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D0B931-E1D5-184F-A9C1-70B2843DB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59284"/>
            <a:ext cx="10515600" cy="1325563"/>
          </a:xfrm>
        </p:spPr>
        <p:txBody>
          <a:bodyPr>
            <a:normAutofit/>
          </a:bodyPr>
          <a:lstStyle/>
          <a:p>
            <a:r>
              <a:rPr lang="es-ES_tradnl" b="1" dirty="0"/>
              <a:t>LABORATORIOS </a:t>
            </a:r>
            <a:endParaRPr lang="es-ES_tradn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9A87C2-3D38-824A-83CE-398928C64D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95850" y="1337192"/>
            <a:ext cx="6610350" cy="4525963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ES_tradnl" sz="2400" dirty="0"/>
              <a:t>Elevación de leucocitos y PCR (68%).</a:t>
            </a:r>
          </a:p>
          <a:p>
            <a:pPr algn="just">
              <a:lnSpc>
                <a:spcPct val="100000"/>
              </a:lnSpc>
            </a:pPr>
            <a:r>
              <a:rPr lang="es-ES_tradnl" sz="2400" dirty="0"/>
              <a:t>Elevación FA (66-71%).</a:t>
            </a:r>
          </a:p>
          <a:p>
            <a:pPr algn="just">
              <a:lnSpc>
                <a:spcPct val="100000"/>
              </a:lnSpc>
            </a:pPr>
            <a:r>
              <a:rPr lang="es-ES_tradnl" sz="2400" dirty="0"/>
              <a:t>Hipoalbuminemia (70-96%).</a:t>
            </a:r>
          </a:p>
          <a:p>
            <a:pPr algn="just">
              <a:lnSpc>
                <a:spcPct val="100000"/>
              </a:lnSpc>
            </a:pPr>
            <a:r>
              <a:rPr lang="es-ES_tradnl" sz="2400" dirty="0"/>
              <a:t>AST, ALT, bilirrubinas y INR con menor frecuencia.</a:t>
            </a:r>
          </a:p>
          <a:p>
            <a:pPr algn="just">
              <a:lnSpc>
                <a:spcPct val="100000"/>
              </a:lnSpc>
            </a:pPr>
            <a:r>
              <a:rPr lang="es-ES_tradnl" sz="2400" dirty="0"/>
              <a:t>Hemocultivos.</a:t>
            </a:r>
          </a:p>
          <a:p>
            <a:pPr algn="just">
              <a:lnSpc>
                <a:spcPct val="100000"/>
              </a:lnSpc>
            </a:pPr>
            <a:r>
              <a:rPr lang="es-ES_tradnl" sz="2400" dirty="0"/>
              <a:t>Cultivos 30% negativos.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EE76EB50-F113-D044-BCE4-BDB0C2C0573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44151" y="4778296"/>
            <a:ext cx="1882180" cy="1485023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482534F7-BB0F-AE46-A2CB-E5223F13797D}"/>
              </a:ext>
            </a:extLst>
          </p:cNvPr>
          <p:cNvSpPr txBox="1"/>
          <p:nvPr/>
        </p:nvSpPr>
        <p:spPr>
          <a:xfrm>
            <a:off x="7782760" y="5304883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dirty="0">
                <a:solidFill>
                  <a:srgbClr val="152B48"/>
                </a:solidFill>
                <a:latin typeface="Montserrat" pitchFamily="2" charset="77"/>
              </a:rPr>
              <a:t>Inespecíficos.</a:t>
            </a:r>
            <a:r>
              <a:rPr lang="es-ES_tradnl" dirty="0">
                <a:solidFill>
                  <a:srgbClr val="152B48"/>
                </a:solidFill>
                <a:latin typeface="Montserrat" pitchFamily="2" charset="77"/>
              </a:rPr>
              <a:t> 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44441F09-B53C-9646-BD6C-759BB23CAC85}"/>
              </a:ext>
            </a:extLst>
          </p:cNvPr>
          <p:cNvSpPr/>
          <p:nvPr/>
        </p:nvSpPr>
        <p:spPr>
          <a:xfrm>
            <a:off x="6531748" y="6347105"/>
            <a:ext cx="53823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1200" dirty="0">
                <a:solidFill>
                  <a:srgbClr val="152B48"/>
                </a:solidFill>
                <a:latin typeface="Montserrat" pitchFamily="2" charset="77"/>
              </a:rPr>
              <a:t>J Visc Surg. 2015 Sep;152(4):231-43. </a:t>
            </a:r>
            <a:endParaRPr lang="es-ES_tradnl" dirty="0">
              <a:solidFill>
                <a:srgbClr val="152B48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7049768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86EA9A-3C0F-BD4F-9C8B-D57584B28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766" y="184602"/>
            <a:ext cx="10515600" cy="1325563"/>
          </a:xfrm>
        </p:spPr>
        <p:txBody>
          <a:bodyPr>
            <a:normAutofit/>
          </a:bodyPr>
          <a:lstStyle/>
          <a:p>
            <a:r>
              <a:rPr lang="es-ES_tradnl" b="1" dirty="0"/>
              <a:t>AYUDAS DIAGNÓSTICAS 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E5E79960-8DC5-824C-9C82-F1D71C38E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1231" y="1510028"/>
            <a:ext cx="53848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ES_tradnl" b="1" dirty="0">
                <a:solidFill>
                  <a:srgbClr val="00AAA7"/>
                </a:solidFill>
              </a:rPr>
              <a:t>Radiografía de tórax:</a:t>
            </a:r>
            <a:endParaRPr lang="es-ES_tradnl" b="1" dirty="0">
              <a:sym typeface="Wingdings" pitchFamily="2" charset="2"/>
            </a:endParaRPr>
          </a:p>
          <a:p>
            <a:pPr>
              <a:lnSpc>
                <a:spcPct val="100000"/>
              </a:lnSpc>
            </a:pPr>
            <a:r>
              <a:rPr lang="es-ES_tradnl" sz="2200" dirty="0">
                <a:sym typeface="Wingdings" pitchFamily="2" charset="2"/>
              </a:rPr>
              <a:t>Elevación diafragma.</a:t>
            </a:r>
          </a:p>
          <a:p>
            <a:pPr>
              <a:lnSpc>
                <a:spcPct val="100000"/>
              </a:lnSpc>
            </a:pPr>
            <a:r>
              <a:rPr lang="es-ES_tradnl" sz="2200" dirty="0">
                <a:sym typeface="Wingdings" pitchFamily="2" charset="2"/>
              </a:rPr>
              <a:t>Aire libre </a:t>
            </a:r>
            <a:r>
              <a:rPr lang="es-ES_tradnl" sz="2200" dirty="0" err="1">
                <a:sym typeface="Wingdings" pitchFamily="2" charset="2"/>
              </a:rPr>
              <a:t>extraluminal</a:t>
            </a:r>
            <a:r>
              <a:rPr lang="es-ES_tradnl" sz="2200" dirty="0">
                <a:sym typeface="Wingdings" pitchFamily="2" charset="2"/>
              </a:rPr>
              <a:t> 7%.</a:t>
            </a:r>
          </a:p>
          <a:p>
            <a:pPr>
              <a:lnSpc>
                <a:spcPct val="100000"/>
              </a:lnSpc>
            </a:pPr>
            <a:r>
              <a:rPr lang="es-ES_tradnl" sz="2200" dirty="0">
                <a:sym typeface="Wingdings" pitchFamily="2" charset="2"/>
              </a:rPr>
              <a:t>Derrame pleural 25%.</a:t>
            </a:r>
          </a:p>
        </p:txBody>
      </p:sp>
      <p:pic>
        <p:nvPicPr>
          <p:cNvPr id="12" name="Marcador de contenido 11">
            <a:extLst>
              <a:ext uri="{FF2B5EF4-FFF2-40B4-BE49-F238E27FC236}">
                <a16:creationId xmlns:a16="http://schemas.microsoft.com/office/drawing/2014/main" id="{1AE02C6B-3D86-9A46-B22E-54F008D9668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45262" y="1465860"/>
            <a:ext cx="4669654" cy="4570131"/>
          </a:xfrm>
        </p:spPr>
      </p:pic>
      <p:sp>
        <p:nvSpPr>
          <p:cNvPr id="13" name="Rectángulo 12">
            <a:extLst>
              <a:ext uri="{FF2B5EF4-FFF2-40B4-BE49-F238E27FC236}">
                <a16:creationId xmlns:a16="http://schemas.microsoft.com/office/drawing/2014/main" id="{7F2D5ED7-4532-B845-873F-A84C702B35E1}"/>
              </a:ext>
            </a:extLst>
          </p:cNvPr>
          <p:cNvSpPr/>
          <p:nvPr/>
        </p:nvSpPr>
        <p:spPr>
          <a:xfrm>
            <a:off x="6216031" y="6308496"/>
            <a:ext cx="53823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1200" dirty="0">
                <a:solidFill>
                  <a:srgbClr val="152B48"/>
                </a:solidFill>
                <a:latin typeface="Montserrat" pitchFamily="2" charset="77"/>
              </a:rPr>
              <a:t>J Clin Transl Hepatol. 2016 Jun 28; 4(2): 158–168.</a:t>
            </a:r>
            <a:endParaRPr lang="es-ES_tradnl" sz="1200" dirty="0">
              <a:solidFill>
                <a:srgbClr val="152B48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3399027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C7BE28DB-A654-D345-AF7F-DFFF48E41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0"/>
            <a:ext cx="10515600" cy="1325563"/>
          </a:xfrm>
        </p:spPr>
        <p:txBody>
          <a:bodyPr/>
          <a:lstStyle/>
          <a:p>
            <a:r>
              <a:rPr lang="es-ES_tradnl" dirty="0"/>
              <a:t>AYUDAS DIAGNÓSTICAS 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E43AB86-AD65-0042-9B82-064CE2220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03439"/>
            <a:ext cx="7924799" cy="256122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_tradnl" sz="3400" b="1" dirty="0">
                <a:solidFill>
                  <a:srgbClr val="00AAA7"/>
                </a:solidFill>
              </a:rPr>
              <a:t>Ecografía:</a:t>
            </a:r>
            <a:endParaRPr lang="es-ES_tradnl" sz="3400" dirty="0"/>
          </a:p>
          <a:p>
            <a:pPr>
              <a:lnSpc>
                <a:spcPct val="120000"/>
              </a:lnSpc>
            </a:pPr>
            <a:r>
              <a:rPr lang="es-ES_tradnl" sz="2800" dirty="0"/>
              <a:t>Sensibilidad del 94%.</a:t>
            </a:r>
          </a:p>
          <a:p>
            <a:pPr>
              <a:lnSpc>
                <a:spcPct val="120000"/>
              </a:lnSpc>
            </a:pPr>
            <a:r>
              <a:rPr lang="es-ES_tradnl" sz="2800" dirty="0"/>
              <a:t>Abscesos pequeños menos sensible.</a:t>
            </a:r>
          </a:p>
          <a:p>
            <a:pPr>
              <a:lnSpc>
                <a:spcPct val="120000"/>
              </a:lnSpc>
            </a:pPr>
            <a:r>
              <a:rPr lang="es-ES_tradnl" sz="2800" dirty="0"/>
              <a:t>Abscesos amebianos </a:t>
            </a:r>
            <a:r>
              <a:rPr lang="es-ES_tradnl" sz="2800" dirty="0">
                <a:sym typeface="Wingdings" pitchFamily="2" charset="2"/>
              </a:rPr>
              <a:t> lesión redondeada, homogénea e </a:t>
            </a:r>
            <a:r>
              <a:rPr lang="es-ES_tradnl" sz="2800" dirty="0" err="1">
                <a:sym typeface="Wingdings" pitchFamily="2" charset="2"/>
              </a:rPr>
              <a:t>hipoecoica</a:t>
            </a:r>
            <a:r>
              <a:rPr lang="es-ES_tradnl" sz="2800" dirty="0">
                <a:sym typeface="Wingdings" pitchFamily="2" charset="2"/>
              </a:rPr>
              <a:t>, ubicada cerca de la cápsula hepática. </a:t>
            </a:r>
            <a:r>
              <a:rPr lang="es-ES_tradnl" sz="2800" dirty="0"/>
              <a:t> </a:t>
            </a:r>
          </a:p>
        </p:txBody>
      </p:sp>
      <p:pic>
        <p:nvPicPr>
          <p:cNvPr id="8" name="Marcador de contenido 5">
            <a:extLst>
              <a:ext uri="{FF2B5EF4-FFF2-40B4-BE49-F238E27FC236}">
                <a16:creationId xmlns:a16="http://schemas.microsoft.com/office/drawing/2014/main" id="{A596C067-35B5-644E-9337-7BEEF8FC49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39226" y="627775"/>
            <a:ext cx="2838450" cy="2594157"/>
          </a:xfrm>
          <a:prstGeom prst="rect">
            <a:avLst/>
          </a:prstGeom>
        </p:spPr>
      </p:pic>
      <p:sp>
        <p:nvSpPr>
          <p:cNvPr id="9" name="Rectángulo redondeado 8">
            <a:extLst>
              <a:ext uri="{FF2B5EF4-FFF2-40B4-BE49-F238E27FC236}">
                <a16:creationId xmlns:a16="http://schemas.microsoft.com/office/drawing/2014/main" id="{F3192C0C-FD92-0349-84FD-7D5DD6760B61}"/>
              </a:ext>
            </a:extLst>
          </p:cNvPr>
          <p:cNvSpPr/>
          <p:nvPr/>
        </p:nvSpPr>
        <p:spPr>
          <a:xfrm>
            <a:off x="6463047" y="1303439"/>
            <a:ext cx="2361866" cy="812007"/>
          </a:xfrm>
          <a:prstGeom prst="roundRect">
            <a:avLst/>
          </a:prstGeom>
          <a:solidFill>
            <a:srgbClr val="00AA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>
                <a:latin typeface="Montserrat" pitchFamily="2" charset="77"/>
              </a:rPr>
              <a:t>FASE </a:t>
            </a:r>
          </a:p>
          <a:p>
            <a:pPr algn="ctr"/>
            <a:r>
              <a:rPr lang="es-ES_tradnl" dirty="0">
                <a:latin typeface="Montserrat" pitchFamily="2" charset="77"/>
              </a:rPr>
              <a:t>PRESUPURATIVA</a:t>
            </a:r>
          </a:p>
        </p:txBody>
      </p:sp>
      <p:pic>
        <p:nvPicPr>
          <p:cNvPr id="10" name="Marcador de contenido 7">
            <a:extLst>
              <a:ext uri="{FF2B5EF4-FFF2-40B4-BE49-F238E27FC236}">
                <a16:creationId xmlns:a16="http://schemas.microsoft.com/office/drawing/2014/main" id="{59A6164A-A6FD-1948-B30A-9806D95FC3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72444" y="3773009"/>
            <a:ext cx="2947318" cy="2712333"/>
          </a:xfrm>
          <a:prstGeom prst="rect">
            <a:avLst/>
          </a:prstGeom>
        </p:spPr>
      </p:pic>
      <p:sp>
        <p:nvSpPr>
          <p:cNvPr id="11" name="Rectángulo redondeado 10">
            <a:extLst>
              <a:ext uri="{FF2B5EF4-FFF2-40B4-BE49-F238E27FC236}">
                <a16:creationId xmlns:a16="http://schemas.microsoft.com/office/drawing/2014/main" id="{894361B2-8720-7041-996C-AAFE52104591}"/>
              </a:ext>
            </a:extLst>
          </p:cNvPr>
          <p:cNvSpPr/>
          <p:nvPr/>
        </p:nvSpPr>
        <p:spPr>
          <a:xfrm>
            <a:off x="8610599" y="4525371"/>
            <a:ext cx="2238717" cy="812006"/>
          </a:xfrm>
          <a:prstGeom prst="roundRect">
            <a:avLst/>
          </a:prstGeom>
          <a:solidFill>
            <a:srgbClr val="00AA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>
                <a:latin typeface="Montserrat" pitchFamily="2" charset="77"/>
              </a:rPr>
              <a:t>FASE </a:t>
            </a:r>
          </a:p>
          <a:p>
            <a:pPr algn="ctr"/>
            <a:r>
              <a:rPr lang="es-ES_tradnl" dirty="0">
                <a:latin typeface="Montserrat" pitchFamily="2" charset="77"/>
              </a:rPr>
              <a:t>SUPURATIVA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2D041A27-ABE1-E14C-BBF2-4A77D5B21BF1}"/>
              </a:ext>
            </a:extLst>
          </p:cNvPr>
          <p:cNvSpPr/>
          <p:nvPr/>
        </p:nvSpPr>
        <p:spPr>
          <a:xfrm>
            <a:off x="9189064" y="6346843"/>
            <a:ext cx="28384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200" dirty="0">
                <a:solidFill>
                  <a:srgbClr val="152B48"/>
                </a:solidFill>
                <a:latin typeface="Montserrat" pitchFamily="2" charset="77"/>
              </a:rPr>
              <a:t>J Visc Surg. 2015 Sep;152(4):231-43. </a:t>
            </a:r>
            <a:endParaRPr lang="es-ES_tradnl" dirty="0">
              <a:solidFill>
                <a:srgbClr val="152B48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154111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E00434-C530-034C-A41A-9F6637F2F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876" y="171450"/>
            <a:ext cx="5640124" cy="1634498"/>
          </a:xfrm>
        </p:spPr>
        <p:txBody>
          <a:bodyPr vert="horz" anchor="ctr">
            <a:normAutofit/>
          </a:bodyPr>
          <a:lstStyle/>
          <a:p>
            <a:r>
              <a:rPr lang="es-ES_tradnl" dirty="0"/>
              <a:t>CRONOGRAMA 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6C7802DD-1110-49BD-9742-265F7201F5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5478864"/>
              </p:ext>
            </p:extLst>
          </p:nvPr>
        </p:nvGraphicFramePr>
        <p:xfrm>
          <a:off x="3962400" y="1805948"/>
          <a:ext cx="8062958" cy="4560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613385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789240-C0DE-894C-87C1-F1C3C4601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59553"/>
            <a:ext cx="10515600" cy="1325563"/>
          </a:xfrm>
        </p:spPr>
        <p:txBody>
          <a:bodyPr/>
          <a:lstStyle/>
          <a:p>
            <a:r>
              <a:rPr lang="es-ES_tradnl" dirty="0"/>
              <a:t>AYUDAS DIAGNÓSTICAS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7D4E73-B4BA-4D4D-BA8A-ACAAC04F7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1423787"/>
            <a:ext cx="10667997" cy="209039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ES_tradnl" sz="2800" b="1" dirty="0">
                <a:solidFill>
                  <a:srgbClr val="00AAA7"/>
                </a:solidFill>
              </a:rPr>
              <a:t>Tomografía:</a:t>
            </a:r>
          </a:p>
          <a:p>
            <a:pPr>
              <a:lnSpc>
                <a:spcPct val="100000"/>
              </a:lnSpc>
            </a:pPr>
            <a:r>
              <a:rPr lang="es-ES_tradnl" sz="2200" dirty="0">
                <a:solidFill>
                  <a:schemeClr val="tx1"/>
                </a:solidFill>
              </a:rPr>
              <a:t>Sensibilidad que se acerca al 100%.</a:t>
            </a:r>
          </a:p>
          <a:p>
            <a:pPr>
              <a:lnSpc>
                <a:spcPct val="100000"/>
              </a:lnSpc>
            </a:pPr>
            <a:r>
              <a:rPr lang="es-ES_tradnl" sz="2200" dirty="0">
                <a:solidFill>
                  <a:schemeClr val="tx1"/>
                </a:solidFill>
              </a:rPr>
              <a:t>Mas preciso en diferenciar abscesos de tumores.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_tradnl" sz="2200" dirty="0"/>
              <a:t>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B59A6F9-EE38-7D49-99BD-FE2DF7051BA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59750" y="263380"/>
            <a:ext cx="3462540" cy="2681208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78A9C904-33FF-4649-9D49-62B2492BA02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24284" y="3116423"/>
            <a:ext cx="3537897" cy="2695302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EE129900-1987-8548-8351-A6A26A595B1F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10388" y="3390900"/>
            <a:ext cx="3373162" cy="2695303"/>
          </a:xfrm>
          <a:prstGeom prst="rect">
            <a:avLst/>
          </a:prstGeom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id="{5BBB64D2-ABE1-3D41-88CA-E8C169DBD379}"/>
              </a:ext>
            </a:extLst>
          </p:cNvPr>
          <p:cNvSpPr/>
          <p:nvPr/>
        </p:nvSpPr>
        <p:spPr>
          <a:xfrm>
            <a:off x="4733036" y="6329388"/>
            <a:ext cx="71580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1200" dirty="0">
                <a:solidFill>
                  <a:srgbClr val="152B48"/>
                </a:solidFill>
                <a:latin typeface="Montserrat" pitchFamily="2" charset="77"/>
                <a:cs typeface="Arial" panose="020B0604020202020204" pitchFamily="34" charset="0"/>
              </a:rPr>
              <a:t>Pyogenic and Amebic Infections of the Liver. Gastroenterol Clin North Am. 2020 Jun;49(2):361-377</a:t>
            </a:r>
            <a:endParaRPr lang="es-ES_tradnl" sz="1200" dirty="0">
              <a:solidFill>
                <a:srgbClr val="152B48"/>
              </a:solidFill>
              <a:latin typeface="Montserrat" pitchFamily="2" charset="7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0429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4FFDCB-467F-8549-9724-D33A49A55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768" y="191271"/>
            <a:ext cx="10515600" cy="1325563"/>
          </a:xfrm>
        </p:spPr>
        <p:txBody>
          <a:bodyPr>
            <a:normAutofit/>
          </a:bodyPr>
          <a:lstStyle/>
          <a:p>
            <a:r>
              <a:rPr lang="es-ES_tradnl" dirty="0"/>
              <a:t>AYUDAS DIAGNÓSTICAS </a:t>
            </a:r>
            <a:endParaRPr lang="es-ES_tradnl" b="1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09E036E-3B6C-BB45-B19E-9D19680956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2601" y="2228834"/>
            <a:ext cx="3464152" cy="280378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51A1F180-6725-6F4B-8184-ADE696C99DB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61364" y="2198560"/>
            <a:ext cx="3464152" cy="2803780"/>
          </a:xfrm>
          <a:prstGeom prst="rect">
            <a:avLst/>
          </a:prstGeom>
        </p:spPr>
      </p:pic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714B0BBB-C48F-1644-B276-403D933FEC88}"/>
              </a:ext>
            </a:extLst>
          </p:cNvPr>
          <p:cNvSpPr/>
          <p:nvPr/>
        </p:nvSpPr>
        <p:spPr>
          <a:xfrm>
            <a:off x="4833433" y="1570404"/>
            <a:ext cx="3402488" cy="50405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>
                <a:latin typeface="Montserrat" pitchFamily="2" charset="77"/>
              </a:rPr>
              <a:t>AMEBIANO</a:t>
            </a:r>
          </a:p>
        </p:txBody>
      </p:sp>
      <p:sp>
        <p:nvSpPr>
          <p:cNvPr id="8" name="Rectángulo redondeado 7">
            <a:extLst>
              <a:ext uri="{FF2B5EF4-FFF2-40B4-BE49-F238E27FC236}">
                <a16:creationId xmlns:a16="http://schemas.microsoft.com/office/drawing/2014/main" id="{1EF70288-5C47-504E-BF63-61CC7E80BE34}"/>
              </a:ext>
            </a:extLst>
          </p:cNvPr>
          <p:cNvSpPr/>
          <p:nvPr/>
        </p:nvSpPr>
        <p:spPr>
          <a:xfrm>
            <a:off x="8486340" y="1552349"/>
            <a:ext cx="3402488" cy="50405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>
                <a:latin typeface="Montserrat" pitchFamily="2" charset="77"/>
              </a:rPr>
              <a:t>PIÓGENO </a:t>
            </a:r>
          </a:p>
        </p:txBody>
      </p:sp>
      <p:sp>
        <p:nvSpPr>
          <p:cNvPr id="9" name="Rectángulo redondeado 8">
            <a:extLst>
              <a:ext uri="{FF2B5EF4-FFF2-40B4-BE49-F238E27FC236}">
                <a16:creationId xmlns:a16="http://schemas.microsoft.com/office/drawing/2014/main" id="{4E0C9202-D1CA-1A46-A93A-31C37492316C}"/>
              </a:ext>
            </a:extLst>
          </p:cNvPr>
          <p:cNvSpPr/>
          <p:nvPr/>
        </p:nvSpPr>
        <p:spPr>
          <a:xfrm>
            <a:off x="4864265" y="5277301"/>
            <a:ext cx="3402488" cy="83925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ES_tradnl" dirty="0">
                <a:latin typeface="Montserrat" pitchFamily="2" charset="77"/>
              </a:rPr>
              <a:t>Lesión única.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ES_tradnl" dirty="0">
                <a:latin typeface="Montserrat" pitchFamily="2" charset="77"/>
              </a:rPr>
              <a:t>Redondeada.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ES_tradnl" dirty="0">
                <a:latin typeface="Montserrat" pitchFamily="2" charset="77"/>
              </a:rPr>
              <a:t>Lóbulo derecho. </a:t>
            </a:r>
          </a:p>
        </p:txBody>
      </p:sp>
      <p:sp>
        <p:nvSpPr>
          <p:cNvPr id="10" name="Rectángulo redondeado 9">
            <a:extLst>
              <a:ext uri="{FF2B5EF4-FFF2-40B4-BE49-F238E27FC236}">
                <a16:creationId xmlns:a16="http://schemas.microsoft.com/office/drawing/2014/main" id="{18475998-1F6C-A444-BA43-E2D69C558D0A}"/>
              </a:ext>
            </a:extLst>
          </p:cNvPr>
          <p:cNvSpPr/>
          <p:nvPr/>
        </p:nvSpPr>
        <p:spPr>
          <a:xfrm>
            <a:off x="8523028" y="5228923"/>
            <a:ext cx="3402488" cy="839255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ES_tradnl" dirty="0">
                <a:latin typeface="Montserrat" pitchFamily="2" charset="77"/>
              </a:rPr>
              <a:t>Lesión múltiples.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ES_tradnl" dirty="0">
                <a:latin typeface="Montserrat" pitchFamily="2" charset="77"/>
              </a:rPr>
              <a:t>Irregulares.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ES_tradnl" dirty="0" err="1">
                <a:latin typeface="Montserrat" pitchFamily="2" charset="77"/>
              </a:rPr>
              <a:t>Septadas</a:t>
            </a:r>
            <a:r>
              <a:rPr lang="es-ES_tradnl" dirty="0">
                <a:latin typeface="Montserrat" pitchFamily="2" charset="77"/>
              </a:rPr>
              <a:t>.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FD54CC25-A6C4-8E46-A152-2602B18A018D}"/>
              </a:ext>
            </a:extLst>
          </p:cNvPr>
          <p:cNvSpPr/>
          <p:nvPr/>
        </p:nvSpPr>
        <p:spPr>
          <a:xfrm>
            <a:off x="6506484" y="6389730"/>
            <a:ext cx="53823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1200" dirty="0">
                <a:solidFill>
                  <a:srgbClr val="152B48"/>
                </a:solidFill>
                <a:latin typeface="Montserrat" pitchFamily="2" charset="77"/>
              </a:rPr>
              <a:t>J Visc Surg. 2015 Sep;152(4):231-43. </a:t>
            </a:r>
            <a:endParaRPr lang="es-ES_tradnl" dirty="0">
              <a:solidFill>
                <a:srgbClr val="152B48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1974382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287508-C5A4-F84D-B77D-DB1716C18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0" y="176214"/>
            <a:ext cx="10515600" cy="1325563"/>
          </a:xfrm>
        </p:spPr>
        <p:txBody>
          <a:bodyPr>
            <a:noAutofit/>
          </a:bodyPr>
          <a:lstStyle/>
          <a:p>
            <a:r>
              <a:rPr lang="es-ES_tradnl" dirty="0"/>
              <a:t>ESTUDIOS MICROBIOLÓGICOS 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E4B61C43-30D0-CA4B-BC21-2DCE8ED9A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5987" y="1447174"/>
            <a:ext cx="8958263" cy="302894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ES_tradnl" sz="2200" b="1" dirty="0"/>
              <a:t>Punción percutánea </a:t>
            </a:r>
            <a:r>
              <a:rPr lang="es-ES_tradnl" sz="2200" dirty="0">
                <a:sym typeface="Wingdings" pitchFamily="2" charset="2"/>
              </a:rPr>
              <a:t> d</a:t>
            </a:r>
            <a:r>
              <a:rPr lang="es-ES_tradnl" sz="2200" dirty="0"/>
              <a:t>iagnóstica y terapéutica.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Identificación del germen 85%.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Cultivos y </a:t>
            </a:r>
            <a:r>
              <a:rPr lang="es-ES_tradnl" sz="2200" dirty="0" err="1"/>
              <a:t>gram</a:t>
            </a:r>
            <a:r>
              <a:rPr lang="es-ES_tradnl" sz="2200" dirty="0"/>
              <a:t> de material obtenido. </a:t>
            </a:r>
          </a:p>
          <a:p>
            <a:pPr>
              <a:lnSpc>
                <a:spcPct val="100000"/>
              </a:lnSpc>
            </a:pPr>
            <a:r>
              <a:rPr lang="es-ES_tradnl" sz="2200" b="1" dirty="0"/>
              <a:t>Hemocultivos.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Amebiasis </a:t>
            </a:r>
            <a:r>
              <a:rPr lang="es-ES_tradnl" sz="2200" dirty="0">
                <a:sym typeface="Wingdings" pitchFamily="2" charset="2"/>
              </a:rPr>
              <a:t> IFI y HAI.</a:t>
            </a:r>
            <a:endParaRPr lang="es-ES_tradnl" sz="2200" dirty="0"/>
          </a:p>
          <a:p>
            <a:pPr>
              <a:lnSpc>
                <a:spcPct val="100000"/>
              </a:lnSpc>
            </a:pPr>
            <a:endParaRPr lang="es-ES_tradnl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D76098F6-D57C-6642-B9CB-B830A4DA881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65856" y="1914526"/>
            <a:ext cx="3580157" cy="3028948"/>
          </a:xfrm>
          <a:prstGeom prst="rect">
            <a:avLst/>
          </a:prstGeom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id="{258178C8-6807-AE47-A85C-85D3A42C8D5F}"/>
              </a:ext>
            </a:extLst>
          </p:cNvPr>
          <p:cNvSpPr/>
          <p:nvPr/>
        </p:nvSpPr>
        <p:spPr>
          <a:xfrm>
            <a:off x="7269934" y="6468205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ES_tradnl" sz="1200" dirty="0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  <a:cs typeface="Arial" panose="020B0604020202020204" pitchFamily="34" charset="0"/>
              </a:rPr>
              <a:t>Absceso hepático. </a:t>
            </a:r>
            <a:r>
              <a:rPr lang="es-ES_tradnl" sz="1200" dirty="0" err="1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  <a:cs typeface="Arial" panose="020B0604020202020204" pitchFamily="34" charset="0"/>
              </a:rPr>
              <a:t>EMC</a:t>
            </a:r>
            <a:r>
              <a:rPr lang="es-ES_tradnl" sz="1200" dirty="0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  <a:cs typeface="Arial" panose="020B0604020202020204" pitchFamily="34" charset="0"/>
              </a:rPr>
              <a:t>. 2018;22(1):1–10</a:t>
            </a:r>
            <a:r>
              <a:rPr lang="es-CO" sz="1200" dirty="0">
                <a:solidFill>
                  <a:srgbClr val="152B48"/>
                </a:solidFill>
                <a:latin typeface="Montserrat" pitchFamily="2" charset="77"/>
                <a:cs typeface="Arial" panose="020B0604020202020204" pitchFamily="34" charset="0"/>
              </a:rPr>
              <a:t> </a:t>
            </a:r>
            <a:endParaRPr lang="es-ES_tradnl" sz="1200" dirty="0">
              <a:solidFill>
                <a:srgbClr val="152B48"/>
              </a:solidFill>
              <a:latin typeface="Montserrat" pitchFamily="2" charset="77"/>
              <a:cs typeface="Arial" panose="020B0604020202020204" pitchFamily="34" charset="0"/>
            </a:endParaRPr>
          </a:p>
        </p:txBody>
      </p:sp>
      <p:sp>
        <p:nvSpPr>
          <p:cNvPr id="3" name="Rectángulo redondeado 2">
            <a:extLst>
              <a:ext uri="{FF2B5EF4-FFF2-40B4-BE49-F238E27FC236}">
                <a16:creationId xmlns:a16="http://schemas.microsoft.com/office/drawing/2014/main" id="{6CC84874-F1B0-9344-8487-DFB8BA76EA1E}"/>
              </a:ext>
            </a:extLst>
          </p:cNvPr>
          <p:cNvSpPr/>
          <p:nvPr/>
        </p:nvSpPr>
        <p:spPr>
          <a:xfrm>
            <a:off x="4769910" y="5102073"/>
            <a:ext cx="7155545" cy="878682"/>
          </a:xfrm>
          <a:prstGeom prst="roundRect">
            <a:avLst/>
          </a:prstGeom>
          <a:solidFill>
            <a:srgbClr val="00AAA7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2000" dirty="0">
                <a:latin typeface="Montserrat" pitchFamily="2" charset="77"/>
                <a:sym typeface="Wingdings" pitchFamily="2" charset="2"/>
              </a:rPr>
              <a:t>Cultivo  </a:t>
            </a:r>
            <a:r>
              <a:rPr lang="es-ES_tradnl" sz="2000" i="1" dirty="0" err="1">
                <a:latin typeface="Montserrat" pitchFamily="2" charset="77"/>
                <a:sym typeface="Wingdings" pitchFamily="2" charset="2"/>
              </a:rPr>
              <a:t>klebsiella</a:t>
            </a:r>
            <a:r>
              <a:rPr lang="es-ES_tradnl" sz="2000" dirty="0">
                <a:latin typeface="Montserrat" pitchFamily="2" charset="77"/>
                <a:sym typeface="Wingdings" pitchFamily="2" charset="2"/>
              </a:rPr>
              <a:t> o </a:t>
            </a:r>
            <a:r>
              <a:rPr lang="es-ES_tradnl" sz="2000" dirty="0" err="1">
                <a:latin typeface="Montserrat" pitchFamily="2" charset="77"/>
                <a:sym typeface="Wingdings" pitchFamily="2" charset="2"/>
              </a:rPr>
              <a:t>polimicrobiano</a:t>
            </a:r>
            <a:r>
              <a:rPr lang="es-ES_tradnl" sz="2000" dirty="0">
                <a:latin typeface="Montserrat" pitchFamily="2" charset="77"/>
                <a:sym typeface="Wingdings" pitchFamily="2" charset="2"/>
              </a:rPr>
              <a:t>  colonoscopia.</a:t>
            </a:r>
            <a:endParaRPr lang="es-ES_tradnl" sz="2000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8805716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CFFFD4-C49B-0B43-B143-F479DB2CA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ES_tradnl" b="1" dirty="0"/>
              <a:t>TRATAMIENTO</a:t>
            </a:r>
            <a:br>
              <a:rPr lang="es-ES_tradnl" b="1" dirty="0"/>
            </a:br>
            <a:r>
              <a:rPr lang="es-ES_tradnl" sz="2800" b="1" dirty="0">
                <a:solidFill>
                  <a:srgbClr val="152B48"/>
                </a:solidFill>
              </a:rPr>
              <a:t>Antibióticos</a:t>
            </a:r>
            <a:r>
              <a:rPr lang="es-ES_tradnl" dirty="0"/>
              <a:t> </a:t>
            </a:r>
            <a:r>
              <a:rPr lang="es-ES_tradnl" b="1" dirty="0"/>
              <a:t> </a:t>
            </a:r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9649DADC-74BC-0B47-91B7-FE858F18FC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71860376"/>
              </p:ext>
            </p:extLst>
          </p:nvPr>
        </p:nvGraphicFramePr>
        <p:xfrm>
          <a:off x="4438649" y="1690688"/>
          <a:ext cx="7677151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Rectángulo 10">
            <a:extLst>
              <a:ext uri="{FF2B5EF4-FFF2-40B4-BE49-F238E27FC236}">
                <a16:creationId xmlns:a16="http://schemas.microsoft.com/office/drawing/2014/main" id="{1429B3D1-5CB9-DA4D-A0D5-E5644CD13608}"/>
              </a:ext>
            </a:extLst>
          </p:cNvPr>
          <p:cNvSpPr/>
          <p:nvPr/>
        </p:nvSpPr>
        <p:spPr>
          <a:xfrm>
            <a:off x="6586178" y="6260080"/>
            <a:ext cx="53823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1200" dirty="0">
                <a:solidFill>
                  <a:srgbClr val="152B48"/>
                </a:solidFill>
                <a:latin typeface="Montserrat" pitchFamily="2" charset="77"/>
              </a:rPr>
              <a:t>J Clin Transl Hepatol. 2016 Jun 28; 4(2): 158–168.</a:t>
            </a:r>
            <a:endParaRPr lang="es-ES_tradnl" sz="1200" dirty="0">
              <a:solidFill>
                <a:srgbClr val="152B48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1151304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7440745B-26A9-FE4A-B70A-A32FE15476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044812"/>
              </p:ext>
            </p:extLst>
          </p:nvPr>
        </p:nvGraphicFramePr>
        <p:xfrm>
          <a:off x="3811979" y="427512"/>
          <a:ext cx="8246672" cy="60010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23336">
                  <a:extLst>
                    <a:ext uri="{9D8B030D-6E8A-4147-A177-3AD203B41FA5}">
                      <a16:colId xmlns:a16="http://schemas.microsoft.com/office/drawing/2014/main" val="1890803728"/>
                    </a:ext>
                  </a:extLst>
                </a:gridCol>
                <a:gridCol w="4123336">
                  <a:extLst>
                    <a:ext uri="{9D8B030D-6E8A-4147-A177-3AD203B41FA5}">
                      <a16:colId xmlns:a16="http://schemas.microsoft.com/office/drawing/2014/main" val="542614218"/>
                    </a:ext>
                  </a:extLst>
                </a:gridCol>
              </a:tblGrid>
              <a:tr h="230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Elección 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extLst>
                  <a:ext uri="{0D108BD9-81ED-4DB2-BD59-A6C34878D82A}">
                    <a16:rowId xmlns:a16="http://schemas.microsoft.com/office/drawing/2014/main" val="4096213539"/>
                  </a:ext>
                </a:extLst>
              </a:tr>
              <a:tr h="230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Inhibidor de betalactamasas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extLst>
                  <a:ext uri="{0D108BD9-81ED-4DB2-BD59-A6C34878D82A}">
                    <a16:rowId xmlns:a16="http://schemas.microsoft.com/office/drawing/2014/main" val="28553919"/>
                  </a:ext>
                </a:extLst>
              </a:tr>
              <a:tr h="230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Piperacilina tazobactam 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4.5 gr IV cada 6 horas 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extLst>
                  <a:ext uri="{0D108BD9-81ED-4DB2-BD59-A6C34878D82A}">
                    <a16:rowId xmlns:a16="http://schemas.microsoft.com/office/drawing/2014/main" val="709981913"/>
                  </a:ext>
                </a:extLst>
              </a:tr>
              <a:tr h="230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extLst>
                  <a:ext uri="{0D108BD9-81ED-4DB2-BD59-A6C34878D82A}">
                    <a16:rowId xmlns:a16="http://schemas.microsoft.com/office/drawing/2014/main" val="2865016481"/>
                  </a:ext>
                </a:extLst>
              </a:tr>
              <a:tr h="4616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Cefalosporina de 3 generación</a:t>
                      </a:r>
                      <a:r>
                        <a:rPr lang="es-ES" sz="1100" baseline="30000">
                          <a:effectLst/>
                          <a:sym typeface="Symbol" pitchFamily="2" charset="2"/>
                        </a:rPr>
                        <a:t></a:t>
                      </a:r>
                      <a:r>
                        <a:rPr lang="es-ES" sz="1100">
                          <a:effectLst/>
                        </a:rPr>
                        <a:t> + metronidazol 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extLst>
                  <a:ext uri="{0D108BD9-81ED-4DB2-BD59-A6C34878D82A}">
                    <a16:rowId xmlns:a16="http://schemas.microsoft.com/office/drawing/2014/main" val="2147396761"/>
                  </a:ext>
                </a:extLst>
              </a:tr>
              <a:tr h="230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Ceftriaxona + 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2 gr IV una vez al día 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extLst>
                  <a:ext uri="{0D108BD9-81ED-4DB2-BD59-A6C34878D82A}">
                    <a16:rowId xmlns:a16="http://schemas.microsoft.com/office/drawing/2014/main" val="3183270838"/>
                  </a:ext>
                </a:extLst>
              </a:tr>
              <a:tr h="230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Metronidazol 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500mg IV o oral cada 8 horas 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extLst>
                  <a:ext uri="{0D108BD9-81ED-4DB2-BD59-A6C34878D82A}">
                    <a16:rowId xmlns:a16="http://schemas.microsoft.com/office/drawing/2014/main" val="970424830"/>
                  </a:ext>
                </a:extLst>
              </a:tr>
              <a:tr h="230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extLst>
                  <a:ext uri="{0D108BD9-81ED-4DB2-BD59-A6C34878D82A}">
                    <a16:rowId xmlns:a16="http://schemas.microsoft.com/office/drawing/2014/main" val="3633461348"/>
                  </a:ext>
                </a:extLst>
              </a:tr>
              <a:tr h="4616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Ampicilina + gentamicina + metronidazol 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extLst>
                  <a:ext uri="{0D108BD9-81ED-4DB2-BD59-A6C34878D82A}">
                    <a16:rowId xmlns:a16="http://schemas.microsoft.com/office/drawing/2014/main" val="2586195624"/>
                  </a:ext>
                </a:extLst>
              </a:tr>
              <a:tr h="230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Ampicilina 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2 gr IV cada 4 a 6 horas 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extLst>
                  <a:ext uri="{0D108BD9-81ED-4DB2-BD59-A6C34878D82A}">
                    <a16:rowId xmlns:a16="http://schemas.microsoft.com/office/drawing/2014/main" val="2782963677"/>
                  </a:ext>
                </a:extLst>
              </a:tr>
              <a:tr h="230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Gentamicina 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5 a 7 mg/kg una vez al día</a:t>
                      </a:r>
                      <a:r>
                        <a:rPr lang="es-ES" sz="1100" baseline="30000" dirty="0">
                          <a:effectLst/>
                          <a:sym typeface="Symbol" pitchFamily="2" charset="2"/>
                        </a:rPr>
                        <a:t></a:t>
                      </a:r>
                      <a:r>
                        <a:rPr lang="es-ES" sz="1100" dirty="0">
                          <a:effectLst/>
                        </a:rPr>
                        <a:t> 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extLst>
                  <a:ext uri="{0D108BD9-81ED-4DB2-BD59-A6C34878D82A}">
                    <a16:rowId xmlns:a16="http://schemas.microsoft.com/office/drawing/2014/main" val="1257891103"/>
                  </a:ext>
                </a:extLst>
              </a:tr>
              <a:tr h="230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Metronidazol 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500 IV o oral mg cada 8 horas 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extLst>
                  <a:ext uri="{0D108BD9-81ED-4DB2-BD59-A6C34878D82A}">
                    <a16:rowId xmlns:a16="http://schemas.microsoft.com/office/drawing/2014/main" val="3728309794"/>
                  </a:ext>
                </a:extLst>
              </a:tr>
              <a:tr h="230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extLst>
                  <a:ext uri="{0D108BD9-81ED-4DB2-BD59-A6C34878D82A}">
                    <a16:rowId xmlns:a16="http://schemas.microsoft.com/office/drawing/2014/main" val="2556945217"/>
                  </a:ext>
                </a:extLst>
              </a:tr>
              <a:tr h="230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Alternativas 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extLst>
                  <a:ext uri="{0D108BD9-81ED-4DB2-BD59-A6C34878D82A}">
                    <a16:rowId xmlns:a16="http://schemas.microsoft.com/office/drawing/2014/main" val="2476319589"/>
                  </a:ext>
                </a:extLst>
              </a:tr>
              <a:tr h="230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Fluroquinolonas + metronidazol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extLst>
                  <a:ext uri="{0D108BD9-81ED-4DB2-BD59-A6C34878D82A}">
                    <a16:rowId xmlns:a16="http://schemas.microsoft.com/office/drawing/2014/main" val="2580937973"/>
                  </a:ext>
                </a:extLst>
              </a:tr>
              <a:tr h="4616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Ciprofloxacino 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400mg IV cada 12 horas ó 750 mg oral dos veces al día 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extLst>
                  <a:ext uri="{0D108BD9-81ED-4DB2-BD59-A6C34878D82A}">
                    <a16:rowId xmlns:a16="http://schemas.microsoft.com/office/drawing/2014/main" val="3652065051"/>
                  </a:ext>
                </a:extLst>
              </a:tr>
              <a:tr h="230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Metronidazol 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500 IV o oral mg cada 8 horas 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extLst>
                  <a:ext uri="{0D108BD9-81ED-4DB2-BD59-A6C34878D82A}">
                    <a16:rowId xmlns:a16="http://schemas.microsoft.com/office/drawing/2014/main" val="36792049"/>
                  </a:ext>
                </a:extLst>
              </a:tr>
              <a:tr h="230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extLst>
                  <a:ext uri="{0D108BD9-81ED-4DB2-BD59-A6C34878D82A}">
                    <a16:rowId xmlns:a16="http://schemas.microsoft.com/office/drawing/2014/main" val="2444554930"/>
                  </a:ext>
                </a:extLst>
              </a:tr>
              <a:tr h="230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Carbapenemicos </a:t>
                      </a:r>
                      <a:r>
                        <a:rPr lang="es-ES" sz="1100" baseline="30000">
                          <a:effectLst/>
                          <a:sym typeface="Symbol" pitchFamily="2" charset="2"/>
                        </a:rPr>
                        <a:t>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extLst>
                  <a:ext uri="{0D108BD9-81ED-4DB2-BD59-A6C34878D82A}">
                    <a16:rowId xmlns:a16="http://schemas.microsoft.com/office/drawing/2014/main" val="429445464"/>
                  </a:ext>
                </a:extLst>
              </a:tr>
              <a:tr h="230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Imipenem 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500mg IV cada 6 horas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extLst>
                  <a:ext uri="{0D108BD9-81ED-4DB2-BD59-A6C34878D82A}">
                    <a16:rowId xmlns:a16="http://schemas.microsoft.com/office/drawing/2014/main" val="604925505"/>
                  </a:ext>
                </a:extLst>
              </a:tr>
              <a:tr h="230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Meropenem 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1gr IV cada 8 horas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extLst>
                  <a:ext uri="{0D108BD9-81ED-4DB2-BD59-A6C34878D82A}">
                    <a16:rowId xmlns:a16="http://schemas.microsoft.com/office/drawing/2014/main" val="789035179"/>
                  </a:ext>
                </a:extLst>
              </a:tr>
              <a:tr h="230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Doripenem 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500mg IV cada 8 horas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extLst>
                  <a:ext uri="{0D108BD9-81ED-4DB2-BD59-A6C34878D82A}">
                    <a16:rowId xmlns:a16="http://schemas.microsoft.com/office/drawing/2014/main" val="3988454633"/>
                  </a:ext>
                </a:extLst>
              </a:tr>
              <a:tr h="230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Ertapenem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1 gr IV una vez al día 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extLst>
                  <a:ext uri="{0D108BD9-81ED-4DB2-BD59-A6C34878D82A}">
                    <a16:rowId xmlns:a16="http://schemas.microsoft.com/office/drawing/2014/main" val="2937431856"/>
                  </a:ext>
                </a:extLst>
              </a:tr>
            </a:tbl>
          </a:graphicData>
        </a:graphic>
      </p:graphicFrame>
      <p:sp>
        <p:nvSpPr>
          <p:cNvPr id="3" name="Título 1">
            <a:extLst>
              <a:ext uri="{FF2B5EF4-FFF2-40B4-BE49-F238E27FC236}">
                <a16:creationId xmlns:a16="http://schemas.microsoft.com/office/drawing/2014/main" id="{7C9EE251-9D9B-0445-A91C-84183F857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82"/>
            <a:ext cx="10515600" cy="176686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ES_tradnl" sz="3200" b="1" dirty="0"/>
              <a:t>TRATAMIENTO</a:t>
            </a:r>
            <a:br>
              <a:rPr lang="es-ES_tradnl" sz="3200" b="1" dirty="0"/>
            </a:br>
            <a:r>
              <a:rPr lang="es-ES_tradnl" sz="2000" b="1" dirty="0">
                <a:solidFill>
                  <a:srgbClr val="152B48"/>
                </a:solidFill>
              </a:rPr>
              <a:t>Antibióticos</a:t>
            </a:r>
            <a:r>
              <a:rPr lang="es-ES_tradnl" sz="2000" dirty="0">
                <a:solidFill>
                  <a:srgbClr val="152B48"/>
                </a:solidFill>
              </a:rPr>
              <a:t> </a:t>
            </a:r>
            <a:r>
              <a:rPr lang="es-ES_tradnl" sz="3200" b="1" dirty="0"/>
              <a:t>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522223CD-37E6-E24E-9C48-24946639F15B}"/>
              </a:ext>
            </a:extLst>
          </p:cNvPr>
          <p:cNvSpPr/>
          <p:nvPr/>
        </p:nvSpPr>
        <p:spPr>
          <a:xfrm>
            <a:off x="6684146" y="6538126"/>
            <a:ext cx="53823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1200" dirty="0">
                <a:solidFill>
                  <a:srgbClr val="152B48"/>
                </a:solidFill>
                <a:latin typeface="Montserrat" pitchFamily="2" charset="77"/>
              </a:rPr>
              <a:t>J Clin Transl Hepatol. 2016 Jun 28; 4(2): 158–168.</a:t>
            </a:r>
            <a:endParaRPr lang="es-ES_tradnl" sz="1200" dirty="0">
              <a:solidFill>
                <a:srgbClr val="152B48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4876792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CFFFD4-C49B-0B43-B143-F479DB2CA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204664"/>
            <a:ext cx="10515600" cy="1646483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s-ES_tradnl" sz="4900" b="1" dirty="0"/>
              <a:t>TRATAMIENTO</a:t>
            </a:r>
            <a:br>
              <a:rPr lang="es-ES_tradnl" b="1" dirty="0"/>
            </a:br>
            <a:r>
              <a:rPr lang="es-ES_tradnl" sz="3100" b="1" dirty="0">
                <a:solidFill>
                  <a:srgbClr val="152B48"/>
                </a:solidFill>
              </a:rPr>
              <a:t>Drenaje percutáneo  </a:t>
            </a:r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9649DADC-74BC-0B47-91B7-FE858F18FC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3386218"/>
              </p:ext>
            </p:extLst>
          </p:nvPr>
        </p:nvGraphicFramePr>
        <p:xfrm>
          <a:off x="4669654" y="1577444"/>
          <a:ext cx="7522346" cy="45115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ángulo 4">
            <a:extLst>
              <a:ext uri="{FF2B5EF4-FFF2-40B4-BE49-F238E27FC236}">
                <a16:creationId xmlns:a16="http://schemas.microsoft.com/office/drawing/2014/main" id="{B90FB293-C3D4-454F-967E-E23BB591D283}"/>
              </a:ext>
            </a:extLst>
          </p:cNvPr>
          <p:cNvSpPr/>
          <p:nvPr/>
        </p:nvSpPr>
        <p:spPr>
          <a:xfrm>
            <a:off x="6643328" y="6334999"/>
            <a:ext cx="53823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1200" dirty="0">
                <a:solidFill>
                  <a:srgbClr val="152B48"/>
                </a:solidFill>
                <a:latin typeface="Montserrat" pitchFamily="2" charset="77"/>
              </a:rPr>
              <a:t>J Clin Transl Hepatol. 2016 Jun 28; 4(2): 158–168.</a:t>
            </a:r>
            <a:endParaRPr lang="es-ES_tradnl" sz="1200" dirty="0">
              <a:solidFill>
                <a:srgbClr val="152B48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8621126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CFFFD4-C49B-0B43-B143-F479DB2CA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750" y="459768"/>
            <a:ext cx="10515600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s-ES_tradnl" sz="4900" b="1" dirty="0"/>
              <a:t>TRATAMIENTO</a:t>
            </a:r>
            <a:br>
              <a:rPr lang="es-ES_tradnl" b="1" dirty="0"/>
            </a:br>
            <a:r>
              <a:rPr lang="es-ES_tradnl" sz="3100" b="1" dirty="0">
                <a:solidFill>
                  <a:srgbClr val="152B48"/>
                </a:solidFill>
              </a:rPr>
              <a:t>Cirugía  </a:t>
            </a:r>
          </a:p>
        </p:txBody>
      </p:sp>
      <p:sp>
        <p:nvSpPr>
          <p:cNvPr id="3" name="Flecha derecha 2">
            <a:extLst>
              <a:ext uri="{FF2B5EF4-FFF2-40B4-BE49-F238E27FC236}">
                <a16:creationId xmlns:a16="http://schemas.microsoft.com/office/drawing/2014/main" id="{7BAB2E67-03DF-6C4F-9FB8-913F5F4AB050}"/>
              </a:ext>
            </a:extLst>
          </p:cNvPr>
          <p:cNvSpPr/>
          <p:nvPr/>
        </p:nvSpPr>
        <p:spPr>
          <a:xfrm>
            <a:off x="2895600" y="1799819"/>
            <a:ext cx="2862257" cy="17371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000" b="1" dirty="0">
                <a:latin typeface="Montserrat" pitchFamily="2" charset="77"/>
              </a:rPr>
              <a:t>Casos excepcionales </a:t>
            </a:r>
          </a:p>
        </p:txBody>
      </p: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27BF6D9A-1136-3E44-BE90-E2B919C2A8E0}"/>
              </a:ext>
            </a:extLst>
          </p:cNvPr>
          <p:cNvSpPr/>
          <p:nvPr/>
        </p:nvSpPr>
        <p:spPr>
          <a:xfrm>
            <a:off x="6072171" y="1439997"/>
            <a:ext cx="5614588" cy="267834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_tradnl" sz="2000" b="1" dirty="0">
                <a:latin typeface="Montserrat" pitchFamily="2" charset="77"/>
              </a:rPr>
              <a:t>Ruptura.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_tradnl" sz="2000" b="1" dirty="0">
                <a:latin typeface="Montserrat" pitchFamily="2" charset="77"/>
              </a:rPr>
              <a:t>Peritonitis.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_tradnl" sz="2000" b="1" dirty="0">
                <a:latin typeface="Montserrat" pitchFamily="2" charset="77"/>
              </a:rPr>
              <a:t>Acceso anatómico difícil.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_tradnl" sz="2000" b="1" dirty="0">
                <a:latin typeface="Montserrat" pitchFamily="2" charset="77"/>
              </a:rPr>
              <a:t>Abscesos múltiples.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_tradnl" sz="2000" b="1" dirty="0">
                <a:latin typeface="Montserrat" pitchFamily="2" charset="77"/>
              </a:rPr>
              <a:t>Otra patología que requiera cirugía. </a:t>
            </a:r>
          </a:p>
          <a:p>
            <a:pPr>
              <a:lnSpc>
                <a:spcPct val="150000"/>
              </a:lnSpc>
            </a:pPr>
            <a:r>
              <a:rPr lang="es-ES_tradnl" sz="2000" b="1" dirty="0">
                <a:latin typeface="Montserrat" pitchFamily="2" charset="77"/>
              </a:rPr>
              <a:t> </a:t>
            </a:r>
          </a:p>
        </p:txBody>
      </p: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4EE03787-7E7D-794E-867D-2F4D36AFFBFA}"/>
              </a:ext>
            </a:extLst>
          </p:cNvPr>
          <p:cNvSpPr/>
          <p:nvPr/>
        </p:nvSpPr>
        <p:spPr>
          <a:xfrm>
            <a:off x="5299533" y="4532610"/>
            <a:ext cx="3063417" cy="108012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000" b="1" dirty="0">
                <a:latin typeface="Montserrat" pitchFamily="2" charset="77"/>
              </a:rPr>
              <a:t>LAPAROSCOPIA.  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4BF72F96-318D-6947-8D2D-93223CFC76A1}"/>
              </a:ext>
            </a:extLst>
          </p:cNvPr>
          <p:cNvSpPr/>
          <p:nvPr/>
        </p:nvSpPr>
        <p:spPr>
          <a:xfrm>
            <a:off x="6304414" y="6331329"/>
            <a:ext cx="53823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1200" dirty="0">
                <a:solidFill>
                  <a:srgbClr val="152B48"/>
                </a:solidFill>
                <a:latin typeface="Montserrat" pitchFamily="2" charset="77"/>
              </a:rPr>
              <a:t>J Clin Transl Hepatol. 2016 Jun 28; 4(2): 158–168.</a:t>
            </a:r>
            <a:endParaRPr lang="es-ES_tradnl" sz="1200" dirty="0">
              <a:solidFill>
                <a:srgbClr val="152B48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6090906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A7F795-5F19-7148-BC94-0D45AB9D7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736" y="0"/>
            <a:ext cx="10515600" cy="1325563"/>
          </a:xfrm>
        </p:spPr>
        <p:txBody>
          <a:bodyPr>
            <a:normAutofit/>
          </a:bodyPr>
          <a:lstStyle/>
          <a:p>
            <a:r>
              <a:rPr lang="es-ES_tradnl" sz="4000" dirty="0"/>
              <a:t>COMPLICACIONES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3FADA2-6C79-ED45-A291-E4F914DFB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4122" y="1834984"/>
            <a:ext cx="6674028" cy="4530725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ES_tradnl" sz="2200" dirty="0"/>
              <a:t>Hasta el 60% de los pacientes. </a:t>
            </a:r>
          </a:p>
          <a:p>
            <a:pPr algn="just">
              <a:lnSpc>
                <a:spcPct val="100000"/>
              </a:lnSpc>
            </a:pPr>
            <a:r>
              <a:rPr lang="es-ES_tradnl" sz="2200" dirty="0"/>
              <a:t>Derrames pleurales y atelectasias (41%).</a:t>
            </a:r>
          </a:p>
          <a:p>
            <a:pPr algn="just">
              <a:lnSpc>
                <a:spcPct val="100000"/>
              </a:lnSpc>
            </a:pPr>
            <a:r>
              <a:rPr lang="es-ES_tradnl" sz="2200" dirty="0"/>
              <a:t>Rupturas a cavidad abdominal o VB  </a:t>
            </a:r>
            <a:r>
              <a:rPr lang="es-ES_tradnl" sz="2200" dirty="0">
                <a:sym typeface="Wingdings" pitchFamily="2" charset="2"/>
              </a:rPr>
              <a:t> &gt; frecuente en </a:t>
            </a:r>
            <a:r>
              <a:rPr lang="es-ES_tradnl" sz="2200" i="1" dirty="0" err="1">
                <a:sym typeface="Wingdings" pitchFamily="2" charset="2"/>
              </a:rPr>
              <a:t>Klebsiella</a:t>
            </a:r>
            <a:r>
              <a:rPr lang="es-ES_tradnl" sz="2200" i="1" dirty="0">
                <a:sym typeface="Wingdings" pitchFamily="2" charset="2"/>
              </a:rPr>
              <a:t>.</a:t>
            </a:r>
            <a:endParaRPr lang="es-ES_tradnl" sz="2200" i="1" dirty="0"/>
          </a:p>
          <a:p>
            <a:pPr algn="just">
              <a:lnSpc>
                <a:spcPct val="100000"/>
              </a:lnSpc>
            </a:pPr>
            <a:r>
              <a:rPr lang="es-ES_tradnl" sz="2200" dirty="0"/>
              <a:t>Sepsis.</a:t>
            </a:r>
          </a:p>
          <a:p>
            <a:pPr algn="just">
              <a:lnSpc>
                <a:spcPct val="100000"/>
              </a:lnSpc>
            </a:pPr>
            <a:r>
              <a:rPr lang="es-ES_tradnl" sz="2200" dirty="0" err="1"/>
              <a:t>Klebsiella</a:t>
            </a:r>
            <a:r>
              <a:rPr lang="es-ES_tradnl" sz="2200" dirty="0">
                <a:sym typeface="Wingdings" pitchFamily="2" charset="2"/>
              </a:rPr>
              <a:t> </a:t>
            </a:r>
            <a:r>
              <a:rPr lang="es-ES_tradnl" sz="2200" dirty="0" err="1">
                <a:sym typeface="Wingdings" pitchFamily="2" charset="2"/>
              </a:rPr>
              <a:t>endoftalmitis</a:t>
            </a:r>
            <a:r>
              <a:rPr lang="es-ES_tradnl" sz="2200" dirty="0">
                <a:sym typeface="Wingdings" pitchFamily="2" charset="2"/>
              </a:rPr>
              <a:t>, meningitis 10-45%. </a:t>
            </a:r>
            <a:endParaRPr lang="es-ES_tradnl" sz="2200" dirty="0"/>
          </a:p>
          <a:p>
            <a:pPr algn="just">
              <a:lnSpc>
                <a:spcPct val="100000"/>
              </a:lnSpc>
            </a:pPr>
            <a:r>
              <a:rPr lang="es-ES_tradnl" sz="2200" b="1" u="sng" dirty="0"/>
              <a:t>Factores de riesgo aumentan mortalidad </a:t>
            </a:r>
            <a:r>
              <a:rPr lang="es-ES_tradnl" sz="2200" dirty="0">
                <a:sym typeface="Wingdings" pitchFamily="2" charset="2"/>
              </a:rPr>
              <a:t> ausencia de fiebre, </a:t>
            </a:r>
            <a:r>
              <a:rPr lang="es-ES_tradnl" sz="2200" dirty="0" err="1">
                <a:sym typeface="Wingdings" pitchFamily="2" charset="2"/>
              </a:rPr>
              <a:t>hiperbilirrubinemia</a:t>
            </a:r>
            <a:r>
              <a:rPr lang="es-ES_tradnl" sz="2200" dirty="0">
                <a:sym typeface="Wingdings" pitchFamily="2" charset="2"/>
              </a:rPr>
              <a:t>, &gt; 5cm, IRA.</a:t>
            </a:r>
            <a:endParaRPr lang="es-ES_tradnl" sz="220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A5A17141-0749-984B-B598-5DDDC779E691}"/>
              </a:ext>
            </a:extLst>
          </p:cNvPr>
          <p:cNvSpPr/>
          <p:nvPr/>
        </p:nvSpPr>
        <p:spPr>
          <a:xfrm>
            <a:off x="7296150" y="6227209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ES_tradnl" sz="1200" dirty="0">
                <a:latin typeface="Montserrat" pitchFamily="2" charset="77"/>
                <a:ea typeface="Calibri" panose="020F0502020204030204" pitchFamily="34" charset="0"/>
                <a:cs typeface="Arial" panose="020B0604020202020204" pitchFamily="34" charset="0"/>
              </a:rPr>
              <a:t>Absceso hepático. </a:t>
            </a:r>
            <a:r>
              <a:rPr lang="es-ES_tradnl" sz="1200" dirty="0" err="1">
                <a:latin typeface="Montserrat" pitchFamily="2" charset="77"/>
                <a:ea typeface="Calibri" panose="020F0502020204030204" pitchFamily="34" charset="0"/>
                <a:cs typeface="Arial" panose="020B0604020202020204" pitchFamily="34" charset="0"/>
              </a:rPr>
              <a:t>EMC</a:t>
            </a:r>
            <a:r>
              <a:rPr lang="es-ES_tradnl" sz="1200" dirty="0">
                <a:latin typeface="Montserrat" pitchFamily="2" charset="77"/>
                <a:ea typeface="Calibri" panose="020F0502020204030204" pitchFamily="34" charset="0"/>
                <a:cs typeface="Arial" panose="020B0604020202020204" pitchFamily="34" charset="0"/>
              </a:rPr>
              <a:t>. 2018;22(1):1–10</a:t>
            </a:r>
            <a:r>
              <a:rPr lang="es-CO" sz="1200" dirty="0">
                <a:latin typeface="Montserrat" pitchFamily="2" charset="77"/>
                <a:cs typeface="Arial" panose="020B0604020202020204" pitchFamily="34" charset="0"/>
              </a:rPr>
              <a:t> </a:t>
            </a:r>
            <a:endParaRPr lang="es-ES_tradnl" sz="1200" dirty="0">
              <a:latin typeface="Montserrat" pitchFamily="2" charset="77"/>
              <a:cs typeface="Arial" panose="020B0604020202020204" pitchFamily="34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D43B42DF-1D4C-C54D-8F72-3B926F06D9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66850" y="1306035"/>
            <a:ext cx="2671873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3737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18B7BE-A9A0-1345-A2E4-5D9955FAC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5411"/>
            <a:ext cx="10515600" cy="1325563"/>
          </a:xfrm>
        </p:spPr>
        <p:txBody>
          <a:bodyPr/>
          <a:lstStyle/>
          <a:p>
            <a:r>
              <a:rPr lang="es-ES_tradnl" dirty="0"/>
              <a:t>PRONÓSTICO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C32EFB-FE07-134C-AD0C-C498FEBD5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9654" y="1600974"/>
            <a:ext cx="7033590" cy="4530725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ES_tradnl" sz="2400" dirty="0"/>
              <a:t>Estancia hospitalaria media  13.6 días.</a:t>
            </a:r>
          </a:p>
          <a:p>
            <a:pPr algn="just">
              <a:lnSpc>
                <a:spcPct val="100000"/>
              </a:lnSpc>
            </a:pPr>
            <a:r>
              <a:rPr lang="es-ES_tradnl" sz="2400" dirty="0"/>
              <a:t>Mortalidad  absceso piógeno del 31%  </a:t>
            </a:r>
            <a:r>
              <a:rPr lang="es-ES_tradnl" sz="2400" dirty="0">
                <a:sym typeface="Wingdings" pitchFamily="2" charset="2"/>
              </a:rPr>
              <a:t> ancianos y pacientes </a:t>
            </a:r>
            <a:r>
              <a:rPr lang="es-ES_tradnl" sz="2400" dirty="0" err="1">
                <a:sym typeface="Wingdings" pitchFamily="2" charset="2"/>
              </a:rPr>
              <a:t>inmunosuprimidos</a:t>
            </a:r>
            <a:r>
              <a:rPr lang="es-ES_tradnl" sz="2400" dirty="0">
                <a:sym typeface="Wingdings" pitchFamily="2" charset="2"/>
              </a:rPr>
              <a:t>. </a:t>
            </a:r>
          </a:p>
          <a:p>
            <a:pPr algn="just">
              <a:lnSpc>
                <a:spcPct val="100000"/>
              </a:lnSpc>
            </a:pPr>
            <a:r>
              <a:rPr lang="es-ES_tradnl" sz="2400" dirty="0">
                <a:sym typeface="Wingdings" pitchFamily="2" charset="2"/>
              </a:rPr>
              <a:t>Recurrencia del absceso mayor cuando es de origen biliar.</a:t>
            </a:r>
          </a:p>
          <a:p>
            <a:pPr algn="just">
              <a:lnSpc>
                <a:spcPct val="100000"/>
              </a:lnSpc>
            </a:pPr>
            <a:r>
              <a:rPr lang="es-ES_tradnl" sz="2400" dirty="0">
                <a:sym typeface="Wingdings" pitchFamily="2" charset="2"/>
              </a:rPr>
              <a:t>Abscesos  amebianos excelente pronóstico  muy buena respuesta al </a:t>
            </a:r>
            <a:r>
              <a:rPr lang="es-ES_tradnl" sz="2400" dirty="0" err="1">
                <a:sym typeface="Wingdings" pitchFamily="2" charset="2"/>
              </a:rPr>
              <a:t>tto</a:t>
            </a:r>
            <a:r>
              <a:rPr lang="es-ES_tradnl" sz="2400" dirty="0">
                <a:sym typeface="Wingdings" pitchFamily="2" charset="2"/>
              </a:rPr>
              <a:t> médico. </a:t>
            </a:r>
          </a:p>
          <a:p>
            <a:pPr algn="just">
              <a:lnSpc>
                <a:spcPct val="100000"/>
              </a:lnSpc>
            </a:pPr>
            <a:r>
              <a:rPr lang="es-ES_tradnl" sz="2400" dirty="0">
                <a:sym typeface="Wingdings" pitchFamily="2" charset="2"/>
              </a:rPr>
              <a:t>Mortalidad absceso amebiano  del 1 al 3%. </a:t>
            </a:r>
          </a:p>
          <a:p>
            <a:pPr algn="just">
              <a:lnSpc>
                <a:spcPct val="100000"/>
              </a:lnSpc>
            </a:pPr>
            <a:endParaRPr lang="es-ES_tradnl" sz="240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05C5996C-F184-8441-B0CB-D1B63D5EB668}"/>
              </a:ext>
            </a:extLst>
          </p:cNvPr>
          <p:cNvSpPr/>
          <p:nvPr/>
        </p:nvSpPr>
        <p:spPr>
          <a:xfrm>
            <a:off x="7131244" y="6131699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ES_tradnl" sz="1200" dirty="0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  <a:cs typeface="Arial" panose="020B0604020202020204" pitchFamily="34" charset="0"/>
              </a:rPr>
              <a:t>Absceso hepático. </a:t>
            </a:r>
            <a:r>
              <a:rPr lang="es-ES_tradnl" sz="1200" dirty="0" err="1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  <a:cs typeface="Arial" panose="020B0604020202020204" pitchFamily="34" charset="0"/>
              </a:rPr>
              <a:t>EMC</a:t>
            </a:r>
            <a:r>
              <a:rPr lang="es-ES_tradnl" sz="1200" dirty="0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  <a:cs typeface="Arial" panose="020B0604020202020204" pitchFamily="34" charset="0"/>
              </a:rPr>
              <a:t>. 2018;22(1):1–10</a:t>
            </a:r>
            <a:r>
              <a:rPr lang="es-CO" sz="1200" dirty="0">
                <a:solidFill>
                  <a:srgbClr val="152B48"/>
                </a:solidFill>
                <a:latin typeface="Montserrat" pitchFamily="2" charset="77"/>
                <a:cs typeface="Arial" panose="020B0604020202020204" pitchFamily="34" charset="0"/>
              </a:rPr>
              <a:t> </a:t>
            </a:r>
            <a:endParaRPr lang="es-ES_tradnl" sz="1200" dirty="0">
              <a:solidFill>
                <a:srgbClr val="152B48"/>
              </a:solidFill>
              <a:latin typeface="Montserrat" pitchFamily="2" charset="7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3272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1A30D0-D80C-3345-82D0-E3FD1F2A5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275410"/>
            <a:ext cx="10515600" cy="1325563"/>
          </a:xfrm>
        </p:spPr>
        <p:txBody>
          <a:bodyPr>
            <a:normAutofit/>
          </a:bodyPr>
          <a:lstStyle/>
          <a:p>
            <a:r>
              <a:rPr lang="es-ES_tradnl" b="1" dirty="0"/>
              <a:t>SEGUIMIENTO</a:t>
            </a:r>
            <a:r>
              <a:rPr lang="es-ES_tradnl" dirty="0"/>
              <a:t>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D4FF5D-7481-FF4B-808B-03A030868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8414" y="1825625"/>
            <a:ext cx="7201186" cy="453072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ES_tradnl" sz="2400" dirty="0"/>
              <a:t>No de rutina.</a:t>
            </a:r>
          </a:p>
          <a:p>
            <a:pPr marL="0" indent="0">
              <a:lnSpc>
                <a:spcPct val="100000"/>
              </a:lnSpc>
              <a:buNone/>
            </a:pPr>
            <a:endParaRPr lang="es-ES_tradnl" sz="2400" dirty="0"/>
          </a:p>
          <a:p>
            <a:pPr>
              <a:lnSpc>
                <a:spcPct val="100000"/>
              </a:lnSpc>
            </a:pPr>
            <a:r>
              <a:rPr lang="es-ES_tradnl" sz="2400" dirty="0"/>
              <a:t>Anormalidades </a:t>
            </a:r>
            <a:r>
              <a:rPr lang="es-ES_tradnl" sz="2400" dirty="0" err="1"/>
              <a:t>imagenológicas</a:t>
            </a:r>
            <a:r>
              <a:rPr lang="es-ES_tradnl" sz="2400" dirty="0"/>
              <a:t> se resuelven más lentamente que los parámetros clínicos o paraclínicos.</a:t>
            </a:r>
          </a:p>
          <a:p>
            <a:pPr>
              <a:lnSpc>
                <a:spcPct val="100000"/>
              </a:lnSpc>
            </a:pPr>
            <a:endParaRPr lang="es-ES_tradnl" sz="2400" dirty="0"/>
          </a:p>
          <a:p>
            <a:pPr>
              <a:lnSpc>
                <a:spcPct val="100000"/>
              </a:lnSpc>
            </a:pPr>
            <a:r>
              <a:rPr lang="es-ES_tradnl" sz="2400" dirty="0"/>
              <a:t>Abscesos &gt;10 cm </a:t>
            </a:r>
            <a:r>
              <a:rPr lang="es-ES_tradnl" sz="2400" dirty="0">
                <a:sym typeface="Wingdings" pitchFamily="2" charset="2"/>
              </a:rPr>
              <a:t> 16 semanas en resolver.</a:t>
            </a:r>
          </a:p>
          <a:p>
            <a:pPr marL="0" indent="0">
              <a:lnSpc>
                <a:spcPct val="100000"/>
              </a:lnSpc>
              <a:buNone/>
            </a:pPr>
            <a:endParaRPr lang="es-ES_tradnl" sz="2400" dirty="0"/>
          </a:p>
          <a:p>
            <a:pPr>
              <a:lnSpc>
                <a:spcPct val="100000"/>
              </a:lnSpc>
            </a:pPr>
            <a:endParaRPr lang="es-ES_tradnl" sz="240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6FA2F576-CBB5-DD4E-808E-C0D8BE3FA97A}"/>
              </a:ext>
            </a:extLst>
          </p:cNvPr>
          <p:cNvSpPr/>
          <p:nvPr/>
        </p:nvSpPr>
        <p:spPr>
          <a:xfrm>
            <a:off x="7108676" y="621785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ES_tradnl" sz="1200" dirty="0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  <a:cs typeface="Arial" panose="020B0604020202020204" pitchFamily="34" charset="0"/>
              </a:rPr>
              <a:t>Absceso hepático. </a:t>
            </a:r>
            <a:r>
              <a:rPr lang="es-ES_tradnl" sz="1200" dirty="0" err="1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  <a:cs typeface="Arial" panose="020B0604020202020204" pitchFamily="34" charset="0"/>
              </a:rPr>
              <a:t>EMC</a:t>
            </a:r>
            <a:r>
              <a:rPr lang="es-ES_tradnl" sz="1200" dirty="0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  <a:cs typeface="Arial" panose="020B0604020202020204" pitchFamily="34" charset="0"/>
              </a:rPr>
              <a:t>. 2018;22(1):1–10</a:t>
            </a:r>
            <a:r>
              <a:rPr lang="es-CO" sz="1200" dirty="0">
                <a:solidFill>
                  <a:srgbClr val="152B48"/>
                </a:solidFill>
                <a:latin typeface="Montserrat" pitchFamily="2" charset="77"/>
                <a:cs typeface="Arial" panose="020B0604020202020204" pitchFamily="34" charset="0"/>
              </a:rPr>
              <a:t> </a:t>
            </a:r>
            <a:endParaRPr lang="es-ES_tradnl" sz="1200" dirty="0">
              <a:solidFill>
                <a:srgbClr val="152B48"/>
              </a:solidFill>
              <a:latin typeface="Montserrat" pitchFamily="2" charset="7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060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7D4400-D55E-6B4C-BD58-0A19657F9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150" y="174457"/>
            <a:ext cx="10515600" cy="1325563"/>
          </a:xfrm>
        </p:spPr>
        <p:txBody>
          <a:bodyPr/>
          <a:lstStyle/>
          <a:p>
            <a:r>
              <a:rPr lang="es-ES_tradnl" dirty="0"/>
              <a:t>DEFINICIÓN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73B949-9725-8647-8F79-BAED08E79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1262539"/>
            <a:ext cx="10667997" cy="16891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_tradnl" sz="3200" b="1" dirty="0">
                <a:solidFill>
                  <a:srgbClr val="00AAA7"/>
                </a:solidFill>
              </a:rPr>
              <a:t>Absceso hepático:</a:t>
            </a:r>
          </a:p>
          <a:p>
            <a:pPr marL="0" indent="0" algn="ctr">
              <a:buNone/>
            </a:pPr>
            <a:r>
              <a:rPr lang="es-ES_tradnl" sz="2800" dirty="0"/>
              <a:t>Colección encapsulada de material supurativo dentro del parénquima hepático.</a:t>
            </a:r>
          </a:p>
        </p:txBody>
      </p:sp>
      <p:pic>
        <p:nvPicPr>
          <p:cNvPr id="1026" name="Picture 2" descr="Resultado de imagen de IMAGENES DE ABSCESO HEPATICO">
            <a:extLst>
              <a:ext uri="{FF2B5EF4-FFF2-40B4-BE49-F238E27FC236}">
                <a16:creationId xmlns:a16="http://schemas.microsoft.com/office/drawing/2014/main" id="{918E37EB-339C-424A-91AC-97037F82AD9C}"/>
              </a:ext>
            </a:extLst>
          </p:cNvPr>
          <p:cNvPicPr>
            <a:picLocks noGrp="1" noChangeAspect="1" noChangeArrowheads="1"/>
          </p:cNvPicPr>
          <p:nvPr>
            <p:ph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6000" y="2973577"/>
            <a:ext cx="5104310" cy="3234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310C9B4C-8F86-4B4E-86D9-1E62347574ED}"/>
              </a:ext>
            </a:extLst>
          </p:cNvPr>
          <p:cNvSpPr/>
          <p:nvPr/>
        </p:nvSpPr>
        <p:spPr>
          <a:xfrm>
            <a:off x="6512696" y="6406544"/>
            <a:ext cx="53823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1200" dirty="0">
                <a:solidFill>
                  <a:srgbClr val="152B48"/>
                </a:solidFill>
                <a:latin typeface="Montserrat" pitchFamily="2" charset="77"/>
              </a:rPr>
              <a:t>J Visc Surg. 2015 Sep;152(4):231-43. </a:t>
            </a:r>
            <a:endParaRPr lang="es-ES_tradnl" dirty="0">
              <a:solidFill>
                <a:srgbClr val="152B48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6078644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A6D785-8133-6F4A-B6D4-83E158B85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2868" y="2250758"/>
            <a:ext cx="4386263" cy="1325563"/>
          </a:xfrm>
        </p:spPr>
        <p:txBody>
          <a:bodyPr>
            <a:normAutofit/>
          </a:bodyPr>
          <a:lstStyle/>
          <a:p>
            <a:r>
              <a:rPr lang="es-ES_tradnl" sz="6000" dirty="0"/>
              <a:t>GRACIAS </a:t>
            </a:r>
          </a:p>
        </p:txBody>
      </p:sp>
    </p:spTree>
    <p:extLst>
      <p:ext uri="{BB962C8B-B14F-4D97-AF65-F5344CB8AC3E}">
        <p14:creationId xmlns:p14="http://schemas.microsoft.com/office/powerpoint/2010/main" val="1150878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92DF04-2F12-1D4C-9C99-0463D842F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93147"/>
            <a:ext cx="10515600" cy="1004948"/>
          </a:xfrm>
        </p:spPr>
        <p:txBody>
          <a:bodyPr>
            <a:noAutofit/>
          </a:bodyPr>
          <a:lstStyle/>
          <a:p>
            <a:r>
              <a:rPr lang="es-ES_tradnl" b="1" dirty="0"/>
              <a:t>EPIDEMIOLOGÍA</a:t>
            </a:r>
            <a:r>
              <a:rPr lang="es-ES_tradnl" dirty="0"/>
              <a:t> 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44CF7E71-246F-9444-BB10-2DDD6E2C76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6705430"/>
              </p:ext>
            </p:extLst>
          </p:nvPr>
        </p:nvGraphicFramePr>
        <p:xfrm>
          <a:off x="3674534" y="169068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9" name="Grupo 8">
            <a:extLst>
              <a:ext uri="{FF2B5EF4-FFF2-40B4-BE49-F238E27FC236}">
                <a16:creationId xmlns:a16="http://schemas.microsoft.com/office/drawing/2014/main" id="{C0B7FC21-6931-E44B-B257-91543E58A70E}"/>
              </a:ext>
            </a:extLst>
          </p:cNvPr>
          <p:cNvGrpSpPr/>
          <p:nvPr/>
        </p:nvGrpSpPr>
        <p:grpSpPr>
          <a:xfrm>
            <a:off x="3882901" y="2573676"/>
            <a:ext cx="2160240" cy="1004946"/>
            <a:chOff x="665567" y="2420888"/>
            <a:chExt cx="2160240" cy="1080121"/>
          </a:xfrm>
        </p:grpSpPr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6F5CB3C4-A961-E747-93B4-CE192039F1B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65567" y="2420888"/>
              <a:ext cx="2160240" cy="1080121"/>
            </a:xfrm>
            <a:prstGeom prst="rect">
              <a:avLst/>
            </a:prstGeom>
          </p:spPr>
        </p:pic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665E66BC-1DC0-1248-92F0-6B7C92BA40C2}"/>
                </a:ext>
              </a:extLst>
            </p:cNvPr>
            <p:cNvSpPr txBox="1"/>
            <p:nvPr/>
          </p:nvSpPr>
          <p:spPr>
            <a:xfrm>
              <a:off x="1547664" y="2420888"/>
              <a:ext cx="612068" cy="92623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s-ES_tradnl" sz="5000" dirty="0">
                  <a:solidFill>
                    <a:schemeClr val="bg1">
                      <a:lumMod val="50000"/>
                    </a:schemeClr>
                  </a:solidFill>
                </a:rPr>
                <a:t>&lt;</a:t>
              </a:r>
            </a:p>
          </p:txBody>
        </p:sp>
      </p:grpSp>
      <p:pic>
        <p:nvPicPr>
          <p:cNvPr id="10" name="Imagen 9">
            <a:extLst>
              <a:ext uri="{FF2B5EF4-FFF2-40B4-BE49-F238E27FC236}">
                <a16:creationId xmlns:a16="http://schemas.microsoft.com/office/drawing/2014/main" id="{82B46D56-71D7-9843-AAEF-ED53D785B95B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91200" y="4154426"/>
            <a:ext cx="1800200" cy="1080121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806A5FEE-81F5-F04C-B03B-F6A611001DA5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58513" y="4087192"/>
            <a:ext cx="1210243" cy="108012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B3996868-B52F-CC42-AEE5-6CE9C1593578}"/>
              </a:ext>
            </a:extLst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09215" y="2370524"/>
            <a:ext cx="2160240" cy="1004948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4EF1878E-C0DE-6742-94AB-53B2D356622A}"/>
              </a:ext>
            </a:extLst>
          </p:cNvPr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58513" y="2390328"/>
            <a:ext cx="2088232" cy="1004948"/>
          </a:xfrm>
          <a:prstGeom prst="rect">
            <a:avLst/>
          </a:prstGeom>
        </p:spPr>
      </p:pic>
      <p:sp>
        <p:nvSpPr>
          <p:cNvPr id="14" name="Rectángulo 13">
            <a:extLst>
              <a:ext uri="{FF2B5EF4-FFF2-40B4-BE49-F238E27FC236}">
                <a16:creationId xmlns:a16="http://schemas.microsoft.com/office/drawing/2014/main" id="{FAB4C569-CD2D-AB4C-858E-3E8E6DD8442B}"/>
              </a:ext>
            </a:extLst>
          </p:cNvPr>
          <p:cNvSpPr/>
          <p:nvPr/>
        </p:nvSpPr>
        <p:spPr>
          <a:xfrm>
            <a:off x="6264401" y="6147110"/>
            <a:ext cx="53823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1200" dirty="0">
                <a:solidFill>
                  <a:srgbClr val="152B48"/>
                </a:solidFill>
                <a:latin typeface="Montserrat" pitchFamily="2" charset="77"/>
              </a:rPr>
              <a:t>J Visc Surg. 2015 Sep;152(4):231-43. </a:t>
            </a:r>
            <a:endParaRPr lang="es-ES_tradnl" dirty="0">
              <a:solidFill>
                <a:srgbClr val="152B48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080168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643169-19AC-3F4C-943E-4C29099C3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0" y="182950"/>
            <a:ext cx="10515600" cy="1325563"/>
          </a:xfrm>
        </p:spPr>
        <p:txBody>
          <a:bodyPr>
            <a:noAutofit/>
          </a:bodyPr>
          <a:lstStyle/>
          <a:p>
            <a:r>
              <a:rPr lang="es-ES_tradnl" dirty="0"/>
              <a:t>FACTORES DE RIESGO 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58A69421-AE95-C944-9ED1-AC0B6FC614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5258570"/>
              </p:ext>
            </p:extLst>
          </p:nvPr>
        </p:nvGraphicFramePr>
        <p:xfrm>
          <a:off x="3805767" y="697855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ángulo 4">
            <a:extLst>
              <a:ext uri="{FF2B5EF4-FFF2-40B4-BE49-F238E27FC236}">
                <a16:creationId xmlns:a16="http://schemas.microsoft.com/office/drawing/2014/main" id="{A12C1B4C-BD63-8147-B58A-CD485D09AE79}"/>
              </a:ext>
            </a:extLst>
          </p:cNvPr>
          <p:cNvSpPr/>
          <p:nvPr/>
        </p:nvSpPr>
        <p:spPr>
          <a:xfrm>
            <a:off x="7006167" y="6021645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ES_tradnl" sz="1200" dirty="0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  <a:cs typeface="Arial" panose="020B0604020202020204" pitchFamily="34" charset="0"/>
              </a:rPr>
              <a:t>Absceso hepático. </a:t>
            </a:r>
            <a:r>
              <a:rPr lang="es-ES_tradnl" sz="1200" dirty="0" err="1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  <a:cs typeface="Arial" panose="020B0604020202020204" pitchFamily="34" charset="0"/>
              </a:rPr>
              <a:t>EMC</a:t>
            </a:r>
            <a:r>
              <a:rPr lang="es-ES_tradnl" sz="1200" dirty="0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  <a:cs typeface="Arial" panose="020B0604020202020204" pitchFamily="34" charset="0"/>
              </a:rPr>
              <a:t>. 2018;22(1):1–10</a:t>
            </a:r>
            <a:r>
              <a:rPr lang="es-CO" sz="1200" dirty="0">
                <a:solidFill>
                  <a:srgbClr val="152B48"/>
                </a:solidFill>
                <a:latin typeface="Montserrat" pitchFamily="2" charset="77"/>
                <a:cs typeface="Arial" panose="020B0604020202020204" pitchFamily="34" charset="0"/>
              </a:rPr>
              <a:t> </a:t>
            </a:r>
            <a:endParaRPr lang="es-ES_tradnl" sz="1200" dirty="0">
              <a:solidFill>
                <a:srgbClr val="152B48"/>
              </a:solidFill>
              <a:latin typeface="Montserrat" pitchFamily="2" charset="7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638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0B86C9-8619-144C-B79F-8F6C952A3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34136"/>
            <a:ext cx="10515600" cy="1325563"/>
          </a:xfrm>
        </p:spPr>
        <p:txBody>
          <a:bodyPr/>
          <a:lstStyle/>
          <a:p>
            <a:r>
              <a:rPr lang="es-ES_tradnl" dirty="0"/>
              <a:t>ABSCESO PIÓGENO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09D75A-C087-8B49-A66A-583C5293A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2" y="1825625"/>
            <a:ext cx="4143374" cy="2090392"/>
          </a:xfrm>
        </p:spPr>
        <p:txBody>
          <a:bodyPr>
            <a:normAutofit/>
          </a:bodyPr>
          <a:lstStyle/>
          <a:p>
            <a:r>
              <a:rPr lang="es-ES_tradnl" sz="2200" i="1" dirty="0" err="1"/>
              <a:t>Escherichia</a:t>
            </a:r>
            <a:r>
              <a:rPr lang="es-ES_tradnl" sz="2200" i="1" dirty="0"/>
              <a:t> </a:t>
            </a:r>
            <a:r>
              <a:rPr lang="es-ES_tradnl" sz="2200" i="1" dirty="0" err="1"/>
              <a:t>coli</a:t>
            </a:r>
            <a:r>
              <a:rPr lang="es-ES_tradnl" sz="2200" i="1" dirty="0"/>
              <a:t>.</a:t>
            </a:r>
          </a:p>
          <a:p>
            <a:r>
              <a:rPr lang="es-ES_tradnl" sz="2200" i="1" dirty="0" err="1"/>
              <a:t>Streptococcus</a:t>
            </a:r>
            <a:r>
              <a:rPr lang="es-ES_tradnl" sz="2200" i="1" dirty="0"/>
              <a:t>.</a:t>
            </a:r>
          </a:p>
          <a:p>
            <a:r>
              <a:rPr lang="es-ES_tradnl" sz="2200" i="1" dirty="0" err="1"/>
              <a:t>Klebsiella</a:t>
            </a:r>
            <a:r>
              <a:rPr lang="es-ES_tradnl" sz="2200" i="1" dirty="0"/>
              <a:t> </a:t>
            </a:r>
            <a:r>
              <a:rPr lang="es-ES_tradnl" sz="2200" i="1" dirty="0" err="1"/>
              <a:t>pneumoniae</a:t>
            </a:r>
            <a:r>
              <a:rPr lang="es-ES_tradnl" sz="2200" i="1" dirty="0"/>
              <a:t>.</a:t>
            </a:r>
          </a:p>
          <a:p>
            <a:r>
              <a:rPr lang="es-ES_tradnl" sz="2200" i="1" dirty="0" err="1"/>
              <a:t>Enterococcus</a:t>
            </a:r>
            <a:r>
              <a:rPr lang="es-ES_tradnl" sz="2200" i="1" dirty="0"/>
              <a:t>.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0F7B925-60E6-5E4B-9CC0-982B64610E5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284016" y="3931546"/>
            <a:ext cx="6684145" cy="241334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ES_tradnl" sz="2200" i="1" dirty="0" err="1"/>
              <a:t>Streptococcus</a:t>
            </a:r>
            <a:r>
              <a:rPr lang="es-ES_tradnl" sz="2200" i="1" dirty="0"/>
              <a:t>  y </a:t>
            </a:r>
            <a:r>
              <a:rPr lang="es-ES_tradnl" sz="2200" i="1" dirty="0" err="1"/>
              <a:t>Staphylococcus</a:t>
            </a:r>
            <a:r>
              <a:rPr lang="es-ES_tradnl" sz="2200" i="1" dirty="0"/>
              <a:t> </a:t>
            </a:r>
            <a:r>
              <a:rPr lang="es-ES_tradnl" sz="2200" i="1" dirty="0">
                <a:sym typeface="Wingdings" pitchFamily="2" charset="2"/>
              </a:rPr>
              <a:t> d</a:t>
            </a:r>
            <a:r>
              <a:rPr lang="es-ES_tradnl" sz="2200" dirty="0">
                <a:sym typeface="Wingdings" pitchFamily="2" charset="2"/>
              </a:rPr>
              <a:t>iseminación hematógena.</a:t>
            </a:r>
          </a:p>
          <a:p>
            <a:pPr>
              <a:lnSpc>
                <a:spcPct val="100000"/>
              </a:lnSpc>
            </a:pPr>
            <a:r>
              <a:rPr lang="es-ES_tradnl" sz="2200" i="1" dirty="0" err="1">
                <a:sym typeface="Wingdings" pitchFamily="2" charset="2"/>
              </a:rPr>
              <a:t>Yersinia</a:t>
            </a:r>
            <a:r>
              <a:rPr lang="es-ES_tradnl" sz="2200" i="1" dirty="0">
                <a:sym typeface="Wingdings" pitchFamily="2" charset="2"/>
              </a:rPr>
              <a:t> </a:t>
            </a:r>
            <a:r>
              <a:rPr lang="es-ES_tradnl" sz="2200" i="1" dirty="0" err="1">
                <a:sym typeface="Wingdings" pitchFamily="2" charset="2"/>
              </a:rPr>
              <a:t>enterocolítica</a:t>
            </a:r>
            <a:r>
              <a:rPr lang="es-ES_tradnl" sz="2200" i="1" dirty="0">
                <a:sym typeface="Wingdings" pitchFamily="2" charset="2"/>
              </a:rPr>
              <a:t>  </a:t>
            </a:r>
            <a:r>
              <a:rPr lang="es-ES_tradnl" sz="2200" dirty="0">
                <a:sym typeface="Wingdings" pitchFamily="2" charset="2"/>
              </a:rPr>
              <a:t>hemocromatosis. </a:t>
            </a:r>
          </a:p>
          <a:p>
            <a:pPr>
              <a:lnSpc>
                <a:spcPct val="100000"/>
              </a:lnSpc>
            </a:pPr>
            <a:r>
              <a:rPr lang="es-ES_tradnl" sz="2200" dirty="0">
                <a:sym typeface="Wingdings" pitchFamily="2" charset="2"/>
              </a:rPr>
              <a:t>Anaerobios</a:t>
            </a:r>
            <a:r>
              <a:rPr lang="es-ES_tradnl" sz="2200" i="1" dirty="0">
                <a:sym typeface="Wingdings" pitchFamily="2" charset="2"/>
              </a:rPr>
              <a:t>   </a:t>
            </a:r>
            <a:r>
              <a:rPr lang="es-ES_tradnl" sz="2200" i="1" dirty="0" err="1">
                <a:sym typeface="Wingdings" pitchFamily="2" charset="2"/>
              </a:rPr>
              <a:t>bacteroides</a:t>
            </a:r>
            <a:r>
              <a:rPr lang="es-ES_tradnl" sz="2200" i="1" dirty="0">
                <a:sym typeface="Wingdings" pitchFamily="2" charset="2"/>
              </a:rPr>
              <a:t> y </a:t>
            </a:r>
            <a:r>
              <a:rPr lang="es-ES_tradnl" sz="2200" i="1" dirty="0" err="1">
                <a:sym typeface="Wingdings" pitchFamily="2" charset="2"/>
              </a:rPr>
              <a:t>fusibacterias</a:t>
            </a:r>
            <a:r>
              <a:rPr lang="es-ES_tradnl" sz="2200" i="1" dirty="0">
                <a:sym typeface="Wingdings" pitchFamily="2" charset="2"/>
              </a:rPr>
              <a:t>.</a:t>
            </a:r>
            <a:endParaRPr lang="es-ES_tradnl" sz="2200" i="1" dirty="0"/>
          </a:p>
          <a:p>
            <a:pPr>
              <a:lnSpc>
                <a:spcPct val="100000"/>
              </a:lnSpc>
            </a:pPr>
            <a:endParaRPr lang="es-ES_tradnl" dirty="0"/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012FCE57-C3D0-9C4A-B6B9-EA299F3708C8}"/>
              </a:ext>
            </a:extLst>
          </p:cNvPr>
          <p:cNvSpPr txBox="1">
            <a:spLocks/>
          </p:cNvSpPr>
          <p:nvPr/>
        </p:nvSpPr>
        <p:spPr>
          <a:xfrm>
            <a:off x="6853236" y="1616420"/>
            <a:ext cx="3281363" cy="1325563"/>
          </a:xfrm>
          <a:prstGeom prst="rect">
            <a:avLst/>
          </a:prstGeom>
          <a:solidFill>
            <a:srgbClr val="152B48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_tradnl" sz="2200" dirty="0">
                <a:solidFill>
                  <a:schemeClr val="bg1"/>
                </a:solidFill>
              </a:rPr>
              <a:t>16% </a:t>
            </a:r>
          </a:p>
          <a:p>
            <a:pPr marL="0" indent="0" algn="ctr">
              <a:buNone/>
            </a:pPr>
            <a:r>
              <a:rPr lang="es-ES_tradnl" sz="2200" dirty="0">
                <a:solidFill>
                  <a:schemeClr val="bg1"/>
                </a:solidFill>
              </a:rPr>
              <a:t>POLIMICROBIANOS.</a:t>
            </a:r>
          </a:p>
        </p:txBody>
      </p:sp>
      <p:sp>
        <p:nvSpPr>
          <p:cNvPr id="6" name="Flecha derecha 5">
            <a:extLst>
              <a:ext uri="{FF2B5EF4-FFF2-40B4-BE49-F238E27FC236}">
                <a16:creationId xmlns:a16="http://schemas.microsoft.com/office/drawing/2014/main" id="{06839AFF-86BE-624E-8A95-66CB2724F617}"/>
              </a:ext>
            </a:extLst>
          </p:cNvPr>
          <p:cNvSpPr/>
          <p:nvPr/>
        </p:nvSpPr>
        <p:spPr>
          <a:xfrm>
            <a:off x="4829176" y="2130157"/>
            <a:ext cx="1402556" cy="655906"/>
          </a:xfrm>
          <a:prstGeom prst="rightArrow">
            <a:avLst/>
          </a:prstGeom>
          <a:solidFill>
            <a:srgbClr val="00AAA7"/>
          </a:solidFill>
          <a:ln>
            <a:solidFill>
              <a:srgbClr val="00AAA7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0045E88F-AE43-144E-A935-487B773854B1}"/>
              </a:ext>
            </a:extLst>
          </p:cNvPr>
          <p:cNvSpPr/>
          <p:nvPr/>
        </p:nvSpPr>
        <p:spPr>
          <a:xfrm>
            <a:off x="4714873" y="6220591"/>
            <a:ext cx="71580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1200" dirty="0">
                <a:solidFill>
                  <a:srgbClr val="152B48"/>
                </a:solidFill>
                <a:latin typeface="Montserrat" pitchFamily="2" charset="77"/>
                <a:cs typeface="Arial" panose="020B0604020202020204" pitchFamily="34" charset="0"/>
              </a:rPr>
              <a:t>Pyogenic and Amebic Infections of the Liver. Gastroenterol Clin North Am. 2020 Jun;49(2):361-377</a:t>
            </a:r>
            <a:endParaRPr lang="es-ES_tradnl" sz="1200" dirty="0">
              <a:solidFill>
                <a:srgbClr val="152B48"/>
              </a:solidFill>
              <a:latin typeface="Montserrat" pitchFamily="2" charset="7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425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D6319B-659F-5F41-88E1-C48607804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28637"/>
            <a:ext cx="10515600" cy="1325563"/>
          </a:xfrm>
        </p:spPr>
        <p:txBody>
          <a:bodyPr/>
          <a:lstStyle/>
          <a:p>
            <a:r>
              <a:rPr lang="es-ES_tradnl" dirty="0"/>
              <a:t>ABSCESO PIÓGENO</a:t>
            </a:r>
            <a:br>
              <a:rPr lang="es-ES_tradnl" dirty="0"/>
            </a:br>
            <a:r>
              <a:rPr lang="es-ES_tradnl" sz="2800" dirty="0">
                <a:solidFill>
                  <a:srgbClr val="152B48"/>
                </a:solidFill>
              </a:rPr>
              <a:t>Epidemiología </a:t>
            </a:r>
            <a:r>
              <a:rPr lang="es-ES_tradnl" dirty="0"/>
              <a:t>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1530C2-B70E-814D-8D10-8F68BA8CB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65818"/>
            <a:ext cx="11125199" cy="209039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ES_tradnl" sz="2200" dirty="0"/>
              <a:t>EEUU 80% de los abscesos hepáticos </a:t>
            </a:r>
            <a:r>
              <a:rPr lang="es-ES_tradnl" sz="2200" dirty="0">
                <a:sym typeface="Wingdings" pitchFamily="2" charset="2"/>
              </a:rPr>
              <a:t> i</a:t>
            </a:r>
            <a:r>
              <a:rPr lang="es-ES_tradnl" sz="2200" dirty="0"/>
              <a:t>ncidencia 4.1 por cada 100.000 hab.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China 5.6 por cada 100.000 </a:t>
            </a:r>
            <a:r>
              <a:rPr lang="es-ES_tradnl" sz="2200" dirty="0" err="1"/>
              <a:t>hab</a:t>
            </a:r>
            <a:r>
              <a:rPr lang="es-ES_tradnl" sz="2200" dirty="0"/>
              <a:t>, y </a:t>
            </a:r>
            <a:r>
              <a:rPr lang="es-ES_tradnl" sz="2200" dirty="0" err="1"/>
              <a:t>Taiwan</a:t>
            </a:r>
            <a:r>
              <a:rPr lang="es-ES_tradnl" sz="2200" dirty="0"/>
              <a:t> 17.6 por cada 100.000 hab.</a:t>
            </a:r>
          </a:p>
          <a:p>
            <a:pPr>
              <a:lnSpc>
                <a:spcPct val="100000"/>
              </a:lnSpc>
            </a:pPr>
            <a:endParaRPr lang="es-ES_tradnl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62EFC67-6A13-6740-B1A2-7F7EB5257FE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898254" y="3773010"/>
            <a:ext cx="6912746" cy="241334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ES_tradnl" sz="2400" b="1" dirty="0">
                <a:solidFill>
                  <a:srgbClr val="00AAA7"/>
                </a:solidFill>
              </a:rPr>
              <a:t>Factores de riesgo: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DM, desnutrición e inmunosupresión.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Hombres &gt; mujeres.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11.9 mayor riesgo en personas de 65 a 84 años.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1C1897A-31EC-D149-8368-B5B0152BE15C}"/>
              </a:ext>
            </a:extLst>
          </p:cNvPr>
          <p:cNvSpPr/>
          <p:nvPr/>
        </p:nvSpPr>
        <p:spPr>
          <a:xfrm>
            <a:off x="4775608" y="6186356"/>
            <a:ext cx="71580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1200" dirty="0">
                <a:solidFill>
                  <a:srgbClr val="152B48"/>
                </a:solidFill>
                <a:latin typeface="Montserrat" pitchFamily="2" charset="77"/>
                <a:cs typeface="Arial" panose="020B0604020202020204" pitchFamily="34" charset="0"/>
              </a:rPr>
              <a:t>Pyogenic and Amebic Infections of the Liver. Gastroenterol Clin North Am. 2020 Jun;49(2):361-377</a:t>
            </a:r>
            <a:endParaRPr lang="es-ES_tradnl" sz="1200" dirty="0">
              <a:solidFill>
                <a:srgbClr val="152B48"/>
              </a:solidFill>
              <a:latin typeface="Montserrat" pitchFamily="2" charset="7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064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8B356A-F61E-484D-9ADB-7AE008544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750" y="365125"/>
            <a:ext cx="10934700" cy="171132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ES_tradnl" dirty="0"/>
              <a:t>ABSCESO PIÓGENO</a:t>
            </a:r>
            <a:br>
              <a:rPr lang="es-ES_tradnl" dirty="0"/>
            </a:br>
            <a:r>
              <a:rPr lang="es-ES_tradnl" sz="2800" dirty="0">
                <a:solidFill>
                  <a:srgbClr val="152B48"/>
                </a:solidFill>
              </a:rPr>
              <a:t>Fisiopatología </a:t>
            </a:r>
            <a:r>
              <a:rPr lang="es-ES_tradnl" sz="2800" b="1" dirty="0">
                <a:solidFill>
                  <a:srgbClr val="152B48"/>
                </a:solidFill>
              </a:rPr>
              <a:t>  </a:t>
            </a:r>
            <a:r>
              <a:rPr lang="es-ES_tradnl" sz="2800" dirty="0">
                <a:solidFill>
                  <a:srgbClr val="152B48"/>
                </a:solidFill>
              </a:rPr>
              <a:t>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EA06B4A-5F96-464E-A8DE-9C07FFC529B3}"/>
              </a:ext>
            </a:extLst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71279" y="1535838"/>
            <a:ext cx="5431790" cy="447434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55411A17-BE0F-D046-9B05-C260D38ADA1D}"/>
              </a:ext>
            </a:extLst>
          </p:cNvPr>
          <p:cNvSpPr/>
          <p:nvPr/>
        </p:nvSpPr>
        <p:spPr>
          <a:xfrm>
            <a:off x="6376628" y="6354375"/>
            <a:ext cx="53823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1200" dirty="0">
                <a:solidFill>
                  <a:srgbClr val="152B48"/>
                </a:solidFill>
                <a:latin typeface="Montserrat" pitchFamily="2" charset="77"/>
              </a:rPr>
              <a:t>J Clin Transl Hepatol. 2016 Jun 28; 4(2): 158–168.</a:t>
            </a:r>
            <a:endParaRPr lang="es-ES_tradnl" sz="1200" dirty="0">
              <a:solidFill>
                <a:srgbClr val="152B48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082644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2A4436-0796-EB4C-9351-1FF339628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359334"/>
            <a:ext cx="10515600" cy="1325563"/>
          </a:xfrm>
        </p:spPr>
        <p:txBody>
          <a:bodyPr/>
          <a:lstStyle/>
          <a:p>
            <a:r>
              <a:rPr lang="es-ES_tradnl" dirty="0"/>
              <a:t>ABSCESO PIÓGENO</a:t>
            </a:r>
            <a:br>
              <a:rPr lang="es-ES_tradnl" dirty="0"/>
            </a:br>
            <a:r>
              <a:rPr lang="es-ES_tradnl" sz="2800" dirty="0">
                <a:solidFill>
                  <a:srgbClr val="152B48"/>
                </a:solidFill>
              </a:rPr>
              <a:t>Etiología </a:t>
            </a:r>
            <a:r>
              <a:rPr lang="es-ES_tradnl" dirty="0"/>
              <a:t>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F462A3-1824-4141-92A2-CED5F99D2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514" y="1683758"/>
            <a:ext cx="11258549" cy="209039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ES_tradnl" sz="2200" b="1" dirty="0">
                <a:solidFill>
                  <a:srgbClr val="00AAA7"/>
                </a:solidFill>
              </a:rPr>
              <a:t>Infecciones biliares:</a:t>
            </a:r>
          </a:p>
          <a:p>
            <a:pPr>
              <a:lnSpc>
                <a:spcPct val="100000"/>
              </a:lnSpc>
            </a:pPr>
            <a:r>
              <a:rPr lang="es-ES_tradnl" dirty="0"/>
              <a:t>50-60% de los abscesos piógenos.</a:t>
            </a:r>
          </a:p>
          <a:p>
            <a:pPr>
              <a:lnSpc>
                <a:spcPct val="100000"/>
              </a:lnSpc>
            </a:pPr>
            <a:r>
              <a:rPr lang="es-ES_tradnl" dirty="0"/>
              <a:t>Mayor edad &gt; incidencia de enfermedad biliar.</a:t>
            </a:r>
          </a:p>
          <a:p>
            <a:pPr>
              <a:lnSpc>
                <a:spcPct val="100000"/>
              </a:lnSpc>
            </a:pPr>
            <a:r>
              <a:rPr lang="es-ES_tradnl" dirty="0"/>
              <a:t>Obstrucción biliar, instrumentación, </a:t>
            </a:r>
            <a:r>
              <a:rPr lang="es-ES_tradnl" dirty="0" err="1"/>
              <a:t>coledocolitiasis</a:t>
            </a:r>
            <a:r>
              <a:rPr lang="es-ES_tradnl" dirty="0"/>
              <a:t>, enfermedad de </a:t>
            </a:r>
            <a:r>
              <a:rPr lang="es-ES_tradnl" dirty="0" err="1"/>
              <a:t>Caroli</a:t>
            </a:r>
            <a:r>
              <a:rPr lang="es-ES_tradnl" dirty="0"/>
              <a:t>. 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CBD308F-2067-2B49-A2B2-50350D504C8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19694" y="3638867"/>
            <a:ext cx="7522346" cy="2767013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s-ES_tradnl" sz="2200" b="1" dirty="0">
                <a:solidFill>
                  <a:srgbClr val="00AAA7"/>
                </a:solidFill>
              </a:rPr>
              <a:t>Infecciones </a:t>
            </a:r>
            <a:r>
              <a:rPr lang="es-ES_tradnl" sz="2200" b="1" dirty="0" err="1">
                <a:solidFill>
                  <a:srgbClr val="00AAA7"/>
                </a:solidFill>
              </a:rPr>
              <a:t>intraabdominales</a:t>
            </a:r>
            <a:r>
              <a:rPr lang="es-ES_tradnl" sz="2200" b="1" dirty="0">
                <a:solidFill>
                  <a:srgbClr val="00AAA7"/>
                </a:solidFill>
              </a:rPr>
              <a:t>:</a:t>
            </a:r>
          </a:p>
          <a:p>
            <a:pPr>
              <a:lnSpc>
                <a:spcPct val="110000"/>
              </a:lnSpc>
            </a:pPr>
            <a:r>
              <a:rPr lang="es-ES_tradnl" dirty="0"/>
              <a:t>10-20% de abscesos piógenos.</a:t>
            </a:r>
          </a:p>
          <a:p>
            <a:pPr>
              <a:lnSpc>
                <a:spcPct val="110000"/>
              </a:lnSpc>
            </a:pPr>
            <a:r>
              <a:rPr lang="es-ES_tradnl" dirty="0"/>
              <a:t>Siembra infecciosa en la vena porta.</a:t>
            </a:r>
          </a:p>
          <a:p>
            <a:pPr>
              <a:lnSpc>
                <a:spcPct val="110000"/>
              </a:lnSpc>
            </a:pPr>
            <a:r>
              <a:rPr lang="es-ES_tradnl" dirty="0"/>
              <a:t>Apendicitis, </a:t>
            </a:r>
            <a:r>
              <a:rPr lang="es-ES_tradnl" dirty="0" err="1"/>
              <a:t>diverticulitis</a:t>
            </a:r>
            <a:r>
              <a:rPr lang="es-ES_tradnl" dirty="0"/>
              <a:t>,  tumores </a:t>
            </a:r>
            <a:r>
              <a:rPr lang="es-ES_tradnl" dirty="0" err="1"/>
              <a:t>sobreinfectados</a:t>
            </a:r>
            <a:r>
              <a:rPr lang="es-ES_tradnl" dirty="0"/>
              <a:t>, EEI.</a:t>
            </a:r>
          </a:p>
          <a:p>
            <a:pPr>
              <a:lnSpc>
                <a:spcPct val="110000"/>
              </a:lnSpc>
            </a:pPr>
            <a:r>
              <a:rPr lang="es-ES_tradnl" dirty="0"/>
              <a:t>Hígado derecho.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618C87A4-CBC7-F146-9F75-F94437A8C88C}"/>
              </a:ext>
            </a:extLst>
          </p:cNvPr>
          <p:cNvSpPr/>
          <p:nvPr/>
        </p:nvSpPr>
        <p:spPr>
          <a:xfrm>
            <a:off x="4720840" y="6267833"/>
            <a:ext cx="71580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1200" dirty="0">
                <a:solidFill>
                  <a:srgbClr val="152B48"/>
                </a:solidFill>
                <a:latin typeface="Montserrat" pitchFamily="2" charset="77"/>
                <a:cs typeface="Arial" panose="020B0604020202020204" pitchFamily="34" charset="0"/>
              </a:rPr>
              <a:t>Pyogenic and Amebic Infections of the Liver. Gastroenterol Clin North Am. 2020 Jun;49(2):361-377</a:t>
            </a:r>
            <a:endParaRPr lang="es-ES_tradnl" sz="1200" dirty="0">
              <a:solidFill>
                <a:srgbClr val="152B48"/>
              </a:solidFill>
              <a:latin typeface="Montserrat" pitchFamily="2" charset="7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913647"/>
      </p:ext>
    </p:extLst>
  </p:cSld>
  <p:clrMapOvr>
    <a:masterClrMapping/>
  </p:clrMapOvr>
</p:sld>
</file>

<file path=ppt/theme/theme1.xml><?xml version="1.0" encoding="utf-8"?>
<a:theme xmlns:a="http://schemas.openxmlformats.org/drawingml/2006/main" name="F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" id="{48CED3A4-50DD-CD4C-8E17-C0725B942D0F}" vid="{1DD43C5C-D51E-B240-9192-C1191E89AF83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4041</Words>
  <Application>Microsoft Office PowerPoint</Application>
  <PresentationFormat>Panorámica</PresentationFormat>
  <Paragraphs>488</Paragraphs>
  <Slides>30</Slides>
  <Notes>27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6" baseType="lpstr">
      <vt:lpstr>Arial</vt:lpstr>
      <vt:lpstr>Calibri</vt:lpstr>
      <vt:lpstr>Montserrat</vt:lpstr>
      <vt:lpstr>Symbol</vt:lpstr>
      <vt:lpstr>Wingdings</vt:lpstr>
      <vt:lpstr>FR</vt:lpstr>
      <vt:lpstr>ABSCESO HEPÁTICO </vt:lpstr>
      <vt:lpstr>CRONOGRAMA </vt:lpstr>
      <vt:lpstr>DEFINICIÓN </vt:lpstr>
      <vt:lpstr>EPIDEMIOLOGÍA </vt:lpstr>
      <vt:lpstr>FACTORES DE RIESGO </vt:lpstr>
      <vt:lpstr>ABSCESO PIÓGENO </vt:lpstr>
      <vt:lpstr>ABSCESO PIÓGENO Epidemiología  </vt:lpstr>
      <vt:lpstr>ABSCESO PIÓGENO Fisiopatología    </vt:lpstr>
      <vt:lpstr>ABSCESO PIÓGENO Etiología  </vt:lpstr>
      <vt:lpstr>ABSCESO PIÓGENO Etiología  </vt:lpstr>
      <vt:lpstr>ABSCESO PIÓGENO Etiología  </vt:lpstr>
      <vt:lpstr>ABSCESO PIÓGENO Etiología  </vt:lpstr>
      <vt:lpstr>ABSCESO PIÓGENO Etiología  </vt:lpstr>
      <vt:lpstr>ABSCESO AMEBIANO Epidemiología  </vt:lpstr>
      <vt:lpstr>ABSCESO AMEBIANO Fisiopatología   </vt:lpstr>
      <vt:lpstr>CLÍNICA </vt:lpstr>
      <vt:lpstr>LABORATORIOS </vt:lpstr>
      <vt:lpstr>AYUDAS DIAGNÓSTICAS </vt:lpstr>
      <vt:lpstr>AYUDAS DIAGNÓSTICAS </vt:lpstr>
      <vt:lpstr>AYUDAS DIAGNÓSTICAS </vt:lpstr>
      <vt:lpstr>AYUDAS DIAGNÓSTICAS </vt:lpstr>
      <vt:lpstr>ESTUDIOS MICROBIOLÓGICOS </vt:lpstr>
      <vt:lpstr>TRATAMIENTO Antibióticos  </vt:lpstr>
      <vt:lpstr>TRATAMIENTO Antibióticos  </vt:lpstr>
      <vt:lpstr>TRATAMIENTO Drenaje percutáneo  </vt:lpstr>
      <vt:lpstr>TRATAMIENTO Cirugía  </vt:lpstr>
      <vt:lpstr>COMPLICACIONES</vt:lpstr>
      <vt:lpstr>PRONÓSTICO </vt:lpstr>
      <vt:lpstr>SEGUIMIENTO </vt:lpstr>
      <vt:lpstr>GRACIAS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ABSCESO HEPÁTICO</dc:title>
  <dc:creator>Sandra Sepúlveda Bastilla</dc:creator>
  <cp:lastModifiedBy>User</cp:lastModifiedBy>
  <cp:revision>12</cp:revision>
  <dcterms:created xsi:type="dcterms:W3CDTF">2021-02-20T23:24:30Z</dcterms:created>
  <dcterms:modified xsi:type="dcterms:W3CDTF">2021-04-08T17:33:29Z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473452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