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image/tiff" Extension="tiff"/>
  <Default ContentType="image/png" Extension="tmp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  <Override ContentType="application/vnd.openxmlformats-officedocument.theme+xml" PartName="/ppt/theme/them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drawingml.diagramData+xml" PartName="/ppt/diagrams/data1.xml"/>
  <Override ContentType="application/vnd.openxmlformats-officedocument.drawingml.diagramLayout+xml" PartName="/ppt/diagrams/layout1.xml"/>
  <Override ContentType="application/vnd.openxmlformats-officedocument.drawingml.diagramStyle+xml" PartName="/ppt/diagrams/quickStyle1.xml"/>
  <Override ContentType="application/vnd.openxmlformats-officedocument.drawingml.diagramColors+xml" PartName="/ppt/diagrams/colors1.xml"/>
  <Override ContentType="application/vnd.ms-office.drawingml.diagramDrawing+xml" PartName="/ppt/diagrams/drawing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drawingml.diagramData+xml" PartName="/ppt/diagrams/data2.xml"/>
  <Override ContentType="application/vnd.openxmlformats-officedocument.drawingml.diagramLayout+xml" PartName="/ppt/diagrams/layout2.xml"/>
  <Override ContentType="application/vnd.openxmlformats-officedocument.drawingml.diagramStyle+xml" PartName="/ppt/diagrams/quickStyle2.xml"/>
  <Override ContentType="application/vnd.openxmlformats-officedocument.drawingml.diagramColors+xml" PartName="/ppt/diagrams/colors2.xml"/>
  <Override ContentType="application/vnd.ms-office.drawingml.diagramDrawing+xml" PartName="/ppt/diagrams/drawing2.xml"/>
  <Override ContentType="application/vnd.openxmlformats-officedocument.presentationml.notesSlide+xml" PartName="/ppt/notesSlides/notesSlide14.xml"/>
  <Override ContentType="application/vnd.openxmlformats-officedocument.drawingml.diagramData+xml" PartName="/ppt/diagrams/data3.xml"/>
  <Override ContentType="application/vnd.openxmlformats-officedocument.drawingml.diagramLayout+xml" PartName="/ppt/diagrams/layout3.xml"/>
  <Override ContentType="application/vnd.openxmlformats-officedocument.drawingml.diagramStyle+xml" PartName="/ppt/diagrams/quickStyle3.xml"/>
  <Override ContentType="application/vnd.openxmlformats-officedocument.drawingml.diagramColors+xml" PartName="/ppt/diagrams/colors3.xml"/>
  <Override ContentType="application/vnd.ms-office.drawingml.diagramDrawing+xml" PartName="/ppt/diagrams/drawing3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19.xml"/>
  <Override ContentType="application/vnd.openxmlformats-package.core-properties+xml" PartName="/docProps/core.xml"/>
  <Override ContentType="application/vnd.openxmlformats-officedocument.extended-properties+xml" PartName="/docProps/app.xml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0"/>
  </p:notesMasterIdLst>
  <p:sldIdLst>
    <p:sldId id="256" r:id="rId2"/>
    <p:sldId id="257" r:id="rId3"/>
    <p:sldId id="259" r:id="rId4"/>
    <p:sldId id="260" r:id="rId5"/>
    <p:sldId id="263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3" r:id="rId16"/>
    <p:sldId id="274" r:id="rId17"/>
    <p:sldId id="275" r:id="rId18"/>
    <p:sldId id="272" r:id="rId19"/>
    <p:sldId id="276" r:id="rId20"/>
    <p:sldId id="277" r:id="rId21"/>
    <p:sldId id="278" r:id="rId22"/>
    <p:sldId id="279" r:id="rId23"/>
    <p:sldId id="280" r:id="rId24"/>
    <p:sldId id="287" r:id="rId25"/>
    <p:sldId id="288" r:id="rId26"/>
    <p:sldId id="289" r:id="rId27"/>
    <p:sldId id="290" r:id="rId28"/>
    <p:sldId id="291" r:id="rId29"/>
    <p:sldId id="293" r:id="rId30"/>
    <p:sldId id="294" r:id="rId31"/>
    <p:sldId id="295" r:id="rId32"/>
    <p:sldId id="297" r:id="rId33"/>
    <p:sldId id="298" r:id="rId34"/>
    <p:sldId id="296" r:id="rId35"/>
    <p:sldId id="299" r:id="rId36"/>
    <p:sldId id="300" r:id="rId37"/>
    <p:sldId id="301" r:id="rId38"/>
    <p:sldId id="302" r:id="rId39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52B48"/>
    <a:srgbClr val="00AAA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12C8C85-51F0-491E-9774-3900AFEF0FD7}" styleName="Estilo claro 2 - Acento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77370"/>
  </p:normalViewPr>
  <p:slideViewPr>
    <p:cSldViewPr snapToGrid="0" snapToObjects="1">
      <p:cViewPr varScale="1">
        <p:scale>
          <a:sx n="67" d="100"/>
          <a:sy n="67" d="100"/>
        </p:scale>
        <p:origin x="124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01159F-066D-C44C-B897-54A40E69F9D0}" type="doc">
      <dgm:prSet loTypeId="urn:microsoft.com/office/officeart/2005/8/layout/hProcess9" loCatId="process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s-ES"/>
        </a:p>
      </dgm:t>
    </dgm:pt>
    <dgm:pt modelId="{7F08228A-071E-A049-B4C0-CF5DC6C54973}">
      <dgm:prSet/>
      <dgm:spPr/>
      <dgm:t>
        <a:bodyPr/>
        <a:lstStyle/>
        <a:p>
          <a:r>
            <a:rPr lang="es-ES_tradnl">
              <a:latin typeface="Montserrat" pitchFamily="2" charset="77"/>
            </a:rPr>
            <a:t>¿Tamaño del aneurisma y tasa de crecimiento?</a:t>
          </a:r>
          <a:endParaRPr lang="es-CO">
            <a:latin typeface="Montserrat" pitchFamily="2" charset="77"/>
          </a:endParaRPr>
        </a:p>
      </dgm:t>
    </dgm:pt>
    <dgm:pt modelId="{F8B4618E-F65F-D24D-B5B1-F12BEDB3B960}" type="parTrans" cxnId="{68422EFE-1DCF-394B-8B68-61870952390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5DDDFCB6-8BA6-864E-AE7F-EE2C3BF3E3F8}" type="sibTrans" cxnId="{68422EFE-1DCF-394B-8B68-61870952390F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2304025-9AC3-6343-BD71-2DBB3EC7582E}">
      <dgm:prSet/>
      <dgm:spPr/>
      <dgm:t>
        <a:bodyPr/>
        <a:lstStyle/>
        <a:p>
          <a:r>
            <a:rPr lang="es-ES_tradnl">
              <a:latin typeface="Montserrat" pitchFamily="2" charset="77"/>
            </a:rPr>
            <a:t>¿Cuál es el riesgo operatorio?</a:t>
          </a:r>
          <a:endParaRPr lang="es-CO">
            <a:latin typeface="Montserrat" pitchFamily="2" charset="77"/>
          </a:endParaRPr>
        </a:p>
      </dgm:t>
    </dgm:pt>
    <dgm:pt modelId="{0335CBFC-5924-4C4B-B52E-DCB42629DCA5}" type="parTrans" cxnId="{B574B9A2-72E2-E44B-906C-38A9F6392B6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076FB35-48BE-E74A-A2F3-CFFD507C4D16}" type="sibTrans" cxnId="{B574B9A2-72E2-E44B-906C-38A9F6392B6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65E6F27-5ACF-4045-A985-94C76C5B5A20}">
      <dgm:prSet/>
      <dgm:spPr/>
      <dgm:t>
        <a:bodyPr/>
        <a:lstStyle/>
        <a:p>
          <a:r>
            <a:rPr lang="es-ES_tradnl">
              <a:latin typeface="Montserrat" pitchFamily="2" charset="77"/>
            </a:rPr>
            <a:t>¿Cuál es la anatomía del aneurisma? </a:t>
          </a:r>
          <a:endParaRPr lang="es-CO">
            <a:latin typeface="Montserrat" pitchFamily="2" charset="77"/>
          </a:endParaRPr>
        </a:p>
      </dgm:t>
    </dgm:pt>
    <dgm:pt modelId="{91DD3567-8731-A143-B35C-2AF9B9B16D28}" type="parTrans" cxnId="{27728E4F-9C69-3D4F-B70C-101AC526341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DCA1BF4A-DF66-4C4E-B9D7-81C92C7A7FB3}" type="sibTrans" cxnId="{27728E4F-9C69-3D4F-B70C-101AC5263419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AC330BA-BD7F-D54A-9EC8-D99AE4DB2B87}" type="pres">
      <dgm:prSet presAssocID="{4201159F-066D-C44C-B897-54A40E69F9D0}" presName="CompostProcess" presStyleCnt="0">
        <dgm:presLayoutVars>
          <dgm:dir/>
          <dgm:resizeHandles val="exact"/>
        </dgm:presLayoutVars>
      </dgm:prSet>
      <dgm:spPr/>
    </dgm:pt>
    <dgm:pt modelId="{94E66E64-8F25-BA49-B50B-A50C9CA26ACD}" type="pres">
      <dgm:prSet presAssocID="{4201159F-066D-C44C-B897-54A40E69F9D0}" presName="arrow" presStyleLbl="bgShp" presStyleIdx="0" presStyleCnt="1"/>
      <dgm:spPr/>
    </dgm:pt>
    <dgm:pt modelId="{9DC7EF0C-77C7-FD4B-AD51-EF674883F6F6}" type="pres">
      <dgm:prSet presAssocID="{4201159F-066D-C44C-B897-54A40E69F9D0}" presName="linearProcess" presStyleCnt="0"/>
      <dgm:spPr/>
    </dgm:pt>
    <dgm:pt modelId="{C9A8EBBB-C4F0-C547-AFE5-BEAA3F3F759B}" type="pres">
      <dgm:prSet presAssocID="{7F08228A-071E-A049-B4C0-CF5DC6C54973}" presName="textNode" presStyleLbl="node1" presStyleIdx="0" presStyleCnt="3">
        <dgm:presLayoutVars>
          <dgm:bulletEnabled val="1"/>
        </dgm:presLayoutVars>
      </dgm:prSet>
      <dgm:spPr/>
    </dgm:pt>
    <dgm:pt modelId="{273494D5-FC0D-3649-8708-A15446AD54F5}" type="pres">
      <dgm:prSet presAssocID="{5DDDFCB6-8BA6-864E-AE7F-EE2C3BF3E3F8}" presName="sibTrans" presStyleCnt="0"/>
      <dgm:spPr/>
    </dgm:pt>
    <dgm:pt modelId="{DA23D383-9859-6B4E-B225-F06B09D72FE2}" type="pres">
      <dgm:prSet presAssocID="{E2304025-9AC3-6343-BD71-2DBB3EC7582E}" presName="textNode" presStyleLbl="node1" presStyleIdx="1" presStyleCnt="3">
        <dgm:presLayoutVars>
          <dgm:bulletEnabled val="1"/>
        </dgm:presLayoutVars>
      </dgm:prSet>
      <dgm:spPr/>
    </dgm:pt>
    <dgm:pt modelId="{C1F9C204-4A63-4B44-A368-D7399C1B0569}" type="pres">
      <dgm:prSet presAssocID="{B076FB35-48BE-E74A-A2F3-CFFD507C4D16}" presName="sibTrans" presStyleCnt="0"/>
      <dgm:spPr/>
    </dgm:pt>
    <dgm:pt modelId="{C0D27849-17F6-A847-A1F4-99CFDA13EE87}" type="pres">
      <dgm:prSet presAssocID="{365E6F27-5ACF-4045-A985-94C76C5B5A20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67EFD311-923D-3848-B507-0C161C8F9325}" type="presOf" srcId="{365E6F27-5ACF-4045-A985-94C76C5B5A20}" destId="{C0D27849-17F6-A847-A1F4-99CFDA13EE87}" srcOrd="0" destOrd="0" presId="urn:microsoft.com/office/officeart/2005/8/layout/hProcess9"/>
    <dgm:cxn modelId="{3961EC21-03E9-E442-AE30-5911A9DA73E9}" type="presOf" srcId="{4201159F-066D-C44C-B897-54A40E69F9D0}" destId="{9AC330BA-BD7F-D54A-9EC8-D99AE4DB2B87}" srcOrd="0" destOrd="0" presId="urn:microsoft.com/office/officeart/2005/8/layout/hProcess9"/>
    <dgm:cxn modelId="{D986322D-1734-BC44-85E3-FF4FE315C5DF}" type="presOf" srcId="{E2304025-9AC3-6343-BD71-2DBB3EC7582E}" destId="{DA23D383-9859-6B4E-B225-F06B09D72FE2}" srcOrd="0" destOrd="0" presId="urn:microsoft.com/office/officeart/2005/8/layout/hProcess9"/>
    <dgm:cxn modelId="{27728E4F-9C69-3D4F-B70C-101AC5263419}" srcId="{4201159F-066D-C44C-B897-54A40E69F9D0}" destId="{365E6F27-5ACF-4045-A985-94C76C5B5A20}" srcOrd="2" destOrd="0" parTransId="{91DD3567-8731-A143-B35C-2AF9B9B16D28}" sibTransId="{DCA1BF4A-DF66-4C4E-B9D7-81C92C7A7FB3}"/>
    <dgm:cxn modelId="{B574B9A2-72E2-E44B-906C-38A9F6392B69}" srcId="{4201159F-066D-C44C-B897-54A40E69F9D0}" destId="{E2304025-9AC3-6343-BD71-2DBB3EC7582E}" srcOrd="1" destOrd="0" parTransId="{0335CBFC-5924-4C4B-B52E-DCB42629DCA5}" sibTransId="{B076FB35-48BE-E74A-A2F3-CFFD507C4D16}"/>
    <dgm:cxn modelId="{835A87E8-AB28-754D-947B-FB76926FAEBD}" type="presOf" srcId="{7F08228A-071E-A049-B4C0-CF5DC6C54973}" destId="{C9A8EBBB-C4F0-C547-AFE5-BEAA3F3F759B}" srcOrd="0" destOrd="0" presId="urn:microsoft.com/office/officeart/2005/8/layout/hProcess9"/>
    <dgm:cxn modelId="{68422EFE-1DCF-394B-8B68-61870952390F}" srcId="{4201159F-066D-C44C-B897-54A40E69F9D0}" destId="{7F08228A-071E-A049-B4C0-CF5DC6C54973}" srcOrd="0" destOrd="0" parTransId="{F8B4618E-F65F-D24D-B5B1-F12BEDB3B960}" sibTransId="{5DDDFCB6-8BA6-864E-AE7F-EE2C3BF3E3F8}"/>
    <dgm:cxn modelId="{2E1B5FBC-DC9D-E54C-8445-2C8E19C8CC49}" type="presParOf" srcId="{9AC330BA-BD7F-D54A-9EC8-D99AE4DB2B87}" destId="{94E66E64-8F25-BA49-B50B-A50C9CA26ACD}" srcOrd="0" destOrd="0" presId="urn:microsoft.com/office/officeart/2005/8/layout/hProcess9"/>
    <dgm:cxn modelId="{42AF89B6-76FB-4F41-A519-DEB2EE2C24CA}" type="presParOf" srcId="{9AC330BA-BD7F-D54A-9EC8-D99AE4DB2B87}" destId="{9DC7EF0C-77C7-FD4B-AD51-EF674883F6F6}" srcOrd="1" destOrd="0" presId="urn:microsoft.com/office/officeart/2005/8/layout/hProcess9"/>
    <dgm:cxn modelId="{90C7164A-ABAA-594F-A6A5-1495C9BB66C3}" type="presParOf" srcId="{9DC7EF0C-77C7-FD4B-AD51-EF674883F6F6}" destId="{C9A8EBBB-C4F0-C547-AFE5-BEAA3F3F759B}" srcOrd="0" destOrd="0" presId="urn:microsoft.com/office/officeart/2005/8/layout/hProcess9"/>
    <dgm:cxn modelId="{D35A3803-A8D8-FE49-9A0A-C32AB2A41C3E}" type="presParOf" srcId="{9DC7EF0C-77C7-FD4B-AD51-EF674883F6F6}" destId="{273494D5-FC0D-3649-8708-A15446AD54F5}" srcOrd="1" destOrd="0" presId="urn:microsoft.com/office/officeart/2005/8/layout/hProcess9"/>
    <dgm:cxn modelId="{88D8C2D8-6179-FB4F-831E-412870EDE16C}" type="presParOf" srcId="{9DC7EF0C-77C7-FD4B-AD51-EF674883F6F6}" destId="{DA23D383-9859-6B4E-B225-F06B09D72FE2}" srcOrd="2" destOrd="0" presId="urn:microsoft.com/office/officeart/2005/8/layout/hProcess9"/>
    <dgm:cxn modelId="{08109973-5642-0F4A-A1DD-03E16C337D63}" type="presParOf" srcId="{9DC7EF0C-77C7-FD4B-AD51-EF674883F6F6}" destId="{C1F9C204-4A63-4B44-A368-D7399C1B0569}" srcOrd="3" destOrd="0" presId="urn:microsoft.com/office/officeart/2005/8/layout/hProcess9"/>
    <dgm:cxn modelId="{AB6B765C-3A3A-F84F-8D41-CF91774E9121}" type="presParOf" srcId="{9DC7EF0C-77C7-FD4B-AD51-EF674883F6F6}" destId="{C0D27849-17F6-A847-A1F4-99CFDA13EE87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42C1488-A7A5-BF4E-B851-EF5B26C6CA99}" type="doc">
      <dgm:prSet loTypeId="urn:microsoft.com/office/officeart/2005/8/layout/defaul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F9B7DC0-D54B-C64D-BB6D-A5E678CDE95F}">
      <dgm:prSet phldrT="[Texto]" custT="1"/>
      <dgm:spPr/>
      <dgm:t>
        <a:bodyPr/>
        <a:lstStyle/>
        <a:p>
          <a:r>
            <a:rPr lang="es-ES" sz="2200" dirty="0">
              <a:latin typeface="Montserrat" pitchFamily="2" charset="77"/>
            </a:rPr>
            <a:t>Diámetro &gt; 5.5 cm (IA).</a:t>
          </a:r>
        </a:p>
      </dgm:t>
    </dgm:pt>
    <dgm:pt modelId="{EADE8AAE-D745-BA44-B136-A8DC8EC6CB14}" type="parTrans" cxnId="{31154416-6A1D-E848-A462-12AAE7F9277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4956755-AE4E-0143-BDBC-4460136D2DF6}" type="sibTrans" cxnId="{31154416-6A1D-E848-A462-12AAE7F9277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14316C4-5992-AD4C-A23F-920AF510C205}">
      <dgm:prSet phldrT="[Texto]" custT="1"/>
      <dgm:spPr/>
      <dgm:t>
        <a:bodyPr/>
        <a:lstStyle/>
        <a:p>
          <a:r>
            <a:rPr lang="es-ES" sz="2200" dirty="0">
              <a:latin typeface="Montserrat" pitchFamily="2" charset="77"/>
            </a:rPr>
            <a:t>Tasa de crecimiento &gt; 1.0cm/año (IIB).</a:t>
          </a:r>
        </a:p>
      </dgm:t>
    </dgm:pt>
    <dgm:pt modelId="{2108280F-FD16-A241-B6CB-BDA61A488C65}" type="parTrans" cxnId="{D7E985E9-F8DE-D744-9706-990076A6F15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44B13A9-E151-0142-98A5-D9A178F6FFCE}" type="sibTrans" cxnId="{D7E985E9-F8DE-D744-9706-990076A6F15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9828D2A3-1101-E845-AA9E-97CEFA0D8F9E}">
      <dgm:prSet phldrT="[Texto]" custT="1"/>
      <dgm:spPr/>
      <dgm:t>
        <a:bodyPr/>
        <a:lstStyle/>
        <a:p>
          <a:r>
            <a:rPr lang="es-ES" sz="2200" dirty="0">
              <a:latin typeface="Montserrat" pitchFamily="2" charset="77"/>
            </a:rPr>
            <a:t>Mujeres y hombres jóvenes de buen riesgo quirúrgico, diámetro &gt;5.0 cm (IIB).</a:t>
          </a:r>
        </a:p>
      </dgm:t>
    </dgm:pt>
    <dgm:pt modelId="{CF2EDE1E-7858-9F49-8BFD-725855114D74}" type="parTrans" cxnId="{0191AFF0-4842-5448-AF0A-1C37588DE6E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1AE3BF0C-5160-3549-875C-D0EC69C127F4}" type="sibTrans" cxnId="{0191AFF0-4842-5448-AF0A-1C37588DE6E3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4986D59-17D5-2146-B123-50B97E4983FB}" type="pres">
      <dgm:prSet presAssocID="{742C1488-A7A5-BF4E-B851-EF5B26C6CA99}" presName="diagram" presStyleCnt="0">
        <dgm:presLayoutVars>
          <dgm:dir/>
          <dgm:resizeHandles val="exact"/>
        </dgm:presLayoutVars>
      </dgm:prSet>
      <dgm:spPr/>
    </dgm:pt>
    <dgm:pt modelId="{A8F96F5B-0118-9C4F-A8FD-126107767FA1}" type="pres">
      <dgm:prSet presAssocID="{2F9B7DC0-D54B-C64D-BB6D-A5E678CDE95F}" presName="node" presStyleLbl="node1" presStyleIdx="0" presStyleCnt="3">
        <dgm:presLayoutVars>
          <dgm:bulletEnabled val="1"/>
        </dgm:presLayoutVars>
      </dgm:prSet>
      <dgm:spPr/>
    </dgm:pt>
    <dgm:pt modelId="{5A8F908C-11D7-8142-8EE3-FFD43D61E596}" type="pres">
      <dgm:prSet presAssocID="{E4956755-AE4E-0143-BDBC-4460136D2DF6}" presName="sibTrans" presStyleCnt="0"/>
      <dgm:spPr/>
    </dgm:pt>
    <dgm:pt modelId="{3F2ABD72-715C-CC4C-B668-EB3E01B35821}" type="pres">
      <dgm:prSet presAssocID="{B14316C4-5992-AD4C-A23F-920AF510C205}" presName="node" presStyleLbl="node1" presStyleIdx="1" presStyleCnt="3">
        <dgm:presLayoutVars>
          <dgm:bulletEnabled val="1"/>
        </dgm:presLayoutVars>
      </dgm:prSet>
      <dgm:spPr/>
    </dgm:pt>
    <dgm:pt modelId="{080060A3-F523-754C-A8C4-1E68B255C455}" type="pres">
      <dgm:prSet presAssocID="{B44B13A9-E151-0142-98A5-D9A178F6FFCE}" presName="sibTrans" presStyleCnt="0"/>
      <dgm:spPr/>
    </dgm:pt>
    <dgm:pt modelId="{05D9E34D-D385-D149-A926-3B9C80CD0B7E}" type="pres">
      <dgm:prSet presAssocID="{9828D2A3-1101-E845-AA9E-97CEFA0D8F9E}" presName="node" presStyleLbl="node1" presStyleIdx="2" presStyleCnt="3">
        <dgm:presLayoutVars>
          <dgm:bulletEnabled val="1"/>
        </dgm:presLayoutVars>
      </dgm:prSet>
      <dgm:spPr/>
    </dgm:pt>
  </dgm:ptLst>
  <dgm:cxnLst>
    <dgm:cxn modelId="{47155F08-7A64-B042-96CD-DCE3B40CE667}" type="presOf" srcId="{742C1488-A7A5-BF4E-B851-EF5B26C6CA99}" destId="{34986D59-17D5-2146-B123-50B97E4983FB}" srcOrd="0" destOrd="0" presId="urn:microsoft.com/office/officeart/2005/8/layout/default"/>
    <dgm:cxn modelId="{3E197A14-C5B4-4848-B5C9-DEA068D2C074}" type="presOf" srcId="{B14316C4-5992-AD4C-A23F-920AF510C205}" destId="{3F2ABD72-715C-CC4C-B668-EB3E01B35821}" srcOrd="0" destOrd="0" presId="urn:microsoft.com/office/officeart/2005/8/layout/default"/>
    <dgm:cxn modelId="{31154416-6A1D-E848-A462-12AAE7F92777}" srcId="{742C1488-A7A5-BF4E-B851-EF5B26C6CA99}" destId="{2F9B7DC0-D54B-C64D-BB6D-A5E678CDE95F}" srcOrd="0" destOrd="0" parTransId="{EADE8AAE-D745-BA44-B136-A8DC8EC6CB14}" sibTransId="{E4956755-AE4E-0143-BDBC-4460136D2DF6}"/>
    <dgm:cxn modelId="{06390C19-2FC0-A14A-95D6-6F7DAE0FD957}" type="presOf" srcId="{9828D2A3-1101-E845-AA9E-97CEFA0D8F9E}" destId="{05D9E34D-D385-D149-A926-3B9C80CD0B7E}" srcOrd="0" destOrd="0" presId="urn:microsoft.com/office/officeart/2005/8/layout/default"/>
    <dgm:cxn modelId="{38568B2E-4014-C14C-A06E-2947C0A482FE}" type="presOf" srcId="{2F9B7DC0-D54B-C64D-BB6D-A5E678CDE95F}" destId="{A8F96F5B-0118-9C4F-A8FD-126107767FA1}" srcOrd="0" destOrd="0" presId="urn:microsoft.com/office/officeart/2005/8/layout/default"/>
    <dgm:cxn modelId="{D7E985E9-F8DE-D744-9706-990076A6F15D}" srcId="{742C1488-A7A5-BF4E-B851-EF5B26C6CA99}" destId="{B14316C4-5992-AD4C-A23F-920AF510C205}" srcOrd="1" destOrd="0" parTransId="{2108280F-FD16-A241-B6CB-BDA61A488C65}" sibTransId="{B44B13A9-E151-0142-98A5-D9A178F6FFCE}"/>
    <dgm:cxn modelId="{0191AFF0-4842-5448-AF0A-1C37588DE6E3}" srcId="{742C1488-A7A5-BF4E-B851-EF5B26C6CA99}" destId="{9828D2A3-1101-E845-AA9E-97CEFA0D8F9E}" srcOrd="2" destOrd="0" parTransId="{CF2EDE1E-7858-9F49-8BFD-725855114D74}" sibTransId="{1AE3BF0C-5160-3549-875C-D0EC69C127F4}"/>
    <dgm:cxn modelId="{71B7AA52-E477-FF46-BCC7-0B482DFC61CF}" type="presParOf" srcId="{34986D59-17D5-2146-B123-50B97E4983FB}" destId="{A8F96F5B-0118-9C4F-A8FD-126107767FA1}" srcOrd="0" destOrd="0" presId="urn:microsoft.com/office/officeart/2005/8/layout/default"/>
    <dgm:cxn modelId="{ACDEBAA8-E1AB-584E-839F-B1F4CD66C228}" type="presParOf" srcId="{34986D59-17D5-2146-B123-50B97E4983FB}" destId="{5A8F908C-11D7-8142-8EE3-FFD43D61E596}" srcOrd="1" destOrd="0" presId="urn:microsoft.com/office/officeart/2005/8/layout/default"/>
    <dgm:cxn modelId="{3EB27514-1D0D-154E-A13B-9C9CF8A7CB4D}" type="presParOf" srcId="{34986D59-17D5-2146-B123-50B97E4983FB}" destId="{3F2ABD72-715C-CC4C-B668-EB3E01B35821}" srcOrd="2" destOrd="0" presId="urn:microsoft.com/office/officeart/2005/8/layout/default"/>
    <dgm:cxn modelId="{E19DD173-A2F4-3544-91F3-467EACFB56D6}" type="presParOf" srcId="{34986D59-17D5-2146-B123-50B97E4983FB}" destId="{080060A3-F523-754C-A8C4-1E68B255C455}" srcOrd="3" destOrd="0" presId="urn:microsoft.com/office/officeart/2005/8/layout/default"/>
    <dgm:cxn modelId="{BDB6C912-AD65-BD4C-B6D1-696434DE98CC}" type="presParOf" srcId="{34986D59-17D5-2146-B123-50B97E4983FB}" destId="{05D9E34D-D385-D149-A926-3B9C80CD0B7E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C1488-A7A5-BF4E-B851-EF5B26C6CA99}" type="doc">
      <dgm:prSet loTypeId="urn:microsoft.com/office/officeart/2005/8/layout/default" loCatId="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2F9B7DC0-D54B-C64D-BB6D-A5E678CDE95F}">
      <dgm:prSet phldrT="[Texto]" custT="1"/>
      <dgm:spPr/>
      <dgm:t>
        <a:bodyPr/>
        <a:lstStyle/>
        <a:p>
          <a:r>
            <a:rPr lang="es-ES" sz="2200" dirty="0">
              <a:latin typeface="Montserrat" pitchFamily="2" charset="77"/>
            </a:rPr>
            <a:t>Sintomáticos sin otra causa demostrable de dolor abdominal 24-48 horas.</a:t>
          </a:r>
        </a:p>
      </dgm:t>
    </dgm:pt>
    <dgm:pt modelId="{EADE8AAE-D745-BA44-B136-A8DC8EC6CB14}" type="parTrans" cxnId="{31154416-6A1D-E848-A462-12AAE7F9277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E4956755-AE4E-0143-BDBC-4460136D2DF6}" type="sibTrans" cxnId="{31154416-6A1D-E848-A462-12AAE7F92777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14316C4-5992-AD4C-A23F-920AF510C205}">
      <dgm:prSet phldrT="[Texto]" custT="1"/>
      <dgm:spPr/>
      <dgm:t>
        <a:bodyPr/>
        <a:lstStyle/>
        <a:p>
          <a:r>
            <a:rPr lang="es-ES" sz="2200" dirty="0">
              <a:latin typeface="Montserrat" pitchFamily="2" charset="77"/>
            </a:rPr>
            <a:t>Signos de </a:t>
          </a:r>
          <a:r>
            <a:rPr lang="es-ES" sz="2200" dirty="0" err="1">
              <a:latin typeface="Montserrat" pitchFamily="2" charset="77"/>
            </a:rPr>
            <a:t>preruptura</a:t>
          </a:r>
          <a:r>
            <a:rPr lang="es-ES" sz="2200" dirty="0">
              <a:latin typeface="Montserrat" pitchFamily="2" charset="77"/>
            </a:rPr>
            <a:t> o ruptura por </a:t>
          </a:r>
          <a:r>
            <a:rPr lang="es-ES" sz="2200" dirty="0" err="1">
              <a:latin typeface="Montserrat" pitchFamily="2" charset="77"/>
            </a:rPr>
            <a:t>angioTAC</a:t>
          </a:r>
          <a:r>
            <a:rPr lang="es-ES" sz="2200" dirty="0">
              <a:latin typeface="Montserrat" pitchFamily="2" charset="77"/>
            </a:rPr>
            <a:t> o TAC simple.</a:t>
          </a:r>
        </a:p>
      </dgm:t>
    </dgm:pt>
    <dgm:pt modelId="{2108280F-FD16-A241-B6CB-BDA61A488C65}" type="parTrans" cxnId="{D7E985E9-F8DE-D744-9706-990076A6F15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B44B13A9-E151-0142-98A5-D9A178F6FFCE}" type="sibTrans" cxnId="{D7E985E9-F8DE-D744-9706-990076A6F15D}">
      <dgm:prSet/>
      <dgm:spPr/>
      <dgm:t>
        <a:bodyPr/>
        <a:lstStyle/>
        <a:p>
          <a:endParaRPr lang="es-ES">
            <a:latin typeface="Montserrat" pitchFamily="2" charset="77"/>
          </a:endParaRPr>
        </a:p>
      </dgm:t>
    </dgm:pt>
    <dgm:pt modelId="{34986D59-17D5-2146-B123-50B97E4983FB}" type="pres">
      <dgm:prSet presAssocID="{742C1488-A7A5-BF4E-B851-EF5B26C6CA99}" presName="diagram" presStyleCnt="0">
        <dgm:presLayoutVars>
          <dgm:dir/>
          <dgm:resizeHandles val="exact"/>
        </dgm:presLayoutVars>
      </dgm:prSet>
      <dgm:spPr/>
    </dgm:pt>
    <dgm:pt modelId="{A8F96F5B-0118-9C4F-A8FD-126107767FA1}" type="pres">
      <dgm:prSet presAssocID="{2F9B7DC0-D54B-C64D-BB6D-A5E678CDE95F}" presName="node" presStyleLbl="node1" presStyleIdx="0" presStyleCnt="2">
        <dgm:presLayoutVars>
          <dgm:bulletEnabled val="1"/>
        </dgm:presLayoutVars>
      </dgm:prSet>
      <dgm:spPr/>
    </dgm:pt>
    <dgm:pt modelId="{5A8F908C-11D7-8142-8EE3-FFD43D61E596}" type="pres">
      <dgm:prSet presAssocID="{E4956755-AE4E-0143-BDBC-4460136D2DF6}" presName="sibTrans" presStyleCnt="0"/>
      <dgm:spPr/>
    </dgm:pt>
    <dgm:pt modelId="{3F2ABD72-715C-CC4C-B668-EB3E01B35821}" type="pres">
      <dgm:prSet presAssocID="{B14316C4-5992-AD4C-A23F-920AF510C205}" presName="node" presStyleLbl="node1" presStyleIdx="1" presStyleCnt="2">
        <dgm:presLayoutVars>
          <dgm:bulletEnabled val="1"/>
        </dgm:presLayoutVars>
      </dgm:prSet>
      <dgm:spPr/>
    </dgm:pt>
  </dgm:ptLst>
  <dgm:cxnLst>
    <dgm:cxn modelId="{47155F08-7A64-B042-96CD-DCE3B40CE667}" type="presOf" srcId="{742C1488-A7A5-BF4E-B851-EF5B26C6CA99}" destId="{34986D59-17D5-2146-B123-50B97E4983FB}" srcOrd="0" destOrd="0" presId="urn:microsoft.com/office/officeart/2005/8/layout/default"/>
    <dgm:cxn modelId="{3E197A14-C5B4-4848-B5C9-DEA068D2C074}" type="presOf" srcId="{B14316C4-5992-AD4C-A23F-920AF510C205}" destId="{3F2ABD72-715C-CC4C-B668-EB3E01B35821}" srcOrd="0" destOrd="0" presId="urn:microsoft.com/office/officeart/2005/8/layout/default"/>
    <dgm:cxn modelId="{31154416-6A1D-E848-A462-12AAE7F92777}" srcId="{742C1488-A7A5-BF4E-B851-EF5B26C6CA99}" destId="{2F9B7DC0-D54B-C64D-BB6D-A5E678CDE95F}" srcOrd="0" destOrd="0" parTransId="{EADE8AAE-D745-BA44-B136-A8DC8EC6CB14}" sibTransId="{E4956755-AE4E-0143-BDBC-4460136D2DF6}"/>
    <dgm:cxn modelId="{38568B2E-4014-C14C-A06E-2947C0A482FE}" type="presOf" srcId="{2F9B7DC0-D54B-C64D-BB6D-A5E678CDE95F}" destId="{A8F96F5B-0118-9C4F-A8FD-126107767FA1}" srcOrd="0" destOrd="0" presId="urn:microsoft.com/office/officeart/2005/8/layout/default"/>
    <dgm:cxn modelId="{D7E985E9-F8DE-D744-9706-990076A6F15D}" srcId="{742C1488-A7A5-BF4E-B851-EF5B26C6CA99}" destId="{B14316C4-5992-AD4C-A23F-920AF510C205}" srcOrd="1" destOrd="0" parTransId="{2108280F-FD16-A241-B6CB-BDA61A488C65}" sibTransId="{B44B13A9-E151-0142-98A5-D9A178F6FFCE}"/>
    <dgm:cxn modelId="{71B7AA52-E477-FF46-BCC7-0B482DFC61CF}" type="presParOf" srcId="{34986D59-17D5-2146-B123-50B97E4983FB}" destId="{A8F96F5B-0118-9C4F-A8FD-126107767FA1}" srcOrd="0" destOrd="0" presId="urn:microsoft.com/office/officeart/2005/8/layout/default"/>
    <dgm:cxn modelId="{ACDEBAA8-E1AB-584E-839F-B1F4CD66C228}" type="presParOf" srcId="{34986D59-17D5-2146-B123-50B97E4983FB}" destId="{5A8F908C-11D7-8142-8EE3-FFD43D61E596}" srcOrd="1" destOrd="0" presId="urn:microsoft.com/office/officeart/2005/8/layout/default"/>
    <dgm:cxn modelId="{3EB27514-1D0D-154E-A13B-9C9CF8A7CB4D}" type="presParOf" srcId="{34986D59-17D5-2146-B123-50B97E4983FB}" destId="{3F2ABD72-715C-CC4C-B668-EB3E01B35821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E66E64-8F25-BA49-B50B-A50C9CA26ACD}">
      <dsp:nvSpPr>
        <dsp:cNvPr id="0" name=""/>
        <dsp:cNvSpPr/>
      </dsp:nvSpPr>
      <dsp:spPr>
        <a:xfrm>
          <a:off x="648031" y="0"/>
          <a:ext cx="7344354" cy="2958411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A8EBBB-C4F0-C547-AFE5-BEAA3F3F759B}">
      <dsp:nvSpPr>
        <dsp:cNvPr id="0" name=""/>
        <dsp:cNvSpPr/>
      </dsp:nvSpPr>
      <dsp:spPr>
        <a:xfrm>
          <a:off x="292795" y="887523"/>
          <a:ext cx="2592125" cy="1183364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>
              <a:latin typeface="Montserrat" pitchFamily="2" charset="77"/>
            </a:rPr>
            <a:t>¿Tamaño del aneurisma y tasa de crecimiento?</a:t>
          </a:r>
          <a:endParaRPr lang="es-CO" sz="1900" kern="1200">
            <a:latin typeface="Montserrat" pitchFamily="2" charset="77"/>
          </a:endParaRPr>
        </a:p>
      </dsp:txBody>
      <dsp:txXfrm>
        <a:off x="350562" y="945290"/>
        <a:ext cx="2476591" cy="1067830"/>
      </dsp:txXfrm>
    </dsp:sp>
    <dsp:sp modelId="{DA23D383-9859-6B4E-B225-F06B09D72FE2}">
      <dsp:nvSpPr>
        <dsp:cNvPr id="0" name=""/>
        <dsp:cNvSpPr/>
      </dsp:nvSpPr>
      <dsp:spPr>
        <a:xfrm>
          <a:off x="3024145" y="887523"/>
          <a:ext cx="2592125" cy="1183364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>
              <a:latin typeface="Montserrat" pitchFamily="2" charset="77"/>
            </a:rPr>
            <a:t>¿Cuál es el riesgo operatorio?</a:t>
          </a:r>
          <a:endParaRPr lang="es-CO" sz="1900" kern="1200">
            <a:latin typeface="Montserrat" pitchFamily="2" charset="77"/>
          </a:endParaRPr>
        </a:p>
      </dsp:txBody>
      <dsp:txXfrm>
        <a:off x="3081912" y="945290"/>
        <a:ext cx="2476591" cy="1067830"/>
      </dsp:txXfrm>
    </dsp:sp>
    <dsp:sp modelId="{C0D27849-17F6-A847-A1F4-99CFDA13EE87}">
      <dsp:nvSpPr>
        <dsp:cNvPr id="0" name=""/>
        <dsp:cNvSpPr/>
      </dsp:nvSpPr>
      <dsp:spPr>
        <a:xfrm>
          <a:off x="5755496" y="887523"/>
          <a:ext cx="2592125" cy="1183364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_tradnl" sz="1900" kern="1200">
              <a:latin typeface="Montserrat" pitchFamily="2" charset="77"/>
            </a:rPr>
            <a:t>¿Cuál es la anatomía del aneurisma? </a:t>
          </a:r>
          <a:endParaRPr lang="es-CO" sz="1900" kern="1200">
            <a:latin typeface="Montserrat" pitchFamily="2" charset="77"/>
          </a:endParaRPr>
        </a:p>
      </dsp:txBody>
      <dsp:txXfrm>
        <a:off x="5813263" y="945290"/>
        <a:ext cx="2476591" cy="10678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96F5B-0118-9C4F-A8FD-126107767FA1}">
      <dsp:nvSpPr>
        <dsp:cNvPr id="0" name=""/>
        <dsp:cNvSpPr/>
      </dsp:nvSpPr>
      <dsp:spPr>
        <a:xfrm>
          <a:off x="0" y="677862"/>
          <a:ext cx="3333749" cy="200025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itchFamily="2" charset="77"/>
            </a:rPr>
            <a:t>Diámetro &gt; 5.5 cm (IA).</a:t>
          </a:r>
        </a:p>
      </dsp:txBody>
      <dsp:txXfrm>
        <a:off x="0" y="677862"/>
        <a:ext cx="3333749" cy="2000250"/>
      </dsp:txXfrm>
    </dsp:sp>
    <dsp:sp modelId="{3F2ABD72-715C-CC4C-B668-EB3E01B35821}">
      <dsp:nvSpPr>
        <dsp:cNvPr id="0" name=""/>
        <dsp:cNvSpPr/>
      </dsp:nvSpPr>
      <dsp:spPr>
        <a:xfrm>
          <a:off x="3667124" y="677862"/>
          <a:ext cx="3333749" cy="2000250"/>
        </a:xfrm>
        <a:prstGeom prst="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itchFamily="2" charset="77"/>
            </a:rPr>
            <a:t>Tasa de crecimiento &gt; 1.0cm/año (IIB).</a:t>
          </a:r>
        </a:p>
      </dsp:txBody>
      <dsp:txXfrm>
        <a:off x="3667124" y="677862"/>
        <a:ext cx="3333749" cy="2000250"/>
      </dsp:txXfrm>
    </dsp:sp>
    <dsp:sp modelId="{05D9E34D-D385-D149-A926-3B9C80CD0B7E}">
      <dsp:nvSpPr>
        <dsp:cNvPr id="0" name=""/>
        <dsp:cNvSpPr/>
      </dsp:nvSpPr>
      <dsp:spPr>
        <a:xfrm>
          <a:off x="7334250" y="677862"/>
          <a:ext cx="3333749" cy="200025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itchFamily="2" charset="77"/>
            </a:rPr>
            <a:t>Mujeres y hombres jóvenes de buen riesgo quirúrgico, diámetro &gt;5.0 cm (IIB).</a:t>
          </a:r>
        </a:p>
      </dsp:txBody>
      <dsp:txXfrm>
        <a:off x="7334250" y="677862"/>
        <a:ext cx="3333749" cy="200025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F96F5B-0118-9C4F-A8FD-126107767FA1}">
      <dsp:nvSpPr>
        <dsp:cNvPr id="0" name=""/>
        <dsp:cNvSpPr/>
      </dsp:nvSpPr>
      <dsp:spPr>
        <a:xfrm>
          <a:off x="1680418" y="1488"/>
          <a:ext cx="3479601" cy="208776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itchFamily="2" charset="77"/>
            </a:rPr>
            <a:t>Sintomáticos sin otra causa demostrable de dolor abdominal 24-48 horas.</a:t>
          </a:r>
        </a:p>
      </dsp:txBody>
      <dsp:txXfrm>
        <a:off x="1680418" y="1488"/>
        <a:ext cx="3479601" cy="2087760"/>
      </dsp:txXfrm>
    </dsp:sp>
    <dsp:sp modelId="{3F2ABD72-715C-CC4C-B668-EB3E01B35821}">
      <dsp:nvSpPr>
        <dsp:cNvPr id="0" name=""/>
        <dsp:cNvSpPr/>
      </dsp:nvSpPr>
      <dsp:spPr>
        <a:xfrm>
          <a:off x="5507980" y="1488"/>
          <a:ext cx="3479601" cy="2087760"/>
        </a:xfrm>
        <a:prstGeom prst="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200" kern="1200" dirty="0">
              <a:latin typeface="Montserrat" pitchFamily="2" charset="77"/>
            </a:rPr>
            <a:t>Signos de </a:t>
          </a:r>
          <a:r>
            <a:rPr lang="es-ES" sz="2200" kern="1200" dirty="0" err="1">
              <a:latin typeface="Montserrat" pitchFamily="2" charset="77"/>
            </a:rPr>
            <a:t>preruptura</a:t>
          </a:r>
          <a:r>
            <a:rPr lang="es-ES" sz="2200" kern="1200" dirty="0">
              <a:latin typeface="Montserrat" pitchFamily="2" charset="77"/>
            </a:rPr>
            <a:t> o ruptura por </a:t>
          </a:r>
          <a:r>
            <a:rPr lang="es-ES" sz="2200" kern="1200" dirty="0" err="1">
              <a:latin typeface="Montserrat" pitchFamily="2" charset="77"/>
            </a:rPr>
            <a:t>angioTAC</a:t>
          </a:r>
          <a:r>
            <a:rPr lang="es-ES" sz="2200" kern="1200" dirty="0">
              <a:latin typeface="Montserrat" pitchFamily="2" charset="77"/>
            </a:rPr>
            <a:t> o TAC simple.</a:t>
          </a:r>
        </a:p>
      </dsp:txBody>
      <dsp:txXfrm>
        <a:off x="5507980" y="1488"/>
        <a:ext cx="3479601" cy="2087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4837-8704-3647-936A-A387BD11784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C27D4-FA6C-234D-A025-C29282BB35D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85588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aorta es la arteria m.s grande del organismo, se divide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anat.micamente en componente tor.cico y abdominal. La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aorta abdominal se divide en los segmentos supra e infrarrenal.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suprarrenal, en su orden cefalocaudal, origina el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tronco cel.aco, mesent.rica superior y renales derecha 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izquierda. La aorta infrarrenal da origen a las ramas lumbares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se bifurca para dar origen a las iliacas comunes.(1)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aorta tiene tres capas: la .ntima, que es la m.s interna,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est. formada por c.lulas endoteliales; la media, formada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c.lulas musculares el.sticas y la adventicia o capa m.s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externa, formada por col.geno (Ver Gr.fica 1).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elementos estructurales m.s importantes de la pared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a.rtica son la elastina y el col.geno. La elastina es el principal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elemento de resistencia y el col.geno act.a como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malla de seguridad fuerte pero no distensible. El n.mero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disposici.n de estos elementos var.a, de acuerdo con el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segmento. As., por ejemplo, se sabe que, en lo suprarrenal,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aorta tiene entre 60 y 80 (3) fibras el.sticas y, en el sector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infrarrenal, (entre 28 a 32).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152379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resonancia magn.tica nuclear (RMN) tiene muchos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beneficios de la TC, e incluyen la medici.n precisa del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tama.o del aneurisma, la evaluaci.n de tejidos y estructuras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circundantes y la capacidad de evaluar las arterias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il.acas y femorales para detectar aneurismas u oclusiones.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RMN est. limitada por el uso de contraste intravenoso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(aunque hay t.cnicas sin contraste), la poca disponibilidad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el muy alto costo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16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780492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resonancia magn.tica nuclear (RMN) tiene muchos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beneficios de la TC, e incluyen la medici.n precisa del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tama.o del aneurisma, la evaluaci.n de tejidos y estructuras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circundantes y la capacidad de evaluar las arterias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il.acas y femorales para detectar aneurismas u oclusiones.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RMN est. limitada por el uso de contraste intravenoso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(aunque hay t.cnicas sin contraste), la poca disponibilidad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el muy alto costo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17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742917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Esto incluye el tratamiento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hipertensi.n arterial con metas claras de alcanzar cifras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por debajo de 140/90 mmHg y menos de 130/80 mmHg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pacientes con enfermedad coronaria de alto riesgo, (angina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inestable) e insuficiencia renal</a:t>
            </a:r>
          </a:p>
          <a:p>
            <a:endParaRPr lang="es-ES_tradnl" dirty="0"/>
          </a:p>
          <a:p>
            <a:r>
              <a:rPr lang="es-ES_tradnl" dirty="0" err="1"/>
              <a:t>ESTATINAS</a:t>
            </a:r>
            <a:r>
              <a:rPr lang="es-ES_tradnl" dirty="0"/>
              <a:t> </a:t>
            </a:r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han sido recomendadas por su papel preponderante en la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alteraci.n del estado inflamatorio y la modulaci.n de los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niveles de MMP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23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04017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25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497227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la reparación electiva de AAA no es recomendado en pacientes con esperanza de vida limitada,</a:t>
            </a:r>
          </a:p>
          <a:p>
            <a:r>
              <a:rPr lang="es-CO" dirty="0"/>
              <a:t>p.ej. en pacientes con cáncer terminal o insuficiencia cardíaca grave. Una definición pragmática de "esperanza de vida limitada" es menos de 2-3 años.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27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821664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FA680-8F9F-471D-87EB-0B93673B9D75}" type="slidenum">
              <a:rPr lang="es-CO" smtClean="0"/>
              <a:t>29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133234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Factores relevantes a considerar al realizar una reparación aórtica.</a:t>
            </a:r>
          </a:p>
          <a:p>
            <a:r>
              <a:rPr lang="es-CO" dirty="0"/>
              <a:t>Se estima que las complicaciones cardíacas causan más de 40% de las muertes perioperatorias después de una cirugía no cardíaca</a:t>
            </a:r>
          </a:p>
          <a:p>
            <a:r>
              <a:rPr lang="es-CO" dirty="0"/>
              <a:t>enfermedad arterial coronaria estable (CAD) no se benefician de la revascularización profiláctica antes de la cirugía vascular</a:t>
            </a:r>
          </a:p>
          <a:p>
            <a:r>
              <a:rPr lang="es-CO" dirty="0"/>
              <a:t>revascularización no debe realizarse de forma profiláctica pero debe reservarse para pacientes con EAC inestable, aguda</a:t>
            </a:r>
          </a:p>
          <a:p>
            <a:r>
              <a:rPr lang="es-CO" dirty="0"/>
              <a:t>infarto de miocardio, o aquellos considerados con un prohibitivo riesgo coronario para la reparación del AAA</a:t>
            </a:r>
          </a:p>
          <a:p>
            <a:r>
              <a:rPr lang="es-CO" dirty="0"/>
              <a:t>Retrasar reparo electivo</a:t>
            </a:r>
            <a:r>
              <a:rPr lang="es-CO" baseline="0" dirty="0"/>
              <a:t> en stent coronario y antiagragacion dual</a:t>
            </a:r>
          </a:p>
          <a:p>
            <a:r>
              <a:rPr lang="es-CO" dirty="0"/>
              <a:t>La enfermedad pulmonar puede aumentar la morbilidad perioperatoria y duración de la estancia hospitalaria en un grado similar a las complicaciones cardíacas</a:t>
            </a:r>
          </a:p>
          <a:p>
            <a:r>
              <a:rPr lang="es-CO" dirty="0"/>
              <a:t>La radiografía de tórax de rutina antes de la reparación del AAA no se requiere ya que La TC de toda la aorta </a:t>
            </a:r>
          </a:p>
          <a:p>
            <a:r>
              <a:rPr lang="es-CO" dirty="0"/>
              <a:t>El estado nutricional es un determinante importante de la mortalidad y morbilidad,</a:t>
            </a:r>
            <a:r>
              <a:rPr lang="es-CO" baseline="0" dirty="0"/>
              <a:t> complicaciones aumentaron con hipoalbuminemia </a:t>
            </a:r>
          </a:p>
          <a:p>
            <a:r>
              <a:rPr lang="es-CO" baseline="0" dirty="0"/>
              <a:t>Estatinas perioperatorias (media de 30 a 37 días) redujo los eventos cardiovasculares adversos después de la cirugía vascular</a:t>
            </a:r>
          </a:p>
          <a:p>
            <a:r>
              <a:rPr lang="es-CO" baseline="0" dirty="0"/>
              <a:t>La analgesia epidural proporcionó un mejor manejo del dolor, tasas reducidas de infarto de miocardio, más rápido</a:t>
            </a:r>
          </a:p>
          <a:p>
            <a:r>
              <a:rPr lang="es-CO" baseline="0" dirty="0"/>
              <a:t>extubación endotraqueal con una incidencia reducida de posoperatorio insuficiencia respiratoria y estancias más cortas en el</a:t>
            </a:r>
          </a:p>
          <a:p>
            <a:r>
              <a:rPr lang="es-CO" baseline="0" dirty="0"/>
              <a:t>unidad de cuidados intensivos (UCI). </a:t>
            </a:r>
          </a:p>
          <a:p>
            <a:r>
              <a:rPr lang="es-CO" dirty="0"/>
              <a:t>La estenosis de la arteria carótida interna es alta entre los pacientes con AAA debido a factores de riesgo similares, sin beneficio en su detección de rutina en pacientes con AAA</a:t>
            </a:r>
          </a:p>
          <a:p>
            <a:endParaRPr lang="es-CO" dirty="0"/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FA680-8F9F-471D-87EB-0B93673B9D75}" type="slidenum">
              <a:rPr lang="es-CO" smtClean="0"/>
              <a:t>30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682940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PTFE aorto-iliaco</a:t>
            </a:r>
          </a:p>
          <a:p>
            <a:r>
              <a:rPr lang="es-CO" dirty="0"/>
              <a:t>Sin datos que sugieran superioridad de uno a otro</a:t>
            </a:r>
          </a:p>
          <a:p>
            <a:r>
              <a:rPr lang="es-CO" dirty="0"/>
              <a:t>Sustancias antimicrobianas (plata-triclosan) sin evidencia que apoye la uso rutinario de estos injertos para prevenir la infección del injerto aórtico, o que el remojo profiláctico con rifampicina del injerto reduce infección del injerto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31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273730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La viabilidad de EVAR y su éxito temprano y a largo plazo dependen de una evaluación basal fiable de la aorta</a:t>
            </a:r>
          </a:p>
          <a:p>
            <a:r>
              <a:rPr lang="es-CO" dirty="0"/>
              <a:t>morfología, incluidas las zonas de apoyo para la fijación y el sellado, y medidas correctas para la selección apropiada de la endoprótesis vascular.</a:t>
            </a:r>
          </a:p>
          <a:p>
            <a:r>
              <a:rPr lang="es-CO" dirty="0"/>
              <a:t>Vida razonable 2-15 años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32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663048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La viabilidad de EVAR y su éxito temprano y a largo plazo dependen de una evaluación basal fiable de la aorta</a:t>
            </a:r>
          </a:p>
          <a:p>
            <a:r>
              <a:rPr lang="es-CO" dirty="0"/>
              <a:t>morfología, incluidas las zonas de apoyo para la fijación y el sellado, y medidas correctas para la selección apropiada de la endoprótesis vascular.</a:t>
            </a:r>
          </a:p>
          <a:p>
            <a:r>
              <a:rPr lang="es-CO" dirty="0"/>
              <a:t>Vida razonable 2-15 años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33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56000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O" dirty="0"/>
              <a:t>La mortalidad asociada al AAA es alta en todas las latitudes, pero para impactarla importante operarlos cuando estén asintomáticos dada su baja morbimortalidad comparado con los aneurismas rotos y los sintomáticos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4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501046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dirty="0"/>
              <a:t>Tabaquismo*</a:t>
            </a:r>
          </a:p>
          <a:p>
            <a:r>
              <a:rPr lang="es-CO" dirty="0"/>
              <a:t>Genero masculino (proporción 6:1)</a:t>
            </a:r>
          </a:p>
          <a:p>
            <a:r>
              <a:rPr lang="es-CO" dirty="0"/>
              <a:t>Alteración en el metabolismo de los lípidos</a:t>
            </a:r>
          </a:p>
          <a:p>
            <a:r>
              <a:rPr lang="es-CO" dirty="0"/>
              <a:t>Edad avanzada</a:t>
            </a:r>
          </a:p>
          <a:p>
            <a:r>
              <a:rPr lang="es-CO" dirty="0"/>
              <a:t>Ateroesclerosis</a:t>
            </a:r>
          </a:p>
          <a:p>
            <a:r>
              <a:rPr lang="es-CO" dirty="0"/>
              <a:t>Hipertensión Arterial</a:t>
            </a:r>
          </a:p>
          <a:p>
            <a:r>
              <a:rPr lang="es-CO" dirty="0"/>
              <a:t>Historia familiar</a:t>
            </a:r>
          </a:p>
          <a:p>
            <a:r>
              <a:rPr lang="es-CO" dirty="0"/>
              <a:t>EPOC</a:t>
            </a:r>
          </a:p>
          <a:p>
            <a:r>
              <a:rPr lang="es-CO" dirty="0"/>
              <a:t>Aneurismas en otras localizaciones</a:t>
            </a:r>
          </a:p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9FA680-8F9F-471D-87EB-0B93673B9D75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587730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aneurismas se clasifican de acuerdo con su ubicaci.n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respecto a la extensi.n proximal. La mayor.a se origina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 o 2 cm por debajo de las renales y se denominan infrarrenales.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 el aneurisma se extiende a los orificios renales,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pero no requiere reimplante de las arterias renales, se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denomina yuxtarrenal y, en este caso, implica pinzamiento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suprarrenal. Finalmente, si el aneurisma est. limitado 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abdomen, pero afecta a los vasos viscerales, se denomina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pararrenal. </a:t>
            </a:r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6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5166000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Ehlers Danlos es un desorden del tejido conectivo y su Tipo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IV o vascular es secundario a una deficiencia del col.geno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Tipo III de trasmisi.n autos.mica dominante y que predispone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la formaci.n de aneurismas. El s.ndrome de Marfan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tambi.n es un trastorno autos.mico dominante causado por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 gen de la fibrilina. Caracter.sticamente estos pacientes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 Gráfica 2.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desarrollan aneurismas a.rticos y disecci.n, prolapso y regurgitaci.n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v.lvula mitral, ectopia lentis, miop.a, deformidades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pared tor.cica y laxitud articular.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8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7711867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Hasta el 75 % de los pacientes es asintom.tico en el momento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diagn.stico, lo que da cuenta de la cronicidad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 patolog.a y la ruptura es la presentaci.n inicial de la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enfermedad.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9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887993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pacientes deben ser examinados para detectar una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masa abdominal puls.til, as. como evidencia de otros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aneurismas perif.ricos, incluidos los aneurismas de la arteria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femoral y popl.tea. La mayor.a de los AAA no puede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detectarse en el examen f.sico por el tama.o y la obesidad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del paciente.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cuanto a los aneurismas perif.ricos, los aneurismas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popl.teos se asocian con un 62 % y los femorales con un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85 % para tener un AAA. Tras la detecci.n de pacientes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AAA, el 14 % tiene un aneurisma de la arteria femoral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 popl.tea y el 20-30 % un aneurisma de la arteria il.aca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(m.s de 2 cm de di.metro). Las extremidades deben examinarse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 busca de enfermedad ateroscler.tica, incluida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ausencia o disminuci.n de pulsos, p.rdida de vello en las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piernas y .lceras en los pies. En el examen cardiaco debe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notarse cualquier arritmia o anomal.a valvular. La presencia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edema pretibial puede ser indicativa de disfunci.n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cardiaca o renal. En el examen pulmonar, deben detectarse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sibilancias, roncus o estertores.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exploraci.n f.sica no tiene buena sensibilidad para detectar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los AAA, pero la palpaci.n abdominal puede revelar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una masa puls.til, especialmente. en pacientes delgados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una sensibilidad del 30-40 %, aunque los AAA &gt;5cm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 pueden detectar hasta en un 75 % de los casos,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acuerdo con la constituci.n f.sica</a:t>
            </a:r>
          </a:p>
          <a:p>
            <a:endParaRPr lang="es-CO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10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430206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triada de dolor agudo severo, masa abdominal puls.til 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hipotensi.n, ocurre en un 25-50 % de los AAAr.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11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834552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 tomograf.a computarizada (TC), es la modalidad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elecci.n para planificar la reparaci.n a.rtica. La TC puede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evaluar la anatom.a a.rtica y visualizar las estructuras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circundantes para detectar cambios inflamatorios o variaciones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anat.micas. Si se planea una reparaci.n abierta, se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debe evaluar la aorta para determinar el sitio .ptimo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pinzamiento, as. como para evaluar si existe compromiso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las iliacas por aneurisma o por enfermedad oclusiva de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las mismas o de las femorales. En la planificaci.n de la reparaci.n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endovascular, se debe observar el di.metro de la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longitud del cuello a.rtico y la angulaci.n, as. como la calcificaci.n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 presencia de trombo mural. Se deben medir las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arterias il.acas y femorales para determinar la idoneidad del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sitio de acceso, y la relaci.n de las arterias hipog.stricas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 el sitio de aterrizaje il.aco. Sus principales desventajas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est.n dadas por el uso de medio de contraste que es nefrot.xico,</a:t>
            </a:r>
          </a:p>
          <a:p>
            <a:r>
              <a:rPr lang="es-CO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uso de radiaci.n ionizante y costo elevado</a:t>
            </a:r>
          </a:p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8C27D4-FA6C-234D-A025-C29282BB35D1}" type="slidenum">
              <a:rPr lang="es-ES_tradnl" smtClean="0"/>
              <a:t>15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216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FE37DF-EC54-4263-8F2E-675F09D36E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E48E76-FA62-4A64-B559-E0990333E4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8600" y="3602038"/>
            <a:ext cx="66294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73FB237-85B5-4E59-B1F1-B12705287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8A0BE-4588-4000-BB99-7E87239B1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62783A1-00AF-4EC7-A6EC-7F5166052D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96951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4129AD-ECE5-474A-B387-D1DB95CB4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B7BA0B1-5703-4417-8EBC-2B452AB883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ECDD7C9-0917-4A0B-B8A9-9E5FB50DA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11FD9F-47C6-487B-ADEA-D7CBC8BA3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879742-8F91-422B-ACE1-ECE7A87132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17770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153511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6729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50025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939955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9709C36-9BD2-4D6A-BAFE-594FC6E00F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947868E-B92C-4F91-9B8A-C374BE835A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457698" y="365125"/>
            <a:ext cx="4114801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300ABA-6F60-480A-91BE-73DEB6CCF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78D68B3-2C5D-4908-94A6-5DDD186B6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273D45F-3A7A-45C9-9A79-640C4410A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texto vertical 2">
            <a:extLst>
              <a:ext uri="{FF2B5EF4-FFF2-40B4-BE49-F238E27FC236}">
                <a16:creationId xmlns:a16="http://schemas.microsoft.com/office/drawing/2014/main" id="{B82BB312-C856-43C9-8F5C-0C179D08EDB8}"/>
              </a:ext>
            </a:extLst>
          </p:cNvPr>
          <p:cNvSpPr>
            <a:spLocks noGrp="1"/>
          </p:cNvSpPr>
          <p:nvPr>
            <p:ph type="body" orient="vert" idx="13"/>
          </p:nvPr>
        </p:nvSpPr>
        <p:spPr>
          <a:xfrm>
            <a:off x="342897" y="365125"/>
            <a:ext cx="4114801" cy="370991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883606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2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D7E24-E3A8-4077-AD1C-DA25A751131A}" type="datetime1">
              <a:rPr lang="es-ES" smtClean="0"/>
              <a:t>08/04/2021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ESVS 2019 management guidelines for Abdominal Aorto-iliac Artery Aneurysms.</a:t>
            </a: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9655B-2F61-044C-8934-4AF42953374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025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80AB230-510B-46BA-A458-30415A4476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0852972-705E-4EE7-8C92-A2ECFCE60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1825625"/>
            <a:ext cx="10667997" cy="2090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7B5BA6-96B9-4621-B526-119BBB5FA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8D5DBF-74C2-43DA-BA08-F929BB9B22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388F0D5-E917-4FE5-8E29-10C8AAF76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  <p:sp>
        <p:nvSpPr>
          <p:cNvPr id="9" name="Marcador de contenido 2">
            <a:extLst>
              <a:ext uri="{FF2B5EF4-FFF2-40B4-BE49-F238E27FC236}">
                <a16:creationId xmlns:a16="http://schemas.microsoft.com/office/drawing/2014/main" id="{812CB0F7-CC93-4978-8EAB-608B0E4AA3A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69654" y="3916017"/>
            <a:ext cx="6684145" cy="241334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070213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1A1B7-772D-4D75-892B-27B117D80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957801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F9B326C-5AAD-4A5D-9296-5664DBF19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313582" y="3675063"/>
            <a:ext cx="7040217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152B48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FC6101B-76EA-4336-A5AF-59DE7ADA5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2D21D-9C42-4277-85E1-AB84A87F07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75D6901-65A5-489B-8A2A-AC46A185E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568356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D94B4E-5A7E-47AC-84D3-3F40ADCCB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4D664EE-6701-4718-9054-5109FF57E4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91878" y="1825625"/>
            <a:ext cx="6761922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9F008-5191-4482-9476-FAD016A6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374705-EC7E-43CD-A8BA-700FE6E243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98F706-3B1B-4FF9-88B2-38308E9FDE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328055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E359AB5-B49C-4FFE-8A17-CE1143B3A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 dirty="0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74D0541-6456-44EA-8EDE-0DA35BC4BE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562061" y="1681163"/>
            <a:ext cx="6793327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ECD6A3DD-A066-4224-8516-F51699A7A4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562061" y="2505075"/>
            <a:ext cx="679332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B1CEC8-2EE5-4FC9-94AA-7C888ABF70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B828688-3403-4A3E-BE99-690BD45BA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7F64CFD-C2A2-4388-BBFA-BD36C2F25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41879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845552E-E0E0-4B03-B999-37BDBB2B7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ED610B-0321-476E-9BDD-9AF9E1F64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94B43B3-517F-4151-8DE4-861C3C25D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C0816D1-42B2-40D3-B7F5-3134B038E7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7320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9101B7F-8231-49AA-9066-E09F3127E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E8C27FB9-FFA6-4E46-B67E-824570F85C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6F992B-FA33-4EF0-A371-7FB8AB4EB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185270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DB55C37-8A66-4194-8B48-3492CE49FC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828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24EE391-0CA3-46D5-BA01-0747611F58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5336" y="1097722"/>
            <a:ext cx="6336127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470823-846D-4C9D-A634-758AADAE93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8200" y="2263775"/>
            <a:ext cx="3932237" cy="20574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D3B5D89-E0B9-4201-893E-1DC7B83CEC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378A9D8-E9CE-48AA-B8A0-C31015237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DD2967-F181-41FE-9E18-6D7ED3CC46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06867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B50178-0339-493E-A5F4-3BED390B2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199"/>
            <a:ext cx="3932237" cy="193812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F248A928-B801-4B0F-B845-F5F594E358E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73A892E-8CD1-4179-BB23-621C0A0236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6612" y="2395328"/>
            <a:ext cx="3932237" cy="19381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B7A5898-E776-4E35-9018-F93701CB69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C735FD8-D311-44BB-B68C-AF313C5AB7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19E25C-900D-4F62-A21D-CCF3C63E1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13973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C7114FF-0857-4F90-9F06-BB38153745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5C99329-E129-454C-ABE2-297FFEBB8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263888" y="1825625"/>
            <a:ext cx="7033590" cy="4530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O" dirty="0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192E3-AE8E-451E-B7EA-62C5FC52A9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1C253-C5B5-134A-8481-6251303D0740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20D69EF-6718-4696-9E2F-7A83A62FB4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317729-648F-433D-B41C-1A360C5FBC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1DEBEC-0EA0-4F48-8DEC-3100B8C96DBF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9710596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AAA7"/>
          </a:solidFill>
          <a:latin typeface="Montserrat" panose="0200050500000002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152B48"/>
          </a:solidFill>
          <a:latin typeface="Montserrat" panose="0200050500000002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 ?><Relationships xmlns="http://schemas.openxmlformats.org/package/2006/relationships"><Relationship Id="rId3" Target="../media/image2.jpeg" Type="http://schemas.openxmlformats.org/officeDocument/2006/relationships/image"/><Relationship Id="rId2" Target="../notesSlides/notesSlide1.xml" Type="http://schemas.openxmlformats.org/officeDocument/2006/relationships/notesSlide"/><Relationship Id="rId1" Target="../slideLayouts/slideLayout8.xml" Type="http://schemas.openxmlformats.org/officeDocument/2006/relationships/slideLayout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6.xml.rels><?xml version="1.0" encoding="UTF-8" standalone="yes" ?><Relationships xmlns="http://schemas.openxmlformats.org/package/2006/relationships"><Relationship Id="rId3" Target="../media/image15.png" Type="http://schemas.openxmlformats.org/officeDocument/2006/relationships/image"/><Relationship Id="rId2" Target="../media/image14.jpeg" Type="http://schemas.openxmlformats.org/officeDocument/2006/relationships/image"/><Relationship Id="rId1" Target="../slideLayouts/slideLayout7.xml" Type="http://schemas.openxmlformats.org/officeDocument/2006/relationships/slideLayout"/><Relationship Id="rId4" Target="../media/image16.jpeg" Type="http://schemas.openxmlformats.org/officeDocument/2006/relationships/image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 ?><Relationships xmlns="http://schemas.openxmlformats.org/package/2006/relationships"><Relationship Id="rId3" Target="../media/image19.jpeg" Type="http://schemas.openxmlformats.org/officeDocument/2006/relationships/image"/><Relationship Id="rId2" Target="../notesSlides/notesSlide16.xml" Type="http://schemas.openxmlformats.org/officeDocument/2006/relationships/notesSlide"/><Relationship Id="rId1" Target="../slideLayouts/slideLayout16.xml" Type="http://schemas.openxmlformats.org/officeDocument/2006/relationships/slideLayout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6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tmp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 ?><Relationships xmlns="http://schemas.openxmlformats.org/package/2006/relationships"><Relationship Id="rId3" Target="../media/image5.jpeg" Type="http://schemas.openxmlformats.org/officeDocument/2006/relationships/image"/><Relationship Id="rId2" Target="../notesSlides/notesSlide4.xml" Type="http://schemas.openxmlformats.org/officeDocument/2006/relationships/notesSlide"/><Relationship Id="rId1" Target="../slideLayouts/slideLayout2.xml" Type="http://schemas.openxmlformats.org/officeDocument/2006/relationships/slideLayout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8DB3E8-7CC6-6F43-91F7-E4EF95D4E6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960437"/>
            <a:ext cx="9144000" cy="2387600"/>
          </a:xfrm>
        </p:spPr>
        <p:txBody>
          <a:bodyPr>
            <a:normAutofit/>
          </a:bodyPr>
          <a:lstStyle/>
          <a:p>
            <a:r>
              <a:rPr lang="es-ES_tradnl" dirty="0"/>
              <a:t>ANEURISMA DE AORTA ABDOMINAL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A9F242-7EC0-244E-9D70-5C641C6D2A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81300" y="3637172"/>
            <a:ext cx="6629400" cy="1655762"/>
          </a:xfrm>
        </p:spPr>
        <p:txBody>
          <a:bodyPr/>
          <a:lstStyle/>
          <a:p>
            <a:r>
              <a:rPr lang="es-ES_tradnl" b="1" dirty="0"/>
              <a:t>Sandra Sepúlveda Bastilla</a:t>
            </a:r>
          </a:p>
          <a:p>
            <a:r>
              <a:rPr lang="es-ES_tradnl" b="1" dirty="0"/>
              <a:t>Residente cirugía general </a:t>
            </a:r>
          </a:p>
          <a:p>
            <a:r>
              <a:rPr lang="es-ES_tradnl" b="1" dirty="0"/>
              <a:t>Universidad de Antioquia </a:t>
            </a:r>
          </a:p>
        </p:txBody>
      </p:sp>
    </p:spTree>
    <p:extLst>
      <p:ext uri="{BB962C8B-B14F-4D97-AF65-F5344CB8AC3E}">
        <p14:creationId xmlns:p14="http://schemas.microsoft.com/office/powerpoint/2010/main" val="910369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4A6FB-22EC-3B47-ADAC-30567999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81577"/>
            <a:ext cx="10515600" cy="1325563"/>
          </a:xfrm>
        </p:spPr>
        <p:txBody>
          <a:bodyPr/>
          <a:lstStyle/>
          <a:p>
            <a:r>
              <a:rPr lang="es-ES_tradnl" dirty="0"/>
              <a:t>EVALUACIÓN CLÍNICA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ED7D60-D1FA-2346-80D8-4A846A66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248963"/>
            <a:ext cx="10667997" cy="2090392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Examen físico: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Masa abdominal pulsátil.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Buscar aneurismas periféricos </a:t>
            </a:r>
            <a:r>
              <a:rPr lang="es-ES_tradnl" sz="2200" dirty="0">
                <a:sym typeface="Wingdings" pitchFamily="2" charset="2"/>
              </a:rPr>
              <a:t> 14% femoral y poplíteo, y hasta 20% ilíacas.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Poplíteos 62% y femorales 85%  tienen AAA. </a:t>
            </a:r>
          </a:p>
          <a:p>
            <a:pPr>
              <a:lnSpc>
                <a:spcPct val="100000"/>
              </a:lnSpc>
            </a:pPr>
            <a:r>
              <a:rPr lang="es-ES_tradnl" sz="2200" dirty="0">
                <a:sym typeface="Wingdings" pitchFamily="2" charset="2"/>
              </a:rPr>
              <a:t>Enfermedad ateroesclerótica. </a:t>
            </a:r>
            <a:endParaRPr lang="es-ES_tradnl" sz="2200" dirty="0"/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3C0EA530-1CA0-8746-8D25-F6B5566FC691}"/>
              </a:ext>
            </a:extLst>
          </p:cNvPr>
          <p:cNvSpPr/>
          <p:nvPr/>
        </p:nvSpPr>
        <p:spPr>
          <a:xfrm>
            <a:off x="5289176" y="6342895"/>
            <a:ext cx="65980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9" name="Marcador de contenido 3">
            <a:extLst>
              <a:ext uri="{FF2B5EF4-FFF2-40B4-BE49-F238E27FC236}">
                <a16:creationId xmlns:a16="http://schemas.microsoft.com/office/drawing/2014/main" id="{DD8DC9E0-58C4-A549-8BB2-3F190441033B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745853" y="3949537"/>
            <a:ext cx="7159276" cy="2413346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sz="2200" dirty="0"/>
              <a:t>Palpación abdominal puede detectar una masa pulsátil sensibilidad del 30-40%. 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AAA &gt; 75% se pueden detectar con el examen físico.</a:t>
            </a:r>
          </a:p>
        </p:txBody>
      </p:sp>
    </p:spTree>
    <p:extLst>
      <p:ext uri="{BB962C8B-B14F-4D97-AF65-F5344CB8AC3E}">
        <p14:creationId xmlns:p14="http://schemas.microsoft.com/office/powerpoint/2010/main" val="14455460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C66DED-AD54-744C-AAD6-F271C0194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9151"/>
            <a:ext cx="10515600" cy="1325563"/>
          </a:xfrm>
        </p:spPr>
        <p:txBody>
          <a:bodyPr/>
          <a:lstStyle/>
          <a:p>
            <a:r>
              <a:rPr lang="es-ES_tradnl" dirty="0"/>
              <a:t>EVALUACIÓN CLÍNICA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4DAA71-B4BA-F344-B4E0-4A2DD34DE4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430980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Asintomáticos.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Sintomáticos: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Dolor continuo lumbar o abdomen.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Sensación de masa pulsátil dolorosa.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Sangrado digestivo.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B9E4A66-5ECE-AB49-84F4-942146B1A7E2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109882" y="3429000"/>
            <a:ext cx="6684145" cy="2540874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Ruptura:</a:t>
            </a:r>
            <a:endParaRPr lang="es-ES_tradnl" sz="2400" dirty="0">
              <a:solidFill>
                <a:srgbClr val="00AAA7"/>
              </a:solidFill>
            </a:endParaRPr>
          </a:p>
          <a:p>
            <a:pPr>
              <a:lnSpc>
                <a:spcPct val="120000"/>
              </a:lnSpc>
            </a:pPr>
            <a:r>
              <a:rPr lang="es-ES_tradnl" sz="2200" dirty="0"/>
              <a:t>Síncope.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Diaforesis. 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Síntomas gastrointestinales. 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Estado hemodinámico será variable.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632F081-B537-6143-BC18-E6C11359EE0E}"/>
              </a:ext>
            </a:extLst>
          </p:cNvPr>
          <p:cNvSpPr/>
          <p:nvPr/>
        </p:nvSpPr>
        <p:spPr>
          <a:xfrm>
            <a:off x="5289176" y="6391850"/>
            <a:ext cx="65048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726371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392FCB-2C27-1B47-BEF3-34D479190C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89151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AYUDAS DIAGNÓSTICAS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Radiografía de abdomen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7114F29-F53A-1D4D-86F9-FB33AA3853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69" y="1604359"/>
            <a:ext cx="6684146" cy="225829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No se indica para el diagnóstico.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Hallazgos anormales.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Calcificaciones curvilíneas en topografía aórtica.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Distorsión del músculo psoas.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5182DC48-8E01-3042-9430-4667F376311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674745" y="1437332"/>
            <a:ext cx="3831454" cy="416829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275D4C1C-C1D3-6C4D-964C-ED7B1545E67E}"/>
              </a:ext>
            </a:extLst>
          </p:cNvPr>
          <p:cNvSpPr/>
          <p:nvPr/>
        </p:nvSpPr>
        <p:spPr>
          <a:xfrm>
            <a:off x="5163671" y="6391850"/>
            <a:ext cx="653543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023593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BF4-EB49-564F-A286-74D963EE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256553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AYUDAS DIAGNÓSTICAS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Ultrasonografía modo B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348AF-5089-A74C-AF54-9FAA018F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666320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Sensibilidad 92-99%.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Especificidad 100%.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Variabilidad entre observadores.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Fácil acceso, bajo costo, no invasivo.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CE0E6A8-D096-5040-83BC-23866932197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10313" y="3931678"/>
            <a:ext cx="6684145" cy="2413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Indicación:</a:t>
            </a:r>
          </a:p>
          <a:p>
            <a:r>
              <a:rPr lang="es-ES_tradnl" sz="2200" dirty="0"/>
              <a:t>Tamizaje.</a:t>
            </a:r>
          </a:p>
          <a:p>
            <a:r>
              <a:rPr lang="es-ES_tradnl" sz="2200" dirty="0"/>
              <a:t>Asintomáticos con sospecha de AAA.</a:t>
            </a:r>
          </a:p>
          <a:p>
            <a:r>
              <a:rPr lang="es-ES_tradnl" sz="2200" dirty="0"/>
              <a:t>Seguimientos de pacientes con AAA.</a:t>
            </a:r>
          </a:p>
        </p:txBody>
      </p:sp>
      <p:pic>
        <p:nvPicPr>
          <p:cNvPr id="5" name="Imagen 4" descr="Guia AAA ESVS 2019.pdf - Adobe Acrobat Reader DC">
            <a:extLst>
              <a:ext uri="{FF2B5EF4-FFF2-40B4-BE49-F238E27FC236}">
                <a16:creationId xmlns:a16="http://schemas.microsoft.com/office/drawing/2014/main" id="{F24E9DF8-BA36-6942-94E5-5E64AA72B70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275294" y="1491354"/>
            <a:ext cx="5689385" cy="177793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88E7E5E6-BA23-6D45-96A4-70F8D47ED08E}"/>
              </a:ext>
            </a:extLst>
          </p:cNvPr>
          <p:cNvSpPr/>
          <p:nvPr/>
        </p:nvSpPr>
        <p:spPr>
          <a:xfrm>
            <a:off x="5280534" y="6232115"/>
            <a:ext cx="66841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019521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BF4-EB49-564F-A286-74D963EE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AYUDAS DIAGNÓSTICAS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Tomografía simple de abdomen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348AF-5089-A74C-AF54-9FAA018F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601" y="1610902"/>
            <a:ext cx="10667997" cy="227978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s-ES_tradnl" sz="2200" dirty="0"/>
              <a:t>Sensibilidad 100%.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Especificidad 100%.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Valorar aorta y sus diámetros.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Descartar ruptura y </a:t>
            </a:r>
            <a:r>
              <a:rPr lang="es-ES_tradnl" sz="2200" dirty="0" err="1"/>
              <a:t>preruptura</a:t>
            </a:r>
            <a:r>
              <a:rPr lang="es-ES_tradnl" sz="2200" dirty="0"/>
              <a:t> en sintomáticos sin AAA conocido. 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Evalúa otras causas de dolor.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E7E5E6-BA23-6D45-96A4-70F8D47ED08E}"/>
              </a:ext>
            </a:extLst>
          </p:cNvPr>
          <p:cNvSpPr/>
          <p:nvPr/>
        </p:nvSpPr>
        <p:spPr>
          <a:xfrm>
            <a:off x="5127809" y="6165939"/>
            <a:ext cx="66948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414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BF4-EB49-564F-A286-74D963EE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378" y="20730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AYUDAS DIAGNÓSTICAS</a:t>
            </a:r>
            <a:br>
              <a:rPr lang="es-ES_tradnl" dirty="0"/>
            </a:br>
            <a:r>
              <a:rPr lang="es-ES_tradnl" sz="2800" dirty="0" err="1">
                <a:solidFill>
                  <a:srgbClr val="152B48"/>
                </a:solidFill>
              </a:rPr>
              <a:t>Angiotomografía</a:t>
            </a:r>
            <a:r>
              <a:rPr lang="es-ES_tradnl" sz="2800" dirty="0">
                <a:solidFill>
                  <a:srgbClr val="152B48"/>
                </a:solidFill>
              </a:rPr>
              <a:t> de abdomen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348AF-5089-A74C-AF54-9FAA018F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7859" y="1347277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dirty="0"/>
              <a:t>Sensibilidad 100%.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Especificidad 100% 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Estándar de oro.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Contraste IV.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Reconstrucciones </a:t>
            </a:r>
            <a:r>
              <a:rPr lang="es-ES_tradnl" dirty="0" err="1"/>
              <a:t>bi</a:t>
            </a:r>
            <a:r>
              <a:rPr lang="es-ES_tradnl" dirty="0"/>
              <a:t> y </a:t>
            </a:r>
            <a:r>
              <a:rPr lang="es-ES_tradnl" dirty="0" err="1"/>
              <a:t>multiplanares</a:t>
            </a:r>
            <a:r>
              <a:rPr lang="es-ES_tradnl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dirty="0"/>
              <a:t>Detalle vascular y relaciones anatómicas.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E7E5E6-BA23-6D45-96A4-70F8D47ED08E}"/>
              </a:ext>
            </a:extLst>
          </p:cNvPr>
          <p:cNvSpPr/>
          <p:nvPr/>
        </p:nvSpPr>
        <p:spPr>
          <a:xfrm>
            <a:off x="5271245" y="6352421"/>
            <a:ext cx="665357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5" name="Marcador de contenido 3">
            <a:extLst>
              <a:ext uri="{FF2B5EF4-FFF2-40B4-BE49-F238E27FC236}">
                <a16:creationId xmlns:a16="http://schemas.microsoft.com/office/drawing/2014/main" id="{0125EB1F-A114-0744-9369-4DDED57B751F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615867" y="4021535"/>
            <a:ext cx="7930242" cy="24133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200" b="1" dirty="0">
                <a:solidFill>
                  <a:srgbClr val="00AAA7"/>
                </a:solidFill>
              </a:rPr>
              <a:t>Indicación:</a:t>
            </a:r>
          </a:p>
          <a:p>
            <a:r>
              <a:rPr lang="es-ES_tradnl" dirty="0"/>
              <a:t>Definir ruptura o </a:t>
            </a:r>
            <a:r>
              <a:rPr lang="es-ES_tradnl" dirty="0" err="1"/>
              <a:t>prerruptura</a:t>
            </a:r>
            <a:r>
              <a:rPr lang="es-ES_tradnl" dirty="0"/>
              <a:t> en pacientes sintomáticos con AAA conocido o no.</a:t>
            </a:r>
          </a:p>
          <a:p>
            <a:r>
              <a:rPr lang="es-ES_tradnl" dirty="0"/>
              <a:t>Definir necesidad de intervención.</a:t>
            </a:r>
          </a:p>
          <a:p>
            <a:r>
              <a:rPr lang="es-ES_tradnl" dirty="0"/>
              <a:t>Evaluar otras causas de dolor.</a:t>
            </a:r>
          </a:p>
          <a:p>
            <a:r>
              <a:rPr lang="es-ES_tradnl" dirty="0"/>
              <a:t>Planear la intervención.</a:t>
            </a:r>
          </a:p>
        </p:txBody>
      </p:sp>
      <p:pic>
        <p:nvPicPr>
          <p:cNvPr id="7" name="Imagen 6" descr="Guia AAA ESVS 2019.pdf - Adobe Acrobat Reader DC">
            <a:extLst>
              <a:ext uri="{FF2B5EF4-FFF2-40B4-BE49-F238E27FC236}">
                <a16:creationId xmlns:a16="http://schemas.microsoft.com/office/drawing/2014/main" id="{AB466FC1-3B7A-4E44-8483-B32C74EF0568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17108" y="1208556"/>
            <a:ext cx="5331544" cy="2052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945197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BF4-EB49-564F-A286-74D963EE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231" y="189151"/>
            <a:ext cx="10515600" cy="1325563"/>
          </a:xfrm>
        </p:spPr>
        <p:txBody>
          <a:bodyPr>
            <a:normAutofit/>
          </a:bodyPr>
          <a:lstStyle/>
          <a:p>
            <a:r>
              <a:rPr lang="es-ES_tradnl" sz="4900" dirty="0"/>
              <a:t>AYUDAS DIAGNÓSTICAS</a:t>
            </a:r>
            <a:br>
              <a:rPr lang="es-ES_tradnl" dirty="0"/>
            </a:br>
            <a:r>
              <a:rPr lang="es-ES_tradnl" sz="3100" dirty="0" err="1">
                <a:solidFill>
                  <a:srgbClr val="152B48"/>
                </a:solidFill>
              </a:rPr>
              <a:t>Angioresonancia</a:t>
            </a:r>
            <a:r>
              <a:rPr lang="es-ES_tradnl" sz="3100" dirty="0">
                <a:solidFill>
                  <a:srgbClr val="152B48"/>
                </a:solidFill>
              </a:rPr>
              <a:t> magnética nuclear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348AF-5089-A74C-AF54-9FAA018F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2672" y="1911299"/>
            <a:ext cx="10667997" cy="151770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Sensibilidad y especificidad similar al </a:t>
            </a:r>
            <a:r>
              <a:rPr lang="es-ES_tradnl" sz="2200" dirty="0" err="1"/>
              <a:t>angioTAC</a:t>
            </a:r>
            <a:r>
              <a:rPr lang="es-ES_tradnl" sz="2200" dirty="0"/>
              <a:t>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Mayor costo y menor disponibilidad.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Menos tolerable.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E7E5E6-BA23-6D45-96A4-70F8D47ED08E}"/>
              </a:ext>
            </a:extLst>
          </p:cNvPr>
          <p:cNvSpPr/>
          <p:nvPr/>
        </p:nvSpPr>
        <p:spPr>
          <a:xfrm>
            <a:off x="5217455" y="6299517"/>
            <a:ext cx="658457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CAF9744E-8750-7C48-BE29-E643FAB65247}"/>
              </a:ext>
            </a:extLst>
          </p:cNvPr>
          <p:cNvSpPr/>
          <p:nvPr/>
        </p:nvSpPr>
        <p:spPr>
          <a:xfrm>
            <a:off x="4842550" y="3429000"/>
            <a:ext cx="702480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Tiempo largo en su ejecución.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Claustrofobia.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Indicada cuando este contraindicado el </a:t>
            </a:r>
            <a:r>
              <a:rPr lang="es-ES_tradnl" sz="2200" dirty="0" err="1">
                <a:solidFill>
                  <a:srgbClr val="152B48"/>
                </a:solidFill>
                <a:latin typeface="Montserrat" pitchFamily="2" charset="77"/>
              </a:rPr>
              <a:t>angioTAC</a:t>
            </a:r>
            <a:r>
              <a:rPr lang="es-ES_tradnl" sz="2200" dirty="0">
                <a:solidFill>
                  <a:srgbClr val="152B48"/>
                </a:solidFill>
                <a:latin typeface="Montserrat" pitchFamily="2" charset="77"/>
              </a:rPr>
              <a:t> .</a:t>
            </a:r>
          </a:p>
        </p:txBody>
      </p:sp>
    </p:spTree>
    <p:extLst>
      <p:ext uri="{BB962C8B-B14F-4D97-AF65-F5344CB8AC3E}">
        <p14:creationId xmlns:p14="http://schemas.microsoft.com/office/powerpoint/2010/main" val="7749711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499BF4-EB49-564F-A286-74D963EEAD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259667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AYUDAS DIAGNÓSTICAS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Arteriografía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B2348AF-5089-A74C-AF54-9FAA018FB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9236" y="1690688"/>
            <a:ext cx="6385559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No indicada en el diagnóstico.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No permite determinar el tamaño verdadero del aneurisma.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Se indica en el momento de la terapia </a:t>
            </a:r>
            <a:r>
              <a:rPr lang="es-ES_tradnl" sz="2200" dirty="0" err="1"/>
              <a:t>endovascular</a:t>
            </a:r>
            <a:r>
              <a:rPr lang="es-ES_tradnl" sz="2200" dirty="0"/>
              <a:t>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8E7E5E6-BA23-6D45-96A4-70F8D47ED08E}"/>
              </a:ext>
            </a:extLst>
          </p:cNvPr>
          <p:cNvSpPr/>
          <p:nvPr/>
        </p:nvSpPr>
        <p:spPr>
          <a:xfrm>
            <a:off x="5217459" y="6229001"/>
            <a:ext cx="652355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pic>
        <p:nvPicPr>
          <p:cNvPr id="10242" name="Picture 2" descr="Tratamiento endovascular de aneurismas de aorta abdominal infrarrenal de  gran tamaño | Angiología">
            <a:extLst>
              <a:ext uri="{FF2B5EF4-FFF2-40B4-BE49-F238E27FC236}">
                <a16:creationId xmlns:a16="http://schemas.microsoft.com/office/drawing/2014/main" id="{28053F55-CE5D-E74D-A2BB-2F8D9397CC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02825" y="1690688"/>
            <a:ext cx="5021386" cy="350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58275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445B0B-F842-DF4E-BF69-09243CE4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_tradnl" dirty="0"/>
              <a:t>DIAGNÓSTICO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BBEA2A-82F5-8043-988E-E9ACF358A9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2" y="1213102"/>
            <a:ext cx="10667997" cy="25599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b="1" dirty="0"/>
              <a:t>Presentación clínica </a:t>
            </a:r>
          </a:p>
          <a:p>
            <a:pPr marL="0" indent="0">
              <a:buNone/>
            </a:pPr>
            <a:endParaRPr lang="es-ES_tradnl" sz="1600" b="1" dirty="0"/>
          </a:p>
          <a:p>
            <a:pPr>
              <a:lnSpc>
                <a:spcPct val="110000"/>
              </a:lnSpc>
            </a:pPr>
            <a:r>
              <a:rPr lang="es-ES_tradnl" sz="2200" dirty="0"/>
              <a:t>Asintomáticos ultrasonografía. 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Indicación de </a:t>
            </a:r>
            <a:r>
              <a:rPr lang="es-ES_tradnl" sz="2200" dirty="0" err="1"/>
              <a:t>reintervención</a:t>
            </a:r>
            <a:r>
              <a:rPr lang="es-ES_tradnl" sz="2200" dirty="0"/>
              <a:t> realizar </a:t>
            </a:r>
            <a:r>
              <a:rPr lang="es-ES_tradnl" sz="2200" dirty="0" err="1"/>
              <a:t>angioTAC</a:t>
            </a:r>
            <a:r>
              <a:rPr lang="es-ES_tradnl" sz="2200" dirty="0"/>
              <a:t>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Sintomáticos y rotos = TAC simple y/o </a:t>
            </a:r>
            <a:r>
              <a:rPr lang="es-ES_tradnl" sz="2200" dirty="0" err="1"/>
              <a:t>angioTAC</a:t>
            </a:r>
            <a:r>
              <a:rPr lang="es-ES_tradnl" sz="2200" dirty="0"/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65BB7FD-4AB1-1447-B024-916825F96686}"/>
              </a:ext>
            </a:extLst>
          </p:cNvPr>
          <p:cNvSpPr/>
          <p:nvPr/>
        </p:nvSpPr>
        <p:spPr>
          <a:xfrm>
            <a:off x="5325033" y="6204484"/>
            <a:ext cx="64680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58720805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77873C-AE0B-6841-8CB2-187D44AF68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-56179"/>
            <a:ext cx="10515600" cy="1325563"/>
          </a:xfrm>
        </p:spPr>
        <p:txBody>
          <a:bodyPr/>
          <a:lstStyle/>
          <a:p>
            <a:r>
              <a:rPr lang="es-ES_tradnl" dirty="0"/>
              <a:t>TAMIZAJE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854F98-C047-2A4A-A054-1BBEEB846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8" y="1321732"/>
            <a:ext cx="9642945" cy="20903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sz="2200" dirty="0"/>
              <a:t>Población de mayor riesgo.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Reducción de hasta el 66% de mortalidad relacionada. </a:t>
            </a:r>
          </a:p>
          <a:p>
            <a:pPr>
              <a:lnSpc>
                <a:spcPct val="100000"/>
              </a:lnSpc>
            </a:pP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318DE93-EF12-814C-A548-622491F9330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824775" y="2370729"/>
            <a:ext cx="7098285" cy="3084989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2600" b="1" dirty="0">
                <a:solidFill>
                  <a:srgbClr val="00AAA7"/>
                </a:solidFill>
              </a:rPr>
              <a:t>Indicaciones:</a:t>
            </a:r>
            <a:endParaRPr lang="es-ES_tradnl" sz="2600" dirty="0"/>
          </a:p>
          <a:p>
            <a:pPr>
              <a:lnSpc>
                <a:spcPct val="110000"/>
              </a:lnSpc>
            </a:pPr>
            <a:r>
              <a:rPr lang="es-ES_tradnl" sz="2200" dirty="0"/>
              <a:t>Hombres mayores de 65 años  IA 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Pacientes &gt; 50 años con historia familiar de AAA en primer grado de consanguinidad (cada 10 años)  IIB.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No se recomienda en mujeres asintomáticas III.</a:t>
            </a:r>
          </a:p>
        </p:txBody>
      </p:sp>
      <p:sp>
        <p:nvSpPr>
          <p:cNvPr id="5" name="Rectángulo redondeado 4">
            <a:extLst>
              <a:ext uri="{FF2B5EF4-FFF2-40B4-BE49-F238E27FC236}">
                <a16:creationId xmlns:a16="http://schemas.microsoft.com/office/drawing/2014/main" id="{831F2965-61D7-EC4C-AAF8-4657505B99B3}"/>
              </a:ext>
            </a:extLst>
          </p:cNvPr>
          <p:cNvSpPr/>
          <p:nvPr/>
        </p:nvSpPr>
        <p:spPr>
          <a:xfrm>
            <a:off x="5488961" y="5455718"/>
            <a:ext cx="6029740" cy="622853"/>
          </a:xfrm>
          <a:prstGeom prst="roundRect">
            <a:avLst/>
          </a:prstGeom>
          <a:solidFill>
            <a:srgbClr val="152B48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_tradnl" sz="2400" b="1" dirty="0">
                <a:latin typeface="Montserrat" pitchFamily="2" charset="77"/>
              </a:rPr>
              <a:t>ECOGRAFÍA DE ABDOMEN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AC98C891-6D93-8C42-B027-05C1A9CA9C54}"/>
              </a:ext>
            </a:extLst>
          </p:cNvPr>
          <p:cNvSpPr/>
          <p:nvPr/>
        </p:nvSpPr>
        <p:spPr>
          <a:xfrm>
            <a:off x="5235388" y="6372397"/>
            <a:ext cx="649761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06740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419D92D-7B51-8D4C-B7AD-4FAAD26D8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9259" y="271800"/>
            <a:ext cx="3932237" cy="682487"/>
          </a:xfrm>
        </p:spPr>
        <p:txBody>
          <a:bodyPr anchor="b">
            <a:noAutofit/>
          </a:bodyPr>
          <a:lstStyle/>
          <a:p>
            <a:r>
              <a:rPr lang="es-ES_tradnl" sz="4400" dirty="0"/>
              <a:t>ANATOMÍA </a:t>
            </a:r>
          </a:p>
        </p:txBody>
      </p:sp>
      <p:pic>
        <p:nvPicPr>
          <p:cNvPr id="6" name="Marcador de contenido 5" descr="Diagrama&#10;&#10;Descripción generada automáticamente">
            <a:extLst>
              <a:ext uri="{FF2B5EF4-FFF2-40B4-BE49-F238E27FC236}">
                <a16:creationId xmlns:a16="http://schemas.microsoft.com/office/drawing/2014/main" id="{A7EC26E0-A31E-584E-A6B3-01B53539FE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784798" y="954287"/>
            <a:ext cx="5126729" cy="4639690"/>
          </a:xfrm>
          <a:noFill/>
          <a:ln>
            <a:solidFill>
              <a:schemeClr val="tx1"/>
            </a:solidFill>
          </a:ln>
        </p:spPr>
      </p:pic>
      <p:sp>
        <p:nvSpPr>
          <p:cNvPr id="12" name="Text Placeholder 3">
            <a:extLst>
              <a:ext uri="{FF2B5EF4-FFF2-40B4-BE49-F238E27FC236}">
                <a16:creationId xmlns:a16="http://schemas.microsoft.com/office/drawing/2014/main" id="{1AA8FD1A-5935-4C17-BDB4-3CCE3C529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9259" y="990149"/>
            <a:ext cx="6215539" cy="3222625"/>
          </a:xfrm>
        </p:spPr>
        <p:txBody>
          <a:bodyPr>
            <a:normAutofit/>
          </a:bodyPr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Supra e infrarenal.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Suprarenal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t</a:t>
            </a:r>
            <a:r>
              <a:rPr lang="en-US" sz="2200" dirty="0" err="1"/>
              <a:t>ronco</a:t>
            </a:r>
            <a:r>
              <a:rPr lang="en-US" sz="2200" dirty="0"/>
              <a:t> </a:t>
            </a:r>
            <a:r>
              <a:rPr lang="en-US" sz="2200" dirty="0" err="1"/>
              <a:t>celíaco</a:t>
            </a:r>
            <a:r>
              <a:rPr lang="en-US" sz="2200" dirty="0"/>
              <a:t>, MS, </a:t>
            </a:r>
            <a:r>
              <a:rPr lang="en-US" sz="2200" dirty="0" err="1"/>
              <a:t>renales</a:t>
            </a:r>
            <a:r>
              <a:rPr lang="en-US" sz="2200" dirty="0"/>
              <a:t> </a:t>
            </a:r>
            <a:r>
              <a:rPr lang="en-US" sz="2200" dirty="0" err="1"/>
              <a:t>derecha</a:t>
            </a:r>
            <a:r>
              <a:rPr lang="en-US" sz="2200" dirty="0"/>
              <a:t> e </a:t>
            </a:r>
            <a:r>
              <a:rPr lang="en-US" sz="2200" dirty="0" err="1"/>
              <a:t>izquierda</a:t>
            </a:r>
            <a:r>
              <a:rPr lang="en-US" sz="2200" dirty="0"/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Infrarenal </a:t>
            </a:r>
            <a:r>
              <a:rPr lang="en-US" sz="2200" dirty="0">
                <a:sym typeface="Wingdings" pitchFamily="2" charset="2"/>
              </a:rPr>
              <a:t> </a:t>
            </a:r>
            <a:r>
              <a:rPr lang="en-US" sz="2200" dirty="0" err="1">
                <a:sym typeface="Wingdings" pitchFamily="2" charset="2"/>
              </a:rPr>
              <a:t>lumbares</a:t>
            </a:r>
            <a:r>
              <a:rPr lang="en-US" sz="2200" dirty="0">
                <a:sym typeface="Wingdings" pitchFamily="2" charset="2"/>
              </a:rPr>
              <a:t>, </a:t>
            </a:r>
            <a:r>
              <a:rPr lang="en-US" sz="2200" dirty="0" err="1">
                <a:sym typeface="Wingdings" pitchFamily="2" charset="2"/>
              </a:rPr>
              <a:t>ilíacas</a:t>
            </a:r>
            <a:r>
              <a:rPr lang="en-US" sz="2200" dirty="0">
                <a:sym typeface="Wingdings" pitchFamily="2" charset="2"/>
              </a:rPr>
              <a:t> communes.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ym typeface="Wingdings" pitchFamily="2" charset="2"/>
              </a:rPr>
              <a:t>Tres </a:t>
            </a:r>
            <a:r>
              <a:rPr lang="en-US" sz="2200" dirty="0" err="1">
                <a:sym typeface="Wingdings" pitchFamily="2" charset="2"/>
              </a:rPr>
              <a:t>capas</a:t>
            </a:r>
            <a:r>
              <a:rPr lang="en-US" sz="2200" dirty="0">
                <a:sym typeface="Wingdings" pitchFamily="2" charset="2"/>
              </a:rPr>
              <a:t>  </a:t>
            </a:r>
            <a:r>
              <a:rPr lang="en-US" sz="2200" dirty="0" err="1">
                <a:sym typeface="Wingdings" pitchFamily="2" charset="2"/>
              </a:rPr>
              <a:t>íntima</a:t>
            </a:r>
            <a:r>
              <a:rPr lang="en-US" sz="2200" dirty="0">
                <a:sym typeface="Wingdings" pitchFamily="2" charset="2"/>
              </a:rPr>
              <a:t>, media y </a:t>
            </a:r>
            <a:r>
              <a:rPr lang="en-US" sz="2200" dirty="0" err="1">
                <a:sym typeface="Wingdings" pitchFamily="2" charset="2"/>
              </a:rPr>
              <a:t>adventicia</a:t>
            </a:r>
            <a:r>
              <a:rPr lang="en-US" sz="2200" dirty="0">
                <a:sym typeface="Wingdings" pitchFamily="2" charset="2"/>
              </a:rPr>
              <a:t>.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 err="1">
                <a:sym typeface="Wingdings" pitchFamily="2" charset="2"/>
              </a:rPr>
              <a:t>Elastina</a:t>
            </a:r>
            <a:r>
              <a:rPr lang="en-US" sz="2200" dirty="0">
                <a:sym typeface="Wingdings" pitchFamily="2" charset="2"/>
              </a:rPr>
              <a:t> y </a:t>
            </a:r>
            <a:r>
              <a:rPr lang="en-US" sz="2200" dirty="0" err="1">
                <a:sym typeface="Wingdings" pitchFamily="2" charset="2"/>
              </a:rPr>
              <a:t>colágeno</a:t>
            </a:r>
            <a:r>
              <a:rPr lang="en-US" sz="2200" dirty="0">
                <a:sym typeface="Wingdings" pitchFamily="2" charset="2"/>
              </a:rPr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58086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9FF618-ECAF-EC4C-B06A-068BDE79C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30" y="264360"/>
            <a:ext cx="10515600" cy="1325563"/>
          </a:xfrm>
        </p:spPr>
        <p:txBody>
          <a:bodyPr/>
          <a:lstStyle/>
          <a:p>
            <a:r>
              <a:rPr lang="es-ES_tradnl" dirty="0"/>
              <a:t>TRATAMIENTO </a:t>
            </a:r>
          </a:p>
        </p:txBody>
      </p:sp>
      <p:graphicFrame>
        <p:nvGraphicFramePr>
          <p:cNvPr id="8" name="Marcador de contenido 7">
            <a:extLst>
              <a:ext uri="{FF2B5EF4-FFF2-40B4-BE49-F238E27FC236}">
                <a16:creationId xmlns:a16="http://schemas.microsoft.com/office/drawing/2014/main" id="{B2F20E3B-D28C-A443-BE2E-2AEF27A1956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5195703"/>
              </p:ext>
            </p:extLst>
          </p:nvPr>
        </p:nvGraphicFramePr>
        <p:xfrm>
          <a:off x="2838410" y="1637144"/>
          <a:ext cx="8640417" cy="29584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ectángulo 6">
            <a:extLst>
              <a:ext uri="{FF2B5EF4-FFF2-40B4-BE49-F238E27FC236}">
                <a16:creationId xmlns:a16="http://schemas.microsoft.com/office/drawing/2014/main" id="{590FBEE0-273E-A34B-8BB5-D8828613FF3B}"/>
              </a:ext>
            </a:extLst>
          </p:cNvPr>
          <p:cNvSpPr/>
          <p:nvPr/>
        </p:nvSpPr>
        <p:spPr>
          <a:xfrm>
            <a:off x="5199529" y="6099475"/>
            <a:ext cx="6494451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089238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5CB28-6DE4-8D49-8227-ED084BF6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89151"/>
            <a:ext cx="10515600" cy="1325563"/>
          </a:xfrm>
        </p:spPr>
        <p:txBody>
          <a:bodyPr/>
          <a:lstStyle/>
          <a:p>
            <a:r>
              <a:rPr lang="es-ES_tradnl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6D29D1-D10B-774C-A34F-E2A557CFF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0599" y="1158518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b="1" dirty="0"/>
              <a:t>Asintomáticos </a:t>
            </a:r>
          </a:p>
          <a:p>
            <a:pPr marL="0" indent="0">
              <a:buNone/>
            </a:pPr>
            <a:endParaRPr lang="es-ES_tradnl" sz="1600" b="1" dirty="0"/>
          </a:p>
          <a:p>
            <a:pPr marL="0" indent="0">
              <a:buNone/>
            </a:pPr>
            <a:r>
              <a:rPr lang="es-ES_tradnl" sz="2200" dirty="0"/>
              <a:t>Diámetro determina tasas de expansión o ruptura.</a:t>
            </a:r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7710A36E-F20C-5143-8274-40E098AB81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4861460"/>
              </p:ext>
            </p:extLst>
          </p:nvPr>
        </p:nvGraphicFramePr>
        <p:xfrm>
          <a:off x="5197798" y="2892714"/>
          <a:ext cx="6156000" cy="18288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7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7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7000">
                <a:tc gridSpan="2"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latin typeface="Montserrat" pitchFamily="2" charset="77"/>
                        </a:rPr>
                        <a:t>Tasa anual de ruptura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&lt; 4,0 cm.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0,3%.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4,0 a 4,9 cm.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1,5%.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700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5,0 a 5,9 cm.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6,5%.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0B26ABB2-6A63-F942-8502-5144E3E4EC70}"/>
              </a:ext>
            </a:extLst>
          </p:cNvPr>
          <p:cNvSpPr/>
          <p:nvPr/>
        </p:nvSpPr>
        <p:spPr>
          <a:xfrm>
            <a:off x="5231859" y="6317210"/>
            <a:ext cx="653527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01480093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5CB28-6DE4-8D49-8227-ED084BF6B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0"/>
            <a:ext cx="10515600" cy="1325563"/>
          </a:xfrm>
        </p:spPr>
        <p:txBody>
          <a:bodyPr/>
          <a:lstStyle/>
          <a:p>
            <a:r>
              <a:rPr lang="es-ES_tradnl" dirty="0"/>
              <a:t>TRATAMIENTO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6D29D1-D10B-774C-A34F-E2A557CFFC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6143" y="987135"/>
            <a:ext cx="10667997" cy="2090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b="1" dirty="0"/>
              <a:t>Seguimiento </a:t>
            </a:r>
          </a:p>
          <a:p>
            <a:pPr marL="0" indent="0">
              <a:buNone/>
            </a:pPr>
            <a:endParaRPr lang="es-ES_tradnl" sz="1100" b="1" dirty="0"/>
          </a:p>
          <a:p>
            <a:r>
              <a:rPr lang="es-ES_tradnl" sz="2200" dirty="0"/>
              <a:t>Asintomáticos con US.</a:t>
            </a:r>
          </a:p>
          <a:p>
            <a:r>
              <a:rPr lang="es-ES_tradnl" sz="2200" dirty="0" err="1"/>
              <a:t>AngioTAC</a:t>
            </a:r>
            <a:r>
              <a:rPr lang="es-ES_tradnl" sz="2200" dirty="0"/>
              <a:t> cuando el diámetro sea cercano a 5 para definir intervención.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0B26ABB2-6A63-F942-8502-5144E3E4EC70}"/>
              </a:ext>
            </a:extLst>
          </p:cNvPr>
          <p:cNvSpPr/>
          <p:nvPr/>
        </p:nvSpPr>
        <p:spPr>
          <a:xfrm>
            <a:off x="5199529" y="6420633"/>
            <a:ext cx="656616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B3807C36-E7F1-3D49-BB4B-3F20E709FB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0145179"/>
              </p:ext>
            </p:extLst>
          </p:nvPr>
        </p:nvGraphicFramePr>
        <p:xfrm>
          <a:off x="4570850" y="2866230"/>
          <a:ext cx="7477718" cy="33223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07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690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7910">
                  <a:extLst>
                    <a:ext uri="{9D8B030D-6E8A-4147-A177-3AD203B41FA5}">
                      <a16:colId xmlns:a16="http://schemas.microsoft.com/office/drawing/2014/main" val="867638117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latin typeface="Montserrat" pitchFamily="2" charset="77"/>
                        </a:rPr>
                        <a:t>Diámetro aorta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latin typeface="Montserrat" pitchFamily="2" charset="77"/>
                        </a:rPr>
                        <a:t>Intervalo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400" dirty="0">
                          <a:latin typeface="Montserrat" pitchFamily="2" charset="77"/>
                        </a:rPr>
                        <a:t>Evidencia</a:t>
                      </a:r>
                    </a:p>
                    <a:p>
                      <a:pPr algn="ctr"/>
                      <a:r>
                        <a:rPr lang="es-CO" sz="2400" dirty="0">
                          <a:latin typeface="Montserrat" pitchFamily="2" charset="77"/>
                        </a:rPr>
                        <a:t>Clase y nivel</a:t>
                      </a:r>
                    </a:p>
                  </a:txBody>
                  <a:tcPr anchor="ctr"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Hombres &lt; 3,0 cm.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Cada 5-10 años.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IIb, C.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3,0 y 4,0 cm.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Cada 3 años.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 B.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4,0 y 4,5 cm.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Cada</a:t>
                      </a:r>
                      <a:r>
                        <a:rPr lang="es-CO" sz="2200" baseline="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 6-12 meses.</a:t>
                      </a:r>
                      <a:endParaRPr lang="es-CO" sz="2200" dirty="0">
                        <a:solidFill>
                          <a:srgbClr val="152B48"/>
                        </a:solidFill>
                        <a:latin typeface="Montserrat" pitchFamily="2" charset="7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 B.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&gt; 5 cm*.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Cada 3-6 meses.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sz="2200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I B.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7109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342B61F-F969-3647-AAC9-E9029D776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134617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TRATAMIENTO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Manejo médico óptimo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2FFE60-FB5E-D542-AE0F-0C213341A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6107" y="1565008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Modificar factores de riesgo: 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Control de HTA.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Abandono del tabaquismo (</a:t>
            </a:r>
            <a:r>
              <a:rPr lang="es-ES_tradnl" dirty="0" err="1"/>
              <a:t>Ib</a:t>
            </a:r>
            <a:r>
              <a:rPr lang="es-ES_tradnl" dirty="0"/>
              <a:t>).</a:t>
            </a:r>
          </a:p>
          <a:p>
            <a:pPr lvl="1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Control de comorbilidades.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Estabilizar la placa: </a:t>
            </a:r>
            <a:r>
              <a:rPr lang="es-ES_tradnl" sz="2200" dirty="0" err="1"/>
              <a:t>estatinas</a:t>
            </a:r>
            <a:r>
              <a:rPr lang="es-ES_tradnl" sz="2200" dirty="0"/>
              <a:t> y </a:t>
            </a:r>
            <a:r>
              <a:rPr lang="es-ES_tradnl" sz="2200" dirty="0" err="1"/>
              <a:t>antiagregantes</a:t>
            </a:r>
            <a:r>
              <a:rPr lang="es-ES_tradnl" sz="2200" dirty="0"/>
              <a:t>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7D7B567-AD3D-2048-BF9F-D9763472A76D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99959" y="3865361"/>
            <a:ext cx="6684145" cy="241334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Valoración nutricional.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Ejercicio.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Control de la frecuencia cardíaca.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7D4865F-28A1-D84D-BE5A-34266ED1BBC0}"/>
              </a:ext>
            </a:extLst>
          </p:cNvPr>
          <p:cNvSpPr/>
          <p:nvPr/>
        </p:nvSpPr>
        <p:spPr>
          <a:xfrm>
            <a:off x="5450541" y="6244699"/>
            <a:ext cx="633356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266382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uia AAA ESVS 2019.pdf - Adobe Acrobat Reader DC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13226" y="246258"/>
            <a:ext cx="5224186" cy="20350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 descr="Guia AAA ESVS 2019.pdf - Adobe Acrobat Reader DC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1381536"/>
            <a:ext cx="5746105" cy="2047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n 5" descr="Guia AAA ESVS 2019.pdf - Adobe Acrobat Reader DC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96000" y="3994525"/>
            <a:ext cx="5819107" cy="192861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Rectángulo 7">
            <a:extLst>
              <a:ext uri="{FF2B5EF4-FFF2-40B4-BE49-F238E27FC236}">
                <a16:creationId xmlns:a16="http://schemas.microsoft.com/office/drawing/2014/main" id="{87D59462-C5FD-1043-90A8-E64B61AD3A23}"/>
              </a:ext>
            </a:extLst>
          </p:cNvPr>
          <p:cNvSpPr/>
          <p:nvPr/>
        </p:nvSpPr>
        <p:spPr>
          <a:xfrm>
            <a:off x="5271247" y="6304002"/>
            <a:ext cx="656216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57451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693B3A2-8451-DF4B-8C1D-77284EE7C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0030289"/>
              </p:ext>
            </p:extLst>
          </p:nvPr>
        </p:nvGraphicFramePr>
        <p:xfrm>
          <a:off x="963705" y="1177272"/>
          <a:ext cx="10668000" cy="3355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BE590450-BFCB-3544-BEC3-E806BFF4F0B0}"/>
              </a:ext>
            </a:extLst>
          </p:cNvPr>
          <p:cNvSpPr/>
          <p:nvPr/>
        </p:nvSpPr>
        <p:spPr>
          <a:xfrm>
            <a:off x="5253314" y="5986644"/>
            <a:ext cx="655768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9EB06374-23D9-ED48-9B62-BC6A8096C992}"/>
              </a:ext>
            </a:extLst>
          </p:cNvPr>
          <p:cNvSpPr txBox="1">
            <a:spLocks/>
          </p:cNvSpPr>
          <p:nvPr/>
        </p:nvSpPr>
        <p:spPr>
          <a:xfrm>
            <a:off x="617605" y="0"/>
            <a:ext cx="11574395" cy="16677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00AAA7"/>
                </a:solidFill>
                <a:latin typeface="Montserrat" panose="02000505000000020004" pitchFamily="2" charset="0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</a:pPr>
            <a:r>
              <a:rPr lang="es-ES_tradnl" sz="4900" dirty="0"/>
              <a:t>TRATAMIENTO</a:t>
            </a:r>
            <a:r>
              <a:rPr lang="es-ES_tradnl" dirty="0"/>
              <a:t> </a:t>
            </a:r>
            <a:br>
              <a:rPr lang="es-ES_tradnl" dirty="0"/>
            </a:br>
            <a:r>
              <a:rPr lang="es-ES_tradnl" sz="3100" dirty="0">
                <a:solidFill>
                  <a:srgbClr val="152B48"/>
                </a:solidFill>
              </a:rPr>
              <a:t>Indicación de intervención en pacientes asintomáticos</a:t>
            </a:r>
          </a:p>
        </p:txBody>
      </p:sp>
    </p:spTree>
    <p:extLst>
      <p:ext uri="{BB962C8B-B14F-4D97-AF65-F5344CB8AC3E}">
        <p14:creationId xmlns:p14="http://schemas.microsoft.com/office/powerpoint/2010/main" val="2531658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uia AAA ESVS 2019.pdf - Adobe Acrobat Reader DC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0019" y="1437389"/>
            <a:ext cx="4602256" cy="176854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 descr="Guia AAA ESVS 2019.pdf - Adobe Acrobat Reader DC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60019" y="3652072"/>
            <a:ext cx="4931620" cy="16076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B5FF9DFF-D653-0D47-BA99-CC7ADA94689C}"/>
              </a:ext>
            </a:extLst>
          </p:cNvPr>
          <p:cNvSpPr/>
          <p:nvPr/>
        </p:nvSpPr>
        <p:spPr>
          <a:xfrm>
            <a:off x="5342965" y="6227924"/>
            <a:ext cx="67336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pic>
        <p:nvPicPr>
          <p:cNvPr id="8" name="Imagen 7" descr="Interfaz de usuario gráfica, Texto, Aplicación, Correo electrónico&#10;&#10;Descripción generada automáticamente">
            <a:extLst>
              <a:ext uri="{FF2B5EF4-FFF2-40B4-BE49-F238E27FC236}">
                <a16:creationId xmlns:a16="http://schemas.microsoft.com/office/drawing/2014/main" id="{A7EB495A-82FC-6047-B223-8D536E038D33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210225" y="124186"/>
            <a:ext cx="4754656" cy="36488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19058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B2EBE18-996B-0841-9425-13F5D07C7E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4081" y="196879"/>
            <a:ext cx="10515600" cy="1325563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r>
              <a:rPr lang="es-ES_tradnl" sz="4900" dirty="0"/>
              <a:t>TRATAMIENTO</a:t>
            </a:r>
            <a:r>
              <a:rPr lang="es-ES_tradnl" dirty="0"/>
              <a:t> </a:t>
            </a:r>
            <a:br>
              <a:rPr lang="es-ES_tradnl" dirty="0"/>
            </a:br>
            <a:r>
              <a:rPr lang="es-ES_tradnl" sz="3100" dirty="0">
                <a:solidFill>
                  <a:srgbClr val="152B48"/>
                </a:solidFill>
              </a:rPr>
              <a:t>Indicación de intervención en pacientes sintomáticos</a:t>
            </a:r>
          </a:p>
        </p:txBody>
      </p:sp>
      <p:graphicFrame>
        <p:nvGraphicFramePr>
          <p:cNvPr id="5" name="Marcador de contenido 4">
            <a:extLst>
              <a:ext uri="{FF2B5EF4-FFF2-40B4-BE49-F238E27FC236}">
                <a16:creationId xmlns:a16="http://schemas.microsoft.com/office/drawing/2014/main" id="{6693B3A2-8451-DF4B-8C1D-77284EE7C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1807367"/>
              </p:ext>
            </p:extLst>
          </p:nvPr>
        </p:nvGraphicFramePr>
        <p:xfrm>
          <a:off x="3054244" y="1986816"/>
          <a:ext cx="10668000" cy="20907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BDF641-721A-3B46-8F8B-8694A50C5035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6172" y="4871184"/>
            <a:ext cx="6684145" cy="92001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_tradnl" sz="2800" dirty="0"/>
              <a:t>Reparo no indicado: esperanza de vida limitada.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BE590450-BFCB-3544-BEC3-E806BFF4F0B0}"/>
              </a:ext>
            </a:extLst>
          </p:cNvPr>
          <p:cNvSpPr/>
          <p:nvPr/>
        </p:nvSpPr>
        <p:spPr>
          <a:xfrm>
            <a:off x="5217459" y="6309956"/>
            <a:ext cx="65128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01401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7EA6C6-6132-864E-AFEB-C6385E3FF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63861"/>
            <a:ext cx="10515600" cy="1325563"/>
          </a:xfrm>
        </p:spPr>
        <p:txBody>
          <a:bodyPr/>
          <a:lstStyle/>
          <a:p>
            <a:r>
              <a:rPr lang="es-ES_tradnl" dirty="0"/>
              <a:t>RUPTURA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51F9038-BD42-7044-ABFF-729EFF7C83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6462" y="1213105"/>
            <a:ext cx="10667997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Alta sospecha en pacientes con factores de riesgo cardiovascular.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Dolor abdominal o lumbar súbito, asociado o no a síncope.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Con o sin compromiso hemodinámico.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Con o sin anemia.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Con o sin masa palpable. 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CB4058C-2F6B-1345-8AF6-4ADE1113DDCC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10314" y="3567953"/>
            <a:ext cx="6684145" cy="261840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Tratamiento:</a:t>
            </a:r>
            <a:endParaRPr lang="es-ES_tradnl" sz="2400" dirty="0"/>
          </a:p>
          <a:p>
            <a:pPr>
              <a:lnSpc>
                <a:spcPct val="100000"/>
              </a:lnSpc>
            </a:pPr>
            <a:r>
              <a:rPr lang="es-ES_tradnl" sz="2200" dirty="0"/>
              <a:t>Reanimación </a:t>
            </a:r>
            <a:r>
              <a:rPr lang="es-ES_tradnl" sz="2200" dirty="0" err="1"/>
              <a:t>hipotensiva</a:t>
            </a:r>
            <a:r>
              <a:rPr lang="es-ES_tradnl" sz="2200" dirty="0"/>
              <a:t> (PA 60-70mmHg).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Si se requiere administrar hemoderivados, no líquidos.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Considerar EVAR como primera opción en el AAA </a:t>
            </a:r>
            <a:r>
              <a:rPr lang="es-ES_tradnl" sz="2200" dirty="0" err="1"/>
              <a:t>infrarenal</a:t>
            </a:r>
            <a:r>
              <a:rPr lang="es-ES_tradnl" sz="2200" dirty="0"/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D238ED1-C47C-4648-AD37-7A228CAC57AE}"/>
              </a:ext>
            </a:extLst>
          </p:cNvPr>
          <p:cNvSpPr/>
          <p:nvPr/>
        </p:nvSpPr>
        <p:spPr>
          <a:xfrm>
            <a:off x="5271247" y="6325309"/>
            <a:ext cx="64232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1110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uia AAA ESVS 2019.pdf - Adobe Acrobat Reader DC"/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3" y="537931"/>
            <a:ext cx="7038251" cy="238653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Imagen 4" descr="Guia AAA ESVS 2019.pdf - Adobe Acrobat Reader DC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69654" y="3335187"/>
            <a:ext cx="7074270" cy="26833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6C7B72FC-FE16-5E4F-A20F-5F386D22933C}"/>
              </a:ext>
            </a:extLst>
          </p:cNvPr>
          <p:cNvSpPr/>
          <p:nvPr/>
        </p:nvSpPr>
        <p:spPr>
          <a:xfrm>
            <a:off x="4784244" y="6375463"/>
            <a:ext cx="70742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5793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F66DB4-A466-4547-8BF5-6314168A60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5471" y="-6713"/>
            <a:ext cx="10515600" cy="1325563"/>
          </a:xfrm>
        </p:spPr>
        <p:txBody>
          <a:bodyPr/>
          <a:lstStyle/>
          <a:p>
            <a:r>
              <a:rPr lang="es-ES_tradnl" dirty="0"/>
              <a:t>DEFINICIÓN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5AA2F07-EF0D-1B4B-9A3D-C5D6F67612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3024" y="1044042"/>
            <a:ext cx="8267699" cy="297214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20000"/>
              </a:lnSpc>
            </a:pPr>
            <a:r>
              <a:rPr lang="es-ES_tradnl" sz="2200" dirty="0"/>
              <a:t>Dilatación arterial aneurismática cuando su diámetro supera 1.5 veces el valor normal.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AAA: dilatación que compromete todas las capas de diámetro AP igual o mayor a 3.0 cm.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Dilatación entre 2-3 cm se considera ectasia, </a:t>
            </a:r>
          </a:p>
          <a:p>
            <a:pPr>
              <a:lnSpc>
                <a:spcPct val="120000"/>
              </a:lnSpc>
            </a:pPr>
            <a:r>
              <a:rPr lang="es-ES_tradnl" sz="2200" dirty="0"/>
              <a:t>AAA es el más frecuente en el ser humano  </a:t>
            </a:r>
            <a:r>
              <a:rPr lang="es-ES_tradnl" sz="2200" dirty="0">
                <a:sym typeface="Wingdings" pitchFamily="2" charset="2"/>
              </a:rPr>
              <a:t> aorta </a:t>
            </a:r>
            <a:r>
              <a:rPr lang="es-ES_tradnl" sz="2200" dirty="0" err="1">
                <a:sym typeface="Wingdings" pitchFamily="2" charset="2"/>
              </a:rPr>
              <a:t>infrarenal</a:t>
            </a:r>
            <a:r>
              <a:rPr lang="es-ES_tradnl" sz="2200" dirty="0">
                <a:sym typeface="Wingdings" pitchFamily="2" charset="2"/>
              </a:rPr>
              <a:t> &gt;80%.</a:t>
            </a:r>
            <a:endParaRPr lang="es-ES_tradnl" sz="2200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126763D-75E7-7D46-82C5-E1D8A25509F0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8369887" y="4884025"/>
            <a:ext cx="3104938" cy="57978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s-ES_tradnl" dirty="0"/>
              <a:t>AAA: aneurisma de aorta abdominal. </a:t>
            </a:r>
          </a:p>
        </p:txBody>
      </p:sp>
      <p:pic>
        <p:nvPicPr>
          <p:cNvPr id="1026" name="Picture 2" descr="Aneurisma de Aorta Abdominal: un enemigo silencioso">
            <a:extLst>
              <a:ext uri="{FF2B5EF4-FFF2-40B4-BE49-F238E27FC236}">
                <a16:creationId xmlns:a16="http://schemas.microsoft.com/office/drawing/2014/main" id="{16B33908-00FC-5547-A9ED-D135622280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995845" y="3687843"/>
            <a:ext cx="2895146" cy="2972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D25EC6F7-68F9-AD49-97C4-AB78093F7627}"/>
              </a:ext>
            </a:extLst>
          </p:cNvPr>
          <p:cNvSpPr/>
          <p:nvPr/>
        </p:nvSpPr>
        <p:spPr>
          <a:xfrm>
            <a:off x="8217181" y="6295474"/>
            <a:ext cx="365208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5133322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5823" y="-2690"/>
            <a:ext cx="10515600" cy="1325563"/>
          </a:xfrm>
        </p:spPr>
        <p:txBody>
          <a:bodyPr/>
          <a:lstStyle/>
          <a:p>
            <a:r>
              <a:rPr lang="es-CO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PREDICTORES DE COMPLICACIÓN</a:t>
            </a:r>
          </a:p>
        </p:txBody>
      </p:sp>
      <p:pic>
        <p:nvPicPr>
          <p:cNvPr id="4" name="Marcador de contenido 3" descr="Guia AAA ESVS 2019.pdf - Adobe Acrobat Reader DC"/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75527" y="1151889"/>
            <a:ext cx="8335804" cy="29973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DF7C60BB-86CA-CD49-8CC2-E26FD1221EDC}"/>
              </a:ext>
            </a:extLst>
          </p:cNvPr>
          <p:cNvSpPr/>
          <p:nvPr/>
        </p:nvSpPr>
        <p:spPr>
          <a:xfrm>
            <a:off x="5396753" y="6255585"/>
            <a:ext cx="638287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09163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7C5ED-F476-CF48-9C7D-AE5E4400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330" y="59672"/>
            <a:ext cx="10515600" cy="1325563"/>
          </a:xfrm>
        </p:spPr>
        <p:txBody>
          <a:bodyPr/>
          <a:lstStyle/>
          <a:p>
            <a:r>
              <a:rPr lang="es-ES_tradnl" dirty="0"/>
              <a:t>TRATAMIENTO CIRUGÍA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0BD2C-03B3-0843-9988-61921271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69654" y="1326776"/>
            <a:ext cx="7414770" cy="4792559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</a:pPr>
            <a:r>
              <a:rPr lang="es-ES_tradnl" sz="1800" dirty="0"/>
              <a:t>Evaluar el riesgo quirúrgico. </a:t>
            </a:r>
          </a:p>
          <a:p>
            <a:pPr algn="just">
              <a:lnSpc>
                <a:spcPct val="110000"/>
              </a:lnSpc>
            </a:pPr>
            <a:r>
              <a:rPr lang="es-ES_tradnl" sz="1800" dirty="0"/>
              <a:t>Sustitución del segmento de aorta o exclusión del saco aneurismático.</a:t>
            </a:r>
          </a:p>
          <a:p>
            <a:pPr algn="just">
              <a:lnSpc>
                <a:spcPct val="110000"/>
              </a:lnSpc>
            </a:pPr>
            <a:r>
              <a:rPr lang="es-ES_tradnl" sz="1800" dirty="0"/>
              <a:t>Mortalidad en reparo quirúrgico electivo 2-6%. </a:t>
            </a:r>
          </a:p>
          <a:p>
            <a:pPr algn="just">
              <a:lnSpc>
                <a:spcPct val="110000"/>
              </a:lnSpc>
            </a:pPr>
            <a:r>
              <a:rPr lang="es-ES_tradnl" sz="1800" dirty="0"/>
              <a:t>Complicaciones tardías 9.4%.</a:t>
            </a:r>
          </a:p>
          <a:p>
            <a:pPr algn="just">
              <a:lnSpc>
                <a:spcPct val="110000"/>
              </a:lnSpc>
            </a:pPr>
            <a:r>
              <a:rPr lang="es-ES_tradnl" sz="1800" dirty="0"/>
              <a:t>Supervivencia: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/>
              <a:t>60-75% a 5 años.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/>
              <a:t>50% a 10 años.</a:t>
            </a:r>
          </a:p>
          <a:p>
            <a:pPr algn="just">
              <a:lnSpc>
                <a:spcPct val="110000"/>
              </a:lnSpc>
            </a:pPr>
            <a:r>
              <a:rPr lang="es-ES_tradnl" sz="1800" b="1" dirty="0"/>
              <a:t>Injertos:</a:t>
            </a:r>
            <a:endParaRPr lang="es-ES_tradnl" sz="1800" dirty="0"/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 err="1"/>
              <a:t>Dacrón</a:t>
            </a:r>
            <a:r>
              <a:rPr lang="es-ES_tradnl" sz="1600" dirty="0"/>
              <a:t>.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/>
              <a:t>PTFE.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/>
              <a:t>Sustancias antimicrobianas. </a:t>
            </a:r>
          </a:p>
          <a:p>
            <a:pPr lvl="1" algn="just">
              <a:lnSpc>
                <a:spcPct val="110000"/>
              </a:lnSpc>
              <a:buFont typeface="Wingdings" pitchFamily="2" charset="2"/>
              <a:buChar char="§"/>
            </a:pPr>
            <a:r>
              <a:rPr lang="es-ES_tradnl" sz="1600" dirty="0" err="1"/>
              <a:t>Criopreservado</a:t>
            </a:r>
            <a:r>
              <a:rPr lang="es-ES_tradnl" sz="1600" dirty="0"/>
              <a:t>.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62BB6D-6745-C740-8AFA-EA0D3C6366B3}"/>
              </a:ext>
            </a:extLst>
          </p:cNvPr>
          <p:cNvSpPr/>
          <p:nvPr/>
        </p:nvSpPr>
        <p:spPr>
          <a:xfrm>
            <a:off x="5145741" y="6468959"/>
            <a:ext cx="678724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A4440-1710-0641-98E7-FFA47B25C085}"/>
              </a:ext>
            </a:extLst>
          </p:cNvPr>
          <p:cNvSpPr/>
          <p:nvPr/>
        </p:nvSpPr>
        <p:spPr>
          <a:xfrm>
            <a:off x="5414682" y="6283384"/>
            <a:ext cx="649044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2003939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7C5ED-F476-CF48-9C7D-AE5E4400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230833"/>
            <a:ext cx="10515600" cy="1325563"/>
          </a:xfrm>
        </p:spPr>
        <p:txBody>
          <a:bodyPr/>
          <a:lstStyle/>
          <a:p>
            <a:r>
              <a:rPr lang="es-ES_tradnl" dirty="0"/>
              <a:t>TRATAMIENTO </a:t>
            </a:r>
            <a:r>
              <a:rPr lang="es-ES_tradnl" dirty="0" err="1"/>
              <a:t>ENDOVASCULAR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0BD2C-03B3-0843-9988-61921271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37629" y="1888693"/>
            <a:ext cx="7033590" cy="453072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Indicado en riesgo quirúrgico alto.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Esperanza de vida razonable.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Tasa de mortalidad </a:t>
            </a:r>
            <a:r>
              <a:rPr lang="es-ES_tradnl" sz="2200" dirty="0" err="1"/>
              <a:t>perioperatoria</a:t>
            </a:r>
            <a:r>
              <a:rPr lang="es-ES_tradnl" sz="2200" dirty="0"/>
              <a:t> de 1.2 a 1.8%.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Menor estancia hospitalaria.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Menor tiempo en UCI.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Recuperación temprana.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Buenos resultados a corto plazo.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62BB6D-6745-C740-8AFA-EA0D3C6366B3}"/>
              </a:ext>
            </a:extLst>
          </p:cNvPr>
          <p:cNvSpPr/>
          <p:nvPr/>
        </p:nvSpPr>
        <p:spPr>
          <a:xfrm>
            <a:off x="5450541" y="6381779"/>
            <a:ext cx="658865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A4440-1710-0641-98E7-FFA47B25C085}"/>
              </a:ext>
            </a:extLst>
          </p:cNvPr>
          <p:cNvSpPr/>
          <p:nvPr/>
        </p:nvSpPr>
        <p:spPr>
          <a:xfrm>
            <a:off x="5406123" y="6142419"/>
            <a:ext cx="658865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9339556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57C5ED-F476-CF48-9C7D-AE5E44002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189151"/>
            <a:ext cx="10515600" cy="1325563"/>
          </a:xfrm>
        </p:spPr>
        <p:txBody>
          <a:bodyPr/>
          <a:lstStyle/>
          <a:p>
            <a:r>
              <a:rPr lang="es-ES_tradnl" dirty="0"/>
              <a:t>TRATAMIENTO </a:t>
            </a:r>
            <a:r>
              <a:rPr lang="es-ES_tradnl" dirty="0" err="1"/>
              <a:t>ENDOVASCULAR</a:t>
            </a:r>
            <a:r>
              <a:rPr lang="es-ES_tradnl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A80BD2C-03B3-0843-9988-619212718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9700" y="1653214"/>
            <a:ext cx="7033590" cy="4530725"/>
          </a:xfrm>
        </p:spPr>
        <p:txBody>
          <a:bodyPr>
            <a:normAutofit/>
          </a:bodyPr>
          <a:lstStyle/>
          <a:p>
            <a:pPr algn="just">
              <a:lnSpc>
                <a:spcPct val="100000"/>
              </a:lnSpc>
            </a:pPr>
            <a:r>
              <a:rPr lang="es-ES_tradnl" sz="2200" dirty="0"/>
              <a:t>Alto costo.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Necesidad de seguimiento periódico con imágenes.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Mayor </a:t>
            </a:r>
            <a:r>
              <a:rPr lang="es-ES_tradnl" sz="2200" dirty="0" err="1"/>
              <a:t>reintervención</a:t>
            </a:r>
            <a:r>
              <a:rPr lang="es-ES_tradnl" sz="2200" dirty="0"/>
              <a:t> en el primer año. 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Se equipara mortalidad a cirugía abierta con los años.</a:t>
            </a:r>
          </a:p>
          <a:p>
            <a:pPr algn="just">
              <a:lnSpc>
                <a:spcPct val="100000"/>
              </a:lnSpc>
            </a:pPr>
            <a:r>
              <a:rPr lang="es-ES_tradnl" sz="2200" dirty="0"/>
              <a:t>Mayor tasas de complicación luego de 8 a 10 años: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 err="1"/>
              <a:t>Endofugas</a:t>
            </a:r>
            <a:r>
              <a:rPr lang="es-ES_tradnl" dirty="0"/>
              <a:t>.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Presurización del saco. </a:t>
            </a:r>
          </a:p>
          <a:p>
            <a:pPr lvl="1" algn="just">
              <a:lnSpc>
                <a:spcPct val="100000"/>
              </a:lnSpc>
              <a:buFont typeface="Wingdings" pitchFamily="2" charset="2"/>
              <a:buChar char="§"/>
            </a:pPr>
            <a:r>
              <a:rPr lang="es-ES_tradnl" dirty="0"/>
              <a:t>Ruptura. </a:t>
            </a: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B662BB6D-6745-C740-8AFA-EA0D3C6366B3}"/>
              </a:ext>
            </a:extLst>
          </p:cNvPr>
          <p:cNvSpPr/>
          <p:nvPr/>
        </p:nvSpPr>
        <p:spPr>
          <a:xfrm>
            <a:off x="5595917" y="6434881"/>
            <a:ext cx="66338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0A4440-1710-0641-98E7-FFA47B25C085}"/>
              </a:ext>
            </a:extLst>
          </p:cNvPr>
          <p:cNvSpPr/>
          <p:nvPr/>
        </p:nvSpPr>
        <p:spPr>
          <a:xfrm>
            <a:off x="5199529" y="6258814"/>
            <a:ext cx="663388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1549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BD3C8B-444C-F142-A083-41F3DBDDD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1" y="303437"/>
            <a:ext cx="10515600" cy="1325563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s-ES_tradnl" dirty="0"/>
              <a:t>SEGUIMIENTO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Cirugía abierta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990DE19-16C9-0C42-8D10-9DA57ADB08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Control clínico.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Evaluaciones al mes y cada tres meses por primer año, cada seis meses el segundo año y anual desde el tercer año.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AngioTAC</a:t>
            </a:r>
            <a:r>
              <a:rPr lang="es-ES_tradnl" sz="2200" dirty="0"/>
              <a:t> cada 5 años.</a:t>
            </a:r>
          </a:p>
        </p:txBody>
      </p:sp>
      <p:pic>
        <p:nvPicPr>
          <p:cNvPr id="6" name="Imagen 5" descr="Guia AAA ESVS 2019.pdf - Adobe Acrobat Reader DC">
            <a:extLst>
              <a:ext uri="{FF2B5EF4-FFF2-40B4-BE49-F238E27FC236}">
                <a16:creationId xmlns:a16="http://schemas.microsoft.com/office/drawing/2014/main" id="{6150E300-14CB-3549-918D-4932927361D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47040" y="3429000"/>
            <a:ext cx="6599151" cy="236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1260B5DA-11D0-5549-8141-773BABAC8198}"/>
              </a:ext>
            </a:extLst>
          </p:cNvPr>
          <p:cNvSpPr/>
          <p:nvPr/>
        </p:nvSpPr>
        <p:spPr>
          <a:xfrm>
            <a:off x="5247040" y="6280252"/>
            <a:ext cx="659915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2959772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uia AAA ESVS 2019.pdf - Adobe Acrobat Reader DC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55811" y="740563"/>
            <a:ext cx="11465535" cy="256213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BAD76C7C-33C9-B041-950C-4C4BBEDDF2AA}"/>
              </a:ext>
            </a:extLst>
          </p:cNvPr>
          <p:cNvSpPr/>
          <p:nvPr/>
        </p:nvSpPr>
        <p:spPr>
          <a:xfrm>
            <a:off x="5396755" y="6117437"/>
            <a:ext cx="66338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07042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001B60-72C4-CF4C-9967-D52AE43E31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4423" y="0"/>
            <a:ext cx="10515600" cy="132556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dirty="0"/>
              <a:t>SEGUIMIENTO </a:t>
            </a:r>
            <a:br>
              <a:rPr lang="es-ES_tradnl" dirty="0"/>
            </a:br>
            <a:r>
              <a:rPr lang="es-ES_tradnl" sz="2800" dirty="0">
                <a:solidFill>
                  <a:srgbClr val="152B48"/>
                </a:solidFill>
              </a:rPr>
              <a:t>Terapia </a:t>
            </a:r>
            <a:r>
              <a:rPr lang="es-ES_tradnl" sz="2800" dirty="0" err="1">
                <a:solidFill>
                  <a:srgbClr val="152B48"/>
                </a:solidFill>
              </a:rPr>
              <a:t>endovascular</a:t>
            </a:r>
            <a:endParaRPr lang="es-ES_tradnl" sz="2800" dirty="0">
              <a:solidFill>
                <a:srgbClr val="152B48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552EEE-203E-A840-9465-E4234FAD9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423" y="1320679"/>
            <a:ext cx="11326905" cy="209039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Control clínico.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Evaluaciones al mes, cada tres meses por el primer año, cada seis el segundo año, de forma anual después del tercer año. 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AngioTAC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Al mes y cada seis meses primer año.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Anual desde el segundo año. 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81324E89-BEEA-C140-8AD7-F7199B5AEC81}"/>
              </a:ext>
            </a:extLst>
          </p:cNvPr>
          <p:cNvSpPr/>
          <p:nvPr/>
        </p:nvSpPr>
        <p:spPr>
          <a:xfrm>
            <a:off x="5593976" y="6094221"/>
            <a:ext cx="63873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65515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Guia AAA ESVS 2019.pdf - Adobe Acrobat Reader DC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7609" t="23682" r="15000" b="8535"/>
          <a:stretch/>
        </p:blipFill>
        <p:spPr>
          <a:xfrm>
            <a:off x="3962400" y="284531"/>
            <a:ext cx="8039434" cy="404229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id="{E7CE5A9F-A0EE-6F4F-9540-332545B7A5DA}"/>
              </a:ext>
            </a:extLst>
          </p:cNvPr>
          <p:cNvSpPr/>
          <p:nvPr/>
        </p:nvSpPr>
        <p:spPr>
          <a:xfrm>
            <a:off x="5235388" y="6204137"/>
            <a:ext cx="650562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92840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DCF9B1-F7D8-1443-A1D8-B5F2F2235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71199"/>
            <a:ext cx="10515600" cy="1957801"/>
          </a:xfrm>
        </p:spPr>
        <p:txBody>
          <a:bodyPr>
            <a:normAutofit/>
          </a:bodyPr>
          <a:lstStyle/>
          <a:p>
            <a:pPr algn="ctr"/>
            <a:r>
              <a:rPr lang="es-ES_tradnl" dirty="0"/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1032019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0EF20B-0BF2-6746-B61B-58B8C331C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3753" y="19091"/>
            <a:ext cx="10515600" cy="1325563"/>
          </a:xfrm>
        </p:spPr>
        <p:txBody>
          <a:bodyPr/>
          <a:lstStyle/>
          <a:p>
            <a:r>
              <a:rPr lang="es-ES_tradnl" dirty="0"/>
              <a:t>EPIDEMIOLOGÍA</a:t>
            </a:r>
            <a:r>
              <a:rPr lang="es-ES_tradnl" b="0" dirty="0"/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C5C273-CB1E-504A-A9EB-581AEA4E5D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2" y="1162842"/>
            <a:ext cx="7705163" cy="226615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Prevalencia ha disminuido en los últimos 20 años.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Aumenta constantemente con la edad.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Prevalencia global 2% a 5.95%.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Incidencia hombres a los 65 años es de 1.7% y de mujeres de 0.7%.</a:t>
            </a:r>
          </a:p>
          <a:p>
            <a:pPr marL="0" indent="0">
              <a:lnSpc>
                <a:spcPct val="100000"/>
              </a:lnSpc>
              <a:buNone/>
            </a:pP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5D19C6-9E54-4B45-B687-657882D34D6A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5048892" y="3519401"/>
            <a:ext cx="6684145" cy="2413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Mortalidad:</a:t>
            </a:r>
            <a:endParaRPr lang="es-ES_tradnl" sz="2400" dirty="0">
              <a:solidFill>
                <a:schemeClr val="tx1"/>
              </a:solidFill>
            </a:endParaRPr>
          </a:p>
          <a:p>
            <a:r>
              <a:rPr lang="es-ES_tradnl" sz="2200" dirty="0"/>
              <a:t>AAA roto: 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Global 80-90%.</a:t>
            </a:r>
          </a:p>
          <a:p>
            <a:pPr lvl="1">
              <a:buFont typeface="Wingdings" pitchFamily="2" charset="2"/>
              <a:buChar char="§"/>
            </a:pPr>
            <a:r>
              <a:rPr lang="es-ES_tradnl" dirty="0"/>
              <a:t>Intervenidos 20-70%. </a:t>
            </a:r>
          </a:p>
          <a:p>
            <a:r>
              <a:rPr lang="es-ES_tradnl" sz="2200" dirty="0"/>
              <a:t>Sintomáticos con cirugía </a:t>
            </a:r>
            <a:r>
              <a:rPr lang="es-ES_tradnl" sz="2200" dirty="0">
                <a:sym typeface="Wingdings" pitchFamily="2" charset="2"/>
              </a:rPr>
              <a:t> 5 -1 5%.</a:t>
            </a:r>
          </a:p>
          <a:p>
            <a:r>
              <a:rPr lang="es-ES_tradnl" sz="2200" dirty="0">
                <a:sym typeface="Wingdings" pitchFamily="2" charset="2"/>
              </a:rPr>
              <a:t>Asintomáticos con cirugía  1.2 al 6%. </a:t>
            </a:r>
            <a:r>
              <a:rPr lang="es-ES_tradnl" sz="2200" dirty="0"/>
              <a:t> 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7EE4D783-50A8-4742-9EB4-8A206154E864}"/>
              </a:ext>
            </a:extLst>
          </p:cNvPr>
          <p:cNvSpPr/>
          <p:nvPr/>
        </p:nvSpPr>
        <p:spPr>
          <a:xfrm>
            <a:off x="6920753" y="6263531"/>
            <a:ext cx="4876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  <p:pic>
        <p:nvPicPr>
          <p:cNvPr id="2050" name="Picture 2" descr="ANEURISMA DE LA AORTA ABDOMINAL • MD.Saúde">
            <a:extLst>
              <a:ext uri="{FF2B5EF4-FFF2-40B4-BE49-F238E27FC236}">
                <a16:creationId xmlns:a16="http://schemas.microsoft.com/office/drawing/2014/main" id="{0F62E39B-326D-6C44-8873-B9D08016A1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72450" y="617538"/>
            <a:ext cx="3810000" cy="214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22480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15470" y="114528"/>
            <a:ext cx="10515600" cy="1325563"/>
          </a:xfrm>
        </p:spPr>
        <p:txBody>
          <a:bodyPr>
            <a:normAutofit/>
          </a:bodyPr>
          <a:lstStyle/>
          <a:p>
            <a:r>
              <a:rPr lang="es-CO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FACTORES DE RIESGO</a:t>
            </a:r>
          </a:p>
        </p:txBody>
      </p:sp>
      <p:graphicFrame>
        <p:nvGraphicFramePr>
          <p:cNvPr id="9" name="Tabla 9">
            <a:extLst>
              <a:ext uri="{FF2B5EF4-FFF2-40B4-BE49-F238E27FC236}">
                <a16:creationId xmlns:a16="http://schemas.microsoft.com/office/drawing/2014/main" id="{D92A52DB-7916-4D30-8985-A6C8B2D28B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1791338"/>
              </p:ext>
            </p:extLst>
          </p:nvPr>
        </p:nvGraphicFramePr>
        <p:xfrm>
          <a:off x="4669654" y="1440091"/>
          <a:ext cx="7419416" cy="4766928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709708">
                  <a:extLst>
                    <a:ext uri="{9D8B030D-6E8A-4147-A177-3AD203B41FA5}">
                      <a16:colId xmlns:a16="http://schemas.microsoft.com/office/drawing/2014/main" val="1253034887"/>
                    </a:ext>
                  </a:extLst>
                </a:gridCol>
                <a:gridCol w="3709708">
                  <a:extLst>
                    <a:ext uri="{9D8B030D-6E8A-4147-A177-3AD203B41FA5}">
                      <a16:colId xmlns:a16="http://schemas.microsoft.com/office/drawing/2014/main" val="195564319"/>
                    </a:ext>
                  </a:extLst>
                </a:gridCol>
              </a:tblGrid>
              <a:tr h="375168">
                <a:tc>
                  <a:txBody>
                    <a:bodyPr/>
                    <a:lstStyle/>
                    <a:p>
                      <a:pPr algn="ctr"/>
                      <a:r>
                        <a:rPr lang="es-CO" b="1" dirty="0">
                          <a:latin typeface="Montserrat" pitchFamily="2" charset="77"/>
                        </a:rPr>
                        <a:t>Factor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b="1" dirty="0" err="1">
                          <a:latin typeface="Montserrat" pitchFamily="2" charset="77"/>
                        </a:rPr>
                        <a:t>Odds</a:t>
                      </a:r>
                      <a:r>
                        <a:rPr lang="es-CO" b="1" dirty="0">
                          <a:latin typeface="Montserrat" pitchFamily="2" charset="77"/>
                        </a:rPr>
                        <a:t> ratio</a:t>
                      </a:r>
                    </a:p>
                  </a:txBody>
                  <a:tcPr>
                    <a:solidFill>
                      <a:srgbClr val="152B4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98497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Tabaquismo activo.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7.8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53429729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Tabaquismo previo.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7.4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8665811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Hernias.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5.1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7911328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Niveles bajos de vitamina B6.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3.75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1489693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Edad 75 años a 84 años.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3.3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47825670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Historia familiar de AAA.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2254690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Edad (incremento cada 7 años).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66388168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Aterosclerosis sintomática.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1.7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406077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Raza negra.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0.5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59419259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Diabetes mellitus.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0.5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5659161"/>
                  </a:ext>
                </a:extLst>
              </a:tr>
              <a:tr h="375168">
                <a:tc>
                  <a:txBody>
                    <a:bodyPr/>
                    <a:lstStyle/>
                    <a:p>
                      <a:pPr algn="l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Sexo femenino.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CO" dirty="0">
                          <a:solidFill>
                            <a:srgbClr val="152B48"/>
                          </a:solidFill>
                          <a:latin typeface="Montserrat" pitchFamily="2" charset="77"/>
                        </a:rPr>
                        <a:t>0.2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4036011"/>
                  </a:ext>
                </a:extLst>
              </a:tr>
            </a:tbl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41874EC8-C020-104B-AE37-B71275363FE4}"/>
              </a:ext>
            </a:extLst>
          </p:cNvPr>
          <p:cNvSpPr/>
          <p:nvPr/>
        </p:nvSpPr>
        <p:spPr>
          <a:xfrm>
            <a:off x="5773270" y="6304365"/>
            <a:ext cx="6096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3965424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66C38B-D1DB-2846-8F52-1E0323E0B9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237331"/>
            <a:ext cx="10515600" cy="1325563"/>
          </a:xfrm>
        </p:spPr>
        <p:txBody>
          <a:bodyPr/>
          <a:lstStyle/>
          <a:p>
            <a:r>
              <a:rPr lang="es-ES_tradnl" dirty="0"/>
              <a:t>CLASIFICACIÓN  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91A2290-219F-234C-A877-63C8879C46B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2352" y="1400017"/>
            <a:ext cx="7709647" cy="374741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510935EE-0543-0C4F-89D6-77565E9F0583}"/>
              </a:ext>
            </a:extLst>
          </p:cNvPr>
          <p:cNvSpPr/>
          <p:nvPr/>
        </p:nvSpPr>
        <p:spPr>
          <a:xfrm>
            <a:off x="5737412" y="6273504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s-CO" sz="1200" dirty="0">
                <a:solidFill>
                  <a:srgbClr val="152B48"/>
                </a:solidFill>
                <a:latin typeface="Montserrat" pitchFamily="2" charset="77"/>
                <a:cs typeface="Calibri" panose="020F0502020204030204" pitchFamily="34" charset="0"/>
              </a:rPr>
              <a:t>Ronald L Dalman, Overview of Abdominal aortic aneurysm, UpToDate, (2018)</a:t>
            </a:r>
            <a:endParaRPr lang="es-CO" sz="1200" dirty="0">
              <a:solidFill>
                <a:srgbClr val="152B48"/>
              </a:solidFill>
              <a:effectLst/>
              <a:latin typeface="Montserrat" pitchFamily="2" charset="7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79438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9B3F1-2D6C-F047-A8E8-89E0F13B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2" y="123423"/>
            <a:ext cx="10515600" cy="1325563"/>
          </a:xfrm>
        </p:spPr>
        <p:txBody>
          <a:bodyPr/>
          <a:lstStyle/>
          <a:p>
            <a:r>
              <a:rPr lang="es-ES_tradnl" dirty="0"/>
              <a:t>ETIOLOGÍA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7AA35D-C15D-2445-8B13-14451CA70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338608"/>
            <a:ext cx="10667997" cy="2434402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Degenerativa:</a:t>
            </a:r>
            <a:endParaRPr lang="es-ES_tradnl" sz="2400" dirty="0"/>
          </a:p>
          <a:p>
            <a:pPr>
              <a:lnSpc>
                <a:spcPct val="110000"/>
              </a:lnSpc>
            </a:pPr>
            <a:r>
              <a:rPr lang="es-ES_tradnl" sz="2200" dirty="0"/>
              <a:t>Daño estructural de la pared aórtica que genera debilidad y dilatación. 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Colágeno y elastina.</a:t>
            </a:r>
          </a:p>
          <a:p>
            <a:pPr>
              <a:lnSpc>
                <a:spcPct val="110000"/>
              </a:lnSpc>
            </a:pPr>
            <a:r>
              <a:rPr lang="es-ES_tradnl" sz="2200" dirty="0" err="1"/>
              <a:t>Metaloproteinasas</a:t>
            </a:r>
            <a:r>
              <a:rPr lang="es-ES_tradnl" sz="2200" dirty="0"/>
              <a:t>. </a:t>
            </a:r>
          </a:p>
          <a:p>
            <a:pPr>
              <a:lnSpc>
                <a:spcPct val="110000"/>
              </a:lnSpc>
            </a:pPr>
            <a:r>
              <a:rPr lang="es-ES_tradnl" sz="2200" dirty="0"/>
              <a:t>Inflamación </a:t>
            </a:r>
            <a:r>
              <a:rPr lang="es-ES_tradnl" sz="2200" dirty="0">
                <a:sym typeface="Wingdings" pitchFamily="2" charset="2"/>
              </a:rPr>
              <a:t> aumento de la PCR.</a:t>
            </a:r>
            <a:endParaRPr lang="es-ES_tradnl" sz="2200" dirty="0"/>
          </a:p>
          <a:p>
            <a:pPr>
              <a:lnSpc>
                <a:spcPct val="110000"/>
              </a:lnSpc>
            </a:pPr>
            <a:endParaRPr lang="es-ES_tradnl" dirty="0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03F72D9-33E2-D74B-AF09-4740F0229279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4966447" y="3805985"/>
            <a:ext cx="6684145" cy="2413346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Infección: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Infrecuente.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0.65 al 1.3% de aneurismas aórticos. 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S. </a:t>
            </a:r>
            <a:r>
              <a:rPr lang="es-ES_tradnl" sz="2200" dirty="0" err="1"/>
              <a:t>aureus</a:t>
            </a:r>
            <a:r>
              <a:rPr lang="es-ES_tradnl" sz="2200" dirty="0"/>
              <a:t>, estreptococos y salmonella.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98F90972-D849-174C-9EC4-B56BC9D04DFA}"/>
              </a:ext>
            </a:extLst>
          </p:cNvPr>
          <p:cNvSpPr/>
          <p:nvPr/>
        </p:nvSpPr>
        <p:spPr>
          <a:xfrm>
            <a:off x="4966447" y="6252306"/>
            <a:ext cx="668414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872049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D9B3F1-2D6C-F047-A8E8-89E0F13BA4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7541" y="189151"/>
            <a:ext cx="10515600" cy="1325563"/>
          </a:xfrm>
        </p:spPr>
        <p:txBody>
          <a:bodyPr/>
          <a:lstStyle/>
          <a:p>
            <a:r>
              <a:rPr lang="es-ES_tradnl" dirty="0"/>
              <a:t>ETIOLOGÍA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57AA35D-C15D-2445-8B13-14451CA705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514714"/>
            <a:ext cx="10667997" cy="209039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s-ES_tradnl" sz="2400" b="1" dirty="0">
                <a:solidFill>
                  <a:srgbClr val="00AAA7"/>
                </a:solidFill>
              </a:rPr>
              <a:t>Desórdenes genéticos:</a:t>
            </a:r>
            <a:endParaRPr lang="es-ES_tradnl" sz="2400" dirty="0"/>
          </a:p>
          <a:p>
            <a:pPr>
              <a:lnSpc>
                <a:spcPct val="100000"/>
              </a:lnSpc>
            </a:pPr>
            <a:r>
              <a:rPr lang="es-ES_tradnl" sz="2200" dirty="0"/>
              <a:t>Riesgo de AAA en familiares de primer grado 9 veces mayor. </a:t>
            </a:r>
          </a:p>
          <a:p>
            <a:pPr>
              <a:lnSpc>
                <a:spcPct val="100000"/>
              </a:lnSpc>
            </a:pPr>
            <a:r>
              <a:rPr lang="es-ES_tradnl" sz="2200" dirty="0" err="1"/>
              <a:t>Ehlers</a:t>
            </a:r>
            <a:r>
              <a:rPr lang="es-ES_tradnl" sz="2200" dirty="0"/>
              <a:t> </a:t>
            </a:r>
            <a:r>
              <a:rPr lang="es-ES_tradnl" sz="2200" dirty="0" err="1"/>
              <a:t>Danlos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Síndrome de </a:t>
            </a:r>
            <a:r>
              <a:rPr lang="es-ES_tradnl" sz="2200" dirty="0" err="1"/>
              <a:t>Marfan</a:t>
            </a:r>
            <a:r>
              <a:rPr lang="es-ES_tradnl" sz="2200" dirty="0"/>
              <a:t>.</a:t>
            </a:r>
          </a:p>
          <a:p>
            <a:pPr>
              <a:lnSpc>
                <a:spcPct val="100000"/>
              </a:lnSpc>
            </a:pPr>
            <a:endParaRPr lang="es-ES_tradnl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1CB9D0E9-81D7-4E44-B3EB-1B9AA0A9D27E}"/>
              </a:ext>
            </a:extLst>
          </p:cNvPr>
          <p:cNvSpPr/>
          <p:nvPr/>
        </p:nvSpPr>
        <p:spPr>
          <a:xfrm>
            <a:off x="5468469" y="6150695"/>
            <a:ext cx="6330203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200" dirty="0" err="1">
                <a:solidFill>
                  <a:srgbClr val="152B48"/>
                </a:solidFill>
                <a:latin typeface="Montserrat" pitchFamily="2" charset="77"/>
              </a:rPr>
              <a:t>Rutherfords</a:t>
            </a:r>
            <a:r>
              <a:rPr lang="en-US" sz="1200" dirty="0">
                <a:solidFill>
                  <a:srgbClr val="152B48"/>
                </a:solidFill>
                <a:latin typeface="Montserrat" pitchFamily="2" charset="77"/>
              </a:rPr>
              <a:t>, Vascular Surgery and Endovascular therapy, Chapter 71, 9º Edition.</a:t>
            </a:r>
            <a:endParaRPr lang="es-ES" sz="1200" dirty="0">
              <a:solidFill>
                <a:srgbClr val="152B48"/>
              </a:solidFill>
              <a:latin typeface="Montserrat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872912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B4A6FB-22EC-3B47-ADAC-30567999F9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611" y="189151"/>
            <a:ext cx="10515600" cy="1325563"/>
          </a:xfrm>
        </p:spPr>
        <p:txBody>
          <a:bodyPr/>
          <a:lstStyle/>
          <a:p>
            <a:r>
              <a:rPr lang="es-ES_tradnl" dirty="0"/>
              <a:t>EVALUACIÓN CLÍNICA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ED7D60-D1FA-2346-80D8-4A846A6613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1" y="1346947"/>
            <a:ext cx="10667997" cy="209039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s-ES_tradnl" sz="2200" dirty="0"/>
              <a:t>Gran parte son asintomáticos.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Diagnóstico por sospecha o diagnóstico incidental.</a:t>
            </a:r>
          </a:p>
          <a:p>
            <a:pPr>
              <a:lnSpc>
                <a:spcPct val="100000"/>
              </a:lnSpc>
            </a:pPr>
            <a:r>
              <a:rPr lang="es-ES_tradnl" sz="2200" dirty="0"/>
              <a:t>Indagar por historia personal y familiar. </a:t>
            </a:r>
          </a:p>
        </p:txBody>
      </p:sp>
      <p:pic>
        <p:nvPicPr>
          <p:cNvPr id="5" name="Marcador de contenido 4" descr="Guia AAA ESVS 2019.pdf - Adobe Acrobat Reader DC">
            <a:extLst>
              <a:ext uri="{FF2B5EF4-FFF2-40B4-BE49-F238E27FC236}">
                <a16:creationId xmlns:a16="http://schemas.microsoft.com/office/drawing/2014/main" id="{B3B18261-4DFA-1F48-ACA1-5E189E98D782}"/>
              </a:ext>
            </a:extLst>
          </p:cNvPr>
          <p:cNvPicPr>
            <a:picLocks noGrp="1" noChangeAspect="1"/>
          </p:cNvPicPr>
          <p:nvPr>
            <p:ph idx="13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795157" y="2878568"/>
            <a:ext cx="7312225" cy="2817067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3C0EA530-1CA0-8746-8D25-F6B5566FC691}"/>
              </a:ext>
            </a:extLst>
          </p:cNvPr>
          <p:cNvSpPr/>
          <p:nvPr/>
        </p:nvSpPr>
        <p:spPr>
          <a:xfrm>
            <a:off x="5181600" y="6299517"/>
            <a:ext cx="66518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ESVS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2019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management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guidelines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for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Abdominal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Aorto-iliac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Artery</a:t>
            </a:r>
            <a:r>
              <a:rPr lang="es-ES" sz="1200" dirty="0">
                <a:solidFill>
                  <a:srgbClr val="152B48"/>
                </a:solidFill>
                <a:latin typeface="Montserrat" pitchFamily="2" charset="77"/>
              </a:rPr>
              <a:t> </a:t>
            </a:r>
            <a:r>
              <a:rPr lang="es-ES" sz="1200" dirty="0" err="1">
                <a:solidFill>
                  <a:srgbClr val="152B48"/>
                </a:solidFill>
                <a:latin typeface="Montserrat" pitchFamily="2" charset="77"/>
              </a:rPr>
              <a:t>Aneurysms</a:t>
            </a:r>
            <a:r>
              <a:rPr lang="es-ES" dirty="0">
                <a:solidFill>
                  <a:srgbClr val="152B48"/>
                </a:solidFill>
                <a:latin typeface="Montserrat" pitchFamily="2" charset="7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13921684"/>
      </p:ext>
    </p:extLst>
  </p:cSld>
  <p:clrMapOvr>
    <a:masterClrMapping/>
  </p:clrMapOvr>
</p:sld>
</file>

<file path=ppt/theme/theme1.xml><?xml version="1.0" encoding="utf-8"?>
<a:theme xmlns:a="http://schemas.openxmlformats.org/drawingml/2006/main" name="FR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" id="{48CED3A4-50DD-CD4C-8E17-C0725B942D0F}" vid="{1DD43C5C-D51E-B240-9192-C1191E89AF83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3540</Words>
  <Application>Microsoft Office PowerPoint</Application>
  <PresentationFormat>Panorámica</PresentationFormat>
  <Paragraphs>458</Paragraphs>
  <Slides>38</Slides>
  <Notes>19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38</vt:i4>
      </vt:variant>
    </vt:vector>
  </HeadingPairs>
  <TitlesOfParts>
    <vt:vector size="43" baseType="lpstr">
      <vt:lpstr>Arial</vt:lpstr>
      <vt:lpstr>Calibri</vt:lpstr>
      <vt:lpstr>Montserrat</vt:lpstr>
      <vt:lpstr>Wingdings</vt:lpstr>
      <vt:lpstr>FR</vt:lpstr>
      <vt:lpstr>ANEURISMA DE AORTA ABDOMINAL </vt:lpstr>
      <vt:lpstr>ANATOMÍA </vt:lpstr>
      <vt:lpstr>DEFINICIÓN </vt:lpstr>
      <vt:lpstr>EPIDEMIOLOGÍA </vt:lpstr>
      <vt:lpstr>FACTORES DE RIESGO</vt:lpstr>
      <vt:lpstr>CLASIFICACIÓN  </vt:lpstr>
      <vt:lpstr>ETIOLOGÍA </vt:lpstr>
      <vt:lpstr>ETIOLOGÍA </vt:lpstr>
      <vt:lpstr>EVALUACIÓN CLÍNICA </vt:lpstr>
      <vt:lpstr>EVALUACIÓN CLÍNICA </vt:lpstr>
      <vt:lpstr>EVALUACIÓN CLÍNICA </vt:lpstr>
      <vt:lpstr>AYUDAS DIAGNÓSTICAS Radiografía de abdomen </vt:lpstr>
      <vt:lpstr>AYUDAS DIAGNÓSTICAS Ultrasonografía modo B </vt:lpstr>
      <vt:lpstr>AYUDAS DIAGNÓSTICAS Tomografía simple de abdomen </vt:lpstr>
      <vt:lpstr>AYUDAS DIAGNÓSTICAS Angiotomografía de abdomen </vt:lpstr>
      <vt:lpstr>AYUDAS DIAGNÓSTICAS Angioresonancia magnética nuclear </vt:lpstr>
      <vt:lpstr>AYUDAS DIAGNÓSTICAS Arteriografía </vt:lpstr>
      <vt:lpstr>DIAGNÓSTICO </vt:lpstr>
      <vt:lpstr>TAMIZAJE </vt:lpstr>
      <vt:lpstr>TRATAMIENTO </vt:lpstr>
      <vt:lpstr>TRATAMIENTO </vt:lpstr>
      <vt:lpstr>TRATAMIENTO </vt:lpstr>
      <vt:lpstr>TRATAMIENTO  Manejo médico óptimo</vt:lpstr>
      <vt:lpstr>Presentación de PowerPoint</vt:lpstr>
      <vt:lpstr>Presentación de PowerPoint</vt:lpstr>
      <vt:lpstr>Presentación de PowerPoint</vt:lpstr>
      <vt:lpstr>TRATAMIENTO  Indicación de intervención en pacientes sintomáticos</vt:lpstr>
      <vt:lpstr>RUPTURA </vt:lpstr>
      <vt:lpstr>Presentación de PowerPoint</vt:lpstr>
      <vt:lpstr>PREDICTORES DE COMPLICACIÓN</vt:lpstr>
      <vt:lpstr>TRATAMIENTO CIRUGÍA </vt:lpstr>
      <vt:lpstr>TRATAMIENTO ENDOVASCULAR </vt:lpstr>
      <vt:lpstr>TRATAMIENTO ENDOVASCULAR </vt:lpstr>
      <vt:lpstr>SEGUIMIENTO  Cirugía abierta</vt:lpstr>
      <vt:lpstr>Presentación de PowerPoint</vt:lpstr>
      <vt:lpstr>SEGUIMIENTO  Terapia endovascular</vt:lpstr>
      <vt:lpstr>Presentación de PowerPoint</vt:lpstr>
      <vt:lpstr>GRACIAS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ANEURISMA DE AORTA ABDOMINAL</dc:title>
  <dc:creator>Sandra Sepúlveda Bastilla</dc:creator>
  <cp:lastModifiedBy>User</cp:lastModifiedBy>
  <cp:revision>31</cp:revision>
  <dcterms:created xsi:type="dcterms:W3CDTF">2021-02-23T02:31:29Z</dcterms:created>
  <dcterms:modified xsi:type="dcterms:W3CDTF">2021-04-08T17:21:39Z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474280</vt:lpwstr>
  </property>
  <property fmtid="{D5CDD505-2E9C-101B-9397-08002B2CF9AE}" name="NXPowerLiteSettings" pid="3">
    <vt:lpwstr>C7000400038000</vt:lpwstr>
  </property>
  <property fmtid="{D5CDD505-2E9C-101B-9397-08002B2CF9AE}" name="NXPowerLiteVersion" pid="4">
    <vt:lpwstr>S9.0.3</vt:lpwstr>
  </property>
</Properties>
</file>