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49"/>
  </p:notesMasterIdLst>
  <p:sldIdLst>
    <p:sldId id="297" r:id="rId2"/>
    <p:sldId id="311" r:id="rId3"/>
    <p:sldId id="296" r:id="rId4"/>
    <p:sldId id="298" r:id="rId5"/>
    <p:sldId id="301" r:id="rId6"/>
    <p:sldId id="302" r:id="rId7"/>
    <p:sldId id="303" r:id="rId8"/>
    <p:sldId id="305" r:id="rId9"/>
    <p:sldId id="304" r:id="rId10"/>
    <p:sldId id="299" r:id="rId11"/>
    <p:sldId id="300" r:id="rId12"/>
    <p:sldId id="306" r:id="rId13"/>
    <p:sldId id="307" r:id="rId14"/>
    <p:sldId id="469" r:id="rId15"/>
    <p:sldId id="473" r:id="rId16"/>
    <p:sldId id="308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320" r:id="rId34"/>
    <p:sldId id="338" r:id="rId35"/>
    <p:sldId id="339" r:id="rId36"/>
    <p:sldId id="340" r:id="rId37"/>
    <p:sldId id="314" r:id="rId38"/>
    <p:sldId id="315" r:id="rId39"/>
    <p:sldId id="341" r:id="rId40"/>
    <p:sldId id="321" r:id="rId41"/>
    <p:sldId id="346" r:id="rId42"/>
    <p:sldId id="316" r:id="rId43"/>
    <p:sldId id="317" r:id="rId44"/>
    <p:sldId id="345" r:id="rId45"/>
    <p:sldId id="318" r:id="rId46"/>
    <p:sldId id="343" r:id="rId47"/>
    <p:sldId id="474" r:id="rId4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Felipe Gallo" initials="JFG" lastIdx="19" clrIdx="0"/>
  <p:cmAuthor id="1" name="JUAN F" initials="JF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7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53" autoAdjust="0"/>
    <p:restoredTop sz="88408" autoAdjust="0"/>
  </p:normalViewPr>
  <p:slideViewPr>
    <p:cSldViewPr>
      <p:cViewPr varScale="1">
        <p:scale>
          <a:sx n="76" d="100"/>
          <a:sy n="76" d="100"/>
        </p:scale>
        <p:origin x="23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E077A-4009-4419-88C6-8A3A0E03CB6F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F5B69-19ED-48DF-B98E-5D5D5C11F1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83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Ta</a:t>
            </a:r>
            <a:r>
              <a:rPr lang="es-ES" baseline="0" dirty="0"/>
              <a:t> carcinoma papilar no invasivo</a:t>
            </a:r>
          </a:p>
          <a:p>
            <a:r>
              <a:rPr lang="es-ES" baseline="0" dirty="0" err="1"/>
              <a:t>Tis</a:t>
            </a:r>
            <a:r>
              <a:rPr lang="es-ES" baseline="0" dirty="0"/>
              <a:t> carcinoma in situ </a:t>
            </a:r>
          </a:p>
          <a:p>
            <a:r>
              <a:rPr lang="es-ES" baseline="0" dirty="0"/>
              <a:t>T1 invade el tejido </a:t>
            </a:r>
            <a:r>
              <a:rPr lang="es-ES" baseline="0" dirty="0" err="1"/>
              <a:t>subepitelial</a:t>
            </a:r>
            <a:endParaRPr lang="es-ES" baseline="0" dirty="0"/>
          </a:p>
          <a:p>
            <a:r>
              <a:rPr lang="es-ES" baseline="0" dirty="0"/>
              <a:t>T2a mitad superficial de la </a:t>
            </a:r>
            <a:r>
              <a:rPr lang="es-ES" baseline="0" dirty="0" err="1"/>
              <a:t>muscularis</a:t>
            </a:r>
            <a:r>
              <a:rPr lang="es-ES" baseline="0" dirty="0"/>
              <a:t> propia</a:t>
            </a:r>
          </a:p>
          <a:p>
            <a:r>
              <a:rPr lang="es-ES" baseline="0" dirty="0"/>
              <a:t>T2b mitad profunda de la </a:t>
            </a:r>
            <a:r>
              <a:rPr lang="es-ES" baseline="0" dirty="0" err="1"/>
              <a:t>muscularis</a:t>
            </a:r>
            <a:r>
              <a:rPr lang="es-ES" baseline="0" dirty="0"/>
              <a:t> propia</a:t>
            </a:r>
          </a:p>
          <a:p>
            <a:r>
              <a:rPr lang="es-ES" baseline="0" dirty="0"/>
              <a:t>T3a invade </a:t>
            </a:r>
            <a:r>
              <a:rPr lang="es-ES" baseline="0" dirty="0" err="1"/>
              <a:t>microscopicamente</a:t>
            </a:r>
            <a:r>
              <a:rPr lang="es-ES" baseline="0" dirty="0"/>
              <a:t> los tejidos </a:t>
            </a:r>
            <a:r>
              <a:rPr lang="es-ES" baseline="0" dirty="0" err="1"/>
              <a:t>perivesicales</a:t>
            </a:r>
            <a:endParaRPr lang="es-ES" baseline="0" dirty="0"/>
          </a:p>
          <a:p>
            <a:r>
              <a:rPr lang="es-ES" baseline="0" dirty="0"/>
              <a:t>T3b invade </a:t>
            </a:r>
            <a:r>
              <a:rPr lang="es-ES" baseline="0" dirty="0" err="1"/>
              <a:t>macroscopicamente</a:t>
            </a:r>
            <a:r>
              <a:rPr lang="es-ES" baseline="0" dirty="0"/>
              <a:t> los tejidos </a:t>
            </a:r>
            <a:r>
              <a:rPr lang="es-ES" baseline="0" dirty="0" err="1"/>
              <a:t>perivesicales</a:t>
            </a:r>
            <a:endParaRPr lang="es-ES" baseline="0" dirty="0"/>
          </a:p>
          <a:p>
            <a:r>
              <a:rPr lang="es-ES" baseline="0" dirty="0"/>
              <a:t>T4a </a:t>
            </a:r>
            <a:r>
              <a:rPr lang="es-ES" baseline="0" dirty="0" err="1"/>
              <a:t>prostata</a:t>
            </a:r>
            <a:r>
              <a:rPr lang="es-ES" baseline="0" dirty="0"/>
              <a:t> </a:t>
            </a:r>
            <a:r>
              <a:rPr lang="es-ES" baseline="0" dirty="0" err="1"/>
              <a:t>utero</a:t>
            </a:r>
            <a:r>
              <a:rPr lang="es-ES" baseline="0" dirty="0"/>
              <a:t> o vagina</a:t>
            </a:r>
          </a:p>
          <a:p>
            <a:r>
              <a:rPr lang="es-ES" baseline="0" dirty="0"/>
              <a:t>T4b pared abdominal o </a:t>
            </a:r>
            <a:r>
              <a:rPr lang="es-ES" baseline="0" dirty="0" err="1"/>
              <a:t>pelvica</a:t>
            </a:r>
            <a:r>
              <a:rPr lang="es-ES" baseline="0" dirty="0"/>
              <a:t>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5B69-19ED-48DF-B98E-5D5D5C11F1C6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038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Mycobacteerium</a:t>
            </a:r>
            <a:r>
              <a:rPr lang="es-ES" dirty="0"/>
              <a:t> </a:t>
            </a:r>
            <a:r>
              <a:rPr lang="es-ES" dirty="0" err="1"/>
              <a:t>bovis</a:t>
            </a:r>
            <a:r>
              <a:rPr lang="es-ES" dirty="0"/>
              <a:t> induce atenuado</a:t>
            </a:r>
            <a:r>
              <a:rPr lang="es-ES" baseline="0" dirty="0"/>
              <a:t> induce toxicidad celular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5B69-19ED-48DF-B98E-5D5D5C11F1C6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79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5B69-19ED-48DF-B98E-5D5D5C11F1C6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6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5B69-19ED-48DF-B98E-5D5D5C11F1C6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498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5B69-19ED-48DF-B98E-5D5D5C11F1C6}" type="slidenum">
              <a:rPr lang="es-ES" smtClean="0"/>
              <a:pPr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1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Seno endodérmico (saco vitelino)</a:t>
            </a:r>
            <a:r>
              <a:rPr lang="es-ES" baseline="0" dirty="0"/>
              <a:t> es el q más alfa feto produce. Saco vitelino normal produce alfa feto</a:t>
            </a:r>
          </a:p>
          <a:p>
            <a:r>
              <a:rPr lang="es-ES" baseline="0" dirty="0"/>
              <a:t>El </a:t>
            </a:r>
            <a:r>
              <a:rPr lang="es-ES" baseline="0" dirty="0" err="1"/>
              <a:t>corio</a:t>
            </a:r>
            <a:r>
              <a:rPr lang="es-ES" baseline="0" dirty="0"/>
              <a:t> es hemorrágico y produce BHCG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F5B69-19ED-48DF-B98E-5D5D5C11F1C6}" type="slidenum">
              <a:rPr lang="es-ES" smtClean="0"/>
              <a:pPr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912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48249-B408-40E3-A3F8-91DD3BB92E61}" type="slidenum">
              <a:rPr lang="es-ES"/>
              <a:pPr/>
              <a:t>37</a:t>
            </a:fld>
            <a:endParaRPr lang="es-E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Dolor agudo 10% (por hemorragia)</a:t>
            </a:r>
          </a:p>
          <a:p>
            <a:r>
              <a:rPr lang="es-ES"/>
              <a:t>Ganglios inguinales (albugínea y escroto) y supraclaviculares</a:t>
            </a:r>
          </a:p>
        </p:txBody>
      </p:sp>
    </p:spTree>
    <p:extLst>
      <p:ext uri="{BB962C8B-B14F-4D97-AF65-F5344CB8AC3E}">
        <p14:creationId xmlns:p14="http://schemas.microsoft.com/office/powerpoint/2010/main" val="178848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34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44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700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8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208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b="1">
                <a:solidFill>
                  <a:schemeClr val="accent2">
                    <a:lumMod val="50000"/>
                  </a:schemeClr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14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74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25625"/>
            <a:ext cx="10667997" cy="2090392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6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75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19578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4" y="3675065"/>
            <a:ext cx="7040217" cy="1500187"/>
          </a:xfrm>
        </p:spPr>
        <p:txBody>
          <a:bodyPr/>
          <a:lstStyle>
            <a:lvl1pPr marL="0" indent="0">
              <a:buNone/>
              <a:defRPr sz="1800">
                <a:solidFill>
                  <a:srgbClr val="152B48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1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7" y="1825625"/>
            <a:ext cx="676192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7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2" y="1681163"/>
            <a:ext cx="6793327" cy="82391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2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86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52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74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8" y="1097724"/>
            <a:ext cx="6336127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55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9381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04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7"/>
            <a:ext cx="7033591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8138-C114-4FA3-9875-3E7F16C8E705}" type="datetimeFigureOut">
              <a:rPr lang="es-ES" smtClean="0"/>
              <a:pPr/>
              <a:t>07/04/2021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C031-9DA4-4B7E-BFB1-7F71243305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54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3392" y="2132856"/>
            <a:ext cx="9682320" cy="1470025"/>
          </a:xfrm>
        </p:spPr>
        <p:txBody>
          <a:bodyPr>
            <a:noAutofit/>
          </a:bodyPr>
          <a:lstStyle/>
          <a:p>
            <a:pPr algn="l"/>
            <a:r>
              <a:rPr lang="es-ES" sz="5400" dirty="0"/>
              <a:t>CÁNCER DE VEJIGA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4232" y="1556792"/>
            <a:ext cx="3560812" cy="3243265"/>
          </a:xfrm>
          <a:prstGeom prst="rect">
            <a:avLst/>
          </a:prstGeom>
          <a:noFill/>
          <a:ln w="12700">
            <a:solidFill>
              <a:srgbClr val="3D8B6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ESTADIAJE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7248128" y="4005064"/>
            <a:ext cx="3257544" cy="4525963"/>
          </a:xfrm>
        </p:spPr>
        <p:txBody>
          <a:bodyPr>
            <a:normAutofit/>
          </a:bodyPr>
          <a:lstStyle/>
          <a:p>
            <a:r>
              <a:rPr lang="es-ES" sz="2000" b="1" u="sng" dirty="0"/>
              <a:t>Superficiales</a:t>
            </a:r>
          </a:p>
          <a:p>
            <a:pPr lvl="1"/>
            <a:r>
              <a:rPr lang="es-ES" sz="2000" b="1" dirty="0" err="1"/>
              <a:t>Tis</a:t>
            </a:r>
            <a:endParaRPr lang="es-ES" sz="2000" b="1" dirty="0"/>
          </a:p>
          <a:p>
            <a:pPr lvl="1"/>
            <a:r>
              <a:rPr lang="es-ES" sz="2000" b="1" dirty="0"/>
              <a:t>Ta</a:t>
            </a:r>
          </a:p>
          <a:p>
            <a:pPr lvl="1"/>
            <a:r>
              <a:rPr lang="es-ES" sz="2000" b="1" dirty="0"/>
              <a:t>T1</a:t>
            </a:r>
          </a:p>
          <a:p>
            <a:r>
              <a:rPr lang="es-ES" sz="2000" b="1" u="sng" dirty="0"/>
              <a:t>Invasor</a:t>
            </a:r>
            <a:r>
              <a:rPr lang="es-ES" sz="2000" b="1" dirty="0"/>
              <a:t> </a:t>
            </a:r>
          </a:p>
          <a:p>
            <a:pPr lvl="1"/>
            <a:r>
              <a:rPr lang="es-ES" sz="2000" b="1" dirty="0"/>
              <a:t>T2 en adelante</a:t>
            </a:r>
          </a:p>
          <a:p>
            <a:pPr lvl="2"/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Muscular</a:t>
            </a:r>
          </a:p>
          <a:p>
            <a:pPr lvl="2"/>
            <a:endParaRPr lang="es-ES" sz="2800" b="1" dirty="0"/>
          </a:p>
          <a:p>
            <a:endParaRPr lang="es-ES" sz="4000" b="1" dirty="0"/>
          </a:p>
        </p:txBody>
      </p:sp>
      <p:pic>
        <p:nvPicPr>
          <p:cNvPr id="8" name="Picture 2" descr="http://www.emoryhealthcare.org/Images/urology_images/Bladder%20Cance%20staging.jpg">
            <a:extLst>
              <a:ext uri="{FF2B5EF4-FFF2-40B4-BE49-F238E27FC236}">
                <a16:creationId xmlns:a16="http://schemas.microsoft.com/office/drawing/2014/main" id="{A5E18AF3-9102-F343-8071-F66E50E55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4072" y="620688"/>
            <a:ext cx="3528392" cy="3000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latin typeface="Montserrat" panose="00000500000000000000" pitchFamily="50" charset="0"/>
              </a:rPr>
              <a:t>ESTUDIOS DE EXTENSIÓN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84032" y="2477248"/>
            <a:ext cx="8229600" cy="4483113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Montserrat" pitchFamily="2" charset="77"/>
              </a:rPr>
              <a:t>En tumor invasor (luego de RTU).</a:t>
            </a:r>
          </a:p>
          <a:p>
            <a:r>
              <a:rPr lang="es-ES" sz="2000" dirty="0">
                <a:latin typeface="Montserrat" pitchFamily="2" charset="77"/>
              </a:rPr>
              <a:t>TAC </a:t>
            </a:r>
            <a:r>
              <a:rPr lang="es-ES" sz="2000" dirty="0" err="1">
                <a:latin typeface="Montserrat" pitchFamily="2" charset="77"/>
              </a:rPr>
              <a:t>abdominopélvico</a:t>
            </a:r>
            <a:r>
              <a:rPr lang="es-ES" sz="2000" dirty="0">
                <a:latin typeface="Montserrat" pitchFamily="2" charset="77"/>
              </a:rPr>
              <a:t> contrastado 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Extensión </a:t>
            </a:r>
            <a:r>
              <a:rPr lang="es-ES" sz="2000" dirty="0" err="1">
                <a:latin typeface="Montserrat" pitchFamily="2" charset="77"/>
              </a:rPr>
              <a:t>extravesical</a:t>
            </a:r>
            <a:r>
              <a:rPr lang="es-ES" sz="2000" dirty="0">
                <a:latin typeface="Montserrat" pitchFamily="2" charset="77"/>
              </a:rPr>
              <a:t>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Ganglios.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Metástasis.</a:t>
            </a:r>
          </a:p>
          <a:p>
            <a:r>
              <a:rPr lang="es-ES" sz="2000" dirty="0">
                <a:latin typeface="Montserrat" pitchFamily="2" charset="77"/>
              </a:rPr>
              <a:t>Rx tórax</a:t>
            </a:r>
          </a:p>
          <a:p>
            <a:r>
              <a:rPr lang="es-ES" sz="2000" dirty="0">
                <a:latin typeface="Montserrat" pitchFamily="2" charset="77"/>
              </a:rPr>
              <a:t>Otros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¿</a:t>
            </a:r>
            <a:r>
              <a:rPr lang="es-ES" sz="2000" dirty="0" err="1">
                <a:latin typeface="Montserrat" pitchFamily="2" charset="77"/>
              </a:rPr>
              <a:t>Gamagrafía</a:t>
            </a:r>
            <a:r>
              <a:rPr lang="es-ES" sz="2000" dirty="0">
                <a:latin typeface="Montserrat" pitchFamily="2" charset="77"/>
              </a:rPr>
              <a:t> ósea?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16080" y="3434779"/>
            <a:ext cx="5275193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dirty="0">
                <a:latin typeface="Montserrat" pitchFamily="2" charset="77"/>
              </a:rPr>
              <a:t>SUPERFICIAL (</a:t>
            </a:r>
            <a:r>
              <a:rPr lang="es-ES" sz="1600" dirty="0" err="1">
                <a:latin typeface="Montserrat" pitchFamily="2" charset="77"/>
              </a:rPr>
              <a:t>Tis</a:t>
            </a:r>
            <a:r>
              <a:rPr lang="es-ES" sz="1600" dirty="0">
                <a:latin typeface="Montserrat" pitchFamily="2" charset="77"/>
              </a:rPr>
              <a:t>, Ta, T1)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600" dirty="0">
                <a:latin typeface="Montserrat" pitchFamily="2" charset="77"/>
              </a:rPr>
              <a:t>RTU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600" dirty="0">
                <a:latin typeface="Montserrat" pitchFamily="2" charset="77"/>
              </a:rPr>
              <a:t>Quimioterapia (</a:t>
            </a:r>
            <a:r>
              <a:rPr lang="es-ES" sz="1600" dirty="0" err="1">
                <a:latin typeface="Montserrat" pitchFamily="2" charset="77"/>
              </a:rPr>
              <a:t>intraoperatoria</a:t>
            </a:r>
            <a:r>
              <a:rPr lang="es-ES" sz="1600" dirty="0">
                <a:latin typeface="Montserrat" pitchFamily="2" charset="77"/>
              </a:rPr>
              <a:t>)</a:t>
            </a:r>
          </a:p>
          <a:p>
            <a:pPr marL="914400" lvl="1" indent="-514350"/>
            <a:r>
              <a:rPr lang="es-ES" sz="1600" dirty="0" err="1">
                <a:latin typeface="Montserrat" pitchFamily="2" charset="77"/>
              </a:rPr>
              <a:t>Mitomicina</a:t>
            </a:r>
            <a:r>
              <a:rPr lang="es-ES" sz="1600" dirty="0">
                <a:latin typeface="Montserrat" pitchFamily="2" charset="77"/>
              </a:rPr>
              <a:t> C.</a:t>
            </a:r>
            <a:endParaRPr lang="es-ES" sz="1600" b="0" dirty="0">
              <a:latin typeface="Montserrat" pitchFamily="2" charset="77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1600" dirty="0">
                <a:latin typeface="Montserrat" pitchFamily="2" charset="77"/>
              </a:rPr>
              <a:t>Mantenimiento</a:t>
            </a:r>
          </a:p>
          <a:p>
            <a:pPr marL="914400" lvl="1" indent="-514350"/>
            <a:r>
              <a:rPr lang="es-ES" sz="1600" dirty="0">
                <a:latin typeface="Montserrat" pitchFamily="2" charset="77"/>
              </a:rPr>
              <a:t>INMUNOTERAPIA (BCG) . </a:t>
            </a:r>
          </a:p>
          <a:p>
            <a:pPr marL="914400" lvl="1" indent="-514350"/>
            <a:r>
              <a:rPr lang="es-ES" sz="1600" b="0" dirty="0">
                <a:latin typeface="Montserrat" pitchFamily="2" charset="77"/>
              </a:rPr>
              <a:t>Quimioterapia.     </a:t>
            </a:r>
            <a:r>
              <a:rPr lang="es-ES" sz="1600" dirty="0">
                <a:latin typeface="Montserrat" pitchFamily="2" charset="77"/>
              </a:rPr>
              <a:t>   </a:t>
            </a:r>
          </a:p>
          <a:p>
            <a:pPr marL="514350" indent="-514350"/>
            <a:r>
              <a:rPr lang="es-ES" sz="1600" dirty="0">
                <a:solidFill>
                  <a:srgbClr val="FF0000"/>
                </a:solidFill>
                <a:latin typeface="Montserrat" pitchFamily="2" charset="77"/>
              </a:rPr>
              <a:t>MUCHAS RECURRENCIAS</a:t>
            </a:r>
          </a:p>
          <a:p>
            <a:pPr marL="914400" lvl="1" indent="-514350"/>
            <a:r>
              <a:rPr lang="es-ES" sz="1600" dirty="0">
                <a:latin typeface="Montserrat" pitchFamily="2" charset="77"/>
              </a:rPr>
              <a:t>Cistoscopia cada 3 meses.                         </a:t>
            </a:r>
          </a:p>
        </p:txBody>
      </p:sp>
      <p:pic>
        <p:nvPicPr>
          <p:cNvPr id="4" name="Picture 4" descr="anatomy_bladdercance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0136" y="1058515"/>
            <a:ext cx="2500330" cy="1875248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56040" y="321297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>
                <a:latin typeface="Montserrat" pitchFamily="2" charset="77"/>
              </a:rPr>
              <a:t>PROFUNDO (T2, T3)</a:t>
            </a:r>
          </a:p>
          <a:p>
            <a:r>
              <a:rPr lang="es-ES" sz="1800" dirty="0">
                <a:latin typeface="Montserrat" pitchFamily="2" charset="77"/>
              </a:rPr>
              <a:t>Cistectomía radical + derivación</a:t>
            </a:r>
          </a:p>
          <a:p>
            <a:pPr lvl="1"/>
            <a:r>
              <a:rPr lang="es-ES" sz="1800" dirty="0">
                <a:latin typeface="Montserrat" pitchFamily="2" charset="77"/>
              </a:rPr>
              <a:t>Próstata, útero, anexos.</a:t>
            </a:r>
          </a:p>
          <a:p>
            <a:pPr lvl="1"/>
            <a:r>
              <a:rPr lang="es-ES" sz="1800" i="1" dirty="0">
                <a:latin typeface="Montserrat" pitchFamily="2" charset="77"/>
              </a:rPr>
              <a:t>Uretra</a:t>
            </a:r>
            <a:r>
              <a:rPr lang="es-ES" sz="1800" dirty="0">
                <a:latin typeface="Montserrat" pitchFamily="2" charset="77"/>
              </a:rPr>
              <a:t> si está comprometida.</a:t>
            </a:r>
          </a:p>
          <a:p>
            <a:r>
              <a:rPr lang="es-ES" sz="1800" dirty="0">
                <a:latin typeface="Montserrat" pitchFamily="2" charset="77"/>
              </a:rPr>
              <a:t>Derivaciones</a:t>
            </a:r>
          </a:p>
          <a:p>
            <a:pPr lvl="1"/>
            <a:r>
              <a:rPr lang="es-ES" sz="1800" dirty="0" err="1">
                <a:latin typeface="Montserrat" pitchFamily="2" charset="77"/>
              </a:rPr>
              <a:t>Ureterostomía</a:t>
            </a:r>
            <a:r>
              <a:rPr lang="es-ES" sz="1800" dirty="0">
                <a:latin typeface="Montserrat" pitchFamily="2" charset="77"/>
              </a:rPr>
              <a:t> cutánea.</a:t>
            </a:r>
          </a:p>
          <a:p>
            <a:pPr lvl="1"/>
            <a:r>
              <a:rPr lang="es-ES" sz="1800" dirty="0" err="1">
                <a:latin typeface="Montserrat" pitchFamily="2" charset="77"/>
              </a:rPr>
              <a:t>Ureteroileostomía</a:t>
            </a:r>
            <a:r>
              <a:rPr lang="es-ES" sz="1800" dirty="0">
                <a:latin typeface="Montserrat" pitchFamily="2" charset="77"/>
              </a:rPr>
              <a:t> cutánea.</a:t>
            </a:r>
          </a:p>
          <a:p>
            <a:pPr lvl="1"/>
            <a:r>
              <a:rPr lang="es-ES" sz="1800" dirty="0" err="1">
                <a:latin typeface="Montserrat" pitchFamily="2" charset="77"/>
              </a:rPr>
              <a:t>Neovejigas</a:t>
            </a:r>
            <a:r>
              <a:rPr lang="es-ES" sz="1800" dirty="0">
                <a:latin typeface="Montserrat" pitchFamily="2" charset="77"/>
              </a:rPr>
              <a:t> (segmentos de íleon).</a:t>
            </a:r>
          </a:p>
          <a:p>
            <a:endParaRPr lang="es-ES" sz="1800" i="1" dirty="0">
              <a:latin typeface="Montserrat" pitchFamily="2" charset="77"/>
            </a:endParaRPr>
          </a:p>
          <a:p>
            <a:endParaRPr lang="es-ES" sz="1600" dirty="0"/>
          </a:p>
        </p:txBody>
      </p:sp>
      <p:pic>
        <p:nvPicPr>
          <p:cNvPr id="4" name="Picture 4" descr="anatomy_bladdercanc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6120" y="712155"/>
            <a:ext cx="2714644" cy="1957069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Screen Shot 2016-08-07 at 12.39.50 AM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5909" r="-45909"/>
          <a:stretch>
            <a:fillRect/>
          </a:stretch>
        </p:blipFill>
        <p:spPr>
          <a:xfrm>
            <a:off x="4727848" y="1484784"/>
            <a:ext cx="8064896" cy="4435382"/>
          </a:xfrm>
        </p:spPr>
      </p:pic>
    </p:spTree>
    <p:extLst>
      <p:ext uri="{BB962C8B-B14F-4D97-AF65-F5344CB8AC3E}">
        <p14:creationId xmlns:p14="http://schemas.microsoft.com/office/powerpoint/2010/main" val="3034306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3825FF9-FC13-0643-BED4-F97EEA361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0016" y="260648"/>
            <a:ext cx="4798890" cy="62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5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16080" y="1791751"/>
            <a:ext cx="3583310" cy="34633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s-ES" sz="2200" dirty="0">
                <a:latin typeface="Montserrat" pitchFamily="2" charset="77"/>
              </a:rPr>
              <a:t>AVANZADO (T4, M1)</a:t>
            </a:r>
          </a:p>
          <a:p>
            <a:pPr>
              <a:lnSpc>
                <a:spcPct val="150000"/>
              </a:lnSpc>
            </a:pPr>
            <a:r>
              <a:rPr lang="es-ES" sz="2200" u="sng" dirty="0">
                <a:solidFill>
                  <a:srgbClr val="FF0000"/>
                </a:solidFill>
                <a:latin typeface="Montserrat" pitchFamily="2" charset="77"/>
              </a:rPr>
              <a:t>PALIACIÓN.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Montserrat" pitchFamily="2" charset="77"/>
              </a:rPr>
              <a:t>Quimioterapia.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Montserrat" pitchFamily="2" charset="77"/>
              </a:rPr>
              <a:t>Radioterapia ósea (metástasis).</a:t>
            </a:r>
            <a:endParaRPr lang="es-ES" sz="2200" i="1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s-ES" sz="2200" dirty="0">
                <a:latin typeface="Montserrat" pitchFamily="2" charset="77"/>
              </a:rPr>
              <a:t>RTU paliativa.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Montserrat" pitchFamily="2" charset="77"/>
              </a:rPr>
              <a:t>Cistectomía paliativa.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7730008" y="1603706"/>
            <a:ext cx="3685483" cy="3650588"/>
            <a:chOff x="0" y="1571612"/>
            <a:chExt cx="7500958" cy="4948251"/>
          </a:xfrm>
        </p:grpSpPr>
        <p:grpSp>
          <p:nvGrpSpPr>
            <p:cNvPr id="7" name="6 Grupo"/>
            <p:cNvGrpSpPr/>
            <p:nvPr/>
          </p:nvGrpSpPr>
          <p:grpSpPr>
            <a:xfrm>
              <a:off x="0" y="1571612"/>
              <a:ext cx="7500958" cy="4948251"/>
              <a:chOff x="0" y="3357562"/>
              <a:chExt cx="4886325" cy="3162301"/>
            </a:xfrm>
          </p:grpSpPr>
          <p:pic>
            <p:nvPicPr>
              <p:cNvPr id="230402" name="Picture 2" descr="http://delivery.gettyimages.com/xc/56065283.jpg?v=1&amp;c=NewsMaker&amp;k=2&amp;d=088AF610C5E42564CA698C975B5CC9D1E30A760B0D811297"/>
              <p:cNvPicPr>
                <a:picLocks noChangeAspect="1" noChangeArrowheads="1"/>
              </p:cNvPicPr>
              <p:nvPr/>
            </p:nvPicPr>
            <p:blipFill>
              <a:blip r:embed="rId2">
                <a:lum contrast="20000"/>
              </a:blip>
              <a:srcRect/>
              <a:stretch>
                <a:fillRect/>
              </a:stretch>
            </p:blipFill>
            <p:spPr bwMode="auto">
              <a:xfrm>
                <a:off x="0" y="3357562"/>
                <a:ext cx="4886325" cy="3162301"/>
              </a:xfrm>
              <a:prstGeom prst="rect">
                <a:avLst/>
              </a:prstGeom>
              <a:noFill/>
            </p:spPr>
          </p:pic>
          <p:sp>
            <p:nvSpPr>
              <p:cNvPr id="6" name="5 Rectángulo"/>
              <p:cNvSpPr/>
              <p:nvPr/>
            </p:nvSpPr>
            <p:spPr>
              <a:xfrm>
                <a:off x="15240" y="3429000"/>
                <a:ext cx="1613521" cy="202487"/>
              </a:xfrm>
              <a:prstGeom prst="rect">
                <a:avLst/>
              </a:prstGeom>
              <a:solidFill>
                <a:srgbClr val="F8F8F8"/>
              </a:solidFill>
              <a:ln>
                <a:solidFill>
                  <a:srgbClr val="F8F8F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" name="7 Rectángulo"/>
            <p:cNvSpPr/>
            <p:nvPr/>
          </p:nvSpPr>
          <p:spPr>
            <a:xfrm>
              <a:off x="175795" y="1928802"/>
              <a:ext cx="1824437" cy="214314"/>
            </a:xfrm>
            <a:prstGeom prst="rect">
              <a:avLst/>
            </a:prstGeom>
            <a:solidFill>
              <a:srgbClr val="F8F8F8"/>
            </a:solidFill>
            <a:ln>
              <a:solidFill>
                <a:srgbClr val="F8F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8741" y="2203009"/>
            <a:ext cx="6552728" cy="1470025"/>
          </a:xfrm>
        </p:spPr>
        <p:txBody>
          <a:bodyPr>
            <a:noAutofit/>
          </a:bodyPr>
          <a:lstStyle/>
          <a:p>
            <a:r>
              <a:rPr lang="es-ES" sz="4800" dirty="0"/>
              <a:t>TUMORES RENALES</a:t>
            </a:r>
          </a:p>
        </p:txBody>
      </p:sp>
    </p:spTree>
    <p:extLst>
      <p:ext uri="{BB962C8B-B14F-4D97-AF65-F5344CB8AC3E}">
        <p14:creationId xmlns:p14="http://schemas.microsoft.com/office/powerpoint/2010/main" val="3437075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52886" y="184470"/>
            <a:ext cx="10515600" cy="1325563"/>
          </a:xfrm>
        </p:spPr>
        <p:txBody>
          <a:bodyPr/>
          <a:lstStyle/>
          <a:p>
            <a:r>
              <a:rPr lang="es-ES" b="1" dirty="0"/>
              <a:t>CLASIFICACIÓN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7176120" y="1484784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b="1" dirty="0">
                <a:solidFill>
                  <a:schemeClr val="accent2">
                    <a:lumMod val="50000"/>
                  </a:schemeClr>
                </a:solidFill>
              </a:rPr>
              <a:t>BENIGNOS</a:t>
            </a:r>
          </a:p>
          <a:p>
            <a:pPr>
              <a:lnSpc>
                <a:spcPct val="15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Adenoma.</a:t>
            </a:r>
          </a:p>
          <a:p>
            <a:pPr>
              <a:lnSpc>
                <a:spcPct val="150000"/>
              </a:lnSpc>
            </a:pPr>
            <a:r>
              <a:rPr lang="es-ES" sz="1600" b="1" dirty="0" err="1">
                <a:solidFill>
                  <a:schemeClr val="tx2">
                    <a:lumMod val="50000"/>
                  </a:schemeClr>
                </a:solidFill>
              </a:rPr>
              <a:t>Angiomiolipoma</a:t>
            </a: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Fibroma. </a:t>
            </a:r>
          </a:p>
          <a:p>
            <a:pPr>
              <a:lnSpc>
                <a:spcPct val="15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Lipoma.</a:t>
            </a:r>
          </a:p>
          <a:p>
            <a:pPr>
              <a:lnSpc>
                <a:spcPct val="150000"/>
              </a:lnSpc>
            </a:pPr>
            <a:r>
              <a:rPr lang="es-ES" sz="1600" b="1" dirty="0" err="1">
                <a:solidFill>
                  <a:schemeClr val="tx2">
                    <a:lumMod val="50000"/>
                  </a:schemeClr>
                </a:solidFill>
              </a:rPr>
              <a:t>Oncocitoma</a:t>
            </a: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2072086" y="1484785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b="1" dirty="0">
                <a:solidFill>
                  <a:schemeClr val="accent2">
                    <a:lumMod val="50000"/>
                  </a:schemeClr>
                </a:solidFill>
              </a:rPr>
              <a:t>MALIGNOS</a:t>
            </a:r>
          </a:p>
          <a:p>
            <a:pPr>
              <a:lnSpc>
                <a:spcPct val="150000"/>
              </a:lnSpc>
            </a:pPr>
            <a:r>
              <a:rPr lang="es-ES" sz="1600" b="1" u="sng" dirty="0">
                <a:solidFill>
                  <a:schemeClr val="tx2">
                    <a:lumMod val="50000"/>
                  </a:schemeClr>
                </a:solidFill>
              </a:rPr>
              <a:t>Carcinoma de células renales (85%).</a:t>
            </a:r>
          </a:p>
          <a:p>
            <a:pPr>
              <a:lnSpc>
                <a:spcPct val="15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Carcinoma urotelial.</a:t>
            </a:r>
          </a:p>
          <a:p>
            <a:pPr>
              <a:lnSpc>
                <a:spcPct val="15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Tumor de </a:t>
            </a:r>
            <a:r>
              <a:rPr lang="es-ES" sz="1600" b="1" dirty="0" err="1">
                <a:solidFill>
                  <a:schemeClr val="tx2">
                    <a:lumMod val="50000"/>
                  </a:schemeClr>
                </a:solidFill>
              </a:rPr>
              <a:t>Wilms</a:t>
            </a:r>
            <a:endParaRPr lang="es-ES" sz="1600" b="1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s-ES" sz="1600" b="1" dirty="0">
                <a:solidFill>
                  <a:schemeClr val="accent2">
                    <a:lumMod val="50000"/>
                  </a:schemeClr>
                </a:solidFill>
              </a:rPr>
              <a:t>Niños.</a:t>
            </a:r>
          </a:p>
        </p:txBody>
      </p:sp>
    </p:spTree>
    <p:extLst>
      <p:ext uri="{BB962C8B-B14F-4D97-AF65-F5344CB8AC3E}">
        <p14:creationId xmlns:p14="http://schemas.microsoft.com/office/powerpoint/2010/main" val="4198016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00AAA7"/>
                </a:solidFill>
                <a:effectLst/>
              </a:rPr>
              <a:t>EPIDEMIOLOGÍA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9936" y="2121206"/>
            <a:ext cx="8501122" cy="43402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Montserrat" pitchFamily="2" charset="77"/>
              </a:rPr>
              <a:t>Tumor de células renales = hipernefroma.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itchFamily="2" charset="77"/>
              </a:rPr>
              <a:t>Aumento de incidencia.</a:t>
            </a:r>
          </a:p>
          <a:p>
            <a:pPr lvl="1">
              <a:lnSpc>
                <a:spcPct val="150000"/>
              </a:lnSpc>
            </a:pPr>
            <a:r>
              <a:rPr lang="es-ES" sz="1800" dirty="0">
                <a:latin typeface="Montserrat" pitchFamily="2" charset="77"/>
              </a:rPr>
              <a:t>Mejores ayudas diagnósticas.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itchFamily="2" charset="77"/>
              </a:rPr>
              <a:t>Entre 5ª y 7ª década.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itchFamily="2" charset="77"/>
              </a:rPr>
              <a:t>Hombres 2:1.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itchFamily="2" charset="77"/>
              </a:rPr>
              <a:t>No diferencia racial.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51911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EC940481-0FF8-7144-93ED-4531C0A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88640"/>
            <a:ext cx="10515600" cy="1325563"/>
          </a:xfrm>
        </p:spPr>
        <p:txBody>
          <a:bodyPr/>
          <a:lstStyle/>
          <a:p>
            <a:r>
              <a:rPr lang="es-CO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UROTELIO </a:t>
            </a:r>
          </a:p>
        </p:txBody>
      </p:sp>
      <p:pic>
        <p:nvPicPr>
          <p:cNvPr id="4" name="Picture 4" descr="An external file that holds a picture, illustration, etc., usually as some form of binary object. The name of referred object is RIU004001_0001_fig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42"/>
          <a:stretch>
            <a:fillRect/>
          </a:stretch>
        </p:blipFill>
        <p:spPr bwMode="auto">
          <a:xfrm>
            <a:off x="5570580" y="1268760"/>
            <a:ext cx="5963343" cy="387763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</a:rPr>
              <a:t>HISTOPATOLOGÍA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84032" y="2060848"/>
            <a:ext cx="4464495" cy="4530725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  <a:cs typeface="Arial" pitchFamily="34" charset="0"/>
              </a:rPr>
              <a:t>Transformación maligna del EPITELIO renal.</a:t>
            </a:r>
          </a:p>
          <a:p>
            <a:pPr marL="742950" lvl="2" indent="-342900">
              <a:lnSpc>
                <a:spcPct val="150000"/>
              </a:lnSpc>
            </a:pPr>
            <a:r>
              <a:rPr lang="es-ES" sz="1800" b="1" dirty="0">
                <a:solidFill>
                  <a:schemeClr val="accent2">
                    <a:lumMod val="50000"/>
                  </a:schemeClr>
                </a:solidFill>
                <a:latin typeface="Montserrat" pitchFamily="2" charset="77"/>
                <a:cs typeface="Arial" pitchFamily="34" charset="0"/>
              </a:rPr>
              <a:t>Túbulos proximales.</a:t>
            </a:r>
          </a:p>
          <a:p>
            <a:pPr marL="342900" lvl="1" indent="-342900">
              <a:lnSpc>
                <a:spcPct val="150000"/>
              </a:lnSpc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  <a:cs typeface="Arial" pitchFamily="34" charset="0"/>
              </a:rPr>
              <a:t>15% quísticos.</a:t>
            </a:r>
          </a:p>
          <a:p>
            <a:pPr marL="342900" lvl="1" indent="-342900">
              <a:lnSpc>
                <a:spcPct val="150000"/>
              </a:lnSpc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  <a:cs typeface="Arial" pitchFamily="34" charset="0"/>
              </a:rPr>
              <a:t>Hay varios tipos histológicos.</a:t>
            </a:r>
          </a:p>
          <a:p>
            <a:pPr marL="342900" lvl="1" indent="-342900">
              <a:lnSpc>
                <a:spcPct val="150000"/>
              </a:lnSpc>
            </a:pPr>
            <a:r>
              <a:rPr lang="es-ES" sz="1800" b="1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  <a:cs typeface="Arial" pitchFamily="34" charset="0"/>
              </a:rPr>
              <a:t>Grado histológico.</a:t>
            </a:r>
          </a:p>
          <a:p>
            <a:pPr marL="742950" lvl="2" indent="-342900">
              <a:lnSpc>
                <a:spcPct val="150000"/>
              </a:lnSpc>
            </a:pPr>
            <a:r>
              <a:rPr lang="es-ES" sz="1800" b="1" dirty="0">
                <a:solidFill>
                  <a:schemeClr val="accent2">
                    <a:lumMod val="50000"/>
                  </a:schemeClr>
                </a:solidFill>
                <a:latin typeface="Montserrat" pitchFamily="2" charset="77"/>
                <a:cs typeface="Arial" pitchFamily="34" charset="0"/>
              </a:rPr>
              <a:t>Factor pronóstico.</a:t>
            </a:r>
          </a:p>
        </p:txBody>
      </p:sp>
    </p:spTree>
    <p:extLst>
      <p:ext uri="{BB962C8B-B14F-4D97-AF65-F5344CB8AC3E}">
        <p14:creationId xmlns:p14="http://schemas.microsoft.com/office/powerpoint/2010/main" val="1932453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FACTORES DE RIESGO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82343" y="1962148"/>
            <a:ext cx="5508998" cy="4530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77"/>
              </a:rPr>
              <a:t>Cigarrillo.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Montserrat" pitchFamily="2" charset="77"/>
              </a:rPr>
              <a:t>Enfermedad renal poliquística.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Montserrat" pitchFamily="2" charset="77"/>
              </a:rPr>
              <a:t>Obesidad.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Montserrat" pitchFamily="2" charset="77"/>
              </a:rPr>
              <a:t>HT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Montserrat" pitchFamily="2" charset="77"/>
              </a:rPr>
              <a:t>96% esporádicos.</a:t>
            </a:r>
          </a:p>
          <a:p>
            <a:pPr lvl="1">
              <a:lnSpc>
                <a:spcPct val="150000"/>
              </a:lnSpc>
            </a:pPr>
            <a:r>
              <a:rPr lang="es-ES" sz="2000" dirty="0">
                <a:latin typeface="Montserrat" pitchFamily="2" charset="77"/>
              </a:rPr>
              <a:t>4% Familiares (Von </a:t>
            </a:r>
            <a:r>
              <a:rPr lang="es-ES" sz="2000" dirty="0" err="1">
                <a:latin typeface="Montserrat" pitchFamily="2" charset="77"/>
              </a:rPr>
              <a:t>Hippel</a:t>
            </a:r>
            <a:r>
              <a:rPr lang="es-ES" sz="2000" dirty="0">
                <a:latin typeface="Montserrat" pitchFamily="2" charset="77"/>
              </a:rPr>
              <a:t> Lindau).</a:t>
            </a:r>
          </a:p>
          <a:p>
            <a:pPr>
              <a:lnSpc>
                <a:spcPct val="150000"/>
              </a:lnSpc>
            </a:pPr>
            <a:endParaRPr lang="es-ES" sz="3600" dirty="0"/>
          </a:p>
        </p:txBody>
      </p:sp>
      <p:pic>
        <p:nvPicPr>
          <p:cNvPr id="235522" name="Picture 2" descr="http://viraltrivedi.files.wordpress.com/2007/08/cigarette_but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1624" y="1787478"/>
            <a:ext cx="1619322" cy="2159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7439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CLÍNICA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76621" y="1687282"/>
            <a:ext cx="5275193" cy="4530725"/>
          </a:xfrm>
        </p:spPr>
        <p:txBody>
          <a:bodyPr>
            <a:normAutofit/>
          </a:bodyPr>
          <a:lstStyle/>
          <a:p>
            <a:r>
              <a:rPr lang="es-ES" sz="1700" dirty="0">
                <a:latin typeface="Montserrat" pitchFamily="2" charset="77"/>
              </a:rPr>
              <a:t>1/3 tienen metástasis.</a:t>
            </a:r>
          </a:p>
          <a:p>
            <a:r>
              <a:rPr lang="es-ES" sz="1700" dirty="0">
                <a:latin typeface="Montserrat" pitchFamily="2" charset="77"/>
              </a:rPr>
              <a:t>Sintomáticos = MENOR sobrevida.</a:t>
            </a:r>
          </a:p>
          <a:p>
            <a:r>
              <a:rPr lang="es-ES" sz="1700" dirty="0">
                <a:latin typeface="Montserrat" pitchFamily="2" charset="77"/>
              </a:rPr>
              <a:t>Dolor.</a:t>
            </a:r>
          </a:p>
          <a:p>
            <a:r>
              <a:rPr lang="es-ES" sz="1700" dirty="0">
                <a:latin typeface="Montserrat" pitchFamily="2" charset="77"/>
              </a:rPr>
              <a:t>Hematuria.</a:t>
            </a:r>
          </a:p>
          <a:p>
            <a:r>
              <a:rPr lang="es-ES" sz="1700" dirty="0">
                <a:latin typeface="Montserrat" pitchFamily="2" charset="77"/>
              </a:rPr>
              <a:t>Masa.</a:t>
            </a:r>
          </a:p>
          <a:p>
            <a:r>
              <a:rPr lang="es-ES" sz="1700" dirty="0">
                <a:latin typeface="Montserrat" pitchFamily="2" charset="77"/>
              </a:rPr>
              <a:t>Pérdida de peso.</a:t>
            </a:r>
          </a:p>
          <a:p>
            <a:r>
              <a:rPr lang="es-ES" sz="1700" dirty="0">
                <a:latin typeface="Montserrat" pitchFamily="2" charset="77"/>
              </a:rPr>
              <a:t>Anemia.</a:t>
            </a:r>
          </a:p>
          <a:p>
            <a:r>
              <a:rPr lang="es-ES" sz="1700" dirty="0">
                <a:latin typeface="Montserrat" pitchFamily="2" charset="77"/>
              </a:rPr>
              <a:t>Síndromes </a:t>
            </a:r>
            <a:r>
              <a:rPr lang="es-ES" sz="1700" dirty="0" err="1">
                <a:latin typeface="Montserrat" pitchFamily="2" charset="77"/>
              </a:rPr>
              <a:t>paraneoplásicos</a:t>
            </a:r>
            <a:r>
              <a:rPr lang="es-ES" sz="1700" dirty="0">
                <a:latin typeface="Montserrat" pitchFamily="2" charset="77"/>
              </a:rPr>
              <a:t>.</a:t>
            </a:r>
          </a:p>
          <a:p>
            <a:r>
              <a:rPr lang="es-ES" sz="2800" dirty="0"/>
              <a:t>HTA.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711624" y="2609998"/>
            <a:ext cx="292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Montserrat" panose="00000500000000000000" pitchFamily="50" charset="0"/>
              </a:rPr>
              <a:t>TRIADA CLÁSICA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847F09D2-2E1C-7D4D-B13A-483D98F89023}"/>
              </a:ext>
            </a:extLst>
          </p:cNvPr>
          <p:cNvSpPr/>
          <p:nvPr/>
        </p:nvSpPr>
        <p:spPr>
          <a:xfrm>
            <a:off x="6026457" y="2480791"/>
            <a:ext cx="334394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47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9416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/>
              <a:t>SÍNDROMES PARANEOPLÁSICOS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81200" y="1500174"/>
            <a:ext cx="4038600" cy="478634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Fiebre.</a:t>
            </a:r>
          </a:p>
          <a:p>
            <a:pPr>
              <a:lnSpc>
                <a:spcPct val="16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Hipertensión.</a:t>
            </a:r>
          </a:p>
          <a:p>
            <a:pPr>
              <a:lnSpc>
                <a:spcPct val="16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Hipercalcemia.</a:t>
            </a:r>
          </a:p>
          <a:p>
            <a:pPr>
              <a:lnSpc>
                <a:spcPct val="16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Policitemia.</a:t>
            </a:r>
          </a:p>
          <a:p>
            <a:pPr>
              <a:lnSpc>
                <a:spcPct val="16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Neuropatía.</a:t>
            </a:r>
          </a:p>
          <a:p>
            <a:pPr>
              <a:lnSpc>
                <a:spcPct val="160000"/>
              </a:lnSpc>
            </a:pPr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Disfunción hepática.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7752184" y="1727993"/>
            <a:ext cx="2000264" cy="4525963"/>
          </a:xfrm>
          <a:solidFill>
            <a:srgbClr val="FFFF99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CAUSAS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Renina.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EPO.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Calciferol.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PG.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Glucagón.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B-HCG.</a:t>
            </a:r>
          </a:p>
        </p:txBody>
      </p:sp>
    </p:spTree>
    <p:extLst>
      <p:ext uri="{BB962C8B-B14F-4D97-AF65-F5344CB8AC3E}">
        <p14:creationId xmlns:p14="http://schemas.microsoft.com/office/powerpoint/2010/main" val="256903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METÁSTASIS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84032" y="1412776"/>
            <a:ext cx="5275193" cy="4530725"/>
          </a:xfrm>
        </p:spPr>
        <p:txBody>
          <a:bodyPr>
            <a:normAutofit lnSpcReduction="10000"/>
          </a:bodyPr>
          <a:lstStyle/>
          <a:p>
            <a:r>
              <a:rPr lang="es-ES" sz="2800" dirty="0">
                <a:latin typeface="Montserrat" pitchFamily="2" charset="77"/>
              </a:rPr>
              <a:t>Pulmón.</a:t>
            </a:r>
          </a:p>
          <a:p>
            <a:r>
              <a:rPr lang="es-ES" sz="2800" dirty="0">
                <a:latin typeface="Montserrat" pitchFamily="2" charset="77"/>
              </a:rPr>
              <a:t>Hígado.</a:t>
            </a:r>
          </a:p>
          <a:p>
            <a:r>
              <a:rPr lang="es-ES" sz="2800" dirty="0">
                <a:latin typeface="Montserrat" pitchFamily="2" charset="77"/>
              </a:rPr>
              <a:t>Hueso.</a:t>
            </a:r>
          </a:p>
          <a:p>
            <a:r>
              <a:rPr lang="es-ES" sz="2800" dirty="0">
                <a:latin typeface="Montserrat" pitchFamily="2" charset="77"/>
              </a:rPr>
              <a:t>Adrenal.</a:t>
            </a:r>
          </a:p>
          <a:p>
            <a:endParaRPr lang="es-ES" sz="2800" dirty="0">
              <a:latin typeface="Montserrat" pitchFamily="2" charset="77"/>
            </a:endParaRPr>
          </a:p>
          <a:p>
            <a:pPr>
              <a:buNone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Montserrat" pitchFamily="2" charset="77"/>
              </a:rPr>
              <a:t>INVASIÓN LOCAL</a:t>
            </a:r>
          </a:p>
          <a:p>
            <a:r>
              <a:rPr lang="es-ES" sz="2800" dirty="0">
                <a:latin typeface="Montserrat" pitchFamily="2" charset="77"/>
              </a:rPr>
              <a:t>Vena renal.</a:t>
            </a:r>
          </a:p>
          <a:p>
            <a:r>
              <a:rPr lang="es-ES" sz="2800" dirty="0">
                <a:latin typeface="Montserrat" pitchFamily="2" charset="77"/>
              </a:rPr>
              <a:t>Vena cava.</a:t>
            </a:r>
          </a:p>
          <a:p>
            <a:r>
              <a:rPr lang="es-ES" sz="2800" dirty="0">
                <a:latin typeface="Montserrat" pitchFamily="2" charset="77"/>
              </a:rPr>
              <a:t>Cavidades cardiacas derechas.</a:t>
            </a:r>
          </a:p>
          <a:p>
            <a:endParaRPr lang="es-ES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75506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</a:rPr>
              <a:t>DIAGNÓSTICO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56040" y="1725612"/>
            <a:ext cx="394907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IMAGENOLÓGICO, NO histológico.</a:t>
            </a:r>
          </a:p>
          <a:p>
            <a:pPr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Eco: Sospecha pero no diagnóstico.</a:t>
            </a:r>
          </a:p>
          <a:p>
            <a:pPr>
              <a:lnSpc>
                <a:spcPct val="120000"/>
              </a:lnSpc>
            </a:pPr>
            <a:r>
              <a:rPr lang="es-E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77"/>
              </a:rPr>
              <a:t>TAC  simple y contrastado</a:t>
            </a:r>
          </a:p>
          <a:p>
            <a:pPr lvl="1"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Captación contraste.</a:t>
            </a:r>
          </a:p>
          <a:p>
            <a:pPr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RNM</a:t>
            </a:r>
          </a:p>
          <a:p>
            <a:pPr lvl="1"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Invasión vascular.</a:t>
            </a:r>
          </a:p>
          <a:p>
            <a:pPr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Biopsia</a:t>
            </a:r>
          </a:p>
          <a:p>
            <a:pPr lvl="1">
              <a:lnSpc>
                <a:spcPct val="120000"/>
              </a:lnSpc>
            </a:pPr>
            <a:r>
              <a:rPr lang="es-ES" sz="2000" dirty="0">
                <a:latin typeface="Montserrat" pitchFamily="2" charset="77"/>
              </a:rPr>
              <a:t>¡¡¡OJO!!!  solo casos muy seleccionados.</a:t>
            </a:r>
          </a:p>
          <a:p>
            <a:pPr lvl="2">
              <a:lnSpc>
                <a:spcPct val="120000"/>
              </a:lnSpc>
            </a:pPr>
            <a:r>
              <a:rPr lang="es-ES" sz="2000" b="1" dirty="0">
                <a:latin typeface="Montserrat" pitchFamily="2" charset="77"/>
              </a:rPr>
              <a:t>Otro primario.</a:t>
            </a:r>
          </a:p>
        </p:txBody>
      </p:sp>
    </p:spTree>
    <p:extLst>
      <p:ext uri="{BB962C8B-B14F-4D97-AF65-F5344CB8AC3E}">
        <p14:creationId xmlns:p14="http://schemas.microsoft.com/office/powerpoint/2010/main" val="196517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DIAGNÓSTICO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28049" y="1673942"/>
            <a:ext cx="5275193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s-ES" sz="2800" dirty="0" err="1">
                <a:latin typeface="Montserrat" pitchFamily="2" charset="77"/>
              </a:rPr>
              <a:t>Rx</a:t>
            </a:r>
            <a:r>
              <a:rPr lang="es-ES" sz="2800" dirty="0">
                <a:latin typeface="Montserrat" pitchFamily="2" charset="77"/>
              </a:rPr>
              <a:t> tórax.</a:t>
            </a:r>
          </a:p>
          <a:p>
            <a:pPr>
              <a:lnSpc>
                <a:spcPct val="200000"/>
              </a:lnSpc>
            </a:pPr>
            <a:r>
              <a:rPr lang="es-ES" sz="2800" dirty="0">
                <a:latin typeface="Montserrat" pitchFamily="2" charset="77"/>
              </a:rPr>
              <a:t>Gammagrafía.</a:t>
            </a:r>
          </a:p>
          <a:p>
            <a:pPr>
              <a:lnSpc>
                <a:spcPct val="200000"/>
              </a:lnSpc>
            </a:pPr>
            <a:r>
              <a:rPr lang="es-ES" sz="2800" dirty="0">
                <a:latin typeface="Montserrat" pitchFamily="2" charset="77"/>
              </a:rPr>
              <a:t>Función renal.</a:t>
            </a:r>
          </a:p>
          <a:p>
            <a:pPr>
              <a:lnSpc>
                <a:spcPct val="200000"/>
              </a:lnSpc>
            </a:pPr>
            <a:r>
              <a:rPr lang="es-ES" sz="2800" dirty="0">
                <a:latin typeface="Montserrat" pitchFamily="2" charset="77"/>
              </a:rPr>
              <a:t>Función hepática.</a:t>
            </a:r>
          </a:p>
          <a:p>
            <a:pPr>
              <a:lnSpc>
                <a:spcPct val="200000"/>
              </a:lnSpc>
            </a:pPr>
            <a:r>
              <a:rPr lang="es-ES" sz="2800" dirty="0">
                <a:latin typeface="Montserrat" pitchFamily="2" charset="77"/>
              </a:rPr>
              <a:t>Ionograma.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2322910" y="1785926"/>
            <a:ext cx="307183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Montserrat" pitchFamily="2" charset="77"/>
              </a:rPr>
              <a:t>Metástasis y </a:t>
            </a:r>
            <a:r>
              <a:rPr lang="es-ES" dirty="0" err="1">
                <a:latin typeface="Montserrat" pitchFamily="2" charset="77"/>
              </a:rPr>
              <a:t>paraneoplásicos</a:t>
            </a:r>
            <a:endParaRPr lang="es-E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7371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DIAGNÓSTICO</a:t>
            </a:r>
          </a:p>
        </p:txBody>
      </p:sp>
      <p:pic>
        <p:nvPicPr>
          <p:cNvPr id="253954" name="Picture 2" descr="http://z.about.com/d/kidneydiseases/1/0/2/-/-/-/KidneyTumor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2650" y="1615357"/>
            <a:ext cx="3023140" cy="2240680"/>
          </a:xfrm>
          <a:prstGeom prst="rect">
            <a:avLst/>
          </a:prstGeom>
          <a:noFill/>
        </p:spPr>
      </p:pic>
      <p:pic>
        <p:nvPicPr>
          <p:cNvPr id="253956" name="Picture 4" descr="http://www.e-radiography.net/radpath/h/Renal_carinoma_iv_contrast_c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4363" y="1615357"/>
            <a:ext cx="3397442" cy="2518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00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5440" y="332656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51984" y="1628800"/>
            <a:ext cx="5275193" cy="4530725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Montserrat" pitchFamily="2" charset="77"/>
              </a:rPr>
              <a:t>NEFRECTOMÍA  LAPAROSCÓPICA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Radical.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Parcial.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Robótica.</a:t>
            </a:r>
          </a:p>
          <a:p>
            <a:r>
              <a:rPr lang="es-ES" sz="2000" dirty="0">
                <a:latin typeface="Montserrat" pitchFamily="2" charset="77"/>
              </a:rPr>
              <a:t>Nefrectomía abierta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Tumores muy grandes.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Contraindicaciones de laparoscopia.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Invasión vascular.</a:t>
            </a:r>
          </a:p>
          <a:p>
            <a:pPr lvl="2"/>
            <a:r>
              <a:rPr lang="es-ES" sz="2000" b="1" dirty="0">
                <a:latin typeface="Montserrat" pitchFamily="2" charset="77"/>
              </a:rPr>
              <a:t>Circulación extracorpórea.</a:t>
            </a: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881707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NEFRECTOMÍA ROBÓTICA</a:t>
            </a:r>
          </a:p>
        </p:txBody>
      </p:sp>
      <p:pic>
        <p:nvPicPr>
          <p:cNvPr id="98308" name="Picture 4" descr="http://www.nextgenmd.org/vol2-5/pictures/davinc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7475" y="1844824"/>
            <a:ext cx="5535616" cy="3600400"/>
          </a:xfrm>
          <a:prstGeom prst="rect">
            <a:avLst/>
          </a:prstGeom>
          <a:noFill/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8118" y="6356351"/>
            <a:ext cx="2895600" cy="365125"/>
          </a:xfrm>
        </p:spPr>
        <p:txBody>
          <a:bodyPr/>
          <a:lstStyle/>
          <a:p>
            <a:r>
              <a:rPr lang="es-ES" sz="1400" dirty="0" err="1"/>
              <a:t>Surg</a:t>
            </a:r>
            <a:r>
              <a:rPr lang="es-ES" sz="1400" dirty="0"/>
              <a:t> </a:t>
            </a:r>
            <a:r>
              <a:rPr lang="es-ES" sz="1400" dirty="0" err="1"/>
              <a:t>Endosc</a:t>
            </a:r>
            <a:r>
              <a:rPr lang="es-ES" sz="1400" dirty="0"/>
              <a:t> 2004;18(12):1742-6</a:t>
            </a:r>
          </a:p>
        </p:txBody>
      </p:sp>
    </p:spTree>
    <p:extLst>
      <p:ext uri="{BB962C8B-B14F-4D97-AF65-F5344CB8AC3E}">
        <p14:creationId xmlns:p14="http://schemas.microsoft.com/office/powerpoint/2010/main" val="425045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EPIDEMIOLOGÍA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166029" y="1484785"/>
            <a:ext cx="5275193" cy="4530725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Montserrat" pitchFamily="2" charset="77"/>
              </a:rPr>
              <a:t>Hombres 3:1</a:t>
            </a:r>
          </a:p>
          <a:p>
            <a:pPr>
              <a:lnSpc>
                <a:spcPct val="130000"/>
              </a:lnSpc>
            </a:pPr>
            <a:r>
              <a:rPr lang="es-MX" sz="2000" dirty="0">
                <a:latin typeface="Montserrat" pitchFamily="2" charset="77"/>
              </a:rPr>
              <a:t>80% son no musculo invasores</a:t>
            </a:r>
          </a:p>
          <a:p>
            <a:pPr lvl="1">
              <a:lnSpc>
                <a:spcPct val="130000"/>
              </a:lnSpc>
            </a:pPr>
            <a:r>
              <a:rPr lang="es-MX" sz="2000" dirty="0">
                <a:latin typeface="Montserrat" pitchFamily="2" charset="77"/>
              </a:rPr>
              <a:t>Alta recurrencia.</a:t>
            </a:r>
            <a:endParaRPr lang="es-ES" sz="2000" dirty="0">
              <a:latin typeface="Montserrat" pitchFamily="2" charset="77"/>
            </a:endParaRPr>
          </a:p>
          <a:p>
            <a:pPr>
              <a:lnSpc>
                <a:spcPct val="130000"/>
              </a:lnSpc>
            </a:pPr>
            <a:r>
              <a:rPr lang="es-ES" sz="2000" dirty="0">
                <a:latin typeface="Montserrat" pitchFamily="2" charset="77"/>
              </a:rPr>
              <a:t>Supervivencia a 5 años</a:t>
            </a:r>
          </a:p>
          <a:p>
            <a:pPr lvl="1">
              <a:lnSpc>
                <a:spcPct val="130000"/>
              </a:lnSpc>
            </a:pPr>
            <a:r>
              <a:rPr lang="es-ES" sz="2000" dirty="0">
                <a:latin typeface="Montserrat" pitchFamily="2" charset="77"/>
              </a:rPr>
              <a:t>No </a:t>
            </a:r>
            <a:r>
              <a:rPr lang="es-ES" sz="2000" dirty="0" err="1">
                <a:latin typeface="Montserrat" pitchFamily="2" charset="77"/>
              </a:rPr>
              <a:t>musculoinvasor</a:t>
            </a:r>
            <a:r>
              <a:rPr lang="es-ES" sz="2000" dirty="0">
                <a:latin typeface="Montserrat" pitchFamily="2" charset="77"/>
              </a:rPr>
              <a:t>  94%.</a:t>
            </a:r>
          </a:p>
          <a:p>
            <a:pPr lvl="1">
              <a:lnSpc>
                <a:spcPct val="130000"/>
              </a:lnSpc>
            </a:pPr>
            <a:r>
              <a:rPr lang="es-ES" sz="2000" dirty="0">
                <a:latin typeface="Montserrat" pitchFamily="2" charset="77"/>
              </a:rPr>
              <a:t>Regional 48%.</a:t>
            </a:r>
          </a:p>
          <a:p>
            <a:pPr lvl="1">
              <a:lnSpc>
                <a:spcPct val="130000"/>
              </a:lnSpc>
            </a:pPr>
            <a:r>
              <a:rPr lang="es-ES" sz="2000" dirty="0">
                <a:latin typeface="Montserrat" pitchFamily="2" charset="77"/>
              </a:rPr>
              <a:t>Metastásico 6%.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28048" y="2292995"/>
            <a:ext cx="5275193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>
                <a:latin typeface="Montserrat" pitchFamily="2" charset="77"/>
              </a:rPr>
              <a:t>ABLACIÓN PERCUTÁNEA</a:t>
            </a:r>
          </a:p>
          <a:p>
            <a:r>
              <a:rPr lang="es-ES" sz="2000" dirty="0" err="1">
                <a:latin typeface="Montserrat" pitchFamily="2" charset="77"/>
              </a:rPr>
              <a:t>Crioablación</a:t>
            </a:r>
            <a:r>
              <a:rPr lang="es-ES" sz="2000" dirty="0">
                <a:latin typeface="Montserrat" pitchFamily="2" charset="77"/>
              </a:rPr>
              <a:t>.</a:t>
            </a:r>
          </a:p>
          <a:p>
            <a:r>
              <a:rPr lang="es-ES" sz="2000" dirty="0">
                <a:latin typeface="Montserrat" pitchFamily="2" charset="77"/>
              </a:rPr>
              <a:t>Radiofrecuencia.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Mejores resultados.</a:t>
            </a:r>
          </a:p>
          <a:p>
            <a:r>
              <a:rPr lang="es-ES" sz="2000" dirty="0">
                <a:latin typeface="Montserrat" pitchFamily="2" charset="77"/>
              </a:rPr>
              <a:t>Percutánea o laparoscópica.</a:t>
            </a:r>
          </a:p>
          <a:p>
            <a:r>
              <a:rPr lang="es-ES" sz="2000" dirty="0">
                <a:latin typeface="Montserrat" pitchFamily="2" charset="77"/>
              </a:rPr>
              <a:t>Masas pequeñas.</a:t>
            </a:r>
          </a:p>
          <a:p>
            <a:r>
              <a:rPr lang="es-ES" sz="2000" dirty="0">
                <a:latin typeface="Montserrat" pitchFamily="2" charset="77"/>
              </a:rPr>
              <a:t>Muchas comorbilidades.</a:t>
            </a:r>
          </a:p>
          <a:p>
            <a:r>
              <a:rPr lang="es-ES" sz="2000" dirty="0">
                <a:latin typeface="Montserrat" pitchFamily="2" charset="77"/>
              </a:rPr>
              <a:t>Riñón único.</a:t>
            </a:r>
          </a:p>
          <a:p>
            <a:pPr>
              <a:buNone/>
            </a:pPr>
            <a:endParaRPr lang="es-ES" sz="3600" dirty="0"/>
          </a:p>
        </p:txBody>
      </p:sp>
      <p:pic>
        <p:nvPicPr>
          <p:cNvPr id="4" name="Picture 3" descr="http://www.hallmarkimaging.org/images/dynamic/V1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7689" y="1474444"/>
            <a:ext cx="1623513" cy="2696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3388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48128" y="2132856"/>
            <a:ext cx="5275193" cy="453072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s-ES" sz="1800" dirty="0" err="1">
                <a:latin typeface="Montserrat" pitchFamily="2" charset="77"/>
              </a:rPr>
              <a:t>Quimiorresistentes</a:t>
            </a:r>
            <a:r>
              <a:rPr lang="es-ES" sz="1800" dirty="0">
                <a:latin typeface="Montserrat" pitchFamily="2" charset="77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s-ES" sz="1800" dirty="0" err="1">
                <a:latin typeface="Montserrat" pitchFamily="2" charset="77"/>
              </a:rPr>
              <a:t>Radiorresistentes</a:t>
            </a:r>
            <a:r>
              <a:rPr lang="es-ES" sz="1800" dirty="0">
                <a:latin typeface="Montserrat" pitchFamily="2" charset="77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s-ES" sz="1800" dirty="0">
                <a:latin typeface="Montserrat" pitchFamily="2" charset="77"/>
              </a:rPr>
              <a:t>Embolización</a:t>
            </a:r>
          </a:p>
          <a:p>
            <a:pPr lvl="1">
              <a:lnSpc>
                <a:spcPct val="160000"/>
              </a:lnSpc>
            </a:pPr>
            <a:r>
              <a:rPr lang="es-ES" sz="1800" dirty="0">
                <a:latin typeface="Montserrat" pitchFamily="2" charset="77"/>
              </a:rPr>
              <a:t>Paliativo.</a:t>
            </a:r>
          </a:p>
          <a:p>
            <a:pPr lvl="1">
              <a:lnSpc>
                <a:spcPct val="160000"/>
              </a:lnSpc>
            </a:pPr>
            <a:r>
              <a:rPr lang="es-ES" sz="1800" dirty="0">
                <a:latin typeface="Montserrat" pitchFamily="2" charset="77"/>
              </a:rPr>
              <a:t>Prequirúrgico.</a:t>
            </a:r>
          </a:p>
          <a:p>
            <a:pPr lvl="2">
              <a:lnSpc>
                <a:spcPct val="160000"/>
              </a:lnSpc>
            </a:pPr>
            <a:r>
              <a:rPr lang="es-ES" sz="1800" b="1" dirty="0">
                <a:latin typeface="Montserrat" pitchFamily="2" charset="77"/>
              </a:rPr>
              <a:t>Masas grandes.</a:t>
            </a:r>
          </a:p>
        </p:txBody>
      </p:sp>
      <p:pic>
        <p:nvPicPr>
          <p:cNvPr id="243714" name="Picture 2" descr="http://www.medcyclopaedia.com/upload/book%20of%20radiology/chapter08/nic_k8_7_4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1824" y="2132856"/>
            <a:ext cx="2183674" cy="32463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254154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84032" y="1772816"/>
            <a:ext cx="468173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>
                <a:latin typeface="Montserrat" pitchFamily="2" charset="77"/>
              </a:rPr>
              <a:t>ENFERMEDAD METASTÁSICA</a:t>
            </a:r>
          </a:p>
          <a:p>
            <a:r>
              <a:rPr lang="es-ES" sz="1800" dirty="0">
                <a:latin typeface="Montserrat" pitchFamily="2" charset="77"/>
              </a:rPr>
              <a:t>Nefrectomía</a:t>
            </a:r>
          </a:p>
          <a:p>
            <a:pPr lvl="1"/>
            <a:r>
              <a:rPr lang="es-ES" sz="1800" dirty="0">
                <a:latin typeface="Montserrat" pitchFamily="2" charset="77"/>
                <a:cs typeface="Arial" pitchFamily="34" charset="0"/>
              </a:rPr>
              <a:t>Pacientes en buen estado general.</a:t>
            </a:r>
          </a:p>
          <a:p>
            <a:pPr lvl="1"/>
            <a:r>
              <a:rPr lang="es-ES" sz="1800" dirty="0">
                <a:latin typeface="Montserrat" pitchFamily="2" charset="77"/>
                <a:cs typeface="Arial" pitchFamily="34" charset="0"/>
              </a:rPr>
              <a:t>Paliación.</a:t>
            </a:r>
          </a:p>
          <a:p>
            <a:pPr lvl="1"/>
            <a:r>
              <a:rPr lang="es-ES" sz="1800" dirty="0" err="1">
                <a:latin typeface="Montserrat" pitchFamily="2" charset="77"/>
                <a:cs typeface="Arial" pitchFamily="34" charset="0"/>
              </a:rPr>
              <a:t>Citorreducción</a:t>
            </a:r>
            <a:r>
              <a:rPr lang="es-ES" sz="1800" dirty="0">
                <a:latin typeface="Montserrat" pitchFamily="2" charset="77"/>
                <a:cs typeface="Arial" pitchFamily="34" charset="0"/>
              </a:rPr>
              <a:t> antes de manejo médico.</a:t>
            </a:r>
          </a:p>
          <a:p>
            <a:r>
              <a:rPr lang="es-ES" sz="1800" dirty="0">
                <a:latin typeface="Montserrat" pitchFamily="2" charset="77"/>
              </a:rPr>
              <a:t>Inhibidores de la angiogénesis</a:t>
            </a:r>
          </a:p>
          <a:p>
            <a:pPr lvl="1"/>
            <a:r>
              <a:rPr lang="es-ES" sz="1800" dirty="0" err="1">
                <a:latin typeface="Montserrat" pitchFamily="2" charset="77"/>
                <a:cs typeface="Arial" pitchFamily="34" charset="0"/>
              </a:rPr>
              <a:t>Sunitinib</a:t>
            </a:r>
            <a:r>
              <a:rPr lang="es-ES" sz="1800" dirty="0">
                <a:latin typeface="Montserrat" pitchFamily="2" charset="77"/>
                <a:cs typeface="Arial" pitchFamily="34" charset="0"/>
              </a:rPr>
              <a:t>.</a:t>
            </a:r>
          </a:p>
          <a:p>
            <a:pPr lvl="1"/>
            <a:r>
              <a:rPr lang="es-ES" sz="1800" dirty="0">
                <a:latin typeface="Montserrat" pitchFamily="2" charset="77"/>
                <a:cs typeface="Arial" pitchFamily="34" charset="0"/>
              </a:rPr>
              <a:t>Sorafenib.</a:t>
            </a:r>
          </a:p>
          <a:p>
            <a:r>
              <a:rPr lang="es-ES" sz="1800" dirty="0">
                <a:latin typeface="Montserrat" pitchFamily="2" charset="77"/>
              </a:rPr>
              <a:t>Metastasectomía</a:t>
            </a:r>
          </a:p>
          <a:p>
            <a:pPr lvl="1"/>
            <a:r>
              <a:rPr lang="es-ES" sz="1800" dirty="0">
                <a:latin typeface="Montserrat" pitchFamily="2" charset="77"/>
                <a:cs typeface="Arial" pitchFamily="34" charset="0"/>
              </a:rPr>
              <a:t>Lesiones únicas.</a:t>
            </a:r>
          </a:p>
          <a:p>
            <a:endParaRPr lang="es-ES" sz="1800" dirty="0">
              <a:latin typeface="Montserrat" pitchFamily="2" charset="77"/>
            </a:endParaRP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264033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3391" y="2204864"/>
            <a:ext cx="8854752" cy="1470025"/>
          </a:xfrm>
        </p:spPr>
        <p:txBody>
          <a:bodyPr>
            <a:noAutofit/>
          </a:bodyPr>
          <a:lstStyle/>
          <a:p>
            <a:pPr algn="l"/>
            <a:r>
              <a:rPr lang="es-ES" sz="3600" dirty="0"/>
              <a:t>TUMORES TESTICULARES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187" t="28750" r="19375" b="9999"/>
          <a:stretch>
            <a:fillRect/>
          </a:stretch>
        </p:blipFill>
        <p:spPr bwMode="auto">
          <a:xfrm>
            <a:off x="7461919" y="1695755"/>
            <a:ext cx="4032448" cy="346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EPIDEMIOLOGÍA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12024" y="2276872"/>
            <a:ext cx="8229600" cy="41259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O" sz="2400" dirty="0">
                <a:latin typeface="Montserrat" pitchFamily="2" charset="77"/>
              </a:rPr>
              <a:t>20 - 40 años.</a:t>
            </a:r>
          </a:p>
          <a:p>
            <a:pPr>
              <a:lnSpc>
                <a:spcPct val="150000"/>
              </a:lnSpc>
            </a:pPr>
            <a:r>
              <a:rPr lang="es-CO" sz="2400" dirty="0">
                <a:latin typeface="Montserrat" pitchFamily="2" charset="77"/>
              </a:rPr>
              <a:t>Blancos (5:1).</a:t>
            </a:r>
          </a:p>
          <a:p>
            <a:pPr>
              <a:lnSpc>
                <a:spcPct val="150000"/>
              </a:lnSpc>
            </a:pPr>
            <a:r>
              <a:rPr lang="es-CO" sz="2400" dirty="0">
                <a:latin typeface="Montserrat" pitchFamily="2" charset="77"/>
              </a:rPr>
              <a:t>Países Escandinavos.</a:t>
            </a:r>
          </a:p>
          <a:p>
            <a:pPr>
              <a:lnSpc>
                <a:spcPct val="150000"/>
              </a:lnSpc>
            </a:pPr>
            <a:r>
              <a:rPr lang="es-CO" sz="2400" dirty="0">
                <a:latin typeface="Montserrat" pitchFamily="2" charset="77"/>
              </a:rPr>
              <a:t>Incidencia 0.2%.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HISTOPATOLOGÍA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43086" y="1523015"/>
            <a:ext cx="4572032" cy="4525963"/>
          </a:xfrm>
        </p:spPr>
        <p:txBody>
          <a:bodyPr>
            <a:normAutofit/>
          </a:bodyPr>
          <a:lstStyle/>
          <a:p>
            <a:r>
              <a:rPr lang="es-ES" sz="16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Células germinales</a:t>
            </a:r>
            <a:r>
              <a:rPr lang="es-E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(90 a 95%).</a:t>
            </a:r>
          </a:p>
          <a:p>
            <a:pPr lvl="1"/>
            <a:r>
              <a:rPr lang="es-ES" sz="1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Seminoma</a:t>
            </a:r>
            <a:r>
              <a:rPr lang="es-ES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(50%).</a:t>
            </a:r>
          </a:p>
          <a:p>
            <a:pPr lvl="1"/>
            <a:r>
              <a:rPr lang="es-ES" sz="1600" b="1" dirty="0">
                <a:solidFill>
                  <a:schemeClr val="accent2">
                    <a:lumMod val="50000"/>
                  </a:schemeClr>
                </a:solidFill>
              </a:rPr>
              <a:t>No </a:t>
            </a:r>
            <a:r>
              <a:rPr lang="es-ES" sz="1600" b="1" dirty="0" err="1">
                <a:solidFill>
                  <a:schemeClr val="accent2">
                    <a:lumMod val="50000"/>
                  </a:schemeClr>
                </a:solidFill>
              </a:rPr>
              <a:t>seminoma</a:t>
            </a:r>
            <a:endParaRPr lang="es-ES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s-ES" sz="1600" dirty="0"/>
              <a:t>Embrionario.</a:t>
            </a:r>
          </a:p>
          <a:p>
            <a:pPr lvl="2"/>
            <a:r>
              <a:rPr lang="es-ES" sz="1600" dirty="0" err="1"/>
              <a:t>Teratocarcinoma</a:t>
            </a:r>
            <a:r>
              <a:rPr lang="es-ES" sz="1600" dirty="0"/>
              <a:t>.</a:t>
            </a:r>
          </a:p>
          <a:p>
            <a:pPr lvl="2"/>
            <a:r>
              <a:rPr lang="es-ES" sz="1600" dirty="0"/>
              <a:t>Teratoma.</a:t>
            </a:r>
          </a:p>
          <a:p>
            <a:pPr lvl="2"/>
            <a:r>
              <a:rPr lang="es-ES" sz="1600" dirty="0"/>
              <a:t>Seno endodérmico. </a:t>
            </a:r>
          </a:p>
          <a:p>
            <a:pPr lvl="2"/>
            <a:r>
              <a:rPr lang="es-ES" sz="1600" dirty="0"/>
              <a:t>Coriocarcinoma.</a:t>
            </a:r>
          </a:p>
          <a:p>
            <a:pPr lvl="2"/>
            <a:r>
              <a:rPr lang="es-ES" sz="1600" dirty="0"/>
              <a:t>Mixtos.</a:t>
            </a:r>
          </a:p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415118" y="1600201"/>
            <a:ext cx="4038600" cy="4525963"/>
          </a:xfrm>
        </p:spPr>
        <p:txBody>
          <a:bodyPr>
            <a:normAutofit/>
          </a:bodyPr>
          <a:lstStyle/>
          <a:p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Células NO germinales</a:t>
            </a:r>
          </a:p>
          <a:p>
            <a:pPr lvl="1"/>
            <a:r>
              <a:rPr lang="es-ES" sz="1600" dirty="0"/>
              <a:t>Leydig.</a:t>
            </a:r>
          </a:p>
          <a:p>
            <a:pPr lvl="1"/>
            <a:r>
              <a:rPr lang="es-ES" sz="1600" dirty="0"/>
              <a:t>Sertoli.</a:t>
            </a:r>
          </a:p>
          <a:p>
            <a:pPr lvl="1"/>
            <a:r>
              <a:rPr lang="es-ES" sz="1600" dirty="0" err="1"/>
              <a:t>Gonadoblastoma</a:t>
            </a:r>
            <a:r>
              <a:rPr lang="es-ES" sz="1600" dirty="0"/>
              <a:t>.</a:t>
            </a:r>
          </a:p>
          <a:p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Secundarios</a:t>
            </a:r>
          </a:p>
          <a:p>
            <a:pPr lvl="1"/>
            <a:r>
              <a:rPr lang="es-ES" sz="1600" dirty="0"/>
              <a:t>Linfoma.</a:t>
            </a:r>
          </a:p>
          <a:p>
            <a:pPr lvl="1"/>
            <a:r>
              <a:rPr lang="es-ES" sz="1600" dirty="0"/>
              <a:t>Leucemia.</a:t>
            </a:r>
          </a:p>
          <a:p>
            <a:pPr lvl="1"/>
            <a:r>
              <a:rPr lang="es-ES" sz="1600" dirty="0"/>
              <a:t>Metástasis.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FACTORES DE RIESGO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714489"/>
            <a:ext cx="8229600" cy="4411675"/>
          </a:xfrm>
        </p:spPr>
        <p:txBody>
          <a:bodyPr/>
          <a:lstStyle/>
          <a:p>
            <a:r>
              <a:rPr lang="es-ES" sz="2800" dirty="0">
                <a:latin typeface="Montserrat" pitchFamily="2" charset="77"/>
              </a:rPr>
              <a:t>Genética</a:t>
            </a:r>
          </a:p>
          <a:p>
            <a:pPr lvl="1"/>
            <a:r>
              <a:rPr lang="es-ES" dirty="0">
                <a:latin typeface="Montserrat" pitchFamily="2" charset="77"/>
              </a:rPr>
              <a:t>Cromosoma 12, p53, p16.</a:t>
            </a:r>
          </a:p>
          <a:p>
            <a:r>
              <a:rPr lang="es-ES" sz="2800" dirty="0">
                <a:latin typeface="Montserrat" pitchFamily="2" charset="77"/>
              </a:rPr>
              <a:t>Klinefelter.</a:t>
            </a:r>
          </a:p>
          <a:p>
            <a:r>
              <a:rPr lang="es-ES" sz="2800" dirty="0">
                <a:latin typeface="Montserrat" pitchFamily="2" charset="77"/>
              </a:rPr>
              <a:t>Criptorquidia.</a:t>
            </a:r>
          </a:p>
          <a:p>
            <a:pPr marL="0" indent="0">
              <a:buNone/>
            </a:pPr>
            <a:endParaRPr lang="es-ES" dirty="0">
              <a:latin typeface="Montserrat" pitchFamily="2" charset="77"/>
            </a:endParaRP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500743"/>
            <a:ext cx="8229600" cy="609600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CLÍNICA</a:t>
            </a:r>
            <a:endParaRPr lang="es-ES" dirty="0">
              <a:solidFill>
                <a:srgbClr val="00AAA7"/>
              </a:solidFill>
              <a:effectLst/>
              <a:latin typeface="Montserrat" panose="00000500000000000000" pitchFamily="50" charset="0"/>
            </a:endParaRP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6528048" y="1484784"/>
            <a:ext cx="4176464" cy="450059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EF por otras causas.</a:t>
            </a:r>
          </a:p>
          <a:p>
            <a:pPr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Masa dura e indolora.</a:t>
            </a:r>
          </a:p>
          <a:p>
            <a:pPr lvl="1"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Hidrocele.</a:t>
            </a:r>
          </a:p>
          <a:p>
            <a:pPr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Dolor en 20%</a:t>
            </a:r>
          </a:p>
          <a:p>
            <a:pPr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Dolor lumbar, tos, masa abdominal (metástasis).</a:t>
            </a:r>
          </a:p>
          <a:p>
            <a:pPr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Ganglios.</a:t>
            </a:r>
          </a:p>
          <a:p>
            <a:pPr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No confiarse con otros </a:t>
            </a:r>
            <a:r>
              <a:rPr lang="es-CO" sz="2000" dirty="0" err="1">
                <a:latin typeface="Montserrat" pitchFamily="2" charset="77"/>
              </a:rPr>
              <a:t>dx</a:t>
            </a:r>
            <a:r>
              <a:rPr lang="es-CO" sz="2000" dirty="0">
                <a:latin typeface="Montserrat" pitchFamily="2" charset="77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s-CO" sz="2000" dirty="0">
                <a:latin typeface="Montserrat" pitchFamily="2" charset="77"/>
              </a:rPr>
              <a:t>Hacer ECO.</a:t>
            </a:r>
          </a:p>
          <a:p>
            <a:pPr>
              <a:lnSpc>
                <a:spcPct val="130000"/>
              </a:lnSpc>
            </a:pPr>
            <a:endParaRPr lang="es-CO" sz="4400" dirty="0"/>
          </a:p>
          <a:p>
            <a:pPr>
              <a:lnSpc>
                <a:spcPct val="120000"/>
              </a:lnSpc>
            </a:pPr>
            <a:endParaRPr lang="es-CO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DIAGNÓSTICO</a:t>
            </a:r>
            <a:endParaRPr lang="es-ES" dirty="0">
              <a:solidFill>
                <a:srgbClr val="00AAA7"/>
              </a:solidFill>
              <a:effectLst/>
              <a:latin typeface="Montserrat" panose="00000500000000000000" pitchFamily="50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6456040" y="3789040"/>
            <a:ext cx="804389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O" sz="1600" dirty="0">
                <a:latin typeface="Montserrat" pitchFamily="2" charset="77"/>
              </a:rPr>
              <a:t>Diagnóstico por IMÁGENES.</a:t>
            </a:r>
          </a:p>
          <a:p>
            <a:pPr>
              <a:lnSpc>
                <a:spcPct val="150000"/>
              </a:lnSpc>
            </a:pPr>
            <a:r>
              <a:rPr lang="es-CO" sz="1600" dirty="0">
                <a:latin typeface="Montserrat" pitchFamily="2" charset="77"/>
              </a:rPr>
              <a:t>Masa sospechosa = </a:t>
            </a:r>
            <a:r>
              <a:rPr lang="es-CO" sz="1600" u="sng" dirty="0">
                <a:latin typeface="Montserrat" pitchFamily="2" charset="77"/>
              </a:rPr>
              <a:t>Eco</a:t>
            </a:r>
          </a:p>
          <a:p>
            <a:pPr lvl="1">
              <a:lnSpc>
                <a:spcPct val="150000"/>
              </a:lnSpc>
            </a:pPr>
            <a:r>
              <a:rPr lang="es-CO" sz="1600" dirty="0">
                <a:latin typeface="Montserrat" pitchFamily="2" charset="77"/>
              </a:rPr>
              <a:t>Procesos benignos.</a:t>
            </a:r>
          </a:p>
          <a:p>
            <a:pPr lvl="1">
              <a:lnSpc>
                <a:spcPct val="150000"/>
              </a:lnSpc>
            </a:pPr>
            <a:r>
              <a:rPr lang="es-CO" sz="1600" dirty="0">
                <a:latin typeface="Montserrat" pitchFamily="2" charset="77"/>
              </a:rPr>
              <a:t>Contralateral.</a:t>
            </a:r>
          </a:p>
          <a:p>
            <a:pPr>
              <a:lnSpc>
                <a:spcPct val="150000"/>
              </a:lnSpc>
            </a:pPr>
            <a:r>
              <a:rPr lang="es-CO" sz="1600" dirty="0">
                <a:latin typeface="Montserrat" pitchFamily="2" charset="77"/>
              </a:rPr>
              <a:t>Eco sospechosa = Cirugía.</a:t>
            </a:r>
          </a:p>
          <a:p>
            <a:pPr lvl="1">
              <a:lnSpc>
                <a:spcPct val="150000"/>
              </a:lnSpc>
            </a:pPr>
            <a:r>
              <a:rPr lang="es-CO" sz="1600" dirty="0">
                <a:latin typeface="Montserrat" pitchFamily="2" charset="77"/>
              </a:rPr>
              <a:t>ORQUIDECTOMÍA RADICAL.</a:t>
            </a:r>
          </a:p>
          <a:p>
            <a:pPr>
              <a:lnSpc>
                <a:spcPct val="150000"/>
              </a:lnSpc>
            </a:pPr>
            <a:endParaRPr lang="es-ES" sz="3200" dirty="0"/>
          </a:p>
        </p:txBody>
      </p:sp>
      <p:pic>
        <p:nvPicPr>
          <p:cNvPr id="551940" name="Picture 4" descr="uh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6040" y="347143"/>
            <a:ext cx="3983012" cy="306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51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MARCADORES TUMORALES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47928" y="2314947"/>
            <a:ext cx="6624736" cy="3058270"/>
          </a:xfrm>
        </p:spPr>
        <p:txBody>
          <a:bodyPr>
            <a:normAutofit/>
          </a:bodyPr>
          <a:lstStyle/>
          <a:p>
            <a:r>
              <a:rPr lang="el-GR" sz="1800" dirty="0"/>
              <a:t>α</a:t>
            </a:r>
            <a:r>
              <a:rPr lang="es-ES" sz="1800" dirty="0">
                <a:latin typeface="Montserrat" pitchFamily="2" charset="77"/>
              </a:rPr>
              <a:t> – </a:t>
            </a:r>
            <a:r>
              <a:rPr lang="es-ES" sz="1800" dirty="0" err="1">
                <a:latin typeface="Montserrat" pitchFamily="2" charset="77"/>
              </a:rPr>
              <a:t>fetoproteína</a:t>
            </a:r>
            <a:endParaRPr lang="es-ES" sz="1800" dirty="0">
              <a:latin typeface="Montserrat" pitchFamily="2" charset="77"/>
            </a:endParaRPr>
          </a:p>
          <a:p>
            <a:pPr lvl="1"/>
            <a:r>
              <a:rPr lang="es-ES" sz="1800" dirty="0" err="1">
                <a:latin typeface="Montserrat" pitchFamily="2" charset="77"/>
              </a:rPr>
              <a:t>Seminomas</a:t>
            </a:r>
            <a:r>
              <a:rPr lang="es-ES" sz="1800" dirty="0">
                <a:latin typeface="Montserrat" pitchFamily="2" charset="77"/>
              </a:rPr>
              <a:t> NO.</a:t>
            </a:r>
          </a:p>
          <a:p>
            <a:pPr lvl="1"/>
            <a:r>
              <a:rPr lang="es-ES" sz="1800" dirty="0">
                <a:latin typeface="Montserrat" pitchFamily="2" charset="77"/>
              </a:rPr>
              <a:t>Seno endodérmico.</a:t>
            </a:r>
          </a:p>
          <a:p>
            <a:pPr lvl="1"/>
            <a:r>
              <a:rPr lang="es-ES" sz="1800" dirty="0">
                <a:latin typeface="Montserrat" pitchFamily="2" charset="77"/>
              </a:rPr>
              <a:t>Carcinoma embrionario.</a:t>
            </a:r>
          </a:p>
          <a:p>
            <a:r>
              <a:rPr lang="es-ES" sz="1800" dirty="0">
                <a:latin typeface="Montserrat" pitchFamily="2" charset="77"/>
              </a:rPr>
              <a:t>β – HCG</a:t>
            </a:r>
          </a:p>
          <a:p>
            <a:pPr lvl="1"/>
            <a:r>
              <a:rPr lang="es-ES" sz="1800" dirty="0">
                <a:latin typeface="Montserrat" pitchFamily="2" charset="77"/>
              </a:rPr>
              <a:t>Sincitiotrofoblasto.</a:t>
            </a:r>
          </a:p>
          <a:p>
            <a:r>
              <a:rPr lang="es-ES" sz="1800" dirty="0">
                <a:latin typeface="Montserrat" pitchFamily="2" charset="77"/>
              </a:rPr>
              <a:t>LDH</a:t>
            </a:r>
          </a:p>
          <a:p>
            <a:pPr lvl="1"/>
            <a:r>
              <a:rPr lang="es-ES" sz="1800" dirty="0">
                <a:latin typeface="Montserrat" pitchFamily="2" charset="77"/>
              </a:rPr>
              <a:t>Crecimiento, proliferación, muerte celular.</a:t>
            </a:r>
          </a:p>
          <a:p>
            <a:r>
              <a:rPr lang="es-ES" sz="1800" dirty="0">
                <a:latin typeface="Montserrat" pitchFamily="2" charset="77"/>
              </a:rPr>
              <a:t>Aumentan con masa tumoral y bajan con cirugía.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michigansfe.org/Portals/1/cigarette_but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9576" y="1556792"/>
            <a:ext cx="1650270" cy="22003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FACTORES DE RIESGO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32746" y="1196753"/>
            <a:ext cx="4647829" cy="54668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u="sng" dirty="0">
                <a:latin typeface="Montserrat" panose="00000500000000000000" pitchFamily="50" charset="0"/>
              </a:rPr>
              <a:t>70% SON FUMADORES.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anose="00000500000000000000" pitchFamily="50" charset="0"/>
              </a:rPr>
              <a:t>Ambiental</a:t>
            </a:r>
          </a:p>
          <a:p>
            <a:pPr lvl="1">
              <a:lnSpc>
                <a:spcPct val="150000"/>
              </a:lnSpc>
            </a:pPr>
            <a:r>
              <a:rPr lang="es-ES" sz="1800" dirty="0">
                <a:latin typeface="Montserrat" panose="00000500000000000000" pitchFamily="50" charset="0"/>
              </a:rPr>
              <a:t>Caucho, cuero, químicos, textiles, pinturas.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anose="00000500000000000000" pitchFamily="50" charset="0"/>
              </a:rPr>
              <a:t>Radioterapia.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anose="00000500000000000000" pitchFamily="50" charset="0"/>
              </a:rPr>
              <a:t>Ciclofosfamida.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anose="00000500000000000000" pitchFamily="50" charset="0"/>
              </a:rPr>
              <a:t>Esquistosomiasis.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Montserrat" panose="00000500000000000000" pitchFamily="50" charset="0"/>
              </a:rPr>
              <a:t>Sondas prolongadas.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METÁSTASIS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48650" y="2113048"/>
            <a:ext cx="3943350" cy="4697427"/>
          </a:xfrm>
        </p:spPr>
        <p:txBody>
          <a:bodyPr>
            <a:normAutofit/>
          </a:bodyPr>
          <a:lstStyle/>
          <a:p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77"/>
              </a:rPr>
              <a:t>GANGLIOS RETROPERITONEALES.</a:t>
            </a:r>
          </a:p>
          <a:p>
            <a:r>
              <a:rPr lang="es-ES" sz="2000" dirty="0">
                <a:latin typeface="Montserrat" pitchFamily="2" charset="77"/>
              </a:rPr>
              <a:t>Izquierdos</a:t>
            </a:r>
          </a:p>
          <a:p>
            <a:pPr lvl="1"/>
            <a:r>
              <a:rPr lang="es-ES" sz="2000" dirty="0" err="1">
                <a:latin typeface="Montserrat" pitchFamily="2" charset="77"/>
              </a:rPr>
              <a:t>Paraaórticos</a:t>
            </a:r>
            <a:r>
              <a:rPr lang="es-ES" sz="2000" dirty="0">
                <a:latin typeface="Montserrat" pitchFamily="2" charset="77"/>
              </a:rPr>
              <a:t>.</a:t>
            </a:r>
          </a:p>
          <a:p>
            <a:r>
              <a:rPr lang="es-ES" sz="2000" dirty="0">
                <a:latin typeface="Montserrat" pitchFamily="2" charset="77"/>
              </a:rPr>
              <a:t>Derechos		</a:t>
            </a:r>
          </a:p>
          <a:p>
            <a:pPr lvl="1"/>
            <a:r>
              <a:rPr lang="es-ES" sz="2000" dirty="0" err="1">
                <a:latin typeface="Montserrat" pitchFamily="2" charset="77"/>
              </a:rPr>
              <a:t>Interaortocavos</a:t>
            </a:r>
            <a:r>
              <a:rPr lang="es-ES" sz="2000" dirty="0">
                <a:latin typeface="Montserrat" pitchFamily="2" charset="77"/>
              </a:rPr>
              <a:t>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Cruzan.</a:t>
            </a:r>
          </a:p>
          <a:p>
            <a:r>
              <a:rPr lang="es-ES" sz="2000" dirty="0" err="1">
                <a:latin typeface="Montserrat" pitchFamily="2" charset="77"/>
              </a:rPr>
              <a:t>Hematógenas</a:t>
            </a:r>
            <a:endParaRPr lang="es-ES" sz="2000" dirty="0">
              <a:latin typeface="Montserrat" pitchFamily="2" charset="77"/>
            </a:endParaRPr>
          </a:p>
          <a:p>
            <a:pPr lvl="1"/>
            <a:r>
              <a:rPr lang="es-ES" sz="2000" dirty="0">
                <a:latin typeface="Montserrat" pitchFamily="2" charset="77"/>
              </a:rPr>
              <a:t>Pulmón, hígado</a:t>
            </a:r>
          </a:p>
          <a:p>
            <a:pPr lvl="1">
              <a:buNone/>
            </a:pPr>
            <a:r>
              <a:rPr lang="es-ES" sz="2000" dirty="0">
                <a:latin typeface="Montserrat" pitchFamily="2" charset="77"/>
              </a:rPr>
              <a:t>	hueso, cerebro.		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http://focosi.immunesig.org/pelvic_retroperitoneal_lymphatics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27848" y="1435278"/>
            <a:ext cx="3281846" cy="3987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ESTADIAJE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44073" y="1979338"/>
            <a:ext cx="5275193" cy="4530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000" dirty="0"/>
              <a:t>Estadío I</a:t>
            </a:r>
          </a:p>
          <a:p>
            <a:pPr lvl="1">
              <a:lnSpc>
                <a:spcPct val="150000"/>
              </a:lnSpc>
            </a:pPr>
            <a:r>
              <a:rPr lang="es-ES" sz="2000" dirty="0"/>
              <a:t>Confinado al testículo.</a:t>
            </a:r>
          </a:p>
          <a:p>
            <a:pPr>
              <a:lnSpc>
                <a:spcPct val="150000"/>
              </a:lnSpc>
            </a:pPr>
            <a:r>
              <a:rPr lang="es-ES" sz="2000" dirty="0"/>
              <a:t>Estadío II </a:t>
            </a:r>
          </a:p>
          <a:p>
            <a:pPr lvl="1">
              <a:lnSpc>
                <a:spcPct val="150000"/>
              </a:lnSpc>
            </a:pPr>
            <a:r>
              <a:rPr lang="es-ES" sz="2000" dirty="0"/>
              <a:t>Retroperitoneal.</a:t>
            </a:r>
          </a:p>
          <a:p>
            <a:pPr>
              <a:lnSpc>
                <a:spcPct val="150000"/>
              </a:lnSpc>
            </a:pPr>
            <a:r>
              <a:rPr lang="es-ES" sz="2000" dirty="0"/>
              <a:t>Estadío III</a:t>
            </a:r>
          </a:p>
          <a:p>
            <a:pPr lvl="1">
              <a:lnSpc>
                <a:spcPct val="150000"/>
              </a:lnSpc>
            </a:pPr>
            <a:r>
              <a:rPr lang="es-ES" sz="2000" dirty="0" err="1"/>
              <a:t>Extranodal</a:t>
            </a:r>
            <a:r>
              <a:rPr lang="es-ES" sz="2000" dirty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ESTADIFICACIÓN</a:t>
            </a:r>
            <a:endParaRPr lang="es-ES" dirty="0">
              <a:solidFill>
                <a:srgbClr val="00AAA7"/>
              </a:solidFill>
              <a:effectLst/>
              <a:latin typeface="Montserrat" panose="00000500000000000000" pitchFamily="50" charset="0"/>
            </a:endParaRPr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>
          <a:xfrm>
            <a:off x="6111137" y="1690690"/>
            <a:ext cx="8229600" cy="4429155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Montserrat" pitchFamily="2" charset="77"/>
              </a:rPr>
              <a:t>Siempre…</a:t>
            </a:r>
          </a:p>
          <a:p>
            <a:pPr>
              <a:lnSpc>
                <a:spcPct val="210000"/>
              </a:lnSpc>
            </a:pPr>
            <a:r>
              <a:rPr lang="es-CO" sz="2000" b="1" dirty="0">
                <a:latin typeface="Montserrat" pitchFamily="2" charset="77"/>
              </a:rPr>
              <a:t>LDH - AFP – </a:t>
            </a:r>
            <a:r>
              <a:rPr lang="el-GR" sz="2000" b="1" dirty="0">
                <a:cs typeface="Arial" charset="0"/>
              </a:rPr>
              <a:t>β</a:t>
            </a:r>
            <a:r>
              <a:rPr lang="es-CO" sz="2000" b="1" dirty="0">
                <a:latin typeface="Montserrat" pitchFamily="2" charset="77"/>
              </a:rPr>
              <a:t>HCG.</a:t>
            </a:r>
          </a:p>
          <a:p>
            <a:pPr>
              <a:lnSpc>
                <a:spcPct val="210000"/>
              </a:lnSpc>
            </a:pPr>
            <a:r>
              <a:rPr lang="es-CO" sz="2000" b="1" dirty="0">
                <a:latin typeface="Montserrat" pitchFamily="2" charset="77"/>
              </a:rPr>
              <a:t>Rx o TAC  Tórax.</a:t>
            </a:r>
            <a:endParaRPr lang="el-GR" sz="2000" b="1" dirty="0">
              <a:cs typeface="Arial" charset="0"/>
            </a:endParaRPr>
          </a:p>
          <a:p>
            <a:pPr>
              <a:lnSpc>
                <a:spcPct val="210000"/>
              </a:lnSpc>
            </a:pPr>
            <a:r>
              <a:rPr lang="es-CO" sz="2000" b="1" dirty="0">
                <a:latin typeface="Montserrat" pitchFamily="2" charset="77"/>
              </a:rPr>
              <a:t>TAC abdominopélvico.</a:t>
            </a:r>
          </a:p>
          <a:p>
            <a:pPr>
              <a:lnSpc>
                <a:spcPct val="210000"/>
              </a:lnSpc>
            </a:pPr>
            <a:r>
              <a:rPr lang="es-CO" sz="2000" dirty="0">
                <a:latin typeface="Montserrat" pitchFamily="2" charset="77"/>
              </a:rPr>
              <a:t>También para seguimiento.</a:t>
            </a:r>
            <a:endParaRPr lang="es-ES" sz="2000" b="1" dirty="0">
              <a:latin typeface="Montserrat" pitchFamily="2" charset="77"/>
            </a:endParaRPr>
          </a:p>
          <a:p>
            <a:pPr>
              <a:lnSpc>
                <a:spcPct val="200000"/>
              </a:lnSpc>
            </a:pPr>
            <a:endParaRPr lang="es-ES" sz="4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764" name="Picture 4" descr="2P104028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9925" y="659237"/>
            <a:ext cx="3384550" cy="267583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73765" name="Picture 5" descr="3P104028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764" y="631608"/>
            <a:ext cx="3453014" cy="285375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73768" name="Rectangle 8"/>
          <p:cNvSpPr>
            <a:spLocks noChangeArrowheads="1"/>
          </p:cNvSpPr>
          <p:nvPr/>
        </p:nvSpPr>
        <p:spPr bwMode="auto">
          <a:xfrm>
            <a:off x="6199636" y="4509120"/>
            <a:ext cx="504056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s-CO" sz="2400" b="1" dirty="0">
                <a:solidFill>
                  <a:schemeClr val="accent2">
                    <a:lumMod val="50000"/>
                  </a:schemeClr>
                </a:solidFill>
                <a:latin typeface="Montserrat" pitchFamily="2" charset="77"/>
              </a:rPr>
              <a:t>ORQUIDECTOMÍA RADICAL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CO" sz="2400" b="1" dirty="0" err="1">
                <a:solidFill>
                  <a:schemeClr val="tx2">
                    <a:lumMod val="50000"/>
                  </a:schemeClr>
                </a:solidFill>
                <a:latin typeface="Montserrat" pitchFamily="2" charset="77"/>
              </a:rPr>
              <a:t>Dx</a:t>
            </a:r>
            <a:r>
              <a:rPr lang="es-CO" sz="2400" b="1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</a:rPr>
              <a:t> histológico y TTO.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CO" sz="2400" b="1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</a:rPr>
              <a:t>NUNCA escrotal.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CO" sz="2400" b="1" dirty="0">
                <a:solidFill>
                  <a:schemeClr val="tx2">
                    <a:lumMod val="50000"/>
                  </a:schemeClr>
                </a:solidFill>
                <a:latin typeface="Montserrat" pitchFamily="2" charset="77"/>
              </a:rPr>
              <a:t>SIEMPRE inguinal.</a:t>
            </a:r>
          </a:p>
        </p:txBody>
      </p:sp>
      <p:pic>
        <p:nvPicPr>
          <p:cNvPr id="25602" name="Picture 2" descr="http://www.emedicine.com/med/images/259rador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8247" y="655204"/>
            <a:ext cx="3453015" cy="267784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6498" name="Picture 2" descr="http://db2.doyma.es/Images/62v08n58/grande/62v08n58-13022720tab03.gif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11" b="45740"/>
          <a:stretch>
            <a:fillRect/>
          </a:stretch>
        </p:blipFill>
        <p:spPr bwMode="auto">
          <a:xfrm>
            <a:off x="1523968" y="0"/>
            <a:ext cx="9144032" cy="6858000"/>
          </a:xfrm>
          <a:prstGeom prst="rect">
            <a:avLst/>
          </a:prstGeom>
          <a:noFill/>
        </p:spPr>
      </p:pic>
      <p:sp>
        <p:nvSpPr>
          <p:cNvPr id="5" name="4 Elipse"/>
          <p:cNvSpPr/>
          <p:nvPr/>
        </p:nvSpPr>
        <p:spPr>
          <a:xfrm>
            <a:off x="6381752" y="1785926"/>
            <a:ext cx="257176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Espécimen</a:t>
            </a:r>
          </a:p>
        </p:txBody>
      </p:sp>
      <p:sp>
        <p:nvSpPr>
          <p:cNvPr id="6" name="5 Elipse"/>
          <p:cNvSpPr/>
          <p:nvPr/>
        </p:nvSpPr>
        <p:spPr>
          <a:xfrm>
            <a:off x="7310446" y="3214686"/>
            <a:ext cx="271461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TAC o RNM</a:t>
            </a:r>
          </a:p>
        </p:txBody>
      </p:sp>
      <p:sp>
        <p:nvSpPr>
          <p:cNvPr id="7" name="6 Elipse"/>
          <p:cNvSpPr/>
          <p:nvPr/>
        </p:nvSpPr>
        <p:spPr>
          <a:xfrm>
            <a:off x="7239008" y="4500570"/>
            <a:ext cx="242889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err="1"/>
              <a:t>Rx</a:t>
            </a:r>
            <a:r>
              <a:rPr lang="es-ES" sz="3200" b="1" dirty="0"/>
              <a:t> tórax</a:t>
            </a:r>
          </a:p>
        </p:txBody>
      </p:sp>
      <p:sp>
        <p:nvSpPr>
          <p:cNvPr id="8" name="7 Elipse"/>
          <p:cNvSpPr/>
          <p:nvPr/>
        </p:nvSpPr>
        <p:spPr>
          <a:xfrm>
            <a:off x="2381224" y="6072206"/>
            <a:ext cx="271464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Laboratorio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99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001" r="21001" b="12666"/>
          <a:stretch>
            <a:fillRect/>
          </a:stretch>
        </p:blipFill>
        <p:spPr bwMode="auto">
          <a:xfrm>
            <a:off x="8400256" y="3534107"/>
            <a:ext cx="313718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340997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001" r="21001" b="11333"/>
          <a:stretch>
            <a:fillRect/>
          </a:stretch>
        </p:blipFill>
        <p:spPr bwMode="auto">
          <a:xfrm>
            <a:off x="8400256" y="1013828"/>
            <a:ext cx="3209261" cy="23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551780" y="2638770"/>
            <a:ext cx="10081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PRÓTESIS TESTICULAR</a:t>
            </a:r>
            <a:endParaRPr lang="es-ES" sz="48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40768"/>
            <a:ext cx="4680519" cy="4530725"/>
          </a:xfrm>
        </p:spPr>
        <p:txBody>
          <a:bodyPr>
            <a:normAutofit/>
          </a:bodyPr>
          <a:lstStyle/>
          <a:p>
            <a:r>
              <a:rPr lang="es-ES" sz="2000" dirty="0" err="1">
                <a:latin typeface="Montserrat" pitchFamily="2" charset="77"/>
              </a:rPr>
              <a:t>Seminomas</a:t>
            </a:r>
            <a:endParaRPr lang="es-ES" sz="2000" dirty="0">
              <a:latin typeface="Montserrat" pitchFamily="2" charset="77"/>
            </a:endParaRPr>
          </a:p>
          <a:p>
            <a:pPr lvl="1"/>
            <a:r>
              <a:rPr lang="es-ES" sz="2000" dirty="0">
                <a:latin typeface="Montserrat" pitchFamily="2" charset="77"/>
              </a:rPr>
              <a:t>Radiosensibles.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RT </a:t>
            </a:r>
            <a:r>
              <a:rPr lang="es-ES" sz="2000" dirty="0" err="1">
                <a:latin typeface="Montserrat" pitchFamily="2" charset="77"/>
              </a:rPr>
              <a:t>estadío</a:t>
            </a:r>
            <a:r>
              <a:rPr lang="es-ES" sz="2000" dirty="0">
                <a:latin typeface="Montserrat" pitchFamily="2" charset="77"/>
              </a:rPr>
              <a:t> I.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QT </a:t>
            </a:r>
            <a:r>
              <a:rPr lang="es-ES" sz="2000" dirty="0" err="1">
                <a:latin typeface="Montserrat" pitchFamily="2" charset="77"/>
              </a:rPr>
              <a:t>estadíos</a:t>
            </a:r>
            <a:r>
              <a:rPr lang="es-ES" sz="2000" dirty="0">
                <a:latin typeface="Montserrat" pitchFamily="2" charset="77"/>
              </a:rPr>
              <a:t> II – III.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Tasas de curación &gt; 95%. </a:t>
            </a:r>
            <a:r>
              <a:rPr lang="es-ES" sz="2000" dirty="0" err="1">
                <a:latin typeface="Montserrat" pitchFamily="2" charset="77"/>
              </a:rPr>
              <a:t>estadíos</a:t>
            </a:r>
            <a:r>
              <a:rPr lang="es-ES" sz="2000" dirty="0">
                <a:latin typeface="Montserrat" pitchFamily="2" charset="77"/>
              </a:rPr>
              <a:t> tempranos.</a:t>
            </a:r>
          </a:p>
          <a:p>
            <a:r>
              <a:rPr lang="es-ES" sz="2000" dirty="0">
                <a:latin typeface="Montserrat" pitchFamily="2" charset="77"/>
              </a:rPr>
              <a:t>No </a:t>
            </a:r>
            <a:r>
              <a:rPr lang="es-ES" sz="2000" dirty="0" err="1">
                <a:latin typeface="Montserrat" pitchFamily="2" charset="77"/>
              </a:rPr>
              <a:t>seminomatosos</a:t>
            </a:r>
            <a:endParaRPr lang="es-ES" sz="2000" dirty="0">
              <a:latin typeface="Montserrat" pitchFamily="2" charset="77"/>
            </a:endParaRPr>
          </a:p>
          <a:p>
            <a:pPr lvl="1"/>
            <a:r>
              <a:rPr lang="es-ES" sz="2000" dirty="0">
                <a:latin typeface="Montserrat" pitchFamily="2" charset="77"/>
              </a:rPr>
              <a:t>Bajo riesgo: Seguimiento.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Quimioterapia.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Linfadenectomía. Retroperitoneal.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Tasas de curación &gt; 95% </a:t>
            </a:r>
            <a:r>
              <a:rPr lang="es-ES" sz="2000" dirty="0" err="1">
                <a:latin typeface="Montserrat" pitchFamily="2" charset="77"/>
              </a:rPr>
              <a:t>estadíos</a:t>
            </a:r>
            <a:r>
              <a:rPr lang="es-ES" sz="2000" dirty="0">
                <a:latin typeface="Montserrat" pitchFamily="2" charset="77"/>
              </a:rPr>
              <a:t> tempranos.</a:t>
            </a:r>
          </a:p>
          <a:p>
            <a:pPr lvl="1"/>
            <a:endParaRPr lang="es-ES" sz="2000" dirty="0">
              <a:latin typeface="Montserrat" pitchFamily="2" charset="77"/>
            </a:endParaRP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21169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6000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86947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400" y="289545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HISTOPATOLOGÍA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12024" y="3717032"/>
            <a:ext cx="8501122" cy="4525963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Montserrat" pitchFamily="2" charset="77"/>
              </a:rPr>
              <a:t>90% de células transicionales (uroteliales)</a:t>
            </a:r>
          </a:p>
          <a:p>
            <a:pPr lvl="1"/>
            <a:r>
              <a:rPr lang="es-ES" sz="1600" dirty="0">
                <a:latin typeface="Montserrat" pitchFamily="2" charset="77"/>
              </a:rPr>
              <a:t>75% Superficiales.</a:t>
            </a:r>
          </a:p>
          <a:p>
            <a:pPr lvl="1"/>
            <a:r>
              <a:rPr lang="es-ES" sz="1600" dirty="0">
                <a:latin typeface="Montserrat" pitchFamily="2" charset="77"/>
              </a:rPr>
              <a:t>25% Profundos.</a:t>
            </a:r>
          </a:p>
          <a:p>
            <a:r>
              <a:rPr lang="es-ES" sz="1600" dirty="0">
                <a:latin typeface="Montserrat" pitchFamily="2" charset="77"/>
              </a:rPr>
              <a:t>8% </a:t>
            </a:r>
            <a:r>
              <a:rPr lang="es-ES" sz="1600" dirty="0" err="1">
                <a:latin typeface="Montserrat" pitchFamily="2" charset="77"/>
              </a:rPr>
              <a:t>escamocelulares</a:t>
            </a:r>
            <a:r>
              <a:rPr lang="es-ES" sz="1600" dirty="0">
                <a:latin typeface="Montserrat" pitchFamily="2" charset="77"/>
              </a:rPr>
              <a:t> </a:t>
            </a:r>
          </a:p>
          <a:p>
            <a:pPr lvl="1"/>
            <a:r>
              <a:rPr lang="es-ES" sz="1600" dirty="0">
                <a:latin typeface="Montserrat" pitchFamily="2" charset="77"/>
              </a:rPr>
              <a:t>Sondas, esquistosomiasis.</a:t>
            </a:r>
          </a:p>
          <a:p>
            <a:r>
              <a:rPr lang="es-ES" sz="1600" dirty="0">
                <a:latin typeface="Montserrat" pitchFamily="2" charset="77"/>
              </a:rPr>
              <a:t>Grados</a:t>
            </a:r>
          </a:p>
          <a:p>
            <a:pPr lvl="1"/>
            <a:r>
              <a:rPr lang="es-ES" sz="1600" dirty="0">
                <a:latin typeface="Montserrat" pitchFamily="2" charset="77"/>
              </a:rPr>
              <a:t>Papilomas.</a:t>
            </a:r>
          </a:p>
          <a:p>
            <a:pPr lvl="1"/>
            <a:r>
              <a:rPr lang="es-ES" sz="1600" dirty="0">
                <a:latin typeface="Montserrat" pitchFamily="2" charset="77"/>
              </a:rPr>
              <a:t>Carcinoma In situ.</a:t>
            </a:r>
          </a:p>
          <a:p>
            <a:pPr lvl="1"/>
            <a:r>
              <a:rPr lang="es-ES" sz="1600" dirty="0">
                <a:latin typeface="Montserrat" pitchFamily="2" charset="77"/>
              </a:rPr>
              <a:t>Carcinoma de bajo o alto grado.</a:t>
            </a:r>
          </a:p>
          <a:p>
            <a:endParaRPr lang="es-ES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2024" y="572744"/>
            <a:ext cx="3039744" cy="2568224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7408" y="323876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HISTORIA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84032" y="1680541"/>
            <a:ext cx="5040559" cy="4757758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Montserrat" pitchFamily="2" charset="77"/>
              </a:rPr>
              <a:t>85% hematuria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Indolora intermitente.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Citoquímico normal e HC clara de hematuria. </a:t>
            </a:r>
          </a:p>
          <a:p>
            <a:pPr lvl="2"/>
            <a:r>
              <a:rPr lang="es-ES" sz="2000" b="1" u="sng" dirty="0">
                <a:latin typeface="Montserrat" pitchFamily="2" charset="77"/>
              </a:rPr>
              <a:t>SEGUIR ESTUDIOS.</a:t>
            </a:r>
          </a:p>
          <a:p>
            <a:r>
              <a:rPr lang="es-ES" sz="2000" dirty="0">
                <a:latin typeface="Montserrat" pitchFamily="2" charset="77"/>
              </a:rPr>
              <a:t>Síntomas irritativos.</a:t>
            </a:r>
          </a:p>
          <a:p>
            <a:r>
              <a:rPr lang="es-ES" sz="2000" dirty="0">
                <a:latin typeface="Montserrat" pitchFamily="2" charset="77"/>
              </a:rPr>
              <a:t>Dolor.</a:t>
            </a:r>
          </a:p>
          <a:p>
            <a:r>
              <a:rPr lang="es-ES" sz="2000" dirty="0">
                <a:latin typeface="Montserrat" pitchFamily="2" charset="77"/>
              </a:rPr>
              <a:t>Masa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  <a:latin typeface="Montserrat" pitchFamily="2" charset="77"/>
              </a:rPr>
              <a:t>(Palpación bimanual).</a:t>
            </a:r>
          </a:p>
          <a:p>
            <a:r>
              <a:rPr lang="es-ES" sz="2000" dirty="0">
                <a:latin typeface="Montserrat" pitchFamily="2" charset="77"/>
              </a:rPr>
              <a:t>Uremia.</a:t>
            </a:r>
          </a:p>
          <a:p>
            <a:r>
              <a:rPr lang="es-ES" sz="2000" dirty="0">
                <a:latin typeface="Montserrat" pitchFamily="2" charset="77"/>
              </a:rPr>
              <a:t>Anemia.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DIAGNÓSTICO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72065" y="1607407"/>
            <a:ext cx="5275193" cy="4530725"/>
          </a:xfrm>
        </p:spPr>
        <p:txBody>
          <a:bodyPr>
            <a:normAutofit/>
          </a:bodyPr>
          <a:lstStyle/>
          <a:p>
            <a:r>
              <a:rPr lang="es-ES" sz="1800" dirty="0" err="1">
                <a:latin typeface="Montserrat" panose="00000500000000000000" pitchFamily="50" charset="0"/>
              </a:rPr>
              <a:t>Citoquímico</a:t>
            </a:r>
            <a:r>
              <a:rPr lang="es-ES" sz="1800" dirty="0">
                <a:latin typeface="Montserrat" panose="00000500000000000000" pitchFamily="50" charset="0"/>
              </a:rPr>
              <a:t> = hematuria</a:t>
            </a:r>
          </a:p>
          <a:p>
            <a:endParaRPr lang="es-ES" sz="1800" dirty="0">
              <a:latin typeface="Montserrat" panose="00000500000000000000" pitchFamily="50" charset="0"/>
            </a:endParaRPr>
          </a:p>
          <a:p>
            <a:r>
              <a:rPr lang="es-ES" sz="1800" dirty="0">
                <a:latin typeface="Montserrat" panose="00000500000000000000" pitchFamily="50" charset="0"/>
              </a:rPr>
              <a:t>Citología. </a:t>
            </a:r>
          </a:p>
          <a:p>
            <a:r>
              <a:rPr lang="es-ES" sz="1800" dirty="0">
                <a:latin typeface="Montserrat" panose="00000500000000000000" pitchFamily="50" charset="0"/>
              </a:rPr>
              <a:t>Ecografía.</a:t>
            </a:r>
          </a:p>
          <a:p>
            <a:r>
              <a:rPr lang="es-ES" sz="1800" dirty="0">
                <a:latin typeface="Montserrat" panose="00000500000000000000" pitchFamily="50" charset="0"/>
              </a:rPr>
              <a:t>TAC – RNM.   </a:t>
            </a:r>
            <a:r>
              <a:rPr lang="es-E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0"/>
              </a:rPr>
              <a:t>                  </a:t>
            </a:r>
            <a:r>
              <a:rPr lang="es-ES" sz="1800" dirty="0">
                <a:latin typeface="Montserrat" panose="00000500000000000000" pitchFamily="50" charset="0"/>
              </a:rPr>
              <a:t>No es suficiente.</a:t>
            </a:r>
          </a:p>
          <a:p>
            <a:r>
              <a:rPr lang="es-ES" sz="1800" dirty="0">
                <a:latin typeface="Montserrat" panose="00000500000000000000" pitchFamily="50" charset="0"/>
              </a:rPr>
              <a:t>Cistoscopia.</a:t>
            </a:r>
          </a:p>
          <a:p>
            <a:r>
              <a:rPr lang="es-ES" sz="1800" dirty="0">
                <a:latin typeface="Montserrat" panose="00000500000000000000" pitchFamily="50" charset="0"/>
              </a:rPr>
              <a:t>Biopsia.  </a:t>
            </a:r>
          </a:p>
        </p:txBody>
      </p:sp>
      <p:sp>
        <p:nvSpPr>
          <p:cNvPr id="5" name="4 Cerrar corchete"/>
          <p:cNvSpPr/>
          <p:nvPr/>
        </p:nvSpPr>
        <p:spPr>
          <a:xfrm>
            <a:off x="8328248" y="2085253"/>
            <a:ext cx="357190" cy="3143272"/>
          </a:xfrm>
          <a:prstGeom prst="rightBracke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DIAGNÓSTICO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28048" y="2332038"/>
            <a:ext cx="4714908" cy="4525963"/>
          </a:xfrm>
        </p:spPr>
        <p:txBody>
          <a:bodyPr>
            <a:noAutofit/>
          </a:bodyPr>
          <a:lstStyle/>
          <a:p>
            <a:r>
              <a:rPr lang="es-ES" sz="2000" dirty="0">
                <a:latin typeface="Montserrat" pitchFamily="2" charset="77"/>
              </a:rPr>
              <a:t>RTU</a:t>
            </a:r>
          </a:p>
          <a:p>
            <a:pPr lvl="1"/>
            <a:r>
              <a:rPr lang="es-ES" sz="2000" dirty="0">
                <a:solidFill>
                  <a:srgbClr val="FF0000"/>
                </a:solidFill>
                <a:latin typeface="Montserrat" pitchFamily="2" charset="77"/>
              </a:rPr>
              <a:t>SIEMPRE</a:t>
            </a:r>
            <a:r>
              <a:rPr lang="es-ES" sz="2000" dirty="0">
                <a:latin typeface="Montserrat" pitchFamily="2" charset="77"/>
              </a:rPr>
              <a:t> para </a:t>
            </a:r>
            <a:r>
              <a:rPr lang="es-ES" sz="2000" dirty="0" err="1">
                <a:latin typeface="Montserrat" pitchFamily="2" charset="77"/>
              </a:rPr>
              <a:t>Dx</a:t>
            </a:r>
            <a:r>
              <a:rPr lang="es-ES" sz="2000" dirty="0">
                <a:latin typeface="Montserrat" pitchFamily="2" charset="77"/>
              </a:rPr>
              <a:t> histológico.</a:t>
            </a:r>
          </a:p>
          <a:p>
            <a:endParaRPr lang="es-ES" sz="2000" dirty="0">
              <a:latin typeface="Montserrat" pitchFamily="2" charset="77"/>
            </a:endParaRPr>
          </a:p>
          <a:p>
            <a:r>
              <a:rPr lang="es-ES" sz="2000" dirty="0">
                <a:latin typeface="Montserrat" pitchFamily="2" charset="77"/>
              </a:rPr>
              <a:t>Diagnóstico.</a:t>
            </a:r>
          </a:p>
          <a:p>
            <a:r>
              <a:rPr lang="es-ES" sz="2000" dirty="0">
                <a:latin typeface="Montserrat" pitchFamily="2" charset="77"/>
              </a:rPr>
              <a:t>Tratamiento</a:t>
            </a:r>
          </a:p>
          <a:p>
            <a:pPr lvl="1"/>
            <a:r>
              <a:rPr lang="es-ES" sz="2000" dirty="0">
                <a:latin typeface="Montserrat" pitchFamily="2" charset="77"/>
              </a:rPr>
              <a:t>Superficiales.</a:t>
            </a:r>
          </a:p>
          <a:p>
            <a:r>
              <a:rPr lang="es-ES" sz="2000" dirty="0" err="1">
                <a:latin typeface="Montserrat" pitchFamily="2" charset="77"/>
              </a:rPr>
              <a:t>Estadiaje</a:t>
            </a:r>
            <a:endParaRPr lang="es-ES" sz="2000" dirty="0">
              <a:latin typeface="Montserrat" pitchFamily="2" charset="77"/>
            </a:endParaRPr>
          </a:p>
          <a:p>
            <a:pPr lvl="1"/>
            <a:r>
              <a:rPr lang="es-ES" sz="2000" dirty="0">
                <a:latin typeface="Montserrat" pitchFamily="2" charset="77"/>
              </a:rPr>
              <a:t>Profundidad.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80" y="1898154"/>
            <a:ext cx="1928858" cy="18709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AAA7"/>
                </a:solidFill>
                <a:effectLst/>
                <a:latin typeface="Montserrat" panose="00000500000000000000" pitchFamily="50" charset="0"/>
              </a:rPr>
              <a:t>DIAGNÓSTICO</a:t>
            </a:r>
          </a:p>
        </p:txBody>
      </p:sp>
      <p:pic>
        <p:nvPicPr>
          <p:cNvPr id="4" name="Picture 2" descr="Superficial Papillary Tumors of the Bl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484784"/>
            <a:ext cx="5040558" cy="3600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224</TotalTime>
  <Words>1041</Words>
  <Application>Microsoft Office PowerPoint</Application>
  <PresentationFormat>Panorámica</PresentationFormat>
  <Paragraphs>345</Paragraphs>
  <Slides>47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2" baseType="lpstr">
      <vt:lpstr>Arial</vt:lpstr>
      <vt:lpstr>Calibri</vt:lpstr>
      <vt:lpstr>Montserrat</vt:lpstr>
      <vt:lpstr>Wingdings</vt:lpstr>
      <vt:lpstr>Tema de Office</vt:lpstr>
      <vt:lpstr>CÁNCER DE VEJIGA</vt:lpstr>
      <vt:lpstr>UROTELIO </vt:lpstr>
      <vt:lpstr>EPIDEMIOLOGÍA</vt:lpstr>
      <vt:lpstr>FACTORES DE RIESGO</vt:lpstr>
      <vt:lpstr>HISTOPATOLOGÍA</vt:lpstr>
      <vt:lpstr>HISTORIA</vt:lpstr>
      <vt:lpstr>DIAGNÓSTICO</vt:lpstr>
      <vt:lpstr>DIAGNÓSTICO</vt:lpstr>
      <vt:lpstr>DIAGNÓSTICO</vt:lpstr>
      <vt:lpstr>ESTADIAJE</vt:lpstr>
      <vt:lpstr>ESTUDIOS DE EXTENSIÓN</vt:lpstr>
      <vt:lpstr>TRATAMIENTO</vt:lpstr>
      <vt:lpstr>TRATAMIENTO</vt:lpstr>
      <vt:lpstr>Presentación de PowerPoint</vt:lpstr>
      <vt:lpstr>Presentación de PowerPoint</vt:lpstr>
      <vt:lpstr>TRATAMIENTO</vt:lpstr>
      <vt:lpstr>TUMORES RENALES</vt:lpstr>
      <vt:lpstr>CLASIFICACIÓN</vt:lpstr>
      <vt:lpstr>EPIDEMIOLOGÍA</vt:lpstr>
      <vt:lpstr>HISTOPATOLOGÍA</vt:lpstr>
      <vt:lpstr>FACTORES DE RIESGO</vt:lpstr>
      <vt:lpstr>CLÍNICA</vt:lpstr>
      <vt:lpstr>SÍNDROMES PARANEOPLÁSICOS</vt:lpstr>
      <vt:lpstr>METÁSTASIS</vt:lpstr>
      <vt:lpstr>DIAGNÓSTICO</vt:lpstr>
      <vt:lpstr>DIAGNÓSTICO</vt:lpstr>
      <vt:lpstr>DIAGNÓSTICO</vt:lpstr>
      <vt:lpstr>TRATAMIENTO</vt:lpstr>
      <vt:lpstr>NEFRECTOMÍA ROBÓTICA</vt:lpstr>
      <vt:lpstr>TRATAMIENTO</vt:lpstr>
      <vt:lpstr>TRATAMIENTO</vt:lpstr>
      <vt:lpstr>TRATAMIENTO</vt:lpstr>
      <vt:lpstr>TUMORES TESTICULARES</vt:lpstr>
      <vt:lpstr>EPIDEMIOLOGÍA</vt:lpstr>
      <vt:lpstr>HISTOPATOLOGÍA</vt:lpstr>
      <vt:lpstr>FACTORES DE RIESGO</vt:lpstr>
      <vt:lpstr>CLÍNICA</vt:lpstr>
      <vt:lpstr>DIAGNÓSTICO</vt:lpstr>
      <vt:lpstr>MARCADORES TUMORALES</vt:lpstr>
      <vt:lpstr>METÁSTASIS</vt:lpstr>
      <vt:lpstr>ESTADIAJE</vt:lpstr>
      <vt:lpstr>ESTADIFICACIÓN</vt:lpstr>
      <vt:lpstr>Presentación de PowerPoint</vt:lpstr>
      <vt:lpstr>Presentación de PowerPoint</vt:lpstr>
      <vt:lpstr>Presentación de PowerPoint</vt:lpstr>
      <vt:lpstr>TRATAMIENTO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ONCOLOGÍA UROLÓGICA</dc:title>
  <dc:creator>ANDRES  DELGADO MONTOYA</dc:creator>
  <cp:lastModifiedBy>User</cp:lastModifiedBy>
  <cp:revision>27</cp:revision>
  <dcterms:created xsi:type="dcterms:W3CDTF">2021-01-15T15:50:14Z</dcterms:created>
  <dcterms:modified xsi:type="dcterms:W3CDTF">2021-04-07T17:03:02Z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509911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