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302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1860"/>
  </p:normalViewPr>
  <p:slideViewPr>
    <p:cSldViewPr snapToGrid="0" snapToObjects="1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C7D4D-5914-2D4A-879C-AF3D10AA03B2}" type="doc">
      <dgm:prSet loTypeId="urn:microsoft.com/office/officeart/2005/8/layout/venn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A78329-EF0E-1249-80B0-3884B011447B}">
      <dgm:prSet phldrT="[Text]"/>
      <dgm:spPr/>
      <dgm:t>
        <a:bodyPr/>
        <a:lstStyle/>
        <a:p>
          <a:r>
            <a:rPr lang="en-US" dirty="0" err="1">
              <a:solidFill>
                <a:srgbClr val="152B48"/>
              </a:solidFill>
              <a:latin typeface="Montserrat" pitchFamily="2" charset="77"/>
            </a:rPr>
            <a:t>Clínica</a:t>
          </a:r>
          <a:endParaRPr lang="en-US" dirty="0">
            <a:solidFill>
              <a:srgbClr val="152B48"/>
            </a:solidFill>
            <a:latin typeface="Montserrat" pitchFamily="2" charset="77"/>
          </a:endParaRPr>
        </a:p>
      </dgm:t>
    </dgm:pt>
    <dgm:pt modelId="{FBBF5B3E-CB26-FE4A-9E55-52B6D1B72021}" type="parTrans" cxnId="{9EB4B1F7-DD1F-714A-8FA3-D7C7CDE92D75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027F4BD8-1C1A-7149-90C4-D2B4B7C82DAE}" type="sibTrans" cxnId="{9EB4B1F7-DD1F-714A-8FA3-D7C7CDE92D75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1CCB02E1-0AC3-6846-8F30-3663732D8CA0}">
      <dgm:prSet phldrT="[Text]"/>
      <dgm:spPr/>
      <dgm:t>
        <a:bodyPr/>
        <a:lstStyle/>
        <a:p>
          <a:r>
            <a:rPr lang="en-US" dirty="0" err="1">
              <a:solidFill>
                <a:srgbClr val="152B48"/>
              </a:solidFill>
              <a:latin typeface="Montserrat" pitchFamily="2" charset="77"/>
            </a:rPr>
            <a:t>Laboratorios</a:t>
          </a:r>
          <a:endParaRPr lang="en-US" dirty="0">
            <a:solidFill>
              <a:srgbClr val="152B48"/>
            </a:solidFill>
            <a:latin typeface="Montserrat" pitchFamily="2" charset="77"/>
          </a:endParaRPr>
        </a:p>
      </dgm:t>
    </dgm:pt>
    <dgm:pt modelId="{3EB15609-B99E-834A-9EEC-626274CA43C1}" type="parTrans" cxnId="{6F470CC3-31C1-B043-873D-DFD12FB847FC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44D3DECF-2A0A-4744-AC23-CBCD9A2FCF2D}" type="sibTrans" cxnId="{6F470CC3-31C1-B043-873D-DFD12FB847FC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24F5A443-563E-2846-AFF4-4C3816331ACB}">
      <dgm:prSet phldrT="[Text]"/>
      <dgm:spPr/>
      <dgm:t>
        <a:bodyPr/>
        <a:lstStyle/>
        <a:p>
          <a:r>
            <a:rPr lang="en-US" dirty="0" err="1">
              <a:solidFill>
                <a:srgbClr val="152B48"/>
              </a:solidFill>
              <a:latin typeface="Montserrat" pitchFamily="2" charset="77"/>
            </a:rPr>
            <a:t>Imágenes</a:t>
          </a:r>
          <a:endParaRPr lang="en-US" dirty="0">
            <a:solidFill>
              <a:srgbClr val="152B48"/>
            </a:solidFill>
            <a:latin typeface="Montserrat" pitchFamily="2" charset="77"/>
          </a:endParaRPr>
        </a:p>
      </dgm:t>
    </dgm:pt>
    <dgm:pt modelId="{52E35846-F970-DD49-8579-558D55737C76}" type="parTrans" cxnId="{0FD35ADE-E6F1-6144-B78E-D5188C179C14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535F049C-6B7E-A94F-92FD-BF28C822F021}" type="sibTrans" cxnId="{0FD35ADE-E6F1-6144-B78E-D5188C179C14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itchFamily="2" charset="77"/>
          </a:endParaRPr>
        </a:p>
      </dgm:t>
    </dgm:pt>
    <dgm:pt modelId="{C3EACC88-D90E-C249-BF48-FFA11E111B40}" type="pres">
      <dgm:prSet presAssocID="{E2DC7D4D-5914-2D4A-879C-AF3D10AA03B2}" presName="Name0" presStyleCnt="0">
        <dgm:presLayoutVars>
          <dgm:dir/>
          <dgm:resizeHandles val="exact"/>
        </dgm:presLayoutVars>
      </dgm:prSet>
      <dgm:spPr/>
    </dgm:pt>
    <dgm:pt modelId="{BC424872-3A29-9A4D-AE4D-52EDA4BBF89C}" type="pres">
      <dgm:prSet presAssocID="{4FA78329-EF0E-1249-80B0-3884B011447B}" presName="Name5" presStyleLbl="vennNode1" presStyleIdx="0" presStyleCnt="3">
        <dgm:presLayoutVars>
          <dgm:bulletEnabled val="1"/>
        </dgm:presLayoutVars>
      </dgm:prSet>
      <dgm:spPr/>
    </dgm:pt>
    <dgm:pt modelId="{C93C6296-82B5-8E41-852C-E5615D724B5C}" type="pres">
      <dgm:prSet presAssocID="{027F4BD8-1C1A-7149-90C4-D2B4B7C82DAE}" presName="space" presStyleCnt="0"/>
      <dgm:spPr/>
    </dgm:pt>
    <dgm:pt modelId="{7339F57D-9D25-0449-8FCD-BEAC38DAD49A}" type="pres">
      <dgm:prSet presAssocID="{1CCB02E1-0AC3-6846-8F30-3663732D8CA0}" presName="Name5" presStyleLbl="vennNode1" presStyleIdx="1" presStyleCnt="3">
        <dgm:presLayoutVars>
          <dgm:bulletEnabled val="1"/>
        </dgm:presLayoutVars>
      </dgm:prSet>
      <dgm:spPr/>
    </dgm:pt>
    <dgm:pt modelId="{0D0D4CB1-70CE-1D44-9A4E-D7315D2D951E}" type="pres">
      <dgm:prSet presAssocID="{44D3DECF-2A0A-4744-AC23-CBCD9A2FCF2D}" presName="space" presStyleCnt="0"/>
      <dgm:spPr/>
    </dgm:pt>
    <dgm:pt modelId="{69C26627-A335-0E40-A304-A0E3B32838CF}" type="pres">
      <dgm:prSet presAssocID="{24F5A443-563E-2846-AFF4-4C3816331ACB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2EE21010-8C50-8046-9C1E-B9A3585200E4}" type="presOf" srcId="{24F5A443-563E-2846-AFF4-4C3816331ACB}" destId="{69C26627-A335-0E40-A304-A0E3B32838CF}" srcOrd="0" destOrd="0" presId="urn:microsoft.com/office/officeart/2005/8/layout/venn3"/>
    <dgm:cxn modelId="{8915454D-08E7-CA4A-A369-285424990DC5}" type="presOf" srcId="{1CCB02E1-0AC3-6846-8F30-3663732D8CA0}" destId="{7339F57D-9D25-0449-8FCD-BEAC38DAD49A}" srcOrd="0" destOrd="0" presId="urn:microsoft.com/office/officeart/2005/8/layout/venn3"/>
    <dgm:cxn modelId="{8F8906AC-89B7-D049-9483-EFD6F0A3EEEE}" type="presOf" srcId="{E2DC7D4D-5914-2D4A-879C-AF3D10AA03B2}" destId="{C3EACC88-D90E-C249-BF48-FFA11E111B40}" srcOrd="0" destOrd="0" presId="urn:microsoft.com/office/officeart/2005/8/layout/venn3"/>
    <dgm:cxn modelId="{2F42B7AD-6730-3641-8B9D-034D865F6EE2}" type="presOf" srcId="{4FA78329-EF0E-1249-80B0-3884B011447B}" destId="{BC424872-3A29-9A4D-AE4D-52EDA4BBF89C}" srcOrd="0" destOrd="0" presId="urn:microsoft.com/office/officeart/2005/8/layout/venn3"/>
    <dgm:cxn modelId="{6F470CC3-31C1-B043-873D-DFD12FB847FC}" srcId="{E2DC7D4D-5914-2D4A-879C-AF3D10AA03B2}" destId="{1CCB02E1-0AC3-6846-8F30-3663732D8CA0}" srcOrd="1" destOrd="0" parTransId="{3EB15609-B99E-834A-9EEC-626274CA43C1}" sibTransId="{44D3DECF-2A0A-4744-AC23-CBCD9A2FCF2D}"/>
    <dgm:cxn modelId="{0FD35ADE-E6F1-6144-B78E-D5188C179C14}" srcId="{E2DC7D4D-5914-2D4A-879C-AF3D10AA03B2}" destId="{24F5A443-563E-2846-AFF4-4C3816331ACB}" srcOrd="2" destOrd="0" parTransId="{52E35846-F970-DD49-8579-558D55737C76}" sibTransId="{535F049C-6B7E-A94F-92FD-BF28C822F021}"/>
    <dgm:cxn modelId="{9EB4B1F7-DD1F-714A-8FA3-D7C7CDE92D75}" srcId="{E2DC7D4D-5914-2D4A-879C-AF3D10AA03B2}" destId="{4FA78329-EF0E-1249-80B0-3884B011447B}" srcOrd="0" destOrd="0" parTransId="{FBBF5B3E-CB26-FE4A-9E55-52B6D1B72021}" sibTransId="{027F4BD8-1C1A-7149-90C4-D2B4B7C82DAE}"/>
    <dgm:cxn modelId="{DF482CBC-85F7-8443-B610-D332B5A46E5E}" type="presParOf" srcId="{C3EACC88-D90E-C249-BF48-FFA11E111B40}" destId="{BC424872-3A29-9A4D-AE4D-52EDA4BBF89C}" srcOrd="0" destOrd="0" presId="urn:microsoft.com/office/officeart/2005/8/layout/venn3"/>
    <dgm:cxn modelId="{BCE0A6AB-B114-4243-876C-8D53FD98DB9F}" type="presParOf" srcId="{C3EACC88-D90E-C249-BF48-FFA11E111B40}" destId="{C93C6296-82B5-8E41-852C-E5615D724B5C}" srcOrd="1" destOrd="0" presId="urn:microsoft.com/office/officeart/2005/8/layout/venn3"/>
    <dgm:cxn modelId="{4AB26A32-9904-8047-A7F7-9D171CE0BC65}" type="presParOf" srcId="{C3EACC88-D90E-C249-BF48-FFA11E111B40}" destId="{7339F57D-9D25-0449-8FCD-BEAC38DAD49A}" srcOrd="2" destOrd="0" presId="urn:microsoft.com/office/officeart/2005/8/layout/venn3"/>
    <dgm:cxn modelId="{775921EA-E26C-EE4B-9543-4F7B079CD27C}" type="presParOf" srcId="{C3EACC88-D90E-C249-BF48-FFA11E111B40}" destId="{0D0D4CB1-70CE-1D44-9A4E-D7315D2D951E}" srcOrd="3" destOrd="0" presId="urn:microsoft.com/office/officeart/2005/8/layout/venn3"/>
    <dgm:cxn modelId="{F376E664-69B5-BA4B-B192-14D94B3EBB06}" type="presParOf" srcId="{C3EACC88-D90E-C249-BF48-FFA11E111B40}" destId="{69C26627-A335-0E40-A304-A0E3B32838C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C0B5C-8E0B-FA46-B4C8-BC12977E4067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6861C-1CEA-634D-B85E-139BF31B9A5B}">
      <dgm:prSet phldrT="[Text]" custT="1"/>
      <dgm:spPr>
        <a:solidFill>
          <a:srgbClr val="152B48"/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  <a:latin typeface="Montserrat" pitchFamily="2" charset="77"/>
            </a:rPr>
            <a:t>No </a:t>
          </a:r>
          <a:r>
            <a:rPr lang="en-US" sz="2400" dirty="0" err="1">
              <a:solidFill>
                <a:schemeClr val="bg1"/>
              </a:solidFill>
              <a:latin typeface="Montserrat" pitchFamily="2" charset="77"/>
            </a:rPr>
            <a:t>seguimiento</a:t>
          </a:r>
          <a:r>
            <a:rPr lang="en-US" sz="2400" dirty="0">
              <a:solidFill>
                <a:schemeClr val="bg1"/>
              </a:solidFill>
              <a:latin typeface="Montserrat" pitchFamily="2" charset="77"/>
            </a:rPr>
            <a:t>:</a:t>
          </a:r>
        </a:p>
      </dgm:t>
    </dgm:pt>
    <dgm:pt modelId="{24CDE1AA-D2B1-744C-A432-51431E24A813}" type="parTrans" cxnId="{F14CA027-5033-AD47-9977-573FA5555B5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117CA87-94AD-C040-881E-014DB21D59D4}" type="sibTrans" cxnId="{F14CA027-5033-AD47-9977-573FA5555B5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913A487-535B-8741-9BDA-CBED174A7A54}">
      <dgm:prSet phldrT="[Text]" custT="1"/>
      <dgm:spPr/>
      <dgm:t>
        <a:bodyPr/>
        <a:lstStyle/>
        <a:p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Pacientes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con diverticulitis no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complicada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. **</a:t>
          </a:r>
        </a:p>
      </dgm:t>
    </dgm:pt>
    <dgm:pt modelId="{0DAEAECB-6787-2644-B3F8-4566A4CE7ED0}" type="parTrans" cxnId="{E87BED94-76C1-FB46-B705-082CCF5FAD1C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9EE4FA80-14E5-8245-82D3-4B3E2771B33B}" type="sibTrans" cxnId="{E87BED94-76C1-FB46-B705-082CCF5FAD1C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4A2E61D-DEC5-A343-9A94-6A9AE3BFC3A1}">
      <dgm:prSet phldrT="[Text]" custT="1"/>
      <dgm:spPr>
        <a:solidFill>
          <a:srgbClr val="152B48"/>
        </a:solidFill>
      </dgm:spPr>
      <dgm:t>
        <a:bodyPr/>
        <a:lstStyle/>
        <a:p>
          <a:r>
            <a:rPr lang="en-US" sz="2400" dirty="0" err="1">
              <a:solidFill>
                <a:schemeClr val="bg1"/>
              </a:solidFill>
              <a:latin typeface="Montserrat" pitchFamily="2" charset="77"/>
            </a:rPr>
            <a:t>Colonoscopia</a:t>
          </a:r>
          <a:r>
            <a:rPr lang="en-US" sz="2400" dirty="0">
              <a:solidFill>
                <a:schemeClr val="bg1"/>
              </a:solidFill>
              <a:latin typeface="Montserrat" pitchFamily="2" charset="77"/>
            </a:rPr>
            <a:t>:</a:t>
          </a:r>
        </a:p>
      </dgm:t>
    </dgm:pt>
    <dgm:pt modelId="{32FC6C51-3950-A840-8F11-5E57DA29C89D}" type="parTrans" cxnId="{1BA753DD-8D55-7B4B-8C6A-575BFA54B518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2CE1F5DC-EF26-934E-88D2-12EB69E3B40C}" type="sibTrans" cxnId="{1BA753DD-8D55-7B4B-8C6A-575BFA54B518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5329A49A-F3AE-684E-AF64-580DF6B40C9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4-6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semanas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luego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del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episodio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si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no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tiene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una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en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los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últimos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3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años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.</a:t>
          </a:r>
        </a:p>
      </dgm:t>
    </dgm:pt>
    <dgm:pt modelId="{5007B26A-8244-AB41-989E-6EF3A9B26BAB}" type="parTrans" cxnId="{C553CB71-B968-CD4F-B827-F240BE3C5AA3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E0D6C82-5625-5F42-A2A3-DF99ADB64C1A}" type="sibTrans" cxnId="{C553CB71-B968-CD4F-B827-F240BE3C5AA3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4B1E6C81-9664-6F43-9C4E-1942BA05EA7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Pacientes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con diverticulitis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complicada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con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manejo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dirty="0" err="1">
              <a:solidFill>
                <a:srgbClr val="152B48"/>
              </a:solidFill>
              <a:latin typeface="Montserrat" pitchFamily="2" charset="77"/>
            </a:rPr>
            <a:t>conservador</a:t>
          </a:r>
          <a:r>
            <a:rPr lang="en-US" sz="2200" dirty="0">
              <a:solidFill>
                <a:srgbClr val="152B48"/>
              </a:solidFill>
              <a:latin typeface="Montserrat" pitchFamily="2" charset="77"/>
            </a:rPr>
            <a:t>.</a:t>
          </a:r>
        </a:p>
      </dgm:t>
    </dgm:pt>
    <dgm:pt modelId="{8DD46D3C-F4C3-1F4F-8EAD-888CAE6AEC98}" type="parTrans" cxnId="{71462E1A-D984-2B47-B477-E1A8E4485B6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EDF53D0-29FE-3649-89A3-F0E624B212FC}" type="sibTrans" cxnId="{71462E1A-D984-2B47-B477-E1A8E4485B6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5FB25F55-86FF-A94A-BCEF-82EC20B50790}" type="pres">
      <dgm:prSet presAssocID="{E2DC0B5C-8E0B-FA46-B4C8-BC12977E4067}" presName="linear" presStyleCnt="0">
        <dgm:presLayoutVars>
          <dgm:animLvl val="lvl"/>
          <dgm:resizeHandles val="exact"/>
        </dgm:presLayoutVars>
      </dgm:prSet>
      <dgm:spPr/>
    </dgm:pt>
    <dgm:pt modelId="{059E1E7A-63A8-014D-B733-B2567BFD80D8}" type="pres">
      <dgm:prSet presAssocID="{1B46861C-1CEA-634D-B85E-139BF31B9A5B}" presName="parentText" presStyleLbl="node1" presStyleIdx="0" presStyleCnt="2" custLinFactNeighborY="-3591">
        <dgm:presLayoutVars>
          <dgm:chMax val="0"/>
          <dgm:bulletEnabled val="1"/>
        </dgm:presLayoutVars>
      </dgm:prSet>
      <dgm:spPr/>
    </dgm:pt>
    <dgm:pt modelId="{DED6800E-36F5-024D-AE29-3B0114D8D9EE}" type="pres">
      <dgm:prSet presAssocID="{1B46861C-1CEA-634D-B85E-139BF31B9A5B}" presName="childText" presStyleLbl="revTx" presStyleIdx="0" presStyleCnt="2">
        <dgm:presLayoutVars>
          <dgm:bulletEnabled val="1"/>
        </dgm:presLayoutVars>
      </dgm:prSet>
      <dgm:spPr/>
    </dgm:pt>
    <dgm:pt modelId="{0D317BA6-C6E7-8941-99A1-62C33B9D3ED9}" type="pres">
      <dgm:prSet presAssocID="{C4A2E61D-DEC5-A343-9A94-6A9AE3BFC3A1}" presName="parentText" presStyleLbl="node1" presStyleIdx="1" presStyleCnt="2" custLinFactNeighborY="3960">
        <dgm:presLayoutVars>
          <dgm:chMax val="0"/>
          <dgm:bulletEnabled val="1"/>
        </dgm:presLayoutVars>
      </dgm:prSet>
      <dgm:spPr/>
    </dgm:pt>
    <dgm:pt modelId="{2375DF9E-F856-344D-ACBC-8B7EDE7067B0}" type="pres">
      <dgm:prSet presAssocID="{C4A2E61D-DEC5-A343-9A94-6A9AE3BFC3A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03C8312-7D40-A946-83E7-D5890F20DBAE}" type="presOf" srcId="{E2DC0B5C-8E0B-FA46-B4C8-BC12977E4067}" destId="{5FB25F55-86FF-A94A-BCEF-82EC20B50790}" srcOrd="0" destOrd="0" presId="urn:microsoft.com/office/officeart/2005/8/layout/vList2"/>
    <dgm:cxn modelId="{71462E1A-D984-2B47-B477-E1A8E4485B66}" srcId="{C4A2E61D-DEC5-A343-9A94-6A9AE3BFC3A1}" destId="{4B1E6C81-9664-6F43-9C4E-1942BA05EA7E}" srcOrd="0" destOrd="0" parTransId="{8DD46D3C-F4C3-1F4F-8EAD-888CAE6AEC98}" sibTransId="{6EDF53D0-29FE-3649-89A3-F0E624B212FC}"/>
    <dgm:cxn modelId="{F14CA027-5033-AD47-9977-573FA5555B57}" srcId="{E2DC0B5C-8E0B-FA46-B4C8-BC12977E4067}" destId="{1B46861C-1CEA-634D-B85E-139BF31B9A5B}" srcOrd="0" destOrd="0" parTransId="{24CDE1AA-D2B1-744C-A432-51431E24A813}" sibTransId="{1117CA87-94AD-C040-881E-014DB21D59D4}"/>
    <dgm:cxn modelId="{C553CB71-B968-CD4F-B827-F240BE3C5AA3}" srcId="{C4A2E61D-DEC5-A343-9A94-6A9AE3BFC3A1}" destId="{5329A49A-F3AE-684E-AF64-580DF6B40C9E}" srcOrd="1" destOrd="0" parTransId="{5007B26A-8244-AB41-989E-6EF3A9B26BAB}" sibTransId="{7E0D6C82-5625-5F42-A2A3-DF99ADB64C1A}"/>
    <dgm:cxn modelId="{4CD44A52-A151-F549-97E6-2B152EBCD8BB}" type="presOf" srcId="{C4A2E61D-DEC5-A343-9A94-6A9AE3BFC3A1}" destId="{0D317BA6-C6E7-8941-99A1-62C33B9D3ED9}" srcOrd="0" destOrd="0" presId="urn:microsoft.com/office/officeart/2005/8/layout/vList2"/>
    <dgm:cxn modelId="{F4C8E372-E78C-8E4C-96A8-CE4A39E9728D}" type="presOf" srcId="{4B1E6C81-9664-6F43-9C4E-1942BA05EA7E}" destId="{2375DF9E-F856-344D-ACBC-8B7EDE7067B0}" srcOrd="0" destOrd="0" presId="urn:microsoft.com/office/officeart/2005/8/layout/vList2"/>
    <dgm:cxn modelId="{FD5AA956-5631-5F4D-B2F1-1A12283F6DF1}" type="presOf" srcId="{1913A487-535B-8741-9BDA-CBED174A7A54}" destId="{DED6800E-36F5-024D-AE29-3B0114D8D9EE}" srcOrd="0" destOrd="0" presId="urn:microsoft.com/office/officeart/2005/8/layout/vList2"/>
    <dgm:cxn modelId="{E87BED94-76C1-FB46-B705-082CCF5FAD1C}" srcId="{1B46861C-1CEA-634D-B85E-139BF31B9A5B}" destId="{1913A487-535B-8741-9BDA-CBED174A7A54}" srcOrd="0" destOrd="0" parTransId="{0DAEAECB-6787-2644-B3F8-4566A4CE7ED0}" sibTransId="{9EE4FA80-14E5-8245-82D3-4B3E2771B33B}"/>
    <dgm:cxn modelId="{551360D1-F642-E346-BDA2-E3FA7E5079D3}" type="presOf" srcId="{1B46861C-1CEA-634D-B85E-139BF31B9A5B}" destId="{059E1E7A-63A8-014D-B733-B2567BFD80D8}" srcOrd="0" destOrd="0" presId="urn:microsoft.com/office/officeart/2005/8/layout/vList2"/>
    <dgm:cxn modelId="{1BA753DD-8D55-7B4B-8C6A-575BFA54B518}" srcId="{E2DC0B5C-8E0B-FA46-B4C8-BC12977E4067}" destId="{C4A2E61D-DEC5-A343-9A94-6A9AE3BFC3A1}" srcOrd="1" destOrd="0" parTransId="{32FC6C51-3950-A840-8F11-5E57DA29C89D}" sibTransId="{2CE1F5DC-EF26-934E-88D2-12EB69E3B40C}"/>
    <dgm:cxn modelId="{34E578F5-4CDD-2144-ADED-B3BAA10D08A0}" type="presOf" srcId="{5329A49A-F3AE-684E-AF64-580DF6B40C9E}" destId="{2375DF9E-F856-344D-ACBC-8B7EDE7067B0}" srcOrd="0" destOrd="1" presId="urn:microsoft.com/office/officeart/2005/8/layout/vList2"/>
    <dgm:cxn modelId="{5B0F8F9E-61B9-844E-A166-2FE9C7FBFF22}" type="presParOf" srcId="{5FB25F55-86FF-A94A-BCEF-82EC20B50790}" destId="{059E1E7A-63A8-014D-B733-B2567BFD80D8}" srcOrd="0" destOrd="0" presId="urn:microsoft.com/office/officeart/2005/8/layout/vList2"/>
    <dgm:cxn modelId="{F6A4B006-9BFA-5940-A479-521ACC2EE682}" type="presParOf" srcId="{5FB25F55-86FF-A94A-BCEF-82EC20B50790}" destId="{DED6800E-36F5-024D-AE29-3B0114D8D9EE}" srcOrd="1" destOrd="0" presId="urn:microsoft.com/office/officeart/2005/8/layout/vList2"/>
    <dgm:cxn modelId="{45E84C33-8F22-A644-B73B-AECF4524236D}" type="presParOf" srcId="{5FB25F55-86FF-A94A-BCEF-82EC20B50790}" destId="{0D317BA6-C6E7-8941-99A1-62C33B9D3ED9}" srcOrd="2" destOrd="0" presId="urn:microsoft.com/office/officeart/2005/8/layout/vList2"/>
    <dgm:cxn modelId="{72BD0AA2-021F-254D-9CA1-9CA641E19181}" type="presParOf" srcId="{5FB25F55-86FF-A94A-BCEF-82EC20B50790}" destId="{2375DF9E-F856-344D-ACBC-8B7EDE7067B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24872-3A29-9A4D-AE4D-52EDA4BBF89C}">
      <dsp:nvSpPr>
        <dsp:cNvPr id="0" name=""/>
        <dsp:cNvSpPr/>
      </dsp:nvSpPr>
      <dsp:spPr>
        <a:xfrm>
          <a:off x="309130" y="922"/>
          <a:ext cx="2749929" cy="274992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1338" tIns="25400" rIns="151338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152B48"/>
              </a:solidFill>
              <a:latin typeface="Montserrat" pitchFamily="2" charset="77"/>
            </a:rPr>
            <a:t>Clínica</a:t>
          </a:r>
          <a:endParaRPr lang="en-US" sz="20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711848" y="403640"/>
        <a:ext cx="1944493" cy="1944493"/>
      </dsp:txXfrm>
    </dsp:sp>
    <dsp:sp modelId="{7339F57D-9D25-0449-8FCD-BEAC38DAD49A}">
      <dsp:nvSpPr>
        <dsp:cNvPr id="0" name=""/>
        <dsp:cNvSpPr/>
      </dsp:nvSpPr>
      <dsp:spPr>
        <a:xfrm>
          <a:off x="2509073" y="922"/>
          <a:ext cx="2749929" cy="2749929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1338" tIns="25400" rIns="151338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152B48"/>
              </a:solidFill>
              <a:latin typeface="Montserrat" pitchFamily="2" charset="77"/>
            </a:rPr>
            <a:t>Laboratorios</a:t>
          </a:r>
          <a:endParaRPr lang="en-US" sz="20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911791" y="403640"/>
        <a:ext cx="1944493" cy="1944493"/>
      </dsp:txXfrm>
    </dsp:sp>
    <dsp:sp modelId="{69C26627-A335-0E40-A304-A0E3B32838CF}">
      <dsp:nvSpPr>
        <dsp:cNvPr id="0" name=""/>
        <dsp:cNvSpPr/>
      </dsp:nvSpPr>
      <dsp:spPr>
        <a:xfrm>
          <a:off x="4709017" y="922"/>
          <a:ext cx="2749929" cy="2749929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1338" tIns="25400" rIns="151338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152B48"/>
              </a:solidFill>
              <a:latin typeface="Montserrat" pitchFamily="2" charset="77"/>
            </a:rPr>
            <a:t>Imágenes</a:t>
          </a:r>
          <a:endParaRPr lang="en-US" sz="20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5111735" y="403640"/>
        <a:ext cx="1944493" cy="1944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E1E7A-63A8-014D-B733-B2567BFD80D8}">
      <dsp:nvSpPr>
        <dsp:cNvPr id="0" name=""/>
        <dsp:cNvSpPr/>
      </dsp:nvSpPr>
      <dsp:spPr>
        <a:xfrm>
          <a:off x="0" y="0"/>
          <a:ext cx="7311614" cy="578173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Montserrat" pitchFamily="2" charset="77"/>
            </a:rPr>
            <a:t>No </a:t>
          </a:r>
          <a:r>
            <a:rPr lang="en-US" sz="2400" kern="1200" dirty="0" err="1">
              <a:solidFill>
                <a:schemeClr val="bg1"/>
              </a:solidFill>
              <a:latin typeface="Montserrat" pitchFamily="2" charset="77"/>
            </a:rPr>
            <a:t>seguimiento</a:t>
          </a:r>
          <a:r>
            <a:rPr lang="en-US" sz="2400" kern="1200" dirty="0">
              <a:solidFill>
                <a:schemeClr val="bg1"/>
              </a:solidFill>
              <a:latin typeface="Montserrat" pitchFamily="2" charset="77"/>
            </a:rPr>
            <a:t>:</a:t>
          </a:r>
        </a:p>
      </dsp:txBody>
      <dsp:txXfrm>
        <a:off x="28224" y="28224"/>
        <a:ext cx="7255166" cy="521725"/>
      </dsp:txXfrm>
    </dsp:sp>
    <dsp:sp modelId="{DED6800E-36F5-024D-AE29-3B0114D8D9EE}">
      <dsp:nvSpPr>
        <dsp:cNvPr id="0" name=""/>
        <dsp:cNvSpPr/>
      </dsp:nvSpPr>
      <dsp:spPr>
        <a:xfrm>
          <a:off x="0" y="581137"/>
          <a:ext cx="7311614" cy="36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14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Pacientes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con diverticulitis no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complicada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. **</a:t>
          </a:r>
        </a:p>
      </dsp:txBody>
      <dsp:txXfrm>
        <a:off x="0" y="581137"/>
        <a:ext cx="7311614" cy="369388"/>
      </dsp:txXfrm>
    </dsp:sp>
    <dsp:sp modelId="{0D317BA6-C6E7-8941-99A1-62C33B9D3ED9}">
      <dsp:nvSpPr>
        <dsp:cNvPr id="0" name=""/>
        <dsp:cNvSpPr/>
      </dsp:nvSpPr>
      <dsp:spPr>
        <a:xfrm>
          <a:off x="0" y="1012037"/>
          <a:ext cx="7311614" cy="578173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bg1"/>
              </a:solidFill>
              <a:latin typeface="Montserrat" pitchFamily="2" charset="77"/>
            </a:rPr>
            <a:t>Colonoscopia</a:t>
          </a:r>
          <a:r>
            <a:rPr lang="en-US" sz="2400" kern="1200" dirty="0">
              <a:solidFill>
                <a:schemeClr val="bg1"/>
              </a:solidFill>
              <a:latin typeface="Montserrat" pitchFamily="2" charset="77"/>
            </a:rPr>
            <a:t>:</a:t>
          </a:r>
        </a:p>
      </dsp:txBody>
      <dsp:txXfrm>
        <a:off x="28224" y="1040261"/>
        <a:ext cx="7255166" cy="521725"/>
      </dsp:txXfrm>
    </dsp:sp>
    <dsp:sp modelId="{2375DF9E-F856-344D-ACBC-8B7EDE7067B0}">
      <dsp:nvSpPr>
        <dsp:cNvPr id="0" name=""/>
        <dsp:cNvSpPr/>
      </dsp:nvSpPr>
      <dsp:spPr>
        <a:xfrm>
          <a:off x="0" y="1528699"/>
          <a:ext cx="7311614" cy="1553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14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Pacientes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con diverticulitis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complicada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con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manejo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conservador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4-6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semanas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luego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del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episodio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si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no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tiene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una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en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los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últimos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 3 </a:t>
          </a:r>
          <a:r>
            <a:rPr lang="en-US" sz="2200" kern="1200" dirty="0" err="1">
              <a:solidFill>
                <a:srgbClr val="152B48"/>
              </a:solidFill>
              <a:latin typeface="Montserrat" pitchFamily="2" charset="77"/>
            </a:rPr>
            <a:t>años</a:t>
          </a:r>
          <a:r>
            <a:rPr lang="en-US" sz="2200" kern="1200" dirty="0">
              <a:solidFill>
                <a:srgbClr val="152B48"/>
              </a:solidFill>
              <a:latin typeface="Montserrat" pitchFamily="2" charset="77"/>
            </a:rPr>
            <a:t>.</a:t>
          </a:r>
        </a:p>
      </dsp:txBody>
      <dsp:txXfrm>
        <a:off x="0" y="1528699"/>
        <a:ext cx="7311614" cy="1553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350E-7EE2-CC48-88E6-AEDDA05771F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07497-7790-9A4F-A7CC-D31621A0EA7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744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distribución</a:t>
            </a:r>
            <a:r>
              <a:rPr lang="en-US" dirty="0"/>
              <a:t> </a:t>
            </a:r>
            <a:r>
              <a:rPr lang="en-US" dirty="0" err="1"/>
              <a:t>anatómica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Occidentales</a:t>
            </a:r>
            <a:r>
              <a:rPr lang="en-US" dirty="0"/>
              <a:t>: </a:t>
            </a:r>
            <a:r>
              <a:rPr lang="en-US" b="1" dirty="0" err="1"/>
              <a:t>sigmoides</a:t>
            </a:r>
            <a:r>
              <a:rPr lang="en-US" dirty="0"/>
              <a:t> 65%, </a:t>
            </a:r>
            <a:r>
              <a:rPr lang="en-US" dirty="0" err="1"/>
              <a:t>sigmoides</a:t>
            </a:r>
            <a:r>
              <a:rPr lang="en-US" dirty="0"/>
              <a:t> +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del colon 25%, </a:t>
            </a:r>
            <a:r>
              <a:rPr lang="en-US" dirty="0" err="1"/>
              <a:t>pancolonicos</a:t>
            </a:r>
            <a:r>
              <a:rPr lang="en-US" dirty="0"/>
              <a:t> 7%</a:t>
            </a:r>
          </a:p>
          <a:p>
            <a:endParaRPr lang="en-US" dirty="0"/>
          </a:p>
          <a:p>
            <a:r>
              <a:rPr lang="en-US" dirty="0" err="1"/>
              <a:t>Orientales</a:t>
            </a:r>
            <a:r>
              <a:rPr lang="en-US" dirty="0"/>
              <a:t>: colon derecho</a:t>
            </a:r>
          </a:p>
          <a:p>
            <a:endParaRPr lang="es-ES_tradnl" dirty="0"/>
          </a:p>
          <a:p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sigmoides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es </a:t>
            </a:r>
            <a:r>
              <a:rPr lang="en-US" dirty="0" err="1"/>
              <a:t>menos</a:t>
            </a:r>
            <a:r>
              <a:rPr lang="en-US" dirty="0"/>
              <a:t> distensible que el colon proximal y recto</a:t>
            </a:r>
          </a:p>
          <a:p>
            <a:r>
              <a:rPr lang="en-US" dirty="0"/>
              <a:t>No </a:t>
            </a:r>
            <a:r>
              <a:rPr lang="en-US" dirty="0" err="1"/>
              <a:t>ocurren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recto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sirve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reservocio</a:t>
            </a:r>
            <a:r>
              <a:rPr lang="en-US" dirty="0"/>
              <a:t> y es </a:t>
            </a:r>
            <a:r>
              <a:rPr lang="en-US" dirty="0" err="1"/>
              <a:t>altamente</a:t>
            </a:r>
            <a:r>
              <a:rPr lang="en-US" dirty="0"/>
              <a:t> distensible y </a:t>
            </a:r>
            <a:r>
              <a:rPr lang="en-US" dirty="0" err="1"/>
              <a:t>tienen</a:t>
            </a:r>
            <a:r>
              <a:rPr lang="en-US" dirty="0"/>
              <a:t> una </a:t>
            </a:r>
            <a:r>
              <a:rPr lang="en-US" dirty="0" err="1"/>
              <a:t>capa</a:t>
            </a:r>
            <a:r>
              <a:rPr lang="en-US" dirty="0"/>
              <a:t> </a:t>
            </a:r>
            <a:r>
              <a:rPr lang="en-US" dirty="0" err="1"/>
              <a:t>circunferencial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 gracias a las tenias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9842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Múltiples</a:t>
            </a:r>
            <a:r>
              <a:rPr lang="en-US" sz="1200" dirty="0"/>
              <a:t> </a:t>
            </a:r>
            <a:r>
              <a:rPr lang="en-US" sz="1200" dirty="0" err="1"/>
              <a:t>clasificaciones</a:t>
            </a:r>
            <a:endParaRPr lang="en-US" sz="1200" dirty="0"/>
          </a:p>
          <a:p>
            <a:r>
              <a:rPr lang="en-US" sz="1200" dirty="0"/>
              <a:t>No </a:t>
            </a:r>
            <a:r>
              <a:rPr lang="en-US" sz="1200" dirty="0" err="1"/>
              <a:t>hacen</a:t>
            </a:r>
            <a:r>
              <a:rPr lang="en-US" sz="1200" dirty="0"/>
              <a:t> </a:t>
            </a:r>
            <a:r>
              <a:rPr lang="en-US" sz="1200" dirty="0" err="1"/>
              <a:t>recomendaciones</a:t>
            </a:r>
            <a:r>
              <a:rPr lang="en-US" sz="1200" dirty="0"/>
              <a:t> </a:t>
            </a:r>
            <a:r>
              <a:rPr lang="en-US" sz="1200" dirty="0" err="1"/>
              <a:t>específicas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uso</a:t>
            </a:r>
            <a:r>
              <a:rPr lang="en-US" sz="1200" dirty="0"/>
              <a:t> </a:t>
            </a:r>
            <a:r>
              <a:rPr lang="en-US" sz="1200" dirty="0">
                <a:sym typeface="Wingdings" pitchFamily="2" charset="2"/>
              </a:rPr>
              <a:t> l</a:t>
            </a:r>
            <a:r>
              <a:rPr lang="en-US" sz="1200" dirty="0"/>
              <a:t>o </a:t>
            </a:r>
            <a:r>
              <a:rPr lang="en-US" sz="1200" dirty="0" err="1"/>
              <a:t>dejan</a:t>
            </a:r>
            <a:r>
              <a:rPr lang="en-US" sz="1200" dirty="0"/>
              <a:t> a </a:t>
            </a:r>
            <a:r>
              <a:rPr lang="en-US" sz="1200" dirty="0" err="1"/>
              <a:t>criterio</a:t>
            </a:r>
            <a:r>
              <a:rPr lang="en-US" sz="1200" dirty="0"/>
              <a:t> del </a:t>
            </a:r>
            <a:r>
              <a:rPr lang="en-US" sz="1200" dirty="0" err="1"/>
              <a:t>centro</a:t>
            </a:r>
            <a:r>
              <a:rPr lang="en-US" sz="1200" dirty="0"/>
              <a:t> </a:t>
            </a:r>
            <a:r>
              <a:rPr lang="en-US" sz="1200" dirty="0" err="1"/>
              <a:t>hospitalario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Múltiples</a:t>
            </a:r>
            <a:r>
              <a:rPr lang="en-US" sz="1200" dirty="0"/>
              <a:t> </a:t>
            </a:r>
            <a:r>
              <a:rPr lang="en-US" sz="1200" dirty="0" err="1"/>
              <a:t>clasificaciones</a:t>
            </a:r>
            <a:r>
              <a:rPr lang="en-US" sz="1200" dirty="0"/>
              <a:t>: </a:t>
            </a:r>
            <a:r>
              <a:rPr lang="en-US" sz="1200" dirty="0" err="1"/>
              <a:t>falta</a:t>
            </a:r>
            <a:r>
              <a:rPr lang="en-US" sz="1200" dirty="0"/>
              <a:t> de </a:t>
            </a:r>
            <a:r>
              <a:rPr lang="en-US" sz="1200" dirty="0" err="1"/>
              <a:t>validación</a:t>
            </a:r>
            <a:r>
              <a:rPr lang="en-US" sz="1200" dirty="0"/>
              <a:t> y </a:t>
            </a:r>
            <a:r>
              <a:rPr lang="en-US" sz="1200" dirty="0" err="1"/>
              <a:t>ninguna</a:t>
            </a:r>
            <a:r>
              <a:rPr lang="en-US" sz="1200" dirty="0"/>
              <a:t> ha </a:t>
            </a:r>
            <a:r>
              <a:rPr lang="en-US" sz="1200" dirty="0" err="1"/>
              <a:t>demostrado</a:t>
            </a:r>
            <a:r>
              <a:rPr lang="en-US" sz="1200" dirty="0"/>
              <a:t> </a:t>
            </a:r>
            <a:r>
              <a:rPr lang="en-US" sz="1200" dirty="0" err="1"/>
              <a:t>superioridad</a:t>
            </a:r>
            <a:r>
              <a:rPr lang="en-US" sz="1200" dirty="0"/>
              <a:t> para </a:t>
            </a:r>
            <a:r>
              <a:rPr lang="en-US" sz="1200" dirty="0" err="1"/>
              <a:t>predecir</a:t>
            </a:r>
            <a:r>
              <a:rPr lang="en-US" sz="1200" dirty="0"/>
              <a:t> </a:t>
            </a:r>
            <a:r>
              <a:rPr lang="en-US" sz="1200" dirty="0" err="1"/>
              <a:t>desenlaces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No </a:t>
            </a:r>
            <a:r>
              <a:rPr lang="en-US" sz="1200" dirty="0" err="1"/>
              <a:t>recomendaciones</a:t>
            </a:r>
            <a:r>
              <a:rPr lang="en-US" sz="1200" dirty="0"/>
              <a:t> </a:t>
            </a:r>
            <a:r>
              <a:rPr lang="en-US" sz="1200" dirty="0" err="1"/>
              <a:t>específicas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uso</a:t>
            </a:r>
            <a:r>
              <a:rPr lang="en-US" sz="1200" dirty="0"/>
              <a:t>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/>
              <a:t>Mechanism based reasoning (opinion de </a:t>
            </a:r>
            <a:r>
              <a:rPr lang="en-US" sz="1200" dirty="0" err="1"/>
              <a:t>expertos</a:t>
            </a:r>
            <a:r>
              <a:rPr lang="en-US" sz="1200" dirty="0"/>
              <a:t> o </a:t>
            </a:r>
            <a:r>
              <a:rPr lang="en-US" sz="1200" dirty="0" err="1"/>
              <a:t>basado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 </a:t>
            </a:r>
            <a:r>
              <a:rPr lang="en-US" sz="1200" dirty="0" err="1"/>
              <a:t>fisiología</a:t>
            </a:r>
            <a:r>
              <a:rPr lang="en-US" sz="1200" dirty="0"/>
              <a:t>)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guias</a:t>
            </a:r>
            <a:r>
              <a:rPr lang="en-US" sz="1200" dirty="0"/>
              <a:t> </a:t>
            </a:r>
            <a:r>
              <a:rPr lang="en-US" sz="1200" dirty="0" err="1"/>
              <a:t>europeas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La </a:t>
            </a:r>
            <a:r>
              <a:rPr lang="en-US" sz="1200" dirty="0" err="1"/>
              <a:t>más</a:t>
            </a:r>
            <a:r>
              <a:rPr lang="en-US" sz="1200" dirty="0"/>
              <a:t> </a:t>
            </a:r>
            <a:r>
              <a:rPr lang="en-US" sz="1200" dirty="0" err="1"/>
              <a:t>usada</a:t>
            </a:r>
            <a:r>
              <a:rPr lang="en-US" sz="1200" dirty="0"/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Hinchey : </a:t>
            </a:r>
            <a:r>
              <a:rPr lang="en-US" sz="1200" dirty="0" err="1"/>
              <a:t>basada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hallazgos</a:t>
            </a:r>
            <a:r>
              <a:rPr lang="en-US" sz="1200" dirty="0"/>
              <a:t> </a:t>
            </a:r>
            <a:r>
              <a:rPr lang="en-US" sz="1200" dirty="0" err="1"/>
              <a:t>operatorios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Hinchey </a:t>
            </a:r>
            <a:r>
              <a:rPr lang="en-US" sz="1200" dirty="0" err="1"/>
              <a:t>modificada</a:t>
            </a:r>
            <a:r>
              <a:rPr lang="en-US" sz="1200" dirty="0"/>
              <a:t> por </a:t>
            </a:r>
            <a:r>
              <a:rPr lang="en-US" sz="1200" dirty="0" err="1"/>
              <a:t>Wasvary</a:t>
            </a:r>
            <a:r>
              <a:rPr lang="en-US" sz="1200" dirty="0"/>
              <a:t> </a:t>
            </a:r>
            <a:r>
              <a:rPr lang="en-US" sz="1200" dirty="0" err="1"/>
              <a:t>según</a:t>
            </a:r>
            <a:r>
              <a:rPr lang="en-US" sz="1200" dirty="0"/>
              <a:t> </a:t>
            </a:r>
            <a:r>
              <a:rPr lang="en-US" sz="1200" dirty="0" err="1"/>
              <a:t>hallazgos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CT</a:t>
            </a:r>
          </a:p>
          <a:p>
            <a:endParaRPr lang="en-US" dirty="0"/>
          </a:p>
          <a:p>
            <a:r>
              <a:rPr lang="en-US" dirty="0"/>
              <a:t>Hinchey: solo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hallazgos</a:t>
            </a:r>
            <a:r>
              <a:rPr lang="en-US" dirty="0"/>
              <a:t> </a:t>
            </a:r>
            <a:r>
              <a:rPr lang="en-US" dirty="0" err="1"/>
              <a:t>IOP</a:t>
            </a:r>
            <a:r>
              <a:rPr lang="en-US" dirty="0"/>
              <a:t> y </a:t>
            </a:r>
            <a:r>
              <a:rPr lang="en-US" dirty="0" err="1"/>
              <a:t>complicada</a:t>
            </a:r>
            <a:endParaRPr lang="en-US" dirty="0"/>
          </a:p>
          <a:p>
            <a:r>
              <a:rPr lang="en-US" dirty="0"/>
              <a:t>Hinchey </a:t>
            </a:r>
            <a:r>
              <a:rPr lang="en-US" dirty="0" err="1"/>
              <a:t>modificada</a:t>
            </a:r>
            <a:r>
              <a:rPr lang="en-US" dirty="0"/>
              <a:t>: </a:t>
            </a:r>
            <a:r>
              <a:rPr lang="en-US" dirty="0" err="1"/>
              <a:t>complicada</a:t>
            </a:r>
            <a:r>
              <a:rPr lang="en-US" dirty="0"/>
              <a:t> y no </a:t>
            </a:r>
            <a:r>
              <a:rPr lang="en-US" dirty="0" err="1"/>
              <a:t>complicada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0380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743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 </a:t>
            </a:r>
            <a:r>
              <a:rPr lang="en-US" dirty="0" err="1"/>
              <a:t>sido</a:t>
            </a:r>
            <a:r>
              <a:rPr lang="en-US" dirty="0"/>
              <a:t> un punto de </a:t>
            </a:r>
            <a:r>
              <a:rPr lang="en-US" dirty="0" err="1"/>
              <a:t>controversia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consenso</a:t>
            </a:r>
            <a:r>
              <a:rPr lang="en-US" dirty="0"/>
              <a:t> actual es que la diverticulitis no </a:t>
            </a:r>
            <a:r>
              <a:rPr lang="en-US" dirty="0" err="1"/>
              <a:t>complicada</a:t>
            </a:r>
            <a:r>
              <a:rPr lang="en-US" dirty="0"/>
              <a:t> es una </a:t>
            </a:r>
            <a:r>
              <a:rPr lang="en-US" dirty="0" err="1"/>
              <a:t>condición</a:t>
            </a:r>
            <a:r>
              <a:rPr lang="en-US" dirty="0"/>
              <a:t> </a:t>
            </a:r>
            <a:r>
              <a:rPr lang="en-US" dirty="0" err="1"/>
              <a:t>autolimitada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del </a:t>
            </a:r>
            <a:r>
              <a:rPr lang="en-US" dirty="0" err="1"/>
              <a:t>huesped</a:t>
            </a:r>
            <a:r>
              <a:rPr lang="en-US" dirty="0"/>
              <a:t> son </a:t>
            </a:r>
            <a:r>
              <a:rPr lang="en-US" dirty="0" err="1"/>
              <a:t>capaces</a:t>
            </a:r>
            <a:r>
              <a:rPr lang="en-US" dirty="0"/>
              <a:t> de </a:t>
            </a:r>
            <a:r>
              <a:rPr lang="en-US" dirty="0" err="1"/>
              <a:t>controlar</a:t>
            </a:r>
            <a:r>
              <a:rPr lang="en-US" dirty="0"/>
              <a:t> la </a:t>
            </a:r>
            <a:r>
              <a:rPr lang="en-US" dirty="0" err="1"/>
              <a:t>inflamación</a:t>
            </a:r>
            <a:r>
              <a:rPr lang="en-US" dirty="0"/>
              <a:t> sin ATB y por lo tanto </a:t>
            </a:r>
            <a:r>
              <a:rPr lang="en-US" dirty="0" err="1"/>
              <a:t>ninguna</a:t>
            </a:r>
            <a:r>
              <a:rPr lang="en-US" dirty="0"/>
              <a:t> de las dos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recomienda</a:t>
            </a:r>
            <a:r>
              <a:rPr lang="en-US" dirty="0"/>
              <a:t> </a:t>
            </a:r>
            <a:r>
              <a:rPr lang="en-US" dirty="0" err="1"/>
              <a:t>darlo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ptes</a:t>
            </a:r>
            <a:r>
              <a:rPr lang="en-US" dirty="0"/>
              <a:t> </a:t>
            </a:r>
            <a:r>
              <a:rPr lang="en-US" dirty="0" err="1"/>
              <a:t>inmunocompetentes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Inmunosuprimidos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muchos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requieren</a:t>
            </a:r>
            <a:r>
              <a:rPr lang="en-US" dirty="0">
                <a:sym typeface="Wingdings" pitchFamily="2" charset="2"/>
              </a:rPr>
              <a:t> cx </a:t>
            </a:r>
            <a:r>
              <a:rPr lang="en-US" dirty="0" err="1">
                <a:sym typeface="Wingdings" pitchFamily="2" charset="2"/>
              </a:rPr>
              <a:t>urgente</a:t>
            </a:r>
            <a:r>
              <a:rPr lang="en-US" dirty="0">
                <a:sym typeface="Wingdings" pitchFamily="2" charset="2"/>
              </a:rPr>
              <a:t> y </a:t>
            </a:r>
            <a:r>
              <a:rPr lang="en-US" dirty="0" err="1">
                <a:sym typeface="Wingdings" pitchFamily="2" charset="2"/>
              </a:rPr>
              <a:t>estan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asociados</a:t>
            </a:r>
            <a:r>
              <a:rPr lang="en-US" dirty="0">
                <a:sym typeface="Wingdings" pitchFamily="2" charset="2"/>
              </a:rPr>
              <a:t> a </a:t>
            </a:r>
            <a:r>
              <a:rPr lang="en-US" dirty="0" err="1">
                <a:sym typeface="Wingdings" pitchFamily="2" charset="2"/>
              </a:rPr>
              <a:t>alta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mortalidad</a:t>
            </a:r>
            <a:endParaRPr lang="en-US" dirty="0">
              <a:sym typeface="Wingdings" pitchFamily="2" charset="2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5260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 </a:t>
            </a:r>
            <a:r>
              <a:rPr lang="en-US" dirty="0" err="1"/>
              <a:t>sido</a:t>
            </a:r>
            <a:r>
              <a:rPr lang="en-US" dirty="0"/>
              <a:t> un punto de </a:t>
            </a:r>
            <a:r>
              <a:rPr lang="en-US" dirty="0" err="1"/>
              <a:t>controversia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consenso</a:t>
            </a:r>
            <a:r>
              <a:rPr lang="en-US" dirty="0"/>
              <a:t> actual es que la diverticulitis no </a:t>
            </a:r>
            <a:r>
              <a:rPr lang="en-US" dirty="0" err="1"/>
              <a:t>complicada</a:t>
            </a:r>
            <a:r>
              <a:rPr lang="en-US" dirty="0"/>
              <a:t> es una </a:t>
            </a:r>
            <a:r>
              <a:rPr lang="en-US" dirty="0" err="1"/>
              <a:t>condición</a:t>
            </a:r>
            <a:r>
              <a:rPr lang="en-US" dirty="0"/>
              <a:t> </a:t>
            </a:r>
            <a:r>
              <a:rPr lang="en-US" dirty="0" err="1"/>
              <a:t>autolimitada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del </a:t>
            </a:r>
            <a:r>
              <a:rPr lang="en-US" dirty="0" err="1"/>
              <a:t>huesped</a:t>
            </a:r>
            <a:r>
              <a:rPr lang="en-US" dirty="0"/>
              <a:t> son </a:t>
            </a:r>
            <a:r>
              <a:rPr lang="en-US" dirty="0" err="1"/>
              <a:t>capaces</a:t>
            </a:r>
            <a:r>
              <a:rPr lang="en-US" dirty="0"/>
              <a:t> de </a:t>
            </a:r>
            <a:r>
              <a:rPr lang="en-US" dirty="0" err="1"/>
              <a:t>controlar</a:t>
            </a:r>
            <a:r>
              <a:rPr lang="en-US" dirty="0"/>
              <a:t> la </a:t>
            </a:r>
            <a:r>
              <a:rPr lang="en-US" dirty="0" err="1"/>
              <a:t>inflamación</a:t>
            </a:r>
            <a:r>
              <a:rPr lang="en-US" dirty="0"/>
              <a:t> sin ATB y por lo tanto </a:t>
            </a:r>
            <a:r>
              <a:rPr lang="en-US" dirty="0" err="1"/>
              <a:t>ninguna</a:t>
            </a:r>
            <a:r>
              <a:rPr lang="en-US" dirty="0"/>
              <a:t> de las dos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recomienda</a:t>
            </a:r>
            <a:r>
              <a:rPr lang="en-US" dirty="0"/>
              <a:t> </a:t>
            </a:r>
            <a:r>
              <a:rPr lang="en-US" dirty="0" err="1"/>
              <a:t>darlo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ptes</a:t>
            </a:r>
            <a:r>
              <a:rPr lang="en-US" dirty="0"/>
              <a:t> </a:t>
            </a:r>
            <a:r>
              <a:rPr lang="en-US" dirty="0" err="1"/>
              <a:t>inmunocompetentes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Inmunosuprimidos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muchos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requieren</a:t>
            </a:r>
            <a:r>
              <a:rPr lang="en-US" dirty="0">
                <a:sym typeface="Wingdings" pitchFamily="2" charset="2"/>
              </a:rPr>
              <a:t> cx </a:t>
            </a:r>
            <a:r>
              <a:rPr lang="en-US" dirty="0" err="1">
                <a:sym typeface="Wingdings" pitchFamily="2" charset="2"/>
              </a:rPr>
              <a:t>urgente</a:t>
            </a:r>
            <a:r>
              <a:rPr lang="en-US" dirty="0">
                <a:sym typeface="Wingdings" pitchFamily="2" charset="2"/>
              </a:rPr>
              <a:t> y </a:t>
            </a:r>
            <a:r>
              <a:rPr lang="en-US" dirty="0" err="1">
                <a:sym typeface="Wingdings" pitchFamily="2" charset="2"/>
              </a:rPr>
              <a:t>estan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asociados</a:t>
            </a:r>
            <a:r>
              <a:rPr lang="en-US" dirty="0">
                <a:sym typeface="Wingdings" pitchFamily="2" charset="2"/>
              </a:rPr>
              <a:t> a </a:t>
            </a:r>
            <a:r>
              <a:rPr lang="en-US" dirty="0" err="1">
                <a:sym typeface="Wingdings" pitchFamily="2" charset="2"/>
              </a:rPr>
              <a:t>alta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mortalidad</a:t>
            </a:r>
            <a:endParaRPr lang="en-US" dirty="0">
              <a:sym typeface="Wingdings" pitchFamily="2" charset="2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0529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Aprox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15-20% de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diverticulitis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</a:t>
            </a:r>
            <a:endParaRPr lang="en-US" dirty="0"/>
          </a:p>
          <a:p>
            <a:r>
              <a:rPr lang="en-US" dirty="0"/>
              <a:t>Hasta el </a:t>
            </a:r>
            <a:r>
              <a:rPr lang="en-US" dirty="0" err="1"/>
              <a:t>momento</a:t>
            </a:r>
            <a:r>
              <a:rPr lang="en-US" dirty="0"/>
              <a:t> no hay </a:t>
            </a:r>
            <a:r>
              <a:rPr lang="en-US" dirty="0" err="1"/>
              <a:t>RCT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manejo</a:t>
            </a:r>
            <a:r>
              <a:rPr lang="en-US" dirty="0"/>
              <a:t> de </a:t>
            </a:r>
            <a:r>
              <a:rPr lang="en-US" dirty="0" err="1"/>
              <a:t>abscesos</a:t>
            </a:r>
            <a:r>
              <a:rPr lang="en-US" dirty="0"/>
              <a:t> </a:t>
            </a:r>
            <a:r>
              <a:rPr lang="en-US" dirty="0" err="1"/>
              <a:t>intraabdominales</a:t>
            </a:r>
            <a:r>
              <a:rPr lang="en-US" dirty="0"/>
              <a:t> por lo que las </a:t>
            </a:r>
            <a:r>
              <a:rPr lang="en-US" dirty="0" err="1"/>
              <a:t>recomendaciones</a:t>
            </a:r>
            <a:r>
              <a:rPr lang="en-US" dirty="0"/>
              <a:t> se </a:t>
            </a:r>
            <a:r>
              <a:rPr lang="en-US" dirty="0" err="1"/>
              <a:t>basan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estudios</a:t>
            </a:r>
            <a:r>
              <a:rPr lang="en-US" dirty="0"/>
              <a:t> </a:t>
            </a:r>
            <a:r>
              <a:rPr lang="en-US" dirty="0" err="1"/>
              <a:t>observacionales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IB</a:t>
            </a:r>
            <a:r>
              <a:rPr lang="en-US" dirty="0"/>
              <a:t> </a:t>
            </a:r>
            <a:r>
              <a:rPr lang="en-US" dirty="0" err="1"/>
              <a:t>segun</a:t>
            </a:r>
            <a:r>
              <a:rPr lang="en-US" dirty="0"/>
              <a:t> </a:t>
            </a:r>
            <a:r>
              <a:rPr lang="en-US" dirty="0" err="1"/>
              <a:t>WSES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recommendation based on low-quality evidence,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2C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360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IIA</a:t>
            </a:r>
            <a:r>
              <a:rPr lang="en-US" dirty="0"/>
              <a:t> </a:t>
            </a:r>
            <a:r>
              <a:rPr lang="en-US" dirty="0" err="1"/>
              <a:t>segun</a:t>
            </a:r>
            <a:r>
              <a:rPr lang="en-US" dirty="0"/>
              <a:t> </a:t>
            </a:r>
            <a:r>
              <a:rPr lang="en-US" dirty="0" err="1"/>
              <a:t>WSES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recommendation based on low-quality evidence,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No se da ATB solo </a:t>
            </a:r>
            <a:r>
              <a:rPr lang="en-US" dirty="0" err="1"/>
              <a:t>porque</a:t>
            </a:r>
            <a:r>
              <a:rPr lang="en-US" dirty="0"/>
              <a:t> el </a:t>
            </a:r>
            <a:r>
              <a:rPr lang="en-US" dirty="0" err="1"/>
              <a:t>atb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fallar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pentrar</a:t>
            </a:r>
            <a:r>
              <a:rPr lang="en-US" dirty="0"/>
              <a:t> el </a:t>
            </a:r>
            <a:r>
              <a:rPr lang="en-US" dirty="0" err="1"/>
              <a:t>absceso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, </a:t>
            </a:r>
            <a:r>
              <a:rPr lang="en-US" dirty="0" err="1"/>
              <a:t>aumentando</a:t>
            </a:r>
            <a:r>
              <a:rPr lang="en-US" dirty="0"/>
              <a:t> la </a:t>
            </a:r>
            <a:r>
              <a:rPr lang="en-US" dirty="0" err="1"/>
              <a:t>tasa</a:t>
            </a:r>
            <a:r>
              <a:rPr lang="en-US" dirty="0"/>
              <a:t> de </a:t>
            </a:r>
            <a:r>
              <a:rPr lang="en-US" dirty="0" err="1"/>
              <a:t>falla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Wingdings" pitchFamily="2" charset="2"/>
              </a:rPr>
              <a:t>Manejo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quirúrgico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como</a:t>
            </a:r>
            <a:r>
              <a:rPr lang="en-US" dirty="0">
                <a:sym typeface="Wingdings" pitchFamily="2" charset="2"/>
              </a:rPr>
              <a:t> ultimo </a:t>
            </a:r>
            <a:r>
              <a:rPr lang="en-US" dirty="0" err="1">
                <a:sym typeface="Wingdings" pitchFamily="2" charset="2"/>
              </a:rPr>
              <a:t>recurso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cuando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fallan</a:t>
            </a:r>
            <a:r>
              <a:rPr lang="en-US" dirty="0">
                <a:sym typeface="Wingdings" pitchFamily="2" charset="2"/>
              </a:rPr>
              <a:t> las </a:t>
            </a:r>
            <a:r>
              <a:rPr lang="en-US" dirty="0" err="1">
                <a:sym typeface="Wingdings" pitchFamily="2" charset="2"/>
              </a:rPr>
              <a:t>terapias</a:t>
            </a:r>
            <a:r>
              <a:rPr lang="en-US" dirty="0">
                <a:sym typeface="Wingdings" pitchFamily="2" charset="2"/>
              </a:rPr>
              <a:t> no </a:t>
            </a:r>
            <a:r>
              <a:rPr lang="en-US" dirty="0" err="1">
                <a:sym typeface="Wingdings" pitchFamily="2" charset="2"/>
              </a:rPr>
              <a:t>quirurgicas</a:t>
            </a:r>
            <a:r>
              <a:rPr lang="en-US" dirty="0">
                <a:sym typeface="Wingdings" pitchFamily="2" charset="2"/>
              </a:rPr>
              <a:t>, es </a:t>
            </a:r>
            <a:r>
              <a:rPr lang="en-US" dirty="0" err="1">
                <a:sym typeface="Wingdings" pitchFamily="2" charset="2"/>
              </a:rPr>
              <a:t>decir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cuando</a:t>
            </a:r>
            <a:r>
              <a:rPr lang="en-US" dirty="0">
                <a:sym typeface="Wingdings" pitchFamily="2" charset="2"/>
              </a:rPr>
              <a:t> hay </a:t>
            </a:r>
            <a:r>
              <a:rPr lang="en-US" dirty="0" err="1">
                <a:sym typeface="Wingdings" pitchFamily="2" charset="2"/>
              </a:rPr>
              <a:t>empeoramiento</a:t>
            </a:r>
            <a:r>
              <a:rPr lang="en-US" dirty="0">
                <a:sym typeface="Wingdings" pitchFamily="2" charset="2"/>
              </a:rPr>
              <a:t> de los </a:t>
            </a:r>
            <a:r>
              <a:rPr lang="en-US" dirty="0" err="1">
                <a:sym typeface="Wingdings" pitchFamily="2" charset="2"/>
              </a:rPr>
              <a:t>signos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inflamatorios</a:t>
            </a:r>
            <a:r>
              <a:rPr lang="en-US" dirty="0">
                <a:sym typeface="Wingdings" pitchFamily="2" charset="2"/>
              </a:rPr>
              <a:t> o el </a:t>
            </a:r>
            <a:r>
              <a:rPr lang="en-US" dirty="0" err="1">
                <a:sym typeface="Wingdings" pitchFamily="2" charset="2"/>
              </a:rPr>
              <a:t>absceso</a:t>
            </a:r>
            <a:r>
              <a:rPr lang="en-US" dirty="0">
                <a:sym typeface="Wingdings" pitchFamily="2" charset="2"/>
              </a:rPr>
              <a:t> no </a:t>
            </a:r>
            <a:r>
              <a:rPr lang="en-US" dirty="0" err="1">
                <a:sym typeface="Wingdings" pitchFamily="2" charset="2"/>
              </a:rPr>
              <a:t>disminuye</a:t>
            </a:r>
            <a:r>
              <a:rPr lang="en-US" dirty="0">
                <a:sym typeface="Wingdings" pitchFamily="2" charset="2"/>
              </a:rPr>
              <a:t> con el </a:t>
            </a:r>
            <a:r>
              <a:rPr lang="en-US" dirty="0" err="1">
                <a:sym typeface="Wingdings" pitchFamily="2" charset="2"/>
              </a:rPr>
              <a:t>manejo</a:t>
            </a:r>
            <a:r>
              <a:rPr lang="en-US" dirty="0">
                <a:sym typeface="Wingdings" pitchFamily="2" charset="2"/>
              </a:rPr>
              <a:t> medico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las </a:t>
            </a:r>
            <a:r>
              <a:rPr lang="en-US" dirty="0" err="1">
                <a:sym typeface="Wingdings" pitchFamily="2" charset="2"/>
              </a:rPr>
              <a:t>guías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europeas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dicen</a:t>
            </a:r>
            <a:r>
              <a:rPr lang="en-US" dirty="0">
                <a:sym typeface="Wingdings" pitchFamily="2" charset="2"/>
              </a:rPr>
              <a:t> que el </a:t>
            </a:r>
            <a:r>
              <a:rPr lang="en-US" dirty="0" err="1">
                <a:sym typeface="Wingdings" pitchFamily="2" charset="2"/>
              </a:rPr>
              <a:t>drenaje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percutáneo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podría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considerarse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pacientes</a:t>
            </a:r>
            <a:r>
              <a:rPr lang="en-US" dirty="0">
                <a:sym typeface="Wingdings" pitchFamily="2" charset="2"/>
              </a:rPr>
              <a:t> con </a:t>
            </a:r>
            <a:r>
              <a:rPr lang="en-US" dirty="0" err="1">
                <a:sym typeface="Wingdings" pitchFamily="2" charset="2"/>
              </a:rPr>
              <a:t>abscesos</a:t>
            </a:r>
            <a:r>
              <a:rPr lang="en-US" dirty="0">
                <a:sym typeface="Wingdings" pitchFamily="2" charset="2"/>
              </a:rPr>
              <a:t> &gt;</a:t>
            </a:r>
            <a:r>
              <a:rPr lang="en-US" dirty="0" err="1">
                <a:sym typeface="Wingdings" pitchFamily="2" charset="2"/>
              </a:rPr>
              <a:t>3cm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esta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recomendación</a:t>
            </a:r>
            <a:r>
              <a:rPr lang="en-US" dirty="0">
                <a:sym typeface="Wingdings" pitchFamily="2" charset="2"/>
              </a:rPr>
              <a:t> la </a:t>
            </a:r>
            <a:r>
              <a:rPr lang="en-US" dirty="0" err="1">
                <a:sym typeface="Wingdings" pitchFamily="2" charset="2"/>
              </a:rPr>
              <a:t>hace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basados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una </a:t>
            </a:r>
            <a:r>
              <a:rPr lang="en-US" dirty="0" err="1">
                <a:sym typeface="Wingdings" pitchFamily="2" charset="2"/>
              </a:rPr>
              <a:t>revisión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sistemtática</a:t>
            </a:r>
            <a:r>
              <a:rPr lang="en-US" dirty="0">
                <a:sym typeface="Wingdings" pitchFamily="2" charset="2"/>
              </a:rPr>
              <a:t> de 42 </a:t>
            </a:r>
            <a:r>
              <a:rPr lang="en-US" dirty="0" err="1">
                <a:sym typeface="Wingdings" pitchFamily="2" charset="2"/>
              </a:rPr>
              <a:t>estudios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evidenció</a:t>
            </a:r>
            <a:r>
              <a:rPr lang="en-US" dirty="0">
                <a:sym typeface="Wingdings" pitchFamily="2" charset="2"/>
              </a:rPr>
              <a:t> que un valor de </a:t>
            </a:r>
            <a:r>
              <a:rPr lang="en-US" dirty="0" err="1">
                <a:sym typeface="Wingdings" pitchFamily="2" charset="2"/>
              </a:rPr>
              <a:t>corte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de 3 cm era el major predictor para </a:t>
            </a:r>
            <a:r>
              <a:rPr lang="en-US" b="1" dirty="0" err="1">
                <a:sym typeface="Wingdings" pitchFamily="2" charset="2"/>
              </a:rPr>
              <a:t>falla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terapéutica</a:t>
            </a:r>
            <a:r>
              <a:rPr lang="en-US" b="1" dirty="0">
                <a:sym typeface="Wingdings" pitchFamily="2" charset="2"/>
              </a:rPr>
              <a:t> y un punto de </a:t>
            </a:r>
            <a:r>
              <a:rPr lang="en-US" b="1" dirty="0" err="1">
                <a:sym typeface="Wingdings" pitchFamily="2" charset="2"/>
              </a:rPr>
              <a:t>corte</a:t>
            </a:r>
            <a:r>
              <a:rPr lang="en-US" b="1" dirty="0">
                <a:sym typeface="Wingdings" pitchFamily="2" charset="2"/>
              </a:rPr>
              <a:t> de 5 cm para </a:t>
            </a:r>
            <a:r>
              <a:rPr lang="en-US" b="1" dirty="0" err="1">
                <a:sym typeface="Wingdings" pitchFamily="2" charset="2"/>
              </a:rPr>
              <a:t>requerimiento</a:t>
            </a:r>
            <a:r>
              <a:rPr lang="en-US" b="1" dirty="0">
                <a:sym typeface="Wingdings" pitchFamily="2" charset="2"/>
              </a:rPr>
              <a:t> de cx </a:t>
            </a:r>
            <a:r>
              <a:rPr lang="en-US" b="1" dirty="0" err="1">
                <a:sym typeface="Wingdings" pitchFamily="2" charset="2"/>
              </a:rPr>
              <a:t>emergente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>
                <a:sym typeface="Wingdings" pitchFamily="2" charset="2"/>
              </a:rPr>
              <a:t>Concluyen</a:t>
            </a:r>
            <a:r>
              <a:rPr lang="en-US" dirty="0">
                <a:sym typeface="Wingdings" pitchFamily="2" charset="2"/>
              </a:rPr>
              <a:t> que el </a:t>
            </a:r>
            <a:r>
              <a:rPr lang="en-US" dirty="0" err="1">
                <a:sym typeface="Wingdings" pitchFamily="2" charset="2"/>
              </a:rPr>
              <a:t>riesgo</a:t>
            </a:r>
            <a:r>
              <a:rPr lang="en-US" dirty="0">
                <a:sym typeface="Wingdings" pitchFamily="2" charset="2"/>
              </a:rPr>
              <a:t> de </a:t>
            </a:r>
            <a:r>
              <a:rPr lang="en-US" dirty="0" err="1">
                <a:sym typeface="Wingdings" pitchFamily="2" charset="2"/>
              </a:rPr>
              <a:t>eventos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adversos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aumenta</a:t>
            </a:r>
            <a:r>
              <a:rPr lang="en-US" dirty="0">
                <a:sym typeface="Wingdings" pitchFamily="2" charset="2"/>
              </a:rPr>
              <a:t> con el </a:t>
            </a:r>
            <a:r>
              <a:rPr lang="en-US" dirty="0" err="1">
                <a:sym typeface="Wingdings" pitchFamily="2" charset="2"/>
              </a:rPr>
              <a:t>tamaño</a:t>
            </a:r>
            <a:r>
              <a:rPr lang="en-US" dirty="0">
                <a:sym typeface="Wingdings" pitchFamily="2" charset="2"/>
              </a:rPr>
              <a:t> del </a:t>
            </a:r>
            <a:r>
              <a:rPr lang="en-US" dirty="0" err="1">
                <a:sym typeface="Wingdings" pitchFamily="2" charset="2"/>
              </a:rPr>
              <a:t>absceso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pero</a:t>
            </a:r>
            <a:r>
              <a:rPr lang="en-US" dirty="0">
                <a:sym typeface="Wingdings" pitchFamily="2" charset="2"/>
              </a:rPr>
              <a:t> el </a:t>
            </a:r>
            <a:r>
              <a:rPr lang="en-US" dirty="0" err="1">
                <a:sym typeface="Wingdings" pitchFamily="2" charset="2"/>
              </a:rPr>
              <a:t>rel</a:t>
            </a:r>
            <a:r>
              <a:rPr lang="en-US" dirty="0">
                <a:sym typeface="Wingdings" pitchFamily="2" charset="2"/>
              </a:rPr>
              <a:t> del </a:t>
            </a:r>
            <a:r>
              <a:rPr lang="en-US" dirty="0" err="1">
                <a:sym typeface="Wingdings" pitchFamily="2" charset="2"/>
              </a:rPr>
              <a:t>drenaje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percutáneo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aún</a:t>
            </a:r>
            <a:r>
              <a:rPr lang="en-US" dirty="0">
                <a:sym typeface="Wingdings" pitchFamily="2" charset="2"/>
              </a:rPr>
              <a:t> es </a:t>
            </a:r>
            <a:r>
              <a:rPr lang="en-US" dirty="0" err="1">
                <a:sym typeface="Wingdings" pitchFamily="2" charset="2"/>
              </a:rPr>
              <a:t>incierto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 level 3, Conditional recommendation. Consensus 100% (consensus meeting) 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1464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Dependerá</a:t>
            </a:r>
            <a:r>
              <a:rPr lang="en-US" dirty="0"/>
              <a:t> de:</a:t>
            </a:r>
          </a:p>
          <a:p>
            <a:pPr>
              <a:buFontTx/>
              <a:buChar char="-"/>
            </a:pPr>
            <a:r>
              <a:rPr lang="en-US" sz="2200" dirty="0" err="1"/>
              <a:t>Factores</a:t>
            </a:r>
            <a:r>
              <a:rPr lang="en-US" sz="2200" dirty="0"/>
              <a:t> del </a:t>
            </a:r>
            <a:r>
              <a:rPr lang="en-US" sz="2200" dirty="0" err="1"/>
              <a:t>paciente</a:t>
            </a:r>
            <a:endParaRPr lang="en-US" sz="2200" dirty="0"/>
          </a:p>
          <a:p>
            <a:pPr lvl="1">
              <a:buFontTx/>
              <a:buChar char="-"/>
            </a:pPr>
            <a:r>
              <a:rPr lang="en-US" sz="2200" dirty="0">
                <a:sym typeface="Wingdings" pitchFamily="2" charset="2"/>
              </a:rPr>
              <a:t>Sepsis o shock </a:t>
            </a:r>
            <a:r>
              <a:rPr lang="en-US" sz="2200" dirty="0" err="1">
                <a:sym typeface="Wingdings" pitchFamily="2" charset="2"/>
              </a:rPr>
              <a:t>séptico</a:t>
            </a:r>
            <a:endParaRPr lang="en-US" sz="2200" dirty="0">
              <a:sym typeface="Wingdings" pitchFamily="2" charset="2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200" dirty="0" err="1">
                <a:sym typeface="Wingdings" pitchFamily="2" charset="2"/>
              </a:rPr>
              <a:t>Factores</a:t>
            </a:r>
            <a:r>
              <a:rPr lang="en-US" sz="2200" dirty="0">
                <a:sym typeface="Wingdings" pitchFamily="2" charset="2"/>
              </a:rPr>
              <a:t> de </a:t>
            </a:r>
            <a:r>
              <a:rPr lang="en-US" sz="2200" dirty="0" err="1">
                <a:sym typeface="Wingdings" pitchFamily="2" charset="2"/>
              </a:rPr>
              <a:t>riesgo</a:t>
            </a:r>
            <a:r>
              <a:rPr lang="en-US" sz="2200" dirty="0">
                <a:sym typeface="Wingdings" pitchFamily="2" charset="2"/>
              </a:rPr>
              <a:t>: </a:t>
            </a:r>
            <a:r>
              <a:rPr lang="en-US" sz="2400" dirty="0" err="1"/>
              <a:t>anciano</a:t>
            </a:r>
            <a:r>
              <a:rPr lang="en-US" sz="2400" dirty="0"/>
              <a:t>, </a:t>
            </a:r>
            <a:r>
              <a:rPr lang="en-US" sz="2400" dirty="0" err="1"/>
              <a:t>comorbilidades</a:t>
            </a:r>
            <a:r>
              <a:rPr lang="en-US" sz="2400" dirty="0"/>
              <a:t>, extension de la </a:t>
            </a:r>
            <a:r>
              <a:rPr lang="en-US" sz="2400" dirty="0" err="1"/>
              <a:t>infección</a:t>
            </a:r>
            <a:r>
              <a:rPr lang="en-US" sz="2400" dirty="0"/>
              <a:t> intraabdominal y </a:t>
            </a:r>
            <a:r>
              <a:rPr lang="en-US" sz="2400" dirty="0" err="1"/>
              <a:t>eficacia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control de </a:t>
            </a:r>
            <a:r>
              <a:rPr lang="en-US" sz="2400" dirty="0" err="1"/>
              <a:t>esta</a:t>
            </a:r>
            <a:r>
              <a:rPr lang="en-US" sz="2400" dirty="0"/>
              <a:t>, </a:t>
            </a:r>
            <a:r>
              <a:rPr lang="en-US" sz="2400" dirty="0" err="1"/>
              <a:t>queines</a:t>
            </a:r>
            <a:r>
              <a:rPr lang="en-US" sz="2400" dirty="0"/>
              <a:t> </a:t>
            </a:r>
            <a:r>
              <a:rPr lang="en-US" sz="2400" dirty="0" err="1"/>
              <a:t>hayan</a:t>
            </a:r>
            <a:r>
              <a:rPr lang="en-US" sz="2400" dirty="0"/>
              <a:t> </a:t>
            </a:r>
            <a:r>
              <a:rPr lang="en-US" sz="2400" dirty="0" err="1"/>
              <a:t>recibido</a:t>
            </a:r>
            <a:r>
              <a:rPr lang="en-US" sz="2400" dirty="0"/>
              <a:t> </a:t>
            </a:r>
            <a:r>
              <a:rPr lang="en-US" sz="2400" dirty="0" err="1"/>
              <a:t>antibioticos</a:t>
            </a:r>
            <a:r>
              <a:rPr lang="en-US" sz="2400" dirty="0"/>
              <a:t> de </a:t>
            </a:r>
            <a:r>
              <a:rPr lang="en-US" sz="2400" dirty="0" err="1"/>
              <a:t>amplio</a:t>
            </a:r>
            <a:r>
              <a:rPr lang="en-US" sz="2400" dirty="0"/>
              <a:t> </a:t>
            </a:r>
            <a:r>
              <a:rPr lang="en-US" sz="2400" dirty="0" err="1"/>
              <a:t>espectro</a:t>
            </a:r>
            <a:r>
              <a:rPr lang="en-US" sz="2400" dirty="0"/>
              <a:t>  </a:t>
            </a:r>
            <a:r>
              <a:rPr lang="en-US" sz="2400" dirty="0" err="1"/>
              <a:t>en</a:t>
            </a:r>
            <a:r>
              <a:rPr lang="en-US" sz="2400" dirty="0"/>
              <a:t> los 90 </a:t>
            </a:r>
            <a:r>
              <a:rPr lang="en-US" sz="2400" dirty="0" err="1"/>
              <a:t>dias</a:t>
            </a:r>
            <a:r>
              <a:rPr lang="en-US" sz="2400" dirty="0"/>
              <a:t> </a:t>
            </a:r>
            <a:r>
              <a:rPr lang="en-US" sz="2400" dirty="0" err="1"/>
              <a:t>previos</a:t>
            </a:r>
            <a:r>
              <a:rPr lang="en-US" sz="2400" dirty="0"/>
              <a:t>, </a:t>
            </a:r>
            <a:r>
              <a:rPr lang="en-US" sz="2400" dirty="0" err="1"/>
              <a:t>vivir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</a:t>
            </a:r>
            <a:r>
              <a:rPr lang="en-US" sz="2400" dirty="0" err="1"/>
              <a:t>hogar</a:t>
            </a:r>
            <a:r>
              <a:rPr lang="en-US" sz="2400" dirty="0"/>
              <a:t> de </a:t>
            </a:r>
            <a:r>
              <a:rPr lang="en-US" sz="2400" dirty="0" err="1"/>
              <a:t>cuidado</a:t>
            </a:r>
            <a:endParaRPr lang="en-US" sz="2400" dirty="0"/>
          </a:p>
          <a:p>
            <a:pPr lvl="1">
              <a:buFontTx/>
              <a:buChar char="-"/>
            </a:pPr>
            <a:endParaRPr lang="en-US" sz="2200" dirty="0">
              <a:sym typeface="Wingdings" pitchFamily="2" charset="2"/>
            </a:endParaRPr>
          </a:p>
          <a:p>
            <a:pPr marL="171450" indent="-171450">
              <a:buFontTx/>
              <a:buChar char="-"/>
            </a:pPr>
            <a:r>
              <a:rPr lang="en-US" sz="2200" dirty="0"/>
              <a:t>Nosocomial o </a:t>
            </a:r>
            <a:r>
              <a:rPr lang="en-US" sz="2200" dirty="0" err="1"/>
              <a:t>adquirida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comunidad</a:t>
            </a:r>
            <a:r>
              <a:rPr lang="en-US" sz="2200" dirty="0"/>
              <a:t>: </a:t>
            </a:r>
            <a:r>
              <a:rPr lang="en-US" sz="2400" dirty="0" err="1"/>
              <a:t>hospitalizados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al </a:t>
            </a:r>
            <a:r>
              <a:rPr lang="en-US" sz="2400" dirty="0" err="1"/>
              <a:t>menos</a:t>
            </a:r>
            <a:r>
              <a:rPr lang="en-US" sz="2400" dirty="0"/>
              <a:t> 48 horas </a:t>
            </a:r>
            <a:r>
              <a:rPr lang="en-US" sz="2400" dirty="0" err="1"/>
              <a:t>en</a:t>
            </a:r>
            <a:r>
              <a:rPr lang="en-US" sz="2400" dirty="0"/>
              <a:t> los 90 </a:t>
            </a:r>
            <a:r>
              <a:rPr lang="en-US" sz="2400" dirty="0" err="1"/>
              <a:t>dias</a:t>
            </a:r>
            <a:r>
              <a:rPr lang="en-US" sz="2400" dirty="0"/>
              <a:t> </a:t>
            </a:r>
            <a:r>
              <a:rPr lang="en-US" sz="2400" dirty="0" err="1"/>
              <a:t>previo</a:t>
            </a:r>
            <a:r>
              <a:rPr lang="en-US" sz="2400" dirty="0"/>
              <a:t>. Haber </a:t>
            </a:r>
            <a:r>
              <a:rPr lang="en-US" sz="2400" dirty="0" err="1"/>
              <a:t>recibido</a:t>
            </a:r>
            <a:r>
              <a:rPr lang="en-US" sz="2400" dirty="0"/>
              <a:t> ATB IV o </a:t>
            </a:r>
            <a:r>
              <a:rPr lang="en-US" sz="2400" dirty="0" err="1"/>
              <a:t>terapia</a:t>
            </a:r>
            <a:r>
              <a:rPr lang="en-US" sz="2400" dirty="0"/>
              <a:t> de </a:t>
            </a:r>
            <a:r>
              <a:rPr lang="en-US" sz="2400" dirty="0" err="1"/>
              <a:t>reemplazo</a:t>
            </a:r>
            <a:r>
              <a:rPr lang="en-US" sz="2400" dirty="0"/>
              <a:t> renal 30 </a:t>
            </a:r>
            <a:r>
              <a:rPr lang="en-US" sz="2400" dirty="0" err="1"/>
              <a:t>dias</a:t>
            </a:r>
            <a:r>
              <a:rPr lang="en-US" sz="2400" dirty="0"/>
              <a:t> </a:t>
            </a:r>
            <a:r>
              <a:rPr lang="en-US" sz="2400" dirty="0" err="1"/>
              <a:t>previos</a:t>
            </a:r>
            <a:endParaRPr lang="en-US" sz="2400" dirty="0"/>
          </a:p>
          <a:p>
            <a:pPr>
              <a:buFontTx/>
              <a:buChar char="-"/>
            </a:pPr>
            <a:endParaRPr lang="en-US" sz="2200" dirty="0"/>
          </a:p>
          <a:p>
            <a:pPr>
              <a:buFontTx/>
              <a:buChar char="-"/>
            </a:pPr>
            <a:r>
              <a:rPr lang="en-US" sz="2200" dirty="0" err="1"/>
              <a:t>Patógenos</a:t>
            </a:r>
            <a:r>
              <a:rPr lang="en-US" sz="2200" dirty="0"/>
              <a:t> </a:t>
            </a:r>
            <a:r>
              <a:rPr lang="en-US" sz="2200" dirty="0" err="1"/>
              <a:t>posiblemente</a:t>
            </a:r>
            <a:r>
              <a:rPr lang="en-US" sz="2200" dirty="0"/>
              <a:t> </a:t>
            </a:r>
            <a:r>
              <a:rPr lang="en-US" sz="2200" dirty="0" err="1"/>
              <a:t>implicados</a:t>
            </a:r>
            <a:r>
              <a:rPr lang="en-US" sz="2200" dirty="0"/>
              <a:t>: </a:t>
            </a:r>
            <a:r>
              <a:rPr lang="en-US" sz="2400" dirty="0"/>
              <a:t>Gram </a:t>
            </a:r>
            <a:r>
              <a:rPr lang="en-US" sz="2400" dirty="0" err="1"/>
              <a:t>negativos</a:t>
            </a:r>
            <a:r>
              <a:rPr lang="en-US" sz="2400" dirty="0"/>
              <a:t> (</a:t>
            </a:r>
            <a:r>
              <a:rPr lang="en-US" sz="2400" dirty="0" err="1"/>
              <a:t>enterobacterias</a:t>
            </a:r>
            <a:r>
              <a:rPr lang="en-US" sz="2400" dirty="0"/>
              <a:t>) y </a:t>
            </a:r>
            <a:r>
              <a:rPr lang="en-US" sz="2400" dirty="0" err="1"/>
              <a:t>anaerobios</a:t>
            </a:r>
            <a:endParaRPr lang="en-US" sz="2200" dirty="0"/>
          </a:p>
          <a:p>
            <a:pPr>
              <a:buFontTx/>
              <a:buChar char="-"/>
            </a:pPr>
            <a:endParaRPr lang="en-US" sz="2200" dirty="0"/>
          </a:p>
          <a:p>
            <a:pPr>
              <a:buFontTx/>
              <a:buChar char="-"/>
            </a:pPr>
            <a:r>
              <a:rPr lang="en-US" sz="2200" dirty="0" err="1"/>
              <a:t>Resitencia</a:t>
            </a:r>
            <a:r>
              <a:rPr lang="en-US" sz="2200" dirty="0"/>
              <a:t> local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7481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 </a:t>
            </a:r>
            <a:r>
              <a:rPr lang="en-US" dirty="0" err="1"/>
              <a:t>factores</a:t>
            </a:r>
            <a:r>
              <a:rPr lang="en-US" dirty="0"/>
              <a:t> de </a:t>
            </a:r>
            <a:r>
              <a:rPr lang="en-US" dirty="0" err="1"/>
              <a:t>riesgo</a:t>
            </a:r>
            <a:r>
              <a:rPr lang="en-US" dirty="0"/>
              <a:t> para germen </a:t>
            </a:r>
            <a:r>
              <a:rPr lang="en-US" dirty="0" err="1"/>
              <a:t>resistente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Cefalosporina</a:t>
            </a:r>
            <a:r>
              <a:rPr lang="en-US" dirty="0"/>
              <a:t> de 1 </a:t>
            </a:r>
            <a:r>
              <a:rPr lang="en-US" dirty="0" err="1"/>
              <a:t>generaciòn</a:t>
            </a:r>
            <a:r>
              <a:rPr lang="en-US" dirty="0"/>
              <a:t>: </a:t>
            </a:r>
            <a:r>
              <a:rPr lang="en-US" dirty="0" err="1"/>
              <a:t>cefazolina</a:t>
            </a:r>
            <a:endParaRPr lang="en-US" dirty="0"/>
          </a:p>
          <a:p>
            <a:r>
              <a:rPr lang="en-US" dirty="0" err="1"/>
              <a:t>Cefalostporina</a:t>
            </a:r>
            <a:r>
              <a:rPr lang="en-US" dirty="0"/>
              <a:t> 3 </a:t>
            </a:r>
            <a:r>
              <a:rPr lang="en-US" dirty="0" err="1"/>
              <a:t>generaciòn</a:t>
            </a:r>
            <a:r>
              <a:rPr lang="en-US" dirty="0"/>
              <a:t>: ceftriaxone o </a:t>
            </a:r>
            <a:r>
              <a:rPr lang="en-US" dirty="0" err="1"/>
              <a:t>ceftacidima</a:t>
            </a:r>
            <a:r>
              <a:rPr lang="en-US" dirty="0"/>
              <a:t> + </a:t>
            </a:r>
            <a:r>
              <a:rPr lang="en-US" dirty="0" err="1"/>
              <a:t>metronidazol</a:t>
            </a:r>
            <a:endParaRPr lang="en-US" dirty="0"/>
          </a:p>
          <a:p>
            <a:r>
              <a:rPr lang="en-US" dirty="0"/>
              <a:t>4 </a:t>
            </a:r>
            <a:r>
              <a:rPr lang="en-US" dirty="0" err="1"/>
              <a:t>generación</a:t>
            </a:r>
            <a:r>
              <a:rPr lang="en-US" dirty="0"/>
              <a:t>: cefepime</a:t>
            </a:r>
          </a:p>
          <a:p>
            <a:endParaRPr lang="en-US" dirty="0"/>
          </a:p>
          <a:p>
            <a:r>
              <a:rPr lang="en-US" dirty="0" err="1"/>
              <a:t>Vancomicina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hay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enterococo</a:t>
            </a:r>
            <a:r>
              <a:rPr lang="en-US" dirty="0"/>
              <a:t> o </a:t>
            </a:r>
            <a:r>
              <a:rPr lang="en-US" dirty="0" err="1"/>
              <a:t>sSAMR</a:t>
            </a:r>
            <a:endParaRPr lang="en-US" dirty="0"/>
          </a:p>
          <a:p>
            <a:endParaRPr lang="en-US" dirty="0"/>
          </a:p>
          <a:p>
            <a:r>
              <a:rPr lang="en-US" dirty="0"/>
              <a:t>4 </a:t>
            </a:r>
            <a:r>
              <a:rPr lang="en-US" dirty="0" err="1"/>
              <a:t>dias</a:t>
            </a:r>
            <a:r>
              <a:rPr lang="en-US" dirty="0"/>
              <a:t> de ATB</a:t>
            </a:r>
            <a:r>
              <a:rPr lang="en-US" dirty="0">
                <a:sym typeface="Wingdings" pitchFamily="2" charset="2"/>
              </a:rPr>
              <a:t> No es inferior a </a:t>
            </a:r>
            <a:r>
              <a:rPr lang="en-US" dirty="0" err="1">
                <a:sym typeface="Wingdings" pitchFamily="2" charset="2"/>
              </a:rPr>
              <a:t>terapias</a:t>
            </a:r>
            <a:r>
              <a:rPr lang="en-US" dirty="0">
                <a:sym typeface="Wingdings" pitchFamily="2" charset="2"/>
              </a:rPr>
              <a:t> mas </a:t>
            </a:r>
            <a:r>
              <a:rPr lang="en-US" dirty="0" err="1">
                <a:sym typeface="Wingdings" pitchFamily="2" charset="2"/>
              </a:rPr>
              <a:t>largas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** </a:t>
            </a:r>
            <a:r>
              <a:rPr lang="en-US" dirty="0" err="1">
                <a:sym typeface="Wingdings" pitchFamily="2" charset="2"/>
              </a:rPr>
              <a:t>Dependerá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</a:t>
            </a:r>
            <a:r>
              <a:rPr lang="en-US" dirty="0">
                <a:sym typeface="Wingdings" pitchFamily="2" charset="2"/>
              </a:rPr>
              <a:t> se </a:t>
            </a:r>
            <a:r>
              <a:rPr lang="en-US" dirty="0" err="1">
                <a:sym typeface="Wingdings" pitchFamily="2" charset="2"/>
              </a:rPr>
              <a:t>logrò</a:t>
            </a:r>
            <a:r>
              <a:rPr lang="en-US" dirty="0">
                <a:sym typeface="Wingdings" pitchFamily="2" charset="2"/>
              </a:rPr>
              <a:t> o no control de la </a:t>
            </a:r>
            <a:r>
              <a:rPr lang="en-US" dirty="0" err="1">
                <a:sym typeface="Wingdings" pitchFamily="2" charset="2"/>
              </a:rPr>
              <a:t>infección</a:t>
            </a:r>
            <a:r>
              <a:rPr lang="en-US" dirty="0">
                <a:sym typeface="Wingdings" pitchFamily="2" charset="2"/>
              </a:rPr>
              <a:t>, de la </a:t>
            </a:r>
            <a:r>
              <a:rPr lang="en-US" dirty="0" err="1">
                <a:sym typeface="Wingdings" pitchFamily="2" charset="2"/>
              </a:rPr>
              <a:t>evolución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clínica</a:t>
            </a:r>
            <a:r>
              <a:rPr lang="en-US" dirty="0">
                <a:sym typeface="Wingdings" pitchFamily="2" charset="2"/>
              </a:rPr>
              <a:t> del </a:t>
            </a:r>
            <a:r>
              <a:rPr lang="en-US" dirty="0" err="1">
                <a:sym typeface="Wingdings" pitchFamily="2" charset="2"/>
              </a:rPr>
              <a:t>paciente</a:t>
            </a:r>
            <a:r>
              <a:rPr lang="en-US" dirty="0">
                <a:sym typeface="Wingdings" pitchFamily="2" charset="2"/>
              </a:rPr>
              <a:t> y </a:t>
            </a:r>
            <a:r>
              <a:rPr lang="en-US" dirty="0" err="1">
                <a:sym typeface="Wingdings" pitchFamily="2" charset="2"/>
              </a:rPr>
              <a:t>si</a:t>
            </a:r>
            <a:r>
              <a:rPr lang="en-US" dirty="0">
                <a:sym typeface="Wingdings" pitchFamily="2" charset="2"/>
              </a:rPr>
              <a:t> bacteriemia (</a:t>
            </a:r>
            <a:r>
              <a:rPr lang="en-US" dirty="0" err="1">
                <a:sym typeface="Wingdings" pitchFamily="2" charset="2"/>
              </a:rPr>
              <a:t>lasguias</a:t>
            </a:r>
            <a:r>
              <a:rPr lang="en-US" dirty="0">
                <a:sym typeface="Wingdings" pitchFamily="2" charset="2"/>
              </a:rPr>
              <a:t> de </a:t>
            </a:r>
            <a:r>
              <a:rPr lang="en-US" dirty="0" err="1">
                <a:sym typeface="Wingdings" pitchFamily="2" charset="2"/>
              </a:rPr>
              <a:t>infeccion</a:t>
            </a:r>
            <a:r>
              <a:rPr lang="en-US" dirty="0">
                <a:sym typeface="Wingdings" pitchFamily="2" charset="2"/>
              </a:rPr>
              <a:t> intraabdominal </a:t>
            </a:r>
            <a:r>
              <a:rPr lang="en-US" dirty="0" err="1">
                <a:sym typeface="Wingdings" pitchFamily="2" charset="2"/>
              </a:rPr>
              <a:t>dicen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estos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casos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podría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irse</a:t>
            </a:r>
            <a:r>
              <a:rPr lang="en-US" dirty="0">
                <a:sym typeface="Wingdings" pitchFamily="2" charset="2"/>
              </a:rPr>
              <a:t> hasta 7 </a:t>
            </a:r>
            <a:r>
              <a:rPr lang="en-US" dirty="0" err="1">
                <a:sym typeface="Wingdings" pitchFamily="2" charset="2"/>
              </a:rPr>
              <a:t>dìas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6838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WSES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recommendation based on very low-quality evidence,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Evidence level 3, Conditional recommendation. Consensus 100% (second voting)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neumoperitoneo</a:t>
            </a:r>
            <a:r>
              <a:rPr lang="en-US" sz="1200" dirty="0"/>
              <a:t> </a:t>
            </a:r>
            <a:r>
              <a:rPr lang="en-US" sz="1200" dirty="0" err="1"/>
              <a:t>distante</a:t>
            </a:r>
            <a:r>
              <a:rPr lang="en-US" sz="1200" dirty="0"/>
              <a:t> (gas a &gt;5 cm del </a:t>
            </a:r>
            <a:r>
              <a:rPr lang="en-US" sz="1200" dirty="0" err="1"/>
              <a:t>segmento</a:t>
            </a:r>
            <a:r>
              <a:rPr lang="en-US" sz="1200" dirty="0"/>
              <a:t> </a:t>
            </a:r>
            <a:r>
              <a:rPr lang="en-US" sz="1200" dirty="0" err="1"/>
              <a:t>comprometido</a:t>
            </a:r>
            <a:r>
              <a:rPr lang="en-US" sz="1200" dirty="0"/>
              <a:t>)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seleccionados</a:t>
            </a:r>
            <a:endParaRPr lang="en-US" dirty="0"/>
          </a:p>
          <a:p>
            <a:r>
              <a:rPr lang="en-US" dirty="0" err="1"/>
              <a:t>Dicen</a:t>
            </a:r>
            <a:r>
              <a:rPr lang="en-US" dirty="0"/>
              <a:t> POCO </a:t>
            </a:r>
            <a:r>
              <a:rPr lang="en-US" dirty="0" err="1"/>
              <a:t>neumoperitoneo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dicen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es poco* </a:t>
            </a:r>
            <a:r>
              <a:rPr lang="en-US" dirty="0" err="1"/>
              <a:t>porque</a:t>
            </a:r>
            <a:r>
              <a:rPr lang="en-US" dirty="0"/>
              <a:t> gran </a:t>
            </a:r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neumoperitoneo</a:t>
            </a:r>
            <a:r>
              <a:rPr lang="en-US" dirty="0"/>
              <a:t> se asocial a </a:t>
            </a:r>
            <a:r>
              <a:rPr lang="en-US" dirty="0" err="1"/>
              <a:t>altas</a:t>
            </a:r>
            <a:r>
              <a:rPr lang="en-US" dirty="0"/>
              <a:t> </a:t>
            </a:r>
            <a:r>
              <a:rPr lang="en-US" dirty="0" err="1"/>
              <a:t>tasas</a:t>
            </a:r>
            <a:r>
              <a:rPr lang="en-US" dirty="0"/>
              <a:t> de </a:t>
            </a:r>
            <a:r>
              <a:rPr lang="en-US" dirty="0" err="1"/>
              <a:t>falla</a:t>
            </a:r>
            <a:r>
              <a:rPr lang="en-US" dirty="0"/>
              <a:t> del </a:t>
            </a:r>
            <a:r>
              <a:rPr lang="en-US" dirty="0" err="1"/>
              <a:t>manejo</a:t>
            </a:r>
            <a:r>
              <a:rPr lang="en-US" dirty="0"/>
              <a:t> no </a:t>
            </a:r>
            <a:r>
              <a:rPr lang="en-US" dirty="0" err="1"/>
              <a:t>quirurgico</a:t>
            </a:r>
            <a:r>
              <a:rPr lang="en-US" dirty="0"/>
              <a:t> de hasta el 60%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7593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err="1"/>
              <a:t>mencionan</a:t>
            </a:r>
            <a:r>
              <a:rPr lang="en-US" dirty="0"/>
              <a:t> </a:t>
            </a:r>
            <a:r>
              <a:rPr lang="en-US" dirty="0" err="1"/>
              <a:t>cuales</a:t>
            </a:r>
            <a:r>
              <a:rPr lang="en-US" dirty="0"/>
              <a:t> son </a:t>
            </a:r>
            <a:r>
              <a:rPr lang="en-US" dirty="0" err="1"/>
              <a:t>aquellos</a:t>
            </a:r>
            <a:r>
              <a:rPr lang="en-US" dirty="0"/>
              <a:t> </a:t>
            </a:r>
            <a:r>
              <a:rPr lang="en-US" dirty="0" err="1"/>
              <a:t>paciente</a:t>
            </a:r>
            <a:r>
              <a:rPr lang="en-US" dirty="0"/>
              <a:t> “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seleccionados</a:t>
            </a:r>
            <a:r>
              <a:rPr lang="en-US" dirty="0"/>
              <a:t>”</a:t>
            </a:r>
            <a:endParaRPr lang="en-US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itchFamily="2" charset="2"/>
              </a:rPr>
              <a:t>6 </a:t>
            </a:r>
            <a:r>
              <a:rPr lang="en-US" dirty="0" err="1">
                <a:sym typeface="Wingdings" pitchFamily="2" charset="2"/>
              </a:rPr>
              <a:t>metaanálisis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Lavado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laparoscópico</a:t>
            </a:r>
            <a:r>
              <a:rPr lang="en-US" dirty="0">
                <a:sym typeface="Wingdings" pitchFamily="2" charset="2"/>
              </a:rPr>
              <a:t> vs cx </a:t>
            </a:r>
            <a:r>
              <a:rPr lang="en-US" dirty="0" err="1">
                <a:sym typeface="Wingdings" pitchFamily="2" charset="2"/>
              </a:rPr>
              <a:t>emergente</a:t>
            </a:r>
            <a:r>
              <a:rPr lang="en-US" dirty="0">
                <a:sym typeface="Wingdings" pitchFamily="2" charset="2"/>
              </a:rPr>
              <a:t> con </a:t>
            </a:r>
            <a:r>
              <a:rPr lang="en-US" dirty="0" err="1">
                <a:sym typeface="Wingdings" pitchFamily="2" charset="2"/>
              </a:rPr>
              <a:t>resección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Hinchey III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débil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weak recommendation based on high- quality evidence,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Europeas</a:t>
            </a:r>
            <a:r>
              <a:rPr lang="en-US" dirty="0"/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 level 2, Conditional recommendation. Consensus 93% (second voting) 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56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DIVERTICULOSIS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Aún</a:t>
            </a:r>
            <a:r>
              <a:rPr lang="en-US" dirty="0"/>
              <a:t> no es </a:t>
            </a:r>
            <a:r>
              <a:rPr lang="en-US" dirty="0" err="1"/>
              <a:t>completamente</a:t>
            </a:r>
            <a:r>
              <a:rPr lang="en-US" dirty="0"/>
              <a:t> </a:t>
            </a:r>
            <a:r>
              <a:rPr lang="en-US" dirty="0" err="1"/>
              <a:t>entendida</a:t>
            </a:r>
            <a:r>
              <a:rPr lang="en-US" dirty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/>
              <a:t>Alteración</a:t>
            </a:r>
            <a:r>
              <a:rPr lang="en-US" dirty="0"/>
              <a:t> de la </a:t>
            </a:r>
            <a:r>
              <a:rPr lang="en-US" dirty="0" err="1"/>
              <a:t>motilidad</a:t>
            </a:r>
            <a:r>
              <a:rPr lang="en-US" dirty="0"/>
              <a:t> </a:t>
            </a:r>
            <a:r>
              <a:rPr lang="en-US" dirty="0" err="1"/>
              <a:t>colónica</a:t>
            </a:r>
            <a:r>
              <a:rPr lang="en-US" dirty="0"/>
              <a:t>: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encontrado</a:t>
            </a:r>
            <a:r>
              <a:rPr lang="en-US" dirty="0"/>
              <a:t> altos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serotonina</a:t>
            </a:r>
            <a:r>
              <a:rPr lang="en-US" dirty="0"/>
              <a:t> (</a:t>
            </a:r>
            <a:r>
              <a:rPr lang="en-US" dirty="0" err="1"/>
              <a:t>transmisor</a:t>
            </a:r>
            <a:r>
              <a:rPr lang="en-US" dirty="0"/>
              <a:t> neuroendocrine que </a:t>
            </a:r>
            <a:r>
              <a:rPr lang="en-US" dirty="0" err="1"/>
              <a:t>particupa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control motor de el Sistema </a:t>
            </a:r>
            <a:r>
              <a:rPr lang="en-US" dirty="0" err="1"/>
              <a:t>nervioso</a:t>
            </a:r>
            <a:r>
              <a:rPr lang="en-US" dirty="0"/>
              <a:t> </a:t>
            </a:r>
            <a:r>
              <a:rPr lang="en-US" dirty="0" err="1"/>
              <a:t>entérico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ptes</a:t>
            </a:r>
            <a:r>
              <a:rPr lang="en-US" dirty="0"/>
              <a:t> con diverticulosis y </a:t>
            </a:r>
            <a:r>
              <a:rPr lang="en-US" dirty="0" err="1"/>
              <a:t>fallas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inervación</a:t>
            </a:r>
            <a:r>
              <a:rPr lang="en-US" dirty="0"/>
              <a:t> </a:t>
            </a:r>
            <a:r>
              <a:rPr lang="en-US" dirty="0" err="1"/>
              <a:t>colónica</a:t>
            </a:r>
            <a:r>
              <a:rPr lang="en-US" dirty="0"/>
              <a:t> que </a:t>
            </a:r>
            <a:r>
              <a:rPr lang="en-US" dirty="0" err="1"/>
              <a:t>generan</a:t>
            </a:r>
            <a:r>
              <a:rPr lang="en-US" dirty="0"/>
              <a:t> </a:t>
            </a:r>
            <a:r>
              <a:rPr lang="en-US" dirty="0" err="1"/>
              <a:t>contracciones</a:t>
            </a:r>
            <a:r>
              <a:rPr lang="en-US" dirty="0"/>
              <a:t> </a:t>
            </a:r>
            <a:r>
              <a:rPr lang="en-US" dirty="0" err="1"/>
              <a:t>incoordinadas</a:t>
            </a:r>
            <a:r>
              <a:rPr lang="en-US" dirty="0"/>
              <a:t> con un </a:t>
            </a:r>
            <a:r>
              <a:rPr lang="en-US" dirty="0" err="1"/>
              <a:t>aumento</a:t>
            </a:r>
            <a:r>
              <a:rPr lang="en-US" dirty="0"/>
              <a:t> de la </a:t>
            </a:r>
            <a:r>
              <a:rPr lang="en-US" dirty="0" err="1"/>
              <a:t>presion</a:t>
            </a:r>
            <a:r>
              <a:rPr lang="en-US" dirty="0"/>
              <a:t> intraluminal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/>
              <a:t>Ley de </a:t>
            </a:r>
            <a:r>
              <a:rPr lang="en-US" dirty="0" err="1"/>
              <a:t>laplace</a:t>
            </a:r>
            <a:r>
              <a:rPr lang="en-US" dirty="0"/>
              <a:t>: La P es </a:t>
            </a:r>
            <a:r>
              <a:rPr lang="en-US" dirty="0" err="1"/>
              <a:t>directamente</a:t>
            </a:r>
            <a:r>
              <a:rPr lang="en-US" dirty="0"/>
              <a:t> </a:t>
            </a:r>
            <a:r>
              <a:rPr lang="en-US" dirty="0" err="1"/>
              <a:t>proporcional</a:t>
            </a:r>
            <a:r>
              <a:rPr lang="en-US" dirty="0"/>
              <a:t> a la </a:t>
            </a:r>
            <a:r>
              <a:rPr lang="en-US" dirty="0" err="1"/>
              <a:t>tensión</a:t>
            </a:r>
            <a:r>
              <a:rPr lang="en-US" dirty="0"/>
              <a:t> de la pared e </a:t>
            </a:r>
            <a:r>
              <a:rPr lang="en-US" dirty="0" err="1"/>
              <a:t>invsersa</a:t>
            </a:r>
            <a:r>
              <a:rPr lang="en-US" dirty="0"/>
              <a:t> al </a:t>
            </a:r>
            <a:r>
              <a:rPr lang="en-US" dirty="0" err="1"/>
              <a:t>diametro</a:t>
            </a:r>
            <a:r>
              <a:rPr lang="en-US" dirty="0"/>
              <a:t> del radio. El </a:t>
            </a:r>
            <a:r>
              <a:rPr lang="en-US" dirty="0" err="1"/>
              <a:t>sigmoides</a:t>
            </a:r>
            <a:r>
              <a:rPr lang="en-US" dirty="0"/>
              <a:t> es el que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diametro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, por lo que </a:t>
            </a:r>
            <a:r>
              <a:rPr lang="en-US" dirty="0" err="1"/>
              <a:t>tiende</a:t>
            </a:r>
            <a:r>
              <a:rPr lang="en-US" dirty="0"/>
              <a:t> a </a:t>
            </a:r>
            <a:r>
              <a:rPr lang="en-US" dirty="0" err="1"/>
              <a:t>tener</a:t>
            </a:r>
            <a:r>
              <a:rPr lang="en-US" dirty="0"/>
              <a:t> mayor </a:t>
            </a:r>
            <a:r>
              <a:rPr lang="en-US" dirty="0" err="1"/>
              <a:t>presion</a:t>
            </a:r>
            <a:r>
              <a:rPr lang="en-US" dirty="0"/>
              <a:t> </a:t>
            </a:r>
            <a:r>
              <a:rPr lang="en-US" dirty="0" err="1"/>
              <a:t>instrluminal</a:t>
            </a:r>
            <a:r>
              <a:rPr lang="en-US" dirty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/>
              <a:t>Genética</a:t>
            </a:r>
            <a:r>
              <a:rPr lang="en-US" dirty="0"/>
              <a:t>: </a:t>
            </a:r>
            <a:r>
              <a:rPr lang="en-US" dirty="0" err="1"/>
              <a:t>principalmente</a:t>
            </a:r>
            <a:r>
              <a:rPr lang="en-US" dirty="0"/>
              <a:t> </a:t>
            </a:r>
            <a:r>
              <a:rPr lang="en-US" dirty="0" err="1"/>
              <a:t>enfermedades</a:t>
            </a:r>
            <a:r>
              <a:rPr lang="en-US" dirty="0"/>
              <a:t> del </a:t>
            </a:r>
            <a:r>
              <a:rPr lang="en-US" dirty="0" err="1"/>
              <a:t>tejido</a:t>
            </a:r>
            <a:r>
              <a:rPr lang="en-US" dirty="0"/>
              <a:t> </a:t>
            </a:r>
            <a:r>
              <a:rPr lang="en-US" dirty="0" err="1"/>
              <a:t>conectivo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DIVERTICULISIS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Tampoco</a:t>
            </a:r>
            <a:r>
              <a:rPr lang="en-US" dirty="0"/>
              <a:t> es </a:t>
            </a:r>
            <a:r>
              <a:rPr lang="en-US" dirty="0" err="1"/>
              <a:t>clara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Diverticulitis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inflamatorio</a:t>
            </a:r>
            <a:r>
              <a:rPr lang="en-US" dirty="0"/>
              <a:t> de los </a:t>
            </a:r>
            <a:r>
              <a:rPr lang="en-US" dirty="0" err="1"/>
              <a:t>divertículos</a:t>
            </a:r>
            <a:r>
              <a:rPr lang="en-US" dirty="0"/>
              <a:t> del colon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Teorías</a:t>
            </a:r>
            <a:r>
              <a:rPr lang="en-US" dirty="0"/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/>
              <a:t>Hipótesis</a:t>
            </a:r>
            <a:r>
              <a:rPr lang="en-US" dirty="0"/>
              <a:t> appendicular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Obstrucción</a:t>
            </a:r>
            <a:r>
              <a:rPr lang="en-US" dirty="0"/>
              <a:t> y </a:t>
            </a:r>
            <a:r>
              <a:rPr lang="en-US" dirty="0" err="1"/>
              <a:t>estasis</a:t>
            </a:r>
            <a:r>
              <a:rPr lang="en-US" dirty="0"/>
              <a:t> del </a:t>
            </a:r>
            <a:r>
              <a:rPr lang="en-US" dirty="0" err="1"/>
              <a:t>cuello</a:t>
            </a:r>
            <a:r>
              <a:rPr lang="en-US" dirty="0"/>
              <a:t> de </a:t>
            </a:r>
            <a:r>
              <a:rPr lang="en-US" dirty="0" err="1"/>
              <a:t>diverticulo</a:t>
            </a:r>
            <a:r>
              <a:rPr lang="en-US" dirty="0"/>
              <a:t> que </a:t>
            </a:r>
            <a:r>
              <a:rPr lang="en-US" dirty="0" err="1"/>
              <a:t>lleva</a:t>
            </a:r>
            <a:r>
              <a:rPr lang="en-US" dirty="0"/>
              <a:t> a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crecimiento</a:t>
            </a:r>
            <a:r>
              <a:rPr lang="en-US" dirty="0"/>
              <a:t> </a:t>
            </a:r>
            <a:r>
              <a:rPr lang="en-US" dirty="0" err="1"/>
              <a:t>bacteriano</a:t>
            </a:r>
            <a:r>
              <a:rPr lang="en-US" dirty="0"/>
              <a:t> e </a:t>
            </a:r>
            <a:r>
              <a:rPr lang="en-US" dirty="0" err="1"/>
              <a:t>isquemia</a:t>
            </a:r>
            <a:r>
              <a:rPr lang="en-US" dirty="0"/>
              <a:t> local con o sin </a:t>
            </a:r>
            <a:r>
              <a:rPr lang="en-US" dirty="0" err="1"/>
              <a:t>microperforaciones</a:t>
            </a:r>
            <a:r>
              <a:rPr lang="en-US" dirty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/>
              <a:t>Inflamación</a:t>
            </a:r>
            <a:r>
              <a:rPr lang="en-US" dirty="0"/>
              <a:t> </a:t>
            </a:r>
            <a:r>
              <a:rPr lang="en-US" dirty="0" err="1"/>
              <a:t>crónica</a:t>
            </a:r>
            <a:r>
              <a:rPr lang="en-US" dirty="0"/>
              <a:t>: </a:t>
            </a:r>
            <a:r>
              <a:rPr lang="en-US" dirty="0" err="1"/>
              <a:t>linfocitos</a:t>
            </a:r>
            <a:r>
              <a:rPr lang="en-US" dirty="0"/>
              <a:t> y </a:t>
            </a:r>
            <a:r>
              <a:rPr lang="en-US" dirty="0" err="1"/>
              <a:t>neutroficos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microscopia</a:t>
            </a:r>
            <a:r>
              <a:rPr lang="en-US" dirty="0"/>
              <a:t>. </a:t>
            </a:r>
            <a:r>
              <a:rPr lang="en-US" dirty="0" err="1"/>
              <a:t>Aunque</a:t>
            </a:r>
            <a:r>
              <a:rPr lang="en-US" dirty="0"/>
              <a:t> es una </a:t>
            </a:r>
            <a:r>
              <a:rPr lang="en-US" dirty="0" err="1"/>
              <a:t>asociación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, </a:t>
            </a:r>
            <a:r>
              <a:rPr lang="en-US" dirty="0" err="1"/>
              <a:t>dicen</a:t>
            </a:r>
            <a:r>
              <a:rPr lang="en-US" dirty="0"/>
              <a:t> que </a:t>
            </a:r>
            <a:r>
              <a:rPr lang="en-US" dirty="0" err="1"/>
              <a:t>muchos</a:t>
            </a:r>
            <a:r>
              <a:rPr lang="en-US" dirty="0"/>
              <a:t> de los FR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asociados</a:t>
            </a:r>
            <a:r>
              <a:rPr lang="en-US" dirty="0"/>
              <a:t> a </a:t>
            </a:r>
            <a:r>
              <a:rPr lang="en-US" dirty="0" err="1"/>
              <a:t>inflamación</a:t>
            </a:r>
            <a:r>
              <a:rPr lang="en-US" dirty="0"/>
              <a:t> </a:t>
            </a:r>
            <a:r>
              <a:rPr lang="en-US" dirty="0" err="1"/>
              <a:t>sistémica</a:t>
            </a:r>
            <a:r>
              <a:rPr lang="en-US" dirty="0"/>
              <a:t> y que son FR para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enfermedades</a:t>
            </a:r>
            <a:r>
              <a:rPr lang="en-US" dirty="0"/>
              <a:t> con </a:t>
            </a:r>
            <a:r>
              <a:rPr lang="en-US" dirty="0" err="1"/>
              <a:t>inflamación</a:t>
            </a:r>
            <a:r>
              <a:rPr lang="en-US" dirty="0"/>
              <a:t> </a:t>
            </a:r>
            <a:r>
              <a:rPr lang="en-US" dirty="0" err="1"/>
              <a:t>crónica</a:t>
            </a:r>
            <a:r>
              <a:rPr lang="en-US" dirty="0"/>
              <a:t> com la </a:t>
            </a:r>
            <a:r>
              <a:rPr lang="en-US" dirty="0" err="1"/>
              <a:t>enfermedad</a:t>
            </a:r>
            <a:r>
              <a:rPr lang="en-US" dirty="0"/>
              <a:t> CV.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evidenciado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</a:t>
            </a:r>
            <a:r>
              <a:rPr lang="en-US" dirty="0" err="1"/>
              <a:t>aumentados</a:t>
            </a:r>
            <a:r>
              <a:rPr lang="en-US" dirty="0"/>
              <a:t> de </a:t>
            </a:r>
            <a:r>
              <a:rPr lang="en-US" dirty="0" err="1"/>
              <a:t>metaloproteinasas</a:t>
            </a:r>
            <a:r>
              <a:rPr lang="en-US" dirty="0"/>
              <a:t> e </a:t>
            </a:r>
            <a:r>
              <a:rPr lang="en-US" dirty="0" err="1"/>
              <a:t>histamina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/>
              <a:t>Alteración</a:t>
            </a:r>
            <a:r>
              <a:rPr lang="en-US" dirty="0"/>
              <a:t> de la microbiota intestinal: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y la </a:t>
            </a:r>
            <a:r>
              <a:rPr lang="en-US" dirty="0" err="1"/>
              <a:t>dieta</a:t>
            </a:r>
            <a:r>
              <a:rPr lang="en-US" dirty="0"/>
              <a:t> </a:t>
            </a:r>
            <a:r>
              <a:rPr lang="en-US" dirty="0" err="1"/>
              <a:t>alteran</a:t>
            </a:r>
            <a:r>
              <a:rPr lang="en-US" dirty="0"/>
              <a:t> la microbiota intestinal que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inflamación</a:t>
            </a:r>
            <a:r>
              <a:rPr lang="en-US" dirty="0"/>
              <a:t>,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translocación</a:t>
            </a:r>
            <a:r>
              <a:rPr lang="en-US" dirty="0"/>
              <a:t> </a:t>
            </a:r>
            <a:r>
              <a:rPr lang="en-US" dirty="0" err="1"/>
              <a:t>bacteriana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la mucosa del colon por micro/macro </a:t>
            </a:r>
            <a:r>
              <a:rPr lang="en-US" dirty="0" err="1"/>
              <a:t>perforaciones</a:t>
            </a:r>
            <a:r>
              <a:rPr lang="en-US" dirty="0"/>
              <a:t> de los </a:t>
            </a:r>
            <a:r>
              <a:rPr lang="en-US" dirty="0" err="1"/>
              <a:t>diverticulos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554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574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24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4465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Como la diverticulitis no </a:t>
            </a:r>
            <a:r>
              <a:rPr lang="en-US" dirty="0" err="1"/>
              <a:t>complicada</a:t>
            </a:r>
            <a:r>
              <a:rPr lang="en-US" dirty="0"/>
              <a:t> </a:t>
            </a:r>
            <a:r>
              <a:rPr lang="en-US" dirty="0" err="1"/>
              <a:t>generalmente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tener</a:t>
            </a:r>
            <a:r>
              <a:rPr lang="en-US" dirty="0"/>
              <a:t> un </a:t>
            </a:r>
            <a:r>
              <a:rPr lang="en-US" dirty="0" err="1"/>
              <a:t>curso</a:t>
            </a:r>
            <a:r>
              <a:rPr lang="en-US" dirty="0"/>
              <a:t> tan </a:t>
            </a:r>
            <a:r>
              <a:rPr lang="en-US" dirty="0" err="1"/>
              <a:t>benigno</a:t>
            </a:r>
            <a:r>
              <a:rPr lang="en-US" dirty="0"/>
              <a:t> No se </a:t>
            </a:r>
            <a:r>
              <a:rPr lang="en-US" dirty="0" err="1"/>
              <a:t>justifica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con </a:t>
            </a:r>
            <a:r>
              <a:rPr lang="en-US" dirty="0" err="1"/>
              <a:t>colonoscopia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Sin embargo </a:t>
            </a:r>
            <a:r>
              <a:rPr lang="en-US" dirty="0" err="1"/>
              <a:t>asi</a:t>
            </a:r>
            <a:r>
              <a:rPr lang="en-US" dirty="0"/>
              <a:t> las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mencionen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, hay que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que: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Aquellos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que </a:t>
            </a:r>
            <a:r>
              <a:rPr lang="en-US" dirty="0" err="1"/>
              <a:t>nunca</a:t>
            </a:r>
            <a:r>
              <a:rPr lang="en-US" dirty="0"/>
              <a:t> se les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colonoscopia</a:t>
            </a:r>
            <a:r>
              <a:rPr lang="en-US" dirty="0"/>
              <a:t> y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de 50 </a:t>
            </a:r>
            <a:r>
              <a:rPr lang="en-US" dirty="0" err="1"/>
              <a:t>años</a:t>
            </a:r>
            <a:r>
              <a:rPr lang="en-US" dirty="0"/>
              <a:t> se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iniciar</a:t>
            </a:r>
            <a:r>
              <a:rPr lang="en-US" dirty="0"/>
              <a:t> </a:t>
            </a:r>
            <a:r>
              <a:rPr lang="en-US" dirty="0" err="1"/>
              <a:t>tamizaje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10 </a:t>
            </a:r>
            <a:r>
              <a:rPr lang="en-US" dirty="0" err="1"/>
              <a:t>años</a:t>
            </a:r>
            <a:r>
              <a:rPr lang="en-US" dirty="0"/>
              <a:t> para CCR </a:t>
            </a:r>
            <a:r>
              <a:rPr lang="en-US" dirty="0" err="1"/>
              <a:t>según</a:t>
            </a:r>
            <a:r>
              <a:rPr lang="en-US" dirty="0"/>
              <a:t> las </a:t>
            </a:r>
            <a:r>
              <a:rPr lang="en-US" dirty="0" err="1"/>
              <a:t>guías</a:t>
            </a:r>
            <a:r>
              <a:rPr lang="en-US" dirty="0"/>
              <a:t> de CCR </a:t>
            </a:r>
            <a:r>
              <a:rPr lang="en-US" dirty="0" err="1"/>
              <a:t>colombianas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Y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FR </a:t>
            </a:r>
            <a:r>
              <a:rPr lang="en-US" dirty="0" err="1"/>
              <a:t>personales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EII o </a:t>
            </a:r>
            <a:r>
              <a:rPr lang="en-US" dirty="0" err="1"/>
              <a:t>familaires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sz="1200" dirty="0" err="1">
                <a:sym typeface="Wingdings" pitchFamily="2" charset="2"/>
              </a:rPr>
              <a:t>poliposis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adenomatosa</a:t>
            </a:r>
            <a:r>
              <a:rPr lang="en-US" sz="1200" dirty="0">
                <a:sym typeface="Wingdings" pitchFamily="2" charset="2"/>
              </a:rPr>
              <a:t> familiar o </a:t>
            </a:r>
            <a:r>
              <a:rPr lang="en-US" sz="1200" dirty="0"/>
              <a:t>CCRH no </a:t>
            </a:r>
            <a:r>
              <a:rPr lang="en-US" sz="1200" dirty="0" err="1"/>
              <a:t>polipósico</a:t>
            </a:r>
            <a:r>
              <a:rPr lang="en-US" sz="1200" dirty="0"/>
              <a:t> </a:t>
            </a:r>
            <a:r>
              <a:rPr lang="en-US" dirty="0"/>
              <a:t>se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colonoscopia</a:t>
            </a:r>
            <a:r>
              <a:rPr lang="en-US" dirty="0"/>
              <a:t> con un interval de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estrecho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lo </a:t>
            </a:r>
            <a:r>
              <a:rPr lang="en-US" dirty="0" err="1"/>
              <a:t>definan</a:t>
            </a:r>
            <a:r>
              <a:rPr lang="en-US" dirty="0"/>
              <a:t>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guías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colono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no </a:t>
            </a:r>
            <a:r>
              <a:rPr lang="en-US" dirty="0" err="1"/>
              <a:t>complicada</a:t>
            </a:r>
            <a:r>
              <a:rPr lang="en-US" dirty="0"/>
              <a:t> </a:t>
            </a:r>
            <a:r>
              <a:rPr lang="en-US" dirty="0" err="1"/>
              <a:t>asintomaticos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muy</a:t>
            </a:r>
            <a:r>
              <a:rPr lang="en-US" dirty="0">
                <a:sym typeface="Wingdings" pitchFamily="2" charset="2"/>
              </a:rPr>
              <a:t> controversial, </a:t>
            </a:r>
            <a:r>
              <a:rPr lang="en-US" dirty="0" err="1">
                <a:sym typeface="Wingdings" pitchFamily="2" charset="2"/>
              </a:rPr>
              <a:t>metanalisis</a:t>
            </a:r>
            <a:r>
              <a:rPr lang="en-US" dirty="0">
                <a:sym typeface="Wingdings" pitchFamily="2" charset="2"/>
              </a:rPr>
              <a:t> con </a:t>
            </a:r>
            <a:r>
              <a:rPr lang="en-US" dirty="0" err="1">
                <a:sym typeface="Wingdings" pitchFamily="2" charset="2"/>
              </a:rPr>
              <a:t>estudios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muy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heterogéneos</a:t>
            </a:r>
            <a:r>
              <a:rPr lang="en-US" dirty="0">
                <a:sym typeface="Wingdings" pitchFamily="2" charset="2"/>
              </a:rPr>
              <a:t>, reports </a:t>
            </a:r>
            <a:r>
              <a:rPr lang="en-US" dirty="0" err="1">
                <a:sym typeface="Wingdings" pitchFamily="2" charset="2"/>
              </a:rPr>
              <a:t>inconsistentes</a:t>
            </a:r>
            <a:r>
              <a:rPr lang="en-US" dirty="0">
                <a:sym typeface="Wingdings" pitchFamily="2" charset="2"/>
              </a:rPr>
              <a:t> de CT para </a:t>
            </a:r>
            <a:r>
              <a:rPr lang="en-US" dirty="0" err="1">
                <a:sym typeface="Wingdings" pitchFamily="2" charset="2"/>
              </a:rPr>
              <a:t>verificar</a:t>
            </a:r>
            <a:r>
              <a:rPr lang="en-US" dirty="0">
                <a:sym typeface="Wingdings" pitchFamily="2" charset="2"/>
              </a:rPr>
              <a:t> la </a:t>
            </a:r>
            <a:r>
              <a:rPr lang="en-US" dirty="0" err="1">
                <a:sym typeface="Wingdings" pitchFamily="2" charset="2"/>
              </a:rPr>
              <a:t>divertifulitis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definiciones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inconsistentes</a:t>
            </a:r>
            <a:r>
              <a:rPr lang="en-US" dirty="0">
                <a:sym typeface="Wingdings" pitchFamily="2" charset="2"/>
              </a:rPr>
              <a:t> entre </a:t>
            </a:r>
            <a:r>
              <a:rPr lang="en-US" dirty="0" err="1">
                <a:sym typeface="Wingdings" pitchFamily="2" charset="2"/>
              </a:rPr>
              <a:t>complicada</a:t>
            </a:r>
            <a:r>
              <a:rPr lang="en-US" dirty="0">
                <a:sym typeface="Wingdings" pitchFamily="2" charset="2"/>
              </a:rPr>
              <a:t> y no, y </a:t>
            </a:r>
            <a:r>
              <a:rPr lang="en-US" dirty="0" err="1">
                <a:sym typeface="Wingdings" pitchFamily="2" charset="2"/>
              </a:rPr>
              <a:t>falta</a:t>
            </a:r>
            <a:r>
              <a:rPr lang="en-US" dirty="0">
                <a:sym typeface="Wingdings" pitchFamily="2" charset="2"/>
              </a:rPr>
              <a:t> de </a:t>
            </a:r>
            <a:r>
              <a:rPr lang="en-US" dirty="0" err="1">
                <a:sym typeface="Wingdings" pitchFamily="2" charset="2"/>
              </a:rPr>
              <a:t>informacion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sobre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sx</a:t>
            </a:r>
            <a:r>
              <a:rPr lang="en-US" dirty="0">
                <a:sym typeface="Wingdings" pitchFamily="2" charset="2"/>
              </a:rPr>
              <a:t> del </a:t>
            </a:r>
            <a:r>
              <a:rPr lang="en-US" dirty="0" err="1">
                <a:sym typeface="Wingdings" pitchFamily="2" charset="2"/>
              </a:rPr>
              <a:t>pte.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tx1"/>
                </a:solidFill>
              </a:rPr>
              <a:t>Pacientes</a:t>
            </a:r>
            <a:r>
              <a:rPr lang="en-US" dirty="0">
                <a:solidFill>
                  <a:schemeClr val="tx1"/>
                </a:solidFill>
              </a:rPr>
              <a:t> con diverticulitis no </a:t>
            </a:r>
            <a:r>
              <a:rPr lang="en-US" dirty="0" err="1">
                <a:solidFill>
                  <a:schemeClr val="tx1"/>
                </a:solidFill>
              </a:rPr>
              <a:t>complicada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tratados</a:t>
            </a:r>
            <a:r>
              <a:rPr lang="en-US" dirty="0">
                <a:solidFill>
                  <a:schemeClr val="tx1"/>
                </a:solidFill>
              </a:rPr>
              <a:t> con </a:t>
            </a:r>
            <a:r>
              <a:rPr lang="en-US" dirty="0" err="1">
                <a:solidFill>
                  <a:schemeClr val="tx1"/>
                </a:solidFill>
              </a:rPr>
              <a:t>manejo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conservador</a:t>
            </a:r>
            <a:r>
              <a:rPr lang="en-US" dirty="0">
                <a:solidFill>
                  <a:schemeClr val="tx1"/>
                </a:solidFill>
              </a:rPr>
              <a:t> (2C)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GUIA CCR COLOMBIANA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/>
              <a:t>Sin FR </a:t>
            </a:r>
            <a:r>
              <a:rPr lang="en-US" sz="1200" dirty="0" err="1"/>
              <a:t>personales</a:t>
            </a:r>
            <a:r>
              <a:rPr lang="en-US" sz="1200" dirty="0"/>
              <a:t> </a:t>
            </a:r>
            <a:r>
              <a:rPr lang="en-US" sz="1200" dirty="0" err="1"/>
              <a:t>ni</a:t>
            </a:r>
            <a:r>
              <a:rPr lang="en-US" sz="1200" dirty="0"/>
              <a:t> AP </a:t>
            </a:r>
            <a:r>
              <a:rPr lang="en-US" sz="1200" dirty="0" err="1"/>
              <a:t>familiares</a:t>
            </a:r>
            <a:r>
              <a:rPr lang="en-US" sz="1200" dirty="0"/>
              <a:t> o CCR (1 familiar dx </a:t>
            </a:r>
            <a:r>
              <a:rPr lang="en-US" sz="1200" dirty="0" err="1"/>
              <a:t>despues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55 </a:t>
            </a:r>
            <a:r>
              <a:rPr lang="en-US" sz="1200" dirty="0" err="1"/>
              <a:t>años</a:t>
            </a:r>
            <a:r>
              <a:rPr lang="en-US" sz="1200" dirty="0"/>
              <a:t>) o </a:t>
            </a:r>
            <a:r>
              <a:rPr lang="en-US" sz="1200" dirty="0" err="1"/>
              <a:t>pólipos</a:t>
            </a:r>
            <a:r>
              <a:rPr lang="en-US" sz="1200" dirty="0"/>
              <a:t> </a:t>
            </a:r>
            <a:r>
              <a:rPr lang="en-US" sz="1200" dirty="0" err="1"/>
              <a:t>hiperplásicos</a:t>
            </a:r>
            <a:r>
              <a:rPr lang="en-US" sz="1200" dirty="0"/>
              <a:t> del colon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 err="1">
                <a:sym typeface="Wingdings" pitchFamily="2" charset="2"/>
              </a:rPr>
              <a:t>colonoscopia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cada</a:t>
            </a:r>
            <a:r>
              <a:rPr lang="en-US" sz="1200" dirty="0">
                <a:sym typeface="Wingdings" pitchFamily="2" charset="2"/>
              </a:rPr>
              <a:t> 10 </a:t>
            </a:r>
            <a:r>
              <a:rPr lang="en-US" sz="1200" dirty="0" err="1">
                <a:sym typeface="Wingdings" pitchFamily="2" charset="2"/>
              </a:rPr>
              <a:t>años</a:t>
            </a:r>
            <a:r>
              <a:rPr lang="en-US" sz="1200" dirty="0">
                <a:sym typeface="Wingdings" pitchFamily="2" charset="2"/>
              </a:rPr>
              <a:t> a </a:t>
            </a:r>
            <a:r>
              <a:rPr lang="en-US" sz="1200" dirty="0" err="1">
                <a:sym typeface="Wingdings" pitchFamily="2" charset="2"/>
              </a:rPr>
              <a:t>partir</a:t>
            </a:r>
            <a:r>
              <a:rPr lang="en-US" sz="1200" dirty="0">
                <a:sym typeface="Wingdings" pitchFamily="2" charset="2"/>
              </a:rPr>
              <a:t> de </a:t>
            </a:r>
            <a:r>
              <a:rPr lang="en-US" sz="1200" dirty="0" err="1">
                <a:sym typeface="Wingdings" pitchFamily="2" charset="2"/>
              </a:rPr>
              <a:t>los</a:t>
            </a:r>
            <a:r>
              <a:rPr lang="en-US" sz="1200" dirty="0">
                <a:sym typeface="Wingdings" pitchFamily="2" charset="2"/>
              </a:rPr>
              <a:t> 50 </a:t>
            </a:r>
            <a:r>
              <a:rPr lang="en-US" sz="1200" dirty="0" err="1">
                <a:sym typeface="Wingdings" pitchFamily="2" charset="2"/>
              </a:rPr>
              <a:t>años</a:t>
            </a:r>
            <a:endParaRPr lang="en-US" sz="1200" dirty="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sym typeface="Wingdings" pitchFamily="2" charset="2"/>
              </a:rPr>
              <a:t>AF CCR (&gt;1 familiar dx antes de </a:t>
            </a:r>
            <a:r>
              <a:rPr lang="en-US" sz="1200" dirty="0" err="1">
                <a:sym typeface="Wingdings" pitchFamily="2" charset="2"/>
              </a:rPr>
              <a:t>los</a:t>
            </a:r>
            <a:r>
              <a:rPr lang="en-US" sz="1200" dirty="0">
                <a:sym typeface="Wingdings" pitchFamily="2" charset="2"/>
              </a:rPr>
              <a:t> 55 </a:t>
            </a:r>
            <a:r>
              <a:rPr lang="en-US" sz="1200" dirty="0" err="1">
                <a:sym typeface="Wingdings" pitchFamily="2" charset="2"/>
              </a:rPr>
              <a:t>años</a:t>
            </a:r>
            <a:r>
              <a:rPr lang="en-US" sz="1200" dirty="0">
                <a:sym typeface="Wingdings" pitchFamily="2" charset="2"/>
              </a:rPr>
              <a:t> o ≥2 </a:t>
            </a:r>
            <a:r>
              <a:rPr lang="en-US" sz="1200" dirty="0" err="1">
                <a:sym typeface="Wingdings" pitchFamily="2" charset="2"/>
              </a:rPr>
              <a:t>familiares</a:t>
            </a:r>
            <a:r>
              <a:rPr lang="en-US" sz="1200" dirty="0">
                <a:sym typeface="Wingdings" pitchFamily="2" charset="2"/>
              </a:rPr>
              <a:t>)  </a:t>
            </a:r>
            <a:r>
              <a:rPr lang="en-US" sz="1200" dirty="0" err="1">
                <a:sym typeface="Wingdings" pitchFamily="2" charset="2"/>
              </a:rPr>
              <a:t>cada</a:t>
            </a:r>
            <a:r>
              <a:rPr lang="en-US" sz="1200" dirty="0">
                <a:sym typeface="Wingdings" pitchFamily="2" charset="2"/>
              </a:rPr>
              <a:t> 5 </a:t>
            </a:r>
            <a:r>
              <a:rPr lang="en-US" sz="1200" dirty="0" err="1">
                <a:sym typeface="Wingdings" pitchFamily="2" charset="2"/>
              </a:rPr>
              <a:t>años</a:t>
            </a:r>
            <a:r>
              <a:rPr lang="en-US" sz="1200" dirty="0">
                <a:sym typeface="Wingdings" pitchFamily="2" charset="2"/>
              </a:rPr>
              <a:t> a </a:t>
            </a:r>
            <a:r>
              <a:rPr lang="en-US" sz="1200" dirty="0" err="1">
                <a:sym typeface="Wingdings" pitchFamily="2" charset="2"/>
              </a:rPr>
              <a:t>partir</a:t>
            </a:r>
            <a:r>
              <a:rPr lang="en-US" sz="1200" dirty="0">
                <a:sym typeface="Wingdings" pitchFamily="2" charset="2"/>
              </a:rPr>
              <a:t> de </a:t>
            </a:r>
            <a:r>
              <a:rPr lang="en-US" sz="1200" dirty="0" err="1">
                <a:sym typeface="Wingdings" pitchFamily="2" charset="2"/>
              </a:rPr>
              <a:t>los</a:t>
            </a:r>
            <a:r>
              <a:rPr lang="en-US" sz="1200" dirty="0">
                <a:sym typeface="Wingdings" pitchFamily="2" charset="2"/>
              </a:rPr>
              <a:t> 40 </a:t>
            </a:r>
            <a:r>
              <a:rPr lang="en-US" sz="1200" dirty="0" err="1">
                <a:sym typeface="Wingdings" pitchFamily="2" charset="2"/>
              </a:rPr>
              <a:t>años</a:t>
            </a:r>
            <a:endParaRPr lang="en-US" sz="1200" dirty="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sym typeface="Wingdings" pitchFamily="2" charset="2"/>
              </a:rPr>
              <a:t>AF </a:t>
            </a:r>
            <a:r>
              <a:rPr lang="en-US" sz="1200" dirty="0" err="1">
                <a:sym typeface="Wingdings" pitchFamily="2" charset="2"/>
              </a:rPr>
              <a:t>poliposis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adenomatosa</a:t>
            </a:r>
            <a:r>
              <a:rPr lang="en-US" sz="1200" dirty="0">
                <a:sym typeface="Wingdings" pitchFamily="2" charset="2"/>
              </a:rPr>
              <a:t> familiar  </a:t>
            </a:r>
            <a:r>
              <a:rPr lang="en-US" sz="1200" dirty="0" err="1"/>
              <a:t>colonoscopia</a:t>
            </a:r>
            <a:r>
              <a:rPr lang="en-US" sz="1200" dirty="0"/>
              <a:t> </a:t>
            </a:r>
            <a:r>
              <a:rPr lang="en-US" sz="1200" dirty="0" err="1"/>
              <a:t>anual</a:t>
            </a:r>
            <a:r>
              <a:rPr lang="en-US" sz="1200" dirty="0"/>
              <a:t> a </a:t>
            </a:r>
            <a:r>
              <a:rPr lang="en-US" sz="1200" dirty="0" err="1"/>
              <a:t>partir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12 a 15 </a:t>
            </a:r>
            <a:r>
              <a:rPr lang="en-US" sz="1200" dirty="0" err="1"/>
              <a:t>años</a:t>
            </a:r>
            <a:r>
              <a:rPr lang="en-US" sz="1200" dirty="0"/>
              <a:t>, hasta </a:t>
            </a:r>
            <a:r>
              <a:rPr lang="en-US" sz="1200" dirty="0" err="1"/>
              <a:t>los</a:t>
            </a:r>
            <a:r>
              <a:rPr lang="en-US" sz="1200" dirty="0"/>
              <a:t> 30-35 </a:t>
            </a:r>
            <a:r>
              <a:rPr lang="en-US" sz="1200" dirty="0" err="1"/>
              <a:t>años</a:t>
            </a:r>
            <a:r>
              <a:rPr lang="en-US" sz="1200" dirty="0"/>
              <a:t> de </a:t>
            </a:r>
            <a:r>
              <a:rPr lang="en-US" sz="1200" dirty="0" err="1"/>
              <a:t>edad</a:t>
            </a:r>
            <a:r>
              <a:rPr lang="en-US" sz="1200" dirty="0"/>
              <a:t> y </a:t>
            </a:r>
            <a:r>
              <a:rPr lang="en-US" sz="1200" dirty="0" err="1"/>
              <a:t>luego</a:t>
            </a:r>
            <a:r>
              <a:rPr lang="en-US" sz="1200" dirty="0"/>
              <a:t> se </a:t>
            </a:r>
            <a:r>
              <a:rPr lang="en-US" sz="1200" dirty="0" err="1"/>
              <a:t>sugiere</a:t>
            </a:r>
            <a:r>
              <a:rPr lang="en-US" sz="1200" dirty="0"/>
              <a:t> </a:t>
            </a:r>
            <a:r>
              <a:rPr lang="en-US" sz="1200" dirty="0" err="1"/>
              <a:t>continuar</a:t>
            </a:r>
            <a:r>
              <a:rPr lang="en-US" sz="1200" dirty="0"/>
              <a:t> la </a:t>
            </a:r>
            <a:r>
              <a:rPr lang="en-US" sz="1200" dirty="0" err="1"/>
              <a:t>tamización</a:t>
            </a:r>
            <a:r>
              <a:rPr lang="en-US" sz="1200" dirty="0"/>
              <a:t> </a:t>
            </a:r>
            <a:r>
              <a:rPr lang="en-US" sz="1200" dirty="0" err="1"/>
              <a:t>cada</a:t>
            </a:r>
            <a:r>
              <a:rPr lang="en-US" sz="1200" dirty="0"/>
              <a:t> </a:t>
            </a:r>
            <a:r>
              <a:rPr lang="en-US" sz="1200" dirty="0" err="1"/>
              <a:t>cinco</a:t>
            </a:r>
            <a:r>
              <a:rPr lang="en-US" sz="1200" dirty="0"/>
              <a:t> </a:t>
            </a:r>
            <a:r>
              <a:rPr lang="en-US" sz="1200" dirty="0" err="1"/>
              <a:t>años</a:t>
            </a:r>
            <a:r>
              <a:rPr lang="en-US" sz="12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 err="1"/>
              <a:t>Riesgo</a:t>
            </a:r>
            <a:r>
              <a:rPr lang="en-US" sz="1200" dirty="0"/>
              <a:t> o AF CCRH no </a:t>
            </a:r>
            <a:r>
              <a:rPr lang="en-US" sz="1200" dirty="0" err="1"/>
              <a:t>polipósico</a:t>
            </a:r>
            <a:r>
              <a:rPr lang="en-US" sz="1200" dirty="0"/>
              <a:t>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 err="1">
                <a:sym typeface="Wingdings" pitchFamily="2" charset="2"/>
              </a:rPr>
              <a:t>c</a:t>
            </a:r>
            <a:r>
              <a:rPr lang="en-US" sz="1200" dirty="0" err="1"/>
              <a:t>olonoscopia</a:t>
            </a:r>
            <a:r>
              <a:rPr lang="en-US" sz="1200" dirty="0"/>
              <a:t> </a:t>
            </a:r>
            <a:r>
              <a:rPr lang="en-US" sz="1200" dirty="0" err="1"/>
              <a:t>cada</a:t>
            </a:r>
            <a:r>
              <a:rPr lang="en-US" sz="1200" dirty="0"/>
              <a:t> dos </a:t>
            </a:r>
            <a:r>
              <a:rPr lang="en-US" sz="1200" dirty="0" err="1"/>
              <a:t>años</a:t>
            </a:r>
            <a:r>
              <a:rPr lang="en-US" sz="1200" dirty="0"/>
              <a:t>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 err="1"/>
              <a:t>desde</a:t>
            </a:r>
            <a:r>
              <a:rPr lang="en-US" sz="1200" dirty="0"/>
              <a:t> </a:t>
            </a:r>
            <a:r>
              <a:rPr lang="en-US" sz="1200" dirty="0" err="1"/>
              <a:t>los</a:t>
            </a:r>
            <a:r>
              <a:rPr lang="en-US" sz="1200" dirty="0"/>
              <a:t> 20 a 25 </a:t>
            </a:r>
            <a:r>
              <a:rPr lang="en-US" sz="1200" dirty="0" err="1"/>
              <a:t>años</a:t>
            </a: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 err="1"/>
              <a:t>Pacientes</a:t>
            </a:r>
            <a:r>
              <a:rPr lang="en-US" sz="1200" dirty="0"/>
              <a:t> con EII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 err="1">
                <a:sym typeface="Wingdings" pitchFamily="2" charset="2"/>
              </a:rPr>
              <a:t>Determinado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por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su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riesgo</a:t>
            </a:r>
            <a:r>
              <a:rPr lang="en-US" sz="1200" dirty="0">
                <a:sym typeface="Wingdings" pitchFamily="2" charset="2"/>
              </a:rPr>
              <a:t> y </a:t>
            </a:r>
            <a:r>
              <a:rPr lang="en-US" sz="1200" dirty="0" err="1">
                <a:sym typeface="Wingdings" pitchFamily="2" charset="2"/>
              </a:rPr>
              <a:t>hallazgos</a:t>
            </a:r>
            <a:r>
              <a:rPr lang="en-US" sz="1200" dirty="0">
                <a:sym typeface="Wingdings" pitchFamily="2" charset="2"/>
              </a:rPr>
              <a:t> de la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 err="1">
                <a:sym typeface="Wingdings" pitchFamily="2" charset="2"/>
              </a:rPr>
              <a:t>última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colonoscopia</a:t>
            </a:r>
            <a:r>
              <a:rPr lang="en-US" sz="1200" dirty="0">
                <a:sym typeface="Wingdings" pitchFamily="2" charset="2"/>
              </a:rPr>
              <a:t> (5-3-1 </a:t>
            </a:r>
            <a:r>
              <a:rPr lang="en-US" sz="1200" dirty="0" err="1">
                <a:sym typeface="Wingdings" pitchFamily="2" charset="2"/>
              </a:rPr>
              <a:t>año</a:t>
            </a:r>
            <a:r>
              <a:rPr lang="en-US" sz="1200" dirty="0">
                <a:sym typeface="Wingdings" pitchFamily="2" charset="2"/>
              </a:rPr>
              <a:t>)</a:t>
            </a:r>
            <a:r>
              <a:rPr lang="en-US" sz="1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08EF9-6305-3049-A471-057C18A939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9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Obesidad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por </a:t>
            </a:r>
            <a:r>
              <a:rPr lang="en-US" dirty="0" err="1">
                <a:sym typeface="Wingdings" pitchFamily="2" charset="2"/>
              </a:rPr>
              <a:t>cada</a:t>
            </a:r>
            <a:r>
              <a:rPr lang="en-US" dirty="0">
                <a:sym typeface="Wingdings" pitchFamily="2" charset="2"/>
              </a:rPr>
              <a:t> 5 </a:t>
            </a:r>
            <a:r>
              <a:rPr lang="en-US" dirty="0" err="1">
                <a:sym typeface="Wingdings" pitchFamily="2" charset="2"/>
              </a:rPr>
              <a:t>unidades</a:t>
            </a:r>
            <a:r>
              <a:rPr lang="en-US" dirty="0">
                <a:sym typeface="Wingdings" pitchFamily="2" charset="2"/>
              </a:rPr>
              <a:t> de IMC, el </a:t>
            </a:r>
            <a:r>
              <a:rPr lang="en-US" dirty="0" err="1">
                <a:sym typeface="Wingdings" pitchFamily="2" charset="2"/>
              </a:rPr>
              <a:t>riesgo</a:t>
            </a:r>
            <a:r>
              <a:rPr lang="en-US" dirty="0">
                <a:sym typeface="Wingdings" pitchFamily="2" charset="2"/>
              </a:rPr>
              <a:t> de </a:t>
            </a:r>
            <a:r>
              <a:rPr lang="en-US" dirty="0" err="1">
                <a:sym typeface="Wingdings" pitchFamily="2" charset="2"/>
              </a:rPr>
              <a:t>enfermedad</a:t>
            </a:r>
            <a:r>
              <a:rPr lang="en-US" dirty="0">
                <a:sym typeface="Wingdings" pitchFamily="2" charset="2"/>
              </a:rPr>
              <a:t> diverticular, diverticulitis y </a:t>
            </a:r>
            <a:r>
              <a:rPr lang="en-US" dirty="0" err="1">
                <a:sym typeface="Wingdings" pitchFamily="2" charset="2"/>
              </a:rPr>
              <a:t>complicaciones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aumenta</a:t>
            </a:r>
            <a:r>
              <a:rPr lang="en-US" dirty="0">
                <a:sym typeface="Wingdings" pitchFamily="2" charset="2"/>
              </a:rPr>
              <a:t> 1.28, 1.3 y 1.2 </a:t>
            </a:r>
            <a:r>
              <a:rPr lang="en-US" dirty="0" err="1">
                <a:sym typeface="Wingdings" pitchFamily="2" charset="2"/>
              </a:rPr>
              <a:t>veces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respectivamente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- </a:t>
            </a:r>
            <a:r>
              <a:rPr lang="en-US" dirty="0" err="1">
                <a:sym typeface="Wingdings" pitchFamily="2" charset="2"/>
              </a:rPr>
              <a:t>Genética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Enfermedades</a:t>
            </a:r>
            <a:r>
              <a:rPr lang="en-US" dirty="0">
                <a:sym typeface="Wingdings" pitchFamily="2" charset="2"/>
              </a:rPr>
              <a:t> del </a:t>
            </a:r>
            <a:r>
              <a:rPr lang="en-US" dirty="0" err="1">
                <a:sym typeface="Wingdings" pitchFamily="2" charset="2"/>
              </a:rPr>
              <a:t>tejido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conectivo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como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Enhlers</a:t>
            </a:r>
            <a:r>
              <a:rPr lang="en-US" dirty="0">
                <a:sym typeface="Wingdings" pitchFamily="2" charset="2"/>
              </a:rPr>
              <a:t>-Danlos y Marfan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- Más </a:t>
            </a:r>
            <a:r>
              <a:rPr lang="en-US" dirty="0" err="1"/>
              <a:t>común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hombres hasta los 60 </a:t>
            </a:r>
            <a:r>
              <a:rPr lang="en-US" dirty="0" err="1"/>
              <a:t>años</a:t>
            </a:r>
            <a:r>
              <a:rPr lang="en-US" dirty="0"/>
              <a:t>, </a:t>
            </a:r>
            <a:r>
              <a:rPr lang="en-US" dirty="0" err="1"/>
              <a:t>luego</a:t>
            </a:r>
            <a:r>
              <a:rPr lang="en-US" dirty="0"/>
              <a:t> es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mujeres</a:t>
            </a:r>
            <a:r>
              <a:rPr lang="en-US" dirty="0"/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- La </a:t>
            </a:r>
            <a:r>
              <a:rPr lang="en-US" dirty="0" err="1"/>
              <a:t>prevalencia</a:t>
            </a:r>
            <a:r>
              <a:rPr lang="en-US" dirty="0"/>
              <a:t> de </a:t>
            </a:r>
            <a:r>
              <a:rPr lang="en-US" dirty="0" err="1"/>
              <a:t>hospitalizaciòn</a:t>
            </a:r>
            <a:r>
              <a:rPr lang="en-US" dirty="0"/>
              <a:t> es mayor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blancos</a:t>
            </a:r>
            <a:r>
              <a:rPr lang="en-US" dirty="0"/>
              <a:t> y </a:t>
            </a:r>
            <a:r>
              <a:rPr lang="en-US" dirty="0" err="1"/>
              <a:t>menor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asiaticos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mostrado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tenga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efecto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protector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entre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diverticulosis.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contradictoria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demuestra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dificultad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debido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complejidad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metodología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habitos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dietarios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latencia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diverticulos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Pero hasta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ahora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ha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llegado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consenso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beneficioso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debe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recomendarse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Dietary Reference Intakes recommends consumption of 14 g of dietary fiber per 1,000 kcal of diet, or 25 g for adult women and 38 g for adult men 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ocurrir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del colon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Principalmente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el </a:t>
            </a:r>
            <a:r>
              <a:rPr lang="en-US" dirty="0" err="1">
                <a:sym typeface="Wingdings" pitchFamily="2" charset="2"/>
              </a:rPr>
              <a:t>sigmoides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Raro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colon derecho </a:t>
            </a:r>
            <a:r>
              <a:rPr lang="en-US" dirty="0" err="1">
                <a:sym typeface="Wingdings" pitchFamily="2" charset="2"/>
              </a:rPr>
              <a:t>pero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más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común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paíeses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orientales</a:t>
            </a:r>
            <a:endParaRPr lang="en-US" dirty="0">
              <a:sym typeface="Wingdings" pitchFamily="2" charset="2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432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Prevalencia</a:t>
            </a:r>
            <a:r>
              <a:rPr lang="en-US" dirty="0"/>
              <a:t> diverticulosis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la población es </a:t>
            </a:r>
            <a:r>
              <a:rPr lang="en-US" dirty="0" err="1"/>
              <a:t>dificil</a:t>
            </a:r>
            <a:r>
              <a:rPr lang="en-US" dirty="0"/>
              <a:t> de </a:t>
            </a:r>
            <a:r>
              <a:rPr lang="en-US" dirty="0" err="1"/>
              <a:t>estimar</a:t>
            </a:r>
            <a:r>
              <a:rPr lang="en-US" dirty="0"/>
              <a:t> y </a:t>
            </a:r>
            <a:r>
              <a:rPr lang="en-US" dirty="0" err="1"/>
              <a:t>tiene</a:t>
            </a:r>
            <a:r>
              <a:rPr lang="en-US" dirty="0"/>
              <a:t> gran </a:t>
            </a:r>
            <a:r>
              <a:rPr lang="en-US" dirty="0" err="1"/>
              <a:t>variabilidad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la </a:t>
            </a:r>
            <a:r>
              <a:rPr lang="en-US" dirty="0" err="1"/>
              <a:t>mayoría</a:t>
            </a:r>
            <a:r>
              <a:rPr lang="en-US" dirty="0"/>
              <a:t>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/>
              <a:t>asíntomáticos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la </a:t>
            </a:r>
            <a:r>
              <a:rPr lang="en-US" dirty="0" err="1"/>
              <a:t>vida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 </a:t>
            </a:r>
            <a:r>
              <a:rPr lang="en-US" dirty="0" err="1"/>
              <a:t>incidencia</a:t>
            </a:r>
            <a:r>
              <a:rPr lang="en-US" dirty="0"/>
              <a:t> de la diverticulitis </a:t>
            </a:r>
            <a:r>
              <a:rPr lang="en-US" dirty="0" err="1"/>
              <a:t>aumenta</a:t>
            </a:r>
            <a:r>
              <a:rPr lang="en-US" dirty="0"/>
              <a:t> con la </a:t>
            </a:r>
            <a:r>
              <a:rPr lang="en-US" dirty="0" err="1"/>
              <a:t>edad</a:t>
            </a:r>
            <a:r>
              <a:rPr lang="en-US" dirty="0"/>
              <a:t>, sin embargo se ha </a:t>
            </a:r>
            <a:r>
              <a:rPr lang="en-US" dirty="0" err="1"/>
              <a:t>evidenciado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ultimas</a:t>
            </a:r>
            <a:r>
              <a:rPr lang="en-US" dirty="0"/>
              <a:t> </a:t>
            </a:r>
            <a:r>
              <a:rPr lang="en-US" dirty="0" err="1"/>
              <a:t>décadas</a:t>
            </a:r>
            <a:r>
              <a:rPr lang="en-US" dirty="0"/>
              <a:t> que la </a:t>
            </a:r>
            <a:r>
              <a:rPr lang="en-US" dirty="0" err="1"/>
              <a:t>incidencia</a:t>
            </a:r>
            <a:r>
              <a:rPr lang="en-US" dirty="0"/>
              <a:t> de diverticulitis a </a:t>
            </a:r>
            <a:r>
              <a:rPr lang="en-US" dirty="0" err="1"/>
              <a:t>incrementado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principalmente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jóvenes</a:t>
            </a:r>
            <a:r>
              <a:rPr lang="en-US" dirty="0"/>
              <a:t> &lt;45 </a:t>
            </a:r>
            <a:r>
              <a:rPr lang="en-US" dirty="0" err="1"/>
              <a:t>años</a:t>
            </a:r>
            <a:r>
              <a:rPr lang="en-US" dirty="0"/>
              <a:t> hasta un 26%. </a:t>
            </a:r>
            <a:r>
              <a:rPr lang="en-US" dirty="0" err="1">
                <a:sym typeface="Wingdings" pitchFamily="2" charset="2"/>
              </a:rPr>
              <a:t>Incremento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anual</a:t>
            </a:r>
            <a:r>
              <a:rPr lang="en-US" dirty="0">
                <a:sym typeface="Wingdings" pitchFamily="2" charset="2"/>
              </a:rPr>
              <a:t> del 3-7.5%  </a:t>
            </a:r>
            <a:r>
              <a:rPr lang="en-US" dirty="0" err="1">
                <a:sym typeface="Wingdings" pitchFamily="2" charset="2"/>
              </a:rPr>
              <a:t>envejecimiento</a:t>
            </a:r>
            <a:r>
              <a:rPr lang="en-US" dirty="0">
                <a:sym typeface="Wingdings" pitchFamily="2" charset="2"/>
              </a:rPr>
              <a:t> de la población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itchFamily="2" charset="2"/>
              </a:rPr>
              <a:t>4% van a presenter diverticulitis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Las </a:t>
            </a:r>
            <a:r>
              <a:rPr lang="en-US" dirty="0" err="1"/>
              <a:t>más</a:t>
            </a:r>
            <a:r>
              <a:rPr lang="en-US" dirty="0"/>
              <a:t> communes </a:t>
            </a:r>
            <a:r>
              <a:rPr lang="en-US" dirty="0" err="1"/>
              <a:t>aprox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70% son el </a:t>
            </a:r>
            <a:r>
              <a:rPr lang="en-US" dirty="0" err="1"/>
              <a:t>flegmón</a:t>
            </a:r>
            <a:r>
              <a:rPr lang="en-US" dirty="0"/>
              <a:t> o el </a:t>
            </a:r>
            <a:r>
              <a:rPr lang="en-US" dirty="0" err="1"/>
              <a:t>absceso</a:t>
            </a:r>
            <a:r>
              <a:rPr lang="en-US" dirty="0"/>
              <a:t>. La </a:t>
            </a:r>
            <a:r>
              <a:rPr lang="en-US" dirty="0" err="1"/>
              <a:t>mortalidad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es </a:t>
            </a:r>
            <a:r>
              <a:rPr lang="en-US" dirty="0" err="1"/>
              <a:t>mayoraprox</a:t>
            </a:r>
            <a:r>
              <a:rPr lang="en-US" dirty="0"/>
              <a:t> 20% </a:t>
            </a:r>
            <a:r>
              <a:rPr lang="en-US" dirty="0" err="1"/>
              <a:t>comparada</a:t>
            </a:r>
            <a:r>
              <a:rPr lang="en-US" dirty="0"/>
              <a:t> con </a:t>
            </a:r>
            <a:r>
              <a:rPr lang="en-US" dirty="0" err="1"/>
              <a:t>aquellos</a:t>
            </a:r>
            <a:r>
              <a:rPr lang="en-US" dirty="0"/>
              <a:t> con diverticulitis no </a:t>
            </a:r>
            <a:r>
              <a:rPr lang="en-US" dirty="0" err="1"/>
              <a:t>complicada</a:t>
            </a:r>
            <a:r>
              <a:rPr lang="en-US" dirty="0"/>
              <a:t> </a:t>
            </a:r>
            <a:r>
              <a:rPr lang="en-US" dirty="0" err="1"/>
              <a:t>aprox</a:t>
            </a:r>
            <a:r>
              <a:rPr lang="en-US" dirty="0"/>
              <a:t> 4%.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Antes se </a:t>
            </a:r>
            <a:r>
              <a:rPr lang="en-US" dirty="0" err="1"/>
              <a:t>pensaba</a:t>
            </a:r>
            <a:r>
              <a:rPr lang="en-US" dirty="0"/>
              <a:t> que la diverticulitis era una </a:t>
            </a:r>
            <a:r>
              <a:rPr lang="en-US" dirty="0" err="1"/>
              <a:t>enfermedad</a:t>
            </a:r>
            <a:r>
              <a:rPr lang="en-US" dirty="0"/>
              <a:t> </a:t>
            </a:r>
            <a:r>
              <a:rPr lang="en-US" dirty="0" err="1"/>
              <a:t>progresiva</a:t>
            </a:r>
            <a:r>
              <a:rPr lang="en-US" dirty="0"/>
              <a:t> y que el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presentar</a:t>
            </a:r>
            <a:r>
              <a:rPr lang="en-US" dirty="0"/>
              <a:t> las </a:t>
            </a:r>
            <a:r>
              <a:rPr lang="en-US" dirty="0" err="1"/>
              <a:t>complicaciones</a:t>
            </a:r>
            <a:r>
              <a:rPr lang="en-US" dirty="0"/>
              <a:t> se </a:t>
            </a:r>
            <a:r>
              <a:rPr lang="en-US" dirty="0" err="1"/>
              <a:t>asociaba</a:t>
            </a:r>
            <a:r>
              <a:rPr lang="en-US" dirty="0"/>
              <a:t> al </a:t>
            </a:r>
            <a:r>
              <a:rPr lang="en-US" dirty="0" err="1"/>
              <a:t>numero</a:t>
            </a:r>
            <a:r>
              <a:rPr lang="en-US" dirty="0"/>
              <a:t> de </a:t>
            </a:r>
            <a:r>
              <a:rPr lang="en-US" dirty="0" err="1"/>
              <a:t>episodios</a:t>
            </a:r>
            <a:r>
              <a:rPr lang="en-US" dirty="0"/>
              <a:t> </a:t>
            </a:r>
            <a:r>
              <a:rPr lang="en-US" dirty="0" err="1"/>
              <a:t>presentados</a:t>
            </a:r>
            <a:r>
              <a:rPr lang="en-US" dirty="0"/>
              <a:t>. Sin embargo </a:t>
            </a:r>
            <a:r>
              <a:rPr lang="en-US" dirty="0" err="1"/>
              <a:t>ahora</a:t>
            </a:r>
            <a:r>
              <a:rPr lang="en-US" dirty="0"/>
              <a:t> se ha visto que el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complicaciones</a:t>
            </a:r>
            <a:r>
              <a:rPr lang="en-US" dirty="0"/>
              <a:t> con </a:t>
            </a:r>
            <a:r>
              <a:rPr lang="en-US" dirty="0" err="1"/>
              <a:t>excepcion</a:t>
            </a:r>
            <a:r>
              <a:rPr lang="en-US" dirty="0"/>
              <a:t> de la fistula, </a:t>
            </a:r>
            <a:r>
              <a:rPr lang="en-US" dirty="0" err="1"/>
              <a:t>ocurren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comunmente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primer </a:t>
            </a:r>
            <a:r>
              <a:rPr lang="en-US" dirty="0" err="1"/>
              <a:t>episodio</a:t>
            </a:r>
            <a:r>
              <a:rPr lang="en-US" dirty="0"/>
              <a:t> y no </a:t>
            </a:r>
            <a:r>
              <a:rPr lang="en-US" dirty="0" err="1"/>
              <a:t>durante</a:t>
            </a:r>
            <a:r>
              <a:rPr lang="en-US" dirty="0"/>
              <a:t> los </a:t>
            </a:r>
            <a:r>
              <a:rPr lang="en-US" dirty="0" err="1"/>
              <a:t>episodios</a:t>
            </a:r>
            <a:r>
              <a:rPr lang="en-US" dirty="0"/>
              <a:t> </a:t>
            </a:r>
            <a:r>
              <a:rPr lang="en-US" dirty="0" err="1"/>
              <a:t>siguientes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730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 Imagen de la </a:t>
            </a:r>
            <a:r>
              <a:rPr lang="en-US" dirty="0" err="1"/>
              <a:t>guía</a:t>
            </a:r>
            <a:r>
              <a:rPr lang="en-US" dirty="0"/>
              <a:t> </a:t>
            </a:r>
            <a:r>
              <a:rPr lang="en-US" dirty="0" err="1"/>
              <a:t>europea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Gran </a:t>
            </a:r>
            <a:r>
              <a:rPr lang="en-US" dirty="0" err="1"/>
              <a:t>variedad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definiciones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las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énfasis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procurer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consenso</a:t>
            </a:r>
            <a:r>
              <a:rPr lang="en-US" dirty="0"/>
              <a:t> y usar los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términos</a:t>
            </a:r>
            <a:endParaRPr lang="en-US" dirty="0"/>
          </a:p>
          <a:p>
            <a:endParaRPr lang="en-US" dirty="0"/>
          </a:p>
          <a:p>
            <a:r>
              <a:rPr lang="en-US" dirty="0"/>
              <a:t>Diverticulosis: </a:t>
            </a:r>
            <a:r>
              <a:rPr lang="en-US" sz="1200" dirty="0" err="1"/>
              <a:t>Presencia</a:t>
            </a:r>
            <a:r>
              <a:rPr lang="en-US" sz="1200" dirty="0"/>
              <a:t> </a:t>
            </a:r>
            <a:r>
              <a:rPr lang="en-US" sz="1200" dirty="0" err="1"/>
              <a:t>asintomática</a:t>
            </a:r>
            <a:r>
              <a:rPr lang="en-US" sz="1200" dirty="0"/>
              <a:t> de </a:t>
            </a:r>
            <a:r>
              <a:rPr lang="en-US" sz="1200" dirty="0" err="1"/>
              <a:t>diverticulos</a:t>
            </a:r>
            <a:r>
              <a:rPr lang="en-US" dirty="0"/>
              <a:t>. Se </a:t>
            </a:r>
            <a:r>
              <a:rPr lang="en-US" dirty="0" err="1"/>
              <a:t>desarrolla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mayoría</a:t>
            </a:r>
            <a:r>
              <a:rPr lang="en-US" dirty="0"/>
              <a:t> de población occidental y se </a:t>
            </a:r>
            <a:r>
              <a:rPr lang="en-US" dirty="0" err="1"/>
              <a:t>relaciona</a:t>
            </a:r>
            <a:r>
              <a:rPr lang="en-US" dirty="0"/>
              <a:t> con la </a:t>
            </a:r>
            <a:r>
              <a:rPr lang="en-US" dirty="0" err="1"/>
              <a:t>edad</a:t>
            </a:r>
            <a:r>
              <a:rPr lang="en-US" dirty="0"/>
              <a:t>. </a:t>
            </a:r>
            <a:r>
              <a:rPr lang="en-US" sz="1200" dirty="0"/>
              <a:t>No es per se </a:t>
            </a:r>
            <a:r>
              <a:rPr lang="en-US" sz="1200" dirty="0" err="1"/>
              <a:t>enfermedad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Enfermedad</a:t>
            </a:r>
            <a:r>
              <a:rPr lang="en-US" dirty="0"/>
              <a:t> diverticular no </a:t>
            </a:r>
            <a:r>
              <a:rPr lang="en-US" dirty="0" err="1"/>
              <a:t>complicada</a:t>
            </a:r>
            <a:r>
              <a:rPr lang="en-US" dirty="0"/>
              <a:t>: </a:t>
            </a:r>
            <a:r>
              <a:rPr lang="en-US" dirty="0" err="1"/>
              <a:t>aquella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presenta</a:t>
            </a:r>
            <a:r>
              <a:rPr lang="en-US" dirty="0"/>
              <a:t> dolor abdominal, distension y </a:t>
            </a:r>
            <a:r>
              <a:rPr lang="en-US" dirty="0" err="1"/>
              <a:t>cambios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hábito</a:t>
            </a:r>
            <a:r>
              <a:rPr lang="en-US" dirty="0"/>
              <a:t> intestinal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AUSENCIA</a:t>
            </a:r>
            <a:r>
              <a:rPr lang="en-US" dirty="0"/>
              <a:t> DE </a:t>
            </a:r>
            <a:r>
              <a:rPr lang="en-US" dirty="0" err="1"/>
              <a:t>INFLAMACIÓN</a:t>
            </a:r>
            <a:r>
              <a:rPr lang="en-US" dirty="0"/>
              <a:t> O </a:t>
            </a:r>
            <a:r>
              <a:rPr lang="en-US" dirty="0" err="1"/>
              <a:t>SANGRADO</a:t>
            </a:r>
            <a:r>
              <a:rPr lang="en-US" dirty="0"/>
              <a:t>. </a:t>
            </a:r>
            <a:r>
              <a:rPr lang="en-US" dirty="0" err="1"/>
              <a:t>Término</a:t>
            </a:r>
            <a:r>
              <a:rPr lang="en-US" dirty="0"/>
              <a:t> que no ha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ampliamente</a:t>
            </a:r>
            <a:r>
              <a:rPr lang="en-US" dirty="0"/>
              <a:t> </a:t>
            </a:r>
            <a:r>
              <a:rPr lang="en-US" dirty="0" err="1"/>
              <a:t>aceptado</a:t>
            </a:r>
            <a:r>
              <a:rPr lang="en-US" dirty="0"/>
              <a:t> y es </a:t>
            </a:r>
            <a:r>
              <a:rPr lang="en-US" dirty="0" err="1"/>
              <a:t>dificil</a:t>
            </a:r>
            <a:r>
              <a:rPr lang="en-US" dirty="0"/>
              <a:t> el dx </a:t>
            </a:r>
            <a:r>
              <a:rPr lang="en-US" dirty="0" err="1"/>
              <a:t>diferencial</a:t>
            </a:r>
            <a:r>
              <a:rPr lang="en-US" dirty="0"/>
              <a:t> con el syndrome de colon irritable.</a:t>
            </a:r>
          </a:p>
          <a:p>
            <a:endParaRPr lang="en-US" dirty="0"/>
          </a:p>
          <a:p>
            <a:r>
              <a:rPr lang="en-US" dirty="0"/>
              <a:t>Diverticulitis </a:t>
            </a:r>
            <a:r>
              <a:rPr lang="en-US" dirty="0" err="1"/>
              <a:t>aguda</a:t>
            </a:r>
            <a:r>
              <a:rPr lang="en-US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No </a:t>
            </a:r>
            <a:r>
              <a:rPr lang="en-US" dirty="0" err="1"/>
              <a:t>complicada</a:t>
            </a:r>
            <a:r>
              <a:rPr lang="en-US" dirty="0"/>
              <a:t>: </a:t>
            </a:r>
            <a:r>
              <a:rPr lang="en-US" dirty="0" err="1"/>
              <a:t>inflamación</a:t>
            </a:r>
            <a:r>
              <a:rPr lang="en-US" dirty="0"/>
              <a:t> diverticular SIN </a:t>
            </a:r>
            <a:r>
              <a:rPr lang="en-US" dirty="0" err="1"/>
              <a:t>perforación</a:t>
            </a:r>
            <a:r>
              <a:rPr lang="en-US" dirty="0"/>
              <a:t> o </a:t>
            </a:r>
            <a:r>
              <a:rPr lang="en-US" dirty="0" err="1"/>
              <a:t>absceso</a:t>
            </a:r>
            <a:r>
              <a:rPr lang="en-US" dirty="0"/>
              <a:t>. No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allá</a:t>
            </a:r>
            <a:r>
              <a:rPr lang="en-US" dirty="0"/>
              <a:t> del colon, hay </a:t>
            </a:r>
            <a:r>
              <a:rPr lang="en-US" dirty="0" err="1"/>
              <a:t>inflamación</a:t>
            </a:r>
            <a:r>
              <a:rPr lang="en-US" dirty="0"/>
              <a:t> local, sin compromise </a:t>
            </a:r>
            <a:r>
              <a:rPr lang="en-US" dirty="0" err="1"/>
              <a:t>lejano</a:t>
            </a:r>
            <a:r>
              <a:rPr lang="en-US" dirty="0"/>
              <a:t>. Se </a:t>
            </a:r>
            <a:r>
              <a:rPr lang="en-US" dirty="0" err="1"/>
              <a:t>habla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ser una </a:t>
            </a:r>
            <a:r>
              <a:rPr lang="en-US" dirty="0" err="1"/>
              <a:t>condicion</a:t>
            </a:r>
            <a:r>
              <a:rPr lang="en-US" dirty="0"/>
              <a:t> auto-</a:t>
            </a:r>
            <a:r>
              <a:rPr lang="en-US" dirty="0" err="1"/>
              <a:t>limitada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la </a:t>
            </a:r>
            <a:r>
              <a:rPr lang="en-US" dirty="0" err="1"/>
              <a:t>respuesta</a:t>
            </a:r>
            <a:r>
              <a:rPr lang="en-US" dirty="0"/>
              <a:t> local del </a:t>
            </a:r>
            <a:r>
              <a:rPr lang="en-US" dirty="0" err="1"/>
              <a:t>huesped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manejar</a:t>
            </a:r>
            <a:r>
              <a:rPr lang="en-US" dirty="0"/>
              <a:t> la </a:t>
            </a:r>
            <a:r>
              <a:rPr lang="en-US" dirty="0" err="1"/>
              <a:t>inflamación</a:t>
            </a:r>
            <a:endParaRPr lang="en-US" dirty="0"/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Compliadada</a:t>
            </a:r>
            <a:r>
              <a:rPr lang="en-US" dirty="0"/>
              <a:t>: peritonitis, </a:t>
            </a:r>
            <a:r>
              <a:rPr lang="en-US" dirty="0" err="1"/>
              <a:t>abscesos</a:t>
            </a:r>
            <a:r>
              <a:rPr lang="en-US" dirty="0"/>
              <a:t>,, </a:t>
            </a:r>
            <a:r>
              <a:rPr lang="en-US" dirty="0" err="1"/>
              <a:t>sangrados</a:t>
            </a:r>
            <a:r>
              <a:rPr lang="en-US" dirty="0"/>
              <a:t>, fistulas, </a:t>
            </a:r>
            <a:r>
              <a:rPr lang="en-US" dirty="0" err="1"/>
              <a:t>estenosis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Diverticulitis </a:t>
            </a:r>
            <a:r>
              <a:rPr lang="en-US" dirty="0" err="1"/>
              <a:t>crónica</a:t>
            </a:r>
            <a:r>
              <a:rPr lang="en-US" dirty="0"/>
              <a:t>: No hay </a:t>
            </a:r>
            <a:r>
              <a:rPr lang="en-US" dirty="0" err="1"/>
              <a:t>resolución</a:t>
            </a:r>
            <a:r>
              <a:rPr lang="en-US" dirty="0"/>
              <a:t> de la diverticulitis </a:t>
            </a:r>
            <a:r>
              <a:rPr lang="en-US" dirty="0" err="1"/>
              <a:t>aguda</a:t>
            </a:r>
            <a:r>
              <a:rPr lang="en-US" dirty="0"/>
              <a:t> y se </a:t>
            </a:r>
            <a:r>
              <a:rPr lang="en-US" dirty="0" err="1"/>
              <a:t>desarrolla</a:t>
            </a:r>
            <a:r>
              <a:rPr lang="en-US" dirty="0"/>
              <a:t> </a:t>
            </a:r>
            <a:r>
              <a:rPr lang="en-US" dirty="0" err="1"/>
              <a:t>engrosamiento</a:t>
            </a:r>
            <a:r>
              <a:rPr lang="en-US" dirty="0"/>
              <a:t> e </a:t>
            </a:r>
            <a:r>
              <a:rPr lang="en-US" dirty="0" err="1"/>
              <a:t>inflamación</a:t>
            </a:r>
            <a:r>
              <a:rPr lang="en-US" dirty="0"/>
              <a:t> de la pared</a:t>
            </a:r>
          </a:p>
          <a:p>
            <a:pPr marL="171450" indent="-171450">
              <a:buFontTx/>
              <a:buChar char="-"/>
            </a:pPr>
            <a:r>
              <a:rPr lang="en-US" dirty="0"/>
              <a:t>No </a:t>
            </a:r>
            <a:r>
              <a:rPr lang="en-US" dirty="0" err="1"/>
              <a:t>complicada</a:t>
            </a:r>
            <a:r>
              <a:rPr lang="en-US" dirty="0"/>
              <a:t>: sin </a:t>
            </a:r>
            <a:r>
              <a:rPr lang="en-US" dirty="0" err="1"/>
              <a:t>estrechamiento</a:t>
            </a:r>
            <a:r>
              <a:rPr lang="en-US" dirty="0"/>
              <a:t> de la luz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Complicada</a:t>
            </a:r>
            <a:r>
              <a:rPr lang="en-US" dirty="0"/>
              <a:t>:  </a:t>
            </a:r>
            <a:r>
              <a:rPr lang="en-US" dirty="0" err="1"/>
              <a:t>incluye</a:t>
            </a:r>
            <a:r>
              <a:rPr lang="en-US" dirty="0"/>
              <a:t> la </a:t>
            </a:r>
            <a:r>
              <a:rPr lang="en-US" dirty="0" err="1"/>
              <a:t>estenosis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obstrucción</a:t>
            </a:r>
            <a:r>
              <a:rPr lang="en-US" dirty="0"/>
              <a:t> y </a:t>
            </a:r>
            <a:r>
              <a:rPr lang="en-US" dirty="0" err="1"/>
              <a:t>fístula</a:t>
            </a:r>
            <a:r>
              <a:rPr lang="en-US" dirty="0"/>
              <a:t> </a:t>
            </a:r>
            <a:r>
              <a:rPr lang="en-US" dirty="0" err="1"/>
              <a:t>generalmente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el </a:t>
            </a:r>
            <a:r>
              <a:rPr lang="en-US" dirty="0" err="1"/>
              <a:t>tracto</a:t>
            </a:r>
            <a:r>
              <a:rPr lang="en-US" dirty="0"/>
              <a:t> </a:t>
            </a:r>
            <a:r>
              <a:rPr lang="en-US" dirty="0" err="1"/>
              <a:t>urinario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 err="1"/>
              <a:t>Sangrado</a:t>
            </a:r>
            <a:r>
              <a:rPr lang="en-US" dirty="0"/>
              <a:t>: </a:t>
            </a:r>
            <a:r>
              <a:rPr lang="en-US" dirty="0" err="1"/>
              <a:t>origen</a:t>
            </a:r>
            <a:r>
              <a:rPr lang="en-US" dirty="0"/>
              <a:t> arterial por </a:t>
            </a:r>
            <a:r>
              <a:rPr lang="en-US" dirty="0" err="1"/>
              <a:t>ruptura</a:t>
            </a:r>
            <a:r>
              <a:rPr lang="en-US" dirty="0"/>
              <a:t> de las </a:t>
            </a:r>
            <a:r>
              <a:rPr lang="en-US" dirty="0" err="1"/>
              <a:t>ramas</a:t>
            </a:r>
            <a:r>
              <a:rPr lang="en-US" dirty="0"/>
              <a:t> </a:t>
            </a:r>
            <a:r>
              <a:rPr lang="en-US" dirty="0" err="1"/>
              <a:t>intramurales</a:t>
            </a:r>
            <a:r>
              <a:rPr lang="en-US" dirty="0"/>
              <a:t> de la A marginal. 35% de </a:t>
            </a:r>
            <a:r>
              <a:rPr lang="en-US" dirty="0" err="1"/>
              <a:t>HTD</a:t>
            </a:r>
            <a:r>
              <a:rPr lang="en-US" dirty="0"/>
              <a:t> no </a:t>
            </a:r>
            <a:r>
              <a:rPr lang="en-US" dirty="0" err="1"/>
              <a:t>dolorosas</a:t>
            </a:r>
            <a:r>
              <a:rPr lang="en-US" dirty="0"/>
              <a:t> y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50% de </a:t>
            </a:r>
            <a:r>
              <a:rPr lang="en-US" dirty="0" err="1"/>
              <a:t>ancianos</a:t>
            </a:r>
            <a:r>
              <a:rPr lang="en-US" dirty="0"/>
              <a:t> con </a:t>
            </a:r>
            <a:r>
              <a:rPr lang="en-US" dirty="0" err="1"/>
              <a:t>enfermedad</a:t>
            </a:r>
            <a:r>
              <a:rPr lang="en-US" dirty="0"/>
              <a:t> diverticular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9880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Tanto las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europeas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las </a:t>
            </a:r>
            <a:r>
              <a:rPr lang="en-US" dirty="0" err="1"/>
              <a:t>WSES</a:t>
            </a:r>
            <a:r>
              <a:rPr lang="en-US" dirty="0"/>
              <a:t> </a:t>
            </a:r>
            <a:r>
              <a:rPr lang="en-US" dirty="0" err="1"/>
              <a:t>cirugía</a:t>
            </a:r>
            <a:r>
              <a:rPr lang="en-US" dirty="0"/>
              <a:t> de </a:t>
            </a:r>
            <a:r>
              <a:rPr lang="en-US" dirty="0" err="1"/>
              <a:t>emergencia</a:t>
            </a:r>
            <a:r>
              <a:rPr lang="en-US" dirty="0"/>
              <a:t> </a:t>
            </a:r>
            <a:r>
              <a:rPr lang="en-US" dirty="0" err="1"/>
              <a:t>recomiendan</a:t>
            </a:r>
            <a:r>
              <a:rPr lang="en-US" dirty="0"/>
              <a:t> un </a:t>
            </a:r>
            <a:r>
              <a:rPr lang="en-US" dirty="0" err="1"/>
              <a:t>diagnóstico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clínica</a:t>
            </a:r>
            <a:r>
              <a:rPr lang="en-US" dirty="0"/>
              <a:t> y </a:t>
            </a:r>
            <a:r>
              <a:rPr lang="en-US" dirty="0" err="1"/>
              <a:t>confirmándolo</a:t>
            </a:r>
            <a:r>
              <a:rPr lang="en-US" dirty="0"/>
              <a:t> con </a:t>
            </a:r>
            <a:r>
              <a:rPr lang="en-US" dirty="0" err="1"/>
              <a:t>laboratorios</a:t>
            </a:r>
            <a:r>
              <a:rPr lang="en-US" dirty="0"/>
              <a:t> e </a:t>
            </a:r>
            <a:r>
              <a:rPr lang="en-US" dirty="0" err="1"/>
              <a:t>imágenes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Tanto las </a:t>
            </a: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europeas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las </a:t>
            </a:r>
            <a:r>
              <a:rPr lang="en-US" dirty="0" err="1"/>
              <a:t>WSES</a:t>
            </a:r>
            <a:r>
              <a:rPr lang="en-US" dirty="0"/>
              <a:t> </a:t>
            </a:r>
            <a:r>
              <a:rPr lang="en-US" dirty="0" err="1"/>
              <a:t>cirugía</a:t>
            </a:r>
            <a:r>
              <a:rPr lang="en-US" dirty="0"/>
              <a:t> de </a:t>
            </a:r>
            <a:r>
              <a:rPr lang="en-US" dirty="0" err="1"/>
              <a:t>emergencia</a:t>
            </a:r>
            <a:r>
              <a:rPr lang="en-US" dirty="0"/>
              <a:t> </a:t>
            </a:r>
            <a:r>
              <a:rPr lang="en-US" dirty="0" err="1"/>
              <a:t>recomiendan</a:t>
            </a:r>
            <a:r>
              <a:rPr lang="en-US" dirty="0"/>
              <a:t> un </a:t>
            </a:r>
            <a:r>
              <a:rPr lang="en-US" dirty="0" err="1"/>
              <a:t>diagnóstico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clínica</a:t>
            </a:r>
            <a:r>
              <a:rPr lang="en-US" dirty="0"/>
              <a:t> y </a:t>
            </a:r>
            <a:r>
              <a:rPr lang="en-US" dirty="0" err="1"/>
              <a:t>confirmándolo</a:t>
            </a:r>
            <a:r>
              <a:rPr lang="en-US" dirty="0"/>
              <a:t> con </a:t>
            </a:r>
            <a:r>
              <a:rPr lang="en-US" dirty="0" err="1"/>
              <a:t>laboratorios</a:t>
            </a:r>
            <a:r>
              <a:rPr lang="en-US" dirty="0"/>
              <a:t> e </a:t>
            </a:r>
            <a:r>
              <a:rPr lang="en-US" dirty="0" err="1"/>
              <a:t>imágenes</a:t>
            </a:r>
            <a:r>
              <a:rPr lang="en-US" dirty="0"/>
              <a:t>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3656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ym typeface="Wingdings" pitchFamily="2" charset="2"/>
              </a:rPr>
              <a:t>desde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leve</a:t>
            </a:r>
            <a:r>
              <a:rPr lang="en-US" dirty="0">
                <a:sym typeface="Wingdings" pitchFamily="2" charset="2"/>
              </a:rPr>
              <a:t> hasta peritonitis y abdomen </a:t>
            </a:r>
            <a:r>
              <a:rPr lang="en-US" dirty="0" err="1">
                <a:sym typeface="Wingdings" pitchFamily="2" charset="2"/>
              </a:rPr>
              <a:t>agudo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según</a:t>
            </a:r>
            <a:r>
              <a:rPr lang="en-US" dirty="0">
                <a:sym typeface="Wingdings" pitchFamily="2" charset="2"/>
              </a:rPr>
              <a:t> la </a:t>
            </a:r>
            <a:r>
              <a:rPr lang="en-US" dirty="0" err="1">
                <a:sym typeface="Wingdings" pitchFamily="2" charset="2"/>
              </a:rPr>
              <a:t>severidad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980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debe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criterio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bajo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afecten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valor de la PCR: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ancianos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inmunosupresión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esteroides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disfunsión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orgnánica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hipotensión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y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deben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 CT sin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importar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el valor bajo de PCR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debe </a:t>
            </a:r>
            <a:r>
              <a:rPr lang="en-US" dirty="0" err="1"/>
              <a:t>considerarse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criterio</a:t>
            </a:r>
            <a:r>
              <a:rPr lang="en-US" dirty="0"/>
              <a:t> de exclusion </a:t>
            </a:r>
            <a:r>
              <a:rPr lang="en-US" dirty="0" err="1"/>
              <a:t>porque</a:t>
            </a:r>
            <a:r>
              <a:rPr lang="en-US" dirty="0"/>
              <a:t> la PCR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normales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estadíos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tempranos</a:t>
            </a:r>
            <a:r>
              <a:rPr lang="en-US" dirty="0"/>
              <a:t> de la </a:t>
            </a:r>
            <a:r>
              <a:rPr lang="en-US" dirty="0" err="1"/>
              <a:t>enfermedad</a:t>
            </a:r>
            <a:r>
              <a:rPr lang="en-US" dirty="0"/>
              <a:t>.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demorar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elevarse</a:t>
            </a:r>
            <a:r>
              <a:rPr lang="en-US" dirty="0"/>
              <a:t> de 6-</a:t>
            </a:r>
            <a:r>
              <a:rPr lang="en-US" dirty="0" err="1"/>
              <a:t>8h</a:t>
            </a:r>
            <a:r>
              <a:rPr lang="en-US" dirty="0"/>
              <a:t> del </a:t>
            </a:r>
            <a:r>
              <a:rPr lang="en-US" dirty="0" err="1"/>
              <a:t>inicio</a:t>
            </a:r>
            <a:r>
              <a:rPr lang="en-US" dirty="0"/>
              <a:t> de los </a:t>
            </a:r>
            <a:r>
              <a:rPr lang="en-US" dirty="0" err="1"/>
              <a:t>sx</a:t>
            </a:r>
            <a:r>
              <a:rPr lang="en-US" dirty="0"/>
              <a:t> con un </a:t>
            </a:r>
            <a:r>
              <a:rPr lang="en-US" dirty="0" err="1"/>
              <a:t>pico</a:t>
            </a:r>
            <a:r>
              <a:rPr lang="en-US" dirty="0"/>
              <a:t> a las 48 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leucocitosis</a:t>
            </a:r>
            <a:r>
              <a:rPr lang="en-US" dirty="0"/>
              <a:t> no </a:t>
            </a:r>
            <a:r>
              <a:rPr lang="en-US" dirty="0" err="1"/>
              <a:t>descarta</a:t>
            </a:r>
            <a:r>
              <a:rPr lang="en-US" dirty="0"/>
              <a:t> la </a:t>
            </a:r>
            <a:r>
              <a:rPr lang="en-US" dirty="0" err="1"/>
              <a:t>enfermedad</a:t>
            </a:r>
            <a:r>
              <a:rPr lang="en-US" dirty="0"/>
              <a:t>. Hasta el 45% no </a:t>
            </a:r>
            <a:r>
              <a:rPr lang="en-US" dirty="0" err="1"/>
              <a:t>tendrán</a:t>
            </a:r>
            <a:r>
              <a:rPr lang="en-US" dirty="0"/>
              <a:t> </a:t>
            </a:r>
            <a:r>
              <a:rPr lang="en-US" dirty="0" err="1"/>
              <a:t>leucocitosis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neutrofilia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izquierda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Retrospectivo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transversal 2015, Finlandia, Oulu University Hospital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quienes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presentaron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diverticulitis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sometieron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admission.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compararon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hallazgos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imagen y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parámetros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clínicos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Corte &gt;15 mg/dl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Discrimina</a:t>
            </a:r>
            <a:r>
              <a:rPr lang="en-US" dirty="0">
                <a:sym typeface="Wingdings" pitchFamily="2" charset="2"/>
              </a:rPr>
              <a:t> entre </a:t>
            </a:r>
            <a:r>
              <a:rPr lang="en-US" dirty="0" err="1">
                <a:sym typeface="Wingdings" pitchFamily="2" charset="2"/>
              </a:rPr>
              <a:t>complicada</a:t>
            </a:r>
            <a:r>
              <a:rPr lang="en-US" dirty="0">
                <a:sym typeface="Wingdings" pitchFamily="2" charset="2"/>
              </a:rPr>
              <a:t> y no </a:t>
            </a:r>
            <a:r>
              <a:rPr lang="en-US" dirty="0" err="1">
                <a:sym typeface="Wingdings" pitchFamily="2" charset="2"/>
              </a:rPr>
              <a:t>complicada</a:t>
            </a:r>
            <a:r>
              <a:rPr lang="en-US" dirty="0">
                <a:sym typeface="Wingdings" pitchFamily="2" charset="2"/>
              </a:rPr>
              <a:t> y es un FR </a:t>
            </a:r>
            <a:r>
              <a:rPr lang="en-US" dirty="0" err="1">
                <a:sym typeface="Wingdings" pitchFamily="2" charset="2"/>
              </a:rPr>
              <a:t>independiente</a:t>
            </a:r>
            <a:r>
              <a:rPr lang="en-US" dirty="0">
                <a:sym typeface="Wingdings" pitchFamily="2" charset="2"/>
              </a:rPr>
              <a:t> para </a:t>
            </a:r>
            <a:r>
              <a:rPr lang="en-US" dirty="0" err="1">
                <a:sym typeface="Wingdings" pitchFamily="2" charset="2"/>
              </a:rPr>
              <a:t>mortalidad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/>
              <a:t>p = 0.0001. S 65%, E 85%, area under the curve 0.811 and 95% confidence interval 0.766–0.856)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</a:t>
            </a:r>
            <a:r>
              <a:rPr lang="en-US" dirty="0" err="1"/>
              <a:t>Estudio</a:t>
            </a:r>
            <a:r>
              <a:rPr lang="en-US" dirty="0"/>
              <a:t> </a:t>
            </a:r>
            <a:r>
              <a:rPr lang="en-US" dirty="0" err="1"/>
              <a:t>derecha</a:t>
            </a:r>
            <a:r>
              <a:rPr lang="en-US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Prospectivo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seguimiento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una cohort 2018,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grecia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pacientes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Eighty-eight had mild radiological grading (Hinchey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and 11 had severe radiological grading (Hinchey .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PCR </a:t>
            </a:r>
            <a:r>
              <a:rPr lang="en-US" dirty="0" err="1"/>
              <a:t>fue</a:t>
            </a:r>
            <a:r>
              <a:rPr lang="en-US" dirty="0"/>
              <a:t> el </a:t>
            </a:r>
            <a:r>
              <a:rPr lang="en-US" dirty="0" err="1"/>
              <a:t>único</a:t>
            </a:r>
            <a:r>
              <a:rPr lang="en-US" dirty="0"/>
              <a:t> predictor </a:t>
            </a:r>
            <a:r>
              <a:rPr lang="en-US" dirty="0" err="1"/>
              <a:t>independiente</a:t>
            </a:r>
            <a:r>
              <a:rPr lang="en-US" dirty="0"/>
              <a:t> para </a:t>
            </a:r>
            <a:r>
              <a:rPr lang="en-US" dirty="0" err="1"/>
              <a:t>complicada</a:t>
            </a:r>
            <a:r>
              <a:rPr lang="en-US" dirty="0"/>
              <a:t> (</a:t>
            </a:r>
            <a:r>
              <a:rPr lang="en-US" i="1" dirty="0"/>
              <a:t>P</a:t>
            </a:r>
            <a:r>
              <a:rPr lang="en-US" dirty="0"/>
              <a:t>=0.038)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dirty="0"/>
              <a:t>Corte &gt;17 mg/dl (S 90.9%, E 90.9%, </a:t>
            </a:r>
            <a:r>
              <a:rPr lang="en-US" i="1" dirty="0" err="1"/>
              <a:t>P</a:t>
            </a:r>
            <a:r>
              <a:rPr lang="en-US" dirty="0" err="1"/>
              <a:t>,0.001</a:t>
            </a:r>
            <a:r>
              <a:rPr lang="en-US" dirty="0"/>
              <a:t>)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pacientes</a:t>
            </a:r>
            <a:r>
              <a:rPr lang="en-US" dirty="0"/>
              <a:t> que </a:t>
            </a:r>
            <a:r>
              <a:rPr lang="en-US" dirty="0" err="1"/>
              <a:t>requieron</a:t>
            </a:r>
            <a:r>
              <a:rPr lang="en-US" dirty="0"/>
              <a:t> </a:t>
            </a:r>
            <a:r>
              <a:rPr lang="en-US" dirty="0" err="1"/>
              <a:t>drenaje</a:t>
            </a:r>
            <a:r>
              <a:rPr lang="en-US" dirty="0"/>
              <a:t> o </a:t>
            </a:r>
            <a:r>
              <a:rPr lang="en-US" dirty="0" err="1"/>
              <a:t>cirugía</a:t>
            </a:r>
            <a:r>
              <a:rPr lang="en-US" dirty="0"/>
              <a:t> </a:t>
            </a:r>
            <a:r>
              <a:rPr lang="en-US" dirty="0" err="1"/>
              <a:t>tenian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PCR &gt;17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Retrospectivo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transversal 2012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Holanda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426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pacientes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leucocitosis</a:t>
            </a:r>
            <a:r>
              <a:rPr lang="en-US" dirty="0"/>
              <a:t> no </a:t>
            </a:r>
            <a:r>
              <a:rPr lang="en-US" dirty="0" err="1"/>
              <a:t>descarta</a:t>
            </a:r>
            <a:r>
              <a:rPr lang="en-US" dirty="0"/>
              <a:t> la </a:t>
            </a:r>
            <a:r>
              <a:rPr lang="en-US" dirty="0" err="1"/>
              <a:t>enfermedad</a:t>
            </a:r>
            <a:r>
              <a:rPr lang="en-US" dirty="0"/>
              <a:t>. Hasta el 45% no </a:t>
            </a:r>
            <a:r>
              <a:rPr lang="en-US" dirty="0" err="1"/>
              <a:t>tendrán</a:t>
            </a:r>
            <a:r>
              <a:rPr lang="en-US" dirty="0"/>
              <a:t> </a:t>
            </a:r>
            <a:r>
              <a:rPr lang="en-US" dirty="0" err="1"/>
              <a:t>leucocitosis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neutrofilia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89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 </a:t>
            </a:r>
            <a:r>
              <a:rPr lang="en-US" dirty="0" err="1"/>
              <a:t>recomiendan</a:t>
            </a:r>
            <a:r>
              <a:rPr lang="en-US" dirty="0"/>
              <a:t> las dos </a:t>
            </a:r>
            <a:r>
              <a:rPr lang="en-US" dirty="0" err="1"/>
              <a:t>guías</a:t>
            </a:r>
            <a:endParaRPr lang="en-US" dirty="0"/>
          </a:p>
          <a:p>
            <a:r>
              <a:rPr lang="en-US" dirty="0" err="1"/>
              <a:t>Europeras</a:t>
            </a:r>
            <a:r>
              <a:rPr lang="en-US" dirty="0"/>
              <a:t>: </a:t>
            </a:r>
            <a:r>
              <a:rPr lang="en-US" dirty="0" err="1"/>
              <a:t>Evidencia</a:t>
            </a:r>
            <a:r>
              <a:rPr lang="en-US" dirty="0"/>
              <a:t> 2, strong recommendation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WSES</a:t>
            </a:r>
            <a:r>
              <a:rPr lang="en-US" dirty="0"/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recommendation based on moderate-quality evidence,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ym typeface="Wingdings" pitchFamily="2" charset="2"/>
              </a:rPr>
              <a:t>Útil</a:t>
            </a:r>
            <a:r>
              <a:rPr lang="en-US" sz="1200" dirty="0">
                <a:sym typeface="Wingdings" pitchFamily="2" charset="2"/>
              </a:rPr>
              <a:t> para </a:t>
            </a:r>
            <a:r>
              <a:rPr lang="en-US" sz="1200" dirty="0" err="1">
                <a:sym typeface="Wingdings" pitchFamily="2" charset="2"/>
              </a:rPr>
              <a:t>descartar</a:t>
            </a:r>
            <a:r>
              <a:rPr lang="en-US" sz="1200" dirty="0">
                <a:sym typeface="Wingdings" pitchFamily="2" charset="2"/>
              </a:rPr>
              <a:t> dx </a:t>
            </a:r>
            <a:r>
              <a:rPr lang="en-US" sz="1200" dirty="0" err="1">
                <a:sym typeface="Wingdings" pitchFamily="2" charset="2"/>
              </a:rPr>
              <a:t>diferenciales</a:t>
            </a:r>
            <a:r>
              <a:rPr lang="en-US" sz="1200" dirty="0">
                <a:sym typeface="Wingdings" pitchFamily="2" charset="2"/>
              </a:rPr>
              <a:t>, </a:t>
            </a:r>
            <a:r>
              <a:rPr lang="en-US" sz="1200" dirty="0" err="1">
                <a:sym typeface="Wingdings" pitchFamily="2" charset="2"/>
              </a:rPr>
              <a:t>determinar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err="1">
                <a:sym typeface="Wingdings" pitchFamily="2" charset="2"/>
              </a:rPr>
              <a:t>severidad</a:t>
            </a:r>
            <a:r>
              <a:rPr lang="en-US" sz="1200" dirty="0">
                <a:sym typeface="Wingdings" pitchFamily="2" charset="2"/>
              </a:rPr>
              <a:t> y </a:t>
            </a:r>
            <a:r>
              <a:rPr lang="en-US" sz="1200" dirty="0" err="1">
                <a:sym typeface="Wingdings" pitchFamily="2" charset="2"/>
              </a:rPr>
              <a:t>tratamiento</a:t>
            </a:r>
            <a:endParaRPr lang="en-US" sz="1200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7497-7790-9A4F-A7CC-D31621A0EA7B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157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618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11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806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141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086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003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205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5E0C-2F22-2E47-BE6D-F5C05729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341E7-D56A-B441-8BC9-678B7CB79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C2141-70DD-C449-8EC8-4E31BBE8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2C1A-F9FB-B640-AB7C-9DB9E0952A1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2CC68-54CB-4C42-8CC5-B5104F70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66C3-0019-304B-94BF-A7FB739C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68A-08EC-CF40-9C2E-F33B0C8C4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992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60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279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659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200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338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450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422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E90E-CAA1-5545-9193-FAB907D4854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CB0A-40D1-994E-B2CE-449C26145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208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D1B89-B115-2741-B8AF-090EA4F2A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258" y="671530"/>
            <a:ext cx="11577483" cy="23876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ENFERMEDAD </a:t>
            </a:r>
            <a:r>
              <a:rPr lang="es-ES_tradnl" dirty="0" err="1"/>
              <a:t>DIVERTICULAR</a:t>
            </a:r>
            <a:r>
              <a:rPr lang="es-ES_tradnl" dirty="0"/>
              <a:t> </a:t>
            </a:r>
            <a:br>
              <a:rPr lang="es-ES_tradnl" dirty="0"/>
            </a:br>
            <a:r>
              <a:rPr lang="es-ES_tradnl" dirty="0"/>
              <a:t>Y </a:t>
            </a:r>
            <a:r>
              <a:rPr lang="es-ES_tradnl" dirty="0" err="1"/>
              <a:t>DIVERTICULITIS</a:t>
            </a:r>
            <a:r>
              <a:rPr lang="es-ES_tradnl" dirty="0"/>
              <a:t>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C234C4-8241-504F-B25F-9CEF54C9B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161860"/>
            <a:ext cx="6629400" cy="1655762"/>
          </a:xfrm>
        </p:spPr>
        <p:txBody>
          <a:bodyPr/>
          <a:lstStyle/>
          <a:p>
            <a:r>
              <a:rPr lang="es-ES_tradnl" b="1" dirty="0"/>
              <a:t>Sandra Milena Sepúlveda </a:t>
            </a:r>
          </a:p>
          <a:p>
            <a:r>
              <a:rPr lang="es-ES_tradnl" b="1" dirty="0"/>
              <a:t>Residente cirugía general </a:t>
            </a:r>
          </a:p>
          <a:p>
            <a:r>
              <a:rPr lang="es-ES_tradnl" b="1" dirty="0"/>
              <a:t>Universidad de Antioquia </a:t>
            </a:r>
          </a:p>
        </p:txBody>
      </p:sp>
    </p:spTree>
    <p:extLst>
      <p:ext uri="{BB962C8B-B14F-4D97-AF65-F5344CB8AC3E}">
        <p14:creationId xmlns:p14="http://schemas.microsoft.com/office/powerpoint/2010/main" val="297415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D10AD-6022-F246-9C4A-93A6D2B7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32" y="214471"/>
            <a:ext cx="10515600" cy="1325563"/>
          </a:xfrm>
        </p:spPr>
        <p:txBody>
          <a:bodyPr/>
          <a:lstStyle/>
          <a:p>
            <a:r>
              <a:rPr lang="es-ES_tradnl" dirty="0"/>
              <a:t>DIAGNÓSTICO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Laboratorios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AF83B7-7A42-3546-9045-EDF4C5BF1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7219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b="1" dirty="0"/>
              <a:t>PCR </a:t>
            </a:r>
            <a:r>
              <a:rPr lang="es-ES_tradnl" sz="2200" dirty="0">
                <a:sym typeface="Wingdings" pitchFamily="2" charset="2"/>
              </a:rPr>
              <a:t> predicción en la predicción de severidad  15-17 es un FR para </a:t>
            </a:r>
            <a:r>
              <a:rPr lang="es-ES_tradnl" sz="2200" dirty="0" err="1">
                <a:sym typeface="Wingdings" pitchFamily="2" charset="2"/>
              </a:rPr>
              <a:t>diverticulitis</a:t>
            </a:r>
            <a:r>
              <a:rPr lang="es-ES_tradnl" sz="2200" dirty="0">
                <a:sym typeface="Wingdings" pitchFamily="2" charset="2"/>
              </a:rPr>
              <a:t> complicada.</a:t>
            </a:r>
          </a:p>
          <a:p>
            <a:pPr>
              <a:lnSpc>
                <a:spcPct val="100000"/>
              </a:lnSpc>
            </a:pPr>
            <a:r>
              <a:rPr lang="es-ES_tradnl" sz="2200" b="1" dirty="0">
                <a:sym typeface="Wingdings" pitchFamily="2" charset="2"/>
              </a:rPr>
              <a:t>Leucocitosis</a:t>
            </a:r>
            <a:r>
              <a:rPr lang="es-ES_tradnl" sz="2200" dirty="0">
                <a:sym typeface="Wingdings" pitchFamily="2" charset="2"/>
              </a:rPr>
              <a:t>  no discrimina entre complicada o no. </a:t>
            </a:r>
          </a:p>
          <a:p>
            <a:pPr>
              <a:lnSpc>
                <a:spcPct val="100000"/>
              </a:lnSpc>
            </a:pPr>
            <a:r>
              <a:rPr lang="es-ES_tradnl" sz="2200" b="1" dirty="0" err="1">
                <a:sym typeface="Wingdings" pitchFamily="2" charset="2"/>
              </a:rPr>
              <a:t>Uroanálisis</a:t>
            </a:r>
            <a:r>
              <a:rPr lang="es-ES_tradnl" sz="2200" b="1" dirty="0">
                <a:sym typeface="Wingdings" pitchFamily="2" charset="2"/>
              </a:rPr>
              <a:t> </a:t>
            </a:r>
            <a:r>
              <a:rPr lang="es-ES_tradnl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puede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tener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piuria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estéril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secundaria</a:t>
            </a:r>
            <a:r>
              <a:rPr lang="en-US" sz="2200" dirty="0">
                <a:sym typeface="Wingdings" pitchFamily="2" charset="2"/>
              </a:rPr>
              <a:t> a la </a:t>
            </a:r>
            <a:r>
              <a:rPr lang="en-US" sz="2200" dirty="0" err="1">
                <a:sym typeface="Wingdings" pitchFamily="2" charset="2"/>
              </a:rPr>
              <a:t>inflamación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adyacente</a:t>
            </a:r>
            <a:r>
              <a:rPr lang="en-US" sz="2200" dirty="0">
                <a:sym typeface="Wingdings" pitchFamily="2" charset="2"/>
              </a:rPr>
              <a:t>.</a:t>
            </a:r>
            <a:endParaRPr lang="es-ES_tradnl" sz="2200" dirty="0">
              <a:sym typeface="Wingdings" pitchFamily="2" charset="2"/>
            </a:endParaRPr>
          </a:p>
        </p:txBody>
      </p:sp>
      <p:pic>
        <p:nvPicPr>
          <p:cNvPr id="2050" name="Picture 2" descr="Crecimiento del mercado global de servicios de laboratorio clínico">
            <a:extLst>
              <a:ext uri="{FF2B5EF4-FFF2-40B4-BE49-F238E27FC236}">
                <a16:creationId xmlns:a16="http://schemas.microsoft.com/office/drawing/2014/main" id="{04AD1515-1C5A-5147-8365-9CB5783A2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2891" y="3437728"/>
            <a:ext cx="32893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BE5ABE6B-44E4-F74A-A073-F647016EEE84}"/>
              </a:ext>
            </a:extLst>
          </p:cNvPr>
          <p:cNvSpPr/>
          <p:nvPr/>
        </p:nvSpPr>
        <p:spPr>
          <a:xfrm>
            <a:off x="4911213" y="6253263"/>
            <a:ext cx="7043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131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DE5C5-FC08-1649-9DE5-40C5EF4F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05" y="70157"/>
            <a:ext cx="10515600" cy="1325563"/>
          </a:xfrm>
        </p:spPr>
        <p:txBody>
          <a:bodyPr/>
          <a:lstStyle/>
          <a:p>
            <a:r>
              <a:rPr lang="es-ES_tradnl" dirty="0"/>
              <a:t>DIAGNÓSTICO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Imágenes</a:t>
            </a:r>
            <a:r>
              <a:rPr lang="es-ES_tradnl" dirty="0"/>
              <a:t>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EA6ED-4DC5-AA41-B62D-5E44C9207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65" y="1322603"/>
            <a:ext cx="676334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Tomografía de abdomen contrastada.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Método de elección.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Sensibilidad 95% y especificidad 96%.</a:t>
            </a:r>
          </a:p>
          <a:p>
            <a:pPr>
              <a:lnSpc>
                <a:spcPct val="100000"/>
              </a:lnSpc>
            </a:pPr>
            <a:endParaRPr lang="es-ES_tradnl" sz="2200" dirty="0"/>
          </a:p>
          <a:p>
            <a:pPr>
              <a:lnSpc>
                <a:spcPct val="100000"/>
              </a:lnSpc>
            </a:pPr>
            <a:endParaRPr lang="es-ES_tradnl" sz="2200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757ED900-9834-4748-A02D-D5D1B32692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4327" y="1255381"/>
            <a:ext cx="3230879" cy="3230879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DDCDC158-E777-E940-BE71-BC9F88A40431}"/>
              </a:ext>
            </a:extLst>
          </p:cNvPr>
          <p:cNvSpPr/>
          <p:nvPr/>
        </p:nvSpPr>
        <p:spPr>
          <a:xfrm>
            <a:off x="4835540" y="2875937"/>
            <a:ext cx="3572901" cy="2852954"/>
          </a:xfrm>
          <a:prstGeom prst="rect">
            <a:avLst/>
          </a:prstGeom>
          <a:solidFill>
            <a:srgbClr val="152B48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bg1"/>
                </a:solidFill>
                <a:latin typeface="Montserrat" pitchFamily="2" charset="77"/>
              </a:rPr>
              <a:t>Hallazgos</a:t>
            </a:r>
            <a:r>
              <a:rPr lang="en-US" sz="2000" b="1" dirty="0">
                <a:solidFill>
                  <a:schemeClr val="bg1"/>
                </a:solidFill>
                <a:latin typeface="Montserrat" pitchFamily="2" charset="77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Engrosamiento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de la pared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colónica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Estriación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de la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grasa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pericólica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Abscesos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Gas extraluminal.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Líquido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libre intraabdominal.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76EE988-FF21-3F4F-A93C-5EBFF8A0FA86}"/>
              </a:ext>
            </a:extLst>
          </p:cNvPr>
          <p:cNvSpPr/>
          <p:nvPr/>
        </p:nvSpPr>
        <p:spPr>
          <a:xfrm>
            <a:off x="5361267" y="5842337"/>
            <a:ext cx="66532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2338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3C583-56FE-1742-8F36-479909147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754" y="52557"/>
            <a:ext cx="10515600" cy="1325563"/>
          </a:xfrm>
        </p:spPr>
        <p:txBody>
          <a:bodyPr/>
          <a:lstStyle/>
          <a:p>
            <a:r>
              <a:rPr lang="es-ES_tradnl" dirty="0"/>
              <a:t>CLASIFICACIÓN TOMOGRAFÍA 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4DE6DE4-C716-8441-91D3-43E4214F0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16078"/>
              </p:ext>
            </p:extLst>
          </p:nvPr>
        </p:nvGraphicFramePr>
        <p:xfrm>
          <a:off x="4304872" y="2489400"/>
          <a:ext cx="3595451" cy="29177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2829">
                  <a:extLst>
                    <a:ext uri="{9D8B030D-6E8A-4147-A177-3AD203B41FA5}">
                      <a16:colId xmlns:a16="http://schemas.microsoft.com/office/drawing/2014/main" val="367553526"/>
                    </a:ext>
                  </a:extLst>
                </a:gridCol>
                <a:gridCol w="3152622">
                  <a:extLst>
                    <a:ext uri="{9D8B030D-6E8A-4147-A177-3AD203B41FA5}">
                      <a16:colId xmlns:a16="http://schemas.microsoft.com/office/drawing/2014/main" val="4170371994"/>
                    </a:ext>
                  </a:extLst>
                </a:gridCol>
              </a:tblGrid>
              <a:tr h="539835">
                <a:tc>
                  <a:txBody>
                    <a:bodyPr/>
                    <a:lstStyle/>
                    <a:p>
                      <a:r>
                        <a:rPr lang="en-US" sz="12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Diverticulitis </a:t>
                      </a:r>
                      <a:r>
                        <a:rPr lang="en-US" sz="1200" b="0" dirty="0" err="1"/>
                        <a:t>leve</a:t>
                      </a:r>
                      <a:r>
                        <a:rPr lang="en-US" sz="1200" b="0" dirty="0"/>
                        <a:t>. </a:t>
                      </a:r>
                      <a:r>
                        <a:rPr lang="en-US" sz="1200" b="0" dirty="0" err="1"/>
                        <a:t>Engrosamiento</a:t>
                      </a:r>
                      <a:r>
                        <a:rPr lang="en-US" sz="1200" b="0" dirty="0"/>
                        <a:t> de la pared </a:t>
                      </a:r>
                      <a:r>
                        <a:rPr lang="en-US" sz="1200" b="0" dirty="0" err="1"/>
                        <a:t>colónica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5861"/>
                  </a:ext>
                </a:extLst>
              </a:tr>
              <a:tr h="459521">
                <a:tc>
                  <a:txBody>
                    <a:bodyPr/>
                    <a:lstStyle/>
                    <a:p>
                      <a:r>
                        <a:rPr lang="en-US" sz="1200" dirty="0"/>
                        <a:t>IA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Inflamación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pericólica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59377"/>
                  </a:ext>
                </a:extLst>
              </a:tr>
              <a:tr h="459521">
                <a:tc>
                  <a:txBody>
                    <a:bodyPr/>
                    <a:lstStyle/>
                    <a:p>
                      <a:r>
                        <a:rPr lang="en-US" sz="1200" dirty="0"/>
                        <a:t>IB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Absceso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pericólico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60300"/>
                  </a:ext>
                </a:extLst>
              </a:tr>
              <a:tr h="539835">
                <a:tc>
                  <a:txBody>
                    <a:bodyPr/>
                    <a:lstStyle/>
                    <a:p>
                      <a:r>
                        <a:rPr lang="en-US" sz="1200" dirty="0"/>
                        <a:t>II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Absceso</a:t>
                      </a:r>
                      <a:r>
                        <a:rPr lang="en-US" sz="1200" dirty="0"/>
                        <a:t> intraabdominal a </a:t>
                      </a:r>
                      <a:r>
                        <a:rPr lang="en-US" sz="1200" dirty="0" err="1"/>
                        <a:t>distancia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pélvico</a:t>
                      </a:r>
                      <a:r>
                        <a:rPr lang="en-US" sz="1200" dirty="0"/>
                        <a:t> y retroperitoneal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6303"/>
                  </a:ext>
                </a:extLst>
              </a:tr>
              <a:tr h="459521">
                <a:tc>
                  <a:txBody>
                    <a:bodyPr/>
                    <a:lstStyle/>
                    <a:p>
                      <a:r>
                        <a:rPr lang="en-US" sz="1200" dirty="0"/>
                        <a:t>III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Peritonitis </a:t>
                      </a:r>
                      <a:r>
                        <a:rPr lang="en-US" sz="1200" dirty="0" err="1"/>
                        <a:t>purulenta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789530"/>
                  </a:ext>
                </a:extLst>
              </a:tr>
              <a:tr h="459521">
                <a:tc>
                  <a:txBody>
                    <a:bodyPr/>
                    <a:lstStyle/>
                    <a:p>
                      <a:r>
                        <a:rPr lang="en-US" sz="1200" dirty="0"/>
                        <a:t>IV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Peritonitis fecal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32875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FD1A5F-5BA6-A94F-B811-B616F36A46F5}"/>
              </a:ext>
            </a:extLst>
          </p:cNvPr>
          <p:cNvSpPr txBox="1"/>
          <p:nvPr/>
        </p:nvSpPr>
        <p:spPr>
          <a:xfrm>
            <a:off x="4669654" y="1709850"/>
            <a:ext cx="2609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52B48"/>
                </a:solidFill>
                <a:latin typeface="Montserrat" pitchFamily="2" charset="77"/>
              </a:rPr>
              <a:t>Hinchey </a:t>
            </a:r>
            <a:r>
              <a:rPr lang="en-US" b="1" dirty="0" err="1">
                <a:solidFill>
                  <a:srgbClr val="152B48"/>
                </a:solidFill>
                <a:latin typeface="Montserrat" pitchFamily="2" charset="77"/>
              </a:rPr>
              <a:t>modificada</a:t>
            </a:r>
            <a:r>
              <a:rPr lang="en-US" b="1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n-US" b="1" dirty="0" err="1">
                <a:solidFill>
                  <a:srgbClr val="152B48"/>
                </a:solidFill>
                <a:latin typeface="Montserrat" pitchFamily="2" charset="77"/>
              </a:rPr>
              <a:t>por</a:t>
            </a:r>
            <a:r>
              <a:rPr lang="en-US" b="1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n-US" b="1" dirty="0" err="1">
                <a:solidFill>
                  <a:srgbClr val="152B48"/>
                </a:solidFill>
                <a:latin typeface="Montserrat" pitchFamily="2" charset="77"/>
              </a:rPr>
              <a:t>Wasvary</a:t>
            </a:r>
            <a:endParaRPr lang="en-US" b="1" dirty="0">
              <a:solidFill>
                <a:srgbClr val="152B48"/>
              </a:solidFill>
              <a:latin typeface="Montserrat" pitchFamily="2" charset="77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103B8C18-8A32-AF4C-B9E9-B3C7B66401F0}"/>
              </a:ext>
            </a:extLst>
          </p:cNvPr>
          <p:cNvSpPr txBox="1"/>
          <p:nvPr/>
        </p:nvSpPr>
        <p:spPr>
          <a:xfrm>
            <a:off x="8888736" y="1491257"/>
            <a:ext cx="235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152B48"/>
                </a:solidFill>
                <a:latin typeface="Montserrat" pitchFamily="2" charset="77"/>
              </a:rPr>
              <a:t>Clasificación</a:t>
            </a:r>
            <a:r>
              <a:rPr lang="en-US" b="1" dirty="0">
                <a:solidFill>
                  <a:srgbClr val="152B48"/>
                </a:solidFill>
                <a:latin typeface="Montserrat" pitchFamily="2" charset="77"/>
              </a:rPr>
              <a:t> de WSES 2015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E537FB4C-7956-A740-BBF0-39E242161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87819"/>
              </p:ext>
            </p:extLst>
          </p:nvPr>
        </p:nvGraphicFramePr>
        <p:xfrm>
          <a:off x="8049357" y="2244685"/>
          <a:ext cx="4029198" cy="3277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2434">
                  <a:extLst>
                    <a:ext uri="{9D8B030D-6E8A-4147-A177-3AD203B41FA5}">
                      <a16:colId xmlns:a16="http://schemas.microsoft.com/office/drawing/2014/main" val="2111903417"/>
                    </a:ext>
                  </a:extLst>
                </a:gridCol>
                <a:gridCol w="3436764">
                  <a:extLst>
                    <a:ext uri="{9D8B030D-6E8A-4147-A177-3AD203B41FA5}">
                      <a16:colId xmlns:a16="http://schemas.microsoft.com/office/drawing/2014/main" val="4184988477"/>
                    </a:ext>
                  </a:extLst>
                </a:gridCol>
              </a:tblGrid>
              <a:tr h="317729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No </a:t>
                      </a:r>
                      <a:r>
                        <a:rPr lang="en-US" sz="1200" dirty="0" err="1"/>
                        <a:t>complicada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26446"/>
                  </a:ext>
                </a:extLst>
              </a:tr>
              <a:tr h="339492"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Engrosamiento</a:t>
                      </a:r>
                      <a:r>
                        <a:rPr lang="en-US" sz="1200" dirty="0"/>
                        <a:t> de la pared, </a:t>
                      </a:r>
                      <a:r>
                        <a:rPr lang="en-US" sz="1200" dirty="0" err="1"/>
                        <a:t>aumento</a:t>
                      </a:r>
                      <a:r>
                        <a:rPr lang="en-US" sz="1200" dirty="0"/>
                        <a:t> de la </a:t>
                      </a:r>
                      <a:r>
                        <a:rPr lang="en-US" sz="1200" dirty="0" err="1"/>
                        <a:t>densidad</a:t>
                      </a:r>
                      <a:r>
                        <a:rPr lang="en-US" sz="1200" dirty="0"/>
                        <a:t> de la </a:t>
                      </a:r>
                      <a:r>
                        <a:rPr lang="en-US" sz="1200" dirty="0" err="1"/>
                        <a:t>grasa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pericolica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639960"/>
                  </a:ext>
                </a:extLst>
              </a:tr>
              <a:tr h="317729">
                <a:tc gridSpan="2">
                  <a:txBody>
                    <a:bodyPr/>
                    <a:lstStyle/>
                    <a:p>
                      <a:r>
                        <a:rPr lang="en-US" sz="1200" b="1" dirty="0" err="1"/>
                        <a:t>Complicada</a:t>
                      </a:r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35748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Aire </a:t>
                      </a:r>
                      <a:r>
                        <a:rPr lang="en-US" sz="1200" dirty="0" err="1"/>
                        <a:t>pericólico</a:t>
                      </a:r>
                      <a:r>
                        <a:rPr lang="en-US" sz="1200" dirty="0"/>
                        <a:t> o </a:t>
                      </a:r>
                      <a:r>
                        <a:rPr lang="en-US" sz="1200" dirty="0" err="1"/>
                        <a:t>poco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fluido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pericólico</a:t>
                      </a:r>
                      <a:r>
                        <a:rPr lang="en-US" sz="1200" dirty="0"/>
                        <a:t> sin </a:t>
                      </a:r>
                      <a:r>
                        <a:rPr lang="en-US" sz="1200" dirty="0" err="1"/>
                        <a:t>absceso</a:t>
                      </a:r>
                      <a:r>
                        <a:rPr lang="en-US" sz="1200" dirty="0"/>
                        <a:t> (a &lt; 5 cm de la zona de </a:t>
                      </a:r>
                      <a:r>
                        <a:rPr lang="en-US" sz="1200" dirty="0" err="1"/>
                        <a:t>inflamación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868029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Absceso</a:t>
                      </a:r>
                      <a:r>
                        <a:rPr lang="en-US" sz="1200" dirty="0"/>
                        <a:t> &lt; 4cm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246262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b="1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Absceso</a:t>
                      </a:r>
                      <a:r>
                        <a:rPr lang="en-US" sz="1200" b="1" dirty="0"/>
                        <a:t> &gt; 4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224808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b="1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Gas </a:t>
                      </a:r>
                      <a:r>
                        <a:rPr lang="en-US" sz="1200" b="1" dirty="0" err="1"/>
                        <a:t>distante</a:t>
                      </a:r>
                      <a:r>
                        <a:rPr lang="en-US" sz="1200" b="1" dirty="0"/>
                        <a:t> (a </a:t>
                      </a:r>
                      <a:r>
                        <a:rPr lang="en-US" sz="1200" b="1" dirty="0" err="1"/>
                        <a:t>más</a:t>
                      </a:r>
                      <a:r>
                        <a:rPr lang="en-US" sz="1200" b="1" dirty="0"/>
                        <a:t> de 5 cm del </a:t>
                      </a:r>
                      <a:r>
                        <a:rPr lang="en-US" sz="1200" b="1" dirty="0" err="1"/>
                        <a:t>segmento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inflamado</a:t>
                      </a:r>
                      <a:r>
                        <a:rPr lang="en-US" sz="12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38170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Líquido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libre</a:t>
                      </a:r>
                      <a:r>
                        <a:rPr lang="en-US" sz="1200" dirty="0"/>
                        <a:t> sin gas </a:t>
                      </a:r>
                      <a:r>
                        <a:rPr lang="en-US" sz="1200" dirty="0" err="1"/>
                        <a:t>libre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distante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42380"/>
                  </a:ext>
                </a:extLst>
              </a:tr>
              <a:tr h="317729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Líquido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libre</a:t>
                      </a:r>
                      <a:r>
                        <a:rPr lang="en-US" sz="1200" dirty="0"/>
                        <a:t> con gas </a:t>
                      </a:r>
                      <a:r>
                        <a:rPr lang="en-US" sz="1200" dirty="0" err="1"/>
                        <a:t>libre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distante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73116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70A3E8EB-5435-4A4C-95B4-71563996753C}"/>
              </a:ext>
            </a:extLst>
          </p:cNvPr>
          <p:cNvSpPr/>
          <p:nvPr/>
        </p:nvSpPr>
        <p:spPr>
          <a:xfrm>
            <a:off x="4989401" y="5789780"/>
            <a:ext cx="7089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8502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2A496-EAE5-CC42-BE8D-38152697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84" y="12174"/>
            <a:ext cx="10515600" cy="1325563"/>
          </a:xfrm>
        </p:spPr>
        <p:txBody>
          <a:bodyPr/>
          <a:lstStyle/>
          <a:p>
            <a:r>
              <a:rPr lang="es-ES_tradnl" dirty="0"/>
              <a:t>IMÁGENES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003DD-B9B7-0D49-9781-3EFA26158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044077"/>
            <a:ext cx="10667997" cy="209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Ecografía:</a:t>
            </a:r>
          </a:p>
          <a:p>
            <a:r>
              <a:rPr lang="es-ES_tradnl" sz="2200" dirty="0">
                <a:solidFill>
                  <a:schemeClr val="tx1"/>
                </a:solidFill>
              </a:rPr>
              <a:t>Sensibilidad y especificidad del 90%. </a:t>
            </a:r>
            <a:r>
              <a:rPr lang="es-ES_tradnl" sz="2200" dirty="0"/>
              <a:t> </a:t>
            </a:r>
          </a:p>
          <a:p>
            <a:r>
              <a:rPr lang="es-ES_tradnl" sz="2200" dirty="0"/>
              <a:t>Ventajas: rápida, se evita la radiación. </a:t>
            </a:r>
          </a:p>
          <a:p>
            <a:r>
              <a:rPr lang="es-ES_tradnl" sz="2200" dirty="0"/>
              <a:t>Limitaciones: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Menor precisión para identificar abscesos y excluir otras causas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No permite evaluar </a:t>
            </a:r>
            <a:r>
              <a:rPr lang="es-ES_tradnl" dirty="0" err="1"/>
              <a:t>Hinchey</a:t>
            </a:r>
            <a:endParaRPr lang="es-ES_tradnl" dirty="0"/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Operador dependiente.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Obesos.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009B4C-E00C-804F-B685-04E38D2C1E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786284" y="3258412"/>
            <a:ext cx="6684145" cy="2413346"/>
          </a:xfrm>
        </p:spPr>
        <p:txBody>
          <a:bodyPr>
            <a:normAutofit lnSpcReduction="10000"/>
          </a:bodyPr>
          <a:lstStyle/>
          <a:p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Resonancia magnética:</a:t>
            </a:r>
          </a:p>
          <a:p>
            <a:r>
              <a:rPr lang="es-ES_tradnl" sz="2200" dirty="0"/>
              <a:t>Alta sensibilidad y especificad.</a:t>
            </a:r>
          </a:p>
          <a:p>
            <a:r>
              <a:rPr lang="es-ES_tradnl" sz="2200" dirty="0"/>
              <a:t>Útil en el embarazo.</a:t>
            </a:r>
          </a:p>
          <a:p>
            <a:r>
              <a:rPr lang="es-ES_tradnl" sz="2200" dirty="0"/>
              <a:t>Poca disponibilidad.</a:t>
            </a:r>
            <a:r>
              <a:rPr lang="es-ES_tradnl" sz="2200" b="1" u="sng" dirty="0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A7CC1-9501-E548-B196-B3FA043BD464}"/>
              </a:ext>
            </a:extLst>
          </p:cNvPr>
          <p:cNvSpPr/>
          <p:nvPr/>
        </p:nvSpPr>
        <p:spPr>
          <a:xfrm>
            <a:off x="5265174" y="6261817"/>
            <a:ext cx="6815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029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A61150-AF38-304D-9770-7F5366FD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44611"/>
            <a:ext cx="11213689" cy="20903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9600" b="1" dirty="0"/>
              <a:t>¿Antibióticos?:</a:t>
            </a:r>
          </a:p>
          <a:p>
            <a:pPr marL="0" indent="0">
              <a:buNone/>
            </a:pPr>
            <a:r>
              <a:rPr lang="es-ES_tradnl" sz="8800" dirty="0"/>
              <a:t>No hay diferencias frente:</a:t>
            </a:r>
          </a:p>
          <a:p>
            <a:r>
              <a:rPr lang="es-ES_tradnl" sz="8000" dirty="0"/>
              <a:t>Estancia hospitalaria.</a:t>
            </a:r>
          </a:p>
          <a:p>
            <a:r>
              <a:rPr lang="es-ES_tradnl" sz="8000" dirty="0"/>
              <a:t>Tiempo de recuperación.</a:t>
            </a:r>
          </a:p>
          <a:p>
            <a:r>
              <a:rPr lang="es-ES_tradnl" sz="8000" dirty="0"/>
              <a:t>Recurrencia.</a:t>
            </a:r>
          </a:p>
          <a:p>
            <a:r>
              <a:rPr lang="es-ES_tradnl" sz="8000" dirty="0"/>
              <a:t>Complicaciones.</a:t>
            </a:r>
          </a:p>
          <a:p>
            <a:r>
              <a:rPr lang="es-ES_tradnl" sz="8000" dirty="0"/>
              <a:t>Requerimientos de resección de sigmoides. 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6520F9C-0008-A24F-B7ED-D6D35B751A07}"/>
              </a:ext>
            </a:extLst>
          </p:cNvPr>
          <p:cNvSpPr/>
          <p:nvPr/>
        </p:nvSpPr>
        <p:spPr>
          <a:xfrm>
            <a:off x="6172198" y="1236037"/>
            <a:ext cx="5257801" cy="1502086"/>
          </a:xfrm>
          <a:prstGeom prst="rect">
            <a:avLst/>
          </a:prstGeom>
          <a:solidFill>
            <a:srgbClr val="152B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Pacientes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con diverticulitis no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complicada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inmunocompetentes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y sin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signos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inflamación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sistémica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, no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requieren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antibióticos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rutina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(1A).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C52ED-27E6-2A4A-A918-D6783D4A1C0B}"/>
              </a:ext>
            </a:extLst>
          </p:cNvPr>
          <p:cNvSpPr/>
          <p:nvPr/>
        </p:nvSpPr>
        <p:spPr>
          <a:xfrm>
            <a:off x="5086510" y="5725328"/>
            <a:ext cx="6889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311C29D-D1EF-A748-89EE-2BE404D0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No complicada 0 - </a:t>
            </a:r>
            <a:r>
              <a:rPr lang="es-ES_tradnl" sz="2800" dirty="0" err="1">
                <a:solidFill>
                  <a:srgbClr val="152B48"/>
                </a:solidFill>
              </a:rPr>
              <a:t>Ia</a:t>
            </a:r>
            <a:r>
              <a:rPr lang="es-ES_tradnl" sz="2800" dirty="0">
                <a:solidFill>
                  <a:srgbClr val="152B4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7041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A61150-AF38-304D-9770-7F5366FD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62595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b="1" u="sng" dirty="0"/>
              <a:t>Excepto</a:t>
            </a:r>
            <a:r>
              <a:rPr lang="es-ES_tradnl" sz="2400" dirty="0"/>
              <a:t> en pacientes con sepsis o pacientes de alto riesgo: </a:t>
            </a:r>
          </a:p>
          <a:p>
            <a:r>
              <a:rPr lang="es-ES_tradnl" sz="2200" dirty="0" err="1"/>
              <a:t>Inmunosuprimidos</a:t>
            </a:r>
            <a:r>
              <a:rPr lang="es-ES_tradnl" sz="2200" dirty="0"/>
              <a:t>. </a:t>
            </a:r>
          </a:p>
          <a:p>
            <a:r>
              <a:rPr lang="es-ES_tradnl" sz="2200" dirty="0"/>
              <a:t>Ancianos.</a:t>
            </a:r>
          </a:p>
          <a:p>
            <a:r>
              <a:rPr lang="es-ES_tradnl" sz="2200" dirty="0"/>
              <a:t>Comorbilidades significativas.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C52ED-27E6-2A4A-A918-D6783D4A1C0B}"/>
              </a:ext>
            </a:extLst>
          </p:cNvPr>
          <p:cNvSpPr/>
          <p:nvPr/>
        </p:nvSpPr>
        <p:spPr>
          <a:xfrm>
            <a:off x="4858750" y="5842337"/>
            <a:ext cx="7095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DBEC149-5FC3-6347-81A8-2F2B720E6899}"/>
              </a:ext>
            </a:extLst>
          </p:cNvPr>
          <p:cNvSpPr/>
          <p:nvPr/>
        </p:nvSpPr>
        <p:spPr>
          <a:xfrm>
            <a:off x="6624081" y="2108800"/>
            <a:ext cx="4805916" cy="1485194"/>
          </a:xfrm>
          <a:prstGeom prst="rect">
            <a:avLst/>
          </a:prstGeom>
          <a:solidFill>
            <a:srgbClr val="152B4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Tratamiento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Montserrat" pitchFamily="2" charset="77"/>
              </a:rPr>
              <a:t>antibiótico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Cubrimiento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BGN y </a:t>
            </a: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anaerobios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Orales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cambio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más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pronto </a:t>
            </a: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posible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de IV a oral.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9BA8C1CE-1D7F-FB4F-9A2C-63EAF97D6E5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26406" y="3936822"/>
            <a:ext cx="6760343" cy="2413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_tradnl" sz="2200" b="1" dirty="0"/>
              <a:t>Ambulatorio</a:t>
            </a:r>
            <a:r>
              <a:rPr lang="es-ES_tradnl" sz="2200" dirty="0"/>
              <a:t> </a:t>
            </a:r>
            <a:r>
              <a:rPr lang="es-ES_tradnl" sz="2200" dirty="0">
                <a:sym typeface="Wingdings" pitchFamily="2" charset="2"/>
              </a:rPr>
              <a:t> reevaluación a los 7 días. 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Paciente sin comorbilidades, </a:t>
            </a:r>
            <a:r>
              <a:rPr lang="es-ES_tradnl" sz="2200" dirty="0" err="1">
                <a:sym typeface="Wingdings" pitchFamily="2" charset="2"/>
              </a:rPr>
              <a:t>inmunocompetentes</a:t>
            </a:r>
            <a:r>
              <a:rPr lang="es-ES_tradnl" sz="2200" dirty="0">
                <a:sym typeface="Wingdings" pitchFamily="2" charset="2"/>
              </a:rPr>
              <a:t>, sin sepsis, con tolerancia a la </a:t>
            </a:r>
            <a:r>
              <a:rPr lang="es-ES_tradnl" sz="2200" dirty="0" err="1">
                <a:sym typeface="Wingdings" pitchFamily="2" charset="2"/>
              </a:rPr>
              <a:t>via</a:t>
            </a:r>
            <a:r>
              <a:rPr lang="es-ES_tradnl" sz="2200" dirty="0">
                <a:sym typeface="Wingdings" pitchFamily="2" charset="2"/>
              </a:rPr>
              <a:t> oral y buen soporte social.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AE2D7C3-F4D4-7046-8EB3-3663D956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No complicada 0 - </a:t>
            </a:r>
            <a:r>
              <a:rPr lang="es-ES_tradnl" sz="2800" dirty="0" err="1">
                <a:solidFill>
                  <a:srgbClr val="152B48"/>
                </a:solidFill>
              </a:rPr>
              <a:t>Ia</a:t>
            </a:r>
            <a:r>
              <a:rPr lang="es-ES_tradnl" sz="2800" dirty="0">
                <a:solidFill>
                  <a:srgbClr val="152B4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37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A61150-AF38-304D-9770-7F5366FD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5" y="1807702"/>
            <a:ext cx="5966459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/>
              <a:t>Absceso pequeño &lt; 4 – 5 cm: </a:t>
            </a:r>
            <a:endParaRPr lang="es-ES_tradnl" sz="2400" b="1" dirty="0"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Manejo antibiótico solo (tasa de falla del 20% y mortalidad 0.6%).</a:t>
            </a:r>
            <a:endParaRPr lang="es-ES_tradnl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C52ED-27E6-2A4A-A918-D6783D4A1C0B}"/>
              </a:ext>
            </a:extLst>
          </p:cNvPr>
          <p:cNvSpPr/>
          <p:nvPr/>
        </p:nvSpPr>
        <p:spPr>
          <a:xfrm>
            <a:off x="5294671" y="5479134"/>
            <a:ext cx="66679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pic>
        <p:nvPicPr>
          <p:cNvPr id="9" name="Imagen 3">
            <a:extLst>
              <a:ext uri="{FF2B5EF4-FFF2-40B4-BE49-F238E27FC236}">
                <a16:creationId xmlns:a16="http://schemas.microsoft.com/office/drawing/2014/main" id="{809175D1-F2BE-FB49-91C8-E4F5C608B2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8544" y="1160829"/>
            <a:ext cx="5113057" cy="3384138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0DDD12EC-4BCF-A742-A174-D96F27C5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 b </a:t>
            </a:r>
          </a:p>
        </p:txBody>
      </p:sp>
    </p:spTree>
    <p:extLst>
      <p:ext uri="{BB962C8B-B14F-4D97-AF65-F5344CB8AC3E}">
        <p14:creationId xmlns:p14="http://schemas.microsoft.com/office/powerpoint/2010/main" val="278220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A61150-AF38-304D-9770-7F5366FD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11" y="1549674"/>
            <a:ext cx="5966459" cy="22233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2400" b="1" dirty="0"/>
              <a:t>Absceso pequeño &gt; 4 – 5 cm:</a:t>
            </a:r>
            <a:endParaRPr lang="es-ES_tradnl" sz="2400" b="1" dirty="0"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es-ES_tradnl" sz="2200" dirty="0">
                <a:sym typeface="Wingdings" pitchFamily="2" charset="2"/>
              </a:rPr>
              <a:t>Antibiótico y drenaje percutáneo.</a:t>
            </a:r>
          </a:p>
          <a:p>
            <a:pPr>
              <a:lnSpc>
                <a:spcPct val="110000"/>
              </a:lnSpc>
            </a:pPr>
            <a:r>
              <a:rPr lang="es-ES_tradnl" sz="2200" dirty="0">
                <a:sym typeface="Wingdings" pitchFamily="2" charset="2"/>
              </a:rPr>
              <a:t>Si no hay posibilidad de drenaje  solo tratamiento antibiótico.</a:t>
            </a:r>
          </a:p>
          <a:p>
            <a:pPr>
              <a:lnSpc>
                <a:spcPct val="110000"/>
              </a:lnSpc>
            </a:pPr>
            <a:r>
              <a:rPr lang="es-ES_tradnl" sz="2200" dirty="0">
                <a:sym typeface="Wingdings" pitchFamily="2" charset="2"/>
              </a:rPr>
              <a:t>Manejo quirúrgico.</a:t>
            </a:r>
            <a:endParaRPr lang="es-ES_tradnl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C52ED-27E6-2A4A-A918-D6783D4A1C0B}"/>
              </a:ext>
            </a:extLst>
          </p:cNvPr>
          <p:cNvSpPr/>
          <p:nvPr/>
        </p:nvSpPr>
        <p:spPr>
          <a:xfrm>
            <a:off x="5279923" y="5687949"/>
            <a:ext cx="6677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60D6F954-B021-974E-9F13-B09E1887B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195" y="1281116"/>
            <a:ext cx="5436401" cy="3523031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9B4BA5D1-3A0A-D842-B20E-A2674EE5C549}"/>
              </a:ext>
            </a:extLst>
          </p:cNvPr>
          <p:cNvSpPr txBox="1">
            <a:spLocks/>
          </p:cNvSpPr>
          <p:nvPr/>
        </p:nvSpPr>
        <p:spPr>
          <a:xfrm>
            <a:off x="553065" y="1170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/>
              <a:t>TRATAMIENTO </a:t>
            </a:r>
            <a:br>
              <a:rPr lang="es-ES_tradnl"/>
            </a:br>
            <a:r>
              <a:rPr lang="es-ES_tradnl" sz="2800">
                <a:solidFill>
                  <a:srgbClr val="152B48"/>
                </a:solidFill>
              </a:rPr>
              <a:t>Complicada II b </a:t>
            </a:r>
            <a:endParaRPr lang="es-ES_tradnl" sz="2800" dirty="0">
              <a:solidFill>
                <a:srgbClr val="15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27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C74012F6-2383-F345-9233-5A2303ADFF97}"/>
              </a:ext>
            </a:extLst>
          </p:cNvPr>
          <p:cNvSpPr/>
          <p:nvPr/>
        </p:nvSpPr>
        <p:spPr>
          <a:xfrm>
            <a:off x="4669654" y="2118288"/>
            <a:ext cx="3310128" cy="890019"/>
          </a:xfrm>
          <a:prstGeom prst="rect">
            <a:avLst/>
          </a:prstGeom>
          <a:solidFill>
            <a:srgbClr val="152B48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FACTORES DEL PACIENTE.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C77C642-AF96-D54B-B8C8-4C960CE87618}"/>
              </a:ext>
            </a:extLst>
          </p:cNvPr>
          <p:cNvSpPr/>
          <p:nvPr/>
        </p:nvSpPr>
        <p:spPr>
          <a:xfrm>
            <a:off x="8464163" y="2094271"/>
            <a:ext cx="3310128" cy="904915"/>
          </a:xfrm>
          <a:prstGeom prst="rect">
            <a:avLst/>
          </a:prstGeom>
          <a:solidFill>
            <a:srgbClr val="00AAA7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NOSOCOMIAL VS ADQUIRIDA EN LA COMUNIDAD.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DA26FA3-160F-D048-9328-538ECC64FE24}"/>
              </a:ext>
            </a:extLst>
          </p:cNvPr>
          <p:cNvSpPr/>
          <p:nvPr/>
        </p:nvSpPr>
        <p:spPr>
          <a:xfrm>
            <a:off x="4778281" y="3912576"/>
            <a:ext cx="3310128" cy="904915"/>
          </a:xfrm>
          <a:prstGeom prst="rect">
            <a:avLst/>
          </a:prstGeom>
          <a:solidFill>
            <a:srgbClr val="00AAA7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PATÓGENOS.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9F4D6BE1-D833-8C49-AF59-CA79A8BBB91D}"/>
              </a:ext>
            </a:extLst>
          </p:cNvPr>
          <p:cNvSpPr/>
          <p:nvPr/>
        </p:nvSpPr>
        <p:spPr>
          <a:xfrm>
            <a:off x="8464163" y="3912576"/>
            <a:ext cx="3310128" cy="897467"/>
          </a:xfrm>
          <a:prstGeom prst="rect">
            <a:avLst/>
          </a:prstGeom>
          <a:solidFill>
            <a:srgbClr val="152B4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RESISTENCIA LOCAL.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B1FBB53-921F-C742-8021-465B1F62C533}"/>
              </a:ext>
            </a:extLst>
          </p:cNvPr>
          <p:cNvSpPr txBox="1"/>
          <p:nvPr/>
        </p:nvSpPr>
        <p:spPr>
          <a:xfrm>
            <a:off x="5928853" y="6130741"/>
            <a:ext cx="595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3C9B536-441A-9448-A04C-953442DF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53" y="265594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Terapia antibiótica</a:t>
            </a:r>
          </a:p>
        </p:txBody>
      </p:sp>
    </p:spTree>
    <p:extLst>
      <p:ext uri="{BB962C8B-B14F-4D97-AF65-F5344CB8AC3E}">
        <p14:creationId xmlns:p14="http://schemas.microsoft.com/office/powerpoint/2010/main" val="2710188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9596F-67E7-2346-A6BB-43A9420E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755" y="1351277"/>
            <a:ext cx="6659976" cy="299783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_tradnl" sz="2400" b="1" dirty="0"/>
              <a:t>No complicada: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b="1" dirty="0"/>
              <a:t>SIN FR </a:t>
            </a:r>
            <a:r>
              <a:rPr lang="es-ES_tradnl" dirty="0">
                <a:sym typeface="Wingdings" pitchFamily="2" charset="2"/>
              </a:rPr>
              <a:t> cefalosporinas de primera generación + </a:t>
            </a:r>
            <a:r>
              <a:rPr lang="es-ES_tradnl" dirty="0" err="1">
                <a:sym typeface="Wingdings" pitchFamily="2" charset="2"/>
              </a:rPr>
              <a:t>metronidazol</a:t>
            </a:r>
            <a:r>
              <a:rPr lang="es-ES_tradnl" dirty="0">
                <a:sym typeface="Wingdings" pitchFamily="2" charset="2"/>
              </a:rPr>
              <a:t>/</a:t>
            </a:r>
            <a:r>
              <a:rPr lang="es-ES_tradnl" dirty="0" err="1">
                <a:sym typeface="Wingdings" pitchFamily="2" charset="2"/>
              </a:rPr>
              <a:t>ertapenem</a:t>
            </a:r>
            <a:r>
              <a:rPr lang="es-ES_tradnl" dirty="0">
                <a:sym typeface="Wingdings" pitchFamily="2" charset="2"/>
              </a:rPr>
              <a:t>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b="1" dirty="0">
                <a:sym typeface="Wingdings" pitchFamily="2" charset="2"/>
              </a:rPr>
              <a:t>CON FR </a:t>
            </a:r>
            <a:r>
              <a:rPr lang="es-ES_tradnl" dirty="0">
                <a:sym typeface="Wingdings" pitchFamily="2" charset="2"/>
              </a:rPr>
              <a:t> </a:t>
            </a:r>
            <a:r>
              <a:rPr lang="es-ES_tradnl" dirty="0" err="1">
                <a:sym typeface="Wingdings" pitchFamily="2" charset="2"/>
              </a:rPr>
              <a:t>piptazo</a:t>
            </a:r>
            <a:r>
              <a:rPr lang="es-ES_tradnl" dirty="0">
                <a:sym typeface="Wingdings" pitchFamily="2" charset="2"/>
              </a:rPr>
              <a:t> / </a:t>
            </a:r>
            <a:r>
              <a:rPr lang="es-ES_tradnl" dirty="0" err="1">
                <a:sym typeface="Wingdings" pitchFamily="2" charset="2"/>
              </a:rPr>
              <a:t>carbapenemicos</a:t>
            </a:r>
            <a:r>
              <a:rPr lang="es-ES_tradnl" dirty="0">
                <a:sym typeface="Wingdings" pitchFamily="2" charset="2"/>
              </a:rPr>
              <a:t> / cefalosporinas de 4 generación + </a:t>
            </a:r>
            <a:r>
              <a:rPr lang="es-ES_tradnl" dirty="0" err="1">
                <a:sym typeface="Wingdings" pitchFamily="2" charset="2"/>
              </a:rPr>
              <a:t>metronidazol</a:t>
            </a:r>
            <a:r>
              <a:rPr lang="es-ES_tradnl" dirty="0">
                <a:sym typeface="Wingdings" pitchFamily="2" charset="2"/>
              </a:rPr>
              <a:t>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b="1" dirty="0">
                <a:sym typeface="Wingdings" pitchFamily="2" charset="2"/>
              </a:rPr>
              <a:t>Alergias</a:t>
            </a:r>
            <a:r>
              <a:rPr lang="es-ES_tradnl" dirty="0">
                <a:sym typeface="Wingdings" pitchFamily="2" charset="2"/>
              </a:rPr>
              <a:t>: </a:t>
            </a:r>
            <a:r>
              <a:rPr lang="es-ES_tradnl" dirty="0" err="1">
                <a:sym typeface="Wingdings" pitchFamily="2" charset="2"/>
              </a:rPr>
              <a:t>ciprofloxacion</a:t>
            </a:r>
            <a:r>
              <a:rPr lang="es-ES_tradnl" dirty="0">
                <a:sym typeface="Wingdings" pitchFamily="2" charset="2"/>
              </a:rPr>
              <a:t> + </a:t>
            </a:r>
            <a:r>
              <a:rPr lang="es-ES_tradnl" dirty="0" err="1">
                <a:sym typeface="Wingdings" pitchFamily="2" charset="2"/>
              </a:rPr>
              <a:t>metronidazol</a:t>
            </a:r>
            <a:r>
              <a:rPr lang="es-ES_tradnl" dirty="0">
                <a:sym typeface="Wingdings" pitchFamily="2" charset="2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_tradnl" sz="2200" dirty="0">
              <a:sym typeface="Wingdings" pitchFamily="2" charset="2"/>
            </a:endParaRPr>
          </a:p>
          <a:p>
            <a:pPr algn="just">
              <a:lnSpc>
                <a:spcPct val="100000"/>
              </a:lnSpc>
            </a:pPr>
            <a:r>
              <a:rPr lang="es-ES_tradnl" sz="2200" b="1" dirty="0">
                <a:sym typeface="Wingdings" pitchFamily="2" charset="2"/>
              </a:rPr>
              <a:t>Complicada: 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 err="1">
                <a:sym typeface="Wingdings" pitchFamily="2" charset="2"/>
              </a:rPr>
              <a:t>Piptazo</a:t>
            </a:r>
            <a:r>
              <a:rPr lang="es-ES_tradnl" dirty="0">
                <a:sym typeface="Wingdings" pitchFamily="2" charset="2"/>
              </a:rPr>
              <a:t> /</a:t>
            </a:r>
            <a:r>
              <a:rPr lang="es-ES_tradnl" dirty="0" err="1">
                <a:sym typeface="Wingdings" pitchFamily="2" charset="2"/>
              </a:rPr>
              <a:t>carbapenemicos</a:t>
            </a:r>
            <a:r>
              <a:rPr lang="es-ES_tradnl" dirty="0">
                <a:sym typeface="Wingdings" pitchFamily="2" charset="2"/>
              </a:rPr>
              <a:t> /cefalosporina de 4ª generación + </a:t>
            </a:r>
            <a:r>
              <a:rPr lang="es-ES_tradnl" dirty="0" err="1">
                <a:sym typeface="Wingdings" pitchFamily="2" charset="2"/>
              </a:rPr>
              <a:t>metronidazol</a:t>
            </a:r>
            <a:r>
              <a:rPr lang="es-ES_tradnl" dirty="0">
                <a:sym typeface="Wingdings" pitchFamily="2" charset="2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_tradnl" dirty="0">
              <a:sym typeface="Wingdings" pitchFamily="2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573BD1-1EF1-6A48-B479-D74D69EE5627}"/>
              </a:ext>
            </a:extLst>
          </p:cNvPr>
          <p:cNvSpPr/>
          <p:nvPr/>
        </p:nvSpPr>
        <p:spPr>
          <a:xfrm>
            <a:off x="685801" y="2064066"/>
            <a:ext cx="3771899" cy="1020924"/>
          </a:xfrm>
          <a:prstGeom prst="rect">
            <a:avLst/>
          </a:prstGeom>
          <a:solidFill>
            <a:srgbClr val="152B4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Montserrat" pitchFamily="2" charset="77"/>
              </a:rPr>
              <a:t>Duración</a:t>
            </a:r>
            <a:r>
              <a:rPr lang="en-US" sz="2200" dirty="0">
                <a:solidFill>
                  <a:schemeClr val="bg1"/>
                </a:solidFill>
                <a:latin typeface="Montserrat" pitchFamily="2" charset="77"/>
              </a:rPr>
              <a:t>: 4 días posterior al control de la </a:t>
            </a:r>
            <a:r>
              <a:rPr lang="en-US" sz="2200" dirty="0" err="1">
                <a:solidFill>
                  <a:schemeClr val="bg1"/>
                </a:solidFill>
                <a:latin typeface="Montserrat" pitchFamily="2" charset="77"/>
              </a:rPr>
              <a:t>infección</a:t>
            </a:r>
            <a:r>
              <a:rPr lang="en-US" sz="2200" dirty="0">
                <a:solidFill>
                  <a:schemeClr val="bg1"/>
                </a:solidFill>
                <a:latin typeface="Montserrat" pitchFamily="2" charset="77"/>
              </a:rPr>
              <a:t>. 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B82D684-09D8-824B-A1AC-3799116A3E5B}"/>
              </a:ext>
            </a:extLst>
          </p:cNvPr>
          <p:cNvSpPr txBox="1"/>
          <p:nvPr/>
        </p:nvSpPr>
        <p:spPr>
          <a:xfrm>
            <a:off x="5145474" y="6207184"/>
            <a:ext cx="677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B96D53C-550C-3D41-A8A0-750B4BAD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Terapia antibiótica</a:t>
            </a:r>
          </a:p>
        </p:txBody>
      </p:sp>
    </p:spTree>
    <p:extLst>
      <p:ext uri="{BB962C8B-B14F-4D97-AF65-F5344CB8AC3E}">
        <p14:creationId xmlns:p14="http://schemas.microsoft.com/office/powerpoint/2010/main" val="16766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9226D-6007-DB41-9EC0-6F3FCD1E7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117648"/>
            <a:ext cx="10515600" cy="1325563"/>
          </a:xfrm>
        </p:spPr>
        <p:txBody>
          <a:bodyPr/>
          <a:lstStyle/>
          <a:p>
            <a:r>
              <a:rPr lang="es-ES_tradnl" dirty="0"/>
              <a:t>GENERALIDADES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467C90-AAC0-1B42-8C27-A4697E8B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053" y="1364929"/>
            <a:ext cx="6835876" cy="20903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s-ES_tradnl" sz="2200" dirty="0"/>
              <a:t>Alteraciones estructurales de la pared, secundarias a la herniación de sus capas en la zonas de mayor debilidad por donde penetran la vasa recta en la capa circular muscular. </a:t>
            </a:r>
          </a:p>
          <a:p>
            <a:pPr algn="just">
              <a:lnSpc>
                <a:spcPct val="110000"/>
              </a:lnSpc>
            </a:pPr>
            <a:r>
              <a:rPr lang="es-ES_tradnl" sz="2200" dirty="0"/>
              <a:t>La mayoría son falsos y son de pulsión por aumento de la presión intraluminal.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2D13CA-5D2C-FF4E-9A7B-0CB3593B945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07975" y="3916885"/>
            <a:ext cx="7009098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dirty="0"/>
              <a:t>La mayoría de los divertículos colónicos </a:t>
            </a:r>
            <a:r>
              <a:rPr lang="es-ES_tradnl" b="1" dirty="0"/>
              <a:t>son falsos </a:t>
            </a:r>
            <a:r>
              <a:rPr lang="es-ES_tradnl" dirty="0"/>
              <a:t>y son de pulsión por aumento de la presión </a:t>
            </a:r>
            <a:r>
              <a:rPr lang="es-ES_tradnl" dirty="0" err="1"/>
              <a:t>intraluminal</a:t>
            </a:r>
            <a:r>
              <a:rPr lang="es-ES_tradnl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s-ES_tradnl" dirty="0"/>
              <a:t>Entre el 80-90% de los divertículos colónicos comprometen el colon izquierdo.</a:t>
            </a:r>
          </a:p>
          <a:p>
            <a:pPr algn="just">
              <a:lnSpc>
                <a:spcPct val="100000"/>
              </a:lnSpc>
            </a:pPr>
            <a:r>
              <a:rPr lang="es-ES_tradnl" dirty="0"/>
              <a:t>Orientales colon derecho.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6D7E02-139A-8B47-9332-8CA7E97D6A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9381" y="236804"/>
            <a:ext cx="3113315" cy="333420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721E82F2-18DE-D14A-880E-4A43D64FC946}"/>
              </a:ext>
            </a:extLst>
          </p:cNvPr>
          <p:cNvSpPr/>
          <p:nvPr/>
        </p:nvSpPr>
        <p:spPr>
          <a:xfrm>
            <a:off x="5442192" y="6278687"/>
            <a:ext cx="6513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Munie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S,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Nalamati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S. Epidemiology and Pathophysiology of Diverticular Disease .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Clin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Colon Rectal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Surg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2018;31:209–213. </a:t>
            </a:r>
          </a:p>
        </p:txBody>
      </p:sp>
    </p:spTree>
    <p:extLst>
      <p:ext uri="{BB962C8B-B14F-4D97-AF65-F5344CB8AC3E}">
        <p14:creationId xmlns:p14="http://schemas.microsoft.com/office/powerpoint/2010/main" val="79387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9596F-67E7-2346-A6BB-43A9420E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96" y="1453340"/>
            <a:ext cx="6583679" cy="29978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Pacientes con </a:t>
            </a:r>
            <a:r>
              <a:rPr lang="es-ES_tradnl" sz="2200" dirty="0" err="1"/>
              <a:t>neumoperitoneo</a:t>
            </a:r>
            <a:r>
              <a:rPr lang="es-ES_tradnl" sz="2200" dirty="0"/>
              <a:t> distante, sin líquido libre </a:t>
            </a:r>
            <a:r>
              <a:rPr lang="es-ES_tradnl" sz="2200" dirty="0" err="1"/>
              <a:t>intraabdominal</a:t>
            </a:r>
            <a:r>
              <a:rPr lang="es-ES_tradnl" sz="2200" dirty="0"/>
              <a:t>  </a:t>
            </a:r>
            <a:r>
              <a:rPr lang="es-ES_tradnl" sz="2200" dirty="0">
                <a:sym typeface="Wingdings" pitchFamily="2" charset="2"/>
              </a:rPr>
              <a:t> manejo médico en paciente seleccionados en quienes se pueda seguir con TAC.</a:t>
            </a:r>
          </a:p>
          <a:p>
            <a:pPr>
              <a:lnSpc>
                <a:spcPct val="100000"/>
              </a:lnSpc>
            </a:pPr>
            <a:endParaRPr lang="es-ES_tradnl" sz="2200" dirty="0"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r>
              <a:rPr lang="es-ES_tradnl" sz="2200" b="1" u="sng" dirty="0">
                <a:solidFill>
                  <a:schemeClr val="tx1"/>
                </a:solidFill>
                <a:sym typeface="Wingdings" pitchFamily="2" charset="2"/>
              </a:rPr>
              <a:t>Excepto:</a:t>
            </a:r>
            <a:r>
              <a:rPr lang="es-ES_tradnl" sz="2200" b="1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ES_tradnl" sz="2200" dirty="0">
                <a:sym typeface="Wingdings" pitchFamily="2" charset="2"/>
              </a:rPr>
              <a:t>inestabilidad hemodinámica. 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dirty="0">
              <a:sym typeface="Wingdings" pitchFamily="2" charset="2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B82D684-09D8-824B-A1AC-3799116A3E5B}"/>
              </a:ext>
            </a:extLst>
          </p:cNvPr>
          <p:cNvSpPr txBox="1"/>
          <p:nvPr/>
        </p:nvSpPr>
        <p:spPr>
          <a:xfrm>
            <a:off x="4955458" y="6229177"/>
            <a:ext cx="689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94BC5F6-A4D8-854D-8BC9-EE662875F4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348" y="921020"/>
            <a:ext cx="4327939" cy="43279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2851AB25-97FA-564A-BCAF-04F742DE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 b </a:t>
            </a:r>
          </a:p>
        </p:txBody>
      </p:sp>
    </p:spTree>
    <p:extLst>
      <p:ext uri="{BB962C8B-B14F-4D97-AF65-F5344CB8AC3E}">
        <p14:creationId xmlns:p14="http://schemas.microsoft.com/office/powerpoint/2010/main" val="1307470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C4951-D782-F94E-A802-0A5120254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18204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6% de los pacientes, mortalidad del 14%.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Tratamiento de elección </a:t>
            </a:r>
            <a:r>
              <a:rPr lang="es-ES_tradnl" sz="2200" dirty="0">
                <a:sym typeface="Wingdings" pitchFamily="2" charset="2"/>
              </a:rPr>
              <a:t> manejo quirúrgico. </a:t>
            </a:r>
            <a:endParaRPr lang="es-ES_tradnl" sz="2200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9AD07D-F990-BE47-AF76-06794BEF43C4}"/>
              </a:ext>
            </a:extLst>
          </p:cNvPr>
          <p:cNvSpPr/>
          <p:nvPr/>
        </p:nvSpPr>
        <p:spPr>
          <a:xfrm>
            <a:off x="6681319" y="3771913"/>
            <a:ext cx="3702846" cy="1080571"/>
          </a:xfrm>
          <a:prstGeom prst="rect">
            <a:avLst/>
          </a:prstGeom>
          <a:solidFill>
            <a:srgbClr val="00AAA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Cirugía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control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daño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C13D6F7-6B6E-1A43-A37D-0E7890DA80AA}"/>
              </a:ext>
            </a:extLst>
          </p:cNvPr>
          <p:cNvSpPr/>
          <p:nvPr/>
        </p:nvSpPr>
        <p:spPr>
          <a:xfrm>
            <a:off x="6496022" y="2567317"/>
            <a:ext cx="4073441" cy="1080571"/>
          </a:xfrm>
          <a:prstGeom prst="rect">
            <a:avLst/>
          </a:prstGeom>
          <a:solidFill>
            <a:srgbClr val="152B48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¿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Lavado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y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drenaje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laparoscópico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vs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cx.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emergencia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4F8E2A-049D-D343-ACAD-E54076E6BB5B}"/>
              </a:ext>
            </a:extLst>
          </p:cNvPr>
          <p:cNvSpPr/>
          <p:nvPr/>
        </p:nvSpPr>
        <p:spPr>
          <a:xfrm>
            <a:off x="6496021" y="4982595"/>
            <a:ext cx="4073441" cy="1080571"/>
          </a:xfrm>
          <a:prstGeom prst="rect">
            <a:avLst/>
          </a:prstGeom>
          <a:solidFill>
            <a:srgbClr val="152B48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¿Anastomosis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primaria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vs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cx. Hartmann?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EBF2B62E-67F3-9642-91F4-DEC6F6838908}"/>
              </a:ext>
            </a:extLst>
          </p:cNvPr>
          <p:cNvSpPr txBox="1"/>
          <p:nvPr/>
        </p:nvSpPr>
        <p:spPr>
          <a:xfrm>
            <a:off x="5987845" y="6279326"/>
            <a:ext cx="598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72846E5-7447-ED43-B21E-574527DD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III-IV </a:t>
            </a:r>
          </a:p>
        </p:txBody>
      </p:sp>
    </p:spTree>
    <p:extLst>
      <p:ext uri="{BB962C8B-B14F-4D97-AF65-F5344CB8AC3E}">
        <p14:creationId xmlns:p14="http://schemas.microsoft.com/office/powerpoint/2010/main" val="430465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C4951-D782-F94E-A802-0A5120254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033" y="1682618"/>
            <a:ext cx="11009669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WSES </a:t>
            </a:r>
            <a:r>
              <a:rPr lang="es-ES_tradnl" sz="2200" dirty="0">
                <a:sym typeface="Wingdings" pitchFamily="2" charset="2"/>
              </a:rPr>
              <a:t> no como primera línea.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Solo en pacientes muy seleccionados con </a:t>
            </a:r>
            <a:r>
              <a:rPr lang="es-ES_tradnl" sz="2200" dirty="0" err="1">
                <a:sym typeface="Wingdings" pitchFamily="2" charset="2"/>
              </a:rPr>
              <a:t>diverticulitis</a:t>
            </a:r>
            <a:r>
              <a:rPr lang="es-ES_tradnl" sz="2200" dirty="0">
                <a:sym typeface="Wingdings" pitchFamily="2" charset="2"/>
              </a:rPr>
              <a:t> </a:t>
            </a:r>
            <a:r>
              <a:rPr lang="es-ES_tradnl" sz="2200" dirty="0" err="1">
                <a:sym typeface="Wingdings" pitchFamily="2" charset="2"/>
              </a:rPr>
              <a:t>Hinchey</a:t>
            </a:r>
            <a:r>
              <a:rPr lang="es-ES_tradnl" sz="2200" dirty="0">
                <a:sym typeface="Wingdings" pitchFamily="2" charset="2"/>
              </a:rPr>
              <a:t> III.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Mortalidad y morbilidad similar a largo plazo.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Aumento en tasas de </a:t>
            </a:r>
            <a:r>
              <a:rPr lang="es-ES_tradnl" sz="2200" dirty="0" err="1">
                <a:sym typeface="Wingdings" pitchFamily="2" charset="2"/>
              </a:rPr>
              <a:t>reintervención</a:t>
            </a:r>
            <a:r>
              <a:rPr lang="es-ES_tradnl" sz="2200" dirty="0">
                <a:sym typeface="Wingdings" pitchFamily="2" charset="2"/>
              </a:rPr>
              <a:t> por falla en el tratamiento y formación de abscesos </a:t>
            </a:r>
            <a:r>
              <a:rPr lang="es-ES_tradnl" sz="2200" dirty="0" err="1">
                <a:sym typeface="Wingdings" pitchFamily="2" charset="2"/>
              </a:rPr>
              <a:t>intraabdominales</a:t>
            </a:r>
            <a:r>
              <a:rPr lang="es-ES_tradnl" sz="2200" dirty="0">
                <a:sym typeface="Wingdings" pitchFamily="2" charset="2"/>
              </a:rPr>
              <a:t>.</a:t>
            </a:r>
            <a:endParaRPr lang="es-ES_tradnl" sz="22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C13D6F7-6B6E-1A43-A37D-0E7890DA80AA}"/>
              </a:ext>
            </a:extLst>
          </p:cNvPr>
          <p:cNvSpPr/>
          <p:nvPr/>
        </p:nvSpPr>
        <p:spPr>
          <a:xfrm>
            <a:off x="6109198" y="4361872"/>
            <a:ext cx="5361680" cy="1080571"/>
          </a:xfrm>
          <a:prstGeom prst="rect">
            <a:avLst/>
          </a:prstGeom>
          <a:solidFill>
            <a:srgbClr val="152B48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¿</a:t>
            </a:r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Lavado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 y </a:t>
            </a:r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drenaje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laparoscópico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 vs cx.. </a:t>
            </a:r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emergencia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?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EBF2B62E-67F3-9642-91F4-DEC6F6838908}"/>
              </a:ext>
            </a:extLst>
          </p:cNvPr>
          <p:cNvSpPr txBox="1"/>
          <p:nvPr/>
        </p:nvSpPr>
        <p:spPr>
          <a:xfrm>
            <a:off x="5560142" y="6031306"/>
            <a:ext cx="645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3CEC21A-057E-4C43-84B9-25D26733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99" y="189151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III-IV </a:t>
            </a:r>
          </a:p>
        </p:txBody>
      </p:sp>
    </p:spTree>
    <p:extLst>
      <p:ext uri="{BB962C8B-B14F-4D97-AF65-F5344CB8AC3E}">
        <p14:creationId xmlns:p14="http://schemas.microsoft.com/office/powerpoint/2010/main" val="1274757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FC761-7315-FF4D-83A7-9334F414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700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III-IV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C4951-D782-F94E-A802-0A5120254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42" y="1531276"/>
            <a:ext cx="11702845" cy="2090392"/>
          </a:xfrm>
        </p:spPr>
        <p:txBody>
          <a:bodyPr>
            <a:noAutofit/>
          </a:bodyPr>
          <a:lstStyle/>
          <a:p>
            <a:r>
              <a:rPr lang="es-ES_tradnl" dirty="0"/>
              <a:t>Paciente críticamente enfermos y pacientes seleccionados con múltiples comorbilidades </a:t>
            </a:r>
            <a:r>
              <a:rPr lang="es-ES_tradnl" dirty="0">
                <a:sym typeface="Wingdings" pitchFamily="2" charset="2"/>
              </a:rPr>
              <a:t> HARTMANN.</a:t>
            </a:r>
          </a:p>
          <a:p>
            <a:r>
              <a:rPr lang="es-ES_tradnl" dirty="0">
                <a:sym typeface="Wingdings" pitchFamily="2" charset="2"/>
              </a:rPr>
              <a:t>Altas tasas de complicación en la reversión del estoma: </a:t>
            </a:r>
          </a:p>
          <a:p>
            <a:pPr lvl="1">
              <a:buFont typeface="Wingdings" pitchFamily="2" charset="2"/>
              <a:buChar char="§"/>
            </a:pPr>
            <a:r>
              <a:rPr lang="es-ES_tradnl" sz="1800" dirty="0">
                <a:sym typeface="Wingdings" pitchFamily="2" charset="2"/>
              </a:rPr>
              <a:t>Filtración 30%.</a:t>
            </a:r>
          </a:p>
          <a:p>
            <a:pPr lvl="1">
              <a:buFont typeface="Wingdings" pitchFamily="2" charset="2"/>
              <a:buChar char="§"/>
            </a:pPr>
            <a:r>
              <a:rPr lang="es-ES_tradnl" sz="1800" dirty="0">
                <a:sym typeface="Wingdings" pitchFamily="2" charset="2"/>
              </a:rPr>
              <a:t>Complicaciones mayores 25%.</a:t>
            </a:r>
          </a:p>
          <a:p>
            <a:pPr lvl="1">
              <a:buFont typeface="Wingdings" pitchFamily="2" charset="2"/>
              <a:buChar char="§"/>
            </a:pPr>
            <a:r>
              <a:rPr lang="es-ES_tradnl" sz="1800" dirty="0">
                <a:sym typeface="Wingdings" pitchFamily="2" charset="2"/>
              </a:rPr>
              <a:t>Mortalidad 15%.</a:t>
            </a:r>
          </a:p>
          <a:p>
            <a:r>
              <a:rPr lang="es-ES_tradnl" dirty="0">
                <a:sym typeface="Wingdings" pitchFamily="2" charset="2"/>
              </a:rPr>
              <a:t>20-50% quedaran con estomas permanentes.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4F8E2A-049D-D343-ACAD-E54076E6BB5B}"/>
              </a:ext>
            </a:extLst>
          </p:cNvPr>
          <p:cNvSpPr/>
          <p:nvPr/>
        </p:nvSpPr>
        <p:spPr>
          <a:xfrm>
            <a:off x="6628758" y="4874928"/>
            <a:ext cx="4073441" cy="1080570"/>
          </a:xfrm>
          <a:prstGeom prst="rect">
            <a:avLst/>
          </a:prstGeom>
          <a:solidFill>
            <a:srgbClr val="152B48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¿Anastomosis </a:t>
            </a:r>
            <a:r>
              <a:rPr lang="en-US" dirty="0" err="1">
                <a:solidFill>
                  <a:schemeClr val="bg1"/>
                </a:solidFill>
                <a:latin typeface="Montserrat" pitchFamily="2" charset="77"/>
              </a:rPr>
              <a:t>primaria</a:t>
            </a:r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 vs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Montserrat" pitchFamily="2" charset="77"/>
              </a:rPr>
              <a:t>cx. Hartmann?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EBF2B62E-67F3-9642-91F4-DEC6F6838908}"/>
              </a:ext>
            </a:extLst>
          </p:cNvPr>
          <p:cNvSpPr txBox="1"/>
          <p:nvPr/>
        </p:nvSpPr>
        <p:spPr>
          <a:xfrm>
            <a:off x="4940710" y="6302094"/>
            <a:ext cx="7099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2C54EE2C-5FA2-FA44-A14F-546AAD693A8D}"/>
              </a:ext>
            </a:extLst>
          </p:cNvPr>
          <p:cNvSpPr txBox="1">
            <a:spLocks/>
          </p:cNvSpPr>
          <p:nvPr/>
        </p:nvSpPr>
        <p:spPr>
          <a:xfrm>
            <a:off x="4940710" y="4012227"/>
            <a:ext cx="7099221" cy="2090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_tradnl" dirty="0">
                <a:sym typeface="Wingdings" pitchFamily="2" charset="2"/>
              </a:rPr>
              <a:t>Pacientes estables sin comorbilidades  realizar anastomosis primaria.</a:t>
            </a:r>
          </a:p>
        </p:txBody>
      </p:sp>
    </p:spTree>
    <p:extLst>
      <p:ext uri="{BB962C8B-B14F-4D97-AF65-F5344CB8AC3E}">
        <p14:creationId xmlns:p14="http://schemas.microsoft.com/office/powerpoint/2010/main" val="896253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FC761-7315-FF4D-83A7-9334F414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7606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Complicada III-IV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C4951-D782-F94E-A802-0A5120254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70" y="1573170"/>
            <a:ext cx="10200860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Pacientes inestables seleccionados con peritonitis difusa por </a:t>
            </a:r>
            <a:r>
              <a:rPr lang="es-ES_tradnl" sz="2200" dirty="0" err="1"/>
              <a:t>diverticulitis</a:t>
            </a:r>
            <a:r>
              <a:rPr lang="es-ES_tradnl" sz="2200" dirty="0"/>
              <a:t> perforada que no soporten cirugía mayor.</a:t>
            </a:r>
            <a:endParaRPr lang="es-ES_tradnl" sz="2200" dirty="0">
              <a:sym typeface="Wingdings" pitchFamily="2" charset="2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EBF2B62E-67F3-9642-91F4-DEC6F6838908}"/>
              </a:ext>
            </a:extLst>
          </p:cNvPr>
          <p:cNvSpPr txBox="1"/>
          <p:nvPr/>
        </p:nvSpPr>
        <p:spPr>
          <a:xfrm>
            <a:off x="5229211" y="6148729"/>
            <a:ext cx="678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Mazuski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J,1 Tessier J, May A, el at. The Surgical Infection Society Revised Guidelines on the Management of Intra-Abdominal Infection. 2017. 18 (1)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306993D-9855-CB46-AB66-E7C6E92B8622}"/>
              </a:ext>
            </a:extLst>
          </p:cNvPr>
          <p:cNvSpPr/>
          <p:nvPr/>
        </p:nvSpPr>
        <p:spPr>
          <a:xfrm>
            <a:off x="6681320" y="2685771"/>
            <a:ext cx="3702846" cy="1080571"/>
          </a:xfrm>
          <a:prstGeom prst="rect">
            <a:avLst/>
          </a:prstGeom>
          <a:solidFill>
            <a:srgbClr val="00AAA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Cirugía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 control </a:t>
            </a:r>
            <a:r>
              <a:rPr lang="en-US" sz="2400" dirty="0" err="1">
                <a:solidFill>
                  <a:schemeClr val="bg1"/>
                </a:solidFill>
                <a:latin typeface="Montserrat" pitchFamily="2" charset="77"/>
              </a:rPr>
              <a:t>daño</a:t>
            </a: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9F9F4B7-71BC-4146-95BF-DE2986905A9F}"/>
              </a:ext>
            </a:extLst>
          </p:cNvPr>
          <p:cNvSpPr/>
          <p:nvPr/>
        </p:nvSpPr>
        <p:spPr>
          <a:xfrm>
            <a:off x="5229211" y="4002511"/>
            <a:ext cx="6607064" cy="874644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Facilitar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el control de la sepsis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severa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y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potenciar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la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tasa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 de anastomosis </a:t>
            </a:r>
            <a:r>
              <a:rPr lang="en-US" sz="2000" dirty="0" err="1">
                <a:solidFill>
                  <a:schemeClr val="bg1"/>
                </a:solidFill>
                <a:latin typeface="Montserrat" pitchFamily="2" charset="77"/>
              </a:rPr>
              <a:t>primaria</a:t>
            </a:r>
            <a:r>
              <a:rPr lang="en-US" sz="2000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772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2027-2844-A84C-8F01-FF084BAA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3" y="19657"/>
            <a:ext cx="10515600" cy="1325563"/>
          </a:xfrm>
        </p:spPr>
        <p:txBody>
          <a:bodyPr/>
          <a:lstStyle/>
          <a:p>
            <a:r>
              <a:rPr lang="en-US" dirty="0"/>
              <a:t>SEGUIMIENTO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3E11-BB09-5D41-B606-B7B0B79C4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81" y="10081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Prevalencia</a:t>
            </a:r>
            <a:r>
              <a:rPr lang="en-US" sz="2800" b="1" dirty="0"/>
              <a:t> del </a:t>
            </a:r>
            <a:r>
              <a:rPr lang="en-US" sz="2800" b="1" dirty="0" err="1"/>
              <a:t>cáncer</a:t>
            </a:r>
            <a:r>
              <a:rPr lang="en-US" sz="2800" b="1" dirty="0"/>
              <a:t> colorectal 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2200" dirty="0"/>
              <a:t>7.9-10.8%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/>
              <a:t>diverticulitis </a:t>
            </a:r>
            <a:r>
              <a:rPr lang="en-US" sz="2200" dirty="0" err="1"/>
              <a:t>complicada</a:t>
            </a:r>
            <a:r>
              <a:rPr lang="en-US" sz="2200" dirty="0"/>
              <a:t>.</a:t>
            </a:r>
          </a:p>
          <a:p>
            <a:r>
              <a:rPr lang="en-US" sz="2200" dirty="0"/>
              <a:t>0.5-1% </a:t>
            </a: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no </a:t>
            </a:r>
            <a:r>
              <a:rPr lang="en-US" sz="2200" dirty="0" err="1"/>
              <a:t>complicada</a:t>
            </a:r>
            <a:r>
              <a:rPr lang="en-US" sz="2200" dirty="0"/>
              <a:t>.</a:t>
            </a:r>
          </a:p>
          <a:p>
            <a:endParaRPr lang="en-US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418E2C-04C5-2247-AE67-E2B1CAA8F1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568957"/>
              </p:ext>
            </p:extLst>
          </p:nvPr>
        </p:nvGraphicFramePr>
        <p:xfrm>
          <a:off x="4669654" y="2654709"/>
          <a:ext cx="7311614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3CD0B96-99AC-F242-A7AA-EA3788B175FF}"/>
              </a:ext>
            </a:extLst>
          </p:cNvPr>
          <p:cNvSpPr/>
          <p:nvPr/>
        </p:nvSpPr>
        <p:spPr>
          <a:xfrm>
            <a:off x="4807810" y="5931429"/>
            <a:ext cx="71734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Strate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L, Morris A. Epidemiology, Pathophysiology, and Treatment of Diverticulitis.</a:t>
            </a:r>
            <a:r>
              <a:rPr lang="en-US" altLang="en-US" sz="1200" dirty="0">
                <a:solidFill>
                  <a:srgbClr val="152B48"/>
                </a:solidFill>
                <a:latin typeface="Montserrat" pitchFamily="2" charset="77"/>
              </a:rPr>
              <a:t> Gastroenterology 2019;156:1282–1298 </a:t>
            </a:r>
          </a:p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8766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CF9B1-F7D8-1443-A1D8-B5F2F223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/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171398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5F5B7-E681-1346-9C3C-56F5B95E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9753"/>
            <a:ext cx="10515600" cy="1325563"/>
          </a:xfrm>
        </p:spPr>
        <p:txBody>
          <a:bodyPr/>
          <a:lstStyle/>
          <a:p>
            <a:r>
              <a:rPr lang="es-ES_tradnl" dirty="0"/>
              <a:t>FISIOPATOLOGÍA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66E97C-36DA-924A-8E5D-43488F8FEC37}"/>
              </a:ext>
            </a:extLst>
          </p:cNvPr>
          <p:cNvSpPr txBox="1">
            <a:spLocks/>
          </p:cNvSpPr>
          <p:nvPr/>
        </p:nvSpPr>
        <p:spPr>
          <a:xfrm>
            <a:off x="736977" y="1894306"/>
            <a:ext cx="57519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 err="1"/>
              <a:t>Teorías</a:t>
            </a:r>
            <a:r>
              <a:rPr lang="en-US" dirty="0"/>
              <a:t>: 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dirty="0" err="1"/>
              <a:t>Alteración</a:t>
            </a:r>
            <a:r>
              <a:rPr lang="en-US" dirty="0"/>
              <a:t> de la </a:t>
            </a:r>
            <a:r>
              <a:rPr lang="en-US" dirty="0" err="1"/>
              <a:t>motilidad</a:t>
            </a:r>
            <a:r>
              <a:rPr lang="en-US" dirty="0"/>
              <a:t> </a:t>
            </a:r>
            <a:r>
              <a:rPr lang="en-US" dirty="0" err="1"/>
              <a:t>colónica</a:t>
            </a:r>
            <a:r>
              <a:rPr lang="en-US" dirty="0"/>
              <a:t>.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Ley de Laplace.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dirty="0" err="1"/>
              <a:t>Genética</a:t>
            </a:r>
            <a:r>
              <a:rPr lang="en-US" dirty="0"/>
              <a:t>: </a:t>
            </a:r>
            <a:r>
              <a:rPr lang="en-US" dirty="0" err="1"/>
              <a:t>mutaciones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272F8C5-0C69-F24E-9862-EB4A0CDED72C}"/>
              </a:ext>
            </a:extLst>
          </p:cNvPr>
          <p:cNvSpPr/>
          <p:nvPr/>
        </p:nvSpPr>
        <p:spPr>
          <a:xfrm>
            <a:off x="2059452" y="1198892"/>
            <a:ext cx="2739374" cy="636012"/>
          </a:xfrm>
          <a:prstGeom prst="rect">
            <a:avLst/>
          </a:prstGeom>
          <a:solidFill>
            <a:srgbClr val="152B48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Montserrat" pitchFamily="2" charset="77"/>
              </a:rPr>
              <a:t>Diverticulosis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C3B4642F-E94A-344F-919C-763E15E752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7896832" y="4069975"/>
            <a:ext cx="1503096" cy="20376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B8A90B-5CAF-304E-A0F0-394A36BD8A17}"/>
              </a:ext>
            </a:extLst>
          </p:cNvPr>
          <p:cNvSpPr/>
          <p:nvPr/>
        </p:nvSpPr>
        <p:spPr>
          <a:xfrm>
            <a:off x="6615049" y="1953298"/>
            <a:ext cx="6096000" cy="18869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  <a:sym typeface="Wingdings" pitchFamily="2" charset="2"/>
              </a:rPr>
              <a:t>Teorías</a:t>
            </a:r>
            <a:r>
              <a:rPr lang="en-US" sz="2000" dirty="0">
                <a:solidFill>
                  <a:srgbClr val="152B48"/>
                </a:solidFill>
                <a:latin typeface="Montserrat" pitchFamily="2" charset="77"/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</a:rPr>
              <a:t>Hipótesis</a:t>
            </a:r>
            <a:r>
              <a:rPr lang="en-US" sz="20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</a:rPr>
              <a:t>apendicular</a:t>
            </a:r>
            <a:endParaRPr lang="en-US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</a:rPr>
              <a:t>Inflamación</a:t>
            </a:r>
            <a:r>
              <a:rPr lang="en-US" sz="20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</a:rPr>
              <a:t>crónica</a:t>
            </a:r>
            <a:endParaRPr lang="en-US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err="1">
                <a:solidFill>
                  <a:srgbClr val="152B48"/>
                </a:solidFill>
                <a:latin typeface="Montserrat" pitchFamily="2" charset="77"/>
              </a:rPr>
              <a:t>Alteración</a:t>
            </a:r>
            <a:r>
              <a:rPr lang="en-US" sz="2000" dirty="0">
                <a:solidFill>
                  <a:srgbClr val="152B48"/>
                </a:solidFill>
                <a:latin typeface="Montserrat" pitchFamily="2" charset="77"/>
              </a:rPr>
              <a:t> de la microbiota intestinal.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9CBF96C-A06D-D94A-A197-BF2923F2AF5D}"/>
              </a:ext>
            </a:extLst>
          </p:cNvPr>
          <p:cNvSpPr/>
          <p:nvPr/>
        </p:nvSpPr>
        <p:spPr>
          <a:xfrm>
            <a:off x="7836448" y="1198892"/>
            <a:ext cx="2739374" cy="636012"/>
          </a:xfrm>
          <a:prstGeom prst="rect">
            <a:avLst/>
          </a:prstGeom>
          <a:solidFill>
            <a:srgbClr val="152B48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Montserrat" pitchFamily="2" charset="77"/>
              </a:rPr>
              <a:t>Diverticulitis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56D3911-94B8-5742-8FA4-537A658BCE28}"/>
              </a:ext>
            </a:extLst>
          </p:cNvPr>
          <p:cNvSpPr/>
          <p:nvPr/>
        </p:nvSpPr>
        <p:spPr>
          <a:xfrm>
            <a:off x="5844607" y="6305046"/>
            <a:ext cx="6096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Munie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S,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Nalamati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S. Epidemiology and Pathophysiology of Diverticular Disease .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Clin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Colon Rectal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Surg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2018;31:209–213. </a:t>
            </a:r>
          </a:p>
        </p:txBody>
      </p:sp>
    </p:spTree>
    <p:extLst>
      <p:ext uri="{BB962C8B-B14F-4D97-AF65-F5344CB8AC3E}">
        <p14:creationId xmlns:p14="http://schemas.microsoft.com/office/powerpoint/2010/main" val="167108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BB18B-02DC-C04E-9E16-A07EE3D2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1" y="-18331"/>
            <a:ext cx="10515600" cy="1325563"/>
          </a:xfrm>
        </p:spPr>
        <p:txBody>
          <a:bodyPr/>
          <a:lstStyle/>
          <a:p>
            <a:r>
              <a:rPr lang="es-ES_tradnl" dirty="0"/>
              <a:t>FACTORES DE RIESGO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F634D3-E7E2-944A-A95D-03126D1CA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636" y="1102640"/>
            <a:ext cx="7070063" cy="20903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800" b="1" dirty="0" err="1"/>
              <a:t>Edad</a:t>
            </a:r>
            <a:r>
              <a:rPr lang="en-US" sz="8800" b="1" dirty="0"/>
              <a:t> </a:t>
            </a:r>
            <a:r>
              <a:rPr lang="en-US" sz="8800" b="1" dirty="0" err="1"/>
              <a:t>avanzada</a:t>
            </a:r>
            <a:r>
              <a:rPr lang="en-US" sz="8800" b="1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8800" b="1" dirty="0" err="1"/>
              <a:t>Obesidad</a:t>
            </a:r>
            <a:r>
              <a:rPr lang="en-US" sz="8800" b="1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8800" b="1" dirty="0">
                <a:sym typeface="Wingdings" pitchFamily="2" charset="2"/>
              </a:rPr>
              <a:t>Hombres hasta los 60 </a:t>
            </a:r>
            <a:r>
              <a:rPr lang="en-US" sz="8800" b="1" dirty="0" err="1">
                <a:sym typeface="Wingdings" pitchFamily="2" charset="2"/>
              </a:rPr>
              <a:t>años</a:t>
            </a:r>
            <a:r>
              <a:rPr lang="en-US" sz="8800" b="1" dirty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Medicamentos</a:t>
            </a:r>
            <a:r>
              <a:rPr lang="en-US" sz="8800" dirty="0">
                <a:sym typeface="Wingdings" pitchFamily="2" charset="2"/>
              </a:rPr>
              <a:t>: </a:t>
            </a:r>
            <a:r>
              <a:rPr lang="en-US" sz="8800" b="1" dirty="0" err="1">
                <a:sym typeface="Wingdings" pitchFamily="2" charset="2"/>
              </a:rPr>
              <a:t>opioides</a:t>
            </a:r>
            <a:r>
              <a:rPr lang="en-US" sz="8800" dirty="0">
                <a:sym typeface="Wingdings" pitchFamily="2" charset="2"/>
              </a:rPr>
              <a:t>, AINES, </a:t>
            </a:r>
            <a:r>
              <a:rPr lang="en-US" sz="8800" dirty="0" err="1">
                <a:sym typeface="Wingdings" pitchFamily="2" charset="2"/>
              </a:rPr>
              <a:t>esteroides</a:t>
            </a:r>
            <a:r>
              <a:rPr lang="en-US" sz="8800" dirty="0">
                <a:sym typeface="Wingdings" pitchFamily="2" charset="2"/>
              </a:rPr>
              <a:t>.</a:t>
            </a:r>
            <a:endParaRPr lang="en-US" sz="8800" dirty="0"/>
          </a:p>
          <a:p>
            <a:pPr>
              <a:lnSpc>
                <a:spcPct val="120000"/>
              </a:lnSpc>
            </a:pPr>
            <a:r>
              <a:rPr lang="en-US" sz="8800" dirty="0" err="1"/>
              <a:t>Dieta</a:t>
            </a:r>
            <a:r>
              <a:rPr lang="en-US" sz="8800" dirty="0"/>
              <a:t> occidental: </a:t>
            </a:r>
            <a:r>
              <a:rPr lang="en-US" sz="8800" dirty="0" err="1"/>
              <a:t>rica</a:t>
            </a:r>
            <a:r>
              <a:rPr lang="en-US" sz="8800" dirty="0"/>
              <a:t> </a:t>
            </a:r>
            <a:r>
              <a:rPr lang="en-US" sz="8800" dirty="0" err="1"/>
              <a:t>en</a:t>
            </a:r>
            <a:r>
              <a:rPr lang="en-US" sz="8800" dirty="0"/>
              <a:t> </a:t>
            </a:r>
            <a:r>
              <a:rPr lang="en-US" sz="8800" dirty="0" err="1"/>
              <a:t>carnes</a:t>
            </a:r>
            <a:r>
              <a:rPr lang="en-US" sz="8800" dirty="0"/>
              <a:t> </a:t>
            </a:r>
            <a:r>
              <a:rPr lang="en-US" sz="8800" dirty="0" err="1"/>
              <a:t>rojas</a:t>
            </a:r>
            <a:r>
              <a:rPr lang="en-US" sz="8800" dirty="0"/>
              <a:t> y </a:t>
            </a:r>
            <a:r>
              <a:rPr lang="en-US" sz="8800" dirty="0" err="1"/>
              <a:t>grasa</a:t>
            </a:r>
            <a:r>
              <a:rPr lang="en-US" sz="8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Fumar</a:t>
            </a:r>
            <a:r>
              <a:rPr lang="en-US" sz="8800" dirty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Genética</a:t>
            </a:r>
            <a:r>
              <a:rPr lang="en-US" sz="8800" dirty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Deficiencia</a:t>
            </a:r>
            <a:r>
              <a:rPr lang="en-US" sz="8800" dirty="0">
                <a:sym typeface="Wingdings" pitchFamily="2" charset="2"/>
              </a:rPr>
              <a:t> de </a:t>
            </a:r>
            <a:r>
              <a:rPr lang="en-US" sz="8800" dirty="0" err="1">
                <a:sym typeface="Wingdings" pitchFamily="2" charset="2"/>
              </a:rPr>
              <a:t>vitamina</a:t>
            </a:r>
            <a:r>
              <a:rPr lang="en-US" sz="8800" dirty="0">
                <a:sym typeface="Wingdings" pitchFamily="2" charset="2"/>
              </a:rPr>
              <a:t> D.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Blancos</a:t>
            </a:r>
            <a:r>
              <a:rPr lang="en-US" sz="8800" dirty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>
                <a:sym typeface="Wingdings" pitchFamily="2" charset="2"/>
              </a:rPr>
              <a:t>Bajos</a:t>
            </a:r>
            <a:r>
              <a:rPr lang="en-US" sz="8800" dirty="0">
                <a:sym typeface="Wingdings" pitchFamily="2" charset="2"/>
              </a:rPr>
              <a:t> </a:t>
            </a:r>
            <a:r>
              <a:rPr lang="en-US" sz="8800" dirty="0" err="1">
                <a:sym typeface="Wingdings" pitchFamily="2" charset="2"/>
              </a:rPr>
              <a:t>ingresos</a:t>
            </a:r>
            <a:r>
              <a:rPr lang="en-US" sz="8800" dirty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800" dirty="0" err="1"/>
              <a:t>Países</a:t>
            </a:r>
            <a:r>
              <a:rPr lang="en-US" sz="8800" dirty="0"/>
              <a:t> </a:t>
            </a:r>
            <a:r>
              <a:rPr lang="en-US" sz="8800" dirty="0" err="1"/>
              <a:t>desarrollados</a:t>
            </a:r>
            <a:r>
              <a:rPr lang="en-US" sz="8800" dirty="0"/>
              <a:t>.</a:t>
            </a:r>
          </a:p>
          <a:p>
            <a:pPr>
              <a:lnSpc>
                <a:spcPct val="120000"/>
              </a:lnSpc>
            </a:pPr>
            <a:endParaRPr lang="es-ES_tradn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94F8ADA-C617-D74E-AD0C-FF76898CE985}"/>
              </a:ext>
            </a:extLst>
          </p:cNvPr>
          <p:cNvSpPr/>
          <p:nvPr/>
        </p:nvSpPr>
        <p:spPr>
          <a:xfrm>
            <a:off x="5515899" y="6311428"/>
            <a:ext cx="6587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JK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894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323CD-367E-3249-BE4C-D688E021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78" y="189151"/>
            <a:ext cx="10515600" cy="1325563"/>
          </a:xfrm>
        </p:spPr>
        <p:txBody>
          <a:bodyPr/>
          <a:lstStyle/>
          <a:p>
            <a:r>
              <a:rPr lang="es-ES_tradnl" dirty="0"/>
              <a:t>FACTORES  PROTECTORES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D11D8-985E-D64D-AF2B-A6D5C52B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93" y="1436602"/>
            <a:ext cx="11088697" cy="2090392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</a:pPr>
            <a:r>
              <a:rPr lang="en-US" sz="2400" dirty="0" err="1"/>
              <a:t>Actividad</a:t>
            </a:r>
            <a:r>
              <a:rPr lang="en-US" sz="2400" dirty="0"/>
              <a:t> </a:t>
            </a:r>
            <a:r>
              <a:rPr lang="en-US" sz="2400" dirty="0" err="1"/>
              <a:t>física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</a:pPr>
            <a:r>
              <a:rPr lang="en-US" sz="2400" dirty="0" err="1"/>
              <a:t>Dieta</a:t>
            </a:r>
            <a:r>
              <a:rPr lang="en-US" sz="2400" dirty="0"/>
              <a:t> </a:t>
            </a:r>
            <a:r>
              <a:rPr lang="en-US" sz="2400" dirty="0" err="1"/>
              <a:t>rica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fibra</a:t>
            </a:r>
            <a:r>
              <a:rPr lang="en-US" sz="2400" dirty="0"/>
              <a:t>: </a:t>
            </a:r>
            <a:r>
              <a:rPr lang="en-US" sz="2400" dirty="0" err="1"/>
              <a:t>frutas</a:t>
            </a:r>
            <a:r>
              <a:rPr lang="en-US" sz="2400" dirty="0"/>
              <a:t>, </a:t>
            </a:r>
            <a:r>
              <a:rPr lang="en-US" sz="2400" dirty="0" err="1"/>
              <a:t>vegetales</a:t>
            </a:r>
            <a:r>
              <a:rPr lang="en-US" sz="2400" dirty="0"/>
              <a:t> y </a:t>
            </a:r>
            <a:r>
              <a:rPr lang="en-US" sz="2400" dirty="0" err="1"/>
              <a:t>granos</a:t>
            </a:r>
            <a:r>
              <a:rPr lang="en-US" sz="2400" dirty="0"/>
              <a:t> </a:t>
            </a:r>
            <a:r>
              <a:rPr lang="en-US" sz="2400" dirty="0" err="1"/>
              <a:t>enteros</a:t>
            </a:r>
            <a:r>
              <a:rPr lang="en-US" sz="2400" dirty="0"/>
              <a:t> (</a:t>
            </a:r>
            <a:r>
              <a:rPr lang="en-US" sz="2400" dirty="0" err="1"/>
              <a:t>nueces</a:t>
            </a:r>
            <a:r>
              <a:rPr lang="en-US" sz="2400" dirty="0"/>
              <a:t> y </a:t>
            </a:r>
            <a:r>
              <a:rPr lang="en-US" sz="2400" dirty="0" err="1"/>
              <a:t>maíz</a:t>
            </a:r>
            <a:r>
              <a:rPr lang="en-US" sz="2400" dirty="0"/>
              <a:t>).</a:t>
            </a:r>
          </a:p>
          <a:p>
            <a:pPr>
              <a:lnSpc>
                <a:spcPct val="100000"/>
              </a:lnSpc>
            </a:pPr>
            <a:endParaRPr lang="es-ES_tradnl" sz="24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3EDBDC9-6C17-9549-A705-E0200399D5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9169" y="2840797"/>
            <a:ext cx="6615968" cy="296381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C6D4DF9-D1AE-9742-92F8-94D7A0BA2515}"/>
              </a:ext>
            </a:extLst>
          </p:cNvPr>
          <p:cNvSpPr/>
          <p:nvPr/>
        </p:nvSpPr>
        <p:spPr>
          <a:xfrm>
            <a:off x="5359723" y="6125754"/>
            <a:ext cx="6615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JK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29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EEC89-1D85-4F4F-A533-861AF2A50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72" y="35974"/>
            <a:ext cx="10515600" cy="1325563"/>
          </a:xfrm>
        </p:spPr>
        <p:txBody>
          <a:bodyPr/>
          <a:lstStyle/>
          <a:p>
            <a:r>
              <a:rPr lang="es-ES_tradnl" dirty="0"/>
              <a:t>EPIDEMIOLOGÍA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11431-4E59-7E40-905F-F9F975A22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831" y="1217513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200" dirty="0"/>
              <a:t>Afectan cerca del 70% de los individuos mayores de 80 años.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La mayoría son asintomáticos.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/>
              <a:t> 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E472187-1F2C-6C49-9EF8-D59745379B3C}"/>
              </a:ext>
            </a:extLst>
          </p:cNvPr>
          <p:cNvGrpSpPr/>
          <p:nvPr/>
        </p:nvGrpSpPr>
        <p:grpSpPr>
          <a:xfrm>
            <a:off x="936831" y="2254166"/>
            <a:ext cx="11006266" cy="2319292"/>
            <a:chOff x="767540" y="3322334"/>
            <a:chExt cx="11006266" cy="2319292"/>
          </a:xfrm>
        </p:grpSpPr>
        <p:cxnSp>
          <p:nvCxnSpPr>
            <p:cNvPr id="18" name="Straight Arrow Connector 18">
              <a:extLst>
                <a:ext uri="{FF2B5EF4-FFF2-40B4-BE49-F238E27FC236}">
                  <a16:creationId xmlns:a16="http://schemas.microsoft.com/office/drawing/2014/main" id="{9BE4900C-257F-E343-BF31-5B57175331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7975" y="3523578"/>
              <a:ext cx="1346445" cy="8306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2">
              <a:extLst>
                <a:ext uri="{FF2B5EF4-FFF2-40B4-BE49-F238E27FC236}">
                  <a16:creationId xmlns:a16="http://schemas.microsoft.com/office/drawing/2014/main" id="{52B7D616-A29F-4546-AF5F-68C1D01AA8E4}"/>
                </a:ext>
              </a:extLst>
            </p:cNvPr>
            <p:cNvCxnSpPr>
              <a:cxnSpLocks/>
            </p:cNvCxnSpPr>
            <p:nvPr/>
          </p:nvCxnSpPr>
          <p:spPr>
            <a:xfrm>
              <a:off x="6517975" y="4354233"/>
              <a:ext cx="1346445" cy="9525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28">
              <a:extLst>
                <a:ext uri="{FF2B5EF4-FFF2-40B4-BE49-F238E27FC236}">
                  <a16:creationId xmlns:a16="http://schemas.microsoft.com/office/drawing/2014/main" id="{566EB715-4449-BA45-B6D2-17E1B891DB84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6473588" y="4354233"/>
              <a:ext cx="1417104" cy="1052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BC1A2CD4-F547-A34F-AE9D-49BAE8DE7656}"/>
                </a:ext>
              </a:extLst>
            </p:cNvPr>
            <p:cNvSpPr/>
            <p:nvPr/>
          </p:nvSpPr>
          <p:spPr>
            <a:xfrm>
              <a:off x="767540" y="4185957"/>
              <a:ext cx="1923096" cy="38576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No diverticulosis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F383EBEC-93BE-074A-B4D3-665865A46BD8}"/>
                </a:ext>
              </a:extLst>
            </p:cNvPr>
            <p:cNvSpPr/>
            <p:nvPr/>
          </p:nvSpPr>
          <p:spPr>
            <a:xfrm>
              <a:off x="3065232" y="4185957"/>
              <a:ext cx="1747184" cy="38576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Diverticulosis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8D9A53A3-2B08-234A-A6C8-ACB5EB06BAC1}"/>
                </a:ext>
              </a:extLst>
            </p:cNvPr>
            <p:cNvSpPr/>
            <p:nvPr/>
          </p:nvSpPr>
          <p:spPr>
            <a:xfrm>
              <a:off x="5075037" y="4185957"/>
              <a:ext cx="1494320" cy="38576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Diverticulitis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379C6F5A-ABC6-DF45-B83B-0ED0FC620E2C}"/>
                </a:ext>
              </a:extLst>
            </p:cNvPr>
            <p:cNvSpPr/>
            <p:nvPr/>
          </p:nvSpPr>
          <p:spPr>
            <a:xfrm>
              <a:off x="7890692" y="3322334"/>
              <a:ext cx="1681595" cy="3382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  <a:latin typeface="Montserrat" pitchFamily="2" charset="77"/>
                </a:rPr>
                <a:t>Complicada</a:t>
              </a:r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.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7F057A46-2AB6-4D40-A17C-0063D903243F}"/>
                </a:ext>
              </a:extLst>
            </p:cNvPr>
            <p:cNvSpPr/>
            <p:nvPr/>
          </p:nvSpPr>
          <p:spPr>
            <a:xfrm>
              <a:off x="7890692" y="4185957"/>
              <a:ext cx="1681595" cy="5470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No </a:t>
              </a:r>
              <a:r>
                <a:rPr lang="en-US" sz="1600" dirty="0" err="1">
                  <a:solidFill>
                    <a:schemeClr val="tx1"/>
                  </a:solidFill>
                  <a:latin typeface="Montserrat" pitchFamily="2" charset="77"/>
                </a:rPr>
                <a:t>complicada</a:t>
              </a:r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.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ED8ECCD-1C2E-E647-8E21-5F579818FE61}"/>
                </a:ext>
              </a:extLst>
            </p:cNvPr>
            <p:cNvSpPr/>
            <p:nvPr/>
          </p:nvSpPr>
          <p:spPr>
            <a:xfrm>
              <a:off x="10092211" y="4185957"/>
              <a:ext cx="1681595" cy="38576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  <a:latin typeface="Montserrat" pitchFamily="2" charset="77"/>
                </a:rPr>
                <a:t>Complicada</a:t>
              </a:r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.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8621A3-0896-A64B-B82C-E90C9D776FA1}"/>
                </a:ext>
              </a:extLst>
            </p:cNvPr>
            <p:cNvSpPr/>
            <p:nvPr/>
          </p:nvSpPr>
          <p:spPr>
            <a:xfrm>
              <a:off x="7890692" y="5019255"/>
              <a:ext cx="1681595" cy="62237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2º </a:t>
              </a:r>
              <a:r>
                <a:rPr lang="en-US" sz="1600" dirty="0" err="1">
                  <a:solidFill>
                    <a:schemeClr val="tx1"/>
                  </a:solidFill>
                  <a:latin typeface="Montserrat" pitchFamily="2" charset="77"/>
                </a:rPr>
                <a:t>episodio</a:t>
              </a:r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 diverticulitis.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D10FE819-33B4-F945-947E-716714FB96A7}"/>
                </a:ext>
              </a:extLst>
            </p:cNvPr>
            <p:cNvSpPr/>
            <p:nvPr/>
          </p:nvSpPr>
          <p:spPr>
            <a:xfrm>
              <a:off x="10092211" y="4995554"/>
              <a:ext cx="1681595" cy="62237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3er </a:t>
              </a:r>
              <a:r>
                <a:rPr lang="en-US" sz="1600" dirty="0" err="1">
                  <a:solidFill>
                    <a:schemeClr val="tx1"/>
                  </a:solidFill>
                  <a:latin typeface="Montserrat" pitchFamily="2" charset="77"/>
                </a:rPr>
                <a:t>episodio</a:t>
              </a:r>
              <a:r>
                <a:rPr lang="en-US" sz="1600" dirty="0">
                  <a:solidFill>
                    <a:schemeClr val="tx1"/>
                  </a:solidFill>
                  <a:latin typeface="Montserrat" pitchFamily="2" charset="77"/>
                </a:rPr>
                <a:t> diverticulitis.</a:t>
              </a:r>
            </a:p>
          </p:txBody>
        </p:sp>
        <p:sp>
          <p:nvSpPr>
            <p:cNvPr id="16" name="TextBox 5">
              <a:extLst>
                <a:ext uri="{FF2B5EF4-FFF2-40B4-BE49-F238E27FC236}">
                  <a16:creationId xmlns:a16="http://schemas.microsoft.com/office/drawing/2014/main" id="{63EC432E-3693-8E45-940B-BF6C05CBF36A}"/>
                </a:ext>
              </a:extLst>
            </p:cNvPr>
            <p:cNvSpPr txBox="1"/>
            <p:nvPr/>
          </p:nvSpPr>
          <p:spPr>
            <a:xfrm>
              <a:off x="2690636" y="4227001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ontserrat" pitchFamily="2" charset="77"/>
                  <a:sym typeface="Wingdings" pitchFamily="2" charset="2"/>
                </a:rPr>
                <a:t></a:t>
              </a:r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BFF0EEA-D48E-9E4B-BBA2-476B06543BF5}"/>
                </a:ext>
              </a:extLst>
            </p:cNvPr>
            <p:cNvSpPr txBox="1"/>
            <p:nvPr/>
          </p:nvSpPr>
          <p:spPr>
            <a:xfrm>
              <a:off x="4690180" y="4194175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ontserrat" pitchFamily="2" charset="77"/>
                  <a:sym typeface="Wingdings" pitchFamily="2" charset="2"/>
                </a:rPr>
                <a:t></a:t>
              </a:r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1" name="TextBox 31">
              <a:extLst>
                <a:ext uri="{FF2B5EF4-FFF2-40B4-BE49-F238E27FC236}">
                  <a16:creationId xmlns:a16="http://schemas.microsoft.com/office/drawing/2014/main" id="{1FB25A76-916B-ED43-A7B5-6F7CD40DB9D1}"/>
                </a:ext>
              </a:extLst>
            </p:cNvPr>
            <p:cNvSpPr txBox="1"/>
            <p:nvPr/>
          </p:nvSpPr>
          <p:spPr>
            <a:xfrm>
              <a:off x="9535177" y="4227001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ontserrat" pitchFamily="2" charset="77"/>
                  <a:sym typeface="Wingdings" pitchFamily="2" charset="2"/>
                </a:rPr>
                <a:t></a:t>
              </a:r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2" name="TextBox 32">
              <a:extLst>
                <a:ext uri="{FF2B5EF4-FFF2-40B4-BE49-F238E27FC236}">
                  <a16:creationId xmlns:a16="http://schemas.microsoft.com/office/drawing/2014/main" id="{F1019356-CC9D-BE4E-8F7D-3D822E71FC63}"/>
                </a:ext>
              </a:extLst>
            </p:cNvPr>
            <p:cNvSpPr txBox="1"/>
            <p:nvPr/>
          </p:nvSpPr>
          <p:spPr>
            <a:xfrm>
              <a:off x="9573019" y="5199264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ontserrat" pitchFamily="2" charset="77"/>
                  <a:sym typeface="Wingdings" pitchFamily="2" charset="2"/>
                </a:rPr>
                <a:t></a:t>
              </a:r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" name="TextBox 33">
              <a:extLst>
                <a:ext uri="{FF2B5EF4-FFF2-40B4-BE49-F238E27FC236}">
                  <a16:creationId xmlns:a16="http://schemas.microsoft.com/office/drawing/2014/main" id="{DA833BE1-388C-DF41-91B2-4F834BE196E5}"/>
                </a:ext>
              </a:extLst>
            </p:cNvPr>
            <p:cNvSpPr txBox="1"/>
            <p:nvPr/>
          </p:nvSpPr>
          <p:spPr>
            <a:xfrm>
              <a:off x="2249810" y="3831370"/>
              <a:ext cx="15167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60-75% &gt; 60 </a:t>
              </a:r>
              <a:r>
                <a:rPr lang="en-US" sz="1200" dirty="0" err="1">
                  <a:latin typeface="Montserrat" pitchFamily="2" charset="77"/>
                </a:rPr>
                <a:t>años</a:t>
              </a:r>
              <a:endParaRPr lang="en-US" sz="1200" dirty="0">
                <a:latin typeface="Montserrat" pitchFamily="2" charset="77"/>
              </a:endParaRPr>
            </a:p>
          </p:txBody>
        </p:sp>
        <p:sp>
          <p:nvSpPr>
            <p:cNvPr id="24" name="TextBox 34">
              <a:extLst>
                <a:ext uri="{FF2B5EF4-FFF2-40B4-BE49-F238E27FC236}">
                  <a16:creationId xmlns:a16="http://schemas.microsoft.com/office/drawing/2014/main" id="{436E800A-15B8-874C-AD12-265CC31E6603}"/>
                </a:ext>
              </a:extLst>
            </p:cNvPr>
            <p:cNvSpPr txBox="1"/>
            <p:nvPr/>
          </p:nvSpPr>
          <p:spPr>
            <a:xfrm>
              <a:off x="4650106" y="3884350"/>
              <a:ext cx="4876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&lt;5%</a:t>
              </a:r>
            </a:p>
          </p:txBody>
        </p:sp>
        <p:sp>
          <p:nvSpPr>
            <p:cNvPr id="25" name="TextBox 35">
              <a:extLst>
                <a:ext uri="{FF2B5EF4-FFF2-40B4-BE49-F238E27FC236}">
                  <a16:creationId xmlns:a16="http://schemas.microsoft.com/office/drawing/2014/main" id="{AA2BD4D8-CDF4-0E4B-82B4-6A1CF11290D9}"/>
                </a:ext>
              </a:extLst>
            </p:cNvPr>
            <p:cNvSpPr txBox="1"/>
            <p:nvPr/>
          </p:nvSpPr>
          <p:spPr>
            <a:xfrm>
              <a:off x="5822197" y="3404511"/>
              <a:ext cx="1765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12% con diverticulitis</a:t>
              </a:r>
            </a:p>
          </p:txBody>
        </p:sp>
        <p:sp>
          <p:nvSpPr>
            <p:cNvPr id="26" name="TextBox 36">
              <a:extLst>
                <a:ext uri="{FF2B5EF4-FFF2-40B4-BE49-F238E27FC236}">
                  <a16:creationId xmlns:a16="http://schemas.microsoft.com/office/drawing/2014/main" id="{B782D3B8-5993-4245-9C52-2AAFB07859BF}"/>
                </a:ext>
              </a:extLst>
            </p:cNvPr>
            <p:cNvSpPr txBox="1"/>
            <p:nvPr/>
          </p:nvSpPr>
          <p:spPr>
            <a:xfrm>
              <a:off x="9306749" y="4715055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20% al </a:t>
              </a:r>
              <a:r>
                <a:rPr lang="en-US" sz="1200" dirty="0" err="1">
                  <a:latin typeface="Montserrat" pitchFamily="2" charset="77"/>
                </a:rPr>
                <a:t>año</a:t>
              </a:r>
              <a:endParaRPr lang="en-US" sz="1200" dirty="0">
                <a:latin typeface="Montserrat" pitchFamily="2" charset="77"/>
              </a:endParaRPr>
            </a:p>
          </p:txBody>
        </p:sp>
        <p:sp>
          <p:nvSpPr>
            <p:cNvPr id="27" name="TextBox 37">
              <a:extLst>
                <a:ext uri="{FF2B5EF4-FFF2-40B4-BE49-F238E27FC236}">
                  <a16:creationId xmlns:a16="http://schemas.microsoft.com/office/drawing/2014/main" id="{5CBB869E-B202-B446-8122-75ED617E31B0}"/>
                </a:ext>
              </a:extLst>
            </p:cNvPr>
            <p:cNvSpPr txBox="1"/>
            <p:nvPr/>
          </p:nvSpPr>
          <p:spPr>
            <a:xfrm>
              <a:off x="9212548" y="3836352"/>
              <a:ext cx="1471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4% a </a:t>
              </a:r>
              <a:r>
                <a:rPr lang="en-US" sz="1200" dirty="0" err="1">
                  <a:latin typeface="Montserrat" pitchFamily="2" charset="77"/>
                </a:rPr>
                <a:t>los</a:t>
              </a:r>
              <a:r>
                <a:rPr lang="en-US" sz="1200" dirty="0">
                  <a:latin typeface="Montserrat" pitchFamily="2" charset="77"/>
                </a:rPr>
                <a:t> 6 </a:t>
              </a:r>
              <a:r>
                <a:rPr lang="en-US" sz="1200" dirty="0" err="1">
                  <a:latin typeface="Montserrat" pitchFamily="2" charset="77"/>
                </a:rPr>
                <a:t>meses</a:t>
              </a:r>
              <a:endParaRPr lang="en-US" sz="1200" dirty="0">
                <a:latin typeface="Montserrat" pitchFamily="2" charset="77"/>
              </a:endParaRPr>
            </a:p>
          </p:txBody>
        </p:sp>
        <p:sp>
          <p:nvSpPr>
            <p:cNvPr id="28" name="TextBox 38">
              <a:extLst>
                <a:ext uri="{FF2B5EF4-FFF2-40B4-BE49-F238E27FC236}">
                  <a16:creationId xmlns:a16="http://schemas.microsoft.com/office/drawing/2014/main" id="{F7BE1145-C30A-D449-B400-B1B6AD55BC2F}"/>
                </a:ext>
              </a:extLst>
            </p:cNvPr>
            <p:cNvSpPr txBox="1"/>
            <p:nvPr/>
          </p:nvSpPr>
          <p:spPr>
            <a:xfrm>
              <a:off x="6095470" y="5206728"/>
              <a:ext cx="14943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Montserrat" pitchFamily="2" charset="77"/>
                </a:rPr>
                <a:t>20% a </a:t>
              </a:r>
              <a:r>
                <a:rPr lang="en-US" sz="1200" dirty="0" err="1">
                  <a:latin typeface="Montserrat" pitchFamily="2" charset="77"/>
                </a:rPr>
                <a:t>los</a:t>
              </a:r>
              <a:r>
                <a:rPr lang="en-US" sz="1200" dirty="0">
                  <a:latin typeface="Montserrat" pitchFamily="2" charset="77"/>
                </a:rPr>
                <a:t> 10 </a:t>
              </a:r>
              <a:r>
                <a:rPr lang="en-US" sz="1200" dirty="0" err="1">
                  <a:latin typeface="Montserrat" pitchFamily="2" charset="77"/>
                </a:rPr>
                <a:t>años</a:t>
              </a:r>
              <a:endParaRPr lang="en-US" sz="1200" dirty="0">
                <a:latin typeface="Montserrat" pitchFamily="2" charset="77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BE54F9B-5412-4146-A2B0-64C09A77A9B7}"/>
              </a:ext>
            </a:extLst>
          </p:cNvPr>
          <p:cNvSpPr/>
          <p:nvPr/>
        </p:nvSpPr>
        <p:spPr>
          <a:xfrm>
            <a:off x="4859471" y="6108961"/>
            <a:ext cx="7119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JK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044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C8D44-B79E-C340-918F-F3312751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33" y="0"/>
            <a:ext cx="10515600" cy="1325563"/>
          </a:xfrm>
        </p:spPr>
        <p:txBody>
          <a:bodyPr/>
          <a:lstStyle/>
          <a:p>
            <a:r>
              <a:rPr lang="es-ES_tradnl" dirty="0"/>
              <a:t>DEFINICIONES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BAC184-6E38-1543-9E86-C697FC73C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0349" y="1325563"/>
            <a:ext cx="7604167" cy="4382063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A88FC7-052E-6B47-A573-1BA5141E2E47}"/>
              </a:ext>
            </a:extLst>
          </p:cNvPr>
          <p:cNvSpPr/>
          <p:nvPr/>
        </p:nvSpPr>
        <p:spPr>
          <a:xfrm>
            <a:off x="5279922" y="6168046"/>
            <a:ext cx="6617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JK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07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E1C4C-948C-3047-9026-63BFC59E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88" y="10337"/>
            <a:ext cx="10515600" cy="1325563"/>
          </a:xfrm>
        </p:spPr>
        <p:txBody>
          <a:bodyPr/>
          <a:lstStyle/>
          <a:p>
            <a:r>
              <a:rPr lang="es-ES_tradnl" dirty="0"/>
              <a:t>DIAGNÓSTICO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F0C3C1-C8CC-E342-AC8F-CC474C7011D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821481"/>
            <a:ext cx="7161223" cy="214635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WSES </a:t>
            </a:r>
            <a:r>
              <a:rPr lang="en-US" dirty="0" err="1"/>
              <a:t>en</a:t>
            </a:r>
            <a:r>
              <a:rPr lang="en-US" dirty="0"/>
              <a:t> contra de </a:t>
            </a:r>
            <a:r>
              <a:rPr lang="en-US" dirty="0" err="1"/>
              <a:t>diagnosticar</a:t>
            </a:r>
            <a:r>
              <a:rPr lang="en-US" dirty="0"/>
              <a:t> </a:t>
            </a:r>
            <a:r>
              <a:rPr lang="en-US" dirty="0" err="1"/>
              <a:t>basándose</a:t>
            </a:r>
            <a:r>
              <a:rPr lang="en-US" dirty="0"/>
              <a:t> </a:t>
            </a:r>
            <a:r>
              <a:rPr lang="en-US" dirty="0" err="1"/>
              <a:t>únicamente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clínica</a:t>
            </a:r>
            <a:r>
              <a:rPr lang="en-US" dirty="0"/>
              <a:t>. </a:t>
            </a:r>
            <a:r>
              <a:rPr lang="en-US" dirty="0" err="1"/>
              <a:t>Poca</a:t>
            </a:r>
            <a:r>
              <a:rPr lang="en-US" dirty="0"/>
              <a:t> </a:t>
            </a:r>
            <a:r>
              <a:rPr lang="en-US" dirty="0" err="1"/>
              <a:t>precisión</a:t>
            </a:r>
            <a:r>
              <a:rPr lang="en-US" dirty="0"/>
              <a:t> y </a:t>
            </a:r>
            <a:r>
              <a:rPr lang="en-US" dirty="0" err="1"/>
              <a:t>puede</a:t>
            </a:r>
            <a:r>
              <a:rPr lang="en-US" dirty="0"/>
              <a:t> ser </a:t>
            </a:r>
            <a:r>
              <a:rPr lang="en-US" dirty="0" err="1"/>
              <a:t>incorrecto</a:t>
            </a:r>
            <a:r>
              <a:rPr lang="en-US" dirty="0"/>
              <a:t> hasta </a:t>
            </a:r>
            <a:r>
              <a:rPr lang="en-US" dirty="0" err="1"/>
              <a:t>en</a:t>
            </a:r>
            <a:r>
              <a:rPr lang="en-US" dirty="0"/>
              <a:t> el 50%.</a:t>
            </a:r>
          </a:p>
          <a:p>
            <a:pPr algn="just">
              <a:lnSpc>
                <a:spcPct val="100000"/>
              </a:lnSpc>
            </a:pPr>
            <a:r>
              <a:rPr lang="en-US" dirty="0" err="1"/>
              <a:t>Guías</a:t>
            </a:r>
            <a:r>
              <a:rPr lang="en-US" dirty="0"/>
              <a:t> </a:t>
            </a:r>
            <a:r>
              <a:rPr lang="en-US" dirty="0" err="1"/>
              <a:t>europeas</a:t>
            </a:r>
            <a:r>
              <a:rPr lang="en-US" dirty="0"/>
              <a:t>: hay </a:t>
            </a:r>
            <a:r>
              <a:rPr lang="en-US" dirty="0" err="1"/>
              <a:t>pobre</a:t>
            </a:r>
            <a:r>
              <a:rPr lang="en-US" dirty="0"/>
              <a:t> </a:t>
            </a:r>
            <a:r>
              <a:rPr lang="en-US" dirty="0" err="1"/>
              <a:t>correlación</a:t>
            </a:r>
            <a:r>
              <a:rPr lang="en-US" dirty="0"/>
              <a:t> entre la </a:t>
            </a:r>
            <a:r>
              <a:rPr lang="en-US" dirty="0" err="1"/>
              <a:t>clínica</a:t>
            </a:r>
            <a:r>
              <a:rPr lang="en-US" dirty="0"/>
              <a:t> y la </a:t>
            </a:r>
            <a:r>
              <a:rPr lang="en-US" dirty="0" err="1"/>
              <a:t>severidad</a:t>
            </a:r>
            <a:r>
              <a:rPr lang="en-US" dirty="0"/>
              <a:t> de la </a:t>
            </a:r>
            <a:r>
              <a:rPr lang="en-US" dirty="0" err="1"/>
              <a:t>enfermedad</a:t>
            </a:r>
            <a:r>
              <a:rPr lang="en-US" dirty="0"/>
              <a:t>.</a:t>
            </a:r>
          </a:p>
          <a:p>
            <a:pPr algn="just">
              <a:lnSpc>
                <a:spcPct val="100000"/>
              </a:lnSpc>
            </a:pPr>
            <a:endParaRPr lang="es-ES_tradn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09EB496-5FC6-6147-B3FB-89FF85747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826259"/>
              </p:ext>
            </p:extLst>
          </p:nvPr>
        </p:nvGraphicFramePr>
        <p:xfrm>
          <a:off x="3246511" y="914663"/>
          <a:ext cx="7768077" cy="275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EF9067AD-0B58-E948-AF3D-F3397CAF3792}"/>
              </a:ext>
            </a:extLst>
          </p:cNvPr>
          <p:cNvSpPr/>
          <p:nvPr/>
        </p:nvSpPr>
        <p:spPr>
          <a:xfrm>
            <a:off x="5102942" y="5827638"/>
            <a:ext cx="6869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Sartelli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M, Weber DG, Kluger Y, et al. 2020 update of the WSES guidelines for the management of acute colonic diverticulitis in the emergency setting. World J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Emerg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Surg. 2020;15(1):32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  <a:endParaRPr lang="en-U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2368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B13D4-42F3-644B-BCE3-1C720205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5" y="14542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DIAGNÓSTICO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2036A3-AE9A-B546-BE77-3226DEB18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20" y="1598666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Dolor en cuadrante inferior izquierdo (70%).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Fiebre.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Cambios en el habito intestinal.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Náusea y vómito.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E1107-D98C-B54F-9D5B-C7286206B3E8}"/>
              </a:ext>
            </a:extLst>
          </p:cNvPr>
          <p:cNvSpPr/>
          <p:nvPr/>
        </p:nvSpPr>
        <p:spPr>
          <a:xfrm>
            <a:off x="5294671" y="6033601"/>
            <a:ext cx="663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Schultz JK, </a:t>
            </a:r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Azhar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</a:rPr>
              <a:t> N, Binda GA, et al. European Society of Coloproctology: guidelines for the management of diverticular disease of the colon. Colorectal Dis. 2020</a:t>
            </a:r>
            <a:r>
              <a:rPr lang="en-US" sz="1200" dirty="0">
                <a:solidFill>
                  <a:srgbClr val="152B48"/>
                </a:solidFill>
                <a:effectLst/>
                <a:latin typeface="Montserrat" pitchFamily="2" charset="77"/>
              </a:rPr>
              <a:t> </a:t>
            </a:r>
          </a:p>
        </p:txBody>
      </p:sp>
      <p:pic>
        <p:nvPicPr>
          <p:cNvPr id="1026" name="Picture 2" descr="Todo lo que necesitas saber sobre el dolor abdominal">
            <a:extLst>
              <a:ext uri="{FF2B5EF4-FFF2-40B4-BE49-F238E27FC236}">
                <a16:creationId xmlns:a16="http://schemas.microsoft.com/office/drawing/2014/main" id="{3450984E-1153-FA4C-9925-56E9F913A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7679" y="2891590"/>
            <a:ext cx="3895624" cy="24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455320"/>
      </p:ext>
    </p:extLst>
  </p:cSld>
  <p:clrMapOvr>
    <a:masterClrMapping/>
  </p:clrMapOvr>
</p:sld>
</file>

<file path=ppt/theme/theme1.xml><?xml version="1.0" encoding="utf-8"?>
<a:theme xmlns:a="http://schemas.openxmlformats.org/drawingml/2006/main" name="F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" id="{48CED3A4-50DD-CD4C-8E17-C0725B942D0F}" vid="{1DD43C5C-D51E-B240-9192-C1191E89AF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 Nodulo Tiroideo </Template>
  <TotalTime>179</TotalTime>
  <Words>4492</Words>
  <Application>Microsoft Office PowerPoint</Application>
  <PresentationFormat>Panorámica</PresentationFormat>
  <Paragraphs>456</Paragraphs>
  <Slides>26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Montserrat</vt:lpstr>
      <vt:lpstr>Wingdings</vt:lpstr>
      <vt:lpstr>FR</vt:lpstr>
      <vt:lpstr>ENFERMEDAD DIVERTICULAR  Y DIVERTICULITIS  </vt:lpstr>
      <vt:lpstr>GENERALIDADES  </vt:lpstr>
      <vt:lpstr>FISIOPATOLOGÍA </vt:lpstr>
      <vt:lpstr>FACTORES DE RIESGO </vt:lpstr>
      <vt:lpstr>FACTORES  PROTECTORES </vt:lpstr>
      <vt:lpstr>EPIDEMIOLOGÍA </vt:lpstr>
      <vt:lpstr>DEFINICIONES</vt:lpstr>
      <vt:lpstr>DIAGNÓSTICO </vt:lpstr>
      <vt:lpstr>DIAGNÓSTICO  Clínica</vt:lpstr>
      <vt:lpstr>DIAGNÓSTICO  Laboratorios</vt:lpstr>
      <vt:lpstr>DIAGNÓSTICO  Imágenes  </vt:lpstr>
      <vt:lpstr>CLASIFICACIÓN TOMOGRAFÍA </vt:lpstr>
      <vt:lpstr>IMÁGENES </vt:lpstr>
      <vt:lpstr>TRATAMIENTO  No complicada 0 - Ia </vt:lpstr>
      <vt:lpstr>TRATAMIENTO  No complicada 0 - Ia </vt:lpstr>
      <vt:lpstr>TRATAMIENTO  Complicada II b </vt:lpstr>
      <vt:lpstr>Presentación de PowerPoint</vt:lpstr>
      <vt:lpstr>TRATAMIENTO  Terapia antibiótica</vt:lpstr>
      <vt:lpstr>TRATAMIENTO  Terapia antibiótica</vt:lpstr>
      <vt:lpstr>TRATAMIENTO  Complicada II b </vt:lpstr>
      <vt:lpstr>TRATAMIENTO  Complicada III-IV </vt:lpstr>
      <vt:lpstr>TRATAMIENTO  Complicada III-IV </vt:lpstr>
      <vt:lpstr>TRATAMIENTO  Complicada III-IV </vt:lpstr>
      <vt:lpstr>TRATAMIENTO  Complicada III-IV </vt:lpstr>
      <vt:lpstr>SEGUIMIENTO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 DIVERTICULAR</dc:title>
  <dc:creator>Sandra Sepúlveda Bastilla</dc:creator>
  <cp:lastModifiedBy>User</cp:lastModifiedBy>
  <cp:revision>20</cp:revision>
  <dcterms:created xsi:type="dcterms:W3CDTF">2021-02-24T04:45:58Z</dcterms:created>
  <dcterms:modified xsi:type="dcterms:W3CDTF">2021-04-08T17:25:17Z</dcterms:modified>
</cp:coreProperties>
</file>