
<file path=[Content_Types].xml><?xml version="1.0" encoding="utf-8"?>
<Types xmlns="http://schemas.openxmlformats.org/package/2006/content-types">
  <Default ContentType="image/x-emf" Extension="emf"/>
  <Default ContentType="image/jpeg" Extension="jpeg"/>
  <Default ContentType="image/png" Extension="png"/>
  <Default ContentType="application/vnd.openxmlformats-package.relationships+xml" Extension="rels"/>
  <Default ContentType="video/x-ms-wmv" Extension="wmv"/>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drawingml.diagramData+xml" PartName="/ppt/diagrams/data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drawingml.diagramColors+xml" PartName="/ppt/diagrams/colors1.xml"/>
  <Override ContentType="application/vnd.ms-office.drawingml.diagramDrawing+xml" PartName="/ppt/diagrams/drawing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drawingml.diagramData+xml" PartName="/ppt/diagrams/data2.xml"/>
  <Override ContentType="application/vnd.openxmlformats-officedocument.drawingml.diagramLayout+xml" PartName="/ppt/diagrams/layout2.xml"/>
  <Override ContentType="application/vnd.openxmlformats-officedocument.drawingml.diagramStyle+xml" PartName="/ppt/diagrams/quickStyle2.xml"/>
  <Override ContentType="application/vnd.openxmlformats-officedocument.drawingml.diagramColors+xml" PartName="/ppt/diagrams/colors2.xml"/>
  <Override ContentType="application/vnd.ms-office.drawingml.diagramDrawing+xml" PartName="/ppt/diagrams/drawing2.xml"/>
  <Override ContentType="application/vnd.openxmlformats-officedocument.presentationml.notesSlide+xml" PartName="/ppt/notesSlides/notesSlide16.xml"/>
  <Override ContentType="application/vnd.openxmlformats-officedocument.drawingml.diagramData+xml" PartName="/ppt/diagrams/data3.xml"/>
  <Override ContentType="application/vnd.openxmlformats-officedocument.drawingml.diagramLayout+xml" PartName="/ppt/diagrams/layout3.xml"/>
  <Override ContentType="application/vnd.openxmlformats-officedocument.drawingml.diagramStyle+xml" PartName="/ppt/diagrams/quickStyle3.xml"/>
  <Override ContentType="application/vnd.openxmlformats-officedocument.drawingml.diagramColors+xml" PartName="/ppt/diagrams/colors3.xml"/>
  <Override ContentType="application/vnd.ms-office.drawingml.diagramDrawing+xml" PartName="/ppt/diagrams/drawing3.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drawingml.diagramData+xml" PartName="/ppt/diagrams/data4.xml"/>
  <Override ContentType="application/vnd.openxmlformats-officedocument.drawingml.diagramLayout+xml" PartName="/ppt/diagrams/layout4.xml"/>
  <Override ContentType="application/vnd.openxmlformats-officedocument.drawingml.diagramStyle+xml" PartName="/ppt/diagrams/quickStyle4.xml"/>
  <Override ContentType="application/vnd.openxmlformats-officedocument.drawingml.diagramColors+xml" PartName="/ppt/diagrams/colors4.xml"/>
  <Override ContentType="application/vnd.ms-office.drawingml.diagramDrawing+xml" PartName="/ppt/diagrams/drawing4.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drawingml.diagramData+xml" PartName="/ppt/diagrams/data5.xml"/>
  <Override ContentType="application/vnd.openxmlformats-officedocument.drawingml.diagramLayout+xml" PartName="/ppt/diagrams/layout5.xml"/>
  <Override ContentType="application/vnd.openxmlformats-officedocument.drawingml.diagramStyle+xml" PartName="/ppt/diagrams/quickStyle5.xml"/>
  <Override ContentType="application/vnd.openxmlformats-officedocument.drawingml.diagramColors+xml" PartName="/ppt/diagrams/colors5.xml"/>
  <Override ContentType="application/vnd.ms-office.drawingml.diagramDrawing+xml" PartName="/ppt/diagrams/drawing5.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drawingml.diagramData+xml" PartName="/ppt/diagrams/data6.xml"/>
  <Override ContentType="application/vnd.openxmlformats-officedocument.drawingml.diagramLayout+xml" PartName="/ppt/diagrams/layout6.xml"/>
  <Override ContentType="application/vnd.openxmlformats-officedocument.drawingml.diagramStyle+xml" PartName="/ppt/diagrams/quickStyle6.xml"/>
  <Override ContentType="application/vnd.openxmlformats-officedocument.drawingml.diagramColors+xml" PartName="/ppt/diagrams/colors6.xml"/>
  <Override ContentType="application/vnd.ms-office.drawingml.diagramDrawing+xml" PartName="/ppt/diagrams/drawing6.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61"/>
  </p:notesMasterIdLst>
  <p:sldIdLst>
    <p:sldId id="303" r:id="rId2"/>
    <p:sldId id="391" r:id="rId3"/>
    <p:sldId id="392" r:id="rId4"/>
    <p:sldId id="393" r:id="rId5"/>
    <p:sldId id="394" r:id="rId6"/>
    <p:sldId id="395" r:id="rId7"/>
    <p:sldId id="396" r:id="rId8"/>
    <p:sldId id="397" r:id="rId9"/>
    <p:sldId id="398" r:id="rId10"/>
    <p:sldId id="400" r:id="rId11"/>
    <p:sldId id="401" r:id="rId12"/>
    <p:sldId id="399" r:id="rId13"/>
    <p:sldId id="403" r:id="rId14"/>
    <p:sldId id="402" r:id="rId15"/>
    <p:sldId id="406" r:id="rId16"/>
    <p:sldId id="407" r:id="rId17"/>
    <p:sldId id="404" r:id="rId18"/>
    <p:sldId id="307" r:id="rId19"/>
    <p:sldId id="309" r:id="rId20"/>
    <p:sldId id="261" r:id="rId21"/>
    <p:sldId id="290" r:id="rId22"/>
    <p:sldId id="288" r:id="rId23"/>
    <p:sldId id="289" r:id="rId24"/>
    <p:sldId id="292" r:id="rId25"/>
    <p:sldId id="408" r:id="rId26"/>
    <p:sldId id="293" r:id="rId27"/>
    <p:sldId id="409" r:id="rId28"/>
    <p:sldId id="315" r:id="rId29"/>
    <p:sldId id="314" r:id="rId30"/>
    <p:sldId id="321" r:id="rId31"/>
    <p:sldId id="330" r:id="rId32"/>
    <p:sldId id="319" r:id="rId33"/>
    <p:sldId id="320" r:id="rId34"/>
    <p:sldId id="324" r:id="rId35"/>
    <p:sldId id="411" r:id="rId36"/>
    <p:sldId id="410" r:id="rId37"/>
    <p:sldId id="412" r:id="rId38"/>
    <p:sldId id="413" r:id="rId39"/>
    <p:sldId id="414" r:id="rId40"/>
    <p:sldId id="352" r:id="rId41"/>
    <p:sldId id="405" r:id="rId42"/>
    <p:sldId id="354" r:id="rId43"/>
    <p:sldId id="415" r:id="rId44"/>
    <p:sldId id="416" r:id="rId45"/>
    <p:sldId id="417" r:id="rId46"/>
    <p:sldId id="362" r:id="rId47"/>
    <p:sldId id="363" r:id="rId48"/>
    <p:sldId id="364" r:id="rId49"/>
    <p:sldId id="365" r:id="rId50"/>
    <p:sldId id="367" r:id="rId51"/>
    <p:sldId id="368" r:id="rId52"/>
    <p:sldId id="369" r:id="rId53"/>
    <p:sldId id="370" r:id="rId54"/>
    <p:sldId id="372" r:id="rId55"/>
    <p:sldId id="373" r:id="rId56"/>
    <p:sldId id="380" r:id="rId57"/>
    <p:sldId id="418" r:id="rId58"/>
    <p:sldId id="419" r:id="rId59"/>
    <p:sldId id="420" r:id="rId60"/>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BA7"/>
    <a:srgbClr val="152B48"/>
    <a:srgbClr val="142B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75224" autoAdjust="0"/>
  </p:normalViewPr>
  <p:slideViewPr>
    <p:cSldViewPr snapToGrid="0">
      <p:cViewPr varScale="1">
        <p:scale>
          <a:sx n="65" d="100"/>
          <a:sy n="65" d="100"/>
        </p:scale>
        <p:origin x="137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_rels/data5.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E38292-80D5-4A98-ACB1-EDCA2A78C5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CO"/>
        </a:p>
      </dgm:t>
    </dgm:pt>
    <dgm:pt modelId="{61A1FA29-B42B-4D0E-9C36-C77C6BDA8017}">
      <dgm:prSet phldrT="[Texto]" custT="1"/>
      <dgm:spPr>
        <a:solidFill>
          <a:srgbClr val="152B48"/>
        </a:solidFill>
      </dgm:spPr>
      <dgm:t>
        <a:bodyPr/>
        <a:lstStyle/>
        <a:p>
          <a:pPr algn="ctr"/>
          <a:r>
            <a:rPr lang="es-ES" sz="2000" dirty="0">
              <a:latin typeface="Montserrat" panose="00000500000000000000" pitchFamily="2" charset="0"/>
            </a:rPr>
            <a:t>Desencadenado.</a:t>
          </a:r>
          <a:endParaRPr lang="es-CO" sz="2000" dirty="0">
            <a:latin typeface="Montserrat" panose="00000500000000000000" pitchFamily="2" charset="0"/>
          </a:endParaRPr>
        </a:p>
      </dgm:t>
    </dgm:pt>
    <dgm:pt modelId="{C27BC2C6-E427-4C07-97E2-0066DC4F9CB8}" type="parTrans" cxnId="{7CCE1930-84EE-415D-B518-639884173CC3}">
      <dgm:prSet/>
      <dgm:spPr/>
      <dgm:t>
        <a:bodyPr/>
        <a:lstStyle/>
        <a:p>
          <a:pPr algn="ctr"/>
          <a:endParaRPr lang="es-CO" sz="2000">
            <a:latin typeface="Montserrat" panose="00000500000000000000" pitchFamily="2" charset="0"/>
          </a:endParaRPr>
        </a:p>
      </dgm:t>
    </dgm:pt>
    <dgm:pt modelId="{711DAA16-10B3-4C6F-8EE0-DA4DBEAC4EDE}" type="sibTrans" cxnId="{7CCE1930-84EE-415D-B518-639884173CC3}">
      <dgm:prSet/>
      <dgm:spPr/>
      <dgm:t>
        <a:bodyPr/>
        <a:lstStyle/>
        <a:p>
          <a:pPr algn="ctr"/>
          <a:endParaRPr lang="es-CO" sz="2000">
            <a:latin typeface="Montserrat" panose="00000500000000000000" pitchFamily="2" charset="0"/>
          </a:endParaRPr>
        </a:p>
      </dgm:t>
    </dgm:pt>
    <dgm:pt modelId="{AFA3BE45-8922-4112-8A8B-922B3EC2DB32}">
      <dgm:prSet phldrT="[Texto]" custT="1"/>
      <dgm:spPr>
        <a:solidFill>
          <a:srgbClr val="152B48"/>
        </a:solidFill>
      </dgm:spPr>
      <dgm:t>
        <a:bodyPr/>
        <a:lstStyle/>
        <a:p>
          <a:pPr algn="ctr"/>
          <a:r>
            <a:rPr lang="es-ES" sz="2000" dirty="0">
              <a:latin typeface="Montserrat" panose="00000500000000000000" pitchFamily="2" charset="0"/>
            </a:rPr>
            <a:t>Espontáneo.</a:t>
          </a:r>
          <a:endParaRPr lang="es-CO" sz="2000" dirty="0">
            <a:latin typeface="Montserrat" panose="00000500000000000000" pitchFamily="2" charset="0"/>
          </a:endParaRPr>
        </a:p>
      </dgm:t>
    </dgm:pt>
    <dgm:pt modelId="{C3ACEFB9-3C6B-4471-AB82-82C543F95738}" type="parTrans" cxnId="{EF0F4021-45F3-4115-AD70-22EA18ADD94F}">
      <dgm:prSet/>
      <dgm:spPr/>
      <dgm:t>
        <a:bodyPr/>
        <a:lstStyle/>
        <a:p>
          <a:pPr algn="ctr"/>
          <a:endParaRPr lang="es-CO" sz="2000">
            <a:latin typeface="Montserrat" panose="00000500000000000000" pitchFamily="2" charset="0"/>
          </a:endParaRPr>
        </a:p>
      </dgm:t>
    </dgm:pt>
    <dgm:pt modelId="{A1ECD8D4-E211-4164-89F3-69626847E8BB}" type="sibTrans" cxnId="{EF0F4021-45F3-4115-AD70-22EA18ADD94F}">
      <dgm:prSet/>
      <dgm:spPr/>
      <dgm:t>
        <a:bodyPr/>
        <a:lstStyle/>
        <a:p>
          <a:pPr algn="ctr"/>
          <a:endParaRPr lang="es-CO" sz="2000">
            <a:latin typeface="Montserrat" panose="00000500000000000000" pitchFamily="2" charset="0"/>
          </a:endParaRPr>
        </a:p>
      </dgm:t>
    </dgm:pt>
    <dgm:pt modelId="{B72445FF-D49D-49FD-8AC5-DF3BADA3BC7F}" type="pres">
      <dgm:prSet presAssocID="{94E38292-80D5-4A98-ACB1-EDCA2A78C530}" presName="linear" presStyleCnt="0">
        <dgm:presLayoutVars>
          <dgm:animLvl val="lvl"/>
          <dgm:resizeHandles val="exact"/>
        </dgm:presLayoutVars>
      </dgm:prSet>
      <dgm:spPr/>
    </dgm:pt>
    <dgm:pt modelId="{12A92BF8-6C02-4DCF-9045-8453B4549396}" type="pres">
      <dgm:prSet presAssocID="{61A1FA29-B42B-4D0E-9C36-C77C6BDA8017}" presName="parentText" presStyleLbl="node1" presStyleIdx="0" presStyleCnt="2">
        <dgm:presLayoutVars>
          <dgm:chMax val="0"/>
          <dgm:bulletEnabled val="1"/>
        </dgm:presLayoutVars>
      </dgm:prSet>
      <dgm:spPr/>
    </dgm:pt>
    <dgm:pt modelId="{E1808525-7564-4805-B6DE-519D38212D63}" type="pres">
      <dgm:prSet presAssocID="{711DAA16-10B3-4C6F-8EE0-DA4DBEAC4EDE}" presName="spacer" presStyleCnt="0"/>
      <dgm:spPr/>
    </dgm:pt>
    <dgm:pt modelId="{202BE69D-F9B3-4FB9-85B6-02DC1190507B}" type="pres">
      <dgm:prSet presAssocID="{AFA3BE45-8922-4112-8A8B-922B3EC2DB32}" presName="parentText" presStyleLbl="node1" presStyleIdx="1" presStyleCnt="2">
        <dgm:presLayoutVars>
          <dgm:chMax val="0"/>
          <dgm:bulletEnabled val="1"/>
        </dgm:presLayoutVars>
      </dgm:prSet>
      <dgm:spPr/>
    </dgm:pt>
  </dgm:ptLst>
  <dgm:cxnLst>
    <dgm:cxn modelId="{DFA5AD0C-C828-47E4-A1F8-C38E62CC1E9F}" type="presOf" srcId="{94E38292-80D5-4A98-ACB1-EDCA2A78C530}" destId="{B72445FF-D49D-49FD-8AC5-DF3BADA3BC7F}" srcOrd="0" destOrd="0" presId="urn:microsoft.com/office/officeart/2005/8/layout/vList2"/>
    <dgm:cxn modelId="{EF0F4021-45F3-4115-AD70-22EA18ADD94F}" srcId="{94E38292-80D5-4A98-ACB1-EDCA2A78C530}" destId="{AFA3BE45-8922-4112-8A8B-922B3EC2DB32}" srcOrd="1" destOrd="0" parTransId="{C3ACEFB9-3C6B-4471-AB82-82C543F95738}" sibTransId="{A1ECD8D4-E211-4164-89F3-69626847E8BB}"/>
    <dgm:cxn modelId="{7CCE1930-84EE-415D-B518-639884173CC3}" srcId="{94E38292-80D5-4A98-ACB1-EDCA2A78C530}" destId="{61A1FA29-B42B-4D0E-9C36-C77C6BDA8017}" srcOrd="0" destOrd="0" parTransId="{C27BC2C6-E427-4C07-97E2-0066DC4F9CB8}" sibTransId="{711DAA16-10B3-4C6F-8EE0-DA4DBEAC4EDE}"/>
    <dgm:cxn modelId="{CD62A35E-8B25-45D0-B842-FFE6DC21ABE0}" type="presOf" srcId="{61A1FA29-B42B-4D0E-9C36-C77C6BDA8017}" destId="{12A92BF8-6C02-4DCF-9045-8453B4549396}" srcOrd="0" destOrd="0" presId="urn:microsoft.com/office/officeart/2005/8/layout/vList2"/>
    <dgm:cxn modelId="{AB49ECB4-5E56-4C61-9753-5839EF7476FD}" type="presOf" srcId="{AFA3BE45-8922-4112-8A8B-922B3EC2DB32}" destId="{202BE69D-F9B3-4FB9-85B6-02DC1190507B}" srcOrd="0" destOrd="0" presId="urn:microsoft.com/office/officeart/2005/8/layout/vList2"/>
    <dgm:cxn modelId="{5146797A-D768-4294-AAC4-B47531769BBC}" type="presParOf" srcId="{B72445FF-D49D-49FD-8AC5-DF3BADA3BC7F}" destId="{12A92BF8-6C02-4DCF-9045-8453B4549396}" srcOrd="0" destOrd="0" presId="urn:microsoft.com/office/officeart/2005/8/layout/vList2"/>
    <dgm:cxn modelId="{D1DFBFF6-F6AA-48EA-A6E4-C602CEF0ED2A}" type="presParOf" srcId="{B72445FF-D49D-49FD-8AC5-DF3BADA3BC7F}" destId="{E1808525-7564-4805-B6DE-519D38212D63}" srcOrd="1" destOrd="0" presId="urn:microsoft.com/office/officeart/2005/8/layout/vList2"/>
    <dgm:cxn modelId="{E467E615-B02F-4562-9C0C-DECEDDC1A3D0}" type="presParOf" srcId="{B72445FF-D49D-49FD-8AC5-DF3BADA3BC7F}" destId="{202BE69D-F9B3-4FB9-85B6-02DC1190507B}" srcOrd="2"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CDEB93-A2E5-0644-A76D-4AD82B093DEF}" type="doc">
      <dgm:prSet loTypeId="urn:microsoft.com/office/officeart/2005/8/layout/default" loCatId="list" qsTypeId="urn:microsoft.com/office/officeart/2005/8/quickstyle/simple5" qsCatId="simple" csTypeId="urn:microsoft.com/office/officeart/2005/8/colors/accent1_4" csCatId="accent1" phldr="1"/>
      <dgm:spPr/>
      <dgm:t>
        <a:bodyPr/>
        <a:lstStyle/>
        <a:p>
          <a:endParaRPr lang="es-ES_tradnl"/>
        </a:p>
      </dgm:t>
    </dgm:pt>
    <dgm:pt modelId="{4BB979F9-1ABB-D943-AB9C-FB73E8DDD441}">
      <dgm:prSet custT="1"/>
      <dgm:spPr/>
      <dgm:t>
        <a:bodyPr/>
        <a:lstStyle/>
        <a:p>
          <a:pPr rtl="0"/>
          <a:r>
            <a:rPr lang="es-ES_tradnl" sz="1800" b="1" dirty="0">
              <a:solidFill>
                <a:schemeClr val="bg1"/>
              </a:solidFill>
              <a:effectLst>
                <a:outerShdw blurRad="38100" dist="38100" dir="2700000" algn="tl">
                  <a:srgbClr val="000000">
                    <a:alpha val="43137"/>
                  </a:srgbClr>
                </a:outerShdw>
              </a:effectLst>
              <a:latin typeface="Montserrat" panose="00000500000000000000" pitchFamily="2" charset="0"/>
            </a:rPr>
            <a:t>CSC posterior: 90%.</a:t>
          </a:r>
        </a:p>
      </dgm:t>
    </dgm:pt>
    <dgm:pt modelId="{E8F628B2-6577-2544-8952-BF91EB2CC260}" type="parTrans" cxnId="{E73ED72A-B72A-8840-99EA-6B050AED2BA7}">
      <dgm:prSet/>
      <dgm:spPr/>
      <dgm:t>
        <a:bodyPr/>
        <a:lstStyle/>
        <a:p>
          <a:endParaRPr lang="es-ES_tradnl" sz="1800" b="1">
            <a:solidFill>
              <a:schemeClr val="bg1"/>
            </a:solidFill>
            <a:latin typeface="Montserrat" panose="00000500000000000000" pitchFamily="2" charset="0"/>
          </a:endParaRPr>
        </a:p>
      </dgm:t>
    </dgm:pt>
    <dgm:pt modelId="{6F023BFB-730B-1348-89CA-3AE07B6DBCD2}" type="sibTrans" cxnId="{E73ED72A-B72A-8840-99EA-6B050AED2BA7}">
      <dgm:prSet/>
      <dgm:spPr/>
      <dgm:t>
        <a:bodyPr/>
        <a:lstStyle/>
        <a:p>
          <a:endParaRPr lang="es-ES_tradnl" sz="1800" b="1">
            <a:solidFill>
              <a:schemeClr val="bg1"/>
            </a:solidFill>
            <a:latin typeface="Montserrat" panose="00000500000000000000" pitchFamily="2" charset="0"/>
          </a:endParaRPr>
        </a:p>
      </dgm:t>
    </dgm:pt>
    <dgm:pt modelId="{EACFE09A-D6E0-DE41-99CE-CF04D0E02B86}">
      <dgm:prSet custT="1"/>
      <dgm:spPr/>
      <dgm:t>
        <a:bodyPr/>
        <a:lstStyle/>
        <a:p>
          <a:pPr rtl="0"/>
          <a:r>
            <a:rPr lang="hr-HR" sz="1800" b="1" dirty="0">
              <a:solidFill>
                <a:schemeClr val="bg1"/>
              </a:solidFill>
              <a:effectLst>
                <a:outerShdw blurRad="38100" dist="38100" dir="2700000" algn="tl">
                  <a:srgbClr val="000000">
                    <a:alpha val="43137"/>
                  </a:srgbClr>
                </a:outerShdw>
              </a:effectLst>
              <a:latin typeface="Montserrat" panose="00000500000000000000" pitchFamily="2" charset="0"/>
            </a:rPr>
            <a:t>CSC lateral: 5-15%.</a:t>
          </a:r>
        </a:p>
      </dgm:t>
    </dgm:pt>
    <dgm:pt modelId="{28FDE98C-F0B2-4E49-973F-D3AD2AF5ECF6}" type="parTrans" cxnId="{4B5A2153-8F1A-4544-A4E4-E7E1B3EFFEC0}">
      <dgm:prSet/>
      <dgm:spPr/>
      <dgm:t>
        <a:bodyPr/>
        <a:lstStyle/>
        <a:p>
          <a:endParaRPr lang="es-ES_tradnl" sz="1800" b="1">
            <a:solidFill>
              <a:schemeClr val="bg1"/>
            </a:solidFill>
            <a:latin typeface="Montserrat" panose="00000500000000000000" pitchFamily="2" charset="0"/>
          </a:endParaRPr>
        </a:p>
      </dgm:t>
    </dgm:pt>
    <dgm:pt modelId="{2460E02E-5CAF-9D42-82E7-82A32E67E871}" type="sibTrans" cxnId="{4B5A2153-8F1A-4544-A4E4-E7E1B3EFFEC0}">
      <dgm:prSet/>
      <dgm:spPr/>
      <dgm:t>
        <a:bodyPr/>
        <a:lstStyle/>
        <a:p>
          <a:endParaRPr lang="es-ES_tradnl" sz="1800" b="1">
            <a:solidFill>
              <a:schemeClr val="bg1"/>
            </a:solidFill>
            <a:latin typeface="Montserrat" panose="00000500000000000000" pitchFamily="2" charset="0"/>
          </a:endParaRPr>
        </a:p>
      </dgm:t>
    </dgm:pt>
    <dgm:pt modelId="{05181922-7952-C548-A0CA-5616B741614D}">
      <dgm:prSet custT="1"/>
      <dgm:spPr/>
      <dgm:t>
        <a:bodyPr/>
        <a:lstStyle/>
        <a:p>
          <a:pPr rtl="0"/>
          <a:r>
            <a:rPr lang="es-ES_tradnl" sz="1800" b="1" dirty="0">
              <a:solidFill>
                <a:schemeClr val="bg1"/>
              </a:solidFill>
              <a:effectLst>
                <a:outerShdw blurRad="38100" dist="38100" dir="2700000" algn="tl">
                  <a:srgbClr val="000000">
                    <a:alpha val="43137"/>
                  </a:srgbClr>
                </a:outerShdw>
              </a:effectLst>
              <a:latin typeface="Montserrat" panose="00000500000000000000" pitchFamily="2" charset="0"/>
            </a:rPr>
            <a:t>CSC anterior 1-3%.</a:t>
          </a:r>
        </a:p>
      </dgm:t>
    </dgm:pt>
    <dgm:pt modelId="{6D2465EC-F9F4-B04B-A1F9-DDBF190D7615}" type="parTrans" cxnId="{75A144E0-34B0-6841-AB6C-D90212174579}">
      <dgm:prSet/>
      <dgm:spPr/>
      <dgm:t>
        <a:bodyPr/>
        <a:lstStyle/>
        <a:p>
          <a:endParaRPr lang="es-ES_tradnl" sz="1800" b="1">
            <a:solidFill>
              <a:schemeClr val="bg1"/>
            </a:solidFill>
            <a:latin typeface="Montserrat" panose="00000500000000000000" pitchFamily="2" charset="0"/>
          </a:endParaRPr>
        </a:p>
      </dgm:t>
    </dgm:pt>
    <dgm:pt modelId="{17BEBA02-4D32-014C-B7CA-BC2DC7462A52}" type="sibTrans" cxnId="{75A144E0-34B0-6841-AB6C-D90212174579}">
      <dgm:prSet/>
      <dgm:spPr/>
      <dgm:t>
        <a:bodyPr/>
        <a:lstStyle/>
        <a:p>
          <a:endParaRPr lang="es-ES_tradnl" sz="1800" b="1">
            <a:solidFill>
              <a:schemeClr val="bg1"/>
            </a:solidFill>
            <a:latin typeface="Montserrat" panose="00000500000000000000" pitchFamily="2" charset="0"/>
          </a:endParaRPr>
        </a:p>
      </dgm:t>
    </dgm:pt>
    <dgm:pt modelId="{4839767F-479E-2F4D-A848-CF9FF0DDA41B}">
      <dgm:prSet custT="1"/>
      <dgm:spPr/>
      <dgm:t>
        <a:bodyPr/>
        <a:lstStyle/>
        <a:p>
          <a:pPr rtl="0"/>
          <a:r>
            <a:rPr lang="es-ES_tradnl" sz="1800" b="1" dirty="0">
              <a:solidFill>
                <a:schemeClr val="bg1"/>
              </a:solidFill>
              <a:effectLst>
                <a:outerShdw blurRad="38100" dist="38100" dir="2700000" algn="tl">
                  <a:srgbClr val="000000">
                    <a:alpha val="43137"/>
                  </a:srgbClr>
                </a:outerShdw>
              </a:effectLst>
              <a:latin typeface="Montserrat" panose="00000500000000000000" pitchFamily="2" charset="0"/>
            </a:rPr>
            <a:t>Otras variaciones: BPPV multicanal, BPPV bilateral. </a:t>
          </a:r>
        </a:p>
      </dgm:t>
    </dgm:pt>
    <dgm:pt modelId="{1B432CE3-4ADF-9348-AF91-A700742CC482}" type="parTrans" cxnId="{AFD16276-9AEA-8440-A11B-63C16605F839}">
      <dgm:prSet/>
      <dgm:spPr/>
      <dgm:t>
        <a:bodyPr/>
        <a:lstStyle/>
        <a:p>
          <a:endParaRPr lang="es-ES_tradnl" sz="1800" b="1">
            <a:solidFill>
              <a:schemeClr val="bg1"/>
            </a:solidFill>
            <a:latin typeface="Montserrat" panose="00000500000000000000" pitchFamily="2" charset="0"/>
          </a:endParaRPr>
        </a:p>
      </dgm:t>
    </dgm:pt>
    <dgm:pt modelId="{92B28462-8249-BA41-B5BD-B7A76E8F0C2F}" type="sibTrans" cxnId="{AFD16276-9AEA-8440-A11B-63C16605F839}">
      <dgm:prSet/>
      <dgm:spPr/>
      <dgm:t>
        <a:bodyPr/>
        <a:lstStyle/>
        <a:p>
          <a:endParaRPr lang="es-ES_tradnl" sz="1800" b="1">
            <a:solidFill>
              <a:schemeClr val="bg1"/>
            </a:solidFill>
            <a:latin typeface="Montserrat" panose="00000500000000000000" pitchFamily="2" charset="0"/>
          </a:endParaRPr>
        </a:p>
      </dgm:t>
    </dgm:pt>
    <dgm:pt modelId="{9ACB6FD3-402B-CF4E-8F8A-09798356D64F}" type="pres">
      <dgm:prSet presAssocID="{C0CDEB93-A2E5-0644-A76D-4AD82B093DEF}" presName="diagram" presStyleCnt="0">
        <dgm:presLayoutVars>
          <dgm:dir/>
          <dgm:resizeHandles val="exact"/>
        </dgm:presLayoutVars>
      </dgm:prSet>
      <dgm:spPr/>
    </dgm:pt>
    <dgm:pt modelId="{62059A80-7AC4-A345-B853-857BD67A4247}" type="pres">
      <dgm:prSet presAssocID="{4BB979F9-1ABB-D943-AB9C-FB73E8DDD441}" presName="node" presStyleLbl="node1" presStyleIdx="0" presStyleCnt="4">
        <dgm:presLayoutVars>
          <dgm:bulletEnabled val="1"/>
        </dgm:presLayoutVars>
      </dgm:prSet>
      <dgm:spPr/>
    </dgm:pt>
    <dgm:pt modelId="{FE082B66-B6B3-D643-BC53-3A7BFEE65F1C}" type="pres">
      <dgm:prSet presAssocID="{6F023BFB-730B-1348-89CA-3AE07B6DBCD2}" presName="sibTrans" presStyleCnt="0"/>
      <dgm:spPr/>
    </dgm:pt>
    <dgm:pt modelId="{99BC0316-6751-1E49-B937-BB05261F4956}" type="pres">
      <dgm:prSet presAssocID="{EACFE09A-D6E0-DE41-99CE-CF04D0E02B86}" presName="node" presStyleLbl="node1" presStyleIdx="1" presStyleCnt="4">
        <dgm:presLayoutVars>
          <dgm:bulletEnabled val="1"/>
        </dgm:presLayoutVars>
      </dgm:prSet>
      <dgm:spPr/>
    </dgm:pt>
    <dgm:pt modelId="{AD23AF05-A3BF-F34B-9074-5873F09FB055}" type="pres">
      <dgm:prSet presAssocID="{2460E02E-5CAF-9D42-82E7-82A32E67E871}" presName="sibTrans" presStyleCnt="0"/>
      <dgm:spPr/>
    </dgm:pt>
    <dgm:pt modelId="{BFD5A54E-7964-C447-8CB4-2188372C980A}" type="pres">
      <dgm:prSet presAssocID="{05181922-7952-C548-A0CA-5616B741614D}" presName="node" presStyleLbl="node1" presStyleIdx="2" presStyleCnt="4">
        <dgm:presLayoutVars>
          <dgm:bulletEnabled val="1"/>
        </dgm:presLayoutVars>
      </dgm:prSet>
      <dgm:spPr/>
    </dgm:pt>
    <dgm:pt modelId="{681D5602-F4ED-7241-B842-5D39E48C5DDB}" type="pres">
      <dgm:prSet presAssocID="{17BEBA02-4D32-014C-B7CA-BC2DC7462A52}" presName="sibTrans" presStyleCnt="0"/>
      <dgm:spPr/>
    </dgm:pt>
    <dgm:pt modelId="{0FE94A13-CCC2-BD40-8DC3-BD594A84D992}" type="pres">
      <dgm:prSet presAssocID="{4839767F-479E-2F4D-A848-CF9FF0DDA41B}" presName="node" presStyleLbl="node1" presStyleIdx="3" presStyleCnt="4">
        <dgm:presLayoutVars>
          <dgm:bulletEnabled val="1"/>
        </dgm:presLayoutVars>
      </dgm:prSet>
      <dgm:spPr/>
    </dgm:pt>
  </dgm:ptLst>
  <dgm:cxnLst>
    <dgm:cxn modelId="{E73ED72A-B72A-8840-99EA-6B050AED2BA7}" srcId="{C0CDEB93-A2E5-0644-A76D-4AD82B093DEF}" destId="{4BB979F9-1ABB-D943-AB9C-FB73E8DDD441}" srcOrd="0" destOrd="0" parTransId="{E8F628B2-6577-2544-8952-BF91EB2CC260}" sibTransId="{6F023BFB-730B-1348-89CA-3AE07B6DBCD2}"/>
    <dgm:cxn modelId="{4B5A2153-8F1A-4544-A4E4-E7E1B3EFFEC0}" srcId="{C0CDEB93-A2E5-0644-A76D-4AD82B093DEF}" destId="{EACFE09A-D6E0-DE41-99CE-CF04D0E02B86}" srcOrd="1" destOrd="0" parTransId="{28FDE98C-F0B2-4E49-973F-D3AD2AF5ECF6}" sibTransId="{2460E02E-5CAF-9D42-82E7-82A32E67E871}"/>
    <dgm:cxn modelId="{AFD16276-9AEA-8440-A11B-63C16605F839}" srcId="{C0CDEB93-A2E5-0644-A76D-4AD82B093DEF}" destId="{4839767F-479E-2F4D-A848-CF9FF0DDA41B}" srcOrd="3" destOrd="0" parTransId="{1B432CE3-4ADF-9348-AF91-A700742CC482}" sibTransId="{92B28462-8249-BA41-B5BD-B7A76E8F0C2F}"/>
    <dgm:cxn modelId="{5AFFBD83-2E72-0340-99CF-F6FEDE8085A4}" type="presOf" srcId="{4839767F-479E-2F4D-A848-CF9FF0DDA41B}" destId="{0FE94A13-CCC2-BD40-8DC3-BD594A84D992}" srcOrd="0" destOrd="0" presId="urn:microsoft.com/office/officeart/2005/8/layout/default"/>
    <dgm:cxn modelId="{EF31B792-97BB-3B4B-9726-DC677DEC1CA4}" type="presOf" srcId="{C0CDEB93-A2E5-0644-A76D-4AD82B093DEF}" destId="{9ACB6FD3-402B-CF4E-8F8A-09798356D64F}" srcOrd="0" destOrd="0" presId="urn:microsoft.com/office/officeart/2005/8/layout/default"/>
    <dgm:cxn modelId="{7750F995-0A67-1345-8191-8EDD32572219}" type="presOf" srcId="{05181922-7952-C548-A0CA-5616B741614D}" destId="{BFD5A54E-7964-C447-8CB4-2188372C980A}" srcOrd="0" destOrd="0" presId="urn:microsoft.com/office/officeart/2005/8/layout/default"/>
    <dgm:cxn modelId="{4135F2B3-817A-F04F-9765-923D4A6ED249}" type="presOf" srcId="{4BB979F9-1ABB-D943-AB9C-FB73E8DDD441}" destId="{62059A80-7AC4-A345-B853-857BD67A4247}" srcOrd="0" destOrd="0" presId="urn:microsoft.com/office/officeart/2005/8/layout/default"/>
    <dgm:cxn modelId="{796E70D9-99A7-A04F-BDF6-619A45C176FF}" type="presOf" srcId="{EACFE09A-D6E0-DE41-99CE-CF04D0E02B86}" destId="{99BC0316-6751-1E49-B937-BB05261F4956}" srcOrd="0" destOrd="0" presId="urn:microsoft.com/office/officeart/2005/8/layout/default"/>
    <dgm:cxn modelId="{75A144E0-34B0-6841-AB6C-D90212174579}" srcId="{C0CDEB93-A2E5-0644-A76D-4AD82B093DEF}" destId="{05181922-7952-C548-A0CA-5616B741614D}" srcOrd="2" destOrd="0" parTransId="{6D2465EC-F9F4-B04B-A1F9-DDBF190D7615}" sibTransId="{17BEBA02-4D32-014C-B7CA-BC2DC7462A52}"/>
    <dgm:cxn modelId="{942F0264-B793-4947-B0D9-D6445543FEE1}" type="presParOf" srcId="{9ACB6FD3-402B-CF4E-8F8A-09798356D64F}" destId="{62059A80-7AC4-A345-B853-857BD67A4247}" srcOrd="0" destOrd="0" presId="urn:microsoft.com/office/officeart/2005/8/layout/default"/>
    <dgm:cxn modelId="{C8BF3E93-40A1-634A-AF90-725295017462}" type="presParOf" srcId="{9ACB6FD3-402B-CF4E-8F8A-09798356D64F}" destId="{FE082B66-B6B3-D643-BC53-3A7BFEE65F1C}" srcOrd="1" destOrd="0" presId="urn:microsoft.com/office/officeart/2005/8/layout/default"/>
    <dgm:cxn modelId="{B6407D44-D8E9-4845-A116-A001FF09B4A6}" type="presParOf" srcId="{9ACB6FD3-402B-CF4E-8F8A-09798356D64F}" destId="{99BC0316-6751-1E49-B937-BB05261F4956}" srcOrd="2" destOrd="0" presId="urn:microsoft.com/office/officeart/2005/8/layout/default"/>
    <dgm:cxn modelId="{F73CC842-031B-244D-9184-E28BABE9765B}" type="presParOf" srcId="{9ACB6FD3-402B-CF4E-8F8A-09798356D64F}" destId="{AD23AF05-A3BF-F34B-9074-5873F09FB055}" srcOrd="3" destOrd="0" presId="urn:microsoft.com/office/officeart/2005/8/layout/default"/>
    <dgm:cxn modelId="{4CDFF861-A4E9-5D45-8AD5-89BC49216E8B}" type="presParOf" srcId="{9ACB6FD3-402B-CF4E-8F8A-09798356D64F}" destId="{BFD5A54E-7964-C447-8CB4-2188372C980A}" srcOrd="4" destOrd="0" presId="urn:microsoft.com/office/officeart/2005/8/layout/default"/>
    <dgm:cxn modelId="{A38BDE41-D106-B449-8661-CC62227E4A92}" type="presParOf" srcId="{9ACB6FD3-402B-CF4E-8F8A-09798356D64F}" destId="{681D5602-F4ED-7241-B842-5D39E48C5DDB}" srcOrd="5" destOrd="0" presId="urn:microsoft.com/office/officeart/2005/8/layout/default"/>
    <dgm:cxn modelId="{92DA5169-3ED8-6E45-BCE9-7038D4B7D808}" type="presParOf" srcId="{9ACB6FD3-402B-CF4E-8F8A-09798356D64F}" destId="{0FE94A13-CCC2-BD40-8DC3-BD594A84D992}" srcOrd="6" destOrd="0" presId="urn:microsoft.com/office/officeart/2005/8/layout/default"/>
  </dgm:cxnLst>
  <dgm:bg>
    <a:effectLst>
      <a:outerShdw blurRad="50800" dist="38100" dir="16200000"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2853E4-DD2B-428C-B05F-DFF81E7FE926}" type="doc">
      <dgm:prSet loTypeId="urn:microsoft.com/office/officeart/2005/8/layout/process5" loCatId="process" qsTypeId="urn:microsoft.com/office/officeart/2005/8/quickstyle/simple5" qsCatId="simple" csTypeId="urn:microsoft.com/office/officeart/2005/8/colors/accent5_4" csCatId="accent5" phldr="1"/>
      <dgm:spPr/>
      <dgm:t>
        <a:bodyPr/>
        <a:lstStyle/>
        <a:p>
          <a:endParaRPr lang="es-CO"/>
        </a:p>
      </dgm:t>
    </dgm:pt>
    <dgm:pt modelId="{8A6AA385-E5D8-4731-B3E8-1B85CC3B6269}">
      <dgm:prSet custT="1"/>
      <dgm:spPr/>
      <dgm:t>
        <a:bodyPr/>
        <a:lstStyle/>
        <a:p>
          <a:r>
            <a:rPr lang="es-MX" sz="2000" b="1" i="0" dirty="0">
              <a:solidFill>
                <a:schemeClr val="bg1"/>
              </a:solidFill>
              <a:latin typeface="Montserrat" panose="00000500000000000000" pitchFamily="2" charset="0"/>
            </a:rPr>
            <a:t>Trastorno mecánico laberíntico</a:t>
          </a:r>
          <a:endParaRPr lang="es-CO" sz="2000" b="1" i="0" dirty="0">
            <a:solidFill>
              <a:schemeClr val="bg1"/>
            </a:solidFill>
            <a:latin typeface="Montserrat" panose="00000500000000000000" pitchFamily="2" charset="0"/>
          </a:endParaRPr>
        </a:p>
      </dgm:t>
    </dgm:pt>
    <dgm:pt modelId="{00EE50CB-E44A-47F5-8CE3-ECB99452D84B}" type="parTrans" cxnId="{047F0A53-49C3-4E50-A0F6-6EB9807E1750}">
      <dgm:prSet/>
      <dgm:spPr/>
      <dgm:t>
        <a:bodyPr/>
        <a:lstStyle/>
        <a:p>
          <a:endParaRPr lang="es-CO" sz="1400" i="0">
            <a:solidFill>
              <a:schemeClr val="bg1"/>
            </a:solidFill>
            <a:latin typeface="Montserrat" panose="00000500000000000000" pitchFamily="2" charset="0"/>
          </a:endParaRPr>
        </a:p>
      </dgm:t>
    </dgm:pt>
    <dgm:pt modelId="{0CB8D450-760E-465A-918F-78D51252F6E0}" type="sibTrans" cxnId="{047F0A53-49C3-4E50-A0F6-6EB9807E1750}">
      <dgm:prSet custT="1"/>
      <dgm:spPr/>
      <dgm:t>
        <a:bodyPr/>
        <a:lstStyle/>
        <a:p>
          <a:endParaRPr lang="es-CO" sz="1400" i="0">
            <a:solidFill>
              <a:schemeClr val="bg1"/>
            </a:solidFill>
            <a:latin typeface="Montserrat" panose="00000500000000000000" pitchFamily="2" charset="0"/>
          </a:endParaRPr>
        </a:p>
      </dgm:t>
    </dgm:pt>
    <dgm:pt modelId="{069CDB15-9174-4745-ACDF-1B687703914D}">
      <dgm:prSet custT="1"/>
      <dgm:spPr/>
      <dgm:t>
        <a:bodyPr/>
        <a:lstStyle/>
        <a:p>
          <a:r>
            <a:rPr lang="es-MX" sz="1800" i="0" dirty="0">
              <a:solidFill>
                <a:schemeClr val="bg1"/>
              </a:solidFill>
              <a:latin typeface="Montserrat" panose="00000500000000000000" pitchFamily="2" charset="0"/>
            </a:rPr>
            <a:t>Restos otoconiales desprendidos de la mácula y flotando dentro de los CSC (canalolitiasis).</a:t>
          </a:r>
          <a:endParaRPr lang="es-CO" sz="1800" i="0" dirty="0">
            <a:solidFill>
              <a:schemeClr val="bg1"/>
            </a:solidFill>
            <a:latin typeface="Montserrat" panose="00000500000000000000" pitchFamily="2" charset="0"/>
          </a:endParaRPr>
        </a:p>
      </dgm:t>
    </dgm:pt>
    <dgm:pt modelId="{68D148A6-90CE-42A6-A63E-5165A8AA0756}" type="parTrans" cxnId="{45043629-E315-4B72-BD89-65732F399AF7}">
      <dgm:prSet/>
      <dgm:spPr/>
      <dgm:t>
        <a:bodyPr/>
        <a:lstStyle/>
        <a:p>
          <a:endParaRPr lang="es-CO" sz="1400" i="0">
            <a:solidFill>
              <a:schemeClr val="bg1"/>
            </a:solidFill>
            <a:latin typeface="Montserrat" panose="00000500000000000000" pitchFamily="2" charset="0"/>
          </a:endParaRPr>
        </a:p>
      </dgm:t>
    </dgm:pt>
    <dgm:pt modelId="{78FB0E3A-F644-4894-A554-F6DD78B3E033}" type="sibTrans" cxnId="{45043629-E315-4B72-BD89-65732F399AF7}">
      <dgm:prSet custT="1"/>
      <dgm:spPr/>
      <dgm:t>
        <a:bodyPr/>
        <a:lstStyle/>
        <a:p>
          <a:endParaRPr lang="es-CO" sz="1400" i="0">
            <a:solidFill>
              <a:schemeClr val="bg1"/>
            </a:solidFill>
            <a:latin typeface="Montserrat" panose="00000500000000000000" pitchFamily="2" charset="0"/>
          </a:endParaRPr>
        </a:p>
      </dgm:t>
    </dgm:pt>
    <dgm:pt modelId="{5E6728C1-92CB-4812-8F19-BAB6405AAD5C}">
      <dgm:prSet custT="1"/>
      <dgm:spPr/>
      <dgm:t>
        <a:bodyPr/>
        <a:lstStyle/>
        <a:p>
          <a:r>
            <a:rPr lang="es-MX" sz="1600" b="0" i="0" dirty="0">
              <a:solidFill>
                <a:schemeClr val="bg1"/>
              </a:solidFill>
              <a:effectLst/>
              <a:latin typeface="Montserrat" panose="00000500000000000000" pitchFamily="2" charset="0"/>
              <a:ea typeface="+mn-ea"/>
              <a:cs typeface="+mn-cs"/>
            </a:rPr>
            <a:t>La gravedad hace que se muevan después de los cambios de la posición de la cabeza en el plano del canal afectado.</a:t>
          </a:r>
          <a:endParaRPr lang="es-CO" sz="1600" i="0" dirty="0">
            <a:solidFill>
              <a:schemeClr val="bg1"/>
            </a:solidFill>
            <a:latin typeface="Montserrat" panose="00000500000000000000" pitchFamily="2" charset="0"/>
          </a:endParaRPr>
        </a:p>
      </dgm:t>
    </dgm:pt>
    <dgm:pt modelId="{42CE5328-A703-425D-8777-7B35EE5A4441}" type="parTrans" cxnId="{E52C4BC0-3C2F-45BB-AD50-4D4496F80CEF}">
      <dgm:prSet/>
      <dgm:spPr/>
      <dgm:t>
        <a:bodyPr/>
        <a:lstStyle/>
        <a:p>
          <a:endParaRPr lang="es-CO" sz="1400" i="0">
            <a:solidFill>
              <a:schemeClr val="bg1"/>
            </a:solidFill>
            <a:latin typeface="Montserrat" panose="00000500000000000000" pitchFamily="2" charset="0"/>
          </a:endParaRPr>
        </a:p>
      </dgm:t>
    </dgm:pt>
    <dgm:pt modelId="{5BD3DDBF-B74C-4095-B8B3-1313391AC0B0}" type="sibTrans" cxnId="{E52C4BC0-3C2F-45BB-AD50-4D4496F80CEF}">
      <dgm:prSet custT="1"/>
      <dgm:spPr/>
      <dgm:t>
        <a:bodyPr/>
        <a:lstStyle/>
        <a:p>
          <a:endParaRPr lang="es-CO" sz="1400" i="0">
            <a:solidFill>
              <a:schemeClr val="bg1"/>
            </a:solidFill>
            <a:latin typeface="Montserrat" panose="00000500000000000000" pitchFamily="2" charset="0"/>
          </a:endParaRPr>
        </a:p>
      </dgm:t>
    </dgm:pt>
    <dgm:pt modelId="{57D12B02-FF3A-4FFB-A177-7F7606010858}">
      <dgm:prSet custT="1"/>
      <dgm:spPr/>
      <dgm:t>
        <a:bodyPr/>
        <a:lstStyle/>
        <a:p>
          <a:r>
            <a:rPr lang="es-MX" sz="1400" b="0" i="0" dirty="0">
              <a:solidFill>
                <a:schemeClr val="bg1"/>
              </a:solidFill>
              <a:effectLst/>
              <a:latin typeface="Montserrat" panose="00000500000000000000" pitchFamily="2" charset="0"/>
              <a:ea typeface="+mn-ea"/>
              <a:cs typeface="+mn-cs"/>
            </a:rPr>
            <a:t>El flujo de endolinfa inadecuado resultante desvía la cúpula </a:t>
          </a:r>
          <a:r>
            <a:rPr lang="es-MX" sz="1400" b="0" i="0" dirty="0">
              <a:solidFill>
                <a:schemeClr val="bg1"/>
              </a:solidFill>
              <a:effectLst/>
              <a:latin typeface="Montserrat" panose="00000500000000000000" pitchFamily="2" charset="0"/>
              <a:ea typeface="+mn-ea"/>
              <a:cs typeface="+mn-cs"/>
              <a:sym typeface="Wingdings" pitchFamily="2" charset="2"/>
            </a:rPr>
            <a:t></a:t>
          </a:r>
          <a:r>
            <a:rPr lang="es-MX" sz="1400" b="0" i="0" dirty="0">
              <a:solidFill>
                <a:schemeClr val="bg1"/>
              </a:solidFill>
              <a:effectLst/>
              <a:latin typeface="Montserrat" panose="00000500000000000000" pitchFamily="2" charset="0"/>
              <a:ea typeface="+mn-ea"/>
              <a:cs typeface="+mn-cs"/>
            </a:rPr>
            <a:t> modula la actividad de los aferentes vestibulares del canal afectado, causando ataques de vértigo posicional y nistagmo.</a:t>
          </a:r>
          <a:endParaRPr lang="es-CO" sz="1400" i="0" dirty="0">
            <a:solidFill>
              <a:schemeClr val="bg1"/>
            </a:solidFill>
            <a:latin typeface="Montserrat" panose="00000500000000000000" pitchFamily="2" charset="0"/>
          </a:endParaRPr>
        </a:p>
      </dgm:t>
    </dgm:pt>
    <dgm:pt modelId="{B273A88B-A957-46E7-9330-BCB1AAB6CA41}" type="parTrans" cxnId="{8D031CF6-19C9-4E25-9886-BD44D7D02FC2}">
      <dgm:prSet/>
      <dgm:spPr/>
      <dgm:t>
        <a:bodyPr/>
        <a:lstStyle/>
        <a:p>
          <a:endParaRPr lang="es-CO" sz="1400" i="0">
            <a:solidFill>
              <a:schemeClr val="bg1"/>
            </a:solidFill>
            <a:latin typeface="Montserrat" panose="00000500000000000000" pitchFamily="2" charset="0"/>
          </a:endParaRPr>
        </a:p>
      </dgm:t>
    </dgm:pt>
    <dgm:pt modelId="{13C46E16-AE2C-45E1-B71D-03E66EACB76E}" type="sibTrans" cxnId="{8D031CF6-19C9-4E25-9886-BD44D7D02FC2}">
      <dgm:prSet custT="1"/>
      <dgm:spPr/>
      <dgm:t>
        <a:bodyPr/>
        <a:lstStyle/>
        <a:p>
          <a:endParaRPr lang="es-CO" sz="1400" i="0">
            <a:solidFill>
              <a:schemeClr val="bg1"/>
            </a:solidFill>
            <a:latin typeface="Montserrat" panose="00000500000000000000" pitchFamily="2" charset="0"/>
          </a:endParaRPr>
        </a:p>
      </dgm:t>
    </dgm:pt>
    <dgm:pt modelId="{B2E382FA-515F-4AD6-85ED-806AFC70AACB}" type="pres">
      <dgm:prSet presAssocID="{CC2853E4-DD2B-428C-B05F-DFF81E7FE926}" presName="diagram" presStyleCnt="0">
        <dgm:presLayoutVars>
          <dgm:dir/>
          <dgm:resizeHandles val="exact"/>
        </dgm:presLayoutVars>
      </dgm:prSet>
      <dgm:spPr/>
    </dgm:pt>
    <dgm:pt modelId="{3D655DB2-C47F-4B9E-AAEE-31A25BC13E2A}" type="pres">
      <dgm:prSet presAssocID="{8A6AA385-E5D8-4731-B3E8-1B85CC3B6269}" presName="node" presStyleLbl="node1" presStyleIdx="0" presStyleCnt="4">
        <dgm:presLayoutVars>
          <dgm:bulletEnabled val="1"/>
        </dgm:presLayoutVars>
      </dgm:prSet>
      <dgm:spPr/>
    </dgm:pt>
    <dgm:pt modelId="{3846848D-11C2-43A5-901B-2087D2C21DA7}" type="pres">
      <dgm:prSet presAssocID="{0CB8D450-760E-465A-918F-78D51252F6E0}" presName="sibTrans" presStyleLbl="sibTrans2D1" presStyleIdx="0" presStyleCnt="3"/>
      <dgm:spPr/>
    </dgm:pt>
    <dgm:pt modelId="{7F708A66-200F-499B-A93C-0C3C3223F64A}" type="pres">
      <dgm:prSet presAssocID="{0CB8D450-760E-465A-918F-78D51252F6E0}" presName="connectorText" presStyleLbl="sibTrans2D1" presStyleIdx="0" presStyleCnt="3"/>
      <dgm:spPr/>
    </dgm:pt>
    <dgm:pt modelId="{40E94F4E-C51A-435E-A9DF-673E41B3AF41}" type="pres">
      <dgm:prSet presAssocID="{069CDB15-9174-4745-ACDF-1B687703914D}" presName="node" presStyleLbl="node1" presStyleIdx="1" presStyleCnt="4">
        <dgm:presLayoutVars>
          <dgm:bulletEnabled val="1"/>
        </dgm:presLayoutVars>
      </dgm:prSet>
      <dgm:spPr/>
    </dgm:pt>
    <dgm:pt modelId="{055EEF01-94C4-4384-B879-40826FE715E2}" type="pres">
      <dgm:prSet presAssocID="{78FB0E3A-F644-4894-A554-F6DD78B3E033}" presName="sibTrans" presStyleLbl="sibTrans2D1" presStyleIdx="1" presStyleCnt="3"/>
      <dgm:spPr/>
    </dgm:pt>
    <dgm:pt modelId="{0D3EB8E9-E08F-4D34-826C-28A21AD2C235}" type="pres">
      <dgm:prSet presAssocID="{78FB0E3A-F644-4894-A554-F6DD78B3E033}" presName="connectorText" presStyleLbl="sibTrans2D1" presStyleIdx="1" presStyleCnt="3"/>
      <dgm:spPr/>
    </dgm:pt>
    <dgm:pt modelId="{F1F4F0E8-D1AF-4CA9-9D1E-D0A1024AB20F}" type="pres">
      <dgm:prSet presAssocID="{5E6728C1-92CB-4812-8F19-BAB6405AAD5C}" presName="node" presStyleLbl="node1" presStyleIdx="2" presStyleCnt="4">
        <dgm:presLayoutVars>
          <dgm:bulletEnabled val="1"/>
        </dgm:presLayoutVars>
      </dgm:prSet>
      <dgm:spPr/>
    </dgm:pt>
    <dgm:pt modelId="{9735482B-50CB-467E-AC24-18993C48DD65}" type="pres">
      <dgm:prSet presAssocID="{5BD3DDBF-B74C-4095-B8B3-1313391AC0B0}" presName="sibTrans" presStyleLbl="sibTrans2D1" presStyleIdx="2" presStyleCnt="3"/>
      <dgm:spPr/>
    </dgm:pt>
    <dgm:pt modelId="{5912DCF1-E945-4708-9C54-98DF0D0BEC26}" type="pres">
      <dgm:prSet presAssocID="{5BD3DDBF-B74C-4095-B8B3-1313391AC0B0}" presName="connectorText" presStyleLbl="sibTrans2D1" presStyleIdx="2" presStyleCnt="3"/>
      <dgm:spPr/>
    </dgm:pt>
    <dgm:pt modelId="{40634FCB-1093-48CB-ADE9-FF6D1105E67B}" type="pres">
      <dgm:prSet presAssocID="{57D12B02-FF3A-4FFB-A177-7F7606010858}" presName="node" presStyleLbl="node1" presStyleIdx="3" presStyleCnt="4">
        <dgm:presLayoutVars>
          <dgm:bulletEnabled val="1"/>
        </dgm:presLayoutVars>
      </dgm:prSet>
      <dgm:spPr/>
    </dgm:pt>
  </dgm:ptLst>
  <dgm:cxnLst>
    <dgm:cxn modelId="{29A0BC1D-2C26-446F-8440-58785025CDE9}" type="presOf" srcId="{78FB0E3A-F644-4894-A554-F6DD78B3E033}" destId="{055EEF01-94C4-4384-B879-40826FE715E2}" srcOrd="0" destOrd="0" presId="urn:microsoft.com/office/officeart/2005/8/layout/process5"/>
    <dgm:cxn modelId="{45043629-E315-4B72-BD89-65732F399AF7}" srcId="{CC2853E4-DD2B-428C-B05F-DFF81E7FE926}" destId="{069CDB15-9174-4745-ACDF-1B687703914D}" srcOrd="1" destOrd="0" parTransId="{68D148A6-90CE-42A6-A63E-5165A8AA0756}" sibTransId="{78FB0E3A-F644-4894-A554-F6DD78B3E033}"/>
    <dgm:cxn modelId="{0357D845-FF92-447E-B24E-2F34786942E2}" type="presOf" srcId="{8A6AA385-E5D8-4731-B3E8-1B85CC3B6269}" destId="{3D655DB2-C47F-4B9E-AAEE-31A25BC13E2A}" srcOrd="0" destOrd="0" presId="urn:microsoft.com/office/officeart/2005/8/layout/process5"/>
    <dgm:cxn modelId="{452A9867-42FC-4AE4-B15A-94353DD20190}" type="presOf" srcId="{78FB0E3A-F644-4894-A554-F6DD78B3E033}" destId="{0D3EB8E9-E08F-4D34-826C-28A21AD2C235}" srcOrd="1" destOrd="0" presId="urn:microsoft.com/office/officeart/2005/8/layout/process5"/>
    <dgm:cxn modelId="{047F0A53-49C3-4E50-A0F6-6EB9807E1750}" srcId="{CC2853E4-DD2B-428C-B05F-DFF81E7FE926}" destId="{8A6AA385-E5D8-4731-B3E8-1B85CC3B6269}" srcOrd="0" destOrd="0" parTransId="{00EE50CB-E44A-47F5-8CE3-ECB99452D84B}" sibTransId="{0CB8D450-760E-465A-918F-78D51252F6E0}"/>
    <dgm:cxn modelId="{70B6CA77-7CF0-4BCC-A4C7-BAA6E4034D0E}" type="presOf" srcId="{0CB8D450-760E-465A-918F-78D51252F6E0}" destId="{3846848D-11C2-43A5-901B-2087D2C21DA7}" srcOrd="0" destOrd="0" presId="urn:microsoft.com/office/officeart/2005/8/layout/process5"/>
    <dgm:cxn modelId="{5546EB7D-8E91-434C-B9E8-03D18CFA11C0}" type="presOf" srcId="{0CB8D450-760E-465A-918F-78D51252F6E0}" destId="{7F708A66-200F-499B-A93C-0C3C3223F64A}" srcOrd="1" destOrd="0" presId="urn:microsoft.com/office/officeart/2005/8/layout/process5"/>
    <dgm:cxn modelId="{680ADB91-F48B-4604-91CD-54F000E1490C}" type="presOf" srcId="{5BD3DDBF-B74C-4095-B8B3-1313391AC0B0}" destId="{5912DCF1-E945-4708-9C54-98DF0D0BEC26}" srcOrd="1" destOrd="0" presId="urn:microsoft.com/office/officeart/2005/8/layout/process5"/>
    <dgm:cxn modelId="{484C3499-D97B-48BB-9DC3-3B15D958E5EF}" type="presOf" srcId="{5E6728C1-92CB-4812-8F19-BAB6405AAD5C}" destId="{F1F4F0E8-D1AF-4CA9-9D1E-D0A1024AB20F}" srcOrd="0" destOrd="0" presId="urn:microsoft.com/office/officeart/2005/8/layout/process5"/>
    <dgm:cxn modelId="{59CB52AC-176A-442E-9EE5-009608665296}" type="presOf" srcId="{5BD3DDBF-B74C-4095-B8B3-1313391AC0B0}" destId="{9735482B-50CB-467E-AC24-18993C48DD65}" srcOrd="0" destOrd="0" presId="urn:microsoft.com/office/officeart/2005/8/layout/process5"/>
    <dgm:cxn modelId="{B5FAA8B2-C139-4219-8560-5BA4A26A2EDC}" type="presOf" srcId="{57D12B02-FF3A-4FFB-A177-7F7606010858}" destId="{40634FCB-1093-48CB-ADE9-FF6D1105E67B}" srcOrd="0" destOrd="0" presId="urn:microsoft.com/office/officeart/2005/8/layout/process5"/>
    <dgm:cxn modelId="{E52C4BC0-3C2F-45BB-AD50-4D4496F80CEF}" srcId="{CC2853E4-DD2B-428C-B05F-DFF81E7FE926}" destId="{5E6728C1-92CB-4812-8F19-BAB6405AAD5C}" srcOrd="2" destOrd="0" parTransId="{42CE5328-A703-425D-8777-7B35EE5A4441}" sibTransId="{5BD3DDBF-B74C-4095-B8B3-1313391AC0B0}"/>
    <dgm:cxn modelId="{6DE785EF-01AB-4CC4-AE1F-D30D09262204}" type="presOf" srcId="{069CDB15-9174-4745-ACDF-1B687703914D}" destId="{40E94F4E-C51A-435E-A9DF-673E41B3AF41}" srcOrd="0" destOrd="0" presId="urn:microsoft.com/office/officeart/2005/8/layout/process5"/>
    <dgm:cxn modelId="{8D031CF6-19C9-4E25-9886-BD44D7D02FC2}" srcId="{CC2853E4-DD2B-428C-B05F-DFF81E7FE926}" destId="{57D12B02-FF3A-4FFB-A177-7F7606010858}" srcOrd="3" destOrd="0" parTransId="{B273A88B-A957-46E7-9330-BCB1AAB6CA41}" sibTransId="{13C46E16-AE2C-45E1-B71D-03E66EACB76E}"/>
    <dgm:cxn modelId="{289C84FC-4A90-4834-9527-7309C9DB8961}" type="presOf" srcId="{CC2853E4-DD2B-428C-B05F-DFF81E7FE926}" destId="{B2E382FA-515F-4AD6-85ED-806AFC70AACB}" srcOrd="0" destOrd="0" presId="urn:microsoft.com/office/officeart/2005/8/layout/process5"/>
    <dgm:cxn modelId="{B533AA78-1B3A-4346-8940-9A8E0AA8866B}" type="presParOf" srcId="{B2E382FA-515F-4AD6-85ED-806AFC70AACB}" destId="{3D655DB2-C47F-4B9E-AAEE-31A25BC13E2A}" srcOrd="0" destOrd="0" presId="urn:microsoft.com/office/officeart/2005/8/layout/process5"/>
    <dgm:cxn modelId="{86020670-142D-4443-8E8D-303DC38CE828}" type="presParOf" srcId="{B2E382FA-515F-4AD6-85ED-806AFC70AACB}" destId="{3846848D-11C2-43A5-901B-2087D2C21DA7}" srcOrd="1" destOrd="0" presId="urn:microsoft.com/office/officeart/2005/8/layout/process5"/>
    <dgm:cxn modelId="{DB31F4D6-4315-4BA1-9EB0-040B5044D358}" type="presParOf" srcId="{3846848D-11C2-43A5-901B-2087D2C21DA7}" destId="{7F708A66-200F-499B-A93C-0C3C3223F64A}" srcOrd="0" destOrd="0" presId="urn:microsoft.com/office/officeart/2005/8/layout/process5"/>
    <dgm:cxn modelId="{18FEDF1B-6D94-447D-BBA4-64D353C026F5}" type="presParOf" srcId="{B2E382FA-515F-4AD6-85ED-806AFC70AACB}" destId="{40E94F4E-C51A-435E-A9DF-673E41B3AF41}" srcOrd="2" destOrd="0" presId="urn:microsoft.com/office/officeart/2005/8/layout/process5"/>
    <dgm:cxn modelId="{E164A1FC-1822-4431-B324-420C26378F6E}" type="presParOf" srcId="{B2E382FA-515F-4AD6-85ED-806AFC70AACB}" destId="{055EEF01-94C4-4384-B879-40826FE715E2}" srcOrd="3" destOrd="0" presId="urn:microsoft.com/office/officeart/2005/8/layout/process5"/>
    <dgm:cxn modelId="{4E285DF8-5F71-4224-9B32-25226F8E822B}" type="presParOf" srcId="{055EEF01-94C4-4384-B879-40826FE715E2}" destId="{0D3EB8E9-E08F-4D34-826C-28A21AD2C235}" srcOrd="0" destOrd="0" presId="urn:microsoft.com/office/officeart/2005/8/layout/process5"/>
    <dgm:cxn modelId="{9E251ACB-7D23-41DE-AC83-F2D687AF4994}" type="presParOf" srcId="{B2E382FA-515F-4AD6-85ED-806AFC70AACB}" destId="{F1F4F0E8-D1AF-4CA9-9D1E-D0A1024AB20F}" srcOrd="4" destOrd="0" presId="urn:microsoft.com/office/officeart/2005/8/layout/process5"/>
    <dgm:cxn modelId="{57906C8E-875C-4863-B9BF-BFD61FAB0413}" type="presParOf" srcId="{B2E382FA-515F-4AD6-85ED-806AFC70AACB}" destId="{9735482B-50CB-467E-AC24-18993C48DD65}" srcOrd="5" destOrd="0" presId="urn:microsoft.com/office/officeart/2005/8/layout/process5"/>
    <dgm:cxn modelId="{D1E9C0CD-A0CB-4281-8BC6-0560F5A25552}" type="presParOf" srcId="{9735482B-50CB-467E-AC24-18993C48DD65}" destId="{5912DCF1-E945-4708-9C54-98DF0D0BEC26}" srcOrd="0" destOrd="0" presId="urn:microsoft.com/office/officeart/2005/8/layout/process5"/>
    <dgm:cxn modelId="{4E6B5687-81D0-4EDA-9F1A-7522BCFB08D5}" type="presParOf" srcId="{B2E382FA-515F-4AD6-85ED-806AFC70AACB}" destId="{40634FCB-1093-48CB-ADE9-FF6D1105E67B}"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E38292-80D5-4A98-ACB1-EDCA2A78C5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CO"/>
        </a:p>
      </dgm:t>
    </dgm:pt>
    <dgm:pt modelId="{AFA3BE45-8922-4112-8A8B-922B3EC2DB32}">
      <dgm:prSet phldrT="[Texto]" custT="1"/>
      <dgm:spPr>
        <a:solidFill>
          <a:srgbClr val="152B48"/>
        </a:solidFill>
      </dgm:spPr>
      <dgm:t>
        <a:bodyPr/>
        <a:lstStyle/>
        <a:p>
          <a:pPr algn="ctr"/>
          <a:r>
            <a:rPr lang="es-ES" sz="2000" dirty="0">
              <a:latin typeface="Montserrat" panose="00000500000000000000" pitchFamily="2" charset="0"/>
            </a:rPr>
            <a:t>Espontáneo.</a:t>
          </a:r>
          <a:endParaRPr lang="es-CO" sz="2000" dirty="0">
            <a:latin typeface="Montserrat" panose="00000500000000000000" pitchFamily="2" charset="0"/>
          </a:endParaRPr>
        </a:p>
      </dgm:t>
    </dgm:pt>
    <dgm:pt modelId="{C3ACEFB9-3C6B-4471-AB82-82C543F95738}" type="parTrans" cxnId="{EF0F4021-45F3-4115-AD70-22EA18ADD94F}">
      <dgm:prSet/>
      <dgm:spPr/>
      <dgm:t>
        <a:bodyPr/>
        <a:lstStyle/>
        <a:p>
          <a:pPr algn="ctr"/>
          <a:endParaRPr lang="es-CO" sz="2000">
            <a:latin typeface="Montserrat" panose="00000500000000000000" pitchFamily="2" charset="0"/>
          </a:endParaRPr>
        </a:p>
      </dgm:t>
    </dgm:pt>
    <dgm:pt modelId="{A1ECD8D4-E211-4164-89F3-69626847E8BB}" type="sibTrans" cxnId="{EF0F4021-45F3-4115-AD70-22EA18ADD94F}">
      <dgm:prSet/>
      <dgm:spPr/>
      <dgm:t>
        <a:bodyPr/>
        <a:lstStyle/>
        <a:p>
          <a:pPr algn="ctr"/>
          <a:endParaRPr lang="es-CO" sz="2000">
            <a:latin typeface="Montserrat" panose="00000500000000000000" pitchFamily="2" charset="0"/>
          </a:endParaRPr>
        </a:p>
      </dgm:t>
    </dgm:pt>
    <dgm:pt modelId="{61A1FA29-B42B-4D0E-9C36-C77C6BDA8017}">
      <dgm:prSet phldrT="[Texto]" custT="1"/>
      <dgm:spPr>
        <a:solidFill>
          <a:srgbClr val="152B48"/>
        </a:solidFill>
      </dgm:spPr>
      <dgm:t>
        <a:bodyPr/>
        <a:lstStyle/>
        <a:p>
          <a:pPr algn="ctr"/>
          <a:r>
            <a:rPr lang="es-ES" sz="2000" b="0" i="0" dirty="0" err="1">
              <a:solidFill>
                <a:schemeClr val="bg1"/>
              </a:solidFill>
              <a:effectLst/>
              <a:latin typeface="Montserrat" panose="00000500000000000000" pitchFamily="2" charset="0"/>
            </a:rPr>
            <a:t>Postexposición</a:t>
          </a:r>
          <a:r>
            <a:rPr lang="es-ES" sz="2000" b="0" i="0" dirty="0">
              <a:solidFill>
                <a:schemeClr val="bg1"/>
              </a:solidFill>
              <a:effectLst/>
              <a:latin typeface="Montserrat" panose="00000500000000000000" pitchFamily="2" charset="0"/>
            </a:rPr>
            <a:t> (traumático / tóxico).</a:t>
          </a:r>
          <a:endParaRPr lang="es-CO" sz="2000" dirty="0">
            <a:solidFill>
              <a:schemeClr val="bg1"/>
            </a:solidFill>
            <a:latin typeface="Montserrat" panose="00000500000000000000" pitchFamily="2" charset="0"/>
          </a:endParaRPr>
        </a:p>
      </dgm:t>
    </dgm:pt>
    <dgm:pt modelId="{711DAA16-10B3-4C6F-8EE0-DA4DBEAC4EDE}" type="sibTrans" cxnId="{7CCE1930-84EE-415D-B518-639884173CC3}">
      <dgm:prSet/>
      <dgm:spPr/>
      <dgm:t>
        <a:bodyPr/>
        <a:lstStyle/>
        <a:p>
          <a:pPr algn="ctr"/>
          <a:endParaRPr lang="es-CO" sz="2000">
            <a:latin typeface="Montserrat" panose="00000500000000000000" pitchFamily="2" charset="0"/>
          </a:endParaRPr>
        </a:p>
      </dgm:t>
    </dgm:pt>
    <dgm:pt modelId="{C27BC2C6-E427-4C07-97E2-0066DC4F9CB8}" type="parTrans" cxnId="{7CCE1930-84EE-415D-B518-639884173CC3}">
      <dgm:prSet/>
      <dgm:spPr/>
      <dgm:t>
        <a:bodyPr/>
        <a:lstStyle/>
        <a:p>
          <a:pPr algn="ctr"/>
          <a:endParaRPr lang="es-CO" sz="2000">
            <a:latin typeface="Montserrat" panose="00000500000000000000" pitchFamily="2" charset="0"/>
          </a:endParaRPr>
        </a:p>
      </dgm:t>
    </dgm:pt>
    <dgm:pt modelId="{B72445FF-D49D-49FD-8AC5-DF3BADA3BC7F}" type="pres">
      <dgm:prSet presAssocID="{94E38292-80D5-4A98-ACB1-EDCA2A78C530}" presName="linear" presStyleCnt="0">
        <dgm:presLayoutVars>
          <dgm:animLvl val="lvl"/>
          <dgm:resizeHandles val="exact"/>
        </dgm:presLayoutVars>
      </dgm:prSet>
      <dgm:spPr/>
    </dgm:pt>
    <dgm:pt modelId="{12A92BF8-6C02-4DCF-9045-8453B4549396}" type="pres">
      <dgm:prSet presAssocID="{61A1FA29-B42B-4D0E-9C36-C77C6BDA8017}" presName="parentText" presStyleLbl="node1" presStyleIdx="0" presStyleCnt="2">
        <dgm:presLayoutVars>
          <dgm:chMax val="0"/>
          <dgm:bulletEnabled val="1"/>
        </dgm:presLayoutVars>
      </dgm:prSet>
      <dgm:spPr/>
    </dgm:pt>
    <dgm:pt modelId="{E1808525-7564-4805-B6DE-519D38212D63}" type="pres">
      <dgm:prSet presAssocID="{711DAA16-10B3-4C6F-8EE0-DA4DBEAC4EDE}" presName="spacer" presStyleCnt="0"/>
      <dgm:spPr/>
    </dgm:pt>
    <dgm:pt modelId="{202BE69D-F9B3-4FB9-85B6-02DC1190507B}" type="pres">
      <dgm:prSet presAssocID="{AFA3BE45-8922-4112-8A8B-922B3EC2DB32}" presName="parentText" presStyleLbl="node1" presStyleIdx="1" presStyleCnt="2">
        <dgm:presLayoutVars>
          <dgm:chMax val="0"/>
          <dgm:bulletEnabled val="1"/>
        </dgm:presLayoutVars>
      </dgm:prSet>
      <dgm:spPr/>
    </dgm:pt>
  </dgm:ptLst>
  <dgm:cxnLst>
    <dgm:cxn modelId="{DFA5AD0C-C828-47E4-A1F8-C38E62CC1E9F}" type="presOf" srcId="{94E38292-80D5-4A98-ACB1-EDCA2A78C530}" destId="{B72445FF-D49D-49FD-8AC5-DF3BADA3BC7F}" srcOrd="0" destOrd="0" presId="urn:microsoft.com/office/officeart/2005/8/layout/vList2"/>
    <dgm:cxn modelId="{EF0F4021-45F3-4115-AD70-22EA18ADD94F}" srcId="{94E38292-80D5-4A98-ACB1-EDCA2A78C530}" destId="{AFA3BE45-8922-4112-8A8B-922B3EC2DB32}" srcOrd="1" destOrd="0" parTransId="{C3ACEFB9-3C6B-4471-AB82-82C543F95738}" sibTransId="{A1ECD8D4-E211-4164-89F3-69626847E8BB}"/>
    <dgm:cxn modelId="{7CCE1930-84EE-415D-B518-639884173CC3}" srcId="{94E38292-80D5-4A98-ACB1-EDCA2A78C530}" destId="{61A1FA29-B42B-4D0E-9C36-C77C6BDA8017}" srcOrd="0" destOrd="0" parTransId="{C27BC2C6-E427-4C07-97E2-0066DC4F9CB8}" sibTransId="{711DAA16-10B3-4C6F-8EE0-DA4DBEAC4EDE}"/>
    <dgm:cxn modelId="{CD62A35E-8B25-45D0-B842-FFE6DC21ABE0}" type="presOf" srcId="{61A1FA29-B42B-4D0E-9C36-C77C6BDA8017}" destId="{12A92BF8-6C02-4DCF-9045-8453B4549396}" srcOrd="0" destOrd="0" presId="urn:microsoft.com/office/officeart/2005/8/layout/vList2"/>
    <dgm:cxn modelId="{AB49ECB4-5E56-4C61-9753-5839EF7476FD}" type="presOf" srcId="{AFA3BE45-8922-4112-8A8B-922B3EC2DB32}" destId="{202BE69D-F9B3-4FB9-85B6-02DC1190507B}" srcOrd="0" destOrd="0" presId="urn:microsoft.com/office/officeart/2005/8/layout/vList2"/>
    <dgm:cxn modelId="{5146797A-D768-4294-AAC4-B47531769BBC}" type="presParOf" srcId="{B72445FF-D49D-49FD-8AC5-DF3BADA3BC7F}" destId="{12A92BF8-6C02-4DCF-9045-8453B4549396}" srcOrd="0" destOrd="0" presId="urn:microsoft.com/office/officeart/2005/8/layout/vList2"/>
    <dgm:cxn modelId="{D1DFBFF6-F6AA-48EA-A6E4-C602CEF0ED2A}" type="presParOf" srcId="{B72445FF-D49D-49FD-8AC5-DF3BADA3BC7F}" destId="{E1808525-7564-4805-B6DE-519D38212D63}" srcOrd="1" destOrd="0" presId="urn:microsoft.com/office/officeart/2005/8/layout/vList2"/>
    <dgm:cxn modelId="{E467E615-B02F-4562-9C0C-DECEDDC1A3D0}" type="presParOf" srcId="{B72445FF-D49D-49FD-8AC5-DF3BADA3BC7F}" destId="{202BE69D-F9B3-4FB9-85B6-02DC1190507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B3E139-8062-4ACF-9687-F543FAB93713}"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s-ES"/>
        </a:p>
      </dgm:t>
    </dgm:pt>
    <dgm:pt modelId="{35000939-0DDA-4BF2-8DB2-B4811B6395AB}">
      <dgm:prSet phldrT="[Texto]"/>
      <dgm:spPr/>
      <dgm:t>
        <a:bodyPr/>
        <a:lstStyle/>
        <a:p>
          <a:r>
            <a:rPr lang="es-ES" dirty="0">
              <a:latin typeface="Montserrat" panose="00000500000000000000" pitchFamily="2" charset="0"/>
            </a:rPr>
            <a:t>Origen central (ACV fosa posterior).</a:t>
          </a:r>
        </a:p>
      </dgm:t>
    </dgm:pt>
    <dgm:pt modelId="{BA500AE8-5CE8-46AA-BF9B-8BBC528E5EAE}" type="parTrans" cxnId="{37BD1716-481F-4858-AACF-D844938395DB}">
      <dgm:prSet/>
      <dgm:spPr/>
      <dgm:t>
        <a:bodyPr/>
        <a:lstStyle/>
        <a:p>
          <a:endParaRPr lang="es-ES"/>
        </a:p>
      </dgm:t>
    </dgm:pt>
    <dgm:pt modelId="{64673E01-9882-404C-B1E8-4D0DC4C74FF4}" type="sibTrans" cxnId="{37BD1716-481F-4858-AACF-D844938395DB}">
      <dgm:prSet/>
      <dgm:spPr/>
      <dgm:t>
        <a:bodyPr/>
        <a:lstStyle/>
        <a:p>
          <a:endParaRPr lang="es-ES"/>
        </a:p>
      </dgm:t>
    </dgm:pt>
    <dgm:pt modelId="{4CC65647-2CB2-426A-8C9A-02B0408C50BB}">
      <dgm:prSet phldrT="[Texto]"/>
      <dgm:spPr/>
      <dgm:t>
        <a:bodyPr/>
        <a:lstStyle/>
        <a:p>
          <a:r>
            <a:rPr lang="es-ES" dirty="0">
              <a:latin typeface="Montserrat" panose="00000500000000000000" pitchFamily="2" charset="0"/>
            </a:rPr>
            <a:t>Origen periférico</a:t>
          </a:r>
        </a:p>
        <a:p>
          <a:r>
            <a:rPr lang="es-ES" dirty="0">
              <a:latin typeface="Montserrat" panose="00000500000000000000" pitchFamily="2" charset="0"/>
            </a:rPr>
            <a:t>(neuritis vestibular).</a:t>
          </a:r>
        </a:p>
      </dgm:t>
    </dgm:pt>
    <dgm:pt modelId="{F5B944A2-7501-463A-8907-7027702E166F}" type="parTrans" cxnId="{1AC7283A-B3C8-460E-8B61-ABC65C841E5F}">
      <dgm:prSet/>
      <dgm:spPr/>
      <dgm:t>
        <a:bodyPr/>
        <a:lstStyle/>
        <a:p>
          <a:endParaRPr lang="es-ES"/>
        </a:p>
      </dgm:t>
    </dgm:pt>
    <dgm:pt modelId="{0E511B2A-FC37-45BC-89C9-E16CC5AD9059}" type="sibTrans" cxnId="{1AC7283A-B3C8-460E-8B61-ABC65C841E5F}">
      <dgm:prSet/>
      <dgm:spPr/>
      <dgm:t>
        <a:bodyPr/>
        <a:lstStyle/>
        <a:p>
          <a:endParaRPr lang="es-ES"/>
        </a:p>
      </dgm:t>
    </dgm:pt>
    <dgm:pt modelId="{2555A410-96FC-470B-92E9-E7014E6D58AD}" type="pres">
      <dgm:prSet presAssocID="{30B3E139-8062-4ACF-9687-F543FAB93713}" presName="composite" presStyleCnt="0">
        <dgm:presLayoutVars>
          <dgm:chMax val="5"/>
          <dgm:dir/>
          <dgm:animLvl val="ctr"/>
          <dgm:resizeHandles val="exact"/>
        </dgm:presLayoutVars>
      </dgm:prSet>
      <dgm:spPr/>
    </dgm:pt>
    <dgm:pt modelId="{B62DBA08-AB26-452B-89E9-E231582D20D8}" type="pres">
      <dgm:prSet presAssocID="{30B3E139-8062-4ACF-9687-F543FAB93713}" presName="cycle" presStyleCnt="0"/>
      <dgm:spPr/>
    </dgm:pt>
    <dgm:pt modelId="{E4CA4C8C-AAFA-4126-8BC7-AAF47295D65C}" type="pres">
      <dgm:prSet presAssocID="{30B3E139-8062-4ACF-9687-F543FAB93713}" presName="centerShape" presStyleCnt="0"/>
      <dgm:spPr/>
    </dgm:pt>
    <dgm:pt modelId="{EF8C8BFD-A077-4CC6-9876-EF4BFD7F820D}" type="pres">
      <dgm:prSet presAssocID="{30B3E139-8062-4ACF-9687-F543FAB93713}" presName="connSite" presStyleLbl="node1" presStyleIdx="0" presStyleCnt="3"/>
      <dgm:spPr/>
    </dgm:pt>
    <dgm:pt modelId="{47DD3C0F-7A99-4840-8E14-0E9F2F9624B8}" type="pres">
      <dgm:prSet presAssocID="{30B3E139-8062-4ACF-9687-F543FAB93713}" presName="visible" presStyleLbl="node1" presStyleIdx="0" presStyleCnt="3"/>
      <dgm:spPr>
        <a:blipFill rotWithShape="1">
          <a:blip xmlns:r="http://schemas.openxmlformats.org/officeDocument/2006/relationships" r:embed="rId1"/>
          <a:stretch>
            <a:fillRect/>
          </a:stretch>
        </a:blipFill>
      </dgm:spPr>
    </dgm:pt>
    <dgm:pt modelId="{5A3FFFD3-BBF4-44F5-A82B-B875FEFE5FDC}" type="pres">
      <dgm:prSet presAssocID="{BA500AE8-5CE8-46AA-BF9B-8BBC528E5EAE}" presName="Name25" presStyleLbl="parChTrans1D1" presStyleIdx="0" presStyleCnt="2"/>
      <dgm:spPr/>
    </dgm:pt>
    <dgm:pt modelId="{5377D7A5-7254-473C-9528-4F2928D3C10F}" type="pres">
      <dgm:prSet presAssocID="{35000939-0DDA-4BF2-8DB2-B4811B6395AB}" presName="node" presStyleCnt="0"/>
      <dgm:spPr/>
    </dgm:pt>
    <dgm:pt modelId="{A236747C-DA9E-44FB-8B97-B19E12F158A1}" type="pres">
      <dgm:prSet presAssocID="{35000939-0DDA-4BF2-8DB2-B4811B6395AB}" presName="parentNode" presStyleLbl="node1" presStyleIdx="1" presStyleCnt="3">
        <dgm:presLayoutVars>
          <dgm:chMax val="1"/>
          <dgm:bulletEnabled val="1"/>
        </dgm:presLayoutVars>
      </dgm:prSet>
      <dgm:spPr/>
    </dgm:pt>
    <dgm:pt modelId="{15B98D55-778E-4E9B-A091-12B3C27A59BD}" type="pres">
      <dgm:prSet presAssocID="{35000939-0DDA-4BF2-8DB2-B4811B6395AB}" presName="childNode" presStyleLbl="revTx" presStyleIdx="0" presStyleCnt="0">
        <dgm:presLayoutVars>
          <dgm:bulletEnabled val="1"/>
        </dgm:presLayoutVars>
      </dgm:prSet>
      <dgm:spPr/>
    </dgm:pt>
    <dgm:pt modelId="{8273E256-4F6A-47DA-9B01-29F446161545}" type="pres">
      <dgm:prSet presAssocID="{F5B944A2-7501-463A-8907-7027702E166F}" presName="Name25" presStyleLbl="parChTrans1D1" presStyleIdx="1" presStyleCnt="2"/>
      <dgm:spPr/>
    </dgm:pt>
    <dgm:pt modelId="{8E080984-1FED-4923-A4C2-47DCED6E0712}" type="pres">
      <dgm:prSet presAssocID="{4CC65647-2CB2-426A-8C9A-02B0408C50BB}" presName="node" presStyleCnt="0"/>
      <dgm:spPr/>
    </dgm:pt>
    <dgm:pt modelId="{6987869C-1418-4757-9764-EA1729712148}" type="pres">
      <dgm:prSet presAssocID="{4CC65647-2CB2-426A-8C9A-02B0408C50BB}" presName="parentNode" presStyleLbl="node1" presStyleIdx="2" presStyleCnt="3">
        <dgm:presLayoutVars>
          <dgm:chMax val="1"/>
          <dgm:bulletEnabled val="1"/>
        </dgm:presLayoutVars>
      </dgm:prSet>
      <dgm:spPr/>
    </dgm:pt>
    <dgm:pt modelId="{9A62DAD7-0E97-4EA2-9021-972351D99F01}" type="pres">
      <dgm:prSet presAssocID="{4CC65647-2CB2-426A-8C9A-02B0408C50BB}" presName="childNode" presStyleLbl="revTx" presStyleIdx="0" presStyleCnt="0">
        <dgm:presLayoutVars>
          <dgm:bulletEnabled val="1"/>
        </dgm:presLayoutVars>
      </dgm:prSet>
      <dgm:spPr/>
    </dgm:pt>
  </dgm:ptLst>
  <dgm:cxnLst>
    <dgm:cxn modelId="{37BD1716-481F-4858-AACF-D844938395DB}" srcId="{30B3E139-8062-4ACF-9687-F543FAB93713}" destId="{35000939-0DDA-4BF2-8DB2-B4811B6395AB}" srcOrd="0" destOrd="0" parTransId="{BA500AE8-5CE8-46AA-BF9B-8BBC528E5EAE}" sibTransId="{64673E01-9882-404C-B1E8-4D0DC4C74FF4}"/>
    <dgm:cxn modelId="{1AC7283A-B3C8-460E-8B61-ABC65C841E5F}" srcId="{30B3E139-8062-4ACF-9687-F543FAB93713}" destId="{4CC65647-2CB2-426A-8C9A-02B0408C50BB}" srcOrd="1" destOrd="0" parTransId="{F5B944A2-7501-463A-8907-7027702E166F}" sibTransId="{0E511B2A-FC37-45BC-89C9-E16CC5AD9059}"/>
    <dgm:cxn modelId="{D8BBE448-7728-4027-80E2-927D5559F962}" type="presOf" srcId="{30B3E139-8062-4ACF-9687-F543FAB93713}" destId="{2555A410-96FC-470B-92E9-E7014E6D58AD}" srcOrd="0" destOrd="0" presId="urn:microsoft.com/office/officeart/2005/8/layout/radial2"/>
    <dgm:cxn modelId="{8E51D4A0-B194-452A-BA69-EC2BBFCA85EB}" type="presOf" srcId="{35000939-0DDA-4BF2-8DB2-B4811B6395AB}" destId="{A236747C-DA9E-44FB-8B97-B19E12F158A1}" srcOrd="0" destOrd="0" presId="urn:microsoft.com/office/officeart/2005/8/layout/radial2"/>
    <dgm:cxn modelId="{4EA796A6-9461-4921-87AF-B4B62AA83927}" type="presOf" srcId="{BA500AE8-5CE8-46AA-BF9B-8BBC528E5EAE}" destId="{5A3FFFD3-BBF4-44F5-A82B-B875FEFE5FDC}" srcOrd="0" destOrd="0" presId="urn:microsoft.com/office/officeart/2005/8/layout/radial2"/>
    <dgm:cxn modelId="{6AB14DC3-E836-4914-A91B-576484EF7375}" type="presOf" srcId="{F5B944A2-7501-463A-8907-7027702E166F}" destId="{8273E256-4F6A-47DA-9B01-29F446161545}" srcOrd="0" destOrd="0" presId="urn:microsoft.com/office/officeart/2005/8/layout/radial2"/>
    <dgm:cxn modelId="{624D4BCC-0648-4B6A-B92C-0FB4F84795D7}" type="presOf" srcId="{4CC65647-2CB2-426A-8C9A-02B0408C50BB}" destId="{6987869C-1418-4757-9764-EA1729712148}" srcOrd="0" destOrd="0" presId="urn:microsoft.com/office/officeart/2005/8/layout/radial2"/>
    <dgm:cxn modelId="{095E378C-BA60-4E2A-BB14-B496763F957E}" type="presParOf" srcId="{2555A410-96FC-470B-92E9-E7014E6D58AD}" destId="{B62DBA08-AB26-452B-89E9-E231582D20D8}" srcOrd="0" destOrd="0" presId="urn:microsoft.com/office/officeart/2005/8/layout/radial2"/>
    <dgm:cxn modelId="{0CA2AD32-E925-4841-94F2-7510ECFDE380}" type="presParOf" srcId="{B62DBA08-AB26-452B-89E9-E231582D20D8}" destId="{E4CA4C8C-AAFA-4126-8BC7-AAF47295D65C}" srcOrd="0" destOrd="0" presId="urn:microsoft.com/office/officeart/2005/8/layout/radial2"/>
    <dgm:cxn modelId="{6EDD52B7-F1F9-4488-9B04-9D088B382679}" type="presParOf" srcId="{E4CA4C8C-AAFA-4126-8BC7-AAF47295D65C}" destId="{EF8C8BFD-A077-4CC6-9876-EF4BFD7F820D}" srcOrd="0" destOrd="0" presId="urn:microsoft.com/office/officeart/2005/8/layout/radial2"/>
    <dgm:cxn modelId="{8E5E4B75-33B0-4A0E-8336-D6A8FF4391FD}" type="presParOf" srcId="{E4CA4C8C-AAFA-4126-8BC7-AAF47295D65C}" destId="{47DD3C0F-7A99-4840-8E14-0E9F2F9624B8}" srcOrd="1" destOrd="0" presId="urn:microsoft.com/office/officeart/2005/8/layout/radial2"/>
    <dgm:cxn modelId="{A55001D9-5F67-408A-9BD1-825FC528CBC7}" type="presParOf" srcId="{B62DBA08-AB26-452B-89E9-E231582D20D8}" destId="{5A3FFFD3-BBF4-44F5-A82B-B875FEFE5FDC}" srcOrd="1" destOrd="0" presId="urn:microsoft.com/office/officeart/2005/8/layout/radial2"/>
    <dgm:cxn modelId="{2D0803F3-1105-4B1A-8649-20E1C2F0DEE7}" type="presParOf" srcId="{B62DBA08-AB26-452B-89E9-E231582D20D8}" destId="{5377D7A5-7254-473C-9528-4F2928D3C10F}" srcOrd="2" destOrd="0" presId="urn:microsoft.com/office/officeart/2005/8/layout/radial2"/>
    <dgm:cxn modelId="{5F2A388D-90AA-400A-AA9F-AE9D41634E79}" type="presParOf" srcId="{5377D7A5-7254-473C-9528-4F2928D3C10F}" destId="{A236747C-DA9E-44FB-8B97-B19E12F158A1}" srcOrd="0" destOrd="0" presId="urn:microsoft.com/office/officeart/2005/8/layout/radial2"/>
    <dgm:cxn modelId="{E1A389C2-4C87-4651-9135-17B1265F8725}" type="presParOf" srcId="{5377D7A5-7254-473C-9528-4F2928D3C10F}" destId="{15B98D55-778E-4E9B-A091-12B3C27A59BD}" srcOrd="1" destOrd="0" presId="urn:microsoft.com/office/officeart/2005/8/layout/radial2"/>
    <dgm:cxn modelId="{891D3018-0604-414A-8956-F151C91353B6}" type="presParOf" srcId="{B62DBA08-AB26-452B-89E9-E231582D20D8}" destId="{8273E256-4F6A-47DA-9B01-29F446161545}" srcOrd="3" destOrd="0" presId="urn:microsoft.com/office/officeart/2005/8/layout/radial2"/>
    <dgm:cxn modelId="{A6E888D0-9A43-41CD-B4FE-6D4174B3BE0F}" type="presParOf" srcId="{B62DBA08-AB26-452B-89E9-E231582D20D8}" destId="{8E080984-1FED-4923-A4C2-47DCED6E0712}" srcOrd="4" destOrd="0" presId="urn:microsoft.com/office/officeart/2005/8/layout/radial2"/>
    <dgm:cxn modelId="{2E586422-BFD7-4253-8C51-8B16558E5140}" type="presParOf" srcId="{8E080984-1FED-4923-A4C2-47DCED6E0712}" destId="{6987869C-1418-4757-9764-EA1729712148}" srcOrd="0" destOrd="0" presId="urn:microsoft.com/office/officeart/2005/8/layout/radial2"/>
    <dgm:cxn modelId="{83C7C4B7-E082-453B-BF7B-8FE797C0D9FA}" type="presParOf" srcId="{8E080984-1FED-4923-A4C2-47DCED6E0712}" destId="{9A62DAD7-0E97-4EA2-9021-972351D99F01}"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7768C3-7699-4C28-8E38-DD7B842A5973}"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ES"/>
        </a:p>
      </dgm:t>
    </dgm:pt>
    <dgm:pt modelId="{0B4C4EEB-02D4-4AE4-8119-53FD9FB16D40}">
      <dgm:prSet phldrT="[Texto]" custT="1"/>
      <dgm:spPr/>
      <dgm:t>
        <a:bodyPr/>
        <a:lstStyle/>
        <a:p>
          <a:r>
            <a:rPr lang="es-ES" sz="2000" dirty="0">
              <a:latin typeface="Montserrat" panose="00000500000000000000" pitchFamily="2" charset="0"/>
            </a:rPr>
            <a:t>Otoscopia.</a:t>
          </a:r>
        </a:p>
      </dgm:t>
    </dgm:pt>
    <dgm:pt modelId="{550A72FC-F3EB-4100-8B39-9B247F3C585A}" type="parTrans" cxnId="{63BB6AB6-6FA8-4611-9A43-0F2B21FCCA9E}">
      <dgm:prSet/>
      <dgm:spPr/>
      <dgm:t>
        <a:bodyPr/>
        <a:lstStyle/>
        <a:p>
          <a:endParaRPr lang="es-ES" sz="2000">
            <a:latin typeface="Montserrat" panose="00000500000000000000" pitchFamily="2" charset="0"/>
          </a:endParaRPr>
        </a:p>
      </dgm:t>
    </dgm:pt>
    <dgm:pt modelId="{97220278-AB76-46C9-8605-1EBC3175A8AB}" type="sibTrans" cxnId="{63BB6AB6-6FA8-4611-9A43-0F2B21FCCA9E}">
      <dgm:prSet/>
      <dgm:spPr/>
      <dgm:t>
        <a:bodyPr/>
        <a:lstStyle/>
        <a:p>
          <a:endParaRPr lang="es-ES" sz="2000">
            <a:latin typeface="Montserrat" panose="00000500000000000000" pitchFamily="2" charset="0"/>
          </a:endParaRPr>
        </a:p>
      </dgm:t>
    </dgm:pt>
    <dgm:pt modelId="{A56DFAC2-30CF-4C1A-9AF6-A4F918235437}">
      <dgm:prSet phldrT="[Texto]" custT="1"/>
      <dgm:spPr/>
      <dgm:t>
        <a:bodyPr/>
        <a:lstStyle/>
        <a:p>
          <a:r>
            <a:rPr lang="es-ES" sz="2000" dirty="0">
              <a:latin typeface="Montserrat" panose="00000500000000000000" pitchFamily="2" charset="0"/>
            </a:rPr>
            <a:t>Nervios craneales.</a:t>
          </a:r>
        </a:p>
      </dgm:t>
    </dgm:pt>
    <dgm:pt modelId="{1839F770-B28F-4A51-AD05-306684EB4A52}" type="parTrans" cxnId="{9F2C46C0-6CE3-4B97-B515-9F39EFEAF2BF}">
      <dgm:prSet/>
      <dgm:spPr/>
      <dgm:t>
        <a:bodyPr/>
        <a:lstStyle/>
        <a:p>
          <a:endParaRPr lang="es-ES" sz="2000">
            <a:latin typeface="Montserrat" panose="00000500000000000000" pitchFamily="2" charset="0"/>
          </a:endParaRPr>
        </a:p>
      </dgm:t>
    </dgm:pt>
    <dgm:pt modelId="{5CFB359F-F43B-4071-95E6-FB668B05D75F}" type="sibTrans" cxnId="{9F2C46C0-6CE3-4B97-B515-9F39EFEAF2BF}">
      <dgm:prSet/>
      <dgm:spPr/>
      <dgm:t>
        <a:bodyPr/>
        <a:lstStyle/>
        <a:p>
          <a:endParaRPr lang="es-ES" sz="2000">
            <a:latin typeface="Montserrat" panose="00000500000000000000" pitchFamily="2" charset="0"/>
          </a:endParaRPr>
        </a:p>
      </dgm:t>
    </dgm:pt>
    <dgm:pt modelId="{E07730D9-AE02-4F6C-BCA0-76219E001CCC}">
      <dgm:prSet phldrT="[Texto]" custT="1"/>
      <dgm:spPr/>
      <dgm:t>
        <a:bodyPr/>
        <a:lstStyle/>
        <a:p>
          <a:r>
            <a:rPr lang="es-ES" sz="2000" dirty="0">
              <a:latin typeface="Montserrat" panose="00000500000000000000" pitchFamily="2" charset="0"/>
            </a:rPr>
            <a:t>Movimientos oculares.</a:t>
          </a:r>
        </a:p>
      </dgm:t>
    </dgm:pt>
    <dgm:pt modelId="{8DEF4089-EB81-444D-A994-A2FFCEF77A67}" type="parTrans" cxnId="{FAB1E7F7-DC67-435B-9E28-6BC225428AFC}">
      <dgm:prSet/>
      <dgm:spPr/>
      <dgm:t>
        <a:bodyPr/>
        <a:lstStyle/>
        <a:p>
          <a:endParaRPr lang="es-ES" sz="2000">
            <a:latin typeface="Montserrat" panose="00000500000000000000" pitchFamily="2" charset="0"/>
          </a:endParaRPr>
        </a:p>
      </dgm:t>
    </dgm:pt>
    <dgm:pt modelId="{6E1A8E69-26B0-4455-89AA-08A0FB27668F}" type="sibTrans" cxnId="{FAB1E7F7-DC67-435B-9E28-6BC225428AFC}">
      <dgm:prSet/>
      <dgm:spPr/>
      <dgm:t>
        <a:bodyPr/>
        <a:lstStyle/>
        <a:p>
          <a:endParaRPr lang="es-ES" sz="2000">
            <a:latin typeface="Montserrat" panose="00000500000000000000" pitchFamily="2" charset="0"/>
          </a:endParaRPr>
        </a:p>
      </dgm:t>
    </dgm:pt>
    <dgm:pt modelId="{22BD5A8C-AE99-4241-8A7D-FF70076AF779}">
      <dgm:prSet phldrT="[Texto]" custT="1"/>
      <dgm:spPr/>
      <dgm:t>
        <a:bodyPr/>
        <a:lstStyle/>
        <a:p>
          <a:r>
            <a:rPr lang="es-ES" sz="2000" dirty="0">
              <a:latin typeface="Montserrat" panose="00000500000000000000" pitchFamily="2" charset="0"/>
            </a:rPr>
            <a:t>Examen neurológico.</a:t>
          </a:r>
        </a:p>
      </dgm:t>
    </dgm:pt>
    <dgm:pt modelId="{1AAAD662-CF0C-443F-8835-A1010D3F35C6}" type="parTrans" cxnId="{678F4504-D4BA-4DF8-A262-66C368DF7E46}">
      <dgm:prSet/>
      <dgm:spPr/>
      <dgm:t>
        <a:bodyPr/>
        <a:lstStyle/>
        <a:p>
          <a:endParaRPr lang="es-ES" sz="2000">
            <a:latin typeface="Montserrat" panose="00000500000000000000" pitchFamily="2" charset="0"/>
          </a:endParaRPr>
        </a:p>
      </dgm:t>
    </dgm:pt>
    <dgm:pt modelId="{0643DF31-13B2-4620-A3C2-8B24F2B9D08E}" type="sibTrans" cxnId="{678F4504-D4BA-4DF8-A262-66C368DF7E46}">
      <dgm:prSet/>
      <dgm:spPr/>
      <dgm:t>
        <a:bodyPr/>
        <a:lstStyle/>
        <a:p>
          <a:endParaRPr lang="es-ES" sz="2000">
            <a:latin typeface="Montserrat" panose="00000500000000000000" pitchFamily="2" charset="0"/>
          </a:endParaRPr>
        </a:p>
      </dgm:t>
    </dgm:pt>
    <dgm:pt modelId="{E2C2AB99-7240-4BF1-9D19-6FEF3FC6CB35}">
      <dgm:prSet custT="1"/>
      <dgm:spPr/>
      <dgm:t>
        <a:bodyPr/>
        <a:lstStyle/>
        <a:p>
          <a:r>
            <a:rPr lang="es-ES" sz="2000" dirty="0">
              <a:latin typeface="Montserrat" panose="00000500000000000000" pitchFamily="2" charset="0"/>
            </a:rPr>
            <a:t>Reflejo </a:t>
          </a:r>
          <a:r>
            <a:rPr lang="es-ES" sz="2000" dirty="0" err="1">
              <a:latin typeface="Montserrat" panose="00000500000000000000" pitchFamily="2" charset="0"/>
            </a:rPr>
            <a:t>vestibuloespinal</a:t>
          </a:r>
          <a:r>
            <a:rPr lang="es-ES" sz="2000" dirty="0">
              <a:latin typeface="Montserrat" panose="00000500000000000000" pitchFamily="2" charset="0"/>
            </a:rPr>
            <a:t>.</a:t>
          </a:r>
        </a:p>
      </dgm:t>
    </dgm:pt>
    <dgm:pt modelId="{2A6A7479-2C22-46CF-B9BA-338389317DFC}" type="parTrans" cxnId="{0F2E2991-C8B4-48C7-A7D4-D7646D54D4B4}">
      <dgm:prSet/>
      <dgm:spPr/>
      <dgm:t>
        <a:bodyPr/>
        <a:lstStyle/>
        <a:p>
          <a:endParaRPr lang="es-ES" sz="2000">
            <a:latin typeface="Montserrat" panose="00000500000000000000" pitchFamily="2" charset="0"/>
          </a:endParaRPr>
        </a:p>
      </dgm:t>
    </dgm:pt>
    <dgm:pt modelId="{6E1E911D-E383-451C-91AA-4CF46D663F8B}" type="sibTrans" cxnId="{0F2E2991-C8B4-48C7-A7D4-D7646D54D4B4}">
      <dgm:prSet/>
      <dgm:spPr/>
      <dgm:t>
        <a:bodyPr/>
        <a:lstStyle/>
        <a:p>
          <a:endParaRPr lang="es-ES" sz="2000">
            <a:latin typeface="Montserrat" panose="00000500000000000000" pitchFamily="2" charset="0"/>
          </a:endParaRPr>
        </a:p>
      </dgm:t>
    </dgm:pt>
    <dgm:pt modelId="{3636BABC-9000-4277-AD59-61EB2707913F}">
      <dgm:prSet custT="1"/>
      <dgm:spPr/>
      <dgm:t>
        <a:bodyPr/>
        <a:lstStyle/>
        <a:p>
          <a:r>
            <a:rPr lang="es-ES" sz="2000" dirty="0">
              <a:latin typeface="Montserrat" panose="00000500000000000000" pitchFamily="2" charset="0"/>
            </a:rPr>
            <a:t>Pruebas posicionales.</a:t>
          </a:r>
        </a:p>
      </dgm:t>
    </dgm:pt>
    <dgm:pt modelId="{D8527932-EFE5-48C6-A379-29C24E257A8F}" type="parTrans" cxnId="{9A9A5665-C56A-4389-B27B-5523758FDF3A}">
      <dgm:prSet/>
      <dgm:spPr/>
      <dgm:t>
        <a:bodyPr/>
        <a:lstStyle/>
        <a:p>
          <a:endParaRPr lang="es-ES" sz="2000">
            <a:latin typeface="Montserrat" panose="00000500000000000000" pitchFamily="2" charset="0"/>
          </a:endParaRPr>
        </a:p>
      </dgm:t>
    </dgm:pt>
    <dgm:pt modelId="{2F407F61-B429-4BB2-B5DC-29076129A091}" type="sibTrans" cxnId="{9A9A5665-C56A-4389-B27B-5523758FDF3A}">
      <dgm:prSet/>
      <dgm:spPr/>
      <dgm:t>
        <a:bodyPr/>
        <a:lstStyle/>
        <a:p>
          <a:endParaRPr lang="es-ES" sz="2000">
            <a:latin typeface="Montserrat" panose="00000500000000000000" pitchFamily="2" charset="0"/>
          </a:endParaRPr>
        </a:p>
      </dgm:t>
    </dgm:pt>
    <dgm:pt modelId="{FE72B349-5DA7-4E5B-8F16-E78129A741E3}">
      <dgm:prSet phldrT="[Texto]" custT="1"/>
      <dgm:spPr/>
      <dgm:t>
        <a:bodyPr/>
        <a:lstStyle/>
        <a:p>
          <a:r>
            <a:rPr lang="es-ES" sz="2000" b="1" i="1" dirty="0">
              <a:latin typeface="Montserrat" panose="00000500000000000000" pitchFamily="2" charset="0"/>
            </a:rPr>
            <a:t>Examen </a:t>
          </a:r>
          <a:r>
            <a:rPr lang="es-ES" sz="2000" b="1" i="1" dirty="0" err="1">
              <a:latin typeface="Montserrat" panose="00000500000000000000" pitchFamily="2" charset="0"/>
            </a:rPr>
            <a:t>oculomotor</a:t>
          </a:r>
          <a:endParaRPr lang="es-ES" sz="2000" b="1" i="1" dirty="0">
            <a:latin typeface="Montserrat" panose="00000500000000000000" pitchFamily="2" charset="0"/>
          </a:endParaRPr>
        </a:p>
        <a:p>
          <a:r>
            <a:rPr lang="es-ES" sz="2000" b="1" i="1" dirty="0">
              <a:latin typeface="Montserrat" panose="00000500000000000000" pitchFamily="2" charset="0"/>
            </a:rPr>
            <a:t>(VOR).</a:t>
          </a:r>
        </a:p>
      </dgm:t>
    </dgm:pt>
    <dgm:pt modelId="{CA7EA407-424D-40CA-8CB0-CFFF54C8A3B3}" type="sibTrans" cxnId="{FC1F58C8-2D93-4687-A975-A26D36A9CEFC}">
      <dgm:prSet/>
      <dgm:spPr/>
      <dgm:t>
        <a:bodyPr/>
        <a:lstStyle/>
        <a:p>
          <a:endParaRPr lang="es-ES" sz="2000">
            <a:latin typeface="Montserrat" panose="00000500000000000000" pitchFamily="2" charset="0"/>
          </a:endParaRPr>
        </a:p>
      </dgm:t>
    </dgm:pt>
    <dgm:pt modelId="{B81D6E2E-08BB-4766-B3A6-2C07B621D27E}" type="parTrans" cxnId="{FC1F58C8-2D93-4687-A975-A26D36A9CEFC}">
      <dgm:prSet/>
      <dgm:spPr/>
      <dgm:t>
        <a:bodyPr/>
        <a:lstStyle/>
        <a:p>
          <a:endParaRPr lang="es-ES" sz="2000">
            <a:latin typeface="Montserrat" panose="00000500000000000000" pitchFamily="2" charset="0"/>
          </a:endParaRPr>
        </a:p>
      </dgm:t>
    </dgm:pt>
    <dgm:pt modelId="{09330D92-CD24-4667-8DC0-8EDFB9D19E62}" type="pres">
      <dgm:prSet presAssocID="{337768C3-7699-4C28-8E38-DD7B842A5973}" presName="diagram" presStyleCnt="0">
        <dgm:presLayoutVars>
          <dgm:dir/>
          <dgm:resizeHandles val="exact"/>
        </dgm:presLayoutVars>
      </dgm:prSet>
      <dgm:spPr/>
    </dgm:pt>
    <dgm:pt modelId="{620315F9-ADED-4ACD-AF13-F618A90A2965}" type="pres">
      <dgm:prSet presAssocID="{0B4C4EEB-02D4-4AE4-8119-53FD9FB16D40}" presName="node" presStyleLbl="node1" presStyleIdx="0" presStyleCnt="7">
        <dgm:presLayoutVars>
          <dgm:bulletEnabled val="1"/>
        </dgm:presLayoutVars>
      </dgm:prSet>
      <dgm:spPr/>
    </dgm:pt>
    <dgm:pt modelId="{02A810D2-33FE-41DB-AD41-141F57651070}" type="pres">
      <dgm:prSet presAssocID="{97220278-AB76-46C9-8605-1EBC3175A8AB}" presName="sibTrans" presStyleCnt="0"/>
      <dgm:spPr/>
    </dgm:pt>
    <dgm:pt modelId="{6094320E-6689-40A6-A5F6-6F12333B8C8A}" type="pres">
      <dgm:prSet presAssocID="{A56DFAC2-30CF-4C1A-9AF6-A4F918235437}" presName="node" presStyleLbl="node1" presStyleIdx="1" presStyleCnt="7" custLinFactNeighborY="-11974">
        <dgm:presLayoutVars>
          <dgm:bulletEnabled val="1"/>
        </dgm:presLayoutVars>
      </dgm:prSet>
      <dgm:spPr/>
    </dgm:pt>
    <dgm:pt modelId="{1947B8E5-C0F6-4EA6-8773-36155C756A87}" type="pres">
      <dgm:prSet presAssocID="{5CFB359F-F43B-4071-95E6-FB668B05D75F}" presName="sibTrans" presStyleCnt="0"/>
      <dgm:spPr/>
    </dgm:pt>
    <dgm:pt modelId="{5C4BF1D4-F033-403E-B17D-14635EF0C9A3}" type="pres">
      <dgm:prSet presAssocID="{E07730D9-AE02-4F6C-BCA0-76219E001CCC}" presName="node" presStyleLbl="node1" presStyleIdx="2" presStyleCnt="7">
        <dgm:presLayoutVars>
          <dgm:bulletEnabled val="1"/>
        </dgm:presLayoutVars>
      </dgm:prSet>
      <dgm:spPr/>
    </dgm:pt>
    <dgm:pt modelId="{1495A553-9029-41F0-B6BA-BE7978C58FBD}" type="pres">
      <dgm:prSet presAssocID="{6E1A8E69-26B0-4455-89AA-08A0FB27668F}" presName="sibTrans" presStyleCnt="0"/>
      <dgm:spPr/>
    </dgm:pt>
    <dgm:pt modelId="{4D4AAE60-25C9-478F-BF76-756CCE8DD2CB}" type="pres">
      <dgm:prSet presAssocID="{22BD5A8C-AE99-4241-8A7D-FF70076AF779}" presName="node" presStyleLbl="node1" presStyleIdx="3" presStyleCnt="7" custLinFactNeighborX="4896">
        <dgm:presLayoutVars>
          <dgm:bulletEnabled val="1"/>
        </dgm:presLayoutVars>
      </dgm:prSet>
      <dgm:spPr/>
    </dgm:pt>
    <dgm:pt modelId="{39B2D69B-CD38-4D46-91EC-6C080928E91A}" type="pres">
      <dgm:prSet presAssocID="{0643DF31-13B2-4620-A3C2-8B24F2B9D08E}" presName="sibTrans" presStyleCnt="0"/>
      <dgm:spPr/>
    </dgm:pt>
    <dgm:pt modelId="{7F4EF145-8049-48BF-A611-1AB4E8E202EB}" type="pres">
      <dgm:prSet presAssocID="{FE72B349-5DA7-4E5B-8F16-E78129A741E3}" presName="node" presStyleLbl="node1" presStyleIdx="4" presStyleCnt="7" custLinFactNeighborX="6529" custLinFactNeighborY="-1717">
        <dgm:presLayoutVars>
          <dgm:bulletEnabled val="1"/>
        </dgm:presLayoutVars>
      </dgm:prSet>
      <dgm:spPr/>
    </dgm:pt>
    <dgm:pt modelId="{9DE29780-FE7E-43FA-A456-FA21E6986179}" type="pres">
      <dgm:prSet presAssocID="{CA7EA407-424D-40CA-8CB0-CFFF54C8A3B3}" presName="sibTrans" presStyleCnt="0"/>
      <dgm:spPr/>
    </dgm:pt>
    <dgm:pt modelId="{DC1A8E6F-1AB3-42B3-8469-5B09F8B9996F}" type="pres">
      <dgm:prSet presAssocID="{E2C2AB99-7240-4BF1-9D19-6FEF3FC6CB35}" presName="node" presStyleLbl="node1" presStyleIdx="5" presStyleCnt="7" custScaleX="110441" custLinFactX="-9401" custLinFactY="15610" custLinFactNeighborX="-100000" custLinFactNeighborY="100000">
        <dgm:presLayoutVars>
          <dgm:bulletEnabled val="1"/>
        </dgm:presLayoutVars>
      </dgm:prSet>
      <dgm:spPr/>
    </dgm:pt>
    <dgm:pt modelId="{1DC54A36-1AF6-43BA-9A9F-80918861EE11}" type="pres">
      <dgm:prSet presAssocID="{6E1E911D-E383-451C-91AA-4CF46D663F8B}" presName="sibTrans" presStyleCnt="0"/>
      <dgm:spPr/>
    </dgm:pt>
    <dgm:pt modelId="{1D8C978D-6E70-4546-811C-877917F4CD64}" type="pres">
      <dgm:prSet presAssocID="{3636BABC-9000-4277-AD59-61EB2707913F}" presName="node" presStyleLbl="node1" presStyleIdx="6" presStyleCnt="7" custLinFactX="10170" custLinFactY="-18383" custLinFactNeighborX="100000" custLinFactNeighborY="-100000">
        <dgm:presLayoutVars>
          <dgm:bulletEnabled val="1"/>
        </dgm:presLayoutVars>
      </dgm:prSet>
      <dgm:spPr/>
    </dgm:pt>
  </dgm:ptLst>
  <dgm:cxnLst>
    <dgm:cxn modelId="{060F7A01-060E-4566-8102-7F39CC54E7AE}" type="presOf" srcId="{22BD5A8C-AE99-4241-8A7D-FF70076AF779}" destId="{4D4AAE60-25C9-478F-BF76-756CCE8DD2CB}" srcOrd="0" destOrd="0" presId="urn:microsoft.com/office/officeart/2005/8/layout/default"/>
    <dgm:cxn modelId="{678F4504-D4BA-4DF8-A262-66C368DF7E46}" srcId="{337768C3-7699-4C28-8E38-DD7B842A5973}" destId="{22BD5A8C-AE99-4241-8A7D-FF70076AF779}" srcOrd="3" destOrd="0" parTransId="{1AAAD662-CF0C-443F-8835-A1010D3F35C6}" sibTransId="{0643DF31-13B2-4620-A3C2-8B24F2B9D08E}"/>
    <dgm:cxn modelId="{FC339D06-D38C-49EB-BFFA-56C4040190A7}" type="presOf" srcId="{3636BABC-9000-4277-AD59-61EB2707913F}" destId="{1D8C978D-6E70-4546-811C-877917F4CD64}" srcOrd="0" destOrd="0" presId="urn:microsoft.com/office/officeart/2005/8/layout/default"/>
    <dgm:cxn modelId="{FD05A817-DE48-4B05-8996-69FDA0D4E3D6}" type="presOf" srcId="{337768C3-7699-4C28-8E38-DD7B842A5973}" destId="{09330D92-CD24-4667-8DC0-8EDFB9D19E62}" srcOrd="0" destOrd="0" presId="urn:microsoft.com/office/officeart/2005/8/layout/default"/>
    <dgm:cxn modelId="{9A9A5665-C56A-4389-B27B-5523758FDF3A}" srcId="{337768C3-7699-4C28-8E38-DD7B842A5973}" destId="{3636BABC-9000-4277-AD59-61EB2707913F}" srcOrd="6" destOrd="0" parTransId="{D8527932-EFE5-48C6-A379-29C24E257A8F}" sibTransId="{2F407F61-B429-4BB2-B5DC-29076129A091}"/>
    <dgm:cxn modelId="{37F7E36A-FFFB-4729-9A58-7CA505D1D296}" type="presOf" srcId="{0B4C4EEB-02D4-4AE4-8119-53FD9FB16D40}" destId="{620315F9-ADED-4ACD-AF13-F618A90A2965}" srcOrd="0" destOrd="0" presId="urn:microsoft.com/office/officeart/2005/8/layout/default"/>
    <dgm:cxn modelId="{168FFB6B-FF3A-48BD-8BF7-CFAFEDF98416}" type="presOf" srcId="{E07730D9-AE02-4F6C-BCA0-76219E001CCC}" destId="{5C4BF1D4-F033-403E-B17D-14635EF0C9A3}" srcOrd="0" destOrd="0" presId="urn:microsoft.com/office/officeart/2005/8/layout/default"/>
    <dgm:cxn modelId="{780E4385-6496-4A15-B76D-26D5BAD83572}" type="presOf" srcId="{A56DFAC2-30CF-4C1A-9AF6-A4F918235437}" destId="{6094320E-6689-40A6-A5F6-6F12333B8C8A}" srcOrd="0" destOrd="0" presId="urn:microsoft.com/office/officeart/2005/8/layout/default"/>
    <dgm:cxn modelId="{0F2E2991-C8B4-48C7-A7D4-D7646D54D4B4}" srcId="{337768C3-7699-4C28-8E38-DD7B842A5973}" destId="{E2C2AB99-7240-4BF1-9D19-6FEF3FC6CB35}" srcOrd="5" destOrd="0" parTransId="{2A6A7479-2C22-46CF-B9BA-338389317DFC}" sibTransId="{6E1E911D-E383-451C-91AA-4CF46D663F8B}"/>
    <dgm:cxn modelId="{034D3598-720F-46E3-BA03-5C51EFA29296}" type="presOf" srcId="{E2C2AB99-7240-4BF1-9D19-6FEF3FC6CB35}" destId="{DC1A8E6F-1AB3-42B3-8469-5B09F8B9996F}" srcOrd="0" destOrd="0" presId="urn:microsoft.com/office/officeart/2005/8/layout/default"/>
    <dgm:cxn modelId="{63BB6AB6-6FA8-4611-9A43-0F2B21FCCA9E}" srcId="{337768C3-7699-4C28-8E38-DD7B842A5973}" destId="{0B4C4EEB-02D4-4AE4-8119-53FD9FB16D40}" srcOrd="0" destOrd="0" parTransId="{550A72FC-F3EB-4100-8B39-9B247F3C585A}" sibTransId="{97220278-AB76-46C9-8605-1EBC3175A8AB}"/>
    <dgm:cxn modelId="{9F2C46C0-6CE3-4B97-B515-9F39EFEAF2BF}" srcId="{337768C3-7699-4C28-8E38-DD7B842A5973}" destId="{A56DFAC2-30CF-4C1A-9AF6-A4F918235437}" srcOrd="1" destOrd="0" parTransId="{1839F770-B28F-4A51-AD05-306684EB4A52}" sibTransId="{5CFB359F-F43B-4071-95E6-FB668B05D75F}"/>
    <dgm:cxn modelId="{4B8337C8-68B9-4861-9249-04594A0B8394}" type="presOf" srcId="{FE72B349-5DA7-4E5B-8F16-E78129A741E3}" destId="{7F4EF145-8049-48BF-A611-1AB4E8E202EB}" srcOrd="0" destOrd="0" presId="urn:microsoft.com/office/officeart/2005/8/layout/default"/>
    <dgm:cxn modelId="{FC1F58C8-2D93-4687-A975-A26D36A9CEFC}" srcId="{337768C3-7699-4C28-8E38-DD7B842A5973}" destId="{FE72B349-5DA7-4E5B-8F16-E78129A741E3}" srcOrd="4" destOrd="0" parTransId="{B81D6E2E-08BB-4766-B3A6-2C07B621D27E}" sibTransId="{CA7EA407-424D-40CA-8CB0-CFFF54C8A3B3}"/>
    <dgm:cxn modelId="{FAB1E7F7-DC67-435B-9E28-6BC225428AFC}" srcId="{337768C3-7699-4C28-8E38-DD7B842A5973}" destId="{E07730D9-AE02-4F6C-BCA0-76219E001CCC}" srcOrd="2" destOrd="0" parTransId="{8DEF4089-EB81-444D-A994-A2FFCEF77A67}" sibTransId="{6E1A8E69-26B0-4455-89AA-08A0FB27668F}"/>
    <dgm:cxn modelId="{002E399C-AD8D-4D27-A140-98613A43F848}" type="presParOf" srcId="{09330D92-CD24-4667-8DC0-8EDFB9D19E62}" destId="{620315F9-ADED-4ACD-AF13-F618A90A2965}" srcOrd="0" destOrd="0" presId="urn:microsoft.com/office/officeart/2005/8/layout/default"/>
    <dgm:cxn modelId="{0BB39F60-93EB-424F-9E80-7167BC83A89A}" type="presParOf" srcId="{09330D92-CD24-4667-8DC0-8EDFB9D19E62}" destId="{02A810D2-33FE-41DB-AD41-141F57651070}" srcOrd="1" destOrd="0" presId="urn:microsoft.com/office/officeart/2005/8/layout/default"/>
    <dgm:cxn modelId="{C22AF5E3-2A96-4D9D-A559-DAE06E1030FA}" type="presParOf" srcId="{09330D92-CD24-4667-8DC0-8EDFB9D19E62}" destId="{6094320E-6689-40A6-A5F6-6F12333B8C8A}" srcOrd="2" destOrd="0" presId="urn:microsoft.com/office/officeart/2005/8/layout/default"/>
    <dgm:cxn modelId="{9E1D76E0-D729-49D6-A21E-998009931814}" type="presParOf" srcId="{09330D92-CD24-4667-8DC0-8EDFB9D19E62}" destId="{1947B8E5-C0F6-4EA6-8773-36155C756A87}" srcOrd="3" destOrd="0" presId="urn:microsoft.com/office/officeart/2005/8/layout/default"/>
    <dgm:cxn modelId="{F37E3B6D-76F9-4265-B5BF-57BA76A799E8}" type="presParOf" srcId="{09330D92-CD24-4667-8DC0-8EDFB9D19E62}" destId="{5C4BF1D4-F033-403E-B17D-14635EF0C9A3}" srcOrd="4" destOrd="0" presId="urn:microsoft.com/office/officeart/2005/8/layout/default"/>
    <dgm:cxn modelId="{B6505A14-88AD-455A-97BF-8011F316ED98}" type="presParOf" srcId="{09330D92-CD24-4667-8DC0-8EDFB9D19E62}" destId="{1495A553-9029-41F0-B6BA-BE7978C58FBD}" srcOrd="5" destOrd="0" presId="urn:microsoft.com/office/officeart/2005/8/layout/default"/>
    <dgm:cxn modelId="{191B052A-E9AC-4E9E-ABF2-76CA74D25359}" type="presParOf" srcId="{09330D92-CD24-4667-8DC0-8EDFB9D19E62}" destId="{4D4AAE60-25C9-478F-BF76-756CCE8DD2CB}" srcOrd="6" destOrd="0" presId="urn:microsoft.com/office/officeart/2005/8/layout/default"/>
    <dgm:cxn modelId="{38194690-CCCE-4DCE-B1B4-DC5DD32AA57F}" type="presParOf" srcId="{09330D92-CD24-4667-8DC0-8EDFB9D19E62}" destId="{39B2D69B-CD38-4D46-91EC-6C080928E91A}" srcOrd="7" destOrd="0" presId="urn:microsoft.com/office/officeart/2005/8/layout/default"/>
    <dgm:cxn modelId="{7D289748-9874-4B80-A35A-AB10DFC674A3}" type="presParOf" srcId="{09330D92-CD24-4667-8DC0-8EDFB9D19E62}" destId="{7F4EF145-8049-48BF-A611-1AB4E8E202EB}" srcOrd="8" destOrd="0" presId="urn:microsoft.com/office/officeart/2005/8/layout/default"/>
    <dgm:cxn modelId="{ACDC023D-8012-41C2-A88F-98732B1F1B3D}" type="presParOf" srcId="{09330D92-CD24-4667-8DC0-8EDFB9D19E62}" destId="{9DE29780-FE7E-43FA-A456-FA21E6986179}" srcOrd="9" destOrd="0" presId="urn:microsoft.com/office/officeart/2005/8/layout/default"/>
    <dgm:cxn modelId="{4C2F2814-F745-4D0B-A562-37D9B728BDD6}" type="presParOf" srcId="{09330D92-CD24-4667-8DC0-8EDFB9D19E62}" destId="{DC1A8E6F-1AB3-42B3-8469-5B09F8B9996F}" srcOrd="10" destOrd="0" presId="urn:microsoft.com/office/officeart/2005/8/layout/default"/>
    <dgm:cxn modelId="{7AF174C1-97B6-4FCB-B1D4-DB95ED2F4E1E}" type="presParOf" srcId="{09330D92-CD24-4667-8DC0-8EDFB9D19E62}" destId="{1DC54A36-1AF6-43BA-9A9F-80918861EE11}" srcOrd="11" destOrd="0" presId="urn:microsoft.com/office/officeart/2005/8/layout/default"/>
    <dgm:cxn modelId="{FCD4C43C-8CD3-465D-99B9-8044949A86A6}" type="presParOf" srcId="{09330D92-CD24-4667-8DC0-8EDFB9D19E62}" destId="{1D8C978D-6E70-4546-811C-877917F4CD64}"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92BF8-6C02-4DCF-9045-8453B4549396}">
      <dsp:nvSpPr>
        <dsp:cNvPr id="0" name=""/>
        <dsp:cNvSpPr/>
      </dsp:nvSpPr>
      <dsp:spPr>
        <a:xfrm>
          <a:off x="0" y="5136"/>
          <a:ext cx="5511798" cy="1048320"/>
        </a:xfrm>
        <a:prstGeom prst="roundRect">
          <a:avLst/>
        </a:prstGeom>
        <a:solidFill>
          <a:srgbClr val="152B4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Montserrat" panose="00000500000000000000" pitchFamily="2" charset="0"/>
            </a:rPr>
            <a:t>Desencadenado.</a:t>
          </a:r>
          <a:endParaRPr lang="es-CO" sz="2000" kern="1200" dirty="0">
            <a:latin typeface="Montserrat" panose="00000500000000000000" pitchFamily="2" charset="0"/>
          </a:endParaRPr>
        </a:p>
      </dsp:txBody>
      <dsp:txXfrm>
        <a:off x="51175" y="56311"/>
        <a:ext cx="5409448" cy="945970"/>
      </dsp:txXfrm>
    </dsp:sp>
    <dsp:sp modelId="{202BE69D-F9B3-4FB9-85B6-02DC1190507B}">
      <dsp:nvSpPr>
        <dsp:cNvPr id="0" name=""/>
        <dsp:cNvSpPr/>
      </dsp:nvSpPr>
      <dsp:spPr>
        <a:xfrm>
          <a:off x="0" y="1214736"/>
          <a:ext cx="5511798" cy="1048320"/>
        </a:xfrm>
        <a:prstGeom prst="roundRect">
          <a:avLst/>
        </a:prstGeom>
        <a:solidFill>
          <a:srgbClr val="152B4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Montserrat" panose="00000500000000000000" pitchFamily="2" charset="0"/>
            </a:rPr>
            <a:t>Espontáneo.</a:t>
          </a:r>
          <a:endParaRPr lang="es-CO" sz="2000" kern="1200" dirty="0">
            <a:latin typeface="Montserrat" panose="00000500000000000000" pitchFamily="2" charset="0"/>
          </a:endParaRPr>
        </a:p>
      </dsp:txBody>
      <dsp:txXfrm>
        <a:off x="51175" y="1265911"/>
        <a:ext cx="5409448" cy="9459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59A80-7AC4-A345-B853-857BD67A4247}">
      <dsp:nvSpPr>
        <dsp:cNvPr id="0" name=""/>
        <dsp:cNvSpPr/>
      </dsp:nvSpPr>
      <dsp:spPr>
        <a:xfrm>
          <a:off x="962247" y="1530"/>
          <a:ext cx="2354471" cy="1412682"/>
        </a:xfrm>
        <a:prstGeom prst="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_tradnl" sz="1800" b="1" kern="1200" dirty="0">
              <a:solidFill>
                <a:schemeClr val="bg1"/>
              </a:solidFill>
              <a:effectLst>
                <a:outerShdw blurRad="38100" dist="38100" dir="2700000" algn="tl">
                  <a:srgbClr val="000000">
                    <a:alpha val="43137"/>
                  </a:srgbClr>
                </a:outerShdw>
              </a:effectLst>
              <a:latin typeface="Montserrat" panose="00000500000000000000" pitchFamily="2" charset="0"/>
            </a:rPr>
            <a:t>CSC posterior: 90%.</a:t>
          </a:r>
        </a:p>
      </dsp:txBody>
      <dsp:txXfrm>
        <a:off x="962247" y="1530"/>
        <a:ext cx="2354471" cy="1412682"/>
      </dsp:txXfrm>
    </dsp:sp>
    <dsp:sp modelId="{99BC0316-6751-1E49-B937-BB05261F4956}">
      <dsp:nvSpPr>
        <dsp:cNvPr id="0" name=""/>
        <dsp:cNvSpPr/>
      </dsp:nvSpPr>
      <dsp:spPr>
        <a:xfrm>
          <a:off x="3552166" y="1530"/>
          <a:ext cx="2354471" cy="1412682"/>
        </a:xfrm>
        <a:prstGeom prst="rect">
          <a:avLst/>
        </a:prstGeom>
        <a:gradFill rotWithShape="0">
          <a:gsLst>
            <a:gs pos="0">
              <a:schemeClr val="accent1">
                <a:shade val="50000"/>
                <a:hueOff val="201247"/>
                <a:satOff val="-4901"/>
                <a:lumOff val="21448"/>
                <a:alphaOff val="0"/>
                <a:satMod val="103000"/>
                <a:lumMod val="102000"/>
                <a:tint val="94000"/>
              </a:schemeClr>
            </a:gs>
            <a:gs pos="50000">
              <a:schemeClr val="accent1">
                <a:shade val="50000"/>
                <a:hueOff val="201247"/>
                <a:satOff val="-4901"/>
                <a:lumOff val="21448"/>
                <a:alphaOff val="0"/>
                <a:satMod val="110000"/>
                <a:lumMod val="100000"/>
                <a:shade val="100000"/>
              </a:schemeClr>
            </a:gs>
            <a:gs pos="100000">
              <a:schemeClr val="accent1">
                <a:shade val="50000"/>
                <a:hueOff val="201247"/>
                <a:satOff val="-4901"/>
                <a:lumOff val="2144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hr-HR" sz="1800" b="1" kern="1200" dirty="0">
              <a:solidFill>
                <a:schemeClr val="bg1"/>
              </a:solidFill>
              <a:effectLst>
                <a:outerShdw blurRad="38100" dist="38100" dir="2700000" algn="tl">
                  <a:srgbClr val="000000">
                    <a:alpha val="43137"/>
                  </a:srgbClr>
                </a:outerShdw>
              </a:effectLst>
              <a:latin typeface="Montserrat" panose="00000500000000000000" pitchFamily="2" charset="0"/>
            </a:rPr>
            <a:t>CSC lateral: 5-15%.</a:t>
          </a:r>
        </a:p>
      </dsp:txBody>
      <dsp:txXfrm>
        <a:off x="3552166" y="1530"/>
        <a:ext cx="2354471" cy="1412682"/>
      </dsp:txXfrm>
    </dsp:sp>
    <dsp:sp modelId="{BFD5A54E-7964-C447-8CB4-2188372C980A}">
      <dsp:nvSpPr>
        <dsp:cNvPr id="0" name=""/>
        <dsp:cNvSpPr/>
      </dsp:nvSpPr>
      <dsp:spPr>
        <a:xfrm>
          <a:off x="962247" y="1649661"/>
          <a:ext cx="2354471" cy="1412682"/>
        </a:xfrm>
        <a:prstGeom prst="rect">
          <a:avLst/>
        </a:prstGeom>
        <a:gradFill rotWithShape="0">
          <a:gsLst>
            <a:gs pos="0">
              <a:schemeClr val="accent1">
                <a:shade val="50000"/>
                <a:hueOff val="402493"/>
                <a:satOff val="-9802"/>
                <a:lumOff val="42896"/>
                <a:alphaOff val="0"/>
                <a:satMod val="103000"/>
                <a:lumMod val="102000"/>
                <a:tint val="94000"/>
              </a:schemeClr>
            </a:gs>
            <a:gs pos="50000">
              <a:schemeClr val="accent1">
                <a:shade val="50000"/>
                <a:hueOff val="402493"/>
                <a:satOff val="-9802"/>
                <a:lumOff val="42896"/>
                <a:alphaOff val="0"/>
                <a:satMod val="110000"/>
                <a:lumMod val="100000"/>
                <a:shade val="100000"/>
              </a:schemeClr>
            </a:gs>
            <a:gs pos="100000">
              <a:schemeClr val="accent1">
                <a:shade val="50000"/>
                <a:hueOff val="402493"/>
                <a:satOff val="-9802"/>
                <a:lumOff val="428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_tradnl" sz="1800" b="1" kern="1200" dirty="0">
              <a:solidFill>
                <a:schemeClr val="bg1"/>
              </a:solidFill>
              <a:effectLst>
                <a:outerShdw blurRad="38100" dist="38100" dir="2700000" algn="tl">
                  <a:srgbClr val="000000">
                    <a:alpha val="43137"/>
                  </a:srgbClr>
                </a:outerShdw>
              </a:effectLst>
              <a:latin typeface="Montserrat" panose="00000500000000000000" pitchFamily="2" charset="0"/>
            </a:rPr>
            <a:t>CSC anterior 1-3%.</a:t>
          </a:r>
        </a:p>
      </dsp:txBody>
      <dsp:txXfrm>
        <a:off x="962247" y="1649661"/>
        <a:ext cx="2354471" cy="1412682"/>
      </dsp:txXfrm>
    </dsp:sp>
    <dsp:sp modelId="{0FE94A13-CCC2-BD40-8DC3-BD594A84D992}">
      <dsp:nvSpPr>
        <dsp:cNvPr id="0" name=""/>
        <dsp:cNvSpPr/>
      </dsp:nvSpPr>
      <dsp:spPr>
        <a:xfrm>
          <a:off x="3552166" y="1649661"/>
          <a:ext cx="2354471" cy="1412682"/>
        </a:xfrm>
        <a:prstGeom prst="rect">
          <a:avLst/>
        </a:prstGeom>
        <a:gradFill rotWithShape="0">
          <a:gsLst>
            <a:gs pos="0">
              <a:schemeClr val="accent1">
                <a:shade val="50000"/>
                <a:hueOff val="201247"/>
                <a:satOff val="-4901"/>
                <a:lumOff val="21448"/>
                <a:alphaOff val="0"/>
                <a:satMod val="103000"/>
                <a:lumMod val="102000"/>
                <a:tint val="94000"/>
              </a:schemeClr>
            </a:gs>
            <a:gs pos="50000">
              <a:schemeClr val="accent1">
                <a:shade val="50000"/>
                <a:hueOff val="201247"/>
                <a:satOff val="-4901"/>
                <a:lumOff val="21448"/>
                <a:alphaOff val="0"/>
                <a:satMod val="110000"/>
                <a:lumMod val="100000"/>
                <a:shade val="100000"/>
              </a:schemeClr>
            </a:gs>
            <a:gs pos="100000">
              <a:schemeClr val="accent1">
                <a:shade val="50000"/>
                <a:hueOff val="201247"/>
                <a:satOff val="-4901"/>
                <a:lumOff val="2144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_tradnl" sz="1800" b="1" kern="1200" dirty="0">
              <a:solidFill>
                <a:schemeClr val="bg1"/>
              </a:solidFill>
              <a:effectLst>
                <a:outerShdw blurRad="38100" dist="38100" dir="2700000" algn="tl">
                  <a:srgbClr val="000000">
                    <a:alpha val="43137"/>
                  </a:srgbClr>
                </a:outerShdw>
              </a:effectLst>
              <a:latin typeface="Montserrat" panose="00000500000000000000" pitchFamily="2" charset="0"/>
            </a:rPr>
            <a:t>Otras variaciones: BPPV multicanal, BPPV bilateral. </a:t>
          </a:r>
        </a:p>
      </dsp:txBody>
      <dsp:txXfrm>
        <a:off x="3552166" y="1649661"/>
        <a:ext cx="2354471" cy="14126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55DB2-C47F-4B9E-AAEE-31A25BC13E2A}">
      <dsp:nvSpPr>
        <dsp:cNvPr id="0" name=""/>
        <dsp:cNvSpPr/>
      </dsp:nvSpPr>
      <dsp:spPr>
        <a:xfrm>
          <a:off x="18173" y="499"/>
          <a:ext cx="2967182" cy="1780309"/>
        </a:xfrm>
        <a:prstGeom prst="roundRect">
          <a:avLst>
            <a:gd name="adj" fmla="val 10000"/>
          </a:avLst>
        </a:prstGeom>
        <a:gradFill rotWithShape="0">
          <a:gsLst>
            <a:gs pos="0">
              <a:schemeClr val="accent5">
                <a:shade val="50000"/>
                <a:hueOff val="0"/>
                <a:satOff val="0"/>
                <a:lumOff val="0"/>
                <a:alphaOff val="0"/>
                <a:satMod val="103000"/>
                <a:lumMod val="102000"/>
                <a:tint val="94000"/>
              </a:schemeClr>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b="1" i="0" kern="1200" dirty="0">
              <a:solidFill>
                <a:schemeClr val="bg1"/>
              </a:solidFill>
              <a:latin typeface="Montserrat" panose="00000500000000000000" pitchFamily="2" charset="0"/>
            </a:rPr>
            <a:t>Trastorno mecánico laberíntico</a:t>
          </a:r>
          <a:endParaRPr lang="es-CO" sz="2000" b="1" i="0" kern="1200" dirty="0">
            <a:solidFill>
              <a:schemeClr val="bg1"/>
            </a:solidFill>
            <a:latin typeface="Montserrat" panose="00000500000000000000" pitchFamily="2" charset="0"/>
          </a:endParaRPr>
        </a:p>
      </dsp:txBody>
      <dsp:txXfrm>
        <a:off x="70316" y="52642"/>
        <a:ext cx="2862896" cy="1676023"/>
      </dsp:txXfrm>
    </dsp:sp>
    <dsp:sp modelId="{3846848D-11C2-43A5-901B-2087D2C21DA7}">
      <dsp:nvSpPr>
        <dsp:cNvPr id="0" name=""/>
        <dsp:cNvSpPr/>
      </dsp:nvSpPr>
      <dsp:spPr>
        <a:xfrm>
          <a:off x="3246468" y="522723"/>
          <a:ext cx="629042" cy="735861"/>
        </a:xfrm>
        <a:prstGeom prst="rightArrow">
          <a:avLst>
            <a:gd name="adj1" fmla="val 60000"/>
            <a:gd name="adj2" fmla="val 50000"/>
          </a:avLst>
        </a:prstGeom>
        <a:gradFill rotWithShape="0">
          <a:gsLst>
            <a:gs pos="0">
              <a:schemeClr val="accent5">
                <a:shade val="90000"/>
                <a:hueOff val="0"/>
                <a:satOff val="0"/>
                <a:lumOff val="0"/>
                <a:alphaOff val="0"/>
                <a:satMod val="103000"/>
                <a:lumMod val="102000"/>
                <a:tint val="94000"/>
              </a:schemeClr>
            </a:gs>
            <a:gs pos="50000">
              <a:schemeClr val="accent5">
                <a:shade val="90000"/>
                <a:hueOff val="0"/>
                <a:satOff val="0"/>
                <a:lumOff val="0"/>
                <a:alphaOff val="0"/>
                <a:satMod val="110000"/>
                <a:lumMod val="100000"/>
                <a:shade val="100000"/>
              </a:schemeClr>
            </a:gs>
            <a:gs pos="100000">
              <a:schemeClr val="accent5">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i="0" kern="1200">
            <a:solidFill>
              <a:schemeClr val="bg1"/>
            </a:solidFill>
            <a:latin typeface="Montserrat" panose="00000500000000000000" pitchFamily="2" charset="0"/>
          </a:endParaRPr>
        </a:p>
      </dsp:txBody>
      <dsp:txXfrm>
        <a:off x="3246468" y="669895"/>
        <a:ext cx="440329" cy="441517"/>
      </dsp:txXfrm>
    </dsp:sp>
    <dsp:sp modelId="{40E94F4E-C51A-435E-A9DF-673E41B3AF41}">
      <dsp:nvSpPr>
        <dsp:cNvPr id="0" name=""/>
        <dsp:cNvSpPr/>
      </dsp:nvSpPr>
      <dsp:spPr>
        <a:xfrm>
          <a:off x="4172228" y="499"/>
          <a:ext cx="2967182" cy="1780309"/>
        </a:xfrm>
        <a:prstGeom prst="roundRect">
          <a:avLst>
            <a:gd name="adj" fmla="val 10000"/>
          </a:avLst>
        </a:prstGeom>
        <a:gradFill rotWithShape="0">
          <a:gsLst>
            <a:gs pos="0">
              <a:schemeClr val="accent5">
                <a:shade val="50000"/>
                <a:hueOff val="167129"/>
                <a:satOff val="4478"/>
                <a:lumOff val="19726"/>
                <a:alphaOff val="0"/>
                <a:satMod val="103000"/>
                <a:lumMod val="102000"/>
                <a:tint val="94000"/>
              </a:schemeClr>
            </a:gs>
            <a:gs pos="50000">
              <a:schemeClr val="accent5">
                <a:shade val="50000"/>
                <a:hueOff val="167129"/>
                <a:satOff val="4478"/>
                <a:lumOff val="19726"/>
                <a:alphaOff val="0"/>
                <a:satMod val="110000"/>
                <a:lumMod val="100000"/>
                <a:shade val="100000"/>
              </a:schemeClr>
            </a:gs>
            <a:gs pos="100000">
              <a:schemeClr val="accent5">
                <a:shade val="50000"/>
                <a:hueOff val="167129"/>
                <a:satOff val="4478"/>
                <a:lumOff val="1972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i="0" kern="1200" dirty="0">
              <a:solidFill>
                <a:schemeClr val="bg1"/>
              </a:solidFill>
              <a:latin typeface="Montserrat" panose="00000500000000000000" pitchFamily="2" charset="0"/>
            </a:rPr>
            <a:t>Restos otoconiales desprendidos de la mácula y flotando dentro de los CSC (canalolitiasis).</a:t>
          </a:r>
          <a:endParaRPr lang="es-CO" sz="1800" i="0" kern="1200" dirty="0">
            <a:solidFill>
              <a:schemeClr val="bg1"/>
            </a:solidFill>
            <a:latin typeface="Montserrat" panose="00000500000000000000" pitchFamily="2" charset="0"/>
          </a:endParaRPr>
        </a:p>
      </dsp:txBody>
      <dsp:txXfrm>
        <a:off x="4224371" y="52642"/>
        <a:ext cx="2862896" cy="1676023"/>
      </dsp:txXfrm>
    </dsp:sp>
    <dsp:sp modelId="{055EEF01-94C4-4384-B879-40826FE715E2}">
      <dsp:nvSpPr>
        <dsp:cNvPr id="0" name=""/>
        <dsp:cNvSpPr/>
      </dsp:nvSpPr>
      <dsp:spPr>
        <a:xfrm rot="5400000">
          <a:off x="5341298" y="1988511"/>
          <a:ext cx="629042" cy="735861"/>
        </a:xfrm>
        <a:prstGeom prst="rightArrow">
          <a:avLst>
            <a:gd name="adj1" fmla="val 60000"/>
            <a:gd name="adj2" fmla="val 50000"/>
          </a:avLst>
        </a:prstGeom>
        <a:gradFill rotWithShape="0">
          <a:gsLst>
            <a:gs pos="0">
              <a:schemeClr val="accent5">
                <a:shade val="90000"/>
                <a:hueOff val="233943"/>
                <a:satOff val="-2143"/>
                <a:lumOff val="18503"/>
                <a:alphaOff val="0"/>
                <a:satMod val="103000"/>
                <a:lumMod val="102000"/>
                <a:tint val="94000"/>
              </a:schemeClr>
            </a:gs>
            <a:gs pos="50000">
              <a:schemeClr val="accent5">
                <a:shade val="90000"/>
                <a:hueOff val="233943"/>
                <a:satOff val="-2143"/>
                <a:lumOff val="18503"/>
                <a:alphaOff val="0"/>
                <a:satMod val="110000"/>
                <a:lumMod val="100000"/>
                <a:shade val="100000"/>
              </a:schemeClr>
            </a:gs>
            <a:gs pos="100000">
              <a:schemeClr val="accent5">
                <a:shade val="90000"/>
                <a:hueOff val="233943"/>
                <a:satOff val="-2143"/>
                <a:lumOff val="1850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i="0" kern="1200">
            <a:solidFill>
              <a:schemeClr val="bg1"/>
            </a:solidFill>
            <a:latin typeface="Montserrat" panose="00000500000000000000" pitchFamily="2" charset="0"/>
          </a:endParaRPr>
        </a:p>
      </dsp:txBody>
      <dsp:txXfrm rot="-5400000">
        <a:off x="5435061" y="2041921"/>
        <a:ext cx="441517" cy="440329"/>
      </dsp:txXfrm>
    </dsp:sp>
    <dsp:sp modelId="{F1F4F0E8-D1AF-4CA9-9D1E-D0A1024AB20F}">
      <dsp:nvSpPr>
        <dsp:cNvPr id="0" name=""/>
        <dsp:cNvSpPr/>
      </dsp:nvSpPr>
      <dsp:spPr>
        <a:xfrm>
          <a:off x="4172228" y="2967681"/>
          <a:ext cx="2967182" cy="1780309"/>
        </a:xfrm>
        <a:prstGeom prst="roundRect">
          <a:avLst>
            <a:gd name="adj" fmla="val 10000"/>
          </a:avLst>
        </a:prstGeom>
        <a:gradFill rotWithShape="0">
          <a:gsLst>
            <a:gs pos="0">
              <a:schemeClr val="accent5">
                <a:shade val="50000"/>
                <a:hueOff val="334258"/>
                <a:satOff val="8955"/>
                <a:lumOff val="39453"/>
                <a:alphaOff val="0"/>
                <a:satMod val="103000"/>
                <a:lumMod val="102000"/>
                <a:tint val="94000"/>
              </a:schemeClr>
            </a:gs>
            <a:gs pos="50000">
              <a:schemeClr val="accent5">
                <a:shade val="50000"/>
                <a:hueOff val="334258"/>
                <a:satOff val="8955"/>
                <a:lumOff val="39453"/>
                <a:alphaOff val="0"/>
                <a:satMod val="110000"/>
                <a:lumMod val="100000"/>
                <a:shade val="100000"/>
              </a:schemeClr>
            </a:gs>
            <a:gs pos="100000">
              <a:schemeClr val="accent5">
                <a:shade val="50000"/>
                <a:hueOff val="334258"/>
                <a:satOff val="8955"/>
                <a:lumOff val="394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b="0" i="0" kern="1200" dirty="0">
              <a:solidFill>
                <a:schemeClr val="bg1"/>
              </a:solidFill>
              <a:effectLst/>
              <a:latin typeface="Montserrat" panose="00000500000000000000" pitchFamily="2" charset="0"/>
              <a:ea typeface="+mn-ea"/>
              <a:cs typeface="+mn-cs"/>
            </a:rPr>
            <a:t>La gravedad hace que se muevan después de los cambios de la posición de la cabeza en el plano del canal afectado.</a:t>
          </a:r>
          <a:endParaRPr lang="es-CO" sz="1600" i="0" kern="1200" dirty="0">
            <a:solidFill>
              <a:schemeClr val="bg1"/>
            </a:solidFill>
            <a:latin typeface="Montserrat" panose="00000500000000000000" pitchFamily="2" charset="0"/>
          </a:endParaRPr>
        </a:p>
      </dsp:txBody>
      <dsp:txXfrm>
        <a:off x="4224371" y="3019824"/>
        <a:ext cx="2862896" cy="1676023"/>
      </dsp:txXfrm>
    </dsp:sp>
    <dsp:sp modelId="{9735482B-50CB-467E-AC24-18993C48DD65}">
      <dsp:nvSpPr>
        <dsp:cNvPr id="0" name=""/>
        <dsp:cNvSpPr/>
      </dsp:nvSpPr>
      <dsp:spPr>
        <a:xfrm rot="10800000">
          <a:off x="3282074" y="3489905"/>
          <a:ext cx="629042" cy="735861"/>
        </a:xfrm>
        <a:prstGeom prst="rightArrow">
          <a:avLst>
            <a:gd name="adj1" fmla="val 60000"/>
            <a:gd name="adj2" fmla="val 50000"/>
          </a:avLst>
        </a:prstGeom>
        <a:gradFill rotWithShape="0">
          <a:gsLst>
            <a:gs pos="0">
              <a:schemeClr val="accent5">
                <a:shade val="90000"/>
                <a:hueOff val="233943"/>
                <a:satOff val="-2143"/>
                <a:lumOff val="18503"/>
                <a:alphaOff val="0"/>
                <a:satMod val="103000"/>
                <a:lumMod val="102000"/>
                <a:tint val="94000"/>
              </a:schemeClr>
            </a:gs>
            <a:gs pos="50000">
              <a:schemeClr val="accent5">
                <a:shade val="90000"/>
                <a:hueOff val="233943"/>
                <a:satOff val="-2143"/>
                <a:lumOff val="18503"/>
                <a:alphaOff val="0"/>
                <a:satMod val="110000"/>
                <a:lumMod val="100000"/>
                <a:shade val="100000"/>
              </a:schemeClr>
            </a:gs>
            <a:gs pos="100000">
              <a:schemeClr val="accent5">
                <a:shade val="90000"/>
                <a:hueOff val="233943"/>
                <a:satOff val="-2143"/>
                <a:lumOff val="1850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i="0" kern="1200">
            <a:solidFill>
              <a:schemeClr val="bg1"/>
            </a:solidFill>
            <a:latin typeface="Montserrat" panose="00000500000000000000" pitchFamily="2" charset="0"/>
          </a:endParaRPr>
        </a:p>
      </dsp:txBody>
      <dsp:txXfrm rot="10800000">
        <a:off x="3470787" y="3637077"/>
        <a:ext cx="440329" cy="441517"/>
      </dsp:txXfrm>
    </dsp:sp>
    <dsp:sp modelId="{40634FCB-1093-48CB-ADE9-FF6D1105E67B}">
      <dsp:nvSpPr>
        <dsp:cNvPr id="0" name=""/>
        <dsp:cNvSpPr/>
      </dsp:nvSpPr>
      <dsp:spPr>
        <a:xfrm>
          <a:off x="18173" y="2967681"/>
          <a:ext cx="2967182" cy="1780309"/>
        </a:xfrm>
        <a:prstGeom prst="roundRect">
          <a:avLst>
            <a:gd name="adj" fmla="val 10000"/>
          </a:avLst>
        </a:prstGeom>
        <a:gradFill rotWithShape="0">
          <a:gsLst>
            <a:gs pos="0">
              <a:schemeClr val="accent5">
                <a:shade val="50000"/>
                <a:hueOff val="167129"/>
                <a:satOff val="4478"/>
                <a:lumOff val="19726"/>
                <a:alphaOff val="0"/>
                <a:satMod val="103000"/>
                <a:lumMod val="102000"/>
                <a:tint val="94000"/>
              </a:schemeClr>
            </a:gs>
            <a:gs pos="50000">
              <a:schemeClr val="accent5">
                <a:shade val="50000"/>
                <a:hueOff val="167129"/>
                <a:satOff val="4478"/>
                <a:lumOff val="19726"/>
                <a:alphaOff val="0"/>
                <a:satMod val="110000"/>
                <a:lumMod val="100000"/>
                <a:shade val="100000"/>
              </a:schemeClr>
            </a:gs>
            <a:gs pos="100000">
              <a:schemeClr val="accent5">
                <a:shade val="50000"/>
                <a:hueOff val="167129"/>
                <a:satOff val="4478"/>
                <a:lumOff val="1972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0" i="0" kern="1200" dirty="0">
              <a:solidFill>
                <a:schemeClr val="bg1"/>
              </a:solidFill>
              <a:effectLst/>
              <a:latin typeface="Montserrat" panose="00000500000000000000" pitchFamily="2" charset="0"/>
              <a:ea typeface="+mn-ea"/>
              <a:cs typeface="+mn-cs"/>
            </a:rPr>
            <a:t>El flujo de endolinfa inadecuado resultante desvía la cúpula </a:t>
          </a:r>
          <a:r>
            <a:rPr lang="es-MX" sz="1400" b="0" i="0" kern="1200" dirty="0">
              <a:solidFill>
                <a:schemeClr val="bg1"/>
              </a:solidFill>
              <a:effectLst/>
              <a:latin typeface="Montserrat" panose="00000500000000000000" pitchFamily="2" charset="0"/>
              <a:ea typeface="+mn-ea"/>
              <a:cs typeface="+mn-cs"/>
              <a:sym typeface="Wingdings" pitchFamily="2" charset="2"/>
            </a:rPr>
            <a:t></a:t>
          </a:r>
          <a:r>
            <a:rPr lang="es-MX" sz="1400" b="0" i="0" kern="1200" dirty="0">
              <a:solidFill>
                <a:schemeClr val="bg1"/>
              </a:solidFill>
              <a:effectLst/>
              <a:latin typeface="Montserrat" panose="00000500000000000000" pitchFamily="2" charset="0"/>
              <a:ea typeface="+mn-ea"/>
              <a:cs typeface="+mn-cs"/>
            </a:rPr>
            <a:t> modula la actividad de los aferentes vestibulares del canal afectado, causando ataques de vértigo posicional y nistagmo.</a:t>
          </a:r>
          <a:endParaRPr lang="es-CO" sz="1400" i="0" kern="1200" dirty="0">
            <a:solidFill>
              <a:schemeClr val="bg1"/>
            </a:solidFill>
            <a:latin typeface="Montserrat" panose="00000500000000000000" pitchFamily="2" charset="0"/>
          </a:endParaRPr>
        </a:p>
      </dsp:txBody>
      <dsp:txXfrm>
        <a:off x="70316" y="3019824"/>
        <a:ext cx="2862896" cy="16760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92BF8-6C02-4DCF-9045-8453B4549396}">
      <dsp:nvSpPr>
        <dsp:cNvPr id="0" name=""/>
        <dsp:cNvSpPr/>
      </dsp:nvSpPr>
      <dsp:spPr>
        <a:xfrm>
          <a:off x="0" y="12918"/>
          <a:ext cx="5355336" cy="1085760"/>
        </a:xfrm>
        <a:prstGeom prst="roundRect">
          <a:avLst/>
        </a:prstGeom>
        <a:solidFill>
          <a:srgbClr val="152B4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0" i="0" kern="1200" dirty="0" err="1">
              <a:solidFill>
                <a:schemeClr val="bg1"/>
              </a:solidFill>
              <a:effectLst/>
              <a:latin typeface="Montserrat" panose="00000500000000000000" pitchFamily="2" charset="0"/>
            </a:rPr>
            <a:t>Postexposición</a:t>
          </a:r>
          <a:r>
            <a:rPr lang="es-ES" sz="2000" b="0" i="0" kern="1200" dirty="0">
              <a:solidFill>
                <a:schemeClr val="bg1"/>
              </a:solidFill>
              <a:effectLst/>
              <a:latin typeface="Montserrat" panose="00000500000000000000" pitchFamily="2" charset="0"/>
            </a:rPr>
            <a:t> (traumático / tóxico).</a:t>
          </a:r>
          <a:endParaRPr lang="es-CO" sz="2000" kern="1200" dirty="0">
            <a:solidFill>
              <a:schemeClr val="bg1"/>
            </a:solidFill>
            <a:latin typeface="Montserrat" panose="00000500000000000000" pitchFamily="2" charset="0"/>
          </a:endParaRPr>
        </a:p>
      </dsp:txBody>
      <dsp:txXfrm>
        <a:off x="53002" y="65920"/>
        <a:ext cx="5249332" cy="979756"/>
      </dsp:txXfrm>
    </dsp:sp>
    <dsp:sp modelId="{202BE69D-F9B3-4FB9-85B6-02DC1190507B}">
      <dsp:nvSpPr>
        <dsp:cNvPr id="0" name=""/>
        <dsp:cNvSpPr/>
      </dsp:nvSpPr>
      <dsp:spPr>
        <a:xfrm>
          <a:off x="0" y="1265718"/>
          <a:ext cx="5355336" cy="1085760"/>
        </a:xfrm>
        <a:prstGeom prst="roundRect">
          <a:avLst/>
        </a:prstGeom>
        <a:solidFill>
          <a:srgbClr val="152B4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Montserrat" panose="00000500000000000000" pitchFamily="2" charset="0"/>
            </a:rPr>
            <a:t>Espontáneo.</a:t>
          </a:r>
          <a:endParaRPr lang="es-CO" sz="2000" kern="1200" dirty="0">
            <a:latin typeface="Montserrat" panose="00000500000000000000" pitchFamily="2" charset="0"/>
          </a:endParaRPr>
        </a:p>
      </dsp:txBody>
      <dsp:txXfrm>
        <a:off x="53002" y="1318720"/>
        <a:ext cx="5249332" cy="9797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3E256-4F6A-47DA-9B01-29F446161545}">
      <dsp:nvSpPr>
        <dsp:cNvPr id="0" name=""/>
        <dsp:cNvSpPr/>
      </dsp:nvSpPr>
      <dsp:spPr>
        <a:xfrm rot="1748267">
          <a:off x="2101467" y="2922221"/>
          <a:ext cx="844187" cy="67587"/>
        </a:xfrm>
        <a:custGeom>
          <a:avLst/>
          <a:gdLst/>
          <a:ahLst/>
          <a:cxnLst/>
          <a:rect l="0" t="0" r="0" b="0"/>
          <a:pathLst>
            <a:path>
              <a:moveTo>
                <a:pt x="0" y="33793"/>
              </a:moveTo>
              <a:lnTo>
                <a:pt x="844187" y="337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3FFFD3-BBF4-44F5-A82B-B875FEFE5FDC}">
      <dsp:nvSpPr>
        <dsp:cNvPr id="0" name=""/>
        <dsp:cNvSpPr/>
      </dsp:nvSpPr>
      <dsp:spPr>
        <a:xfrm rot="19902416">
          <a:off x="2096657" y="1513577"/>
          <a:ext cx="974778" cy="67587"/>
        </a:xfrm>
        <a:custGeom>
          <a:avLst/>
          <a:gdLst/>
          <a:ahLst/>
          <a:cxnLst/>
          <a:rect l="0" t="0" r="0" b="0"/>
          <a:pathLst>
            <a:path>
              <a:moveTo>
                <a:pt x="0" y="33793"/>
              </a:moveTo>
              <a:lnTo>
                <a:pt x="974778" y="337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DD3C0F-7A99-4840-8E14-0E9F2F9624B8}">
      <dsp:nvSpPr>
        <dsp:cNvPr id="0" name=""/>
        <dsp:cNvSpPr/>
      </dsp:nvSpPr>
      <dsp:spPr>
        <a:xfrm>
          <a:off x="336" y="988556"/>
          <a:ext cx="2534760" cy="2534760"/>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36747C-DA9E-44FB-8B97-B19E12F158A1}">
      <dsp:nvSpPr>
        <dsp:cNvPr id="0" name=""/>
        <dsp:cNvSpPr/>
      </dsp:nvSpPr>
      <dsp:spPr>
        <a:xfrm>
          <a:off x="2928449" y="270584"/>
          <a:ext cx="1418977" cy="14189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latin typeface="Montserrat" panose="00000500000000000000" pitchFamily="2" charset="0"/>
            </a:rPr>
            <a:t>Origen central (ACV fosa posterior).</a:t>
          </a:r>
        </a:p>
      </dsp:txBody>
      <dsp:txXfrm>
        <a:off x="3136253" y="478388"/>
        <a:ext cx="1003369" cy="1003369"/>
      </dsp:txXfrm>
    </dsp:sp>
    <dsp:sp modelId="{6987869C-1418-4757-9764-EA1729712148}">
      <dsp:nvSpPr>
        <dsp:cNvPr id="0" name=""/>
        <dsp:cNvSpPr/>
      </dsp:nvSpPr>
      <dsp:spPr>
        <a:xfrm>
          <a:off x="2796008" y="2771371"/>
          <a:ext cx="1520856" cy="15208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latin typeface="Montserrat" panose="00000500000000000000" pitchFamily="2" charset="0"/>
            </a:rPr>
            <a:t>Origen periférico</a:t>
          </a:r>
        </a:p>
        <a:p>
          <a:pPr marL="0" lvl="0" indent="0" algn="ctr" defTabSz="666750">
            <a:lnSpc>
              <a:spcPct val="90000"/>
            </a:lnSpc>
            <a:spcBef>
              <a:spcPct val="0"/>
            </a:spcBef>
            <a:spcAft>
              <a:spcPct val="35000"/>
            </a:spcAft>
            <a:buNone/>
          </a:pPr>
          <a:r>
            <a:rPr lang="es-ES" sz="1500" kern="1200" dirty="0">
              <a:latin typeface="Montserrat" panose="00000500000000000000" pitchFamily="2" charset="0"/>
            </a:rPr>
            <a:t>(neuritis vestibular).</a:t>
          </a:r>
        </a:p>
      </dsp:txBody>
      <dsp:txXfrm>
        <a:off x="3018732" y="2994095"/>
        <a:ext cx="1075408" cy="10754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315F9-ADED-4ACD-AF13-F618A90A2965}">
      <dsp:nvSpPr>
        <dsp:cNvPr id="0" name=""/>
        <dsp:cNvSpPr/>
      </dsp:nvSpPr>
      <dsp:spPr>
        <a:xfrm>
          <a:off x="306638" y="3040"/>
          <a:ext cx="2311521" cy="13869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Montserrat" panose="00000500000000000000" pitchFamily="2" charset="0"/>
            </a:rPr>
            <a:t>Otoscopia.</a:t>
          </a:r>
        </a:p>
      </dsp:txBody>
      <dsp:txXfrm>
        <a:off x="306638" y="3040"/>
        <a:ext cx="2311521" cy="1386912"/>
      </dsp:txXfrm>
    </dsp:sp>
    <dsp:sp modelId="{6094320E-6689-40A6-A5F6-6F12333B8C8A}">
      <dsp:nvSpPr>
        <dsp:cNvPr id="0" name=""/>
        <dsp:cNvSpPr/>
      </dsp:nvSpPr>
      <dsp:spPr>
        <a:xfrm>
          <a:off x="2849311" y="0"/>
          <a:ext cx="2311521" cy="1386912"/>
        </a:xfrm>
        <a:prstGeom prst="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Montserrat" panose="00000500000000000000" pitchFamily="2" charset="0"/>
            </a:rPr>
            <a:t>Nervios craneales.</a:t>
          </a:r>
        </a:p>
      </dsp:txBody>
      <dsp:txXfrm>
        <a:off x="2849311" y="0"/>
        <a:ext cx="2311521" cy="1386912"/>
      </dsp:txXfrm>
    </dsp:sp>
    <dsp:sp modelId="{5C4BF1D4-F033-403E-B17D-14635EF0C9A3}">
      <dsp:nvSpPr>
        <dsp:cNvPr id="0" name=""/>
        <dsp:cNvSpPr/>
      </dsp:nvSpPr>
      <dsp:spPr>
        <a:xfrm>
          <a:off x="5391984" y="3040"/>
          <a:ext cx="2311521" cy="1386912"/>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Montserrat" panose="00000500000000000000" pitchFamily="2" charset="0"/>
            </a:rPr>
            <a:t>Movimientos oculares.</a:t>
          </a:r>
        </a:p>
      </dsp:txBody>
      <dsp:txXfrm>
        <a:off x="5391984" y="3040"/>
        <a:ext cx="2311521" cy="1386912"/>
      </dsp:txXfrm>
    </dsp:sp>
    <dsp:sp modelId="{4D4AAE60-25C9-478F-BF76-756CCE8DD2CB}">
      <dsp:nvSpPr>
        <dsp:cNvPr id="0" name=""/>
        <dsp:cNvSpPr/>
      </dsp:nvSpPr>
      <dsp:spPr>
        <a:xfrm>
          <a:off x="299137" y="1621105"/>
          <a:ext cx="2311521" cy="1386912"/>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Montserrat" panose="00000500000000000000" pitchFamily="2" charset="0"/>
            </a:rPr>
            <a:t>Examen neurológico.</a:t>
          </a:r>
        </a:p>
      </dsp:txBody>
      <dsp:txXfrm>
        <a:off x="299137" y="1621105"/>
        <a:ext cx="2311521" cy="1386912"/>
      </dsp:txXfrm>
    </dsp:sp>
    <dsp:sp modelId="{7F4EF145-8049-48BF-A611-1AB4E8E202EB}">
      <dsp:nvSpPr>
        <dsp:cNvPr id="0" name=""/>
        <dsp:cNvSpPr/>
      </dsp:nvSpPr>
      <dsp:spPr>
        <a:xfrm>
          <a:off x="2879557" y="1597291"/>
          <a:ext cx="2311521" cy="1386912"/>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i="1" kern="1200" dirty="0">
              <a:latin typeface="Montserrat" panose="00000500000000000000" pitchFamily="2" charset="0"/>
            </a:rPr>
            <a:t>Examen </a:t>
          </a:r>
          <a:r>
            <a:rPr lang="es-ES" sz="2000" b="1" i="1" kern="1200" dirty="0" err="1">
              <a:latin typeface="Montserrat" panose="00000500000000000000" pitchFamily="2" charset="0"/>
            </a:rPr>
            <a:t>oculomotor</a:t>
          </a:r>
          <a:endParaRPr lang="es-ES" sz="2000" b="1" i="1" kern="1200" dirty="0">
            <a:latin typeface="Montserrat" panose="00000500000000000000" pitchFamily="2" charset="0"/>
          </a:endParaRPr>
        </a:p>
        <a:p>
          <a:pPr marL="0" lvl="0" indent="0" algn="ctr" defTabSz="889000">
            <a:lnSpc>
              <a:spcPct val="90000"/>
            </a:lnSpc>
            <a:spcBef>
              <a:spcPct val="0"/>
            </a:spcBef>
            <a:spcAft>
              <a:spcPct val="35000"/>
            </a:spcAft>
            <a:buNone/>
          </a:pPr>
          <a:r>
            <a:rPr lang="es-ES" sz="2000" b="1" i="1" kern="1200" dirty="0">
              <a:latin typeface="Montserrat" panose="00000500000000000000" pitchFamily="2" charset="0"/>
            </a:rPr>
            <a:t>(VOR).</a:t>
          </a:r>
        </a:p>
      </dsp:txBody>
      <dsp:txXfrm>
        <a:off x="2879557" y="1597291"/>
        <a:ext cx="2311521" cy="1386912"/>
      </dsp:txXfrm>
    </dsp:sp>
    <dsp:sp modelId="{DC1A8E6F-1AB3-42B3-8469-5B09F8B9996F}">
      <dsp:nvSpPr>
        <dsp:cNvPr id="0" name=""/>
        <dsp:cNvSpPr/>
      </dsp:nvSpPr>
      <dsp:spPr>
        <a:xfrm>
          <a:off x="2742484" y="3224514"/>
          <a:ext cx="2552866" cy="1386912"/>
        </a:xfrm>
        <a:prstGeom prst="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Montserrat" panose="00000500000000000000" pitchFamily="2" charset="0"/>
            </a:rPr>
            <a:t>Reflejo </a:t>
          </a:r>
          <a:r>
            <a:rPr lang="es-ES" sz="2000" kern="1200" dirty="0" err="1">
              <a:latin typeface="Montserrat" panose="00000500000000000000" pitchFamily="2" charset="0"/>
            </a:rPr>
            <a:t>vestibuloespinal</a:t>
          </a:r>
          <a:r>
            <a:rPr lang="es-ES" sz="2000" kern="1200" dirty="0">
              <a:latin typeface="Montserrat" panose="00000500000000000000" pitchFamily="2" charset="0"/>
            </a:rPr>
            <a:t>.</a:t>
          </a:r>
        </a:p>
      </dsp:txBody>
      <dsp:txXfrm>
        <a:off x="2742484" y="3224514"/>
        <a:ext cx="2552866" cy="1386912"/>
      </dsp:txXfrm>
    </dsp:sp>
    <dsp:sp modelId="{1D8C978D-6E70-4546-811C-877917F4CD64}">
      <dsp:nvSpPr>
        <dsp:cNvPr id="0" name=""/>
        <dsp:cNvSpPr/>
      </dsp:nvSpPr>
      <dsp:spPr>
        <a:xfrm>
          <a:off x="5395914" y="1597301"/>
          <a:ext cx="2311521" cy="1386912"/>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Montserrat" panose="00000500000000000000" pitchFamily="2" charset="0"/>
            </a:rPr>
            <a:t>Pruebas posicionales.</a:t>
          </a:r>
        </a:p>
      </dsp:txBody>
      <dsp:txXfrm>
        <a:off x="5395914" y="1597301"/>
        <a:ext cx="2311521" cy="13869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F2C2C-8DA7-416C-97B3-43946C013661}" type="datetimeFigureOut">
              <a:rPr lang="es-CO" smtClean="0"/>
              <a:t>8/04/2021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97EE3-D909-4402-8B70-D70D8CF8DA19}" type="slidenum">
              <a:rPr lang="es-CO" smtClean="0"/>
              <a:t>‹Nº›</a:t>
            </a:fld>
            <a:endParaRPr lang="es-CO"/>
          </a:p>
        </p:txBody>
      </p:sp>
    </p:spTree>
    <p:extLst>
      <p:ext uri="{BB962C8B-B14F-4D97-AF65-F5344CB8AC3E}">
        <p14:creationId xmlns:p14="http://schemas.microsoft.com/office/powerpoint/2010/main" val="2646057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linicalkey-com.ces.idm.oclc.org/tbl3"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linicalkey-com.ces.idm.oclc.org/tbl3"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clinicalkey-com.ces.idm.oclc.org/tbl4"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linicalkey-com.ces.idm.oclc.org/tbl3"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linicalkey-com.ces.idm.oclc.org/tbl4"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linicalkey-com.ces.idm.oclc.org/tbl4"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clinicalkey-com.ces.idm.oclc.org/tbl3"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linicalkey-com.ces.idm.oclc.org/tbl3"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clinicalkey-com.ces.idm.oclc.org/tbl4"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rontiersin.org/articles/10.3389/fneur.2016.00125/full#B6"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www.frontiersin.org/articles/10.3389/fneur.2016.00125/full#B8" TargetMode="External"/><Relationship Id="rId4" Type="http://schemas.openxmlformats.org/officeDocument/2006/relationships/hyperlink" Target="https://www.frontiersin.org/articles/10.3389/fneur.2016.00125/full#B7"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www.frontiersin.org/articles/10.3389/fneur.2016.00125/full#B12" TargetMode="External"/><Relationship Id="rId3" Type="http://schemas.openxmlformats.org/officeDocument/2006/relationships/hyperlink" Target="https://www.frontiersin.org/articles/10.3389/fneur.2016.00125/full#B1" TargetMode="External"/><Relationship Id="rId7" Type="http://schemas.openxmlformats.org/officeDocument/2006/relationships/hyperlink" Target="https://www.frontiersin.org/articles/10.3389/fneur.2016.00125/full#B16"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www.frontiersin.org/articles/10.3389/fneur.2016.00125/full#B18" TargetMode="External"/><Relationship Id="rId5" Type="http://schemas.openxmlformats.org/officeDocument/2006/relationships/hyperlink" Target="https://www.frontiersin.org/articles/10.3389/fneur.2016.00125/full#B14" TargetMode="External"/><Relationship Id="rId4" Type="http://schemas.openxmlformats.org/officeDocument/2006/relationships/hyperlink" Target="https://www.frontiersin.org/articles/10.3389/fneur.2016.00125/full#B3"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linicalkey-com.ces.idm.oclc.org/fig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linicalkey-com.ces.idm.oclc.org/fig1"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clinicalkey-com.ces.idm.oclc.org/tbl2" TargetMode="External"/><Relationship Id="rId4" Type="http://schemas.openxmlformats.org/officeDocument/2006/relationships/hyperlink" Target="https://www-clinicalkey-com.ces.idm.oclc.org/fig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b="0" i="0" dirty="0" err="1">
                <a:solidFill>
                  <a:srgbClr val="212121"/>
                </a:solidFill>
                <a:effectLst/>
                <a:latin typeface="BlinkMacSystemFont"/>
              </a:rPr>
              <a:t>Welgampola</a:t>
            </a:r>
            <a:r>
              <a:rPr lang="es-CO" b="0" i="0" dirty="0">
                <a:solidFill>
                  <a:srgbClr val="212121"/>
                </a:solidFill>
                <a:effectLst/>
                <a:latin typeface="BlinkMacSystemFont"/>
              </a:rPr>
              <a:t> MS, Young AS, </a:t>
            </a:r>
            <a:r>
              <a:rPr lang="es-CO" b="0" i="0" dirty="0" err="1">
                <a:solidFill>
                  <a:srgbClr val="212121"/>
                </a:solidFill>
                <a:effectLst/>
                <a:latin typeface="BlinkMacSystemFont"/>
              </a:rPr>
              <a:t>Pogson</a:t>
            </a:r>
            <a:r>
              <a:rPr lang="es-CO" b="0" i="0" dirty="0">
                <a:solidFill>
                  <a:srgbClr val="212121"/>
                </a:solidFill>
                <a:effectLst/>
                <a:latin typeface="BlinkMacSystemFont"/>
              </a:rPr>
              <a:t> JM, Bradshaw AP, </a:t>
            </a:r>
            <a:r>
              <a:rPr lang="es-CO" b="0" i="0" dirty="0" err="1">
                <a:solidFill>
                  <a:srgbClr val="212121"/>
                </a:solidFill>
                <a:effectLst/>
                <a:latin typeface="BlinkMacSystemFont"/>
              </a:rPr>
              <a:t>Halmagyi</a:t>
            </a:r>
            <a:r>
              <a:rPr lang="es-CO" b="0" i="0" dirty="0">
                <a:solidFill>
                  <a:srgbClr val="212121"/>
                </a:solidFill>
                <a:effectLst/>
                <a:latin typeface="BlinkMacSystemFont"/>
              </a:rPr>
              <a:t> GM. </a:t>
            </a:r>
            <a:r>
              <a:rPr lang="es-CO" b="0" i="0" dirty="0" err="1">
                <a:solidFill>
                  <a:srgbClr val="212121"/>
                </a:solidFill>
                <a:effectLst/>
                <a:latin typeface="BlinkMacSystemFont"/>
              </a:rPr>
              <a:t>Dizziness</a:t>
            </a:r>
            <a:r>
              <a:rPr lang="es-CO" b="0" i="0" dirty="0">
                <a:solidFill>
                  <a:srgbClr val="212121"/>
                </a:solidFill>
                <a:effectLst/>
                <a:latin typeface="BlinkMacSystemFont"/>
              </a:rPr>
              <a:t> </a:t>
            </a:r>
            <a:r>
              <a:rPr lang="es-CO" b="0" i="0" dirty="0" err="1">
                <a:solidFill>
                  <a:srgbClr val="212121"/>
                </a:solidFill>
                <a:effectLst/>
                <a:latin typeface="BlinkMacSystemFont"/>
              </a:rPr>
              <a:t>demystified</a:t>
            </a:r>
            <a:r>
              <a:rPr lang="es-CO" b="0" i="0" dirty="0">
                <a:solidFill>
                  <a:srgbClr val="212121"/>
                </a:solidFill>
                <a:effectLst/>
                <a:latin typeface="BlinkMacSystemFont"/>
              </a:rPr>
              <a:t>. </a:t>
            </a:r>
            <a:r>
              <a:rPr lang="es-CO" b="0" i="0" dirty="0" err="1">
                <a:solidFill>
                  <a:srgbClr val="212121"/>
                </a:solidFill>
                <a:effectLst/>
                <a:latin typeface="BlinkMacSystemFont"/>
              </a:rPr>
              <a:t>Pract</a:t>
            </a:r>
            <a:r>
              <a:rPr lang="es-CO" b="0" i="0" dirty="0">
                <a:solidFill>
                  <a:srgbClr val="212121"/>
                </a:solidFill>
                <a:effectLst/>
                <a:latin typeface="BlinkMacSystemFont"/>
              </a:rPr>
              <a:t> Neurol. 2019 Dec;19(6):492-501. </a:t>
            </a:r>
            <a:r>
              <a:rPr lang="es-CO" b="0" i="0" dirty="0" err="1">
                <a:solidFill>
                  <a:srgbClr val="212121"/>
                </a:solidFill>
                <a:effectLst/>
                <a:latin typeface="BlinkMacSystemFont"/>
              </a:rPr>
              <a:t>doi</a:t>
            </a:r>
            <a:r>
              <a:rPr lang="es-CO" b="0" i="0" dirty="0">
                <a:solidFill>
                  <a:srgbClr val="212121"/>
                </a:solidFill>
                <a:effectLst/>
                <a:latin typeface="BlinkMacSystemFont"/>
              </a:rPr>
              <a:t>: 10.1136/practneurol-2019-002199. </a:t>
            </a:r>
            <a:r>
              <a:rPr lang="es-CO" b="0" i="0" dirty="0" err="1">
                <a:solidFill>
                  <a:srgbClr val="212121"/>
                </a:solidFill>
                <a:effectLst/>
                <a:latin typeface="BlinkMacSystemFont"/>
              </a:rPr>
              <a:t>Epub</a:t>
            </a:r>
            <a:r>
              <a:rPr lang="es-CO" b="0" i="0" dirty="0">
                <a:solidFill>
                  <a:srgbClr val="212121"/>
                </a:solidFill>
                <a:effectLst/>
                <a:latin typeface="BlinkMacSystemFont"/>
              </a:rPr>
              <a:t> 2019 Jul 20. PMID: 31326945.</a:t>
            </a:r>
          </a:p>
          <a:p>
            <a:endParaRPr lang="es-CO" b="0" i="0" dirty="0">
              <a:solidFill>
                <a:srgbClr val="212121"/>
              </a:solidFill>
              <a:effectLst/>
              <a:latin typeface="BlinkMacSystemFont"/>
            </a:endParaRPr>
          </a:p>
          <a:p>
            <a:r>
              <a:rPr lang="en-US" b="0" i="0" dirty="0" err="1">
                <a:solidFill>
                  <a:srgbClr val="212121"/>
                </a:solidFill>
                <a:effectLst/>
                <a:latin typeface="BlinkMacSystemFont"/>
              </a:rPr>
              <a:t>Dommaraju</a:t>
            </a:r>
            <a:r>
              <a:rPr lang="en-US" b="0" i="0" dirty="0">
                <a:solidFill>
                  <a:srgbClr val="212121"/>
                </a:solidFill>
                <a:effectLst/>
                <a:latin typeface="BlinkMacSystemFont"/>
              </a:rPr>
              <a:t> S, </a:t>
            </a:r>
            <a:r>
              <a:rPr lang="en-US" b="0" i="0" dirty="0" err="1">
                <a:solidFill>
                  <a:srgbClr val="212121"/>
                </a:solidFill>
                <a:effectLst/>
                <a:latin typeface="BlinkMacSystemFont"/>
              </a:rPr>
              <a:t>Perera</a:t>
            </a:r>
            <a:r>
              <a:rPr lang="en-US" b="0" i="0" dirty="0">
                <a:solidFill>
                  <a:srgbClr val="212121"/>
                </a:solidFill>
                <a:effectLst/>
                <a:latin typeface="BlinkMacSystemFont"/>
              </a:rPr>
              <a:t> E. An approach to vertigo in general practice. Aust Fam Physician. 2016 Apr;45(4):190-4. PMID: 27052132.</a:t>
            </a:r>
          </a:p>
          <a:p>
            <a:endParaRPr lang="en-US" b="0" i="0" dirty="0">
              <a:solidFill>
                <a:srgbClr val="212121"/>
              </a:solidFill>
              <a:effectLst/>
              <a:latin typeface="BlinkMacSystemFont"/>
            </a:endParaRPr>
          </a:p>
          <a:p>
            <a:r>
              <a:rPr lang="en-US" b="0" i="0" dirty="0" err="1">
                <a:solidFill>
                  <a:srgbClr val="212121"/>
                </a:solidFill>
                <a:effectLst/>
                <a:latin typeface="BlinkMacSystemFont"/>
              </a:rPr>
              <a:t>Wipperman</a:t>
            </a:r>
            <a:r>
              <a:rPr lang="en-US" b="0" i="0" dirty="0">
                <a:solidFill>
                  <a:srgbClr val="212121"/>
                </a:solidFill>
                <a:effectLst/>
                <a:latin typeface="BlinkMacSystemFont"/>
              </a:rPr>
              <a:t> J. Dizziness and vertigo. Prim Care. 2014 Mar;41(1):115-31. </a:t>
            </a:r>
            <a:r>
              <a:rPr lang="en-US" b="0" i="0" dirty="0" err="1">
                <a:solidFill>
                  <a:srgbClr val="212121"/>
                </a:solidFill>
                <a:effectLst/>
                <a:latin typeface="BlinkMacSystemFont"/>
              </a:rPr>
              <a:t>doi</a:t>
            </a:r>
            <a:r>
              <a:rPr lang="en-US" b="0" i="0" dirty="0">
                <a:solidFill>
                  <a:srgbClr val="212121"/>
                </a:solidFill>
                <a:effectLst/>
                <a:latin typeface="BlinkMacSystemFont"/>
              </a:rPr>
              <a:t>: 10.1016/j.pop.2013.10.004. PMID: 24439886.</a:t>
            </a:r>
          </a:p>
          <a:p>
            <a:endParaRPr lang="en-US" b="0" i="0" dirty="0">
              <a:solidFill>
                <a:srgbClr val="212121"/>
              </a:solidFill>
              <a:effectLst/>
              <a:latin typeface="BlinkMacSystemFont"/>
            </a:endParaRPr>
          </a:p>
          <a:p>
            <a:r>
              <a:rPr lang="es-CO" b="0" i="0" dirty="0">
                <a:solidFill>
                  <a:srgbClr val="212121"/>
                </a:solidFill>
                <a:effectLst/>
                <a:latin typeface="BlinkMacSystemFont"/>
              </a:rPr>
              <a:t>Newman-</a:t>
            </a:r>
            <a:r>
              <a:rPr lang="es-CO" b="0" i="0" dirty="0" err="1">
                <a:solidFill>
                  <a:srgbClr val="212121"/>
                </a:solidFill>
                <a:effectLst/>
                <a:latin typeface="BlinkMacSystemFont"/>
              </a:rPr>
              <a:t>Toker</a:t>
            </a:r>
            <a:r>
              <a:rPr lang="es-CO" b="0" i="0" dirty="0">
                <a:solidFill>
                  <a:srgbClr val="212121"/>
                </a:solidFill>
                <a:effectLst/>
                <a:latin typeface="BlinkMacSystemFont"/>
              </a:rPr>
              <a:t> DE, </a:t>
            </a:r>
            <a:r>
              <a:rPr lang="es-CO" b="0" i="0" dirty="0" err="1">
                <a:solidFill>
                  <a:srgbClr val="212121"/>
                </a:solidFill>
                <a:effectLst/>
                <a:latin typeface="BlinkMacSystemFont"/>
              </a:rPr>
              <a:t>Edlow</a:t>
            </a:r>
            <a:r>
              <a:rPr lang="es-CO" b="0" i="0" dirty="0">
                <a:solidFill>
                  <a:srgbClr val="212121"/>
                </a:solidFill>
                <a:effectLst/>
                <a:latin typeface="BlinkMacSystemFont"/>
              </a:rPr>
              <a:t> JA. </a:t>
            </a:r>
            <a:r>
              <a:rPr lang="es-CO" b="0" i="0" dirty="0" err="1">
                <a:solidFill>
                  <a:srgbClr val="212121"/>
                </a:solidFill>
                <a:effectLst/>
                <a:latin typeface="BlinkMacSystemFont"/>
              </a:rPr>
              <a:t>TiTrATE</a:t>
            </a:r>
            <a:r>
              <a:rPr lang="es-CO" b="0" i="0" dirty="0">
                <a:solidFill>
                  <a:srgbClr val="212121"/>
                </a:solidFill>
                <a:effectLst/>
                <a:latin typeface="BlinkMacSystemFont"/>
              </a:rPr>
              <a:t>: A Novel, </a:t>
            </a:r>
            <a:r>
              <a:rPr lang="es-CO" b="0" i="0" dirty="0" err="1">
                <a:solidFill>
                  <a:srgbClr val="212121"/>
                </a:solidFill>
                <a:effectLst/>
                <a:latin typeface="BlinkMacSystemFont"/>
              </a:rPr>
              <a:t>Evidence-Based</a:t>
            </a:r>
            <a:r>
              <a:rPr lang="es-CO" b="0" i="0" dirty="0">
                <a:solidFill>
                  <a:srgbClr val="212121"/>
                </a:solidFill>
                <a:effectLst/>
                <a:latin typeface="BlinkMacSystemFont"/>
              </a:rPr>
              <a:t> </a:t>
            </a:r>
            <a:r>
              <a:rPr lang="es-CO" b="0" i="0" dirty="0" err="1">
                <a:solidFill>
                  <a:srgbClr val="212121"/>
                </a:solidFill>
                <a:effectLst/>
                <a:latin typeface="BlinkMacSystemFont"/>
              </a:rPr>
              <a:t>Approach</a:t>
            </a:r>
            <a:r>
              <a:rPr lang="es-CO" b="0" i="0" dirty="0">
                <a:solidFill>
                  <a:srgbClr val="212121"/>
                </a:solidFill>
                <a:effectLst/>
                <a:latin typeface="BlinkMacSystemFont"/>
              </a:rPr>
              <a:t> </a:t>
            </a:r>
            <a:r>
              <a:rPr lang="es-CO" b="0" i="0" dirty="0" err="1">
                <a:solidFill>
                  <a:srgbClr val="212121"/>
                </a:solidFill>
                <a:effectLst/>
                <a:latin typeface="BlinkMacSystemFont"/>
              </a:rPr>
              <a:t>to</a:t>
            </a:r>
            <a:r>
              <a:rPr lang="es-CO" b="0" i="0" dirty="0">
                <a:solidFill>
                  <a:srgbClr val="212121"/>
                </a:solidFill>
                <a:effectLst/>
                <a:latin typeface="BlinkMacSystemFont"/>
              </a:rPr>
              <a:t> </a:t>
            </a:r>
            <a:r>
              <a:rPr lang="es-CO" b="0" i="0" dirty="0" err="1">
                <a:solidFill>
                  <a:srgbClr val="212121"/>
                </a:solidFill>
                <a:effectLst/>
                <a:latin typeface="BlinkMacSystemFont"/>
              </a:rPr>
              <a:t>Diagnosing</a:t>
            </a:r>
            <a:r>
              <a:rPr lang="es-CO" b="0" i="0" dirty="0">
                <a:solidFill>
                  <a:srgbClr val="212121"/>
                </a:solidFill>
                <a:effectLst/>
                <a:latin typeface="BlinkMacSystemFont"/>
              </a:rPr>
              <a:t> </a:t>
            </a:r>
            <a:r>
              <a:rPr lang="es-CO" b="0" i="0" dirty="0" err="1">
                <a:solidFill>
                  <a:srgbClr val="212121"/>
                </a:solidFill>
                <a:effectLst/>
                <a:latin typeface="BlinkMacSystemFont"/>
              </a:rPr>
              <a:t>Acute</a:t>
            </a:r>
            <a:r>
              <a:rPr lang="es-CO" b="0" i="0" dirty="0">
                <a:solidFill>
                  <a:srgbClr val="212121"/>
                </a:solidFill>
                <a:effectLst/>
                <a:latin typeface="BlinkMacSystemFont"/>
              </a:rPr>
              <a:t> </a:t>
            </a:r>
            <a:r>
              <a:rPr lang="es-CO" b="0" i="0" dirty="0" err="1">
                <a:solidFill>
                  <a:srgbClr val="212121"/>
                </a:solidFill>
                <a:effectLst/>
                <a:latin typeface="BlinkMacSystemFont"/>
              </a:rPr>
              <a:t>Dizziness</a:t>
            </a:r>
            <a:r>
              <a:rPr lang="es-CO" b="0" i="0" dirty="0">
                <a:solidFill>
                  <a:srgbClr val="212121"/>
                </a:solidFill>
                <a:effectLst/>
                <a:latin typeface="BlinkMacSystemFont"/>
              </a:rPr>
              <a:t> and </a:t>
            </a:r>
            <a:r>
              <a:rPr lang="es-CO" b="0" i="0" dirty="0" err="1">
                <a:solidFill>
                  <a:srgbClr val="212121"/>
                </a:solidFill>
                <a:effectLst/>
                <a:latin typeface="BlinkMacSystemFont"/>
              </a:rPr>
              <a:t>Vertigo</a:t>
            </a:r>
            <a:r>
              <a:rPr lang="es-CO" b="0" i="0" dirty="0">
                <a:solidFill>
                  <a:srgbClr val="212121"/>
                </a:solidFill>
                <a:effectLst/>
                <a:latin typeface="BlinkMacSystemFont"/>
              </a:rPr>
              <a:t>. Neurol Clin. 2015 Aug;33(3):577-99, </a:t>
            </a:r>
            <a:r>
              <a:rPr lang="es-CO" b="0" i="0" dirty="0" err="1">
                <a:solidFill>
                  <a:srgbClr val="212121"/>
                </a:solidFill>
                <a:effectLst/>
                <a:latin typeface="BlinkMacSystemFont"/>
              </a:rPr>
              <a:t>viii</a:t>
            </a:r>
            <a:r>
              <a:rPr lang="es-CO" b="0" i="0" dirty="0">
                <a:solidFill>
                  <a:srgbClr val="212121"/>
                </a:solidFill>
                <a:effectLst/>
                <a:latin typeface="BlinkMacSystemFont"/>
              </a:rPr>
              <a:t>. </a:t>
            </a:r>
            <a:r>
              <a:rPr lang="es-CO" b="0" i="0" dirty="0" err="1">
                <a:solidFill>
                  <a:srgbClr val="212121"/>
                </a:solidFill>
                <a:effectLst/>
                <a:latin typeface="BlinkMacSystemFont"/>
              </a:rPr>
              <a:t>doi</a:t>
            </a:r>
            <a:r>
              <a:rPr lang="es-CO" b="0" i="0" dirty="0">
                <a:solidFill>
                  <a:srgbClr val="212121"/>
                </a:solidFill>
                <a:effectLst/>
                <a:latin typeface="BlinkMacSystemFont"/>
              </a:rPr>
              <a:t>: 10.1016/j.ncl.2015.04.011. PMID: 26231273; PMCID: PMC4522574.</a:t>
            </a:r>
            <a:endParaRPr lang="en-US" b="0" i="0" dirty="0">
              <a:solidFill>
                <a:srgbClr val="212121"/>
              </a:solidFill>
              <a:effectLst/>
              <a:latin typeface="BlinkMacSystemFont"/>
            </a:endParaRPr>
          </a:p>
          <a:p>
            <a:endParaRPr lang="en-US" b="0" i="0" dirty="0">
              <a:solidFill>
                <a:srgbClr val="212121"/>
              </a:solidFill>
              <a:effectLst/>
              <a:latin typeface="BlinkMacSystemFont"/>
            </a:endParaRPr>
          </a:p>
          <a:p>
            <a:r>
              <a:rPr lang="es-CO" b="0" i="0" dirty="0">
                <a:solidFill>
                  <a:srgbClr val="212121"/>
                </a:solidFill>
                <a:effectLst/>
                <a:latin typeface="BlinkMacSystemFont"/>
              </a:rPr>
              <a:t>Young P, Castillo-Bustamante M, Almirón CJ, </a:t>
            </a:r>
            <a:r>
              <a:rPr lang="es-CO" b="0" i="0" dirty="0" err="1">
                <a:solidFill>
                  <a:srgbClr val="212121"/>
                </a:solidFill>
                <a:effectLst/>
                <a:latin typeface="BlinkMacSystemFont"/>
              </a:rPr>
              <a:t>Bruetman</a:t>
            </a:r>
            <a:r>
              <a:rPr lang="es-CO" b="0" i="0" dirty="0">
                <a:solidFill>
                  <a:srgbClr val="212121"/>
                </a:solidFill>
                <a:effectLst/>
                <a:latin typeface="BlinkMacSystemFont"/>
              </a:rPr>
              <a:t> JE, Finn BC, Ricardo MA, </a:t>
            </a:r>
            <a:r>
              <a:rPr lang="es-CO" b="0" i="0" dirty="0" err="1">
                <a:solidFill>
                  <a:srgbClr val="212121"/>
                </a:solidFill>
                <a:effectLst/>
                <a:latin typeface="BlinkMacSystemFont"/>
              </a:rPr>
              <a:t>Binetti</a:t>
            </a:r>
            <a:r>
              <a:rPr lang="es-CO" b="0" i="0" dirty="0">
                <a:solidFill>
                  <a:srgbClr val="212121"/>
                </a:solidFill>
                <a:effectLst/>
                <a:latin typeface="BlinkMacSystemFont"/>
              </a:rPr>
              <a:t> AC. Enfoque del paciente con vértigo [</a:t>
            </a:r>
            <a:r>
              <a:rPr lang="es-CO" b="0" i="0" dirty="0" err="1">
                <a:solidFill>
                  <a:srgbClr val="212121"/>
                </a:solidFill>
                <a:effectLst/>
                <a:latin typeface="BlinkMacSystemFont"/>
              </a:rPr>
              <a:t>Approach</a:t>
            </a:r>
            <a:r>
              <a:rPr lang="es-CO" b="0" i="0" dirty="0">
                <a:solidFill>
                  <a:srgbClr val="212121"/>
                </a:solidFill>
                <a:effectLst/>
                <a:latin typeface="BlinkMacSystemFont"/>
              </a:rPr>
              <a:t> </a:t>
            </a:r>
            <a:r>
              <a:rPr lang="es-CO" b="0" i="0" dirty="0" err="1">
                <a:solidFill>
                  <a:srgbClr val="212121"/>
                </a:solidFill>
                <a:effectLst/>
                <a:latin typeface="BlinkMacSystemFont"/>
              </a:rPr>
              <a:t>to</a:t>
            </a:r>
            <a:r>
              <a:rPr lang="es-CO" b="0" i="0" dirty="0">
                <a:solidFill>
                  <a:srgbClr val="212121"/>
                </a:solidFill>
                <a:effectLst/>
                <a:latin typeface="BlinkMacSystemFont"/>
              </a:rPr>
              <a:t> </a:t>
            </a:r>
            <a:r>
              <a:rPr lang="es-CO" b="0" i="0" dirty="0" err="1">
                <a:solidFill>
                  <a:srgbClr val="212121"/>
                </a:solidFill>
                <a:effectLst/>
                <a:latin typeface="BlinkMacSystemFont"/>
              </a:rPr>
              <a:t>patients</a:t>
            </a:r>
            <a:r>
              <a:rPr lang="es-CO" b="0" i="0" dirty="0">
                <a:solidFill>
                  <a:srgbClr val="212121"/>
                </a:solidFill>
                <a:effectLst/>
                <a:latin typeface="BlinkMacSystemFont"/>
              </a:rPr>
              <a:t> </a:t>
            </a:r>
            <a:r>
              <a:rPr lang="es-CO" b="0" i="0" dirty="0" err="1">
                <a:solidFill>
                  <a:srgbClr val="212121"/>
                </a:solidFill>
                <a:effectLst/>
                <a:latin typeface="BlinkMacSystemFont"/>
              </a:rPr>
              <a:t>with</a:t>
            </a:r>
            <a:r>
              <a:rPr lang="es-CO" b="0" i="0" dirty="0">
                <a:solidFill>
                  <a:srgbClr val="212121"/>
                </a:solidFill>
                <a:effectLst/>
                <a:latin typeface="BlinkMacSystemFont"/>
              </a:rPr>
              <a:t> </a:t>
            </a:r>
            <a:r>
              <a:rPr lang="es-CO" b="0" i="0" dirty="0" err="1">
                <a:solidFill>
                  <a:srgbClr val="212121"/>
                </a:solidFill>
                <a:effectLst/>
                <a:latin typeface="BlinkMacSystemFont"/>
              </a:rPr>
              <a:t>vertigo</a:t>
            </a:r>
            <a:r>
              <a:rPr lang="es-CO" b="0" i="0" dirty="0">
                <a:solidFill>
                  <a:srgbClr val="212121"/>
                </a:solidFill>
                <a:effectLst/>
                <a:latin typeface="BlinkMacSystemFont"/>
              </a:rPr>
              <a:t>]. Medicina (B Aires). 2018;78(6):410-416. </a:t>
            </a:r>
            <a:r>
              <a:rPr lang="es-CO" b="0" i="0" dirty="0" err="1">
                <a:solidFill>
                  <a:srgbClr val="212121"/>
                </a:solidFill>
                <a:effectLst/>
                <a:latin typeface="BlinkMacSystemFont"/>
              </a:rPr>
              <a:t>Spanish</a:t>
            </a:r>
            <a:r>
              <a:rPr lang="es-CO" b="0" i="0" dirty="0">
                <a:solidFill>
                  <a:srgbClr val="212121"/>
                </a:solidFill>
                <a:effectLst/>
                <a:latin typeface="BlinkMacSystemFont"/>
              </a:rPr>
              <a:t>. PMID: 30504108</a:t>
            </a:r>
          </a:p>
          <a:p>
            <a:endParaRPr lang="es-CO" b="0" i="0" dirty="0">
              <a:solidFill>
                <a:srgbClr val="212121"/>
              </a:solidFill>
              <a:effectLst/>
              <a:latin typeface="BlinkMacSystemFont"/>
            </a:endParaRPr>
          </a:p>
          <a:p>
            <a:r>
              <a:rPr lang="en-US" b="0" i="0" dirty="0">
                <a:solidFill>
                  <a:srgbClr val="212121"/>
                </a:solidFill>
                <a:effectLst/>
                <a:latin typeface="BlinkMacSystemFont"/>
              </a:rPr>
              <a:t>Muncie HL, </a:t>
            </a:r>
            <a:r>
              <a:rPr lang="en-US" b="0" i="0" dirty="0" err="1">
                <a:solidFill>
                  <a:srgbClr val="212121"/>
                </a:solidFill>
                <a:effectLst/>
                <a:latin typeface="BlinkMacSystemFont"/>
              </a:rPr>
              <a:t>Sirmans</a:t>
            </a:r>
            <a:r>
              <a:rPr lang="en-US" b="0" i="0" dirty="0">
                <a:solidFill>
                  <a:srgbClr val="212121"/>
                </a:solidFill>
                <a:effectLst/>
                <a:latin typeface="BlinkMacSystemFont"/>
              </a:rPr>
              <a:t> SM, James E. Dizziness: Approach to Evaluation and Management. Am Fam Physician. 2017 Feb 1;95(3):154-162. PMID: 28145669.</a:t>
            </a:r>
          </a:p>
          <a:p>
            <a:endParaRPr lang="en-US" b="0" i="0" dirty="0">
              <a:solidFill>
                <a:srgbClr val="212121"/>
              </a:solidFill>
              <a:effectLst/>
              <a:latin typeface="BlinkMacSystemFont"/>
            </a:endParaRPr>
          </a:p>
          <a:p>
            <a:r>
              <a:rPr lang="es-CO" b="0" i="0" dirty="0" err="1">
                <a:solidFill>
                  <a:srgbClr val="212121"/>
                </a:solidFill>
                <a:effectLst/>
                <a:latin typeface="BlinkMacSystemFont"/>
              </a:rPr>
              <a:t>Bisdorff</a:t>
            </a:r>
            <a:r>
              <a:rPr lang="es-CO" b="0" i="0" dirty="0">
                <a:solidFill>
                  <a:srgbClr val="212121"/>
                </a:solidFill>
                <a:effectLst/>
                <a:latin typeface="BlinkMacSystemFont"/>
              </a:rPr>
              <a:t> AR, </a:t>
            </a:r>
            <a:r>
              <a:rPr lang="es-CO" b="0" i="0" dirty="0" err="1">
                <a:solidFill>
                  <a:srgbClr val="212121"/>
                </a:solidFill>
                <a:effectLst/>
                <a:latin typeface="BlinkMacSystemFont"/>
              </a:rPr>
              <a:t>Staab</a:t>
            </a:r>
            <a:r>
              <a:rPr lang="es-CO" b="0" i="0" dirty="0">
                <a:solidFill>
                  <a:srgbClr val="212121"/>
                </a:solidFill>
                <a:effectLst/>
                <a:latin typeface="BlinkMacSystemFont"/>
              </a:rPr>
              <a:t> JP, Newman-</a:t>
            </a:r>
            <a:r>
              <a:rPr lang="es-CO" b="0" i="0" dirty="0" err="1">
                <a:solidFill>
                  <a:srgbClr val="212121"/>
                </a:solidFill>
                <a:effectLst/>
                <a:latin typeface="BlinkMacSystemFont"/>
              </a:rPr>
              <a:t>Toker</a:t>
            </a:r>
            <a:r>
              <a:rPr lang="es-CO" b="0" i="0" dirty="0">
                <a:solidFill>
                  <a:srgbClr val="212121"/>
                </a:solidFill>
                <a:effectLst/>
                <a:latin typeface="BlinkMacSystemFont"/>
              </a:rPr>
              <a:t> DE. </a:t>
            </a:r>
            <a:r>
              <a:rPr lang="es-CO" b="0" i="0" dirty="0" err="1">
                <a:solidFill>
                  <a:srgbClr val="212121"/>
                </a:solidFill>
                <a:effectLst/>
                <a:latin typeface="BlinkMacSystemFont"/>
              </a:rPr>
              <a:t>Overview</a:t>
            </a:r>
            <a:r>
              <a:rPr lang="es-CO" b="0" i="0" dirty="0">
                <a:solidFill>
                  <a:srgbClr val="212121"/>
                </a:solidFill>
                <a:effectLst/>
                <a:latin typeface="BlinkMacSystemFont"/>
              </a:rPr>
              <a:t> </a:t>
            </a:r>
            <a:r>
              <a:rPr lang="es-CO" b="0" i="0" dirty="0" err="1">
                <a:solidFill>
                  <a:srgbClr val="212121"/>
                </a:solidFill>
                <a:effectLst/>
                <a:latin typeface="BlinkMacSystemFont"/>
              </a:rPr>
              <a:t>of</a:t>
            </a:r>
            <a:r>
              <a:rPr lang="es-CO" b="0" i="0" dirty="0">
                <a:solidFill>
                  <a:srgbClr val="212121"/>
                </a:solidFill>
                <a:effectLst/>
                <a:latin typeface="BlinkMacSystemFont"/>
              </a:rPr>
              <a:t> </a:t>
            </a:r>
            <a:r>
              <a:rPr lang="es-CO" b="0" i="0" dirty="0" err="1">
                <a:solidFill>
                  <a:srgbClr val="212121"/>
                </a:solidFill>
                <a:effectLst/>
                <a:latin typeface="BlinkMacSystemFont"/>
              </a:rPr>
              <a:t>the</a:t>
            </a:r>
            <a:r>
              <a:rPr lang="es-CO" b="0" i="0" dirty="0">
                <a:solidFill>
                  <a:srgbClr val="212121"/>
                </a:solidFill>
                <a:effectLst/>
                <a:latin typeface="BlinkMacSystemFont"/>
              </a:rPr>
              <a:t> International </a:t>
            </a:r>
            <a:r>
              <a:rPr lang="es-CO" b="0" i="0" dirty="0" err="1">
                <a:solidFill>
                  <a:srgbClr val="212121"/>
                </a:solidFill>
                <a:effectLst/>
                <a:latin typeface="BlinkMacSystemFont"/>
              </a:rPr>
              <a:t>Classification</a:t>
            </a:r>
            <a:r>
              <a:rPr lang="es-CO" b="0" i="0" dirty="0">
                <a:solidFill>
                  <a:srgbClr val="212121"/>
                </a:solidFill>
                <a:effectLst/>
                <a:latin typeface="BlinkMacSystemFont"/>
              </a:rPr>
              <a:t> </a:t>
            </a:r>
            <a:r>
              <a:rPr lang="es-CO" b="0" i="0" dirty="0" err="1">
                <a:solidFill>
                  <a:srgbClr val="212121"/>
                </a:solidFill>
                <a:effectLst/>
                <a:latin typeface="BlinkMacSystemFont"/>
              </a:rPr>
              <a:t>of</a:t>
            </a:r>
            <a:r>
              <a:rPr lang="es-CO" b="0" i="0" dirty="0">
                <a:solidFill>
                  <a:srgbClr val="212121"/>
                </a:solidFill>
                <a:effectLst/>
                <a:latin typeface="BlinkMacSystemFont"/>
              </a:rPr>
              <a:t> Vestibular </a:t>
            </a:r>
            <a:r>
              <a:rPr lang="es-CO" b="0" i="0" dirty="0" err="1">
                <a:solidFill>
                  <a:srgbClr val="212121"/>
                </a:solidFill>
                <a:effectLst/>
                <a:latin typeface="BlinkMacSystemFont"/>
              </a:rPr>
              <a:t>Disorders</a:t>
            </a:r>
            <a:r>
              <a:rPr lang="es-CO" b="0" i="0" dirty="0">
                <a:solidFill>
                  <a:srgbClr val="212121"/>
                </a:solidFill>
                <a:effectLst/>
                <a:latin typeface="BlinkMacSystemFont"/>
              </a:rPr>
              <a:t>. Neurol Clin. 2015 Aug;33(3):541-50, </a:t>
            </a:r>
            <a:r>
              <a:rPr lang="es-CO" b="0" i="0" dirty="0" err="1">
                <a:solidFill>
                  <a:srgbClr val="212121"/>
                </a:solidFill>
                <a:effectLst/>
                <a:latin typeface="BlinkMacSystemFont"/>
              </a:rPr>
              <a:t>vii</a:t>
            </a:r>
            <a:r>
              <a:rPr lang="es-CO" b="0" i="0" dirty="0">
                <a:solidFill>
                  <a:srgbClr val="212121"/>
                </a:solidFill>
                <a:effectLst/>
                <a:latin typeface="BlinkMacSystemFont"/>
              </a:rPr>
              <a:t>. </a:t>
            </a:r>
            <a:r>
              <a:rPr lang="es-CO" b="0" i="0" dirty="0" err="1">
                <a:solidFill>
                  <a:srgbClr val="212121"/>
                </a:solidFill>
                <a:effectLst/>
                <a:latin typeface="BlinkMacSystemFont"/>
              </a:rPr>
              <a:t>doi</a:t>
            </a:r>
            <a:r>
              <a:rPr lang="es-CO" b="0" i="0" dirty="0">
                <a:solidFill>
                  <a:srgbClr val="212121"/>
                </a:solidFill>
                <a:effectLst/>
                <a:latin typeface="BlinkMacSystemFont"/>
              </a:rPr>
              <a:t>: 10.1016/j.ncl.2015.04.010. PMID: 26231270.</a:t>
            </a:r>
          </a:p>
          <a:p>
            <a:endParaRPr lang="es-CO" b="0" i="0" dirty="0">
              <a:solidFill>
                <a:srgbClr val="212121"/>
              </a:solidFill>
              <a:effectLst/>
              <a:latin typeface="BlinkMacSystemFont"/>
            </a:endParaRPr>
          </a:p>
          <a:p>
            <a:r>
              <a:rPr lang="es-CO" b="0" i="0" dirty="0" err="1">
                <a:solidFill>
                  <a:srgbClr val="212121"/>
                </a:solidFill>
                <a:effectLst/>
                <a:latin typeface="BlinkMacSystemFont"/>
              </a:rPr>
              <a:t>Staab</a:t>
            </a:r>
            <a:r>
              <a:rPr lang="es-CO" b="0" i="0" dirty="0">
                <a:solidFill>
                  <a:srgbClr val="212121"/>
                </a:solidFill>
                <a:effectLst/>
                <a:latin typeface="BlinkMacSystemFont"/>
              </a:rPr>
              <a:t> JP, </a:t>
            </a:r>
            <a:r>
              <a:rPr lang="es-CO" b="0" i="0" dirty="0" err="1">
                <a:solidFill>
                  <a:srgbClr val="212121"/>
                </a:solidFill>
                <a:effectLst/>
                <a:latin typeface="BlinkMacSystemFont"/>
              </a:rPr>
              <a:t>Eckhardt-Henn</a:t>
            </a:r>
            <a:r>
              <a:rPr lang="es-CO" b="0" i="0" dirty="0">
                <a:solidFill>
                  <a:srgbClr val="212121"/>
                </a:solidFill>
                <a:effectLst/>
                <a:latin typeface="BlinkMacSystemFont"/>
              </a:rPr>
              <a:t> A, </a:t>
            </a:r>
            <a:r>
              <a:rPr lang="es-CO" b="0" i="0" dirty="0" err="1">
                <a:solidFill>
                  <a:srgbClr val="212121"/>
                </a:solidFill>
                <a:effectLst/>
                <a:latin typeface="BlinkMacSystemFont"/>
              </a:rPr>
              <a:t>Horii</a:t>
            </a:r>
            <a:r>
              <a:rPr lang="es-CO" b="0" i="0" dirty="0">
                <a:solidFill>
                  <a:srgbClr val="212121"/>
                </a:solidFill>
                <a:effectLst/>
                <a:latin typeface="BlinkMacSystemFont"/>
              </a:rPr>
              <a:t> A, Jacob R, </a:t>
            </a:r>
            <a:r>
              <a:rPr lang="es-CO" b="0" i="0" dirty="0" err="1">
                <a:solidFill>
                  <a:srgbClr val="212121"/>
                </a:solidFill>
                <a:effectLst/>
                <a:latin typeface="BlinkMacSystemFont"/>
              </a:rPr>
              <a:t>Strupp</a:t>
            </a:r>
            <a:r>
              <a:rPr lang="es-CO" b="0" i="0" dirty="0">
                <a:solidFill>
                  <a:srgbClr val="212121"/>
                </a:solidFill>
                <a:effectLst/>
                <a:latin typeface="BlinkMacSystemFont"/>
              </a:rPr>
              <a:t> M, Brandt T, </a:t>
            </a:r>
            <a:r>
              <a:rPr lang="es-CO" b="0" i="0" dirty="0" err="1">
                <a:solidFill>
                  <a:srgbClr val="212121"/>
                </a:solidFill>
                <a:effectLst/>
                <a:latin typeface="BlinkMacSystemFont"/>
              </a:rPr>
              <a:t>Bronstein</a:t>
            </a:r>
            <a:r>
              <a:rPr lang="es-CO" b="0" i="0" dirty="0">
                <a:solidFill>
                  <a:srgbClr val="212121"/>
                </a:solidFill>
                <a:effectLst/>
                <a:latin typeface="BlinkMacSystemFont"/>
              </a:rPr>
              <a:t> A. </a:t>
            </a:r>
            <a:r>
              <a:rPr lang="es-CO" b="0" i="0" dirty="0" err="1">
                <a:solidFill>
                  <a:srgbClr val="212121"/>
                </a:solidFill>
                <a:effectLst/>
                <a:latin typeface="BlinkMacSystemFont"/>
              </a:rPr>
              <a:t>Diagnostic</a:t>
            </a:r>
            <a:r>
              <a:rPr lang="es-CO" b="0" i="0" dirty="0">
                <a:solidFill>
                  <a:srgbClr val="212121"/>
                </a:solidFill>
                <a:effectLst/>
                <a:latin typeface="BlinkMacSystemFont"/>
              </a:rPr>
              <a:t> </a:t>
            </a:r>
            <a:r>
              <a:rPr lang="es-CO" b="0" i="0" dirty="0" err="1">
                <a:solidFill>
                  <a:srgbClr val="212121"/>
                </a:solidFill>
                <a:effectLst/>
                <a:latin typeface="BlinkMacSystemFont"/>
              </a:rPr>
              <a:t>criteria</a:t>
            </a:r>
            <a:r>
              <a:rPr lang="es-CO" b="0" i="0" dirty="0">
                <a:solidFill>
                  <a:srgbClr val="212121"/>
                </a:solidFill>
                <a:effectLst/>
                <a:latin typeface="BlinkMacSystemFont"/>
              </a:rPr>
              <a:t> </a:t>
            </a:r>
            <a:r>
              <a:rPr lang="es-CO" b="0" i="0" dirty="0" err="1">
                <a:solidFill>
                  <a:srgbClr val="212121"/>
                </a:solidFill>
                <a:effectLst/>
                <a:latin typeface="BlinkMacSystemFont"/>
              </a:rPr>
              <a:t>for</a:t>
            </a:r>
            <a:r>
              <a:rPr lang="es-CO" b="0" i="0" dirty="0">
                <a:solidFill>
                  <a:srgbClr val="212121"/>
                </a:solidFill>
                <a:effectLst/>
                <a:latin typeface="BlinkMacSystemFont"/>
              </a:rPr>
              <a:t> </a:t>
            </a:r>
            <a:r>
              <a:rPr lang="es-CO" b="0" i="0" dirty="0" err="1">
                <a:solidFill>
                  <a:srgbClr val="212121"/>
                </a:solidFill>
                <a:effectLst/>
                <a:latin typeface="BlinkMacSystemFont"/>
              </a:rPr>
              <a:t>persistent</a:t>
            </a:r>
            <a:r>
              <a:rPr lang="es-CO" b="0" i="0" dirty="0">
                <a:solidFill>
                  <a:srgbClr val="212121"/>
                </a:solidFill>
                <a:effectLst/>
                <a:latin typeface="BlinkMacSystemFont"/>
              </a:rPr>
              <a:t> postural-perceptual </a:t>
            </a:r>
            <a:r>
              <a:rPr lang="es-CO" b="0" i="0" dirty="0" err="1">
                <a:solidFill>
                  <a:srgbClr val="212121"/>
                </a:solidFill>
                <a:effectLst/>
                <a:latin typeface="BlinkMacSystemFont"/>
              </a:rPr>
              <a:t>dizziness</a:t>
            </a:r>
            <a:r>
              <a:rPr lang="es-CO" b="0" i="0" dirty="0">
                <a:solidFill>
                  <a:srgbClr val="212121"/>
                </a:solidFill>
                <a:effectLst/>
                <a:latin typeface="BlinkMacSystemFont"/>
              </a:rPr>
              <a:t> (PPPD): </a:t>
            </a:r>
            <a:r>
              <a:rPr lang="es-CO" b="0" i="0" dirty="0" err="1">
                <a:solidFill>
                  <a:srgbClr val="212121"/>
                </a:solidFill>
                <a:effectLst/>
                <a:latin typeface="BlinkMacSystemFont"/>
              </a:rPr>
              <a:t>Consensus</a:t>
            </a:r>
            <a:r>
              <a:rPr lang="es-CO" b="0" i="0" dirty="0">
                <a:solidFill>
                  <a:srgbClr val="212121"/>
                </a:solidFill>
                <a:effectLst/>
                <a:latin typeface="BlinkMacSystemFont"/>
              </a:rPr>
              <a:t> </a:t>
            </a:r>
            <a:r>
              <a:rPr lang="es-CO" b="0" i="0" dirty="0" err="1">
                <a:solidFill>
                  <a:srgbClr val="212121"/>
                </a:solidFill>
                <a:effectLst/>
                <a:latin typeface="BlinkMacSystemFont"/>
              </a:rPr>
              <a:t>document</a:t>
            </a:r>
            <a:r>
              <a:rPr lang="es-CO" b="0" i="0" dirty="0">
                <a:solidFill>
                  <a:srgbClr val="212121"/>
                </a:solidFill>
                <a:effectLst/>
                <a:latin typeface="BlinkMacSystemFont"/>
              </a:rPr>
              <a:t> </a:t>
            </a:r>
            <a:r>
              <a:rPr lang="es-CO" b="0" i="0" dirty="0" err="1">
                <a:solidFill>
                  <a:srgbClr val="212121"/>
                </a:solidFill>
                <a:effectLst/>
                <a:latin typeface="BlinkMacSystemFont"/>
              </a:rPr>
              <a:t>of</a:t>
            </a:r>
            <a:r>
              <a:rPr lang="es-CO" b="0" i="0" dirty="0">
                <a:solidFill>
                  <a:srgbClr val="212121"/>
                </a:solidFill>
                <a:effectLst/>
                <a:latin typeface="BlinkMacSystemFont"/>
              </a:rPr>
              <a:t> </a:t>
            </a:r>
            <a:r>
              <a:rPr lang="es-CO" b="0" i="0" dirty="0" err="1">
                <a:solidFill>
                  <a:srgbClr val="212121"/>
                </a:solidFill>
                <a:effectLst/>
                <a:latin typeface="BlinkMacSystemFont"/>
              </a:rPr>
              <a:t>the</a:t>
            </a:r>
            <a:r>
              <a:rPr lang="es-CO" b="0" i="0" dirty="0">
                <a:solidFill>
                  <a:srgbClr val="212121"/>
                </a:solidFill>
                <a:effectLst/>
                <a:latin typeface="BlinkMacSystemFont"/>
              </a:rPr>
              <a:t> </a:t>
            </a:r>
            <a:r>
              <a:rPr lang="es-CO" b="0" i="0" dirty="0" err="1">
                <a:solidFill>
                  <a:srgbClr val="212121"/>
                </a:solidFill>
                <a:effectLst/>
                <a:latin typeface="BlinkMacSystemFont"/>
              </a:rPr>
              <a:t>committee</a:t>
            </a:r>
            <a:r>
              <a:rPr lang="es-CO" b="0" i="0" dirty="0">
                <a:solidFill>
                  <a:srgbClr val="212121"/>
                </a:solidFill>
                <a:effectLst/>
                <a:latin typeface="BlinkMacSystemFont"/>
              </a:rPr>
              <a:t> </a:t>
            </a:r>
            <a:r>
              <a:rPr lang="es-CO" b="0" i="0" dirty="0" err="1">
                <a:solidFill>
                  <a:srgbClr val="212121"/>
                </a:solidFill>
                <a:effectLst/>
                <a:latin typeface="BlinkMacSystemFont"/>
              </a:rPr>
              <a:t>for</a:t>
            </a:r>
            <a:r>
              <a:rPr lang="es-CO" b="0" i="0" dirty="0">
                <a:solidFill>
                  <a:srgbClr val="212121"/>
                </a:solidFill>
                <a:effectLst/>
                <a:latin typeface="BlinkMacSystemFont"/>
              </a:rPr>
              <a:t> </a:t>
            </a:r>
            <a:r>
              <a:rPr lang="es-CO" b="0" i="0" dirty="0" err="1">
                <a:solidFill>
                  <a:srgbClr val="212121"/>
                </a:solidFill>
                <a:effectLst/>
                <a:latin typeface="BlinkMacSystemFont"/>
              </a:rPr>
              <a:t>the</a:t>
            </a:r>
            <a:r>
              <a:rPr lang="es-CO" b="0" i="0" dirty="0">
                <a:solidFill>
                  <a:srgbClr val="212121"/>
                </a:solidFill>
                <a:effectLst/>
                <a:latin typeface="BlinkMacSystemFont"/>
              </a:rPr>
              <a:t> </a:t>
            </a:r>
            <a:r>
              <a:rPr lang="es-CO" b="0" i="0" dirty="0" err="1">
                <a:solidFill>
                  <a:srgbClr val="212121"/>
                </a:solidFill>
                <a:effectLst/>
                <a:latin typeface="BlinkMacSystemFont"/>
              </a:rPr>
              <a:t>Classification</a:t>
            </a:r>
            <a:r>
              <a:rPr lang="es-CO" b="0" i="0" dirty="0">
                <a:solidFill>
                  <a:srgbClr val="212121"/>
                </a:solidFill>
                <a:effectLst/>
                <a:latin typeface="BlinkMacSystemFont"/>
              </a:rPr>
              <a:t> </a:t>
            </a:r>
            <a:r>
              <a:rPr lang="es-CO" b="0" i="0" dirty="0" err="1">
                <a:solidFill>
                  <a:srgbClr val="212121"/>
                </a:solidFill>
                <a:effectLst/>
                <a:latin typeface="BlinkMacSystemFont"/>
              </a:rPr>
              <a:t>of</a:t>
            </a:r>
            <a:r>
              <a:rPr lang="es-CO" b="0" i="0" dirty="0">
                <a:solidFill>
                  <a:srgbClr val="212121"/>
                </a:solidFill>
                <a:effectLst/>
                <a:latin typeface="BlinkMacSystemFont"/>
              </a:rPr>
              <a:t> Vestibular </a:t>
            </a:r>
            <a:r>
              <a:rPr lang="es-CO" b="0" i="0" dirty="0" err="1">
                <a:solidFill>
                  <a:srgbClr val="212121"/>
                </a:solidFill>
                <a:effectLst/>
                <a:latin typeface="BlinkMacSystemFont"/>
              </a:rPr>
              <a:t>Disorders</a:t>
            </a:r>
            <a:r>
              <a:rPr lang="es-CO" b="0" i="0" dirty="0">
                <a:solidFill>
                  <a:srgbClr val="212121"/>
                </a:solidFill>
                <a:effectLst/>
                <a:latin typeface="BlinkMacSystemFont"/>
              </a:rPr>
              <a:t> </a:t>
            </a:r>
            <a:r>
              <a:rPr lang="es-CO" b="0" i="0" dirty="0" err="1">
                <a:solidFill>
                  <a:srgbClr val="212121"/>
                </a:solidFill>
                <a:effectLst/>
                <a:latin typeface="BlinkMacSystemFont"/>
              </a:rPr>
              <a:t>of</a:t>
            </a:r>
            <a:r>
              <a:rPr lang="es-CO" b="0" i="0" dirty="0">
                <a:solidFill>
                  <a:srgbClr val="212121"/>
                </a:solidFill>
                <a:effectLst/>
                <a:latin typeface="BlinkMacSystemFont"/>
              </a:rPr>
              <a:t> </a:t>
            </a:r>
            <a:r>
              <a:rPr lang="es-CO" b="0" i="0" dirty="0" err="1">
                <a:solidFill>
                  <a:srgbClr val="212121"/>
                </a:solidFill>
                <a:effectLst/>
                <a:latin typeface="BlinkMacSystemFont"/>
              </a:rPr>
              <a:t>the</a:t>
            </a:r>
            <a:r>
              <a:rPr lang="es-CO" b="0" i="0" dirty="0">
                <a:solidFill>
                  <a:srgbClr val="212121"/>
                </a:solidFill>
                <a:effectLst/>
                <a:latin typeface="BlinkMacSystemFont"/>
              </a:rPr>
              <a:t> </a:t>
            </a:r>
            <a:r>
              <a:rPr lang="es-CO" b="0" i="0" dirty="0" err="1">
                <a:solidFill>
                  <a:srgbClr val="212121"/>
                </a:solidFill>
                <a:effectLst/>
                <a:latin typeface="BlinkMacSystemFont"/>
              </a:rPr>
              <a:t>Bárány</a:t>
            </a:r>
            <a:r>
              <a:rPr lang="es-CO" b="0" i="0" dirty="0">
                <a:solidFill>
                  <a:srgbClr val="212121"/>
                </a:solidFill>
                <a:effectLst/>
                <a:latin typeface="BlinkMacSystemFont"/>
              </a:rPr>
              <a:t> </a:t>
            </a:r>
            <a:r>
              <a:rPr lang="es-CO" b="0" i="0" dirty="0" err="1">
                <a:solidFill>
                  <a:srgbClr val="212121"/>
                </a:solidFill>
                <a:effectLst/>
                <a:latin typeface="BlinkMacSystemFont"/>
              </a:rPr>
              <a:t>Society</a:t>
            </a:r>
            <a:r>
              <a:rPr lang="es-CO" b="0" i="0" dirty="0">
                <a:solidFill>
                  <a:srgbClr val="212121"/>
                </a:solidFill>
                <a:effectLst/>
                <a:latin typeface="BlinkMacSystemFont"/>
              </a:rPr>
              <a:t>. J </a:t>
            </a:r>
            <a:r>
              <a:rPr lang="es-CO" b="0" i="0" dirty="0" err="1">
                <a:solidFill>
                  <a:srgbClr val="212121"/>
                </a:solidFill>
                <a:effectLst/>
                <a:latin typeface="BlinkMacSystemFont"/>
              </a:rPr>
              <a:t>Vestib</a:t>
            </a:r>
            <a:r>
              <a:rPr lang="es-CO" b="0" i="0" dirty="0">
                <a:solidFill>
                  <a:srgbClr val="212121"/>
                </a:solidFill>
                <a:effectLst/>
                <a:latin typeface="BlinkMacSystemFont"/>
              </a:rPr>
              <a:t> Res. 2017;27(4):191-208. </a:t>
            </a:r>
            <a:r>
              <a:rPr lang="es-CO" b="0" i="0" dirty="0" err="1">
                <a:solidFill>
                  <a:srgbClr val="212121"/>
                </a:solidFill>
                <a:effectLst/>
                <a:latin typeface="BlinkMacSystemFont"/>
              </a:rPr>
              <a:t>doi</a:t>
            </a:r>
            <a:r>
              <a:rPr lang="es-CO" b="0" i="0" dirty="0">
                <a:solidFill>
                  <a:srgbClr val="212121"/>
                </a:solidFill>
                <a:effectLst/>
                <a:latin typeface="BlinkMacSystemFont"/>
              </a:rPr>
              <a:t>: 10.3233/VES-170622. PMID: 29036855.</a:t>
            </a:r>
          </a:p>
          <a:p>
            <a:endParaRPr lang="es-CO" b="0" i="0" dirty="0">
              <a:solidFill>
                <a:srgbClr val="212121"/>
              </a:solidFill>
              <a:effectLst/>
              <a:latin typeface="BlinkMacSystemFont"/>
            </a:endParaRPr>
          </a:p>
          <a:p>
            <a:r>
              <a:rPr lang="es-CO" b="0" i="0" dirty="0" err="1">
                <a:solidFill>
                  <a:srgbClr val="212121"/>
                </a:solidFill>
                <a:effectLst/>
                <a:latin typeface="BlinkMacSystemFont"/>
              </a:rPr>
              <a:t>Strupp</a:t>
            </a:r>
            <a:r>
              <a:rPr lang="es-CO" b="0" i="0" dirty="0">
                <a:solidFill>
                  <a:srgbClr val="212121"/>
                </a:solidFill>
                <a:effectLst/>
                <a:latin typeface="BlinkMacSystemFont"/>
              </a:rPr>
              <a:t> M, </a:t>
            </a:r>
            <a:r>
              <a:rPr lang="es-CO" b="0" i="0" dirty="0" err="1">
                <a:solidFill>
                  <a:srgbClr val="212121"/>
                </a:solidFill>
                <a:effectLst/>
                <a:latin typeface="BlinkMacSystemFont"/>
              </a:rPr>
              <a:t>Mandalà</a:t>
            </a:r>
            <a:r>
              <a:rPr lang="es-CO" b="0" i="0" dirty="0">
                <a:solidFill>
                  <a:srgbClr val="212121"/>
                </a:solidFill>
                <a:effectLst/>
                <a:latin typeface="BlinkMacSystemFont"/>
              </a:rPr>
              <a:t> M, López-Escámez JA. </a:t>
            </a:r>
            <a:r>
              <a:rPr lang="es-CO" b="0" i="0" dirty="0" err="1">
                <a:solidFill>
                  <a:srgbClr val="212121"/>
                </a:solidFill>
                <a:effectLst/>
                <a:latin typeface="BlinkMacSystemFont"/>
              </a:rPr>
              <a:t>Peripheral</a:t>
            </a:r>
            <a:r>
              <a:rPr lang="es-CO" b="0" i="0" dirty="0">
                <a:solidFill>
                  <a:srgbClr val="212121"/>
                </a:solidFill>
                <a:effectLst/>
                <a:latin typeface="BlinkMacSystemFont"/>
              </a:rPr>
              <a:t> vestibular </a:t>
            </a:r>
            <a:r>
              <a:rPr lang="es-CO" b="0" i="0" dirty="0" err="1">
                <a:solidFill>
                  <a:srgbClr val="212121"/>
                </a:solidFill>
                <a:effectLst/>
                <a:latin typeface="BlinkMacSystemFont"/>
              </a:rPr>
              <a:t>disorders</a:t>
            </a:r>
            <a:r>
              <a:rPr lang="es-CO" b="0" i="0" dirty="0">
                <a:solidFill>
                  <a:srgbClr val="212121"/>
                </a:solidFill>
                <a:effectLst/>
                <a:latin typeface="BlinkMacSystemFont"/>
              </a:rPr>
              <a:t>: </a:t>
            </a:r>
            <a:r>
              <a:rPr lang="es-CO" b="0" i="0" dirty="0" err="1">
                <a:solidFill>
                  <a:srgbClr val="212121"/>
                </a:solidFill>
                <a:effectLst/>
                <a:latin typeface="BlinkMacSystemFont"/>
              </a:rPr>
              <a:t>an</a:t>
            </a:r>
            <a:r>
              <a:rPr lang="es-CO" b="0" i="0" dirty="0">
                <a:solidFill>
                  <a:srgbClr val="212121"/>
                </a:solidFill>
                <a:effectLst/>
                <a:latin typeface="BlinkMacSystemFont"/>
              </a:rPr>
              <a:t> </a:t>
            </a:r>
            <a:r>
              <a:rPr lang="es-CO" b="0" i="0" dirty="0" err="1">
                <a:solidFill>
                  <a:srgbClr val="212121"/>
                </a:solidFill>
                <a:effectLst/>
                <a:latin typeface="BlinkMacSystemFont"/>
              </a:rPr>
              <a:t>update</a:t>
            </a:r>
            <a:r>
              <a:rPr lang="es-CO" b="0" i="0" dirty="0">
                <a:solidFill>
                  <a:srgbClr val="212121"/>
                </a:solidFill>
                <a:effectLst/>
                <a:latin typeface="BlinkMacSystemFont"/>
              </a:rPr>
              <a:t>. </a:t>
            </a:r>
            <a:r>
              <a:rPr lang="es-CO" b="0" i="0" dirty="0" err="1">
                <a:solidFill>
                  <a:srgbClr val="212121"/>
                </a:solidFill>
                <a:effectLst/>
                <a:latin typeface="BlinkMacSystemFont"/>
              </a:rPr>
              <a:t>Curr</a:t>
            </a:r>
            <a:r>
              <a:rPr lang="es-CO" b="0" i="0" dirty="0">
                <a:solidFill>
                  <a:srgbClr val="212121"/>
                </a:solidFill>
                <a:effectLst/>
                <a:latin typeface="BlinkMacSystemFont"/>
              </a:rPr>
              <a:t> </a:t>
            </a:r>
            <a:r>
              <a:rPr lang="es-CO" b="0" i="0" dirty="0" err="1">
                <a:solidFill>
                  <a:srgbClr val="212121"/>
                </a:solidFill>
                <a:effectLst/>
                <a:latin typeface="BlinkMacSystemFont"/>
              </a:rPr>
              <a:t>Opin</a:t>
            </a:r>
            <a:r>
              <a:rPr lang="es-CO" b="0" i="0" dirty="0">
                <a:solidFill>
                  <a:srgbClr val="212121"/>
                </a:solidFill>
                <a:effectLst/>
                <a:latin typeface="BlinkMacSystemFont"/>
              </a:rPr>
              <a:t> Neurol. 2019 Feb;32(1):165-173. </a:t>
            </a:r>
            <a:r>
              <a:rPr lang="es-CO" b="0" i="0" dirty="0" err="1">
                <a:solidFill>
                  <a:srgbClr val="212121"/>
                </a:solidFill>
                <a:effectLst/>
                <a:latin typeface="BlinkMacSystemFont"/>
              </a:rPr>
              <a:t>doi</a:t>
            </a:r>
            <a:r>
              <a:rPr lang="es-CO" b="0" i="0" dirty="0">
                <a:solidFill>
                  <a:srgbClr val="212121"/>
                </a:solidFill>
                <a:effectLst/>
                <a:latin typeface="BlinkMacSystemFont"/>
              </a:rPr>
              <a:t>: 10.1097/WCO.0000000000000649. PMID: 30562267.</a:t>
            </a:r>
          </a:p>
          <a:p>
            <a:endParaRPr lang="es-CO" b="0" i="0" dirty="0">
              <a:solidFill>
                <a:srgbClr val="212121"/>
              </a:solidFill>
              <a:effectLst/>
              <a:latin typeface="BlinkMacSystemFont"/>
            </a:endParaRPr>
          </a:p>
          <a:p>
            <a:r>
              <a:rPr lang="es-CO" b="0" i="0" dirty="0">
                <a:solidFill>
                  <a:srgbClr val="212121"/>
                </a:solidFill>
                <a:effectLst/>
                <a:latin typeface="BlinkMacSystemFont"/>
              </a:rPr>
              <a:t>Eggers SDZ, </a:t>
            </a:r>
            <a:r>
              <a:rPr lang="es-CO" b="0" i="0" dirty="0" err="1">
                <a:solidFill>
                  <a:srgbClr val="212121"/>
                </a:solidFill>
                <a:effectLst/>
                <a:latin typeface="BlinkMacSystemFont"/>
              </a:rPr>
              <a:t>Bisdorff</a:t>
            </a:r>
            <a:r>
              <a:rPr lang="es-CO" b="0" i="0" dirty="0">
                <a:solidFill>
                  <a:srgbClr val="212121"/>
                </a:solidFill>
                <a:effectLst/>
                <a:latin typeface="BlinkMacSystemFont"/>
              </a:rPr>
              <a:t> A, </a:t>
            </a:r>
            <a:r>
              <a:rPr lang="es-CO" b="0" i="0" dirty="0" err="1">
                <a:solidFill>
                  <a:srgbClr val="212121"/>
                </a:solidFill>
                <a:effectLst/>
                <a:latin typeface="BlinkMacSystemFont"/>
              </a:rPr>
              <a:t>von</a:t>
            </a:r>
            <a:r>
              <a:rPr lang="es-CO" b="0" i="0" dirty="0">
                <a:solidFill>
                  <a:srgbClr val="212121"/>
                </a:solidFill>
                <a:effectLst/>
                <a:latin typeface="BlinkMacSystemFont"/>
              </a:rPr>
              <a:t> </a:t>
            </a:r>
            <a:r>
              <a:rPr lang="es-CO" b="0" i="0" dirty="0" err="1">
                <a:solidFill>
                  <a:srgbClr val="212121"/>
                </a:solidFill>
                <a:effectLst/>
                <a:latin typeface="BlinkMacSystemFont"/>
              </a:rPr>
              <a:t>Brevern</a:t>
            </a:r>
            <a:r>
              <a:rPr lang="es-CO" b="0" i="0" dirty="0">
                <a:solidFill>
                  <a:srgbClr val="212121"/>
                </a:solidFill>
                <a:effectLst/>
                <a:latin typeface="BlinkMacSystemFont"/>
              </a:rPr>
              <a:t> M, </a:t>
            </a:r>
            <a:r>
              <a:rPr lang="es-CO" b="0" i="0" dirty="0" err="1">
                <a:solidFill>
                  <a:srgbClr val="212121"/>
                </a:solidFill>
                <a:effectLst/>
                <a:latin typeface="BlinkMacSystemFont"/>
              </a:rPr>
              <a:t>Zee</a:t>
            </a:r>
            <a:r>
              <a:rPr lang="es-CO" b="0" i="0" dirty="0">
                <a:solidFill>
                  <a:srgbClr val="212121"/>
                </a:solidFill>
                <a:effectLst/>
                <a:latin typeface="BlinkMacSystemFont"/>
              </a:rPr>
              <a:t> DS, Kim JS, </a:t>
            </a:r>
            <a:r>
              <a:rPr lang="es-CO" b="0" i="0" dirty="0" err="1">
                <a:solidFill>
                  <a:srgbClr val="212121"/>
                </a:solidFill>
                <a:effectLst/>
                <a:latin typeface="BlinkMacSystemFont"/>
              </a:rPr>
              <a:t>Perez-Fernandez</a:t>
            </a:r>
            <a:r>
              <a:rPr lang="es-CO" b="0" i="0" dirty="0">
                <a:solidFill>
                  <a:srgbClr val="212121"/>
                </a:solidFill>
                <a:effectLst/>
                <a:latin typeface="BlinkMacSystemFont"/>
              </a:rPr>
              <a:t> N, </a:t>
            </a:r>
            <a:r>
              <a:rPr lang="es-CO" b="0" i="0" dirty="0" err="1">
                <a:solidFill>
                  <a:srgbClr val="212121"/>
                </a:solidFill>
                <a:effectLst/>
                <a:latin typeface="BlinkMacSystemFont"/>
              </a:rPr>
              <a:t>Welgampola</a:t>
            </a:r>
            <a:r>
              <a:rPr lang="es-CO" b="0" i="0" dirty="0">
                <a:solidFill>
                  <a:srgbClr val="212121"/>
                </a:solidFill>
                <a:effectLst/>
                <a:latin typeface="BlinkMacSystemFont"/>
              </a:rPr>
              <a:t> MS, Della </a:t>
            </a:r>
            <a:r>
              <a:rPr lang="es-CO" b="0" i="0" dirty="0" err="1">
                <a:solidFill>
                  <a:srgbClr val="212121"/>
                </a:solidFill>
                <a:effectLst/>
                <a:latin typeface="BlinkMacSystemFont"/>
              </a:rPr>
              <a:t>Santina</a:t>
            </a:r>
            <a:r>
              <a:rPr lang="es-CO" b="0" i="0" dirty="0">
                <a:solidFill>
                  <a:srgbClr val="212121"/>
                </a:solidFill>
                <a:effectLst/>
                <a:latin typeface="BlinkMacSystemFont"/>
              </a:rPr>
              <a:t> CC, Newman-</a:t>
            </a:r>
            <a:r>
              <a:rPr lang="es-CO" b="0" i="0" dirty="0" err="1">
                <a:solidFill>
                  <a:srgbClr val="212121"/>
                </a:solidFill>
                <a:effectLst/>
                <a:latin typeface="BlinkMacSystemFont"/>
              </a:rPr>
              <a:t>Toker</a:t>
            </a:r>
            <a:r>
              <a:rPr lang="es-CO" b="0" i="0" dirty="0">
                <a:solidFill>
                  <a:srgbClr val="212121"/>
                </a:solidFill>
                <a:effectLst/>
                <a:latin typeface="BlinkMacSystemFont"/>
              </a:rPr>
              <a:t> DE. </a:t>
            </a:r>
            <a:r>
              <a:rPr lang="es-CO" b="0" i="0" dirty="0" err="1">
                <a:solidFill>
                  <a:srgbClr val="212121"/>
                </a:solidFill>
                <a:effectLst/>
                <a:latin typeface="BlinkMacSystemFont"/>
              </a:rPr>
              <a:t>Classification</a:t>
            </a:r>
            <a:r>
              <a:rPr lang="es-CO" b="0" i="0" dirty="0">
                <a:solidFill>
                  <a:srgbClr val="212121"/>
                </a:solidFill>
                <a:effectLst/>
                <a:latin typeface="BlinkMacSystemFont"/>
              </a:rPr>
              <a:t> </a:t>
            </a:r>
            <a:r>
              <a:rPr lang="es-CO" b="0" i="0" dirty="0" err="1">
                <a:solidFill>
                  <a:srgbClr val="212121"/>
                </a:solidFill>
                <a:effectLst/>
                <a:latin typeface="BlinkMacSystemFont"/>
              </a:rPr>
              <a:t>of</a:t>
            </a:r>
            <a:r>
              <a:rPr lang="es-CO" b="0" i="0" dirty="0">
                <a:solidFill>
                  <a:srgbClr val="212121"/>
                </a:solidFill>
                <a:effectLst/>
                <a:latin typeface="BlinkMacSystemFont"/>
              </a:rPr>
              <a:t> vestibular </a:t>
            </a:r>
            <a:r>
              <a:rPr lang="es-CO" b="0" i="0" dirty="0" err="1">
                <a:solidFill>
                  <a:srgbClr val="212121"/>
                </a:solidFill>
                <a:effectLst/>
                <a:latin typeface="BlinkMacSystemFont"/>
              </a:rPr>
              <a:t>signs</a:t>
            </a:r>
            <a:r>
              <a:rPr lang="es-CO" b="0" i="0" dirty="0">
                <a:solidFill>
                  <a:srgbClr val="212121"/>
                </a:solidFill>
                <a:effectLst/>
                <a:latin typeface="BlinkMacSystemFont"/>
              </a:rPr>
              <a:t> and </a:t>
            </a:r>
            <a:r>
              <a:rPr lang="es-CO" b="0" i="0" dirty="0" err="1">
                <a:solidFill>
                  <a:srgbClr val="212121"/>
                </a:solidFill>
                <a:effectLst/>
                <a:latin typeface="BlinkMacSystemFont"/>
              </a:rPr>
              <a:t>examination</a:t>
            </a:r>
            <a:r>
              <a:rPr lang="es-CO" b="0" i="0" dirty="0">
                <a:solidFill>
                  <a:srgbClr val="212121"/>
                </a:solidFill>
                <a:effectLst/>
                <a:latin typeface="BlinkMacSystemFont"/>
              </a:rPr>
              <a:t> </a:t>
            </a:r>
            <a:r>
              <a:rPr lang="es-CO" b="0" i="0" dirty="0" err="1">
                <a:solidFill>
                  <a:srgbClr val="212121"/>
                </a:solidFill>
                <a:effectLst/>
                <a:latin typeface="BlinkMacSystemFont"/>
              </a:rPr>
              <a:t>techniques</a:t>
            </a:r>
            <a:r>
              <a:rPr lang="es-CO" b="0" i="0" dirty="0">
                <a:solidFill>
                  <a:srgbClr val="212121"/>
                </a:solidFill>
                <a:effectLst/>
                <a:latin typeface="BlinkMacSystemFont"/>
              </a:rPr>
              <a:t>: </a:t>
            </a:r>
            <a:r>
              <a:rPr lang="es-CO" b="0" i="0" dirty="0" err="1">
                <a:solidFill>
                  <a:srgbClr val="212121"/>
                </a:solidFill>
                <a:effectLst/>
                <a:latin typeface="BlinkMacSystemFont"/>
              </a:rPr>
              <a:t>Nystagmus</a:t>
            </a:r>
            <a:r>
              <a:rPr lang="es-CO" b="0" i="0" dirty="0">
                <a:solidFill>
                  <a:srgbClr val="212121"/>
                </a:solidFill>
                <a:effectLst/>
                <a:latin typeface="BlinkMacSystemFont"/>
              </a:rPr>
              <a:t> and </a:t>
            </a:r>
            <a:r>
              <a:rPr lang="es-CO" b="0" i="0" dirty="0" err="1">
                <a:solidFill>
                  <a:srgbClr val="212121"/>
                </a:solidFill>
                <a:effectLst/>
                <a:latin typeface="BlinkMacSystemFont"/>
              </a:rPr>
              <a:t>nystagmus-like</a:t>
            </a:r>
            <a:r>
              <a:rPr lang="es-CO" b="0" i="0" dirty="0">
                <a:solidFill>
                  <a:srgbClr val="212121"/>
                </a:solidFill>
                <a:effectLst/>
                <a:latin typeface="BlinkMacSystemFont"/>
              </a:rPr>
              <a:t> </a:t>
            </a:r>
            <a:r>
              <a:rPr lang="es-CO" b="0" i="0" dirty="0" err="1">
                <a:solidFill>
                  <a:srgbClr val="212121"/>
                </a:solidFill>
                <a:effectLst/>
                <a:latin typeface="BlinkMacSystemFont"/>
              </a:rPr>
              <a:t>movements</a:t>
            </a:r>
            <a:r>
              <a:rPr lang="es-CO" b="0" i="0" dirty="0">
                <a:solidFill>
                  <a:srgbClr val="212121"/>
                </a:solidFill>
                <a:effectLst/>
                <a:latin typeface="BlinkMacSystemFont"/>
              </a:rPr>
              <a:t>. J </a:t>
            </a:r>
            <a:r>
              <a:rPr lang="es-CO" b="0" i="0" dirty="0" err="1">
                <a:solidFill>
                  <a:srgbClr val="212121"/>
                </a:solidFill>
                <a:effectLst/>
                <a:latin typeface="BlinkMacSystemFont"/>
              </a:rPr>
              <a:t>Vestib</a:t>
            </a:r>
            <a:r>
              <a:rPr lang="es-CO" b="0" i="0" dirty="0">
                <a:solidFill>
                  <a:srgbClr val="212121"/>
                </a:solidFill>
                <a:effectLst/>
                <a:latin typeface="BlinkMacSystemFont"/>
              </a:rPr>
              <a:t> Res. 2019;29(2-3):57-87. </a:t>
            </a:r>
            <a:r>
              <a:rPr lang="es-CO" b="0" i="0" dirty="0" err="1">
                <a:solidFill>
                  <a:srgbClr val="212121"/>
                </a:solidFill>
                <a:effectLst/>
                <a:latin typeface="BlinkMacSystemFont"/>
              </a:rPr>
              <a:t>doi</a:t>
            </a:r>
            <a:r>
              <a:rPr lang="es-CO" b="0" i="0" dirty="0">
                <a:solidFill>
                  <a:srgbClr val="212121"/>
                </a:solidFill>
                <a:effectLst/>
                <a:latin typeface="BlinkMacSystemFont"/>
              </a:rPr>
              <a:t>: 10.3233/VES-190658. PMID: 31256095.</a:t>
            </a:r>
            <a:endParaRPr lang="es-CO" dirty="0"/>
          </a:p>
        </p:txBody>
      </p:sp>
      <p:sp>
        <p:nvSpPr>
          <p:cNvPr id="4" name="Marcador de número de diapositiva 3"/>
          <p:cNvSpPr>
            <a:spLocks noGrp="1"/>
          </p:cNvSpPr>
          <p:nvPr>
            <p:ph type="sldNum" sz="quarter" idx="5"/>
          </p:nvPr>
        </p:nvSpPr>
        <p:spPr/>
        <p:txBody>
          <a:bodyPr/>
          <a:lstStyle/>
          <a:p>
            <a:fld id="{41D97EE3-D909-4402-8B70-D70D8CF8DA19}" type="slidenum">
              <a:rPr lang="es-CO" smtClean="0"/>
              <a:t>1</a:t>
            </a:fld>
            <a:endParaRPr lang="es-CO"/>
          </a:p>
        </p:txBody>
      </p:sp>
    </p:spTree>
    <p:extLst>
      <p:ext uri="{BB962C8B-B14F-4D97-AF65-F5344CB8AC3E}">
        <p14:creationId xmlns:p14="http://schemas.microsoft.com/office/powerpoint/2010/main" val="2518443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737373"/>
                </a:solidFill>
                <a:effectLst/>
                <a:latin typeface="Arial" panose="020B0604020202020204" pitchFamily="34" charset="0"/>
              </a:rPr>
              <a:t>Algoritmo </a:t>
            </a:r>
            <a:r>
              <a:rPr lang="es-ES" b="0" i="0" dirty="0" err="1">
                <a:solidFill>
                  <a:srgbClr val="737373"/>
                </a:solidFill>
                <a:effectLst/>
                <a:latin typeface="Arial" panose="020B0604020202020204" pitchFamily="34" charset="0"/>
              </a:rPr>
              <a:t>TiTrATE</a:t>
            </a:r>
            <a:r>
              <a:rPr lang="es-ES" b="0" i="0" dirty="0">
                <a:solidFill>
                  <a:srgbClr val="737373"/>
                </a:solidFill>
                <a:effectLst/>
                <a:latin typeface="Arial" panose="020B0604020202020204" pitchFamily="34" charset="0"/>
              </a:rPr>
              <a:t> para el diagnóstico diferencial y el diagnóstico de mareos y vértigos. El algoritmo </a:t>
            </a:r>
            <a:r>
              <a:rPr lang="es-ES" b="0" i="0" dirty="0" err="1">
                <a:solidFill>
                  <a:srgbClr val="737373"/>
                </a:solidFill>
                <a:effectLst/>
                <a:latin typeface="Arial" panose="020B0604020202020204" pitchFamily="34" charset="0"/>
              </a:rPr>
              <a:t>TiTrATE</a:t>
            </a:r>
            <a:r>
              <a:rPr lang="es-ES" b="0" i="0" dirty="0">
                <a:solidFill>
                  <a:srgbClr val="737373"/>
                </a:solidFill>
                <a:effectLst/>
                <a:latin typeface="Arial" panose="020B0604020202020204" pitchFamily="34" charset="0"/>
              </a:rPr>
              <a:t> divide el mareo agudo y el vértigo en 4 categorías clave: formas ( </a:t>
            </a:r>
            <a:r>
              <a:rPr lang="es-ES" b="0" i="1" dirty="0">
                <a:solidFill>
                  <a:srgbClr val="737373"/>
                </a:solidFill>
                <a:effectLst/>
                <a:latin typeface="Arial" panose="020B0604020202020204" pitchFamily="34" charset="0"/>
              </a:rPr>
              <a:t>A </a:t>
            </a:r>
            <a:r>
              <a:rPr lang="es-ES" b="0" i="0" dirty="0">
                <a:solidFill>
                  <a:srgbClr val="737373"/>
                </a:solidFill>
                <a:effectLst/>
                <a:latin typeface="Arial" panose="020B0604020202020204" pitchFamily="34" charset="0"/>
              </a:rPr>
              <a:t>) t-EVS y s-EVS de EVS y ( </a:t>
            </a:r>
            <a:r>
              <a:rPr lang="es-ES" b="0" i="1" dirty="0">
                <a:solidFill>
                  <a:srgbClr val="737373"/>
                </a:solidFill>
                <a:effectLst/>
                <a:latin typeface="Arial" panose="020B0604020202020204" pitchFamily="34" charset="0"/>
              </a:rPr>
              <a:t>B </a:t>
            </a:r>
            <a:r>
              <a:rPr lang="es-ES" b="0" i="0" dirty="0">
                <a:solidFill>
                  <a:srgbClr val="737373"/>
                </a:solidFill>
                <a:effectLst/>
                <a:latin typeface="Arial" panose="020B0604020202020204" pitchFamily="34" charset="0"/>
              </a:rPr>
              <a:t>) formas t-AVS y s-AVS de AVS. Cada síndrome determina un examen de cabecera dirigido, un diagnóstico diferencial y pruebas, independientemente del tipo de síntoma (vértigo, </a:t>
            </a:r>
            <a:r>
              <a:rPr lang="es-ES" b="0" i="0" dirty="0" err="1">
                <a:solidFill>
                  <a:srgbClr val="737373"/>
                </a:solidFill>
                <a:effectLst/>
                <a:latin typeface="Arial" panose="020B0604020202020204" pitchFamily="34" charset="0"/>
              </a:rPr>
              <a:t>presíncope</a:t>
            </a:r>
            <a:r>
              <a:rPr lang="es-ES" b="0" i="0" dirty="0">
                <a:solidFill>
                  <a:srgbClr val="737373"/>
                </a:solidFill>
                <a:effectLst/>
                <a:latin typeface="Arial" panose="020B0604020202020204" pitchFamily="34" charset="0"/>
              </a:rPr>
              <a:t>, inestabilidad o mareos inespecíficos). Algunos pasos pueden ocurrir después de la visita al servicio de urgencias, como parte del seguimiento o durante el ingreso hospitalario. El color del cuadro en las columnas Destinado y Pruebas denota riesgo de un trastorno peligroso ( </a:t>
            </a:r>
            <a:r>
              <a:rPr lang="es-ES" b="0" i="1" dirty="0">
                <a:solidFill>
                  <a:srgbClr val="737373"/>
                </a:solidFill>
                <a:effectLst/>
                <a:latin typeface="Arial" panose="020B0604020202020204" pitchFamily="34" charset="0"/>
              </a:rPr>
              <a:t>rojo </a:t>
            </a:r>
            <a:r>
              <a:rPr lang="es-ES" b="0" i="0" dirty="0">
                <a:solidFill>
                  <a:srgbClr val="737373"/>
                </a:solidFill>
                <a:effectLst/>
                <a:latin typeface="Arial" panose="020B0604020202020204" pitchFamily="34" charset="0"/>
              </a:rPr>
              <a:t>, alto; </a:t>
            </a:r>
            <a:r>
              <a:rPr lang="es-ES" b="0" i="1" dirty="0">
                <a:solidFill>
                  <a:srgbClr val="737373"/>
                </a:solidFill>
                <a:effectLst/>
                <a:latin typeface="Arial" panose="020B0604020202020204" pitchFamily="34" charset="0"/>
              </a:rPr>
              <a:t>amarillo </a:t>
            </a:r>
            <a:r>
              <a:rPr lang="es-ES" b="0" i="0" dirty="0">
                <a:solidFill>
                  <a:srgbClr val="737373"/>
                </a:solidFill>
                <a:effectLst/>
                <a:latin typeface="Arial" panose="020B0604020202020204" pitchFamily="34" charset="0"/>
              </a:rPr>
              <a:t>, intermedio; y </a:t>
            </a:r>
            <a:r>
              <a:rPr lang="es-ES" b="0" i="1" dirty="0">
                <a:solidFill>
                  <a:srgbClr val="737373"/>
                </a:solidFill>
                <a:effectLst/>
                <a:latin typeface="Arial" panose="020B0604020202020204" pitchFamily="34" charset="0"/>
              </a:rPr>
              <a:t>verde </a:t>
            </a:r>
            <a:r>
              <a:rPr lang="es-ES" b="0" i="0" dirty="0">
                <a:solidFill>
                  <a:srgbClr val="737373"/>
                </a:solidFill>
                <a:effectLst/>
                <a:latin typeface="Arial" panose="020B0604020202020204" pitchFamily="34" charset="0"/>
              </a:rPr>
              <a:t>, bajo). Los contornos en negrita denotan exámenes oculares dirigidos y basados ​​en evidencia que discriminan entre causas benignas y peligrosas</a:t>
            </a:r>
            <a:endParaRPr lang="es-CO" dirty="0"/>
          </a:p>
        </p:txBody>
      </p:sp>
      <p:sp>
        <p:nvSpPr>
          <p:cNvPr id="4" name="Marcador de número de diapositiva 3"/>
          <p:cNvSpPr>
            <a:spLocks noGrp="1"/>
          </p:cNvSpPr>
          <p:nvPr>
            <p:ph type="sldNum" sz="quarter" idx="5"/>
          </p:nvPr>
        </p:nvSpPr>
        <p:spPr/>
        <p:txBody>
          <a:bodyPr/>
          <a:lstStyle/>
          <a:p>
            <a:fld id="{41D97EE3-D909-4402-8B70-D70D8CF8DA19}" type="slidenum">
              <a:rPr lang="es-CO" smtClean="0"/>
              <a:t>13</a:t>
            </a:fld>
            <a:endParaRPr lang="es-CO"/>
          </a:p>
        </p:txBody>
      </p:sp>
    </p:spTree>
    <p:extLst>
      <p:ext uri="{BB962C8B-B14F-4D97-AF65-F5344CB8AC3E}">
        <p14:creationId xmlns:p14="http://schemas.microsoft.com/office/powerpoint/2010/main" val="1948637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505050"/>
                </a:solidFill>
                <a:effectLst/>
                <a:latin typeface="Georgia" panose="02040502050405020303" pitchFamily="18" charset="0"/>
              </a:rPr>
              <a:t>El síndrome vestibular episódico (EVS) implica mareos intermitentes que duran segundos, minutos u horas. La duración del episodio es más importante que la duración total de la enfermedad. La mayoría de estos pacientes tienen episodios múltiples y discretos espaciados en el tiempo. Los síntomas recurrentes y remitentes que duran semanas seguidas, como los que se observan a veces en la esclerosis múltiple, no deben considerarse en esta categoría. El EVS se divide en formas desencadenadas y espontáneas; cada uno se discute.</a:t>
            </a:r>
            <a:endParaRPr lang="es-CO" dirty="0"/>
          </a:p>
        </p:txBody>
      </p:sp>
      <p:sp>
        <p:nvSpPr>
          <p:cNvPr id="4" name="Marcador de número de diapositiva 3"/>
          <p:cNvSpPr>
            <a:spLocks noGrp="1"/>
          </p:cNvSpPr>
          <p:nvPr>
            <p:ph type="sldNum" sz="quarter" idx="5"/>
          </p:nvPr>
        </p:nvSpPr>
        <p:spPr/>
        <p:txBody>
          <a:bodyPr/>
          <a:lstStyle/>
          <a:p>
            <a:fld id="{41D97EE3-D909-4402-8B70-D70D8CF8DA19}" type="slidenum">
              <a:rPr lang="es-CO" smtClean="0"/>
              <a:t>15</a:t>
            </a:fld>
            <a:endParaRPr lang="es-CO"/>
          </a:p>
        </p:txBody>
      </p:sp>
    </p:spTree>
    <p:extLst>
      <p:ext uri="{BB962C8B-B14F-4D97-AF65-F5344CB8AC3E}">
        <p14:creationId xmlns:p14="http://schemas.microsoft.com/office/powerpoint/2010/main" val="1737930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0" i="0" dirty="0">
                <a:solidFill>
                  <a:srgbClr val="505050"/>
                </a:solidFill>
                <a:effectLst/>
                <a:latin typeface="Georgia" panose="02040502050405020303" pitchFamily="18" charset="0"/>
              </a:rPr>
              <a:t>Los episodios de t-EVS son precipitados por alguna acción o evento obligatorio específico. Los desencadenantes más comunes son el movimiento de la cabeza o el cambio de posición del cuerpo (p. Ej., Surgir de una posición sentada o acostada, inclinar la cabeza hacia atrás en la ducha para lavarse el cabello o darse la vuelta en la cama). Los desencadenantes poco comunes incluyen sonidos fuertes o maniobras de Valsalva, entre otros. </a:t>
            </a:r>
            <a:r>
              <a:rPr lang="es-ES" b="0" i="0" baseline="30000" dirty="0">
                <a:solidFill>
                  <a:srgbClr val="505050"/>
                </a:solidFill>
                <a:effectLst/>
                <a:latin typeface="Georgia" panose="02040502050405020303" pitchFamily="18" charset="0"/>
              </a:rPr>
              <a:t>5</a:t>
            </a:r>
            <a:r>
              <a:rPr lang="es-ES" b="0" i="0" dirty="0">
                <a:solidFill>
                  <a:srgbClr val="505050"/>
                </a:solidFill>
                <a:effectLst/>
                <a:latin typeface="Georgia" panose="02040502050405020303" pitchFamily="18" charset="0"/>
              </a:rPr>
              <a:t> Los ataques suelen durar de segundos a minutos, según la causa subyacente. Debido a que algunas formas vestibulares se provocan de forma repetitiva y frecuente o las náuseas del paciente pueden persistir entre episodios, algunos pacientes pueden exagerar la duración del episodio. Por lo general, esto puede resolverse mediante una cuidadosa toma de antecedentes.</a:t>
            </a:r>
          </a:p>
          <a:p>
            <a:pPr algn="l"/>
            <a:r>
              <a:rPr lang="es-ES" b="0" i="0" dirty="0">
                <a:solidFill>
                  <a:srgbClr val="505050"/>
                </a:solidFill>
                <a:effectLst/>
                <a:latin typeface="Georgia" panose="02040502050405020303" pitchFamily="18" charset="0"/>
              </a:rPr>
              <a:t>Cabe destacar que los médicos deben distinguir los factores desencadenantes (el movimiento de la cabeza o el cuerpo provoca nuevos síntomas que no están presentes al inicio del estudio) de las características que exacerban (el movimiento de la cabeza o del cuerpo empeora el mareo inicial preexistente). El movimiento de la cabeza suele exacerbar cualquier mareo de causa vestibular (benigno o peligroso, central o periférico, agudo o crónico). El concepto de que el empeoramiento del mareo con el movimiento de la cabeza equivale a una causa periférica es un error común. </a:t>
            </a:r>
            <a:r>
              <a:rPr lang="es-ES" b="0" i="0" baseline="30000" dirty="0">
                <a:solidFill>
                  <a:srgbClr val="505050"/>
                </a:solidFill>
                <a:effectLst/>
                <a:latin typeface="Georgia" panose="02040502050405020303" pitchFamily="18" charset="0"/>
              </a:rPr>
              <a:t>28</a:t>
            </a:r>
          </a:p>
          <a:p>
            <a:pPr algn="l"/>
            <a:endParaRPr lang="es-ES" b="0" i="0" dirty="0">
              <a:solidFill>
                <a:srgbClr val="505050"/>
              </a:solidFill>
              <a:effectLst/>
              <a:latin typeface="Georgia" panose="02040502050405020303" pitchFamily="18" charset="0"/>
            </a:endParaRPr>
          </a:p>
          <a:p>
            <a:pPr algn="l"/>
            <a:r>
              <a:rPr lang="es-ES" b="0" i="0" dirty="0">
                <a:solidFill>
                  <a:srgbClr val="505050"/>
                </a:solidFill>
                <a:effectLst/>
                <a:latin typeface="Georgia" panose="02040502050405020303" pitchFamily="18" charset="0"/>
              </a:rPr>
              <a:t>El objetivo del examen físico en t-EVS es reproducir el mareo del paciente para presenciar la fisiopatología correspondiente (p. Ej., Disminución de la presión arterial al surgir o movimientos oculares anormales con la prueba de </a:t>
            </a:r>
            <a:r>
              <a:rPr lang="es-ES" b="0" i="0" dirty="0" err="1">
                <a:solidFill>
                  <a:srgbClr val="505050"/>
                </a:solidFill>
                <a:effectLst/>
                <a:latin typeface="Georgia" panose="02040502050405020303" pitchFamily="18" charset="0"/>
              </a:rPr>
              <a:t>Dix-Hallpike</a:t>
            </a:r>
            <a:r>
              <a:rPr lang="es-ES" b="0" i="0" dirty="0">
                <a:solidFill>
                  <a:srgbClr val="505050"/>
                </a:solidFill>
                <a:effectLst/>
                <a:latin typeface="Georgia" panose="02040502050405020303" pitchFamily="18" charset="0"/>
              </a:rPr>
              <a:t>). Una advertencia para los síntomas posturales es que el mareo ortostático y la hipotensión ortostática no siempre están relacionados. 2930 La hipotensión ortostática puede ser incidental y engañosa, especialmente en pacientes de edad avanzada que toman medicamentos antihipertensivos. </a:t>
            </a:r>
            <a:r>
              <a:rPr lang="es-ES" b="0" i="0" baseline="30000" dirty="0">
                <a:solidFill>
                  <a:srgbClr val="505050"/>
                </a:solidFill>
                <a:effectLst/>
                <a:latin typeface="Georgia" panose="02040502050405020303" pitchFamily="18" charset="0"/>
              </a:rPr>
              <a:t>31</a:t>
            </a:r>
            <a:r>
              <a:rPr lang="es-ES" b="0" i="0" dirty="0">
                <a:solidFill>
                  <a:srgbClr val="505050"/>
                </a:solidFill>
                <a:effectLst/>
                <a:latin typeface="Georgia" panose="02040502050405020303" pitchFamily="18" charset="0"/>
              </a:rPr>
              <a:t> Por el contrario, el mareo al surgir sin hipotensión ortostática sistémica puede indicar un ataque isquémico transitorio hemodinámico (AIT) por hipoperfusión distal a una estenosis vascular craneal. </a:t>
            </a:r>
            <a:r>
              <a:rPr lang="es-ES" b="0" i="0" baseline="30000" dirty="0">
                <a:solidFill>
                  <a:srgbClr val="505050"/>
                </a:solidFill>
                <a:effectLst/>
                <a:latin typeface="Georgia" panose="02040502050405020303" pitchFamily="18" charset="0"/>
              </a:rPr>
              <a:t>32</a:t>
            </a:r>
            <a:r>
              <a:rPr lang="es-ES" b="0" i="0" dirty="0">
                <a:solidFill>
                  <a:srgbClr val="505050"/>
                </a:solidFill>
                <a:effectLst/>
                <a:latin typeface="Georgia" panose="02040502050405020303" pitchFamily="18" charset="0"/>
              </a:rPr>
              <a:t> o, alternativamente, hipotensión intracraneal. </a:t>
            </a:r>
            <a:r>
              <a:rPr lang="es-ES" b="0" i="0" baseline="30000" dirty="0">
                <a:solidFill>
                  <a:srgbClr val="505050"/>
                </a:solidFill>
                <a:effectLst/>
                <a:latin typeface="Georgia" panose="02040502050405020303" pitchFamily="18" charset="0"/>
              </a:rPr>
              <a:t>33</a:t>
            </a:r>
            <a:r>
              <a:rPr lang="es-ES" b="0" i="0" dirty="0">
                <a:solidFill>
                  <a:srgbClr val="505050"/>
                </a:solidFill>
                <a:effectLst/>
                <a:latin typeface="Georgia" panose="02040502050405020303" pitchFamily="18" charset="0"/>
              </a:rPr>
              <a:t> La evaluación neurológica probablemente esté indicada para pacientes con mareos ortostáticos sostenidos y reproducibles, pero sin hipotensión demostrable o vértigo posicional paroxístico benigno (VPPB).</a:t>
            </a:r>
          </a:p>
          <a:p>
            <a:pPr algn="l"/>
            <a:endParaRPr lang="es-ES" b="0" i="0" dirty="0">
              <a:solidFill>
                <a:srgbClr val="505050"/>
              </a:solidFill>
              <a:effectLst/>
              <a:latin typeface="Georgia" panose="02040502050405020303" pitchFamily="18" charset="0"/>
            </a:endParaRPr>
          </a:p>
          <a:p>
            <a:pPr algn="l"/>
            <a:r>
              <a:rPr lang="es-ES" b="0" i="0" dirty="0">
                <a:solidFill>
                  <a:srgbClr val="505050"/>
                </a:solidFill>
                <a:effectLst/>
                <a:latin typeface="Georgia" panose="02040502050405020303" pitchFamily="18" charset="0"/>
              </a:rPr>
              <a:t>Las causas del t-EVS prototipo son VPPB e hipotensión ortostática. Las causas peligrosas incluyen imitaciones neurológicas, conocidas como vértigo posicional paroxístico central (CPPV) (p. Ej., Lesiones masivas de la fosa posterior </a:t>
            </a:r>
            <a:r>
              <a:rPr lang="es-ES" b="0" i="0" baseline="30000" dirty="0">
                <a:solidFill>
                  <a:srgbClr val="505050"/>
                </a:solidFill>
                <a:effectLst/>
                <a:latin typeface="Georgia" panose="02040502050405020303" pitchFamily="18" charset="0"/>
              </a:rPr>
              <a:t>34</a:t>
            </a:r>
            <a:r>
              <a:rPr lang="es-ES" b="0" i="0" dirty="0">
                <a:solidFill>
                  <a:srgbClr val="505050"/>
                </a:solidFill>
                <a:effectLst/>
                <a:latin typeface="Georgia" panose="02040502050405020303" pitchFamily="18" charset="0"/>
              </a:rPr>
              <a:t> ) y causas graves de hipotensión ortostática, </a:t>
            </a:r>
            <a:r>
              <a:rPr lang="es-ES" b="0" i="0" baseline="30000" dirty="0">
                <a:solidFill>
                  <a:srgbClr val="505050"/>
                </a:solidFill>
                <a:effectLst/>
                <a:latin typeface="Georgia" panose="02040502050405020303" pitchFamily="18" charset="0"/>
              </a:rPr>
              <a:t>35</a:t>
            </a:r>
            <a:r>
              <a:rPr lang="es-ES" b="0" i="0" dirty="0">
                <a:solidFill>
                  <a:srgbClr val="505050"/>
                </a:solidFill>
                <a:effectLst/>
                <a:latin typeface="Georgia" panose="02040502050405020303" pitchFamily="18" charset="0"/>
              </a:rPr>
              <a:t> como hemorragia interna. Todos se asocian con síntomas posicionales episódicos, pero se pueden distinguir fácilmente entre sí mediante el examen y la historia clínica dirigidos al paciente. La hipotensión ortostática produce síntomas sólo al levantarse, mientras que el VPPB provoca síntomas tanto al levantarse como al recostarse o al rodar en la cama. </a:t>
            </a:r>
            <a:r>
              <a:rPr lang="es-ES" b="0" i="0" baseline="30000" dirty="0">
                <a:solidFill>
                  <a:srgbClr val="505050"/>
                </a:solidFill>
                <a:effectLst/>
                <a:latin typeface="Georgia" panose="02040502050405020303" pitchFamily="18" charset="0"/>
              </a:rPr>
              <a:t>36</a:t>
            </a:r>
            <a:r>
              <a:rPr lang="es-ES" b="0" i="0" dirty="0">
                <a:solidFill>
                  <a:srgbClr val="505050"/>
                </a:solidFill>
                <a:effectLst/>
                <a:latin typeface="Georgia" panose="02040502050405020303" pitchFamily="18" charset="0"/>
              </a:rPr>
              <a:t> El BPPV y el CPPV se pueden distinguir en función de las diferencias características del examen ocular en las pruebas posicionales estándar para el nistagmo, incluida la prueba de </a:t>
            </a:r>
            <a:r>
              <a:rPr lang="es-ES" b="0" i="0" dirty="0" err="1">
                <a:solidFill>
                  <a:srgbClr val="505050"/>
                </a:solidFill>
                <a:effectLst/>
                <a:latin typeface="Georgia" panose="02040502050405020303" pitchFamily="18" charset="0"/>
              </a:rPr>
              <a:t>Dix-Hallpike</a:t>
            </a:r>
            <a:r>
              <a:rPr lang="es-ES" b="0" i="0" dirty="0">
                <a:solidFill>
                  <a:srgbClr val="505050"/>
                </a:solidFill>
                <a:effectLst/>
                <a:latin typeface="Georgia" panose="02040502050405020303" pitchFamily="18" charset="0"/>
              </a:rPr>
              <a:t> (ver </a:t>
            </a:r>
            <a:r>
              <a:rPr lang="es-ES" b="0" i="0" u="none" strike="noStrike" dirty="0">
                <a:solidFill>
                  <a:srgbClr val="007398"/>
                </a:solidFill>
                <a:effectLst/>
                <a:latin typeface="Arial" panose="020B0604020202020204" pitchFamily="34" charset="0"/>
                <a:hlinkClick r:id="rId3"/>
              </a:rPr>
              <a:t>Tabla 3</a:t>
            </a:r>
            <a:r>
              <a:rPr lang="es-ES" b="0" i="0" dirty="0">
                <a:solidFill>
                  <a:srgbClr val="505050"/>
                </a:solidFill>
                <a:effectLst/>
                <a:latin typeface="Georgia" panose="02040502050405020303" pitchFamily="18" charset="0"/>
              </a:rPr>
              <a:t> ).</a:t>
            </a:r>
          </a:p>
          <a:p>
            <a:endParaRPr lang="es-CO" dirty="0"/>
          </a:p>
        </p:txBody>
      </p:sp>
      <p:sp>
        <p:nvSpPr>
          <p:cNvPr id="4" name="Marcador de número de diapositiva 3"/>
          <p:cNvSpPr>
            <a:spLocks noGrp="1"/>
          </p:cNvSpPr>
          <p:nvPr>
            <p:ph type="sldNum" sz="quarter" idx="5"/>
          </p:nvPr>
        </p:nvSpPr>
        <p:spPr/>
        <p:txBody>
          <a:bodyPr/>
          <a:lstStyle/>
          <a:p>
            <a:fld id="{41D97EE3-D909-4402-8B70-D70D8CF8DA19}" type="slidenum">
              <a:rPr lang="es-CO" smtClean="0"/>
              <a:t>16</a:t>
            </a:fld>
            <a:endParaRPr lang="es-CO"/>
          </a:p>
        </p:txBody>
      </p:sp>
    </p:spTree>
    <p:extLst>
      <p:ext uri="{BB962C8B-B14F-4D97-AF65-F5344CB8AC3E}">
        <p14:creationId xmlns:p14="http://schemas.microsoft.com/office/powerpoint/2010/main" val="3045758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505050"/>
                </a:solidFill>
                <a:effectLst/>
                <a:latin typeface="Georgia" panose="02040502050405020303" pitchFamily="18" charset="0"/>
              </a:rPr>
              <a:t>Para t-EVS y s-AVS, el enfoque es el examen de cabecera dirigido, enfatizando los movimientos oculares ( </a:t>
            </a:r>
            <a:r>
              <a:rPr lang="es-ES" b="0" i="0" u="none" strike="noStrike" dirty="0">
                <a:solidFill>
                  <a:srgbClr val="007398"/>
                </a:solidFill>
                <a:effectLst/>
                <a:latin typeface="Arial" panose="020B0604020202020204" pitchFamily="34" charset="0"/>
                <a:hlinkClick r:id="rId3"/>
              </a:rPr>
              <a:t>Tablas 3</a:t>
            </a:r>
            <a:r>
              <a:rPr lang="es-ES" b="0" i="0" dirty="0">
                <a:solidFill>
                  <a:srgbClr val="505050"/>
                </a:solidFill>
                <a:effectLst/>
                <a:latin typeface="Georgia" panose="02040502050405020303" pitchFamily="18" charset="0"/>
              </a:rPr>
              <a:t> y </a:t>
            </a:r>
            <a:r>
              <a:rPr lang="es-ES" b="0" i="0" u="none" strike="noStrike" dirty="0">
                <a:solidFill>
                  <a:srgbClr val="007398"/>
                </a:solidFill>
                <a:effectLst/>
                <a:latin typeface="Arial" panose="020B0604020202020204" pitchFamily="34" charset="0"/>
                <a:hlinkClick r:id="rId4"/>
              </a:rPr>
              <a:t>4</a:t>
            </a:r>
            <a:r>
              <a:rPr lang="es-ES" b="0" i="0" dirty="0">
                <a:solidFill>
                  <a:srgbClr val="505050"/>
                </a:solidFill>
                <a:effectLst/>
                <a:latin typeface="Georgia" panose="02040502050405020303" pitchFamily="18" charset="0"/>
              </a:rPr>
              <a:t> ). Para s-EVS y t-AVS, el enfoque es la toma de historial dirigida</a:t>
            </a:r>
          </a:p>
          <a:p>
            <a:endParaRPr lang="es-ES" b="0" i="0" dirty="0">
              <a:solidFill>
                <a:srgbClr val="505050"/>
              </a:solidFill>
              <a:effectLst/>
              <a:latin typeface="Georgia" panose="02040502050405020303" pitchFamily="18" charset="0"/>
            </a:endParaRPr>
          </a:p>
          <a:p>
            <a:pPr algn="l"/>
            <a:r>
              <a:rPr lang="es-ES" b="0" i="0" dirty="0">
                <a:solidFill>
                  <a:srgbClr val="007398"/>
                </a:solidFill>
                <a:effectLst/>
                <a:latin typeface="Georgia" panose="02040502050405020303" pitchFamily="18" charset="0"/>
              </a:rPr>
              <a:t>b El</a:t>
            </a:r>
            <a:r>
              <a:rPr lang="es-ES" b="0" i="0" dirty="0">
                <a:solidFill>
                  <a:srgbClr val="505050"/>
                </a:solidFill>
                <a:effectLst/>
                <a:latin typeface="Georgia" panose="02040502050405020303" pitchFamily="18" charset="0"/>
              </a:rPr>
              <a:t> nistagmo del VPPB suele comenzar después de un retraso (latencia) de unos pocos segundos, alcanza un pico de intensidad rápidamente y luego decae de manera monofásica siempre que la cabeza se mantenga estacionaria. En la variante del canal horizontal, el nistagmo puede ser bifásico, con una inversión de dirección espontánea después del nistagmo inicial, incluso si la cabeza se mantiene inmóvil. El CPPV puede comenzar inmediatamente o después de un retraso, puede deteriorarse o persistir y puede cambiar de dirección o no durante la prueba.</a:t>
            </a:r>
          </a:p>
          <a:p>
            <a:pPr algn="l"/>
            <a:r>
              <a:rPr lang="es-ES" b="0" i="0" dirty="0">
                <a:solidFill>
                  <a:srgbClr val="007398"/>
                </a:solidFill>
                <a:effectLst/>
                <a:latin typeface="Georgia" panose="02040502050405020303" pitchFamily="18" charset="0"/>
              </a:rPr>
              <a:t>c</a:t>
            </a:r>
            <a:r>
              <a:rPr lang="es-ES" b="0" i="0" dirty="0">
                <a:solidFill>
                  <a:srgbClr val="505050"/>
                </a:solidFill>
                <a:effectLst/>
                <a:latin typeface="Georgia" panose="02040502050405020303" pitchFamily="18" charset="0"/>
              </a:rPr>
              <a:t> Torsión con el poste de las 12 en punto (parte superior) del ojo golpeando hacia la oreja que mira hacia abajo (probada), a veces denominada </a:t>
            </a:r>
            <a:r>
              <a:rPr lang="es-ES" b="0" i="0" dirty="0" err="1">
                <a:solidFill>
                  <a:srgbClr val="505050"/>
                </a:solidFill>
                <a:effectLst/>
                <a:latin typeface="Georgia" panose="02040502050405020303" pitchFamily="18" charset="0"/>
              </a:rPr>
              <a:t>geotrópica</a:t>
            </a:r>
            <a:r>
              <a:rPr lang="es-ES" b="0" i="0" dirty="0">
                <a:solidFill>
                  <a:srgbClr val="505050"/>
                </a:solidFill>
                <a:effectLst/>
                <a:latin typeface="Georgia" panose="02040502050405020303" pitchFamily="18" charset="0"/>
              </a:rPr>
              <a:t> (es decir, hacia el suelo).</a:t>
            </a:r>
          </a:p>
          <a:p>
            <a:endParaRPr lang="es-CO" dirty="0"/>
          </a:p>
        </p:txBody>
      </p:sp>
      <p:sp>
        <p:nvSpPr>
          <p:cNvPr id="4" name="Marcador de número de diapositiva 3"/>
          <p:cNvSpPr>
            <a:spLocks noGrp="1"/>
          </p:cNvSpPr>
          <p:nvPr>
            <p:ph type="sldNum" sz="quarter" idx="5"/>
          </p:nvPr>
        </p:nvSpPr>
        <p:spPr/>
        <p:txBody>
          <a:bodyPr/>
          <a:lstStyle/>
          <a:p>
            <a:fld id="{41D97EE3-D909-4402-8B70-D70D8CF8DA19}" type="slidenum">
              <a:rPr lang="es-CO" smtClean="0"/>
              <a:t>17</a:t>
            </a:fld>
            <a:endParaRPr lang="es-CO"/>
          </a:p>
        </p:txBody>
      </p:sp>
    </p:spTree>
    <p:extLst>
      <p:ext uri="{BB962C8B-B14F-4D97-AF65-F5344CB8AC3E}">
        <p14:creationId xmlns:p14="http://schemas.microsoft.com/office/powerpoint/2010/main" val="2118515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0" i="0" dirty="0">
                <a:solidFill>
                  <a:srgbClr val="505050"/>
                </a:solidFill>
                <a:effectLst/>
                <a:latin typeface="Georgia" panose="02040502050405020303" pitchFamily="18" charset="0"/>
              </a:rPr>
              <a:t>El VPPB es el trastorno vestibular más común en la población general, con una prevalencia de por vida del 2,4% y una incidencia que aumenta con la edad. </a:t>
            </a:r>
            <a:r>
              <a:rPr lang="es-ES" b="0" i="0" baseline="30000" dirty="0">
                <a:solidFill>
                  <a:srgbClr val="505050"/>
                </a:solidFill>
                <a:effectLst/>
                <a:latin typeface="Georgia" panose="02040502050405020303" pitchFamily="18" charset="0"/>
              </a:rPr>
              <a:t>36</a:t>
            </a:r>
            <a:r>
              <a:rPr lang="es-ES" b="0" i="0" dirty="0">
                <a:solidFill>
                  <a:srgbClr val="505050"/>
                </a:solidFill>
                <a:effectLst/>
                <a:latin typeface="Georgia" panose="02040502050405020303" pitchFamily="18" charset="0"/>
              </a:rPr>
              <a:t> En el servicio de urgencias, es probablemente la segunda causa más común, y representa aproximadamente el 10% de las presentaciones de mareos en el servicio de urgencias. </a:t>
            </a:r>
            <a:r>
              <a:rPr lang="es-ES" b="0" i="0" baseline="30000" dirty="0">
                <a:solidFill>
                  <a:srgbClr val="505050"/>
                </a:solidFill>
                <a:effectLst/>
                <a:latin typeface="Georgia" panose="02040502050405020303" pitchFamily="18" charset="0"/>
              </a:rPr>
              <a:t>16</a:t>
            </a:r>
            <a:r>
              <a:rPr lang="es-ES" b="0" i="0" dirty="0">
                <a:solidFill>
                  <a:srgbClr val="505050"/>
                </a:solidFill>
                <a:effectLst/>
                <a:latin typeface="Georgia" panose="02040502050405020303" pitchFamily="18" charset="0"/>
              </a:rPr>
              <a:t> Es el resultado de restos cristalinos móviles atrapados en uno o más canales semicirculares (canalitos) dentro del laberinto vestibular. Los síntomas y signos varían según el canal o los canales afectados y si los cristales flotan libremente o están atrapados. </a:t>
            </a:r>
            <a:r>
              <a:rPr lang="es-ES" b="0" i="0" baseline="30000" dirty="0">
                <a:solidFill>
                  <a:srgbClr val="505050"/>
                </a:solidFill>
                <a:effectLst/>
                <a:latin typeface="Georgia" panose="02040502050405020303" pitchFamily="18" charset="0"/>
              </a:rPr>
              <a:t>38</a:t>
            </a:r>
            <a:r>
              <a:rPr lang="es-ES" b="0" i="0" dirty="0">
                <a:solidFill>
                  <a:srgbClr val="505050"/>
                </a:solidFill>
                <a:effectLst/>
                <a:latin typeface="Georgia" panose="02040502050405020303" pitchFamily="18" charset="0"/>
              </a:rPr>
              <a:t> Los síntomas clásicos son episodios repetitivos, breves y desencadenados de vértigo rotacional que duran más de unos pocos segundos pero menos de 1 minuto, aunque son frecuentes los síntomas no vertiginosos de mareo o incluso </a:t>
            </a:r>
            <a:r>
              <a:rPr lang="es-ES" b="0" i="0" dirty="0" err="1">
                <a:solidFill>
                  <a:srgbClr val="505050"/>
                </a:solidFill>
                <a:effectLst/>
                <a:latin typeface="Georgia" panose="02040502050405020303" pitchFamily="18" charset="0"/>
              </a:rPr>
              <a:t>presíncope</a:t>
            </a:r>
            <a:r>
              <a:rPr lang="es-ES" b="0" i="0" dirty="0">
                <a:solidFill>
                  <a:srgbClr val="505050"/>
                </a:solidFill>
                <a:effectLst/>
                <a:latin typeface="Georgia" panose="02040502050405020303" pitchFamily="18" charset="0"/>
              </a:rPr>
              <a:t>. </a:t>
            </a:r>
            <a:r>
              <a:rPr lang="es-ES" b="0" i="0" baseline="30000" dirty="0">
                <a:solidFill>
                  <a:srgbClr val="505050"/>
                </a:solidFill>
                <a:effectLst/>
                <a:latin typeface="Georgia" panose="02040502050405020303" pitchFamily="18" charset="0"/>
              </a:rPr>
              <a:t>39</a:t>
            </a:r>
            <a:endParaRPr lang="es-ES" b="0" i="0" dirty="0">
              <a:solidFill>
                <a:srgbClr val="505050"/>
              </a:solidFill>
              <a:effectLst/>
              <a:latin typeface="Georgia" panose="02040502050405020303" pitchFamily="18" charset="0"/>
            </a:endParaRPr>
          </a:p>
          <a:p>
            <a:pPr algn="l"/>
            <a:r>
              <a:rPr lang="es-ES" b="0" i="0" dirty="0">
                <a:solidFill>
                  <a:srgbClr val="505050"/>
                </a:solidFill>
                <a:effectLst/>
                <a:latin typeface="Georgia" panose="02040502050405020303" pitchFamily="18" charset="0"/>
              </a:rPr>
              <a:t>El diagnóstico se confirma mediante la reproducción de los síntomas y signos mediante maniobras de prueba posicional específicas del canal e identificando un nistagmo específico del canal (ver </a:t>
            </a:r>
            <a:r>
              <a:rPr lang="es-ES" b="0" i="0" u="none" strike="noStrike" dirty="0">
                <a:solidFill>
                  <a:srgbClr val="007398"/>
                </a:solidFill>
                <a:effectLst/>
                <a:latin typeface="Arial" panose="020B0604020202020204" pitchFamily="34" charset="0"/>
                <a:hlinkClick r:id="rId3"/>
              </a:rPr>
              <a:t>Tabla 3</a:t>
            </a:r>
            <a:r>
              <a:rPr lang="es-ES" b="0" i="0" dirty="0">
                <a:solidFill>
                  <a:srgbClr val="505050"/>
                </a:solidFill>
                <a:effectLst/>
                <a:latin typeface="Georgia" panose="02040502050405020303" pitchFamily="18" charset="0"/>
              </a:rPr>
              <a:t> ). </a:t>
            </a:r>
            <a:r>
              <a:rPr lang="es-ES" b="0" i="0" baseline="30000" dirty="0">
                <a:solidFill>
                  <a:srgbClr val="505050"/>
                </a:solidFill>
                <a:effectLst/>
                <a:latin typeface="Georgia" panose="02040502050405020303" pitchFamily="18" charset="0"/>
              </a:rPr>
              <a:t>38</a:t>
            </a:r>
            <a:r>
              <a:rPr lang="es-ES" b="0" i="0" dirty="0">
                <a:solidFill>
                  <a:srgbClr val="505050"/>
                </a:solidFill>
                <a:effectLst/>
                <a:latin typeface="Georgia" panose="02040502050405020303" pitchFamily="18" charset="0"/>
              </a:rPr>
              <a:t> Debido a que generalmente no se conocen de antemano el canal o los canales que causan el daño, generalmente se realizan múltiples maniobras de diagnóstico. Los tratamientos de cabecera probados para desplazar los cristales dañinos (maniobras de reposicionamiento de canalitos) también son específicos del canal. 3740 Como se discutió anteriormente, los imitadores de BPPV incluyen hipotensión ortostática y CPPV. Los pacientes con formas atípicas de nistagmo (p. Ej., Latido descendente u horizontal) en la prueba de </a:t>
            </a:r>
            <a:r>
              <a:rPr lang="es-ES" b="0" i="0" dirty="0" err="1">
                <a:solidFill>
                  <a:srgbClr val="505050"/>
                </a:solidFill>
                <a:effectLst/>
                <a:latin typeface="Georgia" panose="02040502050405020303" pitchFamily="18" charset="0"/>
              </a:rPr>
              <a:t>Dix-Hallpike</a:t>
            </a:r>
            <a:r>
              <a:rPr lang="es-ES" b="0" i="0" dirty="0">
                <a:solidFill>
                  <a:srgbClr val="505050"/>
                </a:solidFill>
                <a:effectLst/>
                <a:latin typeface="Georgia" panose="02040502050405020303" pitchFamily="18" charset="0"/>
              </a:rPr>
              <a:t> generalmente tienen CPPV y algunos casos se deben a tumores de la fosa posterior o accidentes cerebrovasculares. </a:t>
            </a:r>
            <a:r>
              <a:rPr lang="es-ES" b="0" i="0" baseline="30000" dirty="0">
                <a:solidFill>
                  <a:srgbClr val="505050"/>
                </a:solidFill>
                <a:effectLst/>
                <a:latin typeface="Georgia" panose="02040502050405020303" pitchFamily="18" charset="0"/>
              </a:rPr>
              <a:t>37</a:t>
            </a:r>
            <a:r>
              <a:rPr lang="es-ES" b="0" i="0" dirty="0">
                <a:solidFill>
                  <a:srgbClr val="505050"/>
                </a:solidFill>
                <a:effectLst/>
                <a:latin typeface="Georgia" panose="02040502050405020303" pitchFamily="18" charset="0"/>
              </a:rPr>
              <a:t> La CPPV incluye causas benignas comunes, como la intoxicación con alcohol o fármacos sedantes, pero estos pacientes son más propensos a quejarse de mareos continuos y persistentes exacerbados (en lugar de desencadenados) por el cambio de posición y, por lo general, se diagnostican fácilmente en función del contexto y otros signos de intoxicación.</a:t>
            </a:r>
          </a:p>
          <a:p>
            <a:pPr algn="l"/>
            <a:r>
              <a:rPr lang="es-ES" b="0" i="0" dirty="0">
                <a:solidFill>
                  <a:srgbClr val="505050"/>
                </a:solidFill>
                <a:effectLst/>
                <a:latin typeface="Georgia" panose="02040502050405020303" pitchFamily="18" charset="0"/>
              </a:rPr>
              <a:t>La hipotensión ortostática es común y representa el 24% de los episodios sincopales agudos. </a:t>
            </a:r>
            <a:r>
              <a:rPr lang="es-ES" b="0" i="0" baseline="30000" dirty="0">
                <a:solidFill>
                  <a:srgbClr val="505050"/>
                </a:solidFill>
                <a:effectLst/>
                <a:latin typeface="Georgia" panose="02040502050405020303" pitchFamily="18" charset="0"/>
              </a:rPr>
              <a:t>41</a:t>
            </a:r>
            <a:r>
              <a:rPr lang="es-ES" b="0" i="0" dirty="0">
                <a:solidFill>
                  <a:srgbClr val="505050"/>
                </a:solidFill>
                <a:effectLst/>
                <a:latin typeface="Georgia" panose="02040502050405020303" pitchFamily="18" charset="0"/>
              </a:rPr>
              <a:t> Los síntomas clásicos son mareos breves o una sensación de casi síncope al levantarse, pero el vértigo es común </a:t>
            </a:r>
            <a:r>
              <a:rPr lang="es-ES" b="0" i="0" baseline="30000" dirty="0">
                <a:solidFill>
                  <a:srgbClr val="505050"/>
                </a:solidFill>
                <a:effectLst/>
                <a:latin typeface="Georgia" panose="02040502050405020303" pitchFamily="18" charset="0"/>
              </a:rPr>
              <a:t>42</a:t>
            </a:r>
            <a:r>
              <a:rPr lang="es-ES" b="0" i="0" dirty="0">
                <a:solidFill>
                  <a:srgbClr val="505050"/>
                </a:solidFill>
                <a:effectLst/>
                <a:latin typeface="Georgia" panose="02040502050405020303" pitchFamily="18" charset="0"/>
              </a:rPr>
              <a:t> y subestimado. </a:t>
            </a:r>
            <a:r>
              <a:rPr lang="es-ES" b="0" i="0" baseline="30000" dirty="0">
                <a:solidFill>
                  <a:srgbClr val="505050"/>
                </a:solidFill>
                <a:effectLst/>
                <a:latin typeface="Georgia" panose="02040502050405020303" pitchFamily="18" charset="0"/>
              </a:rPr>
              <a:t>28</a:t>
            </a:r>
            <a:r>
              <a:rPr lang="es-ES" b="0" i="0" dirty="0">
                <a:solidFill>
                  <a:srgbClr val="505050"/>
                </a:solidFill>
                <a:effectLst/>
                <a:latin typeface="Georgia" panose="02040502050405020303" pitchFamily="18" charset="0"/>
              </a:rPr>
              <a:t> La hipotensión ortostática es causada por numerosas condiciones que producen hipovolemia, disfunción cardíaca o tono vasomotor reducido. Las causas más comunes son los medicamentos y la hipovolemia. </a:t>
            </a:r>
            <a:r>
              <a:rPr lang="es-ES" b="0" i="0" baseline="30000" dirty="0">
                <a:solidFill>
                  <a:srgbClr val="505050"/>
                </a:solidFill>
                <a:effectLst/>
                <a:latin typeface="Georgia" panose="02040502050405020303" pitchFamily="18" charset="0"/>
              </a:rPr>
              <a:t>41</a:t>
            </a:r>
            <a:endParaRPr lang="es-ES" b="0" i="0" dirty="0">
              <a:solidFill>
                <a:srgbClr val="505050"/>
              </a:solidFill>
              <a:effectLst/>
              <a:latin typeface="Georgia" panose="02040502050405020303" pitchFamily="18" charset="0"/>
            </a:endParaRPr>
          </a:p>
          <a:p>
            <a:pPr algn="l"/>
            <a:r>
              <a:rPr lang="es-ES" b="0" i="0" dirty="0">
                <a:solidFill>
                  <a:srgbClr val="505050"/>
                </a:solidFill>
                <a:effectLst/>
                <a:latin typeface="Georgia" panose="02040502050405020303" pitchFamily="18" charset="0"/>
              </a:rPr>
              <a:t>La principal preocupación peligrosa es la hemorragia interna. Los fuertes predictores al lado de la cama de hipovolemia moderada por pérdida de sangre son los mareos posturales tan severos que evitan estar de pie y un incremento del pulso postural mayor de 30 latidos por minuto, pero la sensibilidad de estos hallazgos es solo del 22%. </a:t>
            </a:r>
            <a:r>
              <a:rPr lang="es-ES" b="0" i="0" baseline="30000" dirty="0">
                <a:solidFill>
                  <a:srgbClr val="505050"/>
                </a:solidFill>
                <a:effectLst/>
                <a:latin typeface="Georgia" panose="02040502050405020303" pitchFamily="18" charset="0"/>
              </a:rPr>
              <a:t>43</a:t>
            </a:r>
            <a:r>
              <a:rPr lang="es-ES" b="0" i="0" dirty="0">
                <a:solidFill>
                  <a:srgbClr val="505050"/>
                </a:solidFill>
                <a:effectLst/>
                <a:latin typeface="Georgia" panose="02040502050405020303" pitchFamily="18" charset="0"/>
              </a:rPr>
              <a:t> Además, el síndrome de taquicardia ortostática postural benigna produce hallazgos clínicos similares. </a:t>
            </a:r>
            <a:r>
              <a:rPr lang="es-ES" b="0" i="0" baseline="30000" dirty="0">
                <a:solidFill>
                  <a:srgbClr val="505050"/>
                </a:solidFill>
                <a:effectLst/>
                <a:latin typeface="Georgia" panose="02040502050405020303" pitchFamily="18" charset="0"/>
              </a:rPr>
              <a:t>6</a:t>
            </a:r>
            <a:r>
              <a:rPr lang="es-ES" b="0" i="0" dirty="0">
                <a:solidFill>
                  <a:srgbClr val="505050"/>
                </a:solidFill>
                <a:effectLst/>
                <a:latin typeface="Georgia" panose="02040502050405020303" pitchFamily="18" charset="0"/>
              </a:rPr>
              <a:t> La frecuencia cardíaca no es un predictor constante de enfermedad grave; La ausencia de taquicardia o incluso una bradicardia relativa puede ocurrir en condiciones catastróficas, como la ruptura de un embarazo ectópico. El dolor coexistente en el pecho, la espalda, el abdomen o la pelvis debe sugerir una emergencia intratorácica o intraabdominal. Las enfermedades peligrosas que presentan hipotensión ortostática grave pero que a veces carecen de pistas evidentes incluyen infarto de miocardio, sepsis oculta, insuficiencia suprarrenal y cetoacidosis diabética. </a:t>
            </a:r>
          </a:p>
          <a:p>
            <a:endParaRPr lang="es-CO" dirty="0"/>
          </a:p>
        </p:txBody>
      </p:sp>
      <p:sp>
        <p:nvSpPr>
          <p:cNvPr id="4" name="Marcador de número de diapositiva 3"/>
          <p:cNvSpPr>
            <a:spLocks noGrp="1"/>
          </p:cNvSpPr>
          <p:nvPr>
            <p:ph type="sldNum" sz="quarter" idx="5"/>
          </p:nvPr>
        </p:nvSpPr>
        <p:spPr/>
        <p:txBody>
          <a:bodyPr/>
          <a:lstStyle/>
          <a:p>
            <a:fld id="{41D97EE3-D909-4402-8B70-D70D8CF8DA19}" type="slidenum">
              <a:rPr lang="es-CO" smtClean="0"/>
              <a:t>18</a:t>
            </a:fld>
            <a:endParaRPr lang="es-CO"/>
          </a:p>
        </p:txBody>
      </p:sp>
    </p:spTree>
    <p:extLst>
      <p:ext uri="{BB962C8B-B14F-4D97-AF65-F5344CB8AC3E}">
        <p14:creationId xmlns:p14="http://schemas.microsoft.com/office/powerpoint/2010/main" val="2429977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Pico de incidencia: 6ta </a:t>
            </a:r>
            <a:r>
              <a:rPr lang="mr-IN" dirty="0"/>
              <a:t>–</a:t>
            </a:r>
            <a:r>
              <a:rPr lang="es-ES" dirty="0"/>
              <a:t> 7ma décadas</a:t>
            </a:r>
          </a:p>
          <a:p>
            <a:r>
              <a:rPr lang="es-ES" dirty="0"/>
              <a:t>95% degenerativos o idiopáticos.</a:t>
            </a:r>
          </a:p>
          <a:p>
            <a:r>
              <a:rPr lang="es-ES" dirty="0"/>
              <a:t>5% otros: TEC 17% - Neuritis vestibular 15%.- reposo en cama prolongado.  </a:t>
            </a:r>
          </a:p>
          <a:p>
            <a:r>
              <a:rPr lang="es-ES" dirty="0"/>
              <a:t>CSCP derecho 2 veces más afectado que el izquierdo (más gente duerme hacia el derecho).</a:t>
            </a:r>
          </a:p>
          <a:p>
            <a:r>
              <a:rPr lang="es-ES" dirty="0"/>
              <a:t>Recuperación espontánea en el 20% al mes, y del 50% a los 3 meses. </a:t>
            </a:r>
            <a:endParaRPr lang="es-ES_tradnl" dirty="0"/>
          </a:p>
          <a:p>
            <a:endParaRPr lang="es-CO" dirty="0"/>
          </a:p>
        </p:txBody>
      </p:sp>
      <p:sp>
        <p:nvSpPr>
          <p:cNvPr id="4" name="Marcador de número de diapositiva 3"/>
          <p:cNvSpPr>
            <a:spLocks noGrp="1"/>
          </p:cNvSpPr>
          <p:nvPr>
            <p:ph type="sldNum" sz="quarter" idx="5"/>
          </p:nvPr>
        </p:nvSpPr>
        <p:spPr/>
        <p:txBody>
          <a:bodyPr/>
          <a:lstStyle/>
          <a:p>
            <a:fld id="{41D97EE3-D909-4402-8B70-D70D8CF8DA19}" type="slidenum">
              <a:rPr lang="es-CO" smtClean="0"/>
              <a:t>19</a:t>
            </a:fld>
            <a:endParaRPr lang="es-CO"/>
          </a:p>
        </p:txBody>
      </p:sp>
    </p:spTree>
    <p:extLst>
      <p:ext uri="{BB962C8B-B14F-4D97-AF65-F5344CB8AC3E}">
        <p14:creationId xmlns:p14="http://schemas.microsoft.com/office/powerpoint/2010/main" val="3417447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El trastorno mecánico laberíntico que causa el VPPB se debe a la presencia de restos </a:t>
            </a:r>
            <a:r>
              <a:rPr lang="es-MX" dirty="0" err="1"/>
              <a:t>otoconiales</a:t>
            </a:r>
            <a:r>
              <a:rPr lang="es-MX" dirty="0"/>
              <a:t> desprendidos de la mácula </a:t>
            </a:r>
            <a:r>
              <a:rPr lang="es-MX" dirty="0" err="1"/>
              <a:t>utricular</a:t>
            </a:r>
            <a:r>
              <a:rPr lang="es-MX" dirty="0"/>
              <a:t> y flotando libremente dentro de los canales semicirculares (</a:t>
            </a:r>
            <a:r>
              <a:rPr lang="es-MX" dirty="0" err="1"/>
              <a:t>canalolitiasis</a:t>
            </a:r>
            <a:r>
              <a:rPr lang="es-MX" dirty="0"/>
              <a:t>) o unidos a la cúpula ampular (</a:t>
            </a:r>
            <a:r>
              <a:rPr lang="es-MX" dirty="0" err="1"/>
              <a:t>cupulolitiasis</a:t>
            </a:r>
            <a:r>
              <a:rPr lang="es-MX" dirty="0"/>
              <a:t>). Ambas condiciones previas transforman la cúpula ampular del canal involucrado de un detector de aceleraciones angulares a un detector de aceleraciones lineales, volviéndose así sensibles a la gravedad. De acuerdo con la teoría de la </a:t>
            </a:r>
            <a:r>
              <a:rPr lang="es-MX" dirty="0" err="1"/>
              <a:t>canalolitiasis</a:t>
            </a:r>
            <a:r>
              <a:rPr lang="es-MX" dirty="0"/>
              <a:t>, el conglomerado </a:t>
            </a:r>
            <a:r>
              <a:rPr lang="es-MX" dirty="0" err="1"/>
              <a:t>otoconial</a:t>
            </a:r>
            <a:r>
              <a:rPr lang="es-MX" dirty="0"/>
              <a:t> gravita dentro del canal debido a los movimientos de la cabeza y al hacerlo empuja la columna endolinfática. De esta manera, el bolo </a:t>
            </a:r>
            <a:r>
              <a:rPr lang="es-MX" dirty="0" err="1"/>
              <a:t>otoconial</a:t>
            </a:r>
            <a:r>
              <a:rPr lang="es-MX" dirty="0"/>
              <a:t>, que funciona como un pistón, provoca un arrastre hidrodinámico en la endolinfa, que desvía la cúpula ampular, generando así un estímulo excitador o inhibidor que causa el vértigo paroxístico.</a:t>
            </a:r>
          </a:p>
          <a:p>
            <a:endParaRPr lang="es-MX" dirty="0"/>
          </a:p>
          <a:p>
            <a:br>
              <a:rPr lang="es-MX" dirty="0"/>
            </a:br>
            <a:r>
              <a:rPr lang="es-MX" sz="1200" b="0" i="0" kern="1200" dirty="0">
                <a:solidFill>
                  <a:schemeClr val="tx1"/>
                </a:solidFill>
                <a:effectLst/>
                <a:latin typeface="Tw Cen MT" panose="020B0602020104020603" pitchFamily="34" charset="0"/>
                <a:ea typeface="+mn-ea"/>
                <a:cs typeface="+mn-cs"/>
              </a:rPr>
              <a:t>El vértigo posicional paroxístico benigno (VPPB) es un síndrome vestibular episódico secundario a un trastorno causado por el desplazamiento de </a:t>
            </a:r>
            <a:r>
              <a:rPr lang="es-MX" sz="1200" b="0" i="0" kern="1200" dirty="0" err="1">
                <a:solidFill>
                  <a:schemeClr val="tx1"/>
                </a:solidFill>
                <a:effectLst/>
                <a:latin typeface="Tw Cen MT" panose="020B0602020104020603" pitchFamily="34" charset="0"/>
                <a:ea typeface="+mn-ea"/>
                <a:cs typeface="+mn-cs"/>
              </a:rPr>
              <a:t>otoconia</a:t>
            </a:r>
            <a:r>
              <a:rPr lang="es-MX" sz="1200" b="0" i="0" kern="1200" dirty="0">
                <a:solidFill>
                  <a:schemeClr val="tx1"/>
                </a:solidFill>
                <a:effectLst/>
                <a:latin typeface="Tw Cen MT" panose="020B0602020104020603" pitchFamily="34" charset="0"/>
                <a:ea typeface="+mn-ea"/>
                <a:cs typeface="+mn-cs"/>
              </a:rPr>
              <a:t> que se desprende de la membrana </a:t>
            </a:r>
            <a:r>
              <a:rPr lang="es-MX" sz="1200" b="0" i="0" kern="1200" dirty="0" err="1">
                <a:solidFill>
                  <a:schemeClr val="tx1"/>
                </a:solidFill>
                <a:effectLst/>
                <a:latin typeface="Tw Cen MT" panose="020B0602020104020603" pitchFamily="34" charset="0"/>
                <a:ea typeface="+mn-ea"/>
                <a:cs typeface="+mn-cs"/>
              </a:rPr>
              <a:t>otolítica</a:t>
            </a:r>
            <a:r>
              <a:rPr lang="es-MX" sz="1200" b="0" i="0" kern="1200" dirty="0">
                <a:solidFill>
                  <a:schemeClr val="tx1"/>
                </a:solidFill>
                <a:effectLst/>
                <a:latin typeface="Tw Cen MT" panose="020B0602020104020603" pitchFamily="34" charset="0"/>
                <a:ea typeface="+mn-ea"/>
                <a:cs typeface="+mn-cs"/>
              </a:rPr>
              <a:t> </a:t>
            </a:r>
            <a:r>
              <a:rPr lang="es-MX" sz="1200" b="0" i="0" kern="1200" dirty="0" err="1">
                <a:solidFill>
                  <a:schemeClr val="tx1"/>
                </a:solidFill>
                <a:effectLst/>
                <a:latin typeface="Tw Cen MT" panose="020B0602020104020603" pitchFamily="34" charset="0"/>
                <a:ea typeface="+mn-ea"/>
                <a:cs typeface="+mn-cs"/>
              </a:rPr>
              <a:t>uticular</a:t>
            </a:r>
            <a:r>
              <a:rPr lang="es-MX" sz="1200" b="0" i="0" kern="1200" dirty="0">
                <a:solidFill>
                  <a:schemeClr val="tx1"/>
                </a:solidFill>
                <a:effectLst/>
                <a:latin typeface="Tw Cen MT" panose="020B0602020104020603" pitchFamily="34" charset="0"/>
                <a:ea typeface="+mn-ea"/>
                <a:cs typeface="+mn-cs"/>
              </a:rPr>
              <a:t> y se desplaza hacia los canales semicirculares. De acuerdo con una teoría ampliamente aceptada, el BPPV generalmente es causado por </a:t>
            </a:r>
            <a:r>
              <a:rPr lang="es-MX" sz="1200" b="0" i="0" kern="1200" dirty="0" err="1">
                <a:solidFill>
                  <a:schemeClr val="tx1"/>
                </a:solidFill>
                <a:effectLst/>
                <a:latin typeface="Tw Cen MT" panose="020B0602020104020603" pitchFamily="34" charset="0"/>
                <a:ea typeface="+mn-ea"/>
                <a:cs typeface="+mn-cs"/>
              </a:rPr>
              <a:t>otoconia</a:t>
            </a:r>
            <a:r>
              <a:rPr lang="es-MX" sz="1200" b="0" i="0" kern="1200" dirty="0">
                <a:solidFill>
                  <a:schemeClr val="tx1"/>
                </a:solidFill>
                <a:effectLst/>
                <a:latin typeface="Tw Cen MT" panose="020B0602020104020603" pitchFamily="34" charset="0"/>
                <a:ea typeface="+mn-ea"/>
                <a:cs typeface="+mn-cs"/>
              </a:rPr>
              <a:t> que se desprende de los lechos de la macula </a:t>
            </a:r>
            <a:r>
              <a:rPr lang="es-MX" sz="1200" b="0" i="0" kern="1200" dirty="0" err="1">
                <a:solidFill>
                  <a:schemeClr val="tx1"/>
                </a:solidFill>
                <a:effectLst/>
                <a:latin typeface="Tw Cen MT" panose="020B0602020104020603" pitchFamily="34" charset="0"/>
                <a:ea typeface="+mn-ea"/>
                <a:cs typeface="+mn-cs"/>
              </a:rPr>
              <a:t>otolítica</a:t>
            </a:r>
            <a:r>
              <a:rPr lang="es-MX" sz="1200" b="0" i="0" kern="1200" dirty="0">
                <a:solidFill>
                  <a:schemeClr val="tx1"/>
                </a:solidFill>
                <a:effectLst/>
                <a:latin typeface="Tw Cen MT" panose="020B0602020104020603" pitchFamily="34" charset="0"/>
                <a:ea typeface="+mn-ea"/>
                <a:cs typeface="+mn-cs"/>
              </a:rPr>
              <a:t> y se atrapa en un canal semicircular. La gravedad hace que se muevan después de los cambios de la posición de la cabeza en el plano del canal afectado. El flujo de endolinfa inadecuado resultante desvía la cúpula y, por lo tanto, modula la actividad de los aferentes vestibulares del canal afectado, causando ataques de vértigo posicional y nistagmo (</a:t>
            </a:r>
            <a:r>
              <a:rPr lang="es-MX" sz="1200" b="0" i="0" kern="1200" dirty="0" err="1">
                <a:solidFill>
                  <a:schemeClr val="tx1"/>
                </a:solidFill>
                <a:effectLst/>
                <a:latin typeface="Tw Cen MT" panose="020B0602020104020603" pitchFamily="34" charset="0"/>
                <a:ea typeface="+mn-ea"/>
                <a:cs typeface="+mn-cs"/>
              </a:rPr>
              <a:t>canalolitiasis</a:t>
            </a:r>
            <a:r>
              <a:rPr lang="es-MX" sz="1200" b="0" i="0" kern="1200" dirty="0">
                <a:solidFill>
                  <a:schemeClr val="tx1"/>
                </a:solidFill>
                <a:effectLst/>
                <a:latin typeface="Tw Cen MT" panose="020B0602020104020603" pitchFamily="34" charset="0"/>
                <a:ea typeface="+mn-ea"/>
                <a:cs typeface="+mn-cs"/>
              </a:rPr>
              <a:t>) [15]. Menos común, el BPPV se puede atribuir a la </a:t>
            </a:r>
            <a:r>
              <a:rPr lang="es-MX" sz="1200" b="0" i="0" kern="1200" dirty="0" err="1">
                <a:solidFill>
                  <a:schemeClr val="tx1"/>
                </a:solidFill>
                <a:effectLst/>
                <a:latin typeface="Tw Cen MT" panose="020B0602020104020603" pitchFamily="34" charset="0"/>
                <a:ea typeface="+mn-ea"/>
                <a:cs typeface="+mn-cs"/>
              </a:rPr>
              <a:t>otoconia</a:t>
            </a:r>
            <a:r>
              <a:rPr lang="es-MX" sz="1200" b="0" i="0" kern="1200" dirty="0">
                <a:solidFill>
                  <a:schemeClr val="tx1"/>
                </a:solidFill>
                <a:effectLst/>
                <a:latin typeface="Tw Cen MT" panose="020B0602020104020603" pitchFamily="34" charset="0"/>
                <a:ea typeface="+mn-ea"/>
                <a:cs typeface="+mn-cs"/>
              </a:rPr>
              <a:t> que está unida a la cúpula de un canal semicircular y la hace sensible a la gravedad (</a:t>
            </a:r>
            <a:r>
              <a:rPr lang="es-MX" sz="1200" b="0" i="0" kern="1200" dirty="0" err="1">
                <a:solidFill>
                  <a:schemeClr val="tx1"/>
                </a:solidFill>
                <a:effectLst/>
                <a:latin typeface="Tw Cen MT" panose="020B0602020104020603" pitchFamily="34" charset="0"/>
                <a:ea typeface="+mn-ea"/>
                <a:cs typeface="+mn-cs"/>
              </a:rPr>
              <a:t>cupulolitiasis</a:t>
            </a:r>
            <a:r>
              <a:rPr lang="es-MX" sz="1200" b="0" i="0" kern="1200" dirty="0">
                <a:solidFill>
                  <a:schemeClr val="tx1"/>
                </a:solidFill>
                <a:effectLst/>
                <a:latin typeface="Tw Cen MT" panose="020B0602020104020603" pitchFamily="34" charset="0"/>
                <a:ea typeface="+mn-ea"/>
                <a:cs typeface="+mn-cs"/>
              </a:rPr>
              <a:t>) Curso de los ataques: después del posicionamiento, las partículas se alejan de la pared curva del canal. Son acelerados desde el punto muerto por las fuerzas de la gravedad, alcanzan una velocidad máxima durante su caída y vuelven a pararse en el punto más bajo del canal. Esto explica el curso temporal de los ataques en forma de crescendo-decrescendo; la constante de la cúpula y el mecanismo de almacenamiento de velocidad central aumentan la duración del nistagmo y el vértigo. Dirección de nistagmo La estimulación </a:t>
            </a:r>
            <a:r>
              <a:rPr lang="es-MX" sz="1200" b="0" i="0" kern="1200" dirty="0" err="1">
                <a:solidFill>
                  <a:schemeClr val="tx1"/>
                </a:solidFill>
                <a:effectLst/>
                <a:latin typeface="Tw Cen MT" panose="020B0602020104020603" pitchFamily="34" charset="0"/>
                <a:ea typeface="+mn-ea"/>
                <a:cs typeface="+mn-cs"/>
              </a:rPr>
              <a:t>ampullofugal</a:t>
            </a:r>
            <a:r>
              <a:rPr lang="es-MX" sz="1200" b="0" i="0" kern="1200" dirty="0">
                <a:solidFill>
                  <a:schemeClr val="tx1"/>
                </a:solidFill>
                <a:effectLst/>
                <a:latin typeface="Tw Cen MT" panose="020B0602020104020603" pitchFamily="34" charset="0"/>
                <a:ea typeface="+mn-ea"/>
                <a:cs typeface="+mn-cs"/>
              </a:rPr>
              <a:t> del canal posterior causa movimientos oculares compensatorios alrededor del eje de rotación ocular, que es perpendicular al plano del canal, por medio del reflejo </a:t>
            </a:r>
            <a:r>
              <a:rPr lang="es-MX" sz="1200" b="0" i="0" kern="1200" dirty="0" err="1">
                <a:solidFill>
                  <a:schemeClr val="tx1"/>
                </a:solidFill>
                <a:effectLst/>
                <a:latin typeface="Tw Cen MT" panose="020B0602020104020603" pitchFamily="34" charset="0"/>
                <a:ea typeface="+mn-ea"/>
                <a:cs typeface="+mn-cs"/>
              </a:rPr>
              <a:t>vestibuloocular</a:t>
            </a:r>
            <a:r>
              <a:rPr lang="es-MX" sz="1200" b="0" i="0" kern="1200" dirty="0">
                <a:solidFill>
                  <a:schemeClr val="tx1"/>
                </a:solidFill>
                <a:effectLst/>
                <a:latin typeface="Tw Cen MT" panose="020B0602020104020603" pitchFamily="34" charset="0"/>
                <a:ea typeface="+mn-ea"/>
                <a:cs typeface="+mn-cs"/>
              </a:rPr>
              <a:t> (VOR). Para el médico, esto parecerá ser una combinación de movimientos oculares lineales (hacia la frente) y rotatorios (hacia el oído más interno). Reversión De Nistagmo Si la dirección del movimiento de posicionamiento se invierte al sentarse, las partículas se mueven en la dirección opuesta. Ahora la cúpula se desvía en la dirección opuesta (</a:t>
            </a:r>
            <a:r>
              <a:rPr lang="es-MX" sz="1200" b="0" i="0" kern="1200" dirty="0" err="1">
                <a:solidFill>
                  <a:schemeClr val="tx1"/>
                </a:solidFill>
                <a:effectLst/>
                <a:latin typeface="Tw Cen MT" panose="020B0602020104020603" pitchFamily="34" charset="0"/>
                <a:ea typeface="+mn-ea"/>
                <a:cs typeface="+mn-cs"/>
              </a:rPr>
              <a:t>ampullopetal</a:t>
            </a:r>
            <a:r>
              <a:rPr lang="es-MX" sz="1200" b="0" i="0" kern="1200" dirty="0">
                <a:solidFill>
                  <a:schemeClr val="tx1"/>
                </a:solidFill>
                <a:effectLst/>
                <a:latin typeface="Tw Cen MT" panose="020B0602020104020603" pitchFamily="34" charset="0"/>
                <a:ea typeface="+mn-ea"/>
                <a:cs typeface="+mn-cs"/>
              </a:rPr>
              <a:t>). Esto da lugar a una inversión tanto del vértigo rotatorio como de la dirección del nistagmo debido a la inhibición de las células pilosas vestibulares. Fatiga Las partículas que forman un tapón o agrupación se mantienen sueltas juntas. Se deshacen cada vez más durante los cambios en la posición de la cabeza. Las partículas pequeñas no pueden causar tanta succión o presión en la cúpula independientemente una de la otra, como lo hace un solo grupo, cuyo volumen casi llena el canal. Si el paciente mantiene la cabeza quieta durante varias horas (por ejemplo, durante el sueño), las partículas, que se habían derrumbado antes, se unen en un grupo en el lugar más bajo dentro del canal y nuevamente inducen vértigo cuando se cambia la posición de la cabeza.</a:t>
            </a:r>
          </a:p>
          <a:p>
            <a:endParaRPr lang="es-MX" sz="1200" b="0" i="0" kern="1200" dirty="0">
              <a:solidFill>
                <a:schemeClr val="tx1"/>
              </a:solidFill>
              <a:effectLst/>
              <a:latin typeface="Tw Cen MT" panose="020B0602020104020603" pitchFamily="34" charset="0"/>
              <a:ea typeface="+mn-ea"/>
              <a:cs typeface="+mn-cs"/>
            </a:endParaRPr>
          </a:p>
          <a:p>
            <a:endParaRPr lang="es-MX" sz="1200" b="0" i="0" kern="1200" dirty="0">
              <a:solidFill>
                <a:schemeClr val="tx1"/>
              </a:solidFill>
              <a:effectLst/>
              <a:latin typeface="Tw Cen MT" panose="020B0602020104020603" pitchFamily="34" charset="0"/>
              <a:ea typeface="+mn-ea"/>
              <a:cs typeface="+mn-cs"/>
            </a:endParaRPr>
          </a:p>
          <a:p>
            <a:r>
              <a:rPr lang="es-MX" sz="1200" b="0" i="0" kern="1200" dirty="0">
                <a:solidFill>
                  <a:schemeClr val="tx1"/>
                </a:solidFill>
                <a:effectLst/>
                <a:latin typeface="Tw Cen MT" panose="020B0602020104020603" pitchFamily="34" charset="0"/>
                <a:ea typeface="+mn-ea"/>
                <a:cs typeface="+mn-cs"/>
              </a:rPr>
              <a:t>La mayoría de los pacientes con BPPV tienen un grupo de </a:t>
            </a:r>
            <a:r>
              <a:rPr lang="es-MX" sz="1200" b="0" i="0" kern="1200" dirty="0" err="1">
                <a:solidFill>
                  <a:schemeClr val="tx1"/>
                </a:solidFill>
                <a:effectLst/>
                <a:latin typeface="Tw Cen MT" panose="020B0602020104020603" pitchFamily="34" charset="0"/>
                <a:ea typeface="+mn-ea"/>
                <a:cs typeface="+mn-cs"/>
              </a:rPr>
              <a:t>otoconia</a:t>
            </a:r>
            <a:r>
              <a:rPr lang="es-MX" sz="1200" b="0" i="0" kern="1200" dirty="0">
                <a:solidFill>
                  <a:schemeClr val="tx1"/>
                </a:solidFill>
                <a:effectLst/>
                <a:latin typeface="Tw Cen MT" panose="020B0602020104020603" pitchFamily="34" charset="0"/>
                <a:ea typeface="+mn-ea"/>
                <a:cs typeface="+mn-cs"/>
              </a:rPr>
              <a:t> libre (canalitos) en los canales. Esto se denomina </a:t>
            </a:r>
            <a:r>
              <a:rPr lang="es-MX" sz="1200" b="0" i="0" kern="1200" dirty="0" err="1">
                <a:solidFill>
                  <a:schemeClr val="tx1"/>
                </a:solidFill>
                <a:effectLst/>
                <a:latin typeface="Tw Cen MT" panose="020B0602020104020603" pitchFamily="34" charset="0"/>
                <a:ea typeface="+mn-ea"/>
                <a:cs typeface="+mn-cs"/>
              </a:rPr>
              <a:t>canalitiasis</a:t>
            </a:r>
            <a:r>
              <a:rPr lang="es-MX" sz="1200" b="0" i="0" kern="1200" dirty="0">
                <a:solidFill>
                  <a:schemeClr val="tx1"/>
                </a:solidFill>
                <a:effectLst/>
                <a:latin typeface="Tw Cen MT" panose="020B0602020104020603" pitchFamily="34" charset="0"/>
                <a:ea typeface="+mn-ea"/>
                <a:cs typeface="+mn-cs"/>
              </a:rPr>
              <a:t>. Cuando se realiza la prueba de provocación, la </a:t>
            </a:r>
            <a:r>
              <a:rPr lang="es-MX" sz="1200" b="0" i="0" kern="1200" dirty="0" err="1">
                <a:solidFill>
                  <a:schemeClr val="tx1"/>
                </a:solidFill>
                <a:effectLst/>
                <a:latin typeface="Tw Cen MT" panose="020B0602020104020603" pitchFamily="34" charset="0"/>
                <a:ea typeface="+mn-ea"/>
                <a:cs typeface="+mn-cs"/>
              </a:rPr>
              <a:t>otoconia</a:t>
            </a:r>
            <a:r>
              <a:rPr lang="es-MX" sz="1200" b="0" i="0" kern="1200" dirty="0">
                <a:solidFill>
                  <a:schemeClr val="tx1"/>
                </a:solidFill>
                <a:effectLst/>
                <a:latin typeface="Tw Cen MT" panose="020B0602020104020603" pitchFamily="34" charset="0"/>
                <a:ea typeface="+mn-ea"/>
                <a:cs typeface="+mn-cs"/>
              </a:rPr>
              <a:t> se desplaza de acuerdo con el vector de gravedad, lo que desencadena un desplazamiento de la endolinfa que inclina la cúpula del canal, provocando el correspondiente nistagmo después de una latencia que varía entre 1 y 4 s. Este nistagmo generalmente sigue un curso paroxístico (crescendo-decrescendo) y es autolimitado, por un máximo de 1 minuto, ya que una vez que el canal ha dejado de moverse (cuando alcanza la parte más inclinada del canal en la posición adoptada), El flujo endolinfático también se detiene y la cúpula vuelve a su posición de reposo. Cuando el paciente vuelve a la posición inicial, las partículas se desplazan en la dirección inversa, creando nuevamente un flujo endolinfático, en este caso en la dirección opuesta a la posición anterior, con la cúpula inclinada en la dirección opuesta y un nistagmo inverso a Lo que ocurrió en la primera posición. Este nistagmo inverso puede ser muy útil para confirmar un VPPB, aunque no siempre se observa. Más raramente, el sustrato fisiopatológico es una </a:t>
            </a:r>
            <a:r>
              <a:rPr lang="es-MX" sz="1200" b="0" i="0" kern="1200" dirty="0" err="1">
                <a:solidFill>
                  <a:schemeClr val="tx1"/>
                </a:solidFill>
                <a:effectLst/>
                <a:latin typeface="Tw Cen MT" panose="020B0602020104020603" pitchFamily="34" charset="0"/>
                <a:ea typeface="+mn-ea"/>
                <a:cs typeface="+mn-cs"/>
              </a:rPr>
              <a:t>cupololitiasis</a:t>
            </a:r>
            <a:r>
              <a:rPr lang="es-MX" sz="1200" b="0" i="0" kern="1200" dirty="0">
                <a:solidFill>
                  <a:schemeClr val="tx1"/>
                </a:solidFill>
                <a:effectLst/>
                <a:latin typeface="Tw Cen MT" panose="020B0602020104020603" pitchFamily="34" charset="0"/>
                <a:ea typeface="+mn-ea"/>
                <a:cs typeface="+mn-cs"/>
              </a:rPr>
              <a:t>: las partículas se adhieren a la cúpula del canal, de tal manera que se vuelve sensible a la gravedad. Cuando se realiza la prueba de provocación, la cúpula se inclina de acuerdo con la posición de su eje con respecto al vector de gravedad (cada vez más perpendicular a su eje respecto al vector de gravedad), pero se inclina inmediatamente después del cambio de posición, sin un flujo endolinfático, y por lo tanto, prácticamente no hay latencia. Además, la inclinación persiste mientras se mantiene la posición y con ella el nistagmo que se ha activado. En la </a:t>
            </a:r>
            <a:r>
              <a:rPr lang="es-MX" sz="1200" b="0" i="0" kern="1200" dirty="0" err="1">
                <a:solidFill>
                  <a:schemeClr val="tx1"/>
                </a:solidFill>
                <a:effectLst/>
                <a:latin typeface="Tw Cen MT" panose="020B0602020104020603" pitchFamily="34" charset="0"/>
                <a:ea typeface="+mn-ea"/>
                <a:cs typeface="+mn-cs"/>
              </a:rPr>
              <a:t>cupulolitiasis</a:t>
            </a:r>
            <a:r>
              <a:rPr lang="es-MX" sz="1200" b="0" i="0" kern="1200" dirty="0">
                <a:solidFill>
                  <a:schemeClr val="tx1"/>
                </a:solidFill>
                <a:effectLst/>
                <a:latin typeface="Tw Cen MT" panose="020B0602020104020603" pitchFamily="34" charset="0"/>
                <a:ea typeface="+mn-ea"/>
                <a:cs typeface="+mn-cs"/>
              </a:rPr>
              <a:t>, el nistagmo depende de la posición adoptada. Dependiendo del canal y de la prueba realizada en la posición inicial </a:t>
            </a:r>
            <a:r>
              <a:rPr lang="es-MX" sz="1200" b="0" i="0" kern="1200" dirty="0" err="1">
                <a:solidFill>
                  <a:schemeClr val="tx1"/>
                </a:solidFill>
                <a:effectLst/>
                <a:latin typeface="Tw Cen MT" panose="020B0602020104020603" pitchFamily="34" charset="0"/>
                <a:ea typeface="+mn-ea"/>
                <a:cs typeface="+mn-cs"/>
              </a:rPr>
              <a:t>inicial</a:t>
            </a:r>
            <a:r>
              <a:rPr lang="es-MX" sz="1200" b="0" i="0" kern="1200" dirty="0">
                <a:solidFill>
                  <a:schemeClr val="tx1"/>
                </a:solidFill>
                <a:effectLst/>
                <a:latin typeface="Tw Cen MT" panose="020B0602020104020603" pitchFamily="34" charset="0"/>
                <a:ea typeface="+mn-ea"/>
                <a:cs typeface="+mn-cs"/>
              </a:rPr>
              <a:t>, el nistagmo puede ocurrir si el eje de la cúpula forma un ángulo con la gravedad. Este nistagmo siempre tendrá la misma dirección, independientemente de si regresamos a él desde la posición de provocación. Por lo tanto: Nistagmo en </a:t>
            </a:r>
            <a:r>
              <a:rPr lang="es-MX" sz="1200" b="0" i="0" kern="1200" dirty="0" err="1">
                <a:solidFill>
                  <a:schemeClr val="tx1"/>
                </a:solidFill>
                <a:effectLst/>
                <a:latin typeface="Tw Cen MT" panose="020B0602020104020603" pitchFamily="34" charset="0"/>
                <a:ea typeface="+mn-ea"/>
                <a:cs typeface="+mn-cs"/>
              </a:rPr>
              <a:t>canalitiasis</a:t>
            </a:r>
            <a:r>
              <a:rPr lang="es-MX" sz="1200" b="0" i="0" kern="1200" dirty="0">
                <a:solidFill>
                  <a:schemeClr val="tx1"/>
                </a:solidFill>
                <a:effectLst/>
                <a:latin typeface="Tw Cen MT" panose="020B0602020104020603" pitchFamily="34" charset="0"/>
                <a:ea typeface="+mn-ea"/>
                <a:cs typeface="+mn-cs"/>
              </a:rPr>
              <a:t>: Latencia: 1-4 s; No debe superar los 10 s. Curso: paroxístico, crescendo / decrescendo. Duración: breve; máximo de un minuto Reversión al regresar a la posición inicial: frecuente.  Nistagmo en </a:t>
            </a:r>
            <a:r>
              <a:rPr lang="es-MX" sz="1200" b="0" i="0" kern="1200" dirty="0" err="1">
                <a:solidFill>
                  <a:schemeClr val="tx1"/>
                </a:solidFill>
                <a:effectLst/>
                <a:latin typeface="Tw Cen MT" panose="020B0602020104020603" pitchFamily="34" charset="0"/>
                <a:ea typeface="+mn-ea"/>
                <a:cs typeface="+mn-cs"/>
              </a:rPr>
              <a:t>cupulolitiasis</a:t>
            </a:r>
            <a:r>
              <a:rPr lang="es-MX" sz="1200" b="0" i="0" kern="1200" dirty="0">
                <a:solidFill>
                  <a:schemeClr val="tx1"/>
                </a:solidFill>
                <a:effectLst/>
                <a:latin typeface="Tw Cen MT" panose="020B0602020104020603" pitchFamily="34" charset="0"/>
                <a:ea typeface="+mn-ea"/>
                <a:cs typeface="+mn-cs"/>
              </a:rPr>
              <a:t>: Latencia: despreciable. Curso: persistente. Duración: mientras se mantiene la posición. En la posición inicial: si hay nistagmo, está presente. cada vez que se adopta esta posición, y siempre es la misma.</a:t>
            </a:r>
          </a:p>
          <a:p>
            <a:endParaRPr lang="es-MX" sz="1200" b="0" i="0" kern="1200" dirty="0">
              <a:solidFill>
                <a:schemeClr val="tx1"/>
              </a:solidFill>
              <a:effectLst/>
              <a:latin typeface="Tw Cen MT" panose="020B0602020104020603" pitchFamily="34" charset="0"/>
              <a:ea typeface="+mn-ea"/>
              <a:cs typeface="+mn-cs"/>
            </a:endParaRPr>
          </a:p>
          <a:p>
            <a:endParaRPr lang="es-CO" dirty="0"/>
          </a:p>
        </p:txBody>
      </p:sp>
      <p:sp>
        <p:nvSpPr>
          <p:cNvPr id="4" name="Marcador de número de diapositiva 3"/>
          <p:cNvSpPr>
            <a:spLocks noGrp="1"/>
          </p:cNvSpPr>
          <p:nvPr>
            <p:ph type="sldNum" sz="quarter" idx="5"/>
          </p:nvPr>
        </p:nvSpPr>
        <p:spPr/>
        <p:txBody>
          <a:bodyPr/>
          <a:lstStyle/>
          <a:p>
            <a:fld id="{4E329454-0959-436B-B090-6F71EF8BC23D}" type="slidenum">
              <a:rPr lang="es-CO" smtClean="0"/>
              <a:pPr/>
              <a:t>20</a:t>
            </a:fld>
            <a:endParaRPr lang="es-CO" dirty="0"/>
          </a:p>
        </p:txBody>
      </p:sp>
    </p:spTree>
    <p:extLst>
      <p:ext uri="{BB962C8B-B14F-4D97-AF65-F5344CB8AC3E}">
        <p14:creationId xmlns:p14="http://schemas.microsoft.com/office/powerpoint/2010/main" val="1656573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0" kern="1200" dirty="0">
                <a:solidFill>
                  <a:schemeClr val="tx1"/>
                </a:solidFill>
                <a:effectLst/>
                <a:latin typeface="Tw Cen MT" panose="020B0602020104020603" pitchFamily="34" charset="0"/>
                <a:ea typeface="+mn-ea"/>
                <a:cs typeface="+mn-cs"/>
              </a:rPr>
              <a:t>Es más fácil hacer el diagnóstico correcto al examinar al paciente después de un breve retraso desde el inicio de los síntomas vertiginosos, cuando el nistagmo típico de BPPV se evoca más fácil y claramente por las maniobras de diagnóstico; Definimos esta fase como el período activo. La llamada maniobra diagnóstica o pruebas diagnósticas son movimientos específicos que resultaron ser más eficientes para provocar el nistagmo PSC BPPV típico. La maniobra diagnóstica más conocida es la maniobra </a:t>
            </a:r>
            <a:r>
              <a:rPr lang="es-MX" sz="1200" b="0" i="0" kern="1200" dirty="0" err="1">
                <a:solidFill>
                  <a:schemeClr val="tx1"/>
                </a:solidFill>
                <a:effectLst/>
                <a:latin typeface="Tw Cen MT" panose="020B0602020104020603" pitchFamily="34" charset="0"/>
                <a:ea typeface="+mn-ea"/>
                <a:cs typeface="+mn-cs"/>
              </a:rPr>
              <a:t>Dix-Hallpike</a:t>
            </a:r>
            <a:r>
              <a:rPr lang="es-MX" sz="1200" b="0" i="0" kern="1200" dirty="0">
                <a:solidFill>
                  <a:schemeClr val="tx1"/>
                </a:solidFill>
                <a:effectLst/>
                <a:latin typeface="Tw Cen MT" panose="020B0602020104020603"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0" i="0" kern="1200" dirty="0">
              <a:solidFill>
                <a:schemeClr val="tx1"/>
              </a:solidFill>
              <a:effectLst/>
              <a:latin typeface="Tw Cen MT" panose="020B06020201040206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El paciente generalmente experimenta su primer ataque PSC BPPV al levantarse por la mañana, pero el vértigo reaparece cuando la cabeza se mueve en el plano PSC. El paciente sufre un nuevo ataque cada vez que flexiona o extiende la cabeza mientras está de pie o cuando se acuesta en la cama o incluso cuando se vuelve hacia el oído afectado mientras está en decúbito supino. El vértigo es generalmente breve y violento y puede asociarse con síntomas neurovegetativos más o menos intensos. Cada ataque dura de 15 a 30 segundos, pero el paciente a menudo informa molestias más prolongadas debido a náuseas y vómitos. Los desechos que flotan libremente dentro del canal semicircular posterior modifican la sensibilidad de la cúpula a las aceleraciones, de acuerdo con el mecanismo de </a:t>
            </a:r>
            <a:r>
              <a:rPr lang="es-MX" sz="1200" dirty="0" err="1"/>
              <a:t>canalolitiasis</a:t>
            </a:r>
            <a:r>
              <a:rPr lang="es-MX" sz="1200" dirty="0"/>
              <a:t>, y al hacerlo, la cúpula PSC se vuelve sensible a las aceleraciones lineales (es decir, la gravedad) y a las aceleraciones provocadas por movimientos rápidos de la cabeza en el mismo plano del PSC involucrado (aceleraciones inerciales)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El VPPB se define como "secundario" si se reconoce alguna enfermedad del oído interno como posible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causa del desprendimiento de </a:t>
            </a:r>
            <a:r>
              <a:rPr lang="es-MX" sz="1200" dirty="0" err="1"/>
              <a:t>otoconia</a:t>
            </a:r>
            <a:r>
              <a:rPr lang="es-MX" sz="1200" dirty="0"/>
              <a:t>. El mecanismo del desprendimiento de </a:t>
            </a:r>
            <a:r>
              <a:rPr lang="es-MX" sz="1200" dirty="0" err="1"/>
              <a:t>otoconia</a:t>
            </a:r>
            <a:r>
              <a:rPr lang="es-MX" sz="1200" dirty="0"/>
              <a:t> no es</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completamente explicado; en la mayoría de los casos de BPPV, la causa del desprendimiento de escombros es</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desconocido, por lo que estos se definen como idiopáticos.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El PSC BPPV secundario puede ser el resultado tardío del daño laberíntico agudo</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que causó una crisis de vértigo severo que se resolvió gradualmente en unos pocos</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semanas. PSP BPPV a veces sigue a un episodio agudo de vértigo dentro de una variable,</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generalmente demora corta; esta secuencia de síntomas se llama "Lindsay-</a:t>
            </a:r>
            <a:r>
              <a:rPr lang="es-MX" sz="1200" dirty="0" err="1"/>
              <a:t>Hemenway</a:t>
            </a:r>
            <a:endParaRPr lang="es-MX"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síndrome "(</a:t>
            </a:r>
            <a:r>
              <a:rPr lang="es-MX" sz="1200" dirty="0" err="1"/>
              <a:t>Hemenway</a:t>
            </a:r>
            <a:r>
              <a:rPr lang="es-MX" sz="1200" dirty="0"/>
              <a:t> y Lindsay 1956) [11]. Por lo general, se describe como un</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efecto retardado de la isquemia de la arteria vestibular anterior que causa un daño laberíntico selectivo localizado en el cristal </a:t>
            </a:r>
            <a:r>
              <a:rPr lang="es-MX" sz="1200" dirty="0" err="1"/>
              <a:t>ampullar</a:t>
            </a:r>
            <a:r>
              <a:rPr lang="es-MX" sz="1200" dirty="0"/>
              <a:t> de ambos semicirculares anteriores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canal (ASC) y canal semicircular lateral (LSC) y en la mácula </a:t>
            </a:r>
            <a:r>
              <a:rPr lang="es-MX" sz="1200" dirty="0" err="1"/>
              <a:t>utricular</a:t>
            </a:r>
            <a:r>
              <a:rPr lang="es-MX" sz="1200" dirty="0"/>
              <a:t>. Tal</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el daño vestibular parcial se atribuye igualmente a una neuritis del vestibular superior</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nervio. A veces es posible detectar la ocurrencia simultánea de PSC</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VPPB y vértigo agudo debido a daño vestibular repentino (</a:t>
            </a:r>
            <a:r>
              <a:rPr lang="es-MX" sz="1200" dirty="0" err="1"/>
              <a:t>Asprella-Libonati</a:t>
            </a:r>
            <a:r>
              <a:rPr lang="es-MX" sz="1200" dirty="0"/>
              <a:t> 2012)</a:t>
            </a:r>
            <a:endParaRPr lang="es-CO" sz="1200" dirty="0"/>
          </a:p>
        </p:txBody>
      </p:sp>
      <p:sp>
        <p:nvSpPr>
          <p:cNvPr id="4" name="Marcador de número de diapositiva 3"/>
          <p:cNvSpPr>
            <a:spLocks noGrp="1"/>
          </p:cNvSpPr>
          <p:nvPr>
            <p:ph type="sldNum" sz="quarter" idx="5"/>
          </p:nvPr>
        </p:nvSpPr>
        <p:spPr/>
        <p:txBody>
          <a:bodyPr/>
          <a:lstStyle/>
          <a:p>
            <a:fld id="{4E329454-0959-436B-B090-6F71EF8BC23D}" type="slidenum">
              <a:rPr lang="es-CO" smtClean="0"/>
              <a:pPr/>
              <a:t>21</a:t>
            </a:fld>
            <a:endParaRPr lang="es-CO" dirty="0"/>
          </a:p>
        </p:txBody>
      </p:sp>
    </p:spTree>
    <p:extLst>
      <p:ext uri="{BB962C8B-B14F-4D97-AF65-F5344CB8AC3E}">
        <p14:creationId xmlns:p14="http://schemas.microsoft.com/office/powerpoint/2010/main" val="1893730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4E329454-0959-436B-B090-6F71EF8BC23D}" type="slidenum">
              <a:rPr lang="es-CO" smtClean="0"/>
              <a:pPr/>
              <a:t>22</a:t>
            </a:fld>
            <a:endParaRPr lang="es-CO" dirty="0"/>
          </a:p>
        </p:txBody>
      </p:sp>
    </p:spTree>
    <p:extLst>
      <p:ext uri="{BB962C8B-B14F-4D97-AF65-F5344CB8AC3E}">
        <p14:creationId xmlns:p14="http://schemas.microsoft.com/office/powerpoint/2010/main" val="21988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 Figura 1 ilustra la maniobra de </a:t>
            </a:r>
            <a:r>
              <a:rPr lang="es-MX" dirty="0" err="1"/>
              <a:t>Dix-Hallpike</a:t>
            </a:r>
            <a:r>
              <a:rPr lang="es-MX" dirty="0"/>
              <a:t> para el lado izquierdo [1] y para el derecho</a:t>
            </a:r>
          </a:p>
          <a:p>
            <a:r>
              <a:rPr lang="es-MX" dirty="0"/>
              <a:t>lado [2]. El paciente se sienta en la cama de examen. El examinador, manteniendo la cabeza del paciente.</a:t>
            </a:r>
          </a:p>
          <a:p>
            <a:r>
              <a:rPr lang="es-MX" dirty="0"/>
              <a:t>entre sus manos, lo gira 45 ° hacia la oreja examinada. El paciente es entonces</a:t>
            </a:r>
          </a:p>
          <a:p>
            <a:r>
              <a:rPr lang="es-MX" dirty="0"/>
              <a:t>bajada rápida y suavemente a la posición de colgar la cabeza, poniéndose en decúbito supino con</a:t>
            </a:r>
          </a:p>
          <a:p>
            <a:r>
              <a:rPr lang="es-MX" dirty="0"/>
              <a:t>la cabeza todavía giraba 45 ° hacia el oído examinado e hiperextendida aproximadamente</a:t>
            </a:r>
          </a:p>
          <a:p>
            <a:r>
              <a:rPr lang="es-MX" dirty="0"/>
              <a:t>20 ° fuera del reposacabezas. Después de un retraso variable, entre 3 y 15 segundos, debido a</a:t>
            </a:r>
          </a:p>
          <a:p>
            <a:r>
              <a:rPr lang="es-MX" dirty="0"/>
              <a:t>latencia de nistagmo, aparece el nistagmo paroxístico típico PSC BPPV, causado por restos </a:t>
            </a:r>
            <a:r>
              <a:rPr lang="es-MX" dirty="0" err="1"/>
              <a:t>otoconiales</a:t>
            </a:r>
            <a:r>
              <a:rPr lang="es-MX" dirty="0"/>
              <a:t> que flotan fuera de la ampolla. La consiguiente desviación </a:t>
            </a:r>
            <a:r>
              <a:rPr lang="es-MX" dirty="0" err="1"/>
              <a:t>ampullofugal</a:t>
            </a:r>
            <a:r>
              <a:rPr lang="es-MX" dirty="0"/>
              <a:t> de la ampolla genera una descarga excitatoria del nervio vestibular posterior ipsilateral y el nistagmo paroxístico resultante. Se observa un nistagmo inverso cuando el paciente vuelve a la posición sentada. La </a:t>
            </a:r>
            <a:r>
              <a:rPr lang="es-MX" dirty="0" err="1"/>
              <a:t>cupulolitiasis</a:t>
            </a:r>
            <a:r>
              <a:rPr lang="es-MX" dirty="0"/>
              <a:t> debe sospecharse en casos que no exhiben fatigabilidad [12].</a:t>
            </a:r>
          </a:p>
          <a:p>
            <a:endParaRPr lang="es-MX" dirty="0"/>
          </a:p>
          <a:p>
            <a:r>
              <a:rPr lang="es-MX" dirty="0"/>
              <a:t>Contraindicaciones:</a:t>
            </a:r>
          </a:p>
          <a:p>
            <a:pPr lvl="1"/>
            <a:r>
              <a:rPr lang="es-ES" dirty="0"/>
              <a:t>Insuficiencia </a:t>
            </a:r>
            <a:r>
              <a:rPr lang="es-ES" dirty="0" err="1"/>
              <a:t>vertebrobasilar</a:t>
            </a:r>
            <a:endParaRPr lang="es-ES" dirty="0"/>
          </a:p>
          <a:p>
            <a:pPr lvl="1"/>
            <a:r>
              <a:rPr lang="es-ES" dirty="0"/>
              <a:t>Estenosis cervical</a:t>
            </a:r>
          </a:p>
          <a:p>
            <a:pPr lvl="1"/>
            <a:r>
              <a:rPr lang="es-ES" dirty="0"/>
              <a:t>Cifoescoliosis severa</a:t>
            </a:r>
          </a:p>
          <a:p>
            <a:pPr lvl="1"/>
            <a:r>
              <a:rPr lang="es-ES" dirty="0"/>
              <a:t>Limitación rangos </a:t>
            </a:r>
            <a:r>
              <a:rPr lang="es-ES" dirty="0" err="1"/>
              <a:t>mov</a:t>
            </a:r>
            <a:r>
              <a:rPr lang="es-ES" dirty="0"/>
              <a:t>. cuello</a:t>
            </a:r>
          </a:p>
          <a:p>
            <a:pPr lvl="1"/>
            <a:r>
              <a:rPr lang="es-ES" dirty="0"/>
              <a:t>Radiculopatías cervicales</a:t>
            </a:r>
          </a:p>
          <a:p>
            <a:pPr lvl="1"/>
            <a:r>
              <a:rPr lang="es-ES" dirty="0" err="1"/>
              <a:t>Sindrome</a:t>
            </a:r>
            <a:r>
              <a:rPr lang="es-ES" dirty="0"/>
              <a:t> Down</a:t>
            </a:r>
          </a:p>
          <a:p>
            <a:pPr lvl="1"/>
            <a:r>
              <a:rPr lang="es-ES" dirty="0"/>
              <a:t>Obesidad mórbida </a:t>
            </a:r>
            <a:endParaRPr lang="es-ES_tradnl" dirty="0"/>
          </a:p>
          <a:p>
            <a:endParaRPr lang="es-CO" dirty="0"/>
          </a:p>
        </p:txBody>
      </p:sp>
      <p:sp>
        <p:nvSpPr>
          <p:cNvPr id="4" name="Marcador de número de diapositiva 3"/>
          <p:cNvSpPr>
            <a:spLocks noGrp="1"/>
          </p:cNvSpPr>
          <p:nvPr>
            <p:ph type="sldNum" sz="quarter" idx="5"/>
          </p:nvPr>
        </p:nvSpPr>
        <p:spPr/>
        <p:txBody>
          <a:bodyPr/>
          <a:lstStyle/>
          <a:p>
            <a:fld id="{4E329454-0959-436B-B090-6F71EF8BC23D}" type="slidenum">
              <a:rPr lang="es-CO" smtClean="0"/>
              <a:pPr/>
              <a:t>23</a:t>
            </a:fld>
            <a:endParaRPr lang="es-CO" dirty="0"/>
          </a:p>
        </p:txBody>
      </p:sp>
    </p:spTree>
    <p:extLst>
      <p:ext uri="{BB962C8B-B14F-4D97-AF65-F5344CB8AC3E}">
        <p14:creationId xmlns:p14="http://schemas.microsoft.com/office/powerpoint/2010/main" val="777798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0" i="0" u="none" strike="noStrike" kern="1200" baseline="0" dirty="0">
                <a:solidFill>
                  <a:schemeClr val="tx1"/>
                </a:solidFill>
                <a:latin typeface="+mn-lt"/>
                <a:ea typeface="+mn-ea"/>
                <a:cs typeface="+mn-cs"/>
              </a:rPr>
              <a:t>El equilibrio y La navegación espacial se logra gracias a la integración de información  de los diferentes componentes como: Vestibular, ocular, cerebelosa, </a:t>
            </a:r>
            <a:r>
              <a:rPr lang="es-CO" sz="1200" b="0" i="0" u="none" strike="noStrike" kern="1200" baseline="0" dirty="0" err="1">
                <a:solidFill>
                  <a:schemeClr val="tx1"/>
                </a:solidFill>
                <a:latin typeface="+mn-lt"/>
                <a:ea typeface="+mn-ea"/>
                <a:cs typeface="+mn-cs"/>
              </a:rPr>
              <a:t>auditiva,muscular</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somatoestesica,propiocepptiva</a:t>
            </a:r>
            <a:r>
              <a:rPr lang="es-CO" sz="1200" b="0" i="0" u="none" strike="noStrike" kern="1200" baseline="0" dirty="0">
                <a:solidFill>
                  <a:schemeClr val="tx1"/>
                </a:solidFill>
                <a:latin typeface="+mn-lt"/>
                <a:ea typeface="+mn-ea"/>
                <a:cs typeface="+mn-cs"/>
              </a:rPr>
              <a:t>,  Las informaciones captadas de este modo se reenvían a nivel central, donde  converge esta información para efectuar una regulación multisensorial de la postura y del desplazamiento</a:t>
            </a:r>
          </a:p>
          <a:p>
            <a:endParaRPr lang="es-CO" sz="1200" b="0" i="0" u="none" strike="noStrike" kern="1200" baseline="0" dirty="0">
              <a:solidFill>
                <a:schemeClr val="tx1"/>
              </a:solidFill>
              <a:latin typeface="+mn-lt"/>
              <a:ea typeface="+mn-ea"/>
              <a:cs typeface="+mn-cs"/>
            </a:endParaRPr>
          </a:p>
          <a:p>
            <a:r>
              <a:rPr lang="es-CO" sz="1200" b="0" i="0" u="none" strike="noStrike" kern="1200" baseline="0" dirty="0">
                <a:solidFill>
                  <a:schemeClr val="tx1"/>
                </a:solidFill>
                <a:latin typeface="+mn-lt"/>
                <a:ea typeface="+mn-ea"/>
                <a:cs typeface="+mn-cs"/>
              </a:rPr>
              <a:t>*****************</a:t>
            </a:r>
          </a:p>
          <a:p>
            <a:endParaRPr lang="es-CO" sz="1200" b="0" i="0" u="none" strike="noStrike" kern="1200" baseline="0" dirty="0">
              <a:solidFill>
                <a:schemeClr val="tx1"/>
              </a:solidFill>
              <a:latin typeface="+mn-lt"/>
              <a:ea typeface="+mn-ea"/>
              <a:cs typeface="+mn-cs"/>
            </a:endParaRPr>
          </a:p>
          <a:p>
            <a:r>
              <a:rPr lang="es-CO" sz="1200" b="0" i="0" u="none" strike="noStrike" kern="1200" baseline="0" dirty="0">
                <a:solidFill>
                  <a:schemeClr val="tx1"/>
                </a:solidFill>
                <a:latin typeface="+mn-lt"/>
                <a:ea typeface="+mn-ea"/>
                <a:cs typeface="+mn-cs"/>
              </a:rPr>
              <a:t>Existe un sistema vestibular en cada lado de la cabeza y cada uno posee dos tipos de receptores sensoriales: las</a:t>
            </a:r>
          </a:p>
          <a:p>
            <a:r>
              <a:rPr lang="es-CO" sz="1200" b="0" i="0" u="none" strike="noStrike" kern="1200" baseline="0" dirty="0">
                <a:solidFill>
                  <a:schemeClr val="tx1"/>
                </a:solidFill>
                <a:latin typeface="+mn-lt"/>
                <a:ea typeface="+mn-ea"/>
                <a:cs typeface="+mn-cs"/>
              </a:rPr>
              <a:t>máculas </a:t>
            </a:r>
            <a:r>
              <a:rPr lang="es-CO" sz="1200" b="0" i="0" u="none" strike="noStrike" kern="1200" baseline="0" dirty="0" err="1">
                <a:solidFill>
                  <a:schemeClr val="tx1"/>
                </a:solidFill>
                <a:latin typeface="+mn-lt"/>
                <a:ea typeface="+mn-ea"/>
                <a:cs typeface="+mn-cs"/>
              </a:rPr>
              <a:t>otolíticas</a:t>
            </a:r>
            <a:r>
              <a:rPr lang="es-CO" sz="1200" b="0" i="0" u="none" strike="noStrike" kern="1200" baseline="0" dirty="0">
                <a:solidFill>
                  <a:schemeClr val="tx1"/>
                </a:solidFill>
                <a:latin typeface="+mn-lt"/>
                <a:ea typeface="+mn-ea"/>
                <a:cs typeface="+mn-cs"/>
              </a:rPr>
              <a:t>, para codificar las aceleraciones lineales y la fuerza gravitatoria, y los conductos semicirculares</a:t>
            </a:r>
          </a:p>
          <a:p>
            <a:r>
              <a:rPr lang="es-CO" sz="1200" b="0" i="0" u="none" strike="noStrike" kern="1200" baseline="0" dirty="0">
                <a:solidFill>
                  <a:schemeClr val="tx1"/>
                </a:solidFill>
                <a:latin typeface="+mn-lt"/>
                <a:ea typeface="+mn-ea"/>
                <a:cs typeface="+mn-cs"/>
              </a:rPr>
              <a:t>para codificar las aceleraciones rotatorias. Las informaciones captadas de este modo se reenvían a</a:t>
            </a:r>
          </a:p>
          <a:p>
            <a:r>
              <a:rPr lang="es-CO" sz="1200" b="0" i="0" u="none" strike="noStrike" kern="1200" baseline="0" dirty="0">
                <a:solidFill>
                  <a:schemeClr val="tx1"/>
                </a:solidFill>
                <a:latin typeface="+mn-lt"/>
                <a:ea typeface="+mn-ea"/>
                <a:cs typeface="+mn-cs"/>
              </a:rPr>
              <a:t>nivel central, donde también convergen aferencias visuales y propioceptivas para efectuar una regulación</a:t>
            </a:r>
          </a:p>
          <a:p>
            <a:r>
              <a:rPr lang="es-CO" sz="1200" b="0" i="0" u="none" strike="noStrike" kern="1200" baseline="0" dirty="0">
                <a:solidFill>
                  <a:schemeClr val="tx1"/>
                </a:solidFill>
                <a:latin typeface="+mn-lt"/>
                <a:ea typeface="+mn-ea"/>
                <a:cs typeface="+mn-cs"/>
              </a:rPr>
              <a:t>multisensorial de la postura y del desplazamiento</a:t>
            </a:r>
          </a:p>
          <a:p>
            <a:endParaRPr lang="es-CO" sz="1200" b="0" i="0" u="none" strike="noStrike" kern="1200" baseline="0" dirty="0">
              <a:solidFill>
                <a:schemeClr val="tx1"/>
              </a:solidFill>
              <a:latin typeface="+mn-lt"/>
              <a:ea typeface="+mn-ea"/>
              <a:cs typeface="+mn-cs"/>
            </a:endParaRPr>
          </a:p>
          <a:p>
            <a:r>
              <a:rPr lang="es-CO" sz="1200" b="0" i="0" u="none" strike="noStrike" kern="1200" baseline="0" dirty="0">
                <a:solidFill>
                  <a:schemeClr val="tx1"/>
                </a:solidFill>
                <a:latin typeface="+mn-lt"/>
                <a:ea typeface="+mn-ea"/>
                <a:cs typeface="+mn-cs"/>
              </a:rPr>
              <a:t>es transportado por el nervio Vestibular superior e inferior primero y luego por el 8vo par hacia el tronco cerebral. Las vías vestibulares</a:t>
            </a:r>
          </a:p>
          <a:p>
            <a:r>
              <a:rPr lang="es-CO" sz="1200" b="0" i="0" u="none" strike="noStrike" kern="1200" baseline="0" dirty="0">
                <a:solidFill>
                  <a:schemeClr val="tx1"/>
                </a:solidFill>
                <a:latin typeface="+mn-lt"/>
                <a:ea typeface="+mn-ea"/>
                <a:cs typeface="+mn-cs"/>
              </a:rPr>
              <a:t>centrales se inician con la primera neurona Vestibular en el ganglio de </a:t>
            </a:r>
            <a:r>
              <a:rPr lang="es-CO" sz="1200" b="0" i="0" u="none" strike="noStrike" kern="1200" baseline="0" dirty="0" err="1">
                <a:solidFill>
                  <a:schemeClr val="tx1"/>
                </a:solidFill>
                <a:latin typeface="+mn-lt"/>
                <a:ea typeface="+mn-ea"/>
                <a:cs typeface="+mn-cs"/>
              </a:rPr>
              <a:t>Scarpa</a:t>
            </a:r>
            <a:r>
              <a:rPr lang="es-CO" sz="1200" b="0" i="0" u="none" strike="noStrike" kern="1200" baseline="0" dirty="0">
                <a:solidFill>
                  <a:schemeClr val="tx1"/>
                </a:solidFill>
                <a:latin typeface="+mn-lt"/>
                <a:ea typeface="+mn-ea"/>
                <a:cs typeface="+mn-cs"/>
              </a:rPr>
              <a:t> dentro del hueso temporal. Que proyecta hacia las neuronas</a:t>
            </a:r>
          </a:p>
          <a:p>
            <a:r>
              <a:rPr lang="es-CO" sz="1200" b="0" i="0" u="none" strike="noStrike" kern="1200" baseline="0" dirty="0">
                <a:solidFill>
                  <a:schemeClr val="tx1"/>
                </a:solidFill>
                <a:latin typeface="+mn-lt"/>
                <a:ea typeface="+mn-ea"/>
                <a:cs typeface="+mn-cs"/>
              </a:rPr>
              <a:t>secundarias en el tronco cerebral. Allí se encuentran los núcleos vestibulares que son 􀅚: superior, lateral, medial y descendente. En el núcleo lateral la información</a:t>
            </a:r>
          </a:p>
          <a:p>
            <a:r>
              <a:rPr lang="es-CO" sz="1200" b="0" i="0" u="none" strike="noStrike" kern="1200" baseline="0" dirty="0">
                <a:solidFill>
                  <a:schemeClr val="tx1"/>
                </a:solidFill>
                <a:latin typeface="+mn-lt"/>
                <a:ea typeface="+mn-ea"/>
                <a:cs typeface="+mn-cs"/>
              </a:rPr>
              <a:t>recibida es fundamentalmente homolateral.</a:t>
            </a:r>
          </a:p>
          <a:p>
            <a:r>
              <a:rPr lang="es-CO" sz="1200" b="0" i="0" u="none" strike="noStrike" kern="1200" baseline="0" dirty="0">
                <a:solidFill>
                  <a:schemeClr val="tx1"/>
                </a:solidFill>
                <a:latin typeface="+mn-lt"/>
                <a:ea typeface="+mn-ea"/>
                <a:cs typeface="+mn-cs"/>
              </a:rPr>
              <a:t>􀀅</a:t>
            </a:r>
            <a:r>
              <a:rPr lang="es-CO" sz="1200" b="0" i="0" u="none" strike="noStrike" kern="1200" baseline="0" dirty="0" err="1">
                <a:solidFill>
                  <a:schemeClr val="tx1"/>
                </a:solidFill>
                <a:latin typeface="+mn-lt"/>
                <a:ea typeface="+mn-ea"/>
                <a:cs typeface="+mn-cs"/>
              </a:rPr>
              <a:t>uando</a:t>
            </a:r>
            <a:r>
              <a:rPr lang="es-CO" sz="1200" b="0" i="0" u="none" strike="noStrike" kern="1200" baseline="0" dirty="0">
                <a:solidFill>
                  <a:schemeClr val="tx1"/>
                </a:solidFill>
                <a:latin typeface="+mn-lt"/>
                <a:ea typeface="+mn-ea"/>
                <a:cs typeface="+mn-cs"/>
              </a:rPr>
              <a:t>, por algún motivo, este núcleo es afectado exclusivamente, respetando a las otras estructuras centrales, el cuadro clínico es similar al de una lesión</a:t>
            </a:r>
          </a:p>
          <a:p>
            <a:r>
              <a:rPr lang="es-CO" sz="1200" b="0" i="0" u="none" strike="noStrike" kern="1200" baseline="0" dirty="0">
                <a:solidFill>
                  <a:schemeClr val="tx1"/>
                </a:solidFill>
                <a:latin typeface="+mn-lt"/>
                <a:ea typeface="+mn-ea"/>
                <a:cs typeface="+mn-cs"/>
              </a:rPr>
              <a:t>Vestibular periférica.</a:t>
            </a:r>
          </a:p>
          <a:p>
            <a:endParaRPr lang="es-CO" dirty="0"/>
          </a:p>
        </p:txBody>
      </p:sp>
      <p:sp>
        <p:nvSpPr>
          <p:cNvPr id="4" name="Marcador de número de diapositiva 3"/>
          <p:cNvSpPr>
            <a:spLocks noGrp="1"/>
          </p:cNvSpPr>
          <p:nvPr>
            <p:ph type="sldNum" sz="quarter" idx="5"/>
          </p:nvPr>
        </p:nvSpPr>
        <p:spPr/>
        <p:txBody>
          <a:bodyPr/>
          <a:lstStyle/>
          <a:p>
            <a:fld id="{41D97EE3-D909-4402-8B70-D70D8CF8DA19}" type="slidenum">
              <a:rPr lang="es-CO" smtClean="0"/>
              <a:t>3</a:t>
            </a:fld>
            <a:endParaRPr lang="es-CO"/>
          </a:p>
        </p:txBody>
      </p:sp>
    </p:spTree>
    <p:extLst>
      <p:ext uri="{BB962C8B-B14F-4D97-AF65-F5344CB8AC3E}">
        <p14:creationId xmlns:p14="http://schemas.microsoft.com/office/powerpoint/2010/main" val="3874418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tratamiento de BPPV consiste en extraer la </a:t>
            </a:r>
            <a:r>
              <a:rPr lang="es-ES" dirty="0" err="1"/>
              <a:t>otoconia</a:t>
            </a:r>
            <a:r>
              <a:rPr lang="es-ES" dirty="0"/>
              <a:t> del canal al que se han trasladado y reposicionarla en el utrículo, independientemente del SCC afectado. La terapia PSC BPPV generalmente se realiza inmediatamente después de la identificación del lado afectado y se basa en procedimientos de rehabilitación. Las técnicas terapéuticas más populares son el procedimiento de reposicionamiento de </a:t>
            </a:r>
            <a:r>
              <a:rPr lang="es-ES" dirty="0" err="1"/>
              <a:t>canalith</a:t>
            </a:r>
            <a:r>
              <a:rPr lang="es-ES" dirty="0"/>
              <a:t> (CRP) o la maniobra de </a:t>
            </a:r>
            <a:r>
              <a:rPr lang="es-ES" dirty="0" err="1"/>
              <a:t>Epley</a:t>
            </a:r>
            <a:r>
              <a:rPr lang="es-ES" dirty="0"/>
              <a:t> y la maniobra de </a:t>
            </a:r>
            <a:r>
              <a:rPr lang="es-ES" dirty="0" err="1"/>
              <a:t>Semont</a:t>
            </a:r>
            <a:r>
              <a:rPr lang="es-ES" dirty="0"/>
              <a:t>.</a:t>
            </a:r>
            <a:endParaRPr lang="es-CO" dirty="0"/>
          </a:p>
        </p:txBody>
      </p:sp>
      <p:sp>
        <p:nvSpPr>
          <p:cNvPr id="4" name="Marcador de número de diapositiva 3"/>
          <p:cNvSpPr>
            <a:spLocks noGrp="1"/>
          </p:cNvSpPr>
          <p:nvPr>
            <p:ph type="sldNum" sz="quarter" idx="5"/>
          </p:nvPr>
        </p:nvSpPr>
        <p:spPr/>
        <p:txBody>
          <a:bodyPr/>
          <a:lstStyle/>
          <a:p>
            <a:fld id="{4E329454-0959-436B-B090-6F71EF8BC23D}" type="slidenum">
              <a:rPr lang="es-CO" smtClean="0"/>
              <a:pPr/>
              <a:t>24</a:t>
            </a:fld>
            <a:endParaRPr lang="es-CO" dirty="0"/>
          </a:p>
        </p:txBody>
      </p:sp>
    </p:spTree>
    <p:extLst>
      <p:ext uri="{BB962C8B-B14F-4D97-AF65-F5344CB8AC3E}">
        <p14:creationId xmlns:p14="http://schemas.microsoft.com/office/powerpoint/2010/main" val="3456970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kern="1200" dirty="0">
                <a:solidFill>
                  <a:schemeClr val="tx1"/>
                </a:solidFill>
                <a:effectLst/>
                <a:latin typeface="Tw Cen MT" panose="020B0602020104020603" pitchFamily="34" charset="0"/>
                <a:ea typeface="+mn-ea"/>
                <a:cs typeface="+mn-cs"/>
              </a:rPr>
              <a:t>El procedimiento de reposicionamiento de canalitos de </a:t>
            </a:r>
            <a:r>
              <a:rPr lang="es-MX" sz="1200" b="0" i="0" kern="1200" dirty="0" err="1">
                <a:solidFill>
                  <a:schemeClr val="tx1"/>
                </a:solidFill>
                <a:effectLst/>
                <a:latin typeface="Tw Cen MT" panose="020B0602020104020603" pitchFamily="34" charset="0"/>
                <a:ea typeface="+mn-ea"/>
                <a:cs typeface="+mn-cs"/>
              </a:rPr>
              <a:t>Epley</a:t>
            </a:r>
            <a:r>
              <a:rPr lang="es-MX" sz="1200" b="0" i="0" kern="1200" dirty="0">
                <a:solidFill>
                  <a:schemeClr val="tx1"/>
                </a:solidFill>
                <a:effectLst/>
                <a:latin typeface="Tw Cen MT" panose="020B0602020104020603" pitchFamily="34" charset="0"/>
                <a:ea typeface="+mn-ea"/>
                <a:cs typeface="+mn-cs"/>
              </a:rPr>
              <a:t>, o la maniobra de </a:t>
            </a:r>
            <a:r>
              <a:rPr lang="es-MX" sz="1200" b="0" i="0" kern="1200" dirty="0" err="1">
                <a:solidFill>
                  <a:schemeClr val="tx1"/>
                </a:solidFill>
                <a:effectLst/>
                <a:latin typeface="Tw Cen MT" panose="020B0602020104020603" pitchFamily="34" charset="0"/>
                <a:ea typeface="+mn-ea"/>
                <a:cs typeface="+mn-cs"/>
              </a:rPr>
              <a:t>Epley</a:t>
            </a:r>
            <a:r>
              <a:rPr lang="es-MX" sz="1200" b="0" i="0" kern="1200" dirty="0">
                <a:solidFill>
                  <a:schemeClr val="tx1"/>
                </a:solidFill>
                <a:effectLst/>
                <a:latin typeface="Tw Cen MT" panose="020B0602020104020603" pitchFamily="34" charset="0"/>
                <a:ea typeface="+mn-ea"/>
                <a:cs typeface="+mn-cs"/>
              </a:rPr>
              <a:t> (Fig. 2), es la técnica más utilizada para la terapia PSC BPPV en todo el mundo. El paciente inicialmente se sienta en el medio de la cama de examen (S). Luego el paciente regresa manteniendo la cabeza girada 45 ° hacia la oreja objetivo y finalmente se acuesta con la cabeza extendida 20 ° debajo de la mesa, alcanzando la primera posición [1]. Las partículas gravitan en dirección </a:t>
            </a:r>
            <a:r>
              <a:rPr lang="es-MX" sz="1200" b="0" i="0" kern="1200" dirty="0" err="1">
                <a:solidFill>
                  <a:schemeClr val="tx1"/>
                </a:solidFill>
                <a:effectLst/>
                <a:latin typeface="Tw Cen MT" panose="020B0602020104020603" pitchFamily="34" charset="0"/>
                <a:ea typeface="+mn-ea"/>
                <a:cs typeface="+mn-cs"/>
              </a:rPr>
              <a:t>ampulofugal</a:t>
            </a:r>
            <a:r>
              <a:rPr lang="es-MX" sz="1200" b="0" i="0" kern="1200" dirty="0">
                <a:solidFill>
                  <a:schemeClr val="tx1"/>
                </a:solidFill>
                <a:effectLst/>
                <a:latin typeface="Tw Cen MT" panose="020B0602020104020603" pitchFamily="34" charset="0"/>
                <a:ea typeface="+mn-ea"/>
                <a:cs typeface="+mn-cs"/>
              </a:rPr>
              <a:t>, generando así una descarga excitatoria del nervio ampular y el nistagmo típico de PSC BPPV: en sentido horario con componente de elevación vertical para PSP BPPV izquierdo.</a:t>
            </a:r>
          </a:p>
          <a:p>
            <a:r>
              <a:rPr lang="es-ES" dirty="0"/>
              <a:t>Luego, manteniendo la cabeza extendida 20 °, se gira 45 ° hacia el lado contralateral, segunda posición, para que las partículas se acerquen al ápice y aparezca nuevamente un nistagmo excitador como el anterior [2]. Por el contrario, si el nistagmo invierte su dirección de latido, esto es una señal de que los otolitos están regresando a lo largo del canal (diagrama de flujo 1). Después de eso, el paciente rueda sobre su hombro boca abajo 135 °: tercera posición. Las partículas ahora ingresan a la cruz común, y generalmente se observa un nistagmo descendente puramente vertical [3]. El paciente finalmente vuelve a estar de pie, con la cabeza todavía vuelta: 4ª posición. El paciente finalmente regresa erguido, con la cabeza todavía vuelta: cuarta posición. Las partículas gravitan a través de la cruz común ahora, y el nistagmo </a:t>
            </a:r>
            <a:r>
              <a:rPr lang="es-ES" dirty="0" err="1"/>
              <a:t>dowbeating</a:t>
            </a:r>
            <a:r>
              <a:rPr lang="es-ES" dirty="0"/>
              <a:t> todavía late [4]. Finalmente, la cabeza se endereza. e inclinado hacia adelante 20 °: 5ta posición [5]. Las partículas caen dentro del utrículo. Ahora nosotros  listos para comenzar otro ciclo, si es necesario.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Según nuestra experiencia, es más natural y correcto continuar directamente con la PCR cuando se ha observado una maniobra de </a:t>
            </a:r>
            <a:r>
              <a:rPr lang="es-ES" dirty="0" err="1"/>
              <a:t>Dix</a:t>
            </a:r>
            <a:r>
              <a:rPr lang="es-ES" dirty="0"/>
              <a:t> </a:t>
            </a:r>
            <a:r>
              <a:rPr lang="es-ES" dirty="0" err="1"/>
              <a:t>Hallpike</a:t>
            </a:r>
            <a:r>
              <a:rPr lang="es-ES" dirty="0"/>
              <a:t> de diagnóstico positivo, sin volver a la posición sentada. Al hacerlo, evocamos menos episodios de vértigo, menos síntomas neurovegetativos y una mejor tolerancia al tratamiento de acuerdo con "la estrategia del estímulo mínimo" (</a:t>
            </a:r>
            <a:r>
              <a:rPr lang="es-ES" dirty="0" err="1"/>
              <a:t>Asprella-Libonati</a:t>
            </a:r>
            <a:r>
              <a:rPr lang="es-ES" dirty="0"/>
              <a:t> 2003–2005). </a:t>
            </a:r>
            <a:endParaRPr lang="es-CO" dirty="0"/>
          </a:p>
          <a:p>
            <a:endParaRPr lang="es-CO" dirty="0"/>
          </a:p>
        </p:txBody>
      </p:sp>
      <p:sp>
        <p:nvSpPr>
          <p:cNvPr id="4" name="Marcador de número de diapositiva 3"/>
          <p:cNvSpPr>
            <a:spLocks noGrp="1"/>
          </p:cNvSpPr>
          <p:nvPr>
            <p:ph type="sldNum" sz="quarter" idx="5"/>
          </p:nvPr>
        </p:nvSpPr>
        <p:spPr/>
        <p:txBody>
          <a:bodyPr/>
          <a:lstStyle/>
          <a:p>
            <a:fld id="{4E329454-0959-436B-B090-6F71EF8BC23D}" type="slidenum">
              <a:rPr lang="es-CO" smtClean="0"/>
              <a:pPr/>
              <a:t>25</a:t>
            </a:fld>
            <a:endParaRPr lang="es-CO" dirty="0"/>
          </a:p>
        </p:txBody>
      </p:sp>
    </p:spTree>
    <p:extLst>
      <p:ext uri="{BB962C8B-B14F-4D97-AF65-F5344CB8AC3E}">
        <p14:creationId xmlns:p14="http://schemas.microsoft.com/office/powerpoint/2010/main" val="2698456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kern="1200" dirty="0">
                <a:solidFill>
                  <a:schemeClr val="tx1"/>
                </a:solidFill>
                <a:effectLst/>
                <a:latin typeface="Tw Cen MT" panose="020B0602020104020603" pitchFamily="34" charset="0"/>
                <a:ea typeface="+mn-ea"/>
                <a:cs typeface="+mn-cs"/>
              </a:rPr>
              <a:t>El procedimiento de reposicionamiento de canalitos de </a:t>
            </a:r>
            <a:r>
              <a:rPr lang="es-MX" sz="1200" b="0" i="0" kern="1200" dirty="0" err="1">
                <a:solidFill>
                  <a:schemeClr val="tx1"/>
                </a:solidFill>
                <a:effectLst/>
                <a:latin typeface="Tw Cen MT" panose="020B0602020104020603" pitchFamily="34" charset="0"/>
                <a:ea typeface="+mn-ea"/>
                <a:cs typeface="+mn-cs"/>
              </a:rPr>
              <a:t>Epley</a:t>
            </a:r>
            <a:r>
              <a:rPr lang="es-MX" sz="1200" b="0" i="0" kern="1200" dirty="0">
                <a:solidFill>
                  <a:schemeClr val="tx1"/>
                </a:solidFill>
                <a:effectLst/>
                <a:latin typeface="Tw Cen MT" panose="020B0602020104020603" pitchFamily="34" charset="0"/>
                <a:ea typeface="+mn-ea"/>
                <a:cs typeface="+mn-cs"/>
              </a:rPr>
              <a:t>, o la maniobra de </a:t>
            </a:r>
            <a:r>
              <a:rPr lang="es-MX" sz="1200" b="0" i="0" kern="1200" dirty="0" err="1">
                <a:solidFill>
                  <a:schemeClr val="tx1"/>
                </a:solidFill>
                <a:effectLst/>
                <a:latin typeface="Tw Cen MT" panose="020B0602020104020603" pitchFamily="34" charset="0"/>
                <a:ea typeface="+mn-ea"/>
                <a:cs typeface="+mn-cs"/>
              </a:rPr>
              <a:t>Epley</a:t>
            </a:r>
            <a:r>
              <a:rPr lang="es-MX" sz="1200" b="0" i="0" kern="1200" dirty="0">
                <a:solidFill>
                  <a:schemeClr val="tx1"/>
                </a:solidFill>
                <a:effectLst/>
                <a:latin typeface="Tw Cen MT" panose="020B0602020104020603" pitchFamily="34" charset="0"/>
                <a:ea typeface="+mn-ea"/>
                <a:cs typeface="+mn-cs"/>
              </a:rPr>
              <a:t> (Fig. 2), es la técnica más utilizada para la terapia PSC BPPV en todo el mundo. El paciente inicialmente se sienta en el medio de la cama de examen (S). Luego el paciente regresa manteniendo la cabeza girada 45 ° hacia la oreja objetivo y finalmente se acuesta con la cabeza extendida 20 ° debajo de la mesa, alcanzando la primera posición [1]. Las partículas gravitan en dirección </a:t>
            </a:r>
            <a:r>
              <a:rPr lang="es-MX" sz="1200" b="0" i="0" kern="1200" dirty="0" err="1">
                <a:solidFill>
                  <a:schemeClr val="tx1"/>
                </a:solidFill>
                <a:effectLst/>
                <a:latin typeface="Tw Cen MT" panose="020B0602020104020603" pitchFamily="34" charset="0"/>
                <a:ea typeface="+mn-ea"/>
                <a:cs typeface="+mn-cs"/>
              </a:rPr>
              <a:t>ampulofugal</a:t>
            </a:r>
            <a:r>
              <a:rPr lang="es-MX" sz="1200" b="0" i="0" kern="1200" dirty="0">
                <a:solidFill>
                  <a:schemeClr val="tx1"/>
                </a:solidFill>
                <a:effectLst/>
                <a:latin typeface="Tw Cen MT" panose="020B0602020104020603" pitchFamily="34" charset="0"/>
                <a:ea typeface="+mn-ea"/>
                <a:cs typeface="+mn-cs"/>
              </a:rPr>
              <a:t>, generando así una descarga excitatoria del nervio ampular y el nistagmo típico de PSC BPPV: en sentido horario con componente de elevación vertical para PSP BPPV izquierdo.</a:t>
            </a:r>
          </a:p>
          <a:p>
            <a:r>
              <a:rPr lang="es-ES" dirty="0"/>
              <a:t>Luego, manteniendo la cabeza extendida 20 °, se gira 45 ° hacia el lado contralateral, segunda posición, para que las partículas se acerquen al ápice y aparezca nuevamente un nistagmo excitador como el anterior [2]. Por el contrario, si el nistagmo invierte su dirección de latido, esto es una señal de que los otolitos están regresando a lo largo del canal (diagrama de flujo 1). Después de eso, el paciente rueda sobre su hombro boca abajo 135 °: tercera posición. Las partículas ahora ingresan a la cruz común, y generalmente se observa un nistagmo descendente puramente vertical [3]. El paciente finalmente vuelve a estar de pie, con la cabeza todavía vuelta: 4ª posición. El paciente finalmente regresa erguido, con la cabeza todavía vuelta: cuarta posición. Las partículas gravitan a través de la cruz común ahora, y el nistagmo </a:t>
            </a:r>
            <a:r>
              <a:rPr lang="es-ES" dirty="0" err="1"/>
              <a:t>dowbeating</a:t>
            </a:r>
            <a:r>
              <a:rPr lang="es-ES" dirty="0"/>
              <a:t> todavía late [4]. Finalmente, la cabeza se endereza. e inclinado hacia adelante 20 °: 5ta posición [5]. Las partículas caen dentro del utrículo. Ahora nosotros  listos para comenzar otro ciclo, si es necesario.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Según nuestra experiencia, es más natural y correcto continuar directamente con la PCR cuando se ha observado una maniobra de </a:t>
            </a:r>
            <a:r>
              <a:rPr lang="es-ES" dirty="0" err="1"/>
              <a:t>Dix</a:t>
            </a:r>
            <a:r>
              <a:rPr lang="es-ES" dirty="0"/>
              <a:t> </a:t>
            </a:r>
            <a:r>
              <a:rPr lang="es-ES" dirty="0" err="1"/>
              <a:t>Hallpike</a:t>
            </a:r>
            <a:r>
              <a:rPr lang="es-ES" dirty="0"/>
              <a:t> de diagnóstico positivo, sin volver a la posición sentada. Al hacerlo, evocamos menos episodios de vértigo, menos síntomas neurovegetativos y una mejor tolerancia al tratamiento de acuerdo con "la estrategia del estímulo mínimo" (</a:t>
            </a:r>
            <a:r>
              <a:rPr lang="es-ES" dirty="0" err="1"/>
              <a:t>Asprella-Libonati</a:t>
            </a:r>
            <a:r>
              <a:rPr lang="es-ES" dirty="0"/>
              <a:t> 2003–2005). </a:t>
            </a:r>
            <a:endParaRPr lang="es-CO" dirty="0"/>
          </a:p>
          <a:p>
            <a:endParaRPr lang="es-CO" dirty="0"/>
          </a:p>
        </p:txBody>
      </p:sp>
      <p:sp>
        <p:nvSpPr>
          <p:cNvPr id="4" name="Marcador de número de diapositiva 3"/>
          <p:cNvSpPr>
            <a:spLocks noGrp="1"/>
          </p:cNvSpPr>
          <p:nvPr>
            <p:ph type="sldNum" sz="quarter" idx="5"/>
          </p:nvPr>
        </p:nvSpPr>
        <p:spPr/>
        <p:txBody>
          <a:bodyPr/>
          <a:lstStyle/>
          <a:p>
            <a:fld id="{4E329454-0959-436B-B090-6F71EF8BC23D}" type="slidenum">
              <a:rPr lang="es-CO" smtClean="0"/>
              <a:pPr/>
              <a:t>26</a:t>
            </a:fld>
            <a:endParaRPr lang="es-CO" dirty="0"/>
          </a:p>
        </p:txBody>
      </p:sp>
    </p:spTree>
    <p:extLst>
      <p:ext uri="{BB962C8B-B14F-4D97-AF65-F5344CB8AC3E}">
        <p14:creationId xmlns:p14="http://schemas.microsoft.com/office/powerpoint/2010/main" val="3369171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kern="1200" dirty="0">
                <a:solidFill>
                  <a:schemeClr val="tx1"/>
                </a:solidFill>
                <a:effectLst/>
                <a:latin typeface="Tw Cen MT" panose="020B0602020104020603" pitchFamily="34" charset="0"/>
                <a:ea typeface="+mn-ea"/>
                <a:cs typeface="+mn-cs"/>
              </a:rPr>
              <a:t>La maniobra liberadora de </a:t>
            </a:r>
            <a:r>
              <a:rPr lang="es-MX" sz="1200" b="0" i="0" kern="1200" dirty="0" err="1">
                <a:solidFill>
                  <a:schemeClr val="tx1"/>
                </a:solidFill>
                <a:effectLst/>
                <a:latin typeface="Tw Cen MT" panose="020B0602020104020603" pitchFamily="34" charset="0"/>
                <a:ea typeface="+mn-ea"/>
                <a:cs typeface="+mn-cs"/>
              </a:rPr>
              <a:t>Semont</a:t>
            </a:r>
            <a:r>
              <a:rPr lang="es-MX" sz="1200" b="0" i="0" kern="1200" dirty="0">
                <a:solidFill>
                  <a:schemeClr val="tx1"/>
                </a:solidFill>
                <a:effectLst/>
                <a:latin typeface="Tw Cen MT" panose="020B0602020104020603" pitchFamily="34" charset="0"/>
                <a:ea typeface="+mn-ea"/>
                <a:cs typeface="+mn-cs"/>
              </a:rPr>
              <a:t> [17] (Fig. 3) comienza con una maniobra de activación (D-Hm) Para este propósito, el paciente está sentado en el borde de la mesa de examen. Luego, el paciente se acuesta lateralmente para que la cabeza se gire 45 ° hacia arriba. </a:t>
            </a:r>
            <a:br>
              <a:rPr lang="es-MX" dirty="0"/>
            </a:br>
            <a:r>
              <a:rPr lang="es-MX" sz="1200" b="0" i="0" kern="1200" dirty="0">
                <a:solidFill>
                  <a:schemeClr val="tx1"/>
                </a:solidFill>
                <a:effectLst/>
                <a:latin typeface="Tw Cen MT" panose="020B0602020104020603" pitchFamily="34" charset="0"/>
                <a:ea typeface="+mn-ea"/>
                <a:cs typeface="+mn-cs"/>
              </a:rPr>
              <a:t>La cabeza se mantiene en esta posición hasta por 5 minutos. Luego, el tronco del paciente se mueve rápidamente para que la cabeza forme un arco de 180 ° al pasar la posición vertical. Este movimiento se detiene abruptamente antes de que la cara del paciente toque el extremo opuesto de la cama de exploración, y la cabeza se mantenga en el giro de 45 ° hacia abajo, con el lado de la nariz tocando la mesa. Unos segundos después de estar en esta posición, el paciente informa su vértigo, y podemos observar un nistagmo que se dirige hacia la dirección opuesta (en relación con la maniobra de </a:t>
            </a:r>
            <a:r>
              <a:rPr lang="es-MX" sz="1200" b="0" i="0" kern="1200" dirty="0" err="1">
                <a:solidFill>
                  <a:schemeClr val="tx1"/>
                </a:solidFill>
                <a:effectLst/>
                <a:latin typeface="Tw Cen MT" panose="020B0602020104020603" pitchFamily="34" charset="0"/>
                <a:ea typeface="+mn-ea"/>
                <a:cs typeface="+mn-cs"/>
              </a:rPr>
              <a:t>Hallpike</a:t>
            </a:r>
            <a:r>
              <a:rPr lang="es-MX" sz="1200" b="0" i="0" kern="1200" dirty="0">
                <a:solidFill>
                  <a:schemeClr val="tx1"/>
                </a:solidFill>
                <a:effectLst/>
                <a:latin typeface="Tw Cen MT" panose="020B0602020104020603" pitchFamily="34" charset="0"/>
                <a:ea typeface="+mn-ea"/>
                <a:cs typeface="+mn-cs"/>
              </a:rPr>
              <a:t>). Después de otros 4 a 5 minutos, el paciente vuelve lentamente a la posición sentada y permanece inmovilizado durante otros 4 a 5 minutos. A veces, cuando el paciente está sentado, informa un vértigo intenso y siente que lo empujan hacia atrás. Esto es cuando las partículas se mueven de la cruz </a:t>
            </a:r>
            <a:r>
              <a:rPr lang="es-MX" sz="1200" b="0" i="0" kern="1200" dirty="0" err="1">
                <a:solidFill>
                  <a:schemeClr val="tx1"/>
                </a:solidFill>
                <a:effectLst/>
                <a:latin typeface="Tw Cen MT" panose="020B0602020104020603" pitchFamily="34" charset="0"/>
                <a:ea typeface="+mn-ea"/>
                <a:cs typeface="+mn-cs"/>
              </a:rPr>
              <a:t>comun</a:t>
            </a:r>
            <a:r>
              <a:rPr lang="es-MX" sz="1200" b="0" i="0" kern="1200" dirty="0">
                <a:solidFill>
                  <a:schemeClr val="tx1"/>
                </a:solidFill>
                <a:effectLst/>
                <a:latin typeface="Tw Cen MT" panose="020B0602020104020603" pitchFamily="34" charset="0"/>
                <a:ea typeface="+mn-ea"/>
                <a:cs typeface="+mn-cs"/>
              </a:rPr>
              <a:t> al utrículo.</a:t>
            </a:r>
            <a:endParaRPr lang="es-CO" dirty="0"/>
          </a:p>
        </p:txBody>
      </p:sp>
      <p:sp>
        <p:nvSpPr>
          <p:cNvPr id="4" name="Marcador de número de diapositiva 3"/>
          <p:cNvSpPr>
            <a:spLocks noGrp="1"/>
          </p:cNvSpPr>
          <p:nvPr>
            <p:ph type="sldNum" sz="quarter" idx="5"/>
          </p:nvPr>
        </p:nvSpPr>
        <p:spPr/>
        <p:txBody>
          <a:bodyPr/>
          <a:lstStyle/>
          <a:p>
            <a:fld id="{4E329454-0959-436B-B090-6F71EF8BC23D}" type="slidenum">
              <a:rPr lang="es-CO" smtClean="0"/>
              <a:pPr/>
              <a:t>27</a:t>
            </a:fld>
            <a:endParaRPr lang="es-CO" dirty="0"/>
          </a:p>
        </p:txBody>
      </p:sp>
    </p:spTree>
    <p:extLst>
      <p:ext uri="{BB962C8B-B14F-4D97-AF65-F5344CB8AC3E}">
        <p14:creationId xmlns:p14="http://schemas.microsoft.com/office/powerpoint/2010/main" val="1186943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kern="1200" dirty="0">
                <a:solidFill>
                  <a:schemeClr val="tx1"/>
                </a:solidFill>
                <a:effectLst/>
                <a:latin typeface="Tw Cen MT" panose="020B0602020104020603" pitchFamily="34" charset="0"/>
                <a:ea typeface="+mn-ea"/>
                <a:cs typeface="+mn-cs"/>
              </a:rPr>
              <a:t>El segundo tipo más común de BPPV es HSC LPPV, que representa el 15-25% de todos los casos de BPPV. El paciente generalmente experimenta su primer ataque LSC BPPV girando hacia los lados mientras duerme. El vértigo violento despierta abruptamente al paciente y generalmente se asocia con síntomas neurovegetativos muy intensos. Cada ataque dura de 30 a 60 segundos, a veces más. El vértigo se repite cuando la cabeza se mueve en el plano del LSC. Es más intenso cuando la cabeza gira de lado a lado mientras está en decúbito supino, pero el paciente puede sufrir un vértigo leve cada vez que los otolitos dentro del canal lateral afectado comienzan a gravitar debido a los movimientos de la cabeza, por ejemplo, al girar la cabeza hacia la posición vertical. posición, acostado hacia abajo o de lado. La presencia de síntomas neurovegetativos y mareos al caminar suele ser más intensa en el curso de LSP BPPV que en PSC BPPV.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dirty="0"/>
          </a:p>
        </p:txBody>
      </p:sp>
      <p:sp>
        <p:nvSpPr>
          <p:cNvPr id="4" name="Marcador de número de diapositiva 3"/>
          <p:cNvSpPr>
            <a:spLocks noGrp="1"/>
          </p:cNvSpPr>
          <p:nvPr>
            <p:ph type="sldNum" sz="quarter" idx="5"/>
          </p:nvPr>
        </p:nvSpPr>
        <p:spPr/>
        <p:txBody>
          <a:bodyPr/>
          <a:lstStyle/>
          <a:p>
            <a:fld id="{4E329454-0959-436B-B090-6F71EF8BC23D}" type="slidenum">
              <a:rPr lang="es-CO" smtClean="0"/>
              <a:pPr/>
              <a:t>28</a:t>
            </a:fld>
            <a:endParaRPr lang="es-CO" dirty="0"/>
          </a:p>
        </p:txBody>
      </p:sp>
    </p:spTree>
    <p:extLst>
      <p:ext uri="{BB962C8B-B14F-4D97-AF65-F5344CB8AC3E}">
        <p14:creationId xmlns:p14="http://schemas.microsoft.com/office/powerpoint/2010/main" val="3842360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En diagnostico se realiza identificando las características típicas del Nistagmo</a:t>
            </a:r>
          </a:p>
          <a:p>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Tw Cen MT" panose="020B0602020104020603" pitchFamily="34" charset="0"/>
              </a:rPr>
              <a:t>La repetición de la prueba de posicionamiento induce menos fatiga de nistagmo que la VPPB CSP. En realidad, a menudo es imposible proceder con la reevaluación para determinar cuánto es realmente fatigable el nistagmo debido a los síntomas neurovegetativos violentos asociados.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Tw Cen MT" panose="020B0602020104020603" pitchFamily="34" charset="0"/>
            </a:endParaRPr>
          </a:p>
          <a:p>
            <a:r>
              <a:rPr lang="es-MX" sz="1200" dirty="0">
                <a:latin typeface="Tw Cen MT" panose="020B0602020104020603" pitchFamily="34" charset="0"/>
              </a:rPr>
              <a:t>Esta última condición es más frecuente si la intensidad del nistagmo es muy fuerte</a:t>
            </a:r>
          </a:p>
          <a:p>
            <a:endParaRPr lang="es-MX" sz="1200" dirty="0">
              <a:latin typeface="Tw Cen MT" panose="020B0602020104020603" pitchFamily="34" charset="0"/>
            </a:endParaRPr>
          </a:p>
          <a:p>
            <a:r>
              <a:rPr lang="es-MX" sz="1200" dirty="0">
                <a:latin typeface="Tw Cen MT" panose="020B0602020104020603" pitchFamily="34" charset="0"/>
              </a:rPr>
              <a:t>Ocurre con mayor frecuencia girando al paciente sobre el oído afectado en el</a:t>
            </a:r>
          </a:p>
          <a:p>
            <a:r>
              <a:rPr lang="es-MX" sz="1200" dirty="0">
                <a:latin typeface="Tw Cen MT" panose="020B0602020104020603" pitchFamily="34" charset="0"/>
              </a:rPr>
              <a:t>variante </a:t>
            </a:r>
            <a:r>
              <a:rPr lang="es-MX" sz="1200" dirty="0" err="1">
                <a:latin typeface="Tw Cen MT" panose="020B0602020104020603" pitchFamily="34" charset="0"/>
              </a:rPr>
              <a:t>geotrópica</a:t>
            </a:r>
            <a:endParaRPr lang="es-MX" sz="1200" dirty="0">
              <a:latin typeface="Tw Cen MT" panose="020B0602020104020603" pitchFamily="34" charset="0"/>
            </a:endParaRPr>
          </a:p>
          <a:p>
            <a:endParaRPr lang="es-MX" sz="1200" dirty="0">
              <a:latin typeface="Tw Cen MT" panose="020B0602020104020603" pitchFamily="34" charset="0"/>
            </a:endParaRPr>
          </a:p>
          <a:p>
            <a:r>
              <a:rPr lang="es-MX" sz="1200" dirty="0">
                <a:latin typeface="Tw Cen MT" panose="020B0602020104020603" pitchFamily="34" charset="0"/>
              </a:rPr>
              <a:t>A veces se observa que el paciente gira sobre el oído no afectado en la variante </a:t>
            </a:r>
            <a:r>
              <a:rPr lang="es-MX" sz="1200" dirty="0" err="1">
                <a:latin typeface="Tw Cen MT" panose="020B0602020104020603" pitchFamily="34" charset="0"/>
              </a:rPr>
              <a:t>apogeotrópica</a:t>
            </a:r>
            <a:endParaRPr lang="es-ES" sz="1200" dirty="0">
              <a:latin typeface="Tw Cen MT" panose="020B06020201040206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dirty="0">
              <a:latin typeface="Tw Cen MT" panose="020B0602020104020603" pitchFamily="34" charset="0"/>
            </a:endParaRPr>
          </a:p>
          <a:p>
            <a:endParaRPr lang="es-CO" dirty="0"/>
          </a:p>
        </p:txBody>
      </p:sp>
      <p:sp>
        <p:nvSpPr>
          <p:cNvPr id="4" name="Marcador de número de diapositiva 3"/>
          <p:cNvSpPr>
            <a:spLocks noGrp="1"/>
          </p:cNvSpPr>
          <p:nvPr>
            <p:ph type="sldNum" sz="quarter" idx="5"/>
          </p:nvPr>
        </p:nvSpPr>
        <p:spPr/>
        <p:txBody>
          <a:bodyPr/>
          <a:lstStyle/>
          <a:p>
            <a:fld id="{4E329454-0959-436B-B090-6F71EF8BC23D}" type="slidenum">
              <a:rPr lang="es-CO" smtClean="0"/>
              <a:pPr/>
              <a:t>29</a:t>
            </a:fld>
            <a:endParaRPr lang="es-CO" dirty="0"/>
          </a:p>
        </p:txBody>
      </p:sp>
    </p:spTree>
    <p:extLst>
      <p:ext uri="{BB962C8B-B14F-4D97-AF65-F5344CB8AC3E}">
        <p14:creationId xmlns:p14="http://schemas.microsoft.com/office/powerpoint/2010/main" val="1786535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kern="1200" dirty="0">
                <a:solidFill>
                  <a:schemeClr val="tx1"/>
                </a:solidFill>
                <a:effectLst/>
                <a:latin typeface="Tw Cen MT" panose="020B0602020104020603" pitchFamily="34" charset="0"/>
                <a:ea typeface="+mn-ea"/>
                <a:cs typeface="+mn-cs"/>
              </a:rPr>
              <a:t>El nistagmo paroxístico típico a veces se evoca solo después de repetir la maniobra diagnóstica HSC BPPV una y otra vez. Esto podría suceder en pacientes con un diagnóstico tardío, porque los otolitos se extienden inicialmente dentro del LSC. De hecho, el movimiento de los otolitos resulta en una desviación de la cúpula solo cuando están conglomerados, actuando como un pistón. Las repetidas rotaciones de la cabeza mueven los escombros al congregarlos debido a las fuerzas de adhesión superficial. La maniobra de diagnóstico para LSC BPPV es la "prueba de balanceo de la cabeza en decúbito supino" o "prueba de McClure </a:t>
            </a:r>
            <a:r>
              <a:rPr lang="es-MX" sz="1200" b="0" i="0" kern="1200" dirty="0" err="1">
                <a:solidFill>
                  <a:schemeClr val="tx1"/>
                </a:solidFill>
                <a:effectLst/>
                <a:latin typeface="Tw Cen MT" panose="020B0602020104020603" pitchFamily="34" charset="0"/>
                <a:ea typeface="+mn-ea"/>
                <a:cs typeface="+mn-cs"/>
              </a:rPr>
              <a:t>Pagnini</a:t>
            </a:r>
            <a:r>
              <a:rPr lang="es-MX" sz="1200" b="0" i="0" kern="1200" dirty="0">
                <a:solidFill>
                  <a:schemeClr val="tx1"/>
                </a:solidFill>
                <a:effectLst/>
                <a:latin typeface="Tw Cen MT" panose="020B0602020104020603" pitchFamily="34" charset="0"/>
                <a:ea typeface="+mn-ea"/>
                <a:cs typeface="+mn-cs"/>
              </a:rPr>
              <a:t>". Esto se realiza girando la cabeza 180 ° a ambos lados mientras está en decúbito supino. </a:t>
            </a:r>
          </a:p>
          <a:p>
            <a:endParaRPr lang="es-MX" sz="1200" b="0" i="0" kern="1200" dirty="0">
              <a:solidFill>
                <a:schemeClr val="tx1"/>
              </a:solidFill>
              <a:effectLst/>
              <a:latin typeface="Tw Cen MT" panose="020B0602020104020603" pitchFamily="34" charset="0"/>
              <a:ea typeface="+mn-ea"/>
              <a:cs typeface="+mn-cs"/>
            </a:endParaRPr>
          </a:p>
          <a:p>
            <a:r>
              <a:rPr lang="es-MX" sz="1200" b="0" i="0" kern="1200" dirty="0">
                <a:solidFill>
                  <a:schemeClr val="tx1"/>
                </a:solidFill>
                <a:effectLst/>
                <a:latin typeface="Tw Cen MT" panose="020B0602020104020603" pitchFamily="34" charset="0"/>
                <a:ea typeface="+mn-ea"/>
                <a:cs typeface="+mn-cs"/>
              </a:rPr>
              <a:t>Dado que las maniobras terapéuticas deben realizarse hacia el lado sano, el diagnóstico del lado afectado es crítico para un tratamiento exitoso. </a:t>
            </a:r>
            <a:endParaRPr lang="es-CO" dirty="0"/>
          </a:p>
          <a:p>
            <a:endParaRPr lang="es-CO" dirty="0"/>
          </a:p>
        </p:txBody>
      </p:sp>
      <p:sp>
        <p:nvSpPr>
          <p:cNvPr id="4" name="Marcador de número de diapositiva 3"/>
          <p:cNvSpPr>
            <a:spLocks noGrp="1"/>
          </p:cNvSpPr>
          <p:nvPr>
            <p:ph type="sldNum" sz="quarter" idx="5"/>
          </p:nvPr>
        </p:nvSpPr>
        <p:spPr/>
        <p:txBody>
          <a:bodyPr/>
          <a:lstStyle/>
          <a:p>
            <a:fld id="{4E329454-0959-436B-B090-6F71EF8BC23D}" type="slidenum">
              <a:rPr lang="es-CO" smtClean="0"/>
              <a:pPr/>
              <a:t>30</a:t>
            </a:fld>
            <a:endParaRPr lang="es-CO" dirty="0"/>
          </a:p>
        </p:txBody>
      </p:sp>
    </p:spTree>
    <p:extLst>
      <p:ext uri="{BB962C8B-B14F-4D97-AF65-F5344CB8AC3E}">
        <p14:creationId xmlns:p14="http://schemas.microsoft.com/office/powerpoint/2010/main" val="4260895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Se han propuesto muchas técnicas terapéuticas para LSC BPPV, todas ellas con el objetivo de lograr la progresión </a:t>
            </a:r>
            <a:r>
              <a:rPr lang="es-ES" dirty="0" err="1"/>
              <a:t>endocanal</a:t>
            </a:r>
            <a:r>
              <a:rPr lang="es-ES" dirty="0"/>
              <a:t> </a:t>
            </a:r>
            <a:r>
              <a:rPr lang="es-ES" dirty="0" err="1"/>
              <a:t>ampulofugal</a:t>
            </a:r>
            <a:r>
              <a:rPr lang="es-ES" dirty="0"/>
              <a:t> de los restos </a:t>
            </a:r>
            <a:r>
              <a:rPr lang="es-ES" dirty="0" err="1"/>
              <a:t>otoconiales</a:t>
            </a:r>
            <a:r>
              <a:rPr lang="es-ES" dirty="0"/>
              <a:t> (Tabla 5).</a:t>
            </a:r>
          </a:p>
          <a:p>
            <a:endParaRPr lang="es-ES" dirty="0"/>
          </a:p>
          <a:p>
            <a:r>
              <a:rPr lang="es-ES" dirty="0" err="1"/>
              <a:t>Vannucchi</a:t>
            </a:r>
            <a:r>
              <a:rPr lang="es-ES" dirty="0"/>
              <a:t> posición prolongada forzado (FPP). El paciente tiene instrucciones de acostarse toda la noche aproximadamente 12 horas, en el lado sano en la forma </a:t>
            </a:r>
            <a:r>
              <a:rPr lang="es-ES" dirty="0" err="1"/>
              <a:t>geotropica</a:t>
            </a:r>
            <a:r>
              <a:rPr lang="es-ES" dirty="0"/>
              <a:t>; </a:t>
            </a:r>
            <a:r>
              <a:rPr lang="es-ES" dirty="0" err="1"/>
              <a:t>miestras</a:t>
            </a:r>
            <a:r>
              <a:rPr lang="es-ES" dirty="0"/>
              <a:t> en la forma </a:t>
            </a:r>
            <a:r>
              <a:rPr lang="es-ES" dirty="0" err="1"/>
              <a:t>apogeotropica</a:t>
            </a:r>
            <a:r>
              <a:rPr lang="es-ES" dirty="0"/>
              <a:t> inicialmente se acuesta del lado enfermo para pasarlos otolitos del brazo anterior al posterior y luego del lado sano para terminarlos de pasar hasta el utrículo. </a:t>
            </a:r>
          </a:p>
          <a:p>
            <a:br>
              <a:rPr lang="es-MX" dirty="0"/>
            </a:br>
            <a:r>
              <a:rPr lang="es-MX" sz="1200" b="0" i="0" kern="1200" dirty="0">
                <a:solidFill>
                  <a:schemeClr val="tx1"/>
                </a:solidFill>
                <a:effectLst/>
                <a:latin typeface="Tw Cen MT" panose="020B0602020104020603" pitchFamily="34" charset="0"/>
                <a:ea typeface="+mn-ea"/>
                <a:cs typeface="+mn-cs"/>
              </a:rPr>
              <a:t>En esta posición, el oído afectado es el más alto, con restos en el brazo no ampular que mira hacia abajo. Debido a la gravedad, los otolitos se mueven gradualmente hacia el utrículo. FPP se puede usar en forma </a:t>
            </a:r>
            <a:r>
              <a:rPr lang="es-MX" sz="1200" b="0" i="0" kern="1200" dirty="0" err="1">
                <a:solidFill>
                  <a:schemeClr val="tx1"/>
                </a:solidFill>
                <a:effectLst/>
                <a:latin typeface="Tw Cen MT" panose="020B0602020104020603" pitchFamily="34" charset="0"/>
                <a:ea typeface="+mn-ea"/>
                <a:cs typeface="+mn-cs"/>
              </a:rPr>
              <a:t>apogeotrópica</a:t>
            </a:r>
            <a:r>
              <a:rPr lang="es-MX" sz="1200" b="0" i="0" kern="1200" dirty="0">
                <a:solidFill>
                  <a:schemeClr val="tx1"/>
                </a:solidFill>
                <a:effectLst/>
                <a:latin typeface="Tw Cen MT" panose="020B0602020104020603" pitchFamily="34" charset="0"/>
                <a:ea typeface="+mn-ea"/>
                <a:cs typeface="+mn-cs"/>
              </a:rPr>
              <a:t>, pero en este caso el paciente debe acostarse sobre el lado afectado; de esta manera los otolitos se ,mueven del brazo anterior al posterior del canal, cambiando de </a:t>
            </a:r>
            <a:r>
              <a:rPr lang="es-MX" sz="1200" b="0" i="0" kern="1200" dirty="0" err="1">
                <a:solidFill>
                  <a:schemeClr val="tx1"/>
                </a:solidFill>
                <a:effectLst/>
                <a:latin typeface="Tw Cen MT" panose="020B0602020104020603" pitchFamily="34" charset="0"/>
                <a:ea typeface="+mn-ea"/>
                <a:cs typeface="+mn-cs"/>
              </a:rPr>
              <a:t>apogeotrópico</a:t>
            </a:r>
            <a:r>
              <a:rPr lang="es-MX" sz="1200" b="0" i="0" kern="1200" dirty="0">
                <a:solidFill>
                  <a:schemeClr val="tx1"/>
                </a:solidFill>
                <a:effectLst/>
                <a:latin typeface="Tw Cen MT" panose="020B0602020104020603" pitchFamily="34" charset="0"/>
                <a:ea typeface="+mn-ea"/>
                <a:cs typeface="+mn-cs"/>
              </a:rPr>
              <a:t> a forma </a:t>
            </a:r>
            <a:r>
              <a:rPr lang="es-MX" sz="1200" b="0" i="0" kern="1200" dirty="0" err="1">
                <a:solidFill>
                  <a:schemeClr val="tx1"/>
                </a:solidFill>
                <a:effectLst/>
                <a:latin typeface="Tw Cen MT" panose="020B0602020104020603" pitchFamily="34" charset="0"/>
                <a:ea typeface="+mn-ea"/>
                <a:cs typeface="+mn-cs"/>
              </a:rPr>
              <a:t>geotrópica</a:t>
            </a:r>
            <a:r>
              <a:rPr lang="es-MX" sz="1200" b="0" i="0" kern="1200" dirty="0">
                <a:solidFill>
                  <a:schemeClr val="tx1"/>
                </a:solidFill>
                <a:effectLst/>
                <a:latin typeface="Tw Cen MT" panose="020B0602020104020603" pitchFamily="34" charset="0"/>
                <a:ea typeface="+mn-ea"/>
                <a:cs typeface="+mn-cs"/>
              </a:rPr>
              <a:t>. El paciente debe acostarse del lado sano para convertirse en </a:t>
            </a:r>
            <a:r>
              <a:rPr lang="es-MX" sz="1200" b="0" i="0" kern="1200" dirty="0" err="1">
                <a:solidFill>
                  <a:schemeClr val="tx1"/>
                </a:solidFill>
                <a:effectLst/>
                <a:latin typeface="Tw Cen MT" panose="020B0602020104020603" pitchFamily="34" charset="0"/>
                <a:ea typeface="+mn-ea"/>
                <a:cs typeface="+mn-cs"/>
              </a:rPr>
              <a:t>asintomatico</a:t>
            </a:r>
            <a:r>
              <a:rPr lang="es-MX" sz="1200" b="0" i="0" kern="1200" dirty="0">
                <a:solidFill>
                  <a:schemeClr val="tx1"/>
                </a:solidFill>
                <a:effectLst/>
                <a:latin typeface="Tw Cen MT" panose="020B0602020104020603" pitchFamily="34" charset="0"/>
                <a:ea typeface="+mn-ea"/>
                <a:cs typeface="+mn-cs"/>
              </a:rPr>
              <a:t>. </a:t>
            </a:r>
            <a:endParaRPr lang="es-CO" dirty="0"/>
          </a:p>
        </p:txBody>
      </p:sp>
      <p:sp>
        <p:nvSpPr>
          <p:cNvPr id="4" name="Marcador de número de diapositiva 3"/>
          <p:cNvSpPr>
            <a:spLocks noGrp="1"/>
          </p:cNvSpPr>
          <p:nvPr>
            <p:ph type="sldNum" sz="quarter" idx="5"/>
          </p:nvPr>
        </p:nvSpPr>
        <p:spPr/>
        <p:txBody>
          <a:bodyPr/>
          <a:lstStyle/>
          <a:p>
            <a:fld id="{4E329454-0959-436B-B090-6F71EF8BC23D}" type="slidenum">
              <a:rPr lang="es-CO" smtClean="0"/>
              <a:pPr/>
              <a:t>32</a:t>
            </a:fld>
            <a:endParaRPr lang="es-CO" dirty="0"/>
          </a:p>
        </p:txBody>
      </p:sp>
    </p:spTree>
    <p:extLst>
      <p:ext uri="{BB962C8B-B14F-4D97-AF65-F5344CB8AC3E}">
        <p14:creationId xmlns:p14="http://schemas.microsoft.com/office/powerpoint/2010/main" val="3225563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Las técnicas de rotación de barbacoa funcionan por inercia negativa. Ya terminaron de actuar rotaciones bruscas de la cabeza del paciente en pasos de 90 ° hacia el lado sano mientras está en posición supina, moviendo los otolitos en la dirección opuesta a la rotación de la cabeza. Según </a:t>
            </a:r>
            <a:r>
              <a:rPr lang="es-ES" dirty="0" err="1"/>
              <a:t>Lempert</a:t>
            </a:r>
            <a:r>
              <a:rPr lang="es-ES" dirty="0"/>
              <a:t>, la cabeza se gira tres veces hacia el lado sano, por lo tanto aplicando una rotación general de 270 ° </a:t>
            </a:r>
            <a:endParaRPr lang="es-CO" dirty="0"/>
          </a:p>
        </p:txBody>
      </p:sp>
      <p:sp>
        <p:nvSpPr>
          <p:cNvPr id="4" name="Marcador de número de diapositiva 3"/>
          <p:cNvSpPr>
            <a:spLocks noGrp="1"/>
          </p:cNvSpPr>
          <p:nvPr>
            <p:ph type="sldNum" sz="quarter" idx="5"/>
          </p:nvPr>
        </p:nvSpPr>
        <p:spPr/>
        <p:txBody>
          <a:bodyPr/>
          <a:lstStyle/>
          <a:p>
            <a:fld id="{4E329454-0959-436B-B090-6F71EF8BC23D}" type="slidenum">
              <a:rPr lang="es-CO" smtClean="0"/>
              <a:pPr/>
              <a:t>33</a:t>
            </a:fld>
            <a:endParaRPr lang="es-CO" dirty="0"/>
          </a:p>
        </p:txBody>
      </p:sp>
    </p:spTree>
    <p:extLst>
      <p:ext uri="{BB962C8B-B14F-4D97-AF65-F5344CB8AC3E}">
        <p14:creationId xmlns:p14="http://schemas.microsoft.com/office/powerpoint/2010/main" val="4153036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kern="1200" dirty="0">
                <a:solidFill>
                  <a:schemeClr val="tx1"/>
                </a:solidFill>
                <a:effectLst/>
                <a:latin typeface="Tw Cen MT" panose="020B0602020104020603" pitchFamily="34" charset="0"/>
                <a:ea typeface="+mn-ea"/>
                <a:cs typeface="+mn-cs"/>
              </a:rPr>
              <a:t>La maniobra de </a:t>
            </a:r>
            <a:r>
              <a:rPr lang="es-MX" sz="1200" b="0" i="0" kern="1200" dirty="0" err="1">
                <a:solidFill>
                  <a:schemeClr val="tx1"/>
                </a:solidFill>
                <a:effectLst/>
                <a:latin typeface="Tw Cen MT" panose="020B0602020104020603" pitchFamily="34" charset="0"/>
                <a:ea typeface="+mn-ea"/>
                <a:cs typeface="+mn-cs"/>
              </a:rPr>
              <a:t>Gufoni</a:t>
            </a:r>
            <a:r>
              <a:rPr lang="es-MX" sz="1200" b="0" i="0" kern="1200" dirty="0">
                <a:solidFill>
                  <a:schemeClr val="tx1"/>
                </a:solidFill>
                <a:effectLst/>
                <a:latin typeface="Tw Cen MT" panose="020B0602020104020603" pitchFamily="34" charset="0"/>
                <a:ea typeface="+mn-ea"/>
                <a:cs typeface="+mn-cs"/>
              </a:rPr>
              <a:t>: funciona por inercia positiva. La maniobra consiste en siguientes pasos: 1. El paciente se sienta al borde de la cama. 2. El paciente se acuesta repentinamente sobre un lado, que es el sano para </a:t>
            </a:r>
            <a:r>
              <a:rPr lang="es-MX" sz="1200" b="0" i="0" kern="1200" dirty="0" err="1">
                <a:solidFill>
                  <a:schemeClr val="tx1"/>
                </a:solidFill>
                <a:effectLst/>
                <a:latin typeface="Tw Cen MT" panose="020B0602020104020603" pitchFamily="34" charset="0"/>
                <a:ea typeface="+mn-ea"/>
                <a:cs typeface="+mn-cs"/>
              </a:rPr>
              <a:t>geotrópico</a:t>
            </a:r>
            <a:r>
              <a:rPr lang="es-MX" sz="1200" b="0" i="0" kern="1200" dirty="0">
                <a:solidFill>
                  <a:schemeClr val="tx1"/>
                </a:solidFill>
                <a:effectLst/>
                <a:latin typeface="Tw Cen MT" panose="020B0602020104020603" pitchFamily="34" charset="0"/>
                <a:ea typeface="+mn-ea"/>
                <a:cs typeface="+mn-cs"/>
              </a:rPr>
              <a:t> LSC BPPV y el afectado en forma </a:t>
            </a:r>
            <a:r>
              <a:rPr lang="es-MX" sz="1200" b="0" i="0" kern="1200" dirty="0" err="1">
                <a:solidFill>
                  <a:schemeClr val="tx1"/>
                </a:solidFill>
                <a:effectLst/>
                <a:latin typeface="Tw Cen MT" panose="020B0602020104020603" pitchFamily="34" charset="0"/>
                <a:ea typeface="+mn-ea"/>
                <a:cs typeface="+mn-cs"/>
              </a:rPr>
              <a:t>apogeotrópica</a:t>
            </a:r>
            <a:r>
              <a:rPr lang="es-MX" sz="1200" b="0" i="0" kern="1200" dirty="0">
                <a:solidFill>
                  <a:schemeClr val="tx1"/>
                </a:solidFill>
                <a:effectLst/>
                <a:latin typeface="Tw Cen MT" panose="020B0602020104020603" pitchFamily="34" charset="0"/>
                <a:ea typeface="+mn-ea"/>
                <a:cs typeface="+mn-cs"/>
              </a:rPr>
              <a:t>. 3. La cabeza se gira 45 ° hacia abajo y se mantiene durante 2-3 minutos. En esta posición, la salida del LSC en la forma </a:t>
            </a:r>
            <a:r>
              <a:rPr lang="es-MX" sz="1200" b="0" i="0" kern="1200" dirty="0" err="1">
                <a:solidFill>
                  <a:schemeClr val="tx1"/>
                </a:solidFill>
                <a:effectLst/>
                <a:latin typeface="Tw Cen MT" panose="020B0602020104020603" pitchFamily="34" charset="0"/>
                <a:ea typeface="+mn-ea"/>
                <a:cs typeface="+mn-cs"/>
              </a:rPr>
              <a:t>geotrópica</a:t>
            </a:r>
            <a:r>
              <a:rPr lang="es-MX" sz="1200" b="0" i="0" kern="1200" dirty="0">
                <a:solidFill>
                  <a:schemeClr val="tx1"/>
                </a:solidFill>
                <a:effectLst/>
                <a:latin typeface="Tw Cen MT" panose="020B0602020104020603" pitchFamily="34" charset="0"/>
                <a:ea typeface="+mn-ea"/>
                <a:cs typeface="+mn-cs"/>
              </a:rPr>
              <a:t> y la ampolla en la </a:t>
            </a:r>
            <a:r>
              <a:rPr lang="es-MX" sz="1200" b="0" i="0" kern="1200" dirty="0" err="1">
                <a:solidFill>
                  <a:schemeClr val="tx1"/>
                </a:solidFill>
                <a:effectLst/>
                <a:latin typeface="Tw Cen MT" panose="020B0602020104020603" pitchFamily="34" charset="0"/>
                <a:ea typeface="+mn-ea"/>
                <a:cs typeface="+mn-cs"/>
              </a:rPr>
              <a:t>apogeotrópica</a:t>
            </a:r>
            <a:r>
              <a:rPr lang="es-MX" sz="1200" b="0" i="0" kern="1200" dirty="0">
                <a:solidFill>
                  <a:schemeClr val="tx1"/>
                </a:solidFill>
                <a:effectLst/>
                <a:latin typeface="Tw Cen MT" panose="020B0602020104020603" pitchFamily="34" charset="0"/>
                <a:ea typeface="+mn-ea"/>
                <a:cs typeface="+mn-cs"/>
              </a:rPr>
              <a:t> están orientadas verticalmente, lo que favorece que los desechos graviten hacia abajo. 4. El paciente finalmente regresa a la posición sentada (Fig. 11)</a:t>
            </a:r>
          </a:p>
          <a:p>
            <a:endParaRPr lang="es-MX" sz="1200" b="0" i="0" kern="1200" dirty="0">
              <a:solidFill>
                <a:schemeClr val="tx1"/>
              </a:solidFill>
              <a:effectLst/>
              <a:latin typeface="Tw Cen MT" panose="020B06020201040206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Figura 5 Maniobra de </a:t>
            </a:r>
            <a:r>
              <a:rPr lang="es-ES" dirty="0" err="1"/>
              <a:t>Gufoni</a:t>
            </a:r>
            <a:r>
              <a:rPr lang="es-ES" dirty="0"/>
              <a:t> para </a:t>
            </a:r>
            <a:r>
              <a:rPr lang="es-ES" dirty="0" err="1"/>
              <a:t>canalitiasis</a:t>
            </a:r>
            <a:r>
              <a:rPr lang="es-ES" dirty="0"/>
              <a:t> del brazo posterior del canal horizontal (lado izquierdo). Comenzamos con el paciente sentado en el borde de la cama: (I) acostamos al paciente sobre su lado de salud (en este caso, el lado derecho); (II) giramos la cabeza del paciente 45◦ hacia el lado de la salud (con la nariz hacia la cama); (III) sentamos al paciente erguido. Fig. 2.6 Maniobra de </a:t>
            </a:r>
            <a:r>
              <a:rPr lang="es-ES" dirty="0" err="1"/>
              <a:t>Gufoni</a:t>
            </a:r>
            <a:r>
              <a:rPr lang="es-ES" dirty="0"/>
              <a:t> para tratar el BPPV del canal semicircular horizontal (adaptado de </a:t>
            </a:r>
            <a:r>
              <a:rPr lang="es-ES" dirty="0" err="1"/>
              <a:t>Casani</a:t>
            </a:r>
            <a:r>
              <a:rPr lang="es-ES" dirty="0"/>
              <a:t> y otros (2002), que se modifica de </a:t>
            </a:r>
            <a:r>
              <a:rPr lang="es-ES" dirty="0" err="1"/>
              <a:t>Gufoni</a:t>
            </a:r>
            <a:r>
              <a:rPr lang="es-ES" dirty="0"/>
              <a:t> y otros (1998)). La maniobra es muy fácil, porque uno coloca al paciente simplemente de lado con menos nistagmo (independientemente de si es una variante </a:t>
            </a:r>
            <a:r>
              <a:rPr lang="es-ES" dirty="0" err="1"/>
              <a:t>geotrópica</a:t>
            </a:r>
            <a:r>
              <a:rPr lang="es-ES" dirty="0"/>
              <a:t> o </a:t>
            </a:r>
            <a:r>
              <a:rPr lang="es-ES" dirty="0" err="1"/>
              <a:t>apogeotrópica</a:t>
            </a:r>
            <a:r>
              <a:rPr lang="es-ES" dirty="0"/>
              <a:t>) y luego el paciente (a – c) y luego se sienta. </a:t>
            </a:r>
            <a:r>
              <a:rPr lang="es-ES" dirty="0" err="1"/>
              <a:t>Geotrópico</a:t>
            </a:r>
            <a:r>
              <a:rPr lang="es-ES" dirty="0"/>
              <a:t>: 1 Se toma al paciente de la posición de sentado a la posición acostada de lado en el lado no afectado durante unos 30 segundos. 2 Luego, la cabeza del paciente se gira rápidamente hacia el suelo 45 ° -60 ° y se mantiene en posición durante 1-2 minutos. 3 El paciente vuelve a sentarse con la cabeza hacia el hombro izquierdo hasta que esté completamente erguido y luego se puede enderezar. </a:t>
            </a:r>
            <a:r>
              <a:rPr lang="es-ES" dirty="0" err="1"/>
              <a:t>Apogeotrópico</a:t>
            </a:r>
            <a:r>
              <a:rPr lang="es-ES" dirty="0"/>
              <a:t>: 1 Se lleva al paciente de la posición sentada a la posición acostada sobre el lado afectado (lado derecho en este caso) durante unos 30 segundos. 2 Desde este punto, se han utilizado 2 variaciones de esta maniobra, según la posibilidad de que los desechos puedan estar en el lado </a:t>
            </a:r>
            <a:r>
              <a:rPr lang="es-ES" dirty="0" err="1"/>
              <a:t>utricular</a:t>
            </a:r>
            <a:r>
              <a:rPr lang="es-ES" dirty="0"/>
              <a:t> O en el lado del canal de la cúpula (o simplemente alojados en el brazo anterior del canal semicircular lateral). 3 (Representado en la Figura 7) La cabeza del paciente se gira rápidamente hacia el suelo 45 ° -60 ° y se mantiene en posición durante 1-2 minutos, lo que liberaría los residuos del lado </a:t>
            </a:r>
            <a:r>
              <a:rPr lang="es-ES" dirty="0" err="1"/>
              <a:t>utricular</a:t>
            </a:r>
            <a:r>
              <a:rPr lang="es-ES" dirty="0"/>
              <a:t> de la cúpula. El paciente se sienta. nuevamente con la cabeza hacia el hombro izquierdo hasta que esté completamente erguido y luego se puede enderezar. (No se muestra en la imagen) En la variación 2, mueva la cabeza del paciente, la nariz hacia arriba, 45 ° -60 ° y manténgala en esa posición durante 1-2 minutos, lo que liberaría los residuos del lado del canal de la cúpula (o de ser alojado en brazo anterior del canal semicircular lateral).</a:t>
            </a:r>
            <a:endParaRPr lang="es-ES_tradnl" dirty="0">
              <a:effectLst/>
            </a:endParaRPr>
          </a:p>
          <a:p>
            <a:endParaRPr lang="es-CO" dirty="0"/>
          </a:p>
        </p:txBody>
      </p:sp>
      <p:sp>
        <p:nvSpPr>
          <p:cNvPr id="4" name="Marcador de número de diapositiva 3"/>
          <p:cNvSpPr>
            <a:spLocks noGrp="1"/>
          </p:cNvSpPr>
          <p:nvPr>
            <p:ph type="sldNum" sz="quarter" idx="5"/>
          </p:nvPr>
        </p:nvSpPr>
        <p:spPr/>
        <p:txBody>
          <a:bodyPr/>
          <a:lstStyle/>
          <a:p>
            <a:fld id="{4E329454-0959-436B-B090-6F71EF8BC23D}" type="slidenum">
              <a:rPr lang="es-CO" smtClean="0"/>
              <a:pPr/>
              <a:t>34</a:t>
            </a:fld>
            <a:endParaRPr lang="es-CO" dirty="0"/>
          </a:p>
        </p:txBody>
      </p:sp>
    </p:spTree>
    <p:extLst>
      <p:ext uri="{BB962C8B-B14F-4D97-AF65-F5344CB8AC3E}">
        <p14:creationId xmlns:p14="http://schemas.microsoft.com/office/powerpoint/2010/main" val="4013896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1. El aparato receptor periférico reside en el oído interno y</a:t>
            </a:r>
          </a:p>
          <a:p>
            <a:r>
              <a:rPr lang="es-ES" dirty="0"/>
              <a:t>es responsable de transducir el movimiento y la posición de la cabeza en</a:t>
            </a:r>
          </a:p>
          <a:p>
            <a:r>
              <a:rPr lang="es-ES" dirty="0"/>
              <a:t>información neuronal.</a:t>
            </a:r>
          </a:p>
          <a:p>
            <a:r>
              <a:rPr lang="es-ES" dirty="0"/>
              <a:t>2. Los núcleos vestibulares centrales comprenden un conjunto de neuronas en el tallo cerebral que son responsables de recibir, integrar y distribuir información que controla las actividades motoras (como los movimientos de los ojos y la cabeza, los reflejos posturales y los reflejos autónomos dependientes de la gravedad ) y orientación espacial.</a:t>
            </a:r>
            <a:endParaRPr lang="es-CO" dirty="0"/>
          </a:p>
        </p:txBody>
      </p:sp>
      <p:sp>
        <p:nvSpPr>
          <p:cNvPr id="4" name="Marcador de número de diapositiva 3"/>
          <p:cNvSpPr>
            <a:spLocks noGrp="1"/>
          </p:cNvSpPr>
          <p:nvPr>
            <p:ph type="sldNum" sz="quarter" idx="5"/>
          </p:nvPr>
        </p:nvSpPr>
        <p:spPr/>
        <p:txBody>
          <a:bodyPr/>
          <a:lstStyle/>
          <a:p>
            <a:fld id="{41D97EE3-D909-4402-8B70-D70D8CF8DA19}" type="slidenum">
              <a:rPr lang="es-CO" smtClean="0"/>
              <a:t>4</a:t>
            </a:fld>
            <a:endParaRPr lang="es-CO"/>
          </a:p>
        </p:txBody>
      </p:sp>
    </p:spTree>
    <p:extLst>
      <p:ext uri="{BB962C8B-B14F-4D97-AF65-F5344CB8AC3E}">
        <p14:creationId xmlns:p14="http://schemas.microsoft.com/office/powerpoint/2010/main" val="34698131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0" i="0" dirty="0">
                <a:solidFill>
                  <a:srgbClr val="505050"/>
                </a:solidFill>
                <a:effectLst/>
                <a:latin typeface="Georgia" panose="02040502050405020303" pitchFamily="18" charset="0"/>
              </a:rPr>
              <a:t>Síndrome vestibular episódico espontáneo</a:t>
            </a:r>
          </a:p>
          <a:p>
            <a:r>
              <a:rPr lang="es-ES" b="0" dirty="0">
                <a:effectLst/>
              </a:rPr>
              <a:t>Acercarse</a:t>
            </a:r>
          </a:p>
          <a:p>
            <a:r>
              <a:rPr lang="es-ES" dirty="0">
                <a:effectLst/>
              </a:rPr>
              <a:t>La duración del episodio de s-EVS varía, desde segundos hasta algunos días, pero la mayoría de los episodios duran de minutos a horas. </a:t>
            </a:r>
            <a:r>
              <a:rPr lang="es-ES" baseline="30000" dirty="0">
                <a:effectLst/>
              </a:rPr>
              <a:t>44</a:t>
            </a:r>
            <a:r>
              <a:rPr lang="es-ES" dirty="0">
                <a:effectLst/>
              </a:rPr>
              <a:t> Los pacientes a menudo están asintomáticos en el momento de la presentación de urgencias. Debido a que los episodios generalmente no se pueden provocar al lado de la cama (como ocurre con el t-EVS), la evaluación se basa casi por completo en la anamnesis. La frecuencia de los episodios varía de varias veces al día a mensualmente, según la causa. Aunque pueden existir precipitantes (p. Ej., Vino tinto antes de la migraña vestibular), muchos episodios ocurren sin una provocación aparente. Esto difiere del VPPB y otras enfermedades con desencadenantes inmediatos obligatorios. El diagnóstico puede ser claro en casos típicos. Desafortunadamente, las características clásicas, como la franca pérdida de conciencia en el síncope </a:t>
            </a:r>
            <a:r>
              <a:rPr lang="es-ES" dirty="0" err="1">
                <a:effectLst/>
              </a:rPr>
              <a:t>vasovagal</a:t>
            </a:r>
            <a:r>
              <a:rPr lang="es-ES" dirty="0">
                <a:effectLst/>
              </a:rPr>
              <a:t>, </a:t>
            </a:r>
            <a:r>
              <a:rPr lang="es-ES" baseline="30000" dirty="0">
                <a:effectLst/>
              </a:rPr>
              <a:t>45</a:t>
            </a:r>
            <a:r>
              <a:rPr lang="es-ES" dirty="0">
                <a:effectLst/>
              </a:rPr>
              <a:t> dolor de cabeza en migraña vestibular, </a:t>
            </a:r>
            <a:r>
              <a:rPr lang="es-ES" baseline="30000" dirty="0">
                <a:effectLst/>
              </a:rPr>
              <a:t>46</a:t>
            </a:r>
            <a:r>
              <a:rPr lang="es-ES" dirty="0">
                <a:effectLst/>
              </a:rPr>
              <a:t> y miedo en los ataques de pánico, </a:t>
            </a:r>
            <a:r>
              <a:rPr lang="es-ES" baseline="30000" dirty="0">
                <a:effectLst/>
              </a:rPr>
              <a:t>47</a:t>
            </a:r>
            <a:r>
              <a:rPr lang="es-ES" dirty="0">
                <a:effectLst/>
              </a:rPr>
              <a:t> están ausentes en el 25% al ​​35% de los casos. Las presentaciones de casos atípicas probablemente contribuyan a la confusión diagnóstica en pacientes con tales ataques neurológicos transitorios. </a:t>
            </a:r>
            <a:r>
              <a:rPr lang="es-ES" baseline="30000" dirty="0">
                <a:effectLst/>
              </a:rPr>
              <a:t>48</a:t>
            </a:r>
          </a:p>
          <a:p>
            <a:endParaRPr lang="es-ES" dirty="0">
              <a:effectLst/>
            </a:endParaRPr>
          </a:p>
          <a:p>
            <a:r>
              <a:rPr lang="es-ES" dirty="0">
                <a:effectLst/>
              </a:rPr>
              <a:t>Las causas del prototipo de s-EVS incluyen trastornos benignos comunes recurrentes, como migraña vestibular, síncope </a:t>
            </a:r>
            <a:r>
              <a:rPr lang="es-ES" dirty="0" err="1">
                <a:effectLst/>
              </a:rPr>
              <a:t>vasovagal</a:t>
            </a:r>
            <a:r>
              <a:rPr lang="es-ES" dirty="0">
                <a:effectLst/>
              </a:rPr>
              <a:t> y ataques de pánico. Aunque la enfermedad de </a:t>
            </a:r>
            <a:r>
              <a:rPr lang="es-ES" dirty="0" err="1">
                <a:effectLst/>
              </a:rPr>
              <a:t>Menière</a:t>
            </a:r>
            <a:r>
              <a:rPr lang="es-ES" dirty="0">
                <a:effectLst/>
              </a:rPr>
              <a:t> se menciona a menudo como una causa común de s-EVS, su prevalencia estimada en la población (0,1% </a:t>
            </a:r>
            <a:r>
              <a:rPr lang="es-ES" baseline="30000" dirty="0">
                <a:effectLst/>
              </a:rPr>
              <a:t>49</a:t>
            </a:r>
            <a:r>
              <a:rPr lang="es-ES" dirty="0">
                <a:effectLst/>
              </a:rPr>
              <a:t> ) es mucho más baja que la de los otros 3 trastornos episódicos. Las principales causas peligrosas son cerebrovasculares (AIT </a:t>
            </a:r>
            <a:r>
              <a:rPr lang="es-ES" dirty="0" err="1">
                <a:effectLst/>
              </a:rPr>
              <a:t>vertebrobasilar</a:t>
            </a:r>
            <a:r>
              <a:rPr lang="es-ES" dirty="0">
                <a:effectLst/>
              </a:rPr>
              <a:t> y hemorragia subaracnoidea), cardiorrespiratorias (arritmia cardíaca, angina inestable y embolia pulmonar) y endocrinas (hipoglucemia). La exposición temporal o intermitente al monóxido de carbono es una causa grave poco común</a:t>
            </a:r>
          </a:p>
          <a:p>
            <a:endParaRPr lang="es-CO" dirty="0"/>
          </a:p>
          <a:p>
            <a:pPr algn="l"/>
            <a:r>
              <a:rPr lang="es-ES" b="0" i="0" dirty="0">
                <a:solidFill>
                  <a:srgbClr val="505050"/>
                </a:solidFill>
                <a:effectLst/>
                <a:latin typeface="Georgia" panose="02040502050405020303" pitchFamily="18" charset="0"/>
              </a:rPr>
              <a:t>Enfermedades</a:t>
            </a:r>
          </a:p>
          <a:p>
            <a:pPr algn="l"/>
            <a:r>
              <a:rPr lang="es-ES" b="0" i="0" dirty="0">
                <a:solidFill>
                  <a:srgbClr val="505050"/>
                </a:solidFill>
                <a:effectLst/>
                <a:latin typeface="Georgia" panose="02040502050405020303" pitchFamily="18" charset="0"/>
              </a:rPr>
              <a:t>Los pacientes con enfermedad de Ménière presentan clásicamente vértigo episódico acompañado de tinnitus unilateral y plenitud auditiva, a menudo con pérdida auditiva neurosensorial reversible. </a:t>
            </a:r>
            <a:r>
              <a:rPr lang="es-ES" b="0" i="0" baseline="30000" dirty="0">
                <a:solidFill>
                  <a:srgbClr val="505050"/>
                </a:solidFill>
                <a:effectLst/>
                <a:latin typeface="Georgia" panose="02040502050405020303" pitchFamily="18" charset="0"/>
              </a:rPr>
              <a:t>51</a:t>
            </a:r>
            <a:r>
              <a:rPr lang="es-ES" b="0" i="0" dirty="0">
                <a:solidFill>
                  <a:srgbClr val="505050"/>
                </a:solidFill>
                <a:effectLst/>
                <a:latin typeface="Georgia" panose="02040502050405020303" pitchFamily="18" charset="0"/>
              </a:rPr>
              <a:t> Solo 1 de cada 4 presenta inicialmente la tríada completa de síntomas, </a:t>
            </a:r>
            <a:r>
              <a:rPr lang="es-ES" b="0" i="0" baseline="30000" dirty="0">
                <a:solidFill>
                  <a:srgbClr val="505050"/>
                </a:solidFill>
                <a:effectLst/>
                <a:latin typeface="Georgia" panose="02040502050405020303" pitchFamily="18" charset="0"/>
              </a:rPr>
              <a:t>52</a:t>
            </a:r>
            <a:r>
              <a:rPr lang="es-ES" b="0" i="0" dirty="0">
                <a:solidFill>
                  <a:srgbClr val="505050"/>
                </a:solidFill>
                <a:effectLst/>
                <a:latin typeface="Georgia" panose="02040502050405020303" pitchFamily="18" charset="0"/>
              </a:rPr>
              <a:t> y es común el mareo no vertiginoso. </a:t>
            </a:r>
            <a:r>
              <a:rPr lang="es-ES" b="0" i="0" baseline="30000" dirty="0">
                <a:solidFill>
                  <a:srgbClr val="505050"/>
                </a:solidFill>
                <a:effectLst/>
                <a:latin typeface="Georgia" panose="02040502050405020303" pitchFamily="18" charset="0"/>
              </a:rPr>
              <a:t>53</a:t>
            </a:r>
            <a:r>
              <a:rPr lang="es-ES" b="0" i="0" dirty="0">
                <a:solidFill>
                  <a:srgbClr val="505050"/>
                </a:solidFill>
                <a:effectLst/>
                <a:latin typeface="Georgia" panose="02040502050405020303" pitchFamily="18" charset="0"/>
              </a:rPr>
              <a:t> Los pacientes con sospecha de enfermedad de Ménière generalmente deben ser remitidos a un otorrinolaringólogo, pero se debe tener cuidado para evitar perder imitaciones de AIT con síntomas </a:t>
            </a:r>
            <a:r>
              <a:rPr lang="es-ES" b="0" i="0" dirty="0" err="1">
                <a:solidFill>
                  <a:srgbClr val="505050"/>
                </a:solidFill>
                <a:effectLst/>
                <a:latin typeface="Georgia" panose="02040502050405020303" pitchFamily="18" charset="0"/>
              </a:rPr>
              <a:t>audiovestibulares</a:t>
            </a:r>
            <a:r>
              <a:rPr lang="es-ES" b="0" i="0" dirty="0">
                <a:solidFill>
                  <a:srgbClr val="505050"/>
                </a:solidFill>
                <a:effectLst/>
                <a:latin typeface="Georgia" panose="02040502050405020303" pitchFamily="18" charset="0"/>
              </a:rPr>
              <a:t>. </a:t>
            </a:r>
            <a:r>
              <a:rPr lang="es-ES" b="0" i="0" baseline="30000" dirty="0">
                <a:solidFill>
                  <a:srgbClr val="505050"/>
                </a:solidFill>
                <a:effectLst/>
                <a:latin typeface="Georgia" panose="02040502050405020303" pitchFamily="18" charset="0"/>
              </a:rPr>
              <a:t>54</a:t>
            </a:r>
          </a:p>
          <a:p>
            <a:pPr algn="l"/>
            <a:endParaRPr lang="es-ES" b="0" i="0" dirty="0">
              <a:solidFill>
                <a:srgbClr val="505050"/>
              </a:solidFill>
              <a:effectLst/>
              <a:latin typeface="Georgia" panose="02040502050405020303" pitchFamily="18" charset="0"/>
            </a:endParaRPr>
          </a:p>
          <a:p>
            <a:pPr algn="l"/>
            <a:r>
              <a:rPr lang="es-ES" b="0" i="0" dirty="0">
                <a:solidFill>
                  <a:srgbClr val="505050"/>
                </a:solidFill>
                <a:effectLst/>
                <a:latin typeface="Georgia" panose="02040502050405020303" pitchFamily="18" charset="0"/>
              </a:rPr>
              <a:t>La migraña vestibular (anteriormente denominada vértigo migrañoso, vértigo asociado a migraña o mareo asociado a migraña) es una forma de migraña recientemente descrita. Está relacionado con la migraña de tipo basilar, </a:t>
            </a:r>
            <a:r>
              <a:rPr lang="es-ES" b="0" i="0" baseline="30000" dirty="0">
                <a:solidFill>
                  <a:srgbClr val="505050"/>
                </a:solidFill>
                <a:effectLst/>
                <a:latin typeface="Georgia" panose="02040502050405020303" pitchFamily="18" charset="0"/>
              </a:rPr>
              <a:t>55</a:t>
            </a:r>
            <a:r>
              <a:rPr lang="es-ES" b="0" i="0" dirty="0">
                <a:solidFill>
                  <a:srgbClr val="505050"/>
                </a:solidFill>
                <a:effectLst/>
                <a:latin typeface="Georgia" panose="02040502050405020303" pitchFamily="18" charset="0"/>
              </a:rPr>
              <a:t> pero los episodios carecen de un segundo síntoma definitorio del tronco encefálico, como diplopía, cuadriparesia o parestesias. </a:t>
            </a:r>
            <a:r>
              <a:rPr lang="es-ES" b="0" i="0" baseline="30000" dirty="0">
                <a:solidFill>
                  <a:srgbClr val="505050"/>
                </a:solidFill>
                <a:effectLst/>
                <a:latin typeface="Georgia" panose="02040502050405020303" pitchFamily="18" charset="0"/>
              </a:rPr>
              <a:t>56</a:t>
            </a:r>
            <a:r>
              <a:rPr lang="es-ES" b="0" i="0" dirty="0">
                <a:solidFill>
                  <a:srgbClr val="505050"/>
                </a:solidFill>
                <a:effectLst/>
                <a:latin typeface="Georgia" panose="02040502050405020303" pitchFamily="18" charset="0"/>
              </a:rPr>
              <a:t> Los 2 tipos de migraña pueden existir a lo largo de un continuo. </a:t>
            </a:r>
            <a:r>
              <a:rPr lang="es-ES" b="0" i="0" baseline="30000" dirty="0">
                <a:solidFill>
                  <a:srgbClr val="505050"/>
                </a:solidFill>
                <a:effectLst/>
                <a:latin typeface="Georgia" panose="02040502050405020303" pitchFamily="18" charset="0"/>
              </a:rPr>
              <a:t>57</a:t>
            </a:r>
            <a:r>
              <a:rPr lang="es-ES" b="0" i="0" dirty="0">
                <a:solidFill>
                  <a:srgbClr val="505050"/>
                </a:solidFill>
                <a:effectLst/>
                <a:latin typeface="Georgia" panose="02040502050405020303" pitchFamily="18" charset="0"/>
              </a:rPr>
              <a:t> Con una prevalencia poblacional de aproximadamente el 1%, </a:t>
            </a:r>
            <a:r>
              <a:rPr lang="es-ES" b="0" i="0" baseline="30000" dirty="0">
                <a:solidFill>
                  <a:srgbClr val="505050"/>
                </a:solidFill>
                <a:effectLst/>
                <a:latin typeface="Georgia" panose="02040502050405020303" pitchFamily="18" charset="0"/>
              </a:rPr>
              <a:t>58</a:t>
            </a:r>
            <a:r>
              <a:rPr lang="es-ES" b="0" i="0" dirty="0">
                <a:solidFill>
                  <a:srgbClr val="505050"/>
                </a:solidFill>
                <a:effectLst/>
                <a:latin typeface="Georgia" panose="02040502050405020303" pitchFamily="18" charset="0"/>
              </a:rPr>
              <a:t> La migraña vestibular es una causa común de s-EVS. Un diagnóstico definitivo de migraña vestibular requiere más de 5 ataques con síntomas vestibulares, antecedentes de migraña y síntomas similares a la migraña con al menos la mitad de los ataques. </a:t>
            </a:r>
            <a:r>
              <a:rPr lang="es-ES" b="0" i="0" baseline="30000" dirty="0">
                <a:solidFill>
                  <a:srgbClr val="505050"/>
                </a:solidFill>
                <a:effectLst/>
                <a:latin typeface="Georgia" panose="02040502050405020303" pitchFamily="18" charset="0"/>
              </a:rPr>
              <a:t>59</a:t>
            </a:r>
            <a:r>
              <a:rPr lang="es-ES" b="0" i="0" dirty="0">
                <a:solidFill>
                  <a:srgbClr val="505050"/>
                </a:solidFill>
                <a:effectLst/>
                <a:latin typeface="Georgia" panose="02040502050405020303" pitchFamily="18" charset="0"/>
              </a:rPr>
              <a:t> La duración del episodio varía de segundos a días. </a:t>
            </a:r>
            <a:r>
              <a:rPr lang="es-ES" b="0" i="0" baseline="30000" dirty="0">
                <a:solidFill>
                  <a:srgbClr val="505050"/>
                </a:solidFill>
                <a:effectLst/>
                <a:latin typeface="Georgia" panose="02040502050405020303" pitchFamily="18" charset="0"/>
              </a:rPr>
              <a:t>56</a:t>
            </a:r>
            <a:r>
              <a:rPr lang="es-ES" b="0" i="0" dirty="0">
                <a:solidFill>
                  <a:srgbClr val="505050"/>
                </a:solidFill>
                <a:effectLst/>
                <a:latin typeface="Georgia" panose="02040502050405020303" pitchFamily="18" charset="0"/>
              </a:rPr>
              <a:t> El nistagmo, si está presente, puede ser de tipo periférico, central o mixto. </a:t>
            </a:r>
            <a:r>
              <a:rPr lang="es-ES" b="0" i="0" baseline="30000" dirty="0">
                <a:solidFill>
                  <a:srgbClr val="505050"/>
                </a:solidFill>
                <a:effectLst/>
                <a:latin typeface="Georgia" panose="02040502050405020303" pitchFamily="18" charset="0"/>
              </a:rPr>
              <a:t>56</a:t>
            </a:r>
            <a:r>
              <a:rPr lang="es-ES" b="0" i="0" dirty="0">
                <a:solidFill>
                  <a:srgbClr val="505050"/>
                </a:solidFill>
                <a:effectLst/>
                <a:latin typeface="Georgia" panose="02040502050405020303" pitchFamily="18" charset="0"/>
              </a:rPr>
              <a:t> El dolor de cabeza suele estar ausente. </a:t>
            </a:r>
            <a:r>
              <a:rPr lang="es-ES" b="0" i="0" baseline="30000" dirty="0">
                <a:solidFill>
                  <a:srgbClr val="505050"/>
                </a:solidFill>
                <a:effectLst/>
                <a:latin typeface="Georgia" panose="02040502050405020303" pitchFamily="18" charset="0"/>
              </a:rPr>
              <a:t>46</a:t>
            </a:r>
            <a:r>
              <a:rPr lang="es-ES" b="0" i="0" dirty="0">
                <a:solidFill>
                  <a:srgbClr val="505050"/>
                </a:solidFill>
                <a:effectLst/>
                <a:latin typeface="Georgia" panose="02040502050405020303" pitchFamily="18" charset="0"/>
              </a:rPr>
              <a:t> Cuando ocurre el dolor de cabeza, puede comenzar antes, durante o después del mareo y puede diferir de los otros dolores de cabeza típicos por migraña del paciente. </a:t>
            </a:r>
            <a:r>
              <a:rPr lang="es-ES" b="0" i="0" baseline="30000" dirty="0">
                <a:solidFill>
                  <a:srgbClr val="505050"/>
                </a:solidFill>
                <a:effectLst/>
                <a:latin typeface="Georgia" panose="02040502050405020303" pitchFamily="18" charset="0"/>
              </a:rPr>
              <a:t>56</a:t>
            </a:r>
            <a:r>
              <a:rPr lang="es-ES" b="0" i="0" dirty="0">
                <a:solidFill>
                  <a:srgbClr val="505050"/>
                </a:solidFill>
                <a:effectLst/>
                <a:latin typeface="Georgia" panose="02040502050405020303" pitchFamily="18" charset="0"/>
              </a:rPr>
              <a:t> Pueden producirse náuseas, vómitos, fotofobia, fonofobia y auras visuales. No existen signos patognomónicos ni biomarcadores, por lo que el diagnóstico se basa actualmente en la historia clínica y la exclusión de causas alternativas. </a:t>
            </a:r>
            <a:r>
              <a:rPr lang="es-ES" b="0" i="0" baseline="30000" dirty="0">
                <a:solidFill>
                  <a:srgbClr val="505050"/>
                </a:solidFill>
                <a:effectLst/>
                <a:latin typeface="Georgia" panose="02040502050405020303" pitchFamily="18" charset="0"/>
              </a:rPr>
              <a:t>59</a:t>
            </a:r>
            <a:r>
              <a:rPr lang="es-ES" b="0" i="0" dirty="0">
                <a:solidFill>
                  <a:srgbClr val="505050"/>
                </a:solidFill>
                <a:effectLst/>
                <a:latin typeface="Georgia" panose="02040502050405020303" pitchFamily="18" charset="0"/>
              </a:rPr>
              <a:t> Un episodio similar a episodios anteriores con enfermedad de larga duración, características de migraña, ausencia de señales de alerta y bajo riesgo vascular es suficiente para el diagnóstico sin pruebas (ver </a:t>
            </a:r>
            <a:r>
              <a:rPr lang="es-ES" b="0" i="0" u="none" strike="noStrike" dirty="0">
                <a:solidFill>
                  <a:srgbClr val="007398"/>
                </a:solidFill>
                <a:effectLst/>
                <a:latin typeface="Arial" panose="020B0604020202020204" pitchFamily="34" charset="0"/>
                <a:hlinkClick r:id="rId3"/>
              </a:rPr>
              <a:t>Tabla 4</a:t>
            </a:r>
            <a:r>
              <a:rPr lang="es-ES" b="0" i="0" dirty="0">
                <a:solidFill>
                  <a:srgbClr val="505050"/>
                </a:solidFill>
                <a:effectLst/>
                <a:latin typeface="Georgia" panose="02040502050405020303" pitchFamily="18" charset="0"/>
              </a:rPr>
              <a:t> ).</a:t>
            </a:r>
          </a:p>
          <a:p>
            <a:pPr algn="l"/>
            <a:r>
              <a:rPr lang="es-ES" b="0" i="0" dirty="0">
                <a:solidFill>
                  <a:srgbClr val="505050"/>
                </a:solidFill>
                <a:effectLst/>
                <a:latin typeface="Georgia" panose="02040502050405020303" pitchFamily="18" charset="0"/>
              </a:rPr>
              <a:t>El síncope reflejo (también llamado síncope </a:t>
            </a:r>
            <a:r>
              <a:rPr lang="es-ES" b="0" i="0" dirty="0" err="1">
                <a:solidFill>
                  <a:srgbClr val="505050"/>
                </a:solidFill>
                <a:effectLst/>
                <a:latin typeface="Georgia" panose="02040502050405020303" pitchFamily="18" charset="0"/>
              </a:rPr>
              <a:t>neurocardiogénico</a:t>
            </a:r>
            <a:r>
              <a:rPr lang="es-ES" b="0" i="0" dirty="0">
                <a:solidFill>
                  <a:srgbClr val="505050"/>
                </a:solidFill>
                <a:effectLst/>
                <a:latin typeface="Georgia" panose="02040502050405020303" pitchFamily="18" charset="0"/>
              </a:rPr>
              <a:t> o mediado neuralmente) generalmente tiene síntomas prodrómicos, que generalmente duran de 3 a 30 minutos. </a:t>
            </a:r>
            <a:r>
              <a:rPr lang="es-ES" b="0" i="0" baseline="30000" dirty="0">
                <a:solidFill>
                  <a:srgbClr val="505050"/>
                </a:solidFill>
                <a:effectLst/>
                <a:latin typeface="Georgia" panose="02040502050405020303" pitchFamily="18" charset="0"/>
              </a:rPr>
              <a:t>60</a:t>
            </a:r>
            <a:r>
              <a:rPr lang="es-ES" b="0" i="0" dirty="0">
                <a:solidFill>
                  <a:srgbClr val="505050"/>
                </a:solidFill>
                <a:effectLst/>
                <a:latin typeface="Georgia" panose="02040502050405020303" pitchFamily="18" charset="0"/>
              </a:rPr>
              <a:t> El mareo, el pródromo más común, ocurre en 70% a 75% 616263 y puede ser de cualquier tipo, incluido el vértigo. </a:t>
            </a:r>
            <a:r>
              <a:rPr lang="es-ES" b="0" i="0" baseline="30000" dirty="0">
                <a:solidFill>
                  <a:srgbClr val="505050"/>
                </a:solidFill>
                <a:effectLst/>
                <a:latin typeface="Georgia" panose="02040502050405020303" pitchFamily="18" charset="0"/>
              </a:rPr>
              <a:t>61</a:t>
            </a:r>
            <a:r>
              <a:rPr lang="es-ES" b="0" i="0" dirty="0">
                <a:solidFill>
                  <a:srgbClr val="505050"/>
                </a:solidFill>
                <a:effectLst/>
                <a:latin typeface="Georgia" panose="02040502050405020303" pitchFamily="18" charset="0"/>
              </a:rPr>
              <a:t> Aunque rara vez se observa en la práctica clínica, las formas centrales de nistagmo pueden identificarse durante las pruebas de provocación, lo que sugiere un mecanismo similar a un AIT que produce vértigo central. </a:t>
            </a:r>
            <a:r>
              <a:rPr lang="es-ES" b="0" i="0" baseline="30000" dirty="0">
                <a:solidFill>
                  <a:srgbClr val="505050"/>
                </a:solidFill>
                <a:effectLst/>
                <a:latin typeface="Georgia" panose="02040502050405020303" pitchFamily="18" charset="0"/>
              </a:rPr>
              <a:t>64</a:t>
            </a:r>
            <a:r>
              <a:rPr lang="es-ES" b="0" i="0" dirty="0">
                <a:solidFill>
                  <a:srgbClr val="505050"/>
                </a:solidFill>
                <a:effectLst/>
                <a:latin typeface="Georgia" panose="02040502050405020303" pitchFamily="18" charset="0"/>
              </a:rPr>
              <a:t> En el síncope reflejo, los episodios de casi síncope (sin pérdida del conocimiento) superan sustancialmente en número a los episodios con síncope, </a:t>
            </a:r>
            <a:r>
              <a:rPr lang="es-ES" b="0" i="0" baseline="30000" dirty="0">
                <a:solidFill>
                  <a:srgbClr val="505050"/>
                </a:solidFill>
                <a:effectLst/>
                <a:latin typeface="Georgia" panose="02040502050405020303" pitchFamily="18" charset="0"/>
              </a:rPr>
              <a:t>63</a:t>
            </a:r>
            <a:r>
              <a:rPr lang="es-ES" b="0" i="0" dirty="0">
                <a:solidFill>
                  <a:srgbClr val="505050"/>
                </a:solidFill>
                <a:effectLst/>
                <a:latin typeface="Georgia" panose="02040502050405020303" pitchFamily="18" charset="0"/>
              </a:rPr>
              <a:t> es probable que muchos pacientes presenten mareos aislados. El diagnóstico se sospecha fácilmente si hay presentes precipitantes contextuales clásicos (p. Ej., Dolor / miedo por síncope </a:t>
            </a:r>
            <a:r>
              <a:rPr lang="es-ES" b="0" i="0" dirty="0" err="1">
                <a:solidFill>
                  <a:srgbClr val="505050"/>
                </a:solidFill>
                <a:effectLst/>
                <a:latin typeface="Georgia" panose="02040502050405020303" pitchFamily="18" charset="0"/>
              </a:rPr>
              <a:t>vasovagal</a:t>
            </a:r>
            <a:r>
              <a:rPr lang="es-ES" b="0" i="0" dirty="0">
                <a:solidFill>
                  <a:srgbClr val="505050"/>
                </a:solidFill>
                <a:effectLst/>
                <a:latin typeface="Georgia" panose="02040502050405020303" pitchFamily="18" charset="0"/>
              </a:rPr>
              <a:t> y micción / defecación por síncope situacional). </a:t>
            </a:r>
            <a:r>
              <a:rPr lang="es-ES" b="0" i="0" baseline="30000" dirty="0">
                <a:solidFill>
                  <a:srgbClr val="505050"/>
                </a:solidFill>
                <a:effectLst/>
                <a:latin typeface="Georgia" panose="02040502050405020303" pitchFamily="18" charset="0"/>
              </a:rPr>
              <a:t>65</a:t>
            </a:r>
            <a:r>
              <a:rPr lang="es-ES" b="0" i="0" dirty="0">
                <a:solidFill>
                  <a:srgbClr val="505050"/>
                </a:solidFill>
                <a:effectLst/>
                <a:latin typeface="Georgia" panose="02040502050405020303" pitchFamily="18" charset="0"/>
              </a:rPr>
              <a:t> pero éstos están ausentes en formas atípicas, incluidas las debidas a hipersensibilidad del seno carotídeo. </a:t>
            </a:r>
            <a:r>
              <a:rPr lang="es-ES" b="0" i="0" baseline="30000" dirty="0">
                <a:solidFill>
                  <a:srgbClr val="505050"/>
                </a:solidFill>
                <a:effectLst/>
                <a:latin typeface="Georgia" panose="02040502050405020303" pitchFamily="18" charset="0"/>
              </a:rPr>
              <a:t>6</a:t>
            </a:r>
            <a:r>
              <a:rPr lang="es-ES" b="0" i="0" dirty="0">
                <a:solidFill>
                  <a:srgbClr val="505050"/>
                </a:solidFill>
                <a:effectLst/>
                <a:latin typeface="Georgia" panose="02040502050405020303" pitchFamily="18" charset="0"/>
              </a:rPr>
              <a:t> El diagnóstico se basa en la historia clínica, excluyendo las mímicas peligrosas (especialmente arritmias cardíacas) y, si es clínicamente necesario, puede confirmarse mediante pruebas formales de mesa basculante con la cabeza hacia arriba. </a:t>
            </a:r>
            <a:r>
              <a:rPr lang="es-ES" b="0" i="0" baseline="30000" dirty="0">
                <a:solidFill>
                  <a:srgbClr val="505050"/>
                </a:solidFill>
                <a:effectLst/>
                <a:latin typeface="Georgia" panose="02040502050405020303" pitchFamily="18" charset="0"/>
              </a:rPr>
              <a:t>6</a:t>
            </a:r>
            <a:endParaRPr lang="es-ES" b="0" i="0" dirty="0">
              <a:solidFill>
                <a:srgbClr val="505050"/>
              </a:solidFill>
              <a:effectLst/>
              <a:latin typeface="Georgia" panose="02040502050405020303" pitchFamily="18" charset="0"/>
            </a:endParaRPr>
          </a:p>
          <a:p>
            <a:pPr algn="l"/>
            <a:r>
              <a:rPr lang="es-ES" b="0" i="0" dirty="0">
                <a:solidFill>
                  <a:srgbClr val="505050"/>
                </a:solidFill>
                <a:effectLst/>
                <a:latin typeface="Georgia" panose="02040502050405020303" pitchFamily="18" charset="0"/>
              </a:rPr>
              <a:t>Los ataques de pánico, con o sin hiperventilación, suelen ir acompañados de mareos episódicos. El mareo comienza rápidamente, alcanza su punto máximo en 10 minutos y, por definición, se acompaña de al menos otros 3 síntomas. </a:t>
            </a:r>
            <a:r>
              <a:rPr lang="es-ES" b="0" i="0" baseline="30000" dirty="0">
                <a:solidFill>
                  <a:srgbClr val="505050"/>
                </a:solidFill>
                <a:effectLst/>
                <a:latin typeface="Georgia" panose="02040502050405020303" pitchFamily="18" charset="0"/>
              </a:rPr>
              <a:t>66</a:t>
            </a:r>
            <a:r>
              <a:rPr lang="es-ES" b="0" i="0" dirty="0">
                <a:solidFill>
                  <a:srgbClr val="505050"/>
                </a:solidFill>
                <a:effectLst/>
                <a:latin typeface="Georgia" panose="02040502050405020303" pitchFamily="18" charset="0"/>
              </a:rPr>
              <a:t> Puede haber un desencadenante situacional (p. Ej., Claustrofobia), pero los episodios a menudo ocurren de manera espontánea. El miedo a morir o volverse loco son síntomas clásicos pero están ausentes en el 30% de los casos. </a:t>
            </a:r>
            <a:r>
              <a:rPr lang="es-ES" b="0" i="0" baseline="30000" dirty="0">
                <a:solidFill>
                  <a:srgbClr val="505050"/>
                </a:solidFill>
                <a:effectLst/>
                <a:latin typeface="Georgia" panose="02040502050405020303" pitchFamily="18" charset="0"/>
              </a:rPr>
              <a:t>47</a:t>
            </a:r>
            <a:r>
              <a:rPr lang="es-ES" b="0" i="0" dirty="0">
                <a:solidFill>
                  <a:srgbClr val="505050"/>
                </a:solidFill>
                <a:effectLst/>
                <a:latin typeface="Georgia" panose="02040502050405020303" pitchFamily="18" charset="0"/>
              </a:rPr>
              <a:t> Los ataques de pánico </a:t>
            </a:r>
            <a:r>
              <a:rPr lang="es-ES" b="0" i="0" dirty="0" err="1">
                <a:solidFill>
                  <a:srgbClr val="505050"/>
                </a:solidFill>
                <a:effectLst/>
                <a:latin typeface="Georgia" panose="02040502050405020303" pitchFamily="18" charset="0"/>
              </a:rPr>
              <a:t>ictal</a:t>
            </a:r>
            <a:r>
              <a:rPr lang="es-ES" b="0" i="0" dirty="0">
                <a:solidFill>
                  <a:srgbClr val="505050"/>
                </a:solidFill>
                <a:effectLst/>
                <a:latin typeface="Georgia" panose="02040502050405020303" pitchFamily="18" charset="0"/>
              </a:rPr>
              <a:t> por epilepsia del lóbulo temporal generalmente duran solo unos segundos y es frecuente la alteración del estado mental. </a:t>
            </a:r>
            <a:r>
              <a:rPr lang="es-ES" b="0" i="0" baseline="30000" dirty="0">
                <a:solidFill>
                  <a:srgbClr val="505050"/>
                </a:solidFill>
                <a:effectLst/>
                <a:latin typeface="Georgia" panose="02040502050405020303" pitchFamily="18" charset="0"/>
              </a:rPr>
              <a:t>67</a:t>
            </a:r>
            <a:r>
              <a:rPr lang="es-ES" b="0" i="0" dirty="0">
                <a:solidFill>
                  <a:srgbClr val="505050"/>
                </a:solidFill>
                <a:effectLst/>
                <a:latin typeface="Georgia" panose="02040502050405020303" pitchFamily="18" charset="0"/>
              </a:rPr>
              <a:t> La hipoglucemia, las arritmias cardíacas, el feocromocitoma y el AIT basilar pueden simular ataques de pánico que se presentan con mareos; cada uno puede producir un complejo </a:t>
            </a:r>
            <a:r>
              <a:rPr lang="es-ES" b="0" i="0" dirty="0" err="1">
                <a:solidFill>
                  <a:srgbClr val="505050"/>
                </a:solidFill>
                <a:effectLst/>
                <a:latin typeface="Georgia" panose="02040502050405020303" pitchFamily="18" charset="0"/>
              </a:rPr>
              <a:t>multisintomático</a:t>
            </a:r>
            <a:r>
              <a:rPr lang="es-ES" b="0" i="0" dirty="0">
                <a:solidFill>
                  <a:srgbClr val="505050"/>
                </a:solidFill>
                <a:effectLst/>
                <a:latin typeface="Georgia" panose="02040502050405020303" pitchFamily="18" charset="0"/>
              </a:rPr>
              <a:t> con características neurológicas y autónomas.</a:t>
            </a:r>
          </a:p>
          <a:p>
            <a:pPr algn="l"/>
            <a:r>
              <a:rPr lang="es-ES" b="0" i="0" dirty="0">
                <a:solidFill>
                  <a:srgbClr val="505050"/>
                </a:solidFill>
                <a:effectLst/>
                <a:latin typeface="Georgia" panose="02040502050405020303" pitchFamily="18" charset="0"/>
              </a:rPr>
              <a:t>Los diagnósticos peligrosos más comunes para el s-EVS son AIT y arritmias cardíacas. En 1975, un informe de consenso de los Institutos Nacionales de Salud sobre AIT recomendó que los mareos o vértigo aislados no se consideraran un AIT, </a:t>
            </a:r>
            <a:r>
              <a:rPr lang="es-ES" b="0" i="0" baseline="30000" dirty="0">
                <a:solidFill>
                  <a:srgbClr val="505050"/>
                </a:solidFill>
                <a:effectLst/>
                <a:latin typeface="Georgia" panose="02040502050405020303" pitchFamily="18" charset="0"/>
              </a:rPr>
              <a:t>68</a:t>
            </a:r>
            <a:r>
              <a:rPr lang="es-ES" b="0" i="0" dirty="0">
                <a:solidFill>
                  <a:srgbClr val="505050"/>
                </a:solidFill>
                <a:effectLst/>
                <a:latin typeface="Georgia" panose="02040502050405020303" pitchFamily="18" charset="0"/>
              </a:rPr>
              <a:t> un pronunciamiento que ha sido ampliamente aceptado. Los datos recientes, sin embargo, contradicen esta enseñanza clásica. Múltiples estudios muestran que el mareo y el vértigo, incluso aislados, son los síntomas premonitorios de AIT </a:t>
            </a:r>
            <a:r>
              <a:rPr lang="es-ES" b="0" i="0" dirty="0" err="1">
                <a:solidFill>
                  <a:srgbClr val="505050"/>
                </a:solidFill>
                <a:effectLst/>
                <a:latin typeface="Georgia" panose="02040502050405020303" pitchFamily="18" charset="0"/>
              </a:rPr>
              <a:t>vertebrobasilar</a:t>
            </a:r>
            <a:r>
              <a:rPr lang="es-ES" b="0" i="0" dirty="0">
                <a:solidFill>
                  <a:srgbClr val="505050"/>
                </a:solidFill>
                <a:effectLst/>
                <a:latin typeface="Georgia" panose="02040502050405020303" pitchFamily="18" charset="0"/>
              </a:rPr>
              <a:t> más frecuentes y son más frecuentes en los días o semanas previos al ictus de circulación posterior. 697071</a:t>
            </a:r>
          </a:p>
          <a:p>
            <a:pPr algn="l"/>
            <a:r>
              <a:rPr lang="es-ES" b="0" i="0" dirty="0">
                <a:solidFill>
                  <a:srgbClr val="505050"/>
                </a:solidFill>
                <a:effectLst/>
                <a:latin typeface="Georgia" panose="02040502050405020303" pitchFamily="18" charset="0"/>
              </a:rPr>
              <a:t>Los AIT pueden presentarse con episodios aislados de mareos semanas o meses antes de un infarto completo. 7273 El mareo es el síntoma de presentación más común de la disección de la arteria vertebral, </a:t>
            </a:r>
            <a:r>
              <a:rPr lang="es-ES" b="0" i="0" baseline="30000" dirty="0">
                <a:solidFill>
                  <a:srgbClr val="505050"/>
                </a:solidFill>
                <a:effectLst/>
                <a:latin typeface="Georgia" panose="02040502050405020303" pitchFamily="18" charset="0"/>
              </a:rPr>
              <a:t>74</a:t>
            </a:r>
            <a:r>
              <a:rPr lang="es-ES" b="0" i="0" dirty="0">
                <a:solidFill>
                  <a:srgbClr val="505050"/>
                </a:solidFill>
                <a:effectLst/>
                <a:latin typeface="Georgia" panose="02040502050405020303" pitchFamily="18" charset="0"/>
              </a:rPr>
              <a:t> que afecta a pacientes más jóvenes, imita la migraña y se diagnostica erróneamente con facilidad. </a:t>
            </a:r>
            <a:r>
              <a:rPr lang="es-ES" b="0" i="0" baseline="30000" dirty="0">
                <a:solidFill>
                  <a:srgbClr val="505050"/>
                </a:solidFill>
                <a:effectLst/>
                <a:latin typeface="Georgia" panose="02040502050405020303" pitchFamily="18" charset="0"/>
              </a:rPr>
              <a:t>13</a:t>
            </a:r>
            <a:r>
              <a:rPr lang="es-ES" b="0" i="0" dirty="0">
                <a:solidFill>
                  <a:srgbClr val="505050"/>
                </a:solidFill>
                <a:effectLst/>
                <a:latin typeface="Georgia" panose="02040502050405020303" pitchFamily="18" charset="0"/>
              </a:rPr>
              <a:t> El mareo y el vértigo son los síntomas más comunes de la oclusión de la arteria basilar y, a veces, son tempranos y aislados. 7576 Porque aproximadamente el 5% de los pacientes con AIT sufren un accidente cerebrovascular en las 48 horas siguientes. </a:t>
            </a:r>
            <a:r>
              <a:rPr lang="es-ES" b="0" i="0" baseline="30000" dirty="0">
                <a:solidFill>
                  <a:srgbClr val="505050"/>
                </a:solidFill>
                <a:effectLst/>
                <a:latin typeface="Georgia" panose="02040502050405020303" pitchFamily="18" charset="0"/>
              </a:rPr>
              <a:t>77</a:t>
            </a:r>
            <a:r>
              <a:rPr lang="es-ES" b="0" i="0" dirty="0">
                <a:solidFill>
                  <a:srgbClr val="505050"/>
                </a:solidFill>
                <a:effectLst/>
                <a:latin typeface="Georgia" panose="02040502050405020303" pitchFamily="18" charset="0"/>
              </a:rPr>
              <a:t> y el tratamiento rápido reduce el riesgo de accidente cerebrovascular hasta en un 80%, 7879 El diagnóstico oportuno es fundamental. Los pacientes con AIT de circulación posterior tienen un riesgo de accidente cerebrovascular incluso mayor que aquellos con episodios de circulación anterior. 8081 La presencia de 3 o más factores de riesgo vascular o una puntuación ABCD </a:t>
            </a:r>
            <a:r>
              <a:rPr lang="es-ES" b="0" i="0" baseline="30000" dirty="0">
                <a:solidFill>
                  <a:srgbClr val="505050"/>
                </a:solidFill>
                <a:effectLst/>
                <a:latin typeface="Georgia" panose="02040502050405020303" pitchFamily="18" charset="0"/>
              </a:rPr>
              <a:t>2</a:t>
            </a:r>
            <a:r>
              <a:rPr lang="es-ES" b="0" i="0" dirty="0">
                <a:solidFill>
                  <a:srgbClr val="505050"/>
                </a:solidFill>
                <a:effectLst/>
                <a:latin typeface="Georgia" panose="02040502050405020303" pitchFamily="18" charset="0"/>
              </a:rPr>
              <a:t> mayor o igual a 4 es un predictor de AIT en pacientes con s-EVS, 8283 aunque las lesiones vasculares de alto riesgo pueden predecir el riesgo de accidente cerebrovascular con mayor precisión que la puntuación basada en factores de riesgo. </a:t>
            </a:r>
            <a:r>
              <a:rPr lang="es-ES" b="0" i="0" baseline="30000" dirty="0">
                <a:solidFill>
                  <a:srgbClr val="505050"/>
                </a:solidFill>
                <a:effectLst/>
                <a:latin typeface="Georgia" panose="02040502050405020303" pitchFamily="18" charset="0"/>
              </a:rPr>
              <a:t>84</a:t>
            </a:r>
            <a:endParaRPr lang="es-ES" b="0" i="0" dirty="0">
              <a:solidFill>
                <a:srgbClr val="505050"/>
              </a:solidFill>
              <a:effectLst/>
              <a:latin typeface="Georgia" panose="02040502050405020303" pitchFamily="18" charset="0"/>
            </a:endParaRPr>
          </a:p>
          <a:p>
            <a:pPr algn="l"/>
            <a:r>
              <a:rPr lang="es-ES" b="0" i="0" dirty="0">
                <a:solidFill>
                  <a:srgbClr val="505050"/>
                </a:solidFill>
                <a:effectLst/>
                <a:latin typeface="Georgia" panose="02040502050405020303" pitchFamily="18" charset="0"/>
              </a:rPr>
              <a:t>Las arritmias cardíacas deben considerarse en cualquier paciente con s-EVS, particularmente cuando ocurre un síncope o cuando el esfuerzo es un precipitante, incluso si el síntoma principal es un verdadero vértigo giratorio. 1042 Aunque algunas características clínicas durante el ataque pueden aumentar o disminuir las probabilidades de una causa cardíaca peligrosa, </a:t>
            </a:r>
            <a:r>
              <a:rPr lang="es-ES" b="0" i="0" baseline="30000" dirty="0">
                <a:solidFill>
                  <a:srgbClr val="505050"/>
                </a:solidFill>
                <a:effectLst/>
                <a:latin typeface="Georgia" panose="02040502050405020303" pitchFamily="18" charset="0"/>
              </a:rPr>
              <a:t>65</a:t>
            </a:r>
            <a:r>
              <a:rPr lang="es-ES" b="0" i="0" dirty="0">
                <a:solidFill>
                  <a:srgbClr val="505050"/>
                </a:solidFill>
                <a:effectLst/>
                <a:latin typeface="Georgia" panose="02040502050405020303" pitchFamily="18" charset="0"/>
              </a:rPr>
              <a:t> A menudo se requieren pruebas adicionales (p. ej., registro del circuito cardíaco) para confirmar el diagnóstico final. </a:t>
            </a:r>
          </a:p>
          <a:p>
            <a:endParaRPr lang="es-CO" dirty="0"/>
          </a:p>
        </p:txBody>
      </p:sp>
      <p:sp>
        <p:nvSpPr>
          <p:cNvPr id="4" name="Marcador de número de diapositiva 3"/>
          <p:cNvSpPr>
            <a:spLocks noGrp="1"/>
          </p:cNvSpPr>
          <p:nvPr>
            <p:ph type="sldNum" sz="quarter" idx="5"/>
          </p:nvPr>
        </p:nvSpPr>
        <p:spPr/>
        <p:txBody>
          <a:bodyPr/>
          <a:lstStyle/>
          <a:p>
            <a:fld id="{41D97EE3-D909-4402-8B70-D70D8CF8DA19}" type="slidenum">
              <a:rPr lang="es-CO" smtClean="0"/>
              <a:t>35</a:t>
            </a:fld>
            <a:endParaRPr lang="es-CO"/>
          </a:p>
        </p:txBody>
      </p:sp>
    </p:spTree>
    <p:extLst>
      <p:ext uri="{BB962C8B-B14F-4D97-AF65-F5344CB8AC3E}">
        <p14:creationId xmlns:p14="http://schemas.microsoft.com/office/powerpoint/2010/main" val="12234704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0" i="0" dirty="0">
                <a:solidFill>
                  <a:srgbClr val="505050"/>
                </a:solidFill>
                <a:effectLst/>
                <a:latin typeface="Georgia" panose="02040502050405020303" pitchFamily="18" charset="0"/>
              </a:rPr>
              <a:t>El síndrome vestibular agudo (AVS) implica mareos agudos y persistentes que duran días o semanas, a veces con secuelas persistentes a partir de entonces. La evolución temporal al inicio y en la primera semana es más importante que la duración total de la enfermedad. La mayoría de estos pacientes tienen un curso monofásico con un pico temprano en la gravedad de los síntomas, una rápida mejoría de los síntomas durante la primera semana y una recuperación gradual durante semanas o meses. Los casos inusuales se resuelven en menos de 48 a 72 horas. El AVS se divide en </a:t>
            </a:r>
            <a:r>
              <a:rPr lang="es-ES" b="0" i="0" dirty="0" err="1">
                <a:solidFill>
                  <a:srgbClr val="505050"/>
                </a:solidFill>
                <a:effectLst/>
                <a:latin typeface="Georgia" panose="02040502050405020303" pitchFamily="18" charset="0"/>
              </a:rPr>
              <a:t>postexposición</a:t>
            </a:r>
            <a:r>
              <a:rPr lang="es-ES" b="0" i="0" dirty="0">
                <a:solidFill>
                  <a:srgbClr val="505050"/>
                </a:solidFill>
                <a:effectLst/>
                <a:latin typeface="Georgia" panose="02040502050405020303" pitchFamily="18" charset="0"/>
              </a:rPr>
              <a:t> (traumático / tóxico) y espontáneo; cada uno se discute.</a:t>
            </a:r>
          </a:p>
          <a:p>
            <a:endParaRPr lang="es-ES" b="0" dirty="0">
              <a:effectLst/>
            </a:endParaRPr>
          </a:p>
          <a:p>
            <a:endParaRPr lang="es-CO" dirty="0"/>
          </a:p>
        </p:txBody>
      </p:sp>
      <p:sp>
        <p:nvSpPr>
          <p:cNvPr id="4" name="Marcador de número de diapositiva 3"/>
          <p:cNvSpPr>
            <a:spLocks noGrp="1"/>
          </p:cNvSpPr>
          <p:nvPr>
            <p:ph type="sldNum" sz="quarter" idx="5"/>
          </p:nvPr>
        </p:nvSpPr>
        <p:spPr/>
        <p:txBody>
          <a:bodyPr/>
          <a:lstStyle/>
          <a:p>
            <a:fld id="{41D97EE3-D909-4402-8B70-D70D8CF8DA19}" type="slidenum">
              <a:rPr lang="es-CO" smtClean="0"/>
              <a:t>37</a:t>
            </a:fld>
            <a:endParaRPr lang="es-CO"/>
          </a:p>
        </p:txBody>
      </p:sp>
    </p:spTree>
    <p:extLst>
      <p:ext uri="{BB962C8B-B14F-4D97-AF65-F5344CB8AC3E}">
        <p14:creationId xmlns:p14="http://schemas.microsoft.com/office/powerpoint/2010/main" val="2028870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effectLst/>
              </a:rPr>
              <a:t>A veces, el AVS resulta directamente de un trauma o una exposición tóxica (t-AVS). El historial de exposición suele ser obvio. Las causas más frecuentes son el traumatismo craneoencefálico cerrado y la intoxicación por fármacos, en particular con medicamentos (p. Ej., Anticonvulsivos) o sustancias ilícitas que afectan el tronco del encéfalo, el cerebelo o el aparato vestibular periférico.</a:t>
            </a:r>
          </a:p>
          <a:p>
            <a:r>
              <a:rPr lang="es-ES" dirty="0">
                <a:effectLst/>
              </a:rPr>
              <a:t>La mayoría de los pacientes experimentan un solo ataque agudo que se resuelve gradualmente durante días o semanas una vez que se detiene la exposición. Dependiendo de la naturaleza del trauma o la toxina, pueden predominar otros síntomas, como dolor de cabeza o alteración del estado mental. El vértigo rotatorio, el nistagmo espontáneo (mirando al frente) y la intolerancia al movimiento de la cabeza pueden estar ausentes o ser poco impresionantes si los efectos patológicos son bilaterales y relativamente simétricos, como ocurre con la mayoría de las toxinas.</a:t>
            </a:r>
          </a:p>
          <a:p>
            <a:r>
              <a:rPr lang="es-ES" b="0" dirty="0">
                <a:effectLst/>
              </a:rPr>
              <a:t>Enfermedades</a:t>
            </a:r>
          </a:p>
          <a:p>
            <a:r>
              <a:rPr lang="es-ES" dirty="0">
                <a:effectLst/>
              </a:rPr>
              <a:t>Traumatismo craneal cerrado, </a:t>
            </a:r>
            <a:r>
              <a:rPr lang="es-ES" baseline="30000" dirty="0">
                <a:effectLst/>
              </a:rPr>
              <a:t>85</a:t>
            </a:r>
            <a:r>
              <a:rPr lang="es-ES" dirty="0">
                <a:effectLst/>
              </a:rPr>
              <a:t> lesiones por explosión, </a:t>
            </a:r>
            <a:r>
              <a:rPr lang="es-ES" baseline="30000" dirty="0">
                <a:effectLst/>
              </a:rPr>
              <a:t>86</a:t>
            </a:r>
            <a:r>
              <a:rPr lang="es-ES" dirty="0">
                <a:effectLst/>
              </a:rPr>
              <a:t> latigazo, </a:t>
            </a:r>
            <a:r>
              <a:rPr lang="es-ES" baseline="30000" dirty="0">
                <a:effectLst/>
              </a:rPr>
              <a:t>87</a:t>
            </a:r>
            <a:r>
              <a:rPr lang="es-ES" dirty="0">
                <a:effectLst/>
              </a:rPr>
              <a:t> y </a:t>
            </a:r>
            <a:r>
              <a:rPr lang="es-ES" dirty="0" err="1">
                <a:effectLst/>
              </a:rPr>
              <a:t>barotrauma</a:t>
            </a:r>
            <a:r>
              <a:rPr lang="es-ES" dirty="0">
                <a:effectLst/>
              </a:rPr>
              <a:t> </a:t>
            </a:r>
            <a:r>
              <a:rPr lang="es-ES" baseline="30000" dirty="0">
                <a:effectLst/>
              </a:rPr>
              <a:t>88</a:t>
            </a:r>
            <a:r>
              <a:rPr lang="es-ES" dirty="0">
                <a:effectLst/>
              </a:rPr>
              <a:t> puede causar lesión directa del nervio vestibular, conmoción laberíntica o alteración mecánica de las membranas del oído interno, lo que da como resultado una presentación AVS. Se debe tener cuidado de no pasar por alto una fractura de cráneo basal o una disección traumática de la arteria vertebral. La lesión cerebral traumática puede causar el síndrome </a:t>
            </a:r>
            <a:r>
              <a:rPr lang="es-ES" dirty="0" err="1">
                <a:effectLst/>
              </a:rPr>
              <a:t>posconmocional</a:t>
            </a:r>
            <a:r>
              <a:rPr lang="es-ES" dirty="0">
                <a:effectLst/>
              </a:rPr>
              <a:t>. Los pacientes suelen presentar una combinación de mareos, dolores de cabeza, fatiga y alteraciones cognitivas menores, siendo el mareo el síntoma más común en las primeras 2 semanas después de la lesión. </a:t>
            </a:r>
            <a:r>
              <a:rPr lang="es-ES" baseline="30000" dirty="0">
                <a:effectLst/>
              </a:rPr>
              <a:t>89</a:t>
            </a:r>
            <a:endParaRPr lang="es-ES" dirty="0">
              <a:effectLst/>
            </a:endParaRPr>
          </a:p>
          <a:p>
            <a:r>
              <a:rPr lang="es-ES" dirty="0">
                <a:effectLst/>
              </a:rPr>
              <a:t>Los efectos secundarios o la toxicidad de los anticonvulsivos son una causa frecuente de mareos y vértigo en el servicio de urgencias y pueden presentarse con un cuadro clínico agudo. </a:t>
            </a:r>
            <a:r>
              <a:rPr lang="es-ES" baseline="30000" dirty="0">
                <a:effectLst/>
              </a:rPr>
              <a:t>90</a:t>
            </a:r>
            <a:r>
              <a:rPr lang="es-ES" dirty="0">
                <a:effectLst/>
              </a:rPr>
              <a:t> La intoxicación por monóxido de carbono es una causa poco común pero importante a considerar. </a:t>
            </a:r>
            <a:r>
              <a:rPr lang="es-ES" baseline="30000" dirty="0">
                <a:effectLst/>
              </a:rPr>
              <a:t>91</a:t>
            </a:r>
            <a:r>
              <a:rPr lang="es-ES" dirty="0">
                <a:effectLst/>
              </a:rPr>
              <a:t> La toxicidad por aminoglucósidos es una causa bien conocida de insuficiencia vestibular bilateral aguda. 9293 La gentamicina produce una pérdida profunda y permanente de la función vestibular con una audición relativamente moderada y puede producirse toxicidad incluso después de una sola dosis de antibiótico. </a:t>
            </a:r>
            <a:r>
              <a:rPr lang="es-ES" baseline="30000" dirty="0">
                <a:effectLst/>
              </a:rPr>
              <a:t>93</a:t>
            </a:r>
            <a:r>
              <a:rPr lang="es-ES" dirty="0">
                <a:effectLst/>
              </a:rPr>
              <a:t> Aunque este problema a menudo se descubre durante el curso de la hospitalización, los pacientes pueden desarrollar síntomas más tarde y acudir al servicio de urgencias. Los pacientes suelen presentar predominantemente inestabilidad de la marcha y </a:t>
            </a:r>
            <a:r>
              <a:rPr lang="es-ES" dirty="0" err="1">
                <a:effectLst/>
              </a:rPr>
              <a:t>oscilopsia</a:t>
            </a:r>
            <a:r>
              <a:rPr lang="es-ES" dirty="0">
                <a:effectLst/>
              </a:rPr>
              <a:t> (visión de rebote) al caminar. </a:t>
            </a:r>
            <a:r>
              <a:rPr lang="es-ES" baseline="30000" dirty="0">
                <a:effectLst/>
              </a:rPr>
              <a:t>94</a:t>
            </a:r>
            <a:endParaRPr lang="es-ES" dirty="0">
              <a:effectLst/>
            </a:endParaRPr>
          </a:p>
          <a:p>
            <a:endParaRPr lang="es-CO" dirty="0"/>
          </a:p>
        </p:txBody>
      </p:sp>
      <p:sp>
        <p:nvSpPr>
          <p:cNvPr id="4" name="Marcador de número de diapositiva 3"/>
          <p:cNvSpPr>
            <a:spLocks noGrp="1"/>
          </p:cNvSpPr>
          <p:nvPr>
            <p:ph type="sldNum" sz="quarter" idx="5"/>
          </p:nvPr>
        </p:nvSpPr>
        <p:spPr/>
        <p:txBody>
          <a:bodyPr/>
          <a:lstStyle/>
          <a:p>
            <a:fld id="{41D97EE3-D909-4402-8B70-D70D8CF8DA19}" type="slidenum">
              <a:rPr lang="es-CO" smtClean="0"/>
              <a:t>38</a:t>
            </a:fld>
            <a:endParaRPr lang="es-CO"/>
          </a:p>
        </p:txBody>
      </p:sp>
    </p:spTree>
    <p:extLst>
      <p:ext uri="{BB962C8B-B14F-4D97-AF65-F5344CB8AC3E}">
        <p14:creationId xmlns:p14="http://schemas.microsoft.com/office/powerpoint/2010/main" val="2041042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0" i="0" dirty="0">
                <a:solidFill>
                  <a:srgbClr val="505050"/>
                </a:solidFill>
                <a:effectLst/>
                <a:latin typeface="Georgia" panose="02040502050405020303" pitchFamily="18" charset="0"/>
              </a:rPr>
              <a:t>Síndrome vestibular agudo espontáneo</a:t>
            </a:r>
          </a:p>
          <a:p>
            <a:r>
              <a:rPr lang="es-ES" b="0" dirty="0">
                <a:effectLst/>
              </a:rPr>
              <a:t>Acercarse</a:t>
            </a:r>
          </a:p>
          <a:p>
            <a:r>
              <a:rPr lang="es-ES" dirty="0">
                <a:effectLst/>
              </a:rPr>
              <a:t>El AVS clásico se define como la aparición aguda de mareos o vértigo persistentes y continuos en asociación con náuseas o vómitos, inestabilidad de la marcha, nistagmo e intolerancia al movimiento de la cabeza que dura de días a semanas. </a:t>
            </a:r>
            <a:r>
              <a:rPr lang="es-ES" baseline="30000" dirty="0">
                <a:effectLst/>
              </a:rPr>
              <a:t>95</a:t>
            </a:r>
            <a:r>
              <a:rPr lang="es-ES" dirty="0">
                <a:effectLst/>
              </a:rPr>
              <a:t> Los pacientes suelen estar sintomáticos en el momento de la presentación en urgencias y la exploración física focalizada suele ser diagnóstica. Los pacientes generalmente experimentan un empeoramiento de los síntomas del AVS con cualquier movimiento de la cabeza, incluidas las pruebas de provocación (p. Ej., Prueba de </a:t>
            </a:r>
            <a:r>
              <a:rPr lang="es-ES" dirty="0" err="1">
                <a:effectLst/>
              </a:rPr>
              <a:t>Dix-Hallpike</a:t>
            </a:r>
            <a:r>
              <a:rPr lang="es-ES" dirty="0">
                <a:effectLst/>
              </a:rPr>
              <a:t>). Contrariamente a la sabiduría convencional, estas características exacerbantes no sugieren un diagnóstico etiológico o anatómico. </a:t>
            </a:r>
            <a:r>
              <a:rPr lang="es-ES" baseline="30000" dirty="0">
                <a:effectLst/>
              </a:rPr>
              <a:t>95</a:t>
            </a:r>
            <a:r>
              <a:rPr lang="es-ES" dirty="0">
                <a:effectLst/>
              </a:rPr>
              <a:t> y debe distinguirse de los movimientos de la cabeza que provocan mareos. </a:t>
            </a:r>
            <a:r>
              <a:rPr lang="es-ES" baseline="30000" dirty="0">
                <a:effectLst/>
              </a:rPr>
              <a:t>96</a:t>
            </a:r>
            <a:r>
              <a:rPr lang="es-ES" dirty="0">
                <a:effectLst/>
              </a:rPr>
              <a:t> Esta fuente común de confusión probablemente contribuya a un diagnóstico erróneo de un problema periférico o vértigo posicional cuando el mareo empeora con el movimiento de la cabeza o las pruebas. 2897 La diferencia es que un paciente con s-AVS está mareado en reposo y se siente peor con cualquier movimiento de la cabeza, mientras que un paciente con t-EVS es normal en reposo y los movimientos específicos de la cabeza inducen mareos transitorios. Esto significa que las pruebas posicionales, como la prueba </a:t>
            </a:r>
            <a:r>
              <a:rPr lang="es-ES" dirty="0" err="1">
                <a:effectLst/>
              </a:rPr>
              <a:t>Dix-Hallpike</a:t>
            </a:r>
            <a:r>
              <a:rPr lang="es-ES" dirty="0">
                <a:effectLst/>
              </a:rPr>
              <a:t>, no deben aplicarse a pacientes con AVS, sino que deben reservarse para su uso en EVS.</a:t>
            </a:r>
          </a:p>
          <a:p>
            <a:r>
              <a:rPr lang="es-ES" dirty="0">
                <a:effectLst/>
              </a:rPr>
              <a:t>La causa del prototipo s-AVS es la neuritis vestibular (a menudo llamada incorrectamente laberintitis), una </a:t>
            </a:r>
            <a:r>
              <a:rPr lang="es-ES" dirty="0" err="1">
                <a:effectLst/>
              </a:rPr>
              <a:t>vestibulopatía</a:t>
            </a:r>
            <a:r>
              <a:rPr lang="es-ES" dirty="0">
                <a:effectLst/>
              </a:rPr>
              <a:t> periférica aguda sin pérdida auditiva. El mimetismo peligroso principal es el accidente cerebrovascular isquémico en el tronco cerebral lateral, el cerebelo o el oído interno. </a:t>
            </a:r>
            <a:r>
              <a:rPr lang="es-ES" baseline="30000" dirty="0">
                <a:effectLst/>
              </a:rPr>
              <a:t>95</a:t>
            </a:r>
            <a:r>
              <a:rPr lang="es-ES" dirty="0">
                <a:effectLst/>
              </a:rPr>
              <a:t> Las hemorragias cerebelosas rara vez imitan un proceso vestibular periférico. </a:t>
            </a:r>
            <a:r>
              <a:rPr lang="es-ES" baseline="30000" dirty="0">
                <a:effectLst/>
              </a:rPr>
              <a:t>98</a:t>
            </a:r>
            <a:r>
              <a:rPr lang="es-ES" dirty="0">
                <a:effectLst/>
              </a:rPr>
              <a:t> Causas peligrosas poco comunes son la deficiencia de tiamina </a:t>
            </a:r>
            <a:r>
              <a:rPr lang="es-ES" baseline="30000" dirty="0">
                <a:effectLst/>
              </a:rPr>
              <a:t>11</a:t>
            </a:r>
            <a:r>
              <a:rPr lang="es-ES" dirty="0">
                <a:effectLst/>
              </a:rPr>
              <a:t> y encefalitis por listeria. </a:t>
            </a:r>
            <a:r>
              <a:rPr lang="es-ES" baseline="30000" dirty="0">
                <a:effectLst/>
              </a:rPr>
              <a:t>99</a:t>
            </a:r>
            <a:endParaRPr lang="es-ES" dirty="0">
              <a:effectLst/>
            </a:endParaRPr>
          </a:p>
          <a:p>
            <a:r>
              <a:rPr lang="es-ES" dirty="0">
                <a:effectLst/>
              </a:rPr>
              <a:t>Aunque a menudo se asume que los accidentes cerebrovasculares suelen presentar características neurológicas, </a:t>
            </a:r>
            <a:r>
              <a:rPr lang="es-ES" baseline="30000" dirty="0">
                <a:effectLst/>
              </a:rPr>
              <a:t>28</a:t>
            </a:r>
            <a:r>
              <a:rPr lang="es-ES" dirty="0">
                <a:effectLst/>
              </a:rPr>
              <a:t> Los signos focales obvios están presentes en menos del 20% de los pacientes con accidente cerebrovascular con s-AVS. </a:t>
            </a:r>
            <a:r>
              <a:rPr lang="es-ES" baseline="30000" dirty="0">
                <a:effectLst/>
              </a:rPr>
              <a:t>95</a:t>
            </a:r>
            <a:r>
              <a:rPr lang="es-ES" dirty="0">
                <a:effectLst/>
              </a:rPr>
              <a:t> Los pacientes suelen presentar síntomas en la evaluación inicial y, a menudo, presentan signos oculares de diagnóstico. Fuerte evidencia </a:t>
            </a:r>
            <a:r>
              <a:rPr lang="es-ES" baseline="30000" dirty="0">
                <a:effectLst/>
              </a:rPr>
              <a:t>95</a:t>
            </a:r>
            <a:r>
              <a:rPr lang="es-ES" dirty="0">
                <a:effectLst/>
              </a:rPr>
              <a:t> sugiere que una regla de decisión clínica del examen físico que utiliza 3 hallazgos del examen ocular de cabecera (SUGERENCIAS: prueba de impulso cefálico, tipo de nistagmo y desviación de sesgo; consulte la </a:t>
            </a:r>
            <a:r>
              <a:rPr lang="es-ES" u="none" strike="noStrike" dirty="0">
                <a:solidFill>
                  <a:srgbClr val="007398"/>
                </a:solidFill>
                <a:effectLst/>
                <a:latin typeface="Arial" panose="020B0604020202020204" pitchFamily="34" charset="0"/>
                <a:hlinkClick r:id="rId3"/>
              </a:rPr>
              <a:t>Tabla 4</a:t>
            </a:r>
            <a:r>
              <a:rPr lang="es-ES" dirty="0">
                <a:effectLst/>
              </a:rPr>
              <a:t> ) descarta el accidente cerebrovascular con mayor precisión que la resonancia magnética temprana. 90100101 Es importante destacar que la mera presencia de nistagmo (que se encuentra tanto en neuritis y accidente cerebrovascular) no es tan útil como los atributos nistagmo, que ayuda a diferenciar la 2 (ver </a:t>
            </a:r>
            <a:r>
              <a:rPr lang="es-ES" u="none" strike="noStrike" dirty="0">
                <a:solidFill>
                  <a:srgbClr val="007398"/>
                </a:solidFill>
                <a:effectLst/>
                <a:latin typeface="Arial" panose="020B0604020202020204" pitchFamily="34" charset="0"/>
                <a:hlinkClick r:id="rId4"/>
              </a:rPr>
              <a:t>Tabla 3</a:t>
            </a:r>
            <a:r>
              <a:rPr lang="es-ES" dirty="0">
                <a:effectLst/>
              </a:rPr>
              <a:t> ).</a:t>
            </a:r>
          </a:p>
          <a:p>
            <a:r>
              <a:rPr lang="es-ES" dirty="0">
                <a:effectLst/>
              </a:rPr>
              <a:t>Las pruebas de movimiento ocular tienen excelentes características de rendimiento en manos de los neuro-otólogos, y varios equipos de investigación de todo el mundo han replicado hallazgos similares. 102103104105106107 Sin embargo, se debe tener cuidado antes de aplicar estas pruebas en la práctica habitual en urgencias, porque la interpretación difiere entre expertos y principiantes. </a:t>
            </a:r>
            <a:r>
              <a:rPr lang="es-ES" baseline="30000" dirty="0">
                <a:effectLst/>
              </a:rPr>
              <a:t>108</a:t>
            </a:r>
            <a:r>
              <a:rPr lang="es-ES" dirty="0">
                <a:effectLst/>
              </a:rPr>
              <a:t> y la instrucción limitada puede no ser siempre suficiente para producir resultados óptimos. </a:t>
            </a:r>
            <a:r>
              <a:rPr lang="es-ES" baseline="30000" dirty="0">
                <a:effectLst/>
              </a:rPr>
              <a:t>16</a:t>
            </a:r>
            <a:r>
              <a:rPr lang="es-ES" dirty="0">
                <a:effectLst/>
              </a:rPr>
              <a:t> Una formación más amplia con subespecialistas que observen directamente a los alumnos y proporcionen retroalimentación inmediata puede facilitar el desarrollo de habilidades en las instituciones de atención terciaria con acceso a dicha experiencia. </a:t>
            </a:r>
            <a:r>
              <a:rPr lang="es-ES" baseline="30000" dirty="0">
                <a:effectLst/>
              </a:rPr>
              <a:t>109</a:t>
            </a:r>
            <a:r>
              <a:rPr lang="es-ES" dirty="0">
                <a:effectLst/>
              </a:rPr>
              <a:t> pero las nuevas tecnologías pueden ofrecer una ayuda más disponible en un futuro próximo. Estudios recientes han encontrado un diagnóstico preciso utilizando un dispositivo de </a:t>
            </a:r>
            <a:r>
              <a:rPr lang="es-ES" dirty="0" err="1">
                <a:effectLst/>
              </a:rPr>
              <a:t>videooculografía</a:t>
            </a:r>
            <a:r>
              <a:rPr lang="es-ES" dirty="0">
                <a:effectLst/>
              </a:rPr>
              <a:t> portátil que mide cuantitativamente los movimientos oculares clave. 110111 Con el tiempo, dichos dispositivos podrían hacer que la experiencia a nivel de subespecialidad en la evaluación del movimiento ocular esté ampliamente disponible para el diagnóstico o la capacitación, aunque los artefactos y los problemas relacionados con las grabaciones cuantitativas todavía requieren actualmente la interpretación de expertos. </a:t>
            </a:r>
            <a:r>
              <a:rPr lang="es-ES" baseline="30000" dirty="0">
                <a:effectLst/>
              </a:rPr>
              <a:t>112</a:t>
            </a:r>
            <a:endParaRPr lang="es-ES" dirty="0">
              <a:effectLst/>
            </a:endParaRPr>
          </a:p>
          <a:p>
            <a:r>
              <a:rPr lang="es-ES" dirty="0">
                <a:effectLst/>
              </a:rPr>
              <a:t>Los estudios de neuroimagen a menudo son insuficientes para diagnosticar con precisión los casos de s-AVS. La TC, la prueba que se aplica con más frecuencia, es útil para detectar (o descartar) hemorragias cerebrales, pero es mucho menos útil para investigar presuntos accidentes cerebrovasculares isquémicos. Los estudios retrospectivos sugieren que la TC puede tener hasta un 42% de sensibilidad para el accidente cerebrovascular isquémico en los mareos. 19113 En estudios prospectivos, sin embargo, la TC tiene una sensibilidad incluso menor (16%) para detectar un accidente cerebrovascular isquémico agudo temprano, </a:t>
            </a:r>
            <a:r>
              <a:rPr lang="es-ES" baseline="30000" dirty="0">
                <a:effectLst/>
              </a:rPr>
              <a:t>114</a:t>
            </a:r>
            <a:r>
              <a:rPr lang="es-ES" dirty="0">
                <a:effectLst/>
              </a:rPr>
              <a:t> especialmente en la fosa posterior (7%). </a:t>
            </a:r>
            <a:r>
              <a:rPr lang="es-ES" baseline="30000" dirty="0">
                <a:effectLst/>
              </a:rPr>
              <a:t>107</a:t>
            </a:r>
            <a:r>
              <a:rPr lang="es-ES" dirty="0">
                <a:effectLst/>
              </a:rPr>
              <a:t> Por tanto, la TC no debe utilizarse para excluir un accidente cerebrovascular isquémico en el s-AVS. </a:t>
            </a:r>
            <a:r>
              <a:rPr lang="es-ES" baseline="30000" dirty="0">
                <a:effectLst/>
              </a:rPr>
              <a:t>115</a:t>
            </a:r>
            <a:r>
              <a:rPr lang="es-ES" dirty="0">
                <a:effectLst/>
              </a:rPr>
              <a:t> La falta de comprensión de las limitaciones de la TC para la evaluación de los mareos puede provocar un uso excesivo de la TC y un diagnóstico erróneo. 1328 Menos conocido es que incluso la resonancia magnética con imágenes ponderadas por difusión (DWI) pierde del 10% al 20% de los accidentes cerebrovasculares en s-AVS durante las primeras 24 a 48 horas. 95101 Cuando se presentan accidentes cerebrovasculares más pequeños (&lt;1 cm de diámetro) con s-AVS, la sensibilidad temprana de la resonancia magnética es solo aproximadamente del 50%. </a:t>
            </a:r>
            <a:r>
              <a:rPr lang="es-ES" baseline="30000" dirty="0">
                <a:effectLst/>
              </a:rPr>
              <a:t>116</a:t>
            </a:r>
            <a:r>
              <a:rPr lang="es-ES" dirty="0">
                <a:effectLst/>
              </a:rPr>
              <a:t> Es posible que sea necesario repetir la MRI-DWI diferida (3 a 7 días después del inicio de los síntomas) para confirmar un nuevo infarto. 90117 La resonancia magnética de rutina en todos los mareos en urgencias también tiene un bajo rendimiento. </a:t>
            </a:r>
            <a:r>
              <a:rPr lang="es-ES" baseline="30000" dirty="0">
                <a:effectLst/>
              </a:rPr>
              <a:t>21</a:t>
            </a:r>
            <a:r>
              <a:rPr lang="es-ES" dirty="0">
                <a:effectLst/>
              </a:rPr>
              <a:t> La obtención de imágenes solo para pacientes mayores con factores de riesgo vascular es una práctica común, pero la preocupación contraria es que la edad temprana predispone a un accidente cerebrovascular perdido. 13118119 El riesgo de accidente cerebrovascular en pacientes que presentan s-AVS aislado y sin factores de riesgo vascular sigue siendo aproximadamente del 10% al 20%, y 1 de cada 4 accidentes cerebrovasculares ocurre en un paciente menor de 50 años. </a:t>
            </a:r>
            <a:r>
              <a:rPr lang="es-ES" baseline="30000" dirty="0">
                <a:effectLst/>
              </a:rPr>
              <a:t>95</a:t>
            </a:r>
            <a:r>
              <a:rPr lang="es-ES" dirty="0">
                <a:effectLst/>
              </a:rPr>
              <a:t> La dependencia excesiva de la juventud, el bajo riesgo vascular, el examen neurológico normal y la TC normal probablemente explican las altas probabilidades de que no se produzca un accidente cerebrovascular en los mareos aislados, en particular entre las víctimas más jóvenes de un accidente cerebrovascular.</a:t>
            </a:r>
          </a:p>
          <a:p>
            <a:endParaRPr lang="es-CO" dirty="0"/>
          </a:p>
        </p:txBody>
      </p:sp>
      <p:sp>
        <p:nvSpPr>
          <p:cNvPr id="4" name="Marcador de número de diapositiva 3"/>
          <p:cNvSpPr>
            <a:spLocks noGrp="1"/>
          </p:cNvSpPr>
          <p:nvPr>
            <p:ph type="sldNum" sz="quarter" idx="5"/>
          </p:nvPr>
        </p:nvSpPr>
        <p:spPr/>
        <p:txBody>
          <a:bodyPr/>
          <a:lstStyle/>
          <a:p>
            <a:fld id="{41D97EE3-D909-4402-8B70-D70D8CF8DA19}" type="slidenum">
              <a:rPr lang="es-CO" smtClean="0"/>
              <a:t>39</a:t>
            </a:fld>
            <a:endParaRPr lang="es-CO"/>
          </a:p>
        </p:txBody>
      </p:sp>
    </p:spTree>
    <p:extLst>
      <p:ext uri="{BB962C8B-B14F-4D97-AF65-F5344CB8AC3E}">
        <p14:creationId xmlns:p14="http://schemas.microsoft.com/office/powerpoint/2010/main" val="1339179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VPA: neuritis vestibular</a:t>
            </a:r>
            <a:r>
              <a:rPr lang="es-CO" baseline="0" dirty="0"/>
              <a:t> o </a:t>
            </a:r>
            <a:r>
              <a:rPr lang="es-CO" baseline="0" dirty="0" err="1"/>
              <a:t>laberintitis</a:t>
            </a:r>
            <a:endParaRPr lang="es-CO" baseline="0" dirty="0"/>
          </a:p>
          <a:p>
            <a:endParaRPr lang="es-CO" baseline="0" dirty="0"/>
          </a:p>
          <a:p>
            <a:r>
              <a:rPr lang="es-CO" baseline="0" dirty="0"/>
              <a:t>SOLO EL 20% DE LOS PTES CON SVA TIENEN DEFICIT NEUROLOGICO, EL RESTO ES SVA AISLADO</a:t>
            </a:r>
            <a:endParaRPr lang="es-CO" dirty="0"/>
          </a:p>
        </p:txBody>
      </p:sp>
      <p:sp>
        <p:nvSpPr>
          <p:cNvPr id="4" name="Marcador de número de diapositiva 3"/>
          <p:cNvSpPr>
            <a:spLocks noGrp="1"/>
          </p:cNvSpPr>
          <p:nvPr>
            <p:ph type="sldNum" sz="quarter" idx="10"/>
          </p:nvPr>
        </p:nvSpPr>
        <p:spPr/>
        <p:txBody>
          <a:bodyPr/>
          <a:lstStyle/>
          <a:p>
            <a:fld id="{093FC1BA-D0AF-49AD-9BF8-4A6939245615}" type="slidenum">
              <a:rPr lang="es-CO" smtClean="0"/>
              <a:t>40</a:t>
            </a:fld>
            <a:endParaRPr lang="es-CO"/>
          </a:p>
        </p:txBody>
      </p:sp>
    </p:spTree>
    <p:extLst>
      <p:ext uri="{BB962C8B-B14F-4D97-AF65-F5344CB8AC3E}">
        <p14:creationId xmlns:p14="http://schemas.microsoft.com/office/powerpoint/2010/main" val="16956031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505050"/>
                </a:solidFill>
                <a:effectLst/>
                <a:latin typeface="Georgia" panose="02040502050405020303" pitchFamily="18" charset="0"/>
              </a:rPr>
              <a:t>Para t-EVS y s-AVS, el enfoque es el examen de cabecera dirigido, enfatizando los movimientos oculares ( </a:t>
            </a:r>
            <a:r>
              <a:rPr lang="es-ES" b="0" i="0" u="none" strike="noStrike" dirty="0">
                <a:solidFill>
                  <a:srgbClr val="007398"/>
                </a:solidFill>
                <a:effectLst/>
                <a:latin typeface="Arial" panose="020B0604020202020204" pitchFamily="34" charset="0"/>
                <a:hlinkClick r:id="rId3"/>
              </a:rPr>
              <a:t>Tablas 3</a:t>
            </a:r>
            <a:r>
              <a:rPr lang="es-ES" b="0" i="0" dirty="0">
                <a:solidFill>
                  <a:srgbClr val="505050"/>
                </a:solidFill>
                <a:effectLst/>
                <a:latin typeface="Georgia" panose="02040502050405020303" pitchFamily="18" charset="0"/>
              </a:rPr>
              <a:t> y </a:t>
            </a:r>
            <a:r>
              <a:rPr lang="es-ES" b="0" i="0" u="none" strike="noStrike" dirty="0">
                <a:solidFill>
                  <a:srgbClr val="007398"/>
                </a:solidFill>
                <a:effectLst/>
                <a:latin typeface="Arial" panose="020B0604020202020204" pitchFamily="34" charset="0"/>
                <a:hlinkClick r:id="rId4"/>
              </a:rPr>
              <a:t>4</a:t>
            </a:r>
            <a:r>
              <a:rPr lang="es-ES" b="0" i="0" dirty="0">
                <a:solidFill>
                  <a:srgbClr val="505050"/>
                </a:solidFill>
                <a:effectLst/>
                <a:latin typeface="Georgia" panose="02040502050405020303" pitchFamily="18" charset="0"/>
              </a:rPr>
              <a:t> ). Para s-EVS y t-AVS, el enfoque es la toma de historial dirigida</a:t>
            </a:r>
          </a:p>
          <a:p>
            <a:endParaRPr lang="es-ES" b="0" i="0" dirty="0">
              <a:solidFill>
                <a:srgbClr val="505050"/>
              </a:solidFill>
              <a:effectLst/>
              <a:latin typeface="Georgia" panose="02040502050405020303" pitchFamily="18" charset="0"/>
            </a:endParaRPr>
          </a:p>
          <a:p>
            <a:r>
              <a:rPr lang="es-ES" b="0" i="0" dirty="0">
                <a:solidFill>
                  <a:srgbClr val="007398"/>
                </a:solidFill>
                <a:effectLst/>
                <a:latin typeface="Georgia" panose="02040502050405020303" pitchFamily="18" charset="0"/>
              </a:rPr>
              <a:t>d</a:t>
            </a:r>
            <a:r>
              <a:rPr lang="es-ES" b="0" i="0" dirty="0">
                <a:solidFill>
                  <a:srgbClr val="505050"/>
                </a:solidFill>
                <a:effectLst/>
                <a:latin typeface="Georgia" panose="02040502050405020303" pitchFamily="18" charset="0"/>
              </a:rPr>
              <a:t> En el AVS, las pruebas de la mirada son útiles pero las pruebas de posición no lo son. En las lesiones periféricas, el nistagmo debe aumentar en intensidad cuando la mirada del paciente se dirige hacia la fase rápida del nistagmo y no debe revertirse. Con lesiones centrales, puede ocurrir este mismo patrón, pero más de un tercio de las veces, el nistagmo invierte la dirección cuando la mirada del paciente se aleja de la fase rápida del nistagmo (es decir, cambia de dirección con la posición de la mirada).</a:t>
            </a:r>
            <a:endParaRPr lang="es-CO" dirty="0"/>
          </a:p>
        </p:txBody>
      </p:sp>
      <p:sp>
        <p:nvSpPr>
          <p:cNvPr id="4" name="Marcador de número de diapositiva 3"/>
          <p:cNvSpPr>
            <a:spLocks noGrp="1"/>
          </p:cNvSpPr>
          <p:nvPr>
            <p:ph type="sldNum" sz="quarter" idx="5"/>
          </p:nvPr>
        </p:nvSpPr>
        <p:spPr/>
        <p:txBody>
          <a:bodyPr/>
          <a:lstStyle/>
          <a:p>
            <a:fld id="{41D97EE3-D909-4402-8B70-D70D8CF8DA19}" type="slidenum">
              <a:rPr lang="es-CO" smtClean="0"/>
              <a:t>41</a:t>
            </a:fld>
            <a:endParaRPr lang="es-CO"/>
          </a:p>
        </p:txBody>
      </p:sp>
    </p:spTree>
    <p:extLst>
      <p:ext uri="{BB962C8B-B14F-4D97-AF65-F5344CB8AC3E}">
        <p14:creationId xmlns:p14="http://schemas.microsoft.com/office/powerpoint/2010/main" val="372252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Viral:  infección de ganglio de </a:t>
            </a:r>
            <a:r>
              <a:rPr lang="es-CO" dirty="0" err="1"/>
              <a:t>scarpa</a:t>
            </a:r>
            <a:r>
              <a:rPr lang="es-CO" dirty="0"/>
              <a:t> (ganglionitis</a:t>
            </a:r>
            <a:r>
              <a:rPr lang="es-CO" baseline="0" dirty="0"/>
              <a:t> </a:t>
            </a:r>
            <a:r>
              <a:rPr lang="es-CO" dirty="0"/>
              <a:t>)</a:t>
            </a:r>
            <a:r>
              <a:rPr lang="es-CO" baseline="0" dirty="0"/>
              <a:t>  o del N vestibular---</a:t>
            </a:r>
            <a:r>
              <a:rPr lang="es-CO" dirty="0"/>
              <a:t>cuerpos de inclusión</a:t>
            </a:r>
            <a:r>
              <a:rPr lang="es-CO" baseline="0" dirty="0"/>
              <a:t> de </a:t>
            </a:r>
            <a:r>
              <a:rPr lang="es-CO" baseline="0" dirty="0" err="1"/>
              <a:t>lipofusina</a:t>
            </a:r>
            <a:r>
              <a:rPr lang="es-CO" baseline="0" dirty="0"/>
              <a:t> en ganglio de </a:t>
            </a:r>
            <a:r>
              <a:rPr lang="es-CO" baseline="0" dirty="0" err="1"/>
              <a:t>scarpa</a:t>
            </a:r>
            <a:r>
              <a:rPr lang="es-CO" baseline="0" dirty="0"/>
              <a:t> o perdida de células en el mismo/ partículas de herpes virus identificadas por PCR. </a:t>
            </a:r>
            <a:r>
              <a:rPr lang="es-CO" baseline="0" dirty="0" err="1"/>
              <a:t>Relacion</a:t>
            </a:r>
            <a:r>
              <a:rPr lang="es-CO" baseline="0" dirty="0"/>
              <a:t> causal directa estrictamente hablando no ha podido ser demostrada</a:t>
            </a:r>
          </a:p>
          <a:p>
            <a:r>
              <a:rPr lang="es-CO" baseline="0" dirty="0"/>
              <a:t>Evento isquémico </a:t>
            </a:r>
          </a:p>
          <a:p>
            <a:r>
              <a:rPr lang="en-US" sz="1200" b="0" i="0" u="none" strike="noStrike" kern="1200" baseline="0" dirty="0">
                <a:solidFill>
                  <a:schemeClr val="tx1"/>
                </a:solidFill>
                <a:latin typeface="+mn-lt"/>
                <a:ea typeface="+mn-ea"/>
                <a:cs typeface="+mn-cs"/>
              </a:rPr>
              <a:t>histologic changes within the vestibular nerve suggestive of viral-induced atrophy and inflammation</a:t>
            </a:r>
          </a:p>
          <a:p>
            <a:endParaRPr lang="en-US" sz="1200" b="0" i="0" u="none" strike="noStrike" kern="1200" baseline="0" dirty="0">
              <a:solidFill>
                <a:schemeClr val="tx1"/>
              </a:solidFill>
              <a:latin typeface="+mn-lt"/>
              <a:ea typeface="+mn-ea"/>
              <a:cs typeface="+mn-cs"/>
            </a:endParaRPr>
          </a:p>
          <a:p>
            <a:pPr algn="l"/>
            <a:r>
              <a:rPr lang="es-ES" b="0" i="0" dirty="0">
                <a:solidFill>
                  <a:srgbClr val="505050"/>
                </a:solidFill>
                <a:effectLst/>
                <a:latin typeface="Georgia" panose="02040502050405020303" pitchFamily="18" charset="0"/>
              </a:rPr>
              <a:t>La neuritis vestibular es una afección benigna y autolimitada que afecta al nervio vestibular. Algunos casos están relacionados con causas específicas (p. Ej., Esclerosis múltiple </a:t>
            </a:r>
            <a:r>
              <a:rPr lang="es-ES" b="0" i="0" baseline="30000" dirty="0">
                <a:solidFill>
                  <a:srgbClr val="505050"/>
                </a:solidFill>
                <a:effectLst/>
                <a:latin typeface="Georgia" panose="02040502050405020303" pitchFamily="18" charset="0"/>
              </a:rPr>
              <a:t>121</a:t>
            </a:r>
            <a:r>
              <a:rPr lang="es-ES" b="0" i="0" dirty="0">
                <a:solidFill>
                  <a:srgbClr val="505050"/>
                </a:solidFill>
                <a:effectLst/>
                <a:latin typeface="Georgia" panose="02040502050405020303" pitchFamily="18" charset="0"/>
              </a:rPr>
              <a:t> ), pero la mayoría son idiopáticas y posiblemente estén relacionadas con infecciones por herpes simple. </a:t>
            </a:r>
            <a:r>
              <a:rPr lang="es-ES" b="0" i="0" baseline="30000" dirty="0">
                <a:solidFill>
                  <a:srgbClr val="505050"/>
                </a:solidFill>
                <a:effectLst/>
                <a:latin typeface="Georgia" panose="02040502050405020303" pitchFamily="18" charset="0"/>
              </a:rPr>
              <a:t>122</a:t>
            </a:r>
            <a:r>
              <a:rPr lang="es-ES" b="0" i="0" dirty="0">
                <a:solidFill>
                  <a:srgbClr val="505050"/>
                </a:solidFill>
                <a:effectLst/>
                <a:latin typeface="Georgia" panose="02040502050405020303" pitchFamily="18" charset="0"/>
              </a:rPr>
              <a:t> Aunque la neuritis vestibular suele ser una enfermedad monofásica, el 25% de los casos tiene un solo pródromo breve en la semana anterior al ataque. </a:t>
            </a:r>
            <a:r>
              <a:rPr lang="es-ES" b="0" i="0" baseline="30000" dirty="0">
                <a:solidFill>
                  <a:srgbClr val="505050"/>
                </a:solidFill>
                <a:effectLst/>
                <a:latin typeface="Georgia" panose="02040502050405020303" pitchFamily="18" charset="0"/>
              </a:rPr>
              <a:t>123</a:t>
            </a:r>
            <a:r>
              <a:rPr lang="es-ES" b="0" i="0" dirty="0">
                <a:solidFill>
                  <a:srgbClr val="505050"/>
                </a:solidFill>
                <a:effectLst/>
                <a:latin typeface="Georgia" panose="02040502050405020303" pitchFamily="18" charset="0"/>
              </a:rPr>
              <a:t> y otros tienen recurrencias meses o años después. </a:t>
            </a:r>
            <a:r>
              <a:rPr lang="es-ES" b="0" i="0" baseline="30000" dirty="0">
                <a:solidFill>
                  <a:srgbClr val="505050"/>
                </a:solidFill>
                <a:effectLst/>
                <a:latin typeface="Georgia" panose="02040502050405020303" pitchFamily="18" charset="0"/>
              </a:rPr>
              <a:t>124</a:t>
            </a:r>
            <a:r>
              <a:rPr lang="es-ES" b="0" i="0" dirty="0">
                <a:solidFill>
                  <a:srgbClr val="505050"/>
                </a:solidFill>
                <a:effectLst/>
                <a:latin typeface="Georgia" panose="02040502050405020303" pitchFamily="18" charset="0"/>
              </a:rPr>
              <a:t> La resonancia magnética con o sin contraste es normal e innecesaria. </a:t>
            </a:r>
            <a:r>
              <a:rPr lang="es-ES" b="0" i="0" baseline="30000" dirty="0">
                <a:solidFill>
                  <a:srgbClr val="505050"/>
                </a:solidFill>
                <a:effectLst/>
                <a:latin typeface="Georgia" panose="02040502050405020303" pitchFamily="18" charset="0"/>
              </a:rPr>
              <a:t>125</a:t>
            </a:r>
            <a:r>
              <a:rPr lang="es-ES" b="0" i="0" dirty="0">
                <a:solidFill>
                  <a:srgbClr val="505050"/>
                </a:solidFill>
                <a:effectLst/>
                <a:latin typeface="Georgia" panose="02040502050405020303" pitchFamily="18" charset="0"/>
              </a:rPr>
              <a:t> El diagnóstico se basa en el tipo de nistagmo y los reflejos vestibulares. </a:t>
            </a:r>
            <a:r>
              <a:rPr lang="es-ES" b="0" i="0" baseline="30000" dirty="0">
                <a:solidFill>
                  <a:srgbClr val="505050"/>
                </a:solidFill>
                <a:effectLst/>
                <a:latin typeface="Georgia" panose="02040502050405020303" pitchFamily="18" charset="0"/>
              </a:rPr>
              <a:t>126</a:t>
            </a:r>
            <a:r>
              <a:rPr lang="es-ES" b="0" i="0" dirty="0">
                <a:solidFill>
                  <a:srgbClr val="505050"/>
                </a:solidFill>
                <a:effectLst/>
                <a:latin typeface="Georgia" panose="02040502050405020303" pitchFamily="18" charset="0"/>
              </a:rPr>
              <a:t> El tratamiento temprano con esteroides orales o intravenosos está respaldado por algunas pruebas, pero sigue siendo controvertido. </a:t>
            </a:r>
            <a:r>
              <a:rPr lang="es-ES" b="0" i="0" baseline="30000" dirty="0">
                <a:solidFill>
                  <a:srgbClr val="505050"/>
                </a:solidFill>
                <a:effectLst/>
                <a:latin typeface="Georgia" panose="02040502050405020303" pitchFamily="18" charset="0"/>
              </a:rPr>
              <a:t>127</a:t>
            </a:r>
            <a:endParaRPr lang="es-ES" b="0" i="0" dirty="0">
              <a:solidFill>
                <a:srgbClr val="505050"/>
              </a:solidFill>
              <a:effectLst/>
              <a:latin typeface="Georgia" panose="02040502050405020303" pitchFamily="18" charset="0"/>
            </a:endParaRPr>
          </a:p>
          <a:p>
            <a:pPr algn="l"/>
            <a:r>
              <a:rPr lang="es-ES" b="0" i="0" dirty="0">
                <a:solidFill>
                  <a:srgbClr val="505050"/>
                </a:solidFill>
                <a:effectLst/>
                <a:latin typeface="Georgia" panose="02040502050405020303" pitchFamily="18" charset="0"/>
              </a:rPr>
              <a:t>Cuando la pérdida de audición acompaña al vértigo en una presentación s-AVS similar a una neuritis, el síndrome se conoce como laberintitis viral, aunque la neuritis </a:t>
            </a:r>
            <a:r>
              <a:rPr lang="es-ES" b="0" i="0" dirty="0" err="1">
                <a:solidFill>
                  <a:srgbClr val="505050"/>
                </a:solidFill>
                <a:effectLst/>
                <a:latin typeface="Georgia" panose="02040502050405020303" pitchFamily="18" charset="0"/>
              </a:rPr>
              <a:t>cocleovestibular</a:t>
            </a:r>
            <a:r>
              <a:rPr lang="es-ES" b="0" i="0" dirty="0">
                <a:solidFill>
                  <a:srgbClr val="505050"/>
                </a:solidFill>
                <a:effectLst/>
                <a:latin typeface="Georgia" panose="02040502050405020303" pitchFamily="18" charset="0"/>
              </a:rPr>
              <a:t> podría ser más apropiada. Esta presentación benigna debe diferenciarse de la laberintitis bacteriana, un trastorno peligroso que resulta de la propagación del oído medio o una infección sistémica que puede conducir a la meningitis si no se trata. </a:t>
            </a:r>
            <a:r>
              <a:rPr lang="es-ES" b="0" i="0" baseline="30000" dirty="0">
                <a:solidFill>
                  <a:srgbClr val="505050"/>
                </a:solidFill>
                <a:effectLst/>
                <a:latin typeface="Georgia" panose="02040502050405020303" pitchFamily="18" charset="0"/>
              </a:rPr>
              <a:t>128</a:t>
            </a:r>
            <a:r>
              <a:rPr lang="es-ES" b="0" i="0" dirty="0">
                <a:solidFill>
                  <a:srgbClr val="505050"/>
                </a:solidFill>
                <a:effectLst/>
                <a:latin typeface="Georgia" panose="02040502050405020303" pitchFamily="18" charset="0"/>
              </a:rPr>
              <a:t> Sin embargo, incluso en ausencia de infección sistémica o local (otitis o mastoiditis), esta presentación debe considerarse con sospecha, porque los accidentes cerebrovasculares del oído interno generalmente se presentan de esta manera. 54106129 ya menudo puede ser la causa de s-AVS con pérdida auditiva en el servicio de urgencias. </a:t>
            </a:r>
            <a:r>
              <a:rPr lang="es-ES" b="0" i="0" baseline="30000" dirty="0">
                <a:solidFill>
                  <a:srgbClr val="505050"/>
                </a:solidFill>
                <a:effectLst/>
                <a:latin typeface="Georgia" panose="02040502050405020303" pitchFamily="18" charset="0"/>
              </a:rPr>
              <a:t>101</a:t>
            </a:r>
            <a:endParaRPr lang="es-ES" b="0" i="0" dirty="0">
              <a:solidFill>
                <a:srgbClr val="505050"/>
              </a:solidFill>
              <a:effectLst/>
              <a:latin typeface="Georgia" panose="02040502050405020303" pitchFamily="18" charset="0"/>
            </a:endParaRPr>
          </a:p>
          <a:p>
            <a:pPr algn="l"/>
            <a:r>
              <a:rPr lang="es-ES" b="0" i="0" dirty="0">
                <a:solidFill>
                  <a:srgbClr val="505050"/>
                </a:solidFill>
                <a:effectLst/>
                <a:latin typeface="Georgia" panose="02040502050405020303" pitchFamily="18" charset="0"/>
              </a:rPr>
              <a:t>La prevalencia de accidente cerebrovascular en los mareos en la sala de emergencias es del 3% al 5% 121216130131 y probablemente menos para aquellos con mareos aislados. </a:t>
            </a:r>
            <a:r>
              <a:rPr lang="es-ES" b="0" i="0" baseline="30000" dirty="0">
                <a:solidFill>
                  <a:srgbClr val="505050"/>
                </a:solidFill>
                <a:effectLst/>
                <a:latin typeface="Georgia" panose="02040502050405020303" pitchFamily="18" charset="0"/>
              </a:rPr>
              <a:t>12</a:t>
            </a:r>
            <a:r>
              <a:rPr lang="es-ES" b="0" i="0" dirty="0">
                <a:solidFill>
                  <a:srgbClr val="505050"/>
                </a:solidFill>
                <a:effectLst/>
                <a:latin typeface="Georgia" panose="02040502050405020303" pitchFamily="18" charset="0"/>
              </a:rPr>
              <a:t> Entre los pacientes con mareos en la DE, aquellos con AVS son un subgrupo de alto riesgo de accidente cerebrovascular (aproximadamente el 25% de los casos de s-AVS). </a:t>
            </a:r>
            <a:r>
              <a:rPr lang="es-ES" b="0" i="0" baseline="30000" dirty="0">
                <a:solidFill>
                  <a:srgbClr val="505050"/>
                </a:solidFill>
                <a:effectLst/>
                <a:latin typeface="Georgia" panose="02040502050405020303" pitchFamily="18" charset="0"/>
              </a:rPr>
              <a:t>95</a:t>
            </a:r>
            <a:r>
              <a:rPr lang="es-ES" b="0" i="0" dirty="0">
                <a:solidFill>
                  <a:srgbClr val="505050"/>
                </a:solidFill>
                <a:effectLst/>
                <a:latin typeface="Georgia" panose="02040502050405020303" pitchFamily="18" charset="0"/>
              </a:rPr>
              <a:t> El accidente cerebrovascular de la circulación posterior se presenta típicamente con s-AVS, a veces después de una serie de episodios espontáneos en las semanas o meses anteriores (es decir, AIT, generalmente por estenosis de la circulación posterior, que culmina en un accidente cerebrovascular). </a:t>
            </a:r>
            <a:r>
              <a:rPr lang="es-ES" b="0" i="0" baseline="30000" dirty="0">
                <a:solidFill>
                  <a:srgbClr val="505050"/>
                </a:solidFill>
                <a:effectLst/>
                <a:latin typeface="Georgia" panose="02040502050405020303" pitchFamily="18" charset="0"/>
              </a:rPr>
              <a:t>95</a:t>
            </a:r>
            <a:r>
              <a:rPr lang="es-ES" b="0" i="0" dirty="0">
                <a:solidFill>
                  <a:srgbClr val="505050"/>
                </a:solidFill>
                <a:effectLst/>
                <a:latin typeface="Georgia" panose="02040502050405020303" pitchFamily="18" charset="0"/>
              </a:rPr>
              <a:t> Casi todos estos accidentes cerebrovasculares (96%) son isquémicos. 9598 La mayoría se asocia inicialmente con una discapacidad neurológica menor que se recupera bien, sin accidente cerebrovascular recurrente. Sin embargo, los retrasos en el diagnóstico y tratamiento oportunos pueden provocar una discapacidad permanente grave o la muerte. 1395 Aunque la mayoría de estos pacientes no son candidatos a trombólisis según las pautas actuales, pueden beneficiarse de tratamientos e intervenciones de prevención secundaria temprana para prevenir las complicaciones del accidente cerebrovascular de la fosa posterior. 95115</a:t>
            </a:r>
          </a:p>
          <a:p>
            <a:endParaRPr lang="en-U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093FC1BA-D0AF-49AD-9BF8-4A6939245615}" type="slidenum">
              <a:rPr lang="es-CO" smtClean="0"/>
              <a:t>42</a:t>
            </a:fld>
            <a:endParaRPr lang="es-CO"/>
          </a:p>
        </p:txBody>
      </p:sp>
    </p:spTree>
    <p:extLst>
      <p:ext uri="{BB962C8B-B14F-4D97-AF65-F5344CB8AC3E}">
        <p14:creationId xmlns:p14="http://schemas.microsoft.com/office/powerpoint/2010/main" val="29582600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estudios anatómicos tienen</a:t>
            </a:r>
          </a:p>
          <a:p>
            <a:r>
              <a:rPr lang="es-CO" dirty="0"/>
              <a:t>también demostró que el nervio vestibular superior, que suministra al utrículo, superior,</a:t>
            </a:r>
          </a:p>
          <a:p>
            <a:r>
              <a:rPr lang="es-CO" dirty="0"/>
              <a:t>y canales semicirculares horizontales, es más probable que participe en casos de vestibular</a:t>
            </a:r>
          </a:p>
          <a:p>
            <a:r>
              <a:rPr lang="es-CO" dirty="0"/>
              <a:t>neuritis.2,9 Goebel y colegas10 han demostrado una base anatómica para esto</a:t>
            </a:r>
          </a:p>
          <a:p>
            <a:r>
              <a:rPr lang="es-CO" dirty="0"/>
              <a:t>observación relacionada con el aumento de la longitud, diámetro reducido y aumento de hueso</a:t>
            </a:r>
          </a:p>
          <a:p>
            <a:r>
              <a:rPr lang="es-CO" dirty="0"/>
              <a:t>trabéculas del conducto óseo que alojan el nervio vestibular superior (y sus divisiones)</a:t>
            </a:r>
          </a:p>
          <a:p>
            <a:r>
              <a:rPr lang="es-CO" dirty="0"/>
              <a:t>en comparación con el nervio vestibular inferior.</a:t>
            </a:r>
            <a:endParaRPr lang="es-CO" b="1" dirty="0"/>
          </a:p>
          <a:p>
            <a:endParaRPr lang="en-US" dirty="0"/>
          </a:p>
          <a:p>
            <a:endParaRPr lang="en-US" dirty="0"/>
          </a:p>
          <a:p>
            <a:r>
              <a:rPr lang="en-US" dirty="0"/>
              <a:t>Acute spontaneous vertigo results from an imbalance in tonic vestibular activity</a:t>
            </a:r>
            <a:endParaRPr lang="es-CO" dirty="0"/>
          </a:p>
          <a:p>
            <a:r>
              <a:rPr lang="es-CO" dirty="0"/>
              <a:t>NV:</a:t>
            </a:r>
            <a:r>
              <a:rPr lang="es-CO" baseline="0" dirty="0"/>
              <a:t> </a:t>
            </a:r>
            <a:r>
              <a:rPr lang="es-CO" dirty="0"/>
              <a:t>viral ganglionitis</a:t>
            </a:r>
          </a:p>
          <a:p>
            <a:r>
              <a:rPr lang="en-US" dirty="0"/>
              <a:t>(especially HSV-1) as the cause of VN to make it the</a:t>
            </a:r>
          </a:p>
          <a:p>
            <a:r>
              <a:rPr lang="es-CO" dirty="0" err="1"/>
              <a:t>leading</a:t>
            </a:r>
            <a:r>
              <a:rPr lang="es-CO" dirty="0"/>
              <a:t> </a:t>
            </a:r>
            <a:r>
              <a:rPr lang="es-CO" dirty="0" err="1"/>
              <a:t>hypothesis</a:t>
            </a:r>
            <a:r>
              <a:rPr lang="es-CO" dirty="0"/>
              <a:t>.</a:t>
            </a:r>
          </a:p>
          <a:p>
            <a:r>
              <a:rPr lang="en-US" dirty="0"/>
              <a:t>anatomic differences in the length,</a:t>
            </a:r>
          </a:p>
          <a:p>
            <a:r>
              <a:rPr lang="en-US" dirty="0"/>
              <a:t>trabeculation, and arteriolar channels between the superior</a:t>
            </a:r>
          </a:p>
          <a:p>
            <a:r>
              <a:rPr lang="en-US" dirty="0"/>
              <a:t>and inferior vestibular nerve bony paths to explain selective</a:t>
            </a:r>
          </a:p>
          <a:p>
            <a:r>
              <a:rPr lang="en-US" dirty="0"/>
              <a:t>superior nerve and end-organ injury</a:t>
            </a:r>
          </a:p>
          <a:p>
            <a:r>
              <a:rPr lang="en-US" dirty="0"/>
              <a:t>longer, narrower, more trabeculated bony path for</a:t>
            </a:r>
          </a:p>
          <a:p>
            <a:r>
              <a:rPr lang="en-US" dirty="0"/>
              <a:t>the superior vestibular nerve compared with either the</a:t>
            </a:r>
          </a:p>
          <a:p>
            <a:r>
              <a:rPr lang="es-CO" dirty="0"/>
              <a:t>inferior vestibular </a:t>
            </a:r>
            <a:r>
              <a:rPr lang="es-CO" dirty="0" err="1"/>
              <a:t>or</a:t>
            </a:r>
            <a:r>
              <a:rPr lang="es-CO" dirty="0"/>
              <a:t> singular </a:t>
            </a:r>
            <a:r>
              <a:rPr lang="es-CO" dirty="0" err="1"/>
              <a:t>nerves</a:t>
            </a:r>
            <a:r>
              <a:rPr lang="es-CO" dirty="0"/>
              <a:t> in normal temporal</a:t>
            </a:r>
            <a:r>
              <a:rPr lang="es-CO" baseline="0" dirty="0"/>
              <a:t> </a:t>
            </a:r>
            <a:r>
              <a:rPr lang="es-CO" dirty="0" err="1"/>
              <a:t>Bones</a:t>
            </a:r>
            <a:endParaRPr lang="es-CO" dirty="0"/>
          </a:p>
          <a:p>
            <a:r>
              <a:rPr lang="en-US" dirty="0"/>
              <a:t>They hypothesized that VN causes neural</a:t>
            </a:r>
          </a:p>
          <a:p>
            <a:r>
              <a:rPr lang="en-US" dirty="0"/>
              <a:t>edema and subsequent entrapment and possible</a:t>
            </a:r>
          </a:p>
          <a:p>
            <a:r>
              <a:rPr lang="en-US" dirty="0"/>
              <a:t>ischemia of the superior more than inferior nerve and </a:t>
            </a:r>
            <a:r>
              <a:rPr lang="en-US" dirty="0" err="1"/>
              <a:t>endorgan</a:t>
            </a:r>
            <a:endParaRPr lang="en-US" dirty="0"/>
          </a:p>
          <a:p>
            <a:r>
              <a:rPr lang="es-CO" dirty="0" err="1"/>
              <a:t>Structures</a:t>
            </a:r>
            <a:endParaRPr lang="es-CO" dirty="0"/>
          </a:p>
          <a:p>
            <a:r>
              <a:rPr lang="en-US" dirty="0"/>
              <a:t>This theory also accounts for milder cases</a:t>
            </a:r>
          </a:p>
          <a:p>
            <a:r>
              <a:rPr lang="en-US" dirty="0"/>
              <a:t>with more complete recovery of function (no permanent</a:t>
            </a:r>
          </a:p>
          <a:p>
            <a:r>
              <a:rPr lang="en-US" dirty="0"/>
              <a:t>ischemic changes) and more severe cases with loss of</a:t>
            </a:r>
          </a:p>
          <a:p>
            <a:r>
              <a:rPr lang="en-US" dirty="0"/>
              <a:t>canal and otolith function. It must be noted, however, that</a:t>
            </a:r>
          </a:p>
          <a:p>
            <a:r>
              <a:rPr lang="en-US" dirty="0"/>
              <a:t>no study to date has documented definitive evidence of</a:t>
            </a:r>
          </a:p>
          <a:p>
            <a:r>
              <a:rPr lang="es-CO" dirty="0"/>
              <a:t>vascular compromiso</a:t>
            </a:r>
          </a:p>
          <a:p>
            <a:r>
              <a:rPr lang="es-CO" dirty="0"/>
              <a:t>Los hechos que</a:t>
            </a:r>
          </a:p>
          <a:p>
            <a:r>
              <a:rPr lang="es-CO" dirty="0"/>
              <a:t>el trastorno a menudo tiene un pródromo viral, que ocurre</a:t>
            </a:r>
          </a:p>
          <a:p>
            <a:r>
              <a:rPr lang="es-CO" dirty="0"/>
              <a:t>en epidemias, que puede afectar a varios miembros</a:t>
            </a:r>
          </a:p>
          <a:p>
            <a:r>
              <a:rPr lang="es-CO" dirty="0"/>
              <a:t>de la misma familia, y que ocurre más</a:t>
            </a:r>
          </a:p>
          <a:p>
            <a:r>
              <a:rPr lang="es-CO" dirty="0"/>
              <a:t>comúnmente en primavera y principios de verano todo el apoyo</a:t>
            </a:r>
          </a:p>
          <a:p>
            <a:r>
              <a:rPr lang="es-CO" dirty="0"/>
              <a:t>una causa viral.</a:t>
            </a:r>
          </a:p>
          <a:p>
            <a:r>
              <a:rPr lang="en-US" dirty="0"/>
              <a:t>Postmortem studies have found atrophy of the vestibular nerve and the vestibular sensory epithelium that is similar to the pathological findings with known viral disorders of the inner ear, such as measles and mumps.4,5 Several viruses selectively infect the labyrinth, the 8th nerve, or both in animal models</a:t>
            </a:r>
            <a:endParaRPr lang="es-CO" dirty="0"/>
          </a:p>
          <a:p>
            <a:endParaRPr lang="en-U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093FC1BA-D0AF-49AD-9BF8-4A6939245615}" type="slidenum">
              <a:rPr lang="es-CO" smtClean="0"/>
              <a:t>43</a:t>
            </a:fld>
            <a:endParaRPr lang="es-CO"/>
          </a:p>
        </p:txBody>
      </p:sp>
    </p:spTree>
    <p:extLst>
      <p:ext uri="{BB962C8B-B14F-4D97-AF65-F5344CB8AC3E}">
        <p14:creationId xmlns:p14="http://schemas.microsoft.com/office/powerpoint/2010/main" val="16549365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estudios anatómicos tienen</a:t>
            </a:r>
          </a:p>
          <a:p>
            <a:r>
              <a:rPr lang="es-CO" dirty="0"/>
              <a:t>también demostró que el nervio vestibular superior, que suministra al utrículo, superior,</a:t>
            </a:r>
          </a:p>
          <a:p>
            <a:r>
              <a:rPr lang="es-CO" dirty="0"/>
              <a:t>y canales semicirculares horizontales, es más probable que participe en casos de vestibular</a:t>
            </a:r>
          </a:p>
          <a:p>
            <a:r>
              <a:rPr lang="es-CO" dirty="0"/>
              <a:t>neuritis.2,9 Goebel y colegas10 han demostrado una base anatómica para esto</a:t>
            </a:r>
          </a:p>
          <a:p>
            <a:r>
              <a:rPr lang="es-CO" dirty="0"/>
              <a:t>observación relacionada con el aumento de la longitud, diámetro reducido y aumento de hueso</a:t>
            </a:r>
          </a:p>
          <a:p>
            <a:r>
              <a:rPr lang="es-CO" dirty="0"/>
              <a:t>trabéculas del conducto óseo que alojan el nervio vestibular superior (y sus divisiones)</a:t>
            </a:r>
          </a:p>
          <a:p>
            <a:r>
              <a:rPr lang="es-CO" dirty="0"/>
              <a:t>en comparación con el nervio vestibular inferior.</a:t>
            </a:r>
            <a:endParaRPr lang="es-CO" b="1" dirty="0"/>
          </a:p>
          <a:p>
            <a:endParaRPr lang="en-US" dirty="0"/>
          </a:p>
          <a:p>
            <a:endParaRPr lang="en-US" dirty="0"/>
          </a:p>
          <a:p>
            <a:r>
              <a:rPr lang="en-US" dirty="0"/>
              <a:t>Acute spontaneous vertigo results from an imbalance in tonic vestibular activity</a:t>
            </a:r>
            <a:endParaRPr lang="es-CO" dirty="0"/>
          </a:p>
          <a:p>
            <a:r>
              <a:rPr lang="es-CO" dirty="0"/>
              <a:t>NV:</a:t>
            </a:r>
            <a:r>
              <a:rPr lang="es-CO" baseline="0" dirty="0"/>
              <a:t> </a:t>
            </a:r>
            <a:r>
              <a:rPr lang="es-CO" dirty="0"/>
              <a:t>viral ganglionitis</a:t>
            </a:r>
          </a:p>
          <a:p>
            <a:r>
              <a:rPr lang="en-US" dirty="0"/>
              <a:t>(especially HSV-1) as the cause of VN to make it the</a:t>
            </a:r>
          </a:p>
          <a:p>
            <a:r>
              <a:rPr lang="es-CO" dirty="0" err="1"/>
              <a:t>leading</a:t>
            </a:r>
            <a:r>
              <a:rPr lang="es-CO" dirty="0"/>
              <a:t> </a:t>
            </a:r>
            <a:r>
              <a:rPr lang="es-CO" dirty="0" err="1"/>
              <a:t>hypothesis</a:t>
            </a:r>
            <a:r>
              <a:rPr lang="es-CO" dirty="0"/>
              <a:t>.</a:t>
            </a:r>
          </a:p>
          <a:p>
            <a:r>
              <a:rPr lang="en-US" dirty="0"/>
              <a:t>anatomic differences in the length,</a:t>
            </a:r>
          </a:p>
          <a:p>
            <a:r>
              <a:rPr lang="en-US" dirty="0"/>
              <a:t>trabeculation, and arteriolar channels between the superior</a:t>
            </a:r>
          </a:p>
          <a:p>
            <a:r>
              <a:rPr lang="en-US" dirty="0"/>
              <a:t>and inferior vestibular nerve bony paths to explain selective</a:t>
            </a:r>
          </a:p>
          <a:p>
            <a:r>
              <a:rPr lang="en-US" dirty="0"/>
              <a:t>superior nerve and end-organ injury</a:t>
            </a:r>
          </a:p>
          <a:p>
            <a:r>
              <a:rPr lang="en-US" dirty="0"/>
              <a:t>longer, narrower, more trabeculated bony path for</a:t>
            </a:r>
          </a:p>
          <a:p>
            <a:r>
              <a:rPr lang="en-US" dirty="0"/>
              <a:t>the superior vestibular nerve compared with either the</a:t>
            </a:r>
          </a:p>
          <a:p>
            <a:r>
              <a:rPr lang="es-CO" dirty="0"/>
              <a:t>inferior vestibular </a:t>
            </a:r>
            <a:r>
              <a:rPr lang="es-CO" dirty="0" err="1"/>
              <a:t>or</a:t>
            </a:r>
            <a:r>
              <a:rPr lang="es-CO" dirty="0"/>
              <a:t> singular </a:t>
            </a:r>
            <a:r>
              <a:rPr lang="es-CO" dirty="0" err="1"/>
              <a:t>nerves</a:t>
            </a:r>
            <a:r>
              <a:rPr lang="es-CO" dirty="0"/>
              <a:t> in normal temporal</a:t>
            </a:r>
            <a:r>
              <a:rPr lang="es-CO" baseline="0" dirty="0"/>
              <a:t> </a:t>
            </a:r>
            <a:r>
              <a:rPr lang="es-CO" dirty="0" err="1"/>
              <a:t>Bones</a:t>
            </a:r>
            <a:endParaRPr lang="es-CO" dirty="0"/>
          </a:p>
          <a:p>
            <a:r>
              <a:rPr lang="en-US" dirty="0"/>
              <a:t>They hypothesized that VN causes neural</a:t>
            </a:r>
          </a:p>
          <a:p>
            <a:r>
              <a:rPr lang="en-US" dirty="0"/>
              <a:t>edema and subsequent entrapment and possible</a:t>
            </a:r>
          </a:p>
          <a:p>
            <a:r>
              <a:rPr lang="en-US" dirty="0"/>
              <a:t>ischemia of the superior more than inferior nerve and </a:t>
            </a:r>
            <a:r>
              <a:rPr lang="en-US" dirty="0" err="1"/>
              <a:t>endorgan</a:t>
            </a:r>
            <a:endParaRPr lang="en-US" dirty="0"/>
          </a:p>
          <a:p>
            <a:r>
              <a:rPr lang="es-CO" dirty="0" err="1"/>
              <a:t>Structures</a:t>
            </a:r>
            <a:endParaRPr lang="es-CO" dirty="0"/>
          </a:p>
          <a:p>
            <a:r>
              <a:rPr lang="en-US" dirty="0"/>
              <a:t>This theory also accounts for milder cases</a:t>
            </a:r>
          </a:p>
          <a:p>
            <a:r>
              <a:rPr lang="en-US" dirty="0"/>
              <a:t>with more complete recovery of function (no permanent</a:t>
            </a:r>
          </a:p>
          <a:p>
            <a:r>
              <a:rPr lang="en-US" dirty="0"/>
              <a:t>ischemic changes) and more severe cases with loss of</a:t>
            </a:r>
          </a:p>
          <a:p>
            <a:r>
              <a:rPr lang="en-US" dirty="0"/>
              <a:t>canal and otolith function. It must be noted, however, that</a:t>
            </a:r>
          </a:p>
          <a:p>
            <a:r>
              <a:rPr lang="en-US" dirty="0"/>
              <a:t>no study to date has documented definitive evidence of</a:t>
            </a:r>
          </a:p>
          <a:p>
            <a:r>
              <a:rPr lang="es-CO" dirty="0"/>
              <a:t>vascular compromiso</a:t>
            </a:r>
          </a:p>
          <a:p>
            <a:r>
              <a:rPr lang="es-CO" dirty="0"/>
              <a:t>Los hechos que</a:t>
            </a:r>
          </a:p>
          <a:p>
            <a:r>
              <a:rPr lang="es-CO" dirty="0"/>
              <a:t>el trastorno a menudo tiene un pródromo viral, que ocurre</a:t>
            </a:r>
          </a:p>
          <a:p>
            <a:r>
              <a:rPr lang="es-CO" dirty="0"/>
              <a:t>en epidemias, que puede afectar a varios miembros</a:t>
            </a:r>
          </a:p>
          <a:p>
            <a:r>
              <a:rPr lang="es-CO" dirty="0"/>
              <a:t>de la misma familia, y que ocurre más</a:t>
            </a:r>
          </a:p>
          <a:p>
            <a:r>
              <a:rPr lang="es-CO" dirty="0"/>
              <a:t>comúnmente en primavera y principios de verano todo el apoyo</a:t>
            </a:r>
          </a:p>
          <a:p>
            <a:r>
              <a:rPr lang="es-CO" dirty="0"/>
              <a:t>una causa viral.</a:t>
            </a:r>
          </a:p>
          <a:p>
            <a:r>
              <a:rPr lang="en-US" dirty="0"/>
              <a:t>Postmortem studies have found atrophy of the vestibular nerve and the vestibular sensory epithelium that is similar to the pathological findings with known viral disorders of the inner ear, such as measles and mumps.4,5 Several viruses selectively infect the labyrinth, the 8th nerve, or both in animal models</a:t>
            </a:r>
            <a:endParaRPr lang="es-CO" dirty="0"/>
          </a:p>
          <a:p>
            <a:endParaRPr lang="en-U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093FC1BA-D0AF-49AD-9BF8-4A6939245615}" type="slidenum">
              <a:rPr lang="es-CO" smtClean="0"/>
              <a:t>44</a:t>
            </a:fld>
            <a:endParaRPr lang="es-CO"/>
          </a:p>
        </p:txBody>
      </p:sp>
    </p:spTree>
    <p:extLst>
      <p:ext uri="{BB962C8B-B14F-4D97-AF65-F5344CB8AC3E}">
        <p14:creationId xmlns:p14="http://schemas.microsoft.com/office/powerpoint/2010/main" val="18415685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err="1"/>
              <a:t>Nv</a:t>
            </a:r>
            <a:r>
              <a:rPr lang="es-CO" dirty="0"/>
              <a:t>: Lo </a:t>
            </a:r>
            <a:r>
              <a:rPr lang="es-CO" dirty="0" err="1"/>
              <a:t>tipico</a:t>
            </a:r>
            <a:endParaRPr lang="es-CO" dirty="0"/>
          </a:p>
          <a:p>
            <a:r>
              <a:rPr lang="es-CO" dirty="0"/>
              <a:t>el inicio es uno de vértigo intenso, a menudo descrito al despertar. Los pacientes pueden</a:t>
            </a:r>
          </a:p>
          <a:p>
            <a:r>
              <a:rPr lang="es-CO" dirty="0"/>
              <a:t>tiene una tendencia a caer hacia el lado involucrado y con frecuencia demostrará espontáneamente</a:t>
            </a:r>
          </a:p>
          <a:p>
            <a:r>
              <a:rPr lang="es-CO" dirty="0"/>
              <a:t>nistagmo cuya dirección es similar en varias posiciones de la mirada. Cabeza o cuerpo</a:t>
            </a:r>
          </a:p>
          <a:p>
            <a:r>
              <a:rPr lang="es-CO" dirty="0"/>
              <a:t>los movimientos exacerban los síntomas y los pacientes a menudo intentarán minimizar</a:t>
            </a:r>
          </a:p>
          <a:p>
            <a:r>
              <a:rPr lang="es-CO" dirty="0"/>
              <a:t>movimientos estando completamente inmóvil. Mientras que los síntomas iniciales de vértigo desaparecen</a:t>
            </a:r>
          </a:p>
          <a:p>
            <a:r>
              <a:rPr lang="es-CO" dirty="0"/>
              <a:t>un período de días, los pacientes a menudo tendrán un período más prolongado de desequilibrio continuo. Esta</a:t>
            </a:r>
          </a:p>
          <a:p>
            <a:r>
              <a:rPr lang="es-CO" dirty="0"/>
              <a:t>el desequilibrio puede manifestarse como dificultad para hacer movimientos rápidos o giros, leve balanceo</a:t>
            </a:r>
          </a:p>
          <a:p>
            <a:r>
              <a:rPr lang="es-CO" dirty="0"/>
              <a:t>al caminar, o una sensación generalizada de inestabilidad. Los pacientes también a menudo se quejan de</a:t>
            </a:r>
          </a:p>
          <a:p>
            <a:r>
              <a:rPr lang="es-CO" dirty="0"/>
              <a:t>una sensación pesada en la cabeza o simplemente sentirse "apagado" durante días o semanas después de la inicial</a:t>
            </a:r>
          </a:p>
          <a:p>
            <a:r>
              <a:rPr lang="es-CO" dirty="0"/>
              <a:t>episodio. </a:t>
            </a:r>
          </a:p>
          <a:p>
            <a:r>
              <a:rPr lang="es-CO" dirty="0"/>
              <a:t>Sin embargo, la variabilidad en la duración del ataque inicial de</a:t>
            </a:r>
          </a:p>
          <a:p>
            <a:r>
              <a:rPr lang="es-CO" dirty="0"/>
              <a:t>el vértigo es posible (es decir, horas o días), mientras que los episodios recurrentes de vértigo intenso pueden</a:t>
            </a:r>
          </a:p>
          <a:p>
            <a:r>
              <a:rPr lang="es-CO" dirty="0"/>
              <a:t>ocurrir con años de tiempo entre eventos individuales. Igual de importante que la duración</a:t>
            </a:r>
          </a:p>
          <a:p>
            <a:r>
              <a:rPr lang="es-CO" dirty="0"/>
              <a:t>del ataque de vértigo es si hay algún síntoma neurológico presente. Como los hay</a:t>
            </a:r>
          </a:p>
          <a:p>
            <a:r>
              <a:rPr lang="es-CO" dirty="0"/>
              <a:t>varias causas potencialmente peligrosas de mareo, uno siempre debe mantener un alto</a:t>
            </a:r>
          </a:p>
          <a:p>
            <a:r>
              <a:rPr lang="es-CO" dirty="0"/>
              <a:t>grado de sospecha (Cuadro 1). Preguntas dirigidas sobre los síntomas asociados</a:t>
            </a:r>
          </a:p>
          <a:p>
            <a:r>
              <a:rPr lang="es-CO" dirty="0"/>
              <a:t>es de suma importancia para descartar el vértigo de etiología central. En particular, uno</a:t>
            </a:r>
          </a:p>
          <a:p>
            <a:r>
              <a:rPr lang="es-CO" dirty="0"/>
              <a:t>debe preguntar sobre cualquier debilidad o cambio en la sensación (dolor, temperatura o entumecimiento)</a:t>
            </a:r>
          </a:p>
          <a:p>
            <a:r>
              <a:rPr lang="es-CO" dirty="0"/>
              <a:t>de las extremidades o la cara, dificultad para hablar, cambios en la visión, pérdida de memoria o ataxia.</a:t>
            </a:r>
          </a:p>
          <a:p>
            <a:r>
              <a:rPr lang="es-CO" dirty="0"/>
              <a:t>Estos síntomas son indicativos de un insulto central y requieren una diferencia marcada</a:t>
            </a:r>
          </a:p>
          <a:p>
            <a:r>
              <a:rPr lang="es-CO" dirty="0"/>
              <a:t>paradigma de gestión que el utilizado en pacientes con neuritis vestibular. Tronco encefálico /</a:t>
            </a:r>
          </a:p>
          <a:p>
            <a:r>
              <a:rPr lang="es-CO" dirty="0"/>
              <a:t>Infarto cerebeloso o hemorragia puede presentarse con algún tipo de mareo, pero</a:t>
            </a:r>
          </a:p>
          <a:p>
            <a:r>
              <a:rPr lang="es-CO" dirty="0"/>
              <a:t>invariablemente estará acompañado por otros síntomas neurológicos. Estos pacientes</a:t>
            </a:r>
          </a:p>
          <a:p>
            <a:r>
              <a:rPr lang="es-CO" dirty="0"/>
              <a:t>muchas veces no puede pararse o caminar. En tales casos, las imágenes son diagnósticas, con</a:t>
            </a:r>
          </a:p>
          <a:p>
            <a:r>
              <a:rPr lang="es-CO" dirty="0"/>
              <a:t>la imagen de resonancia magnética (MRI) es la modalidad preferida. Aunque raro,</a:t>
            </a:r>
          </a:p>
          <a:p>
            <a:r>
              <a:rPr lang="es-CO" dirty="0"/>
              <a:t>compromiso de la circulación cerebral posterior puede manifestarse con dolor de cuello (desde traumatismo o disección de la arteria vertebral) y mareos asociados y requiere una pronta</a:t>
            </a:r>
          </a:p>
          <a:p>
            <a:r>
              <a:rPr lang="es-CO" dirty="0"/>
              <a:t>consulta neuroquirúrgica</a:t>
            </a:r>
          </a:p>
          <a:p>
            <a:endParaRPr lang="en-U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093FC1BA-D0AF-49AD-9BF8-4A6939245615}" type="slidenum">
              <a:rPr lang="es-CO" smtClean="0"/>
              <a:t>45</a:t>
            </a:fld>
            <a:endParaRPr lang="es-CO"/>
          </a:p>
        </p:txBody>
      </p:sp>
    </p:spTree>
    <p:extLst>
      <p:ext uri="{BB962C8B-B14F-4D97-AF65-F5344CB8AC3E}">
        <p14:creationId xmlns:p14="http://schemas.microsoft.com/office/powerpoint/2010/main" val="632071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00B0F0"/>
                </a:solidFill>
              </a:rPr>
              <a:t>Los síntomas </a:t>
            </a:r>
            <a:r>
              <a:rPr lang="es-ES" sz="1200" b="1" dirty="0" err="1">
                <a:solidFill>
                  <a:srgbClr val="00B0F0"/>
                </a:solidFill>
              </a:rPr>
              <a:t>vestibulovisuales</a:t>
            </a:r>
            <a:r>
              <a:rPr lang="es-ES" sz="1200" b="1" dirty="0">
                <a:solidFill>
                  <a:srgbClr val="00B0F0"/>
                </a:solidFill>
              </a:rPr>
              <a:t> </a:t>
            </a:r>
            <a:r>
              <a:rPr lang="es-ES" sz="1200" dirty="0"/>
              <a:t>son síntomas visuales que generalmente resultan de una patología vestibular o de la interacción entre los sistemas visual y vestibular. Estos incluyen falsas sensaciones de movimiento o inclinación del entorno visual y distorsión visual (borrosidad) relacionada con fallas vestibulares (en lugar de ópticas).</a:t>
            </a:r>
          </a:p>
          <a:p>
            <a:endParaRPr lang="es-CO" dirty="0"/>
          </a:p>
        </p:txBody>
      </p:sp>
      <p:sp>
        <p:nvSpPr>
          <p:cNvPr id="4" name="Marcador de número de diapositiva 3"/>
          <p:cNvSpPr>
            <a:spLocks noGrp="1"/>
          </p:cNvSpPr>
          <p:nvPr>
            <p:ph type="sldNum" sz="quarter" idx="5"/>
          </p:nvPr>
        </p:nvSpPr>
        <p:spPr/>
        <p:txBody>
          <a:bodyPr/>
          <a:lstStyle/>
          <a:p>
            <a:fld id="{41D97EE3-D909-4402-8B70-D70D8CF8DA19}" type="slidenum">
              <a:rPr lang="es-CO" smtClean="0"/>
              <a:t>7</a:t>
            </a:fld>
            <a:endParaRPr lang="es-CO"/>
          </a:p>
        </p:txBody>
      </p:sp>
    </p:spTree>
    <p:extLst>
      <p:ext uri="{BB962C8B-B14F-4D97-AF65-F5344CB8AC3E}">
        <p14:creationId xmlns:p14="http://schemas.microsoft.com/office/powerpoint/2010/main" val="1226625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0" i="0" kern="1200" dirty="0" err="1">
                <a:solidFill>
                  <a:schemeClr val="tx1"/>
                </a:solidFill>
                <a:effectLst/>
                <a:latin typeface="+mn-lt"/>
                <a:ea typeface="+mn-ea"/>
                <a:cs typeface="+mn-cs"/>
              </a:rPr>
              <a:t>The</a:t>
            </a:r>
            <a:r>
              <a:rPr lang="es-CO" sz="1200" b="0" i="0" kern="1200" dirty="0">
                <a:solidFill>
                  <a:schemeClr val="tx1"/>
                </a:solidFill>
                <a:effectLst/>
                <a:latin typeface="+mn-lt"/>
                <a:ea typeface="+mn-ea"/>
                <a:cs typeface="+mn-cs"/>
              </a:rPr>
              <a:t> general </a:t>
            </a:r>
            <a:r>
              <a:rPr lang="es-CO" sz="1200" b="0" i="0" kern="1200" dirty="0" err="1">
                <a:solidFill>
                  <a:schemeClr val="tx1"/>
                </a:solidFill>
                <a:effectLst/>
                <a:latin typeface="+mn-lt"/>
                <a:ea typeface="+mn-ea"/>
                <a:cs typeface="+mn-cs"/>
              </a:rPr>
              <a:t>neurological</a:t>
            </a:r>
            <a:r>
              <a:rPr lang="es-CO" sz="1200" b="0" i="0" kern="1200" dirty="0">
                <a:solidFill>
                  <a:schemeClr val="tx1"/>
                </a:solidFill>
                <a:effectLst/>
                <a:latin typeface="+mn-lt"/>
                <a:ea typeface="+mn-ea"/>
                <a:cs typeface="+mn-cs"/>
              </a:rPr>
              <a:t> and </a:t>
            </a:r>
            <a:r>
              <a:rPr lang="es-CO" sz="1200" b="0" i="0" kern="1200" dirty="0" err="1">
                <a:solidFill>
                  <a:schemeClr val="tx1"/>
                </a:solidFill>
                <a:effectLst/>
                <a:latin typeface="+mn-lt"/>
                <a:ea typeface="+mn-ea"/>
                <a:cs typeface="+mn-cs"/>
              </a:rPr>
              <a:t>otoneurological</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exams</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assessed</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were</a:t>
            </a:r>
            <a:r>
              <a:rPr lang="es-CO" sz="1200" b="0" i="0" kern="1200" dirty="0">
                <a:solidFill>
                  <a:schemeClr val="tx1"/>
                </a:solidFill>
                <a:effectLst/>
                <a:latin typeface="+mn-lt"/>
                <a:ea typeface="+mn-ea"/>
                <a:cs typeface="+mn-cs"/>
              </a:rPr>
              <a:t> as </a:t>
            </a:r>
            <a:r>
              <a:rPr lang="es-CO" sz="1200" b="0" i="0" kern="1200" dirty="0" err="1">
                <a:solidFill>
                  <a:schemeClr val="tx1"/>
                </a:solidFill>
                <a:effectLst/>
                <a:latin typeface="+mn-lt"/>
                <a:ea typeface="+mn-ea"/>
                <a:cs typeface="+mn-cs"/>
              </a:rPr>
              <a:t>follows</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vestibulo</a:t>
            </a:r>
            <a:r>
              <a:rPr lang="es-CO" sz="1200" b="0" i="0" kern="1200" dirty="0">
                <a:solidFill>
                  <a:schemeClr val="tx1"/>
                </a:solidFill>
                <a:effectLst/>
                <a:latin typeface="+mn-lt"/>
                <a:ea typeface="+mn-ea"/>
                <a:cs typeface="+mn-cs"/>
              </a:rPr>
              <a:t>–ocular </a:t>
            </a:r>
            <a:r>
              <a:rPr lang="es-CO" sz="1200" b="0" i="0" kern="1200" dirty="0" err="1">
                <a:solidFill>
                  <a:schemeClr val="tx1"/>
                </a:solidFill>
                <a:effectLst/>
                <a:latin typeface="+mn-lt"/>
                <a:ea typeface="+mn-ea"/>
                <a:cs typeface="+mn-cs"/>
              </a:rPr>
              <a:t>reflex</a:t>
            </a:r>
            <a:r>
              <a:rPr lang="es-CO" sz="1200" b="0" i="0" kern="1200" dirty="0">
                <a:solidFill>
                  <a:schemeClr val="tx1"/>
                </a:solidFill>
                <a:effectLst/>
                <a:latin typeface="+mn-lt"/>
                <a:ea typeface="+mn-ea"/>
                <a:cs typeface="+mn-cs"/>
              </a:rPr>
              <a:t> (VOR) </a:t>
            </a:r>
            <a:r>
              <a:rPr lang="es-CO" sz="1200" b="0" i="0" kern="1200" dirty="0" err="1">
                <a:solidFill>
                  <a:schemeClr val="tx1"/>
                </a:solidFill>
                <a:effectLst/>
                <a:latin typeface="+mn-lt"/>
                <a:ea typeface="+mn-ea"/>
                <a:cs typeface="+mn-cs"/>
              </a:rPr>
              <a:t>static</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signs</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spontaneous</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nystagmus</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observation</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under</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Frenzel</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glasses</a:t>
            </a:r>
            <a:r>
              <a:rPr lang="es-CO" sz="1200" b="0" i="0" kern="1200" dirty="0">
                <a:solidFill>
                  <a:schemeClr val="tx1"/>
                </a:solidFill>
                <a:effectLst/>
                <a:latin typeface="+mn-lt"/>
                <a:ea typeface="+mn-ea"/>
                <a:cs typeface="+mn-cs"/>
              </a:rPr>
              <a:t>); VOR </a:t>
            </a:r>
            <a:r>
              <a:rPr lang="es-CO" sz="1200" b="0" i="0" kern="1200" dirty="0" err="1">
                <a:solidFill>
                  <a:schemeClr val="tx1"/>
                </a:solidFill>
                <a:effectLst/>
                <a:latin typeface="+mn-lt"/>
                <a:ea typeface="+mn-ea"/>
                <a:cs typeface="+mn-cs"/>
              </a:rPr>
              <a:t>dynamic</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signs</a:t>
            </a:r>
            <a:r>
              <a:rPr lang="es-CO" sz="1200" b="0" i="0" kern="1200" dirty="0">
                <a:solidFill>
                  <a:schemeClr val="tx1"/>
                </a:solidFill>
                <a:effectLst/>
                <a:latin typeface="+mn-lt"/>
                <a:ea typeface="+mn-ea"/>
                <a:cs typeface="+mn-cs"/>
              </a:rPr>
              <a:t> (head impulse test, </a:t>
            </a:r>
            <a:r>
              <a:rPr lang="es-CO" sz="1200" b="0" i="0" kern="1200" dirty="0" err="1">
                <a:solidFill>
                  <a:schemeClr val="tx1"/>
                </a:solidFill>
                <a:effectLst/>
                <a:latin typeface="+mn-lt"/>
                <a:ea typeface="+mn-ea"/>
                <a:cs typeface="+mn-cs"/>
              </a:rPr>
              <a:t>repeated</a:t>
            </a:r>
            <a:r>
              <a:rPr lang="es-CO" sz="1200" b="0" i="0" kern="1200" dirty="0">
                <a:solidFill>
                  <a:schemeClr val="tx1"/>
                </a:solidFill>
                <a:effectLst/>
                <a:latin typeface="+mn-lt"/>
                <a:ea typeface="+mn-ea"/>
                <a:cs typeface="+mn-cs"/>
              </a:rPr>
              <a:t> 20 times </a:t>
            </a:r>
            <a:r>
              <a:rPr lang="es-CO" sz="1200" b="0" i="0" kern="1200" dirty="0" err="1">
                <a:solidFill>
                  <a:schemeClr val="tx1"/>
                </a:solidFill>
                <a:effectLst/>
                <a:latin typeface="+mn-lt"/>
                <a:ea typeface="+mn-ea"/>
                <a:cs typeface="+mn-cs"/>
              </a:rPr>
              <a:t>for</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each</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side</a:t>
            </a:r>
            <a:r>
              <a:rPr lang="es-CO" sz="1200" b="0" i="0" kern="1200" dirty="0">
                <a:solidFill>
                  <a:schemeClr val="tx1"/>
                </a:solidFill>
                <a:effectLst/>
                <a:latin typeface="+mn-lt"/>
                <a:ea typeface="+mn-ea"/>
                <a:cs typeface="+mn-cs"/>
              </a:rPr>
              <a:t> in a </a:t>
            </a:r>
            <a:r>
              <a:rPr lang="es-CO" sz="1200" b="0" i="0" kern="1200" dirty="0" err="1">
                <a:solidFill>
                  <a:schemeClr val="tx1"/>
                </a:solidFill>
                <a:effectLst/>
                <a:latin typeface="+mn-lt"/>
                <a:ea typeface="+mn-ea"/>
                <a:cs typeface="+mn-cs"/>
              </a:rPr>
              <a:t>random</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order</a:t>
            </a:r>
            <a:r>
              <a:rPr lang="es-CO" sz="1200" b="0" i="0" kern="1200" dirty="0">
                <a:solidFill>
                  <a:schemeClr val="tx1"/>
                </a:solidFill>
                <a:effectLst/>
                <a:latin typeface="+mn-lt"/>
                <a:ea typeface="+mn-ea"/>
                <a:cs typeface="+mn-cs"/>
              </a:rPr>
              <a:t>) (</a:t>
            </a:r>
            <a:r>
              <a:rPr lang="es-CO" sz="1200" b="0" i="0" u="none" strike="noStrike" kern="1200" dirty="0">
                <a:solidFill>
                  <a:schemeClr val="tx1"/>
                </a:solidFill>
                <a:effectLst/>
                <a:latin typeface="+mn-lt"/>
                <a:ea typeface="+mn-ea"/>
                <a:cs typeface="+mn-cs"/>
                <a:hlinkClick r:id="rId3"/>
              </a:rPr>
              <a:t>6</a:t>
            </a:r>
            <a:r>
              <a:rPr lang="es-CO" sz="1200" b="0" i="0" kern="1200" dirty="0">
                <a:solidFill>
                  <a:schemeClr val="tx1"/>
                </a:solidFill>
                <a:effectLst/>
                <a:latin typeface="+mn-lt"/>
                <a:ea typeface="+mn-ea"/>
                <a:cs typeface="+mn-cs"/>
              </a:rPr>
              <a:t>); VOR </a:t>
            </a:r>
            <a:r>
              <a:rPr lang="es-CO" sz="1200" b="0" i="0" kern="1200" dirty="0" err="1">
                <a:solidFill>
                  <a:schemeClr val="tx1"/>
                </a:solidFill>
                <a:effectLst/>
                <a:latin typeface="+mn-lt"/>
                <a:ea typeface="+mn-ea"/>
                <a:cs typeface="+mn-cs"/>
              </a:rPr>
              <a:t>cancelation</a:t>
            </a:r>
            <a:r>
              <a:rPr lang="es-CO" sz="1200" b="0" i="0" kern="1200" dirty="0">
                <a:solidFill>
                  <a:schemeClr val="tx1"/>
                </a:solidFill>
                <a:effectLst/>
                <a:latin typeface="+mn-lt"/>
                <a:ea typeface="+mn-ea"/>
                <a:cs typeface="+mn-cs"/>
              </a:rPr>
              <a:t>; and test of </a:t>
            </a:r>
            <a:r>
              <a:rPr lang="es-CO" sz="1200" b="0" i="0" kern="1200" dirty="0" err="1">
                <a:solidFill>
                  <a:schemeClr val="tx1"/>
                </a:solidFill>
                <a:effectLst/>
                <a:latin typeface="+mn-lt"/>
                <a:ea typeface="+mn-ea"/>
                <a:cs typeface="+mn-cs"/>
              </a:rPr>
              <a:t>skew</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deviation</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by</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means</a:t>
            </a:r>
            <a:r>
              <a:rPr lang="es-CO" sz="1200" b="0" i="0" kern="1200" dirty="0">
                <a:solidFill>
                  <a:schemeClr val="tx1"/>
                </a:solidFill>
                <a:effectLst/>
                <a:latin typeface="+mn-lt"/>
                <a:ea typeface="+mn-ea"/>
                <a:cs typeface="+mn-cs"/>
              </a:rPr>
              <a:t> of </a:t>
            </a:r>
            <a:r>
              <a:rPr lang="es-CO" sz="1200" b="0" i="0" kern="1200" dirty="0" err="1">
                <a:solidFill>
                  <a:schemeClr val="tx1"/>
                </a:solidFill>
                <a:effectLst/>
                <a:latin typeface="+mn-lt"/>
                <a:ea typeface="+mn-ea"/>
                <a:cs typeface="+mn-cs"/>
              </a:rPr>
              <a:t>cover</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cross-cover</a:t>
            </a:r>
            <a:r>
              <a:rPr lang="es-CO" sz="1200" b="0" i="0" kern="1200" dirty="0">
                <a:solidFill>
                  <a:schemeClr val="tx1"/>
                </a:solidFill>
                <a:effectLst/>
                <a:latin typeface="+mn-lt"/>
                <a:ea typeface="+mn-ea"/>
                <a:cs typeface="+mn-cs"/>
              </a:rPr>
              <a:t> test (</a:t>
            </a:r>
            <a:r>
              <a:rPr lang="es-CO" sz="1200" b="0" i="0" u="none" strike="noStrike" kern="1200" dirty="0">
                <a:solidFill>
                  <a:schemeClr val="tx1"/>
                </a:solidFill>
                <a:effectLst/>
                <a:latin typeface="+mn-lt"/>
                <a:ea typeface="+mn-ea"/>
                <a:cs typeface="+mn-cs"/>
                <a:hlinkClick r:id="rId4"/>
              </a:rPr>
              <a:t>7</a:t>
            </a:r>
            <a:r>
              <a:rPr lang="es-CO" sz="1200" b="0" i="0" kern="1200" dirty="0">
                <a:solidFill>
                  <a:schemeClr val="tx1"/>
                </a:solidFill>
                <a:effectLst/>
                <a:latin typeface="+mn-lt"/>
                <a:ea typeface="+mn-ea"/>
                <a:cs typeface="+mn-cs"/>
              </a:rPr>
              <a:t>, </a:t>
            </a:r>
            <a:r>
              <a:rPr lang="es-CO" sz="1200" b="0" i="0" u="none" strike="noStrike" kern="1200" dirty="0">
                <a:solidFill>
                  <a:schemeClr val="tx1"/>
                </a:solidFill>
                <a:effectLst/>
                <a:latin typeface="+mn-lt"/>
                <a:ea typeface="+mn-ea"/>
                <a:cs typeface="+mn-cs"/>
                <a:hlinkClick r:id="rId5"/>
              </a:rPr>
              <a:t>8</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Static</a:t>
            </a:r>
            <a:r>
              <a:rPr lang="es-CO" sz="1200" b="0" i="0" kern="1200" dirty="0">
                <a:solidFill>
                  <a:schemeClr val="tx1"/>
                </a:solidFill>
                <a:effectLst/>
                <a:latin typeface="+mn-lt"/>
                <a:ea typeface="+mn-ea"/>
                <a:cs typeface="+mn-cs"/>
              </a:rPr>
              <a:t> and </a:t>
            </a:r>
            <a:r>
              <a:rPr lang="es-CO" sz="1200" b="0" i="0" kern="1200" dirty="0" err="1">
                <a:solidFill>
                  <a:schemeClr val="tx1"/>
                </a:solidFill>
                <a:effectLst/>
                <a:latin typeface="+mn-lt"/>
                <a:ea typeface="+mn-ea"/>
                <a:cs typeface="+mn-cs"/>
              </a:rPr>
              <a:t>dynamic</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signs</a:t>
            </a:r>
            <a:r>
              <a:rPr lang="es-CO" sz="1200" b="0" i="0" kern="1200" dirty="0">
                <a:solidFill>
                  <a:schemeClr val="tx1"/>
                </a:solidFill>
                <a:effectLst/>
                <a:latin typeface="+mn-lt"/>
                <a:ea typeface="+mn-ea"/>
                <a:cs typeface="+mn-cs"/>
              </a:rPr>
              <a:t> of </a:t>
            </a:r>
            <a:r>
              <a:rPr lang="es-CO" sz="1200" b="0" i="0" kern="1200" dirty="0" err="1">
                <a:solidFill>
                  <a:schemeClr val="tx1"/>
                </a:solidFill>
                <a:effectLst/>
                <a:latin typeface="+mn-lt"/>
                <a:ea typeface="+mn-ea"/>
                <a:cs typeface="+mn-cs"/>
              </a:rPr>
              <a:t>vestibulo-spinal</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reflex</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deviation</a:t>
            </a:r>
            <a:r>
              <a:rPr lang="es-CO" sz="1200" b="0" i="0" kern="1200" dirty="0">
                <a:solidFill>
                  <a:schemeClr val="tx1"/>
                </a:solidFill>
                <a:effectLst/>
                <a:latin typeface="+mn-lt"/>
                <a:ea typeface="+mn-ea"/>
                <a:cs typeface="+mn-cs"/>
              </a:rPr>
              <a:t> in </a:t>
            </a:r>
            <a:r>
              <a:rPr lang="es-CO" sz="1200" b="0" i="0" kern="1200" dirty="0" err="1">
                <a:solidFill>
                  <a:schemeClr val="tx1"/>
                </a:solidFill>
                <a:effectLst/>
                <a:latin typeface="+mn-lt"/>
                <a:ea typeface="+mn-ea"/>
                <a:cs typeface="+mn-cs"/>
              </a:rPr>
              <a:t>Bárány’s</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pointing</a:t>
            </a:r>
            <a:r>
              <a:rPr lang="es-CO" sz="1200" b="0" i="0" kern="1200" dirty="0">
                <a:solidFill>
                  <a:schemeClr val="tx1"/>
                </a:solidFill>
                <a:effectLst/>
                <a:latin typeface="+mn-lt"/>
                <a:ea typeface="+mn-ea"/>
                <a:cs typeface="+mn-cs"/>
              </a:rPr>
              <a:t> test; </a:t>
            </a:r>
            <a:r>
              <a:rPr lang="es-CO" sz="1200" b="0" i="0" kern="1200" dirty="0" err="1">
                <a:solidFill>
                  <a:schemeClr val="tx1"/>
                </a:solidFill>
                <a:effectLst/>
                <a:latin typeface="+mn-lt"/>
                <a:ea typeface="+mn-ea"/>
                <a:cs typeface="+mn-cs"/>
              </a:rPr>
              <a:t>Romberg</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sign</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Fukuda</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stepping</a:t>
            </a:r>
            <a:r>
              <a:rPr lang="es-CO" sz="1200" b="0" i="0" kern="1200" dirty="0">
                <a:solidFill>
                  <a:schemeClr val="tx1"/>
                </a:solidFill>
                <a:effectLst/>
                <a:latin typeface="+mn-lt"/>
                <a:ea typeface="+mn-ea"/>
                <a:cs typeface="+mn-cs"/>
              </a:rPr>
              <a:t> test; </a:t>
            </a:r>
            <a:r>
              <a:rPr lang="es-CO" sz="1200" b="0" i="0" kern="1200" dirty="0" err="1">
                <a:solidFill>
                  <a:schemeClr val="tx1"/>
                </a:solidFill>
                <a:effectLst/>
                <a:latin typeface="+mn-lt"/>
                <a:ea typeface="+mn-ea"/>
                <a:cs typeface="+mn-cs"/>
              </a:rPr>
              <a:t>tandem</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gait</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positional</a:t>
            </a:r>
            <a:r>
              <a:rPr lang="es-CO" sz="1200" b="0" i="0" kern="1200" dirty="0">
                <a:solidFill>
                  <a:schemeClr val="tx1"/>
                </a:solidFill>
                <a:effectLst/>
                <a:latin typeface="+mn-lt"/>
                <a:ea typeface="+mn-ea"/>
                <a:cs typeface="+mn-cs"/>
              </a:rPr>
              <a:t> </a:t>
            </a:r>
            <a:r>
              <a:rPr lang="es-CO" sz="1200" b="0" i="0" kern="1200" dirty="0" err="1">
                <a:solidFill>
                  <a:schemeClr val="tx1"/>
                </a:solidFill>
                <a:effectLst/>
                <a:latin typeface="+mn-lt"/>
                <a:ea typeface="+mn-ea"/>
                <a:cs typeface="+mn-cs"/>
              </a:rPr>
              <a:t>Dix</a:t>
            </a:r>
            <a:r>
              <a:rPr lang="es-CO" sz="1200" b="0" i="0" kern="1200" dirty="0">
                <a:solidFill>
                  <a:schemeClr val="tx1"/>
                </a:solidFill>
                <a:effectLst/>
                <a:latin typeface="+mn-lt"/>
                <a:ea typeface="+mn-ea"/>
                <a:cs typeface="+mn-cs"/>
              </a:rPr>
              <a:t>–</a:t>
            </a:r>
            <a:r>
              <a:rPr lang="es-CO" sz="1200" b="0" i="0" kern="1200" dirty="0" err="1">
                <a:solidFill>
                  <a:schemeClr val="tx1"/>
                </a:solidFill>
                <a:effectLst/>
                <a:latin typeface="+mn-lt"/>
                <a:ea typeface="+mn-ea"/>
                <a:cs typeface="+mn-cs"/>
              </a:rPr>
              <a:t>Hallpike</a:t>
            </a:r>
            <a:r>
              <a:rPr lang="es-CO" sz="1200" b="0" i="0" kern="1200" dirty="0">
                <a:solidFill>
                  <a:schemeClr val="tx1"/>
                </a:solidFill>
                <a:effectLst/>
                <a:latin typeface="+mn-lt"/>
                <a:ea typeface="+mn-ea"/>
                <a:cs typeface="+mn-cs"/>
              </a:rPr>
              <a:t> and roll </a:t>
            </a:r>
            <a:r>
              <a:rPr lang="es-CO" sz="1200" b="0" i="0" kern="1200" dirty="0" err="1">
                <a:solidFill>
                  <a:schemeClr val="tx1"/>
                </a:solidFill>
                <a:effectLst/>
                <a:latin typeface="+mn-lt"/>
                <a:ea typeface="+mn-ea"/>
                <a:cs typeface="+mn-cs"/>
              </a:rPr>
              <a:t>tests</a:t>
            </a:r>
            <a:endParaRPr lang="es-CO" dirty="0"/>
          </a:p>
        </p:txBody>
      </p:sp>
      <p:sp>
        <p:nvSpPr>
          <p:cNvPr id="4" name="Marcador de número de diapositiva 3"/>
          <p:cNvSpPr>
            <a:spLocks noGrp="1"/>
          </p:cNvSpPr>
          <p:nvPr>
            <p:ph type="sldNum" sz="quarter" idx="10"/>
          </p:nvPr>
        </p:nvSpPr>
        <p:spPr/>
        <p:txBody>
          <a:bodyPr/>
          <a:lstStyle/>
          <a:p>
            <a:fld id="{093FC1BA-D0AF-49AD-9BF8-4A6939245615}" type="slidenum">
              <a:rPr lang="es-CO" smtClean="0"/>
              <a:t>46</a:t>
            </a:fld>
            <a:endParaRPr lang="es-CO"/>
          </a:p>
        </p:txBody>
      </p:sp>
    </p:spTree>
    <p:extLst>
      <p:ext uri="{BB962C8B-B14F-4D97-AF65-F5344CB8AC3E}">
        <p14:creationId xmlns:p14="http://schemas.microsoft.com/office/powerpoint/2010/main" val="18132854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Se incluyeron pacientes con al menos un factor de riesgo de accidente cerebrovascular (tabaquismo,</a:t>
            </a:r>
          </a:p>
          <a:p>
            <a:r>
              <a:rPr lang="es-CO" dirty="0"/>
              <a:t>hipertensión, diabetes, hiperlipidemia, fibrilación auricular, eclampsia,</a:t>
            </a:r>
          </a:p>
          <a:p>
            <a:r>
              <a:rPr lang="es-CO" dirty="0"/>
              <a:t>estado de </a:t>
            </a:r>
            <a:r>
              <a:rPr lang="es-CO" dirty="0" err="1"/>
              <a:t>hipercoagulabilidad</a:t>
            </a:r>
            <a:r>
              <a:rPr lang="es-CO" dirty="0"/>
              <a:t>, traumatismo cervical reciente o accidente cerebrovascular previo o</a:t>
            </a:r>
          </a:p>
          <a:p>
            <a:r>
              <a:rPr lang="es-CO" dirty="0"/>
              <a:t>infarto de miocardio).</a:t>
            </a:r>
          </a:p>
          <a:p>
            <a:endParaRPr lang="es-CO" dirty="0"/>
          </a:p>
        </p:txBody>
      </p:sp>
      <p:sp>
        <p:nvSpPr>
          <p:cNvPr id="4" name="Marcador de número de diapositiva 3"/>
          <p:cNvSpPr>
            <a:spLocks noGrp="1"/>
          </p:cNvSpPr>
          <p:nvPr>
            <p:ph type="sldNum" sz="quarter" idx="10"/>
          </p:nvPr>
        </p:nvSpPr>
        <p:spPr/>
        <p:txBody>
          <a:bodyPr/>
          <a:lstStyle/>
          <a:p>
            <a:fld id="{093FC1BA-D0AF-49AD-9BF8-4A6939245615}" type="slidenum">
              <a:rPr lang="es-CO" smtClean="0"/>
              <a:t>47</a:t>
            </a:fld>
            <a:endParaRPr lang="es-CO"/>
          </a:p>
        </p:txBody>
      </p:sp>
    </p:spTree>
    <p:extLst>
      <p:ext uri="{BB962C8B-B14F-4D97-AF65-F5344CB8AC3E}">
        <p14:creationId xmlns:p14="http://schemas.microsoft.com/office/powerpoint/2010/main" val="38185555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err="1"/>
              <a:t>acronimo</a:t>
            </a:r>
            <a:endParaRPr lang="es-CO" dirty="0"/>
          </a:p>
        </p:txBody>
      </p:sp>
      <p:sp>
        <p:nvSpPr>
          <p:cNvPr id="4" name="Marcador de número de diapositiva 3"/>
          <p:cNvSpPr>
            <a:spLocks noGrp="1"/>
          </p:cNvSpPr>
          <p:nvPr>
            <p:ph type="sldNum" sz="quarter" idx="10"/>
          </p:nvPr>
        </p:nvSpPr>
        <p:spPr/>
        <p:txBody>
          <a:bodyPr/>
          <a:lstStyle/>
          <a:p>
            <a:fld id="{093FC1BA-D0AF-49AD-9BF8-4A6939245615}" type="slidenum">
              <a:rPr lang="es-CO" smtClean="0"/>
              <a:t>48</a:t>
            </a:fld>
            <a:endParaRPr lang="es-CO"/>
          </a:p>
        </p:txBody>
      </p:sp>
    </p:spTree>
    <p:extLst>
      <p:ext uri="{BB962C8B-B14F-4D97-AF65-F5344CB8AC3E}">
        <p14:creationId xmlns:p14="http://schemas.microsoft.com/office/powerpoint/2010/main" val="13642161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b="1" dirty="0"/>
              <a:t>Hit anormal en NV</a:t>
            </a:r>
          </a:p>
          <a:p>
            <a:r>
              <a:rPr lang="es-CO" dirty="0"/>
              <a:t>reflejo vestíbulo-ocular horizontal.</a:t>
            </a:r>
          </a:p>
          <a:p>
            <a:r>
              <a:rPr lang="en-US" sz="1200" b="0" i="0" u="none" strike="noStrike" kern="1200" baseline="0" dirty="0">
                <a:solidFill>
                  <a:schemeClr val="tx1"/>
                </a:solidFill>
                <a:latin typeface="+mn-lt"/>
                <a:ea typeface="+mn-ea"/>
                <a:cs typeface="+mn-cs"/>
              </a:rPr>
              <a:t>1988 by </a:t>
            </a:r>
            <a:r>
              <a:rPr lang="en-US" sz="1200" b="0" i="0" u="none" strike="noStrike" kern="1200" baseline="0" dirty="0" err="1">
                <a:solidFill>
                  <a:schemeClr val="tx1"/>
                </a:solidFill>
                <a:latin typeface="+mn-lt"/>
                <a:ea typeface="+mn-ea"/>
                <a:cs typeface="+mn-cs"/>
              </a:rPr>
              <a:t>Halmagyi</a:t>
            </a:r>
            <a:r>
              <a:rPr lang="en-US" sz="1200" b="0" i="0" u="none" strike="noStrike" kern="1200" baseline="0" dirty="0">
                <a:solidFill>
                  <a:schemeClr val="tx1"/>
                </a:solidFill>
                <a:latin typeface="+mn-lt"/>
                <a:ea typeface="+mn-ea"/>
                <a:cs typeface="+mn-cs"/>
              </a:rPr>
              <a:t> and </a:t>
            </a:r>
            <a:r>
              <a:rPr lang="en-US" sz="1200" b="0" i="0" u="none" strike="noStrike" kern="1200" baseline="0" dirty="0" err="1">
                <a:solidFill>
                  <a:schemeClr val="tx1"/>
                </a:solidFill>
                <a:latin typeface="+mn-lt"/>
                <a:ea typeface="+mn-ea"/>
                <a:cs typeface="+mn-cs"/>
              </a:rPr>
              <a:t>Curthoys</a:t>
            </a:r>
            <a:r>
              <a:rPr lang="en-US" sz="1200" b="0" i="0" u="none" strike="noStrike" kern="1200" baseline="0" dirty="0">
                <a:solidFill>
                  <a:schemeClr val="tx1"/>
                </a:solidFill>
                <a:latin typeface="+mn-lt"/>
                <a:ea typeface="+mn-ea"/>
                <a:cs typeface="+mn-cs"/>
              </a:rPr>
              <a:t> as a bedside test for </a:t>
            </a:r>
            <a:r>
              <a:rPr lang="es-CO" sz="1200" b="0" i="0" u="none" strike="noStrike" kern="1200" baseline="0" dirty="0" err="1">
                <a:solidFill>
                  <a:schemeClr val="tx1"/>
                </a:solidFill>
                <a:latin typeface="+mn-lt"/>
                <a:ea typeface="+mn-ea"/>
                <a:cs typeface="+mn-cs"/>
              </a:rPr>
              <a:t>peripheral</a:t>
            </a:r>
            <a:r>
              <a:rPr lang="es-CO" sz="1200" b="0" i="0" u="none" strike="noStrike" kern="1200" baseline="0" dirty="0">
                <a:solidFill>
                  <a:schemeClr val="tx1"/>
                </a:solidFill>
                <a:latin typeface="+mn-lt"/>
                <a:ea typeface="+mn-ea"/>
                <a:cs typeface="+mn-cs"/>
              </a:rPr>
              <a:t> vestibular </a:t>
            </a:r>
            <a:r>
              <a:rPr lang="es-CO" sz="1200" b="0" i="0" u="none" strike="noStrike" kern="1200" baseline="0" dirty="0" err="1">
                <a:solidFill>
                  <a:schemeClr val="tx1"/>
                </a:solidFill>
                <a:latin typeface="+mn-lt"/>
                <a:ea typeface="+mn-ea"/>
                <a:cs typeface="+mn-cs"/>
              </a:rPr>
              <a:t>disease</a:t>
            </a:r>
            <a:endParaRPr lang="es-CO"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normal VOR by h-HIT strongly indicates a central localization, but an abnormal VOR is a weaker predictor of a peripheral localization</a:t>
            </a:r>
          </a:p>
          <a:p>
            <a:endParaRPr lang="en-US" sz="1200" b="0" i="0" u="none" strike="noStrike" kern="1200" baseline="0" dirty="0">
              <a:solidFill>
                <a:schemeClr val="tx1"/>
              </a:solidFill>
              <a:latin typeface="+mn-lt"/>
              <a:ea typeface="+mn-ea"/>
              <a:cs typeface="+mn-cs"/>
            </a:endParaRPr>
          </a:p>
          <a:p>
            <a:r>
              <a:rPr lang="es-CO" dirty="0"/>
              <a:t>La prueba del empuje de la cabeza es una prueba simple de cabecera del reflejo vestíbulo-ocular horizontal.2</a:t>
            </a:r>
          </a:p>
          <a:p>
            <a:r>
              <a:rPr lang="es-CO" dirty="0"/>
              <a:t>Se realiza agarrando la cabeza del paciente y aplicando una breve, pequeña amplitud,</a:t>
            </a:r>
          </a:p>
          <a:p>
            <a:r>
              <a:rPr lang="es-CO" dirty="0"/>
              <a:t>giro de la cabeza de alta aceleración, primero a un lado y luego al otro. Para comenzar, el</a:t>
            </a:r>
          </a:p>
          <a:p>
            <a:r>
              <a:rPr lang="es-CO" dirty="0"/>
              <a:t>los ojos deben estar a unos 10 grados de distancia de la posición primaria en la órbita para que después</a:t>
            </a:r>
          </a:p>
          <a:p>
            <a:r>
              <a:rPr lang="es-CO" dirty="0"/>
              <a:t>un giro de cabeza de 10 grados, los ojos estarán cerca de la posición primaria. El paciente se fija</a:t>
            </a:r>
          </a:p>
          <a:p>
            <a:r>
              <a:rPr lang="es-CO" dirty="0"/>
              <a:t>en la nariz del examinador y el examinador busca movimientos oculares correctivos rápidos</a:t>
            </a:r>
          </a:p>
          <a:p>
            <a:r>
              <a:rPr lang="es-CO" dirty="0"/>
              <a:t>(</a:t>
            </a:r>
            <a:r>
              <a:rPr lang="es-CO" dirty="0" err="1"/>
              <a:t>Saccades</a:t>
            </a:r>
            <a:r>
              <a:rPr lang="es-CO" dirty="0"/>
              <a:t>), que son un signo de disminución de la respuesta vestibular (es decir, los ojos se mueven con</a:t>
            </a:r>
          </a:p>
          <a:p>
            <a:r>
              <a:rPr lang="es-CO" dirty="0"/>
              <a:t>la cabeza en lugar de permanecer fijo en la nariz). Si los movimientos sacros de "recuperación" ocurren después de la cabeza</a:t>
            </a:r>
          </a:p>
          <a:p>
            <a:r>
              <a:rPr lang="es-CO" dirty="0"/>
              <a:t>empuja en una dirección pero no después de aquellas en la otra dirección, esto indica la</a:t>
            </a:r>
          </a:p>
          <a:p>
            <a:r>
              <a:rPr lang="es-CO" dirty="0"/>
              <a:t>presencia de una lesión vestibular periférica en ese lado (en el laberinto o en el octavo nervio)</a:t>
            </a:r>
          </a:p>
          <a:p>
            <a:r>
              <a:rPr lang="es-CO" dirty="0"/>
              <a:t>incluyendo la zona de entrada de la raíz en el tallo cerebral).</a:t>
            </a:r>
          </a:p>
          <a:p>
            <a:endParaRPr lang="en-US" sz="1200" b="0" i="0" u="none" strike="noStrike" kern="1200" baseline="0" dirty="0">
              <a:solidFill>
                <a:schemeClr val="tx1"/>
              </a:solidFill>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093FC1BA-D0AF-49AD-9BF8-4A6939245615}" type="slidenum">
              <a:rPr lang="es-CO" smtClean="0"/>
              <a:t>49</a:t>
            </a:fld>
            <a:endParaRPr lang="es-CO"/>
          </a:p>
        </p:txBody>
      </p:sp>
    </p:spTree>
    <p:extLst>
      <p:ext uri="{BB962C8B-B14F-4D97-AF65-F5344CB8AC3E}">
        <p14:creationId xmlns:p14="http://schemas.microsoft.com/office/powerpoint/2010/main" val="41604678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vestibular-ocular reflex (VOR) through the</a:t>
            </a:r>
          </a:p>
          <a:p>
            <a:r>
              <a:rPr lang="es-CO" sz="1200" b="0" i="0" u="none" strike="noStrike" kern="1200" baseline="0" dirty="0">
                <a:solidFill>
                  <a:schemeClr val="tx1"/>
                </a:solidFill>
                <a:latin typeface="+mn-lt"/>
                <a:ea typeface="+mn-ea"/>
                <a:cs typeface="+mn-cs"/>
              </a:rPr>
              <a:t>horizontal head impulse test</a:t>
            </a:r>
          </a:p>
          <a:p>
            <a:r>
              <a:rPr lang="en-US" sz="1200" b="0" i="0" u="none" strike="noStrike" kern="1200" baseline="0" dirty="0">
                <a:solidFill>
                  <a:schemeClr val="tx1"/>
                </a:solidFill>
                <a:latin typeface="+mn-lt"/>
                <a:ea typeface="+mn-ea"/>
                <a:cs typeface="+mn-cs"/>
              </a:rPr>
              <a:t>This test was first described in</a:t>
            </a:r>
          </a:p>
          <a:p>
            <a:r>
              <a:rPr lang="es-CO" sz="1200" b="0" i="0" u="none" strike="noStrike" kern="1200" baseline="0" dirty="0" err="1">
                <a:solidFill>
                  <a:schemeClr val="tx1"/>
                </a:solidFill>
                <a:latin typeface="+mn-lt"/>
                <a:ea typeface="+mn-ea"/>
                <a:cs typeface="+mn-cs"/>
              </a:rPr>
              <a:t>The</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sign’s</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diagnostic</a:t>
            </a:r>
            <a:endParaRPr lang="es-CO"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usefulness is diluted principally by the fact that some patients</a:t>
            </a:r>
          </a:p>
          <a:p>
            <a:r>
              <a:rPr lang="en-US" sz="1200" b="0" i="0" u="none" strike="noStrike" kern="1200" baseline="0" dirty="0">
                <a:solidFill>
                  <a:schemeClr val="tx1"/>
                </a:solidFill>
                <a:latin typeface="+mn-lt"/>
                <a:ea typeface="+mn-ea"/>
                <a:cs typeface="+mn-cs"/>
              </a:rPr>
              <a:t>with abnormal h-HIT (implying APV) actually harbor lateral</a:t>
            </a:r>
          </a:p>
          <a:p>
            <a:r>
              <a:rPr lang="es-CO" sz="1200" b="0" i="0" u="none" strike="noStrike" kern="1200" baseline="0" dirty="0" err="1">
                <a:solidFill>
                  <a:schemeClr val="tx1"/>
                </a:solidFill>
                <a:latin typeface="+mn-lt"/>
                <a:ea typeface="+mn-ea"/>
                <a:cs typeface="+mn-cs"/>
              </a:rPr>
              <a:t>pontine</a:t>
            </a:r>
            <a:r>
              <a:rPr lang="es-CO" sz="1200" b="0" i="0" u="none" strike="noStrike" kern="1200" baseline="0" dirty="0">
                <a:solidFill>
                  <a:schemeClr val="tx1"/>
                </a:solidFill>
                <a:latin typeface="+mn-lt"/>
                <a:ea typeface="+mn-ea"/>
                <a:cs typeface="+mn-cs"/>
              </a:rPr>
              <a:t> strokes.6</a:t>
            </a:r>
          </a:p>
          <a:p>
            <a:endParaRPr lang="es-CO" sz="1200" b="0" i="0" u="none" strike="noStrike" kern="1200" baseline="0" dirty="0">
              <a:solidFill>
                <a:schemeClr val="tx1"/>
              </a:solidFill>
              <a:latin typeface="+mn-lt"/>
              <a:ea typeface="+mn-ea"/>
              <a:cs typeface="+mn-cs"/>
            </a:endParaRPr>
          </a:p>
          <a:p>
            <a:endParaRPr lang="es-CO" dirty="0"/>
          </a:p>
          <a:p>
            <a:r>
              <a:rPr lang="es-CO" dirty="0"/>
              <a:t>Un impulso positivo</a:t>
            </a:r>
          </a:p>
          <a:p>
            <a:r>
              <a:rPr lang="es-CO" dirty="0"/>
              <a:t>puede ocurrir una prueba con un infarto de tronco encefálico que</a:t>
            </a:r>
          </a:p>
          <a:p>
            <a:r>
              <a:rPr lang="es-CO" dirty="0"/>
              <a:t>la zona de entrada de la raíz del octavo nervio,</a:t>
            </a:r>
          </a:p>
          <a:p>
            <a:r>
              <a:rPr lang="es-CO" dirty="0"/>
              <a:t>pero invariablemente, habrá otros signos asociados</a:t>
            </a:r>
          </a:p>
          <a:p>
            <a:r>
              <a:rPr lang="es-CO" dirty="0"/>
              <a:t>del tallo cerebral lateral (p. ej., síndrome de </a:t>
            </a:r>
            <a:r>
              <a:rPr lang="es-CO" dirty="0" err="1"/>
              <a:t>Horner</a:t>
            </a:r>
            <a:r>
              <a:rPr lang="es-CO" dirty="0"/>
              <a:t>,</a:t>
            </a:r>
          </a:p>
          <a:p>
            <a:r>
              <a:rPr lang="es-CO" dirty="0"/>
              <a:t>entumecimiento y debilidad facial, </a:t>
            </a:r>
            <a:r>
              <a:rPr lang="es-CO" dirty="0" err="1"/>
              <a:t>hemiataxia</a:t>
            </a:r>
            <a:r>
              <a:rPr lang="es-CO" dirty="0"/>
              <a:t> y disartria)</a:t>
            </a:r>
          </a:p>
        </p:txBody>
      </p:sp>
      <p:sp>
        <p:nvSpPr>
          <p:cNvPr id="4" name="Marcador de número de diapositiva 3"/>
          <p:cNvSpPr>
            <a:spLocks noGrp="1"/>
          </p:cNvSpPr>
          <p:nvPr>
            <p:ph type="sldNum" sz="quarter" idx="10"/>
          </p:nvPr>
        </p:nvSpPr>
        <p:spPr/>
        <p:txBody>
          <a:bodyPr/>
          <a:lstStyle/>
          <a:p>
            <a:fld id="{093FC1BA-D0AF-49AD-9BF8-4A6939245615}" type="slidenum">
              <a:rPr lang="es-CO" smtClean="0"/>
              <a:t>50</a:t>
            </a:fld>
            <a:endParaRPr lang="es-CO"/>
          </a:p>
        </p:txBody>
      </p:sp>
    </p:spTree>
    <p:extLst>
      <p:ext uri="{BB962C8B-B14F-4D97-AF65-F5344CB8AC3E}">
        <p14:creationId xmlns:p14="http://schemas.microsoft.com/office/powerpoint/2010/main" val="41815611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NV:</a:t>
            </a:r>
            <a:r>
              <a:rPr lang="es-CO" sz="1200" b="0" i="0" u="none" strike="noStrike" kern="1200" baseline="0" dirty="0">
                <a:solidFill>
                  <a:schemeClr val="tx1"/>
                </a:solidFill>
                <a:latin typeface="+mn-lt"/>
                <a:ea typeface="+mn-ea"/>
                <a:cs typeface="+mn-cs"/>
              </a:rPr>
              <a:t>Casos de neuritis vestibular presentes</a:t>
            </a:r>
          </a:p>
          <a:p>
            <a:r>
              <a:rPr lang="es-CO" sz="1200" b="0" i="0" u="none" strike="noStrike" kern="1200" baseline="0" dirty="0">
                <a:solidFill>
                  <a:schemeClr val="tx1"/>
                </a:solidFill>
                <a:latin typeface="+mn-lt"/>
                <a:ea typeface="+mn-ea"/>
                <a:cs typeface="+mn-cs"/>
              </a:rPr>
              <a:t>con nistagmo espontáneo característico que es tanto horizontal como rotatorio, tiene</a:t>
            </a:r>
          </a:p>
          <a:p>
            <a:r>
              <a:rPr lang="es-CO" sz="1200" b="0" i="0" u="none" strike="noStrike" kern="1200" baseline="0" dirty="0">
                <a:solidFill>
                  <a:schemeClr val="tx1"/>
                </a:solidFill>
                <a:latin typeface="+mn-lt"/>
                <a:ea typeface="+mn-ea"/>
                <a:cs typeface="+mn-cs"/>
              </a:rPr>
              <a:t>una fase rápida dirigida hacia el oído no afectado, y mejora con la fijación</a:t>
            </a:r>
          </a:p>
          <a:p>
            <a:r>
              <a:rPr lang="es-CO" sz="1200" b="0" i="0" u="none" strike="noStrike" kern="1200" baseline="0" dirty="0">
                <a:solidFill>
                  <a:schemeClr val="tx1"/>
                </a:solidFill>
                <a:latin typeface="+mn-lt"/>
                <a:ea typeface="+mn-ea"/>
                <a:cs typeface="+mn-cs"/>
              </a:rPr>
              <a:t>donde el componente horizontal del nistagmo late en el</a:t>
            </a:r>
          </a:p>
          <a:p>
            <a:r>
              <a:rPr lang="es-CO" sz="1200" b="0" i="0" u="none" strike="noStrike" kern="1200" baseline="0" dirty="0">
                <a:solidFill>
                  <a:schemeClr val="tx1"/>
                </a:solidFill>
                <a:latin typeface="+mn-lt"/>
                <a:ea typeface="+mn-ea"/>
                <a:cs typeface="+mn-cs"/>
              </a:rPr>
              <a:t>misma dirección, pero es máxima con la mirada lejos del lado lesionado</a:t>
            </a:r>
          </a:p>
          <a:p>
            <a:r>
              <a:rPr lang="es-CO" sz="1200" b="0" i="0" u="none" strike="noStrike" kern="1200" baseline="0" dirty="0">
                <a:solidFill>
                  <a:schemeClr val="tx1"/>
                </a:solidFill>
                <a:latin typeface="+mn-lt"/>
                <a:ea typeface="+mn-ea"/>
                <a:cs typeface="+mn-cs"/>
              </a:rPr>
              <a:t>Otro predictor de cabecera de la patología central en la aguda</a:t>
            </a:r>
          </a:p>
          <a:p>
            <a:r>
              <a:rPr lang="es-CO" sz="1200" b="0" i="0" u="none" strike="noStrike" kern="1200" baseline="0" dirty="0">
                <a:solidFill>
                  <a:schemeClr val="tx1"/>
                </a:solidFill>
                <a:latin typeface="+mn-lt"/>
                <a:ea typeface="+mn-ea"/>
                <a:cs typeface="+mn-cs"/>
              </a:rPr>
              <a:t>El síndrome vestibular es nistagmo, que cambia de dirección</a:t>
            </a:r>
          </a:p>
          <a:p>
            <a:r>
              <a:rPr lang="es-CO" sz="1200" b="0" i="0" u="none" strike="noStrike" kern="1200" baseline="0" dirty="0">
                <a:solidFill>
                  <a:schemeClr val="tx1"/>
                </a:solidFill>
                <a:latin typeface="+mn-lt"/>
                <a:ea typeface="+mn-ea"/>
                <a:cs typeface="+mn-cs"/>
              </a:rPr>
              <a:t>en la mirada excéntrica.5 AVS generalmente debe asociarse con</a:t>
            </a:r>
          </a:p>
          <a:p>
            <a:r>
              <a:rPr lang="es-CO" sz="1200" b="0" i="0" u="none" strike="noStrike" kern="1200" baseline="0" dirty="0">
                <a:solidFill>
                  <a:schemeClr val="tx1"/>
                </a:solidFill>
                <a:latin typeface="+mn-lt"/>
                <a:ea typeface="+mn-ea"/>
                <a:cs typeface="+mn-cs"/>
              </a:rPr>
              <a:t>un nistagmo característico, predominantemente horizontal, que late</a:t>
            </a:r>
          </a:p>
          <a:p>
            <a:r>
              <a:rPr lang="es-CO" sz="1200" b="0" i="0" u="none" strike="noStrike" kern="1200" baseline="0" dirty="0">
                <a:solidFill>
                  <a:schemeClr val="tx1"/>
                </a:solidFill>
                <a:latin typeface="+mn-lt"/>
                <a:ea typeface="+mn-ea"/>
                <a:cs typeface="+mn-cs"/>
              </a:rPr>
              <a:t>solo en una dirección y aumenta en intensidad cuando el</a:t>
            </a:r>
          </a:p>
          <a:p>
            <a:r>
              <a:rPr lang="es-CO" sz="1200" b="0" i="0" u="none" strike="noStrike" kern="1200" baseline="0" dirty="0">
                <a:solidFill>
                  <a:schemeClr val="tx1"/>
                </a:solidFill>
                <a:latin typeface="+mn-lt"/>
                <a:ea typeface="+mn-ea"/>
                <a:cs typeface="+mn-cs"/>
              </a:rPr>
              <a:t>el paciente mira hacia la fase rápida del nistagmo.15,16</a:t>
            </a:r>
          </a:p>
          <a:p>
            <a:r>
              <a:rPr lang="es-CO" sz="1200" b="0" i="0" u="none" strike="noStrike" kern="1200" baseline="0" dirty="0">
                <a:solidFill>
                  <a:schemeClr val="tx1"/>
                </a:solidFill>
                <a:latin typeface="+mn-lt"/>
                <a:ea typeface="+mn-ea"/>
                <a:cs typeface="+mn-cs"/>
              </a:rPr>
              <a:t>Nistagmo vertical o torsional en este contexto clínico es una</a:t>
            </a:r>
          </a:p>
          <a:p>
            <a:r>
              <a:rPr lang="es-CO" sz="1200" b="0" i="0" u="none" strike="noStrike" kern="1200" baseline="0" dirty="0">
                <a:solidFill>
                  <a:schemeClr val="tx1"/>
                </a:solidFill>
                <a:latin typeface="+mn-lt"/>
                <a:ea typeface="+mn-ea"/>
                <a:cs typeface="+mn-cs"/>
              </a:rPr>
              <a:t>signo claro de patología central, pero la mayoría de los accidentes cerebrovasculares que presentan</a:t>
            </a:r>
          </a:p>
          <a:p>
            <a:r>
              <a:rPr lang="es-CO" sz="1200" b="0" i="0" u="none" strike="noStrike" kern="1200" baseline="0" dirty="0">
                <a:solidFill>
                  <a:schemeClr val="tx1"/>
                </a:solidFill>
                <a:latin typeface="+mn-lt"/>
                <a:ea typeface="+mn-ea"/>
                <a:cs typeface="+mn-cs"/>
              </a:rPr>
              <a:t>La imagen de AVS tiene nistagmo con una predominantemente horizontal</a:t>
            </a:r>
          </a:p>
          <a:p>
            <a:r>
              <a:rPr lang="es-CO" sz="1200" b="0" i="0" u="none" strike="noStrike" kern="1200" baseline="0" dirty="0">
                <a:solidFill>
                  <a:schemeClr val="tx1"/>
                </a:solidFill>
                <a:latin typeface="+mn-lt"/>
                <a:ea typeface="+mn-ea"/>
                <a:cs typeface="+mn-cs"/>
              </a:rPr>
              <a:t>vector que imita a APV.6 Lo que a veces distingue a la</a:t>
            </a:r>
          </a:p>
          <a:p>
            <a:r>
              <a:rPr lang="es-CO" sz="1200" b="0" i="0" u="none" strike="noStrike" kern="1200" baseline="0" dirty="0">
                <a:solidFill>
                  <a:schemeClr val="tx1"/>
                </a:solidFill>
                <a:latin typeface="+mn-lt"/>
                <a:ea typeface="+mn-ea"/>
                <a:cs typeface="+mn-cs"/>
              </a:rPr>
              <a:t>nistagmo típico de AVS central de APV es un cambio en</a:t>
            </a:r>
          </a:p>
          <a:p>
            <a:r>
              <a:rPr lang="es-CO" sz="1200" b="0" i="0" u="none" strike="noStrike" kern="1200" baseline="0" dirty="0">
                <a:solidFill>
                  <a:schemeClr val="tx1"/>
                </a:solidFill>
                <a:latin typeface="+mn-lt"/>
                <a:ea typeface="+mn-ea"/>
                <a:cs typeface="+mn-cs"/>
              </a:rPr>
              <a:t>dirección en la mirada excéntrica6 (Video 2a / b)</a:t>
            </a:r>
          </a:p>
          <a:p>
            <a:endParaRPr lang="es-CO" sz="1200" b="0" i="0" u="none" strike="noStrike" kern="1200" baseline="0" dirty="0">
              <a:solidFill>
                <a:schemeClr val="tx1"/>
              </a:solidFill>
              <a:latin typeface="+mn-lt"/>
              <a:ea typeface="+mn-ea"/>
              <a:cs typeface="+mn-cs"/>
            </a:endParaRPr>
          </a:p>
          <a:p>
            <a:r>
              <a:rPr lang="en-US" dirty="0"/>
              <a:t>Spontaneous nystagmus of peripheral origin is typically horizontal with a torsional (rotational) component; it does not change direction with a change in gaze. By contrast, spontaneous nystagmus of central origin is often purely horizontal, vertical, or torsional and usually changes direction with changes in the position of the gaze</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Rarely, VN involving the inferior division alone would present with </a:t>
            </a:r>
            <a:r>
              <a:rPr lang="en-US" sz="1200" b="0" i="0" u="none" strike="noStrike" kern="1200" baseline="0" dirty="0" err="1">
                <a:solidFill>
                  <a:schemeClr val="tx1"/>
                </a:solidFill>
                <a:latin typeface="+mn-lt"/>
                <a:ea typeface="+mn-ea"/>
                <a:cs typeface="+mn-cs"/>
              </a:rPr>
              <a:t>contraversive</a:t>
            </a:r>
            <a:endParaRPr lang="en-US" sz="1200" b="0" i="0" u="none" strike="noStrike" kern="1200" baseline="0" dirty="0">
              <a:solidFill>
                <a:schemeClr val="tx1"/>
              </a:solidFill>
              <a:latin typeface="+mn-lt"/>
              <a:ea typeface="+mn-ea"/>
              <a:cs typeface="+mn-cs"/>
            </a:endParaRPr>
          </a:p>
          <a:p>
            <a:r>
              <a:rPr lang="es-CO" sz="1200" b="0" i="0" u="none" strike="noStrike" kern="1200" baseline="0" dirty="0">
                <a:solidFill>
                  <a:schemeClr val="tx1"/>
                </a:solidFill>
                <a:latin typeface="+mn-lt"/>
                <a:ea typeface="+mn-ea"/>
                <a:cs typeface="+mn-cs"/>
              </a:rPr>
              <a:t>torsional and </a:t>
            </a:r>
            <a:r>
              <a:rPr lang="es-CO" sz="1200" b="0" i="0" u="none" strike="noStrike" kern="1200" baseline="0" dirty="0" err="1">
                <a:solidFill>
                  <a:schemeClr val="tx1"/>
                </a:solidFill>
                <a:latin typeface="+mn-lt"/>
                <a:ea typeface="+mn-ea"/>
                <a:cs typeface="+mn-cs"/>
              </a:rPr>
              <a:t>down-beating</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nystagmus</a:t>
            </a:r>
            <a:endParaRPr lang="es-CO" sz="1200" b="0" i="0" u="none" strike="noStrike" kern="1200" baseline="0" dirty="0">
              <a:solidFill>
                <a:schemeClr val="tx1"/>
              </a:solidFill>
              <a:latin typeface="+mn-lt"/>
              <a:ea typeface="+mn-ea"/>
              <a:cs typeface="+mn-cs"/>
            </a:endParaRPr>
          </a:p>
          <a:p>
            <a:r>
              <a:rPr lang="es-CO" sz="1200" b="0" i="0" u="none" strike="noStrike" kern="1200" baseline="0" dirty="0">
                <a:solidFill>
                  <a:schemeClr val="tx1"/>
                </a:solidFill>
                <a:latin typeface="+mn-lt"/>
                <a:ea typeface="+mn-ea"/>
                <a:cs typeface="+mn-cs"/>
              </a:rPr>
              <a:t>Visual </a:t>
            </a:r>
            <a:r>
              <a:rPr lang="es-CO" sz="1200" b="0" i="0" u="none" strike="noStrike" kern="1200" baseline="0" dirty="0" err="1">
                <a:solidFill>
                  <a:schemeClr val="tx1"/>
                </a:solidFill>
                <a:latin typeface="+mn-lt"/>
                <a:ea typeface="+mn-ea"/>
                <a:cs typeface="+mn-cs"/>
              </a:rPr>
              <a:t>fixation</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suppresses</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spontaneous</a:t>
            </a:r>
            <a:endParaRPr lang="es-CO"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nystagmus in peripheral vestibular disorders and so nystagmus may be difficult to</a:t>
            </a:r>
          </a:p>
          <a:p>
            <a:r>
              <a:rPr lang="en-US" sz="1200" b="0" i="0" u="none" strike="noStrike" kern="1200" baseline="0" dirty="0">
                <a:solidFill>
                  <a:schemeClr val="tx1"/>
                </a:solidFill>
                <a:latin typeface="+mn-lt"/>
                <a:ea typeface="+mn-ea"/>
                <a:cs typeface="+mn-cs"/>
              </a:rPr>
              <a:t>appreciate in the conventional manner in such patients. The nystagmus may then only</a:t>
            </a:r>
          </a:p>
          <a:p>
            <a:r>
              <a:rPr lang="en-US" sz="1200" b="0" i="0" u="none" strike="noStrike" kern="1200" baseline="0" dirty="0">
                <a:solidFill>
                  <a:schemeClr val="tx1"/>
                </a:solidFill>
                <a:latin typeface="+mn-lt"/>
                <a:ea typeface="+mn-ea"/>
                <a:cs typeface="+mn-cs"/>
              </a:rPr>
              <a:t>be apparent with the use of </a:t>
            </a:r>
            <a:r>
              <a:rPr lang="en-US" sz="1200" b="0" i="0" u="none" strike="noStrike" kern="1200" baseline="0" dirty="0" err="1">
                <a:solidFill>
                  <a:schemeClr val="tx1"/>
                </a:solidFill>
                <a:latin typeface="+mn-lt"/>
                <a:ea typeface="+mn-ea"/>
                <a:cs typeface="+mn-cs"/>
              </a:rPr>
              <a:t>Frenzel</a:t>
            </a:r>
            <a:r>
              <a:rPr lang="en-US" sz="1200" b="0" i="0" u="none" strike="noStrike" kern="1200" baseline="0" dirty="0">
                <a:solidFill>
                  <a:schemeClr val="tx1"/>
                </a:solidFill>
                <a:latin typeface="+mn-lt"/>
                <a:ea typeface="+mn-ea"/>
                <a:cs typeface="+mn-cs"/>
              </a:rPr>
              <a:t> goggles (video 2) or with occlusive fundoscopy37</a:t>
            </a:r>
          </a:p>
          <a:p>
            <a:r>
              <a:rPr lang="en-US" sz="1200" b="0" i="0" u="none" strike="noStrike" kern="1200" baseline="0" dirty="0">
                <a:solidFill>
                  <a:schemeClr val="tx1"/>
                </a:solidFill>
                <a:latin typeface="+mn-lt"/>
                <a:ea typeface="+mn-ea"/>
                <a:cs typeface="+mn-cs"/>
              </a:rPr>
              <a:t>(whereby an ophthalmoscope is used to observe the nystagmus (and movement of the</a:t>
            </a:r>
          </a:p>
          <a:p>
            <a:r>
              <a:rPr lang="en-US" sz="1200" b="0" i="0" u="none" strike="noStrike" kern="1200" baseline="0" dirty="0">
                <a:solidFill>
                  <a:schemeClr val="tx1"/>
                </a:solidFill>
                <a:latin typeface="+mn-lt"/>
                <a:ea typeface="+mn-ea"/>
                <a:cs typeface="+mn-cs"/>
              </a:rPr>
              <a:t>optic disc and retinal vessels can be observed) while occluding the other eye to remove</a:t>
            </a:r>
          </a:p>
          <a:p>
            <a:r>
              <a:rPr lang="en-US" sz="1200" b="0" i="0" u="none" strike="noStrike" kern="1200" baseline="0" dirty="0">
                <a:solidFill>
                  <a:schemeClr val="tx1"/>
                </a:solidFill>
                <a:latin typeface="+mn-lt"/>
                <a:ea typeface="+mn-ea"/>
                <a:cs typeface="+mn-cs"/>
              </a:rPr>
              <a:t>visual fixation37. The nystagmus observed with these techniques may therefore appear</a:t>
            </a:r>
          </a:p>
          <a:p>
            <a:r>
              <a:rPr lang="en-US" sz="1200" b="0" i="0" u="none" strike="noStrike" kern="1200" baseline="0" dirty="0">
                <a:solidFill>
                  <a:schemeClr val="tx1"/>
                </a:solidFill>
                <a:latin typeface="+mn-lt"/>
                <a:ea typeface="+mn-ea"/>
                <a:cs typeface="+mn-cs"/>
              </a:rPr>
              <a:t>more intense and therefore more readily evident (table 2). An APV may produce</a:t>
            </a:r>
          </a:p>
          <a:p>
            <a:r>
              <a:rPr lang="en-US" sz="1200" b="0" i="0" u="none" strike="noStrike" kern="1200" baseline="0" dirty="0">
                <a:solidFill>
                  <a:schemeClr val="tx1"/>
                </a:solidFill>
                <a:latin typeface="+mn-lt"/>
                <a:ea typeface="+mn-ea"/>
                <a:cs typeface="+mn-cs"/>
              </a:rPr>
              <a:t>nystagmus which is obvious in the acute phase but this often rapidly attenuates over 24</a:t>
            </a:r>
          </a:p>
          <a:p>
            <a:r>
              <a:rPr lang="es-CO" sz="1200" b="0" i="0" u="none" strike="noStrike" kern="1200" baseline="0" dirty="0">
                <a:solidFill>
                  <a:schemeClr val="tx1"/>
                </a:solidFill>
                <a:latin typeface="+mn-lt"/>
                <a:ea typeface="+mn-ea"/>
                <a:cs typeface="+mn-cs"/>
              </a:rPr>
              <a:t>to 48 </a:t>
            </a:r>
            <a:r>
              <a:rPr lang="es-CO" sz="1200" b="0" i="0" u="none" strike="noStrike" kern="1200" baseline="0" dirty="0" err="1">
                <a:solidFill>
                  <a:schemeClr val="tx1"/>
                </a:solidFill>
                <a:latin typeface="+mn-lt"/>
                <a:ea typeface="+mn-ea"/>
                <a:cs typeface="+mn-cs"/>
              </a:rPr>
              <a:t>hours</a:t>
            </a:r>
            <a:r>
              <a:rPr lang="es-CO" sz="1200" b="0" i="0" u="none" strike="noStrike" kern="1200" baseline="0" dirty="0">
                <a:solidFill>
                  <a:schemeClr val="tx1"/>
                </a:solidFill>
                <a:latin typeface="+mn-lt"/>
                <a:ea typeface="+mn-ea"/>
                <a:cs typeface="+mn-cs"/>
              </a:rPr>
              <a:t>.</a:t>
            </a:r>
          </a:p>
          <a:p>
            <a:endParaRPr lang="es-CO" sz="1200" b="0" i="0" u="none" strike="noStrike" kern="1200" baseline="0" dirty="0">
              <a:solidFill>
                <a:schemeClr val="tx1"/>
              </a:solidFill>
              <a:latin typeface="+mn-lt"/>
              <a:ea typeface="+mn-ea"/>
              <a:cs typeface="+mn-cs"/>
            </a:endParaRPr>
          </a:p>
          <a:p>
            <a:endParaRPr lang="es-CO"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contrast with central AVS, the effect of removal of visual fixation maybe somewhat</a:t>
            </a:r>
          </a:p>
          <a:p>
            <a:r>
              <a:rPr lang="en-US" sz="1200" b="0" i="0" u="none" strike="noStrike" kern="1200" baseline="0" dirty="0">
                <a:solidFill>
                  <a:schemeClr val="tx1"/>
                </a:solidFill>
                <a:latin typeface="+mn-lt"/>
                <a:ea typeface="+mn-ea"/>
                <a:cs typeface="+mn-cs"/>
              </a:rPr>
              <a:t>variable. Failure of fixation suppression of spontaneous nystagmus was found in less</a:t>
            </a:r>
          </a:p>
          <a:p>
            <a:r>
              <a:rPr lang="en-US" sz="1200" b="0" i="0" u="none" strike="noStrike" kern="1200" baseline="0" dirty="0">
                <a:solidFill>
                  <a:schemeClr val="tx1"/>
                </a:solidFill>
                <a:latin typeface="+mn-lt"/>
                <a:ea typeface="+mn-ea"/>
                <a:cs typeface="+mn-cs"/>
              </a:rPr>
              <a:t>than half (41%) of patients with isolated cerebellar infarction38. The spontaneous</a:t>
            </a:r>
          </a:p>
          <a:p>
            <a:r>
              <a:rPr lang="en-US" sz="1200" b="0" i="0" u="none" strike="noStrike" kern="1200" baseline="0" dirty="0">
                <a:solidFill>
                  <a:schemeClr val="tx1"/>
                </a:solidFill>
                <a:latin typeface="+mn-lt"/>
                <a:ea typeface="+mn-ea"/>
                <a:cs typeface="+mn-cs"/>
              </a:rPr>
              <a:t>nystagmus may be unidirectional or bidirectional i.e. the direction of the nystagmus fast</a:t>
            </a:r>
          </a:p>
          <a:p>
            <a:r>
              <a:rPr lang="en-US" sz="1200" b="0" i="0" u="none" strike="noStrike" kern="1200" baseline="0" dirty="0">
                <a:solidFill>
                  <a:schemeClr val="tx1"/>
                </a:solidFill>
                <a:latin typeface="+mn-lt"/>
                <a:ea typeface="+mn-ea"/>
                <a:cs typeface="+mn-cs"/>
              </a:rPr>
              <a:t>phase varies according to the direction of gaze, right beating on right gaze or left</a:t>
            </a:r>
          </a:p>
          <a:p>
            <a:r>
              <a:rPr lang="en-US" sz="1200" b="0" i="0" u="none" strike="noStrike" kern="1200" baseline="0" dirty="0">
                <a:solidFill>
                  <a:schemeClr val="tx1"/>
                </a:solidFill>
                <a:latin typeface="+mn-lt"/>
                <a:ea typeface="+mn-ea"/>
                <a:cs typeface="+mn-cs"/>
              </a:rPr>
              <a:t>beating on left gaze (video 3). This form of nystagmus is the most common oculomotor</a:t>
            </a:r>
          </a:p>
          <a:p>
            <a:r>
              <a:rPr lang="en-US" sz="1200" b="0" i="0" u="none" strike="noStrike" kern="1200" baseline="0" dirty="0">
                <a:solidFill>
                  <a:schemeClr val="tx1"/>
                </a:solidFill>
                <a:latin typeface="+mn-lt"/>
                <a:ea typeface="+mn-ea"/>
                <a:cs typeface="+mn-cs"/>
              </a:rPr>
              <a:t>finding in central AVS6, occurs in up to 50% of patients in a retrospective study by Kim</a:t>
            </a:r>
          </a:p>
          <a:p>
            <a:r>
              <a:rPr lang="en-US" sz="1200" b="0" i="0" u="none" strike="noStrike" kern="1200" baseline="0" dirty="0">
                <a:solidFill>
                  <a:schemeClr val="tx1"/>
                </a:solidFill>
                <a:latin typeface="+mn-lt"/>
                <a:ea typeface="+mn-ea"/>
                <a:cs typeface="+mn-cs"/>
              </a:rPr>
              <a:t>et al9. Spontaneous vertical nystagmus or positional downbeat nystagmus on </a:t>
            </a:r>
            <a:r>
              <a:rPr lang="en-US" sz="1200" b="0" i="0" u="none" strike="noStrike" kern="1200" baseline="0" dirty="0" err="1">
                <a:solidFill>
                  <a:schemeClr val="tx1"/>
                </a:solidFill>
                <a:latin typeface="+mn-lt"/>
                <a:ea typeface="+mn-ea"/>
                <a:cs typeface="+mn-cs"/>
              </a:rPr>
              <a:t>straighthead</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hanging39 are other indicators of probable central vestibular disturbance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ACV</a:t>
            </a:r>
          </a:p>
          <a:p>
            <a:r>
              <a:rPr lang="en-US" sz="1200" b="0" i="0" u="none" strike="noStrike" kern="1200" baseline="0" dirty="0">
                <a:solidFill>
                  <a:schemeClr val="tx1"/>
                </a:solidFill>
                <a:latin typeface="+mn-lt"/>
                <a:ea typeface="+mn-ea"/>
                <a:cs typeface="+mn-cs"/>
              </a:rPr>
              <a:t>All of the patients with </a:t>
            </a:r>
            <a:r>
              <a:rPr lang="en-US" sz="1200" b="0" i="0" u="none" strike="noStrike" kern="1200" baseline="0" dirty="0" err="1">
                <a:solidFill>
                  <a:schemeClr val="tx1"/>
                </a:solidFill>
                <a:latin typeface="+mn-lt"/>
                <a:ea typeface="+mn-ea"/>
                <a:cs typeface="+mn-cs"/>
              </a:rPr>
              <a:t>mPICA</a:t>
            </a:r>
            <a:r>
              <a:rPr lang="en-US" sz="1200" b="0" i="0" u="none" strike="noStrike" kern="1200" baseline="0" dirty="0">
                <a:solidFill>
                  <a:schemeClr val="tx1"/>
                </a:solidFill>
                <a:latin typeface="+mn-lt"/>
                <a:ea typeface="+mn-ea"/>
                <a:cs typeface="+mn-cs"/>
              </a:rPr>
              <a:t> infarcts</a:t>
            </a:r>
          </a:p>
          <a:p>
            <a:r>
              <a:rPr lang="en-US" sz="1200" b="0" i="0" u="none" strike="noStrike" kern="1200" baseline="0" dirty="0">
                <a:solidFill>
                  <a:schemeClr val="tx1"/>
                </a:solidFill>
                <a:latin typeface="+mn-lt"/>
                <a:ea typeface="+mn-ea"/>
                <a:cs typeface="+mn-cs"/>
              </a:rPr>
              <a:t>had a normal head thrust test to either side whereas</a:t>
            </a:r>
          </a:p>
          <a:p>
            <a:r>
              <a:rPr lang="en-US" sz="1200" b="0" i="0" u="none" strike="noStrike" kern="1200" baseline="0" dirty="0">
                <a:solidFill>
                  <a:schemeClr val="tx1"/>
                </a:solidFill>
                <a:latin typeface="+mn-lt"/>
                <a:ea typeface="+mn-ea"/>
                <a:cs typeface="+mn-cs"/>
              </a:rPr>
              <a:t>the patient with AICA territory cerebellar infarction had</a:t>
            </a:r>
          </a:p>
          <a:p>
            <a:r>
              <a:rPr lang="en-US" sz="1200" b="0" i="0" u="none" strike="noStrike" kern="1200" baseline="0" dirty="0">
                <a:solidFill>
                  <a:schemeClr val="tx1"/>
                </a:solidFill>
                <a:latin typeface="+mn-lt"/>
                <a:ea typeface="+mn-ea"/>
                <a:cs typeface="+mn-cs"/>
              </a:rPr>
              <a:t>corrective saccades when the head was turned toward the</a:t>
            </a:r>
          </a:p>
          <a:p>
            <a:r>
              <a:rPr lang="en-US" sz="1200" b="0" i="0" u="none" strike="noStrike" kern="1200" baseline="0" dirty="0">
                <a:solidFill>
                  <a:schemeClr val="tx1"/>
                </a:solidFill>
                <a:latin typeface="+mn-lt"/>
                <a:ea typeface="+mn-ea"/>
                <a:cs typeface="+mn-cs"/>
              </a:rPr>
              <a:t>side of the lesion. Fifteen of 24 patients with </a:t>
            </a:r>
            <a:r>
              <a:rPr lang="en-US" sz="1200" b="0" i="0" u="none" strike="noStrike" kern="1200" baseline="0" dirty="0" err="1">
                <a:solidFill>
                  <a:schemeClr val="tx1"/>
                </a:solidFill>
                <a:latin typeface="+mn-lt"/>
                <a:ea typeface="+mn-ea"/>
                <a:cs typeface="+mn-cs"/>
              </a:rPr>
              <a:t>mPICA</a:t>
            </a:r>
            <a:r>
              <a:rPr lang="en-US" sz="1200" b="0" i="0" u="none" strike="noStrike" kern="1200" baseline="0" dirty="0">
                <a:solidFill>
                  <a:schemeClr val="tx1"/>
                </a:solidFill>
                <a:latin typeface="+mn-lt"/>
                <a:ea typeface="+mn-ea"/>
                <a:cs typeface="+mn-cs"/>
              </a:rPr>
              <a:t> territory</a:t>
            </a:r>
          </a:p>
          <a:p>
            <a:r>
              <a:rPr lang="en-US" sz="1200" b="0" i="0" u="none" strike="noStrike" kern="1200" baseline="0" dirty="0">
                <a:solidFill>
                  <a:schemeClr val="tx1"/>
                </a:solidFill>
                <a:latin typeface="+mn-lt"/>
                <a:ea typeface="+mn-ea"/>
                <a:cs typeface="+mn-cs"/>
              </a:rPr>
              <a:t>cerebellar infarction had a spontaneous nystagmus</a:t>
            </a:r>
          </a:p>
          <a:p>
            <a:r>
              <a:rPr lang="en-US" sz="1200" b="0" i="0" u="none" strike="noStrike" kern="1200" baseline="0" dirty="0">
                <a:solidFill>
                  <a:schemeClr val="tx1"/>
                </a:solidFill>
                <a:latin typeface="+mn-lt"/>
                <a:ea typeface="+mn-ea"/>
                <a:cs typeface="+mn-cs"/>
              </a:rPr>
              <a:t>beating toward the side of the lesion. The spontaneous</a:t>
            </a:r>
          </a:p>
          <a:p>
            <a:r>
              <a:rPr lang="en-US" sz="1200" b="0" i="0" u="none" strike="noStrike" kern="1200" baseline="0" dirty="0">
                <a:solidFill>
                  <a:schemeClr val="tx1"/>
                </a:solidFill>
                <a:latin typeface="+mn-lt"/>
                <a:ea typeface="+mn-ea"/>
                <a:cs typeface="+mn-cs"/>
              </a:rPr>
              <a:t>nystagmus was predominantly horizontal in most patients;</a:t>
            </a:r>
          </a:p>
          <a:p>
            <a:r>
              <a:rPr lang="en-US" sz="1200" b="0" i="0" u="none" strike="noStrike" kern="1200" baseline="0" dirty="0">
                <a:solidFill>
                  <a:schemeClr val="tx1"/>
                </a:solidFill>
                <a:latin typeface="+mn-lt"/>
                <a:ea typeface="+mn-ea"/>
                <a:cs typeface="+mn-cs"/>
              </a:rPr>
              <a:t>in five there were mixed horizontal and torsional components.</a:t>
            </a:r>
          </a:p>
          <a:p>
            <a:r>
              <a:rPr lang="en-US" sz="1200" b="0" i="0" u="none" strike="noStrike" kern="1200" baseline="0" dirty="0">
                <a:solidFill>
                  <a:schemeClr val="tx1"/>
                </a:solidFill>
                <a:latin typeface="+mn-lt"/>
                <a:ea typeface="+mn-ea"/>
                <a:cs typeface="+mn-cs"/>
              </a:rPr>
              <a:t>All patients had gaze-evoked nystagmus—in 14, the</a:t>
            </a:r>
          </a:p>
          <a:p>
            <a:r>
              <a:rPr lang="en-US" sz="1200" b="0" i="0" u="none" strike="noStrike" kern="1200" baseline="0" dirty="0">
                <a:solidFill>
                  <a:schemeClr val="tx1"/>
                </a:solidFill>
                <a:latin typeface="+mn-lt"/>
                <a:ea typeface="+mn-ea"/>
                <a:cs typeface="+mn-cs"/>
              </a:rPr>
              <a:t>nystagmus beat in the direction of gaze, i.e., direction</a:t>
            </a:r>
          </a:p>
          <a:p>
            <a:r>
              <a:rPr lang="en-US" sz="1200" b="0" i="0" u="none" strike="noStrike" kern="1200" baseline="0" dirty="0">
                <a:solidFill>
                  <a:schemeClr val="tx1"/>
                </a:solidFill>
                <a:latin typeface="+mn-lt"/>
                <a:ea typeface="+mn-ea"/>
                <a:cs typeface="+mn-cs"/>
              </a:rPr>
              <a:t>changing, in four the nystagmus remained in the same</a:t>
            </a:r>
          </a:p>
          <a:p>
            <a:r>
              <a:rPr lang="en-US" sz="1200" b="0" i="0" u="none" strike="noStrike" kern="1200" baseline="0" dirty="0">
                <a:solidFill>
                  <a:schemeClr val="tx1"/>
                </a:solidFill>
                <a:latin typeface="+mn-lt"/>
                <a:ea typeface="+mn-ea"/>
                <a:cs typeface="+mn-cs"/>
              </a:rPr>
              <a:t>direction (that of the spontaneous nystagmus) on gaze to</a:t>
            </a:r>
          </a:p>
          <a:p>
            <a:r>
              <a:rPr lang="en-US" sz="1200" b="0" i="0" u="none" strike="noStrike" kern="1200" baseline="0" dirty="0">
                <a:solidFill>
                  <a:schemeClr val="tx1"/>
                </a:solidFill>
                <a:latin typeface="+mn-lt"/>
                <a:ea typeface="+mn-ea"/>
                <a:cs typeface="+mn-cs"/>
              </a:rPr>
              <a:t>either side, and in seven the nystagmus only occurred with</a:t>
            </a:r>
          </a:p>
          <a:p>
            <a:r>
              <a:rPr lang="en-US" sz="1200" b="0" i="0" u="none" strike="noStrike" kern="1200" baseline="0" dirty="0">
                <a:solidFill>
                  <a:schemeClr val="tx1"/>
                </a:solidFill>
                <a:latin typeface="+mn-lt"/>
                <a:ea typeface="+mn-ea"/>
                <a:cs typeface="+mn-cs"/>
              </a:rPr>
              <a:t>gaze toward the side of the lesion. The patient with AICA</a:t>
            </a:r>
          </a:p>
          <a:p>
            <a:r>
              <a:rPr lang="en-US" sz="1200" b="0" i="0" u="none" strike="noStrike" kern="1200" baseline="0" dirty="0">
                <a:solidFill>
                  <a:schemeClr val="tx1"/>
                </a:solidFill>
                <a:latin typeface="+mn-lt"/>
                <a:ea typeface="+mn-ea"/>
                <a:cs typeface="+mn-cs"/>
              </a:rPr>
              <a:t>territory cerebellar infarction had unidirectional spontaneous</a:t>
            </a:r>
          </a:p>
          <a:p>
            <a:r>
              <a:rPr lang="en-US" sz="1200" b="0" i="0" u="none" strike="noStrike" kern="1200" baseline="0" dirty="0">
                <a:solidFill>
                  <a:schemeClr val="tx1"/>
                </a:solidFill>
                <a:latin typeface="+mn-lt"/>
                <a:ea typeface="+mn-ea"/>
                <a:cs typeface="+mn-cs"/>
              </a:rPr>
              <a:t>nystagmus beating away from the side of the lesion, at</a:t>
            </a:r>
          </a:p>
          <a:p>
            <a:r>
              <a:rPr lang="en-US" sz="1200" b="0" i="0" u="none" strike="noStrike" kern="1200" baseline="0" dirty="0">
                <a:solidFill>
                  <a:schemeClr val="tx1"/>
                </a:solidFill>
                <a:latin typeface="+mn-lt"/>
                <a:ea typeface="+mn-ea"/>
                <a:cs typeface="+mn-cs"/>
              </a:rPr>
              <a:t>the time of isolated vertigo</a:t>
            </a:r>
          </a:p>
          <a:p>
            <a:endParaRPr lang="en-US" sz="1200" b="0" i="0" u="none" strike="noStrike" kern="1200" baseline="0" dirty="0">
              <a:solidFill>
                <a:schemeClr val="tx1"/>
              </a:solidFill>
              <a:latin typeface="+mn-lt"/>
              <a:ea typeface="+mn-ea"/>
              <a:cs typeface="+mn-cs"/>
            </a:endParaRPr>
          </a:p>
          <a:p>
            <a:r>
              <a:rPr lang="en-US" sz="1200" b="0" i="0" kern="1200" dirty="0">
                <a:solidFill>
                  <a:schemeClr val="tx1"/>
                </a:solidFill>
                <a:effectLst/>
                <a:latin typeface="+mn-lt"/>
                <a:ea typeface="+mn-ea"/>
                <a:cs typeface="+mn-cs"/>
              </a:rPr>
              <a:t>Direction-changing nystagmus is a marker of a central lesion (</a:t>
            </a:r>
            <a:r>
              <a:rPr lang="en-US" sz="1200" b="0" i="0" u="none" strike="noStrike" kern="1200" dirty="0">
                <a:solidFill>
                  <a:schemeClr val="tx1"/>
                </a:solidFill>
                <a:effectLst/>
                <a:latin typeface="+mn-lt"/>
                <a:ea typeface="+mn-ea"/>
                <a:cs typeface="+mn-cs"/>
                <a:hlinkClick r:id="rId3"/>
              </a:rPr>
              <a:t>1</a:t>
            </a:r>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hlinkClick r:id="rId4"/>
              </a:rPr>
              <a:t>3</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14</a:t>
            </a:r>
            <a:r>
              <a:rPr lang="en-US" sz="1200" b="0" i="0" kern="1200" dirty="0">
                <a:solidFill>
                  <a:schemeClr val="tx1"/>
                </a:solidFill>
                <a:effectLst/>
                <a:latin typeface="+mn-lt"/>
                <a:ea typeface="+mn-ea"/>
                <a:cs typeface="+mn-cs"/>
              </a:rPr>
              <a:t>). Therefore, no patient with vestibular neuritis presents with it, while a unidirectional nystagmus is not exclusive to peripheral vestibular lesions (</a:t>
            </a:r>
            <a:r>
              <a:rPr lang="en-US" sz="1200" b="0" i="0" u="none" strike="noStrike" kern="1200" dirty="0">
                <a:solidFill>
                  <a:schemeClr val="tx1"/>
                </a:solidFill>
                <a:effectLst/>
                <a:latin typeface="+mn-lt"/>
                <a:ea typeface="+mn-ea"/>
                <a:cs typeface="+mn-cs"/>
                <a:hlinkClick r:id="rId5"/>
              </a:rPr>
              <a:t>14</a:t>
            </a:r>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hlinkClick r:id="rId6"/>
              </a:rPr>
              <a:t>18</a:t>
            </a:r>
            <a:r>
              <a:rPr lang="en-US" sz="1200" b="0" i="0" kern="1200" dirty="0">
                <a:solidFill>
                  <a:schemeClr val="tx1"/>
                </a:solidFill>
                <a:effectLst/>
                <a:latin typeface="+mn-lt"/>
                <a:ea typeface="+mn-ea"/>
                <a:cs typeface="+mn-cs"/>
              </a:rPr>
              <a:t>), as shown by the existence of patients with AICA territory lesions with these findings. Simultaneous AICA/PICA strokes may also have a unilaterally abnormal h-HIT (</a:t>
            </a:r>
            <a:r>
              <a:rPr lang="en-US" sz="1200" b="0" i="0" u="none" strike="noStrike" kern="1200" dirty="0">
                <a:solidFill>
                  <a:schemeClr val="tx1"/>
                </a:solidFill>
                <a:effectLst/>
                <a:latin typeface="+mn-lt"/>
                <a:ea typeface="+mn-ea"/>
                <a:cs typeface="+mn-cs"/>
                <a:hlinkClick r:id="rId7"/>
              </a:rPr>
              <a:t>16</a:t>
            </a:r>
            <a:r>
              <a:rPr lang="en-US" sz="1200" b="0" i="0" kern="1200" dirty="0">
                <a:solidFill>
                  <a:schemeClr val="tx1"/>
                </a:solidFill>
                <a:effectLst/>
                <a:latin typeface="+mn-lt"/>
                <a:ea typeface="+mn-ea"/>
                <a:cs typeface="+mn-cs"/>
              </a:rPr>
              <a:t>), and thus its presence does not help in the differential diagnosis of central and peripheral lesions. The presence of direction-changing nystagmus shows a 57% sensitivity and a 100% specificity, values that are a bit different from those provided by other authors (</a:t>
            </a:r>
            <a:r>
              <a:rPr lang="en-US" sz="1200" b="0" i="0" u="none" strike="noStrike" kern="1200" dirty="0">
                <a:solidFill>
                  <a:schemeClr val="tx1"/>
                </a:solidFill>
                <a:effectLst/>
                <a:latin typeface="+mn-lt"/>
                <a:ea typeface="+mn-ea"/>
                <a:cs typeface="+mn-cs"/>
                <a:hlinkClick r:id="rId8"/>
              </a:rPr>
              <a:t>12</a:t>
            </a:r>
            <a:r>
              <a:rPr lang="en-US" sz="1200" b="0" i="0" kern="1200" dirty="0">
                <a:solidFill>
                  <a:schemeClr val="tx1"/>
                </a:solidFill>
                <a:effectLst/>
                <a:latin typeface="+mn-lt"/>
                <a:ea typeface="+mn-ea"/>
                <a:cs typeface="+mn-cs"/>
              </a:rPr>
              <a:t>), thus we can say that its origin is almost never peripheral</a:t>
            </a:r>
            <a:endParaRPr lang="es-CO" dirty="0"/>
          </a:p>
        </p:txBody>
      </p:sp>
      <p:sp>
        <p:nvSpPr>
          <p:cNvPr id="4" name="Marcador de número de diapositiva 3"/>
          <p:cNvSpPr>
            <a:spLocks noGrp="1"/>
          </p:cNvSpPr>
          <p:nvPr>
            <p:ph type="sldNum" sz="quarter" idx="10"/>
          </p:nvPr>
        </p:nvSpPr>
        <p:spPr/>
        <p:txBody>
          <a:bodyPr/>
          <a:lstStyle/>
          <a:p>
            <a:fld id="{093FC1BA-D0AF-49AD-9BF8-4A6939245615}" type="slidenum">
              <a:rPr lang="es-CO" smtClean="0"/>
              <a:t>51</a:t>
            </a:fld>
            <a:endParaRPr lang="es-CO"/>
          </a:p>
        </p:txBody>
      </p:sp>
    </p:spTree>
    <p:extLst>
      <p:ext uri="{BB962C8B-B14F-4D97-AF65-F5344CB8AC3E}">
        <p14:creationId xmlns:p14="http://schemas.microsoft.com/office/powerpoint/2010/main" val="15086859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form of nystagmus is the most common oculomotor</a:t>
            </a:r>
          </a:p>
          <a:p>
            <a:r>
              <a:rPr lang="en-US" sz="1200" b="0" i="0" u="none" strike="noStrike" kern="1200" baseline="0" dirty="0">
                <a:solidFill>
                  <a:schemeClr val="tx1"/>
                </a:solidFill>
                <a:latin typeface="+mn-lt"/>
                <a:ea typeface="+mn-ea"/>
                <a:cs typeface="+mn-cs"/>
              </a:rPr>
              <a:t>finding in central AVS6, occurs in up to 50% of patients in a retrospective study by Kim</a:t>
            </a:r>
          </a:p>
          <a:p>
            <a:r>
              <a:rPr lang="en-US" sz="1200" b="0" i="0" u="none" strike="noStrike" kern="1200" baseline="0" dirty="0">
                <a:solidFill>
                  <a:schemeClr val="tx1"/>
                </a:solidFill>
                <a:latin typeface="+mn-lt"/>
                <a:ea typeface="+mn-ea"/>
                <a:cs typeface="+mn-cs"/>
              </a:rPr>
              <a:t>et al9. Spontaneous vertical nystagmus or positional downbeat nystagmus on </a:t>
            </a:r>
            <a:r>
              <a:rPr lang="en-US" sz="1200" b="0" i="0" u="none" strike="noStrike" kern="1200" baseline="0" dirty="0" err="1">
                <a:solidFill>
                  <a:schemeClr val="tx1"/>
                </a:solidFill>
                <a:latin typeface="+mn-lt"/>
                <a:ea typeface="+mn-ea"/>
                <a:cs typeface="+mn-cs"/>
              </a:rPr>
              <a:t>straighthead</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hanging39 are other indicators of probable central vestibular disturbance</a:t>
            </a:r>
          </a:p>
          <a:p>
            <a:endParaRPr lang="es-CO" dirty="0"/>
          </a:p>
        </p:txBody>
      </p:sp>
      <p:sp>
        <p:nvSpPr>
          <p:cNvPr id="4" name="Marcador de número de diapositiva 3"/>
          <p:cNvSpPr>
            <a:spLocks noGrp="1"/>
          </p:cNvSpPr>
          <p:nvPr>
            <p:ph type="sldNum" sz="quarter" idx="10"/>
          </p:nvPr>
        </p:nvSpPr>
        <p:spPr/>
        <p:txBody>
          <a:bodyPr/>
          <a:lstStyle/>
          <a:p>
            <a:fld id="{093FC1BA-D0AF-49AD-9BF8-4A6939245615}" type="slidenum">
              <a:rPr lang="es-CO" smtClean="0"/>
              <a:t>52</a:t>
            </a:fld>
            <a:endParaRPr lang="es-CO"/>
          </a:p>
        </p:txBody>
      </p:sp>
    </p:spTree>
    <p:extLst>
      <p:ext uri="{BB962C8B-B14F-4D97-AF65-F5344CB8AC3E}">
        <p14:creationId xmlns:p14="http://schemas.microsoft.com/office/powerpoint/2010/main" val="19112400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mn-lt"/>
                <a:ea typeface="+mn-ea"/>
                <a:cs typeface="+mn-cs"/>
              </a:rPr>
              <a:t> and test of skew deviation by means of cover cross-cover test</a:t>
            </a:r>
            <a:endParaRPr lang="es-CO" dirty="0"/>
          </a:p>
          <a:p>
            <a:endParaRPr lang="es-CO" dirty="0"/>
          </a:p>
          <a:p>
            <a:r>
              <a:rPr lang="es-CO" dirty="0"/>
              <a:t>Un tercer predictor de cabecera de la patología central es sesgado</a:t>
            </a:r>
          </a:p>
          <a:p>
            <a:r>
              <a:rPr lang="es-CO" dirty="0"/>
              <a:t>desviación. La desviación sesgada es la desalineación ocular vertical que</a:t>
            </a:r>
          </a:p>
          <a:p>
            <a:r>
              <a:rPr lang="es-CO" dirty="0"/>
              <a:t>resultados de un desequilibrio de derecha a izquierda de tono vestibular (es decir,</a:t>
            </a:r>
          </a:p>
          <a:p>
            <a:r>
              <a:rPr lang="es-CO" dirty="0"/>
              <a:t>disparo neuronal), particularmente entradas </a:t>
            </a:r>
            <a:r>
              <a:rPr lang="es-CO" dirty="0" err="1"/>
              <a:t>otolíticas</a:t>
            </a:r>
            <a:r>
              <a:rPr lang="es-CO" dirty="0"/>
              <a:t>, al motor </a:t>
            </a:r>
            <a:r>
              <a:rPr lang="es-CO" dirty="0" err="1"/>
              <a:t>oculomotor</a:t>
            </a:r>
            <a:endParaRPr lang="es-CO" dirty="0"/>
          </a:p>
          <a:p>
            <a:r>
              <a:rPr lang="es-CO" dirty="0"/>
              <a:t>sistema.17 A menudo ocurre como parte de la inclinación ocular patológica</a:t>
            </a:r>
          </a:p>
          <a:p>
            <a:r>
              <a:rPr lang="es-CO" dirty="0"/>
              <a:t>reacción: la sutil tríada clínica de desviación sesgada, inclinación de la cabeza,</a:t>
            </a:r>
          </a:p>
          <a:p>
            <a:r>
              <a:rPr lang="es-CO" dirty="0"/>
              <a:t>y </a:t>
            </a:r>
            <a:r>
              <a:rPr lang="es-CO" dirty="0" err="1"/>
              <a:t>contraroll</a:t>
            </a:r>
            <a:r>
              <a:rPr lang="es-CO" dirty="0"/>
              <a:t> ocular.17 El sesgo es generalmente detectado por</a:t>
            </a:r>
          </a:p>
          <a:p>
            <a:r>
              <a:rPr lang="es-CO" dirty="0"/>
              <a:t>Pruebas de cubierta alternativa (Video 3) con o sin una evaluación cuantificable</a:t>
            </a:r>
          </a:p>
          <a:p>
            <a:r>
              <a:rPr lang="es-CO" dirty="0"/>
              <a:t>corrección prismática Aunque se informó en pacientes con</a:t>
            </a:r>
          </a:p>
          <a:p>
            <a:r>
              <a:rPr lang="es-CO" dirty="0"/>
              <a:t>enfermedades de la periferia vestibular, 18 sesgo (con o sin</a:t>
            </a:r>
          </a:p>
          <a:p>
            <a:r>
              <a:rPr lang="es-CO" dirty="0"/>
              <a:t>reacción completa de inclinación ocular) ha sido identificado principalmente</a:t>
            </a:r>
          </a:p>
          <a:p>
            <a:r>
              <a:rPr lang="es-CO" dirty="0"/>
              <a:t>como un signo central en aquellos con patología de fosa posterior.17</a:t>
            </a:r>
          </a:p>
          <a:p>
            <a:r>
              <a:rPr lang="es-CO" dirty="0"/>
              <a:t>es más comúnmente visto con </a:t>
            </a:r>
            <a:r>
              <a:rPr lang="es-CO" dirty="0" err="1"/>
              <a:t>brainstem</a:t>
            </a:r>
            <a:r>
              <a:rPr lang="es-CO" dirty="0"/>
              <a:t> strokes17 y ha sido</a:t>
            </a:r>
          </a:p>
          <a:p>
            <a:r>
              <a:rPr lang="es-CO" dirty="0"/>
              <a:t>reportado como una manifestación heraldo de oclusión basilar.19 A</a:t>
            </a:r>
          </a:p>
          <a:p>
            <a:r>
              <a:rPr lang="es-CO" dirty="0"/>
              <a:t>estudio retrospectivo reciente de casos y controles que compara el motor </a:t>
            </a:r>
            <a:r>
              <a:rPr lang="es-CO" dirty="0" err="1"/>
              <a:t>oculomotor</a:t>
            </a:r>
            <a:endParaRPr lang="es-CO" dirty="0"/>
          </a:p>
          <a:p>
            <a:r>
              <a:rPr lang="es-CO" dirty="0"/>
              <a:t>características en aquellos con neuritis vestibular (es decir, APV) con</a:t>
            </a:r>
          </a:p>
          <a:p>
            <a:r>
              <a:rPr lang="es-CO" dirty="0"/>
              <a:t>aquellos con "</a:t>
            </a:r>
            <a:r>
              <a:rPr lang="es-CO" dirty="0" err="1"/>
              <a:t>pseudoneuritis</a:t>
            </a:r>
            <a:r>
              <a:rPr lang="es-CO" dirty="0"/>
              <a:t> vestibular" (principalmente debido a un accidente cerebrovascular)</a:t>
            </a:r>
          </a:p>
          <a:p>
            <a:r>
              <a:rPr lang="es-CO" dirty="0"/>
              <a:t>sugiere una desviación sesgada podría ser un signo específico de central</a:t>
            </a:r>
          </a:p>
          <a:p>
            <a:r>
              <a:rPr lang="es-CO" dirty="0"/>
              <a:t>enfermedad en pacientes con AVS.5</a:t>
            </a:r>
          </a:p>
          <a:p>
            <a:r>
              <a:rPr lang="es-CO" dirty="0"/>
              <a:t>Buscamos evaluar la precisión diagnóstica de sesgo</a:t>
            </a:r>
          </a:p>
          <a:p>
            <a:r>
              <a:rPr lang="es-CO" dirty="0"/>
              <a:t>desviación para identificar el accidente cerebrovascular en AVS, incluido cualquier</a:t>
            </a:r>
          </a:p>
          <a:p>
            <a:r>
              <a:rPr lang="es-CO" dirty="0"/>
              <a:t>valor más allá de h-HIT. Nuestra hipótesis es que la presencia de</a:t>
            </a:r>
          </a:p>
          <a:p>
            <a:r>
              <a:rPr lang="es-CO" dirty="0"/>
              <a:t>sesgo sería insensible pero específico para el accidente cerebrovascular y que</a:t>
            </a:r>
          </a:p>
          <a:p>
            <a:r>
              <a:rPr lang="es-CO" dirty="0"/>
              <a:t>agregaría información de diagnóstico probatoria a los resultados de h-HIT</a:t>
            </a:r>
          </a:p>
          <a:p>
            <a:r>
              <a:rPr lang="es-CO" dirty="0"/>
              <a:t>solo. Además, buscamos evaluar la sensibilidad general y</a:t>
            </a:r>
          </a:p>
          <a:p>
            <a:r>
              <a:rPr lang="es-CO" dirty="0"/>
              <a:t>especificidad de un examen </a:t>
            </a:r>
            <a:r>
              <a:rPr lang="es-CO" dirty="0" err="1"/>
              <a:t>oculomotor</a:t>
            </a:r>
            <a:r>
              <a:rPr lang="es-CO" dirty="0"/>
              <a:t> de 3 pasos</a:t>
            </a:r>
          </a:p>
          <a:p>
            <a:r>
              <a:rPr lang="es-CO" dirty="0"/>
              <a:t>(Head-</a:t>
            </a:r>
            <a:r>
              <a:rPr lang="es-CO" dirty="0" err="1"/>
              <a:t>ImpulseONystagmusOTest</a:t>
            </a:r>
            <a:r>
              <a:rPr lang="es-CO" dirty="0"/>
              <a:t>-of-</a:t>
            </a:r>
            <a:r>
              <a:rPr lang="es-CO" dirty="0" err="1"/>
              <a:t>Skew</a:t>
            </a:r>
            <a:r>
              <a:rPr lang="es-CO" dirty="0"/>
              <a:t> [HINTS]) para</a:t>
            </a:r>
          </a:p>
          <a:p>
            <a:r>
              <a:rPr lang="es-CO" dirty="0"/>
              <a:t>diferenciando la apoplejía de APV en AVS.</a:t>
            </a:r>
          </a:p>
          <a:p>
            <a:endParaRPr lang="es-CO" dirty="0"/>
          </a:p>
          <a:p>
            <a:r>
              <a:rPr lang="es-CO" dirty="0" err="1"/>
              <a:t>oftalmoplejía</a:t>
            </a:r>
            <a:r>
              <a:rPr lang="es-CO" dirty="0"/>
              <a:t> </a:t>
            </a:r>
            <a:r>
              <a:rPr lang="es-CO" dirty="0" err="1"/>
              <a:t>internuclear</a:t>
            </a:r>
            <a:r>
              <a:rPr lang="es-CO" dirty="0"/>
              <a:t>.</a:t>
            </a:r>
          </a:p>
          <a:p>
            <a:endParaRPr lang="es-CO" dirty="0"/>
          </a:p>
          <a:p>
            <a:r>
              <a:rPr lang="es-CO" dirty="0"/>
              <a:t>Desviación oblicua (media, 9.9 dioptrías de prisma; rango, 3 a 20</a:t>
            </a:r>
          </a:p>
          <a:p>
            <a:r>
              <a:rPr lang="es-CO" dirty="0"/>
              <a:t>dioptrías prismáticas) estuvo presente en el 17% de nuestros 101 sujetos (caso</a:t>
            </a:r>
          </a:p>
          <a:p>
            <a:r>
              <a:rPr lang="es-CO" dirty="0"/>
              <a:t>descripciones en el Suplemento; disponible en http: //</a:t>
            </a:r>
            <a:r>
              <a:rPr lang="es-CO" dirty="0" err="1"/>
              <a:t>stroke.ahajournals</a:t>
            </a:r>
            <a:r>
              <a:rPr lang="es-CO" dirty="0"/>
              <a:t>.</a:t>
            </a:r>
          </a:p>
          <a:p>
            <a:r>
              <a:rPr lang="es-CO" dirty="0" err="1"/>
              <a:t>org</a:t>
            </a:r>
            <a:r>
              <a:rPr lang="es-CO" dirty="0"/>
              <a:t>) e inestable en 4% con lesiones centrales debido al columpio</a:t>
            </a:r>
          </a:p>
          <a:p>
            <a:r>
              <a:rPr lang="es-CO" dirty="0"/>
              <a:t>nistagmo o parálisis </a:t>
            </a:r>
            <a:r>
              <a:rPr lang="es-CO" dirty="0" err="1"/>
              <a:t>oculomotora</a:t>
            </a:r>
            <a:r>
              <a:rPr lang="es-CO" dirty="0"/>
              <a:t>. A pesar de la gran vertical</a:t>
            </a:r>
          </a:p>
          <a:p>
            <a:r>
              <a:rPr lang="es-CO" dirty="0"/>
              <a:t>desviaciones oculares, solo 3 pacientes informaron síntomas</a:t>
            </a:r>
          </a:p>
          <a:p>
            <a:r>
              <a:rPr lang="es-CO" dirty="0"/>
              <a:t>diplopía en la presentación, y 2 de estos tenían comorbilidad </a:t>
            </a:r>
            <a:r>
              <a:rPr lang="es-CO" dirty="0" err="1"/>
              <a:t>internuclear</a:t>
            </a:r>
            <a:endParaRPr lang="es-CO" dirty="0"/>
          </a:p>
          <a:p>
            <a:r>
              <a:rPr lang="es-CO" dirty="0" err="1"/>
              <a:t>oftalmoplegia</a:t>
            </a:r>
            <a:r>
              <a:rPr lang="es-CO" dirty="0"/>
              <a:t>; varios pacientes se dieron cuenta de</a:t>
            </a:r>
          </a:p>
          <a:p>
            <a:r>
              <a:rPr lang="es-CO" dirty="0"/>
              <a:t>su diplopía durante la prueba de cobertura cruzada o sintomática desarrollada</a:t>
            </a:r>
          </a:p>
          <a:p>
            <a:r>
              <a:rPr lang="es-CO" dirty="0" err="1"/>
              <a:t>diplopia</a:t>
            </a:r>
            <a:r>
              <a:rPr lang="es-CO" dirty="0"/>
              <a:t> días o semanas después de la presentación como su</a:t>
            </a:r>
          </a:p>
          <a:p>
            <a:r>
              <a:rPr lang="es-CO" dirty="0" err="1"/>
              <a:t>oscillopsia</a:t>
            </a:r>
            <a:r>
              <a:rPr lang="es-CO" dirty="0"/>
              <a:t> disminuida. Sesgo fue evidente en 4% (n? 1 de 25) con</a:t>
            </a:r>
          </a:p>
          <a:p>
            <a:r>
              <a:rPr lang="es-CO" dirty="0"/>
              <a:t>APV, 4% (n? 1 de 24) con lesiones </a:t>
            </a:r>
            <a:r>
              <a:rPr lang="es-CO" dirty="0" err="1"/>
              <a:t>cerebelosas</a:t>
            </a:r>
            <a:r>
              <a:rPr lang="es-CO" dirty="0"/>
              <a:t> puras, y 30%</a:t>
            </a:r>
          </a:p>
          <a:p>
            <a:r>
              <a:rPr lang="es-CO" dirty="0"/>
              <a:t>(n? 15 de 50) con implicación estructural del tronco cerebral demostrada</a:t>
            </a:r>
          </a:p>
          <a:p>
            <a:r>
              <a:rPr lang="es-CO" dirty="0"/>
              <a:t>(? 2, P? 0.003). Se produjo una reacción de inclinación ocular completa</a:t>
            </a:r>
          </a:p>
          <a:p>
            <a:r>
              <a:rPr lang="es-CO" dirty="0"/>
              <a:t>encontrado en 6 sujetos, todos con movimientos del tallo cerebral (2 laterales</a:t>
            </a:r>
          </a:p>
          <a:p>
            <a:r>
              <a:rPr lang="es-CO" dirty="0"/>
              <a:t>medular, 2 laterales </a:t>
            </a:r>
            <a:r>
              <a:rPr lang="es-CO" dirty="0" err="1"/>
              <a:t>pontinos</a:t>
            </a:r>
            <a:r>
              <a:rPr lang="es-CO" dirty="0"/>
              <a:t>, 2 núcleos intersticiales de Cajal).</a:t>
            </a:r>
          </a:p>
          <a:p>
            <a:r>
              <a:rPr lang="es-CO" dirty="0"/>
              <a:t>Resultados de la prueba de </a:t>
            </a:r>
            <a:r>
              <a:rPr lang="es-CO" dirty="0" err="1"/>
              <a:t>crosscover</a:t>
            </a:r>
            <a:r>
              <a:rPr lang="es-CO" dirty="0"/>
              <a:t> para la desviación sesgada, estratificada por</a:t>
            </a:r>
          </a:p>
          <a:p>
            <a:r>
              <a:rPr lang="es-CO" dirty="0"/>
              <a:t>Resultado h-HIT, se comparan con el diagnóstico final basado en</a:t>
            </a:r>
          </a:p>
          <a:p>
            <a:r>
              <a:rPr lang="es-CO" dirty="0" err="1"/>
              <a:t>neuroimagen</a:t>
            </a:r>
            <a:r>
              <a:rPr lang="es-CO" dirty="0"/>
              <a:t> y seguimiento clínico en la Tabla 3. La mayoría</a:t>
            </a:r>
          </a:p>
          <a:p>
            <a:r>
              <a:rPr lang="es-CO" dirty="0"/>
              <a:t>(59%) de los sesgos se asociaron con medula lateral o</a:t>
            </a:r>
          </a:p>
          <a:p>
            <a:r>
              <a:rPr lang="es-CO" dirty="0"/>
              <a:t>trazos </a:t>
            </a:r>
            <a:r>
              <a:rPr lang="es-CO" dirty="0" err="1"/>
              <a:t>pontinos</a:t>
            </a:r>
            <a:r>
              <a:rPr lang="es-CO" dirty="0"/>
              <a:t> laterales. Encontrar un sesgo predijo correctamente el</a:t>
            </a:r>
          </a:p>
          <a:p>
            <a:r>
              <a:rPr lang="es-CO" dirty="0"/>
              <a:t>presencia de una lesión central en 2 de 3 casos de </a:t>
            </a:r>
            <a:r>
              <a:rPr lang="es-CO" dirty="0" err="1"/>
              <a:t>pontina</a:t>
            </a:r>
            <a:r>
              <a:rPr lang="es-CO" dirty="0"/>
              <a:t> lateral</a:t>
            </a:r>
          </a:p>
          <a:p>
            <a:r>
              <a:rPr lang="es-CO" dirty="0"/>
              <a:t>accidente cerebrovascular en el que un h-HIT positivo sugiere incorrectamente benigno</a:t>
            </a:r>
          </a:p>
          <a:p>
            <a:endParaRPr lang="es-CO" dirty="0"/>
          </a:p>
          <a:p>
            <a:r>
              <a:rPr lang="es-CO" dirty="0"/>
              <a:t>La desviación oblicua es un marcador insensible de la patología central</a:t>
            </a:r>
          </a:p>
          <a:p>
            <a:r>
              <a:rPr lang="es-CO" dirty="0"/>
              <a:t>pero bastante específico predictor de la participación del tronco cerebral</a:t>
            </a:r>
          </a:p>
          <a:p>
            <a:r>
              <a:rPr lang="es-CO" dirty="0"/>
              <a:t>entre pacientes con AVS. La presencia de sesgo puede ayudar</a:t>
            </a:r>
          </a:p>
          <a:p>
            <a:r>
              <a:rPr lang="es-CO" dirty="0"/>
              <a:t>identificar el accidente cerebrovascular cuando un positivo h-HIT sugiere falsamente un</a:t>
            </a:r>
          </a:p>
          <a:p>
            <a:r>
              <a:rPr lang="es-CO" dirty="0"/>
              <a:t>lesión periférica.</a:t>
            </a:r>
          </a:p>
          <a:p>
            <a:endParaRPr lang="es-CO" dirty="0"/>
          </a:p>
          <a:p>
            <a:pPr marL="0" marR="0" indent="0" algn="l" defTabSz="914400" rtl="0" eaLnBrk="1" fontAlgn="auto" latinLnBrk="0" hangingPunct="1">
              <a:lnSpc>
                <a:spcPct val="100000"/>
              </a:lnSpc>
              <a:spcBef>
                <a:spcPts val="0"/>
              </a:spcBef>
              <a:spcAft>
                <a:spcPts val="0"/>
              </a:spcAft>
              <a:buClrTx/>
              <a:buSzTx/>
              <a:buFontTx/>
              <a:buNone/>
              <a:tabLst/>
              <a:defRPr/>
            </a:pPr>
            <a:r>
              <a:rPr lang="es-CO" dirty="0"/>
              <a:t>************</a:t>
            </a:r>
            <a:br>
              <a:rPr lang="es-CO" dirty="0"/>
            </a:br>
            <a:r>
              <a:rPr lang="en-US" sz="1200" b="0" i="0" u="none" strike="noStrike" kern="1200" baseline="0" dirty="0">
                <a:solidFill>
                  <a:schemeClr val="tx1"/>
                </a:solidFill>
                <a:latin typeface="+mn-lt"/>
                <a:ea typeface="+mn-ea"/>
                <a:cs typeface="+mn-cs"/>
              </a:rPr>
              <a:t>Acv </a:t>
            </a:r>
            <a:r>
              <a:rPr lang="en-US" sz="1200" b="0" i="0" u="none" strike="noStrike" kern="1200" baseline="0" dirty="0" err="1">
                <a:solidFill>
                  <a:schemeClr val="tx1"/>
                </a:solidFill>
                <a:latin typeface="+mn-lt"/>
                <a:ea typeface="+mn-ea"/>
                <a:cs typeface="+mn-cs"/>
              </a:rPr>
              <a:t>medular</a:t>
            </a:r>
            <a:r>
              <a:rPr lang="en-US" sz="1200" b="0" i="0" u="none" strike="noStrike" kern="1200" baseline="0" dirty="0">
                <a:solidFill>
                  <a:schemeClr val="tx1"/>
                </a:solidFill>
                <a:latin typeface="+mn-lt"/>
                <a:ea typeface="+mn-ea"/>
                <a:cs typeface="+mn-cs"/>
              </a:rPr>
              <a:t> lateral</a:t>
            </a:r>
          </a:p>
          <a:p>
            <a:r>
              <a:rPr lang="es-CO" dirty="0"/>
              <a:t>Derecho </a:t>
            </a:r>
            <a:r>
              <a:rPr lang="es-CO" dirty="0" err="1"/>
              <a:t>hipotropia</a:t>
            </a:r>
            <a:r>
              <a:rPr lang="es-CO" dirty="0"/>
              <a:t> </a:t>
            </a:r>
          </a:p>
          <a:p>
            <a:r>
              <a:rPr lang="es-CO" dirty="0"/>
              <a:t>Izquierdo </a:t>
            </a:r>
            <a:r>
              <a:rPr lang="es-CO" dirty="0" err="1"/>
              <a:t>hipertropia</a:t>
            </a:r>
            <a:endParaRPr lang="es-CO" dirty="0"/>
          </a:p>
          <a:p>
            <a:endParaRPr lang="es-CO" dirty="0"/>
          </a:p>
        </p:txBody>
      </p:sp>
      <p:sp>
        <p:nvSpPr>
          <p:cNvPr id="4" name="Marcador de número de diapositiva 3"/>
          <p:cNvSpPr>
            <a:spLocks noGrp="1"/>
          </p:cNvSpPr>
          <p:nvPr>
            <p:ph type="sldNum" sz="quarter" idx="10"/>
          </p:nvPr>
        </p:nvSpPr>
        <p:spPr/>
        <p:txBody>
          <a:bodyPr/>
          <a:lstStyle/>
          <a:p>
            <a:fld id="{093FC1BA-D0AF-49AD-9BF8-4A6939245615}" type="slidenum">
              <a:rPr lang="es-CO" smtClean="0"/>
              <a:t>53</a:t>
            </a:fld>
            <a:endParaRPr lang="es-CO"/>
          </a:p>
        </p:txBody>
      </p:sp>
    </p:spTree>
    <p:extLst>
      <p:ext uri="{BB962C8B-B14F-4D97-AF65-F5344CB8AC3E}">
        <p14:creationId xmlns:p14="http://schemas.microsoft.com/office/powerpoint/2010/main" val="42429898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INDICES DE  verosimilitud positiva (la medida en que HINTS peligrosas</a:t>
            </a:r>
          </a:p>
          <a:p>
            <a:r>
              <a:rPr lang="es-CO" dirty="0"/>
              <a:t>aumentar las probabilidades de accidente cerebrovascular o "regla en" la enfermedad) y negativo</a:t>
            </a:r>
          </a:p>
          <a:p>
            <a:r>
              <a:rPr lang="es-CO" dirty="0"/>
              <a:t>índices de verosimilitud (la medida en que los HINTS benignos disminuyen</a:t>
            </a:r>
          </a:p>
          <a:p>
            <a:r>
              <a:rPr lang="es-CO" dirty="0"/>
              <a:t>probabilidades de accidente cerebrovascular o "descartar" la enfermedad)</a:t>
            </a:r>
          </a:p>
          <a:p>
            <a:endParaRPr lang="es-CO" dirty="0"/>
          </a:p>
          <a:p>
            <a:r>
              <a:rPr lang="es-CO" dirty="0"/>
              <a:t>Detección de pacientes con AVS para uno de 3</a:t>
            </a:r>
          </a:p>
          <a:p>
            <a:r>
              <a:rPr lang="es-CO" dirty="0"/>
              <a:t>signos </a:t>
            </a:r>
            <a:r>
              <a:rPr lang="es-CO" dirty="0" err="1"/>
              <a:t>oculomotores</a:t>
            </a:r>
            <a:r>
              <a:rPr lang="es-CO" dirty="0"/>
              <a:t> peligrosos (h-HIT normal, cambio de dirección)</a:t>
            </a:r>
          </a:p>
          <a:p>
            <a:r>
              <a:rPr lang="es-CO" dirty="0"/>
              <a:t>nistagmo, desviación sesgada) parece ser más</a:t>
            </a:r>
          </a:p>
          <a:p>
            <a:r>
              <a:rPr lang="es-CO" dirty="0"/>
              <a:t>sensible que la MRI con DWI en la detección de accidente cerebrovascular agudo en el</a:t>
            </a:r>
          </a:p>
          <a:p>
            <a:r>
              <a:rPr lang="es-CO" dirty="0"/>
              <a:t>primero 24 a 48 horas después del inicio de los síntomas. Estos "HINTS" a</a:t>
            </a:r>
          </a:p>
          <a:p>
            <a:r>
              <a:rPr lang="es-CO" dirty="0"/>
              <a:t>"INFARCT" podría ayudar a reducir el diagnóstico erróneo de primera línea de</a:t>
            </a:r>
          </a:p>
          <a:p>
            <a:r>
              <a:rPr lang="es-CO" dirty="0"/>
              <a:t>pacientes con accidente cerebrovascular en AVS y deben estudiarse de cabeza a cabeza</a:t>
            </a:r>
          </a:p>
          <a:p>
            <a:r>
              <a:rPr lang="es-CO" dirty="0"/>
              <a:t>por su costo-efectividad comparativa frente a la </a:t>
            </a:r>
            <a:r>
              <a:rPr lang="es-CO" dirty="0" err="1"/>
              <a:t>neuroimagen</a:t>
            </a:r>
            <a:endParaRPr lang="es-CO" dirty="0"/>
          </a:p>
          <a:p>
            <a:r>
              <a:rPr lang="es-CO" dirty="0"/>
              <a:t>por MRI DWI.</a:t>
            </a:r>
          </a:p>
        </p:txBody>
      </p:sp>
      <p:sp>
        <p:nvSpPr>
          <p:cNvPr id="4" name="Marcador de número de diapositiva 3"/>
          <p:cNvSpPr>
            <a:spLocks noGrp="1"/>
          </p:cNvSpPr>
          <p:nvPr>
            <p:ph type="sldNum" sz="quarter" idx="10"/>
          </p:nvPr>
        </p:nvSpPr>
        <p:spPr/>
        <p:txBody>
          <a:bodyPr/>
          <a:lstStyle/>
          <a:p>
            <a:fld id="{093FC1BA-D0AF-49AD-9BF8-4A6939245615}" type="slidenum">
              <a:rPr lang="es-CO" smtClean="0"/>
              <a:t>54</a:t>
            </a:fld>
            <a:endParaRPr lang="es-CO"/>
          </a:p>
        </p:txBody>
      </p:sp>
    </p:spTree>
    <p:extLst>
      <p:ext uri="{BB962C8B-B14F-4D97-AF65-F5344CB8AC3E}">
        <p14:creationId xmlns:p14="http://schemas.microsoft.com/office/powerpoint/2010/main" val="40799484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0" i="0" u="none" strike="noStrike" kern="1200" baseline="0" dirty="0" err="1">
                <a:solidFill>
                  <a:schemeClr val="tx1"/>
                </a:solidFill>
                <a:latin typeface="+mn-lt"/>
                <a:ea typeface="+mn-ea"/>
                <a:cs typeface="+mn-cs"/>
              </a:rPr>
              <a:t>This</a:t>
            </a:r>
            <a:endParaRPr lang="es-CO"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study </a:t>
            </a:r>
            <a:r>
              <a:rPr lang="en-US" sz="1200" b="0" i="0" u="none" strike="noStrike" kern="1200" baseline="0" dirty="0" err="1">
                <a:solidFill>
                  <a:schemeClr val="tx1"/>
                </a:solidFill>
                <a:latin typeface="+mn-lt"/>
                <a:ea typeface="+mn-ea"/>
                <a:cs typeface="+mn-cs"/>
              </a:rPr>
              <a:t>normalso</a:t>
            </a:r>
            <a:r>
              <a:rPr lang="en-US" sz="1200" b="0" i="0" u="none" strike="noStrike" kern="1200" baseline="0" dirty="0">
                <a:solidFill>
                  <a:schemeClr val="tx1"/>
                </a:solidFill>
                <a:latin typeface="+mn-lt"/>
                <a:ea typeface="+mn-ea"/>
                <a:cs typeface="+mn-cs"/>
              </a:rPr>
              <a:t> proves that finding one of 3 dangerous, subtle</a:t>
            </a:r>
          </a:p>
          <a:p>
            <a:r>
              <a:rPr lang="en-US" sz="1200" b="0" i="0" u="none" strike="noStrike" kern="1200" baseline="0" dirty="0">
                <a:solidFill>
                  <a:schemeClr val="tx1"/>
                </a:solidFill>
                <a:latin typeface="+mn-lt"/>
                <a:ea typeface="+mn-ea"/>
                <a:cs typeface="+mn-cs"/>
              </a:rPr>
              <a:t>oculomotor signs (al h-HIT or horizontal nystagmus that</a:t>
            </a:r>
          </a:p>
          <a:p>
            <a:r>
              <a:rPr lang="en-US" sz="1200" b="0" i="0" u="none" strike="noStrike" kern="1200" baseline="0" dirty="0">
                <a:solidFill>
                  <a:schemeClr val="tx1"/>
                </a:solidFill>
                <a:latin typeface="+mn-lt"/>
                <a:ea typeface="+mn-ea"/>
                <a:cs typeface="+mn-cs"/>
              </a:rPr>
              <a:t>changes direction in eccentric gaze or skew deviation) is</a:t>
            </a:r>
          </a:p>
          <a:p>
            <a:r>
              <a:rPr lang="en-US" sz="1200" b="0" i="0" u="none" strike="noStrike" kern="1200" baseline="0" dirty="0">
                <a:solidFill>
                  <a:schemeClr val="tx1"/>
                </a:solidFill>
                <a:latin typeface="+mn-lt"/>
                <a:ea typeface="+mn-ea"/>
                <a:cs typeface="+mn-cs"/>
              </a:rPr>
              <a:t>more sensitive than the combined presence of all other</a:t>
            </a:r>
          </a:p>
          <a:p>
            <a:r>
              <a:rPr lang="en-US" sz="1200" b="0" i="0" u="none" strike="noStrike" kern="1200" baseline="0" dirty="0">
                <a:solidFill>
                  <a:schemeClr val="tx1"/>
                </a:solidFill>
                <a:latin typeface="+mn-lt"/>
                <a:ea typeface="+mn-ea"/>
                <a:cs typeface="+mn-cs"/>
              </a:rPr>
              <a:t>traditional neurological signs for identifying stroke as a cause</a:t>
            </a:r>
          </a:p>
          <a:p>
            <a:r>
              <a:rPr lang="es-CO" sz="1200" b="0" i="0" u="none" strike="noStrike" kern="1200" baseline="0" dirty="0">
                <a:solidFill>
                  <a:schemeClr val="tx1"/>
                </a:solidFill>
                <a:latin typeface="+mn-lt"/>
                <a:ea typeface="+mn-ea"/>
                <a:cs typeface="+mn-cs"/>
              </a:rPr>
              <a:t>of AVS.</a:t>
            </a:r>
          </a:p>
          <a:p>
            <a:endParaRPr lang="es-CO" sz="1200" b="0" i="0" u="none" strike="noStrike" kern="1200" baseline="0" dirty="0">
              <a:solidFill>
                <a:schemeClr val="tx1"/>
              </a:solidFill>
              <a:latin typeface="+mn-lt"/>
              <a:ea typeface="+mn-ea"/>
              <a:cs typeface="+mn-cs"/>
            </a:endParaRPr>
          </a:p>
          <a:p>
            <a:r>
              <a:rPr lang="es-CO" sz="1200" b="0" i="0" u="none" strike="noStrike" kern="1200" baseline="0" dirty="0" err="1">
                <a:solidFill>
                  <a:schemeClr val="tx1"/>
                </a:solidFill>
                <a:latin typeface="+mn-lt"/>
                <a:ea typeface="+mn-ea"/>
                <a:cs typeface="+mn-cs"/>
              </a:rPr>
              <a:t>Perhaps</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most</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importantly</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we</a:t>
            </a:r>
            <a:r>
              <a:rPr lang="es-CO"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have shown that a benign HINTS examination result at the bedside “rules out” stroke better than a negative MRI with</a:t>
            </a:r>
          </a:p>
          <a:p>
            <a:r>
              <a:rPr lang="en-US" sz="1200" b="0" i="0" u="none" strike="noStrike" kern="1200" baseline="0" dirty="0">
                <a:solidFill>
                  <a:schemeClr val="tx1"/>
                </a:solidFill>
                <a:latin typeface="+mn-lt"/>
                <a:ea typeface="+mn-ea"/>
                <a:cs typeface="+mn-cs"/>
              </a:rPr>
              <a:t>DWI in the first 24 to 48 hours after symptom onset with </a:t>
            </a:r>
            <a:r>
              <a:rPr lang="es-CO" sz="1200" b="0" i="0" u="none" strike="noStrike" kern="1200" baseline="0" dirty="0" err="1">
                <a:solidFill>
                  <a:schemeClr val="tx1"/>
                </a:solidFill>
                <a:latin typeface="+mn-lt"/>
                <a:ea typeface="+mn-ea"/>
                <a:cs typeface="+mn-cs"/>
              </a:rPr>
              <a:t>acceptable</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specificity</a:t>
            </a:r>
            <a:r>
              <a:rPr lang="es-CO" sz="1200" b="0" i="0" u="none" strike="noStrike" kern="1200" baseline="0" dirty="0">
                <a:solidFill>
                  <a:schemeClr val="tx1"/>
                </a:solidFill>
                <a:latin typeface="+mn-lt"/>
                <a:ea typeface="+mn-ea"/>
                <a:cs typeface="+mn-cs"/>
              </a:rPr>
              <a:t> (96%).</a:t>
            </a:r>
          </a:p>
          <a:p>
            <a:endParaRPr lang="es-CO" sz="1200" b="0" i="0" u="none" strike="noStrike" kern="1200" baseline="0" dirty="0">
              <a:solidFill>
                <a:schemeClr val="tx1"/>
              </a:solidFill>
              <a:latin typeface="+mn-lt"/>
              <a:ea typeface="+mn-ea"/>
              <a:cs typeface="+mn-cs"/>
            </a:endParaRPr>
          </a:p>
          <a:p>
            <a:r>
              <a:rPr lang="es-CO" dirty="0"/>
              <a:t>Aunque un h-HIT normal permanece</a:t>
            </a:r>
          </a:p>
          <a:p>
            <a:r>
              <a:rPr lang="es-CO" dirty="0"/>
              <a:t>el mejor predictor de cabecera de stroke6 y su prueba</a:t>
            </a:r>
          </a:p>
          <a:p>
            <a:r>
              <a:rPr lang="es-CO" dirty="0"/>
              <a:t>las propiedades son comparables a las de MRI DWI temprana,</a:t>
            </a:r>
          </a:p>
          <a:p>
            <a:r>
              <a:rPr lang="es-CO" dirty="0"/>
              <a:t>aproximadamente uno de cada 10 golpes se perderá si otros hallazgos</a:t>
            </a:r>
          </a:p>
          <a:p>
            <a:r>
              <a:rPr lang="es-CO" dirty="0"/>
              <a:t>no son considerados Hemos identificado otros 2 hallazgos sutiles</a:t>
            </a:r>
          </a:p>
          <a:p>
            <a:r>
              <a:rPr lang="es-CO" dirty="0"/>
              <a:t>que debería mejorar la detección de accidente cerebrovascular en la cabecera sin</a:t>
            </a:r>
          </a:p>
          <a:p>
            <a:r>
              <a:rPr lang="es-CO" dirty="0"/>
              <a:t>pérdida sustancial de especificidad.</a:t>
            </a:r>
          </a:p>
          <a:p>
            <a:endParaRPr lang="es-CO" dirty="0"/>
          </a:p>
          <a:p>
            <a:r>
              <a:rPr lang="es-CO" dirty="0"/>
              <a:t> este enfoque</a:t>
            </a:r>
          </a:p>
          <a:p>
            <a:r>
              <a:rPr lang="es-CO" dirty="0"/>
              <a:t>podría suplantar el examen neurológico completo</a:t>
            </a:r>
          </a:p>
          <a:p>
            <a:r>
              <a:rPr lang="es-CO" dirty="0"/>
              <a:t>y </a:t>
            </a:r>
            <a:r>
              <a:rPr lang="es-CO" dirty="0" err="1"/>
              <a:t>neuroimagen</a:t>
            </a:r>
            <a:r>
              <a:rPr lang="es-CO" dirty="0"/>
              <a:t> sin pérdida de precisión diagnóstica.</a:t>
            </a:r>
          </a:p>
          <a:p>
            <a:endParaRPr lang="es-CO" dirty="0"/>
          </a:p>
        </p:txBody>
      </p:sp>
      <p:sp>
        <p:nvSpPr>
          <p:cNvPr id="4" name="Marcador de número de diapositiva 3"/>
          <p:cNvSpPr>
            <a:spLocks noGrp="1"/>
          </p:cNvSpPr>
          <p:nvPr>
            <p:ph type="sldNum" sz="quarter" idx="10"/>
          </p:nvPr>
        </p:nvSpPr>
        <p:spPr/>
        <p:txBody>
          <a:bodyPr/>
          <a:lstStyle/>
          <a:p>
            <a:fld id="{093FC1BA-D0AF-49AD-9BF8-4A6939245615}" type="slidenum">
              <a:rPr lang="es-CO" smtClean="0"/>
              <a:t>55</a:t>
            </a:fld>
            <a:endParaRPr lang="es-CO"/>
          </a:p>
        </p:txBody>
      </p:sp>
    </p:spTree>
    <p:extLst>
      <p:ext uri="{BB962C8B-B14F-4D97-AF65-F5344CB8AC3E}">
        <p14:creationId xmlns:p14="http://schemas.microsoft.com/office/powerpoint/2010/main" val="2192140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00B0F0"/>
                </a:solidFill>
              </a:rPr>
              <a:t>Los síntomas </a:t>
            </a:r>
            <a:r>
              <a:rPr lang="es-ES" sz="1200" b="1" dirty="0" err="1">
                <a:solidFill>
                  <a:srgbClr val="00B0F0"/>
                </a:solidFill>
              </a:rPr>
              <a:t>vestibulovisuales</a:t>
            </a:r>
            <a:r>
              <a:rPr lang="es-ES" sz="1200" b="1" dirty="0">
                <a:solidFill>
                  <a:srgbClr val="00B0F0"/>
                </a:solidFill>
              </a:rPr>
              <a:t> </a:t>
            </a:r>
            <a:r>
              <a:rPr lang="es-ES" sz="1200" dirty="0"/>
              <a:t>son síntomas visuales que generalmente resultan de una patología vestibular o de la interacción entre los sistemas visual y vestibular. Estos incluyen falsas sensaciones de movimiento o inclinación del entorno visual y distorsión visual (borrosidad) relacionada con fallas vestibulares (en lugar de ópticas).</a:t>
            </a:r>
          </a:p>
          <a:p>
            <a:endParaRPr lang="es-CO" dirty="0"/>
          </a:p>
          <a:p>
            <a:pPr marL="0" indent="0" algn="just">
              <a:buNone/>
            </a:pPr>
            <a:r>
              <a:rPr lang="es-ES" sz="1200" b="1" dirty="0"/>
              <a:t>El vértigo espontáneo (o mareo ) es vértigo (o mareo) que ocurre sin un desencadenante evidente.</a:t>
            </a:r>
          </a:p>
          <a:p>
            <a:pPr marL="0" indent="0" algn="just">
              <a:buNone/>
            </a:pPr>
            <a:r>
              <a:rPr lang="es-ES" sz="1200" b="1" dirty="0"/>
              <a:t>El vértigo ( o mareo ) desencadenado es vértigo (o mareo) que ocurre con un desencadenante obvio.</a:t>
            </a:r>
          </a:p>
          <a:p>
            <a:pPr marL="0" indent="0" algn="just">
              <a:buNone/>
            </a:pPr>
            <a:r>
              <a:rPr lang="es-ES" sz="1200" b="1" dirty="0"/>
              <a:t>• El vértigo posicional ( o mareo ) es vértigo (o mareo) provocado y que ocurre después de un cambio de posición de la cabeza en el espacio en relación con la gravedad.</a:t>
            </a:r>
          </a:p>
          <a:p>
            <a:pPr marL="0" indent="0" algn="just">
              <a:buNone/>
            </a:pPr>
            <a:r>
              <a:rPr lang="es-ES" sz="1200" b="1" dirty="0"/>
              <a:t>• El vértigo por movimiento de la cabeza ( o mareo ) es vértigo (o mareo) que ocurre solo durante el movimiento de la cabeza (es decir, que está bloqueado por tiempo con el movimiento de la cabeza).</a:t>
            </a:r>
          </a:p>
          <a:p>
            <a:pPr marL="0" indent="0" algn="just">
              <a:buNone/>
            </a:pPr>
            <a:r>
              <a:rPr lang="es-ES" sz="1200" b="1" dirty="0"/>
              <a:t>• El vértigo ( o mareo ) inducido visualmente es vértigo (o mareo) desencadenado por un estímulo visual complejo, distorsionado, de campo grande o en movimiento, incluido el movimiento relativo del entorno visual asociado con el movimiento corporal.</a:t>
            </a:r>
          </a:p>
          <a:p>
            <a:pPr marL="0" indent="0" algn="just">
              <a:buNone/>
            </a:pPr>
            <a:r>
              <a:rPr lang="es-ES" sz="1200" b="1" dirty="0"/>
              <a:t>• El vértigo ( o mareo ) inducido por el sonido es vértigo (o mareo) provocado por un estímulo auditivo.</a:t>
            </a:r>
          </a:p>
          <a:p>
            <a:pPr marL="0" indent="0" algn="just">
              <a:buNone/>
            </a:pPr>
            <a:r>
              <a:rPr lang="es-ES" sz="1200" b="1" dirty="0"/>
              <a:t>• El vértigo ( o mareo ) inducido por Valsalva es vértigo (o mareo) provocado por cualquier maniobra corporal que tiende a aumentar la presión intracraneal o del oído medio.</a:t>
            </a:r>
          </a:p>
          <a:p>
            <a:pPr marL="0" indent="0" algn="just">
              <a:buNone/>
            </a:pPr>
            <a:r>
              <a:rPr lang="es-ES" sz="1200" b="1" dirty="0"/>
              <a:t>• El vértigo ortostático ( o mareo ) es el vértigo (o mareo) que se desencadena y ocurre al levantarse (es decir, un cambio de postura corporal de estar acostado a sentado o sentado a parado).</a:t>
            </a:r>
          </a:p>
          <a:p>
            <a:endParaRPr lang="es-CO" dirty="0"/>
          </a:p>
        </p:txBody>
      </p:sp>
      <p:sp>
        <p:nvSpPr>
          <p:cNvPr id="4" name="Marcador de número de diapositiva 3"/>
          <p:cNvSpPr>
            <a:spLocks noGrp="1"/>
          </p:cNvSpPr>
          <p:nvPr>
            <p:ph type="sldNum" sz="quarter" idx="5"/>
          </p:nvPr>
        </p:nvSpPr>
        <p:spPr/>
        <p:txBody>
          <a:bodyPr/>
          <a:lstStyle/>
          <a:p>
            <a:fld id="{41D97EE3-D909-4402-8B70-D70D8CF8DA19}" type="slidenum">
              <a:rPr lang="es-CO" smtClean="0"/>
              <a:t>8</a:t>
            </a:fld>
            <a:endParaRPr lang="es-CO"/>
          </a:p>
        </p:txBody>
      </p:sp>
    </p:spTree>
    <p:extLst>
      <p:ext uri="{BB962C8B-B14F-4D97-AF65-F5344CB8AC3E}">
        <p14:creationId xmlns:p14="http://schemas.microsoft.com/office/powerpoint/2010/main" val="2013076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0" i="0" u="none" strike="noStrike" kern="1200" baseline="0" dirty="0" err="1">
                <a:solidFill>
                  <a:schemeClr val="tx1"/>
                </a:solidFill>
                <a:latin typeface="+mn-lt"/>
                <a:ea typeface="+mn-ea"/>
                <a:cs typeface="+mn-cs"/>
              </a:rPr>
              <a:t>ncluding</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diffusion-weighted</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images</a:t>
            </a:r>
            <a:r>
              <a:rPr lang="es-CO" sz="1200" b="0" i="0" u="none" strike="noStrike" kern="1200" baseline="0" dirty="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Oculographic</a:t>
            </a:r>
            <a:r>
              <a:rPr lang="en-US" sz="1200" b="0" i="0" u="none" strike="noStrike" kern="1200" baseline="0" dirty="0">
                <a:solidFill>
                  <a:schemeClr val="tx1"/>
                </a:solidFill>
                <a:latin typeface="+mn-lt"/>
                <a:ea typeface="+mn-ea"/>
                <a:cs typeface="+mn-cs"/>
              </a:rPr>
              <a:t> studies are usually not indicated during the</a:t>
            </a:r>
          </a:p>
          <a:p>
            <a:r>
              <a:rPr lang="en-US" sz="1200" b="0" i="0" u="none" strike="noStrike" kern="1200" baseline="0" dirty="0">
                <a:solidFill>
                  <a:schemeClr val="tx1"/>
                </a:solidFill>
                <a:latin typeface="+mn-lt"/>
                <a:ea typeface="+mn-ea"/>
                <a:cs typeface="+mn-cs"/>
              </a:rPr>
              <a:t>initial episode but may demonstrate either unilateral or</a:t>
            </a:r>
          </a:p>
          <a:p>
            <a:r>
              <a:rPr lang="en-US" sz="1200" b="0" i="0" u="none" strike="noStrike" kern="1200" baseline="0" dirty="0">
                <a:solidFill>
                  <a:schemeClr val="tx1"/>
                </a:solidFill>
                <a:latin typeface="+mn-lt"/>
                <a:ea typeface="+mn-ea"/>
                <a:cs typeface="+mn-cs"/>
              </a:rPr>
              <a:t>bilateral caloric reduction and a lingering nystagmus without</a:t>
            </a:r>
          </a:p>
          <a:p>
            <a:r>
              <a:rPr lang="en-US" sz="1200" b="0" i="0" u="none" strike="noStrike" kern="1200" baseline="0" dirty="0">
                <a:solidFill>
                  <a:schemeClr val="tx1"/>
                </a:solidFill>
                <a:latin typeface="+mn-lt"/>
                <a:ea typeface="+mn-ea"/>
                <a:cs typeface="+mn-cs"/>
              </a:rPr>
              <a:t>fixation. If the extent of vestibular injury is substantial,</a:t>
            </a:r>
          </a:p>
          <a:p>
            <a:r>
              <a:rPr lang="en-US" sz="1200" b="0" i="0" u="none" strike="noStrike" kern="1200" baseline="0" dirty="0">
                <a:solidFill>
                  <a:schemeClr val="tx1"/>
                </a:solidFill>
                <a:latin typeface="+mn-lt"/>
                <a:ea typeface="+mn-ea"/>
                <a:cs typeface="+mn-cs"/>
              </a:rPr>
              <a:t>the patient may exhibit </a:t>
            </a:r>
            <a:r>
              <a:rPr lang="en-US" sz="1200" b="0" i="0" u="none" strike="noStrike" kern="1200" baseline="0" dirty="0" err="1">
                <a:solidFill>
                  <a:schemeClr val="tx1"/>
                </a:solidFill>
                <a:latin typeface="+mn-lt"/>
                <a:ea typeface="+mn-ea"/>
                <a:cs typeface="+mn-cs"/>
              </a:rPr>
              <a:t>refixation</a:t>
            </a:r>
            <a:r>
              <a:rPr lang="en-US" sz="1200" b="0" i="0" u="none" strike="noStrike" kern="1200" baseline="0" dirty="0">
                <a:solidFill>
                  <a:schemeClr val="tx1"/>
                </a:solidFill>
                <a:latin typeface="+mn-lt"/>
                <a:ea typeface="+mn-ea"/>
                <a:cs typeface="+mn-cs"/>
              </a:rPr>
              <a:t> saccades on unilateral</a:t>
            </a:r>
          </a:p>
          <a:p>
            <a:r>
              <a:rPr lang="en-US" sz="1200" b="0" i="0" u="none" strike="noStrike" kern="1200" baseline="0" dirty="0">
                <a:solidFill>
                  <a:schemeClr val="tx1"/>
                </a:solidFill>
                <a:latin typeface="+mn-lt"/>
                <a:ea typeface="+mn-ea"/>
                <a:cs typeface="+mn-cs"/>
              </a:rPr>
              <a:t>head thrust toward the affected ear even months to years</a:t>
            </a:r>
          </a:p>
          <a:p>
            <a:r>
              <a:rPr lang="es-CO" sz="1200" b="0" i="0" u="none" strike="noStrike" kern="1200" baseline="0" dirty="0" err="1">
                <a:solidFill>
                  <a:schemeClr val="tx1"/>
                </a:solidFill>
                <a:latin typeface="+mn-lt"/>
                <a:ea typeface="+mn-ea"/>
                <a:cs typeface="+mn-cs"/>
              </a:rPr>
              <a:t>following</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the</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initial</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episode</a:t>
            </a:r>
            <a:endParaRPr lang="es-CO" sz="1200" b="0" i="0" u="none" strike="noStrike" kern="1200" baseline="0" dirty="0">
              <a:solidFill>
                <a:schemeClr val="tx1"/>
              </a:solidFill>
              <a:latin typeface="+mn-lt"/>
              <a:ea typeface="+mn-ea"/>
              <a:cs typeface="+mn-cs"/>
            </a:endParaRPr>
          </a:p>
          <a:p>
            <a:endParaRPr lang="es-CO" sz="1200" b="0" i="0" u="none" strike="noStrike" kern="1200" baseline="0" dirty="0">
              <a:solidFill>
                <a:schemeClr val="tx1"/>
              </a:solidFill>
              <a:latin typeface="+mn-lt"/>
              <a:ea typeface="+mn-ea"/>
              <a:cs typeface="+mn-cs"/>
            </a:endParaRPr>
          </a:p>
          <a:p>
            <a:r>
              <a:rPr lang="es-CO" dirty="0" err="1"/>
              <a:t>Kattha</a:t>
            </a:r>
            <a:r>
              <a:rPr lang="es-CO" dirty="0"/>
              <a:t> La sensibilidad de la MRI temprana con</a:t>
            </a:r>
          </a:p>
          <a:p>
            <a:r>
              <a:rPr lang="es-CO" dirty="0"/>
              <a:t>DWI para el infarto medular lateral o </a:t>
            </a:r>
            <a:r>
              <a:rPr lang="es-CO" dirty="0" err="1"/>
              <a:t>pontino</a:t>
            </a:r>
            <a:r>
              <a:rPr lang="es-CO" dirty="0"/>
              <a:t> fue menor</a:t>
            </a:r>
          </a:p>
          <a:p>
            <a:r>
              <a:rPr lang="es-CO" dirty="0"/>
              <a:t>que la del examen de cabecera (72% versus 100%)</a:t>
            </a:r>
            <a:r>
              <a:rPr lang="es-CO" baseline="0" dirty="0"/>
              <a:t> especificidad </a:t>
            </a:r>
            <a:r>
              <a:rPr lang="es-CO" sz="1200" b="0" i="0" u="none" strike="noStrike" kern="1200" baseline="0" dirty="0" err="1">
                <a:solidFill>
                  <a:schemeClr val="tx1"/>
                </a:solidFill>
                <a:latin typeface="+mn-lt"/>
                <a:ea typeface="+mn-ea"/>
                <a:cs typeface="+mn-cs"/>
              </a:rPr>
              <a:t>specificity</a:t>
            </a:r>
            <a:r>
              <a:rPr lang="es-CO" sz="1200" b="0" i="0" u="none" strike="noStrike" kern="1200" baseline="0" dirty="0">
                <a:solidFill>
                  <a:schemeClr val="tx1"/>
                </a:solidFill>
                <a:latin typeface="+mn-lt"/>
                <a:ea typeface="+mn-ea"/>
                <a:cs typeface="+mn-cs"/>
              </a:rPr>
              <a:t> (100% versus 96%,</a:t>
            </a:r>
          </a:p>
          <a:p>
            <a:endParaRPr lang="es-CO"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 sensitivity of DWI was 88%</a:t>
            </a:r>
          </a:p>
          <a:p>
            <a:r>
              <a:rPr lang="en-US" sz="1200" b="0" i="0" u="none" strike="noStrike" kern="1200" baseline="0" dirty="0">
                <a:solidFill>
                  <a:schemeClr val="tx1"/>
                </a:solidFill>
                <a:latin typeface="+mn-lt"/>
                <a:ea typeface="+mn-ea"/>
                <a:cs typeface="+mn-cs"/>
              </a:rPr>
              <a:t>overall and 72% for lateral medullary and lateral pontine</a:t>
            </a:r>
          </a:p>
          <a:p>
            <a:r>
              <a:rPr lang="en-US" sz="1200" b="0" i="0" u="none" strike="noStrike" kern="1200" baseline="0" dirty="0">
                <a:solidFill>
                  <a:schemeClr val="tx1"/>
                </a:solidFill>
                <a:latin typeface="+mn-lt"/>
                <a:ea typeface="+mn-ea"/>
                <a:cs typeface="+mn-cs"/>
              </a:rPr>
              <a:t>infarctions with these localizations very frequent among</a:t>
            </a:r>
          </a:p>
          <a:p>
            <a:r>
              <a:rPr lang="en-US" sz="1200" b="0" i="0" u="none" strike="noStrike" kern="1200" baseline="0" dirty="0" err="1">
                <a:solidFill>
                  <a:schemeClr val="tx1"/>
                </a:solidFill>
                <a:latin typeface="+mn-lt"/>
                <a:ea typeface="+mn-ea"/>
                <a:cs typeface="+mn-cs"/>
              </a:rPr>
              <a:t>vertebrobasilar</a:t>
            </a:r>
            <a:r>
              <a:rPr lang="en-US" sz="1200" b="0" i="0" u="none" strike="noStrike" kern="1200" baseline="0" dirty="0">
                <a:solidFill>
                  <a:schemeClr val="tx1"/>
                </a:solidFill>
                <a:latin typeface="+mn-lt"/>
                <a:ea typeface="+mn-ea"/>
                <a:cs typeface="+mn-cs"/>
              </a:rPr>
              <a:t> strokes mimicking APV closely. These estimates</a:t>
            </a:r>
          </a:p>
          <a:p>
            <a:r>
              <a:rPr lang="en-US" sz="1200" b="0" i="0" u="none" strike="noStrike" kern="1200" baseline="0" dirty="0">
                <a:solidFill>
                  <a:schemeClr val="tx1"/>
                </a:solidFill>
                <a:latin typeface="+mn-lt"/>
                <a:ea typeface="+mn-ea"/>
                <a:cs typeface="+mn-cs"/>
              </a:rPr>
              <a:t>echo results from 2 prior studies of early DWI that</a:t>
            </a:r>
          </a:p>
          <a:p>
            <a:r>
              <a:rPr lang="en-US" sz="1200" b="0" i="0" u="none" strike="noStrike" kern="1200" baseline="0" dirty="0">
                <a:solidFill>
                  <a:schemeClr val="tx1"/>
                </a:solidFill>
                <a:latin typeface="+mn-lt"/>
                <a:ea typeface="+mn-ea"/>
                <a:cs typeface="+mn-cs"/>
              </a:rPr>
              <a:t>reported on 206 </a:t>
            </a:r>
            <a:r>
              <a:rPr lang="en-US" sz="1200" b="0" i="0" u="none" strike="noStrike" kern="1200" baseline="0" dirty="0" err="1">
                <a:solidFill>
                  <a:schemeClr val="tx1"/>
                </a:solidFill>
                <a:latin typeface="+mn-lt"/>
                <a:ea typeface="+mn-ea"/>
                <a:cs typeface="+mn-cs"/>
              </a:rPr>
              <a:t>vertebrobasilar</a:t>
            </a:r>
            <a:r>
              <a:rPr lang="en-US" sz="1200" b="0" i="0" u="none" strike="noStrike" kern="1200" baseline="0" dirty="0">
                <a:solidFill>
                  <a:schemeClr val="tx1"/>
                </a:solidFill>
                <a:latin typeface="+mn-lt"/>
                <a:ea typeface="+mn-ea"/>
                <a:cs typeface="+mn-cs"/>
              </a:rPr>
              <a:t> strokes and found 77%</a:t>
            </a:r>
          </a:p>
          <a:p>
            <a:r>
              <a:rPr lang="en-US" sz="1200" b="0" i="0" u="none" strike="noStrike" kern="1200" baseline="0" dirty="0">
                <a:solidFill>
                  <a:schemeClr val="tx1"/>
                </a:solidFill>
                <a:latin typeface="+mn-lt"/>
                <a:ea typeface="+mn-ea"/>
                <a:cs typeface="+mn-cs"/>
              </a:rPr>
              <a:t>sensitivity within 24 hours of symptom onset.9,10</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MRI to rule out </a:t>
            </a:r>
            <a:r>
              <a:rPr lang="en-US" sz="1200" b="0" i="0" u="none" strike="noStrike" kern="1200" baseline="0" dirty="0" err="1">
                <a:solidFill>
                  <a:schemeClr val="tx1"/>
                </a:solidFill>
                <a:latin typeface="+mn-lt"/>
                <a:ea typeface="+mn-ea"/>
                <a:cs typeface="+mn-cs"/>
              </a:rPr>
              <a:t>mPICA</a:t>
            </a:r>
            <a:r>
              <a:rPr lang="en-US" sz="1200" b="0" i="0" u="none" strike="noStrike" kern="1200" baseline="0" dirty="0">
                <a:solidFill>
                  <a:schemeClr val="tx1"/>
                </a:solidFill>
                <a:latin typeface="+mn-lt"/>
                <a:ea typeface="+mn-ea"/>
                <a:cs typeface="+mn-cs"/>
              </a:rPr>
              <a:t> territory</a:t>
            </a:r>
          </a:p>
          <a:p>
            <a:r>
              <a:rPr lang="en-US" sz="1200" b="0" i="0" u="none" strike="noStrike" kern="1200" baseline="0" dirty="0">
                <a:solidFill>
                  <a:schemeClr val="tx1"/>
                </a:solidFill>
                <a:latin typeface="+mn-lt"/>
                <a:ea typeface="+mn-ea"/>
                <a:cs typeface="+mn-cs"/>
              </a:rPr>
              <a:t>cerebellar infarction should be considered in 1)</a:t>
            </a:r>
          </a:p>
          <a:p>
            <a:r>
              <a:rPr lang="en-US" sz="1200" b="0" i="0" u="none" strike="noStrike" kern="1200" baseline="0" dirty="0">
                <a:solidFill>
                  <a:schemeClr val="tx1"/>
                </a:solidFill>
                <a:latin typeface="+mn-lt"/>
                <a:ea typeface="+mn-ea"/>
                <a:cs typeface="+mn-cs"/>
              </a:rPr>
              <a:t>older patients presenting with isolated spontaneous</a:t>
            </a:r>
          </a:p>
          <a:p>
            <a:r>
              <a:rPr lang="en-US" sz="1200" b="0" i="0" u="none" strike="noStrike" kern="1200" baseline="0" dirty="0">
                <a:solidFill>
                  <a:schemeClr val="tx1"/>
                </a:solidFill>
                <a:latin typeface="+mn-lt"/>
                <a:ea typeface="+mn-ea"/>
                <a:cs typeface="+mn-cs"/>
              </a:rPr>
              <a:t>prolonged vertigo, in 2) any patient with vascular</a:t>
            </a:r>
          </a:p>
          <a:p>
            <a:r>
              <a:rPr lang="en-US" sz="1200" b="0" i="0" u="none" strike="noStrike" kern="1200" baseline="0" dirty="0">
                <a:solidFill>
                  <a:schemeClr val="tx1"/>
                </a:solidFill>
                <a:latin typeface="+mn-lt"/>
                <a:ea typeface="+mn-ea"/>
                <a:cs typeface="+mn-cs"/>
              </a:rPr>
              <a:t>risk factors and isolated spontaneous prolonged vertigo</a:t>
            </a:r>
          </a:p>
          <a:p>
            <a:r>
              <a:rPr lang="en-US" sz="1200" b="0" i="0" u="none" strike="noStrike" kern="1200" baseline="0" dirty="0">
                <a:solidFill>
                  <a:schemeClr val="tx1"/>
                </a:solidFill>
                <a:latin typeface="+mn-lt"/>
                <a:ea typeface="+mn-ea"/>
                <a:cs typeface="+mn-cs"/>
              </a:rPr>
              <a:t>who had normal head thrust test, and in 3) any</a:t>
            </a:r>
          </a:p>
          <a:p>
            <a:r>
              <a:rPr lang="en-US" sz="1200" b="0" i="0" u="none" strike="noStrike" kern="1200" baseline="0" dirty="0">
                <a:solidFill>
                  <a:schemeClr val="tx1"/>
                </a:solidFill>
                <a:latin typeface="+mn-lt"/>
                <a:ea typeface="+mn-ea"/>
                <a:cs typeface="+mn-cs"/>
              </a:rPr>
              <a:t>patient with isolated spontaneous prolonged vertigo</a:t>
            </a:r>
          </a:p>
          <a:p>
            <a:r>
              <a:rPr lang="en-US" sz="1200" b="0" i="0" u="none" strike="noStrike" kern="1200" baseline="0" dirty="0">
                <a:solidFill>
                  <a:schemeClr val="tx1"/>
                </a:solidFill>
                <a:latin typeface="+mn-lt"/>
                <a:ea typeface="+mn-ea"/>
                <a:cs typeface="+mn-cs"/>
              </a:rPr>
              <a:t>who had directional changing gaze-evoked nystagmus</a:t>
            </a:r>
          </a:p>
          <a:p>
            <a:r>
              <a:rPr lang="en-US" sz="1200" b="0" i="0" u="none" strike="noStrike" kern="1200" baseline="0" dirty="0">
                <a:solidFill>
                  <a:schemeClr val="tx1"/>
                </a:solidFill>
                <a:latin typeface="+mn-lt"/>
                <a:ea typeface="+mn-ea"/>
                <a:cs typeface="+mn-cs"/>
              </a:rPr>
              <a:t>or severe gait ataxia with falling at upright</a:t>
            </a:r>
          </a:p>
          <a:p>
            <a:r>
              <a:rPr lang="es-CO" sz="1200" b="0" i="0" u="none" strike="noStrike" kern="1200" baseline="0" dirty="0" err="1">
                <a:solidFill>
                  <a:schemeClr val="tx1"/>
                </a:solidFill>
                <a:latin typeface="+mn-lt"/>
                <a:ea typeface="+mn-ea"/>
                <a:cs typeface="+mn-cs"/>
              </a:rPr>
              <a:t>posture</a:t>
            </a:r>
            <a:endParaRPr lang="es-CO" dirty="0"/>
          </a:p>
        </p:txBody>
      </p:sp>
      <p:sp>
        <p:nvSpPr>
          <p:cNvPr id="4" name="Marcador de número de diapositiva 3"/>
          <p:cNvSpPr>
            <a:spLocks noGrp="1"/>
          </p:cNvSpPr>
          <p:nvPr>
            <p:ph type="sldNum" sz="quarter" idx="10"/>
          </p:nvPr>
        </p:nvSpPr>
        <p:spPr/>
        <p:txBody>
          <a:bodyPr/>
          <a:lstStyle/>
          <a:p>
            <a:fld id="{093FC1BA-D0AF-49AD-9BF8-4A6939245615}" type="slidenum">
              <a:rPr lang="es-CO" smtClean="0"/>
              <a:t>56</a:t>
            </a:fld>
            <a:endParaRPr lang="es-CO"/>
          </a:p>
        </p:txBody>
      </p:sp>
    </p:spTree>
    <p:extLst>
      <p:ext uri="{BB962C8B-B14F-4D97-AF65-F5344CB8AC3E}">
        <p14:creationId xmlns:p14="http://schemas.microsoft.com/office/powerpoint/2010/main" val="38874444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err="1"/>
              <a:t>antihistamines</a:t>
            </a:r>
            <a:r>
              <a:rPr lang="es-CO" dirty="0"/>
              <a:t>, </a:t>
            </a:r>
            <a:r>
              <a:rPr lang="es-CO" dirty="0" err="1"/>
              <a:t>anticholinergic</a:t>
            </a:r>
            <a:r>
              <a:rPr lang="es-CO" dirty="0"/>
              <a:t> </a:t>
            </a:r>
            <a:r>
              <a:rPr lang="es-CO" dirty="0" err="1"/>
              <a:t>agents</a:t>
            </a:r>
            <a:r>
              <a:rPr lang="es-CO" dirty="0"/>
              <a:t>, </a:t>
            </a:r>
            <a:r>
              <a:rPr lang="es-CO" dirty="0" err="1"/>
              <a:t>antidopaminergic</a:t>
            </a:r>
            <a:r>
              <a:rPr lang="es-CO" dirty="0"/>
              <a:t> </a:t>
            </a:r>
            <a:r>
              <a:rPr lang="es-CO" dirty="0" err="1"/>
              <a:t>agents</a:t>
            </a:r>
            <a:r>
              <a:rPr lang="es-CO" dirty="0"/>
              <a:t>, and g-</a:t>
            </a:r>
            <a:r>
              <a:rPr lang="es-CO" dirty="0" err="1"/>
              <a:t>aminobutyric</a:t>
            </a:r>
            <a:r>
              <a:rPr lang="es-CO" dirty="0"/>
              <a:t> </a:t>
            </a:r>
            <a:r>
              <a:rPr lang="es-CO" dirty="0" err="1"/>
              <a:t>acid</a:t>
            </a:r>
            <a:r>
              <a:rPr lang="es-CO" dirty="0"/>
              <a:t>–</a:t>
            </a:r>
            <a:r>
              <a:rPr lang="es-CO" dirty="0" err="1"/>
              <a:t>enhancing</a:t>
            </a:r>
            <a:r>
              <a:rPr lang="es-CO" dirty="0"/>
              <a:t> (</a:t>
            </a:r>
            <a:r>
              <a:rPr lang="es-CO" dirty="0" err="1"/>
              <a:t>GABAergic</a:t>
            </a:r>
            <a:r>
              <a:rPr lang="es-CO" dirty="0"/>
              <a:t>) </a:t>
            </a:r>
            <a:r>
              <a:rPr lang="es-CO" dirty="0" err="1"/>
              <a:t>agents</a:t>
            </a:r>
            <a:r>
              <a:rPr lang="es-CO" dirty="0"/>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some patients may exhibit “decompensation.” Typically</a:t>
            </a:r>
          </a:p>
          <a:p>
            <a:r>
              <a:rPr lang="en-US" sz="1200" b="0" i="0" u="none" strike="noStrike" kern="1200" baseline="0" dirty="0">
                <a:solidFill>
                  <a:schemeClr val="tx1"/>
                </a:solidFill>
                <a:latin typeface="+mn-lt"/>
                <a:ea typeface="+mn-ea"/>
                <a:cs typeface="+mn-cs"/>
              </a:rPr>
              <a:t>when patients are fatigued or under physical or emotional</a:t>
            </a:r>
          </a:p>
          <a:p>
            <a:r>
              <a:rPr lang="en-US" sz="1200" b="0" i="0" u="none" strike="noStrike" kern="1200" baseline="0" dirty="0">
                <a:solidFill>
                  <a:schemeClr val="tx1"/>
                </a:solidFill>
                <a:latin typeface="+mn-lt"/>
                <a:ea typeface="+mn-ea"/>
                <a:cs typeface="+mn-cs"/>
              </a:rPr>
              <a:t>stress they may exhibit an exacerbation of </a:t>
            </a:r>
            <a:r>
              <a:rPr lang="en-US" sz="1200" b="0" i="0" u="none" strike="noStrike" kern="1200" baseline="0" dirty="0" err="1">
                <a:solidFill>
                  <a:schemeClr val="tx1"/>
                </a:solidFill>
                <a:latin typeface="+mn-lt"/>
                <a:ea typeface="+mn-ea"/>
                <a:cs typeface="+mn-cs"/>
              </a:rPr>
              <a:t>movementinduced</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disequilibrium. This will resolve when the fatigue</a:t>
            </a:r>
          </a:p>
          <a:p>
            <a:r>
              <a:rPr lang="en-US" sz="1200" b="0" i="0" u="none" strike="noStrike" kern="1200" baseline="0" dirty="0">
                <a:solidFill>
                  <a:schemeClr val="tx1"/>
                </a:solidFill>
                <a:latin typeface="+mn-lt"/>
                <a:ea typeface="+mn-ea"/>
                <a:cs typeface="+mn-cs"/>
              </a:rPr>
              <a:t>or physical/emotional stress has resolved. Vestibular exercises</a:t>
            </a:r>
          </a:p>
          <a:p>
            <a:r>
              <a:rPr lang="es-CO" sz="1200" b="0" i="0" u="none" strike="noStrike" kern="1200" baseline="0" dirty="0" err="1">
                <a:solidFill>
                  <a:schemeClr val="tx1"/>
                </a:solidFill>
                <a:latin typeface="+mn-lt"/>
                <a:ea typeface="+mn-ea"/>
                <a:cs typeface="+mn-cs"/>
              </a:rPr>
              <a:t>may</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mitigate</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these</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symptoms</a:t>
            </a:r>
            <a:r>
              <a:rPr lang="es-CO" sz="1200" b="0" i="0" u="none" strike="noStrike" kern="1200" baseline="0" dirty="0">
                <a:solidFill>
                  <a:schemeClr val="tx1"/>
                </a:solidFill>
                <a:latin typeface="+mn-lt"/>
                <a:ea typeface="+mn-ea"/>
                <a:cs typeface="+mn-cs"/>
              </a:rPr>
              <a:t>./ </a:t>
            </a:r>
            <a:r>
              <a:rPr lang="en-US" dirty="0"/>
              <a:t>exercises designed to improve ocular stability and balance.</a:t>
            </a:r>
            <a:endParaRPr lang="es-CO" sz="1200" b="0" i="0" u="none" strike="noStrike" kern="1200" baseline="0" dirty="0">
              <a:solidFill>
                <a:schemeClr val="tx1"/>
              </a:solidFill>
              <a:latin typeface="+mn-lt"/>
              <a:ea typeface="+mn-ea"/>
              <a:cs typeface="+mn-cs"/>
            </a:endParaRPr>
          </a:p>
          <a:p>
            <a:endParaRPr lang="es-CO" sz="1200" b="0" i="0" u="none" strike="noStrike" kern="1200" baseline="0" dirty="0">
              <a:solidFill>
                <a:schemeClr val="tx1"/>
              </a:solidFill>
              <a:latin typeface="+mn-lt"/>
              <a:ea typeface="+mn-ea"/>
              <a:cs typeface="+mn-cs"/>
            </a:endParaRPr>
          </a:p>
          <a:p>
            <a:r>
              <a:rPr lang="es-CO" dirty="0"/>
              <a:t>Una vez que ha pasado la fase aguda de la neuritis vestibular, los esfuerzos de tratamiento están dirigidos</a:t>
            </a:r>
          </a:p>
          <a:p>
            <a:r>
              <a:rPr lang="es-CO" dirty="0"/>
              <a:t>en la mejora de la compensación central a través de la rehabilitación vestibular. Además de</a:t>
            </a:r>
          </a:p>
          <a:p>
            <a:r>
              <a:rPr lang="es-CO" dirty="0"/>
              <a:t>minimizando el uso de supresores vestibulares, se recomienda el ejercicio temprano, y</a:t>
            </a:r>
          </a:p>
          <a:p>
            <a:r>
              <a:rPr lang="es-CO" dirty="0"/>
              <a:t>se instruye a los pacientes sobre varios ejercicios vestibulares diseñados para mejorar el ocular</a:t>
            </a:r>
          </a:p>
          <a:p>
            <a:r>
              <a:rPr lang="es-CO" dirty="0"/>
              <a:t>estabilidad y mejorar la tolerancia de varios movimientos de cabeza y cuerpo. El grado</a:t>
            </a:r>
          </a:p>
          <a:p>
            <a:r>
              <a:rPr lang="es-CO" dirty="0"/>
              <a:t>de la compensación es algo variable y probablemente dependa de una serie de factores,</a:t>
            </a:r>
          </a:p>
          <a:p>
            <a:r>
              <a:rPr lang="es-CO" dirty="0"/>
              <a:t>incluyendo la edad del paciente y el estado funcional subyacente, grado de lesión vestibular inicial</a:t>
            </a:r>
          </a:p>
          <a:p>
            <a:r>
              <a:rPr lang="es-CO" dirty="0"/>
              <a:t>(y cualquier recuperación subsiguiente del órgano final), así como la motivación del paciente. Mientras que muchos</a:t>
            </a:r>
          </a:p>
          <a:p>
            <a:r>
              <a:rPr lang="es-CO" dirty="0"/>
              <a:t>los pacientes pueden compensar con la ayuda del ejercicio vestibular en el hogar</a:t>
            </a:r>
          </a:p>
          <a:p>
            <a:r>
              <a:rPr lang="es-CO" dirty="0"/>
              <a:t>programas, otros pueden requerir rehabilitación vestibular formal bajo la supervisión</a:t>
            </a:r>
          </a:p>
          <a:p>
            <a:r>
              <a:rPr lang="es-CO" dirty="0"/>
              <a:t>de un terapeuta vestibular dedicado (ver el artículo de </a:t>
            </a:r>
            <a:r>
              <a:rPr lang="es-CO" dirty="0" err="1"/>
              <a:t>Alrwaily</a:t>
            </a:r>
            <a:r>
              <a:rPr lang="es-CO" dirty="0"/>
              <a:t> y Whitney en esta publicación).</a:t>
            </a:r>
          </a:p>
          <a:p>
            <a:r>
              <a:rPr lang="es-CO" dirty="0"/>
              <a:t>Las personas mayores y los pacientes con recuperación prolongada probablemente serían excelentes</a:t>
            </a:r>
          </a:p>
          <a:p>
            <a:r>
              <a:rPr lang="es-CO" dirty="0"/>
              <a:t>candidatos para tal curso de tratamiento. En raras ocasiones, cuando la vestibular es prolongada</a:t>
            </a:r>
          </a:p>
          <a:p>
            <a:r>
              <a:rPr lang="es-CO" dirty="0"/>
              <a:t>la terapia no es efectiva y los pacientes se sienten debilitados por sus síntomas,</a:t>
            </a:r>
          </a:p>
          <a:p>
            <a:r>
              <a:rPr lang="es-CO" dirty="0"/>
              <a:t>la intervención puede estar justificada. En tales pacientes, los autores sienten que una resonancia magnética de la</a:t>
            </a:r>
          </a:p>
          <a:p>
            <a:r>
              <a:rPr lang="es-CO" dirty="0"/>
              <a:t>el cerebro y la </a:t>
            </a:r>
            <a:r>
              <a:rPr lang="es-CO" dirty="0" err="1"/>
              <a:t>videonistagmografía</a:t>
            </a:r>
            <a:r>
              <a:rPr lang="es-CO" dirty="0"/>
              <a:t> deben realizarse preoperatoriamente para documentar</a:t>
            </a:r>
          </a:p>
          <a:p>
            <a:r>
              <a:rPr lang="es-CO" dirty="0"/>
              <a:t>la ausencia de un octavo nervio o lesión central y para determinar el grado</a:t>
            </a:r>
          </a:p>
          <a:p>
            <a:r>
              <a:rPr lang="es-CO" dirty="0"/>
              <a:t>de la disfunción vestibular periférica. Opciones quirúrgicas en el contexto de vestibular crónico</a:t>
            </a:r>
          </a:p>
          <a:p>
            <a:r>
              <a:rPr lang="es-CO" dirty="0"/>
              <a:t>la neuritis incluye la sección del nervio vestibular si hay audición, o </a:t>
            </a:r>
            <a:r>
              <a:rPr lang="es-CO" dirty="0" err="1"/>
              <a:t>laberintectomía</a:t>
            </a:r>
            <a:endParaRPr lang="es-CO" dirty="0"/>
          </a:p>
          <a:p>
            <a:r>
              <a:rPr lang="es-CO" dirty="0"/>
              <a:t>en casos de un oído muerto o fuera de servicio. Aunque se considera la intervención quirúrgica</a:t>
            </a:r>
          </a:p>
          <a:p>
            <a:r>
              <a:rPr lang="es-CO" dirty="0"/>
              <a:t>una solución de último recurso, puede ser bastante efectiva para mejorar los síntomas del paciente</a:t>
            </a:r>
            <a:endParaRPr lang="en-U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093FC1BA-D0AF-49AD-9BF8-4A6939245615}" type="slidenum">
              <a:rPr lang="es-CO" smtClean="0"/>
              <a:t>57</a:t>
            </a:fld>
            <a:endParaRPr lang="es-CO"/>
          </a:p>
        </p:txBody>
      </p:sp>
    </p:spTree>
    <p:extLst>
      <p:ext uri="{BB962C8B-B14F-4D97-AF65-F5344CB8AC3E}">
        <p14:creationId xmlns:p14="http://schemas.microsoft.com/office/powerpoint/2010/main" val="17727548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err="1"/>
              <a:t>Recuperacion</a:t>
            </a:r>
            <a:r>
              <a:rPr lang="es-CO" dirty="0"/>
              <a:t> en </a:t>
            </a:r>
            <a:r>
              <a:rPr lang="es-CO" dirty="0" err="1"/>
              <a:t>nv</a:t>
            </a:r>
            <a:r>
              <a:rPr lang="es-CO" dirty="0"/>
              <a:t> dependerá del daño ocasionado</a:t>
            </a:r>
            <a:r>
              <a:rPr lang="es-CO" baseline="0" dirty="0"/>
              <a:t> al órgano y de la compensación central-- </a:t>
            </a:r>
            <a:r>
              <a:rPr lang="en-US" sz="1200" b="0" i="0" u="none" strike="noStrike" kern="1200" baseline="0" dirty="0">
                <a:solidFill>
                  <a:schemeClr val="tx1"/>
                </a:solidFill>
                <a:latin typeface="+mn-lt"/>
                <a:ea typeface="+mn-ea"/>
                <a:cs typeface="+mn-cs"/>
              </a:rPr>
              <a:t>In all instances, the episodes of vertigo diminish or</a:t>
            </a:r>
          </a:p>
          <a:p>
            <a:r>
              <a:rPr lang="en-US" sz="1200" b="0" i="0" u="none" strike="noStrike" kern="1200" baseline="0" dirty="0">
                <a:solidFill>
                  <a:schemeClr val="tx1"/>
                </a:solidFill>
                <a:latin typeface="+mn-lt"/>
                <a:ea typeface="+mn-ea"/>
                <a:cs typeface="+mn-cs"/>
              </a:rPr>
              <a:t>disappear but the residual </a:t>
            </a:r>
            <a:r>
              <a:rPr lang="en-US" sz="1200" b="0" i="0" u="none" strike="noStrike" kern="1200" baseline="0" dirty="0" err="1">
                <a:solidFill>
                  <a:schemeClr val="tx1"/>
                </a:solidFill>
                <a:latin typeface="+mn-lt"/>
                <a:ea typeface="+mn-ea"/>
                <a:cs typeface="+mn-cs"/>
              </a:rPr>
              <a:t>dysequilibrium</a:t>
            </a:r>
            <a:r>
              <a:rPr lang="en-US" sz="1200" b="0" i="0" u="none" strike="noStrike" kern="1200" baseline="0" dirty="0">
                <a:solidFill>
                  <a:schemeClr val="tx1"/>
                </a:solidFill>
                <a:latin typeface="+mn-lt"/>
                <a:ea typeface="+mn-ea"/>
                <a:cs typeface="+mn-cs"/>
              </a:rPr>
              <a:t> persists to a </a:t>
            </a:r>
            <a:r>
              <a:rPr lang="es-CO" sz="1200" b="0" i="0" u="none" strike="noStrike" kern="1200" baseline="0" dirty="0" err="1">
                <a:solidFill>
                  <a:schemeClr val="tx1"/>
                </a:solidFill>
                <a:latin typeface="+mn-lt"/>
                <a:ea typeface="+mn-ea"/>
                <a:cs typeface="+mn-cs"/>
              </a:rPr>
              <a:t>greater</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or</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lesser</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extent</a:t>
            </a:r>
            <a:endParaRPr lang="es-CO"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significant loss of ipsilateral semicircular canal and utricular function frequently leads to lingering postural instability and disorientation with rapid head movements.</a:t>
            </a:r>
          </a:p>
          <a:p>
            <a:r>
              <a:rPr lang="en-US" sz="1200" b="0" i="0" u="none" strike="noStrike" kern="1200" baseline="0" dirty="0">
                <a:solidFill>
                  <a:schemeClr val="tx1"/>
                </a:solidFill>
                <a:latin typeface="+mn-lt"/>
                <a:ea typeface="+mn-ea"/>
                <a:cs typeface="+mn-cs"/>
              </a:rPr>
              <a:t>In most cases, the patient with VN experiences a single</a:t>
            </a:r>
          </a:p>
          <a:p>
            <a:r>
              <a:rPr lang="en-US" sz="1200" b="0" i="0" u="none" strike="noStrike" kern="1200" baseline="0" dirty="0">
                <a:solidFill>
                  <a:schemeClr val="tx1"/>
                </a:solidFill>
                <a:latin typeface="+mn-lt"/>
                <a:ea typeface="+mn-ea"/>
                <a:cs typeface="+mn-cs"/>
              </a:rPr>
              <a:t>episode of vertigo lasting up to a day and recovers completely</a:t>
            </a:r>
          </a:p>
          <a:p>
            <a:r>
              <a:rPr lang="en-US" sz="1200" b="0" i="0" u="none" strike="noStrike" kern="1200" baseline="0" dirty="0">
                <a:solidFill>
                  <a:schemeClr val="tx1"/>
                </a:solidFill>
                <a:latin typeface="+mn-lt"/>
                <a:ea typeface="+mn-ea"/>
                <a:cs typeface="+mn-cs"/>
              </a:rPr>
              <a:t>over a few weeks. Some cases with documented</a:t>
            </a:r>
          </a:p>
          <a:p>
            <a:r>
              <a:rPr lang="en-US" sz="1200" b="0" i="0" u="none" strike="noStrike" kern="1200" baseline="0" dirty="0">
                <a:solidFill>
                  <a:schemeClr val="tx1"/>
                </a:solidFill>
                <a:latin typeface="+mn-lt"/>
                <a:ea typeface="+mn-ea"/>
                <a:cs typeface="+mn-cs"/>
              </a:rPr>
              <a:t>severe vestibular loss may experience poor compensation</a:t>
            </a:r>
          </a:p>
          <a:p>
            <a:r>
              <a:rPr lang="en-US" sz="1200" b="0" i="0" u="none" strike="noStrike" kern="1200" baseline="0" dirty="0">
                <a:solidFill>
                  <a:schemeClr val="tx1"/>
                </a:solidFill>
                <a:latin typeface="+mn-lt"/>
                <a:ea typeface="+mn-ea"/>
                <a:cs typeface="+mn-cs"/>
              </a:rPr>
              <a:t>and lingering </a:t>
            </a:r>
            <a:r>
              <a:rPr lang="en-US" sz="1200" b="0" i="0" u="none" strike="noStrike" kern="1200" baseline="0" dirty="0" err="1">
                <a:solidFill>
                  <a:schemeClr val="tx1"/>
                </a:solidFill>
                <a:latin typeface="+mn-lt"/>
                <a:ea typeface="+mn-ea"/>
                <a:cs typeface="+mn-cs"/>
              </a:rPr>
              <a:t>dysequilibrium</a:t>
            </a:r>
            <a:r>
              <a:rPr lang="en-US" sz="1200" b="0" i="0" u="none" strike="noStrike" kern="1200" baseline="0" dirty="0">
                <a:solidFill>
                  <a:schemeClr val="tx1"/>
                </a:solidFill>
                <a:latin typeface="+mn-lt"/>
                <a:ea typeface="+mn-ea"/>
                <a:cs typeface="+mn-cs"/>
              </a:rPr>
              <a:t>. Finally, in a few cases of</a:t>
            </a:r>
          </a:p>
          <a:p>
            <a:r>
              <a:rPr lang="en-US" sz="1200" b="0" i="0" u="none" strike="noStrike" kern="1200" baseline="0" dirty="0">
                <a:solidFill>
                  <a:schemeClr val="tx1"/>
                </a:solidFill>
                <a:latin typeface="+mn-lt"/>
                <a:ea typeface="+mn-ea"/>
                <a:cs typeface="+mn-cs"/>
              </a:rPr>
              <a:t>suspected VN the vertigo attacks recur although usually</a:t>
            </a:r>
          </a:p>
          <a:p>
            <a:r>
              <a:rPr lang="es-CO" sz="1200" b="0" i="0" u="none" strike="noStrike" kern="1200" baseline="0" dirty="0">
                <a:solidFill>
                  <a:schemeClr val="tx1"/>
                </a:solidFill>
                <a:latin typeface="+mn-lt"/>
                <a:ea typeface="+mn-ea"/>
                <a:cs typeface="+mn-cs"/>
              </a:rPr>
              <a:t>in </a:t>
            </a:r>
            <a:r>
              <a:rPr lang="es-CO" sz="1200" b="0" i="0" u="none" strike="noStrike" kern="1200" baseline="0" dirty="0" err="1">
                <a:solidFill>
                  <a:schemeClr val="tx1"/>
                </a:solidFill>
                <a:latin typeface="+mn-lt"/>
                <a:ea typeface="+mn-ea"/>
                <a:cs typeface="+mn-cs"/>
              </a:rPr>
              <a:t>diminishing</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intensity</a:t>
            </a:r>
            <a:endParaRPr lang="es-CO" sz="1200" b="0" i="0" u="none" strike="noStrike" kern="1200" baseline="0" dirty="0">
              <a:solidFill>
                <a:schemeClr val="tx1"/>
              </a:solidFill>
              <a:latin typeface="+mn-lt"/>
              <a:ea typeface="+mn-ea"/>
              <a:cs typeface="+mn-cs"/>
            </a:endParaRPr>
          </a:p>
          <a:p>
            <a:r>
              <a:rPr lang="en-US" dirty="0"/>
              <a:t>Recovery from a peripheral vestibular lesion results from a combination of the restoration of peripheral labyrinthine function (which is usually incomplete in the case of vestibular neuritis)15 and central vestibular compensation for the imbalance in vestibular tone.</a:t>
            </a:r>
            <a:endParaRPr lang="es-CO" sz="1200" b="0" i="0" u="none" strike="noStrike" kern="1200" baseline="0" dirty="0">
              <a:solidFill>
                <a:schemeClr val="tx1"/>
              </a:solidFill>
              <a:latin typeface="+mn-lt"/>
              <a:ea typeface="+mn-ea"/>
              <a:cs typeface="+mn-cs"/>
            </a:endParaRPr>
          </a:p>
          <a:p>
            <a:endParaRPr lang="es-CO"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most cases, VN is a benign self-limited process with an</a:t>
            </a:r>
          </a:p>
          <a:p>
            <a:r>
              <a:rPr lang="en-US" sz="1200" b="0" i="0" u="none" strike="noStrike" kern="1200" baseline="0" dirty="0">
                <a:solidFill>
                  <a:schemeClr val="tx1"/>
                </a:solidFill>
                <a:latin typeface="+mn-lt"/>
                <a:ea typeface="+mn-ea"/>
                <a:cs typeface="+mn-cs"/>
              </a:rPr>
              <a:t>excellent prognosis once the patient recovers from the initial</a:t>
            </a:r>
          </a:p>
          <a:p>
            <a:r>
              <a:rPr lang="en-US" sz="1200" b="0" i="0" u="none" strike="noStrike" kern="1200" baseline="0" dirty="0">
                <a:solidFill>
                  <a:schemeClr val="tx1"/>
                </a:solidFill>
                <a:latin typeface="+mn-lt"/>
                <a:ea typeface="+mn-ea"/>
                <a:cs typeface="+mn-cs"/>
              </a:rPr>
              <a:t>attack. Recovery of balance is generally complete, and</a:t>
            </a:r>
          </a:p>
          <a:p>
            <a:r>
              <a:rPr lang="en-US" sz="1200" b="0" i="0" u="none" strike="noStrike" kern="1200" baseline="0" dirty="0">
                <a:solidFill>
                  <a:schemeClr val="tx1"/>
                </a:solidFill>
                <a:latin typeface="+mn-lt"/>
                <a:ea typeface="+mn-ea"/>
                <a:cs typeface="+mn-cs"/>
              </a:rPr>
              <a:t>alteration of lifestyle is not necessary. In some cases, however,</a:t>
            </a:r>
          </a:p>
          <a:p>
            <a:r>
              <a:rPr lang="en-US" sz="1200" b="0" i="0" u="none" strike="noStrike" kern="1200" baseline="0" dirty="0">
                <a:solidFill>
                  <a:schemeClr val="tx1"/>
                </a:solidFill>
                <a:latin typeface="+mn-lt"/>
                <a:ea typeface="+mn-ea"/>
                <a:cs typeface="+mn-cs"/>
              </a:rPr>
              <a:t>lingering disequilibrium is disturbing and requires</a:t>
            </a:r>
          </a:p>
          <a:p>
            <a:r>
              <a:rPr lang="en-US" sz="1200" b="0" i="0" u="none" strike="noStrike" kern="1200" baseline="0" dirty="0">
                <a:solidFill>
                  <a:schemeClr val="tx1"/>
                </a:solidFill>
                <a:latin typeface="+mn-lt"/>
                <a:ea typeface="+mn-ea"/>
                <a:cs typeface="+mn-cs"/>
              </a:rPr>
              <a:t>ongoing exercise therapy and modification of daily activities.</a:t>
            </a:r>
          </a:p>
          <a:p>
            <a:r>
              <a:rPr lang="en-US" sz="1200" b="0" i="0" u="none" strike="noStrike" kern="1200" baseline="0" dirty="0">
                <a:solidFill>
                  <a:schemeClr val="tx1"/>
                </a:solidFill>
                <a:latin typeface="+mn-lt"/>
                <a:ea typeface="+mn-ea"/>
                <a:cs typeface="+mn-cs"/>
              </a:rPr>
              <a:t>If BPPV develops, it may be recurrent, and repositioning</a:t>
            </a:r>
          </a:p>
          <a:p>
            <a:r>
              <a:rPr lang="en-US" sz="1200" b="0" i="0" u="none" strike="noStrike" kern="1200" baseline="0" dirty="0">
                <a:solidFill>
                  <a:schemeClr val="tx1"/>
                </a:solidFill>
                <a:latin typeface="+mn-lt"/>
                <a:ea typeface="+mn-ea"/>
                <a:cs typeface="+mn-cs"/>
              </a:rPr>
              <a:t>maneuvers may be needed from time to time. Finally,</a:t>
            </a:r>
          </a:p>
          <a:p>
            <a:r>
              <a:rPr lang="en-US" sz="1200" b="0" i="0" u="none" strike="noStrike" kern="1200" baseline="0" dirty="0">
                <a:solidFill>
                  <a:schemeClr val="tx1"/>
                </a:solidFill>
                <a:latin typeface="+mn-lt"/>
                <a:ea typeface="+mn-ea"/>
                <a:cs typeface="+mn-cs"/>
              </a:rPr>
              <a:t>in a few instances, recurrent vertigo attacks develop and</a:t>
            </a:r>
          </a:p>
          <a:p>
            <a:r>
              <a:rPr lang="es-CO" sz="1200" b="0" i="0" u="none" strike="noStrike" kern="1200" baseline="0" dirty="0" err="1">
                <a:solidFill>
                  <a:schemeClr val="tx1"/>
                </a:solidFill>
                <a:latin typeface="+mn-lt"/>
                <a:ea typeface="+mn-ea"/>
                <a:cs typeface="+mn-cs"/>
              </a:rPr>
              <a:t>require</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suppressant</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therapy</a:t>
            </a:r>
            <a:endParaRPr lang="es-CO" sz="1200" b="0" i="0" u="none" strike="noStrike" kern="1200" baseline="0" dirty="0">
              <a:solidFill>
                <a:schemeClr val="tx1"/>
              </a:solidFill>
              <a:latin typeface="+mn-lt"/>
              <a:ea typeface="+mn-ea"/>
              <a:cs typeface="+mn-cs"/>
            </a:endParaRPr>
          </a:p>
          <a:p>
            <a:r>
              <a:rPr lang="es-CO" dirty="0"/>
              <a:t>El vértigo posicional paroxístico benigno (VPPB) es más común en pacientes</a:t>
            </a:r>
          </a:p>
          <a:p>
            <a:r>
              <a:rPr lang="es-CO" dirty="0"/>
              <a:t>que han sufrido de neuritis vestibular, pero puede ocurrir a intervalos variables después de</a:t>
            </a:r>
          </a:p>
          <a:p>
            <a:r>
              <a:rPr lang="es-CO" dirty="0"/>
              <a:t>el ataque agudo. Por qué el VPPB parece ocurrir con más frecuencia en estos pacientes no es</a:t>
            </a:r>
          </a:p>
          <a:p>
            <a:r>
              <a:rPr lang="es-CO" dirty="0"/>
              <a:t>conocido, </a:t>
            </a:r>
            <a:r>
              <a:rPr lang="es-CO" dirty="0" err="1"/>
              <a:t>Schucknecht</a:t>
            </a:r>
            <a:r>
              <a:rPr lang="es-CO" dirty="0"/>
              <a:t> sugirió que la </a:t>
            </a:r>
            <a:r>
              <a:rPr lang="es-CO" dirty="0" err="1"/>
              <a:t>otoconia</a:t>
            </a:r>
            <a:r>
              <a:rPr lang="es-CO" dirty="0"/>
              <a:t> </a:t>
            </a:r>
            <a:r>
              <a:rPr lang="es-CO" dirty="0" err="1"/>
              <a:t>utricular</a:t>
            </a:r>
            <a:r>
              <a:rPr lang="es-CO" dirty="0"/>
              <a:t> podría aflojarse con el</a:t>
            </a:r>
          </a:p>
          <a:p>
            <a:r>
              <a:rPr lang="es-CO" dirty="0"/>
              <a:t>neuritis inicial.11 También se han descrito episodios repetidos de neuritis vestibular, que</a:t>
            </a:r>
          </a:p>
          <a:p>
            <a:r>
              <a:rPr lang="es-CO" dirty="0"/>
              <a:t>muchos sostienen evidencia hacia un posible proceso de reactivación viral como se ve en</a:t>
            </a:r>
          </a:p>
          <a:p>
            <a:r>
              <a:rPr lang="es-CO" dirty="0"/>
              <a:t>herpes zoster </a:t>
            </a:r>
            <a:r>
              <a:rPr lang="es-CO" dirty="0" err="1"/>
              <a:t>oticus</a:t>
            </a:r>
            <a:endParaRPr lang="es-CO" dirty="0"/>
          </a:p>
          <a:p>
            <a:r>
              <a:rPr lang="es-CO" dirty="0"/>
              <a:t>En otras palabras, los pacientes lo harán</a:t>
            </a:r>
          </a:p>
          <a:p>
            <a:r>
              <a:rPr lang="es-CO" dirty="0"/>
              <a:t>generalmente mejoran incluso si tienen un permanente</a:t>
            </a:r>
          </a:p>
          <a:p>
            <a:r>
              <a:rPr lang="es-CO" dirty="0"/>
              <a:t>pérdida unilateral de la función vestibular Recuperación de</a:t>
            </a:r>
          </a:p>
          <a:p>
            <a:r>
              <a:rPr lang="es-CO" dirty="0"/>
              <a:t>La neuritis vestibular generalmente toma varias semanas,</a:t>
            </a:r>
          </a:p>
          <a:p>
            <a:r>
              <a:rPr lang="es-CO" dirty="0"/>
              <a:t>aunque los períodos más largos de recuperación no son poco comunes.</a:t>
            </a:r>
          </a:p>
          <a:p>
            <a:r>
              <a:rPr lang="es-CO" dirty="0"/>
              <a:t>Los médicos han sentido durante mucho tiempo que la compensación vestibular</a:t>
            </a:r>
          </a:p>
          <a:p>
            <a:r>
              <a:rPr lang="es-CO" dirty="0"/>
              <a:t>ocurre más rápidamente y es más completo</a:t>
            </a:r>
          </a:p>
          <a:p>
            <a:r>
              <a:rPr lang="es-CO" dirty="0"/>
              <a:t>si el paciente comienza a hacer ejercicio lo antes posible</a:t>
            </a:r>
          </a:p>
          <a:p>
            <a:r>
              <a:rPr lang="es-CO" dirty="0"/>
              <a:t>después de la aparición de una lesión vestibular.16</a:t>
            </a:r>
          </a:p>
          <a:p>
            <a:r>
              <a:rPr lang="es-CO" dirty="0"/>
              <a:t>objetivo de los ejercicios vestibulares es acelerar el proceso</a:t>
            </a:r>
          </a:p>
          <a:p>
            <a:r>
              <a:rPr lang="es-CO" dirty="0"/>
              <a:t>de la compensación vestibular y mejorar la final</a:t>
            </a:r>
          </a:p>
          <a:p>
            <a:r>
              <a:rPr lang="es-CO" dirty="0"/>
              <a:t>nivel de recuperación. Estudios controlados en animales17</a:t>
            </a:r>
          </a:p>
          <a:p>
            <a:r>
              <a:rPr lang="es-CO" dirty="0"/>
              <a:t>y los humanos18,19 indican que el ejercicio puede acelerar</a:t>
            </a:r>
          </a:p>
          <a:p>
            <a:r>
              <a:rPr lang="es-CO" dirty="0"/>
              <a:t>la recuperación del equilibrio después de un vestibular periférico</a:t>
            </a:r>
          </a:p>
          <a:p>
            <a:r>
              <a:rPr lang="es-CO" dirty="0"/>
              <a:t>lesión, pero faltan datos con respecto a</a:t>
            </a:r>
          </a:p>
          <a:p>
            <a:r>
              <a:rPr lang="es-CO" dirty="0"/>
              <a:t>el nivel final de recuperación. En animales, compensación</a:t>
            </a:r>
          </a:p>
          <a:p>
            <a:r>
              <a:rPr lang="es-CO" dirty="0"/>
              <a:t>parece ser acelerado por drogas estimulantes (p.</a:t>
            </a:r>
          </a:p>
          <a:p>
            <a:r>
              <a:rPr lang="es-CO" dirty="0"/>
              <a:t>anfetamina) y ralentizado por drogas sedantes (p.</a:t>
            </a:r>
          </a:p>
          <a:p>
            <a:r>
              <a:rPr lang="es-CO" dirty="0"/>
              <a:t>diazepam) .20 Si el ejercicio más frecuente conduce</a:t>
            </a:r>
          </a:p>
          <a:p>
            <a:r>
              <a:rPr lang="es-CO" dirty="0"/>
              <a:t>para una mejora más rápida se desconoce.</a:t>
            </a:r>
          </a:p>
          <a:p>
            <a:endParaRPr lang="es-CO" dirty="0"/>
          </a:p>
          <a:p>
            <a:r>
              <a:rPr lang="es-CO" dirty="0"/>
              <a:t>ACV </a:t>
            </a:r>
            <a:r>
              <a:rPr lang="en-US" sz="1200" b="0" i="0" u="none" strike="noStrike" kern="1200" baseline="0" dirty="0">
                <a:solidFill>
                  <a:schemeClr val="tx1"/>
                </a:solidFill>
                <a:latin typeface="+mn-lt"/>
                <a:ea typeface="+mn-ea"/>
                <a:cs typeface="+mn-cs"/>
              </a:rPr>
              <a:t>When the vertigo subsided, most patients reported mild</a:t>
            </a:r>
          </a:p>
          <a:p>
            <a:r>
              <a:rPr lang="en-US" sz="1200" b="0" i="0" u="none" strike="noStrike" kern="1200" baseline="0" dirty="0">
                <a:solidFill>
                  <a:schemeClr val="tx1"/>
                </a:solidFill>
                <a:latin typeface="+mn-lt"/>
                <a:ea typeface="+mn-ea"/>
                <a:cs typeface="+mn-cs"/>
              </a:rPr>
              <a:t>unsteadiness and could walk independently. Only four patients</a:t>
            </a:r>
          </a:p>
          <a:p>
            <a:r>
              <a:rPr lang="en-US" sz="1200" b="0" i="0" u="none" strike="noStrike" kern="1200" baseline="0" dirty="0">
                <a:solidFill>
                  <a:schemeClr val="tx1"/>
                </a:solidFill>
                <a:latin typeface="+mn-lt"/>
                <a:ea typeface="+mn-ea"/>
                <a:cs typeface="+mn-cs"/>
              </a:rPr>
              <a:t>with relatively large infarcts and severe imbalance</a:t>
            </a:r>
          </a:p>
          <a:p>
            <a:r>
              <a:rPr lang="en-US" sz="1200" b="0" i="0" u="none" strike="noStrike" kern="1200" baseline="0" dirty="0">
                <a:solidFill>
                  <a:schemeClr val="tx1"/>
                </a:solidFill>
                <a:latin typeface="+mn-lt"/>
                <a:ea typeface="+mn-ea"/>
                <a:cs typeface="+mn-cs"/>
              </a:rPr>
              <a:t>initially (Patients 3, 13, 14, and 23) had a moderate degree of unsteadiness and veering after the vertigo subsided, but</a:t>
            </a:r>
          </a:p>
          <a:p>
            <a:r>
              <a:rPr lang="en-US" sz="1200" b="0" i="0" u="none" strike="noStrike" kern="1200" baseline="0" dirty="0">
                <a:solidFill>
                  <a:schemeClr val="tx1"/>
                </a:solidFill>
                <a:latin typeface="+mn-lt"/>
                <a:ea typeface="+mn-ea"/>
                <a:cs typeface="+mn-cs"/>
              </a:rPr>
              <a:t>eventually the patients could walk independently</a:t>
            </a:r>
          </a:p>
          <a:p>
            <a:r>
              <a:rPr lang="en-US" sz="1200" b="0" i="0" u="none" strike="noStrike" kern="1200" baseline="0" dirty="0">
                <a:solidFill>
                  <a:schemeClr val="tx1"/>
                </a:solidFill>
                <a:latin typeface="+mn-lt"/>
                <a:ea typeface="+mn-ea"/>
                <a:cs typeface="+mn-cs"/>
              </a:rPr>
              <a:t>Cerebellar infarction may develop mass effect in</a:t>
            </a:r>
          </a:p>
          <a:p>
            <a:r>
              <a:rPr lang="en-US" sz="1200" b="0" i="0" u="none" strike="noStrike" kern="1200" baseline="0" dirty="0">
                <a:solidFill>
                  <a:schemeClr val="tx1"/>
                </a:solidFill>
                <a:latin typeface="+mn-lt"/>
                <a:ea typeface="+mn-ea"/>
                <a:cs typeface="+mn-cs"/>
              </a:rPr>
              <a:t>10% to 25% of cases and PICA territory infarcts are</a:t>
            </a:r>
          </a:p>
          <a:p>
            <a:r>
              <a:rPr lang="en-US" sz="1200" b="0" i="0" u="none" strike="noStrike" kern="1200" baseline="0" dirty="0">
                <a:solidFill>
                  <a:schemeClr val="tx1"/>
                </a:solidFill>
                <a:latin typeface="+mn-lt"/>
                <a:ea typeface="+mn-ea"/>
                <a:cs typeface="+mn-cs"/>
              </a:rPr>
              <a:t>more likely to produce a mass effect than SCA</a:t>
            </a:r>
          </a:p>
          <a:p>
            <a:r>
              <a:rPr lang="en-US" sz="1200" b="0" i="0" u="none" strike="noStrike" kern="1200" baseline="0" dirty="0">
                <a:solidFill>
                  <a:schemeClr val="tx1"/>
                </a:solidFill>
                <a:latin typeface="+mn-lt"/>
                <a:ea typeface="+mn-ea"/>
                <a:cs typeface="+mn-cs"/>
              </a:rPr>
              <a:t>territory infarcts.25-27 Large PICA territory cerebellar</a:t>
            </a:r>
          </a:p>
          <a:p>
            <a:r>
              <a:rPr lang="es-CO" sz="1200" b="0" i="0" u="none" strike="noStrike" kern="1200" baseline="0" dirty="0" err="1">
                <a:solidFill>
                  <a:schemeClr val="tx1"/>
                </a:solidFill>
                <a:latin typeface="+mn-lt"/>
                <a:ea typeface="+mn-ea"/>
                <a:cs typeface="+mn-cs"/>
              </a:rPr>
              <a:t>infarction</a:t>
            </a:r>
            <a:r>
              <a:rPr lang="es-CO" sz="1200" b="0" i="0" u="none" strike="noStrike" kern="1200" baseline="0" dirty="0">
                <a:solidFill>
                  <a:schemeClr val="tx1"/>
                </a:solidFill>
                <a:latin typeface="+mn-lt"/>
                <a:ea typeface="+mn-ea"/>
                <a:cs typeface="+mn-cs"/>
              </a:rPr>
              <a:t> can cause </a:t>
            </a:r>
            <a:r>
              <a:rPr lang="es-CO" sz="1200" b="0" i="0" u="none" strike="noStrike" kern="1200" baseline="0" dirty="0" err="1">
                <a:solidFill>
                  <a:schemeClr val="tx1"/>
                </a:solidFill>
                <a:latin typeface="+mn-lt"/>
                <a:ea typeface="+mn-ea"/>
                <a:cs typeface="+mn-cs"/>
              </a:rPr>
              <a:t>brainstem</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compression</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hydrocephalus</a:t>
            </a:r>
            <a:r>
              <a:rPr lang="es-CO" sz="1200" b="0" i="0" u="none" strike="noStrike" kern="1200" baseline="0" dirty="0">
                <a:solidFill>
                  <a:schemeClr val="tx1"/>
                </a:solidFill>
                <a:latin typeface="+mn-lt"/>
                <a:ea typeface="+mn-ea"/>
                <a:cs typeface="+mn-cs"/>
              </a:rPr>
              <a:t>,</a:t>
            </a:r>
          </a:p>
          <a:p>
            <a:r>
              <a:rPr lang="es-CO" sz="1200" b="0" i="0" u="none" strike="noStrike" kern="1200" baseline="0" dirty="0" err="1">
                <a:solidFill>
                  <a:schemeClr val="tx1"/>
                </a:solidFill>
                <a:latin typeface="+mn-lt"/>
                <a:ea typeface="+mn-ea"/>
                <a:cs typeface="+mn-cs"/>
              </a:rPr>
              <a:t>cardiorespiratory</a:t>
            </a:r>
            <a:r>
              <a:rPr lang="es-CO" sz="1200" b="0" i="0" u="none" strike="noStrike" kern="1200" baseline="0" dirty="0">
                <a:solidFill>
                  <a:schemeClr val="tx1"/>
                </a:solidFill>
                <a:latin typeface="+mn-lt"/>
                <a:ea typeface="+mn-ea"/>
                <a:cs typeface="+mn-cs"/>
              </a:rPr>
              <a:t> </a:t>
            </a:r>
            <a:r>
              <a:rPr lang="es-CO" sz="1200" b="0" i="0" u="none" strike="noStrike" kern="1200" baseline="0" dirty="0" err="1">
                <a:solidFill>
                  <a:schemeClr val="tx1"/>
                </a:solidFill>
                <a:latin typeface="+mn-lt"/>
                <a:ea typeface="+mn-ea"/>
                <a:cs typeface="+mn-cs"/>
              </a:rPr>
              <a:t>complications</a:t>
            </a:r>
            <a:r>
              <a:rPr lang="es-CO" sz="1200" b="0" i="0" u="none" strike="noStrike" kern="1200" baseline="0" dirty="0">
                <a:solidFill>
                  <a:schemeClr val="tx1"/>
                </a:solidFill>
                <a:latin typeface="+mn-lt"/>
                <a:ea typeface="+mn-ea"/>
                <a:cs typeface="+mn-cs"/>
              </a:rPr>
              <a:t>, coma, and</a:t>
            </a:r>
          </a:p>
          <a:p>
            <a:r>
              <a:rPr lang="es-CO" sz="1200" b="0" i="0" u="none" strike="noStrike" kern="1200" baseline="0" dirty="0" err="1">
                <a:solidFill>
                  <a:schemeClr val="tx1"/>
                </a:solidFill>
                <a:latin typeface="+mn-lt"/>
                <a:ea typeface="+mn-ea"/>
                <a:cs typeface="+mn-cs"/>
              </a:rPr>
              <a:t>death</a:t>
            </a:r>
            <a:r>
              <a:rPr lang="es-CO" sz="1200" b="0" i="0" u="none" strike="noStrike" kern="1200" baseline="0" dirty="0">
                <a:solidFill>
                  <a:schemeClr val="tx1"/>
                </a:solidFill>
                <a:latin typeface="+mn-lt"/>
                <a:ea typeface="+mn-ea"/>
                <a:cs typeface="+mn-cs"/>
              </a:rPr>
              <a:t>.</a:t>
            </a:r>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093FC1BA-D0AF-49AD-9BF8-4A6939245615}" type="slidenum">
              <a:rPr lang="es-CO" smtClean="0"/>
              <a:t>58</a:t>
            </a:fld>
            <a:endParaRPr lang="es-CO"/>
          </a:p>
        </p:txBody>
      </p:sp>
    </p:spTree>
    <p:extLst>
      <p:ext uri="{BB962C8B-B14F-4D97-AF65-F5344CB8AC3E}">
        <p14:creationId xmlns:p14="http://schemas.microsoft.com/office/powerpoint/2010/main" val="3248918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505050"/>
                </a:solidFill>
                <a:effectLst/>
                <a:latin typeface="Georgia" panose="02040502050405020303" pitchFamily="18" charset="0"/>
              </a:rPr>
              <a:t>La estructura propuesta del ICVD incluye actualmente 4 capas. Capa I, síntomas y signos; capa II, síndromes clínicos; capa III-A, enfermedades y trastornos; y capa III-B, mecanismos fisiopatológicos ( </a:t>
            </a:r>
            <a:r>
              <a:rPr lang="es-ES" b="0" i="0" u="none" strike="noStrike" dirty="0">
                <a:solidFill>
                  <a:srgbClr val="007398"/>
                </a:solidFill>
                <a:effectLst/>
                <a:latin typeface="Arial" panose="020B0604020202020204" pitchFamily="34" charset="0"/>
                <a:hlinkClick r:id="rId3"/>
              </a:rPr>
              <a:t>fig. 1</a:t>
            </a:r>
            <a:r>
              <a:rPr lang="es-ES" b="0" i="0" dirty="0">
                <a:solidFill>
                  <a:srgbClr val="505050"/>
                </a:solidFill>
                <a:effectLst/>
                <a:latin typeface="Georgia" panose="02040502050405020303" pitchFamily="18" charset="0"/>
              </a:rPr>
              <a:t> ). Cada capa contiene elementos (p. Ej., Síntomas o enfermedades específicos) que son importantes por derecho propio, pero también son importantes en sus vínculos con otros elementos. Esta estructura permitirá al ICVD representar conexiones conceptuales entre elementos dentro y entre capas. Debido a que el conocimiento de estas conexiones es incompleto, se reconoce que algunos enlaces también pueden "omitir" capas.</a:t>
            </a:r>
            <a:endParaRPr lang="es-CO" dirty="0"/>
          </a:p>
        </p:txBody>
      </p:sp>
      <p:sp>
        <p:nvSpPr>
          <p:cNvPr id="4" name="Marcador de número de diapositiva 3"/>
          <p:cNvSpPr>
            <a:spLocks noGrp="1"/>
          </p:cNvSpPr>
          <p:nvPr>
            <p:ph type="sldNum" sz="quarter" idx="5"/>
          </p:nvPr>
        </p:nvSpPr>
        <p:spPr/>
        <p:txBody>
          <a:bodyPr/>
          <a:lstStyle/>
          <a:p>
            <a:fld id="{41D97EE3-D909-4402-8B70-D70D8CF8DA19}" type="slidenum">
              <a:rPr lang="es-CO" smtClean="0"/>
              <a:t>9</a:t>
            </a:fld>
            <a:endParaRPr lang="es-CO"/>
          </a:p>
        </p:txBody>
      </p:sp>
    </p:spTree>
    <p:extLst>
      <p:ext uri="{BB962C8B-B14F-4D97-AF65-F5344CB8AC3E}">
        <p14:creationId xmlns:p14="http://schemas.microsoft.com/office/powerpoint/2010/main" val="549447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505050"/>
                </a:solidFill>
                <a:effectLst/>
                <a:latin typeface="Georgia" panose="02040502050405020303" pitchFamily="18" charset="0"/>
              </a:rPr>
              <a:t>El diagnóstico diferencial del mareo es amplio, sin una causa única que represente más del 5% al ​​10% de los casos. </a:t>
            </a:r>
            <a:r>
              <a:rPr lang="es-ES" baseline="30000" dirty="0">
                <a:effectLst/>
              </a:rPr>
              <a:t>1</a:t>
            </a:r>
            <a:r>
              <a:rPr lang="es-ES" b="0" i="0" dirty="0">
                <a:solidFill>
                  <a:srgbClr val="505050"/>
                </a:solidFill>
                <a:effectLst/>
                <a:latin typeface="Georgia" panose="02040502050405020303" pitchFamily="18" charset="0"/>
              </a:rPr>
              <a:t> Este artículo se centra en las causas más comunes y graves de mareos de nueva aparición en adultos. Más del 15% de los pacientes que acuden a urgencias con mareos tienen causas peligrosas. </a:t>
            </a:r>
            <a:r>
              <a:rPr lang="es-ES" baseline="30000" dirty="0">
                <a:effectLst/>
              </a:rPr>
              <a:t>1</a:t>
            </a:r>
            <a:r>
              <a:rPr lang="es-ES" b="0" i="0" dirty="0">
                <a:solidFill>
                  <a:srgbClr val="505050"/>
                </a:solidFill>
                <a:effectLst/>
                <a:latin typeface="Georgia" panose="02040502050405020303" pitchFamily="18" charset="0"/>
              </a:rPr>
              <a:t> A veces, una causa grave es obvia según la presentación (p. Ej., Mareos con fiebre, tos e hipoxia debido a neumonía). Otras veces, las condiciones peligrosas pueden presentarse con mareos aislados que imitan problemas benignos. </a:t>
            </a:r>
          </a:p>
          <a:p>
            <a:endParaRPr lang="es-ES" b="0" i="0" dirty="0">
              <a:solidFill>
                <a:srgbClr val="505050"/>
              </a:solidFill>
              <a:effectLst/>
              <a:latin typeface="Georgia" panose="02040502050405020303" pitchFamily="18" charset="0"/>
            </a:endParaRPr>
          </a:p>
          <a:p>
            <a:r>
              <a:rPr lang="es-ES" b="0" i="0" dirty="0">
                <a:solidFill>
                  <a:srgbClr val="505050"/>
                </a:solidFill>
                <a:effectLst/>
                <a:latin typeface="Georgia" panose="02040502050405020303" pitchFamily="18" charset="0"/>
              </a:rPr>
              <a:t>Un objetivo clínico importante es distinguir las causas graves de las benignas utilizando la menor cantidad de recursos posible. Sin embargo, en promedio, el diagnóstico de mareos consume recursos desproporcionados a través de pruebas exhaustivas e ingreso hospitalario. </a:t>
            </a:r>
            <a:r>
              <a:rPr lang="es-ES" dirty="0">
                <a:effectLst/>
              </a:rPr>
              <a:t>14</a:t>
            </a:r>
            <a:r>
              <a:rPr lang="es-ES" b="0" i="0" dirty="0">
                <a:solidFill>
                  <a:srgbClr val="505050"/>
                </a:solidFill>
                <a:effectLst/>
                <a:latin typeface="Georgia" panose="02040502050405020303" pitchFamily="18" charset="0"/>
              </a:rPr>
              <a:t> La aplicación indiscriminada de TC, angiografía por TC (ATC) y RM tiene un rendimiento y un valor bajos en esta población de pacientes. </a:t>
            </a:r>
            <a:r>
              <a:rPr lang="es-ES" dirty="0">
                <a:effectLst/>
              </a:rPr>
              <a:t>1718192021</a:t>
            </a:r>
            <a:r>
              <a:rPr lang="es-ES" b="0" i="0" dirty="0">
                <a:solidFill>
                  <a:srgbClr val="505050"/>
                </a:solidFill>
                <a:effectLst/>
                <a:latin typeface="Georgia" panose="02040502050405020303" pitchFamily="18" charset="0"/>
              </a:rPr>
              <a:t> sin embargo, las imágenes del cerebro para detectar mareos continúan aumentando de manera constante con el tiempo. </a:t>
            </a:r>
            <a:r>
              <a:rPr lang="es-ES" baseline="30000" dirty="0">
                <a:effectLst/>
              </a:rPr>
              <a:t>4</a:t>
            </a:r>
            <a:r>
              <a:rPr lang="es-ES" b="0" i="0" dirty="0">
                <a:solidFill>
                  <a:srgbClr val="505050"/>
                </a:solidFill>
                <a:effectLst/>
                <a:latin typeface="Georgia" panose="02040502050405020303" pitchFamily="18" charset="0"/>
              </a:rPr>
              <a:t> El uso de imágenes cerebrales varía 1,5 veces entre hospitales sin diferencias en la detección de causas neurológicas. </a:t>
            </a:r>
            <a:r>
              <a:rPr lang="es-ES" baseline="30000" dirty="0">
                <a:effectLst/>
              </a:rPr>
              <a:t>22</a:t>
            </a:r>
            <a:r>
              <a:rPr lang="es-ES" b="0" i="0" dirty="0">
                <a:solidFill>
                  <a:srgbClr val="505050"/>
                </a:solidFill>
                <a:effectLst/>
                <a:latin typeface="Georgia" panose="02040502050405020303" pitchFamily="18" charset="0"/>
              </a:rPr>
              <a:t> El gasto anual en pacientes con mareos en los servicios de urgencias de EE. UU. Es ahora de $ 4 mil millones, </a:t>
            </a:r>
            <a:r>
              <a:rPr lang="es-ES" baseline="30000" dirty="0">
                <a:effectLst/>
              </a:rPr>
              <a:t>4</a:t>
            </a:r>
            <a:r>
              <a:rPr lang="es-ES" b="0" i="0" dirty="0">
                <a:solidFill>
                  <a:srgbClr val="505050"/>
                </a:solidFill>
                <a:effectLst/>
                <a:latin typeface="Georgia" panose="02040502050405020303" pitchFamily="18" charset="0"/>
              </a:rPr>
              <a:t> con otros $ 5 mil millones gastados en los admitidos</a:t>
            </a:r>
            <a:endParaRPr lang="es-CO" dirty="0"/>
          </a:p>
        </p:txBody>
      </p:sp>
      <p:sp>
        <p:nvSpPr>
          <p:cNvPr id="4" name="Marcador de número de diapositiva 3"/>
          <p:cNvSpPr>
            <a:spLocks noGrp="1"/>
          </p:cNvSpPr>
          <p:nvPr>
            <p:ph type="sldNum" sz="quarter" idx="5"/>
          </p:nvPr>
        </p:nvSpPr>
        <p:spPr/>
        <p:txBody>
          <a:bodyPr/>
          <a:lstStyle/>
          <a:p>
            <a:fld id="{41D97EE3-D909-4402-8B70-D70D8CF8DA19}" type="slidenum">
              <a:rPr lang="es-CO" smtClean="0"/>
              <a:t>10</a:t>
            </a:fld>
            <a:endParaRPr lang="es-CO"/>
          </a:p>
        </p:txBody>
      </p:sp>
    </p:spTree>
    <p:extLst>
      <p:ext uri="{BB962C8B-B14F-4D97-AF65-F5344CB8AC3E}">
        <p14:creationId xmlns:p14="http://schemas.microsoft.com/office/powerpoint/2010/main" val="2517246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b="0" i="0" dirty="0" err="1">
                <a:solidFill>
                  <a:srgbClr val="505050"/>
                </a:solidFill>
                <a:effectLst/>
                <a:latin typeface="Georgia" panose="02040502050405020303" pitchFamily="18" charset="0"/>
              </a:rPr>
              <a:t>TiTrATE</a:t>
            </a:r>
            <a:endParaRPr lang="es-CO" b="0" i="0" dirty="0">
              <a:solidFill>
                <a:srgbClr val="505050"/>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O" b="0" i="0" dirty="0">
              <a:solidFill>
                <a:srgbClr val="505050"/>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05050"/>
                </a:solidFill>
                <a:effectLst/>
                <a:latin typeface="Georgia" panose="02040502050405020303" pitchFamily="18" charset="0"/>
              </a:rPr>
              <a:t>symptom timing, triggers, and targeted bedside eye examinations (</a:t>
            </a:r>
            <a:r>
              <a:rPr lang="en-US" b="0" i="0" dirty="0" err="1">
                <a:solidFill>
                  <a:srgbClr val="505050"/>
                </a:solidFill>
                <a:effectLst/>
                <a:latin typeface="Georgia" panose="02040502050405020303" pitchFamily="18" charset="0"/>
              </a:rPr>
              <a:t>TiTrATE</a:t>
            </a:r>
            <a:r>
              <a:rPr lang="en-US" b="0" i="0" dirty="0">
                <a:solidFill>
                  <a:srgbClr val="505050"/>
                </a:solidFill>
                <a:effectLst/>
                <a:latin typeface="Georgia" panose="02040502050405020303" pitchFamily="18" charset="0"/>
              </a:rPr>
              <a:t>).</a:t>
            </a:r>
            <a:endParaRPr lang="es-CO" b="0" i="0" dirty="0">
              <a:solidFill>
                <a:srgbClr val="505050"/>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O" b="0" i="0" dirty="0">
              <a:solidFill>
                <a:srgbClr val="505050"/>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solidFill>
                  <a:srgbClr val="505050"/>
                </a:solidFill>
                <a:effectLst/>
                <a:latin typeface="Georgia" panose="02040502050405020303" pitchFamily="18" charset="0"/>
              </a:rPr>
              <a:t>nuevo paradigma basado en la sincronización de los síntomas, los desencadenantes y los exámenes oculares dirigidos a la cabecera del paciente (</a:t>
            </a:r>
            <a:r>
              <a:rPr lang="es-ES" b="0" i="0" dirty="0" err="1">
                <a:solidFill>
                  <a:srgbClr val="505050"/>
                </a:solidFill>
                <a:effectLst/>
                <a:latin typeface="Georgia" panose="02040502050405020303" pitchFamily="18" charset="0"/>
              </a:rPr>
              <a:t>TiTrATE</a:t>
            </a:r>
            <a:r>
              <a:rPr lang="es-ES" b="0" i="0" dirty="0">
                <a:solidFill>
                  <a:srgbClr val="505050"/>
                </a:solidFill>
                <a:effectLst/>
                <a:latin typeface="Georgia" panose="02040502050405020303" pitchFamily="18" charset="0"/>
              </a:rPr>
              <a:t>). Los pacientes se clasifican en 1 de 4 categorías principales de síndrome, cada una con su propio diagnóstico diferencial y un conjunto de técnicas de exploración específicas que ayudan a realizar un diagnóstico específico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i="0" dirty="0">
              <a:solidFill>
                <a:srgbClr val="505050"/>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solidFill>
                  <a:srgbClr val="505050"/>
                </a:solidFill>
                <a:effectLst/>
                <a:latin typeface="Georgia" panose="02040502050405020303" pitchFamily="18" charset="0"/>
              </a:rPr>
              <a:t>TIMING: se refiere al inicio, la duración y la evolución del mareo. Los desencadenantes se refieren a acciones, movimientos o situaciones que provocan la aparición de mareos en pacientes que presentan síntomas intermitentes.</a:t>
            </a:r>
            <a:endParaRPr lang="es-CO" b="0" i="0" dirty="0">
              <a:solidFill>
                <a:srgbClr val="505050"/>
              </a:solidFill>
              <a:effectLst/>
              <a:latin typeface="Georgia" panose="02040502050405020303" pitchFamily="18" charset="0"/>
            </a:endParaRPr>
          </a:p>
          <a:p>
            <a:endParaRPr lang="es-CO" dirty="0"/>
          </a:p>
        </p:txBody>
      </p:sp>
      <p:sp>
        <p:nvSpPr>
          <p:cNvPr id="4" name="Marcador de número de diapositiva 3"/>
          <p:cNvSpPr>
            <a:spLocks noGrp="1"/>
          </p:cNvSpPr>
          <p:nvPr>
            <p:ph type="sldNum" sz="quarter" idx="5"/>
          </p:nvPr>
        </p:nvSpPr>
        <p:spPr/>
        <p:txBody>
          <a:bodyPr/>
          <a:lstStyle/>
          <a:p>
            <a:fld id="{41D97EE3-D909-4402-8B70-D70D8CF8DA19}" type="slidenum">
              <a:rPr lang="es-CO" smtClean="0"/>
              <a:t>11</a:t>
            </a:fld>
            <a:endParaRPr lang="es-CO"/>
          </a:p>
        </p:txBody>
      </p:sp>
    </p:spTree>
    <p:extLst>
      <p:ext uri="{BB962C8B-B14F-4D97-AF65-F5344CB8AC3E}">
        <p14:creationId xmlns:p14="http://schemas.microsoft.com/office/powerpoint/2010/main" val="3979562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0" i="0" dirty="0">
                <a:solidFill>
                  <a:srgbClr val="505050"/>
                </a:solidFill>
                <a:effectLst/>
                <a:latin typeface="Georgia" panose="02040502050405020303" pitchFamily="18" charset="0"/>
              </a:rPr>
              <a:t>Un historial de tiempo y desencadenantes en el mareo da como resultado 6 síndromes posibles </a:t>
            </a:r>
          </a:p>
          <a:p>
            <a:pPr algn="l"/>
            <a:r>
              <a:rPr lang="es-ES" b="0" i="0" dirty="0">
                <a:solidFill>
                  <a:srgbClr val="505050"/>
                </a:solidFill>
                <a:effectLst/>
                <a:latin typeface="Georgia" panose="02040502050405020303" pitchFamily="18" charset="0"/>
              </a:rPr>
              <a:t>Cada síndrome sugiere un diagnóstico diferencial específico y un examen de cabecera dirigido, que se describen con más detalle. El acrónimo de </a:t>
            </a:r>
            <a:r>
              <a:rPr lang="es-ES" b="0" i="0" dirty="0" err="1">
                <a:solidFill>
                  <a:srgbClr val="505050"/>
                </a:solidFill>
                <a:effectLst/>
                <a:latin typeface="Georgia" panose="02040502050405020303" pitchFamily="18" charset="0"/>
              </a:rPr>
              <a:t>TiTrATE</a:t>
            </a:r>
            <a:r>
              <a:rPr lang="es-ES" b="0" i="0" dirty="0">
                <a:solidFill>
                  <a:srgbClr val="505050"/>
                </a:solidFill>
                <a:effectLst/>
                <a:latin typeface="Georgia" panose="02040502050405020303" pitchFamily="18" charset="0"/>
              </a:rPr>
              <a:t> significa tiempo, disparadores y exámenes de destino. El método </a:t>
            </a:r>
            <a:r>
              <a:rPr lang="es-ES" b="0" i="0" dirty="0" err="1">
                <a:solidFill>
                  <a:srgbClr val="505050"/>
                </a:solidFill>
                <a:effectLst/>
                <a:latin typeface="Georgia" panose="02040502050405020303" pitchFamily="18" charset="0"/>
              </a:rPr>
              <a:t>Triage</a:t>
            </a:r>
            <a:r>
              <a:rPr lang="es-ES" b="0" i="0" dirty="0">
                <a:solidFill>
                  <a:srgbClr val="505050"/>
                </a:solidFill>
                <a:effectLst/>
                <a:latin typeface="Georgia" panose="02040502050405020303" pitchFamily="18" charset="0"/>
              </a:rPr>
              <a:t>-</a:t>
            </a:r>
            <a:r>
              <a:rPr lang="es-ES" b="0" i="0" dirty="0" err="1">
                <a:solidFill>
                  <a:srgbClr val="505050"/>
                </a:solidFill>
                <a:effectLst/>
                <a:latin typeface="Georgia" panose="02040502050405020303" pitchFamily="18" charset="0"/>
              </a:rPr>
              <a:t>TiTrATE</a:t>
            </a:r>
            <a:r>
              <a:rPr lang="es-ES" b="0" i="0" dirty="0">
                <a:solidFill>
                  <a:srgbClr val="505050"/>
                </a:solidFill>
                <a:effectLst/>
                <a:latin typeface="Georgia" panose="02040502050405020303" pitchFamily="18" charset="0"/>
              </a:rPr>
              <a:t>-Test ( </a:t>
            </a:r>
            <a:r>
              <a:rPr lang="es-ES" b="0" i="0" u="none" strike="noStrike" dirty="0">
                <a:solidFill>
                  <a:srgbClr val="007398"/>
                </a:solidFill>
                <a:effectLst/>
                <a:latin typeface="Arial" panose="020B0604020202020204" pitchFamily="34" charset="0"/>
                <a:hlinkClick r:id="rId3"/>
              </a:rPr>
              <a:t>Fig. 1</a:t>
            </a:r>
            <a:r>
              <a:rPr lang="es-ES" b="0" i="0" dirty="0">
                <a:solidFill>
                  <a:srgbClr val="505050"/>
                </a:solidFill>
                <a:effectLst/>
                <a:latin typeface="Georgia" panose="02040502050405020303" pitchFamily="18" charset="0"/>
              </a:rPr>
              <a:t> ) da como resultado un nuevo algoritmo de diagnóstico ( </a:t>
            </a:r>
            <a:r>
              <a:rPr lang="es-ES" b="0" i="0" u="none" strike="noStrike" dirty="0">
                <a:solidFill>
                  <a:srgbClr val="007398"/>
                </a:solidFill>
                <a:effectLst/>
                <a:latin typeface="Arial" panose="020B0604020202020204" pitchFamily="34" charset="0"/>
                <a:hlinkClick r:id="rId4"/>
              </a:rPr>
              <a:t>Fig. 2</a:t>
            </a:r>
            <a:r>
              <a:rPr lang="es-ES" b="0" i="0" dirty="0">
                <a:solidFill>
                  <a:srgbClr val="505050"/>
                </a:solidFill>
                <a:effectLst/>
                <a:latin typeface="Georgia" panose="02040502050405020303" pitchFamily="18" charset="0"/>
              </a:rPr>
              <a:t> ). Este artículo se centra en los 4 síndromes agudos y no analiza los 2 síndromes crónicos. Algunos pacientes con un síntoma principal de mareo tienen características asociadas prominentes, lo que sugiere un diagnóstico probable ( </a:t>
            </a:r>
            <a:r>
              <a:rPr lang="es-ES" b="0" i="0" u="none" strike="noStrike" dirty="0">
                <a:solidFill>
                  <a:srgbClr val="007398"/>
                </a:solidFill>
                <a:effectLst/>
                <a:latin typeface="Arial" panose="020B0604020202020204" pitchFamily="34" charset="0"/>
                <a:hlinkClick r:id="rId5"/>
              </a:rPr>
              <a:t>Tabla 2</a:t>
            </a:r>
            <a:r>
              <a:rPr lang="es-ES" b="0" i="0" dirty="0">
                <a:solidFill>
                  <a:srgbClr val="505050"/>
                </a:solidFill>
                <a:effectLst/>
                <a:latin typeface="Georgia" panose="02040502050405020303" pitchFamily="18" charset="0"/>
              </a:rPr>
              <a:t> ). El énfasis está en aquellos con mareos o vértigo aislados. </a:t>
            </a:r>
            <a:r>
              <a:rPr lang="es-ES" b="0" i="1" dirty="0">
                <a:solidFill>
                  <a:srgbClr val="505050"/>
                </a:solidFill>
                <a:effectLst/>
                <a:latin typeface="inherit"/>
              </a:rPr>
              <a:t>Aislado</a:t>
            </a:r>
            <a:r>
              <a:rPr lang="es-ES" b="0" i="0" dirty="0">
                <a:solidFill>
                  <a:srgbClr val="505050"/>
                </a:solidFill>
                <a:effectLst/>
                <a:latin typeface="Georgia" panose="02040502050405020303" pitchFamily="18" charset="0"/>
              </a:rPr>
              <a:t> excluye síntomas médicos o neurológicos generales importantes, pero incluye dolor de cabeza y los acompañamientos otológicos típicos (p. ej., pérdida de audición, tinnitus o plenitud del oído), autónomos (p. ej., náuseas / vómitos) o equilibrio (p. ej., inestabilidad de la marcha / ataxia) que se encuentran normalmente en pacientes con síntomas vestibulares agudos.</a:t>
            </a:r>
          </a:p>
          <a:p>
            <a:pPr algn="l"/>
            <a:r>
              <a:rPr lang="es-ES" b="0" i="0" dirty="0">
                <a:solidFill>
                  <a:srgbClr val="737373"/>
                </a:solidFill>
                <a:effectLst/>
                <a:latin typeface="Arial" panose="020B0604020202020204" pitchFamily="34" charset="0"/>
              </a:rPr>
              <a:t>tabla 1</a:t>
            </a:r>
          </a:p>
          <a:p>
            <a:endParaRPr lang="es-CO" dirty="0"/>
          </a:p>
        </p:txBody>
      </p:sp>
      <p:sp>
        <p:nvSpPr>
          <p:cNvPr id="4" name="Marcador de número de diapositiva 3"/>
          <p:cNvSpPr>
            <a:spLocks noGrp="1"/>
          </p:cNvSpPr>
          <p:nvPr>
            <p:ph type="sldNum" sz="quarter" idx="5"/>
          </p:nvPr>
        </p:nvSpPr>
        <p:spPr/>
        <p:txBody>
          <a:bodyPr/>
          <a:lstStyle/>
          <a:p>
            <a:fld id="{41D97EE3-D909-4402-8B70-D70D8CF8DA19}" type="slidenum">
              <a:rPr lang="es-CO" smtClean="0"/>
              <a:t>12</a:t>
            </a:fld>
            <a:endParaRPr lang="es-CO"/>
          </a:p>
        </p:txBody>
      </p:sp>
    </p:spTree>
    <p:extLst>
      <p:ext uri="{BB962C8B-B14F-4D97-AF65-F5344CB8AC3E}">
        <p14:creationId xmlns:p14="http://schemas.microsoft.com/office/powerpoint/2010/main" val="2463707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FE37DF-EC54-4263-8F2E-675F09D36E3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dirty="0"/>
          </a:p>
        </p:txBody>
      </p:sp>
      <p:sp>
        <p:nvSpPr>
          <p:cNvPr id="3" name="Subtítulo 2">
            <a:extLst>
              <a:ext uri="{FF2B5EF4-FFF2-40B4-BE49-F238E27FC236}">
                <a16:creationId xmlns:a16="http://schemas.microsoft.com/office/drawing/2014/main" id="{9AE48E76-FA62-4A64-B559-E0990333E4A9}"/>
              </a:ext>
            </a:extLst>
          </p:cNvPr>
          <p:cNvSpPr>
            <a:spLocks noGrp="1"/>
          </p:cNvSpPr>
          <p:nvPr>
            <p:ph type="subTitle" idx="1"/>
          </p:nvPr>
        </p:nvSpPr>
        <p:spPr>
          <a:xfrm>
            <a:off x="4038600" y="3602038"/>
            <a:ext cx="66294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673FB237-85B5-4E59-B1F1-B12705287A2F}"/>
              </a:ext>
            </a:extLst>
          </p:cNvPr>
          <p:cNvSpPr>
            <a:spLocks noGrp="1"/>
          </p:cNvSpPr>
          <p:nvPr>
            <p:ph type="dt" sz="half" idx="10"/>
          </p:nvPr>
        </p:nvSpPr>
        <p:spPr/>
        <p:txBody>
          <a:bodyPr/>
          <a:lstStyle/>
          <a:p>
            <a:fld id="{FBBBF4E8-40FB-48BD-8817-39A02B40C039}" type="datetimeFigureOut">
              <a:rPr lang="es-CO" smtClean="0"/>
              <a:t>8/04/2021</a:t>
            </a:fld>
            <a:endParaRPr lang="es-CO"/>
          </a:p>
        </p:txBody>
      </p:sp>
      <p:sp>
        <p:nvSpPr>
          <p:cNvPr id="5" name="Marcador de pie de página 4">
            <a:extLst>
              <a:ext uri="{FF2B5EF4-FFF2-40B4-BE49-F238E27FC236}">
                <a16:creationId xmlns:a16="http://schemas.microsoft.com/office/drawing/2014/main" id="{D9D8A0BE-4588-4000-BB99-7E87239B1C1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62783A1-00AF-4EC7-A6EC-7F5166052D80}"/>
              </a:ext>
            </a:extLst>
          </p:cNvPr>
          <p:cNvSpPr>
            <a:spLocks noGrp="1"/>
          </p:cNvSpPr>
          <p:nvPr>
            <p:ph type="sldNum" sz="quarter" idx="12"/>
          </p:nvPr>
        </p:nvSpPr>
        <p:spPr/>
        <p:txBody>
          <a:bodyPr/>
          <a:lstStyle/>
          <a:p>
            <a:fld id="{5EA29299-E54A-477C-973C-2D09A1AA0C9A}" type="slidenum">
              <a:rPr lang="es-CO" smtClean="0"/>
              <a:t>‹Nº›</a:t>
            </a:fld>
            <a:endParaRPr lang="es-CO"/>
          </a:p>
        </p:txBody>
      </p:sp>
    </p:spTree>
    <p:extLst>
      <p:ext uri="{BB962C8B-B14F-4D97-AF65-F5344CB8AC3E}">
        <p14:creationId xmlns:p14="http://schemas.microsoft.com/office/powerpoint/2010/main" val="636282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4129AD-ECE5-474A-B387-D1DB95CB4CD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AB7BA0B1-5703-4417-8EBC-2B452AB8834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ECDD7C9-0917-4A0B-B8A9-9E5FB50DA9F0}"/>
              </a:ext>
            </a:extLst>
          </p:cNvPr>
          <p:cNvSpPr>
            <a:spLocks noGrp="1"/>
          </p:cNvSpPr>
          <p:nvPr>
            <p:ph type="dt" sz="half" idx="10"/>
          </p:nvPr>
        </p:nvSpPr>
        <p:spPr/>
        <p:txBody>
          <a:bodyPr/>
          <a:lstStyle/>
          <a:p>
            <a:fld id="{FBBBF4E8-40FB-48BD-8817-39A02B40C039}" type="datetimeFigureOut">
              <a:rPr lang="es-CO" smtClean="0"/>
              <a:t>8/04/2021</a:t>
            </a:fld>
            <a:endParaRPr lang="es-CO"/>
          </a:p>
        </p:txBody>
      </p:sp>
      <p:sp>
        <p:nvSpPr>
          <p:cNvPr id="5" name="Marcador de pie de página 4">
            <a:extLst>
              <a:ext uri="{FF2B5EF4-FFF2-40B4-BE49-F238E27FC236}">
                <a16:creationId xmlns:a16="http://schemas.microsoft.com/office/drawing/2014/main" id="{0611FD9F-47C6-487B-ADEA-D7CBC8BA32D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4879742-8F91-422B-ACE1-ECE7A8713263}"/>
              </a:ext>
            </a:extLst>
          </p:cNvPr>
          <p:cNvSpPr>
            <a:spLocks noGrp="1"/>
          </p:cNvSpPr>
          <p:nvPr>
            <p:ph type="sldNum" sz="quarter" idx="12"/>
          </p:nvPr>
        </p:nvSpPr>
        <p:spPr/>
        <p:txBody>
          <a:bodyPr/>
          <a:lstStyle/>
          <a:p>
            <a:fld id="{5EA29299-E54A-477C-973C-2D09A1AA0C9A}" type="slidenum">
              <a:rPr lang="es-CO" smtClean="0"/>
              <a:t>‹Nº›</a:t>
            </a:fld>
            <a:endParaRPr lang="es-CO"/>
          </a:p>
        </p:txBody>
      </p:sp>
    </p:spTree>
    <p:extLst>
      <p:ext uri="{BB962C8B-B14F-4D97-AF65-F5344CB8AC3E}">
        <p14:creationId xmlns:p14="http://schemas.microsoft.com/office/powerpoint/2010/main" val="1656871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9709C36-9BD2-4D6A-BAFE-594FC6E00FB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D947868E-B92C-4F91-9B8A-C374BE835A43}"/>
              </a:ext>
            </a:extLst>
          </p:cNvPr>
          <p:cNvSpPr>
            <a:spLocks noGrp="1"/>
          </p:cNvSpPr>
          <p:nvPr>
            <p:ph type="body" orient="vert" idx="1"/>
          </p:nvPr>
        </p:nvSpPr>
        <p:spPr>
          <a:xfrm>
            <a:off x="4457698" y="365125"/>
            <a:ext cx="4114801"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F300ABA-6F60-480A-91BE-73DEB6CCFD54}"/>
              </a:ext>
            </a:extLst>
          </p:cNvPr>
          <p:cNvSpPr>
            <a:spLocks noGrp="1"/>
          </p:cNvSpPr>
          <p:nvPr>
            <p:ph type="dt" sz="half" idx="10"/>
          </p:nvPr>
        </p:nvSpPr>
        <p:spPr/>
        <p:txBody>
          <a:bodyPr/>
          <a:lstStyle/>
          <a:p>
            <a:fld id="{FBBBF4E8-40FB-48BD-8817-39A02B40C039}" type="datetimeFigureOut">
              <a:rPr lang="es-CO" smtClean="0"/>
              <a:t>8/04/2021</a:t>
            </a:fld>
            <a:endParaRPr lang="es-CO"/>
          </a:p>
        </p:txBody>
      </p:sp>
      <p:sp>
        <p:nvSpPr>
          <p:cNvPr id="5" name="Marcador de pie de página 4">
            <a:extLst>
              <a:ext uri="{FF2B5EF4-FFF2-40B4-BE49-F238E27FC236}">
                <a16:creationId xmlns:a16="http://schemas.microsoft.com/office/drawing/2014/main" id="{078D68B3-2C5D-4908-94A6-5DDD186B62F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273D45F-3A7A-45C9-9A79-640C4410A74E}"/>
              </a:ext>
            </a:extLst>
          </p:cNvPr>
          <p:cNvSpPr>
            <a:spLocks noGrp="1"/>
          </p:cNvSpPr>
          <p:nvPr>
            <p:ph type="sldNum" sz="quarter" idx="12"/>
          </p:nvPr>
        </p:nvSpPr>
        <p:spPr/>
        <p:txBody>
          <a:bodyPr/>
          <a:lstStyle/>
          <a:p>
            <a:fld id="{5EA29299-E54A-477C-973C-2D09A1AA0C9A}" type="slidenum">
              <a:rPr lang="es-CO" smtClean="0"/>
              <a:t>‹Nº›</a:t>
            </a:fld>
            <a:endParaRPr lang="es-CO"/>
          </a:p>
        </p:txBody>
      </p:sp>
      <p:sp>
        <p:nvSpPr>
          <p:cNvPr id="9" name="Marcador de texto vertical 2">
            <a:extLst>
              <a:ext uri="{FF2B5EF4-FFF2-40B4-BE49-F238E27FC236}">
                <a16:creationId xmlns:a16="http://schemas.microsoft.com/office/drawing/2014/main" id="{B82BB312-C856-43C9-8F5C-0C179D08EDB8}"/>
              </a:ext>
            </a:extLst>
          </p:cNvPr>
          <p:cNvSpPr>
            <a:spLocks noGrp="1"/>
          </p:cNvSpPr>
          <p:nvPr>
            <p:ph type="body" orient="vert" idx="13"/>
          </p:nvPr>
        </p:nvSpPr>
        <p:spPr>
          <a:xfrm>
            <a:off x="342897" y="365125"/>
            <a:ext cx="4114801" cy="370991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598225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100" y="6727600"/>
            <a:ext cx="12192000" cy="13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s-ES"/>
              <a:t>Haga clic para modificar el estilo de título del patrón</a:t>
            </a:r>
            <a:endParaRPr/>
          </a:p>
        </p:txBody>
      </p:sp>
      <p:sp>
        <p:nvSpPr>
          <p:cNvPr id="28" name="Google Shape;28;p4"/>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pPr lvl="0"/>
            <a:r>
              <a:rPr lang="es-ES"/>
              <a:t>Haga clic para modificar los estilos de texto del patrón</a:t>
            </a:r>
          </a:p>
        </p:txBody>
      </p:sp>
      <p:sp>
        <p:nvSpPr>
          <p:cNvPr id="29" name="Google Shape;2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5EA29299-E54A-477C-973C-2D09A1AA0C9A}" type="slidenum">
              <a:rPr lang="es-CO" smtClean="0"/>
              <a:t>‹Nº›</a:t>
            </a:fld>
            <a:endParaRPr lang="es-CO"/>
          </a:p>
        </p:txBody>
      </p:sp>
    </p:spTree>
    <p:extLst>
      <p:ext uri="{BB962C8B-B14F-4D97-AF65-F5344CB8AC3E}">
        <p14:creationId xmlns:p14="http://schemas.microsoft.com/office/powerpoint/2010/main" val="2281769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0DD188-AC83-48D2-84B4-6B4A345A2918}"/>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FF8A7A8-7759-48EE-A84E-D622C3675B1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91DAC40-27BC-43CE-98A0-2605CF40A0BA}"/>
              </a:ext>
            </a:extLst>
          </p:cNvPr>
          <p:cNvSpPr>
            <a:spLocks noGrp="1"/>
          </p:cNvSpPr>
          <p:nvPr>
            <p:ph type="dt" sz="half" idx="10"/>
          </p:nvPr>
        </p:nvSpPr>
        <p:spPr/>
        <p:txBody>
          <a:bodyPr/>
          <a:lstStyle/>
          <a:p>
            <a:fld id="{FBBBF4E8-40FB-48BD-8817-39A02B40C039}" type="datetimeFigureOut">
              <a:rPr lang="es-CO" smtClean="0"/>
              <a:t>8/04/2021</a:t>
            </a:fld>
            <a:endParaRPr lang="es-CO"/>
          </a:p>
        </p:txBody>
      </p:sp>
      <p:sp>
        <p:nvSpPr>
          <p:cNvPr id="5" name="Marcador de pie de página 4">
            <a:extLst>
              <a:ext uri="{FF2B5EF4-FFF2-40B4-BE49-F238E27FC236}">
                <a16:creationId xmlns:a16="http://schemas.microsoft.com/office/drawing/2014/main" id="{C0A54D6F-0238-4923-9D6C-4C405726417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60401F5-E20A-4285-BD9B-2636C96D8EFD}"/>
              </a:ext>
            </a:extLst>
          </p:cNvPr>
          <p:cNvSpPr>
            <a:spLocks noGrp="1"/>
          </p:cNvSpPr>
          <p:nvPr>
            <p:ph type="sldNum" sz="quarter" idx="12"/>
          </p:nvPr>
        </p:nvSpPr>
        <p:spPr/>
        <p:txBody>
          <a:bodyPr/>
          <a:lstStyle/>
          <a:p>
            <a:fld id="{5EA29299-E54A-477C-973C-2D09A1AA0C9A}" type="slidenum">
              <a:rPr lang="es-CO" smtClean="0"/>
              <a:t>‹Nº›</a:t>
            </a:fld>
            <a:endParaRPr lang="es-CO"/>
          </a:p>
        </p:txBody>
      </p:sp>
    </p:spTree>
    <p:extLst>
      <p:ext uri="{BB962C8B-B14F-4D97-AF65-F5344CB8AC3E}">
        <p14:creationId xmlns:p14="http://schemas.microsoft.com/office/powerpoint/2010/main" val="1183196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7" cy="3124199"/>
          </a:xfrm>
          <a:prstGeom prst="rect">
            <a:avLst/>
          </a:prstGeo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a:prstGeom prst="rect">
            <a:avLst/>
          </a:prstGeo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80504" y="6161443"/>
            <a:ext cx="2844800" cy="365125"/>
          </a:xfrm>
          <a:prstGeom prst="rect">
            <a:avLst/>
          </a:prstGeom>
        </p:spPr>
        <p:txBody>
          <a:bodyPr/>
          <a:lstStyle/>
          <a:p>
            <a:fld id="{664624FD-6625-4406-BD1D-374A96F9595D}" type="datetimeFigureOut">
              <a:rPr lang="es-CO" smtClean="0"/>
              <a:t>8/04/2021</a:t>
            </a:fld>
            <a:endParaRPr lang="es-CO"/>
          </a:p>
        </p:txBody>
      </p:sp>
      <p:sp>
        <p:nvSpPr>
          <p:cNvPr id="5" name="Footer Placeholder 4"/>
          <p:cNvSpPr>
            <a:spLocks noGrp="1"/>
          </p:cNvSpPr>
          <p:nvPr>
            <p:ph type="ftr" sz="quarter" idx="11"/>
          </p:nvPr>
        </p:nvSpPr>
        <p:spPr>
          <a:xfrm>
            <a:off x="4165600" y="6161443"/>
            <a:ext cx="3860800" cy="365125"/>
          </a:xfrm>
          <a:prstGeom prst="rect">
            <a:avLst/>
          </a:prstGeom>
        </p:spPr>
        <p:txBody>
          <a:bodyPr/>
          <a:lstStyle/>
          <a:p>
            <a:endParaRPr lang="es-CO"/>
          </a:p>
        </p:txBody>
      </p:sp>
      <p:sp>
        <p:nvSpPr>
          <p:cNvPr id="6" name="Slide Number Placeholder 5"/>
          <p:cNvSpPr>
            <a:spLocks noGrp="1"/>
          </p:cNvSpPr>
          <p:nvPr>
            <p:ph type="sldNum" sz="quarter" idx="12"/>
          </p:nvPr>
        </p:nvSpPr>
        <p:spPr>
          <a:xfrm>
            <a:off x="8852352" y="6161443"/>
            <a:ext cx="2844800" cy="365125"/>
          </a:xfrm>
          <a:prstGeom prst="rect">
            <a:avLst/>
          </a:prstGeom>
        </p:spPr>
        <p:txBody>
          <a:bodyPr/>
          <a:lstStyle/>
          <a:p>
            <a:fld id="{AE4DE23D-6EBE-4721-A760-0396F0348E93}" type="slidenum">
              <a:rPr lang="es-CO" smtClean="0"/>
              <a:t>‹Nº›</a:t>
            </a:fld>
            <a:endParaRPr lang="es-CO"/>
          </a:p>
        </p:txBody>
      </p:sp>
    </p:spTree>
    <p:extLst>
      <p:ext uri="{BB962C8B-B14F-4D97-AF65-F5344CB8AC3E}">
        <p14:creationId xmlns:p14="http://schemas.microsoft.com/office/powerpoint/2010/main" val="2838931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1_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4/8/2021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‹Nº›</a:t>
            </a:fld>
            <a:endParaRPr lang="en-US" dirty="0"/>
          </a:p>
        </p:txBody>
      </p:sp>
    </p:spTree>
    <p:extLst>
      <p:ext uri="{BB962C8B-B14F-4D97-AF65-F5344CB8AC3E}">
        <p14:creationId xmlns:p14="http://schemas.microsoft.com/office/powerpoint/2010/main" val="2516212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B230-510B-46BA-A458-30415A4476D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D0852972-705E-4EE7-8C92-A2ECFCE604A5}"/>
              </a:ext>
            </a:extLst>
          </p:cNvPr>
          <p:cNvSpPr>
            <a:spLocks noGrp="1"/>
          </p:cNvSpPr>
          <p:nvPr>
            <p:ph idx="1"/>
          </p:nvPr>
        </p:nvSpPr>
        <p:spPr>
          <a:xfrm>
            <a:off x="685801" y="1825625"/>
            <a:ext cx="10667997" cy="2090392"/>
          </a:xfr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dirty="0"/>
          </a:p>
        </p:txBody>
      </p:sp>
      <p:sp>
        <p:nvSpPr>
          <p:cNvPr id="4" name="Marcador de fecha 3">
            <a:extLst>
              <a:ext uri="{FF2B5EF4-FFF2-40B4-BE49-F238E27FC236}">
                <a16:creationId xmlns:a16="http://schemas.microsoft.com/office/drawing/2014/main" id="{647B5BA6-96B9-4621-B526-119BBB5FAA0C}"/>
              </a:ext>
            </a:extLst>
          </p:cNvPr>
          <p:cNvSpPr>
            <a:spLocks noGrp="1"/>
          </p:cNvSpPr>
          <p:nvPr>
            <p:ph type="dt" sz="half" idx="10"/>
          </p:nvPr>
        </p:nvSpPr>
        <p:spPr/>
        <p:txBody>
          <a:bodyPr/>
          <a:lstStyle/>
          <a:p>
            <a:fld id="{FBBBF4E8-40FB-48BD-8817-39A02B40C039}" type="datetimeFigureOut">
              <a:rPr lang="es-CO" smtClean="0"/>
              <a:t>8/04/2021</a:t>
            </a:fld>
            <a:endParaRPr lang="es-CO"/>
          </a:p>
        </p:txBody>
      </p:sp>
      <p:sp>
        <p:nvSpPr>
          <p:cNvPr id="5" name="Marcador de pie de página 4">
            <a:extLst>
              <a:ext uri="{FF2B5EF4-FFF2-40B4-BE49-F238E27FC236}">
                <a16:creationId xmlns:a16="http://schemas.microsoft.com/office/drawing/2014/main" id="{768D5DBF-74C2-43DA-BA08-F929BB9B229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388F0D5-E917-4FE5-8E29-10C8AAF764BB}"/>
              </a:ext>
            </a:extLst>
          </p:cNvPr>
          <p:cNvSpPr>
            <a:spLocks noGrp="1"/>
          </p:cNvSpPr>
          <p:nvPr>
            <p:ph type="sldNum" sz="quarter" idx="12"/>
          </p:nvPr>
        </p:nvSpPr>
        <p:spPr/>
        <p:txBody>
          <a:bodyPr/>
          <a:lstStyle/>
          <a:p>
            <a:fld id="{5EA29299-E54A-477C-973C-2D09A1AA0C9A}" type="slidenum">
              <a:rPr lang="es-CO" smtClean="0"/>
              <a:t>‹Nº›</a:t>
            </a:fld>
            <a:endParaRPr lang="es-CO"/>
          </a:p>
        </p:txBody>
      </p:sp>
      <p:sp>
        <p:nvSpPr>
          <p:cNvPr id="9" name="Marcador de contenido 2">
            <a:extLst>
              <a:ext uri="{FF2B5EF4-FFF2-40B4-BE49-F238E27FC236}">
                <a16:creationId xmlns:a16="http://schemas.microsoft.com/office/drawing/2014/main" id="{812CB0F7-CC93-4978-8EAB-608B0E4AA3AF}"/>
              </a:ext>
            </a:extLst>
          </p:cNvPr>
          <p:cNvSpPr>
            <a:spLocks noGrp="1"/>
          </p:cNvSpPr>
          <p:nvPr>
            <p:ph idx="13"/>
          </p:nvPr>
        </p:nvSpPr>
        <p:spPr>
          <a:xfrm>
            <a:off x="4669654" y="3916017"/>
            <a:ext cx="6684145" cy="241334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3486759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F1A1B7-772D-4D75-892B-27B117D804CA}"/>
              </a:ext>
            </a:extLst>
          </p:cNvPr>
          <p:cNvSpPr>
            <a:spLocks noGrp="1"/>
          </p:cNvSpPr>
          <p:nvPr>
            <p:ph type="title"/>
          </p:nvPr>
        </p:nvSpPr>
        <p:spPr>
          <a:xfrm>
            <a:off x="831850" y="1709738"/>
            <a:ext cx="10515600" cy="1957801"/>
          </a:xfrm>
        </p:spPr>
        <p:txBody>
          <a:bodyPr anchor="b"/>
          <a:lstStyle>
            <a:lvl1pPr>
              <a:defRPr sz="6000"/>
            </a:lvl1pPr>
          </a:lstStyle>
          <a:p>
            <a:r>
              <a:rPr lang="es-ES"/>
              <a:t>Haga clic para modificar el estilo de título del patrón</a:t>
            </a:r>
            <a:endParaRPr lang="es-CO" dirty="0"/>
          </a:p>
        </p:txBody>
      </p:sp>
      <p:sp>
        <p:nvSpPr>
          <p:cNvPr id="3" name="Marcador de texto 2">
            <a:extLst>
              <a:ext uri="{FF2B5EF4-FFF2-40B4-BE49-F238E27FC236}">
                <a16:creationId xmlns:a16="http://schemas.microsoft.com/office/drawing/2014/main" id="{FF9B326C-5AAD-4A5D-9296-5664DBF19386}"/>
              </a:ext>
            </a:extLst>
          </p:cNvPr>
          <p:cNvSpPr>
            <a:spLocks noGrp="1"/>
          </p:cNvSpPr>
          <p:nvPr>
            <p:ph type="body" idx="1"/>
          </p:nvPr>
        </p:nvSpPr>
        <p:spPr>
          <a:xfrm>
            <a:off x="4313582" y="3675063"/>
            <a:ext cx="7040217" cy="1500187"/>
          </a:xfrm>
        </p:spPr>
        <p:txBody>
          <a:bodyPr/>
          <a:lstStyle>
            <a:lvl1pPr marL="0" indent="0">
              <a:buNone/>
              <a:defRPr sz="2400">
                <a:solidFill>
                  <a:srgbClr val="152B4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FC6101B-76EA-4336-A5AF-59DE7ADA5256}"/>
              </a:ext>
            </a:extLst>
          </p:cNvPr>
          <p:cNvSpPr>
            <a:spLocks noGrp="1"/>
          </p:cNvSpPr>
          <p:nvPr>
            <p:ph type="dt" sz="half" idx="10"/>
          </p:nvPr>
        </p:nvSpPr>
        <p:spPr/>
        <p:txBody>
          <a:bodyPr/>
          <a:lstStyle/>
          <a:p>
            <a:fld id="{FBBBF4E8-40FB-48BD-8817-39A02B40C039}" type="datetimeFigureOut">
              <a:rPr lang="es-CO" smtClean="0"/>
              <a:t>8/04/2021</a:t>
            </a:fld>
            <a:endParaRPr lang="es-CO"/>
          </a:p>
        </p:txBody>
      </p:sp>
      <p:sp>
        <p:nvSpPr>
          <p:cNvPr id="5" name="Marcador de pie de página 4">
            <a:extLst>
              <a:ext uri="{FF2B5EF4-FFF2-40B4-BE49-F238E27FC236}">
                <a16:creationId xmlns:a16="http://schemas.microsoft.com/office/drawing/2014/main" id="{C232D21D-9C42-4277-85E1-AB84A87F074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75D6901-65A5-489B-8A2A-AC46A185E954}"/>
              </a:ext>
            </a:extLst>
          </p:cNvPr>
          <p:cNvSpPr>
            <a:spLocks noGrp="1"/>
          </p:cNvSpPr>
          <p:nvPr>
            <p:ph type="sldNum" sz="quarter" idx="12"/>
          </p:nvPr>
        </p:nvSpPr>
        <p:spPr/>
        <p:txBody>
          <a:bodyPr/>
          <a:lstStyle/>
          <a:p>
            <a:fld id="{5EA29299-E54A-477C-973C-2D09A1AA0C9A}" type="slidenum">
              <a:rPr lang="es-CO" smtClean="0"/>
              <a:t>‹Nº›</a:t>
            </a:fld>
            <a:endParaRPr lang="es-CO"/>
          </a:p>
        </p:txBody>
      </p:sp>
    </p:spTree>
    <p:extLst>
      <p:ext uri="{BB962C8B-B14F-4D97-AF65-F5344CB8AC3E}">
        <p14:creationId xmlns:p14="http://schemas.microsoft.com/office/powerpoint/2010/main" val="75182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D94B4E-5A7E-47AC-84D3-3F40ADCCB1EA}"/>
              </a:ext>
            </a:extLst>
          </p:cNvPr>
          <p:cNvSpPr>
            <a:spLocks noGrp="1"/>
          </p:cNvSpPr>
          <p:nvPr>
            <p:ph type="title"/>
          </p:nvPr>
        </p:nvSpPr>
        <p:spPr/>
        <p:txBody>
          <a:bodyPr/>
          <a:lstStyle/>
          <a:p>
            <a:r>
              <a:rPr lang="es-ES"/>
              <a:t>Haga clic para modificar el estilo de título del patrón</a:t>
            </a:r>
            <a:endParaRPr lang="es-CO"/>
          </a:p>
        </p:txBody>
      </p:sp>
      <p:sp>
        <p:nvSpPr>
          <p:cNvPr id="4" name="Marcador de contenido 3">
            <a:extLst>
              <a:ext uri="{FF2B5EF4-FFF2-40B4-BE49-F238E27FC236}">
                <a16:creationId xmlns:a16="http://schemas.microsoft.com/office/drawing/2014/main" id="{94D664EE-6701-4718-9054-5109FF57E41A}"/>
              </a:ext>
            </a:extLst>
          </p:cNvPr>
          <p:cNvSpPr>
            <a:spLocks noGrp="1"/>
          </p:cNvSpPr>
          <p:nvPr>
            <p:ph sz="half" idx="2"/>
          </p:nvPr>
        </p:nvSpPr>
        <p:spPr>
          <a:xfrm>
            <a:off x="4591878" y="1825625"/>
            <a:ext cx="6761922"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1749F008-5191-4482-9476-FAD016A650DE}"/>
              </a:ext>
            </a:extLst>
          </p:cNvPr>
          <p:cNvSpPr>
            <a:spLocks noGrp="1"/>
          </p:cNvSpPr>
          <p:nvPr>
            <p:ph type="dt" sz="half" idx="10"/>
          </p:nvPr>
        </p:nvSpPr>
        <p:spPr/>
        <p:txBody>
          <a:bodyPr/>
          <a:lstStyle/>
          <a:p>
            <a:fld id="{FBBBF4E8-40FB-48BD-8817-39A02B40C039}" type="datetimeFigureOut">
              <a:rPr lang="es-CO" smtClean="0"/>
              <a:t>8/04/2021</a:t>
            </a:fld>
            <a:endParaRPr lang="es-CO"/>
          </a:p>
        </p:txBody>
      </p:sp>
      <p:sp>
        <p:nvSpPr>
          <p:cNvPr id="6" name="Marcador de pie de página 5">
            <a:extLst>
              <a:ext uri="{FF2B5EF4-FFF2-40B4-BE49-F238E27FC236}">
                <a16:creationId xmlns:a16="http://schemas.microsoft.com/office/drawing/2014/main" id="{2D374705-EC7E-43CD-A8BA-700FE6E243F1}"/>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298F706-3B1B-4FF9-88B2-38308E9FDEAD}"/>
              </a:ext>
            </a:extLst>
          </p:cNvPr>
          <p:cNvSpPr>
            <a:spLocks noGrp="1"/>
          </p:cNvSpPr>
          <p:nvPr>
            <p:ph type="sldNum" sz="quarter" idx="12"/>
          </p:nvPr>
        </p:nvSpPr>
        <p:spPr/>
        <p:txBody>
          <a:bodyPr/>
          <a:lstStyle/>
          <a:p>
            <a:fld id="{5EA29299-E54A-477C-973C-2D09A1AA0C9A}" type="slidenum">
              <a:rPr lang="es-CO" smtClean="0"/>
              <a:t>‹Nº›</a:t>
            </a:fld>
            <a:endParaRPr lang="es-CO"/>
          </a:p>
        </p:txBody>
      </p:sp>
    </p:spTree>
    <p:extLst>
      <p:ext uri="{BB962C8B-B14F-4D97-AF65-F5344CB8AC3E}">
        <p14:creationId xmlns:p14="http://schemas.microsoft.com/office/powerpoint/2010/main" val="3918919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359AB5-B49C-4FFE-8A17-CE1143B3AA5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dirty="0"/>
          </a:p>
        </p:txBody>
      </p:sp>
      <p:sp>
        <p:nvSpPr>
          <p:cNvPr id="5" name="Marcador de texto 4">
            <a:extLst>
              <a:ext uri="{FF2B5EF4-FFF2-40B4-BE49-F238E27FC236}">
                <a16:creationId xmlns:a16="http://schemas.microsoft.com/office/drawing/2014/main" id="{374D0541-6456-44EA-8EDE-0DA35BC4BE16}"/>
              </a:ext>
            </a:extLst>
          </p:cNvPr>
          <p:cNvSpPr>
            <a:spLocks noGrp="1"/>
          </p:cNvSpPr>
          <p:nvPr>
            <p:ph type="body" sz="quarter" idx="3"/>
          </p:nvPr>
        </p:nvSpPr>
        <p:spPr>
          <a:xfrm>
            <a:off x="4562061" y="1681163"/>
            <a:ext cx="6793327"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CD6A3DD-A066-4224-8516-F51699A7A42D}"/>
              </a:ext>
            </a:extLst>
          </p:cNvPr>
          <p:cNvSpPr>
            <a:spLocks noGrp="1"/>
          </p:cNvSpPr>
          <p:nvPr>
            <p:ph sz="quarter" idx="4"/>
          </p:nvPr>
        </p:nvSpPr>
        <p:spPr>
          <a:xfrm>
            <a:off x="4562061" y="2505075"/>
            <a:ext cx="679332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25B1CEC8-2EE5-4FC9-94AA-7C888ABF70E2}"/>
              </a:ext>
            </a:extLst>
          </p:cNvPr>
          <p:cNvSpPr>
            <a:spLocks noGrp="1"/>
          </p:cNvSpPr>
          <p:nvPr>
            <p:ph type="dt" sz="half" idx="10"/>
          </p:nvPr>
        </p:nvSpPr>
        <p:spPr/>
        <p:txBody>
          <a:bodyPr/>
          <a:lstStyle/>
          <a:p>
            <a:fld id="{FBBBF4E8-40FB-48BD-8817-39A02B40C039}" type="datetimeFigureOut">
              <a:rPr lang="es-CO" smtClean="0"/>
              <a:t>8/04/2021</a:t>
            </a:fld>
            <a:endParaRPr lang="es-CO"/>
          </a:p>
        </p:txBody>
      </p:sp>
      <p:sp>
        <p:nvSpPr>
          <p:cNvPr id="8" name="Marcador de pie de página 7">
            <a:extLst>
              <a:ext uri="{FF2B5EF4-FFF2-40B4-BE49-F238E27FC236}">
                <a16:creationId xmlns:a16="http://schemas.microsoft.com/office/drawing/2014/main" id="{5B828688-3403-4A3E-BE99-690BD45BAE34}"/>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87F64CFD-C2A2-4388-BBFA-BD36C2F25EF9}"/>
              </a:ext>
            </a:extLst>
          </p:cNvPr>
          <p:cNvSpPr>
            <a:spLocks noGrp="1"/>
          </p:cNvSpPr>
          <p:nvPr>
            <p:ph type="sldNum" sz="quarter" idx="12"/>
          </p:nvPr>
        </p:nvSpPr>
        <p:spPr/>
        <p:txBody>
          <a:bodyPr/>
          <a:lstStyle/>
          <a:p>
            <a:fld id="{5EA29299-E54A-477C-973C-2D09A1AA0C9A}" type="slidenum">
              <a:rPr lang="es-CO" smtClean="0"/>
              <a:t>‹Nº›</a:t>
            </a:fld>
            <a:endParaRPr lang="es-CO"/>
          </a:p>
        </p:txBody>
      </p:sp>
    </p:spTree>
    <p:extLst>
      <p:ext uri="{BB962C8B-B14F-4D97-AF65-F5344CB8AC3E}">
        <p14:creationId xmlns:p14="http://schemas.microsoft.com/office/powerpoint/2010/main" val="646713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45552E-E0E0-4B03-B999-37BDBB2B769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58ED610B-0321-476E-9BDD-9AF9E1F64A95}"/>
              </a:ext>
            </a:extLst>
          </p:cNvPr>
          <p:cNvSpPr>
            <a:spLocks noGrp="1"/>
          </p:cNvSpPr>
          <p:nvPr>
            <p:ph type="dt" sz="half" idx="10"/>
          </p:nvPr>
        </p:nvSpPr>
        <p:spPr/>
        <p:txBody>
          <a:bodyPr/>
          <a:lstStyle/>
          <a:p>
            <a:fld id="{FBBBF4E8-40FB-48BD-8817-39A02B40C039}" type="datetimeFigureOut">
              <a:rPr lang="es-CO" smtClean="0"/>
              <a:t>8/04/2021</a:t>
            </a:fld>
            <a:endParaRPr lang="es-CO"/>
          </a:p>
        </p:txBody>
      </p:sp>
      <p:sp>
        <p:nvSpPr>
          <p:cNvPr id="4" name="Marcador de pie de página 3">
            <a:extLst>
              <a:ext uri="{FF2B5EF4-FFF2-40B4-BE49-F238E27FC236}">
                <a16:creationId xmlns:a16="http://schemas.microsoft.com/office/drawing/2014/main" id="{B94B43B3-517F-4151-8DE4-861C3C25DF27}"/>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5C0816D1-42B2-40D3-B7F5-3134B038E7DB}"/>
              </a:ext>
            </a:extLst>
          </p:cNvPr>
          <p:cNvSpPr>
            <a:spLocks noGrp="1"/>
          </p:cNvSpPr>
          <p:nvPr>
            <p:ph type="sldNum" sz="quarter" idx="12"/>
          </p:nvPr>
        </p:nvSpPr>
        <p:spPr/>
        <p:txBody>
          <a:bodyPr/>
          <a:lstStyle/>
          <a:p>
            <a:fld id="{5EA29299-E54A-477C-973C-2D09A1AA0C9A}" type="slidenum">
              <a:rPr lang="es-CO" smtClean="0"/>
              <a:t>‹Nº›</a:t>
            </a:fld>
            <a:endParaRPr lang="es-CO"/>
          </a:p>
        </p:txBody>
      </p:sp>
    </p:spTree>
    <p:extLst>
      <p:ext uri="{BB962C8B-B14F-4D97-AF65-F5344CB8AC3E}">
        <p14:creationId xmlns:p14="http://schemas.microsoft.com/office/powerpoint/2010/main" val="2220464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9101B7F-8231-49AA-9066-E09F3127EEE9}"/>
              </a:ext>
            </a:extLst>
          </p:cNvPr>
          <p:cNvSpPr>
            <a:spLocks noGrp="1"/>
          </p:cNvSpPr>
          <p:nvPr>
            <p:ph type="dt" sz="half" idx="10"/>
          </p:nvPr>
        </p:nvSpPr>
        <p:spPr/>
        <p:txBody>
          <a:bodyPr/>
          <a:lstStyle/>
          <a:p>
            <a:fld id="{FBBBF4E8-40FB-48BD-8817-39A02B40C039}" type="datetimeFigureOut">
              <a:rPr lang="es-CO" smtClean="0"/>
              <a:t>8/04/2021</a:t>
            </a:fld>
            <a:endParaRPr lang="es-CO"/>
          </a:p>
        </p:txBody>
      </p:sp>
      <p:sp>
        <p:nvSpPr>
          <p:cNvPr id="3" name="Marcador de pie de página 2">
            <a:extLst>
              <a:ext uri="{FF2B5EF4-FFF2-40B4-BE49-F238E27FC236}">
                <a16:creationId xmlns:a16="http://schemas.microsoft.com/office/drawing/2014/main" id="{E8C27FB9-FFA6-4E46-B67E-824570F85C4F}"/>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6C6F992B-FA33-4EF0-A371-7FB8AB4EBE0C}"/>
              </a:ext>
            </a:extLst>
          </p:cNvPr>
          <p:cNvSpPr>
            <a:spLocks noGrp="1"/>
          </p:cNvSpPr>
          <p:nvPr>
            <p:ph type="sldNum" sz="quarter" idx="12"/>
          </p:nvPr>
        </p:nvSpPr>
        <p:spPr/>
        <p:txBody>
          <a:bodyPr/>
          <a:lstStyle/>
          <a:p>
            <a:fld id="{5EA29299-E54A-477C-973C-2D09A1AA0C9A}" type="slidenum">
              <a:rPr lang="es-CO" smtClean="0"/>
              <a:t>‹Nº›</a:t>
            </a:fld>
            <a:endParaRPr lang="es-CO"/>
          </a:p>
        </p:txBody>
      </p:sp>
    </p:spTree>
    <p:extLst>
      <p:ext uri="{BB962C8B-B14F-4D97-AF65-F5344CB8AC3E}">
        <p14:creationId xmlns:p14="http://schemas.microsoft.com/office/powerpoint/2010/main" val="2318710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B55C37-8A66-4194-8B48-3492CE49FCC7}"/>
              </a:ext>
            </a:extLst>
          </p:cNvPr>
          <p:cNvSpPr>
            <a:spLocks noGrp="1"/>
          </p:cNvSpPr>
          <p:nvPr>
            <p:ph type="title"/>
          </p:nvPr>
        </p:nvSpPr>
        <p:spPr>
          <a:xfrm>
            <a:off x="839788" y="457200"/>
            <a:ext cx="3932237" cy="18288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24EE391-0CA3-46D5-BA01-0747611F58D5}"/>
              </a:ext>
            </a:extLst>
          </p:cNvPr>
          <p:cNvSpPr>
            <a:spLocks noGrp="1"/>
          </p:cNvSpPr>
          <p:nvPr>
            <p:ph idx="1"/>
          </p:nvPr>
        </p:nvSpPr>
        <p:spPr>
          <a:xfrm>
            <a:off x="4985336" y="1097722"/>
            <a:ext cx="633612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5E470823-846D-4C9D-A634-758AADAE936A}"/>
              </a:ext>
            </a:extLst>
          </p:cNvPr>
          <p:cNvSpPr>
            <a:spLocks noGrp="1"/>
          </p:cNvSpPr>
          <p:nvPr>
            <p:ph type="body" sz="half" idx="2"/>
          </p:nvPr>
        </p:nvSpPr>
        <p:spPr>
          <a:xfrm>
            <a:off x="838200" y="2263775"/>
            <a:ext cx="3932237" cy="2057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D3B5D89-E0B9-4201-893E-1DC7B83CEC64}"/>
              </a:ext>
            </a:extLst>
          </p:cNvPr>
          <p:cNvSpPr>
            <a:spLocks noGrp="1"/>
          </p:cNvSpPr>
          <p:nvPr>
            <p:ph type="dt" sz="half" idx="10"/>
          </p:nvPr>
        </p:nvSpPr>
        <p:spPr/>
        <p:txBody>
          <a:bodyPr/>
          <a:lstStyle/>
          <a:p>
            <a:fld id="{FBBBF4E8-40FB-48BD-8817-39A02B40C039}" type="datetimeFigureOut">
              <a:rPr lang="es-CO" smtClean="0"/>
              <a:t>8/04/2021</a:t>
            </a:fld>
            <a:endParaRPr lang="es-CO"/>
          </a:p>
        </p:txBody>
      </p:sp>
      <p:sp>
        <p:nvSpPr>
          <p:cNvPr id="6" name="Marcador de pie de página 5">
            <a:extLst>
              <a:ext uri="{FF2B5EF4-FFF2-40B4-BE49-F238E27FC236}">
                <a16:creationId xmlns:a16="http://schemas.microsoft.com/office/drawing/2014/main" id="{5378A9D8-E9CE-48AA-B8A0-C31015237A27}"/>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19DD2967-F181-41FE-9E18-6D7ED3CC46BC}"/>
              </a:ext>
            </a:extLst>
          </p:cNvPr>
          <p:cNvSpPr>
            <a:spLocks noGrp="1"/>
          </p:cNvSpPr>
          <p:nvPr>
            <p:ph type="sldNum" sz="quarter" idx="12"/>
          </p:nvPr>
        </p:nvSpPr>
        <p:spPr/>
        <p:txBody>
          <a:bodyPr/>
          <a:lstStyle/>
          <a:p>
            <a:fld id="{5EA29299-E54A-477C-973C-2D09A1AA0C9A}" type="slidenum">
              <a:rPr lang="es-CO" smtClean="0"/>
              <a:t>‹Nº›</a:t>
            </a:fld>
            <a:endParaRPr lang="es-CO"/>
          </a:p>
        </p:txBody>
      </p:sp>
    </p:spTree>
    <p:extLst>
      <p:ext uri="{BB962C8B-B14F-4D97-AF65-F5344CB8AC3E}">
        <p14:creationId xmlns:p14="http://schemas.microsoft.com/office/powerpoint/2010/main" val="4111151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B50178-0339-493E-A5F4-3BED390B22DC}"/>
              </a:ext>
            </a:extLst>
          </p:cNvPr>
          <p:cNvSpPr>
            <a:spLocks noGrp="1"/>
          </p:cNvSpPr>
          <p:nvPr>
            <p:ph type="title"/>
          </p:nvPr>
        </p:nvSpPr>
        <p:spPr>
          <a:xfrm>
            <a:off x="839788" y="457199"/>
            <a:ext cx="3932237" cy="1938129"/>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F248A928-B801-4B0F-B845-F5F594E358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CO"/>
          </a:p>
        </p:txBody>
      </p:sp>
      <p:sp>
        <p:nvSpPr>
          <p:cNvPr id="4" name="Marcador de texto 3">
            <a:extLst>
              <a:ext uri="{FF2B5EF4-FFF2-40B4-BE49-F238E27FC236}">
                <a16:creationId xmlns:a16="http://schemas.microsoft.com/office/drawing/2014/main" id="{E73A892E-8CD1-4179-BB23-621C0A02365A}"/>
              </a:ext>
            </a:extLst>
          </p:cNvPr>
          <p:cNvSpPr>
            <a:spLocks noGrp="1"/>
          </p:cNvSpPr>
          <p:nvPr>
            <p:ph type="body" sz="half" idx="2"/>
          </p:nvPr>
        </p:nvSpPr>
        <p:spPr>
          <a:xfrm>
            <a:off x="836612" y="2395328"/>
            <a:ext cx="3932237" cy="193813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B7A5898-E776-4E35-9018-F93701CB6919}"/>
              </a:ext>
            </a:extLst>
          </p:cNvPr>
          <p:cNvSpPr>
            <a:spLocks noGrp="1"/>
          </p:cNvSpPr>
          <p:nvPr>
            <p:ph type="dt" sz="half" idx="10"/>
          </p:nvPr>
        </p:nvSpPr>
        <p:spPr/>
        <p:txBody>
          <a:bodyPr/>
          <a:lstStyle/>
          <a:p>
            <a:fld id="{FBBBF4E8-40FB-48BD-8817-39A02B40C039}" type="datetimeFigureOut">
              <a:rPr lang="es-CO" smtClean="0"/>
              <a:t>8/04/2021</a:t>
            </a:fld>
            <a:endParaRPr lang="es-CO"/>
          </a:p>
        </p:txBody>
      </p:sp>
      <p:sp>
        <p:nvSpPr>
          <p:cNvPr id="6" name="Marcador de pie de página 5">
            <a:extLst>
              <a:ext uri="{FF2B5EF4-FFF2-40B4-BE49-F238E27FC236}">
                <a16:creationId xmlns:a16="http://schemas.microsoft.com/office/drawing/2014/main" id="{3C735FD8-D311-44BB-B68C-AF313C5AB761}"/>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A919E25C-900D-4F62-A21D-CCF3C63E1C25}"/>
              </a:ext>
            </a:extLst>
          </p:cNvPr>
          <p:cNvSpPr>
            <a:spLocks noGrp="1"/>
          </p:cNvSpPr>
          <p:nvPr>
            <p:ph type="sldNum" sz="quarter" idx="12"/>
          </p:nvPr>
        </p:nvSpPr>
        <p:spPr/>
        <p:txBody>
          <a:bodyPr/>
          <a:lstStyle/>
          <a:p>
            <a:fld id="{5EA29299-E54A-477C-973C-2D09A1AA0C9A}" type="slidenum">
              <a:rPr lang="es-CO" smtClean="0"/>
              <a:t>‹Nº›</a:t>
            </a:fld>
            <a:endParaRPr lang="es-CO"/>
          </a:p>
        </p:txBody>
      </p:sp>
    </p:spTree>
    <p:extLst>
      <p:ext uri="{BB962C8B-B14F-4D97-AF65-F5344CB8AC3E}">
        <p14:creationId xmlns:p14="http://schemas.microsoft.com/office/powerpoint/2010/main" val="3497939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C7114FF-0857-4F90-9F06-BB38153745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B5C99329-E129-454C-ABE2-297FFEBB817B}"/>
              </a:ext>
            </a:extLst>
          </p:cNvPr>
          <p:cNvSpPr>
            <a:spLocks noGrp="1"/>
          </p:cNvSpPr>
          <p:nvPr>
            <p:ph type="body" idx="1"/>
          </p:nvPr>
        </p:nvSpPr>
        <p:spPr>
          <a:xfrm>
            <a:off x="4263888" y="1825625"/>
            <a:ext cx="7033590" cy="4530725"/>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9FA192E3-AE8E-451E-B7EA-62C5FC52A9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BBF4E8-40FB-48BD-8817-39A02B40C039}" type="datetimeFigureOut">
              <a:rPr lang="es-CO" smtClean="0"/>
              <a:t>8/04/2021</a:t>
            </a:fld>
            <a:endParaRPr lang="es-CO"/>
          </a:p>
        </p:txBody>
      </p:sp>
      <p:sp>
        <p:nvSpPr>
          <p:cNvPr id="5" name="Marcador de pie de página 4">
            <a:extLst>
              <a:ext uri="{FF2B5EF4-FFF2-40B4-BE49-F238E27FC236}">
                <a16:creationId xmlns:a16="http://schemas.microsoft.com/office/drawing/2014/main" id="{620D69EF-6718-4696-9E2F-7A83A62FB4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99317729-648F-433D-B41C-1A360C5FBC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A29299-E54A-477C-973C-2D09A1AA0C9A}" type="slidenum">
              <a:rPr lang="es-CO" smtClean="0"/>
              <a:t>‹Nº›</a:t>
            </a:fld>
            <a:endParaRPr lang="es-CO"/>
          </a:p>
        </p:txBody>
      </p:sp>
    </p:spTree>
    <p:extLst>
      <p:ext uri="{BB962C8B-B14F-4D97-AF65-F5344CB8AC3E}">
        <p14:creationId xmlns:p14="http://schemas.microsoft.com/office/powerpoint/2010/main" val="23892560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7" r:id="rId15"/>
  </p:sldLayoutIdLst>
  <p:txStyles>
    <p:titleStyle>
      <a:lvl1pPr algn="l" defTabSz="914400" rtl="0" eaLnBrk="1" latinLnBrk="0" hangingPunct="1">
        <a:lnSpc>
          <a:spcPct val="90000"/>
        </a:lnSpc>
        <a:spcBef>
          <a:spcPct val="0"/>
        </a:spcBef>
        <a:buNone/>
        <a:defRPr sz="4400" b="1" kern="1200">
          <a:solidFill>
            <a:srgbClr val="00AAA7"/>
          </a:solidFill>
          <a:latin typeface="Montserrat" panose="02000505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arget="../media/image9.jpeg" Type="http://schemas.openxmlformats.org/officeDocument/2006/relationships/image"/><Relationship Id="rId2" Target="../notesSlides/notesSlide8.xml" Type="http://schemas.openxmlformats.org/officeDocument/2006/relationships/notesSlide"/><Relationship Id="rId1" Target="../slideLayouts/slideLayout2.xml" Type="http://schemas.openxmlformats.org/officeDocument/2006/relationships/slideLayout"/></Relationships>
</file>

<file path=ppt/slides/_rels/slide12.xml.rels><?xml version="1.0" encoding="UTF-8" standalone="yes" ?><Relationships xmlns="http://schemas.openxmlformats.org/package/2006/relationships"><Relationship Id="rId3" Target="../media/image10.jpeg" Type="http://schemas.openxmlformats.org/officeDocument/2006/relationships/image"/><Relationship Id="rId2" Target="../notesSlides/notesSlide9.xml" Type="http://schemas.openxmlformats.org/officeDocument/2006/relationships/notesSlide"/><Relationship Id="rId1" Target="../slideLayouts/slideLayout2.xml" Type="http://schemas.openxmlformats.org/officeDocument/2006/relationships/slideLayout"/></Relationships>
</file>

<file path=ppt/slides/_rels/slide13.xml.rels><?xml version="1.0" encoding="UTF-8" standalone="yes" ?><Relationships xmlns="http://schemas.openxmlformats.org/package/2006/relationships"><Relationship Id="rId3" Target="../media/image11.jpeg" Type="http://schemas.openxmlformats.org/officeDocument/2006/relationships/image"/><Relationship Id="rId2" Target="../notesSlides/notesSlide10.xml" Type="http://schemas.openxmlformats.org/officeDocument/2006/relationships/notesSlide"/><Relationship Id="rId1" Target="../slideLayouts/slideLayout2.xml" Type="http://schemas.openxmlformats.org/officeDocument/2006/relationships/slideLayout"/></Relationships>
</file>

<file path=ppt/slides/_rels/slide14.xml.rels><?xml version="1.0" encoding="UTF-8" standalone="yes" ?><Relationships xmlns="http://schemas.openxmlformats.org/package/2006/relationships"><Relationship Id="rId2" Target="../media/image12.jpeg" Type="http://schemas.openxmlformats.org/officeDocument/2006/relationships/image"/><Relationship Id="rId1" Target="../slideLayouts/slideLayout2.xml" Type="http://schemas.openxmlformats.org/officeDocument/2006/relationships/slideLayout"/></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linicalkey-com.ces.idm.oclc.org/tbl3fnc"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arget="../media/image14.jpeg" Type="http://schemas.openxmlformats.org/officeDocument/2006/relationships/image"/><Relationship Id="rId3" Target="../diagrams/data3.xml" Type="http://schemas.openxmlformats.org/officeDocument/2006/relationships/diagramData"/><Relationship Id="rId7" Target="../diagrams/drawing3.xml" Type="http://schemas.microsoft.com/office/2007/relationships/diagramDrawing"/><Relationship Id="rId2" Target="../notesSlides/notesSlide16.xml" Type="http://schemas.openxmlformats.org/officeDocument/2006/relationships/notesSlide"/><Relationship Id="rId1" Target="../slideLayouts/slideLayout15.xml" Type="http://schemas.openxmlformats.org/officeDocument/2006/relationships/slideLayout"/><Relationship Id="rId6" Target="../diagrams/colors3.xml" Type="http://schemas.openxmlformats.org/officeDocument/2006/relationships/diagramColors"/><Relationship Id="rId5" Target="../diagrams/quickStyle3.xml" Type="http://schemas.openxmlformats.org/officeDocument/2006/relationships/diagramQuickStyle"/><Relationship Id="rId4" Target="../diagrams/layout3.xml" Type="http://schemas.openxmlformats.org/officeDocument/2006/relationships/diagramLayout"/></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arget="../media/image16.jpeg" Type="http://schemas.openxmlformats.org/officeDocument/2006/relationships/image"/><Relationship Id="rId2" Target="../notesSlides/notesSlide19.xml" Type="http://schemas.openxmlformats.org/officeDocument/2006/relationships/notesSlide"/><Relationship Id="rId1" Target="../slideLayouts/slideLayout2.xml" Type="http://schemas.openxmlformats.org/officeDocument/2006/relationships/slideLayout"/><Relationship Id="rId4" Target="../media/image17.jpeg" Type="http://schemas.openxmlformats.org/officeDocument/2006/relationships/image"/></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arget="../media/image17.jpeg" Type="http://schemas.openxmlformats.org/officeDocument/2006/relationships/image"/><Relationship Id="rId2" Target="../notesSlides/notesSlide21.xml" Type="http://schemas.openxmlformats.org/officeDocument/2006/relationships/notesSlide"/><Relationship Id="rId1" Target="../slideLayouts/slideLayout13.xml" Type="http://schemas.openxmlformats.org/officeDocument/2006/relationships/slideLayout"/></Relationships>
</file>

<file path=ppt/slides/_rels/slide26.xml.rels><?xml version="1.0" encoding="UTF-8" standalone="yes" ?><Relationships xmlns="http://schemas.openxmlformats.org/package/2006/relationships"><Relationship Id="rId3" Target="../media/image17.jpeg" Type="http://schemas.openxmlformats.org/officeDocument/2006/relationships/image"/><Relationship Id="rId2" Target="../notesSlides/notesSlide22.xml" Type="http://schemas.openxmlformats.org/officeDocument/2006/relationships/notesSlide"/><Relationship Id="rId1" Target="../slideLayouts/slideLayout13.xml" Type="http://schemas.openxmlformats.org/officeDocument/2006/relationships/slideLayout"/></Relationships>
</file>

<file path=ppt/slides/_rels/slide27.xml.rels><?xml version="1.0" encoding="UTF-8" standalone="yes" ?><Relationships xmlns="http://schemas.openxmlformats.org/package/2006/relationships"><Relationship Id="rId3" Target="../media/image18.jpeg" Type="http://schemas.openxmlformats.org/officeDocument/2006/relationships/image"/><Relationship Id="rId2" Target="../notesSlides/notesSlide23.xml" Type="http://schemas.openxmlformats.org/officeDocument/2006/relationships/notesSlide"/><Relationship Id="rId1" Target="../slideLayouts/slideLayout4.xml" Type="http://schemas.openxmlformats.org/officeDocument/2006/relationships/slideLayout"/></Relationships>
</file>

<file path=ppt/slides/_rels/slide28.xml.rels><?xml version="1.0" encoding="UTF-8" standalone="yes" ?><Relationships xmlns="http://schemas.openxmlformats.org/package/2006/relationships"><Relationship Id="rId3" Target="../media/image19.jpeg" Type="http://schemas.openxmlformats.org/officeDocument/2006/relationships/image"/><Relationship Id="rId2" Target="../notesSlides/notesSlide24.xml" Type="http://schemas.openxmlformats.org/officeDocument/2006/relationships/notesSlide"/><Relationship Id="rId1" Target="../slideLayouts/slideLayout4.xml" Type="http://schemas.openxmlformats.org/officeDocument/2006/relationships/slideLayout"/></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arget="../media/image25.jpeg" Type="http://schemas.openxmlformats.org/officeDocument/2006/relationships/image"/><Relationship Id="rId2" Target="../media/image24.jpeg" Type="http://schemas.openxmlformats.org/officeDocument/2006/relationships/image"/><Relationship Id="rId1" Target="../slideLayouts/slideLayout14.xml" Type="http://schemas.openxmlformats.org/officeDocument/2006/relationships/slideLayout"/></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arget="../media/image26.jpeg" Type="http://schemas.openxmlformats.org/officeDocument/2006/relationships/image"/><Relationship Id="rId2" Target="../notesSlides/notesSlide28.xml" Type="http://schemas.openxmlformats.org/officeDocument/2006/relationships/notesSlide"/><Relationship Id="rId1" Target="../slideLayouts/slideLayout4.xml" Type="http://schemas.openxmlformats.org/officeDocument/2006/relationships/slideLayout"/></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arget="../media/image12.jpeg" Type="http://schemas.openxmlformats.org/officeDocument/2006/relationships/image"/><Relationship Id="rId1" Target="../slideLayouts/slideLayout2.xml" Type="http://schemas.openxmlformats.org/officeDocument/2006/relationships/slideLayout"/></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arget="../media/image33.jpeg" Type="http://schemas.openxmlformats.org/officeDocument/2006/relationships/image"/><Relationship Id="rId2" Target="../notesSlides/notesSlide38.xml" Type="http://schemas.openxmlformats.org/officeDocument/2006/relationships/notesSlide"/><Relationship Id="rId1" Target="../slideLayouts/slideLayout13.xml" Type="http://schemas.openxmlformats.org/officeDocument/2006/relationships/slideLayout"/></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6.pn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arget="../media/image4.jpeg" Type="http://schemas.openxmlformats.org/officeDocument/2006/relationships/image"/><Relationship Id="rId2" Target="../media/image3.jpeg" Type="http://schemas.openxmlformats.org/officeDocument/2006/relationships/image"/><Relationship Id="rId1" Target="../slideLayouts/slideLayout2.xml" Type="http://schemas.openxmlformats.org/officeDocument/2006/relationships/slideLayout"/></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6.png"/><Relationship Id="rId4"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37.png"/><Relationship Id="rId4"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888156" y="1127189"/>
            <a:ext cx="6415686" cy="1957801"/>
          </a:xfrm>
        </p:spPr>
        <p:txBody>
          <a:bodyPr/>
          <a:lstStyle/>
          <a:p>
            <a:pPr algn="ctr"/>
            <a:r>
              <a:rPr lang="es-CO" dirty="0"/>
              <a:t>ENFOQUE DEL VÉRTIGO</a:t>
            </a:r>
          </a:p>
        </p:txBody>
      </p:sp>
      <p:sp>
        <p:nvSpPr>
          <p:cNvPr id="5" name="4 Marcador de texto"/>
          <p:cNvSpPr>
            <a:spLocks noGrp="1"/>
          </p:cNvSpPr>
          <p:nvPr>
            <p:ph type="body" idx="1"/>
          </p:nvPr>
        </p:nvSpPr>
        <p:spPr>
          <a:xfrm>
            <a:off x="2575890" y="3338990"/>
            <a:ext cx="7040217" cy="1500187"/>
          </a:xfrm>
        </p:spPr>
        <p:txBody>
          <a:bodyPr>
            <a:normAutofit/>
          </a:bodyPr>
          <a:lstStyle/>
          <a:p>
            <a:pPr algn="ctr"/>
            <a:r>
              <a:rPr lang="es-ES" sz="2000" b="1" dirty="0"/>
              <a:t>Alejandra Mendoza Gallego</a:t>
            </a:r>
          </a:p>
          <a:p>
            <a:pPr algn="ctr"/>
            <a:r>
              <a:rPr lang="es-ES" sz="2000" b="1" dirty="0"/>
              <a:t>Residente de otorrinolaringología</a:t>
            </a:r>
          </a:p>
          <a:p>
            <a:pPr algn="ctr"/>
            <a:r>
              <a:rPr lang="es-ES" sz="2000" b="1" dirty="0"/>
              <a:t>Universidad de Antioquia</a:t>
            </a:r>
          </a:p>
        </p:txBody>
      </p:sp>
      <p:pic>
        <p:nvPicPr>
          <p:cNvPr id="1026" name="Picture 2">
            <a:extLst>
              <a:ext uri="{FF2B5EF4-FFF2-40B4-BE49-F238E27FC236}">
                <a16:creationId xmlns:a16="http://schemas.microsoft.com/office/drawing/2014/main" id="{908A189F-C938-4610-B0BD-6DAB4D08348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51965" y="4585177"/>
            <a:ext cx="1903751" cy="1903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911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9E746A-DD44-4704-A429-6EDC4A3D28D7}"/>
              </a:ext>
            </a:extLst>
          </p:cNvPr>
          <p:cNvSpPr>
            <a:spLocks noGrp="1"/>
          </p:cNvSpPr>
          <p:nvPr>
            <p:ph type="title"/>
          </p:nvPr>
        </p:nvSpPr>
        <p:spPr>
          <a:xfrm>
            <a:off x="563880" y="40439"/>
            <a:ext cx="10515600" cy="1325563"/>
          </a:xfrm>
        </p:spPr>
        <p:txBody>
          <a:bodyPr/>
          <a:lstStyle/>
          <a:p>
            <a:r>
              <a:rPr lang="es-ES" dirty="0"/>
              <a:t>Problemática</a:t>
            </a:r>
            <a:endParaRPr lang="es-CO" dirty="0"/>
          </a:p>
        </p:txBody>
      </p:sp>
      <p:sp>
        <p:nvSpPr>
          <p:cNvPr id="3" name="Marcador de contenido 2">
            <a:extLst>
              <a:ext uri="{FF2B5EF4-FFF2-40B4-BE49-F238E27FC236}">
                <a16:creationId xmlns:a16="http://schemas.microsoft.com/office/drawing/2014/main" id="{EEA0BFBF-8F7B-4FAA-9BC7-BD41BC04CF00}"/>
              </a:ext>
            </a:extLst>
          </p:cNvPr>
          <p:cNvSpPr>
            <a:spLocks noGrp="1"/>
          </p:cNvSpPr>
          <p:nvPr>
            <p:ph idx="1"/>
          </p:nvPr>
        </p:nvSpPr>
        <p:spPr>
          <a:xfrm>
            <a:off x="801624" y="1080327"/>
            <a:ext cx="11216637" cy="2090392"/>
          </a:xfrm>
        </p:spPr>
        <p:txBody>
          <a:bodyPr>
            <a:noAutofit/>
          </a:bodyPr>
          <a:lstStyle/>
          <a:p>
            <a:pPr algn="just">
              <a:lnSpc>
                <a:spcPct val="100000"/>
              </a:lnSpc>
            </a:pPr>
            <a:r>
              <a:rPr lang="es-ES" dirty="0">
                <a:solidFill>
                  <a:srgbClr val="142B48"/>
                </a:solidFill>
              </a:rPr>
              <a:t>Los </a:t>
            </a:r>
            <a:r>
              <a:rPr lang="es-ES" b="1" dirty="0">
                <a:solidFill>
                  <a:srgbClr val="00ABA7"/>
                </a:solidFill>
              </a:rPr>
              <a:t>mareos</a:t>
            </a:r>
            <a:r>
              <a:rPr lang="es-ES" dirty="0">
                <a:solidFill>
                  <a:srgbClr val="142B48"/>
                </a:solidFill>
              </a:rPr>
              <a:t> representan del 3,3% al 4,4% de las visitas al servicio de urgencias EE.UU.</a:t>
            </a:r>
          </a:p>
          <a:p>
            <a:pPr algn="just">
              <a:lnSpc>
                <a:spcPct val="100000"/>
              </a:lnSpc>
            </a:pPr>
            <a:r>
              <a:rPr lang="es-ES" dirty="0">
                <a:solidFill>
                  <a:srgbClr val="142B48"/>
                </a:solidFill>
              </a:rPr>
              <a:t>El diagnóstico diferencial del mareo es amplio, sin una causa única.</a:t>
            </a:r>
          </a:p>
          <a:p>
            <a:pPr algn="just">
              <a:lnSpc>
                <a:spcPct val="100000"/>
              </a:lnSpc>
            </a:pPr>
            <a:r>
              <a:rPr lang="es-ES" b="1" dirty="0">
                <a:solidFill>
                  <a:srgbClr val="142B48"/>
                </a:solidFill>
              </a:rPr>
              <a:t>&gt; 15% </a:t>
            </a:r>
            <a:r>
              <a:rPr lang="es-ES" dirty="0">
                <a:solidFill>
                  <a:srgbClr val="142B48"/>
                </a:solidFill>
              </a:rPr>
              <a:t>de los pacientes que acuden a urgencias con mareos tienen causas </a:t>
            </a:r>
            <a:r>
              <a:rPr lang="es-ES" b="1" dirty="0">
                <a:solidFill>
                  <a:srgbClr val="00ABA7"/>
                </a:solidFill>
              </a:rPr>
              <a:t>peligrosas</a:t>
            </a:r>
            <a:r>
              <a:rPr lang="es-ES" dirty="0">
                <a:solidFill>
                  <a:srgbClr val="142B48"/>
                </a:solidFill>
              </a:rPr>
              <a:t>.</a:t>
            </a:r>
          </a:p>
          <a:p>
            <a:pPr algn="just">
              <a:lnSpc>
                <a:spcPct val="100000"/>
              </a:lnSpc>
            </a:pPr>
            <a:r>
              <a:rPr lang="es-ES" dirty="0">
                <a:solidFill>
                  <a:srgbClr val="142B48"/>
                </a:solidFill>
              </a:rPr>
              <a:t>Las condiciones peligrosas pueden presentarse con mareos aislados que imitan problemas benignos. </a:t>
            </a:r>
            <a:endParaRPr lang="es-CO" dirty="0">
              <a:solidFill>
                <a:srgbClr val="142B48"/>
              </a:solidFill>
            </a:endParaRPr>
          </a:p>
        </p:txBody>
      </p:sp>
      <p:sp>
        <p:nvSpPr>
          <p:cNvPr id="4" name="Marcador de contenido 3">
            <a:extLst>
              <a:ext uri="{FF2B5EF4-FFF2-40B4-BE49-F238E27FC236}">
                <a16:creationId xmlns:a16="http://schemas.microsoft.com/office/drawing/2014/main" id="{522C11F6-6444-4E25-B145-14715732CB7D}"/>
              </a:ext>
            </a:extLst>
          </p:cNvPr>
          <p:cNvSpPr>
            <a:spLocks noGrp="1"/>
          </p:cNvSpPr>
          <p:nvPr>
            <p:ph idx="13"/>
          </p:nvPr>
        </p:nvSpPr>
        <p:spPr>
          <a:xfrm>
            <a:off x="4794467" y="3429000"/>
            <a:ext cx="7223794" cy="2413346"/>
          </a:xfrm>
        </p:spPr>
        <p:txBody>
          <a:bodyPr>
            <a:normAutofit/>
          </a:bodyPr>
          <a:lstStyle/>
          <a:p>
            <a:pPr algn="just">
              <a:lnSpc>
                <a:spcPct val="100000"/>
              </a:lnSpc>
            </a:pPr>
            <a:r>
              <a:rPr lang="es-ES" b="1" dirty="0"/>
              <a:t>Objetivo clínico </a:t>
            </a:r>
            <a:r>
              <a:rPr lang="es-ES" dirty="0"/>
              <a:t>importante es distinguir las causas graves de las benignas utilizando la menor cantidad de recursos posible</a:t>
            </a:r>
            <a:r>
              <a:rPr lang="es-CO" dirty="0"/>
              <a:t>.</a:t>
            </a:r>
          </a:p>
          <a:p>
            <a:pPr algn="just">
              <a:lnSpc>
                <a:spcPct val="100000"/>
              </a:lnSpc>
            </a:pPr>
            <a:r>
              <a:rPr lang="es-ES" dirty="0"/>
              <a:t>Enfoque diferente basado en el momento y los desencadenantes de los síntomas de mareos en lugar del tipo.</a:t>
            </a:r>
            <a:endParaRPr lang="es-CO" dirty="0"/>
          </a:p>
          <a:p>
            <a:pPr algn="just">
              <a:lnSpc>
                <a:spcPct val="100000"/>
              </a:lnSpc>
            </a:pPr>
            <a:endParaRPr lang="es-ES" dirty="0"/>
          </a:p>
        </p:txBody>
      </p:sp>
      <p:pic>
        <p:nvPicPr>
          <p:cNvPr id="4099" name="Picture 3">
            <a:extLst>
              <a:ext uri="{FF2B5EF4-FFF2-40B4-BE49-F238E27FC236}">
                <a16:creationId xmlns:a16="http://schemas.microsoft.com/office/drawing/2014/main" id="{8C66EFA9-A310-436A-A030-767FC6FBE88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49862" y="530462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034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A0EDA-1559-4472-B9BD-245FBDF33E94}"/>
              </a:ext>
            </a:extLst>
          </p:cNvPr>
          <p:cNvSpPr>
            <a:spLocks noGrp="1"/>
          </p:cNvSpPr>
          <p:nvPr>
            <p:ph type="title"/>
          </p:nvPr>
        </p:nvSpPr>
        <p:spPr>
          <a:xfrm>
            <a:off x="539151" y="87808"/>
            <a:ext cx="10515600" cy="1325563"/>
          </a:xfrm>
        </p:spPr>
        <p:txBody>
          <a:bodyPr/>
          <a:lstStyle/>
          <a:p>
            <a:r>
              <a:rPr lang="es-ES" dirty="0"/>
              <a:t>Enfoque </a:t>
            </a:r>
            <a:r>
              <a:rPr lang="es-ES" dirty="0" err="1"/>
              <a:t>TiTrATE</a:t>
            </a:r>
            <a:endParaRPr lang="es-CO" dirty="0"/>
          </a:p>
        </p:txBody>
      </p:sp>
      <p:pic>
        <p:nvPicPr>
          <p:cNvPr id="5" name="Imagen 4">
            <a:extLst>
              <a:ext uri="{FF2B5EF4-FFF2-40B4-BE49-F238E27FC236}">
                <a16:creationId xmlns:a16="http://schemas.microsoft.com/office/drawing/2014/main" id="{A4A9F59E-9FD0-407C-9858-2DB343661722}"/>
              </a:ext>
            </a:extLst>
          </p:cNvPr>
          <p:cNvPicPr>
            <a:picLocks noChangeAspect="1"/>
          </p:cNvPicPr>
          <p:nvPr/>
        </p:nvPicPr>
        <p:blipFill>
          <a:blip r:embed="rId3"/>
          <a:stretch>
            <a:fillRect/>
          </a:stretch>
        </p:blipFill>
        <p:spPr>
          <a:xfrm>
            <a:off x="4669654" y="1499615"/>
            <a:ext cx="7388969" cy="5069695"/>
          </a:xfrm>
          <a:prstGeom prst="rect">
            <a:avLst/>
          </a:prstGeom>
        </p:spPr>
      </p:pic>
      <p:sp>
        <p:nvSpPr>
          <p:cNvPr id="6" name="CuadroTexto 5">
            <a:extLst>
              <a:ext uri="{FF2B5EF4-FFF2-40B4-BE49-F238E27FC236}">
                <a16:creationId xmlns:a16="http://schemas.microsoft.com/office/drawing/2014/main" id="{5F46FAFB-BDA7-46F7-B64E-D66B89053B54}"/>
              </a:ext>
            </a:extLst>
          </p:cNvPr>
          <p:cNvSpPr txBox="1"/>
          <p:nvPr/>
        </p:nvSpPr>
        <p:spPr>
          <a:xfrm>
            <a:off x="6699625" y="6437337"/>
            <a:ext cx="5279366" cy="276999"/>
          </a:xfrm>
          <a:prstGeom prst="rect">
            <a:avLst/>
          </a:prstGeom>
          <a:noFill/>
        </p:spPr>
        <p:txBody>
          <a:bodyPr wrap="square" rtlCol="0">
            <a:spAutoFit/>
          </a:bodyPr>
          <a:lstStyle/>
          <a:p>
            <a:pPr algn="r"/>
            <a:r>
              <a:rPr lang="es-CO" sz="1200" i="1" dirty="0">
                <a:solidFill>
                  <a:srgbClr val="142B48"/>
                </a:solidFill>
                <a:latin typeface="Montserrat" panose="00000500000000000000" pitchFamily="2" charset="0"/>
              </a:rPr>
              <a:t>Neurol Clin. 2015 Aug;33(3):577-99, viii. </a:t>
            </a:r>
          </a:p>
        </p:txBody>
      </p:sp>
    </p:spTree>
    <p:extLst>
      <p:ext uri="{BB962C8B-B14F-4D97-AF65-F5344CB8AC3E}">
        <p14:creationId xmlns:p14="http://schemas.microsoft.com/office/powerpoint/2010/main" val="3494163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A0EDA-1559-4472-B9BD-245FBDF33E94}"/>
              </a:ext>
            </a:extLst>
          </p:cNvPr>
          <p:cNvSpPr>
            <a:spLocks noGrp="1"/>
          </p:cNvSpPr>
          <p:nvPr>
            <p:ph type="title"/>
          </p:nvPr>
        </p:nvSpPr>
        <p:spPr>
          <a:xfrm>
            <a:off x="527304" y="90810"/>
            <a:ext cx="10515600" cy="1325563"/>
          </a:xfrm>
        </p:spPr>
        <p:txBody>
          <a:bodyPr/>
          <a:lstStyle/>
          <a:p>
            <a:r>
              <a:rPr lang="es-ES" dirty="0"/>
              <a:t>Enfoque </a:t>
            </a:r>
            <a:r>
              <a:rPr lang="es-ES" dirty="0" err="1"/>
              <a:t>TiTrATE</a:t>
            </a:r>
            <a:endParaRPr lang="es-CO" dirty="0"/>
          </a:p>
        </p:txBody>
      </p:sp>
      <p:sp>
        <p:nvSpPr>
          <p:cNvPr id="3" name="Marcador de contenido 2">
            <a:extLst>
              <a:ext uri="{FF2B5EF4-FFF2-40B4-BE49-F238E27FC236}">
                <a16:creationId xmlns:a16="http://schemas.microsoft.com/office/drawing/2014/main" id="{B9B185C8-4A6F-489B-9847-7367F8BCFA95}"/>
              </a:ext>
            </a:extLst>
          </p:cNvPr>
          <p:cNvSpPr>
            <a:spLocks noGrp="1"/>
          </p:cNvSpPr>
          <p:nvPr>
            <p:ph idx="1"/>
          </p:nvPr>
        </p:nvSpPr>
        <p:spPr>
          <a:xfrm>
            <a:off x="762001" y="1214458"/>
            <a:ext cx="10667997" cy="2090392"/>
          </a:xfrm>
        </p:spPr>
        <p:txBody>
          <a:bodyPr>
            <a:normAutofit/>
          </a:bodyPr>
          <a:lstStyle/>
          <a:p>
            <a:pPr algn="just"/>
            <a:r>
              <a:rPr lang="es-ES" sz="2200" dirty="0"/>
              <a:t>Un historial de tiempo y desencadenantes en el mareo da como resultado 6 síndromes posibles.</a:t>
            </a:r>
            <a:endParaRPr lang="es-CO" sz="2200" dirty="0"/>
          </a:p>
        </p:txBody>
      </p:sp>
      <p:graphicFrame>
        <p:nvGraphicFramePr>
          <p:cNvPr id="7" name="Tabla 6">
            <a:extLst>
              <a:ext uri="{FF2B5EF4-FFF2-40B4-BE49-F238E27FC236}">
                <a16:creationId xmlns:a16="http://schemas.microsoft.com/office/drawing/2014/main" id="{D10F299A-5A24-4115-800B-7168FB569C66}"/>
              </a:ext>
            </a:extLst>
          </p:cNvPr>
          <p:cNvGraphicFramePr>
            <a:graphicFrameLocks noGrp="1"/>
          </p:cNvGraphicFramePr>
          <p:nvPr>
            <p:extLst>
              <p:ext uri="{D42A27DB-BD31-4B8C-83A1-F6EECF244321}">
                <p14:modId xmlns:p14="http://schemas.microsoft.com/office/powerpoint/2010/main" val="3760107395"/>
              </p:ext>
            </p:extLst>
          </p:nvPr>
        </p:nvGraphicFramePr>
        <p:xfrm>
          <a:off x="4572000" y="2458387"/>
          <a:ext cx="7465096" cy="4038205"/>
        </p:xfrm>
        <a:graphic>
          <a:graphicData uri="http://schemas.openxmlformats.org/drawingml/2006/table">
            <a:tbl>
              <a:tblPr>
                <a:tableStyleId>{BC89EF96-8CEA-46FF-86C4-4CE0E7609802}</a:tableStyleId>
              </a:tblPr>
              <a:tblGrid>
                <a:gridCol w="1353312">
                  <a:extLst>
                    <a:ext uri="{9D8B030D-6E8A-4147-A177-3AD203B41FA5}">
                      <a16:colId xmlns:a16="http://schemas.microsoft.com/office/drawing/2014/main" val="845271798"/>
                    </a:ext>
                  </a:extLst>
                </a:gridCol>
                <a:gridCol w="3183391">
                  <a:extLst>
                    <a:ext uri="{9D8B030D-6E8A-4147-A177-3AD203B41FA5}">
                      <a16:colId xmlns:a16="http://schemas.microsoft.com/office/drawing/2014/main" val="3708010423"/>
                    </a:ext>
                  </a:extLst>
                </a:gridCol>
                <a:gridCol w="2928393">
                  <a:extLst>
                    <a:ext uri="{9D8B030D-6E8A-4147-A177-3AD203B41FA5}">
                      <a16:colId xmlns:a16="http://schemas.microsoft.com/office/drawing/2014/main" val="3877472702"/>
                    </a:ext>
                  </a:extLst>
                </a:gridCol>
              </a:tblGrid>
              <a:tr h="449705">
                <a:tc>
                  <a:txBody>
                    <a:bodyPr/>
                    <a:lstStyle/>
                    <a:p>
                      <a:pPr algn="ctr" fontAlgn="t"/>
                      <a:r>
                        <a:rPr lang="es-ES" sz="1600" b="1" dirty="0">
                          <a:solidFill>
                            <a:srgbClr val="002060"/>
                          </a:solidFill>
                          <a:effectLst/>
                          <a:latin typeface="Montserrat" panose="00000500000000000000" pitchFamily="2" charset="0"/>
                        </a:rPr>
                        <a:t>Tiempo</a:t>
                      </a:r>
                      <a:endParaRPr lang="es-CO" sz="1600" b="1" dirty="0">
                        <a:solidFill>
                          <a:srgbClr val="002060"/>
                        </a:solidFill>
                        <a:effectLst/>
                        <a:latin typeface="Montserrat" panose="00000500000000000000" pitchFamily="2" charset="0"/>
                      </a:endParaRPr>
                    </a:p>
                  </a:txBody>
                  <a:tcPr marL="47625" marR="47625" marT="47625" marB="47625" anchor="ctr"/>
                </a:tc>
                <a:tc>
                  <a:txBody>
                    <a:bodyPr/>
                    <a:lstStyle/>
                    <a:p>
                      <a:pPr algn="ctr" fontAlgn="t"/>
                      <a:r>
                        <a:rPr lang="es-ES" sz="1600" b="1" dirty="0">
                          <a:solidFill>
                            <a:srgbClr val="002060"/>
                          </a:solidFill>
                          <a:effectLst/>
                          <a:latin typeface="Montserrat" panose="00000500000000000000" pitchFamily="2" charset="0"/>
                        </a:rPr>
                        <a:t>Detonantes obligados</a:t>
                      </a:r>
                      <a:endParaRPr lang="es-CO" sz="1600" b="1" dirty="0">
                        <a:solidFill>
                          <a:srgbClr val="002060"/>
                        </a:solidFill>
                        <a:effectLst/>
                        <a:latin typeface="Montserrat" panose="00000500000000000000" pitchFamily="2" charset="0"/>
                      </a:endParaRPr>
                    </a:p>
                  </a:txBody>
                  <a:tcPr marL="47625" marR="47625" marT="47625" marB="47625" anchor="ctr"/>
                </a:tc>
                <a:tc>
                  <a:txBody>
                    <a:bodyPr/>
                    <a:lstStyle/>
                    <a:p>
                      <a:pPr algn="ctr" fontAlgn="t"/>
                      <a:r>
                        <a:rPr lang="es-ES" sz="1600" b="1" dirty="0">
                          <a:solidFill>
                            <a:srgbClr val="002060"/>
                          </a:solidFill>
                          <a:effectLst/>
                          <a:latin typeface="Montserrat" panose="00000500000000000000" pitchFamily="2" charset="0"/>
                        </a:rPr>
                        <a:t>Detonantes no obligados</a:t>
                      </a:r>
                    </a:p>
                  </a:txBody>
                  <a:tcPr marL="47625" marR="47625" marT="47625" marB="47625" anchor="ctr"/>
                </a:tc>
                <a:extLst>
                  <a:ext uri="{0D108BD9-81ED-4DB2-BD59-A6C34878D82A}">
                    <a16:rowId xmlns:a16="http://schemas.microsoft.com/office/drawing/2014/main" val="2302872945"/>
                  </a:ext>
                </a:extLst>
              </a:tr>
              <a:tr h="1030319">
                <a:tc>
                  <a:txBody>
                    <a:bodyPr/>
                    <a:lstStyle/>
                    <a:p>
                      <a:pPr fontAlgn="t"/>
                      <a:r>
                        <a:rPr lang="es-CO" sz="1600" b="1" dirty="0">
                          <a:solidFill>
                            <a:srgbClr val="00ABA7"/>
                          </a:solidFill>
                          <a:effectLst/>
                          <a:latin typeface="Montserrat" panose="00000500000000000000" pitchFamily="2" charset="0"/>
                        </a:rPr>
                        <a:t>Nuevo, episódico</a:t>
                      </a:r>
                    </a:p>
                  </a:txBody>
                  <a:tcPr marL="47625" marR="47625" marT="47625" marB="47625"/>
                </a:tc>
                <a:tc>
                  <a:txBody>
                    <a:bodyPr/>
                    <a:lstStyle/>
                    <a:p>
                      <a:pPr fontAlgn="t"/>
                      <a:r>
                        <a:rPr lang="es-CO" sz="1600" b="1" dirty="0">
                          <a:solidFill>
                            <a:srgbClr val="002060"/>
                          </a:solidFill>
                          <a:effectLst/>
                          <a:latin typeface="Montserrat" panose="00000500000000000000" pitchFamily="2" charset="0"/>
                        </a:rPr>
                        <a:t>t-EVS</a:t>
                      </a:r>
                    </a:p>
                    <a:p>
                      <a:pPr fontAlgn="t"/>
                      <a:r>
                        <a:rPr lang="es-CO" sz="1600" dirty="0">
                          <a:solidFill>
                            <a:srgbClr val="002060"/>
                          </a:solidFill>
                          <a:effectLst/>
                          <a:latin typeface="Montserrat" panose="00000500000000000000" pitchFamily="2" charset="0"/>
                        </a:rPr>
                        <a:t>Síndrome vestibular episódico desencadenado (VPPB).</a:t>
                      </a:r>
                    </a:p>
                  </a:txBody>
                  <a:tcPr marL="47625" marR="47625" marT="47625" marB="47625"/>
                </a:tc>
                <a:tc>
                  <a:txBody>
                    <a:bodyPr/>
                    <a:lstStyle/>
                    <a:p>
                      <a:pPr fontAlgn="t"/>
                      <a:r>
                        <a:rPr lang="pt-BR" sz="1600" b="1" dirty="0">
                          <a:solidFill>
                            <a:srgbClr val="002060"/>
                          </a:solidFill>
                          <a:effectLst/>
                          <a:latin typeface="Montserrat" panose="00000500000000000000" pitchFamily="2" charset="0"/>
                        </a:rPr>
                        <a:t>s-EVS</a:t>
                      </a:r>
                    </a:p>
                    <a:p>
                      <a:pPr fontAlgn="t"/>
                      <a:r>
                        <a:rPr lang="pt-BR" sz="1600" dirty="0">
                          <a:solidFill>
                            <a:srgbClr val="002060"/>
                          </a:solidFill>
                          <a:effectLst/>
                          <a:latin typeface="Montserrat" panose="00000500000000000000" pitchFamily="2" charset="0"/>
                        </a:rPr>
                        <a:t>Síndrome vestibular episódico </a:t>
                      </a:r>
                      <a:r>
                        <a:rPr lang="pt-BR" sz="1600" dirty="0" err="1">
                          <a:solidFill>
                            <a:srgbClr val="002060"/>
                          </a:solidFill>
                          <a:effectLst/>
                          <a:latin typeface="Montserrat" panose="00000500000000000000" pitchFamily="2" charset="0"/>
                        </a:rPr>
                        <a:t>espontáneo</a:t>
                      </a:r>
                      <a:r>
                        <a:rPr lang="pt-BR" sz="1600" dirty="0">
                          <a:solidFill>
                            <a:srgbClr val="002060"/>
                          </a:solidFill>
                          <a:effectLst/>
                          <a:latin typeface="Montserrat" panose="00000500000000000000" pitchFamily="2" charset="0"/>
                        </a:rPr>
                        <a:t> (arritmia cardíaca).</a:t>
                      </a:r>
                    </a:p>
                  </a:txBody>
                  <a:tcPr marL="47625" marR="47625" marT="47625" marB="47625"/>
                </a:tc>
                <a:extLst>
                  <a:ext uri="{0D108BD9-81ED-4DB2-BD59-A6C34878D82A}">
                    <a16:rowId xmlns:a16="http://schemas.microsoft.com/office/drawing/2014/main" val="2583720425"/>
                  </a:ext>
                </a:extLst>
              </a:tr>
              <a:tr h="1030319">
                <a:tc>
                  <a:txBody>
                    <a:bodyPr/>
                    <a:lstStyle/>
                    <a:p>
                      <a:pPr fontAlgn="t"/>
                      <a:r>
                        <a:rPr lang="es-CO" sz="1600" b="1" dirty="0">
                          <a:solidFill>
                            <a:srgbClr val="00ABA7"/>
                          </a:solidFill>
                          <a:effectLst/>
                          <a:latin typeface="Montserrat" panose="00000500000000000000" pitchFamily="2" charset="0"/>
                        </a:rPr>
                        <a:t>Nuevo, continuo</a:t>
                      </a:r>
                    </a:p>
                  </a:txBody>
                  <a:tcPr marL="47625" marR="47625" marT="47625" marB="47625"/>
                </a:tc>
                <a:tc>
                  <a:txBody>
                    <a:bodyPr/>
                    <a:lstStyle/>
                    <a:p>
                      <a:pPr fontAlgn="t"/>
                      <a:r>
                        <a:rPr lang="sv-SE" sz="1600" b="1" dirty="0">
                          <a:solidFill>
                            <a:srgbClr val="002060"/>
                          </a:solidFill>
                          <a:effectLst/>
                          <a:latin typeface="Montserrat" panose="00000500000000000000" pitchFamily="2" charset="0"/>
                        </a:rPr>
                        <a:t>t-AVS</a:t>
                      </a:r>
                      <a:r>
                        <a:rPr lang="sv-SE" sz="1600" dirty="0">
                          <a:solidFill>
                            <a:srgbClr val="002060"/>
                          </a:solidFill>
                          <a:effectLst/>
                          <a:latin typeface="Montserrat" panose="00000500000000000000" pitchFamily="2" charset="0"/>
                        </a:rPr>
                        <a:t> </a:t>
                      </a:r>
                    </a:p>
                    <a:p>
                      <a:pPr fontAlgn="t"/>
                      <a:r>
                        <a:rPr lang="sv-SE" sz="1600" dirty="0">
                          <a:solidFill>
                            <a:srgbClr val="002060"/>
                          </a:solidFill>
                          <a:effectLst/>
                          <a:latin typeface="Montserrat" panose="00000500000000000000" pitchFamily="2" charset="0"/>
                        </a:rPr>
                        <a:t>Sindrome vestibular </a:t>
                      </a:r>
                      <a:r>
                        <a:rPr lang="sv-SE" sz="1600" dirty="0" err="1">
                          <a:solidFill>
                            <a:srgbClr val="002060"/>
                          </a:solidFill>
                          <a:effectLst/>
                          <a:latin typeface="Montserrat" panose="00000500000000000000" pitchFamily="2" charset="0"/>
                        </a:rPr>
                        <a:t>agudo</a:t>
                      </a:r>
                      <a:r>
                        <a:rPr lang="sv-SE" sz="1600" dirty="0">
                          <a:solidFill>
                            <a:srgbClr val="002060"/>
                          </a:solidFill>
                          <a:effectLst/>
                          <a:latin typeface="Montserrat" panose="00000500000000000000" pitchFamily="2" charset="0"/>
                        </a:rPr>
                        <a:t> </a:t>
                      </a:r>
                      <a:r>
                        <a:rPr lang="sv-SE" sz="1600" dirty="0" err="1">
                          <a:solidFill>
                            <a:srgbClr val="002060"/>
                          </a:solidFill>
                          <a:effectLst/>
                          <a:latin typeface="Montserrat" panose="00000500000000000000" pitchFamily="2" charset="0"/>
                        </a:rPr>
                        <a:t>traumático</a:t>
                      </a:r>
                      <a:r>
                        <a:rPr lang="sv-SE" sz="1600" dirty="0">
                          <a:solidFill>
                            <a:srgbClr val="002060"/>
                          </a:solidFill>
                          <a:effectLst/>
                          <a:latin typeface="Montserrat" panose="00000500000000000000" pitchFamily="2" charset="0"/>
                        </a:rPr>
                        <a:t>/ </a:t>
                      </a:r>
                      <a:r>
                        <a:rPr lang="sv-SE" sz="1600" dirty="0" err="1">
                          <a:solidFill>
                            <a:srgbClr val="002060"/>
                          </a:solidFill>
                          <a:effectLst/>
                          <a:latin typeface="Montserrat" panose="00000500000000000000" pitchFamily="2" charset="0"/>
                        </a:rPr>
                        <a:t>tóxico</a:t>
                      </a:r>
                      <a:r>
                        <a:rPr lang="sv-SE" sz="1600" dirty="0">
                          <a:solidFill>
                            <a:srgbClr val="002060"/>
                          </a:solidFill>
                          <a:effectLst/>
                          <a:latin typeface="Montserrat" panose="00000500000000000000" pitchFamily="2" charset="0"/>
                        </a:rPr>
                        <a:t> (post-  </a:t>
                      </a:r>
                      <a:r>
                        <a:rPr lang="sv-SE" sz="1600" dirty="0" err="1">
                          <a:solidFill>
                            <a:srgbClr val="002060"/>
                          </a:solidFill>
                          <a:effectLst/>
                          <a:latin typeface="Montserrat" panose="00000500000000000000" pitchFamily="2" charset="0"/>
                        </a:rPr>
                        <a:t>gentamicina</a:t>
                      </a:r>
                      <a:r>
                        <a:rPr lang="sv-SE" sz="1600" dirty="0">
                          <a:solidFill>
                            <a:srgbClr val="002060"/>
                          </a:solidFill>
                          <a:effectLst/>
                          <a:latin typeface="Montserrat" panose="00000500000000000000" pitchFamily="2" charset="0"/>
                        </a:rPr>
                        <a:t>).</a:t>
                      </a:r>
                    </a:p>
                  </a:txBody>
                  <a:tcPr marL="47625" marR="47625" marT="47625" marB="47625"/>
                </a:tc>
                <a:tc>
                  <a:txBody>
                    <a:bodyPr/>
                    <a:lstStyle/>
                    <a:p>
                      <a:pPr fontAlgn="t"/>
                      <a:r>
                        <a:rPr lang="es-CO" sz="1600" b="1" dirty="0">
                          <a:solidFill>
                            <a:srgbClr val="002060"/>
                          </a:solidFill>
                          <a:effectLst/>
                          <a:latin typeface="Montserrat" panose="00000500000000000000" pitchFamily="2" charset="0"/>
                        </a:rPr>
                        <a:t>s-AVS </a:t>
                      </a:r>
                    </a:p>
                    <a:p>
                      <a:pPr fontAlgn="t"/>
                      <a:r>
                        <a:rPr lang="es-CO" sz="1600" dirty="0">
                          <a:solidFill>
                            <a:srgbClr val="002060"/>
                          </a:solidFill>
                          <a:effectLst/>
                          <a:latin typeface="Montserrat" panose="00000500000000000000" pitchFamily="2" charset="0"/>
                        </a:rPr>
                        <a:t>Síndrome vestibular agudo espontáneo (ACV de fosa posterior).</a:t>
                      </a:r>
                    </a:p>
                  </a:txBody>
                  <a:tcPr marL="47625" marR="47625" marT="47625" marB="47625"/>
                </a:tc>
                <a:extLst>
                  <a:ext uri="{0D108BD9-81ED-4DB2-BD59-A6C34878D82A}">
                    <a16:rowId xmlns:a16="http://schemas.microsoft.com/office/drawing/2014/main" val="712800836"/>
                  </a:ext>
                </a:extLst>
              </a:tr>
              <a:tr h="1447280">
                <a:tc>
                  <a:txBody>
                    <a:bodyPr/>
                    <a:lstStyle/>
                    <a:p>
                      <a:pPr fontAlgn="t"/>
                      <a:r>
                        <a:rPr lang="es-CO" sz="1600" b="1" dirty="0">
                          <a:solidFill>
                            <a:srgbClr val="00ABA7"/>
                          </a:solidFill>
                          <a:effectLst/>
                          <a:latin typeface="Montserrat" panose="00000500000000000000" pitchFamily="2" charset="0"/>
                        </a:rPr>
                        <a:t>Crónico, persistente</a:t>
                      </a:r>
                    </a:p>
                  </a:txBody>
                  <a:tcPr marL="47625" marR="47625" marT="47625" marB="47625"/>
                </a:tc>
                <a:tc>
                  <a:txBody>
                    <a:bodyPr/>
                    <a:lstStyle/>
                    <a:p>
                      <a:pPr fontAlgn="t"/>
                      <a:r>
                        <a:rPr lang="es-ES" sz="1600" dirty="0">
                          <a:solidFill>
                            <a:srgbClr val="002060"/>
                          </a:solidFill>
                          <a:effectLst/>
                          <a:latin typeface="Montserrat" panose="00000500000000000000" pitchFamily="2" charset="0"/>
                        </a:rPr>
                        <a:t>Síndrome vestibular crónico específico del contexto (pérdida vestibular unilateral no compensada, solo con el movimiento de la cabeza).</a:t>
                      </a:r>
                    </a:p>
                  </a:txBody>
                  <a:tcPr marL="47625" marR="47625" marT="47625" marB="47625"/>
                </a:tc>
                <a:tc>
                  <a:txBody>
                    <a:bodyPr/>
                    <a:lstStyle/>
                    <a:p>
                      <a:pPr fontAlgn="t"/>
                      <a:r>
                        <a:rPr lang="es-ES" sz="1600" dirty="0">
                          <a:solidFill>
                            <a:srgbClr val="002060"/>
                          </a:solidFill>
                          <a:effectLst/>
                          <a:latin typeface="Montserrat" panose="00000500000000000000" pitchFamily="2" charset="0"/>
                        </a:rPr>
                        <a:t>Síndrome vestibular crónico espontáneo (mareos crónicos y persistentes asociados con degeneración </a:t>
                      </a:r>
                      <a:r>
                        <a:rPr lang="es-ES" sz="1600" dirty="0" err="1">
                          <a:solidFill>
                            <a:srgbClr val="002060"/>
                          </a:solidFill>
                          <a:effectLst/>
                          <a:latin typeface="Montserrat" panose="00000500000000000000" pitchFamily="2" charset="0"/>
                        </a:rPr>
                        <a:t>cerebelosa</a:t>
                      </a:r>
                      <a:r>
                        <a:rPr lang="es-ES" sz="1600" dirty="0">
                          <a:solidFill>
                            <a:srgbClr val="002060"/>
                          </a:solidFill>
                          <a:effectLst/>
                          <a:latin typeface="Montserrat" panose="00000500000000000000" pitchFamily="2" charset="0"/>
                        </a:rPr>
                        <a:t>).</a:t>
                      </a:r>
                    </a:p>
                  </a:txBody>
                  <a:tcPr marL="47625" marR="47625" marT="47625" marB="47625"/>
                </a:tc>
                <a:extLst>
                  <a:ext uri="{0D108BD9-81ED-4DB2-BD59-A6C34878D82A}">
                    <a16:rowId xmlns:a16="http://schemas.microsoft.com/office/drawing/2014/main" val="2865375382"/>
                  </a:ext>
                </a:extLst>
              </a:tr>
            </a:tbl>
          </a:graphicData>
        </a:graphic>
      </p:graphicFrame>
      <p:pic>
        <p:nvPicPr>
          <p:cNvPr id="6146" name="Picture 2">
            <a:extLst>
              <a:ext uri="{FF2B5EF4-FFF2-40B4-BE49-F238E27FC236}">
                <a16:creationId xmlns:a16="http://schemas.microsoft.com/office/drawing/2014/main" id="{7A87FC2C-7258-4D08-864A-6DA82AAC7C2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88067" y="2082870"/>
            <a:ext cx="929392" cy="1711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38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55D164-982C-430A-BD5E-F8D2506EA085}"/>
              </a:ext>
            </a:extLst>
          </p:cNvPr>
          <p:cNvSpPr>
            <a:spLocks noGrp="1"/>
          </p:cNvSpPr>
          <p:nvPr>
            <p:ph type="title"/>
          </p:nvPr>
        </p:nvSpPr>
        <p:spPr>
          <a:xfrm>
            <a:off x="483947" y="165792"/>
            <a:ext cx="10515600" cy="1325563"/>
          </a:xfrm>
        </p:spPr>
        <p:txBody>
          <a:bodyPr/>
          <a:lstStyle/>
          <a:p>
            <a:r>
              <a:rPr lang="es-ES" dirty="0"/>
              <a:t>Enfoque </a:t>
            </a:r>
            <a:r>
              <a:rPr lang="es-ES" dirty="0" err="1"/>
              <a:t>TiTrATE</a:t>
            </a:r>
            <a:endParaRPr lang="es-CO" dirty="0"/>
          </a:p>
        </p:txBody>
      </p:sp>
      <p:pic>
        <p:nvPicPr>
          <p:cNvPr id="5" name="Imagen 4">
            <a:extLst>
              <a:ext uri="{FF2B5EF4-FFF2-40B4-BE49-F238E27FC236}">
                <a16:creationId xmlns:a16="http://schemas.microsoft.com/office/drawing/2014/main" id="{D012A54B-C35B-4065-97C6-582175D0BF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42432" y="868227"/>
            <a:ext cx="5965621" cy="5910584"/>
          </a:xfrm>
          <a:prstGeom prst="rect">
            <a:avLst/>
          </a:prstGeom>
        </p:spPr>
      </p:pic>
    </p:spTree>
    <p:extLst>
      <p:ext uri="{BB962C8B-B14F-4D97-AF65-F5344CB8AC3E}">
        <p14:creationId xmlns:p14="http://schemas.microsoft.com/office/powerpoint/2010/main" val="3380345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55D164-982C-430A-BD5E-F8D2506EA085}"/>
              </a:ext>
            </a:extLst>
          </p:cNvPr>
          <p:cNvSpPr>
            <a:spLocks noGrp="1"/>
          </p:cNvSpPr>
          <p:nvPr>
            <p:ph type="title"/>
          </p:nvPr>
        </p:nvSpPr>
        <p:spPr>
          <a:xfrm>
            <a:off x="417895" y="127381"/>
            <a:ext cx="10515600" cy="1325563"/>
          </a:xfrm>
        </p:spPr>
        <p:txBody>
          <a:bodyPr/>
          <a:lstStyle/>
          <a:p>
            <a:r>
              <a:rPr lang="es-ES" dirty="0"/>
              <a:t>Enfoque </a:t>
            </a:r>
            <a:r>
              <a:rPr lang="es-ES" dirty="0" err="1"/>
              <a:t>TiTrATE</a:t>
            </a:r>
            <a:endParaRPr lang="es-CO" dirty="0"/>
          </a:p>
        </p:txBody>
      </p:sp>
      <p:pic>
        <p:nvPicPr>
          <p:cNvPr id="5" name="Imagen 4">
            <a:extLst>
              <a:ext uri="{FF2B5EF4-FFF2-40B4-BE49-F238E27FC236}">
                <a16:creationId xmlns:a16="http://schemas.microsoft.com/office/drawing/2014/main" id="{D012A54B-C35B-4065-97C6-582175D0BF6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30368" y="994960"/>
            <a:ext cx="6543737" cy="5497915"/>
          </a:xfrm>
          <a:prstGeom prst="rect">
            <a:avLst/>
          </a:prstGeom>
        </p:spPr>
      </p:pic>
    </p:spTree>
    <p:extLst>
      <p:ext uri="{BB962C8B-B14F-4D97-AF65-F5344CB8AC3E}">
        <p14:creationId xmlns:p14="http://schemas.microsoft.com/office/powerpoint/2010/main" val="1135512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15AD3-6F0B-4C1E-B3E2-37DE9758823C}"/>
              </a:ext>
            </a:extLst>
          </p:cNvPr>
          <p:cNvSpPr>
            <a:spLocks noGrp="1"/>
          </p:cNvSpPr>
          <p:nvPr>
            <p:ph type="title"/>
          </p:nvPr>
        </p:nvSpPr>
        <p:spPr>
          <a:xfrm>
            <a:off x="685801" y="500062"/>
            <a:ext cx="10515600" cy="1325563"/>
          </a:xfrm>
        </p:spPr>
        <p:txBody>
          <a:bodyPr/>
          <a:lstStyle/>
          <a:p>
            <a:r>
              <a:rPr lang="es-CO" dirty="0"/>
              <a:t>Síndrome vestibular episódico </a:t>
            </a:r>
          </a:p>
        </p:txBody>
      </p:sp>
      <p:sp>
        <p:nvSpPr>
          <p:cNvPr id="3" name="Marcador de contenido 2">
            <a:extLst>
              <a:ext uri="{FF2B5EF4-FFF2-40B4-BE49-F238E27FC236}">
                <a16:creationId xmlns:a16="http://schemas.microsoft.com/office/drawing/2014/main" id="{B72AB841-55E9-4ED2-8B44-71E3A3F213C6}"/>
              </a:ext>
            </a:extLst>
          </p:cNvPr>
          <p:cNvSpPr>
            <a:spLocks noGrp="1"/>
          </p:cNvSpPr>
          <p:nvPr>
            <p:ph idx="1"/>
          </p:nvPr>
        </p:nvSpPr>
        <p:spPr/>
        <p:txBody>
          <a:bodyPr>
            <a:normAutofit/>
          </a:bodyPr>
          <a:lstStyle/>
          <a:p>
            <a:pPr algn="just">
              <a:lnSpc>
                <a:spcPct val="100000"/>
              </a:lnSpc>
            </a:pPr>
            <a:r>
              <a:rPr lang="es-ES" sz="2200" dirty="0"/>
              <a:t>Implica mareos intermitentes que duran segundos, minutos u horas. La duración del episodio es más importante que la duración total de la enfermedad. La mayoría de estos pacientes tienen episodios múltiples y discretos espaciados en el tiempo.</a:t>
            </a:r>
            <a:endParaRPr lang="es-CO" sz="2200" dirty="0"/>
          </a:p>
        </p:txBody>
      </p:sp>
      <p:graphicFrame>
        <p:nvGraphicFramePr>
          <p:cNvPr id="5" name="Diagrama 4">
            <a:extLst>
              <a:ext uri="{FF2B5EF4-FFF2-40B4-BE49-F238E27FC236}">
                <a16:creationId xmlns:a16="http://schemas.microsoft.com/office/drawing/2014/main" id="{8A59DFB6-1568-4EB2-B2D3-7A5A4E08B8D8}"/>
              </a:ext>
            </a:extLst>
          </p:cNvPr>
          <p:cNvGraphicFramePr/>
          <p:nvPr>
            <p:extLst>
              <p:ext uri="{D42A27DB-BD31-4B8C-83A1-F6EECF244321}">
                <p14:modId xmlns:p14="http://schemas.microsoft.com/office/powerpoint/2010/main" val="1126742398"/>
              </p:ext>
            </p:extLst>
          </p:nvPr>
        </p:nvGraphicFramePr>
        <p:xfrm>
          <a:off x="5740398" y="3773010"/>
          <a:ext cx="5511798" cy="2268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0371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787A48-1B72-421B-8904-BFF0912FC874}"/>
              </a:ext>
            </a:extLst>
          </p:cNvPr>
          <p:cNvSpPr>
            <a:spLocks noGrp="1"/>
          </p:cNvSpPr>
          <p:nvPr>
            <p:ph type="title"/>
          </p:nvPr>
        </p:nvSpPr>
        <p:spPr>
          <a:xfrm>
            <a:off x="560717" y="192368"/>
            <a:ext cx="10515600" cy="1325563"/>
          </a:xfrm>
        </p:spPr>
        <p:txBody>
          <a:bodyPr/>
          <a:lstStyle/>
          <a:p>
            <a:r>
              <a:rPr lang="es-ES" sz="4400" dirty="0"/>
              <a:t>Síndrome vestibular episódico desencadenado</a:t>
            </a:r>
            <a:endParaRPr lang="es-CO" dirty="0"/>
          </a:p>
        </p:txBody>
      </p:sp>
      <p:sp>
        <p:nvSpPr>
          <p:cNvPr id="3" name="Marcador de contenido 2">
            <a:extLst>
              <a:ext uri="{FF2B5EF4-FFF2-40B4-BE49-F238E27FC236}">
                <a16:creationId xmlns:a16="http://schemas.microsoft.com/office/drawing/2014/main" id="{CB2661E1-AF3C-4784-8ED4-20C9120F3646}"/>
              </a:ext>
            </a:extLst>
          </p:cNvPr>
          <p:cNvSpPr>
            <a:spLocks noGrp="1"/>
          </p:cNvSpPr>
          <p:nvPr>
            <p:ph idx="1"/>
          </p:nvPr>
        </p:nvSpPr>
        <p:spPr>
          <a:xfrm>
            <a:off x="762001" y="1557053"/>
            <a:ext cx="11216639" cy="1442231"/>
          </a:xfrm>
        </p:spPr>
        <p:txBody>
          <a:bodyPr>
            <a:noAutofit/>
          </a:bodyPr>
          <a:lstStyle/>
          <a:p>
            <a:pPr algn="just">
              <a:lnSpc>
                <a:spcPct val="100000"/>
              </a:lnSpc>
            </a:pPr>
            <a:r>
              <a:rPr lang="es-ES" sz="1800" b="1" dirty="0"/>
              <a:t>ENFOQUE: </a:t>
            </a:r>
            <a:r>
              <a:rPr lang="es-ES" sz="1800" dirty="0"/>
              <a:t>son precipitados por alguna acción o evento obligatorio específico. </a:t>
            </a:r>
          </a:p>
          <a:p>
            <a:pPr algn="just">
              <a:lnSpc>
                <a:spcPct val="100000"/>
              </a:lnSpc>
            </a:pPr>
            <a:r>
              <a:rPr lang="es-ES" sz="1800" b="1" dirty="0">
                <a:solidFill>
                  <a:srgbClr val="00ABA7"/>
                </a:solidFill>
              </a:rPr>
              <a:t>Desencadenantes más comunes: </a:t>
            </a:r>
            <a:r>
              <a:rPr lang="es-ES" sz="1800" dirty="0"/>
              <a:t>movimiento de la cabeza o el cambio de posición del cuerpo (levantarse de una posición sentada o acostada, inclinar la cabeza hacia atrás o darse la vuelta en la cama). </a:t>
            </a:r>
          </a:p>
          <a:p>
            <a:pPr algn="just">
              <a:lnSpc>
                <a:spcPct val="100000"/>
              </a:lnSpc>
            </a:pPr>
            <a:r>
              <a:rPr lang="es-ES" sz="1800" b="1" dirty="0">
                <a:solidFill>
                  <a:srgbClr val="00ABA7"/>
                </a:solidFill>
              </a:rPr>
              <a:t>Desencadenantes poco comunes:  </a:t>
            </a:r>
            <a:r>
              <a:rPr lang="es-ES" sz="1800" dirty="0"/>
              <a:t>sonidos fuertes o maniobras de Valsalva, entre otros. </a:t>
            </a:r>
            <a:endParaRPr lang="es-CO" sz="1800" dirty="0"/>
          </a:p>
        </p:txBody>
      </p:sp>
      <p:sp>
        <p:nvSpPr>
          <p:cNvPr id="4" name="Marcador de contenido 3">
            <a:extLst>
              <a:ext uri="{FF2B5EF4-FFF2-40B4-BE49-F238E27FC236}">
                <a16:creationId xmlns:a16="http://schemas.microsoft.com/office/drawing/2014/main" id="{C1E70935-ADBB-4898-912B-A4D4CE64B0C4}"/>
              </a:ext>
            </a:extLst>
          </p:cNvPr>
          <p:cNvSpPr>
            <a:spLocks noGrp="1"/>
          </p:cNvSpPr>
          <p:nvPr>
            <p:ph idx="13"/>
          </p:nvPr>
        </p:nvSpPr>
        <p:spPr>
          <a:xfrm>
            <a:off x="4669654" y="3429000"/>
            <a:ext cx="7424810" cy="2899505"/>
          </a:xfrm>
        </p:spPr>
        <p:txBody>
          <a:bodyPr>
            <a:noAutofit/>
          </a:bodyPr>
          <a:lstStyle/>
          <a:p>
            <a:pPr algn="just">
              <a:lnSpc>
                <a:spcPct val="100000"/>
              </a:lnSpc>
            </a:pPr>
            <a:r>
              <a:rPr lang="es-ES" sz="1800" b="1" dirty="0"/>
              <a:t>Duración ataques: </a:t>
            </a:r>
            <a:r>
              <a:rPr lang="es-ES" sz="1800" dirty="0"/>
              <a:t>segundos a minutos (hacer énfasis en el episodio, </a:t>
            </a:r>
            <a:r>
              <a:rPr lang="es-ES" sz="1800" b="1" dirty="0"/>
              <a:t>no</a:t>
            </a:r>
            <a:r>
              <a:rPr lang="es-ES" sz="1800" dirty="0"/>
              <a:t> malestar posterior).</a:t>
            </a:r>
          </a:p>
          <a:p>
            <a:pPr algn="just">
              <a:lnSpc>
                <a:spcPct val="100000"/>
              </a:lnSpc>
            </a:pPr>
            <a:r>
              <a:rPr lang="es-ES" sz="1800" dirty="0"/>
              <a:t>Diferenciar entre detonantes y </a:t>
            </a:r>
            <a:r>
              <a:rPr lang="es-ES" sz="1800" dirty="0" err="1"/>
              <a:t>exacerbantes</a:t>
            </a:r>
            <a:r>
              <a:rPr lang="es-ES" sz="1800" dirty="0"/>
              <a:t>.</a:t>
            </a:r>
          </a:p>
          <a:p>
            <a:pPr algn="just">
              <a:lnSpc>
                <a:spcPct val="100000"/>
              </a:lnSpc>
            </a:pPr>
            <a:r>
              <a:rPr lang="es-ES" sz="1800" dirty="0"/>
              <a:t>El objetivo del examen físico: reproducir el mareo del paciente para presenciar la fisiopatología correspondiente.</a:t>
            </a:r>
          </a:p>
          <a:p>
            <a:pPr algn="just">
              <a:lnSpc>
                <a:spcPct val="100000"/>
              </a:lnSpc>
            </a:pPr>
            <a:r>
              <a:rPr lang="es-ES" sz="1800" b="1" dirty="0"/>
              <a:t>CAUSAS: </a:t>
            </a:r>
            <a:r>
              <a:rPr lang="es-ES" sz="1800" dirty="0"/>
              <a:t>VPPB e hipotensión ortostática. </a:t>
            </a:r>
          </a:p>
          <a:p>
            <a:pPr algn="just">
              <a:lnSpc>
                <a:spcPct val="100000"/>
              </a:lnSpc>
            </a:pPr>
            <a:r>
              <a:rPr lang="es-ES" sz="1800" dirty="0">
                <a:solidFill>
                  <a:srgbClr val="00ABA7"/>
                </a:solidFill>
              </a:rPr>
              <a:t>Causas peligrosas: </a:t>
            </a:r>
            <a:r>
              <a:rPr lang="es-ES" sz="1800" dirty="0"/>
              <a:t>imitaciones neurológicas, VPPC (masas en fosa posterior) y causas graves de hipotensión ortostática (sangrado).</a:t>
            </a:r>
          </a:p>
          <a:p>
            <a:pPr algn="just">
              <a:lnSpc>
                <a:spcPct val="100000"/>
              </a:lnSpc>
            </a:pPr>
            <a:endParaRPr lang="es-ES" sz="1800" dirty="0"/>
          </a:p>
          <a:p>
            <a:pPr algn="just">
              <a:lnSpc>
                <a:spcPct val="100000"/>
              </a:lnSpc>
            </a:pPr>
            <a:endParaRPr lang="es-CO" sz="1800" dirty="0"/>
          </a:p>
        </p:txBody>
      </p:sp>
      <p:sp>
        <p:nvSpPr>
          <p:cNvPr id="5" name="CuadroTexto 4">
            <a:extLst>
              <a:ext uri="{FF2B5EF4-FFF2-40B4-BE49-F238E27FC236}">
                <a16:creationId xmlns:a16="http://schemas.microsoft.com/office/drawing/2014/main" id="{5D80BC97-D082-46CB-AD4A-DF4F11367534}"/>
              </a:ext>
            </a:extLst>
          </p:cNvPr>
          <p:cNvSpPr txBox="1"/>
          <p:nvPr/>
        </p:nvSpPr>
        <p:spPr>
          <a:xfrm>
            <a:off x="6699274" y="6454753"/>
            <a:ext cx="5279366" cy="276999"/>
          </a:xfrm>
          <a:prstGeom prst="rect">
            <a:avLst/>
          </a:prstGeom>
          <a:noFill/>
        </p:spPr>
        <p:txBody>
          <a:bodyPr wrap="square" rtlCol="0">
            <a:spAutoFit/>
          </a:bodyPr>
          <a:lstStyle/>
          <a:p>
            <a:pPr algn="r"/>
            <a:r>
              <a:rPr lang="es-CO" sz="1200" i="1" dirty="0">
                <a:solidFill>
                  <a:srgbClr val="152B48"/>
                </a:solidFill>
                <a:latin typeface="Montserrat" panose="00000500000000000000" pitchFamily="2" charset="0"/>
              </a:rPr>
              <a:t>Neurol Clin. 2015 Aug;33(3):577-99, </a:t>
            </a:r>
            <a:r>
              <a:rPr lang="es-CO" sz="1200" i="1" dirty="0" err="1">
                <a:solidFill>
                  <a:srgbClr val="152B48"/>
                </a:solidFill>
                <a:latin typeface="Montserrat" panose="00000500000000000000" pitchFamily="2" charset="0"/>
              </a:rPr>
              <a:t>viii</a:t>
            </a:r>
            <a:r>
              <a:rPr lang="es-CO" sz="1200" i="1" dirty="0">
                <a:solidFill>
                  <a:srgbClr val="152B48"/>
                </a:solidFill>
                <a:latin typeface="Montserrat" panose="00000500000000000000" pitchFamily="2" charset="0"/>
              </a:rPr>
              <a:t>. </a:t>
            </a:r>
          </a:p>
        </p:txBody>
      </p:sp>
    </p:spTree>
    <p:extLst>
      <p:ext uri="{BB962C8B-B14F-4D97-AF65-F5344CB8AC3E}">
        <p14:creationId xmlns:p14="http://schemas.microsoft.com/office/powerpoint/2010/main" val="1218790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73C05-2FC7-47F8-8BF8-74556BBD8563}"/>
              </a:ext>
            </a:extLst>
          </p:cNvPr>
          <p:cNvSpPr>
            <a:spLocks noGrp="1"/>
          </p:cNvSpPr>
          <p:nvPr>
            <p:ph type="title"/>
          </p:nvPr>
        </p:nvSpPr>
        <p:spPr>
          <a:xfrm>
            <a:off x="560717" y="182167"/>
            <a:ext cx="10515600" cy="1325563"/>
          </a:xfrm>
        </p:spPr>
        <p:txBody>
          <a:bodyPr>
            <a:normAutofit/>
          </a:bodyPr>
          <a:lstStyle/>
          <a:p>
            <a:r>
              <a:rPr lang="es-ES" sz="4000" dirty="0"/>
              <a:t>Síndrome vestibular episódico desencadenado</a:t>
            </a:r>
            <a:endParaRPr lang="es-CO" sz="4000" dirty="0"/>
          </a:p>
        </p:txBody>
      </p:sp>
      <p:graphicFrame>
        <p:nvGraphicFramePr>
          <p:cNvPr id="5" name="Tabla 4">
            <a:extLst>
              <a:ext uri="{FF2B5EF4-FFF2-40B4-BE49-F238E27FC236}">
                <a16:creationId xmlns:a16="http://schemas.microsoft.com/office/drawing/2014/main" id="{BD2C30AB-E4E1-4B37-9E50-DFAD19726B99}"/>
              </a:ext>
            </a:extLst>
          </p:cNvPr>
          <p:cNvGraphicFramePr>
            <a:graphicFrameLocks noGrp="1"/>
          </p:cNvGraphicFramePr>
          <p:nvPr>
            <p:extLst>
              <p:ext uri="{D42A27DB-BD31-4B8C-83A1-F6EECF244321}">
                <p14:modId xmlns:p14="http://schemas.microsoft.com/office/powerpoint/2010/main" val="3818945605"/>
              </p:ext>
            </p:extLst>
          </p:nvPr>
        </p:nvGraphicFramePr>
        <p:xfrm>
          <a:off x="5026175" y="1233258"/>
          <a:ext cx="6982945" cy="5079503"/>
        </p:xfrm>
        <a:graphic>
          <a:graphicData uri="http://schemas.openxmlformats.org/drawingml/2006/table">
            <a:tbl>
              <a:tblPr>
                <a:tableStyleId>{BDBED569-4797-4DF1-A0F4-6AAB3CD982D8}</a:tableStyleId>
              </a:tblPr>
              <a:tblGrid>
                <a:gridCol w="1283064">
                  <a:extLst>
                    <a:ext uri="{9D8B030D-6E8A-4147-A177-3AD203B41FA5}">
                      <a16:colId xmlns:a16="http://schemas.microsoft.com/office/drawing/2014/main" val="324407317"/>
                    </a:ext>
                  </a:extLst>
                </a:gridCol>
                <a:gridCol w="1623601">
                  <a:extLst>
                    <a:ext uri="{9D8B030D-6E8A-4147-A177-3AD203B41FA5}">
                      <a16:colId xmlns:a16="http://schemas.microsoft.com/office/drawing/2014/main" val="2656291812"/>
                    </a:ext>
                  </a:extLst>
                </a:gridCol>
                <a:gridCol w="1283102">
                  <a:extLst>
                    <a:ext uri="{9D8B030D-6E8A-4147-A177-3AD203B41FA5}">
                      <a16:colId xmlns:a16="http://schemas.microsoft.com/office/drawing/2014/main" val="88219160"/>
                    </a:ext>
                  </a:extLst>
                </a:gridCol>
                <a:gridCol w="115960">
                  <a:extLst>
                    <a:ext uri="{9D8B030D-6E8A-4147-A177-3AD203B41FA5}">
                      <a16:colId xmlns:a16="http://schemas.microsoft.com/office/drawing/2014/main" val="1663921035"/>
                    </a:ext>
                  </a:extLst>
                </a:gridCol>
                <a:gridCol w="1280629">
                  <a:extLst>
                    <a:ext uri="{9D8B030D-6E8A-4147-A177-3AD203B41FA5}">
                      <a16:colId xmlns:a16="http://schemas.microsoft.com/office/drawing/2014/main" val="896077022"/>
                    </a:ext>
                  </a:extLst>
                </a:gridCol>
                <a:gridCol w="1396589">
                  <a:extLst>
                    <a:ext uri="{9D8B030D-6E8A-4147-A177-3AD203B41FA5}">
                      <a16:colId xmlns:a16="http://schemas.microsoft.com/office/drawing/2014/main" val="876926561"/>
                    </a:ext>
                  </a:extLst>
                </a:gridCol>
              </a:tblGrid>
              <a:tr h="729971">
                <a:tc>
                  <a:txBody>
                    <a:bodyPr/>
                    <a:lstStyle/>
                    <a:p>
                      <a:pPr algn="ctr" fontAlgn="t"/>
                      <a:r>
                        <a:rPr lang="es-CO" sz="1400" b="1" dirty="0">
                          <a:solidFill>
                            <a:srgbClr val="002060"/>
                          </a:solidFill>
                          <a:effectLst/>
                          <a:latin typeface="Montserrat" panose="00000500000000000000" pitchFamily="2" charset="0"/>
                        </a:rPr>
                        <a:t>Condición vestibular</a:t>
                      </a:r>
                    </a:p>
                  </a:txBody>
                  <a:tcPr marL="31799" marR="31799" marT="31799" marB="31799" anchor="ctr"/>
                </a:tc>
                <a:tc>
                  <a:txBody>
                    <a:bodyPr/>
                    <a:lstStyle/>
                    <a:p>
                      <a:pPr algn="ctr" fontAlgn="t"/>
                      <a:r>
                        <a:rPr lang="es-CO" sz="1400" b="1" dirty="0">
                          <a:solidFill>
                            <a:srgbClr val="002060"/>
                          </a:solidFill>
                          <a:effectLst/>
                          <a:latin typeface="Montserrat" panose="00000500000000000000" pitchFamily="2" charset="0"/>
                        </a:rPr>
                        <a:t>Maniobra de prueba</a:t>
                      </a:r>
                    </a:p>
                  </a:txBody>
                  <a:tcPr marL="31799" marR="31799" marT="31799" marB="31799" anchor="ctr"/>
                </a:tc>
                <a:tc>
                  <a:txBody>
                    <a:bodyPr/>
                    <a:lstStyle/>
                    <a:p>
                      <a:pPr algn="ctr" fontAlgn="t"/>
                      <a:r>
                        <a:rPr lang="es-CO" sz="1400" b="1" dirty="0">
                          <a:solidFill>
                            <a:srgbClr val="002060"/>
                          </a:solidFill>
                          <a:effectLst/>
                          <a:latin typeface="Montserrat" panose="00000500000000000000" pitchFamily="2" charset="0"/>
                        </a:rPr>
                        <a:t>Duración del nistagmo</a:t>
                      </a:r>
                    </a:p>
                  </a:txBody>
                  <a:tcPr marL="31799" marR="31799" marT="31799" marB="31799" anchor="ctr"/>
                </a:tc>
                <a:tc gridSpan="2">
                  <a:txBody>
                    <a:bodyPr/>
                    <a:lstStyle/>
                    <a:p>
                      <a:pPr algn="ctr" fontAlgn="t"/>
                      <a:r>
                        <a:rPr lang="es-CO" sz="1400" b="1" dirty="0">
                          <a:solidFill>
                            <a:srgbClr val="002060"/>
                          </a:solidFill>
                          <a:effectLst/>
                          <a:latin typeface="Montserrat" panose="00000500000000000000" pitchFamily="2" charset="0"/>
                        </a:rPr>
                        <a:t>Trayectoria / dirección</a:t>
                      </a:r>
                    </a:p>
                  </a:txBody>
                  <a:tcPr marL="31799" marR="31799" marT="31799" marB="31799" anchor="ctr"/>
                </a:tc>
                <a:tc hMerge="1">
                  <a:txBody>
                    <a:bodyPr/>
                    <a:lstStyle/>
                    <a:p>
                      <a:pPr algn="ctr" fontAlgn="t"/>
                      <a:endParaRPr lang="es-CO" sz="1400" b="1">
                        <a:solidFill>
                          <a:srgbClr val="002060"/>
                        </a:solidFill>
                        <a:effectLst/>
                        <a:latin typeface="Montserrat" panose="00000500000000000000" pitchFamily="2" charset="0"/>
                      </a:endParaRPr>
                    </a:p>
                  </a:txBody>
                  <a:tcPr marL="31799" marR="31799" marT="31799" marB="31799"/>
                </a:tc>
                <a:tc>
                  <a:txBody>
                    <a:bodyPr/>
                    <a:lstStyle/>
                    <a:p>
                      <a:pPr algn="ctr" fontAlgn="t"/>
                      <a:r>
                        <a:rPr lang="es-CO" sz="1400" b="1" dirty="0">
                          <a:solidFill>
                            <a:srgbClr val="002060"/>
                          </a:solidFill>
                          <a:effectLst/>
                          <a:latin typeface="Montserrat" panose="00000500000000000000" pitchFamily="2" charset="0"/>
                        </a:rPr>
                        <a:t>Variación de dirección</a:t>
                      </a:r>
                    </a:p>
                  </a:txBody>
                  <a:tcPr marL="31799" marR="31799" marT="31799" marB="31799" anchor="ctr"/>
                </a:tc>
                <a:extLst>
                  <a:ext uri="{0D108BD9-81ED-4DB2-BD59-A6C34878D82A}">
                    <a16:rowId xmlns:a16="http://schemas.microsoft.com/office/drawing/2014/main" val="3785148377"/>
                  </a:ext>
                </a:extLst>
              </a:tr>
              <a:tr h="525452">
                <a:tc gridSpan="6">
                  <a:txBody>
                    <a:bodyPr/>
                    <a:lstStyle/>
                    <a:p>
                      <a:pPr algn="ctr" fontAlgn="t"/>
                      <a:r>
                        <a:rPr lang="es-CO" sz="1400" dirty="0">
                          <a:solidFill>
                            <a:srgbClr val="00ABA7"/>
                          </a:solidFill>
                          <a:effectLst/>
                          <a:latin typeface="Montserrat" panose="00000500000000000000" pitchFamily="2" charset="0"/>
                        </a:rPr>
                        <a:t>Nistagmo</a:t>
                      </a:r>
                      <a:r>
                        <a:rPr lang="es-CO" sz="1400" dirty="0">
                          <a:solidFill>
                            <a:srgbClr val="002060"/>
                          </a:solidFill>
                          <a:effectLst/>
                          <a:latin typeface="Montserrat" panose="00000500000000000000" pitchFamily="2" charset="0"/>
                        </a:rPr>
                        <a:t> episódico desencadenado por maniobras posicionales específicas.</a:t>
                      </a:r>
                    </a:p>
                  </a:txBody>
                  <a:tcPr marL="31799" marR="31799" marT="31799" marB="31799"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11125640"/>
                  </a:ext>
                </a:extLst>
              </a:tr>
              <a:tr h="1440047">
                <a:tc>
                  <a:txBody>
                    <a:bodyPr/>
                    <a:lstStyle/>
                    <a:p>
                      <a:pPr algn="ctr" fontAlgn="t"/>
                      <a:r>
                        <a:rPr lang="es-CO" sz="1400" dirty="0">
                          <a:solidFill>
                            <a:srgbClr val="002060"/>
                          </a:solidFill>
                          <a:effectLst/>
                          <a:latin typeface="Montserrat" panose="00000500000000000000" pitchFamily="2" charset="0"/>
                        </a:rPr>
                        <a:t>VPPB canal</a:t>
                      </a:r>
                    </a:p>
                    <a:p>
                      <a:pPr algn="ctr" fontAlgn="t"/>
                      <a:r>
                        <a:rPr lang="es-CO" sz="1400" dirty="0">
                          <a:solidFill>
                            <a:srgbClr val="002060"/>
                          </a:solidFill>
                          <a:effectLst/>
                          <a:latin typeface="Montserrat" panose="00000500000000000000" pitchFamily="2" charset="0"/>
                        </a:rPr>
                        <a:t>posterior.</a:t>
                      </a:r>
                    </a:p>
                  </a:txBody>
                  <a:tcPr marL="31799" marR="31799" marT="31799" marB="31799" anchor="ctr"/>
                </a:tc>
                <a:tc>
                  <a:txBody>
                    <a:bodyPr/>
                    <a:lstStyle/>
                    <a:p>
                      <a:pPr algn="ctr" fontAlgn="t"/>
                      <a:r>
                        <a:rPr lang="es-ES" sz="1400" dirty="0">
                          <a:solidFill>
                            <a:srgbClr val="002060"/>
                          </a:solidFill>
                          <a:effectLst/>
                          <a:latin typeface="Montserrat" panose="00000500000000000000" pitchFamily="2" charset="0"/>
                        </a:rPr>
                        <a:t>Cabeza colgante con giro de 45 ° a cada lado (</a:t>
                      </a:r>
                      <a:r>
                        <a:rPr lang="es-ES" sz="1400" b="1" dirty="0">
                          <a:solidFill>
                            <a:srgbClr val="002060"/>
                          </a:solidFill>
                          <a:effectLst/>
                          <a:latin typeface="Montserrat" panose="00000500000000000000" pitchFamily="2" charset="0"/>
                        </a:rPr>
                        <a:t>prueba </a:t>
                      </a:r>
                      <a:r>
                        <a:rPr lang="es-ES" sz="1400" b="1" dirty="0" err="1">
                          <a:solidFill>
                            <a:srgbClr val="002060"/>
                          </a:solidFill>
                          <a:effectLst/>
                          <a:latin typeface="Montserrat" panose="00000500000000000000" pitchFamily="2" charset="0"/>
                        </a:rPr>
                        <a:t>Dix-Hallpike</a:t>
                      </a:r>
                      <a:r>
                        <a:rPr lang="es-ES" sz="1400" dirty="0">
                          <a:solidFill>
                            <a:srgbClr val="002060"/>
                          </a:solidFill>
                          <a:effectLst/>
                          <a:latin typeface="Montserrat" panose="00000500000000000000" pitchFamily="2" charset="0"/>
                        </a:rPr>
                        <a:t>).</a:t>
                      </a:r>
                      <a:endParaRPr lang="es-CO" sz="1400" dirty="0">
                        <a:solidFill>
                          <a:srgbClr val="002060"/>
                        </a:solidFill>
                        <a:effectLst/>
                        <a:latin typeface="Montserrat" panose="00000500000000000000" pitchFamily="2" charset="0"/>
                      </a:endParaRPr>
                    </a:p>
                  </a:txBody>
                  <a:tcPr marL="31799" marR="31799" marT="31799" marB="31799" anchor="ctr"/>
                </a:tc>
                <a:tc gridSpan="2">
                  <a:txBody>
                    <a:bodyPr/>
                    <a:lstStyle/>
                    <a:p>
                      <a:pPr algn="ctr" fontAlgn="t"/>
                      <a:r>
                        <a:rPr lang="es-CO" sz="1400" dirty="0">
                          <a:solidFill>
                            <a:srgbClr val="002060"/>
                          </a:solidFill>
                          <a:effectLst/>
                          <a:latin typeface="Montserrat" panose="00000500000000000000" pitchFamily="2" charset="0"/>
                        </a:rPr>
                        <a:t>5-30 s.</a:t>
                      </a:r>
                    </a:p>
                  </a:txBody>
                  <a:tcPr marL="31799" marR="31799" marT="31799" marB="31799" anchor="ctr"/>
                </a:tc>
                <a:tc hMerge="1">
                  <a:txBody>
                    <a:bodyPr/>
                    <a:lstStyle/>
                    <a:p>
                      <a:pPr fontAlgn="t"/>
                      <a:r>
                        <a:rPr lang="es-CO" sz="1400" b="0" dirty="0">
                          <a:solidFill>
                            <a:srgbClr val="002060"/>
                          </a:solidFill>
                          <a:effectLst/>
                          <a:latin typeface="Montserrat" panose="00000500000000000000" pitchFamily="2" charset="0"/>
                        </a:rPr>
                        <a:t>Optimista-torsional </a:t>
                      </a:r>
                      <a:r>
                        <a:rPr lang="es-CO" sz="1400" u="none" strike="noStrike" baseline="30000" dirty="0">
                          <a:solidFill>
                            <a:srgbClr val="002060"/>
                          </a:solidFill>
                          <a:effectLst/>
                          <a:latin typeface="Montserrat" panose="00000500000000000000" pitchFamily="2" charset="0"/>
                          <a:hlinkClick r:id="rId3">
                            <a:extLst>
                              <a:ext uri="{A12FA001-AC4F-418D-AE19-62706E023703}">
                                <ahyp:hlinkClr xmlns:ahyp="http://schemas.microsoft.com/office/drawing/2018/hyperlinkcolor" val="tx"/>
                              </a:ext>
                            </a:extLst>
                          </a:hlinkClick>
                        </a:rPr>
                        <a:t>c</a:t>
                      </a:r>
                      <a:endParaRPr lang="es-CO" sz="1400" dirty="0">
                        <a:solidFill>
                          <a:srgbClr val="002060"/>
                        </a:solidFill>
                        <a:effectLst/>
                        <a:latin typeface="Montserrat" panose="00000500000000000000" pitchFamily="2" charset="0"/>
                      </a:endParaRPr>
                    </a:p>
                  </a:txBody>
                  <a:tcPr marL="31799" marR="31799" marT="31799" marB="31799"/>
                </a:tc>
                <a:tc>
                  <a:txBody>
                    <a:bodyPr/>
                    <a:lstStyle/>
                    <a:p>
                      <a:pPr algn="ctr" fontAlgn="t"/>
                      <a:r>
                        <a:rPr lang="es-CO" sz="1400" b="0" dirty="0">
                          <a:solidFill>
                            <a:srgbClr val="002060"/>
                          </a:solidFill>
                          <a:effectLst/>
                          <a:latin typeface="Montserrat" panose="00000500000000000000" pitchFamily="2" charset="0"/>
                        </a:rPr>
                        <a:t>Upbeat-torsional. </a:t>
                      </a:r>
                      <a:endParaRPr lang="es-CO" sz="1400" dirty="0">
                        <a:solidFill>
                          <a:srgbClr val="002060"/>
                        </a:solidFill>
                        <a:effectLst/>
                        <a:latin typeface="Montserrat" panose="00000500000000000000" pitchFamily="2" charset="0"/>
                      </a:endParaRPr>
                    </a:p>
                  </a:txBody>
                  <a:tcPr marL="31799" marR="31799" marT="31799" marB="31799" anchor="ctr"/>
                </a:tc>
                <a:tc>
                  <a:txBody>
                    <a:bodyPr/>
                    <a:lstStyle/>
                    <a:p>
                      <a:pPr algn="ctr" fontAlgn="t"/>
                      <a:r>
                        <a:rPr lang="es-ES" sz="1400" dirty="0">
                          <a:solidFill>
                            <a:srgbClr val="002060"/>
                          </a:solidFill>
                          <a:effectLst/>
                          <a:latin typeface="Montserrat" panose="00000500000000000000" pitchFamily="2" charset="0"/>
                        </a:rPr>
                        <a:t>Cambio de dirección al levantarse.</a:t>
                      </a:r>
                    </a:p>
                  </a:txBody>
                  <a:tcPr marL="31799" marR="31799" marT="31799" marB="31799" anchor="ctr"/>
                </a:tc>
                <a:extLst>
                  <a:ext uri="{0D108BD9-81ED-4DB2-BD59-A6C34878D82A}">
                    <a16:rowId xmlns:a16="http://schemas.microsoft.com/office/drawing/2014/main" val="725688419"/>
                  </a:ext>
                </a:extLst>
              </a:tr>
              <a:tr h="1172635">
                <a:tc>
                  <a:txBody>
                    <a:bodyPr/>
                    <a:lstStyle/>
                    <a:p>
                      <a:pPr algn="ctr" fontAlgn="t"/>
                      <a:r>
                        <a:rPr lang="es-CO" sz="1400" dirty="0">
                          <a:solidFill>
                            <a:srgbClr val="002060"/>
                          </a:solidFill>
                          <a:effectLst/>
                          <a:latin typeface="Montserrat" panose="00000500000000000000" pitchFamily="2" charset="0"/>
                        </a:rPr>
                        <a:t>VPPB canal horizontal.</a:t>
                      </a:r>
                    </a:p>
                  </a:txBody>
                  <a:tcPr marL="31799" marR="31799" marT="31799" marB="31799" anchor="ctr"/>
                </a:tc>
                <a:tc>
                  <a:txBody>
                    <a:bodyPr/>
                    <a:lstStyle/>
                    <a:p>
                      <a:pPr algn="ctr" fontAlgn="t"/>
                      <a:r>
                        <a:rPr lang="es-ES" sz="1400" dirty="0">
                          <a:solidFill>
                            <a:srgbClr val="002060"/>
                          </a:solidFill>
                          <a:effectLst/>
                          <a:latin typeface="Montserrat" panose="00000500000000000000" pitchFamily="2" charset="0"/>
                        </a:rPr>
                        <a:t>Giro en decúbito supino hacia cualquier lado (</a:t>
                      </a:r>
                      <a:r>
                        <a:rPr lang="es-ES" sz="1400" b="1" dirty="0">
                          <a:solidFill>
                            <a:srgbClr val="002060"/>
                          </a:solidFill>
                          <a:effectLst/>
                          <a:latin typeface="Montserrat" panose="00000500000000000000" pitchFamily="2" charset="0"/>
                        </a:rPr>
                        <a:t>maniobra </a:t>
                      </a:r>
                      <a:r>
                        <a:rPr lang="es-ES" sz="1400" b="1" dirty="0" err="1">
                          <a:solidFill>
                            <a:srgbClr val="002060"/>
                          </a:solidFill>
                          <a:effectLst/>
                          <a:latin typeface="Montserrat" panose="00000500000000000000" pitchFamily="2" charset="0"/>
                        </a:rPr>
                        <a:t>McClure</a:t>
                      </a:r>
                      <a:r>
                        <a:rPr lang="es-ES" sz="1400" dirty="0">
                          <a:solidFill>
                            <a:srgbClr val="002060"/>
                          </a:solidFill>
                          <a:effectLst/>
                          <a:latin typeface="Montserrat" panose="00000500000000000000" pitchFamily="2" charset="0"/>
                        </a:rPr>
                        <a:t>).</a:t>
                      </a:r>
                      <a:endParaRPr lang="es-CO" sz="1400" dirty="0">
                        <a:solidFill>
                          <a:srgbClr val="002060"/>
                        </a:solidFill>
                        <a:effectLst/>
                        <a:latin typeface="Montserrat" panose="00000500000000000000" pitchFamily="2" charset="0"/>
                      </a:endParaRPr>
                    </a:p>
                  </a:txBody>
                  <a:tcPr marL="31799" marR="31799" marT="31799" marB="31799" anchor="ctr"/>
                </a:tc>
                <a:tc gridSpan="2">
                  <a:txBody>
                    <a:bodyPr/>
                    <a:lstStyle/>
                    <a:p>
                      <a:pPr algn="ctr" fontAlgn="t"/>
                      <a:r>
                        <a:rPr lang="es-CO" sz="1400" dirty="0">
                          <a:solidFill>
                            <a:srgbClr val="002060"/>
                          </a:solidFill>
                          <a:effectLst/>
                          <a:latin typeface="Montserrat" panose="00000500000000000000" pitchFamily="2" charset="0"/>
                        </a:rPr>
                        <a:t>30–90 s.</a:t>
                      </a:r>
                    </a:p>
                  </a:txBody>
                  <a:tcPr marL="31799" marR="31799" marT="31799" marB="31799" anchor="ctr"/>
                </a:tc>
                <a:tc hMerge="1">
                  <a:txBody>
                    <a:bodyPr/>
                    <a:lstStyle/>
                    <a:p>
                      <a:pPr fontAlgn="t"/>
                      <a:r>
                        <a:rPr lang="es-CO" sz="1400">
                          <a:solidFill>
                            <a:srgbClr val="002060"/>
                          </a:solidFill>
                          <a:effectLst/>
                          <a:latin typeface="Montserrat" panose="00000500000000000000" pitchFamily="2" charset="0"/>
                        </a:rPr>
                        <a:t>Horizontal</a:t>
                      </a:r>
                    </a:p>
                  </a:txBody>
                  <a:tcPr marL="31799" marR="31799" marT="31799" marB="31799"/>
                </a:tc>
                <a:tc>
                  <a:txBody>
                    <a:bodyPr/>
                    <a:lstStyle/>
                    <a:p>
                      <a:pPr algn="ctr" fontAlgn="t"/>
                      <a:r>
                        <a:rPr lang="es-CO" sz="1400" dirty="0">
                          <a:solidFill>
                            <a:srgbClr val="002060"/>
                          </a:solidFill>
                          <a:effectLst/>
                          <a:latin typeface="Montserrat" panose="00000500000000000000" pitchFamily="2" charset="0"/>
                        </a:rPr>
                        <a:t>Horizontal.</a:t>
                      </a:r>
                    </a:p>
                  </a:txBody>
                  <a:tcPr marL="31799" marR="31799" marT="31799" marB="31799" anchor="ctr"/>
                </a:tc>
                <a:tc>
                  <a:txBody>
                    <a:bodyPr/>
                    <a:lstStyle/>
                    <a:p>
                      <a:pPr algn="ctr" fontAlgn="t"/>
                      <a:r>
                        <a:rPr lang="es-ES" sz="1400" b="0" dirty="0">
                          <a:solidFill>
                            <a:srgbClr val="002060"/>
                          </a:solidFill>
                          <a:effectLst/>
                          <a:latin typeface="Montserrat" panose="00000500000000000000" pitchFamily="2" charset="0"/>
                        </a:rPr>
                        <a:t>Reversión espontánea durante la prueba.</a:t>
                      </a:r>
                      <a:endParaRPr lang="es-ES" sz="1400" dirty="0">
                        <a:solidFill>
                          <a:srgbClr val="002060"/>
                        </a:solidFill>
                        <a:effectLst/>
                        <a:latin typeface="Montserrat" panose="00000500000000000000" pitchFamily="2" charset="0"/>
                      </a:endParaRPr>
                    </a:p>
                  </a:txBody>
                  <a:tcPr marL="31799" marR="31799" marT="31799" marB="31799" anchor="ctr"/>
                </a:tc>
                <a:extLst>
                  <a:ext uri="{0D108BD9-81ED-4DB2-BD59-A6C34878D82A}">
                    <a16:rowId xmlns:a16="http://schemas.microsoft.com/office/drawing/2014/main" val="3565000656"/>
                  </a:ext>
                </a:extLst>
              </a:tr>
              <a:tr h="1211398">
                <a:tc>
                  <a:txBody>
                    <a:bodyPr/>
                    <a:lstStyle/>
                    <a:p>
                      <a:pPr algn="ctr" fontAlgn="t"/>
                      <a:r>
                        <a:rPr lang="es-ES" sz="1400" dirty="0">
                          <a:solidFill>
                            <a:srgbClr val="002060"/>
                          </a:solidFill>
                          <a:effectLst/>
                          <a:latin typeface="Montserrat" panose="00000500000000000000" pitchFamily="2" charset="0"/>
                        </a:rPr>
                        <a:t>Vértigo posicional paroxístico central.</a:t>
                      </a:r>
                      <a:endParaRPr lang="es-CO" sz="1400" dirty="0">
                        <a:solidFill>
                          <a:srgbClr val="002060"/>
                        </a:solidFill>
                        <a:effectLst/>
                        <a:latin typeface="Montserrat" panose="00000500000000000000" pitchFamily="2" charset="0"/>
                      </a:endParaRPr>
                    </a:p>
                  </a:txBody>
                  <a:tcPr marL="31799" marR="31799" marT="31799" marB="31799" anchor="ctr"/>
                </a:tc>
                <a:tc>
                  <a:txBody>
                    <a:bodyPr/>
                    <a:lstStyle/>
                    <a:p>
                      <a:pPr algn="ctr" fontAlgn="t"/>
                      <a:r>
                        <a:rPr lang="es-CO" sz="1400" dirty="0">
                          <a:solidFill>
                            <a:srgbClr val="002060"/>
                          </a:solidFill>
                          <a:effectLst/>
                          <a:latin typeface="Montserrat" panose="00000500000000000000" pitchFamily="2" charset="0"/>
                        </a:rPr>
                        <a:t>Cualquiera (generalmente cabeza colgando).</a:t>
                      </a:r>
                    </a:p>
                  </a:txBody>
                  <a:tcPr marL="31799" marR="31799" marT="31799" marB="31799" anchor="ctr"/>
                </a:tc>
                <a:tc gridSpan="2">
                  <a:txBody>
                    <a:bodyPr/>
                    <a:lstStyle/>
                    <a:p>
                      <a:pPr algn="ctr" fontAlgn="t"/>
                      <a:r>
                        <a:rPr lang="es-ES" sz="1400" dirty="0">
                          <a:solidFill>
                            <a:srgbClr val="002060"/>
                          </a:solidFill>
                          <a:effectLst/>
                          <a:latin typeface="Montserrat" panose="00000500000000000000" pitchFamily="2" charset="0"/>
                        </a:rPr>
                        <a:t>5-60 + s (a veces </a:t>
                      </a:r>
                    </a:p>
                    <a:p>
                      <a:pPr algn="ctr" fontAlgn="t"/>
                      <a:r>
                        <a:rPr lang="es-ES" sz="1400" b="1" dirty="0">
                          <a:solidFill>
                            <a:srgbClr val="002060"/>
                          </a:solidFill>
                          <a:effectLst/>
                          <a:latin typeface="Montserrat" panose="00000500000000000000" pitchFamily="2" charset="0"/>
                        </a:rPr>
                        <a:t>persistente </a:t>
                      </a:r>
                      <a:r>
                        <a:rPr lang="es-ES" sz="1400" dirty="0">
                          <a:solidFill>
                            <a:srgbClr val="002060"/>
                          </a:solidFill>
                          <a:effectLst/>
                          <a:latin typeface="Montserrat" panose="00000500000000000000" pitchFamily="2" charset="0"/>
                        </a:rPr>
                        <a:t>si se mantiene la posición).</a:t>
                      </a:r>
                    </a:p>
                  </a:txBody>
                  <a:tcPr marL="31799" marR="31799" marT="31799" marB="31799" anchor="ctr"/>
                </a:tc>
                <a:tc hMerge="1">
                  <a:txBody>
                    <a:bodyPr/>
                    <a:lstStyle/>
                    <a:p>
                      <a:pPr fontAlgn="t"/>
                      <a:r>
                        <a:rPr lang="es-ES" sz="1400">
                          <a:solidFill>
                            <a:srgbClr val="002060"/>
                          </a:solidFill>
                          <a:effectLst/>
                          <a:latin typeface="Montserrat" panose="00000500000000000000" pitchFamily="2" charset="0"/>
                        </a:rPr>
                        <a:t>Cualquiera (generalmente </a:t>
                      </a:r>
                      <a:r>
                        <a:rPr lang="es-ES" sz="1400" b="1">
                          <a:solidFill>
                            <a:srgbClr val="002060"/>
                          </a:solidFill>
                          <a:effectLst/>
                          <a:latin typeface="Montserrat" panose="00000500000000000000" pitchFamily="2" charset="0"/>
                        </a:rPr>
                        <a:t>deprimente </a:t>
                      </a:r>
                      <a:r>
                        <a:rPr lang="es-ES" sz="1400">
                          <a:solidFill>
                            <a:srgbClr val="002060"/>
                          </a:solidFill>
                          <a:effectLst/>
                          <a:latin typeface="Montserrat" panose="00000500000000000000" pitchFamily="2" charset="0"/>
                        </a:rPr>
                        <a:t>u horizontal)</a:t>
                      </a:r>
                    </a:p>
                  </a:txBody>
                  <a:tcPr marL="31799" marR="31799" marT="31799" marB="31799"/>
                </a:tc>
                <a:tc>
                  <a:txBody>
                    <a:bodyPr/>
                    <a:lstStyle/>
                    <a:p>
                      <a:pPr algn="ctr" fontAlgn="t"/>
                      <a:r>
                        <a:rPr lang="es-ES" sz="1400" dirty="0">
                          <a:solidFill>
                            <a:srgbClr val="002060"/>
                          </a:solidFill>
                          <a:effectLst/>
                          <a:latin typeface="Montserrat" panose="00000500000000000000" pitchFamily="2" charset="0"/>
                        </a:rPr>
                        <a:t>Cualquiera (</a:t>
                      </a:r>
                      <a:r>
                        <a:rPr lang="es-ES" sz="1400" dirty="0" err="1">
                          <a:solidFill>
                            <a:srgbClr val="002060"/>
                          </a:solidFill>
                          <a:effectLst/>
                          <a:latin typeface="Montserrat" panose="00000500000000000000" pitchFamily="2" charset="0"/>
                        </a:rPr>
                        <a:t>downbeat</a:t>
                      </a:r>
                      <a:r>
                        <a:rPr lang="es-ES" sz="1400" dirty="0">
                          <a:solidFill>
                            <a:srgbClr val="002060"/>
                          </a:solidFill>
                          <a:effectLst/>
                          <a:latin typeface="Montserrat" panose="00000500000000000000" pitchFamily="2" charset="0"/>
                        </a:rPr>
                        <a:t> u horizontal).</a:t>
                      </a:r>
                    </a:p>
                  </a:txBody>
                  <a:tcPr marL="31799" marR="31799" marT="31799" marB="31799" anchor="ctr"/>
                </a:tc>
                <a:tc>
                  <a:txBody>
                    <a:bodyPr/>
                    <a:lstStyle/>
                    <a:p>
                      <a:pPr algn="ctr" fontAlgn="t"/>
                      <a:r>
                        <a:rPr lang="es-ES" sz="1400" dirty="0">
                          <a:solidFill>
                            <a:srgbClr val="002060"/>
                          </a:solidFill>
                          <a:effectLst/>
                          <a:latin typeface="Montserrat" panose="00000500000000000000" pitchFamily="2" charset="0"/>
                        </a:rPr>
                        <a:t>Cualquiera (a menudo dirección fija).</a:t>
                      </a:r>
                    </a:p>
                  </a:txBody>
                  <a:tcPr marL="31799" marR="31799" marT="31799" marB="31799" anchor="ctr"/>
                </a:tc>
                <a:extLst>
                  <a:ext uri="{0D108BD9-81ED-4DB2-BD59-A6C34878D82A}">
                    <a16:rowId xmlns:a16="http://schemas.microsoft.com/office/drawing/2014/main" val="3529253973"/>
                  </a:ext>
                </a:extLst>
              </a:tr>
            </a:tbl>
          </a:graphicData>
        </a:graphic>
      </p:graphicFrame>
      <p:sp>
        <p:nvSpPr>
          <p:cNvPr id="6" name="CuadroTexto 5">
            <a:extLst>
              <a:ext uri="{FF2B5EF4-FFF2-40B4-BE49-F238E27FC236}">
                <a16:creationId xmlns:a16="http://schemas.microsoft.com/office/drawing/2014/main" id="{844FB576-8EB9-44DD-A72C-06B2BBF62425}"/>
              </a:ext>
            </a:extLst>
          </p:cNvPr>
          <p:cNvSpPr txBox="1"/>
          <p:nvPr/>
        </p:nvSpPr>
        <p:spPr>
          <a:xfrm>
            <a:off x="560717" y="2069327"/>
            <a:ext cx="4229100" cy="1015663"/>
          </a:xfrm>
          <a:prstGeom prst="rect">
            <a:avLst/>
          </a:prstGeom>
          <a:noFill/>
        </p:spPr>
        <p:txBody>
          <a:bodyPr wrap="square" rtlCol="0">
            <a:spAutoFit/>
          </a:bodyPr>
          <a:lstStyle/>
          <a:p>
            <a:pPr algn="just"/>
            <a:r>
              <a:rPr lang="es-ES" sz="2000" dirty="0">
                <a:solidFill>
                  <a:srgbClr val="002060"/>
                </a:solidFill>
                <a:latin typeface="Montserrat" panose="00000500000000000000" pitchFamily="2" charset="0"/>
              </a:rPr>
              <a:t>El enfoque es el examen de cabecera dirigido, enfatizando los movimientos oculares.</a:t>
            </a:r>
            <a:endParaRPr lang="es-CO" sz="2000" dirty="0">
              <a:solidFill>
                <a:srgbClr val="002060"/>
              </a:solidFill>
              <a:latin typeface="Montserrat" panose="00000500000000000000" pitchFamily="2" charset="0"/>
            </a:endParaRPr>
          </a:p>
        </p:txBody>
      </p:sp>
      <p:sp>
        <p:nvSpPr>
          <p:cNvPr id="7" name="CuadroTexto 6">
            <a:extLst>
              <a:ext uri="{FF2B5EF4-FFF2-40B4-BE49-F238E27FC236}">
                <a16:creationId xmlns:a16="http://schemas.microsoft.com/office/drawing/2014/main" id="{95EDB294-460C-469F-BA28-448B85835AE3}"/>
              </a:ext>
            </a:extLst>
          </p:cNvPr>
          <p:cNvSpPr txBox="1"/>
          <p:nvPr/>
        </p:nvSpPr>
        <p:spPr>
          <a:xfrm>
            <a:off x="6601623" y="6453698"/>
            <a:ext cx="5279366" cy="276999"/>
          </a:xfrm>
          <a:prstGeom prst="rect">
            <a:avLst/>
          </a:prstGeom>
          <a:noFill/>
        </p:spPr>
        <p:txBody>
          <a:bodyPr wrap="square" rtlCol="0">
            <a:spAutoFit/>
          </a:bodyPr>
          <a:lstStyle/>
          <a:p>
            <a:pPr algn="r"/>
            <a:r>
              <a:rPr lang="es-CO" sz="1200" i="1" dirty="0">
                <a:solidFill>
                  <a:srgbClr val="142B48"/>
                </a:solidFill>
                <a:latin typeface="Montserrat" panose="00000500000000000000" pitchFamily="2" charset="0"/>
              </a:rPr>
              <a:t>Neurol Clin. 2015 Aug;33(3):577-99, </a:t>
            </a:r>
            <a:r>
              <a:rPr lang="es-CO" sz="1200" i="1" dirty="0" err="1">
                <a:solidFill>
                  <a:srgbClr val="142B48"/>
                </a:solidFill>
                <a:latin typeface="Montserrat" panose="00000500000000000000" pitchFamily="2" charset="0"/>
              </a:rPr>
              <a:t>viii</a:t>
            </a:r>
            <a:r>
              <a:rPr lang="es-CO" sz="1200" i="1" dirty="0">
                <a:solidFill>
                  <a:srgbClr val="142B48"/>
                </a:solidFill>
                <a:latin typeface="Montserrat" panose="00000500000000000000" pitchFamily="2" charset="0"/>
              </a:rPr>
              <a:t>. </a:t>
            </a:r>
          </a:p>
        </p:txBody>
      </p:sp>
    </p:spTree>
    <p:extLst>
      <p:ext uri="{BB962C8B-B14F-4D97-AF65-F5344CB8AC3E}">
        <p14:creationId xmlns:p14="http://schemas.microsoft.com/office/powerpoint/2010/main" val="1474441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152" y="9088"/>
            <a:ext cx="11890248" cy="1325563"/>
          </a:xfrm>
        </p:spPr>
        <p:txBody>
          <a:bodyPr>
            <a:normAutofit/>
          </a:bodyPr>
          <a:lstStyle/>
          <a:p>
            <a:r>
              <a:rPr lang="es-CO" dirty="0"/>
              <a:t>Vértigo posicional paroxístico benigno </a:t>
            </a:r>
          </a:p>
        </p:txBody>
      </p:sp>
      <p:sp>
        <p:nvSpPr>
          <p:cNvPr id="5" name="Marcador de contenido 4">
            <a:extLst>
              <a:ext uri="{FF2B5EF4-FFF2-40B4-BE49-F238E27FC236}">
                <a16:creationId xmlns:a16="http://schemas.microsoft.com/office/drawing/2014/main" id="{8F016822-AEF1-4A56-B7D7-B656AFEBCBEE}"/>
              </a:ext>
            </a:extLst>
          </p:cNvPr>
          <p:cNvSpPr>
            <a:spLocks noGrp="1"/>
          </p:cNvSpPr>
          <p:nvPr>
            <p:ph idx="13"/>
          </p:nvPr>
        </p:nvSpPr>
        <p:spPr>
          <a:xfrm>
            <a:off x="917122" y="1109662"/>
            <a:ext cx="10357756" cy="4638675"/>
          </a:xfrm>
        </p:spPr>
        <p:txBody>
          <a:bodyPr>
            <a:normAutofit/>
          </a:bodyPr>
          <a:lstStyle/>
          <a:p>
            <a:pPr algn="just">
              <a:lnSpc>
                <a:spcPct val="100000"/>
              </a:lnSpc>
            </a:pPr>
            <a:r>
              <a:rPr lang="es-MX" dirty="0">
                <a:solidFill>
                  <a:srgbClr val="142B48"/>
                </a:solidFill>
              </a:rPr>
              <a:t>Trastorno mecánico del laberinto que se caracteriza por crisis breves y violentas de sensación de giro.</a:t>
            </a:r>
          </a:p>
          <a:p>
            <a:pPr algn="just">
              <a:lnSpc>
                <a:spcPct val="100000"/>
              </a:lnSpc>
            </a:pPr>
            <a:r>
              <a:rPr lang="es-MX" b="1" dirty="0">
                <a:solidFill>
                  <a:srgbClr val="142B48"/>
                </a:solidFill>
              </a:rPr>
              <a:t>Inicio rápido y una disminución rápida:</a:t>
            </a:r>
            <a:r>
              <a:rPr lang="es-MX" dirty="0">
                <a:solidFill>
                  <a:srgbClr val="142B48"/>
                </a:solidFill>
              </a:rPr>
              <a:t> vértigo paroxístico.</a:t>
            </a:r>
          </a:p>
          <a:p>
            <a:pPr algn="just">
              <a:lnSpc>
                <a:spcPct val="100000"/>
              </a:lnSpc>
            </a:pPr>
            <a:r>
              <a:rPr lang="es-MX" dirty="0">
                <a:solidFill>
                  <a:srgbClr val="142B48"/>
                </a:solidFill>
              </a:rPr>
              <a:t>Cada crisis suele durar de 15 a 60 segundos y está relacionada con los cambios en la posición de la cabeza.</a:t>
            </a:r>
          </a:p>
          <a:p>
            <a:pPr algn="just">
              <a:lnSpc>
                <a:spcPct val="100000"/>
              </a:lnSpc>
            </a:pPr>
            <a:r>
              <a:rPr lang="es-MX" dirty="0">
                <a:solidFill>
                  <a:srgbClr val="142B48"/>
                </a:solidFill>
              </a:rPr>
              <a:t>Usualmente curso favorable </a:t>
            </a:r>
            <a:r>
              <a:rPr lang="es-MX" dirty="0">
                <a:solidFill>
                  <a:srgbClr val="142B48"/>
                </a:solidFill>
                <a:sym typeface="Wingdings" panose="05000000000000000000" pitchFamily="2" charset="2"/>
              </a:rPr>
              <a:t> </a:t>
            </a:r>
            <a:r>
              <a:rPr lang="es-MX" dirty="0">
                <a:solidFill>
                  <a:srgbClr val="142B48"/>
                </a:solidFill>
              </a:rPr>
              <a:t>benigno.</a:t>
            </a:r>
          </a:p>
          <a:p>
            <a:pPr>
              <a:lnSpc>
                <a:spcPct val="100000"/>
              </a:lnSpc>
            </a:pPr>
            <a:endParaRPr lang="es-CO" dirty="0">
              <a:solidFill>
                <a:srgbClr val="142B48"/>
              </a:solidFill>
            </a:endParaRPr>
          </a:p>
        </p:txBody>
      </p:sp>
      <p:pic>
        <p:nvPicPr>
          <p:cNvPr id="6" name="Imagen 5">
            <a:extLst>
              <a:ext uri="{FF2B5EF4-FFF2-40B4-BE49-F238E27FC236}">
                <a16:creationId xmlns:a16="http://schemas.microsoft.com/office/drawing/2014/main" id="{F2344DC2-956D-4D5C-B83C-BA83848224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6016" y="2786459"/>
            <a:ext cx="4209940" cy="3926870"/>
          </a:xfrm>
          <a:prstGeom prst="rect">
            <a:avLst/>
          </a:prstGeom>
        </p:spPr>
      </p:pic>
    </p:spTree>
    <p:extLst>
      <p:ext uri="{BB962C8B-B14F-4D97-AF65-F5344CB8AC3E}">
        <p14:creationId xmlns:p14="http://schemas.microsoft.com/office/powerpoint/2010/main" val="3838605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9559D0-88E5-D647-85DF-427F0687125C}"/>
              </a:ext>
            </a:extLst>
          </p:cNvPr>
          <p:cNvSpPr>
            <a:spLocks noGrp="1"/>
          </p:cNvSpPr>
          <p:nvPr>
            <p:ph type="title"/>
          </p:nvPr>
        </p:nvSpPr>
        <p:spPr>
          <a:xfrm>
            <a:off x="600456" y="197644"/>
            <a:ext cx="10515600" cy="1325563"/>
          </a:xfrm>
        </p:spPr>
        <p:txBody>
          <a:bodyPr/>
          <a:lstStyle/>
          <a:p>
            <a:r>
              <a:rPr lang="es-MX" dirty="0"/>
              <a:t>Epidemiología </a:t>
            </a:r>
          </a:p>
        </p:txBody>
      </p:sp>
      <p:sp>
        <p:nvSpPr>
          <p:cNvPr id="3" name="Marcador de contenido 2">
            <a:extLst>
              <a:ext uri="{FF2B5EF4-FFF2-40B4-BE49-F238E27FC236}">
                <a16:creationId xmlns:a16="http://schemas.microsoft.com/office/drawing/2014/main" id="{D5C5AF9A-2C61-8345-B8E0-1E3E8080FD63}"/>
              </a:ext>
            </a:extLst>
          </p:cNvPr>
          <p:cNvSpPr>
            <a:spLocks noGrp="1"/>
          </p:cNvSpPr>
          <p:nvPr>
            <p:ph idx="1"/>
          </p:nvPr>
        </p:nvSpPr>
        <p:spPr>
          <a:xfrm>
            <a:off x="838199" y="1471232"/>
            <a:ext cx="10515599" cy="3971925"/>
          </a:xfrm>
        </p:spPr>
        <p:txBody>
          <a:bodyPr>
            <a:normAutofit/>
          </a:bodyPr>
          <a:lstStyle/>
          <a:p>
            <a:pPr>
              <a:lnSpc>
                <a:spcPct val="100000"/>
              </a:lnSpc>
            </a:pPr>
            <a:r>
              <a:rPr lang="es-MX" dirty="0">
                <a:solidFill>
                  <a:srgbClr val="142B48"/>
                </a:solidFill>
              </a:rPr>
              <a:t>Representa el 17-42% de los pacientes con trastornos vestibulares.</a:t>
            </a:r>
          </a:p>
          <a:p>
            <a:pPr>
              <a:lnSpc>
                <a:spcPct val="100000"/>
              </a:lnSpc>
            </a:pPr>
            <a:r>
              <a:rPr lang="es-MX" dirty="0">
                <a:solidFill>
                  <a:srgbClr val="142B48"/>
                </a:solidFill>
              </a:rPr>
              <a:t>Incidencia de 10, 4-140  por cada 100.000 habitantes.</a:t>
            </a:r>
          </a:p>
          <a:p>
            <a:pPr>
              <a:lnSpc>
                <a:spcPct val="100000"/>
              </a:lnSpc>
            </a:pPr>
            <a:r>
              <a:rPr lang="es-MX" dirty="0">
                <a:solidFill>
                  <a:srgbClr val="142B48"/>
                </a:solidFill>
              </a:rPr>
              <a:t>Instauración más frecuente entre quinta y sexta década de la vida.</a:t>
            </a:r>
          </a:p>
          <a:p>
            <a:pPr>
              <a:lnSpc>
                <a:spcPct val="100000"/>
              </a:lnSpc>
            </a:pPr>
            <a:r>
              <a:rPr lang="es-MX" dirty="0">
                <a:solidFill>
                  <a:srgbClr val="142B48"/>
                </a:solidFill>
              </a:rPr>
              <a:t>Más frecuente unilateral (</a:t>
            </a:r>
            <a:r>
              <a:rPr lang="es-MX" b="1" dirty="0">
                <a:solidFill>
                  <a:srgbClr val="142B48"/>
                </a:solidFill>
              </a:rPr>
              <a:t>CSCP derecho </a:t>
            </a:r>
            <a:r>
              <a:rPr lang="es-MX" dirty="0">
                <a:solidFill>
                  <a:srgbClr val="142B48"/>
                </a:solidFill>
              </a:rPr>
              <a:t>más afectado).</a:t>
            </a:r>
          </a:p>
          <a:p>
            <a:pPr>
              <a:lnSpc>
                <a:spcPct val="100000"/>
              </a:lnSpc>
            </a:pPr>
            <a:endParaRPr lang="es-MX" dirty="0">
              <a:solidFill>
                <a:srgbClr val="142B48"/>
              </a:solidFill>
            </a:endParaRPr>
          </a:p>
        </p:txBody>
      </p:sp>
      <p:graphicFrame>
        <p:nvGraphicFramePr>
          <p:cNvPr id="5" name="Marcador de contenido 4">
            <a:extLst>
              <a:ext uri="{FF2B5EF4-FFF2-40B4-BE49-F238E27FC236}">
                <a16:creationId xmlns:a16="http://schemas.microsoft.com/office/drawing/2014/main" id="{19176779-CB82-4038-8A44-3871FA24FF08}"/>
              </a:ext>
            </a:extLst>
          </p:cNvPr>
          <p:cNvGraphicFramePr>
            <a:graphicFrameLocks/>
          </p:cNvGraphicFramePr>
          <p:nvPr>
            <p:extLst>
              <p:ext uri="{D42A27DB-BD31-4B8C-83A1-F6EECF244321}">
                <p14:modId xmlns:p14="http://schemas.microsoft.com/office/powerpoint/2010/main" val="4258250541"/>
              </p:ext>
            </p:extLst>
          </p:nvPr>
        </p:nvGraphicFramePr>
        <p:xfrm>
          <a:off x="5323114" y="3429000"/>
          <a:ext cx="6868886" cy="3063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8239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A3CF241-7F49-4A25-B4B9-922ED64095AB}"/>
              </a:ext>
            </a:extLst>
          </p:cNvPr>
          <p:cNvSpPr>
            <a:spLocks noGrp="1"/>
          </p:cNvSpPr>
          <p:nvPr>
            <p:ph type="title"/>
          </p:nvPr>
        </p:nvSpPr>
        <p:spPr>
          <a:xfrm>
            <a:off x="509016" y="198619"/>
            <a:ext cx="10515600" cy="1325563"/>
          </a:xfrm>
        </p:spPr>
        <p:txBody>
          <a:bodyPr/>
          <a:lstStyle/>
          <a:p>
            <a:r>
              <a:rPr lang="es-ES" dirty="0"/>
              <a:t>Generalidades</a:t>
            </a:r>
            <a:endParaRPr lang="es-CO" dirty="0"/>
          </a:p>
        </p:txBody>
      </p:sp>
      <p:sp>
        <p:nvSpPr>
          <p:cNvPr id="5" name="Marcador de contenido 4">
            <a:extLst>
              <a:ext uri="{FF2B5EF4-FFF2-40B4-BE49-F238E27FC236}">
                <a16:creationId xmlns:a16="http://schemas.microsoft.com/office/drawing/2014/main" id="{27119702-43E1-4309-8AA9-2F0F33DD7057}"/>
              </a:ext>
            </a:extLst>
          </p:cNvPr>
          <p:cNvSpPr>
            <a:spLocks noGrp="1"/>
          </p:cNvSpPr>
          <p:nvPr>
            <p:ph idx="1"/>
          </p:nvPr>
        </p:nvSpPr>
        <p:spPr>
          <a:xfrm>
            <a:off x="929992" y="1481662"/>
            <a:ext cx="10752992" cy="844242"/>
          </a:xfrm>
        </p:spPr>
        <p:txBody>
          <a:bodyPr>
            <a:normAutofit/>
          </a:bodyPr>
          <a:lstStyle/>
          <a:p>
            <a:pPr algn="just">
              <a:lnSpc>
                <a:spcPct val="100000"/>
              </a:lnSpc>
            </a:pPr>
            <a:r>
              <a:rPr lang="es-ES" sz="2200" dirty="0">
                <a:solidFill>
                  <a:srgbClr val="142B48"/>
                </a:solidFill>
              </a:rPr>
              <a:t>El sistema vestibular es la parte más antigua del oído interno. Es esencial para la regulación del </a:t>
            </a:r>
            <a:r>
              <a:rPr lang="es-ES" sz="2200" b="1" dirty="0">
                <a:solidFill>
                  <a:srgbClr val="00ABA7"/>
                </a:solidFill>
              </a:rPr>
              <a:t>movimiento</a:t>
            </a:r>
            <a:r>
              <a:rPr lang="es-ES" sz="2200" dirty="0"/>
              <a:t> </a:t>
            </a:r>
            <a:r>
              <a:rPr lang="es-ES" sz="2200" dirty="0">
                <a:solidFill>
                  <a:srgbClr val="142B48"/>
                </a:solidFill>
              </a:rPr>
              <a:t>y el control del </a:t>
            </a:r>
            <a:r>
              <a:rPr lang="es-ES" sz="2200" b="1" dirty="0">
                <a:solidFill>
                  <a:srgbClr val="00ABA7"/>
                </a:solidFill>
              </a:rPr>
              <a:t>desplazamiento</a:t>
            </a:r>
            <a:r>
              <a:rPr lang="es-ES" sz="2200" b="1" dirty="0">
                <a:solidFill>
                  <a:srgbClr val="00B0F0"/>
                </a:solidFill>
              </a:rPr>
              <a:t>.</a:t>
            </a:r>
          </a:p>
          <a:p>
            <a:pPr algn="just">
              <a:lnSpc>
                <a:spcPct val="100000"/>
              </a:lnSpc>
            </a:pPr>
            <a:endParaRPr lang="es-CO" sz="2200" dirty="0"/>
          </a:p>
        </p:txBody>
      </p:sp>
      <p:sp>
        <p:nvSpPr>
          <p:cNvPr id="6" name="Marcador de contenido 5">
            <a:extLst>
              <a:ext uri="{FF2B5EF4-FFF2-40B4-BE49-F238E27FC236}">
                <a16:creationId xmlns:a16="http://schemas.microsoft.com/office/drawing/2014/main" id="{91320BFE-D7EE-4CD7-AED1-B7751D162ABD}"/>
              </a:ext>
            </a:extLst>
          </p:cNvPr>
          <p:cNvSpPr>
            <a:spLocks noGrp="1"/>
          </p:cNvSpPr>
          <p:nvPr>
            <p:ph idx="13"/>
          </p:nvPr>
        </p:nvSpPr>
        <p:spPr>
          <a:xfrm>
            <a:off x="929992" y="2526859"/>
            <a:ext cx="10515599" cy="1045196"/>
          </a:xfrm>
        </p:spPr>
        <p:txBody>
          <a:bodyPr>
            <a:normAutofit/>
          </a:bodyPr>
          <a:lstStyle/>
          <a:p>
            <a:pPr algn="just">
              <a:lnSpc>
                <a:spcPct val="100000"/>
              </a:lnSpc>
            </a:pPr>
            <a:r>
              <a:rPr lang="es-ES" sz="2200" b="1" dirty="0">
                <a:solidFill>
                  <a:srgbClr val="142B48"/>
                </a:solidFill>
              </a:rPr>
              <a:t>Orientación: </a:t>
            </a:r>
            <a:r>
              <a:rPr lang="es-ES" sz="2200" dirty="0">
                <a:solidFill>
                  <a:srgbClr val="142B48"/>
                </a:solidFill>
              </a:rPr>
              <a:t>es conocer la posición que ubicamos en el espacio y saber dónde estamos en cada instante. </a:t>
            </a:r>
          </a:p>
          <a:p>
            <a:pPr algn="just">
              <a:lnSpc>
                <a:spcPct val="100000"/>
              </a:lnSpc>
            </a:pPr>
            <a:endParaRPr lang="es-CO" sz="2200" dirty="0"/>
          </a:p>
        </p:txBody>
      </p:sp>
      <p:sp>
        <p:nvSpPr>
          <p:cNvPr id="2" name="Rectángulo 1">
            <a:extLst>
              <a:ext uri="{FF2B5EF4-FFF2-40B4-BE49-F238E27FC236}">
                <a16:creationId xmlns:a16="http://schemas.microsoft.com/office/drawing/2014/main" id="{C6F1305D-83CC-B949-A37A-17F0F2039D4D}"/>
              </a:ext>
            </a:extLst>
          </p:cNvPr>
          <p:cNvSpPr/>
          <p:nvPr/>
        </p:nvSpPr>
        <p:spPr>
          <a:xfrm>
            <a:off x="4821936" y="3773010"/>
            <a:ext cx="7114032" cy="2800767"/>
          </a:xfrm>
          <a:prstGeom prst="rect">
            <a:avLst/>
          </a:prstGeom>
        </p:spPr>
        <p:txBody>
          <a:bodyPr wrap="square">
            <a:spAutoFit/>
          </a:bodyPr>
          <a:lstStyle/>
          <a:p>
            <a:pPr marL="285750" indent="-285750" algn="just">
              <a:buFont typeface="Arial" panose="020B0604020202020204" pitchFamily="34" charset="0"/>
              <a:buChar char="•"/>
            </a:pPr>
            <a:r>
              <a:rPr lang="es-ES" sz="2200" b="1" dirty="0">
                <a:solidFill>
                  <a:srgbClr val="142B48"/>
                </a:solidFill>
                <a:latin typeface="Montserrat" pitchFamily="2" charset="77"/>
              </a:rPr>
              <a:t>Equilibrio: </a:t>
            </a:r>
            <a:r>
              <a:rPr lang="es-ES" sz="2200" dirty="0">
                <a:solidFill>
                  <a:srgbClr val="142B48"/>
                </a:solidFill>
                <a:latin typeface="Montserrat" pitchFamily="2" charset="77"/>
              </a:rPr>
              <a:t>es la capacidad de mantener la posición deseada, adoptando posturas corporales aprendidas que proyectan siempre el centro de    gravedad dentro de los límites de estabilidad. </a:t>
            </a:r>
          </a:p>
          <a:p>
            <a:pPr marL="285750" indent="-285750" algn="just">
              <a:buFont typeface="Arial" panose="020B0604020202020204" pitchFamily="34" charset="0"/>
              <a:buChar char="•"/>
            </a:pPr>
            <a:endParaRPr lang="es-ES" sz="2200" dirty="0">
              <a:solidFill>
                <a:srgbClr val="142B48"/>
              </a:solidFill>
              <a:latin typeface="Montserrat" pitchFamily="2" charset="77"/>
            </a:endParaRPr>
          </a:p>
          <a:p>
            <a:pPr marL="285750" indent="-285750" algn="just">
              <a:buFont typeface="Arial" panose="020B0604020202020204" pitchFamily="34" charset="0"/>
              <a:buChar char="•"/>
            </a:pPr>
            <a:r>
              <a:rPr lang="es-ES" sz="2200" b="1" dirty="0">
                <a:solidFill>
                  <a:srgbClr val="142B48"/>
                </a:solidFill>
                <a:latin typeface="Montserrat" pitchFamily="2" charset="77"/>
              </a:rPr>
              <a:t>Navegación espacial: </a:t>
            </a:r>
            <a:r>
              <a:rPr lang="es-ES" sz="2200" dirty="0">
                <a:solidFill>
                  <a:srgbClr val="142B48"/>
                </a:solidFill>
                <a:latin typeface="Montserrat" pitchFamily="2" charset="77"/>
              </a:rPr>
              <a:t>es la capacidad que tenemos de desplazarnos en el espacio.</a:t>
            </a:r>
          </a:p>
        </p:txBody>
      </p:sp>
    </p:spTree>
    <p:extLst>
      <p:ext uri="{BB962C8B-B14F-4D97-AF65-F5344CB8AC3E}">
        <p14:creationId xmlns:p14="http://schemas.microsoft.com/office/powerpoint/2010/main" val="3072492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6E956E-2AE8-4FA3-A7A2-3E9FCBFE03CC}"/>
              </a:ext>
            </a:extLst>
          </p:cNvPr>
          <p:cNvSpPr>
            <a:spLocks noGrp="1"/>
          </p:cNvSpPr>
          <p:nvPr>
            <p:ph type="title"/>
          </p:nvPr>
        </p:nvSpPr>
        <p:spPr>
          <a:xfrm>
            <a:off x="515943" y="27206"/>
            <a:ext cx="10515600" cy="1325562"/>
          </a:xfrm>
        </p:spPr>
        <p:txBody>
          <a:bodyPr anchor="ctr">
            <a:normAutofit/>
          </a:bodyPr>
          <a:lstStyle/>
          <a:p>
            <a:r>
              <a:rPr lang="es-CO" dirty="0">
                <a:latin typeface="Montserrat" panose="00000500000000000000" pitchFamily="2" charset="0"/>
              </a:rPr>
              <a:t>Fisiopatología</a:t>
            </a:r>
          </a:p>
        </p:txBody>
      </p:sp>
      <p:graphicFrame>
        <p:nvGraphicFramePr>
          <p:cNvPr id="5" name="Marcador de contenido 4">
            <a:extLst>
              <a:ext uri="{FF2B5EF4-FFF2-40B4-BE49-F238E27FC236}">
                <a16:creationId xmlns:a16="http://schemas.microsoft.com/office/drawing/2014/main" id="{0BBBF053-2397-4D53-95EE-EE07A3812A73}"/>
              </a:ext>
            </a:extLst>
          </p:cNvPr>
          <p:cNvGraphicFramePr>
            <a:graphicFrameLocks noGrp="1"/>
          </p:cNvGraphicFramePr>
          <p:nvPr>
            <p:ph sz="half" idx="1"/>
            <p:extLst>
              <p:ext uri="{D42A27DB-BD31-4B8C-83A1-F6EECF244321}">
                <p14:modId xmlns:p14="http://schemas.microsoft.com/office/powerpoint/2010/main" val="3296020674"/>
              </p:ext>
            </p:extLst>
          </p:nvPr>
        </p:nvGraphicFramePr>
        <p:xfrm>
          <a:off x="4852534" y="1054755"/>
          <a:ext cx="7157585" cy="4748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26C2EE13-EF47-47B8-8040-4D0FB4FA96B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87552" y="1135085"/>
            <a:ext cx="3290231" cy="2637925"/>
          </a:xfrm>
          <a:prstGeom prst="rect">
            <a:avLst/>
          </a:prstGeom>
          <a:noFill/>
        </p:spPr>
      </p:pic>
      <p:sp>
        <p:nvSpPr>
          <p:cNvPr id="7" name="Rectángulo 6">
            <a:extLst>
              <a:ext uri="{FF2B5EF4-FFF2-40B4-BE49-F238E27FC236}">
                <a16:creationId xmlns:a16="http://schemas.microsoft.com/office/drawing/2014/main" id="{8E736A51-9CFA-41CA-9356-66F845D3B6C5}"/>
              </a:ext>
            </a:extLst>
          </p:cNvPr>
          <p:cNvSpPr/>
          <p:nvPr/>
        </p:nvSpPr>
        <p:spPr>
          <a:xfrm>
            <a:off x="6777953" y="6144768"/>
            <a:ext cx="5094838" cy="461665"/>
          </a:xfrm>
          <a:prstGeom prst="rect">
            <a:avLst/>
          </a:prstGeom>
        </p:spPr>
        <p:txBody>
          <a:bodyPr wrap="square">
            <a:spAutoFit/>
          </a:bodyPr>
          <a:lstStyle/>
          <a:p>
            <a:pPr algn="r"/>
            <a:r>
              <a:rPr lang="es-CO" sz="1200" i="1" dirty="0">
                <a:solidFill>
                  <a:srgbClr val="152B48"/>
                </a:solidFill>
                <a:latin typeface="Montserrat" panose="00000500000000000000" pitchFamily="2" charset="0"/>
                <a:cs typeface="Arial" panose="020B0604020202020204" pitchFamily="34" charset="0"/>
              </a:rPr>
              <a:t>Renato V. , Pedro M., Francisco Z., et al. </a:t>
            </a:r>
            <a:r>
              <a:rPr lang="es-CO" sz="1200" i="1" dirty="0" err="1">
                <a:solidFill>
                  <a:srgbClr val="152B48"/>
                </a:solidFill>
                <a:latin typeface="Montserrat" panose="00000500000000000000" pitchFamily="2" charset="0"/>
                <a:cs typeface="Arial" panose="020B0604020202020204" pitchFamily="34" charset="0"/>
              </a:rPr>
              <a:t>The</a:t>
            </a:r>
            <a:r>
              <a:rPr lang="es-CO" sz="1200" i="1" dirty="0">
                <a:solidFill>
                  <a:srgbClr val="152B48"/>
                </a:solidFill>
                <a:latin typeface="Montserrat" panose="00000500000000000000" pitchFamily="2" charset="0"/>
                <a:cs typeface="Arial" panose="020B0604020202020204" pitchFamily="34" charset="0"/>
              </a:rPr>
              <a:t> New </a:t>
            </a:r>
            <a:r>
              <a:rPr lang="es-CO" sz="1200" i="1" dirty="0" err="1">
                <a:solidFill>
                  <a:srgbClr val="152B48"/>
                </a:solidFill>
                <a:latin typeface="Montserrat" panose="00000500000000000000" pitchFamily="2" charset="0"/>
                <a:cs typeface="Arial" panose="020B0604020202020204" pitchFamily="34" charset="0"/>
              </a:rPr>
              <a:t>Neurotology</a:t>
            </a:r>
            <a:r>
              <a:rPr lang="es-CO" sz="1200" i="1" dirty="0">
                <a:solidFill>
                  <a:srgbClr val="152B48"/>
                </a:solidFill>
                <a:latin typeface="Montserrat" panose="00000500000000000000" pitchFamily="2" charset="0"/>
                <a:cs typeface="Arial" panose="020B0604020202020204" pitchFamily="34" charset="0"/>
              </a:rPr>
              <a:t>. A </a:t>
            </a:r>
            <a:r>
              <a:rPr lang="es-CO" sz="1200" i="1" dirty="0" err="1">
                <a:solidFill>
                  <a:srgbClr val="152B48"/>
                </a:solidFill>
                <a:latin typeface="Montserrat" panose="00000500000000000000" pitchFamily="2" charset="0"/>
                <a:cs typeface="Arial" panose="020B0604020202020204" pitchFamily="34" charset="0"/>
              </a:rPr>
              <a:t>Comprehensive</a:t>
            </a:r>
            <a:r>
              <a:rPr lang="es-CO" sz="1200" i="1" dirty="0">
                <a:solidFill>
                  <a:srgbClr val="152B48"/>
                </a:solidFill>
                <a:latin typeface="Montserrat" panose="00000500000000000000" pitchFamily="2" charset="0"/>
                <a:cs typeface="Arial" panose="020B0604020202020204" pitchFamily="34" charset="0"/>
              </a:rPr>
              <a:t> </a:t>
            </a:r>
            <a:r>
              <a:rPr lang="es-CO" sz="1200" i="1" dirty="0" err="1">
                <a:solidFill>
                  <a:srgbClr val="152B48"/>
                </a:solidFill>
                <a:latin typeface="Montserrat" panose="00000500000000000000" pitchFamily="2" charset="0"/>
                <a:cs typeface="Arial" panose="020B0604020202020204" pitchFamily="34" charset="0"/>
              </a:rPr>
              <a:t>Clinical</a:t>
            </a:r>
            <a:r>
              <a:rPr lang="es-CO" sz="1200" i="1" dirty="0">
                <a:solidFill>
                  <a:srgbClr val="152B48"/>
                </a:solidFill>
                <a:latin typeface="Montserrat" panose="00000500000000000000" pitchFamily="2" charset="0"/>
                <a:cs typeface="Arial" panose="020B0604020202020204" pitchFamily="34" charset="0"/>
              </a:rPr>
              <a:t> </a:t>
            </a:r>
            <a:r>
              <a:rPr lang="es-CO" sz="1200" i="1" dirty="0" err="1">
                <a:solidFill>
                  <a:srgbClr val="152B48"/>
                </a:solidFill>
                <a:latin typeface="Montserrat" panose="00000500000000000000" pitchFamily="2" charset="0"/>
                <a:cs typeface="Arial" panose="020B0604020202020204" pitchFamily="34" charset="0"/>
              </a:rPr>
              <a:t>Guide</a:t>
            </a:r>
            <a:r>
              <a:rPr lang="es-CO" sz="1200" i="1" dirty="0">
                <a:solidFill>
                  <a:srgbClr val="152B48"/>
                </a:solidFill>
                <a:latin typeface="Montserrat" panose="00000500000000000000" pitchFamily="2" charset="0"/>
                <a:cs typeface="Arial" panose="020B0604020202020204" pitchFamily="34" charset="0"/>
              </a:rPr>
              <a:t>. Springer. 2019.  </a:t>
            </a:r>
          </a:p>
        </p:txBody>
      </p:sp>
    </p:spTree>
    <p:extLst>
      <p:ext uri="{BB962C8B-B14F-4D97-AF65-F5344CB8AC3E}">
        <p14:creationId xmlns:p14="http://schemas.microsoft.com/office/powerpoint/2010/main" val="194856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69A73EB1-DDE8-457D-B69A-D2F86B5747CE}"/>
              </a:ext>
            </a:extLst>
          </p:cNvPr>
          <p:cNvSpPr>
            <a:spLocks noGrp="1"/>
          </p:cNvSpPr>
          <p:nvPr>
            <p:ph type="title"/>
          </p:nvPr>
        </p:nvSpPr>
        <p:spPr>
          <a:xfrm>
            <a:off x="378502" y="19496"/>
            <a:ext cx="10515600" cy="1325563"/>
          </a:xfrm>
        </p:spPr>
        <p:txBody>
          <a:bodyPr/>
          <a:lstStyle/>
          <a:p>
            <a:r>
              <a:rPr lang="es-ES" dirty="0">
                <a:latin typeface="Montserrat" panose="00000500000000000000" pitchFamily="2" charset="0"/>
              </a:rPr>
              <a:t>VPPB canal posterior</a:t>
            </a:r>
            <a:endParaRPr lang="es-CO" dirty="0">
              <a:latin typeface="Montserrat" panose="00000500000000000000" pitchFamily="2" charset="0"/>
            </a:endParaRPr>
          </a:p>
        </p:txBody>
      </p:sp>
      <p:sp>
        <p:nvSpPr>
          <p:cNvPr id="5" name="Marcador de contenido 4">
            <a:extLst>
              <a:ext uri="{FF2B5EF4-FFF2-40B4-BE49-F238E27FC236}">
                <a16:creationId xmlns:a16="http://schemas.microsoft.com/office/drawing/2014/main" id="{541C41A7-350C-4A45-B8B3-E3C469B3A993}"/>
              </a:ext>
            </a:extLst>
          </p:cNvPr>
          <p:cNvSpPr>
            <a:spLocks noGrp="1"/>
          </p:cNvSpPr>
          <p:nvPr>
            <p:ph idx="1"/>
          </p:nvPr>
        </p:nvSpPr>
        <p:spPr>
          <a:xfrm>
            <a:off x="692730" y="1196788"/>
            <a:ext cx="10667997" cy="2413345"/>
          </a:xfrm>
        </p:spPr>
        <p:txBody>
          <a:bodyPr>
            <a:noAutofit/>
          </a:bodyPr>
          <a:lstStyle/>
          <a:p>
            <a:pPr lvl="1" algn="just">
              <a:lnSpc>
                <a:spcPct val="100000"/>
              </a:lnSpc>
              <a:buFont typeface="Arial" panose="020B0604020202020204" pitchFamily="34" charset="0"/>
              <a:buChar char="•"/>
            </a:pPr>
            <a:r>
              <a:rPr lang="es-MX" dirty="0"/>
              <a:t>El paciente experimenta su primer ataque al levantarse en la mañana, pero vértigo reaparece cuando la cabeza se mueve en el plano CSP.</a:t>
            </a:r>
          </a:p>
          <a:p>
            <a:pPr lvl="1" algn="just">
              <a:lnSpc>
                <a:spcPct val="100000"/>
              </a:lnSpc>
              <a:buFont typeface="Arial" panose="020B0604020202020204" pitchFamily="34" charset="0"/>
              <a:buChar char="•"/>
            </a:pPr>
            <a:r>
              <a:rPr lang="es-MX" b="1" dirty="0"/>
              <a:t>Sufre un nuevo ataque cada vez que:</a:t>
            </a:r>
          </a:p>
          <a:p>
            <a:pPr lvl="2" algn="just">
              <a:lnSpc>
                <a:spcPct val="100000"/>
              </a:lnSpc>
              <a:buFont typeface="Wingdings" pitchFamily="2" charset="2"/>
              <a:buChar char="§"/>
            </a:pPr>
            <a:r>
              <a:rPr lang="es-MX" sz="1600" dirty="0"/>
              <a:t>Flexiona o extiende la cabeza mientras está de pie.</a:t>
            </a:r>
          </a:p>
          <a:p>
            <a:pPr lvl="2" algn="just">
              <a:lnSpc>
                <a:spcPct val="100000"/>
              </a:lnSpc>
              <a:buFont typeface="Wingdings" pitchFamily="2" charset="2"/>
              <a:buChar char="§"/>
            </a:pPr>
            <a:r>
              <a:rPr lang="es-MX" sz="1600" dirty="0"/>
              <a:t>Cuando se vuelve hacia el oído afectado mientras está en decúbito supino.</a:t>
            </a:r>
          </a:p>
          <a:p>
            <a:pPr lvl="1" algn="just">
              <a:lnSpc>
                <a:spcPct val="100000"/>
              </a:lnSpc>
              <a:buFont typeface="Arial" panose="020B0604020202020204" pitchFamily="34" charset="0"/>
              <a:buChar char="•"/>
            </a:pPr>
            <a:r>
              <a:rPr lang="es-MX" b="1" dirty="0">
                <a:solidFill>
                  <a:srgbClr val="00ABA7"/>
                </a:solidFill>
              </a:rPr>
              <a:t>El vértigo </a:t>
            </a:r>
            <a:r>
              <a:rPr lang="es-MX" dirty="0">
                <a:sym typeface="Wingdings" panose="05000000000000000000" pitchFamily="2" charset="2"/>
              </a:rPr>
              <a:t> </a:t>
            </a:r>
            <a:r>
              <a:rPr lang="es-MX" dirty="0"/>
              <a:t>breve y violento/síntomas neurovegetativos:</a:t>
            </a:r>
          </a:p>
          <a:p>
            <a:pPr lvl="2" algn="just">
              <a:lnSpc>
                <a:spcPct val="100000"/>
              </a:lnSpc>
              <a:buFont typeface="Wingdings" pitchFamily="2" charset="2"/>
              <a:buChar char="§"/>
            </a:pPr>
            <a:r>
              <a:rPr lang="es-MX" sz="1600" dirty="0"/>
              <a:t>15 a 30 segundos </a:t>
            </a:r>
            <a:r>
              <a:rPr lang="es-MX" sz="1600" b="1" dirty="0"/>
              <a:t>pero</a:t>
            </a:r>
            <a:r>
              <a:rPr lang="es-MX" sz="1600" dirty="0"/>
              <a:t> informan molestias más prolongadas.</a:t>
            </a:r>
          </a:p>
          <a:p>
            <a:pPr lvl="1">
              <a:lnSpc>
                <a:spcPct val="100000"/>
              </a:lnSpc>
              <a:buFont typeface="Arial" panose="020B0604020202020204" pitchFamily="34" charset="0"/>
              <a:buChar char="•"/>
            </a:pPr>
            <a:endParaRPr lang="es-MX" dirty="0">
              <a:effectLst>
                <a:outerShdw blurRad="38100" dist="38100" dir="2700000" algn="tl">
                  <a:srgbClr val="000000">
                    <a:alpha val="43137"/>
                  </a:srgbClr>
                </a:outerShdw>
              </a:effectLst>
            </a:endParaRPr>
          </a:p>
          <a:p>
            <a:pPr marL="0" indent="0">
              <a:lnSpc>
                <a:spcPct val="100000"/>
              </a:lnSpc>
              <a:buNone/>
            </a:pPr>
            <a:r>
              <a:rPr lang="es-MX" dirty="0">
                <a:effectLst>
                  <a:outerShdw blurRad="38100" dist="38100" dir="2700000" algn="tl">
                    <a:srgbClr val="000000">
                      <a:alpha val="43137"/>
                    </a:srgbClr>
                  </a:outerShdw>
                </a:effectLst>
              </a:rPr>
              <a:t>	</a:t>
            </a:r>
          </a:p>
          <a:p>
            <a:pPr>
              <a:lnSpc>
                <a:spcPct val="100000"/>
              </a:lnSpc>
            </a:pPr>
            <a:endParaRPr lang="es-CO" dirty="0"/>
          </a:p>
        </p:txBody>
      </p:sp>
      <p:sp>
        <p:nvSpPr>
          <p:cNvPr id="2" name="Marcador de contenido 1">
            <a:extLst>
              <a:ext uri="{FF2B5EF4-FFF2-40B4-BE49-F238E27FC236}">
                <a16:creationId xmlns:a16="http://schemas.microsoft.com/office/drawing/2014/main" id="{721F87EB-A88E-4BFA-A95F-84AA1F003EE2}"/>
              </a:ext>
            </a:extLst>
          </p:cNvPr>
          <p:cNvSpPr>
            <a:spLocks noGrp="1"/>
          </p:cNvSpPr>
          <p:nvPr>
            <p:ph idx="13"/>
          </p:nvPr>
        </p:nvSpPr>
        <p:spPr>
          <a:xfrm>
            <a:off x="4822652" y="3612519"/>
            <a:ext cx="6525767" cy="2413346"/>
          </a:xfrm>
        </p:spPr>
        <p:txBody>
          <a:bodyPr>
            <a:normAutofit/>
          </a:bodyPr>
          <a:lstStyle/>
          <a:p>
            <a:pPr algn="just">
              <a:lnSpc>
                <a:spcPct val="100000"/>
              </a:lnSpc>
            </a:pPr>
            <a:r>
              <a:rPr lang="es-ES" sz="1800" dirty="0"/>
              <a:t>VPPB se evoca más fácil y claramente por las maniobras de diagnóstico en su período activo.</a:t>
            </a:r>
          </a:p>
          <a:p>
            <a:pPr algn="just">
              <a:lnSpc>
                <a:spcPct val="100000"/>
              </a:lnSpc>
            </a:pPr>
            <a:endParaRPr lang="es-CO" sz="1800" dirty="0"/>
          </a:p>
        </p:txBody>
      </p:sp>
      <p:sp>
        <p:nvSpPr>
          <p:cNvPr id="10" name="Rectángulo 9">
            <a:extLst>
              <a:ext uri="{FF2B5EF4-FFF2-40B4-BE49-F238E27FC236}">
                <a16:creationId xmlns:a16="http://schemas.microsoft.com/office/drawing/2014/main" id="{CBC593AA-3CD6-41C4-A3A5-33EACE223ECE}"/>
              </a:ext>
            </a:extLst>
          </p:cNvPr>
          <p:cNvSpPr/>
          <p:nvPr/>
        </p:nvSpPr>
        <p:spPr>
          <a:xfrm>
            <a:off x="7522348" y="5935887"/>
            <a:ext cx="4411287" cy="646331"/>
          </a:xfrm>
          <a:prstGeom prst="rect">
            <a:avLst/>
          </a:prstGeom>
        </p:spPr>
        <p:txBody>
          <a:bodyPr wrap="square">
            <a:spAutoFit/>
          </a:bodyPr>
          <a:lstStyle/>
          <a:p>
            <a:pPr algn="r"/>
            <a:r>
              <a:rPr lang="es-CO" sz="1200" i="1" dirty="0">
                <a:solidFill>
                  <a:srgbClr val="002060"/>
                </a:solidFill>
                <a:latin typeface="Montserrat" panose="00000500000000000000" pitchFamily="2" charset="0"/>
                <a:cs typeface="Arial" panose="020B0604020202020204" pitchFamily="34" charset="0"/>
              </a:rPr>
              <a:t>Renato V. , Pedro M., Francisco Z., et al. </a:t>
            </a:r>
            <a:r>
              <a:rPr lang="es-CO" sz="1200" i="1" dirty="0" err="1">
                <a:solidFill>
                  <a:srgbClr val="002060"/>
                </a:solidFill>
                <a:latin typeface="Montserrat" panose="00000500000000000000" pitchFamily="2" charset="0"/>
                <a:cs typeface="Arial" panose="020B0604020202020204" pitchFamily="34" charset="0"/>
              </a:rPr>
              <a:t>The</a:t>
            </a:r>
            <a:r>
              <a:rPr lang="es-CO" sz="1200" i="1" dirty="0">
                <a:solidFill>
                  <a:srgbClr val="002060"/>
                </a:solidFill>
                <a:latin typeface="Montserrat" panose="00000500000000000000" pitchFamily="2" charset="0"/>
                <a:cs typeface="Arial" panose="020B0604020202020204" pitchFamily="34" charset="0"/>
              </a:rPr>
              <a:t> New </a:t>
            </a:r>
            <a:r>
              <a:rPr lang="es-CO" sz="1200" i="1" dirty="0" err="1">
                <a:solidFill>
                  <a:srgbClr val="002060"/>
                </a:solidFill>
                <a:latin typeface="Montserrat" panose="00000500000000000000" pitchFamily="2" charset="0"/>
                <a:cs typeface="Arial" panose="020B0604020202020204" pitchFamily="34" charset="0"/>
              </a:rPr>
              <a:t>Neurotology</a:t>
            </a:r>
            <a:r>
              <a:rPr lang="es-CO" sz="1200" i="1" dirty="0">
                <a:solidFill>
                  <a:srgbClr val="002060"/>
                </a:solidFill>
                <a:latin typeface="Montserrat" panose="00000500000000000000" pitchFamily="2" charset="0"/>
                <a:cs typeface="Arial" panose="020B0604020202020204" pitchFamily="34" charset="0"/>
              </a:rPr>
              <a:t>. A </a:t>
            </a:r>
            <a:r>
              <a:rPr lang="es-CO" sz="1200" i="1" dirty="0" err="1">
                <a:solidFill>
                  <a:srgbClr val="002060"/>
                </a:solidFill>
                <a:latin typeface="Montserrat" panose="00000500000000000000" pitchFamily="2" charset="0"/>
                <a:cs typeface="Arial" panose="020B0604020202020204" pitchFamily="34" charset="0"/>
              </a:rPr>
              <a:t>Comprehensive</a:t>
            </a:r>
            <a:r>
              <a:rPr lang="es-CO" sz="1200" i="1" dirty="0">
                <a:solidFill>
                  <a:srgbClr val="002060"/>
                </a:solidFill>
                <a:latin typeface="Montserrat" panose="00000500000000000000" pitchFamily="2" charset="0"/>
                <a:cs typeface="Arial" panose="020B0604020202020204" pitchFamily="34" charset="0"/>
              </a:rPr>
              <a:t> </a:t>
            </a:r>
            <a:r>
              <a:rPr lang="es-CO" sz="1200" i="1" dirty="0" err="1">
                <a:solidFill>
                  <a:srgbClr val="002060"/>
                </a:solidFill>
                <a:latin typeface="Montserrat" panose="00000500000000000000" pitchFamily="2" charset="0"/>
                <a:cs typeface="Arial" panose="020B0604020202020204" pitchFamily="34" charset="0"/>
              </a:rPr>
              <a:t>Clinical</a:t>
            </a:r>
            <a:r>
              <a:rPr lang="es-CO" sz="1200" i="1" dirty="0">
                <a:solidFill>
                  <a:srgbClr val="002060"/>
                </a:solidFill>
                <a:latin typeface="Montserrat" panose="00000500000000000000" pitchFamily="2" charset="0"/>
                <a:cs typeface="Arial" panose="020B0604020202020204" pitchFamily="34" charset="0"/>
              </a:rPr>
              <a:t> </a:t>
            </a:r>
            <a:r>
              <a:rPr lang="es-CO" sz="1200" i="1" dirty="0" err="1">
                <a:solidFill>
                  <a:srgbClr val="002060"/>
                </a:solidFill>
                <a:latin typeface="Montserrat" panose="00000500000000000000" pitchFamily="2" charset="0"/>
                <a:cs typeface="Arial" panose="020B0604020202020204" pitchFamily="34" charset="0"/>
              </a:rPr>
              <a:t>Guide</a:t>
            </a:r>
            <a:r>
              <a:rPr lang="es-CO" sz="1200" i="1" dirty="0">
                <a:solidFill>
                  <a:srgbClr val="002060"/>
                </a:solidFill>
                <a:latin typeface="Montserrat" panose="00000500000000000000" pitchFamily="2" charset="0"/>
                <a:cs typeface="Arial" panose="020B0604020202020204" pitchFamily="34" charset="0"/>
              </a:rPr>
              <a:t>. Springer. 2019.  </a:t>
            </a:r>
          </a:p>
        </p:txBody>
      </p:sp>
      <p:pic>
        <p:nvPicPr>
          <p:cNvPr id="11" name="Imagen 10">
            <a:extLst>
              <a:ext uri="{FF2B5EF4-FFF2-40B4-BE49-F238E27FC236}">
                <a16:creationId xmlns:a16="http://schemas.microsoft.com/office/drawing/2014/main" id="{99670DE1-758F-4C7B-B136-F7A923EE24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24946" y="4561630"/>
            <a:ext cx="2960589" cy="2199163"/>
          </a:xfrm>
          <a:prstGeom prst="rect">
            <a:avLst/>
          </a:prstGeom>
        </p:spPr>
      </p:pic>
    </p:spTree>
    <p:extLst>
      <p:ext uri="{BB962C8B-B14F-4D97-AF65-F5344CB8AC3E}">
        <p14:creationId xmlns:p14="http://schemas.microsoft.com/office/powerpoint/2010/main" val="2719193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id="{93FE090F-0C45-4200-A0BF-A74C477F4604}"/>
              </a:ext>
            </a:extLst>
          </p:cNvPr>
          <p:cNvGraphicFramePr>
            <a:graphicFrameLocks noGrp="1"/>
          </p:cNvGraphicFramePr>
          <p:nvPr>
            <p:ph idx="1"/>
            <p:extLst>
              <p:ext uri="{D42A27DB-BD31-4B8C-83A1-F6EECF244321}">
                <p14:modId xmlns:p14="http://schemas.microsoft.com/office/powerpoint/2010/main" val="66849329"/>
              </p:ext>
            </p:extLst>
          </p:nvPr>
        </p:nvGraphicFramePr>
        <p:xfrm>
          <a:off x="4882896" y="969264"/>
          <a:ext cx="7122427" cy="5110172"/>
        </p:xfrm>
        <a:graphic>
          <a:graphicData uri="http://schemas.openxmlformats.org/drawingml/2006/table">
            <a:tbl>
              <a:tblPr firstRow="1" bandRow="1">
                <a:effectLst>
                  <a:outerShdw blurRad="63500" sx="102000" sy="102000" algn="ctr" rotWithShape="0">
                    <a:prstClr val="black">
                      <a:alpha val="40000"/>
                    </a:prstClr>
                  </a:outerShdw>
                </a:effectLst>
                <a:tableStyleId>{7DF18680-E054-41AD-8BC1-D1AEF772440D}</a:tableStyleId>
              </a:tblPr>
              <a:tblGrid>
                <a:gridCol w="1430917">
                  <a:extLst>
                    <a:ext uri="{9D8B030D-6E8A-4147-A177-3AD203B41FA5}">
                      <a16:colId xmlns:a16="http://schemas.microsoft.com/office/drawing/2014/main" val="3744059115"/>
                    </a:ext>
                  </a:extLst>
                </a:gridCol>
                <a:gridCol w="5691510">
                  <a:extLst>
                    <a:ext uri="{9D8B030D-6E8A-4147-A177-3AD203B41FA5}">
                      <a16:colId xmlns:a16="http://schemas.microsoft.com/office/drawing/2014/main" val="3095137073"/>
                    </a:ext>
                  </a:extLst>
                </a:gridCol>
              </a:tblGrid>
              <a:tr h="376590">
                <a:tc>
                  <a:txBody>
                    <a:bodyPr/>
                    <a:lstStyle/>
                    <a:p>
                      <a:endParaRPr lang="es-CO" sz="2000" dirty="0">
                        <a:effectLst/>
                        <a:latin typeface="Montserrat" panose="00000500000000000000" pitchFamily="2" charset="0"/>
                      </a:endParaRPr>
                    </a:p>
                  </a:txBody>
                  <a:tcPr>
                    <a:solidFill>
                      <a:srgbClr val="152B48"/>
                    </a:solidFill>
                  </a:tcPr>
                </a:tc>
                <a:tc>
                  <a:txBody>
                    <a:bodyPr/>
                    <a:lstStyle/>
                    <a:p>
                      <a:pPr algn="ctr"/>
                      <a:r>
                        <a:rPr lang="es-MX" sz="2000" dirty="0">
                          <a:effectLst/>
                          <a:latin typeface="Montserrat" panose="00000500000000000000" pitchFamily="2" charset="0"/>
                        </a:rPr>
                        <a:t>Características del nistagmo</a:t>
                      </a:r>
                      <a:endParaRPr lang="es-CO" sz="2000" dirty="0">
                        <a:effectLst/>
                        <a:latin typeface="Montserrat" panose="00000500000000000000" pitchFamily="2" charset="0"/>
                      </a:endParaRPr>
                    </a:p>
                  </a:txBody>
                  <a:tcPr>
                    <a:solidFill>
                      <a:srgbClr val="152B48"/>
                    </a:solidFill>
                  </a:tcPr>
                </a:tc>
                <a:extLst>
                  <a:ext uri="{0D108BD9-81ED-4DB2-BD59-A6C34878D82A}">
                    <a16:rowId xmlns:a16="http://schemas.microsoft.com/office/drawing/2014/main" val="3595249209"/>
                  </a:ext>
                </a:extLst>
              </a:tr>
              <a:tr h="725029">
                <a:tc>
                  <a:txBody>
                    <a:bodyPr/>
                    <a:lstStyle/>
                    <a:p>
                      <a:r>
                        <a:rPr lang="es-MX" sz="1600" dirty="0">
                          <a:solidFill>
                            <a:srgbClr val="142B48"/>
                          </a:solidFill>
                          <a:effectLst/>
                          <a:latin typeface="Montserrat" panose="00000500000000000000" pitchFamily="2" charset="0"/>
                        </a:rPr>
                        <a:t>Fase rápida</a:t>
                      </a:r>
                      <a:endParaRPr lang="es-CO" sz="1600" dirty="0">
                        <a:solidFill>
                          <a:srgbClr val="142B48"/>
                        </a:solidFill>
                        <a:effectLst/>
                        <a:latin typeface="Montserrat" panose="00000500000000000000" pitchFamily="2" charset="0"/>
                      </a:endParaRPr>
                    </a:p>
                  </a:txBody>
                  <a:tcPr anchor="ctr"/>
                </a:tc>
                <a:tc>
                  <a:txBody>
                    <a:bodyPr/>
                    <a:lstStyle/>
                    <a:p>
                      <a:pPr marL="285750" indent="-285750">
                        <a:buFont typeface="Arial" panose="020B0604020202020204" pitchFamily="34" charset="0"/>
                        <a:buChar char="•"/>
                      </a:pPr>
                      <a:r>
                        <a:rPr lang="es-ES" sz="1600" dirty="0">
                          <a:solidFill>
                            <a:srgbClr val="142B48"/>
                          </a:solidFill>
                          <a:effectLst/>
                          <a:latin typeface="Montserrat" panose="00000500000000000000" pitchFamily="2" charset="0"/>
                        </a:rPr>
                        <a:t>Componente torsional: </a:t>
                      </a:r>
                      <a:r>
                        <a:rPr lang="es-ES" sz="1600" dirty="0" err="1">
                          <a:solidFill>
                            <a:srgbClr val="142B48"/>
                          </a:solidFill>
                          <a:effectLst/>
                          <a:latin typeface="Montserrat" panose="00000500000000000000" pitchFamily="2" charset="0"/>
                        </a:rPr>
                        <a:t>geotrópico</a:t>
                      </a:r>
                      <a:r>
                        <a:rPr lang="es-ES" sz="1600" dirty="0">
                          <a:solidFill>
                            <a:srgbClr val="142B48"/>
                          </a:solidFill>
                          <a:effectLst/>
                          <a:latin typeface="Montserrat" panose="00000500000000000000" pitchFamily="2" charset="0"/>
                        </a:rPr>
                        <a:t>.</a:t>
                      </a:r>
                    </a:p>
                    <a:p>
                      <a:pPr marL="285750" indent="-285750">
                        <a:buFont typeface="Arial" panose="020B0604020202020204" pitchFamily="34" charset="0"/>
                        <a:buChar char="•"/>
                      </a:pPr>
                      <a:r>
                        <a:rPr lang="es-ES" sz="1600" dirty="0">
                          <a:solidFill>
                            <a:srgbClr val="142B48"/>
                          </a:solidFill>
                          <a:effectLst/>
                          <a:latin typeface="Montserrat" panose="00000500000000000000" pitchFamily="2" charset="0"/>
                        </a:rPr>
                        <a:t>Componente vertical: </a:t>
                      </a:r>
                      <a:r>
                        <a:rPr lang="es-CO" sz="1600" b="0" u="none" strike="noStrike" kern="1200" baseline="0" dirty="0">
                          <a:solidFill>
                            <a:srgbClr val="142B48"/>
                          </a:solidFill>
                          <a:effectLst/>
                          <a:latin typeface="Montserrat" panose="00000500000000000000" pitchFamily="2" charset="0"/>
                        </a:rPr>
                        <a:t>upbeating.</a:t>
                      </a:r>
                      <a:endParaRPr lang="es-CO" sz="1600" dirty="0">
                        <a:solidFill>
                          <a:srgbClr val="142B48"/>
                        </a:solidFill>
                        <a:effectLst/>
                        <a:latin typeface="Montserrat" panose="00000500000000000000" pitchFamily="2" charset="0"/>
                      </a:endParaRPr>
                    </a:p>
                  </a:txBody>
                  <a:tcPr anchor="ctr"/>
                </a:tc>
                <a:extLst>
                  <a:ext uri="{0D108BD9-81ED-4DB2-BD59-A6C34878D82A}">
                    <a16:rowId xmlns:a16="http://schemas.microsoft.com/office/drawing/2014/main" val="1322056464"/>
                  </a:ext>
                </a:extLst>
              </a:tr>
              <a:tr h="1198244">
                <a:tc>
                  <a:txBody>
                    <a:bodyPr/>
                    <a:lstStyle/>
                    <a:p>
                      <a:r>
                        <a:rPr lang="es-MX" sz="1600" dirty="0">
                          <a:solidFill>
                            <a:srgbClr val="142B48"/>
                          </a:solidFill>
                          <a:effectLst/>
                          <a:latin typeface="Montserrat" panose="00000500000000000000" pitchFamily="2" charset="0"/>
                        </a:rPr>
                        <a:t>Nistagmo es disociado</a:t>
                      </a:r>
                      <a:endParaRPr lang="es-CO" sz="1600" dirty="0">
                        <a:solidFill>
                          <a:srgbClr val="142B48"/>
                        </a:solidFill>
                        <a:effectLst/>
                        <a:latin typeface="Montserrat" panose="00000500000000000000" pitchFamily="2" charset="0"/>
                      </a:endParaRPr>
                    </a:p>
                  </a:txBody>
                  <a:tcPr anchor="ctr"/>
                </a:tc>
                <a:tc>
                  <a:txBody>
                    <a:bodyPr/>
                    <a:lstStyle/>
                    <a:p>
                      <a:pPr marL="285750" indent="-285750">
                        <a:buFont typeface="Arial" panose="020B0604020202020204" pitchFamily="34" charset="0"/>
                        <a:buChar char="•"/>
                      </a:pPr>
                      <a:r>
                        <a:rPr lang="es-ES" sz="1600" b="1" dirty="0">
                          <a:solidFill>
                            <a:srgbClr val="142B48"/>
                          </a:solidFill>
                          <a:effectLst/>
                          <a:latin typeface="Montserrat" panose="00000500000000000000" pitchFamily="2" charset="0"/>
                        </a:rPr>
                        <a:t>Componente torsional:</a:t>
                      </a:r>
                      <a:r>
                        <a:rPr lang="es-ES" sz="1600" dirty="0">
                          <a:solidFill>
                            <a:srgbClr val="142B48"/>
                          </a:solidFill>
                          <a:effectLst/>
                          <a:latin typeface="Montserrat" panose="00000500000000000000" pitchFamily="2" charset="0"/>
                        </a:rPr>
                        <a:t> más evidente en el ojo </a:t>
                      </a:r>
                      <a:r>
                        <a:rPr lang="es-ES" sz="1600" dirty="0" err="1">
                          <a:solidFill>
                            <a:srgbClr val="142B48"/>
                          </a:solidFill>
                          <a:effectLst/>
                          <a:latin typeface="Montserrat" panose="00000500000000000000" pitchFamily="2" charset="0"/>
                        </a:rPr>
                        <a:t>ipsilateral</a:t>
                      </a:r>
                      <a:r>
                        <a:rPr lang="es-ES" sz="1600" dirty="0">
                          <a:solidFill>
                            <a:srgbClr val="142B48"/>
                          </a:solidFill>
                          <a:effectLst/>
                          <a:latin typeface="Montserrat" panose="00000500000000000000" pitchFamily="2" charset="0"/>
                        </a:rPr>
                        <a:t>. </a:t>
                      </a:r>
                    </a:p>
                    <a:p>
                      <a:pPr marL="285750" indent="-285750">
                        <a:buFont typeface="Arial" panose="020B0604020202020204" pitchFamily="34" charset="0"/>
                        <a:buChar char="•"/>
                      </a:pPr>
                      <a:r>
                        <a:rPr lang="es-ES" sz="1600" b="1" dirty="0">
                          <a:solidFill>
                            <a:srgbClr val="142B48"/>
                          </a:solidFill>
                          <a:effectLst/>
                          <a:latin typeface="Montserrat" panose="00000500000000000000" pitchFamily="2" charset="0"/>
                        </a:rPr>
                        <a:t>Componente vertical: </a:t>
                      </a:r>
                      <a:r>
                        <a:rPr lang="es-ES" sz="1600" b="0" dirty="0">
                          <a:solidFill>
                            <a:srgbClr val="142B48"/>
                          </a:solidFill>
                          <a:effectLst/>
                          <a:latin typeface="Montserrat" panose="00000500000000000000" pitchFamily="2" charset="0"/>
                        </a:rPr>
                        <a:t>más</a:t>
                      </a:r>
                      <a:r>
                        <a:rPr lang="es-ES" sz="1600" dirty="0">
                          <a:solidFill>
                            <a:srgbClr val="142B48"/>
                          </a:solidFill>
                          <a:effectLst/>
                          <a:latin typeface="Montserrat" panose="00000500000000000000" pitchFamily="2" charset="0"/>
                        </a:rPr>
                        <a:t> evidente en el ojo contralateral.</a:t>
                      </a:r>
                      <a:endParaRPr lang="es-CO" sz="1600" dirty="0">
                        <a:solidFill>
                          <a:srgbClr val="142B48"/>
                        </a:solidFill>
                        <a:effectLst/>
                        <a:latin typeface="Montserrat" panose="00000500000000000000" pitchFamily="2" charset="0"/>
                      </a:endParaRPr>
                    </a:p>
                  </a:txBody>
                  <a:tcPr anchor="ctr"/>
                </a:tc>
                <a:extLst>
                  <a:ext uri="{0D108BD9-81ED-4DB2-BD59-A6C34878D82A}">
                    <a16:rowId xmlns:a16="http://schemas.microsoft.com/office/drawing/2014/main" val="3273563169"/>
                  </a:ext>
                </a:extLst>
              </a:tr>
              <a:tr h="941941">
                <a:tc>
                  <a:txBody>
                    <a:bodyPr/>
                    <a:lstStyle/>
                    <a:p>
                      <a:r>
                        <a:rPr lang="es-MX" sz="1600" dirty="0">
                          <a:solidFill>
                            <a:srgbClr val="142B48"/>
                          </a:solidFill>
                          <a:effectLst/>
                          <a:latin typeface="Montserrat" panose="00000500000000000000" pitchFamily="2" charset="0"/>
                        </a:rPr>
                        <a:t>Nistagmo es paroxístico</a:t>
                      </a:r>
                      <a:endParaRPr lang="es-CO" sz="1600" dirty="0">
                        <a:solidFill>
                          <a:srgbClr val="142B48"/>
                        </a:solidFill>
                        <a:effectLst/>
                        <a:latin typeface="Montserrat" panose="00000500000000000000" pitchFamily="2" charset="0"/>
                      </a:endParaRPr>
                    </a:p>
                  </a:txBody>
                  <a:tcPr anchor="ctr"/>
                </a:tc>
                <a:tc>
                  <a:txBody>
                    <a:bodyPr/>
                    <a:lstStyle/>
                    <a:p>
                      <a:pPr marL="285750" indent="-285750">
                        <a:buFont typeface="Arial" panose="020B0604020202020204" pitchFamily="34" charset="0"/>
                        <a:buChar char="•"/>
                      </a:pPr>
                      <a:r>
                        <a:rPr lang="es-ES" sz="1600" dirty="0">
                          <a:solidFill>
                            <a:srgbClr val="142B48"/>
                          </a:solidFill>
                          <a:effectLst/>
                          <a:latin typeface="Montserrat" panose="00000500000000000000" pitchFamily="2" charset="0"/>
                        </a:rPr>
                        <a:t>Aumento rápido a una meseta y una disminución más gradual.</a:t>
                      </a:r>
                    </a:p>
                    <a:p>
                      <a:pPr marL="285750" indent="-285750">
                        <a:buFont typeface="Arial" panose="020B0604020202020204" pitchFamily="34" charset="0"/>
                        <a:buChar char="•"/>
                      </a:pPr>
                      <a:r>
                        <a:rPr lang="es-ES" sz="1600" b="1" dirty="0">
                          <a:solidFill>
                            <a:srgbClr val="142B48"/>
                          </a:solidFill>
                          <a:effectLst/>
                          <a:latin typeface="Montserrat" panose="00000500000000000000" pitchFamily="2" charset="0"/>
                        </a:rPr>
                        <a:t>Corta duración: </a:t>
                      </a:r>
                      <a:r>
                        <a:rPr lang="es-ES" sz="1600" dirty="0">
                          <a:solidFill>
                            <a:srgbClr val="142B48"/>
                          </a:solidFill>
                          <a:effectLst/>
                          <a:latin typeface="Montserrat" panose="00000500000000000000" pitchFamily="2" charset="0"/>
                        </a:rPr>
                        <a:t>15/60 </a:t>
                      </a:r>
                      <a:r>
                        <a:rPr lang="es-ES" sz="1600" dirty="0" err="1">
                          <a:solidFill>
                            <a:srgbClr val="142B48"/>
                          </a:solidFill>
                          <a:effectLst/>
                          <a:latin typeface="Montserrat" panose="00000500000000000000" pitchFamily="2" charset="0"/>
                        </a:rPr>
                        <a:t>seg</a:t>
                      </a:r>
                      <a:r>
                        <a:rPr lang="es-ES" sz="1600" dirty="0">
                          <a:solidFill>
                            <a:srgbClr val="142B48"/>
                          </a:solidFill>
                          <a:effectLst/>
                          <a:latin typeface="Montserrat" panose="00000500000000000000" pitchFamily="2" charset="0"/>
                        </a:rPr>
                        <a:t>.</a:t>
                      </a:r>
                      <a:endParaRPr lang="es-CO" sz="1600" dirty="0">
                        <a:solidFill>
                          <a:srgbClr val="142B48"/>
                        </a:solidFill>
                        <a:effectLst/>
                        <a:latin typeface="Montserrat" panose="00000500000000000000" pitchFamily="2" charset="0"/>
                      </a:endParaRPr>
                    </a:p>
                  </a:txBody>
                  <a:tcPr anchor="ctr"/>
                </a:tc>
                <a:extLst>
                  <a:ext uri="{0D108BD9-81ED-4DB2-BD59-A6C34878D82A}">
                    <a16:rowId xmlns:a16="http://schemas.microsoft.com/office/drawing/2014/main" val="2762240245"/>
                  </a:ext>
                </a:extLst>
              </a:tr>
              <a:tr h="924359">
                <a:tc>
                  <a:txBody>
                    <a:bodyPr/>
                    <a:lstStyle/>
                    <a:p>
                      <a:r>
                        <a:rPr lang="es-MX" sz="1600" dirty="0">
                          <a:solidFill>
                            <a:srgbClr val="142B48"/>
                          </a:solidFill>
                          <a:effectLst/>
                          <a:latin typeface="Montserrat" panose="00000500000000000000" pitchFamily="2" charset="0"/>
                        </a:rPr>
                        <a:t>Nistagmo tiene latencia</a:t>
                      </a:r>
                      <a:endParaRPr lang="es-CO" sz="1600" dirty="0">
                        <a:solidFill>
                          <a:srgbClr val="142B48"/>
                        </a:solidFill>
                        <a:effectLst/>
                        <a:latin typeface="Montserrat" panose="00000500000000000000" pitchFamily="2" charset="0"/>
                      </a:endParaRPr>
                    </a:p>
                  </a:txBody>
                  <a:tcPr anchor="ctr"/>
                </a:tc>
                <a:tc>
                  <a:txBody>
                    <a:bodyPr/>
                    <a:lstStyle/>
                    <a:p>
                      <a:pPr marL="285750" indent="-285750">
                        <a:buFont typeface="Arial" panose="020B0604020202020204" pitchFamily="34" charset="0"/>
                        <a:buChar char="•"/>
                      </a:pPr>
                      <a:r>
                        <a:rPr lang="es-MX" sz="1600" b="0" kern="1200" dirty="0">
                          <a:solidFill>
                            <a:srgbClr val="142B48"/>
                          </a:solidFill>
                          <a:effectLst/>
                          <a:latin typeface="Montserrat" panose="00000500000000000000" pitchFamily="2" charset="0"/>
                        </a:rPr>
                        <a:t>3-15 segundos de latencia después de la maniobra evocadora y antes de la aparición de nistagmo.</a:t>
                      </a:r>
                      <a:endParaRPr lang="es-CO" sz="1600" dirty="0">
                        <a:solidFill>
                          <a:srgbClr val="142B48"/>
                        </a:solidFill>
                        <a:effectLst/>
                        <a:latin typeface="Montserrat" panose="00000500000000000000" pitchFamily="2" charset="0"/>
                      </a:endParaRPr>
                    </a:p>
                  </a:txBody>
                  <a:tcPr anchor="ctr"/>
                </a:tc>
                <a:extLst>
                  <a:ext uri="{0D108BD9-81ED-4DB2-BD59-A6C34878D82A}">
                    <a16:rowId xmlns:a16="http://schemas.microsoft.com/office/drawing/2014/main" val="2523186373"/>
                  </a:ext>
                </a:extLst>
              </a:tr>
              <a:tr h="924359">
                <a:tc>
                  <a:txBody>
                    <a:bodyPr/>
                    <a:lstStyle/>
                    <a:p>
                      <a:r>
                        <a:rPr lang="es-MX" sz="1600" dirty="0">
                          <a:solidFill>
                            <a:srgbClr val="142B48"/>
                          </a:solidFill>
                          <a:effectLst/>
                          <a:latin typeface="Montserrat" panose="00000500000000000000" pitchFamily="2" charset="0"/>
                        </a:rPr>
                        <a:t>Nistagmo es fatigable</a:t>
                      </a:r>
                      <a:endParaRPr lang="es-CO" sz="1600" dirty="0">
                        <a:solidFill>
                          <a:srgbClr val="142B48"/>
                        </a:solidFill>
                        <a:effectLst/>
                        <a:latin typeface="Montserrat" panose="00000500000000000000" pitchFamily="2" charset="0"/>
                      </a:endParaRPr>
                    </a:p>
                  </a:txBody>
                  <a:tcPr anchor="ctr"/>
                </a:tc>
                <a:tc>
                  <a:txBody>
                    <a:bodyPr/>
                    <a:lstStyle/>
                    <a:p>
                      <a:pPr marL="285750" indent="-285750">
                        <a:buFont typeface="Arial" panose="020B0604020202020204" pitchFamily="34" charset="0"/>
                        <a:buChar char="•"/>
                      </a:pPr>
                      <a:r>
                        <a:rPr lang="es-MX" sz="1600" b="0" kern="1200" dirty="0">
                          <a:solidFill>
                            <a:srgbClr val="142B48"/>
                          </a:solidFill>
                          <a:effectLst/>
                          <a:latin typeface="Montserrat" panose="00000500000000000000" pitchFamily="2" charset="0"/>
                        </a:rPr>
                        <a:t>La repetición de la prueba de posicional reduce la intensidad del nistagmo.</a:t>
                      </a:r>
                      <a:endParaRPr lang="es-CO" sz="1600" dirty="0">
                        <a:solidFill>
                          <a:srgbClr val="142B48"/>
                        </a:solidFill>
                        <a:effectLst/>
                        <a:latin typeface="Montserrat" panose="00000500000000000000" pitchFamily="2" charset="0"/>
                      </a:endParaRPr>
                    </a:p>
                  </a:txBody>
                  <a:tcPr anchor="ctr"/>
                </a:tc>
                <a:extLst>
                  <a:ext uri="{0D108BD9-81ED-4DB2-BD59-A6C34878D82A}">
                    <a16:rowId xmlns:a16="http://schemas.microsoft.com/office/drawing/2014/main" val="3688507050"/>
                  </a:ext>
                </a:extLst>
              </a:tr>
            </a:tbl>
          </a:graphicData>
        </a:graphic>
      </p:graphicFrame>
      <p:sp>
        <p:nvSpPr>
          <p:cNvPr id="5" name="Título 8">
            <a:extLst>
              <a:ext uri="{FF2B5EF4-FFF2-40B4-BE49-F238E27FC236}">
                <a16:creationId xmlns:a16="http://schemas.microsoft.com/office/drawing/2014/main" id="{C4EEFBEB-2080-4549-A550-E452C0178571}"/>
              </a:ext>
            </a:extLst>
          </p:cNvPr>
          <p:cNvSpPr>
            <a:spLocks noGrp="1"/>
          </p:cNvSpPr>
          <p:nvPr>
            <p:ph type="title"/>
          </p:nvPr>
        </p:nvSpPr>
        <p:spPr>
          <a:xfrm>
            <a:off x="618744" y="80567"/>
            <a:ext cx="10515600" cy="1325563"/>
          </a:xfrm>
        </p:spPr>
        <p:txBody>
          <a:bodyPr/>
          <a:lstStyle/>
          <a:p>
            <a:r>
              <a:rPr lang="es-ES" dirty="0">
                <a:latin typeface="Montserrat" panose="00000500000000000000" pitchFamily="2" charset="0"/>
              </a:rPr>
              <a:t>Diagnóstico </a:t>
            </a:r>
            <a:endParaRPr lang="es-CO" dirty="0">
              <a:latin typeface="Montserrat" panose="00000500000000000000" pitchFamily="2" charset="0"/>
            </a:endParaRPr>
          </a:p>
        </p:txBody>
      </p:sp>
      <p:sp>
        <p:nvSpPr>
          <p:cNvPr id="7" name="Rectángulo 6">
            <a:extLst>
              <a:ext uri="{FF2B5EF4-FFF2-40B4-BE49-F238E27FC236}">
                <a16:creationId xmlns:a16="http://schemas.microsoft.com/office/drawing/2014/main" id="{6299A38C-A80F-47A0-BBA5-F879E9B5263F}"/>
              </a:ext>
            </a:extLst>
          </p:cNvPr>
          <p:cNvSpPr/>
          <p:nvPr/>
        </p:nvSpPr>
        <p:spPr>
          <a:xfrm>
            <a:off x="6910485" y="6315768"/>
            <a:ext cx="5094838" cy="461665"/>
          </a:xfrm>
          <a:prstGeom prst="rect">
            <a:avLst/>
          </a:prstGeom>
        </p:spPr>
        <p:txBody>
          <a:bodyPr wrap="square">
            <a:spAutoFit/>
          </a:bodyPr>
          <a:lstStyle/>
          <a:p>
            <a:pPr algn="r"/>
            <a:r>
              <a:rPr lang="es-CO" sz="1200" i="1" dirty="0">
                <a:solidFill>
                  <a:srgbClr val="142B48"/>
                </a:solidFill>
                <a:latin typeface="Montserrat" panose="00000500000000000000" pitchFamily="2" charset="0"/>
                <a:cs typeface="Arial" panose="020B0604020202020204" pitchFamily="34" charset="0"/>
              </a:rPr>
              <a:t>Renato V. , Pedro M., Francisco Z., et al. </a:t>
            </a:r>
            <a:r>
              <a:rPr lang="es-CO" sz="1200" i="1" dirty="0" err="1">
                <a:solidFill>
                  <a:srgbClr val="142B48"/>
                </a:solidFill>
                <a:latin typeface="Montserrat" panose="00000500000000000000" pitchFamily="2" charset="0"/>
                <a:cs typeface="Arial" panose="020B0604020202020204" pitchFamily="34" charset="0"/>
              </a:rPr>
              <a:t>The</a:t>
            </a:r>
            <a:r>
              <a:rPr lang="es-CO" sz="1200" i="1" dirty="0">
                <a:solidFill>
                  <a:srgbClr val="142B48"/>
                </a:solidFill>
                <a:latin typeface="Montserrat" panose="00000500000000000000" pitchFamily="2" charset="0"/>
                <a:cs typeface="Arial" panose="020B0604020202020204" pitchFamily="34" charset="0"/>
              </a:rPr>
              <a:t> New </a:t>
            </a:r>
            <a:r>
              <a:rPr lang="es-CO" sz="1200" i="1" dirty="0" err="1">
                <a:solidFill>
                  <a:srgbClr val="142B48"/>
                </a:solidFill>
                <a:latin typeface="Montserrat" panose="00000500000000000000" pitchFamily="2" charset="0"/>
                <a:cs typeface="Arial" panose="020B0604020202020204" pitchFamily="34" charset="0"/>
              </a:rPr>
              <a:t>Neurotology</a:t>
            </a:r>
            <a:r>
              <a:rPr lang="es-CO" sz="1200" i="1" dirty="0">
                <a:solidFill>
                  <a:srgbClr val="142B48"/>
                </a:solidFill>
                <a:latin typeface="Montserrat" panose="00000500000000000000" pitchFamily="2" charset="0"/>
                <a:cs typeface="Arial" panose="020B0604020202020204" pitchFamily="34" charset="0"/>
              </a:rPr>
              <a:t>. A </a:t>
            </a:r>
            <a:r>
              <a:rPr lang="es-CO" sz="1200" i="1" dirty="0" err="1">
                <a:solidFill>
                  <a:srgbClr val="142B48"/>
                </a:solidFill>
                <a:latin typeface="Montserrat" panose="00000500000000000000" pitchFamily="2" charset="0"/>
                <a:cs typeface="Arial" panose="020B0604020202020204" pitchFamily="34" charset="0"/>
              </a:rPr>
              <a:t>Comprehensive</a:t>
            </a:r>
            <a:r>
              <a:rPr lang="es-CO" sz="1200" i="1" dirty="0">
                <a:solidFill>
                  <a:srgbClr val="142B48"/>
                </a:solidFill>
                <a:latin typeface="Montserrat" panose="00000500000000000000" pitchFamily="2" charset="0"/>
                <a:cs typeface="Arial" panose="020B0604020202020204" pitchFamily="34" charset="0"/>
              </a:rPr>
              <a:t> </a:t>
            </a:r>
            <a:r>
              <a:rPr lang="es-CO" sz="1200" i="1" dirty="0" err="1">
                <a:solidFill>
                  <a:srgbClr val="142B48"/>
                </a:solidFill>
                <a:latin typeface="Montserrat" panose="00000500000000000000" pitchFamily="2" charset="0"/>
                <a:cs typeface="Arial" panose="020B0604020202020204" pitchFamily="34" charset="0"/>
              </a:rPr>
              <a:t>Clinical</a:t>
            </a:r>
            <a:r>
              <a:rPr lang="es-CO" sz="1200" i="1" dirty="0">
                <a:solidFill>
                  <a:srgbClr val="142B48"/>
                </a:solidFill>
                <a:latin typeface="Montserrat" panose="00000500000000000000" pitchFamily="2" charset="0"/>
                <a:cs typeface="Arial" panose="020B0604020202020204" pitchFamily="34" charset="0"/>
              </a:rPr>
              <a:t> </a:t>
            </a:r>
            <a:r>
              <a:rPr lang="es-CO" sz="1200" i="1" dirty="0" err="1">
                <a:solidFill>
                  <a:srgbClr val="142B48"/>
                </a:solidFill>
                <a:latin typeface="Montserrat" panose="00000500000000000000" pitchFamily="2" charset="0"/>
                <a:cs typeface="Arial" panose="020B0604020202020204" pitchFamily="34" charset="0"/>
              </a:rPr>
              <a:t>Guide</a:t>
            </a:r>
            <a:r>
              <a:rPr lang="es-CO" sz="1200" i="1" dirty="0">
                <a:solidFill>
                  <a:srgbClr val="142B48"/>
                </a:solidFill>
                <a:latin typeface="Montserrat" panose="00000500000000000000" pitchFamily="2" charset="0"/>
                <a:cs typeface="Arial" panose="020B0604020202020204" pitchFamily="34" charset="0"/>
              </a:rPr>
              <a:t>. Springer. 2019.  </a:t>
            </a:r>
          </a:p>
        </p:txBody>
      </p:sp>
    </p:spTree>
    <p:extLst>
      <p:ext uri="{BB962C8B-B14F-4D97-AF65-F5344CB8AC3E}">
        <p14:creationId xmlns:p14="http://schemas.microsoft.com/office/powerpoint/2010/main" val="4117546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B6AE194-F0AD-4EB8-9D02-AC76C0B67E15}"/>
              </a:ext>
            </a:extLst>
          </p:cNvPr>
          <p:cNvSpPr>
            <a:spLocks noGrp="1"/>
          </p:cNvSpPr>
          <p:nvPr>
            <p:ph idx="1"/>
          </p:nvPr>
        </p:nvSpPr>
        <p:spPr>
          <a:xfrm>
            <a:off x="756077" y="1086201"/>
            <a:ext cx="4887983" cy="2090392"/>
          </a:xfrm>
        </p:spPr>
        <p:txBody>
          <a:bodyPr>
            <a:noAutofit/>
          </a:bodyPr>
          <a:lstStyle/>
          <a:p>
            <a:pPr marL="0" indent="0">
              <a:lnSpc>
                <a:spcPct val="100000"/>
              </a:lnSpc>
              <a:buNone/>
            </a:pPr>
            <a:r>
              <a:rPr lang="es-CO" sz="2200" b="1" dirty="0"/>
              <a:t>Maniobra </a:t>
            </a:r>
            <a:r>
              <a:rPr lang="es-CO" sz="2200" b="1" dirty="0" err="1"/>
              <a:t>Dix-Hallpike</a:t>
            </a:r>
            <a:r>
              <a:rPr lang="es-CO" sz="2200" b="1" dirty="0"/>
              <a:t>:</a:t>
            </a:r>
          </a:p>
          <a:p>
            <a:pPr>
              <a:lnSpc>
                <a:spcPct val="100000"/>
              </a:lnSpc>
            </a:pPr>
            <a:r>
              <a:rPr lang="pt-BR" dirty="0"/>
              <a:t>Gold standard diagnóstico VPPB CSP.</a:t>
            </a:r>
          </a:p>
          <a:p>
            <a:pPr>
              <a:lnSpc>
                <a:spcPct val="100000"/>
              </a:lnSpc>
            </a:pPr>
            <a:r>
              <a:rPr lang="pt-BR" dirty="0"/>
              <a:t>S 82% - E 71%.</a:t>
            </a:r>
            <a:endParaRPr lang="es-CO" dirty="0"/>
          </a:p>
          <a:p>
            <a:pPr>
              <a:lnSpc>
                <a:spcPct val="100000"/>
              </a:lnSpc>
            </a:pPr>
            <a:r>
              <a:rPr lang="es-ES" dirty="0"/>
              <a:t>Se observa un nistagmo inverso cuando el paciente vuelve a la posición sentada.</a:t>
            </a:r>
          </a:p>
          <a:p>
            <a:pPr>
              <a:lnSpc>
                <a:spcPct val="100000"/>
              </a:lnSpc>
            </a:pPr>
            <a:endParaRPr lang="es-CO" dirty="0"/>
          </a:p>
        </p:txBody>
      </p:sp>
      <p:grpSp>
        <p:nvGrpSpPr>
          <p:cNvPr id="7" name="Grupo 6">
            <a:extLst>
              <a:ext uri="{FF2B5EF4-FFF2-40B4-BE49-F238E27FC236}">
                <a16:creationId xmlns:a16="http://schemas.microsoft.com/office/drawing/2014/main" id="{92519518-FF06-4A54-AFB6-E4C84E0ECF7E}"/>
              </a:ext>
            </a:extLst>
          </p:cNvPr>
          <p:cNvGrpSpPr/>
          <p:nvPr/>
        </p:nvGrpSpPr>
        <p:grpSpPr>
          <a:xfrm>
            <a:off x="5681271" y="417286"/>
            <a:ext cx="6204087" cy="6127906"/>
            <a:chOff x="340015" y="88760"/>
            <a:chExt cx="7632912" cy="6544862"/>
          </a:xfrm>
        </p:grpSpPr>
        <p:grpSp>
          <p:nvGrpSpPr>
            <p:cNvPr id="36" name="Grupo 35">
              <a:extLst>
                <a:ext uri="{FF2B5EF4-FFF2-40B4-BE49-F238E27FC236}">
                  <a16:creationId xmlns:a16="http://schemas.microsoft.com/office/drawing/2014/main" id="{D5D49DD3-4C1B-4662-87E5-C5B298A50E08}"/>
                </a:ext>
              </a:extLst>
            </p:cNvPr>
            <p:cNvGrpSpPr/>
            <p:nvPr/>
          </p:nvGrpSpPr>
          <p:grpSpPr>
            <a:xfrm>
              <a:off x="831273" y="117040"/>
              <a:ext cx="5571717" cy="6516582"/>
              <a:chOff x="1984113" y="47636"/>
              <a:chExt cx="5571717" cy="6701067"/>
            </a:xfrm>
          </p:grpSpPr>
          <p:grpSp>
            <p:nvGrpSpPr>
              <p:cNvPr id="8" name="Grupo 7">
                <a:extLst>
                  <a:ext uri="{FF2B5EF4-FFF2-40B4-BE49-F238E27FC236}">
                    <a16:creationId xmlns:a16="http://schemas.microsoft.com/office/drawing/2014/main" id="{0B4E1B2E-BC63-495F-AC71-9183FFC7F129}"/>
                  </a:ext>
                </a:extLst>
              </p:cNvPr>
              <p:cNvGrpSpPr/>
              <p:nvPr/>
            </p:nvGrpSpPr>
            <p:grpSpPr>
              <a:xfrm>
                <a:off x="1984113" y="109292"/>
                <a:ext cx="5491507" cy="6639411"/>
                <a:chOff x="171356" y="113617"/>
                <a:chExt cx="5491507" cy="6639411"/>
              </a:xfrm>
            </p:grpSpPr>
            <p:pic>
              <p:nvPicPr>
                <p:cNvPr id="4" name="Imagen 3">
                  <a:extLst>
                    <a:ext uri="{FF2B5EF4-FFF2-40B4-BE49-F238E27FC236}">
                      <a16:creationId xmlns:a16="http://schemas.microsoft.com/office/drawing/2014/main" id="{E1828E82-D765-447B-9981-056664E20D60}"/>
                    </a:ext>
                  </a:extLst>
                </p:cNvPr>
                <p:cNvPicPr>
                  <a:picLocks noChangeAspect="1"/>
                </p:cNvPicPr>
                <p:nvPr/>
              </p:nvPicPr>
              <p:blipFill>
                <a:blip r:embed="rId3"/>
                <a:stretch>
                  <a:fillRect/>
                </a:stretch>
              </p:blipFill>
              <p:spPr>
                <a:xfrm>
                  <a:off x="171356" y="113617"/>
                  <a:ext cx="5491507" cy="6639411"/>
                </a:xfrm>
                <a:prstGeom prst="rect">
                  <a:avLst/>
                </a:prstGeom>
              </p:spPr>
            </p:pic>
            <p:sp>
              <p:nvSpPr>
                <p:cNvPr id="6" name="CuadroTexto 5">
                  <a:extLst>
                    <a:ext uri="{FF2B5EF4-FFF2-40B4-BE49-F238E27FC236}">
                      <a16:creationId xmlns:a16="http://schemas.microsoft.com/office/drawing/2014/main" id="{A690F95F-DD89-4B6A-950E-8613C22D94D9}"/>
                    </a:ext>
                  </a:extLst>
                </p:cNvPr>
                <p:cNvSpPr txBox="1"/>
                <p:nvPr/>
              </p:nvSpPr>
              <p:spPr>
                <a:xfrm>
                  <a:off x="2440217" y="133327"/>
                  <a:ext cx="641685" cy="584775"/>
                </a:xfrm>
                <a:prstGeom prst="rect">
                  <a:avLst/>
                </a:prstGeom>
                <a:noFill/>
              </p:spPr>
              <p:txBody>
                <a:bodyPr wrap="square" rtlCol="0">
                  <a:spAutoFit/>
                </a:bodyPr>
                <a:lstStyle/>
                <a:p>
                  <a:r>
                    <a:rPr lang="es-MX" sz="3200" dirty="0">
                      <a:latin typeface="Arabic Typesetting" panose="03020402040406030203" pitchFamily="66" charset="-78"/>
                      <a:cs typeface="Arabic Typesetting" panose="03020402040406030203" pitchFamily="66" charset="-78"/>
                    </a:rPr>
                    <a:t>45°</a:t>
                  </a:r>
                  <a:endParaRPr lang="es-CO" sz="3200" dirty="0">
                    <a:latin typeface="Arabic Typesetting" panose="03020402040406030203" pitchFamily="66" charset="-78"/>
                    <a:cs typeface="Arabic Typesetting" panose="03020402040406030203" pitchFamily="66" charset="-78"/>
                  </a:endParaRPr>
                </a:p>
              </p:txBody>
            </p:sp>
            <p:sp>
              <p:nvSpPr>
                <p:cNvPr id="10" name="CuadroTexto 9">
                  <a:extLst>
                    <a:ext uri="{FF2B5EF4-FFF2-40B4-BE49-F238E27FC236}">
                      <a16:creationId xmlns:a16="http://schemas.microsoft.com/office/drawing/2014/main" id="{B6B11730-6D38-4F2F-BF34-FB18649BFFBD}"/>
                    </a:ext>
                  </a:extLst>
                </p:cNvPr>
                <p:cNvSpPr txBox="1"/>
                <p:nvPr/>
              </p:nvSpPr>
              <p:spPr>
                <a:xfrm>
                  <a:off x="4091476" y="3356734"/>
                  <a:ext cx="641685" cy="584775"/>
                </a:xfrm>
                <a:prstGeom prst="rect">
                  <a:avLst/>
                </a:prstGeom>
                <a:noFill/>
              </p:spPr>
              <p:txBody>
                <a:bodyPr wrap="square" rtlCol="0">
                  <a:spAutoFit/>
                </a:bodyPr>
                <a:lstStyle/>
                <a:p>
                  <a:r>
                    <a:rPr lang="es-MX" sz="3200" dirty="0">
                      <a:latin typeface="Arabic Typesetting" panose="03020402040406030203" pitchFamily="66" charset="-78"/>
                      <a:cs typeface="Arabic Typesetting" panose="03020402040406030203" pitchFamily="66" charset="-78"/>
                    </a:rPr>
                    <a:t>20°</a:t>
                  </a:r>
                  <a:endParaRPr lang="es-CO" sz="3200" dirty="0">
                    <a:latin typeface="Arabic Typesetting" panose="03020402040406030203" pitchFamily="66" charset="-78"/>
                    <a:cs typeface="Arabic Typesetting" panose="03020402040406030203" pitchFamily="66" charset="-78"/>
                  </a:endParaRPr>
                </a:p>
              </p:txBody>
            </p:sp>
          </p:grpSp>
          <p:grpSp>
            <p:nvGrpSpPr>
              <p:cNvPr id="23" name="Grupo 22">
                <a:extLst>
                  <a:ext uri="{FF2B5EF4-FFF2-40B4-BE49-F238E27FC236}">
                    <a16:creationId xmlns:a16="http://schemas.microsoft.com/office/drawing/2014/main" id="{B4F8128D-E78B-445C-9619-905FD2807363}"/>
                  </a:ext>
                </a:extLst>
              </p:cNvPr>
              <p:cNvGrpSpPr/>
              <p:nvPr/>
            </p:nvGrpSpPr>
            <p:grpSpPr>
              <a:xfrm>
                <a:off x="3376650" y="47636"/>
                <a:ext cx="1120054" cy="949607"/>
                <a:chOff x="3087712" y="1071698"/>
                <a:chExt cx="1120054" cy="949607"/>
              </a:xfrm>
            </p:grpSpPr>
            <p:cxnSp>
              <p:nvCxnSpPr>
                <p:cNvPr id="13" name="Conector recto de flecha 12">
                  <a:extLst>
                    <a:ext uri="{FF2B5EF4-FFF2-40B4-BE49-F238E27FC236}">
                      <a16:creationId xmlns:a16="http://schemas.microsoft.com/office/drawing/2014/main" id="{A08CCAAE-3B42-466D-B45A-21525E0926E7}"/>
                    </a:ext>
                  </a:extLst>
                </p:cNvPr>
                <p:cNvCxnSpPr>
                  <a:cxnSpLocks/>
                </p:cNvCxnSpPr>
                <p:nvPr/>
              </p:nvCxnSpPr>
              <p:spPr>
                <a:xfrm>
                  <a:off x="3221909" y="1171074"/>
                  <a:ext cx="0" cy="85023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Conector recto de flecha 13">
                  <a:extLst>
                    <a:ext uri="{FF2B5EF4-FFF2-40B4-BE49-F238E27FC236}">
                      <a16:creationId xmlns:a16="http://schemas.microsoft.com/office/drawing/2014/main" id="{4A6266AB-74FD-4A98-B4E6-55C10EE2DDF8}"/>
                    </a:ext>
                  </a:extLst>
                </p:cNvPr>
                <p:cNvCxnSpPr>
                  <a:cxnSpLocks/>
                </p:cNvCxnSpPr>
                <p:nvPr/>
              </p:nvCxnSpPr>
              <p:spPr>
                <a:xfrm>
                  <a:off x="3221909" y="1171074"/>
                  <a:ext cx="98585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Conector recto de flecha 17">
                  <a:extLst>
                    <a:ext uri="{FF2B5EF4-FFF2-40B4-BE49-F238E27FC236}">
                      <a16:creationId xmlns:a16="http://schemas.microsoft.com/office/drawing/2014/main" id="{24117BF0-D850-4E2E-980F-9E701DE51C50}"/>
                    </a:ext>
                  </a:extLst>
                </p:cNvPr>
                <p:cNvCxnSpPr>
                  <a:cxnSpLocks/>
                </p:cNvCxnSpPr>
                <p:nvPr/>
              </p:nvCxnSpPr>
              <p:spPr>
                <a:xfrm>
                  <a:off x="3233217" y="1189085"/>
                  <a:ext cx="800277" cy="40710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2" name="Arco 21">
                  <a:extLst>
                    <a:ext uri="{FF2B5EF4-FFF2-40B4-BE49-F238E27FC236}">
                      <a16:creationId xmlns:a16="http://schemas.microsoft.com/office/drawing/2014/main" id="{3FD1DB18-533C-4EDF-90EF-8B801D998AB7}"/>
                    </a:ext>
                  </a:extLst>
                </p:cNvPr>
                <p:cNvSpPr/>
                <p:nvPr/>
              </p:nvSpPr>
              <p:spPr>
                <a:xfrm rot="3015124">
                  <a:off x="3168486" y="990924"/>
                  <a:ext cx="407640" cy="569187"/>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grpSp>
          <p:grpSp>
            <p:nvGrpSpPr>
              <p:cNvPr id="35" name="Grupo 34">
                <a:extLst>
                  <a:ext uri="{FF2B5EF4-FFF2-40B4-BE49-F238E27FC236}">
                    <a16:creationId xmlns:a16="http://schemas.microsoft.com/office/drawing/2014/main" id="{53AB88AC-205F-4D67-8095-AB360BD1F3B3}"/>
                  </a:ext>
                </a:extLst>
              </p:cNvPr>
              <p:cNvGrpSpPr/>
              <p:nvPr/>
            </p:nvGrpSpPr>
            <p:grpSpPr>
              <a:xfrm>
                <a:off x="6409560" y="3417870"/>
                <a:ext cx="1146270" cy="338661"/>
                <a:chOff x="5213684" y="3494457"/>
                <a:chExt cx="1146270" cy="338661"/>
              </a:xfrm>
            </p:grpSpPr>
            <p:cxnSp>
              <p:nvCxnSpPr>
                <p:cNvPr id="31" name="Conector recto de flecha 30">
                  <a:extLst>
                    <a:ext uri="{FF2B5EF4-FFF2-40B4-BE49-F238E27FC236}">
                      <a16:creationId xmlns:a16="http://schemas.microsoft.com/office/drawing/2014/main" id="{5257DC34-0E46-4791-90B9-748C59B78CD1}"/>
                    </a:ext>
                  </a:extLst>
                </p:cNvPr>
                <p:cNvCxnSpPr>
                  <a:cxnSpLocks/>
                </p:cNvCxnSpPr>
                <p:nvPr/>
              </p:nvCxnSpPr>
              <p:spPr>
                <a:xfrm flipH="1">
                  <a:off x="5213684" y="3596244"/>
                  <a:ext cx="114627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Conector recto de flecha 31">
                  <a:extLst>
                    <a:ext uri="{FF2B5EF4-FFF2-40B4-BE49-F238E27FC236}">
                      <a16:creationId xmlns:a16="http://schemas.microsoft.com/office/drawing/2014/main" id="{DF9EC56F-8646-47CB-9AFD-52E900147122}"/>
                    </a:ext>
                  </a:extLst>
                </p:cNvPr>
                <p:cNvCxnSpPr>
                  <a:cxnSpLocks/>
                </p:cNvCxnSpPr>
                <p:nvPr/>
              </p:nvCxnSpPr>
              <p:spPr>
                <a:xfrm flipH="1">
                  <a:off x="5342021" y="3596244"/>
                  <a:ext cx="1017933" cy="2057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3" name="Arco 32">
                  <a:extLst>
                    <a:ext uri="{FF2B5EF4-FFF2-40B4-BE49-F238E27FC236}">
                      <a16:creationId xmlns:a16="http://schemas.microsoft.com/office/drawing/2014/main" id="{24635F49-E3E2-470C-A5CC-7020AD2F8BE4}"/>
                    </a:ext>
                  </a:extLst>
                </p:cNvPr>
                <p:cNvSpPr/>
                <p:nvPr/>
              </p:nvSpPr>
              <p:spPr>
                <a:xfrm rot="18584876" flipH="1">
                  <a:off x="5909131" y="3500201"/>
                  <a:ext cx="338661" cy="327173"/>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grpSp>
        </p:grpSp>
        <p:pic>
          <p:nvPicPr>
            <p:cNvPr id="21" name="Imagen 20">
              <a:extLst>
                <a:ext uri="{FF2B5EF4-FFF2-40B4-BE49-F238E27FC236}">
                  <a16:creationId xmlns:a16="http://schemas.microsoft.com/office/drawing/2014/main" id="{3AEEA54B-3D87-4B85-934B-7DA6333031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2259" t="7310" r="67866" b="53140"/>
            <a:stretch/>
          </p:blipFill>
          <p:spPr>
            <a:xfrm>
              <a:off x="340015" y="88760"/>
              <a:ext cx="1211376" cy="2126065"/>
            </a:xfrm>
            <a:prstGeom prst="rect">
              <a:avLst/>
            </a:prstGeom>
          </p:spPr>
        </p:pic>
        <p:pic>
          <p:nvPicPr>
            <p:cNvPr id="24" name="Imagen 23">
              <a:extLst>
                <a:ext uri="{FF2B5EF4-FFF2-40B4-BE49-F238E27FC236}">
                  <a16:creationId xmlns:a16="http://schemas.microsoft.com/office/drawing/2014/main" id="{326413E5-0741-42BD-BBBC-688A3892CF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2859" t="16414" r="33932" b="51880"/>
            <a:stretch/>
          </p:blipFill>
          <p:spPr>
            <a:xfrm>
              <a:off x="6352565" y="176999"/>
              <a:ext cx="1620362" cy="1704324"/>
            </a:xfrm>
            <a:prstGeom prst="rect">
              <a:avLst/>
            </a:prstGeom>
          </p:spPr>
        </p:pic>
      </p:grpSp>
      <p:sp>
        <p:nvSpPr>
          <p:cNvPr id="12" name="Título 11">
            <a:extLst>
              <a:ext uri="{FF2B5EF4-FFF2-40B4-BE49-F238E27FC236}">
                <a16:creationId xmlns:a16="http://schemas.microsoft.com/office/drawing/2014/main" id="{1D2E59B6-5AFE-48FE-A331-306A7D680E02}"/>
              </a:ext>
            </a:extLst>
          </p:cNvPr>
          <p:cNvSpPr>
            <a:spLocks noGrp="1"/>
          </p:cNvSpPr>
          <p:nvPr>
            <p:ph type="title"/>
          </p:nvPr>
        </p:nvSpPr>
        <p:spPr>
          <a:xfrm>
            <a:off x="423471" y="18158"/>
            <a:ext cx="10515600" cy="1325563"/>
          </a:xfrm>
        </p:spPr>
        <p:txBody>
          <a:bodyPr/>
          <a:lstStyle/>
          <a:p>
            <a:r>
              <a:rPr lang="es-ES" dirty="0"/>
              <a:t>Diagnóstico</a:t>
            </a:r>
            <a:endParaRPr lang="es-CO" dirty="0"/>
          </a:p>
        </p:txBody>
      </p:sp>
    </p:spTree>
    <p:extLst>
      <p:ext uri="{BB962C8B-B14F-4D97-AF65-F5344CB8AC3E}">
        <p14:creationId xmlns:p14="http://schemas.microsoft.com/office/powerpoint/2010/main" val="4045306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23C8B-F52D-444E-A0EB-64021C789D92}"/>
              </a:ext>
            </a:extLst>
          </p:cNvPr>
          <p:cNvSpPr>
            <a:spLocks noGrp="1"/>
          </p:cNvSpPr>
          <p:nvPr>
            <p:ph type="title"/>
          </p:nvPr>
        </p:nvSpPr>
        <p:spPr>
          <a:xfrm>
            <a:off x="435864" y="143792"/>
            <a:ext cx="10515600" cy="1325563"/>
          </a:xfrm>
        </p:spPr>
        <p:txBody>
          <a:bodyPr/>
          <a:lstStyle/>
          <a:p>
            <a:r>
              <a:rPr lang="es-MX" dirty="0">
                <a:latin typeface="Montserrat" panose="00000500000000000000" pitchFamily="2" charset="0"/>
              </a:rPr>
              <a:t>Tratamiento VPPB canal posterior</a:t>
            </a:r>
            <a:endParaRPr lang="es-CO" dirty="0">
              <a:latin typeface="Montserrat" panose="00000500000000000000" pitchFamily="2" charset="0"/>
            </a:endParaRPr>
          </a:p>
        </p:txBody>
      </p:sp>
      <p:sp>
        <p:nvSpPr>
          <p:cNvPr id="3" name="Marcador de contenido 2">
            <a:extLst>
              <a:ext uri="{FF2B5EF4-FFF2-40B4-BE49-F238E27FC236}">
                <a16:creationId xmlns:a16="http://schemas.microsoft.com/office/drawing/2014/main" id="{0A2B8318-4262-4438-B507-7766E6E9A129}"/>
              </a:ext>
            </a:extLst>
          </p:cNvPr>
          <p:cNvSpPr>
            <a:spLocks noGrp="1"/>
          </p:cNvSpPr>
          <p:nvPr>
            <p:ph idx="1"/>
          </p:nvPr>
        </p:nvSpPr>
        <p:spPr>
          <a:xfrm>
            <a:off x="1056369" y="1407076"/>
            <a:ext cx="10667997" cy="2090392"/>
          </a:xfrm>
        </p:spPr>
        <p:txBody>
          <a:bodyPr>
            <a:normAutofit/>
          </a:bodyPr>
          <a:lstStyle/>
          <a:p>
            <a:pPr algn="just">
              <a:lnSpc>
                <a:spcPct val="100000"/>
              </a:lnSpc>
            </a:pPr>
            <a:r>
              <a:rPr lang="es-CO" sz="2400" dirty="0">
                <a:solidFill>
                  <a:srgbClr val="142B48"/>
                </a:solidFill>
              </a:rPr>
              <a:t>Consiste en extraer la </a:t>
            </a:r>
            <a:r>
              <a:rPr lang="es-ES" sz="2400" dirty="0" err="1">
                <a:solidFill>
                  <a:srgbClr val="142B48"/>
                </a:solidFill>
              </a:rPr>
              <a:t>otoconia</a:t>
            </a:r>
            <a:r>
              <a:rPr lang="es-ES" sz="2400" dirty="0">
                <a:solidFill>
                  <a:srgbClr val="142B48"/>
                </a:solidFill>
              </a:rPr>
              <a:t> del canal al que se han trasladado y reposicionarla en el utrículo.</a:t>
            </a:r>
          </a:p>
          <a:p>
            <a:pPr algn="just">
              <a:lnSpc>
                <a:spcPct val="100000"/>
              </a:lnSpc>
            </a:pPr>
            <a:r>
              <a:rPr lang="es-ES" sz="2400" dirty="0">
                <a:solidFill>
                  <a:srgbClr val="142B48"/>
                </a:solidFill>
              </a:rPr>
              <a:t>Se realiza inmediatamente después de la identificación del lado afectado.</a:t>
            </a:r>
          </a:p>
          <a:p>
            <a:pPr marL="457200" lvl="1" indent="0" algn="just">
              <a:lnSpc>
                <a:spcPct val="100000"/>
              </a:lnSpc>
              <a:buNone/>
            </a:pPr>
            <a:endParaRPr lang="es-ES" sz="2400" dirty="0">
              <a:solidFill>
                <a:srgbClr val="142B48"/>
              </a:solidFill>
            </a:endParaRPr>
          </a:p>
          <a:p>
            <a:pPr algn="just">
              <a:lnSpc>
                <a:spcPct val="100000"/>
              </a:lnSpc>
            </a:pPr>
            <a:endParaRPr lang="es-CO" sz="2400" dirty="0">
              <a:solidFill>
                <a:srgbClr val="142B48"/>
              </a:solidFill>
            </a:endParaRPr>
          </a:p>
        </p:txBody>
      </p:sp>
      <p:sp>
        <p:nvSpPr>
          <p:cNvPr id="4" name="Rehabilitación…">
            <a:extLst>
              <a:ext uri="{FF2B5EF4-FFF2-40B4-BE49-F238E27FC236}">
                <a16:creationId xmlns:a16="http://schemas.microsoft.com/office/drawing/2014/main" id="{649B21D0-374C-4EB4-8548-3DE7E2A24567}"/>
              </a:ext>
            </a:extLst>
          </p:cNvPr>
          <p:cNvSpPr/>
          <p:nvPr/>
        </p:nvSpPr>
        <p:spPr>
          <a:xfrm>
            <a:off x="8810822" y="2979971"/>
            <a:ext cx="2324809" cy="1828644"/>
          </a:xfrm>
          <a:prstGeom prst="ellipse">
            <a:avLst/>
          </a:prstGeom>
          <a:solidFill>
            <a:srgbClr val="152B48">
              <a:alpha val="93296"/>
            </a:srgbClr>
          </a:solidFill>
          <a:ln w="12700">
            <a:miter lim="400000"/>
          </a:ln>
          <a:effectLst>
            <a:glow rad="63500">
              <a:schemeClr val="accent5">
                <a:satMod val="175000"/>
                <a:alpha val="40000"/>
              </a:schemeClr>
            </a:glow>
            <a:outerShdw blurRad="50800" dist="38100" dir="5400000" algn="t"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lgn="ctr">
              <a:defRPr sz="3700" b="0">
                <a:solidFill>
                  <a:srgbClr val="FFFFFF"/>
                </a:solidFill>
                <a:latin typeface="Avenir Next Demi Bold"/>
                <a:ea typeface="Avenir Next Demi Bold"/>
                <a:cs typeface="Avenir Next Demi Bold"/>
                <a:sym typeface="Avenir Next Demi Bold"/>
              </a:defRPr>
            </a:pPr>
            <a:r>
              <a:rPr lang="es-CO" sz="3000" dirty="0" err="1">
                <a:effectLst>
                  <a:outerShdw blurRad="38100" dist="38100" dir="2700000" algn="tl">
                    <a:srgbClr val="000000">
                      <a:alpha val="43137"/>
                    </a:srgbClr>
                  </a:outerShdw>
                </a:effectLst>
                <a:latin typeface="Montserrat" panose="00000500000000000000" pitchFamily="2" charset="0"/>
              </a:rPr>
              <a:t>Epley</a:t>
            </a:r>
            <a:endParaRPr sz="3000" dirty="0">
              <a:effectLst>
                <a:outerShdw blurRad="38100" dist="38100" dir="2700000" algn="tl">
                  <a:srgbClr val="000000">
                    <a:alpha val="43137"/>
                  </a:srgbClr>
                </a:outerShdw>
              </a:effectLst>
              <a:latin typeface="Montserrat" panose="00000500000000000000" pitchFamily="2" charset="0"/>
            </a:endParaRPr>
          </a:p>
        </p:txBody>
      </p:sp>
      <p:sp>
        <p:nvSpPr>
          <p:cNvPr id="5" name="Rectángulo 4">
            <a:extLst>
              <a:ext uri="{FF2B5EF4-FFF2-40B4-BE49-F238E27FC236}">
                <a16:creationId xmlns:a16="http://schemas.microsoft.com/office/drawing/2014/main" id="{58D304A3-92F3-47EC-92B4-8DCE6BF0CE70}"/>
              </a:ext>
            </a:extLst>
          </p:cNvPr>
          <p:cNvSpPr/>
          <p:nvPr/>
        </p:nvSpPr>
        <p:spPr>
          <a:xfrm>
            <a:off x="5553843" y="5182193"/>
            <a:ext cx="5397621" cy="707886"/>
          </a:xfrm>
          <a:prstGeom prst="rect">
            <a:avLst/>
          </a:prstGeom>
        </p:spPr>
        <p:txBody>
          <a:bodyPr wrap="square">
            <a:spAutoFit/>
          </a:bodyPr>
          <a:lstStyle/>
          <a:p>
            <a:pPr algn="ctr"/>
            <a:r>
              <a:rPr lang="es-MX" sz="2000" b="1" dirty="0">
                <a:solidFill>
                  <a:srgbClr val="00ABA7"/>
                </a:solidFill>
                <a:latin typeface="Montserrat" panose="00000500000000000000" pitchFamily="2" charset="0"/>
              </a:rPr>
              <a:t>La tasa de éxito de Semont y la maniobra de Epley es del 90%. </a:t>
            </a:r>
            <a:endParaRPr lang="es-CO" sz="2000" b="1" dirty="0">
              <a:solidFill>
                <a:srgbClr val="00ABA7"/>
              </a:solidFill>
              <a:latin typeface="Montserrat" panose="00000500000000000000" pitchFamily="2" charset="0"/>
            </a:endParaRPr>
          </a:p>
        </p:txBody>
      </p:sp>
      <p:sp>
        <p:nvSpPr>
          <p:cNvPr id="6" name="Rehabilitación…">
            <a:extLst>
              <a:ext uri="{FF2B5EF4-FFF2-40B4-BE49-F238E27FC236}">
                <a16:creationId xmlns:a16="http://schemas.microsoft.com/office/drawing/2014/main" id="{E6543B50-851D-4FEE-BAD7-62765A8E3D6E}"/>
              </a:ext>
            </a:extLst>
          </p:cNvPr>
          <p:cNvSpPr/>
          <p:nvPr/>
        </p:nvSpPr>
        <p:spPr>
          <a:xfrm>
            <a:off x="5577833" y="2979971"/>
            <a:ext cx="2324809" cy="1828644"/>
          </a:xfrm>
          <a:prstGeom prst="ellipse">
            <a:avLst/>
          </a:prstGeom>
          <a:solidFill>
            <a:srgbClr val="152B48">
              <a:alpha val="93296"/>
            </a:srgbClr>
          </a:solidFill>
          <a:ln w="12700">
            <a:miter lim="400000"/>
          </a:ln>
          <a:effectLst>
            <a:glow rad="63500">
              <a:schemeClr val="accent5">
                <a:satMod val="175000"/>
                <a:alpha val="40000"/>
              </a:schemeClr>
            </a:glow>
            <a:outerShdw blurRad="50800" dist="38100" dir="5400000" algn="t"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lgn="ctr">
              <a:defRPr sz="3700" b="0">
                <a:solidFill>
                  <a:srgbClr val="FFFFFF"/>
                </a:solidFill>
                <a:latin typeface="Avenir Next Demi Bold"/>
                <a:ea typeface="Avenir Next Demi Bold"/>
                <a:cs typeface="Avenir Next Demi Bold"/>
                <a:sym typeface="Avenir Next Demi Bold"/>
              </a:defRPr>
            </a:pPr>
            <a:r>
              <a:rPr lang="es-CO" sz="3000" dirty="0" err="1">
                <a:effectLst>
                  <a:outerShdw blurRad="38100" dist="38100" dir="2700000" algn="tl">
                    <a:srgbClr val="000000">
                      <a:alpha val="43137"/>
                    </a:srgbClr>
                  </a:outerShdw>
                </a:effectLst>
                <a:latin typeface="Montserrat" panose="00000500000000000000" pitchFamily="2" charset="0"/>
              </a:rPr>
              <a:t>Semont</a:t>
            </a:r>
            <a:endParaRPr sz="3000" dirty="0">
              <a:effectLst>
                <a:outerShdw blurRad="38100" dist="38100" dir="2700000" algn="tl">
                  <a:srgbClr val="000000">
                    <a:alpha val="43137"/>
                  </a:srgbClr>
                </a:outerShdw>
              </a:effectLst>
              <a:latin typeface="Montserrat" panose="00000500000000000000" pitchFamily="2" charset="0"/>
            </a:endParaRPr>
          </a:p>
        </p:txBody>
      </p:sp>
      <p:sp>
        <p:nvSpPr>
          <p:cNvPr id="9" name="Rectángulo 8">
            <a:extLst>
              <a:ext uri="{FF2B5EF4-FFF2-40B4-BE49-F238E27FC236}">
                <a16:creationId xmlns:a16="http://schemas.microsoft.com/office/drawing/2014/main" id="{AC944A4E-91F8-4D3E-9710-D72574C5DD21}"/>
              </a:ext>
            </a:extLst>
          </p:cNvPr>
          <p:cNvSpPr/>
          <p:nvPr/>
        </p:nvSpPr>
        <p:spPr>
          <a:xfrm>
            <a:off x="5693664" y="6263657"/>
            <a:ext cx="6201025" cy="461665"/>
          </a:xfrm>
          <a:prstGeom prst="rect">
            <a:avLst/>
          </a:prstGeom>
        </p:spPr>
        <p:txBody>
          <a:bodyPr wrap="square">
            <a:spAutoFit/>
          </a:bodyPr>
          <a:lstStyle/>
          <a:p>
            <a:pPr algn="r"/>
            <a:r>
              <a:rPr lang="es-CO" sz="1200" i="1" dirty="0">
                <a:solidFill>
                  <a:srgbClr val="142B48"/>
                </a:solidFill>
                <a:latin typeface="Montserrat" panose="00000500000000000000" pitchFamily="2" charset="0"/>
                <a:cs typeface="Arial" panose="020B0604020202020204" pitchFamily="34" charset="0"/>
              </a:rPr>
              <a:t>Renato V. , Pedro M., Francisco Z., et al. </a:t>
            </a:r>
            <a:r>
              <a:rPr lang="es-CO" sz="1200" i="1" dirty="0" err="1">
                <a:solidFill>
                  <a:srgbClr val="142B48"/>
                </a:solidFill>
                <a:latin typeface="Montserrat" panose="00000500000000000000" pitchFamily="2" charset="0"/>
                <a:cs typeface="Arial" panose="020B0604020202020204" pitchFamily="34" charset="0"/>
              </a:rPr>
              <a:t>The</a:t>
            </a:r>
            <a:r>
              <a:rPr lang="es-CO" sz="1200" i="1" dirty="0">
                <a:solidFill>
                  <a:srgbClr val="142B48"/>
                </a:solidFill>
                <a:latin typeface="Montserrat" panose="00000500000000000000" pitchFamily="2" charset="0"/>
                <a:cs typeface="Arial" panose="020B0604020202020204" pitchFamily="34" charset="0"/>
              </a:rPr>
              <a:t> New </a:t>
            </a:r>
            <a:r>
              <a:rPr lang="es-CO" sz="1200" i="1" dirty="0" err="1">
                <a:solidFill>
                  <a:srgbClr val="142B48"/>
                </a:solidFill>
                <a:latin typeface="Montserrat" panose="00000500000000000000" pitchFamily="2" charset="0"/>
                <a:cs typeface="Arial" panose="020B0604020202020204" pitchFamily="34" charset="0"/>
              </a:rPr>
              <a:t>Neurotology</a:t>
            </a:r>
            <a:r>
              <a:rPr lang="es-CO" sz="1200" i="1" dirty="0">
                <a:solidFill>
                  <a:srgbClr val="142B48"/>
                </a:solidFill>
                <a:latin typeface="Montserrat" panose="00000500000000000000" pitchFamily="2" charset="0"/>
                <a:cs typeface="Arial" panose="020B0604020202020204" pitchFamily="34" charset="0"/>
              </a:rPr>
              <a:t>. A </a:t>
            </a:r>
            <a:r>
              <a:rPr lang="es-CO" sz="1200" i="1" dirty="0" err="1">
                <a:solidFill>
                  <a:srgbClr val="142B48"/>
                </a:solidFill>
                <a:latin typeface="Montserrat" panose="00000500000000000000" pitchFamily="2" charset="0"/>
                <a:cs typeface="Arial" panose="020B0604020202020204" pitchFamily="34" charset="0"/>
              </a:rPr>
              <a:t>Comprehensive</a:t>
            </a:r>
            <a:r>
              <a:rPr lang="es-CO" sz="1200" i="1" dirty="0">
                <a:solidFill>
                  <a:srgbClr val="142B48"/>
                </a:solidFill>
                <a:latin typeface="Montserrat" panose="00000500000000000000" pitchFamily="2" charset="0"/>
                <a:cs typeface="Arial" panose="020B0604020202020204" pitchFamily="34" charset="0"/>
              </a:rPr>
              <a:t> </a:t>
            </a:r>
            <a:r>
              <a:rPr lang="es-CO" sz="1200" i="1" dirty="0" err="1">
                <a:solidFill>
                  <a:srgbClr val="142B48"/>
                </a:solidFill>
                <a:latin typeface="Montserrat" panose="00000500000000000000" pitchFamily="2" charset="0"/>
                <a:cs typeface="Arial" panose="020B0604020202020204" pitchFamily="34" charset="0"/>
              </a:rPr>
              <a:t>Clinical</a:t>
            </a:r>
            <a:r>
              <a:rPr lang="es-CO" sz="1200" i="1" dirty="0">
                <a:solidFill>
                  <a:srgbClr val="142B48"/>
                </a:solidFill>
                <a:latin typeface="Montserrat" panose="00000500000000000000" pitchFamily="2" charset="0"/>
                <a:cs typeface="Arial" panose="020B0604020202020204" pitchFamily="34" charset="0"/>
              </a:rPr>
              <a:t> </a:t>
            </a:r>
            <a:r>
              <a:rPr lang="es-CO" sz="1200" i="1" dirty="0" err="1">
                <a:solidFill>
                  <a:srgbClr val="142B48"/>
                </a:solidFill>
                <a:latin typeface="Montserrat" panose="00000500000000000000" pitchFamily="2" charset="0"/>
                <a:cs typeface="Arial" panose="020B0604020202020204" pitchFamily="34" charset="0"/>
              </a:rPr>
              <a:t>Guide</a:t>
            </a:r>
            <a:r>
              <a:rPr lang="es-CO" sz="1200" i="1" dirty="0">
                <a:solidFill>
                  <a:srgbClr val="142B48"/>
                </a:solidFill>
                <a:latin typeface="Montserrat" panose="00000500000000000000" pitchFamily="2" charset="0"/>
                <a:cs typeface="Arial" panose="020B0604020202020204" pitchFamily="34" charset="0"/>
              </a:rPr>
              <a:t>. Springer. 2019.  </a:t>
            </a:r>
          </a:p>
        </p:txBody>
      </p:sp>
    </p:spTree>
    <p:extLst>
      <p:ext uri="{BB962C8B-B14F-4D97-AF65-F5344CB8AC3E}">
        <p14:creationId xmlns:p14="http://schemas.microsoft.com/office/powerpoint/2010/main" val="4125318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23CE1FB-802E-4200-B0B1-F89A585989C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74" t="1" r="33000" b="44969"/>
          <a:stretch/>
        </p:blipFill>
        <p:spPr>
          <a:xfrm>
            <a:off x="3860567" y="970289"/>
            <a:ext cx="8079699" cy="2955370"/>
          </a:xfrm>
          <a:prstGeom prst="rect">
            <a:avLst/>
          </a:prstGeom>
        </p:spPr>
      </p:pic>
      <p:sp>
        <p:nvSpPr>
          <p:cNvPr id="3" name="Título 1">
            <a:extLst>
              <a:ext uri="{FF2B5EF4-FFF2-40B4-BE49-F238E27FC236}">
                <a16:creationId xmlns:a16="http://schemas.microsoft.com/office/drawing/2014/main" id="{3774F7CD-6FBF-4034-9ACC-3C5B4DBD5207}"/>
              </a:ext>
            </a:extLst>
          </p:cNvPr>
          <p:cNvSpPr>
            <a:spLocks noGrp="1"/>
          </p:cNvSpPr>
          <p:nvPr>
            <p:ph type="title"/>
          </p:nvPr>
        </p:nvSpPr>
        <p:spPr>
          <a:xfrm>
            <a:off x="472989" y="163957"/>
            <a:ext cx="10515600" cy="1325563"/>
          </a:xfrm>
        </p:spPr>
        <p:txBody>
          <a:bodyPr/>
          <a:lstStyle/>
          <a:p>
            <a:r>
              <a:rPr lang="es-ES" dirty="0">
                <a:latin typeface="Montserrat" panose="00000500000000000000" pitchFamily="2" charset="0"/>
              </a:rPr>
              <a:t>Maniobra de </a:t>
            </a:r>
            <a:r>
              <a:rPr lang="es-ES" dirty="0" err="1">
                <a:latin typeface="Montserrat" panose="00000500000000000000" pitchFamily="2" charset="0"/>
              </a:rPr>
              <a:t>Epley</a:t>
            </a:r>
            <a:endParaRPr lang="es-CO" dirty="0">
              <a:latin typeface="Montserrat" panose="00000500000000000000" pitchFamily="2" charset="0"/>
            </a:endParaRPr>
          </a:p>
        </p:txBody>
      </p:sp>
      <p:pic>
        <p:nvPicPr>
          <p:cNvPr id="4" name="Imagen 3">
            <a:extLst>
              <a:ext uri="{FF2B5EF4-FFF2-40B4-BE49-F238E27FC236}">
                <a16:creationId xmlns:a16="http://schemas.microsoft.com/office/drawing/2014/main" id="{B88E3354-2C2B-4F9D-B5E4-EF9EDA93AC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6347" t="1" b="49144"/>
          <a:stretch/>
        </p:blipFill>
        <p:spPr>
          <a:xfrm>
            <a:off x="4561474" y="4078308"/>
            <a:ext cx="3769954" cy="2496478"/>
          </a:xfrm>
          <a:prstGeom prst="rect">
            <a:avLst/>
          </a:prstGeom>
        </p:spPr>
      </p:pic>
      <p:pic>
        <p:nvPicPr>
          <p:cNvPr id="5" name="Imagen 4">
            <a:extLst>
              <a:ext uri="{FF2B5EF4-FFF2-40B4-BE49-F238E27FC236}">
                <a16:creationId xmlns:a16="http://schemas.microsoft.com/office/drawing/2014/main" id="{E169A51E-8EE4-444B-A62D-DCA47D26B9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75" t="52531" r="66062" b="1220"/>
          <a:stretch/>
        </p:blipFill>
        <p:spPr>
          <a:xfrm>
            <a:off x="8422046" y="4078308"/>
            <a:ext cx="3769954" cy="2324912"/>
          </a:xfrm>
          <a:prstGeom prst="rect">
            <a:avLst/>
          </a:prstGeom>
        </p:spPr>
      </p:pic>
    </p:spTree>
    <p:extLst>
      <p:ext uri="{BB962C8B-B14F-4D97-AF65-F5344CB8AC3E}">
        <p14:creationId xmlns:p14="http://schemas.microsoft.com/office/powerpoint/2010/main" val="3040994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23CE1FB-802E-4200-B0B1-F89A585989C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7338" t="48172" b="1219"/>
          <a:stretch/>
        </p:blipFill>
        <p:spPr>
          <a:xfrm>
            <a:off x="4613266" y="3784995"/>
            <a:ext cx="7188320" cy="2544026"/>
          </a:xfrm>
          <a:prstGeom prst="rect">
            <a:avLst/>
          </a:prstGeom>
        </p:spPr>
      </p:pic>
      <p:pic>
        <p:nvPicPr>
          <p:cNvPr id="7" name="Imagen 6">
            <a:extLst>
              <a:ext uri="{FF2B5EF4-FFF2-40B4-BE49-F238E27FC236}">
                <a16:creationId xmlns:a16="http://schemas.microsoft.com/office/drawing/2014/main" id="{54353147-69AB-41CF-B7DD-DE0D1F2F75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6347" t="1" b="49144"/>
          <a:stretch/>
        </p:blipFill>
        <p:spPr>
          <a:xfrm>
            <a:off x="4211023" y="932522"/>
            <a:ext cx="3769954" cy="2496478"/>
          </a:xfrm>
          <a:prstGeom prst="rect">
            <a:avLst/>
          </a:prstGeom>
        </p:spPr>
      </p:pic>
      <p:pic>
        <p:nvPicPr>
          <p:cNvPr id="9" name="Imagen 8">
            <a:extLst>
              <a:ext uri="{FF2B5EF4-FFF2-40B4-BE49-F238E27FC236}">
                <a16:creationId xmlns:a16="http://schemas.microsoft.com/office/drawing/2014/main" id="{E80A891B-3E60-4952-8143-AD6535674B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75" t="52531" r="66062" b="1220"/>
          <a:stretch/>
        </p:blipFill>
        <p:spPr>
          <a:xfrm>
            <a:off x="8422046" y="1104088"/>
            <a:ext cx="3769954" cy="2324912"/>
          </a:xfrm>
          <a:prstGeom prst="rect">
            <a:avLst/>
          </a:prstGeom>
        </p:spPr>
      </p:pic>
      <p:sp>
        <p:nvSpPr>
          <p:cNvPr id="10" name="Título 1">
            <a:extLst>
              <a:ext uri="{FF2B5EF4-FFF2-40B4-BE49-F238E27FC236}">
                <a16:creationId xmlns:a16="http://schemas.microsoft.com/office/drawing/2014/main" id="{CE18EE4A-CC61-40A6-9E48-75635A7150EE}"/>
              </a:ext>
            </a:extLst>
          </p:cNvPr>
          <p:cNvSpPr>
            <a:spLocks noGrp="1"/>
          </p:cNvSpPr>
          <p:nvPr>
            <p:ph type="title"/>
          </p:nvPr>
        </p:nvSpPr>
        <p:spPr>
          <a:xfrm>
            <a:off x="545592" y="32842"/>
            <a:ext cx="12694920" cy="1325563"/>
          </a:xfrm>
        </p:spPr>
        <p:txBody>
          <a:bodyPr/>
          <a:lstStyle/>
          <a:p>
            <a:r>
              <a:rPr lang="es-ES" dirty="0">
                <a:latin typeface="Montserrat" panose="00000500000000000000" pitchFamily="2" charset="0"/>
              </a:rPr>
              <a:t>Maniobra de </a:t>
            </a:r>
            <a:r>
              <a:rPr lang="es-ES" dirty="0" err="1">
                <a:latin typeface="Montserrat" panose="00000500000000000000" pitchFamily="2" charset="0"/>
              </a:rPr>
              <a:t>Epley</a:t>
            </a:r>
            <a:endParaRPr lang="es-CO" dirty="0">
              <a:latin typeface="Montserrat" panose="00000500000000000000" pitchFamily="2" charset="0"/>
            </a:endParaRPr>
          </a:p>
        </p:txBody>
      </p:sp>
    </p:spTree>
    <p:extLst>
      <p:ext uri="{BB962C8B-B14F-4D97-AF65-F5344CB8AC3E}">
        <p14:creationId xmlns:p14="http://schemas.microsoft.com/office/powerpoint/2010/main" val="2033031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1E986A-2272-438B-8EB8-4B544D0F4FC9}"/>
              </a:ext>
            </a:extLst>
          </p:cNvPr>
          <p:cNvSpPr>
            <a:spLocks noGrp="1"/>
          </p:cNvSpPr>
          <p:nvPr>
            <p:ph type="title"/>
          </p:nvPr>
        </p:nvSpPr>
        <p:spPr>
          <a:xfrm>
            <a:off x="641180" y="153192"/>
            <a:ext cx="10515600" cy="1325563"/>
          </a:xfrm>
        </p:spPr>
        <p:txBody>
          <a:bodyPr/>
          <a:lstStyle/>
          <a:p>
            <a:r>
              <a:rPr lang="es-ES" dirty="0"/>
              <a:t>Maniobra de </a:t>
            </a:r>
            <a:br>
              <a:rPr lang="es-ES" dirty="0"/>
            </a:br>
            <a:r>
              <a:rPr lang="es-ES" dirty="0" err="1"/>
              <a:t>Semont</a:t>
            </a:r>
            <a:endParaRPr lang="es-CO" dirty="0"/>
          </a:p>
        </p:txBody>
      </p:sp>
      <p:sp>
        <p:nvSpPr>
          <p:cNvPr id="3" name="Marcador de contenido 2">
            <a:extLst>
              <a:ext uri="{FF2B5EF4-FFF2-40B4-BE49-F238E27FC236}">
                <a16:creationId xmlns:a16="http://schemas.microsoft.com/office/drawing/2014/main" id="{938F12E8-9D76-41FE-922A-314864CEFEDB}"/>
              </a:ext>
            </a:extLst>
          </p:cNvPr>
          <p:cNvSpPr>
            <a:spLocks noGrp="1"/>
          </p:cNvSpPr>
          <p:nvPr>
            <p:ph sz="half" idx="2"/>
          </p:nvPr>
        </p:nvSpPr>
        <p:spPr>
          <a:xfrm>
            <a:off x="114076" y="1631947"/>
            <a:ext cx="6178945" cy="4351338"/>
          </a:xfrm>
        </p:spPr>
        <p:txBody>
          <a:bodyPr>
            <a:normAutofit/>
          </a:bodyPr>
          <a:lstStyle/>
          <a:p>
            <a:pPr lvl="1"/>
            <a:r>
              <a:rPr lang="es-CO" sz="1800" dirty="0"/>
              <a:t>Sentado </a:t>
            </a:r>
            <a:r>
              <a:rPr lang="es-CO" sz="1800" dirty="0">
                <a:sym typeface="Wingdings" panose="05000000000000000000" pitchFamily="2" charset="2"/>
              </a:rPr>
              <a:t> se acuesta /cabeza gire 45° hacia arriba : 5´.</a:t>
            </a:r>
          </a:p>
          <a:p>
            <a:pPr lvl="1"/>
            <a:r>
              <a:rPr lang="es-CO" sz="1800" dirty="0">
                <a:sym typeface="Wingdings" panose="05000000000000000000" pitchFamily="2" charset="2"/>
              </a:rPr>
              <a:t>Se mueve el tronco 180°.</a:t>
            </a:r>
          </a:p>
          <a:p>
            <a:pPr lvl="1"/>
            <a:r>
              <a:rPr lang="es-CO" sz="1800" dirty="0">
                <a:sym typeface="Wingdings" panose="05000000000000000000" pitchFamily="2" charset="2"/>
              </a:rPr>
              <a:t>Cabeza permanece con giro 45° hacia abajo.</a:t>
            </a:r>
          </a:p>
          <a:p>
            <a:pPr lvl="2">
              <a:buFont typeface="Wingdings" pitchFamily="2" charset="2"/>
              <a:buChar char="§"/>
            </a:pPr>
            <a:r>
              <a:rPr lang="es-CO" sz="1600" dirty="0">
                <a:sym typeface="Wingdings" panose="05000000000000000000" pitchFamily="2" charset="2"/>
              </a:rPr>
              <a:t>Segundos: vértigo + nistagmo.</a:t>
            </a:r>
          </a:p>
          <a:p>
            <a:pPr lvl="1"/>
            <a:r>
              <a:rPr lang="es-CO" sz="1800" dirty="0">
                <a:sym typeface="Wingdings" panose="05000000000000000000" pitchFamily="2" charset="2"/>
              </a:rPr>
              <a:t>A los 5´ se sienta.</a:t>
            </a:r>
          </a:p>
          <a:p>
            <a:pPr lvl="1"/>
            <a:r>
              <a:rPr lang="es-CO" sz="1800" dirty="0">
                <a:sym typeface="Wingdings" panose="05000000000000000000" pitchFamily="2" charset="2"/>
              </a:rPr>
              <a:t>Permanece sentado 5´.</a:t>
            </a:r>
          </a:p>
          <a:p>
            <a:pPr lvl="1"/>
            <a:endParaRPr lang="es-CO" sz="1800" dirty="0"/>
          </a:p>
          <a:p>
            <a:pPr marL="457200" lvl="1" indent="0">
              <a:buNone/>
            </a:pPr>
            <a:endParaRPr lang="es-CO" sz="1800" dirty="0"/>
          </a:p>
        </p:txBody>
      </p:sp>
      <p:pic>
        <p:nvPicPr>
          <p:cNvPr id="7" name="Imagen 6">
            <a:extLst>
              <a:ext uri="{FF2B5EF4-FFF2-40B4-BE49-F238E27FC236}">
                <a16:creationId xmlns:a16="http://schemas.microsoft.com/office/drawing/2014/main" id="{466C5817-922F-41A9-BB39-175FF21C1C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3021" y="0"/>
            <a:ext cx="5980176" cy="6858000"/>
          </a:xfrm>
          <a:prstGeom prst="rect">
            <a:avLst/>
          </a:prstGeom>
        </p:spPr>
      </p:pic>
    </p:spTree>
    <p:extLst>
      <p:ext uri="{BB962C8B-B14F-4D97-AF65-F5344CB8AC3E}">
        <p14:creationId xmlns:p14="http://schemas.microsoft.com/office/powerpoint/2010/main" val="2543872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69A73EB1-DDE8-457D-B69A-D2F86B5747CE}"/>
              </a:ext>
            </a:extLst>
          </p:cNvPr>
          <p:cNvSpPr>
            <a:spLocks noGrp="1"/>
          </p:cNvSpPr>
          <p:nvPr>
            <p:ph type="title"/>
          </p:nvPr>
        </p:nvSpPr>
        <p:spPr>
          <a:xfrm>
            <a:off x="472440" y="68050"/>
            <a:ext cx="10515600" cy="1325563"/>
          </a:xfrm>
        </p:spPr>
        <p:txBody>
          <a:bodyPr/>
          <a:lstStyle/>
          <a:p>
            <a:r>
              <a:rPr lang="es-ES" dirty="0">
                <a:latin typeface="Montserrat" panose="00000500000000000000" pitchFamily="2" charset="0"/>
              </a:rPr>
              <a:t>VPPB canal lateral</a:t>
            </a:r>
            <a:endParaRPr lang="es-CO" dirty="0">
              <a:latin typeface="Montserrat" panose="00000500000000000000" pitchFamily="2" charset="0"/>
            </a:endParaRPr>
          </a:p>
        </p:txBody>
      </p:sp>
      <p:sp>
        <p:nvSpPr>
          <p:cNvPr id="5" name="Marcador de contenido 4">
            <a:extLst>
              <a:ext uri="{FF2B5EF4-FFF2-40B4-BE49-F238E27FC236}">
                <a16:creationId xmlns:a16="http://schemas.microsoft.com/office/drawing/2014/main" id="{541C41A7-350C-4A45-B8B3-E3C469B3A993}"/>
              </a:ext>
            </a:extLst>
          </p:cNvPr>
          <p:cNvSpPr>
            <a:spLocks noGrp="1"/>
          </p:cNvSpPr>
          <p:nvPr>
            <p:ph sz="half" idx="2"/>
          </p:nvPr>
        </p:nvSpPr>
        <p:spPr>
          <a:xfrm>
            <a:off x="724155" y="1305898"/>
            <a:ext cx="10724133" cy="4351338"/>
          </a:xfrm>
        </p:spPr>
        <p:txBody>
          <a:bodyPr>
            <a:normAutofit/>
          </a:bodyPr>
          <a:lstStyle/>
          <a:p>
            <a:pPr lvl="1" algn="just">
              <a:lnSpc>
                <a:spcPct val="100000"/>
              </a:lnSpc>
            </a:pPr>
            <a:r>
              <a:rPr lang="es-MX" dirty="0"/>
              <a:t>El paciente experimenta su primer ataque girando hacia los lados mientras duerme.</a:t>
            </a:r>
          </a:p>
          <a:p>
            <a:pPr lvl="1" algn="just">
              <a:lnSpc>
                <a:spcPct val="100000"/>
              </a:lnSpc>
            </a:pPr>
            <a:r>
              <a:rPr lang="es-MX" dirty="0"/>
              <a:t>El vértigo violento despierta abruptamente al paciente.</a:t>
            </a:r>
          </a:p>
          <a:p>
            <a:pPr lvl="1" algn="just">
              <a:lnSpc>
                <a:spcPct val="100000"/>
              </a:lnSpc>
            </a:pPr>
            <a:r>
              <a:rPr lang="es-MX" dirty="0"/>
              <a:t>Se asocia con síntomas neurovegetativos muy intensos.</a:t>
            </a:r>
          </a:p>
          <a:p>
            <a:pPr lvl="1" algn="just">
              <a:lnSpc>
                <a:spcPct val="100000"/>
              </a:lnSpc>
            </a:pPr>
            <a:r>
              <a:rPr lang="es-MX" dirty="0"/>
              <a:t>Cada ataque dura de 30 a 60 segundos.</a:t>
            </a:r>
          </a:p>
          <a:p>
            <a:pPr lvl="1" algn="just">
              <a:lnSpc>
                <a:spcPct val="100000"/>
              </a:lnSpc>
            </a:pPr>
            <a:r>
              <a:rPr lang="es-MX" dirty="0"/>
              <a:t>El vértigo se repite cuando la cabeza se mueve en el plano del CSL.</a:t>
            </a:r>
          </a:p>
          <a:p>
            <a:pPr lvl="1" algn="just">
              <a:lnSpc>
                <a:spcPct val="100000"/>
              </a:lnSpc>
            </a:pPr>
            <a:r>
              <a:rPr lang="es-ES" dirty="0"/>
              <a:t>Tiende a resolver más rápido que el VPPB CSP.</a:t>
            </a:r>
          </a:p>
          <a:p>
            <a:pPr lvl="1" algn="just">
              <a:lnSpc>
                <a:spcPct val="100000"/>
              </a:lnSpc>
            </a:pPr>
            <a:endParaRPr lang="es-MX" dirty="0"/>
          </a:p>
          <a:p>
            <a:pPr lvl="1" algn="just">
              <a:lnSpc>
                <a:spcPct val="100000"/>
              </a:lnSpc>
            </a:pPr>
            <a:endParaRPr lang="es-MX" dirty="0">
              <a:effectLst>
                <a:outerShdw blurRad="38100" dist="38100" dir="2700000" algn="tl">
                  <a:srgbClr val="000000">
                    <a:alpha val="43137"/>
                  </a:srgbClr>
                </a:outerShdw>
              </a:effectLst>
            </a:endParaRPr>
          </a:p>
          <a:p>
            <a:pPr lvl="1" algn="just">
              <a:lnSpc>
                <a:spcPct val="100000"/>
              </a:lnSpc>
            </a:pPr>
            <a:endParaRPr lang="es-MX" dirty="0">
              <a:effectLst>
                <a:outerShdw blurRad="38100" dist="38100" dir="2700000" algn="tl">
                  <a:srgbClr val="000000">
                    <a:alpha val="43137"/>
                  </a:srgbClr>
                </a:outerShdw>
              </a:effectLst>
            </a:endParaRPr>
          </a:p>
        </p:txBody>
      </p:sp>
      <p:pic>
        <p:nvPicPr>
          <p:cNvPr id="2" name="Imagen 1">
            <a:extLst>
              <a:ext uri="{FF2B5EF4-FFF2-40B4-BE49-F238E27FC236}">
                <a16:creationId xmlns:a16="http://schemas.microsoft.com/office/drawing/2014/main" id="{550D1EC9-15C6-4A53-8650-56FC3DEECA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63329" y="3429000"/>
            <a:ext cx="1649421" cy="3123206"/>
          </a:xfrm>
          <a:prstGeom prst="rect">
            <a:avLst/>
          </a:prstGeom>
        </p:spPr>
      </p:pic>
    </p:spTree>
    <p:extLst>
      <p:ext uri="{BB962C8B-B14F-4D97-AF65-F5344CB8AC3E}">
        <p14:creationId xmlns:p14="http://schemas.microsoft.com/office/powerpoint/2010/main" val="3653521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900AB1-2114-4D21-B3A9-C4D8A33C5BB3}"/>
              </a:ext>
            </a:extLst>
          </p:cNvPr>
          <p:cNvSpPr>
            <a:spLocks noGrp="1"/>
          </p:cNvSpPr>
          <p:nvPr>
            <p:ph type="title"/>
          </p:nvPr>
        </p:nvSpPr>
        <p:spPr>
          <a:xfrm>
            <a:off x="618744" y="182245"/>
            <a:ext cx="10515600" cy="1325563"/>
          </a:xfrm>
        </p:spPr>
        <p:txBody>
          <a:bodyPr/>
          <a:lstStyle/>
          <a:p>
            <a:r>
              <a:rPr lang="es-ES" dirty="0"/>
              <a:t>Diagnóstico</a:t>
            </a:r>
            <a:endParaRPr lang="es-CO" dirty="0"/>
          </a:p>
        </p:txBody>
      </p:sp>
      <p:graphicFrame>
        <p:nvGraphicFramePr>
          <p:cNvPr id="4" name="Tabla 4">
            <a:extLst>
              <a:ext uri="{FF2B5EF4-FFF2-40B4-BE49-F238E27FC236}">
                <a16:creationId xmlns:a16="http://schemas.microsoft.com/office/drawing/2014/main" id="{6CB90C5D-2DC7-4E56-B881-ED83678770FB}"/>
              </a:ext>
            </a:extLst>
          </p:cNvPr>
          <p:cNvGraphicFramePr>
            <a:graphicFrameLocks noGrp="1"/>
          </p:cNvGraphicFramePr>
          <p:nvPr>
            <p:ph sz="half" idx="2"/>
            <p:extLst>
              <p:ext uri="{D42A27DB-BD31-4B8C-83A1-F6EECF244321}">
                <p14:modId xmlns:p14="http://schemas.microsoft.com/office/powerpoint/2010/main" val="3170550598"/>
              </p:ext>
            </p:extLst>
          </p:nvPr>
        </p:nvGraphicFramePr>
        <p:xfrm>
          <a:off x="4834246" y="1280160"/>
          <a:ext cx="7141345" cy="4613281"/>
        </p:xfrm>
        <a:graphic>
          <a:graphicData uri="http://schemas.openxmlformats.org/drawingml/2006/table">
            <a:tbl>
              <a:tblPr firstRow="1" bandRow="1">
                <a:effectLst>
                  <a:outerShdw blurRad="63500" sx="102000" sy="102000" algn="ctr" rotWithShape="0">
                    <a:prstClr val="black">
                      <a:alpha val="40000"/>
                    </a:prstClr>
                  </a:outerShdw>
                </a:effectLst>
                <a:tableStyleId>{7DF18680-E054-41AD-8BC1-D1AEF772440D}</a:tableStyleId>
              </a:tblPr>
              <a:tblGrid>
                <a:gridCol w="1373271">
                  <a:extLst>
                    <a:ext uri="{9D8B030D-6E8A-4147-A177-3AD203B41FA5}">
                      <a16:colId xmlns:a16="http://schemas.microsoft.com/office/drawing/2014/main" val="3744059115"/>
                    </a:ext>
                  </a:extLst>
                </a:gridCol>
                <a:gridCol w="5768074">
                  <a:extLst>
                    <a:ext uri="{9D8B030D-6E8A-4147-A177-3AD203B41FA5}">
                      <a16:colId xmlns:a16="http://schemas.microsoft.com/office/drawing/2014/main" val="3095137073"/>
                    </a:ext>
                  </a:extLst>
                </a:gridCol>
              </a:tblGrid>
              <a:tr h="600917">
                <a:tc>
                  <a:txBody>
                    <a:bodyPr/>
                    <a:lstStyle/>
                    <a:p>
                      <a:endParaRPr lang="es-CO" sz="1600" dirty="0">
                        <a:effectLst>
                          <a:outerShdw blurRad="38100" dist="38100" dir="2700000" algn="tl">
                            <a:srgbClr val="000000">
                              <a:alpha val="43137"/>
                            </a:srgbClr>
                          </a:outerShdw>
                        </a:effectLst>
                        <a:latin typeface="Montserrat" panose="00000500000000000000" pitchFamily="2" charset="0"/>
                      </a:endParaRPr>
                    </a:p>
                  </a:txBody>
                  <a:tcPr anchor="ctr">
                    <a:solidFill>
                      <a:srgbClr val="152B48"/>
                    </a:solidFill>
                  </a:tcPr>
                </a:tc>
                <a:tc>
                  <a:txBody>
                    <a:bodyPr/>
                    <a:lstStyle/>
                    <a:p>
                      <a:pPr algn="ctr"/>
                      <a:r>
                        <a:rPr lang="es-MX" sz="2000" b="1" dirty="0">
                          <a:effectLst>
                            <a:outerShdw blurRad="38100" dist="38100" dir="2700000" algn="tl">
                              <a:srgbClr val="000000">
                                <a:alpha val="43137"/>
                              </a:srgbClr>
                            </a:outerShdw>
                          </a:effectLst>
                          <a:latin typeface="Montserrat" panose="00000500000000000000" pitchFamily="2" charset="0"/>
                        </a:rPr>
                        <a:t>Características del nistagmo</a:t>
                      </a:r>
                      <a:endParaRPr lang="es-CO" sz="2000" b="1" dirty="0">
                        <a:effectLst>
                          <a:outerShdw blurRad="38100" dist="38100" dir="2700000" algn="tl">
                            <a:srgbClr val="000000">
                              <a:alpha val="43137"/>
                            </a:srgbClr>
                          </a:outerShdw>
                        </a:effectLst>
                        <a:latin typeface="Montserrat" panose="00000500000000000000" pitchFamily="2" charset="0"/>
                      </a:endParaRPr>
                    </a:p>
                  </a:txBody>
                  <a:tcPr anchor="ctr">
                    <a:solidFill>
                      <a:srgbClr val="152B48"/>
                    </a:solidFill>
                  </a:tcPr>
                </a:tc>
                <a:extLst>
                  <a:ext uri="{0D108BD9-81ED-4DB2-BD59-A6C34878D82A}">
                    <a16:rowId xmlns:a16="http://schemas.microsoft.com/office/drawing/2014/main" val="3595249209"/>
                  </a:ext>
                </a:extLst>
              </a:tr>
              <a:tr h="919349">
                <a:tc>
                  <a:txBody>
                    <a:bodyPr/>
                    <a:lstStyle/>
                    <a:p>
                      <a:r>
                        <a:rPr lang="es-MX" sz="1600" dirty="0">
                          <a:solidFill>
                            <a:srgbClr val="142B48"/>
                          </a:solidFill>
                          <a:effectLst>
                            <a:outerShdw blurRad="38100" dist="38100" dir="2700000" algn="tl">
                              <a:srgbClr val="000000">
                                <a:alpha val="43137"/>
                              </a:srgbClr>
                            </a:outerShdw>
                          </a:effectLst>
                          <a:latin typeface="Montserrat" panose="00000500000000000000" pitchFamily="2" charset="0"/>
                        </a:rPr>
                        <a:t>Fase rápida</a:t>
                      </a:r>
                      <a:endParaRPr lang="es-CO" sz="1600" dirty="0">
                        <a:solidFill>
                          <a:srgbClr val="142B48"/>
                        </a:solidFill>
                        <a:effectLst>
                          <a:outerShdw blurRad="38100" dist="38100" dir="2700000" algn="tl">
                            <a:srgbClr val="000000">
                              <a:alpha val="43137"/>
                            </a:srgbClr>
                          </a:outerShdw>
                        </a:effectLst>
                        <a:latin typeface="Montserrat" panose="00000500000000000000" pitchFamily="2" charset="0"/>
                      </a:endParaRPr>
                    </a:p>
                  </a:txBody>
                  <a:tcPr anchor="ctr"/>
                </a:tc>
                <a:tc>
                  <a:txBody>
                    <a:bodyPr/>
                    <a:lstStyle/>
                    <a:p>
                      <a:pPr marL="285750" indent="-285750">
                        <a:buFont typeface="Arial" panose="020B0604020202020204" pitchFamily="34" charset="0"/>
                        <a:buChar char="•"/>
                      </a:pPr>
                      <a:r>
                        <a:rPr lang="es-CO" sz="1600" dirty="0">
                          <a:solidFill>
                            <a:srgbClr val="142B48"/>
                          </a:solidFill>
                          <a:latin typeface="Montserrat" panose="00000500000000000000" pitchFamily="2" charset="0"/>
                        </a:rPr>
                        <a:t>Nistagmo que cambia de dirección, bidireccional, biposicional puramente horizontal.</a:t>
                      </a:r>
                    </a:p>
                  </a:txBody>
                  <a:tcPr anchor="ctr"/>
                </a:tc>
                <a:extLst>
                  <a:ext uri="{0D108BD9-81ED-4DB2-BD59-A6C34878D82A}">
                    <a16:rowId xmlns:a16="http://schemas.microsoft.com/office/drawing/2014/main" val="1322056464"/>
                  </a:ext>
                </a:extLst>
              </a:tr>
              <a:tr h="1191749">
                <a:tc>
                  <a:txBody>
                    <a:bodyPr/>
                    <a:lstStyle/>
                    <a:p>
                      <a:r>
                        <a:rPr lang="es-MX" sz="1600" dirty="0">
                          <a:solidFill>
                            <a:srgbClr val="142B48"/>
                          </a:solidFill>
                          <a:effectLst>
                            <a:outerShdw blurRad="38100" dist="38100" dir="2700000" algn="tl">
                              <a:srgbClr val="000000">
                                <a:alpha val="43137"/>
                              </a:srgbClr>
                            </a:outerShdw>
                          </a:effectLst>
                          <a:latin typeface="Montserrat" panose="00000500000000000000" pitchFamily="2" charset="0"/>
                        </a:rPr>
                        <a:t>Nistagmo es paroxístico</a:t>
                      </a:r>
                      <a:endParaRPr lang="es-CO" sz="1600" dirty="0">
                        <a:solidFill>
                          <a:srgbClr val="142B48"/>
                        </a:solidFill>
                        <a:effectLst>
                          <a:outerShdw blurRad="38100" dist="38100" dir="2700000" algn="tl">
                            <a:srgbClr val="000000">
                              <a:alpha val="43137"/>
                            </a:srgbClr>
                          </a:outerShdw>
                        </a:effectLst>
                        <a:latin typeface="Montserrat" panose="00000500000000000000" pitchFamily="2" charset="0"/>
                      </a:endParaRPr>
                    </a:p>
                  </a:txBody>
                  <a:tcPr anchor="ctr"/>
                </a:tc>
                <a:tc>
                  <a:txBody>
                    <a:bodyPr/>
                    <a:lstStyle/>
                    <a:p>
                      <a:pPr marL="285750" indent="-285750" algn="just">
                        <a:buFont typeface="Arial" panose="020B0604020202020204" pitchFamily="34" charset="0"/>
                        <a:buChar char="•"/>
                      </a:pPr>
                      <a:r>
                        <a:rPr lang="es-ES" sz="1600" dirty="0">
                          <a:solidFill>
                            <a:srgbClr val="142B48"/>
                          </a:solidFill>
                          <a:latin typeface="Montserrat" panose="00000500000000000000" pitchFamily="2" charset="0"/>
                        </a:rPr>
                        <a:t>Aumenta muy rápidamente, alcanza una meseta y luego disminuye lentamente. </a:t>
                      </a:r>
                    </a:p>
                    <a:p>
                      <a:pPr marL="285750" indent="-285750" algn="just">
                        <a:buFont typeface="Arial" panose="020B0604020202020204" pitchFamily="34" charset="0"/>
                        <a:buChar char="•"/>
                      </a:pPr>
                      <a:r>
                        <a:rPr lang="es-ES" sz="1600" dirty="0">
                          <a:solidFill>
                            <a:srgbClr val="142B48"/>
                          </a:solidFill>
                          <a:latin typeface="Montserrat" panose="00000500000000000000" pitchFamily="2" charset="0"/>
                        </a:rPr>
                        <a:t>Tiene una duración más larga que la VPPB CSP: 30/60 segundos, a veces más.</a:t>
                      </a:r>
                      <a:endParaRPr lang="es-CO" sz="1600" dirty="0">
                        <a:solidFill>
                          <a:srgbClr val="142B48"/>
                        </a:solidFill>
                        <a:latin typeface="Montserrat" panose="00000500000000000000" pitchFamily="2" charset="0"/>
                      </a:endParaRPr>
                    </a:p>
                  </a:txBody>
                  <a:tcPr anchor="ctr"/>
                </a:tc>
                <a:extLst>
                  <a:ext uri="{0D108BD9-81ED-4DB2-BD59-A6C34878D82A}">
                    <a16:rowId xmlns:a16="http://schemas.microsoft.com/office/drawing/2014/main" val="2762240245"/>
                  </a:ext>
                </a:extLst>
              </a:tr>
              <a:tr h="950633">
                <a:tc>
                  <a:txBody>
                    <a:bodyPr/>
                    <a:lstStyle/>
                    <a:p>
                      <a:r>
                        <a:rPr lang="es-MX" sz="1600" dirty="0">
                          <a:solidFill>
                            <a:srgbClr val="142B48"/>
                          </a:solidFill>
                          <a:effectLst>
                            <a:outerShdw blurRad="38100" dist="38100" dir="2700000" algn="tl">
                              <a:srgbClr val="000000">
                                <a:alpha val="43137"/>
                              </a:srgbClr>
                            </a:outerShdw>
                          </a:effectLst>
                          <a:latin typeface="Montserrat" panose="00000500000000000000" pitchFamily="2" charset="0"/>
                        </a:rPr>
                        <a:t>Latencia del nistagmo </a:t>
                      </a:r>
                      <a:endParaRPr lang="es-CO" sz="1600" dirty="0">
                        <a:solidFill>
                          <a:srgbClr val="142B48"/>
                        </a:solidFill>
                        <a:effectLst>
                          <a:outerShdw blurRad="38100" dist="38100" dir="2700000" algn="tl">
                            <a:srgbClr val="000000">
                              <a:alpha val="43137"/>
                            </a:srgbClr>
                          </a:outerShdw>
                        </a:effectLst>
                        <a:latin typeface="Montserrat" panose="00000500000000000000" pitchFamily="2" charset="0"/>
                      </a:endParaRPr>
                    </a:p>
                  </a:txBody>
                  <a:tcPr anchor="ctr"/>
                </a:tc>
                <a:tc>
                  <a:txBody>
                    <a:bodyPr/>
                    <a:lstStyle/>
                    <a:p>
                      <a:pPr marL="285750" indent="-285750">
                        <a:buFont typeface="Arial" panose="020B0604020202020204" pitchFamily="34" charset="0"/>
                        <a:buChar char="•"/>
                      </a:pPr>
                      <a:r>
                        <a:rPr lang="es-MX" sz="1600" b="0" i="0" kern="1200" dirty="0">
                          <a:solidFill>
                            <a:srgbClr val="142B48"/>
                          </a:solidFill>
                          <a:effectLst/>
                          <a:latin typeface="Montserrat" panose="00000500000000000000" pitchFamily="2" charset="0"/>
                          <a:ea typeface="+mn-ea"/>
                          <a:cs typeface="+mn-cs"/>
                        </a:rPr>
                        <a:t>Su latencia es más corta que la VPPB CSP: 2/3 segundos, a veces sin latencia.</a:t>
                      </a:r>
                      <a:endParaRPr lang="es-CO" sz="1600" dirty="0">
                        <a:solidFill>
                          <a:srgbClr val="142B48"/>
                        </a:solidFill>
                        <a:latin typeface="Montserrat" panose="00000500000000000000" pitchFamily="2" charset="0"/>
                      </a:endParaRPr>
                    </a:p>
                  </a:txBody>
                  <a:tcPr anchor="ctr"/>
                </a:tc>
                <a:extLst>
                  <a:ext uri="{0D108BD9-81ED-4DB2-BD59-A6C34878D82A}">
                    <a16:rowId xmlns:a16="http://schemas.microsoft.com/office/drawing/2014/main" val="2523186373"/>
                  </a:ext>
                </a:extLst>
              </a:tr>
              <a:tr h="950633">
                <a:tc>
                  <a:txBody>
                    <a:bodyPr/>
                    <a:lstStyle/>
                    <a:p>
                      <a:r>
                        <a:rPr lang="es-MX" sz="1600" dirty="0">
                          <a:solidFill>
                            <a:srgbClr val="142B48"/>
                          </a:solidFill>
                          <a:effectLst>
                            <a:outerShdw blurRad="38100" dist="38100" dir="2700000" algn="tl">
                              <a:srgbClr val="000000">
                                <a:alpha val="43137"/>
                              </a:srgbClr>
                            </a:outerShdw>
                          </a:effectLst>
                          <a:latin typeface="Montserrat" panose="00000500000000000000" pitchFamily="2" charset="0"/>
                        </a:rPr>
                        <a:t>Nistagmo es fatigable</a:t>
                      </a:r>
                      <a:endParaRPr lang="es-CO" sz="1600" dirty="0">
                        <a:solidFill>
                          <a:srgbClr val="142B48"/>
                        </a:solidFill>
                        <a:effectLst>
                          <a:outerShdw blurRad="38100" dist="38100" dir="2700000" algn="tl">
                            <a:srgbClr val="000000">
                              <a:alpha val="43137"/>
                            </a:srgbClr>
                          </a:outerShdw>
                        </a:effectLst>
                        <a:latin typeface="Montserrat" panose="00000500000000000000" pitchFamily="2" charset="0"/>
                      </a:endParaRPr>
                    </a:p>
                  </a:txBody>
                  <a:tcPr anchor="ctr"/>
                </a:tc>
                <a:tc>
                  <a:txBody>
                    <a:bodyPr/>
                    <a:lstStyle/>
                    <a:p>
                      <a:pPr marL="285750" indent="-285750">
                        <a:buFont typeface="Arial" panose="020B0604020202020204" pitchFamily="34" charset="0"/>
                        <a:buChar char="•"/>
                      </a:pPr>
                      <a:r>
                        <a:rPr lang="es-ES" sz="1600" dirty="0">
                          <a:solidFill>
                            <a:srgbClr val="142B48"/>
                          </a:solidFill>
                          <a:latin typeface="Montserrat" panose="00000500000000000000" pitchFamily="2" charset="0"/>
                        </a:rPr>
                        <a:t>La repetición de las pruebas posicionales induce menos fatiga de nistagmo que la VPPB CSP.</a:t>
                      </a:r>
                      <a:endParaRPr lang="es-CO" sz="1600" dirty="0">
                        <a:solidFill>
                          <a:srgbClr val="142B48"/>
                        </a:solidFill>
                        <a:latin typeface="Montserrat" panose="00000500000000000000" pitchFamily="2" charset="0"/>
                      </a:endParaRPr>
                    </a:p>
                  </a:txBody>
                  <a:tcPr anchor="ctr"/>
                </a:tc>
                <a:extLst>
                  <a:ext uri="{0D108BD9-81ED-4DB2-BD59-A6C34878D82A}">
                    <a16:rowId xmlns:a16="http://schemas.microsoft.com/office/drawing/2014/main" val="3688507050"/>
                  </a:ext>
                </a:extLst>
              </a:tr>
            </a:tbl>
          </a:graphicData>
        </a:graphic>
      </p:graphicFrame>
      <p:sp>
        <p:nvSpPr>
          <p:cNvPr id="5" name="Rectángulo 4">
            <a:extLst>
              <a:ext uri="{FF2B5EF4-FFF2-40B4-BE49-F238E27FC236}">
                <a16:creationId xmlns:a16="http://schemas.microsoft.com/office/drawing/2014/main" id="{521406C5-FA2E-4DDA-AE84-14798C73E609}"/>
              </a:ext>
            </a:extLst>
          </p:cNvPr>
          <p:cNvSpPr/>
          <p:nvPr/>
        </p:nvSpPr>
        <p:spPr>
          <a:xfrm>
            <a:off x="6880753" y="6214090"/>
            <a:ext cx="5094838" cy="461665"/>
          </a:xfrm>
          <a:prstGeom prst="rect">
            <a:avLst/>
          </a:prstGeom>
        </p:spPr>
        <p:txBody>
          <a:bodyPr wrap="square">
            <a:spAutoFit/>
          </a:bodyPr>
          <a:lstStyle/>
          <a:p>
            <a:pPr algn="r"/>
            <a:r>
              <a:rPr lang="es-CO" sz="1200" i="1" dirty="0">
                <a:solidFill>
                  <a:srgbClr val="142B48"/>
                </a:solidFill>
                <a:latin typeface="Montserrat" panose="00000500000000000000" pitchFamily="2" charset="0"/>
                <a:cs typeface="Arial" panose="020B0604020202020204" pitchFamily="34" charset="0"/>
              </a:rPr>
              <a:t>Renato V. , Pedro M., Francisco Z., et al. </a:t>
            </a:r>
            <a:r>
              <a:rPr lang="es-CO" sz="1200" i="1" dirty="0" err="1">
                <a:solidFill>
                  <a:srgbClr val="142B48"/>
                </a:solidFill>
                <a:latin typeface="Montserrat" panose="00000500000000000000" pitchFamily="2" charset="0"/>
                <a:cs typeface="Arial" panose="020B0604020202020204" pitchFamily="34" charset="0"/>
              </a:rPr>
              <a:t>The</a:t>
            </a:r>
            <a:r>
              <a:rPr lang="es-CO" sz="1200" i="1" dirty="0">
                <a:solidFill>
                  <a:srgbClr val="142B48"/>
                </a:solidFill>
                <a:latin typeface="Montserrat" panose="00000500000000000000" pitchFamily="2" charset="0"/>
                <a:cs typeface="Arial" panose="020B0604020202020204" pitchFamily="34" charset="0"/>
              </a:rPr>
              <a:t> New </a:t>
            </a:r>
            <a:r>
              <a:rPr lang="es-CO" sz="1200" i="1" dirty="0" err="1">
                <a:solidFill>
                  <a:srgbClr val="142B48"/>
                </a:solidFill>
                <a:latin typeface="Montserrat" panose="00000500000000000000" pitchFamily="2" charset="0"/>
                <a:cs typeface="Arial" panose="020B0604020202020204" pitchFamily="34" charset="0"/>
              </a:rPr>
              <a:t>Neurotology</a:t>
            </a:r>
            <a:r>
              <a:rPr lang="es-CO" sz="1200" i="1" dirty="0">
                <a:solidFill>
                  <a:srgbClr val="142B48"/>
                </a:solidFill>
                <a:latin typeface="Montserrat" panose="00000500000000000000" pitchFamily="2" charset="0"/>
                <a:cs typeface="Arial" panose="020B0604020202020204" pitchFamily="34" charset="0"/>
              </a:rPr>
              <a:t>. A </a:t>
            </a:r>
            <a:r>
              <a:rPr lang="es-CO" sz="1200" i="1" dirty="0" err="1">
                <a:solidFill>
                  <a:srgbClr val="142B48"/>
                </a:solidFill>
                <a:latin typeface="Montserrat" panose="00000500000000000000" pitchFamily="2" charset="0"/>
                <a:cs typeface="Arial" panose="020B0604020202020204" pitchFamily="34" charset="0"/>
              </a:rPr>
              <a:t>Comprehensive</a:t>
            </a:r>
            <a:r>
              <a:rPr lang="es-CO" sz="1200" i="1" dirty="0">
                <a:solidFill>
                  <a:srgbClr val="142B48"/>
                </a:solidFill>
                <a:latin typeface="Montserrat" panose="00000500000000000000" pitchFamily="2" charset="0"/>
                <a:cs typeface="Arial" panose="020B0604020202020204" pitchFamily="34" charset="0"/>
              </a:rPr>
              <a:t> </a:t>
            </a:r>
            <a:r>
              <a:rPr lang="es-CO" sz="1200" i="1" dirty="0" err="1">
                <a:solidFill>
                  <a:srgbClr val="142B48"/>
                </a:solidFill>
                <a:latin typeface="Montserrat" panose="00000500000000000000" pitchFamily="2" charset="0"/>
                <a:cs typeface="Arial" panose="020B0604020202020204" pitchFamily="34" charset="0"/>
              </a:rPr>
              <a:t>Clinical</a:t>
            </a:r>
            <a:r>
              <a:rPr lang="es-CO" sz="1200" i="1" dirty="0">
                <a:solidFill>
                  <a:srgbClr val="142B48"/>
                </a:solidFill>
                <a:latin typeface="Montserrat" panose="00000500000000000000" pitchFamily="2" charset="0"/>
                <a:cs typeface="Arial" panose="020B0604020202020204" pitchFamily="34" charset="0"/>
              </a:rPr>
              <a:t> </a:t>
            </a:r>
            <a:r>
              <a:rPr lang="es-CO" sz="1200" i="1" dirty="0" err="1">
                <a:solidFill>
                  <a:srgbClr val="142B48"/>
                </a:solidFill>
                <a:latin typeface="Montserrat" panose="00000500000000000000" pitchFamily="2" charset="0"/>
                <a:cs typeface="Arial" panose="020B0604020202020204" pitchFamily="34" charset="0"/>
              </a:rPr>
              <a:t>Guide</a:t>
            </a:r>
            <a:r>
              <a:rPr lang="es-CO" sz="1200" i="1" dirty="0">
                <a:solidFill>
                  <a:srgbClr val="142B48"/>
                </a:solidFill>
                <a:latin typeface="Montserrat" panose="00000500000000000000" pitchFamily="2" charset="0"/>
                <a:cs typeface="Arial" panose="020B0604020202020204" pitchFamily="34" charset="0"/>
              </a:rPr>
              <a:t>. Springer. 2019.  </a:t>
            </a:r>
          </a:p>
        </p:txBody>
      </p:sp>
    </p:spTree>
    <p:extLst>
      <p:ext uri="{BB962C8B-B14F-4D97-AF65-F5344CB8AC3E}">
        <p14:creationId xmlns:p14="http://schemas.microsoft.com/office/powerpoint/2010/main" val="1345266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A3CF241-7F49-4A25-B4B9-922ED64095AB}"/>
              </a:ext>
            </a:extLst>
          </p:cNvPr>
          <p:cNvSpPr>
            <a:spLocks noGrp="1"/>
          </p:cNvSpPr>
          <p:nvPr>
            <p:ph type="title"/>
          </p:nvPr>
        </p:nvSpPr>
        <p:spPr>
          <a:xfrm>
            <a:off x="545592" y="141419"/>
            <a:ext cx="10515600" cy="1325563"/>
          </a:xfrm>
        </p:spPr>
        <p:txBody>
          <a:bodyPr/>
          <a:lstStyle/>
          <a:p>
            <a:r>
              <a:rPr lang="es-ES" dirty="0"/>
              <a:t>Generalidades</a:t>
            </a:r>
            <a:endParaRPr lang="es-CO" dirty="0"/>
          </a:p>
        </p:txBody>
      </p:sp>
      <p:sp>
        <p:nvSpPr>
          <p:cNvPr id="5" name="Marcador de contenido 4">
            <a:extLst>
              <a:ext uri="{FF2B5EF4-FFF2-40B4-BE49-F238E27FC236}">
                <a16:creationId xmlns:a16="http://schemas.microsoft.com/office/drawing/2014/main" id="{27119702-43E1-4309-8AA9-2F0F33DD7057}"/>
              </a:ext>
            </a:extLst>
          </p:cNvPr>
          <p:cNvSpPr>
            <a:spLocks noGrp="1"/>
          </p:cNvSpPr>
          <p:nvPr>
            <p:ph idx="1"/>
          </p:nvPr>
        </p:nvSpPr>
        <p:spPr>
          <a:xfrm>
            <a:off x="762001" y="1338608"/>
            <a:ext cx="10884407" cy="2090392"/>
          </a:xfrm>
        </p:spPr>
        <p:txBody>
          <a:bodyPr>
            <a:noAutofit/>
          </a:bodyPr>
          <a:lstStyle/>
          <a:p>
            <a:pPr algn="just">
              <a:lnSpc>
                <a:spcPct val="100000"/>
              </a:lnSpc>
            </a:pPr>
            <a:r>
              <a:rPr lang="es-ES" dirty="0"/>
              <a:t>El equilibrio y la navegación espacial se logran gracias a la integración de información  de los diferentes componentes: vestibular, ocular, cerebelosa, auditiva, muscular, somatoestésica, propioceptiva. </a:t>
            </a:r>
          </a:p>
          <a:p>
            <a:pPr algn="just">
              <a:lnSpc>
                <a:spcPct val="100000"/>
              </a:lnSpc>
            </a:pPr>
            <a:r>
              <a:rPr lang="es-ES" dirty="0"/>
              <a:t>Información procesada a nivel central, donde  converge esta información para efectuar una regulación multisensorial de la postura y del desplazamiento.</a:t>
            </a:r>
          </a:p>
          <a:p>
            <a:pPr algn="just">
              <a:lnSpc>
                <a:spcPct val="100000"/>
              </a:lnSpc>
            </a:pPr>
            <a:endParaRPr lang="es-CO" dirty="0"/>
          </a:p>
        </p:txBody>
      </p:sp>
      <p:sp>
        <p:nvSpPr>
          <p:cNvPr id="6" name="Marcador de contenido 5">
            <a:extLst>
              <a:ext uri="{FF2B5EF4-FFF2-40B4-BE49-F238E27FC236}">
                <a16:creationId xmlns:a16="http://schemas.microsoft.com/office/drawing/2014/main" id="{91320BFE-D7EE-4CD7-AED1-B7751D162ABD}"/>
              </a:ext>
            </a:extLst>
          </p:cNvPr>
          <p:cNvSpPr>
            <a:spLocks noGrp="1"/>
          </p:cNvSpPr>
          <p:nvPr>
            <p:ph idx="13"/>
          </p:nvPr>
        </p:nvSpPr>
        <p:spPr>
          <a:xfrm>
            <a:off x="4886063" y="3212347"/>
            <a:ext cx="6976754" cy="2827683"/>
          </a:xfrm>
        </p:spPr>
        <p:txBody>
          <a:bodyPr>
            <a:noAutofit/>
          </a:bodyPr>
          <a:lstStyle/>
          <a:p>
            <a:pPr algn="just">
              <a:lnSpc>
                <a:spcPct val="100000"/>
              </a:lnSpc>
            </a:pPr>
            <a:r>
              <a:rPr lang="es-ES" dirty="0"/>
              <a:t>Sistema vestibular en cada lado de la cabeza.</a:t>
            </a:r>
          </a:p>
          <a:p>
            <a:pPr algn="just">
              <a:lnSpc>
                <a:spcPct val="100000"/>
              </a:lnSpc>
            </a:pPr>
            <a:endParaRPr lang="es-ES" dirty="0"/>
          </a:p>
          <a:p>
            <a:pPr marL="0" indent="0" algn="just">
              <a:lnSpc>
                <a:spcPct val="100000"/>
              </a:lnSpc>
              <a:buNone/>
            </a:pPr>
            <a:r>
              <a:rPr lang="es-ES" sz="2200" b="1" dirty="0">
                <a:solidFill>
                  <a:srgbClr val="00ABA7"/>
                </a:solidFill>
              </a:rPr>
              <a:t>Dos receptores sensoriales: </a:t>
            </a:r>
          </a:p>
          <a:p>
            <a:pPr algn="just">
              <a:lnSpc>
                <a:spcPct val="100000"/>
              </a:lnSpc>
            </a:pPr>
            <a:r>
              <a:rPr lang="es-ES" b="1" dirty="0"/>
              <a:t>Máculas </a:t>
            </a:r>
            <a:r>
              <a:rPr lang="es-ES" b="1" dirty="0" err="1"/>
              <a:t>otolíticas</a:t>
            </a:r>
            <a:r>
              <a:rPr lang="es-ES" b="1" dirty="0"/>
              <a:t>: </a:t>
            </a:r>
            <a:r>
              <a:rPr lang="es-ES" dirty="0"/>
              <a:t>codifican las aceleraciones lineales y la fuerza gravitatoria.</a:t>
            </a:r>
          </a:p>
          <a:p>
            <a:pPr algn="just">
              <a:lnSpc>
                <a:spcPct val="100000"/>
              </a:lnSpc>
            </a:pPr>
            <a:r>
              <a:rPr lang="es-ES" b="1" dirty="0"/>
              <a:t>Conductos semicirculares: </a:t>
            </a:r>
            <a:r>
              <a:rPr lang="es-ES" dirty="0"/>
              <a:t>codifican las aceleraciones rotatorias.</a:t>
            </a:r>
          </a:p>
          <a:p>
            <a:pPr algn="just">
              <a:lnSpc>
                <a:spcPct val="100000"/>
              </a:lnSpc>
            </a:pPr>
            <a:r>
              <a:rPr lang="es-ES" dirty="0"/>
              <a:t>Nervio vestibular superior e inferior </a:t>
            </a:r>
            <a:r>
              <a:rPr lang="es-ES" dirty="0">
                <a:sym typeface="Wingdings" pitchFamily="2" charset="2"/>
              </a:rPr>
              <a:t></a:t>
            </a:r>
            <a:r>
              <a:rPr lang="es-ES" dirty="0"/>
              <a:t> VIII par hacia el tronco cerebral (vías vestibulares centrales).</a:t>
            </a:r>
            <a:endParaRPr lang="es-CO" dirty="0"/>
          </a:p>
        </p:txBody>
      </p:sp>
    </p:spTree>
    <p:extLst>
      <p:ext uri="{BB962C8B-B14F-4D97-AF65-F5344CB8AC3E}">
        <p14:creationId xmlns:p14="http://schemas.microsoft.com/office/powerpoint/2010/main" val="2413275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565970-CDA5-4A19-B545-8351FA3E0C8D}"/>
              </a:ext>
            </a:extLst>
          </p:cNvPr>
          <p:cNvSpPr>
            <a:spLocks noGrp="1"/>
          </p:cNvSpPr>
          <p:nvPr>
            <p:ph type="title"/>
          </p:nvPr>
        </p:nvSpPr>
        <p:spPr>
          <a:xfrm>
            <a:off x="621768" y="533902"/>
            <a:ext cx="10515600" cy="1325563"/>
          </a:xfrm>
        </p:spPr>
        <p:txBody>
          <a:bodyPr>
            <a:noAutofit/>
          </a:bodyPr>
          <a:lstStyle/>
          <a:p>
            <a:r>
              <a:rPr lang="en-US" dirty="0"/>
              <a:t>“Supine head roll test” o </a:t>
            </a:r>
            <a:r>
              <a:rPr lang="es-CO" dirty="0"/>
              <a:t>“McClure-</a:t>
            </a:r>
            <a:r>
              <a:rPr lang="es-CO" dirty="0" err="1"/>
              <a:t>Pagnini</a:t>
            </a:r>
            <a:r>
              <a:rPr lang="es-CO" dirty="0"/>
              <a:t> test”</a:t>
            </a:r>
            <a:br>
              <a:rPr lang="es-CO" dirty="0">
                <a:effectLst>
                  <a:outerShdw blurRad="38100" dist="38100" dir="2700000" algn="tl">
                    <a:srgbClr val="000000">
                      <a:alpha val="43137"/>
                    </a:srgbClr>
                  </a:outerShdw>
                </a:effectLst>
              </a:rPr>
            </a:br>
            <a:endParaRPr lang="es-CO" dirty="0"/>
          </a:p>
        </p:txBody>
      </p:sp>
      <p:grpSp>
        <p:nvGrpSpPr>
          <p:cNvPr id="3" name="Grupo 2">
            <a:extLst>
              <a:ext uri="{FF2B5EF4-FFF2-40B4-BE49-F238E27FC236}">
                <a16:creationId xmlns:a16="http://schemas.microsoft.com/office/drawing/2014/main" id="{3B1A1306-BBBD-4A52-85F8-9E0F6A276A06}"/>
              </a:ext>
            </a:extLst>
          </p:cNvPr>
          <p:cNvGrpSpPr/>
          <p:nvPr/>
        </p:nvGrpSpPr>
        <p:grpSpPr>
          <a:xfrm>
            <a:off x="5038471" y="2705097"/>
            <a:ext cx="7024387" cy="3420836"/>
            <a:chOff x="2115278" y="1472897"/>
            <a:chExt cx="7686175" cy="3847675"/>
          </a:xfrm>
        </p:grpSpPr>
        <p:pic>
          <p:nvPicPr>
            <p:cNvPr id="6" name="Imagen 5">
              <a:extLst>
                <a:ext uri="{FF2B5EF4-FFF2-40B4-BE49-F238E27FC236}">
                  <a16:creationId xmlns:a16="http://schemas.microsoft.com/office/drawing/2014/main" id="{283EBB9B-1F4E-4E6B-8211-1D85A5A907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28864" y="1670386"/>
              <a:ext cx="3272589" cy="1636295"/>
            </a:xfrm>
            <a:prstGeom prst="rect">
              <a:avLst/>
            </a:prstGeom>
          </p:spPr>
        </p:pic>
        <p:pic>
          <p:nvPicPr>
            <p:cNvPr id="7" name="Imagen 6">
              <a:extLst>
                <a:ext uri="{FF2B5EF4-FFF2-40B4-BE49-F238E27FC236}">
                  <a16:creationId xmlns:a16="http://schemas.microsoft.com/office/drawing/2014/main" id="{2C064706-6C7F-43BF-B73F-2B6172A7ADB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06978" y="3684277"/>
              <a:ext cx="3272589" cy="1636295"/>
            </a:xfrm>
            <a:prstGeom prst="rect">
              <a:avLst/>
            </a:prstGeom>
          </p:spPr>
        </p:pic>
        <p:pic>
          <p:nvPicPr>
            <p:cNvPr id="8" name="Imagen 7">
              <a:extLst>
                <a:ext uri="{FF2B5EF4-FFF2-40B4-BE49-F238E27FC236}">
                  <a16:creationId xmlns:a16="http://schemas.microsoft.com/office/drawing/2014/main" id="{54B87A11-E857-436C-90B0-FC640CE2BA5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06979" y="1690438"/>
              <a:ext cx="3272589" cy="1648326"/>
            </a:xfrm>
            <a:prstGeom prst="rect">
              <a:avLst/>
            </a:prstGeom>
          </p:spPr>
        </p:pic>
        <p:pic>
          <p:nvPicPr>
            <p:cNvPr id="9" name="Imagen 8">
              <a:extLst>
                <a:ext uri="{FF2B5EF4-FFF2-40B4-BE49-F238E27FC236}">
                  <a16:creationId xmlns:a16="http://schemas.microsoft.com/office/drawing/2014/main" id="{4A1404FB-BD42-4E4D-B08B-308F91685B1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28864" y="3625017"/>
              <a:ext cx="3272589" cy="1636296"/>
            </a:xfrm>
            <a:prstGeom prst="rect">
              <a:avLst/>
            </a:prstGeom>
          </p:spPr>
        </p:pic>
        <p:sp>
          <p:nvSpPr>
            <p:cNvPr id="10" name="CuadroTexto 9">
              <a:extLst>
                <a:ext uri="{FF2B5EF4-FFF2-40B4-BE49-F238E27FC236}">
                  <a16:creationId xmlns:a16="http://schemas.microsoft.com/office/drawing/2014/main" id="{2E222B84-3C00-432D-A3E2-D822960E6195}"/>
                </a:ext>
              </a:extLst>
            </p:cNvPr>
            <p:cNvSpPr txBox="1"/>
            <p:nvPr/>
          </p:nvSpPr>
          <p:spPr>
            <a:xfrm>
              <a:off x="2179105" y="1472897"/>
              <a:ext cx="550536" cy="553998"/>
            </a:xfrm>
            <a:prstGeom prst="rect">
              <a:avLst/>
            </a:prstGeom>
            <a:noFill/>
          </p:spPr>
          <p:txBody>
            <a:bodyPr wrap="square" rtlCol="0">
              <a:spAutoFit/>
            </a:bodyPr>
            <a:lstStyle/>
            <a:p>
              <a:r>
                <a:rPr lang="es-CO" sz="3000" dirty="0">
                  <a:latin typeface="Bahnschrift SemiBold" panose="020B0502040204020203" pitchFamily="34" charset="0"/>
                </a:rPr>
                <a:t>1</a:t>
              </a:r>
            </a:p>
          </p:txBody>
        </p:sp>
        <p:sp>
          <p:nvSpPr>
            <p:cNvPr id="11" name="CuadroTexto 10">
              <a:extLst>
                <a:ext uri="{FF2B5EF4-FFF2-40B4-BE49-F238E27FC236}">
                  <a16:creationId xmlns:a16="http://schemas.microsoft.com/office/drawing/2014/main" id="{F2ABA361-127B-4655-BB61-701132076BE2}"/>
                </a:ext>
              </a:extLst>
            </p:cNvPr>
            <p:cNvSpPr txBox="1"/>
            <p:nvPr/>
          </p:nvSpPr>
          <p:spPr>
            <a:xfrm>
              <a:off x="6096000" y="1472897"/>
              <a:ext cx="550536" cy="553998"/>
            </a:xfrm>
            <a:prstGeom prst="rect">
              <a:avLst/>
            </a:prstGeom>
            <a:noFill/>
          </p:spPr>
          <p:txBody>
            <a:bodyPr wrap="square" rtlCol="0">
              <a:spAutoFit/>
            </a:bodyPr>
            <a:lstStyle/>
            <a:p>
              <a:r>
                <a:rPr lang="es-CO" sz="3000" dirty="0">
                  <a:latin typeface="Bahnschrift SemiBold" panose="020B0502040204020203" pitchFamily="34" charset="0"/>
                </a:rPr>
                <a:t>2</a:t>
              </a:r>
            </a:p>
          </p:txBody>
        </p:sp>
        <p:sp>
          <p:nvSpPr>
            <p:cNvPr id="12" name="CuadroTexto 11">
              <a:extLst>
                <a:ext uri="{FF2B5EF4-FFF2-40B4-BE49-F238E27FC236}">
                  <a16:creationId xmlns:a16="http://schemas.microsoft.com/office/drawing/2014/main" id="{721906A3-6473-4EF2-AECE-72D564E1CA3C}"/>
                </a:ext>
              </a:extLst>
            </p:cNvPr>
            <p:cNvSpPr txBox="1"/>
            <p:nvPr/>
          </p:nvSpPr>
          <p:spPr>
            <a:xfrm>
              <a:off x="6096000" y="3234537"/>
              <a:ext cx="550536" cy="553998"/>
            </a:xfrm>
            <a:prstGeom prst="rect">
              <a:avLst/>
            </a:prstGeom>
            <a:noFill/>
          </p:spPr>
          <p:txBody>
            <a:bodyPr wrap="square" rtlCol="0">
              <a:spAutoFit/>
            </a:bodyPr>
            <a:lstStyle/>
            <a:p>
              <a:r>
                <a:rPr lang="es-CO" sz="3000" dirty="0">
                  <a:latin typeface="Bahnschrift SemiBold" panose="020B0502040204020203" pitchFamily="34" charset="0"/>
                </a:rPr>
                <a:t>4</a:t>
              </a:r>
            </a:p>
          </p:txBody>
        </p:sp>
        <p:sp>
          <p:nvSpPr>
            <p:cNvPr id="13" name="CuadroTexto 12">
              <a:extLst>
                <a:ext uri="{FF2B5EF4-FFF2-40B4-BE49-F238E27FC236}">
                  <a16:creationId xmlns:a16="http://schemas.microsoft.com/office/drawing/2014/main" id="{04672250-9487-4B4A-817F-318B409EF7D1}"/>
                </a:ext>
              </a:extLst>
            </p:cNvPr>
            <p:cNvSpPr txBox="1"/>
            <p:nvPr/>
          </p:nvSpPr>
          <p:spPr>
            <a:xfrm>
              <a:off x="2115278" y="3242238"/>
              <a:ext cx="550536" cy="553998"/>
            </a:xfrm>
            <a:prstGeom prst="rect">
              <a:avLst/>
            </a:prstGeom>
            <a:noFill/>
          </p:spPr>
          <p:txBody>
            <a:bodyPr wrap="square" rtlCol="0">
              <a:spAutoFit/>
            </a:bodyPr>
            <a:lstStyle/>
            <a:p>
              <a:r>
                <a:rPr lang="es-CO" sz="3000" dirty="0">
                  <a:latin typeface="Bahnschrift SemiBold" panose="020B0502040204020203" pitchFamily="34" charset="0"/>
                </a:rPr>
                <a:t>3</a:t>
              </a:r>
            </a:p>
          </p:txBody>
        </p:sp>
      </p:grpSp>
      <p:sp>
        <p:nvSpPr>
          <p:cNvPr id="14" name="Marcador de contenido 2">
            <a:extLst>
              <a:ext uri="{FF2B5EF4-FFF2-40B4-BE49-F238E27FC236}">
                <a16:creationId xmlns:a16="http://schemas.microsoft.com/office/drawing/2014/main" id="{D94E012F-8A0F-4877-9458-D88A0E3B057A}"/>
              </a:ext>
            </a:extLst>
          </p:cNvPr>
          <p:cNvSpPr>
            <a:spLocks noGrp="1"/>
          </p:cNvSpPr>
          <p:nvPr>
            <p:ph idx="1"/>
          </p:nvPr>
        </p:nvSpPr>
        <p:spPr>
          <a:xfrm>
            <a:off x="770497" y="1825788"/>
            <a:ext cx="4082669" cy="1465470"/>
          </a:xfrm>
        </p:spPr>
        <p:txBody>
          <a:bodyPr>
            <a:normAutofit/>
          </a:bodyPr>
          <a:lstStyle/>
          <a:p>
            <a:pPr algn="just"/>
            <a:r>
              <a:rPr lang="es-CO" dirty="0"/>
              <a:t>Decúbito supino.</a:t>
            </a:r>
          </a:p>
          <a:p>
            <a:pPr algn="just"/>
            <a:r>
              <a:rPr lang="es-CO" dirty="0"/>
              <a:t>Cabeza en posición neutra.</a:t>
            </a:r>
          </a:p>
          <a:p>
            <a:pPr algn="just"/>
            <a:r>
              <a:rPr lang="es-CO" dirty="0"/>
              <a:t>Giro de la cabeza 180° a ambos lados.</a:t>
            </a:r>
          </a:p>
          <a:p>
            <a:pPr algn="just"/>
            <a:endParaRPr lang="es-CO" dirty="0"/>
          </a:p>
          <a:p>
            <a:pPr algn="just"/>
            <a:endParaRPr lang="es-CO" dirty="0"/>
          </a:p>
        </p:txBody>
      </p:sp>
    </p:spTree>
    <p:extLst>
      <p:ext uri="{BB962C8B-B14F-4D97-AF65-F5344CB8AC3E}">
        <p14:creationId xmlns:p14="http://schemas.microsoft.com/office/powerpoint/2010/main" val="1641988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218378" y="3903182"/>
            <a:ext cx="2755811" cy="2824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a:extLst>
              <a:ext uri="{FF2B5EF4-FFF2-40B4-BE49-F238E27FC236}">
                <a16:creationId xmlns:a16="http://schemas.microsoft.com/office/drawing/2014/main" id="{B3528DBC-3048-487F-8F2C-6F05EF04F08A}"/>
              </a:ext>
            </a:extLst>
          </p:cNvPr>
          <p:cNvSpPr txBox="1">
            <a:spLocks/>
          </p:cNvSpPr>
          <p:nvPr/>
        </p:nvSpPr>
        <p:spPr>
          <a:xfrm>
            <a:off x="621768" y="533902"/>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cap="none">
                <a:solidFill>
                  <a:srgbClr val="00AAA7"/>
                </a:solidFill>
                <a:latin typeface="Montserrat" panose="02000505000000020004" pitchFamily="2" charset="0"/>
                <a:ea typeface="+mj-ea"/>
                <a:cs typeface="+mj-cs"/>
              </a:defRPr>
            </a:lvl1pPr>
          </a:lstStyle>
          <a:p>
            <a:r>
              <a:rPr lang="en-US" sz="4400" b="1"/>
              <a:t>“Supine head roll test” o </a:t>
            </a:r>
            <a:r>
              <a:rPr lang="es-CO" sz="4400" b="1"/>
              <a:t>“McClure-Pagnini test”</a:t>
            </a:r>
            <a:br>
              <a:rPr lang="es-CO" sz="4400" b="1">
                <a:effectLst>
                  <a:outerShdw blurRad="38100" dist="38100" dir="2700000" algn="tl">
                    <a:srgbClr val="000000">
                      <a:alpha val="43137"/>
                    </a:srgbClr>
                  </a:outerShdw>
                </a:effectLst>
              </a:rPr>
            </a:br>
            <a:endParaRPr lang="es-CO" sz="4400" b="1" dirty="0"/>
          </a:p>
        </p:txBody>
      </p:sp>
      <p:pic>
        <p:nvPicPr>
          <p:cNvPr id="7" name="Picture 3">
            <a:extLst>
              <a:ext uri="{FF2B5EF4-FFF2-40B4-BE49-F238E27FC236}">
                <a16:creationId xmlns:a16="http://schemas.microsoft.com/office/drawing/2014/main" id="{3729077D-2042-4F93-BF26-A1D87643DA1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96000" y="1339732"/>
            <a:ext cx="4882243" cy="2433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0872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938734-21FE-4880-8C6E-7BC002530950}"/>
              </a:ext>
            </a:extLst>
          </p:cNvPr>
          <p:cNvSpPr>
            <a:spLocks noGrp="1"/>
          </p:cNvSpPr>
          <p:nvPr>
            <p:ph type="title"/>
          </p:nvPr>
        </p:nvSpPr>
        <p:spPr>
          <a:xfrm>
            <a:off x="582168" y="243206"/>
            <a:ext cx="10515600" cy="1325563"/>
          </a:xfrm>
        </p:spPr>
        <p:txBody>
          <a:bodyPr/>
          <a:lstStyle/>
          <a:p>
            <a:r>
              <a:rPr lang="es-CO" dirty="0">
                <a:latin typeface="Montserrat" panose="00000500000000000000" pitchFamily="2" charset="0"/>
              </a:rPr>
              <a:t>Tratamiento VPPB canal lateral</a:t>
            </a:r>
          </a:p>
        </p:txBody>
      </p:sp>
      <p:graphicFrame>
        <p:nvGraphicFramePr>
          <p:cNvPr id="4" name="Tabla 4">
            <a:extLst>
              <a:ext uri="{FF2B5EF4-FFF2-40B4-BE49-F238E27FC236}">
                <a16:creationId xmlns:a16="http://schemas.microsoft.com/office/drawing/2014/main" id="{4522AB9C-EF1C-4695-A2A3-9DD2CFC1C6C1}"/>
              </a:ext>
            </a:extLst>
          </p:cNvPr>
          <p:cNvGraphicFramePr>
            <a:graphicFrameLocks noGrp="1"/>
          </p:cNvGraphicFramePr>
          <p:nvPr>
            <p:extLst>
              <p:ext uri="{D42A27DB-BD31-4B8C-83A1-F6EECF244321}">
                <p14:modId xmlns:p14="http://schemas.microsoft.com/office/powerpoint/2010/main" val="428786370"/>
              </p:ext>
            </p:extLst>
          </p:nvPr>
        </p:nvGraphicFramePr>
        <p:xfrm>
          <a:off x="4597472" y="2534029"/>
          <a:ext cx="7422885" cy="2992951"/>
        </p:xfrm>
        <a:graphic>
          <a:graphicData uri="http://schemas.openxmlformats.org/drawingml/2006/table">
            <a:tbl>
              <a:tblPr firstRow="1" bandRow="1">
                <a:effectLst>
                  <a:outerShdw blurRad="63500" sx="102000" sy="102000" algn="ctr" rotWithShape="0">
                    <a:prstClr val="black">
                      <a:alpha val="40000"/>
                    </a:prstClr>
                  </a:outerShdw>
                </a:effectLst>
                <a:tableStyleId>{7DF18680-E054-41AD-8BC1-D1AEF772440D}</a:tableStyleId>
              </a:tblPr>
              <a:tblGrid>
                <a:gridCol w="3430657">
                  <a:extLst>
                    <a:ext uri="{9D8B030D-6E8A-4147-A177-3AD203B41FA5}">
                      <a16:colId xmlns:a16="http://schemas.microsoft.com/office/drawing/2014/main" val="1513761634"/>
                    </a:ext>
                  </a:extLst>
                </a:gridCol>
                <a:gridCol w="3992228">
                  <a:extLst>
                    <a:ext uri="{9D8B030D-6E8A-4147-A177-3AD203B41FA5}">
                      <a16:colId xmlns:a16="http://schemas.microsoft.com/office/drawing/2014/main" val="4110057581"/>
                    </a:ext>
                  </a:extLst>
                </a:gridCol>
              </a:tblGrid>
              <a:tr h="457503">
                <a:tc>
                  <a:txBody>
                    <a:bodyPr/>
                    <a:lstStyle/>
                    <a:p>
                      <a:pPr algn="ctr"/>
                      <a:r>
                        <a:rPr lang="es-CO" sz="1800" dirty="0">
                          <a:effectLst>
                            <a:outerShdw blurRad="38100" dist="38100" dir="2700000" algn="tl">
                              <a:srgbClr val="000000">
                                <a:alpha val="43137"/>
                              </a:srgbClr>
                            </a:outerShdw>
                          </a:effectLst>
                          <a:latin typeface="Montserrat" panose="00000500000000000000" pitchFamily="2" charset="0"/>
                        </a:rPr>
                        <a:t>Tipo de aceleración aplicada</a:t>
                      </a:r>
                    </a:p>
                  </a:txBody>
                  <a:tcPr anchor="ctr">
                    <a:solidFill>
                      <a:srgbClr val="152B48"/>
                    </a:solidFill>
                  </a:tcPr>
                </a:tc>
                <a:tc>
                  <a:txBody>
                    <a:bodyPr/>
                    <a:lstStyle/>
                    <a:p>
                      <a:pPr algn="ctr"/>
                      <a:r>
                        <a:rPr lang="es-CO" sz="1800" dirty="0">
                          <a:effectLst>
                            <a:outerShdw blurRad="38100" dist="38100" dir="2700000" algn="tl">
                              <a:srgbClr val="000000">
                                <a:alpha val="43137"/>
                              </a:srgbClr>
                            </a:outerShdw>
                          </a:effectLst>
                          <a:latin typeface="Montserrat" panose="00000500000000000000" pitchFamily="2" charset="0"/>
                        </a:rPr>
                        <a:t>Maniobra</a:t>
                      </a:r>
                    </a:p>
                  </a:txBody>
                  <a:tcPr anchor="ctr">
                    <a:solidFill>
                      <a:srgbClr val="152B48"/>
                    </a:solidFill>
                  </a:tcPr>
                </a:tc>
                <a:extLst>
                  <a:ext uri="{0D108BD9-81ED-4DB2-BD59-A6C34878D82A}">
                    <a16:rowId xmlns:a16="http://schemas.microsoft.com/office/drawing/2014/main" val="3956563129"/>
                  </a:ext>
                </a:extLst>
              </a:tr>
              <a:tr h="1535902">
                <a:tc>
                  <a:txBody>
                    <a:bodyPr/>
                    <a:lstStyle/>
                    <a:p>
                      <a:pPr marL="285750" indent="-285750" algn="l">
                        <a:buFont typeface="Arial" panose="020B0604020202020204" pitchFamily="34" charset="0"/>
                        <a:buChar char="•"/>
                      </a:pPr>
                      <a:r>
                        <a:rPr lang="es-ES" sz="1800" dirty="0">
                          <a:solidFill>
                            <a:srgbClr val="152B48"/>
                          </a:solidFill>
                          <a:latin typeface="Montserrat" panose="00000500000000000000" pitchFamily="2" charset="0"/>
                        </a:rPr>
                        <a:t>Aceleración angular. </a:t>
                      </a:r>
                    </a:p>
                    <a:p>
                      <a:pPr marL="285750" indent="-285750" algn="l">
                        <a:buFont typeface="Arial" panose="020B0604020202020204" pitchFamily="34" charset="0"/>
                        <a:buChar char="•"/>
                      </a:pPr>
                      <a:r>
                        <a:rPr lang="es-ES" sz="1800" dirty="0">
                          <a:solidFill>
                            <a:srgbClr val="152B48"/>
                          </a:solidFill>
                          <a:latin typeface="Montserrat" panose="00000500000000000000" pitchFamily="2" charset="0"/>
                        </a:rPr>
                        <a:t>Inercia negativa.</a:t>
                      </a:r>
                      <a:endParaRPr lang="es-CO" sz="1800" dirty="0">
                        <a:solidFill>
                          <a:srgbClr val="152B48"/>
                        </a:solidFill>
                        <a:latin typeface="Montserrat" panose="00000500000000000000" pitchFamily="2" charset="0"/>
                      </a:endParaRPr>
                    </a:p>
                  </a:txBody>
                  <a:tcPr anchor="ctr"/>
                </a:tc>
                <a:tc>
                  <a:txBody>
                    <a:bodyPr/>
                    <a:lstStyle/>
                    <a:p>
                      <a:pPr algn="l"/>
                      <a:r>
                        <a:rPr lang="es-ES" sz="1800" dirty="0">
                          <a:solidFill>
                            <a:srgbClr val="152B48"/>
                          </a:solidFill>
                          <a:latin typeface="Montserrat" panose="00000500000000000000" pitchFamily="2" charset="0"/>
                        </a:rPr>
                        <a:t>Rotación de Barbacoa: </a:t>
                      </a:r>
                    </a:p>
                    <a:p>
                      <a:pPr marL="285750" indent="-285750" algn="l">
                        <a:buFont typeface="Arial" panose="020B0604020202020204" pitchFamily="34" charset="0"/>
                        <a:buChar char="•"/>
                      </a:pPr>
                      <a:r>
                        <a:rPr lang="es-ES" sz="1800" dirty="0">
                          <a:solidFill>
                            <a:srgbClr val="152B48"/>
                          </a:solidFill>
                          <a:latin typeface="Montserrat" panose="00000500000000000000" pitchFamily="2" charset="0"/>
                        </a:rPr>
                        <a:t>    </a:t>
                      </a:r>
                      <a:r>
                        <a:rPr lang="es-ES" sz="1800" dirty="0" err="1">
                          <a:solidFill>
                            <a:srgbClr val="152B48"/>
                          </a:solidFill>
                          <a:latin typeface="Montserrat" panose="00000500000000000000" pitchFamily="2" charset="0"/>
                        </a:rPr>
                        <a:t>Lempert</a:t>
                      </a:r>
                      <a:r>
                        <a:rPr lang="es-ES" sz="1800" dirty="0">
                          <a:solidFill>
                            <a:srgbClr val="152B48"/>
                          </a:solidFill>
                          <a:latin typeface="Montserrat" panose="00000500000000000000" pitchFamily="2" charset="0"/>
                        </a:rPr>
                        <a:t> (270°). </a:t>
                      </a:r>
                    </a:p>
                    <a:p>
                      <a:pPr marL="285750" indent="-285750" algn="l">
                        <a:buFont typeface="Arial" panose="020B0604020202020204" pitchFamily="34" charset="0"/>
                        <a:buChar char="•"/>
                      </a:pPr>
                      <a:r>
                        <a:rPr lang="es-ES" sz="1800" dirty="0">
                          <a:solidFill>
                            <a:srgbClr val="152B48"/>
                          </a:solidFill>
                          <a:latin typeface="Montserrat" panose="00000500000000000000" pitchFamily="2" charset="0"/>
                        </a:rPr>
                        <a:t>    </a:t>
                      </a:r>
                      <a:r>
                        <a:rPr lang="es-ES" sz="1800" dirty="0" err="1">
                          <a:solidFill>
                            <a:srgbClr val="152B48"/>
                          </a:solidFill>
                          <a:latin typeface="Montserrat" panose="00000500000000000000" pitchFamily="2" charset="0"/>
                        </a:rPr>
                        <a:t>Baloh</a:t>
                      </a:r>
                      <a:r>
                        <a:rPr lang="es-ES" sz="1800" dirty="0">
                          <a:solidFill>
                            <a:srgbClr val="152B48"/>
                          </a:solidFill>
                          <a:latin typeface="Montserrat" panose="00000500000000000000" pitchFamily="2" charset="0"/>
                        </a:rPr>
                        <a:t> (360°).</a:t>
                      </a:r>
                    </a:p>
                    <a:p>
                      <a:pPr algn="l"/>
                      <a:r>
                        <a:rPr lang="es-ES" sz="1800" dirty="0">
                          <a:solidFill>
                            <a:srgbClr val="152B48"/>
                          </a:solidFill>
                          <a:latin typeface="Montserrat" panose="00000500000000000000" pitchFamily="2" charset="0"/>
                        </a:rPr>
                        <a:t>    </a:t>
                      </a:r>
                      <a:endParaRPr lang="es-CO" sz="1800" dirty="0">
                        <a:solidFill>
                          <a:srgbClr val="152B48"/>
                        </a:solidFill>
                        <a:latin typeface="Montserrat" panose="00000500000000000000" pitchFamily="2" charset="0"/>
                      </a:endParaRPr>
                    </a:p>
                  </a:txBody>
                  <a:tcPr anchor="ctr"/>
                </a:tc>
                <a:extLst>
                  <a:ext uri="{0D108BD9-81ED-4DB2-BD59-A6C34878D82A}">
                    <a16:rowId xmlns:a16="http://schemas.microsoft.com/office/drawing/2014/main" val="305611813"/>
                  </a:ext>
                </a:extLst>
              </a:tr>
              <a:tr h="816969">
                <a:tc>
                  <a:txBody>
                    <a:bodyPr/>
                    <a:lstStyle/>
                    <a:p>
                      <a:pPr marL="285750" indent="-285750" algn="l">
                        <a:buFont typeface="Arial" panose="020B0604020202020204" pitchFamily="34" charset="0"/>
                        <a:buChar char="•"/>
                      </a:pPr>
                      <a:r>
                        <a:rPr lang="es-ES" sz="1800" dirty="0">
                          <a:solidFill>
                            <a:srgbClr val="152B48"/>
                          </a:solidFill>
                          <a:latin typeface="Montserrat" panose="00000500000000000000" pitchFamily="2" charset="0"/>
                        </a:rPr>
                        <a:t>Aceleración lineal.</a:t>
                      </a:r>
                    </a:p>
                    <a:p>
                      <a:pPr marL="285750" indent="-285750" algn="l">
                        <a:buFont typeface="Arial" panose="020B0604020202020204" pitchFamily="34" charset="0"/>
                        <a:buChar char="•"/>
                      </a:pPr>
                      <a:r>
                        <a:rPr lang="es-ES" sz="1800" dirty="0">
                          <a:solidFill>
                            <a:srgbClr val="152B48"/>
                          </a:solidFill>
                          <a:latin typeface="Montserrat" panose="00000500000000000000" pitchFamily="2" charset="0"/>
                        </a:rPr>
                        <a:t>Inercia positiva.</a:t>
                      </a:r>
                      <a:endParaRPr lang="es-CO" sz="1800" dirty="0">
                        <a:solidFill>
                          <a:srgbClr val="152B48"/>
                        </a:solidFill>
                        <a:latin typeface="Montserrat" panose="00000500000000000000" pitchFamily="2" charset="0"/>
                      </a:endParaRPr>
                    </a:p>
                  </a:txBody>
                  <a:tcPr anchor="ctr"/>
                </a:tc>
                <a:tc>
                  <a:txBody>
                    <a:bodyPr/>
                    <a:lstStyle/>
                    <a:p>
                      <a:pPr algn="l"/>
                      <a:r>
                        <a:rPr lang="es-CO" sz="1800" dirty="0">
                          <a:solidFill>
                            <a:srgbClr val="152B48"/>
                          </a:solidFill>
                          <a:latin typeface="Montserrat" panose="00000500000000000000" pitchFamily="2" charset="0"/>
                        </a:rPr>
                        <a:t>Maniobra de Gufoni.</a:t>
                      </a:r>
                    </a:p>
                  </a:txBody>
                  <a:tcPr anchor="ctr"/>
                </a:tc>
                <a:extLst>
                  <a:ext uri="{0D108BD9-81ED-4DB2-BD59-A6C34878D82A}">
                    <a16:rowId xmlns:a16="http://schemas.microsoft.com/office/drawing/2014/main" val="4197979414"/>
                  </a:ext>
                </a:extLst>
              </a:tr>
            </a:tbl>
          </a:graphicData>
        </a:graphic>
      </p:graphicFrame>
      <p:sp>
        <p:nvSpPr>
          <p:cNvPr id="5" name="Rectángulo 4">
            <a:extLst>
              <a:ext uri="{FF2B5EF4-FFF2-40B4-BE49-F238E27FC236}">
                <a16:creationId xmlns:a16="http://schemas.microsoft.com/office/drawing/2014/main" id="{57A7A2F3-8580-4F1C-815C-49BFDA2F2105}"/>
              </a:ext>
            </a:extLst>
          </p:cNvPr>
          <p:cNvSpPr/>
          <p:nvPr/>
        </p:nvSpPr>
        <p:spPr>
          <a:xfrm>
            <a:off x="6265889" y="6492240"/>
            <a:ext cx="5094838" cy="338554"/>
          </a:xfrm>
          <a:prstGeom prst="rect">
            <a:avLst/>
          </a:prstGeom>
        </p:spPr>
        <p:txBody>
          <a:bodyPr wrap="square">
            <a:spAutoFit/>
          </a:bodyPr>
          <a:lstStyle/>
          <a:p>
            <a:pPr algn="ctr"/>
            <a:r>
              <a:rPr lang="es-CO" sz="800" i="1" dirty="0">
                <a:solidFill>
                  <a:srgbClr val="002060"/>
                </a:solidFill>
                <a:latin typeface="Montserrat" panose="00000500000000000000" pitchFamily="2" charset="0"/>
                <a:cs typeface="Arial" panose="020B0604020202020204" pitchFamily="34" charset="0"/>
              </a:rPr>
              <a:t>Renato V. , Pedro M., Francisco Z., et al. </a:t>
            </a:r>
            <a:r>
              <a:rPr lang="es-CO" sz="800" i="1" dirty="0" err="1">
                <a:solidFill>
                  <a:srgbClr val="002060"/>
                </a:solidFill>
                <a:latin typeface="Montserrat" panose="00000500000000000000" pitchFamily="2" charset="0"/>
                <a:cs typeface="Arial" panose="020B0604020202020204" pitchFamily="34" charset="0"/>
              </a:rPr>
              <a:t>The</a:t>
            </a:r>
            <a:r>
              <a:rPr lang="es-CO" sz="800" i="1" dirty="0">
                <a:solidFill>
                  <a:srgbClr val="002060"/>
                </a:solidFill>
                <a:latin typeface="Montserrat" panose="00000500000000000000" pitchFamily="2" charset="0"/>
                <a:cs typeface="Arial" panose="020B0604020202020204" pitchFamily="34" charset="0"/>
              </a:rPr>
              <a:t> New </a:t>
            </a:r>
            <a:r>
              <a:rPr lang="es-CO" sz="800" i="1" dirty="0" err="1">
                <a:solidFill>
                  <a:srgbClr val="002060"/>
                </a:solidFill>
                <a:latin typeface="Montserrat" panose="00000500000000000000" pitchFamily="2" charset="0"/>
                <a:cs typeface="Arial" panose="020B0604020202020204" pitchFamily="34" charset="0"/>
              </a:rPr>
              <a:t>Neurotology</a:t>
            </a:r>
            <a:r>
              <a:rPr lang="es-CO" sz="800" i="1" dirty="0">
                <a:solidFill>
                  <a:srgbClr val="002060"/>
                </a:solidFill>
                <a:latin typeface="Montserrat" panose="00000500000000000000" pitchFamily="2" charset="0"/>
                <a:cs typeface="Arial" panose="020B0604020202020204" pitchFamily="34" charset="0"/>
              </a:rPr>
              <a:t>. A </a:t>
            </a:r>
            <a:r>
              <a:rPr lang="es-CO" sz="800" i="1" dirty="0" err="1">
                <a:solidFill>
                  <a:srgbClr val="002060"/>
                </a:solidFill>
                <a:latin typeface="Montserrat" panose="00000500000000000000" pitchFamily="2" charset="0"/>
                <a:cs typeface="Arial" panose="020B0604020202020204" pitchFamily="34" charset="0"/>
              </a:rPr>
              <a:t>Comprehensive</a:t>
            </a:r>
            <a:r>
              <a:rPr lang="es-CO" sz="800" i="1" dirty="0">
                <a:solidFill>
                  <a:srgbClr val="002060"/>
                </a:solidFill>
                <a:latin typeface="Montserrat" panose="00000500000000000000" pitchFamily="2" charset="0"/>
                <a:cs typeface="Arial" panose="020B0604020202020204" pitchFamily="34" charset="0"/>
              </a:rPr>
              <a:t> </a:t>
            </a:r>
            <a:r>
              <a:rPr lang="es-CO" sz="800" i="1" dirty="0" err="1">
                <a:solidFill>
                  <a:srgbClr val="002060"/>
                </a:solidFill>
                <a:latin typeface="Montserrat" panose="00000500000000000000" pitchFamily="2" charset="0"/>
                <a:cs typeface="Arial" panose="020B0604020202020204" pitchFamily="34" charset="0"/>
              </a:rPr>
              <a:t>Clinical</a:t>
            </a:r>
            <a:r>
              <a:rPr lang="es-CO" sz="800" i="1" dirty="0">
                <a:solidFill>
                  <a:srgbClr val="002060"/>
                </a:solidFill>
                <a:latin typeface="Montserrat" panose="00000500000000000000" pitchFamily="2" charset="0"/>
                <a:cs typeface="Arial" panose="020B0604020202020204" pitchFamily="34" charset="0"/>
              </a:rPr>
              <a:t> </a:t>
            </a:r>
            <a:r>
              <a:rPr lang="es-CO" sz="800" i="1" dirty="0" err="1">
                <a:solidFill>
                  <a:srgbClr val="002060"/>
                </a:solidFill>
                <a:latin typeface="Montserrat" panose="00000500000000000000" pitchFamily="2" charset="0"/>
                <a:cs typeface="Arial" panose="020B0604020202020204" pitchFamily="34" charset="0"/>
              </a:rPr>
              <a:t>Guide</a:t>
            </a:r>
            <a:r>
              <a:rPr lang="es-CO" sz="800" i="1" dirty="0">
                <a:solidFill>
                  <a:srgbClr val="002060"/>
                </a:solidFill>
                <a:latin typeface="Montserrat" panose="00000500000000000000" pitchFamily="2" charset="0"/>
                <a:cs typeface="Arial" panose="020B0604020202020204" pitchFamily="34" charset="0"/>
              </a:rPr>
              <a:t>. Springer. 2019.  </a:t>
            </a:r>
          </a:p>
        </p:txBody>
      </p:sp>
    </p:spTree>
    <p:extLst>
      <p:ext uri="{BB962C8B-B14F-4D97-AF65-F5344CB8AC3E}">
        <p14:creationId xmlns:p14="http://schemas.microsoft.com/office/powerpoint/2010/main" val="1459328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274AE9-D3D3-44AD-93D1-C794C2A6184D}"/>
              </a:ext>
            </a:extLst>
          </p:cNvPr>
          <p:cNvSpPr>
            <a:spLocks noGrp="1"/>
          </p:cNvSpPr>
          <p:nvPr>
            <p:ph type="title"/>
          </p:nvPr>
        </p:nvSpPr>
        <p:spPr>
          <a:xfrm>
            <a:off x="646670" y="452768"/>
            <a:ext cx="10515600" cy="1325563"/>
          </a:xfrm>
        </p:spPr>
        <p:txBody>
          <a:bodyPr>
            <a:normAutofit fontScale="90000"/>
          </a:bodyPr>
          <a:lstStyle/>
          <a:p>
            <a:r>
              <a:rPr lang="pt-BR" dirty="0" err="1"/>
              <a:t>Maniobra</a:t>
            </a:r>
            <a:r>
              <a:rPr lang="pt-BR" dirty="0"/>
              <a:t> de </a:t>
            </a:r>
            <a:r>
              <a:rPr lang="pt-BR" dirty="0" err="1"/>
              <a:t>Barbacoa</a:t>
            </a:r>
            <a:br>
              <a:rPr lang="pt-BR" dirty="0"/>
            </a:br>
            <a:r>
              <a:rPr lang="pt-BR" dirty="0" err="1"/>
              <a:t>Lempert</a:t>
            </a:r>
            <a:r>
              <a:rPr lang="pt-BR" dirty="0"/>
              <a:t> (270°)</a:t>
            </a:r>
            <a:br>
              <a:rPr lang="pt-BR" dirty="0"/>
            </a:br>
            <a:endParaRPr lang="es-CO" dirty="0"/>
          </a:p>
        </p:txBody>
      </p:sp>
      <p:sp>
        <p:nvSpPr>
          <p:cNvPr id="3" name="Marcador de contenido 2">
            <a:extLst>
              <a:ext uri="{FF2B5EF4-FFF2-40B4-BE49-F238E27FC236}">
                <a16:creationId xmlns:a16="http://schemas.microsoft.com/office/drawing/2014/main" id="{80187229-49F9-4F46-8D2F-0E93E3F07AE4}"/>
              </a:ext>
            </a:extLst>
          </p:cNvPr>
          <p:cNvSpPr>
            <a:spLocks noGrp="1"/>
          </p:cNvSpPr>
          <p:nvPr>
            <p:ph sz="half" idx="2"/>
          </p:nvPr>
        </p:nvSpPr>
        <p:spPr>
          <a:xfrm>
            <a:off x="646670" y="1462089"/>
            <a:ext cx="5067301" cy="1119030"/>
          </a:xfrm>
        </p:spPr>
        <p:txBody>
          <a:bodyPr>
            <a:noAutofit/>
          </a:bodyPr>
          <a:lstStyle/>
          <a:p>
            <a:pPr marL="0" indent="0">
              <a:lnSpc>
                <a:spcPct val="100000"/>
              </a:lnSpc>
              <a:buNone/>
            </a:pPr>
            <a:endParaRPr lang="es-CO" sz="2400" dirty="0">
              <a:effectLst>
                <a:outerShdw blurRad="38100" dist="38100" dir="2700000" algn="tl">
                  <a:srgbClr val="000000">
                    <a:alpha val="43137"/>
                  </a:srgbClr>
                </a:outerShdw>
              </a:effectLst>
            </a:endParaRPr>
          </a:p>
          <a:p>
            <a:pPr marL="0" indent="0">
              <a:lnSpc>
                <a:spcPct val="100000"/>
              </a:lnSpc>
              <a:buNone/>
            </a:pPr>
            <a:r>
              <a:rPr lang="es-ES_tradnl" sz="2400" dirty="0"/>
              <a:t>Tasa de respuesta del 50-100% (moderadamente efectiva).</a:t>
            </a:r>
          </a:p>
          <a:p>
            <a:pPr marL="0" indent="0">
              <a:lnSpc>
                <a:spcPct val="100000"/>
              </a:lnSpc>
              <a:buNone/>
            </a:pPr>
            <a:endParaRPr lang="es-CO" sz="2400" dirty="0">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83C730DE-5167-4923-AA2B-57F6B83AAA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2440" y="1255555"/>
            <a:ext cx="6337781" cy="5083453"/>
          </a:xfrm>
          <a:prstGeom prst="rect">
            <a:avLst/>
          </a:prstGeom>
        </p:spPr>
      </p:pic>
    </p:spTree>
    <p:extLst>
      <p:ext uri="{BB962C8B-B14F-4D97-AF65-F5344CB8AC3E}">
        <p14:creationId xmlns:p14="http://schemas.microsoft.com/office/powerpoint/2010/main" val="1542157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53493CE-14F6-490B-810C-8EF9E0C848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10174"/>
            <a:ext cx="4927254" cy="6656386"/>
          </a:xfrm>
          <a:prstGeom prst="rect">
            <a:avLst/>
          </a:prstGeom>
        </p:spPr>
      </p:pic>
      <p:sp>
        <p:nvSpPr>
          <p:cNvPr id="3" name="Título 2">
            <a:extLst>
              <a:ext uri="{FF2B5EF4-FFF2-40B4-BE49-F238E27FC236}">
                <a16:creationId xmlns:a16="http://schemas.microsoft.com/office/drawing/2014/main" id="{016C8AED-6956-4591-A753-8D2FCB2BA1E9}"/>
              </a:ext>
            </a:extLst>
          </p:cNvPr>
          <p:cNvSpPr>
            <a:spLocks noGrp="1"/>
          </p:cNvSpPr>
          <p:nvPr>
            <p:ph type="title"/>
          </p:nvPr>
        </p:nvSpPr>
        <p:spPr>
          <a:xfrm>
            <a:off x="559529" y="639445"/>
            <a:ext cx="10515600" cy="1325563"/>
          </a:xfrm>
        </p:spPr>
        <p:txBody>
          <a:bodyPr>
            <a:noAutofit/>
          </a:bodyPr>
          <a:lstStyle/>
          <a:p>
            <a:r>
              <a:rPr lang="es-CO" dirty="0"/>
              <a:t>Maniobra </a:t>
            </a:r>
            <a:br>
              <a:rPr lang="es-CO" dirty="0"/>
            </a:br>
            <a:r>
              <a:rPr lang="es-CO" dirty="0"/>
              <a:t>de Gufoni</a:t>
            </a:r>
            <a:br>
              <a:rPr lang="es-CO" dirty="0"/>
            </a:br>
            <a:endParaRPr lang="es-CO" dirty="0"/>
          </a:p>
        </p:txBody>
      </p:sp>
    </p:spTree>
    <p:extLst>
      <p:ext uri="{BB962C8B-B14F-4D97-AF65-F5344CB8AC3E}">
        <p14:creationId xmlns:p14="http://schemas.microsoft.com/office/powerpoint/2010/main" val="4164205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341BE0-7C39-4AC6-B3D4-634B0DC24F29}"/>
              </a:ext>
            </a:extLst>
          </p:cNvPr>
          <p:cNvSpPr>
            <a:spLocks noGrp="1"/>
          </p:cNvSpPr>
          <p:nvPr>
            <p:ph type="title"/>
          </p:nvPr>
        </p:nvSpPr>
        <p:spPr>
          <a:xfrm>
            <a:off x="523409" y="115999"/>
            <a:ext cx="10515600" cy="1325563"/>
          </a:xfrm>
        </p:spPr>
        <p:txBody>
          <a:bodyPr/>
          <a:lstStyle/>
          <a:p>
            <a:r>
              <a:rPr lang="es-ES" sz="4400" dirty="0"/>
              <a:t>Síndrome vestibular episódico espontáneo</a:t>
            </a:r>
            <a:endParaRPr lang="es-CO" dirty="0"/>
          </a:p>
        </p:txBody>
      </p:sp>
      <p:sp>
        <p:nvSpPr>
          <p:cNvPr id="3" name="Marcador de contenido 2">
            <a:extLst>
              <a:ext uri="{FF2B5EF4-FFF2-40B4-BE49-F238E27FC236}">
                <a16:creationId xmlns:a16="http://schemas.microsoft.com/office/drawing/2014/main" id="{78F98DB1-E154-4A78-8E15-8E4024CB8351}"/>
              </a:ext>
            </a:extLst>
          </p:cNvPr>
          <p:cNvSpPr>
            <a:spLocks noGrp="1"/>
          </p:cNvSpPr>
          <p:nvPr>
            <p:ph idx="1"/>
          </p:nvPr>
        </p:nvSpPr>
        <p:spPr>
          <a:xfrm>
            <a:off x="781138" y="1474948"/>
            <a:ext cx="11026814" cy="2090392"/>
          </a:xfrm>
        </p:spPr>
        <p:txBody>
          <a:bodyPr>
            <a:noAutofit/>
          </a:bodyPr>
          <a:lstStyle/>
          <a:p>
            <a:pPr algn="just">
              <a:lnSpc>
                <a:spcPct val="100000"/>
              </a:lnSpc>
              <a:spcBef>
                <a:spcPts val="500"/>
              </a:spcBef>
            </a:pPr>
            <a:r>
              <a:rPr lang="es-ES" sz="1800" b="1" dirty="0"/>
              <a:t>Duración de los episodios: </a:t>
            </a:r>
            <a:r>
              <a:rPr lang="es-ES" sz="1800" dirty="0"/>
              <a:t>desde segundos hasta algunos días (mayoría duran de minutos a horas).</a:t>
            </a:r>
          </a:p>
          <a:p>
            <a:pPr algn="just">
              <a:lnSpc>
                <a:spcPct val="100000"/>
              </a:lnSpc>
              <a:spcBef>
                <a:spcPts val="500"/>
              </a:spcBef>
            </a:pPr>
            <a:r>
              <a:rPr lang="es-ES" sz="1800" dirty="0"/>
              <a:t>Los pacientes a menudo están asintomáticos en el momento de la presentación de urgencias. </a:t>
            </a:r>
          </a:p>
          <a:p>
            <a:pPr algn="just">
              <a:lnSpc>
                <a:spcPct val="100000"/>
              </a:lnSpc>
              <a:spcBef>
                <a:spcPts val="500"/>
              </a:spcBef>
            </a:pPr>
            <a:r>
              <a:rPr lang="es-ES" sz="1800" dirty="0"/>
              <a:t>La evaluación se basa casi por completo en la </a:t>
            </a:r>
            <a:r>
              <a:rPr lang="es-ES" sz="1800" b="1" dirty="0">
                <a:solidFill>
                  <a:srgbClr val="00ABA7"/>
                </a:solidFill>
              </a:rPr>
              <a:t>anamnesis. </a:t>
            </a:r>
          </a:p>
          <a:p>
            <a:pPr algn="just">
              <a:lnSpc>
                <a:spcPct val="100000"/>
              </a:lnSpc>
              <a:spcBef>
                <a:spcPts val="500"/>
              </a:spcBef>
            </a:pPr>
            <a:r>
              <a:rPr lang="es-ES" sz="1800" dirty="0"/>
              <a:t>La frecuencia de los episodios varía de varias veces al día a mensualmente, según la causa. </a:t>
            </a:r>
          </a:p>
          <a:p>
            <a:pPr algn="just">
              <a:lnSpc>
                <a:spcPct val="100000"/>
              </a:lnSpc>
              <a:spcBef>
                <a:spcPts val="500"/>
              </a:spcBef>
            </a:pPr>
            <a:r>
              <a:rPr lang="es-ES" sz="1800" dirty="0"/>
              <a:t>Muchos episodios ocurren sin una provocación aparente. </a:t>
            </a:r>
            <a:endParaRPr lang="es-CO" sz="1800" dirty="0"/>
          </a:p>
        </p:txBody>
      </p:sp>
      <p:sp>
        <p:nvSpPr>
          <p:cNvPr id="4" name="Marcador de contenido 3">
            <a:extLst>
              <a:ext uri="{FF2B5EF4-FFF2-40B4-BE49-F238E27FC236}">
                <a16:creationId xmlns:a16="http://schemas.microsoft.com/office/drawing/2014/main" id="{04084662-8052-40CE-9D9F-96FD8F2679D6}"/>
              </a:ext>
            </a:extLst>
          </p:cNvPr>
          <p:cNvSpPr>
            <a:spLocks noGrp="1"/>
          </p:cNvSpPr>
          <p:nvPr>
            <p:ph idx="13"/>
          </p:nvPr>
        </p:nvSpPr>
        <p:spPr>
          <a:xfrm>
            <a:off x="4819854" y="3797936"/>
            <a:ext cx="7207554" cy="2413346"/>
          </a:xfrm>
        </p:spPr>
        <p:txBody>
          <a:bodyPr>
            <a:noAutofit/>
          </a:bodyPr>
          <a:lstStyle/>
          <a:p>
            <a:pPr algn="just">
              <a:lnSpc>
                <a:spcPct val="100000"/>
              </a:lnSpc>
            </a:pPr>
            <a:r>
              <a:rPr lang="es-ES" sz="1800" dirty="0"/>
              <a:t>Las características clásicas están ausentes en el 25% al ​​35% de los casos. </a:t>
            </a:r>
          </a:p>
          <a:p>
            <a:pPr marL="0" indent="0" algn="just">
              <a:lnSpc>
                <a:spcPct val="100000"/>
              </a:lnSpc>
              <a:buNone/>
            </a:pPr>
            <a:endParaRPr lang="es-ES" sz="1800" dirty="0"/>
          </a:p>
          <a:p>
            <a:pPr marL="0" indent="0" algn="just">
              <a:lnSpc>
                <a:spcPct val="100000"/>
              </a:lnSpc>
              <a:buNone/>
            </a:pPr>
            <a:r>
              <a:rPr lang="es-ES" sz="1800" b="1" dirty="0"/>
              <a:t>CAUSAS: </a:t>
            </a:r>
            <a:r>
              <a:rPr lang="es-ES" sz="1800" dirty="0"/>
              <a:t>trastornos benignos comunes recurrentes, migraña vestibular, síncope </a:t>
            </a:r>
            <a:r>
              <a:rPr lang="es-ES" sz="1800" dirty="0" err="1"/>
              <a:t>vasovagal</a:t>
            </a:r>
            <a:r>
              <a:rPr lang="es-ES" sz="1800" dirty="0"/>
              <a:t> y ataques de pánico. </a:t>
            </a:r>
          </a:p>
          <a:p>
            <a:pPr marL="0" indent="0" algn="just">
              <a:lnSpc>
                <a:spcPct val="100000"/>
              </a:lnSpc>
              <a:buNone/>
            </a:pPr>
            <a:r>
              <a:rPr lang="es-ES" sz="1800" dirty="0">
                <a:solidFill>
                  <a:srgbClr val="00ABA7"/>
                </a:solidFill>
              </a:rPr>
              <a:t>Causas peligrosas: </a:t>
            </a:r>
            <a:r>
              <a:rPr lang="es-ES" sz="1800" dirty="0"/>
              <a:t>cerebrovasculares (AIT </a:t>
            </a:r>
            <a:r>
              <a:rPr lang="es-ES" sz="1800" dirty="0" err="1"/>
              <a:t>vertebrobasilar</a:t>
            </a:r>
            <a:r>
              <a:rPr lang="es-ES" sz="1800" dirty="0"/>
              <a:t> y hemorragia subaracnoidea), cardiorrespiratorias (arritmia cardíaca, angina inestable y embolia pulmonar) y endocrinas (hipoglucemia). </a:t>
            </a:r>
            <a:endParaRPr lang="es-CO" sz="1800" dirty="0"/>
          </a:p>
        </p:txBody>
      </p:sp>
    </p:spTree>
    <p:extLst>
      <p:ext uri="{BB962C8B-B14F-4D97-AF65-F5344CB8AC3E}">
        <p14:creationId xmlns:p14="http://schemas.microsoft.com/office/powerpoint/2010/main" val="3104270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55D164-982C-430A-BD5E-F8D2506EA085}"/>
              </a:ext>
            </a:extLst>
          </p:cNvPr>
          <p:cNvSpPr>
            <a:spLocks noGrp="1"/>
          </p:cNvSpPr>
          <p:nvPr>
            <p:ph type="title"/>
          </p:nvPr>
        </p:nvSpPr>
        <p:spPr>
          <a:xfrm>
            <a:off x="465457" y="137741"/>
            <a:ext cx="10515600" cy="1325563"/>
          </a:xfrm>
        </p:spPr>
        <p:txBody>
          <a:bodyPr/>
          <a:lstStyle/>
          <a:p>
            <a:r>
              <a:rPr lang="es-ES" dirty="0"/>
              <a:t>Enfoque </a:t>
            </a:r>
            <a:r>
              <a:rPr lang="es-ES" dirty="0" err="1"/>
              <a:t>TiTrATE</a:t>
            </a:r>
            <a:endParaRPr lang="es-CO" dirty="0"/>
          </a:p>
        </p:txBody>
      </p:sp>
      <p:pic>
        <p:nvPicPr>
          <p:cNvPr id="5" name="Imagen 4">
            <a:extLst>
              <a:ext uri="{FF2B5EF4-FFF2-40B4-BE49-F238E27FC236}">
                <a16:creationId xmlns:a16="http://schemas.microsoft.com/office/drawing/2014/main" id="{D012A54B-C35B-4065-97C6-582175D0BF6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16802" y="1299170"/>
            <a:ext cx="6452297" cy="5421089"/>
          </a:xfrm>
          <a:prstGeom prst="rect">
            <a:avLst/>
          </a:prstGeom>
        </p:spPr>
      </p:pic>
    </p:spTree>
    <p:extLst>
      <p:ext uri="{BB962C8B-B14F-4D97-AF65-F5344CB8AC3E}">
        <p14:creationId xmlns:p14="http://schemas.microsoft.com/office/powerpoint/2010/main" val="2196302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DC66E8-7064-463E-94CB-204303F53B9D}"/>
              </a:ext>
            </a:extLst>
          </p:cNvPr>
          <p:cNvSpPr>
            <a:spLocks noGrp="1"/>
          </p:cNvSpPr>
          <p:nvPr>
            <p:ph type="title"/>
          </p:nvPr>
        </p:nvSpPr>
        <p:spPr>
          <a:xfrm>
            <a:off x="472440" y="13045"/>
            <a:ext cx="10515600" cy="1325563"/>
          </a:xfrm>
        </p:spPr>
        <p:txBody>
          <a:bodyPr/>
          <a:lstStyle/>
          <a:p>
            <a:r>
              <a:rPr lang="es-ES" dirty="0"/>
              <a:t>Síndrome vestibular agudo</a:t>
            </a:r>
            <a:endParaRPr lang="es-CO" dirty="0"/>
          </a:p>
        </p:txBody>
      </p:sp>
      <p:sp>
        <p:nvSpPr>
          <p:cNvPr id="3" name="Marcador de contenido 2">
            <a:extLst>
              <a:ext uri="{FF2B5EF4-FFF2-40B4-BE49-F238E27FC236}">
                <a16:creationId xmlns:a16="http://schemas.microsoft.com/office/drawing/2014/main" id="{0752FA7D-D7E9-4359-AA93-3AFF40359179}"/>
              </a:ext>
            </a:extLst>
          </p:cNvPr>
          <p:cNvSpPr>
            <a:spLocks noGrp="1"/>
          </p:cNvSpPr>
          <p:nvPr>
            <p:ph idx="1"/>
          </p:nvPr>
        </p:nvSpPr>
        <p:spPr>
          <a:xfrm>
            <a:off x="762001" y="1155728"/>
            <a:ext cx="11216639" cy="2090392"/>
          </a:xfrm>
        </p:spPr>
        <p:txBody>
          <a:bodyPr>
            <a:noAutofit/>
          </a:bodyPr>
          <a:lstStyle/>
          <a:p>
            <a:pPr algn="just">
              <a:lnSpc>
                <a:spcPct val="110000"/>
              </a:lnSpc>
            </a:pPr>
            <a:r>
              <a:rPr lang="es-ES" dirty="0">
                <a:solidFill>
                  <a:srgbClr val="142B48"/>
                </a:solidFill>
              </a:rPr>
              <a:t>Implica mareos agudos y persistentes que duran días o semanas, a veces con secuelas persistentes a partir de entonces. </a:t>
            </a:r>
          </a:p>
          <a:p>
            <a:pPr algn="just">
              <a:lnSpc>
                <a:spcPct val="110000"/>
              </a:lnSpc>
            </a:pPr>
            <a:r>
              <a:rPr lang="es-ES" dirty="0">
                <a:solidFill>
                  <a:srgbClr val="142B48"/>
                </a:solidFill>
              </a:rPr>
              <a:t>La evolución temporal al inicio y en la primera semana es más importante que la duración total de la enfermedad. </a:t>
            </a:r>
          </a:p>
          <a:p>
            <a:pPr algn="just">
              <a:lnSpc>
                <a:spcPct val="110000"/>
              </a:lnSpc>
            </a:pPr>
            <a:r>
              <a:rPr lang="es-ES" dirty="0">
                <a:solidFill>
                  <a:srgbClr val="142B48"/>
                </a:solidFill>
              </a:rPr>
              <a:t>La mayoría de estos pacientes tienen un curso monofásico con un pico temprano en la gravedad de los síntomas, una rápida mejoría de los síntomas durante la primera semana, y una recuperación gradual durante semanas o meses. </a:t>
            </a:r>
            <a:endParaRPr lang="es-CO" dirty="0">
              <a:solidFill>
                <a:srgbClr val="142B48"/>
              </a:solidFill>
            </a:endParaRPr>
          </a:p>
        </p:txBody>
      </p:sp>
      <p:graphicFrame>
        <p:nvGraphicFramePr>
          <p:cNvPr id="5" name="Diagrama 4">
            <a:extLst>
              <a:ext uri="{FF2B5EF4-FFF2-40B4-BE49-F238E27FC236}">
                <a16:creationId xmlns:a16="http://schemas.microsoft.com/office/drawing/2014/main" id="{27E3D6BB-3081-43E9-AF2D-896C0E9E14CB}"/>
              </a:ext>
            </a:extLst>
          </p:cNvPr>
          <p:cNvGraphicFramePr/>
          <p:nvPr>
            <p:extLst>
              <p:ext uri="{D42A27DB-BD31-4B8C-83A1-F6EECF244321}">
                <p14:modId xmlns:p14="http://schemas.microsoft.com/office/powerpoint/2010/main" val="2797140158"/>
              </p:ext>
            </p:extLst>
          </p:nvPr>
        </p:nvGraphicFramePr>
        <p:xfrm>
          <a:off x="5632704" y="4114801"/>
          <a:ext cx="5355336" cy="2364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0205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C67243-8412-4800-9B55-D003719C3C03}"/>
              </a:ext>
            </a:extLst>
          </p:cNvPr>
          <p:cNvSpPr>
            <a:spLocks noGrp="1"/>
          </p:cNvSpPr>
          <p:nvPr>
            <p:ph type="title"/>
          </p:nvPr>
        </p:nvSpPr>
        <p:spPr>
          <a:xfrm>
            <a:off x="563880" y="211113"/>
            <a:ext cx="10515600" cy="1325563"/>
          </a:xfrm>
        </p:spPr>
        <p:txBody>
          <a:bodyPr>
            <a:normAutofit/>
          </a:bodyPr>
          <a:lstStyle/>
          <a:p>
            <a:r>
              <a:rPr lang="es-ES" dirty="0">
                <a:effectLst/>
              </a:rPr>
              <a:t>Síndrome vestibular agudo traumático / tóxico</a:t>
            </a:r>
            <a:endParaRPr lang="es-CO" dirty="0"/>
          </a:p>
        </p:txBody>
      </p:sp>
      <p:sp>
        <p:nvSpPr>
          <p:cNvPr id="3" name="Marcador de contenido 2">
            <a:extLst>
              <a:ext uri="{FF2B5EF4-FFF2-40B4-BE49-F238E27FC236}">
                <a16:creationId xmlns:a16="http://schemas.microsoft.com/office/drawing/2014/main" id="{F9E1DBF2-7AEB-4B54-BC6B-B7BF92D08582}"/>
              </a:ext>
            </a:extLst>
          </p:cNvPr>
          <p:cNvSpPr>
            <a:spLocks noGrp="1"/>
          </p:cNvSpPr>
          <p:nvPr>
            <p:ph idx="1"/>
          </p:nvPr>
        </p:nvSpPr>
        <p:spPr>
          <a:xfrm>
            <a:off x="762001" y="1541787"/>
            <a:ext cx="11110795" cy="2090392"/>
          </a:xfrm>
        </p:spPr>
        <p:txBody>
          <a:bodyPr>
            <a:noAutofit/>
          </a:bodyPr>
          <a:lstStyle/>
          <a:p>
            <a:pPr algn="just">
              <a:lnSpc>
                <a:spcPct val="100000"/>
              </a:lnSpc>
            </a:pPr>
            <a:r>
              <a:rPr lang="es-ES" sz="1800" dirty="0"/>
              <a:t>Resulta directamente de un trauma o una exposición tóxica.</a:t>
            </a:r>
          </a:p>
          <a:p>
            <a:pPr algn="just">
              <a:lnSpc>
                <a:spcPct val="100000"/>
              </a:lnSpc>
            </a:pPr>
            <a:r>
              <a:rPr lang="es-ES" sz="1800" b="1" dirty="0"/>
              <a:t>Causas más frecuentes</a:t>
            </a:r>
            <a:r>
              <a:rPr lang="es-ES" sz="1800" dirty="0"/>
              <a:t>: TEC cerrado y la intoxicación por fármacos (medicamentos) o sustancias ilícitas que afectan el tronco del encéfalo, el cerebelo o el aparato vestibular periférico.</a:t>
            </a:r>
          </a:p>
          <a:p>
            <a:pPr algn="just">
              <a:lnSpc>
                <a:spcPct val="100000"/>
              </a:lnSpc>
            </a:pPr>
            <a:r>
              <a:rPr lang="es-ES" sz="1800" dirty="0"/>
              <a:t>La mayoría de los pacientes experimentan un solo ataque agudo que se resuelve gradualmente durante días o semanas una vez que se detiene la exposición. </a:t>
            </a:r>
          </a:p>
          <a:p>
            <a:pPr algn="just">
              <a:lnSpc>
                <a:spcPct val="100000"/>
              </a:lnSpc>
            </a:pPr>
            <a:endParaRPr lang="es-CO" sz="1800" dirty="0"/>
          </a:p>
        </p:txBody>
      </p:sp>
      <p:sp>
        <p:nvSpPr>
          <p:cNvPr id="4" name="Marcador de contenido 3">
            <a:extLst>
              <a:ext uri="{FF2B5EF4-FFF2-40B4-BE49-F238E27FC236}">
                <a16:creationId xmlns:a16="http://schemas.microsoft.com/office/drawing/2014/main" id="{D4C0B6E1-82A6-4885-87E9-C67170FB7869}"/>
              </a:ext>
            </a:extLst>
          </p:cNvPr>
          <p:cNvSpPr>
            <a:spLocks noGrp="1"/>
          </p:cNvSpPr>
          <p:nvPr>
            <p:ph idx="13"/>
          </p:nvPr>
        </p:nvSpPr>
        <p:spPr>
          <a:xfrm>
            <a:off x="4978203" y="4045002"/>
            <a:ext cx="6894593" cy="2413346"/>
          </a:xfrm>
        </p:spPr>
        <p:txBody>
          <a:bodyPr>
            <a:noAutofit/>
          </a:bodyPr>
          <a:lstStyle/>
          <a:p>
            <a:pPr algn="just">
              <a:lnSpc>
                <a:spcPct val="100000"/>
              </a:lnSpc>
            </a:pPr>
            <a:r>
              <a:rPr lang="es-ES" sz="1800" dirty="0"/>
              <a:t>Pueden predominar otros síntomas: cefalea o alteración del estado mental.</a:t>
            </a:r>
          </a:p>
          <a:p>
            <a:pPr algn="just">
              <a:lnSpc>
                <a:spcPct val="100000"/>
              </a:lnSpc>
            </a:pPr>
            <a:r>
              <a:rPr lang="es-ES" sz="1800" dirty="0">
                <a:solidFill>
                  <a:srgbClr val="00ABA7"/>
                </a:solidFill>
              </a:rPr>
              <a:t>NO PASAR POR ALTO: </a:t>
            </a:r>
            <a:r>
              <a:rPr lang="es-ES" sz="1800" dirty="0"/>
              <a:t>fractura de base de cráneo  o una disección traumática de la arteria vertebral. </a:t>
            </a:r>
          </a:p>
          <a:p>
            <a:pPr algn="just">
              <a:lnSpc>
                <a:spcPct val="100000"/>
              </a:lnSpc>
            </a:pPr>
            <a:r>
              <a:rPr lang="es-ES" sz="1800" dirty="0"/>
              <a:t>OTOTÓXICIOS: predominantemente inestabilidad de la marcha y </a:t>
            </a:r>
            <a:r>
              <a:rPr lang="es-ES" sz="1800" dirty="0" err="1"/>
              <a:t>oscilopsia</a:t>
            </a:r>
            <a:r>
              <a:rPr lang="es-ES" sz="1800" dirty="0"/>
              <a:t> (visión de rebote) al caminar.</a:t>
            </a:r>
          </a:p>
          <a:p>
            <a:pPr algn="just">
              <a:lnSpc>
                <a:spcPct val="100000"/>
              </a:lnSpc>
            </a:pPr>
            <a:endParaRPr lang="es-ES" sz="1800" dirty="0"/>
          </a:p>
          <a:p>
            <a:pPr algn="just">
              <a:lnSpc>
                <a:spcPct val="100000"/>
              </a:lnSpc>
            </a:pPr>
            <a:endParaRPr lang="es-ES" sz="1800" dirty="0"/>
          </a:p>
          <a:p>
            <a:pPr algn="just">
              <a:lnSpc>
                <a:spcPct val="100000"/>
              </a:lnSpc>
            </a:pPr>
            <a:endParaRPr lang="es-ES" sz="1800" dirty="0"/>
          </a:p>
          <a:p>
            <a:pPr algn="just">
              <a:lnSpc>
                <a:spcPct val="100000"/>
              </a:lnSpc>
            </a:pPr>
            <a:endParaRPr lang="es-CO" sz="1800" dirty="0"/>
          </a:p>
        </p:txBody>
      </p:sp>
      <p:pic>
        <p:nvPicPr>
          <p:cNvPr id="10242" name="Picture 2">
            <a:extLst>
              <a:ext uri="{FF2B5EF4-FFF2-40B4-BE49-F238E27FC236}">
                <a16:creationId xmlns:a16="http://schemas.microsoft.com/office/drawing/2014/main" id="{27CB919A-0C50-4144-9DEF-6F77B21079E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13233" y="399652"/>
            <a:ext cx="1349115" cy="134911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FCAD2E7C-BBE9-44BF-9573-785BCB589E4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884483" y="320017"/>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103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6C4F8A-C724-483C-8D02-5C40C246241E}"/>
              </a:ext>
            </a:extLst>
          </p:cNvPr>
          <p:cNvSpPr>
            <a:spLocks noGrp="1"/>
          </p:cNvSpPr>
          <p:nvPr>
            <p:ph type="title"/>
          </p:nvPr>
        </p:nvSpPr>
        <p:spPr>
          <a:xfrm>
            <a:off x="408482" y="189151"/>
            <a:ext cx="10515600" cy="1325563"/>
          </a:xfrm>
        </p:spPr>
        <p:txBody>
          <a:bodyPr/>
          <a:lstStyle/>
          <a:p>
            <a:r>
              <a:rPr lang="es-ES" sz="4400" dirty="0"/>
              <a:t>Síndrome vestibular agudo espontáneo</a:t>
            </a:r>
            <a:endParaRPr lang="es-CO" dirty="0"/>
          </a:p>
        </p:txBody>
      </p:sp>
      <p:sp>
        <p:nvSpPr>
          <p:cNvPr id="3" name="Marcador de contenido 2">
            <a:extLst>
              <a:ext uri="{FF2B5EF4-FFF2-40B4-BE49-F238E27FC236}">
                <a16:creationId xmlns:a16="http://schemas.microsoft.com/office/drawing/2014/main" id="{CB2208DC-50D5-4352-A92E-3F42E286E181}"/>
              </a:ext>
            </a:extLst>
          </p:cNvPr>
          <p:cNvSpPr>
            <a:spLocks noGrp="1"/>
          </p:cNvSpPr>
          <p:nvPr>
            <p:ph idx="1"/>
          </p:nvPr>
        </p:nvSpPr>
        <p:spPr>
          <a:xfrm>
            <a:off x="630937" y="1598666"/>
            <a:ext cx="11010174" cy="2413346"/>
          </a:xfrm>
        </p:spPr>
        <p:txBody>
          <a:bodyPr>
            <a:noAutofit/>
          </a:bodyPr>
          <a:lstStyle/>
          <a:p>
            <a:pPr algn="just">
              <a:lnSpc>
                <a:spcPct val="100000"/>
              </a:lnSpc>
            </a:pPr>
            <a:r>
              <a:rPr lang="es-ES" sz="1800" b="1" dirty="0"/>
              <a:t>DEFINICIÓN: </a:t>
            </a:r>
            <a:r>
              <a:rPr lang="es-ES" sz="1800" dirty="0"/>
              <a:t>aparición aguda de mareos o vértigo persistentes y continuos en asociación con náuseas o vómitos, inestabilidad de la marcha, nistagmo e intolerancia al movimiento de la cabeza que dura de días a semanas. </a:t>
            </a:r>
          </a:p>
          <a:p>
            <a:pPr algn="just">
              <a:lnSpc>
                <a:spcPct val="100000"/>
              </a:lnSpc>
            </a:pPr>
            <a:r>
              <a:rPr lang="es-ES" sz="1800" dirty="0"/>
              <a:t>Los pacientes suelen estar sintomáticos en el momento de la presentación en urgencias y la exploración física focalizada suele ser diagnóstica. </a:t>
            </a:r>
          </a:p>
          <a:p>
            <a:pPr algn="just">
              <a:lnSpc>
                <a:spcPct val="100000"/>
              </a:lnSpc>
            </a:pPr>
            <a:r>
              <a:rPr lang="es-ES" sz="1800" dirty="0"/>
              <a:t>Los pacientes generalmente experimentan un empeoramiento de los síntomas con cualquier movimiento de la cabeza, incluidas las pruebas de provocación (</a:t>
            </a:r>
            <a:r>
              <a:rPr lang="es-ES" sz="1800" b="1" dirty="0"/>
              <a:t>confusión</a:t>
            </a:r>
            <a:r>
              <a:rPr lang="es-ES" sz="1800" dirty="0"/>
              <a:t>).</a:t>
            </a:r>
          </a:p>
          <a:p>
            <a:pPr algn="just">
              <a:lnSpc>
                <a:spcPct val="100000"/>
              </a:lnSpc>
            </a:pPr>
            <a:endParaRPr lang="es-CO" sz="1800" dirty="0"/>
          </a:p>
        </p:txBody>
      </p:sp>
      <p:sp>
        <p:nvSpPr>
          <p:cNvPr id="4" name="Marcador de contenido 3">
            <a:extLst>
              <a:ext uri="{FF2B5EF4-FFF2-40B4-BE49-F238E27FC236}">
                <a16:creationId xmlns:a16="http://schemas.microsoft.com/office/drawing/2014/main" id="{7DAD39D8-6854-4329-98FA-11F175B5EC47}"/>
              </a:ext>
            </a:extLst>
          </p:cNvPr>
          <p:cNvSpPr>
            <a:spLocks noGrp="1"/>
          </p:cNvSpPr>
          <p:nvPr>
            <p:ph idx="13"/>
          </p:nvPr>
        </p:nvSpPr>
        <p:spPr>
          <a:xfrm>
            <a:off x="4669654" y="4012012"/>
            <a:ext cx="7272410" cy="2413346"/>
          </a:xfrm>
        </p:spPr>
        <p:txBody>
          <a:bodyPr>
            <a:noAutofit/>
          </a:bodyPr>
          <a:lstStyle/>
          <a:p>
            <a:pPr marL="0" indent="0" algn="just">
              <a:lnSpc>
                <a:spcPct val="100000"/>
              </a:lnSpc>
              <a:buNone/>
            </a:pPr>
            <a:r>
              <a:rPr lang="es-ES" b="1" dirty="0"/>
              <a:t>DIFERENCIAS:</a:t>
            </a:r>
          </a:p>
          <a:p>
            <a:pPr marL="0" indent="0" algn="just">
              <a:lnSpc>
                <a:spcPct val="100000"/>
              </a:lnSpc>
              <a:buNone/>
            </a:pPr>
            <a:r>
              <a:rPr lang="es-ES" sz="1800" dirty="0"/>
              <a:t>SVA paciente está mareado en reposo y se siente peor con cualquier movimiento de la cabeza, mientras que un paciente con SVE-d es normal en reposo y los movimientos específicos de la cabeza inducen mareos transitorios. </a:t>
            </a:r>
          </a:p>
          <a:p>
            <a:pPr algn="just">
              <a:lnSpc>
                <a:spcPct val="100000"/>
              </a:lnSpc>
            </a:pPr>
            <a:r>
              <a:rPr lang="es-ES" sz="1800" b="1" dirty="0"/>
              <a:t>CAUSAS: </a:t>
            </a:r>
            <a:r>
              <a:rPr lang="es-ES" sz="1800" dirty="0"/>
              <a:t>neuritis vestibular.</a:t>
            </a:r>
          </a:p>
          <a:p>
            <a:pPr algn="just">
              <a:lnSpc>
                <a:spcPct val="100000"/>
              </a:lnSpc>
            </a:pPr>
            <a:r>
              <a:rPr lang="es-ES" sz="1800" b="1" dirty="0">
                <a:solidFill>
                  <a:srgbClr val="00ABA7"/>
                </a:solidFill>
              </a:rPr>
              <a:t>Causas peligrosas: </a:t>
            </a:r>
            <a:r>
              <a:rPr lang="es-ES" sz="1800" dirty="0"/>
              <a:t>ACV isquémico en el tronco cerebral lateral, el cerebelo o el oído interno. </a:t>
            </a:r>
            <a:endParaRPr lang="es-CO" sz="1800" dirty="0"/>
          </a:p>
        </p:txBody>
      </p:sp>
    </p:spTree>
    <p:extLst>
      <p:ext uri="{BB962C8B-B14F-4D97-AF65-F5344CB8AC3E}">
        <p14:creationId xmlns:p14="http://schemas.microsoft.com/office/powerpoint/2010/main" val="4087863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A3CF241-7F49-4A25-B4B9-922ED64095AB}"/>
              </a:ext>
            </a:extLst>
          </p:cNvPr>
          <p:cNvSpPr>
            <a:spLocks noGrp="1"/>
          </p:cNvSpPr>
          <p:nvPr>
            <p:ph type="title"/>
          </p:nvPr>
        </p:nvSpPr>
        <p:spPr>
          <a:xfrm>
            <a:off x="513940" y="151380"/>
            <a:ext cx="10515600" cy="1325563"/>
          </a:xfrm>
        </p:spPr>
        <p:txBody>
          <a:bodyPr/>
          <a:lstStyle/>
          <a:p>
            <a:r>
              <a:rPr lang="es-ES" dirty="0"/>
              <a:t>Generalidades</a:t>
            </a:r>
            <a:endParaRPr lang="es-CO" dirty="0"/>
          </a:p>
        </p:txBody>
      </p:sp>
      <p:sp>
        <p:nvSpPr>
          <p:cNvPr id="5" name="Marcador de contenido 4">
            <a:extLst>
              <a:ext uri="{FF2B5EF4-FFF2-40B4-BE49-F238E27FC236}">
                <a16:creationId xmlns:a16="http://schemas.microsoft.com/office/drawing/2014/main" id="{27119702-43E1-4309-8AA9-2F0F33DD7057}"/>
              </a:ext>
            </a:extLst>
          </p:cNvPr>
          <p:cNvSpPr>
            <a:spLocks noGrp="1"/>
          </p:cNvSpPr>
          <p:nvPr>
            <p:ph idx="1"/>
          </p:nvPr>
        </p:nvSpPr>
        <p:spPr>
          <a:xfrm>
            <a:off x="931527" y="1476943"/>
            <a:ext cx="10328945" cy="2090392"/>
          </a:xfrm>
        </p:spPr>
        <p:txBody>
          <a:bodyPr>
            <a:noAutofit/>
          </a:bodyPr>
          <a:lstStyle/>
          <a:p>
            <a:pPr marL="0" indent="0">
              <a:lnSpc>
                <a:spcPct val="100000"/>
              </a:lnSpc>
              <a:spcBef>
                <a:spcPts val="0"/>
              </a:spcBef>
              <a:buNone/>
            </a:pPr>
            <a:r>
              <a:rPr lang="es-ES" sz="2200" b="1" dirty="0"/>
              <a:t>Funciones: </a:t>
            </a:r>
          </a:p>
          <a:p>
            <a:pPr>
              <a:lnSpc>
                <a:spcPct val="100000"/>
              </a:lnSpc>
              <a:spcBef>
                <a:spcPts val="0"/>
              </a:spcBef>
            </a:pPr>
            <a:r>
              <a:rPr lang="es-ES" dirty="0"/>
              <a:t>Mantenimiento de postura básica.</a:t>
            </a:r>
          </a:p>
          <a:p>
            <a:pPr>
              <a:lnSpc>
                <a:spcPct val="100000"/>
              </a:lnSpc>
              <a:spcBef>
                <a:spcPts val="0"/>
              </a:spcBef>
            </a:pPr>
            <a:r>
              <a:rPr lang="es-ES" dirty="0"/>
              <a:t>Codificación del movimiento de la cabeza en los tres planos del espacio.</a:t>
            </a:r>
          </a:p>
          <a:p>
            <a:pPr>
              <a:lnSpc>
                <a:spcPct val="100000"/>
              </a:lnSpc>
              <a:spcBef>
                <a:spcPts val="0"/>
              </a:spcBef>
            </a:pPr>
            <a:r>
              <a:rPr lang="es-ES" dirty="0"/>
              <a:t>Estabilización de la mirada.</a:t>
            </a:r>
          </a:p>
          <a:p>
            <a:pPr>
              <a:lnSpc>
                <a:spcPct val="100000"/>
              </a:lnSpc>
              <a:spcBef>
                <a:spcPts val="0"/>
              </a:spcBef>
            </a:pPr>
            <a:r>
              <a:rPr lang="es-ES" dirty="0"/>
              <a:t>Sistema de alerta ante inestabilidad.</a:t>
            </a:r>
          </a:p>
          <a:p>
            <a:pPr marL="0" indent="0">
              <a:lnSpc>
                <a:spcPct val="100000"/>
              </a:lnSpc>
              <a:spcBef>
                <a:spcPts val="0"/>
              </a:spcBef>
              <a:buNone/>
            </a:pPr>
            <a:endParaRPr lang="es-CO" dirty="0"/>
          </a:p>
        </p:txBody>
      </p:sp>
      <p:sp>
        <p:nvSpPr>
          <p:cNvPr id="6" name="Marcador de contenido 5">
            <a:extLst>
              <a:ext uri="{FF2B5EF4-FFF2-40B4-BE49-F238E27FC236}">
                <a16:creationId xmlns:a16="http://schemas.microsoft.com/office/drawing/2014/main" id="{91320BFE-D7EE-4CD7-AED1-B7751D162ABD}"/>
              </a:ext>
            </a:extLst>
          </p:cNvPr>
          <p:cNvSpPr>
            <a:spLocks noGrp="1"/>
          </p:cNvSpPr>
          <p:nvPr>
            <p:ph idx="13"/>
          </p:nvPr>
        </p:nvSpPr>
        <p:spPr>
          <a:xfrm>
            <a:off x="4669654" y="3327878"/>
            <a:ext cx="7218268" cy="2535524"/>
          </a:xfrm>
        </p:spPr>
        <p:txBody>
          <a:bodyPr>
            <a:noAutofit/>
          </a:bodyPr>
          <a:lstStyle/>
          <a:p>
            <a:pPr algn="just">
              <a:lnSpc>
                <a:spcPct val="100000"/>
              </a:lnSpc>
            </a:pPr>
            <a:r>
              <a:rPr lang="es-ES" b="1" dirty="0"/>
              <a:t>Aparato vestibular periférico: </a:t>
            </a:r>
            <a:r>
              <a:rPr lang="es-ES" dirty="0"/>
              <a:t>oído interno. Es responsable de transducir el movimiento y la posición de la cabeza en información neuronal.</a:t>
            </a:r>
            <a:endParaRPr lang="es-ES" b="1" dirty="0"/>
          </a:p>
          <a:p>
            <a:pPr algn="just">
              <a:lnSpc>
                <a:spcPct val="100000"/>
              </a:lnSpc>
            </a:pPr>
            <a:r>
              <a:rPr lang="es-ES" b="1" dirty="0"/>
              <a:t>Núcleos vestibulares centrales: </a:t>
            </a:r>
            <a:r>
              <a:rPr lang="es-ES" dirty="0"/>
              <a:t>conjunto de neuronas en el tallo cerebral que son responsables de recibir, integrar y distribuir información que controla las actividades motoras (como los movimientos de los ojos y la cabeza, los reflejos posturales y los reflejos autónomos dependientes de la gravedad ) y orientación espacial.</a:t>
            </a:r>
            <a:endParaRPr lang="es-CO" dirty="0"/>
          </a:p>
        </p:txBody>
      </p:sp>
    </p:spTree>
    <p:extLst>
      <p:ext uri="{BB962C8B-B14F-4D97-AF65-F5344CB8AC3E}">
        <p14:creationId xmlns:p14="http://schemas.microsoft.com/office/powerpoint/2010/main" val="13159894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7576" y="46707"/>
            <a:ext cx="10515600" cy="1325563"/>
          </a:xfrm>
        </p:spPr>
        <p:txBody>
          <a:bodyPr/>
          <a:lstStyle/>
          <a:p>
            <a:r>
              <a:rPr lang="es-CO" dirty="0"/>
              <a:t>Importancia</a:t>
            </a:r>
          </a:p>
        </p:txBody>
      </p:sp>
      <p:sp>
        <p:nvSpPr>
          <p:cNvPr id="3" name="Marcador de contenido 2"/>
          <p:cNvSpPr>
            <a:spLocks noGrp="1"/>
          </p:cNvSpPr>
          <p:nvPr>
            <p:ph idx="1"/>
          </p:nvPr>
        </p:nvSpPr>
        <p:spPr>
          <a:xfrm>
            <a:off x="838200" y="1409700"/>
            <a:ext cx="10974049" cy="4038600"/>
          </a:xfrm>
        </p:spPr>
        <p:txBody>
          <a:bodyPr>
            <a:normAutofit/>
          </a:bodyPr>
          <a:lstStyle/>
          <a:p>
            <a:pPr>
              <a:lnSpc>
                <a:spcPct val="100000"/>
              </a:lnSpc>
            </a:pPr>
            <a:r>
              <a:rPr lang="es-CO" sz="2200" dirty="0"/>
              <a:t>1/6- 1/3 pacientes con ACV  son mal diagnosticados como vértigo de origen periférico.</a:t>
            </a:r>
          </a:p>
          <a:p>
            <a:pPr>
              <a:lnSpc>
                <a:spcPct val="100000"/>
              </a:lnSpc>
            </a:pPr>
            <a:r>
              <a:rPr lang="es-CO" sz="2200" dirty="0"/>
              <a:t>25 % SVA y 3-5% mareo </a:t>
            </a:r>
            <a:r>
              <a:rPr lang="es-CO" sz="2200" dirty="0">
                <a:sym typeface="Wingdings" panose="05000000000000000000" pitchFamily="2" charset="2"/>
              </a:rPr>
              <a:t> </a:t>
            </a:r>
            <a:r>
              <a:rPr lang="es-CO" sz="2200" b="1" dirty="0">
                <a:sym typeface="Wingdings" panose="05000000000000000000" pitchFamily="2" charset="2"/>
              </a:rPr>
              <a:t>ACV.</a:t>
            </a:r>
            <a:endParaRPr lang="es-CO" sz="2200" b="1" dirty="0"/>
          </a:p>
          <a:p>
            <a:pPr>
              <a:lnSpc>
                <a:spcPct val="100000"/>
              </a:lnSpc>
            </a:pPr>
            <a:r>
              <a:rPr lang="es-CO" sz="2200" b="1" dirty="0">
                <a:solidFill>
                  <a:srgbClr val="00ABA7"/>
                </a:solidFill>
              </a:rPr>
              <a:t>Retraso en el manejo </a:t>
            </a:r>
            <a:r>
              <a:rPr lang="es-CO" sz="2200" dirty="0">
                <a:sym typeface="Wingdings" panose="05000000000000000000" pitchFamily="2" charset="2"/>
              </a:rPr>
              <a:t> aumento de la morbi-mortalidad.</a:t>
            </a:r>
            <a:endParaRPr lang="es-CO" sz="2200" dirty="0"/>
          </a:p>
        </p:txBody>
      </p:sp>
      <p:graphicFrame>
        <p:nvGraphicFramePr>
          <p:cNvPr id="6" name="Marcador de contenido 3">
            <a:extLst>
              <a:ext uri="{FF2B5EF4-FFF2-40B4-BE49-F238E27FC236}">
                <a16:creationId xmlns:a16="http://schemas.microsoft.com/office/drawing/2014/main" id="{E4CC0FDD-0FA8-496A-B317-FA3F19AD2B21}"/>
              </a:ext>
            </a:extLst>
          </p:cNvPr>
          <p:cNvGraphicFramePr>
            <a:graphicFrameLocks/>
          </p:cNvGraphicFramePr>
          <p:nvPr>
            <p:extLst>
              <p:ext uri="{D42A27DB-BD31-4B8C-83A1-F6EECF244321}">
                <p14:modId xmlns:p14="http://schemas.microsoft.com/office/powerpoint/2010/main" val="1084651331"/>
              </p:ext>
            </p:extLst>
          </p:nvPr>
        </p:nvGraphicFramePr>
        <p:xfrm>
          <a:off x="7390368" y="2248481"/>
          <a:ext cx="6750571" cy="4562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38933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73C05-2FC7-47F8-8BF8-74556BBD8563}"/>
              </a:ext>
            </a:extLst>
          </p:cNvPr>
          <p:cNvSpPr>
            <a:spLocks noGrp="1"/>
          </p:cNvSpPr>
          <p:nvPr>
            <p:ph type="title"/>
          </p:nvPr>
        </p:nvSpPr>
        <p:spPr>
          <a:xfrm>
            <a:off x="583692" y="380982"/>
            <a:ext cx="11449812" cy="1325563"/>
          </a:xfrm>
        </p:spPr>
        <p:txBody>
          <a:bodyPr>
            <a:normAutofit/>
          </a:bodyPr>
          <a:lstStyle/>
          <a:p>
            <a:r>
              <a:rPr lang="es-ES" dirty="0"/>
              <a:t>Síndrome vestibular agudo espontáneo</a:t>
            </a:r>
            <a:endParaRPr lang="es-CO" dirty="0"/>
          </a:p>
        </p:txBody>
      </p:sp>
      <p:graphicFrame>
        <p:nvGraphicFramePr>
          <p:cNvPr id="5" name="Tabla 4">
            <a:extLst>
              <a:ext uri="{FF2B5EF4-FFF2-40B4-BE49-F238E27FC236}">
                <a16:creationId xmlns:a16="http://schemas.microsoft.com/office/drawing/2014/main" id="{BD2C30AB-E4E1-4B37-9E50-DFAD19726B99}"/>
              </a:ext>
            </a:extLst>
          </p:cNvPr>
          <p:cNvGraphicFramePr>
            <a:graphicFrameLocks noGrp="1"/>
          </p:cNvGraphicFramePr>
          <p:nvPr>
            <p:extLst>
              <p:ext uri="{D42A27DB-BD31-4B8C-83A1-F6EECF244321}">
                <p14:modId xmlns:p14="http://schemas.microsoft.com/office/powerpoint/2010/main" val="3256345629"/>
              </p:ext>
            </p:extLst>
          </p:nvPr>
        </p:nvGraphicFramePr>
        <p:xfrm>
          <a:off x="4905145" y="1584464"/>
          <a:ext cx="6872325" cy="770209"/>
        </p:xfrm>
        <a:graphic>
          <a:graphicData uri="http://schemas.openxmlformats.org/drawingml/2006/table">
            <a:tbl>
              <a:tblPr>
                <a:tableStyleId>{BC89EF96-8CEA-46FF-86C4-4CE0E7609802}</a:tableStyleId>
              </a:tblPr>
              <a:tblGrid>
                <a:gridCol w="1374465">
                  <a:extLst>
                    <a:ext uri="{9D8B030D-6E8A-4147-A177-3AD203B41FA5}">
                      <a16:colId xmlns:a16="http://schemas.microsoft.com/office/drawing/2014/main" val="324407317"/>
                    </a:ext>
                  </a:extLst>
                </a:gridCol>
                <a:gridCol w="1374465">
                  <a:extLst>
                    <a:ext uri="{9D8B030D-6E8A-4147-A177-3AD203B41FA5}">
                      <a16:colId xmlns:a16="http://schemas.microsoft.com/office/drawing/2014/main" val="4244235510"/>
                    </a:ext>
                  </a:extLst>
                </a:gridCol>
                <a:gridCol w="1353358">
                  <a:extLst>
                    <a:ext uri="{9D8B030D-6E8A-4147-A177-3AD203B41FA5}">
                      <a16:colId xmlns:a16="http://schemas.microsoft.com/office/drawing/2014/main" val="327928927"/>
                    </a:ext>
                  </a:extLst>
                </a:gridCol>
                <a:gridCol w="1395572">
                  <a:extLst>
                    <a:ext uri="{9D8B030D-6E8A-4147-A177-3AD203B41FA5}">
                      <a16:colId xmlns:a16="http://schemas.microsoft.com/office/drawing/2014/main" val="1663921035"/>
                    </a:ext>
                  </a:extLst>
                </a:gridCol>
                <a:gridCol w="1374465">
                  <a:extLst>
                    <a:ext uri="{9D8B030D-6E8A-4147-A177-3AD203B41FA5}">
                      <a16:colId xmlns:a16="http://schemas.microsoft.com/office/drawing/2014/main" val="876926561"/>
                    </a:ext>
                  </a:extLst>
                </a:gridCol>
              </a:tblGrid>
              <a:tr h="770209">
                <a:tc>
                  <a:txBody>
                    <a:bodyPr/>
                    <a:lstStyle/>
                    <a:p>
                      <a:pPr algn="ctr" fontAlgn="t"/>
                      <a:r>
                        <a:rPr lang="es-CO" sz="1400" b="1" dirty="0">
                          <a:solidFill>
                            <a:srgbClr val="142B48"/>
                          </a:solidFill>
                          <a:effectLst/>
                          <a:latin typeface="Montserrat" panose="00000500000000000000" pitchFamily="2" charset="0"/>
                        </a:rPr>
                        <a:t>Condición vestibular</a:t>
                      </a:r>
                    </a:p>
                  </a:txBody>
                  <a:tcPr marL="31799" marR="31799" marT="31799" marB="31799" anchor="ctr"/>
                </a:tc>
                <a:tc>
                  <a:txBody>
                    <a:bodyPr/>
                    <a:lstStyle/>
                    <a:p>
                      <a:pPr algn="ctr" fontAlgn="t"/>
                      <a:r>
                        <a:rPr lang="es-CO" sz="1400" b="1" dirty="0">
                          <a:solidFill>
                            <a:srgbClr val="142B48"/>
                          </a:solidFill>
                          <a:effectLst/>
                          <a:latin typeface="Montserrat" panose="00000500000000000000" pitchFamily="2" charset="0"/>
                        </a:rPr>
                        <a:t>Maniobra de prueba</a:t>
                      </a:r>
                    </a:p>
                  </a:txBody>
                  <a:tcPr marL="31799" marR="31799" marT="31799" marB="31799" anchor="ctr"/>
                </a:tc>
                <a:tc>
                  <a:txBody>
                    <a:bodyPr/>
                    <a:lstStyle/>
                    <a:p>
                      <a:pPr algn="ctr" fontAlgn="t"/>
                      <a:r>
                        <a:rPr lang="es-CO" sz="1400" b="1" dirty="0">
                          <a:solidFill>
                            <a:srgbClr val="142B48"/>
                          </a:solidFill>
                          <a:effectLst/>
                          <a:latin typeface="Montserrat" panose="00000500000000000000" pitchFamily="2" charset="0"/>
                        </a:rPr>
                        <a:t>Duración del nistagmo</a:t>
                      </a:r>
                    </a:p>
                  </a:txBody>
                  <a:tcPr marL="31799" marR="31799" marT="31799" marB="31799" anchor="ctr"/>
                </a:tc>
                <a:tc>
                  <a:txBody>
                    <a:bodyPr/>
                    <a:lstStyle/>
                    <a:p>
                      <a:pPr algn="ctr" fontAlgn="t"/>
                      <a:r>
                        <a:rPr lang="es-CO" sz="1400" b="1" dirty="0">
                          <a:solidFill>
                            <a:srgbClr val="142B48"/>
                          </a:solidFill>
                          <a:effectLst/>
                          <a:latin typeface="Montserrat" panose="00000500000000000000" pitchFamily="2" charset="0"/>
                        </a:rPr>
                        <a:t>Trayectoria / Dirección</a:t>
                      </a:r>
                    </a:p>
                  </a:txBody>
                  <a:tcPr marL="31799" marR="31799" marT="31799" marB="31799" anchor="ctr"/>
                </a:tc>
                <a:tc>
                  <a:txBody>
                    <a:bodyPr/>
                    <a:lstStyle/>
                    <a:p>
                      <a:pPr algn="ctr" fontAlgn="t"/>
                      <a:r>
                        <a:rPr lang="es-CO" sz="1400" b="1" dirty="0">
                          <a:solidFill>
                            <a:srgbClr val="142B48"/>
                          </a:solidFill>
                          <a:effectLst/>
                          <a:latin typeface="Montserrat" panose="00000500000000000000" pitchFamily="2" charset="0"/>
                        </a:rPr>
                        <a:t>Variación de dirección</a:t>
                      </a:r>
                    </a:p>
                  </a:txBody>
                  <a:tcPr marL="31799" marR="31799" marT="31799" marB="31799" anchor="ctr"/>
                </a:tc>
                <a:extLst>
                  <a:ext uri="{0D108BD9-81ED-4DB2-BD59-A6C34878D82A}">
                    <a16:rowId xmlns:a16="http://schemas.microsoft.com/office/drawing/2014/main" val="3785148377"/>
                  </a:ext>
                </a:extLst>
              </a:tr>
            </a:tbl>
          </a:graphicData>
        </a:graphic>
      </p:graphicFrame>
      <p:graphicFrame>
        <p:nvGraphicFramePr>
          <p:cNvPr id="3" name="Tabla 2">
            <a:extLst>
              <a:ext uri="{FF2B5EF4-FFF2-40B4-BE49-F238E27FC236}">
                <a16:creationId xmlns:a16="http://schemas.microsoft.com/office/drawing/2014/main" id="{4D71482C-C59D-498C-91CC-92C37A793634}"/>
              </a:ext>
            </a:extLst>
          </p:cNvPr>
          <p:cNvGraphicFramePr>
            <a:graphicFrameLocks noGrp="1"/>
          </p:cNvGraphicFramePr>
          <p:nvPr>
            <p:extLst>
              <p:ext uri="{D42A27DB-BD31-4B8C-83A1-F6EECF244321}">
                <p14:modId xmlns:p14="http://schemas.microsoft.com/office/powerpoint/2010/main" val="1541426740"/>
              </p:ext>
            </p:extLst>
          </p:nvPr>
        </p:nvGraphicFramePr>
        <p:xfrm>
          <a:off x="4905145" y="2377440"/>
          <a:ext cx="6872325" cy="4061469"/>
        </p:xfrm>
        <a:graphic>
          <a:graphicData uri="http://schemas.openxmlformats.org/drawingml/2006/table">
            <a:tbl>
              <a:tblPr>
                <a:tableStyleId>{BC89EF96-8CEA-46FF-86C4-4CE0E7609802}</a:tableStyleId>
              </a:tblPr>
              <a:tblGrid>
                <a:gridCol w="1374465">
                  <a:extLst>
                    <a:ext uri="{9D8B030D-6E8A-4147-A177-3AD203B41FA5}">
                      <a16:colId xmlns:a16="http://schemas.microsoft.com/office/drawing/2014/main" val="2161544667"/>
                    </a:ext>
                  </a:extLst>
                </a:gridCol>
                <a:gridCol w="1374465">
                  <a:extLst>
                    <a:ext uri="{9D8B030D-6E8A-4147-A177-3AD203B41FA5}">
                      <a16:colId xmlns:a16="http://schemas.microsoft.com/office/drawing/2014/main" val="2992791483"/>
                    </a:ext>
                  </a:extLst>
                </a:gridCol>
                <a:gridCol w="1233893">
                  <a:extLst>
                    <a:ext uri="{9D8B030D-6E8A-4147-A177-3AD203B41FA5}">
                      <a16:colId xmlns:a16="http://schemas.microsoft.com/office/drawing/2014/main" val="107809466"/>
                    </a:ext>
                  </a:extLst>
                </a:gridCol>
                <a:gridCol w="1515037">
                  <a:extLst>
                    <a:ext uri="{9D8B030D-6E8A-4147-A177-3AD203B41FA5}">
                      <a16:colId xmlns:a16="http://schemas.microsoft.com/office/drawing/2014/main" val="696204340"/>
                    </a:ext>
                  </a:extLst>
                </a:gridCol>
                <a:gridCol w="1374465">
                  <a:extLst>
                    <a:ext uri="{9D8B030D-6E8A-4147-A177-3AD203B41FA5}">
                      <a16:colId xmlns:a16="http://schemas.microsoft.com/office/drawing/2014/main" val="248880169"/>
                    </a:ext>
                  </a:extLst>
                </a:gridCol>
              </a:tblGrid>
              <a:tr h="559404">
                <a:tc gridSpan="5">
                  <a:txBody>
                    <a:bodyPr/>
                    <a:lstStyle/>
                    <a:p>
                      <a:pPr algn="ctr" fontAlgn="t"/>
                      <a:r>
                        <a:rPr lang="es-ES" sz="1400" b="1" dirty="0">
                          <a:solidFill>
                            <a:srgbClr val="00ABA7"/>
                          </a:solidFill>
                          <a:effectLst/>
                          <a:latin typeface="Montserrat" panose="00000500000000000000" pitchFamily="2" charset="0"/>
                        </a:rPr>
                        <a:t>Nistagmo</a:t>
                      </a:r>
                      <a:r>
                        <a:rPr lang="es-ES" sz="1400" dirty="0">
                          <a:solidFill>
                            <a:srgbClr val="002060"/>
                          </a:solidFill>
                          <a:effectLst/>
                          <a:latin typeface="Montserrat" panose="00000500000000000000" pitchFamily="2" charset="0"/>
                        </a:rPr>
                        <a:t> </a:t>
                      </a:r>
                      <a:r>
                        <a:rPr lang="es-ES" sz="1400" dirty="0">
                          <a:solidFill>
                            <a:srgbClr val="142B48"/>
                          </a:solidFill>
                          <a:effectLst/>
                          <a:latin typeface="Montserrat" panose="00000500000000000000" pitchFamily="2" charset="0"/>
                        </a:rPr>
                        <a:t>espontáneo que puede exacerbarse de manera inespecífica por diversas maniobras de la cabeza).</a:t>
                      </a:r>
                    </a:p>
                  </a:txBody>
                  <a:tcPr marL="47625" marR="47625" marT="47625" marB="47625"/>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95453232"/>
                  </a:ext>
                </a:extLst>
              </a:tr>
              <a:tr h="1036055">
                <a:tc>
                  <a:txBody>
                    <a:bodyPr/>
                    <a:lstStyle/>
                    <a:p>
                      <a:pPr algn="ctr" fontAlgn="t"/>
                      <a:r>
                        <a:rPr lang="es-CO" sz="1400" dirty="0">
                          <a:solidFill>
                            <a:srgbClr val="142B48"/>
                          </a:solidFill>
                          <a:effectLst/>
                          <a:latin typeface="Montserrat" panose="00000500000000000000" pitchFamily="2" charset="0"/>
                        </a:rPr>
                        <a:t>Neuritis vestibular o laberintitis.</a:t>
                      </a:r>
                    </a:p>
                  </a:txBody>
                  <a:tcPr marL="47625" marR="47625" marT="47625" marB="47625" anchor="ctr"/>
                </a:tc>
                <a:tc>
                  <a:txBody>
                    <a:bodyPr/>
                    <a:lstStyle/>
                    <a:p>
                      <a:pPr algn="ctr" fontAlgn="t"/>
                      <a:r>
                        <a:rPr lang="es-CO" sz="1400" dirty="0">
                          <a:solidFill>
                            <a:srgbClr val="142B48"/>
                          </a:solidFill>
                          <a:effectLst/>
                          <a:latin typeface="Montserrat" panose="00000500000000000000" pitchFamily="2" charset="0"/>
                        </a:rPr>
                        <a:t>Prueba de mirada.</a:t>
                      </a:r>
                    </a:p>
                  </a:txBody>
                  <a:tcPr marL="47625" marR="47625" marT="47625" marB="47625" anchor="ctr"/>
                </a:tc>
                <a:tc>
                  <a:txBody>
                    <a:bodyPr/>
                    <a:lstStyle/>
                    <a:p>
                      <a:pPr algn="ctr" fontAlgn="t"/>
                      <a:r>
                        <a:rPr lang="es-CO" sz="1400" dirty="0">
                          <a:solidFill>
                            <a:srgbClr val="142B48"/>
                          </a:solidFill>
                          <a:effectLst/>
                          <a:latin typeface="Montserrat" panose="00000500000000000000" pitchFamily="2" charset="0"/>
                        </a:rPr>
                        <a:t>Persistente.</a:t>
                      </a:r>
                    </a:p>
                  </a:txBody>
                  <a:tcPr marL="47625" marR="47625" marT="47625" marB="47625" anchor="ctr"/>
                </a:tc>
                <a:tc>
                  <a:txBody>
                    <a:bodyPr/>
                    <a:lstStyle/>
                    <a:p>
                      <a:pPr algn="ctr" fontAlgn="t"/>
                      <a:r>
                        <a:rPr lang="es-CO" sz="1400" dirty="0">
                          <a:solidFill>
                            <a:srgbClr val="142B48"/>
                          </a:solidFill>
                          <a:effectLst/>
                          <a:latin typeface="Montserrat" panose="00000500000000000000" pitchFamily="2" charset="0"/>
                        </a:rPr>
                        <a:t>Dominante-mente horizontal.</a:t>
                      </a:r>
                    </a:p>
                  </a:txBody>
                  <a:tcPr marL="47625" marR="47625" marT="47625" marB="47625" anchor="ctr"/>
                </a:tc>
                <a:tc>
                  <a:txBody>
                    <a:bodyPr/>
                    <a:lstStyle/>
                    <a:p>
                      <a:pPr algn="ctr" fontAlgn="t"/>
                      <a:r>
                        <a:rPr lang="es-CO" sz="1400" dirty="0">
                          <a:solidFill>
                            <a:srgbClr val="142B48"/>
                          </a:solidFill>
                          <a:effectLst/>
                          <a:latin typeface="Montserrat" panose="00000500000000000000" pitchFamily="2" charset="0"/>
                        </a:rPr>
                        <a:t>Dirección fija (aguda).</a:t>
                      </a:r>
                    </a:p>
                  </a:txBody>
                  <a:tcPr marL="47625" marR="47625" marT="47625" marB="47625" anchor="ctr"/>
                </a:tc>
                <a:extLst>
                  <a:ext uri="{0D108BD9-81ED-4DB2-BD59-A6C34878D82A}">
                    <a16:rowId xmlns:a16="http://schemas.microsoft.com/office/drawing/2014/main" val="3093695593"/>
                  </a:ext>
                </a:extLst>
              </a:tr>
              <a:tr h="2466010">
                <a:tc>
                  <a:txBody>
                    <a:bodyPr/>
                    <a:lstStyle/>
                    <a:p>
                      <a:pPr algn="ctr" fontAlgn="t"/>
                      <a:r>
                        <a:rPr lang="es-ES" sz="1400" dirty="0">
                          <a:solidFill>
                            <a:srgbClr val="142B48"/>
                          </a:solidFill>
                          <a:effectLst/>
                          <a:latin typeface="Montserrat" panose="00000500000000000000" pitchFamily="2" charset="0"/>
                        </a:rPr>
                        <a:t>S</a:t>
                      </a:r>
                      <a:r>
                        <a:rPr lang="es-CO" sz="1400" dirty="0">
                          <a:solidFill>
                            <a:srgbClr val="142B48"/>
                          </a:solidFill>
                          <a:effectLst/>
                          <a:latin typeface="Montserrat" panose="00000500000000000000" pitchFamily="2" charset="0"/>
                        </a:rPr>
                        <a:t>troke.</a:t>
                      </a:r>
                    </a:p>
                  </a:txBody>
                  <a:tcPr marL="47625" marR="47625" marT="47625" marB="47625" anchor="ctr"/>
                </a:tc>
                <a:tc>
                  <a:txBody>
                    <a:bodyPr/>
                    <a:lstStyle/>
                    <a:p>
                      <a:pPr algn="ctr" fontAlgn="t"/>
                      <a:r>
                        <a:rPr lang="es-CO" sz="1400" dirty="0">
                          <a:solidFill>
                            <a:srgbClr val="142B48"/>
                          </a:solidFill>
                          <a:effectLst/>
                          <a:latin typeface="Montserrat" panose="00000500000000000000" pitchFamily="2" charset="0"/>
                        </a:rPr>
                        <a:t>Prueba de mirada.</a:t>
                      </a:r>
                      <a:endParaRPr lang="es-CO" sz="1400" u="none" strike="noStrike" baseline="30000" dirty="0">
                        <a:solidFill>
                          <a:srgbClr val="142B48"/>
                        </a:solidFill>
                        <a:effectLst/>
                        <a:latin typeface="Montserrat" panose="00000500000000000000" pitchFamily="2" charset="0"/>
                      </a:endParaRPr>
                    </a:p>
                  </a:txBody>
                  <a:tcPr marL="47625" marR="47625" marT="47625" marB="47625" anchor="ctr"/>
                </a:tc>
                <a:tc>
                  <a:txBody>
                    <a:bodyPr/>
                    <a:lstStyle/>
                    <a:p>
                      <a:pPr algn="ctr" fontAlgn="t"/>
                      <a:r>
                        <a:rPr lang="es-CO" sz="1400" dirty="0">
                          <a:solidFill>
                            <a:srgbClr val="142B48"/>
                          </a:solidFill>
                          <a:effectLst/>
                          <a:latin typeface="Montserrat" panose="00000500000000000000" pitchFamily="2" charset="0"/>
                        </a:rPr>
                        <a:t>Persistente.</a:t>
                      </a:r>
                    </a:p>
                  </a:txBody>
                  <a:tcPr marL="47625" marR="47625" marT="47625" marB="47625" anchor="ctr"/>
                </a:tc>
                <a:tc>
                  <a:txBody>
                    <a:bodyPr/>
                    <a:lstStyle/>
                    <a:p>
                      <a:pPr algn="ctr" fontAlgn="t"/>
                      <a:r>
                        <a:rPr lang="es-CO" sz="1400" dirty="0">
                          <a:solidFill>
                            <a:srgbClr val="142B48"/>
                          </a:solidFill>
                          <a:effectLst/>
                          <a:latin typeface="Montserrat" panose="00000500000000000000" pitchFamily="2" charset="0"/>
                        </a:rPr>
                        <a:t>Cualquiera (predominan-temente horizontal, ocasional-mente </a:t>
                      </a:r>
                      <a:r>
                        <a:rPr lang="es-CO" sz="1400" b="1" dirty="0">
                          <a:solidFill>
                            <a:srgbClr val="142B48"/>
                          </a:solidFill>
                          <a:effectLst/>
                          <a:latin typeface="Montserrat" panose="00000500000000000000" pitchFamily="2" charset="0"/>
                        </a:rPr>
                        <a:t>vertical o torsional</a:t>
                      </a:r>
                      <a:r>
                        <a:rPr lang="es-CO" sz="1400" dirty="0">
                          <a:solidFill>
                            <a:srgbClr val="142B48"/>
                          </a:solidFill>
                          <a:effectLst/>
                          <a:latin typeface="Montserrat" panose="00000500000000000000" pitchFamily="2" charset="0"/>
                        </a:rPr>
                        <a:t>).</a:t>
                      </a:r>
                    </a:p>
                  </a:txBody>
                  <a:tcPr marL="47625" marR="47625" marT="47625" marB="47625" anchor="ctr"/>
                </a:tc>
                <a:tc>
                  <a:txBody>
                    <a:bodyPr/>
                    <a:lstStyle/>
                    <a:p>
                      <a:pPr algn="ctr" fontAlgn="t"/>
                      <a:r>
                        <a:rPr lang="es-ES" sz="1400" dirty="0">
                          <a:solidFill>
                            <a:srgbClr val="142B48"/>
                          </a:solidFill>
                          <a:effectLst/>
                          <a:latin typeface="Montserrat" panose="00000500000000000000" pitchFamily="2" charset="0"/>
                        </a:rPr>
                        <a:t>Dirección fija o </a:t>
                      </a:r>
                      <a:r>
                        <a:rPr lang="es-ES" sz="1400" b="1" dirty="0">
                          <a:solidFill>
                            <a:srgbClr val="142B48"/>
                          </a:solidFill>
                          <a:effectLst/>
                          <a:latin typeface="Montserrat" panose="00000500000000000000" pitchFamily="2" charset="0"/>
                        </a:rPr>
                        <a:t>cambio de dirección </a:t>
                      </a:r>
                      <a:r>
                        <a:rPr lang="es-ES" sz="1400" dirty="0">
                          <a:solidFill>
                            <a:srgbClr val="142B48"/>
                          </a:solidFill>
                          <a:effectLst/>
                          <a:latin typeface="Montserrat" panose="00000500000000000000" pitchFamily="2" charset="0"/>
                        </a:rPr>
                        <a:t>con la posición de la mirada.</a:t>
                      </a:r>
                    </a:p>
                  </a:txBody>
                  <a:tcPr marL="47625" marR="47625" marT="47625" marB="47625" anchor="ctr"/>
                </a:tc>
                <a:extLst>
                  <a:ext uri="{0D108BD9-81ED-4DB2-BD59-A6C34878D82A}">
                    <a16:rowId xmlns:a16="http://schemas.microsoft.com/office/drawing/2014/main" val="2425165012"/>
                  </a:ext>
                </a:extLst>
              </a:tr>
            </a:tbl>
          </a:graphicData>
        </a:graphic>
      </p:graphicFrame>
    </p:spTree>
    <p:extLst>
      <p:ext uri="{BB962C8B-B14F-4D97-AF65-F5344CB8AC3E}">
        <p14:creationId xmlns:p14="http://schemas.microsoft.com/office/powerpoint/2010/main" val="3072607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2168" y="273685"/>
            <a:ext cx="10515600" cy="1325563"/>
          </a:xfrm>
        </p:spPr>
        <p:txBody>
          <a:bodyPr/>
          <a:lstStyle/>
          <a:p>
            <a:r>
              <a:rPr lang="es-CO" dirty="0"/>
              <a:t>Etiología</a:t>
            </a:r>
          </a:p>
        </p:txBody>
      </p:sp>
      <p:sp>
        <p:nvSpPr>
          <p:cNvPr id="3" name="Marcador de contenido 2"/>
          <p:cNvSpPr>
            <a:spLocks noGrp="1"/>
          </p:cNvSpPr>
          <p:nvPr>
            <p:ph idx="1"/>
          </p:nvPr>
        </p:nvSpPr>
        <p:spPr>
          <a:xfrm>
            <a:off x="4919473" y="2356069"/>
            <a:ext cx="3430178" cy="3958466"/>
          </a:xfrm>
          <a:noFill/>
          <a:ln w="28575">
            <a:solidFill>
              <a:srgbClr val="002060"/>
            </a:solidFill>
          </a:ln>
        </p:spPr>
        <p:txBody>
          <a:bodyPr>
            <a:normAutofit/>
          </a:bodyPr>
          <a:lstStyle/>
          <a:p>
            <a:pPr marL="274320" lvl="1" indent="0">
              <a:lnSpc>
                <a:spcPct val="100000"/>
              </a:lnSpc>
              <a:buNone/>
            </a:pPr>
            <a:endParaRPr lang="es-CO" b="1" dirty="0">
              <a:solidFill>
                <a:srgbClr val="002060"/>
              </a:solidFill>
            </a:endParaRPr>
          </a:p>
          <a:p>
            <a:pPr marL="274320" lvl="1" indent="0" algn="ctr">
              <a:lnSpc>
                <a:spcPct val="100000"/>
              </a:lnSpc>
              <a:buNone/>
            </a:pPr>
            <a:r>
              <a:rPr lang="es-CO" b="1" dirty="0">
                <a:solidFill>
                  <a:srgbClr val="002060"/>
                </a:solidFill>
              </a:rPr>
              <a:t>ACCIDENTE CEREBROVASCULAR</a:t>
            </a:r>
          </a:p>
          <a:p>
            <a:pPr marL="182880" lvl="1">
              <a:lnSpc>
                <a:spcPct val="100000"/>
              </a:lnSpc>
              <a:spcBef>
                <a:spcPts val="1200"/>
              </a:spcBef>
              <a:spcAft>
                <a:spcPts val="250"/>
              </a:spcAft>
              <a:buFont typeface="Wingdings 2" pitchFamily="18" charset="2"/>
              <a:buChar char=""/>
            </a:pPr>
            <a:endParaRPr lang="es-CO" b="1" dirty="0">
              <a:solidFill>
                <a:srgbClr val="002060"/>
              </a:solidFill>
            </a:endParaRPr>
          </a:p>
          <a:p>
            <a:pPr marL="182880" lvl="1">
              <a:lnSpc>
                <a:spcPct val="100000"/>
              </a:lnSpc>
              <a:spcBef>
                <a:spcPts val="1200"/>
              </a:spcBef>
              <a:spcAft>
                <a:spcPts val="250"/>
              </a:spcAft>
              <a:buFont typeface="Wingdings 2" pitchFamily="18" charset="2"/>
              <a:buChar char=""/>
            </a:pPr>
            <a:r>
              <a:rPr lang="es-CO" dirty="0">
                <a:solidFill>
                  <a:srgbClr val="002060"/>
                </a:solidFill>
              </a:rPr>
              <a:t>Arteria cerebelosa posteroinferior PICA 96%.</a:t>
            </a:r>
          </a:p>
          <a:p>
            <a:pPr marL="182880" lvl="1">
              <a:lnSpc>
                <a:spcPct val="100000"/>
              </a:lnSpc>
              <a:spcBef>
                <a:spcPts val="1200"/>
              </a:spcBef>
              <a:spcAft>
                <a:spcPts val="250"/>
              </a:spcAft>
              <a:buFont typeface="Wingdings 2" pitchFamily="18" charset="2"/>
              <a:buChar char=""/>
            </a:pPr>
            <a:r>
              <a:rPr lang="es-CO" dirty="0">
                <a:solidFill>
                  <a:srgbClr val="002060"/>
                </a:solidFill>
              </a:rPr>
              <a:t>Arteria cerebelosa anteroinferior AICA 4%.</a:t>
            </a:r>
          </a:p>
        </p:txBody>
      </p:sp>
      <p:sp>
        <p:nvSpPr>
          <p:cNvPr id="9" name="Marcador de contenido 2"/>
          <p:cNvSpPr txBox="1">
            <a:spLocks/>
          </p:cNvSpPr>
          <p:nvPr/>
        </p:nvSpPr>
        <p:spPr>
          <a:xfrm>
            <a:off x="8634321" y="2356069"/>
            <a:ext cx="3139640" cy="3958467"/>
          </a:xfrm>
          <a:prstGeom prst="rect">
            <a:avLst/>
          </a:prstGeom>
          <a:noFill/>
          <a:ln w="28575">
            <a:solidFill>
              <a:srgbClr val="00B0F0"/>
            </a:solidFill>
          </a:ln>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endParaRPr lang="es-CO" b="1" dirty="0">
              <a:solidFill>
                <a:srgbClr val="002060"/>
              </a:solidFill>
              <a:latin typeface="Montserrat" panose="00000500000000000000" pitchFamily="2" charset="0"/>
            </a:endParaRPr>
          </a:p>
          <a:p>
            <a:endParaRPr lang="es-CO" b="1" dirty="0">
              <a:solidFill>
                <a:srgbClr val="002060"/>
              </a:solidFill>
              <a:latin typeface="Montserrat" panose="00000500000000000000" pitchFamily="2" charset="0"/>
            </a:endParaRPr>
          </a:p>
          <a:p>
            <a:endParaRPr lang="es-CO" b="1" dirty="0">
              <a:solidFill>
                <a:srgbClr val="002060"/>
              </a:solidFill>
              <a:latin typeface="Montserrat" panose="00000500000000000000" pitchFamily="2" charset="0"/>
            </a:endParaRPr>
          </a:p>
          <a:p>
            <a:endParaRPr lang="es-CO" b="1" dirty="0">
              <a:solidFill>
                <a:srgbClr val="002060"/>
              </a:solidFill>
              <a:latin typeface="Montserrat" panose="00000500000000000000" pitchFamily="2" charset="0"/>
            </a:endParaRPr>
          </a:p>
          <a:p>
            <a:pPr marL="0" indent="0">
              <a:buNone/>
            </a:pPr>
            <a:endParaRPr lang="es-CO" b="1" dirty="0">
              <a:solidFill>
                <a:srgbClr val="002060"/>
              </a:solidFill>
              <a:latin typeface="Montserrat" panose="00000500000000000000" pitchFamily="2" charset="0"/>
            </a:endParaRPr>
          </a:p>
          <a:p>
            <a:pPr marL="0" indent="0">
              <a:buNone/>
            </a:pPr>
            <a:endParaRPr lang="es-CO" sz="2200" b="1" dirty="0">
              <a:solidFill>
                <a:srgbClr val="002060"/>
              </a:solidFill>
              <a:latin typeface="Montserrat" panose="00000500000000000000" pitchFamily="2" charset="0"/>
            </a:endParaRPr>
          </a:p>
          <a:p>
            <a:pPr marL="0" indent="0">
              <a:buNone/>
            </a:pPr>
            <a:endParaRPr lang="es-CO" sz="2200" b="1" dirty="0">
              <a:solidFill>
                <a:srgbClr val="002060"/>
              </a:solidFill>
              <a:latin typeface="Montserrat" panose="00000500000000000000" pitchFamily="2" charset="0"/>
            </a:endParaRPr>
          </a:p>
          <a:p>
            <a:pPr marL="0" indent="0" algn="ctr">
              <a:buNone/>
            </a:pPr>
            <a:r>
              <a:rPr lang="es-CO" sz="2200" b="1" dirty="0">
                <a:solidFill>
                  <a:srgbClr val="002060"/>
                </a:solidFill>
                <a:latin typeface="Montserrat" panose="00000500000000000000" pitchFamily="2" charset="0"/>
              </a:rPr>
              <a:t>NEURITIS VESTIBULAR</a:t>
            </a:r>
          </a:p>
          <a:p>
            <a:endParaRPr lang="es-CO" b="1" dirty="0">
              <a:solidFill>
                <a:srgbClr val="002060"/>
              </a:solidFill>
              <a:latin typeface="Montserrat" panose="00000500000000000000" pitchFamily="2" charset="0"/>
            </a:endParaRPr>
          </a:p>
          <a:p>
            <a:pPr>
              <a:buClr>
                <a:srgbClr val="142B48"/>
              </a:buClr>
            </a:pPr>
            <a:r>
              <a:rPr lang="es-CO" dirty="0">
                <a:solidFill>
                  <a:srgbClr val="002060"/>
                </a:solidFill>
                <a:latin typeface="Montserrat" panose="00000500000000000000" pitchFamily="2" charset="0"/>
              </a:rPr>
              <a:t>Inflamación del nervio vestibular </a:t>
            </a:r>
            <a:r>
              <a:rPr lang="es-CO" dirty="0">
                <a:solidFill>
                  <a:srgbClr val="002060"/>
                </a:solidFill>
                <a:latin typeface="Montserrat" panose="00000500000000000000" pitchFamily="2" charset="0"/>
                <a:sym typeface="Wingdings" pitchFamily="2" charset="2"/>
              </a:rPr>
              <a:t> </a:t>
            </a:r>
            <a:r>
              <a:rPr lang="es-CO" dirty="0">
                <a:solidFill>
                  <a:srgbClr val="002060"/>
                </a:solidFill>
                <a:latin typeface="Montserrat" panose="00000500000000000000" pitchFamily="2" charset="0"/>
              </a:rPr>
              <a:t>NVS.</a:t>
            </a:r>
          </a:p>
          <a:p>
            <a:endParaRPr lang="es-CO" b="1" dirty="0">
              <a:solidFill>
                <a:srgbClr val="002060"/>
              </a:solidFill>
              <a:latin typeface="Montserrat" panose="00000500000000000000" pitchFamily="2" charset="0"/>
            </a:endParaRPr>
          </a:p>
          <a:p>
            <a:endParaRPr lang="es-CO" b="1" dirty="0">
              <a:solidFill>
                <a:srgbClr val="002060"/>
              </a:solidFill>
              <a:latin typeface="Montserrat" panose="00000500000000000000" pitchFamily="2" charset="0"/>
            </a:endParaRPr>
          </a:p>
          <a:p>
            <a:endParaRPr lang="es-CO" b="1" dirty="0">
              <a:solidFill>
                <a:srgbClr val="002060"/>
              </a:solidFill>
              <a:latin typeface="Montserrat" panose="00000500000000000000" pitchFamily="2" charset="0"/>
            </a:endParaRPr>
          </a:p>
          <a:p>
            <a:endParaRPr lang="es-CO" b="1" dirty="0">
              <a:solidFill>
                <a:srgbClr val="002060"/>
              </a:solidFill>
              <a:latin typeface="Montserrat" panose="00000500000000000000" pitchFamily="2" charset="0"/>
            </a:endParaRPr>
          </a:p>
          <a:p>
            <a:r>
              <a:rPr lang="es-CO" b="1" dirty="0">
                <a:solidFill>
                  <a:srgbClr val="002060"/>
                </a:solidFill>
                <a:latin typeface="Montserrat" panose="00000500000000000000" pitchFamily="2" charset="0"/>
              </a:rPr>
              <a:t> </a:t>
            </a:r>
          </a:p>
          <a:p>
            <a:endParaRPr lang="es-CO" b="1" dirty="0">
              <a:solidFill>
                <a:srgbClr val="002060"/>
              </a:solidFill>
              <a:latin typeface="Montserrat" panose="00000500000000000000" pitchFamily="2" charset="0"/>
            </a:endParaRPr>
          </a:p>
          <a:p>
            <a:endParaRPr lang="es-CO" dirty="0">
              <a:solidFill>
                <a:srgbClr val="002060"/>
              </a:solidFill>
              <a:latin typeface="Montserrat" panose="00000500000000000000" pitchFamily="2" charset="0"/>
            </a:endParaRPr>
          </a:p>
          <a:p>
            <a:endParaRPr lang="es-CO" dirty="0">
              <a:solidFill>
                <a:srgbClr val="002060"/>
              </a:solidFill>
              <a:latin typeface="Montserrat" panose="00000500000000000000" pitchFamily="2" charset="0"/>
            </a:endParaRPr>
          </a:p>
        </p:txBody>
      </p:sp>
    </p:spTree>
    <p:extLst>
      <p:ext uri="{BB962C8B-B14F-4D97-AF65-F5344CB8AC3E}">
        <p14:creationId xmlns:p14="http://schemas.microsoft.com/office/powerpoint/2010/main" val="3992685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9016" y="234770"/>
            <a:ext cx="10515600" cy="1325563"/>
          </a:xfrm>
        </p:spPr>
        <p:txBody>
          <a:bodyPr/>
          <a:lstStyle/>
          <a:p>
            <a:r>
              <a:rPr lang="es-ES" dirty="0"/>
              <a:t>Fisiopatología</a:t>
            </a:r>
            <a:endParaRPr lang="es-CO" dirty="0"/>
          </a:p>
        </p:txBody>
      </p:sp>
      <p:sp>
        <p:nvSpPr>
          <p:cNvPr id="3" name="Marcador de contenido 2"/>
          <p:cNvSpPr>
            <a:spLocks noGrp="1"/>
          </p:cNvSpPr>
          <p:nvPr>
            <p:ph idx="1"/>
          </p:nvPr>
        </p:nvSpPr>
        <p:spPr>
          <a:xfrm>
            <a:off x="5047489" y="2534409"/>
            <a:ext cx="3310324" cy="3958466"/>
          </a:xfrm>
          <a:noFill/>
          <a:ln w="28575">
            <a:solidFill>
              <a:srgbClr val="002060"/>
            </a:solidFill>
          </a:ln>
        </p:spPr>
        <p:txBody>
          <a:bodyPr>
            <a:normAutofit/>
          </a:bodyPr>
          <a:lstStyle/>
          <a:p>
            <a:pPr marL="274320" lvl="1" indent="0" algn="just">
              <a:lnSpc>
                <a:spcPct val="100000"/>
              </a:lnSpc>
              <a:buNone/>
            </a:pPr>
            <a:endParaRPr lang="es-CO" sz="1800" b="1" dirty="0">
              <a:solidFill>
                <a:srgbClr val="002060"/>
              </a:solidFill>
            </a:endParaRPr>
          </a:p>
          <a:p>
            <a:pPr marL="274320" lvl="1" indent="0" algn="ctr">
              <a:lnSpc>
                <a:spcPct val="100000"/>
              </a:lnSpc>
              <a:buNone/>
            </a:pPr>
            <a:r>
              <a:rPr lang="es-CO" b="1" dirty="0">
                <a:solidFill>
                  <a:srgbClr val="002060"/>
                </a:solidFill>
              </a:rPr>
              <a:t>ACCIDENTE CEREBROVASCULAR</a:t>
            </a:r>
          </a:p>
          <a:p>
            <a:pPr marL="274320" lvl="1" indent="0" algn="just">
              <a:lnSpc>
                <a:spcPct val="100000"/>
              </a:lnSpc>
              <a:buNone/>
            </a:pPr>
            <a:endParaRPr lang="es-CO" sz="1800" b="1" dirty="0">
              <a:solidFill>
                <a:srgbClr val="002060"/>
              </a:solidFill>
            </a:endParaRPr>
          </a:p>
          <a:p>
            <a:pPr marL="102870" indent="-285750">
              <a:lnSpc>
                <a:spcPct val="100000"/>
              </a:lnSpc>
            </a:pPr>
            <a:r>
              <a:rPr lang="es-CO" sz="1800" dirty="0">
                <a:solidFill>
                  <a:srgbClr val="002060"/>
                </a:solidFill>
              </a:rPr>
              <a:t>Ateroesclerosis de pequeños y grandes vasos.</a:t>
            </a:r>
          </a:p>
          <a:p>
            <a:pPr marL="102870" indent="-285750">
              <a:lnSpc>
                <a:spcPct val="100000"/>
              </a:lnSpc>
            </a:pPr>
            <a:r>
              <a:rPr lang="es-CO" sz="1800" dirty="0">
                <a:solidFill>
                  <a:srgbClr val="002060"/>
                </a:solidFill>
              </a:rPr>
              <a:t>Tromboembolismo cardiaco o arterial.</a:t>
            </a:r>
          </a:p>
          <a:p>
            <a:pPr marL="102870" indent="-285750">
              <a:lnSpc>
                <a:spcPct val="100000"/>
              </a:lnSpc>
            </a:pPr>
            <a:r>
              <a:rPr lang="es-CO" sz="1800" dirty="0">
                <a:solidFill>
                  <a:srgbClr val="002060"/>
                </a:solidFill>
              </a:rPr>
              <a:t>Disección arterial cervical.</a:t>
            </a:r>
          </a:p>
          <a:p>
            <a:pPr marL="274320" lvl="1" indent="0" algn="just">
              <a:lnSpc>
                <a:spcPct val="100000"/>
              </a:lnSpc>
              <a:buNone/>
            </a:pPr>
            <a:endParaRPr lang="es-CO" sz="1800" b="1" dirty="0">
              <a:solidFill>
                <a:srgbClr val="002060"/>
              </a:solidFill>
            </a:endParaRPr>
          </a:p>
        </p:txBody>
      </p:sp>
      <p:sp>
        <p:nvSpPr>
          <p:cNvPr id="9" name="Marcador de contenido 2"/>
          <p:cNvSpPr txBox="1">
            <a:spLocks/>
          </p:cNvSpPr>
          <p:nvPr/>
        </p:nvSpPr>
        <p:spPr>
          <a:xfrm>
            <a:off x="8785861" y="2534409"/>
            <a:ext cx="3139640" cy="3958467"/>
          </a:xfrm>
          <a:prstGeom prst="rect">
            <a:avLst/>
          </a:prstGeom>
          <a:noFill/>
          <a:ln w="28575">
            <a:solidFill>
              <a:srgbClr val="00B0F0"/>
            </a:solidFill>
          </a:ln>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lnSpc>
                <a:spcPct val="100000"/>
              </a:lnSpc>
              <a:spcBef>
                <a:spcPts val="0"/>
              </a:spcBef>
              <a:buNone/>
            </a:pPr>
            <a:r>
              <a:rPr lang="es-CO" b="1" dirty="0">
                <a:solidFill>
                  <a:srgbClr val="002060"/>
                </a:solidFill>
                <a:latin typeface="Montserrat" panose="00000500000000000000" pitchFamily="2" charset="0"/>
              </a:rPr>
              <a:t>NEURITIS VESTIBULAR</a:t>
            </a:r>
          </a:p>
          <a:p>
            <a:pPr>
              <a:lnSpc>
                <a:spcPct val="100000"/>
              </a:lnSpc>
            </a:pPr>
            <a:r>
              <a:rPr lang="es-CO" sz="1800" dirty="0">
                <a:solidFill>
                  <a:srgbClr val="002060"/>
                </a:solidFill>
                <a:latin typeface="Montserrat" panose="00000500000000000000" pitchFamily="2" charset="0"/>
              </a:rPr>
              <a:t>Causa exacta especulativa.</a:t>
            </a:r>
          </a:p>
          <a:p>
            <a:pPr>
              <a:lnSpc>
                <a:spcPct val="100000"/>
              </a:lnSpc>
            </a:pPr>
            <a:r>
              <a:rPr lang="es-CO" sz="1800" dirty="0">
                <a:solidFill>
                  <a:srgbClr val="002060"/>
                </a:solidFill>
                <a:latin typeface="Montserrat" panose="00000500000000000000" pitchFamily="2" charset="0"/>
              </a:rPr>
              <a:t>Infección viral.</a:t>
            </a:r>
          </a:p>
          <a:p>
            <a:pPr>
              <a:lnSpc>
                <a:spcPct val="100000"/>
              </a:lnSpc>
            </a:pPr>
            <a:r>
              <a:rPr lang="es-CO" sz="1800" dirty="0">
                <a:solidFill>
                  <a:srgbClr val="002060"/>
                </a:solidFill>
                <a:latin typeface="Montserrat" panose="00000500000000000000" pitchFamily="2" charset="0"/>
              </a:rPr>
              <a:t>Herpes virus 1 </a:t>
            </a:r>
            <a:r>
              <a:rPr lang="es-CO" sz="1800" dirty="0">
                <a:solidFill>
                  <a:srgbClr val="002060"/>
                </a:solidFill>
                <a:latin typeface="Montserrat" panose="00000500000000000000" pitchFamily="2" charset="0"/>
                <a:sym typeface="Wingdings" pitchFamily="2" charset="2"/>
              </a:rPr>
              <a:t></a:t>
            </a:r>
            <a:r>
              <a:rPr lang="es-CO" sz="1800" dirty="0">
                <a:solidFill>
                  <a:srgbClr val="002060"/>
                </a:solidFill>
                <a:latin typeface="Montserrat" panose="00000500000000000000" pitchFamily="2" charset="0"/>
              </a:rPr>
              <a:t> edema neural </a:t>
            </a:r>
            <a:r>
              <a:rPr lang="es-CO" sz="1800" dirty="0">
                <a:solidFill>
                  <a:srgbClr val="002060"/>
                </a:solidFill>
                <a:latin typeface="Montserrat" panose="00000500000000000000" pitchFamily="2" charset="0"/>
                <a:sym typeface="Wingdings" pitchFamily="2" charset="2"/>
              </a:rPr>
              <a:t></a:t>
            </a:r>
            <a:r>
              <a:rPr lang="es-CO" sz="1800" dirty="0">
                <a:solidFill>
                  <a:srgbClr val="002060"/>
                </a:solidFill>
                <a:latin typeface="Montserrat" panose="00000500000000000000" pitchFamily="2" charset="0"/>
              </a:rPr>
              <a:t> atrapamiento </a:t>
            </a:r>
            <a:r>
              <a:rPr lang="es-CO" sz="1800" dirty="0">
                <a:solidFill>
                  <a:srgbClr val="002060"/>
                </a:solidFill>
                <a:latin typeface="Montserrat" panose="00000500000000000000" pitchFamily="2" charset="0"/>
                <a:sym typeface="Wingdings" pitchFamily="2" charset="2"/>
              </a:rPr>
              <a:t></a:t>
            </a:r>
            <a:r>
              <a:rPr lang="es-CO" sz="1800" dirty="0">
                <a:solidFill>
                  <a:srgbClr val="002060"/>
                </a:solidFill>
                <a:latin typeface="Montserrat" panose="00000500000000000000" pitchFamily="2" charset="0"/>
              </a:rPr>
              <a:t> isquemia.</a:t>
            </a:r>
            <a:endParaRPr lang="es-CO" sz="1800" b="1" dirty="0">
              <a:solidFill>
                <a:srgbClr val="002060"/>
              </a:solidFill>
              <a:latin typeface="Montserrat" panose="00000500000000000000" pitchFamily="2" charset="0"/>
            </a:endParaRPr>
          </a:p>
          <a:p>
            <a:pPr algn="ctr">
              <a:lnSpc>
                <a:spcPct val="100000"/>
              </a:lnSpc>
            </a:pPr>
            <a:endParaRPr lang="es-CO" sz="1800" b="1" dirty="0">
              <a:solidFill>
                <a:srgbClr val="002060"/>
              </a:solidFill>
              <a:latin typeface="Montserrat" panose="00000500000000000000" pitchFamily="2" charset="0"/>
            </a:endParaRPr>
          </a:p>
        </p:txBody>
      </p:sp>
      <p:sp>
        <p:nvSpPr>
          <p:cNvPr id="7" name="CuadroTexto 6">
            <a:extLst>
              <a:ext uri="{FF2B5EF4-FFF2-40B4-BE49-F238E27FC236}">
                <a16:creationId xmlns:a16="http://schemas.microsoft.com/office/drawing/2014/main" id="{9AA88183-B0C6-4744-8B4D-92387041FC9F}"/>
              </a:ext>
            </a:extLst>
          </p:cNvPr>
          <p:cNvSpPr txBox="1"/>
          <p:nvPr/>
        </p:nvSpPr>
        <p:spPr>
          <a:xfrm>
            <a:off x="3049621" y="3249198"/>
            <a:ext cx="6099242" cy="369332"/>
          </a:xfrm>
          <a:prstGeom prst="rect">
            <a:avLst/>
          </a:prstGeom>
          <a:noFill/>
        </p:spPr>
        <p:txBody>
          <a:bodyPr wrap="square">
            <a:spAutoFit/>
          </a:bodyPr>
          <a:lstStyle/>
          <a:p>
            <a:r>
              <a:rPr lang="es-CO" dirty="0"/>
              <a:t> </a:t>
            </a:r>
          </a:p>
        </p:txBody>
      </p:sp>
      <p:pic>
        <p:nvPicPr>
          <p:cNvPr id="12292" name="Picture 4">
            <a:extLst>
              <a:ext uri="{FF2B5EF4-FFF2-40B4-BE49-F238E27FC236}">
                <a16:creationId xmlns:a16="http://schemas.microsoft.com/office/drawing/2014/main" id="{142E2524-8CBB-49C7-890D-411E99A6DE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40132" y="679728"/>
            <a:ext cx="1725038" cy="172503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EA673071-861F-48A0-B39E-1963C412EF1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23059" y="365124"/>
            <a:ext cx="2040072" cy="2040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5174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3880" y="210645"/>
            <a:ext cx="10515600" cy="1325563"/>
          </a:xfrm>
        </p:spPr>
        <p:txBody>
          <a:bodyPr/>
          <a:lstStyle/>
          <a:p>
            <a:r>
              <a:rPr lang="es-ES" dirty="0"/>
              <a:t>Factores de riesgo</a:t>
            </a:r>
            <a:endParaRPr lang="es-CO" dirty="0"/>
          </a:p>
        </p:txBody>
      </p:sp>
      <p:sp>
        <p:nvSpPr>
          <p:cNvPr id="3" name="Marcador de contenido 2"/>
          <p:cNvSpPr>
            <a:spLocks noGrp="1"/>
          </p:cNvSpPr>
          <p:nvPr>
            <p:ph idx="1"/>
          </p:nvPr>
        </p:nvSpPr>
        <p:spPr>
          <a:xfrm>
            <a:off x="4882896" y="1755648"/>
            <a:ext cx="3777651" cy="4558886"/>
          </a:xfrm>
          <a:noFill/>
          <a:ln w="28575">
            <a:solidFill>
              <a:srgbClr val="002060"/>
            </a:solidFill>
          </a:ln>
        </p:spPr>
        <p:txBody>
          <a:bodyPr>
            <a:noAutofit/>
          </a:bodyPr>
          <a:lstStyle/>
          <a:p>
            <a:pPr marL="274320" lvl="1" indent="0" algn="ctr">
              <a:buNone/>
            </a:pPr>
            <a:endParaRPr lang="es-CO" b="1" dirty="0">
              <a:solidFill>
                <a:srgbClr val="002060"/>
              </a:solidFill>
            </a:endParaRPr>
          </a:p>
          <a:p>
            <a:pPr marL="274320" lvl="1" indent="0" algn="ctr">
              <a:buNone/>
            </a:pPr>
            <a:r>
              <a:rPr lang="es-CO" sz="2200" b="1" dirty="0">
                <a:solidFill>
                  <a:srgbClr val="002060"/>
                </a:solidFill>
              </a:rPr>
              <a:t>ACCIDENTE CEREBROVASCULAR</a:t>
            </a:r>
          </a:p>
          <a:p>
            <a:pPr marL="274320" lvl="1" indent="0" algn="ctr">
              <a:buNone/>
            </a:pPr>
            <a:endParaRPr lang="es-CO" dirty="0">
              <a:solidFill>
                <a:srgbClr val="002060"/>
              </a:solidFill>
            </a:endParaRPr>
          </a:p>
          <a:p>
            <a:pPr marL="102870" indent="-285750" algn="just"/>
            <a:r>
              <a:rPr lang="es-CO" dirty="0">
                <a:solidFill>
                  <a:srgbClr val="002060"/>
                </a:solidFill>
              </a:rPr>
              <a:t>HTA.</a:t>
            </a:r>
          </a:p>
          <a:p>
            <a:pPr marL="102870" indent="-285750" algn="just"/>
            <a:r>
              <a:rPr lang="es-CO" dirty="0">
                <a:solidFill>
                  <a:srgbClr val="002060"/>
                </a:solidFill>
              </a:rPr>
              <a:t>Enfermedad cardíaca.</a:t>
            </a:r>
          </a:p>
          <a:p>
            <a:pPr marL="102870" indent="-285750" algn="just"/>
            <a:r>
              <a:rPr lang="es-CO" dirty="0">
                <a:solidFill>
                  <a:srgbClr val="002060"/>
                </a:solidFill>
              </a:rPr>
              <a:t>FA.</a:t>
            </a:r>
          </a:p>
          <a:p>
            <a:pPr marL="102870" indent="-285750" algn="just"/>
            <a:r>
              <a:rPr lang="es-CO" dirty="0">
                <a:solidFill>
                  <a:srgbClr val="002060"/>
                </a:solidFill>
              </a:rPr>
              <a:t>Válvula mecánica. </a:t>
            </a:r>
          </a:p>
          <a:p>
            <a:pPr marL="102870" indent="-285750" algn="just"/>
            <a:r>
              <a:rPr lang="es-CO" dirty="0">
                <a:solidFill>
                  <a:srgbClr val="002060"/>
                </a:solidFill>
              </a:rPr>
              <a:t>Placas ateromatosas. </a:t>
            </a:r>
          </a:p>
          <a:p>
            <a:pPr marL="102870" indent="-285750" algn="just"/>
            <a:r>
              <a:rPr lang="es-CO" dirty="0">
                <a:solidFill>
                  <a:srgbClr val="002060"/>
                </a:solidFill>
              </a:rPr>
              <a:t>ICC.</a:t>
            </a:r>
          </a:p>
          <a:p>
            <a:pPr marL="102870" indent="-285750" algn="just"/>
            <a:r>
              <a:rPr lang="es-CO" dirty="0">
                <a:solidFill>
                  <a:srgbClr val="002060"/>
                </a:solidFill>
              </a:rPr>
              <a:t>Forámen oval permeable. </a:t>
            </a:r>
          </a:p>
          <a:p>
            <a:pPr marL="274320" lvl="1" indent="0" algn="ctr">
              <a:buNone/>
            </a:pPr>
            <a:endParaRPr lang="es-CO" b="1" dirty="0">
              <a:solidFill>
                <a:srgbClr val="002060"/>
              </a:solidFill>
            </a:endParaRPr>
          </a:p>
        </p:txBody>
      </p:sp>
      <p:sp>
        <p:nvSpPr>
          <p:cNvPr id="9" name="Marcador de contenido 2"/>
          <p:cNvSpPr txBox="1">
            <a:spLocks/>
          </p:cNvSpPr>
          <p:nvPr/>
        </p:nvSpPr>
        <p:spPr>
          <a:xfrm>
            <a:off x="8917832" y="2356067"/>
            <a:ext cx="3139640" cy="3958467"/>
          </a:xfrm>
          <a:prstGeom prst="rect">
            <a:avLst/>
          </a:prstGeom>
          <a:noFill/>
          <a:ln w="28575">
            <a:solidFill>
              <a:srgbClr val="00B0F0"/>
            </a:solidFill>
          </a:ln>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lnSpc>
                <a:spcPct val="100000"/>
              </a:lnSpc>
              <a:spcBef>
                <a:spcPts val="0"/>
              </a:spcBef>
              <a:buNone/>
            </a:pPr>
            <a:r>
              <a:rPr lang="es-CO" sz="2200" b="1" dirty="0">
                <a:solidFill>
                  <a:srgbClr val="002060"/>
                </a:solidFill>
                <a:latin typeface="Montserrat" panose="00000500000000000000" pitchFamily="2" charset="0"/>
              </a:rPr>
              <a:t>NEURITIS VESTIBULAR</a:t>
            </a:r>
          </a:p>
          <a:p>
            <a:pPr marL="0" indent="0" algn="ctr">
              <a:lnSpc>
                <a:spcPct val="100000"/>
              </a:lnSpc>
              <a:spcBef>
                <a:spcPts val="0"/>
              </a:spcBef>
              <a:buNone/>
            </a:pPr>
            <a:endParaRPr lang="es-CO" b="1" dirty="0">
              <a:solidFill>
                <a:srgbClr val="002060"/>
              </a:solidFill>
              <a:latin typeface="Montserrat" panose="00000500000000000000" pitchFamily="2" charset="0"/>
            </a:endParaRPr>
          </a:p>
          <a:p>
            <a:pPr algn="ctr">
              <a:lnSpc>
                <a:spcPct val="100000"/>
              </a:lnSpc>
              <a:buClr>
                <a:srgbClr val="142B48"/>
              </a:buClr>
            </a:pPr>
            <a:r>
              <a:rPr lang="es-ES" dirty="0">
                <a:solidFill>
                  <a:srgbClr val="002060"/>
                </a:solidFill>
                <a:latin typeface="Montserrat" panose="00000500000000000000" pitchFamily="2" charset="0"/>
              </a:rPr>
              <a:t>Enfermedad viral de vía aérea superior.</a:t>
            </a:r>
          </a:p>
          <a:p>
            <a:pPr algn="ctr">
              <a:lnSpc>
                <a:spcPct val="100000"/>
              </a:lnSpc>
            </a:pPr>
            <a:endParaRPr lang="es-ES" dirty="0">
              <a:solidFill>
                <a:srgbClr val="002060"/>
              </a:solidFill>
              <a:latin typeface="Montserrat" panose="00000500000000000000" pitchFamily="2" charset="0"/>
            </a:endParaRPr>
          </a:p>
        </p:txBody>
      </p:sp>
      <p:pic>
        <p:nvPicPr>
          <p:cNvPr id="13314" name="Picture 2">
            <a:extLst>
              <a:ext uri="{FF2B5EF4-FFF2-40B4-BE49-F238E27FC236}">
                <a16:creationId xmlns:a16="http://schemas.microsoft.com/office/drawing/2014/main" id="{3DC439EF-625A-44C1-AD7B-7530442AB89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0884" y="1429789"/>
            <a:ext cx="1925828" cy="1925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2014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8744" y="178466"/>
            <a:ext cx="10515600" cy="1325563"/>
          </a:xfrm>
        </p:spPr>
        <p:txBody>
          <a:bodyPr/>
          <a:lstStyle/>
          <a:p>
            <a:r>
              <a:rPr lang="es-ES" dirty="0"/>
              <a:t>Síntomas </a:t>
            </a:r>
            <a:endParaRPr lang="es-CO" dirty="0"/>
          </a:p>
        </p:txBody>
      </p:sp>
      <p:sp>
        <p:nvSpPr>
          <p:cNvPr id="3" name="Marcador de contenido 2"/>
          <p:cNvSpPr>
            <a:spLocks noGrp="1"/>
          </p:cNvSpPr>
          <p:nvPr>
            <p:ph idx="1"/>
          </p:nvPr>
        </p:nvSpPr>
        <p:spPr>
          <a:xfrm>
            <a:off x="4870823" y="271733"/>
            <a:ext cx="3338738" cy="6314534"/>
          </a:xfrm>
          <a:noFill/>
          <a:ln w="28575">
            <a:solidFill>
              <a:srgbClr val="002060"/>
            </a:solidFill>
          </a:ln>
        </p:spPr>
        <p:txBody>
          <a:bodyPr>
            <a:noAutofit/>
          </a:bodyPr>
          <a:lstStyle/>
          <a:p>
            <a:pPr marL="274320" lvl="1" indent="0" algn="ctr">
              <a:buNone/>
            </a:pPr>
            <a:endParaRPr lang="es-ES" sz="1800" b="1" dirty="0">
              <a:solidFill>
                <a:srgbClr val="002060"/>
              </a:solidFill>
            </a:endParaRPr>
          </a:p>
          <a:p>
            <a:pPr marL="274320" lvl="1" indent="0" algn="ctr">
              <a:buNone/>
            </a:pPr>
            <a:r>
              <a:rPr lang="es-ES" b="1" dirty="0">
                <a:solidFill>
                  <a:srgbClr val="002060"/>
                </a:solidFill>
              </a:rPr>
              <a:t>VÉRTIGO</a:t>
            </a:r>
          </a:p>
          <a:p>
            <a:pPr marL="102870" indent="-285750"/>
            <a:r>
              <a:rPr lang="es-ES" sz="1800" dirty="0">
                <a:solidFill>
                  <a:srgbClr val="002060"/>
                </a:solidFill>
              </a:rPr>
              <a:t>Despierta al paciente o inicia al levantarse de la cama,</a:t>
            </a:r>
          </a:p>
          <a:p>
            <a:pPr marL="102870" indent="-285750"/>
            <a:r>
              <a:rPr lang="es-ES" sz="1800" dirty="0">
                <a:solidFill>
                  <a:srgbClr val="002060"/>
                </a:solidFill>
              </a:rPr>
              <a:t>Inicio abrupto </a:t>
            </a:r>
            <a:r>
              <a:rPr lang="es-ES" sz="1800" b="1" dirty="0">
                <a:solidFill>
                  <a:srgbClr val="002060"/>
                </a:solidFill>
              </a:rPr>
              <a:t>severo</a:t>
            </a:r>
            <a:r>
              <a:rPr lang="es-ES" sz="1800" dirty="0">
                <a:solidFill>
                  <a:srgbClr val="002060"/>
                </a:solidFill>
              </a:rPr>
              <a:t>.</a:t>
            </a:r>
          </a:p>
          <a:p>
            <a:pPr marL="102870" indent="-285750"/>
            <a:r>
              <a:rPr lang="es-ES" sz="1800" dirty="0">
                <a:solidFill>
                  <a:srgbClr val="002060"/>
                </a:solidFill>
              </a:rPr>
              <a:t>Se exacerba con los movimientos de la cabeza (en todas las posiciones).</a:t>
            </a:r>
          </a:p>
          <a:p>
            <a:pPr marL="102870" indent="-285750"/>
            <a:r>
              <a:rPr lang="es-ES" sz="1800" dirty="0">
                <a:solidFill>
                  <a:srgbClr val="002060"/>
                </a:solidFill>
              </a:rPr>
              <a:t>Náuseas, vómito y  diaforesis.</a:t>
            </a:r>
          </a:p>
          <a:p>
            <a:pPr marL="102870" indent="-285750"/>
            <a:r>
              <a:rPr lang="es-ES" sz="1800" dirty="0">
                <a:solidFill>
                  <a:srgbClr val="002060"/>
                </a:solidFill>
              </a:rPr>
              <a:t>Horas a días de evolución.</a:t>
            </a:r>
          </a:p>
          <a:p>
            <a:pPr marL="102870" indent="-285750"/>
            <a:r>
              <a:rPr lang="es-ES" sz="1800" dirty="0">
                <a:solidFill>
                  <a:srgbClr val="002060"/>
                </a:solidFill>
              </a:rPr>
              <a:t>Es el síntoma más común y prominente en pacientes con </a:t>
            </a:r>
            <a:r>
              <a:rPr lang="es-ES" sz="1800" dirty="0" err="1">
                <a:solidFill>
                  <a:srgbClr val="002060"/>
                </a:solidFill>
              </a:rPr>
              <a:t>ACVp</a:t>
            </a:r>
            <a:r>
              <a:rPr lang="es-ES" sz="1800" dirty="0">
                <a:solidFill>
                  <a:srgbClr val="002060"/>
                </a:solidFill>
              </a:rPr>
              <a:t> (</a:t>
            </a:r>
            <a:r>
              <a:rPr lang="es-ES" sz="1800" b="1" dirty="0">
                <a:solidFill>
                  <a:srgbClr val="00ABA7"/>
                </a:solidFill>
              </a:rPr>
              <a:t>47-75%</a:t>
            </a:r>
            <a:r>
              <a:rPr lang="es-ES" sz="1800" dirty="0">
                <a:solidFill>
                  <a:srgbClr val="002060"/>
                </a:solidFill>
              </a:rPr>
              <a:t>).</a:t>
            </a:r>
          </a:p>
          <a:p>
            <a:pPr marL="102870" indent="-285750"/>
            <a:r>
              <a:rPr lang="es-ES" sz="1800" dirty="0">
                <a:solidFill>
                  <a:srgbClr val="002060"/>
                </a:solidFill>
              </a:rPr>
              <a:t>Inicio hiperagudo con síntomas de máxima intensidad en pocos minutos </a:t>
            </a:r>
            <a:r>
              <a:rPr lang="es-ES" sz="1800" dirty="0">
                <a:solidFill>
                  <a:srgbClr val="002060"/>
                </a:solidFill>
                <a:sym typeface="Wingdings" pitchFamily="2" charset="2"/>
              </a:rPr>
              <a:t> </a:t>
            </a:r>
            <a:r>
              <a:rPr lang="es-ES" sz="1800" b="1" dirty="0">
                <a:solidFill>
                  <a:srgbClr val="002060"/>
                </a:solidFill>
              </a:rPr>
              <a:t>ACV.</a:t>
            </a:r>
          </a:p>
          <a:p>
            <a:pPr marL="560070" lvl="1" indent="-285750" algn="just"/>
            <a:endParaRPr lang="es-ES" sz="1800" b="1" dirty="0">
              <a:solidFill>
                <a:srgbClr val="002060"/>
              </a:solidFill>
            </a:endParaRPr>
          </a:p>
          <a:p>
            <a:pPr marL="274320" lvl="1" indent="0" algn="ctr">
              <a:buNone/>
            </a:pPr>
            <a:endParaRPr lang="es-CO" sz="1800" b="1" dirty="0">
              <a:solidFill>
                <a:srgbClr val="002060"/>
              </a:solidFill>
            </a:endParaRPr>
          </a:p>
        </p:txBody>
      </p:sp>
      <p:sp>
        <p:nvSpPr>
          <p:cNvPr id="9" name="Marcador de contenido 2"/>
          <p:cNvSpPr txBox="1">
            <a:spLocks/>
          </p:cNvSpPr>
          <p:nvPr/>
        </p:nvSpPr>
        <p:spPr>
          <a:xfrm>
            <a:off x="8462702" y="841247"/>
            <a:ext cx="3338738" cy="5473286"/>
          </a:xfrm>
          <a:prstGeom prst="rect">
            <a:avLst/>
          </a:prstGeom>
          <a:noFill/>
          <a:ln w="28575">
            <a:solidFill>
              <a:srgbClr val="00B0F0"/>
            </a:solidFill>
          </a:ln>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lnSpc>
                <a:spcPct val="100000"/>
              </a:lnSpc>
              <a:spcBef>
                <a:spcPts val="0"/>
              </a:spcBef>
              <a:buNone/>
            </a:pPr>
            <a:endParaRPr lang="es-ES" sz="1800" b="1" dirty="0">
              <a:solidFill>
                <a:srgbClr val="002060"/>
              </a:solidFill>
              <a:latin typeface="Montserrat" panose="00000500000000000000" pitchFamily="2" charset="0"/>
            </a:endParaRPr>
          </a:p>
          <a:p>
            <a:pPr marL="0" indent="0" algn="ctr">
              <a:lnSpc>
                <a:spcPct val="100000"/>
              </a:lnSpc>
              <a:spcBef>
                <a:spcPts val="0"/>
              </a:spcBef>
              <a:buNone/>
            </a:pPr>
            <a:r>
              <a:rPr lang="es-ES" b="1" dirty="0">
                <a:solidFill>
                  <a:srgbClr val="002060"/>
                </a:solidFill>
                <a:latin typeface="Montserrat" panose="00000500000000000000" pitchFamily="2" charset="0"/>
              </a:rPr>
              <a:t>NÁUSEAS O VÓMITO</a:t>
            </a:r>
          </a:p>
          <a:p>
            <a:pPr marL="0" indent="0">
              <a:lnSpc>
                <a:spcPct val="100000"/>
              </a:lnSpc>
              <a:spcBef>
                <a:spcPts val="0"/>
              </a:spcBef>
              <a:buNone/>
            </a:pPr>
            <a:endParaRPr lang="es-ES" sz="1800" b="1" dirty="0">
              <a:solidFill>
                <a:srgbClr val="002060"/>
              </a:solidFill>
              <a:latin typeface="Montserrat" panose="00000500000000000000" pitchFamily="2" charset="0"/>
            </a:endParaRPr>
          </a:p>
          <a:p>
            <a:pPr>
              <a:lnSpc>
                <a:spcPct val="100000"/>
              </a:lnSpc>
              <a:spcBef>
                <a:spcPts val="0"/>
              </a:spcBef>
              <a:buClr>
                <a:srgbClr val="142B48"/>
              </a:buClr>
              <a:buFont typeface="Arial" panose="020B0604020202020204" pitchFamily="34" charset="0"/>
              <a:buChar char="•"/>
            </a:pPr>
            <a:r>
              <a:rPr lang="es-ES" sz="1800" dirty="0">
                <a:solidFill>
                  <a:srgbClr val="002060"/>
                </a:solidFill>
                <a:latin typeface="Montserrat" panose="00000500000000000000" pitchFamily="2" charset="0"/>
              </a:rPr>
              <a:t>27-60 % pacientes con </a:t>
            </a:r>
            <a:r>
              <a:rPr lang="es-ES" sz="1800" dirty="0" err="1">
                <a:solidFill>
                  <a:srgbClr val="002060"/>
                </a:solidFill>
                <a:latin typeface="Montserrat" panose="00000500000000000000" pitchFamily="2" charset="0"/>
              </a:rPr>
              <a:t>ACVp</a:t>
            </a:r>
            <a:r>
              <a:rPr lang="es-ES" sz="1800" dirty="0">
                <a:solidFill>
                  <a:srgbClr val="002060"/>
                </a:solidFill>
                <a:latin typeface="Montserrat" panose="00000500000000000000" pitchFamily="2" charset="0"/>
              </a:rPr>
              <a:t>.</a:t>
            </a:r>
          </a:p>
          <a:p>
            <a:pPr>
              <a:lnSpc>
                <a:spcPct val="100000"/>
              </a:lnSpc>
              <a:spcBef>
                <a:spcPts val="0"/>
              </a:spcBef>
              <a:buClr>
                <a:srgbClr val="142B48"/>
              </a:buClr>
              <a:buFont typeface="Arial" panose="020B0604020202020204" pitchFamily="34" charset="0"/>
              <a:buChar char="•"/>
            </a:pPr>
            <a:endParaRPr lang="es-ES" sz="1800" dirty="0">
              <a:solidFill>
                <a:srgbClr val="002060"/>
              </a:solidFill>
              <a:latin typeface="Montserrat" panose="00000500000000000000" pitchFamily="2" charset="0"/>
            </a:endParaRPr>
          </a:p>
          <a:p>
            <a:pPr>
              <a:lnSpc>
                <a:spcPct val="100000"/>
              </a:lnSpc>
              <a:spcBef>
                <a:spcPts val="0"/>
              </a:spcBef>
              <a:buClr>
                <a:srgbClr val="142B48"/>
              </a:buClr>
              <a:buFont typeface="Arial" panose="020B0604020202020204" pitchFamily="34" charset="0"/>
              <a:buChar char="•"/>
            </a:pPr>
            <a:r>
              <a:rPr lang="es-ES" sz="1800" dirty="0">
                <a:solidFill>
                  <a:srgbClr val="002060"/>
                </a:solidFill>
                <a:latin typeface="Montserrat" panose="00000500000000000000" pitchFamily="2" charset="0"/>
              </a:rPr>
              <a:t>Desproporcionado respecto a nistagmo, inestabilidad, vértigo o ataxia.</a:t>
            </a:r>
          </a:p>
          <a:p>
            <a:pPr>
              <a:lnSpc>
                <a:spcPct val="100000"/>
              </a:lnSpc>
              <a:spcBef>
                <a:spcPts val="0"/>
              </a:spcBef>
              <a:buClr>
                <a:srgbClr val="142B48"/>
              </a:buClr>
              <a:buFont typeface="Arial" panose="020B0604020202020204" pitchFamily="34" charset="0"/>
              <a:buChar char="•"/>
            </a:pPr>
            <a:endParaRPr lang="es-ES" sz="1800" dirty="0">
              <a:solidFill>
                <a:srgbClr val="002060"/>
              </a:solidFill>
              <a:latin typeface="Montserrat" panose="00000500000000000000" pitchFamily="2" charset="0"/>
            </a:endParaRPr>
          </a:p>
          <a:p>
            <a:pPr>
              <a:lnSpc>
                <a:spcPct val="100000"/>
              </a:lnSpc>
              <a:spcBef>
                <a:spcPts val="0"/>
              </a:spcBef>
              <a:buClr>
                <a:srgbClr val="142B48"/>
              </a:buClr>
              <a:buFont typeface="Arial" panose="020B0604020202020204" pitchFamily="34" charset="0"/>
              <a:buChar char="•"/>
            </a:pPr>
            <a:r>
              <a:rPr lang="pt-BR" sz="1800" b="1" dirty="0">
                <a:solidFill>
                  <a:srgbClr val="002060"/>
                </a:solidFill>
                <a:latin typeface="Montserrat" panose="00000500000000000000" pitchFamily="2" charset="0"/>
              </a:rPr>
              <a:t>No discrimina </a:t>
            </a:r>
            <a:r>
              <a:rPr lang="pt-BR" sz="1800" b="1" dirty="0" err="1">
                <a:solidFill>
                  <a:srgbClr val="002060"/>
                </a:solidFill>
                <a:latin typeface="Montserrat" panose="00000500000000000000" pitchFamily="2" charset="0"/>
              </a:rPr>
              <a:t>respecto</a:t>
            </a:r>
            <a:r>
              <a:rPr lang="pt-BR" sz="1800" b="1" dirty="0">
                <a:solidFill>
                  <a:srgbClr val="002060"/>
                </a:solidFill>
                <a:latin typeface="Montserrat" panose="00000500000000000000" pitchFamily="2" charset="0"/>
              </a:rPr>
              <a:t> a central o periférico.</a:t>
            </a:r>
          </a:p>
          <a:p>
            <a:pPr marL="0" indent="0">
              <a:lnSpc>
                <a:spcPct val="100000"/>
              </a:lnSpc>
              <a:spcBef>
                <a:spcPts val="0"/>
              </a:spcBef>
              <a:buClr>
                <a:srgbClr val="142B48"/>
              </a:buClr>
              <a:buNone/>
            </a:pPr>
            <a:endParaRPr lang="pt-BR" sz="1800" b="1" dirty="0">
              <a:solidFill>
                <a:srgbClr val="002060"/>
              </a:solidFill>
              <a:latin typeface="Montserrat" panose="00000500000000000000" pitchFamily="2" charset="0"/>
            </a:endParaRPr>
          </a:p>
          <a:p>
            <a:pPr marL="0" indent="0">
              <a:lnSpc>
                <a:spcPct val="100000"/>
              </a:lnSpc>
              <a:spcBef>
                <a:spcPts val="0"/>
              </a:spcBef>
              <a:buClr>
                <a:srgbClr val="142B48"/>
              </a:buClr>
              <a:buNone/>
            </a:pPr>
            <a:r>
              <a:rPr lang="pt-BR" sz="1800" b="1" dirty="0">
                <a:solidFill>
                  <a:srgbClr val="002060"/>
                </a:solidFill>
                <a:latin typeface="Montserrat" panose="00000500000000000000" pitchFamily="2" charset="0"/>
              </a:rPr>
              <a:t>OTROS</a:t>
            </a:r>
          </a:p>
          <a:p>
            <a:pPr marL="0" indent="0">
              <a:lnSpc>
                <a:spcPct val="100000"/>
              </a:lnSpc>
              <a:spcBef>
                <a:spcPts val="0"/>
              </a:spcBef>
              <a:buClr>
                <a:srgbClr val="142B48"/>
              </a:buClr>
              <a:buNone/>
            </a:pPr>
            <a:endParaRPr lang="pt-BR" sz="1800" b="1" dirty="0">
              <a:solidFill>
                <a:srgbClr val="002060"/>
              </a:solidFill>
              <a:latin typeface="Montserrat" panose="00000500000000000000" pitchFamily="2" charset="0"/>
            </a:endParaRPr>
          </a:p>
          <a:p>
            <a:pPr>
              <a:lnSpc>
                <a:spcPct val="100000"/>
              </a:lnSpc>
              <a:spcBef>
                <a:spcPts val="0"/>
              </a:spcBef>
              <a:buClr>
                <a:srgbClr val="142B48"/>
              </a:buClr>
            </a:pPr>
            <a:r>
              <a:rPr lang="es-ES" sz="1800" b="1" dirty="0">
                <a:solidFill>
                  <a:srgbClr val="002060"/>
                </a:solidFill>
                <a:latin typeface="Montserrat" panose="00000500000000000000" pitchFamily="2" charset="0"/>
              </a:rPr>
              <a:t>Hipoacusia</a:t>
            </a:r>
            <a:r>
              <a:rPr lang="es-ES" sz="1800" dirty="0">
                <a:solidFill>
                  <a:srgbClr val="002060"/>
                </a:solidFill>
                <a:latin typeface="Montserrat" panose="00000500000000000000" pitchFamily="2" charset="0"/>
              </a:rPr>
              <a:t>.</a:t>
            </a:r>
          </a:p>
          <a:p>
            <a:pPr>
              <a:lnSpc>
                <a:spcPct val="100000"/>
              </a:lnSpc>
              <a:spcBef>
                <a:spcPts val="0"/>
              </a:spcBef>
              <a:buClr>
                <a:srgbClr val="142B48"/>
              </a:buClr>
            </a:pPr>
            <a:r>
              <a:rPr lang="es-ES" sz="1800" dirty="0">
                <a:solidFill>
                  <a:srgbClr val="002060"/>
                </a:solidFill>
                <a:latin typeface="Montserrat" panose="00000500000000000000" pitchFamily="2" charset="0"/>
              </a:rPr>
              <a:t>63-92% pacientes.</a:t>
            </a:r>
          </a:p>
          <a:p>
            <a:pPr>
              <a:lnSpc>
                <a:spcPct val="100000"/>
              </a:lnSpc>
              <a:spcBef>
                <a:spcPts val="0"/>
              </a:spcBef>
              <a:buClr>
                <a:srgbClr val="142B48"/>
              </a:buClr>
            </a:pPr>
            <a:r>
              <a:rPr lang="es-ES" sz="1800" dirty="0">
                <a:solidFill>
                  <a:srgbClr val="002060"/>
                </a:solidFill>
                <a:latin typeface="Montserrat" panose="00000500000000000000" pitchFamily="2" charset="0"/>
              </a:rPr>
              <a:t>HNS a bajas frecuencias.</a:t>
            </a:r>
          </a:p>
          <a:p>
            <a:pPr marL="0" indent="0" algn="ctr">
              <a:lnSpc>
                <a:spcPct val="100000"/>
              </a:lnSpc>
              <a:spcBef>
                <a:spcPts val="0"/>
              </a:spcBef>
              <a:buClr>
                <a:srgbClr val="142B48"/>
              </a:buClr>
              <a:buNone/>
            </a:pPr>
            <a:endParaRPr lang="pt-BR" sz="1800" dirty="0">
              <a:solidFill>
                <a:srgbClr val="002060"/>
              </a:solidFill>
              <a:latin typeface="Montserrat" panose="00000500000000000000" pitchFamily="2" charset="0"/>
            </a:endParaRPr>
          </a:p>
          <a:p>
            <a:pPr marL="0" indent="0" algn="ctr">
              <a:lnSpc>
                <a:spcPct val="100000"/>
              </a:lnSpc>
              <a:spcBef>
                <a:spcPts val="0"/>
              </a:spcBef>
              <a:buNone/>
            </a:pPr>
            <a:endParaRPr lang="es-ES" sz="1800" dirty="0">
              <a:solidFill>
                <a:srgbClr val="002060"/>
              </a:solidFill>
              <a:latin typeface="Montserrat" panose="00000500000000000000" pitchFamily="2" charset="0"/>
            </a:endParaRPr>
          </a:p>
        </p:txBody>
      </p:sp>
    </p:spTree>
    <p:extLst>
      <p:ext uri="{BB962C8B-B14F-4D97-AF65-F5344CB8AC3E}">
        <p14:creationId xmlns:p14="http://schemas.microsoft.com/office/powerpoint/2010/main" val="688407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94DA56-D3D8-4986-A5CE-F1A1F01BD7BB}"/>
              </a:ext>
            </a:extLst>
          </p:cNvPr>
          <p:cNvSpPr>
            <a:spLocks noGrp="1"/>
          </p:cNvSpPr>
          <p:nvPr>
            <p:ph type="title"/>
          </p:nvPr>
        </p:nvSpPr>
        <p:spPr>
          <a:xfrm>
            <a:off x="673608" y="301539"/>
            <a:ext cx="10515600" cy="1325563"/>
          </a:xfrm>
        </p:spPr>
        <p:txBody>
          <a:bodyPr/>
          <a:lstStyle/>
          <a:p>
            <a:r>
              <a:rPr lang="es-ES" dirty="0"/>
              <a:t>Examen físico </a:t>
            </a:r>
            <a:endParaRPr lang="es-CO" dirty="0"/>
          </a:p>
        </p:txBody>
      </p:sp>
      <p:graphicFrame>
        <p:nvGraphicFramePr>
          <p:cNvPr id="4" name="Diagrama 3"/>
          <p:cNvGraphicFramePr/>
          <p:nvPr>
            <p:extLst>
              <p:ext uri="{D42A27DB-BD31-4B8C-83A1-F6EECF244321}">
                <p14:modId xmlns:p14="http://schemas.microsoft.com/office/powerpoint/2010/main" val="3307551922"/>
              </p:ext>
            </p:extLst>
          </p:nvPr>
        </p:nvGraphicFramePr>
        <p:xfrm>
          <a:off x="4181856" y="1627102"/>
          <a:ext cx="8010144" cy="4629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0230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995796" y="3180907"/>
            <a:ext cx="6995957" cy="4038600"/>
          </a:xfrm>
        </p:spPr>
        <p:txBody>
          <a:bodyPr>
            <a:normAutofit/>
          </a:bodyPr>
          <a:lstStyle/>
          <a:p>
            <a:pPr algn="just">
              <a:lnSpc>
                <a:spcPct val="100000"/>
              </a:lnSpc>
            </a:pPr>
            <a:r>
              <a:rPr lang="es-CO" sz="2400" dirty="0">
                <a:solidFill>
                  <a:srgbClr val="142B48"/>
                </a:solidFill>
              </a:rPr>
              <a:t>Predictores de ACV.</a:t>
            </a:r>
          </a:p>
          <a:p>
            <a:pPr algn="just">
              <a:lnSpc>
                <a:spcPct val="100000"/>
              </a:lnSpc>
            </a:pPr>
            <a:r>
              <a:rPr lang="es-CO" sz="2400" dirty="0">
                <a:solidFill>
                  <a:srgbClr val="142B48"/>
                </a:solidFill>
              </a:rPr>
              <a:t>Signos cerebelosos en menos de la mitad de los pacientes con SVA.</a:t>
            </a:r>
          </a:p>
          <a:p>
            <a:pPr algn="just">
              <a:lnSpc>
                <a:spcPct val="100000"/>
              </a:lnSpc>
            </a:pPr>
            <a:r>
              <a:rPr lang="es-CO" sz="2400" dirty="0">
                <a:solidFill>
                  <a:srgbClr val="142B48"/>
                </a:solidFill>
              </a:rPr>
              <a:t>Evaluación de movimientos oculares puede ser el único método para identificar un ACV vertebrobasilar en estos pacientes.</a:t>
            </a:r>
          </a:p>
        </p:txBody>
      </p:sp>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48860" y="0"/>
            <a:ext cx="9294279" cy="2700602"/>
          </a:xfrm>
          <a:prstGeom prst="rect">
            <a:avLst/>
          </a:prstGeom>
        </p:spPr>
      </p:pic>
    </p:spTree>
    <p:extLst>
      <p:ext uri="{BB962C8B-B14F-4D97-AF65-F5344CB8AC3E}">
        <p14:creationId xmlns:p14="http://schemas.microsoft.com/office/powerpoint/2010/main" val="4193456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8744" y="166180"/>
            <a:ext cx="10515600" cy="1325563"/>
          </a:xfrm>
        </p:spPr>
        <p:txBody>
          <a:bodyPr/>
          <a:lstStyle/>
          <a:p>
            <a:r>
              <a:rPr lang="es-CO" dirty="0"/>
              <a:t>Protocolo HINTS</a:t>
            </a:r>
          </a:p>
        </p:txBody>
      </p:sp>
      <p:sp>
        <p:nvSpPr>
          <p:cNvPr id="3" name="Marcador de contenido 2"/>
          <p:cNvSpPr>
            <a:spLocks noGrp="1"/>
          </p:cNvSpPr>
          <p:nvPr>
            <p:ph idx="1"/>
          </p:nvPr>
        </p:nvSpPr>
        <p:spPr>
          <a:xfrm>
            <a:off x="1683153" y="1491743"/>
            <a:ext cx="7033590" cy="4530725"/>
          </a:xfrm>
        </p:spPr>
        <p:txBody>
          <a:bodyPr>
            <a:normAutofit/>
          </a:bodyPr>
          <a:lstStyle/>
          <a:p>
            <a:pPr>
              <a:lnSpc>
                <a:spcPct val="100000"/>
              </a:lnSpc>
            </a:pPr>
            <a:r>
              <a:rPr lang="es-CO" sz="2400" dirty="0">
                <a:solidFill>
                  <a:srgbClr val="142B48"/>
                </a:solidFill>
              </a:rPr>
              <a:t>Head Impulse Test (HIT) </a:t>
            </a:r>
            <a:r>
              <a:rPr lang="es-CO" sz="2400" dirty="0">
                <a:solidFill>
                  <a:srgbClr val="142B48"/>
                </a:solidFill>
                <a:sym typeface="Wingdings" pitchFamily="2" charset="2"/>
              </a:rPr>
              <a:t> p</a:t>
            </a:r>
            <a:r>
              <a:rPr lang="es-CO" sz="2400" dirty="0">
                <a:solidFill>
                  <a:srgbClr val="142B48"/>
                </a:solidFill>
              </a:rPr>
              <a:t>rueba de impulso cefálico.</a:t>
            </a:r>
          </a:p>
          <a:p>
            <a:pPr>
              <a:lnSpc>
                <a:spcPct val="100000"/>
              </a:lnSpc>
            </a:pPr>
            <a:r>
              <a:rPr lang="es-CO" sz="2400" dirty="0">
                <a:solidFill>
                  <a:srgbClr val="142B48"/>
                </a:solidFill>
              </a:rPr>
              <a:t>Características del nistagmo.</a:t>
            </a:r>
          </a:p>
          <a:p>
            <a:pPr>
              <a:lnSpc>
                <a:spcPct val="100000"/>
              </a:lnSpc>
            </a:pPr>
            <a:r>
              <a:rPr lang="es-CO" sz="2400" dirty="0">
                <a:solidFill>
                  <a:srgbClr val="142B48"/>
                </a:solidFill>
              </a:rPr>
              <a:t>Test of Skew.</a:t>
            </a:r>
          </a:p>
        </p:txBody>
      </p:sp>
      <p:pic>
        <p:nvPicPr>
          <p:cNvPr id="14338" name="Picture 2">
            <a:extLst>
              <a:ext uri="{FF2B5EF4-FFF2-40B4-BE49-F238E27FC236}">
                <a16:creationId xmlns:a16="http://schemas.microsoft.com/office/drawing/2014/main" id="{8FA09F96-4839-42B0-BD7A-E11B0CF7928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47316" y="3026664"/>
            <a:ext cx="3191297" cy="3191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3549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9016" y="163957"/>
            <a:ext cx="10515600" cy="1325563"/>
          </a:xfrm>
        </p:spPr>
        <p:txBody>
          <a:bodyPr/>
          <a:lstStyle/>
          <a:p>
            <a:r>
              <a:rPr lang="es-CO" dirty="0"/>
              <a:t>Protocolo HINTS</a:t>
            </a:r>
          </a:p>
        </p:txBody>
      </p:sp>
      <p:pic>
        <p:nvPicPr>
          <p:cNvPr id="4" name="VIDEO1 SVA">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065776" y="1307892"/>
            <a:ext cx="6866255" cy="5149691"/>
          </a:xfrm>
        </p:spPr>
      </p:pic>
    </p:spTree>
    <p:extLst>
      <p:ext uri="{BB962C8B-B14F-4D97-AF65-F5344CB8AC3E}">
        <p14:creationId xmlns:p14="http://schemas.microsoft.com/office/powerpoint/2010/main" val="24831833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69C72B1-278D-476B-A26B-8FD52B8D36A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48992" y="3311814"/>
            <a:ext cx="3185854" cy="3546186"/>
          </a:xfrm>
          <a:prstGeom prst="rect">
            <a:avLst/>
          </a:prstGeom>
        </p:spPr>
      </p:pic>
      <p:sp>
        <p:nvSpPr>
          <p:cNvPr id="4" name="Título 3">
            <a:extLst>
              <a:ext uri="{FF2B5EF4-FFF2-40B4-BE49-F238E27FC236}">
                <a16:creationId xmlns:a16="http://schemas.microsoft.com/office/drawing/2014/main" id="{0A3CF241-7F49-4A25-B4B9-922ED64095AB}"/>
              </a:ext>
            </a:extLst>
          </p:cNvPr>
          <p:cNvSpPr>
            <a:spLocks noGrp="1"/>
          </p:cNvSpPr>
          <p:nvPr>
            <p:ph type="title"/>
          </p:nvPr>
        </p:nvSpPr>
        <p:spPr>
          <a:xfrm>
            <a:off x="448457" y="41570"/>
            <a:ext cx="10515600" cy="1325563"/>
          </a:xfrm>
        </p:spPr>
        <p:txBody>
          <a:bodyPr/>
          <a:lstStyle/>
          <a:p>
            <a:r>
              <a:rPr lang="es-ES" dirty="0"/>
              <a:t>Generalidades</a:t>
            </a:r>
            <a:endParaRPr lang="es-CO" dirty="0"/>
          </a:p>
        </p:txBody>
      </p:sp>
      <p:sp>
        <p:nvSpPr>
          <p:cNvPr id="6" name="Marcador de contenido 5">
            <a:extLst>
              <a:ext uri="{FF2B5EF4-FFF2-40B4-BE49-F238E27FC236}">
                <a16:creationId xmlns:a16="http://schemas.microsoft.com/office/drawing/2014/main" id="{91320BFE-D7EE-4CD7-AED1-B7751D162ABD}"/>
              </a:ext>
            </a:extLst>
          </p:cNvPr>
          <p:cNvSpPr>
            <a:spLocks noGrp="1"/>
          </p:cNvSpPr>
          <p:nvPr>
            <p:ph idx="13"/>
          </p:nvPr>
        </p:nvSpPr>
        <p:spPr>
          <a:xfrm>
            <a:off x="633020" y="1124600"/>
            <a:ext cx="5517844" cy="2679304"/>
          </a:xfrm>
        </p:spPr>
        <p:txBody>
          <a:bodyPr>
            <a:normAutofit lnSpcReduction="10000"/>
          </a:bodyPr>
          <a:lstStyle/>
          <a:p>
            <a:pPr>
              <a:lnSpc>
                <a:spcPct val="110000"/>
              </a:lnSpc>
            </a:pPr>
            <a:r>
              <a:rPr lang="es-CO" b="1" dirty="0"/>
              <a:t>CS: </a:t>
            </a:r>
            <a:r>
              <a:rPr lang="es-CO" dirty="0"/>
              <a:t>anillos cerrados.</a:t>
            </a:r>
          </a:p>
          <a:p>
            <a:pPr>
              <a:lnSpc>
                <a:spcPct val="110000"/>
              </a:lnSpc>
            </a:pPr>
            <a:r>
              <a:rPr lang="es-CO" dirty="0"/>
              <a:t>Orientados en los tres planos ortogonales.</a:t>
            </a:r>
          </a:p>
          <a:p>
            <a:pPr>
              <a:lnSpc>
                <a:spcPct val="110000"/>
              </a:lnSpc>
            </a:pPr>
            <a:r>
              <a:rPr lang="es-ES" b="1" dirty="0"/>
              <a:t>Sáculo: </a:t>
            </a:r>
            <a:r>
              <a:rPr lang="es-ES" dirty="0"/>
              <a:t>aceleraciones verticales y fuerzas gravitatorias .</a:t>
            </a:r>
          </a:p>
          <a:p>
            <a:pPr>
              <a:lnSpc>
                <a:spcPct val="110000"/>
              </a:lnSpc>
            </a:pPr>
            <a:r>
              <a:rPr lang="es-ES" b="1" dirty="0"/>
              <a:t>Utrículo: </a:t>
            </a:r>
            <a:r>
              <a:rPr lang="es-ES" dirty="0"/>
              <a:t>aceleración laterales y </a:t>
            </a:r>
            <a:r>
              <a:rPr lang="es-ES" dirty="0" err="1"/>
              <a:t>ventrodorsales</a:t>
            </a:r>
            <a:r>
              <a:rPr lang="es-ES" dirty="0"/>
              <a:t>.</a:t>
            </a:r>
          </a:p>
          <a:p>
            <a:pPr>
              <a:lnSpc>
                <a:spcPct val="110000"/>
              </a:lnSpc>
            </a:pPr>
            <a:endParaRPr lang="es-CO" dirty="0"/>
          </a:p>
          <a:p>
            <a:pPr>
              <a:lnSpc>
                <a:spcPct val="110000"/>
              </a:lnSpc>
            </a:pPr>
            <a:endParaRPr lang="es-CO" dirty="0"/>
          </a:p>
        </p:txBody>
      </p:sp>
      <p:pic>
        <p:nvPicPr>
          <p:cNvPr id="7" name="Picture 2" descr="I:\DOCUMENTOS\MEDICINA\OTORRINOLARINGOLOGIA Y CIRUGIA DE CABEZA Y CUELLO\Articulos\Fisiopatologia del Equilibrio\figure_10_48_labeled.jpg">
            <a:extLst>
              <a:ext uri="{FF2B5EF4-FFF2-40B4-BE49-F238E27FC236}">
                <a16:creationId xmlns:a16="http://schemas.microsoft.com/office/drawing/2014/main" id="{336E00EF-8FB3-4537-ABE6-AD84418CDB83}"/>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97933" y="133010"/>
            <a:ext cx="4594067" cy="381719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14472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3880" y="116847"/>
            <a:ext cx="10515600" cy="1325563"/>
          </a:xfrm>
        </p:spPr>
        <p:txBody>
          <a:bodyPr/>
          <a:lstStyle/>
          <a:p>
            <a:r>
              <a:rPr lang="es-CO" dirty="0"/>
              <a:t>Head Impulse Test (HIT)</a:t>
            </a:r>
          </a:p>
        </p:txBody>
      </p:sp>
      <p:sp>
        <p:nvSpPr>
          <p:cNvPr id="3" name="Marcador de contenido 2"/>
          <p:cNvSpPr>
            <a:spLocks noGrp="1"/>
          </p:cNvSpPr>
          <p:nvPr>
            <p:ph idx="1"/>
          </p:nvPr>
        </p:nvSpPr>
        <p:spPr>
          <a:xfrm>
            <a:off x="4960108" y="1808092"/>
            <a:ext cx="7033590" cy="4530725"/>
          </a:xfrm>
        </p:spPr>
        <p:txBody>
          <a:bodyPr>
            <a:noAutofit/>
          </a:bodyPr>
          <a:lstStyle/>
          <a:p>
            <a:pPr marL="45720" indent="0" algn="just">
              <a:lnSpc>
                <a:spcPct val="100000"/>
              </a:lnSpc>
              <a:buNone/>
            </a:pPr>
            <a:r>
              <a:rPr lang="es-CO" sz="2200" b="1" dirty="0">
                <a:solidFill>
                  <a:srgbClr val="142B48"/>
                </a:solidFill>
              </a:rPr>
              <a:t>POSITIVO:  </a:t>
            </a:r>
            <a:r>
              <a:rPr lang="es-CO" sz="2200" dirty="0">
                <a:solidFill>
                  <a:srgbClr val="142B48"/>
                </a:solidFill>
              </a:rPr>
              <a:t>sacada compensatoria de refijación grande o varias pequeñas, provocada por la rotación horizontal rápida de la cabeza  hacia el lado lesionado y de dirección opuesta a éste movimiento.</a:t>
            </a:r>
          </a:p>
          <a:p>
            <a:pPr marL="45720" indent="0">
              <a:lnSpc>
                <a:spcPct val="100000"/>
              </a:lnSpc>
              <a:buNone/>
            </a:pPr>
            <a:endParaRPr lang="es-CO" sz="2200" b="1" dirty="0">
              <a:solidFill>
                <a:srgbClr val="142B48"/>
              </a:solidFill>
            </a:endParaRPr>
          </a:p>
          <a:p>
            <a:pPr marL="45720" indent="0">
              <a:lnSpc>
                <a:spcPct val="100000"/>
              </a:lnSpc>
              <a:buNone/>
            </a:pPr>
            <a:r>
              <a:rPr lang="es-CO" sz="2200" b="1" dirty="0">
                <a:solidFill>
                  <a:srgbClr val="142B48"/>
                </a:solidFill>
              </a:rPr>
              <a:t>NEGATIVO: </a:t>
            </a:r>
            <a:r>
              <a:rPr lang="es-CO" sz="2200" dirty="0">
                <a:solidFill>
                  <a:srgbClr val="142B48"/>
                </a:solidFill>
              </a:rPr>
              <a:t>no aparecen sacadas de refijación durante la rotación rápida de la cabeza.</a:t>
            </a:r>
          </a:p>
          <a:p>
            <a:pPr>
              <a:lnSpc>
                <a:spcPct val="100000"/>
              </a:lnSpc>
            </a:pPr>
            <a:r>
              <a:rPr lang="es-CO" sz="2200" dirty="0">
                <a:solidFill>
                  <a:srgbClr val="142B48"/>
                </a:solidFill>
              </a:rPr>
              <a:t>Los ojos se mantienen fijados en el objeto luego del movimiento cefálico.</a:t>
            </a:r>
          </a:p>
        </p:txBody>
      </p:sp>
    </p:spTree>
    <p:extLst>
      <p:ext uri="{BB962C8B-B14F-4D97-AF65-F5344CB8AC3E}">
        <p14:creationId xmlns:p14="http://schemas.microsoft.com/office/powerpoint/2010/main" val="3013145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640" y="195993"/>
            <a:ext cx="9875520" cy="1356360"/>
          </a:xfrm>
        </p:spPr>
        <p:txBody>
          <a:bodyPr/>
          <a:lstStyle/>
          <a:p>
            <a:r>
              <a:rPr lang="es-CO" dirty="0"/>
              <a:t>Características del nistagmo</a:t>
            </a:r>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3435976470"/>
              </p:ext>
            </p:extLst>
          </p:nvPr>
        </p:nvGraphicFramePr>
        <p:xfrm>
          <a:off x="4827180" y="1552353"/>
          <a:ext cx="7206323" cy="4946702"/>
        </p:xfrm>
        <a:graphic>
          <a:graphicData uri="http://schemas.openxmlformats.org/drawingml/2006/table">
            <a:tbl>
              <a:tblPr firstRow="1" bandRow="1">
                <a:tableStyleId>{5C22544A-7EE6-4342-B048-85BDC9FD1C3A}</a:tableStyleId>
              </a:tblPr>
              <a:tblGrid>
                <a:gridCol w="1842444">
                  <a:extLst>
                    <a:ext uri="{9D8B030D-6E8A-4147-A177-3AD203B41FA5}">
                      <a16:colId xmlns:a16="http://schemas.microsoft.com/office/drawing/2014/main" val="3332009402"/>
                    </a:ext>
                  </a:extLst>
                </a:gridCol>
                <a:gridCol w="1843502">
                  <a:extLst>
                    <a:ext uri="{9D8B030D-6E8A-4147-A177-3AD203B41FA5}">
                      <a16:colId xmlns:a16="http://schemas.microsoft.com/office/drawing/2014/main" val="3901425708"/>
                    </a:ext>
                  </a:extLst>
                </a:gridCol>
                <a:gridCol w="3520377">
                  <a:extLst>
                    <a:ext uri="{9D8B030D-6E8A-4147-A177-3AD203B41FA5}">
                      <a16:colId xmlns:a16="http://schemas.microsoft.com/office/drawing/2014/main" val="300712912"/>
                    </a:ext>
                  </a:extLst>
                </a:gridCol>
              </a:tblGrid>
              <a:tr h="1037451">
                <a:tc>
                  <a:txBody>
                    <a:bodyPr/>
                    <a:lstStyle/>
                    <a:p>
                      <a:pPr algn="ctr"/>
                      <a:r>
                        <a:rPr lang="es-CO" sz="1600" dirty="0">
                          <a:latin typeface="Montserrat" panose="00000500000000000000" pitchFamily="2" charset="0"/>
                        </a:rPr>
                        <a:t>Características</a:t>
                      </a:r>
                    </a:p>
                  </a:txBody>
                  <a:tcPr anchor="ctr">
                    <a:solidFill>
                      <a:srgbClr val="152B48"/>
                    </a:solidFill>
                  </a:tcPr>
                </a:tc>
                <a:tc>
                  <a:txBody>
                    <a:bodyPr/>
                    <a:lstStyle/>
                    <a:p>
                      <a:pPr algn="ctr"/>
                      <a:r>
                        <a:rPr lang="es-ES" sz="1600" dirty="0">
                          <a:latin typeface="Montserrat" panose="00000500000000000000" pitchFamily="2" charset="0"/>
                        </a:rPr>
                        <a:t>ACV</a:t>
                      </a:r>
                      <a:endParaRPr lang="es-CO" sz="1600" dirty="0">
                        <a:latin typeface="Montserrat" panose="00000500000000000000" pitchFamily="2" charset="0"/>
                      </a:endParaRPr>
                    </a:p>
                  </a:txBody>
                  <a:tcPr anchor="ctr">
                    <a:solidFill>
                      <a:srgbClr val="152B4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b="1" dirty="0">
                          <a:latin typeface="Montserrat" panose="00000500000000000000" pitchFamily="2" charset="0"/>
                        </a:rPr>
                        <a:t>NEURITIS VESTIBULAR</a:t>
                      </a:r>
                    </a:p>
                    <a:p>
                      <a:pPr algn="ctr"/>
                      <a:endParaRPr lang="es-CO" sz="1600" dirty="0">
                        <a:latin typeface="Montserrat" panose="00000500000000000000" pitchFamily="2" charset="0"/>
                      </a:endParaRPr>
                    </a:p>
                  </a:txBody>
                  <a:tcPr anchor="ctr">
                    <a:solidFill>
                      <a:srgbClr val="152B48"/>
                    </a:solidFill>
                  </a:tcPr>
                </a:tc>
                <a:extLst>
                  <a:ext uri="{0D108BD9-81ED-4DB2-BD59-A6C34878D82A}">
                    <a16:rowId xmlns:a16="http://schemas.microsoft.com/office/drawing/2014/main" val="2058144121"/>
                  </a:ext>
                </a:extLst>
              </a:tr>
              <a:tr h="864542">
                <a:tc>
                  <a:txBody>
                    <a:bodyPr/>
                    <a:lstStyle/>
                    <a:p>
                      <a:pPr algn="ctr"/>
                      <a:r>
                        <a:rPr lang="es-CO" sz="1600" b="0" dirty="0">
                          <a:solidFill>
                            <a:srgbClr val="142B48"/>
                          </a:solidFill>
                          <a:latin typeface="Montserrat" panose="00000500000000000000" pitchFamily="2" charset="0"/>
                        </a:rPr>
                        <a:t>Dirección</a:t>
                      </a:r>
                    </a:p>
                  </a:txBody>
                  <a:tcPr anchor="ctr"/>
                </a:tc>
                <a:tc>
                  <a:txBody>
                    <a:bodyPr/>
                    <a:lstStyle/>
                    <a:p>
                      <a:pPr marL="182880" lvl="1" algn="ctr">
                        <a:lnSpc>
                          <a:spcPct val="70000"/>
                        </a:lnSpc>
                        <a:spcBef>
                          <a:spcPts val="1200"/>
                        </a:spcBef>
                        <a:spcAft>
                          <a:spcPts val="250"/>
                        </a:spcAft>
                        <a:buFont typeface="Wingdings 2" pitchFamily="18" charset="2"/>
                        <a:buNone/>
                      </a:pPr>
                      <a:r>
                        <a:rPr lang="es-CO" sz="1600" b="0" dirty="0">
                          <a:solidFill>
                            <a:srgbClr val="142B48"/>
                          </a:solidFill>
                          <a:latin typeface="Montserrat" panose="00000500000000000000" pitchFamily="2" charset="0"/>
                        </a:rPr>
                        <a:t>Mixto o puramente vertical o torsional.</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b="0" dirty="0">
                          <a:solidFill>
                            <a:srgbClr val="142B48"/>
                          </a:solidFill>
                          <a:latin typeface="Montserrat" panose="00000500000000000000" pitchFamily="2" charset="0"/>
                        </a:rPr>
                        <a:t>Horizontal con componente rotatorio.</a:t>
                      </a:r>
                    </a:p>
                    <a:p>
                      <a:pPr algn="ctr"/>
                      <a:endParaRPr lang="es-CO" sz="1600" b="0" dirty="0">
                        <a:solidFill>
                          <a:srgbClr val="142B48"/>
                        </a:solidFill>
                        <a:latin typeface="Montserrat" panose="00000500000000000000" pitchFamily="2" charset="0"/>
                      </a:endParaRPr>
                    </a:p>
                  </a:txBody>
                  <a:tcPr anchor="ctr"/>
                </a:tc>
                <a:extLst>
                  <a:ext uri="{0D108BD9-81ED-4DB2-BD59-A6C34878D82A}">
                    <a16:rowId xmlns:a16="http://schemas.microsoft.com/office/drawing/2014/main" val="24427459"/>
                  </a:ext>
                </a:extLst>
              </a:tr>
              <a:tr h="1642629">
                <a:tc>
                  <a:txBody>
                    <a:bodyPr/>
                    <a:lstStyle/>
                    <a:p>
                      <a:pPr algn="ctr"/>
                      <a:r>
                        <a:rPr lang="es-CO" sz="1600" b="0" dirty="0">
                          <a:solidFill>
                            <a:srgbClr val="142B48"/>
                          </a:solidFill>
                          <a:latin typeface="Montserrat" panose="00000500000000000000" pitchFamily="2" charset="0"/>
                        </a:rPr>
                        <a:t>Efecto</a:t>
                      </a:r>
                      <a:r>
                        <a:rPr lang="es-CO" sz="1600" b="0" baseline="0" dirty="0">
                          <a:solidFill>
                            <a:srgbClr val="142B48"/>
                          </a:solidFill>
                          <a:latin typeface="Montserrat" panose="00000500000000000000" pitchFamily="2" charset="0"/>
                        </a:rPr>
                        <a:t> con la mirada </a:t>
                      </a:r>
                      <a:endParaRPr lang="es-CO" sz="1600" b="0" dirty="0">
                        <a:solidFill>
                          <a:srgbClr val="142B48"/>
                        </a:solidFill>
                        <a:latin typeface="Montserrat" panose="00000500000000000000" pitchFamily="2" charset="0"/>
                      </a:endParaRPr>
                    </a:p>
                  </a:txBody>
                  <a:tcPr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s-CO" sz="1600" b="0" i="1" dirty="0">
                          <a:solidFill>
                            <a:srgbClr val="142B48"/>
                          </a:solidFill>
                          <a:latin typeface="Montserrat" panose="00000500000000000000" pitchFamily="2" charset="0"/>
                        </a:rPr>
                        <a:t>Cambia de dirección con la mirada excéntrica.</a:t>
                      </a:r>
                    </a:p>
                    <a:p>
                      <a:pPr algn="ctr"/>
                      <a:endParaRPr lang="es-CO" sz="1600" b="0" dirty="0">
                        <a:solidFill>
                          <a:srgbClr val="142B48"/>
                        </a:solidFill>
                        <a:latin typeface="Montserrat" panose="00000500000000000000" pitchFamily="2"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b="0" dirty="0">
                          <a:solidFill>
                            <a:srgbClr val="142B48"/>
                          </a:solidFill>
                          <a:latin typeface="Montserrat" panose="00000500000000000000" pitchFamily="2" charset="0"/>
                        </a:rPr>
                        <a:t>Fase rápida hacia oído no afectado.</a:t>
                      </a:r>
                    </a:p>
                    <a:p>
                      <a:pPr marL="0" marR="0" indent="0" algn="ctr" defTabSz="914400" rtl="0" eaLnBrk="1" fontAlgn="auto" latinLnBrk="0" hangingPunct="1">
                        <a:lnSpc>
                          <a:spcPct val="100000"/>
                        </a:lnSpc>
                        <a:spcBef>
                          <a:spcPts val="0"/>
                        </a:spcBef>
                        <a:spcAft>
                          <a:spcPts val="0"/>
                        </a:spcAft>
                        <a:buClrTx/>
                        <a:buSzTx/>
                        <a:buFontTx/>
                        <a:buNone/>
                        <a:tabLst/>
                        <a:defRPr/>
                      </a:pPr>
                      <a:endParaRPr lang="es-CO" sz="1600" b="0" dirty="0">
                        <a:solidFill>
                          <a:srgbClr val="142B48"/>
                        </a:solidFill>
                        <a:latin typeface="Montserrat" panose="00000500000000000000"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CO" sz="1600" b="0" dirty="0">
                          <a:solidFill>
                            <a:srgbClr val="142B48"/>
                          </a:solidFill>
                          <a:latin typeface="Montserrat" panose="00000500000000000000" pitchFamily="2" charset="0"/>
                        </a:rPr>
                        <a:t>Máxima intensidad con la mirada hacia el lado sano.</a:t>
                      </a:r>
                    </a:p>
                    <a:p>
                      <a:pPr algn="ctr"/>
                      <a:endParaRPr lang="es-CO" sz="1600" b="0" dirty="0">
                        <a:solidFill>
                          <a:srgbClr val="142B48"/>
                        </a:solidFill>
                        <a:latin typeface="Montserrat" panose="00000500000000000000" pitchFamily="2" charset="0"/>
                      </a:endParaRPr>
                    </a:p>
                  </a:txBody>
                  <a:tcPr anchor="ctr"/>
                </a:tc>
                <a:extLst>
                  <a:ext uri="{0D108BD9-81ED-4DB2-BD59-A6C34878D82A}">
                    <a16:rowId xmlns:a16="http://schemas.microsoft.com/office/drawing/2014/main" val="3924689036"/>
                  </a:ext>
                </a:extLst>
              </a:tr>
              <a:tr h="573776">
                <a:tc>
                  <a:txBody>
                    <a:bodyPr/>
                    <a:lstStyle/>
                    <a:p>
                      <a:pPr algn="ctr"/>
                      <a:r>
                        <a:rPr lang="es-CO" sz="1600" b="0" dirty="0">
                          <a:solidFill>
                            <a:srgbClr val="142B48"/>
                          </a:solidFill>
                          <a:latin typeface="Montserrat" panose="00000500000000000000" pitchFamily="2" charset="0"/>
                        </a:rPr>
                        <a:t>Fijación visual </a:t>
                      </a:r>
                    </a:p>
                  </a:txBody>
                  <a:tcPr anchor="ctr"/>
                </a:tc>
                <a:tc>
                  <a:txBody>
                    <a:bodyPr/>
                    <a:lstStyle/>
                    <a:p>
                      <a:pPr algn="ctr"/>
                      <a:r>
                        <a:rPr lang="es-CO" sz="1600" b="0" dirty="0">
                          <a:solidFill>
                            <a:srgbClr val="142B48"/>
                          </a:solidFill>
                          <a:latin typeface="Montserrat" panose="00000500000000000000" pitchFamily="2" charset="0"/>
                        </a:rPr>
                        <a:t>Sin cambio o exacerbación.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b="0" dirty="0">
                          <a:solidFill>
                            <a:srgbClr val="142B48"/>
                          </a:solidFill>
                          <a:latin typeface="Montserrat" panose="00000500000000000000" pitchFamily="2" charset="0"/>
                        </a:rPr>
                        <a:t>Suprime.</a:t>
                      </a:r>
                    </a:p>
                  </a:txBody>
                  <a:tcPr anchor="ctr"/>
                </a:tc>
                <a:extLst>
                  <a:ext uri="{0D108BD9-81ED-4DB2-BD59-A6C34878D82A}">
                    <a16:rowId xmlns:a16="http://schemas.microsoft.com/office/drawing/2014/main" val="3431249798"/>
                  </a:ext>
                </a:extLst>
              </a:tr>
              <a:tr h="797105">
                <a:tc>
                  <a:txBody>
                    <a:bodyPr/>
                    <a:lstStyle/>
                    <a:p>
                      <a:pPr algn="ctr"/>
                      <a:r>
                        <a:rPr lang="es-CO" sz="1600" b="0" dirty="0">
                          <a:solidFill>
                            <a:srgbClr val="142B48"/>
                          </a:solidFill>
                          <a:latin typeface="Montserrat" panose="00000500000000000000" pitchFamily="2" charset="0"/>
                        </a:rPr>
                        <a:t>Maniobra de sacudida</a:t>
                      </a:r>
                    </a:p>
                  </a:txBody>
                  <a:tcPr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s-CO" sz="1600" b="0" dirty="0">
                          <a:solidFill>
                            <a:srgbClr val="142B48"/>
                          </a:solidFill>
                          <a:latin typeface="Montserrat" panose="00000500000000000000" pitchFamily="2" charset="0"/>
                        </a:rPr>
                        <a:t>Cambia de dirección.</a:t>
                      </a:r>
                    </a:p>
                    <a:p>
                      <a:pPr algn="ctr"/>
                      <a:endParaRPr lang="es-CO" sz="1600" b="0" dirty="0">
                        <a:solidFill>
                          <a:srgbClr val="142B48"/>
                        </a:solidFill>
                        <a:latin typeface="Montserrat" panose="00000500000000000000" pitchFamily="2" charset="0"/>
                      </a:endParaRPr>
                    </a:p>
                  </a:txBody>
                  <a:tcPr anchor="ctr"/>
                </a:tc>
                <a:tc>
                  <a:txBody>
                    <a:bodyPr/>
                    <a:lstStyle/>
                    <a:p>
                      <a:pPr algn="ctr"/>
                      <a:r>
                        <a:rPr lang="es-CO" sz="1600" b="0" dirty="0">
                          <a:solidFill>
                            <a:srgbClr val="142B48"/>
                          </a:solidFill>
                          <a:latin typeface="Montserrat" panose="00000500000000000000" pitchFamily="2" charset="0"/>
                        </a:rPr>
                        <a:t>Aumenta</a:t>
                      </a:r>
                      <a:r>
                        <a:rPr lang="es-CO" sz="1600" b="0" baseline="0" dirty="0">
                          <a:solidFill>
                            <a:srgbClr val="142B48"/>
                          </a:solidFill>
                          <a:latin typeface="Montserrat" panose="00000500000000000000" pitchFamily="2" charset="0"/>
                        </a:rPr>
                        <a:t> en intensidad pero no cambia de dirección.</a:t>
                      </a:r>
                      <a:endParaRPr lang="es-CO" sz="1600" b="0" dirty="0">
                        <a:solidFill>
                          <a:srgbClr val="142B48"/>
                        </a:solidFill>
                        <a:latin typeface="Montserrat" panose="00000500000000000000" pitchFamily="2" charset="0"/>
                      </a:endParaRPr>
                    </a:p>
                  </a:txBody>
                  <a:tcPr anchor="ctr"/>
                </a:tc>
                <a:extLst>
                  <a:ext uri="{0D108BD9-81ED-4DB2-BD59-A6C34878D82A}">
                    <a16:rowId xmlns:a16="http://schemas.microsoft.com/office/drawing/2014/main" val="303798293"/>
                  </a:ext>
                </a:extLst>
              </a:tr>
            </a:tbl>
          </a:graphicData>
        </a:graphic>
      </p:graphicFrame>
    </p:spTree>
    <p:extLst>
      <p:ext uri="{BB962C8B-B14F-4D97-AF65-F5344CB8AC3E}">
        <p14:creationId xmlns:p14="http://schemas.microsoft.com/office/powerpoint/2010/main" val="11349232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3880" y="182245"/>
            <a:ext cx="10515600" cy="1325563"/>
          </a:xfrm>
        </p:spPr>
        <p:txBody>
          <a:bodyPr/>
          <a:lstStyle/>
          <a:p>
            <a:r>
              <a:rPr lang="es-CO" dirty="0"/>
              <a:t>Protocolo HINTS</a:t>
            </a:r>
          </a:p>
        </p:txBody>
      </p:sp>
      <p:pic>
        <p:nvPicPr>
          <p:cNvPr id="6" name="HIT NORMAL EN STROKE DE LA PICA">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126469" y="1255437"/>
            <a:ext cx="6810549" cy="5108297"/>
          </a:xfrm>
        </p:spPr>
      </p:pic>
    </p:spTree>
    <p:extLst>
      <p:ext uri="{BB962C8B-B14F-4D97-AF65-F5344CB8AC3E}">
        <p14:creationId xmlns:p14="http://schemas.microsoft.com/office/powerpoint/2010/main" val="2416152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5945" y="163957"/>
            <a:ext cx="10515600" cy="1325563"/>
          </a:xfrm>
        </p:spPr>
        <p:txBody>
          <a:bodyPr/>
          <a:lstStyle/>
          <a:p>
            <a:r>
              <a:rPr lang="es-CO" dirty="0"/>
              <a:t>Desviación de </a:t>
            </a:r>
            <a:r>
              <a:rPr lang="es-CO" dirty="0" err="1"/>
              <a:t>Skew</a:t>
            </a:r>
            <a:endParaRPr lang="es-CO" dirty="0"/>
          </a:p>
        </p:txBody>
      </p:sp>
      <p:sp>
        <p:nvSpPr>
          <p:cNvPr id="3" name="Marcador de contenido 2"/>
          <p:cNvSpPr>
            <a:spLocks noGrp="1"/>
          </p:cNvSpPr>
          <p:nvPr>
            <p:ph idx="1"/>
          </p:nvPr>
        </p:nvSpPr>
        <p:spPr>
          <a:xfrm>
            <a:off x="838200" y="1690688"/>
            <a:ext cx="4995545" cy="4530725"/>
          </a:xfrm>
        </p:spPr>
        <p:txBody>
          <a:bodyPr/>
          <a:lstStyle/>
          <a:p>
            <a:pPr>
              <a:lnSpc>
                <a:spcPct val="100000"/>
              </a:lnSpc>
            </a:pPr>
            <a:r>
              <a:rPr lang="es-CO" dirty="0">
                <a:solidFill>
                  <a:srgbClr val="142B48"/>
                </a:solidFill>
              </a:rPr>
              <a:t>Desalineación ocular oblicua.</a:t>
            </a:r>
          </a:p>
          <a:p>
            <a:pPr>
              <a:lnSpc>
                <a:spcPct val="100000"/>
              </a:lnSpc>
            </a:pPr>
            <a:r>
              <a:rPr lang="es-CO" dirty="0">
                <a:solidFill>
                  <a:srgbClr val="142B48"/>
                </a:solidFill>
              </a:rPr>
              <a:t>Prueba de oclusión cruzada.</a:t>
            </a:r>
          </a:p>
          <a:p>
            <a:pPr>
              <a:lnSpc>
                <a:spcPct val="100000"/>
              </a:lnSpc>
            </a:pPr>
            <a:r>
              <a:rPr lang="es-CO" dirty="0">
                <a:solidFill>
                  <a:srgbClr val="142B48"/>
                </a:solidFill>
              </a:rPr>
              <a:t>Muy útil cuando HIT positivo sugiere falsamente lesión periférica.</a:t>
            </a:r>
          </a:p>
        </p:txBody>
      </p:sp>
      <p:pic>
        <p:nvPicPr>
          <p:cNvPr id="4" name="Kattah_Video3_LatMedullaStroke_SkewAltCover.wmv">
            <a:hlinkClick r:id="" action="ppaction://media"/>
            <a:extLst>
              <a:ext uri="{FF2B5EF4-FFF2-40B4-BE49-F238E27FC236}">
                <a16:creationId xmlns:a16="http://schemas.microsoft.com/office/drawing/2014/main" id="{C861892B-B4E5-4C62-B423-EE0CA91D83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8257" y="1690688"/>
            <a:ext cx="5440202" cy="4080510"/>
          </a:xfrm>
          <a:prstGeom prst="rect">
            <a:avLst/>
          </a:prstGeom>
        </p:spPr>
      </p:pic>
    </p:spTree>
    <p:extLst>
      <p:ext uri="{BB962C8B-B14F-4D97-AF65-F5344CB8AC3E}">
        <p14:creationId xmlns:p14="http://schemas.microsoft.com/office/powerpoint/2010/main" val="38501099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9016" y="69802"/>
            <a:ext cx="10515600" cy="1325563"/>
          </a:xfrm>
        </p:spPr>
        <p:txBody>
          <a:bodyPr/>
          <a:lstStyle/>
          <a:p>
            <a:r>
              <a:rPr lang="es-CO" dirty="0"/>
              <a:t>Protocolo HINTS</a:t>
            </a:r>
          </a:p>
        </p:txBody>
      </p:sp>
      <p:sp>
        <p:nvSpPr>
          <p:cNvPr id="3" name="Marcador de contenido 2"/>
          <p:cNvSpPr>
            <a:spLocks noGrp="1"/>
          </p:cNvSpPr>
          <p:nvPr>
            <p:ph idx="1"/>
          </p:nvPr>
        </p:nvSpPr>
        <p:spPr>
          <a:xfrm>
            <a:off x="4815958" y="1205128"/>
            <a:ext cx="7290698" cy="4530725"/>
          </a:xfrm>
        </p:spPr>
        <p:txBody>
          <a:bodyPr>
            <a:normAutofit/>
          </a:bodyPr>
          <a:lstStyle/>
          <a:p>
            <a:pPr marL="45720" indent="0">
              <a:buNone/>
            </a:pPr>
            <a:r>
              <a:rPr lang="es-CO" sz="2200" b="1" dirty="0"/>
              <a:t>BENIGNO (NEGATIVO):</a:t>
            </a:r>
          </a:p>
          <a:p>
            <a:pPr marL="388620" indent="-342900"/>
            <a:r>
              <a:rPr lang="es-CO" dirty="0"/>
              <a:t>HIT ANORMAL  </a:t>
            </a:r>
            <a:r>
              <a:rPr lang="es-CO" b="1" dirty="0"/>
              <a:t>+.</a:t>
            </a:r>
          </a:p>
          <a:p>
            <a:pPr marL="388620" indent="-342900"/>
            <a:r>
              <a:rPr lang="es-CO" dirty="0"/>
              <a:t>NISTAGMO HORIZONTAL FIJO </a:t>
            </a:r>
            <a:r>
              <a:rPr lang="es-CO" b="1" dirty="0"/>
              <a:t>+.</a:t>
            </a:r>
          </a:p>
          <a:p>
            <a:pPr marL="388620" indent="-342900"/>
            <a:r>
              <a:rPr lang="es-CO" dirty="0"/>
              <a:t>SIN DESVIACION DE SKEW.</a:t>
            </a:r>
          </a:p>
          <a:p>
            <a:pPr marL="45720" indent="0">
              <a:buNone/>
            </a:pPr>
            <a:endParaRPr lang="es-CO" dirty="0"/>
          </a:p>
          <a:p>
            <a:pPr marL="45720" indent="0">
              <a:buNone/>
            </a:pPr>
            <a:r>
              <a:rPr lang="es-CO" sz="2200" b="1" dirty="0"/>
              <a:t>PELIGROSO (POSITIVO):</a:t>
            </a:r>
          </a:p>
          <a:p>
            <a:pPr marL="388620" indent="-342900"/>
            <a:r>
              <a:rPr lang="es-CO" dirty="0"/>
              <a:t>HIT NORMAL /NO POSIBLE DE REALIZAR, </a:t>
            </a:r>
            <a:r>
              <a:rPr lang="es-CO" b="1" dirty="0"/>
              <a:t>Ó</a:t>
            </a:r>
          </a:p>
          <a:p>
            <a:pPr marL="388620" indent="-342900"/>
            <a:r>
              <a:rPr lang="es-CO" dirty="0"/>
              <a:t>NISTAGMO DE DIRECCIÓN CAMBIANTE /NO POSIBLE REALIZAR, </a:t>
            </a:r>
            <a:r>
              <a:rPr lang="es-CO" b="1" dirty="0"/>
              <a:t>Ó</a:t>
            </a:r>
          </a:p>
          <a:p>
            <a:pPr marL="388620" indent="-342900"/>
            <a:r>
              <a:rPr lang="es-CO" dirty="0"/>
              <a:t>DESVIACIÓN DE SKEW /NO POSIBLE DE REALIZAR.</a:t>
            </a:r>
          </a:p>
        </p:txBody>
      </p:sp>
      <p:sp>
        <p:nvSpPr>
          <p:cNvPr id="4" name="Rectángulo redondeado 3"/>
          <p:cNvSpPr/>
          <p:nvPr/>
        </p:nvSpPr>
        <p:spPr>
          <a:xfrm>
            <a:off x="5987642" y="5389388"/>
            <a:ext cx="4947329" cy="1232581"/>
          </a:xfrm>
          <a:prstGeom prst="roundRect">
            <a:avLst/>
          </a:prstGeom>
          <a:solidFill>
            <a:srgbClr val="152B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latin typeface="Montserrat" panose="00000500000000000000" pitchFamily="2" charset="0"/>
              </a:rPr>
              <a:t>100% sensible y 96% específico para la presencia de una</a:t>
            </a:r>
          </a:p>
          <a:p>
            <a:pPr algn="ctr"/>
            <a:r>
              <a:rPr lang="es-CO" sz="2000" b="1" dirty="0">
                <a:latin typeface="Montserrat" panose="00000500000000000000" pitchFamily="2" charset="0"/>
              </a:rPr>
              <a:t>lesión central.</a:t>
            </a:r>
          </a:p>
        </p:txBody>
      </p:sp>
    </p:spTree>
    <p:extLst>
      <p:ext uri="{BB962C8B-B14F-4D97-AF65-F5344CB8AC3E}">
        <p14:creationId xmlns:p14="http://schemas.microsoft.com/office/powerpoint/2010/main" val="308721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7304" y="110795"/>
            <a:ext cx="10515600" cy="1325563"/>
          </a:xfrm>
        </p:spPr>
        <p:txBody>
          <a:bodyPr/>
          <a:lstStyle/>
          <a:p>
            <a:r>
              <a:rPr lang="es-CO" dirty="0"/>
              <a:t>Conclusiones HINTS</a:t>
            </a:r>
          </a:p>
        </p:txBody>
      </p:sp>
      <p:sp>
        <p:nvSpPr>
          <p:cNvPr id="3" name="Marcador de contenido 2"/>
          <p:cNvSpPr>
            <a:spLocks noGrp="1"/>
          </p:cNvSpPr>
          <p:nvPr>
            <p:ph idx="1"/>
          </p:nvPr>
        </p:nvSpPr>
        <p:spPr>
          <a:xfrm>
            <a:off x="4901184" y="1436358"/>
            <a:ext cx="6894268" cy="4530725"/>
          </a:xfrm>
        </p:spPr>
        <p:txBody>
          <a:bodyPr>
            <a:noAutofit/>
          </a:bodyPr>
          <a:lstStyle/>
          <a:p>
            <a:pPr algn="just">
              <a:lnSpc>
                <a:spcPct val="100000"/>
              </a:lnSpc>
            </a:pPr>
            <a:r>
              <a:rPr lang="es-CO" dirty="0">
                <a:solidFill>
                  <a:srgbClr val="142B48"/>
                </a:solidFill>
              </a:rPr>
              <a:t>Cualquiera de los tres signos es capaz de diferenciar vértigo central de periférico con mayor potencia que todos los signos neurológicos tradicionales combinados.</a:t>
            </a:r>
          </a:p>
          <a:p>
            <a:pPr algn="just">
              <a:lnSpc>
                <a:spcPct val="100000"/>
              </a:lnSpc>
            </a:pPr>
            <a:endParaRPr lang="es-CO" dirty="0">
              <a:solidFill>
                <a:srgbClr val="142B48"/>
              </a:solidFill>
            </a:endParaRPr>
          </a:p>
          <a:p>
            <a:pPr algn="just">
              <a:lnSpc>
                <a:spcPct val="100000"/>
              </a:lnSpc>
            </a:pPr>
            <a:r>
              <a:rPr lang="es-CO" dirty="0">
                <a:solidFill>
                  <a:srgbClr val="142B48"/>
                </a:solidFill>
              </a:rPr>
              <a:t>Demostraron que un resultado HINTS "benigno" es capaz de descartar a la cabecera del enfermo la existencia de un vértigo central mejor que una RM con difusión realizada en las primeras 24-48 horas de los síntomas.</a:t>
            </a:r>
          </a:p>
          <a:p>
            <a:pPr algn="just">
              <a:lnSpc>
                <a:spcPct val="100000"/>
              </a:lnSpc>
            </a:pPr>
            <a:endParaRPr lang="es-CO" dirty="0">
              <a:solidFill>
                <a:srgbClr val="142B48"/>
              </a:solidFill>
            </a:endParaRPr>
          </a:p>
          <a:p>
            <a:pPr algn="just">
              <a:lnSpc>
                <a:spcPct val="100000"/>
              </a:lnSpc>
            </a:pPr>
            <a:r>
              <a:rPr lang="es-CO" dirty="0">
                <a:solidFill>
                  <a:srgbClr val="142B48"/>
                </a:solidFill>
              </a:rPr>
              <a:t>Demostraron que la desviación oblicua de la mirada está fuertemente asociada a la existencia de un infarto, sobre todo en el bulbo lateral o la protuberancia. </a:t>
            </a:r>
          </a:p>
          <a:p>
            <a:pPr algn="just">
              <a:lnSpc>
                <a:spcPct val="100000"/>
              </a:lnSpc>
            </a:pPr>
            <a:endParaRPr lang="es-CO" dirty="0">
              <a:solidFill>
                <a:srgbClr val="142B48"/>
              </a:solidFill>
            </a:endParaRPr>
          </a:p>
        </p:txBody>
      </p:sp>
    </p:spTree>
    <p:extLst>
      <p:ext uri="{BB962C8B-B14F-4D97-AF65-F5344CB8AC3E}">
        <p14:creationId xmlns:p14="http://schemas.microsoft.com/office/powerpoint/2010/main" val="39252839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0728" y="90805"/>
            <a:ext cx="10515600" cy="1325563"/>
          </a:xfrm>
        </p:spPr>
        <p:txBody>
          <a:bodyPr/>
          <a:lstStyle/>
          <a:p>
            <a:r>
              <a:rPr lang="es-CO" dirty="0"/>
              <a:t>RMN con secuencia de difusión</a:t>
            </a:r>
          </a:p>
        </p:txBody>
      </p:sp>
      <p:sp>
        <p:nvSpPr>
          <p:cNvPr id="3" name="Marcador de contenido 2"/>
          <p:cNvSpPr>
            <a:spLocks noGrp="1"/>
          </p:cNvSpPr>
          <p:nvPr>
            <p:ph idx="1"/>
          </p:nvPr>
        </p:nvSpPr>
        <p:spPr>
          <a:xfrm>
            <a:off x="4669654" y="1350137"/>
            <a:ext cx="7522346" cy="4530725"/>
          </a:xfrm>
        </p:spPr>
        <p:txBody>
          <a:bodyPr>
            <a:noAutofit/>
          </a:bodyPr>
          <a:lstStyle/>
          <a:p>
            <a:pPr marL="0" indent="0" algn="just">
              <a:lnSpc>
                <a:spcPct val="100000"/>
              </a:lnSpc>
              <a:buNone/>
            </a:pPr>
            <a:r>
              <a:rPr lang="es-CO" sz="2200" b="1" dirty="0">
                <a:solidFill>
                  <a:srgbClr val="00ABA7"/>
                </a:solidFill>
              </a:rPr>
              <a:t>RMN  temprana versus HINTS:</a:t>
            </a:r>
          </a:p>
          <a:p>
            <a:pPr marL="388620" indent="-342900" algn="just">
              <a:lnSpc>
                <a:spcPct val="100000"/>
              </a:lnSpc>
            </a:pPr>
            <a:r>
              <a:rPr lang="es-CO" dirty="0"/>
              <a:t>Sensibilidad 72% versus 100%.</a:t>
            </a:r>
          </a:p>
          <a:p>
            <a:pPr marL="388620" indent="-342900" algn="just">
              <a:lnSpc>
                <a:spcPct val="100000"/>
              </a:lnSpc>
            </a:pPr>
            <a:r>
              <a:rPr lang="es-CO" dirty="0"/>
              <a:t>Especificidad 100% versus 96%.</a:t>
            </a:r>
          </a:p>
          <a:p>
            <a:pPr marL="45720" indent="0" algn="just">
              <a:lnSpc>
                <a:spcPct val="100000"/>
              </a:lnSpc>
              <a:buNone/>
            </a:pPr>
            <a:endParaRPr lang="es-CO" dirty="0"/>
          </a:p>
          <a:p>
            <a:pPr marL="45720" indent="0" algn="just">
              <a:lnSpc>
                <a:spcPct val="100000"/>
              </a:lnSpc>
              <a:buNone/>
            </a:pPr>
            <a:r>
              <a:rPr lang="es-CO" b="1" dirty="0"/>
              <a:t>Debe considerarse si:</a:t>
            </a:r>
          </a:p>
          <a:p>
            <a:pPr marL="502920" indent="-457200" algn="just">
              <a:lnSpc>
                <a:spcPct val="100000"/>
              </a:lnSpc>
              <a:buFont typeface="+mj-lt"/>
              <a:buAutoNum type="arabicPeriod"/>
            </a:pPr>
            <a:r>
              <a:rPr lang="es-CO" dirty="0"/>
              <a:t>Pacientes mayores que se  presentan con  vértigo espontáneo prolongado aislado.</a:t>
            </a:r>
          </a:p>
          <a:p>
            <a:pPr marL="502920" indent="-457200" algn="just">
              <a:lnSpc>
                <a:spcPct val="100000"/>
              </a:lnSpc>
              <a:buFont typeface="+mj-lt"/>
              <a:buAutoNum type="arabicPeriod"/>
            </a:pPr>
            <a:r>
              <a:rPr lang="es-CO" dirty="0"/>
              <a:t>Cualquier paciente con factores de riesgo  vascular y vértigo espontáneo prolongado aislado con HIT normal.</a:t>
            </a:r>
          </a:p>
          <a:p>
            <a:pPr marL="502920" indent="-457200" algn="just">
              <a:lnSpc>
                <a:spcPct val="100000"/>
              </a:lnSpc>
              <a:buFont typeface="+mj-lt"/>
              <a:buAutoNum type="arabicPeriod"/>
            </a:pPr>
            <a:r>
              <a:rPr lang="es-CO" dirty="0"/>
              <a:t>Cualquier paciente con vértigo prolongado espontáneo aislado con nistagmo evocado por la mirada que cambiaba direccionalmente  o ataxia severa con caída desde la  posición vertical.</a:t>
            </a:r>
          </a:p>
        </p:txBody>
      </p:sp>
    </p:spTree>
    <p:extLst>
      <p:ext uri="{BB962C8B-B14F-4D97-AF65-F5344CB8AC3E}">
        <p14:creationId xmlns:p14="http://schemas.microsoft.com/office/powerpoint/2010/main" val="34423939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2168" y="178466"/>
            <a:ext cx="10515600" cy="1325563"/>
          </a:xfrm>
        </p:spPr>
        <p:txBody>
          <a:bodyPr/>
          <a:lstStyle/>
          <a:p>
            <a:r>
              <a:rPr lang="es-ES" dirty="0"/>
              <a:t>Tratamiento </a:t>
            </a:r>
            <a:endParaRPr lang="es-CO" dirty="0"/>
          </a:p>
        </p:txBody>
      </p:sp>
      <p:sp>
        <p:nvSpPr>
          <p:cNvPr id="3" name="Marcador de contenido 2"/>
          <p:cNvSpPr>
            <a:spLocks noGrp="1"/>
          </p:cNvSpPr>
          <p:nvPr>
            <p:ph idx="1"/>
          </p:nvPr>
        </p:nvSpPr>
        <p:spPr>
          <a:xfrm>
            <a:off x="4846321" y="881887"/>
            <a:ext cx="3338738" cy="5473286"/>
          </a:xfrm>
          <a:noFill/>
          <a:ln w="28575">
            <a:solidFill>
              <a:srgbClr val="002060"/>
            </a:solidFill>
          </a:ln>
        </p:spPr>
        <p:txBody>
          <a:bodyPr>
            <a:noAutofit/>
          </a:bodyPr>
          <a:lstStyle/>
          <a:p>
            <a:pPr marL="274320" lvl="1" indent="0" algn="just">
              <a:lnSpc>
                <a:spcPct val="100000"/>
              </a:lnSpc>
              <a:buNone/>
            </a:pPr>
            <a:endParaRPr lang="es-ES" b="1" dirty="0">
              <a:solidFill>
                <a:srgbClr val="002060"/>
              </a:solidFill>
            </a:endParaRPr>
          </a:p>
          <a:p>
            <a:pPr marL="560070" lvl="1" indent="-285750" algn="just"/>
            <a:endParaRPr lang="es-ES" b="1" dirty="0">
              <a:solidFill>
                <a:srgbClr val="002060"/>
              </a:solidFill>
            </a:endParaRPr>
          </a:p>
          <a:p>
            <a:pPr marL="274320" lvl="1" indent="0" algn="ctr">
              <a:buNone/>
            </a:pPr>
            <a:r>
              <a:rPr lang="es-ES" b="1" dirty="0">
                <a:solidFill>
                  <a:srgbClr val="002060"/>
                </a:solidFill>
              </a:rPr>
              <a:t>ACCIDENTE CEREBROVASCULAR</a:t>
            </a:r>
          </a:p>
          <a:p>
            <a:pPr marL="560070" lvl="1" indent="-285750" algn="just"/>
            <a:endParaRPr lang="es-ES" dirty="0">
              <a:solidFill>
                <a:srgbClr val="002060"/>
              </a:solidFill>
            </a:endParaRPr>
          </a:p>
          <a:p>
            <a:pPr marL="102870" indent="-285750" algn="just"/>
            <a:r>
              <a:rPr lang="es-ES" dirty="0" err="1">
                <a:solidFill>
                  <a:srgbClr val="002060"/>
                </a:solidFill>
              </a:rPr>
              <a:t>Trombolisis</a:t>
            </a:r>
            <a:r>
              <a:rPr lang="es-ES" dirty="0">
                <a:solidFill>
                  <a:srgbClr val="002060"/>
                </a:solidFill>
              </a:rPr>
              <a:t> IV con activador del plasminógeno tisular recombinante.</a:t>
            </a:r>
          </a:p>
          <a:p>
            <a:pPr marL="102870" indent="-285750" algn="just"/>
            <a:r>
              <a:rPr lang="es-ES" dirty="0">
                <a:solidFill>
                  <a:srgbClr val="002060"/>
                </a:solidFill>
              </a:rPr>
              <a:t>Síntomas neurológicos &lt; 270 min.</a:t>
            </a:r>
          </a:p>
          <a:p>
            <a:pPr marL="102870" indent="-285750" algn="just"/>
            <a:r>
              <a:rPr lang="es-ES" dirty="0">
                <a:solidFill>
                  <a:srgbClr val="002060"/>
                </a:solidFill>
              </a:rPr>
              <a:t>Prevención secundaria.</a:t>
            </a:r>
          </a:p>
          <a:p>
            <a:pPr marL="102870" indent="-285750" algn="just"/>
            <a:r>
              <a:rPr lang="es-ES" dirty="0">
                <a:solidFill>
                  <a:srgbClr val="002060"/>
                </a:solidFill>
              </a:rPr>
              <a:t>Rehabilitación.</a:t>
            </a:r>
          </a:p>
          <a:p>
            <a:pPr marL="102870" indent="-285750" algn="just"/>
            <a:endParaRPr lang="es-ES" b="1" dirty="0">
              <a:solidFill>
                <a:srgbClr val="002060"/>
              </a:solidFill>
            </a:endParaRPr>
          </a:p>
          <a:p>
            <a:pPr marL="274320" lvl="1" indent="0" algn="just">
              <a:buNone/>
            </a:pPr>
            <a:endParaRPr lang="es-CO" b="1" dirty="0">
              <a:solidFill>
                <a:srgbClr val="002060"/>
              </a:solidFill>
            </a:endParaRPr>
          </a:p>
        </p:txBody>
      </p:sp>
      <p:sp>
        <p:nvSpPr>
          <p:cNvPr id="9" name="Marcador de contenido 2"/>
          <p:cNvSpPr txBox="1">
            <a:spLocks/>
          </p:cNvSpPr>
          <p:nvPr/>
        </p:nvSpPr>
        <p:spPr>
          <a:xfrm>
            <a:off x="8361726" y="877824"/>
            <a:ext cx="3695746" cy="5473286"/>
          </a:xfrm>
          <a:prstGeom prst="rect">
            <a:avLst/>
          </a:prstGeom>
          <a:noFill/>
          <a:ln w="28575">
            <a:solidFill>
              <a:srgbClr val="00B0F0"/>
            </a:solidFill>
          </a:ln>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lnSpc>
                <a:spcPct val="100000"/>
              </a:lnSpc>
              <a:spcBef>
                <a:spcPts val="0"/>
              </a:spcBef>
              <a:buNone/>
            </a:pPr>
            <a:r>
              <a:rPr lang="pt-BR" b="1" dirty="0">
                <a:solidFill>
                  <a:srgbClr val="002060"/>
                </a:solidFill>
                <a:latin typeface="Montserrat" panose="00000500000000000000" pitchFamily="2" charset="0"/>
              </a:rPr>
              <a:t>NEURITIS VESTIBULAR</a:t>
            </a:r>
          </a:p>
          <a:p>
            <a:pPr marL="0" indent="0" algn="ctr">
              <a:lnSpc>
                <a:spcPct val="100000"/>
              </a:lnSpc>
              <a:spcBef>
                <a:spcPts val="0"/>
              </a:spcBef>
              <a:buNone/>
            </a:pPr>
            <a:endParaRPr lang="pt-BR" b="1" dirty="0">
              <a:solidFill>
                <a:srgbClr val="00B0F0"/>
              </a:solidFill>
              <a:latin typeface="Montserrat" panose="00000500000000000000" pitchFamily="2" charset="0"/>
            </a:endParaRPr>
          </a:p>
          <a:p>
            <a:pPr marL="0" indent="0" algn="ctr">
              <a:lnSpc>
                <a:spcPct val="100000"/>
              </a:lnSpc>
              <a:spcBef>
                <a:spcPts val="0"/>
              </a:spcBef>
              <a:buNone/>
            </a:pPr>
            <a:r>
              <a:rPr lang="pt-BR" b="1" dirty="0">
                <a:solidFill>
                  <a:srgbClr val="00ABA7"/>
                </a:solidFill>
                <a:latin typeface="Montserrat" panose="00000500000000000000" pitchFamily="2" charset="0"/>
              </a:rPr>
              <a:t>AGUDO</a:t>
            </a:r>
          </a:p>
          <a:p>
            <a:pPr marL="0" indent="0" algn="ctr">
              <a:lnSpc>
                <a:spcPct val="100000"/>
              </a:lnSpc>
              <a:spcBef>
                <a:spcPts val="0"/>
              </a:spcBef>
              <a:buNone/>
            </a:pPr>
            <a:endParaRPr lang="pt-BR" dirty="0">
              <a:solidFill>
                <a:srgbClr val="002060"/>
              </a:solidFill>
              <a:latin typeface="Montserrat" panose="00000500000000000000" pitchFamily="2" charset="0"/>
            </a:endParaRPr>
          </a:p>
          <a:p>
            <a:pPr algn="just">
              <a:lnSpc>
                <a:spcPct val="100000"/>
              </a:lnSpc>
              <a:spcBef>
                <a:spcPts val="0"/>
              </a:spcBef>
              <a:buClr>
                <a:srgbClr val="152B48"/>
              </a:buClr>
              <a:buFont typeface="Arial" panose="020B0604020202020204" pitchFamily="34" charset="0"/>
              <a:buChar char="•"/>
            </a:pPr>
            <a:r>
              <a:rPr lang="pt-BR" dirty="0">
                <a:solidFill>
                  <a:srgbClr val="142B48"/>
                </a:solidFill>
                <a:latin typeface="Montserrat" panose="00000500000000000000" pitchFamily="2" charset="0"/>
              </a:rPr>
              <a:t>Antieméticos, </a:t>
            </a:r>
            <a:r>
              <a:rPr lang="pt-BR" dirty="0" err="1">
                <a:solidFill>
                  <a:srgbClr val="142B48"/>
                </a:solidFill>
                <a:latin typeface="Montserrat" panose="00000500000000000000" pitchFamily="2" charset="0"/>
              </a:rPr>
              <a:t>hidratación</a:t>
            </a:r>
            <a:r>
              <a:rPr lang="pt-BR" dirty="0">
                <a:solidFill>
                  <a:srgbClr val="142B48"/>
                </a:solidFill>
                <a:latin typeface="Montserrat" panose="00000500000000000000" pitchFamily="2" charset="0"/>
              </a:rPr>
              <a:t> IV , </a:t>
            </a:r>
            <a:r>
              <a:rPr lang="pt-BR" dirty="0" err="1">
                <a:solidFill>
                  <a:srgbClr val="142B48"/>
                </a:solidFill>
                <a:latin typeface="Montserrat" panose="00000500000000000000" pitchFamily="2" charset="0"/>
              </a:rPr>
              <a:t>vestibulosuresores</a:t>
            </a:r>
            <a:r>
              <a:rPr lang="pt-BR" dirty="0">
                <a:solidFill>
                  <a:srgbClr val="142B48"/>
                </a:solidFill>
                <a:latin typeface="Montserrat" panose="00000500000000000000" pitchFamily="2" charset="0"/>
              </a:rPr>
              <a:t>.</a:t>
            </a:r>
          </a:p>
          <a:p>
            <a:pPr algn="just">
              <a:lnSpc>
                <a:spcPct val="100000"/>
              </a:lnSpc>
              <a:spcBef>
                <a:spcPts val="0"/>
              </a:spcBef>
              <a:buClr>
                <a:srgbClr val="152B48"/>
              </a:buClr>
              <a:buFont typeface="Arial" panose="020B0604020202020204" pitchFamily="34" charset="0"/>
              <a:buChar char="•"/>
            </a:pPr>
            <a:r>
              <a:rPr lang="pt-BR" dirty="0" err="1">
                <a:solidFill>
                  <a:srgbClr val="142B48"/>
                </a:solidFill>
                <a:latin typeface="Montserrat" panose="00000500000000000000" pitchFamily="2" charset="0"/>
              </a:rPr>
              <a:t>Hospitalización</a:t>
            </a:r>
            <a:endParaRPr lang="pt-BR" dirty="0">
              <a:solidFill>
                <a:srgbClr val="142B48"/>
              </a:solidFill>
              <a:latin typeface="Montserrat" panose="00000500000000000000" pitchFamily="2" charset="0"/>
            </a:endParaRPr>
          </a:p>
          <a:p>
            <a:pPr algn="just">
              <a:lnSpc>
                <a:spcPct val="100000"/>
              </a:lnSpc>
              <a:spcBef>
                <a:spcPts val="0"/>
              </a:spcBef>
              <a:buClr>
                <a:srgbClr val="152B48"/>
              </a:buClr>
              <a:buFont typeface="Arial" panose="020B0604020202020204" pitchFamily="34" charset="0"/>
              <a:buChar char="•"/>
            </a:pPr>
            <a:r>
              <a:rPr lang="pt-BR" dirty="0">
                <a:solidFill>
                  <a:srgbClr val="142B48"/>
                </a:solidFill>
                <a:latin typeface="Montserrat" panose="00000500000000000000" pitchFamily="2" charset="0"/>
              </a:rPr>
              <a:t>¿Esteroides?</a:t>
            </a:r>
          </a:p>
          <a:p>
            <a:pPr algn="just">
              <a:lnSpc>
                <a:spcPct val="100000"/>
              </a:lnSpc>
              <a:spcBef>
                <a:spcPts val="0"/>
              </a:spcBef>
              <a:buClr>
                <a:srgbClr val="152B48"/>
              </a:buClr>
              <a:buFont typeface="Arial" panose="020B0604020202020204" pitchFamily="34" charset="0"/>
              <a:buChar char="•"/>
            </a:pPr>
            <a:r>
              <a:rPr lang="pt-BR" dirty="0">
                <a:solidFill>
                  <a:srgbClr val="142B48"/>
                </a:solidFill>
                <a:latin typeface="Montserrat" panose="00000500000000000000" pitchFamily="2" charset="0"/>
              </a:rPr>
              <a:t>¿</a:t>
            </a:r>
            <a:r>
              <a:rPr lang="pt-BR" dirty="0" err="1">
                <a:solidFill>
                  <a:srgbClr val="142B48"/>
                </a:solidFill>
                <a:latin typeface="Montserrat" panose="00000500000000000000" pitchFamily="2" charset="0"/>
              </a:rPr>
              <a:t>Antivirales</a:t>
            </a:r>
            <a:r>
              <a:rPr lang="pt-BR" dirty="0">
                <a:solidFill>
                  <a:srgbClr val="142B48"/>
                </a:solidFill>
                <a:latin typeface="Montserrat" panose="00000500000000000000" pitchFamily="2" charset="0"/>
              </a:rPr>
              <a:t>?</a:t>
            </a:r>
          </a:p>
          <a:p>
            <a:pPr marL="0" indent="0" algn="ctr">
              <a:lnSpc>
                <a:spcPct val="100000"/>
              </a:lnSpc>
              <a:spcBef>
                <a:spcPts val="0"/>
              </a:spcBef>
              <a:buClr>
                <a:srgbClr val="152B48"/>
              </a:buClr>
              <a:buNone/>
            </a:pPr>
            <a:endParaRPr lang="pt-BR" dirty="0">
              <a:solidFill>
                <a:srgbClr val="002060"/>
              </a:solidFill>
              <a:latin typeface="Montserrat" panose="00000500000000000000" pitchFamily="2" charset="0"/>
            </a:endParaRPr>
          </a:p>
          <a:p>
            <a:pPr marL="0" indent="0" algn="ctr">
              <a:lnSpc>
                <a:spcPct val="100000"/>
              </a:lnSpc>
              <a:spcBef>
                <a:spcPts val="0"/>
              </a:spcBef>
              <a:buClr>
                <a:srgbClr val="152B48"/>
              </a:buClr>
              <a:buNone/>
            </a:pPr>
            <a:r>
              <a:rPr lang="pt-BR" b="1" dirty="0">
                <a:solidFill>
                  <a:srgbClr val="00ABA7"/>
                </a:solidFill>
                <a:latin typeface="Montserrat" panose="00000500000000000000" pitchFamily="2" charset="0"/>
              </a:rPr>
              <a:t>CRÓNICO</a:t>
            </a:r>
          </a:p>
          <a:p>
            <a:pPr marL="0" indent="0" algn="ctr">
              <a:lnSpc>
                <a:spcPct val="100000"/>
              </a:lnSpc>
              <a:spcBef>
                <a:spcPts val="0"/>
              </a:spcBef>
              <a:buClr>
                <a:srgbClr val="152B48"/>
              </a:buClr>
              <a:buNone/>
            </a:pPr>
            <a:endParaRPr lang="pt-BR" dirty="0">
              <a:solidFill>
                <a:srgbClr val="002060"/>
              </a:solidFill>
              <a:latin typeface="Montserrat" panose="00000500000000000000" pitchFamily="2" charset="0"/>
            </a:endParaRPr>
          </a:p>
          <a:p>
            <a:pPr algn="just">
              <a:lnSpc>
                <a:spcPct val="100000"/>
              </a:lnSpc>
              <a:spcBef>
                <a:spcPts val="0"/>
              </a:spcBef>
              <a:buClr>
                <a:srgbClr val="152B48"/>
              </a:buClr>
              <a:buFont typeface="Arial" panose="020B0604020202020204" pitchFamily="34" charset="0"/>
              <a:buChar char="•"/>
            </a:pPr>
            <a:r>
              <a:rPr lang="pt-BR" dirty="0">
                <a:solidFill>
                  <a:srgbClr val="002060"/>
                </a:solidFill>
                <a:latin typeface="Montserrat" panose="00000500000000000000" pitchFamily="2" charset="0"/>
              </a:rPr>
              <a:t>Terapia de </a:t>
            </a:r>
            <a:r>
              <a:rPr lang="pt-BR" dirty="0" err="1">
                <a:solidFill>
                  <a:srgbClr val="002060"/>
                </a:solidFill>
                <a:latin typeface="Montserrat" panose="00000500000000000000" pitchFamily="2" charset="0"/>
              </a:rPr>
              <a:t>rehabilitación</a:t>
            </a:r>
            <a:r>
              <a:rPr lang="pt-BR" dirty="0">
                <a:solidFill>
                  <a:srgbClr val="002060"/>
                </a:solidFill>
                <a:latin typeface="Montserrat" panose="00000500000000000000" pitchFamily="2" charset="0"/>
              </a:rPr>
              <a:t> vestibular.</a:t>
            </a:r>
          </a:p>
          <a:p>
            <a:pPr algn="just">
              <a:lnSpc>
                <a:spcPct val="100000"/>
              </a:lnSpc>
              <a:spcBef>
                <a:spcPts val="0"/>
              </a:spcBef>
              <a:buClr>
                <a:srgbClr val="152B48"/>
              </a:buClr>
              <a:buFont typeface="Arial" panose="020B0604020202020204" pitchFamily="34" charset="0"/>
              <a:buChar char="•"/>
            </a:pPr>
            <a:r>
              <a:rPr lang="pt-BR" dirty="0" err="1">
                <a:solidFill>
                  <a:srgbClr val="002060"/>
                </a:solidFill>
                <a:latin typeface="Montserrat" panose="00000500000000000000" pitchFamily="2" charset="0"/>
              </a:rPr>
              <a:t>Ejercicios</a:t>
            </a:r>
            <a:r>
              <a:rPr lang="pt-BR" dirty="0">
                <a:solidFill>
                  <a:srgbClr val="002060"/>
                </a:solidFill>
                <a:latin typeface="Montserrat" panose="00000500000000000000" pitchFamily="2" charset="0"/>
              </a:rPr>
              <a:t> </a:t>
            </a:r>
            <a:r>
              <a:rPr lang="pt-BR" dirty="0" err="1">
                <a:solidFill>
                  <a:srgbClr val="002060"/>
                </a:solidFill>
                <a:latin typeface="Montserrat" panose="00000500000000000000" pitchFamily="2" charset="0"/>
              </a:rPr>
              <a:t>refuercen</a:t>
            </a:r>
            <a:r>
              <a:rPr lang="pt-BR" dirty="0">
                <a:solidFill>
                  <a:srgbClr val="002060"/>
                </a:solidFill>
                <a:latin typeface="Montserrat" panose="00000500000000000000" pitchFamily="2" charset="0"/>
              </a:rPr>
              <a:t> VOR y </a:t>
            </a:r>
            <a:r>
              <a:rPr lang="pt-BR" dirty="0" err="1">
                <a:solidFill>
                  <a:srgbClr val="002060"/>
                </a:solidFill>
                <a:latin typeface="Montserrat" panose="00000500000000000000" pitchFamily="2" charset="0"/>
              </a:rPr>
              <a:t>deambulación</a:t>
            </a:r>
            <a:r>
              <a:rPr lang="pt-BR" dirty="0">
                <a:solidFill>
                  <a:srgbClr val="002060"/>
                </a:solidFill>
                <a:latin typeface="Montserrat" panose="00000500000000000000" pitchFamily="2" charset="0"/>
              </a:rPr>
              <a:t>.</a:t>
            </a:r>
          </a:p>
        </p:txBody>
      </p:sp>
      <p:sp>
        <p:nvSpPr>
          <p:cNvPr id="7" name="CuadroTexto 6">
            <a:extLst>
              <a:ext uri="{FF2B5EF4-FFF2-40B4-BE49-F238E27FC236}">
                <a16:creationId xmlns:a16="http://schemas.microsoft.com/office/drawing/2014/main" id="{9AA88183-B0C6-4744-8B4D-92387041FC9F}"/>
              </a:ext>
            </a:extLst>
          </p:cNvPr>
          <p:cNvSpPr txBox="1"/>
          <p:nvPr/>
        </p:nvSpPr>
        <p:spPr>
          <a:xfrm>
            <a:off x="3049621" y="3249198"/>
            <a:ext cx="6099242" cy="369332"/>
          </a:xfrm>
          <a:prstGeom prst="rect">
            <a:avLst/>
          </a:prstGeom>
          <a:noFill/>
        </p:spPr>
        <p:txBody>
          <a:bodyPr wrap="square">
            <a:spAutoFit/>
          </a:bodyPr>
          <a:lstStyle/>
          <a:p>
            <a:r>
              <a:rPr lang="es-CO" dirty="0"/>
              <a:t> </a:t>
            </a:r>
          </a:p>
        </p:txBody>
      </p:sp>
    </p:spTree>
    <p:extLst>
      <p:ext uri="{BB962C8B-B14F-4D97-AF65-F5344CB8AC3E}">
        <p14:creationId xmlns:p14="http://schemas.microsoft.com/office/powerpoint/2010/main" val="22154916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1365" y="34537"/>
            <a:ext cx="10515600" cy="1325563"/>
          </a:xfrm>
        </p:spPr>
        <p:txBody>
          <a:bodyPr/>
          <a:lstStyle/>
          <a:p>
            <a:r>
              <a:rPr lang="es-CO" dirty="0"/>
              <a:t>Curso de la enfermedad</a:t>
            </a:r>
          </a:p>
        </p:txBody>
      </p:sp>
      <p:sp>
        <p:nvSpPr>
          <p:cNvPr id="3" name="Marcador de contenido 2"/>
          <p:cNvSpPr>
            <a:spLocks noGrp="1"/>
          </p:cNvSpPr>
          <p:nvPr>
            <p:ph idx="1"/>
          </p:nvPr>
        </p:nvSpPr>
        <p:spPr>
          <a:xfrm>
            <a:off x="4923313" y="2936240"/>
            <a:ext cx="3338738" cy="3611974"/>
          </a:xfrm>
          <a:noFill/>
          <a:ln w="28575">
            <a:solidFill>
              <a:srgbClr val="002060"/>
            </a:solidFill>
          </a:ln>
        </p:spPr>
        <p:txBody>
          <a:bodyPr anchor="ctr">
            <a:noAutofit/>
          </a:bodyPr>
          <a:lstStyle/>
          <a:p>
            <a:pPr marL="274320" lvl="1" indent="0" algn="ctr">
              <a:lnSpc>
                <a:spcPct val="100000"/>
              </a:lnSpc>
              <a:buNone/>
            </a:pPr>
            <a:endParaRPr lang="es-ES" b="1" dirty="0">
              <a:solidFill>
                <a:srgbClr val="142B48"/>
              </a:solidFill>
              <a:latin typeface="Montserrat" panose="00000500000000000000" pitchFamily="2" charset="0"/>
            </a:endParaRPr>
          </a:p>
          <a:p>
            <a:pPr marL="274320" lvl="1" indent="0" algn="ctr">
              <a:lnSpc>
                <a:spcPct val="100000"/>
              </a:lnSpc>
              <a:buNone/>
            </a:pPr>
            <a:r>
              <a:rPr lang="es-ES" b="1" dirty="0">
                <a:solidFill>
                  <a:srgbClr val="142B48"/>
                </a:solidFill>
                <a:latin typeface="Montserrat" panose="00000500000000000000" pitchFamily="2" charset="0"/>
              </a:rPr>
              <a:t>ACCIDENTE CEREBROVASCULAR</a:t>
            </a:r>
          </a:p>
          <a:p>
            <a:pPr marL="560070" lvl="1" indent="-285750" algn="just">
              <a:lnSpc>
                <a:spcPct val="100000"/>
              </a:lnSpc>
            </a:pPr>
            <a:endParaRPr lang="es-ES" b="1" dirty="0">
              <a:solidFill>
                <a:srgbClr val="142B48"/>
              </a:solidFill>
              <a:latin typeface="Montserrat" panose="00000500000000000000" pitchFamily="2" charset="0"/>
            </a:endParaRPr>
          </a:p>
          <a:p>
            <a:pPr marL="560070" lvl="1" indent="-285750" algn="just">
              <a:lnSpc>
                <a:spcPct val="100000"/>
              </a:lnSpc>
            </a:pPr>
            <a:r>
              <a:rPr lang="es-ES" dirty="0">
                <a:solidFill>
                  <a:srgbClr val="142B48"/>
                </a:solidFill>
                <a:latin typeface="Montserrat" panose="00000500000000000000" pitchFamily="2" charset="0"/>
              </a:rPr>
              <a:t>Gran tamaño.</a:t>
            </a:r>
          </a:p>
          <a:p>
            <a:pPr marL="560070" lvl="1" indent="-285750" algn="just">
              <a:lnSpc>
                <a:spcPct val="100000"/>
              </a:lnSpc>
            </a:pPr>
            <a:r>
              <a:rPr lang="es-ES" dirty="0">
                <a:solidFill>
                  <a:srgbClr val="142B48"/>
                </a:solidFill>
                <a:latin typeface="Montserrat" panose="00000500000000000000" pitchFamily="2" charset="0"/>
              </a:rPr>
              <a:t>Coma y muerte.</a:t>
            </a:r>
          </a:p>
          <a:p>
            <a:pPr marL="560070" lvl="1" indent="-285750" algn="just">
              <a:lnSpc>
                <a:spcPct val="100000"/>
              </a:lnSpc>
            </a:pPr>
            <a:r>
              <a:rPr lang="es-ES" dirty="0">
                <a:solidFill>
                  <a:srgbClr val="142B48"/>
                </a:solidFill>
                <a:latin typeface="Montserrat" panose="00000500000000000000" pitchFamily="2" charset="0"/>
              </a:rPr>
              <a:t>Vértigo desaparece.</a:t>
            </a:r>
          </a:p>
          <a:p>
            <a:pPr marL="560070" lvl="1" indent="-285750" algn="just">
              <a:lnSpc>
                <a:spcPct val="100000"/>
              </a:lnSpc>
            </a:pPr>
            <a:r>
              <a:rPr lang="es-ES" dirty="0">
                <a:solidFill>
                  <a:srgbClr val="142B48"/>
                </a:solidFill>
                <a:latin typeface="Montserrat" panose="00000500000000000000" pitchFamily="2" charset="0"/>
              </a:rPr>
              <a:t>Inestabilidad leve.</a:t>
            </a:r>
          </a:p>
          <a:p>
            <a:pPr marL="560070" lvl="1" indent="-285750" algn="just">
              <a:lnSpc>
                <a:spcPct val="100000"/>
              </a:lnSpc>
            </a:pPr>
            <a:endParaRPr lang="es-ES" b="1" dirty="0">
              <a:solidFill>
                <a:srgbClr val="142B48"/>
              </a:solidFill>
              <a:latin typeface="Montserrat" panose="00000500000000000000" pitchFamily="2" charset="0"/>
            </a:endParaRPr>
          </a:p>
          <a:p>
            <a:pPr marL="274320" lvl="1" indent="0" algn="ctr">
              <a:lnSpc>
                <a:spcPct val="100000"/>
              </a:lnSpc>
              <a:buNone/>
            </a:pPr>
            <a:endParaRPr lang="es-CO" b="1" dirty="0">
              <a:solidFill>
                <a:srgbClr val="142B48"/>
              </a:solidFill>
              <a:latin typeface="Montserrat" panose="00000500000000000000" pitchFamily="2" charset="0"/>
            </a:endParaRPr>
          </a:p>
        </p:txBody>
      </p:sp>
      <p:sp>
        <p:nvSpPr>
          <p:cNvPr id="9" name="Marcador de contenido 2"/>
          <p:cNvSpPr txBox="1">
            <a:spLocks/>
          </p:cNvSpPr>
          <p:nvPr/>
        </p:nvSpPr>
        <p:spPr>
          <a:xfrm>
            <a:off x="8515710" y="2901696"/>
            <a:ext cx="3541762" cy="3611974"/>
          </a:xfrm>
          <a:prstGeom prst="rect">
            <a:avLst/>
          </a:prstGeom>
          <a:noFill/>
          <a:ln w="28575">
            <a:solidFill>
              <a:srgbClr val="00B0F0"/>
            </a:solidFill>
          </a:ln>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lnSpc>
                <a:spcPct val="100000"/>
              </a:lnSpc>
              <a:spcBef>
                <a:spcPts val="0"/>
              </a:spcBef>
              <a:buNone/>
            </a:pPr>
            <a:r>
              <a:rPr lang="pt-BR" b="1" dirty="0">
                <a:solidFill>
                  <a:srgbClr val="142B48"/>
                </a:solidFill>
                <a:latin typeface="Montserrat" panose="00000500000000000000" pitchFamily="2" charset="0"/>
              </a:rPr>
              <a:t>NEURITIS VESTIBULAR</a:t>
            </a:r>
          </a:p>
          <a:p>
            <a:pPr marL="0" indent="0" algn="just">
              <a:lnSpc>
                <a:spcPct val="100000"/>
              </a:lnSpc>
              <a:spcBef>
                <a:spcPts val="0"/>
              </a:spcBef>
              <a:buNone/>
            </a:pPr>
            <a:endParaRPr lang="pt-BR" b="1" dirty="0">
              <a:solidFill>
                <a:srgbClr val="142B48"/>
              </a:solidFill>
              <a:latin typeface="Montserrat" panose="00000500000000000000" pitchFamily="2" charset="0"/>
            </a:endParaRPr>
          </a:p>
          <a:p>
            <a:pPr algn="just">
              <a:lnSpc>
                <a:spcPct val="100000"/>
              </a:lnSpc>
              <a:spcBef>
                <a:spcPts val="0"/>
              </a:spcBef>
              <a:buClr>
                <a:srgbClr val="142B48"/>
              </a:buClr>
              <a:buFont typeface="Arial" panose="020B0604020202020204" pitchFamily="34" charset="0"/>
              <a:buChar char="•"/>
            </a:pPr>
            <a:r>
              <a:rPr lang="es-ES" dirty="0">
                <a:solidFill>
                  <a:srgbClr val="142B48"/>
                </a:solidFill>
                <a:latin typeface="Montserrat" panose="00000500000000000000" pitchFamily="2" charset="0"/>
              </a:rPr>
              <a:t>Resolución del episodio inicial.</a:t>
            </a:r>
          </a:p>
          <a:p>
            <a:pPr algn="just">
              <a:lnSpc>
                <a:spcPct val="100000"/>
              </a:lnSpc>
              <a:spcBef>
                <a:spcPts val="0"/>
              </a:spcBef>
              <a:buClr>
                <a:srgbClr val="142B48"/>
              </a:buClr>
              <a:buFont typeface="Arial" panose="020B0604020202020204" pitchFamily="34" charset="0"/>
              <a:buChar char="•"/>
            </a:pPr>
            <a:r>
              <a:rPr lang="es-ES" dirty="0">
                <a:solidFill>
                  <a:srgbClr val="142B48"/>
                </a:solidFill>
                <a:latin typeface="Montserrat" panose="00000500000000000000" pitchFamily="2" charset="0"/>
              </a:rPr>
              <a:t>Desequilibrio / mareo con </a:t>
            </a:r>
            <a:r>
              <a:rPr lang="es-ES" dirty="0" err="1">
                <a:solidFill>
                  <a:srgbClr val="142B48"/>
                </a:solidFill>
                <a:latin typeface="Montserrat" panose="00000500000000000000" pitchFamily="2" charset="0"/>
              </a:rPr>
              <a:t>mov</a:t>
            </a:r>
            <a:r>
              <a:rPr lang="es-ES" dirty="0">
                <a:solidFill>
                  <a:srgbClr val="142B48"/>
                </a:solidFill>
                <a:latin typeface="Montserrat" panose="00000500000000000000" pitchFamily="2" charset="0"/>
              </a:rPr>
              <a:t>. cefálicos (3 m).</a:t>
            </a:r>
          </a:p>
          <a:p>
            <a:pPr algn="just">
              <a:lnSpc>
                <a:spcPct val="100000"/>
              </a:lnSpc>
              <a:spcBef>
                <a:spcPts val="0"/>
              </a:spcBef>
              <a:buClr>
                <a:srgbClr val="142B48"/>
              </a:buClr>
              <a:buFont typeface="Arial" panose="020B0604020202020204" pitchFamily="34" charset="0"/>
              <a:buChar char="•"/>
            </a:pPr>
            <a:r>
              <a:rPr lang="es-ES" dirty="0">
                <a:solidFill>
                  <a:srgbClr val="142B48"/>
                </a:solidFill>
                <a:latin typeface="Montserrat" panose="00000500000000000000" pitchFamily="2" charset="0"/>
              </a:rPr>
              <a:t>Episodios repetitivos de vértigo severo.</a:t>
            </a:r>
          </a:p>
          <a:p>
            <a:pPr algn="just">
              <a:lnSpc>
                <a:spcPct val="100000"/>
              </a:lnSpc>
              <a:spcBef>
                <a:spcPts val="0"/>
              </a:spcBef>
              <a:buClr>
                <a:srgbClr val="142B48"/>
              </a:buClr>
              <a:buFont typeface="Arial" panose="020B0604020202020204" pitchFamily="34" charset="0"/>
              <a:buChar char="•"/>
            </a:pPr>
            <a:r>
              <a:rPr lang="es-ES" dirty="0">
                <a:solidFill>
                  <a:srgbClr val="142B48"/>
                </a:solidFill>
                <a:latin typeface="Montserrat" panose="00000500000000000000" pitchFamily="2" charset="0"/>
              </a:rPr>
              <a:t>VPPB.</a:t>
            </a:r>
            <a:endParaRPr lang="pt-BR" dirty="0">
              <a:solidFill>
                <a:srgbClr val="142B48"/>
              </a:solidFill>
              <a:latin typeface="Montserrat" panose="00000500000000000000" pitchFamily="2" charset="0"/>
            </a:endParaRPr>
          </a:p>
        </p:txBody>
      </p:sp>
      <p:pic>
        <p:nvPicPr>
          <p:cNvPr id="15362" name="Picture 2">
            <a:extLst>
              <a:ext uri="{FF2B5EF4-FFF2-40B4-BE49-F238E27FC236}">
                <a16:creationId xmlns:a16="http://schemas.microsoft.com/office/drawing/2014/main" id="{5430241B-92E0-44C4-92FC-A1FA5369EB3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4585" y="1165025"/>
            <a:ext cx="2477586" cy="2607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2150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61334D5-65A6-43DF-BA46-900B2A3893B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92496" y="767715"/>
            <a:ext cx="7562344" cy="5322570"/>
          </a:xfrm>
          <a:prstGeom prst="rect">
            <a:avLst/>
          </a:prstGeom>
        </p:spPr>
      </p:pic>
    </p:spTree>
    <p:extLst>
      <p:ext uri="{BB962C8B-B14F-4D97-AF65-F5344CB8AC3E}">
        <p14:creationId xmlns:p14="http://schemas.microsoft.com/office/powerpoint/2010/main" val="61911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E2749E-2E18-4E70-AD39-3F9017D2F27D}"/>
              </a:ext>
            </a:extLst>
          </p:cNvPr>
          <p:cNvSpPr>
            <a:spLocks noGrp="1"/>
          </p:cNvSpPr>
          <p:nvPr>
            <p:ph type="title"/>
          </p:nvPr>
        </p:nvSpPr>
        <p:spPr>
          <a:xfrm>
            <a:off x="582168" y="90805"/>
            <a:ext cx="10515600" cy="1325563"/>
          </a:xfrm>
        </p:spPr>
        <p:txBody>
          <a:bodyPr/>
          <a:lstStyle/>
          <a:p>
            <a:r>
              <a:rPr lang="es-ES" dirty="0"/>
              <a:t>Generalidades</a:t>
            </a:r>
            <a:endParaRPr lang="es-CO" dirty="0"/>
          </a:p>
        </p:txBody>
      </p:sp>
      <p:pic>
        <p:nvPicPr>
          <p:cNvPr id="5" name="antagonismo de los csc.wmv">
            <a:hlinkClick r:id="" action="ppaction://media"/>
            <a:extLst>
              <a:ext uri="{FF2B5EF4-FFF2-40B4-BE49-F238E27FC236}">
                <a16:creationId xmlns:a16="http://schemas.microsoft.com/office/drawing/2014/main" id="{5F310B42-D7DB-47E9-A7E9-F5F19A5E65F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943975" y="1150520"/>
            <a:ext cx="6992694" cy="5244980"/>
          </a:xfrm>
        </p:spPr>
      </p:pic>
    </p:spTree>
    <p:extLst>
      <p:ext uri="{BB962C8B-B14F-4D97-AF65-F5344CB8AC3E}">
        <p14:creationId xmlns:p14="http://schemas.microsoft.com/office/powerpoint/2010/main" val="415569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37AACA-727F-4A10-8ADB-787FE60524E2}"/>
              </a:ext>
            </a:extLst>
          </p:cNvPr>
          <p:cNvSpPr>
            <a:spLocks noGrp="1"/>
          </p:cNvSpPr>
          <p:nvPr>
            <p:ph type="title"/>
          </p:nvPr>
        </p:nvSpPr>
        <p:spPr>
          <a:xfrm>
            <a:off x="560716" y="245364"/>
            <a:ext cx="11631283" cy="1325563"/>
          </a:xfrm>
        </p:spPr>
        <p:txBody>
          <a:bodyPr>
            <a:normAutofit/>
          </a:bodyPr>
          <a:lstStyle/>
          <a:p>
            <a:r>
              <a:rPr lang="es-CO" dirty="0"/>
              <a:t>Definiciones de síntomas vestibulares primarios</a:t>
            </a:r>
          </a:p>
        </p:txBody>
      </p:sp>
      <p:sp>
        <p:nvSpPr>
          <p:cNvPr id="4" name="Marcador de contenido 3">
            <a:extLst>
              <a:ext uri="{FF2B5EF4-FFF2-40B4-BE49-F238E27FC236}">
                <a16:creationId xmlns:a16="http://schemas.microsoft.com/office/drawing/2014/main" id="{727E8CE8-E5A3-4894-874F-A13CB5211E2A}"/>
              </a:ext>
            </a:extLst>
          </p:cNvPr>
          <p:cNvSpPr>
            <a:spLocks noGrp="1"/>
          </p:cNvSpPr>
          <p:nvPr>
            <p:ph idx="13"/>
          </p:nvPr>
        </p:nvSpPr>
        <p:spPr>
          <a:xfrm>
            <a:off x="4800429" y="1234974"/>
            <a:ext cx="7272410" cy="4500563"/>
          </a:xfrm>
        </p:spPr>
        <p:txBody>
          <a:bodyPr>
            <a:noAutofit/>
          </a:bodyPr>
          <a:lstStyle/>
          <a:p>
            <a:pPr marL="0" indent="0" algn="ctr">
              <a:lnSpc>
                <a:spcPct val="100000"/>
              </a:lnSpc>
              <a:buNone/>
            </a:pPr>
            <a:r>
              <a:rPr lang="es-ES" sz="2200" b="1" dirty="0">
                <a:solidFill>
                  <a:srgbClr val="142B48"/>
                </a:solidFill>
              </a:rPr>
              <a:t>Clasificación internacional de trastornos vestibulares</a:t>
            </a:r>
          </a:p>
          <a:p>
            <a:pPr algn="just">
              <a:lnSpc>
                <a:spcPct val="100000"/>
              </a:lnSpc>
            </a:pPr>
            <a:r>
              <a:rPr lang="es-ES" sz="1800" b="1" dirty="0">
                <a:solidFill>
                  <a:srgbClr val="00ABA7"/>
                </a:solidFill>
              </a:rPr>
              <a:t>El mareo </a:t>
            </a:r>
            <a:r>
              <a:rPr lang="es-ES" sz="1800" dirty="0">
                <a:solidFill>
                  <a:srgbClr val="142B48"/>
                </a:solidFill>
              </a:rPr>
              <a:t>es la sensación de orientación espacial alterada sin una sensación de movimiento falsa o distorsionada.</a:t>
            </a:r>
          </a:p>
          <a:p>
            <a:pPr algn="just">
              <a:lnSpc>
                <a:spcPct val="100000"/>
              </a:lnSpc>
            </a:pPr>
            <a:r>
              <a:rPr lang="es-ES" sz="1800" b="1" dirty="0">
                <a:solidFill>
                  <a:srgbClr val="00ABA7"/>
                </a:solidFill>
              </a:rPr>
              <a:t>El vértigo </a:t>
            </a:r>
            <a:r>
              <a:rPr lang="es-ES" sz="1800" dirty="0">
                <a:solidFill>
                  <a:srgbClr val="142B48"/>
                </a:solidFill>
              </a:rPr>
              <a:t>es la sensación de </a:t>
            </a:r>
            <a:r>
              <a:rPr lang="es-ES" sz="1800" dirty="0" err="1">
                <a:solidFill>
                  <a:srgbClr val="142B48"/>
                </a:solidFill>
              </a:rPr>
              <a:t>automovimiento</a:t>
            </a:r>
            <a:r>
              <a:rPr lang="es-ES" sz="1800" dirty="0">
                <a:solidFill>
                  <a:srgbClr val="142B48"/>
                </a:solidFill>
              </a:rPr>
              <a:t> (de la cabeza/cuerpo) cuando no ocurre ningún </a:t>
            </a:r>
            <a:r>
              <a:rPr lang="es-ES" sz="1800" dirty="0" err="1">
                <a:solidFill>
                  <a:srgbClr val="142B48"/>
                </a:solidFill>
              </a:rPr>
              <a:t>automovimiento</a:t>
            </a:r>
            <a:r>
              <a:rPr lang="es-ES" sz="1800" dirty="0">
                <a:solidFill>
                  <a:srgbClr val="142B48"/>
                </a:solidFill>
              </a:rPr>
              <a:t> o la sensación de auto-movimiento distorsionado durante un movimiento de cabeza por lo demás normal.</a:t>
            </a:r>
          </a:p>
          <a:p>
            <a:pPr algn="just">
              <a:lnSpc>
                <a:spcPct val="100000"/>
              </a:lnSpc>
            </a:pPr>
            <a:r>
              <a:rPr lang="es-ES" sz="1800" b="1" dirty="0">
                <a:solidFill>
                  <a:srgbClr val="00ABA7"/>
                </a:solidFill>
              </a:rPr>
              <a:t>Los síntomas </a:t>
            </a:r>
            <a:r>
              <a:rPr lang="es-ES" sz="1800" b="1" dirty="0" err="1">
                <a:solidFill>
                  <a:srgbClr val="00ABA7"/>
                </a:solidFill>
              </a:rPr>
              <a:t>vestibulovisuales</a:t>
            </a:r>
            <a:r>
              <a:rPr lang="es-ES" sz="1800" b="1" dirty="0">
                <a:solidFill>
                  <a:srgbClr val="00ABA7"/>
                </a:solidFill>
              </a:rPr>
              <a:t>: </a:t>
            </a:r>
            <a:r>
              <a:rPr lang="es-ES" sz="1800" dirty="0">
                <a:solidFill>
                  <a:srgbClr val="142B48"/>
                </a:solidFill>
              </a:rPr>
              <a:t>incluyen falsas sensaciones de movimiento o inclinación del entorno visual y distorsión visual (borrosidad), relacionadas con fallas vestibulares (en lugar de ópticas).</a:t>
            </a:r>
          </a:p>
          <a:p>
            <a:pPr algn="just">
              <a:lnSpc>
                <a:spcPct val="100000"/>
              </a:lnSpc>
            </a:pPr>
            <a:r>
              <a:rPr lang="es-ES" sz="1800" b="1" dirty="0">
                <a:solidFill>
                  <a:srgbClr val="00ABA7"/>
                </a:solidFill>
              </a:rPr>
              <a:t>Los síntomas posturales </a:t>
            </a:r>
            <a:r>
              <a:rPr lang="es-ES" sz="1800" dirty="0"/>
              <a:t>son síntomas del equilibrio relacionados con el mantenimiento de la estabilidad postural, que se producen solo en posición vertical (sentado, de pie o caminando).</a:t>
            </a:r>
            <a:endParaRPr lang="es-CO" sz="1800" dirty="0"/>
          </a:p>
        </p:txBody>
      </p:sp>
      <p:pic>
        <p:nvPicPr>
          <p:cNvPr id="2050" name="Picture 2">
            <a:extLst>
              <a:ext uri="{FF2B5EF4-FFF2-40B4-BE49-F238E27FC236}">
                <a16:creationId xmlns:a16="http://schemas.microsoft.com/office/drawing/2014/main" id="{6FE6F915-5C42-46B6-9C27-C262F7F1D58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15568" y="1712376"/>
            <a:ext cx="2730857" cy="1919184"/>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783A3559-995D-4EBD-BFE1-4634A04424DA}"/>
              </a:ext>
            </a:extLst>
          </p:cNvPr>
          <p:cNvSpPr txBox="1"/>
          <p:nvPr/>
        </p:nvSpPr>
        <p:spPr>
          <a:xfrm>
            <a:off x="6601738" y="6448148"/>
            <a:ext cx="5279366" cy="276999"/>
          </a:xfrm>
          <a:prstGeom prst="rect">
            <a:avLst/>
          </a:prstGeom>
          <a:noFill/>
        </p:spPr>
        <p:txBody>
          <a:bodyPr wrap="square" rtlCol="0">
            <a:spAutoFit/>
          </a:bodyPr>
          <a:lstStyle/>
          <a:p>
            <a:pPr algn="r"/>
            <a:r>
              <a:rPr lang="es-CO" sz="1200" b="0" i="1" dirty="0">
                <a:solidFill>
                  <a:srgbClr val="142B48"/>
                </a:solidFill>
                <a:effectLst/>
                <a:latin typeface="Montserrat" panose="00000500000000000000" pitchFamily="2" charset="0"/>
              </a:rPr>
              <a:t>Neurol Clin. 2015 Aug;33(3):541-50, </a:t>
            </a:r>
            <a:r>
              <a:rPr lang="es-CO" sz="1200" b="0" i="1" dirty="0" err="1">
                <a:solidFill>
                  <a:srgbClr val="142B48"/>
                </a:solidFill>
                <a:effectLst/>
                <a:latin typeface="Montserrat" panose="00000500000000000000" pitchFamily="2" charset="0"/>
              </a:rPr>
              <a:t>vii</a:t>
            </a:r>
            <a:r>
              <a:rPr lang="es-CO" sz="1200" b="0" i="1" dirty="0">
                <a:solidFill>
                  <a:srgbClr val="142B48"/>
                </a:solidFill>
                <a:effectLst/>
                <a:latin typeface="Montserrat" panose="00000500000000000000" pitchFamily="2" charset="0"/>
              </a:rPr>
              <a:t>.</a:t>
            </a:r>
            <a:endParaRPr lang="es-CO" sz="1200" i="1" dirty="0">
              <a:solidFill>
                <a:srgbClr val="142B48"/>
              </a:solidFill>
              <a:latin typeface="Montserrat" panose="00000500000000000000" pitchFamily="2" charset="0"/>
            </a:endParaRPr>
          </a:p>
        </p:txBody>
      </p:sp>
    </p:spTree>
    <p:extLst>
      <p:ext uri="{BB962C8B-B14F-4D97-AF65-F5344CB8AC3E}">
        <p14:creationId xmlns:p14="http://schemas.microsoft.com/office/powerpoint/2010/main" val="2831232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37AACA-727F-4A10-8ADB-787FE60524E2}"/>
              </a:ext>
            </a:extLst>
          </p:cNvPr>
          <p:cNvSpPr>
            <a:spLocks noGrp="1"/>
          </p:cNvSpPr>
          <p:nvPr>
            <p:ph type="title"/>
          </p:nvPr>
        </p:nvSpPr>
        <p:spPr>
          <a:xfrm>
            <a:off x="490728" y="257631"/>
            <a:ext cx="11542776" cy="1325563"/>
          </a:xfrm>
        </p:spPr>
        <p:txBody>
          <a:bodyPr>
            <a:normAutofit/>
          </a:bodyPr>
          <a:lstStyle/>
          <a:p>
            <a:r>
              <a:rPr lang="es-CO" dirty="0"/>
              <a:t>Definiciones de síntomas vestibulares secundarios</a:t>
            </a:r>
          </a:p>
        </p:txBody>
      </p:sp>
      <p:sp>
        <p:nvSpPr>
          <p:cNvPr id="4" name="Marcador de contenido 3">
            <a:extLst>
              <a:ext uri="{FF2B5EF4-FFF2-40B4-BE49-F238E27FC236}">
                <a16:creationId xmlns:a16="http://schemas.microsoft.com/office/drawing/2014/main" id="{727E8CE8-E5A3-4894-874F-A13CB5211E2A}"/>
              </a:ext>
            </a:extLst>
          </p:cNvPr>
          <p:cNvSpPr>
            <a:spLocks noGrp="1"/>
          </p:cNvSpPr>
          <p:nvPr>
            <p:ph idx="13"/>
          </p:nvPr>
        </p:nvSpPr>
        <p:spPr>
          <a:xfrm>
            <a:off x="5017127" y="1306734"/>
            <a:ext cx="6684145" cy="4500563"/>
          </a:xfrm>
        </p:spPr>
        <p:txBody>
          <a:bodyPr>
            <a:noAutofit/>
          </a:bodyPr>
          <a:lstStyle/>
          <a:p>
            <a:pPr marL="0" indent="0" algn="ctr">
              <a:lnSpc>
                <a:spcPct val="100000"/>
              </a:lnSpc>
              <a:buNone/>
            </a:pPr>
            <a:r>
              <a:rPr lang="es-ES" sz="2200" b="1" dirty="0">
                <a:solidFill>
                  <a:srgbClr val="142B48"/>
                </a:solidFill>
              </a:rPr>
              <a:t>Clasificación internacional de trastornos vestibulares</a:t>
            </a:r>
          </a:p>
          <a:p>
            <a:pPr marL="0" indent="0" algn="just">
              <a:lnSpc>
                <a:spcPct val="100000"/>
              </a:lnSpc>
              <a:buNone/>
            </a:pPr>
            <a:r>
              <a:rPr lang="es-ES" sz="1800" dirty="0">
                <a:solidFill>
                  <a:srgbClr val="142B48"/>
                </a:solidFill>
              </a:rPr>
              <a:t>El vértigo </a:t>
            </a:r>
            <a:r>
              <a:rPr lang="es-ES" sz="1800" b="1" dirty="0">
                <a:solidFill>
                  <a:srgbClr val="00ABA7"/>
                </a:solidFill>
              </a:rPr>
              <a:t>espontáneo</a:t>
            </a:r>
            <a:r>
              <a:rPr lang="es-ES" sz="1800" dirty="0">
                <a:solidFill>
                  <a:srgbClr val="142B48"/>
                </a:solidFill>
              </a:rPr>
              <a:t> (o mareo) es vértigo (o mareo) que ocurre sin un desencadenante evidente.</a:t>
            </a:r>
          </a:p>
          <a:p>
            <a:pPr marL="0" indent="0" algn="just">
              <a:lnSpc>
                <a:spcPct val="100000"/>
              </a:lnSpc>
              <a:buNone/>
            </a:pPr>
            <a:r>
              <a:rPr lang="es-ES" sz="1800" dirty="0">
                <a:solidFill>
                  <a:srgbClr val="142B48"/>
                </a:solidFill>
              </a:rPr>
              <a:t>El vértigo (o mareo) </a:t>
            </a:r>
            <a:r>
              <a:rPr lang="es-ES" sz="1800" b="1" dirty="0">
                <a:solidFill>
                  <a:srgbClr val="00ABA7"/>
                </a:solidFill>
              </a:rPr>
              <a:t>desencadenado</a:t>
            </a:r>
            <a:r>
              <a:rPr lang="es-ES" sz="1800" dirty="0">
                <a:solidFill>
                  <a:srgbClr val="142B48"/>
                </a:solidFill>
              </a:rPr>
              <a:t> es vértigo (o mareo) que ocurre con un desencadenante obvio.</a:t>
            </a:r>
          </a:p>
          <a:p>
            <a:pPr marL="0" indent="0" algn="just">
              <a:lnSpc>
                <a:spcPct val="100000"/>
              </a:lnSpc>
              <a:buNone/>
            </a:pPr>
            <a:endParaRPr lang="es-ES" sz="1800" dirty="0">
              <a:solidFill>
                <a:srgbClr val="142B48"/>
              </a:solidFill>
            </a:endParaRPr>
          </a:p>
          <a:p>
            <a:pPr marL="0" indent="0" algn="just">
              <a:lnSpc>
                <a:spcPct val="100000"/>
              </a:lnSpc>
              <a:buNone/>
            </a:pPr>
            <a:r>
              <a:rPr lang="es-ES" sz="1800" dirty="0"/>
              <a:t>• El vértigo posicional.</a:t>
            </a:r>
          </a:p>
          <a:p>
            <a:pPr marL="0" indent="0" algn="just">
              <a:lnSpc>
                <a:spcPct val="100000"/>
              </a:lnSpc>
              <a:buNone/>
            </a:pPr>
            <a:r>
              <a:rPr lang="es-ES" sz="1800" dirty="0"/>
              <a:t>• El vértigo por movimiento de la cabeza. </a:t>
            </a:r>
          </a:p>
          <a:p>
            <a:pPr marL="0" indent="0" algn="just">
              <a:lnSpc>
                <a:spcPct val="100000"/>
              </a:lnSpc>
              <a:buNone/>
            </a:pPr>
            <a:r>
              <a:rPr lang="es-ES" sz="1800" dirty="0"/>
              <a:t>• El vértigo (o mareo) inducido visualmente es vértigo. </a:t>
            </a:r>
          </a:p>
          <a:p>
            <a:pPr marL="0" indent="0" algn="just">
              <a:lnSpc>
                <a:spcPct val="100000"/>
              </a:lnSpc>
              <a:buNone/>
            </a:pPr>
            <a:r>
              <a:rPr lang="es-ES" sz="1800" dirty="0"/>
              <a:t>• El vértigo (o mareo) inducido por el sonido es vértigo.</a:t>
            </a:r>
          </a:p>
          <a:p>
            <a:pPr marL="0" indent="0" algn="just">
              <a:lnSpc>
                <a:spcPct val="100000"/>
              </a:lnSpc>
              <a:buNone/>
            </a:pPr>
            <a:r>
              <a:rPr lang="es-ES" sz="1800" dirty="0"/>
              <a:t>• El vértigo (o mareo) inducido por </a:t>
            </a:r>
            <a:r>
              <a:rPr lang="es-ES" sz="1800" dirty="0" err="1"/>
              <a:t>Valsalva</a:t>
            </a:r>
            <a:r>
              <a:rPr lang="es-ES" sz="1800" dirty="0"/>
              <a:t>.</a:t>
            </a:r>
          </a:p>
          <a:p>
            <a:pPr marL="0" indent="0" algn="just">
              <a:lnSpc>
                <a:spcPct val="100000"/>
              </a:lnSpc>
              <a:buNone/>
            </a:pPr>
            <a:r>
              <a:rPr lang="es-ES" sz="1800" dirty="0"/>
              <a:t>• El vértigo </a:t>
            </a:r>
            <a:r>
              <a:rPr lang="es-ES" sz="1800" dirty="0" err="1"/>
              <a:t>ortostático</a:t>
            </a:r>
            <a:r>
              <a:rPr lang="es-ES" sz="1800" dirty="0"/>
              <a:t> (o mareo).</a:t>
            </a:r>
          </a:p>
        </p:txBody>
      </p:sp>
      <p:sp>
        <p:nvSpPr>
          <p:cNvPr id="5" name="CuadroTexto 4">
            <a:extLst>
              <a:ext uri="{FF2B5EF4-FFF2-40B4-BE49-F238E27FC236}">
                <a16:creationId xmlns:a16="http://schemas.microsoft.com/office/drawing/2014/main" id="{AAE3A310-06CF-4DA7-9852-34BD46AC9D8B}"/>
              </a:ext>
            </a:extLst>
          </p:cNvPr>
          <p:cNvSpPr txBox="1"/>
          <p:nvPr/>
        </p:nvSpPr>
        <p:spPr>
          <a:xfrm>
            <a:off x="6495058" y="6413211"/>
            <a:ext cx="5279366" cy="276999"/>
          </a:xfrm>
          <a:prstGeom prst="rect">
            <a:avLst/>
          </a:prstGeom>
          <a:noFill/>
        </p:spPr>
        <p:txBody>
          <a:bodyPr wrap="square" rtlCol="0">
            <a:spAutoFit/>
          </a:bodyPr>
          <a:lstStyle/>
          <a:p>
            <a:pPr algn="r"/>
            <a:r>
              <a:rPr lang="es-CO" sz="1200" b="0" i="1" dirty="0">
                <a:solidFill>
                  <a:srgbClr val="142B48"/>
                </a:solidFill>
                <a:effectLst/>
                <a:latin typeface="Montserrat" panose="00000500000000000000" pitchFamily="2" charset="0"/>
              </a:rPr>
              <a:t>Neurol Clin. 2015 Aug;33(3):541-50, </a:t>
            </a:r>
            <a:r>
              <a:rPr lang="es-CO" sz="1200" b="0" i="1" dirty="0" err="1">
                <a:solidFill>
                  <a:srgbClr val="142B48"/>
                </a:solidFill>
                <a:effectLst/>
                <a:latin typeface="Montserrat" panose="00000500000000000000" pitchFamily="2" charset="0"/>
              </a:rPr>
              <a:t>vii</a:t>
            </a:r>
            <a:r>
              <a:rPr lang="es-CO" sz="1200" b="0" i="1" dirty="0">
                <a:solidFill>
                  <a:srgbClr val="142B48"/>
                </a:solidFill>
                <a:effectLst/>
                <a:latin typeface="Montserrat" panose="00000500000000000000" pitchFamily="2" charset="0"/>
              </a:rPr>
              <a:t>.</a:t>
            </a:r>
            <a:endParaRPr lang="es-CO" sz="1200" i="1" dirty="0">
              <a:solidFill>
                <a:srgbClr val="142B48"/>
              </a:solidFill>
              <a:latin typeface="Montserrat" panose="00000500000000000000" pitchFamily="2" charset="0"/>
            </a:endParaRPr>
          </a:p>
        </p:txBody>
      </p:sp>
    </p:spTree>
    <p:extLst>
      <p:ext uri="{BB962C8B-B14F-4D97-AF65-F5344CB8AC3E}">
        <p14:creationId xmlns:p14="http://schemas.microsoft.com/office/powerpoint/2010/main" val="2232304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E4649D-2BE2-4634-892A-FDDCBD81130E}"/>
              </a:ext>
            </a:extLst>
          </p:cNvPr>
          <p:cNvSpPr>
            <a:spLocks noGrp="1"/>
          </p:cNvSpPr>
          <p:nvPr>
            <p:ph type="title"/>
          </p:nvPr>
        </p:nvSpPr>
        <p:spPr>
          <a:xfrm>
            <a:off x="539151" y="148061"/>
            <a:ext cx="10515600" cy="1325563"/>
          </a:xfrm>
        </p:spPr>
        <p:txBody>
          <a:bodyPr/>
          <a:lstStyle/>
          <a:p>
            <a:r>
              <a:rPr lang="es-ES" dirty="0"/>
              <a:t>Clasificación internacional</a:t>
            </a:r>
            <a:endParaRPr lang="es-CO" dirty="0"/>
          </a:p>
        </p:txBody>
      </p:sp>
      <p:pic>
        <p:nvPicPr>
          <p:cNvPr id="3074" name="Picture 2">
            <a:extLst>
              <a:ext uri="{FF2B5EF4-FFF2-40B4-BE49-F238E27FC236}">
                <a16:creationId xmlns:a16="http://schemas.microsoft.com/office/drawing/2014/main" id="{61BFE7EE-2087-46BA-A303-6DF5916574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4541" y="1613356"/>
            <a:ext cx="6300155" cy="456302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F185B6DF-5D79-4FA8-B57A-1A7C0164D111}"/>
              </a:ext>
            </a:extLst>
          </p:cNvPr>
          <p:cNvSpPr txBox="1"/>
          <p:nvPr/>
        </p:nvSpPr>
        <p:spPr>
          <a:xfrm>
            <a:off x="838200" y="1539300"/>
            <a:ext cx="4099560" cy="830997"/>
          </a:xfrm>
          <a:prstGeom prst="rect">
            <a:avLst/>
          </a:prstGeom>
          <a:noFill/>
        </p:spPr>
        <p:txBody>
          <a:bodyPr wrap="square" rtlCol="0">
            <a:spAutoFit/>
          </a:bodyPr>
          <a:lstStyle/>
          <a:p>
            <a:r>
              <a:rPr lang="es-ES" sz="2400" dirty="0">
                <a:solidFill>
                  <a:srgbClr val="142B48"/>
                </a:solidFill>
                <a:latin typeface="Montserrat" panose="00000500000000000000" pitchFamily="2" charset="0"/>
              </a:rPr>
              <a:t>La estructura propuesta: </a:t>
            </a:r>
            <a:r>
              <a:rPr lang="es-ES" sz="2400" b="1" dirty="0">
                <a:solidFill>
                  <a:srgbClr val="142B48"/>
                </a:solidFill>
                <a:latin typeface="Montserrat" panose="00000500000000000000" pitchFamily="2" charset="0"/>
              </a:rPr>
              <a:t>4 capas</a:t>
            </a:r>
            <a:r>
              <a:rPr lang="es-ES" sz="2400" dirty="0">
                <a:solidFill>
                  <a:srgbClr val="142B48"/>
                </a:solidFill>
                <a:latin typeface="Montserrat" panose="00000500000000000000" pitchFamily="2" charset="0"/>
              </a:rPr>
              <a:t>. </a:t>
            </a:r>
            <a:endParaRPr lang="es-CO" sz="2400" dirty="0">
              <a:solidFill>
                <a:srgbClr val="142B48"/>
              </a:solidFill>
              <a:latin typeface="Montserrat" panose="00000500000000000000" pitchFamily="2" charset="0"/>
            </a:endParaRPr>
          </a:p>
        </p:txBody>
      </p:sp>
      <p:sp>
        <p:nvSpPr>
          <p:cNvPr id="7" name="CuadroTexto 6">
            <a:extLst>
              <a:ext uri="{FF2B5EF4-FFF2-40B4-BE49-F238E27FC236}">
                <a16:creationId xmlns:a16="http://schemas.microsoft.com/office/drawing/2014/main" id="{7174282A-92FA-439E-98BB-34E08FECDCF1}"/>
              </a:ext>
            </a:extLst>
          </p:cNvPr>
          <p:cNvSpPr txBox="1"/>
          <p:nvPr/>
        </p:nvSpPr>
        <p:spPr>
          <a:xfrm>
            <a:off x="6385330" y="6432940"/>
            <a:ext cx="5279366" cy="276999"/>
          </a:xfrm>
          <a:prstGeom prst="rect">
            <a:avLst/>
          </a:prstGeom>
          <a:noFill/>
        </p:spPr>
        <p:txBody>
          <a:bodyPr wrap="square" rtlCol="0">
            <a:spAutoFit/>
          </a:bodyPr>
          <a:lstStyle/>
          <a:p>
            <a:pPr algn="r"/>
            <a:r>
              <a:rPr lang="es-CO" sz="1200" b="0" i="1" dirty="0">
                <a:solidFill>
                  <a:srgbClr val="142B48"/>
                </a:solidFill>
                <a:effectLst/>
                <a:latin typeface="Montserrat" panose="00000500000000000000" pitchFamily="2" charset="0"/>
              </a:rPr>
              <a:t>Neurol Clin. 2015 Aug;33(3):541-50, </a:t>
            </a:r>
            <a:r>
              <a:rPr lang="es-CO" sz="1200" b="0" i="1" dirty="0" err="1">
                <a:solidFill>
                  <a:srgbClr val="142B48"/>
                </a:solidFill>
                <a:effectLst/>
                <a:latin typeface="Montserrat" panose="00000500000000000000" pitchFamily="2" charset="0"/>
              </a:rPr>
              <a:t>vii</a:t>
            </a:r>
            <a:r>
              <a:rPr lang="es-CO" sz="1200" b="0" i="1" dirty="0">
                <a:solidFill>
                  <a:srgbClr val="142B48"/>
                </a:solidFill>
                <a:effectLst/>
                <a:latin typeface="Montserrat" panose="00000500000000000000" pitchFamily="2" charset="0"/>
              </a:rPr>
              <a:t>.</a:t>
            </a:r>
            <a:endParaRPr lang="es-CO" sz="1200" i="1" dirty="0">
              <a:solidFill>
                <a:srgbClr val="142B48"/>
              </a:solidFill>
              <a:latin typeface="Montserrat" panose="00000500000000000000" pitchFamily="2" charset="0"/>
            </a:endParaRPr>
          </a:p>
        </p:txBody>
      </p:sp>
    </p:spTree>
    <p:extLst>
      <p:ext uri="{BB962C8B-B14F-4D97-AF65-F5344CB8AC3E}">
        <p14:creationId xmlns:p14="http://schemas.microsoft.com/office/powerpoint/2010/main" val="1761098514"/>
      </p:ext>
    </p:extLst>
  </p:cSld>
  <p:clrMapOvr>
    <a:masterClrMapping/>
  </p:clrMapOvr>
</p:sld>
</file>

<file path=ppt/theme/theme1.xml><?xml version="1.0" encoding="utf-8"?>
<a:theme xmlns:a="http://schemas.openxmlformats.org/drawingml/2006/main" name="PlantillaFR202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1" id="{CD1CFEA7-C285-4D64-B998-B77C0839C080}" vid="{BECAA0F5-D504-4101-B8E0-AAB2FE77096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904</TotalTime>
  <Words>19598</Words>
  <Application>Microsoft Office PowerPoint</Application>
  <PresentationFormat>Panorámica</PresentationFormat>
  <Paragraphs>1160</Paragraphs>
  <Slides>59</Slides>
  <Notes>52</Notes>
  <HiddenSlides>0</HiddenSlides>
  <MMClips>4</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59</vt:i4>
      </vt:variant>
    </vt:vector>
  </HeadingPairs>
  <TitlesOfParts>
    <vt:vector size="71" baseType="lpstr">
      <vt:lpstr>Arabic Typesetting</vt:lpstr>
      <vt:lpstr>Arial</vt:lpstr>
      <vt:lpstr>Bahnschrift SemiBold</vt:lpstr>
      <vt:lpstr>BlinkMacSystemFont</vt:lpstr>
      <vt:lpstr>Calibri</vt:lpstr>
      <vt:lpstr>Georgia</vt:lpstr>
      <vt:lpstr>inherit</vt:lpstr>
      <vt:lpstr>Montserrat</vt:lpstr>
      <vt:lpstr>Tw Cen MT</vt:lpstr>
      <vt:lpstr>Wingdings</vt:lpstr>
      <vt:lpstr>Wingdings 2</vt:lpstr>
      <vt:lpstr>PlantillaFR2021</vt:lpstr>
      <vt:lpstr>ENFOQUE DEL VÉRTIGO</vt:lpstr>
      <vt:lpstr>Generalidades</vt:lpstr>
      <vt:lpstr>Generalidades</vt:lpstr>
      <vt:lpstr>Generalidades</vt:lpstr>
      <vt:lpstr>Generalidades</vt:lpstr>
      <vt:lpstr>Generalidades</vt:lpstr>
      <vt:lpstr>Definiciones de síntomas vestibulares primarios</vt:lpstr>
      <vt:lpstr>Definiciones de síntomas vestibulares secundarios</vt:lpstr>
      <vt:lpstr>Clasificación internacional</vt:lpstr>
      <vt:lpstr>Problemática</vt:lpstr>
      <vt:lpstr>Enfoque TiTrATE</vt:lpstr>
      <vt:lpstr>Enfoque TiTrATE</vt:lpstr>
      <vt:lpstr>Enfoque TiTrATE</vt:lpstr>
      <vt:lpstr>Enfoque TiTrATE</vt:lpstr>
      <vt:lpstr>Síndrome vestibular episódico </vt:lpstr>
      <vt:lpstr>Síndrome vestibular episódico desencadenado</vt:lpstr>
      <vt:lpstr>Síndrome vestibular episódico desencadenado</vt:lpstr>
      <vt:lpstr>Vértigo posicional paroxístico benigno </vt:lpstr>
      <vt:lpstr>Epidemiología </vt:lpstr>
      <vt:lpstr>Fisiopatología</vt:lpstr>
      <vt:lpstr>VPPB canal posterior</vt:lpstr>
      <vt:lpstr>Diagnóstico </vt:lpstr>
      <vt:lpstr>Diagnóstico</vt:lpstr>
      <vt:lpstr>Tratamiento VPPB canal posterior</vt:lpstr>
      <vt:lpstr>Maniobra de Epley</vt:lpstr>
      <vt:lpstr>Maniobra de Epley</vt:lpstr>
      <vt:lpstr>Maniobra de  Semont</vt:lpstr>
      <vt:lpstr>VPPB canal lateral</vt:lpstr>
      <vt:lpstr>Diagnóstico</vt:lpstr>
      <vt:lpstr>“Supine head roll test” o “McClure-Pagnini test” </vt:lpstr>
      <vt:lpstr>Presentación de PowerPoint</vt:lpstr>
      <vt:lpstr>Tratamiento VPPB canal lateral</vt:lpstr>
      <vt:lpstr>Maniobra de Barbacoa Lempert (270°) </vt:lpstr>
      <vt:lpstr>Maniobra  de Gufoni </vt:lpstr>
      <vt:lpstr>Síndrome vestibular episódico espontáneo</vt:lpstr>
      <vt:lpstr>Enfoque TiTrATE</vt:lpstr>
      <vt:lpstr>Síndrome vestibular agudo</vt:lpstr>
      <vt:lpstr>Síndrome vestibular agudo traumático / tóxico</vt:lpstr>
      <vt:lpstr>Síndrome vestibular agudo espontáneo</vt:lpstr>
      <vt:lpstr>Importancia</vt:lpstr>
      <vt:lpstr>Síndrome vestibular agudo espontáneo</vt:lpstr>
      <vt:lpstr>Etiología</vt:lpstr>
      <vt:lpstr>Fisiopatología</vt:lpstr>
      <vt:lpstr>Factores de riesgo</vt:lpstr>
      <vt:lpstr>Síntomas </vt:lpstr>
      <vt:lpstr>Examen físico </vt:lpstr>
      <vt:lpstr>Presentación de PowerPoint</vt:lpstr>
      <vt:lpstr>Protocolo HINTS</vt:lpstr>
      <vt:lpstr>Protocolo HINTS</vt:lpstr>
      <vt:lpstr>Head Impulse Test (HIT)</vt:lpstr>
      <vt:lpstr>Características del nistagmo</vt:lpstr>
      <vt:lpstr>Protocolo HINTS</vt:lpstr>
      <vt:lpstr>Desviación de Skew</vt:lpstr>
      <vt:lpstr>Protocolo HINTS</vt:lpstr>
      <vt:lpstr>Conclusiones HINTS</vt:lpstr>
      <vt:lpstr>RMN con secuencia de difusión</vt:lpstr>
      <vt:lpstr>Tratamiento </vt:lpstr>
      <vt:lpstr>Curso de la enfermedad</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ENFOQUE DEL VÉRTIGO</dc:title>
  <dc:creator>ALEJANDRA MENDOZA GALLEGO</dc:creator>
  <cp:lastModifiedBy>User</cp:lastModifiedBy>
  <cp:revision>98</cp:revision>
  <dcterms:created xsi:type="dcterms:W3CDTF">2021-02-20T13:17:18Z</dcterms:created>
  <dcterms:modified xsi:type="dcterms:W3CDTF">2021-04-08T17:51:40Z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12179452</vt:lpwstr>
  </property>
  <property fmtid="{D5CDD505-2E9C-101B-9397-08002B2CF9AE}" name="NXPowerLiteSettings" pid="3">
    <vt:lpwstr>C7000400038000</vt:lpwstr>
  </property>
  <property fmtid="{D5CDD505-2E9C-101B-9397-08002B2CF9AE}" name="NXPowerLiteVersion" pid="4">
    <vt:lpwstr>S9.0.3</vt:lpwstr>
  </property>
</Properties>
</file>